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7.xml" ContentType="application/vnd.openxmlformats-officedocument.presentationml.notesSlide+xml"/>
  <Override PartName="/ppt/charts/chart6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7.xml" ContentType="application/vnd.openxmlformats-officedocument.drawingml.chart+xml"/>
  <Override PartName="/ppt/notesSlides/notesSlide20.xml" ContentType="application/vnd.openxmlformats-officedocument.presentationml.notesSlide+xml"/>
  <Override PartName="/ppt/charts/chart8.xml" ContentType="application/vnd.openxmlformats-officedocument.drawingml.chart+xml"/>
  <Override PartName="/ppt/notesSlides/notesSlide21.xml" ContentType="application/vnd.openxmlformats-officedocument.presentationml.notesSlide+xml"/>
  <Override PartName="/ppt/charts/chart9.xml" ContentType="application/vnd.openxmlformats-officedocument.drawingml.chart+xml"/>
  <Override PartName="/ppt/notesSlides/notesSlide22.xml" ContentType="application/vnd.openxmlformats-officedocument.presentationml.notesSlide+xml"/>
  <Override PartName="/ppt/charts/chart10.xml" ContentType="application/vnd.openxmlformats-officedocument.drawingml.chart+xml"/>
  <Override PartName="/ppt/notesSlides/notesSlide23.xml" ContentType="application/vnd.openxmlformats-officedocument.presentationml.notesSlide+xml"/>
  <Override PartName="/ppt/charts/chart11.xml" ContentType="application/vnd.openxmlformats-officedocument.drawingml.chart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charts/chart12.xml" ContentType="application/vnd.openxmlformats-officedocument.drawingml.chart+xml"/>
  <Override PartName="/ppt/theme/themeOverride1.xml" ContentType="application/vnd.openxmlformats-officedocument.themeOverr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charts/chart13.xml" ContentType="application/vnd.openxmlformats-officedocument.drawingml.chart+xml"/>
  <Override PartName="/ppt/theme/themeOverride2.xml" ContentType="application/vnd.openxmlformats-officedocument.themeOverr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charts/chart14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charts/chart15.xml" ContentType="application/vnd.openxmlformats-officedocument.drawingml.chart+xml"/>
  <Override PartName="/ppt/notesSlides/notesSlide4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7"/>
  </p:notesMasterIdLst>
  <p:handoutMasterIdLst>
    <p:handoutMasterId r:id="rId48"/>
  </p:handoutMasterIdLst>
  <p:sldIdLst>
    <p:sldId id="270" r:id="rId2"/>
    <p:sldId id="622" r:id="rId3"/>
    <p:sldId id="623" r:id="rId4"/>
    <p:sldId id="627" r:id="rId5"/>
    <p:sldId id="625" r:id="rId6"/>
    <p:sldId id="626" r:id="rId7"/>
    <p:sldId id="628" r:id="rId8"/>
    <p:sldId id="688" r:id="rId9"/>
    <p:sldId id="631" r:id="rId10"/>
    <p:sldId id="633" r:id="rId11"/>
    <p:sldId id="634" r:id="rId12"/>
    <p:sldId id="635" r:id="rId13"/>
    <p:sldId id="636" r:id="rId14"/>
    <p:sldId id="637" r:id="rId15"/>
    <p:sldId id="638" r:id="rId16"/>
    <p:sldId id="639" r:id="rId17"/>
    <p:sldId id="640" r:id="rId18"/>
    <p:sldId id="644" r:id="rId19"/>
    <p:sldId id="677" r:id="rId20"/>
    <p:sldId id="678" r:id="rId21"/>
    <p:sldId id="679" r:id="rId22"/>
    <p:sldId id="681" r:id="rId23"/>
    <p:sldId id="682" r:id="rId24"/>
    <p:sldId id="683" r:id="rId25"/>
    <p:sldId id="655" r:id="rId26"/>
    <p:sldId id="656" r:id="rId27"/>
    <p:sldId id="657" r:id="rId28"/>
    <p:sldId id="658" r:id="rId29"/>
    <p:sldId id="660" r:id="rId30"/>
    <p:sldId id="661" r:id="rId31"/>
    <p:sldId id="687" r:id="rId32"/>
    <p:sldId id="449" r:id="rId33"/>
    <p:sldId id="561" r:id="rId34"/>
    <p:sldId id="668" r:id="rId35"/>
    <p:sldId id="669" r:id="rId36"/>
    <p:sldId id="670" r:id="rId37"/>
    <p:sldId id="684" r:id="rId38"/>
    <p:sldId id="685" r:id="rId39"/>
    <p:sldId id="686" r:id="rId40"/>
    <p:sldId id="672" r:id="rId41"/>
    <p:sldId id="673" r:id="rId42"/>
    <p:sldId id="674" r:id="rId43"/>
    <p:sldId id="675" r:id="rId44"/>
    <p:sldId id="676" r:id="rId45"/>
    <p:sldId id="560" r:id="rId46"/>
  </p:sldIdLst>
  <p:sldSz cx="9144000" cy="6858000" type="screen4x3"/>
  <p:notesSz cx="6881813" cy="9296400"/>
  <p:defaultTextStyle>
    <a:defPPr>
      <a:defRPr lang="el-G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5613" indent="158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2813" indent="158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0013" indent="158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7213" indent="158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3644" autoAdjust="0"/>
    <p:restoredTop sz="96305" autoAdjust="0"/>
  </p:normalViewPr>
  <p:slideViewPr>
    <p:cSldViewPr>
      <p:cViewPr varScale="1">
        <p:scale>
          <a:sx n="107" d="100"/>
          <a:sy n="107" d="100"/>
        </p:scale>
        <p:origin x="2322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hrysomallidis.EKTDOM\Desktop\xx\&#917;&#922;&#932;\&#924;&#919;&#932;&#931;&#927;&#931;%202016\&#924;&#919;&#932;&#931;&#927;&#931;%202018\11&#945;.xls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hrysomallidis\Desktop\xx\&#924;&#917;&#923;&#923;&#927;&#925;\&#917;&#931;&#916;&#916;\2&#951;%20&#948;&#953;&#945;&#955;&#949;&#958;&#951;\&#948;&#953;&#945;&#947;&#961;&#945;&#956;&#956;&#945;&#964;&#945;%20&#954;&#949;&#966;&#945;&#955;&#945;&#953;&#959;&#965;%203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hrysomallidis\Desktop\xx\&#924;&#917;&#923;&#923;&#927;&#925;\&#917;&#931;&#916;&#916;\2&#951;%20&#948;&#953;&#945;&#955;&#949;&#958;&#951;\&#948;&#953;&#945;&#947;&#961;&#945;&#956;&#956;&#945;&#964;&#945;%20&#954;&#949;&#966;&#945;&#955;&#945;&#953;&#959;&#965;%203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hrysomallidis\Desktop\xx\&#924;&#917;&#923;&#923;&#927;&#925;\&#917;&#931;&#916;&#916;\2&#951;%20&#948;&#953;&#945;&#955;&#949;&#958;&#951;\&#948;&#953;&#945;&#947;&#961;&#945;&#956;&#956;&#945;&#964;&#945;%20&#954;&#949;&#966;&#945;&#955;&#945;&#953;&#959;&#965;%203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AM\map\0%20&#935;&#935;%20&#925;&#922;%20&#913;&#924;%20&#964;&#949;&#955;&#953;&#954;&#940;\12&#946;%20%5b&#935;&#935;%201127%5d.xls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hrysomallidis\Desktop\xx\&#924;&#917;&#923;&#923;&#927;&#925;\&#917;&#931;&#916;&#916;\2&#951;%20&#948;&#953;&#945;&#955;&#949;&#958;&#951;\&#948;&#953;&#945;&#947;&#961;&#945;&#956;&#956;&#945;&#964;&#945;%20&#954;&#949;&#966;&#945;&#955;&#945;&#953;&#959;&#965;%203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hrysomallidis\Desktop\xx\&#924;&#917;&#923;&#923;&#927;&#925;\&#917;&#931;&#916;&#916;\2&#951;%20&#948;&#953;&#945;&#955;&#949;&#958;&#951;\&#948;&#953;&#945;&#947;&#961;&#945;&#956;&#956;&#945;&#964;&#945;%20&#954;&#949;&#966;&#945;&#955;&#945;&#953;&#959;&#965;%203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hrysomallidis\Desktop\xx\&#924;&#917;&#923;&#923;&#927;&#925;\&#917;&#931;&#916;&#916;\2&#951;%20&#948;&#953;&#945;&#955;&#949;&#958;&#951;\&#948;&#953;&#945;&#947;&#961;&#945;&#956;&#956;&#945;&#964;&#945;%20&#954;&#949;&#966;&#945;&#955;&#945;&#953;&#959;&#965;%203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hrysomallidis\Desktop\xx\&#924;&#917;&#923;&#923;&#927;&#925;\&#917;&#931;&#916;&#916;\2&#951;%20&#948;&#953;&#945;&#955;&#949;&#958;&#951;\&#948;&#953;&#945;&#947;&#961;&#945;&#956;&#956;&#945;&#964;&#945;%20&#954;&#949;&#966;&#945;&#955;&#945;&#953;&#959;&#965;%203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hrysomallidis\AppData\Local\Temp\inn_cis10_type.xls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hrysomallidis\AppData\Local\Temp\inn_cis10_type.xls" TargetMode="External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chrysomallidis.EKTDOM\Desktop\xx\&#917;&#922;&#932;\&#917;&#931;&#937;&#932;&#917;&#929;&#921;&#922;&#913;%20&#931;&#919;&#924;&#917;&#921;&#937;&#924;&#913;&#932;&#913;\&#917;&#932;&#913;&#922;%20&#931;&#932;&#921;&#931;%20&#917;&#923;&#923;&#919;&#925;&#921;&#922;&#917;&#931;%20&#928;&#917;&#929;&#921;&#934;&#917;&#929;&#917;&#921;&#917;&#931;\2017%20edition\&#949;&#954;&#948;&#959;&#963;&#951;%202015%20&#965;&#960;&#959;&#963;&#964;&#951;&#961;&#953;&#954;&#964;&#953;&#954;&#945;%20&#945;&#961;&#967;&#949;&#953;&#945;%20&#945;&#960;&#959;%20&#925;&#924;\figures_kef_1_2%20&#928;&#913;&#923;&#921;&#913;%20&#931;&#932;&#927;&#921;&#935;&#917;&#921;&#913;.xlsx" TargetMode="External"/><Relationship Id="rId1" Type="http://schemas.openxmlformats.org/officeDocument/2006/relationships/themeOverride" Target="../theme/themeOverride1.xml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chrysomallidis.EKTDOM\Desktop\xx\&#917;&#922;&#932;\&#917;&#931;&#937;&#932;&#917;&#929;&#921;&#922;&#913;%20&#931;&#919;&#924;&#917;&#921;&#937;&#924;&#913;&#932;&#913;\&#917;&#932;&#913;&#922;%20&#931;&#932;&#921;&#931;%20&#917;&#923;&#923;&#919;&#925;&#921;&#922;&#917;&#931;%20&#928;&#917;&#929;&#921;&#934;&#917;&#929;&#917;&#921;&#917;&#931;\2017%20edition\&#949;&#954;&#948;&#959;&#963;&#951;%202015%20&#965;&#960;&#959;&#963;&#964;&#951;&#961;&#953;&#954;&#964;&#953;&#954;&#945;%20&#945;&#961;&#967;&#949;&#953;&#945;%20&#945;&#960;&#959;%20&#925;&#924;\figures_kef4.xlsx" TargetMode="External"/><Relationship Id="rId1" Type="http://schemas.openxmlformats.org/officeDocument/2006/relationships/themeOverride" Target="../theme/themeOverride2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hrysomallidis.EKTDOM\Desktop\xx\&#917;&#922;&#932;\&#924;&#919;&#932;&#931;&#927;&#931;%202016\&#924;&#919;&#932;&#931;&#927;&#931;%202018\71&#945;.xls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922;&#945;&#964;&#949;&#961;&#943;&#957;&#945;%20&#913;&#961;&#946;&#945;&#957;&#953;&#964;&#940;&#954;&#951;\Downloads\&#916;&#921;&#913;&#915;&#929;&#913;&#924;&#924;&#913;.7.1.-01.11.2015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'τελικος πιν'!$B$5:$K$5</c:f>
              <c:strCache>
                <c:ptCount val="10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</c:strCache>
            </c:strRef>
          </c:cat>
          <c:val>
            <c:numRef>
              <c:f>'τελικος πιν'!$B$6:$K$6</c:f>
              <c:numCache>
                <c:formatCode>#,##000</c:formatCode>
                <c:ptCount val="10"/>
                <c:pt idx="0">
                  <c:v>1.54</c:v>
                </c:pt>
                <c:pt idx="1">
                  <c:v>1.79</c:v>
                </c:pt>
                <c:pt idx="2">
                  <c:v>1.61</c:v>
                </c:pt>
                <c:pt idx="3">
                  <c:v>1.43</c:v>
                </c:pt>
                <c:pt idx="4">
                  <c:v>1.47</c:v>
                </c:pt>
                <c:pt idx="5">
                  <c:v>1.48</c:v>
                </c:pt>
                <c:pt idx="6">
                  <c:v>1.71</c:v>
                </c:pt>
                <c:pt idx="7">
                  <c:v>1.77</c:v>
                </c:pt>
                <c:pt idx="8">
                  <c:v>2.06</c:v>
                </c:pt>
                <c:pt idx="9">
                  <c:v>2.0699999999999998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76-4848-A584-E423840FE7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355817120"/>
        <c:axId val="-355825280"/>
      </c:barChart>
      <c:catAx>
        <c:axId val="-355817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355825280"/>
        <c:crosses val="autoZero"/>
        <c:auto val="1"/>
        <c:lblAlgn val="ctr"/>
        <c:lblOffset val="100"/>
        <c:noMultiLvlLbl val="0"/>
      </c:catAx>
      <c:valAx>
        <c:axId val="-355825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355817120"/>
        <c:crosses val="autoZero"/>
        <c:crossBetween val="between"/>
      </c:valAx>
      <c:spPr>
        <a:solidFill>
          <a:schemeClr val="bg1"/>
        </a:solidFill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3.7606574393718485E-2"/>
          <c:y val="0.2071037675658392"/>
          <c:w val="0.92724595441121072"/>
          <c:h val="0.73734088152995381"/>
        </c:manualLayout>
      </c:layout>
      <c:pie3DChart>
        <c:varyColors val="1"/>
        <c:ser>
          <c:idx val="0"/>
          <c:order val="0"/>
          <c:tx>
            <c:strRef>
              <c:f>Φύλλο3!$B$3</c:f>
              <c:strCache>
                <c:ptCount val="1"/>
                <c:pt idx="0">
                  <c:v>Ελλάδα</c:v>
                </c:pt>
              </c:strCache>
            </c:strRef>
          </c:tx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~35%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04D5-4AB4-BCA4-8A6A7B25D307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~65%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04D5-4AB4-BCA4-8A6A7B25D307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Φύλλο3!$A$4:$A$5</c:f>
              <c:strCache>
                <c:ptCount val="2"/>
                <c:pt idx="0">
                  <c:v>ιδιωτικός τομέας</c:v>
                </c:pt>
                <c:pt idx="1">
                  <c:v>ευρύτερος δημόσιος τομέας</c:v>
                </c:pt>
              </c:strCache>
            </c:strRef>
          </c:cat>
          <c:val>
            <c:numRef>
              <c:f>Φύλλο3!$B$4:$B$5</c:f>
              <c:numCache>
                <c:formatCode>General</c:formatCode>
                <c:ptCount val="2"/>
                <c:pt idx="0" formatCode="#,##0000">
                  <c:v>28.23</c:v>
                </c:pt>
                <c:pt idx="1">
                  <c:v>71.77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4D5-4AB4-BCA4-8A6A7B25D3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35590759776588543"/>
          <c:y val="0"/>
        </c:manualLayout>
      </c:layout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0.12318574379574072"/>
          <c:w val="1"/>
          <c:h val="0.71698269161803974"/>
        </c:manualLayout>
      </c:layout>
      <c:pie3DChart>
        <c:varyColors val="1"/>
        <c:ser>
          <c:idx val="0"/>
          <c:order val="0"/>
          <c:tx>
            <c:strRef>
              <c:f>Φύλλο3!$K$2</c:f>
              <c:strCache>
                <c:ptCount val="1"/>
                <c:pt idx="0">
                  <c:v>EE28</c:v>
                </c:pt>
              </c:strCache>
            </c:strRef>
          </c:tx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~65%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5D67-4B4D-89E3-5DFB0E24230B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~35%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5D67-4B4D-89E3-5DFB0E24230B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Φύλλο3!$J$3:$J$4</c:f>
              <c:strCache>
                <c:ptCount val="2"/>
                <c:pt idx="0">
                  <c:v>ιδιωτικός τομέας</c:v>
                </c:pt>
                <c:pt idx="1">
                  <c:v>ευρύτερος δημόσιος τομέας</c:v>
                </c:pt>
              </c:strCache>
            </c:strRef>
          </c:cat>
          <c:val>
            <c:numRef>
              <c:f>Φύλλο3!$K$3:$K$4</c:f>
              <c:numCache>
                <c:formatCode>General</c:formatCode>
                <c:ptCount val="2"/>
                <c:pt idx="0">
                  <c:v>64</c:v>
                </c:pt>
                <c:pt idx="1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D67-4B4D-89E3-5DFB0E2423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b"/>
      <c:layout>
        <c:manualLayout>
          <c:xMode val="edge"/>
          <c:yMode val="edge"/>
          <c:x val="0"/>
          <c:y val="0.88172948199683998"/>
          <c:w val="1"/>
          <c:h val="8.8804684835459224E-2"/>
        </c:manualLayout>
      </c:layout>
      <c:overlay val="0"/>
      <c:txPr>
        <a:bodyPr/>
        <a:lstStyle/>
        <a:p>
          <a:pPr rtl="0">
            <a:defRPr/>
          </a:pPr>
          <a:endParaRPr lang="en-US"/>
        </a:p>
      </c:txPr>
    </c:legend>
    <c:plotVisOnly val="1"/>
    <c:dispBlanksAs val="zero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3.307812491558132E-2"/>
          <c:y val="9.6223351069739296E-2"/>
          <c:w val="0.80358735976440343"/>
          <c:h val="0.90377664893025966"/>
        </c:manualLayout>
      </c:layout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</c:plotArea>
    <c:plotVisOnly val="1"/>
    <c:dispBlanksAs val="zero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'[12β (ΧΧ 1127).xls]τελικός πιν.'!$I$8</c:f>
              <c:strCache>
                <c:ptCount val="1"/>
                <c:pt idx="0">
                  <c:v>Τομέας επιχειρήσεων</c:v>
                </c:pt>
              </c:strCache>
            </c:strRef>
          </c:tx>
          <c:invertIfNegative val="0"/>
          <c:cat>
            <c:strRef>
              <c:f>'[12β (ΧΧ 1127).xls]τελικός πιν.'!$H$9:$H$36</c:f>
              <c:strCache>
                <c:ptCount val="28"/>
                <c:pt idx="0">
                  <c:v>SI</c:v>
                </c:pt>
                <c:pt idx="1">
                  <c:v>HU</c:v>
                </c:pt>
                <c:pt idx="2">
                  <c:v>BG</c:v>
                </c:pt>
                <c:pt idx="3">
                  <c:v>AT</c:v>
                </c:pt>
                <c:pt idx="4">
                  <c:v>IE</c:v>
                </c:pt>
                <c:pt idx="5">
                  <c:v>BE</c:v>
                </c:pt>
                <c:pt idx="6">
                  <c:v>SE</c:v>
                </c:pt>
                <c:pt idx="7">
                  <c:v>DE</c:v>
                </c:pt>
                <c:pt idx="8">
                  <c:v>UK*</c:v>
                </c:pt>
                <c:pt idx="9">
                  <c:v>FI</c:v>
                </c:pt>
                <c:pt idx="10">
                  <c:v>DK</c:v>
                </c:pt>
                <c:pt idx="11">
                  <c:v>FR*</c:v>
                </c:pt>
                <c:pt idx="12">
                  <c:v>MT</c:v>
                </c:pt>
                <c:pt idx="13">
                  <c:v>CZ</c:v>
                </c:pt>
                <c:pt idx="14">
                  <c:v>IT</c:v>
                </c:pt>
                <c:pt idx="15">
                  <c:v>NL</c:v>
                </c:pt>
                <c:pt idx="16">
                  <c:v>RO</c:v>
                </c:pt>
                <c:pt idx="17">
                  <c:v>ES</c:v>
                </c:pt>
                <c:pt idx="18">
                  <c:v>EE</c:v>
                </c:pt>
                <c:pt idx="19">
                  <c:v>LU</c:v>
                </c:pt>
                <c:pt idx="20">
                  <c:v>SK</c:v>
                </c:pt>
                <c:pt idx="21">
                  <c:v>PT</c:v>
                </c:pt>
                <c:pt idx="22">
                  <c:v>PL*</c:v>
                </c:pt>
                <c:pt idx="23">
                  <c:v>HR</c:v>
                </c:pt>
                <c:pt idx="24">
                  <c:v>EL</c:v>
                </c:pt>
                <c:pt idx="25">
                  <c:v>LT</c:v>
                </c:pt>
                <c:pt idx="26">
                  <c:v>CY</c:v>
                </c:pt>
                <c:pt idx="27">
                  <c:v>LV</c:v>
                </c:pt>
              </c:strCache>
            </c:strRef>
          </c:cat>
          <c:val>
            <c:numRef>
              <c:f>'[12β (ΧΧ 1127).xls]τελικός πιν.'!$I$9:$I$36</c:f>
              <c:numCache>
                <c:formatCode>#.#00</c:formatCode>
                <c:ptCount val="28"/>
                <c:pt idx="0">
                  <c:v>75.6194147780853</c:v>
                </c:pt>
                <c:pt idx="1">
                  <c:v>74.13789859039278</c:v>
                </c:pt>
                <c:pt idx="2">
                  <c:v>73.252032726067227</c:v>
                </c:pt>
                <c:pt idx="3">
                  <c:v>71.420009569288055</c:v>
                </c:pt>
                <c:pt idx="4">
                  <c:v>70.702143274218912</c:v>
                </c:pt>
                <c:pt idx="5">
                  <c:v>69.705648879378344</c:v>
                </c:pt>
                <c:pt idx="6">
                  <c:v>69.581925440153213</c:v>
                </c:pt>
                <c:pt idx="7">
                  <c:v>67.979395714705845</c:v>
                </c:pt>
                <c:pt idx="8">
                  <c:v>66.038068506961622</c:v>
                </c:pt>
                <c:pt idx="9">
                  <c:v>65.839251567045579</c:v>
                </c:pt>
                <c:pt idx="10">
                  <c:v>65.81870237632458</c:v>
                </c:pt>
                <c:pt idx="11">
                  <c:v>65.102708731674824</c:v>
                </c:pt>
                <c:pt idx="12">
                  <c:v>63.456563914636774</c:v>
                </c:pt>
                <c:pt idx="13">
                  <c:v>61.141905802922757</c:v>
                </c:pt>
                <c:pt idx="14">
                  <c:v>58.256867974510698</c:v>
                </c:pt>
                <c:pt idx="15">
                  <c:v>56.942786409145846</c:v>
                </c:pt>
                <c:pt idx="16">
                  <c:v>55.188145220680276</c:v>
                </c:pt>
                <c:pt idx="17">
                  <c:v>53.911475462788353</c:v>
                </c:pt>
                <c:pt idx="18">
                  <c:v>51.496337482453569</c:v>
                </c:pt>
                <c:pt idx="19">
                  <c:v>51.471423681163003</c:v>
                </c:pt>
                <c:pt idx="20">
                  <c:v>50.359319189067641</c:v>
                </c:pt>
                <c:pt idx="21">
                  <c:v>47.842558120604494</c:v>
                </c:pt>
                <c:pt idx="22">
                  <c:v>46.572944721083417</c:v>
                </c:pt>
                <c:pt idx="23">
                  <c:v>44.757836578400187</c:v>
                </c:pt>
                <c:pt idx="24">
                  <c:v>41.710471072703022</c:v>
                </c:pt>
                <c:pt idx="25">
                  <c:v>36.189047164916829</c:v>
                </c:pt>
                <c:pt idx="26">
                  <c:v>32.931758122182494</c:v>
                </c:pt>
                <c:pt idx="27">
                  <c:v>24.456700591139008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B1C-438E-A7B8-1CE2EEA7E7FA}"/>
            </c:ext>
          </c:extLst>
        </c:ser>
        <c:ser>
          <c:idx val="1"/>
          <c:order val="1"/>
          <c:tx>
            <c:strRef>
              <c:f>'[12β (ΧΧ 1127).xls]τελικός πιν.'!$J$8</c:f>
              <c:strCache>
                <c:ptCount val="1"/>
                <c:pt idx="0">
                  <c:v>Κρατικός τομέας</c:v>
                </c:pt>
              </c:strCache>
            </c:strRef>
          </c:tx>
          <c:invertIfNegative val="0"/>
          <c:cat>
            <c:strRef>
              <c:f>'[12β (ΧΧ 1127).xls]τελικός πιν.'!$H$9:$H$36</c:f>
              <c:strCache>
                <c:ptCount val="28"/>
                <c:pt idx="0">
                  <c:v>SI</c:v>
                </c:pt>
                <c:pt idx="1">
                  <c:v>HU</c:v>
                </c:pt>
                <c:pt idx="2">
                  <c:v>BG</c:v>
                </c:pt>
                <c:pt idx="3">
                  <c:v>AT</c:v>
                </c:pt>
                <c:pt idx="4">
                  <c:v>IE</c:v>
                </c:pt>
                <c:pt idx="5">
                  <c:v>BE</c:v>
                </c:pt>
                <c:pt idx="6">
                  <c:v>SE</c:v>
                </c:pt>
                <c:pt idx="7">
                  <c:v>DE</c:v>
                </c:pt>
                <c:pt idx="8">
                  <c:v>UK*</c:v>
                </c:pt>
                <c:pt idx="9">
                  <c:v>FI</c:v>
                </c:pt>
                <c:pt idx="10">
                  <c:v>DK</c:v>
                </c:pt>
                <c:pt idx="11">
                  <c:v>FR*</c:v>
                </c:pt>
                <c:pt idx="12">
                  <c:v>MT</c:v>
                </c:pt>
                <c:pt idx="13">
                  <c:v>CZ</c:v>
                </c:pt>
                <c:pt idx="14">
                  <c:v>IT</c:v>
                </c:pt>
                <c:pt idx="15">
                  <c:v>NL</c:v>
                </c:pt>
                <c:pt idx="16">
                  <c:v>RO</c:v>
                </c:pt>
                <c:pt idx="17">
                  <c:v>ES</c:v>
                </c:pt>
                <c:pt idx="18">
                  <c:v>EE</c:v>
                </c:pt>
                <c:pt idx="19">
                  <c:v>LU</c:v>
                </c:pt>
                <c:pt idx="20">
                  <c:v>SK</c:v>
                </c:pt>
                <c:pt idx="21">
                  <c:v>PT</c:v>
                </c:pt>
                <c:pt idx="22">
                  <c:v>PL*</c:v>
                </c:pt>
                <c:pt idx="23">
                  <c:v>HR</c:v>
                </c:pt>
                <c:pt idx="24">
                  <c:v>EL</c:v>
                </c:pt>
                <c:pt idx="25">
                  <c:v>LT</c:v>
                </c:pt>
                <c:pt idx="26">
                  <c:v>CY</c:v>
                </c:pt>
                <c:pt idx="27">
                  <c:v>LV</c:v>
                </c:pt>
              </c:strCache>
            </c:strRef>
          </c:cat>
          <c:val>
            <c:numRef>
              <c:f>'[12β (ΧΧ 1127).xls]τελικός πιν.'!$J$9:$J$36</c:f>
              <c:numCache>
                <c:formatCode>#.#00</c:formatCode>
                <c:ptCount val="28"/>
                <c:pt idx="0">
                  <c:v>13.486662754764289</c:v>
                </c:pt>
                <c:pt idx="1">
                  <c:v>13.41290885452306</c:v>
                </c:pt>
                <c:pt idx="2">
                  <c:v>21.213233154249298</c:v>
                </c:pt>
                <c:pt idx="3">
                  <c:v>4.5823913502913269</c:v>
                </c:pt>
                <c:pt idx="4">
                  <c:v>4.1166940326667216</c:v>
                </c:pt>
                <c:pt idx="5">
                  <c:v>9.507063077501023</c:v>
                </c:pt>
                <c:pt idx="6">
                  <c:v>3.4044307074106905</c:v>
                </c:pt>
                <c:pt idx="7">
                  <c:v>13.741736110281545</c:v>
                </c:pt>
                <c:pt idx="8">
                  <c:v>6.6309357052328632</c:v>
                </c:pt>
                <c:pt idx="9">
                  <c:v>8.157132679692312</c:v>
                </c:pt>
                <c:pt idx="10">
                  <c:v>2.1949145490073061</c:v>
                </c:pt>
                <c:pt idx="11">
                  <c:v>13.069632643493122</c:v>
                </c:pt>
                <c:pt idx="12">
                  <c:v>1.1061112308687215</c:v>
                </c:pt>
                <c:pt idx="13">
                  <c:v>18.16206392477579</c:v>
                </c:pt>
                <c:pt idx="14">
                  <c:v>13.210747202980073</c:v>
                </c:pt>
                <c:pt idx="15">
                  <c:v>11.546808557177085</c:v>
                </c:pt>
                <c:pt idx="16">
                  <c:v>33.263190805181672</c:v>
                </c:pt>
                <c:pt idx="17">
                  <c:v>18.433910130496976</c:v>
                </c:pt>
                <c:pt idx="18">
                  <c:v>11.430557189725796</c:v>
                </c:pt>
                <c:pt idx="19">
                  <c:v>29.869481933590194</c:v>
                </c:pt>
                <c:pt idx="20">
                  <c:v>21.439811049727197</c:v>
                </c:pt>
                <c:pt idx="21">
                  <c:v>5.3925063000388622</c:v>
                </c:pt>
                <c:pt idx="22">
                  <c:v>24.394403943835375</c:v>
                </c:pt>
                <c:pt idx="23">
                  <c:v>21.886054814676452</c:v>
                </c:pt>
                <c:pt idx="24">
                  <c:v>24.745404212839041</c:v>
                </c:pt>
                <c:pt idx="25">
                  <c:v>19.227631162557397</c:v>
                </c:pt>
                <c:pt idx="26">
                  <c:v>11.487641846727811</c:v>
                </c:pt>
                <c:pt idx="27">
                  <c:v>31.793527941983058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B1C-438E-A7B8-1CE2EEA7E7FA}"/>
            </c:ext>
          </c:extLst>
        </c:ser>
        <c:ser>
          <c:idx val="2"/>
          <c:order val="2"/>
          <c:tx>
            <c:strRef>
              <c:f>'[12β (ΧΧ 1127).xls]τελικός πιν.'!$K$8</c:f>
              <c:strCache>
                <c:ptCount val="1"/>
                <c:pt idx="0">
                  <c:v>Τομέας τριτοβάθμιας εκπαίδευσης</c:v>
                </c:pt>
              </c:strCache>
            </c:strRef>
          </c:tx>
          <c:invertIfNegative val="0"/>
          <c:cat>
            <c:strRef>
              <c:f>'[12β (ΧΧ 1127).xls]τελικός πιν.'!$H$9:$H$36</c:f>
              <c:strCache>
                <c:ptCount val="28"/>
                <c:pt idx="0">
                  <c:v>SI</c:v>
                </c:pt>
                <c:pt idx="1">
                  <c:v>HU</c:v>
                </c:pt>
                <c:pt idx="2">
                  <c:v>BG</c:v>
                </c:pt>
                <c:pt idx="3">
                  <c:v>AT</c:v>
                </c:pt>
                <c:pt idx="4">
                  <c:v>IE</c:v>
                </c:pt>
                <c:pt idx="5">
                  <c:v>BE</c:v>
                </c:pt>
                <c:pt idx="6">
                  <c:v>SE</c:v>
                </c:pt>
                <c:pt idx="7">
                  <c:v>DE</c:v>
                </c:pt>
                <c:pt idx="8">
                  <c:v>UK*</c:v>
                </c:pt>
                <c:pt idx="9">
                  <c:v>FI</c:v>
                </c:pt>
                <c:pt idx="10">
                  <c:v>DK</c:v>
                </c:pt>
                <c:pt idx="11">
                  <c:v>FR*</c:v>
                </c:pt>
                <c:pt idx="12">
                  <c:v>MT</c:v>
                </c:pt>
                <c:pt idx="13">
                  <c:v>CZ</c:v>
                </c:pt>
                <c:pt idx="14">
                  <c:v>IT</c:v>
                </c:pt>
                <c:pt idx="15">
                  <c:v>NL</c:v>
                </c:pt>
                <c:pt idx="16">
                  <c:v>RO</c:v>
                </c:pt>
                <c:pt idx="17">
                  <c:v>ES</c:v>
                </c:pt>
                <c:pt idx="18">
                  <c:v>EE</c:v>
                </c:pt>
                <c:pt idx="19">
                  <c:v>LU</c:v>
                </c:pt>
                <c:pt idx="20">
                  <c:v>SK</c:v>
                </c:pt>
                <c:pt idx="21">
                  <c:v>PT</c:v>
                </c:pt>
                <c:pt idx="22">
                  <c:v>PL*</c:v>
                </c:pt>
                <c:pt idx="23">
                  <c:v>HR</c:v>
                </c:pt>
                <c:pt idx="24">
                  <c:v>EL</c:v>
                </c:pt>
                <c:pt idx="25">
                  <c:v>LT</c:v>
                </c:pt>
                <c:pt idx="26">
                  <c:v>CY</c:v>
                </c:pt>
                <c:pt idx="27">
                  <c:v>LV</c:v>
                </c:pt>
              </c:strCache>
            </c:strRef>
          </c:cat>
          <c:val>
            <c:numRef>
              <c:f>'[12β (ΧΧ 1127).xls]τελικός πιν.'!$K$9:$K$36</c:f>
              <c:numCache>
                <c:formatCode>#.#00</c:formatCode>
                <c:ptCount val="28"/>
                <c:pt idx="0">
                  <c:v>10.869184467306756</c:v>
                </c:pt>
                <c:pt idx="1">
                  <c:v>11.145220336663472</c:v>
                </c:pt>
                <c:pt idx="2">
                  <c:v>5.2349813619327916</c:v>
                </c:pt>
                <c:pt idx="3">
                  <c:v>23.508607660588989</c:v>
                </c:pt>
                <c:pt idx="4">
                  <c:v>25.18116269311437</c:v>
                </c:pt>
                <c:pt idx="5">
                  <c:v>20.166806326158504</c:v>
                </c:pt>
                <c:pt idx="6">
                  <c:v>26.819745038437503</c:v>
                </c:pt>
                <c:pt idx="7">
                  <c:v>18.278868175012619</c:v>
                </c:pt>
                <c:pt idx="8">
                  <c:v>25.324732936944436</c:v>
                </c:pt>
                <c:pt idx="9">
                  <c:v>25.139629820508596</c:v>
                </c:pt>
                <c:pt idx="10">
                  <c:v>31.637421429430283</c:v>
                </c:pt>
                <c:pt idx="11">
                  <c:v>20.278851412811889</c:v>
                </c:pt>
                <c:pt idx="12">
                  <c:v>35.438672127613707</c:v>
                </c:pt>
                <c:pt idx="13">
                  <c:v>20.449892229553249</c:v>
                </c:pt>
                <c:pt idx="14">
                  <c:v>25.537663924271389</c:v>
                </c:pt>
                <c:pt idx="15">
                  <c:v>31.510397331835684</c:v>
                </c:pt>
                <c:pt idx="16">
                  <c:v>11.316619626799412</c:v>
                </c:pt>
                <c:pt idx="17">
                  <c:v>27.421661169859682</c:v>
                </c:pt>
                <c:pt idx="18">
                  <c:v>35.5306614421864</c:v>
                </c:pt>
                <c:pt idx="19">
                  <c:v>18.643799299339399</c:v>
                </c:pt>
                <c:pt idx="20">
                  <c:v>27.71457623809064</c:v>
                </c:pt>
                <c:pt idx="21">
                  <c:v>45.120743791153764</c:v>
                </c:pt>
                <c:pt idx="22">
                  <c:v>28.875955378998452</c:v>
                </c:pt>
                <c:pt idx="23">
                  <c:v>33.355944756034219</c:v>
                </c:pt>
                <c:pt idx="24">
                  <c:v>32.690161735266656</c:v>
                </c:pt>
                <c:pt idx="25">
                  <c:v>44.583106396078527</c:v>
                </c:pt>
                <c:pt idx="26">
                  <c:v>42.122648841908912</c:v>
                </c:pt>
                <c:pt idx="27">
                  <c:v>43.750380888536782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B1C-438E-A7B8-1CE2EEA7E7FA}"/>
            </c:ext>
          </c:extLst>
        </c:ser>
        <c:ser>
          <c:idx val="3"/>
          <c:order val="3"/>
          <c:tx>
            <c:strRef>
              <c:f>'[12β (ΧΧ 1127).xls]τελικός πιν.'!$L$8</c:f>
              <c:strCache>
                <c:ptCount val="1"/>
                <c:pt idx="0">
                  <c:v>Τομέας ιδιωτικών μη κερδοσκοπικών ιδρυμάτων</c:v>
                </c:pt>
              </c:strCache>
            </c:strRef>
          </c:tx>
          <c:invertIfNegative val="0"/>
          <c:cat>
            <c:strRef>
              <c:f>'[12β (ΧΧ 1127).xls]τελικός πιν.'!$H$9:$H$36</c:f>
              <c:strCache>
                <c:ptCount val="28"/>
                <c:pt idx="0">
                  <c:v>SI</c:v>
                </c:pt>
                <c:pt idx="1">
                  <c:v>HU</c:v>
                </c:pt>
                <c:pt idx="2">
                  <c:v>BG</c:v>
                </c:pt>
                <c:pt idx="3">
                  <c:v>AT</c:v>
                </c:pt>
                <c:pt idx="4">
                  <c:v>IE</c:v>
                </c:pt>
                <c:pt idx="5">
                  <c:v>BE</c:v>
                </c:pt>
                <c:pt idx="6">
                  <c:v>SE</c:v>
                </c:pt>
                <c:pt idx="7">
                  <c:v>DE</c:v>
                </c:pt>
                <c:pt idx="8">
                  <c:v>UK*</c:v>
                </c:pt>
                <c:pt idx="9">
                  <c:v>FI</c:v>
                </c:pt>
                <c:pt idx="10">
                  <c:v>DK</c:v>
                </c:pt>
                <c:pt idx="11">
                  <c:v>FR*</c:v>
                </c:pt>
                <c:pt idx="12">
                  <c:v>MT</c:v>
                </c:pt>
                <c:pt idx="13">
                  <c:v>CZ</c:v>
                </c:pt>
                <c:pt idx="14">
                  <c:v>IT</c:v>
                </c:pt>
                <c:pt idx="15">
                  <c:v>NL</c:v>
                </c:pt>
                <c:pt idx="16">
                  <c:v>RO</c:v>
                </c:pt>
                <c:pt idx="17">
                  <c:v>ES</c:v>
                </c:pt>
                <c:pt idx="18">
                  <c:v>EE</c:v>
                </c:pt>
                <c:pt idx="19">
                  <c:v>LU</c:v>
                </c:pt>
                <c:pt idx="20">
                  <c:v>SK</c:v>
                </c:pt>
                <c:pt idx="21">
                  <c:v>PT</c:v>
                </c:pt>
                <c:pt idx="22">
                  <c:v>PL*</c:v>
                </c:pt>
                <c:pt idx="23">
                  <c:v>HR</c:v>
                </c:pt>
                <c:pt idx="24">
                  <c:v>EL</c:v>
                </c:pt>
                <c:pt idx="25">
                  <c:v>LT</c:v>
                </c:pt>
                <c:pt idx="26">
                  <c:v>CY</c:v>
                </c:pt>
                <c:pt idx="27">
                  <c:v>LV</c:v>
                </c:pt>
              </c:strCache>
            </c:strRef>
          </c:cat>
          <c:val>
            <c:numRef>
              <c:f>'[12β (ΧΧ 1127).xls]τελικός πιν.'!$L$9:$L$36</c:f>
              <c:numCache>
                <c:formatCode>#.#00</c:formatCode>
                <c:ptCount val="28"/>
                <c:pt idx="0">
                  <c:v>2.473799984365584E-2</c:v>
                </c:pt>
                <c:pt idx="1">
                  <c:v>0</c:v>
                </c:pt>
                <c:pt idx="2">
                  <c:v>0.29975275775067761</c:v>
                </c:pt>
                <c:pt idx="3">
                  <c:v>0.48899141983161959</c:v>
                </c:pt>
                <c:pt idx="4">
                  <c:v>0</c:v>
                </c:pt>
                <c:pt idx="5">
                  <c:v>0.62047130497218328</c:v>
                </c:pt>
                <c:pt idx="6">
                  <c:v>0.19389881399858108</c:v>
                </c:pt>
                <c:pt idx="7">
                  <c:v>0</c:v>
                </c:pt>
                <c:pt idx="8">
                  <c:v>2.006259935222082</c:v>
                </c:pt>
                <c:pt idx="9">
                  <c:v>0.86398593275350177</c:v>
                </c:pt>
                <c:pt idx="10">
                  <c:v>0.34896164523783674</c:v>
                </c:pt>
                <c:pt idx="11">
                  <c:v>1.5488072120201626</c:v>
                </c:pt>
                <c:pt idx="12">
                  <c:v>0</c:v>
                </c:pt>
                <c:pt idx="13">
                  <c:v>0.2461599919227038</c:v>
                </c:pt>
                <c:pt idx="14">
                  <c:v>2.9947254731665791</c:v>
                </c:pt>
                <c:pt idx="15">
                  <c:v>0</c:v>
                </c:pt>
                <c:pt idx="16">
                  <c:v>0.23204434733863455</c:v>
                </c:pt>
                <c:pt idx="17">
                  <c:v>0.24047201650005692</c:v>
                </c:pt>
                <c:pt idx="18">
                  <c:v>1.5424438856342297</c:v>
                </c:pt>
                <c:pt idx="19">
                  <c:v>0</c:v>
                </c:pt>
                <c:pt idx="20">
                  <c:v>0.48629352311452206</c:v>
                </c:pt>
                <c:pt idx="21">
                  <c:v>1.6441577293362302</c:v>
                </c:pt>
                <c:pt idx="22">
                  <c:v>0.15724535337430007</c:v>
                </c:pt>
                <c:pt idx="23">
                  <c:v>0</c:v>
                </c:pt>
                <c:pt idx="24">
                  <c:v>0.85396297919128028</c:v>
                </c:pt>
                <c:pt idx="25">
                  <c:v>0</c:v>
                </c:pt>
                <c:pt idx="26">
                  <c:v>13.456979636250585</c:v>
                </c:pt>
                <c:pt idx="2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B1C-438E-A7B8-1CE2EEA7E7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321886400"/>
        <c:axId val="-321877152"/>
      </c:barChart>
      <c:catAx>
        <c:axId val="-3218864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700"/>
            </a:pPr>
            <a:endParaRPr lang="en-US"/>
          </a:p>
        </c:txPr>
        <c:crossAx val="-321877152"/>
        <c:crosses val="autoZero"/>
        <c:auto val="1"/>
        <c:lblAlgn val="ctr"/>
        <c:lblOffset val="100"/>
        <c:noMultiLvlLbl val="0"/>
      </c:catAx>
      <c:valAx>
        <c:axId val="-321877152"/>
        <c:scaling>
          <c:orientation val="minMax"/>
        </c:scaling>
        <c:delete val="0"/>
        <c:axPos val="l"/>
        <c:numFmt formatCode="0%" sourceLinked="1"/>
        <c:majorTickMark val="out"/>
        <c:minorTickMark val="none"/>
        <c:tickLblPos val="nextTo"/>
        <c:crossAx val="-321886400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8571741032371027E-2"/>
          <c:y val="5.1400554097404488E-2"/>
          <c:w val="0.87087270341207501"/>
          <c:h val="0.73765602216389914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Φύλλο1!$A$2</c:f>
              <c:strCache>
                <c:ptCount val="1"/>
                <c:pt idx="0">
                  <c:v>δημόσιος τομέας</c:v>
                </c:pt>
              </c:strCache>
            </c:strRef>
          </c:tx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~35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7EFD-4AD5-B653-24A8DF515796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~45-50%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7EFD-4AD5-B653-24A8DF515796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Φύλλο1!$B$1:$C$1</c:f>
              <c:strCache>
                <c:ptCount val="2"/>
                <c:pt idx="0">
                  <c:v>EE28</c:v>
                </c:pt>
                <c:pt idx="1">
                  <c:v>Ελλάδα </c:v>
                </c:pt>
              </c:strCache>
            </c:strRef>
          </c:cat>
          <c:val>
            <c:numRef>
              <c:f>Φύλλο1!$B$2:$C$2</c:f>
              <c:numCache>
                <c:formatCode>General</c:formatCode>
                <c:ptCount val="2"/>
                <c:pt idx="0">
                  <c:v>34</c:v>
                </c:pt>
                <c:pt idx="1">
                  <c:v>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EFD-4AD5-B653-24A8DF515796}"/>
            </c:ext>
          </c:extLst>
        </c:ser>
        <c:ser>
          <c:idx val="1"/>
          <c:order val="1"/>
          <c:tx>
            <c:strRef>
              <c:f>Φύλλο1!$A$3</c:f>
              <c:strCache>
                <c:ptCount val="1"/>
                <c:pt idx="0">
                  <c:v>επιχειρήσεις</c:v>
                </c:pt>
              </c:strCache>
            </c:strRef>
          </c:tx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~55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7EFD-4AD5-B653-24A8DF515796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~40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7EFD-4AD5-B653-24A8DF515796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Φύλλο1!$B$1:$C$1</c:f>
              <c:strCache>
                <c:ptCount val="2"/>
                <c:pt idx="0">
                  <c:v>EE28</c:v>
                </c:pt>
                <c:pt idx="1">
                  <c:v>Ελλάδα </c:v>
                </c:pt>
              </c:strCache>
            </c:strRef>
          </c:cat>
          <c:val>
            <c:numRef>
              <c:f>Φύλλο1!$B$3:$C$3</c:f>
              <c:numCache>
                <c:formatCode>General</c:formatCode>
                <c:ptCount val="2"/>
                <c:pt idx="0">
                  <c:v>55</c:v>
                </c:pt>
                <c:pt idx="1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EFD-4AD5-B653-24A8DF515796}"/>
            </c:ext>
          </c:extLst>
        </c:ser>
        <c:ser>
          <c:idx val="2"/>
          <c:order val="2"/>
          <c:tx>
            <c:strRef>
              <c:f>Φύλλο1!$A$4</c:f>
              <c:strCache>
                <c:ptCount val="1"/>
                <c:pt idx="0">
                  <c:v>πόροι από το εξωτερικό</c:v>
                </c:pt>
              </c:strCache>
            </c:strRef>
          </c:tx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~10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7EFD-4AD5-B653-24A8DF515796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~10-15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7EFD-4AD5-B653-24A8DF515796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Φύλλο1!$B$1:$C$1</c:f>
              <c:strCache>
                <c:ptCount val="2"/>
                <c:pt idx="0">
                  <c:v>EE28</c:v>
                </c:pt>
                <c:pt idx="1">
                  <c:v>Ελλάδα </c:v>
                </c:pt>
              </c:strCache>
            </c:strRef>
          </c:cat>
          <c:val>
            <c:numRef>
              <c:f>Φύλλο1!$B$4:$C$4</c:f>
              <c:numCache>
                <c:formatCode>General</c:formatCode>
                <c:ptCount val="2"/>
                <c:pt idx="0">
                  <c:v>9</c:v>
                </c:pt>
                <c:pt idx="1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EFD-4AD5-B653-24A8DF515796}"/>
            </c:ext>
          </c:extLst>
        </c:ser>
        <c:ser>
          <c:idx val="3"/>
          <c:order val="3"/>
          <c:tx>
            <c:strRef>
              <c:f>Φύλλο1!$A$5</c:f>
              <c:strCache>
                <c:ptCount val="1"/>
                <c:pt idx="0">
                  <c:v>λοιποί πόροι</c:v>
                </c:pt>
              </c:strCache>
            </c:strRef>
          </c:tx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~1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7EFD-4AD5-B653-24A8DF515796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~1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7EFD-4AD5-B653-24A8DF515796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Φύλλο1!$B$1:$C$1</c:f>
              <c:strCache>
                <c:ptCount val="2"/>
                <c:pt idx="0">
                  <c:v>EE28</c:v>
                </c:pt>
                <c:pt idx="1">
                  <c:v>Ελλάδα </c:v>
                </c:pt>
              </c:strCache>
            </c:strRef>
          </c:cat>
          <c:val>
            <c:numRef>
              <c:f>Φύλλο1!$B$5:$C$5</c:f>
              <c:numCache>
                <c:formatCode>General</c:formatCode>
                <c:ptCount val="2"/>
                <c:pt idx="0">
                  <c:v>2</c:v>
                </c:pt>
                <c:pt idx="1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7EFD-4AD5-B653-24A8DF5157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321888032"/>
        <c:axId val="-321885856"/>
      </c:barChart>
      <c:catAx>
        <c:axId val="-3218880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-321885856"/>
        <c:crosses val="autoZero"/>
        <c:auto val="1"/>
        <c:lblAlgn val="ctr"/>
        <c:lblOffset val="100"/>
        <c:noMultiLvlLbl val="0"/>
      </c:catAx>
      <c:valAx>
        <c:axId val="-321885856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-32188803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8.3258275535522577E-2"/>
          <c:y val="0.86681739369578303"/>
          <c:w val="0.83348328360340962"/>
          <c:h val="0.11583480706151054"/>
        </c:manualLayout>
      </c:layout>
      <c:overlay val="0"/>
    </c:legend>
    <c:plotVisOnly val="1"/>
    <c:dispBlanksAs val="gap"/>
    <c:showDLblsOverMax val="0"/>
  </c:chart>
  <c:spPr>
    <a:solidFill>
      <a:prstClr val="white"/>
    </a:solidFill>
  </c:spPr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Pt>
            <c:idx val="22"/>
            <c:invertIfNegative val="0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01-43F3-4693-88A0-5F44169C0FB3}"/>
              </c:ext>
            </c:extLst>
          </c:dPt>
          <c:cat>
            <c:strRef>
              <c:f>Φύλλο7!$A$4:$A$31</c:f>
              <c:strCache>
                <c:ptCount val="28"/>
                <c:pt idx="0">
                  <c:v>Σουηδία</c:v>
                </c:pt>
                <c:pt idx="1">
                  <c:v>Γερμανία</c:v>
                </c:pt>
                <c:pt idx="2">
                  <c:v>Φινλανδία</c:v>
                </c:pt>
                <c:pt idx="3">
                  <c:v>Ολλανδία</c:v>
                </c:pt>
                <c:pt idx="4">
                  <c:v>Λουξεμβούργο</c:v>
                </c:pt>
                <c:pt idx="5">
                  <c:v>Αυστρία</c:v>
                </c:pt>
                <c:pt idx="6">
                  <c:v>Δανία </c:v>
                </c:pt>
                <c:pt idx="7">
                  <c:v>Βέλγιο</c:v>
                </c:pt>
                <c:pt idx="8">
                  <c:v>Γαλλία</c:v>
                </c:pt>
                <c:pt idx="9">
                  <c:v>Ε.Ε.-27</c:v>
                </c:pt>
                <c:pt idx="10">
                  <c:v>Μ.Βρετανία</c:v>
                </c:pt>
                <c:pt idx="11">
                  <c:v>Ιταλία</c:v>
                </c:pt>
                <c:pt idx="12">
                  <c:v>Ιρλανδία</c:v>
                </c:pt>
                <c:pt idx="13">
                  <c:v>Σλοβενία</c:v>
                </c:pt>
                <c:pt idx="14">
                  <c:v>Ισπανία</c:v>
                </c:pt>
                <c:pt idx="15">
                  <c:v>Μάλτα</c:v>
                </c:pt>
                <c:pt idx="16">
                  <c:v>Ουγγαρία</c:v>
                </c:pt>
                <c:pt idx="17">
                  <c:v>Τσεχία</c:v>
                </c:pt>
                <c:pt idx="18">
                  <c:v>Εσθονία</c:v>
                </c:pt>
                <c:pt idx="19">
                  <c:v>Πορτογαλία</c:v>
                </c:pt>
                <c:pt idx="20">
                  <c:v>Σλοβακία</c:v>
                </c:pt>
                <c:pt idx="21">
                  <c:v>Λετονία</c:v>
                </c:pt>
                <c:pt idx="22">
                  <c:v>Ελλάδα</c:v>
                </c:pt>
                <c:pt idx="23">
                  <c:v>Πολωνία</c:v>
                </c:pt>
                <c:pt idx="24">
                  <c:v>Κύπρος</c:v>
                </c:pt>
                <c:pt idx="25">
                  <c:v>Βουλγαρία</c:v>
                </c:pt>
                <c:pt idx="26">
                  <c:v>Λιθουανία</c:v>
                </c:pt>
                <c:pt idx="27">
                  <c:v>Ρουμανία</c:v>
                </c:pt>
              </c:strCache>
            </c:strRef>
          </c:cat>
          <c:val>
            <c:numRef>
              <c:f>Φύλλο7!$B$4:$B$31</c:f>
              <c:numCache>
                <c:formatCode>#,##000</c:formatCode>
                <c:ptCount val="28"/>
                <c:pt idx="0">
                  <c:v>243.33100000000007</c:v>
                </c:pt>
                <c:pt idx="1">
                  <c:v>239.80600000000001</c:v>
                </c:pt>
                <c:pt idx="2">
                  <c:v>211.72900000000001</c:v>
                </c:pt>
                <c:pt idx="3">
                  <c:v>176.65900000000002</c:v>
                </c:pt>
                <c:pt idx="4">
                  <c:v>169.71299999999999</c:v>
                </c:pt>
                <c:pt idx="5">
                  <c:v>155.339</c:v>
                </c:pt>
                <c:pt idx="6">
                  <c:v>154.09</c:v>
                </c:pt>
                <c:pt idx="7">
                  <c:v>105.45399999999999</c:v>
                </c:pt>
                <c:pt idx="8">
                  <c:v>101.426</c:v>
                </c:pt>
                <c:pt idx="9">
                  <c:v>92.218000000000004</c:v>
                </c:pt>
                <c:pt idx="10">
                  <c:v>70.224999999999994</c:v>
                </c:pt>
                <c:pt idx="11">
                  <c:v>66.768000000000001</c:v>
                </c:pt>
                <c:pt idx="12">
                  <c:v>44.344000000000001</c:v>
                </c:pt>
                <c:pt idx="13">
                  <c:v>29.321000000000005</c:v>
                </c:pt>
                <c:pt idx="14">
                  <c:v>20.667000000000005</c:v>
                </c:pt>
                <c:pt idx="15">
                  <c:v>13.950000000000006</c:v>
                </c:pt>
                <c:pt idx="16">
                  <c:v>11.461</c:v>
                </c:pt>
                <c:pt idx="17">
                  <c:v>9.3260000000000005</c:v>
                </c:pt>
                <c:pt idx="18">
                  <c:v>7.3</c:v>
                </c:pt>
                <c:pt idx="19">
                  <c:v>6.069</c:v>
                </c:pt>
                <c:pt idx="20">
                  <c:v>4.8539999999999965</c:v>
                </c:pt>
                <c:pt idx="21">
                  <c:v>3.9369999999999967</c:v>
                </c:pt>
                <c:pt idx="22">
                  <c:v>3.7549999999999999</c:v>
                </c:pt>
                <c:pt idx="23">
                  <c:v>2.2680000000000002</c:v>
                </c:pt>
                <c:pt idx="24">
                  <c:v>2.1749999999999998</c:v>
                </c:pt>
                <c:pt idx="25">
                  <c:v>1.4469999999999974</c:v>
                </c:pt>
                <c:pt idx="26">
                  <c:v>0.78400000000000003</c:v>
                </c:pt>
                <c:pt idx="27">
                  <c:v>0.45700000000000002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3F3-4693-88A0-5F44169C0F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321879872"/>
        <c:axId val="-321890752"/>
      </c:barChart>
      <c:catAx>
        <c:axId val="-3218798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-321890752"/>
        <c:crosses val="autoZero"/>
        <c:auto val="1"/>
        <c:lblAlgn val="ctr"/>
        <c:lblOffset val="100"/>
        <c:noMultiLvlLbl val="0"/>
      </c:catAx>
      <c:valAx>
        <c:axId val="-321890752"/>
        <c:scaling>
          <c:orientation val="minMax"/>
        </c:scaling>
        <c:delete val="0"/>
        <c:axPos val="l"/>
        <c:majorGridlines/>
        <c:numFmt formatCode="#,##000" sourceLinked="1"/>
        <c:majorTickMark val="out"/>
        <c:minorTickMark val="none"/>
        <c:tickLblPos val="nextTo"/>
        <c:crossAx val="-321879872"/>
        <c:crosses val="autoZero"/>
        <c:crossBetween val="between"/>
      </c:valAx>
    </c:plotArea>
    <c:plotVisOnly val="1"/>
    <c:dispBlanksAs val="gap"/>
    <c:showDLblsOverMax val="0"/>
  </c:chart>
  <c:spPr>
    <a:solidFill>
      <a:prstClr val="white"/>
    </a:solidFill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Pt>
            <c:idx val="21"/>
            <c:invertIfNegative val="0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01-4C06-4E03-8A6D-D5A1C3EDBEF8}"/>
              </c:ext>
            </c:extLst>
          </c:dPt>
          <c:cat>
            <c:strRef>
              <c:f>Φύλλο5!$A$12:$A$40</c:f>
              <c:strCache>
                <c:ptCount val="29"/>
                <c:pt idx="0">
                  <c:v>Μάλτα</c:v>
                </c:pt>
                <c:pt idx="1">
                  <c:v>Λουξεμβόυργο</c:v>
                </c:pt>
                <c:pt idx="2">
                  <c:v>Ιρλανδία</c:v>
                </c:pt>
                <c:pt idx="3">
                  <c:v>Μ.Βρετανία</c:v>
                </c:pt>
                <c:pt idx="4">
                  <c:v>ΗΠΑ</c:v>
                </c:pt>
                <c:pt idx="5">
                  <c:v>Κύπρος</c:v>
                </c:pt>
                <c:pt idx="6">
                  <c:v>Ουγγαρία</c:v>
                </c:pt>
                <c:pt idx="7">
                  <c:v>Ιαπωνία</c:v>
                </c:pt>
                <c:pt idx="8">
                  <c:v>Ολλανδία</c:v>
                </c:pt>
                <c:pt idx="9">
                  <c:v>Φινλανδία</c:v>
                </c:pt>
                <c:pt idx="10">
                  <c:v>Γαλλία</c:v>
                </c:pt>
                <c:pt idx="11">
                  <c:v>Γερμανία</c:v>
                </c:pt>
                <c:pt idx="12">
                  <c:v>Σουηδία</c:v>
                </c:pt>
                <c:pt idx="13">
                  <c:v>Δανία</c:v>
                </c:pt>
                <c:pt idx="14">
                  <c:v>Τσεχία</c:v>
                </c:pt>
                <c:pt idx="15">
                  <c:v>Αυστρία</c:v>
                </c:pt>
                <c:pt idx="16">
                  <c:v>Εσθονία</c:v>
                </c:pt>
                <c:pt idx="17">
                  <c:v>Πορτογαλία</c:v>
                </c:pt>
                <c:pt idx="18">
                  <c:v>Βέλγιο</c:v>
                </c:pt>
                <c:pt idx="19">
                  <c:v>Ιταλία</c:v>
                </c:pt>
                <c:pt idx="20">
                  <c:v>Σλοβακία</c:v>
                </c:pt>
                <c:pt idx="21">
                  <c:v>Ελλάδα</c:v>
                </c:pt>
                <c:pt idx="22">
                  <c:v>Ισπανία</c:v>
                </c:pt>
                <c:pt idx="23">
                  <c:v>Λιθουανία</c:v>
                </c:pt>
                <c:pt idx="24">
                  <c:v>Σλοβενία</c:v>
                </c:pt>
                <c:pt idx="25">
                  <c:v>Λετονία</c:v>
                </c:pt>
                <c:pt idx="26">
                  <c:v>Ρουμανία</c:v>
                </c:pt>
                <c:pt idx="27">
                  <c:v>Βουλγαρία</c:v>
                </c:pt>
                <c:pt idx="28">
                  <c:v>Πολωνία</c:v>
                </c:pt>
              </c:strCache>
            </c:strRef>
          </c:cat>
          <c:val>
            <c:numRef>
              <c:f>Φύλλο5!$B$12:$B$40</c:f>
              <c:numCache>
                <c:formatCode>#,##00</c:formatCode>
                <c:ptCount val="29"/>
                <c:pt idx="0">
                  <c:v>53.8</c:v>
                </c:pt>
                <c:pt idx="1">
                  <c:v>40.700000000000003</c:v>
                </c:pt>
                <c:pt idx="2" formatCode="#,##0">
                  <c:v>29</c:v>
                </c:pt>
                <c:pt idx="3">
                  <c:v>26.5</c:v>
                </c:pt>
                <c:pt idx="4">
                  <c:v>26.1</c:v>
                </c:pt>
                <c:pt idx="5">
                  <c:v>21.3</c:v>
                </c:pt>
                <c:pt idx="6">
                  <c:v>20.3</c:v>
                </c:pt>
                <c:pt idx="7" formatCode="#,##0">
                  <c:v>20</c:v>
                </c:pt>
                <c:pt idx="8">
                  <c:v>18.3</c:v>
                </c:pt>
                <c:pt idx="9">
                  <c:v>18.100000000000001</c:v>
                </c:pt>
                <c:pt idx="10">
                  <c:v>17.899999999999999</c:v>
                </c:pt>
                <c:pt idx="11">
                  <c:v>14.1</c:v>
                </c:pt>
                <c:pt idx="12">
                  <c:v>13.4</c:v>
                </c:pt>
                <c:pt idx="13">
                  <c:v>12.8</c:v>
                </c:pt>
                <c:pt idx="14">
                  <c:v>12.7</c:v>
                </c:pt>
                <c:pt idx="15">
                  <c:v>11.2</c:v>
                </c:pt>
                <c:pt idx="16" formatCode="#,##0">
                  <c:v>8</c:v>
                </c:pt>
                <c:pt idx="17" formatCode="#,##0">
                  <c:v>7</c:v>
                </c:pt>
                <c:pt idx="18">
                  <c:v>6.7</c:v>
                </c:pt>
                <c:pt idx="19">
                  <c:v>6.4</c:v>
                </c:pt>
                <c:pt idx="20">
                  <c:v>5.8</c:v>
                </c:pt>
                <c:pt idx="21">
                  <c:v>5.7</c:v>
                </c:pt>
                <c:pt idx="22">
                  <c:v>4.9000000000000004</c:v>
                </c:pt>
                <c:pt idx="23">
                  <c:v>4.7</c:v>
                </c:pt>
                <c:pt idx="24">
                  <c:v>4.7</c:v>
                </c:pt>
                <c:pt idx="25">
                  <c:v>4.2</c:v>
                </c:pt>
                <c:pt idx="26">
                  <c:v>3.8</c:v>
                </c:pt>
                <c:pt idx="27">
                  <c:v>3.3</c:v>
                </c:pt>
                <c:pt idx="28">
                  <c:v>3.1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C06-4E03-8A6D-D5A1C3EDBE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321879328"/>
        <c:axId val="-321878240"/>
      </c:barChart>
      <c:catAx>
        <c:axId val="-3218793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-321878240"/>
        <c:crosses val="autoZero"/>
        <c:auto val="1"/>
        <c:lblAlgn val="ctr"/>
        <c:lblOffset val="100"/>
        <c:noMultiLvlLbl val="0"/>
      </c:catAx>
      <c:valAx>
        <c:axId val="-321878240"/>
        <c:scaling>
          <c:orientation val="minMax"/>
        </c:scaling>
        <c:delete val="0"/>
        <c:axPos val="l"/>
        <c:majorGridlines/>
        <c:numFmt formatCode="#,##00" sourceLinked="1"/>
        <c:majorTickMark val="out"/>
        <c:minorTickMark val="none"/>
        <c:tickLblPos val="nextTo"/>
        <c:crossAx val="-321879328"/>
        <c:crosses val="autoZero"/>
        <c:crossBetween val="between"/>
      </c:valAx>
    </c:plotArea>
    <c:plotVisOnly val="1"/>
    <c:dispBlanksAs val="gap"/>
    <c:showDLblsOverMax val="0"/>
  </c:chart>
  <c:spPr>
    <a:solidFill>
      <a:prstClr val="white"/>
    </a:solidFill>
  </c:sp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dPt>
            <c:idx val="2"/>
            <c:marker>
              <c:spPr>
                <a:solidFill>
                  <a:srgbClr val="FF0000"/>
                </a:solidFill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4379-409F-AF72-6A1193E077AE}"/>
              </c:ext>
            </c:extLst>
          </c:dPt>
          <c:cat>
            <c:strRef>
              <c:f>Φύλλο6!$A$4:$A$31</c:f>
              <c:strCache>
                <c:ptCount val="28"/>
                <c:pt idx="0">
                  <c:v>Ρουμανία</c:v>
                </c:pt>
                <c:pt idx="1">
                  <c:v>Λιθουανία</c:v>
                </c:pt>
                <c:pt idx="2">
                  <c:v>Ελλάδα</c:v>
                </c:pt>
                <c:pt idx="3">
                  <c:v>Πορτογαλία</c:v>
                </c:pt>
                <c:pt idx="4">
                  <c:v>Κύπρος</c:v>
                </c:pt>
                <c:pt idx="5">
                  <c:v>Λετονία</c:v>
                </c:pt>
                <c:pt idx="6">
                  <c:v>Πολωνία</c:v>
                </c:pt>
                <c:pt idx="7">
                  <c:v>Βουλγαρία</c:v>
                </c:pt>
                <c:pt idx="8">
                  <c:v>Ιταλία</c:v>
                </c:pt>
                <c:pt idx="9">
                  <c:v>Σλοβακία</c:v>
                </c:pt>
                <c:pt idx="10">
                  <c:v>Εσθονία</c:v>
                </c:pt>
                <c:pt idx="11">
                  <c:v>Ισπανία</c:v>
                </c:pt>
                <c:pt idx="12">
                  <c:v>Λουξεμβούργο</c:v>
                </c:pt>
                <c:pt idx="13">
                  <c:v>Αυστρία</c:v>
                </c:pt>
                <c:pt idx="14">
                  <c:v>Ε.Ε.-27</c:v>
                </c:pt>
                <c:pt idx="15">
                  <c:v>Γαλλία</c:v>
                </c:pt>
                <c:pt idx="16">
                  <c:v>Ολλανδία</c:v>
                </c:pt>
                <c:pt idx="17">
                  <c:v>Τσεχία</c:v>
                </c:pt>
                <c:pt idx="18">
                  <c:v>Μ.Βρετανία</c:v>
                </c:pt>
                <c:pt idx="19">
                  <c:v>Γερμανία</c:v>
                </c:pt>
                <c:pt idx="20">
                  <c:v>Βέλγιο</c:v>
                </c:pt>
                <c:pt idx="21">
                  <c:v>Ουυγαρία</c:v>
                </c:pt>
                <c:pt idx="22">
                  <c:v>Σλοβενία</c:v>
                </c:pt>
                <c:pt idx="23">
                  <c:v>Σουηδία</c:v>
                </c:pt>
                <c:pt idx="24">
                  <c:v>Δανία</c:v>
                </c:pt>
                <c:pt idx="25">
                  <c:v>Φινλανδία</c:v>
                </c:pt>
                <c:pt idx="26">
                  <c:v>Μάλτα</c:v>
                </c:pt>
                <c:pt idx="27">
                  <c:v>Ιρλανδία</c:v>
                </c:pt>
              </c:strCache>
            </c:strRef>
          </c:cat>
          <c:val>
            <c:numRef>
              <c:f>Φύλλο6!$B$4:$B$31</c:f>
              <c:numCache>
                <c:formatCode>#,##000</c:formatCode>
                <c:ptCount val="28"/>
                <c:pt idx="0">
                  <c:v>1.84</c:v>
                </c:pt>
                <c:pt idx="1">
                  <c:v>2.0299999999999998</c:v>
                </c:pt>
                <c:pt idx="2">
                  <c:v>2.13</c:v>
                </c:pt>
                <c:pt idx="3">
                  <c:v>2.27</c:v>
                </c:pt>
                <c:pt idx="4">
                  <c:v>2.5</c:v>
                </c:pt>
                <c:pt idx="5">
                  <c:v>2.5299999999999998</c:v>
                </c:pt>
                <c:pt idx="6">
                  <c:v>2.71</c:v>
                </c:pt>
                <c:pt idx="7">
                  <c:v>2.92</c:v>
                </c:pt>
                <c:pt idx="8">
                  <c:v>3.3499999999999988</c:v>
                </c:pt>
                <c:pt idx="9">
                  <c:v>3.4699999999999998</c:v>
                </c:pt>
                <c:pt idx="10">
                  <c:v>3.48</c:v>
                </c:pt>
                <c:pt idx="11">
                  <c:v>3.48</c:v>
                </c:pt>
                <c:pt idx="12">
                  <c:v>3.5</c:v>
                </c:pt>
                <c:pt idx="13">
                  <c:v>3.68</c:v>
                </c:pt>
                <c:pt idx="14">
                  <c:v>3.73</c:v>
                </c:pt>
                <c:pt idx="15">
                  <c:v>3.8899999999999997</c:v>
                </c:pt>
                <c:pt idx="16">
                  <c:v>3.9899999999999998</c:v>
                </c:pt>
                <c:pt idx="17">
                  <c:v>4.01</c:v>
                </c:pt>
                <c:pt idx="18">
                  <c:v>4.13</c:v>
                </c:pt>
                <c:pt idx="19">
                  <c:v>4.25</c:v>
                </c:pt>
                <c:pt idx="20">
                  <c:v>4.45</c:v>
                </c:pt>
                <c:pt idx="21">
                  <c:v>4.71</c:v>
                </c:pt>
                <c:pt idx="22">
                  <c:v>4.8099999999999996</c:v>
                </c:pt>
                <c:pt idx="23">
                  <c:v>5.0199999999999996</c:v>
                </c:pt>
                <c:pt idx="24">
                  <c:v>5.28</c:v>
                </c:pt>
                <c:pt idx="25">
                  <c:v>5.68</c:v>
                </c:pt>
                <c:pt idx="26">
                  <c:v>5.9300000000000024</c:v>
                </c:pt>
                <c:pt idx="27">
                  <c:v>6.72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379-409F-AF72-6A1193E077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320701872"/>
        <c:axId val="-320708400"/>
      </c:lineChart>
      <c:catAx>
        <c:axId val="-3207018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-320708400"/>
        <c:crosses val="autoZero"/>
        <c:auto val="1"/>
        <c:lblAlgn val="ctr"/>
        <c:lblOffset val="100"/>
        <c:noMultiLvlLbl val="0"/>
      </c:catAx>
      <c:valAx>
        <c:axId val="-320708400"/>
        <c:scaling>
          <c:orientation val="minMax"/>
        </c:scaling>
        <c:delete val="0"/>
        <c:axPos val="l"/>
        <c:majorGridlines/>
        <c:numFmt formatCode="#,##000" sourceLinked="1"/>
        <c:majorTickMark val="out"/>
        <c:minorTickMark val="none"/>
        <c:tickLblPos val="nextTo"/>
        <c:crossAx val="-320701872"/>
        <c:crosses val="autoZero"/>
        <c:crossBetween val="between"/>
      </c:valAx>
    </c:plotArea>
    <c:plotVisOnly val="1"/>
    <c:dispBlanksAs val="gap"/>
    <c:showDLblsOverMax val="0"/>
  </c:chart>
  <c:spPr>
    <a:solidFill>
      <a:prstClr val="white"/>
    </a:solidFill>
  </c:sp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chemeClr val="accent1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E4C-4A32-91C5-D099964FC5ED}"/>
              </c:ext>
            </c:extLst>
          </c:dPt>
          <c:dPt>
            <c:idx val="13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E4C-4A32-91C5-D099964FC5ED}"/>
              </c:ext>
            </c:extLst>
          </c:dPt>
          <c:cat>
            <c:strRef>
              <c:f>[inn_cis10_type.xls]Data!$F$130:$F$158</c:f>
              <c:strCache>
                <c:ptCount val="29"/>
                <c:pt idx="0">
                  <c:v>Portugal</c:v>
                </c:pt>
                <c:pt idx="1">
                  <c:v>Czechia</c:v>
                </c:pt>
                <c:pt idx="2">
                  <c:v>Sweden</c:v>
                </c:pt>
                <c:pt idx="3">
                  <c:v>Greece</c:v>
                </c:pt>
                <c:pt idx="4">
                  <c:v>Croatia</c:v>
                </c:pt>
                <c:pt idx="5">
                  <c:v>Germany</c:v>
                </c:pt>
                <c:pt idx="6">
                  <c:v>Lithuania</c:v>
                </c:pt>
                <c:pt idx="7">
                  <c:v>Austria</c:v>
                </c:pt>
                <c:pt idx="8">
                  <c:v>Italy</c:v>
                </c:pt>
                <c:pt idx="9">
                  <c:v>Denmark</c:v>
                </c:pt>
                <c:pt idx="10">
                  <c:v>Ireland</c:v>
                </c:pt>
                <c:pt idx="11">
                  <c:v>Belgium</c:v>
                </c:pt>
                <c:pt idx="12">
                  <c:v>Slovenia</c:v>
                </c:pt>
                <c:pt idx="13">
                  <c:v>EU28</c:v>
                </c:pt>
                <c:pt idx="14">
                  <c:v>Netherlands</c:v>
                </c:pt>
                <c:pt idx="15">
                  <c:v>Finland</c:v>
                </c:pt>
                <c:pt idx="16">
                  <c:v>France</c:v>
                </c:pt>
                <c:pt idx="17">
                  <c:v>Cyprus</c:v>
                </c:pt>
                <c:pt idx="18">
                  <c:v>Slovakia</c:v>
                </c:pt>
                <c:pt idx="19">
                  <c:v>Luxembourg</c:v>
                </c:pt>
                <c:pt idx="20">
                  <c:v>Hungary</c:v>
                </c:pt>
                <c:pt idx="21">
                  <c:v>Malta</c:v>
                </c:pt>
                <c:pt idx="22">
                  <c:v>Latvia</c:v>
                </c:pt>
                <c:pt idx="23">
                  <c:v>Estonia</c:v>
                </c:pt>
                <c:pt idx="24">
                  <c:v>Bulgaria</c:v>
                </c:pt>
                <c:pt idx="25">
                  <c:v>Spain</c:v>
                </c:pt>
                <c:pt idx="26">
                  <c:v>Poland</c:v>
                </c:pt>
                <c:pt idx="27">
                  <c:v>UK</c:v>
                </c:pt>
                <c:pt idx="28">
                  <c:v>Romania</c:v>
                </c:pt>
              </c:strCache>
            </c:strRef>
          </c:cat>
          <c:val>
            <c:numRef>
              <c:f>[inn_cis10_type.xls]Data!$G$130:$G$158</c:f>
              <c:numCache>
                <c:formatCode>#,##00</c:formatCode>
                <c:ptCount val="29"/>
                <c:pt idx="0">
                  <c:v>15.6</c:v>
                </c:pt>
                <c:pt idx="1">
                  <c:v>15.1</c:v>
                </c:pt>
                <c:pt idx="2">
                  <c:v>14.8</c:v>
                </c:pt>
                <c:pt idx="3">
                  <c:v>14.5</c:v>
                </c:pt>
                <c:pt idx="4">
                  <c:v>11.7</c:v>
                </c:pt>
                <c:pt idx="5">
                  <c:v>11.4</c:v>
                </c:pt>
                <c:pt idx="6">
                  <c:v>10.7</c:v>
                </c:pt>
                <c:pt idx="7">
                  <c:v>10.7</c:v>
                </c:pt>
                <c:pt idx="8">
                  <c:v>10.1</c:v>
                </c:pt>
                <c:pt idx="9">
                  <c:v>9.8000000000000007</c:v>
                </c:pt>
                <c:pt idx="10">
                  <c:v>8.9</c:v>
                </c:pt>
                <c:pt idx="11">
                  <c:v>8.4</c:v>
                </c:pt>
                <c:pt idx="12">
                  <c:v>8.2000000000000011</c:v>
                </c:pt>
                <c:pt idx="13">
                  <c:v>8.1</c:v>
                </c:pt>
                <c:pt idx="14">
                  <c:v>7.9</c:v>
                </c:pt>
                <c:pt idx="15">
                  <c:v>7.9</c:v>
                </c:pt>
                <c:pt idx="16">
                  <c:v>7.2</c:v>
                </c:pt>
                <c:pt idx="17">
                  <c:v>7</c:v>
                </c:pt>
                <c:pt idx="18">
                  <c:v>6.7</c:v>
                </c:pt>
                <c:pt idx="19">
                  <c:v>6.6</c:v>
                </c:pt>
                <c:pt idx="20">
                  <c:v>6.6</c:v>
                </c:pt>
                <c:pt idx="21">
                  <c:v>5.9</c:v>
                </c:pt>
                <c:pt idx="22">
                  <c:v>4.9000000000000004</c:v>
                </c:pt>
                <c:pt idx="23">
                  <c:v>4.7</c:v>
                </c:pt>
                <c:pt idx="24">
                  <c:v>4.4000000000000004</c:v>
                </c:pt>
                <c:pt idx="25">
                  <c:v>4.4000000000000004</c:v>
                </c:pt>
                <c:pt idx="26">
                  <c:v>3.7</c:v>
                </c:pt>
                <c:pt idx="27">
                  <c:v>3.4</c:v>
                </c:pt>
                <c:pt idx="28">
                  <c:v>1.9000000000000001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E4C-4A32-91C5-D099964FC5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98572184"/>
        <c:axId val="498580808"/>
      </c:barChart>
      <c:catAx>
        <c:axId val="498572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8580808"/>
        <c:crosses val="autoZero"/>
        <c:auto val="1"/>
        <c:lblAlgn val="ctr"/>
        <c:lblOffset val="100"/>
        <c:noMultiLvlLbl val="0"/>
      </c:catAx>
      <c:valAx>
        <c:axId val="498580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8572184"/>
        <c:crosses val="autoZero"/>
        <c:crossBetween val="between"/>
      </c:valAx>
      <c:spPr>
        <a:solidFill>
          <a:schemeClr val="bg1"/>
        </a:solidFill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8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263-47CB-A5FF-7AE426A92FB8}"/>
              </c:ext>
            </c:extLst>
          </c:dPt>
          <c:dPt>
            <c:idx val="19"/>
            <c:invertIfNegative val="0"/>
            <c:bubble3D val="0"/>
            <c:spPr>
              <a:solidFill>
                <a:schemeClr val="accent1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263-47CB-A5FF-7AE426A92FB8}"/>
              </c:ext>
            </c:extLst>
          </c:dPt>
          <c:cat>
            <c:strRef>
              <c:f>[inn_cis10_type.xls]Data!$F$13:$F$41</c:f>
              <c:strCache>
                <c:ptCount val="29"/>
                <c:pt idx="0">
                  <c:v>UK</c:v>
                </c:pt>
                <c:pt idx="1">
                  <c:v>Netherlands</c:v>
                </c:pt>
                <c:pt idx="2">
                  <c:v>Luxembourg</c:v>
                </c:pt>
                <c:pt idx="3">
                  <c:v>Sweden</c:v>
                </c:pt>
                <c:pt idx="4">
                  <c:v>Germany </c:v>
                </c:pt>
                <c:pt idx="5">
                  <c:v>Finland</c:v>
                </c:pt>
                <c:pt idx="6">
                  <c:v>Belgium</c:v>
                </c:pt>
                <c:pt idx="7">
                  <c:v>Denmark</c:v>
                </c:pt>
                <c:pt idx="8">
                  <c:v>EU28</c:v>
                </c:pt>
                <c:pt idx="9">
                  <c:v>Austria</c:v>
                </c:pt>
                <c:pt idx="10">
                  <c:v>Italy</c:v>
                </c:pt>
                <c:pt idx="11">
                  <c:v>Portugal</c:v>
                </c:pt>
                <c:pt idx="12">
                  <c:v>France</c:v>
                </c:pt>
                <c:pt idx="13">
                  <c:v>Slovenia</c:v>
                </c:pt>
                <c:pt idx="14">
                  <c:v>Ireland</c:v>
                </c:pt>
                <c:pt idx="15">
                  <c:v>Hungary</c:v>
                </c:pt>
                <c:pt idx="16">
                  <c:v>Estonia</c:v>
                </c:pt>
                <c:pt idx="17">
                  <c:v>Czechia</c:v>
                </c:pt>
                <c:pt idx="18">
                  <c:v>Slovakia</c:v>
                </c:pt>
                <c:pt idx="19">
                  <c:v>Greece</c:v>
                </c:pt>
                <c:pt idx="20">
                  <c:v>Lithuania</c:v>
                </c:pt>
                <c:pt idx="21">
                  <c:v>Bulgaria</c:v>
                </c:pt>
                <c:pt idx="22">
                  <c:v>Croatia</c:v>
                </c:pt>
                <c:pt idx="23">
                  <c:v>Latvia</c:v>
                </c:pt>
                <c:pt idx="24">
                  <c:v>Malta</c:v>
                </c:pt>
                <c:pt idx="25">
                  <c:v>Spain</c:v>
                </c:pt>
                <c:pt idx="26">
                  <c:v>Poland</c:v>
                </c:pt>
                <c:pt idx="27">
                  <c:v>Cyprus</c:v>
                </c:pt>
                <c:pt idx="28">
                  <c:v>Romania</c:v>
                </c:pt>
              </c:strCache>
            </c:strRef>
          </c:cat>
          <c:val>
            <c:numRef>
              <c:f>[inn_cis10_type.xls]Data!$G$13:$G$41</c:f>
              <c:numCache>
                <c:formatCode>#,##00</c:formatCode>
                <c:ptCount val="29"/>
                <c:pt idx="0">
                  <c:v>17.600000000000001</c:v>
                </c:pt>
                <c:pt idx="1">
                  <c:v>17.100000000000001</c:v>
                </c:pt>
                <c:pt idx="2">
                  <c:v>16.899999999999999</c:v>
                </c:pt>
                <c:pt idx="3">
                  <c:v>15.8</c:v>
                </c:pt>
                <c:pt idx="4">
                  <c:v>15.3</c:v>
                </c:pt>
                <c:pt idx="5">
                  <c:v>14.1</c:v>
                </c:pt>
                <c:pt idx="6">
                  <c:v>11.7</c:v>
                </c:pt>
                <c:pt idx="7">
                  <c:v>11.4</c:v>
                </c:pt>
                <c:pt idx="8">
                  <c:v>10.5</c:v>
                </c:pt>
                <c:pt idx="9">
                  <c:v>10.4</c:v>
                </c:pt>
                <c:pt idx="10">
                  <c:v>10</c:v>
                </c:pt>
                <c:pt idx="11">
                  <c:v>9.8000000000000007</c:v>
                </c:pt>
                <c:pt idx="12">
                  <c:v>9</c:v>
                </c:pt>
                <c:pt idx="13">
                  <c:v>8.9</c:v>
                </c:pt>
                <c:pt idx="14">
                  <c:v>8.4</c:v>
                </c:pt>
                <c:pt idx="15">
                  <c:v>8.4</c:v>
                </c:pt>
                <c:pt idx="16">
                  <c:v>8.2000000000000011</c:v>
                </c:pt>
                <c:pt idx="17">
                  <c:v>7.1</c:v>
                </c:pt>
                <c:pt idx="18">
                  <c:v>7</c:v>
                </c:pt>
                <c:pt idx="19">
                  <c:v>5.7</c:v>
                </c:pt>
                <c:pt idx="20">
                  <c:v>5.7</c:v>
                </c:pt>
                <c:pt idx="21">
                  <c:v>5.4</c:v>
                </c:pt>
                <c:pt idx="22">
                  <c:v>5.0999999999999996</c:v>
                </c:pt>
                <c:pt idx="23">
                  <c:v>4.8</c:v>
                </c:pt>
                <c:pt idx="24">
                  <c:v>4.8</c:v>
                </c:pt>
                <c:pt idx="25">
                  <c:v>4.5</c:v>
                </c:pt>
                <c:pt idx="26">
                  <c:v>3.3</c:v>
                </c:pt>
                <c:pt idx="27">
                  <c:v>3</c:v>
                </c:pt>
                <c:pt idx="28">
                  <c:v>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263-47CB-A5FF-7AE426A92F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98571008"/>
        <c:axId val="498574928"/>
      </c:barChart>
      <c:catAx>
        <c:axId val="498571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8574928"/>
        <c:crosses val="autoZero"/>
        <c:auto val="1"/>
        <c:lblAlgn val="ctr"/>
        <c:lblOffset val="100"/>
        <c:noMultiLvlLbl val="0"/>
      </c:catAx>
      <c:valAx>
        <c:axId val="498574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85710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6.1841878619200687E-2"/>
          <c:y val="5.9387653891329911E-2"/>
          <c:w val="0.90421419885719978"/>
          <c:h val="0.722216383173098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'1.1'!$B$1</c:f>
              <c:strCache>
                <c:ptCount val="1"/>
                <c:pt idx="0">
                  <c:v>BES</c:v>
                </c:pt>
              </c:strCache>
            </c:strRef>
          </c:tx>
          <c:spPr>
            <a:solidFill>
              <a:srgbClr val="00ADEF"/>
            </a:solidFill>
          </c:spPr>
          <c:invertIfNegative val="0"/>
          <c:dLbls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C26-49B7-89D8-004B7BCEC010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C26-49B7-89D8-004B7BCEC010}"/>
                </c:ext>
              </c:extLst>
            </c:dLbl>
            <c:dLbl>
              <c:idx val="6"/>
              <c:layout>
                <c:manualLayout>
                  <c:x val="-1.0185067526416003E-16"/>
                  <c:y val="-1.38888888888889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8C26-49B7-89D8-004B7BCEC010}"/>
                </c:ext>
              </c:extLst>
            </c:dLbl>
            <c:dLbl>
              <c:idx val="9"/>
              <c:layout>
                <c:manualLayout>
                  <c:x val="0"/>
                  <c:y val="-1.85185185185186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8C26-49B7-89D8-004B7BCEC010}"/>
                </c:ext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C26-49B7-89D8-004B7BCEC01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vert="horz" wrap="square" lIns="38100" tIns="19050" rIns="38100" bIns="19050" anchor="ctr">
                <a:spAutoFit/>
              </a:bodyPr>
              <a:lstStyle/>
              <a:p>
                <a:pPr>
                  <a:defRPr sz="700"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'1.1'!$A$2:$A$17</c:f>
              <c:strCache>
                <c:ptCount val="16"/>
                <c:pt idx="0">
                  <c:v>ΕΕ28</c:v>
                </c:pt>
                <c:pt idx="1">
                  <c:v>ΕΛΛΑΔΑ</c:v>
                </c:pt>
                <c:pt idx="3">
                  <c:v>ΑΤΤΙΚΗ</c:v>
                </c:pt>
                <c:pt idx="4">
                  <c:v>ΚΕΝΤΡΙΚΗ ΜΑΚΕΔΟΝΙΑ</c:v>
                </c:pt>
                <c:pt idx="5">
                  <c:v>ΚΡΗΤΗ</c:v>
                </c:pt>
                <c:pt idx="6">
                  <c:v>ΔΥΤΙΚΗ ΕΛΛΑΔΑ</c:v>
                </c:pt>
                <c:pt idx="7">
                  <c:v>ΘΕΣΣΑΛΙΑ</c:v>
                </c:pt>
                <c:pt idx="8">
                  <c:v>ΗΠΕΙΡΟΣ</c:v>
                </c:pt>
                <c:pt idx="9">
                  <c:v>ΑΝΑΤΟΛΙΚΗ ΜΑΚΕΔΟΝΙΑ ΚΑΙ ΘΡΑΚΗ</c:v>
                </c:pt>
                <c:pt idx="10">
                  <c:v>ΣΤΕΡΕΑ ΕΛΛΑΔΑ</c:v>
                </c:pt>
                <c:pt idx="11">
                  <c:v>ΠΕΛΟΠΟΝΝΗΣΟΣ</c:v>
                </c:pt>
                <c:pt idx="12">
                  <c:v>ΔΥΤΙΚΗ ΜΑΚΕΔΟΝΙΑ</c:v>
                </c:pt>
                <c:pt idx="13">
                  <c:v>ΒΟΡΕΙΟ ΑΙΓΑΙΟ</c:v>
                </c:pt>
                <c:pt idx="14">
                  <c:v>ΙΟΝΙΑ ΝΗΣΙΑ</c:v>
                </c:pt>
                <c:pt idx="15">
                  <c:v>ΝΟΤΙΟ ΑΙΓΑΙΟ</c:v>
                </c:pt>
              </c:strCache>
            </c:strRef>
          </c:cat>
          <c:val>
            <c:numRef>
              <c:f>'1.1'!$B$20:$B$35</c:f>
              <c:numCache>
                <c:formatCode>#.#00%</c:formatCode>
                <c:ptCount val="16"/>
                <c:pt idx="0">
                  <c:v>0.63989266470213635</c:v>
                </c:pt>
                <c:pt idx="1">
                  <c:v>0.32960641382305633</c:v>
                </c:pt>
                <c:pt idx="3">
                  <c:v>0.46869441111984445</c:v>
                </c:pt>
                <c:pt idx="4">
                  <c:v>0.18854249404289117</c:v>
                </c:pt>
                <c:pt idx="5">
                  <c:v>6.8586698337292168E-2</c:v>
                </c:pt>
                <c:pt idx="6">
                  <c:v>0.13896941924623585</c:v>
                </c:pt>
                <c:pt idx="7">
                  <c:v>4.1729260557502923E-2</c:v>
                </c:pt>
                <c:pt idx="8">
                  <c:v>7.3216915632232274E-2</c:v>
                </c:pt>
                <c:pt idx="9">
                  <c:v>0.12090947726306843</c:v>
                </c:pt>
                <c:pt idx="10">
                  <c:v>0.64465927847205839</c:v>
                </c:pt>
                <c:pt idx="11">
                  <c:v>0.10500963391136803</c:v>
                </c:pt>
                <c:pt idx="12">
                  <c:v>0.1062874251497006</c:v>
                </c:pt>
                <c:pt idx="13">
                  <c:v>5.5880787653006921E-2</c:v>
                </c:pt>
                <c:pt idx="14">
                  <c:v>5.1790281329923277E-2</c:v>
                </c:pt>
                <c:pt idx="15">
                  <c:v>4.4286979627989366E-3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C26-49B7-89D8-004B7BCEC010}"/>
            </c:ext>
          </c:extLst>
        </c:ser>
        <c:ser>
          <c:idx val="1"/>
          <c:order val="1"/>
          <c:tx>
            <c:strRef>
              <c:f>'1.1'!$C$1</c:f>
              <c:strCache>
                <c:ptCount val="1"/>
                <c:pt idx="0">
                  <c:v>GOV</c:v>
                </c:pt>
              </c:strCache>
            </c:strRef>
          </c:tx>
          <c:spPr>
            <a:solidFill>
              <a:srgbClr val="FEC11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vert="horz" wrap="square" lIns="38100" tIns="19050" rIns="38100" bIns="19050" anchor="ctr">
                <a:spAutoFit/>
              </a:bodyPr>
              <a:lstStyle/>
              <a:p>
                <a:pPr>
                  <a:defRPr sz="700"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'1.1'!$A$2:$A$17</c:f>
              <c:strCache>
                <c:ptCount val="16"/>
                <c:pt idx="0">
                  <c:v>ΕΕ28</c:v>
                </c:pt>
                <c:pt idx="1">
                  <c:v>ΕΛΛΑΔΑ</c:v>
                </c:pt>
                <c:pt idx="3">
                  <c:v>ΑΤΤΙΚΗ</c:v>
                </c:pt>
                <c:pt idx="4">
                  <c:v>ΚΕΝΤΡΙΚΗ ΜΑΚΕΔΟΝΙΑ</c:v>
                </c:pt>
                <c:pt idx="5">
                  <c:v>ΚΡΗΤΗ</c:v>
                </c:pt>
                <c:pt idx="6">
                  <c:v>ΔΥΤΙΚΗ ΕΛΛΑΔΑ</c:v>
                </c:pt>
                <c:pt idx="7">
                  <c:v>ΘΕΣΣΑΛΙΑ</c:v>
                </c:pt>
                <c:pt idx="8">
                  <c:v>ΗΠΕΙΡΟΣ</c:v>
                </c:pt>
                <c:pt idx="9">
                  <c:v>ΑΝΑΤΟΛΙΚΗ ΜΑΚΕΔΟΝΙΑ ΚΑΙ ΘΡΑΚΗ</c:v>
                </c:pt>
                <c:pt idx="10">
                  <c:v>ΣΤΕΡΕΑ ΕΛΛΑΔΑ</c:v>
                </c:pt>
                <c:pt idx="11">
                  <c:v>ΠΕΛΟΠΟΝΝΗΣΟΣ</c:v>
                </c:pt>
                <c:pt idx="12">
                  <c:v>ΔΥΤΙΚΗ ΜΑΚΕΔΟΝΙΑ</c:v>
                </c:pt>
                <c:pt idx="13">
                  <c:v>ΒΟΡΕΙΟ ΑΙΓΑΙΟ</c:v>
                </c:pt>
                <c:pt idx="14">
                  <c:v>ΙΟΝΙΑ ΝΗΣΙΑ</c:v>
                </c:pt>
                <c:pt idx="15">
                  <c:v>ΝΟΤΙΟ ΑΙΓΑΙΟ</c:v>
                </c:pt>
              </c:strCache>
            </c:strRef>
          </c:cat>
          <c:val>
            <c:numRef>
              <c:f>'1.1'!$C$20:$C$35</c:f>
              <c:numCache>
                <c:formatCode>#.#00%</c:formatCode>
                <c:ptCount val="16"/>
                <c:pt idx="0">
                  <c:v>0.1248103068157079</c:v>
                </c:pt>
                <c:pt idx="1">
                  <c:v>0.28133840429153312</c:v>
                </c:pt>
                <c:pt idx="3">
                  <c:v>0.23793074918297275</c:v>
                </c:pt>
                <c:pt idx="4">
                  <c:v>0.29537331215250201</c:v>
                </c:pt>
                <c:pt idx="5">
                  <c:v>0.49665973871733965</c:v>
                </c:pt>
                <c:pt idx="6">
                  <c:v>0.28102496960628454</c:v>
                </c:pt>
                <c:pt idx="7">
                  <c:v>0.31630779502587214</c:v>
                </c:pt>
                <c:pt idx="8">
                  <c:v>0.15484956869345676</c:v>
                </c:pt>
                <c:pt idx="9">
                  <c:v>0.21015724606884828</c:v>
                </c:pt>
                <c:pt idx="10">
                  <c:v>0.19783070030653147</c:v>
                </c:pt>
                <c:pt idx="11">
                  <c:v>0.56551059730250486</c:v>
                </c:pt>
                <c:pt idx="12">
                  <c:v>0.55638722554890219</c:v>
                </c:pt>
                <c:pt idx="13">
                  <c:v>0.36455561468866415</c:v>
                </c:pt>
                <c:pt idx="14">
                  <c:v>0.36636828644501279</c:v>
                </c:pt>
                <c:pt idx="15">
                  <c:v>0.61116031886625333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C26-49B7-89D8-004B7BCEC010}"/>
            </c:ext>
          </c:extLst>
        </c:ser>
        <c:ser>
          <c:idx val="2"/>
          <c:order val="2"/>
          <c:tx>
            <c:strRef>
              <c:f>'1.1'!$D$1</c:f>
              <c:strCache>
                <c:ptCount val="1"/>
                <c:pt idx="0">
                  <c:v>HES</c:v>
                </c:pt>
              </c:strCache>
            </c:strRef>
          </c:tx>
          <c:spPr>
            <a:solidFill>
              <a:srgbClr val="02ACAB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vert="horz" wrap="square" lIns="38100" tIns="19050" rIns="38100" bIns="19050" anchor="ctr">
                <a:spAutoFit/>
              </a:bodyPr>
              <a:lstStyle/>
              <a:p>
                <a:pPr>
                  <a:defRPr sz="700"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'1.1'!$A$2:$A$17</c:f>
              <c:strCache>
                <c:ptCount val="16"/>
                <c:pt idx="0">
                  <c:v>ΕΕ28</c:v>
                </c:pt>
                <c:pt idx="1">
                  <c:v>ΕΛΛΑΔΑ</c:v>
                </c:pt>
                <c:pt idx="3">
                  <c:v>ΑΤΤΙΚΗ</c:v>
                </c:pt>
                <c:pt idx="4">
                  <c:v>ΚΕΝΤΡΙΚΗ ΜΑΚΕΔΟΝΙΑ</c:v>
                </c:pt>
                <c:pt idx="5">
                  <c:v>ΚΡΗΤΗ</c:v>
                </c:pt>
                <c:pt idx="6">
                  <c:v>ΔΥΤΙΚΗ ΕΛΛΑΔΑ</c:v>
                </c:pt>
                <c:pt idx="7">
                  <c:v>ΘΕΣΣΑΛΙΑ</c:v>
                </c:pt>
                <c:pt idx="8">
                  <c:v>ΗΠΕΙΡΟΣ</c:v>
                </c:pt>
                <c:pt idx="9">
                  <c:v>ΑΝΑΤΟΛΙΚΗ ΜΑΚΕΔΟΝΙΑ ΚΑΙ ΘΡΑΚΗ</c:v>
                </c:pt>
                <c:pt idx="10">
                  <c:v>ΣΤΕΡΕΑ ΕΛΛΑΔΑ</c:v>
                </c:pt>
                <c:pt idx="11">
                  <c:v>ΠΕΛΟΠΟΝΝΗΣΟΣ</c:v>
                </c:pt>
                <c:pt idx="12">
                  <c:v>ΔΥΤΙΚΗ ΜΑΚΕΔΟΝΙΑ</c:v>
                </c:pt>
                <c:pt idx="13">
                  <c:v>ΒΟΡΕΙΟ ΑΙΓΑΙΟ</c:v>
                </c:pt>
                <c:pt idx="14">
                  <c:v>ΙΟΝΙΑ ΝΗΣΙΑ</c:v>
                </c:pt>
                <c:pt idx="15">
                  <c:v>ΝΟΤΙΟ ΑΙΓΑΙΟ</c:v>
                </c:pt>
              </c:strCache>
            </c:strRef>
          </c:cat>
          <c:val>
            <c:numRef>
              <c:f>'1.1'!$D$20:$D$35</c:f>
              <c:numCache>
                <c:formatCode>#.#00%</c:formatCode>
                <c:ptCount val="16"/>
                <c:pt idx="0">
                  <c:v>0.2291592787510357</c:v>
                </c:pt>
                <c:pt idx="1">
                  <c:v>0.37783920836708096</c:v>
                </c:pt>
                <c:pt idx="3">
                  <c:v>0.27908203367393375</c:v>
                </c:pt>
                <c:pt idx="4">
                  <c:v>0.5010921366163622</c:v>
                </c:pt>
                <c:pt idx="5">
                  <c:v>0.42651425178147268</c:v>
                </c:pt>
                <c:pt idx="6">
                  <c:v>0.57991209202281868</c:v>
                </c:pt>
                <c:pt idx="7">
                  <c:v>0.64112835920547484</c:v>
                </c:pt>
                <c:pt idx="8">
                  <c:v>0.76562171260256684</c:v>
                </c:pt>
                <c:pt idx="9">
                  <c:v>0.66787080322991921</c:v>
                </c:pt>
                <c:pt idx="10">
                  <c:v>0.15633105399669889</c:v>
                </c:pt>
                <c:pt idx="11">
                  <c:v>0.32434168272318564</c:v>
                </c:pt>
                <c:pt idx="12">
                  <c:v>0.33083832335329344</c:v>
                </c:pt>
                <c:pt idx="13">
                  <c:v>0.57637040979244281</c:v>
                </c:pt>
                <c:pt idx="14">
                  <c:v>0.5818414322250639</c:v>
                </c:pt>
                <c:pt idx="15">
                  <c:v>0.35341009743135515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8C26-49B7-89D8-004B7BCEC010}"/>
            </c:ext>
          </c:extLst>
        </c:ser>
        <c:ser>
          <c:idx val="3"/>
          <c:order val="3"/>
          <c:tx>
            <c:strRef>
              <c:f>'1.1'!$E$1</c:f>
              <c:strCache>
                <c:ptCount val="1"/>
                <c:pt idx="0">
                  <c:v>PNP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'1.1'!$A$2:$A$17</c:f>
              <c:strCache>
                <c:ptCount val="16"/>
                <c:pt idx="0">
                  <c:v>ΕΕ28</c:v>
                </c:pt>
                <c:pt idx="1">
                  <c:v>ΕΛΛΑΔΑ</c:v>
                </c:pt>
                <c:pt idx="3">
                  <c:v>ΑΤΤΙΚΗ</c:v>
                </c:pt>
                <c:pt idx="4">
                  <c:v>ΚΕΝΤΡΙΚΗ ΜΑΚΕΔΟΝΙΑ</c:v>
                </c:pt>
                <c:pt idx="5">
                  <c:v>ΚΡΗΤΗ</c:v>
                </c:pt>
                <c:pt idx="6">
                  <c:v>ΔΥΤΙΚΗ ΕΛΛΑΔΑ</c:v>
                </c:pt>
                <c:pt idx="7">
                  <c:v>ΘΕΣΣΑΛΙΑ</c:v>
                </c:pt>
                <c:pt idx="8">
                  <c:v>ΗΠΕΙΡΟΣ</c:v>
                </c:pt>
                <c:pt idx="9">
                  <c:v>ΑΝΑΤΟΛΙΚΗ ΜΑΚΕΔΟΝΙΑ ΚΑΙ ΘΡΑΚΗ</c:v>
                </c:pt>
                <c:pt idx="10">
                  <c:v>ΣΤΕΡΕΑ ΕΛΛΑΔΑ</c:v>
                </c:pt>
                <c:pt idx="11">
                  <c:v>ΠΕΛΟΠΟΝΝΗΣΟΣ</c:v>
                </c:pt>
                <c:pt idx="12">
                  <c:v>ΔΥΤΙΚΗ ΜΑΚΕΔΟΝΙΑ</c:v>
                </c:pt>
                <c:pt idx="13">
                  <c:v>ΒΟΡΕΙΟ ΑΙΓΑΙΟ</c:v>
                </c:pt>
                <c:pt idx="14">
                  <c:v>ΙΟΝΙΑ ΝΗΣΙΑ</c:v>
                </c:pt>
                <c:pt idx="15">
                  <c:v>ΝΟΤΙΟ ΑΙΓΑΙΟ</c:v>
                </c:pt>
              </c:strCache>
            </c:strRef>
          </c:cat>
          <c:val>
            <c:numRef>
              <c:f>'1.1'!$E$20:$E$35</c:f>
              <c:numCache>
                <c:formatCode>#.#00%</c:formatCode>
                <c:ptCount val="16"/>
                <c:pt idx="0">
                  <c:v>8.5743539366146312E-3</c:v>
                </c:pt>
                <c:pt idx="1">
                  <c:v>1.1215973518329401E-2</c:v>
                </c:pt>
                <c:pt idx="3">
                  <c:v>1.429280602324908E-2</c:v>
                </c:pt>
                <c:pt idx="4">
                  <c:v>1.4992057188244638E-2</c:v>
                </c:pt>
                <c:pt idx="5">
                  <c:v>8.2393111638954884E-3</c:v>
                </c:pt>
                <c:pt idx="6">
                  <c:v>9.3519124660993181E-5</c:v>
                </c:pt>
                <c:pt idx="7">
                  <c:v>8.3458521115005848E-4</c:v>
                </c:pt>
                <c:pt idx="8">
                  <c:v>6.3118030717441613E-3</c:v>
                </c:pt>
                <c:pt idx="9">
                  <c:v>1.0624734381640458E-3</c:v>
                </c:pt>
                <c:pt idx="10">
                  <c:v>1.1789672247111531E-3</c:v>
                </c:pt>
                <c:pt idx="11">
                  <c:v>5.1380860629415548E-3</c:v>
                </c:pt>
                <c:pt idx="12">
                  <c:v>6.487025948103793E-3</c:v>
                </c:pt>
                <c:pt idx="13">
                  <c:v>3.1931878658861094E-3</c:v>
                </c:pt>
                <c:pt idx="14">
                  <c:v>0</c:v>
                </c:pt>
                <c:pt idx="15">
                  <c:v>3.1000885739592556E-2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C26-49B7-89D8-004B7BCEC0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-320707856"/>
        <c:axId val="-320707312"/>
      </c:barChart>
      <c:catAx>
        <c:axId val="-32070785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1500000"/>
          <a:lstStyle/>
          <a:p>
            <a:pPr>
              <a:defRPr sz="700"/>
            </a:pPr>
            <a:endParaRPr lang="en-US"/>
          </a:p>
        </c:txPr>
        <c:crossAx val="-320707312"/>
        <c:crosses val="autoZero"/>
        <c:auto val="1"/>
        <c:lblAlgn val="ctr"/>
        <c:lblOffset val="100"/>
        <c:noMultiLvlLbl val="0"/>
      </c:catAx>
      <c:valAx>
        <c:axId val="-320707312"/>
        <c:scaling>
          <c:orientation val="minMax"/>
        </c:scaling>
        <c:delete val="0"/>
        <c:axPos val="l"/>
        <c:majorGridlines>
          <c:spPr>
            <a:ln>
              <a:solidFill>
                <a:sysClr val="window" lastClr="FFFFFF">
                  <a:lumMod val="85000"/>
                </a:sysClr>
              </a:solidFill>
            </a:ln>
          </c:spPr>
        </c:majorGridlines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en-US"/>
          </a:p>
        </c:txPr>
        <c:crossAx val="-320707856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49173622047244087"/>
          <c:y val="0.91628280839895004"/>
          <c:w val="0.36652755905511819"/>
          <c:h val="8.3717191601049887E-2"/>
        </c:manualLayout>
      </c:layout>
      <c:overlay val="0"/>
      <c:txPr>
        <a:bodyPr/>
        <a:lstStyle/>
        <a:p>
          <a:pPr>
            <a:defRPr sz="1000"/>
          </a:pPr>
          <a:endParaRPr lang="en-US"/>
        </a:p>
      </c:txPr>
    </c:legend>
    <c:plotVisOnly val="1"/>
    <c:dispBlanksAs val="gap"/>
    <c:showDLblsOverMax val="0"/>
  </c:chart>
  <c:spPr>
    <a:solidFill>
      <a:sysClr val="window" lastClr="FFFFFF"/>
    </a:solidFill>
    <a:ln>
      <a:noFill/>
    </a:ln>
  </c:spPr>
  <c:externalData r:id="rId2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9.0692257217847752E-2"/>
          <c:y val="4.2083333333333341E-2"/>
          <c:w val="0.87875218722659665"/>
          <c:h val="0.65167578011081961"/>
        </c:manualLayout>
      </c:layout>
      <c:barChart>
        <c:barDir val="col"/>
        <c:grouping val="clustered"/>
        <c:varyColors val="0"/>
        <c:ser>
          <c:idx val="0"/>
          <c:order val="0"/>
          <c:tx>
            <c:v>Περιφέρειες</c:v>
          </c:tx>
          <c:spPr>
            <a:solidFill>
              <a:srgbClr val="00A8EC"/>
            </a:solidFill>
            <a:ln>
              <a:noFill/>
            </a:ln>
            <a:effectLst/>
          </c:spPr>
          <c:invertIfNegative val="0"/>
          <c:dLbls>
            <c:numFmt formatCode="#.#0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'4.1'!$B$7:$B$19</c:f>
              <c:strCache>
                <c:ptCount val="13"/>
                <c:pt idx="0">
                  <c:v>ΚΡΗΤΗ</c:v>
                </c:pt>
                <c:pt idx="1">
                  <c:v>ΔΥΤΙΚΗ ΕΛΛΑΔΑ</c:v>
                </c:pt>
                <c:pt idx="2">
                  <c:v>ΚΕΝΤΡΙΚΗ ΜΑΚΕΔΟΝΙΑ</c:v>
                </c:pt>
                <c:pt idx="3">
                  <c:v>ΠΕΛΟΠΟΝΝΗΣΟΣ</c:v>
                </c:pt>
                <c:pt idx="4">
                  <c:v>ΣΤΕΡΕΑ ΕΛΛΑΔΑ</c:v>
                </c:pt>
                <c:pt idx="5">
                  <c:v>ΑΤΤΙΚΗ</c:v>
                </c:pt>
                <c:pt idx="6">
                  <c:v>ΝΟΤΙΟ ΑΙΓΑΙΟ</c:v>
                </c:pt>
                <c:pt idx="7">
                  <c:v>ΘΕΣΣΑΛΙΑ</c:v>
                </c:pt>
                <c:pt idx="8">
                  <c:v>ΑΝΑΤΟΛΙΚΗ ΜΑΚΕΔΟΝΙΑ ΚΑΙ ΘΡΑΚΗ</c:v>
                </c:pt>
                <c:pt idx="9">
                  <c:v>ΔΥΤΙΚΗ ΜΑΚΕΔΟΝΙΑ</c:v>
                </c:pt>
                <c:pt idx="10">
                  <c:v>ΙΟΝΙΑ ΝΗΣΙΑ</c:v>
                </c:pt>
                <c:pt idx="11">
                  <c:v>ΒΟΡΕΙΟ ΑΙΓΑΙΟ</c:v>
                </c:pt>
                <c:pt idx="12">
                  <c:v>ΗΠΕΙΡΟΣ</c:v>
                </c:pt>
              </c:strCache>
            </c:strRef>
          </c:cat>
          <c:val>
            <c:numRef>
              <c:f>'4.1'!$E$7:$E$19</c:f>
              <c:numCache>
                <c:formatCode>#.#00%</c:formatCode>
                <c:ptCount val="13"/>
                <c:pt idx="0">
                  <c:v>0.58436944937833035</c:v>
                </c:pt>
                <c:pt idx="1">
                  <c:v>0.53724604966139955</c:v>
                </c:pt>
                <c:pt idx="2">
                  <c:v>0.52228020875150538</c:v>
                </c:pt>
                <c:pt idx="3">
                  <c:v>0.51898734177215189</c:v>
                </c:pt>
                <c:pt idx="4">
                  <c:v>0.51329243353783227</c:v>
                </c:pt>
                <c:pt idx="5">
                  <c:v>0.5129456418598346</c:v>
                </c:pt>
                <c:pt idx="6">
                  <c:v>0.49458483754512633</c:v>
                </c:pt>
                <c:pt idx="7">
                  <c:v>0.4906621392190153</c:v>
                </c:pt>
                <c:pt idx="8">
                  <c:v>0.45300751879699247</c:v>
                </c:pt>
                <c:pt idx="9">
                  <c:v>0.44711538461538464</c:v>
                </c:pt>
                <c:pt idx="10">
                  <c:v>0.42857142857142855</c:v>
                </c:pt>
                <c:pt idx="11">
                  <c:v>0.3949579831932773</c:v>
                </c:pt>
                <c:pt idx="12">
                  <c:v>0.37606837606837606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653-4832-9BCC-5FE71FF3EE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overlap val="-50"/>
        <c:axId val="-320705136"/>
        <c:axId val="-320704048"/>
      </c:barChart>
      <c:lineChart>
        <c:grouping val="standard"/>
        <c:varyColors val="0"/>
        <c:ser>
          <c:idx val="1"/>
          <c:order val="1"/>
          <c:tx>
            <c:strRef>
              <c:f>'4.1'!$F$6</c:f>
              <c:strCache>
                <c:ptCount val="1"/>
                <c:pt idx="0">
                  <c:v>Ελλάδα</c:v>
                </c:pt>
              </c:strCache>
            </c:strRef>
          </c:tx>
          <c:spPr>
            <a:ln w="28575" cap="rnd">
              <a:solidFill>
                <a:srgbClr val="FFC000"/>
              </a:solidFill>
              <a:round/>
            </a:ln>
            <a:effectLst/>
          </c:spPr>
          <c:marker>
            <c:symbol val="none"/>
          </c:marker>
          <c:dLbls>
            <c:dLbl>
              <c:idx val="12"/>
              <c:layout>
                <c:manualLayout>
                  <c:x val="0"/>
                  <c:y val="-3.24074074074074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0653-4832-9BCC-5FE71FF3EE9B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'4.1'!$B$7:$B$19</c:f>
              <c:strCache>
                <c:ptCount val="13"/>
                <c:pt idx="0">
                  <c:v>ΚΡΗΤΗ</c:v>
                </c:pt>
                <c:pt idx="1">
                  <c:v>ΔΥΤΙΚΗ ΕΛΛΑΔΑ</c:v>
                </c:pt>
                <c:pt idx="2">
                  <c:v>ΚΕΝΤΡΙΚΗ ΜΑΚΕΔΟΝΙΑ</c:v>
                </c:pt>
                <c:pt idx="3">
                  <c:v>ΠΕΛΟΠΟΝΝΗΣΟΣ</c:v>
                </c:pt>
                <c:pt idx="4">
                  <c:v>ΣΤΕΡΕΑ ΕΛΛΑΔΑ</c:v>
                </c:pt>
                <c:pt idx="5">
                  <c:v>ΑΤΤΙΚΗ</c:v>
                </c:pt>
                <c:pt idx="6">
                  <c:v>ΝΟΤΙΟ ΑΙΓΑΙΟ</c:v>
                </c:pt>
                <c:pt idx="7">
                  <c:v>ΘΕΣΣΑΛΙΑ</c:v>
                </c:pt>
                <c:pt idx="8">
                  <c:v>ΑΝΑΤΟΛΙΚΗ ΜΑΚΕΔΟΝΙΑ ΚΑΙ ΘΡΑΚΗ</c:v>
                </c:pt>
                <c:pt idx="9">
                  <c:v>ΔΥΤΙΚΗ ΜΑΚΕΔΟΝΙΑ</c:v>
                </c:pt>
                <c:pt idx="10">
                  <c:v>ΙΟΝΙΑ ΝΗΣΙΑ</c:v>
                </c:pt>
                <c:pt idx="11">
                  <c:v>ΒΟΡΕΙΟ ΑΙΓΑΙΟ</c:v>
                </c:pt>
                <c:pt idx="12">
                  <c:v>ΗΠΕΙΡΟΣ</c:v>
                </c:pt>
              </c:strCache>
            </c:strRef>
          </c:cat>
          <c:val>
            <c:numRef>
              <c:f>'4.1'!$F$7:$F$19</c:f>
              <c:numCache>
                <c:formatCode>#.#00%</c:formatCode>
                <c:ptCount val="13"/>
                <c:pt idx="0">
                  <c:v>0.50978834067759882</c:v>
                </c:pt>
                <c:pt idx="1">
                  <c:v>0.50978834067759882</c:v>
                </c:pt>
                <c:pt idx="2">
                  <c:v>0.50978834067759882</c:v>
                </c:pt>
                <c:pt idx="3">
                  <c:v>0.50978834067759882</c:v>
                </c:pt>
                <c:pt idx="4">
                  <c:v>0.50978834067759882</c:v>
                </c:pt>
                <c:pt idx="5">
                  <c:v>0.50978834067759882</c:v>
                </c:pt>
                <c:pt idx="6">
                  <c:v>0.50978834067759882</c:v>
                </c:pt>
                <c:pt idx="7">
                  <c:v>0.50978834067759882</c:v>
                </c:pt>
                <c:pt idx="8">
                  <c:v>0.50978834067759882</c:v>
                </c:pt>
                <c:pt idx="9">
                  <c:v>0.50978834067759882</c:v>
                </c:pt>
                <c:pt idx="10">
                  <c:v>0.50978834067759882</c:v>
                </c:pt>
                <c:pt idx="11">
                  <c:v>0.50978834067759882</c:v>
                </c:pt>
                <c:pt idx="12">
                  <c:v>0.50978834067759882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653-4832-9BCC-5FE71FF3EE9B}"/>
            </c:ext>
          </c:extLst>
        </c:ser>
        <c:ser>
          <c:idx val="2"/>
          <c:order val="2"/>
          <c:tx>
            <c:strRef>
              <c:f>'4.1'!$G$6</c:f>
              <c:strCache>
                <c:ptCount val="1"/>
                <c:pt idx="0">
                  <c:v>ΕΕ28</c:v>
                </c:pt>
              </c:strCache>
            </c:strRef>
          </c:tx>
          <c:spPr>
            <a:ln w="28575" cap="rnd">
              <a:solidFill>
                <a:srgbClr val="02ACAB"/>
              </a:solidFill>
              <a:round/>
            </a:ln>
            <a:effectLst/>
          </c:spPr>
          <c:marker>
            <c:symbol val="none"/>
          </c:marker>
          <c:dLbls>
            <c:dLbl>
              <c:idx val="12"/>
              <c:layout>
                <c:manualLayout>
                  <c:x val="0"/>
                  <c:y val="2.31481481481481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0653-4832-9BCC-5FE71FF3EE9B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'4.1'!$B$7:$B$19</c:f>
              <c:strCache>
                <c:ptCount val="13"/>
                <c:pt idx="0">
                  <c:v>ΚΡΗΤΗ</c:v>
                </c:pt>
                <c:pt idx="1">
                  <c:v>ΔΥΤΙΚΗ ΕΛΛΑΔΑ</c:v>
                </c:pt>
                <c:pt idx="2">
                  <c:v>ΚΕΝΤΡΙΚΗ ΜΑΚΕΔΟΝΙΑ</c:v>
                </c:pt>
                <c:pt idx="3">
                  <c:v>ΠΕΛΟΠΟΝΝΗΣΟΣ</c:v>
                </c:pt>
                <c:pt idx="4">
                  <c:v>ΣΤΕΡΕΑ ΕΛΛΑΔΑ</c:v>
                </c:pt>
                <c:pt idx="5">
                  <c:v>ΑΤΤΙΚΗ</c:v>
                </c:pt>
                <c:pt idx="6">
                  <c:v>ΝΟΤΙΟ ΑΙΓΑΙΟ</c:v>
                </c:pt>
                <c:pt idx="7">
                  <c:v>ΘΕΣΣΑΛΙΑ</c:v>
                </c:pt>
                <c:pt idx="8">
                  <c:v>ΑΝΑΤΟΛΙΚΗ ΜΑΚΕΔΟΝΙΑ ΚΑΙ ΘΡΑΚΗ</c:v>
                </c:pt>
                <c:pt idx="9">
                  <c:v>ΔΥΤΙΚΗ ΜΑΚΕΔΟΝΙΑ</c:v>
                </c:pt>
                <c:pt idx="10">
                  <c:v>ΙΟΝΙΑ ΝΗΣΙΑ</c:v>
                </c:pt>
                <c:pt idx="11">
                  <c:v>ΒΟΡΕΙΟ ΑΙΓΑΙΟ</c:v>
                </c:pt>
                <c:pt idx="12">
                  <c:v>ΗΠΕΙΡΟΣ</c:v>
                </c:pt>
              </c:strCache>
            </c:strRef>
          </c:cat>
          <c:val>
            <c:numRef>
              <c:f>'4.1'!$G$7:$G$19</c:f>
              <c:numCache>
                <c:formatCode>#.#00%</c:formatCode>
                <c:ptCount val="13"/>
                <c:pt idx="0">
                  <c:v>0.49099999999999999</c:v>
                </c:pt>
                <c:pt idx="1">
                  <c:v>0.49099999999999999</c:v>
                </c:pt>
                <c:pt idx="2">
                  <c:v>0.49099999999999999</c:v>
                </c:pt>
                <c:pt idx="3">
                  <c:v>0.49099999999999999</c:v>
                </c:pt>
                <c:pt idx="4">
                  <c:v>0.49099999999999999</c:v>
                </c:pt>
                <c:pt idx="5">
                  <c:v>0.49099999999999999</c:v>
                </c:pt>
                <c:pt idx="6">
                  <c:v>0.49099999999999999</c:v>
                </c:pt>
                <c:pt idx="7">
                  <c:v>0.49099999999999999</c:v>
                </c:pt>
                <c:pt idx="8">
                  <c:v>0.49099999999999999</c:v>
                </c:pt>
                <c:pt idx="9">
                  <c:v>0.49099999999999999</c:v>
                </c:pt>
                <c:pt idx="10">
                  <c:v>0.49099999999999999</c:v>
                </c:pt>
                <c:pt idx="11">
                  <c:v>0.49099999999999999</c:v>
                </c:pt>
                <c:pt idx="12">
                  <c:v>0.49099999999999999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653-4832-9BCC-5FE71FF3EE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320705136"/>
        <c:axId val="-320704048"/>
      </c:lineChart>
      <c:catAx>
        <c:axId val="-320705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100000" spcFirstLastPara="1" vertOverflow="ellipsis" wrap="square" anchor="ctr" anchorCtr="1"/>
          <a:lstStyle/>
          <a:p>
            <a:pPr>
              <a:defRPr sz="6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320704048"/>
        <c:crosses val="autoZero"/>
        <c:auto val="1"/>
        <c:lblAlgn val="ctr"/>
        <c:lblOffset val="100"/>
        <c:noMultiLvlLbl val="0"/>
      </c:catAx>
      <c:valAx>
        <c:axId val="-320704048"/>
        <c:scaling>
          <c:orientation val="minMax"/>
          <c:max val="0.8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85000"/>
                </a:schemeClr>
              </a:solidFill>
              <a:round/>
            </a:ln>
            <a:effectLst/>
          </c:spPr>
        </c:majorGridlines>
        <c:numFmt formatCode="#.#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320705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1190806868698608"/>
          <c:y val="0.91877996794024908"/>
          <c:w val="0.51031671041119853"/>
          <c:h val="7.895833333333335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n-US"/>
    </a:p>
  </c:txPr>
  <c:externalData r:id="rId2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Φύλλο1!$B$1</c:f>
              <c:strCache>
                <c:ptCount val="1"/>
                <c:pt idx="0">
                  <c:v>Εξωτερικό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17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B53D-4F37-817E-EA96A4D06EB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Φύλλο1!$A$2:$A$29</c:f>
              <c:strCache>
                <c:ptCount val="28"/>
                <c:pt idx="0">
                  <c:v>LV</c:v>
                </c:pt>
                <c:pt idx="1">
                  <c:v>BG</c:v>
                </c:pt>
                <c:pt idx="2">
                  <c:v>SK</c:v>
                </c:pt>
                <c:pt idx="3">
                  <c:v>LT</c:v>
                </c:pt>
                <c:pt idx="4">
                  <c:v>CZ</c:v>
                </c:pt>
                <c:pt idx="5">
                  <c:v>IE</c:v>
                </c:pt>
                <c:pt idx="6">
                  <c:v>CY</c:v>
                </c:pt>
                <c:pt idx="7">
                  <c:v>MT</c:v>
                </c:pt>
                <c:pt idx="8">
                  <c:v>RO</c:v>
                </c:pt>
                <c:pt idx="9">
                  <c:v>UK</c:v>
                </c:pt>
                <c:pt idx="10">
                  <c:v>PL</c:v>
                </c:pt>
                <c:pt idx="11">
                  <c:v>AT</c:v>
                </c:pt>
                <c:pt idx="12">
                  <c:v>BE</c:v>
                </c:pt>
                <c:pt idx="13">
                  <c:v>NL</c:v>
                </c:pt>
                <c:pt idx="14">
                  <c:v>HU</c:v>
                </c:pt>
                <c:pt idx="15">
                  <c:v>FI</c:v>
                </c:pt>
                <c:pt idx="16">
                  <c:v>HR</c:v>
                </c:pt>
                <c:pt idx="17">
                  <c:v>EL</c:v>
                </c:pt>
                <c:pt idx="18">
                  <c:v>EE</c:v>
                </c:pt>
                <c:pt idx="19">
                  <c:v>EU28</c:v>
                </c:pt>
                <c:pt idx="20">
                  <c:v>SI</c:v>
                </c:pt>
                <c:pt idx="21">
                  <c:v>IT</c:v>
                </c:pt>
                <c:pt idx="22">
                  <c:v>ES</c:v>
                </c:pt>
                <c:pt idx="23">
                  <c:v>FR*</c:v>
                </c:pt>
                <c:pt idx="24">
                  <c:v>PT</c:v>
                </c:pt>
                <c:pt idx="25">
                  <c:v>DK</c:v>
                </c:pt>
                <c:pt idx="26">
                  <c:v>DE</c:v>
                </c:pt>
                <c:pt idx="27">
                  <c:v>LU</c:v>
                </c:pt>
              </c:strCache>
            </c:strRef>
          </c:cat>
          <c:val>
            <c:numRef>
              <c:f>Φύλλο1!$B$2:$B$29</c:f>
              <c:numCache>
                <c:formatCode>#.#00</c:formatCode>
                <c:ptCount val="28"/>
                <c:pt idx="0">
                  <c:v>45.006685627425441</c:v>
                </c:pt>
                <c:pt idx="1">
                  <c:v>43.84448139148229</c:v>
                </c:pt>
                <c:pt idx="2">
                  <c:v>39.431991435169607</c:v>
                </c:pt>
                <c:pt idx="3">
                  <c:v>34.349611505427923</c:v>
                </c:pt>
                <c:pt idx="4">
                  <c:v>32.499210154569944</c:v>
                </c:pt>
                <c:pt idx="5">
                  <c:v>23.771543534145518</c:v>
                </c:pt>
                <c:pt idx="6">
                  <c:v>22.987194774223653</c:v>
                </c:pt>
                <c:pt idx="7">
                  <c:v>20.394626081686251</c:v>
                </c:pt>
                <c:pt idx="8">
                  <c:v>19.227179005267867</c:v>
                </c:pt>
                <c:pt idx="9">
                  <c:v>17.093213474135759</c:v>
                </c:pt>
                <c:pt idx="10">
                  <c:v>16.74242462890502</c:v>
                </c:pt>
                <c:pt idx="11">
                  <c:v>16.550736297930921</c:v>
                </c:pt>
                <c:pt idx="12">
                  <c:v>16.547516758178936</c:v>
                </c:pt>
                <c:pt idx="13">
                  <c:v>15.509196252273078</c:v>
                </c:pt>
                <c:pt idx="14">
                  <c:v>14.951184244448678</c:v>
                </c:pt>
                <c:pt idx="15">
                  <c:v>14.521735521325661</c:v>
                </c:pt>
                <c:pt idx="16">
                  <c:v>14.475347451469599</c:v>
                </c:pt>
                <c:pt idx="17">
                  <c:v>12.6621197431847</c:v>
                </c:pt>
                <c:pt idx="18">
                  <c:v>12.175641659020867</c:v>
                </c:pt>
                <c:pt idx="19">
                  <c:v>11.023678556761149</c:v>
                </c:pt>
                <c:pt idx="20">
                  <c:v>10.557864574869606</c:v>
                </c:pt>
                <c:pt idx="21">
                  <c:v>8.3016645692398168</c:v>
                </c:pt>
                <c:pt idx="22">
                  <c:v>8.0397828636111797</c:v>
                </c:pt>
                <c:pt idx="23">
                  <c:v>7.7874607199334713</c:v>
                </c:pt>
                <c:pt idx="24">
                  <c:v>7.3736989154595989</c:v>
                </c:pt>
                <c:pt idx="25">
                  <c:v>6.5638083908169778</c:v>
                </c:pt>
                <c:pt idx="26">
                  <c:v>6.1526717744331165</c:v>
                </c:pt>
                <c:pt idx="27">
                  <c:v>3.382083606034072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53D-4F37-817E-EA96A4D06EB0}"/>
            </c:ext>
          </c:extLst>
        </c:ser>
        <c:ser>
          <c:idx val="1"/>
          <c:order val="1"/>
          <c:tx>
            <c:strRef>
              <c:f>Φύλλο1!$C$1</c:f>
              <c:strCache>
                <c:ptCount val="1"/>
                <c:pt idx="0">
                  <c:v>Τομέας επιχειρήσεων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17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B53D-4F37-817E-EA96A4D06EB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Φύλλο1!$A$2:$A$29</c:f>
              <c:strCache>
                <c:ptCount val="28"/>
                <c:pt idx="0">
                  <c:v>LV</c:v>
                </c:pt>
                <c:pt idx="1">
                  <c:v>BG</c:v>
                </c:pt>
                <c:pt idx="2">
                  <c:v>SK</c:v>
                </c:pt>
                <c:pt idx="3">
                  <c:v>LT</c:v>
                </c:pt>
                <c:pt idx="4">
                  <c:v>CZ</c:v>
                </c:pt>
                <c:pt idx="5">
                  <c:v>IE</c:v>
                </c:pt>
                <c:pt idx="6">
                  <c:v>CY</c:v>
                </c:pt>
                <c:pt idx="7">
                  <c:v>MT</c:v>
                </c:pt>
                <c:pt idx="8">
                  <c:v>RO</c:v>
                </c:pt>
                <c:pt idx="9">
                  <c:v>UK</c:v>
                </c:pt>
                <c:pt idx="10">
                  <c:v>PL</c:v>
                </c:pt>
                <c:pt idx="11">
                  <c:v>AT</c:v>
                </c:pt>
                <c:pt idx="12">
                  <c:v>BE</c:v>
                </c:pt>
                <c:pt idx="13">
                  <c:v>NL</c:v>
                </c:pt>
                <c:pt idx="14">
                  <c:v>HU</c:v>
                </c:pt>
                <c:pt idx="15">
                  <c:v>FI</c:v>
                </c:pt>
                <c:pt idx="16">
                  <c:v>HR</c:v>
                </c:pt>
                <c:pt idx="17">
                  <c:v>EL</c:v>
                </c:pt>
                <c:pt idx="18">
                  <c:v>EE</c:v>
                </c:pt>
                <c:pt idx="19">
                  <c:v>EU28</c:v>
                </c:pt>
                <c:pt idx="20">
                  <c:v>SI</c:v>
                </c:pt>
                <c:pt idx="21">
                  <c:v>IT</c:v>
                </c:pt>
                <c:pt idx="22">
                  <c:v>ES</c:v>
                </c:pt>
                <c:pt idx="23">
                  <c:v>FR*</c:v>
                </c:pt>
                <c:pt idx="24">
                  <c:v>PT</c:v>
                </c:pt>
                <c:pt idx="25">
                  <c:v>DK</c:v>
                </c:pt>
                <c:pt idx="26">
                  <c:v>DE</c:v>
                </c:pt>
                <c:pt idx="27">
                  <c:v>LU</c:v>
                </c:pt>
              </c:strCache>
            </c:strRef>
          </c:cat>
          <c:val>
            <c:numRef>
              <c:f>Φύλλο1!$C$2:$C$29</c:f>
              <c:numCache>
                <c:formatCode>#.#00</c:formatCode>
                <c:ptCount val="28"/>
                <c:pt idx="0">
                  <c:v>20.03946044591175</c:v>
                </c:pt>
                <c:pt idx="1">
                  <c:v>35.581809268022347</c:v>
                </c:pt>
                <c:pt idx="2">
                  <c:v>25.057243671666555</c:v>
                </c:pt>
                <c:pt idx="3">
                  <c:v>28.531053594835146</c:v>
                </c:pt>
                <c:pt idx="4">
                  <c:v>34.525564889330759</c:v>
                </c:pt>
                <c:pt idx="5">
                  <c:v>48.372690459199902</c:v>
                </c:pt>
                <c:pt idx="6">
                  <c:v>20.04562185701695</c:v>
                </c:pt>
                <c:pt idx="7">
                  <c:v>45.630043660280371</c:v>
                </c:pt>
                <c:pt idx="8">
                  <c:v>37.291452866608196</c:v>
                </c:pt>
                <c:pt idx="9">
                  <c:v>48.959083351091998</c:v>
                </c:pt>
                <c:pt idx="10">
                  <c:v>39.004578441571795</c:v>
                </c:pt>
                <c:pt idx="11">
                  <c:v>49.739504776524981</c:v>
                </c:pt>
                <c:pt idx="12">
                  <c:v>58.596680420352641</c:v>
                </c:pt>
                <c:pt idx="13">
                  <c:v>48.64847288538855</c:v>
                </c:pt>
                <c:pt idx="14">
                  <c:v>49.716857408673619</c:v>
                </c:pt>
                <c:pt idx="15">
                  <c:v>54.764546319106906</c:v>
                </c:pt>
                <c:pt idx="16">
                  <c:v>46.642270137918906</c:v>
                </c:pt>
                <c:pt idx="17">
                  <c:v>31.400019176885458</c:v>
                </c:pt>
                <c:pt idx="18">
                  <c:v>41.007834003811141</c:v>
                </c:pt>
                <c:pt idx="19">
                  <c:v>54.920423481472632</c:v>
                </c:pt>
                <c:pt idx="20">
                  <c:v>69.208791350037217</c:v>
                </c:pt>
                <c:pt idx="21">
                  <c:v>49.993227417856893</c:v>
                </c:pt>
                <c:pt idx="22">
                  <c:v>45.847254007644061</c:v>
                </c:pt>
                <c:pt idx="23">
                  <c:v>55.654845921291596</c:v>
                </c:pt>
                <c:pt idx="24">
                  <c:v>42.652791697694866</c:v>
                </c:pt>
                <c:pt idx="25">
                  <c:v>59.356132205169018</c:v>
                </c:pt>
                <c:pt idx="26">
                  <c:v>65.597361325121184</c:v>
                </c:pt>
                <c:pt idx="27">
                  <c:v>47.078282796759332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53D-4F37-817E-EA96A4D06EB0}"/>
            </c:ext>
          </c:extLst>
        </c:ser>
        <c:ser>
          <c:idx val="2"/>
          <c:order val="2"/>
          <c:tx>
            <c:strRef>
              <c:f>Φύλλο1!$D$1</c:f>
              <c:strCache>
                <c:ptCount val="1"/>
                <c:pt idx="0">
                  <c:v>Κρατικός τομέας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17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B53D-4F37-817E-EA96A4D06EB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Φύλλο1!$A$2:$A$29</c:f>
              <c:strCache>
                <c:ptCount val="28"/>
                <c:pt idx="0">
                  <c:v>LV</c:v>
                </c:pt>
                <c:pt idx="1">
                  <c:v>BG</c:v>
                </c:pt>
                <c:pt idx="2">
                  <c:v>SK</c:v>
                </c:pt>
                <c:pt idx="3">
                  <c:v>LT</c:v>
                </c:pt>
                <c:pt idx="4">
                  <c:v>CZ</c:v>
                </c:pt>
                <c:pt idx="5">
                  <c:v>IE</c:v>
                </c:pt>
                <c:pt idx="6">
                  <c:v>CY</c:v>
                </c:pt>
                <c:pt idx="7">
                  <c:v>MT</c:v>
                </c:pt>
                <c:pt idx="8">
                  <c:v>RO</c:v>
                </c:pt>
                <c:pt idx="9">
                  <c:v>UK</c:v>
                </c:pt>
                <c:pt idx="10">
                  <c:v>PL</c:v>
                </c:pt>
                <c:pt idx="11">
                  <c:v>AT</c:v>
                </c:pt>
                <c:pt idx="12">
                  <c:v>BE</c:v>
                </c:pt>
                <c:pt idx="13">
                  <c:v>NL</c:v>
                </c:pt>
                <c:pt idx="14">
                  <c:v>HU</c:v>
                </c:pt>
                <c:pt idx="15">
                  <c:v>FI</c:v>
                </c:pt>
                <c:pt idx="16">
                  <c:v>HR</c:v>
                </c:pt>
                <c:pt idx="17">
                  <c:v>EL</c:v>
                </c:pt>
                <c:pt idx="18">
                  <c:v>EE</c:v>
                </c:pt>
                <c:pt idx="19">
                  <c:v>EU28</c:v>
                </c:pt>
                <c:pt idx="20">
                  <c:v>SI</c:v>
                </c:pt>
                <c:pt idx="21">
                  <c:v>IT</c:v>
                </c:pt>
                <c:pt idx="22">
                  <c:v>ES</c:v>
                </c:pt>
                <c:pt idx="23">
                  <c:v>FR*</c:v>
                </c:pt>
                <c:pt idx="24">
                  <c:v>PT</c:v>
                </c:pt>
                <c:pt idx="25">
                  <c:v>DK</c:v>
                </c:pt>
                <c:pt idx="26">
                  <c:v>DE</c:v>
                </c:pt>
                <c:pt idx="27">
                  <c:v>LU</c:v>
                </c:pt>
              </c:strCache>
            </c:strRef>
          </c:cat>
          <c:val>
            <c:numRef>
              <c:f>Φύλλο1!$D$2:$D$29</c:f>
              <c:numCache>
                <c:formatCode>#.#00</c:formatCode>
                <c:ptCount val="28"/>
                <c:pt idx="0">
                  <c:v>32.720375266227343</c:v>
                </c:pt>
                <c:pt idx="1">
                  <c:v>20.349256085603443</c:v>
                </c:pt>
                <c:pt idx="2">
                  <c:v>31.935943140288334</c:v>
                </c:pt>
                <c:pt idx="3">
                  <c:v>35.34506200941675</c:v>
                </c:pt>
                <c:pt idx="4">
                  <c:v>32.214537100306309</c:v>
                </c:pt>
                <c:pt idx="5">
                  <c:v>25.909398079287424</c:v>
                </c:pt>
                <c:pt idx="6">
                  <c:v>50.560423039037801</c:v>
                </c:pt>
                <c:pt idx="7">
                  <c:v>32.813674983445011</c:v>
                </c:pt>
                <c:pt idx="8">
                  <c:v>41.691873393169139</c:v>
                </c:pt>
                <c:pt idx="9">
                  <c:v>27.667740428474726</c:v>
                </c:pt>
                <c:pt idx="10">
                  <c:v>41.823954532926621</c:v>
                </c:pt>
                <c:pt idx="11">
                  <c:v>32.590422231961291</c:v>
                </c:pt>
                <c:pt idx="12">
                  <c:v>22.505586059645545</c:v>
                </c:pt>
                <c:pt idx="13">
                  <c:v>33.127326435799262</c:v>
                </c:pt>
                <c:pt idx="14">
                  <c:v>34.624064504799378</c:v>
                </c:pt>
                <c:pt idx="15">
                  <c:v>28.885333935684386</c:v>
                </c:pt>
                <c:pt idx="16">
                  <c:v>36.357242152689537</c:v>
                </c:pt>
                <c:pt idx="17">
                  <c:v>53.056098201150036</c:v>
                </c:pt>
                <c:pt idx="18">
                  <c:v>46.360834686051703</c:v>
                </c:pt>
                <c:pt idx="19">
                  <c:v>31.567990544309421</c:v>
                </c:pt>
                <c:pt idx="20">
                  <c:v>19.886394413550409</c:v>
                </c:pt>
                <c:pt idx="21">
                  <c:v>37.979418472377162</c:v>
                </c:pt>
                <c:pt idx="22">
                  <c:v>40.927722490241976</c:v>
                </c:pt>
                <c:pt idx="23">
                  <c:v>34.586763050266107</c:v>
                </c:pt>
                <c:pt idx="24">
                  <c:v>44.298219214898012</c:v>
                </c:pt>
                <c:pt idx="25">
                  <c:v>29.376140710980398</c:v>
                </c:pt>
                <c:pt idx="26">
                  <c:v>27.89112630270597</c:v>
                </c:pt>
                <c:pt idx="27">
                  <c:v>47.667138059987622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53D-4F37-817E-EA96A4D06EB0}"/>
            </c:ext>
          </c:extLst>
        </c:ser>
        <c:ser>
          <c:idx val="3"/>
          <c:order val="3"/>
          <c:tx>
            <c:strRef>
              <c:f>Φύλλο1!$E$1</c:f>
              <c:strCache>
                <c:ptCount val="1"/>
                <c:pt idx="0">
                  <c:v>Τομέας τριτοβάθμιας εκπαίδευσης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Φύλλο1!$A$2:$A$29</c:f>
              <c:strCache>
                <c:ptCount val="28"/>
                <c:pt idx="0">
                  <c:v>LV</c:v>
                </c:pt>
                <c:pt idx="1">
                  <c:v>BG</c:v>
                </c:pt>
                <c:pt idx="2">
                  <c:v>SK</c:v>
                </c:pt>
                <c:pt idx="3">
                  <c:v>LT</c:v>
                </c:pt>
                <c:pt idx="4">
                  <c:v>CZ</c:v>
                </c:pt>
                <c:pt idx="5">
                  <c:v>IE</c:v>
                </c:pt>
                <c:pt idx="6">
                  <c:v>CY</c:v>
                </c:pt>
                <c:pt idx="7">
                  <c:v>MT</c:v>
                </c:pt>
                <c:pt idx="8">
                  <c:v>RO</c:v>
                </c:pt>
                <c:pt idx="9">
                  <c:v>UK</c:v>
                </c:pt>
                <c:pt idx="10">
                  <c:v>PL</c:v>
                </c:pt>
                <c:pt idx="11">
                  <c:v>AT</c:v>
                </c:pt>
                <c:pt idx="12">
                  <c:v>BE</c:v>
                </c:pt>
                <c:pt idx="13">
                  <c:v>NL</c:v>
                </c:pt>
                <c:pt idx="14">
                  <c:v>HU</c:v>
                </c:pt>
                <c:pt idx="15">
                  <c:v>FI</c:v>
                </c:pt>
                <c:pt idx="16">
                  <c:v>HR</c:v>
                </c:pt>
                <c:pt idx="17">
                  <c:v>EL</c:v>
                </c:pt>
                <c:pt idx="18">
                  <c:v>EE</c:v>
                </c:pt>
                <c:pt idx="19">
                  <c:v>EU28</c:v>
                </c:pt>
                <c:pt idx="20">
                  <c:v>SI</c:v>
                </c:pt>
                <c:pt idx="21">
                  <c:v>IT</c:v>
                </c:pt>
                <c:pt idx="22">
                  <c:v>ES</c:v>
                </c:pt>
                <c:pt idx="23">
                  <c:v>FR*</c:v>
                </c:pt>
                <c:pt idx="24">
                  <c:v>PT</c:v>
                </c:pt>
                <c:pt idx="25">
                  <c:v>DK</c:v>
                </c:pt>
                <c:pt idx="26">
                  <c:v>DE</c:v>
                </c:pt>
                <c:pt idx="27">
                  <c:v>LU</c:v>
                </c:pt>
              </c:strCache>
            </c:strRef>
          </c:cat>
          <c:val>
            <c:numRef>
              <c:f>Φύλλο1!$E$2:$E$29</c:f>
              <c:numCache>
                <c:formatCode>#.#00</c:formatCode>
                <c:ptCount val="28"/>
                <c:pt idx="0">
                  <c:v>2.2339142061960739</c:v>
                </c:pt>
                <c:pt idx="1">
                  <c:v>8.3876881101590153E-2</c:v>
                </c:pt>
                <c:pt idx="2">
                  <c:v>3.2577044236676307</c:v>
                </c:pt>
                <c:pt idx="3">
                  <c:v>1.4647605021861412</c:v>
                </c:pt>
                <c:pt idx="4">
                  <c:v>0.70807660939948935</c:v>
                </c:pt>
                <c:pt idx="5">
                  <c:v>1.5315834271908932</c:v>
                </c:pt>
                <c:pt idx="6">
                  <c:v>5.7732386334180106</c:v>
                </c:pt>
                <c:pt idx="7">
                  <c:v>1.1021695455514777</c:v>
                </c:pt>
                <c:pt idx="8">
                  <c:v>1.6974653683086722</c:v>
                </c:pt>
                <c:pt idx="9">
                  <c:v>1.3700762547474257</c:v>
                </c:pt>
                <c:pt idx="10">
                  <c:v>2.2003623144328888</c:v>
                </c:pt>
                <c:pt idx="11">
                  <c:v>0.6022897560634507</c:v>
                </c:pt>
                <c:pt idx="12">
                  <c:v>1.9884523961040437</c:v>
                </c:pt>
                <c:pt idx="13">
                  <c:v>0.15994030576897353</c:v>
                </c:pt>
                <c:pt idx="14">
                  <c:v>0</c:v>
                </c:pt>
                <c:pt idx="15">
                  <c:v>0.30144823658668085</c:v>
                </c:pt>
                <c:pt idx="16">
                  <c:v>2.0334495652087363</c:v>
                </c:pt>
                <c:pt idx="17">
                  <c:v>2.4633096786128332</c:v>
                </c:pt>
                <c:pt idx="18">
                  <c:v>0.21455289716987791</c:v>
                </c:pt>
                <c:pt idx="19">
                  <c:v>0.94450435259218546</c:v>
                </c:pt>
                <c:pt idx="20">
                  <c:v>0.33914581893065315</c:v>
                </c:pt>
                <c:pt idx="21">
                  <c:v>0.99156229907291904</c:v>
                </c:pt>
                <c:pt idx="22">
                  <c:v>4.3121789308528475</c:v>
                </c:pt>
                <c:pt idx="23">
                  <c:v>1.0167443877374882</c:v>
                </c:pt>
                <c:pt idx="24">
                  <c:v>4.3925425949462769</c:v>
                </c:pt>
                <c:pt idx="25">
                  <c:v>0</c:v>
                </c:pt>
                <c:pt idx="26">
                  <c:v>0</c:v>
                </c:pt>
                <c:pt idx="27">
                  <c:v>1.6458344107613208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53D-4F37-817E-EA96A4D06EB0}"/>
            </c:ext>
          </c:extLst>
        </c:ser>
        <c:ser>
          <c:idx val="4"/>
          <c:order val="4"/>
          <c:tx>
            <c:strRef>
              <c:f>Φύλλο1!$F$1</c:f>
              <c:strCache>
                <c:ptCount val="1"/>
                <c:pt idx="0">
                  <c:v>Τομέας ιδιωτικών μη κερδοσκοπικών ιδρυμάτων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Φύλλο1!$A$2:$A$29</c:f>
              <c:strCache>
                <c:ptCount val="28"/>
                <c:pt idx="0">
                  <c:v>LV</c:v>
                </c:pt>
                <c:pt idx="1">
                  <c:v>BG</c:v>
                </c:pt>
                <c:pt idx="2">
                  <c:v>SK</c:v>
                </c:pt>
                <c:pt idx="3">
                  <c:v>LT</c:v>
                </c:pt>
                <c:pt idx="4">
                  <c:v>CZ</c:v>
                </c:pt>
                <c:pt idx="5">
                  <c:v>IE</c:v>
                </c:pt>
                <c:pt idx="6">
                  <c:v>CY</c:v>
                </c:pt>
                <c:pt idx="7">
                  <c:v>MT</c:v>
                </c:pt>
                <c:pt idx="8">
                  <c:v>RO</c:v>
                </c:pt>
                <c:pt idx="9">
                  <c:v>UK</c:v>
                </c:pt>
                <c:pt idx="10">
                  <c:v>PL</c:v>
                </c:pt>
                <c:pt idx="11">
                  <c:v>AT</c:v>
                </c:pt>
                <c:pt idx="12">
                  <c:v>BE</c:v>
                </c:pt>
                <c:pt idx="13">
                  <c:v>NL</c:v>
                </c:pt>
                <c:pt idx="14">
                  <c:v>HU</c:v>
                </c:pt>
                <c:pt idx="15">
                  <c:v>FI</c:v>
                </c:pt>
                <c:pt idx="16">
                  <c:v>HR</c:v>
                </c:pt>
                <c:pt idx="17">
                  <c:v>EL</c:v>
                </c:pt>
                <c:pt idx="18">
                  <c:v>EE</c:v>
                </c:pt>
                <c:pt idx="19">
                  <c:v>EU28</c:v>
                </c:pt>
                <c:pt idx="20">
                  <c:v>SI</c:v>
                </c:pt>
                <c:pt idx="21">
                  <c:v>IT</c:v>
                </c:pt>
                <c:pt idx="22">
                  <c:v>ES</c:v>
                </c:pt>
                <c:pt idx="23">
                  <c:v>FR*</c:v>
                </c:pt>
                <c:pt idx="24">
                  <c:v>PT</c:v>
                </c:pt>
                <c:pt idx="25">
                  <c:v>DK</c:v>
                </c:pt>
                <c:pt idx="26">
                  <c:v>DE</c:v>
                </c:pt>
                <c:pt idx="27">
                  <c:v>LU</c:v>
                </c:pt>
              </c:strCache>
            </c:strRef>
          </c:cat>
          <c:val>
            <c:numRef>
              <c:f>Φύλλο1!$F$2:$F$29</c:f>
              <c:numCache>
                <c:formatCode>#.#00</c:formatCode>
                <c:ptCount val="28"/>
                <c:pt idx="0">
                  <c:v>0</c:v>
                </c:pt>
                <c:pt idx="1">
                  <c:v>0.14068295178411561</c:v>
                </c:pt>
                <c:pt idx="2">
                  <c:v>0.31704726351427104</c:v>
                </c:pt>
                <c:pt idx="3">
                  <c:v>0.30951238813403442</c:v>
                </c:pt>
                <c:pt idx="4">
                  <c:v>5.2611246393490359E-2</c:v>
                </c:pt>
                <c:pt idx="5">
                  <c:v>0.41481889073260481</c:v>
                </c:pt>
                <c:pt idx="6">
                  <c:v>0.63352169630359279</c:v>
                </c:pt>
                <c:pt idx="7">
                  <c:v>5.8363356790913277E-2</c:v>
                </c:pt>
                <c:pt idx="8">
                  <c:v>9.2029366646125155E-2</c:v>
                </c:pt>
                <c:pt idx="9">
                  <c:v>4.9102013805608919</c:v>
                </c:pt>
                <c:pt idx="10">
                  <c:v>0.22811760398422917</c:v>
                </c:pt>
                <c:pt idx="11">
                  <c:v>0.5170571012034616</c:v>
                </c:pt>
                <c:pt idx="12">
                  <c:v>0.36176436571883652</c:v>
                </c:pt>
                <c:pt idx="13">
                  <c:v>2.5550720034860523</c:v>
                </c:pt>
                <c:pt idx="14">
                  <c:v>0.70785647831594056</c:v>
                </c:pt>
                <c:pt idx="15">
                  <c:v>1.5269559415054332</c:v>
                </c:pt>
                <c:pt idx="16">
                  <c:v>0.49169069271322352</c:v>
                </c:pt>
                <c:pt idx="17">
                  <c:v>0.41845320016697451</c:v>
                </c:pt>
                <c:pt idx="18">
                  <c:v>0.24113675394640879</c:v>
                </c:pt>
                <c:pt idx="19">
                  <c:v>1.5434030648646087</c:v>
                </c:pt>
                <c:pt idx="20">
                  <c:v>7.7120326990186431E-3</c:v>
                </c:pt>
                <c:pt idx="21">
                  <c:v>2.7341228450999897</c:v>
                </c:pt>
                <c:pt idx="22">
                  <c:v>0.87306170764992364</c:v>
                </c:pt>
                <c:pt idx="23">
                  <c:v>0.95418592077133968</c:v>
                </c:pt>
                <c:pt idx="24">
                  <c:v>1.2827475770012486</c:v>
                </c:pt>
                <c:pt idx="25">
                  <c:v>4.7039186930335966</c:v>
                </c:pt>
                <c:pt idx="26">
                  <c:v>0.35884176475795193</c:v>
                </c:pt>
                <c:pt idx="27">
                  <c:v>0.21132449634328371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B53D-4F37-817E-EA96A4D06E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320702960"/>
        <c:axId val="-319812912"/>
      </c:barChart>
      <c:catAx>
        <c:axId val="-32070296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319812912"/>
        <c:crosses val="autoZero"/>
        <c:auto val="1"/>
        <c:lblAlgn val="ctr"/>
        <c:lblOffset val="100"/>
        <c:noMultiLvlLbl val="0"/>
      </c:catAx>
      <c:valAx>
        <c:axId val="-319812912"/>
        <c:scaling>
          <c:orientation val="minMax"/>
          <c:max val="1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.#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320702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3676246245392611E-2"/>
          <c:y val="5.6202434155190065E-2"/>
          <c:w val="0.92984962619745526"/>
          <c:h val="0.6382326533507636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Φύλλο1!$B$5</c:f>
              <c:strCache>
                <c:ptCount val="1"/>
                <c:pt idx="0">
                  <c:v>% προϋπολογισμoύ</c:v>
                </c:pt>
              </c:strCache>
            </c:strRef>
          </c:tx>
          <c:invertIfNegative val="0"/>
          <c:cat>
            <c:strRef>
              <c:f>Φύλλο1!$A$7:$A$34</c:f>
              <c:strCache>
                <c:ptCount val="28"/>
                <c:pt idx="0">
                  <c:v>Γερμανία</c:v>
                </c:pt>
                <c:pt idx="1">
                  <c:v>Ηνωμ. Βασίλειο</c:v>
                </c:pt>
                <c:pt idx="2">
                  <c:v>Γαλλία</c:v>
                </c:pt>
                <c:pt idx="3">
                  <c:v>Ιταλία</c:v>
                </c:pt>
                <c:pt idx="4">
                  <c:v>Κάτω Χώρες</c:v>
                </c:pt>
                <c:pt idx="5">
                  <c:v>Ισπανία</c:v>
                </c:pt>
                <c:pt idx="6">
                  <c:v>Βέλγιο</c:v>
                </c:pt>
                <c:pt idx="7">
                  <c:v>Σουηδία</c:v>
                </c:pt>
                <c:pt idx="8">
                  <c:v>Αυστρία</c:v>
                </c:pt>
                <c:pt idx="9">
                  <c:v>Δανία</c:v>
                </c:pt>
                <c:pt idx="10">
                  <c:v>ΕΛΛΑΔΑ</c:v>
                </c:pt>
                <c:pt idx="11">
                  <c:v>Φινλανδία</c:v>
                </c:pt>
                <c:pt idx="12">
                  <c:v>Ιρλανδία</c:v>
                </c:pt>
                <c:pt idx="13">
                  <c:v>Πορτογαλία</c:v>
                </c:pt>
                <c:pt idx="14">
                  <c:v>Πολωνία</c:v>
                </c:pt>
                <c:pt idx="15">
                  <c:v>Ουγγαρία</c:v>
                </c:pt>
                <c:pt idx="16">
                  <c:v>Τσεχική Δημ.</c:v>
                </c:pt>
                <c:pt idx="17">
                  <c:v>Ρουμανία</c:v>
                </c:pt>
                <c:pt idx="18">
                  <c:v>Σλοβενία</c:v>
                </c:pt>
                <c:pt idx="19">
                  <c:v>Βουλγαρία</c:v>
                </c:pt>
                <c:pt idx="20">
                  <c:v>Εσθονία</c:v>
                </c:pt>
                <c:pt idx="21">
                  <c:v>Κροατία</c:v>
                </c:pt>
                <c:pt idx="22">
                  <c:v>Κύπρος</c:v>
                </c:pt>
                <c:pt idx="23">
                  <c:v>Σλοβακία</c:v>
                </c:pt>
                <c:pt idx="24">
                  <c:v>Λετονία</c:v>
                </c:pt>
                <c:pt idx="25">
                  <c:v>Λιθουανία</c:v>
                </c:pt>
                <c:pt idx="26">
                  <c:v>Λουξεμβούργο</c:v>
                </c:pt>
                <c:pt idx="27">
                  <c:v>Μάλτα</c:v>
                </c:pt>
              </c:strCache>
            </c:strRef>
          </c:cat>
          <c:val>
            <c:numRef>
              <c:f>Φύλλο1!$B$7:$B$34</c:f>
              <c:numCache>
                <c:formatCode>General</c:formatCode>
                <c:ptCount val="28"/>
                <c:pt idx="0">
                  <c:v>18.7</c:v>
                </c:pt>
                <c:pt idx="1">
                  <c:v>16</c:v>
                </c:pt>
                <c:pt idx="2">
                  <c:v>12.5</c:v>
                </c:pt>
                <c:pt idx="3">
                  <c:v>9.3000000000000007</c:v>
                </c:pt>
                <c:pt idx="4">
                  <c:v>8.5</c:v>
                </c:pt>
                <c:pt idx="5">
                  <c:v>7.9</c:v>
                </c:pt>
                <c:pt idx="6">
                  <c:v>4.8</c:v>
                </c:pt>
                <c:pt idx="7">
                  <c:v>4.3</c:v>
                </c:pt>
                <c:pt idx="8">
                  <c:v>3</c:v>
                </c:pt>
                <c:pt idx="9">
                  <c:v>2.6</c:v>
                </c:pt>
                <c:pt idx="10">
                  <c:v>2.5</c:v>
                </c:pt>
                <c:pt idx="11">
                  <c:v>2.4</c:v>
                </c:pt>
                <c:pt idx="12">
                  <c:v>1.4</c:v>
                </c:pt>
                <c:pt idx="13">
                  <c:v>1.3</c:v>
                </c:pt>
                <c:pt idx="14">
                  <c:v>1.1000000000000001</c:v>
                </c:pt>
                <c:pt idx="15">
                  <c:v>0.70000000000000062</c:v>
                </c:pt>
                <c:pt idx="16">
                  <c:v>0.70000000000000062</c:v>
                </c:pt>
                <c:pt idx="17">
                  <c:v>0.4</c:v>
                </c:pt>
                <c:pt idx="18">
                  <c:v>0.4</c:v>
                </c:pt>
                <c:pt idx="19">
                  <c:v>0.30000000000000032</c:v>
                </c:pt>
                <c:pt idx="20">
                  <c:v>0.2</c:v>
                </c:pt>
                <c:pt idx="21">
                  <c:v>0.2</c:v>
                </c:pt>
                <c:pt idx="22">
                  <c:v>0.2</c:v>
                </c:pt>
                <c:pt idx="23">
                  <c:v>0.2</c:v>
                </c:pt>
                <c:pt idx="24">
                  <c:v>0.1</c:v>
                </c:pt>
                <c:pt idx="25">
                  <c:v>0.1</c:v>
                </c:pt>
                <c:pt idx="26">
                  <c:v>0.1</c:v>
                </c:pt>
                <c:pt idx="2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733-4CE9-A355-E3AFCE1613C4}"/>
            </c:ext>
          </c:extLst>
        </c:ser>
        <c:ser>
          <c:idx val="1"/>
          <c:order val="1"/>
          <c:tx>
            <c:strRef>
              <c:f>Φύλλο1!$C$5</c:f>
              <c:strCache>
                <c:ptCount val="1"/>
                <c:pt idx="0">
                  <c:v>% προτάσεων</c:v>
                </c:pt>
              </c:strCache>
            </c:strRef>
          </c:tx>
          <c:invertIfNegative val="0"/>
          <c:val>
            <c:numRef>
              <c:f>Φύλλο1!$C$7:$C$34</c:f>
              <c:numCache>
                <c:formatCode>General</c:formatCode>
                <c:ptCount val="28"/>
                <c:pt idx="0">
                  <c:v>15.3</c:v>
                </c:pt>
                <c:pt idx="1">
                  <c:v>14.9</c:v>
                </c:pt>
                <c:pt idx="2">
                  <c:v>10.7</c:v>
                </c:pt>
                <c:pt idx="3">
                  <c:v>10</c:v>
                </c:pt>
                <c:pt idx="4">
                  <c:v>7</c:v>
                </c:pt>
                <c:pt idx="5">
                  <c:v>9.4</c:v>
                </c:pt>
                <c:pt idx="6">
                  <c:v>5</c:v>
                </c:pt>
                <c:pt idx="7">
                  <c:v>3.9</c:v>
                </c:pt>
                <c:pt idx="8">
                  <c:v>3</c:v>
                </c:pt>
                <c:pt idx="9">
                  <c:v>2.4</c:v>
                </c:pt>
                <c:pt idx="10">
                  <c:v>3.1</c:v>
                </c:pt>
                <c:pt idx="11">
                  <c:v>2.2999999999999998</c:v>
                </c:pt>
                <c:pt idx="12">
                  <c:v>1.7</c:v>
                </c:pt>
                <c:pt idx="13">
                  <c:v>1.9000000000000001</c:v>
                </c:pt>
                <c:pt idx="14">
                  <c:v>1.9000000000000001</c:v>
                </c:pt>
                <c:pt idx="15">
                  <c:v>1.3</c:v>
                </c:pt>
                <c:pt idx="16">
                  <c:v>1.2</c:v>
                </c:pt>
                <c:pt idx="17">
                  <c:v>0.9</c:v>
                </c:pt>
                <c:pt idx="18">
                  <c:v>0.8</c:v>
                </c:pt>
                <c:pt idx="19">
                  <c:v>0.60000000000000064</c:v>
                </c:pt>
                <c:pt idx="20">
                  <c:v>0.4</c:v>
                </c:pt>
                <c:pt idx="21">
                  <c:v>0.30000000000000032</c:v>
                </c:pt>
                <c:pt idx="22">
                  <c:v>0.4</c:v>
                </c:pt>
                <c:pt idx="23">
                  <c:v>0.4</c:v>
                </c:pt>
                <c:pt idx="24">
                  <c:v>0.30000000000000032</c:v>
                </c:pt>
                <c:pt idx="25">
                  <c:v>0.4</c:v>
                </c:pt>
                <c:pt idx="26">
                  <c:v>0.2</c:v>
                </c:pt>
                <c:pt idx="27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733-4CE9-A355-E3AFCE1613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-319819984"/>
        <c:axId val="-319819440"/>
      </c:barChart>
      <c:catAx>
        <c:axId val="-31981998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 rot="-5400000"/>
          <a:lstStyle/>
          <a:p>
            <a:pPr>
              <a:defRPr lang="en-US" sz="900"/>
            </a:pPr>
            <a:endParaRPr lang="en-US"/>
          </a:p>
        </c:txPr>
        <c:crossAx val="-319819440"/>
        <c:crosses val="autoZero"/>
        <c:auto val="1"/>
        <c:lblAlgn val="ctr"/>
        <c:lblOffset val="100"/>
        <c:noMultiLvlLbl val="0"/>
      </c:catAx>
      <c:valAx>
        <c:axId val="-3198194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lang="en-US" sz="600"/>
            </a:pPr>
            <a:endParaRPr lang="en-US"/>
          </a:p>
        </c:txPr>
        <c:crossAx val="-31981998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35446791172764419"/>
          <c:y val="0.31202626698689695"/>
          <c:w val="0.40418090337986218"/>
          <c:h val="0.20312528501504878"/>
        </c:manualLayout>
      </c:layout>
      <c:overlay val="0"/>
      <c:spPr>
        <a:solidFill>
          <a:schemeClr val="bg1"/>
        </a:solidFill>
      </c:spPr>
      <c:txPr>
        <a:bodyPr/>
        <a:lstStyle/>
        <a:p>
          <a:pPr>
            <a:defRPr lang="en-US" sz="1100"/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</c:sp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0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82119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990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98102" y="1"/>
            <a:ext cx="2982119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990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967"/>
            <a:ext cx="2982119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990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98102" y="8829967"/>
            <a:ext cx="2982119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1E6ED00A-99A1-4905-99B2-0184F0027AF9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067844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82119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98102" y="1"/>
            <a:ext cx="2982119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348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17600" y="698500"/>
            <a:ext cx="4646613" cy="34845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8182" y="4415791"/>
            <a:ext cx="5505450" cy="418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noProof="0" smtClean="0"/>
              <a:t>Click to edit Master text styles</a:t>
            </a:r>
          </a:p>
          <a:p>
            <a:pPr lvl="1"/>
            <a:r>
              <a:rPr lang="el-GR" noProof="0" smtClean="0"/>
              <a:t>Second level</a:t>
            </a:r>
          </a:p>
          <a:p>
            <a:pPr lvl="2"/>
            <a:r>
              <a:rPr lang="el-GR" noProof="0" smtClean="0"/>
              <a:t>Third level</a:t>
            </a:r>
          </a:p>
          <a:p>
            <a:pPr lvl="3"/>
            <a:r>
              <a:rPr lang="el-GR" noProof="0" smtClean="0"/>
              <a:t>Fourth level</a:t>
            </a:r>
          </a:p>
          <a:p>
            <a:pPr lvl="4"/>
            <a:r>
              <a:rPr lang="el-GR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967"/>
            <a:ext cx="2982119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98102" y="8829967"/>
            <a:ext cx="2982119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729ACA3B-D702-44FB-9E8F-A1942CC62D8E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912710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9128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5613" algn="l" defTabSz="9128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2813" algn="l" defTabSz="9128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0013" algn="l" defTabSz="9128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7213" algn="l" defTabSz="912813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2813"/>
            <a:fld id="{2BD7BFFB-ACFF-43BB-B3AD-05D8F5E8F3DC}" type="slidenum">
              <a:rPr lang="el-GR" smtClean="0"/>
              <a:pPr defTabSz="912813"/>
              <a:t>1</a:t>
            </a:fld>
            <a:endParaRPr lang="el-GR" smtClean="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7605736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Θέση σημειώσεων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l-GR" smtClean="0"/>
          </a:p>
        </p:txBody>
      </p:sp>
      <p:sp>
        <p:nvSpPr>
          <p:cNvPr id="50180" name="Θέση αριθμού διαφάνειας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59A49FC-5D88-44C5-84F0-E0E788C5AE05}" type="slidenum">
              <a:rPr lang="el-GR" smtClean="0"/>
              <a:pPr/>
              <a:t>2</a:t>
            </a:fld>
            <a:endParaRPr lang="el-GR" smtClean="0"/>
          </a:p>
        </p:txBody>
      </p:sp>
    </p:spTree>
    <p:extLst>
      <p:ext uri="{BB962C8B-B14F-4D97-AF65-F5344CB8AC3E}">
        <p14:creationId xmlns:p14="http://schemas.microsoft.com/office/powerpoint/2010/main" val="2938583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Θέση σημειώσεων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l-GR" smtClean="0"/>
          </a:p>
        </p:txBody>
      </p:sp>
      <p:sp>
        <p:nvSpPr>
          <p:cNvPr id="50180" name="Θέση αριθμού διαφάνειας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59A49FC-5D88-44C5-84F0-E0E788C5AE05}" type="slidenum">
              <a:rPr lang="el-GR" smtClean="0"/>
              <a:pPr/>
              <a:t>3</a:t>
            </a:fld>
            <a:endParaRPr lang="el-GR" smtClean="0"/>
          </a:p>
        </p:txBody>
      </p:sp>
    </p:spTree>
    <p:extLst>
      <p:ext uri="{BB962C8B-B14F-4D97-AF65-F5344CB8AC3E}">
        <p14:creationId xmlns:p14="http://schemas.microsoft.com/office/powerpoint/2010/main" val="25364262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Θέση σημειώσεων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l-GR" smtClean="0"/>
          </a:p>
        </p:txBody>
      </p:sp>
      <p:sp>
        <p:nvSpPr>
          <p:cNvPr id="50180" name="Θέση αριθμού διαφάνειας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59A49FC-5D88-44C5-84F0-E0E788C5AE05}" type="slidenum">
              <a:rPr lang="el-GR" smtClean="0"/>
              <a:pPr/>
              <a:t>4</a:t>
            </a:fld>
            <a:endParaRPr lang="el-GR" smtClean="0"/>
          </a:p>
        </p:txBody>
      </p:sp>
    </p:spTree>
    <p:extLst>
      <p:ext uri="{BB962C8B-B14F-4D97-AF65-F5344CB8AC3E}">
        <p14:creationId xmlns:p14="http://schemas.microsoft.com/office/powerpoint/2010/main" val="25064122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Θέση σημειώσεων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l-GR" smtClean="0"/>
          </a:p>
        </p:txBody>
      </p:sp>
      <p:sp>
        <p:nvSpPr>
          <p:cNvPr id="50180" name="Θέση αριθμού διαφάνειας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59A49FC-5D88-44C5-84F0-E0E788C5AE05}" type="slidenum">
              <a:rPr lang="el-GR" smtClean="0"/>
              <a:pPr/>
              <a:t>5</a:t>
            </a:fld>
            <a:endParaRPr lang="el-GR" smtClean="0"/>
          </a:p>
        </p:txBody>
      </p:sp>
    </p:spTree>
    <p:extLst>
      <p:ext uri="{BB962C8B-B14F-4D97-AF65-F5344CB8AC3E}">
        <p14:creationId xmlns:p14="http://schemas.microsoft.com/office/powerpoint/2010/main" val="33134589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Θέση σημειώσεων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l-GR" smtClean="0"/>
          </a:p>
        </p:txBody>
      </p:sp>
      <p:sp>
        <p:nvSpPr>
          <p:cNvPr id="50180" name="Θέση αριθμού διαφάνειας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59A49FC-5D88-44C5-84F0-E0E788C5AE05}" type="slidenum">
              <a:rPr lang="el-GR" smtClean="0"/>
              <a:pPr/>
              <a:t>6</a:t>
            </a:fld>
            <a:endParaRPr lang="el-GR" smtClean="0"/>
          </a:p>
        </p:txBody>
      </p:sp>
    </p:spTree>
    <p:extLst>
      <p:ext uri="{BB962C8B-B14F-4D97-AF65-F5344CB8AC3E}">
        <p14:creationId xmlns:p14="http://schemas.microsoft.com/office/powerpoint/2010/main" val="2035302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Θέση σημειώσεων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l-GR" smtClean="0"/>
          </a:p>
        </p:txBody>
      </p:sp>
      <p:sp>
        <p:nvSpPr>
          <p:cNvPr id="50180" name="Θέση αριθμού διαφάνειας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59A49FC-5D88-44C5-84F0-E0E788C5AE05}" type="slidenum">
              <a:rPr lang="el-GR" smtClean="0"/>
              <a:pPr/>
              <a:t>7</a:t>
            </a:fld>
            <a:endParaRPr lang="el-GR" smtClean="0"/>
          </a:p>
        </p:txBody>
      </p:sp>
    </p:spTree>
    <p:extLst>
      <p:ext uri="{BB962C8B-B14F-4D97-AF65-F5344CB8AC3E}">
        <p14:creationId xmlns:p14="http://schemas.microsoft.com/office/powerpoint/2010/main" val="33254635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Θέση σημειώσεων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l-GR" smtClean="0"/>
          </a:p>
        </p:txBody>
      </p:sp>
      <p:sp>
        <p:nvSpPr>
          <p:cNvPr id="50180" name="Θέση αριθμού διαφάνειας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59A49FC-5D88-44C5-84F0-E0E788C5AE05}" type="slidenum">
              <a:rPr lang="el-GR" smtClean="0"/>
              <a:pPr/>
              <a:t>8</a:t>
            </a:fld>
            <a:endParaRPr lang="el-GR" smtClean="0"/>
          </a:p>
        </p:txBody>
      </p:sp>
    </p:spTree>
    <p:extLst>
      <p:ext uri="{BB962C8B-B14F-4D97-AF65-F5344CB8AC3E}">
        <p14:creationId xmlns:p14="http://schemas.microsoft.com/office/powerpoint/2010/main" val="10271894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Θέση σημειώσεων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l-GR" smtClean="0"/>
          </a:p>
        </p:txBody>
      </p:sp>
      <p:sp>
        <p:nvSpPr>
          <p:cNvPr id="50180" name="Θέση αριθμού διαφάνειας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59A49FC-5D88-44C5-84F0-E0E788C5AE05}" type="slidenum">
              <a:rPr lang="el-GR" smtClean="0"/>
              <a:pPr/>
              <a:t>9</a:t>
            </a:fld>
            <a:endParaRPr lang="el-GR" smtClean="0"/>
          </a:p>
        </p:txBody>
      </p:sp>
    </p:spTree>
    <p:extLst>
      <p:ext uri="{BB962C8B-B14F-4D97-AF65-F5344CB8AC3E}">
        <p14:creationId xmlns:p14="http://schemas.microsoft.com/office/powerpoint/2010/main" val="11869051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Θέση σημειώσεων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l-GR" smtClean="0"/>
          </a:p>
        </p:txBody>
      </p:sp>
      <p:sp>
        <p:nvSpPr>
          <p:cNvPr id="50180" name="Θέση αριθμού διαφάνειας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59A49FC-5D88-44C5-84F0-E0E788C5AE05}" type="slidenum">
              <a:rPr lang="el-GR" smtClean="0"/>
              <a:pPr/>
              <a:t>10</a:t>
            </a:fld>
            <a:endParaRPr lang="el-GR" smtClean="0"/>
          </a:p>
        </p:txBody>
      </p:sp>
    </p:spTree>
    <p:extLst>
      <p:ext uri="{BB962C8B-B14F-4D97-AF65-F5344CB8AC3E}">
        <p14:creationId xmlns:p14="http://schemas.microsoft.com/office/powerpoint/2010/main" val="26235801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Θέση σημειώσεων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l-GR" smtClean="0"/>
          </a:p>
        </p:txBody>
      </p:sp>
      <p:sp>
        <p:nvSpPr>
          <p:cNvPr id="50180" name="Θέση αριθμού διαφάνειας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59A49FC-5D88-44C5-84F0-E0E788C5AE05}" type="slidenum">
              <a:rPr lang="el-GR" smtClean="0"/>
              <a:pPr/>
              <a:t>11</a:t>
            </a:fld>
            <a:endParaRPr lang="el-GR" smtClean="0"/>
          </a:p>
        </p:txBody>
      </p:sp>
    </p:spTree>
    <p:extLst>
      <p:ext uri="{BB962C8B-B14F-4D97-AF65-F5344CB8AC3E}">
        <p14:creationId xmlns:p14="http://schemas.microsoft.com/office/powerpoint/2010/main" val="11488411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Θέση σημειώσεων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l-GR" smtClean="0"/>
          </a:p>
        </p:txBody>
      </p:sp>
      <p:sp>
        <p:nvSpPr>
          <p:cNvPr id="50180" name="Θέση αριθμού διαφάνειας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59A49FC-5D88-44C5-84F0-E0E788C5AE05}" type="slidenum">
              <a:rPr lang="el-GR" smtClean="0"/>
              <a:pPr/>
              <a:t>12</a:t>
            </a:fld>
            <a:endParaRPr lang="el-GR" smtClean="0"/>
          </a:p>
        </p:txBody>
      </p:sp>
    </p:spTree>
    <p:extLst>
      <p:ext uri="{BB962C8B-B14F-4D97-AF65-F5344CB8AC3E}">
        <p14:creationId xmlns:p14="http://schemas.microsoft.com/office/powerpoint/2010/main" val="26205402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Θέση σημειώσεων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l-GR" smtClean="0"/>
          </a:p>
        </p:txBody>
      </p:sp>
      <p:sp>
        <p:nvSpPr>
          <p:cNvPr id="50180" name="Θέση αριθμού διαφάνειας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59A49FC-5D88-44C5-84F0-E0E788C5AE05}" type="slidenum">
              <a:rPr lang="el-GR" smtClean="0"/>
              <a:pPr/>
              <a:t>13</a:t>
            </a:fld>
            <a:endParaRPr lang="el-GR" smtClean="0"/>
          </a:p>
        </p:txBody>
      </p:sp>
    </p:spTree>
    <p:extLst>
      <p:ext uri="{BB962C8B-B14F-4D97-AF65-F5344CB8AC3E}">
        <p14:creationId xmlns:p14="http://schemas.microsoft.com/office/powerpoint/2010/main" val="21589953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Θέση σημειώσεων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l-GR" smtClean="0"/>
          </a:p>
        </p:txBody>
      </p:sp>
      <p:sp>
        <p:nvSpPr>
          <p:cNvPr id="50180" name="Θέση αριθμού διαφάνειας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59A49FC-5D88-44C5-84F0-E0E788C5AE05}" type="slidenum">
              <a:rPr lang="el-GR" smtClean="0"/>
              <a:pPr/>
              <a:t>14</a:t>
            </a:fld>
            <a:endParaRPr lang="el-GR" smtClean="0"/>
          </a:p>
        </p:txBody>
      </p:sp>
    </p:spTree>
    <p:extLst>
      <p:ext uri="{BB962C8B-B14F-4D97-AF65-F5344CB8AC3E}">
        <p14:creationId xmlns:p14="http://schemas.microsoft.com/office/powerpoint/2010/main" val="1963014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Θέση σημειώσεων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l-GR" smtClean="0"/>
          </a:p>
        </p:txBody>
      </p:sp>
      <p:sp>
        <p:nvSpPr>
          <p:cNvPr id="50180" name="Θέση αριθμού διαφάνειας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59A49FC-5D88-44C5-84F0-E0E788C5AE05}" type="slidenum">
              <a:rPr lang="el-GR" smtClean="0"/>
              <a:pPr/>
              <a:t>15</a:t>
            </a:fld>
            <a:endParaRPr lang="el-GR" smtClean="0"/>
          </a:p>
        </p:txBody>
      </p:sp>
    </p:spTree>
    <p:extLst>
      <p:ext uri="{BB962C8B-B14F-4D97-AF65-F5344CB8AC3E}">
        <p14:creationId xmlns:p14="http://schemas.microsoft.com/office/powerpoint/2010/main" val="7461409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Θέση σημειώσεων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l-GR" smtClean="0"/>
          </a:p>
        </p:txBody>
      </p:sp>
      <p:sp>
        <p:nvSpPr>
          <p:cNvPr id="50180" name="Θέση αριθμού διαφάνειας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59A49FC-5D88-44C5-84F0-E0E788C5AE05}" type="slidenum">
              <a:rPr lang="el-GR" smtClean="0"/>
              <a:pPr/>
              <a:t>16</a:t>
            </a:fld>
            <a:endParaRPr lang="el-GR" smtClean="0"/>
          </a:p>
        </p:txBody>
      </p:sp>
    </p:spTree>
    <p:extLst>
      <p:ext uri="{BB962C8B-B14F-4D97-AF65-F5344CB8AC3E}">
        <p14:creationId xmlns:p14="http://schemas.microsoft.com/office/powerpoint/2010/main" val="349971653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Θέση σημειώσεων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l-GR" smtClean="0"/>
          </a:p>
        </p:txBody>
      </p:sp>
      <p:sp>
        <p:nvSpPr>
          <p:cNvPr id="50180" name="Θέση αριθμού διαφάνειας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59A49FC-5D88-44C5-84F0-E0E788C5AE05}" type="slidenum">
              <a:rPr lang="el-GR" smtClean="0"/>
              <a:pPr/>
              <a:t>17</a:t>
            </a:fld>
            <a:endParaRPr lang="el-GR" smtClean="0"/>
          </a:p>
        </p:txBody>
      </p:sp>
    </p:spTree>
    <p:extLst>
      <p:ext uri="{BB962C8B-B14F-4D97-AF65-F5344CB8AC3E}">
        <p14:creationId xmlns:p14="http://schemas.microsoft.com/office/powerpoint/2010/main" val="21674699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Θέση σημειώσεων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l-GR" smtClean="0"/>
          </a:p>
        </p:txBody>
      </p:sp>
      <p:sp>
        <p:nvSpPr>
          <p:cNvPr id="50180" name="Θέση αριθμού διαφάνειας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59A49FC-5D88-44C5-84F0-E0E788C5AE05}" type="slidenum">
              <a:rPr lang="el-GR" smtClean="0"/>
              <a:pPr/>
              <a:t>18</a:t>
            </a:fld>
            <a:endParaRPr lang="el-GR" smtClean="0"/>
          </a:p>
        </p:txBody>
      </p:sp>
    </p:spTree>
    <p:extLst>
      <p:ext uri="{BB962C8B-B14F-4D97-AF65-F5344CB8AC3E}">
        <p14:creationId xmlns:p14="http://schemas.microsoft.com/office/powerpoint/2010/main" val="4827127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Θέση σημειώσεων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l-GR" smtClean="0"/>
          </a:p>
        </p:txBody>
      </p:sp>
      <p:sp>
        <p:nvSpPr>
          <p:cNvPr id="50180" name="Θέση αριθμού διαφάνειας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59A49FC-5D88-44C5-84F0-E0E788C5AE05}" type="slidenum">
              <a:rPr lang="el-GR" smtClean="0"/>
              <a:pPr/>
              <a:t>19</a:t>
            </a:fld>
            <a:endParaRPr lang="el-GR" smtClean="0"/>
          </a:p>
        </p:txBody>
      </p:sp>
    </p:spTree>
    <p:extLst>
      <p:ext uri="{BB962C8B-B14F-4D97-AF65-F5344CB8AC3E}">
        <p14:creationId xmlns:p14="http://schemas.microsoft.com/office/powerpoint/2010/main" val="366535705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Θέση σημειώσεων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l-GR" smtClean="0"/>
          </a:p>
        </p:txBody>
      </p:sp>
      <p:sp>
        <p:nvSpPr>
          <p:cNvPr id="50180" name="Θέση αριθμού διαφάνειας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59A49FC-5D88-44C5-84F0-E0E788C5AE05}" type="slidenum">
              <a:rPr lang="el-GR" smtClean="0"/>
              <a:pPr/>
              <a:t>20</a:t>
            </a:fld>
            <a:endParaRPr lang="el-GR" smtClean="0"/>
          </a:p>
        </p:txBody>
      </p:sp>
    </p:spTree>
    <p:extLst>
      <p:ext uri="{BB962C8B-B14F-4D97-AF65-F5344CB8AC3E}">
        <p14:creationId xmlns:p14="http://schemas.microsoft.com/office/powerpoint/2010/main" val="1453834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Θέση σημειώσεων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l-GR" smtClean="0"/>
          </a:p>
        </p:txBody>
      </p:sp>
      <p:sp>
        <p:nvSpPr>
          <p:cNvPr id="50180" name="Θέση αριθμού διαφάνειας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59A49FC-5D88-44C5-84F0-E0E788C5AE05}" type="slidenum">
              <a:rPr lang="el-GR" smtClean="0"/>
              <a:pPr/>
              <a:t>21</a:t>
            </a:fld>
            <a:endParaRPr lang="el-GR" smtClean="0"/>
          </a:p>
        </p:txBody>
      </p:sp>
    </p:spTree>
    <p:extLst>
      <p:ext uri="{BB962C8B-B14F-4D97-AF65-F5344CB8AC3E}">
        <p14:creationId xmlns:p14="http://schemas.microsoft.com/office/powerpoint/2010/main" val="79973744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2813"/>
            <a:fld id="{C6BBCA09-6243-4D65-9F6F-959A64794E01}" type="slidenum">
              <a:rPr lang="el-GR" smtClean="0"/>
              <a:pPr defTabSz="912813"/>
              <a:t>22</a:t>
            </a:fld>
            <a:endParaRPr lang="el-GR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1117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2813"/>
            <a:fld id="{C6BBCA09-6243-4D65-9F6F-959A64794E01}" type="slidenum">
              <a:rPr lang="el-GR" smtClean="0"/>
              <a:pPr defTabSz="912813"/>
              <a:t>23</a:t>
            </a:fld>
            <a:endParaRPr lang="el-GR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48709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2813"/>
            <a:fld id="{C6BBCA09-6243-4D65-9F6F-959A64794E01}" type="slidenum">
              <a:rPr lang="el-GR" smtClean="0"/>
              <a:pPr defTabSz="912813"/>
              <a:t>24</a:t>
            </a:fld>
            <a:endParaRPr lang="el-GR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89325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Θέση σημειώσεων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l-GR" smtClean="0"/>
          </a:p>
        </p:txBody>
      </p:sp>
      <p:sp>
        <p:nvSpPr>
          <p:cNvPr id="50180" name="Θέση αριθμού διαφάνειας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59A49FC-5D88-44C5-84F0-E0E788C5AE05}" type="slidenum">
              <a:rPr lang="el-GR" smtClean="0"/>
              <a:pPr/>
              <a:t>25</a:t>
            </a:fld>
            <a:endParaRPr lang="el-GR" smtClean="0"/>
          </a:p>
        </p:txBody>
      </p:sp>
    </p:spTree>
    <p:extLst>
      <p:ext uri="{BB962C8B-B14F-4D97-AF65-F5344CB8AC3E}">
        <p14:creationId xmlns:p14="http://schemas.microsoft.com/office/powerpoint/2010/main" val="333495771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Θέση σημειώσεων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l-GR" smtClean="0"/>
          </a:p>
        </p:txBody>
      </p:sp>
      <p:sp>
        <p:nvSpPr>
          <p:cNvPr id="50180" name="Θέση αριθμού διαφάνειας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59A49FC-5D88-44C5-84F0-E0E788C5AE05}" type="slidenum">
              <a:rPr lang="el-GR" smtClean="0"/>
              <a:pPr/>
              <a:t>26</a:t>
            </a:fld>
            <a:endParaRPr lang="el-GR" smtClean="0"/>
          </a:p>
        </p:txBody>
      </p:sp>
    </p:spTree>
    <p:extLst>
      <p:ext uri="{BB962C8B-B14F-4D97-AF65-F5344CB8AC3E}">
        <p14:creationId xmlns:p14="http://schemas.microsoft.com/office/powerpoint/2010/main" val="230171061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Θέση σημειώσεων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l-GR" smtClean="0"/>
          </a:p>
        </p:txBody>
      </p:sp>
      <p:sp>
        <p:nvSpPr>
          <p:cNvPr id="50180" name="Θέση αριθμού διαφάνειας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59A49FC-5D88-44C5-84F0-E0E788C5AE05}" type="slidenum">
              <a:rPr lang="el-GR" smtClean="0"/>
              <a:pPr/>
              <a:t>27</a:t>
            </a:fld>
            <a:endParaRPr lang="el-GR" smtClean="0"/>
          </a:p>
        </p:txBody>
      </p:sp>
    </p:spTree>
    <p:extLst>
      <p:ext uri="{BB962C8B-B14F-4D97-AF65-F5344CB8AC3E}">
        <p14:creationId xmlns:p14="http://schemas.microsoft.com/office/powerpoint/2010/main" val="331243952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Θέση σημειώσεων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l-GR" smtClean="0"/>
          </a:p>
        </p:txBody>
      </p:sp>
      <p:sp>
        <p:nvSpPr>
          <p:cNvPr id="50180" name="Θέση αριθμού διαφάνειας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59A49FC-5D88-44C5-84F0-E0E788C5AE05}" type="slidenum">
              <a:rPr lang="el-GR" smtClean="0"/>
              <a:pPr/>
              <a:t>28</a:t>
            </a:fld>
            <a:endParaRPr lang="el-GR" smtClean="0"/>
          </a:p>
        </p:txBody>
      </p:sp>
    </p:spTree>
    <p:extLst>
      <p:ext uri="{BB962C8B-B14F-4D97-AF65-F5344CB8AC3E}">
        <p14:creationId xmlns:p14="http://schemas.microsoft.com/office/powerpoint/2010/main" val="341577304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Θέση σημειώσεων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l-GR" smtClean="0"/>
          </a:p>
        </p:txBody>
      </p:sp>
      <p:sp>
        <p:nvSpPr>
          <p:cNvPr id="50180" name="Θέση αριθμού διαφάνειας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59A49FC-5D88-44C5-84F0-E0E788C5AE05}" type="slidenum">
              <a:rPr lang="el-GR" smtClean="0"/>
              <a:pPr/>
              <a:t>29</a:t>
            </a:fld>
            <a:endParaRPr lang="el-GR" smtClean="0"/>
          </a:p>
        </p:txBody>
      </p:sp>
    </p:spTree>
    <p:extLst>
      <p:ext uri="{BB962C8B-B14F-4D97-AF65-F5344CB8AC3E}">
        <p14:creationId xmlns:p14="http://schemas.microsoft.com/office/powerpoint/2010/main" val="23602490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Θέση σημειώσεων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l-GR" smtClean="0"/>
          </a:p>
        </p:txBody>
      </p:sp>
      <p:sp>
        <p:nvSpPr>
          <p:cNvPr id="50180" name="Θέση αριθμού διαφάνειας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59A49FC-5D88-44C5-84F0-E0E788C5AE05}" type="slidenum">
              <a:rPr lang="el-GR" smtClean="0"/>
              <a:pPr/>
              <a:t>30</a:t>
            </a:fld>
            <a:endParaRPr lang="el-GR" smtClean="0"/>
          </a:p>
        </p:txBody>
      </p:sp>
    </p:spTree>
    <p:extLst>
      <p:ext uri="{BB962C8B-B14F-4D97-AF65-F5344CB8AC3E}">
        <p14:creationId xmlns:p14="http://schemas.microsoft.com/office/powerpoint/2010/main" val="9876808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Θέση σημειώσεων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l-GR" smtClean="0"/>
          </a:p>
        </p:txBody>
      </p:sp>
      <p:sp>
        <p:nvSpPr>
          <p:cNvPr id="51204" name="Θέση αριθμού διαφάνειας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87716FD-A1DF-43AC-B4A2-D8D86CCD27DB}" type="slidenum">
              <a:rPr lang="el-GR" smtClean="0"/>
              <a:pPr/>
              <a:t>31</a:t>
            </a:fld>
            <a:endParaRPr lang="el-GR" smtClean="0"/>
          </a:p>
        </p:txBody>
      </p:sp>
    </p:spTree>
    <p:extLst>
      <p:ext uri="{BB962C8B-B14F-4D97-AF65-F5344CB8AC3E}">
        <p14:creationId xmlns:p14="http://schemas.microsoft.com/office/powerpoint/2010/main" val="128004592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Θέση σημειώσεων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l-GR" smtClean="0"/>
          </a:p>
        </p:txBody>
      </p:sp>
      <p:sp>
        <p:nvSpPr>
          <p:cNvPr id="43012" name="Θέση αριθμού διαφάνειας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7686519-71D8-4EA0-B5CB-531F2039AB99}" type="slidenum">
              <a:rPr lang="el-GR" smtClean="0"/>
              <a:pPr/>
              <a:t>32</a:t>
            </a:fld>
            <a:endParaRPr lang="el-GR" smtClean="0"/>
          </a:p>
        </p:txBody>
      </p:sp>
    </p:spTree>
    <p:extLst>
      <p:ext uri="{BB962C8B-B14F-4D97-AF65-F5344CB8AC3E}">
        <p14:creationId xmlns:p14="http://schemas.microsoft.com/office/powerpoint/2010/main" val="323962626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Θέση σημειώσεων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l-GR" smtClean="0"/>
          </a:p>
        </p:txBody>
      </p:sp>
      <p:sp>
        <p:nvSpPr>
          <p:cNvPr id="43012" name="Θέση αριθμού διαφάνειας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7686519-71D8-4EA0-B5CB-531F2039AB99}" type="slidenum">
              <a:rPr lang="el-GR" smtClean="0"/>
              <a:pPr/>
              <a:t>33</a:t>
            </a:fld>
            <a:endParaRPr lang="el-GR" smtClean="0"/>
          </a:p>
        </p:txBody>
      </p:sp>
    </p:spTree>
    <p:extLst>
      <p:ext uri="{BB962C8B-B14F-4D97-AF65-F5344CB8AC3E}">
        <p14:creationId xmlns:p14="http://schemas.microsoft.com/office/powerpoint/2010/main" val="166111689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Θέση σημειώσεων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l-GR" smtClean="0"/>
          </a:p>
        </p:txBody>
      </p:sp>
      <p:sp>
        <p:nvSpPr>
          <p:cNvPr id="43012" name="Θέση αριθμού διαφάνειας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7686519-71D8-4EA0-B5CB-531F2039AB99}" type="slidenum">
              <a:rPr lang="el-GR" smtClean="0"/>
              <a:pPr/>
              <a:t>34</a:t>
            </a:fld>
            <a:endParaRPr lang="el-GR" smtClean="0"/>
          </a:p>
        </p:txBody>
      </p:sp>
    </p:spTree>
    <p:extLst>
      <p:ext uri="{BB962C8B-B14F-4D97-AF65-F5344CB8AC3E}">
        <p14:creationId xmlns:p14="http://schemas.microsoft.com/office/powerpoint/2010/main" val="424135613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2813"/>
            <a:fld id="{C6BBCA09-6243-4D65-9F6F-959A64794E01}" type="slidenum">
              <a:rPr lang="el-GR" smtClean="0"/>
              <a:pPr defTabSz="912813"/>
              <a:t>35</a:t>
            </a:fld>
            <a:endParaRPr lang="el-GR" smtClean="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36664350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Θέση σημειώσεων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l-GR" smtClean="0"/>
          </a:p>
        </p:txBody>
      </p:sp>
      <p:sp>
        <p:nvSpPr>
          <p:cNvPr id="51204" name="Θέση αριθμού διαφάνειας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87716FD-A1DF-43AC-B4A2-D8D86CCD27DB}" type="slidenum">
              <a:rPr lang="el-GR" smtClean="0"/>
              <a:pPr/>
              <a:t>36</a:t>
            </a:fld>
            <a:endParaRPr lang="el-GR" smtClean="0"/>
          </a:p>
        </p:txBody>
      </p:sp>
    </p:spTree>
    <p:extLst>
      <p:ext uri="{BB962C8B-B14F-4D97-AF65-F5344CB8AC3E}">
        <p14:creationId xmlns:p14="http://schemas.microsoft.com/office/powerpoint/2010/main" val="225085921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Θέση σημειώσεων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l-GR" smtClean="0"/>
          </a:p>
        </p:txBody>
      </p:sp>
      <p:sp>
        <p:nvSpPr>
          <p:cNvPr id="51204" name="Θέση αριθμού διαφάνειας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87716FD-A1DF-43AC-B4A2-D8D86CCD27DB}" type="slidenum">
              <a:rPr lang="el-GR" smtClean="0"/>
              <a:pPr/>
              <a:t>37</a:t>
            </a:fld>
            <a:endParaRPr lang="el-GR" smtClean="0"/>
          </a:p>
        </p:txBody>
      </p:sp>
    </p:spTree>
    <p:extLst>
      <p:ext uri="{BB962C8B-B14F-4D97-AF65-F5344CB8AC3E}">
        <p14:creationId xmlns:p14="http://schemas.microsoft.com/office/powerpoint/2010/main" val="316784303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2813"/>
            <a:fld id="{C6BBCA09-6243-4D65-9F6F-959A64794E01}" type="slidenum">
              <a:rPr lang="el-GR" smtClean="0"/>
              <a:pPr defTabSz="912813"/>
              <a:t>38</a:t>
            </a:fld>
            <a:endParaRPr lang="el-GR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9133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Θέση σημειώσεων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l-GR"/>
          </a:p>
        </p:txBody>
      </p:sp>
      <p:sp>
        <p:nvSpPr>
          <p:cNvPr id="50180" name="Θέση αριθμού διαφάνειας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59A49FC-5D88-44C5-84F0-E0E788C5AE05}" type="slidenum">
              <a:rPr lang="el-GR" smtClean="0"/>
              <a:pPr/>
              <a:t>39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2545392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Θέση σημειώσεων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l-GR" smtClean="0"/>
          </a:p>
        </p:txBody>
      </p:sp>
      <p:sp>
        <p:nvSpPr>
          <p:cNvPr id="43012" name="Θέση αριθμού διαφάνειας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7686519-71D8-4EA0-B5CB-531F2039AB99}" type="slidenum">
              <a:rPr lang="el-GR" smtClean="0"/>
              <a:pPr/>
              <a:t>40</a:t>
            </a:fld>
            <a:endParaRPr lang="el-GR" smtClean="0"/>
          </a:p>
        </p:txBody>
      </p:sp>
    </p:spTree>
    <p:extLst>
      <p:ext uri="{BB962C8B-B14F-4D97-AF65-F5344CB8AC3E}">
        <p14:creationId xmlns:p14="http://schemas.microsoft.com/office/powerpoint/2010/main" val="246209859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Θέση σημειώσεων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l-GR" smtClean="0"/>
          </a:p>
        </p:txBody>
      </p:sp>
      <p:sp>
        <p:nvSpPr>
          <p:cNvPr id="50180" name="Θέση αριθμού διαφάνειας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59A49FC-5D88-44C5-84F0-E0E788C5AE05}" type="slidenum">
              <a:rPr lang="el-GR" smtClean="0"/>
              <a:pPr/>
              <a:t>41</a:t>
            </a:fld>
            <a:endParaRPr lang="el-GR" smtClean="0"/>
          </a:p>
        </p:txBody>
      </p:sp>
    </p:spTree>
    <p:extLst>
      <p:ext uri="{BB962C8B-B14F-4D97-AF65-F5344CB8AC3E}">
        <p14:creationId xmlns:p14="http://schemas.microsoft.com/office/powerpoint/2010/main" val="191128122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Θέση σημειώσεων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l-GR" smtClean="0"/>
          </a:p>
        </p:txBody>
      </p:sp>
      <p:sp>
        <p:nvSpPr>
          <p:cNvPr id="50180" name="Θέση αριθμού διαφάνειας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59A49FC-5D88-44C5-84F0-E0E788C5AE05}" type="slidenum">
              <a:rPr lang="el-GR" smtClean="0"/>
              <a:pPr/>
              <a:t>42</a:t>
            </a:fld>
            <a:endParaRPr lang="el-GR" smtClean="0"/>
          </a:p>
        </p:txBody>
      </p:sp>
    </p:spTree>
    <p:extLst>
      <p:ext uri="{BB962C8B-B14F-4D97-AF65-F5344CB8AC3E}">
        <p14:creationId xmlns:p14="http://schemas.microsoft.com/office/powerpoint/2010/main" val="369383240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2813"/>
            <a:fld id="{C6BBCA09-6243-4D65-9F6F-959A64794E01}" type="slidenum">
              <a:rPr lang="el-GR" smtClean="0"/>
              <a:pPr defTabSz="912813"/>
              <a:t>43</a:t>
            </a:fld>
            <a:endParaRPr lang="el-GR" smtClean="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90114936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2813"/>
            <a:fld id="{C6BBCA09-6243-4D65-9F6F-959A64794E01}" type="slidenum">
              <a:rPr lang="el-GR" smtClean="0"/>
              <a:pPr defTabSz="912813"/>
              <a:t>44</a:t>
            </a:fld>
            <a:endParaRPr lang="el-GR" smtClean="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37985811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Θέση σημειώσεων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l-GR" smtClean="0"/>
          </a:p>
        </p:txBody>
      </p:sp>
      <p:sp>
        <p:nvSpPr>
          <p:cNvPr id="51204" name="Θέση αριθμού διαφάνειας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87716FD-A1DF-43AC-B4A2-D8D86CCD27DB}" type="slidenum">
              <a:rPr lang="el-GR" smtClean="0"/>
              <a:pPr/>
              <a:t>45</a:t>
            </a:fld>
            <a:endParaRPr lang="el-GR" smtClean="0"/>
          </a:p>
        </p:txBody>
      </p:sp>
    </p:spTree>
    <p:extLst>
      <p:ext uri="{BB962C8B-B14F-4D97-AF65-F5344CB8AC3E}">
        <p14:creationId xmlns:p14="http://schemas.microsoft.com/office/powerpoint/2010/main" val="178562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538BBE-63B3-440C-908C-1D0D75163F7D}" type="datetime3">
              <a:rPr lang="el-GR"/>
              <a:pPr>
                <a:defRPr/>
              </a:pPr>
              <a:t>8.7.21</a:t>
            </a:fld>
            <a:endParaRPr lang="el-G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/>
              <a:t>Αχιλλέας Μητσός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10408D-8A62-4D15-8807-FA5A4E140C39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2A9CDC-236B-4EAE-8891-ABB24CC716E7}" type="datetime3">
              <a:rPr lang="el-GR"/>
              <a:pPr>
                <a:defRPr/>
              </a:pPr>
              <a:t>8.7.21</a:t>
            </a:fld>
            <a:endParaRPr lang="el-G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/>
              <a:t>Αχιλλέας Μητσός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29A6EA-5D94-47AD-AC81-B294C306ED6F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FFF814-1350-48A8-BA32-D872BB4AE0DA}" type="datetime3">
              <a:rPr lang="el-GR"/>
              <a:pPr>
                <a:defRPr/>
              </a:pPr>
              <a:t>8.7.21</a:t>
            </a:fld>
            <a:endParaRPr lang="el-G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/>
              <a:t>Αχιλλέας Μητσός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BBD682-720E-4084-ADA9-FB2A9FCAC6FC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56AF36-E8C0-4367-B596-333502CC8EFF}" type="datetime3">
              <a:rPr lang="el-GR"/>
              <a:pPr>
                <a:defRPr/>
              </a:pPr>
              <a:t>8.7.21</a:t>
            </a:fld>
            <a:endParaRPr lang="el-G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/>
              <a:t>Αχιλλέας Μητσός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E13EF3-E787-44A0-81CB-9E15E91B5598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460FE8-5F27-402A-AFCB-363228CD8D1B}" type="datetime3">
              <a:rPr lang="el-GR"/>
              <a:pPr>
                <a:defRPr/>
              </a:pPr>
              <a:t>8.7.21</a:t>
            </a:fld>
            <a:endParaRPr lang="el-G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/>
              <a:t>Αχιλλέας Μητσός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3CD32C-5F03-4F00-982B-47BCD0B195BE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041E88-E8D9-4E4D-A995-7E41A4A19740}" type="datetime3">
              <a:rPr lang="el-GR"/>
              <a:pPr>
                <a:defRPr/>
              </a:pPr>
              <a:t>8.7.21</a:t>
            </a:fld>
            <a:endParaRPr lang="el-G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/>
              <a:t>Αχιλλέας Μητσός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913421-E8CB-4A8D-9A3C-DB0A662C614B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AE11BD-6434-43A0-A4B4-6A2980AA0056}" type="datetime3">
              <a:rPr lang="el-GR"/>
              <a:pPr>
                <a:defRPr/>
              </a:pPr>
              <a:t>8.7.21</a:t>
            </a:fld>
            <a:endParaRPr lang="el-G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/>
              <a:t>Αχιλλέας Μητσός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5C3B46-20DA-4FD6-8800-4E9C460F9532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B08949-5B22-458C-8CA4-87345B5025A7}" type="datetime3">
              <a:rPr lang="el-GR"/>
              <a:pPr>
                <a:defRPr/>
              </a:pPr>
              <a:t>8.7.21</a:t>
            </a:fld>
            <a:endParaRPr lang="el-G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/>
              <a:t>Αχιλλέας Μητσός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AD0419-6330-4812-94D2-162B665EC77B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l-GR" noProof="0" smtClean="0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34E8EC-2F3C-430B-A293-F6DE3ECD9099}" type="datetime3">
              <a:rPr lang="el-GR"/>
              <a:pPr>
                <a:defRPr/>
              </a:pPr>
              <a:t>8.7.21</a:t>
            </a:fld>
            <a:endParaRPr lang="el-G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/>
              <a:t>Αχιλλέας Μητσός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23E421-5EB6-45B3-BD00-AAC73EA3F3B8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D0A98F-2FDA-4053-A46B-B7C744581EF2}" type="datetime3">
              <a:rPr lang="el-GR"/>
              <a:pPr>
                <a:defRPr/>
              </a:pPr>
              <a:t>8.7.21</a:t>
            </a:fld>
            <a:endParaRPr lang="el-G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/>
              <a:t>Αχιλλέας Μητσός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2C9B52-2DCE-4E52-9757-E32C4DDB0539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473723-57B2-4629-A676-552D6C2F6599}" type="datetime3">
              <a:rPr lang="el-GR"/>
              <a:pPr>
                <a:defRPr/>
              </a:pPr>
              <a:t>8.7.21</a:t>
            </a:fld>
            <a:endParaRPr lang="el-G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/>
              <a:t>Αχιλλέας Μητσός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DD3EDC-31CC-4381-A221-F6756582A893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Click to edit Master text styles</a:t>
            </a:r>
          </a:p>
          <a:p>
            <a:pPr lvl="1"/>
            <a:r>
              <a:rPr lang="el-GR" smtClean="0"/>
              <a:t>Second level</a:t>
            </a:r>
          </a:p>
          <a:p>
            <a:pPr lvl="2"/>
            <a:r>
              <a:rPr lang="el-GR" smtClean="0"/>
              <a:t>Third level</a:t>
            </a:r>
          </a:p>
          <a:p>
            <a:pPr lvl="3"/>
            <a:r>
              <a:rPr lang="el-GR" smtClean="0"/>
              <a:t>Fourth level</a:t>
            </a:r>
          </a:p>
          <a:p>
            <a:pPr lvl="4"/>
            <a:r>
              <a:rPr lang="el-GR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fld id="{A0608615-7390-479E-B8AF-3A1DF06BA236}" type="datetime3">
              <a:rPr lang="el-GR"/>
              <a:pPr>
                <a:defRPr/>
              </a:pPr>
              <a:t>8.7.21</a:t>
            </a:fld>
            <a:endParaRPr lang="el-G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r>
              <a:rPr lang="el-GR"/>
              <a:t>Αχιλλέας Μητσός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F6D82630-DF4D-458B-A295-5932B3B2BA98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mailto:charchryso@hotmail.com" TargetMode="External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5 - Θέση αριθμού διαφάνειας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 defTabSz="912813"/>
            <a:fld id="{57F4D07B-B8FB-4368-92A6-A981D5B6E73E}" type="slidenum">
              <a:rPr lang="el-GR" smtClean="0"/>
              <a:pPr defTabSz="912813"/>
              <a:t>1</a:t>
            </a:fld>
            <a:endParaRPr lang="el-GR" smtClean="0"/>
          </a:p>
        </p:txBody>
      </p:sp>
      <p:sp>
        <p:nvSpPr>
          <p:cNvPr id="153602" name="Rectangle 2" descr="Bouquet"/>
          <p:cNvSpPr>
            <a:spLocks noGrp="1" noChangeArrowheads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/>
          <a:lstStyle/>
          <a:p>
            <a:pPr eaLnBrk="1" hangingPunct="1">
              <a:defRPr/>
            </a:pPr>
            <a:endParaRPr lang="el-GR" sz="2400" b="1" u="sng" dirty="0" smtClean="0">
              <a:latin typeface="Verdana" pitchFamily="34" charset="0"/>
            </a:endParaRPr>
          </a:p>
          <a:p>
            <a:pPr>
              <a:defRPr/>
            </a:pPr>
            <a:endParaRPr lang="el-GR" sz="2400" b="1" i="1" dirty="0" smtClean="0"/>
          </a:p>
          <a:p>
            <a:pPr>
              <a:defRPr/>
            </a:pPr>
            <a:endParaRPr lang="en-US" sz="2400" b="1" dirty="0" smtClean="0">
              <a:latin typeface="Verdana" pitchFamily="34" charset="0"/>
            </a:endParaRPr>
          </a:p>
          <a:p>
            <a:pPr>
              <a:defRPr/>
            </a:pPr>
            <a:endParaRPr lang="en-US" sz="2400" b="1" dirty="0" smtClean="0">
              <a:latin typeface="Verdana" pitchFamily="34" charset="0"/>
            </a:endParaRPr>
          </a:p>
          <a:p>
            <a:pPr eaLnBrk="1" hangingPunct="1">
              <a:defRPr/>
            </a:pPr>
            <a:endParaRPr lang="el-GR" sz="2800" b="1" u="sng" dirty="0" smtClean="0">
              <a:latin typeface="Verdana" pitchFamily="34" charset="0"/>
            </a:endParaRPr>
          </a:p>
          <a:p>
            <a:pPr eaLnBrk="1" hangingPunct="1">
              <a:defRPr/>
            </a:pPr>
            <a:r>
              <a:rPr lang="el-GR" sz="1800" b="1" dirty="0">
                <a:latin typeface="Verdana" pitchFamily="34" charset="0"/>
              </a:rPr>
              <a:t>Μάθημα: </a:t>
            </a:r>
            <a:endParaRPr lang="en-US" sz="1800" b="1" dirty="0">
              <a:latin typeface="Verdana" pitchFamily="34" charset="0"/>
            </a:endParaRPr>
          </a:p>
          <a:p>
            <a:pPr eaLnBrk="1" hangingPunct="1">
              <a:defRPr/>
            </a:pPr>
            <a:r>
              <a:rPr lang="el-GR" sz="1800" b="1" dirty="0">
                <a:latin typeface="Verdana" pitchFamily="34" charset="0"/>
              </a:rPr>
              <a:t>«Καινοτομία, </a:t>
            </a:r>
            <a:r>
              <a:rPr lang="el-GR" sz="1800" b="1" dirty="0" smtClean="0">
                <a:latin typeface="Verdana" pitchFamily="34" charset="0"/>
              </a:rPr>
              <a:t>επιχειρηματικότητα και </a:t>
            </a:r>
            <a:r>
              <a:rPr lang="el-GR" sz="1800" b="1" dirty="0">
                <a:latin typeface="Verdana" pitchFamily="34" charset="0"/>
              </a:rPr>
              <a:t>περιφερειακή ανάπτυξη»</a:t>
            </a:r>
            <a:endParaRPr lang="en-US" sz="1800" b="1" u="sng" dirty="0">
              <a:latin typeface="Verdana" pitchFamily="34" charset="0"/>
            </a:endParaRPr>
          </a:p>
          <a:p>
            <a:pPr>
              <a:defRPr/>
            </a:pPr>
            <a:endParaRPr lang="en-US" sz="1200" b="1" u="sng" dirty="0">
              <a:latin typeface="Verdana" pitchFamily="34" charset="0"/>
            </a:endParaRPr>
          </a:p>
          <a:p>
            <a:pPr>
              <a:defRPr/>
            </a:pPr>
            <a:endParaRPr lang="el-GR" sz="1600" i="1" dirty="0">
              <a:solidFill>
                <a:srgbClr val="17375E"/>
              </a:solidFill>
              <a:latin typeface="Verdana" pitchFamily="34" charset="0"/>
            </a:endParaRPr>
          </a:p>
          <a:p>
            <a:pPr>
              <a:defRPr/>
            </a:pPr>
            <a:endParaRPr lang="el-GR" sz="1600" i="1" dirty="0">
              <a:solidFill>
                <a:srgbClr val="17375E"/>
              </a:solidFill>
              <a:latin typeface="Verdana" pitchFamily="34" charset="0"/>
            </a:endParaRPr>
          </a:p>
          <a:p>
            <a:pPr>
              <a:defRPr/>
            </a:pPr>
            <a:r>
              <a:rPr lang="el-GR" sz="1600" i="1" dirty="0">
                <a:solidFill>
                  <a:srgbClr val="17375E"/>
                </a:solidFill>
                <a:latin typeface="Verdana" pitchFamily="34" charset="0"/>
              </a:rPr>
              <a:t>Δρ. Χαράλαμπος Χρυσομαλλίδης</a:t>
            </a:r>
            <a:endParaRPr lang="en-US" sz="1600" i="1" dirty="0">
              <a:solidFill>
                <a:srgbClr val="17375E"/>
              </a:solidFill>
              <a:latin typeface="Verdana" pitchFamily="34" charset="0"/>
            </a:endParaRPr>
          </a:p>
          <a:p>
            <a:pPr>
              <a:defRPr/>
            </a:pPr>
            <a:endParaRPr lang="el-GR" sz="1200" i="1" dirty="0">
              <a:solidFill>
                <a:srgbClr val="17375E"/>
              </a:solidFill>
              <a:latin typeface="Verdana" pitchFamily="34" charset="0"/>
            </a:endParaRPr>
          </a:p>
          <a:p>
            <a:pPr>
              <a:defRPr/>
            </a:pPr>
            <a:endParaRPr lang="en-US" sz="1200" i="1" dirty="0">
              <a:solidFill>
                <a:schemeClr val="tx2"/>
              </a:solidFill>
              <a:latin typeface="Verdana" pitchFamily="34" charset="0"/>
            </a:endParaRPr>
          </a:p>
          <a:p>
            <a:pPr>
              <a:defRPr/>
            </a:pPr>
            <a:endParaRPr lang="el-GR" sz="1200" i="1" dirty="0">
              <a:solidFill>
                <a:schemeClr val="tx2"/>
              </a:solidFill>
              <a:latin typeface="Verdana" pitchFamily="34" charset="0"/>
            </a:endParaRPr>
          </a:p>
          <a:p>
            <a:pPr>
              <a:defRPr/>
            </a:pPr>
            <a:endParaRPr lang="en-US" sz="1200" i="1" dirty="0">
              <a:solidFill>
                <a:schemeClr val="tx2"/>
              </a:solidFill>
              <a:latin typeface="Verdana" pitchFamily="34" charset="0"/>
            </a:endParaRPr>
          </a:p>
          <a:p>
            <a:pPr>
              <a:defRPr/>
            </a:pPr>
            <a:endParaRPr lang="el-GR" sz="1600" dirty="0">
              <a:latin typeface="Verdana" pitchFamily="34" charset="0"/>
            </a:endParaRPr>
          </a:p>
          <a:p>
            <a:pPr>
              <a:defRPr/>
            </a:pPr>
            <a:r>
              <a:rPr lang="en-US" sz="1200" dirty="0" smtClean="0">
                <a:latin typeface="Verdana" pitchFamily="34" charset="0"/>
              </a:rPr>
              <a:t>12 </a:t>
            </a:r>
            <a:r>
              <a:rPr lang="el-GR" sz="1200" dirty="0" smtClean="0">
                <a:latin typeface="Verdana" pitchFamily="34" charset="0"/>
              </a:rPr>
              <a:t>Ιουλίου 2021</a:t>
            </a:r>
            <a:endParaRPr lang="el-GR" sz="1200" i="1" dirty="0">
              <a:solidFill>
                <a:schemeClr val="tx2"/>
              </a:solidFill>
              <a:latin typeface="Verdana" pitchFamily="34" charset="0"/>
            </a:endParaRPr>
          </a:p>
          <a:p>
            <a:pPr>
              <a:defRPr/>
            </a:pPr>
            <a:endParaRPr lang="el-GR" sz="2800" b="1" u="sng" dirty="0" smtClean="0">
              <a:latin typeface="Verdana" pitchFamily="34" charset="0"/>
            </a:endParaRPr>
          </a:p>
        </p:txBody>
      </p:sp>
      <p:pic>
        <p:nvPicPr>
          <p:cNvPr id="5" name="Picture 2" descr="NEO LOGO ΓΙΑ ΤΙΣ ΥΠΟΓΡΑΦΕΣ ΤΩΝ EMAI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836712"/>
            <a:ext cx="19240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 smtClean="0"/>
          </a:p>
        </p:txBody>
      </p:sp>
      <p:sp>
        <p:nvSpPr>
          <p:cNvPr id="16387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smtClean="0"/>
          </a:p>
        </p:txBody>
      </p:sp>
      <p:sp>
        <p:nvSpPr>
          <p:cNvPr id="16388" name="Θέση αριθμού διαφάνειας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76DD18A-B973-4FB5-AA25-2DB45F6667F0}" type="slidenum">
              <a:rPr lang="el-GR" smtClean="0"/>
              <a:pPr/>
              <a:t>2</a:t>
            </a:fld>
            <a:endParaRPr lang="el-GR" smtClean="0"/>
          </a:p>
        </p:txBody>
      </p:sp>
      <p:sp>
        <p:nvSpPr>
          <p:cNvPr id="5" name="Rectangle 2" descr="Bouquet"/>
          <p:cNvSpPr txBox="1"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rgbClr val="009999"/>
            </a:solidFill>
            <a:miter lim="800000"/>
            <a:headEnd/>
            <a:tailEnd/>
          </a:ln>
        </p:spPr>
        <p:txBody>
          <a:bodyPr/>
          <a:lstStyle/>
          <a:p>
            <a:pPr algn="ctr" defTabSz="912813" eaLnBrk="1" hangingPunct="1">
              <a:defRPr/>
            </a:pPr>
            <a:r>
              <a:rPr lang="el-GR" sz="2400" b="1" i="1" u="sng" dirty="0" smtClean="0"/>
              <a:t>Πραγματολογική ανάλυση για Ε&amp;Α (Ι)</a:t>
            </a:r>
            <a:endParaRPr lang="el-GR" sz="2400" b="1" i="1" dirty="0" smtClean="0">
              <a:latin typeface="Verdana" pitchFamily="34" charset="0"/>
            </a:endParaRPr>
          </a:p>
          <a:p>
            <a:pPr algn="ctr"/>
            <a:endParaRPr lang="el-GR" b="1" u="sng" dirty="0" smtClean="0"/>
          </a:p>
          <a:p>
            <a:pPr lvl="1" algn="just" defTabSz="912813">
              <a:defRPr/>
            </a:pPr>
            <a:r>
              <a:rPr lang="el-GR" sz="1600" dirty="0" smtClean="0"/>
              <a:t>Δαπάνες </a:t>
            </a:r>
            <a:r>
              <a:rPr lang="el-GR" sz="1600" dirty="0" smtClean="0"/>
              <a:t>για Ε&amp;Α στην Ελλάδα (</a:t>
            </a:r>
            <a:r>
              <a:rPr lang="el-GR" sz="1600" dirty="0" err="1" smtClean="0"/>
              <a:t>εκατομ</a:t>
            </a:r>
            <a:r>
              <a:rPr lang="el-GR" sz="1600" dirty="0" smtClean="0"/>
              <a:t>. μον. </a:t>
            </a:r>
            <a:r>
              <a:rPr lang="el-GR" sz="1600" dirty="0" err="1" smtClean="0"/>
              <a:t>αγορ</a:t>
            </a:r>
            <a:r>
              <a:rPr lang="el-GR" sz="1600" dirty="0" smtClean="0"/>
              <a:t>. </a:t>
            </a:r>
            <a:r>
              <a:rPr lang="el-GR" sz="1600" dirty="0" err="1" smtClean="0"/>
              <a:t>δυν</a:t>
            </a:r>
            <a:r>
              <a:rPr lang="el-GR" sz="1600" dirty="0" smtClean="0"/>
              <a:t>.)</a:t>
            </a:r>
          </a:p>
          <a:p>
            <a:pPr lvl="1" algn="just" defTabSz="912813">
              <a:defRPr/>
            </a:pPr>
            <a:endParaRPr lang="el-GR" dirty="0" smtClean="0"/>
          </a:p>
          <a:p>
            <a:pPr lvl="1" algn="just" defTabSz="912813">
              <a:buFont typeface="Arial" pitchFamily="34" charset="0"/>
              <a:buChar char="•"/>
              <a:defRPr/>
            </a:pPr>
            <a:endParaRPr lang="el-GR" sz="2000" dirty="0" smtClean="0"/>
          </a:p>
          <a:p>
            <a:pPr lvl="1" algn="just" defTabSz="912813">
              <a:buFont typeface="Arial" pitchFamily="34" charset="0"/>
              <a:buChar char="•"/>
              <a:defRPr/>
            </a:pPr>
            <a:endParaRPr lang="el-GR" sz="2000" dirty="0" smtClean="0"/>
          </a:p>
          <a:p>
            <a:pPr lvl="1" algn="just" defTabSz="912813">
              <a:buFont typeface="Arial" pitchFamily="34" charset="0"/>
              <a:buChar char="•"/>
              <a:defRPr/>
            </a:pPr>
            <a:endParaRPr lang="el-GR" sz="2000" dirty="0" smtClean="0"/>
          </a:p>
          <a:p>
            <a:pPr lvl="1" algn="just" defTabSz="912813">
              <a:buFont typeface="Arial" pitchFamily="34" charset="0"/>
              <a:buChar char="•"/>
              <a:defRPr/>
            </a:pPr>
            <a:endParaRPr lang="el-GR" sz="2000" dirty="0" smtClean="0"/>
          </a:p>
          <a:p>
            <a:pPr lvl="1" algn="just" defTabSz="912813">
              <a:buFont typeface="Arial" pitchFamily="34" charset="0"/>
              <a:buChar char="•"/>
              <a:defRPr/>
            </a:pPr>
            <a:endParaRPr lang="el-GR" sz="2000" dirty="0" smtClean="0"/>
          </a:p>
          <a:p>
            <a:pPr lvl="1" algn="just" defTabSz="912813">
              <a:buFont typeface="Arial" pitchFamily="34" charset="0"/>
              <a:buChar char="•"/>
              <a:defRPr/>
            </a:pPr>
            <a:endParaRPr lang="el-GR" sz="2000" dirty="0" smtClean="0"/>
          </a:p>
          <a:p>
            <a:pPr lvl="1" algn="just" defTabSz="912813">
              <a:buFont typeface="Arial" pitchFamily="34" charset="0"/>
              <a:buChar char="•"/>
              <a:defRPr/>
            </a:pPr>
            <a:endParaRPr lang="el-GR" sz="2000" dirty="0" smtClean="0"/>
          </a:p>
          <a:p>
            <a:pPr algn="just"/>
            <a:r>
              <a:rPr lang="el-GR" sz="1200" dirty="0" smtClean="0"/>
              <a:t>Πηγή</a:t>
            </a:r>
            <a:r>
              <a:rPr lang="el-GR" sz="1200" dirty="0" smtClean="0"/>
              <a:t>: </a:t>
            </a:r>
            <a:r>
              <a:rPr lang="en-US" sz="1200" i="1" dirty="0" smtClean="0"/>
              <a:t>Eurostat (</a:t>
            </a:r>
            <a:r>
              <a:rPr lang="en-US" sz="1200" i="1" dirty="0" err="1" smtClean="0"/>
              <a:t>rd_e_gerdtot</a:t>
            </a:r>
            <a:r>
              <a:rPr lang="en-US" sz="1200" i="1" dirty="0" smtClean="0"/>
              <a:t>)</a:t>
            </a:r>
            <a:endParaRPr lang="el-GR" sz="1200" i="1" dirty="0" smtClean="0"/>
          </a:p>
          <a:p>
            <a:pPr algn="just"/>
            <a:endParaRPr lang="el-GR" sz="1200" i="1" dirty="0"/>
          </a:p>
          <a:p>
            <a:pPr algn="just"/>
            <a:endParaRPr lang="el-GR" sz="1200" i="1" dirty="0" smtClean="0"/>
          </a:p>
          <a:p>
            <a:pPr algn="just"/>
            <a:endParaRPr lang="el-GR" sz="1200" i="1" dirty="0"/>
          </a:p>
          <a:p>
            <a:pPr algn="just"/>
            <a:endParaRPr lang="el-GR" sz="1200" i="1" dirty="0" smtClean="0"/>
          </a:p>
          <a:p>
            <a:pPr algn="just"/>
            <a:endParaRPr lang="el-GR" sz="1200" i="1" dirty="0"/>
          </a:p>
          <a:p>
            <a:pPr algn="just"/>
            <a:endParaRPr lang="el-GR" sz="1200" i="1" dirty="0" smtClean="0"/>
          </a:p>
          <a:p>
            <a:pPr algn="just"/>
            <a:endParaRPr lang="el-GR" sz="1200" i="1" dirty="0"/>
          </a:p>
          <a:p>
            <a:pPr algn="just"/>
            <a:endParaRPr lang="el-GR" sz="1200" i="1" dirty="0" smtClean="0"/>
          </a:p>
          <a:p>
            <a:pPr algn="just"/>
            <a:endParaRPr lang="el-GR" sz="1200" i="1" dirty="0"/>
          </a:p>
          <a:p>
            <a:pPr algn="just"/>
            <a:endParaRPr lang="el-GR" sz="1200" i="1" dirty="0" smtClean="0"/>
          </a:p>
          <a:p>
            <a:pPr algn="just"/>
            <a:endParaRPr lang="el-GR" sz="1200" i="1" dirty="0"/>
          </a:p>
          <a:p>
            <a:pPr algn="just"/>
            <a:endParaRPr lang="el-GR" sz="1200" i="1" dirty="0" smtClean="0"/>
          </a:p>
          <a:p>
            <a:pPr algn="just"/>
            <a:endParaRPr lang="el-GR" sz="1200" dirty="0" smtClean="0"/>
          </a:p>
          <a:p>
            <a:pPr marL="171450" lvl="1" indent="0" defTabSz="912813">
              <a:spcBef>
                <a:spcPct val="20000"/>
              </a:spcBef>
              <a:defRPr/>
            </a:pPr>
            <a:r>
              <a:rPr lang="en-US" sz="1200" dirty="0"/>
              <a:t>				</a:t>
            </a:r>
            <a:r>
              <a:rPr lang="el-GR" sz="1200" dirty="0"/>
              <a:t>                  </a:t>
            </a:r>
            <a:fld id="{3CA2B32C-6106-46D2-BB01-57D242F2C44F}" type="slidenum">
              <a:rPr lang="en-US" sz="1200"/>
              <a:pPr marL="171450" lvl="1" indent="0" defTabSz="912813">
                <a:spcBef>
                  <a:spcPct val="20000"/>
                </a:spcBef>
                <a:defRPr/>
              </a:pPr>
              <a:t>2</a:t>
            </a:fld>
            <a:r>
              <a:rPr lang="el-GR" sz="1200" dirty="0"/>
              <a:t> 			</a:t>
            </a:r>
          </a:p>
        </p:txBody>
      </p:sp>
      <p:graphicFrame>
        <p:nvGraphicFramePr>
          <p:cNvPr id="8" name="Γράφημα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15637449"/>
              </p:ext>
            </p:extLst>
          </p:nvPr>
        </p:nvGraphicFramePr>
        <p:xfrm>
          <a:off x="179512" y="958218"/>
          <a:ext cx="4824536" cy="22547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9" name="Picture 8"/>
          <p:cNvPicPr/>
          <p:nvPr/>
        </p:nvPicPr>
        <p:blipFill rotWithShape="1">
          <a:blip r:embed="rId4"/>
          <a:srcRect l="40535" t="34722" r="27352" b="36989"/>
          <a:stretch/>
        </p:blipFill>
        <p:spPr bwMode="auto">
          <a:xfrm>
            <a:off x="3707904" y="3477435"/>
            <a:ext cx="5112568" cy="275987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269716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 </a:t>
            </a:r>
          </a:p>
        </p:txBody>
      </p:sp>
      <p:sp>
        <p:nvSpPr>
          <p:cNvPr id="16387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smtClean="0"/>
          </a:p>
        </p:txBody>
      </p:sp>
      <p:sp>
        <p:nvSpPr>
          <p:cNvPr id="16388" name="Θέση αριθμού διαφάνειας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76DD18A-B973-4FB5-AA25-2DB45F6667F0}" type="slidenum">
              <a:rPr lang="el-GR" smtClean="0"/>
              <a:pPr/>
              <a:t>3</a:t>
            </a:fld>
            <a:endParaRPr lang="el-GR" smtClean="0"/>
          </a:p>
        </p:txBody>
      </p:sp>
      <p:sp>
        <p:nvSpPr>
          <p:cNvPr id="5" name="Rectangle 2" descr="Bouquet"/>
          <p:cNvSpPr txBox="1"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rgbClr val="009999"/>
            </a:solidFill>
            <a:miter lim="800000"/>
            <a:headEnd/>
            <a:tailEnd/>
          </a:ln>
        </p:spPr>
        <p:txBody>
          <a:bodyPr/>
          <a:lstStyle/>
          <a:p>
            <a:pPr algn="ctr" defTabSz="912813" eaLnBrk="1" hangingPunct="1">
              <a:defRPr/>
            </a:pPr>
            <a:r>
              <a:rPr lang="el-GR" sz="2400" b="1" i="1" u="sng" dirty="0" smtClean="0"/>
              <a:t>Πραγματολογική ανάλυση για Ε&amp;Α (ΙΙ)</a:t>
            </a:r>
            <a:endParaRPr lang="el-GR" sz="2400" b="1" i="1" dirty="0" smtClean="0">
              <a:latin typeface="Verdana" pitchFamily="34" charset="0"/>
            </a:endParaRPr>
          </a:p>
          <a:p>
            <a:pPr algn="ctr"/>
            <a:endParaRPr lang="el-GR" b="1" u="sng" dirty="0" smtClean="0"/>
          </a:p>
          <a:p>
            <a:pPr lvl="1" algn="just" defTabSz="912813">
              <a:defRPr/>
            </a:pPr>
            <a:r>
              <a:rPr lang="el-GR" sz="1600" dirty="0" smtClean="0"/>
              <a:t>Ένταση Ε&amp;Α στην ΕΕ (δαπάνες Ε&amp;Α ως % του ΑΕΠ, </a:t>
            </a:r>
            <a:r>
              <a:rPr lang="el-GR" sz="1600" dirty="0" smtClean="0"/>
              <a:t>2019)</a:t>
            </a:r>
            <a:endParaRPr lang="el-GR" sz="1600" dirty="0" smtClean="0"/>
          </a:p>
          <a:p>
            <a:pPr lvl="1" algn="just" defTabSz="912813">
              <a:defRPr/>
            </a:pPr>
            <a:endParaRPr lang="el-GR" dirty="0" smtClean="0"/>
          </a:p>
          <a:p>
            <a:pPr lvl="1" algn="just" defTabSz="912813">
              <a:buFont typeface="Arial" pitchFamily="34" charset="0"/>
              <a:buChar char="•"/>
              <a:defRPr/>
            </a:pPr>
            <a:endParaRPr lang="el-GR" sz="2000" dirty="0" smtClean="0"/>
          </a:p>
          <a:p>
            <a:pPr lvl="1" algn="just" defTabSz="912813">
              <a:buFont typeface="Arial" pitchFamily="34" charset="0"/>
              <a:buChar char="•"/>
              <a:defRPr/>
            </a:pPr>
            <a:endParaRPr lang="el-GR" sz="2000" dirty="0" smtClean="0"/>
          </a:p>
          <a:p>
            <a:pPr lvl="1" algn="just" defTabSz="912813">
              <a:buFont typeface="Arial" pitchFamily="34" charset="0"/>
              <a:buChar char="•"/>
              <a:defRPr/>
            </a:pPr>
            <a:endParaRPr lang="el-GR" sz="2000" dirty="0" smtClean="0"/>
          </a:p>
          <a:p>
            <a:pPr lvl="1" algn="just" defTabSz="912813">
              <a:buFont typeface="Arial" pitchFamily="34" charset="0"/>
              <a:buChar char="•"/>
              <a:defRPr/>
            </a:pPr>
            <a:endParaRPr lang="el-GR" sz="2000" dirty="0" smtClean="0"/>
          </a:p>
          <a:p>
            <a:pPr lvl="1" algn="just" defTabSz="912813">
              <a:buFont typeface="Arial" pitchFamily="34" charset="0"/>
              <a:buChar char="•"/>
              <a:defRPr/>
            </a:pPr>
            <a:endParaRPr lang="el-GR" sz="2000" dirty="0" smtClean="0"/>
          </a:p>
          <a:p>
            <a:pPr lvl="1" algn="just" defTabSz="912813">
              <a:buFont typeface="Arial" pitchFamily="34" charset="0"/>
              <a:buChar char="•"/>
              <a:defRPr/>
            </a:pPr>
            <a:endParaRPr lang="el-GR" sz="2000" dirty="0" smtClean="0"/>
          </a:p>
          <a:p>
            <a:pPr lvl="1" algn="just" defTabSz="912813">
              <a:buFont typeface="Arial" pitchFamily="34" charset="0"/>
              <a:buChar char="•"/>
              <a:defRPr/>
            </a:pPr>
            <a:endParaRPr lang="el-GR" sz="2000" dirty="0" smtClean="0"/>
          </a:p>
          <a:p>
            <a:pPr lvl="1" algn="just" defTabSz="912813">
              <a:buFont typeface="Arial" pitchFamily="34" charset="0"/>
              <a:buChar char="•"/>
              <a:defRPr/>
            </a:pPr>
            <a:endParaRPr lang="el-GR" sz="2000" dirty="0" smtClean="0"/>
          </a:p>
          <a:p>
            <a:pPr lvl="1" algn="just" defTabSz="912813">
              <a:buFont typeface="Arial" pitchFamily="34" charset="0"/>
              <a:buChar char="•"/>
              <a:defRPr/>
            </a:pPr>
            <a:endParaRPr lang="el-GR" sz="2000" dirty="0" smtClean="0"/>
          </a:p>
          <a:p>
            <a:pPr lvl="1" defTabSz="912813">
              <a:defRPr/>
            </a:pPr>
            <a:endParaRPr lang="el-GR" sz="1000" b="1" dirty="0" smtClean="0"/>
          </a:p>
          <a:p>
            <a:pPr marL="265113" lvl="4" algn="just" defTabSz="912813" eaLnBrk="1" hangingPunct="1">
              <a:defRPr/>
            </a:pPr>
            <a:endParaRPr lang="el-GR" sz="1200" dirty="0" smtClean="0"/>
          </a:p>
          <a:p>
            <a:pPr marL="265113" lvl="4" algn="just" defTabSz="912813" eaLnBrk="1" hangingPunct="1">
              <a:defRPr/>
            </a:pPr>
            <a:endParaRPr lang="el-GR" sz="1200" dirty="0" smtClean="0"/>
          </a:p>
          <a:p>
            <a:pPr marL="265113" lvl="4" algn="just" defTabSz="912813" eaLnBrk="1" hangingPunct="1">
              <a:defRPr/>
            </a:pPr>
            <a:endParaRPr lang="el-GR" sz="1200" dirty="0" smtClean="0"/>
          </a:p>
          <a:p>
            <a:pPr marL="265113" lvl="4" algn="just" defTabSz="912813" eaLnBrk="1" hangingPunct="1">
              <a:defRPr/>
            </a:pPr>
            <a:endParaRPr lang="el-GR" sz="1200" dirty="0" smtClean="0"/>
          </a:p>
          <a:p>
            <a:pPr marL="265113" lvl="4" algn="just" defTabSz="912813" eaLnBrk="1" hangingPunct="1">
              <a:defRPr/>
            </a:pPr>
            <a:endParaRPr lang="el-GR" sz="1200" dirty="0" smtClean="0"/>
          </a:p>
          <a:p>
            <a:pPr marL="265113" lvl="4" algn="just" defTabSz="912813" eaLnBrk="1" hangingPunct="1">
              <a:defRPr/>
            </a:pPr>
            <a:endParaRPr lang="el-GR" sz="1200" dirty="0" smtClean="0"/>
          </a:p>
          <a:p>
            <a:pPr marL="265113" lvl="4" algn="just" defTabSz="912813" eaLnBrk="1" hangingPunct="1">
              <a:defRPr/>
            </a:pPr>
            <a:endParaRPr lang="el-GR" sz="1200" dirty="0" smtClean="0"/>
          </a:p>
          <a:p>
            <a:pPr marL="265113" lvl="4" algn="just" defTabSz="912813" eaLnBrk="1" hangingPunct="1">
              <a:defRPr/>
            </a:pPr>
            <a:endParaRPr lang="el-GR" sz="1200" dirty="0" smtClean="0"/>
          </a:p>
          <a:p>
            <a:pPr marL="265113" lvl="4" algn="just" defTabSz="912813" eaLnBrk="1" hangingPunct="1">
              <a:defRPr/>
            </a:pPr>
            <a:endParaRPr lang="el-GR" sz="1200" dirty="0" smtClean="0"/>
          </a:p>
          <a:p>
            <a:pPr marL="265113" lvl="4" algn="just" defTabSz="912813" eaLnBrk="1" hangingPunct="1">
              <a:defRPr/>
            </a:pPr>
            <a:endParaRPr lang="el-GR" sz="1200" dirty="0"/>
          </a:p>
          <a:p>
            <a:pPr marL="265113" lvl="4" algn="just" defTabSz="912813" eaLnBrk="1" hangingPunct="1">
              <a:defRPr/>
            </a:pPr>
            <a:endParaRPr lang="el-GR" sz="1200" dirty="0" smtClean="0"/>
          </a:p>
          <a:p>
            <a:pPr marL="265113" lvl="4" algn="just" defTabSz="912813" eaLnBrk="1" hangingPunct="1">
              <a:defRPr/>
            </a:pPr>
            <a:r>
              <a:rPr lang="el-GR" sz="1200" dirty="0" smtClean="0"/>
              <a:t>Πηγή</a:t>
            </a:r>
            <a:r>
              <a:rPr lang="el-GR" sz="1200" dirty="0" smtClean="0"/>
              <a:t>: </a:t>
            </a:r>
            <a:r>
              <a:rPr lang="en-US" sz="1200" i="1" dirty="0" smtClean="0"/>
              <a:t>Eurostat (</a:t>
            </a:r>
            <a:r>
              <a:rPr lang="en-US" sz="1200" i="1" dirty="0" err="1" smtClean="0"/>
              <a:t>rd_e_gerdtot</a:t>
            </a:r>
            <a:r>
              <a:rPr lang="en-US" sz="1200" i="1" dirty="0" smtClean="0"/>
              <a:t>) </a:t>
            </a:r>
            <a:r>
              <a:rPr lang="en-US" sz="1200" dirty="0"/>
              <a:t>		</a:t>
            </a:r>
            <a:r>
              <a:rPr lang="el-GR" sz="1200" dirty="0" smtClean="0"/>
              <a:t>     </a:t>
            </a:r>
            <a:endParaRPr lang="el-GR" sz="1200" dirty="0" smtClean="0"/>
          </a:p>
          <a:p>
            <a:pPr marL="265113" lvl="4" algn="just" defTabSz="912813" eaLnBrk="1" hangingPunct="1">
              <a:defRPr/>
            </a:pPr>
            <a:endParaRPr lang="el-GR" sz="1200" dirty="0" smtClean="0"/>
          </a:p>
          <a:p>
            <a:pPr marL="265113" lvl="4" algn="ctr" defTabSz="912813" eaLnBrk="1" hangingPunct="1">
              <a:defRPr/>
            </a:pPr>
            <a:r>
              <a:rPr lang="el-GR" sz="1200" dirty="0" smtClean="0"/>
              <a:t>                                        </a:t>
            </a:r>
            <a:fld id="{3CA2B32C-6106-46D2-BB01-57D242F2C44F}" type="slidenum">
              <a:rPr lang="en-US" sz="1200"/>
              <a:pPr marL="265113" lvl="4" algn="ctr" defTabSz="912813" eaLnBrk="1" hangingPunct="1">
                <a:defRPr/>
              </a:pPr>
              <a:t>3</a:t>
            </a:fld>
            <a:r>
              <a:rPr lang="el-GR" sz="1200" dirty="0"/>
              <a:t> 			</a:t>
            </a:r>
          </a:p>
        </p:txBody>
      </p:sp>
      <p:pic>
        <p:nvPicPr>
          <p:cNvPr id="7" name="Picture 6"/>
          <p:cNvPicPr/>
          <p:nvPr/>
        </p:nvPicPr>
        <p:blipFill rotWithShape="1">
          <a:blip r:embed="rId3"/>
          <a:srcRect l="40953" t="37339" r="25879" b="6531"/>
          <a:stretch/>
        </p:blipFill>
        <p:spPr bwMode="auto">
          <a:xfrm>
            <a:off x="1763688" y="1052736"/>
            <a:ext cx="5832647" cy="50405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148432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 </a:t>
            </a:r>
          </a:p>
        </p:txBody>
      </p:sp>
      <p:sp>
        <p:nvSpPr>
          <p:cNvPr id="16387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smtClean="0"/>
          </a:p>
        </p:txBody>
      </p:sp>
      <p:sp>
        <p:nvSpPr>
          <p:cNvPr id="16388" name="Θέση αριθμού διαφάνειας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76DD18A-B973-4FB5-AA25-2DB45F6667F0}" type="slidenum">
              <a:rPr lang="el-GR" smtClean="0"/>
              <a:pPr/>
              <a:t>4</a:t>
            </a:fld>
            <a:endParaRPr lang="el-GR" smtClean="0"/>
          </a:p>
        </p:txBody>
      </p:sp>
      <p:sp>
        <p:nvSpPr>
          <p:cNvPr id="5" name="Rectangle 2" descr="Bouquet"/>
          <p:cNvSpPr txBox="1"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rgbClr val="009999"/>
            </a:solidFill>
            <a:miter lim="800000"/>
            <a:headEnd/>
            <a:tailEnd/>
          </a:ln>
        </p:spPr>
        <p:txBody>
          <a:bodyPr/>
          <a:lstStyle/>
          <a:p>
            <a:pPr algn="ctr" defTabSz="912813" eaLnBrk="1" hangingPunct="1">
              <a:defRPr/>
            </a:pPr>
            <a:r>
              <a:rPr lang="el-GR" sz="2400" b="1" i="1" u="sng" dirty="0" smtClean="0"/>
              <a:t>Πραγματολογική ανάλυση για Ε&amp;Α </a:t>
            </a:r>
            <a:r>
              <a:rPr lang="el-GR" sz="2400" b="1" i="1" u="sng" dirty="0" smtClean="0"/>
              <a:t>(</a:t>
            </a:r>
            <a:r>
              <a:rPr lang="el-GR" sz="2400" b="1" i="1" u="sng" dirty="0" smtClean="0"/>
              <a:t>ΙΙ</a:t>
            </a:r>
            <a:r>
              <a:rPr lang="el-GR" sz="2400" b="1" i="1" u="sng" dirty="0" smtClean="0"/>
              <a:t>Ι</a:t>
            </a:r>
            <a:r>
              <a:rPr lang="el-GR" sz="2400" b="1" i="1" u="sng" dirty="0" smtClean="0"/>
              <a:t>)</a:t>
            </a:r>
            <a:endParaRPr lang="el-GR" sz="2400" b="1" i="1" dirty="0" smtClean="0">
              <a:latin typeface="Verdana" pitchFamily="34" charset="0"/>
            </a:endParaRPr>
          </a:p>
          <a:p>
            <a:pPr algn="ctr"/>
            <a:endParaRPr lang="el-GR" b="1" u="sng" dirty="0" smtClean="0"/>
          </a:p>
          <a:p>
            <a:r>
              <a:rPr lang="el-GR" sz="1600" dirty="0" smtClean="0"/>
              <a:t>Δαπάνες Ε&amp;Α στην Ελλάδα</a:t>
            </a:r>
            <a:r>
              <a:rPr lang="en-US" sz="1600" dirty="0" smtClean="0"/>
              <a:t> </a:t>
            </a:r>
            <a:r>
              <a:rPr lang="el-GR" sz="1600" dirty="0" smtClean="0"/>
              <a:t>διαχρονικά, ανά φορέα διεξαγωγής</a:t>
            </a:r>
          </a:p>
          <a:p>
            <a:endParaRPr lang="el-GR" sz="1600" dirty="0" smtClean="0"/>
          </a:p>
          <a:p>
            <a:pPr algn="just"/>
            <a:endParaRPr lang="el-GR" sz="1400" dirty="0" smtClean="0"/>
          </a:p>
          <a:p>
            <a:pPr algn="just"/>
            <a:r>
              <a:rPr lang="el-GR" sz="1400" dirty="0" smtClean="0"/>
              <a:t>	          				</a:t>
            </a:r>
            <a:endParaRPr lang="el-GR" sz="1400" b="1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200" dirty="0" smtClean="0"/>
          </a:p>
          <a:p>
            <a:pPr algn="just"/>
            <a:endParaRPr lang="el-GR" sz="1200" dirty="0" smtClean="0"/>
          </a:p>
          <a:p>
            <a:pPr marL="265113" lvl="4" algn="ctr" defTabSz="912813" eaLnBrk="1" hangingPunct="1">
              <a:defRPr/>
            </a:pPr>
            <a:r>
              <a:rPr lang="el-GR" sz="1200" dirty="0"/>
              <a:t>			</a:t>
            </a:r>
          </a:p>
        </p:txBody>
      </p:sp>
      <p:pic>
        <p:nvPicPr>
          <p:cNvPr id="7" name="Picture 6"/>
          <p:cNvPicPr/>
          <p:nvPr/>
        </p:nvPicPr>
        <p:blipFill rotWithShape="1">
          <a:blip r:embed="rId3"/>
          <a:srcRect l="40144" t="32828" r="26154" b="29840"/>
          <a:stretch/>
        </p:blipFill>
        <p:spPr bwMode="auto">
          <a:xfrm>
            <a:off x="1115616" y="1424502"/>
            <a:ext cx="6912768" cy="394871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766381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 </a:t>
            </a:r>
          </a:p>
        </p:txBody>
      </p:sp>
      <p:sp>
        <p:nvSpPr>
          <p:cNvPr id="16387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smtClean="0"/>
          </a:p>
        </p:txBody>
      </p:sp>
      <p:sp>
        <p:nvSpPr>
          <p:cNvPr id="16388" name="Θέση αριθμού διαφάνειας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76DD18A-B973-4FB5-AA25-2DB45F6667F0}" type="slidenum">
              <a:rPr lang="el-GR" smtClean="0"/>
              <a:pPr/>
              <a:t>5</a:t>
            </a:fld>
            <a:endParaRPr lang="el-GR" smtClean="0"/>
          </a:p>
        </p:txBody>
      </p:sp>
      <p:sp>
        <p:nvSpPr>
          <p:cNvPr id="5" name="Rectangle 2" descr="Bouquet"/>
          <p:cNvSpPr txBox="1"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rgbClr val="009999"/>
            </a:solidFill>
            <a:miter lim="800000"/>
            <a:headEnd/>
            <a:tailEnd/>
          </a:ln>
        </p:spPr>
        <p:txBody>
          <a:bodyPr/>
          <a:lstStyle/>
          <a:p>
            <a:pPr algn="ctr" defTabSz="912813" eaLnBrk="1" hangingPunct="1">
              <a:defRPr/>
            </a:pPr>
            <a:r>
              <a:rPr lang="el-GR" sz="2400" b="1" i="1" u="sng" dirty="0" smtClean="0"/>
              <a:t>Πραγματολογική ανάλυση για Ε&amp;Α (Ι</a:t>
            </a:r>
            <a:r>
              <a:rPr lang="en-US" sz="2400" b="1" i="1" u="sng" dirty="0" smtClean="0"/>
              <a:t>V</a:t>
            </a:r>
            <a:r>
              <a:rPr lang="el-GR" sz="2400" b="1" i="1" u="sng" dirty="0" smtClean="0"/>
              <a:t>)</a:t>
            </a:r>
            <a:endParaRPr lang="el-GR" sz="2400" b="1" i="1" dirty="0" smtClean="0">
              <a:latin typeface="Verdana" pitchFamily="34" charset="0"/>
            </a:endParaRPr>
          </a:p>
          <a:p>
            <a:pPr algn="ctr"/>
            <a:endParaRPr lang="el-GR" b="1" u="sng" dirty="0" smtClean="0"/>
          </a:p>
          <a:p>
            <a:r>
              <a:rPr lang="el-GR" sz="1600" dirty="0" smtClean="0"/>
              <a:t>Δαπάνες Ε&amp;Α στην Ελλάδα και την ΕΕ, ανά φορέα διεξαγωγής </a:t>
            </a:r>
            <a:r>
              <a:rPr lang="el-GR" sz="1600" dirty="0"/>
              <a:t>(…μέχρι 2015)</a:t>
            </a:r>
            <a:endParaRPr lang="el-GR" sz="16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r>
              <a:rPr lang="el-GR" sz="1200" dirty="0" smtClean="0"/>
              <a:t>Πηγή: </a:t>
            </a:r>
            <a:r>
              <a:rPr lang="en-US" sz="1200" dirty="0" err="1" smtClean="0"/>
              <a:t>Eurostat</a:t>
            </a:r>
            <a:r>
              <a:rPr lang="en-US" sz="1200" dirty="0" smtClean="0"/>
              <a:t> (</a:t>
            </a:r>
            <a:r>
              <a:rPr lang="en-US" sz="1200" i="1" dirty="0" err="1" smtClean="0"/>
              <a:t>rd_e_</a:t>
            </a:r>
            <a:r>
              <a:rPr lang="en-US" sz="1200" dirty="0" err="1" smtClean="0"/>
              <a:t>gerdtot</a:t>
            </a:r>
            <a:r>
              <a:rPr lang="en-US" sz="1200" dirty="0" smtClean="0"/>
              <a:t>) </a:t>
            </a:r>
            <a:r>
              <a:rPr lang="en-US" sz="1200" dirty="0"/>
              <a:t>			</a:t>
            </a:r>
            <a:r>
              <a:rPr lang="el-GR" sz="1200" dirty="0"/>
              <a:t>            </a:t>
            </a:r>
            <a:endParaRPr lang="el-GR" sz="1200" dirty="0" smtClean="0"/>
          </a:p>
          <a:p>
            <a:pPr marL="265113" lvl="4" algn="just" defTabSz="912813" eaLnBrk="1" hangingPunct="1">
              <a:defRPr/>
            </a:pPr>
            <a:endParaRPr lang="el-GR" sz="1200" dirty="0" smtClean="0"/>
          </a:p>
          <a:p>
            <a:pPr marL="265113" lvl="4" algn="just" defTabSz="912813" eaLnBrk="1" hangingPunct="1">
              <a:defRPr/>
            </a:pPr>
            <a:endParaRPr lang="el-GR" sz="1200" dirty="0" smtClean="0"/>
          </a:p>
          <a:p>
            <a:pPr marL="265113" lvl="4" algn="just" defTabSz="912813" eaLnBrk="1" hangingPunct="1">
              <a:defRPr/>
            </a:pPr>
            <a:endParaRPr lang="el-GR" sz="1200" dirty="0" smtClean="0"/>
          </a:p>
          <a:p>
            <a:pPr marL="265113" lvl="4" algn="just" defTabSz="912813" eaLnBrk="1" hangingPunct="1">
              <a:defRPr/>
            </a:pPr>
            <a:endParaRPr lang="el-GR" sz="1200" dirty="0" smtClean="0"/>
          </a:p>
          <a:p>
            <a:pPr marL="265113" lvl="4" algn="ctr" defTabSz="912813" eaLnBrk="1" hangingPunct="1">
              <a:defRPr/>
            </a:pPr>
            <a:r>
              <a:rPr lang="el-GR" sz="1200" dirty="0" smtClean="0"/>
              <a:t>                                        </a:t>
            </a:r>
            <a:fld id="{3CA2B32C-6106-46D2-BB01-57D242F2C44F}" type="slidenum">
              <a:rPr lang="en-US" sz="1200"/>
              <a:pPr marL="265113" lvl="4" algn="ctr" defTabSz="912813" eaLnBrk="1" hangingPunct="1">
                <a:defRPr/>
              </a:pPr>
              <a:t>5</a:t>
            </a:fld>
            <a:r>
              <a:rPr lang="el-GR" sz="1200" dirty="0"/>
              <a:t> 			</a:t>
            </a:r>
          </a:p>
        </p:txBody>
      </p:sp>
      <p:graphicFrame>
        <p:nvGraphicFramePr>
          <p:cNvPr id="8" name="Γράφημα 6"/>
          <p:cNvGraphicFramePr/>
          <p:nvPr>
            <p:extLst/>
          </p:nvPr>
        </p:nvGraphicFramePr>
        <p:xfrm>
          <a:off x="142844" y="1428736"/>
          <a:ext cx="4572032" cy="30003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Γράφημα 7"/>
          <p:cNvGraphicFramePr/>
          <p:nvPr/>
        </p:nvGraphicFramePr>
        <p:xfrm>
          <a:off x="4427984" y="1500174"/>
          <a:ext cx="4144544" cy="33450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993253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 </a:t>
            </a:r>
          </a:p>
        </p:txBody>
      </p:sp>
      <p:sp>
        <p:nvSpPr>
          <p:cNvPr id="16387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smtClean="0"/>
          </a:p>
        </p:txBody>
      </p:sp>
      <p:sp>
        <p:nvSpPr>
          <p:cNvPr id="16388" name="Θέση αριθμού διαφάνειας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76DD18A-B973-4FB5-AA25-2DB45F6667F0}" type="slidenum">
              <a:rPr lang="el-GR" smtClean="0"/>
              <a:pPr/>
              <a:t>6</a:t>
            </a:fld>
            <a:endParaRPr lang="el-GR" smtClean="0"/>
          </a:p>
        </p:txBody>
      </p:sp>
      <p:sp>
        <p:nvSpPr>
          <p:cNvPr id="5" name="Rectangle 2" descr="Bouquet"/>
          <p:cNvSpPr txBox="1"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rgbClr val="009999"/>
            </a:solidFill>
            <a:miter lim="800000"/>
            <a:headEnd/>
            <a:tailEnd/>
          </a:ln>
        </p:spPr>
        <p:txBody>
          <a:bodyPr/>
          <a:lstStyle/>
          <a:p>
            <a:pPr algn="ctr" defTabSz="912813" eaLnBrk="1" hangingPunct="1">
              <a:defRPr/>
            </a:pPr>
            <a:endParaRPr lang="el-GR" sz="800" b="1" i="1" u="sng" dirty="0" smtClean="0"/>
          </a:p>
          <a:p>
            <a:pPr algn="ctr" defTabSz="912813" eaLnBrk="1" hangingPunct="1">
              <a:defRPr/>
            </a:pPr>
            <a:r>
              <a:rPr lang="el-GR" sz="2400" b="1" i="1" u="sng" dirty="0" smtClean="0"/>
              <a:t>Πραγματολογική ανάλυση για Ε&amp;Α (</a:t>
            </a:r>
            <a:r>
              <a:rPr lang="en-US" sz="2400" b="1" i="1" u="sng" dirty="0" smtClean="0"/>
              <a:t>V</a:t>
            </a:r>
            <a:r>
              <a:rPr lang="el-GR" sz="2400" b="1" i="1" u="sng" dirty="0" smtClean="0"/>
              <a:t>)</a:t>
            </a:r>
            <a:endParaRPr lang="el-GR" sz="2400" b="1" i="1" dirty="0" smtClean="0">
              <a:latin typeface="Verdana" pitchFamily="34" charset="0"/>
            </a:endParaRPr>
          </a:p>
          <a:p>
            <a:pPr algn="ctr"/>
            <a:endParaRPr lang="el-GR" sz="800" b="1" u="sng" dirty="0" smtClean="0"/>
          </a:p>
          <a:p>
            <a:endParaRPr lang="el-GR" sz="1600" dirty="0" smtClean="0"/>
          </a:p>
          <a:p>
            <a:r>
              <a:rPr lang="el-GR" sz="1600" dirty="0" smtClean="0"/>
              <a:t>Δαπάνες Ε&amp;Α στην ΕΕ, ανά φορέα διεξαγωγής ερευνητικής δραστηριότητας </a:t>
            </a:r>
            <a:r>
              <a:rPr lang="el-GR" sz="1600" dirty="0" smtClean="0"/>
              <a:t> </a:t>
            </a:r>
            <a:endParaRPr lang="el-GR" sz="1600" dirty="0" smtClean="0"/>
          </a:p>
          <a:p>
            <a:endParaRPr lang="el-GR" sz="1600" dirty="0" smtClean="0"/>
          </a:p>
          <a:p>
            <a:pPr algn="just"/>
            <a:endParaRPr lang="el-GR" sz="1400" dirty="0" smtClean="0"/>
          </a:p>
          <a:p>
            <a:pPr algn="just"/>
            <a:r>
              <a:rPr lang="el-GR" sz="1400" dirty="0" smtClean="0"/>
              <a:t>	          				</a:t>
            </a:r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200" dirty="0" smtClean="0"/>
          </a:p>
          <a:p>
            <a:pPr algn="just"/>
            <a:endParaRPr lang="el-GR" sz="1200" dirty="0" smtClean="0"/>
          </a:p>
          <a:p>
            <a:pPr algn="just"/>
            <a:r>
              <a:rPr lang="el-GR" sz="1200" dirty="0" smtClean="0"/>
              <a:t>Πηγή: </a:t>
            </a:r>
            <a:r>
              <a:rPr lang="en-US" sz="1200" dirty="0" smtClean="0"/>
              <a:t>Eurostat (</a:t>
            </a:r>
            <a:r>
              <a:rPr lang="en-US" sz="1200" i="1" dirty="0" err="1" smtClean="0"/>
              <a:t>rd_e_g</a:t>
            </a:r>
            <a:r>
              <a:rPr lang="en-US" sz="1200" dirty="0" err="1" smtClean="0"/>
              <a:t>erdtot</a:t>
            </a:r>
            <a:r>
              <a:rPr lang="en-US" sz="1200" dirty="0" smtClean="0"/>
              <a:t>) </a:t>
            </a:r>
            <a:r>
              <a:rPr lang="en-US" sz="1200" dirty="0"/>
              <a:t>	</a:t>
            </a:r>
            <a:endParaRPr lang="el-GR" sz="1200" dirty="0" smtClean="0"/>
          </a:p>
          <a:p>
            <a:pPr algn="just"/>
            <a:endParaRPr lang="el-GR" sz="1200" dirty="0"/>
          </a:p>
          <a:p>
            <a:pPr algn="just"/>
            <a:r>
              <a:rPr lang="el-GR" sz="1200" dirty="0" smtClean="0"/>
              <a:t>  					</a:t>
            </a:r>
          </a:p>
          <a:p>
            <a:pPr marL="265113" lvl="4" algn="ctr" defTabSz="912813" eaLnBrk="1" hangingPunct="1">
              <a:defRPr/>
            </a:pPr>
            <a:r>
              <a:rPr lang="el-GR" sz="1200" dirty="0" smtClean="0"/>
              <a:t>                                                  </a:t>
            </a:r>
            <a:r>
              <a:rPr lang="el-GR" sz="1200" dirty="0"/>
              <a:t>			</a:t>
            </a:r>
          </a:p>
        </p:txBody>
      </p:sp>
      <p:graphicFrame>
        <p:nvGraphicFramePr>
          <p:cNvPr id="9" name="Γράφημα 2"/>
          <p:cNvGraphicFramePr>
            <a:graphicFrameLocks/>
          </p:cNvGraphicFramePr>
          <p:nvPr/>
        </p:nvGraphicFramePr>
        <p:xfrm>
          <a:off x="4500562" y="1714488"/>
          <a:ext cx="4432006" cy="3875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Content Placeholder 9"/>
          <p:cNvGraphicFramePr>
            <a:graphicFrameLocks/>
          </p:cNvGraphicFramePr>
          <p:nvPr>
            <p:extLst/>
          </p:nvPr>
        </p:nvGraphicFramePr>
        <p:xfrm>
          <a:off x="1259632" y="1268760"/>
          <a:ext cx="6984776" cy="439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681451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 </a:t>
            </a:r>
          </a:p>
        </p:txBody>
      </p:sp>
      <p:sp>
        <p:nvSpPr>
          <p:cNvPr id="16387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smtClean="0"/>
          </a:p>
        </p:txBody>
      </p:sp>
      <p:sp>
        <p:nvSpPr>
          <p:cNvPr id="16388" name="Θέση αριθμού διαφάνειας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76DD18A-B973-4FB5-AA25-2DB45F6667F0}" type="slidenum">
              <a:rPr lang="el-GR" smtClean="0"/>
              <a:pPr/>
              <a:t>7</a:t>
            </a:fld>
            <a:endParaRPr lang="el-GR" smtClean="0"/>
          </a:p>
        </p:txBody>
      </p:sp>
      <p:sp>
        <p:nvSpPr>
          <p:cNvPr id="5" name="Rectangle 2" descr="Bouquet"/>
          <p:cNvSpPr txBox="1"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rgbClr val="009999"/>
            </a:solidFill>
            <a:miter lim="800000"/>
            <a:headEnd/>
            <a:tailEnd/>
          </a:ln>
        </p:spPr>
        <p:txBody>
          <a:bodyPr/>
          <a:lstStyle/>
          <a:p>
            <a:pPr algn="ctr" defTabSz="912813" eaLnBrk="1" hangingPunct="1">
              <a:defRPr/>
            </a:pPr>
            <a:r>
              <a:rPr lang="el-GR" sz="2400" b="1" i="1" u="sng" dirty="0" smtClean="0"/>
              <a:t>Πραγματολογική ανάλυση για Ε&amp;Α (</a:t>
            </a:r>
            <a:r>
              <a:rPr lang="en-US" sz="2400" b="1" i="1" u="sng" dirty="0" smtClean="0"/>
              <a:t>VI</a:t>
            </a:r>
            <a:r>
              <a:rPr lang="el-GR" sz="2400" b="1" i="1" u="sng" dirty="0" smtClean="0"/>
              <a:t>)</a:t>
            </a:r>
            <a:endParaRPr lang="el-GR" sz="2400" b="1" i="1" dirty="0" smtClean="0">
              <a:latin typeface="Verdana" pitchFamily="34" charset="0"/>
            </a:endParaRPr>
          </a:p>
          <a:p>
            <a:pPr algn="ctr"/>
            <a:endParaRPr lang="el-GR" b="1" u="sng" dirty="0" smtClean="0"/>
          </a:p>
          <a:p>
            <a:r>
              <a:rPr lang="el-GR" sz="1400" dirty="0" smtClean="0"/>
              <a:t>Δαπάνες Ε&amp;Α στην Ελλάδα και την ΕΕ, ανά πηγή χρηματοδότησης </a:t>
            </a:r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r>
              <a:rPr lang="el-GR" sz="1200" dirty="0" smtClean="0"/>
              <a:t>Πηγή: </a:t>
            </a:r>
            <a:r>
              <a:rPr lang="en-US" sz="1200" dirty="0" err="1" smtClean="0"/>
              <a:t>Eurostat</a:t>
            </a:r>
            <a:r>
              <a:rPr lang="en-US" sz="1200" dirty="0" smtClean="0"/>
              <a:t> </a:t>
            </a:r>
            <a:r>
              <a:rPr lang="el-GR" sz="1200" dirty="0" smtClean="0"/>
              <a:t> </a:t>
            </a:r>
            <a:r>
              <a:rPr lang="en-US" sz="1200" dirty="0" smtClean="0"/>
              <a:t>(</a:t>
            </a:r>
            <a:r>
              <a:rPr lang="en-US" sz="1200" i="1" dirty="0" err="1" smtClean="0"/>
              <a:t>rd_e</a:t>
            </a:r>
            <a:r>
              <a:rPr lang="en-US" sz="1200" i="1" dirty="0" smtClean="0"/>
              <a:t>_ </a:t>
            </a:r>
            <a:r>
              <a:rPr lang="en-US" sz="1200" dirty="0" err="1" smtClean="0"/>
              <a:t>gerdfund</a:t>
            </a:r>
            <a:r>
              <a:rPr lang="en-US" sz="1200" dirty="0" smtClean="0"/>
              <a:t>)</a:t>
            </a:r>
            <a:endParaRPr lang="el-GR" sz="1200" dirty="0" smtClean="0"/>
          </a:p>
          <a:p>
            <a:pPr marL="265113" lvl="4" algn="just" defTabSz="912813" eaLnBrk="1" hangingPunct="1">
              <a:defRPr/>
            </a:pPr>
            <a:endParaRPr lang="el-GR" sz="1200" dirty="0" smtClean="0"/>
          </a:p>
          <a:p>
            <a:pPr marL="265113" lvl="4" algn="just" defTabSz="912813" eaLnBrk="1" hangingPunct="1">
              <a:defRPr/>
            </a:pPr>
            <a:endParaRPr lang="el-GR" sz="1200" dirty="0" smtClean="0"/>
          </a:p>
          <a:p>
            <a:pPr marL="265113" lvl="4" algn="just" defTabSz="912813" eaLnBrk="1" hangingPunct="1">
              <a:defRPr/>
            </a:pPr>
            <a:endParaRPr lang="el-GR" sz="1200" dirty="0" smtClean="0"/>
          </a:p>
          <a:p>
            <a:pPr marL="265113" lvl="4" algn="just" defTabSz="912813" eaLnBrk="1" hangingPunct="1">
              <a:defRPr/>
            </a:pPr>
            <a:endParaRPr lang="el-GR" sz="1200" dirty="0" smtClean="0"/>
          </a:p>
          <a:p>
            <a:pPr marL="265113" lvl="4" algn="ctr" defTabSz="912813" eaLnBrk="1" hangingPunct="1">
              <a:defRPr/>
            </a:pPr>
            <a:r>
              <a:rPr lang="el-GR" sz="1200" dirty="0" smtClean="0"/>
              <a:t>                                        </a:t>
            </a:r>
            <a:fld id="{3CA2B32C-6106-46D2-BB01-57D242F2C44F}" type="slidenum">
              <a:rPr lang="en-US" sz="1200"/>
              <a:pPr marL="265113" lvl="4" algn="ctr" defTabSz="912813" eaLnBrk="1" hangingPunct="1">
                <a:defRPr/>
              </a:pPr>
              <a:t>7</a:t>
            </a:fld>
            <a:r>
              <a:rPr lang="el-GR" sz="1200" dirty="0"/>
              <a:t> 			</a:t>
            </a:r>
          </a:p>
        </p:txBody>
      </p:sp>
      <p:graphicFrame>
        <p:nvGraphicFramePr>
          <p:cNvPr id="8" name="Γράφημα 1"/>
          <p:cNvGraphicFramePr/>
          <p:nvPr>
            <p:extLst/>
          </p:nvPr>
        </p:nvGraphicFramePr>
        <p:xfrm>
          <a:off x="1475656" y="1124744"/>
          <a:ext cx="6048672" cy="439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725467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 </a:t>
            </a:r>
          </a:p>
        </p:txBody>
      </p:sp>
      <p:sp>
        <p:nvSpPr>
          <p:cNvPr id="16387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smtClean="0"/>
          </a:p>
        </p:txBody>
      </p:sp>
      <p:sp>
        <p:nvSpPr>
          <p:cNvPr id="16388" name="Θέση αριθμού διαφάνειας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76DD18A-B973-4FB5-AA25-2DB45F6667F0}" type="slidenum">
              <a:rPr lang="el-GR" smtClean="0"/>
              <a:pPr/>
              <a:t>8</a:t>
            </a:fld>
            <a:endParaRPr lang="el-GR" smtClean="0"/>
          </a:p>
        </p:txBody>
      </p:sp>
      <p:sp>
        <p:nvSpPr>
          <p:cNvPr id="5" name="Rectangle 2" descr="Bouquet"/>
          <p:cNvSpPr txBox="1"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rgbClr val="009999"/>
            </a:solidFill>
            <a:miter lim="800000"/>
            <a:headEnd/>
            <a:tailEnd/>
          </a:ln>
        </p:spPr>
        <p:txBody>
          <a:bodyPr/>
          <a:lstStyle/>
          <a:p>
            <a:pPr algn="ctr" defTabSz="912813" eaLnBrk="1" hangingPunct="1">
              <a:defRPr/>
            </a:pPr>
            <a:r>
              <a:rPr lang="el-GR" sz="2400" b="1" i="1" u="sng" dirty="0" smtClean="0"/>
              <a:t>Πραγματολογική ανάλυση για Ε&amp;Α </a:t>
            </a:r>
            <a:r>
              <a:rPr lang="el-GR" sz="2400" b="1" i="1" u="sng" dirty="0" smtClean="0"/>
              <a:t>(</a:t>
            </a:r>
            <a:r>
              <a:rPr lang="en-US" sz="2400" b="1" i="1" u="sng" dirty="0"/>
              <a:t>V</a:t>
            </a:r>
            <a:r>
              <a:rPr lang="en-US" sz="2400" b="1" i="1" u="sng" dirty="0" smtClean="0"/>
              <a:t>I</a:t>
            </a:r>
            <a:r>
              <a:rPr lang="el-GR" sz="2400" b="1" i="1" u="sng" dirty="0" smtClean="0"/>
              <a:t>Ι)</a:t>
            </a:r>
            <a:endParaRPr lang="el-GR" sz="2400" b="1" i="1" dirty="0" smtClean="0">
              <a:latin typeface="Verdana" pitchFamily="34" charset="0"/>
            </a:endParaRPr>
          </a:p>
          <a:p>
            <a:pPr algn="ctr"/>
            <a:endParaRPr lang="el-GR" b="1" u="sng" dirty="0" smtClean="0"/>
          </a:p>
          <a:p>
            <a:r>
              <a:rPr lang="el-GR" sz="1600" dirty="0"/>
              <a:t>Η θέση της Ελλάδας στο 7ο ΠΠ, βάσει σχετικών μεγεθών</a:t>
            </a:r>
          </a:p>
          <a:p>
            <a:endParaRPr lang="el-GR" sz="1600" dirty="0" smtClean="0"/>
          </a:p>
          <a:p>
            <a:pPr>
              <a:buFont typeface="Arial" pitchFamily="34" charset="0"/>
              <a:buChar char="•"/>
            </a:pPr>
            <a:endParaRPr lang="el-GR" sz="1600" dirty="0" smtClean="0"/>
          </a:p>
          <a:p>
            <a:pPr algn="just"/>
            <a:endParaRPr lang="el-GR" sz="1600" dirty="0" smtClean="0"/>
          </a:p>
          <a:p>
            <a:pPr>
              <a:buFont typeface="Arial" pitchFamily="34" charset="0"/>
              <a:buChar char="•"/>
            </a:pPr>
            <a:endParaRPr lang="el-GR" sz="1600" dirty="0" smtClean="0"/>
          </a:p>
          <a:p>
            <a:pPr>
              <a:buFont typeface="Arial" pitchFamily="34" charset="0"/>
              <a:buChar char="•"/>
            </a:pPr>
            <a:endParaRPr lang="el-GR" sz="1600" dirty="0" smtClean="0"/>
          </a:p>
          <a:p>
            <a:pPr>
              <a:buFont typeface="Arial" pitchFamily="34" charset="0"/>
              <a:buChar char="•"/>
            </a:pPr>
            <a:endParaRPr lang="el-GR" sz="1600" dirty="0" smtClean="0"/>
          </a:p>
          <a:p>
            <a:pPr>
              <a:buFont typeface="Arial" pitchFamily="34" charset="0"/>
              <a:buChar char="•"/>
            </a:pPr>
            <a:endParaRPr lang="el-GR" sz="1600" dirty="0" smtClean="0"/>
          </a:p>
          <a:p>
            <a:pPr>
              <a:buFont typeface="Arial" pitchFamily="34" charset="0"/>
              <a:buChar char="•"/>
            </a:pPr>
            <a:endParaRPr lang="el-GR" sz="1600" dirty="0" smtClean="0"/>
          </a:p>
          <a:p>
            <a:pPr>
              <a:buFont typeface="Arial" pitchFamily="34" charset="0"/>
              <a:buChar char="•"/>
            </a:pPr>
            <a:endParaRPr lang="el-GR" sz="1600" dirty="0" smtClean="0"/>
          </a:p>
          <a:p>
            <a:pPr>
              <a:buFont typeface="Arial" pitchFamily="34" charset="0"/>
              <a:buChar char="•"/>
            </a:pPr>
            <a:endParaRPr lang="el-GR" sz="1600" dirty="0" smtClean="0"/>
          </a:p>
          <a:p>
            <a:pPr>
              <a:buFont typeface="Arial" pitchFamily="34" charset="0"/>
              <a:buChar char="•"/>
            </a:pPr>
            <a:endParaRPr lang="el-GR" sz="1600" dirty="0" smtClean="0"/>
          </a:p>
          <a:p>
            <a:pPr>
              <a:buFont typeface="Arial" pitchFamily="34" charset="0"/>
              <a:buChar char="•"/>
            </a:pPr>
            <a:endParaRPr lang="el-GR" sz="1600" dirty="0" smtClean="0"/>
          </a:p>
          <a:p>
            <a:pPr>
              <a:buFont typeface="Arial" pitchFamily="34" charset="0"/>
              <a:buChar char="•"/>
            </a:pPr>
            <a:endParaRPr lang="el-GR" sz="1600" dirty="0" smtClean="0"/>
          </a:p>
          <a:p>
            <a:pPr>
              <a:buFont typeface="Arial" pitchFamily="34" charset="0"/>
              <a:buChar char="•"/>
            </a:pPr>
            <a:endParaRPr lang="el-GR" sz="1600" dirty="0" smtClean="0"/>
          </a:p>
          <a:p>
            <a:pPr>
              <a:buFont typeface="Arial" pitchFamily="34" charset="0"/>
              <a:buChar char="•"/>
            </a:pPr>
            <a:endParaRPr lang="el-GR" sz="1600" dirty="0" smtClean="0"/>
          </a:p>
          <a:p>
            <a:pPr>
              <a:buFont typeface="Arial" pitchFamily="34" charset="0"/>
              <a:buChar char="•"/>
            </a:pPr>
            <a:endParaRPr lang="el-GR" sz="1600" dirty="0" smtClean="0"/>
          </a:p>
          <a:p>
            <a:pPr>
              <a:buFont typeface="Arial" pitchFamily="34" charset="0"/>
              <a:buChar char="•"/>
            </a:pPr>
            <a:endParaRPr lang="el-GR" sz="1600" dirty="0" smtClean="0"/>
          </a:p>
          <a:p>
            <a:pPr>
              <a:buFont typeface="Arial" pitchFamily="34" charset="0"/>
              <a:buChar char="•"/>
            </a:pPr>
            <a:endParaRPr lang="el-GR" sz="1600" dirty="0" smtClean="0"/>
          </a:p>
          <a:p>
            <a:pPr>
              <a:buFont typeface="Arial" pitchFamily="34" charset="0"/>
              <a:buChar char="•"/>
            </a:pPr>
            <a:endParaRPr lang="el-GR" sz="1600" dirty="0" smtClean="0"/>
          </a:p>
          <a:p>
            <a:r>
              <a:rPr lang="el-GR" sz="1200" dirty="0" smtClean="0"/>
              <a:t>Πηγή: </a:t>
            </a:r>
            <a:r>
              <a:rPr lang="el-GR" sz="1200" i="1" dirty="0"/>
              <a:t>Πηγή: Εθνικό Κέντρο Τεκμηρίωσης</a:t>
            </a:r>
            <a:endParaRPr lang="el-GR" sz="1200" dirty="0"/>
          </a:p>
          <a:p>
            <a:pPr marL="265113" lvl="4" algn="just" defTabSz="912813" eaLnBrk="1" hangingPunct="1">
              <a:defRPr/>
            </a:pPr>
            <a:r>
              <a:rPr lang="en-US" sz="1200" dirty="0"/>
              <a:t>				</a:t>
            </a:r>
            <a:r>
              <a:rPr lang="el-GR" sz="1200" dirty="0"/>
              <a:t>            </a:t>
            </a:r>
            <a:endParaRPr lang="el-GR" sz="1200" dirty="0" smtClean="0"/>
          </a:p>
          <a:p>
            <a:pPr marL="265113" lvl="4" algn="just" defTabSz="912813" eaLnBrk="1" hangingPunct="1">
              <a:defRPr/>
            </a:pPr>
            <a:endParaRPr lang="el-GR" sz="1200" dirty="0" smtClean="0"/>
          </a:p>
          <a:p>
            <a:pPr marL="265113" lvl="4" algn="just" defTabSz="912813" eaLnBrk="1" hangingPunct="1">
              <a:defRPr/>
            </a:pPr>
            <a:endParaRPr lang="el-GR" sz="1200" dirty="0" smtClean="0"/>
          </a:p>
          <a:p>
            <a:pPr marL="265113" lvl="4" algn="just" defTabSz="912813" eaLnBrk="1" hangingPunct="1">
              <a:defRPr/>
            </a:pPr>
            <a:endParaRPr lang="el-GR" sz="1200" dirty="0" smtClean="0"/>
          </a:p>
          <a:p>
            <a:pPr marL="265113" lvl="4" algn="just" defTabSz="912813" eaLnBrk="1" hangingPunct="1">
              <a:defRPr/>
            </a:pPr>
            <a:endParaRPr lang="el-GR" sz="1200" dirty="0" smtClean="0"/>
          </a:p>
          <a:p>
            <a:pPr marL="265113" lvl="4" algn="ctr" defTabSz="912813" eaLnBrk="1" hangingPunct="1">
              <a:defRPr/>
            </a:pPr>
            <a:r>
              <a:rPr lang="el-GR" sz="1200" dirty="0" smtClean="0"/>
              <a:t>                                        </a:t>
            </a:r>
            <a:fld id="{3CA2B32C-6106-46D2-BB01-57D242F2C44F}" type="slidenum">
              <a:rPr lang="en-US" sz="1200"/>
              <a:pPr marL="265113" lvl="4" algn="ctr" defTabSz="912813" eaLnBrk="1" hangingPunct="1">
                <a:defRPr/>
              </a:pPr>
              <a:t>8</a:t>
            </a:fld>
            <a:r>
              <a:rPr lang="el-GR" sz="1200" dirty="0"/>
              <a:t> 			</a:t>
            </a:r>
          </a:p>
        </p:txBody>
      </p:sp>
      <p:pic>
        <p:nvPicPr>
          <p:cNvPr id="7" name="Picture 6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528" y="1129525"/>
            <a:ext cx="8143932" cy="3864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62312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 </a:t>
            </a:r>
          </a:p>
        </p:txBody>
      </p:sp>
      <p:sp>
        <p:nvSpPr>
          <p:cNvPr id="16387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smtClean="0"/>
          </a:p>
        </p:txBody>
      </p:sp>
      <p:sp>
        <p:nvSpPr>
          <p:cNvPr id="16388" name="Θέση αριθμού διαφάνειας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76DD18A-B973-4FB5-AA25-2DB45F6667F0}" type="slidenum">
              <a:rPr lang="el-GR" smtClean="0"/>
              <a:pPr/>
              <a:t>9</a:t>
            </a:fld>
            <a:endParaRPr lang="el-GR" smtClean="0"/>
          </a:p>
        </p:txBody>
      </p:sp>
      <p:sp>
        <p:nvSpPr>
          <p:cNvPr id="5" name="Rectangle 2" descr="Bouquet"/>
          <p:cNvSpPr txBox="1"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rgbClr val="009999"/>
            </a:solidFill>
            <a:miter lim="800000"/>
            <a:headEnd/>
            <a:tailEnd/>
          </a:ln>
        </p:spPr>
        <p:txBody>
          <a:bodyPr/>
          <a:lstStyle/>
          <a:p>
            <a:pPr algn="ctr" defTabSz="912813" eaLnBrk="1" hangingPunct="1">
              <a:defRPr/>
            </a:pPr>
            <a:r>
              <a:rPr lang="el-GR" sz="2400" b="1" i="1" u="sng" dirty="0" smtClean="0"/>
              <a:t>Πραγματολογική ανάλυση για Ε&amp;Α </a:t>
            </a:r>
            <a:r>
              <a:rPr lang="el-GR" sz="2400" b="1" i="1" u="sng" dirty="0" smtClean="0"/>
              <a:t>(</a:t>
            </a:r>
            <a:r>
              <a:rPr lang="en-US" sz="2400" b="1" i="1" u="sng" dirty="0" smtClean="0"/>
              <a:t>VIII</a:t>
            </a:r>
            <a:r>
              <a:rPr lang="el-GR" sz="2400" b="1" i="1" u="sng" dirty="0" smtClean="0"/>
              <a:t>)</a:t>
            </a:r>
            <a:endParaRPr lang="el-GR" sz="2400" b="1" i="1" dirty="0" smtClean="0">
              <a:latin typeface="Verdana" pitchFamily="34" charset="0"/>
            </a:endParaRPr>
          </a:p>
          <a:p>
            <a:pPr algn="ctr"/>
            <a:endParaRPr lang="el-GR" b="1" u="sng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200" dirty="0" smtClean="0"/>
          </a:p>
          <a:p>
            <a:pPr algn="just"/>
            <a:endParaRPr lang="el-GR" sz="1200" dirty="0" smtClean="0"/>
          </a:p>
          <a:p>
            <a:pPr algn="just"/>
            <a:endParaRPr lang="el-GR" sz="1200" dirty="0" smtClean="0"/>
          </a:p>
          <a:p>
            <a:pPr algn="just"/>
            <a:endParaRPr lang="el-GR" sz="1200" dirty="0" smtClean="0"/>
          </a:p>
          <a:p>
            <a:pPr algn="just"/>
            <a:endParaRPr lang="el-GR" sz="1200" dirty="0" smtClean="0"/>
          </a:p>
          <a:p>
            <a:pPr algn="just"/>
            <a:endParaRPr lang="el-GR" sz="1200" dirty="0" smtClean="0"/>
          </a:p>
          <a:p>
            <a:pPr algn="just"/>
            <a:endParaRPr lang="el-GR" sz="1200" dirty="0" smtClean="0"/>
          </a:p>
          <a:p>
            <a:pPr algn="just"/>
            <a:endParaRPr lang="el-GR" sz="1200" dirty="0" smtClean="0"/>
          </a:p>
          <a:p>
            <a:pPr algn="just"/>
            <a:endParaRPr lang="el-GR" sz="1200" dirty="0" smtClean="0"/>
          </a:p>
          <a:p>
            <a:pPr algn="just"/>
            <a:endParaRPr lang="el-GR" sz="1200" dirty="0" smtClean="0"/>
          </a:p>
          <a:p>
            <a:pPr algn="just"/>
            <a:endParaRPr lang="el-GR" sz="1200" dirty="0" smtClean="0"/>
          </a:p>
          <a:p>
            <a:pPr algn="just"/>
            <a:endParaRPr lang="el-GR" sz="1200" dirty="0"/>
          </a:p>
          <a:p>
            <a:pPr algn="just"/>
            <a:r>
              <a:rPr lang="el-GR" sz="1200" dirty="0" smtClean="0"/>
              <a:t>Πηγή: Εθνικό Κέντρο Τεκμηρίωσης</a:t>
            </a:r>
            <a:r>
              <a:rPr lang="en-US" sz="1200" dirty="0"/>
              <a:t>				</a:t>
            </a:r>
            <a:r>
              <a:rPr lang="el-GR" sz="1200" dirty="0"/>
              <a:t>            </a:t>
            </a:r>
            <a:endParaRPr lang="el-GR" sz="1200" dirty="0" smtClean="0"/>
          </a:p>
          <a:p>
            <a:pPr marL="265113" lvl="4" algn="just" defTabSz="912813" eaLnBrk="1" hangingPunct="1">
              <a:defRPr/>
            </a:pPr>
            <a:endParaRPr lang="el-GR" sz="1200" dirty="0" smtClean="0"/>
          </a:p>
          <a:p>
            <a:pPr marL="265113" lvl="4" algn="ctr" defTabSz="912813" eaLnBrk="1" hangingPunct="1">
              <a:defRPr/>
            </a:pPr>
            <a:r>
              <a:rPr lang="el-GR" sz="1200" dirty="0" smtClean="0"/>
              <a:t>                                        </a:t>
            </a:r>
            <a:fld id="{3CA2B32C-6106-46D2-BB01-57D242F2C44F}" type="slidenum">
              <a:rPr lang="en-US" sz="1200"/>
              <a:pPr marL="265113" lvl="4" algn="ctr" defTabSz="912813" eaLnBrk="1" hangingPunct="1">
                <a:defRPr/>
              </a:pPr>
              <a:t>9</a:t>
            </a:fld>
            <a:r>
              <a:rPr lang="el-GR" sz="1200" dirty="0"/>
              <a:t> 			</a:t>
            </a:r>
          </a:p>
        </p:txBody>
      </p:sp>
      <p:pic>
        <p:nvPicPr>
          <p:cNvPr id="7" name="Picture 6"/>
          <p:cNvPicPr/>
          <p:nvPr/>
        </p:nvPicPr>
        <p:blipFill rotWithShape="1">
          <a:blip r:embed="rId3"/>
          <a:srcRect l="27301" t="23783" r="28275" b="8184"/>
          <a:stretch/>
        </p:blipFill>
        <p:spPr bwMode="auto">
          <a:xfrm>
            <a:off x="1475656" y="868363"/>
            <a:ext cx="6840760" cy="500890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02126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 </a:t>
            </a:r>
          </a:p>
        </p:txBody>
      </p:sp>
      <p:sp>
        <p:nvSpPr>
          <p:cNvPr id="16387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smtClean="0"/>
          </a:p>
        </p:txBody>
      </p:sp>
      <p:sp>
        <p:nvSpPr>
          <p:cNvPr id="16388" name="Θέση αριθμού διαφάνειας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76DD18A-B973-4FB5-AA25-2DB45F6667F0}" type="slidenum">
              <a:rPr lang="el-GR" smtClean="0"/>
              <a:pPr/>
              <a:t>10</a:t>
            </a:fld>
            <a:endParaRPr lang="el-GR" smtClean="0"/>
          </a:p>
        </p:txBody>
      </p:sp>
      <p:sp>
        <p:nvSpPr>
          <p:cNvPr id="5" name="Rectangle 2" descr="Bouquet"/>
          <p:cNvSpPr txBox="1"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rgbClr val="009999"/>
            </a:solidFill>
            <a:miter lim="800000"/>
            <a:headEnd/>
            <a:tailEnd/>
          </a:ln>
        </p:spPr>
        <p:txBody>
          <a:bodyPr/>
          <a:lstStyle/>
          <a:p>
            <a:pPr algn="ctr" defTabSz="912813" eaLnBrk="1" hangingPunct="1">
              <a:defRPr/>
            </a:pPr>
            <a:r>
              <a:rPr lang="el-GR" sz="2400" b="1" i="1" u="sng" dirty="0" smtClean="0"/>
              <a:t>Πραγματολογική ανάλυση για Ε&amp;Α </a:t>
            </a:r>
            <a:r>
              <a:rPr lang="el-GR" sz="2400" b="1" i="1" u="sng" dirty="0" smtClean="0"/>
              <a:t>(</a:t>
            </a:r>
            <a:r>
              <a:rPr lang="en-US" sz="2400" b="1" i="1" u="sng" dirty="0" smtClean="0"/>
              <a:t>IX</a:t>
            </a:r>
            <a:r>
              <a:rPr lang="el-GR" sz="2400" b="1" i="1" u="sng" dirty="0" smtClean="0"/>
              <a:t>)</a:t>
            </a:r>
            <a:endParaRPr lang="el-GR" sz="2400" b="1" i="1" dirty="0" smtClean="0">
              <a:latin typeface="Verdana" pitchFamily="34" charset="0"/>
            </a:endParaRPr>
          </a:p>
          <a:p>
            <a:pPr algn="ctr"/>
            <a:endParaRPr lang="el-GR" b="1" u="sng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200" dirty="0" smtClean="0"/>
          </a:p>
          <a:p>
            <a:pPr algn="just"/>
            <a:endParaRPr lang="el-GR" sz="1200" dirty="0" smtClean="0"/>
          </a:p>
          <a:p>
            <a:pPr algn="just"/>
            <a:endParaRPr lang="el-GR" sz="1200" dirty="0" smtClean="0"/>
          </a:p>
          <a:p>
            <a:pPr algn="just"/>
            <a:endParaRPr lang="el-GR" sz="1200" dirty="0" smtClean="0"/>
          </a:p>
          <a:p>
            <a:pPr algn="just"/>
            <a:endParaRPr lang="el-GR" sz="1200" dirty="0" smtClean="0"/>
          </a:p>
          <a:p>
            <a:pPr algn="just"/>
            <a:endParaRPr lang="el-GR" sz="1200" dirty="0" smtClean="0"/>
          </a:p>
          <a:p>
            <a:pPr algn="just"/>
            <a:endParaRPr lang="el-GR" sz="1200" dirty="0" smtClean="0"/>
          </a:p>
          <a:p>
            <a:pPr algn="just"/>
            <a:endParaRPr lang="el-GR" sz="1200" dirty="0" smtClean="0"/>
          </a:p>
          <a:p>
            <a:pPr algn="just"/>
            <a:endParaRPr lang="el-GR" sz="1200" dirty="0" smtClean="0"/>
          </a:p>
          <a:p>
            <a:pPr algn="just"/>
            <a:endParaRPr lang="el-GR" sz="1200" dirty="0" smtClean="0"/>
          </a:p>
          <a:p>
            <a:pPr algn="just"/>
            <a:r>
              <a:rPr lang="el-GR" sz="1200" dirty="0" smtClean="0"/>
              <a:t>Πηγή: Εθνικό Κέντρο Τεκμηρίωσης</a:t>
            </a:r>
            <a:r>
              <a:rPr lang="en-US" sz="1200" dirty="0"/>
              <a:t>				</a:t>
            </a:r>
            <a:r>
              <a:rPr lang="el-GR" sz="1200" dirty="0"/>
              <a:t>            </a:t>
            </a:r>
            <a:endParaRPr lang="el-GR" sz="1200" dirty="0" smtClean="0"/>
          </a:p>
          <a:p>
            <a:pPr marL="265113" lvl="4" algn="just" defTabSz="912813" eaLnBrk="1" hangingPunct="1">
              <a:defRPr/>
            </a:pPr>
            <a:endParaRPr lang="el-GR" sz="1200" dirty="0" smtClean="0"/>
          </a:p>
          <a:p>
            <a:pPr marL="265113" lvl="4" algn="just" defTabSz="912813" eaLnBrk="1" hangingPunct="1">
              <a:defRPr/>
            </a:pPr>
            <a:endParaRPr lang="el-GR" sz="1200" dirty="0" smtClean="0"/>
          </a:p>
          <a:p>
            <a:pPr marL="265113" lvl="4" algn="just" defTabSz="912813" eaLnBrk="1" hangingPunct="1">
              <a:defRPr/>
            </a:pPr>
            <a:endParaRPr lang="el-GR" sz="1200" dirty="0" smtClean="0"/>
          </a:p>
          <a:p>
            <a:pPr marL="265113" lvl="4" algn="just" defTabSz="912813" eaLnBrk="1" hangingPunct="1">
              <a:defRPr/>
            </a:pPr>
            <a:endParaRPr lang="el-GR" sz="1200" dirty="0" smtClean="0"/>
          </a:p>
          <a:p>
            <a:pPr marL="265113" lvl="4" algn="ctr" defTabSz="912813" eaLnBrk="1" hangingPunct="1">
              <a:defRPr/>
            </a:pPr>
            <a:r>
              <a:rPr lang="el-GR" sz="1200" dirty="0"/>
              <a:t>			</a:t>
            </a:r>
          </a:p>
        </p:txBody>
      </p:sp>
      <p:pic>
        <p:nvPicPr>
          <p:cNvPr id="7" name="Picture 6"/>
          <p:cNvPicPr/>
          <p:nvPr/>
        </p:nvPicPr>
        <p:blipFill rotWithShape="1">
          <a:blip r:embed="rId3"/>
          <a:srcRect l="27033" t="27113" r="28137" b="29835"/>
          <a:stretch/>
        </p:blipFill>
        <p:spPr bwMode="auto">
          <a:xfrm>
            <a:off x="611560" y="973138"/>
            <a:ext cx="7920880" cy="411204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358077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 </a:t>
            </a:r>
          </a:p>
        </p:txBody>
      </p:sp>
      <p:sp>
        <p:nvSpPr>
          <p:cNvPr id="16387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smtClean="0"/>
          </a:p>
        </p:txBody>
      </p:sp>
      <p:sp>
        <p:nvSpPr>
          <p:cNvPr id="16388" name="Θέση αριθμού διαφάνειας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76DD18A-B973-4FB5-AA25-2DB45F6667F0}" type="slidenum">
              <a:rPr lang="el-GR" smtClean="0"/>
              <a:pPr/>
              <a:t>11</a:t>
            </a:fld>
            <a:endParaRPr lang="el-GR" smtClean="0"/>
          </a:p>
        </p:txBody>
      </p:sp>
      <p:sp>
        <p:nvSpPr>
          <p:cNvPr id="5" name="Rectangle 2" descr="Bouquet"/>
          <p:cNvSpPr txBox="1"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rgbClr val="009999"/>
            </a:solidFill>
            <a:miter lim="800000"/>
            <a:headEnd/>
            <a:tailEnd/>
          </a:ln>
        </p:spPr>
        <p:txBody>
          <a:bodyPr/>
          <a:lstStyle/>
          <a:p>
            <a:pPr algn="ctr" defTabSz="912813" eaLnBrk="1" hangingPunct="1">
              <a:defRPr/>
            </a:pPr>
            <a:r>
              <a:rPr lang="el-GR" sz="2400" b="1" i="1" u="sng" dirty="0" smtClean="0"/>
              <a:t>Πραγματολογική ανάλυση για «Κ» (Ι)</a:t>
            </a:r>
            <a:endParaRPr lang="el-GR" sz="2400" b="1" i="1" dirty="0" smtClean="0">
              <a:latin typeface="Verdana" pitchFamily="34" charset="0"/>
            </a:endParaRPr>
          </a:p>
          <a:p>
            <a:pPr algn="ctr"/>
            <a:endParaRPr lang="el-GR" b="1" u="sng" dirty="0" smtClean="0"/>
          </a:p>
          <a:p>
            <a:pPr algn="just"/>
            <a:r>
              <a:rPr lang="el-GR" sz="1600" dirty="0" smtClean="0"/>
              <a:t>Η θέση της Ελλάδας ως προς την καινοτομία στις επιχειρήσεις</a:t>
            </a:r>
            <a:r>
              <a:rPr lang="el-GR" sz="1600" dirty="0"/>
              <a:t> </a:t>
            </a:r>
            <a:r>
              <a:rPr lang="el-GR" sz="1600" dirty="0" smtClean="0"/>
              <a:t>(% καινοτόμων επιχειρήσεων)</a:t>
            </a:r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200" dirty="0" smtClean="0"/>
          </a:p>
          <a:p>
            <a:pPr algn="just"/>
            <a:endParaRPr lang="el-GR" sz="1200" dirty="0" smtClean="0"/>
          </a:p>
          <a:p>
            <a:pPr marL="265113" lvl="4" algn="ctr" defTabSz="912813" eaLnBrk="1" hangingPunct="1">
              <a:defRPr/>
            </a:pPr>
            <a:r>
              <a:rPr lang="el-GR" sz="1200" dirty="0" smtClean="0"/>
              <a:t>Πηγή: Εθνικό Κέντρο Τεκμηρίωσης </a:t>
            </a:r>
            <a:r>
              <a:rPr lang="en-US" sz="1200" dirty="0"/>
              <a:t>		</a:t>
            </a:r>
            <a:r>
              <a:rPr lang="el-GR" sz="1200" dirty="0"/>
              <a:t>            </a:t>
            </a:r>
            <a:r>
              <a:rPr lang="el-GR" sz="1200" dirty="0" smtClean="0"/>
              <a:t>      </a:t>
            </a:r>
            <a:r>
              <a:rPr lang="el-GR" sz="1200" dirty="0"/>
              <a:t>			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980729"/>
            <a:ext cx="7920880" cy="54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2491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 </a:t>
            </a:r>
          </a:p>
        </p:txBody>
      </p:sp>
      <p:sp>
        <p:nvSpPr>
          <p:cNvPr id="16387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smtClean="0"/>
          </a:p>
        </p:txBody>
      </p:sp>
      <p:sp>
        <p:nvSpPr>
          <p:cNvPr id="16388" name="Θέση αριθμού διαφάνειας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76DD18A-B973-4FB5-AA25-2DB45F6667F0}" type="slidenum">
              <a:rPr lang="el-GR" smtClean="0"/>
              <a:pPr/>
              <a:t>12</a:t>
            </a:fld>
            <a:endParaRPr lang="el-GR" smtClean="0"/>
          </a:p>
        </p:txBody>
      </p:sp>
      <p:sp>
        <p:nvSpPr>
          <p:cNvPr id="5" name="Rectangle 2" descr="Bouquet"/>
          <p:cNvSpPr txBox="1"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rgbClr val="009999"/>
            </a:solidFill>
            <a:miter lim="800000"/>
            <a:headEnd/>
            <a:tailEnd/>
          </a:ln>
        </p:spPr>
        <p:txBody>
          <a:bodyPr/>
          <a:lstStyle/>
          <a:p>
            <a:pPr algn="ctr" defTabSz="912813" eaLnBrk="1" hangingPunct="1">
              <a:defRPr/>
            </a:pPr>
            <a:r>
              <a:rPr lang="el-GR" sz="2400" b="1" i="1" u="sng" dirty="0" smtClean="0"/>
              <a:t>Πραγματολογική ανάλυση για «Κ» (ΙΙ)</a:t>
            </a:r>
            <a:endParaRPr lang="el-GR" sz="2400" b="1" i="1" dirty="0" smtClean="0">
              <a:latin typeface="Verdana" pitchFamily="34" charset="0"/>
            </a:endParaRPr>
          </a:p>
          <a:p>
            <a:pPr algn="ctr"/>
            <a:endParaRPr lang="el-GR" b="1" u="sng" dirty="0" smtClean="0"/>
          </a:p>
          <a:p>
            <a:pPr algn="just"/>
            <a:r>
              <a:rPr lang="el-GR" sz="1600" dirty="0" smtClean="0"/>
              <a:t>Ποσοστό καινοτόμων επιχειρήσεων, διαχρονικά στην Ελλάδα</a:t>
            </a:r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200" dirty="0" smtClean="0"/>
          </a:p>
          <a:p>
            <a:pPr algn="just"/>
            <a:endParaRPr lang="el-GR" sz="1200" dirty="0" smtClean="0"/>
          </a:p>
          <a:p>
            <a:pPr marL="265113" lvl="4" algn="ctr" defTabSz="912813" eaLnBrk="1" hangingPunct="1">
              <a:defRPr/>
            </a:pPr>
            <a:r>
              <a:rPr lang="el-GR" sz="1200" dirty="0" smtClean="0"/>
              <a:t>Πηγή: Εθνικό Κέντρο Τεκμηρίωσης </a:t>
            </a:r>
            <a:r>
              <a:rPr lang="en-US" sz="1200" dirty="0"/>
              <a:t>		</a:t>
            </a:r>
            <a:r>
              <a:rPr lang="el-GR" sz="1200" dirty="0"/>
              <a:t>            </a:t>
            </a:r>
            <a:r>
              <a:rPr lang="el-GR" sz="1200" dirty="0" smtClean="0"/>
              <a:t>       </a:t>
            </a:r>
            <a:r>
              <a:rPr lang="el-GR" sz="1200" dirty="0"/>
              <a:t>			</a:t>
            </a:r>
          </a:p>
        </p:txBody>
      </p:sp>
      <p:pic>
        <p:nvPicPr>
          <p:cNvPr id="9" name="Picture 8"/>
          <p:cNvPicPr/>
          <p:nvPr/>
        </p:nvPicPr>
        <p:blipFill rotWithShape="1">
          <a:blip r:embed="rId3"/>
          <a:srcRect l="44423" t="55424" r="31375" b="20327"/>
          <a:stretch/>
        </p:blipFill>
        <p:spPr bwMode="auto">
          <a:xfrm>
            <a:off x="1365430" y="1192895"/>
            <a:ext cx="6264696" cy="381642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83067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 </a:t>
            </a:r>
          </a:p>
        </p:txBody>
      </p:sp>
      <p:sp>
        <p:nvSpPr>
          <p:cNvPr id="16387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smtClean="0"/>
          </a:p>
        </p:txBody>
      </p:sp>
      <p:sp>
        <p:nvSpPr>
          <p:cNvPr id="16388" name="Θέση αριθμού διαφάνειας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76DD18A-B973-4FB5-AA25-2DB45F6667F0}" type="slidenum">
              <a:rPr lang="el-GR" smtClean="0"/>
              <a:pPr/>
              <a:t>13</a:t>
            </a:fld>
            <a:endParaRPr lang="el-GR" smtClean="0"/>
          </a:p>
        </p:txBody>
      </p:sp>
      <p:sp>
        <p:nvSpPr>
          <p:cNvPr id="5" name="Rectangle 2" descr="Bouquet"/>
          <p:cNvSpPr txBox="1"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rgbClr val="009999"/>
            </a:solidFill>
            <a:miter lim="800000"/>
            <a:headEnd/>
            <a:tailEnd/>
          </a:ln>
        </p:spPr>
        <p:txBody>
          <a:bodyPr/>
          <a:lstStyle/>
          <a:p>
            <a:pPr algn="ctr" defTabSz="912813" eaLnBrk="1" hangingPunct="1">
              <a:defRPr/>
            </a:pPr>
            <a:r>
              <a:rPr lang="el-GR" sz="2400" b="1" i="1" u="sng" dirty="0" smtClean="0"/>
              <a:t>Πραγματολογική ανάλυση για «Κ» (Ι</a:t>
            </a:r>
            <a:r>
              <a:rPr lang="en-US" sz="2400" b="1" i="1" u="sng" dirty="0" smtClean="0"/>
              <a:t>II</a:t>
            </a:r>
            <a:r>
              <a:rPr lang="el-GR" sz="2400" b="1" i="1" u="sng" dirty="0" smtClean="0"/>
              <a:t>)</a:t>
            </a:r>
            <a:endParaRPr lang="el-GR" sz="2400" b="1" i="1" dirty="0" smtClean="0">
              <a:latin typeface="Verdana" pitchFamily="34" charset="0"/>
            </a:endParaRPr>
          </a:p>
          <a:p>
            <a:pPr algn="ctr"/>
            <a:endParaRPr lang="el-GR" b="1" u="sng" dirty="0" smtClean="0"/>
          </a:p>
          <a:p>
            <a:r>
              <a:rPr lang="el-GR" sz="1600" i="1" u="sng" dirty="0" smtClean="0"/>
              <a:t>Τύποι καινοτομίας στις ελληνικές επιχειρήσεις</a:t>
            </a:r>
          </a:p>
          <a:p>
            <a:endParaRPr lang="el-GR" sz="1600" b="1" dirty="0" smtClean="0"/>
          </a:p>
          <a:p>
            <a:pPr algn="just"/>
            <a:endParaRPr lang="el-GR" sz="1600" dirty="0" smtClean="0"/>
          </a:p>
          <a:p>
            <a:pPr algn="just"/>
            <a:r>
              <a:rPr lang="el-GR" sz="1600" dirty="0" smtClean="0"/>
              <a:t>Καινοτομία προϊόντος ή/και διαδικασίας	               </a:t>
            </a:r>
            <a:r>
              <a:rPr lang="el-GR" sz="1600" dirty="0" err="1" smtClean="0"/>
              <a:t>Οργανωσιακή</a:t>
            </a:r>
            <a:r>
              <a:rPr lang="el-GR" sz="1600" dirty="0" smtClean="0"/>
              <a:t> καινοτομία/καινοτομία μάρκετινγκ</a:t>
            </a:r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r>
              <a:rPr lang="el-GR" sz="1200" dirty="0" smtClean="0"/>
              <a:t>Πηγή: Εθνικό Κέντρο Τεκμηρίωσης </a:t>
            </a:r>
            <a:r>
              <a:rPr lang="en-US" sz="1200" dirty="0"/>
              <a:t>				</a:t>
            </a:r>
            <a:r>
              <a:rPr lang="el-GR" sz="1200" dirty="0"/>
              <a:t>            </a:t>
            </a:r>
            <a:endParaRPr lang="el-GR" sz="1200" dirty="0" smtClean="0"/>
          </a:p>
          <a:p>
            <a:pPr marL="265113" lvl="4" algn="ctr" defTabSz="912813" eaLnBrk="1" hangingPunct="1">
              <a:defRPr/>
            </a:pPr>
            <a:r>
              <a:rPr lang="el-GR" sz="1200" dirty="0" smtClean="0"/>
              <a:t>                                        </a:t>
            </a:r>
            <a:fld id="{3CA2B32C-6106-46D2-BB01-57D242F2C44F}" type="slidenum">
              <a:rPr lang="en-US" sz="1200"/>
              <a:pPr marL="265113" lvl="4" algn="ctr" defTabSz="912813" eaLnBrk="1" hangingPunct="1">
                <a:defRPr/>
              </a:pPr>
              <a:t>13</a:t>
            </a:fld>
            <a:r>
              <a:rPr lang="el-GR" sz="1200" dirty="0"/>
              <a:t> 			</a:t>
            </a:r>
          </a:p>
        </p:txBody>
      </p:sp>
      <p:pic>
        <p:nvPicPr>
          <p:cNvPr id="2" name="Εικόνα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78" y="1916832"/>
            <a:ext cx="4414534" cy="2664296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4328" y="1988841"/>
            <a:ext cx="4552356" cy="2508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814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 </a:t>
            </a:r>
          </a:p>
        </p:txBody>
      </p:sp>
      <p:sp>
        <p:nvSpPr>
          <p:cNvPr id="16387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smtClean="0"/>
          </a:p>
        </p:txBody>
      </p:sp>
      <p:sp>
        <p:nvSpPr>
          <p:cNvPr id="16388" name="Θέση αριθμού διαφάνειας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76DD18A-B973-4FB5-AA25-2DB45F6667F0}" type="slidenum">
              <a:rPr lang="el-GR" smtClean="0"/>
              <a:pPr/>
              <a:t>14</a:t>
            </a:fld>
            <a:endParaRPr lang="el-GR" smtClean="0"/>
          </a:p>
        </p:txBody>
      </p:sp>
      <p:sp>
        <p:nvSpPr>
          <p:cNvPr id="5" name="Rectangle 2" descr="Bouquet"/>
          <p:cNvSpPr txBox="1"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rgbClr val="009999"/>
            </a:solidFill>
            <a:miter lim="800000"/>
            <a:headEnd/>
            <a:tailEnd/>
          </a:ln>
        </p:spPr>
        <p:txBody>
          <a:bodyPr/>
          <a:lstStyle/>
          <a:p>
            <a:pPr algn="ctr" defTabSz="912813" eaLnBrk="1" hangingPunct="1">
              <a:defRPr/>
            </a:pPr>
            <a:r>
              <a:rPr lang="el-GR" sz="2400" b="1" i="1" u="sng" dirty="0" smtClean="0"/>
              <a:t>Πραγματολογική ανάλυση για «Κ» (Ι</a:t>
            </a:r>
            <a:r>
              <a:rPr lang="en-US" sz="2400" b="1" i="1" u="sng" dirty="0" smtClean="0"/>
              <a:t>V</a:t>
            </a:r>
            <a:r>
              <a:rPr lang="el-GR" sz="2400" b="1" i="1" u="sng" dirty="0" smtClean="0"/>
              <a:t>)</a:t>
            </a:r>
            <a:endParaRPr lang="el-GR" sz="2400" b="1" i="1" dirty="0" smtClean="0">
              <a:latin typeface="Verdana" pitchFamily="34" charset="0"/>
            </a:endParaRPr>
          </a:p>
          <a:p>
            <a:pPr algn="ctr"/>
            <a:endParaRPr lang="el-GR" b="1" u="sng" dirty="0" smtClean="0"/>
          </a:p>
          <a:p>
            <a:r>
              <a:rPr lang="el-GR" sz="1600" dirty="0" smtClean="0"/>
              <a:t>Καινοτόμες επιχειρήσεις ανά κλάδο οικονομικής δραστηριότητας (δευτερογενής τομέας)</a:t>
            </a:r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200" dirty="0" smtClean="0"/>
          </a:p>
          <a:p>
            <a:pPr algn="just"/>
            <a:endParaRPr lang="el-GR" sz="1200" dirty="0" smtClean="0"/>
          </a:p>
          <a:p>
            <a:pPr algn="just"/>
            <a:endParaRPr lang="el-GR" sz="1200" dirty="0" smtClean="0"/>
          </a:p>
          <a:p>
            <a:pPr algn="just"/>
            <a:r>
              <a:rPr lang="el-GR" sz="1200" dirty="0" smtClean="0"/>
              <a:t>Πηγή: Εθνικό Κέντρο Τεκμηρίωσης                                        </a:t>
            </a:r>
            <a:fld id="{3CA2B32C-6106-46D2-BB01-57D242F2C44F}" type="slidenum">
              <a:rPr lang="en-US" sz="1200"/>
              <a:pPr algn="just"/>
              <a:t>14</a:t>
            </a:fld>
            <a:r>
              <a:rPr lang="el-GR" sz="1200" dirty="0"/>
              <a:t> 			</a:t>
            </a:r>
          </a:p>
        </p:txBody>
      </p:sp>
      <p:pic>
        <p:nvPicPr>
          <p:cNvPr id="2" name="Εικόνα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8556" y="1156919"/>
            <a:ext cx="5811796" cy="4544162"/>
          </a:xfrm>
          <a:prstGeom prst="rect">
            <a:avLst/>
          </a:prstGeom>
        </p:spPr>
      </p:pic>
      <p:cxnSp>
        <p:nvCxnSpPr>
          <p:cNvPr id="4" name="Ευθεία γραμμή σύνδεσης 3"/>
          <p:cNvCxnSpPr/>
          <p:nvPr/>
        </p:nvCxnSpPr>
        <p:spPr>
          <a:xfrm>
            <a:off x="1979712" y="2060848"/>
            <a:ext cx="568863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0752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 </a:t>
            </a:r>
          </a:p>
        </p:txBody>
      </p:sp>
      <p:sp>
        <p:nvSpPr>
          <p:cNvPr id="16387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smtClean="0"/>
          </a:p>
        </p:txBody>
      </p:sp>
      <p:sp>
        <p:nvSpPr>
          <p:cNvPr id="16388" name="Θέση αριθμού διαφάνειας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76DD18A-B973-4FB5-AA25-2DB45F6667F0}" type="slidenum">
              <a:rPr lang="el-GR" smtClean="0"/>
              <a:pPr/>
              <a:t>15</a:t>
            </a:fld>
            <a:endParaRPr lang="el-GR" smtClean="0"/>
          </a:p>
        </p:txBody>
      </p:sp>
      <p:sp>
        <p:nvSpPr>
          <p:cNvPr id="5" name="Rectangle 2" descr="Bouquet"/>
          <p:cNvSpPr txBox="1"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rgbClr val="009999"/>
            </a:solidFill>
            <a:miter lim="800000"/>
            <a:headEnd/>
            <a:tailEnd/>
          </a:ln>
        </p:spPr>
        <p:txBody>
          <a:bodyPr/>
          <a:lstStyle/>
          <a:p>
            <a:pPr algn="ctr" defTabSz="912813" eaLnBrk="1" hangingPunct="1">
              <a:defRPr/>
            </a:pPr>
            <a:r>
              <a:rPr lang="el-GR" sz="2400" b="1" i="1" u="sng" dirty="0" smtClean="0"/>
              <a:t>Πραγματολογική ανάλυση για «Κ» (</a:t>
            </a:r>
            <a:r>
              <a:rPr lang="en-US" sz="2400" b="1" i="1" u="sng" dirty="0" smtClean="0"/>
              <a:t>V</a:t>
            </a:r>
            <a:r>
              <a:rPr lang="el-GR" sz="2400" b="1" i="1" u="sng" dirty="0" smtClean="0"/>
              <a:t>)</a:t>
            </a:r>
            <a:endParaRPr lang="el-GR" sz="2400" b="1" i="1" dirty="0" smtClean="0">
              <a:latin typeface="Verdana" pitchFamily="34" charset="0"/>
            </a:endParaRPr>
          </a:p>
          <a:p>
            <a:pPr algn="ctr"/>
            <a:endParaRPr lang="el-GR" b="1" u="sng" dirty="0" smtClean="0"/>
          </a:p>
          <a:p>
            <a:r>
              <a:rPr lang="el-GR" sz="1600" dirty="0" smtClean="0"/>
              <a:t>Καινοτόμες επιχειρήσεις ανά κλάδο οικονομικής δραστηριότητας (τριτογενής τομέας)</a:t>
            </a:r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200" dirty="0" smtClean="0"/>
          </a:p>
          <a:p>
            <a:pPr algn="just"/>
            <a:endParaRPr lang="el-GR" sz="1200" dirty="0" smtClean="0"/>
          </a:p>
          <a:p>
            <a:pPr algn="just"/>
            <a:endParaRPr lang="el-GR" sz="1200" dirty="0" smtClean="0"/>
          </a:p>
          <a:p>
            <a:pPr algn="just"/>
            <a:r>
              <a:rPr lang="el-GR" sz="1200" dirty="0" smtClean="0"/>
              <a:t>Πηγή: Εθνικό Κέντρο Τεκμηρίωσης                                        </a:t>
            </a:r>
            <a:fld id="{3CA2B32C-6106-46D2-BB01-57D242F2C44F}" type="slidenum">
              <a:rPr lang="en-US" sz="1200"/>
              <a:pPr algn="just"/>
              <a:t>15</a:t>
            </a:fld>
            <a:r>
              <a:rPr lang="el-GR" sz="1200" dirty="0"/>
              <a:t> 			</a:t>
            </a:r>
          </a:p>
        </p:txBody>
      </p:sp>
      <p:pic>
        <p:nvPicPr>
          <p:cNvPr id="3" name="Εικόνα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9619" y="1119476"/>
            <a:ext cx="5504762" cy="4619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7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 </a:t>
            </a:r>
          </a:p>
        </p:txBody>
      </p:sp>
      <p:sp>
        <p:nvSpPr>
          <p:cNvPr id="16387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smtClean="0"/>
          </a:p>
        </p:txBody>
      </p:sp>
      <p:sp>
        <p:nvSpPr>
          <p:cNvPr id="16388" name="Θέση αριθμού διαφάνειας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76DD18A-B973-4FB5-AA25-2DB45F6667F0}" type="slidenum">
              <a:rPr lang="el-GR" smtClean="0"/>
              <a:pPr/>
              <a:t>16</a:t>
            </a:fld>
            <a:endParaRPr lang="el-GR" smtClean="0"/>
          </a:p>
        </p:txBody>
      </p:sp>
      <p:sp>
        <p:nvSpPr>
          <p:cNvPr id="5" name="Rectangle 2" descr="Bouquet"/>
          <p:cNvSpPr txBox="1"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rgbClr val="009999"/>
            </a:solidFill>
            <a:miter lim="800000"/>
            <a:headEnd/>
            <a:tailEnd/>
          </a:ln>
        </p:spPr>
        <p:txBody>
          <a:bodyPr/>
          <a:lstStyle/>
          <a:p>
            <a:pPr algn="ctr" defTabSz="912813" eaLnBrk="1" hangingPunct="1">
              <a:defRPr/>
            </a:pPr>
            <a:r>
              <a:rPr lang="el-GR" sz="2400" b="1" i="1" u="sng" dirty="0" smtClean="0"/>
              <a:t>Πραγματολογική ανάλυση για «Κ» (</a:t>
            </a:r>
            <a:r>
              <a:rPr lang="en-US" sz="2400" b="1" i="1" u="sng" dirty="0" smtClean="0"/>
              <a:t>VI</a:t>
            </a:r>
            <a:r>
              <a:rPr lang="el-GR" sz="2400" b="1" i="1" u="sng" dirty="0" smtClean="0"/>
              <a:t>)</a:t>
            </a:r>
            <a:endParaRPr lang="el-GR" sz="2400" b="1" i="1" dirty="0" smtClean="0">
              <a:latin typeface="Verdana" pitchFamily="34" charset="0"/>
            </a:endParaRPr>
          </a:p>
          <a:p>
            <a:pPr algn="ctr"/>
            <a:endParaRPr lang="el-GR" b="1" u="sng" dirty="0" smtClean="0"/>
          </a:p>
          <a:p>
            <a:r>
              <a:rPr lang="el-GR" sz="1600" dirty="0" smtClean="0"/>
              <a:t>Καινοτόμες επιχειρήσεις ανά τάξη μεγέθους</a:t>
            </a:r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200" dirty="0" smtClean="0"/>
          </a:p>
          <a:p>
            <a:pPr algn="just"/>
            <a:endParaRPr lang="el-GR" sz="1200" dirty="0" smtClean="0"/>
          </a:p>
          <a:p>
            <a:pPr algn="just"/>
            <a:endParaRPr lang="el-GR" sz="1200" dirty="0" smtClean="0"/>
          </a:p>
          <a:p>
            <a:pPr algn="just"/>
            <a:r>
              <a:rPr lang="el-GR" sz="1200" dirty="0" smtClean="0"/>
              <a:t>Πηγή: Εθνικό Κέντρο Τεκμηρίωσης                                        </a:t>
            </a:r>
            <a:fld id="{3CA2B32C-6106-46D2-BB01-57D242F2C44F}" type="slidenum">
              <a:rPr lang="en-US" sz="1200"/>
              <a:pPr algn="just"/>
              <a:t>16</a:t>
            </a:fld>
            <a:r>
              <a:rPr lang="el-GR" sz="1200" dirty="0"/>
              <a:t> 			</a:t>
            </a:r>
          </a:p>
        </p:txBody>
      </p:sp>
      <p:pic>
        <p:nvPicPr>
          <p:cNvPr id="2" name="Εικόνα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4616" y="1052736"/>
            <a:ext cx="5897704" cy="4300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60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 </a:t>
            </a:r>
          </a:p>
        </p:txBody>
      </p:sp>
      <p:sp>
        <p:nvSpPr>
          <p:cNvPr id="16387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smtClean="0"/>
          </a:p>
        </p:txBody>
      </p:sp>
      <p:sp>
        <p:nvSpPr>
          <p:cNvPr id="16388" name="Θέση αριθμού διαφάνειας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76DD18A-B973-4FB5-AA25-2DB45F6667F0}" type="slidenum">
              <a:rPr lang="el-GR" smtClean="0"/>
              <a:pPr/>
              <a:t>17</a:t>
            </a:fld>
            <a:endParaRPr lang="el-GR" smtClean="0"/>
          </a:p>
        </p:txBody>
      </p:sp>
      <p:sp>
        <p:nvSpPr>
          <p:cNvPr id="5" name="Rectangle 2" descr="Bouquet"/>
          <p:cNvSpPr txBox="1"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rgbClr val="009999"/>
            </a:solidFill>
            <a:miter lim="800000"/>
            <a:headEnd/>
            <a:tailEnd/>
          </a:ln>
        </p:spPr>
        <p:txBody>
          <a:bodyPr/>
          <a:lstStyle/>
          <a:p>
            <a:pPr algn="ctr" defTabSz="912813" eaLnBrk="1" hangingPunct="1">
              <a:defRPr/>
            </a:pPr>
            <a:r>
              <a:rPr lang="el-GR" sz="2400" b="1" i="1" u="sng" dirty="0" smtClean="0"/>
              <a:t>Πραγματολογική ανάλυση για «Κ» (</a:t>
            </a:r>
            <a:r>
              <a:rPr lang="en-US" sz="2400" b="1" i="1" u="sng" dirty="0" smtClean="0"/>
              <a:t>VII</a:t>
            </a:r>
            <a:r>
              <a:rPr lang="el-GR" sz="2400" b="1" i="1" u="sng" dirty="0" smtClean="0"/>
              <a:t>)</a:t>
            </a:r>
            <a:endParaRPr lang="el-GR" sz="2400" b="1" i="1" dirty="0" smtClean="0">
              <a:latin typeface="Verdana" pitchFamily="34" charset="0"/>
            </a:endParaRPr>
          </a:p>
          <a:p>
            <a:pPr algn="ctr"/>
            <a:endParaRPr lang="el-GR" b="1" u="sng" dirty="0" smtClean="0"/>
          </a:p>
          <a:p>
            <a:pPr algn="just"/>
            <a:r>
              <a:rPr lang="el-GR" sz="1400" dirty="0" smtClean="0"/>
              <a:t>Δαπάνες για καινοτομία στις ελληνικές επιχειρήσεις (κατανομή δαπανών σε καινοτομικές δραστηριότητες)</a:t>
            </a:r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200" dirty="0" smtClean="0"/>
          </a:p>
          <a:p>
            <a:pPr algn="just"/>
            <a:endParaRPr lang="el-GR" sz="1200" dirty="0" smtClean="0"/>
          </a:p>
          <a:p>
            <a:pPr algn="just"/>
            <a:r>
              <a:rPr lang="el-GR" sz="1200" dirty="0" smtClean="0"/>
              <a:t>Πηγή: Εθνικό Κέντρο Τεκμηρίωσης </a:t>
            </a:r>
            <a:r>
              <a:rPr lang="en-US" sz="1200" dirty="0"/>
              <a:t>	</a:t>
            </a:r>
            <a:r>
              <a:rPr lang="el-GR" sz="1200" dirty="0" smtClean="0"/>
              <a:t>          </a:t>
            </a:r>
          </a:p>
          <a:p>
            <a:pPr marL="265113" lvl="4" algn="ctr" defTabSz="912813" eaLnBrk="1" hangingPunct="1">
              <a:defRPr/>
            </a:pPr>
            <a:r>
              <a:rPr lang="el-GR" sz="1200" dirty="0" smtClean="0"/>
              <a:t>                                        </a:t>
            </a:r>
            <a:fld id="{3CA2B32C-6106-46D2-BB01-57D242F2C44F}" type="slidenum">
              <a:rPr lang="en-US" sz="1200"/>
              <a:pPr marL="265113" lvl="4" algn="ctr" defTabSz="912813" eaLnBrk="1" hangingPunct="1">
                <a:defRPr/>
              </a:pPr>
              <a:t>17</a:t>
            </a:fld>
            <a:r>
              <a:rPr lang="el-GR" sz="1200" dirty="0"/>
              <a:t> 			</a:t>
            </a:r>
          </a:p>
        </p:txBody>
      </p:sp>
      <p:pic>
        <p:nvPicPr>
          <p:cNvPr id="7" name="Θέση περιεχομένου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43042" y="1142985"/>
            <a:ext cx="6215106" cy="4965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20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 smtClean="0"/>
          </a:p>
        </p:txBody>
      </p:sp>
      <p:sp>
        <p:nvSpPr>
          <p:cNvPr id="16387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smtClean="0"/>
          </a:p>
        </p:txBody>
      </p:sp>
      <p:sp>
        <p:nvSpPr>
          <p:cNvPr id="16388" name="Θέση αριθμού διαφάνειας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76DD18A-B973-4FB5-AA25-2DB45F6667F0}" type="slidenum">
              <a:rPr lang="el-GR" smtClean="0"/>
              <a:pPr/>
              <a:t>18</a:t>
            </a:fld>
            <a:endParaRPr lang="el-GR" smtClean="0"/>
          </a:p>
        </p:txBody>
      </p:sp>
      <p:sp>
        <p:nvSpPr>
          <p:cNvPr id="5" name="Rectangle 2" descr="Bouquet"/>
          <p:cNvSpPr txBox="1"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rgbClr val="009999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endParaRPr lang="el-GR" sz="2000" b="1" u="sng" dirty="0" smtClean="0"/>
          </a:p>
          <a:p>
            <a:pPr algn="ctr"/>
            <a:r>
              <a:rPr lang="el-GR" sz="2000" b="1" u="sng" dirty="0" smtClean="0"/>
              <a:t>(Αντικρουόμενα) αποτελέσματα βάσει εναλλακτικών τρόπων μέτρησης της καινοτομίας</a:t>
            </a:r>
          </a:p>
          <a:p>
            <a:pPr algn="ctr"/>
            <a:endParaRPr lang="el-GR" sz="2000" b="1" u="sng" dirty="0" smtClean="0"/>
          </a:p>
          <a:p>
            <a:pPr lvl="1" algn="just">
              <a:buFont typeface="Arial" pitchFamily="34" charset="0"/>
              <a:buChar char="•"/>
            </a:pPr>
            <a:r>
              <a:rPr lang="el-GR" sz="1600" dirty="0" smtClean="0"/>
              <a:t> Θα </a:t>
            </a:r>
            <a:r>
              <a:rPr lang="el-GR" sz="1600" b="1" dirty="0" smtClean="0"/>
              <a:t>μπορούσε κανείς να υποθέσει </a:t>
            </a:r>
            <a:r>
              <a:rPr lang="el-GR" sz="1600" dirty="0" smtClean="0"/>
              <a:t>ότι οι ελληνικές επιχειρήσεις καινοτομούν σε σημαντικό βαθμό, γεγονός που επιδρά δυνητικά με θετικό τρόπο στο δυναμισμό και τις προοπτικές τους.</a:t>
            </a:r>
          </a:p>
          <a:p>
            <a:pPr lvl="1" algn="just">
              <a:buFont typeface="Arial" pitchFamily="34" charset="0"/>
              <a:buChar char="•"/>
            </a:pPr>
            <a:endParaRPr lang="el-GR" sz="1600" dirty="0" smtClean="0"/>
          </a:p>
          <a:p>
            <a:pPr lvl="1" algn="just">
              <a:buFont typeface="Arial" pitchFamily="34" charset="0"/>
              <a:buChar char="•"/>
            </a:pPr>
            <a:r>
              <a:rPr lang="el-GR" sz="1600" dirty="0" smtClean="0"/>
              <a:t> </a:t>
            </a:r>
            <a:r>
              <a:rPr lang="el-GR" sz="1600" b="1" dirty="0" smtClean="0"/>
              <a:t>Είναι όμως πράγματι έτσι; </a:t>
            </a:r>
          </a:p>
          <a:p>
            <a:pPr lvl="1" algn="just">
              <a:buFont typeface="Arial" pitchFamily="34" charset="0"/>
              <a:buChar char="•"/>
            </a:pPr>
            <a:endParaRPr lang="el-GR" sz="1600" dirty="0" smtClean="0"/>
          </a:p>
          <a:p>
            <a:pPr lvl="1" algn="just">
              <a:buFont typeface="Arial" pitchFamily="34" charset="0"/>
              <a:buChar char="•"/>
            </a:pPr>
            <a:r>
              <a:rPr lang="el-GR" sz="1600" dirty="0" smtClean="0"/>
              <a:t> Ιδανικά η </a:t>
            </a:r>
            <a:r>
              <a:rPr lang="el-GR" sz="1600" b="1" dirty="0" smtClean="0"/>
              <a:t>μετάβαση </a:t>
            </a:r>
            <a:r>
              <a:rPr lang="el-GR" sz="1600" dirty="0" smtClean="0"/>
              <a:t>της ελληνικής οικονομίας </a:t>
            </a:r>
            <a:r>
              <a:rPr lang="el-GR" sz="1600" b="1" dirty="0" smtClean="0"/>
              <a:t>από πιο παραδοσιακές παραγωγικές δραστηριότητες</a:t>
            </a:r>
            <a:r>
              <a:rPr lang="el-GR" sz="1600" dirty="0" smtClean="0"/>
              <a:t> χαμηλής παραγωγικότητας σε πιο σύγχρονες </a:t>
            </a:r>
            <a:r>
              <a:rPr lang="en-US" sz="1600" dirty="0" smtClean="0"/>
              <a:t>(</a:t>
            </a:r>
            <a:r>
              <a:rPr lang="el-GR" sz="1600" dirty="0" smtClean="0"/>
              <a:t>και κάποιας τεχνολογικής έντασης) θα οδηγούσε σε ένα </a:t>
            </a:r>
            <a:r>
              <a:rPr lang="el-GR" sz="1600" b="1" dirty="0" smtClean="0"/>
              <a:t>ενάρετο κύκλο</a:t>
            </a:r>
            <a:r>
              <a:rPr lang="el-GR" sz="1600" dirty="0" smtClean="0"/>
              <a:t>, ο οποίος συνδυάζεται με την αύξηση της παραγωγικότητας, τη βελτίωση της ανταγωνιστικότητας διεθνώς, καθώς και την αυξημένη ζήτηση για εξειδικευμένο και ικανό ανθρώπινο δυναμικό με υψηλές δεξιότητες</a:t>
            </a:r>
          </a:p>
          <a:p>
            <a:pPr lvl="1" algn="just">
              <a:buFont typeface="Arial" pitchFamily="34" charset="0"/>
              <a:buChar char="•"/>
            </a:pPr>
            <a:endParaRPr lang="el-GR" sz="1600" dirty="0" smtClean="0"/>
          </a:p>
          <a:p>
            <a:pPr lvl="1" algn="just">
              <a:buFont typeface="Arial" pitchFamily="34" charset="0"/>
              <a:buChar char="•"/>
            </a:pPr>
            <a:r>
              <a:rPr lang="el-GR" sz="1600" b="1" dirty="0" smtClean="0"/>
              <a:t> Πρακτικά </a:t>
            </a:r>
            <a:r>
              <a:rPr lang="el-GR" sz="1600" b="1" dirty="0" smtClean="0"/>
              <a:t>όμως </a:t>
            </a:r>
            <a:r>
              <a:rPr lang="el-GR" sz="1600" dirty="0" smtClean="0"/>
              <a:t>και παρά τις σχετικά ικανοποιητικές επιδόσεις των ελληνικών επιχειρήσεων αναφορικά με την καινοτομία, οι συγκεκριμένες διαστάσεις δεν αντανακλώνται στην ελληνική περίπτωση.</a:t>
            </a:r>
          </a:p>
          <a:p>
            <a:pPr lvl="1" algn="just">
              <a:buFont typeface="Arial" pitchFamily="34" charset="0"/>
              <a:buChar char="•"/>
            </a:pPr>
            <a:endParaRPr lang="el-GR" sz="1600" dirty="0" smtClean="0"/>
          </a:p>
          <a:p>
            <a:pPr lvl="1" algn="just">
              <a:buFont typeface="Arial" pitchFamily="34" charset="0"/>
              <a:buChar char="•"/>
            </a:pPr>
            <a:r>
              <a:rPr lang="el-GR" sz="1600" dirty="0" smtClean="0"/>
              <a:t>Αν ληφθούν υπόψη </a:t>
            </a:r>
            <a:r>
              <a:rPr lang="el-GR" sz="1600" b="1" dirty="0" smtClean="0"/>
              <a:t>άλλες αναλύσεις </a:t>
            </a:r>
            <a:r>
              <a:rPr lang="en-US" sz="1600" b="1" dirty="0" smtClean="0"/>
              <a:t>(Innovation Union Scoreboard, Global Entrepreneurship Monitor, Global Competitiveness Index </a:t>
            </a:r>
            <a:r>
              <a:rPr lang="el-GR" sz="1600" b="1" dirty="0" smtClean="0"/>
              <a:t>κ.α.) </a:t>
            </a:r>
            <a:r>
              <a:rPr lang="el-GR" sz="1600" dirty="0" smtClean="0"/>
              <a:t>για την καινοτομία στην Ελλάδα συνολικά αλλά και για την </a:t>
            </a:r>
            <a:r>
              <a:rPr lang="el-GR" sz="1600" dirty="0" err="1" smtClean="0"/>
              <a:t>καινοτομικότητα</a:t>
            </a:r>
            <a:r>
              <a:rPr lang="el-GR" sz="1600" dirty="0" smtClean="0"/>
              <a:t> των ελληνικών επιχειρήσεων, τα δεδομένα εμφανίζονται διαφοροποιημένα, </a:t>
            </a:r>
            <a:r>
              <a:rPr lang="el-GR" sz="1600" b="1" dirty="0" smtClean="0"/>
              <a:t>με πτωτική κυρίως τάση</a:t>
            </a:r>
          </a:p>
          <a:p>
            <a:pPr lvl="1" algn="just">
              <a:buFont typeface="Arial" pitchFamily="34" charset="0"/>
              <a:buChar char="•"/>
            </a:pPr>
            <a:endParaRPr lang="el-GR" sz="1600" dirty="0" smtClean="0"/>
          </a:p>
          <a:p>
            <a:pPr lvl="1" algn="just"/>
            <a:r>
              <a:rPr lang="el-GR" sz="1200" dirty="0" smtClean="0"/>
              <a:t>								</a:t>
            </a:r>
            <a:endParaRPr lang="el-GR" sz="1600" dirty="0" smtClean="0"/>
          </a:p>
          <a:p>
            <a:pPr marL="171450" lvl="1" indent="0" algn="ctr" defTabSz="912813">
              <a:spcBef>
                <a:spcPct val="20000"/>
              </a:spcBef>
              <a:defRPr/>
            </a:pPr>
            <a:r>
              <a:rPr lang="en-US" sz="1200" dirty="0"/>
              <a:t>			</a:t>
            </a:r>
            <a:r>
              <a:rPr lang="el-GR" sz="1200" dirty="0"/>
              <a:t>                  </a:t>
            </a:r>
            <a:fld id="{3CA2B32C-6106-46D2-BB01-57D242F2C44F}" type="slidenum">
              <a:rPr lang="en-US" sz="1200"/>
              <a:pPr marL="171450" lvl="1" indent="0" algn="ctr" defTabSz="912813">
                <a:spcBef>
                  <a:spcPct val="20000"/>
                </a:spcBef>
                <a:defRPr/>
              </a:pPr>
              <a:t>18</a:t>
            </a:fld>
            <a:r>
              <a:rPr lang="el-GR" sz="1200" dirty="0"/>
              <a:t> 			</a:t>
            </a:r>
          </a:p>
        </p:txBody>
      </p:sp>
    </p:spTree>
    <p:extLst>
      <p:ext uri="{BB962C8B-B14F-4D97-AF65-F5344CB8AC3E}">
        <p14:creationId xmlns:p14="http://schemas.microsoft.com/office/powerpoint/2010/main" val="405279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 </a:t>
            </a:r>
          </a:p>
        </p:txBody>
      </p:sp>
      <p:sp>
        <p:nvSpPr>
          <p:cNvPr id="16387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smtClean="0"/>
          </a:p>
        </p:txBody>
      </p:sp>
      <p:sp>
        <p:nvSpPr>
          <p:cNvPr id="16388" name="Θέση αριθμού διαφάνειας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76DD18A-B973-4FB5-AA25-2DB45F6667F0}" type="slidenum">
              <a:rPr lang="el-GR" smtClean="0"/>
              <a:pPr/>
              <a:t>19</a:t>
            </a:fld>
            <a:endParaRPr lang="el-GR" smtClean="0"/>
          </a:p>
        </p:txBody>
      </p:sp>
      <p:sp>
        <p:nvSpPr>
          <p:cNvPr id="5" name="Rectangle 2" descr="Bouquet"/>
          <p:cNvSpPr txBox="1"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rgbClr val="009999"/>
            </a:solidFill>
            <a:miter lim="800000"/>
            <a:headEnd/>
            <a:tailEnd/>
          </a:ln>
        </p:spPr>
        <p:txBody>
          <a:bodyPr/>
          <a:lstStyle/>
          <a:p>
            <a:pPr algn="ctr" defTabSz="912813" eaLnBrk="1" hangingPunct="1">
              <a:defRPr/>
            </a:pPr>
            <a:r>
              <a:rPr lang="en-US" sz="2400" b="1" i="1" u="sng" dirty="0" smtClean="0"/>
              <a:t>(</a:t>
            </a:r>
            <a:r>
              <a:rPr lang="el-GR" sz="2400" b="1" i="1" u="sng" dirty="0" smtClean="0"/>
              <a:t>Έμμεση) πραγματολογική ανάλυση για «Κ» (Ι)</a:t>
            </a:r>
            <a:endParaRPr lang="el-GR" sz="2400" b="1" i="1" dirty="0" smtClean="0">
              <a:latin typeface="Verdana" pitchFamily="34" charset="0"/>
            </a:endParaRPr>
          </a:p>
          <a:p>
            <a:pPr algn="ctr"/>
            <a:endParaRPr lang="el-GR" b="1" u="sng" dirty="0" smtClean="0"/>
          </a:p>
          <a:p>
            <a:pPr algn="just"/>
            <a:r>
              <a:rPr lang="el-GR" sz="1600" dirty="0" smtClean="0"/>
              <a:t>Αιτήσεις για διπλώματα ευρεσιτεχνίας από τον ιδιωτικό τομέα στο Ευρωπαϊκό Γραφείο Πατεντών (</a:t>
            </a:r>
            <a:r>
              <a:rPr lang="el-GR" sz="1600" dirty="0" err="1" smtClean="0"/>
              <a:t>αρθ</a:t>
            </a:r>
            <a:r>
              <a:rPr lang="en-US" sz="1600" dirty="0" smtClean="0"/>
              <a:t>. </a:t>
            </a:r>
            <a:r>
              <a:rPr lang="el-GR" sz="1600" dirty="0" smtClean="0"/>
              <a:t>αιτήσεων ανά </a:t>
            </a:r>
            <a:r>
              <a:rPr lang="el-GR" sz="1600" dirty="0" err="1" smtClean="0"/>
              <a:t>εκατομ</a:t>
            </a:r>
            <a:r>
              <a:rPr lang="el-GR" sz="1600" dirty="0" smtClean="0"/>
              <a:t>. κατοίκων, 2014)</a:t>
            </a:r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200" dirty="0" smtClean="0"/>
          </a:p>
          <a:p>
            <a:pPr algn="just"/>
            <a:endParaRPr lang="el-GR" sz="1200" dirty="0" smtClean="0"/>
          </a:p>
          <a:p>
            <a:pPr algn="just"/>
            <a:r>
              <a:rPr lang="el-GR" sz="1200" dirty="0" smtClean="0"/>
              <a:t>Πηγή: </a:t>
            </a:r>
            <a:r>
              <a:rPr lang="en-US" sz="1200" dirty="0" err="1" smtClean="0"/>
              <a:t>Eurostat</a:t>
            </a:r>
            <a:r>
              <a:rPr lang="en-US" sz="1200" dirty="0" smtClean="0"/>
              <a:t> </a:t>
            </a:r>
            <a:r>
              <a:rPr lang="en-US" sz="1200" dirty="0"/>
              <a:t>				</a:t>
            </a:r>
            <a:r>
              <a:rPr lang="el-GR" sz="1200" dirty="0"/>
              <a:t>            </a:t>
            </a:r>
            <a:endParaRPr lang="el-GR" sz="1200" dirty="0" smtClean="0"/>
          </a:p>
          <a:p>
            <a:pPr marL="265113" lvl="4" algn="just" defTabSz="912813" eaLnBrk="1" hangingPunct="1">
              <a:defRPr/>
            </a:pPr>
            <a:endParaRPr lang="el-GR" sz="1200" dirty="0" smtClean="0"/>
          </a:p>
          <a:p>
            <a:pPr marL="265113" lvl="4" algn="just" defTabSz="912813" eaLnBrk="1" hangingPunct="1">
              <a:defRPr/>
            </a:pPr>
            <a:endParaRPr lang="el-GR" sz="1200" dirty="0" smtClean="0"/>
          </a:p>
          <a:p>
            <a:pPr marL="265113" lvl="4" algn="just" defTabSz="912813" eaLnBrk="1" hangingPunct="1">
              <a:defRPr/>
            </a:pPr>
            <a:endParaRPr lang="el-GR" sz="1200" dirty="0" smtClean="0"/>
          </a:p>
          <a:p>
            <a:pPr marL="265113" lvl="4" algn="just" defTabSz="912813" eaLnBrk="1" hangingPunct="1">
              <a:defRPr/>
            </a:pPr>
            <a:endParaRPr lang="el-GR" sz="1200" dirty="0" smtClean="0"/>
          </a:p>
          <a:p>
            <a:pPr marL="265113" lvl="4" algn="ctr" defTabSz="912813" eaLnBrk="1" hangingPunct="1">
              <a:defRPr/>
            </a:pPr>
            <a:r>
              <a:rPr lang="el-GR" sz="1200" dirty="0" smtClean="0"/>
              <a:t>                                        </a:t>
            </a:r>
            <a:fld id="{3CA2B32C-6106-46D2-BB01-57D242F2C44F}" type="slidenum">
              <a:rPr lang="en-US" sz="1200"/>
              <a:pPr marL="265113" lvl="4" algn="ctr" defTabSz="912813" eaLnBrk="1" hangingPunct="1">
                <a:defRPr/>
              </a:pPr>
              <a:t>19</a:t>
            </a:fld>
            <a:r>
              <a:rPr lang="el-GR" sz="1200" dirty="0"/>
              <a:t> 			</a:t>
            </a:r>
          </a:p>
        </p:txBody>
      </p:sp>
      <p:graphicFrame>
        <p:nvGraphicFramePr>
          <p:cNvPr id="10" name="Γράφημα 1"/>
          <p:cNvGraphicFramePr/>
          <p:nvPr/>
        </p:nvGraphicFramePr>
        <p:xfrm>
          <a:off x="755576" y="1340768"/>
          <a:ext cx="7560839" cy="4176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65459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 </a:t>
            </a:r>
          </a:p>
        </p:txBody>
      </p:sp>
      <p:sp>
        <p:nvSpPr>
          <p:cNvPr id="16387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smtClean="0"/>
          </a:p>
        </p:txBody>
      </p:sp>
      <p:sp>
        <p:nvSpPr>
          <p:cNvPr id="16388" name="Θέση αριθμού διαφάνειας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76DD18A-B973-4FB5-AA25-2DB45F6667F0}" type="slidenum">
              <a:rPr lang="el-GR" smtClean="0"/>
              <a:pPr/>
              <a:t>20</a:t>
            </a:fld>
            <a:endParaRPr lang="el-GR" smtClean="0"/>
          </a:p>
        </p:txBody>
      </p:sp>
      <p:sp>
        <p:nvSpPr>
          <p:cNvPr id="5" name="Rectangle 2" descr="Bouquet"/>
          <p:cNvSpPr txBox="1"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rgbClr val="009999"/>
            </a:solidFill>
            <a:miter lim="800000"/>
            <a:headEnd/>
            <a:tailEnd/>
          </a:ln>
        </p:spPr>
        <p:txBody>
          <a:bodyPr/>
          <a:lstStyle/>
          <a:p>
            <a:pPr algn="ctr" defTabSz="912813">
              <a:defRPr/>
            </a:pPr>
            <a:r>
              <a:rPr lang="en-US" sz="2400" b="1" i="1" u="sng" dirty="0"/>
              <a:t>(</a:t>
            </a:r>
            <a:r>
              <a:rPr lang="el-GR" sz="2400" b="1" i="1" u="sng" dirty="0"/>
              <a:t>Έμμεση) πραγματολογική ανάλυση για «Κ» (</a:t>
            </a:r>
            <a:r>
              <a:rPr lang="el-GR" sz="2400" b="1" i="1" u="sng" dirty="0" smtClean="0"/>
              <a:t>ΙΙ)</a:t>
            </a:r>
            <a:endParaRPr lang="el-GR" sz="2400" b="1" i="1" dirty="0">
              <a:latin typeface="Verdana" pitchFamily="34" charset="0"/>
            </a:endParaRPr>
          </a:p>
          <a:p>
            <a:pPr algn="ctr"/>
            <a:endParaRPr lang="el-GR" b="1" u="sng" dirty="0" smtClean="0"/>
          </a:p>
          <a:p>
            <a:r>
              <a:rPr lang="el-GR" sz="1600" dirty="0" smtClean="0"/>
              <a:t>Εξαγωγές προϊόντων υψηλής τεχνολογίας (ως % συνολικών εξαγωγών, 2014) </a:t>
            </a:r>
          </a:p>
          <a:p>
            <a:pPr algn="just"/>
            <a:endParaRPr lang="el-GR" sz="1600" dirty="0" smtClean="0"/>
          </a:p>
          <a:p>
            <a:pPr algn="just"/>
            <a:r>
              <a:rPr lang="el-GR" sz="1600" dirty="0" smtClean="0"/>
              <a:t>	</a:t>
            </a:r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r>
              <a:rPr lang="el-GR" sz="1200" dirty="0" smtClean="0"/>
              <a:t>Πηγή: </a:t>
            </a:r>
            <a:r>
              <a:rPr lang="en-US" sz="1200" dirty="0" err="1" smtClean="0"/>
              <a:t>Eurostat</a:t>
            </a:r>
            <a:r>
              <a:rPr lang="en-US" sz="1200" dirty="0" smtClean="0"/>
              <a:t> (</a:t>
            </a:r>
            <a:r>
              <a:rPr lang="en-US" sz="1200" dirty="0" err="1" smtClean="0"/>
              <a:t>htec_trd_tot</a:t>
            </a:r>
            <a:r>
              <a:rPr lang="en-US" sz="1200" dirty="0" smtClean="0"/>
              <a:t>)</a:t>
            </a:r>
            <a:endParaRPr lang="el-GR" sz="1200" dirty="0" smtClean="0"/>
          </a:p>
          <a:p>
            <a:pPr marL="265113" lvl="4" algn="just" defTabSz="912813" eaLnBrk="1" hangingPunct="1">
              <a:defRPr/>
            </a:pPr>
            <a:endParaRPr lang="el-GR" sz="1200" dirty="0" smtClean="0"/>
          </a:p>
          <a:p>
            <a:pPr marL="265113" lvl="4" algn="just" defTabSz="912813" eaLnBrk="1" hangingPunct="1">
              <a:defRPr/>
            </a:pPr>
            <a:endParaRPr lang="el-GR" sz="1200" dirty="0" smtClean="0"/>
          </a:p>
          <a:p>
            <a:pPr marL="265113" lvl="4" algn="just" defTabSz="912813" eaLnBrk="1" hangingPunct="1">
              <a:defRPr/>
            </a:pPr>
            <a:endParaRPr lang="el-GR" sz="1200" dirty="0" smtClean="0"/>
          </a:p>
          <a:p>
            <a:pPr marL="265113" lvl="4" algn="just" defTabSz="912813" eaLnBrk="1" hangingPunct="1">
              <a:defRPr/>
            </a:pPr>
            <a:endParaRPr lang="el-GR" sz="1200" dirty="0" smtClean="0"/>
          </a:p>
          <a:p>
            <a:pPr marL="265113" lvl="4" algn="ctr" defTabSz="912813" eaLnBrk="1" hangingPunct="1">
              <a:defRPr/>
            </a:pPr>
            <a:r>
              <a:rPr lang="el-GR" sz="1200" dirty="0" smtClean="0"/>
              <a:t>                                        </a:t>
            </a:r>
            <a:fld id="{3CA2B32C-6106-46D2-BB01-57D242F2C44F}" type="slidenum">
              <a:rPr lang="en-US" sz="1200"/>
              <a:pPr marL="265113" lvl="4" algn="ctr" defTabSz="912813" eaLnBrk="1" hangingPunct="1">
                <a:defRPr/>
              </a:pPr>
              <a:t>20</a:t>
            </a:fld>
            <a:r>
              <a:rPr lang="el-GR" sz="1200" dirty="0"/>
              <a:t> 			</a:t>
            </a:r>
          </a:p>
        </p:txBody>
      </p:sp>
      <p:graphicFrame>
        <p:nvGraphicFramePr>
          <p:cNvPr id="10" name="Γράφημα 1"/>
          <p:cNvGraphicFramePr/>
          <p:nvPr/>
        </p:nvGraphicFramePr>
        <p:xfrm>
          <a:off x="755576" y="1052736"/>
          <a:ext cx="7488832" cy="4176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41287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 </a:t>
            </a:r>
          </a:p>
        </p:txBody>
      </p:sp>
      <p:sp>
        <p:nvSpPr>
          <p:cNvPr id="16387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smtClean="0"/>
          </a:p>
        </p:txBody>
      </p:sp>
      <p:sp>
        <p:nvSpPr>
          <p:cNvPr id="16388" name="Θέση αριθμού διαφάνειας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76DD18A-B973-4FB5-AA25-2DB45F6667F0}" type="slidenum">
              <a:rPr lang="el-GR" smtClean="0"/>
              <a:pPr/>
              <a:t>21</a:t>
            </a:fld>
            <a:endParaRPr lang="el-GR" smtClean="0"/>
          </a:p>
        </p:txBody>
      </p:sp>
      <p:sp>
        <p:nvSpPr>
          <p:cNvPr id="5" name="Rectangle 2" descr="Bouquet"/>
          <p:cNvSpPr txBox="1"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rgbClr val="009999"/>
            </a:solidFill>
            <a:miter lim="800000"/>
            <a:headEnd/>
            <a:tailEnd/>
          </a:ln>
        </p:spPr>
        <p:txBody>
          <a:bodyPr/>
          <a:lstStyle/>
          <a:p>
            <a:pPr algn="ctr" defTabSz="912813">
              <a:defRPr/>
            </a:pPr>
            <a:r>
              <a:rPr lang="en-US" sz="2400" b="1" i="1" u="sng" dirty="0"/>
              <a:t>(</a:t>
            </a:r>
            <a:r>
              <a:rPr lang="el-GR" sz="2400" b="1" i="1" u="sng" dirty="0"/>
              <a:t>Έμμεση) πραγματολογική ανάλυση για «Κ» </a:t>
            </a:r>
            <a:r>
              <a:rPr lang="el-GR" sz="2400" b="1" i="1" u="sng" dirty="0" smtClean="0"/>
              <a:t>(ΙΙΙ</a:t>
            </a:r>
            <a:r>
              <a:rPr lang="el-GR" sz="2400" b="1" i="1" u="sng" dirty="0"/>
              <a:t>)</a:t>
            </a:r>
            <a:endParaRPr lang="el-GR" sz="2400" b="1" i="1" dirty="0">
              <a:latin typeface="Verdana" pitchFamily="34" charset="0"/>
            </a:endParaRPr>
          </a:p>
          <a:p>
            <a:pPr algn="ctr"/>
            <a:endParaRPr lang="el-GR" b="1" u="sng" dirty="0" smtClean="0"/>
          </a:p>
          <a:p>
            <a:pPr algn="just"/>
            <a:r>
              <a:rPr lang="el-GR" sz="1600" dirty="0" smtClean="0"/>
              <a:t>Απασχόληση στην παραγωγή αγαθών και υπηρεσιών υψηλής τεχνολογίας (ως % της συνολικής απασχόλησης</a:t>
            </a:r>
            <a:r>
              <a:rPr lang="en-US" sz="1600" dirty="0" smtClean="0"/>
              <a:t>, 2014</a:t>
            </a:r>
            <a:r>
              <a:rPr lang="el-GR" sz="1600" dirty="0" smtClean="0"/>
              <a:t>)</a:t>
            </a:r>
          </a:p>
          <a:p>
            <a:pPr algn="just"/>
            <a:endParaRPr lang="el-GR" sz="1400" dirty="0" smtClean="0"/>
          </a:p>
          <a:p>
            <a:pPr algn="just"/>
            <a:r>
              <a:rPr lang="el-GR" sz="1400" dirty="0" smtClean="0"/>
              <a:t>	</a:t>
            </a:r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200" dirty="0" smtClean="0"/>
          </a:p>
          <a:p>
            <a:pPr algn="just"/>
            <a:endParaRPr lang="el-GR" sz="1200" dirty="0" smtClean="0"/>
          </a:p>
          <a:p>
            <a:pPr algn="just"/>
            <a:r>
              <a:rPr lang="el-GR" sz="1200" dirty="0" smtClean="0"/>
              <a:t>Πηγή: </a:t>
            </a:r>
            <a:r>
              <a:rPr lang="en-US" sz="1200" dirty="0" err="1" smtClean="0"/>
              <a:t>Eurostat</a:t>
            </a:r>
            <a:r>
              <a:rPr lang="en-US" sz="1200" dirty="0" smtClean="0"/>
              <a:t> </a:t>
            </a:r>
            <a:r>
              <a:rPr lang="en-US" sz="1200" dirty="0"/>
              <a:t>				</a:t>
            </a:r>
            <a:r>
              <a:rPr lang="el-GR" sz="1200" dirty="0"/>
              <a:t>            </a:t>
            </a:r>
            <a:endParaRPr lang="el-GR" sz="1200" dirty="0" smtClean="0"/>
          </a:p>
          <a:p>
            <a:pPr marL="265113" lvl="4" algn="just" defTabSz="912813" eaLnBrk="1" hangingPunct="1">
              <a:defRPr/>
            </a:pPr>
            <a:endParaRPr lang="el-GR" sz="1200" dirty="0" smtClean="0"/>
          </a:p>
          <a:p>
            <a:pPr marL="265113" lvl="4" algn="just" defTabSz="912813" eaLnBrk="1" hangingPunct="1">
              <a:defRPr/>
            </a:pPr>
            <a:endParaRPr lang="el-GR" sz="1200" dirty="0" smtClean="0"/>
          </a:p>
          <a:p>
            <a:pPr marL="265113" lvl="4" algn="just" defTabSz="912813" eaLnBrk="1" hangingPunct="1">
              <a:defRPr/>
            </a:pPr>
            <a:endParaRPr lang="el-GR" sz="1200" dirty="0" smtClean="0"/>
          </a:p>
          <a:p>
            <a:pPr marL="265113" lvl="4" algn="just" defTabSz="912813" eaLnBrk="1" hangingPunct="1">
              <a:defRPr/>
            </a:pPr>
            <a:endParaRPr lang="el-GR" sz="1200" dirty="0" smtClean="0"/>
          </a:p>
          <a:p>
            <a:pPr marL="265113" lvl="4" algn="ctr" defTabSz="912813" eaLnBrk="1" hangingPunct="1">
              <a:defRPr/>
            </a:pPr>
            <a:r>
              <a:rPr lang="el-GR" sz="1200" dirty="0" smtClean="0"/>
              <a:t>                                        </a:t>
            </a:r>
            <a:fld id="{3CA2B32C-6106-46D2-BB01-57D242F2C44F}" type="slidenum">
              <a:rPr lang="en-US" sz="1200"/>
              <a:pPr marL="265113" lvl="4" algn="ctr" defTabSz="912813" eaLnBrk="1" hangingPunct="1">
                <a:defRPr/>
              </a:pPr>
              <a:t>21</a:t>
            </a:fld>
            <a:r>
              <a:rPr lang="el-GR" sz="1200" dirty="0"/>
              <a:t> 			</a:t>
            </a:r>
          </a:p>
        </p:txBody>
      </p:sp>
      <p:graphicFrame>
        <p:nvGraphicFramePr>
          <p:cNvPr id="10" name="Γράφημα 1"/>
          <p:cNvGraphicFramePr/>
          <p:nvPr/>
        </p:nvGraphicFramePr>
        <p:xfrm>
          <a:off x="357158" y="1285860"/>
          <a:ext cx="7858180" cy="40338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834210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5 - Θέση αριθμού διαφάνειας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 defTabSz="912813"/>
            <a:fld id="{9BBF919C-9B51-4B44-8849-5B64DE1B1645}" type="slidenum">
              <a:rPr lang="el-GR" smtClean="0"/>
              <a:pPr defTabSz="912813"/>
              <a:t>22</a:t>
            </a:fld>
            <a:endParaRPr lang="el-GR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tx2">
              <a:lumMod val="20000"/>
              <a:lumOff val="80000"/>
            </a:schemeClr>
          </a:solidFill>
          <a:ln>
            <a:solidFill>
              <a:srgbClr val="009999"/>
            </a:solidFill>
          </a:ln>
        </p:spPr>
        <p:txBody>
          <a:bodyPr/>
          <a:lstStyle/>
          <a:p>
            <a:pPr defTabSz="912813" eaLnBrk="1" hangingPunct="1">
              <a:defRPr/>
            </a:pPr>
            <a:endParaRPr lang="el-GR" sz="2000" b="1" u="sng" dirty="0">
              <a:latin typeface="Verdana" pitchFamily="34" charset="0"/>
            </a:endParaRPr>
          </a:p>
          <a:p>
            <a:pPr defTabSz="912813" eaLnBrk="1" hangingPunct="1">
              <a:defRPr/>
            </a:pPr>
            <a:r>
              <a:rPr lang="el-GR" sz="2000" b="1" u="sng" dirty="0"/>
              <a:t>Ερμηνεύοντας τις ενδείξεις για την καινοτομία στην Ελλάδα (Ι)</a:t>
            </a:r>
            <a:endParaRPr lang="el-GR" sz="2000" b="1" dirty="0"/>
          </a:p>
          <a:p>
            <a:pPr defTabSz="912813" eaLnBrk="1" hangingPunct="1">
              <a:defRPr/>
            </a:pPr>
            <a:endParaRPr lang="el-GR" sz="1000" b="1" u="sng" dirty="0"/>
          </a:p>
          <a:p>
            <a:pPr marL="455613" lvl="1" algn="just" defTabSz="912813">
              <a:defRPr/>
            </a:pPr>
            <a:endParaRPr lang="el-GR" sz="1600" dirty="0"/>
          </a:p>
          <a:p>
            <a:pPr marL="455613" lvl="1" algn="just" defTabSz="912813">
              <a:defRPr/>
            </a:pPr>
            <a:r>
              <a:rPr lang="el-GR" sz="1600" dirty="0"/>
              <a:t> Ποσοστό καινοτόμων επιχειρήσεων, αποκλειστικά με καινοτομία μάρκετινγκ, </a:t>
            </a:r>
            <a:r>
              <a:rPr lang="en-US" sz="1600" dirty="0"/>
              <a:t>2016</a:t>
            </a:r>
            <a:endParaRPr lang="el-GR" sz="1600" dirty="0"/>
          </a:p>
          <a:p>
            <a:pPr marL="455613" lvl="1" algn="just" defTabSz="912813">
              <a:defRPr/>
            </a:pPr>
            <a:endParaRPr lang="el-GR" sz="1600" dirty="0"/>
          </a:p>
          <a:p>
            <a:pPr marL="455613" lvl="1" algn="just" defTabSz="912813">
              <a:defRPr/>
            </a:pPr>
            <a:endParaRPr lang="el-GR" sz="1600" dirty="0"/>
          </a:p>
          <a:p>
            <a:pPr marL="455613" lvl="1" algn="just" defTabSz="912813">
              <a:defRPr/>
            </a:pPr>
            <a:endParaRPr lang="el-GR" sz="1600" dirty="0"/>
          </a:p>
          <a:p>
            <a:pPr marL="455613" lvl="1" algn="just" defTabSz="912813">
              <a:defRPr/>
            </a:pPr>
            <a:endParaRPr lang="el-GR" sz="1600" dirty="0"/>
          </a:p>
          <a:p>
            <a:pPr marL="455613" lvl="1" algn="just" defTabSz="912813">
              <a:defRPr/>
            </a:pPr>
            <a:endParaRPr lang="el-GR" sz="1600" dirty="0"/>
          </a:p>
          <a:p>
            <a:pPr marL="455613" lvl="1" algn="just" defTabSz="912813">
              <a:defRPr/>
            </a:pPr>
            <a:endParaRPr lang="el-GR" sz="1600" dirty="0"/>
          </a:p>
          <a:p>
            <a:pPr marL="455613" lvl="1" algn="just" defTabSz="912813">
              <a:defRPr/>
            </a:pPr>
            <a:endParaRPr lang="el-GR" sz="1600" dirty="0"/>
          </a:p>
          <a:p>
            <a:pPr marL="455613" lvl="1" algn="just" defTabSz="912813">
              <a:defRPr/>
            </a:pPr>
            <a:endParaRPr lang="el-GR" sz="1600" dirty="0"/>
          </a:p>
          <a:p>
            <a:pPr marL="455613" lvl="1" algn="just" defTabSz="912813">
              <a:defRPr/>
            </a:pPr>
            <a:endParaRPr lang="el-GR" sz="1600" dirty="0"/>
          </a:p>
          <a:p>
            <a:pPr marL="455613" lvl="1" algn="just" defTabSz="912813">
              <a:defRPr/>
            </a:pPr>
            <a:endParaRPr lang="el-GR" sz="1600" dirty="0"/>
          </a:p>
          <a:p>
            <a:pPr marL="455613" lvl="1" algn="just" defTabSz="912813">
              <a:defRPr/>
            </a:pPr>
            <a:endParaRPr lang="el-GR" sz="1600" dirty="0"/>
          </a:p>
          <a:p>
            <a:pPr marL="455613" lvl="1" algn="just" defTabSz="912813">
              <a:defRPr/>
            </a:pPr>
            <a:endParaRPr lang="el-GR" sz="1600" dirty="0"/>
          </a:p>
          <a:p>
            <a:pPr marL="455613" lvl="1" algn="just" defTabSz="912813">
              <a:defRPr/>
            </a:pPr>
            <a:endParaRPr lang="el-GR" sz="1600" dirty="0"/>
          </a:p>
          <a:p>
            <a:pPr marL="455613" lvl="1" algn="just" defTabSz="912813">
              <a:defRPr/>
            </a:pPr>
            <a:endParaRPr lang="el-GR" sz="1600" dirty="0"/>
          </a:p>
          <a:p>
            <a:pPr marL="455613" lvl="1" algn="just" defTabSz="912813">
              <a:defRPr/>
            </a:pPr>
            <a:endParaRPr lang="el-GR" sz="1600" dirty="0"/>
          </a:p>
          <a:p>
            <a:pPr marL="455613" lvl="1" algn="just" defTabSz="912813">
              <a:defRPr/>
            </a:pPr>
            <a:r>
              <a:rPr lang="el-GR" sz="1200" dirty="0"/>
              <a:t>Πηγή: </a:t>
            </a:r>
            <a:r>
              <a:rPr lang="en-US" sz="1200" dirty="0"/>
              <a:t>Eurostat [inn_cis10_type]</a:t>
            </a:r>
            <a:endParaRPr lang="el-GR" sz="1200" dirty="0"/>
          </a:p>
          <a:p>
            <a:pPr marL="455613" lvl="1" algn="r" defTabSz="912813" eaLnBrk="1" hangingPunct="1">
              <a:defRPr/>
            </a:pPr>
            <a:r>
              <a:rPr lang="en-US" sz="1200" dirty="0"/>
              <a:t>		</a:t>
            </a:r>
            <a:r>
              <a:rPr lang="el-GR" sz="1200" dirty="0"/>
              <a:t>	</a:t>
            </a:r>
            <a:endParaRPr lang="en-US" sz="1200" dirty="0"/>
          </a:p>
          <a:p>
            <a:pPr algn="just" defTabSz="912813">
              <a:defRPr/>
            </a:pPr>
            <a:r>
              <a:rPr lang="en-US" sz="1200" dirty="0"/>
              <a:t>					</a:t>
            </a:r>
            <a:fld id="{66985E5D-F79F-4719-A153-23C24A3FF1E1}" type="slidenum">
              <a:rPr lang="en-US" sz="1200" smtClean="0"/>
              <a:pPr algn="just" defTabSz="912813">
                <a:defRPr/>
              </a:pPr>
              <a:t>22</a:t>
            </a:fld>
            <a:r>
              <a:rPr lang="el-GR" sz="1200" dirty="0"/>
              <a:t>			</a:t>
            </a:r>
          </a:p>
        </p:txBody>
      </p:sp>
      <p:graphicFrame>
        <p:nvGraphicFramePr>
          <p:cNvPr id="5" name="Γράφημα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31285362"/>
              </p:ext>
            </p:extLst>
          </p:nvPr>
        </p:nvGraphicFramePr>
        <p:xfrm>
          <a:off x="395536" y="1731168"/>
          <a:ext cx="8136904" cy="41461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806509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5 - Θέση αριθμού διαφάνειας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 defTabSz="912813"/>
            <a:fld id="{9BBF919C-9B51-4B44-8849-5B64DE1B1645}" type="slidenum">
              <a:rPr lang="el-GR" smtClean="0"/>
              <a:pPr defTabSz="912813"/>
              <a:t>23</a:t>
            </a:fld>
            <a:endParaRPr lang="el-GR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accent1">
              <a:lumMod val="40000"/>
              <a:lumOff val="60000"/>
            </a:schemeClr>
          </a:solidFill>
          <a:ln>
            <a:solidFill>
              <a:srgbClr val="009999"/>
            </a:solidFill>
          </a:ln>
        </p:spPr>
        <p:txBody>
          <a:bodyPr/>
          <a:lstStyle/>
          <a:p>
            <a:pPr defTabSz="912813" eaLnBrk="1" hangingPunct="1">
              <a:defRPr/>
            </a:pPr>
            <a:endParaRPr lang="el-GR" sz="2000" b="1" u="sng" dirty="0">
              <a:latin typeface="Verdana" pitchFamily="34" charset="0"/>
            </a:endParaRPr>
          </a:p>
          <a:p>
            <a:pPr defTabSz="912813" eaLnBrk="1" hangingPunct="1">
              <a:defRPr/>
            </a:pPr>
            <a:r>
              <a:rPr lang="el-GR" sz="2000" b="1" u="sng" dirty="0"/>
              <a:t>Ερμηνεύοντας τις ενδείξεις για την καινοτομία στην Ελλάδα (ΙΙ)</a:t>
            </a:r>
            <a:endParaRPr lang="el-GR" sz="2000" b="1" dirty="0"/>
          </a:p>
          <a:p>
            <a:pPr defTabSz="912813" eaLnBrk="1" hangingPunct="1">
              <a:defRPr/>
            </a:pPr>
            <a:endParaRPr lang="el-GR" sz="1000" b="1" u="sng" dirty="0"/>
          </a:p>
          <a:p>
            <a:pPr marL="455613" lvl="1" algn="just" defTabSz="912813">
              <a:defRPr/>
            </a:pPr>
            <a:r>
              <a:rPr lang="el-GR" sz="1600" dirty="0"/>
              <a:t> Ποσοστό καινοτόμων επιχειρήσεων, αποκλειστικά με καινοτομία προϊόντος, 201</a:t>
            </a:r>
            <a:r>
              <a:rPr lang="en-US" sz="1600" dirty="0"/>
              <a:t>6</a:t>
            </a:r>
            <a:endParaRPr lang="el-GR" sz="1600" dirty="0"/>
          </a:p>
          <a:p>
            <a:pPr marL="455613" lvl="1" algn="just" defTabSz="912813">
              <a:defRPr/>
            </a:pPr>
            <a:endParaRPr lang="el-GR" sz="1600" dirty="0"/>
          </a:p>
          <a:p>
            <a:pPr marL="455613" lvl="1" algn="just" defTabSz="912813">
              <a:defRPr/>
            </a:pPr>
            <a:endParaRPr lang="el-GR" sz="1600" dirty="0"/>
          </a:p>
          <a:p>
            <a:pPr marL="455613" lvl="1" algn="just" defTabSz="912813">
              <a:defRPr/>
            </a:pPr>
            <a:endParaRPr lang="el-GR" sz="1600" dirty="0"/>
          </a:p>
          <a:p>
            <a:pPr marL="455613" lvl="1" algn="just" defTabSz="912813">
              <a:defRPr/>
            </a:pPr>
            <a:endParaRPr lang="el-GR" sz="1600" dirty="0"/>
          </a:p>
          <a:p>
            <a:pPr marL="455613" lvl="1" algn="just" defTabSz="912813">
              <a:defRPr/>
            </a:pPr>
            <a:endParaRPr lang="el-GR" sz="1600" dirty="0"/>
          </a:p>
          <a:p>
            <a:pPr marL="455613" lvl="1" algn="just" defTabSz="912813">
              <a:defRPr/>
            </a:pPr>
            <a:endParaRPr lang="el-GR" sz="1600" dirty="0"/>
          </a:p>
          <a:p>
            <a:pPr marL="455613" lvl="1" algn="just" defTabSz="912813">
              <a:defRPr/>
            </a:pPr>
            <a:endParaRPr lang="el-GR" sz="1600" dirty="0"/>
          </a:p>
          <a:p>
            <a:pPr marL="455613" lvl="1" algn="just" defTabSz="912813">
              <a:defRPr/>
            </a:pPr>
            <a:endParaRPr lang="el-GR" sz="1600" dirty="0"/>
          </a:p>
          <a:p>
            <a:pPr marL="455613" lvl="1" algn="just" defTabSz="912813">
              <a:defRPr/>
            </a:pPr>
            <a:endParaRPr lang="el-GR" sz="1600" dirty="0"/>
          </a:p>
          <a:p>
            <a:pPr marL="455613" lvl="1" algn="just" defTabSz="912813">
              <a:defRPr/>
            </a:pPr>
            <a:endParaRPr lang="el-GR" sz="1600" dirty="0"/>
          </a:p>
          <a:p>
            <a:pPr marL="455613" lvl="1" algn="just" defTabSz="912813">
              <a:defRPr/>
            </a:pPr>
            <a:endParaRPr lang="el-GR" sz="1600" dirty="0"/>
          </a:p>
          <a:p>
            <a:pPr marL="455613" lvl="1" algn="just" defTabSz="912813">
              <a:defRPr/>
            </a:pPr>
            <a:endParaRPr lang="el-GR" sz="1600" dirty="0"/>
          </a:p>
          <a:p>
            <a:pPr marL="455613" lvl="1" algn="just" defTabSz="912813">
              <a:defRPr/>
            </a:pPr>
            <a:endParaRPr lang="el-GR" sz="1600" dirty="0"/>
          </a:p>
          <a:p>
            <a:pPr marL="455613" lvl="1" algn="just" defTabSz="912813">
              <a:defRPr/>
            </a:pPr>
            <a:endParaRPr lang="el-GR" sz="1600" dirty="0"/>
          </a:p>
          <a:p>
            <a:pPr marL="455613" lvl="1" algn="just" defTabSz="912813">
              <a:defRPr/>
            </a:pPr>
            <a:endParaRPr lang="el-GR" sz="1200" dirty="0"/>
          </a:p>
          <a:p>
            <a:pPr marL="455613" lvl="1" algn="just" defTabSz="912813">
              <a:defRPr/>
            </a:pPr>
            <a:endParaRPr lang="en-US" sz="1200" dirty="0"/>
          </a:p>
          <a:p>
            <a:pPr marL="455613" lvl="1" algn="just" defTabSz="912813">
              <a:defRPr/>
            </a:pPr>
            <a:endParaRPr lang="en-US" sz="1200" dirty="0"/>
          </a:p>
          <a:p>
            <a:pPr marL="455613" lvl="1" algn="just" defTabSz="912813">
              <a:defRPr/>
            </a:pPr>
            <a:r>
              <a:rPr lang="el-GR" sz="1200" dirty="0"/>
              <a:t>Πηγή: </a:t>
            </a:r>
            <a:r>
              <a:rPr lang="en-US" sz="1200" dirty="0"/>
              <a:t>Eurostat [inn_cis10_type]</a:t>
            </a:r>
            <a:endParaRPr lang="el-GR" sz="1200" dirty="0"/>
          </a:p>
          <a:p>
            <a:pPr marL="455613" lvl="1" algn="just" defTabSz="912813">
              <a:defRPr/>
            </a:pPr>
            <a:endParaRPr lang="el-GR" sz="1200" dirty="0"/>
          </a:p>
          <a:p>
            <a:pPr algn="just" defTabSz="912813">
              <a:defRPr/>
            </a:pPr>
            <a:r>
              <a:rPr lang="en-US" sz="1200" dirty="0"/>
              <a:t>					</a:t>
            </a:r>
            <a:fld id="{66985E5D-F79F-4719-A153-23C24A3FF1E1}" type="slidenum">
              <a:rPr lang="en-US" sz="1200" smtClean="0"/>
              <a:pPr algn="just" defTabSz="912813">
                <a:defRPr/>
              </a:pPr>
              <a:t>23</a:t>
            </a:fld>
            <a:r>
              <a:rPr lang="el-GR" sz="1200" dirty="0"/>
              <a:t>			</a:t>
            </a:r>
          </a:p>
        </p:txBody>
      </p:sp>
      <p:graphicFrame>
        <p:nvGraphicFramePr>
          <p:cNvPr id="6" name="Γράφημα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46218772"/>
              </p:ext>
            </p:extLst>
          </p:nvPr>
        </p:nvGraphicFramePr>
        <p:xfrm>
          <a:off x="683568" y="1268760"/>
          <a:ext cx="7848872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9993877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5 - Θέση αριθμού διαφάνειας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 defTabSz="912813"/>
            <a:fld id="{9BBF919C-9B51-4B44-8849-5B64DE1B1645}" type="slidenum">
              <a:rPr lang="el-GR" smtClean="0"/>
              <a:pPr defTabSz="912813"/>
              <a:t>24</a:t>
            </a:fld>
            <a:endParaRPr lang="el-GR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tx2">
              <a:lumMod val="20000"/>
              <a:lumOff val="80000"/>
            </a:schemeClr>
          </a:solidFill>
          <a:ln>
            <a:solidFill>
              <a:srgbClr val="009999"/>
            </a:solidFill>
          </a:ln>
        </p:spPr>
        <p:txBody>
          <a:bodyPr/>
          <a:lstStyle/>
          <a:p>
            <a:pPr defTabSz="912813" eaLnBrk="1" hangingPunct="1">
              <a:defRPr/>
            </a:pPr>
            <a:endParaRPr lang="el-GR" sz="1000" b="1" u="sng" dirty="0">
              <a:latin typeface="Verdana" pitchFamily="34" charset="0"/>
            </a:endParaRPr>
          </a:p>
          <a:p>
            <a:pPr defTabSz="912813" eaLnBrk="1" hangingPunct="1">
              <a:defRPr/>
            </a:pPr>
            <a:r>
              <a:rPr lang="el-GR" sz="2000" b="1" u="sng" dirty="0"/>
              <a:t>Ερμηνεύοντας τις ενδείξεις για την καινοτομία στην Ελλάδα (Ι</a:t>
            </a:r>
            <a:r>
              <a:rPr lang="en-US" sz="2000" b="1" u="sng" dirty="0"/>
              <a:t>I</a:t>
            </a:r>
            <a:r>
              <a:rPr lang="el-GR" sz="2000" b="1" u="sng" dirty="0"/>
              <a:t>Ι)</a:t>
            </a:r>
            <a:endParaRPr lang="el-GR" sz="2000" b="1" dirty="0"/>
          </a:p>
          <a:p>
            <a:pPr defTabSz="912813" eaLnBrk="1" hangingPunct="1">
              <a:defRPr/>
            </a:pPr>
            <a:endParaRPr lang="el-GR" sz="1000" b="1" u="sng" dirty="0"/>
          </a:p>
          <a:p>
            <a:pPr marL="455613" lvl="1" algn="just" defTabSz="912813">
              <a:defRPr/>
            </a:pPr>
            <a:r>
              <a:rPr lang="el-GR" sz="1600" dirty="0"/>
              <a:t> </a:t>
            </a:r>
            <a:r>
              <a:rPr lang="el-GR" sz="1800" i="1" dirty="0"/>
              <a:t>Ποιοτικά στοιχεία:</a:t>
            </a:r>
          </a:p>
          <a:p>
            <a:pPr marL="347663" lvl="1" indent="-285750" algn="just" defTabSz="912813">
              <a:buFont typeface="Arial" panose="020B0604020202020204" pitchFamily="34" charset="0"/>
              <a:buChar char="•"/>
              <a:defRPr/>
            </a:pPr>
            <a:r>
              <a:rPr lang="el-GR" sz="1800" dirty="0"/>
              <a:t>Η δομή του παραγωγικού τομέα της οικονομίας καθορίζεται από την ένταση της ερευνητικής δραστηριότητας, αλλά και «υποχρεώνει» τις επιχειρήσεις να επενδύσουν στη γνώση.</a:t>
            </a:r>
          </a:p>
          <a:p>
            <a:pPr marL="347663" lvl="1" indent="-285750" algn="just" defTabSz="912813">
              <a:buFont typeface="Arial" panose="020B0604020202020204" pitchFamily="34" charset="0"/>
              <a:buChar char="•"/>
              <a:defRPr/>
            </a:pPr>
            <a:r>
              <a:rPr lang="el-GR" sz="1800" b="1" dirty="0"/>
              <a:t>Άρα</a:t>
            </a:r>
            <a:r>
              <a:rPr lang="el-GR" sz="1800" dirty="0"/>
              <a:t> σημαντικό στοιχείο: όχι μόνο η προσφορά γνώσης, αλλά και η πλευρά της ζήτησης</a:t>
            </a:r>
          </a:p>
          <a:p>
            <a:pPr marL="347663" lvl="1" indent="-285750" algn="just" defTabSz="912813">
              <a:buFont typeface="Arial" panose="020B0604020202020204" pitchFamily="34" charset="0"/>
              <a:buChar char="•"/>
              <a:defRPr/>
            </a:pPr>
            <a:r>
              <a:rPr lang="el-GR" sz="1800" dirty="0"/>
              <a:t>Το ζήτημα του μεγέθους των επιχειρήσεων (ή του μικρού αριθμού των πραγματικά μεγάλων επιχειρήσεων στην Ελλάδα)</a:t>
            </a:r>
          </a:p>
          <a:p>
            <a:pPr marL="347663" lvl="1" indent="-285750" algn="just" defTabSz="912813">
              <a:buFont typeface="Arial" panose="020B0604020202020204" pitchFamily="34" charset="0"/>
              <a:buChar char="•"/>
              <a:defRPr/>
            </a:pPr>
            <a:r>
              <a:rPr lang="el-GR" sz="1800" dirty="0"/>
              <a:t>Η παράμετρος της κλαδικής εξειδίκευσης (Ένα κράτος βρίσκεται σε «πλεονεκτικότερη» θέση, όταν η βιομηχανική δομή του επιτρέπει την εξειδίκευση στους ταχύτερα αναπτυσσόμενους κλάδους)</a:t>
            </a:r>
          </a:p>
          <a:p>
            <a:pPr marL="347663" lvl="1" indent="-285750" algn="just" defTabSz="912813">
              <a:buFont typeface="Arial" panose="020B0604020202020204" pitchFamily="34" charset="0"/>
              <a:buChar char="•"/>
              <a:defRPr/>
            </a:pPr>
            <a:r>
              <a:rPr lang="el-GR" sz="1800" dirty="0"/>
              <a:t>όλοι οι κλάδοι, οι οποίοι παρουσίασαν </a:t>
            </a:r>
            <a:r>
              <a:rPr lang="el-GR" sz="1800" i="1" dirty="0"/>
              <a:t>μείωση</a:t>
            </a:r>
            <a:r>
              <a:rPr lang="el-GR" sz="1800" dirty="0"/>
              <a:t> την τελευταία πενταετία κατέχουν σημαντικά % της συνολικής προστιθέμενης αξίας της μεταποίησης στην Ελλάδα</a:t>
            </a:r>
          </a:p>
          <a:p>
            <a:pPr marL="347663" lvl="1" indent="-285750" algn="just" defTabSz="912813">
              <a:buFont typeface="Arial" panose="020B0604020202020204" pitchFamily="34" charset="0"/>
              <a:buChar char="•"/>
              <a:defRPr/>
            </a:pPr>
            <a:r>
              <a:rPr lang="el-GR" sz="1800" b="1" dirty="0"/>
              <a:t>Άρα:</a:t>
            </a:r>
            <a:r>
              <a:rPr lang="el-GR" sz="1800" dirty="0"/>
              <a:t> Η ελληνική μεταποίηση χαρακτηρίζεται από ιδιαίτερα χαμηλή ένταση τεχνολογίας</a:t>
            </a:r>
          </a:p>
          <a:p>
            <a:pPr marL="347663" lvl="1" indent="-285750" algn="just" defTabSz="912813">
              <a:buFont typeface="Arial" panose="020B0604020202020204" pitchFamily="34" charset="0"/>
              <a:buChar char="•"/>
              <a:defRPr/>
            </a:pPr>
            <a:r>
              <a:rPr lang="el-GR" sz="1800" dirty="0"/>
              <a:t>Βάσει % απασχόλησης στην υποκατηγορία «υπηρεσίες γνώσης υψηλής τεχνολογίας» η Ελλάδα κατατάσσεται τελευταία </a:t>
            </a:r>
          </a:p>
          <a:p>
            <a:pPr marL="347663" lvl="1" indent="-285750" algn="just" defTabSz="912813">
              <a:buFont typeface="Arial" panose="020B0604020202020204" pitchFamily="34" charset="0"/>
              <a:buChar char="•"/>
              <a:defRPr/>
            </a:pPr>
            <a:r>
              <a:rPr lang="el-GR" sz="1800" dirty="0"/>
              <a:t>Αντίθετα, η χώρα βρίσκεται στις πρώτες θέσεις μεταξύ των υπηρεσιών αγοράς με την «μικρότερη ένταση γνώσης»</a:t>
            </a:r>
            <a:endParaRPr lang="el-GR" sz="1200" dirty="0"/>
          </a:p>
          <a:p>
            <a:pPr algn="just" defTabSz="912813">
              <a:defRPr/>
            </a:pPr>
            <a:r>
              <a:rPr lang="en-US" sz="1200" dirty="0"/>
              <a:t>					</a:t>
            </a:r>
            <a:fld id="{66985E5D-F79F-4719-A153-23C24A3FF1E1}" type="slidenum">
              <a:rPr lang="en-US" sz="1200" smtClean="0"/>
              <a:pPr algn="just" defTabSz="912813">
                <a:defRPr/>
              </a:pPr>
              <a:t>24</a:t>
            </a:fld>
            <a:r>
              <a:rPr lang="el-GR" sz="1200" dirty="0"/>
              <a:t>			</a:t>
            </a:r>
          </a:p>
        </p:txBody>
      </p:sp>
    </p:spTree>
    <p:extLst>
      <p:ext uri="{BB962C8B-B14F-4D97-AF65-F5344CB8AC3E}">
        <p14:creationId xmlns:p14="http://schemas.microsoft.com/office/powerpoint/2010/main" val="33756286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 smtClean="0"/>
          </a:p>
        </p:txBody>
      </p:sp>
      <p:sp>
        <p:nvSpPr>
          <p:cNvPr id="16387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smtClean="0"/>
          </a:p>
        </p:txBody>
      </p:sp>
      <p:sp>
        <p:nvSpPr>
          <p:cNvPr id="16388" name="Θέση αριθμού διαφάνειας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76DD18A-B973-4FB5-AA25-2DB45F6667F0}" type="slidenum">
              <a:rPr lang="el-GR" smtClean="0"/>
              <a:pPr/>
              <a:t>25</a:t>
            </a:fld>
            <a:endParaRPr lang="el-GR" smtClean="0"/>
          </a:p>
        </p:txBody>
      </p:sp>
      <p:sp>
        <p:nvSpPr>
          <p:cNvPr id="5" name="Rectangle 2" descr="Bouquet"/>
          <p:cNvSpPr txBox="1"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rgbClr val="009999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endParaRPr lang="el-GR" sz="2000" b="1" u="sng" dirty="0" smtClean="0"/>
          </a:p>
          <a:p>
            <a:pPr algn="ctr"/>
            <a:r>
              <a:rPr lang="el-GR" sz="2000" b="1" u="sng" dirty="0" smtClean="0"/>
              <a:t>Περιφερειακή </a:t>
            </a:r>
            <a:r>
              <a:rPr lang="el-GR" sz="2000" b="1" u="sng" dirty="0"/>
              <a:t>διάσταση των δραστηριοτήτων έντασης </a:t>
            </a:r>
            <a:r>
              <a:rPr lang="el-GR" sz="2000" b="1" u="sng" dirty="0" smtClean="0"/>
              <a:t>γνώσης (Ι)</a:t>
            </a:r>
          </a:p>
          <a:p>
            <a:pPr algn="ctr"/>
            <a:endParaRPr lang="el-GR" sz="2000" b="1" u="sng" dirty="0" smtClean="0"/>
          </a:p>
          <a:p>
            <a:pPr lvl="1" indent="0" algn="just"/>
            <a:r>
              <a:rPr lang="el-GR" sz="1600" dirty="0" smtClean="0"/>
              <a:t>Δαπάνες Ε&amp;Α (εκατ. €), 2015</a:t>
            </a:r>
          </a:p>
          <a:p>
            <a:pPr lvl="1" indent="0" algn="just"/>
            <a:endParaRPr lang="el-GR" sz="1600" dirty="0"/>
          </a:p>
          <a:p>
            <a:pPr lvl="1" indent="0" algn="just"/>
            <a:endParaRPr lang="el-GR" sz="1600" dirty="0" smtClean="0"/>
          </a:p>
          <a:p>
            <a:pPr lvl="1" algn="just"/>
            <a:r>
              <a:rPr lang="el-GR" sz="1200" dirty="0" smtClean="0"/>
              <a:t>								</a:t>
            </a:r>
            <a:endParaRPr lang="el-GR" sz="1600" dirty="0" smtClean="0"/>
          </a:p>
          <a:p>
            <a:pPr marL="171450" lvl="1" indent="0" algn="ctr" defTabSz="912813">
              <a:spcBef>
                <a:spcPct val="20000"/>
              </a:spcBef>
              <a:defRPr/>
            </a:pPr>
            <a:r>
              <a:rPr lang="en-US" sz="1200" dirty="0"/>
              <a:t>			</a:t>
            </a:r>
            <a:r>
              <a:rPr lang="el-GR" sz="1200" dirty="0"/>
              <a:t>                  </a:t>
            </a:r>
            <a:fld id="{3CA2B32C-6106-46D2-BB01-57D242F2C44F}" type="slidenum">
              <a:rPr lang="en-US" sz="1200"/>
              <a:pPr marL="171450" lvl="1" indent="0" algn="ctr" defTabSz="912813">
                <a:spcBef>
                  <a:spcPct val="20000"/>
                </a:spcBef>
                <a:defRPr/>
              </a:pPr>
              <a:t>25</a:t>
            </a:fld>
            <a:r>
              <a:rPr lang="el-GR" sz="1200" dirty="0"/>
              <a:t> 			</a:t>
            </a:r>
          </a:p>
        </p:txBody>
      </p:sp>
      <p:pic>
        <p:nvPicPr>
          <p:cNvPr id="6" name="Εικόνα 5" descr="C:\Users\chrysomallidis.EKTDOM\Desktop\xx\ΕΚΤ\ΕΣΩΤΕΡΙΚΑ ΣΗΜΕΙΩΜΑΤΑ\pocketbook 2015\EXP_Ε&amp;Α 2015_3.tiff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517"/>
          <a:stretch/>
        </p:blipFill>
        <p:spPr bwMode="auto">
          <a:xfrm>
            <a:off x="1981200" y="1352549"/>
            <a:ext cx="6263208" cy="489267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649481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 smtClean="0"/>
          </a:p>
        </p:txBody>
      </p:sp>
      <p:sp>
        <p:nvSpPr>
          <p:cNvPr id="16387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smtClean="0"/>
          </a:p>
        </p:txBody>
      </p:sp>
      <p:sp>
        <p:nvSpPr>
          <p:cNvPr id="16388" name="Θέση αριθμού διαφάνειας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76DD18A-B973-4FB5-AA25-2DB45F6667F0}" type="slidenum">
              <a:rPr lang="el-GR" smtClean="0"/>
              <a:pPr/>
              <a:t>26</a:t>
            </a:fld>
            <a:endParaRPr lang="el-GR" smtClean="0"/>
          </a:p>
        </p:txBody>
      </p:sp>
      <p:sp>
        <p:nvSpPr>
          <p:cNvPr id="5" name="Rectangle 2" descr="Bouquet"/>
          <p:cNvSpPr txBox="1"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rgbClr val="009999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endParaRPr lang="el-GR" sz="2000" b="1" u="sng" dirty="0" smtClean="0"/>
          </a:p>
          <a:p>
            <a:pPr algn="ctr"/>
            <a:r>
              <a:rPr lang="el-GR" sz="2000" b="1" u="sng" dirty="0" smtClean="0"/>
              <a:t>Περιφερειακή </a:t>
            </a:r>
            <a:r>
              <a:rPr lang="el-GR" sz="2000" b="1" u="sng" dirty="0"/>
              <a:t>διάσταση των δραστηριοτήτων έντασης </a:t>
            </a:r>
            <a:r>
              <a:rPr lang="el-GR" sz="2000" b="1" u="sng" dirty="0" smtClean="0"/>
              <a:t>γνώσης (ΙΙ)</a:t>
            </a:r>
          </a:p>
          <a:p>
            <a:pPr algn="ctr"/>
            <a:endParaRPr lang="el-GR" sz="2000" b="1" u="sng" dirty="0" smtClean="0"/>
          </a:p>
          <a:p>
            <a:pPr lvl="1" indent="0" algn="just"/>
            <a:r>
              <a:rPr lang="el-GR" sz="1600" dirty="0" smtClean="0"/>
              <a:t>Ένταση Ε&amp;Α ανά Περιφέρεια, 2015</a:t>
            </a:r>
          </a:p>
          <a:p>
            <a:pPr lvl="1" indent="0" algn="just"/>
            <a:endParaRPr lang="el-GR" sz="1600" dirty="0" smtClean="0"/>
          </a:p>
          <a:p>
            <a:pPr lvl="1" indent="0" algn="just"/>
            <a:endParaRPr lang="el-GR" sz="1600" dirty="0"/>
          </a:p>
          <a:p>
            <a:pPr lvl="1" indent="0" algn="just"/>
            <a:endParaRPr lang="el-GR" sz="1600" dirty="0" smtClean="0"/>
          </a:p>
          <a:p>
            <a:pPr lvl="1" algn="just"/>
            <a:r>
              <a:rPr lang="el-GR" sz="1200" dirty="0" smtClean="0"/>
              <a:t>								</a:t>
            </a:r>
            <a:endParaRPr lang="el-GR" sz="1600" dirty="0" smtClean="0"/>
          </a:p>
          <a:p>
            <a:pPr marL="171450" lvl="1" indent="0" algn="ctr" defTabSz="912813">
              <a:spcBef>
                <a:spcPct val="20000"/>
              </a:spcBef>
              <a:defRPr/>
            </a:pPr>
            <a:r>
              <a:rPr lang="en-US" sz="1200" dirty="0"/>
              <a:t>			</a:t>
            </a:r>
            <a:r>
              <a:rPr lang="el-GR" sz="1200" dirty="0"/>
              <a:t>                  			</a:t>
            </a:r>
          </a:p>
        </p:txBody>
      </p:sp>
      <p:pic>
        <p:nvPicPr>
          <p:cNvPr id="7" name="Picture 6"/>
          <p:cNvPicPr/>
          <p:nvPr/>
        </p:nvPicPr>
        <p:blipFill rotWithShape="1">
          <a:blip r:embed="rId3"/>
          <a:srcRect l="44434" t="36864" r="28287" b="35784"/>
          <a:stretch/>
        </p:blipFill>
        <p:spPr bwMode="auto">
          <a:xfrm>
            <a:off x="1187624" y="1417638"/>
            <a:ext cx="6984775" cy="388356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67420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 smtClean="0"/>
          </a:p>
        </p:txBody>
      </p:sp>
      <p:sp>
        <p:nvSpPr>
          <p:cNvPr id="16387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smtClean="0"/>
          </a:p>
        </p:txBody>
      </p:sp>
      <p:sp>
        <p:nvSpPr>
          <p:cNvPr id="16388" name="Θέση αριθμού διαφάνειας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76DD18A-B973-4FB5-AA25-2DB45F6667F0}" type="slidenum">
              <a:rPr lang="el-GR" smtClean="0"/>
              <a:pPr/>
              <a:t>27</a:t>
            </a:fld>
            <a:endParaRPr lang="el-GR" smtClean="0"/>
          </a:p>
        </p:txBody>
      </p:sp>
      <p:sp>
        <p:nvSpPr>
          <p:cNvPr id="5" name="Rectangle 2" descr="Bouquet"/>
          <p:cNvSpPr txBox="1"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rgbClr val="009999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endParaRPr lang="el-GR" sz="2000" b="1" u="sng" dirty="0" smtClean="0"/>
          </a:p>
          <a:p>
            <a:pPr algn="ctr"/>
            <a:r>
              <a:rPr lang="el-GR" sz="2000" b="1" u="sng" dirty="0" smtClean="0"/>
              <a:t>Περιφερειακή </a:t>
            </a:r>
            <a:r>
              <a:rPr lang="el-GR" sz="2000" b="1" u="sng" dirty="0"/>
              <a:t>διάσταση των δραστηριοτήτων έντασης </a:t>
            </a:r>
            <a:r>
              <a:rPr lang="el-GR" sz="2000" b="1" u="sng" dirty="0" smtClean="0"/>
              <a:t>γνώσης (ΙΙΙ)</a:t>
            </a:r>
          </a:p>
          <a:p>
            <a:pPr algn="ctr"/>
            <a:endParaRPr lang="el-GR" sz="2000" b="1" u="sng" dirty="0" smtClean="0"/>
          </a:p>
          <a:p>
            <a:pPr lvl="1" indent="0" algn="just"/>
            <a:r>
              <a:rPr lang="el-GR" sz="1600" dirty="0"/>
              <a:t>Δαπάνες Ε&amp;Α στις ελληνικές Περιφέρειες ανά τομέα εκτέλεσης Ε&amp;Α, </a:t>
            </a:r>
            <a:r>
              <a:rPr lang="el-GR" sz="1600" dirty="0" smtClean="0"/>
              <a:t>2015</a:t>
            </a:r>
          </a:p>
          <a:p>
            <a:pPr lvl="1" indent="0" algn="just"/>
            <a:endParaRPr lang="el-GR" sz="1600" dirty="0" smtClean="0"/>
          </a:p>
          <a:p>
            <a:pPr lvl="1" indent="0" algn="just"/>
            <a:endParaRPr lang="el-GR" sz="1600" dirty="0"/>
          </a:p>
          <a:p>
            <a:pPr lvl="1" indent="0" algn="just"/>
            <a:endParaRPr lang="el-GR" sz="1600" dirty="0" smtClean="0"/>
          </a:p>
          <a:p>
            <a:pPr lvl="1" algn="just"/>
            <a:r>
              <a:rPr lang="el-GR" sz="1200" dirty="0" smtClean="0"/>
              <a:t>								</a:t>
            </a:r>
            <a:endParaRPr lang="el-GR" sz="1600" dirty="0" smtClean="0"/>
          </a:p>
          <a:p>
            <a:pPr marL="171450" lvl="1" indent="0" algn="ctr" defTabSz="912813">
              <a:spcBef>
                <a:spcPct val="20000"/>
              </a:spcBef>
              <a:defRPr/>
            </a:pPr>
            <a:r>
              <a:rPr lang="en-US" sz="1200" dirty="0"/>
              <a:t>			</a:t>
            </a:r>
            <a:r>
              <a:rPr lang="el-GR" sz="1200" dirty="0"/>
              <a:t>                  			</a:t>
            </a:r>
          </a:p>
        </p:txBody>
      </p:sp>
      <p:graphicFrame>
        <p:nvGraphicFramePr>
          <p:cNvPr id="7" name="Γράφημα 6"/>
          <p:cNvGraphicFramePr/>
          <p:nvPr>
            <p:extLst>
              <p:ext uri="{D42A27DB-BD31-4B8C-83A1-F6EECF244321}">
                <p14:modId xmlns:p14="http://schemas.microsoft.com/office/powerpoint/2010/main" val="2790510387"/>
              </p:ext>
            </p:extLst>
          </p:nvPr>
        </p:nvGraphicFramePr>
        <p:xfrm>
          <a:off x="1062304" y="1611224"/>
          <a:ext cx="7643192" cy="47701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004392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 smtClean="0"/>
          </a:p>
        </p:txBody>
      </p:sp>
      <p:sp>
        <p:nvSpPr>
          <p:cNvPr id="16387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smtClean="0"/>
          </a:p>
        </p:txBody>
      </p:sp>
      <p:sp>
        <p:nvSpPr>
          <p:cNvPr id="16388" name="Θέση αριθμού διαφάνειας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76DD18A-B973-4FB5-AA25-2DB45F6667F0}" type="slidenum">
              <a:rPr lang="el-GR" smtClean="0"/>
              <a:pPr/>
              <a:t>28</a:t>
            </a:fld>
            <a:endParaRPr lang="el-GR" smtClean="0"/>
          </a:p>
        </p:txBody>
      </p:sp>
      <p:sp>
        <p:nvSpPr>
          <p:cNvPr id="5" name="Rectangle 2" descr="Bouquet"/>
          <p:cNvSpPr txBox="1"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rgbClr val="009999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endParaRPr lang="el-GR" sz="2000" b="1" u="sng" dirty="0" smtClean="0"/>
          </a:p>
          <a:p>
            <a:pPr algn="ctr"/>
            <a:r>
              <a:rPr lang="el-GR" sz="2000" b="1" u="sng" dirty="0" smtClean="0"/>
              <a:t>Περιφερειακή </a:t>
            </a:r>
            <a:r>
              <a:rPr lang="el-GR" sz="2000" b="1" u="sng" dirty="0"/>
              <a:t>διάσταση των δραστηριοτήτων έντασης </a:t>
            </a:r>
            <a:r>
              <a:rPr lang="el-GR" sz="2000" b="1" u="sng" dirty="0" smtClean="0"/>
              <a:t>γνώσης (Ι</a:t>
            </a:r>
            <a:r>
              <a:rPr lang="en-US" sz="2000" b="1" u="sng" dirty="0" smtClean="0"/>
              <a:t>V</a:t>
            </a:r>
            <a:r>
              <a:rPr lang="el-GR" sz="2000" b="1" u="sng" dirty="0" smtClean="0"/>
              <a:t>)</a:t>
            </a:r>
          </a:p>
          <a:p>
            <a:pPr algn="ctr"/>
            <a:endParaRPr lang="el-GR" sz="2000" b="1" u="sng" dirty="0" smtClean="0"/>
          </a:p>
          <a:p>
            <a:pPr lvl="1" indent="0" algn="just"/>
            <a:r>
              <a:rPr lang="el-GR" sz="1600" dirty="0"/>
              <a:t>Συνολικά στοιχεία συμμετοχής των ελληνικών Περιφερειών στο 7ο Πρόγραμμα Πλαίσιο (2007-2013</a:t>
            </a:r>
            <a:r>
              <a:rPr lang="el-GR" sz="1600" dirty="0" smtClean="0"/>
              <a:t>)</a:t>
            </a:r>
            <a:endParaRPr lang="en-US" sz="1600" dirty="0" smtClean="0"/>
          </a:p>
          <a:p>
            <a:pPr lvl="1" indent="0" algn="just"/>
            <a:endParaRPr lang="en-US" sz="1600" dirty="0"/>
          </a:p>
          <a:p>
            <a:pPr lvl="1" indent="0" algn="just"/>
            <a:endParaRPr lang="el-GR" sz="1600" dirty="0" smtClean="0"/>
          </a:p>
          <a:p>
            <a:pPr lvl="1" indent="0" algn="just"/>
            <a:endParaRPr lang="el-GR" sz="1600" dirty="0" smtClean="0"/>
          </a:p>
          <a:p>
            <a:pPr lvl="1" indent="0" algn="just"/>
            <a:endParaRPr lang="el-GR" sz="1600" dirty="0"/>
          </a:p>
          <a:p>
            <a:pPr lvl="1" indent="0" algn="just"/>
            <a:endParaRPr lang="el-GR" sz="1600" dirty="0" smtClean="0"/>
          </a:p>
          <a:p>
            <a:pPr lvl="1" algn="just"/>
            <a:r>
              <a:rPr lang="el-GR" sz="1200" dirty="0" smtClean="0"/>
              <a:t>								</a:t>
            </a:r>
            <a:endParaRPr lang="el-GR" sz="1600" dirty="0" smtClean="0"/>
          </a:p>
          <a:p>
            <a:pPr marL="171450" lvl="1" indent="0" algn="ctr" defTabSz="912813">
              <a:spcBef>
                <a:spcPct val="20000"/>
              </a:spcBef>
              <a:defRPr/>
            </a:pPr>
            <a:r>
              <a:rPr lang="en-US" sz="1200" dirty="0"/>
              <a:t>			</a:t>
            </a:r>
            <a:r>
              <a:rPr lang="el-GR" sz="1200" dirty="0"/>
              <a:t>                  			</a:t>
            </a:r>
          </a:p>
        </p:txBody>
      </p:sp>
      <p:pic>
        <p:nvPicPr>
          <p:cNvPr id="3" name="Εικόνα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683" y="1672920"/>
            <a:ext cx="8009117" cy="4924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337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 smtClean="0"/>
          </a:p>
        </p:txBody>
      </p:sp>
      <p:sp>
        <p:nvSpPr>
          <p:cNvPr id="16387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smtClean="0"/>
          </a:p>
        </p:txBody>
      </p:sp>
      <p:sp>
        <p:nvSpPr>
          <p:cNvPr id="16388" name="Θέση αριθμού διαφάνειας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76DD18A-B973-4FB5-AA25-2DB45F6667F0}" type="slidenum">
              <a:rPr lang="el-GR" smtClean="0"/>
              <a:pPr/>
              <a:t>29</a:t>
            </a:fld>
            <a:endParaRPr lang="el-GR" smtClean="0"/>
          </a:p>
        </p:txBody>
      </p:sp>
      <p:sp>
        <p:nvSpPr>
          <p:cNvPr id="5" name="Rectangle 2" descr="Bouquet"/>
          <p:cNvSpPr txBox="1"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rgbClr val="009999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endParaRPr lang="el-GR" sz="2000" b="1" u="sng" dirty="0" smtClean="0"/>
          </a:p>
          <a:p>
            <a:pPr algn="ctr"/>
            <a:r>
              <a:rPr lang="el-GR" sz="2000" b="1" u="sng" dirty="0" smtClean="0"/>
              <a:t>Περιφερειακή </a:t>
            </a:r>
            <a:r>
              <a:rPr lang="el-GR" sz="2000" b="1" u="sng" dirty="0"/>
              <a:t>διάσταση των δραστηριοτήτων έντασης </a:t>
            </a:r>
            <a:r>
              <a:rPr lang="el-GR" sz="2000" b="1" u="sng" dirty="0" smtClean="0"/>
              <a:t>γνώσης (</a:t>
            </a:r>
            <a:r>
              <a:rPr lang="en-US" sz="2000" b="1" u="sng" dirty="0" smtClean="0"/>
              <a:t>V</a:t>
            </a:r>
            <a:r>
              <a:rPr lang="el-GR" sz="2000" b="1" u="sng" dirty="0" smtClean="0"/>
              <a:t>)</a:t>
            </a:r>
            <a:endParaRPr lang="el-GR" sz="2000" b="1" u="sng" dirty="0" smtClean="0"/>
          </a:p>
          <a:p>
            <a:pPr algn="ctr"/>
            <a:endParaRPr lang="el-GR" sz="2000" b="1" u="sng" dirty="0" smtClean="0"/>
          </a:p>
          <a:p>
            <a:pPr lvl="1" indent="0" algn="just"/>
            <a:r>
              <a:rPr lang="el-GR" sz="1600" dirty="0"/>
              <a:t>Αριθμός δημοσιεύσεων, αριθμός αναφορών και δείκτης απήχησης των δημοσιεύσεων κάθε Περιφέρειας, 2010-2014 </a:t>
            </a:r>
            <a:endParaRPr lang="en-US" sz="1600" dirty="0" smtClean="0"/>
          </a:p>
          <a:p>
            <a:pPr lvl="1" indent="0" algn="just"/>
            <a:endParaRPr lang="en-US" sz="1600" dirty="0"/>
          </a:p>
          <a:p>
            <a:pPr lvl="1" indent="0" algn="just"/>
            <a:endParaRPr lang="el-GR" sz="1600" dirty="0" smtClean="0"/>
          </a:p>
          <a:p>
            <a:pPr lvl="1" indent="0" algn="just"/>
            <a:endParaRPr lang="el-GR" sz="1600" dirty="0" smtClean="0"/>
          </a:p>
          <a:p>
            <a:pPr lvl="1" indent="0" algn="just"/>
            <a:endParaRPr lang="el-GR" sz="1600" dirty="0"/>
          </a:p>
          <a:p>
            <a:pPr lvl="1" indent="0" algn="just"/>
            <a:endParaRPr lang="el-GR" sz="1600" dirty="0" smtClean="0"/>
          </a:p>
          <a:p>
            <a:pPr lvl="1" algn="just"/>
            <a:r>
              <a:rPr lang="el-GR" sz="1200" dirty="0" smtClean="0"/>
              <a:t>								</a:t>
            </a:r>
            <a:endParaRPr lang="el-GR" sz="1600" dirty="0" smtClean="0"/>
          </a:p>
          <a:p>
            <a:pPr marL="171450" lvl="1" indent="0" algn="ctr" defTabSz="912813">
              <a:spcBef>
                <a:spcPct val="20000"/>
              </a:spcBef>
              <a:defRPr/>
            </a:pPr>
            <a:r>
              <a:rPr lang="en-US" sz="1200" dirty="0"/>
              <a:t>			</a:t>
            </a:r>
            <a:r>
              <a:rPr lang="el-GR" sz="1200" dirty="0"/>
              <a:t>                  			</a:t>
            </a:r>
          </a:p>
        </p:txBody>
      </p:sp>
      <p:pic>
        <p:nvPicPr>
          <p:cNvPr id="7" name="Picture 6"/>
          <p:cNvPicPr/>
          <p:nvPr/>
        </p:nvPicPr>
        <p:blipFill rotWithShape="1">
          <a:blip r:embed="rId3"/>
          <a:srcRect l="42148" t="40431" r="26814" b="26270"/>
          <a:stretch/>
        </p:blipFill>
        <p:spPr bwMode="auto">
          <a:xfrm>
            <a:off x="1115616" y="1844824"/>
            <a:ext cx="7488832" cy="39604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782958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 smtClean="0"/>
          </a:p>
        </p:txBody>
      </p:sp>
      <p:sp>
        <p:nvSpPr>
          <p:cNvPr id="16387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smtClean="0"/>
          </a:p>
        </p:txBody>
      </p:sp>
      <p:sp>
        <p:nvSpPr>
          <p:cNvPr id="16388" name="Θέση αριθμού διαφάνειας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76DD18A-B973-4FB5-AA25-2DB45F6667F0}" type="slidenum">
              <a:rPr lang="el-GR" smtClean="0"/>
              <a:pPr/>
              <a:t>30</a:t>
            </a:fld>
            <a:endParaRPr lang="el-GR" smtClean="0"/>
          </a:p>
        </p:txBody>
      </p:sp>
      <p:sp>
        <p:nvSpPr>
          <p:cNvPr id="5" name="Rectangle 2" descr="Bouquet"/>
          <p:cNvSpPr txBox="1"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rgbClr val="009999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endParaRPr lang="el-GR" sz="2000" b="1" u="sng" dirty="0" smtClean="0"/>
          </a:p>
          <a:p>
            <a:pPr algn="ctr"/>
            <a:r>
              <a:rPr lang="el-GR" sz="2000" b="1" u="sng" dirty="0" smtClean="0"/>
              <a:t>Περιφερειακή </a:t>
            </a:r>
            <a:r>
              <a:rPr lang="el-GR" sz="2000" b="1" u="sng" dirty="0"/>
              <a:t>διάσταση των δραστηριοτήτων έντασης </a:t>
            </a:r>
            <a:r>
              <a:rPr lang="el-GR" sz="2000" b="1" u="sng" dirty="0" smtClean="0"/>
              <a:t>γνώσης (</a:t>
            </a:r>
            <a:r>
              <a:rPr lang="en-US" sz="2000" b="1" u="sng" dirty="0" smtClean="0"/>
              <a:t>V</a:t>
            </a:r>
            <a:r>
              <a:rPr lang="el-GR" sz="2000" b="1" u="sng" dirty="0" smtClean="0"/>
              <a:t>Ι)</a:t>
            </a:r>
          </a:p>
          <a:p>
            <a:pPr algn="ctr"/>
            <a:endParaRPr lang="el-GR" sz="2000" b="1" u="sng" dirty="0" smtClean="0"/>
          </a:p>
          <a:p>
            <a:pPr lvl="1" indent="0" algn="just"/>
            <a:r>
              <a:rPr lang="el-GR" sz="1600" dirty="0"/>
              <a:t>Ποσοστό (%) καινοτόμων επιχειρήσεων στις ελληνικές Περιφέρειες, </a:t>
            </a:r>
            <a:r>
              <a:rPr lang="el-GR" sz="1600" dirty="0" smtClean="0"/>
              <a:t>2012-2014</a:t>
            </a:r>
            <a:endParaRPr lang="el-GR" sz="1600" dirty="0"/>
          </a:p>
          <a:p>
            <a:pPr lvl="1" indent="0" algn="just"/>
            <a:r>
              <a:rPr lang="el-GR" sz="1600" dirty="0" smtClean="0"/>
              <a:t> </a:t>
            </a:r>
            <a:endParaRPr lang="en-US" sz="1600" dirty="0" smtClean="0"/>
          </a:p>
          <a:p>
            <a:pPr lvl="1" indent="0" algn="just"/>
            <a:endParaRPr lang="en-US" sz="1600" dirty="0"/>
          </a:p>
          <a:p>
            <a:pPr lvl="1" indent="0" algn="just"/>
            <a:endParaRPr lang="el-GR" sz="1600" dirty="0" smtClean="0"/>
          </a:p>
          <a:p>
            <a:pPr lvl="1" indent="0" algn="just"/>
            <a:endParaRPr lang="el-GR" sz="1600" dirty="0" smtClean="0"/>
          </a:p>
          <a:p>
            <a:pPr lvl="1" indent="0" algn="just"/>
            <a:endParaRPr lang="el-GR" sz="1600" dirty="0"/>
          </a:p>
          <a:p>
            <a:pPr lvl="1" indent="0" algn="just"/>
            <a:endParaRPr lang="el-GR" sz="1600" dirty="0" smtClean="0"/>
          </a:p>
          <a:p>
            <a:pPr lvl="1" algn="just"/>
            <a:r>
              <a:rPr lang="el-GR" sz="1200" dirty="0" smtClean="0"/>
              <a:t>								</a:t>
            </a:r>
            <a:endParaRPr lang="el-GR" sz="1600" dirty="0" smtClean="0"/>
          </a:p>
          <a:p>
            <a:pPr marL="171450" lvl="1" indent="0" algn="ctr" defTabSz="912813">
              <a:spcBef>
                <a:spcPct val="20000"/>
              </a:spcBef>
              <a:defRPr/>
            </a:pPr>
            <a:r>
              <a:rPr lang="en-US" sz="1200" dirty="0"/>
              <a:t>			</a:t>
            </a:r>
            <a:r>
              <a:rPr lang="el-GR" sz="1200" dirty="0"/>
              <a:t>                  			</a:t>
            </a:r>
          </a:p>
        </p:txBody>
      </p:sp>
      <p:graphicFrame>
        <p:nvGraphicFramePr>
          <p:cNvPr id="7" name="Γράφημα 6"/>
          <p:cNvGraphicFramePr/>
          <p:nvPr>
            <p:extLst>
              <p:ext uri="{D42A27DB-BD31-4B8C-83A1-F6EECF244321}">
                <p14:modId xmlns:p14="http://schemas.microsoft.com/office/powerpoint/2010/main" val="19756544"/>
              </p:ext>
            </p:extLst>
          </p:nvPr>
        </p:nvGraphicFramePr>
        <p:xfrm>
          <a:off x="1187624" y="1417638"/>
          <a:ext cx="6984776" cy="40995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524291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 smtClean="0"/>
          </a:p>
        </p:txBody>
      </p:sp>
      <p:sp>
        <p:nvSpPr>
          <p:cNvPr id="17411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smtClean="0"/>
          </a:p>
        </p:txBody>
      </p:sp>
      <p:sp>
        <p:nvSpPr>
          <p:cNvPr id="17412" name="Θέση αριθμού διαφάνειας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402193E-75CC-460F-8093-E822AEB621A3}" type="slidenum">
              <a:rPr lang="el-GR" smtClean="0"/>
              <a:pPr/>
              <a:t>31</a:t>
            </a:fld>
            <a:endParaRPr lang="el-GR" smtClean="0"/>
          </a:p>
        </p:txBody>
      </p:sp>
      <p:sp>
        <p:nvSpPr>
          <p:cNvPr id="5" name="Rectangle 2" descr="Bouquet"/>
          <p:cNvSpPr txBox="1"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rgbClr val="009999"/>
            </a:solidFill>
            <a:miter lim="800000"/>
            <a:headEnd/>
            <a:tailEnd/>
          </a:ln>
        </p:spPr>
        <p:txBody>
          <a:bodyPr/>
          <a:lstStyle/>
          <a:p>
            <a:pPr marL="341313" indent="-341313" defTabSz="912813">
              <a:spcBef>
                <a:spcPct val="20000"/>
              </a:spcBef>
              <a:buFontTx/>
              <a:buChar char="•"/>
              <a:defRPr/>
            </a:pPr>
            <a:endParaRPr lang="en-US" sz="1200" b="1" u="sng" dirty="0"/>
          </a:p>
          <a:p>
            <a:pPr algn="ctr" defTabSz="912813" eaLnBrk="1" hangingPunct="1">
              <a:defRPr/>
            </a:pPr>
            <a:r>
              <a:rPr lang="el-GR" sz="2000" b="1" i="1" u="sng" dirty="0" smtClean="0"/>
              <a:t>Μια «πρώτη» διάσταση της πρακτικής αξίας αυτών των δεδομένων</a:t>
            </a:r>
          </a:p>
          <a:p>
            <a:pPr algn="just" defTabSz="912813" eaLnBrk="1" hangingPunct="1">
              <a:defRPr/>
            </a:pPr>
            <a:endParaRPr lang="el-GR" sz="1100" b="1" dirty="0" smtClean="0"/>
          </a:p>
          <a:p>
            <a:pPr algn="ctr"/>
            <a:r>
              <a:rPr lang="el-GR" sz="1600" b="1" u="sng" dirty="0" smtClean="0"/>
              <a:t>Κοινοί / ειδικοί δείκτες αποτελεσμάτων </a:t>
            </a:r>
            <a:r>
              <a:rPr lang="el-GR" sz="1600" b="1" u="sng" dirty="0" err="1" smtClean="0"/>
              <a:t>ΕΠΑνΕΚ</a:t>
            </a:r>
            <a:r>
              <a:rPr lang="el-GR" sz="1600" b="1" u="sng" dirty="0" smtClean="0"/>
              <a:t> – </a:t>
            </a:r>
            <a:r>
              <a:rPr lang="en-US" sz="1600" b="1" u="sng" dirty="0" smtClean="0"/>
              <a:t>RIS3</a:t>
            </a:r>
            <a:endParaRPr lang="el-GR" sz="1600" b="1" u="sng" dirty="0" smtClean="0"/>
          </a:p>
          <a:p>
            <a:pPr algn="just"/>
            <a:r>
              <a:rPr lang="el-GR" sz="1200" b="1" dirty="0" smtClean="0"/>
              <a:t>Άξονας Προτεραιότητας 1: Ανάπτυξη επιχειρηματικότητας με Τομεακές προτεραιότητες</a:t>
            </a:r>
            <a:endParaRPr lang="el-GR" sz="1200" dirty="0" smtClean="0"/>
          </a:p>
          <a:p>
            <a:pPr algn="just"/>
            <a:r>
              <a:rPr lang="el-GR" sz="1200" dirty="0" smtClean="0"/>
              <a:t> </a:t>
            </a:r>
            <a:r>
              <a:rPr lang="en-GB" sz="1200" u="sng" dirty="0" smtClean="0"/>
              <a:t>T</a:t>
            </a:r>
            <a:r>
              <a:rPr lang="el-GR" sz="1200" u="sng" dirty="0" smtClean="0"/>
              <a:t>4201: Δαπάνη Ε&amp;Α των επιχειρήσεων ως ποσοστό του ΑΕΠ</a:t>
            </a:r>
          </a:p>
          <a:p>
            <a:pPr algn="just"/>
            <a:r>
              <a:rPr lang="en-GB" sz="1200" u="sng" dirty="0" smtClean="0"/>
              <a:t>T</a:t>
            </a:r>
            <a:r>
              <a:rPr lang="el-GR" sz="1200" u="sng" dirty="0" smtClean="0"/>
              <a:t>4223: Αιτήσεις πατεντών (</a:t>
            </a:r>
            <a:r>
              <a:rPr lang="en-GB" sz="1200" u="sng" dirty="0" smtClean="0"/>
              <a:t>PCT</a:t>
            </a:r>
            <a:r>
              <a:rPr lang="el-GR" sz="1200" u="sng" dirty="0" smtClean="0"/>
              <a:t>)</a:t>
            </a:r>
          </a:p>
          <a:p>
            <a:pPr algn="just"/>
            <a:r>
              <a:rPr lang="en-GB" sz="1200" dirty="0" smtClean="0"/>
              <a:t>T</a:t>
            </a:r>
            <a:r>
              <a:rPr lang="el-GR" sz="1200" dirty="0" smtClean="0"/>
              <a:t>4205: Υιοθέτηση ΤΠΕ από επιχειρήσεις</a:t>
            </a:r>
          </a:p>
          <a:p>
            <a:pPr algn="just"/>
            <a:r>
              <a:rPr lang="en-GB" sz="1200" dirty="0" smtClean="0"/>
              <a:t>T</a:t>
            </a:r>
            <a:r>
              <a:rPr lang="el-GR" sz="1200" dirty="0" smtClean="0"/>
              <a:t>4207: Ποσοστό καινοτόμων ΜΜΕ επί του συνόλου</a:t>
            </a:r>
          </a:p>
          <a:p>
            <a:pPr algn="just"/>
            <a:r>
              <a:rPr lang="en-GB" sz="1200" dirty="0" smtClean="0"/>
              <a:t>T</a:t>
            </a:r>
            <a:r>
              <a:rPr lang="el-GR" sz="1200" dirty="0" smtClean="0"/>
              <a:t>4212: Ακαθάριστη Προστιθέμενη Αξία (ΑΠΑ) των 9 στρατηγικών τομέων της χώρας</a:t>
            </a:r>
          </a:p>
          <a:p>
            <a:pPr algn="just"/>
            <a:r>
              <a:rPr lang="en-GB" sz="1200" u="sng" dirty="0" smtClean="0"/>
              <a:t>T</a:t>
            </a:r>
            <a:r>
              <a:rPr lang="el-GR" sz="1200" u="sng" dirty="0" smtClean="0"/>
              <a:t>4214: Εξαγωγές ελληνικών επιχειρήσεων στους 9 στρατηγικούς τομείς της χώρας</a:t>
            </a:r>
          </a:p>
          <a:p>
            <a:pPr algn="just"/>
            <a:r>
              <a:rPr lang="en-GB" sz="1200" dirty="0" smtClean="0"/>
              <a:t>T</a:t>
            </a:r>
            <a:r>
              <a:rPr lang="el-GR" sz="1200" dirty="0" smtClean="0"/>
              <a:t>4215: Μερίδιο των ΑΠΕ στην Ακαθάριστη Τελική Κατανάλωση Ενέργειας</a:t>
            </a:r>
          </a:p>
          <a:p>
            <a:pPr algn="just"/>
            <a:r>
              <a:rPr lang="en-GB" sz="1200" dirty="0" smtClean="0"/>
              <a:t>T</a:t>
            </a:r>
            <a:r>
              <a:rPr lang="el-GR" sz="1200" dirty="0" smtClean="0"/>
              <a:t>4216: Επενδύσεις επιχειρήσεων για τη διαχείριση αποβλήτων και περιορισμό περιβαλλοντικής ρύπανσης</a:t>
            </a:r>
          </a:p>
          <a:p>
            <a:pPr algn="just"/>
            <a:endParaRPr lang="el-GR" sz="1200" dirty="0" smtClean="0"/>
          </a:p>
          <a:p>
            <a:pPr algn="just"/>
            <a:r>
              <a:rPr lang="el-GR" sz="1200" b="1" dirty="0" smtClean="0"/>
              <a:t>Άξονας Προτεραιότητας 2: Προσαρμογή εργαζομένων, επιχειρήσεων και επιχειρηματικού περιβάλλοντος στις νέες αναπτυξιακές απαιτήσεις</a:t>
            </a:r>
            <a:endParaRPr lang="el-GR" sz="1200" dirty="0" smtClean="0"/>
          </a:p>
          <a:p>
            <a:pPr algn="just"/>
            <a:r>
              <a:rPr lang="en-GB" sz="1200" dirty="0" smtClean="0"/>
              <a:t>T</a:t>
            </a:r>
            <a:r>
              <a:rPr lang="el-GR" sz="1200" dirty="0" smtClean="0"/>
              <a:t>4217: Νεοφυείς επιχειρήσεις, 6 μήνες μετά τη λήξη της παρέμβασης </a:t>
            </a:r>
          </a:p>
          <a:p>
            <a:pPr algn="just"/>
            <a:r>
              <a:rPr lang="en-GB" sz="1200" dirty="0" smtClean="0"/>
              <a:t>CR</a:t>
            </a:r>
            <a:r>
              <a:rPr lang="el-GR" sz="1200" dirty="0" smtClean="0"/>
              <a:t>07: Συμμετέχοντες με βελτιωμένη κατάσταση στην αγορά εργασίας εντός 6 μηνών από τη λήξη της συμμετοχής τους</a:t>
            </a:r>
          </a:p>
          <a:p>
            <a:pPr algn="just"/>
            <a:r>
              <a:rPr lang="en-GB" sz="1200" dirty="0" smtClean="0"/>
              <a:t>CR</a:t>
            </a:r>
            <a:r>
              <a:rPr lang="el-GR" sz="1200" dirty="0" smtClean="0"/>
              <a:t>03: Συμμετέχοντες που αποκτούν εξειδίκευση αμέσως μετά τη λήξη της συμμετοχής τους.</a:t>
            </a:r>
          </a:p>
          <a:p>
            <a:pPr algn="just"/>
            <a:r>
              <a:rPr lang="en-GB" sz="1200" u="sng" dirty="0" smtClean="0"/>
              <a:t>T</a:t>
            </a:r>
            <a:r>
              <a:rPr lang="el-GR" sz="1200" u="sng" dirty="0" smtClean="0"/>
              <a:t>4222: Συνεργασίες μεταξύ επιχειρήσεων και εκπαιδευτικών ιδρυμάτων για την ανάπτυξη προγραμμάτων σπουδών τριτοβάθμιας ή </a:t>
            </a:r>
            <a:r>
              <a:rPr lang="el-GR" sz="1200" u="sng" dirty="0" err="1" smtClean="0"/>
              <a:t>μεταλυκειακής</a:t>
            </a:r>
            <a:r>
              <a:rPr lang="el-GR" sz="1200" u="sng" dirty="0" smtClean="0"/>
              <a:t> εκπαίδευσης</a:t>
            </a:r>
          </a:p>
          <a:p>
            <a:pPr algn="just"/>
            <a:r>
              <a:rPr lang="en-GB" sz="1200" dirty="0" smtClean="0"/>
              <a:t>T</a:t>
            </a:r>
            <a:r>
              <a:rPr lang="el-GR" sz="1200" dirty="0" smtClean="0"/>
              <a:t>4244: Σχέδια δράσης επιχειρήσεων για τη βελτίωση της δυνατότητας τους να συμμετέχουν στα συστήματα άτυπης και τυπικής μάθησης</a:t>
            </a:r>
          </a:p>
          <a:p>
            <a:pPr algn="just"/>
            <a:r>
              <a:rPr lang="en-GB" sz="1200" dirty="0" smtClean="0"/>
              <a:t>CO</a:t>
            </a:r>
            <a:r>
              <a:rPr lang="el-GR" sz="1200" dirty="0" smtClean="0"/>
              <a:t>22: Αριθμός έργων που αφορούν τη δημόσια διοίκηση ή δημόσιες υπηρεσίες σε εθνικό, περιφερειακό ή τοπικό επίπεδο</a:t>
            </a:r>
          </a:p>
          <a:p>
            <a:pPr algn="just"/>
            <a:r>
              <a:rPr lang="en-GB" sz="1200" dirty="0" smtClean="0"/>
              <a:t>CO</a:t>
            </a:r>
            <a:r>
              <a:rPr lang="el-GR" sz="1200" dirty="0" smtClean="0"/>
              <a:t>20: Αριθμός έργων πλήρως ή μερικώς εκτελεσθέντων από κοινωνικούς εταίρους ή μη κυβερνητικές οργανώσεις</a:t>
            </a:r>
          </a:p>
          <a:p>
            <a:pPr algn="just"/>
            <a:endParaRPr lang="el-GR" sz="1200" dirty="0" smtClean="0"/>
          </a:p>
          <a:p>
            <a:pPr algn="just"/>
            <a:r>
              <a:rPr lang="el-GR" sz="1200" b="1" dirty="0" smtClean="0"/>
              <a:t>Άξονας Προτεραιότητας 3: Ανάπτυξη μηχανισμών στήριξης της επιχειρηματικότητας</a:t>
            </a:r>
            <a:endParaRPr lang="el-GR" sz="1200" dirty="0" smtClean="0"/>
          </a:p>
          <a:p>
            <a:pPr algn="just"/>
            <a:r>
              <a:rPr lang="en-GB" sz="1200" u="sng" dirty="0" smtClean="0"/>
              <a:t>T</a:t>
            </a:r>
            <a:r>
              <a:rPr lang="el-GR" sz="1200" u="sng" dirty="0" smtClean="0"/>
              <a:t>4224: Μέσος όρος αναφορών ανά δημοσίευση ελλήνων ερευνητών (Δείκτης απήχησης)</a:t>
            </a:r>
          </a:p>
          <a:p>
            <a:pPr algn="just"/>
            <a:r>
              <a:rPr lang="en-GB" sz="1200" dirty="0" smtClean="0"/>
              <a:t>T</a:t>
            </a:r>
            <a:r>
              <a:rPr lang="el-GR" sz="1200" dirty="0" smtClean="0"/>
              <a:t>4226: Ποσοστό κάλυψης </a:t>
            </a:r>
            <a:r>
              <a:rPr lang="el-GR" sz="1200" dirty="0" err="1" smtClean="0"/>
              <a:t>ευρυζωνικών</a:t>
            </a:r>
            <a:r>
              <a:rPr lang="el-GR" sz="1200" dirty="0" smtClean="0"/>
              <a:t> συνδέσεων επόμενης γενιάς</a:t>
            </a:r>
          </a:p>
          <a:p>
            <a:pPr algn="just"/>
            <a:r>
              <a:rPr lang="en-GB" sz="1200" dirty="0" smtClean="0"/>
              <a:t>T</a:t>
            </a:r>
            <a:r>
              <a:rPr lang="el-GR" sz="1200" dirty="0" smtClean="0"/>
              <a:t>4228: Ετήσια εξοικονόμηση τελικής ενέργειας</a:t>
            </a:r>
          </a:p>
          <a:p>
            <a:pPr algn="just"/>
            <a:r>
              <a:rPr lang="en-GB" sz="1200" dirty="0" smtClean="0"/>
              <a:t>T</a:t>
            </a:r>
            <a:r>
              <a:rPr lang="el-GR" sz="1200" dirty="0" smtClean="0"/>
              <a:t>4231: Αριθμός επισκεπτών σε αρχαιολογικούς χώρους κα μουσεία</a:t>
            </a:r>
          </a:p>
          <a:p>
            <a:pPr algn="just"/>
            <a:r>
              <a:rPr lang="en-GB" sz="1200" dirty="0" smtClean="0"/>
              <a:t>T</a:t>
            </a:r>
            <a:r>
              <a:rPr lang="el-GR" sz="1200" dirty="0" smtClean="0"/>
              <a:t>4233: Συνολικό βάρος απορριμμάτων/ αποβλήτων βιομηχανικής παραγωγής που οδηγείται στην ανακύκλωση</a:t>
            </a:r>
          </a:p>
          <a:p>
            <a:pPr algn="just"/>
            <a:r>
              <a:rPr lang="en-GB" sz="1200" dirty="0" smtClean="0"/>
              <a:t>T</a:t>
            </a:r>
            <a:r>
              <a:rPr lang="el-GR" sz="1200" dirty="0" smtClean="0"/>
              <a:t>4235: Ποσοστό καταναλωτών που εξυπηρετούνται από ευφυείς μετρητές</a:t>
            </a:r>
          </a:p>
          <a:p>
            <a:pPr algn="just"/>
            <a:endParaRPr lang="en-US" sz="1200" dirty="0" smtClean="0"/>
          </a:p>
          <a:p>
            <a:pPr algn="just"/>
            <a:r>
              <a:rPr lang="el-GR" sz="1000" dirty="0" smtClean="0"/>
              <a:t>Πηγή: ΓΓΕΤ (2015) Εθνική Στρατηγική Έρευνας, Καινοτομίας για την Έξυπνη Εξειδίκευση</a:t>
            </a:r>
            <a:endParaRPr lang="el-GR" sz="1000" dirty="0" smtClean="0">
              <a:latin typeface="Verdana" pitchFamily="34" charset="0"/>
            </a:endParaRPr>
          </a:p>
          <a:p>
            <a:pPr marL="171450" lvl="1" indent="0" defTabSz="912813">
              <a:spcBef>
                <a:spcPct val="20000"/>
              </a:spcBef>
              <a:defRPr/>
            </a:pPr>
            <a:r>
              <a:rPr lang="en-US" sz="1200" dirty="0"/>
              <a:t>					</a:t>
            </a:r>
            <a:fld id="{5853C737-8F78-4C83-9F98-E1E97B5A07AA}" type="slidenum">
              <a:rPr lang="en-US" sz="1200"/>
              <a:pPr marL="171450" lvl="1" indent="0" defTabSz="912813">
                <a:spcBef>
                  <a:spcPct val="20000"/>
                </a:spcBef>
                <a:defRPr/>
              </a:pPr>
              <a:t>31</a:t>
            </a:fld>
            <a:r>
              <a:rPr lang="el-GR" sz="1200" dirty="0"/>
              <a:t> 			</a:t>
            </a:r>
          </a:p>
        </p:txBody>
      </p:sp>
    </p:spTree>
    <p:extLst>
      <p:ext uri="{BB962C8B-B14F-4D97-AF65-F5344CB8AC3E}">
        <p14:creationId xmlns:p14="http://schemas.microsoft.com/office/powerpoint/2010/main" val="2406001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2 - Θέση περιεχομένου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txBody>
          <a:bodyPr/>
          <a:lstStyle/>
          <a:p>
            <a:pPr algn="ctr" defTabSz="912813" eaLnBrk="1" hangingPunct="1">
              <a:buFontTx/>
              <a:buNone/>
              <a:defRPr/>
            </a:pPr>
            <a:endParaRPr lang="en-US" sz="800" dirty="0" smtClean="0"/>
          </a:p>
          <a:p>
            <a:pPr algn="ctr" defTabSz="912813" eaLnBrk="1" hangingPunct="1">
              <a:buFontTx/>
              <a:buNone/>
              <a:defRPr/>
            </a:pPr>
            <a:r>
              <a:rPr lang="el-GR" sz="2000" b="1" i="1" u="sng" dirty="0"/>
              <a:t>Οι πτυχές (ή τρόποι) άσκησης δημόσιας πολιτικής Ε&amp;Α (άνευ «Κ»!)</a:t>
            </a:r>
            <a:endParaRPr lang="en-US" sz="2000" b="1" i="1" u="sng" dirty="0" smtClean="0"/>
          </a:p>
          <a:p>
            <a:pPr algn="just" defTabSz="912813">
              <a:buFontTx/>
              <a:buNone/>
              <a:defRPr/>
            </a:pPr>
            <a:endParaRPr lang="en-US" sz="2000" dirty="0" smtClean="0"/>
          </a:p>
          <a:p>
            <a:pPr lvl="1" indent="0" algn="just"/>
            <a:r>
              <a:rPr lang="el-GR" sz="1600" dirty="0"/>
              <a:t> </a:t>
            </a:r>
            <a:r>
              <a:rPr lang="el-GR" sz="1600" i="1" u="sng" dirty="0"/>
              <a:t>Χρηματοδότηση</a:t>
            </a:r>
          </a:p>
          <a:p>
            <a:pPr lvl="1" algn="just">
              <a:buFont typeface="Arial" pitchFamily="34" charset="0"/>
              <a:buChar char="•"/>
            </a:pPr>
            <a:r>
              <a:rPr lang="el-GR" sz="1600" dirty="0"/>
              <a:t> Θεσμική χρηματοδότηση</a:t>
            </a:r>
          </a:p>
          <a:p>
            <a:pPr lvl="1" algn="just">
              <a:buFont typeface="Arial" pitchFamily="34" charset="0"/>
              <a:buChar char="•"/>
            </a:pPr>
            <a:r>
              <a:rPr lang="el-GR" sz="1600" dirty="0"/>
              <a:t>Χρηματοδότηση ερευνητικών έργων (</a:t>
            </a:r>
            <a:r>
              <a:rPr lang="el-GR" sz="1600" dirty="0" err="1"/>
              <a:t>project</a:t>
            </a:r>
            <a:r>
              <a:rPr lang="el-GR" sz="1600" dirty="0"/>
              <a:t> </a:t>
            </a:r>
            <a:r>
              <a:rPr lang="el-GR" sz="1600" dirty="0" err="1"/>
              <a:t>funding</a:t>
            </a:r>
            <a:r>
              <a:rPr lang="el-GR" sz="1600" dirty="0"/>
              <a:t>)</a:t>
            </a:r>
          </a:p>
          <a:p>
            <a:pPr lvl="1" algn="just">
              <a:buFont typeface="Arial" pitchFamily="34" charset="0"/>
              <a:buChar char="•"/>
            </a:pPr>
            <a:endParaRPr lang="el-GR" sz="1600" dirty="0"/>
          </a:p>
          <a:p>
            <a:pPr lvl="1" indent="0" algn="just"/>
            <a:r>
              <a:rPr lang="el-GR" sz="1600" i="1" u="sng" dirty="0"/>
              <a:t>Θεσμικές παρεμβάσεις</a:t>
            </a:r>
            <a:r>
              <a:rPr lang="el-GR" sz="1600" i="1" dirty="0"/>
              <a:t> 		</a:t>
            </a:r>
            <a:r>
              <a:rPr lang="el-GR" sz="1600" dirty="0"/>
              <a:t>				     </a:t>
            </a:r>
            <a:r>
              <a:rPr lang="el-GR" sz="1600" dirty="0" smtClean="0"/>
              <a:t>									</a:t>
            </a:r>
            <a:r>
              <a:rPr lang="el-GR" sz="1600" b="1" dirty="0" smtClean="0"/>
              <a:t>εθνικό</a:t>
            </a:r>
            <a:endParaRPr lang="el-GR" sz="1600" dirty="0" smtClean="0"/>
          </a:p>
          <a:p>
            <a:pPr lvl="1" algn="just">
              <a:buFont typeface="Arial" pitchFamily="34" charset="0"/>
              <a:buChar char="•"/>
            </a:pPr>
            <a:r>
              <a:rPr lang="el-GR" sz="1600" dirty="0" smtClean="0"/>
              <a:t> Νομικό/θεσμικό πλαίσιο Ε&amp;Α					</a:t>
            </a:r>
          </a:p>
          <a:p>
            <a:pPr lvl="1" algn="just">
              <a:buFont typeface="Arial" pitchFamily="34" charset="0"/>
              <a:buChar char="•"/>
            </a:pPr>
            <a:r>
              <a:rPr lang="el-GR" sz="1600" dirty="0" smtClean="0"/>
              <a:t> </a:t>
            </a:r>
            <a:r>
              <a:rPr lang="el-GR" sz="1600" dirty="0"/>
              <a:t>Κανόνες λειτουργίας ερευνητικών κέντρων			</a:t>
            </a:r>
            <a:r>
              <a:rPr lang="el-GR" sz="1600" dirty="0" smtClean="0"/>
              <a:t>              </a:t>
            </a:r>
            <a:r>
              <a:rPr lang="el-GR" sz="1600" b="1" dirty="0" smtClean="0"/>
              <a:t>επίπεδο</a:t>
            </a:r>
            <a:endParaRPr lang="el-GR" sz="1600" b="1" dirty="0"/>
          </a:p>
          <a:p>
            <a:pPr lvl="1" algn="just">
              <a:buFont typeface="Arial" pitchFamily="34" charset="0"/>
              <a:buChar char="•"/>
            </a:pPr>
            <a:r>
              <a:rPr lang="el-GR" sz="1600" dirty="0"/>
              <a:t> Θεσμικό πλαίσιο για τα δικαιώματα πνευματικής ιδιοκτησίας</a:t>
            </a:r>
          </a:p>
          <a:p>
            <a:pPr lvl="1" algn="just">
              <a:buFont typeface="Arial" pitchFamily="34" charset="0"/>
              <a:buChar char="•"/>
            </a:pPr>
            <a:r>
              <a:rPr lang="el-GR" sz="1600" dirty="0"/>
              <a:t> Έμμεσα μέτρα υποβοήθησης της έρευνας (π.χ. φοροαπαλλαγές)</a:t>
            </a:r>
          </a:p>
          <a:p>
            <a:pPr lvl="1" algn="just">
              <a:buFont typeface="Arial" pitchFamily="34" charset="0"/>
              <a:buChar char="•"/>
            </a:pPr>
            <a:endParaRPr lang="el-GR" sz="1600" dirty="0"/>
          </a:p>
          <a:p>
            <a:pPr lvl="1" algn="just">
              <a:buFont typeface="Arial" pitchFamily="34" charset="0"/>
              <a:buChar char="•"/>
            </a:pPr>
            <a:endParaRPr lang="el-GR" sz="1600" dirty="0"/>
          </a:p>
          <a:p>
            <a:pPr lvl="1" algn="just">
              <a:buFont typeface="Arial" pitchFamily="34" charset="0"/>
              <a:buChar char="•"/>
            </a:pPr>
            <a:endParaRPr lang="el-GR" sz="1600" dirty="0"/>
          </a:p>
          <a:p>
            <a:pPr lvl="1" algn="just">
              <a:buFont typeface="Arial" pitchFamily="34" charset="0"/>
              <a:buChar char="•"/>
            </a:pPr>
            <a:r>
              <a:rPr lang="el-GR" sz="1600" dirty="0"/>
              <a:t> Η άσκηση πολιτικής σε </a:t>
            </a:r>
            <a:r>
              <a:rPr lang="el-GR" sz="1600" dirty="0" err="1"/>
              <a:t>υπο</a:t>
            </a:r>
            <a:r>
              <a:rPr lang="el-GR" sz="1600" dirty="0"/>
              <a:t>-εθνικό επίπεδο</a:t>
            </a:r>
            <a:endParaRPr lang="el-GR" sz="1600" dirty="0" smtClean="0"/>
          </a:p>
          <a:p>
            <a:pPr defTabSz="912813">
              <a:defRPr/>
            </a:pPr>
            <a:endParaRPr lang="el-GR" sz="1600" dirty="0" smtClean="0"/>
          </a:p>
          <a:p>
            <a:pPr defTabSz="912813">
              <a:defRPr/>
            </a:pPr>
            <a:endParaRPr lang="en-US" sz="1600" i="1" dirty="0" smtClean="0">
              <a:latin typeface="Verdana" pitchFamily="34" charset="0"/>
            </a:endParaRPr>
          </a:p>
          <a:p>
            <a:pPr lvl="2" algn="just">
              <a:buFont typeface="Wingdings" pitchFamily="2" charset="2"/>
              <a:buChar char="v"/>
            </a:pPr>
            <a:endParaRPr lang="el-GR" sz="1600" dirty="0" smtClean="0"/>
          </a:p>
        </p:txBody>
      </p:sp>
      <p:sp>
        <p:nvSpPr>
          <p:cNvPr id="9219" name="4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642938" y="6143625"/>
            <a:ext cx="8043862" cy="577850"/>
          </a:xfrm>
          <a:noFill/>
        </p:spPr>
        <p:txBody>
          <a:bodyPr/>
          <a:lstStyle/>
          <a:p>
            <a:pPr algn="just" defTabSz="912813"/>
            <a:r>
              <a:rPr lang="el-GR" sz="1200" dirty="0" smtClean="0"/>
              <a:t>					</a:t>
            </a:r>
          </a:p>
          <a:p>
            <a:pPr algn="just" defTabSz="912813"/>
            <a:r>
              <a:rPr lang="el-GR" sz="1200" dirty="0" smtClean="0"/>
              <a:t>						  	</a:t>
            </a:r>
          </a:p>
          <a:p>
            <a:pPr algn="l" defTabSz="912813"/>
            <a:r>
              <a:rPr lang="el-GR" sz="1200" dirty="0" smtClean="0"/>
              <a:t>				    </a:t>
            </a:r>
          </a:p>
        </p:txBody>
      </p:sp>
      <p:sp>
        <p:nvSpPr>
          <p:cNvPr id="4" name="Δεξιό άγκιστρο 3"/>
          <p:cNvSpPr/>
          <p:nvPr/>
        </p:nvSpPr>
        <p:spPr>
          <a:xfrm>
            <a:off x="6948264" y="1340768"/>
            <a:ext cx="1368152" cy="252028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2 - Θέση περιεχομένου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txBody>
          <a:bodyPr/>
          <a:lstStyle/>
          <a:p>
            <a:pPr algn="ctr" defTabSz="912813" eaLnBrk="1" hangingPunct="1">
              <a:buFontTx/>
              <a:buNone/>
              <a:defRPr/>
            </a:pPr>
            <a:endParaRPr lang="en-US" sz="800" dirty="0" smtClean="0"/>
          </a:p>
          <a:p>
            <a:pPr algn="ctr" defTabSz="912813" eaLnBrk="1" hangingPunct="1">
              <a:buFontTx/>
              <a:buNone/>
              <a:defRPr/>
            </a:pPr>
            <a:r>
              <a:rPr lang="el-GR" sz="2000" b="1" i="1" u="sng" dirty="0"/>
              <a:t>Τρόποι άσκησης δημόσιας πολιτικής για την καινοτομία </a:t>
            </a:r>
            <a:endParaRPr lang="en-US" sz="2000" b="1" i="1" u="sng" dirty="0" smtClean="0"/>
          </a:p>
          <a:p>
            <a:pPr algn="just" defTabSz="912813">
              <a:buFontTx/>
              <a:buNone/>
              <a:defRPr/>
            </a:pPr>
            <a:endParaRPr lang="en-US" sz="2000" dirty="0" smtClean="0"/>
          </a:p>
          <a:p>
            <a:pPr marL="731838" indent="-285750" algn="just">
              <a:buFont typeface="Wingdings" panose="05000000000000000000" pitchFamily="2" charset="2"/>
              <a:buChar char="Ø"/>
            </a:pPr>
            <a:r>
              <a:rPr lang="el-GR" sz="1600" dirty="0"/>
              <a:t>Ρυθμιστικό πλαίσιο για επιχειρήσεις (π.χ. </a:t>
            </a:r>
            <a:r>
              <a:rPr lang="en-US" sz="1600" dirty="0"/>
              <a:t>start-ups</a:t>
            </a:r>
            <a:r>
              <a:rPr lang="el-GR" sz="1600" dirty="0"/>
              <a:t>, </a:t>
            </a:r>
            <a:r>
              <a:rPr lang="en-US" sz="1600" dirty="0"/>
              <a:t>spin-offs)</a:t>
            </a:r>
          </a:p>
          <a:p>
            <a:pPr marL="731838" indent="-285750" algn="just">
              <a:buFont typeface="Wingdings" panose="05000000000000000000" pitchFamily="2" charset="2"/>
              <a:buChar char="Ø"/>
            </a:pPr>
            <a:endParaRPr lang="el-GR" sz="1600" dirty="0"/>
          </a:p>
          <a:p>
            <a:pPr marL="731838" indent="-285750" algn="just">
              <a:buFont typeface="Wingdings" panose="05000000000000000000" pitchFamily="2" charset="2"/>
              <a:buChar char="Ø"/>
            </a:pPr>
            <a:r>
              <a:rPr lang="el-GR" sz="1600" dirty="0"/>
              <a:t>Απευθείας χρηματοδότηση επιχειρήσεων (επιδοτήσεις, δανειακές διευκολύνσεις, </a:t>
            </a:r>
            <a:r>
              <a:rPr lang="en-US" sz="1600" dirty="0"/>
              <a:t>seed capital </a:t>
            </a:r>
            <a:r>
              <a:rPr lang="el-GR" sz="1600" dirty="0"/>
              <a:t>κ.λπ.)</a:t>
            </a:r>
          </a:p>
          <a:p>
            <a:pPr marL="731838" indent="-285750" algn="just">
              <a:buFont typeface="Wingdings" panose="05000000000000000000" pitchFamily="2" charset="2"/>
              <a:buChar char="Ø"/>
            </a:pPr>
            <a:endParaRPr lang="el-GR" sz="1600" dirty="0"/>
          </a:p>
          <a:p>
            <a:pPr marL="731838" indent="-285750" algn="just">
              <a:buFont typeface="Wingdings" panose="05000000000000000000" pitchFamily="2" charset="2"/>
              <a:buChar char="Ø"/>
            </a:pPr>
            <a:r>
              <a:rPr lang="el-GR" sz="1600" dirty="0"/>
              <a:t>Συνδυασμός των δυο παραπάνω                           Αναπτυξιακός νόμος</a:t>
            </a:r>
          </a:p>
          <a:p>
            <a:pPr marL="731838" indent="-285750" algn="just">
              <a:buFont typeface="Wingdings" panose="05000000000000000000" pitchFamily="2" charset="2"/>
              <a:buChar char="Ø"/>
            </a:pPr>
            <a:endParaRPr lang="el-GR" sz="1600" dirty="0"/>
          </a:p>
          <a:p>
            <a:pPr marL="731838" indent="-285750" algn="just">
              <a:buFont typeface="Wingdings" panose="05000000000000000000" pitchFamily="2" charset="2"/>
              <a:buChar char="Ø"/>
            </a:pPr>
            <a:r>
              <a:rPr lang="el-GR" sz="1600" dirty="0"/>
              <a:t>Ο ρόλος του Δημοσίου ως «</a:t>
            </a:r>
            <a:r>
              <a:rPr lang="el-GR" sz="1600" dirty="0" err="1"/>
              <a:t>διευκολυντή</a:t>
            </a:r>
            <a:r>
              <a:rPr lang="el-GR" sz="1600" dirty="0"/>
              <a:t>» της καινοτομίας</a:t>
            </a:r>
          </a:p>
          <a:p>
            <a:pPr marL="903288" lvl="1" algn="just"/>
            <a:r>
              <a:rPr lang="el-GR" sz="1200" dirty="0"/>
              <a:t>π.χ.: </a:t>
            </a:r>
            <a:r>
              <a:rPr lang="el-GR" sz="1400" dirty="0"/>
              <a:t>δημόσιες προμήθειες</a:t>
            </a:r>
          </a:p>
          <a:p>
            <a:pPr marL="903288" lvl="1" algn="just"/>
            <a:r>
              <a:rPr lang="el-GR" sz="1400" dirty="0"/>
              <a:t>σύνδεση ερευνητικών ομάδων με επιχειρήσεις </a:t>
            </a:r>
            <a:endParaRPr lang="el-GR" sz="1400" dirty="0" smtClean="0"/>
          </a:p>
          <a:p>
            <a:pPr algn="ctr">
              <a:buNone/>
            </a:pPr>
            <a:endParaRPr lang="el-GR" sz="1400" dirty="0" smtClean="0"/>
          </a:p>
        </p:txBody>
      </p:sp>
      <p:sp>
        <p:nvSpPr>
          <p:cNvPr id="3" name="Δεξιό βέλος 2"/>
          <p:cNvSpPr/>
          <p:nvPr/>
        </p:nvSpPr>
        <p:spPr>
          <a:xfrm>
            <a:off x="3995936" y="2420888"/>
            <a:ext cx="1152128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2 - Θέση περιεχομένου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txBody>
          <a:bodyPr/>
          <a:lstStyle/>
          <a:p>
            <a:pPr algn="ctr" defTabSz="912813" eaLnBrk="1" hangingPunct="1">
              <a:buFontTx/>
              <a:buNone/>
              <a:defRPr/>
            </a:pPr>
            <a:endParaRPr lang="en-US" sz="800" dirty="0" smtClean="0"/>
          </a:p>
          <a:p>
            <a:pPr marL="0" indent="0" algn="ctr" defTabSz="912813" eaLnBrk="1" hangingPunct="1">
              <a:buNone/>
              <a:defRPr/>
            </a:pPr>
            <a:r>
              <a:rPr lang="el-GR" sz="1900" b="1" i="1" u="sng" dirty="0"/>
              <a:t>Η κοινοτική διάσταση ως προς τη δημόσια πολιτική Ε&amp;Α </a:t>
            </a:r>
          </a:p>
          <a:p>
            <a:pPr algn="ctr" defTabSz="912813" eaLnBrk="1" hangingPunct="1">
              <a:defRPr/>
            </a:pPr>
            <a:endParaRPr lang="el-GR" sz="800" b="1" dirty="0"/>
          </a:p>
          <a:p>
            <a:pPr marL="365760" lvl="1" indent="0" algn="just">
              <a:buNone/>
            </a:pPr>
            <a:endParaRPr lang="el-GR" sz="800" dirty="0"/>
          </a:p>
          <a:p>
            <a:pPr lvl="1" indent="0" algn="just"/>
            <a:r>
              <a:rPr lang="en-US" sz="1400" dirty="0"/>
              <a:t> </a:t>
            </a:r>
            <a:r>
              <a:rPr lang="el-GR" sz="1600" dirty="0"/>
              <a:t> </a:t>
            </a:r>
            <a:r>
              <a:rPr lang="el-GR" sz="1600" b="1" dirty="0"/>
              <a:t>Χρηματοδότηση έρευνας</a:t>
            </a:r>
          </a:p>
          <a:p>
            <a:pPr lvl="1" algn="just">
              <a:buFont typeface="Arial" pitchFamily="34" charset="0"/>
              <a:buChar char="•"/>
            </a:pPr>
            <a:r>
              <a:rPr lang="el-GR" sz="1600" dirty="0"/>
              <a:t> </a:t>
            </a:r>
            <a:r>
              <a:rPr lang="el-GR" sz="1600" strike="sngStrike" dirty="0">
                <a:solidFill>
                  <a:srgbClr val="FF0000"/>
                </a:solidFill>
              </a:rPr>
              <a:t>Θεσμική χρηματοδότηση</a:t>
            </a:r>
          </a:p>
          <a:p>
            <a:pPr lvl="1" algn="just">
              <a:buFont typeface="Arial" pitchFamily="34" charset="0"/>
              <a:buChar char="•"/>
            </a:pPr>
            <a:r>
              <a:rPr lang="el-GR" sz="1600" dirty="0"/>
              <a:t>Χρηματοδότηση ερευνητικών έργων (</a:t>
            </a:r>
            <a:r>
              <a:rPr lang="el-GR" sz="1600" dirty="0" err="1">
                <a:solidFill>
                  <a:srgbClr val="00B050"/>
                </a:solidFill>
              </a:rPr>
              <a:t>project</a:t>
            </a:r>
            <a:r>
              <a:rPr lang="el-GR" sz="1600" dirty="0">
                <a:solidFill>
                  <a:srgbClr val="00B050"/>
                </a:solidFill>
              </a:rPr>
              <a:t> </a:t>
            </a:r>
            <a:r>
              <a:rPr lang="el-GR" sz="1600" dirty="0" err="1">
                <a:solidFill>
                  <a:srgbClr val="00B050"/>
                </a:solidFill>
              </a:rPr>
              <a:t>funding</a:t>
            </a:r>
            <a:r>
              <a:rPr lang="el-GR" sz="1600" dirty="0">
                <a:solidFill>
                  <a:srgbClr val="00B050"/>
                </a:solidFill>
              </a:rPr>
              <a:t>!!!</a:t>
            </a:r>
            <a:r>
              <a:rPr lang="el-GR" sz="1600" dirty="0"/>
              <a:t>)</a:t>
            </a:r>
            <a:r>
              <a:rPr lang="en-US" sz="1600" dirty="0"/>
              <a:t>	</a:t>
            </a:r>
            <a:endParaRPr lang="el-GR" sz="1600" dirty="0"/>
          </a:p>
          <a:p>
            <a:pPr marL="1198563" lvl="2" indent="-285750" algn="just">
              <a:buFont typeface="Wingdings" panose="05000000000000000000" pitchFamily="2" charset="2"/>
              <a:buChar char="Ø"/>
            </a:pPr>
            <a:r>
              <a:rPr lang="el-GR" sz="1600" dirty="0"/>
              <a:t> ο ρόλος των Προγραμμάτων Πλαίσιο (Π.Π.)	</a:t>
            </a:r>
            <a:r>
              <a:rPr lang="en-US" sz="1600" dirty="0"/>
              <a:t>		</a:t>
            </a:r>
            <a:r>
              <a:rPr lang="el-GR" sz="1600" dirty="0"/>
              <a:t> </a:t>
            </a:r>
            <a:r>
              <a:rPr lang="el-GR" sz="1600" strike="sngStrike" dirty="0">
                <a:solidFill>
                  <a:srgbClr val="FF0000"/>
                </a:solidFill>
              </a:rPr>
              <a:t>εθνικό</a:t>
            </a:r>
          </a:p>
          <a:p>
            <a:pPr marL="1198563" lvl="2" indent="-285750" algn="just">
              <a:buFont typeface="Wingdings" panose="05000000000000000000" pitchFamily="2" charset="2"/>
              <a:buChar char="Ø"/>
            </a:pPr>
            <a:r>
              <a:rPr lang="el-GR" sz="1600" dirty="0"/>
              <a:t>ο τρόπος λειτουργίας των Π.Π. (Ειδικά Προγράμματα + </a:t>
            </a:r>
            <a:r>
              <a:rPr lang="en-US" sz="1600" dirty="0"/>
              <a:t>calls)</a:t>
            </a:r>
            <a:endParaRPr lang="el-GR" sz="1600" dirty="0"/>
          </a:p>
          <a:p>
            <a:pPr lvl="1" indent="0" algn="just"/>
            <a:endParaRPr lang="el-GR" sz="1600" b="1" dirty="0"/>
          </a:p>
          <a:p>
            <a:pPr lvl="1" indent="0" algn="just"/>
            <a:r>
              <a:rPr lang="el-GR" sz="1600" b="1" dirty="0"/>
              <a:t>Θεσμικές παρεμβάσεις για την έρευνα</a:t>
            </a:r>
            <a:r>
              <a:rPr lang="el-GR" sz="1600" dirty="0"/>
              <a:t>				</a:t>
            </a:r>
            <a:r>
              <a:rPr lang="el-GR" sz="1600" dirty="0">
                <a:solidFill>
                  <a:srgbClr val="00B050"/>
                </a:solidFill>
              </a:rPr>
              <a:t>κοινοτικό</a:t>
            </a:r>
            <a:r>
              <a:rPr lang="el-GR" sz="1600" dirty="0"/>
              <a:t>	</a:t>
            </a:r>
          </a:p>
          <a:p>
            <a:pPr lvl="1" algn="just">
              <a:buFont typeface="Arial" pitchFamily="34" charset="0"/>
              <a:buChar char="•"/>
            </a:pPr>
            <a:r>
              <a:rPr lang="el-GR" sz="1600" dirty="0"/>
              <a:t> </a:t>
            </a:r>
            <a:r>
              <a:rPr lang="el-GR" sz="1600" strike="sngStrike" dirty="0">
                <a:solidFill>
                  <a:srgbClr val="FF0000"/>
                </a:solidFill>
              </a:rPr>
              <a:t>Νομικό/θεσμικό πλαίσιο Ε&amp;Α</a:t>
            </a:r>
            <a:r>
              <a:rPr lang="el-GR" sz="1600" dirty="0"/>
              <a:t>					</a:t>
            </a:r>
          </a:p>
          <a:p>
            <a:pPr lvl="1" algn="just">
              <a:buFont typeface="Arial" pitchFamily="34" charset="0"/>
              <a:buChar char="•"/>
            </a:pPr>
            <a:r>
              <a:rPr lang="el-GR" sz="1600" dirty="0"/>
              <a:t> </a:t>
            </a:r>
            <a:r>
              <a:rPr lang="el-GR" sz="1600" strike="sngStrike" dirty="0">
                <a:solidFill>
                  <a:srgbClr val="FF0000"/>
                </a:solidFill>
              </a:rPr>
              <a:t>Κανόνες λειτουργίας ερευνητικών κέντρων</a:t>
            </a:r>
            <a:r>
              <a:rPr lang="el-GR" sz="1600" dirty="0"/>
              <a:t>			</a:t>
            </a:r>
            <a:r>
              <a:rPr lang="el-GR" sz="1600" dirty="0" smtClean="0"/>
              <a:t>επίπεδο</a:t>
            </a:r>
            <a:endParaRPr lang="el-GR" sz="1600" dirty="0"/>
          </a:p>
          <a:p>
            <a:pPr lvl="1" algn="just">
              <a:buFont typeface="Arial" pitchFamily="34" charset="0"/>
              <a:buChar char="•"/>
            </a:pPr>
            <a:r>
              <a:rPr lang="el-GR" sz="1600" dirty="0"/>
              <a:t> Θεσμικό πλαίσιο για τα δικαιώματα πνευματικής ιδιοκτησίας</a:t>
            </a:r>
          </a:p>
          <a:p>
            <a:pPr lvl="1" algn="just">
              <a:buFont typeface="Arial" pitchFamily="34" charset="0"/>
              <a:buChar char="•"/>
            </a:pPr>
            <a:r>
              <a:rPr lang="el-GR" sz="1600" dirty="0"/>
              <a:t> Έμμεσα μέτρα υποβοήθησης της έρευνας (π.χ.</a:t>
            </a:r>
            <a:r>
              <a:rPr lang="el-GR" sz="1600" strike="sngStrike" dirty="0">
                <a:solidFill>
                  <a:srgbClr val="FF0000"/>
                </a:solidFill>
              </a:rPr>
              <a:t> φοροαπαλλαγές</a:t>
            </a:r>
            <a:r>
              <a:rPr lang="el-GR" sz="1600" dirty="0">
                <a:solidFill>
                  <a:srgbClr val="FF0000"/>
                </a:solidFill>
              </a:rPr>
              <a:t>, </a:t>
            </a:r>
          </a:p>
          <a:p>
            <a:pPr lvl="1" indent="0" algn="just"/>
            <a:r>
              <a:rPr lang="el-GR" sz="1600" dirty="0">
                <a:solidFill>
                  <a:srgbClr val="FF0000"/>
                </a:solidFill>
              </a:rPr>
              <a:t>			</a:t>
            </a:r>
            <a:r>
              <a:rPr lang="el-GR" sz="1600" dirty="0">
                <a:solidFill>
                  <a:srgbClr val="00B050"/>
                </a:solidFill>
              </a:rPr>
              <a:t>εφαρμογή </a:t>
            </a:r>
            <a:r>
              <a:rPr lang="en-US" sz="1600" dirty="0">
                <a:solidFill>
                  <a:srgbClr val="00B050"/>
                </a:solidFill>
              </a:rPr>
              <a:t>OMC, </a:t>
            </a:r>
            <a:r>
              <a:rPr lang="el-GR" sz="1600" dirty="0">
                <a:solidFill>
                  <a:srgbClr val="00B050"/>
                </a:solidFill>
              </a:rPr>
              <a:t>προώθηση </a:t>
            </a:r>
            <a:r>
              <a:rPr lang="en-US" sz="1600" dirty="0">
                <a:solidFill>
                  <a:srgbClr val="00B050"/>
                </a:solidFill>
              </a:rPr>
              <a:t>best practices</a:t>
            </a:r>
            <a:r>
              <a:rPr lang="el-GR" sz="1600" dirty="0"/>
              <a:t>)</a:t>
            </a:r>
          </a:p>
          <a:p>
            <a:pPr lvl="1" algn="just">
              <a:buFont typeface="Arial" pitchFamily="34" charset="0"/>
              <a:buChar char="•"/>
            </a:pPr>
            <a:endParaRPr lang="el-GR" sz="1600" dirty="0"/>
          </a:p>
          <a:p>
            <a:pPr lvl="1" algn="just">
              <a:buFont typeface="Arial" pitchFamily="34" charset="0"/>
              <a:buChar char="•"/>
            </a:pPr>
            <a:endParaRPr lang="el-GR" sz="1600" dirty="0"/>
          </a:p>
          <a:p>
            <a:pPr lvl="1" indent="0" algn="just">
              <a:buNone/>
            </a:pPr>
            <a:r>
              <a:rPr lang="el-GR" sz="1600" dirty="0">
                <a:solidFill>
                  <a:srgbClr val="00B050"/>
                </a:solidFill>
              </a:rPr>
              <a:t>+ οι προσπάθειες συντονισμού των εθνικών πολιτικών (π.χ. μέσα από το εγχείρημα του Ευρωπαϊκού Χώρου Έρευνας - </a:t>
            </a:r>
            <a:r>
              <a:rPr lang="en-US" sz="1600" dirty="0">
                <a:solidFill>
                  <a:srgbClr val="00B050"/>
                </a:solidFill>
              </a:rPr>
              <a:t>ERA</a:t>
            </a:r>
            <a:r>
              <a:rPr lang="el-GR" sz="1600" dirty="0">
                <a:solidFill>
                  <a:srgbClr val="00B050"/>
                </a:solidFill>
              </a:rPr>
              <a:t>)</a:t>
            </a:r>
          </a:p>
          <a:p>
            <a:pPr marL="619125" lvl="1" indent="0" algn="just">
              <a:buNone/>
            </a:pPr>
            <a:r>
              <a:rPr lang="el-GR" sz="1400" dirty="0" smtClean="0"/>
              <a:t> </a:t>
            </a:r>
          </a:p>
          <a:p>
            <a:pPr algn="ctr">
              <a:buNone/>
            </a:pPr>
            <a:endParaRPr lang="el-GR" sz="1400" dirty="0" smtClean="0"/>
          </a:p>
        </p:txBody>
      </p:sp>
      <p:sp>
        <p:nvSpPr>
          <p:cNvPr id="4" name="Δεξιό άγκιστρο 3"/>
          <p:cNvSpPr/>
          <p:nvPr/>
        </p:nvSpPr>
        <p:spPr>
          <a:xfrm>
            <a:off x="6300192" y="1196752"/>
            <a:ext cx="1368152" cy="252028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692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5 - Θέση αριθμού διαφάνειας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 defTabSz="912813"/>
            <a:fld id="{9BBF919C-9B51-4B44-8849-5B64DE1B1645}" type="slidenum">
              <a:rPr lang="el-GR" smtClean="0"/>
              <a:pPr defTabSz="912813"/>
              <a:t>35</a:t>
            </a:fld>
            <a:endParaRPr lang="el-GR" smtClean="0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rgbClr val="009999"/>
            </a:solidFill>
          </a:ln>
        </p:spPr>
        <p:txBody>
          <a:bodyPr/>
          <a:lstStyle/>
          <a:p>
            <a:pPr defTabSz="912813" eaLnBrk="1" hangingPunct="1">
              <a:defRPr/>
            </a:pPr>
            <a:r>
              <a:rPr lang="el-GR" sz="2200" b="1" i="1" u="sng" dirty="0" smtClean="0"/>
              <a:t>Το βασικό εργαλείο της ΕΕ στον τομέα Ε&amp;Α: Π.Π.</a:t>
            </a:r>
            <a:r>
              <a:rPr lang="el-GR" sz="2400" b="1" i="1" u="sng" dirty="0" smtClean="0"/>
              <a:t> </a:t>
            </a:r>
            <a:endParaRPr lang="el-GR" sz="2400" b="1" i="1" dirty="0" smtClean="0">
              <a:latin typeface="Verdana" pitchFamily="34" charset="0"/>
            </a:endParaRPr>
          </a:p>
          <a:p>
            <a:pPr defTabSz="912813" eaLnBrk="1" hangingPunct="1">
              <a:defRPr/>
            </a:pPr>
            <a:endParaRPr lang="el-GR" sz="1000" b="1" u="sng" dirty="0" smtClean="0"/>
          </a:p>
          <a:p>
            <a:pPr marL="446088" algn="just"/>
            <a:r>
              <a:rPr lang="el-GR" sz="1600" dirty="0" smtClean="0"/>
              <a:t>Εξέλιξη των προϋπολογισμών των </a:t>
            </a:r>
            <a:r>
              <a:rPr lang="el-GR" sz="1600" dirty="0"/>
              <a:t>Π.Π. (δισ. </a:t>
            </a:r>
            <a:r>
              <a:rPr lang="en-US" sz="1600" dirty="0"/>
              <a:t>ECU/€)</a:t>
            </a:r>
            <a:endParaRPr lang="el-GR" sz="1600" dirty="0" smtClean="0"/>
          </a:p>
          <a:p>
            <a:pPr marL="446088" algn="just"/>
            <a:endParaRPr lang="el-GR" sz="2000" b="1" dirty="0">
              <a:solidFill>
                <a:srgbClr val="C00000"/>
              </a:solidFill>
            </a:endParaRPr>
          </a:p>
          <a:p>
            <a:pPr marL="446088" algn="just"/>
            <a:endParaRPr lang="el-GR" sz="2000" b="1" dirty="0" smtClean="0">
              <a:solidFill>
                <a:srgbClr val="C00000"/>
              </a:solidFill>
            </a:endParaRPr>
          </a:p>
          <a:p>
            <a:pPr marL="446088" algn="just"/>
            <a:endParaRPr lang="el-GR" sz="2000" b="1" dirty="0">
              <a:solidFill>
                <a:srgbClr val="C00000"/>
              </a:solidFill>
            </a:endParaRPr>
          </a:p>
          <a:p>
            <a:pPr marL="446088" algn="just"/>
            <a:endParaRPr lang="el-GR" sz="2000" b="1" dirty="0" smtClean="0">
              <a:solidFill>
                <a:srgbClr val="C00000"/>
              </a:solidFill>
            </a:endParaRPr>
          </a:p>
          <a:p>
            <a:pPr marL="446088" algn="just"/>
            <a:endParaRPr lang="el-GR" sz="2000" b="1" dirty="0">
              <a:solidFill>
                <a:srgbClr val="C00000"/>
              </a:solidFill>
            </a:endParaRPr>
          </a:p>
          <a:p>
            <a:pPr marL="446088" algn="just"/>
            <a:endParaRPr lang="el-GR" sz="2000" b="1" dirty="0" smtClean="0">
              <a:solidFill>
                <a:srgbClr val="C00000"/>
              </a:solidFill>
            </a:endParaRPr>
          </a:p>
          <a:p>
            <a:pPr marL="446088" algn="just"/>
            <a:endParaRPr lang="el-GR" sz="2000" b="1" dirty="0" smtClean="0">
              <a:solidFill>
                <a:srgbClr val="C00000"/>
              </a:solidFill>
            </a:endParaRPr>
          </a:p>
          <a:p>
            <a:pPr marL="446088" algn="just"/>
            <a:endParaRPr lang="el-GR" sz="1000" dirty="0" smtClean="0"/>
          </a:p>
          <a:p>
            <a:pPr marL="446088" algn="just"/>
            <a:endParaRPr lang="el-GR" sz="1000" dirty="0"/>
          </a:p>
          <a:p>
            <a:pPr marL="446088" algn="just"/>
            <a:endParaRPr lang="el-GR" sz="1000" dirty="0" smtClean="0"/>
          </a:p>
          <a:p>
            <a:pPr marL="446088" algn="just"/>
            <a:endParaRPr lang="el-GR" sz="1000" dirty="0"/>
          </a:p>
          <a:p>
            <a:pPr marL="446088" algn="just"/>
            <a:endParaRPr lang="el-GR" sz="1000" dirty="0" smtClean="0"/>
          </a:p>
          <a:p>
            <a:pPr marL="446088" algn="just"/>
            <a:endParaRPr lang="el-GR" sz="1000" dirty="0"/>
          </a:p>
          <a:p>
            <a:pPr marL="446088" algn="just"/>
            <a:r>
              <a:rPr lang="el-GR" sz="1000" dirty="0" smtClean="0"/>
              <a:t>πηγή</a:t>
            </a:r>
            <a:r>
              <a:rPr lang="el-GR" sz="1000" dirty="0"/>
              <a:t>: </a:t>
            </a:r>
            <a:r>
              <a:rPr lang="en-US" sz="1000" dirty="0" err="1"/>
              <a:t>Guzzetti</a:t>
            </a:r>
            <a:r>
              <a:rPr lang="en-US" sz="1000" dirty="0"/>
              <a:t> (1995), European Commission (2011a), http://cordis.europa.eu/guidance/fp4_en.html, http://cordis.europa.eu/fp5/src/budget.htm, http://cordis.europa.eu/fp6/budget.htm, http://ec.europa.eu/ research/fp7/pdf/fp7-inbrief_en.pdf</a:t>
            </a:r>
            <a:endParaRPr lang="el-GR" sz="1000" dirty="0"/>
          </a:p>
          <a:p>
            <a:pPr marL="446088" algn="just"/>
            <a:endParaRPr lang="el-GR" sz="2000" b="1" dirty="0" smtClean="0">
              <a:solidFill>
                <a:srgbClr val="C00000"/>
              </a:solidFill>
            </a:endParaRPr>
          </a:p>
          <a:p>
            <a:pPr marL="731838" indent="-285750" algn="just">
              <a:buFont typeface="Wingdings" panose="05000000000000000000" pitchFamily="2" charset="2"/>
              <a:buChar char="Ø"/>
            </a:pPr>
            <a:r>
              <a:rPr lang="el-GR" sz="1600" dirty="0" smtClean="0"/>
              <a:t>Διαρκώς αυξάνεται το μερίδιο που καταλαμβάνει το ΠΠ από τον κοινοτικό προϋπολογισμό</a:t>
            </a:r>
          </a:p>
          <a:p>
            <a:pPr marL="731838" indent="-285750" algn="just">
              <a:buFont typeface="Wingdings" panose="05000000000000000000" pitchFamily="2" charset="2"/>
              <a:buChar char="Ø"/>
            </a:pPr>
            <a:r>
              <a:rPr lang="el-GR" sz="1600" dirty="0" smtClean="0"/>
              <a:t>Εμπεδωμένο πλέον το ειδικό βάρος του ΠΠ, η συμμετοχή στις ερευνητικές του προκηρύξεις εκλαμβάνονται ως ένδειξη επιστημονικής και τεχνολογικής αριστείας και πρωτοπορίας, παγκοσμίως</a:t>
            </a:r>
            <a:endParaRPr lang="el-GR" sz="1200" dirty="0" smtClean="0"/>
          </a:p>
          <a:p>
            <a:pPr marL="446088"/>
            <a:r>
              <a:rPr lang="el-GR" sz="1200" dirty="0" smtClean="0"/>
              <a:t>				           				 			</a:t>
            </a:r>
          </a:p>
        </p:txBody>
      </p:sp>
      <p:pic>
        <p:nvPicPr>
          <p:cNvPr id="1026" name="Γράφημα 1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908720"/>
            <a:ext cx="5768677" cy="3456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1466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 smtClean="0"/>
          </a:p>
        </p:txBody>
      </p:sp>
      <p:sp>
        <p:nvSpPr>
          <p:cNvPr id="17411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smtClean="0"/>
          </a:p>
        </p:txBody>
      </p:sp>
      <p:sp>
        <p:nvSpPr>
          <p:cNvPr id="17412" name="Θέση αριθμού διαφάνειας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402193E-75CC-460F-8093-E822AEB621A3}" type="slidenum">
              <a:rPr lang="el-GR" smtClean="0"/>
              <a:pPr/>
              <a:t>36</a:t>
            </a:fld>
            <a:endParaRPr lang="el-GR" smtClean="0"/>
          </a:p>
        </p:txBody>
      </p:sp>
      <p:sp>
        <p:nvSpPr>
          <p:cNvPr id="5" name="Rectangle 2" descr="Bouquet"/>
          <p:cNvSpPr txBox="1"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rgbClr val="009999"/>
            </a:solidFill>
            <a:miter lim="800000"/>
            <a:headEnd/>
            <a:tailEnd/>
          </a:ln>
        </p:spPr>
        <p:txBody>
          <a:bodyPr/>
          <a:lstStyle/>
          <a:p>
            <a:pPr marL="341313" indent="-341313" defTabSz="912813">
              <a:spcBef>
                <a:spcPct val="20000"/>
              </a:spcBef>
              <a:buFontTx/>
              <a:buChar char="•"/>
              <a:defRPr/>
            </a:pPr>
            <a:endParaRPr lang="en-US" sz="1200" b="1" u="sng" dirty="0"/>
          </a:p>
          <a:p>
            <a:pPr algn="just" defTabSz="912813" eaLnBrk="1" hangingPunct="1">
              <a:defRPr/>
            </a:pPr>
            <a:endParaRPr lang="el-GR" sz="800" b="1" dirty="0" smtClean="0"/>
          </a:p>
          <a:p>
            <a:pPr algn="ctr" defTabSz="912813" eaLnBrk="1" hangingPunct="1">
              <a:defRPr/>
            </a:pPr>
            <a:r>
              <a:rPr lang="el-GR" sz="1900" b="1" i="1" u="sng" dirty="0" smtClean="0"/>
              <a:t>Ο τομέας Ε&amp;Α ως βασική δραστηριότητα της ΕΕ (Ι)</a:t>
            </a:r>
          </a:p>
          <a:p>
            <a:pPr algn="ctr" defTabSz="912813" eaLnBrk="1" hangingPunct="1">
              <a:defRPr/>
            </a:pPr>
            <a:endParaRPr lang="el-GR" sz="800" b="1" dirty="0" smtClean="0"/>
          </a:p>
          <a:p>
            <a:pPr marL="365760" lvl="1" indent="0" algn="just">
              <a:buNone/>
            </a:pPr>
            <a:endParaRPr lang="el-GR" sz="800" dirty="0" smtClean="0"/>
          </a:p>
          <a:p>
            <a:pPr lvl="1" algn="just">
              <a:buFont typeface="Arial" pitchFamily="34" charset="0"/>
              <a:buChar char="•"/>
            </a:pPr>
            <a:r>
              <a:rPr lang="el-GR" sz="1600" dirty="0" smtClean="0"/>
              <a:t> Παραδοσιακά ευνοϊκό πεδίο δράσης για την ΕΟΚ/ΕΕ, λόγω εξωστρεφούς χαρακτήρα της συγκεκριμένης δραστηριότητας και τεχνικής φύσης του θέματος (π.χ. έρευνα για ατομική ενέργεια, για αξιοποίηση χάλυβα κ.λπ.)</a:t>
            </a:r>
          </a:p>
          <a:p>
            <a:pPr lvl="1" algn="just">
              <a:buFont typeface="Arial" pitchFamily="34" charset="0"/>
              <a:buChar char="•"/>
            </a:pPr>
            <a:endParaRPr lang="el-GR" sz="1600" dirty="0" smtClean="0"/>
          </a:p>
          <a:p>
            <a:pPr lvl="1" algn="just">
              <a:buFont typeface="Arial" pitchFamily="34" charset="0"/>
              <a:buChar char="•"/>
            </a:pPr>
            <a:r>
              <a:rPr lang="el-GR" sz="1600" dirty="0" smtClean="0"/>
              <a:t> Τη δεκαετία του ‘80 σχηματοποιείται η σύγχρονη κοινοτική πολιτική της ΕΟΚ με τη θεσμοθέτηση των Προγραμμάτων Πλαίσιο (Π.Π.)</a:t>
            </a:r>
          </a:p>
          <a:p>
            <a:pPr lvl="1" algn="just">
              <a:buFont typeface="Arial" pitchFamily="34" charset="0"/>
              <a:buChar char="•"/>
            </a:pPr>
            <a:endParaRPr lang="el-GR" sz="1600" dirty="0"/>
          </a:p>
          <a:p>
            <a:pPr lvl="1" algn="just">
              <a:buFont typeface="Arial" pitchFamily="34" charset="0"/>
              <a:buChar char="•"/>
            </a:pPr>
            <a:r>
              <a:rPr lang="el-GR" sz="1600" dirty="0" smtClean="0"/>
              <a:t>Σταδιακά το περιεχόμενο των ΠΠ διευρύνεται, με αποτέλεσμα αυτά να γίνονται πιο «</a:t>
            </a:r>
            <a:r>
              <a:rPr lang="en-US" sz="1600" dirty="0" smtClean="0"/>
              <a:t>inclusive</a:t>
            </a:r>
            <a:r>
              <a:rPr lang="el-GR" sz="1600" dirty="0" smtClean="0"/>
              <a:t>» </a:t>
            </a:r>
          </a:p>
          <a:p>
            <a:pPr lvl="1" algn="just">
              <a:buFont typeface="Arial" pitchFamily="34" charset="0"/>
              <a:buChar char="•"/>
            </a:pPr>
            <a:endParaRPr lang="el-GR" sz="1600" dirty="0" smtClean="0"/>
          </a:p>
          <a:p>
            <a:pPr lvl="1" algn="just">
              <a:buFont typeface="Arial" pitchFamily="34" charset="0"/>
              <a:buChar char="•"/>
            </a:pPr>
            <a:r>
              <a:rPr lang="el-GR" sz="1600" dirty="0"/>
              <a:t> </a:t>
            </a:r>
            <a:r>
              <a:rPr lang="el-GR" sz="1600" dirty="0" smtClean="0"/>
              <a:t>Το 2000 συμφωνείται η Στρατηγική της Λισαβόνας (+ αποφάσεις Συμβουλίου Βαρκελώνης 2002 για τον «στόχο του 3%»)</a:t>
            </a:r>
          </a:p>
          <a:p>
            <a:pPr lvl="1" algn="just">
              <a:buFont typeface="Arial" pitchFamily="34" charset="0"/>
              <a:buChar char="•"/>
            </a:pPr>
            <a:endParaRPr lang="el-GR" sz="1600" dirty="0" smtClean="0"/>
          </a:p>
          <a:p>
            <a:pPr lvl="1" algn="just">
              <a:buFont typeface="Arial" pitchFamily="34" charset="0"/>
              <a:buChar char="•"/>
            </a:pPr>
            <a:r>
              <a:rPr lang="el-GR" sz="1600" dirty="0"/>
              <a:t> </a:t>
            </a:r>
            <a:r>
              <a:rPr lang="el-GR" sz="1600" dirty="0" smtClean="0"/>
              <a:t>Το 2000 ιδρύεται ο Ευρωπαϊκός Χώρος Έρευνας – εφαρμογή ανοικτής μεθόδου συντονισμού</a:t>
            </a:r>
          </a:p>
          <a:p>
            <a:pPr lvl="1" algn="just">
              <a:buFont typeface="Arial" pitchFamily="34" charset="0"/>
              <a:buChar char="•"/>
            </a:pPr>
            <a:endParaRPr lang="el-GR" sz="1600" dirty="0" smtClean="0"/>
          </a:p>
          <a:p>
            <a:pPr lvl="1" algn="just">
              <a:buFont typeface="Arial" pitchFamily="34" charset="0"/>
              <a:buChar char="•"/>
            </a:pPr>
            <a:r>
              <a:rPr lang="el-GR" sz="1600" dirty="0"/>
              <a:t> </a:t>
            </a:r>
            <a:r>
              <a:rPr lang="el-GR" sz="1600" dirty="0" smtClean="0"/>
              <a:t>Τη δεκαετία του ‘00 ο τομέας Ε&amp;Α γίνεται ο 3</a:t>
            </a:r>
            <a:r>
              <a:rPr lang="el-GR" sz="1600" baseline="30000" dirty="0" smtClean="0"/>
              <a:t>ος</a:t>
            </a:r>
            <a:r>
              <a:rPr lang="el-GR" sz="1600" dirty="0" smtClean="0"/>
              <a:t> σημαντικότερος χρηματοδοτικά τομέας δράσης της ΕΕ</a:t>
            </a:r>
          </a:p>
          <a:p>
            <a:pPr lvl="1" algn="just">
              <a:buFont typeface="Arial" pitchFamily="34" charset="0"/>
              <a:buChar char="•"/>
            </a:pPr>
            <a:endParaRPr lang="el-GR" sz="1600" dirty="0" smtClean="0"/>
          </a:p>
          <a:p>
            <a:pPr lvl="1" algn="just">
              <a:buFont typeface="Arial" pitchFamily="34" charset="0"/>
              <a:buChar char="•"/>
            </a:pPr>
            <a:r>
              <a:rPr lang="el-GR" sz="1600" dirty="0" smtClean="0"/>
              <a:t>Ιδιάζουσα (ενισχυμένη συμπληρωματική) η αρμοδιότητα της ΕΕ</a:t>
            </a:r>
            <a:r>
              <a:rPr lang="en-US" sz="1600" dirty="0" smtClean="0"/>
              <a:t> (</a:t>
            </a:r>
            <a:r>
              <a:rPr lang="el-GR" sz="1600" dirty="0" smtClean="0"/>
              <a:t>Συνθήκη Λισαβόνας)</a:t>
            </a:r>
          </a:p>
          <a:p>
            <a:pPr lvl="1" algn="just">
              <a:buFont typeface="Arial" pitchFamily="34" charset="0"/>
              <a:buChar char="•"/>
            </a:pPr>
            <a:endParaRPr lang="el-GR" sz="1600" dirty="0" smtClean="0"/>
          </a:p>
          <a:p>
            <a:pPr lvl="1" algn="just">
              <a:buFont typeface="Arial" pitchFamily="34" charset="0"/>
              <a:buChar char="•"/>
            </a:pPr>
            <a:r>
              <a:rPr lang="el-GR" sz="1600" dirty="0"/>
              <a:t> </a:t>
            </a:r>
            <a:r>
              <a:rPr lang="el-GR" sz="1600" dirty="0" smtClean="0"/>
              <a:t>Η Στρατηγική «Ευρώπη 2020» + ο τρόπος εισαγωγής των στόχων της –αναφορικά με την ΕΤΑΚ- στην πολιτική της δράση την περίοδο 2014-2020 (διά της πολιτικής συνοχής της ΕΕ)</a:t>
            </a:r>
          </a:p>
          <a:p>
            <a:pPr lvl="1" algn="just">
              <a:buFont typeface="Arial" pitchFamily="34" charset="0"/>
              <a:buChar char="•"/>
            </a:pPr>
            <a:endParaRPr lang="el-GR" sz="1600" dirty="0" smtClean="0"/>
          </a:p>
          <a:p>
            <a:pPr lvl="1" indent="0" algn="just"/>
            <a:r>
              <a:rPr lang="el-GR" sz="1200" dirty="0"/>
              <a:t>			</a:t>
            </a:r>
          </a:p>
        </p:txBody>
      </p:sp>
    </p:spTree>
    <p:extLst>
      <p:ext uri="{BB962C8B-B14F-4D97-AF65-F5344CB8AC3E}">
        <p14:creationId xmlns:p14="http://schemas.microsoft.com/office/powerpoint/2010/main" val="713509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 smtClean="0"/>
          </a:p>
        </p:txBody>
      </p:sp>
      <p:sp>
        <p:nvSpPr>
          <p:cNvPr id="17411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smtClean="0"/>
          </a:p>
        </p:txBody>
      </p:sp>
      <p:sp>
        <p:nvSpPr>
          <p:cNvPr id="17412" name="Θέση αριθμού διαφάνειας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402193E-75CC-460F-8093-E822AEB621A3}" type="slidenum">
              <a:rPr lang="el-GR" smtClean="0"/>
              <a:pPr/>
              <a:t>37</a:t>
            </a:fld>
            <a:endParaRPr lang="el-GR" smtClean="0"/>
          </a:p>
        </p:txBody>
      </p:sp>
      <p:sp>
        <p:nvSpPr>
          <p:cNvPr id="5" name="Rectangle 2" descr="Bouquet"/>
          <p:cNvSpPr txBox="1"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rgbClr val="009999"/>
            </a:solidFill>
            <a:miter lim="800000"/>
            <a:headEnd/>
            <a:tailEnd/>
          </a:ln>
        </p:spPr>
        <p:txBody>
          <a:bodyPr/>
          <a:lstStyle/>
          <a:p>
            <a:pPr marL="341313" indent="-341313" defTabSz="912813">
              <a:spcBef>
                <a:spcPct val="20000"/>
              </a:spcBef>
              <a:buFontTx/>
              <a:buChar char="•"/>
              <a:defRPr/>
            </a:pPr>
            <a:endParaRPr lang="en-US" sz="1200" b="1" u="sng" dirty="0"/>
          </a:p>
          <a:p>
            <a:pPr algn="just" defTabSz="912813" eaLnBrk="1" hangingPunct="1">
              <a:defRPr/>
            </a:pPr>
            <a:endParaRPr lang="el-GR" sz="800" b="1" dirty="0" smtClean="0"/>
          </a:p>
          <a:p>
            <a:pPr algn="ctr" defTabSz="912813" eaLnBrk="1" hangingPunct="1">
              <a:defRPr/>
            </a:pPr>
            <a:r>
              <a:rPr lang="el-GR" sz="1900" b="1" i="1" u="sng" dirty="0" smtClean="0"/>
              <a:t>Ο τομέας Ε&amp;Α ως βασική δραστηριότητα της ΕΕ (ΙΙ)</a:t>
            </a:r>
          </a:p>
          <a:p>
            <a:pPr algn="ctr" defTabSz="912813" eaLnBrk="1" hangingPunct="1">
              <a:defRPr/>
            </a:pPr>
            <a:endParaRPr lang="el-GR" sz="800" b="1" dirty="0" smtClean="0"/>
          </a:p>
          <a:p>
            <a:pPr marL="365760" lvl="1" indent="0" algn="just">
              <a:buNone/>
            </a:pPr>
            <a:endParaRPr lang="el-GR" sz="800" dirty="0" smtClean="0"/>
          </a:p>
          <a:p>
            <a:pPr lvl="1" algn="just">
              <a:buFont typeface="Arial" pitchFamily="34" charset="0"/>
              <a:buChar char="•"/>
            </a:pPr>
            <a:r>
              <a:rPr lang="el-GR" sz="1600" dirty="0" smtClean="0"/>
              <a:t> </a:t>
            </a:r>
            <a:r>
              <a:rPr lang="el-GR" sz="1600" dirty="0"/>
              <a:t>Η επίδραση της κοινοτικής πολιτικής στην εθνική πολιτική των κρατών μελών</a:t>
            </a:r>
            <a:r>
              <a:rPr lang="en-US" sz="1600" dirty="0"/>
              <a:t>. </a:t>
            </a:r>
            <a:r>
              <a:rPr lang="el-GR" sz="1600" dirty="0"/>
              <a:t>Παράγοντες που καθορίζουν τον βαθμό επίδρασης</a:t>
            </a:r>
            <a:r>
              <a:rPr lang="el-GR" sz="1600" dirty="0" smtClean="0"/>
              <a:t>:</a:t>
            </a:r>
          </a:p>
          <a:p>
            <a:pPr lvl="1" algn="just">
              <a:buFont typeface="Arial" pitchFamily="34" charset="0"/>
              <a:buChar char="•"/>
            </a:pPr>
            <a:endParaRPr lang="el-GR" sz="1600" dirty="0"/>
          </a:p>
          <a:p>
            <a:pPr marL="1198563" lvl="2" indent="-285750" algn="just">
              <a:buFont typeface="Wingdings" panose="05000000000000000000" pitchFamily="2" charset="2"/>
              <a:buChar char="Ø"/>
            </a:pPr>
            <a:r>
              <a:rPr lang="el-GR" sz="1600" dirty="0"/>
              <a:t> το </a:t>
            </a:r>
            <a:r>
              <a:rPr lang="el-GR" sz="1600" b="1" dirty="0"/>
              <a:t>είδος της κοινοτικής αρμοδιότητας </a:t>
            </a:r>
            <a:r>
              <a:rPr lang="el-GR" sz="1600" dirty="0"/>
              <a:t>~ ο βαθμός δεσμευτικότητας της κοινοτικής πολιτικής</a:t>
            </a:r>
          </a:p>
          <a:p>
            <a:pPr marL="1198563" lvl="2" indent="-285750" algn="just">
              <a:buFont typeface="Wingdings" panose="05000000000000000000" pitchFamily="2" charset="2"/>
              <a:buChar char="Ø"/>
            </a:pPr>
            <a:r>
              <a:rPr lang="el-GR" sz="1600" dirty="0"/>
              <a:t> ο </a:t>
            </a:r>
            <a:r>
              <a:rPr lang="el-GR" sz="1600" b="1" dirty="0"/>
              <a:t>τρόπος άσκησης πολιτικής από πλευράς της ΕΕ </a:t>
            </a:r>
            <a:r>
              <a:rPr lang="el-GR" sz="1600" dirty="0"/>
              <a:t>(χρηματοδότηση, ρύθμιση, κ.λπ.)</a:t>
            </a:r>
          </a:p>
          <a:p>
            <a:pPr marL="1198563" lvl="2" indent="-285750" algn="just">
              <a:buFont typeface="Wingdings" panose="05000000000000000000" pitchFamily="2" charset="2"/>
              <a:buChar char="Ø"/>
            </a:pPr>
            <a:r>
              <a:rPr lang="el-GR" sz="1600" dirty="0"/>
              <a:t> το </a:t>
            </a:r>
            <a:r>
              <a:rPr lang="el-GR" sz="1600" b="1" dirty="0"/>
              <a:t>σημείο αφετηρίας της αντίστοιχης εθνικής πολιτικής</a:t>
            </a:r>
            <a:endParaRPr lang="el-GR" sz="1600" dirty="0"/>
          </a:p>
          <a:p>
            <a:pPr marL="1198563" lvl="2" indent="-285750" algn="just">
              <a:buFont typeface="Wingdings" panose="05000000000000000000" pitchFamily="2" charset="2"/>
              <a:buChar char="Ø"/>
            </a:pPr>
            <a:r>
              <a:rPr lang="el-GR" sz="1600" dirty="0"/>
              <a:t> η </a:t>
            </a:r>
            <a:r>
              <a:rPr lang="el-GR" sz="1600" b="1" dirty="0"/>
              <a:t>μεταρρυθμιστική ικανότητα των κρατών μελών</a:t>
            </a:r>
            <a:r>
              <a:rPr lang="el-GR" sz="1600" dirty="0"/>
              <a:t>) </a:t>
            </a:r>
            <a:endParaRPr lang="el-GR" sz="1600" dirty="0" smtClean="0"/>
          </a:p>
          <a:p>
            <a:pPr marL="1198563" lvl="2" indent="-285750" algn="just">
              <a:buFont typeface="Wingdings" panose="05000000000000000000" pitchFamily="2" charset="2"/>
              <a:buChar char="Ø"/>
            </a:pPr>
            <a:endParaRPr lang="el-GR" sz="1600" dirty="0"/>
          </a:p>
          <a:p>
            <a:pPr lvl="1" algn="just">
              <a:buFont typeface="Arial" pitchFamily="34" charset="0"/>
              <a:buChar char="•"/>
            </a:pPr>
            <a:endParaRPr lang="el-GR" sz="800" dirty="0"/>
          </a:p>
          <a:p>
            <a:pPr lvl="1" algn="just">
              <a:buFont typeface="Arial" pitchFamily="34" charset="0"/>
              <a:buChar char="•"/>
            </a:pPr>
            <a:r>
              <a:rPr lang="el-GR" sz="1600" dirty="0"/>
              <a:t> </a:t>
            </a:r>
            <a:r>
              <a:rPr lang="el-GR" dirty="0"/>
              <a:t>Οι παλινδρομήσεις των ΠΠ ως προς τη συμπερίληψη ή μη της καινοτομίας </a:t>
            </a:r>
            <a:r>
              <a:rPr lang="el-GR" sz="1200" dirty="0"/>
              <a:t>			</a:t>
            </a:r>
          </a:p>
        </p:txBody>
      </p:sp>
    </p:spTree>
    <p:extLst>
      <p:ext uri="{BB962C8B-B14F-4D97-AF65-F5344CB8AC3E}">
        <p14:creationId xmlns:p14="http://schemas.microsoft.com/office/powerpoint/2010/main" val="817083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5 - Θέση αριθμού διαφάνειας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 defTabSz="912813"/>
            <a:fld id="{9BBF919C-9B51-4B44-8849-5B64DE1B1645}" type="slidenum">
              <a:rPr lang="el-GR" smtClean="0"/>
              <a:pPr defTabSz="912813"/>
              <a:t>38</a:t>
            </a:fld>
            <a:endParaRPr lang="el-GR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solidFill>
            <a:schemeClr val="tx2">
              <a:lumMod val="40000"/>
              <a:lumOff val="60000"/>
            </a:schemeClr>
          </a:solidFill>
          <a:ln>
            <a:solidFill>
              <a:srgbClr val="009999"/>
            </a:solidFill>
          </a:ln>
        </p:spPr>
        <p:txBody>
          <a:bodyPr/>
          <a:lstStyle/>
          <a:p>
            <a:pPr defTabSz="912813" eaLnBrk="1" hangingPunct="1">
              <a:defRPr/>
            </a:pPr>
            <a:r>
              <a:rPr lang="el-GR" sz="2200" b="1" i="1" u="sng" dirty="0"/>
              <a:t>Το Π.Π. μετά το 2021 – Πρόγραμμα «Ορίζοντας Ευρώπη»</a:t>
            </a:r>
            <a:endParaRPr lang="el-GR" sz="2200" b="1" i="1" dirty="0">
              <a:latin typeface="Verdana" pitchFamily="34" charset="0"/>
            </a:endParaRPr>
          </a:p>
          <a:p>
            <a:pPr marL="342900" indent="-342900" algn="just" defTabSz="912813" eaLnBrk="1" hangingPunct="1">
              <a:buFont typeface="Wingdings" panose="05000000000000000000" pitchFamily="2" charset="2"/>
              <a:buChar char="Ø"/>
              <a:defRPr/>
            </a:pPr>
            <a:endParaRPr lang="el-GR" sz="600" dirty="0"/>
          </a:p>
          <a:p>
            <a:pPr algn="just" defTabSz="912813" eaLnBrk="1" hangingPunct="1">
              <a:defRPr/>
            </a:pPr>
            <a:r>
              <a:rPr lang="el-GR" sz="1600" dirty="0"/>
              <a:t>«Επενδύοντας στο μέλλον», ΠΔΠ 2014-2020, ΠΔΠ 2021-2027 (δισ. €)</a:t>
            </a:r>
          </a:p>
          <a:p>
            <a:pPr algn="just" defTabSz="912813" eaLnBrk="1" hangingPunct="1">
              <a:defRPr/>
            </a:pPr>
            <a:endParaRPr lang="el-GR" sz="1600" dirty="0"/>
          </a:p>
          <a:p>
            <a:pPr algn="just" defTabSz="912813" eaLnBrk="1" hangingPunct="1">
              <a:defRPr/>
            </a:pPr>
            <a:endParaRPr lang="el-GR" sz="1600" dirty="0"/>
          </a:p>
          <a:p>
            <a:pPr algn="just" defTabSz="912813" eaLnBrk="1" hangingPunct="1">
              <a:defRPr/>
            </a:pPr>
            <a:endParaRPr lang="el-GR" sz="1600" dirty="0"/>
          </a:p>
          <a:p>
            <a:pPr algn="just" defTabSz="912813" eaLnBrk="1" hangingPunct="1">
              <a:defRPr/>
            </a:pPr>
            <a:endParaRPr lang="el-GR" sz="1600" dirty="0"/>
          </a:p>
          <a:p>
            <a:pPr algn="just" defTabSz="912813" eaLnBrk="1" hangingPunct="1">
              <a:defRPr/>
            </a:pPr>
            <a:endParaRPr lang="el-GR" sz="1600" dirty="0"/>
          </a:p>
          <a:p>
            <a:pPr algn="just" defTabSz="912813" eaLnBrk="1" hangingPunct="1">
              <a:defRPr/>
            </a:pPr>
            <a:endParaRPr lang="el-GR" sz="1600" dirty="0"/>
          </a:p>
          <a:p>
            <a:pPr algn="just" defTabSz="912813" eaLnBrk="1" hangingPunct="1">
              <a:defRPr/>
            </a:pPr>
            <a:endParaRPr lang="el-GR" sz="1600" dirty="0"/>
          </a:p>
          <a:p>
            <a:pPr algn="just" defTabSz="912813" eaLnBrk="1" hangingPunct="1">
              <a:defRPr/>
            </a:pPr>
            <a:endParaRPr lang="el-GR" sz="1600" dirty="0"/>
          </a:p>
          <a:p>
            <a:pPr algn="just" defTabSz="912813" eaLnBrk="1" hangingPunct="1">
              <a:defRPr/>
            </a:pPr>
            <a:endParaRPr lang="el-GR" sz="1600" dirty="0"/>
          </a:p>
          <a:p>
            <a:pPr algn="just" defTabSz="912813" eaLnBrk="1" hangingPunct="1">
              <a:defRPr/>
            </a:pPr>
            <a:endParaRPr lang="el-GR" sz="1600" dirty="0"/>
          </a:p>
          <a:p>
            <a:pPr algn="just" defTabSz="912813" eaLnBrk="1" hangingPunct="1">
              <a:defRPr/>
            </a:pPr>
            <a:endParaRPr lang="el-GR" sz="1600" dirty="0"/>
          </a:p>
          <a:p>
            <a:pPr algn="just" defTabSz="912813" eaLnBrk="1" hangingPunct="1">
              <a:defRPr/>
            </a:pPr>
            <a:endParaRPr lang="el-GR" sz="1600" dirty="0"/>
          </a:p>
          <a:p>
            <a:pPr algn="just" defTabSz="912813" eaLnBrk="1" hangingPunct="1">
              <a:defRPr/>
            </a:pPr>
            <a:endParaRPr lang="el-GR" sz="1200" dirty="0"/>
          </a:p>
          <a:p>
            <a:pPr algn="just" defTabSz="912813" eaLnBrk="1" hangingPunct="1">
              <a:defRPr/>
            </a:pPr>
            <a:r>
              <a:rPr lang="el-GR" sz="1200" dirty="0"/>
              <a:t>πηγή: </a:t>
            </a:r>
            <a:r>
              <a:rPr lang="en-US" sz="1200" dirty="0"/>
              <a:t>European Commission (2018)</a:t>
            </a:r>
          </a:p>
          <a:p>
            <a:pPr algn="just" defTabSz="912813" eaLnBrk="1" hangingPunct="1">
              <a:defRPr/>
            </a:pPr>
            <a:endParaRPr lang="en-US" sz="1200" dirty="0"/>
          </a:p>
          <a:p>
            <a:pPr marL="171450" indent="-171450" algn="just" defTabSz="912813" eaLnBrk="1" hangingPunct="1">
              <a:buFont typeface="Arial" panose="020B0604020202020204" pitchFamily="34" charset="0"/>
              <a:buChar char="•"/>
              <a:defRPr/>
            </a:pPr>
            <a:r>
              <a:rPr lang="el-GR" sz="1600" dirty="0"/>
              <a:t>Οι στόχοι των δράσεων:</a:t>
            </a:r>
          </a:p>
          <a:p>
            <a:pPr marL="628650" lvl="1" indent="-171450" algn="just" defTabSz="912813" eaLnBrk="1" hangingPunct="1">
              <a:buFont typeface="Wingdings" panose="05000000000000000000" pitchFamily="2" charset="2"/>
              <a:buChar char="Ø"/>
              <a:defRPr/>
            </a:pPr>
            <a:r>
              <a:rPr lang="el-GR" sz="1400" i="1" dirty="0"/>
              <a:t>Ενδυνάμωση του επιστημονικού και τεχνολογικού υπόβαθρου και δυναμικής της ΕΕ</a:t>
            </a:r>
          </a:p>
          <a:p>
            <a:pPr marL="628650" lvl="1" indent="-171450" algn="just" defTabSz="912813" eaLnBrk="1" hangingPunct="1">
              <a:buFont typeface="Wingdings" panose="05000000000000000000" pitchFamily="2" charset="2"/>
              <a:buChar char="Ø"/>
              <a:defRPr/>
            </a:pPr>
            <a:r>
              <a:rPr lang="el-GR" sz="1400" i="1" dirty="0"/>
              <a:t>Ενίσχυση της ανταγωνιστικότητας της ΕΕ και των καινοτομικών της επιδόσεων</a:t>
            </a:r>
          </a:p>
          <a:p>
            <a:pPr marL="628650" lvl="1" indent="-171450" algn="just" defTabSz="912813" eaLnBrk="1" hangingPunct="1">
              <a:buFont typeface="Wingdings" panose="05000000000000000000" pitchFamily="2" charset="2"/>
              <a:buChar char="Ø"/>
              <a:defRPr/>
            </a:pPr>
            <a:r>
              <a:rPr lang="el-GR" sz="1400" i="1" dirty="0"/>
              <a:t>Ικανοποίηση των στρατηγικών προτεραιοτήτων της ΕΕ και αντιμετώπιση των παγκόσμιων προκλήσεων</a:t>
            </a:r>
          </a:p>
          <a:p>
            <a:pPr marL="342900" indent="-342900" algn="just" defTabSz="912813" eaLnBrk="1" hangingPunct="1">
              <a:buFont typeface="Arial" panose="020B0604020202020204" pitchFamily="34" charset="0"/>
              <a:buChar char="•"/>
              <a:defRPr/>
            </a:pPr>
            <a:r>
              <a:rPr lang="el-GR" sz="1600" dirty="0"/>
              <a:t>Σε κάθε περίπτωση, οι προαναφερόμενοι στόχοι δεν είναι νέοι…</a:t>
            </a:r>
          </a:p>
          <a:p>
            <a:pPr marL="342900" indent="-342900" algn="just" defTabSz="912813" eaLnBrk="1" hangingPunct="1">
              <a:buFont typeface="Arial" panose="020B0604020202020204" pitchFamily="34" charset="0"/>
              <a:buChar char="•"/>
              <a:defRPr/>
            </a:pPr>
            <a:r>
              <a:rPr lang="el-GR" sz="1600" dirty="0"/>
              <a:t>… απομένει να φανεί πόσο καλύτερα θα εξυπηρετηθούν σε σχέση με προηγούμενα ΠΔΠ</a:t>
            </a:r>
            <a:endParaRPr lang="el-GR" sz="2000" b="1" dirty="0">
              <a:solidFill>
                <a:srgbClr val="C00000"/>
              </a:solidFill>
            </a:endParaRPr>
          </a:p>
          <a:p>
            <a:pPr marL="446088"/>
            <a:r>
              <a:rPr lang="el-GR" sz="1200" dirty="0"/>
              <a:t>				          				 			</a:t>
            </a:r>
          </a:p>
        </p:txBody>
      </p:sp>
      <p:pic>
        <p:nvPicPr>
          <p:cNvPr id="5" name="Εικόνα 4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2" t="20056" r="16176" b="39743"/>
          <a:stretch/>
        </p:blipFill>
        <p:spPr bwMode="auto">
          <a:xfrm>
            <a:off x="1115616" y="836712"/>
            <a:ext cx="6840760" cy="367240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14713064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 </a:t>
            </a:r>
          </a:p>
        </p:txBody>
      </p:sp>
      <p:sp>
        <p:nvSpPr>
          <p:cNvPr id="16387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16388" name="Θέση αριθμού διαφάνειας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76DD18A-B973-4FB5-AA25-2DB45F6667F0}" type="slidenum">
              <a:rPr lang="el-GR" smtClean="0"/>
              <a:pPr/>
              <a:t>39</a:t>
            </a:fld>
            <a:endParaRPr lang="el-GR"/>
          </a:p>
        </p:txBody>
      </p:sp>
      <p:sp>
        <p:nvSpPr>
          <p:cNvPr id="5" name="Rectangle 2" descr="Bouquet"/>
          <p:cNvSpPr txBox="1"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tx2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tx2">
                  <a:lumMod val="40000"/>
                  <a:lumOff val="60000"/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rgbClr val="009999"/>
            </a:solidFill>
            <a:miter lim="800000"/>
            <a:headEnd/>
            <a:tailEnd/>
          </a:ln>
        </p:spPr>
        <p:txBody>
          <a:bodyPr/>
          <a:lstStyle/>
          <a:p>
            <a:pPr algn="ctr" defTabSz="912813" eaLnBrk="1" hangingPunct="1">
              <a:defRPr/>
            </a:pPr>
            <a:endParaRPr lang="el-GR" sz="2000" b="1" i="1" u="sng" dirty="0"/>
          </a:p>
          <a:p>
            <a:pPr algn="ctr" defTabSz="912813" eaLnBrk="1" hangingPunct="1">
              <a:defRPr/>
            </a:pPr>
            <a:r>
              <a:rPr lang="el-GR" sz="2000" b="1" i="1" u="sng" dirty="0"/>
              <a:t>Η σημασία της κοινοτικής πολιτικής για την ΕΤΑ στην </a:t>
            </a:r>
            <a:r>
              <a:rPr lang="el-GR" sz="2000" b="1" i="1" u="sng" dirty="0" smtClean="0"/>
              <a:t>Ελλάδα (Ι)</a:t>
            </a:r>
            <a:endParaRPr lang="el-GR" sz="2000" b="1" i="1" u="sng" dirty="0"/>
          </a:p>
          <a:p>
            <a:endParaRPr lang="el-GR" sz="1200" dirty="0"/>
          </a:p>
          <a:p>
            <a:pPr marL="273050">
              <a:buFont typeface="Arial" pitchFamily="34" charset="0"/>
              <a:buChar char="•"/>
            </a:pPr>
            <a:r>
              <a:rPr lang="el-GR" sz="1600" dirty="0"/>
              <a:t> Επιδράσεις ποσοτικού χαρακτήρα, ως προς χρηματοδοτικές παρεμβάσεις (χρηματοδοτήσεις από κοινοτικό προϋπολογισμό, δηλ. συμμετοχή στο Πρόγραμμα Πλαίσιο)</a:t>
            </a:r>
          </a:p>
          <a:p>
            <a:pPr marL="273050">
              <a:buFont typeface="Arial" pitchFamily="34" charset="0"/>
              <a:buChar char="•"/>
            </a:pPr>
            <a:endParaRPr lang="el-GR" sz="1600" dirty="0"/>
          </a:p>
          <a:p>
            <a:pPr marL="273050">
              <a:buFont typeface="Arial" pitchFamily="34" charset="0"/>
              <a:buChar char="•"/>
            </a:pPr>
            <a:r>
              <a:rPr lang="el-GR" sz="1600" dirty="0"/>
              <a:t> Επιδράσεις ποιοτικού χαρακτήρα, στη διαμόρφωση της δημόσιας πολιτικής στο εθνικό επίπεδο</a:t>
            </a:r>
          </a:p>
          <a:p>
            <a:pPr marL="1014413" lvl="1" indent="-285750">
              <a:buFont typeface="Wingdings" panose="05000000000000000000" pitchFamily="2" charset="2"/>
              <a:buChar char="Ø"/>
            </a:pPr>
            <a:r>
              <a:rPr lang="el-GR" sz="1400" dirty="0"/>
              <a:t>Η σύγχρονη δράση έρευνας και τεχνολογίας της Ε.Ε. θεσπίζεται παράλληλα με τη συγκρότηση του σύγχρονου πλαισίου για την Ε&amp;Τ στην Ελλάδα</a:t>
            </a:r>
          </a:p>
          <a:p>
            <a:pPr marL="1014413" lvl="1" indent="-285750">
              <a:buFont typeface="Wingdings" panose="05000000000000000000" pitchFamily="2" charset="2"/>
              <a:buChar char="Ø"/>
            </a:pPr>
            <a:r>
              <a:rPr lang="el-GR" sz="1400" dirty="0"/>
              <a:t>Η σημασία της επίδρασης είναι μεγάλη, αν και περιορίζεται στο χρηματοδοτικό σκέλος και </a:t>
            </a:r>
            <a:r>
              <a:rPr lang="el-GR" sz="1400" b="1" dirty="0"/>
              <a:t>δεν</a:t>
            </a:r>
            <a:r>
              <a:rPr lang="el-GR" sz="1400" dirty="0"/>
              <a:t> </a:t>
            </a:r>
            <a:r>
              <a:rPr lang="el-GR" sz="1400" b="1" dirty="0"/>
              <a:t>υπεισέρχεται σε ζητήματα </a:t>
            </a:r>
            <a:r>
              <a:rPr lang="el-GR" sz="1400" b="1" dirty="0" err="1"/>
              <a:t>προτεραιοποίησης</a:t>
            </a:r>
            <a:r>
              <a:rPr lang="el-GR" sz="1400" b="1" dirty="0"/>
              <a:t> της έρευνας, ρύθμισης ή θεσμών</a:t>
            </a:r>
          </a:p>
          <a:p>
            <a:pPr marL="1014413" lvl="1" indent="-285750">
              <a:buFont typeface="Wingdings" panose="05000000000000000000" pitchFamily="2" charset="2"/>
              <a:buChar char="Ø"/>
            </a:pPr>
            <a:r>
              <a:rPr lang="el-GR" sz="1400" dirty="0"/>
              <a:t>Βασικό χαρακτηριστικό της εθνικής πολιτικής, η διαχρονική έλλειψη ενός εθνικού χρηματοδοτικού προγράμματος</a:t>
            </a:r>
          </a:p>
          <a:p>
            <a:pPr marL="1014413" lvl="1" indent="-285750">
              <a:buFont typeface="Wingdings" panose="05000000000000000000" pitchFamily="2" charset="2"/>
              <a:buChar char="Ø"/>
            </a:pPr>
            <a:r>
              <a:rPr lang="el-GR" sz="1400" dirty="0"/>
              <a:t>Έτσι παρατηρείται το φαινόμενο, η ερευνητική παραγωγή της χώρας να προσδιορίζεται έμμεσα –ως ένα βαθμό- από τις θεματικές προτεραιότητες που χρηματοδοτεί η Ε.Ε.</a:t>
            </a:r>
          </a:p>
          <a:p>
            <a:pPr marL="273050">
              <a:buFont typeface="Arial" pitchFamily="34" charset="0"/>
              <a:buChar char="•"/>
            </a:pPr>
            <a:endParaRPr lang="el-GR" sz="1600" dirty="0"/>
          </a:p>
          <a:p>
            <a:pPr marL="273050">
              <a:buFont typeface="Arial" pitchFamily="34" charset="0"/>
              <a:buChar char="•"/>
            </a:pPr>
            <a:r>
              <a:rPr lang="el-GR" sz="1600" dirty="0"/>
              <a:t> Αντιστρόφως ανάλογη σχέση μεταξύ επιπέδου εξέλιξης εθνικού συστήματος καινοτομίας και δημόσιας πολιτικής ΕΤΑ και βαθμού επίδρασης της ΕΕ</a:t>
            </a:r>
          </a:p>
          <a:p>
            <a:pPr marL="273050">
              <a:buFont typeface="Arial" pitchFamily="34" charset="0"/>
              <a:buChar char="•"/>
            </a:pPr>
            <a:endParaRPr lang="el-GR" sz="1600" dirty="0"/>
          </a:p>
          <a:p>
            <a:pPr marL="273050">
              <a:buFont typeface="Arial" pitchFamily="34" charset="0"/>
              <a:buChar char="•"/>
            </a:pPr>
            <a:r>
              <a:rPr lang="el-GR" sz="1600" dirty="0"/>
              <a:t> Ο οριακά συντονιστικός ρόλος του ΕΧΕ</a:t>
            </a:r>
          </a:p>
          <a:p>
            <a:pPr marL="273050">
              <a:buFont typeface="Arial" pitchFamily="34" charset="0"/>
              <a:buChar char="•"/>
            </a:pPr>
            <a:endParaRPr lang="el-GR" sz="1600" dirty="0"/>
          </a:p>
          <a:p>
            <a:pPr marL="273050">
              <a:buFont typeface="Arial" pitchFamily="34" charset="0"/>
              <a:buChar char="•"/>
            </a:pPr>
            <a:r>
              <a:rPr lang="el-GR" sz="1600" dirty="0"/>
              <a:t> Η συζήτηση περί εξευρωπαϊσμού (υπέρβαση των κλασικών ορίων της συζήτησης περί εξευρωπαϊσμού, άρα χρηματοδοτικά, οργανωτικά)</a:t>
            </a:r>
          </a:p>
          <a:p>
            <a:pPr marL="273050" algn="ctr"/>
            <a:r>
              <a:rPr lang="el-GR" sz="2000" b="1" i="1" dirty="0">
                <a:solidFill>
                  <a:srgbClr val="FF0000"/>
                </a:solidFill>
              </a:rPr>
              <a:t>+ </a:t>
            </a:r>
          </a:p>
          <a:p>
            <a:pPr marL="273050" algn="just"/>
            <a:r>
              <a:rPr lang="el-GR" sz="1600" i="1" dirty="0">
                <a:solidFill>
                  <a:srgbClr val="FF0000"/>
                </a:solidFill>
              </a:rPr>
              <a:t>η διάσταση του ΕΣΠΑ (η επίδραση αυτή δεν προκύπτει από την πολιτική της ΕΕ για έρευνα, αλλά από την κοινοτική πολιτική για τη συνοχή)</a:t>
            </a:r>
            <a:endParaRPr lang="el-GR" sz="12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52860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2 - Θέση περιεχομένου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txBody>
          <a:bodyPr/>
          <a:lstStyle/>
          <a:p>
            <a:pPr marL="0" indent="4763" algn="ctr" defTabSz="912813" eaLnBrk="1" hangingPunct="1">
              <a:buNone/>
              <a:defRPr/>
            </a:pPr>
            <a:endParaRPr lang="el-GR" sz="2000" b="1" i="1" u="sng" dirty="0" smtClean="0"/>
          </a:p>
          <a:p>
            <a:pPr marL="0" indent="4763" algn="ctr" defTabSz="912813" eaLnBrk="1" hangingPunct="1">
              <a:buNone/>
              <a:defRPr/>
            </a:pPr>
            <a:r>
              <a:rPr lang="el-GR" sz="2000" b="1" i="1" u="sng" dirty="0" smtClean="0"/>
              <a:t>Η </a:t>
            </a:r>
            <a:r>
              <a:rPr lang="el-GR" sz="2000" b="1" i="1" u="sng" dirty="0"/>
              <a:t>σημασία της κοινοτικής πολιτικής για την ΕΤΑ στην </a:t>
            </a:r>
            <a:r>
              <a:rPr lang="el-GR" sz="2000" b="1" i="1" u="sng" dirty="0" smtClean="0"/>
              <a:t>Ελλάδα  (ΙΙ)</a:t>
            </a:r>
            <a:endParaRPr lang="en-US" sz="2000" b="1" i="1" u="sng" dirty="0" smtClean="0"/>
          </a:p>
          <a:p>
            <a:pPr algn="just" defTabSz="912813">
              <a:buFontTx/>
              <a:buNone/>
              <a:defRPr/>
            </a:pPr>
            <a:endParaRPr lang="en-US" sz="2000" dirty="0" smtClean="0"/>
          </a:p>
          <a:p>
            <a:endParaRPr lang="el-GR" sz="1400" dirty="0" smtClean="0"/>
          </a:p>
          <a:p>
            <a:endParaRPr lang="el-GR" sz="400" dirty="0" smtClean="0"/>
          </a:p>
          <a:p>
            <a:r>
              <a:rPr lang="el-GR" sz="1400" dirty="0" smtClean="0"/>
              <a:t>Όσον αφορά τα εθνικά έργα (</a:t>
            </a:r>
            <a:r>
              <a:rPr lang="en-US" sz="1400" dirty="0" smtClean="0"/>
              <a:t>projects) </a:t>
            </a:r>
            <a:r>
              <a:rPr lang="el-GR" sz="1400" dirty="0" smtClean="0"/>
              <a:t>έρευνας και τεχνολογίας, αυτά χρηματοδοτούνται </a:t>
            </a:r>
            <a:r>
              <a:rPr lang="el-GR" sz="1400" b="1" dirty="0" smtClean="0"/>
              <a:t>είτε αυτόνομα </a:t>
            </a:r>
            <a:r>
              <a:rPr lang="el-GR" sz="1400" dirty="0" smtClean="0"/>
              <a:t>από διάφορες υπηρεσίες, με ένα κατακερματισμένο τρόπο που ελάχιστα προάγει την επιστήμη και εξυπηρετεί </a:t>
            </a:r>
            <a:r>
              <a:rPr lang="el-GR" sz="1400" dirty="0"/>
              <a:t>κυρίως πολιτικούς </a:t>
            </a:r>
            <a:r>
              <a:rPr lang="el-GR" sz="1400" dirty="0" smtClean="0"/>
              <a:t>σκοπούς, </a:t>
            </a:r>
            <a:r>
              <a:rPr lang="el-GR" sz="1400" b="1" dirty="0" smtClean="0"/>
              <a:t>είτε…</a:t>
            </a:r>
          </a:p>
          <a:p>
            <a:endParaRPr lang="el-GR" sz="1400" b="1" dirty="0"/>
          </a:p>
          <a:p>
            <a:r>
              <a:rPr lang="el-GR" sz="1400" dirty="0" smtClean="0"/>
              <a:t>-στην καλύτερη περίπτωση- </a:t>
            </a:r>
            <a:r>
              <a:rPr lang="el-GR" sz="1400" b="1" dirty="0" smtClean="0"/>
              <a:t>στο πλαίσιο των Κ.Π.Σ./Ε.Σ.Π.Α</a:t>
            </a:r>
            <a:r>
              <a:rPr lang="el-GR" sz="1400" dirty="0" smtClean="0"/>
              <a:t>., με τη Γ.Γ.Ε.Τ. να έχει κυρίως την ευθύνη υλοποίησής τους, χωρίς αυτό να εξασφαλίζει τη συνέχεια στη ροή της χρηματοδότησης και στην προκήρυξη των ερευνητικών έργων.</a:t>
            </a:r>
          </a:p>
          <a:p>
            <a:endParaRPr lang="el-GR" sz="1400" dirty="0" smtClean="0"/>
          </a:p>
          <a:p>
            <a:endParaRPr lang="el-GR" sz="400" dirty="0" smtClean="0"/>
          </a:p>
          <a:p>
            <a:r>
              <a:rPr lang="el-GR" sz="1400" dirty="0" smtClean="0"/>
              <a:t>Στο </a:t>
            </a:r>
            <a:r>
              <a:rPr lang="el-GR" sz="1400" b="1" dirty="0" smtClean="0"/>
              <a:t>Β’ Κ.Π.Σ. υπήρξε ένα αυτόνομο Επιχειρησιακό Πρόγραμμα </a:t>
            </a:r>
            <a:r>
              <a:rPr lang="el-GR" sz="1400" dirty="0" smtClean="0"/>
              <a:t>(Ε.Π.) για την Έρευνα και την Τεχνολογική Ανάπτυξη, ενώ στο Γ’ Κ.Π.Σ. και το Ε.Σ.Π.Α., τα αντίστοιχα έργα μοιράστηκαν μεταξύ των Ε.Π. του Υπουργείου Ανάπτυξης και του Υπουργείου Παιδείας. </a:t>
            </a:r>
          </a:p>
          <a:p>
            <a:pPr algn="ctr">
              <a:buNone/>
            </a:pPr>
            <a:endParaRPr lang="el-GR" sz="1400" dirty="0" smtClean="0"/>
          </a:p>
          <a:p>
            <a:pPr lvl="2" algn="just">
              <a:buFont typeface="Wingdings" pitchFamily="2" charset="2"/>
              <a:buChar char="v"/>
            </a:pPr>
            <a:endParaRPr lang="el-GR" sz="1200" dirty="0" smtClean="0"/>
          </a:p>
        </p:txBody>
      </p:sp>
    </p:spTree>
    <p:extLst>
      <p:ext uri="{BB962C8B-B14F-4D97-AF65-F5344CB8AC3E}">
        <p14:creationId xmlns:p14="http://schemas.microsoft.com/office/powerpoint/2010/main" val="3308794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 </a:t>
            </a:r>
          </a:p>
        </p:txBody>
      </p:sp>
      <p:sp>
        <p:nvSpPr>
          <p:cNvPr id="16387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smtClean="0"/>
          </a:p>
        </p:txBody>
      </p:sp>
      <p:sp>
        <p:nvSpPr>
          <p:cNvPr id="16388" name="Θέση αριθμού διαφάνειας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76DD18A-B973-4FB5-AA25-2DB45F6667F0}" type="slidenum">
              <a:rPr lang="el-GR" smtClean="0"/>
              <a:pPr/>
              <a:t>41</a:t>
            </a:fld>
            <a:endParaRPr lang="el-GR" smtClean="0"/>
          </a:p>
        </p:txBody>
      </p:sp>
      <p:sp>
        <p:nvSpPr>
          <p:cNvPr id="5" name="Rectangle 2" descr="Bouquet"/>
          <p:cNvSpPr txBox="1"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rgbClr val="009999"/>
            </a:solidFill>
            <a:miter lim="800000"/>
            <a:headEnd/>
            <a:tailEnd/>
          </a:ln>
        </p:spPr>
        <p:txBody>
          <a:bodyPr/>
          <a:lstStyle/>
          <a:p>
            <a:pPr algn="ctr" defTabSz="912813">
              <a:defRPr/>
            </a:pPr>
            <a:r>
              <a:rPr lang="el-GR" sz="2000" b="1" i="1" u="sng" dirty="0" smtClean="0"/>
              <a:t>Η </a:t>
            </a:r>
            <a:r>
              <a:rPr lang="el-GR" sz="2000" b="1" i="1" u="sng" dirty="0"/>
              <a:t>σημασία της κοινοτικής πολιτικής για την ΕΤΑ στην </a:t>
            </a:r>
            <a:r>
              <a:rPr lang="el-GR" sz="2000" b="1" i="1" u="sng" dirty="0" smtClean="0"/>
              <a:t>Ελλάδα (ΙΙΙ)</a:t>
            </a:r>
            <a:endParaRPr lang="el-GR" sz="2000" b="1" i="1" dirty="0" smtClean="0">
              <a:latin typeface="Verdana" pitchFamily="34" charset="0"/>
            </a:endParaRPr>
          </a:p>
          <a:p>
            <a:pPr algn="ctr"/>
            <a:endParaRPr lang="el-GR" b="1" u="sng" dirty="0" smtClean="0"/>
          </a:p>
          <a:p>
            <a:r>
              <a:rPr lang="el-GR" sz="1600" dirty="0" smtClean="0"/>
              <a:t>Δαπάνες Ε&amp;Α στην ΕΕ, ανά πηγή χρηματοδότησης ερευνητικής δραστηριότητας (2016)</a:t>
            </a:r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200" dirty="0" smtClean="0"/>
          </a:p>
          <a:p>
            <a:pPr algn="just"/>
            <a:endParaRPr lang="el-GR" sz="1200" dirty="0" smtClean="0"/>
          </a:p>
          <a:p>
            <a:pPr algn="just"/>
            <a:endParaRPr lang="el-GR" sz="1200" dirty="0"/>
          </a:p>
          <a:p>
            <a:pPr algn="just"/>
            <a:r>
              <a:rPr lang="el-GR" sz="1200" dirty="0" smtClean="0"/>
              <a:t>Πηγή: </a:t>
            </a:r>
            <a:r>
              <a:rPr lang="en-US" sz="1200" dirty="0" err="1" smtClean="0"/>
              <a:t>Eurostat</a:t>
            </a:r>
            <a:r>
              <a:rPr lang="en-US" sz="1200" dirty="0" smtClean="0"/>
              <a:t> </a:t>
            </a:r>
            <a:r>
              <a:rPr lang="el-GR" sz="1200" dirty="0" smtClean="0"/>
              <a:t> </a:t>
            </a:r>
            <a:r>
              <a:rPr lang="en-US" sz="1200" dirty="0" smtClean="0"/>
              <a:t>(</a:t>
            </a:r>
            <a:r>
              <a:rPr lang="en-US" sz="1200" i="1" dirty="0" err="1" smtClean="0"/>
              <a:t>rd_e</a:t>
            </a:r>
            <a:r>
              <a:rPr lang="en-US" sz="1200" i="1" dirty="0" smtClean="0"/>
              <a:t>_ </a:t>
            </a:r>
            <a:r>
              <a:rPr lang="en-US" sz="1200" dirty="0" err="1" smtClean="0"/>
              <a:t>gerdfund</a:t>
            </a:r>
            <a:r>
              <a:rPr lang="en-US" sz="1200" dirty="0" smtClean="0"/>
              <a:t>)</a:t>
            </a:r>
            <a:endParaRPr lang="el-GR" sz="1200" dirty="0" smtClean="0"/>
          </a:p>
          <a:p>
            <a:pPr marL="265113" lvl="4" algn="r" defTabSz="912813" eaLnBrk="1" hangingPunct="1">
              <a:defRPr/>
            </a:pPr>
            <a:r>
              <a:rPr lang="el-GR" sz="1200" dirty="0" smtClean="0"/>
              <a:t> </a:t>
            </a:r>
          </a:p>
          <a:p>
            <a:pPr marL="265113" lvl="4" algn="ctr" defTabSz="912813" eaLnBrk="1" hangingPunct="1">
              <a:defRPr/>
            </a:pPr>
            <a:r>
              <a:rPr lang="el-GR" sz="1200" dirty="0" smtClean="0"/>
              <a:t>                                              </a:t>
            </a:r>
            <a:r>
              <a:rPr lang="el-GR" sz="1200" dirty="0"/>
              <a:t>			</a:t>
            </a:r>
          </a:p>
        </p:txBody>
      </p:sp>
      <p:graphicFrame>
        <p:nvGraphicFramePr>
          <p:cNvPr id="8" name="Γράφημα 7"/>
          <p:cNvGraphicFramePr>
            <a:graphicFrameLocks/>
          </p:cNvGraphicFramePr>
          <p:nvPr>
            <p:extLst/>
          </p:nvPr>
        </p:nvGraphicFramePr>
        <p:xfrm>
          <a:off x="1043608" y="1268760"/>
          <a:ext cx="7100888" cy="47212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39438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 </a:t>
            </a:r>
          </a:p>
        </p:txBody>
      </p:sp>
      <p:sp>
        <p:nvSpPr>
          <p:cNvPr id="16387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smtClean="0"/>
          </a:p>
        </p:txBody>
      </p:sp>
      <p:sp>
        <p:nvSpPr>
          <p:cNvPr id="16388" name="Θέση αριθμού διαφάνειας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76DD18A-B973-4FB5-AA25-2DB45F6667F0}" type="slidenum">
              <a:rPr lang="el-GR" smtClean="0"/>
              <a:pPr/>
              <a:t>42</a:t>
            </a:fld>
            <a:endParaRPr lang="el-GR" smtClean="0"/>
          </a:p>
        </p:txBody>
      </p:sp>
      <p:sp>
        <p:nvSpPr>
          <p:cNvPr id="5" name="Rectangle 2" descr="Bouquet"/>
          <p:cNvSpPr txBox="1"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rgbClr val="009999"/>
            </a:solidFill>
            <a:miter lim="800000"/>
            <a:headEnd/>
            <a:tailEnd/>
          </a:ln>
        </p:spPr>
        <p:txBody>
          <a:bodyPr/>
          <a:lstStyle/>
          <a:p>
            <a:pPr algn="ctr" defTabSz="912813" eaLnBrk="1" hangingPunct="1">
              <a:defRPr/>
            </a:pPr>
            <a:endParaRPr lang="el-GR" sz="2400" b="1" i="1" u="sng" dirty="0" smtClean="0"/>
          </a:p>
          <a:p>
            <a:pPr algn="ctr" defTabSz="912813" eaLnBrk="1" hangingPunct="1">
              <a:defRPr/>
            </a:pPr>
            <a:r>
              <a:rPr lang="el-GR" sz="2000" b="1" i="1" u="sng" dirty="0"/>
              <a:t>Η σημασία της κοινοτικής πολιτικής για την ΕΤΑ στην </a:t>
            </a:r>
            <a:r>
              <a:rPr lang="el-GR" sz="2000" b="1" i="1" u="sng" dirty="0" smtClean="0"/>
              <a:t>Ελλάδα (Ι</a:t>
            </a:r>
            <a:r>
              <a:rPr lang="en-US" sz="2000" b="1" i="1" u="sng" dirty="0" smtClean="0"/>
              <a:t>V</a:t>
            </a:r>
            <a:r>
              <a:rPr lang="el-GR" sz="2000" b="1" i="1" u="sng" dirty="0" smtClean="0"/>
              <a:t>)</a:t>
            </a:r>
            <a:endParaRPr lang="el-GR" sz="2000" b="1" i="1" dirty="0" smtClean="0">
              <a:latin typeface="Verdana" pitchFamily="34" charset="0"/>
            </a:endParaRPr>
          </a:p>
          <a:p>
            <a:pPr algn="ctr"/>
            <a:endParaRPr lang="el-GR" b="1" u="sng" dirty="0" smtClean="0"/>
          </a:p>
          <a:p>
            <a:r>
              <a:rPr lang="el-GR" sz="1600" dirty="0"/>
              <a:t>Πόροι ανά ερευνητή σε κάθε κράτος μέλος από το ΠΠ5 (1998-2002, σε €)</a:t>
            </a:r>
            <a:endParaRPr lang="el-GR" sz="16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400" dirty="0" smtClean="0"/>
          </a:p>
          <a:p>
            <a:pPr algn="just"/>
            <a:endParaRPr lang="el-GR" sz="1200" dirty="0" smtClean="0"/>
          </a:p>
          <a:p>
            <a:pPr algn="just"/>
            <a:r>
              <a:rPr lang="el-GR" sz="1200" dirty="0" smtClean="0"/>
              <a:t>Πηγή: </a:t>
            </a:r>
            <a:r>
              <a:rPr lang="el-GR" sz="1200" dirty="0" err="1" smtClean="0"/>
              <a:t>Μητσός</a:t>
            </a:r>
            <a:r>
              <a:rPr lang="el-GR" sz="1200" dirty="0" smtClean="0"/>
              <a:t> (2007)</a:t>
            </a:r>
          </a:p>
          <a:p>
            <a:pPr marL="265113" lvl="4" algn="r" defTabSz="912813" eaLnBrk="1" hangingPunct="1">
              <a:defRPr/>
            </a:pPr>
            <a:r>
              <a:rPr lang="el-GR" sz="1200" dirty="0" smtClean="0"/>
              <a:t> </a:t>
            </a:r>
          </a:p>
          <a:p>
            <a:pPr marL="265113" lvl="4" algn="ctr" defTabSz="912813" eaLnBrk="1" hangingPunct="1">
              <a:defRPr/>
            </a:pPr>
            <a:r>
              <a:rPr lang="el-GR" sz="1200" dirty="0" smtClean="0"/>
              <a:t>                                              </a:t>
            </a:r>
            <a:r>
              <a:rPr lang="el-GR" sz="1200" dirty="0"/>
              <a:t>			</a:t>
            </a:r>
          </a:p>
        </p:txBody>
      </p:sp>
      <p:pic>
        <p:nvPicPr>
          <p:cNvPr id="8" name="Picture 2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87624" y="1417638"/>
            <a:ext cx="6840760" cy="3955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37562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5 - Θέση αριθμού διαφάνειας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 defTabSz="912813"/>
            <a:fld id="{9BBF919C-9B51-4B44-8849-5B64DE1B1645}" type="slidenum">
              <a:rPr lang="el-GR" smtClean="0"/>
              <a:pPr defTabSz="912813"/>
              <a:t>43</a:t>
            </a:fld>
            <a:endParaRPr lang="el-GR" smtClean="0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rgbClr val="009999"/>
            </a:solidFill>
          </a:ln>
        </p:spPr>
        <p:txBody>
          <a:bodyPr/>
          <a:lstStyle/>
          <a:p>
            <a:pPr defTabSz="912813" eaLnBrk="1" hangingPunct="1">
              <a:defRPr/>
            </a:pPr>
            <a:endParaRPr lang="el-GR" sz="2000" b="1" i="1" u="sng" dirty="0" smtClean="0"/>
          </a:p>
          <a:p>
            <a:pPr defTabSz="912813" eaLnBrk="1" hangingPunct="1">
              <a:defRPr/>
            </a:pPr>
            <a:r>
              <a:rPr lang="el-GR" sz="2000" b="1" i="1" u="sng" dirty="0"/>
              <a:t>Η σημασία της κοινοτικής πολιτικής για την ΕΤΑ στην </a:t>
            </a:r>
            <a:r>
              <a:rPr lang="el-GR" sz="2000" b="1" i="1" u="sng" dirty="0" smtClean="0"/>
              <a:t>Ελλάδα</a:t>
            </a:r>
            <a:r>
              <a:rPr lang="en-US" sz="2000" b="1" i="1" u="sng" dirty="0" smtClean="0"/>
              <a:t> </a:t>
            </a:r>
            <a:r>
              <a:rPr lang="el-GR" sz="2000" b="1" i="1" u="sng" dirty="0" smtClean="0"/>
              <a:t>(</a:t>
            </a:r>
            <a:r>
              <a:rPr lang="en-US" sz="2000" b="1" i="1" u="sng" dirty="0" smtClean="0"/>
              <a:t>V</a:t>
            </a:r>
            <a:r>
              <a:rPr lang="el-GR" sz="2000" b="1" i="1" u="sng" dirty="0" smtClean="0"/>
              <a:t>) </a:t>
            </a:r>
            <a:endParaRPr lang="el-GR" sz="2000" b="1" i="1" dirty="0" smtClean="0">
              <a:latin typeface="Verdana" pitchFamily="34" charset="0"/>
            </a:endParaRPr>
          </a:p>
          <a:p>
            <a:pPr defTabSz="912813" eaLnBrk="1" hangingPunct="1">
              <a:defRPr/>
            </a:pPr>
            <a:endParaRPr lang="el-GR" sz="1000" b="1" u="sng" dirty="0" smtClean="0"/>
          </a:p>
          <a:p>
            <a:pPr marL="446088" algn="just"/>
            <a:endParaRPr lang="el-GR" sz="2000" b="1" dirty="0">
              <a:solidFill>
                <a:srgbClr val="C00000"/>
              </a:solidFill>
            </a:endParaRPr>
          </a:p>
          <a:p>
            <a:pPr marL="446088" algn="just"/>
            <a:endParaRPr lang="el-GR" sz="2000" b="1" dirty="0" smtClean="0">
              <a:solidFill>
                <a:srgbClr val="C00000"/>
              </a:solidFill>
            </a:endParaRPr>
          </a:p>
          <a:p>
            <a:pPr marL="446088" algn="just"/>
            <a:endParaRPr lang="el-GR" sz="2000" b="1" dirty="0">
              <a:solidFill>
                <a:srgbClr val="C00000"/>
              </a:solidFill>
            </a:endParaRPr>
          </a:p>
          <a:p>
            <a:pPr marL="446088" algn="just"/>
            <a:endParaRPr lang="el-GR" sz="2000" b="1" dirty="0" smtClean="0">
              <a:solidFill>
                <a:srgbClr val="C00000"/>
              </a:solidFill>
            </a:endParaRPr>
          </a:p>
          <a:p>
            <a:pPr marL="446088" algn="just"/>
            <a:endParaRPr lang="el-GR" sz="2000" b="1" dirty="0">
              <a:solidFill>
                <a:srgbClr val="C00000"/>
              </a:solidFill>
            </a:endParaRPr>
          </a:p>
          <a:p>
            <a:pPr marL="446088" algn="just"/>
            <a:endParaRPr lang="el-GR" sz="2000" b="1" dirty="0" smtClean="0">
              <a:solidFill>
                <a:srgbClr val="C00000"/>
              </a:solidFill>
            </a:endParaRPr>
          </a:p>
          <a:p>
            <a:pPr marL="446088" algn="just"/>
            <a:endParaRPr lang="el-GR" sz="2000" b="1" dirty="0" smtClean="0">
              <a:solidFill>
                <a:srgbClr val="C00000"/>
              </a:solidFill>
            </a:endParaRPr>
          </a:p>
          <a:p>
            <a:pPr marL="446088" algn="just"/>
            <a:endParaRPr lang="el-GR" sz="1200" dirty="0" smtClean="0"/>
          </a:p>
          <a:p>
            <a:pPr marL="446088" algn="just"/>
            <a:endParaRPr lang="el-GR" sz="1200" dirty="0"/>
          </a:p>
          <a:p>
            <a:pPr marL="446088" algn="just"/>
            <a:endParaRPr lang="el-GR" sz="1200" dirty="0" smtClean="0"/>
          </a:p>
          <a:p>
            <a:pPr marL="446088" algn="just"/>
            <a:endParaRPr lang="el-GR" sz="1200" dirty="0"/>
          </a:p>
          <a:p>
            <a:pPr marL="446088" algn="just"/>
            <a:endParaRPr lang="el-GR" sz="1200" dirty="0" smtClean="0"/>
          </a:p>
          <a:p>
            <a:pPr marL="446088" algn="just"/>
            <a:endParaRPr lang="el-GR" sz="1200" dirty="0"/>
          </a:p>
          <a:p>
            <a:pPr marL="446088" algn="just"/>
            <a:endParaRPr lang="el-GR" sz="1200" dirty="0" smtClean="0"/>
          </a:p>
          <a:p>
            <a:pPr marL="446088" algn="just"/>
            <a:endParaRPr lang="el-GR" sz="1200" dirty="0"/>
          </a:p>
          <a:p>
            <a:pPr marL="446088" algn="just"/>
            <a:endParaRPr lang="el-GR" sz="1200" dirty="0" smtClean="0"/>
          </a:p>
          <a:p>
            <a:pPr marL="446088" algn="just"/>
            <a:endParaRPr lang="el-GR" sz="1200" dirty="0"/>
          </a:p>
          <a:p>
            <a:pPr marL="446088" algn="just"/>
            <a:endParaRPr lang="en-US" sz="1200" dirty="0" smtClean="0"/>
          </a:p>
          <a:p>
            <a:pPr marL="446088" algn="just"/>
            <a:endParaRPr lang="en-US" sz="1200" dirty="0"/>
          </a:p>
          <a:p>
            <a:pPr marL="446088" algn="just"/>
            <a:r>
              <a:rPr lang="el-GR" sz="1200" dirty="0" smtClean="0"/>
              <a:t>πηγή</a:t>
            </a:r>
            <a:r>
              <a:rPr lang="el-GR" sz="1200" dirty="0"/>
              <a:t>: </a:t>
            </a:r>
            <a:r>
              <a:rPr lang="el-GR" sz="1200" dirty="0" smtClean="0"/>
              <a:t>ΕΚΤ (2016)</a:t>
            </a:r>
            <a:endParaRPr lang="el-GR" sz="1200" dirty="0"/>
          </a:p>
          <a:p>
            <a:pPr marL="446088"/>
            <a:r>
              <a:rPr lang="el-GR" sz="1200" dirty="0" smtClean="0"/>
              <a:t>				           				 			</a:t>
            </a:r>
          </a:p>
        </p:txBody>
      </p:sp>
      <p:pic>
        <p:nvPicPr>
          <p:cNvPr id="5" name="Picture 4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1560" y="852116"/>
            <a:ext cx="7920880" cy="5256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21441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5 - Θέση αριθμού διαφάνειας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 defTabSz="912813"/>
            <a:fld id="{9BBF919C-9B51-4B44-8849-5B64DE1B1645}" type="slidenum">
              <a:rPr lang="el-GR" smtClean="0"/>
              <a:pPr defTabSz="912813"/>
              <a:t>44</a:t>
            </a:fld>
            <a:endParaRPr lang="el-GR" smtClean="0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rgbClr val="009999"/>
            </a:solidFill>
          </a:ln>
        </p:spPr>
        <p:txBody>
          <a:bodyPr/>
          <a:lstStyle/>
          <a:p>
            <a:pPr defTabSz="912813" eaLnBrk="1" hangingPunct="1">
              <a:defRPr/>
            </a:pPr>
            <a:endParaRPr lang="el-GR" sz="2000" b="1" i="1" u="sng" dirty="0" smtClean="0"/>
          </a:p>
          <a:p>
            <a:pPr defTabSz="912813" eaLnBrk="1" hangingPunct="1">
              <a:defRPr/>
            </a:pPr>
            <a:r>
              <a:rPr lang="el-GR" sz="2000" b="1" i="1" u="sng" dirty="0"/>
              <a:t>Η σημασία της κοινοτικής πολιτικής για την ΕΤΑ στην </a:t>
            </a:r>
            <a:r>
              <a:rPr lang="el-GR" sz="2000" b="1" i="1" u="sng" dirty="0" smtClean="0"/>
              <a:t>Ελλάδα</a:t>
            </a:r>
            <a:r>
              <a:rPr lang="en-US" sz="2000" b="1" i="1" u="sng" dirty="0" smtClean="0"/>
              <a:t> </a:t>
            </a:r>
            <a:r>
              <a:rPr lang="el-GR" sz="2000" b="1" i="1" u="sng" dirty="0" smtClean="0"/>
              <a:t>(</a:t>
            </a:r>
            <a:r>
              <a:rPr lang="en-US" sz="2000" b="1" i="1" u="sng" dirty="0" smtClean="0"/>
              <a:t>VI</a:t>
            </a:r>
            <a:r>
              <a:rPr lang="el-GR" sz="2000" b="1" i="1" u="sng" dirty="0" smtClean="0"/>
              <a:t>) </a:t>
            </a:r>
            <a:endParaRPr lang="el-GR" sz="2000" b="1" i="1" dirty="0" smtClean="0">
              <a:latin typeface="Verdana" pitchFamily="34" charset="0"/>
            </a:endParaRPr>
          </a:p>
          <a:p>
            <a:pPr defTabSz="912813" eaLnBrk="1" hangingPunct="1">
              <a:defRPr/>
            </a:pPr>
            <a:endParaRPr lang="el-GR" sz="1000" b="1" u="sng" dirty="0" smtClean="0"/>
          </a:p>
          <a:p>
            <a:pPr marL="446088" algn="just"/>
            <a:r>
              <a:rPr lang="el-GR" sz="2000" dirty="0"/>
              <a:t>Συμμετοχή κρατών μελών στο 7ο "Πρόγραμμα-Πλαίσιο" ως ποσοστό συνολικού προϋπολογισμού και συνολικού αριθμού </a:t>
            </a:r>
            <a:r>
              <a:rPr lang="el-GR" sz="2000" dirty="0" smtClean="0"/>
              <a:t>προτάσεων</a:t>
            </a:r>
          </a:p>
          <a:p>
            <a:pPr marL="446088" algn="just"/>
            <a:endParaRPr lang="el-GR" sz="2000" b="1" dirty="0" smtClean="0">
              <a:solidFill>
                <a:srgbClr val="C00000"/>
              </a:solidFill>
            </a:endParaRPr>
          </a:p>
          <a:p>
            <a:pPr marL="446088" algn="just"/>
            <a:endParaRPr lang="el-GR" sz="2000" b="1" dirty="0">
              <a:solidFill>
                <a:srgbClr val="C00000"/>
              </a:solidFill>
            </a:endParaRPr>
          </a:p>
          <a:p>
            <a:pPr marL="446088" algn="just"/>
            <a:endParaRPr lang="el-GR" sz="2000" b="1" dirty="0" smtClean="0">
              <a:solidFill>
                <a:srgbClr val="C00000"/>
              </a:solidFill>
            </a:endParaRPr>
          </a:p>
          <a:p>
            <a:pPr marL="446088" algn="just"/>
            <a:endParaRPr lang="el-GR" sz="2000" b="1" dirty="0">
              <a:solidFill>
                <a:srgbClr val="C00000"/>
              </a:solidFill>
            </a:endParaRPr>
          </a:p>
          <a:p>
            <a:pPr marL="446088" algn="just"/>
            <a:endParaRPr lang="el-GR" sz="2000" b="1" dirty="0" smtClean="0">
              <a:solidFill>
                <a:srgbClr val="C00000"/>
              </a:solidFill>
            </a:endParaRPr>
          </a:p>
          <a:p>
            <a:pPr marL="446088" algn="just"/>
            <a:endParaRPr lang="el-GR" sz="2000" b="1" dirty="0">
              <a:solidFill>
                <a:srgbClr val="C00000"/>
              </a:solidFill>
            </a:endParaRPr>
          </a:p>
          <a:p>
            <a:pPr marL="446088" algn="just"/>
            <a:endParaRPr lang="el-GR" sz="2000" b="1" dirty="0" smtClean="0">
              <a:solidFill>
                <a:srgbClr val="C00000"/>
              </a:solidFill>
            </a:endParaRPr>
          </a:p>
          <a:p>
            <a:pPr marL="446088" algn="just"/>
            <a:endParaRPr lang="el-GR" sz="2000" b="1" dirty="0" smtClean="0">
              <a:solidFill>
                <a:srgbClr val="C00000"/>
              </a:solidFill>
            </a:endParaRPr>
          </a:p>
          <a:p>
            <a:pPr marL="446088" algn="just"/>
            <a:endParaRPr lang="el-GR" sz="1200" dirty="0" smtClean="0"/>
          </a:p>
          <a:p>
            <a:pPr marL="446088" algn="just"/>
            <a:endParaRPr lang="el-GR" sz="1200" dirty="0"/>
          </a:p>
          <a:p>
            <a:pPr marL="446088" algn="just"/>
            <a:endParaRPr lang="el-GR" sz="1200" dirty="0"/>
          </a:p>
          <a:p>
            <a:pPr marL="446088" algn="just"/>
            <a:endParaRPr lang="el-GR" sz="1200" dirty="0" smtClean="0"/>
          </a:p>
          <a:p>
            <a:pPr marL="446088" algn="just"/>
            <a:endParaRPr lang="el-GR" sz="1200" dirty="0"/>
          </a:p>
          <a:p>
            <a:pPr marL="446088" algn="just"/>
            <a:endParaRPr lang="en-US" sz="1200" dirty="0" smtClean="0"/>
          </a:p>
          <a:p>
            <a:pPr marL="446088" algn="just"/>
            <a:endParaRPr lang="en-US" sz="1200" dirty="0"/>
          </a:p>
          <a:p>
            <a:pPr marL="446088" algn="just"/>
            <a:r>
              <a:rPr lang="el-GR" sz="1200" dirty="0" smtClean="0"/>
              <a:t>πηγή</a:t>
            </a:r>
            <a:r>
              <a:rPr lang="el-GR" sz="1200" dirty="0"/>
              <a:t>: </a:t>
            </a:r>
            <a:r>
              <a:rPr lang="en-US" sz="1200" dirty="0"/>
              <a:t>European Commission (2008) FP6 Final Review: Subscription, Implementation, Participation, European Commission, European Commission (2015) FP7 Monitoring Report</a:t>
            </a:r>
            <a:r>
              <a:rPr lang="el-GR" sz="1200" dirty="0" smtClean="0"/>
              <a:t>)</a:t>
            </a:r>
            <a:endParaRPr lang="el-GR" sz="1200" dirty="0"/>
          </a:p>
          <a:p>
            <a:pPr marL="446088"/>
            <a:r>
              <a:rPr lang="el-GR" sz="1200" dirty="0" smtClean="0"/>
              <a:t>				          				 			</a:t>
            </a:r>
          </a:p>
        </p:txBody>
      </p:sp>
      <p:graphicFrame>
        <p:nvGraphicFramePr>
          <p:cNvPr id="6" name="Γράφημα 5"/>
          <p:cNvGraphicFramePr/>
          <p:nvPr>
            <p:extLst/>
          </p:nvPr>
        </p:nvGraphicFramePr>
        <p:xfrm>
          <a:off x="1043608" y="1844824"/>
          <a:ext cx="7056784" cy="36724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4486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 smtClean="0"/>
          </a:p>
        </p:txBody>
      </p:sp>
      <p:sp>
        <p:nvSpPr>
          <p:cNvPr id="17411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smtClean="0"/>
          </a:p>
        </p:txBody>
      </p:sp>
      <p:sp>
        <p:nvSpPr>
          <p:cNvPr id="17412" name="Θέση αριθμού διαφάνειας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402193E-75CC-460F-8093-E822AEB621A3}" type="slidenum">
              <a:rPr lang="el-GR" smtClean="0"/>
              <a:pPr/>
              <a:t>45</a:t>
            </a:fld>
            <a:endParaRPr lang="el-GR" smtClean="0"/>
          </a:p>
        </p:txBody>
      </p:sp>
      <p:sp>
        <p:nvSpPr>
          <p:cNvPr id="5" name="Rectangle 2" descr="Bouquet"/>
          <p:cNvSpPr txBox="1"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rgbClr val="009999"/>
            </a:solidFill>
            <a:miter lim="800000"/>
            <a:headEnd/>
            <a:tailEnd/>
          </a:ln>
        </p:spPr>
        <p:txBody>
          <a:bodyPr/>
          <a:lstStyle/>
          <a:p>
            <a:pPr marL="341313" indent="-341313" defTabSz="912813">
              <a:spcBef>
                <a:spcPct val="20000"/>
              </a:spcBef>
              <a:buFontTx/>
              <a:buChar char="•"/>
              <a:defRPr/>
            </a:pPr>
            <a:endParaRPr lang="en-US" sz="1200" b="1" u="sng" dirty="0"/>
          </a:p>
          <a:p>
            <a:pPr marL="341313" indent="-341313" defTabSz="912813">
              <a:spcBef>
                <a:spcPct val="20000"/>
              </a:spcBef>
              <a:defRPr/>
            </a:pPr>
            <a:endParaRPr lang="en-US" b="1" dirty="0" smtClean="0">
              <a:latin typeface="Verdana" pitchFamily="34" charset="0"/>
            </a:endParaRPr>
          </a:p>
          <a:p>
            <a:pPr marL="341313" indent="-341313" defTabSz="912813">
              <a:spcBef>
                <a:spcPct val="20000"/>
              </a:spcBef>
              <a:defRPr/>
            </a:pPr>
            <a:endParaRPr lang="en-US" b="1" dirty="0" smtClean="0">
              <a:latin typeface="Verdana" pitchFamily="34" charset="0"/>
            </a:endParaRPr>
          </a:p>
          <a:p>
            <a:pPr marL="341313" indent="-341313" defTabSz="912813">
              <a:spcBef>
                <a:spcPct val="20000"/>
              </a:spcBef>
              <a:defRPr/>
            </a:pPr>
            <a:endParaRPr lang="el-GR" b="1" dirty="0" smtClean="0">
              <a:latin typeface="Verdana" pitchFamily="34" charset="0"/>
            </a:endParaRPr>
          </a:p>
          <a:p>
            <a:pPr marL="341313" indent="-341313" defTabSz="912813">
              <a:spcBef>
                <a:spcPct val="20000"/>
              </a:spcBef>
              <a:defRPr/>
            </a:pPr>
            <a:endParaRPr lang="el-GR" b="1" dirty="0" smtClean="0">
              <a:latin typeface="Verdana" pitchFamily="34" charset="0"/>
            </a:endParaRPr>
          </a:p>
          <a:p>
            <a:pPr marL="341313" indent="-341313" defTabSz="912813">
              <a:spcBef>
                <a:spcPct val="20000"/>
              </a:spcBef>
              <a:defRPr/>
            </a:pPr>
            <a:endParaRPr lang="el-GR" b="1" dirty="0" smtClean="0">
              <a:latin typeface="Verdana" pitchFamily="34" charset="0"/>
            </a:endParaRPr>
          </a:p>
          <a:p>
            <a:pPr marL="341313" indent="-341313" algn="ctr" defTabSz="912813">
              <a:spcBef>
                <a:spcPct val="20000"/>
              </a:spcBef>
              <a:defRPr/>
            </a:pPr>
            <a:r>
              <a:rPr lang="el-GR" b="1" dirty="0" smtClean="0">
                <a:latin typeface="Verdana" pitchFamily="34" charset="0"/>
              </a:rPr>
              <a:t>Ευχαριστώ για την προσοχή σας</a:t>
            </a:r>
            <a:endParaRPr lang="en-US" b="1" dirty="0" smtClean="0">
              <a:latin typeface="Verdana" pitchFamily="34" charset="0"/>
            </a:endParaRPr>
          </a:p>
          <a:p>
            <a:pPr marL="341313" indent="-341313" defTabSz="912813">
              <a:spcBef>
                <a:spcPct val="20000"/>
              </a:spcBef>
              <a:defRPr/>
            </a:pPr>
            <a:endParaRPr lang="en-US" b="1" dirty="0" smtClean="0">
              <a:latin typeface="Verdana" pitchFamily="34" charset="0"/>
            </a:endParaRPr>
          </a:p>
          <a:p>
            <a:pPr marL="341313" indent="-341313" defTabSz="912813">
              <a:spcBef>
                <a:spcPct val="20000"/>
              </a:spcBef>
              <a:defRPr/>
            </a:pPr>
            <a:endParaRPr lang="en-US" b="1" dirty="0" smtClean="0">
              <a:latin typeface="Verdana" pitchFamily="34" charset="0"/>
            </a:endParaRPr>
          </a:p>
          <a:p>
            <a:pPr marL="341313" indent="-341313" defTabSz="912813">
              <a:spcBef>
                <a:spcPct val="20000"/>
              </a:spcBef>
              <a:defRPr/>
            </a:pPr>
            <a:r>
              <a:rPr lang="el-GR" sz="1600" dirty="0" smtClean="0">
                <a:latin typeface="+mj-lt"/>
              </a:rPr>
              <a:t>	</a:t>
            </a:r>
            <a:r>
              <a:rPr lang="en-US" sz="1600" dirty="0" smtClean="0">
                <a:latin typeface="+mj-lt"/>
              </a:rPr>
              <a:t>	</a:t>
            </a:r>
            <a:endParaRPr lang="el-GR" sz="1600" dirty="0" smtClean="0"/>
          </a:p>
          <a:p>
            <a:pPr marL="341313" indent="-341313" algn="ctr" defTabSz="912813">
              <a:spcBef>
                <a:spcPct val="20000"/>
              </a:spcBef>
              <a:defRPr/>
            </a:pPr>
            <a:r>
              <a:rPr lang="en-US" sz="1600" dirty="0" smtClean="0">
                <a:latin typeface="+mj-lt"/>
                <a:hlinkClick r:id="rId3"/>
              </a:rPr>
              <a:t>charchryso@hotmail.com</a:t>
            </a:r>
            <a:endParaRPr lang="en-US" sz="1600" dirty="0" smtClean="0">
              <a:latin typeface="+mj-lt"/>
            </a:endParaRPr>
          </a:p>
          <a:p>
            <a:pPr marL="341313" indent="-341313" defTabSz="912813">
              <a:spcBef>
                <a:spcPct val="20000"/>
              </a:spcBef>
              <a:defRPr/>
            </a:pPr>
            <a:endParaRPr lang="en-US" sz="1600" dirty="0" smtClean="0">
              <a:latin typeface="+mj-lt"/>
            </a:endParaRPr>
          </a:p>
          <a:p>
            <a:pPr marL="341313" indent="-341313" defTabSz="912813">
              <a:spcBef>
                <a:spcPct val="20000"/>
              </a:spcBef>
              <a:defRPr/>
            </a:pPr>
            <a:endParaRPr lang="en-US" sz="1600" dirty="0" smtClean="0">
              <a:latin typeface="+mj-lt"/>
            </a:endParaRPr>
          </a:p>
          <a:p>
            <a:pPr marL="341313" indent="-341313" defTabSz="912813">
              <a:spcBef>
                <a:spcPct val="20000"/>
              </a:spcBef>
              <a:defRPr/>
            </a:pPr>
            <a:endParaRPr lang="en-US" sz="1600" dirty="0" smtClean="0">
              <a:latin typeface="+mj-lt"/>
            </a:endParaRPr>
          </a:p>
          <a:p>
            <a:pPr marL="341313" indent="-341313" defTabSz="912813">
              <a:spcBef>
                <a:spcPct val="20000"/>
              </a:spcBef>
              <a:defRPr/>
            </a:pPr>
            <a:endParaRPr lang="en-US" sz="1600" dirty="0" smtClean="0">
              <a:latin typeface="+mj-lt"/>
            </a:endParaRPr>
          </a:p>
          <a:p>
            <a:pPr marL="341313" indent="-341313" defTabSz="912813">
              <a:spcBef>
                <a:spcPct val="20000"/>
              </a:spcBef>
              <a:defRPr/>
            </a:pPr>
            <a:endParaRPr lang="en-US" sz="1600" dirty="0" smtClean="0">
              <a:latin typeface="+mj-lt"/>
            </a:endParaRPr>
          </a:p>
          <a:p>
            <a:pPr marL="341313" indent="-341313" defTabSz="912813">
              <a:spcBef>
                <a:spcPct val="20000"/>
              </a:spcBef>
              <a:defRPr/>
            </a:pPr>
            <a:endParaRPr lang="en-US" sz="1600" dirty="0" smtClean="0">
              <a:latin typeface="+mj-lt"/>
            </a:endParaRPr>
          </a:p>
          <a:p>
            <a:pPr marL="341313" indent="-341313" defTabSz="912813">
              <a:spcBef>
                <a:spcPct val="20000"/>
              </a:spcBef>
              <a:defRPr/>
            </a:pPr>
            <a:endParaRPr lang="en-US" sz="1600" dirty="0">
              <a:latin typeface="+mj-lt"/>
            </a:endParaRPr>
          </a:p>
          <a:p>
            <a:pPr marL="171450" lvl="1" indent="0" defTabSz="912813">
              <a:spcBef>
                <a:spcPct val="20000"/>
              </a:spcBef>
              <a:defRPr/>
            </a:pPr>
            <a:endParaRPr lang="en-US" sz="1200" dirty="0"/>
          </a:p>
          <a:p>
            <a:pPr marL="171450" lvl="1" indent="0" defTabSz="912813">
              <a:spcBef>
                <a:spcPct val="20000"/>
              </a:spcBef>
              <a:defRPr/>
            </a:pPr>
            <a:r>
              <a:rPr lang="en-US" sz="1200" dirty="0"/>
              <a:t>					</a:t>
            </a:r>
            <a:r>
              <a:rPr lang="el-GR" sz="1200" dirty="0"/>
              <a:t>		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Θέμα του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Θέμα του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6891</TotalTime>
  <Words>2222</Words>
  <Application>Microsoft Office PowerPoint</Application>
  <PresentationFormat>On-screen Show (4:3)</PresentationFormat>
  <Paragraphs>1141</Paragraphs>
  <Slides>45</Slides>
  <Notes>45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9" baseType="lpstr">
      <vt:lpstr>Arial</vt:lpstr>
      <vt:lpstr>Verdana</vt:lpstr>
      <vt:lpstr>Wingdings</vt:lpstr>
      <vt:lpstr>Default Design</vt:lpstr>
      <vt:lpstr>PowerPoint Presentation</vt:lpstr>
      <vt:lpstr>PowerPoint Presentation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PowerPoint Presentation</vt:lpstr>
      <vt:lpstr> </vt:lpstr>
      <vt:lpstr> 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</vt:lpstr>
      <vt:lpstr>PowerPoint Presentation</vt:lpstr>
      <vt:lpstr> </vt:lpstr>
      <vt:lpstr> 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mitsos</dc:creator>
  <cp:lastModifiedBy>Χαράλαμπος Χρυσομαλλίδης</cp:lastModifiedBy>
  <cp:revision>597</cp:revision>
  <cp:lastPrinted>2018-07-26T12:33:54Z</cp:lastPrinted>
  <dcterms:created xsi:type="dcterms:W3CDTF">2007-03-04T10:43:13Z</dcterms:created>
  <dcterms:modified xsi:type="dcterms:W3CDTF">2021-07-08T07:37:53Z</dcterms:modified>
</cp:coreProperties>
</file>