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charts/chart46.xml" ContentType="application/vnd.openxmlformats-officedocument.drawingml.chart+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charts/chart35.xml" ContentType="application/vnd.openxmlformats-officedocument.drawingml.char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charts/chart24.xml" ContentType="application/vnd.openxmlformats-officedocument.drawingml.chart+xml"/>
  <Override PartName="/ppt/notesSlides/notesSlide16.xml" ContentType="application/vnd.openxmlformats-officedocument.presentationml.notesSlide+xml"/>
  <Override PartName="/ppt/tableStyles.xml" ContentType="application/vnd.openxmlformats-officedocument.presentationml.tableStyles+xml"/>
  <Override PartName="/ppt/charts/chart7.xml" ContentType="application/vnd.openxmlformats-officedocument.drawingml.chart+xml"/>
  <Override PartName="/ppt/charts/chart20.xml" ContentType="application/vnd.openxmlformats-officedocument.drawingml.chart+xml"/>
  <Override PartName="/ppt/notesSlides/notesSlide12.xml" ContentType="application/vnd.openxmlformats-officedocument.presentationml.notesSlide+xml"/>
  <Override PartName="/ppt/drawings/drawing13.xml" ContentType="application/vnd.openxmlformats-officedocument.drawingml.chartshapes+xml"/>
  <Override PartName="/ppt/slides/slide99.xml" ContentType="application/vnd.openxmlformats-officedocument.presentationml.slide+xml"/>
  <Override PartName="/ppt/notesSlides/notesSlide7.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drawings/drawing7.xml" ContentType="application/vnd.openxmlformats-officedocument.drawingml.chartshapes+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notesSlides/notesSlide3.xml" ContentType="application/vnd.openxmlformats-officedocument.presentationml.notesSlide+xml"/>
  <Default Extension="png" ContentType="image/png"/>
  <Override PartName="/ppt/drawings/drawing3.xml" ContentType="application/vnd.openxmlformats-officedocument.drawingml.chartshapes+xml"/>
  <Override PartName="/ppt/charts/chart29.xml" ContentType="application/vnd.openxmlformats-officedocument.drawingml.chart+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charts/chart18.xml" ContentType="application/vnd.openxmlformats-officedocument.drawingml.chart+xml"/>
  <Override PartName="/ppt/charts/chart36.xml" ContentType="application/vnd.openxmlformats-officedocument.drawingml.chart+xml"/>
  <Override PartName="/ppt/charts/chart47.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charts/chart25.xml" ContentType="application/vnd.openxmlformats-officedocument.drawingml.chart+xml"/>
  <Override PartName="/ppt/charts/chart54.xml" ContentType="application/vnd.openxmlformats-officedocument.drawingml.char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charts/chart14.xml" ContentType="application/vnd.openxmlformats-officedocument.drawingml.chart+xml"/>
  <Override PartName="/ppt/charts/chart32.xml" ContentType="application/vnd.openxmlformats-officedocument.drawingml.chart+xml"/>
  <Override PartName="/ppt/charts/chart43.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charts/chart21.xml" ContentType="application/vnd.openxmlformats-officedocument.drawingml.chart+xml"/>
  <Override PartName="/ppt/notesSlides/notesSlide13.xml" ContentType="application/vnd.openxmlformats-officedocument.presentationml.notesSlide+xml"/>
  <Override PartName="/ppt/charts/chart50.xml" ContentType="application/vnd.openxmlformats-officedocument.drawingml.chart+xml"/>
  <Override PartName="/ppt/charts/chart10.xml" ContentType="application/vnd.openxmlformats-officedocument.drawingml.chart+xml"/>
  <Override PartName="/ppt/notesSlides/notesSlide8.xml" ContentType="application/vnd.openxmlformats-officedocument.presentationml.notesSlide+xml"/>
  <Override PartName="/ppt/drawings/drawing14.xml" ContentType="application/vnd.openxmlformats-officedocument.drawingml.chartshapes+xml"/>
  <Override PartName="/ppt/slides/slide89.xml" ContentType="application/vnd.openxmlformats-officedocument.presentationml.slide+xml"/>
  <Override PartName="/ppt/slides/slide108.xml" ContentType="application/vnd.openxmlformats-officedocument.presentationml.slide+xml"/>
  <Override PartName="/ppt/charts/chart4.xml" ContentType="application/vnd.openxmlformats-officedocument.drawingml.chart+xml"/>
  <Override PartName="/ppt/drawings/drawing8.xml" ContentType="application/vnd.openxmlformats-officedocument.drawingml.chartshapes+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rawings/drawing10.xml" ContentType="application/vnd.openxmlformats-officedocument.drawingml.chartshape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drawings/drawing4.xml" ContentType="application/vnd.openxmlformats-officedocument.drawingml.chartshapes+xml"/>
  <Override PartName="/ppt/charts/chart48.xml" ContentType="application/vnd.openxmlformats-officedocument.drawingml.char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charts/chart19.xml" ContentType="application/vnd.openxmlformats-officedocument.drawingml.chart+xml"/>
  <Override PartName="/ppt/charts/chart37.xml" ContentType="application/vnd.openxmlformats-officedocument.drawingml.chart+xml"/>
  <Override PartName="/ppt/charts/chart55.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charts/chart26.xml" ContentType="application/vnd.openxmlformats-officedocument.drawingml.chart+xml"/>
  <Override PartName="/ppt/charts/chart44.xml" ContentType="application/vnd.openxmlformats-officedocument.drawingml.char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charts/chart15.xml" ContentType="application/vnd.openxmlformats-officedocument.drawingml.chart+xml"/>
  <Override PartName="/ppt/charts/chart33.xml" ContentType="application/vnd.openxmlformats-officedocument.drawingml.chart+xml"/>
  <Override PartName="/ppt/charts/chart51.xml" ContentType="application/vnd.openxmlformats-officedocument.drawingml.chart+xml"/>
  <Override PartName="/ppt/slides/slide12.xml" ContentType="application/vnd.openxmlformats-officedocument.presentationml.slide+xml"/>
  <Override PartName="/ppt/slides/slide30.xml" ContentType="application/vnd.openxmlformats-officedocument.presentationml.slide+xml"/>
  <Override PartName="/ppt/charts/chart9.xml" ContentType="application/vnd.openxmlformats-officedocument.drawingml.chart+xml"/>
  <Override PartName="/ppt/charts/chart11.xml" ContentType="application/vnd.openxmlformats-officedocument.drawingml.chart+xml"/>
  <Override PartName="/ppt/charts/chart22.xml" ContentType="application/vnd.openxmlformats-officedocument.drawingml.chart+xml"/>
  <Override PartName="/ppt/notesSlides/notesSlide14.xml" ContentType="application/vnd.openxmlformats-officedocument.presentationml.notesSlide+xml"/>
  <Override PartName="/ppt/charts/chart40.xml" ContentType="application/vnd.openxmlformats-officedocument.drawingml.chart+xml"/>
  <Override PartName="/ppt/commentAuthors.xml" ContentType="application/vnd.openxmlformats-officedocument.presentationml.commentAuthors+xml"/>
  <Override PartName="/ppt/notesSlides/notesSlide9.xml" ContentType="application/vnd.openxmlformats-officedocument.presentationml.notesSlide+xml"/>
  <Override PartName="/ppt/drawings/drawing9.xml" ContentType="application/vnd.openxmlformats-officedocument.drawingml.chartshapes+xml"/>
  <Override PartName="/ppt/slides/slide79.xml" ContentType="application/vnd.openxmlformats-officedocument.presentationml.slide+xml"/>
  <Override PartName="/ppt/slides/slide109.xml" ContentType="application/vnd.openxmlformats-officedocument.presentationml.slide+xml"/>
  <Override PartName="/ppt/charts/chart5.xml" ContentType="application/vnd.openxmlformats-officedocument.drawingml.chart+xml"/>
  <Override PartName="/ppt/notesSlides/notesSlide10.xml" ContentType="application/vnd.openxmlformats-officedocument.presentationml.notesSlide+xml"/>
  <Override PartName="/ppt/drawings/drawing11.xml" ContentType="application/vnd.openxmlformats-officedocument.drawingml.chartshape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notesSlides/notesSlide5.xml" ContentType="application/vnd.openxmlformats-officedocument.presentationml.notesSlide+xml"/>
  <Override PartName="/ppt/charts/chart1.xml" ContentType="application/vnd.openxmlformats-officedocument.drawingml.chart+xml"/>
  <Override PartName="/ppt/drawings/drawing5.xml" ContentType="application/vnd.openxmlformats-officedocument.drawingml.chartshape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charts/chart49.xml" ContentType="application/vnd.openxmlformats-officedocument.drawingml.chart+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charts/chart27.xml" ContentType="application/vnd.openxmlformats-officedocument.drawingml.chart+xml"/>
  <Override PartName="/ppt/charts/chart38.xml" ContentType="application/vnd.openxmlformats-officedocument.drawingml.char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charts/chart16.xml" ContentType="application/vnd.openxmlformats-officedocument.drawingml.chart+xml"/>
  <Override PartName="/ppt/charts/chart34.xml" ContentType="application/vnd.openxmlformats-officedocument.drawingml.chart+xml"/>
  <Override PartName="/ppt/charts/chart45.xml" ContentType="application/vnd.openxmlformats-officedocument.drawingml.char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charts/chart23.xml" ContentType="application/vnd.openxmlformats-officedocument.drawingml.chart+xml"/>
  <Override PartName="/ppt/notesSlides/notesSlide15.xml" ContentType="application/vnd.openxmlformats-officedocument.presentationml.notesSlide+xml"/>
  <Override PartName="/ppt/charts/chart52.xml" ContentType="application/vnd.openxmlformats-officedocument.drawingml.chart+xml"/>
  <Override PartName="/ppt/slides/slide20.xml" ContentType="application/vnd.openxmlformats-officedocument.presentationml.slide+xml"/>
  <Override PartName="/ppt/charts/chart12.xml" ContentType="application/vnd.openxmlformats-officedocument.drawingml.chart+xml"/>
  <Override PartName="/ppt/charts/chart30.xml" ContentType="application/vnd.openxmlformats-officedocument.drawingml.chart+xml"/>
  <Override PartName="/ppt/charts/chart41.xml" ContentType="application/vnd.openxmlformats-officedocument.drawingml.chart+xml"/>
  <Override PartName="/ppt/charts/chart6.xml" ContentType="application/vnd.openxmlformats-officedocument.drawingml.chart+xml"/>
  <Override PartName="/ppt/notesSlides/notesSlide11.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drawings/drawing12.xml" ContentType="application/vnd.openxmlformats-officedocument.drawingml.chartshapes+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charts/chart2.xml" ContentType="application/vnd.openxmlformats-officedocument.drawingml.chart+xml"/>
  <Override PartName="/ppt/drawings/drawing6.xml" ContentType="application/vnd.openxmlformats-officedocument.drawingml.chartshapes+xml"/>
  <Override PartName="/ppt/slides/slide29.xml" ContentType="application/vnd.openxmlformats-officedocument.presentationml.slide+xml"/>
  <Override PartName="/ppt/slides/slide76.xml" ContentType="application/vnd.openxmlformats-officedocument.presentationml.slide+xml"/>
  <Override PartName="/ppt/charts/chart39.xml" ContentType="application/vnd.openxmlformats-officedocument.drawingml.char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drawings/drawing2.xml" ContentType="application/vnd.openxmlformats-officedocument.drawingml.chartshapes+xml"/>
  <Override PartName="/ppt/charts/chart28.xml" ContentType="application/vnd.openxmlformats-officedocument.drawingml.char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charts/chart17.xml" ContentType="application/vnd.openxmlformats-officedocument.drawingml.chart+xml"/>
  <Override PartName="/ppt/charts/chart53.xml" ContentType="application/vnd.openxmlformats-officedocument.drawingml.chart+xml"/>
  <Override PartName="/ppt/slides/slide32.xml" ContentType="application/vnd.openxmlformats-officedocument.presentationml.slide+xml"/>
  <Override PartName="/ppt/charts/chart42.xml" ContentType="application/vnd.openxmlformats-officedocument.drawingml.chart+xml"/>
  <Override PartName="/ppt/slides/slide10.xml" ContentType="application/vnd.openxmlformats-officedocument.presentationml.slide+xml"/>
  <Override PartName="/ppt/slides/slide21.xml" ContentType="application/vnd.openxmlformats-officedocument.presentationml.slide+xml"/>
  <Override PartName="/ppt/charts/chart31.xml" ContentType="application/vnd.openxmlformats-officedocument.drawingml.char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4"/>
  </p:notesMasterIdLst>
  <p:handoutMasterIdLst>
    <p:handoutMasterId r:id="rId115"/>
  </p:handoutMasterIdLst>
  <p:sldIdLst>
    <p:sldId id="256" r:id="rId2"/>
    <p:sldId id="468" r:id="rId3"/>
    <p:sldId id="469" r:id="rId4"/>
    <p:sldId id="463" r:id="rId5"/>
    <p:sldId id="452" r:id="rId6"/>
    <p:sldId id="433" r:id="rId7"/>
    <p:sldId id="435" r:id="rId8"/>
    <p:sldId id="429" r:id="rId9"/>
    <p:sldId id="430" r:id="rId10"/>
    <p:sldId id="455" r:id="rId11"/>
    <p:sldId id="456" r:id="rId12"/>
    <p:sldId id="457" r:id="rId13"/>
    <p:sldId id="458" r:id="rId14"/>
    <p:sldId id="441" r:id="rId15"/>
    <p:sldId id="442" r:id="rId16"/>
    <p:sldId id="443" r:id="rId17"/>
    <p:sldId id="444" r:id="rId18"/>
    <p:sldId id="445" r:id="rId19"/>
    <p:sldId id="446" r:id="rId20"/>
    <p:sldId id="447" r:id="rId21"/>
    <p:sldId id="448" r:id="rId22"/>
    <p:sldId id="449" r:id="rId23"/>
    <p:sldId id="450" r:id="rId24"/>
    <p:sldId id="331" r:id="rId25"/>
    <p:sldId id="459" r:id="rId26"/>
    <p:sldId id="332" r:id="rId27"/>
    <p:sldId id="333" r:id="rId28"/>
    <p:sldId id="460" r:id="rId29"/>
    <p:sldId id="334" r:id="rId30"/>
    <p:sldId id="335" r:id="rId31"/>
    <p:sldId id="336" r:id="rId32"/>
    <p:sldId id="337" r:id="rId33"/>
    <p:sldId id="342" r:id="rId34"/>
    <p:sldId id="340" r:id="rId35"/>
    <p:sldId id="343" r:id="rId36"/>
    <p:sldId id="344" r:id="rId37"/>
    <p:sldId id="345" r:id="rId38"/>
    <p:sldId id="350" r:id="rId39"/>
    <p:sldId id="346" r:id="rId40"/>
    <p:sldId id="348" r:id="rId41"/>
    <p:sldId id="349" r:id="rId42"/>
    <p:sldId id="351" r:id="rId43"/>
    <p:sldId id="352" r:id="rId44"/>
    <p:sldId id="347" r:id="rId45"/>
    <p:sldId id="326" r:id="rId46"/>
    <p:sldId id="353" r:id="rId47"/>
    <p:sldId id="310" r:id="rId48"/>
    <p:sldId id="355" r:id="rId49"/>
    <p:sldId id="317" r:id="rId50"/>
    <p:sldId id="365" r:id="rId51"/>
    <p:sldId id="320" r:id="rId52"/>
    <p:sldId id="315" r:id="rId53"/>
    <p:sldId id="316" r:id="rId54"/>
    <p:sldId id="313" r:id="rId55"/>
    <p:sldId id="318" r:id="rId56"/>
    <p:sldId id="385" r:id="rId57"/>
    <p:sldId id="386" r:id="rId58"/>
    <p:sldId id="387" r:id="rId59"/>
    <p:sldId id="389" r:id="rId60"/>
    <p:sldId id="388" r:id="rId61"/>
    <p:sldId id="374" r:id="rId62"/>
    <p:sldId id="375" r:id="rId63"/>
    <p:sldId id="390" r:id="rId64"/>
    <p:sldId id="391" r:id="rId65"/>
    <p:sldId id="392" r:id="rId66"/>
    <p:sldId id="393" r:id="rId67"/>
    <p:sldId id="394" r:id="rId68"/>
    <p:sldId id="396" r:id="rId69"/>
    <p:sldId id="395" r:id="rId70"/>
    <p:sldId id="356" r:id="rId71"/>
    <p:sldId id="357" r:id="rId72"/>
    <p:sldId id="366" r:id="rId73"/>
    <p:sldId id="367" r:id="rId74"/>
    <p:sldId id="370" r:id="rId75"/>
    <p:sldId id="369" r:id="rId76"/>
    <p:sldId id="371" r:id="rId77"/>
    <p:sldId id="372" r:id="rId78"/>
    <p:sldId id="373" r:id="rId79"/>
    <p:sldId id="361" r:id="rId80"/>
    <p:sldId id="451" r:id="rId81"/>
    <p:sldId id="362" r:id="rId82"/>
    <p:sldId id="363" r:id="rId83"/>
    <p:sldId id="378" r:id="rId84"/>
    <p:sldId id="377" r:id="rId85"/>
    <p:sldId id="379" r:id="rId86"/>
    <p:sldId id="380" r:id="rId87"/>
    <p:sldId id="381" r:id="rId88"/>
    <p:sldId id="382" r:id="rId89"/>
    <p:sldId id="398" r:id="rId90"/>
    <p:sldId id="462" r:id="rId91"/>
    <p:sldId id="403" r:id="rId92"/>
    <p:sldId id="461" r:id="rId93"/>
    <p:sldId id="439" r:id="rId94"/>
    <p:sldId id="407" r:id="rId95"/>
    <p:sldId id="409" r:id="rId96"/>
    <p:sldId id="408" r:id="rId97"/>
    <p:sldId id="410" r:id="rId98"/>
    <p:sldId id="404" r:id="rId99"/>
    <p:sldId id="414" r:id="rId100"/>
    <p:sldId id="415" r:id="rId101"/>
    <p:sldId id="405" r:id="rId102"/>
    <p:sldId id="406" r:id="rId103"/>
    <p:sldId id="416" r:id="rId104"/>
    <p:sldId id="417" r:id="rId105"/>
    <p:sldId id="418" r:id="rId106"/>
    <p:sldId id="419" r:id="rId107"/>
    <p:sldId id="420" r:id="rId108"/>
    <p:sldId id="421" r:id="rId109"/>
    <p:sldId id="422" r:id="rId110"/>
    <p:sldId id="411" r:id="rId111"/>
    <p:sldId id="412" r:id="rId112"/>
    <p:sldId id="413" r:id="rId1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Welcome" id="{E75E278A-FF0E-49A4-B170-79828D63BBAD}">
          <p14:sldIdLst>
            <p14:sldId id="256"/>
            <p14:sldId id="468"/>
            <p14:sldId id="469"/>
            <p14:sldId id="463"/>
            <p14:sldId id="452"/>
            <p14:sldId id="433"/>
            <p14:sldId id="435"/>
            <p14:sldId id="429"/>
            <p14:sldId id="430"/>
            <p14:sldId id="455"/>
            <p14:sldId id="456"/>
            <p14:sldId id="457"/>
            <p14:sldId id="458"/>
            <p14:sldId id="441"/>
            <p14:sldId id="442"/>
            <p14:sldId id="443"/>
            <p14:sldId id="444"/>
            <p14:sldId id="445"/>
            <p14:sldId id="446"/>
            <p14:sldId id="447"/>
            <p14:sldId id="448"/>
            <p14:sldId id="449"/>
            <p14:sldId id="450"/>
            <p14:sldId id="331"/>
            <p14:sldId id="459"/>
            <p14:sldId id="332"/>
            <p14:sldId id="333"/>
            <p14:sldId id="460"/>
            <p14:sldId id="334"/>
            <p14:sldId id="335"/>
            <p14:sldId id="336"/>
            <p14:sldId id="337"/>
            <p14:sldId id="342"/>
            <p14:sldId id="340"/>
            <p14:sldId id="343"/>
            <p14:sldId id="344"/>
            <p14:sldId id="345"/>
            <p14:sldId id="350"/>
            <p14:sldId id="346"/>
            <p14:sldId id="348"/>
            <p14:sldId id="349"/>
            <p14:sldId id="351"/>
            <p14:sldId id="352"/>
            <p14:sldId id="347"/>
            <p14:sldId id="326"/>
            <p14:sldId id="353"/>
            <p14:sldId id="310"/>
            <p14:sldId id="355"/>
            <p14:sldId id="317"/>
            <p14:sldId id="365"/>
            <p14:sldId id="320"/>
            <p14:sldId id="315"/>
            <p14:sldId id="316"/>
            <p14:sldId id="313"/>
            <p14:sldId id="318"/>
            <p14:sldId id="385"/>
            <p14:sldId id="386"/>
            <p14:sldId id="387"/>
            <p14:sldId id="389"/>
            <p14:sldId id="388"/>
            <p14:sldId id="374"/>
            <p14:sldId id="375"/>
            <p14:sldId id="390"/>
            <p14:sldId id="391"/>
            <p14:sldId id="392"/>
            <p14:sldId id="393"/>
            <p14:sldId id="394"/>
            <p14:sldId id="396"/>
            <p14:sldId id="395"/>
            <p14:sldId id="356"/>
            <p14:sldId id="357"/>
            <p14:sldId id="366"/>
            <p14:sldId id="367"/>
            <p14:sldId id="370"/>
            <p14:sldId id="369"/>
            <p14:sldId id="371"/>
            <p14:sldId id="372"/>
            <p14:sldId id="373"/>
            <p14:sldId id="361"/>
            <p14:sldId id="451"/>
            <p14:sldId id="362"/>
            <p14:sldId id="363"/>
            <p14:sldId id="378"/>
            <p14:sldId id="377"/>
            <p14:sldId id="379"/>
            <p14:sldId id="380"/>
            <p14:sldId id="381"/>
            <p14:sldId id="382"/>
            <p14:sldId id="398"/>
            <p14:sldId id="462"/>
            <p14:sldId id="403"/>
            <p14:sldId id="461"/>
            <p14:sldId id="439"/>
            <p14:sldId id="407"/>
            <p14:sldId id="409"/>
            <p14:sldId id="408"/>
            <p14:sldId id="410"/>
            <p14:sldId id="404"/>
            <p14:sldId id="414"/>
            <p14:sldId id="415"/>
            <p14:sldId id="405"/>
            <p14:sldId id="406"/>
            <p14:sldId id="416"/>
            <p14:sldId id="417"/>
            <p14:sldId id="418"/>
            <p14:sldId id="419"/>
            <p14:sldId id="420"/>
            <p14:sldId id="421"/>
            <p14:sldId id="422"/>
            <p14:sldId id="411"/>
            <p14:sldId id="412"/>
            <p14:sldId id="413"/>
          </p14:sldIdLst>
        </p14:section>
        <p14:section name="Design, Morph, Annotate, Work Together, Tell Me" id="{B9B51309-D148-4332-87C2-07BE32FBCA3B}">
          <p14:sldIdLst/>
        </p14:section>
        <p14:section name="Learn More" id="{2CC34DB2-6590-42C0-AD4B-A04C6060184E}">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 id="3" name="Δήμητρα Σταματοπούλου" initials="ΔΣ" lastIdx="1" clrIdx="2">
    <p:extLst>
      <p:ext uri="{19B8F6BF-5375-455C-9EA6-DF929625EA0E}">
        <p15:presenceInfo xmlns:p15="http://schemas.microsoft.com/office/powerpoint/2012/main" xmlns="" userId="b08bf25f669d23b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26" autoAdjust="0"/>
    <p:restoredTop sz="94241" autoAdjust="0"/>
  </p:normalViewPr>
  <p:slideViewPr>
    <p:cSldViewPr snapToGrid="0">
      <p:cViewPr varScale="1">
        <p:scale>
          <a:sx n="69" d="100"/>
          <a:sy n="69" d="100"/>
        </p:scale>
        <p:origin x="-696"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notesMaster" Target="notesMasters/notesMaster1.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_________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_____________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_____________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______________Microsoft_Office_Excel4.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___________________Microsoft_Office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______________Microsoft_Office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______________Microsoft_Office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______________Microsoft_Office_Excel8.xlsx"/></Relationships>
</file>

<file path=ppt/charts/_rels/chart9.xml.rels><?xml version="1.0" encoding="UTF-8" standalone="yes"?>
<Relationships xmlns="http://schemas.openxmlformats.org/package/2006/relationships"><Relationship Id="rId1" Type="http://schemas.openxmlformats.org/officeDocument/2006/relationships/package" Target="../embeddings/___________________Microsoft_Office_Excel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___________________Microsoft_Office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___________________Microsoft_Office_Excel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___________________Microsoft_Office_Excel12.xlsx"/></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___________________Microsoft_Office_Excel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___________________Microsoft_Office_Excel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___________________Microsoft_Office_Excel15.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___________________Microsoft_Office_Excel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___________________Microsoft_Office_Excel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___________________Microsoft_Office_Excel18.xlsx"/></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___________________Microsoft_Office_Excel19.xlsx"/></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___________________Microsoft_Office_Excel20.xlsx"/></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___________________Microsoft_Office_Excel21.xlsx"/></Relationships>
</file>

<file path=ppt/charts/_rels/chart22.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___________________Microsoft_Office_Excel22.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___________________Microsoft_Office_Excel23.xlsx"/></Relationships>
</file>

<file path=ppt/charts/_rels/chart24.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___________________Microsoft_Office_Excel24.xlsx"/></Relationships>
</file>

<file path=ppt/charts/_rels/chart25.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___________________Microsoft_Office_Excel25.xlsx"/></Relationships>
</file>

<file path=ppt/charts/_rels/chart26.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___________________Microsoft_Office_Excel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___________________Microsoft_Office_Excel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___________________Microsoft_Office_Excel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___________________Microsoft_Office_Excel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___________________Microsoft_Office_Excel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___________________Microsoft_Office_Excel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___________________Microsoft_Office_Excel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___________________Microsoft_Office_Excel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___________________Microsoft_Office_Excel34.xlsx"/></Relationships>
</file>

<file path=ppt/charts/_rels/chart35.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___________________Microsoft_Office_Excel35.xlsx"/></Relationships>
</file>

<file path=ppt/charts/_rels/chart36.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package" Target="../embeddings/___________________Microsoft_Office_Excel36.xlsx"/></Relationships>
</file>

<file path=ppt/charts/_rels/chart37.xml.rels><?xml version="1.0" encoding="UTF-8" standalone="yes"?>
<Relationships xmlns="http://schemas.openxmlformats.org/package/2006/relationships"><Relationship Id="rId1" Type="http://schemas.openxmlformats.org/officeDocument/2006/relationships/package" Target="../embeddings/___________________Microsoft_Office_Excel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___________________Microsoft_Office_Excel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___________________Microsoft_Office_Excel39.xlsx"/></Relationships>
</file>

<file path=ppt/charts/_rels/chart40.xml.rels><?xml version="1.0" encoding="UTF-8" standalone="yes"?>
<Relationships xmlns="http://schemas.openxmlformats.org/package/2006/relationships"><Relationship Id="rId1" Type="http://schemas.openxmlformats.org/officeDocument/2006/relationships/package" Target="../embeddings/___________________Microsoft_Office_Excel40.xlsx"/></Relationships>
</file>

<file path=ppt/charts/_rels/chart41.xml.rels><?xml version="1.0" encoding="UTF-8" standalone="yes"?>
<Relationships xmlns="http://schemas.openxmlformats.org/package/2006/relationships"><Relationship Id="rId1" Type="http://schemas.openxmlformats.org/officeDocument/2006/relationships/package" Target="../embeddings/___________________Microsoft_Office_Excel41.xlsx"/></Relationships>
</file>

<file path=ppt/charts/_rels/chart42.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___________________Microsoft_Office_Excel42.xlsx"/></Relationships>
</file>

<file path=ppt/charts/_rels/chart43.xml.rels><?xml version="1.0" encoding="UTF-8" standalone="yes"?>
<Relationships xmlns="http://schemas.openxmlformats.org/package/2006/relationships"><Relationship Id="rId1" Type="http://schemas.openxmlformats.org/officeDocument/2006/relationships/package" Target="../embeddings/___________________Microsoft_Office_Excel43.xlsx"/></Relationships>
</file>

<file path=ppt/charts/_rels/chart44.xml.rels><?xml version="1.0" encoding="UTF-8" standalone="yes"?>
<Relationships xmlns="http://schemas.openxmlformats.org/package/2006/relationships"><Relationship Id="rId1" Type="http://schemas.openxmlformats.org/officeDocument/2006/relationships/package" Target="../embeddings/___________________Microsoft_Office_Excel44.xlsx"/></Relationships>
</file>

<file path=ppt/charts/_rels/chart45.xml.rels><?xml version="1.0" encoding="UTF-8" standalone="yes"?>
<Relationships xmlns="http://schemas.openxmlformats.org/package/2006/relationships"><Relationship Id="rId1" Type="http://schemas.openxmlformats.org/officeDocument/2006/relationships/package" Target="../embeddings/___________________Microsoft_Office_Excel45.xlsx"/></Relationships>
</file>

<file path=ppt/charts/_rels/chart46.xml.rels><?xml version="1.0" encoding="UTF-8" standalone="yes"?>
<Relationships xmlns="http://schemas.openxmlformats.org/package/2006/relationships"><Relationship Id="rId1" Type="http://schemas.openxmlformats.org/officeDocument/2006/relationships/package" Target="../embeddings/___________________Microsoft_Office_Excel46.xlsx"/></Relationships>
</file>

<file path=ppt/charts/_rels/chart47.xml.rels><?xml version="1.0" encoding="UTF-8" standalone="yes"?>
<Relationships xmlns="http://schemas.openxmlformats.org/package/2006/relationships"><Relationship Id="rId1" Type="http://schemas.openxmlformats.org/officeDocument/2006/relationships/package" Target="../embeddings/___________________Microsoft_Office_Excel47.xlsx"/></Relationships>
</file>

<file path=ppt/charts/_rels/chart48.xml.rels><?xml version="1.0" encoding="UTF-8" standalone="yes"?>
<Relationships xmlns="http://schemas.openxmlformats.org/package/2006/relationships"><Relationship Id="rId1" Type="http://schemas.openxmlformats.org/officeDocument/2006/relationships/package" Target="../embeddings/___________________Microsoft_Office_Excel48.xlsx"/></Relationships>
</file>

<file path=ppt/charts/_rels/chart49.xml.rels><?xml version="1.0" encoding="UTF-8" standalone="yes"?>
<Relationships xmlns="http://schemas.openxmlformats.org/package/2006/relationships"><Relationship Id="rId1" Type="http://schemas.openxmlformats.org/officeDocument/2006/relationships/package" Target="../embeddings/___________________Microsoft_Office_Excel49.xlsx"/></Relationships>
</file>

<file path=ppt/charts/_rels/chart50.xml.rels><?xml version="1.0" encoding="UTF-8" standalone="yes"?>
<Relationships xmlns="http://schemas.openxmlformats.org/package/2006/relationships"><Relationship Id="rId1" Type="http://schemas.openxmlformats.org/officeDocument/2006/relationships/package" Target="../embeddings/___________________Microsoft_Office_Excel50.xlsx"/></Relationships>
</file>

<file path=ppt/charts/_rels/chart51.xml.rels><?xml version="1.0" encoding="UTF-8" standalone="yes"?>
<Relationships xmlns="http://schemas.openxmlformats.org/package/2006/relationships"><Relationship Id="rId1" Type="http://schemas.openxmlformats.org/officeDocument/2006/relationships/package" Target="../embeddings/___________________Microsoft_Office_Excel51.xlsx"/></Relationships>
</file>

<file path=ppt/charts/_rels/chart52.xml.rels><?xml version="1.0" encoding="UTF-8" standalone="yes"?>
<Relationships xmlns="http://schemas.openxmlformats.org/package/2006/relationships"><Relationship Id="rId1" Type="http://schemas.openxmlformats.org/officeDocument/2006/relationships/package" Target="../embeddings/___________________Microsoft_Office_Excel52.xlsx"/></Relationships>
</file>

<file path=ppt/charts/_rels/chart53.xml.rels><?xml version="1.0" encoding="UTF-8" standalone="yes"?>
<Relationships xmlns="http://schemas.openxmlformats.org/package/2006/relationships"><Relationship Id="rId1" Type="http://schemas.openxmlformats.org/officeDocument/2006/relationships/package" Target="../embeddings/___________________Microsoft_Office_Excel53.xlsx"/></Relationships>
</file>

<file path=ppt/charts/_rels/chart54.xml.rels><?xml version="1.0" encoding="UTF-8" standalone="yes"?>
<Relationships xmlns="http://schemas.openxmlformats.org/package/2006/relationships"><Relationship Id="rId1" Type="http://schemas.openxmlformats.org/officeDocument/2006/relationships/package" Target="../embeddings/___________________Microsoft_Office_Excel54.xlsx"/></Relationships>
</file>

<file path=ppt/charts/_rels/chart55.xml.rels><?xml version="1.0" encoding="UTF-8" standalone="yes"?>
<Relationships xmlns="http://schemas.openxmlformats.org/package/2006/relationships"><Relationship Id="rId1" Type="http://schemas.openxmlformats.org/officeDocument/2006/relationships/package" Target="../embeddings/___________________Microsoft_Office_Excel55.xlsx"/></Relationships>
</file>

<file path=ppt/charts/chart1.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711E-2"/>
          <c:w val="0.80594163309709965"/>
          <c:h val="0.85851372671544457"/>
        </c:manualLayout>
      </c:layout>
      <c:lineChart>
        <c:grouping val="standard"/>
        <c:ser>
          <c:idx val="0"/>
          <c:order val="0"/>
          <c:tx>
            <c:strRef>
              <c:f>Φύλλο1!$B$1</c:f>
              <c:strCache>
                <c:ptCount val="1"/>
                <c:pt idx="0">
                  <c:v>TFR_7,4</c:v>
                </c:pt>
              </c:strCache>
            </c:strRef>
          </c:tx>
          <c:spPr>
            <a:ln w="50800"/>
          </c:spPr>
          <c:marker>
            <c:symbol val="none"/>
          </c:marker>
          <c:cat>
            <c:numRef>
              <c:f>Φύλλο1!$A$2:$A$36</c:f>
              <c:numCache>
                <c:formatCode>General</c:formatCode>
                <c:ptCount val="35"/>
                <c:pt idx="0">
                  <c:v>15</c:v>
                </c:pt>
                <c:pt idx="1">
                  <c:v>16</c:v>
                </c:pt>
                <c:pt idx="2">
                  <c:v>17</c:v>
                </c:pt>
                <c:pt idx="3">
                  <c:v>18</c:v>
                </c:pt>
                <c:pt idx="4">
                  <c:v>19</c:v>
                </c:pt>
                <c:pt idx="5">
                  <c:v>20</c:v>
                </c:pt>
                <c:pt idx="6">
                  <c:v>21</c:v>
                </c:pt>
                <c:pt idx="7">
                  <c:v>22</c:v>
                </c:pt>
                <c:pt idx="8">
                  <c:v>23</c:v>
                </c:pt>
                <c:pt idx="9">
                  <c:v>24</c:v>
                </c:pt>
                <c:pt idx="10">
                  <c:v>25</c:v>
                </c:pt>
                <c:pt idx="11">
                  <c:v>26</c:v>
                </c:pt>
                <c:pt idx="12">
                  <c:v>27</c:v>
                </c:pt>
                <c:pt idx="13">
                  <c:v>28</c:v>
                </c:pt>
                <c:pt idx="14">
                  <c:v>29</c:v>
                </c:pt>
                <c:pt idx="15">
                  <c:v>30</c:v>
                </c:pt>
                <c:pt idx="16">
                  <c:v>31</c:v>
                </c:pt>
                <c:pt idx="17">
                  <c:v>32</c:v>
                </c:pt>
                <c:pt idx="18">
                  <c:v>33</c:v>
                </c:pt>
                <c:pt idx="19">
                  <c:v>34</c:v>
                </c:pt>
                <c:pt idx="20">
                  <c:v>35</c:v>
                </c:pt>
                <c:pt idx="21">
                  <c:v>36</c:v>
                </c:pt>
                <c:pt idx="22">
                  <c:v>37</c:v>
                </c:pt>
                <c:pt idx="23">
                  <c:v>38</c:v>
                </c:pt>
                <c:pt idx="24">
                  <c:v>39</c:v>
                </c:pt>
                <c:pt idx="25">
                  <c:v>40</c:v>
                </c:pt>
                <c:pt idx="26">
                  <c:v>41</c:v>
                </c:pt>
                <c:pt idx="27">
                  <c:v>42</c:v>
                </c:pt>
                <c:pt idx="28">
                  <c:v>43</c:v>
                </c:pt>
                <c:pt idx="29">
                  <c:v>44</c:v>
                </c:pt>
                <c:pt idx="30">
                  <c:v>45</c:v>
                </c:pt>
                <c:pt idx="31">
                  <c:v>46</c:v>
                </c:pt>
                <c:pt idx="32">
                  <c:v>47</c:v>
                </c:pt>
                <c:pt idx="33">
                  <c:v>48</c:v>
                </c:pt>
                <c:pt idx="34">
                  <c:v>49</c:v>
                </c:pt>
              </c:numCache>
            </c:numRef>
          </c:cat>
          <c:val>
            <c:numRef>
              <c:f>Φύλλο1!$B$2:$B$36</c:f>
              <c:numCache>
                <c:formatCode>0.000</c:formatCode>
                <c:ptCount val="35"/>
                <c:pt idx="0">
                  <c:v>0.10748500000000002</c:v>
                </c:pt>
                <c:pt idx="1">
                  <c:v>0.16919100000000128</c:v>
                </c:pt>
                <c:pt idx="2">
                  <c:v>0.22439500000000148</c:v>
                </c:pt>
                <c:pt idx="3">
                  <c:v>0.26802100000000001</c:v>
                </c:pt>
                <c:pt idx="4">
                  <c:v>0.29832200000000342</c:v>
                </c:pt>
                <c:pt idx="5">
                  <c:v>0.31633400000000245</c:v>
                </c:pt>
                <c:pt idx="6">
                  <c:v>0.32550000000000257</c:v>
                </c:pt>
                <c:pt idx="7">
                  <c:v>0.32794900000000032</c:v>
                </c:pt>
                <c:pt idx="8">
                  <c:v>0.32628300000000032</c:v>
                </c:pt>
                <c:pt idx="9">
                  <c:v>0.32166000000000228</c:v>
                </c:pt>
                <c:pt idx="10">
                  <c:v>0.31652100000000088</c:v>
                </c:pt>
                <c:pt idx="11">
                  <c:v>0.31128400000000256</c:v>
                </c:pt>
                <c:pt idx="12">
                  <c:v>0.30531900000000256</c:v>
                </c:pt>
                <c:pt idx="13">
                  <c:v>0.29877500000000007</c:v>
                </c:pt>
                <c:pt idx="14">
                  <c:v>0.29292000000000257</c:v>
                </c:pt>
                <c:pt idx="15">
                  <c:v>0.28765800000000002</c:v>
                </c:pt>
                <c:pt idx="16">
                  <c:v>0.28128700000000006</c:v>
                </c:pt>
                <c:pt idx="17">
                  <c:v>0.27340100000000001</c:v>
                </c:pt>
                <c:pt idx="18">
                  <c:v>0.2638970000000001</c:v>
                </c:pt>
                <c:pt idx="19">
                  <c:v>0.25287900000000008</c:v>
                </c:pt>
                <c:pt idx="20">
                  <c:v>0.24092800000000122</c:v>
                </c:pt>
                <c:pt idx="21">
                  <c:v>0.22789800000000174</c:v>
                </c:pt>
                <c:pt idx="22">
                  <c:v>0.21258199999999999</c:v>
                </c:pt>
                <c:pt idx="23">
                  <c:v>0.19506400000000149</c:v>
                </c:pt>
                <c:pt idx="24">
                  <c:v>0.17693200000000134</c:v>
                </c:pt>
                <c:pt idx="25">
                  <c:v>0.15825800000000145</c:v>
                </c:pt>
                <c:pt idx="26">
                  <c:v>0.13776400000000041</c:v>
                </c:pt>
                <c:pt idx="27">
                  <c:v>0.11601000000000022</c:v>
                </c:pt>
                <c:pt idx="28">
                  <c:v>9.672800000000091E-2</c:v>
                </c:pt>
                <c:pt idx="29">
                  <c:v>8.0643000000000006E-2</c:v>
                </c:pt>
                <c:pt idx="30">
                  <c:v>6.7207000000000114E-2</c:v>
                </c:pt>
                <c:pt idx="31">
                  <c:v>5.5989000000000004E-2</c:v>
                </c:pt>
                <c:pt idx="32">
                  <c:v>4.5653000000000013E-2</c:v>
                </c:pt>
                <c:pt idx="33">
                  <c:v>3.5466000000000011E-2</c:v>
                </c:pt>
                <c:pt idx="34">
                  <c:v>2.3534000000000006E-2</c:v>
                </c:pt>
              </c:numCache>
            </c:numRef>
          </c:val>
          <c:extLst xmlns:c16r2="http://schemas.microsoft.com/office/drawing/2015/06/chart">
            <c:ext xmlns:c16="http://schemas.microsoft.com/office/drawing/2014/chart" uri="{C3380CC4-5D6E-409C-BE32-E72D297353CC}">
              <c16:uniqueId val="{00000000-FB14-4117-B5F4-F02938FF1CDD}"/>
            </c:ext>
          </c:extLst>
        </c:ser>
        <c:ser>
          <c:idx val="1"/>
          <c:order val="1"/>
          <c:tx>
            <c:strRef>
              <c:f>Φύλλο1!$C$1</c:f>
              <c:strCache>
                <c:ptCount val="1"/>
                <c:pt idx="0">
                  <c:v>TFR_6,0</c:v>
                </c:pt>
              </c:strCache>
            </c:strRef>
          </c:tx>
          <c:spPr>
            <a:ln w="50800"/>
          </c:spPr>
          <c:marker>
            <c:symbol val="none"/>
          </c:marker>
          <c:cat>
            <c:numRef>
              <c:f>Φύλλο1!$A$2:$A$36</c:f>
              <c:numCache>
                <c:formatCode>General</c:formatCode>
                <c:ptCount val="35"/>
                <c:pt idx="0">
                  <c:v>15</c:v>
                </c:pt>
                <c:pt idx="1">
                  <c:v>16</c:v>
                </c:pt>
                <c:pt idx="2">
                  <c:v>17</c:v>
                </c:pt>
                <c:pt idx="3">
                  <c:v>18</c:v>
                </c:pt>
                <c:pt idx="4">
                  <c:v>19</c:v>
                </c:pt>
                <c:pt idx="5">
                  <c:v>20</c:v>
                </c:pt>
                <c:pt idx="6">
                  <c:v>21</c:v>
                </c:pt>
                <c:pt idx="7">
                  <c:v>22</c:v>
                </c:pt>
                <c:pt idx="8">
                  <c:v>23</c:v>
                </c:pt>
                <c:pt idx="9">
                  <c:v>24</c:v>
                </c:pt>
                <c:pt idx="10">
                  <c:v>25</c:v>
                </c:pt>
                <c:pt idx="11">
                  <c:v>26</c:v>
                </c:pt>
                <c:pt idx="12">
                  <c:v>27</c:v>
                </c:pt>
                <c:pt idx="13">
                  <c:v>28</c:v>
                </c:pt>
                <c:pt idx="14">
                  <c:v>29</c:v>
                </c:pt>
                <c:pt idx="15">
                  <c:v>30</c:v>
                </c:pt>
                <c:pt idx="16">
                  <c:v>31</c:v>
                </c:pt>
                <c:pt idx="17">
                  <c:v>32</c:v>
                </c:pt>
                <c:pt idx="18">
                  <c:v>33</c:v>
                </c:pt>
                <c:pt idx="19">
                  <c:v>34</c:v>
                </c:pt>
                <c:pt idx="20">
                  <c:v>35</c:v>
                </c:pt>
                <c:pt idx="21">
                  <c:v>36</c:v>
                </c:pt>
                <c:pt idx="22">
                  <c:v>37</c:v>
                </c:pt>
                <c:pt idx="23">
                  <c:v>38</c:v>
                </c:pt>
                <c:pt idx="24">
                  <c:v>39</c:v>
                </c:pt>
                <c:pt idx="25">
                  <c:v>40</c:v>
                </c:pt>
                <c:pt idx="26">
                  <c:v>41</c:v>
                </c:pt>
                <c:pt idx="27">
                  <c:v>42</c:v>
                </c:pt>
                <c:pt idx="28">
                  <c:v>43</c:v>
                </c:pt>
                <c:pt idx="29">
                  <c:v>44</c:v>
                </c:pt>
                <c:pt idx="30">
                  <c:v>45</c:v>
                </c:pt>
                <c:pt idx="31">
                  <c:v>46</c:v>
                </c:pt>
                <c:pt idx="32">
                  <c:v>47</c:v>
                </c:pt>
                <c:pt idx="33">
                  <c:v>48</c:v>
                </c:pt>
                <c:pt idx="34">
                  <c:v>49</c:v>
                </c:pt>
              </c:numCache>
            </c:numRef>
          </c:cat>
          <c:val>
            <c:numRef>
              <c:f>Φύλλο1!$C$2:$C$36</c:f>
              <c:numCache>
                <c:formatCode>0.000</c:formatCode>
                <c:ptCount val="35"/>
                <c:pt idx="0">
                  <c:v>6.1082000000000504E-2</c:v>
                </c:pt>
                <c:pt idx="1">
                  <c:v>9.9594000000001612E-2</c:v>
                </c:pt>
                <c:pt idx="2">
                  <c:v>0.13744300000000143</c:v>
                </c:pt>
                <c:pt idx="3">
                  <c:v>0.171574</c:v>
                </c:pt>
                <c:pt idx="4">
                  <c:v>0.19914300000000149</c:v>
                </c:pt>
                <c:pt idx="5">
                  <c:v>0.22018799999999999</c:v>
                </c:pt>
                <c:pt idx="6">
                  <c:v>0.23650900000000041</c:v>
                </c:pt>
                <c:pt idx="7">
                  <c:v>0.24897500000000122</c:v>
                </c:pt>
                <c:pt idx="8">
                  <c:v>0.25828200000000001</c:v>
                </c:pt>
                <c:pt idx="9">
                  <c:v>0.2647790000000001</c:v>
                </c:pt>
                <c:pt idx="10">
                  <c:v>0.26929999999999998</c:v>
                </c:pt>
                <c:pt idx="11">
                  <c:v>0.27193700000000004</c:v>
                </c:pt>
                <c:pt idx="12">
                  <c:v>0.27224600000000004</c:v>
                </c:pt>
                <c:pt idx="13">
                  <c:v>0.27030500000000002</c:v>
                </c:pt>
                <c:pt idx="14">
                  <c:v>0.266897</c:v>
                </c:pt>
                <c:pt idx="15">
                  <c:v>0.2620610000000001</c:v>
                </c:pt>
                <c:pt idx="16">
                  <c:v>0.25518200000000002</c:v>
                </c:pt>
                <c:pt idx="17">
                  <c:v>0.24628200000000094</c:v>
                </c:pt>
                <c:pt idx="18">
                  <c:v>0.23606200000000024</c:v>
                </c:pt>
                <c:pt idx="19">
                  <c:v>0.22466900000000128</c:v>
                </c:pt>
                <c:pt idx="20">
                  <c:v>0.21205499999999999</c:v>
                </c:pt>
                <c:pt idx="21">
                  <c:v>0.19816300000000128</c:v>
                </c:pt>
                <c:pt idx="22">
                  <c:v>0.18278100000000044</c:v>
                </c:pt>
                <c:pt idx="23">
                  <c:v>0.16606700000000182</c:v>
                </c:pt>
                <c:pt idx="24">
                  <c:v>0.14892900000000137</c:v>
                </c:pt>
                <c:pt idx="25">
                  <c:v>0.13139200000000001</c:v>
                </c:pt>
                <c:pt idx="26">
                  <c:v>0.11265800000000002</c:v>
                </c:pt>
                <c:pt idx="27">
                  <c:v>9.3210000000000098E-2</c:v>
                </c:pt>
                <c:pt idx="28">
                  <c:v>7.5962000000000848E-2</c:v>
                </c:pt>
                <c:pt idx="29">
                  <c:v>6.151200000000058E-2</c:v>
                </c:pt>
                <c:pt idx="30">
                  <c:v>4.9567000000000618E-2</c:v>
                </c:pt>
                <c:pt idx="31">
                  <c:v>3.9880000000000353E-2</c:v>
                </c:pt>
                <c:pt idx="32">
                  <c:v>3.1666000000000041E-2</c:v>
                </c:pt>
                <c:pt idx="33">
                  <c:v>2.4335000000000016E-2</c:v>
                </c:pt>
                <c:pt idx="34">
                  <c:v>1.6073000000000021E-2</c:v>
                </c:pt>
              </c:numCache>
            </c:numRef>
          </c:val>
          <c:extLst xmlns:c16r2="http://schemas.microsoft.com/office/drawing/2015/06/chart">
            <c:ext xmlns:c16="http://schemas.microsoft.com/office/drawing/2014/chart" uri="{C3380CC4-5D6E-409C-BE32-E72D297353CC}">
              <c16:uniqueId val="{00000001-FB14-4117-B5F4-F02938FF1CDD}"/>
            </c:ext>
          </c:extLst>
        </c:ser>
        <c:ser>
          <c:idx val="2"/>
          <c:order val="2"/>
          <c:tx>
            <c:strRef>
              <c:f>Φύλλο1!$D$1</c:f>
              <c:strCache>
                <c:ptCount val="1"/>
                <c:pt idx="0">
                  <c:v>TFR_2,2</c:v>
                </c:pt>
              </c:strCache>
            </c:strRef>
          </c:tx>
          <c:spPr>
            <a:ln w="50800"/>
          </c:spPr>
          <c:marker>
            <c:symbol val="none"/>
          </c:marker>
          <c:cat>
            <c:numRef>
              <c:f>Φύλλο1!$A$2:$A$36</c:f>
              <c:numCache>
                <c:formatCode>General</c:formatCode>
                <c:ptCount val="35"/>
                <c:pt idx="0">
                  <c:v>15</c:v>
                </c:pt>
                <c:pt idx="1">
                  <c:v>16</c:v>
                </c:pt>
                <c:pt idx="2">
                  <c:v>17</c:v>
                </c:pt>
                <c:pt idx="3">
                  <c:v>18</c:v>
                </c:pt>
                <c:pt idx="4">
                  <c:v>19</c:v>
                </c:pt>
                <c:pt idx="5">
                  <c:v>20</c:v>
                </c:pt>
                <c:pt idx="6">
                  <c:v>21</c:v>
                </c:pt>
                <c:pt idx="7">
                  <c:v>22</c:v>
                </c:pt>
                <c:pt idx="8">
                  <c:v>23</c:v>
                </c:pt>
                <c:pt idx="9">
                  <c:v>24</c:v>
                </c:pt>
                <c:pt idx="10">
                  <c:v>25</c:v>
                </c:pt>
                <c:pt idx="11">
                  <c:v>26</c:v>
                </c:pt>
                <c:pt idx="12">
                  <c:v>27</c:v>
                </c:pt>
                <c:pt idx="13">
                  <c:v>28</c:v>
                </c:pt>
                <c:pt idx="14">
                  <c:v>29</c:v>
                </c:pt>
                <c:pt idx="15">
                  <c:v>30</c:v>
                </c:pt>
                <c:pt idx="16">
                  <c:v>31</c:v>
                </c:pt>
                <c:pt idx="17">
                  <c:v>32</c:v>
                </c:pt>
                <c:pt idx="18">
                  <c:v>33</c:v>
                </c:pt>
                <c:pt idx="19">
                  <c:v>34</c:v>
                </c:pt>
                <c:pt idx="20">
                  <c:v>35</c:v>
                </c:pt>
                <c:pt idx="21">
                  <c:v>36</c:v>
                </c:pt>
                <c:pt idx="22">
                  <c:v>37</c:v>
                </c:pt>
                <c:pt idx="23">
                  <c:v>38</c:v>
                </c:pt>
                <c:pt idx="24">
                  <c:v>39</c:v>
                </c:pt>
                <c:pt idx="25">
                  <c:v>40</c:v>
                </c:pt>
                <c:pt idx="26">
                  <c:v>41</c:v>
                </c:pt>
                <c:pt idx="27">
                  <c:v>42</c:v>
                </c:pt>
                <c:pt idx="28">
                  <c:v>43</c:v>
                </c:pt>
                <c:pt idx="29">
                  <c:v>44</c:v>
                </c:pt>
                <c:pt idx="30">
                  <c:v>45</c:v>
                </c:pt>
                <c:pt idx="31">
                  <c:v>46</c:v>
                </c:pt>
                <c:pt idx="32">
                  <c:v>47</c:v>
                </c:pt>
                <c:pt idx="33">
                  <c:v>48</c:v>
                </c:pt>
                <c:pt idx="34">
                  <c:v>49</c:v>
                </c:pt>
              </c:numCache>
            </c:numRef>
          </c:cat>
          <c:val>
            <c:numRef>
              <c:f>Φύλλο1!$D$2:$D$36</c:f>
              <c:numCache>
                <c:formatCode>0.000</c:formatCode>
                <c:ptCount val="35"/>
                <c:pt idx="0">
                  <c:v>3.7340000000000402E-3</c:v>
                </c:pt>
                <c:pt idx="1">
                  <c:v>1.0365000000000001E-2</c:v>
                </c:pt>
                <c:pt idx="2">
                  <c:v>2.1710000000000011E-2</c:v>
                </c:pt>
                <c:pt idx="3">
                  <c:v>3.8000000000000082E-2</c:v>
                </c:pt>
                <c:pt idx="4">
                  <c:v>5.5136000000000532E-2</c:v>
                </c:pt>
                <c:pt idx="5">
                  <c:v>7.1398000000000586E-2</c:v>
                </c:pt>
                <c:pt idx="6">
                  <c:v>8.5203000000000001E-2</c:v>
                </c:pt>
                <c:pt idx="7">
                  <c:v>9.5474000000000045E-2</c:v>
                </c:pt>
                <c:pt idx="8">
                  <c:v>0.10443600000000022</c:v>
                </c:pt>
                <c:pt idx="9">
                  <c:v>0.11262000000000102</c:v>
                </c:pt>
                <c:pt idx="10">
                  <c:v>0.11983400000000091</c:v>
                </c:pt>
                <c:pt idx="11">
                  <c:v>0.125694</c:v>
                </c:pt>
                <c:pt idx="12">
                  <c:v>0.129108</c:v>
                </c:pt>
                <c:pt idx="13">
                  <c:v>0.12986400000000001</c:v>
                </c:pt>
                <c:pt idx="14">
                  <c:v>0.127722</c:v>
                </c:pt>
                <c:pt idx="15">
                  <c:v>0.12297200000000012</c:v>
                </c:pt>
                <c:pt idx="16">
                  <c:v>0.11590500000000077</c:v>
                </c:pt>
                <c:pt idx="17">
                  <c:v>0.10711200000000012</c:v>
                </c:pt>
                <c:pt idx="18">
                  <c:v>9.8017000000000548E-2</c:v>
                </c:pt>
                <c:pt idx="19">
                  <c:v>8.8934000000001276E-2</c:v>
                </c:pt>
                <c:pt idx="20">
                  <c:v>7.9825000000000534E-2</c:v>
                </c:pt>
                <c:pt idx="21">
                  <c:v>7.0586000000000607E-2</c:v>
                </c:pt>
                <c:pt idx="22">
                  <c:v>6.1480000000000104E-2</c:v>
                </c:pt>
                <c:pt idx="23">
                  <c:v>5.2618000000000123E-2</c:v>
                </c:pt>
                <c:pt idx="24">
                  <c:v>4.4169000000000104E-2</c:v>
                </c:pt>
                <c:pt idx="25">
                  <c:v>3.6135000000000389E-2</c:v>
                </c:pt>
                <c:pt idx="26">
                  <c:v>2.8692000000000002E-2</c:v>
                </c:pt>
                <c:pt idx="27">
                  <c:v>2.2030000000000313E-2</c:v>
                </c:pt>
                <c:pt idx="28">
                  <c:v>1.6685000000000179E-2</c:v>
                </c:pt>
                <c:pt idx="29">
                  <c:v>1.2755000000000001E-2</c:v>
                </c:pt>
                <c:pt idx="30">
                  <c:v>9.4850000000001287E-3</c:v>
                </c:pt>
                <c:pt idx="31">
                  <c:v>6.9080000000000833E-3</c:v>
                </c:pt>
                <c:pt idx="32">
                  <c:v>4.8270000000000014E-3</c:v>
                </c:pt>
                <c:pt idx="33">
                  <c:v>3.2040000000000441E-3</c:v>
                </c:pt>
                <c:pt idx="34">
                  <c:v>1.8610000000000178E-3</c:v>
                </c:pt>
              </c:numCache>
            </c:numRef>
          </c:val>
          <c:extLst xmlns:c16r2="http://schemas.microsoft.com/office/drawing/2015/06/chart">
            <c:ext xmlns:c16="http://schemas.microsoft.com/office/drawing/2014/chart" uri="{C3380CC4-5D6E-409C-BE32-E72D297353CC}">
              <c16:uniqueId val="{00000002-FB14-4117-B5F4-F02938FF1CDD}"/>
            </c:ext>
          </c:extLst>
        </c:ser>
        <c:ser>
          <c:idx val="3"/>
          <c:order val="3"/>
          <c:tx>
            <c:strRef>
              <c:f>Φύλλο1!$E$1</c:f>
              <c:strCache>
                <c:ptCount val="1"/>
                <c:pt idx="0">
                  <c:v>TFR_0,9</c:v>
                </c:pt>
              </c:strCache>
            </c:strRef>
          </c:tx>
          <c:spPr>
            <a:ln w="50800"/>
          </c:spPr>
          <c:marker>
            <c:symbol val="none"/>
          </c:marker>
          <c:cat>
            <c:numRef>
              <c:f>Φύλλο1!$A$2:$A$36</c:f>
              <c:numCache>
                <c:formatCode>General</c:formatCode>
                <c:ptCount val="35"/>
                <c:pt idx="0">
                  <c:v>15</c:v>
                </c:pt>
                <c:pt idx="1">
                  <c:v>16</c:v>
                </c:pt>
                <c:pt idx="2">
                  <c:v>17</c:v>
                </c:pt>
                <c:pt idx="3">
                  <c:v>18</c:v>
                </c:pt>
                <c:pt idx="4">
                  <c:v>19</c:v>
                </c:pt>
                <c:pt idx="5">
                  <c:v>20</c:v>
                </c:pt>
                <c:pt idx="6">
                  <c:v>21</c:v>
                </c:pt>
                <c:pt idx="7">
                  <c:v>22</c:v>
                </c:pt>
                <c:pt idx="8">
                  <c:v>23</c:v>
                </c:pt>
                <c:pt idx="9">
                  <c:v>24</c:v>
                </c:pt>
                <c:pt idx="10">
                  <c:v>25</c:v>
                </c:pt>
                <c:pt idx="11">
                  <c:v>26</c:v>
                </c:pt>
                <c:pt idx="12">
                  <c:v>27</c:v>
                </c:pt>
                <c:pt idx="13">
                  <c:v>28</c:v>
                </c:pt>
                <c:pt idx="14">
                  <c:v>29</c:v>
                </c:pt>
                <c:pt idx="15">
                  <c:v>30</c:v>
                </c:pt>
                <c:pt idx="16">
                  <c:v>31</c:v>
                </c:pt>
                <c:pt idx="17">
                  <c:v>32</c:v>
                </c:pt>
                <c:pt idx="18">
                  <c:v>33</c:v>
                </c:pt>
                <c:pt idx="19">
                  <c:v>34</c:v>
                </c:pt>
                <c:pt idx="20">
                  <c:v>35</c:v>
                </c:pt>
                <c:pt idx="21">
                  <c:v>36</c:v>
                </c:pt>
                <c:pt idx="22">
                  <c:v>37</c:v>
                </c:pt>
                <c:pt idx="23">
                  <c:v>38</c:v>
                </c:pt>
                <c:pt idx="24">
                  <c:v>39</c:v>
                </c:pt>
                <c:pt idx="25">
                  <c:v>40</c:v>
                </c:pt>
                <c:pt idx="26">
                  <c:v>41</c:v>
                </c:pt>
                <c:pt idx="27">
                  <c:v>42</c:v>
                </c:pt>
                <c:pt idx="28">
                  <c:v>43</c:v>
                </c:pt>
                <c:pt idx="29">
                  <c:v>44</c:v>
                </c:pt>
                <c:pt idx="30">
                  <c:v>45</c:v>
                </c:pt>
                <c:pt idx="31">
                  <c:v>46</c:v>
                </c:pt>
                <c:pt idx="32">
                  <c:v>47</c:v>
                </c:pt>
                <c:pt idx="33">
                  <c:v>48</c:v>
                </c:pt>
                <c:pt idx="34">
                  <c:v>49</c:v>
                </c:pt>
              </c:numCache>
            </c:numRef>
          </c:cat>
          <c:val>
            <c:numRef>
              <c:f>Φύλλο1!$E$2:$E$36</c:f>
              <c:numCache>
                <c:formatCode>0.000</c:formatCode>
                <c:ptCount val="35"/>
                <c:pt idx="0">
                  <c:v>0</c:v>
                </c:pt>
                <c:pt idx="1">
                  <c:v>0</c:v>
                </c:pt>
                <c:pt idx="2">
                  <c:v>0</c:v>
                </c:pt>
                <c:pt idx="3">
                  <c:v>3.1540000000000292E-3</c:v>
                </c:pt>
                <c:pt idx="4">
                  <c:v>7.0210000000000636E-3</c:v>
                </c:pt>
                <c:pt idx="5">
                  <c:v>1.0241000000000043E-2</c:v>
                </c:pt>
                <c:pt idx="6">
                  <c:v>1.0151E-2</c:v>
                </c:pt>
                <c:pt idx="7">
                  <c:v>6.9850000000000832E-3</c:v>
                </c:pt>
                <c:pt idx="8">
                  <c:v>4.4310000000000824E-3</c:v>
                </c:pt>
                <c:pt idx="9">
                  <c:v>4.0120000000000034E-3</c:v>
                </c:pt>
                <c:pt idx="10">
                  <c:v>8.7340000000000004E-3</c:v>
                </c:pt>
                <c:pt idx="11">
                  <c:v>1.8916000000000134E-2</c:v>
                </c:pt>
                <c:pt idx="12">
                  <c:v>3.2964000000000014E-2</c:v>
                </c:pt>
                <c:pt idx="13">
                  <c:v>4.9664000000000458E-2</c:v>
                </c:pt>
                <c:pt idx="14">
                  <c:v>6.5261000000000013E-2</c:v>
                </c:pt>
                <c:pt idx="15">
                  <c:v>7.815900000000002E-2</c:v>
                </c:pt>
                <c:pt idx="16">
                  <c:v>8.5087000000000024E-2</c:v>
                </c:pt>
                <c:pt idx="17">
                  <c:v>8.5763000000000048E-2</c:v>
                </c:pt>
                <c:pt idx="18">
                  <c:v>8.2215000000000024E-2</c:v>
                </c:pt>
                <c:pt idx="19">
                  <c:v>7.5134000000000034E-2</c:v>
                </c:pt>
                <c:pt idx="20">
                  <c:v>6.5540000000000001E-2</c:v>
                </c:pt>
                <c:pt idx="21">
                  <c:v>5.4147000000000133E-2</c:v>
                </c:pt>
                <c:pt idx="22">
                  <c:v>4.3081000000000001E-2</c:v>
                </c:pt>
                <c:pt idx="23">
                  <c:v>3.2871000000000546E-2</c:v>
                </c:pt>
                <c:pt idx="24">
                  <c:v>2.3720999999999978E-2</c:v>
                </c:pt>
                <c:pt idx="25">
                  <c:v>1.5761000000000157E-2</c:v>
                </c:pt>
                <c:pt idx="26">
                  <c:v>9.372000000000151E-3</c:v>
                </c:pt>
                <c:pt idx="27">
                  <c:v>4.6779999999999999E-3</c:v>
                </c:pt>
                <c:pt idx="28">
                  <c:v>1.8420000000000216E-3</c:v>
                </c:pt>
                <c:pt idx="29">
                  <c:v>6.7700000000001038E-4</c:v>
                </c:pt>
                <c:pt idx="30">
                  <c:v>1.990000000000027E-4</c:v>
                </c:pt>
                <c:pt idx="31">
                  <c:v>1.0499999999999999E-4</c:v>
                </c:pt>
                <c:pt idx="32">
                  <c:v>4.1000000000000522E-5</c:v>
                </c:pt>
                <c:pt idx="33">
                  <c:v>0</c:v>
                </c:pt>
                <c:pt idx="34">
                  <c:v>0</c:v>
                </c:pt>
              </c:numCache>
            </c:numRef>
          </c:val>
          <c:extLst xmlns:c16r2="http://schemas.microsoft.com/office/drawing/2015/06/chart">
            <c:ext xmlns:c16="http://schemas.microsoft.com/office/drawing/2014/chart" uri="{C3380CC4-5D6E-409C-BE32-E72D297353CC}">
              <c16:uniqueId val="{00000003-FB14-4117-B5F4-F02938FF1CDD}"/>
            </c:ext>
          </c:extLst>
        </c:ser>
        <c:dLbls/>
        <c:marker val="1"/>
        <c:axId val="173299968"/>
        <c:axId val="173305856"/>
      </c:lineChart>
      <c:catAx>
        <c:axId val="173299968"/>
        <c:scaling>
          <c:orientation val="minMax"/>
        </c:scaling>
        <c:axPos val="b"/>
        <c:numFmt formatCode="General" sourceLinked="1"/>
        <c:tickLblPos val="nextTo"/>
        <c:crossAx val="173305856"/>
        <c:crosses val="autoZero"/>
        <c:auto val="1"/>
        <c:lblAlgn val="ctr"/>
        <c:lblOffset val="100"/>
        <c:tickLblSkip val="5"/>
        <c:tickMarkSkip val="5"/>
      </c:catAx>
      <c:valAx>
        <c:axId val="173305856"/>
        <c:scaling>
          <c:orientation val="minMax"/>
        </c:scaling>
        <c:axPos val="l"/>
        <c:majorGridlines>
          <c:spPr>
            <a:ln>
              <a:solidFill>
                <a:schemeClr val="bg1">
                  <a:lumMod val="65000"/>
                </a:schemeClr>
              </a:solidFill>
              <a:prstDash val="dash"/>
            </a:ln>
          </c:spPr>
        </c:majorGridlines>
        <c:numFmt formatCode="0.00" sourceLinked="0"/>
        <c:tickLblPos val="nextTo"/>
        <c:crossAx val="173299968"/>
        <c:crosses val="autoZero"/>
        <c:crossBetween val="midCat"/>
      </c:valAx>
    </c:plotArea>
    <c:legend>
      <c:legendPos val="r"/>
      <c:layout>
        <c:manualLayout>
          <c:xMode val="edge"/>
          <c:yMode val="edge"/>
          <c:x val="0.64134601097848076"/>
          <c:y val="5.6067848421023102E-2"/>
          <c:w val="0.20184262943032691"/>
          <c:h val="0.22906666897965858"/>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34E-2"/>
          <c:w val="0.80594163309709999"/>
          <c:h val="0.85851372671544457"/>
        </c:manualLayout>
      </c:layout>
      <c:lineChart>
        <c:grouping val="standard"/>
        <c:ser>
          <c:idx val="0"/>
          <c:order val="0"/>
          <c:tx>
            <c:strRef>
              <c:f>Φύλλο1!$B$1</c:f>
              <c:strCache>
                <c:ptCount val="1"/>
                <c:pt idx="0">
                  <c:v>LE_25</c:v>
                </c:pt>
              </c:strCache>
            </c:strRef>
          </c:tx>
          <c:spPr>
            <a:ln w="50800"/>
          </c:spPr>
          <c:marker>
            <c:symbol val="none"/>
          </c:marker>
          <c:cat>
            <c:numRef>
              <c:f>Φύλλο1!$A$2:$A$102</c:f>
              <c:numCache>
                <c:formatCode>General</c:formatCode>
                <c:ptCount val="1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numCache>
            </c:numRef>
          </c:cat>
          <c:val>
            <c:numRef>
              <c:f>Φύλλο1!$B$2:$B$102</c:f>
              <c:numCache>
                <c:formatCode>0.000</c:formatCode>
                <c:ptCount val="101"/>
                <c:pt idx="0">
                  <c:v>0.23</c:v>
                </c:pt>
                <c:pt idx="1">
                  <c:v>0.17453003354697219</c:v>
                </c:pt>
                <c:pt idx="2">
                  <c:v>0.10626669522870866</c:v>
                </c:pt>
                <c:pt idx="3">
                  <c:v>6.5515899880170772E-2</c:v>
                </c:pt>
                <c:pt idx="4">
                  <c:v>4.143964850803146E-2</c:v>
                </c:pt>
                <c:pt idx="5">
                  <c:v>2.7274408461170199E-2</c:v>
                </c:pt>
                <c:pt idx="6">
                  <c:v>1.8908985744153468E-2</c:v>
                </c:pt>
                <c:pt idx="7">
                  <c:v>1.3972281852639606E-2</c:v>
                </c:pt>
                <c:pt idx="8">
                  <c:v>1.1033701980299271E-2</c:v>
                </c:pt>
                <c:pt idx="9">
                  <c:v>9.3138223982075566E-3</c:v>
                </c:pt>
                <c:pt idx="10">
                  <c:v>8.3873636006606602E-3</c:v>
                </c:pt>
                <c:pt idx="11">
                  <c:v>8.0030240651393168E-3</c:v>
                </c:pt>
                <c:pt idx="12">
                  <c:v>8.0184812250250377E-3</c:v>
                </c:pt>
                <c:pt idx="13">
                  <c:v>8.3932832330760737E-3</c:v>
                </c:pt>
                <c:pt idx="14">
                  <c:v>9.0310870224734087E-3</c:v>
                </c:pt>
                <c:pt idx="15">
                  <c:v>9.9166327514727086E-3</c:v>
                </c:pt>
                <c:pt idx="16">
                  <c:v>1.1009235467016001E-2</c:v>
                </c:pt>
                <c:pt idx="17">
                  <c:v>1.2174954937266806E-2</c:v>
                </c:pt>
                <c:pt idx="18">
                  <c:v>1.3397514211331583E-2</c:v>
                </c:pt>
                <c:pt idx="19">
                  <c:v>1.4514171412406181E-2</c:v>
                </c:pt>
                <c:pt idx="20">
                  <c:v>1.5501060332717193E-2</c:v>
                </c:pt>
                <c:pt idx="21">
                  <c:v>1.6306851027517007E-2</c:v>
                </c:pt>
                <c:pt idx="22">
                  <c:v>1.6882480384691905E-2</c:v>
                </c:pt>
                <c:pt idx="23">
                  <c:v>1.7255089282445287E-2</c:v>
                </c:pt>
                <c:pt idx="24">
                  <c:v>1.7397512549091252E-2</c:v>
                </c:pt>
                <c:pt idx="25">
                  <c:v>1.7419321790455283E-2</c:v>
                </c:pt>
                <c:pt idx="26">
                  <c:v>1.7379805498230861E-2</c:v>
                </c:pt>
                <c:pt idx="27">
                  <c:v>1.7352632833112606E-2</c:v>
                </c:pt>
                <c:pt idx="28">
                  <c:v>1.7331162013159446E-2</c:v>
                </c:pt>
                <c:pt idx="29">
                  <c:v>1.739336024019587E-2</c:v>
                </c:pt>
                <c:pt idx="30">
                  <c:v>1.7473656349888081E-2</c:v>
                </c:pt>
                <c:pt idx="31">
                  <c:v>1.762381342442353E-2</c:v>
                </c:pt>
                <c:pt idx="32">
                  <c:v>1.7783184444103414E-2</c:v>
                </c:pt>
                <c:pt idx="33">
                  <c:v>1.8005706140117601E-2</c:v>
                </c:pt>
                <c:pt idx="34">
                  <c:v>1.8290479051628269E-2</c:v>
                </c:pt>
                <c:pt idx="35">
                  <c:v>1.8634776567213809E-2</c:v>
                </c:pt>
                <c:pt idx="36">
                  <c:v>1.8989501748899507E-2</c:v>
                </c:pt>
                <c:pt idx="37">
                  <c:v>1.9426852143680385E-2</c:v>
                </c:pt>
                <c:pt idx="38">
                  <c:v>1.9835651270688152E-2</c:v>
                </c:pt>
                <c:pt idx="39">
                  <c:v>2.0338244378626406E-2</c:v>
                </c:pt>
                <c:pt idx="40">
                  <c:v>2.0798847588739674E-2</c:v>
                </c:pt>
                <c:pt idx="41">
                  <c:v>2.1277127135711452E-2</c:v>
                </c:pt>
                <c:pt idx="42">
                  <c:v>2.1648304922665652E-2</c:v>
                </c:pt>
                <c:pt idx="43">
                  <c:v>2.1991394586350452E-2</c:v>
                </c:pt>
                <c:pt idx="44">
                  <c:v>2.2363576290415341E-2</c:v>
                </c:pt>
                <c:pt idx="45">
                  <c:v>2.2831711938772644E-2</c:v>
                </c:pt>
                <c:pt idx="46">
                  <c:v>2.3522446095929437E-2</c:v>
                </c:pt>
                <c:pt idx="47">
                  <c:v>2.4319636836277837E-2</c:v>
                </c:pt>
                <c:pt idx="48">
                  <c:v>2.5470713015592492E-2</c:v>
                </c:pt>
                <c:pt idx="49">
                  <c:v>2.6720114943494171E-2</c:v>
                </c:pt>
                <c:pt idx="50">
                  <c:v>2.8232398523942812E-2</c:v>
                </c:pt>
                <c:pt idx="51">
                  <c:v>2.9864131633319982E-2</c:v>
                </c:pt>
                <c:pt idx="52">
                  <c:v>3.1516459860419364E-2</c:v>
                </c:pt>
                <c:pt idx="53">
                  <c:v>3.3311932418034491E-2</c:v>
                </c:pt>
                <c:pt idx="54">
                  <c:v>3.5200148197850202E-2</c:v>
                </c:pt>
                <c:pt idx="55">
                  <c:v>3.729401850928326E-2</c:v>
                </c:pt>
                <c:pt idx="56">
                  <c:v>3.9604847038858415E-2</c:v>
                </c:pt>
                <c:pt idx="57">
                  <c:v>4.2628935366329244E-2</c:v>
                </c:pt>
                <c:pt idx="58">
                  <c:v>4.6344575113156886E-2</c:v>
                </c:pt>
                <c:pt idx="59">
                  <c:v>5.1136196960571104E-2</c:v>
                </c:pt>
                <c:pt idx="60">
                  <c:v>5.6508843285443359E-2</c:v>
                </c:pt>
                <c:pt idx="61">
                  <c:v>6.2629473392095111E-2</c:v>
                </c:pt>
                <c:pt idx="62">
                  <c:v>6.900835094456996E-2</c:v>
                </c:pt>
                <c:pt idx="63">
                  <c:v>7.5817185555720423E-2</c:v>
                </c:pt>
                <c:pt idx="64">
                  <c:v>8.2346298719404354E-2</c:v>
                </c:pt>
                <c:pt idx="65">
                  <c:v>8.9055393207865943E-2</c:v>
                </c:pt>
                <c:pt idx="66">
                  <c:v>9.6396705255711188E-2</c:v>
                </c:pt>
                <c:pt idx="67">
                  <c:v>0.10495607455494339</c:v>
                </c:pt>
                <c:pt idx="68">
                  <c:v>0.11458703579009234</c:v>
                </c:pt>
                <c:pt idx="69">
                  <c:v>0.12647475270333786</c:v>
                </c:pt>
                <c:pt idx="70">
                  <c:v>0.13915600302067063</c:v>
                </c:pt>
                <c:pt idx="71">
                  <c:v>0.15490295210669763</c:v>
                </c:pt>
                <c:pt idx="72">
                  <c:v>0.17165133878735891</c:v>
                </c:pt>
                <c:pt idx="73">
                  <c:v>0.18963668418415441</c:v>
                </c:pt>
                <c:pt idx="74">
                  <c:v>0.20752987806060305</c:v>
                </c:pt>
                <c:pt idx="75">
                  <c:v>0.22820444509515422</c:v>
                </c:pt>
                <c:pt idx="76">
                  <c:v>0.25048810415659556</c:v>
                </c:pt>
                <c:pt idx="77">
                  <c:v>0.27404876373732101</c:v>
                </c:pt>
                <c:pt idx="78">
                  <c:v>0.29985146805278645</c:v>
                </c:pt>
                <c:pt idx="79">
                  <c:v>0.32885243731966618</c:v>
                </c:pt>
                <c:pt idx="80">
                  <c:v>0.35923282631034581</c:v>
                </c:pt>
                <c:pt idx="81">
                  <c:v>0.39528901749234358</c:v>
                </c:pt>
                <c:pt idx="82">
                  <c:v>0.43302264953592934</c:v>
                </c:pt>
                <c:pt idx="83">
                  <c:v>0.47715474883532</c:v>
                </c:pt>
                <c:pt idx="84">
                  <c:v>0.52416707276757868</c:v>
                </c:pt>
                <c:pt idx="85">
                  <c:v>0.56815241046299725</c:v>
                </c:pt>
                <c:pt idx="86">
                  <c:v>0.6160580904626356</c:v>
                </c:pt>
                <c:pt idx="87">
                  <c:v>0.63717298469220141</c:v>
                </c:pt>
                <c:pt idx="88">
                  <c:v>0.67268107671840283</c:v>
                </c:pt>
                <c:pt idx="89">
                  <c:v>0.70172866866760064</c:v>
                </c:pt>
                <c:pt idx="90">
                  <c:v>0.74851057991210157</c:v>
                </c:pt>
                <c:pt idx="91">
                  <c:v>0.83167842212456733</c:v>
                </c:pt>
                <c:pt idx="92">
                  <c:v>0.87588394738510156</c:v>
                </c:pt>
                <c:pt idx="93">
                  <c:v>0.92243909289737669</c:v>
                </c:pt>
                <c:pt idx="94">
                  <c:v>0.94000000000000061</c:v>
                </c:pt>
                <c:pt idx="95">
                  <c:v>0.95000000000000062</c:v>
                </c:pt>
                <c:pt idx="96">
                  <c:v>0.96000000000000063</c:v>
                </c:pt>
                <c:pt idx="97">
                  <c:v>0.97000000000000064</c:v>
                </c:pt>
                <c:pt idx="98">
                  <c:v>0.98</c:v>
                </c:pt>
                <c:pt idx="99">
                  <c:v>0.99</c:v>
                </c:pt>
                <c:pt idx="100">
                  <c:v>1</c:v>
                </c:pt>
              </c:numCache>
            </c:numRef>
          </c:val>
          <c:extLst xmlns:c16r2="http://schemas.microsoft.com/office/drawing/2015/06/chart">
            <c:ext xmlns:c16="http://schemas.microsoft.com/office/drawing/2014/chart" uri="{C3380CC4-5D6E-409C-BE32-E72D297353CC}">
              <c16:uniqueId val="{00000000-95C8-4CC0-8660-835C5640C02C}"/>
            </c:ext>
          </c:extLst>
        </c:ser>
        <c:ser>
          <c:idx val="1"/>
          <c:order val="1"/>
          <c:tx>
            <c:strRef>
              <c:f>Φύλλο1!$C$1</c:f>
              <c:strCache>
                <c:ptCount val="1"/>
                <c:pt idx="0">
                  <c:v>LE_36</c:v>
                </c:pt>
              </c:strCache>
            </c:strRef>
          </c:tx>
          <c:spPr>
            <a:ln w="50800"/>
          </c:spPr>
          <c:marker>
            <c:symbol val="none"/>
          </c:marker>
          <c:cat>
            <c:numRef>
              <c:f>Φύλλο1!$A$2:$A$102</c:f>
              <c:numCache>
                <c:formatCode>General</c:formatCode>
                <c:ptCount val="1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numCache>
            </c:numRef>
          </c:cat>
          <c:val>
            <c:numRef>
              <c:f>Φύλλο1!$C$2:$C$102</c:f>
              <c:numCache>
                <c:formatCode>0.000</c:formatCode>
                <c:ptCount val="101"/>
                <c:pt idx="0">
                  <c:v>0.14749290519442787</c:v>
                </c:pt>
                <c:pt idx="1">
                  <c:v>0.11192148561531798</c:v>
                </c:pt>
                <c:pt idx="2">
                  <c:v>6.8146015672576971E-2</c:v>
                </c:pt>
                <c:pt idx="3">
                  <c:v>4.2013610477189094E-2</c:v>
                </c:pt>
                <c:pt idx="4">
                  <c:v>2.6574148472545547E-2</c:v>
                </c:pt>
                <c:pt idx="5">
                  <c:v>1.7490355397379781E-2</c:v>
                </c:pt>
                <c:pt idx="6">
                  <c:v>1.2125831485587718E-2</c:v>
                </c:pt>
                <c:pt idx="7">
                  <c:v>8.9600540984399926E-3</c:v>
                </c:pt>
                <c:pt idx="8">
                  <c:v>7.0756206961906116E-3</c:v>
                </c:pt>
                <c:pt idx="9">
                  <c:v>5.9727074955502517E-3</c:v>
                </c:pt>
                <c:pt idx="10">
                  <c:v>5.3785940190583404E-3</c:v>
                </c:pt>
                <c:pt idx="11">
                  <c:v>5.1321272596012955E-3</c:v>
                </c:pt>
                <c:pt idx="12">
                  <c:v>5.1420395266342754E-3</c:v>
                </c:pt>
                <c:pt idx="13">
                  <c:v>5.3823901224610534E-3</c:v>
                </c:pt>
                <c:pt idx="14">
                  <c:v>5.791396791340421E-3</c:v>
                </c:pt>
                <c:pt idx="15">
                  <c:v>6.359273801134345E-3</c:v>
                </c:pt>
                <c:pt idx="16">
                  <c:v>7.0599309695638804E-3</c:v>
                </c:pt>
                <c:pt idx="17">
                  <c:v>7.8074759752551921E-3</c:v>
                </c:pt>
                <c:pt idx="18">
                  <c:v>8.5914708409256246E-3</c:v>
                </c:pt>
                <c:pt idx="19">
                  <c:v>9.3075535135030037E-3</c:v>
                </c:pt>
                <c:pt idx="20">
                  <c:v>9.9404192263760748E-3</c:v>
                </c:pt>
                <c:pt idx="21">
                  <c:v>1.0457151446178961E-2</c:v>
                </c:pt>
                <c:pt idx="22">
                  <c:v>1.0826287299243949E-2</c:v>
                </c:pt>
                <c:pt idx="23">
                  <c:v>1.1065231511552401E-2</c:v>
                </c:pt>
                <c:pt idx="24">
                  <c:v>1.1156563778356271E-2</c:v>
                </c:pt>
                <c:pt idx="25">
                  <c:v>1.1170549466916688E-2</c:v>
                </c:pt>
                <c:pt idx="26">
                  <c:v>1.1145208715861481E-2</c:v>
                </c:pt>
                <c:pt idx="27">
                  <c:v>1.1127783605773701E-2</c:v>
                </c:pt>
                <c:pt idx="28">
                  <c:v>1.1114014937896316E-2</c:v>
                </c:pt>
                <c:pt idx="29">
                  <c:v>1.1153901012694339E-2</c:v>
                </c:pt>
                <c:pt idx="30">
                  <c:v>1.1205392780060905E-2</c:v>
                </c:pt>
                <c:pt idx="31">
                  <c:v>1.1301684532924962E-2</c:v>
                </c:pt>
                <c:pt idx="32">
                  <c:v>1.1403884944648396E-2</c:v>
                </c:pt>
                <c:pt idx="33">
                  <c:v>1.154658221166557E-2</c:v>
                </c:pt>
                <c:pt idx="34">
                  <c:v>1.1729199533575705E-2</c:v>
                </c:pt>
                <c:pt idx="35">
                  <c:v>1.1949988406727743E-2</c:v>
                </c:pt>
                <c:pt idx="36">
                  <c:v>1.217746426582514E-2</c:v>
                </c:pt>
                <c:pt idx="37">
                  <c:v>1.245792548458236E-2</c:v>
                </c:pt>
                <c:pt idx="38">
                  <c:v>1.2720077531901151E-2</c:v>
                </c:pt>
                <c:pt idx="39">
                  <c:v>1.3042377173729528E-2</c:v>
                </c:pt>
                <c:pt idx="40">
                  <c:v>1.3337749806779282E-2</c:v>
                </c:pt>
                <c:pt idx="41">
                  <c:v>1.3644457806248705E-2</c:v>
                </c:pt>
                <c:pt idx="42">
                  <c:v>1.3882484285124976E-2</c:v>
                </c:pt>
                <c:pt idx="43">
                  <c:v>1.4102498594859739E-2</c:v>
                </c:pt>
                <c:pt idx="44">
                  <c:v>1.4341168859176193E-2</c:v>
                </c:pt>
                <c:pt idx="45">
                  <c:v>1.4641371845268798E-2</c:v>
                </c:pt>
                <c:pt idx="46">
                  <c:v>1.5084321356382345E-2</c:v>
                </c:pt>
                <c:pt idx="47">
                  <c:v>1.5595538653286901E-2</c:v>
                </c:pt>
                <c:pt idx="48">
                  <c:v>1.633369330453564E-2</c:v>
                </c:pt>
                <c:pt idx="49">
                  <c:v>1.7134901652804055E-2</c:v>
                </c:pt>
                <c:pt idx="50">
                  <c:v>1.8104689038709303E-2</c:v>
                </c:pt>
                <c:pt idx="51">
                  <c:v>1.9151076242204901E-2</c:v>
                </c:pt>
                <c:pt idx="52">
                  <c:v>2.0210670548942381E-2</c:v>
                </c:pt>
                <c:pt idx="53">
                  <c:v>2.1362059521635932E-2</c:v>
                </c:pt>
                <c:pt idx="54">
                  <c:v>2.2572922265109957E-2</c:v>
                </c:pt>
                <c:pt idx="55">
                  <c:v>2.3915665810038268E-2</c:v>
                </c:pt>
                <c:pt idx="56">
                  <c:v>2.5397538911052425E-2</c:v>
                </c:pt>
                <c:pt idx="57">
                  <c:v>2.7336806619675517E-2</c:v>
                </c:pt>
                <c:pt idx="58">
                  <c:v>2.9719547928003645E-2</c:v>
                </c:pt>
                <c:pt idx="59">
                  <c:v>3.2792288044821621E-2</c:v>
                </c:pt>
                <c:pt idx="60">
                  <c:v>3.6237623762376568E-2</c:v>
                </c:pt>
                <c:pt idx="61">
                  <c:v>4.0162621658249152E-2</c:v>
                </c:pt>
                <c:pt idx="62">
                  <c:v>4.4253226797787336E-2</c:v>
                </c:pt>
                <c:pt idx="63">
                  <c:v>4.8619552005556475E-2</c:v>
                </c:pt>
                <c:pt idx="64">
                  <c:v>5.2806499261448196E-2</c:v>
                </c:pt>
                <c:pt idx="65">
                  <c:v>5.7108863771564246E-2</c:v>
                </c:pt>
                <c:pt idx="66">
                  <c:v>6.1816652649285132E-2</c:v>
                </c:pt>
                <c:pt idx="67">
                  <c:v>6.7305549364831727E-2</c:v>
                </c:pt>
                <c:pt idx="68">
                  <c:v>7.3481629592601891E-2</c:v>
                </c:pt>
                <c:pt idx="69">
                  <c:v>8.1104907434616527E-2</c:v>
                </c:pt>
                <c:pt idx="70">
                  <c:v>8.9237057220708432E-2</c:v>
                </c:pt>
                <c:pt idx="71">
                  <c:v>9.9335158388737729E-2</c:v>
                </c:pt>
                <c:pt idx="72">
                  <c:v>0.11007545494895712</c:v>
                </c:pt>
                <c:pt idx="73">
                  <c:v>0.12160898035547242</c:v>
                </c:pt>
                <c:pt idx="74">
                  <c:v>0.13308341143392691</c:v>
                </c:pt>
                <c:pt idx="75">
                  <c:v>0.14634146341463444</c:v>
                </c:pt>
                <c:pt idx="76">
                  <c:v>0.16063138347260941</c:v>
                </c:pt>
                <c:pt idx="77">
                  <c:v>0.17574021012416613</c:v>
                </c:pt>
                <c:pt idx="78">
                  <c:v>0.19228680065181966</c:v>
                </c:pt>
                <c:pt idx="79">
                  <c:v>0.21088435374149886</c:v>
                </c:pt>
                <c:pt idx="80">
                  <c:v>0.23036649214659874</c:v>
                </c:pt>
                <c:pt idx="81">
                  <c:v>0.25348837209302338</c:v>
                </c:pt>
                <c:pt idx="82">
                  <c:v>0.27768595041322319</c:v>
                </c:pt>
                <c:pt idx="83">
                  <c:v>0.30598669623060443</c:v>
                </c:pt>
                <c:pt idx="84">
                  <c:v>0.3361344537815128</c:v>
                </c:pt>
                <c:pt idx="85">
                  <c:v>0.36434108527131781</c:v>
                </c:pt>
                <c:pt idx="86">
                  <c:v>0.39506172839506576</c:v>
                </c:pt>
                <c:pt idx="87">
                  <c:v>0.40860215053763427</c:v>
                </c:pt>
                <c:pt idx="88">
                  <c:v>0.43137254901961336</c:v>
                </c:pt>
                <c:pt idx="89">
                  <c:v>0.48275862068965841</c:v>
                </c:pt>
                <c:pt idx="90">
                  <c:v>0.42105263157894995</c:v>
                </c:pt>
                <c:pt idx="91">
                  <c:v>0.53333333333333333</c:v>
                </c:pt>
                <c:pt idx="92">
                  <c:v>0.56168116527386569</c:v>
                </c:pt>
                <c:pt idx="93">
                  <c:v>0.59153574641888962</c:v>
                </c:pt>
                <c:pt idx="94">
                  <c:v>0.62297716378070145</c:v>
                </c:pt>
                <c:pt idx="95">
                  <c:v>0.6560897611712857</c:v>
                </c:pt>
                <c:pt idx="96">
                  <c:v>0.69096236546051149</c:v>
                </c:pt>
                <c:pt idx="97">
                  <c:v>0.72768852486046298</c:v>
                </c:pt>
                <c:pt idx="98">
                  <c:v>0.76636675987508451</c:v>
                </c:pt>
                <c:pt idx="99">
                  <c:v>0.80710082758836565</c:v>
                </c:pt>
                <c:pt idx="100">
                  <c:v>0.85000000000000064</c:v>
                </c:pt>
              </c:numCache>
            </c:numRef>
          </c:val>
          <c:extLst xmlns:c16r2="http://schemas.microsoft.com/office/drawing/2015/06/chart">
            <c:ext xmlns:c16="http://schemas.microsoft.com/office/drawing/2014/chart" uri="{C3380CC4-5D6E-409C-BE32-E72D297353CC}">
              <c16:uniqueId val="{00000001-95C8-4CC0-8660-835C5640C02C}"/>
            </c:ext>
          </c:extLst>
        </c:ser>
        <c:ser>
          <c:idx val="2"/>
          <c:order val="2"/>
          <c:tx>
            <c:strRef>
              <c:f>Φύλλο1!$D$1</c:f>
              <c:strCache>
                <c:ptCount val="1"/>
                <c:pt idx="0">
                  <c:v>LE_59</c:v>
                </c:pt>
              </c:strCache>
            </c:strRef>
          </c:tx>
          <c:spPr>
            <a:ln w="50800"/>
          </c:spPr>
          <c:marker>
            <c:symbol val="none"/>
          </c:marker>
          <c:cat>
            <c:numRef>
              <c:f>Φύλλο1!$A$2:$A$102</c:f>
              <c:numCache>
                <c:formatCode>General</c:formatCode>
                <c:ptCount val="1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numCache>
            </c:numRef>
          </c:cat>
          <c:val>
            <c:numRef>
              <c:f>Φύλλο1!$D$2:$D$102</c:f>
              <c:numCache>
                <c:formatCode>0.000</c:formatCode>
                <c:ptCount val="101"/>
                <c:pt idx="0">
                  <c:v>5.6996440183474717E-2</c:v>
                </c:pt>
                <c:pt idx="1">
                  <c:v>1.4636858787419361E-2</c:v>
                </c:pt>
                <c:pt idx="2">
                  <c:v>9.8685350381388232E-3</c:v>
                </c:pt>
                <c:pt idx="3">
                  <c:v>7.1172564341974521E-3</c:v>
                </c:pt>
                <c:pt idx="4">
                  <c:v>4.6386930623065923E-3</c:v>
                </c:pt>
                <c:pt idx="5">
                  <c:v>3.3098071424412412E-3</c:v>
                </c:pt>
                <c:pt idx="6">
                  <c:v>2.4204399541746442E-3</c:v>
                </c:pt>
                <c:pt idx="7">
                  <c:v>1.9474270281709465E-3</c:v>
                </c:pt>
                <c:pt idx="8">
                  <c:v>1.5766160000981661E-3</c:v>
                </c:pt>
                <c:pt idx="9">
                  <c:v>1.3650861009579741E-3</c:v>
                </c:pt>
                <c:pt idx="10">
                  <c:v>1.1951590092853721E-3</c:v>
                </c:pt>
                <c:pt idx="11">
                  <c:v>1.1374760584193899E-3</c:v>
                </c:pt>
                <c:pt idx="12">
                  <c:v>1.1400850943031405E-3</c:v>
                </c:pt>
                <c:pt idx="13">
                  <c:v>1.1501892055734621E-3</c:v>
                </c:pt>
                <c:pt idx="14">
                  <c:v>1.2859764433998332E-3</c:v>
                </c:pt>
                <c:pt idx="15">
                  <c:v>1.5715904202244712E-3</c:v>
                </c:pt>
                <c:pt idx="16">
                  <c:v>1.9535819601829841E-3</c:v>
                </c:pt>
                <c:pt idx="17">
                  <c:v>2.5049522115141412E-3</c:v>
                </c:pt>
                <c:pt idx="18">
                  <c:v>3.0456844057230202E-3</c:v>
                </c:pt>
                <c:pt idx="19">
                  <c:v>3.4819968748592252E-3</c:v>
                </c:pt>
                <c:pt idx="20">
                  <c:v>3.8861271008524506E-3</c:v>
                </c:pt>
                <c:pt idx="21">
                  <c:v>4.4305085572805304E-3</c:v>
                </c:pt>
                <c:pt idx="22">
                  <c:v>4.8314602854405688E-3</c:v>
                </c:pt>
                <c:pt idx="23">
                  <c:v>5.0714657842569092E-3</c:v>
                </c:pt>
                <c:pt idx="24">
                  <c:v>5.3877979293536857E-3</c:v>
                </c:pt>
                <c:pt idx="25">
                  <c:v>5.3747898042979941E-3</c:v>
                </c:pt>
                <c:pt idx="26">
                  <c:v>5.5349608717866821E-3</c:v>
                </c:pt>
                <c:pt idx="27">
                  <c:v>5.3411975679682694E-3</c:v>
                </c:pt>
                <c:pt idx="28">
                  <c:v>5.3631569772325405E-3</c:v>
                </c:pt>
                <c:pt idx="29">
                  <c:v>5.3976613540134433E-3</c:v>
                </c:pt>
                <c:pt idx="30">
                  <c:v>5.2107525496240164E-3</c:v>
                </c:pt>
                <c:pt idx="31">
                  <c:v>5.0223646845177893E-3</c:v>
                </c:pt>
                <c:pt idx="32">
                  <c:v>5.1380132331212214E-3</c:v>
                </c:pt>
                <c:pt idx="33">
                  <c:v>5.1626542770630765E-3</c:v>
                </c:pt>
                <c:pt idx="34">
                  <c:v>5.2691587107272014E-3</c:v>
                </c:pt>
                <c:pt idx="35">
                  <c:v>5.4206853697334086E-3</c:v>
                </c:pt>
                <c:pt idx="36">
                  <c:v>5.4784508989522704E-3</c:v>
                </c:pt>
                <c:pt idx="37">
                  <c:v>5.5869480336034408E-3</c:v>
                </c:pt>
                <c:pt idx="38">
                  <c:v>5.7192986791544309E-3</c:v>
                </c:pt>
                <c:pt idx="39">
                  <c:v>6.092203746532702E-3</c:v>
                </c:pt>
                <c:pt idx="40">
                  <c:v>6.1262713819516855E-3</c:v>
                </c:pt>
                <c:pt idx="41">
                  <c:v>6.3799094450879825E-3</c:v>
                </c:pt>
                <c:pt idx="42">
                  <c:v>6.7163804155274632E-3</c:v>
                </c:pt>
                <c:pt idx="43">
                  <c:v>6.7257507192736952E-3</c:v>
                </c:pt>
                <c:pt idx="44">
                  <c:v>7.2004190407802433E-3</c:v>
                </c:pt>
                <c:pt idx="45">
                  <c:v>7.7651158205215764E-3</c:v>
                </c:pt>
                <c:pt idx="46">
                  <c:v>7.8327620263128912E-3</c:v>
                </c:pt>
                <c:pt idx="47">
                  <c:v>8.4590606918024582E-3</c:v>
                </c:pt>
                <c:pt idx="48">
                  <c:v>9.0717551231807008E-3</c:v>
                </c:pt>
                <c:pt idx="49">
                  <c:v>9.7729757540678027E-3</c:v>
                </c:pt>
                <c:pt idx="50">
                  <c:v>1.0287407618490481E-2</c:v>
                </c:pt>
                <c:pt idx="51">
                  <c:v>1.0850210608762841E-2</c:v>
                </c:pt>
                <c:pt idx="52">
                  <c:v>1.240883095865546E-2</c:v>
                </c:pt>
                <c:pt idx="53">
                  <c:v>1.2519912670215676E-2</c:v>
                </c:pt>
                <c:pt idx="54">
                  <c:v>1.4142032090985742E-2</c:v>
                </c:pt>
                <c:pt idx="55">
                  <c:v>1.4957673442060743E-2</c:v>
                </c:pt>
                <c:pt idx="56">
                  <c:v>1.6338030633807461E-2</c:v>
                </c:pt>
                <c:pt idx="57">
                  <c:v>1.7830598451229297E-2</c:v>
                </c:pt>
                <c:pt idx="58">
                  <c:v>1.9774115414529683E-2</c:v>
                </c:pt>
                <c:pt idx="59">
                  <c:v>2.029265341519015E-2</c:v>
                </c:pt>
                <c:pt idx="60">
                  <c:v>2.2655172179114648E-2</c:v>
                </c:pt>
                <c:pt idx="61">
                  <c:v>2.4608980136539504E-2</c:v>
                </c:pt>
                <c:pt idx="62">
                  <c:v>2.5838129351631989E-2</c:v>
                </c:pt>
                <c:pt idx="63">
                  <c:v>3.0605469754567089E-2</c:v>
                </c:pt>
                <c:pt idx="64">
                  <c:v>3.2687011433499683E-2</c:v>
                </c:pt>
                <c:pt idx="65">
                  <c:v>3.596459182970381E-2</c:v>
                </c:pt>
                <c:pt idx="66">
                  <c:v>3.9563849965032288E-2</c:v>
                </c:pt>
                <c:pt idx="67">
                  <c:v>4.2638020909946006E-2</c:v>
                </c:pt>
                <c:pt idx="68">
                  <c:v>4.6613455504253318E-2</c:v>
                </c:pt>
                <c:pt idx="69">
                  <c:v>5.2061735434376984E-2</c:v>
                </c:pt>
                <c:pt idx="70">
                  <c:v>5.4328193036898939E-2</c:v>
                </c:pt>
                <c:pt idx="71">
                  <c:v>6.1159360034492849E-2</c:v>
                </c:pt>
                <c:pt idx="72">
                  <c:v>6.6117024523413184E-2</c:v>
                </c:pt>
                <c:pt idx="73">
                  <c:v>7.2760780401285904E-2</c:v>
                </c:pt>
                <c:pt idx="74">
                  <c:v>8.0098175004073763E-2</c:v>
                </c:pt>
                <c:pt idx="75">
                  <c:v>8.5992384000180944E-2</c:v>
                </c:pt>
                <c:pt idx="76">
                  <c:v>9.4159585649701782E-2</c:v>
                </c:pt>
                <c:pt idx="77">
                  <c:v>0.10088468992941074</c:v>
                </c:pt>
                <c:pt idx="78">
                  <c:v>0.11026937395347326</c:v>
                </c:pt>
                <c:pt idx="79">
                  <c:v>0.11716490099958422</c:v>
                </c:pt>
                <c:pt idx="80">
                  <c:v>0.13707755102040819</c:v>
                </c:pt>
                <c:pt idx="81">
                  <c:v>0.14784713261303717</c:v>
                </c:pt>
                <c:pt idx="82">
                  <c:v>0.16536718875779319</c:v>
                </c:pt>
                <c:pt idx="83">
                  <c:v>0.17694818782958274</c:v>
                </c:pt>
                <c:pt idx="84">
                  <c:v>0.1911660535155269</c:v>
                </c:pt>
                <c:pt idx="85">
                  <c:v>0.20907100227562225</c:v>
                </c:pt>
                <c:pt idx="86">
                  <c:v>0.2352145377429227</c:v>
                </c:pt>
                <c:pt idx="87">
                  <c:v>0.24419844975940663</c:v>
                </c:pt>
                <c:pt idx="88">
                  <c:v>0.26757696282609605</c:v>
                </c:pt>
                <c:pt idx="89">
                  <c:v>0.28788457458095146</c:v>
                </c:pt>
                <c:pt idx="90">
                  <c:v>0.31868196528391218</c:v>
                </c:pt>
                <c:pt idx="91">
                  <c:v>0.33570770133244576</c:v>
                </c:pt>
                <c:pt idx="92">
                  <c:v>0.37934410181106626</c:v>
                </c:pt>
                <c:pt idx="93">
                  <c:v>0.3526420918830605</c:v>
                </c:pt>
                <c:pt idx="94">
                  <c:v>0.42729306487695751</c:v>
                </c:pt>
                <c:pt idx="95">
                  <c:v>0.43349753694581505</c:v>
                </c:pt>
                <c:pt idx="96">
                  <c:v>0.45953757225433528</c:v>
                </c:pt>
                <c:pt idx="97">
                  <c:v>0.48661800486618012</c:v>
                </c:pt>
                <c:pt idx="98">
                  <c:v>0.51464435146443765</c:v>
                </c:pt>
                <c:pt idx="99">
                  <c:v>0.54477611940298498</c:v>
                </c:pt>
                <c:pt idx="100">
                  <c:v>0.59672131147540985</c:v>
                </c:pt>
              </c:numCache>
            </c:numRef>
          </c:val>
          <c:extLst xmlns:c16r2="http://schemas.microsoft.com/office/drawing/2015/06/chart">
            <c:ext xmlns:c16="http://schemas.microsoft.com/office/drawing/2014/chart" uri="{C3380CC4-5D6E-409C-BE32-E72D297353CC}">
              <c16:uniqueId val="{00000002-95C8-4CC0-8660-835C5640C02C}"/>
            </c:ext>
          </c:extLst>
        </c:ser>
        <c:ser>
          <c:idx val="3"/>
          <c:order val="3"/>
          <c:tx>
            <c:strRef>
              <c:f>Φύλλο1!$E$1</c:f>
              <c:strCache>
                <c:ptCount val="1"/>
                <c:pt idx="0">
                  <c:v>LE_94</c:v>
                </c:pt>
              </c:strCache>
            </c:strRef>
          </c:tx>
          <c:spPr>
            <a:ln w="50800"/>
          </c:spPr>
          <c:marker>
            <c:symbol val="none"/>
          </c:marker>
          <c:cat>
            <c:numRef>
              <c:f>Φύλλο1!$A$2:$A$102</c:f>
              <c:numCache>
                <c:formatCode>General</c:formatCode>
                <c:ptCount val="1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numCache>
            </c:numRef>
          </c:cat>
          <c:val>
            <c:numRef>
              <c:f>Φύλλο1!$E$2:$E$102</c:f>
              <c:numCache>
                <c:formatCode>0.000</c:formatCode>
                <c:ptCount val="101"/>
                <c:pt idx="0">
                  <c:v>3.3162732095335843E-4</c:v>
                </c:pt>
                <c:pt idx="1">
                  <c:v>6.7261115769136714E-5</c:v>
                </c:pt>
                <c:pt idx="2">
                  <c:v>2.7658404870645292E-5</c:v>
                </c:pt>
                <c:pt idx="3">
                  <c:v>2.0687824181078518E-5</c:v>
                </c:pt>
                <c:pt idx="4">
                  <c:v>1.827710837868365E-5</c:v>
                </c:pt>
                <c:pt idx="5">
                  <c:v>1.5880001633371858E-5</c:v>
                </c:pt>
                <c:pt idx="6">
                  <c:v>1.355067104052241E-5</c:v>
                </c:pt>
                <c:pt idx="7">
                  <c:v>1.3467061251561548E-5</c:v>
                </c:pt>
                <c:pt idx="8">
                  <c:v>1.3359755961791101E-5</c:v>
                </c:pt>
                <c:pt idx="9">
                  <c:v>1.1021688478588337E-5</c:v>
                </c:pt>
                <c:pt idx="10">
                  <c:v>1.3119858655389603E-5</c:v>
                </c:pt>
                <c:pt idx="11">
                  <c:v>1.3010076304097676E-5</c:v>
                </c:pt>
                <c:pt idx="12">
                  <c:v>1.5027957367831945E-5</c:v>
                </c:pt>
                <c:pt idx="13">
                  <c:v>1.9128464643158808E-5</c:v>
                </c:pt>
                <c:pt idx="14">
                  <c:v>2.3087368900474991E-5</c:v>
                </c:pt>
                <c:pt idx="15">
                  <c:v>2.9017498587988055E-5</c:v>
                </c:pt>
                <c:pt idx="16">
                  <c:v>3.4858780926915856E-5</c:v>
                </c:pt>
                <c:pt idx="17">
                  <c:v>4.2615452363026904E-5</c:v>
                </c:pt>
                <c:pt idx="18">
                  <c:v>5.0061024388730599E-5</c:v>
                </c:pt>
                <c:pt idx="19">
                  <c:v>5.938530273142756E-5</c:v>
                </c:pt>
                <c:pt idx="20">
                  <c:v>7.0601801914877923E-5</c:v>
                </c:pt>
                <c:pt idx="21">
                  <c:v>7.9490716550647227E-5</c:v>
                </c:pt>
                <c:pt idx="22">
                  <c:v>8.0416711741510059E-5</c:v>
                </c:pt>
                <c:pt idx="23">
                  <c:v>7.9569868027690982E-5</c:v>
                </c:pt>
                <c:pt idx="24">
                  <c:v>8.0684126336331765E-5</c:v>
                </c:pt>
                <c:pt idx="25">
                  <c:v>8.3516683385471223E-5</c:v>
                </c:pt>
                <c:pt idx="26">
                  <c:v>8.2923323566809988E-5</c:v>
                </c:pt>
                <c:pt idx="27">
                  <c:v>8.2304376215132767E-5</c:v>
                </c:pt>
                <c:pt idx="28">
                  <c:v>8.7000573660033268E-5</c:v>
                </c:pt>
                <c:pt idx="29">
                  <c:v>9.1768789434713231E-5</c:v>
                </c:pt>
                <c:pt idx="30">
                  <c:v>9.6620950642798767E-5</c:v>
                </c:pt>
                <c:pt idx="31">
                  <c:v>9.9599644998409967E-5</c:v>
                </c:pt>
                <c:pt idx="32">
                  <c:v>1.0277255547503081E-4</c:v>
                </c:pt>
                <c:pt idx="33">
                  <c:v>1.0959979282103802E-4</c:v>
                </c:pt>
                <c:pt idx="34">
                  <c:v>1.1621181187420791E-4</c:v>
                </c:pt>
                <c:pt idx="35">
                  <c:v>1.2277987672900379E-4</c:v>
                </c:pt>
                <c:pt idx="36">
                  <c:v>1.290430585297462E-4</c:v>
                </c:pt>
                <c:pt idx="37">
                  <c:v>1.3682781172493123E-4</c:v>
                </c:pt>
                <c:pt idx="38">
                  <c:v>1.4637884567364441E-4</c:v>
                </c:pt>
                <c:pt idx="39">
                  <c:v>1.5974550651349563E-4</c:v>
                </c:pt>
                <c:pt idx="40">
                  <c:v>1.7799151973095902E-4</c:v>
                </c:pt>
                <c:pt idx="41">
                  <c:v>1.9352916560918883E-4</c:v>
                </c:pt>
                <c:pt idx="42">
                  <c:v>2.1039166512380012E-4</c:v>
                </c:pt>
                <c:pt idx="43">
                  <c:v>2.2862826379362806E-4</c:v>
                </c:pt>
                <c:pt idx="44">
                  <c:v>2.5138322794256894E-4</c:v>
                </c:pt>
                <c:pt idx="45">
                  <c:v>2.7980152090943976E-4</c:v>
                </c:pt>
                <c:pt idx="46">
                  <c:v>3.1079555610665448E-4</c:v>
                </c:pt>
                <c:pt idx="47">
                  <c:v>3.4380703711215087E-4</c:v>
                </c:pt>
                <c:pt idx="48">
                  <c:v>3.8338758137205809E-4</c:v>
                </c:pt>
                <c:pt idx="49">
                  <c:v>4.2366264084077676E-4</c:v>
                </c:pt>
                <c:pt idx="50">
                  <c:v>4.6203462972422784E-4</c:v>
                </c:pt>
                <c:pt idx="51">
                  <c:v>5.0519820383995739E-4</c:v>
                </c:pt>
                <c:pt idx="52">
                  <c:v>5.6005227154535002E-4</c:v>
                </c:pt>
                <c:pt idx="53">
                  <c:v>6.1892660026830945E-4</c:v>
                </c:pt>
                <c:pt idx="54">
                  <c:v>6.6986424804857836E-4</c:v>
                </c:pt>
                <c:pt idx="55">
                  <c:v>7.297183116622704E-4</c:v>
                </c:pt>
                <c:pt idx="56">
                  <c:v>7.9747508417792913E-4</c:v>
                </c:pt>
                <c:pt idx="57">
                  <c:v>8.6980746825584849E-4</c:v>
                </c:pt>
                <c:pt idx="58">
                  <c:v>9.4539162745260307E-4</c:v>
                </c:pt>
                <c:pt idx="59">
                  <c:v>1.0379653159060362E-3</c:v>
                </c:pt>
                <c:pt idx="60">
                  <c:v>1.1378893503962721E-3</c:v>
                </c:pt>
                <c:pt idx="61">
                  <c:v>1.2437359407416969E-3</c:v>
                </c:pt>
                <c:pt idx="62">
                  <c:v>1.3560783232285849E-3</c:v>
                </c:pt>
                <c:pt idx="63">
                  <c:v>1.4692835810557134E-3</c:v>
                </c:pt>
                <c:pt idx="64">
                  <c:v>1.5889798947698063E-3</c:v>
                </c:pt>
                <c:pt idx="65">
                  <c:v>1.7262998893431301E-3</c:v>
                </c:pt>
                <c:pt idx="66">
                  <c:v>1.9013899816417792E-3</c:v>
                </c:pt>
                <c:pt idx="67">
                  <c:v>2.0883391022500429E-3</c:v>
                </c:pt>
                <c:pt idx="68">
                  <c:v>2.2519560678832002E-3</c:v>
                </c:pt>
                <c:pt idx="69">
                  <c:v>2.4114699706637164E-3</c:v>
                </c:pt>
                <c:pt idx="70">
                  <c:v>2.6065466784168192E-3</c:v>
                </c:pt>
                <c:pt idx="71">
                  <c:v>2.8059252463352802E-3</c:v>
                </c:pt>
                <c:pt idx="72">
                  <c:v>3.0037825167304067E-3</c:v>
                </c:pt>
                <c:pt idx="73">
                  <c:v>3.2313120161958802E-3</c:v>
                </c:pt>
                <c:pt idx="74">
                  <c:v>3.5349948028335658E-3</c:v>
                </c:pt>
                <c:pt idx="75">
                  <c:v>3.9056679654792792E-3</c:v>
                </c:pt>
                <c:pt idx="76">
                  <c:v>4.3178434550670414E-3</c:v>
                </c:pt>
                <c:pt idx="77">
                  <c:v>4.8517427290157913E-3</c:v>
                </c:pt>
                <c:pt idx="78">
                  <c:v>5.5333101284153084E-3</c:v>
                </c:pt>
                <c:pt idx="79">
                  <c:v>6.4848503337927533E-3</c:v>
                </c:pt>
                <c:pt idx="80">
                  <c:v>7.5521773753747514E-3</c:v>
                </c:pt>
                <c:pt idx="81">
                  <c:v>8.8977329634875747E-3</c:v>
                </c:pt>
                <c:pt idx="82">
                  <c:v>1.054609518678948E-2</c:v>
                </c:pt>
                <c:pt idx="83">
                  <c:v>1.2567775910752463E-2</c:v>
                </c:pt>
                <c:pt idx="84">
                  <c:v>1.5168443532395555E-2</c:v>
                </c:pt>
                <c:pt idx="85">
                  <c:v>1.8132329458526285E-2</c:v>
                </c:pt>
                <c:pt idx="86">
                  <c:v>2.1647505883261017E-2</c:v>
                </c:pt>
                <c:pt idx="87">
                  <c:v>2.6443049759367215E-2</c:v>
                </c:pt>
                <c:pt idx="88">
                  <c:v>3.1629306884923915E-2</c:v>
                </c:pt>
                <c:pt idx="89">
                  <c:v>3.7963848425001105E-2</c:v>
                </c:pt>
                <c:pt idx="90">
                  <c:v>4.5310581001467114E-2</c:v>
                </c:pt>
                <c:pt idx="91">
                  <c:v>5.3796962706518826E-2</c:v>
                </c:pt>
                <c:pt idx="92">
                  <c:v>6.2798783614643292E-2</c:v>
                </c:pt>
                <c:pt idx="93">
                  <c:v>7.5052992602343868E-2</c:v>
                </c:pt>
                <c:pt idx="94">
                  <c:v>8.8111962287413761E-2</c:v>
                </c:pt>
                <c:pt idx="95">
                  <c:v>0.10477182209943264</c:v>
                </c:pt>
                <c:pt idx="96">
                  <c:v>0.1235695747143942</c:v>
                </c:pt>
                <c:pt idx="97">
                  <c:v>0.14491641942253625</c:v>
                </c:pt>
                <c:pt idx="98">
                  <c:v>0.1691579185988912</c:v>
                </c:pt>
                <c:pt idx="99">
                  <c:v>0.19666427366979983</c:v>
                </c:pt>
                <c:pt idx="100">
                  <c:v>0.30468210816143482</c:v>
                </c:pt>
              </c:numCache>
            </c:numRef>
          </c:val>
          <c:extLst xmlns:c16r2="http://schemas.microsoft.com/office/drawing/2015/06/chart">
            <c:ext xmlns:c16="http://schemas.microsoft.com/office/drawing/2014/chart" uri="{C3380CC4-5D6E-409C-BE32-E72D297353CC}">
              <c16:uniqueId val="{00000003-95C8-4CC0-8660-835C5640C02C}"/>
            </c:ext>
          </c:extLst>
        </c:ser>
        <c:dLbls/>
        <c:marker val="1"/>
        <c:axId val="178995968"/>
        <c:axId val="178997504"/>
      </c:lineChart>
      <c:catAx>
        <c:axId val="178995968"/>
        <c:scaling>
          <c:orientation val="minMax"/>
        </c:scaling>
        <c:axPos val="b"/>
        <c:numFmt formatCode="General" sourceLinked="1"/>
        <c:tickLblPos val="low"/>
        <c:crossAx val="178997504"/>
        <c:crosses val="autoZero"/>
        <c:auto val="1"/>
        <c:lblAlgn val="ctr"/>
        <c:lblOffset val="100"/>
        <c:tickLblSkip val="10"/>
        <c:tickMarkSkip val="10"/>
      </c:catAx>
      <c:valAx>
        <c:axId val="178997504"/>
        <c:scaling>
          <c:logBase val="10"/>
          <c:orientation val="minMax"/>
        </c:scaling>
        <c:axPos val="l"/>
        <c:majorGridlines>
          <c:spPr>
            <a:ln>
              <a:solidFill>
                <a:schemeClr val="bg1">
                  <a:lumMod val="65000"/>
                </a:schemeClr>
              </a:solidFill>
              <a:prstDash val="dash"/>
            </a:ln>
          </c:spPr>
        </c:majorGridlines>
        <c:numFmt formatCode="0.00" sourceLinked="0"/>
        <c:tickLblPos val="nextTo"/>
        <c:crossAx val="178995968"/>
        <c:crosses val="autoZero"/>
        <c:crossBetween val="midCat"/>
      </c:valAx>
    </c:plotArea>
    <c:legend>
      <c:legendPos val="r"/>
      <c:layout>
        <c:manualLayout>
          <c:xMode val="edge"/>
          <c:yMode val="edge"/>
          <c:x val="0.21601873191034396"/>
          <c:y val="7.4817847267602919E-2"/>
          <c:w val="0.28510771309160532"/>
          <c:h val="0.12828542517929356"/>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55E-2"/>
          <c:w val="0.80594163309710043"/>
          <c:h val="0.84445122758051394"/>
        </c:manualLayout>
      </c:layout>
      <c:barChart>
        <c:barDir val="col"/>
        <c:grouping val="clustered"/>
        <c:ser>
          <c:idx val="0"/>
          <c:order val="0"/>
          <c:tx>
            <c:strRef>
              <c:f>Φύλλο1!$B$1</c:f>
              <c:strCache>
                <c:ptCount val="1"/>
                <c:pt idx="0">
                  <c:v>1879</c:v>
                </c:pt>
              </c:strCache>
            </c:strRef>
          </c:tx>
          <c:spPr>
            <a:ln w="50800"/>
          </c:spPr>
          <c:cat>
            <c:strRef>
              <c:f>Φύλλο1!$A$2:$A$3</c:f>
              <c:strCache>
                <c:ptCount val="2"/>
                <c:pt idx="0">
                  <c:v>Άνδρες</c:v>
                </c:pt>
                <c:pt idx="1">
                  <c:v>Γυναίκες</c:v>
                </c:pt>
              </c:strCache>
            </c:strRef>
          </c:cat>
          <c:val>
            <c:numRef>
              <c:f>Φύλλο1!$B$2:$B$3</c:f>
              <c:numCache>
                <c:formatCode>0.000</c:formatCode>
                <c:ptCount val="2"/>
                <c:pt idx="0">
                  <c:v>0.25816</c:v>
                </c:pt>
                <c:pt idx="1">
                  <c:v>0.28464</c:v>
                </c:pt>
              </c:numCache>
            </c:numRef>
          </c:val>
          <c:extLst xmlns:c16r2="http://schemas.microsoft.com/office/drawing/2015/06/chart">
            <c:ext xmlns:c16="http://schemas.microsoft.com/office/drawing/2014/chart" uri="{C3380CC4-5D6E-409C-BE32-E72D297353CC}">
              <c16:uniqueId val="{00000000-2803-4815-BC26-05055AD354DD}"/>
            </c:ext>
          </c:extLst>
        </c:ser>
        <c:ser>
          <c:idx val="1"/>
          <c:order val="1"/>
          <c:tx>
            <c:strRef>
              <c:f>Φύλλο1!$C$1</c:f>
              <c:strCache>
                <c:ptCount val="1"/>
                <c:pt idx="0">
                  <c:v>1928</c:v>
                </c:pt>
              </c:strCache>
            </c:strRef>
          </c:tx>
          <c:spPr>
            <a:ln w="50800"/>
          </c:spPr>
          <c:cat>
            <c:strRef>
              <c:f>Φύλλο1!$A$2:$A$3</c:f>
              <c:strCache>
                <c:ptCount val="2"/>
                <c:pt idx="0">
                  <c:v>Άνδρες</c:v>
                </c:pt>
                <c:pt idx="1">
                  <c:v>Γυναίκες</c:v>
                </c:pt>
              </c:strCache>
            </c:strRef>
          </c:cat>
          <c:val>
            <c:numRef>
              <c:f>Φύλλο1!$C$2:$C$3</c:f>
              <c:numCache>
                <c:formatCode>0.000</c:formatCode>
                <c:ptCount val="2"/>
                <c:pt idx="0">
                  <c:v>0.38342383420000226</c:v>
                </c:pt>
                <c:pt idx="1">
                  <c:v>0.44138441380000265</c:v>
                </c:pt>
              </c:numCache>
            </c:numRef>
          </c:val>
          <c:extLst xmlns:c16r2="http://schemas.microsoft.com/office/drawing/2015/06/chart">
            <c:ext xmlns:c16="http://schemas.microsoft.com/office/drawing/2014/chart" uri="{C3380CC4-5D6E-409C-BE32-E72D297353CC}">
              <c16:uniqueId val="{00000001-2803-4815-BC26-05055AD354DD}"/>
            </c:ext>
          </c:extLst>
        </c:ser>
        <c:ser>
          <c:idx val="2"/>
          <c:order val="2"/>
          <c:tx>
            <c:strRef>
              <c:f>Φύλλο1!$D$1</c:f>
              <c:strCache>
                <c:ptCount val="1"/>
                <c:pt idx="0">
                  <c:v>1940</c:v>
                </c:pt>
              </c:strCache>
            </c:strRef>
          </c:tx>
          <c:spPr>
            <a:ln w="50800"/>
          </c:spPr>
          <c:cat>
            <c:strRef>
              <c:f>Φύλλο1!$A$2:$A$3</c:f>
              <c:strCache>
                <c:ptCount val="2"/>
                <c:pt idx="0">
                  <c:v>Άνδρες</c:v>
                </c:pt>
                <c:pt idx="1">
                  <c:v>Γυναίκες</c:v>
                </c:pt>
              </c:strCache>
            </c:strRef>
          </c:cat>
          <c:val>
            <c:numRef>
              <c:f>Φύλλο1!$D$2:$D$3</c:f>
              <c:numCache>
                <c:formatCode>0.000</c:formatCode>
                <c:ptCount val="2"/>
                <c:pt idx="0">
                  <c:v>0.48388967760000329</c:v>
                </c:pt>
                <c:pt idx="1">
                  <c:v>0.55189103760000657</c:v>
                </c:pt>
              </c:numCache>
            </c:numRef>
          </c:val>
          <c:extLst xmlns:c16r2="http://schemas.microsoft.com/office/drawing/2015/06/chart">
            <c:ext xmlns:c16="http://schemas.microsoft.com/office/drawing/2014/chart" uri="{C3380CC4-5D6E-409C-BE32-E72D297353CC}">
              <c16:uniqueId val="{00000002-2803-4815-BC26-05055AD354DD}"/>
            </c:ext>
          </c:extLst>
        </c:ser>
        <c:ser>
          <c:idx val="3"/>
          <c:order val="3"/>
          <c:tx>
            <c:strRef>
              <c:f>Φύλλο1!$E$1</c:f>
              <c:strCache>
                <c:ptCount val="1"/>
                <c:pt idx="0">
                  <c:v>1960</c:v>
                </c:pt>
              </c:strCache>
            </c:strRef>
          </c:tx>
          <c:spPr>
            <a:ln w="50800"/>
          </c:spPr>
          <c:cat>
            <c:strRef>
              <c:f>Φύλλο1!$A$2:$A$3</c:f>
              <c:strCache>
                <c:ptCount val="2"/>
                <c:pt idx="0">
                  <c:v>Άνδρες</c:v>
                </c:pt>
                <c:pt idx="1">
                  <c:v>Γυναίκες</c:v>
                </c:pt>
              </c:strCache>
            </c:strRef>
          </c:cat>
          <c:val>
            <c:numRef>
              <c:f>Φύλλο1!$E$2:$E$3</c:f>
              <c:numCache>
                <c:formatCode>0.000</c:formatCode>
                <c:ptCount val="2"/>
                <c:pt idx="0">
                  <c:v>0.71349853880000014</c:v>
                </c:pt>
                <c:pt idx="1">
                  <c:v>0.77701107920000301</c:v>
                </c:pt>
              </c:numCache>
            </c:numRef>
          </c:val>
          <c:extLst xmlns:c16r2="http://schemas.microsoft.com/office/drawing/2015/06/chart">
            <c:ext xmlns:c16="http://schemas.microsoft.com/office/drawing/2014/chart" uri="{C3380CC4-5D6E-409C-BE32-E72D297353CC}">
              <c16:uniqueId val="{00000003-2803-4815-BC26-05055AD354DD}"/>
            </c:ext>
          </c:extLst>
        </c:ser>
        <c:ser>
          <c:idx val="4"/>
          <c:order val="4"/>
          <c:tx>
            <c:strRef>
              <c:f>Φύλλο1!$F$1</c:f>
              <c:strCache>
                <c:ptCount val="1"/>
                <c:pt idx="0">
                  <c:v>1990</c:v>
                </c:pt>
              </c:strCache>
            </c:strRef>
          </c:tx>
          <c:cat>
            <c:strRef>
              <c:f>Φύλλο1!$A$2:$A$3</c:f>
              <c:strCache>
                <c:ptCount val="2"/>
                <c:pt idx="0">
                  <c:v>Άνδρες</c:v>
                </c:pt>
                <c:pt idx="1">
                  <c:v>Γυναίκες</c:v>
                </c:pt>
              </c:strCache>
            </c:strRef>
          </c:cat>
          <c:val>
            <c:numRef>
              <c:f>Φύλλο1!$F$2:$F$3</c:f>
              <c:numCache>
                <c:formatCode>0.000</c:formatCode>
                <c:ptCount val="2"/>
                <c:pt idx="0">
                  <c:v>0.81163000000000063</c:v>
                </c:pt>
                <c:pt idx="1">
                  <c:v>0.90276999999999996</c:v>
                </c:pt>
              </c:numCache>
            </c:numRef>
          </c:val>
          <c:extLst xmlns:c16r2="http://schemas.microsoft.com/office/drawing/2015/06/chart">
            <c:ext xmlns:c16="http://schemas.microsoft.com/office/drawing/2014/chart" uri="{C3380CC4-5D6E-409C-BE32-E72D297353CC}">
              <c16:uniqueId val="{00000004-2803-4815-BC26-05055AD354DD}"/>
            </c:ext>
          </c:extLst>
        </c:ser>
        <c:ser>
          <c:idx val="5"/>
          <c:order val="5"/>
          <c:tx>
            <c:strRef>
              <c:f>Φύλλο1!$G$1</c:f>
              <c:strCache>
                <c:ptCount val="1"/>
                <c:pt idx="0">
                  <c:v>2018</c:v>
                </c:pt>
              </c:strCache>
            </c:strRef>
          </c:tx>
          <c:cat>
            <c:strRef>
              <c:f>Φύλλο1!$A$2:$A$3</c:f>
              <c:strCache>
                <c:ptCount val="2"/>
                <c:pt idx="0">
                  <c:v>Άνδρες</c:v>
                </c:pt>
                <c:pt idx="1">
                  <c:v>Γυναίκες</c:v>
                </c:pt>
              </c:strCache>
            </c:strRef>
          </c:cat>
          <c:val>
            <c:numRef>
              <c:f>Φύλλο1!$G$2:$G$3</c:f>
              <c:numCache>
                <c:formatCode>0.000</c:formatCode>
                <c:ptCount val="2"/>
                <c:pt idx="0">
                  <c:v>0.84992000000000323</c:v>
                </c:pt>
                <c:pt idx="1">
                  <c:v>0.93179000000000323</c:v>
                </c:pt>
              </c:numCache>
            </c:numRef>
          </c:val>
          <c:extLst xmlns:c16r2="http://schemas.microsoft.com/office/drawing/2015/06/chart">
            <c:ext xmlns:c16="http://schemas.microsoft.com/office/drawing/2014/chart" uri="{C3380CC4-5D6E-409C-BE32-E72D297353CC}">
              <c16:uniqueId val="{00000005-2803-4815-BC26-05055AD354DD}"/>
            </c:ext>
          </c:extLst>
        </c:ser>
        <c:ser>
          <c:idx val="6"/>
          <c:order val="6"/>
          <c:tx>
            <c:strRef>
              <c:f>Φύλλο1!$H$1</c:f>
              <c:strCache>
                <c:ptCount val="1"/>
                <c:pt idx="0">
                  <c:v>2040</c:v>
                </c:pt>
              </c:strCache>
            </c:strRef>
          </c:tx>
          <c:cat>
            <c:strRef>
              <c:f>Φύλλο1!$A$2:$A$3</c:f>
              <c:strCache>
                <c:ptCount val="2"/>
                <c:pt idx="0">
                  <c:v>Άνδρες</c:v>
                </c:pt>
                <c:pt idx="1">
                  <c:v>Γυναίκες</c:v>
                </c:pt>
              </c:strCache>
            </c:strRef>
          </c:cat>
          <c:val>
            <c:numRef>
              <c:f>Φύλλο1!$H$2:$H$3</c:f>
              <c:numCache>
                <c:formatCode>0.000</c:formatCode>
                <c:ptCount val="2"/>
                <c:pt idx="0">
                  <c:v>0.90027932781833631</c:v>
                </c:pt>
                <c:pt idx="1">
                  <c:v>0.95176224399664411</c:v>
                </c:pt>
              </c:numCache>
            </c:numRef>
          </c:val>
          <c:extLst xmlns:c16r2="http://schemas.microsoft.com/office/drawing/2015/06/chart">
            <c:ext xmlns:c16="http://schemas.microsoft.com/office/drawing/2014/chart" uri="{C3380CC4-5D6E-409C-BE32-E72D297353CC}">
              <c16:uniqueId val="{00000006-2803-4815-BC26-05055AD354DD}"/>
            </c:ext>
          </c:extLst>
        </c:ser>
        <c:ser>
          <c:idx val="7"/>
          <c:order val="7"/>
          <c:tx>
            <c:strRef>
              <c:f>Φύλλο1!$I$1</c:f>
              <c:strCache>
                <c:ptCount val="1"/>
                <c:pt idx="0">
                  <c:v>2060</c:v>
                </c:pt>
              </c:strCache>
            </c:strRef>
          </c:tx>
          <c:cat>
            <c:strRef>
              <c:f>Φύλλο1!$A$2:$A$3</c:f>
              <c:strCache>
                <c:ptCount val="2"/>
                <c:pt idx="0">
                  <c:v>Άνδρες</c:v>
                </c:pt>
                <c:pt idx="1">
                  <c:v>Γυναίκες</c:v>
                </c:pt>
              </c:strCache>
            </c:strRef>
          </c:cat>
          <c:val>
            <c:numRef>
              <c:f>Φύλλο1!$I$2:$I$3</c:f>
              <c:numCache>
                <c:formatCode>0.000</c:formatCode>
                <c:ptCount val="2"/>
                <c:pt idx="0">
                  <c:v>0.92781764802444511</c:v>
                </c:pt>
                <c:pt idx="1">
                  <c:v>0.96410023597952865</c:v>
                </c:pt>
              </c:numCache>
            </c:numRef>
          </c:val>
          <c:extLst xmlns:c16r2="http://schemas.microsoft.com/office/drawing/2015/06/chart">
            <c:ext xmlns:c16="http://schemas.microsoft.com/office/drawing/2014/chart" uri="{C3380CC4-5D6E-409C-BE32-E72D297353CC}">
              <c16:uniqueId val="{00000007-2803-4815-BC26-05055AD354DD}"/>
            </c:ext>
          </c:extLst>
        </c:ser>
        <c:dLbls/>
        <c:axId val="183097216"/>
        <c:axId val="183098752"/>
      </c:barChart>
      <c:catAx>
        <c:axId val="183097216"/>
        <c:scaling>
          <c:orientation val="minMax"/>
        </c:scaling>
        <c:axPos val="b"/>
        <c:numFmt formatCode="General" sourceLinked="1"/>
        <c:tickLblPos val="low"/>
        <c:txPr>
          <a:bodyPr/>
          <a:lstStyle/>
          <a:p>
            <a:pPr>
              <a:defRPr sz="1400"/>
            </a:pPr>
            <a:endParaRPr lang="el-GR"/>
          </a:p>
        </c:txPr>
        <c:crossAx val="183098752"/>
        <c:crosses val="autoZero"/>
        <c:auto val="1"/>
        <c:lblAlgn val="ctr"/>
        <c:lblOffset val="100"/>
        <c:tickMarkSkip val="1"/>
      </c:catAx>
      <c:valAx>
        <c:axId val="183098752"/>
        <c:scaling>
          <c:orientation val="minMax"/>
          <c:max val="1"/>
          <c:min val="0.2"/>
        </c:scaling>
        <c:axPos val="l"/>
        <c:majorGridlines>
          <c:spPr>
            <a:ln>
              <a:solidFill>
                <a:schemeClr val="bg1">
                  <a:lumMod val="65000"/>
                </a:schemeClr>
              </a:solidFill>
              <a:prstDash val="dash"/>
            </a:ln>
          </c:spPr>
        </c:majorGridlines>
        <c:numFmt formatCode="0%" sourceLinked="0"/>
        <c:tickLblPos val="nextTo"/>
        <c:txPr>
          <a:bodyPr/>
          <a:lstStyle/>
          <a:p>
            <a:pPr>
              <a:defRPr sz="1400"/>
            </a:pPr>
            <a:endParaRPr lang="el-GR"/>
          </a:p>
        </c:txPr>
        <c:crossAx val="183097216"/>
        <c:crosses val="autoZero"/>
        <c:crossBetween val="between"/>
      </c:valAx>
    </c:plotArea>
    <c:legend>
      <c:legendPos val="r"/>
      <c:layout>
        <c:manualLayout>
          <c:xMode val="edge"/>
          <c:yMode val="edge"/>
          <c:x val="0.15300727325177771"/>
          <c:y val="2.1616017371062089E-3"/>
          <c:w val="0.58046612886019744"/>
          <c:h val="9.5868781012009033E-2"/>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69E-2"/>
          <c:w val="0.80594163309710076"/>
          <c:h val="0.44601375209068944"/>
        </c:manualLayout>
      </c:layout>
      <c:barChart>
        <c:barDir val="col"/>
        <c:grouping val="clustered"/>
        <c:ser>
          <c:idx val="0"/>
          <c:order val="0"/>
          <c:tx>
            <c:strRef>
              <c:f>Φύλλο1!$B$1</c:f>
              <c:strCache>
                <c:ptCount val="1"/>
                <c:pt idx="0">
                  <c:v>1945-1949</c:v>
                </c:pt>
              </c:strCache>
            </c:strRef>
          </c:tx>
          <c:spPr>
            <a:ln w="50800"/>
          </c:spPr>
          <c:cat>
            <c:strRef>
              <c:f>Φύλλο1!$A$2:$A$6</c:f>
              <c:strCache>
                <c:ptCount val="5"/>
                <c:pt idx="0">
                  <c:v>Χωρίς παιδιά</c:v>
                </c:pt>
                <c:pt idx="1">
                  <c:v>1 παιδί</c:v>
                </c:pt>
                <c:pt idx="2">
                  <c:v>2 παιδιά</c:v>
                </c:pt>
                <c:pt idx="3">
                  <c:v>3 παιδιά</c:v>
                </c:pt>
                <c:pt idx="4">
                  <c:v>4 ή και περισσότερα παιδιά</c:v>
                </c:pt>
              </c:strCache>
            </c:strRef>
          </c:cat>
          <c:val>
            <c:numRef>
              <c:f>Φύλλο1!$B$2:$B$6</c:f>
              <c:numCache>
                <c:formatCode>0.000</c:formatCode>
                <c:ptCount val="5"/>
                <c:pt idx="0">
                  <c:v>0.11349506057218819</c:v>
                </c:pt>
                <c:pt idx="1">
                  <c:v>0.12673937343282776</c:v>
                </c:pt>
                <c:pt idx="2">
                  <c:v>0.52362768496420042</c:v>
                </c:pt>
                <c:pt idx="3">
                  <c:v>0.17966828796713213</c:v>
                </c:pt>
                <c:pt idx="4">
                  <c:v>5.6469593063653664E-2</c:v>
                </c:pt>
              </c:numCache>
            </c:numRef>
          </c:val>
          <c:extLst xmlns:c16r2="http://schemas.microsoft.com/office/drawing/2015/06/chart">
            <c:ext xmlns:c16="http://schemas.microsoft.com/office/drawing/2014/chart" uri="{C3380CC4-5D6E-409C-BE32-E72D297353CC}">
              <c16:uniqueId val="{00000000-A3B6-420B-8FC2-A224BA094379}"/>
            </c:ext>
          </c:extLst>
        </c:ser>
        <c:ser>
          <c:idx val="1"/>
          <c:order val="1"/>
          <c:tx>
            <c:strRef>
              <c:f>Φύλλο1!$C$1</c:f>
              <c:strCache>
                <c:ptCount val="1"/>
                <c:pt idx="0">
                  <c:v>1965-1969</c:v>
                </c:pt>
              </c:strCache>
            </c:strRef>
          </c:tx>
          <c:spPr>
            <a:ln w="50800"/>
          </c:spPr>
          <c:cat>
            <c:strRef>
              <c:f>Φύλλο1!$A$2:$A$6</c:f>
              <c:strCache>
                <c:ptCount val="5"/>
                <c:pt idx="0">
                  <c:v>Χωρίς παιδιά</c:v>
                </c:pt>
                <c:pt idx="1">
                  <c:v>1 παιδί</c:v>
                </c:pt>
                <c:pt idx="2">
                  <c:v>2 παιδιά</c:v>
                </c:pt>
                <c:pt idx="3">
                  <c:v>3 παιδιά</c:v>
                </c:pt>
                <c:pt idx="4">
                  <c:v>4 ή και περισσότερα παιδιά</c:v>
                </c:pt>
              </c:strCache>
            </c:strRef>
          </c:cat>
          <c:val>
            <c:numRef>
              <c:f>Φύλλο1!$C$2:$C$6</c:f>
              <c:numCache>
                <c:formatCode>0.000</c:formatCode>
                <c:ptCount val="5"/>
                <c:pt idx="0">
                  <c:v>0.15988203371054671</c:v>
                </c:pt>
                <c:pt idx="1">
                  <c:v>0.17982198992985068</c:v>
                </c:pt>
                <c:pt idx="2">
                  <c:v>0.48413023431216284</c:v>
                </c:pt>
                <c:pt idx="3">
                  <c:v>0.12888494751325058</c:v>
                </c:pt>
                <c:pt idx="4">
                  <c:v>4.7280794534189312E-2</c:v>
                </c:pt>
              </c:numCache>
            </c:numRef>
          </c:val>
          <c:extLst xmlns:c16r2="http://schemas.microsoft.com/office/drawing/2015/06/chart">
            <c:ext xmlns:c16="http://schemas.microsoft.com/office/drawing/2014/chart" uri="{C3380CC4-5D6E-409C-BE32-E72D297353CC}">
              <c16:uniqueId val="{00000001-A3B6-420B-8FC2-A224BA094379}"/>
            </c:ext>
          </c:extLst>
        </c:ser>
        <c:dLbls/>
        <c:axId val="164875648"/>
        <c:axId val="164881536"/>
      </c:barChart>
      <c:catAx>
        <c:axId val="164875648"/>
        <c:scaling>
          <c:orientation val="minMax"/>
        </c:scaling>
        <c:axPos val="b"/>
        <c:numFmt formatCode="General" sourceLinked="1"/>
        <c:tickLblPos val="low"/>
        <c:txPr>
          <a:bodyPr rot="-5400000" vert="horz"/>
          <a:lstStyle/>
          <a:p>
            <a:pPr>
              <a:defRPr sz="1400"/>
            </a:pPr>
            <a:endParaRPr lang="el-GR"/>
          </a:p>
        </c:txPr>
        <c:crossAx val="164881536"/>
        <c:crosses val="autoZero"/>
        <c:auto val="1"/>
        <c:lblAlgn val="ctr"/>
        <c:lblOffset val="100"/>
        <c:tickMarkSkip val="1"/>
      </c:catAx>
      <c:valAx>
        <c:axId val="164881536"/>
        <c:scaling>
          <c:orientation val="minMax"/>
        </c:scaling>
        <c:axPos val="l"/>
        <c:majorGridlines>
          <c:spPr>
            <a:ln>
              <a:solidFill>
                <a:schemeClr val="bg1">
                  <a:lumMod val="65000"/>
                </a:schemeClr>
              </a:solidFill>
              <a:prstDash val="dash"/>
            </a:ln>
          </c:spPr>
        </c:majorGridlines>
        <c:numFmt formatCode="0%" sourceLinked="0"/>
        <c:tickLblPos val="nextTo"/>
        <c:txPr>
          <a:bodyPr/>
          <a:lstStyle/>
          <a:p>
            <a:pPr>
              <a:defRPr sz="1400"/>
            </a:pPr>
            <a:endParaRPr lang="el-GR"/>
          </a:p>
        </c:txPr>
        <c:crossAx val="164875648"/>
        <c:crosses val="autoZero"/>
        <c:crossBetween val="between"/>
      </c:valAx>
    </c:plotArea>
    <c:legend>
      <c:legendPos val="r"/>
      <c:layout>
        <c:manualLayout>
          <c:xMode val="edge"/>
          <c:yMode val="edge"/>
          <c:x val="0.11700072544688415"/>
          <c:y val="3.2630349862798412E-2"/>
          <c:w val="0.8829992745531221"/>
          <c:h val="0.11461877985858929"/>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07E-2"/>
          <c:w val="0.80594163309709965"/>
          <c:h val="0.85851372671544457"/>
        </c:manualLayout>
      </c:layout>
      <c:lineChart>
        <c:grouping val="standard"/>
        <c:ser>
          <c:idx val="0"/>
          <c:order val="0"/>
          <c:tx>
            <c:strRef>
              <c:f>Φύλλο1!$B$1</c:f>
              <c:strCache>
                <c:ptCount val="1"/>
                <c:pt idx="0">
                  <c:v>Γεννήσεις/1000</c:v>
                </c:pt>
              </c:strCache>
            </c:strRef>
          </c:tx>
          <c:spPr>
            <a:ln w="50800"/>
          </c:spPr>
          <c:marker>
            <c:symbol val="none"/>
          </c:marker>
          <c:cat>
            <c:numRef>
              <c:f>Φύλλο1!$A$2:$A$263</c:f>
              <c:numCache>
                <c:formatCode>General</c:formatCode>
                <c:ptCount val="262"/>
                <c:pt idx="0">
                  <c:v>1749</c:v>
                </c:pt>
                <c:pt idx="1">
                  <c:v>1750</c:v>
                </c:pt>
                <c:pt idx="2">
                  <c:v>1751</c:v>
                </c:pt>
                <c:pt idx="3">
                  <c:v>1752</c:v>
                </c:pt>
                <c:pt idx="4">
                  <c:v>1753</c:v>
                </c:pt>
                <c:pt idx="5">
                  <c:v>1754</c:v>
                </c:pt>
                <c:pt idx="6">
                  <c:v>1755</c:v>
                </c:pt>
                <c:pt idx="7">
                  <c:v>1756</c:v>
                </c:pt>
                <c:pt idx="8">
                  <c:v>1757</c:v>
                </c:pt>
                <c:pt idx="9">
                  <c:v>1758</c:v>
                </c:pt>
                <c:pt idx="10">
                  <c:v>1759</c:v>
                </c:pt>
                <c:pt idx="11">
                  <c:v>1760</c:v>
                </c:pt>
                <c:pt idx="12">
                  <c:v>1761</c:v>
                </c:pt>
                <c:pt idx="13">
                  <c:v>1762</c:v>
                </c:pt>
                <c:pt idx="14">
                  <c:v>1763</c:v>
                </c:pt>
                <c:pt idx="15">
                  <c:v>1764</c:v>
                </c:pt>
                <c:pt idx="16">
                  <c:v>1765</c:v>
                </c:pt>
                <c:pt idx="17">
                  <c:v>1766</c:v>
                </c:pt>
                <c:pt idx="18">
                  <c:v>1767</c:v>
                </c:pt>
                <c:pt idx="19">
                  <c:v>1768</c:v>
                </c:pt>
                <c:pt idx="20">
                  <c:v>1769</c:v>
                </c:pt>
                <c:pt idx="21">
                  <c:v>1770</c:v>
                </c:pt>
                <c:pt idx="22">
                  <c:v>1771</c:v>
                </c:pt>
                <c:pt idx="23">
                  <c:v>1772</c:v>
                </c:pt>
                <c:pt idx="24">
                  <c:v>1773</c:v>
                </c:pt>
                <c:pt idx="25">
                  <c:v>1774</c:v>
                </c:pt>
                <c:pt idx="26">
                  <c:v>1775</c:v>
                </c:pt>
                <c:pt idx="27">
                  <c:v>1776</c:v>
                </c:pt>
                <c:pt idx="28">
                  <c:v>1777</c:v>
                </c:pt>
                <c:pt idx="29">
                  <c:v>1778</c:v>
                </c:pt>
                <c:pt idx="30">
                  <c:v>1779</c:v>
                </c:pt>
                <c:pt idx="31">
                  <c:v>1780</c:v>
                </c:pt>
                <c:pt idx="32">
                  <c:v>1781</c:v>
                </c:pt>
                <c:pt idx="33">
                  <c:v>1782</c:v>
                </c:pt>
                <c:pt idx="34">
                  <c:v>1783</c:v>
                </c:pt>
                <c:pt idx="35">
                  <c:v>1784</c:v>
                </c:pt>
                <c:pt idx="36">
                  <c:v>1785</c:v>
                </c:pt>
                <c:pt idx="37">
                  <c:v>1786</c:v>
                </c:pt>
                <c:pt idx="38">
                  <c:v>1787</c:v>
                </c:pt>
                <c:pt idx="39">
                  <c:v>1788</c:v>
                </c:pt>
                <c:pt idx="40">
                  <c:v>1789</c:v>
                </c:pt>
                <c:pt idx="41">
                  <c:v>1790</c:v>
                </c:pt>
                <c:pt idx="42">
                  <c:v>1791</c:v>
                </c:pt>
                <c:pt idx="43">
                  <c:v>1792</c:v>
                </c:pt>
                <c:pt idx="44">
                  <c:v>1793</c:v>
                </c:pt>
                <c:pt idx="45">
                  <c:v>1794</c:v>
                </c:pt>
                <c:pt idx="46">
                  <c:v>1795</c:v>
                </c:pt>
                <c:pt idx="47">
                  <c:v>1796</c:v>
                </c:pt>
                <c:pt idx="48">
                  <c:v>1797</c:v>
                </c:pt>
                <c:pt idx="49">
                  <c:v>1798</c:v>
                </c:pt>
                <c:pt idx="50">
                  <c:v>1799</c:v>
                </c:pt>
                <c:pt idx="51">
                  <c:v>1800</c:v>
                </c:pt>
                <c:pt idx="52">
                  <c:v>1801</c:v>
                </c:pt>
                <c:pt idx="53">
                  <c:v>1802</c:v>
                </c:pt>
                <c:pt idx="54">
                  <c:v>1803</c:v>
                </c:pt>
                <c:pt idx="55">
                  <c:v>1804</c:v>
                </c:pt>
                <c:pt idx="56">
                  <c:v>1805</c:v>
                </c:pt>
                <c:pt idx="57">
                  <c:v>1806</c:v>
                </c:pt>
                <c:pt idx="58">
                  <c:v>1807</c:v>
                </c:pt>
                <c:pt idx="59">
                  <c:v>1808</c:v>
                </c:pt>
                <c:pt idx="60">
                  <c:v>1809</c:v>
                </c:pt>
                <c:pt idx="61">
                  <c:v>1810</c:v>
                </c:pt>
                <c:pt idx="62">
                  <c:v>1811</c:v>
                </c:pt>
                <c:pt idx="63">
                  <c:v>1812</c:v>
                </c:pt>
                <c:pt idx="64">
                  <c:v>1813</c:v>
                </c:pt>
                <c:pt idx="65">
                  <c:v>1814</c:v>
                </c:pt>
                <c:pt idx="66">
                  <c:v>1815</c:v>
                </c:pt>
                <c:pt idx="67">
                  <c:v>1816</c:v>
                </c:pt>
                <c:pt idx="68">
                  <c:v>1817</c:v>
                </c:pt>
                <c:pt idx="69">
                  <c:v>1818</c:v>
                </c:pt>
                <c:pt idx="70">
                  <c:v>1819</c:v>
                </c:pt>
                <c:pt idx="71">
                  <c:v>1820</c:v>
                </c:pt>
                <c:pt idx="72">
                  <c:v>1821</c:v>
                </c:pt>
                <c:pt idx="73">
                  <c:v>1822</c:v>
                </c:pt>
                <c:pt idx="74">
                  <c:v>1823</c:v>
                </c:pt>
                <c:pt idx="75">
                  <c:v>1824</c:v>
                </c:pt>
                <c:pt idx="76">
                  <c:v>1825</c:v>
                </c:pt>
                <c:pt idx="77">
                  <c:v>1826</c:v>
                </c:pt>
                <c:pt idx="78">
                  <c:v>1827</c:v>
                </c:pt>
                <c:pt idx="79">
                  <c:v>1828</c:v>
                </c:pt>
                <c:pt idx="80">
                  <c:v>1829</c:v>
                </c:pt>
                <c:pt idx="81">
                  <c:v>1830</c:v>
                </c:pt>
                <c:pt idx="82">
                  <c:v>1831</c:v>
                </c:pt>
                <c:pt idx="83">
                  <c:v>1832</c:v>
                </c:pt>
                <c:pt idx="84">
                  <c:v>1833</c:v>
                </c:pt>
                <c:pt idx="85">
                  <c:v>1834</c:v>
                </c:pt>
                <c:pt idx="86">
                  <c:v>1835</c:v>
                </c:pt>
                <c:pt idx="87">
                  <c:v>1836</c:v>
                </c:pt>
                <c:pt idx="88">
                  <c:v>1837</c:v>
                </c:pt>
                <c:pt idx="89">
                  <c:v>1838</c:v>
                </c:pt>
                <c:pt idx="90">
                  <c:v>1839</c:v>
                </c:pt>
                <c:pt idx="91">
                  <c:v>1840</c:v>
                </c:pt>
                <c:pt idx="92">
                  <c:v>1841</c:v>
                </c:pt>
                <c:pt idx="93">
                  <c:v>1842</c:v>
                </c:pt>
                <c:pt idx="94">
                  <c:v>1843</c:v>
                </c:pt>
                <c:pt idx="95">
                  <c:v>1844</c:v>
                </c:pt>
                <c:pt idx="96">
                  <c:v>1845</c:v>
                </c:pt>
                <c:pt idx="97">
                  <c:v>1846</c:v>
                </c:pt>
                <c:pt idx="98">
                  <c:v>1847</c:v>
                </c:pt>
                <c:pt idx="99">
                  <c:v>1848</c:v>
                </c:pt>
                <c:pt idx="100">
                  <c:v>1849</c:v>
                </c:pt>
                <c:pt idx="101">
                  <c:v>1850</c:v>
                </c:pt>
                <c:pt idx="102">
                  <c:v>1851</c:v>
                </c:pt>
                <c:pt idx="103">
                  <c:v>1852</c:v>
                </c:pt>
                <c:pt idx="104">
                  <c:v>1853</c:v>
                </c:pt>
                <c:pt idx="105">
                  <c:v>1854</c:v>
                </c:pt>
                <c:pt idx="106">
                  <c:v>1855</c:v>
                </c:pt>
                <c:pt idx="107">
                  <c:v>1856</c:v>
                </c:pt>
                <c:pt idx="108">
                  <c:v>1857</c:v>
                </c:pt>
                <c:pt idx="109">
                  <c:v>1858</c:v>
                </c:pt>
                <c:pt idx="110">
                  <c:v>1859</c:v>
                </c:pt>
                <c:pt idx="111">
                  <c:v>1860</c:v>
                </c:pt>
                <c:pt idx="112">
                  <c:v>1861</c:v>
                </c:pt>
                <c:pt idx="113">
                  <c:v>1862</c:v>
                </c:pt>
                <c:pt idx="114">
                  <c:v>1863</c:v>
                </c:pt>
                <c:pt idx="115">
                  <c:v>1864</c:v>
                </c:pt>
                <c:pt idx="116">
                  <c:v>1865</c:v>
                </c:pt>
                <c:pt idx="117">
                  <c:v>1866</c:v>
                </c:pt>
                <c:pt idx="118">
                  <c:v>1867</c:v>
                </c:pt>
                <c:pt idx="119">
                  <c:v>1868</c:v>
                </c:pt>
                <c:pt idx="120">
                  <c:v>1869</c:v>
                </c:pt>
                <c:pt idx="121">
                  <c:v>1870</c:v>
                </c:pt>
                <c:pt idx="122">
                  <c:v>1871</c:v>
                </c:pt>
                <c:pt idx="123">
                  <c:v>1872</c:v>
                </c:pt>
                <c:pt idx="124">
                  <c:v>1873</c:v>
                </c:pt>
                <c:pt idx="125">
                  <c:v>1874</c:v>
                </c:pt>
                <c:pt idx="126">
                  <c:v>1875</c:v>
                </c:pt>
                <c:pt idx="127">
                  <c:v>1876</c:v>
                </c:pt>
                <c:pt idx="128">
                  <c:v>1877</c:v>
                </c:pt>
                <c:pt idx="129">
                  <c:v>1878</c:v>
                </c:pt>
                <c:pt idx="130">
                  <c:v>1879</c:v>
                </c:pt>
                <c:pt idx="131">
                  <c:v>1880</c:v>
                </c:pt>
                <c:pt idx="132">
                  <c:v>1881</c:v>
                </c:pt>
                <c:pt idx="133">
                  <c:v>1882</c:v>
                </c:pt>
                <c:pt idx="134">
                  <c:v>1883</c:v>
                </c:pt>
                <c:pt idx="135">
                  <c:v>1884</c:v>
                </c:pt>
                <c:pt idx="136">
                  <c:v>1885</c:v>
                </c:pt>
                <c:pt idx="137">
                  <c:v>1886</c:v>
                </c:pt>
                <c:pt idx="138">
                  <c:v>1887</c:v>
                </c:pt>
                <c:pt idx="139">
                  <c:v>1888</c:v>
                </c:pt>
                <c:pt idx="140">
                  <c:v>1889</c:v>
                </c:pt>
                <c:pt idx="141">
                  <c:v>1890</c:v>
                </c:pt>
                <c:pt idx="142">
                  <c:v>1891</c:v>
                </c:pt>
                <c:pt idx="143">
                  <c:v>1892</c:v>
                </c:pt>
                <c:pt idx="144">
                  <c:v>1893</c:v>
                </c:pt>
                <c:pt idx="145">
                  <c:v>1894</c:v>
                </c:pt>
                <c:pt idx="146">
                  <c:v>1895</c:v>
                </c:pt>
                <c:pt idx="147">
                  <c:v>1896</c:v>
                </c:pt>
                <c:pt idx="148">
                  <c:v>1897</c:v>
                </c:pt>
                <c:pt idx="149">
                  <c:v>1898</c:v>
                </c:pt>
                <c:pt idx="150">
                  <c:v>1899</c:v>
                </c:pt>
                <c:pt idx="151">
                  <c:v>1900</c:v>
                </c:pt>
                <c:pt idx="152">
                  <c:v>1901</c:v>
                </c:pt>
                <c:pt idx="153">
                  <c:v>1902</c:v>
                </c:pt>
                <c:pt idx="154">
                  <c:v>1903</c:v>
                </c:pt>
                <c:pt idx="155">
                  <c:v>1904</c:v>
                </c:pt>
                <c:pt idx="156">
                  <c:v>1905</c:v>
                </c:pt>
                <c:pt idx="157">
                  <c:v>1906</c:v>
                </c:pt>
                <c:pt idx="158">
                  <c:v>1907</c:v>
                </c:pt>
                <c:pt idx="159">
                  <c:v>1908</c:v>
                </c:pt>
                <c:pt idx="160">
                  <c:v>1909</c:v>
                </c:pt>
                <c:pt idx="161">
                  <c:v>1910</c:v>
                </c:pt>
                <c:pt idx="162">
                  <c:v>1911</c:v>
                </c:pt>
                <c:pt idx="163">
                  <c:v>1912</c:v>
                </c:pt>
                <c:pt idx="164">
                  <c:v>1913</c:v>
                </c:pt>
                <c:pt idx="165">
                  <c:v>1914</c:v>
                </c:pt>
                <c:pt idx="166">
                  <c:v>1915</c:v>
                </c:pt>
                <c:pt idx="167">
                  <c:v>1916</c:v>
                </c:pt>
                <c:pt idx="168">
                  <c:v>1917</c:v>
                </c:pt>
                <c:pt idx="169">
                  <c:v>1918</c:v>
                </c:pt>
                <c:pt idx="170">
                  <c:v>1919</c:v>
                </c:pt>
                <c:pt idx="171">
                  <c:v>1920</c:v>
                </c:pt>
                <c:pt idx="172">
                  <c:v>1921</c:v>
                </c:pt>
                <c:pt idx="173">
                  <c:v>1922</c:v>
                </c:pt>
                <c:pt idx="174">
                  <c:v>1923</c:v>
                </c:pt>
                <c:pt idx="175">
                  <c:v>1924</c:v>
                </c:pt>
                <c:pt idx="176">
                  <c:v>1925</c:v>
                </c:pt>
                <c:pt idx="177">
                  <c:v>1926</c:v>
                </c:pt>
                <c:pt idx="178">
                  <c:v>1927</c:v>
                </c:pt>
                <c:pt idx="179">
                  <c:v>1928</c:v>
                </c:pt>
                <c:pt idx="180">
                  <c:v>1929</c:v>
                </c:pt>
                <c:pt idx="181">
                  <c:v>1930</c:v>
                </c:pt>
                <c:pt idx="182">
                  <c:v>1931</c:v>
                </c:pt>
                <c:pt idx="183">
                  <c:v>1932</c:v>
                </c:pt>
                <c:pt idx="184">
                  <c:v>1933</c:v>
                </c:pt>
                <c:pt idx="185">
                  <c:v>1934</c:v>
                </c:pt>
                <c:pt idx="186">
                  <c:v>1935</c:v>
                </c:pt>
                <c:pt idx="187">
                  <c:v>1936</c:v>
                </c:pt>
                <c:pt idx="188">
                  <c:v>1937</c:v>
                </c:pt>
                <c:pt idx="189">
                  <c:v>1938</c:v>
                </c:pt>
                <c:pt idx="190">
                  <c:v>1939</c:v>
                </c:pt>
                <c:pt idx="191">
                  <c:v>1940</c:v>
                </c:pt>
                <c:pt idx="192">
                  <c:v>1941</c:v>
                </c:pt>
                <c:pt idx="193">
                  <c:v>1942</c:v>
                </c:pt>
                <c:pt idx="194">
                  <c:v>1943</c:v>
                </c:pt>
                <c:pt idx="195">
                  <c:v>1944</c:v>
                </c:pt>
                <c:pt idx="196">
                  <c:v>1945</c:v>
                </c:pt>
                <c:pt idx="197">
                  <c:v>1946</c:v>
                </c:pt>
                <c:pt idx="198">
                  <c:v>1947</c:v>
                </c:pt>
                <c:pt idx="199">
                  <c:v>1948</c:v>
                </c:pt>
                <c:pt idx="200">
                  <c:v>1949</c:v>
                </c:pt>
                <c:pt idx="201">
                  <c:v>1950</c:v>
                </c:pt>
                <c:pt idx="202">
                  <c:v>1951</c:v>
                </c:pt>
                <c:pt idx="203">
                  <c:v>1952</c:v>
                </c:pt>
                <c:pt idx="204">
                  <c:v>1953</c:v>
                </c:pt>
                <c:pt idx="205">
                  <c:v>1954</c:v>
                </c:pt>
                <c:pt idx="206">
                  <c:v>1955</c:v>
                </c:pt>
                <c:pt idx="207">
                  <c:v>1956</c:v>
                </c:pt>
                <c:pt idx="208">
                  <c:v>1957</c:v>
                </c:pt>
                <c:pt idx="209">
                  <c:v>1958</c:v>
                </c:pt>
                <c:pt idx="210">
                  <c:v>1959</c:v>
                </c:pt>
                <c:pt idx="211">
                  <c:v>1960</c:v>
                </c:pt>
                <c:pt idx="212">
                  <c:v>1961</c:v>
                </c:pt>
                <c:pt idx="213">
                  <c:v>1962</c:v>
                </c:pt>
                <c:pt idx="214">
                  <c:v>1963</c:v>
                </c:pt>
                <c:pt idx="215">
                  <c:v>1964</c:v>
                </c:pt>
                <c:pt idx="216">
                  <c:v>1965</c:v>
                </c:pt>
                <c:pt idx="217">
                  <c:v>1966</c:v>
                </c:pt>
                <c:pt idx="218">
                  <c:v>1967</c:v>
                </c:pt>
                <c:pt idx="219">
                  <c:v>1968</c:v>
                </c:pt>
                <c:pt idx="220">
                  <c:v>1969</c:v>
                </c:pt>
                <c:pt idx="221">
                  <c:v>1970</c:v>
                </c:pt>
                <c:pt idx="222">
                  <c:v>1971</c:v>
                </c:pt>
                <c:pt idx="223">
                  <c:v>1972</c:v>
                </c:pt>
                <c:pt idx="224">
                  <c:v>1973</c:v>
                </c:pt>
                <c:pt idx="225">
                  <c:v>1974</c:v>
                </c:pt>
                <c:pt idx="226">
                  <c:v>1975</c:v>
                </c:pt>
                <c:pt idx="227">
                  <c:v>1976</c:v>
                </c:pt>
                <c:pt idx="228">
                  <c:v>1977</c:v>
                </c:pt>
                <c:pt idx="229">
                  <c:v>1978</c:v>
                </c:pt>
                <c:pt idx="230">
                  <c:v>1979</c:v>
                </c:pt>
                <c:pt idx="231">
                  <c:v>1980</c:v>
                </c:pt>
                <c:pt idx="232">
                  <c:v>1981</c:v>
                </c:pt>
                <c:pt idx="233">
                  <c:v>1982</c:v>
                </c:pt>
                <c:pt idx="234">
                  <c:v>1983</c:v>
                </c:pt>
                <c:pt idx="235">
                  <c:v>1984</c:v>
                </c:pt>
                <c:pt idx="236">
                  <c:v>1985</c:v>
                </c:pt>
                <c:pt idx="237">
                  <c:v>1986</c:v>
                </c:pt>
                <c:pt idx="238">
                  <c:v>1987</c:v>
                </c:pt>
                <c:pt idx="239">
                  <c:v>1988</c:v>
                </c:pt>
                <c:pt idx="240">
                  <c:v>1989</c:v>
                </c:pt>
                <c:pt idx="241">
                  <c:v>1990</c:v>
                </c:pt>
                <c:pt idx="242">
                  <c:v>1991</c:v>
                </c:pt>
                <c:pt idx="243">
                  <c:v>1992</c:v>
                </c:pt>
                <c:pt idx="244">
                  <c:v>1993</c:v>
                </c:pt>
                <c:pt idx="245">
                  <c:v>1994</c:v>
                </c:pt>
                <c:pt idx="246">
                  <c:v>1995</c:v>
                </c:pt>
                <c:pt idx="247">
                  <c:v>1996</c:v>
                </c:pt>
                <c:pt idx="248">
                  <c:v>1997</c:v>
                </c:pt>
                <c:pt idx="249">
                  <c:v>1998</c:v>
                </c:pt>
                <c:pt idx="250">
                  <c:v>1999</c:v>
                </c:pt>
                <c:pt idx="251">
                  <c:v>2000</c:v>
                </c:pt>
                <c:pt idx="252">
                  <c:v>2001</c:v>
                </c:pt>
                <c:pt idx="253">
                  <c:v>2002</c:v>
                </c:pt>
                <c:pt idx="254">
                  <c:v>2003</c:v>
                </c:pt>
                <c:pt idx="255">
                  <c:v>2004</c:v>
                </c:pt>
                <c:pt idx="256">
                  <c:v>2005</c:v>
                </c:pt>
                <c:pt idx="257">
                  <c:v>2006</c:v>
                </c:pt>
                <c:pt idx="258">
                  <c:v>2007</c:v>
                </c:pt>
                <c:pt idx="259">
                  <c:v>2008</c:v>
                </c:pt>
                <c:pt idx="260">
                  <c:v>2009</c:v>
                </c:pt>
                <c:pt idx="261">
                  <c:v>2010</c:v>
                </c:pt>
              </c:numCache>
            </c:numRef>
          </c:cat>
          <c:val>
            <c:numRef>
              <c:f>Φύλλο1!$B$2:$B$263</c:f>
              <c:numCache>
                <c:formatCode>0.00</c:formatCode>
                <c:ptCount val="262"/>
                <c:pt idx="0">
                  <c:v>33.800000000000004</c:v>
                </c:pt>
                <c:pt idx="1">
                  <c:v>36.4</c:v>
                </c:pt>
                <c:pt idx="2">
                  <c:v>38.700000000000003</c:v>
                </c:pt>
                <c:pt idx="3">
                  <c:v>35.9</c:v>
                </c:pt>
                <c:pt idx="4">
                  <c:v>36.1</c:v>
                </c:pt>
                <c:pt idx="5">
                  <c:v>37.200000000000003</c:v>
                </c:pt>
                <c:pt idx="6">
                  <c:v>37.5</c:v>
                </c:pt>
                <c:pt idx="7">
                  <c:v>36.1</c:v>
                </c:pt>
                <c:pt idx="8">
                  <c:v>32.6</c:v>
                </c:pt>
                <c:pt idx="9">
                  <c:v>33.4</c:v>
                </c:pt>
                <c:pt idx="10">
                  <c:v>33.6</c:v>
                </c:pt>
                <c:pt idx="11">
                  <c:v>35.700000000000003</c:v>
                </c:pt>
                <c:pt idx="12">
                  <c:v>34.800000000000004</c:v>
                </c:pt>
                <c:pt idx="13">
                  <c:v>35.1</c:v>
                </c:pt>
                <c:pt idx="14">
                  <c:v>35</c:v>
                </c:pt>
                <c:pt idx="15">
                  <c:v>34.700000000000003</c:v>
                </c:pt>
                <c:pt idx="16">
                  <c:v>33.4</c:v>
                </c:pt>
                <c:pt idx="17">
                  <c:v>33.800000000000004</c:v>
                </c:pt>
                <c:pt idx="18">
                  <c:v>35.4</c:v>
                </c:pt>
                <c:pt idx="19">
                  <c:v>33.6</c:v>
                </c:pt>
                <c:pt idx="20">
                  <c:v>33.1</c:v>
                </c:pt>
                <c:pt idx="21">
                  <c:v>33</c:v>
                </c:pt>
                <c:pt idx="22">
                  <c:v>32.200000000000003</c:v>
                </c:pt>
                <c:pt idx="23">
                  <c:v>28.9</c:v>
                </c:pt>
                <c:pt idx="24">
                  <c:v>25.5</c:v>
                </c:pt>
                <c:pt idx="25">
                  <c:v>34.5</c:v>
                </c:pt>
                <c:pt idx="26">
                  <c:v>35.6</c:v>
                </c:pt>
                <c:pt idx="27">
                  <c:v>32.9</c:v>
                </c:pt>
                <c:pt idx="28">
                  <c:v>33</c:v>
                </c:pt>
                <c:pt idx="29">
                  <c:v>34.800000000000004</c:v>
                </c:pt>
                <c:pt idx="30">
                  <c:v>36.700000000000003</c:v>
                </c:pt>
                <c:pt idx="31">
                  <c:v>35.700000000000003</c:v>
                </c:pt>
                <c:pt idx="32">
                  <c:v>33.5</c:v>
                </c:pt>
                <c:pt idx="33">
                  <c:v>32.1</c:v>
                </c:pt>
                <c:pt idx="34">
                  <c:v>30.3</c:v>
                </c:pt>
                <c:pt idx="35">
                  <c:v>31.5</c:v>
                </c:pt>
                <c:pt idx="36">
                  <c:v>31.4</c:v>
                </c:pt>
                <c:pt idx="37">
                  <c:v>32.9</c:v>
                </c:pt>
                <c:pt idx="38">
                  <c:v>31.5</c:v>
                </c:pt>
                <c:pt idx="39">
                  <c:v>33.9</c:v>
                </c:pt>
                <c:pt idx="40">
                  <c:v>32</c:v>
                </c:pt>
                <c:pt idx="41">
                  <c:v>30.5</c:v>
                </c:pt>
                <c:pt idx="42">
                  <c:v>32.6</c:v>
                </c:pt>
                <c:pt idx="43">
                  <c:v>36.6</c:v>
                </c:pt>
                <c:pt idx="44">
                  <c:v>34.4</c:v>
                </c:pt>
                <c:pt idx="45">
                  <c:v>33.800000000000004</c:v>
                </c:pt>
                <c:pt idx="46">
                  <c:v>32</c:v>
                </c:pt>
                <c:pt idx="47">
                  <c:v>34.700000000000003</c:v>
                </c:pt>
                <c:pt idx="48">
                  <c:v>34.800000000000004</c:v>
                </c:pt>
                <c:pt idx="49">
                  <c:v>33.700000000000003</c:v>
                </c:pt>
                <c:pt idx="50">
                  <c:v>32</c:v>
                </c:pt>
                <c:pt idx="51">
                  <c:v>28.7</c:v>
                </c:pt>
                <c:pt idx="52">
                  <c:v>30</c:v>
                </c:pt>
                <c:pt idx="53">
                  <c:v>31.7</c:v>
                </c:pt>
                <c:pt idx="54">
                  <c:v>31.4</c:v>
                </c:pt>
                <c:pt idx="55">
                  <c:v>31.9</c:v>
                </c:pt>
                <c:pt idx="56">
                  <c:v>31.7</c:v>
                </c:pt>
                <c:pt idx="57">
                  <c:v>30.8</c:v>
                </c:pt>
                <c:pt idx="58">
                  <c:v>31.2</c:v>
                </c:pt>
                <c:pt idx="59">
                  <c:v>30.4</c:v>
                </c:pt>
                <c:pt idx="60">
                  <c:v>26.7</c:v>
                </c:pt>
                <c:pt idx="61">
                  <c:v>33</c:v>
                </c:pt>
                <c:pt idx="62">
                  <c:v>35.300000000000004</c:v>
                </c:pt>
                <c:pt idx="63">
                  <c:v>33.6</c:v>
                </c:pt>
                <c:pt idx="64">
                  <c:v>29.7</c:v>
                </c:pt>
                <c:pt idx="65">
                  <c:v>31.2</c:v>
                </c:pt>
                <c:pt idx="66">
                  <c:v>34.800000000000004</c:v>
                </c:pt>
                <c:pt idx="67">
                  <c:v>35.300000000000004</c:v>
                </c:pt>
                <c:pt idx="68">
                  <c:v>33.4</c:v>
                </c:pt>
                <c:pt idx="69">
                  <c:v>33.800000000000004</c:v>
                </c:pt>
                <c:pt idx="70">
                  <c:v>33</c:v>
                </c:pt>
                <c:pt idx="71">
                  <c:v>33</c:v>
                </c:pt>
                <c:pt idx="72">
                  <c:v>35.4</c:v>
                </c:pt>
                <c:pt idx="73">
                  <c:v>35.9</c:v>
                </c:pt>
                <c:pt idx="74">
                  <c:v>36.800000000000004</c:v>
                </c:pt>
                <c:pt idx="75">
                  <c:v>34.6</c:v>
                </c:pt>
                <c:pt idx="76">
                  <c:v>36.5</c:v>
                </c:pt>
                <c:pt idx="77">
                  <c:v>34.800000000000004</c:v>
                </c:pt>
                <c:pt idx="78">
                  <c:v>31.3</c:v>
                </c:pt>
                <c:pt idx="79">
                  <c:v>33.6</c:v>
                </c:pt>
                <c:pt idx="80">
                  <c:v>34.9</c:v>
                </c:pt>
                <c:pt idx="81">
                  <c:v>32.9</c:v>
                </c:pt>
                <c:pt idx="82">
                  <c:v>30.5</c:v>
                </c:pt>
                <c:pt idx="83">
                  <c:v>30.9</c:v>
                </c:pt>
                <c:pt idx="84">
                  <c:v>34.1</c:v>
                </c:pt>
                <c:pt idx="85">
                  <c:v>33.700000000000003</c:v>
                </c:pt>
                <c:pt idx="86">
                  <c:v>32.700000000000003</c:v>
                </c:pt>
                <c:pt idx="87">
                  <c:v>31.8</c:v>
                </c:pt>
                <c:pt idx="88">
                  <c:v>30.8</c:v>
                </c:pt>
                <c:pt idx="89">
                  <c:v>29.4</c:v>
                </c:pt>
                <c:pt idx="90">
                  <c:v>29.5</c:v>
                </c:pt>
                <c:pt idx="91">
                  <c:v>31.4</c:v>
                </c:pt>
                <c:pt idx="92">
                  <c:v>30.3</c:v>
                </c:pt>
                <c:pt idx="93">
                  <c:v>31.7</c:v>
                </c:pt>
                <c:pt idx="94">
                  <c:v>30.8</c:v>
                </c:pt>
                <c:pt idx="95">
                  <c:v>32.200000000000003</c:v>
                </c:pt>
                <c:pt idx="96">
                  <c:v>31.5</c:v>
                </c:pt>
                <c:pt idx="97">
                  <c:v>29.9</c:v>
                </c:pt>
                <c:pt idx="98">
                  <c:v>29.6</c:v>
                </c:pt>
                <c:pt idx="99">
                  <c:v>30.3</c:v>
                </c:pt>
                <c:pt idx="100">
                  <c:v>32.800000000000004</c:v>
                </c:pt>
                <c:pt idx="101">
                  <c:v>31.9</c:v>
                </c:pt>
                <c:pt idx="102">
                  <c:v>31.7</c:v>
                </c:pt>
                <c:pt idx="103">
                  <c:v>30.7</c:v>
                </c:pt>
                <c:pt idx="104">
                  <c:v>31.4</c:v>
                </c:pt>
                <c:pt idx="105">
                  <c:v>33.5</c:v>
                </c:pt>
                <c:pt idx="106">
                  <c:v>31.8</c:v>
                </c:pt>
                <c:pt idx="107">
                  <c:v>31.5</c:v>
                </c:pt>
                <c:pt idx="108">
                  <c:v>32.4</c:v>
                </c:pt>
                <c:pt idx="109">
                  <c:v>34.800000000000004</c:v>
                </c:pt>
                <c:pt idx="110">
                  <c:v>35</c:v>
                </c:pt>
                <c:pt idx="111">
                  <c:v>34.800000000000004</c:v>
                </c:pt>
                <c:pt idx="112">
                  <c:v>32.6</c:v>
                </c:pt>
                <c:pt idx="113">
                  <c:v>33.4</c:v>
                </c:pt>
                <c:pt idx="114">
                  <c:v>33.6</c:v>
                </c:pt>
                <c:pt idx="115">
                  <c:v>33.6</c:v>
                </c:pt>
                <c:pt idx="116">
                  <c:v>32.800000000000004</c:v>
                </c:pt>
                <c:pt idx="117">
                  <c:v>33.1</c:v>
                </c:pt>
                <c:pt idx="118">
                  <c:v>30.8</c:v>
                </c:pt>
                <c:pt idx="119">
                  <c:v>27.5</c:v>
                </c:pt>
                <c:pt idx="120">
                  <c:v>28.3</c:v>
                </c:pt>
                <c:pt idx="121">
                  <c:v>28.8</c:v>
                </c:pt>
                <c:pt idx="122">
                  <c:v>30.4</c:v>
                </c:pt>
                <c:pt idx="123">
                  <c:v>30</c:v>
                </c:pt>
                <c:pt idx="124">
                  <c:v>30.8</c:v>
                </c:pt>
                <c:pt idx="125">
                  <c:v>30.9</c:v>
                </c:pt>
                <c:pt idx="126">
                  <c:v>31.2</c:v>
                </c:pt>
                <c:pt idx="127">
                  <c:v>30.8</c:v>
                </c:pt>
                <c:pt idx="128">
                  <c:v>31.1</c:v>
                </c:pt>
                <c:pt idx="129">
                  <c:v>29.8</c:v>
                </c:pt>
                <c:pt idx="130">
                  <c:v>30.5</c:v>
                </c:pt>
                <c:pt idx="131">
                  <c:v>29.4</c:v>
                </c:pt>
                <c:pt idx="132">
                  <c:v>29.1</c:v>
                </c:pt>
                <c:pt idx="133">
                  <c:v>29.4</c:v>
                </c:pt>
                <c:pt idx="134">
                  <c:v>28.9</c:v>
                </c:pt>
                <c:pt idx="135">
                  <c:v>30</c:v>
                </c:pt>
                <c:pt idx="136">
                  <c:v>29.4</c:v>
                </c:pt>
                <c:pt idx="137">
                  <c:v>29.8</c:v>
                </c:pt>
                <c:pt idx="138">
                  <c:v>29.7</c:v>
                </c:pt>
                <c:pt idx="139">
                  <c:v>28.8</c:v>
                </c:pt>
                <c:pt idx="140">
                  <c:v>27.7</c:v>
                </c:pt>
                <c:pt idx="141">
                  <c:v>28</c:v>
                </c:pt>
                <c:pt idx="142">
                  <c:v>28.3</c:v>
                </c:pt>
                <c:pt idx="143">
                  <c:v>27</c:v>
                </c:pt>
                <c:pt idx="144">
                  <c:v>27.4</c:v>
                </c:pt>
                <c:pt idx="145">
                  <c:v>27.1</c:v>
                </c:pt>
                <c:pt idx="146">
                  <c:v>27.5</c:v>
                </c:pt>
                <c:pt idx="147">
                  <c:v>27.2</c:v>
                </c:pt>
                <c:pt idx="148">
                  <c:v>26.7</c:v>
                </c:pt>
                <c:pt idx="149">
                  <c:v>27.1</c:v>
                </c:pt>
                <c:pt idx="150">
                  <c:v>26.4</c:v>
                </c:pt>
                <c:pt idx="151">
                  <c:v>27</c:v>
                </c:pt>
                <c:pt idx="152">
                  <c:v>27</c:v>
                </c:pt>
                <c:pt idx="153">
                  <c:v>26.5</c:v>
                </c:pt>
                <c:pt idx="154">
                  <c:v>25.7</c:v>
                </c:pt>
                <c:pt idx="155">
                  <c:v>25.8</c:v>
                </c:pt>
                <c:pt idx="156">
                  <c:v>25.7</c:v>
                </c:pt>
                <c:pt idx="157">
                  <c:v>25.7</c:v>
                </c:pt>
                <c:pt idx="158">
                  <c:v>25.5</c:v>
                </c:pt>
                <c:pt idx="159">
                  <c:v>25.7</c:v>
                </c:pt>
                <c:pt idx="160">
                  <c:v>25.6</c:v>
                </c:pt>
                <c:pt idx="161">
                  <c:v>24.7</c:v>
                </c:pt>
                <c:pt idx="162">
                  <c:v>24</c:v>
                </c:pt>
                <c:pt idx="163">
                  <c:v>23.8</c:v>
                </c:pt>
                <c:pt idx="164">
                  <c:v>23.2</c:v>
                </c:pt>
                <c:pt idx="165">
                  <c:v>22.9</c:v>
                </c:pt>
                <c:pt idx="166">
                  <c:v>21.6</c:v>
                </c:pt>
                <c:pt idx="167">
                  <c:v>21.2</c:v>
                </c:pt>
                <c:pt idx="168">
                  <c:v>20.9</c:v>
                </c:pt>
                <c:pt idx="169">
                  <c:v>20.3</c:v>
                </c:pt>
                <c:pt idx="170">
                  <c:v>19.8</c:v>
                </c:pt>
                <c:pt idx="171">
                  <c:v>23.6</c:v>
                </c:pt>
                <c:pt idx="172">
                  <c:v>21.5</c:v>
                </c:pt>
                <c:pt idx="173">
                  <c:v>19.600000000000001</c:v>
                </c:pt>
                <c:pt idx="174">
                  <c:v>18.899999999999999</c:v>
                </c:pt>
                <c:pt idx="175">
                  <c:v>18.100000000000001</c:v>
                </c:pt>
                <c:pt idx="176">
                  <c:v>17.600000000000001</c:v>
                </c:pt>
                <c:pt idx="177">
                  <c:v>16.8</c:v>
                </c:pt>
                <c:pt idx="178">
                  <c:v>16.100000000000001</c:v>
                </c:pt>
                <c:pt idx="179">
                  <c:v>16.100000000000001</c:v>
                </c:pt>
                <c:pt idx="180">
                  <c:v>15.2</c:v>
                </c:pt>
                <c:pt idx="181">
                  <c:v>15.4</c:v>
                </c:pt>
                <c:pt idx="182">
                  <c:v>14.8</c:v>
                </c:pt>
                <c:pt idx="183">
                  <c:v>14.5</c:v>
                </c:pt>
                <c:pt idx="184">
                  <c:v>13.7</c:v>
                </c:pt>
                <c:pt idx="185">
                  <c:v>13.7</c:v>
                </c:pt>
                <c:pt idx="186">
                  <c:v>13.8</c:v>
                </c:pt>
                <c:pt idx="187">
                  <c:v>14.2</c:v>
                </c:pt>
                <c:pt idx="188">
                  <c:v>14.4</c:v>
                </c:pt>
                <c:pt idx="189">
                  <c:v>14.9</c:v>
                </c:pt>
                <c:pt idx="190">
                  <c:v>15.4</c:v>
                </c:pt>
                <c:pt idx="191">
                  <c:v>15.1</c:v>
                </c:pt>
                <c:pt idx="192">
                  <c:v>15.6</c:v>
                </c:pt>
                <c:pt idx="193">
                  <c:v>17.7</c:v>
                </c:pt>
                <c:pt idx="194">
                  <c:v>19.3</c:v>
                </c:pt>
                <c:pt idx="195">
                  <c:v>20.6</c:v>
                </c:pt>
                <c:pt idx="196">
                  <c:v>20.399999999999999</c:v>
                </c:pt>
                <c:pt idx="197">
                  <c:v>19.7</c:v>
                </c:pt>
                <c:pt idx="198">
                  <c:v>18.899999999999999</c:v>
                </c:pt>
                <c:pt idx="199">
                  <c:v>18.399999999999999</c:v>
                </c:pt>
                <c:pt idx="200">
                  <c:v>17.399999999999999</c:v>
                </c:pt>
                <c:pt idx="201">
                  <c:v>16.5</c:v>
                </c:pt>
                <c:pt idx="202">
                  <c:v>15.6</c:v>
                </c:pt>
                <c:pt idx="203">
                  <c:v>15.5</c:v>
                </c:pt>
                <c:pt idx="204">
                  <c:v>15.4</c:v>
                </c:pt>
                <c:pt idx="205">
                  <c:v>14.6</c:v>
                </c:pt>
                <c:pt idx="206">
                  <c:v>14.8</c:v>
                </c:pt>
                <c:pt idx="207">
                  <c:v>14.8</c:v>
                </c:pt>
                <c:pt idx="208">
                  <c:v>14.6</c:v>
                </c:pt>
                <c:pt idx="209">
                  <c:v>14.2</c:v>
                </c:pt>
                <c:pt idx="210">
                  <c:v>14.1</c:v>
                </c:pt>
                <c:pt idx="211">
                  <c:v>13.7</c:v>
                </c:pt>
                <c:pt idx="212">
                  <c:v>13.9</c:v>
                </c:pt>
                <c:pt idx="213">
                  <c:v>14.2</c:v>
                </c:pt>
                <c:pt idx="214">
                  <c:v>14.9</c:v>
                </c:pt>
                <c:pt idx="215">
                  <c:v>16</c:v>
                </c:pt>
                <c:pt idx="216">
                  <c:v>15.9</c:v>
                </c:pt>
                <c:pt idx="217">
                  <c:v>15.8</c:v>
                </c:pt>
                <c:pt idx="218">
                  <c:v>15.4</c:v>
                </c:pt>
                <c:pt idx="219">
                  <c:v>14.3</c:v>
                </c:pt>
                <c:pt idx="220">
                  <c:v>13.5</c:v>
                </c:pt>
                <c:pt idx="221">
                  <c:v>13.7</c:v>
                </c:pt>
                <c:pt idx="222">
                  <c:v>14.1</c:v>
                </c:pt>
                <c:pt idx="223">
                  <c:v>13.8</c:v>
                </c:pt>
                <c:pt idx="224">
                  <c:v>13.5</c:v>
                </c:pt>
                <c:pt idx="225">
                  <c:v>13.5</c:v>
                </c:pt>
                <c:pt idx="226">
                  <c:v>12.6</c:v>
                </c:pt>
                <c:pt idx="227">
                  <c:v>12</c:v>
                </c:pt>
                <c:pt idx="228">
                  <c:v>11.6</c:v>
                </c:pt>
                <c:pt idx="229">
                  <c:v>11.3</c:v>
                </c:pt>
                <c:pt idx="230">
                  <c:v>11.6</c:v>
                </c:pt>
                <c:pt idx="231">
                  <c:v>11.7</c:v>
                </c:pt>
                <c:pt idx="232">
                  <c:v>11.3</c:v>
                </c:pt>
                <c:pt idx="233">
                  <c:v>11.1</c:v>
                </c:pt>
                <c:pt idx="234">
                  <c:v>11</c:v>
                </c:pt>
                <c:pt idx="235">
                  <c:v>11.3</c:v>
                </c:pt>
                <c:pt idx="236">
                  <c:v>11.8</c:v>
                </c:pt>
                <c:pt idx="237">
                  <c:v>12.2</c:v>
                </c:pt>
                <c:pt idx="238">
                  <c:v>12.5</c:v>
                </c:pt>
                <c:pt idx="239">
                  <c:v>13.3</c:v>
                </c:pt>
                <c:pt idx="240">
                  <c:v>13.7</c:v>
                </c:pt>
                <c:pt idx="241">
                  <c:v>14.5</c:v>
                </c:pt>
                <c:pt idx="242">
                  <c:v>14.4</c:v>
                </c:pt>
                <c:pt idx="243">
                  <c:v>14.2</c:v>
                </c:pt>
                <c:pt idx="244">
                  <c:v>13.5</c:v>
                </c:pt>
                <c:pt idx="245">
                  <c:v>12.6</c:v>
                </c:pt>
                <c:pt idx="246">
                  <c:v>11.7</c:v>
                </c:pt>
                <c:pt idx="247">
                  <c:v>10.8</c:v>
                </c:pt>
                <c:pt idx="248">
                  <c:v>10.200000000000001</c:v>
                </c:pt>
                <c:pt idx="249">
                  <c:v>10</c:v>
                </c:pt>
                <c:pt idx="250">
                  <c:v>10</c:v>
                </c:pt>
                <c:pt idx="251">
                  <c:v>10.200000000000001</c:v>
                </c:pt>
                <c:pt idx="252">
                  <c:v>10.3</c:v>
                </c:pt>
                <c:pt idx="253">
                  <c:v>10.7</c:v>
                </c:pt>
                <c:pt idx="254">
                  <c:v>11.1</c:v>
                </c:pt>
                <c:pt idx="255">
                  <c:v>11.2</c:v>
                </c:pt>
                <c:pt idx="256">
                  <c:v>11.2</c:v>
                </c:pt>
                <c:pt idx="257">
                  <c:v>11.6</c:v>
                </c:pt>
                <c:pt idx="258">
                  <c:v>11.739999999999998</c:v>
                </c:pt>
                <c:pt idx="259">
                  <c:v>11.850000000000026</c:v>
                </c:pt>
                <c:pt idx="260">
                  <c:v>12.02</c:v>
                </c:pt>
                <c:pt idx="261">
                  <c:v>12.33</c:v>
                </c:pt>
              </c:numCache>
            </c:numRef>
          </c:val>
          <c:extLst xmlns:c16r2="http://schemas.microsoft.com/office/drawing/2015/06/chart">
            <c:ext xmlns:c16="http://schemas.microsoft.com/office/drawing/2014/chart" uri="{C3380CC4-5D6E-409C-BE32-E72D297353CC}">
              <c16:uniqueId val="{00000000-2662-462A-9664-5B6EC4CC2D1C}"/>
            </c:ext>
          </c:extLst>
        </c:ser>
        <c:ser>
          <c:idx val="1"/>
          <c:order val="1"/>
          <c:tx>
            <c:strRef>
              <c:f>Φύλλο1!$C$1</c:f>
              <c:strCache>
                <c:ptCount val="1"/>
                <c:pt idx="0">
                  <c:v>Θάνατοι/1000</c:v>
                </c:pt>
              </c:strCache>
            </c:strRef>
          </c:tx>
          <c:spPr>
            <a:ln w="50800"/>
          </c:spPr>
          <c:marker>
            <c:symbol val="none"/>
          </c:marker>
          <c:cat>
            <c:numRef>
              <c:f>Φύλλο1!$A$2:$A$263</c:f>
              <c:numCache>
                <c:formatCode>General</c:formatCode>
                <c:ptCount val="262"/>
                <c:pt idx="0">
                  <c:v>1749</c:v>
                </c:pt>
                <c:pt idx="1">
                  <c:v>1750</c:v>
                </c:pt>
                <c:pt idx="2">
                  <c:v>1751</c:v>
                </c:pt>
                <c:pt idx="3">
                  <c:v>1752</c:v>
                </c:pt>
                <c:pt idx="4">
                  <c:v>1753</c:v>
                </c:pt>
                <c:pt idx="5">
                  <c:v>1754</c:v>
                </c:pt>
                <c:pt idx="6">
                  <c:v>1755</c:v>
                </c:pt>
                <c:pt idx="7">
                  <c:v>1756</c:v>
                </c:pt>
                <c:pt idx="8">
                  <c:v>1757</c:v>
                </c:pt>
                <c:pt idx="9">
                  <c:v>1758</c:v>
                </c:pt>
                <c:pt idx="10">
                  <c:v>1759</c:v>
                </c:pt>
                <c:pt idx="11">
                  <c:v>1760</c:v>
                </c:pt>
                <c:pt idx="12">
                  <c:v>1761</c:v>
                </c:pt>
                <c:pt idx="13">
                  <c:v>1762</c:v>
                </c:pt>
                <c:pt idx="14">
                  <c:v>1763</c:v>
                </c:pt>
                <c:pt idx="15">
                  <c:v>1764</c:v>
                </c:pt>
                <c:pt idx="16">
                  <c:v>1765</c:v>
                </c:pt>
                <c:pt idx="17">
                  <c:v>1766</c:v>
                </c:pt>
                <c:pt idx="18">
                  <c:v>1767</c:v>
                </c:pt>
                <c:pt idx="19">
                  <c:v>1768</c:v>
                </c:pt>
                <c:pt idx="20">
                  <c:v>1769</c:v>
                </c:pt>
                <c:pt idx="21">
                  <c:v>1770</c:v>
                </c:pt>
                <c:pt idx="22">
                  <c:v>1771</c:v>
                </c:pt>
                <c:pt idx="23">
                  <c:v>1772</c:v>
                </c:pt>
                <c:pt idx="24">
                  <c:v>1773</c:v>
                </c:pt>
                <c:pt idx="25">
                  <c:v>1774</c:v>
                </c:pt>
                <c:pt idx="26">
                  <c:v>1775</c:v>
                </c:pt>
                <c:pt idx="27">
                  <c:v>1776</c:v>
                </c:pt>
                <c:pt idx="28">
                  <c:v>1777</c:v>
                </c:pt>
                <c:pt idx="29">
                  <c:v>1778</c:v>
                </c:pt>
                <c:pt idx="30">
                  <c:v>1779</c:v>
                </c:pt>
                <c:pt idx="31">
                  <c:v>1780</c:v>
                </c:pt>
                <c:pt idx="32">
                  <c:v>1781</c:v>
                </c:pt>
                <c:pt idx="33">
                  <c:v>1782</c:v>
                </c:pt>
                <c:pt idx="34">
                  <c:v>1783</c:v>
                </c:pt>
                <c:pt idx="35">
                  <c:v>1784</c:v>
                </c:pt>
                <c:pt idx="36">
                  <c:v>1785</c:v>
                </c:pt>
                <c:pt idx="37">
                  <c:v>1786</c:v>
                </c:pt>
                <c:pt idx="38">
                  <c:v>1787</c:v>
                </c:pt>
                <c:pt idx="39">
                  <c:v>1788</c:v>
                </c:pt>
                <c:pt idx="40">
                  <c:v>1789</c:v>
                </c:pt>
                <c:pt idx="41">
                  <c:v>1790</c:v>
                </c:pt>
                <c:pt idx="42">
                  <c:v>1791</c:v>
                </c:pt>
                <c:pt idx="43">
                  <c:v>1792</c:v>
                </c:pt>
                <c:pt idx="44">
                  <c:v>1793</c:v>
                </c:pt>
                <c:pt idx="45">
                  <c:v>1794</c:v>
                </c:pt>
                <c:pt idx="46">
                  <c:v>1795</c:v>
                </c:pt>
                <c:pt idx="47">
                  <c:v>1796</c:v>
                </c:pt>
                <c:pt idx="48">
                  <c:v>1797</c:v>
                </c:pt>
                <c:pt idx="49">
                  <c:v>1798</c:v>
                </c:pt>
                <c:pt idx="50">
                  <c:v>1799</c:v>
                </c:pt>
                <c:pt idx="51">
                  <c:v>1800</c:v>
                </c:pt>
                <c:pt idx="52">
                  <c:v>1801</c:v>
                </c:pt>
                <c:pt idx="53">
                  <c:v>1802</c:v>
                </c:pt>
                <c:pt idx="54">
                  <c:v>1803</c:v>
                </c:pt>
                <c:pt idx="55">
                  <c:v>1804</c:v>
                </c:pt>
                <c:pt idx="56">
                  <c:v>1805</c:v>
                </c:pt>
                <c:pt idx="57">
                  <c:v>1806</c:v>
                </c:pt>
                <c:pt idx="58">
                  <c:v>1807</c:v>
                </c:pt>
                <c:pt idx="59">
                  <c:v>1808</c:v>
                </c:pt>
                <c:pt idx="60">
                  <c:v>1809</c:v>
                </c:pt>
                <c:pt idx="61">
                  <c:v>1810</c:v>
                </c:pt>
                <c:pt idx="62">
                  <c:v>1811</c:v>
                </c:pt>
                <c:pt idx="63">
                  <c:v>1812</c:v>
                </c:pt>
                <c:pt idx="64">
                  <c:v>1813</c:v>
                </c:pt>
                <c:pt idx="65">
                  <c:v>1814</c:v>
                </c:pt>
                <c:pt idx="66">
                  <c:v>1815</c:v>
                </c:pt>
                <c:pt idx="67">
                  <c:v>1816</c:v>
                </c:pt>
                <c:pt idx="68">
                  <c:v>1817</c:v>
                </c:pt>
                <c:pt idx="69">
                  <c:v>1818</c:v>
                </c:pt>
                <c:pt idx="70">
                  <c:v>1819</c:v>
                </c:pt>
                <c:pt idx="71">
                  <c:v>1820</c:v>
                </c:pt>
                <c:pt idx="72">
                  <c:v>1821</c:v>
                </c:pt>
                <c:pt idx="73">
                  <c:v>1822</c:v>
                </c:pt>
                <c:pt idx="74">
                  <c:v>1823</c:v>
                </c:pt>
                <c:pt idx="75">
                  <c:v>1824</c:v>
                </c:pt>
                <c:pt idx="76">
                  <c:v>1825</c:v>
                </c:pt>
                <c:pt idx="77">
                  <c:v>1826</c:v>
                </c:pt>
                <c:pt idx="78">
                  <c:v>1827</c:v>
                </c:pt>
                <c:pt idx="79">
                  <c:v>1828</c:v>
                </c:pt>
                <c:pt idx="80">
                  <c:v>1829</c:v>
                </c:pt>
                <c:pt idx="81">
                  <c:v>1830</c:v>
                </c:pt>
                <c:pt idx="82">
                  <c:v>1831</c:v>
                </c:pt>
                <c:pt idx="83">
                  <c:v>1832</c:v>
                </c:pt>
                <c:pt idx="84">
                  <c:v>1833</c:v>
                </c:pt>
                <c:pt idx="85">
                  <c:v>1834</c:v>
                </c:pt>
                <c:pt idx="86">
                  <c:v>1835</c:v>
                </c:pt>
                <c:pt idx="87">
                  <c:v>1836</c:v>
                </c:pt>
                <c:pt idx="88">
                  <c:v>1837</c:v>
                </c:pt>
                <c:pt idx="89">
                  <c:v>1838</c:v>
                </c:pt>
                <c:pt idx="90">
                  <c:v>1839</c:v>
                </c:pt>
                <c:pt idx="91">
                  <c:v>1840</c:v>
                </c:pt>
                <c:pt idx="92">
                  <c:v>1841</c:v>
                </c:pt>
                <c:pt idx="93">
                  <c:v>1842</c:v>
                </c:pt>
                <c:pt idx="94">
                  <c:v>1843</c:v>
                </c:pt>
                <c:pt idx="95">
                  <c:v>1844</c:v>
                </c:pt>
                <c:pt idx="96">
                  <c:v>1845</c:v>
                </c:pt>
                <c:pt idx="97">
                  <c:v>1846</c:v>
                </c:pt>
                <c:pt idx="98">
                  <c:v>1847</c:v>
                </c:pt>
                <c:pt idx="99">
                  <c:v>1848</c:v>
                </c:pt>
                <c:pt idx="100">
                  <c:v>1849</c:v>
                </c:pt>
                <c:pt idx="101">
                  <c:v>1850</c:v>
                </c:pt>
                <c:pt idx="102">
                  <c:v>1851</c:v>
                </c:pt>
                <c:pt idx="103">
                  <c:v>1852</c:v>
                </c:pt>
                <c:pt idx="104">
                  <c:v>1853</c:v>
                </c:pt>
                <c:pt idx="105">
                  <c:v>1854</c:v>
                </c:pt>
                <c:pt idx="106">
                  <c:v>1855</c:v>
                </c:pt>
                <c:pt idx="107">
                  <c:v>1856</c:v>
                </c:pt>
                <c:pt idx="108">
                  <c:v>1857</c:v>
                </c:pt>
                <c:pt idx="109">
                  <c:v>1858</c:v>
                </c:pt>
                <c:pt idx="110">
                  <c:v>1859</c:v>
                </c:pt>
                <c:pt idx="111">
                  <c:v>1860</c:v>
                </c:pt>
                <c:pt idx="112">
                  <c:v>1861</c:v>
                </c:pt>
                <c:pt idx="113">
                  <c:v>1862</c:v>
                </c:pt>
                <c:pt idx="114">
                  <c:v>1863</c:v>
                </c:pt>
                <c:pt idx="115">
                  <c:v>1864</c:v>
                </c:pt>
                <c:pt idx="116">
                  <c:v>1865</c:v>
                </c:pt>
                <c:pt idx="117">
                  <c:v>1866</c:v>
                </c:pt>
                <c:pt idx="118">
                  <c:v>1867</c:v>
                </c:pt>
                <c:pt idx="119">
                  <c:v>1868</c:v>
                </c:pt>
                <c:pt idx="120">
                  <c:v>1869</c:v>
                </c:pt>
                <c:pt idx="121">
                  <c:v>1870</c:v>
                </c:pt>
                <c:pt idx="122">
                  <c:v>1871</c:v>
                </c:pt>
                <c:pt idx="123">
                  <c:v>1872</c:v>
                </c:pt>
                <c:pt idx="124">
                  <c:v>1873</c:v>
                </c:pt>
                <c:pt idx="125">
                  <c:v>1874</c:v>
                </c:pt>
                <c:pt idx="126">
                  <c:v>1875</c:v>
                </c:pt>
                <c:pt idx="127">
                  <c:v>1876</c:v>
                </c:pt>
                <c:pt idx="128">
                  <c:v>1877</c:v>
                </c:pt>
                <c:pt idx="129">
                  <c:v>1878</c:v>
                </c:pt>
                <c:pt idx="130">
                  <c:v>1879</c:v>
                </c:pt>
                <c:pt idx="131">
                  <c:v>1880</c:v>
                </c:pt>
                <c:pt idx="132">
                  <c:v>1881</c:v>
                </c:pt>
                <c:pt idx="133">
                  <c:v>1882</c:v>
                </c:pt>
                <c:pt idx="134">
                  <c:v>1883</c:v>
                </c:pt>
                <c:pt idx="135">
                  <c:v>1884</c:v>
                </c:pt>
                <c:pt idx="136">
                  <c:v>1885</c:v>
                </c:pt>
                <c:pt idx="137">
                  <c:v>1886</c:v>
                </c:pt>
                <c:pt idx="138">
                  <c:v>1887</c:v>
                </c:pt>
                <c:pt idx="139">
                  <c:v>1888</c:v>
                </c:pt>
                <c:pt idx="140">
                  <c:v>1889</c:v>
                </c:pt>
                <c:pt idx="141">
                  <c:v>1890</c:v>
                </c:pt>
                <c:pt idx="142">
                  <c:v>1891</c:v>
                </c:pt>
                <c:pt idx="143">
                  <c:v>1892</c:v>
                </c:pt>
                <c:pt idx="144">
                  <c:v>1893</c:v>
                </c:pt>
                <c:pt idx="145">
                  <c:v>1894</c:v>
                </c:pt>
                <c:pt idx="146">
                  <c:v>1895</c:v>
                </c:pt>
                <c:pt idx="147">
                  <c:v>1896</c:v>
                </c:pt>
                <c:pt idx="148">
                  <c:v>1897</c:v>
                </c:pt>
                <c:pt idx="149">
                  <c:v>1898</c:v>
                </c:pt>
                <c:pt idx="150">
                  <c:v>1899</c:v>
                </c:pt>
                <c:pt idx="151">
                  <c:v>1900</c:v>
                </c:pt>
                <c:pt idx="152">
                  <c:v>1901</c:v>
                </c:pt>
                <c:pt idx="153">
                  <c:v>1902</c:v>
                </c:pt>
                <c:pt idx="154">
                  <c:v>1903</c:v>
                </c:pt>
                <c:pt idx="155">
                  <c:v>1904</c:v>
                </c:pt>
                <c:pt idx="156">
                  <c:v>1905</c:v>
                </c:pt>
                <c:pt idx="157">
                  <c:v>1906</c:v>
                </c:pt>
                <c:pt idx="158">
                  <c:v>1907</c:v>
                </c:pt>
                <c:pt idx="159">
                  <c:v>1908</c:v>
                </c:pt>
                <c:pt idx="160">
                  <c:v>1909</c:v>
                </c:pt>
                <c:pt idx="161">
                  <c:v>1910</c:v>
                </c:pt>
                <c:pt idx="162">
                  <c:v>1911</c:v>
                </c:pt>
                <c:pt idx="163">
                  <c:v>1912</c:v>
                </c:pt>
                <c:pt idx="164">
                  <c:v>1913</c:v>
                </c:pt>
                <c:pt idx="165">
                  <c:v>1914</c:v>
                </c:pt>
                <c:pt idx="166">
                  <c:v>1915</c:v>
                </c:pt>
                <c:pt idx="167">
                  <c:v>1916</c:v>
                </c:pt>
                <c:pt idx="168">
                  <c:v>1917</c:v>
                </c:pt>
                <c:pt idx="169">
                  <c:v>1918</c:v>
                </c:pt>
                <c:pt idx="170">
                  <c:v>1919</c:v>
                </c:pt>
                <c:pt idx="171">
                  <c:v>1920</c:v>
                </c:pt>
                <c:pt idx="172">
                  <c:v>1921</c:v>
                </c:pt>
                <c:pt idx="173">
                  <c:v>1922</c:v>
                </c:pt>
                <c:pt idx="174">
                  <c:v>1923</c:v>
                </c:pt>
                <c:pt idx="175">
                  <c:v>1924</c:v>
                </c:pt>
                <c:pt idx="176">
                  <c:v>1925</c:v>
                </c:pt>
                <c:pt idx="177">
                  <c:v>1926</c:v>
                </c:pt>
                <c:pt idx="178">
                  <c:v>1927</c:v>
                </c:pt>
                <c:pt idx="179">
                  <c:v>1928</c:v>
                </c:pt>
                <c:pt idx="180">
                  <c:v>1929</c:v>
                </c:pt>
                <c:pt idx="181">
                  <c:v>1930</c:v>
                </c:pt>
                <c:pt idx="182">
                  <c:v>1931</c:v>
                </c:pt>
                <c:pt idx="183">
                  <c:v>1932</c:v>
                </c:pt>
                <c:pt idx="184">
                  <c:v>1933</c:v>
                </c:pt>
                <c:pt idx="185">
                  <c:v>1934</c:v>
                </c:pt>
                <c:pt idx="186">
                  <c:v>1935</c:v>
                </c:pt>
                <c:pt idx="187">
                  <c:v>1936</c:v>
                </c:pt>
                <c:pt idx="188">
                  <c:v>1937</c:v>
                </c:pt>
                <c:pt idx="189">
                  <c:v>1938</c:v>
                </c:pt>
                <c:pt idx="190">
                  <c:v>1939</c:v>
                </c:pt>
                <c:pt idx="191">
                  <c:v>1940</c:v>
                </c:pt>
                <c:pt idx="192">
                  <c:v>1941</c:v>
                </c:pt>
                <c:pt idx="193">
                  <c:v>1942</c:v>
                </c:pt>
                <c:pt idx="194">
                  <c:v>1943</c:v>
                </c:pt>
                <c:pt idx="195">
                  <c:v>1944</c:v>
                </c:pt>
                <c:pt idx="196">
                  <c:v>1945</c:v>
                </c:pt>
                <c:pt idx="197">
                  <c:v>1946</c:v>
                </c:pt>
                <c:pt idx="198">
                  <c:v>1947</c:v>
                </c:pt>
                <c:pt idx="199">
                  <c:v>1948</c:v>
                </c:pt>
                <c:pt idx="200">
                  <c:v>1949</c:v>
                </c:pt>
                <c:pt idx="201">
                  <c:v>1950</c:v>
                </c:pt>
                <c:pt idx="202">
                  <c:v>1951</c:v>
                </c:pt>
                <c:pt idx="203">
                  <c:v>1952</c:v>
                </c:pt>
                <c:pt idx="204">
                  <c:v>1953</c:v>
                </c:pt>
                <c:pt idx="205">
                  <c:v>1954</c:v>
                </c:pt>
                <c:pt idx="206">
                  <c:v>1955</c:v>
                </c:pt>
                <c:pt idx="207">
                  <c:v>1956</c:v>
                </c:pt>
                <c:pt idx="208">
                  <c:v>1957</c:v>
                </c:pt>
                <c:pt idx="209">
                  <c:v>1958</c:v>
                </c:pt>
                <c:pt idx="210">
                  <c:v>1959</c:v>
                </c:pt>
                <c:pt idx="211">
                  <c:v>1960</c:v>
                </c:pt>
                <c:pt idx="212">
                  <c:v>1961</c:v>
                </c:pt>
                <c:pt idx="213">
                  <c:v>1962</c:v>
                </c:pt>
                <c:pt idx="214">
                  <c:v>1963</c:v>
                </c:pt>
                <c:pt idx="215">
                  <c:v>1964</c:v>
                </c:pt>
                <c:pt idx="216">
                  <c:v>1965</c:v>
                </c:pt>
                <c:pt idx="217">
                  <c:v>1966</c:v>
                </c:pt>
                <c:pt idx="218">
                  <c:v>1967</c:v>
                </c:pt>
                <c:pt idx="219">
                  <c:v>1968</c:v>
                </c:pt>
                <c:pt idx="220">
                  <c:v>1969</c:v>
                </c:pt>
                <c:pt idx="221">
                  <c:v>1970</c:v>
                </c:pt>
                <c:pt idx="222">
                  <c:v>1971</c:v>
                </c:pt>
                <c:pt idx="223">
                  <c:v>1972</c:v>
                </c:pt>
                <c:pt idx="224">
                  <c:v>1973</c:v>
                </c:pt>
                <c:pt idx="225">
                  <c:v>1974</c:v>
                </c:pt>
                <c:pt idx="226">
                  <c:v>1975</c:v>
                </c:pt>
                <c:pt idx="227">
                  <c:v>1976</c:v>
                </c:pt>
                <c:pt idx="228">
                  <c:v>1977</c:v>
                </c:pt>
                <c:pt idx="229">
                  <c:v>1978</c:v>
                </c:pt>
                <c:pt idx="230">
                  <c:v>1979</c:v>
                </c:pt>
                <c:pt idx="231">
                  <c:v>1980</c:v>
                </c:pt>
                <c:pt idx="232">
                  <c:v>1981</c:v>
                </c:pt>
                <c:pt idx="233">
                  <c:v>1982</c:v>
                </c:pt>
                <c:pt idx="234">
                  <c:v>1983</c:v>
                </c:pt>
                <c:pt idx="235">
                  <c:v>1984</c:v>
                </c:pt>
                <c:pt idx="236">
                  <c:v>1985</c:v>
                </c:pt>
                <c:pt idx="237">
                  <c:v>1986</c:v>
                </c:pt>
                <c:pt idx="238">
                  <c:v>1987</c:v>
                </c:pt>
                <c:pt idx="239">
                  <c:v>1988</c:v>
                </c:pt>
                <c:pt idx="240">
                  <c:v>1989</c:v>
                </c:pt>
                <c:pt idx="241">
                  <c:v>1990</c:v>
                </c:pt>
                <c:pt idx="242">
                  <c:v>1991</c:v>
                </c:pt>
                <c:pt idx="243">
                  <c:v>1992</c:v>
                </c:pt>
                <c:pt idx="244">
                  <c:v>1993</c:v>
                </c:pt>
                <c:pt idx="245">
                  <c:v>1994</c:v>
                </c:pt>
                <c:pt idx="246">
                  <c:v>1995</c:v>
                </c:pt>
                <c:pt idx="247">
                  <c:v>1996</c:v>
                </c:pt>
                <c:pt idx="248">
                  <c:v>1997</c:v>
                </c:pt>
                <c:pt idx="249">
                  <c:v>1998</c:v>
                </c:pt>
                <c:pt idx="250">
                  <c:v>1999</c:v>
                </c:pt>
                <c:pt idx="251">
                  <c:v>2000</c:v>
                </c:pt>
                <c:pt idx="252">
                  <c:v>2001</c:v>
                </c:pt>
                <c:pt idx="253">
                  <c:v>2002</c:v>
                </c:pt>
                <c:pt idx="254">
                  <c:v>2003</c:v>
                </c:pt>
                <c:pt idx="255">
                  <c:v>2004</c:v>
                </c:pt>
                <c:pt idx="256">
                  <c:v>2005</c:v>
                </c:pt>
                <c:pt idx="257">
                  <c:v>2006</c:v>
                </c:pt>
                <c:pt idx="258">
                  <c:v>2007</c:v>
                </c:pt>
                <c:pt idx="259">
                  <c:v>2008</c:v>
                </c:pt>
                <c:pt idx="260">
                  <c:v>2009</c:v>
                </c:pt>
                <c:pt idx="261">
                  <c:v>2010</c:v>
                </c:pt>
              </c:numCache>
            </c:numRef>
          </c:cat>
          <c:val>
            <c:numRef>
              <c:f>Φύλλο1!$C$2:$C$263</c:f>
              <c:numCache>
                <c:formatCode>0.00</c:formatCode>
                <c:ptCount val="262"/>
                <c:pt idx="0">
                  <c:v>28.1</c:v>
                </c:pt>
                <c:pt idx="1">
                  <c:v>26.9</c:v>
                </c:pt>
                <c:pt idx="2">
                  <c:v>26.2</c:v>
                </c:pt>
                <c:pt idx="3">
                  <c:v>27.3</c:v>
                </c:pt>
                <c:pt idx="4">
                  <c:v>24</c:v>
                </c:pt>
                <c:pt idx="5">
                  <c:v>26.3</c:v>
                </c:pt>
                <c:pt idx="6">
                  <c:v>27.4</c:v>
                </c:pt>
                <c:pt idx="7">
                  <c:v>27.7</c:v>
                </c:pt>
                <c:pt idx="8">
                  <c:v>29.9</c:v>
                </c:pt>
                <c:pt idx="9">
                  <c:v>32.4</c:v>
                </c:pt>
                <c:pt idx="10">
                  <c:v>26.3</c:v>
                </c:pt>
                <c:pt idx="11">
                  <c:v>24.8</c:v>
                </c:pt>
                <c:pt idx="12">
                  <c:v>25.8</c:v>
                </c:pt>
                <c:pt idx="13">
                  <c:v>31.2</c:v>
                </c:pt>
                <c:pt idx="14">
                  <c:v>32.9</c:v>
                </c:pt>
                <c:pt idx="15">
                  <c:v>27.2</c:v>
                </c:pt>
                <c:pt idx="16">
                  <c:v>27.7</c:v>
                </c:pt>
                <c:pt idx="17">
                  <c:v>25.1</c:v>
                </c:pt>
                <c:pt idx="18">
                  <c:v>25.6</c:v>
                </c:pt>
                <c:pt idx="19">
                  <c:v>27.2</c:v>
                </c:pt>
                <c:pt idx="20">
                  <c:v>27.2</c:v>
                </c:pt>
                <c:pt idx="21">
                  <c:v>26.1</c:v>
                </c:pt>
                <c:pt idx="22">
                  <c:v>27.8</c:v>
                </c:pt>
                <c:pt idx="23">
                  <c:v>37.4</c:v>
                </c:pt>
                <c:pt idx="24">
                  <c:v>52.5</c:v>
                </c:pt>
                <c:pt idx="25">
                  <c:v>22.4</c:v>
                </c:pt>
                <c:pt idx="26">
                  <c:v>24.8</c:v>
                </c:pt>
                <c:pt idx="27">
                  <c:v>22.5</c:v>
                </c:pt>
                <c:pt idx="28">
                  <c:v>24.9</c:v>
                </c:pt>
                <c:pt idx="29">
                  <c:v>26.7</c:v>
                </c:pt>
                <c:pt idx="30">
                  <c:v>28.5</c:v>
                </c:pt>
                <c:pt idx="31">
                  <c:v>21.7</c:v>
                </c:pt>
                <c:pt idx="32">
                  <c:v>25.6</c:v>
                </c:pt>
                <c:pt idx="33">
                  <c:v>27.3</c:v>
                </c:pt>
                <c:pt idx="34">
                  <c:v>28.1</c:v>
                </c:pt>
                <c:pt idx="35">
                  <c:v>29.8</c:v>
                </c:pt>
                <c:pt idx="36">
                  <c:v>28.3</c:v>
                </c:pt>
                <c:pt idx="37">
                  <c:v>25.9</c:v>
                </c:pt>
                <c:pt idx="38">
                  <c:v>24</c:v>
                </c:pt>
                <c:pt idx="39">
                  <c:v>26.7</c:v>
                </c:pt>
                <c:pt idx="40">
                  <c:v>33.1</c:v>
                </c:pt>
                <c:pt idx="41">
                  <c:v>30.5</c:v>
                </c:pt>
                <c:pt idx="42">
                  <c:v>25.5</c:v>
                </c:pt>
                <c:pt idx="43">
                  <c:v>23.9</c:v>
                </c:pt>
                <c:pt idx="44">
                  <c:v>24.3</c:v>
                </c:pt>
                <c:pt idx="45">
                  <c:v>23.6</c:v>
                </c:pt>
                <c:pt idx="46">
                  <c:v>27.9</c:v>
                </c:pt>
                <c:pt idx="47">
                  <c:v>24.7</c:v>
                </c:pt>
                <c:pt idx="48">
                  <c:v>23.8</c:v>
                </c:pt>
                <c:pt idx="49">
                  <c:v>23.1</c:v>
                </c:pt>
                <c:pt idx="50">
                  <c:v>25.2</c:v>
                </c:pt>
                <c:pt idx="51">
                  <c:v>31.4</c:v>
                </c:pt>
                <c:pt idx="52">
                  <c:v>26.1</c:v>
                </c:pt>
                <c:pt idx="53">
                  <c:v>23.7</c:v>
                </c:pt>
                <c:pt idx="54">
                  <c:v>23.8</c:v>
                </c:pt>
                <c:pt idx="55">
                  <c:v>24.9</c:v>
                </c:pt>
                <c:pt idx="56">
                  <c:v>23.5</c:v>
                </c:pt>
                <c:pt idx="57">
                  <c:v>27.5</c:v>
                </c:pt>
                <c:pt idx="58">
                  <c:v>26.2</c:v>
                </c:pt>
                <c:pt idx="59">
                  <c:v>34.9</c:v>
                </c:pt>
                <c:pt idx="60">
                  <c:v>40</c:v>
                </c:pt>
                <c:pt idx="61">
                  <c:v>31.6</c:v>
                </c:pt>
                <c:pt idx="62">
                  <c:v>28.8</c:v>
                </c:pt>
                <c:pt idx="63">
                  <c:v>30.3</c:v>
                </c:pt>
                <c:pt idx="64">
                  <c:v>27.4</c:v>
                </c:pt>
                <c:pt idx="65">
                  <c:v>25.1</c:v>
                </c:pt>
                <c:pt idx="66">
                  <c:v>23.6</c:v>
                </c:pt>
                <c:pt idx="67">
                  <c:v>22.7</c:v>
                </c:pt>
                <c:pt idx="68">
                  <c:v>24.3</c:v>
                </c:pt>
                <c:pt idx="69">
                  <c:v>24.4</c:v>
                </c:pt>
                <c:pt idx="70">
                  <c:v>27.4</c:v>
                </c:pt>
                <c:pt idx="71">
                  <c:v>24.5</c:v>
                </c:pt>
                <c:pt idx="72">
                  <c:v>25.6</c:v>
                </c:pt>
                <c:pt idx="73">
                  <c:v>22.6</c:v>
                </c:pt>
                <c:pt idx="74">
                  <c:v>21</c:v>
                </c:pt>
                <c:pt idx="75">
                  <c:v>20.8</c:v>
                </c:pt>
                <c:pt idx="76">
                  <c:v>20.5</c:v>
                </c:pt>
                <c:pt idx="77">
                  <c:v>22.6</c:v>
                </c:pt>
                <c:pt idx="78">
                  <c:v>23.1</c:v>
                </c:pt>
                <c:pt idx="79">
                  <c:v>26.7</c:v>
                </c:pt>
                <c:pt idx="80">
                  <c:v>29</c:v>
                </c:pt>
                <c:pt idx="81">
                  <c:v>24.1</c:v>
                </c:pt>
                <c:pt idx="82">
                  <c:v>26</c:v>
                </c:pt>
                <c:pt idx="83">
                  <c:v>23.4</c:v>
                </c:pt>
                <c:pt idx="84">
                  <c:v>21.7</c:v>
                </c:pt>
                <c:pt idx="85">
                  <c:v>25.7</c:v>
                </c:pt>
                <c:pt idx="86">
                  <c:v>18.600000000000001</c:v>
                </c:pt>
                <c:pt idx="87">
                  <c:v>20</c:v>
                </c:pt>
                <c:pt idx="88">
                  <c:v>24.7</c:v>
                </c:pt>
                <c:pt idx="89">
                  <c:v>24.1</c:v>
                </c:pt>
                <c:pt idx="90">
                  <c:v>23.6</c:v>
                </c:pt>
                <c:pt idx="91">
                  <c:v>20.399999999999999</c:v>
                </c:pt>
                <c:pt idx="92">
                  <c:v>19.399999999999999</c:v>
                </c:pt>
                <c:pt idx="93">
                  <c:v>21.1</c:v>
                </c:pt>
                <c:pt idx="94">
                  <c:v>21.5</c:v>
                </c:pt>
                <c:pt idx="95">
                  <c:v>20.3</c:v>
                </c:pt>
                <c:pt idx="96">
                  <c:v>18.8</c:v>
                </c:pt>
                <c:pt idx="97">
                  <c:v>21.8</c:v>
                </c:pt>
                <c:pt idx="98">
                  <c:v>23.7</c:v>
                </c:pt>
                <c:pt idx="99">
                  <c:v>19.7</c:v>
                </c:pt>
                <c:pt idx="100">
                  <c:v>19.8</c:v>
                </c:pt>
                <c:pt idx="101">
                  <c:v>19.8</c:v>
                </c:pt>
                <c:pt idx="102">
                  <c:v>20.7</c:v>
                </c:pt>
                <c:pt idx="103">
                  <c:v>22.7</c:v>
                </c:pt>
                <c:pt idx="104">
                  <c:v>23.7</c:v>
                </c:pt>
                <c:pt idx="105">
                  <c:v>19.8</c:v>
                </c:pt>
                <c:pt idx="106">
                  <c:v>21.5</c:v>
                </c:pt>
                <c:pt idx="107">
                  <c:v>21.8</c:v>
                </c:pt>
                <c:pt idx="108">
                  <c:v>27.6</c:v>
                </c:pt>
                <c:pt idx="109">
                  <c:v>21.7</c:v>
                </c:pt>
                <c:pt idx="110">
                  <c:v>20.100000000000001</c:v>
                </c:pt>
                <c:pt idx="111">
                  <c:v>17.7</c:v>
                </c:pt>
                <c:pt idx="112">
                  <c:v>18.5</c:v>
                </c:pt>
                <c:pt idx="113">
                  <c:v>21.4</c:v>
                </c:pt>
                <c:pt idx="114">
                  <c:v>19.3</c:v>
                </c:pt>
                <c:pt idx="115">
                  <c:v>20.3</c:v>
                </c:pt>
                <c:pt idx="116">
                  <c:v>19.399999999999999</c:v>
                </c:pt>
                <c:pt idx="117">
                  <c:v>20</c:v>
                </c:pt>
                <c:pt idx="118">
                  <c:v>19.600000000000001</c:v>
                </c:pt>
                <c:pt idx="119">
                  <c:v>21</c:v>
                </c:pt>
                <c:pt idx="120">
                  <c:v>22.3</c:v>
                </c:pt>
                <c:pt idx="121">
                  <c:v>19.8</c:v>
                </c:pt>
                <c:pt idx="122">
                  <c:v>17.2</c:v>
                </c:pt>
                <c:pt idx="123">
                  <c:v>16.3</c:v>
                </c:pt>
                <c:pt idx="124">
                  <c:v>17.2</c:v>
                </c:pt>
                <c:pt idx="125">
                  <c:v>20.3</c:v>
                </c:pt>
                <c:pt idx="126">
                  <c:v>20.3</c:v>
                </c:pt>
                <c:pt idx="127">
                  <c:v>19.600000000000001</c:v>
                </c:pt>
                <c:pt idx="128">
                  <c:v>18.7</c:v>
                </c:pt>
                <c:pt idx="129">
                  <c:v>18.100000000000001</c:v>
                </c:pt>
                <c:pt idx="130">
                  <c:v>16.899999999999999</c:v>
                </c:pt>
                <c:pt idx="131">
                  <c:v>18.100000000000001</c:v>
                </c:pt>
                <c:pt idx="132">
                  <c:v>17.7</c:v>
                </c:pt>
                <c:pt idx="133">
                  <c:v>17.399999999999999</c:v>
                </c:pt>
                <c:pt idx="134">
                  <c:v>17.3</c:v>
                </c:pt>
                <c:pt idx="135">
                  <c:v>17.5</c:v>
                </c:pt>
                <c:pt idx="136">
                  <c:v>17.8</c:v>
                </c:pt>
                <c:pt idx="137">
                  <c:v>16.600000000000001</c:v>
                </c:pt>
                <c:pt idx="138">
                  <c:v>16.100000000000001</c:v>
                </c:pt>
                <c:pt idx="139">
                  <c:v>16</c:v>
                </c:pt>
                <c:pt idx="140">
                  <c:v>16</c:v>
                </c:pt>
                <c:pt idx="141">
                  <c:v>17.100000000000001</c:v>
                </c:pt>
                <c:pt idx="142">
                  <c:v>16.8</c:v>
                </c:pt>
                <c:pt idx="143">
                  <c:v>17.899999999999999</c:v>
                </c:pt>
                <c:pt idx="144">
                  <c:v>16.8</c:v>
                </c:pt>
                <c:pt idx="145">
                  <c:v>16.399999999999999</c:v>
                </c:pt>
                <c:pt idx="146">
                  <c:v>15.2</c:v>
                </c:pt>
                <c:pt idx="147">
                  <c:v>15.6</c:v>
                </c:pt>
                <c:pt idx="148">
                  <c:v>15.4</c:v>
                </c:pt>
                <c:pt idx="149">
                  <c:v>15.1</c:v>
                </c:pt>
                <c:pt idx="150">
                  <c:v>17.7</c:v>
                </c:pt>
                <c:pt idx="151">
                  <c:v>16.8</c:v>
                </c:pt>
                <c:pt idx="152">
                  <c:v>16.100000000000001</c:v>
                </c:pt>
                <c:pt idx="153">
                  <c:v>15.4</c:v>
                </c:pt>
                <c:pt idx="154">
                  <c:v>15.1</c:v>
                </c:pt>
                <c:pt idx="155">
                  <c:v>15.3</c:v>
                </c:pt>
                <c:pt idx="156">
                  <c:v>15.6</c:v>
                </c:pt>
                <c:pt idx="157">
                  <c:v>14.4</c:v>
                </c:pt>
                <c:pt idx="158">
                  <c:v>14.6</c:v>
                </c:pt>
                <c:pt idx="159">
                  <c:v>14.9</c:v>
                </c:pt>
                <c:pt idx="160">
                  <c:v>13.7</c:v>
                </c:pt>
                <c:pt idx="161">
                  <c:v>14</c:v>
                </c:pt>
                <c:pt idx="162">
                  <c:v>13.8</c:v>
                </c:pt>
                <c:pt idx="163">
                  <c:v>14.2</c:v>
                </c:pt>
                <c:pt idx="164">
                  <c:v>13.7</c:v>
                </c:pt>
                <c:pt idx="165">
                  <c:v>13.8</c:v>
                </c:pt>
                <c:pt idx="166">
                  <c:v>14.7</c:v>
                </c:pt>
                <c:pt idx="167">
                  <c:v>13.6</c:v>
                </c:pt>
                <c:pt idx="168">
                  <c:v>13.4</c:v>
                </c:pt>
                <c:pt idx="169">
                  <c:v>18</c:v>
                </c:pt>
                <c:pt idx="170">
                  <c:v>14.5</c:v>
                </c:pt>
                <c:pt idx="171">
                  <c:v>13.3</c:v>
                </c:pt>
                <c:pt idx="172">
                  <c:v>12.4</c:v>
                </c:pt>
                <c:pt idx="173">
                  <c:v>12.8</c:v>
                </c:pt>
                <c:pt idx="174">
                  <c:v>11.4</c:v>
                </c:pt>
                <c:pt idx="175">
                  <c:v>12</c:v>
                </c:pt>
                <c:pt idx="176">
                  <c:v>11.7</c:v>
                </c:pt>
                <c:pt idx="177">
                  <c:v>11.8</c:v>
                </c:pt>
                <c:pt idx="178">
                  <c:v>12.7</c:v>
                </c:pt>
                <c:pt idx="179">
                  <c:v>12</c:v>
                </c:pt>
                <c:pt idx="180">
                  <c:v>12.2</c:v>
                </c:pt>
                <c:pt idx="181">
                  <c:v>11.7</c:v>
                </c:pt>
                <c:pt idx="182">
                  <c:v>12.5</c:v>
                </c:pt>
                <c:pt idx="183">
                  <c:v>11.6</c:v>
                </c:pt>
                <c:pt idx="184">
                  <c:v>11.2</c:v>
                </c:pt>
                <c:pt idx="185">
                  <c:v>11.2</c:v>
                </c:pt>
                <c:pt idx="186">
                  <c:v>11.7</c:v>
                </c:pt>
                <c:pt idx="187">
                  <c:v>12</c:v>
                </c:pt>
                <c:pt idx="188">
                  <c:v>12</c:v>
                </c:pt>
                <c:pt idx="189">
                  <c:v>11.5</c:v>
                </c:pt>
                <c:pt idx="190">
                  <c:v>11.5</c:v>
                </c:pt>
                <c:pt idx="191">
                  <c:v>11.4</c:v>
                </c:pt>
                <c:pt idx="192">
                  <c:v>11.3</c:v>
                </c:pt>
                <c:pt idx="193">
                  <c:v>9.9</c:v>
                </c:pt>
                <c:pt idx="194">
                  <c:v>10.200000000000001</c:v>
                </c:pt>
                <c:pt idx="195">
                  <c:v>11</c:v>
                </c:pt>
                <c:pt idx="196">
                  <c:v>10.8</c:v>
                </c:pt>
                <c:pt idx="197">
                  <c:v>10.5</c:v>
                </c:pt>
                <c:pt idx="198">
                  <c:v>10.8</c:v>
                </c:pt>
                <c:pt idx="199">
                  <c:v>9.8000000000000007</c:v>
                </c:pt>
                <c:pt idx="200">
                  <c:v>10</c:v>
                </c:pt>
                <c:pt idx="201">
                  <c:v>10</c:v>
                </c:pt>
                <c:pt idx="202">
                  <c:v>9.9</c:v>
                </c:pt>
                <c:pt idx="203">
                  <c:v>9.6</c:v>
                </c:pt>
                <c:pt idx="204">
                  <c:v>9.7000000000000011</c:v>
                </c:pt>
                <c:pt idx="205">
                  <c:v>9.6</c:v>
                </c:pt>
                <c:pt idx="206">
                  <c:v>9.5</c:v>
                </c:pt>
                <c:pt idx="207">
                  <c:v>9.6</c:v>
                </c:pt>
                <c:pt idx="208">
                  <c:v>9.9</c:v>
                </c:pt>
                <c:pt idx="209">
                  <c:v>9.6</c:v>
                </c:pt>
                <c:pt idx="210">
                  <c:v>9.5</c:v>
                </c:pt>
                <c:pt idx="211">
                  <c:v>10</c:v>
                </c:pt>
                <c:pt idx="212">
                  <c:v>9.8000000000000007</c:v>
                </c:pt>
                <c:pt idx="213">
                  <c:v>10.200000000000001</c:v>
                </c:pt>
                <c:pt idx="214">
                  <c:v>10.1</c:v>
                </c:pt>
                <c:pt idx="215">
                  <c:v>10</c:v>
                </c:pt>
                <c:pt idx="216">
                  <c:v>10.1</c:v>
                </c:pt>
                <c:pt idx="217">
                  <c:v>10.1</c:v>
                </c:pt>
                <c:pt idx="218">
                  <c:v>10.1</c:v>
                </c:pt>
                <c:pt idx="219">
                  <c:v>10.4</c:v>
                </c:pt>
                <c:pt idx="220">
                  <c:v>10.5</c:v>
                </c:pt>
                <c:pt idx="221">
                  <c:v>9.9</c:v>
                </c:pt>
                <c:pt idx="222">
                  <c:v>10.200000000000001</c:v>
                </c:pt>
                <c:pt idx="223">
                  <c:v>10.3</c:v>
                </c:pt>
                <c:pt idx="224">
                  <c:v>10.5</c:v>
                </c:pt>
                <c:pt idx="225">
                  <c:v>10.6</c:v>
                </c:pt>
                <c:pt idx="226">
                  <c:v>10.8</c:v>
                </c:pt>
                <c:pt idx="227">
                  <c:v>11</c:v>
                </c:pt>
                <c:pt idx="228">
                  <c:v>10.7</c:v>
                </c:pt>
                <c:pt idx="229">
                  <c:v>10.8</c:v>
                </c:pt>
                <c:pt idx="230">
                  <c:v>11</c:v>
                </c:pt>
                <c:pt idx="231">
                  <c:v>11</c:v>
                </c:pt>
                <c:pt idx="232">
                  <c:v>11.1</c:v>
                </c:pt>
                <c:pt idx="233">
                  <c:v>10.9</c:v>
                </c:pt>
                <c:pt idx="234">
                  <c:v>10.9</c:v>
                </c:pt>
                <c:pt idx="235">
                  <c:v>10.9</c:v>
                </c:pt>
                <c:pt idx="236">
                  <c:v>11.3</c:v>
                </c:pt>
                <c:pt idx="237">
                  <c:v>11.1</c:v>
                </c:pt>
                <c:pt idx="238">
                  <c:v>11.1</c:v>
                </c:pt>
                <c:pt idx="239">
                  <c:v>11.5</c:v>
                </c:pt>
                <c:pt idx="240">
                  <c:v>10.8</c:v>
                </c:pt>
                <c:pt idx="241">
                  <c:v>11.1</c:v>
                </c:pt>
                <c:pt idx="242">
                  <c:v>11</c:v>
                </c:pt>
                <c:pt idx="243">
                  <c:v>10.9</c:v>
                </c:pt>
                <c:pt idx="244">
                  <c:v>11.1</c:v>
                </c:pt>
                <c:pt idx="245">
                  <c:v>11</c:v>
                </c:pt>
                <c:pt idx="246">
                  <c:v>11</c:v>
                </c:pt>
                <c:pt idx="247">
                  <c:v>10.6</c:v>
                </c:pt>
                <c:pt idx="248">
                  <c:v>10.5</c:v>
                </c:pt>
                <c:pt idx="249">
                  <c:v>10.5</c:v>
                </c:pt>
                <c:pt idx="250">
                  <c:v>10.7</c:v>
                </c:pt>
                <c:pt idx="251">
                  <c:v>10.5</c:v>
                </c:pt>
                <c:pt idx="252">
                  <c:v>10.5</c:v>
                </c:pt>
                <c:pt idx="253">
                  <c:v>10.6</c:v>
                </c:pt>
                <c:pt idx="254">
                  <c:v>10.4</c:v>
                </c:pt>
                <c:pt idx="255">
                  <c:v>10.1</c:v>
                </c:pt>
                <c:pt idx="256">
                  <c:v>10.200000000000001</c:v>
                </c:pt>
                <c:pt idx="257">
                  <c:v>10.040000000000001</c:v>
                </c:pt>
                <c:pt idx="258">
                  <c:v>10.02</c:v>
                </c:pt>
                <c:pt idx="259">
                  <c:v>9.91</c:v>
                </c:pt>
                <c:pt idx="260">
                  <c:v>9.68</c:v>
                </c:pt>
                <c:pt idx="261">
                  <c:v>9.6399999999999988</c:v>
                </c:pt>
              </c:numCache>
            </c:numRef>
          </c:val>
          <c:extLst xmlns:c16r2="http://schemas.microsoft.com/office/drawing/2015/06/chart">
            <c:ext xmlns:c16="http://schemas.microsoft.com/office/drawing/2014/chart" uri="{C3380CC4-5D6E-409C-BE32-E72D297353CC}">
              <c16:uniqueId val="{00000001-2662-462A-9664-5B6EC4CC2D1C}"/>
            </c:ext>
          </c:extLst>
        </c:ser>
        <c:dLbls/>
        <c:marker val="1"/>
        <c:axId val="186688256"/>
        <c:axId val="186689792"/>
      </c:lineChart>
      <c:lineChart>
        <c:grouping val="standard"/>
        <c:ser>
          <c:idx val="2"/>
          <c:order val="2"/>
          <c:tx>
            <c:strRef>
              <c:f>Φύλλο1!$D$1</c:f>
              <c:strCache>
                <c:ptCount val="1"/>
                <c:pt idx="0">
                  <c:v>Πληθυσμός (εκατ.)</c:v>
                </c:pt>
              </c:strCache>
            </c:strRef>
          </c:tx>
          <c:spPr>
            <a:ln w="50800">
              <a:solidFill>
                <a:srgbClr val="7030A0"/>
              </a:solidFill>
            </a:ln>
          </c:spPr>
          <c:marker>
            <c:symbol val="none"/>
          </c:marker>
          <c:cat>
            <c:numRef>
              <c:f>Φύλλο1!$A$2:$A$263</c:f>
              <c:numCache>
                <c:formatCode>General</c:formatCode>
                <c:ptCount val="262"/>
                <c:pt idx="0">
                  <c:v>1749</c:v>
                </c:pt>
                <c:pt idx="1">
                  <c:v>1750</c:v>
                </c:pt>
                <c:pt idx="2">
                  <c:v>1751</c:v>
                </c:pt>
                <c:pt idx="3">
                  <c:v>1752</c:v>
                </c:pt>
                <c:pt idx="4">
                  <c:v>1753</c:v>
                </c:pt>
                <c:pt idx="5">
                  <c:v>1754</c:v>
                </c:pt>
                <c:pt idx="6">
                  <c:v>1755</c:v>
                </c:pt>
                <c:pt idx="7">
                  <c:v>1756</c:v>
                </c:pt>
                <c:pt idx="8">
                  <c:v>1757</c:v>
                </c:pt>
                <c:pt idx="9">
                  <c:v>1758</c:v>
                </c:pt>
                <c:pt idx="10">
                  <c:v>1759</c:v>
                </c:pt>
                <c:pt idx="11">
                  <c:v>1760</c:v>
                </c:pt>
                <c:pt idx="12">
                  <c:v>1761</c:v>
                </c:pt>
                <c:pt idx="13">
                  <c:v>1762</c:v>
                </c:pt>
                <c:pt idx="14">
                  <c:v>1763</c:v>
                </c:pt>
                <c:pt idx="15">
                  <c:v>1764</c:v>
                </c:pt>
                <c:pt idx="16">
                  <c:v>1765</c:v>
                </c:pt>
                <c:pt idx="17">
                  <c:v>1766</c:v>
                </c:pt>
                <c:pt idx="18">
                  <c:v>1767</c:v>
                </c:pt>
                <c:pt idx="19">
                  <c:v>1768</c:v>
                </c:pt>
                <c:pt idx="20">
                  <c:v>1769</c:v>
                </c:pt>
                <c:pt idx="21">
                  <c:v>1770</c:v>
                </c:pt>
                <c:pt idx="22">
                  <c:v>1771</c:v>
                </c:pt>
                <c:pt idx="23">
                  <c:v>1772</c:v>
                </c:pt>
                <c:pt idx="24">
                  <c:v>1773</c:v>
                </c:pt>
                <c:pt idx="25">
                  <c:v>1774</c:v>
                </c:pt>
                <c:pt idx="26">
                  <c:v>1775</c:v>
                </c:pt>
                <c:pt idx="27">
                  <c:v>1776</c:v>
                </c:pt>
                <c:pt idx="28">
                  <c:v>1777</c:v>
                </c:pt>
                <c:pt idx="29">
                  <c:v>1778</c:v>
                </c:pt>
                <c:pt idx="30">
                  <c:v>1779</c:v>
                </c:pt>
                <c:pt idx="31">
                  <c:v>1780</c:v>
                </c:pt>
                <c:pt idx="32">
                  <c:v>1781</c:v>
                </c:pt>
                <c:pt idx="33">
                  <c:v>1782</c:v>
                </c:pt>
                <c:pt idx="34">
                  <c:v>1783</c:v>
                </c:pt>
                <c:pt idx="35">
                  <c:v>1784</c:v>
                </c:pt>
                <c:pt idx="36">
                  <c:v>1785</c:v>
                </c:pt>
                <c:pt idx="37">
                  <c:v>1786</c:v>
                </c:pt>
                <c:pt idx="38">
                  <c:v>1787</c:v>
                </c:pt>
                <c:pt idx="39">
                  <c:v>1788</c:v>
                </c:pt>
                <c:pt idx="40">
                  <c:v>1789</c:v>
                </c:pt>
                <c:pt idx="41">
                  <c:v>1790</c:v>
                </c:pt>
                <c:pt idx="42">
                  <c:v>1791</c:v>
                </c:pt>
                <c:pt idx="43">
                  <c:v>1792</c:v>
                </c:pt>
                <c:pt idx="44">
                  <c:v>1793</c:v>
                </c:pt>
                <c:pt idx="45">
                  <c:v>1794</c:v>
                </c:pt>
                <c:pt idx="46">
                  <c:v>1795</c:v>
                </c:pt>
                <c:pt idx="47">
                  <c:v>1796</c:v>
                </c:pt>
                <c:pt idx="48">
                  <c:v>1797</c:v>
                </c:pt>
                <c:pt idx="49">
                  <c:v>1798</c:v>
                </c:pt>
                <c:pt idx="50">
                  <c:v>1799</c:v>
                </c:pt>
                <c:pt idx="51">
                  <c:v>1800</c:v>
                </c:pt>
                <c:pt idx="52">
                  <c:v>1801</c:v>
                </c:pt>
                <c:pt idx="53">
                  <c:v>1802</c:v>
                </c:pt>
                <c:pt idx="54">
                  <c:v>1803</c:v>
                </c:pt>
                <c:pt idx="55">
                  <c:v>1804</c:v>
                </c:pt>
                <c:pt idx="56">
                  <c:v>1805</c:v>
                </c:pt>
                <c:pt idx="57">
                  <c:v>1806</c:v>
                </c:pt>
                <c:pt idx="58">
                  <c:v>1807</c:v>
                </c:pt>
                <c:pt idx="59">
                  <c:v>1808</c:v>
                </c:pt>
                <c:pt idx="60">
                  <c:v>1809</c:v>
                </c:pt>
                <c:pt idx="61">
                  <c:v>1810</c:v>
                </c:pt>
                <c:pt idx="62">
                  <c:v>1811</c:v>
                </c:pt>
                <c:pt idx="63">
                  <c:v>1812</c:v>
                </c:pt>
                <c:pt idx="64">
                  <c:v>1813</c:v>
                </c:pt>
                <c:pt idx="65">
                  <c:v>1814</c:v>
                </c:pt>
                <c:pt idx="66">
                  <c:v>1815</c:v>
                </c:pt>
                <c:pt idx="67">
                  <c:v>1816</c:v>
                </c:pt>
                <c:pt idx="68">
                  <c:v>1817</c:v>
                </c:pt>
                <c:pt idx="69">
                  <c:v>1818</c:v>
                </c:pt>
                <c:pt idx="70">
                  <c:v>1819</c:v>
                </c:pt>
                <c:pt idx="71">
                  <c:v>1820</c:v>
                </c:pt>
                <c:pt idx="72">
                  <c:v>1821</c:v>
                </c:pt>
                <c:pt idx="73">
                  <c:v>1822</c:v>
                </c:pt>
                <c:pt idx="74">
                  <c:v>1823</c:v>
                </c:pt>
                <c:pt idx="75">
                  <c:v>1824</c:v>
                </c:pt>
                <c:pt idx="76">
                  <c:v>1825</c:v>
                </c:pt>
                <c:pt idx="77">
                  <c:v>1826</c:v>
                </c:pt>
                <c:pt idx="78">
                  <c:v>1827</c:v>
                </c:pt>
                <c:pt idx="79">
                  <c:v>1828</c:v>
                </c:pt>
                <c:pt idx="80">
                  <c:v>1829</c:v>
                </c:pt>
                <c:pt idx="81">
                  <c:v>1830</c:v>
                </c:pt>
                <c:pt idx="82">
                  <c:v>1831</c:v>
                </c:pt>
                <c:pt idx="83">
                  <c:v>1832</c:v>
                </c:pt>
                <c:pt idx="84">
                  <c:v>1833</c:v>
                </c:pt>
                <c:pt idx="85">
                  <c:v>1834</c:v>
                </c:pt>
                <c:pt idx="86">
                  <c:v>1835</c:v>
                </c:pt>
                <c:pt idx="87">
                  <c:v>1836</c:v>
                </c:pt>
                <c:pt idx="88">
                  <c:v>1837</c:v>
                </c:pt>
                <c:pt idx="89">
                  <c:v>1838</c:v>
                </c:pt>
                <c:pt idx="90">
                  <c:v>1839</c:v>
                </c:pt>
                <c:pt idx="91">
                  <c:v>1840</c:v>
                </c:pt>
                <c:pt idx="92">
                  <c:v>1841</c:v>
                </c:pt>
                <c:pt idx="93">
                  <c:v>1842</c:v>
                </c:pt>
                <c:pt idx="94">
                  <c:v>1843</c:v>
                </c:pt>
                <c:pt idx="95">
                  <c:v>1844</c:v>
                </c:pt>
                <c:pt idx="96">
                  <c:v>1845</c:v>
                </c:pt>
                <c:pt idx="97">
                  <c:v>1846</c:v>
                </c:pt>
                <c:pt idx="98">
                  <c:v>1847</c:v>
                </c:pt>
                <c:pt idx="99">
                  <c:v>1848</c:v>
                </c:pt>
                <c:pt idx="100">
                  <c:v>1849</c:v>
                </c:pt>
                <c:pt idx="101">
                  <c:v>1850</c:v>
                </c:pt>
                <c:pt idx="102">
                  <c:v>1851</c:v>
                </c:pt>
                <c:pt idx="103">
                  <c:v>1852</c:v>
                </c:pt>
                <c:pt idx="104">
                  <c:v>1853</c:v>
                </c:pt>
                <c:pt idx="105">
                  <c:v>1854</c:v>
                </c:pt>
                <c:pt idx="106">
                  <c:v>1855</c:v>
                </c:pt>
                <c:pt idx="107">
                  <c:v>1856</c:v>
                </c:pt>
                <c:pt idx="108">
                  <c:v>1857</c:v>
                </c:pt>
                <c:pt idx="109">
                  <c:v>1858</c:v>
                </c:pt>
                <c:pt idx="110">
                  <c:v>1859</c:v>
                </c:pt>
                <c:pt idx="111">
                  <c:v>1860</c:v>
                </c:pt>
                <c:pt idx="112">
                  <c:v>1861</c:v>
                </c:pt>
                <c:pt idx="113">
                  <c:v>1862</c:v>
                </c:pt>
                <c:pt idx="114">
                  <c:v>1863</c:v>
                </c:pt>
                <c:pt idx="115">
                  <c:v>1864</c:v>
                </c:pt>
                <c:pt idx="116">
                  <c:v>1865</c:v>
                </c:pt>
                <c:pt idx="117">
                  <c:v>1866</c:v>
                </c:pt>
                <c:pt idx="118">
                  <c:v>1867</c:v>
                </c:pt>
                <c:pt idx="119">
                  <c:v>1868</c:v>
                </c:pt>
                <c:pt idx="120">
                  <c:v>1869</c:v>
                </c:pt>
                <c:pt idx="121">
                  <c:v>1870</c:v>
                </c:pt>
                <c:pt idx="122">
                  <c:v>1871</c:v>
                </c:pt>
                <c:pt idx="123">
                  <c:v>1872</c:v>
                </c:pt>
                <c:pt idx="124">
                  <c:v>1873</c:v>
                </c:pt>
                <c:pt idx="125">
                  <c:v>1874</c:v>
                </c:pt>
                <c:pt idx="126">
                  <c:v>1875</c:v>
                </c:pt>
                <c:pt idx="127">
                  <c:v>1876</c:v>
                </c:pt>
                <c:pt idx="128">
                  <c:v>1877</c:v>
                </c:pt>
                <c:pt idx="129">
                  <c:v>1878</c:v>
                </c:pt>
                <c:pt idx="130">
                  <c:v>1879</c:v>
                </c:pt>
                <c:pt idx="131">
                  <c:v>1880</c:v>
                </c:pt>
                <c:pt idx="132">
                  <c:v>1881</c:v>
                </c:pt>
                <c:pt idx="133">
                  <c:v>1882</c:v>
                </c:pt>
                <c:pt idx="134">
                  <c:v>1883</c:v>
                </c:pt>
                <c:pt idx="135">
                  <c:v>1884</c:v>
                </c:pt>
                <c:pt idx="136">
                  <c:v>1885</c:v>
                </c:pt>
                <c:pt idx="137">
                  <c:v>1886</c:v>
                </c:pt>
                <c:pt idx="138">
                  <c:v>1887</c:v>
                </c:pt>
                <c:pt idx="139">
                  <c:v>1888</c:v>
                </c:pt>
                <c:pt idx="140">
                  <c:v>1889</c:v>
                </c:pt>
                <c:pt idx="141">
                  <c:v>1890</c:v>
                </c:pt>
                <c:pt idx="142">
                  <c:v>1891</c:v>
                </c:pt>
                <c:pt idx="143">
                  <c:v>1892</c:v>
                </c:pt>
                <c:pt idx="144">
                  <c:v>1893</c:v>
                </c:pt>
                <c:pt idx="145">
                  <c:v>1894</c:v>
                </c:pt>
                <c:pt idx="146">
                  <c:v>1895</c:v>
                </c:pt>
                <c:pt idx="147">
                  <c:v>1896</c:v>
                </c:pt>
                <c:pt idx="148">
                  <c:v>1897</c:v>
                </c:pt>
                <c:pt idx="149">
                  <c:v>1898</c:v>
                </c:pt>
                <c:pt idx="150">
                  <c:v>1899</c:v>
                </c:pt>
                <c:pt idx="151">
                  <c:v>1900</c:v>
                </c:pt>
                <c:pt idx="152">
                  <c:v>1901</c:v>
                </c:pt>
                <c:pt idx="153">
                  <c:v>1902</c:v>
                </c:pt>
                <c:pt idx="154">
                  <c:v>1903</c:v>
                </c:pt>
                <c:pt idx="155">
                  <c:v>1904</c:v>
                </c:pt>
                <c:pt idx="156">
                  <c:v>1905</c:v>
                </c:pt>
                <c:pt idx="157">
                  <c:v>1906</c:v>
                </c:pt>
                <c:pt idx="158">
                  <c:v>1907</c:v>
                </c:pt>
                <c:pt idx="159">
                  <c:v>1908</c:v>
                </c:pt>
                <c:pt idx="160">
                  <c:v>1909</c:v>
                </c:pt>
                <c:pt idx="161">
                  <c:v>1910</c:v>
                </c:pt>
                <c:pt idx="162">
                  <c:v>1911</c:v>
                </c:pt>
                <c:pt idx="163">
                  <c:v>1912</c:v>
                </c:pt>
                <c:pt idx="164">
                  <c:v>1913</c:v>
                </c:pt>
                <c:pt idx="165">
                  <c:v>1914</c:v>
                </c:pt>
                <c:pt idx="166">
                  <c:v>1915</c:v>
                </c:pt>
                <c:pt idx="167">
                  <c:v>1916</c:v>
                </c:pt>
                <c:pt idx="168">
                  <c:v>1917</c:v>
                </c:pt>
                <c:pt idx="169">
                  <c:v>1918</c:v>
                </c:pt>
                <c:pt idx="170">
                  <c:v>1919</c:v>
                </c:pt>
                <c:pt idx="171">
                  <c:v>1920</c:v>
                </c:pt>
                <c:pt idx="172">
                  <c:v>1921</c:v>
                </c:pt>
                <c:pt idx="173">
                  <c:v>1922</c:v>
                </c:pt>
                <c:pt idx="174">
                  <c:v>1923</c:v>
                </c:pt>
                <c:pt idx="175">
                  <c:v>1924</c:v>
                </c:pt>
                <c:pt idx="176">
                  <c:v>1925</c:v>
                </c:pt>
                <c:pt idx="177">
                  <c:v>1926</c:v>
                </c:pt>
                <c:pt idx="178">
                  <c:v>1927</c:v>
                </c:pt>
                <c:pt idx="179">
                  <c:v>1928</c:v>
                </c:pt>
                <c:pt idx="180">
                  <c:v>1929</c:v>
                </c:pt>
                <c:pt idx="181">
                  <c:v>1930</c:v>
                </c:pt>
                <c:pt idx="182">
                  <c:v>1931</c:v>
                </c:pt>
                <c:pt idx="183">
                  <c:v>1932</c:v>
                </c:pt>
                <c:pt idx="184">
                  <c:v>1933</c:v>
                </c:pt>
                <c:pt idx="185">
                  <c:v>1934</c:v>
                </c:pt>
                <c:pt idx="186">
                  <c:v>1935</c:v>
                </c:pt>
                <c:pt idx="187">
                  <c:v>1936</c:v>
                </c:pt>
                <c:pt idx="188">
                  <c:v>1937</c:v>
                </c:pt>
                <c:pt idx="189">
                  <c:v>1938</c:v>
                </c:pt>
                <c:pt idx="190">
                  <c:v>1939</c:v>
                </c:pt>
                <c:pt idx="191">
                  <c:v>1940</c:v>
                </c:pt>
                <c:pt idx="192">
                  <c:v>1941</c:v>
                </c:pt>
                <c:pt idx="193">
                  <c:v>1942</c:v>
                </c:pt>
                <c:pt idx="194">
                  <c:v>1943</c:v>
                </c:pt>
                <c:pt idx="195">
                  <c:v>1944</c:v>
                </c:pt>
                <c:pt idx="196">
                  <c:v>1945</c:v>
                </c:pt>
                <c:pt idx="197">
                  <c:v>1946</c:v>
                </c:pt>
                <c:pt idx="198">
                  <c:v>1947</c:v>
                </c:pt>
                <c:pt idx="199">
                  <c:v>1948</c:v>
                </c:pt>
                <c:pt idx="200">
                  <c:v>1949</c:v>
                </c:pt>
                <c:pt idx="201">
                  <c:v>1950</c:v>
                </c:pt>
                <c:pt idx="202">
                  <c:v>1951</c:v>
                </c:pt>
                <c:pt idx="203">
                  <c:v>1952</c:v>
                </c:pt>
                <c:pt idx="204">
                  <c:v>1953</c:v>
                </c:pt>
                <c:pt idx="205">
                  <c:v>1954</c:v>
                </c:pt>
                <c:pt idx="206">
                  <c:v>1955</c:v>
                </c:pt>
                <c:pt idx="207">
                  <c:v>1956</c:v>
                </c:pt>
                <c:pt idx="208">
                  <c:v>1957</c:v>
                </c:pt>
                <c:pt idx="209">
                  <c:v>1958</c:v>
                </c:pt>
                <c:pt idx="210">
                  <c:v>1959</c:v>
                </c:pt>
                <c:pt idx="211">
                  <c:v>1960</c:v>
                </c:pt>
                <c:pt idx="212">
                  <c:v>1961</c:v>
                </c:pt>
                <c:pt idx="213">
                  <c:v>1962</c:v>
                </c:pt>
                <c:pt idx="214">
                  <c:v>1963</c:v>
                </c:pt>
                <c:pt idx="215">
                  <c:v>1964</c:v>
                </c:pt>
                <c:pt idx="216">
                  <c:v>1965</c:v>
                </c:pt>
                <c:pt idx="217">
                  <c:v>1966</c:v>
                </c:pt>
                <c:pt idx="218">
                  <c:v>1967</c:v>
                </c:pt>
                <c:pt idx="219">
                  <c:v>1968</c:v>
                </c:pt>
                <c:pt idx="220">
                  <c:v>1969</c:v>
                </c:pt>
                <c:pt idx="221">
                  <c:v>1970</c:v>
                </c:pt>
                <c:pt idx="222">
                  <c:v>1971</c:v>
                </c:pt>
                <c:pt idx="223">
                  <c:v>1972</c:v>
                </c:pt>
                <c:pt idx="224">
                  <c:v>1973</c:v>
                </c:pt>
                <c:pt idx="225">
                  <c:v>1974</c:v>
                </c:pt>
                <c:pt idx="226">
                  <c:v>1975</c:v>
                </c:pt>
                <c:pt idx="227">
                  <c:v>1976</c:v>
                </c:pt>
                <c:pt idx="228">
                  <c:v>1977</c:v>
                </c:pt>
                <c:pt idx="229">
                  <c:v>1978</c:v>
                </c:pt>
                <c:pt idx="230">
                  <c:v>1979</c:v>
                </c:pt>
                <c:pt idx="231">
                  <c:v>1980</c:v>
                </c:pt>
                <c:pt idx="232">
                  <c:v>1981</c:v>
                </c:pt>
                <c:pt idx="233">
                  <c:v>1982</c:v>
                </c:pt>
                <c:pt idx="234">
                  <c:v>1983</c:v>
                </c:pt>
                <c:pt idx="235">
                  <c:v>1984</c:v>
                </c:pt>
                <c:pt idx="236">
                  <c:v>1985</c:v>
                </c:pt>
                <c:pt idx="237">
                  <c:v>1986</c:v>
                </c:pt>
                <c:pt idx="238">
                  <c:v>1987</c:v>
                </c:pt>
                <c:pt idx="239">
                  <c:v>1988</c:v>
                </c:pt>
                <c:pt idx="240">
                  <c:v>1989</c:v>
                </c:pt>
                <c:pt idx="241">
                  <c:v>1990</c:v>
                </c:pt>
                <c:pt idx="242">
                  <c:v>1991</c:v>
                </c:pt>
                <c:pt idx="243">
                  <c:v>1992</c:v>
                </c:pt>
                <c:pt idx="244">
                  <c:v>1993</c:v>
                </c:pt>
                <c:pt idx="245">
                  <c:v>1994</c:v>
                </c:pt>
                <c:pt idx="246">
                  <c:v>1995</c:v>
                </c:pt>
                <c:pt idx="247">
                  <c:v>1996</c:v>
                </c:pt>
                <c:pt idx="248">
                  <c:v>1997</c:v>
                </c:pt>
                <c:pt idx="249">
                  <c:v>1998</c:v>
                </c:pt>
                <c:pt idx="250">
                  <c:v>1999</c:v>
                </c:pt>
                <c:pt idx="251">
                  <c:v>2000</c:v>
                </c:pt>
                <c:pt idx="252">
                  <c:v>2001</c:v>
                </c:pt>
                <c:pt idx="253">
                  <c:v>2002</c:v>
                </c:pt>
                <c:pt idx="254">
                  <c:v>2003</c:v>
                </c:pt>
                <c:pt idx="255">
                  <c:v>2004</c:v>
                </c:pt>
                <c:pt idx="256">
                  <c:v>2005</c:v>
                </c:pt>
                <c:pt idx="257">
                  <c:v>2006</c:v>
                </c:pt>
                <c:pt idx="258">
                  <c:v>2007</c:v>
                </c:pt>
                <c:pt idx="259">
                  <c:v>2008</c:v>
                </c:pt>
                <c:pt idx="260">
                  <c:v>2009</c:v>
                </c:pt>
                <c:pt idx="261">
                  <c:v>2010</c:v>
                </c:pt>
              </c:numCache>
            </c:numRef>
          </c:cat>
          <c:val>
            <c:numRef>
              <c:f>Φύλλο1!$D$2:$D$263</c:f>
              <c:numCache>
                <c:formatCode>#,##0.00</c:formatCode>
                <c:ptCount val="262"/>
                <c:pt idx="0">
                  <c:v>1.7</c:v>
                </c:pt>
                <c:pt idx="1">
                  <c:v>1.7096899999999913</c:v>
                </c:pt>
                <c:pt idx="2">
                  <c:v>1.7259320549999904</c:v>
                </c:pt>
                <c:pt idx="3">
                  <c:v>1.7475062056874824</c:v>
                </c:pt>
                <c:pt idx="4">
                  <c:v>1.7625347590564118</c:v>
                </c:pt>
                <c:pt idx="5">
                  <c:v>1.7838614296409938</c:v>
                </c:pt>
                <c:pt idx="6">
                  <c:v>1.8033055192240817</c:v>
                </c:pt>
                <c:pt idx="7">
                  <c:v>1.8215189049682583</c:v>
                </c:pt>
                <c:pt idx="8">
                  <c:v>1.8368196637699779</c:v>
                </c:pt>
                <c:pt idx="9">
                  <c:v>1.8417790768621558</c:v>
                </c:pt>
                <c:pt idx="10">
                  <c:v>1.8436208559390097</c:v>
                </c:pt>
                <c:pt idx="11">
                  <c:v>1.8570792881873643</c:v>
                </c:pt>
                <c:pt idx="12">
                  <c:v>1.877321452428607</c:v>
                </c:pt>
                <c:pt idx="13">
                  <c:v>1.894217345500474</c:v>
                </c:pt>
                <c:pt idx="14">
                  <c:v>1.901604793147915</c:v>
                </c:pt>
                <c:pt idx="15">
                  <c:v>1.9055981632135381</c:v>
                </c:pt>
                <c:pt idx="16">
                  <c:v>1.9198901494376379</c:v>
                </c:pt>
                <c:pt idx="17">
                  <c:v>1.9308335232894327</c:v>
                </c:pt>
                <c:pt idx="18">
                  <c:v>1.9476317749420509</c:v>
                </c:pt>
                <c:pt idx="19">
                  <c:v>1.9667185663364986</c:v>
                </c:pt>
                <c:pt idx="20">
                  <c:v>1.9793055651610481</c:v>
                </c:pt>
                <c:pt idx="21">
                  <c:v>1.9909834679954865</c:v>
                </c:pt>
                <c:pt idx="22">
                  <c:v>2.0047212539246746</c:v>
                </c:pt>
                <c:pt idx="23">
                  <c:v>2.013542027441924</c:v>
                </c:pt>
                <c:pt idx="24">
                  <c:v>1.9964269202086764</c:v>
                </c:pt>
                <c:pt idx="25">
                  <c:v>1.9425233933630337</c:v>
                </c:pt>
                <c:pt idx="26">
                  <c:v>1.966027926422746</c:v>
                </c:pt>
                <c:pt idx="27">
                  <c:v>1.987261028028092</c:v>
                </c:pt>
                <c:pt idx="28">
                  <c:v>2.0079285427196072</c:v>
                </c:pt>
                <c:pt idx="29">
                  <c:v>2.0241927639156212</c:v>
                </c:pt>
                <c:pt idx="30">
                  <c:v>2.040588725303329</c:v>
                </c:pt>
                <c:pt idx="31">
                  <c:v>2.0573215528508451</c:v>
                </c:pt>
                <c:pt idx="32">
                  <c:v>2.0861240545907282</c:v>
                </c:pt>
                <c:pt idx="33">
                  <c:v>2.1026044346219948</c:v>
                </c:pt>
                <c:pt idx="34">
                  <c:v>2.1126969359081533</c:v>
                </c:pt>
                <c:pt idx="35">
                  <c:v>2.1173448691671792</c:v>
                </c:pt>
                <c:pt idx="36">
                  <c:v>2.1209443554447631</c:v>
                </c:pt>
                <c:pt idx="37">
                  <c:v>2.1275192829466749</c:v>
                </c:pt>
                <c:pt idx="38">
                  <c:v>2.142411917927268</c:v>
                </c:pt>
                <c:pt idx="39">
                  <c:v>2.1584800073117232</c:v>
                </c:pt>
                <c:pt idx="40">
                  <c:v>2.1740210633643682</c:v>
                </c:pt>
                <c:pt idx="41">
                  <c:v>2.1716296401946664</c:v>
                </c:pt>
                <c:pt idx="42">
                  <c:v>2.1716296401946664</c:v>
                </c:pt>
                <c:pt idx="43">
                  <c:v>2.1870482106400484</c:v>
                </c:pt>
                <c:pt idx="44">
                  <c:v>2.2148237229151801</c:v>
                </c:pt>
                <c:pt idx="45">
                  <c:v>2.2371934425166509</c:v>
                </c:pt>
                <c:pt idx="46">
                  <c:v>2.2600128156302897</c:v>
                </c:pt>
                <c:pt idx="47">
                  <c:v>2.2692788681743812</c:v>
                </c:pt>
                <c:pt idx="48">
                  <c:v>2.2919716568561292</c:v>
                </c:pt>
                <c:pt idx="49">
                  <c:v>2.3171833450815402</c:v>
                </c:pt>
                <c:pt idx="50">
                  <c:v>2.3417454885393987</c:v>
                </c:pt>
                <c:pt idx="51">
                  <c:v>2.3576693578614671</c:v>
                </c:pt>
                <c:pt idx="52">
                  <c:v>2.3513036505952387</c:v>
                </c:pt>
                <c:pt idx="53">
                  <c:v>2.3604737348325626</c:v>
                </c:pt>
                <c:pt idx="54">
                  <c:v>2.3793575247112178</c:v>
                </c:pt>
                <c:pt idx="55">
                  <c:v>2.3974406418990277</c:v>
                </c:pt>
                <c:pt idx="56">
                  <c:v>2.4142227263923215</c:v>
                </c:pt>
                <c:pt idx="57">
                  <c:v>2.4340193527487384</c:v>
                </c:pt>
                <c:pt idx="58">
                  <c:v>2.4420516166128077</c:v>
                </c:pt>
                <c:pt idx="59">
                  <c:v>2.4542618746958729</c:v>
                </c:pt>
                <c:pt idx="60">
                  <c:v>2.4432176962597407</c:v>
                </c:pt>
                <c:pt idx="61">
                  <c:v>2.4107229008994873</c:v>
                </c:pt>
                <c:pt idx="62">
                  <c:v>2.4140979129607465</c:v>
                </c:pt>
                <c:pt idx="63">
                  <c:v>2.4297895493949992</c:v>
                </c:pt>
                <c:pt idx="64">
                  <c:v>2.4378078549080002</c:v>
                </c:pt>
                <c:pt idx="65">
                  <c:v>2.4434148129742832</c:v>
                </c:pt>
                <c:pt idx="66">
                  <c:v>2.4583196433334265</c:v>
                </c:pt>
                <c:pt idx="67">
                  <c:v>2.4858528233387251</c:v>
                </c:pt>
                <c:pt idx="68">
                  <c:v>2.5171745689128588</c:v>
                </c:pt>
                <c:pt idx="69">
                  <c:v>2.5400808574899596</c:v>
                </c:pt>
                <c:pt idx="70">
                  <c:v>2.5639576175503636</c:v>
                </c:pt>
                <c:pt idx="71">
                  <c:v>2.578315780208623</c:v>
                </c:pt>
                <c:pt idx="72">
                  <c:v>2.6002314643404012</c:v>
                </c:pt>
                <c:pt idx="73">
                  <c:v>2.6257137326909588</c:v>
                </c:pt>
                <c:pt idx="74">
                  <c:v>2.6606357253357213</c:v>
                </c:pt>
                <c:pt idx="75">
                  <c:v>2.7026737697960259</c:v>
                </c:pt>
                <c:pt idx="76">
                  <c:v>2.7399706678192111</c:v>
                </c:pt>
                <c:pt idx="77">
                  <c:v>2.7838101985043395</c:v>
                </c:pt>
                <c:pt idx="78">
                  <c:v>2.8177726829260714</c:v>
                </c:pt>
                <c:pt idx="79">
                  <c:v>2.8408784189260627</c:v>
                </c:pt>
                <c:pt idx="80">
                  <c:v>2.8604804800166548</c:v>
                </c:pt>
                <c:pt idx="81">
                  <c:v>2.8773573148487537</c:v>
                </c:pt>
                <c:pt idx="82">
                  <c:v>2.9026780592194177</c:v>
                </c:pt>
                <c:pt idx="83">
                  <c:v>2.9157401104858902</c:v>
                </c:pt>
                <c:pt idx="84">
                  <c:v>2.9376081613145537</c:v>
                </c:pt>
                <c:pt idx="85">
                  <c:v>2.9740345025148551</c:v>
                </c:pt>
                <c:pt idx="86">
                  <c:v>2.9978267785349852</c:v>
                </c:pt>
                <c:pt idx="87">
                  <c:v>3.0400961361123202</c:v>
                </c:pt>
                <c:pt idx="88">
                  <c:v>3.075969270518442</c:v>
                </c:pt>
                <c:pt idx="89">
                  <c:v>3.0947326830685977</c:v>
                </c:pt>
                <c:pt idx="90">
                  <c:v>3.1111347662888682</c:v>
                </c:pt>
                <c:pt idx="91">
                  <c:v>3.1294904614099752</c:v>
                </c:pt>
                <c:pt idx="92">
                  <c:v>3.1639148564855204</c:v>
                </c:pt>
                <c:pt idx="93">
                  <c:v>3.1984015284211802</c:v>
                </c:pt>
                <c:pt idx="94">
                  <c:v>3.2323045846224412</c:v>
                </c:pt>
                <c:pt idx="95">
                  <c:v>3.2623650172594272</c:v>
                </c:pt>
                <c:pt idx="96">
                  <c:v>3.301187160964814</c:v>
                </c:pt>
                <c:pt idx="97">
                  <c:v>3.3431122379090672</c:v>
                </c:pt>
                <c:pt idx="98">
                  <c:v>3.3701914470361412</c:v>
                </c:pt>
                <c:pt idx="99">
                  <c:v>3.3900755765736377</c:v>
                </c:pt>
                <c:pt idx="100">
                  <c:v>3.4260103776853246</c:v>
                </c:pt>
                <c:pt idx="101">
                  <c:v>3.4705485125952338</c:v>
                </c:pt>
                <c:pt idx="102">
                  <c:v>3.5125421495976337</c:v>
                </c:pt>
                <c:pt idx="103">
                  <c:v>3.5511801132431873</c:v>
                </c:pt>
                <c:pt idx="104">
                  <c:v>3.5795895541491558</c:v>
                </c:pt>
                <c:pt idx="105">
                  <c:v>3.6071523937161043</c:v>
                </c:pt>
                <c:pt idx="106">
                  <c:v>3.656570381510015</c:v>
                </c:pt>
                <c:pt idx="107">
                  <c:v>3.6942330564395682</c:v>
                </c:pt>
                <c:pt idx="108">
                  <c:v>3.7300671170870352</c:v>
                </c:pt>
                <c:pt idx="109">
                  <c:v>3.7479714392490497</c:v>
                </c:pt>
                <c:pt idx="110">
                  <c:v>3.7970698651032122</c:v>
                </c:pt>
                <c:pt idx="111">
                  <c:v>3.8536462060932273</c:v>
                </c:pt>
                <c:pt idx="112">
                  <c:v>3.9195435562174445</c:v>
                </c:pt>
                <c:pt idx="113">
                  <c:v>3.9748091203600882</c:v>
                </c:pt>
                <c:pt idx="114">
                  <c:v>4.0225068298043816</c:v>
                </c:pt>
                <c:pt idx="115">
                  <c:v>4.0800286774706374</c:v>
                </c:pt>
                <c:pt idx="116">
                  <c:v>4.1342930588809885</c:v>
                </c:pt>
                <c:pt idx="117">
                  <c:v>4.1896925858700529</c:v>
                </c:pt>
                <c:pt idx="118">
                  <c:v>4.2445775587448855</c:v>
                </c:pt>
                <c:pt idx="119">
                  <c:v>4.2921168274028245</c:v>
                </c:pt>
                <c:pt idx="120">
                  <c:v>4.3200155867808947</c:v>
                </c:pt>
                <c:pt idx="121">
                  <c:v>4.3459356803016425</c:v>
                </c:pt>
                <c:pt idx="122">
                  <c:v>4.3850491014244053</c:v>
                </c:pt>
                <c:pt idx="123">
                  <c:v>4.4429317495631588</c:v>
                </c:pt>
                <c:pt idx="124">
                  <c:v>4.5037999145322134</c:v>
                </c:pt>
                <c:pt idx="125">
                  <c:v>4.5650515933698115</c:v>
                </c:pt>
                <c:pt idx="126">
                  <c:v>4.6134411402595319</c:v>
                </c:pt>
                <c:pt idx="127">
                  <c:v>4.6637276486883605</c:v>
                </c:pt>
                <c:pt idx="128">
                  <c:v>4.7159613983536834</c:v>
                </c:pt>
                <c:pt idx="129">
                  <c:v>4.774439319693256</c:v>
                </c:pt>
                <c:pt idx="130">
                  <c:v>4.8303002597336704</c:v>
                </c:pt>
                <c:pt idx="131">
                  <c:v>4.8959923432660446</c:v>
                </c:pt>
                <c:pt idx="132">
                  <c:v>4.9513170567449505</c:v>
                </c:pt>
                <c:pt idx="133">
                  <c:v>5.0077620711918431</c:v>
                </c:pt>
                <c:pt idx="134">
                  <c:v>5.0678552160460706</c:v>
                </c:pt>
                <c:pt idx="135">
                  <c:v>5.1266423365522806</c:v>
                </c:pt>
                <c:pt idx="136">
                  <c:v>5.1907253657591843</c:v>
                </c:pt>
                <c:pt idx="137">
                  <c:v>5.2509377800019905</c:v>
                </c:pt>
                <c:pt idx="138">
                  <c:v>5.3202501586980055</c:v>
                </c:pt>
                <c:pt idx="139">
                  <c:v>5.3926055608562606</c:v>
                </c:pt>
                <c:pt idx="140">
                  <c:v>5.4616309120352708</c:v>
                </c:pt>
                <c:pt idx="141">
                  <c:v>5.5255319937060765</c:v>
                </c:pt>
                <c:pt idx="142">
                  <c:v>5.5857602924374801</c:v>
                </c:pt>
                <c:pt idx="143">
                  <c:v>5.6499965358005095</c:v>
                </c:pt>
                <c:pt idx="144">
                  <c:v>5.7014115042762956</c:v>
                </c:pt>
                <c:pt idx="145">
                  <c:v>5.7618464662216304</c:v>
                </c:pt>
                <c:pt idx="146">
                  <c:v>5.823498223410196</c:v>
                </c:pt>
                <c:pt idx="147">
                  <c:v>5.8951272515581365</c:v>
                </c:pt>
                <c:pt idx="148">
                  <c:v>5.9635107276761845</c:v>
                </c:pt>
                <c:pt idx="149">
                  <c:v>6.0308983988989571</c:v>
                </c:pt>
                <c:pt idx="150">
                  <c:v>6.1032691796857454</c:v>
                </c:pt>
                <c:pt idx="151">
                  <c:v>6.1563676215490108</c:v>
                </c:pt>
                <c:pt idx="152">
                  <c:v>6.2191625712888108</c:v>
                </c:pt>
                <c:pt idx="153">
                  <c:v>6.2869514433158589</c:v>
                </c:pt>
                <c:pt idx="154">
                  <c:v>6.3567366043366684</c:v>
                </c:pt>
                <c:pt idx="155">
                  <c:v>6.4241180123426336</c:v>
                </c:pt>
                <c:pt idx="156">
                  <c:v>6.491571251472231</c:v>
                </c:pt>
                <c:pt idx="157">
                  <c:v>6.5571361211121006</c:v>
                </c:pt>
                <c:pt idx="158">
                  <c:v>6.6312317592806824</c:v>
                </c:pt>
                <c:pt idx="159">
                  <c:v>6.7035121854568533</c:v>
                </c:pt>
                <c:pt idx="160">
                  <c:v>6.7759101170597607</c:v>
                </c:pt>
                <c:pt idx="161">
                  <c:v>6.856543447452772</c:v>
                </c:pt>
                <c:pt idx="162">
                  <c:v>6.9299084623405163</c:v>
                </c:pt>
                <c:pt idx="163">
                  <c:v>7.0005935286563865</c:v>
                </c:pt>
                <c:pt idx="164">
                  <c:v>7.0677992265314655</c:v>
                </c:pt>
                <c:pt idx="165">
                  <c:v>7.1349433191835399</c:v>
                </c:pt>
                <c:pt idx="166">
                  <c:v>7.1998713033881101</c:v>
                </c:pt>
                <c:pt idx="167">
                  <c:v>7.2495504153814894</c:v>
                </c:pt>
                <c:pt idx="168">
                  <c:v>7.3046469985383879</c:v>
                </c:pt>
                <c:pt idx="169">
                  <c:v>7.3594318510273817</c:v>
                </c:pt>
                <c:pt idx="170">
                  <c:v>7.3763585442847894</c:v>
                </c:pt>
                <c:pt idx="171">
                  <c:v>7.4154532445694965</c:v>
                </c:pt>
                <c:pt idx="172">
                  <c:v>7.4918324129885834</c:v>
                </c:pt>
                <c:pt idx="173">
                  <c:v>7.5600080879467608</c:v>
                </c:pt>
                <c:pt idx="174">
                  <c:v>7.6114161429447975</c:v>
                </c:pt>
                <c:pt idx="175">
                  <c:v>7.6685017640168756</c:v>
                </c:pt>
                <c:pt idx="176">
                  <c:v>7.7152796247773914</c:v>
                </c:pt>
                <c:pt idx="177">
                  <c:v>7.7607997745635924</c:v>
                </c:pt>
                <c:pt idx="178">
                  <c:v>7.7996037734363934</c:v>
                </c:pt>
                <c:pt idx="179">
                  <c:v>7.8261224262660765</c:v>
                </c:pt>
                <c:pt idx="180">
                  <c:v>7.8582095282137674</c:v>
                </c:pt>
                <c:pt idx="181">
                  <c:v>7.8817841567983855</c:v>
                </c:pt>
                <c:pt idx="182">
                  <c:v>7.9109467581785626</c:v>
                </c:pt>
                <c:pt idx="183">
                  <c:v>7.9291419357223933</c:v>
                </c:pt>
                <c:pt idx="184">
                  <c:v>7.9521364473359162</c:v>
                </c:pt>
                <c:pt idx="185">
                  <c:v>7.9720167884543134</c:v>
                </c:pt>
                <c:pt idx="186">
                  <c:v>7.9919468304254355</c:v>
                </c:pt>
                <c:pt idx="187">
                  <c:v>8.0087299187693368</c:v>
                </c:pt>
                <c:pt idx="188">
                  <c:v>8.0263491245906184</c:v>
                </c:pt>
                <c:pt idx="189">
                  <c:v>8.0456123624896527</c:v>
                </c:pt>
                <c:pt idx="190">
                  <c:v>8.0729674445221118</c:v>
                </c:pt>
                <c:pt idx="191">
                  <c:v>8.1044520175557508</c:v>
                </c:pt>
                <c:pt idx="192">
                  <c:v>8.134438490020699</c:v>
                </c:pt>
                <c:pt idx="193">
                  <c:v>8.1694165755279187</c:v>
                </c:pt>
                <c:pt idx="194">
                  <c:v>8.2331380248169079</c:v>
                </c:pt>
                <c:pt idx="195">
                  <c:v>8.3080595808427447</c:v>
                </c:pt>
                <c:pt idx="196">
                  <c:v>8.3878169528188327</c:v>
                </c:pt>
                <c:pt idx="197">
                  <c:v>8.4683399955658967</c:v>
                </c:pt>
                <c:pt idx="198">
                  <c:v>8.5462487235250979</c:v>
                </c:pt>
                <c:pt idx="199">
                  <c:v>8.6154733381856747</c:v>
                </c:pt>
                <c:pt idx="200">
                  <c:v>8.6895664088940503</c:v>
                </c:pt>
                <c:pt idx="201">
                  <c:v>8.7538692003198655</c:v>
                </c:pt>
                <c:pt idx="202">
                  <c:v>8.8107693501219568</c:v>
                </c:pt>
                <c:pt idx="203">
                  <c:v>8.8609907354176567</c:v>
                </c:pt>
                <c:pt idx="204">
                  <c:v>8.9132705807565689</c:v>
                </c:pt>
                <c:pt idx="205">
                  <c:v>8.9640762230669768</c:v>
                </c:pt>
                <c:pt idx="206">
                  <c:v>9.0088966041822527</c:v>
                </c:pt>
                <c:pt idx="207">
                  <c:v>9.0566437561844246</c:v>
                </c:pt>
                <c:pt idx="208">
                  <c:v>9.1037383037165682</c:v>
                </c:pt>
                <c:pt idx="209">
                  <c:v>9.1465258737440447</c:v>
                </c:pt>
                <c:pt idx="210">
                  <c:v>9.1885998927632748</c:v>
                </c:pt>
                <c:pt idx="211">
                  <c:v>9.230867452269969</c:v>
                </c:pt>
                <c:pt idx="212">
                  <c:v>9.2650216618433685</c:v>
                </c:pt>
                <c:pt idx="213">
                  <c:v>9.3030082506569567</c:v>
                </c:pt>
                <c:pt idx="214">
                  <c:v>9.3402202836595389</c:v>
                </c:pt>
                <c:pt idx="215">
                  <c:v>9.3850533410211305</c:v>
                </c:pt>
                <c:pt idx="216">
                  <c:v>9.441363661067248</c:v>
                </c:pt>
                <c:pt idx="217">
                  <c:v>9.4961235703014477</c:v>
                </c:pt>
                <c:pt idx="218">
                  <c:v>9.5502514746521499</c:v>
                </c:pt>
                <c:pt idx="219">
                  <c:v>9.6008678074678215</c:v>
                </c:pt>
                <c:pt idx="220">
                  <c:v>9.6383111919167774</c:v>
                </c:pt>
                <c:pt idx="221">
                  <c:v>9.667226125492693</c:v>
                </c:pt>
                <c:pt idx="222">
                  <c:v>9.7039615847695639</c:v>
                </c:pt>
                <c:pt idx="223">
                  <c:v>9.7418070349501189</c:v>
                </c:pt>
                <c:pt idx="224">
                  <c:v>9.7759033595724958</c:v>
                </c:pt>
                <c:pt idx="225">
                  <c:v>9.8052310696512208</c:v>
                </c:pt>
                <c:pt idx="226">
                  <c:v>9.833666239753315</c:v>
                </c:pt>
                <c:pt idx="227">
                  <c:v>9.8513668389848519</c:v>
                </c:pt>
                <c:pt idx="228">
                  <c:v>9.8612182058237448</c:v>
                </c:pt>
                <c:pt idx="229">
                  <c:v>9.8700933022090247</c:v>
                </c:pt>
                <c:pt idx="230">
                  <c:v>9.8750283488600896</c:v>
                </c:pt>
                <c:pt idx="231">
                  <c:v>9.8809533658694058</c:v>
                </c:pt>
                <c:pt idx="232">
                  <c:v>9.8878700332255143</c:v>
                </c:pt>
                <c:pt idx="233">
                  <c:v>9.8898476072321593</c:v>
                </c:pt>
                <c:pt idx="234">
                  <c:v>9.8918255767536056</c:v>
                </c:pt>
                <c:pt idx="235">
                  <c:v>9.8928147593113067</c:v>
                </c:pt>
                <c:pt idx="236">
                  <c:v>9.8967718852150011</c:v>
                </c:pt>
                <c:pt idx="237">
                  <c:v>9.9017202711576147</c:v>
                </c:pt>
                <c:pt idx="238">
                  <c:v>9.9126121634558881</c:v>
                </c:pt>
                <c:pt idx="239">
                  <c:v>9.9264898204848162</c:v>
                </c:pt>
                <c:pt idx="240">
                  <c:v>9.9443575021615889</c:v>
                </c:pt>
                <c:pt idx="241">
                  <c:v>9.9731961389178725</c:v>
                </c:pt>
                <c:pt idx="242">
                  <c:v>10.007105005790168</c:v>
                </c:pt>
                <c:pt idx="243">
                  <c:v>10.041129162809789</c:v>
                </c:pt>
                <c:pt idx="244">
                  <c:v>10.074264889047146</c:v>
                </c:pt>
                <c:pt idx="245">
                  <c:v>10.098443124780848</c:v>
                </c:pt>
                <c:pt idx="246">
                  <c:v>10.114600633780508</c:v>
                </c:pt>
                <c:pt idx="247">
                  <c:v>10.121680854224154</c:v>
                </c:pt>
                <c:pt idx="248">
                  <c:v>10.123705190394999</c:v>
                </c:pt>
                <c:pt idx="249">
                  <c:v>10.120668078837868</c:v>
                </c:pt>
                <c:pt idx="250">
                  <c:v>10.115607744798462</c:v>
                </c:pt>
                <c:pt idx="251">
                  <c:v>10.108526819377104</c:v>
                </c:pt>
                <c:pt idx="252">
                  <c:v>10.105494261331371</c:v>
                </c:pt>
                <c:pt idx="253">
                  <c:v>10.103473162479018</c:v>
                </c:pt>
                <c:pt idx="254">
                  <c:v>10.104483509795276</c:v>
                </c:pt>
                <c:pt idx="255">
                  <c:v>10.111556648252128</c:v>
                </c:pt>
                <c:pt idx="256">
                  <c:v>10.122679360565206</c:v>
                </c:pt>
                <c:pt idx="257">
                  <c:v>10.132802039925776</c:v>
                </c:pt>
                <c:pt idx="258">
                  <c:v>10.148609211108056</c:v>
                </c:pt>
                <c:pt idx="259">
                  <c:v>10.16606481895117</c:v>
                </c:pt>
                <c:pt idx="260">
                  <c:v>10.185786984700018</c:v>
                </c:pt>
                <c:pt idx="261">
                  <c:v>10.209621726244118</c:v>
                </c:pt>
              </c:numCache>
            </c:numRef>
          </c:val>
          <c:extLst xmlns:c16r2="http://schemas.microsoft.com/office/drawing/2015/06/chart">
            <c:ext xmlns:c16="http://schemas.microsoft.com/office/drawing/2014/chart" uri="{C3380CC4-5D6E-409C-BE32-E72D297353CC}">
              <c16:uniqueId val="{00000002-2662-462A-9664-5B6EC4CC2D1C}"/>
            </c:ext>
          </c:extLst>
        </c:ser>
        <c:dLbls/>
        <c:marker val="1"/>
        <c:axId val="186705408"/>
        <c:axId val="186703872"/>
      </c:lineChart>
      <c:catAx>
        <c:axId val="186688256"/>
        <c:scaling>
          <c:orientation val="minMax"/>
        </c:scaling>
        <c:axPos val="b"/>
        <c:numFmt formatCode="General" sourceLinked="1"/>
        <c:tickLblPos val="nextTo"/>
        <c:crossAx val="186689792"/>
        <c:crosses val="autoZero"/>
        <c:auto val="1"/>
        <c:lblAlgn val="ctr"/>
        <c:lblOffset val="100"/>
        <c:tickLblSkip val="20"/>
        <c:tickMarkSkip val="20"/>
      </c:catAx>
      <c:valAx>
        <c:axId val="186689792"/>
        <c:scaling>
          <c:orientation val="minMax"/>
        </c:scaling>
        <c:axPos val="l"/>
        <c:majorGridlines>
          <c:spPr>
            <a:ln>
              <a:solidFill>
                <a:schemeClr val="bg1">
                  <a:lumMod val="65000"/>
                </a:schemeClr>
              </a:solidFill>
              <a:prstDash val="dash"/>
            </a:ln>
          </c:spPr>
        </c:majorGridlines>
        <c:numFmt formatCode="0" sourceLinked="0"/>
        <c:tickLblPos val="nextTo"/>
        <c:crossAx val="186688256"/>
        <c:crosses val="autoZero"/>
        <c:crossBetween val="midCat"/>
      </c:valAx>
      <c:valAx>
        <c:axId val="186703872"/>
        <c:scaling>
          <c:orientation val="minMax"/>
        </c:scaling>
        <c:axPos val="r"/>
        <c:numFmt formatCode="#,##0" sourceLinked="0"/>
        <c:tickLblPos val="nextTo"/>
        <c:crossAx val="186705408"/>
        <c:crosses val="max"/>
        <c:crossBetween val="between"/>
      </c:valAx>
      <c:catAx>
        <c:axId val="186705408"/>
        <c:scaling>
          <c:orientation val="minMax"/>
        </c:scaling>
        <c:delete val="1"/>
        <c:axPos val="b"/>
        <c:numFmt formatCode="General" sourceLinked="1"/>
        <c:tickLblPos val="none"/>
        <c:crossAx val="186703872"/>
        <c:crosses val="autoZero"/>
        <c:auto val="1"/>
        <c:lblAlgn val="ctr"/>
        <c:lblOffset val="100"/>
      </c:catAx>
    </c:plotArea>
    <c:legend>
      <c:legendPos val="r"/>
      <c:layout>
        <c:manualLayout>
          <c:xMode val="edge"/>
          <c:yMode val="edge"/>
          <c:x val="0.57415978728813322"/>
          <c:y val="3.9661599430265794E-2"/>
          <c:w val="0.20184262943032691"/>
          <c:h val="0.22906666897965733"/>
        </c:manualLayout>
      </c:layout>
      <c:txPr>
        <a:bodyPr/>
        <a:lstStyle/>
        <a:p>
          <a:pPr>
            <a:defRPr sz="1400"/>
          </a:pPr>
          <a:endParaRPr lang="el-GR"/>
        </a:p>
      </c:txPr>
    </c:legend>
    <c:plotVisOnly val="1"/>
    <c:dispBlanksAs val="gap"/>
  </c:chart>
  <c:txPr>
    <a:bodyPr/>
    <a:lstStyle/>
    <a:p>
      <a:pPr>
        <a:defRPr sz="1800"/>
      </a:pPr>
      <a:endParaRPr lang="el-GR"/>
    </a:p>
  </c:txPr>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6.5375730758533923E-2"/>
          <c:y val="3.8237253302104555E-2"/>
          <c:w val="0.90188943442090053"/>
          <c:h val="0.92352549339579382"/>
        </c:manualLayout>
      </c:layout>
      <c:barChart>
        <c:barDir val="col"/>
        <c:grouping val="clustered"/>
        <c:ser>
          <c:idx val="0"/>
          <c:order val="0"/>
          <c:tx>
            <c:strRef>
              <c:f>Φύλλο1!$B$1</c:f>
              <c:strCache>
                <c:ptCount val="1"/>
                <c:pt idx="0">
                  <c:v>Πληθυσμιακό momentum</c:v>
                </c:pt>
              </c:strCache>
            </c:strRef>
          </c:tx>
          <c:cat>
            <c:strRef>
              <c:f>Φύλλο1!$A$2:$A$6</c:f>
              <c:strCache>
                <c:ptCount val="5"/>
                <c:pt idx="0">
                  <c:v>Αφρική</c:v>
                </c:pt>
                <c:pt idx="1">
                  <c:v>Κόσμος</c:v>
                </c:pt>
                <c:pt idx="2">
                  <c:v>Ασία</c:v>
                </c:pt>
                <c:pt idx="3">
                  <c:v>Ευρώπη</c:v>
                </c:pt>
                <c:pt idx="4">
                  <c:v>Ελλάδα</c:v>
                </c:pt>
              </c:strCache>
            </c:strRef>
          </c:cat>
          <c:val>
            <c:numRef>
              <c:f>Φύλλο1!$B$2:$B$6</c:f>
              <c:numCache>
                <c:formatCode>General</c:formatCode>
                <c:ptCount val="5"/>
                <c:pt idx="0">
                  <c:v>0.33343800037050436</c:v>
                </c:pt>
                <c:pt idx="1">
                  <c:v>0.13874404543805074</c:v>
                </c:pt>
                <c:pt idx="2">
                  <c:v>0.12125366569484826</c:v>
                </c:pt>
                <c:pt idx="3">
                  <c:v>-7.2432627746265105E-2</c:v>
                </c:pt>
                <c:pt idx="4">
                  <c:v>-9.4340383178651066E-2</c:v>
                </c:pt>
              </c:numCache>
            </c:numRef>
          </c:val>
          <c:extLst xmlns:c16r2="http://schemas.microsoft.com/office/drawing/2015/06/chart">
            <c:ext xmlns:c16="http://schemas.microsoft.com/office/drawing/2014/chart" uri="{C3380CC4-5D6E-409C-BE32-E72D297353CC}">
              <c16:uniqueId val="{00000000-36EE-4BC9-ACDA-8CA82C16BA79}"/>
            </c:ext>
          </c:extLst>
        </c:ser>
        <c:ser>
          <c:idx val="1"/>
          <c:order val="1"/>
          <c:tx>
            <c:strRef>
              <c:f>Φύλλο1!$C$1</c:f>
              <c:strCache>
                <c:ptCount val="1"/>
                <c:pt idx="0">
                  <c:v>Συνολική μεταβολή (μέση γονιμότητα)</c:v>
                </c:pt>
              </c:strCache>
            </c:strRef>
          </c:tx>
          <c:cat>
            <c:strRef>
              <c:f>Φύλλο1!$A$2:$A$6</c:f>
              <c:strCache>
                <c:ptCount val="5"/>
                <c:pt idx="0">
                  <c:v>Αφρική</c:v>
                </c:pt>
                <c:pt idx="1">
                  <c:v>Κόσμος</c:v>
                </c:pt>
                <c:pt idx="2">
                  <c:v>Ασία</c:v>
                </c:pt>
                <c:pt idx="3">
                  <c:v>Ευρώπη</c:v>
                </c:pt>
                <c:pt idx="4">
                  <c:v>Ελλάδα</c:v>
                </c:pt>
              </c:strCache>
            </c:strRef>
          </c:cat>
          <c:val>
            <c:numRef>
              <c:f>Φύλλο1!$C$2:$C$6</c:f>
              <c:numCache>
                <c:formatCode>General</c:formatCode>
                <c:ptCount val="5"/>
                <c:pt idx="0">
                  <c:v>0.76074896067957321</c:v>
                </c:pt>
                <c:pt idx="1">
                  <c:v>0.21270558125788391</c:v>
                </c:pt>
                <c:pt idx="2">
                  <c:v>0.12571667889710494</c:v>
                </c:pt>
                <c:pt idx="3">
                  <c:v>-9.2601921080794597E-2</c:v>
                </c:pt>
                <c:pt idx="4">
                  <c:v>-0.13424153411529927</c:v>
                </c:pt>
              </c:numCache>
            </c:numRef>
          </c:val>
          <c:extLst xmlns:c16r2="http://schemas.microsoft.com/office/drawing/2015/06/chart">
            <c:ext xmlns:c16="http://schemas.microsoft.com/office/drawing/2014/chart" uri="{C3380CC4-5D6E-409C-BE32-E72D297353CC}">
              <c16:uniqueId val="{00000001-36EE-4BC9-ACDA-8CA82C16BA79}"/>
            </c:ext>
          </c:extLst>
        </c:ser>
        <c:dLbls/>
        <c:axId val="190872576"/>
        <c:axId val="190928768"/>
      </c:barChart>
      <c:catAx>
        <c:axId val="190872576"/>
        <c:scaling>
          <c:orientation val="minMax"/>
        </c:scaling>
        <c:axPos val="b"/>
        <c:numFmt formatCode="General" sourceLinked="0"/>
        <c:tickLblPos val="low"/>
        <c:txPr>
          <a:bodyPr/>
          <a:lstStyle/>
          <a:p>
            <a:pPr>
              <a:defRPr sz="1400"/>
            </a:pPr>
            <a:endParaRPr lang="el-GR"/>
          </a:p>
        </c:txPr>
        <c:crossAx val="190928768"/>
        <c:crosses val="autoZero"/>
        <c:auto val="1"/>
        <c:lblAlgn val="ctr"/>
        <c:lblOffset val="100"/>
      </c:catAx>
      <c:valAx>
        <c:axId val="190928768"/>
        <c:scaling>
          <c:orientation val="minMax"/>
        </c:scaling>
        <c:axPos val="l"/>
        <c:majorGridlines>
          <c:spPr>
            <a:ln>
              <a:solidFill>
                <a:schemeClr val="bg1">
                  <a:lumMod val="65000"/>
                </a:schemeClr>
              </a:solidFill>
              <a:prstDash val="sysDash"/>
            </a:ln>
          </c:spPr>
        </c:majorGridlines>
        <c:numFmt formatCode="0%" sourceLinked="0"/>
        <c:tickLblPos val="nextTo"/>
        <c:txPr>
          <a:bodyPr/>
          <a:lstStyle/>
          <a:p>
            <a:pPr>
              <a:defRPr sz="1400"/>
            </a:pPr>
            <a:endParaRPr lang="el-GR"/>
          </a:p>
        </c:txPr>
        <c:crossAx val="190872576"/>
        <c:crosses val="autoZero"/>
        <c:crossBetween val="between"/>
      </c:valAx>
    </c:plotArea>
    <c:legend>
      <c:legendPos val="r"/>
      <c:layout>
        <c:manualLayout>
          <c:xMode val="edge"/>
          <c:yMode val="edge"/>
          <c:x val="0.28007358124844023"/>
          <c:y val="0.28774776040958761"/>
          <c:w val="0.32389679856871068"/>
          <c:h val="0.13057730495081085"/>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6.5375730758533923E-2"/>
          <c:y val="3.8237253302104555E-2"/>
          <c:w val="0.90188943442090064"/>
          <c:h val="0.92352549339579404"/>
        </c:manualLayout>
      </c:layout>
      <c:barChart>
        <c:barDir val="col"/>
        <c:grouping val="stacked"/>
        <c:ser>
          <c:idx val="0"/>
          <c:order val="0"/>
          <c:tx>
            <c:strRef>
              <c:f>Φύλλο1!$B$1</c:f>
              <c:strCache>
                <c:ptCount val="1"/>
                <c:pt idx="0">
                  <c:v>Επίπτηση Θνησιμότητας</c:v>
                </c:pt>
              </c:strCache>
            </c:strRef>
          </c:tx>
          <c:dLbls>
            <c:numFmt formatCode="0.0%" sourceLinked="0"/>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Φύλλο1!$A$2:$A$3</c:f>
              <c:strCache>
                <c:ptCount val="2"/>
                <c:pt idx="0">
                  <c:v>Ευρώπη</c:v>
                </c:pt>
                <c:pt idx="1">
                  <c:v>Ελλάδα</c:v>
                </c:pt>
              </c:strCache>
            </c:strRef>
          </c:cat>
          <c:val>
            <c:numRef>
              <c:f>Φύλλο1!$B$2:$B$3</c:f>
              <c:numCache>
                <c:formatCode>General</c:formatCode>
                <c:ptCount val="2"/>
                <c:pt idx="0">
                  <c:v>5.4835287093373819E-2</c:v>
                </c:pt>
                <c:pt idx="1">
                  <c:v>5.0502097050252423E-2</c:v>
                </c:pt>
              </c:numCache>
            </c:numRef>
          </c:val>
          <c:extLst xmlns:c16r2="http://schemas.microsoft.com/office/drawing/2015/06/chart">
            <c:ext xmlns:c16="http://schemas.microsoft.com/office/drawing/2014/chart" uri="{C3380CC4-5D6E-409C-BE32-E72D297353CC}">
              <c16:uniqueId val="{00000000-D93D-4089-900A-5AB1FD400683}"/>
            </c:ext>
          </c:extLst>
        </c:ser>
        <c:ser>
          <c:idx val="1"/>
          <c:order val="1"/>
          <c:tx>
            <c:strRef>
              <c:f>Φύλλο1!$C$1</c:f>
              <c:strCache>
                <c:ptCount val="1"/>
                <c:pt idx="0">
                  <c:v>Επίπτωση Γονιμότητας </c:v>
                </c:pt>
              </c:strCache>
            </c:strRef>
          </c:tx>
          <c:dLbls>
            <c:numFmt formatCode="0.0%" sourceLinked="0"/>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Φύλλο1!$A$2:$A$3</c:f>
              <c:strCache>
                <c:ptCount val="2"/>
                <c:pt idx="0">
                  <c:v>Ευρώπη</c:v>
                </c:pt>
                <c:pt idx="1">
                  <c:v>Ελλάδα</c:v>
                </c:pt>
              </c:strCache>
            </c:strRef>
          </c:cat>
          <c:val>
            <c:numRef>
              <c:f>Φύλλο1!$C$2:$C$3</c:f>
              <c:numCache>
                <c:formatCode>General</c:formatCode>
                <c:ptCount val="2"/>
                <c:pt idx="0">
                  <c:v>-6.9990365615504896E-2</c:v>
                </c:pt>
                <c:pt idx="1">
                  <c:v>-8.4271737622006682E-2</c:v>
                </c:pt>
              </c:numCache>
            </c:numRef>
          </c:val>
          <c:extLst xmlns:c16r2="http://schemas.microsoft.com/office/drawing/2015/06/chart">
            <c:ext xmlns:c16="http://schemas.microsoft.com/office/drawing/2014/chart" uri="{C3380CC4-5D6E-409C-BE32-E72D297353CC}">
              <c16:uniqueId val="{00000001-D93D-4089-900A-5AB1FD400683}"/>
            </c:ext>
          </c:extLst>
        </c:ser>
        <c:ser>
          <c:idx val="2"/>
          <c:order val="2"/>
          <c:tx>
            <c:strRef>
              <c:f>Φύλλο1!$D$1</c:f>
              <c:strCache>
                <c:ptCount val="1"/>
                <c:pt idx="0">
                  <c:v>Πληθυσμιακό Momentum</c:v>
                </c:pt>
              </c:strCache>
            </c:strRef>
          </c:tx>
          <c:dLbls>
            <c:numFmt formatCode="0.0%" sourceLinked="0"/>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Φύλλο1!$A$2:$A$3</c:f>
              <c:strCache>
                <c:ptCount val="2"/>
                <c:pt idx="0">
                  <c:v>Ευρώπη</c:v>
                </c:pt>
                <c:pt idx="1">
                  <c:v>Ελλάδα</c:v>
                </c:pt>
              </c:strCache>
            </c:strRef>
          </c:cat>
          <c:val>
            <c:numRef>
              <c:f>Φύλλο1!$D$2:$D$3</c:f>
              <c:numCache>
                <c:formatCode>General</c:formatCode>
                <c:ptCount val="2"/>
                <c:pt idx="0">
                  <c:v>-7.2002472367310832E-2</c:v>
                </c:pt>
                <c:pt idx="1">
                  <c:v>-9.2738192527716562E-2</c:v>
                </c:pt>
              </c:numCache>
            </c:numRef>
          </c:val>
          <c:extLst xmlns:c16r2="http://schemas.microsoft.com/office/drawing/2015/06/chart">
            <c:ext xmlns:c16="http://schemas.microsoft.com/office/drawing/2014/chart" uri="{C3380CC4-5D6E-409C-BE32-E72D297353CC}">
              <c16:uniqueId val="{00000002-D93D-4089-900A-5AB1FD400683}"/>
            </c:ext>
          </c:extLst>
        </c:ser>
        <c:dLbls/>
        <c:overlap val="100"/>
        <c:axId val="190818176"/>
        <c:axId val="190819712"/>
      </c:barChart>
      <c:catAx>
        <c:axId val="190818176"/>
        <c:scaling>
          <c:orientation val="minMax"/>
        </c:scaling>
        <c:axPos val="b"/>
        <c:numFmt formatCode="General" sourceLinked="0"/>
        <c:tickLblPos val="low"/>
        <c:txPr>
          <a:bodyPr/>
          <a:lstStyle/>
          <a:p>
            <a:pPr>
              <a:defRPr sz="1400"/>
            </a:pPr>
            <a:endParaRPr lang="el-GR"/>
          </a:p>
        </c:txPr>
        <c:crossAx val="190819712"/>
        <c:crosses val="autoZero"/>
        <c:auto val="1"/>
        <c:lblAlgn val="ctr"/>
        <c:lblOffset val="100"/>
      </c:catAx>
      <c:valAx>
        <c:axId val="190819712"/>
        <c:scaling>
          <c:orientation val="minMax"/>
        </c:scaling>
        <c:axPos val="l"/>
        <c:majorGridlines>
          <c:spPr>
            <a:ln>
              <a:solidFill>
                <a:schemeClr val="bg1">
                  <a:lumMod val="65000"/>
                </a:schemeClr>
              </a:solidFill>
              <a:prstDash val="sysDash"/>
            </a:ln>
          </c:spPr>
        </c:majorGridlines>
        <c:numFmt formatCode="0%" sourceLinked="0"/>
        <c:tickLblPos val="nextTo"/>
        <c:txPr>
          <a:bodyPr/>
          <a:lstStyle/>
          <a:p>
            <a:pPr>
              <a:defRPr sz="1400"/>
            </a:pPr>
            <a:endParaRPr lang="el-GR"/>
          </a:p>
        </c:txPr>
        <c:crossAx val="190818176"/>
        <c:crosses val="autoZero"/>
        <c:crossBetween val="between"/>
      </c:valAx>
    </c:plotArea>
    <c:legend>
      <c:legendPos val="r"/>
      <c:layout>
        <c:manualLayout>
          <c:xMode val="edge"/>
          <c:yMode val="edge"/>
          <c:x val="0.40097982043198871"/>
          <c:y val="0.23965058644467627"/>
          <c:w val="0.22710390310714271"/>
          <c:h val="0.19586595742621629"/>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6.5375730758533923E-2"/>
          <c:y val="3.8237253302104555E-2"/>
          <c:w val="0.90188943442090064"/>
          <c:h val="0.76320158017941975"/>
        </c:manualLayout>
      </c:layout>
      <c:lineChart>
        <c:grouping val="standard"/>
        <c:ser>
          <c:idx val="0"/>
          <c:order val="0"/>
          <c:tx>
            <c:strRef>
              <c:f>Φύλλο1!$B$1</c:f>
              <c:strCache>
                <c:ptCount val="1"/>
                <c:pt idx="0">
                  <c:v>Γεννήσεις_Ευρώπη</c:v>
                </c:pt>
              </c:strCache>
            </c:strRef>
          </c:tx>
          <c:spPr>
            <a:ln w="50800"/>
          </c:spPr>
          <c:marker>
            <c:symbol val="none"/>
          </c:marker>
          <c:cat>
            <c:numRef>
              <c:f>Φύλλο1!$A$2:$A$27</c:f>
              <c:numCache>
                <c:formatCode>General</c:formatCode>
                <c:ptCount val="26"/>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pt idx="24">
                  <c:v>2048</c:v>
                </c:pt>
                <c:pt idx="25">
                  <c:v>2049</c:v>
                </c:pt>
              </c:numCache>
            </c:numRef>
          </c:cat>
          <c:val>
            <c:numRef>
              <c:f>Φύλλο1!$B$2:$B$27</c:f>
              <c:numCache>
                <c:formatCode>General</c:formatCode>
                <c:ptCount val="26"/>
                <c:pt idx="0">
                  <c:v>100</c:v>
                </c:pt>
                <c:pt idx="1">
                  <c:v>98.346692383211192</c:v>
                </c:pt>
                <c:pt idx="2">
                  <c:v>96.793949765309961</c:v>
                </c:pt>
                <c:pt idx="3">
                  <c:v>95.351964769160688</c:v>
                </c:pt>
                <c:pt idx="4">
                  <c:v>94.042085461545994</c:v>
                </c:pt>
                <c:pt idx="5">
                  <c:v>92.873176436293335</c:v>
                </c:pt>
                <c:pt idx="6">
                  <c:v>91.861727387289889</c:v>
                </c:pt>
                <c:pt idx="7">
                  <c:v>91.009265547927626</c:v>
                </c:pt>
                <c:pt idx="8">
                  <c:v>90.326149544701849</c:v>
                </c:pt>
                <c:pt idx="9">
                  <c:v>89.795203535390527</c:v>
                </c:pt>
                <c:pt idx="10">
                  <c:v>89.411181805293893</c:v>
                </c:pt>
                <c:pt idx="11">
                  <c:v>89.144469306869539</c:v>
                </c:pt>
                <c:pt idx="12">
                  <c:v>88.95733894853521</c:v>
                </c:pt>
                <c:pt idx="13">
                  <c:v>88.831607799381743</c:v>
                </c:pt>
                <c:pt idx="14">
                  <c:v>88.752888878165777</c:v>
                </c:pt>
                <c:pt idx="15">
                  <c:v>88.710248079144321</c:v>
                </c:pt>
                <c:pt idx="16">
                  <c:v>88.701084678783531</c:v>
                </c:pt>
                <c:pt idx="17">
                  <c:v>88.711387970735103</c:v>
                </c:pt>
                <c:pt idx="18">
                  <c:v>88.7161246076369</c:v>
                </c:pt>
                <c:pt idx="19">
                  <c:v>88.701128946418123</c:v>
                </c:pt>
                <c:pt idx="20">
                  <c:v>88.654492993374078</c:v>
                </c:pt>
                <c:pt idx="21">
                  <c:v>88.584129588188517</c:v>
                </c:pt>
                <c:pt idx="22">
                  <c:v>88.494321624507521</c:v>
                </c:pt>
                <c:pt idx="23">
                  <c:v>88.403207765605828</c:v>
                </c:pt>
                <c:pt idx="24">
                  <c:v>88.355564723874508</c:v>
                </c:pt>
                <c:pt idx="25">
                  <c:v>88.393192213278809</c:v>
                </c:pt>
              </c:numCache>
            </c:numRef>
          </c:val>
          <c:extLst xmlns:c16r2="http://schemas.microsoft.com/office/drawing/2015/06/chart">
            <c:ext xmlns:c16="http://schemas.microsoft.com/office/drawing/2014/chart" uri="{C3380CC4-5D6E-409C-BE32-E72D297353CC}">
              <c16:uniqueId val="{00000000-369D-4C0A-9868-BF10F4E5343A}"/>
            </c:ext>
          </c:extLst>
        </c:ser>
        <c:ser>
          <c:idx val="1"/>
          <c:order val="1"/>
          <c:tx>
            <c:strRef>
              <c:f>Φύλλο1!$C$1</c:f>
              <c:strCache>
                <c:ptCount val="1"/>
                <c:pt idx="0">
                  <c:v>Γεννήσεις_Ελλάδα</c:v>
                </c:pt>
              </c:strCache>
            </c:strRef>
          </c:tx>
          <c:spPr>
            <a:ln w="50800"/>
          </c:spPr>
          <c:marker>
            <c:symbol val="none"/>
          </c:marker>
          <c:cat>
            <c:numRef>
              <c:f>Φύλλο1!$A$2:$A$27</c:f>
              <c:numCache>
                <c:formatCode>General</c:formatCode>
                <c:ptCount val="26"/>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pt idx="24">
                  <c:v>2048</c:v>
                </c:pt>
                <c:pt idx="25">
                  <c:v>2049</c:v>
                </c:pt>
              </c:numCache>
            </c:numRef>
          </c:cat>
          <c:val>
            <c:numRef>
              <c:f>Φύλλο1!$C$2:$C$27</c:f>
              <c:numCache>
                <c:formatCode>General</c:formatCode>
                <c:ptCount val="26"/>
                <c:pt idx="0">
                  <c:v>100</c:v>
                </c:pt>
                <c:pt idx="1">
                  <c:v>98.844395717102401</c:v>
                </c:pt>
                <c:pt idx="2">
                  <c:v>97.954925243808987</c:v>
                </c:pt>
                <c:pt idx="3">
                  <c:v>97.282959478696043</c:v>
                </c:pt>
                <c:pt idx="4">
                  <c:v>96.810815112155893</c:v>
                </c:pt>
                <c:pt idx="5">
                  <c:v>96.465106409316036</c:v>
                </c:pt>
                <c:pt idx="6">
                  <c:v>96.227265895084912</c:v>
                </c:pt>
                <c:pt idx="7">
                  <c:v>96.02390783458975</c:v>
                </c:pt>
                <c:pt idx="8">
                  <c:v>95.873599702920359</c:v>
                </c:pt>
                <c:pt idx="9">
                  <c:v>95.740090715378585</c:v>
                </c:pt>
                <c:pt idx="10">
                  <c:v>95.633106692248532</c:v>
                </c:pt>
                <c:pt idx="11">
                  <c:v>95.55264763353064</c:v>
                </c:pt>
                <c:pt idx="12">
                  <c:v>95.4527369342443</c:v>
                </c:pt>
                <c:pt idx="13">
                  <c:v>95.291818816809297</c:v>
                </c:pt>
                <c:pt idx="14">
                  <c:v>95.056630799020354</c:v>
                </c:pt>
                <c:pt idx="15">
                  <c:v>94.752477873758181</c:v>
                </c:pt>
                <c:pt idx="16">
                  <c:v>94.366981724299478</c:v>
                </c:pt>
                <c:pt idx="17">
                  <c:v>93.848860752778478</c:v>
                </c:pt>
                <c:pt idx="18">
                  <c:v>93.184852476989107</c:v>
                </c:pt>
                <c:pt idx="19">
                  <c:v>92.417396839992577</c:v>
                </c:pt>
                <c:pt idx="20">
                  <c:v>91.563292985915737</c:v>
                </c:pt>
                <c:pt idx="21">
                  <c:v>90.653486706571385</c:v>
                </c:pt>
                <c:pt idx="22">
                  <c:v>89.716271297336021</c:v>
                </c:pt>
                <c:pt idx="23">
                  <c:v>88.791434204825777</c:v>
                </c:pt>
                <c:pt idx="24">
                  <c:v>87.951476998435012</c:v>
                </c:pt>
                <c:pt idx="25">
                  <c:v>87.28658455716571</c:v>
                </c:pt>
              </c:numCache>
            </c:numRef>
          </c:val>
          <c:extLst xmlns:c16r2="http://schemas.microsoft.com/office/drawing/2015/06/chart">
            <c:ext xmlns:c16="http://schemas.microsoft.com/office/drawing/2014/chart" uri="{C3380CC4-5D6E-409C-BE32-E72D297353CC}">
              <c16:uniqueId val="{00000001-369D-4C0A-9868-BF10F4E5343A}"/>
            </c:ext>
          </c:extLst>
        </c:ser>
        <c:ser>
          <c:idx val="2"/>
          <c:order val="2"/>
          <c:tx>
            <c:strRef>
              <c:f>Φύλλο1!$D$1</c:f>
              <c:strCache>
                <c:ptCount val="1"/>
                <c:pt idx="0">
                  <c:v>Θάνατοι_Ευρώπη</c:v>
                </c:pt>
              </c:strCache>
            </c:strRef>
          </c:tx>
          <c:spPr>
            <a:ln w="50800"/>
          </c:spPr>
          <c:marker>
            <c:symbol val="none"/>
          </c:marker>
          <c:cat>
            <c:numRef>
              <c:f>Φύλλο1!$A$2:$A$27</c:f>
              <c:numCache>
                <c:formatCode>General</c:formatCode>
                <c:ptCount val="26"/>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pt idx="24">
                  <c:v>2048</c:v>
                </c:pt>
                <c:pt idx="25">
                  <c:v>2049</c:v>
                </c:pt>
              </c:numCache>
            </c:numRef>
          </c:cat>
          <c:val>
            <c:numRef>
              <c:f>Φύλλο1!$D$2:$D$27</c:f>
              <c:numCache>
                <c:formatCode>General</c:formatCode>
                <c:ptCount val="26"/>
                <c:pt idx="0">
                  <c:v>100</c:v>
                </c:pt>
                <c:pt idx="1">
                  <c:v>100.49902016751012</c:v>
                </c:pt>
                <c:pt idx="2">
                  <c:v>101.00334095697721</c:v>
                </c:pt>
                <c:pt idx="3">
                  <c:v>101.52233236548233</c:v>
                </c:pt>
                <c:pt idx="4">
                  <c:v>102.06896422194984</c:v>
                </c:pt>
                <c:pt idx="5">
                  <c:v>102.65025880704047</c:v>
                </c:pt>
                <c:pt idx="6">
                  <c:v>103.27926942404093</c:v>
                </c:pt>
                <c:pt idx="7">
                  <c:v>103.9572064511911</c:v>
                </c:pt>
                <c:pt idx="8">
                  <c:v>104.66906537200715</c:v>
                </c:pt>
                <c:pt idx="9">
                  <c:v>105.40226242648905</c:v>
                </c:pt>
                <c:pt idx="10">
                  <c:v>106.13810979194953</c:v>
                </c:pt>
                <c:pt idx="11">
                  <c:v>106.86011084769135</c:v>
                </c:pt>
                <c:pt idx="12">
                  <c:v>107.55338628877267</c:v>
                </c:pt>
                <c:pt idx="13">
                  <c:v>108.20788788892398</c:v>
                </c:pt>
                <c:pt idx="14">
                  <c:v>108.81786635149528</c:v>
                </c:pt>
                <c:pt idx="15">
                  <c:v>109.37624722434722</c:v>
                </c:pt>
                <c:pt idx="16">
                  <c:v>109.87780292558827</c:v>
                </c:pt>
                <c:pt idx="17">
                  <c:v>110.32050920195276</c:v>
                </c:pt>
                <c:pt idx="18">
                  <c:v>110.70554512879625</c:v>
                </c:pt>
                <c:pt idx="19">
                  <c:v>111.03352632953529</c:v>
                </c:pt>
                <c:pt idx="20">
                  <c:v>111.30540232503225</c:v>
                </c:pt>
                <c:pt idx="21">
                  <c:v>111.52388603203626</c:v>
                </c:pt>
                <c:pt idx="22">
                  <c:v>111.68890441048222</c:v>
                </c:pt>
                <c:pt idx="23">
                  <c:v>111.8015530613652</c:v>
                </c:pt>
                <c:pt idx="24">
                  <c:v>111.86595353128371</c:v>
                </c:pt>
                <c:pt idx="25">
                  <c:v>111.88469352544679</c:v>
                </c:pt>
              </c:numCache>
            </c:numRef>
          </c:val>
          <c:extLst xmlns:c16r2="http://schemas.microsoft.com/office/drawing/2015/06/chart">
            <c:ext xmlns:c16="http://schemas.microsoft.com/office/drawing/2014/chart" uri="{C3380CC4-5D6E-409C-BE32-E72D297353CC}">
              <c16:uniqueId val="{00000002-369D-4C0A-9868-BF10F4E5343A}"/>
            </c:ext>
          </c:extLst>
        </c:ser>
        <c:ser>
          <c:idx val="3"/>
          <c:order val="3"/>
          <c:tx>
            <c:strRef>
              <c:f>Φύλλο1!$E$1</c:f>
              <c:strCache>
                <c:ptCount val="1"/>
                <c:pt idx="0">
                  <c:v>Θάνατοι_Ελλάδα</c:v>
                </c:pt>
              </c:strCache>
            </c:strRef>
          </c:tx>
          <c:spPr>
            <a:ln w="50800"/>
          </c:spPr>
          <c:marker>
            <c:symbol val="none"/>
          </c:marker>
          <c:cat>
            <c:numRef>
              <c:f>Φύλλο1!$A$2:$A$27</c:f>
              <c:numCache>
                <c:formatCode>General</c:formatCode>
                <c:ptCount val="26"/>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pt idx="24">
                  <c:v>2048</c:v>
                </c:pt>
                <c:pt idx="25">
                  <c:v>2049</c:v>
                </c:pt>
              </c:numCache>
            </c:numRef>
          </c:cat>
          <c:val>
            <c:numRef>
              <c:f>Φύλλο1!$E$2:$E$27</c:f>
              <c:numCache>
                <c:formatCode>General</c:formatCode>
                <c:ptCount val="26"/>
                <c:pt idx="0">
                  <c:v>100</c:v>
                </c:pt>
                <c:pt idx="1">
                  <c:v>100.88384308065415</c:v>
                </c:pt>
                <c:pt idx="2">
                  <c:v>101.67096932588365</c:v>
                </c:pt>
                <c:pt idx="3">
                  <c:v>102.37997812711522</c:v>
                </c:pt>
                <c:pt idx="4">
                  <c:v>103.03690863234955</c:v>
                </c:pt>
                <c:pt idx="5">
                  <c:v>103.66408011129865</c:v>
                </c:pt>
                <c:pt idx="6">
                  <c:v>104.27190822316291</c:v>
                </c:pt>
                <c:pt idx="7">
                  <c:v>104.85592911399904</c:v>
                </c:pt>
                <c:pt idx="8">
                  <c:v>105.40647110026558</c:v>
                </c:pt>
                <c:pt idx="9">
                  <c:v>105.92055827933309</c:v>
                </c:pt>
                <c:pt idx="10">
                  <c:v>106.40786233474438</c:v>
                </c:pt>
                <c:pt idx="11">
                  <c:v>106.86987121781341</c:v>
                </c:pt>
                <c:pt idx="12">
                  <c:v>107.30435300156978</c:v>
                </c:pt>
                <c:pt idx="13">
                  <c:v>107.71353961298387</c:v>
                </c:pt>
                <c:pt idx="14">
                  <c:v>108.10784671125558</c:v>
                </c:pt>
                <c:pt idx="15">
                  <c:v>108.4962020042707</c:v>
                </c:pt>
                <c:pt idx="16">
                  <c:v>108.88530127294206</c:v>
                </c:pt>
                <c:pt idx="17">
                  <c:v>109.26621680938599</c:v>
                </c:pt>
                <c:pt idx="18">
                  <c:v>109.62555705177297</c:v>
                </c:pt>
                <c:pt idx="19">
                  <c:v>109.95885814616096</c:v>
                </c:pt>
                <c:pt idx="20">
                  <c:v>110.26537611689278</c:v>
                </c:pt>
                <c:pt idx="21">
                  <c:v>110.54139108568366</c:v>
                </c:pt>
                <c:pt idx="22">
                  <c:v>110.78615907687498</c:v>
                </c:pt>
                <c:pt idx="23">
                  <c:v>110.99596021218157</c:v>
                </c:pt>
                <c:pt idx="24">
                  <c:v>111.16335473503307</c:v>
                </c:pt>
                <c:pt idx="25">
                  <c:v>111.29206252371421</c:v>
                </c:pt>
              </c:numCache>
            </c:numRef>
          </c:val>
          <c:extLst xmlns:c16r2="http://schemas.microsoft.com/office/drawing/2015/06/chart">
            <c:ext xmlns:c16="http://schemas.microsoft.com/office/drawing/2014/chart" uri="{C3380CC4-5D6E-409C-BE32-E72D297353CC}">
              <c16:uniqueId val="{00000003-369D-4C0A-9868-BF10F4E5343A}"/>
            </c:ext>
          </c:extLst>
        </c:ser>
        <c:dLbls/>
        <c:marker val="1"/>
        <c:axId val="190981248"/>
        <c:axId val="190982784"/>
      </c:lineChart>
      <c:catAx>
        <c:axId val="190981248"/>
        <c:scaling>
          <c:orientation val="minMax"/>
        </c:scaling>
        <c:axPos val="b"/>
        <c:numFmt formatCode="General" sourceLinked="1"/>
        <c:tickLblPos val="nextTo"/>
        <c:txPr>
          <a:bodyPr rot="-5400000" vert="horz"/>
          <a:lstStyle/>
          <a:p>
            <a:pPr>
              <a:defRPr sz="1400"/>
            </a:pPr>
            <a:endParaRPr lang="el-GR"/>
          </a:p>
        </c:txPr>
        <c:crossAx val="190982784"/>
        <c:crosses val="autoZero"/>
        <c:auto val="1"/>
        <c:lblAlgn val="ctr"/>
        <c:lblOffset val="100"/>
      </c:catAx>
      <c:valAx>
        <c:axId val="190982784"/>
        <c:scaling>
          <c:orientation val="minMax"/>
          <c:min val="80"/>
        </c:scaling>
        <c:axPos val="l"/>
        <c:majorGridlines>
          <c:spPr>
            <a:ln>
              <a:solidFill>
                <a:schemeClr val="bg1">
                  <a:lumMod val="65000"/>
                </a:schemeClr>
              </a:solidFill>
              <a:prstDash val="sysDash"/>
            </a:ln>
          </c:spPr>
        </c:majorGridlines>
        <c:numFmt formatCode="#,##0" sourceLinked="0"/>
        <c:tickLblPos val="nextTo"/>
        <c:txPr>
          <a:bodyPr/>
          <a:lstStyle/>
          <a:p>
            <a:pPr>
              <a:defRPr sz="1400"/>
            </a:pPr>
            <a:endParaRPr lang="el-GR"/>
          </a:p>
        </c:txPr>
        <c:crossAx val="190981248"/>
        <c:crosses val="autoZero"/>
        <c:crossBetween val="between"/>
      </c:valAx>
    </c:plotArea>
    <c:legend>
      <c:legendPos val="r"/>
      <c:layout>
        <c:manualLayout>
          <c:xMode val="edge"/>
          <c:yMode val="edge"/>
          <c:x val="0.68844057277655069"/>
          <c:y val="0.22361819512303921"/>
          <c:w val="0.17936692187539402"/>
          <c:h val="0.26115460990162181"/>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7881938976378198"/>
          <c:y val="4.8281249999999866E-2"/>
          <c:w val="0.73144455380578255"/>
          <c:h val="0.7781980807086617"/>
        </c:manualLayout>
      </c:layout>
      <c:lineChart>
        <c:grouping val="standard"/>
        <c:ser>
          <c:idx val="0"/>
          <c:order val="0"/>
          <c:tx>
            <c:strRef>
              <c:f>Φύλλο1!$B$1</c:f>
              <c:strCache>
                <c:ptCount val="1"/>
                <c:pt idx="0">
                  <c:v>Ιστορικά δεδομένα</c:v>
                </c:pt>
              </c:strCache>
            </c:strRef>
          </c:tx>
          <c:spPr>
            <a:ln w="50800">
              <a:solidFill>
                <a:srgbClr val="7030A0"/>
              </a:solidFill>
            </a:ln>
          </c:spPr>
          <c:marker>
            <c:symbol val="none"/>
          </c:marker>
          <c:cat>
            <c:numRef>
              <c:f>Φύλλο1!$A$2:$A$101</c:f>
              <c:numCache>
                <c:formatCode>General</c:formatCode>
                <c:ptCount val="100"/>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numCache>
            </c:numRef>
          </c:cat>
          <c:val>
            <c:numRef>
              <c:f>Φύλλο1!$B$2:$B$101</c:f>
              <c:numCache>
                <c:formatCode>General</c:formatCode>
                <c:ptCount val="100"/>
                <c:pt idx="0">
                  <c:v>2.6970000000000001</c:v>
                </c:pt>
                <c:pt idx="1">
                  <c:v>2.6619999999999999</c:v>
                </c:pt>
                <c:pt idx="2">
                  <c:v>2.6589999999999998</c:v>
                </c:pt>
                <c:pt idx="3">
                  <c:v>2.6440000000000001</c:v>
                </c:pt>
                <c:pt idx="4">
                  <c:v>2.6419999999999999</c:v>
                </c:pt>
                <c:pt idx="5">
                  <c:v>2.629</c:v>
                </c:pt>
                <c:pt idx="6">
                  <c:v>2.617</c:v>
                </c:pt>
                <c:pt idx="7">
                  <c:v>2.6159999999999997</c:v>
                </c:pt>
                <c:pt idx="8">
                  <c:v>2.5989999999999998</c:v>
                </c:pt>
                <c:pt idx="9">
                  <c:v>2.597</c:v>
                </c:pt>
                <c:pt idx="10">
                  <c:v>2.577</c:v>
                </c:pt>
                <c:pt idx="11">
                  <c:v>2.5579999999999998</c:v>
                </c:pt>
                <c:pt idx="12">
                  <c:v>2.5259999999999998</c:v>
                </c:pt>
                <c:pt idx="13">
                  <c:v>2.5169999999999977</c:v>
                </c:pt>
                <c:pt idx="14">
                  <c:v>2.4989999999999997</c:v>
                </c:pt>
                <c:pt idx="15">
                  <c:v>2.4470000000000001</c:v>
                </c:pt>
                <c:pt idx="16">
                  <c:v>2.4159999999999977</c:v>
                </c:pt>
                <c:pt idx="17">
                  <c:v>2.4189999999999987</c:v>
                </c:pt>
                <c:pt idx="18">
                  <c:v>2.3769999999999967</c:v>
                </c:pt>
                <c:pt idx="19">
                  <c:v>2.3299999999999987</c:v>
                </c:pt>
                <c:pt idx="20">
                  <c:v>2.2810000000000001</c:v>
                </c:pt>
                <c:pt idx="21">
                  <c:v>2.274</c:v>
                </c:pt>
                <c:pt idx="22">
                  <c:v>2.2090000000000001</c:v>
                </c:pt>
                <c:pt idx="23">
                  <c:v>2.14</c:v>
                </c:pt>
                <c:pt idx="24">
                  <c:v>2.125</c:v>
                </c:pt>
                <c:pt idx="25">
                  <c:v>2.069</c:v>
                </c:pt>
                <c:pt idx="26">
                  <c:v>2.0319999999999987</c:v>
                </c:pt>
                <c:pt idx="27">
                  <c:v>1.9920000000000049</c:v>
                </c:pt>
                <c:pt idx="28">
                  <c:v>1.9630000000000001</c:v>
                </c:pt>
                <c:pt idx="29">
                  <c:v>1.9450000000000001</c:v>
                </c:pt>
                <c:pt idx="30">
                  <c:v>1.925</c:v>
                </c:pt>
                <c:pt idx="31">
                  <c:v>1.889</c:v>
                </c:pt>
                <c:pt idx="32">
                  <c:v>1.885</c:v>
                </c:pt>
                <c:pt idx="33">
                  <c:v>1.87</c:v>
                </c:pt>
                <c:pt idx="34">
                  <c:v>1.8580000000000001</c:v>
                </c:pt>
                <c:pt idx="35">
                  <c:v>1.8380000000000001</c:v>
                </c:pt>
                <c:pt idx="36">
                  <c:v>1.84</c:v>
                </c:pt>
                <c:pt idx="37">
                  <c:v>1.837</c:v>
                </c:pt>
                <c:pt idx="38">
                  <c:v>1.8169999999999955</c:v>
                </c:pt>
                <c:pt idx="39">
                  <c:v>1.758999999999995</c:v>
                </c:pt>
                <c:pt idx="40">
                  <c:v>1.7169999999999948</c:v>
                </c:pt>
                <c:pt idx="41">
                  <c:v>1.659</c:v>
                </c:pt>
                <c:pt idx="42">
                  <c:v>1.5960000000000001</c:v>
                </c:pt>
                <c:pt idx="43">
                  <c:v>1.530999999999995</c:v>
                </c:pt>
                <c:pt idx="44">
                  <c:v>1.4949999999999952</c:v>
                </c:pt>
                <c:pt idx="45">
                  <c:v>1.4549999999999947</c:v>
                </c:pt>
                <c:pt idx="46">
                  <c:v>1.4449999999999947</c:v>
                </c:pt>
                <c:pt idx="47">
                  <c:v>1.43</c:v>
                </c:pt>
                <c:pt idx="48">
                  <c:v>1.4149999999999936</c:v>
                </c:pt>
                <c:pt idx="49">
                  <c:v>1.4009999999999936</c:v>
                </c:pt>
                <c:pt idx="50">
                  <c:v>1.417999999999991</c:v>
                </c:pt>
                <c:pt idx="51">
                  <c:v>1.4109999999999936</c:v>
                </c:pt>
                <c:pt idx="52">
                  <c:v>1.4239999999999911</c:v>
                </c:pt>
                <c:pt idx="53">
                  <c:v>1.446</c:v>
                </c:pt>
                <c:pt idx="54">
                  <c:v>1.468</c:v>
                </c:pt>
                <c:pt idx="55">
                  <c:v>1.4709999999999948</c:v>
                </c:pt>
                <c:pt idx="56">
                  <c:v>1.4989999999999952</c:v>
                </c:pt>
                <c:pt idx="57">
                  <c:v>1.536</c:v>
                </c:pt>
                <c:pt idx="58">
                  <c:v>1.591</c:v>
                </c:pt>
                <c:pt idx="59">
                  <c:v>1.6</c:v>
                </c:pt>
                <c:pt idx="60">
                  <c:v>1.609</c:v>
                </c:pt>
                <c:pt idx="61">
                  <c:v>1.597</c:v>
                </c:pt>
                <c:pt idx="62">
                  <c:v>1.615</c:v>
                </c:pt>
                <c:pt idx="63">
                  <c:v>1.597</c:v>
                </c:pt>
                <c:pt idx="64">
                  <c:v>1.615</c:v>
                </c:pt>
                <c:pt idx="65">
                  <c:v>1.615</c:v>
                </c:pt>
                <c:pt idx="66">
                  <c:v>1.617</c:v>
                </c:pt>
                <c:pt idx="67">
                  <c:v>1.5629999999999955</c:v>
                </c:pt>
                <c:pt idx="68">
                  <c:v>1.528</c:v>
                </c:pt>
                <c:pt idx="69">
                  <c:v>1.4889999999999948</c:v>
                </c:pt>
                <c:pt idx="70">
                  <c:v>1.4729999999999948</c:v>
                </c:pt>
                <c:pt idx="71">
                  <c:v>1.4829999999999948</c:v>
                </c:pt>
                <c:pt idx="72">
                  <c:v>1.49</c:v>
                </c:pt>
                <c:pt idx="73">
                  <c:v>1.504</c:v>
                </c:pt>
                <c:pt idx="74">
                  <c:v>1.512999999999995</c:v>
                </c:pt>
              </c:numCache>
            </c:numRef>
          </c:val>
          <c:extLst xmlns:c16r2="http://schemas.microsoft.com/office/drawing/2015/06/chart">
            <c:ext xmlns:c16="http://schemas.microsoft.com/office/drawing/2014/chart" uri="{C3380CC4-5D6E-409C-BE32-E72D297353CC}">
              <c16:uniqueId val="{00000000-2F56-4AE0-A2ED-3986A54F7110}"/>
            </c:ext>
          </c:extLst>
        </c:ser>
        <c:ser>
          <c:idx val="1"/>
          <c:order val="1"/>
          <c:tx>
            <c:strRef>
              <c:f>Φύλλο1!$C$1</c:f>
              <c:strCache>
                <c:ptCount val="1"/>
                <c:pt idx="0">
                  <c:v>Φυσικό ισοζύγιο  = 0 το 2040</c:v>
                </c:pt>
              </c:strCache>
            </c:strRef>
          </c:tx>
          <c:spPr>
            <a:ln w="50800">
              <a:solidFill>
                <a:srgbClr val="00B0F0"/>
              </a:solidFill>
            </a:ln>
          </c:spPr>
          <c:marker>
            <c:symbol val="none"/>
          </c:marker>
          <c:cat>
            <c:numRef>
              <c:f>Φύλλο1!$A$2:$A$101</c:f>
              <c:numCache>
                <c:formatCode>General</c:formatCode>
                <c:ptCount val="100"/>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numCache>
            </c:numRef>
          </c:cat>
          <c:val>
            <c:numRef>
              <c:f>Φύλλο1!$C$2:$C$101</c:f>
              <c:numCache>
                <c:formatCode>General</c:formatCode>
                <c:ptCount val="100"/>
                <c:pt idx="74">
                  <c:v>1.5075548309093374</c:v>
                </c:pt>
                <c:pt idx="75">
                  <c:v>1.5640860234331742</c:v>
                </c:pt>
                <c:pt idx="76">
                  <c:v>1.6218086258528095</c:v>
                </c:pt>
                <c:pt idx="77">
                  <c:v>1.6801875044885382</c:v>
                </c:pt>
                <c:pt idx="78">
                  <c:v>1.7385913390510142</c:v>
                </c:pt>
                <c:pt idx="79">
                  <c:v>1.7963133501735151</c:v>
                </c:pt>
                <c:pt idx="80">
                  <c:v>1.8527776355641494</c:v>
                </c:pt>
                <c:pt idx="81">
                  <c:v>1.9074453568312295</c:v>
                </c:pt>
                <c:pt idx="82">
                  <c:v>1.959828106194506</c:v>
                </c:pt>
                <c:pt idx="83">
                  <c:v>2.0096540362230564</c:v>
                </c:pt>
                <c:pt idx="84">
                  <c:v>2.0568528157866188</c:v>
                </c:pt>
                <c:pt idx="85">
                  <c:v>2.1016990979872792</c:v>
                </c:pt>
                <c:pt idx="86">
                  <c:v>2.1447083513914222</c:v>
                </c:pt>
                <c:pt idx="87">
                  <c:v>2.1864981530471428</c:v>
                </c:pt>
                <c:pt idx="88">
                  <c:v>2.2278927596973626</c:v>
                </c:pt>
                <c:pt idx="89">
                  <c:v>2.2697788801047785</c:v>
                </c:pt>
                <c:pt idx="90">
                  <c:v>2.3130521167570621</c:v>
                </c:pt>
                <c:pt idx="91">
                  <c:v>2.3298029121382662</c:v>
                </c:pt>
                <c:pt idx="92">
                  <c:v>2.3484637527876466</c:v>
                </c:pt>
                <c:pt idx="93">
                  <c:v>2.3695025170470152</c:v>
                </c:pt>
                <c:pt idx="94">
                  <c:v>2.3932834003370278</c:v>
                </c:pt>
                <c:pt idx="95">
                  <c:v>2.4198492015296167</c:v>
                </c:pt>
                <c:pt idx="96">
                  <c:v>2.4509501241063307</c:v>
                </c:pt>
                <c:pt idx="97">
                  <c:v>2.4843758217185576</c:v>
                </c:pt>
                <c:pt idx="98">
                  <c:v>2.5222338618309892</c:v>
                </c:pt>
                <c:pt idx="99">
                  <c:v>2.5623006668356711</c:v>
                </c:pt>
              </c:numCache>
            </c:numRef>
          </c:val>
          <c:extLst xmlns:c16r2="http://schemas.microsoft.com/office/drawing/2015/06/chart">
            <c:ext xmlns:c16="http://schemas.microsoft.com/office/drawing/2014/chart" uri="{C3380CC4-5D6E-409C-BE32-E72D297353CC}">
              <c16:uniqueId val="{00000001-2F56-4AE0-A2ED-3986A54F7110}"/>
            </c:ext>
          </c:extLst>
        </c:ser>
        <c:ser>
          <c:idx val="2"/>
          <c:order val="2"/>
          <c:tx>
            <c:strRef>
              <c:f>Φύλλο1!$D$1</c:f>
              <c:strCache>
                <c:ptCount val="1"/>
                <c:pt idx="0">
                  <c:v>Σταθερός αριθμός γεννήσεων</c:v>
                </c:pt>
              </c:strCache>
            </c:strRef>
          </c:tx>
          <c:spPr>
            <a:ln w="50800"/>
          </c:spPr>
          <c:marker>
            <c:symbol val="none"/>
          </c:marker>
          <c:cat>
            <c:numRef>
              <c:f>Φύλλο1!$A$2:$A$101</c:f>
              <c:numCache>
                <c:formatCode>General</c:formatCode>
                <c:ptCount val="100"/>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numCache>
            </c:numRef>
          </c:cat>
          <c:val>
            <c:numRef>
              <c:f>Φύλλο1!$D$2:$D$101</c:f>
              <c:numCache>
                <c:formatCode>General</c:formatCode>
                <c:ptCount val="100"/>
                <c:pt idx="74">
                  <c:v>1.5075548309093374</c:v>
                </c:pt>
                <c:pt idx="75">
                  <c:v>1.5355203650332574</c:v>
                </c:pt>
                <c:pt idx="76">
                  <c:v>1.5631098395906977</c:v>
                </c:pt>
                <c:pt idx="77">
                  <c:v>1.5898003454124725</c:v>
                </c:pt>
                <c:pt idx="78">
                  <c:v>1.615017727372932</c:v>
                </c:pt>
                <c:pt idx="79">
                  <c:v>1.6381619151494584</c:v>
                </c:pt>
                <c:pt idx="80">
                  <c:v>1.6587959743695861</c:v>
                </c:pt>
                <c:pt idx="81">
                  <c:v>1.6765508255630472</c:v>
                </c:pt>
                <c:pt idx="82">
                  <c:v>1.6911321483919155</c:v>
                </c:pt>
                <c:pt idx="83">
                  <c:v>1.7024556576054586</c:v>
                </c:pt>
                <c:pt idx="84">
                  <c:v>1.7106165538506395</c:v>
                </c:pt>
                <c:pt idx="85">
                  <c:v>1.7159907330876119</c:v>
                </c:pt>
                <c:pt idx="86">
                  <c:v>1.7191255254629498</c:v>
                </c:pt>
                <c:pt idx="87">
                  <c:v>1.7206138172598922</c:v>
                </c:pt>
                <c:pt idx="88">
                  <c:v>1.7211690139295288</c:v>
                </c:pt>
                <c:pt idx="89">
                  <c:v>1.7215027981648166</c:v>
                </c:pt>
                <c:pt idx="90">
                  <c:v>1.7222831235442551</c:v>
                </c:pt>
                <c:pt idx="91">
                  <c:v>1.7240757054031204</c:v>
                </c:pt>
                <c:pt idx="92">
                  <c:v>1.7278994495739348</c:v>
                </c:pt>
                <c:pt idx="93">
                  <c:v>1.7341063358570799</c:v>
                </c:pt>
                <c:pt idx="94">
                  <c:v>1.7431615532733378</c:v>
                </c:pt>
                <c:pt idx="95">
                  <c:v>1.7553444518530452</c:v>
                </c:pt>
                <c:pt idx="96">
                  <c:v>1.7708605185354718</c:v>
                </c:pt>
                <c:pt idx="97">
                  <c:v>1.7897669449816409</c:v>
                </c:pt>
                <c:pt idx="98">
                  <c:v>1.8118488879739958</c:v>
                </c:pt>
                <c:pt idx="99">
                  <c:v>1.8366959893480301</c:v>
                </c:pt>
              </c:numCache>
            </c:numRef>
          </c:val>
          <c:extLst xmlns:c16r2="http://schemas.microsoft.com/office/drawing/2015/06/chart">
            <c:ext xmlns:c16="http://schemas.microsoft.com/office/drawing/2014/chart" uri="{C3380CC4-5D6E-409C-BE32-E72D297353CC}">
              <c16:uniqueId val="{00000002-2F56-4AE0-A2ED-3986A54F7110}"/>
            </c:ext>
          </c:extLst>
        </c:ser>
        <c:ser>
          <c:idx val="3"/>
          <c:order val="3"/>
          <c:tx>
            <c:strRef>
              <c:f>Φύλλο1!$E$1</c:f>
              <c:strCache>
                <c:ptCount val="1"/>
                <c:pt idx="0">
                  <c:v>Μέση αύξηση της γονιμότητας</c:v>
                </c:pt>
              </c:strCache>
            </c:strRef>
          </c:tx>
          <c:spPr>
            <a:ln w="50800">
              <a:solidFill>
                <a:srgbClr val="00B050"/>
              </a:solidFill>
            </a:ln>
          </c:spPr>
          <c:marker>
            <c:symbol val="none"/>
          </c:marker>
          <c:cat>
            <c:numRef>
              <c:f>Φύλλο1!$A$2:$A$101</c:f>
              <c:numCache>
                <c:formatCode>General</c:formatCode>
                <c:ptCount val="100"/>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numCache>
            </c:numRef>
          </c:cat>
          <c:val>
            <c:numRef>
              <c:f>Φύλλο1!$E$2:$E$101</c:f>
              <c:numCache>
                <c:formatCode>General</c:formatCode>
                <c:ptCount val="100"/>
                <c:pt idx="74">
                  <c:v>1.512999999999995</c:v>
                </c:pt>
                <c:pt idx="75">
                  <c:v>1.520999999999995</c:v>
                </c:pt>
                <c:pt idx="76">
                  <c:v>1.53</c:v>
                </c:pt>
                <c:pt idx="77">
                  <c:v>1.54</c:v>
                </c:pt>
                <c:pt idx="78">
                  <c:v>1.5489999999999955</c:v>
                </c:pt>
                <c:pt idx="79">
                  <c:v>1.5569999999999955</c:v>
                </c:pt>
                <c:pt idx="80">
                  <c:v>1.5629999999999955</c:v>
                </c:pt>
                <c:pt idx="81">
                  <c:v>1.5720000000000001</c:v>
                </c:pt>
                <c:pt idx="82">
                  <c:v>1.577</c:v>
                </c:pt>
                <c:pt idx="83">
                  <c:v>1.5820000000000001</c:v>
                </c:pt>
                <c:pt idx="84">
                  <c:v>1.5860000000000001</c:v>
                </c:pt>
                <c:pt idx="85">
                  <c:v>1.59</c:v>
                </c:pt>
                <c:pt idx="86">
                  <c:v>1.5920000000000001</c:v>
                </c:pt>
                <c:pt idx="87">
                  <c:v>1.5960000000000001</c:v>
                </c:pt>
                <c:pt idx="88">
                  <c:v>1.5980000000000001</c:v>
                </c:pt>
                <c:pt idx="89">
                  <c:v>1.5980000000000001</c:v>
                </c:pt>
                <c:pt idx="90">
                  <c:v>1.6</c:v>
                </c:pt>
                <c:pt idx="91">
                  <c:v>1.601</c:v>
                </c:pt>
                <c:pt idx="92">
                  <c:v>1.605</c:v>
                </c:pt>
                <c:pt idx="93">
                  <c:v>1.6080000000000001</c:v>
                </c:pt>
                <c:pt idx="94">
                  <c:v>1.61</c:v>
                </c:pt>
                <c:pt idx="95">
                  <c:v>1.6120000000000001</c:v>
                </c:pt>
                <c:pt idx="96">
                  <c:v>1.6140000000000001</c:v>
                </c:pt>
                <c:pt idx="97">
                  <c:v>1.619</c:v>
                </c:pt>
                <c:pt idx="98">
                  <c:v>1.62</c:v>
                </c:pt>
                <c:pt idx="99">
                  <c:v>1.6220000000000001</c:v>
                </c:pt>
              </c:numCache>
            </c:numRef>
          </c:val>
          <c:extLst xmlns:c16r2="http://schemas.microsoft.com/office/drawing/2015/06/chart">
            <c:ext xmlns:c16="http://schemas.microsoft.com/office/drawing/2014/chart" uri="{C3380CC4-5D6E-409C-BE32-E72D297353CC}">
              <c16:uniqueId val="{00000003-2F56-4AE0-A2ED-3986A54F7110}"/>
            </c:ext>
          </c:extLst>
        </c:ser>
        <c:dLbls/>
        <c:marker val="1"/>
        <c:axId val="191023744"/>
        <c:axId val="195961216"/>
      </c:lineChart>
      <c:catAx>
        <c:axId val="191023744"/>
        <c:scaling>
          <c:orientation val="minMax"/>
        </c:scaling>
        <c:axPos val="b"/>
        <c:numFmt formatCode="General" sourceLinked="1"/>
        <c:tickLblPos val="nextTo"/>
        <c:txPr>
          <a:bodyPr rot="-5400000" vert="horz"/>
          <a:lstStyle/>
          <a:p>
            <a:pPr>
              <a:defRPr sz="1400"/>
            </a:pPr>
            <a:endParaRPr lang="el-GR"/>
          </a:p>
        </c:txPr>
        <c:crossAx val="195961216"/>
        <c:crosses val="autoZero"/>
        <c:auto val="1"/>
        <c:lblAlgn val="ctr"/>
        <c:lblOffset val="100"/>
        <c:tickLblSkip val="5"/>
        <c:tickMarkSkip val="5"/>
      </c:catAx>
      <c:valAx>
        <c:axId val="195961216"/>
        <c:scaling>
          <c:orientation val="minMax"/>
          <c:max val="3"/>
          <c:min val="1"/>
        </c:scaling>
        <c:axPos val="l"/>
        <c:majorGridlines>
          <c:spPr>
            <a:ln>
              <a:solidFill>
                <a:schemeClr val="bg1">
                  <a:lumMod val="65000"/>
                </a:schemeClr>
              </a:solidFill>
              <a:prstDash val="sysDash"/>
            </a:ln>
          </c:spPr>
        </c:majorGridlines>
        <c:numFmt formatCode="#,##0.0" sourceLinked="0"/>
        <c:tickLblPos val="nextTo"/>
        <c:txPr>
          <a:bodyPr/>
          <a:lstStyle/>
          <a:p>
            <a:pPr>
              <a:defRPr sz="1400"/>
            </a:pPr>
            <a:endParaRPr lang="el-GR"/>
          </a:p>
        </c:txPr>
        <c:crossAx val="191023744"/>
        <c:crosses val="autoZero"/>
        <c:crossBetween val="between"/>
      </c:valAx>
    </c:plotArea>
    <c:legend>
      <c:legendPos val="r"/>
      <c:layout>
        <c:manualLayout>
          <c:xMode val="edge"/>
          <c:yMode val="edge"/>
          <c:x val="0.44433962303851759"/>
          <c:y val="3.1864057241801559E-2"/>
          <c:w val="0.32381587231048692"/>
          <c:h val="0.3519892776174785"/>
        </c:manualLayout>
      </c:layout>
      <c:txPr>
        <a:bodyPr/>
        <a:lstStyle/>
        <a:p>
          <a:pPr>
            <a:defRPr sz="1400" b="0"/>
          </a:pPr>
          <a:endParaRPr lang="el-GR"/>
        </a:p>
      </c:txPr>
    </c:legend>
    <c:plotVisOnly val="1"/>
    <c:dispBlanksAs val="gap"/>
  </c:chart>
  <c:txPr>
    <a:bodyPr/>
    <a:lstStyle/>
    <a:p>
      <a:pPr>
        <a:defRPr sz="1800"/>
      </a:pPr>
      <a:endParaRPr lang="el-GR"/>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7881938976378209"/>
          <c:y val="4.8281249999999866E-2"/>
          <c:w val="0.73144455380578299"/>
          <c:h val="0.7781980807086617"/>
        </c:manualLayout>
      </c:layout>
      <c:lineChart>
        <c:grouping val="standard"/>
        <c:ser>
          <c:idx val="0"/>
          <c:order val="0"/>
          <c:tx>
            <c:strRef>
              <c:f>Φύλλο1!$B$1</c:f>
              <c:strCache>
                <c:ptCount val="1"/>
                <c:pt idx="0">
                  <c:v>Ιστορικά δεδομένα</c:v>
                </c:pt>
              </c:strCache>
            </c:strRef>
          </c:tx>
          <c:spPr>
            <a:ln w="50800">
              <a:solidFill>
                <a:srgbClr val="7030A0"/>
              </a:solidFill>
            </a:ln>
          </c:spPr>
          <c:marker>
            <c:symbol val="none"/>
          </c:marker>
          <c:cat>
            <c:numRef>
              <c:f>Φύλλο1!$A$2:$A$101</c:f>
              <c:numCache>
                <c:formatCode>General</c:formatCode>
                <c:ptCount val="100"/>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numCache>
            </c:numRef>
          </c:cat>
          <c:val>
            <c:numRef>
              <c:f>Φύλλο1!$B$2:$B$101</c:f>
              <c:numCache>
                <c:formatCode>General</c:formatCode>
                <c:ptCount val="100"/>
                <c:pt idx="0">
                  <c:v>2.5419999999999998</c:v>
                </c:pt>
                <c:pt idx="1">
                  <c:v>2.4659999999999997</c:v>
                </c:pt>
                <c:pt idx="2">
                  <c:v>2.4169999999999967</c:v>
                </c:pt>
                <c:pt idx="3">
                  <c:v>2.3989999999999987</c:v>
                </c:pt>
                <c:pt idx="4">
                  <c:v>2.4119999999999977</c:v>
                </c:pt>
                <c:pt idx="5">
                  <c:v>2.4309999999999987</c:v>
                </c:pt>
                <c:pt idx="6">
                  <c:v>2.4019999999999997</c:v>
                </c:pt>
                <c:pt idx="7">
                  <c:v>2.3559999999999977</c:v>
                </c:pt>
                <c:pt idx="8">
                  <c:v>2.3289999999999997</c:v>
                </c:pt>
                <c:pt idx="9">
                  <c:v>2.3409999999999997</c:v>
                </c:pt>
                <c:pt idx="10">
                  <c:v>2.3069999999999977</c:v>
                </c:pt>
                <c:pt idx="11">
                  <c:v>2.2570000000000001</c:v>
                </c:pt>
                <c:pt idx="12">
                  <c:v>2.2629999999999999</c:v>
                </c:pt>
                <c:pt idx="13">
                  <c:v>2.262</c:v>
                </c:pt>
                <c:pt idx="14">
                  <c:v>2.3209999999999997</c:v>
                </c:pt>
                <c:pt idx="15">
                  <c:v>2.3519999999999968</c:v>
                </c:pt>
                <c:pt idx="16">
                  <c:v>2.4169999999999967</c:v>
                </c:pt>
                <c:pt idx="17">
                  <c:v>2.4949999999999997</c:v>
                </c:pt>
                <c:pt idx="18">
                  <c:v>2.4949999999999997</c:v>
                </c:pt>
                <c:pt idx="19">
                  <c:v>2.4670000000000001</c:v>
                </c:pt>
                <c:pt idx="20">
                  <c:v>2.4699999999999998</c:v>
                </c:pt>
                <c:pt idx="21">
                  <c:v>2.4309999999999987</c:v>
                </c:pt>
                <c:pt idx="22">
                  <c:v>2.4099999999999997</c:v>
                </c:pt>
                <c:pt idx="23">
                  <c:v>2.3859999999999997</c:v>
                </c:pt>
                <c:pt idx="24">
                  <c:v>2.444</c:v>
                </c:pt>
                <c:pt idx="25">
                  <c:v>2.4369999999999967</c:v>
                </c:pt>
                <c:pt idx="26">
                  <c:v>2.4319999999999977</c:v>
                </c:pt>
                <c:pt idx="27">
                  <c:v>2.3919999999999977</c:v>
                </c:pt>
                <c:pt idx="28">
                  <c:v>2.3839999999999999</c:v>
                </c:pt>
                <c:pt idx="29">
                  <c:v>2.367</c:v>
                </c:pt>
                <c:pt idx="30">
                  <c:v>2.3159999999999967</c:v>
                </c:pt>
                <c:pt idx="31">
                  <c:v>2.2029999999999998</c:v>
                </c:pt>
                <c:pt idx="32">
                  <c:v>2.1189999999999998</c:v>
                </c:pt>
                <c:pt idx="33">
                  <c:v>2.02</c:v>
                </c:pt>
                <c:pt idx="34">
                  <c:v>1.901999999999995</c:v>
                </c:pt>
                <c:pt idx="35">
                  <c:v>1.78</c:v>
                </c:pt>
                <c:pt idx="36">
                  <c:v>1.6919999999999955</c:v>
                </c:pt>
                <c:pt idx="37">
                  <c:v>1.6140000000000001</c:v>
                </c:pt>
                <c:pt idx="38">
                  <c:v>1.5680000000000001</c:v>
                </c:pt>
                <c:pt idx="39">
                  <c:v>1.512999999999995</c:v>
                </c:pt>
                <c:pt idx="40">
                  <c:v>1.486</c:v>
                </c:pt>
                <c:pt idx="41">
                  <c:v>1.468</c:v>
                </c:pt>
                <c:pt idx="42">
                  <c:v>1.454</c:v>
                </c:pt>
                <c:pt idx="43">
                  <c:v>1.4279999999999911</c:v>
                </c:pt>
                <c:pt idx="44">
                  <c:v>1.4129999999999936</c:v>
                </c:pt>
                <c:pt idx="45">
                  <c:v>1.391</c:v>
                </c:pt>
                <c:pt idx="46">
                  <c:v>1.3740000000000001</c:v>
                </c:pt>
                <c:pt idx="47">
                  <c:v>1.3540000000000001</c:v>
                </c:pt>
                <c:pt idx="48">
                  <c:v>1.331</c:v>
                </c:pt>
                <c:pt idx="49">
                  <c:v>1.319</c:v>
                </c:pt>
                <c:pt idx="50">
                  <c:v>1.3280000000000001</c:v>
                </c:pt>
                <c:pt idx="51">
                  <c:v>1.32</c:v>
                </c:pt>
                <c:pt idx="52">
                  <c:v>1.3220000000000001</c:v>
                </c:pt>
                <c:pt idx="53">
                  <c:v>1.319</c:v>
                </c:pt>
                <c:pt idx="54">
                  <c:v>1.3320000000000001</c:v>
                </c:pt>
                <c:pt idx="55">
                  <c:v>1.349</c:v>
                </c:pt>
                <c:pt idx="56">
                  <c:v>1.3800000000000001</c:v>
                </c:pt>
                <c:pt idx="57">
                  <c:v>1.4029999999999936</c:v>
                </c:pt>
                <c:pt idx="58">
                  <c:v>1.4529999999999947</c:v>
                </c:pt>
                <c:pt idx="59">
                  <c:v>1.4669999999999948</c:v>
                </c:pt>
                <c:pt idx="60">
                  <c:v>1.4449999999999947</c:v>
                </c:pt>
                <c:pt idx="61">
                  <c:v>1.383</c:v>
                </c:pt>
                <c:pt idx="62">
                  <c:v>1.329</c:v>
                </c:pt>
                <c:pt idx="63">
                  <c:v>1.28</c:v>
                </c:pt>
                <c:pt idx="64">
                  <c:v>1.270999999999995</c:v>
                </c:pt>
                <c:pt idx="65">
                  <c:v>1.286</c:v>
                </c:pt>
                <c:pt idx="66">
                  <c:v>1.3149999999999955</c:v>
                </c:pt>
                <c:pt idx="67">
                  <c:v>1.31</c:v>
                </c:pt>
                <c:pt idx="68">
                  <c:v>1.3140000000000001</c:v>
                </c:pt>
                <c:pt idx="69">
                  <c:v>1.3169999999999955</c:v>
                </c:pt>
                <c:pt idx="70">
                  <c:v>1.3620000000000001</c:v>
                </c:pt>
                <c:pt idx="71">
                  <c:v>1.371</c:v>
                </c:pt>
                <c:pt idx="72">
                  <c:v>1.3706260524213179</c:v>
                </c:pt>
                <c:pt idx="73">
                  <c:v>1.3724297577075364</c:v>
                </c:pt>
                <c:pt idx="74">
                  <c:v>1.3772493100334398</c:v>
                </c:pt>
              </c:numCache>
            </c:numRef>
          </c:val>
          <c:extLst xmlns:c16r2="http://schemas.microsoft.com/office/drawing/2015/06/chart">
            <c:ext xmlns:c16="http://schemas.microsoft.com/office/drawing/2014/chart" uri="{C3380CC4-5D6E-409C-BE32-E72D297353CC}">
              <c16:uniqueId val="{00000000-1EF3-451B-B22A-6964C664F88C}"/>
            </c:ext>
          </c:extLst>
        </c:ser>
        <c:ser>
          <c:idx val="1"/>
          <c:order val="1"/>
          <c:tx>
            <c:strRef>
              <c:f>Φύλλο1!$C$1</c:f>
              <c:strCache>
                <c:ptCount val="1"/>
                <c:pt idx="0">
                  <c:v>Φυσικό ισοζύγιο  = 0 το 2040</c:v>
                </c:pt>
              </c:strCache>
            </c:strRef>
          </c:tx>
          <c:spPr>
            <a:ln w="50800">
              <a:solidFill>
                <a:srgbClr val="00B0F0"/>
              </a:solidFill>
            </a:ln>
          </c:spPr>
          <c:marker>
            <c:symbol val="none"/>
          </c:marker>
          <c:cat>
            <c:numRef>
              <c:f>Φύλλο1!$A$2:$A$101</c:f>
              <c:numCache>
                <c:formatCode>General</c:formatCode>
                <c:ptCount val="100"/>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numCache>
            </c:numRef>
          </c:cat>
          <c:val>
            <c:numRef>
              <c:f>Φύλλο1!$C$2:$C$101</c:f>
              <c:numCache>
                <c:formatCode>General</c:formatCode>
                <c:ptCount val="100"/>
                <c:pt idx="74">
                  <c:v>1.3772493100334398</c:v>
                </c:pt>
                <c:pt idx="75">
                  <c:v>1.4379857932778255</c:v>
                </c:pt>
                <c:pt idx="76">
                  <c:v>1.497559377264972</c:v>
                </c:pt>
                <c:pt idx="77">
                  <c:v>1.5560962176378879</c:v>
                </c:pt>
                <c:pt idx="78">
                  <c:v>1.61391222281226</c:v>
                </c:pt>
                <c:pt idx="79">
                  <c:v>1.6716089685336011</c:v>
                </c:pt>
                <c:pt idx="80">
                  <c:v>1.7296988923953081</c:v>
                </c:pt>
                <c:pt idx="81">
                  <c:v>1.7887104201864001</c:v>
                </c:pt>
                <c:pt idx="82">
                  <c:v>1.8488871543208463</c:v>
                </c:pt>
                <c:pt idx="83">
                  <c:v>1.9104125877547606</c:v>
                </c:pt>
                <c:pt idx="84">
                  <c:v>1.9738009635509155</c:v>
                </c:pt>
                <c:pt idx="85">
                  <c:v>2.0395002008800245</c:v>
                </c:pt>
                <c:pt idx="86">
                  <c:v>2.1079247742442462</c:v>
                </c:pt>
                <c:pt idx="87">
                  <c:v>2.1800655703578071</c:v>
                </c:pt>
                <c:pt idx="88">
                  <c:v>2.2571868085363107</c:v>
                </c:pt>
                <c:pt idx="89">
                  <c:v>2.3402565383005007</c:v>
                </c:pt>
                <c:pt idx="90">
                  <c:v>2.4304639431369783</c:v>
                </c:pt>
                <c:pt idx="91">
                  <c:v>2.4572442793001867</c:v>
                </c:pt>
                <c:pt idx="92">
                  <c:v>2.4911966114258264</c:v>
                </c:pt>
                <c:pt idx="93">
                  <c:v>2.5265302093623578</c:v>
                </c:pt>
                <c:pt idx="94">
                  <c:v>2.5700619717453055</c:v>
                </c:pt>
                <c:pt idx="95">
                  <c:v>2.6148014916035267</c:v>
                </c:pt>
                <c:pt idx="96">
                  <c:v>2.664315768132401</c:v>
                </c:pt>
                <c:pt idx="97">
                  <c:v>2.7200769004559802</c:v>
                </c:pt>
                <c:pt idx="98">
                  <c:v>2.7825107596937992</c:v>
                </c:pt>
                <c:pt idx="99">
                  <c:v>2.8453216420313288</c:v>
                </c:pt>
              </c:numCache>
            </c:numRef>
          </c:val>
          <c:extLst xmlns:c16r2="http://schemas.microsoft.com/office/drawing/2015/06/chart">
            <c:ext xmlns:c16="http://schemas.microsoft.com/office/drawing/2014/chart" uri="{C3380CC4-5D6E-409C-BE32-E72D297353CC}">
              <c16:uniqueId val="{00000001-1EF3-451B-B22A-6964C664F88C}"/>
            </c:ext>
          </c:extLst>
        </c:ser>
        <c:ser>
          <c:idx val="2"/>
          <c:order val="2"/>
          <c:tx>
            <c:strRef>
              <c:f>Φύλλο1!$D$1</c:f>
              <c:strCache>
                <c:ptCount val="1"/>
                <c:pt idx="0">
                  <c:v>Σταθερός αριθμός γεννήσεων</c:v>
                </c:pt>
              </c:strCache>
            </c:strRef>
          </c:tx>
          <c:spPr>
            <a:ln w="50800"/>
          </c:spPr>
          <c:marker>
            <c:symbol val="none"/>
          </c:marker>
          <c:cat>
            <c:numRef>
              <c:f>Φύλλο1!$A$2:$A$101</c:f>
              <c:numCache>
                <c:formatCode>General</c:formatCode>
                <c:ptCount val="100"/>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numCache>
            </c:numRef>
          </c:cat>
          <c:val>
            <c:numRef>
              <c:f>Φύλλο1!$D$2:$D$101</c:f>
              <c:numCache>
                <c:formatCode>General</c:formatCode>
                <c:ptCount val="100"/>
                <c:pt idx="74">
                  <c:v>1.3772493100334398</c:v>
                </c:pt>
                <c:pt idx="75">
                  <c:v>1.3930168303332409</c:v>
                </c:pt>
                <c:pt idx="76">
                  <c:v>1.4053599965307946</c:v>
                </c:pt>
                <c:pt idx="77">
                  <c:v>1.4146263767503715</c:v>
                </c:pt>
                <c:pt idx="78">
                  <c:v>1.4213040165156527</c:v>
                </c:pt>
                <c:pt idx="79">
                  <c:v>1.4260788315819461</c:v>
                </c:pt>
                <c:pt idx="80">
                  <c:v>1.4294899824663159</c:v>
                </c:pt>
                <c:pt idx="81">
                  <c:v>1.4320309822174258</c:v>
                </c:pt>
                <c:pt idx="82">
                  <c:v>1.4339187721238398</c:v>
                </c:pt>
                <c:pt idx="83">
                  <c:v>1.4353013206756258</c:v>
                </c:pt>
                <c:pt idx="84">
                  <c:v>1.4365509650699819</c:v>
                </c:pt>
                <c:pt idx="85">
                  <c:v>1.4379480697937461</c:v>
                </c:pt>
                <c:pt idx="86">
                  <c:v>1.4397143254877738</c:v>
                </c:pt>
                <c:pt idx="87">
                  <c:v>1.4424226794214734</c:v>
                </c:pt>
                <c:pt idx="88">
                  <c:v>1.4467458915056257</c:v>
                </c:pt>
                <c:pt idx="89">
                  <c:v>1.4530815538185897</c:v>
                </c:pt>
                <c:pt idx="90">
                  <c:v>1.4618993502352093</c:v>
                </c:pt>
                <c:pt idx="91">
                  <c:v>1.473435160338173</c:v>
                </c:pt>
                <c:pt idx="92">
                  <c:v>1.4877051485370358</c:v>
                </c:pt>
                <c:pt idx="93">
                  <c:v>1.5045417497828608</c:v>
                </c:pt>
                <c:pt idx="94">
                  <c:v>1.5237633174455603</c:v>
                </c:pt>
                <c:pt idx="95">
                  <c:v>1.5455004947456559</c:v>
                </c:pt>
                <c:pt idx="96">
                  <c:v>1.5700406042257342</c:v>
                </c:pt>
                <c:pt idx="97">
                  <c:v>1.5975409759783281</c:v>
                </c:pt>
                <c:pt idx="98">
                  <c:v>1.628141465677396</c:v>
                </c:pt>
                <c:pt idx="99">
                  <c:v>1.6615503544691936</c:v>
                </c:pt>
              </c:numCache>
            </c:numRef>
          </c:val>
          <c:extLst xmlns:c16r2="http://schemas.microsoft.com/office/drawing/2015/06/chart">
            <c:ext xmlns:c16="http://schemas.microsoft.com/office/drawing/2014/chart" uri="{C3380CC4-5D6E-409C-BE32-E72D297353CC}">
              <c16:uniqueId val="{00000002-1EF3-451B-B22A-6964C664F88C}"/>
            </c:ext>
          </c:extLst>
        </c:ser>
        <c:ser>
          <c:idx val="3"/>
          <c:order val="3"/>
          <c:tx>
            <c:strRef>
              <c:f>Φύλλο1!$E$1</c:f>
              <c:strCache>
                <c:ptCount val="1"/>
                <c:pt idx="0">
                  <c:v>Μέση αύξηση της γονιμότητας</c:v>
                </c:pt>
              </c:strCache>
            </c:strRef>
          </c:tx>
          <c:spPr>
            <a:ln w="50800">
              <a:solidFill>
                <a:srgbClr val="00B050"/>
              </a:solidFill>
            </a:ln>
          </c:spPr>
          <c:marker>
            <c:symbol val="none"/>
          </c:marker>
          <c:cat>
            <c:numRef>
              <c:f>Φύλλο1!$A$2:$A$101</c:f>
              <c:numCache>
                <c:formatCode>General</c:formatCode>
                <c:ptCount val="100"/>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numCache>
            </c:numRef>
          </c:cat>
          <c:val>
            <c:numRef>
              <c:f>Φύλλο1!$E$2:$E$101</c:f>
              <c:numCache>
                <c:formatCode>General</c:formatCode>
                <c:ptCount val="100"/>
                <c:pt idx="74">
                  <c:v>1.3772493100334398</c:v>
                </c:pt>
                <c:pt idx="75">
                  <c:v>1.3826545812387387</c:v>
                </c:pt>
                <c:pt idx="76">
                  <c:v>1.3924516601409724</c:v>
                </c:pt>
                <c:pt idx="77">
                  <c:v>1.3948438981238562</c:v>
                </c:pt>
                <c:pt idx="78">
                  <c:v>1.400727101021864</c:v>
                </c:pt>
                <c:pt idx="79">
                  <c:v>1.399596384374213</c:v>
                </c:pt>
                <c:pt idx="80">
                  <c:v>1.4060122964865724</c:v>
                </c:pt>
                <c:pt idx="81">
                  <c:v>1.4173122549662873</c:v>
                </c:pt>
                <c:pt idx="82">
                  <c:v>1.4157207175058077</c:v>
                </c:pt>
                <c:pt idx="83">
                  <c:v>1.4180998237712583</c:v>
                </c:pt>
                <c:pt idx="84">
                  <c:v>1.4196409027853536</c:v>
                </c:pt>
                <c:pt idx="85">
                  <c:v>1.4230343401962138</c:v>
                </c:pt>
                <c:pt idx="86">
                  <c:v>1.4282561855344797</c:v>
                </c:pt>
                <c:pt idx="87">
                  <c:v>1.436865507273275</c:v>
                </c:pt>
                <c:pt idx="88">
                  <c:v>1.4378547678872606</c:v>
                </c:pt>
                <c:pt idx="89">
                  <c:v>1.4452169022135297</c:v>
                </c:pt>
                <c:pt idx="90">
                  <c:v>1.4448273249755161</c:v>
                </c:pt>
                <c:pt idx="91">
                  <c:v>1.4452090351944435</c:v>
                </c:pt>
                <c:pt idx="92">
                  <c:v>1.4411579636008769</c:v>
                </c:pt>
                <c:pt idx="93">
                  <c:v>1.4430667992664852</c:v>
                </c:pt>
                <c:pt idx="94">
                  <c:v>1.4524432394917313</c:v>
                </c:pt>
                <c:pt idx="95">
                  <c:v>1.4532398037258178</c:v>
                </c:pt>
                <c:pt idx="96">
                  <c:v>1.4582521559944939</c:v>
                </c:pt>
                <c:pt idx="97">
                  <c:v>1.4620716820133008</c:v>
                </c:pt>
                <c:pt idx="98">
                  <c:v>1.4667446419431478</c:v>
                </c:pt>
                <c:pt idx="99">
                  <c:v>1.4727644950696019</c:v>
                </c:pt>
              </c:numCache>
            </c:numRef>
          </c:val>
          <c:extLst xmlns:c16r2="http://schemas.microsoft.com/office/drawing/2015/06/chart">
            <c:ext xmlns:c16="http://schemas.microsoft.com/office/drawing/2014/chart" uri="{C3380CC4-5D6E-409C-BE32-E72D297353CC}">
              <c16:uniqueId val="{00000003-1EF3-451B-B22A-6964C664F88C}"/>
            </c:ext>
          </c:extLst>
        </c:ser>
        <c:dLbls/>
        <c:marker val="1"/>
        <c:axId val="196876160"/>
        <c:axId val="196877696"/>
      </c:lineChart>
      <c:catAx>
        <c:axId val="196876160"/>
        <c:scaling>
          <c:orientation val="minMax"/>
        </c:scaling>
        <c:axPos val="b"/>
        <c:numFmt formatCode="General" sourceLinked="1"/>
        <c:tickLblPos val="nextTo"/>
        <c:txPr>
          <a:bodyPr rot="-5400000" vert="horz"/>
          <a:lstStyle/>
          <a:p>
            <a:pPr>
              <a:defRPr sz="1400"/>
            </a:pPr>
            <a:endParaRPr lang="el-GR"/>
          </a:p>
        </c:txPr>
        <c:crossAx val="196877696"/>
        <c:crosses val="autoZero"/>
        <c:auto val="1"/>
        <c:lblAlgn val="ctr"/>
        <c:lblOffset val="100"/>
        <c:tickLblSkip val="5"/>
        <c:tickMarkSkip val="5"/>
      </c:catAx>
      <c:valAx>
        <c:axId val="196877696"/>
        <c:scaling>
          <c:orientation val="minMax"/>
          <c:min val="1"/>
        </c:scaling>
        <c:axPos val="l"/>
        <c:majorGridlines>
          <c:spPr>
            <a:ln>
              <a:solidFill>
                <a:schemeClr val="bg1">
                  <a:lumMod val="65000"/>
                </a:schemeClr>
              </a:solidFill>
              <a:prstDash val="sysDash"/>
            </a:ln>
          </c:spPr>
        </c:majorGridlines>
        <c:numFmt formatCode="#,##0.0" sourceLinked="0"/>
        <c:tickLblPos val="nextTo"/>
        <c:txPr>
          <a:bodyPr/>
          <a:lstStyle/>
          <a:p>
            <a:pPr>
              <a:defRPr sz="1400"/>
            </a:pPr>
            <a:endParaRPr lang="el-GR"/>
          </a:p>
        </c:txPr>
        <c:crossAx val="196876160"/>
        <c:crosses val="autoZero"/>
        <c:crossBetween val="between"/>
      </c:valAx>
    </c:plotArea>
    <c:legend>
      <c:legendPos val="r"/>
      <c:layout>
        <c:manualLayout>
          <c:xMode val="edge"/>
          <c:yMode val="edge"/>
          <c:x val="0.44300349203623829"/>
          <c:y val="3.4468910308115192E-2"/>
          <c:w val="0.32648813431504525"/>
          <c:h val="0.43608852780742591"/>
        </c:manualLayout>
      </c:layout>
      <c:txPr>
        <a:bodyPr/>
        <a:lstStyle/>
        <a:p>
          <a:pPr>
            <a:defRPr sz="1400" b="0"/>
          </a:pPr>
          <a:endParaRPr lang="el-GR"/>
        </a:p>
      </c:txPr>
    </c:legend>
    <c:plotVisOnly val="1"/>
    <c:dispBlanksAs val="gap"/>
  </c:chart>
  <c:txPr>
    <a:bodyPr/>
    <a:lstStyle/>
    <a:p>
      <a:pPr>
        <a:defRPr sz="1800"/>
      </a:pPr>
      <a:endParaRPr lang="el-GR"/>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766E-2"/>
          <c:w val="0.80594163309710243"/>
          <c:h val="0.74601373363596624"/>
        </c:manualLayout>
      </c:layout>
      <c:lineChart>
        <c:grouping val="standard"/>
        <c:ser>
          <c:idx val="0"/>
          <c:order val="0"/>
          <c:tx>
            <c:strRef>
              <c:f>Φύλλο1!$B$1</c:f>
              <c:strCache>
                <c:ptCount val="1"/>
                <c:pt idx="0">
                  <c:v>0-14 ετών</c:v>
                </c:pt>
              </c:strCache>
            </c:strRef>
          </c:tx>
          <c:spPr>
            <a:ln w="50800"/>
          </c:spPr>
          <c:marker>
            <c:symbol val="none"/>
          </c:marke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Φύλλο1!$B$2:$B$102</c:f>
              <c:numCache>
                <c:formatCode>0.000</c:formatCode>
                <c:ptCount val="101"/>
                <c:pt idx="0">
                  <c:v>100</c:v>
                </c:pt>
                <c:pt idx="1">
                  <c:v>99.423172776903627</c:v>
                </c:pt>
                <c:pt idx="2">
                  <c:v>98.810986911004179</c:v>
                </c:pt>
                <c:pt idx="3">
                  <c:v>98.281799386037207</c:v>
                </c:pt>
                <c:pt idx="4">
                  <c:v>98.045355331867412</c:v>
                </c:pt>
                <c:pt idx="5">
                  <c:v>98.242167115922371</c:v>
                </c:pt>
                <c:pt idx="6">
                  <c:v>98.802979482990068</c:v>
                </c:pt>
                <c:pt idx="7">
                  <c:v>99.553046061605016</c:v>
                </c:pt>
                <c:pt idx="8">
                  <c:v>100.33779649976428</c:v>
                </c:pt>
                <c:pt idx="9">
                  <c:v>101.04206778782654</c:v>
                </c:pt>
                <c:pt idx="10">
                  <c:v>101.45512511381345</c:v>
                </c:pt>
                <c:pt idx="11">
                  <c:v>101.32014596911472</c:v>
                </c:pt>
                <c:pt idx="12">
                  <c:v>100.70553088347978</c:v>
                </c:pt>
                <c:pt idx="13">
                  <c:v>99.857845659974004</c:v>
                </c:pt>
                <c:pt idx="14">
                  <c:v>99.000511035855268</c:v>
                </c:pt>
                <c:pt idx="15">
                  <c:v>98.355215804683084</c:v>
                </c:pt>
                <c:pt idx="16">
                  <c:v>97.909813867785672</c:v>
                </c:pt>
                <c:pt idx="17">
                  <c:v>97.555620134812685</c:v>
                </c:pt>
                <c:pt idx="18">
                  <c:v>97.187188475061788</c:v>
                </c:pt>
                <c:pt idx="19">
                  <c:v>96.697183364703264</c:v>
                </c:pt>
                <c:pt idx="20">
                  <c:v>96.141904220364424</c:v>
                </c:pt>
                <c:pt idx="21">
                  <c:v>95.660086480222546</c:v>
                </c:pt>
                <c:pt idx="22">
                  <c:v>95.388081348270859</c:v>
                </c:pt>
                <c:pt idx="23">
                  <c:v>95.362124685550995</c:v>
                </c:pt>
                <c:pt idx="24">
                  <c:v>95.618452353103578</c:v>
                </c:pt>
                <c:pt idx="25">
                  <c:v>96.243369129835727</c:v>
                </c:pt>
                <c:pt idx="26">
                  <c:v>97.111950141614514</c:v>
                </c:pt>
                <c:pt idx="27">
                  <c:v>97.944497727330386</c:v>
                </c:pt>
                <c:pt idx="28">
                  <c:v>98.680528814144324</c:v>
                </c:pt>
                <c:pt idx="29">
                  <c:v>99.319930938182608</c:v>
                </c:pt>
                <c:pt idx="30">
                  <c:v>99.769314096312527</c:v>
                </c:pt>
                <c:pt idx="31">
                  <c:v>99.879573680933674</c:v>
                </c:pt>
                <c:pt idx="32">
                  <c:v>99.560063807505031</c:v>
                </c:pt>
                <c:pt idx="33">
                  <c:v>98.927207081085626</c:v>
                </c:pt>
                <c:pt idx="34">
                  <c:v>98.071379472913279</c:v>
                </c:pt>
                <c:pt idx="35">
                  <c:v>96.91450855985056</c:v>
                </c:pt>
                <c:pt idx="36">
                  <c:v>95.538490536839006</c:v>
                </c:pt>
                <c:pt idx="37">
                  <c:v>94.106870373235509</c:v>
                </c:pt>
                <c:pt idx="38">
                  <c:v>92.635145591236082</c:v>
                </c:pt>
                <c:pt idx="39">
                  <c:v>91.053746036772424</c:v>
                </c:pt>
                <c:pt idx="40">
                  <c:v>89.357093501567292</c:v>
                </c:pt>
                <c:pt idx="41">
                  <c:v>87.659451284247496</c:v>
                </c:pt>
                <c:pt idx="42">
                  <c:v>86.0064122403884</c:v>
                </c:pt>
                <c:pt idx="43">
                  <c:v>84.333984424202924</c:v>
                </c:pt>
                <c:pt idx="44">
                  <c:v>82.545178988508908</c:v>
                </c:pt>
                <c:pt idx="45">
                  <c:v>80.607988714024444</c:v>
                </c:pt>
                <c:pt idx="46">
                  <c:v>78.746306686292527</c:v>
                </c:pt>
                <c:pt idx="47">
                  <c:v>77.110452122777858</c:v>
                </c:pt>
                <c:pt idx="48">
                  <c:v>75.634363742365963</c:v>
                </c:pt>
                <c:pt idx="49">
                  <c:v>74.384620160004587</c:v>
                </c:pt>
                <c:pt idx="50">
                  <c:v>73.440733336451828</c:v>
                </c:pt>
                <c:pt idx="51">
                  <c:v>72.765837612958137</c:v>
                </c:pt>
                <c:pt idx="52">
                  <c:v>72.248863664991205</c:v>
                </c:pt>
                <c:pt idx="53">
                  <c:v>71.783893013563628</c:v>
                </c:pt>
                <c:pt idx="54">
                  <c:v>71.424638406143941</c:v>
                </c:pt>
                <c:pt idx="55">
                  <c:v>71.412739727999352</c:v>
                </c:pt>
                <c:pt idx="56">
                  <c:v>71.551947514457794</c:v>
                </c:pt>
                <c:pt idx="57">
                  <c:v>71.624351758215269</c:v>
                </c:pt>
                <c:pt idx="58">
                  <c:v>71.810299531790392</c:v>
                </c:pt>
                <c:pt idx="59">
                  <c:v>72.087028146558765</c:v>
                </c:pt>
                <c:pt idx="60">
                  <c:v>72.301271831487284</c:v>
                </c:pt>
                <c:pt idx="61">
                  <c:v>72.351858083183558</c:v>
                </c:pt>
                <c:pt idx="62">
                  <c:v>72.21211047011758</c:v>
                </c:pt>
                <c:pt idx="63">
                  <c:v>71.90564640637426</c:v>
                </c:pt>
                <c:pt idx="64">
                  <c:v>71.419577531696788</c:v>
                </c:pt>
                <c:pt idx="65">
                  <c:v>70.736202031907396</c:v>
                </c:pt>
                <c:pt idx="66">
                  <c:v>70.017377918212674</c:v>
                </c:pt>
                <c:pt idx="67">
                  <c:v>69.350377158855721</c:v>
                </c:pt>
                <c:pt idx="68">
                  <c:v>68.647275495111387</c:v>
                </c:pt>
                <c:pt idx="69">
                  <c:v>67.884567976765879</c:v>
                </c:pt>
                <c:pt idx="70">
                  <c:v>67.044642760745646</c:v>
                </c:pt>
                <c:pt idx="71">
                  <c:v>66.06766906469683</c:v>
                </c:pt>
                <c:pt idx="72">
                  <c:v>64.781487186315744</c:v>
                </c:pt>
                <c:pt idx="73">
                  <c:v>63.222085566116149</c:v>
                </c:pt>
                <c:pt idx="74">
                  <c:v>61.582474709123424</c:v>
                </c:pt>
                <c:pt idx="75">
                  <c:v>59.939354979180678</c:v>
                </c:pt>
                <c:pt idx="76">
                  <c:v>58.40944138742617</c:v>
                </c:pt>
                <c:pt idx="77">
                  <c:v>57.091747130821567</c:v>
                </c:pt>
                <c:pt idx="78">
                  <c:v>55.999160569625026</c:v>
                </c:pt>
                <c:pt idx="79">
                  <c:v>55.053676759024995</c:v>
                </c:pt>
                <c:pt idx="80">
                  <c:v>54.142651880215993</c:v>
                </c:pt>
                <c:pt idx="81">
                  <c:v>53.243143302371465</c:v>
                </c:pt>
                <c:pt idx="82">
                  <c:v>52.404297739565997</c:v>
                </c:pt>
                <c:pt idx="83">
                  <c:v>51.685181219792021</c:v>
                </c:pt>
                <c:pt idx="84">
                  <c:v>51.113639798896429</c:v>
                </c:pt>
                <c:pt idx="85">
                  <c:v>50.666730846052474</c:v>
                </c:pt>
                <c:pt idx="86">
                  <c:v>50.352124397643173</c:v>
                </c:pt>
                <c:pt idx="87">
                  <c:v>50.192358214541827</c:v>
                </c:pt>
                <c:pt idx="88">
                  <c:v>50.120156405762444</c:v>
                </c:pt>
                <c:pt idx="89">
                  <c:v>50.088351621459168</c:v>
                </c:pt>
                <c:pt idx="90">
                  <c:v>50.077262683225975</c:v>
                </c:pt>
                <c:pt idx="91">
                  <c:v>50.058323766406225</c:v>
                </c:pt>
                <c:pt idx="92">
                  <c:v>50.017004538142054</c:v>
                </c:pt>
                <c:pt idx="93">
                  <c:v>49.947681804604059</c:v>
                </c:pt>
                <c:pt idx="94">
                  <c:v>49.859577603673372</c:v>
                </c:pt>
                <c:pt idx="95">
                  <c:v>49.742615172006921</c:v>
                </c:pt>
                <c:pt idx="96">
                  <c:v>49.570298020275963</c:v>
                </c:pt>
                <c:pt idx="97">
                  <c:v>49.349149053323877</c:v>
                </c:pt>
                <c:pt idx="98">
                  <c:v>49.083554362338816</c:v>
                </c:pt>
                <c:pt idx="99">
                  <c:v>48.767530869085022</c:v>
                </c:pt>
                <c:pt idx="100">
                  <c:v>48.391968999557335</c:v>
                </c:pt>
              </c:numCache>
            </c:numRef>
          </c:val>
          <c:extLst xmlns:c16r2="http://schemas.microsoft.com/office/drawing/2015/06/chart">
            <c:ext xmlns:c16="http://schemas.microsoft.com/office/drawing/2014/chart" uri="{C3380CC4-5D6E-409C-BE32-E72D297353CC}">
              <c16:uniqueId val="{00000000-E61B-41B5-AC99-D450D018562E}"/>
            </c:ext>
          </c:extLst>
        </c:ser>
        <c:ser>
          <c:idx val="1"/>
          <c:order val="1"/>
          <c:tx>
            <c:strRef>
              <c:f>Φύλλο1!$C$1</c:f>
              <c:strCache>
                <c:ptCount val="1"/>
                <c:pt idx="0">
                  <c:v>15-64 ετών</c:v>
                </c:pt>
              </c:strCache>
            </c:strRef>
          </c:tx>
          <c:spPr>
            <a:ln w="50800"/>
          </c:spPr>
          <c:marker>
            <c:symbol val="none"/>
          </c:marke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Φύλλο1!$C$2:$C$102</c:f>
              <c:numCache>
                <c:formatCode>0.000</c:formatCode>
                <c:ptCount val="101"/>
                <c:pt idx="0">
                  <c:v>100</c:v>
                </c:pt>
                <c:pt idx="1">
                  <c:v>101.91913971594659</c:v>
                </c:pt>
                <c:pt idx="2">
                  <c:v>103.8128855784029</c:v>
                </c:pt>
                <c:pt idx="3">
                  <c:v>105.62425625758927</c:v>
                </c:pt>
                <c:pt idx="4">
                  <c:v>107.27616653331766</c:v>
                </c:pt>
                <c:pt idx="5">
                  <c:v>108.73199280321344</c:v>
                </c:pt>
                <c:pt idx="6">
                  <c:v>109.95328383850283</c:v>
                </c:pt>
                <c:pt idx="7">
                  <c:v>110.93799878970562</c:v>
                </c:pt>
                <c:pt idx="8">
                  <c:v>111.71715653823196</c:v>
                </c:pt>
                <c:pt idx="9">
                  <c:v>112.31463806905181</c:v>
                </c:pt>
                <c:pt idx="10">
                  <c:v>112.7411959174888</c:v>
                </c:pt>
                <c:pt idx="11">
                  <c:v>112.99840387294344</c:v>
                </c:pt>
                <c:pt idx="12">
                  <c:v>113.07343809017065</c:v>
                </c:pt>
                <c:pt idx="13">
                  <c:v>112.95947543060905</c:v>
                </c:pt>
                <c:pt idx="14">
                  <c:v>112.68084363234658</c:v>
                </c:pt>
                <c:pt idx="15">
                  <c:v>112.24768602190781</c:v>
                </c:pt>
                <c:pt idx="16">
                  <c:v>111.73911851547975</c:v>
                </c:pt>
                <c:pt idx="17">
                  <c:v>111.26484946450584</c:v>
                </c:pt>
                <c:pt idx="18">
                  <c:v>110.9004918345711</c:v>
                </c:pt>
                <c:pt idx="19">
                  <c:v>110.72411573342625</c:v>
                </c:pt>
                <c:pt idx="20">
                  <c:v>110.77602032320566</c:v>
                </c:pt>
                <c:pt idx="21">
                  <c:v>111.03048683905882</c:v>
                </c:pt>
                <c:pt idx="22">
                  <c:v>111.40329216435644</c:v>
                </c:pt>
                <c:pt idx="23">
                  <c:v>111.86499120708635</c:v>
                </c:pt>
                <c:pt idx="24">
                  <c:v>112.45400473558311</c:v>
                </c:pt>
                <c:pt idx="25">
                  <c:v>113.12228648246862</c:v>
                </c:pt>
                <c:pt idx="26">
                  <c:v>113.88051790870807</c:v>
                </c:pt>
                <c:pt idx="27">
                  <c:v>114.83574715397894</c:v>
                </c:pt>
                <c:pt idx="28">
                  <c:v>116.02424244885697</c:v>
                </c:pt>
                <c:pt idx="29">
                  <c:v>117.46893035118865</c:v>
                </c:pt>
                <c:pt idx="30">
                  <c:v>119.15398158564868</c:v>
                </c:pt>
                <c:pt idx="31">
                  <c:v>121.04890525178601</c:v>
                </c:pt>
                <c:pt idx="32">
                  <c:v>123.12198187806847</c:v>
                </c:pt>
                <c:pt idx="33">
                  <c:v>125.29114088562751</c:v>
                </c:pt>
                <c:pt idx="34">
                  <c:v>127.48350059499396</c:v>
                </c:pt>
                <c:pt idx="35">
                  <c:v>129.69667493836744</c:v>
                </c:pt>
                <c:pt idx="36">
                  <c:v>131.8817444490933</c:v>
                </c:pt>
                <c:pt idx="37">
                  <c:v>133.95423217353527</c:v>
                </c:pt>
                <c:pt idx="38">
                  <c:v>135.92692134302203</c:v>
                </c:pt>
                <c:pt idx="39">
                  <c:v>137.8555037953702</c:v>
                </c:pt>
                <c:pt idx="40">
                  <c:v>139.72877008866021</c:v>
                </c:pt>
                <c:pt idx="41">
                  <c:v>141.5145133843165</c:v>
                </c:pt>
                <c:pt idx="42">
                  <c:v>143.18694384313289</c:v>
                </c:pt>
                <c:pt idx="43">
                  <c:v>144.7720239134762</c:v>
                </c:pt>
                <c:pt idx="44">
                  <c:v>146.35859654538098</c:v>
                </c:pt>
                <c:pt idx="45">
                  <c:v>147.96189195885</c:v>
                </c:pt>
                <c:pt idx="46">
                  <c:v>149.43688799899283</c:v>
                </c:pt>
                <c:pt idx="47">
                  <c:v>150.69769637845681</c:v>
                </c:pt>
                <c:pt idx="48">
                  <c:v>151.76457328984742</c:v>
                </c:pt>
                <c:pt idx="49">
                  <c:v>152.58970599583225</c:v>
                </c:pt>
                <c:pt idx="50">
                  <c:v>153.11691529154547</c:v>
                </c:pt>
                <c:pt idx="51">
                  <c:v>153.32354876310308</c:v>
                </c:pt>
                <c:pt idx="52">
                  <c:v>153.2591960068394</c:v>
                </c:pt>
                <c:pt idx="53">
                  <c:v>153.00689218222661</c:v>
                </c:pt>
                <c:pt idx="54">
                  <c:v>152.59956502491525</c:v>
                </c:pt>
                <c:pt idx="55">
                  <c:v>151.99850946913548</c:v>
                </c:pt>
                <c:pt idx="56">
                  <c:v>151.38983880335149</c:v>
                </c:pt>
                <c:pt idx="57">
                  <c:v>150.88559667940601</c:v>
                </c:pt>
                <c:pt idx="58">
                  <c:v>150.25727902981473</c:v>
                </c:pt>
                <c:pt idx="59">
                  <c:v>149.39253759833667</c:v>
                </c:pt>
                <c:pt idx="60">
                  <c:v>148.29044841829221</c:v>
                </c:pt>
                <c:pt idx="61">
                  <c:v>146.98589884697151</c:v>
                </c:pt>
                <c:pt idx="62">
                  <c:v>145.62451009458923</c:v>
                </c:pt>
                <c:pt idx="63">
                  <c:v>144.32373761783188</c:v>
                </c:pt>
                <c:pt idx="64">
                  <c:v>143.08301282181458</c:v>
                </c:pt>
                <c:pt idx="65">
                  <c:v>141.86338695724666</c:v>
                </c:pt>
                <c:pt idx="66">
                  <c:v>140.63140430751241</c:v>
                </c:pt>
                <c:pt idx="67">
                  <c:v>139.41562661186498</c:v>
                </c:pt>
                <c:pt idx="68">
                  <c:v>138.26029258268053</c:v>
                </c:pt>
                <c:pt idx="69">
                  <c:v>137.09931321861259</c:v>
                </c:pt>
                <c:pt idx="70">
                  <c:v>135.85580636907568</c:v>
                </c:pt>
                <c:pt idx="71">
                  <c:v>134.54712433139341</c:v>
                </c:pt>
                <c:pt idx="72">
                  <c:v>133.46592085971614</c:v>
                </c:pt>
                <c:pt idx="73">
                  <c:v>132.69759687435212</c:v>
                </c:pt>
                <c:pt idx="74">
                  <c:v>131.99929128709584</c:v>
                </c:pt>
                <c:pt idx="75">
                  <c:v>131.29439609131632</c:v>
                </c:pt>
                <c:pt idx="76">
                  <c:v>130.5198175622713</c:v>
                </c:pt>
                <c:pt idx="77">
                  <c:v>129.61661474853807</c:v>
                </c:pt>
                <c:pt idx="78">
                  <c:v>128.58926533480002</c:v>
                </c:pt>
                <c:pt idx="79">
                  <c:v>127.46933649038877</c:v>
                </c:pt>
                <c:pt idx="80">
                  <c:v>126.28960364875462</c:v>
                </c:pt>
                <c:pt idx="81">
                  <c:v>125.05488971290025</c:v>
                </c:pt>
                <c:pt idx="82">
                  <c:v>123.71086341132607</c:v>
                </c:pt>
                <c:pt idx="83">
                  <c:v>122.27072426803562</c:v>
                </c:pt>
                <c:pt idx="84">
                  <c:v>120.75571336319813</c:v>
                </c:pt>
                <c:pt idx="85">
                  <c:v>119.13651760004232</c:v>
                </c:pt>
                <c:pt idx="86">
                  <c:v>117.49026281267641</c:v>
                </c:pt>
                <c:pt idx="87">
                  <c:v>115.8829161606843</c:v>
                </c:pt>
                <c:pt idx="88">
                  <c:v>114.30661885054447</c:v>
                </c:pt>
                <c:pt idx="89">
                  <c:v>112.69379947283115</c:v>
                </c:pt>
                <c:pt idx="90">
                  <c:v>111.04329037734399</c:v>
                </c:pt>
                <c:pt idx="91">
                  <c:v>109.38903464773522</c:v>
                </c:pt>
                <c:pt idx="92">
                  <c:v>107.78157630746328</c:v>
                </c:pt>
                <c:pt idx="93">
                  <c:v>106.20239540900253</c:v>
                </c:pt>
                <c:pt idx="94">
                  <c:v>104.55553141283586</c:v>
                </c:pt>
                <c:pt idx="95">
                  <c:v>102.85902705293215</c:v>
                </c:pt>
                <c:pt idx="96">
                  <c:v>101.25900106002335</c:v>
                </c:pt>
                <c:pt idx="97">
                  <c:v>99.824030038054843</c:v>
                </c:pt>
                <c:pt idx="98">
                  <c:v>98.504636078969753</c:v>
                </c:pt>
                <c:pt idx="99">
                  <c:v>97.347931329984078</c:v>
                </c:pt>
                <c:pt idx="100">
                  <c:v>96.365460297862541</c:v>
                </c:pt>
              </c:numCache>
            </c:numRef>
          </c:val>
          <c:extLst xmlns:c16r2="http://schemas.microsoft.com/office/drawing/2015/06/chart">
            <c:ext xmlns:c16="http://schemas.microsoft.com/office/drawing/2014/chart" uri="{C3380CC4-5D6E-409C-BE32-E72D297353CC}">
              <c16:uniqueId val="{00000001-E61B-41B5-AC99-D450D018562E}"/>
            </c:ext>
          </c:extLst>
        </c:ser>
        <c:ser>
          <c:idx val="2"/>
          <c:order val="2"/>
          <c:tx>
            <c:strRef>
              <c:f>Φύλλο1!$D$1</c:f>
              <c:strCache>
                <c:ptCount val="1"/>
                <c:pt idx="0">
                  <c:v>65 ετών και άνω</c:v>
                </c:pt>
              </c:strCache>
            </c:strRef>
          </c:tx>
          <c:spPr>
            <a:ln w="50800"/>
          </c:spPr>
          <c:marker>
            <c:symbol val="none"/>
          </c:marke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Φύλλο1!$D$2:$D$102</c:f>
              <c:numCache>
                <c:formatCode>General</c:formatCode>
                <c:ptCount val="101"/>
                <c:pt idx="0">
                  <c:v>100</c:v>
                </c:pt>
                <c:pt idx="1">
                  <c:v>102.98250287977027</c:v>
                </c:pt>
                <c:pt idx="2">
                  <c:v>106.41053162189084</c:v>
                </c:pt>
                <c:pt idx="3">
                  <c:v>109.91398063797689</c:v>
                </c:pt>
                <c:pt idx="4">
                  <c:v>113.18704802939375</c:v>
                </c:pt>
                <c:pt idx="5">
                  <c:v>116.48292358498342</c:v>
                </c:pt>
                <c:pt idx="6">
                  <c:v>119.50874281015678</c:v>
                </c:pt>
                <c:pt idx="7">
                  <c:v>122.26661402261296</c:v>
                </c:pt>
                <c:pt idx="8">
                  <c:v>125.21155051433369</c:v>
                </c:pt>
                <c:pt idx="9">
                  <c:v>128.44015156887519</c:v>
                </c:pt>
                <c:pt idx="10">
                  <c:v>131.91992992718636</c:v>
                </c:pt>
                <c:pt idx="11">
                  <c:v>136.01917035781983</c:v>
                </c:pt>
                <c:pt idx="12">
                  <c:v>140.67740247593164</c:v>
                </c:pt>
                <c:pt idx="13">
                  <c:v>145.55394130826863</c:v>
                </c:pt>
                <c:pt idx="14">
                  <c:v>150.51356702437633</c:v>
                </c:pt>
                <c:pt idx="15">
                  <c:v>155.69609942059597</c:v>
                </c:pt>
                <c:pt idx="16">
                  <c:v>161.31591607362247</c:v>
                </c:pt>
                <c:pt idx="17">
                  <c:v>166.81000032583094</c:v>
                </c:pt>
                <c:pt idx="18">
                  <c:v>171.96627458346364</c:v>
                </c:pt>
                <c:pt idx="19">
                  <c:v>177.11794887521287</c:v>
                </c:pt>
                <c:pt idx="20">
                  <c:v>182.58491249523229</c:v>
                </c:pt>
                <c:pt idx="21">
                  <c:v>188.22274568130217</c:v>
                </c:pt>
                <c:pt idx="22">
                  <c:v>193.63661802841628</c:v>
                </c:pt>
                <c:pt idx="23">
                  <c:v>198.91958301309197</c:v>
                </c:pt>
                <c:pt idx="24">
                  <c:v>204.40264651370589</c:v>
                </c:pt>
                <c:pt idx="25">
                  <c:v>209.94445541195552</c:v>
                </c:pt>
                <c:pt idx="26">
                  <c:v>215.38132758848852</c:v>
                </c:pt>
                <c:pt idx="27">
                  <c:v>220.60631383650571</c:v>
                </c:pt>
                <c:pt idx="28">
                  <c:v>225.62487661549841</c:v>
                </c:pt>
                <c:pt idx="29">
                  <c:v>230.32335843509227</c:v>
                </c:pt>
                <c:pt idx="30">
                  <c:v>234.15704666857047</c:v>
                </c:pt>
                <c:pt idx="31">
                  <c:v>237.23911964319595</c:v>
                </c:pt>
                <c:pt idx="32">
                  <c:v>240.08266522023229</c:v>
                </c:pt>
                <c:pt idx="33">
                  <c:v>242.91691503288013</c:v>
                </c:pt>
                <c:pt idx="34">
                  <c:v>245.80971857792107</c:v>
                </c:pt>
                <c:pt idx="35">
                  <c:v>248.97027847043552</c:v>
                </c:pt>
                <c:pt idx="36">
                  <c:v>252.72126315063181</c:v>
                </c:pt>
                <c:pt idx="37">
                  <c:v>256.97268578591371</c:v>
                </c:pt>
                <c:pt idx="38">
                  <c:v>262.07500627703666</c:v>
                </c:pt>
                <c:pt idx="39">
                  <c:v>268.20263999708629</c:v>
                </c:pt>
                <c:pt idx="40">
                  <c:v>275.05352251970788</c:v>
                </c:pt>
                <c:pt idx="41">
                  <c:v>282.54610028308963</c:v>
                </c:pt>
                <c:pt idx="42">
                  <c:v>290.44836250797664</c:v>
                </c:pt>
                <c:pt idx="43">
                  <c:v>298.91488721458671</c:v>
                </c:pt>
                <c:pt idx="44">
                  <c:v>307.65683487847463</c:v>
                </c:pt>
                <c:pt idx="45">
                  <c:v>316.20893811704229</c:v>
                </c:pt>
                <c:pt idx="46">
                  <c:v>324.7624788449487</c:v>
                </c:pt>
                <c:pt idx="47">
                  <c:v>333.53010965168443</c:v>
                </c:pt>
                <c:pt idx="48">
                  <c:v>342.05470892757529</c:v>
                </c:pt>
                <c:pt idx="49">
                  <c:v>350.01542905223369</c:v>
                </c:pt>
                <c:pt idx="50">
                  <c:v>357.54164406614001</c:v>
                </c:pt>
                <c:pt idx="51">
                  <c:v>364.99732626983013</c:v>
                </c:pt>
                <c:pt idx="52">
                  <c:v>372.4906706941922</c:v>
                </c:pt>
                <c:pt idx="53">
                  <c:v>379.51146445663829</c:v>
                </c:pt>
                <c:pt idx="54">
                  <c:v>385.76904721289969</c:v>
                </c:pt>
                <c:pt idx="55">
                  <c:v>391.17784043101778</c:v>
                </c:pt>
                <c:pt idx="56">
                  <c:v>394.92000850993679</c:v>
                </c:pt>
                <c:pt idx="57">
                  <c:v>396.57235458836999</c:v>
                </c:pt>
                <c:pt idx="58">
                  <c:v>398.28555438213675</c:v>
                </c:pt>
                <c:pt idx="59">
                  <c:v>401.79389086197563</c:v>
                </c:pt>
                <c:pt idx="60">
                  <c:v>407.12141801614899</c:v>
                </c:pt>
                <c:pt idx="61">
                  <c:v>413.64924876807157</c:v>
                </c:pt>
                <c:pt idx="62">
                  <c:v>419.21846579637867</c:v>
                </c:pt>
                <c:pt idx="63">
                  <c:v>423.38507656068163</c:v>
                </c:pt>
                <c:pt idx="64">
                  <c:v>427.28862677601694</c:v>
                </c:pt>
                <c:pt idx="65">
                  <c:v>430.9155082099789</c:v>
                </c:pt>
                <c:pt idx="66">
                  <c:v>434.70051347118914</c:v>
                </c:pt>
                <c:pt idx="67">
                  <c:v>437.99399321121547</c:v>
                </c:pt>
                <c:pt idx="68">
                  <c:v>440.59393226166736</c:v>
                </c:pt>
                <c:pt idx="69">
                  <c:v>443.44581527686995</c:v>
                </c:pt>
                <c:pt idx="70">
                  <c:v>446.91773536012869</c:v>
                </c:pt>
                <c:pt idx="71">
                  <c:v>450.61601209790899</c:v>
                </c:pt>
                <c:pt idx="72">
                  <c:v>454.24567267792747</c:v>
                </c:pt>
                <c:pt idx="73">
                  <c:v>458.79925557218604</c:v>
                </c:pt>
                <c:pt idx="74">
                  <c:v>464.002296149637</c:v>
                </c:pt>
                <c:pt idx="75">
                  <c:v>469.09800418980228</c:v>
                </c:pt>
                <c:pt idx="76">
                  <c:v>474.23444109456238</c:v>
                </c:pt>
                <c:pt idx="77">
                  <c:v>479.58477641290824</c:v>
                </c:pt>
                <c:pt idx="78">
                  <c:v>485.06563576320139</c:v>
                </c:pt>
                <c:pt idx="79">
                  <c:v>490.70672725843787</c:v>
                </c:pt>
                <c:pt idx="80">
                  <c:v>496.69866198492372</c:v>
                </c:pt>
                <c:pt idx="81">
                  <c:v>503.17138897886525</c:v>
                </c:pt>
                <c:pt idx="82">
                  <c:v>510.39055627004069</c:v>
                </c:pt>
                <c:pt idx="83">
                  <c:v>517.93766279566296</c:v>
                </c:pt>
                <c:pt idx="84">
                  <c:v>525.51121912512247</c:v>
                </c:pt>
                <c:pt idx="85">
                  <c:v>533.48593081267973</c:v>
                </c:pt>
                <c:pt idx="86">
                  <c:v>541.11430340224967</c:v>
                </c:pt>
                <c:pt idx="87">
                  <c:v>547.67941304435305</c:v>
                </c:pt>
                <c:pt idx="88">
                  <c:v>553.51063646277942</c:v>
                </c:pt>
                <c:pt idx="89">
                  <c:v>559.43750083853297</c:v>
                </c:pt>
                <c:pt idx="90">
                  <c:v>565.50610166307956</c:v>
                </c:pt>
                <c:pt idx="91">
                  <c:v>571.45519920727259</c:v>
                </c:pt>
                <c:pt idx="92">
                  <c:v>576.83112183584183</c:v>
                </c:pt>
                <c:pt idx="93">
                  <c:v>581.82035983233038</c:v>
                </c:pt>
                <c:pt idx="94">
                  <c:v>587.32968147152849</c:v>
                </c:pt>
                <c:pt idx="95">
                  <c:v>593.20422123535911</c:v>
                </c:pt>
                <c:pt idx="96">
                  <c:v>598.15493451757231</c:v>
                </c:pt>
                <c:pt idx="97">
                  <c:v>601.49786389084238</c:v>
                </c:pt>
                <c:pt idx="98">
                  <c:v>603.65189374845443</c:v>
                </c:pt>
                <c:pt idx="99">
                  <c:v>604.20733962890051</c:v>
                </c:pt>
                <c:pt idx="100">
                  <c:v>603.05418568145546</c:v>
                </c:pt>
              </c:numCache>
            </c:numRef>
          </c:val>
          <c:extLst xmlns:c16r2="http://schemas.microsoft.com/office/drawing/2015/06/chart">
            <c:ext xmlns:c16="http://schemas.microsoft.com/office/drawing/2014/chart" uri="{C3380CC4-5D6E-409C-BE32-E72D297353CC}">
              <c16:uniqueId val="{00000002-E61B-41B5-AC99-D450D018562E}"/>
            </c:ext>
          </c:extLst>
        </c:ser>
        <c:ser>
          <c:idx val="3"/>
          <c:order val="3"/>
          <c:tx>
            <c:strRef>
              <c:f>Φύλλο1!$E$1</c:f>
              <c:strCache>
                <c:ptCount val="1"/>
                <c:pt idx="0">
                  <c:v>Σύνολο</c:v>
                </c:pt>
              </c:strCache>
            </c:strRef>
          </c:tx>
          <c:spPr>
            <a:ln w="50800"/>
          </c:spPr>
          <c:marker>
            <c:symbol val="none"/>
          </c:marke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Φύλλο1!$E$2:$E$102</c:f>
              <c:numCache>
                <c:formatCode>General</c:formatCode>
                <c:ptCount val="101"/>
                <c:pt idx="0">
                  <c:v>100</c:v>
                </c:pt>
                <c:pt idx="1">
                  <c:v>101.26801075328395</c:v>
                </c:pt>
                <c:pt idx="2">
                  <c:v>102.53977683688721</c:v>
                </c:pt>
                <c:pt idx="3">
                  <c:v>103.78783739784814</c:v>
                </c:pt>
                <c:pt idx="4">
                  <c:v>105.00268675629295</c:v>
                </c:pt>
                <c:pt idx="5">
                  <c:v>106.21876181282779</c:v>
                </c:pt>
                <c:pt idx="6">
                  <c:v>107.3713743948275</c:v>
                </c:pt>
                <c:pt idx="7">
                  <c:v>108.40870615961538</c:v>
                </c:pt>
                <c:pt idx="8">
                  <c:v>109.33682692060694</c:v>
                </c:pt>
                <c:pt idx="9">
                  <c:v>110.14426205738117</c:v>
                </c:pt>
                <c:pt idx="10">
                  <c:v>110.77462293810522</c:v>
                </c:pt>
                <c:pt idx="11">
                  <c:v>111.17953360622904</c:v>
                </c:pt>
                <c:pt idx="12">
                  <c:v>111.36647212403899</c:v>
                </c:pt>
                <c:pt idx="13">
                  <c:v>111.37934847365952</c:v>
                </c:pt>
                <c:pt idx="14">
                  <c:v>111.28934441972908</c:v>
                </c:pt>
                <c:pt idx="15">
                  <c:v>111.17674318717235</c:v>
                </c:pt>
                <c:pt idx="16">
                  <c:v>111.10340993120577</c:v>
                </c:pt>
                <c:pt idx="17">
                  <c:v>111.06998357955733</c:v>
                </c:pt>
                <c:pt idx="18">
                  <c:v>111.08002387242583</c:v>
                </c:pt>
                <c:pt idx="19">
                  <c:v>111.17521758422961</c:v>
                </c:pt>
                <c:pt idx="20">
                  <c:v>111.41952268447771</c:v>
                </c:pt>
                <c:pt idx="21">
                  <c:v>111.82681303240383</c:v>
                </c:pt>
                <c:pt idx="22">
                  <c:v>112.35566916009299</c:v>
                </c:pt>
                <c:pt idx="23">
                  <c:v>113.0040178122614</c:v>
                </c:pt>
                <c:pt idx="24">
                  <c:v>113.82955155488246</c:v>
                </c:pt>
                <c:pt idx="25">
                  <c:v>114.81681876841073</c:v>
                </c:pt>
                <c:pt idx="26">
                  <c:v>115.92533229783533</c:v>
                </c:pt>
                <c:pt idx="27">
                  <c:v>117.13548097371005</c:v>
                </c:pt>
                <c:pt idx="28">
                  <c:v>118.45339328648645</c:v>
                </c:pt>
                <c:pt idx="29">
                  <c:v>119.88602572479503</c:v>
                </c:pt>
                <c:pt idx="30">
                  <c:v>121.35908664107752</c:v>
                </c:pt>
                <c:pt idx="31">
                  <c:v>122.81747829829817</c:v>
                </c:pt>
                <c:pt idx="32">
                  <c:v>124.24946528920867</c:v>
                </c:pt>
                <c:pt idx="33">
                  <c:v>125.65168998339952</c:v>
                </c:pt>
                <c:pt idx="34">
                  <c:v>127.00816614833106</c:v>
                </c:pt>
                <c:pt idx="35">
                  <c:v>128.30896432553541</c:v>
                </c:pt>
                <c:pt idx="36">
                  <c:v>129.56836259383255</c:v>
                </c:pt>
                <c:pt idx="37">
                  <c:v>130.77339984788304</c:v>
                </c:pt>
                <c:pt idx="38">
                  <c:v>131.96061884192667</c:v>
                </c:pt>
                <c:pt idx="39">
                  <c:v>133.15748042892687</c:v>
                </c:pt>
                <c:pt idx="40">
                  <c:v>134.33462001207701</c:v>
                </c:pt>
                <c:pt idx="41">
                  <c:v>135.49892888330237</c:v>
                </c:pt>
                <c:pt idx="42">
                  <c:v>136.63127832878467</c:v>
                </c:pt>
                <c:pt idx="43">
                  <c:v>137.74030691219465</c:v>
                </c:pt>
                <c:pt idx="44">
                  <c:v>138.83529864459967</c:v>
                </c:pt>
                <c:pt idx="45">
                  <c:v>139.88510253942539</c:v>
                </c:pt>
                <c:pt idx="46">
                  <c:v>140.87450820493996</c:v>
                </c:pt>
                <c:pt idx="47">
                  <c:v>141.80640385526507</c:v>
                </c:pt>
                <c:pt idx="48">
                  <c:v>142.64354913138993</c:v>
                </c:pt>
                <c:pt idx="49">
                  <c:v>143.35271327179387</c:v>
                </c:pt>
                <c:pt idx="50">
                  <c:v>143.92967152986148</c:v>
                </c:pt>
                <c:pt idx="51">
                  <c:v>144.37395448930732</c:v>
                </c:pt>
                <c:pt idx="52">
                  <c:v>144.6925707961253</c:v>
                </c:pt>
                <c:pt idx="53">
                  <c:v>144.87342646117878</c:v>
                </c:pt>
                <c:pt idx="54">
                  <c:v>144.93345958893022</c:v>
                </c:pt>
                <c:pt idx="55">
                  <c:v>144.91203595102891</c:v>
                </c:pt>
                <c:pt idx="56">
                  <c:v>144.81613811479087</c:v>
                </c:pt>
                <c:pt idx="57">
                  <c:v>144.62575721085355</c:v>
                </c:pt>
                <c:pt idx="58">
                  <c:v>144.39275721959001</c:v>
                </c:pt>
                <c:pt idx="59">
                  <c:v>144.15638655857816</c:v>
                </c:pt>
                <c:pt idx="60">
                  <c:v>143.87326333901734</c:v>
                </c:pt>
                <c:pt idx="61">
                  <c:v>143.4943596372924</c:v>
                </c:pt>
                <c:pt idx="62">
                  <c:v>142.95857309965615</c:v>
                </c:pt>
                <c:pt idx="63">
                  <c:v>142.3179632966004</c:v>
                </c:pt>
                <c:pt idx="64">
                  <c:v>141.64595475948335</c:v>
                </c:pt>
                <c:pt idx="65">
                  <c:v>140.91148125744627</c:v>
                </c:pt>
                <c:pt idx="66">
                  <c:v>140.16955577180374</c:v>
                </c:pt>
                <c:pt idx="67">
                  <c:v>139.41961761088172</c:v>
                </c:pt>
                <c:pt idx="68">
                  <c:v>138.65084412132379</c:v>
                </c:pt>
                <c:pt idx="69">
                  <c:v>137.87830878177527</c:v>
                </c:pt>
                <c:pt idx="70">
                  <c:v>137.0725817987215</c:v>
                </c:pt>
                <c:pt idx="71">
                  <c:v>136.20068015812538</c:v>
                </c:pt>
                <c:pt idx="72">
                  <c:v>135.38055122250992</c:v>
                </c:pt>
                <c:pt idx="73">
                  <c:v>134.74498764457115</c:v>
                </c:pt>
                <c:pt idx="74">
                  <c:v>134.17531837833886</c:v>
                </c:pt>
                <c:pt idx="75">
                  <c:v>133.59309874601956</c:v>
                </c:pt>
                <c:pt idx="76">
                  <c:v>133.00171897637514</c:v>
                </c:pt>
                <c:pt idx="77">
                  <c:v>132.40381301636592</c:v>
                </c:pt>
                <c:pt idx="78">
                  <c:v>131.80031969857217</c:v>
                </c:pt>
                <c:pt idx="79">
                  <c:v>131.19091955912944</c:v>
                </c:pt>
                <c:pt idx="80">
                  <c:v>130.57697520921204</c:v>
                </c:pt>
                <c:pt idx="81">
                  <c:v>129.96377410175472</c:v>
                </c:pt>
                <c:pt idx="82">
                  <c:v>129.34874748650478</c:v>
                </c:pt>
                <c:pt idx="83">
                  <c:v>128.72902018868186</c:v>
                </c:pt>
                <c:pt idx="84">
                  <c:v>128.10579182769709</c:v>
                </c:pt>
                <c:pt idx="85">
                  <c:v>127.47908196256124</c:v>
                </c:pt>
                <c:pt idx="86">
                  <c:v>126.84978378816076</c:v>
                </c:pt>
                <c:pt idx="87">
                  <c:v>126.21801465856674</c:v>
                </c:pt>
                <c:pt idx="88">
                  <c:v>125.5816361217921</c:v>
                </c:pt>
                <c:pt idx="89">
                  <c:v>124.94002228945052</c:v>
                </c:pt>
                <c:pt idx="90">
                  <c:v>124.28985464915799</c:v>
                </c:pt>
                <c:pt idx="91">
                  <c:v>123.62687585595062</c:v>
                </c:pt>
                <c:pt idx="92">
                  <c:v>122.94846500221246</c:v>
                </c:pt>
                <c:pt idx="93">
                  <c:v>122.25378757009084</c:v>
                </c:pt>
                <c:pt idx="94">
                  <c:v>121.54558834095076</c:v>
                </c:pt>
                <c:pt idx="95">
                  <c:v>120.82199616930232</c:v>
                </c:pt>
                <c:pt idx="96">
                  <c:v>120.08145937351958</c:v>
                </c:pt>
                <c:pt idx="97">
                  <c:v>119.32337162422824</c:v>
                </c:pt>
                <c:pt idx="98">
                  <c:v>118.5457313825255</c:v>
                </c:pt>
                <c:pt idx="99">
                  <c:v>117.74918409581142</c:v>
                </c:pt>
                <c:pt idx="100">
                  <c:v>116.93101758107471</c:v>
                </c:pt>
              </c:numCache>
            </c:numRef>
          </c:val>
          <c:extLst xmlns:c16r2="http://schemas.microsoft.com/office/drawing/2015/06/chart">
            <c:ext xmlns:c16="http://schemas.microsoft.com/office/drawing/2014/chart" uri="{C3380CC4-5D6E-409C-BE32-E72D297353CC}">
              <c16:uniqueId val="{00000003-E61B-41B5-AC99-D450D018562E}"/>
            </c:ext>
          </c:extLst>
        </c:ser>
        <c:dLbls/>
        <c:marker val="1"/>
        <c:axId val="197753856"/>
        <c:axId val="197772032"/>
      </c:lineChart>
      <c:catAx>
        <c:axId val="197753856"/>
        <c:scaling>
          <c:orientation val="minMax"/>
        </c:scaling>
        <c:axPos val="b"/>
        <c:numFmt formatCode="General" sourceLinked="1"/>
        <c:tickLblPos val="low"/>
        <c:txPr>
          <a:bodyPr rot="-5400000" vert="horz"/>
          <a:lstStyle/>
          <a:p>
            <a:pPr>
              <a:defRPr sz="1800"/>
            </a:pPr>
            <a:endParaRPr lang="el-GR"/>
          </a:p>
        </c:txPr>
        <c:crossAx val="197772032"/>
        <c:crosses val="autoZero"/>
        <c:auto val="1"/>
        <c:lblAlgn val="ctr"/>
        <c:lblOffset val="100"/>
        <c:tickLblSkip val="10"/>
        <c:tickMarkSkip val="10"/>
      </c:catAx>
      <c:valAx>
        <c:axId val="197772032"/>
        <c:scaling>
          <c:orientation val="minMax"/>
        </c:scaling>
        <c:axPos val="l"/>
        <c:majorGridlines>
          <c:spPr>
            <a:ln>
              <a:solidFill>
                <a:schemeClr val="bg1">
                  <a:lumMod val="65000"/>
                </a:schemeClr>
              </a:solidFill>
              <a:prstDash val="dash"/>
            </a:ln>
          </c:spPr>
        </c:majorGridlines>
        <c:numFmt formatCode="#,##0" sourceLinked="0"/>
        <c:tickLblPos val="nextTo"/>
        <c:crossAx val="197753856"/>
        <c:crosses val="autoZero"/>
        <c:crossBetween val="between"/>
      </c:valAx>
    </c:plotArea>
    <c:legend>
      <c:legendPos val="r"/>
      <c:layout>
        <c:manualLayout>
          <c:xMode val="edge"/>
          <c:yMode val="edge"/>
          <c:x val="0.22952118733717791"/>
          <c:y val="3.2630349862798412E-2"/>
          <c:w val="0.42079285992992188"/>
          <c:h val="0.26823511513331894"/>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55E-2"/>
          <c:w val="0.80594163309710043"/>
          <c:h val="0.77958424378184832"/>
        </c:manualLayout>
      </c:layout>
      <c:lineChart>
        <c:grouping val="standard"/>
        <c:ser>
          <c:idx val="0"/>
          <c:order val="0"/>
          <c:tx>
            <c:strRef>
              <c:f>Φύλλο1!$B$1</c:f>
              <c:strCache>
                <c:ptCount val="1"/>
                <c:pt idx="0">
                  <c:v>0-14 ετών</c:v>
                </c:pt>
              </c:strCache>
            </c:strRef>
          </c:tx>
          <c:spPr>
            <a:ln w="50800"/>
          </c:spPr>
          <c:marker>
            <c:symbol val="none"/>
          </c:marke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Φύλλο1!$B$2:$B$102</c:f>
              <c:numCache>
                <c:formatCode>0%</c:formatCode>
                <c:ptCount val="101"/>
                <c:pt idx="0">
                  <c:v>0.28985621387858107</c:v>
                </c:pt>
                <c:pt idx="1">
                  <c:v>0.28457579267670885</c:v>
                </c:pt>
                <c:pt idx="2">
                  <c:v>0.27931578787410077</c:v>
                </c:pt>
                <c:pt idx="3">
                  <c:v>0.27447908133985144</c:v>
                </c:pt>
                <c:pt idx="4">
                  <c:v>0.27065074583124332</c:v>
                </c:pt>
                <c:pt idx="5">
                  <c:v>0.26808919740211845</c:v>
                </c:pt>
                <c:pt idx="6">
                  <c:v>0.26672525814517273</c:v>
                </c:pt>
                <c:pt idx="7">
                  <c:v>0.26617852046873863</c:v>
                </c:pt>
                <c:pt idx="8">
                  <c:v>0.26599943149493049</c:v>
                </c:pt>
                <c:pt idx="9">
                  <c:v>0.26590283201665432</c:v>
                </c:pt>
                <c:pt idx="10">
                  <c:v>0.26547053525516362</c:v>
                </c:pt>
                <c:pt idx="11">
                  <c:v>0.26415179977501835</c:v>
                </c:pt>
                <c:pt idx="12">
                  <c:v>0.26210872394347057</c:v>
                </c:pt>
                <c:pt idx="13">
                  <c:v>0.25987238627021397</c:v>
                </c:pt>
                <c:pt idx="14">
                  <c:v>0.2578496032169133</c:v>
                </c:pt>
                <c:pt idx="15">
                  <c:v>0.25642836488167398</c:v>
                </c:pt>
                <c:pt idx="16">
                  <c:v>0.25543561594414882</c:v>
                </c:pt>
                <c:pt idx="17">
                  <c:v>0.25458815949674984</c:v>
                </c:pt>
                <c:pt idx="18">
                  <c:v>0.25360374896244642</c:v>
                </c:pt>
                <c:pt idx="19">
                  <c:v>0.25210905876195266</c:v>
                </c:pt>
                <c:pt idx="20">
                  <c:v>0.25011171903246998</c:v>
                </c:pt>
                <c:pt idx="21">
                  <c:v>0.24795189753301891</c:v>
                </c:pt>
                <c:pt idx="22">
                  <c:v>0.24608307097842641</c:v>
                </c:pt>
                <c:pt idx="23">
                  <c:v>0.24460461622428667</c:v>
                </c:pt>
                <c:pt idx="24">
                  <c:v>0.24348336787250888</c:v>
                </c:pt>
                <c:pt idx="25">
                  <c:v>0.2429673534428915</c:v>
                </c:pt>
                <c:pt idx="26">
                  <c:v>0.24281579903600894</c:v>
                </c:pt>
                <c:pt idx="27">
                  <c:v>0.24236739411054187</c:v>
                </c:pt>
                <c:pt idx="28">
                  <c:v>0.2414718875670013</c:v>
                </c:pt>
                <c:pt idx="29">
                  <c:v>0.24013223368092373</c:v>
                </c:pt>
                <c:pt idx="30">
                  <c:v>0.23829081485054204</c:v>
                </c:pt>
                <c:pt idx="31">
                  <c:v>0.23572145815147674</c:v>
                </c:pt>
                <c:pt idx="32">
                  <c:v>0.23225937497261609</c:v>
                </c:pt>
                <c:pt idx="33">
                  <c:v>0.22820756090024738</c:v>
                </c:pt>
                <c:pt idx="34">
                  <c:v>0.22381709464782884</c:v>
                </c:pt>
                <c:pt idx="35">
                  <c:v>0.21893460576761098</c:v>
                </c:pt>
                <c:pt idx="36">
                  <c:v>0.21372829441005095</c:v>
                </c:pt>
                <c:pt idx="37">
                  <c:v>0.20858569998239707</c:v>
                </c:pt>
                <c:pt idx="38">
                  <c:v>0.20347640689174842</c:v>
                </c:pt>
                <c:pt idx="39">
                  <c:v>0.1982051177347702</c:v>
                </c:pt>
                <c:pt idx="40">
                  <c:v>0.19280739993331564</c:v>
                </c:pt>
                <c:pt idx="41">
                  <c:v>0.18751909604989642</c:v>
                </c:pt>
                <c:pt idx="42">
                  <c:v>0.18245817009257617</c:v>
                </c:pt>
                <c:pt idx="43">
                  <c:v>0.17746968897112758</c:v>
                </c:pt>
                <c:pt idx="44">
                  <c:v>0.17233537356221668</c:v>
                </c:pt>
                <c:pt idx="45">
                  <c:v>0.1670279822001027</c:v>
                </c:pt>
                <c:pt idx="46">
                  <c:v>0.16202439038725744</c:v>
                </c:pt>
                <c:pt idx="47">
                  <c:v>0.15761589811971174</c:v>
                </c:pt>
                <c:pt idx="48">
                  <c:v>0.15369142486271134</c:v>
                </c:pt>
                <c:pt idx="49">
                  <c:v>0.15040415963035431</c:v>
                </c:pt>
                <c:pt idx="50">
                  <c:v>0.14790037858839891</c:v>
                </c:pt>
                <c:pt idx="51">
                  <c:v>0.1460902713706419</c:v>
                </c:pt>
                <c:pt idx="52">
                  <c:v>0.14473294629944194</c:v>
                </c:pt>
                <c:pt idx="53">
                  <c:v>0.14362197370925187</c:v>
                </c:pt>
                <c:pt idx="54">
                  <c:v>0.14284400113521412</c:v>
                </c:pt>
                <c:pt idx="55">
                  <c:v>0.14284131904163849</c:v>
                </c:pt>
                <c:pt idx="56">
                  <c:v>0.14321453998269326</c:v>
                </c:pt>
                <c:pt idx="57">
                  <c:v>0.14354817442287501</c:v>
                </c:pt>
                <c:pt idx="58">
                  <c:v>0.14415308593433759</c:v>
                </c:pt>
                <c:pt idx="59">
                  <c:v>0.14494587126620176</c:v>
                </c:pt>
                <c:pt idx="60">
                  <c:v>0.14566273416832731</c:v>
                </c:pt>
                <c:pt idx="61">
                  <c:v>0.14614954695140331</c:v>
                </c:pt>
                <c:pt idx="62">
                  <c:v>0.14641394694432883</c:v>
                </c:pt>
                <c:pt idx="63">
                  <c:v>0.14644882445659232</c:v>
                </c:pt>
                <c:pt idx="64">
                  <c:v>0.14614895550880044</c:v>
                </c:pt>
                <c:pt idx="65">
                  <c:v>0.14550501862697221</c:v>
                </c:pt>
                <c:pt idx="66">
                  <c:v>0.14478873074349252</c:v>
                </c:pt>
                <c:pt idx="67">
                  <c:v>0.14418084125306527</c:v>
                </c:pt>
                <c:pt idx="68">
                  <c:v>0.14351040914458071</c:v>
                </c:pt>
                <c:pt idx="69">
                  <c:v>0.14271109087704126</c:v>
                </c:pt>
                <c:pt idx="70">
                  <c:v>0.14177384022727044</c:v>
                </c:pt>
                <c:pt idx="71">
                  <c:v>0.14060226712996626</c:v>
                </c:pt>
                <c:pt idx="72">
                  <c:v>0.13870025225696594</c:v>
                </c:pt>
                <c:pt idx="73">
                  <c:v>0.13599997058176558</c:v>
                </c:pt>
                <c:pt idx="74">
                  <c:v>0.13303536877123362</c:v>
                </c:pt>
                <c:pt idx="75">
                  <c:v>0.13005008985995353</c:v>
                </c:pt>
                <c:pt idx="76">
                  <c:v>0.12729414074963591</c:v>
                </c:pt>
                <c:pt idx="77">
                  <c:v>0.12498429833744815</c:v>
                </c:pt>
                <c:pt idx="78">
                  <c:v>0.12315375789840359</c:v>
                </c:pt>
                <c:pt idx="79">
                  <c:v>0.12163685077513242</c:v>
                </c:pt>
                <c:pt idx="80">
                  <c:v>0.12018645751443406</c:v>
                </c:pt>
                <c:pt idx="81">
                  <c:v>0.11874736663569598</c:v>
                </c:pt>
                <c:pt idx="82">
                  <c:v>0.11743222589257227</c:v>
                </c:pt>
                <c:pt idx="83">
                  <c:v>0.11637834980829298</c:v>
                </c:pt>
                <c:pt idx="84">
                  <c:v>0.11565133705733385</c:v>
                </c:pt>
                <c:pt idx="85">
                  <c:v>0.11520373810783149</c:v>
                </c:pt>
                <c:pt idx="86">
                  <c:v>0.11505637378947089</c:v>
                </c:pt>
                <c:pt idx="87">
                  <c:v>0.11526537600088151</c:v>
                </c:pt>
                <c:pt idx="88">
                  <c:v>0.11568282770808376</c:v>
                </c:pt>
                <c:pt idx="89">
                  <c:v>0.11620311645839269</c:v>
                </c:pt>
                <c:pt idx="90">
                  <c:v>0.11678512139012616</c:v>
                </c:pt>
                <c:pt idx="91">
                  <c:v>0.11736700535039961</c:v>
                </c:pt>
                <c:pt idx="92">
                  <c:v>0.11791720673139615</c:v>
                </c:pt>
                <c:pt idx="93">
                  <c:v>0.11842288265788256</c:v>
                </c:pt>
                <c:pt idx="94">
                  <c:v>0.11890278032342969</c:v>
                </c:pt>
                <c:pt idx="95">
                  <c:v>0.11933428149931818</c:v>
                </c:pt>
                <c:pt idx="96">
                  <c:v>0.11965426619522336</c:v>
                </c:pt>
                <c:pt idx="97">
                  <c:v>0.11987724875703852</c:v>
                </c:pt>
                <c:pt idx="98">
                  <c:v>0.12001421784865779</c:v>
                </c:pt>
                <c:pt idx="99">
                  <c:v>0.12004815121621402</c:v>
                </c:pt>
                <c:pt idx="100">
                  <c:v>0.11995716112378645</c:v>
                </c:pt>
              </c:numCache>
            </c:numRef>
          </c:val>
          <c:extLst xmlns:c16r2="http://schemas.microsoft.com/office/drawing/2015/06/chart">
            <c:ext xmlns:c16="http://schemas.microsoft.com/office/drawing/2014/chart" uri="{C3380CC4-5D6E-409C-BE32-E72D297353CC}">
              <c16:uniqueId val="{00000000-A831-4EC5-A048-B696A8831D57}"/>
            </c:ext>
          </c:extLst>
        </c:ser>
        <c:ser>
          <c:idx val="1"/>
          <c:order val="1"/>
          <c:tx>
            <c:strRef>
              <c:f>Φύλλο1!$C$1</c:f>
              <c:strCache>
                <c:ptCount val="1"/>
                <c:pt idx="0">
                  <c:v>15-64 ετών</c:v>
                </c:pt>
              </c:strCache>
            </c:strRef>
          </c:tx>
          <c:spPr>
            <a:ln w="50800"/>
          </c:spPr>
          <c:marker>
            <c:symbol val="none"/>
          </c:marke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Φύλλο1!$C$2:$C$102</c:f>
              <c:numCache>
                <c:formatCode>0%</c:formatCode>
                <c:ptCount val="101"/>
                <c:pt idx="0">
                  <c:v>0.64211193518299869</c:v>
                </c:pt>
                <c:pt idx="1">
                  <c:v>0.6462405605520436</c:v>
                </c:pt>
                <c:pt idx="2">
                  <c:v>0.65008423961870698</c:v>
                </c:pt>
                <c:pt idx="3">
                  <c:v>0.65347344436750165</c:v>
                </c:pt>
                <c:pt idx="4">
                  <c:v>0.65601470800073514</c:v>
                </c:pt>
                <c:pt idx="5">
                  <c:v>0.65730487838113216</c:v>
                </c:pt>
                <c:pt idx="6">
                  <c:v>0.65755250189539816</c:v>
                </c:pt>
                <c:pt idx="7">
                  <c:v>0.65709310268221965</c:v>
                </c:pt>
                <c:pt idx="8">
                  <c:v>0.65609110487535161</c:v>
                </c:pt>
                <c:pt idx="9">
                  <c:v>0.65476465367143977</c:v>
                </c:pt>
                <c:pt idx="10">
                  <c:v>0.65351129676941921</c:v>
                </c:pt>
                <c:pt idx="11">
                  <c:v>0.65261673106515361</c:v>
                </c:pt>
                <c:pt idx="12">
                  <c:v>0.65195388490897765</c:v>
                </c:pt>
                <c:pt idx="13">
                  <c:v>0.6512215088343577</c:v>
                </c:pt>
                <c:pt idx="14">
                  <c:v>0.65014054076854189</c:v>
                </c:pt>
                <c:pt idx="15">
                  <c:v>0.64829726816153765</c:v>
                </c:pt>
                <c:pt idx="16">
                  <c:v>0.6457859544549015</c:v>
                </c:pt>
                <c:pt idx="17">
                  <c:v>0.64323848356675362</c:v>
                </c:pt>
                <c:pt idx="18">
                  <c:v>0.64107412784162932</c:v>
                </c:pt>
                <c:pt idx="19">
                  <c:v>0.63950651745881715</c:v>
                </c:pt>
                <c:pt idx="20">
                  <c:v>0.63840342399451799</c:v>
                </c:pt>
                <c:pt idx="21">
                  <c:v>0.63753941327005392</c:v>
                </c:pt>
                <c:pt idx="22">
                  <c:v>0.63666910670511812</c:v>
                </c:pt>
                <c:pt idx="23">
                  <c:v>0.63563975311520082</c:v>
                </c:pt>
                <c:pt idx="24">
                  <c:v>0.63435248240460962</c:v>
                </c:pt>
                <c:pt idx="25">
                  <c:v>0.63263527995924773</c:v>
                </c:pt>
                <c:pt idx="26">
                  <c:v>0.63078568147755765</c:v>
                </c:pt>
                <c:pt idx="27">
                  <c:v>0.62950528072511969</c:v>
                </c:pt>
                <c:pt idx="28">
                  <c:v>0.6289439988164206</c:v>
                </c:pt>
                <c:pt idx="29">
                  <c:v>0.62916592434908625</c:v>
                </c:pt>
                <c:pt idx="30">
                  <c:v>0.63044470602355096</c:v>
                </c:pt>
                <c:pt idx="31">
                  <c:v>0.63286551621118492</c:v>
                </c:pt>
                <c:pt idx="32">
                  <c:v>0.6362851853186986</c:v>
                </c:pt>
                <c:pt idx="33">
                  <c:v>0.64026943804722869</c:v>
                </c:pt>
                <c:pt idx="34">
                  <c:v>0.64451507138015762</c:v>
                </c:pt>
                <c:pt idx="35">
                  <c:v>0.64905662179756252</c:v>
                </c:pt>
                <c:pt idx="36">
                  <c:v>0.65357654020046441</c:v>
                </c:pt>
                <c:pt idx="37">
                  <c:v>0.6577301756087528</c:v>
                </c:pt>
                <c:pt idx="38">
                  <c:v>0.66141170959183004</c:v>
                </c:pt>
                <c:pt idx="39">
                  <c:v>0.66476674109886025</c:v>
                </c:pt>
                <c:pt idx="40">
                  <c:v>0.66789566944324741</c:v>
                </c:pt>
                <c:pt idx="41">
                  <c:v>0.67061901370412491</c:v>
                </c:pt>
                <c:pt idx="42">
                  <c:v>0.67292092066070208</c:v>
                </c:pt>
                <c:pt idx="43">
                  <c:v>0.67489209599846101</c:v>
                </c:pt>
                <c:pt idx="44">
                  <c:v>0.6769071163882866</c:v>
                </c:pt>
                <c:pt idx="45">
                  <c:v>0.67918666858937771</c:v>
                </c:pt>
                <c:pt idx="46">
                  <c:v>0.68113962251542115</c:v>
                </c:pt>
                <c:pt idx="47">
                  <c:v>0.68237249389635957</c:v>
                </c:pt>
                <c:pt idx="48">
                  <c:v>0.68317035323907582</c:v>
                </c:pt>
                <c:pt idx="49">
                  <c:v>0.68348668936751356</c:v>
                </c:pt>
                <c:pt idx="50">
                  <c:v>0.68309888949275654</c:v>
                </c:pt>
                <c:pt idx="51">
                  <c:v>0.6819157995197247</c:v>
                </c:pt>
                <c:pt idx="52">
                  <c:v>0.6801286229906206</c:v>
                </c:pt>
                <c:pt idx="53">
                  <c:v>0.67816130283763909</c:v>
                </c:pt>
                <c:pt idx="54">
                  <c:v>0.67607578183911365</c:v>
                </c:pt>
                <c:pt idx="55">
                  <c:v>0.67351242717437665</c:v>
                </c:pt>
                <c:pt idx="56">
                  <c:v>0.67125959597132834</c:v>
                </c:pt>
                <c:pt idx="57">
                  <c:v>0.66990447859023794</c:v>
                </c:pt>
                <c:pt idx="58">
                  <c:v>0.66819135579243782</c:v>
                </c:pt>
                <c:pt idx="59">
                  <c:v>0.66543518264581114</c:v>
                </c:pt>
                <c:pt idx="60">
                  <c:v>0.66182600292211968</c:v>
                </c:pt>
                <c:pt idx="61">
                  <c:v>0.65773595695194464</c:v>
                </c:pt>
                <c:pt idx="62">
                  <c:v>0.6540862430246106</c:v>
                </c:pt>
                <c:pt idx="63">
                  <c:v>0.65116161240654136</c:v>
                </c:pt>
                <c:pt idx="64">
                  <c:v>0.64862643208438686</c:v>
                </c:pt>
                <c:pt idx="65">
                  <c:v>0.64644962296795072</c:v>
                </c:pt>
                <c:pt idx="66">
                  <c:v>0.64422764751005501</c:v>
                </c:pt>
                <c:pt idx="67">
                  <c:v>0.6420935542108972</c:v>
                </c:pt>
                <c:pt idx="68">
                  <c:v>0.64030323502068365</c:v>
                </c:pt>
                <c:pt idx="69">
                  <c:v>0.63848408136769852</c:v>
                </c:pt>
                <c:pt idx="70">
                  <c:v>0.63641199128786352</c:v>
                </c:pt>
                <c:pt idx="71">
                  <c:v>0.63431632116254177</c:v>
                </c:pt>
                <c:pt idx="72">
                  <c:v>0.63303081535956895</c:v>
                </c:pt>
                <c:pt idx="73">
                  <c:v>0.63235532699651065</c:v>
                </c:pt>
                <c:pt idx="74">
                  <c:v>0.63169829887897888</c:v>
                </c:pt>
                <c:pt idx="75">
                  <c:v>0.63106327755115565</c:v>
                </c:pt>
                <c:pt idx="76">
                  <c:v>0.63012969516227879</c:v>
                </c:pt>
                <c:pt idx="77">
                  <c:v>0.6285950036632757</c:v>
                </c:pt>
                <c:pt idx="78">
                  <c:v>0.6264681466382177</c:v>
                </c:pt>
                <c:pt idx="79">
                  <c:v>0.62389670417277365</c:v>
                </c:pt>
                <c:pt idx="80">
                  <c:v>0.62102879671142963</c:v>
                </c:pt>
                <c:pt idx="81">
                  <c:v>0.61785861323769198</c:v>
                </c:pt>
                <c:pt idx="82">
                  <c:v>0.61412439974723243</c:v>
                </c:pt>
                <c:pt idx="83">
                  <c:v>0.60989737404121169</c:v>
                </c:pt>
                <c:pt idx="84">
                  <c:v>0.60527071950295952</c:v>
                </c:pt>
                <c:pt idx="85">
                  <c:v>0.60009045162086494</c:v>
                </c:pt>
                <c:pt idx="86">
                  <c:v>0.59473416325087902</c:v>
                </c:pt>
                <c:pt idx="87">
                  <c:v>0.58953394055414887</c:v>
                </c:pt>
                <c:pt idx="88">
                  <c:v>0.58446160203842201</c:v>
                </c:pt>
                <c:pt idx="89">
                  <c:v>0.57917416962662638</c:v>
                </c:pt>
                <c:pt idx="90">
                  <c:v>0.57367692861621067</c:v>
                </c:pt>
                <c:pt idx="91">
                  <c:v>0.56816128563582113</c:v>
                </c:pt>
                <c:pt idx="92">
                  <c:v>0.56290118415560753</c:v>
                </c:pt>
                <c:pt idx="93">
                  <c:v>0.55780542257676546</c:v>
                </c:pt>
                <c:pt idx="94">
                  <c:v>0.55235533865085285</c:v>
                </c:pt>
                <c:pt idx="95">
                  <c:v>0.54664722489314244</c:v>
                </c:pt>
                <c:pt idx="96">
                  <c:v>0.54146254937743032</c:v>
                </c:pt>
                <c:pt idx="97">
                  <c:v>0.53718060622154173</c:v>
                </c:pt>
                <c:pt idx="98">
                  <c:v>0.53355782413678354</c:v>
                </c:pt>
                <c:pt idx="99">
                  <c:v>0.53085946244430782</c:v>
                </c:pt>
                <c:pt idx="100">
                  <c:v>0.52917877118240308</c:v>
                </c:pt>
              </c:numCache>
            </c:numRef>
          </c:val>
          <c:extLst xmlns:c16r2="http://schemas.microsoft.com/office/drawing/2015/06/chart">
            <c:ext xmlns:c16="http://schemas.microsoft.com/office/drawing/2014/chart" uri="{C3380CC4-5D6E-409C-BE32-E72D297353CC}">
              <c16:uniqueId val="{00000001-A831-4EC5-A048-B696A8831D57}"/>
            </c:ext>
          </c:extLst>
        </c:ser>
        <c:ser>
          <c:idx val="2"/>
          <c:order val="2"/>
          <c:tx>
            <c:strRef>
              <c:f>Φύλλο1!$D$1</c:f>
              <c:strCache>
                <c:ptCount val="1"/>
                <c:pt idx="0">
                  <c:v>65 ετών και άνω</c:v>
                </c:pt>
              </c:strCache>
            </c:strRef>
          </c:tx>
          <c:spPr>
            <a:ln w="50800"/>
          </c:spPr>
          <c:marker>
            <c:symbol val="none"/>
          </c:marke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Φύλλο1!$D$2:$D$102</c:f>
              <c:numCache>
                <c:formatCode>0.0%</c:formatCode>
                <c:ptCount val="101"/>
                <c:pt idx="0">
                  <c:v>6.8031850938421831E-2</c:v>
                </c:pt>
                <c:pt idx="1">
                  <c:v>6.9183646771247873E-2</c:v>
                </c:pt>
                <c:pt idx="2">
                  <c:v>7.0599972507199724E-2</c:v>
                </c:pt>
                <c:pt idx="3">
                  <c:v>7.2047474292652181E-2</c:v>
                </c:pt>
                <c:pt idx="4">
                  <c:v>7.3334546168021889E-2</c:v>
                </c:pt>
                <c:pt idx="5">
                  <c:v>7.4605924216752703E-2</c:v>
                </c:pt>
                <c:pt idx="6">
                  <c:v>7.5722239959429422E-2</c:v>
                </c:pt>
                <c:pt idx="7">
                  <c:v>7.6728376849041574E-2</c:v>
                </c:pt>
                <c:pt idx="8">
                  <c:v>7.7909463629718484E-2</c:v>
                </c:pt>
                <c:pt idx="9">
                  <c:v>7.9332514311911628E-2</c:v>
                </c:pt>
                <c:pt idx="10">
                  <c:v>8.1018167975421593E-2</c:v>
                </c:pt>
                <c:pt idx="11">
                  <c:v>8.3231469159829305E-2</c:v>
                </c:pt>
                <c:pt idx="12">
                  <c:v>8.5937391147555844E-2</c:v>
                </c:pt>
                <c:pt idx="13">
                  <c:v>8.8906104895430368E-2</c:v>
                </c:pt>
                <c:pt idx="14">
                  <c:v>9.2009856014547337E-2</c:v>
                </c:pt>
                <c:pt idx="15">
                  <c:v>9.5274366956792964E-2</c:v>
                </c:pt>
                <c:pt idx="16">
                  <c:v>9.8778429600954967E-2</c:v>
                </c:pt>
                <c:pt idx="17">
                  <c:v>0.10217335693649759</c:v>
                </c:pt>
                <c:pt idx="18">
                  <c:v>0.10532212319592457</c:v>
                </c:pt>
                <c:pt idx="19">
                  <c:v>0.10838442377923221</c:v>
                </c:pt>
                <c:pt idx="20">
                  <c:v>0.1114848569730142</c:v>
                </c:pt>
                <c:pt idx="21">
                  <c:v>0.11450868919693068</c:v>
                </c:pt>
                <c:pt idx="22">
                  <c:v>0.11724782231645818</c:v>
                </c:pt>
                <c:pt idx="23">
                  <c:v>0.11975563066051766</c:v>
                </c:pt>
                <c:pt idx="24">
                  <c:v>0.12216414972288352</c:v>
                </c:pt>
                <c:pt idx="25">
                  <c:v>0.12439736659786187</c:v>
                </c:pt>
                <c:pt idx="26">
                  <c:v>0.12639851948643421</c:v>
                </c:pt>
                <c:pt idx="27">
                  <c:v>0.1281273251643395</c:v>
                </c:pt>
                <c:pt idx="28">
                  <c:v>0.12958411361657918</c:v>
                </c:pt>
                <c:pt idx="29">
                  <c:v>0.13070184196999454</c:v>
                </c:pt>
                <c:pt idx="30">
                  <c:v>0.13126447912591074</c:v>
                </c:pt>
                <c:pt idx="31">
                  <c:v>0.13141302563734544</c:v>
                </c:pt>
                <c:pt idx="32">
                  <c:v>0.13145543970868578</c:v>
                </c:pt>
                <c:pt idx="33">
                  <c:v>0.1315230010525249</c:v>
                </c:pt>
                <c:pt idx="34">
                  <c:v>0.1316678339720147</c:v>
                </c:pt>
                <c:pt idx="35">
                  <c:v>0.13200877243482734</c:v>
                </c:pt>
                <c:pt idx="36">
                  <c:v>0.13269516538948548</c:v>
                </c:pt>
                <c:pt idx="37">
                  <c:v>0.13368412440885316</c:v>
                </c:pt>
                <c:pt idx="38">
                  <c:v>0.13511188351642325</c:v>
                </c:pt>
                <c:pt idx="39">
                  <c:v>0.13702814116637047</c:v>
                </c:pt>
                <c:pt idx="40">
                  <c:v>0.13929693062344198</c:v>
                </c:pt>
                <c:pt idx="41">
                  <c:v>0.1418618902459855</c:v>
                </c:pt>
                <c:pt idx="42">
                  <c:v>0.14462090924672766</c:v>
                </c:pt>
                <c:pt idx="43">
                  <c:v>0.14763821503041571</c:v>
                </c:pt>
                <c:pt idx="44">
                  <c:v>0.15075751004950355</c:v>
                </c:pt>
                <c:pt idx="45">
                  <c:v>0.15378534921052384</c:v>
                </c:pt>
                <c:pt idx="46">
                  <c:v>0.15683598709732577</c:v>
                </c:pt>
                <c:pt idx="47">
                  <c:v>0.16001160798392797</c:v>
                </c:pt>
                <c:pt idx="48">
                  <c:v>0.16313822189821725</c:v>
                </c:pt>
                <c:pt idx="49">
                  <c:v>0.16610915100213031</c:v>
                </c:pt>
                <c:pt idx="50">
                  <c:v>0.16900073191884588</c:v>
                </c:pt>
                <c:pt idx="51">
                  <c:v>0.17199392910963399</c:v>
                </c:pt>
                <c:pt idx="52">
                  <c:v>0.17513843070993823</c:v>
                </c:pt>
                <c:pt idx="53">
                  <c:v>0.17821672345310879</c:v>
                </c:pt>
                <c:pt idx="54">
                  <c:v>0.18108021702567331</c:v>
                </c:pt>
                <c:pt idx="55">
                  <c:v>0.18364625378398591</c:v>
                </c:pt>
                <c:pt idx="56">
                  <c:v>0.18552586404597904</c:v>
                </c:pt>
                <c:pt idx="57">
                  <c:v>0.18654734698689276</c:v>
                </c:pt>
                <c:pt idx="58">
                  <c:v>0.18765555827322464</c:v>
                </c:pt>
                <c:pt idx="59">
                  <c:v>0.18961894608799246</c:v>
                </c:pt>
                <c:pt idx="60">
                  <c:v>0.19251126290955667</c:v>
                </c:pt>
                <c:pt idx="61">
                  <c:v>0.19611449609665391</c:v>
                </c:pt>
                <c:pt idx="62">
                  <c:v>0.19949981003106312</c:v>
                </c:pt>
                <c:pt idx="63">
                  <c:v>0.20238956313687326</c:v>
                </c:pt>
                <c:pt idx="64">
                  <c:v>0.20522461240682074</c:v>
                </c:pt>
                <c:pt idx="65">
                  <c:v>0.20804535840507793</c:v>
                </c:pt>
                <c:pt idx="66">
                  <c:v>0.21098362174645691</c:v>
                </c:pt>
                <c:pt idx="67">
                  <c:v>0.21372560453604308</c:v>
                </c:pt>
                <c:pt idx="68">
                  <c:v>0.21618635583473594</c:v>
                </c:pt>
                <c:pt idx="69">
                  <c:v>0.21880482775526144</c:v>
                </c:pt>
                <c:pt idx="70">
                  <c:v>0.22181416848486599</c:v>
                </c:pt>
                <c:pt idx="71">
                  <c:v>0.22508141170748941</c:v>
                </c:pt>
                <c:pt idx="72">
                  <c:v>0.22826893238347024</c:v>
                </c:pt>
                <c:pt idx="73">
                  <c:v>0.23164470242172591</c:v>
                </c:pt>
                <c:pt idx="74">
                  <c:v>0.23526633234979413</c:v>
                </c:pt>
                <c:pt idx="75">
                  <c:v>0.23888663258889178</c:v>
                </c:pt>
                <c:pt idx="76">
                  <c:v>0.24257616408808863</c:v>
                </c:pt>
                <c:pt idx="77">
                  <c:v>0.24642069799928221</c:v>
                </c:pt>
                <c:pt idx="78">
                  <c:v>0.2503780954633788</c:v>
                </c:pt>
                <c:pt idx="79">
                  <c:v>0.25446644505209481</c:v>
                </c:pt>
                <c:pt idx="80">
                  <c:v>0.2587847457741364</c:v>
                </c:pt>
                <c:pt idx="81">
                  <c:v>0.26339402012661622</c:v>
                </c:pt>
                <c:pt idx="82">
                  <c:v>0.26844337436019294</c:v>
                </c:pt>
                <c:pt idx="83">
                  <c:v>0.27372427615049588</c:v>
                </c:pt>
                <c:pt idx="84">
                  <c:v>0.27907794343970632</c:v>
                </c:pt>
                <c:pt idx="85">
                  <c:v>0.28470581027130676</c:v>
                </c:pt>
                <c:pt idx="86">
                  <c:v>0.29020946295965228</c:v>
                </c:pt>
                <c:pt idx="87">
                  <c:v>0.29520068344496903</c:v>
                </c:pt>
                <c:pt idx="88">
                  <c:v>0.29985557025349613</c:v>
                </c:pt>
                <c:pt idx="89">
                  <c:v>0.30462271391498336</c:v>
                </c:pt>
                <c:pt idx="90">
                  <c:v>0.30953794999366524</c:v>
                </c:pt>
                <c:pt idx="91">
                  <c:v>0.31447170901378085</c:v>
                </c:pt>
                <c:pt idx="92">
                  <c:v>0.31918160911299803</c:v>
                </c:pt>
                <c:pt idx="93">
                  <c:v>0.32377169476535556</c:v>
                </c:pt>
                <c:pt idx="94">
                  <c:v>0.32874188102571927</c:v>
                </c:pt>
                <c:pt idx="95">
                  <c:v>0.33401849360754593</c:v>
                </c:pt>
                <c:pt idx="96">
                  <c:v>0.33888318442734378</c:v>
                </c:pt>
                <c:pt idx="97">
                  <c:v>0.34294214502141984</c:v>
                </c:pt>
                <c:pt idx="98">
                  <c:v>0.34642795801455989</c:v>
                </c:pt>
                <c:pt idx="99">
                  <c:v>0.34909238633948314</c:v>
                </c:pt>
                <c:pt idx="100">
                  <c:v>0.35086406769381301</c:v>
                </c:pt>
              </c:numCache>
            </c:numRef>
          </c:val>
          <c:extLst xmlns:c16r2="http://schemas.microsoft.com/office/drawing/2015/06/chart">
            <c:ext xmlns:c16="http://schemas.microsoft.com/office/drawing/2014/chart" uri="{C3380CC4-5D6E-409C-BE32-E72D297353CC}">
              <c16:uniqueId val="{00000002-A831-4EC5-A048-B696A8831D57}"/>
            </c:ext>
          </c:extLst>
        </c:ser>
        <c:dLbls/>
        <c:marker val="1"/>
        <c:axId val="191824256"/>
        <c:axId val="191825792"/>
      </c:lineChart>
      <c:catAx>
        <c:axId val="191824256"/>
        <c:scaling>
          <c:orientation val="minMax"/>
        </c:scaling>
        <c:axPos val="b"/>
        <c:numFmt formatCode="General" sourceLinked="1"/>
        <c:tickLblPos val="nextTo"/>
        <c:txPr>
          <a:bodyPr rot="-5400000" vert="horz"/>
          <a:lstStyle/>
          <a:p>
            <a:pPr>
              <a:defRPr/>
            </a:pPr>
            <a:endParaRPr lang="el-GR"/>
          </a:p>
        </c:txPr>
        <c:crossAx val="191825792"/>
        <c:crosses val="autoZero"/>
        <c:auto val="1"/>
        <c:lblAlgn val="ctr"/>
        <c:lblOffset val="100"/>
        <c:tickLblSkip val="10"/>
        <c:tickMarkSkip val="10"/>
      </c:catAx>
      <c:valAx>
        <c:axId val="191825792"/>
        <c:scaling>
          <c:orientation val="minMax"/>
          <c:min val="0.05"/>
        </c:scaling>
        <c:axPos val="l"/>
        <c:majorGridlines>
          <c:spPr>
            <a:ln>
              <a:solidFill>
                <a:schemeClr val="bg1">
                  <a:lumMod val="65000"/>
                </a:schemeClr>
              </a:solidFill>
              <a:prstDash val="dash"/>
            </a:ln>
          </c:spPr>
        </c:majorGridlines>
        <c:numFmt formatCode="0%" sourceLinked="0"/>
        <c:tickLblPos val="nextTo"/>
        <c:crossAx val="191824256"/>
        <c:crosses val="autoZero"/>
        <c:crossBetween val="between"/>
      </c:valAx>
    </c:plotArea>
    <c:legend>
      <c:legendPos val="r"/>
      <c:layout>
        <c:manualLayout>
          <c:xMode val="edge"/>
          <c:yMode val="edge"/>
          <c:x val="0.3187966892609525"/>
          <c:y val="0.26988799332601426"/>
          <c:w val="0.32579265528589146"/>
          <c:h val="0.19532808249156641"/>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794E-2"/>
          <c:w val="0.65241923862815465"/>
          <c:h val="0.74601373363596624"/>
        </c:manualLayout>
      </c:layout>
      <c:lineChart>
        <c:grouping val="standard"/>
        <c:ser>
          <c:idx val="1"/>
          <c:order val="1"/>
          <c:tx>
            <c:strRef>
              <c:f>Φύλλο1!$C$1</c:f>
              <c:strCache>
                <c:ptCount val="1"/>
                <c:pt idx="0">
                  <c:v>15-64/65+</c:v>
                </c:pt>
              </c:strCache>
            </c:strRef>
          </c:tx>
          <c:spPr>
            <a:ln w="50800"/>
          </c:spPr>
          <c:marker>
            <c:symbol val="none"/>
          </c:marke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Φύλλο1!$C$2:$C$102</c:f>
              <c:numCache>
                <c:formatCode>0.000</c:formatCode>
                <c:ptCount val="101"/>
                <c:pt idx="0">
                  <c:v>9.4384016651876461</c:v>
                </c:pt>
                <c:pt idx="1">
                  <c:v>9.3409438604588839</c:v>
                </c:pt>
                <c:pt idx="2">
                  <c:v>9.2079956483326839</c:v>
                </c:pt>
                <c:pt idx="3">
                  <c:v>9.0700395924100548</c:v>
                </c:pt>
                <c:pt idx="4">
                  <c:v>8.9455071624455709</c:v>
                </c:pt>
                <c:pt idx="5">
                  <c:v>8.8103576931968632</c:v>
                </c:pt>
                <c:pt idx="6">
                  <c:v>8.6837434054738409</c:v>
                </c:pt>
                <c:pt idx="7">
                  <c:v>8.5638863959681917</c:v>
                </c:pt>
                <c:pt idx="8">
                  <c:v>8.4211990983992528</c:v>
                </c:pt>
                <c:pt idx="9">
                  <c:v>8.2534211773132711</c:v>
                </c:pt>
                <c:pt idx="10">
                  <c:v>8.0662314774591231</c:v>
                </c:pt>
                <c:pt idx="11">
                  <c:v>7.840985358698128</c:v>
                </c:pt>
                <c:pt idx="12">
                  <c:v>7.586382088206058</c:v>
                </c:pt>
                <c:pt idx="13">
                  <c:v>7.3248233020703353</c:v>
                </c:pt>
                <c:pt idx="14">
                  <c:v>7.0659880248671145</c:v>
                </c:pt>
                <c:pt idx="15">
                  <c:v>6.8045297897969226</c:v>
                </c:pt>
                <c:pt idx="16">
                  <c:v>6.5377224264826124</c:v>
                </c:pt>
                <c:pt idx="17">
                  <c:v>6.2955598489979536</c:v>
                </c:pt>
                <c:pt idx="18">
                  <c:v>6.0867945725806978</c:v>
                </c:pt>
                <c:pt idx="19">
                  <c:v>5.9003544527894958</c:v>
                </c:pt>
                <c:pt idx="20">
                  <c:v>5.726368955642549</c:v>
                </c:pt>
                <c:pt idx="21">
                  <c:v>5.5676072946186483</c:v>
                </c:pt>
                <c:pt idx="22">
                  <c:v>5.4301145567267488</c:v>
                </c:pt>
                <c:pt idx="23">
                  <c:v>5.30780681968184</c:v>
                </c:pt>
                <c:pt idx="24">
                  <c:v>5.1926238904259066</c:v>
                </c:pt>
                <c:pt idx="25">
                  <c:v>5.0856002603685235</c:v>
                </c:pt>
                <c:pt idx="26">
                  <c:v>4.9904515024422986</c:v>
                </c:pt>
                <c:pt idx="27">
                  <c:v>4.913122785617384</c:v>
                </c:pt>
                <c:pt idx="28">
                  <c:v>4.8535579035357275</c:v>
                </c:pt>
                <c:pt idx="29">
                  <c:v>4.8137494840625656</c:v>
                </c:pt>
                <c:pt idx="30">
                  <c:v>4.8028583987204696</c:v>
                </c:pt>
                <c:pt idx="31">
                  <c:v>4.8158507358142026</c:v>
                </c:pt>
                <c:pt idx="32">
                  <c:v>4.8403108059183388</c:v>
                </c:pt>
                <c:pt idx="33">
                  <c:v>4.8681176138273345</c:v>
                </c:pt>
                <c:pt idx="34">
                  <c:v>4.8950077778080754</c:v>
                </c:pt>
                <c:pt idx="35">
                  <c:v>4.9167688618421526</c:v>
                </c:pt>
                <c:pt idx="36">
                  <c:v>4.9253982862306493</c:v>
                </c:pt>
                <c:pt idx="37">
                  <c:v>4.9200320420783488</c:v>
                </c:pt>
                <c:pt idx="38">
                  <c:v>4.8952889440804785</c:v>
                </c:pt>
                <c:pt idx="39">
                  <c:v>4.8513154702416204</c:v>
                </c:pt>
                <c:pt idx="40">
                  <c:v>4.7947622855291545</c:v>
                </c:pt>
                <c:pt idx="41">
                  <c:v>4.7272668687924355</c:v>
                </c:pt>
                <c:pt idx="42">
                  <c:v>4.6529988240681845</c:v>
                </c:pt>
                <c:pt idx="43">
                  <c:v>4.5712561335114046</c:v>
                </c:pt>
                <c:pt idx="44">
                  <c:v>4.4900391109272624</c:v>
                </c:pt>
                <c:pt idx="45">
                  <c:v>4.4164588634487369</c:v>
                </c:pt>
                <c:pt idx="46">
                  <c:v>4.3430059332794455</c:v>
                </c:pt>
                <c:pt idx="47">
                  <c:v>4.2645186964491755</c:v>
                </c:pt>
                <c:pt idx="48">
                  <c:v>4.1876780639751354</c:v>
                </c:pt>
                <c:pt idx="49">
                  <c:v>4.1146841413857267</c:v>
                </c:pt>
                <c:pt idx="50">
                  <c:v>4.0419877579037946</c:v>
                </c:pt>
                <c:pt idx="51">
                  <c:v>3.9647666812998437</c:v>
                </c:pt>
                <c:pt idx="52">
                  <c:v>3.8833773960042075</c:v>
                </c:pt>
                <c:pt idx="53">
                  <c:v>3.8052618727224692</c:v>
                </c:pt>
                <c:pt idx="54">
                  <c:v>3.7335706403712812</c:v>
                </c:pt>
                <c:pt idx="55">
                  <c:v>3.6674444117253642</c:v>
                </c:pt>
                <c:pt idx="56">
                  <c:v>3.6181456392784503</c:v>
                </c:pt>
                <c:pt idx="57">
                  <c:v>3.5910694491801567</c:v>
                </c:pt>
                <c:pt idx="58">
                  <c:v>3.5607330896085592</c:v>
                </c:pt>
                <c:pt idx="59">
                  <c:v>3.5093285580071814</c:v>
                </c:pt>
                <c:pt idx="60">
                  <c:v>3.4378560138221377</c:v>
                </c:pt>
                <c:pt idx="61">
                  <c:v>3.3538365089941271</c:v>
                </c:pt>
                <c:pt idx="62">
                  <c:v>3.2786309065796542</c:v>
                </c:pt>
                <c:pt idx="63">
                  <c:v>3.2173675475852832</c:v>
                </c:pt>
                <c:pt idx="64">
                  <c:v>3.1605684351280177</c:v>
                </c:pt>
                <c:pt idx="65">
                  <c:v>3.1072532832444826</c:v>
                </c:pt>
                <c:pt idx="66">
                  <c:v>3.053448614529092</c:v>
                </c:pt>
                <c:pt idx="67">
                  <c:v>3.0042893344705024</c:v>
                </c:pt>
                <c:pt idx="68">
                  <c:v>2.9618115007691088</c:v>
                </c:pt>
                <c:pt idx="69">
                  <c:v>2.9180529877606567</c:v>
                </c:pt>
                <c:pt idx="70">
                  <c:v>2.8691223632600589</c:v>
                </c:pt>
                <c:pt idx="71">
                  <c:v>2.8181639538803287</c:v>
                </c:pt>
                <c:pt idx="72">
                  <c:v>2.7731799012234206</c:v>
                </c:pt>
                <c:pt idx="73">
                  <c:v>2.7298501558013712</c:v>
                </c:pt>
                <c:pt idx="74">
                  <c:v>2.6850348393231522</c:v>
                </c:pt>
                <c:pt idx="75">
                  <c:v>2.6416851822645762</c:v>
                </c:pt>
                <c:pt idx="76">
                  <c:v>2.5976571009402707</c:v>
                </c:pt>
                <c:pt idx="77">
                  <c:v>2.5509018064103612</c:v>
                </c:pt>
                <c:pt idx="78">
                  <c:v>2.5020884733498661</c:v>
                </c:pt>
                <c:pt idx="79">
                  <c:v>2.4517837864440191</c:v>
                </c:pt>
                <c:pt idx="80">
                  <c:v>2.3997890403225481</c:v>
                </c:pt>
                <c:pt idx="81">
                  <c:v>2.345757936876002</c:v>
                </c:pt>
                <c:pt idx="82">
                  <c:v>2.2877241847035252</c:v>
                </c:pt>
                <c:pt idx="83">
                  <c:v>2.2281449881554876</c:v>
                </c:pt>
                <c:pt idx="84">
                  <c:v>2.1688232041660012</c:v>
                </c:pt>
                <c:pt idx="85">
                  <c:v>2.1077562521432682</c:v>
                </c:pt>
                <c:pt idx="86">
                  <c:v>2.0493272589583902</c:v>
                </c:pt>
                <c:pt idx="87">
                  <c:v>1.9970615707062132</c:v>
                </c:pt>
                <c:pt idx="88">
                  <c:v>1.9491437212399449</c:v>
                </c:pt>
                <c:pt idx="89">
                  <c:v>1.90128359826862</c:v>
                </c:pt>
                <c:pt idx="90">
                  <c:v>1.8533331006035101</c:v>
                </c:pt>
                <c:pt idx="91">
                  <c:v>1.8067166913603856</c:v>
                </c:pt>
                <c:pt idx="92">
                  <c:v>1.7635764971544046</c:v>
                </c:pt>
                <c:pt idx="93">
                  <c:v>1.7228356635098032</c:v>
                </c:pt>
                <c:pt idx="94">
                  <c:v>1.6802098257983835</c:v>
                </c:pt>
                <c:pt idx="95">
                  <c:v>1.6365777205600764</c:v>
                </c:pt>
                <c:pt idx="96">
                  <c:v>1.5977852376842516</c:v>
                </c:pt>
                <c:pt idx="97">
                  <c:v>1.5663884244614867</c:v>
                </c:pt>
                <c:pt idx="98">
                  <c:v>1.5401696421810178</c:v>
                </c:pt>
                <c:pt idx="99">
                  <c:v>1.5206847333761682</c:v>
                </c:pt>
                <c:pt idx="100">
                  <c:v>1.50821591581217</c:v>
                </c:pt>
              </c:numCache>
            </c:numRef>
          </c:val>
          <c:extLst xmlns:c16r2="http://schemas.microsoft.com/office/drawing/2015/06/chart">
            <c:ext xmlns:c16="http://schemas.microsoft.com/office/drawing/2014/chart" uri="{C3380CC4-5D6E-409C-BE32-E72D297353CC}">
              <c16:uniqueId val="{00000000-81DC-4BC1-8DD4-56B7BA8A7FCB}"/>
            </c:ext>
          </c:extLst>
        </c:ser>
        <c:dLbls/>
        <c:marker val="1"/>
        <c:axId val="200311552"/>
        <c:axId val="200313088"/>
      </c:lineChart>
      <c:lineChart>
        <c:grouping val="standard"/>
        <c:ser>
          <c:idx val="0"/>
          <c:order val="0"/>
          <c:tx>
            <c:strRef>
              <c:f>Φύλλο1!$B$1</c:f>
              <c:strCache>
                <c:ptCount val="1"/>
                <c:pt idx="0">
                  <c:v>65+/15-64</c:v>
                </c:pt>
              </c:strCache>
            </c:strRef>
          </c:tx>
          <c:spPr>
            <a:ln w="50800"/>
          </c:spPr>
          <c:marker>
            <c:symbol val="none"/>
          </c:marke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Φύλλο1!$B$2:$B$102</c:f>
              <c:numCache>
                <c:formatCode>0.000</c:formatCode>
                <c:ptCount val="101"/>
                <c:pt idx="0">
                  <c:v>0.10595014235179002</c:v>
                </c:pt>
                <c:pt idx="1">
                  <c:v>0.10705556257897023</c:v>
                </c:pt>
                <c:pt idx="2">
                  <c:v>0.10860126765818753</c:v>
                </c:pt>
                <c:pt idx="3">
                  <c:v>0.11025310196405499</c:v>
                </c:pt>
                <c:pt idx="4">
                  <c:v>0.11178796035155313</c:v>
                </c:pt>
                <c:pt idx="5">
                  <c:v>0.11350276967439982</c:v>
                </c:pt>
                <c:pt idx="6">
                  <c:v>0.11515770944701618</c:v>
                </c:pt>
                <c:pt idx="7">
                  <c:v>0.11676941446476906</c:v>
                </c:pt>
                <c:pt idx="8">
                  <c:v>0.11874793462490241</c:v>
                </c:pt>
                <c:pt idx="9">
                  <c:v>0.12116187681646109</c:v>
                </c:pt>
                <c:pt idx="10">
                  <c:v>0.12397363041148511</c:v>
                </c:pt>
                <c:pt idx="11">
                  <c:v>0.12753499136313023</c:v>
                </c:pt>
                <c:pt idx="12">
                  <c:v>0.13181513775250331</c:v>
                </c:pt>
                <c:pt idx="13">
                  <c:v>0.1365220645960645</c:v>
                </c:pt>
                <c:pt idx="14">
                  <c:v>0.14152302501514719</c:v>
                </c:pt>
                <c:pt idx="15">
                  <c:v>0.14696092616119646</c:v>
                </c:pt>
                <c:pt idx="16">
                  <c:v>0.15295846699597826</c:v>
                </c:pt>
                <c:pt idx="17">
                  <c:v>0.15884210840425372</c:v>
                </c:pt>
                <c:pt idx="18">
                  <c:v>0.16429008537674691</c:v>
                </c:pt>
                <c:pt idx="19">
                  <c:v>0.16948134353644481</c:v>
                </c:pt>
                <c:pt idx="20">
                  <c:v>0.17463073157635844</c:v>
                </c:pt>
                <c:pt idx="21">
                  <c:v>0.17961036888620949</c:v>
                </c:pt>
                <c:pt idx="22">
                  <c:v>0.18415817742946294</c:v>
                </c:pt>
                <c:pt idx="23">
                  <c:v>0.18840173238632427</c:v>
                </c:pt>
                <c:pt idx="24">
                  <c:v>0.19258086491567117</c:v>
                </c:pt>
                <c:pt idx="25">
                  <c:v>0.19663362214936175</c:v>
                </c:pt>
                <c:pt idx="26">
                  <c:v>0.20038267068833462</c:v>
                </c:pt>
                <c:pt idx="27">
                  <c:v>0.20353653748027586</c:v>
                </c:pt>
                <c:pt idx="28">
                  <c:v>0.20603442255659948</c:v>
                </c:pt>
                <c:pt idx="29">
                  <c:v>0.20773827207062331</c:v>
                </c:pt>
                <c:pt idx="30">
                  <c:v>0.20820934472405292</c:v>
                </c:pt>
                <c:pt idx="31">
                  <c:v>0.20764763171816494</c:v>
                </c:pt>
                <c:pt idx="32">
                  <c:v>0.20659830331087103</c:v>
                </c:pt>
                <c:pt idx="33">
                  <c:v>0.20541820870547958</c:v>
                </c:pt>
                <c:pt idx="34">
                  <c:v>0.20428976732857868</c:v>
                </c:pt>
                <c:pt idx="35">
                  <c:v>0.2033856030452767</c:v>
                </c:pt>
                <c:pt idx="36">
                  <c:v>0.20302926624138826</c:v>
                </c:pt>
                <c:pt idx="37">
                  <c:v>0.20325070882619251</c:v>
                </c:pt>
                <c:pt idx="38">
                  <c:v>0.20427803372244907</c:v>
                </c:pt>
                <c:pt idx="39">
                  <c:v>0.20612965826157537</c:v>
                </c:pt>
                <c:pt idx="40">
                  <c:v>0.20856091302337521</c:v>
                </c:pt>
                <c:pt idx="41">
                  <c:v>0.21153872369711221</c:v>
                </c:pt>
                <c:pt idx="42">
                  <c:v>0.21491516284667536</c:v>
                </c:pt>
                <c:pt idx="43">
                  <c:v>0.21875825173503519</c:v>
                </c:pt>
                <c:pt idx="44">
                  <c:v>0.22271520922085788</c:v>
                </c:pt>
                <c:pt idx="45">
                  <c:v>0.22642574762241024</c:v>
                </c:pt>
                <c:pt idx="46">
                  <c:v>0.23025526912989724</c:v>
                </c:pt>
                <c:pt idx="47">
                  <c:v>0.23449305095851472</c:v>
                </c:pt>
                <c:pt idx="48">
                  <c:v>0.23879581589678292</c:v>
                </c:pt>
                <c:pt idx="49">
                  <c:v>0.2430320203541104</c:v>
                </c:pt>
                <c:pt idx="50">
                  <c:v>0.24740302541604201</c:v>
                </c:pt>
                <c:pt idx="51">
                  <c:v>0.25222165145721775</c:v>
                </c:pt>
                <c:pt idx="52">
                  <c:v>0.25750780777293181</c:v>
                </c:pt>
                <c:pt idx="53">
                  <c:v>0.26279400300104749</c:v>
                </c:pt>
                <c:pt idx="54">
                  <c:v>0.26784011776473532</c:v>
                </c:pt>
                <c:pt idx="55">
                  <c:v>0.27266943618909445</c:v>
                </c:pt>
                <c:pt idx="56">
                  <c:v>0.27638467317181659</c:v>
                </c:pt>
                <c:pt idx="57">
                  <c:v>0.27846857716112988</c:v>
                </c:pt>
                <c:pt idx="58">
                  <c:v>0.28084104447995378</c:v>
                </c:pt>
                <c:pt idx="59">
                  <c:v>0.28495479504713911</c:v>
                </c:pt>
                <c:pt idx="60">
                  <c:v>0.29087896525608947</c:v>
                </c:pt>
                <c:pt idx="61">
                  <c:v>0.29816599506811292</c:v>
                </c:pt>
                <c:pt idx="62">
                  <c:v>0.30500536000962386</c:v>
                </c:pt>
                <c:pt idx="63">
                  <c:v>0.31081310581084859</c:v>
                </c:pt>
                <c:pt idx="64">
                  <c:v>0.31639878095520618</c:v>
                </c:pt>
                <c:pt idx="65">
                  <c:v>0.32182764288717453</c:v>
                </c:pt>
                <c:pt idx="66">
                  <c:v>0.32749855204431438</c:v>
                </c:pt>
                <c:pt idx="67">
                  <c:v>0.33285742106335864</c:v>
                </c:pt>
                <c:pt idx="68">
                  <c:v>0.33763120973104632</c:v>
                </c:pt>
                <c:pt idx="69">
                  <c:v>0.34269425681930676</c:v>
                </c:pt>
                <c:pt idx="70">
                  <c:v>0.34853863773999072</c:v>
                </c:pt>
                <c:pt idx="71">
                  <c:v>0.35484095899498846</c:v>
                </c:pt>
                <c:pt idx="72">
                  <c:v>0.36059687276647373</c:v>
                </c:pt>
                <c:pt idx="73">
                  <c:v>0.36632047289293407</c:v>
                </c:pt>
                <c:pt idx="74">
                  <c:v>0.3724346460443253</c:v>
                </c:pt>
                <c:pt idx="75">
                  <c:v>0.37854624264604958</c:v>
                </c:pt>
                <c:pt idx="76">
                  <c:v>0.38496227990909226</c:v>
                </c:pt>
                <c:pt idx="77">
                  <c:v>0.39201822566710642</c:v>
                </c:pt>
                <c:pt idx="78">
                  <c:v>0.39966612318115502</c:v>
                </c:pt>
                <c:pt idx="79">
                  <c:v>0.4078663075957315</c:v>
                </c:pt>
                <c:pt idx="80">
                  <c:v>0.4167032948302794</c:v>
                </c:pt>
                <c:pt idx="81">
                  <c:v>0.42630144580551432</c:v>
                </c:pt>
                <c:pt idx="82">
                  <c:v>0.43711563075930598</c:v>
                </c:pt>
                <c:pt idx="83">
                  <c:v>0.44880382798959295</c:v>
                </c:pt>
                <c:pt idx="84">
                  <c:v>0.46107953754789482</c:v>
                </c:pt>
                <c:pt idx="85">
                  <c:v>0.47443816095108382</c:v>
                </c:pt>
                <c:pt idx="86">
                  <c:v>0.48796501175135881</c:v>
                </c:pt>
                <c:pt idx="87">
                  <c:v>0.50073568820733749</c:v>
                </c:pt>
                <c:pt idx="88">
                  <c:v>0.51304580011362966</c:v>
                </c:pt>
                <c:pt idx="89">
                  <c:v>0.52596046213759873</c:v>
                </c:pt>
                <c:pt idx="90">
                  <c:v>0.5395684130793138</c:v>
                </c:pt>
                <c:pt idx="91">
                  <c:v>0.55349020949545769</c:v>
                </c:pt>
                <c:pt idx="92">
                  <c:v>0.56702955704701785</c:v>
                </c:pt>
                <c:pt idx="93">
                  <c:v>0.58043841393599627</c:v>
                </c:pt>
                <c:pt idx="94">
                  <c:v>0.59516376148129391</c:v>
                </c:pt>
                <c:pt idx="95">
                  <c:v>0.61103117037288279</c:v>
                </c:pt>
                <c:pt idx="96">
                  <c:v>0.62586634074135217</c:v>
                </c:pt>
                <c:pt idx="97">
                  <c:v>0.6384112550779335</c:v>
                </c:pt>
                <c:pt idx="98">
                  <c:v>0.64927912654083852</c:v>
                </c:pt>
                <c:pt idx="99">
                  <c:v>0.65759850023603361</c:v>
                </c:pt>
                <c:pt idx="100">
                  <c:v>0.66303503995414859</c:v>
                </c:pt>
              </c:numCache>
            </c:numRef>
          </c:val>
          <c:extLst xmlns:c16r2="http://schemas.microsoft.com/office/drawing/2015/06/chart">
            <c:ext xmlns:c16="http://schemas.microsoft.com/office/drawing/2014/chart" uri="{C3380CC4-5D6E-409C-BE32-E72D297353CC}">
              <c16:uniqueId val="{00000001-81DC-4BC1-8DD4-56B7BA8A7FCB}"/>
            </c:ext>
          </c:extLst>
        </c:ser>
        <c:dLbls/>
        <c:marker val="1"/>
        <c:axId val="200320512"/>
        <c:axId val="200318976"/>
      </c:lineChart>
      <c:catAx>
        <c:axId val="200311552"/>
        <c:scaling>
          <c:orientation val="minMax"/>
        </c:scaling>
        <c:axPos val="b"/>
        <c:numFmt formatCode="General" sourceLinked="1"/>
        <c:tickLblPos val="low"/>
        <c:txPr>
          <a:bodyPr rot="-5400000" vert="horz"/>
          <a:lstStyle/>
          <a:p>
            <a:pPr>
              <a:defRPr sz="1800"/>
            </a:pPr>
            <a:endParaRPr lang="el-GR"/>
          </a:p>
        </c:txPr>
        <c:crossAx val="200313088"/>
        <c:crosses val="autoZero"/>
        <c:auto val="1"/>
        <c:lblAlgn val="ctr"/>
        <c:lblOffset val="100"/>
        <c:tickLblSkip val="10"/>
        <c:tickMarkSkip val="10"/>
      </c:catAx>
      <c:valAx>
        <c:axId val="200313088"/>
        <c:scaling>
          <c:orientation val="minMax"/>
        </c:scaling>
        <c:axPos val="l"/>
        <c:majorGridlines>
          <c:spPr>
            <a:ln>
              <a:solidFill>
                <a:schemeClr val="bg1">
                  <a:lumMod val="65000"/>
                </a:schemeClr>
              </a:solidFill>
              <a:prstDash val="dash"/>
            </a:ln>
          </c:spPr>
        </c:majorGridlines>
        <c:numFmt formatCode="#,##0" sourceLinked="0"/>
        <c:tickLblPos val="nextTo"/>
        <c:crossAx val="200311552"/>
        <c:crosses val="autoZero"/>
        <c:crossBetween val="between"/>
      </c:valAx>
      <c:valAx>
        <c:axId val="200318976"/>
        <c:scaling>
          <c:orientation val="minMax"/>
        </c:scaling>
        <c:axPos val="r"/>
        <c:numFmt formatCode="0.0" sourceLinked="0"/>
        <c:tickLblPos val="nextTo"/>
        <c:crossAx val="200320512"/>
        <c:crosses val="max"/>
        <c:crossBetween val="between"/>
      </c:valAx>
      <c:catAx>
        <c:axId val="200320512"/>
        <c:scaling>
          <c:orientation val="minMax"/>
        </c:scaling>
        <c:delete val="1"/>
        <c:axPos val="b"/>
        <c:numFmt formatCode="General" sourceLinked="1"/>
        <c:tickLblPos val="none"/>
        <c:crossAx val="200318976"/>
        <c:crosses val="autoZero"/>
        <c:auto val="1"/>
        <c:lblAlgn val="ctr"/>
        <c:lblOffset val="100"/>
      </c:catAx>
    </c:plotArea>
    <c:legend>
      <c:legendPos val="r"/>
      <c:layout>
        <c:manualLayout>
          <c:xMode val="edge"/>
          <c:yMode val="edge"/>
          <c:x val="0.22952118733717791"/>
          <c:y val="3.2630349862798412E-2"/>
          <c:w val="0.37578467517380804"/>
          <c:h val="0.26823511513331877"/>
        </c:manualLayout>
      </c:layout>
      <c:txPr>
        <a:bodyPr/>
        <a:lstStyle/>
        <a:p>
          <a:pPr>
            <a:defRPr sz="1400"/>
          </a:pPr>
          <a:endParaRPr lang="el-GR"/>
        </a:p>
      </c:txPr>
    </c:legend>
    <c:plotVisOnly val="1"/>
    <c:dispBlanksAs val="gap"/>
  </c:chart>
  <c:txPr>
    <a:bodyPr/>
    <a:lstStyle/>
    <a:p>
      <a:pPr>
        <a:defRPr sz="1800"/>
      </a:pPr>
      <a:endParaRPr lang="el-GR"/>
    </a:p>
  </c:txPr>
  <c:externalData r:id="rId1"/>
  <c:userShapes r:id="rId2"/>
</c:chartSpace>
</file>

<file path=ppt/charts/chart14.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6.3967264508603114E-2"/>
          <c:y val="4.4861391929188144E-2"/>
          <c:w val="0.9091384757460873"/>
          <c:h val="0.9102772161416256"/>
        </c:manualLayout>
      </c:layout>
      <c:barChart>
        <c:barDir val="col"/>
        <c:grouping val="clustered"/>
        <c:ser>
          <c:idx val="0"/>
          <c:order val="0"/>
          <c:tx>
            <c:strRef>
              <c:f>Φύλλο1!$B$1</c:f>
              <c:strCache>
                <c:ptCount val="1"/>
                <c:pt idx="0">
                  <c:v>Συνολική μεταβολή</c:v>
                </c:pt>
              </c:strCache>
            </c:strRef>
          </c:tx>
          <c:cat>
            <c:strRef>
              <c:f>Φύλλο1!$A$2:$A$13</c:f>
              <c:strCache>
                <c:ptCount val="12"/>
                <c:pt idx="0">
                  <c:v>Greece</c:v>
                </c:pt>
                <c:pt idx="1">
                  <c:v>31_Countries</c:v>
                </c:pt>
                <c:pt idx="2">
                  <c:v>France</c:v>
                </c:pt>
                <c:pt idx="3">
                  <c:v>Germany </c:v>
                </c:pt>
                <c:pt idx="4">
                  <c:v>Belgium</c:v>
                </c:pt>
                <c:pt idx="5">
                  <c:v>Netherlands</c:v>
                </c:pt>
                <c:pt idx="6">
                  <c:v>Denmark</c:v>
                </c:pt>
                <c:pt idx="7">
                  <c:v>United Kingdom</c:v>
                </c:pt>
                <c:pt idx="8">
                  <c:v>Switzerland</c:v>
                </c:pt>
                <c:pt idx="9">
                  <c:v>Austria</c:v>
                </c:pt>
                <c:pt idx="10">
                  <c:v>Norway</c:v>
                </c:pt>
                <c:pt idx="11">
                  <c:v>Sweden</c:v>
                </c:pt>
              </c:strCache>
            </c:strRef>
          </c:cat>
          <c:val>
            <c:numRef>
              <c:f>Φύλλο1!$B$2:$B$13</c:f>
              <c:numCache>
                <c:formatCode>#,##0.0</c:formatCode>
                <c:ptCount val="12"/>
                <c:pt idx="0">
                  <c:v>-3.7444463973860289</c:v>
                </c:pt>
                <c:pt idx="1">
                  <c:v>2.1805781603923391</c:v>
                </c:pt>
                <c:pt idx="2">
                  <c:v>2.5406825514946405</c:v>
                </c:pt>
                <c:pt idx="3">
                  <c:v>2.7363833321058357</c:v>
                </c:pt>
                <c:pt idx="4">
                  <c:v>4.8519096161620006</c:v>
                </c:pt>
                <c:pt idx="5">
                  <c:v>5.314700548944387</c:v>
                </c:pt>
                <c:pt idx="6">
                  <c:v>6.2514912144077437</c:v>
                </c:pt>
                <c:pt idx="7">
                  <c:v>7.004198592662652</c:v>
                </c:pt>
                <c:pt idx="8">
                  <c:v>7.0935717361622155</c:v>
                </c:pt>
                <c:pt idx="9">
                  <c:v>8.0614403596449922</c:v>
                </c:pt>
                <c:pt idx="10">
                  <c:v>8.4256576236703822</c:v>
                </c:pt>
                <c:pt idx="11">
                  <c:v>11.787198456837931</c:v>
                </c:pt>
              </c:numCache>
            </c:numRef>
          </c:val>
          <c:extLst xmlns:c16r2="http://schemas.microsoft.com/office/drawing/2015/06/chart">
            <c:ext xmlns:c16="http://schemas.microsoft.com/office/drawing/2014/chart" uri="{C3380CC4-5D6E-409C-BE32-E72D297353CC}">
              <c16:uniqueId val="{00000000-A162-432F-8C91-ADF1CD9EBADC}"/>
            </c:ext>
          </c:extLst>
        </c:ser>
        <c:ser>
          <c:idx val="1"/>
          <c:order val="1"/>
          <c:tx>
            <c:strRef>
              <c:f>Φύλλο1!$C$1</c:f>
              <c:strCache>
                <c:ptCount val="1"/>
                <c:pt idx="0">
                  <c:v>Επίπτωση γηγενών</c:v>
                </c:pt>
              </c:strCache>
            </c:strRef>
          </c:tx>
          <c:cat>
            <c:strRef>
              <c:f>Φύλλο1!$A$2:$A$13</c:f>
              <c:strCache>
                <c:ptCount val="12"/>
                <c:pt idx="0">
                  <c:v>Greece</c:v>
                </c:pt>
                <c:pt idx="1">
                  <c:v>31_Countries</c:v>
                </c:pt>
                <c:pt idx="2">
                  <c:v>France</c:v>
                </c:pt>
                <c:pt idx="3">
                  <c:v>Germany </c:v>
                </c:pt>
                <c:pt idx="4">
                  <c:v>Belgium</c:v>
                </c:pt>
                <c:pt idx="5">
                  <c:v>Netherlands</c:v>
                </c:pt>
                <c:pt idx="6">
                  <c:v>Denmark</c:v>
                </c:pt>
                <c:pt idx="7">
                  <c:v>United Kingdom</c:v>
                </c:pt>
                <c:pt idx="8">
                  <c:v>Switzerland</c:v>
                </c:pt>
                <c:pt idx="9">
                  <c:v>Austria</c:v>
                </c:pt>
                <c:pt idx="10">
                  <c:v>Norway</c:v>
                </c:pt>
                <c:pt idx="11">
                  <c:v>Sweden</c:v>
                </c:pt>
              </c:strCache>
            </c:strRef>
          </c:cat>
          <c:val>
            <c:numRef>
              <c:f>Φύλλο1!$C$2:$C$13</c:f>
              <c:numCache>
                <c:formatCode>0.0</c:formatCode>
                <c:ptCount val="12"/>
                <c:pt idx="0">
                  <c:v>-6.1924327262740455</c:v>
                </c:pt>
                <c:pt idx="1">
                  <c:v>-2.86935444058334</c:v>
                </c:pt>
                <c:pt idx="2">
                  <c:v>-1.9600085963105176</c:v>
                </c:pt>
                <c:pt idx="3">
                  <c:v>-3.6303431744096377</c:v>
                </c:pt>
                <c:pt idx="4">
                  <c:v>-2.3938846458111502</c:v>
                </c:pt>
                <c:pt idx="5">
                  <c:v>-0.73565748144206955</c:v>
                </c:pt>
                <c:pt idx="6">
                  <c:v>-0.74139984700960027</c:v>
                </c:pt>
                <c:pt idx="7">
                  <c:v>-0.44822812152385388</c:v>
                </c:pt>
                <c:pt idx="8">
                  <c:v>-1.9038829890361548</c:v>
                </c:pt>
                <c:pt idx="9">
                  <c:v>-2.2851601730510152</c:v>
                </c:pt>
                <c:pt idx="10">
                  <c:v>-6.0016374868989428E-3</c:v>
                </c:pt>
                <c:pt idx="11">
                  <c:v>-4.4336689940659132E-2</c:v>
                </c:pt>
              </c:numCache>
            </c:numRef>
          </c:val>
          <c:extLst xmlns:c16r2="http://schemas.microsoft.com/office/drawing/2015/06/chart">
            <c:ext xmlns:c16="http://schemas.microsoft.com/office/drawing/2014/chart" uri="{C3380CC4-5D6E-409C-BE32-E72D297353CC}">
              <c16:uniqueId val="{00000001-A162-432F-8C91-ADF1CD9EBADC}"/>
            </c:ext>
          </c:extLst>
        </c:ser>
        <c:dLbls/>
        <c:axId val="206625408"/>
        <c:axId val="206635392"/>
      </c:barChart>
      <c:catAx>
        <c:axId val="206625408"/>
        <c:scaling>
          <c:orientation val="minMax"/>
        </c:scaling>
        <c:axPos val="b"/>
        <c:numFmt formatCode="General" sourceLinked="0"/>
        <c:tickLblPos val="low"/>
        <c:txPr>
          <a:bodyPr rot="-5400000" vert="horz"/>
          <a:lstStyle/>
          <a:p>
            <a:pPr>
              <a:defRPr sz="1400"/>
            </a:pPr>
            <a:endParaRPr lang="el-GR"/>
          </a:p>
        </c:txPr>
        <c:crossAx val="206635392"/>
        <c:crosses val="autoZero"/>
        <c:auto val="1"/>
        <c:lblAlgn val="ctr"/>
        <c:lblOffset val="100"/>
      </c:catAx>
      <c:valAx>
        <c:axId val="206635392"/>
        <c:scaling>
          <c:orientation val="minMax"/>
        </c:scaling>
        <c:axPos val="l"/>
        <c:majorGridlines>
          <c:spPr>
            <a:ln>
              <a:solidFill>
                <a:schemeClr val="bg1">
                  <a:lumMod val="65000"/>
                </a:schemeClr>
              </a:solidFill>
              <a:prstDash val="dash"/>
            </a:ln>
          </c:spPr>
        </c:majorGridlines>
        <c:numFmt formatCode="#,##0" sourceLinked="0"/>
        <c:tickLblPos val="nextTo"/>
        <c:txPr>
          <a:bodyPr/>
          <a:lstStyle/>
          <a:p>
            <a:pPr>
              <a:defRPr sz="1400"/>
            </a:pPr>
            <a:endParaRPr lang="el-GR"/>
          </a:p>
        </c:txPr>
        <c:crossAx val="206625408"/>
        <c:crosses val="autoZero"/>
        <c:crossBetween val="between"/>
      </c:valAx>
    </c:plotArea>
    <c:legend>
      <c:legendPos val="r"/>
      <c:layout>
        <c:manualLayout>
          <c:xMode val="edge"/>
          <c:yMode val="edge"/>
          <c:x val="0.16484953703703759"/>
          <c:y val="4.589399955879149E-2"/>
          <c:w val="0.22046688174394871"/>
          <c:h val="0.23085303732226362"/>
        </c:manualLayout>
      </c:layout>
      <c:txPr>
        <a:bodyPr/>
        <a:lstStyle/>
        <a:p>
          <a:pPr>
            <a:defRPr sz="1400" b="1"/>
          </a:pPr>
          <a:endParaRPr lang="el-GR"/>
        </a:p>
      </c:txPr>
    </c:legend>
    <c:plotVisOnly val="1"/>
    <c:dispBlanksAs val="gap"/>
  </c:chart>
  <c:txPr>
    <a:bodyPr/>
    <a:lstStyle/>
    <a:p>
      <a:pPr>
        <a:defRPr sz="1800"/>
      </a:pPr>
      <a:endParaRPr lang="el-GR"/>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6.3967264508603114E-2"/>
          <c:y val="4.4861391929188213E-2"/>
          <c:w val="0.9091384757460873"/>
          <c:h val="0.59508854260674249"/>
        </c:manualLayout>
      </c:layout>
      <c:barChart>
        <c:barDir val="col"/>
        <c:grouping val="clustered"/>
        <c:ser>
          <c:idx val="0"/>
          <c:order val="0"/>
          <c:tx>
            <c:strRef>
              <c:f>Φύλλο1!$B$1</c:f>
              <c:strCache>
                <c:ptCount val="1"/>
                <c:pt idx="0">
                  <c:v>Λόγω φυσικού ισοζυγίου</c:v>
                </c:pt>
              </c:strCache>
            </c:strRef>
          </c:tx>
          <c:cat>
            <c:strRef>
              <c:f>Φύλλο1!$A$2:$A$13</c:f>
              <c:strCache>
                <c:ptCount val="12"/>
                <c:pt idx="0">
                  <c:v>Greece</c:v>
                </c:pt>
                <c:pt idx="1">
                  <c:v>France</c:v>
                </c:pt>
                <c:pt idx="2">
                  <c:v>31_Countries</c:v>
                </c:pt>
                <c:pt idx="3">
                  <c:v>Netherlands</c:v>
                </c:pt>
                <c:pt idx="4">
                  <c:v>Germany </c:v>
                </c:pt>
                <c:pt idx="5">
                  <c:v>Denmark</c:v>
                </c:pt>
                <c:pt idx="6">
                  <c:v>Belgium</c:v>
                </c:pt>
                <c:pt idx="7">
                  <c:v>United Kingdom</c:v>
                </c:pt>
                <c:pt idx="8">
                  <c:v>Norway</c:v>
                </c:pt>
                <c:pt idx="9">
                  <c:v>Switzerland</c:v>
                </c:pt>
                <c:pt idx="10">
                  <c:v>Austria</c:v>
                </c:pt>
                <c:pt idx="11">
                  <c:v>Sweden</c:v>
                </c:pt>
              </c:strCache>
            </c:strRef>
          </c:cat>
          <c:val>
            <c:numRef>
              <c:f>Φύλλο1!$B$2:$B$13</c:f>
              <c:numCache>
                <c:formatCode>0.0</c:formatCode>
                <c:ptCount val="12"/>
                <c:pt idx="0">
                  <c:v>0.93684415190571668</c:v>
                </c:pt>
                <c:pt idx="1">
                  <c:v>1.5532908302424531</c:v>
                </c:pt>
                <c:pt idx="2">
                  <c:v>1.2297643388939146</c:v>
                </c:pt>
                <c:pt idx="3">
                  <c:v>1.2900242845531278</c:v>
                </c:pt>
                <c:pt idx="4">
                  <c:v>0.85781373889215118</c:v>
                </c:pt>
                <c:pt idx="5">
                  <c:v>1.705256781956566</c:v>
                </c:pt>
                <c:pt idx="6">
                  <c:v>2.3113193091628967</c:v>
                </c:pt>
                <c:pt idx="7">
                  <c:v>2.2709744153208105</c:v>
                </c:pt>
                <c:pt idx="8">
                  <c:v>2.8170025858621068</c:v>
                </c:pt>
                <c:pt idx="9">
                  <c:v>3.0935442257038361</c:v>
                </c:pt>
                <c:pt idx="10">
                  <c:v>2.031542856066435</c:v>
                </c:pt>
                <c:pt idx="11">
                  <c:v>2.2366908724853602</c:v>
                </c:pt>
              </c:numCache>
            </c:numRef>
          </c:val>
          <c:extLst xmlns:c16r2="http://schemas.microsoft.com/office/drawing/2015/06/chart">
            <c:ext xmlns:c16="http://schemas.microsoft.com/office/drawing/2014/chart" uri="{C3380CC4-5D6E-409C-BE32-E72D297353CC}">
              <c16:uniqueId val="{00000000-9A36-4C4D-800E-D8C1B54B27E5}"/>
            </c:ext>
          </c:extLst>
        </c:ser>
        <c:ser>
          <c:idx val="1"/>
          <c:order val="1"/>
          <c:tx>
            <c:strRef>
              <c:f>Φύλλο1!$C$1</c:f>
              <c:strCache>
                <c:ptCount val="1"/>
                <c:pt idx="0">
                  <c:v>Λόγω μεταναστευτικού ισοζυγίου</c:v>
                </c:pt>
              </c:strCache>
            </c:strRef>
          </c:tx>
          <c:cat>
            <c:strRef>
              <c:f>Φύλλο1!$A$2:$A$13</c:f>
              <c:strCache>
                <c:ptCount val="12"/>
                <c:pt idx="0">
                  <c:v>Greece</c:v>
                </c:pt>
                <c:pt idx="1">
                  <c:v>France</c:v>
                </c:pt>
                <c:pt idx="2">
                  <c:v>31_Countries</c:v>
                </c:pt>
                <c:pt idx="3">
                  <c:v>Netherlands</c:v>
                </c:pt>
                <c:pt idx="4">
                  <c:v>Germany </c:v>
                </c:pt>
                <c:pt idx="5">
                  <c:v>Denmark</c:v>
                </c:pt>
                <c:pt idx="6">
                  <c:v>Belgium</c:v>
                </c:pt>
                <c:pt idx="7">
                  <c:v>United Kingdom</c:v>
                </c:pt>
                <c:pt idx="8">
                  <c:v>Norway</c:v>
                </c:pt>
                <c:pt idx="9">
                  <c:v>Switzerland</c:v>
                </c:pt>
                <c:pt idx="10">
                  <c:v>Austria</c:v>
                </c:pt>
                <c:pt idx="11">
                  <c:v>Sweden</c:v>
                </c:pt>
              </c:strCache>
            </c:strRef>
          </c:cat>
          <c:val>
            <c:numRef>
              <c:f>Φύλλο1!$C$2:$C$13</c:f>
              <c:numCache>
                <c:formatCode>0.0</c:formatCode>
                <c:ptCount val="12"/>
                <c:pt idx="0">
                  <c:v>1.5111421769823041</c:v>
                </c:pt>
                <c:pt idx="1">
                  <c:v>2.9474003175627002</c:v>
                </c:pt>
                <c:pt idx="2">
                  <c:v>3.8201682620817476</c:v>
                </c:pt>
                <c:pt idx="3">
                  <c:v>4.7603337458333534</c:v>
                </c:pt>
                <c:pt idx="4">
                  <c:v>5.5089127676233236</c:v>
                </c:pt>
                <c:pt idx="5">
                  <c:v>5.2876342794607645</c:v>
                </c:pt>
                <c:pt idx="6">
                  <c:v>4.9344749528102465</c:v>
                </c:pt>
                <c:pt idx="7">
                  <c:v>5.1814522988656968</c:v>
                </c:pt>
                <c:pt idx="8">
                  <c:v>5.6146566752951745</c:v>
                </c:pt>
                <c:pt idx="9">
                  <c:v>5.9039104994945424</c:v>
                </c:pt>
                <c:pt idx="10">
                  <c:v>8.3150576766295519</c:v>
                </c:pt>
                <c:pt idx="11">
                  <c:v>9.5948442742932567</c:v>
                </c:pt>
              </c:numCache>
            </c:numRef>
          </c:val>
          <c:extLst xmlns:c16r2="http://schemas.microsoft.com/office/drawing/2015/06/chart">
            <c:ext xmlns:c16="http://schemas.microsoft.com/office/drawing/2014/chart" uri="{C3380CC4-5D6E-409C-BE32-E72D297353CC}">
              <c16:uniqueId val="{00000001-9A36-4C4D-800E-D8C1B54B27E5}"/>
            </c:ext>
          </c:extLst>
        </c:ser>
        <c:dLbls/>
        <c:axId val="206694272"/>
        <c:axId val="206695808"/>
      </c:barChart>
      <c:catAx>
        <c:axId val="206694272"/>
        <c:scaling>
          <c:orientation val="minMax"/>
        </c:scaling>
        <c:axPos val="b"/>
        <c:numFmt formatCode="General" sourceLinked="0"/>
        <c:tickLblPos val="low"/>
        <c:txPr>
          <a:bodyPr rot="-5400000" vert="horz"/>
          <a:lstStyle/>
          <a:p>
            <a:pPr>
              <a:defRPr sz="1400"/>
            </a:pPr>
            <a:endParaRPr lang="el-GR"/>
          </a:p>
        </c:txPr>
        <c:crossAx val="206695808"/>
        <c:crosses val="autoZero"/>
        <c:auto val="1"/>
        <c:lblAlgn val="ctr"/>
        <c:lblOffset val="100"/>
      </c:catAx>
      <c:valAx>
        <c:axId val="206695808"/>
        <c:scaling>
          <c:orientation val="minMax"/>
        </c:scaling>
        <c:axPos val="l"/>
        <c:majorGridlines>
          <c:spPr>
            <a:ln>
              <a:solidFill>
                <a:schemeClr val="bg1">
                  <a:lumMod val="65000"/>
                </a:schemeClr>
              </a:solidFill>
              <a:prstDash val="dash"/>
            </a:ln>
          </c:spPr>
        </c:majorGridlines>
        <c:numFmt formatCode="#,##0" sourceLinked="0"/>
        <c:tickLblPos val="nextTo"/>
        <c:txPr>
          <a:bodyPr/>
          <a:lstStyle/>
          <a:p>
            <a:pPr>
              <a:defRPr sz="1400"/>
            </a:pPr>
            <a:endParaRPr lang="el-GR"/>
          </a:p>
        </c:txPr>
        <c:crossAx val="206694272"/>
        <c:crosses val="autoZero"/>
        <c:crossBetween val="between"/>
      </c:valAx>
    </c:plotArea>
    <c:legend>
      <c:legendPos val="r"/>
      <c:layout>
        <c:manualLayout>
          <c:xMode val="edge"/>
          <c:yMode val="edge"/>
          <c:x val="0.14131561679790094"/>
          <c:y val="0.15095687182881093"/>
          <c:w val="0.42041277826383422"/>
          <c:h val="0.15125995226921771"/>
        </c:manualLayout>
      </c:layout>
      <c:txPr>
        <a:bodyPr/>
        <a:lstStyle/>
        <a:p>
          <a:pPr>
            <a:defRPr sz="1400" b="1"/>
          </a:pPr>
          <a:endParaRPr lang="el-GR"/>
        </a:p>
      </c:txPr>
    </c:legend>
    <c:plotVisOnly val="1"/>
    <c:dispBlanksAs val="gap"/>
  </c:chart>
  <c:txPr>
    <a:bodyPr/>
    <a:lstStyle/>
    <a:p>
      <a:pPr>
        <a:defRPr sz="1800"/>
      </a:pPr>
      <a:endParaRPr lang="el-GR"/>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8.021777342200069E-2"/>
          <c:y val="4.0585875984251965E-2"/>
          <c:w val="0.89159860213944564"/>
          <c:h val="0.7819241227758148"/>
        </c:manualLayout>
      </c:layout>
      <c:barChart>
        <c:barDir val="col"/>
        <c:grouping val="stacked"/>
        <c:ser>
          <c:idx val="0"/>
          <c:order val="0"/>
          <c:tx>
            <c:strRef>
              <c:f>Φύλλο1!$B$1</c:f>
              <c:strCache>
                <c:ptCount val="1"/>
                <c:pt idx="0">
                  <c:v>Native_Born</c:v>
                </c:pt>
              </c:strCache>
            </c:strRef>
          </c:tx>
          <c:dLbls>
            <c:numFmt formatCode="#,##0.00" sourceLinked="0"/>
            <c:spPr>
              <a:noFill/>
              <a:ln>
                <a:noFill/>
              </a:ln>
              <a:effectLst/>
            </c:spPr>
            <c:txPr>
              <a:bodyPr/>
              <a:lstStyle/>
              <a:p>
                <a:pPr>
                  <a:defRPr sz="1600"/>
                </a:pPr>
                <a:endParaRPr lang="el-GR"/>
              </a:p>
            </c:txPr>
            <c:showVal val="1"/>
            <c:extLst xmlns:c16r2="http://schemas.microsoft.com/office/drawing/2015/06/chart">
              <c:ext xmlns:c15="http://schemas.microsoft.com/office/drawing/2012/chart" uri="{CE6537A1-D6FC-4f65-9D91-7224C49458BB}">
                <c15:showLeaderLines val="0"/>
              </c:ext>
            </c:extLst>
          </c:dLbls>
          <c:cat>
            <c:strRef>
              <c:f>Φύλλο1!$A$2:$A$3</c:f>
              <c:strCache>
                <c:ptCount val="2"/>
                <c:pt idx="0">
                  <c:v>Συνολική γονιμότητα</c:v>
                </c:pt>
                <c:pt idx="1">
                  <c:v>Γονιμότητα μεταναστών</c:v>
                </c:pt>
              </c:strCache>
            </c:strRef>
          </c:cat>
          <c:val>
            <c:numRef>
              <c:f>Φύλλο1!$B$2:$B$3</c:f>
              <c:numCache>
                <c:formatCode>General</c:formatCode>
                <c:ptCount val="2"/>
                <c:pt idx="0">
                  <c:v>1.4006466520307135</c:v>
                </c:pt>
                <c:pt idx="1">
                  <c:v>1.4006466520307135</c:v>
                </c:pt>
              </c:numCache>
            </c:numRef>
          </c:val>
          <c:extLst xmlns:c16r2="http://schemas.microsoft.com/office/drawing/2015/06/chart">
            <c:ext xmlns:c16="http://schemas.microsoft.com/office/drawing/2014/chart" uri="{C3380CC4-5D6E-409C-BE32-E72D297353CC}">
              <c16:uniqueId val="{00000000-87E1-48BF-8619-DC9845F817B3}"/>
            </c:ext>
          </c:extLst>
        </c:ser>
        <c:ser>
          <c:idx val="1"/>
          <c:order val="1"/>
          <c:tx>
            <c:strRef>
              <c:f>Φύλλο1!$C$1</c:f>
              <c:strCache>
                <c:ptCount val="1"/>
                <c:pt idx="0">
                  <c:v>Net_Effect</c:v>
                </c:pt>
              </c:strCache>
            </c:strRef>
          </c:tx>
          <c:dLbls>
            <c:numFmt formatCode="#,##0.00" sourceLinked="0"/>
            <c:spPr>
              <a:noFill/>
              <a:ln>
                <a:noFill/>
              </a:ln>
              <a:effectLst/>
            </c:spPr>
            <c:txPr>
              <a:bodyPr/>
              <a:lstStyle/>
              <a:p>
                <a:pPr>
                  <a:defRPr sz="1600"/>
                </a:pPr>
                <a:endParaRPr lang="el-GR"/>
              </a:p>
            </c:txPr>
            <c:showVal val="1"/>
            <c:extLst xmlns:c16r2="http://schemas.microsoft.com/office/drawing/2015/06/chart">
              <c:ext xmlns:c15="http://schemas.microsoft.com/office/drawing/2012/chart" uri="{CE6537A1-D6FC-4f65-9D91-7224C49458BB}">
                <c15:showLeaderLines val="0"/>
              </c:ext>
            </c:extLst>
          </c:dLbls>
          <c:cat>
            <c:strRef>
              <c:f>Φύλλο1!$A$2:$A$3</c:f>
              <c:strCache>
                <c:ptCount val="2"/>
                <c:pt idx="0">
                  <c:v>Συνολική γονιμότητα</c:v>
                </c:pt>
                <c:pt idx="1">
                  <c:v>Γονιμότητα μεταναστών</c:v>
                </c:pt>
              </c:strCache>
            </c:strRef>
          </c:cat>
          <c:val>
            <c:numRef>
              <c:f>Φύλλο1!$C$2:$C$3</c:f>
              <c:numCache>
                <c:formatCode>General</c:formatCode>
                <c:ptCount val="2"/>
                <c:pt idx="0">
                  <c:v>0.12261597399077506</c:v>
                </c:pt>
                <c:pt idx="1">
                  <c:v>0.4448306159581723</c:v>
                </c:pt>
              </c:numCache>
            </c:numRef>
          </c:val>
          <c:extLst xmlns:c16r2="http://schemas.microsoft.com/office/drawing/2015/06/chart">
            <c:ext xmlns:c16="http://schemas.microsoft.com/office/drawing/2014/chart" uri="{C3380CC4-5D6E-409C-BE32-E72D297353CC}">
              <c16:uniqueId val="{00000001-87E1-48BF-8619-DC9845F817B3}"/>
            </c:ext>
          </c:extLst>
        </c:ser>
        <c:dLbls/>
        <c:overlap val="100"/>
        <c:axId val="206522240"/>
        <c:axId val="206523776"/>
      </c:barChart>
      <c:catAx>
        <c:axId val="206522240"/>
        <c:scaling>
          <c:orientation val="minMax"/>
        </c:scaling>
        <c:axPos val="b"/>
        <c:numFmt formatCode="General" sourceLinked="0"/>
        <c:tickLblPos val="nextTo"/>
        <c:txPr>
          <a:bodyPr/>
          <a:lstStyle/>
          <a:p>
            <a:pPr>
              <a:defRPr sz="1600" b="1"/>
            </a:pPr>
            <a:endParaRPr lang="el-GR"/>
          </a:p>
        </c:txPr>
        <c:crossAx val="206523776"/>
        <c:crosses val="autoZero"/>
        <c:auto val="1"/>
        <c:lblAlgn val="ctr"/>
        <c:lblOffset val="100"/>
      </c:catAx>
      <c:valAx>
        <c:axId val="206523776"/>
        <c:scaling>
          <c:orientation val="minMax"/>
          <c:min val="0"/>
        </c:scaling>
        <c:axPos val="l"/>
        <c:majorGridlines>
          <c:spPr>
            <a:ln>
              <a:solidFill>
                <a:prstClr val="white">
                  <a:lumMod val="65000"/>
                </a:prstClr>
              </a:solidFill>
              <a:prstDash val="dash"/>
            </a:ln>
          </c:spPr>
        </c:majorGridlines>
        <c:numFmt formatCode="#,##0.0" sourceLinked="0"/>
        <c:tickLblPos val="nextTo"/>
        <c:spPr>
          <a:ln>
            <a:solidFill>
              <a:schemeClr val="bg1">
                <a:lumMod val="65000"/>
              </a:schemeClr>
            </a:solidFill>
            <a:prstDash val="sysDash"/>
          </a:ln>
        </c:spPr>
        <c:txPr>
          <a:bodyPr/>
          <a:lstStyle/>
          <a:p>
            <a:pPr>
              <a:defRPr sz="1600"/>
            </a:pPr>
            <a:endParaRPr lang="el-GR"/>
          </a:p>
        </c:txPr>
        <c:crossAx val="206522240"/>
        <c:crosses val="autoZero"/>
        <c:crossBetween val="between"/>
      </c:valAx>
    </c:plotArea>
    <c:plotVisOnly val="1"/>
    <c:dispBlanksAs val="gap"/>
  </c:chart>
  <c:txPr>
    <a:bodyPr/>
    <a:lstStyle/>
    <a:p>
      <a:pPr>
        <a:defRPr sz="1800"/>
      </a:pPr>
      <a:endParaRPr lang="el-GR"/>
    </a:p>
  </c:txPr>
  <c:externalData r:id="rId1"/>
  <c:userShapes r:id="rId2"/>
</c:chartSpace>
</file>

<file path=ppt/charts/chart17.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7.4046751968504021E-2"/>
          <c:y val="3.8237253302104555E-2"/>
          <c:w val="0.86008599901574811"/>
          <c:h val="0.86773298199532956"/>
        </c:manualLayout>
      </c:layout>
      <c:lineChart>
        <c:grouping val="standard"/>
        <c:ser>
          <c:idx val="0"/>
          <c:order val="0"/>
          <c:tx>
            <c:strRef>
              <c:f>Φύλλο1!$B$1</c:f>
              <c:strCache>
                <c:ptCount val="1"/>
                <c:pt idx="0">
                  <c:v>Μετανάστες</c:v>
                </c:pt>
              </c:strCache>
            </c:strRef>
          </c:tx>
          <c:spPr>
            <a:ln w="50800"/>
          </c:spPr>
          <c:marker>
            <c:symbol val="none"/>
          </c:marker>
          <c:cat>
            <c:numRef>
              <c:f>Φύλλο1!$A$2:$A$9</c:f>
              <c:numCache>
                <c:formatCode>General</c:formatCode>
                <c:ptCount val="8"/>
                <c:pt idx="0">
                  <c:v>2014</c:v>
                </c:pt>
                <c:pt idx="1">
                  <c:v>2015</c:v>
                </c:pt>
                <c:pt idx="2">
                  <c:v>2016</c:v>
                </c:pt>
                <c:pt idx="3">
                  <c:v>2017</c:v>
                </c:pt>
                <c:pt idx="4">
                  <c:v>2018</c:v>
                </c:pt>
                <c:pt idx="5">
                  <c:v>2019</c:v>
                </c:pt>
                <c:pt idx="6">
                  <c:v>2020</c:v>
                </c:pt>
                <c:pt idx="7">
                  <c:v>2021</c:v>
                </c:pt>
              </c:numCache>
            </c:numRef>
          </c:cat>
          <c:val>
            <c:numRef>
              <c:f>Φύλλο1!$B$2:$B$9</c:f>
              <c:numCache>
                <c:formatCode>General</c:formatCode>
                <c:ptCount val="8"/>
                <c:pt idx="0">
                  <c:v>1.526836599593824</c:v>
                </c:pt>
                <c:pt idx="1">
                  <c:v>1.5934279767008701</c:v>
                </c:pt>
                <c:pt idx="2">
                  <c:v>1.7870194234815242</c:v>
                </c:pt>
                <c:pt idx="3">
                  <c:v>1.7895228529477054</c:v>
                </c:pt>
                <c:pt idx="4">
                  <c:v>1.8661630776588445</c:v>
                </c:pt>
                <c:pt idx="5">
                  <c:v>1.8646456983034652</c:v>
                </c:pt>
                <c:pt idx="6">
                  <c:v>1.9743232357056839</c:v>
                </c:pt>
                <c:pt idx="7">
                  <c:v>1.784439530114537</c:v>
                </c:pt>
              </c:numCache>
            </c:numRef>
          </c:val>
          <c:extLst xmlns:c16r2="http://schemas.microsoft.com/office/drawing/2015/06/chart">
            <c:ext xmlns:c16="http://schemas.microsoft.com/office/drawing/2014/chart" uri="{C3380CC4-5D6E-409C-BE32-E72D297353CC}">
              <c16:uniqueId val="{00000000-449B-4A3F-99FA-0E119AC0E1A1}"/>
            </c:ext>
          </c:extLst>
        </c:ser>
        <c:ser>
          <c:idx val="1"/>
          <c:order val="1"/>
          <c:tx>
            <c:strRef>
              <c:f>Φύλλο1!$C$1</c:f>
              <c:strCache>
                <c:ptCount val="1"/>
                <c:pt idx="0">
                  <c:v>Γηγενείς</c:v>
                </c:pt>
              </c:strCache>
            </c:strRef>
          </c:tx>
          <c:spPr>
            <a:ln w="50800"/>
          </c:spPr>
          <c:marker>
            <c:symbol val="none"/>
          </c:marker>
          <c:cat>
            <c:numRef>
              <c:f>Φύλλο1!$A$2:$A$9</c:f>
              <c:numCache>
                <c:formatCode>General</c:formatCode>
                <c:ptCount val="8"/>
                <c:pt idx="0">
                  <c:v>2014</c:v>
                </c:pt>
                <c:pt idx="1">
                  <c:v>2015</c:v>
                </c:pt>
                <c:pt idx="2">
                  <c:v>2016</c:v>
                </c:pt>
                <c:pt idx="3">
                  <c:v>2017</c:v>
                </c:pt>
                <c:pt idx="4">
                  <c:v>2018</c:v>
                </c:pt>
                <c:pt idx="5">
                  <c:v>2019</c:v>
                </c:pt>
                <c:pt idx="6">
                  <c:v>2020</c:v>
                </c:pt>
                <c:pt idx="7">
                  <c:v>2021</c:v>
                </c:pt>
              </c:numCache>
            </c:numRef>
          </c:cat>
          <c:val>
            <c:numRef>
              <c:f>Φύλλο1!$C$2:$C$9</c:f>
              <c:numCache>
                <c:formatCode>General</c:formatCode>
                <c:ptCount val="8"/>
                <c:pt idx="0">
                  <c:v>1.2700021431311381</c:v>
                </c:pt>
                <c:pt idx="1">
                  <c:v>1.2969354243555384</c:v>
                </c:pt>
                <c:pt idx="2">
                  <c:v>1.3335911461877936</c:v>
                </c:pt>
                <c:pt idx="3">
                  <c:v>1.2988891086335701</c:v>
                </c:pt>
                <c:pt idx="4">
                  <c:v>1.2868026472305838</c:v>
                </c:pt>
                <c:pt idx="5">
                  <c:v>1.2720741530320938</c:v>
                </c:pt>
                <c:pt idx="6">
                  <c:v>1.3137682933615158</c:v>
                </c:pt>
                <c:pt idx="7">
                  <c:v>1.4074634843183038</c:v>
                </c:pt>
              </c:numCache>
            </c:numRef>
          </c:val>
          <c:extLst xmlns:c16r2="http://schemas.microsoft.com/office/drawing/2015/06/chart">
            <c:ext xmlns:c16="http://schemas.microsoft.com/office/drawing/2014/chart" uri="{C3380CC4-5D6E-409C-BE32-E72D297353CC}">
              <c16:uniqueId val="{00000001-449B-4A3F-99FA-0E119AC0E1A1}"/>
            </c:ext>
          </c:extLst>
        </c:ser>
        <c:ser>
          <c:idx val="2"/>
          <c:order val="2"/>
          <c:tx>
            <c:strRef>
              <c:f>Φύλλο1!$D$1</c:f>
              <c:strCache>
                <c:ptCount val="1"/>
                <c:pt idx="0">
                  <c:v>Σύνολο</c:v>
                </c:pt>
              </c:strCache>
            </c:strRef>
          </c:tx>
          <c:spPr>
            <a:ln w="50800"/>
          </c:spPr>
          <c:marker>
            <c:symbol val="none"/>
          </c:marker>
          <c:cat>
            <c:numRef>
              <c:f>Φύλλο1!$A$2:$A$9</c:f>
              <c:numCache>
                <c:formatCode>General</c:formatCode>
                <c:ptCount val="8"/>
                <c:pt idx="0">
                  <c:v>2014</c:v>
                </c:pt>
                <c:pt idx="1">
                  <c:v>2015</c:v>
                </c:pt>
                <c:pt idx="2">
                  <c:v>2016</c:v>
                </c:pt>
                <c:pt idx="3">
                  <c:v>2017</c:v>
                </c:pt>
                <c:pt idx="4">
                  <c:v>2018</c:v>
                </c:pt>
                <c:pt idx="5">
                  <c:v>2019</c:v>
                </c:pt>
                <c:pt idx="6">
                  <c:v>2020</c:v>
                </c:pt>
                <c:pt idx="7">
                  <c:v>2021</c:v>
                </c:pt>
              </c:numCache>
            </c:numRef>
          </c:cat>
          <c:val>
            <c:numRef>
              <c:f>Φύλλο1!$D$2:$D$9</c:f>
              <c:numCache>
                <c:formatCode>General</c:formatCode>
                <c:ptCount val="8"/>
                <c:pt idx="0">
                  <c:v>1.3046952693553688</c:v>
                </c:pt>
                <c:pt idx="1">
                  <c:v>1.3343875912465151</c:v>
                </c:pt>
                <c:pt idx="2">
                  <c:v>1.3873219615474086</c:v>
                </c:pt>
                <c:pt idx="3">
                  <c:v>1.3568424257071381</c:v>
                </c:pt>
                <c:pt idx="4">
                  <c:v>1.3556221987528818</c:v>
                </c:pt>
                <c:pt idx="5">
                  <c:v>1.3423129284387347</c:v>
                </c:pt>
                <c:pt idx="6">
                  <c:v>1.3910355029947181</c:v>
                </c:pt>
                <c:pt idx="7">
                  <c:v>1.4369061574728998</c:v>
                </c:pt>
              </c:numCache>
            </c:numRef>
          </c:val>
          <c:extLst xmlns:c16r2="http://schemas.microsoft.com/office/drawing/2015/06/chart">
            <c:ext xmlns:c16="http://schemas.microsoft.com/office/drawing/2014/chart" uri="{C3380CC4-5D6E-409C-BE32-E72D297353CC}">
              <c16:uniqueId val="{00000002-449B-4A3F-99FA-0E119AC0E1A1}"/>
            </c:ext>
          </c:extLst>
        </c:ser>
        <c:dLbls/>
        <c:marker val="1"/>
        <c:axId val="212425728"/>
        <c:axId val="212439808"/>
      </c:lineChart>
      <c:catAx>
        <c:axId val="212425728"/>
        <c:scaling>
          <c:orientation val="minMax"/>
        </c:scaling>
        <c:axPos val="b"/>
        <c:numFmt formatCode="General" sourceLinked="1"/>
        <c:tickLblPos val="nextTo"/>
        <c:txPr>
          <a:bodyPr/>
          <a:lstStyle/>
          <a:p>
            <a:pPr>
              <a:defRPr sz="1400"/>
            </a:pPr>
            <a:endParaRPr lang="el-GR"/>
          </a:p>
        </c:txPr>
        <c:crossAx val="212439808"/>
        <c:crosses val="autoZero"/>
        <c:auto val="1"/>
        <c:lblAlgn val="ctr"/>
        <c:lblOffset val="100"/>
      </c:catAx>
      <c:valAx>
        <c:axId val="212439808"/>
        <c:scaling>
          <c:orientation val="minMax"/>
          <c:min val="1"/>
        </c:scaling>
        <c:axPos val="l"/>
        <c:majorGridlines>
          <c:spPr>
            <a:ln>
              <a:solidFill>
                <a:schemeClr val="bg1">
                  <a:lumMod val="65000"/>
                </a:schemeClr>
              </a:solidFill>
              <a:prstDash val="sysDash"/>
            </a:ln>
          </c:spPr>
        </c:majorGridlines>
        <c:numFmt formatCode="#,##0.0" sourceLinked="0"/>
        <c:tickLblPos val="nextTo"/>
        <c:txPr>
          <a:bodyPr/>
          <a:lstStyle/>
          <a:p>
            <a:pPr>
              <a:defRPr sz="1400"/>
            </a:pPr>
            <a:endParaRPr lang="el-GR"/>
          </a:p>
        </c:txPr>
        <c:crossAx val="212425728"/>
        <c:crosses val="autoZero"/>
        <c:crossBetween val="between"/>
      </c:valAx>
    </c:plotArea>
    <c:legend>
      <c:legendPos val="r"/>
      <c:layout>
        <c:manualLayout>
          <c:xMode val="edge"/>
          <c:yMode val="edge"/>
          <c:x val="0.41850775098425325"/>
          <c:y val="0.38661417355968547"/>
          <c:w val="0.16723437499999999"/>
          <c:h val="0.19586595742621629"/>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7.4046751968504021E-2"/>
          <c:y val="3.8237253302104555E-2"/>
          <c:w val="0.86008599901574811"/>
          <c:h val="0.86773298199532956"/>
        </c:manualLayout>
      </c:layout>
      <c:lineChart>
        <c:grouping val="standard"/>
        <c:ser>
          <c:idx val="0"/>
          <c:order val="0"/>
          <c:tx>
            <c:strRef>
              <c:f>Φύλλο1!$B$1</c:f>
              <c:strCache>
                <c:ptCount val="1"/>
                <c:pt idx="0">
                  <c:v>% Γεννήσεων μεταναστών</c:v>
                </c:pt>
              </c:strCache>
            </c:strRef>
          </c:tx>
          <c:spPr>
            <a:ln w="50800"/>
          </c:spPr>
          <c:marker>
            <c:symbol val="none"/>
          </c:marker>
          <c:cat>
            <c:numRef>
              <c:f>Φύλλο1!$A$2:$A$9</c:f>
              <c:numCache>
                <c:formatCode>General</c:formatCode>
                <c:ptCount val="8"/>
                <c:pt idx="0">
                  <c:v>2014</c:v>
                </c:pt>
                <c:pt idx="1">
                  <c:v>2015</c:v>
                </c:pt>
                <c:pt idx="2">
                  <c:v>2016</c:v>
                </c:pt>
                <c:pt idx="3">
                  <c:v>2017</c:v>
                </c:pt>
                <c:pt idx="4">
                  <c:v>2018</c:v>
                </c:pt>
                <c:pt idx="5">
                  <c:v>2019</c:v>
                </c:pt>
                <c:pt idx="6">
                  <c:v>2020</c:v>
                </c:pt>
                <c:pt idx="7">
                  <c:v>2021</c:v>
                </c:pt>
              </c:numCache>
            </c:numRef>
          </c:cat>
          <c:val>
            <c:numRef>
              <c:f>Φύλλο1!$B$2:$B$9</c:f>
              <c:numCache>
                <c:formatCode>General</c:formatCode>
                <c:ptCount val="8"/>
                <c:pt idx="0">
                  <c:v>0.19491910365115131</c:v>
                </c:pt>
                <c:pt idx="1">
                  <c:v>0.19254476397178513</c:v>
                </c:pt>
                <c:pt idx="2">
                  <c:v>0.19791946236674646</c:v>
                </c:pt>
                <c:pt idx="3">
                  <c:v>0.20027904046086736</c:v>
                </c:pt>
                <c:pt idx="4">
                  <c:v>0.20630947574831304</c:v>
                </c:pt>
                <c:pt idx="5">
                  <c:v>0.20743281058359841</c:v>
                </c:pt>
                <c:pt idx="6">
                  <c:v>0.20965236425259492</c:v>
                </c:pt>
                <c:pt idx="7">
                  <c:v>0.18042906412579712</c:v>
                </c:pt>
              </c:numCache>
            </c:numRef>
          </c:val>
          <c:extLst xmlns:c16r2="http://schemas.microsoft.com/office/drawing/2015/06/chart">
            <c:ext xmlns:c16="http://schemas.microsoft.com/office/drawing/2014/chart" uri="{C3380CC4-5D6E-409C-BE32-E72D297353CC}">
              <c16:uniqueId val="{00000000-9D35-4125-8CCF-833E4E16E270}"/>
            </c:ext>
          </c:extLst>
        </c:ser>
        <c:ser>
          <c:idx val="1"/>
          <c:order val="1"/>
          <c:tx>
            <c:strRef>
              <c:f>Φύλλο1!$C$1</c:f>
              <c:strCache>
                <c:ptCount val="1"/>
                <c:pt idx="0">
                  <c:v>Επίπτωση στη γονιμότητα</c:v>
                </c:pt>
              </c:strCache>
            </c:strRef>
          </c:tx>
          <c:spPr>
            <a:ln w="50800"/>
          </c:spPr>
          <c:marker>
            <c:symbol val="none"/>
          </c:marker>
          <c:cat>
            <c:numRef>
              <c:f>Φύλλο1!$A$2:$A$9</c:f>
              <c:numCache>
                <c:formatCode>General</c:formatCode>
                <c:ptCount val="8"/>
                <c:pt idx="0">
                  <c:v>2014</c:v>
                </c:pt>
                <c:pt idx="1">
                  <c:v>2015</c:v>
                </c:pt>
                <c:pt idx="2">
                  <c:v>2016</c:v>
                </c:pt>
                <c:pt idx="3">
                  <c:v>2017</c:v>
                </c:pt>
                <c:pt idx="4">
                  <c:v>2018</c:v>
                </c:pt>
                <c:pt idx="5">
                  <c:v>2019</c:v>
                </c:pt>
                <c:pt idx="6">
                  <c:v>2020</c:v>
                </c:pt>
                <c:pt idx="7">
                  <c:v>2021</c:v>
                </c:pt>
              </c:numCache>
            </c:numRef>
          </c:cat>
          <c:val>
            <c:numRef>
              <c:f>Φύλλο1!$C$2:$C$9</c:f>
              <c:numCache>
                <c:formatCode>General</c:formatCode>
                <c:ptCount val="8"/>
                <c:pt idx="0">
                  <c:v>2.7317376125599972E-2</c:v>
                </c:pt>
                <c:pt idx="1">
                  <c:v>2.8877433824111651E-2</c:v>
                </c:pt>
                <c:pt idx="2">
                  <c:v>4.0290320997713791E-2</c:v>
                </c:pt>
                <c:pt idx="3">
                  <c:v>4.4617601832489036E-2</c:v>
                </c:pt>
                <c:pt idx="4">
                  <c:v>5.3481045963349155E-2</c:v>
                </c:pt>
                <c:pt idx="5">
                  <c:v>5.5215944164269289E-2</c:v>
                </c:pt>
                <c:pt idx="6">
                  <c:v>5.8813422445672434E-2</c:v>
                </c:pt>
                <c:pt idx="7">
                  <c:v>2.091896058593689E-2</c:v>
                </c:pt>
              </c:numCache>
            </c:numRef>
          </c:val>
          <c:extLst xmlns:c16r2="http://schemas.microsoft.com/office/drawing/2015/06/chart">
            <c:ext xmlns:c16="http://schemas.microsoft.com/office/drawing/2014/chart" uri="{C3380CC4-5D6E-409C-BE32-E72D297353CC}">
              <c16:uniqueId val="{00000001-9D35-4125-8CCF-833E4E16E270}"/>
            </c:ext>
          </c:extLst>
        </c:ser>
        <c:dLbls/>
        <c:marker val="1"/>
        <c:axId val="209660928"/>
        <c:axId val="209666816"/>
      </c:lineChart>
      <c:catAx>
        <c:axId val="209660928"/>
        <c:scaling>
          <c:orientation val="minMax"/>
        </c:scaling>
        <c:axPos val="b"/>
        <c:numFmt formatCode="General" sourceLinked="1"/>
        <c:tickLblPos val="nextTo"/>
        <c:txPr>
          <a:bodyPr/>
          <a:lstStyle/>
          <a:p>
            <a:pPr>
              <a:defRPr sz="1400"/>
            </a:pPr>
            <a:endParaRPr lang="el-GR"/>
          </a:p>
        </c:txPr>
        <c:crossAx val="209666816"/>
        <c:crosses val="autoZero"/>
        <c:auto val="1"/>
        <c:lblAlgn val="ctr"/>
        <c:lblOffset val="100"/>
      </c:catAx>
      <c:valAx>
        <c:axId val="209666816"/>
        <c:scaling>
          <c:orientation val="minMax"/>
        </c:scaling>
        <c:axPos val="l"/>
        <c:majorGridlines>
          <c:spPr>
            <a:ln>
              <a:solidFill>
                <a:schemeClr val="bg1">
                  <a:lumMod val="65000"/>
                </a:schemeClr>
              </a:solidFill>
              <a:prstDash val="sysDash"/>
            </a:ln>
          </c:spPr>
        </c:majorGridlines>
        <c:numFmt formatCode="0%" sourceLinked="0"/>
        <c:tickLblPos val="nextTo"/>
        <c:txPr>
          <a:bodyPr/>
          <a:lstStyle/>
          <a:p>
            <a:pPr>
              <a:defRPr sz="1400"/>
            </a:pPr>
            <a:endParaRPr lang="el-GR"/>
          </a:p>
        </c:txPr>
        <c:crossAx val="209660928"/>
        <c:crosses val="autoZero"/>
        <c:crossBetween val="between"/>
      </c:valAx>
    </c:plotArea>
    <c:legend>
      <c:legendPos val="r"/>
      <c:layout>
        <c:manualLayout>
          <c:xMode val="edge"/>
          <c:yMode val="edge"/>
          <c:x val="0.245070250984252"/>
          <c:y val="0.37592591267859182"/>
          <c:w val="0.30649224901574912"/>
          <c:h val="0.13057730495081085"/>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34E-2"/>
          <c:w val="0.80594163309709976"/>
          <c:h val="0.85851372671544457"/>
        </c:manualLayout>
      </c:layout>
      <c:lineChart>
        <c:grouping val="standard"/>
        <c:ser>
          <c:idx val="0"/>
          <c:order val="0"/>
          <c:tx>
            <c:strRef>
              <c:f>Φύλλο1!$B$1</c:f>
              <c:strCache>
                <c:ptCount val="1"/>
                <c:pt idx="0">
                  <c:v>Πληθυσμός</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Φύλλο1!$B$2:$B$25</c:f>
              <c:numCache>
                <c:formatCode>0.0</c:formatCode>
                <c:ptCount val="24"/>
                <c:pt idx="0">
                  <c:v>7.0386000000000024</c:v>
                </c:pt>
                <c:pt idx="1">
                  <c:v>7.0743</c:v>
                </c:pt>
                <c:pt idx="2">
                  <c:v>7.3061999999999996</c:v>
                </c:pt>
                <c:pt idx="3">
                  <c:v>7.2756000000000034</c:v>
                </c:pt>
                <c:pt idx="4">
                  <c:v>7.2816000000000134</c:v>
                </c:pt>
                <c:pt idx="5">
                  <c:v>7.2954999999999997</c:v>
                </c:pt>
                <c:pt idx="6">
                  <c:v>7.3126999999999995</c:v>
                </c:pt>
                <c:pt idx="7">
                  <c:v>7.3311000000000002</c:v>
                </c:pt>
                <c:pt idx="8">
                  <c:v>7.3544999999999945</c:v>
                </c:pt>
                <c:pt idx="9">
                  <c:v>7.3657999999999975</c:v>
                </c:pt>
                <c:pt idx="10">
                  <c:v>7.3460000000000001</c:v>
                </c:pt>
                <c:pt idx="11">
                  <c:v>7.2889999999999997</c:v>
                </c:pt>
                <c:pt idx="12">
                  <c:v>7.2242999999999995</c:v>
                </c:pt>
                <c:pt idx="13">
                  <c:v>7.1562999999999999</c:v>
                </c:pt>
                <c:pt idx="14">
                  <c:v>7.0903</c:v>
                </c:pt>
                <c:pt idx="15">
                  <c:v>7.0404</c:v>
                </c:pt>
                <c:pt idx="16">
                  <c:v>6.9871999999999996</c:v>
                </c:pt>
                <c:pt idx="17">
                  <c:v>6.9367000000000134</c:v>
                </c:pt>
                <c:pt idx="18">
                  <c:v>6.8857000000000008</c:v>
                </c:pt>
                <c:pt idx="19">
                  <c:v>6.8308</c:v>
                </c:pt>
                <c:pt idx="20">
                  <c:v>6.7706000000000124</c:v>
                </c:pt>
                <c:pt idx="21">
                  <c:v>6.7191999999999998</c:v>
                </c:pt>
                <c:pt idx="22">
                  <c:v>6.6782999999999992</c:v>
                </c:pt>
                <c:pt idx="23">
                  <c:v>6.6397000000000004</c:v>
                </c:pt>
              </c:numCache>
            </c:numRef>
          </c:val>
          <c:extLst xmlns:c16r2="http://schemas.microsoft.com/office/drawing/2015/06/chart">
            <c:ext xmlns:c16="http://schemas.microsoft.com/office/drawing/2014/chart" uri="{C3380CC4-5D6E-409C-BE32-E72D297353CC}">
              <c16:uniqueId val="{00000000-9868-4E37-984C-8547B19A6185}"/>
            </c:ext>
          </c:extLst>
        </c:ser>
        <c:ser>
          <c:idx val="1"/>
          <c:order val="1"/>
          <c:tx>
            <c:strRef>
              <c:f>Φύλλο1!$C$1</c:f>
              <c:strCache>
                <c:ptCount val="1"/>
                <c:pt idx="0">
                  <c:v>Εργατικό Δυναμικό</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Φύλλο1!$C$2:$C$25</c:f>
              <c:numCache>
                <c:formatCode>0.0</c:formatCode>
                <c:ptCount val="24"/>
                <c:pt idx="0">
                  <c:v>4.4866000000000295</c:v>
                </c:pt>
                <c:pt idx="1">
                  <c:v>4.5223999999999975</c:v>
                </c:pt>
                <c:pt idx="2">
                  <c:v>4.6233999999999975</c:v>
                </c:pt>
                <c:pt idx="3">
                  <c:v>4.6669999999999945</c:v>
                </c:pt>
                <c:pt idx="4">
                  <c:v>4.7257999999999996</c:v>
                </c:pt>
                <c:pt idx="5">
                  <c:v>4.8354999999999997</c:v>
                </c:pt>
                <c:pt idx="6">
                  <c:v>4.8527999999999976</c:v>
                </c:pt>
                <c:pt idx="7">
                  <c:v>4.8873999999999995</c:v>
                </c:pt>
                <c:pt idx="8">
                  <c:v>4.8936000000000002</c:v>
                </c:pt>
                <c:pt idx="9">
                  <c:v>4.91</c:v>
                </c:pt>
                <c:pt idx="10">
                  <c:v>4.9531999999999998</c:v>
                </c:pt>
                <c:pt idx="11">
                  <c:v>4.9446000000000003</c:v>
                </c:pt>
                <c:pt idx="12">
                  <c:v>4.8588000000000005</c:v>
                </c:pt>
                <c:pt idx="13">
                  <c:v>4.8283999999999985</c:v>
                </c:pt>
                <c:pt idx="14">
                  <c:v>4.7839999999999998</c:v>
                </c:pt>
                <c:pt idx="15">
                  <c:v>4.7471000000000005</c:v>
                </c:pt>
                <c:pt idx="16">
                  <c:v>4.7380000000000004</c:v>
                </c:pt>
                <c:pt idx="17">
                  <c:v>4.7320000000000002</c:v>
                </c:pt>
                <c:pt idx="18">
                  <c:v>4.7006000000000014</c:v>
                </c:pt>
                <c:pt idx="19">
                  <c:v>4.6569999999999965</c:v>
                </c:pt>
                <c:pt idx="20">
                  <c:v>4.6341999999999945</c:v>
                </c:pt>
                <c:pt idx="21">
                  <c:v>4.5263</c:v>
                </c:pt>
                <c:pt idx="22">
                  <c:v>4.4916000000000134</c:v>
                </c:pt>
                <c:pt idx="23">
                  <c:v>4.6091000000000006</c:v>
                </c:pt>
              </c:numCache>
            </c:numRef>
          </c:val>
          <c:extLst xmlns:c16r2="http://schemas.microsoft.com/office/drawing/2015/06/chart">
            <c:ext xmlns:c16="http://schemas.microsoft.com/office/drawing/2014/chart" uri="{C3380CC4-5D6E-409C-BE32-E72D297353CC}">
              <c16:uniqueId val="{00000001-9868-4E37-984C-8547B19A6185}"/>
            </c:ext>
          </c:extLst>
        </c:ser>
        <c:ser>
          <c:idx val="2"/>
          <c:order val="2"/>
          <c:tx>
            <c:strRef>
              <c:f>Φύλλο1!$D$1</c:f>
              <c:strCache>
                <c:ptCount val="1"/>
                <c:pt idx="0">
                  <c:v>Απασχόληση</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Φύλλο1!$D$2:$D$25</c:f>
              <c:numCache>
                <c:formatCode>0.0</c:formatCode>
                <c:ptCount val="24"/>
                <c:pt idx="0">
                  <c:v>3.9446000000000003</c:v>
                </c:pt>
                <c:pt idx="1">
                  <c:v>4.0039999999999996</c:v>
                </c:pt>
                <c:pt idx="2">
                  <c:v>4.1313999999999993</c:v>
                </c:pt>
                <c:pt idx="3">
                  <c:v>4.1932999999999998</c:v>
                </c:pt>
                <c:pt idx="4">
                  <c:v>4.2732000000000134</c:v>
                </c:pt>
                <c:pt idx="5">
                  <c:v>4.3294999999999995</c:v>
                </c:pt>
                <c:pt idx="6">
                  <c:v>4.3606999999999996</c:v>
                </c:pt>
                <c:pt idx="7">
                  <c:v>4.4403000000000024</c:v>
                </c:pt>
                <c:pt idx="8">
                  <c:v>4.4762000000000342</c:v>
                </c:pt>
                <c:pt idx="9">
                  <c:v>4.5228999999999955</c:v>
                </c:pt>
                <c:pt idx="10">
                  <c:v>4.4691999999999998</c:v>
                </c:pt>
                <c:pt idx="11">
                  <c:v>4.3063000000000002</c:v>
                </c:pt>
                <c:pt idx="12">
                  <c:v>3.9789999999999988</c:v>
                </c:pt>
                <c:pt idx="13">
                  <c:v>3.6359999999999997</c:v>
                </c:pt>
                <c:pt idx="14">
                  <c:v>3.4590999999999967</c:v>
                </c:pt>
                <c:pt idx="15">
                  <c:v>3.4794999999999967</c:v>
                </c:pt>
                <c:pt idx="16">
                  <c:v>3.548</c:v>
                </c:pt>
                <c:pt idx="17">
                  <c:v>3.6103000000000001</c:v>
                </c:pt>
                <c:pt idx="18">
                  <c:v>3.6826999999999988</c:v>
                </c:pt>
                <c:pt idx="19">
                  <c:v>3.7509999999999999</c:v>
                </c:pt>
                <c:pt idx="20">
                  <c:v>3.8245999999999998</c:v>
                </c:pt>
                <c:pt idx="21">
                  <c:v>3.7802000000000002</c:v>
                </c:pt>
                <c:pt idx="22">
                  <c:v>3.8227999999999978</c:v>
                </c:pt>
                <c:pt idx="23">
                  <c:v>4.0301999999999998</c:v>
                </c:pt>
              </c:numCache>
            </c:numRef>
          </c:val>
          <c:extLst xmlns:c16r2="http://schemas.microsoft.com/office/drawing/2015/06/chart">
            <c:ext xmlns:c16="http://schemas.microsoft.com/office/drawing/2014/chart" uri="{C3380CC4-5D6E-409C-BE32-E72D297353CC}">
              <c16:uniqueId val="{00000002-9868-4E37-984C-8547B19A6185}"/>
            </c:ext>
          </c:extLst>
        </c:ser>
        <c:ser>
          <c:idx val="3"/>
          <c:order val="3"/>
          <c:tx>
            <c:strRef>
              <c:f>Φύλλο1!$E$1</c:f>
              <c:strCache>
                <c:ptCount val="1"/>
                <c:pt idx="0">
                  <c:v>Ανεργία</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Φύλλο1!$E$2:$E$25</c:f>
              <c:numCache>
                <c:formatCode>0.0</c:formatCode>
                <c:ptCount val="24"/>
                <c:pt idx="0">
                  <c:v>0.54189999999999994</c:v>
                </c:pt>
                <c:pt idx="1">
                  <c:v>0.51839999999999997</c:v>
                </c:pt>
                <c:pt idx="2">
                  <c:v>0.49210000000000031</c:v>
                </c:pt>
                <c:pt idx="3">
                  <c:v>0.4738000000000015</c:v>
                </c:pt>
                <c:pt idx="4">
                  <c:v>0.4526</c:v>
                </c:pt>
                <c:pt idx="5">
                  <c:v>0.50600000000000001</c:v>
                </c:pt>
                <c:pt idx="6">
                  <c:v>0.49210000000000031</c:v>
                </c:pt>
                <c:pt idx="7">
                  <c:v>0.4471</c:v>
                </c:pt>
                <c:pt idx="8">
                  <c:v>0.41740000000000038</c:v>
                </c:pt>
                <c:pt idx="9">
                  <c:v>0.38710000000000155</c:v>
                </c:pt>
                <c:pt idx="10">
                  <c:v>0.48400000000000032</c:v>
                </c:pt>
                <c:pt idx="11">
                  <c:v>0.63820000000000165</c:v>
                </c:pt>
                <c:pt idx="12">
                  <c:v>0.87980000000000391</c:v>
                </c:pt>
                <c:pt idx="13">
                  <c:v>1.1924000000000001</c:v>
                </c:pt>
                <c:pt idx="14">
                  <c:v>1.3249000000000002</c:v>
                </c:pt>
                <c:pt idx="15">
                  <c:v>1.2675999999999916</c:v>
                </c:pt>
                <c:pt idx="16">
                  <c:v>1.1899000000000002</c:v>
                </c:pt>
                <c:pt idx="17">
                  <c:v>1.121699999999993</c:v>
                </c:pt>
                <c:pt idx="18">
                  <c:v>1.0177999999999912</c:v>
                </c:pt>
                <c:pt idx="19">
                  <c:v>0.90589999999999993</c:v>
                </c:pt>
                <c:pt idx="20">
                  <c:v>0.80959999999999999</c:v>
                </c:pt>
                <c:pt idx="21">
                  <c:v>0.74600000000000311</c:v>
                </c:pt>
                <c:pt idx="22">
                  <c:v>0.66880000000000472</c:v>
                </c:pt>
                <c:pt idx="23">
                  <c:v>0.57890000000000064</c:v>
                </c:pt>
              </c:numCache>
            </c:numRef>
          </c:val>
          <c:extLst xmlns:c16r2="http://schemas.microsoft.com/office/drawing/2015/06/chart">
            <c:ext xmlns:c16="http://schemas.microsoft.com/office/drawing/2014/chart" uri="{C3380CC4-5D6E-409C-BE32-E72D297353CC}">
              <c16:uniqueId val="{00000003-9868-4E37-984C-8547B19A6185}"/>
            </c:ext>
          </c:extLst>
        </c:ser>
        <c:dLbls/>
        <c:marker val="1"/>
        <c:axId val="220366720"/>
        <c:axId val="220368256"/>
      </c:lineChart>
      <c:catAx>
        <c:axId val="220366720"/>
        <c:scaling>
          <c:orientation val="minMax"/>
        </c:scaling>
        <c:axPos val="b"/>
        <c:numFmt formatCode="General" sourceLinked="1"/>
        <c:tickLblPos val="nextTo"/>
        <c:crossAx val="220368256"/>
        <c:crosses val="autoZero"/>
        <c:auto val="1"/>
        <c:lblAlgn val="ctr"/>
        <c:lblOffset val="100"/>
        <c:tickLblSkip val="2"/>
        <c:tickMarkSkip val="2"/>
      </c:catAx>
      <c:valAx>
        <c:axId val="220368256"/>
        <c:scaling>
          <c:orientation val="minMax"/>
        </c:scaling>
        <c:axPos val="l"/>
        <c:majorGridlines>
          <c:spPr>
            <a:ln>
              <a:solidFill>
                <a:schemeClr val="bg1">
                  <a:lumMod val="65000"/>
                </a:schemeClr>
              </a:solidFill>
              <a:prstDash val="dash"/>
            </a:ln>
          </c:spPr>
        </c:majorGridlines>
        <c:numFmt formatCode="0" sourceLinked="0"/>
        <c:tickLblPos val="nextTo"/>
        <c:crossAx val="220366720"/>
        <c:crosses val="autoZero"/>
        <c:crossBetween val="midCat"/>
      </c:valAx>
    </c:plotArea>
    <c:legend>
      <c:legendPos val="r"/>
      <c:layout>
        <c:manualLayout>
          <c:xMode val="edge"/>
          <c:yMode val="edge"/>
          <c:x val="0.21908121921504725"/>
          <c:y val="0.48731782189236178"/>
          <c:w val="0.51569099187638834"/>
          <c:h val="0.21486539032570326"/>
        </c:manualLayout>
      </c:layout>
      <c:txPr>
        <a:bodyPr/>
        <a:lstStyle/>
        <a:p>
          <a:pPr>
            <a:defRPr sz="1400"/>
          </a:pPr>
          <a:endParaRPr lang="el-GR"/>
        </a:p>
      </c:txPr>
    </c:legend>
    <c:plotVisOnly val="1"/>
    <c:dispBlanksAs val="gap"/>
  </c:chart>
  <c:txPr>
    <a:bodyPr/>
    <a:lstStyle/>
    <a:p>
      <a:pPr>
        <a:defRPr sz="1800"/>
      </a:pPr>
      <a:endParaRPr lang="el-GR"/>
    </a:p>
  </c:txPr>
  <c:externalData r:id="rId1"/>
  <c:userShapes r:id="rId2"/>
</c:chartSpace>
</file>

<file path=ppt/charts/chart20.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55E-2"/>
          <c:w val="0.80594163309710021"/>
          <c:h val="0.85851372671544457"/>
        </c:manualLayout>
      </c:layout>
      <c:lineChart>
        <c:grouping val="standard"/>
        <c:ser>
          <c:idx val="0"/>
          <c:order val="0"/>
          <c:tx>
            <c:strRef>
              <c:f>Φύλλο1!$B$1</c:f>
              <c:strCache>
                <c:ptCount val="1"/>
                <c:pt idx="0">
                  <c:v>Πληθυσμός</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Φύλλο1!$B$2:$B$25</c:f>
              <c:numCache>
                <c:formatCode>0.0</c:formatCode>
                <c:ptCount val="24"/>
                <c:pt idx="0">
                  <c:v>5.6648999999999745</c:v>
                </c:pt>
                <c:pt idx="1">
                  <c:v>5.6941999999999755</c:v>
                </c:pt>
                <c:pt idx="2">
                  <c:v>5.7344999999999997</c:v>
                </c:pt>
                <c:pt idx="3">
                  <c:v>5.7698</c:v>
                </c:pt>
                <c:pt idx="4">
                  <c:v>5.8167</c:v>
                </c:pt>
                <c:pt idx="5">
                  <c:v>5.8542000000000005</c:v>
                </c:pt>
                <c:pt idx="6">
                  <c:v>5.8976999999999995</c:v>
                </c:pt>
                <c:pt idx="7">
                  <c:v>5.9507999999999992</c:v>
                </c:pt>
                <c:pt idx="8">
                  <c:v>6.0019999999999998</c:v>
                </c:pt>
                <c:pt idx="9">
                  <c:v>6.0457999999999998</c:v>
                </c:pt>
                <c:pt idx="10">
                  <c:v>6.0802000000000014</c:v>
                </c:pt>
                <c:pt idx="11">
                  <c:v>6.1028999999999956</c:v>
                </c:pt>
                <c:pt idx="12">
                  <c:v>6.1144999999999845</c:v>
                </c:pt>
                <c:pt idx="13">
                  <c:v>6.1139999999999946</c:v>
                </c:pt>
                <c:pt idx="14">
                  <c:v>6.1202999999999985</c:v>
                </c:pt>
                <c:pt idx="15">
                  <c:v>6.1414</c:v>
                </c:pt>
                <c:pt idx="16">
                  <c:v>6.1701999999999995</c:v>
                </c:pt>
                <c:pt idx="17">
                  <c:v>6.2141999999999955</c:v>
                </c:pt>
                <c:pt idx="18">
                  <c:v>6.2895000000000003</c:v>
                </c:pt>
                <c:pt idx="19">
                  <c:v>6.3467000000000002</c:v>
                </c:pt>
                <c:pt idx="20">
                  <c:v>6.4035000000000002</c:v>
                </c:pt>
                <c:pt idx="21">
                  <c:v>6.4429999999999996</c:v>
                </c:pt>
                <c:pt idx="22">
                  <c:v>6.4377999999999993</c:v>
                </c:pt>
                <c:pt idx="23">
                  <c:v>6.4755000000000003</c:v>
                </c:pt>
              </c:numCache>
            </c:numRef>
          </c:val>
          <c:extLst xmlns:c16r2="http://schemas.microsoft.com/office/drawing/2015/06/chart">
            <c:ext xmlns:c16="http://schemas.microsoft.com/office/drawing/2014/chart" uri="{C3380CC4-5D6E-409C-BE32-E72D297353CC}">
              <c16:uniqueId val="{00000000-5499-446D-A346-66F1DDB7691C}"/>
            </c:ext>
          </c:extLst>
        </c:ser>
        <c:ser>
          <c:idx val="1"/>
          <c:order val="1"/>
          <c:tx>
            <c:strRef>
              <c:f>Φύλλο1!$C$1</c:f>
              <c:strCache>
                <c:ptCount val="1"/>
                <c:pt idx="0">
                  <c:v>Εργατικό Δυναμικό</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Φύλλο1!$C$2:$C$25</c:f>
              <c:numCache>
                <c:formatCode>0.0</c:formatCode>
                <c:ptCount val="24"/>
                <c:pt idx="0">
                  <c:v>4.3306000000000004</c:v>
                </c:pt>
                <c:pt idx="1">
                  <c:v>4.2880000000000003</c:v>
                </c:pt>
                <c:pt idx="2">
                  <c:v>4.4807000000000023</c:v>
                </c:pt>
                <c:pt idx="3">
                  <c:v>4.4983000000000004</c:v>
                </c:pt>
                <c:pt idx="4">
                  <c:v>4.5339</c:v>
                </c:pt>
                <c:pt idx="5">
                  <c:v>4.5488</c:v>
                </c:pt>
                <c:pt idx="6">
                  <c:v>4.6134999999999975</c:v>
                </c:pt>
                <c:pt idx="7">
                  <c:v>4.6868999999999996</c:v>
                </c:pt>
                <c:pt idx="8">
                  <c:v>4.7498000000000014</c:v>
                </c:pt>
                <c:pt idx="9">
                  <c:v>4.7970999999999995</c:v>
                </c:pt>
                <c:pt idx="10">
                  <c:v>4.7987000000000011</c:v>
                </c:pt>
                <c:pt idx="11">
                  <c:v>4.8267999999999995</c:v>
                </c:pt>
                <c:pt idx="12">
                  <c:v>4.8869999999999996</c:v>
                </c:pt>
                <c:pt idx="13">
                  <c:v>4.9093000000000124</c:v>
                </c:pt>
                <c:pt idx="14">
                  <c:v>4.9632000000000014</c:v>
                </c:pt>
                <c:pt idx="15">
                  <c:v>5.0047999999999995</c:v>
                </c:pt>
                <c:pt idx="16">
                  <c:v>5.0437999999999992</c:v>
                </c:pt>
                <c:pt idx="17">
                  <c:v>5.100200000000001</c:v>
                </c:pt>
                <c:pt idx="18">
                  <c:v>5.1900999999999975</c:v>
                </c:pt>
                <c:pt idx="19">
                  <c:v>5.2513999999999994</c:v>
                </c:pt>
                <c:pt idx="20">
                  <c:v>5.3102</c:v>
                </c:pt>
                <c:pt idx="21">
                  <c:v>5.3163999999999998</c:v>
                </c:pt>
                <c:pt idx="22">
                  <c:v>5.3339999999999996</c:v>
                </c:pt>
                <c:pt idx="23">
                  <c:v>5.4037000000000024</c:v>
                </c:pt>
              </c:numCache>
            </c:numRef>
          </c:val>
          <c:extLst xmlns:c16r2="http://schemas.microsoft.com/office/drawing/2015/06/chart">
            <c:ext xmlns:c16="http://schemas.microsoft.com/office/drawing/2014/chart" uri="{C3380CC4-5D6E-409C-BE32-E72D297353CC}">
              <c16:uniqueId val="{00000001-5499-446D-A346-66F1DDB7691C}"/>
            </c:ext>
          </c:extLst>
        </c:ser>
        <c:ser>
          <c:idx val="2"/>
          <c:order val="2"/>
          <c:tx>
            <c:strRef>
              <c:f>Φύλλο1!$D$1</c:f>
              <c:strCache>
                <c:ptCount val="1"/>
                <c:pt idx="0">
                  <c:v>Απασχόληση</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Φύλλο1!$D$2:$D$25</c:f>
              <c:numCache>
                <c:formatCode>0.0</c:formatCode>
                <c:ptCount val="24"/>
                <c:pt idx="0">
                  <c:v>3.9975999999999998</c:v>
                </c:pt>
                <c:pt idx="1">
                  <c:v>4.0503999999999998</c:v>
                </c:pt>
                <c:pt idx="2">
                  <c:v>4.2668999999999997</c:v>
                </c:pt>
                <c:pt idx="3">
                  <c:v>4.2715000000000014</c:v>
                </c:pt>
                <c:pt idx="4">
                  <c:v>4.2788999999999993</c:v>
                </c:pt>
                <c:pt idx="5">
                  <c:v>4.2407999999999992</c:v>
                </c:pt>
                <c:pt idx="6">
                  <c:v>4.2631999999999985</c:v>
                </c:pt>
                <c:pt idx="7">
                  <c:v>4.351799999999999</c:v>
                </c:pt>
                <c:pt idx="8">
                  <c:v>4.4533000000000014</c:v>
                </c:pt>
                <c:pt idx="9">
                  <c:v>4.4937000000000014</c:v>
                </c:pt>
                <c:pt idx="10">
                  <c:v>4.3914999999999997</c:v>
                </c:pt>
                <c:pt idx="11">
                  <c:v>4.4031000000000002</c:v>
                </c:pt>
                <c:pt idx="12">
                  <c:v>4.4981</c:v>
                </c:pt>
                <c:pt idx="13">
                  <c:v>4.5097000000000014</c:v>
                </c:pt>
                <c:pt idx="14">
                  <c:v>4.5542000000000007</c:v>
                </c:pt>
                <c:pt idx="15">
                  <c:v>4.5974999999999975</c:v>
                </c:pt>
                <c:pt idx="16">
                  <c:v>4.6598999999999995</c:v>
                </c:pt>
                <c:pt idx="17">
                  <c:v>4.7356000000000034</c:v>
                </c:pt>
                <c:pt idx="18">
                  <c:v>4.8338999999999999</c:v>
                </c:pt>
                <c:pt idx="19">
                  <c:v>4.9102000000000023</c:v>
                </c:pt>
                <c:pt idx="20">
                  <c:v>4.9385000000000003</c:v>
                </c:pt>
                <c:pt idx="21">
                  <c:v>4.8626000000000005</c:v>
                </c:pt>
                <c:pt idx="22">
                  <c:v>4.8527999999999976</c:v>
                </c:pt>
                <c:pt idx="23">
                  <c:v>4.9930000000000003</c:v>
                </c:pt>
              </c:numCache>
            </c:numRef>
          </c:val>
          <c:extLst xmlns:c16r2="http://schemas.microsoft.com/office/drawing/2015/06/chart">
            <c:ext xmlns:c16="http://schemas.microsoft.com/office/drawing/2014/chart" uri="{C3380CC4-5D6E-409C-BE32-E72D297353CC}">
              <c16:uniqueId val="{00000002-5499-446D-A346-66F1DDB7691C}"/>
            </c:ext>
          </c:extLst>
        </c:ser>
        <c:ser>
          <c:idx val="3"/>
          <c:order val="3"/>
          <c:tx>
            <c:strRef>
              <c:f>Φύλλο1!$E$1</c:f>
              <c:strCache>
                <c:ptCount val="1"/>
                <c:pt idx="0">
                  <c:v>Ανεργία</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Φύλλο1!$E$2:$E$25</c:f>
              <c:numCache>
                <c:formatCode>0.0</c:formatCode>
                <c:ptCount val="24"/>
                <c:pt idx="0">
                  <c:v>0.33300000000000202</c:v>
                </c:pt>
                <c:pt idx="1">
                  <c:v>0.23760000000000001</c:v>
                </c:pt>
                <c:pt idx="2">
                  <c:v>0.21380000000000021</c:v>
                </c:pt>
                <c:pt idx="3">
                  <c:v>0.2268</c:v>
                </c:pt>
                <c:pt idx="4">
                  <c:v>0.255</c:v>
                </c:pt>
                <c:pt idx="5">
                  <c:v>0.30800000000000038</c:v>
                </c:pt>
                <c:pt idx="6">
                  <c:v>0.35040000000000032</c:v>
                </c:pt>
                <c:pt idx="7">
                  <c:v>0.33510000000000173</c:v>
                </c:pt>
                <c:pt idx="8">
                  <c:v>0.29660000000000031</c:v>
                </c:pt>
                <c:pt idx="9">
                  <c:v>0.30330000000000173</c:v>
                </c:pt>
                <c:pt idx="10">
                  <c:v>0.40730000000000038</c:v>
                </c:pt>
                <c:pt idx="11">
                  <c:v>0.42360000000000031</c:v>
                </c:pt>
                <c:pt idx="12">
                  <c:v>0.38900000000000173</c:v>
                </c:pt>
                <c:pt idx="13">
                  <c:v>0.39960000000000173</c:v>
                </c:pt>
                <c:pt idx="14">
                  <c:v>0.40890000000000032</c:v>
                </c:pt>
                <c:pt idx="15">
                  <c:v>0.40730000000000038</c:v>
                </c:pt>
                <c:pt idx="16">
                  <c:v>0.38390000000000202</c:v>
                </c:pt>
                <c:pt idx="17">
                  <c:v>0.36460000000000031</c:v>
                </c:pt>
                <c:pt idx="18">
                  <c:v>0.35630000000000167</c:v>
                </c:pt>
                <c:pt idx="19">
                  <c:v>0.3412</c:v>
                </c:pt>
                <c:pt idx="20">
                  <c:v>0.37170000000000031</c:v>
                </c:pt>
                <c:pt idx="21">
                  <c:v>0.45390000000000008</c:v>
                </c:pt>
                <c:pt idx="22">
                  <c:v>0.48120000000000002</c:v>
                </c:pt>
                <c:pt idx="23">
                  <c:v>0.41090000000000032</c:v>
                </c:pt>
              </c:numCache>
            </c:numRef>
          </c:val>
          <c:extLst xmlns:c16r2="http://schemas.microsoft.com/office/drawing/2015/06/chart">
            <c:ext xmlns:c16="http://schemas.microsoft.com/office/drawing/2014/chart" uri="{C3380CC4-5D6E-409C-BE32-E72D297353CC}">
              <c16:uniqueId val="{00000003-5499-446D-A346-66F1DDB7691C}"/>
            </c:ext>
          </c:extLst>
        </c:ser>
        <c:dLbls/>
        <c:marker val="1"/>
        <c:axId val="216834432"/>
        <c:axId val="216835968"/>
      </c:lineChart>
      <c:catAx>
        <c:axId val="216834432"/>
        <c:scaling>
          <c:orientation val="minMax"/>
        </c:scaling>
        <c:axPos val="b"/>
        <c:numFmt formatCode="General" sourceLinked="1"/>
        <c:tickLblPos val="nextTo"/>
        <c:crossAx val="216835968"/>
        <c:crosses val="autoZero"/>
        <c:auto val="1"/>
        <c:lblAlgn val="ctr"/>
        <c:lblOffset val="100"/>
        <c:tickLblSkip val="2"/>
        <c:tickMarkSkip val="2"/>
      </c:catAx>
      <c:valAx>
        <c:axId val="216835968"/>
        <c:scaling>
          <c:orientation val="minMax"/>
          <c:max val="8"/>
        </c:scaling>
        <c:axPos val="l"/>
        <c:majorGridlines>
          <c:spPr>
            <a:ln>
              <a:solidFill>
                <a:schemeClr val="bg1">
                  <a:lumMod val="65000"/>
                </a:schemeClr>
              </a:solidFill>
              <a:prstDash val="dash"/>
            </a:ln>
          </c:spPr>
        </c:majorGridlines>
        <c:numFmt formatCode="0" sourceLinked="0"/>
        <c:tickLblPos val="nextTo"/>
        <c:crossAx val="216834432"/>
        <c:crosses val="autoZero"/>
        <c:crossBetween val="midCat"/>
      </c:valAx>
    </c:plotArea>
    <c:legend>
      <c:legendPos val="r"/>
      <c:layout>
        <c:manualLayout>
          <c:xMode val="edge"/>
          <c:yMode val="edge"/>
          <c:x val="0.21908121921504725"/>
          <c:y val="0.487317821892362"/>
          <c:w val="0.51569099187638834"/>
          <c:h val="0.21486539032570331"/>
        </c:manualLayout>
      </c:layout>
      <c:txPr>
        <a:bodyPr/>
        <a:lstStyle/>
        <a:p>
          <a:pPr>
            <a:defRPr sz="1400"/>
          </a:pPr>
          <a:endParaRPr lang="el-GR"/>
        </a:p>
      </c:txPr>
    </c:legend>
    <c:plotVisOnly val="1"/>
    <c:dispBlanksAs val="gap"/>
  </c:chart>
  <c:txPr>
    <a:bodyPr/>
    <a:lstStyle/>
    <a:p>
      <a:pPr>
        <a:defRPr sz="1800"/>
      </a:pPr>
      <a:endParaRPr lang="el-GR"/>
    </a:p>
  </c:txPr>
  <c:externalData r:id="rId1"/>
  <c:userShapes r:id="rId2"/>
</c:chartSpace>
</file>

<file path=ppt/charts/chart21.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55E-2"/>
          <c:w val="0.80594163309710021"/>
          <c:h val="0.85851372671544457"/>
        </c:manualLayout>
      </c:layout>
      <c:lineChart>
        <c:grouping val="standard"/>
        <c:ser>
          <c:idx val="0"/>
          <c:order val="0"/>
          <c:tx>
            <c:strRef>
              <c:f>Φύλλο1!$B$1</c:f>
              <c:strCache>
                <c:ptCount val="1"/>
                <c:pt idx="0">
                  <c:v>% Συμμετοχής</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Φύλλο1!$B$2:$B$25</c:f>
              <c:numCache>
                <c:formatCode>0%</c:formatCode>
                <c:ptCount val="24"/>
                <c:pt idx="0">
                  <c:v>0.63742789759327834</c:v>
                </c:pt>
                <c:pt idx="1">
                  <c:v>0.63927173006516902</c:v>
                </c:pt>
                <c:pt idx="2">
                  <c:v>0.63280501491884289</c:v>
                </c:pt>
                <c:pt idx="3">
                  <c:v>0.64145912364616064</c:v>
                </c:pt>
                <c:pt idx="4">
                  <c:v>0.64900571303011012</c:v>
                </c:pt>
                <c:pt idx="5">
                  <c:v>0.66280583921595904</c:v>
                </c:pt>
                <c:pt idx="6">
                  <c:v>0.66361261914204062</c:v>
                </c:pt>
                <c:pt idx="7">
                  <c:v>0.66666666666666663</c:v>
                </c:pt>
                <c:pt idx="8">
                  <c:v>0.66538853763002648</c:v>
                </c:pt>
                <c:pt idx="9">
                  <c:v>0.66659425995819144</c:v>
                </c:pt>
                <c:pt idx="10">
                  <c:v>0.67427171249660456</c:v>
                </c:pt>
                <c:pt idx="11">
                  <c:v>0.67836465907531962</c:v>
                </c:pt>
                <c:pt idx="12">
                  <c:v>0.67256343175117361</c:v>
                </c:pt>
                <c:pt idx="13">
                  <c:v>0.67470620292609784</c:v>
                </c:pt>
                <c:pt idx="14">
                  <c:v>0.67472462378179243</c:v>
                </c:pt>
                <c:pt idx="15">
                  <c:v>0.67426566672348742</c:v>
                </c:pt>
                <c:pt idx="16">
                  <c:v>0.67809709182505162</c:v>
                </c:pt>
                <c:pt idx="17">
                  <c:v>0.6821687545951246</c:v>
                </c:pt>
                <c:pt idx="18">
                  <c:v>0.68266116734682025</c:v>
                </c:pt>
                <c:pt idx="19">
                  <c:v>0.68176494700474322</c:v>
                </c:pt>
                <c:pt idx="20">
                  <c:v>0.68445927982748933</c:v>
                </c:pt>
                <c:pt idx="21">
                  <c:v>0.67363674246934513</c:v>
                </c:pt>
                <c:pt idx="22">
                  <c:v>0.67256637168141609</c:v>
                </c:pt>
                <c:pt idx="23">
                  <c:v>0.6941729294998269</c:v>
                </c:pt>
              </c:numCache>
            </c:numRef>
          </c:val>
          <c:extLst xmlns:c16r2="http://schemas.microsoft.com/office/drawing/2015/06/chart">
            <c:ext xmlns:c16="http://schemas.microsoft.com/office/drawing/2014/chart" uri="{C3380CC4-5D6E-409C-BE32-E72D297353CC}">
              <c16:uniqueId val="{00000000-15F3-4ACB-BA6B-F666957FCFAE}"/>
            </c:ext>
          </c:extLst>
        </c:ser>
        <c:ser>
          <c:idx val="1"/>
          <c:order val="1"/>
          <c:tx>
            <c:strRef>
              <c:f>Φύλλο1!$C$1</c:f>
              <c:strCache>
                <c:ptCount val="1"/>
                <c:pt idx="0">
                  <c:v>% Απασχόλησης</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Φύλλο1!$C$2:$C$25</c:f>
              <c:numCache>
                <c:formatCode>0%</c:formatCode>
                <c:ptCount val="24"/>
                <c:pt idx="0">
                  <c:v>0.5604239479441937</c:v>
                </c:pt>
                <c:pt idx="1">
                  <c:v>0.56599239500727949</c:v>
                </c:pt>
                <c:pt idx="2">
                  <c:v>0.56546494757876853</c:v>
                </c:pt>
                <c:pt idx="3">
                  <c:v>0.57635109131892903</c:v>
                </c:pt>
                <c:pt idx="4">
                  <c:v>0.58684904416611761</c:v>
                </c:pt>
                <c:pt idx="5">
                  <c:v>0.59344801590021246</c:v>
                </c:pt>
                <c:pt idx="6">
                  <c:v>0.59631873316285156</c:v>
                </c:pt>
                <c:pt idx="7">
                  <c:v>0.60567991160945156</c:v>
                </c:pt>
                <c:pt idx="8">
                  <c:v>0.60863416955605409</c:v>
                </c:pt>
                <c:pt idx="9">
                  <c:v>0.61404056585842681</c:v>
                </c:pt>
                <c:pt idx="10">
                  <c:v>0.60838551592703449</c:v>
                </c:pt>
                <c:pt idx="11">
                  <c:v>0.59079434764713967</c:v>
                </c:pt>
                <c:pt idx="12">
                  <c:v>0.55078000636739965</c:v>
                </c:pt>
                <c:pt idx="13">
                  <c:v>0.50808378631415652</c:v>
                </c:pt>
                <c:pt idx="14">
                  <c:v>0.48786370111279065</c:v>
                </c:pt>
                <c:pt idx="15">
                  <c:v>0.49421907846145108</c:v>
                </c:pt>
                <c:pt idx="16">
                  <c:v>0.50778566521639568</c:v>
                </c:pt>
                <c:pt idx="17">
                  <c:v>0.52046362103017252</c:v>
                </c:pt>
                <c:pt idx="18">
                  <c:v>0.53483305981962559</c:v>
                </c:pt>
                <c:pt idx="19">
                  <c:v>0.54913040932248069</c:v>
                </c:pt>
                <c:pt idx="20">
                  <c:v>0.5648834667533158</c:v>
                </c:pt>
                <c:pt idx="21">
                  <c:v>0.56259673770686958</c:v>
                </c:pt>
                <c:pt idx="22">
                  <c:v>0.57242112513663657</c:v>
                </c:pt>
                <c:pt idx="23">
                  <c:v>0.6069852553579228</c:v>
                </c:pt>
              </c:numCache>
            </c:numRef>
          </c:val>
          <c:extLst xmlns:c16r2="http://schemas.microsoft.com/office/drawing/2015/06/chart">
            <c:ext xmlns:c16="http://schemas.microsoft.com/office/drawing/2014/chart" uri="{C3380CC4-5D6E-409C-BE32-E72D297353CC}">
              <c16:uniqueId val="{00000001-15F3-4ACB-BA6B-F666957FCFAE}"/>
            </c:ext>
          </c:extLst>
        </c:ser>
        <c:ser>
          <c:idx val="2"/>
          <c:order val="2"/>
          <c:tx>
            <c:strRef>
              <c:f>Φύλλο1!$D$1</c:f>
              <c:strCache>
                <c:ptCount val="1"/>
                <c:pt idx="0">
                  <c:v>% Ανεργίας</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Φύλλο1!$D$2:$D$25</c:f>
              <c:numCache>
                <c:formatCode>0%</c:formatCode>
                <c:ptCount val="24"/>
                <c:pt idx="0">
                  <c:v>0.12078188383185492</c:v>
                </c:pt>
                <c:pt idx="1">
                  <c:v>0.11462940031841502</c:v>
                </c:pt>
                <c:pt idx="2">
                  <c:v>0.10643682138685866</c:v>
                </c:pt>
                <c:pt idx="3">
                  <c:v>0.10152131990572101</c:v>
                </c:pt>
                <c:pt idx="4">
                  <c:v>9.5772144398832651E-2</c:v>
                </c:pt>
                <c:pt idx="5">
                  <c:v>0.104642746355083</c:v>
                </c:pt>
                <c:pt idx="6">
                  <c:v>0.10140537421694699</c:v>
                </c:pt>
                <c:pt idx="7">
                  <c:v>9.1480132585833027E-2</c:v>
                </c:pt>
                <c:pt idx="8">
                  <c:v>8.5295079287233164E-2</c:v>
                </c:pt>
                <c:pt idx="9">
                  <c:v>7.8839103869653773E-2</c:v>
                </c:pt>
                <c:pt idx="10">
                  <c:v>9.7714608737785702E-2</c:v>
                </c:pt>
                <c:pt idx="11">
                  <c:v>0.12907009667111588</c:v>
                </c:pt>
                <c:pt idx="12">
                  <c:v>0.18107351609450867</c:v>
                </c:pt>
                <c:pt idx="13">
                  <c:v>0.24695551321348688</c:v>
                </c:pt>
                <c:pt idx="14">
                  <c:v>0.27694397993311037</c:v>
                </c:pt>
                <c:pt idx="15">
                  <c:v>0.26702618440732234</c:v>
                </c:pt>
                <c:pt idx="16">
                  <c:v>0.2511397214014332</c:v>
                </c:pt>
                <c:pt idx="17">
                  <c:v>0.23704564666103212</c:v>
                </c:pt>
                <c:pt idx="18">
                  <c:v>0.2165255499297962</c:v>
                </c:pt>
                <c:pt idx="19">
                  <c:v>0.19452437191324887</c:v>
                </c:pt>
                <c:pt idx="20">
                  <c:v>0.17470113503948986</c:v>
                </c:pt>
                <c:pt idx="21">
                  <c:v>0.16481452842277355</c:v>
                </c:pt>
                <c:pt idx="22">
                  <c:v>0.1489001692047377</c:v>
                </c:pt>
                <c:pt idx="23">
                  <c:v>0.12559935779219525</c:v>
                </c:pt>
              </c:numCache>
            </c:numRef>
          </c:val>
          <c:extLst xmlns:c16r2="http://schemas.microsoft.com/office/drawing/2015/06/chart">
            <c:ext xmlns:c16="http://schemas.microsoft.com/office/drawing/2014/chart" uri="{C3380CC4-5D6E-409C-BE32-E72D297353CC}">
              <c16:uniqueId val="{00000002-15F3-4ACB-BA6B-F666957FCFAE}"/>
            </c:ext>
          </c:extLst>
        </c:ser>
        <c:dLbls/>
        <c:marker val="1"/>
        <c:axId val="228377344"/>
        <c:axId val="228378880"/>
      </c:lineChart>
      <c:catAx>
        <c:axId val="228377344"/>
        <c:scaling>
          <c:orientation val="minMax"/>
        </c:scaling>
        <c:axPos val="b"/>
        <c:numFmt formatCode="General" sourceLinked="1"/>
        <c:tickLblPos val="nextTo"/>
        <c:crossAx val="228378880"/>
        <c:crosses val="autoZero"/>
        <c:auto val="1"/>
        <c:lblAlgn val="ctr"/>
        <c:lblOffset val="100"/>
        <c:tickLblSkip val="2"/>
        <c:tickMarkSkip val="2"/>
      </c:catAx>
      <c:valAx>
        <c:axId val="228378880"/>
        <c:scaling>
          <c:orientation val="minMax"/>
          <c:max val="0.9"/>
        </c:scaling>
        <c:axPos val="l"/>
        <c:majorGridlines>
          <c:spPr>
            <a:ln>
              <a:solidFill>
                <a:schemeClr val="bg1">
                  <a:lumMod val="65000"/>
                </a:schemeClr>
              </a:solidFill>
              <a:prstDash val="dash"/>
            </a:ln>
          </c:spPr>
        </c:majorGridlines>
        <c:numFmt formatCode="0%" sourceLinked="0"/>
        <c:tickLblPos val="nextTo"/>
        <c:crossAx val="228377344"/>
        <c:crosses val="autoZero"/>
        <c:crossBetween val="midCat"/>
      </c:valAx>
    </c:plotArea>
    <c:legend>
      <c:legendPos val="r"/>
      <c:layout>
        <c:manualLayout>
          <c:xMode val="edge"/>
          <c:yMode val="edge"/>
          <c:x val="0.20324636934257057"/>
          <c:y val="0.42169282592932938"/>
          <c:w val="0.51569099187638834"/>
          <c:h val="0.21486539032570331"/>
        </c:manualLayout>
      </c:layout>
      <c:txPr>
        <a:bodyPr/>
        <a:lstStyle/>
        <a:p>
          <a:pPr>
            <a:defRPr sz="1400"/>
          </a:pPr>
          <a:endParaRPr lang="el-GR"/>
        </a:p>
      </c:txPr>
    </c:legend>
    <c:plotVisOnly val="1"/>
    <c:dispBlanksAs val="gap"/>
  </c:chart>
  <c:txPr>
    <a:bodyPr/>
    <a:lstStyle/>
    <a:p>
      <a:pPr>
        <a:defRPr sz="1800"/>
      </a:pPr>
      <a:endParaRPr lang="el-GR"/>
    </a:p>
  </c:txPr>
  <c:externalData r:id="rId1"/>
  <c:userShapes r:id="rId2"/>
</c:chartSpace>
</file>

<file path=ppt/charts/chart22.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69E-2"/>
          <c:w val="0.80594163309710065"/>
          <c:h val="0.85851372671544457"/>
        </c:manualLayout>
      </c:layout>
      <c:lineChart>
        <c:grouping val="standard"/>
        <c:ser>
          <c:idx val="0"/>
          <c:order val="0"/>
          <c:tx>
            <c:strRef>
              <c:f>Φύλλο1!$B$1</c:f>
              <c:strCache>
                <c:ptCount val="1"/>
                <c:pt idx="0">
                  <c:v>% Συμμετοχής</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Φύλλο1!$B$2:$B$25</c:f>
              <c:numCache>
                <c:formatCode>0.0</c:formatCode>
                <c:ptCount val="24"/>
                <c:pt idx="0">
                  <c:v>0.76446186163921703</c:v>
                </c:pt>
                <c:pt idx="1">
                  <c:v>0.75304696006462724</c:v>
                </c:pt>
                <c:pt idx="2">
                  <c:v>0.78135844450257264</c:v>
                </c:pt>
                <c:pt idx="3">
                  <c:v>0.77962840999688598</c:v>
                </c:pt>
                <c:pt idx="4">
                  <c:v>0.77946258187631601</c:v>
                </c:pt>
                <c:pt idx="5">
                  <c:v>0.77701479279833274</c:v>
                </c:pt>
                <c:pt idx="6">
                  <c:v>0.78225409905556409</c:v>
                </c:pt>
                <c:pt idx="7">
                  <c:v>0.78760838878806216</c:v>
                </c:pt>
                <c:pt idx="8">
                  <c:v>0.7913695434855047</c:v>
                </c:pt>
                <c:pt idx="9">
                  <c:v>0.79345992259089348</c:v>
                </c:pt>
                <c:pt idx="10">
                  <c:v>0.78923390677938232</c:v>
                </c:pt>
                <c:pt idx="11">
                  <c:v>0.79090268560848165</c:v>
                </c:pt>
                <c:pt idx="12">
                  <c:v>0.79924768991740947</c:v>
                </c:pt>
                <c:pt idx="13">
                  <c:v>0.80296041871115476</c:v>
                </c:pt>
                <c:pt idx="14">
                  <c:v>0.81094064016470169</c:v>
                </c:pt>
                <c:pt idx="15">
                  <c:v>0.8149281922688677</c:v>
                </c:pt>
                <c:pt idx="16">
                  <c:v>0.81744513954166798</c:v>
                </c:pt>
                <c:pt idx="17">
                  <c:v>0.82073315953783288</c:v>
                </c:pt>
                <c:pt idx="18">
                  <c:v>0.82520073137769301</c:v>
                </c:pt>
                <c:pt idx="19">
                  <c:v>0.82742212488379752</c:v>
                </c:pt>
                <c:pt idx="20">
                  <c:v>0.82926524556882963</c:v>
                </c:pt>
                <c:pt idx="21">
                  <c:v>0.82514356666149669</c:v>
                </c:pt>
                <c:pt idx="22">
                  <c:v>0.8285439125167019</c:v>
                </c:pt>
                <c:pt idx="23">
                  <c:v>0.83448382364296159</c:v>
                </c:pt>
              </c:numCache>
            </c:numRef>
          </c:val>
          <c:extLst xmlns:c16r2="http://schemas.microsoft.com/office/drawing/2015/06/chart">
            <c:ext xmlns:c16="http://schemas.microsoft.com/office/drawing/2014/chart" uri="{C3380CC4-5D6E-409C-BE32-E72D297353CC}">
              <c16:uniqueId val="{00000000-F364-4765-A977-A7AD08B5311A}"/>
            </c:ext>
          </c:extLst>
        </c:ser>
        <c:ser>
          <c:idx val="1"/>
          <c:order val="1"/>
          <c:tx>
            <c:strRef>
              <c:f>Φύλλο1!$C$1</c:f>
              <c:strCache>
                <c:ptCount val="1"/>
                <c:pt idx="0">
                  <c:v>% Απασχόλησης</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Φύλλο1!$C$2:$C$25</c:f>
              <c:numCache>
                <c:formatCode>0.0</c:formatCode>
                <c:ptCount val="24"/>
                <c:pt idx="0">
                  <c:v>0.70567882928207426</c:v>
                </c:pt>
                <c:pt idx="1">
                  <c:v>0.71132029082223958</c:v>
                </c:pt>
                <c:pt idx="2">
                  <c:v>0.74407533350772026</c:v>
                </c:pt>
                <c:pt idx="3">
                  <c:v>0.74032028839821162</c:v>
                </c:pt>
                <c:pt idx="4">
                  <c:v>0.73562329155706863</c:v>
                </c:pt>
                <c:pt idx="5">
                  <c:v>0.72440299272317465</c:v>
                </c:pt>
                <c:pt idx="6">
                  <c:v>0.72285806331281865</c:v>
                </c:pt>
                <c:pt idx="7">
                  <c:v>0.73129663238556708</c:v>
                </c:pt>
                <c:pt idx="8">
                  <c:v>0.74196934355214961</c:v>
                </c:pt>
                <c:pt idx="9">
                  <c:v>0.7432763240596777</c:v>
                </c:pt>
                <c:pt idx="10">
                  <c:v>0.72226242557810594</c:v>
                </c:pt>
                <c:pt idx="11">
                  <c:v>0.72147667502334967</c:v>
                </c:pt>
                <c:pt idx="12">
                  <c:v>0.73564477880448675</c:v>
                </c:pt>
                <c:pt idx="13">
                  <c:v>0.73760222440301348</c:v>
                </c:pt>
                <c:pt idx="14">
                  <c:v>0.74411385062823765</c:v>
                </c:pt>
                <c:pt idx="15">
                  <c:v>0.74860780929430171</c:v>
                </c:pt>
                <c:pt idx="16">
                  <c:v>0.75522673495186543</c:v>
                </c:pt>
                <c:pt idx="17">
                  <c:v>0.76206108590003552</c:v>
                </c:pt>
                <c:pt idx="18">
                  <c:v>0.76856665871690599</c:v>
                </c:pt>
                <c:pt idx="19">
                  <c:v>0.77366190303622373</c:v>
                </c:pt>
                <c:pt idx="20">
                  <c:v>0.77121886468338186</c:v>
                </c:pt>
                <c:pt idx="21">
                  <c:v>0.75471053856899406</c:v>
                </c:pt>
                <c:pt idx="22">
                  <c:v>0.75379788126379199</c:v>
                </c:pt>
                <c:pt idx="23">
                  <c:v>0.77106014979538251</c:v>
                </c:pt>
              </c:numCache>
            </c:numRef>
          </c:val>
          <c:extLst xmlns:c16r2="http://schemas.microsoft.com/office/drawing/2015/06/chart">
            <c:ext xmlns:c16="http://schemas.microsoft.com/office/drawing/2014/chart" uri="{C3380CC4-5D6E-409C-BE32-E72D297353CC}">
              <c16:uniqueId val="{00000001-F364-4765-A977-A7AD08B5311A}"/>
            </c:ext>
          </c:extLst>
        </c:ser>
        <c:ser>
          <c:idx val="2"/>
          <c:order val="2"/>
          <c:tx>
            <c:strRef>
              <c:f>Φύλλο1!$D$1</c:f>
              <c:strCache>
                <c:ptCount val="1"/>
                <c:pt idx="0">
                  <c:v>% Ανεργίας</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Φύλλο1!$D$2:$D$25</c:f>
              <c:numCache>
                <c:formatCode>0.0</c:formatCode>
                <c:ptCount val="24"/>
                <c:pt idx="0">
                  <c:v>7.6894656629566432E-2</c:v>
                </c:pt>
                <c:pt idx="1">
                  <c:v>5.5410447761194026E-2</c:v>
                </c:pt>
                <c:pt idx="2">
                  <c:v>4.7715758698417654E-2</c:v>
                </c:pt>
                <c:pt idx="3">
                  <c:v>5.0419047195607303E-2</c:v>
                </c:pt>
                <c:pt idx="4">
                  <c:v>5.6242969628796408E-2</c:v>
                </c:pt>
                <c:pt idx="5">
                  <c:v>6.7710165318325813E-2</c:v>
                </c:pt>
                <c:pt idx="6">
                  <c:v>7.5951013330443434E-2</c:v>
                </c:pt>
                <c:pt idx="7">
                  <c:v>7.1497151635409373E-2</c:v>
                </c:pt>
                <c:pt idx="8">
                  <c:v>6.2444734515137532E-2</c:v>
                </c:pt>
                <c:pt idx="9">
                  <c:v>6.3225698859727814E-2</c:v>
                </c:pt>
                <c:pt idx="10">
                  <c:v>8.4877154229270446E-2</c:v>
                </c:pt>
                <c:pt idx="11">
                  <c:v>8.7760006629651124E-2</c:v>
                </c:pt>
                <c:pt idx="12">
                  <c:v>7.9598935952527816E-2</c:v>
                </c:pt>
                <c:pt idx="13">
                  <c:v>8.1396533110626765E-2</c:v>
                </c:pt>
                <c:pt idx="14">
                  <c:v>8.2386363636363646E-2</c:v>
                </c:pt>
                <c:pt idx="15">
                  <c:v>8.138187340153448E-2</c:v>
                </c:pt>
                <c:pt idx="16">
                  <c:v>7.6113247947975984E-2</c:v>
                </c:pt>
                <c:pt idx="17">
                  <c:v>7.1487392651268578E-2</c:v>
                </c:pt>
                <c:pt idx="18">
                  <c:v>6.8649929673801985E-2</c:v>
                </c:pt>
                <c:pt idx="19">
                  <c:v>6.4973150017138423E-2</c:v>
                </c:pt>
                <c:pt idx="20">
                  <c:v>6.999736356446086E-2</c:v>
                </c:pt>
                <c:pt idx="21">
                  <c:v>8.5377323000526667E-2</c:v>
                </c:pt>
                <c:pt idx="22">
                  <c:v>9.0213723284589445E-2</c:v>
                </c:pt>
                <c:pt idx="23">
                  <c:v>7.6040490774839459E-2</c:v>
                </c:pt>
              </c:numCache>
            </c:numRef>
          </c:val>
          <c:extLst xmlns:c16r2="http://schemas.microsoft.com/office/drawing/2015/06/chart">
            <c:ext xmlns:c16="http://schemas.microsoft.com/office/drawing/2014/chart" uri="{C3380CC4-5D6E-409C-BE32-E72D297353CC}">
              <c16:uniqueId val="{00000002-F364-4765-A977-A7AD08B5311A}"/>
            </c:ext>
          </c:extLst>
        </c:ser>
        <c:dLbls/>
        <c:marker val="1"/>
        <c:axId val="228505088"/>
        <c:axId val="228506624"/>
      </c:lineChart>
      <c:catAx>
        <c:axId val="228505088"/>
        <c:scaling>
          <c:orientation val="minMax"/>
        </c:scaling>
        <c:axPos val="b"/>
        <c:numFmt formatCode="General" sourceLinked="1"/>
        <c:tickLblPos val="nextTo"/>
        <c:crossAx val="228506624"/>
        <c:crosses val="autoZero"/>
        <c:auto val="1"/>
        <c:lblAlgn val="ctr"/>
        <c:lblOffset val="100"/>
        <c:tickLblSkip val="2"/>
        <c:tickMarkSkip val="2"/>
      </c:catAx>
      <c:valAx>
        <c:axId val="228506624"/>
        <c:scaling>
          <c:orientation val="minMax"/>
        </c:scaling>
        <c:axPos val="l"/>
        <c:majorGridlines>
          <c:spPr>
            <a:ln>
              <a:solidFill>
                <a:schemeClr val="bg1">
                  <a:lumMod val="65000"/>
                </a:schemeClr>
              </a:solidFill>
              <a:prstDash val="dash"/>
            </a:ln>
          </c:spPr>
        </c:majorGridlines>
        <c:numFmt formatCode="0%" sourceLinked="0"/>
        <c:tickLblPos val="nextTo"/>
        <c:crossAx val="228505088"/>
        <c:crosses val="autoZero"/>
        <c:crossBetween val="midCat"/>
      </c:valAx>
    </c:plotArea>
    <c:legend>
      <c:legendPos val="r"/>
      <c:layout>
        <c:manualLayout>
          <c:xMode val="edge"/>
          <c:yMode val="edge"/>
          <c:x val="0.21908121921504725"/>
          <c:y val="0.48731782189236222"/>
          <c:w val="0.51569099187638834"/>
          <c:h val="0.21486539032570337"/>
        </c:manualLayout>
      </c:layout>
      <c:txPr>
        <a:bodyPr/>
        <a:lstStyle/>
        <a:p>
          <a:pPr>
            <a:defRPr sz="1400"/>
          </a:pPr>
          <a:endParaRPr lang="el-GR"/>
        </a:p>
      </c:txPr>
    </c:legend>
    <c:plotVisOnly val="1"/>
    <c:dispBlanksAs val="gap"/>
  </c:chart>
  <c:txPr>
    <a:bodyPr/>
    <a:lstStyle/>
    <a:p>
      <a:pPr>
        <a:defRPr sz="1800"/>
      </a:pPr>
      <a:endParaRPr lang="el-GR"/>
    </a:p>
  </c:txPr>
  <c:externalData r:id="rId1"/>
  <c:userShapes r:id="rId2"/>
</c:chartSpace>
</file>

<file path=ppt/charts/chart23.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55E-2"/>
          <c:w val="0.80594163309710043"/>
          <c:h val="0.85851372671544457"/>
        </c:manualLayout>
      </c:layout>
      <c:lineChart>
        <c:grouping val="standard"/>
        <c:ser>
          <c:idx val="0"/>
          <c:order val="0"/>
          <c:tx>
            <c:strRef>
              <c:f>Φύλλο1!$B$1</c:f>
              <c:strCache>
                <c:ptCount val="1"/>
                <c:pt idx="0">
                  <c:v>Δείκτης συμμετοχής (55-64/15-64)</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Φύλλο1!$B$2:$B$25</c:f>
              <c:numCache>
                <c:formatCode>0%</c:formatCode>
                <c:ptCount val="24"/>
                <c:pt idx="0">
                  <c:v>0.63379137854031276</c:v>
                </c:pt>
                <c:pt idx="1">
                  <c:v>0.6404268488758037</c:v>
                </c:pt>
                <c:pt idx="2">
                  <c:v>0.63118442055630064</c:v>
                </c:pt>
                <c:pt idx="3">
                  <c:v>0.63792149895814376</c:v>
                </c:pt>
                <c:pt idx="4">
                  <c:v>0.66003964734601683</c:v>
                </c:pt>
                <c:pt idx="5">
                  <c:v>0.62820296798312769</c:v>
                </c:pt>
                <c:pt idx="6">
                  <c:v>0.65720824870186512</c:v>
                </c:pt>
                <c:pt idx="7">
                  <c:v>0.66264619883040965</c:v>
                </c:pt>
                <c:pt idx="8">
                  <c:v>0.66351185092420695</c:v>
                </c:pt>
                <c:pt idx="9">
                  <c:v>0.66620353734991278</c:v>
                </c:pt>
                <c:pt idx="10">
                  <c:v>0.65836877636334012</c:v>
                </c:pt>
                <c:pt idx="11">
                  <c:v>0.66600091088298785</c:v>
                </c:pt>
                <c:pt idx="12">
                  <c:v>0.64077148473675161</c:v>
                </c:pt>
                <c:pt idx="13">
                  <c:v>0.62432005906185362</c:v>
                </c:pt>
                <c:pt idx="14">
                  <c:v>0.62899492683598768</c:v>
                </c:pt>
                <c:pt idx="15">
                  <c:v>0.60958565200985215</c:v>
                </c:pt>
                <c:pt idx="16">
                  <c:v>0.61360522128779116</c:v>
                </c:pt>
                <c:pt idx="17">
                  <c:v>0.65784518022073069</c:v>
                </c:pt>
                <c:pt idx="18">
                  <c:v>0.68484111347092946</c:v>
                </c:pt>
                <c:pt idx="19">
                  <c:v>0.71085743449941741</c:v>
                </c:pt>
                <c:pt idx="20">
                  <c:v>0.7279290457286578</c:v>
                </c:pt>
                <c:pt idx="21">
                  <c:v>0.75380579394161762</c:v>
                </c:pt>
                <c:pt idx="22">
                  <c:v>0.80832791625571665</c:v>
                </c:pt>
                <c:pt idx="23">
                  <c:v>0.82211366629828664</c:v>
                </c:pt>
              </c:numCache>
            </c:numRef>
          </c:val>
          <c:extLst xmlns:c16r2="http://schemas.microsoft.com/office/drawing/2015/06/chart">
            <c:ext xmlns:c16="http://schemas.microsoft.com/office/drawing/2014/chart" uri="{C3380CC4-5D6E-409C-BE32-E72D297353CC}">
              <c16:uniqueId val="{00000000-2926-45AB-BF4F-FAD9FF5DED5E}"/>
            </c:ext>
          </c:extLst>
        </c:ser>
        <c:ser>
          <c:idx val="1"/>
          <c:order val="1"/>
          <c:tx>
            <c:strRef>
              <c:f>Φύλλο1!$C$1</c:f>
              <c:strCache>
                <c:ptCount val="1"/>
                <c:pt idx="0">
                  <c:v>Δείκτης απασχόλησης (55-64/15-64)</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Φύλλο1!$C$2:$C$25</c:f>
              <c:numCache>
                <c:formatCode>0%</c:formatCode>
                <c:ptCount val="24"/>
                <c:pt idx="0">
                  <c:v>0.69001578162648813</c:v>
                </c:pt>
                <c:pt idx="1">
                  <c:v>0.69654167019421265</c:v>
                </c:pt>
                <c:pt idx="2">
                  <c:v>0.67761347243065706</c:v>
                </c:pt>
                <c:pt idx="3">
                  <c:v>0.6829942052080199</c:v>
                </c:pt>
                <c:pt idx="4">
                  <c:v>0.70713748133908283</c:v>
                </c:pt>
                <c:pt idx="5">
                  <c:v>0.67187634924801665</c:v>
                </c:pt>
                <c:pt idx="6">
                  <c:v>0.70376924043134614</c:v>
                </c:pt>
                <c:pt idx="7">
                  <c:v>0.7022808033842437</c:v>
                </c:pt>
                <c:pt idx="8">
                  <c:v>0.7010074628409585</c:v>
                </c:pt>
                <c:pt idx="9">
                  <c:v>0.69973963475049739</c:v>
                </c:pt>
                <c:pt idx="10">
                  <c:v>0.69631029295407165</c:v>
                </c:pt>
                <c:pt idx="11">
                  <c:v>0.71721659502555357</c:v>
                </c:pt>
                <c:pt idx="12">
                  <c:v>0.71662494986704017</c:v>
                </c:pt>
                <c:pt idx="13">
                  <c:v>0.71748280174168066</c:v>
                </c:pt>
                <c:pt idx="14">
                  <c:v>0.72875274526882061</c:v>
                </c:pt>
                <c:pt idx="15">
                  <c:v>0.68854350199237158</c:v>
                </c:pt>
                <c:pt idx="16">
                  <c:v>0.67597909059206218</c:v>
                </c:pt>
                <c:pt idx="17">
                  <c:v>0.6969264426308478</c:v>
                </c:pt>
                <c:pt idx="18">
                  <c:v>0.71534758354819128</c:v>
                </c:pt>
                <c:pt idx="19">
                  <c:v>0.74795464011529589</c:v>
                </c:pt>
                <c:pt idx="20">
                  <c:v>0.76423795833097363</c:v>
                </c:pt>
                <c:pt idx="21">
                  <c:v>0.79268394413099919</c:v>
                </c:pt>
                <c:pt idx="22">
                  <c:v>0.84384587859733406</c:v>
                </c:pt>
                <c:pt idx="23">
                  <c:v>0.85434188560523361</c:v>
                </c:pt>
              </c:numCache>
            </c:numRef>
          </c:val>
          <c:extLst xmlns:c16r2="http://schemas.microsoft.com/office/drawing/2015/06/chart">
            <c:ext xmlns:c16="http://schemas.microsoft.com/office/drawing/2014/chart" uri="{C3380CC4-5D6E-409C-BE32-E72D297353CC}">
              <c16:uniqueId val="{00000001-2926-45AB-BF4F-FAD9FF5DED5E}"/>
            </c:ext>
          </c:extLst>
        </c:ser>
        <c:ser>
          <c:idx val="2"/>
          <c:order val="2"/>
          <c:tx>
            <c:strRef>
              <c:f>Φύλλο1!$D$1</c:f>
              <c:strCache>
                <c:ptCount val="1"/>
                <c:pt idx="0">
                  <c:v>Δείκτης ανεργίας (55-64/15-64)</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Φύλλο1!$D$2:$D$25</c:f>
              <c:numCache>
                <c:formatCode>0%</c:formatCode>
                <c:ptCount val="24"/>
                <c:pt idx="0">
                  <c:v>0.35271704174392104</c:v>
                </c:pt>
                <c:pt idx="1">
                  <c:v>0.32323618554040284</c:v>
                </c:pt>
                <c:pt idx="2">
                  <c:v>0.38223925504718775</c:v>
                </c:pt>
                <c:pt idx="3">
                  <c:v>0.374461806808501</c:v>
                </c:pt>
                <c:pt idx="4">
                  <c:v>0.32426861501387694</c:v>
                </c:pt>
                <c:pt idx="5">
                  <c:v>0.40515466472395056</c:v>
                </c:pt>
                <c:pt idx="6">
                  <c:v>0.37219891611485167</c:v>
                </c:pt>
                <c:pt idx="7">
                  <c:v>0.40598082825772547</c:v>
                </c:pt>
                <c:pt idx="8">
                  <c:v>0.39397742899326704</c:v>
                </c:pt>
                <c:pt idx="9">
                  <c:v>0.40959646317399573</c:v>
                </c:pt>
                <c:pt idx="10">
                  <c:v>0.46606941225840037</c:v>
                </c:pt>
                <c:pt idx="11">
                  <c:v>0.48390336461529532</c:v>
                </c:pt>
                <c:pt idx="12">
                  <c:v>0.46364174642145223</c:v>
                </c:pt>
                <c:pt idx="13">
                  <c:v>0.54424276960529916</c:v>
                </c:pt>
                <c:pt idx="14">
                  <c:v>0.58463648482500286</c:v>
                </c:pt>
                <c:pt idx="15">
                  <c:v>0.64377036434780799</c:v>
                </c:pt>
                <c:pt idx="16">
                  <c:v>0.69769538168613865</c:v>
                </c:pt>
                <c:pt idx="17">
                  <c:v>0.8087896227707988</c:v>
                </c:pt>
                <c:pt idx="18">
                  <c:v>0.83747622781888964</c:v>
                </c:pt>
                <c:pt idx="19">
                  <c:v>0.78402495390399263</c:v>
                </c:pt>
                <c:pt idx="20">
                  <c:v>0.76519138605822379</c:v>
                </c:pt>
                <c:pt idx="21">
                  <c:v>0.7387843083532597</c:v>
                </c:pt>
                <c:pt idx="22">
                  <c:v>0.74884271623402565</c:v>
                </c:pt>
                <c:pt idx="23">
                  <c:v>0.72708494621110464</c:v>
                </c:pt>
              </c:numCache>
            </c:numRef>
          </c:val>
          <c:extLst xmlns:c16r2="http://schemas.microsoft.com/office/drawing/2015/06/chart">
            <c:ext xmlns:c16="http://schemas.microsoft.com/office/drawing/2014/chart" uri="{C3380CC4-5D6E-409C-BE32-E72D297353CC}">
              <c16:uniqueId val="{00000002-2926-45AB-BF4F-FAD9FF5DED5E}"/>
            </c:ext>
          </c:extLst>
        </c:ser>
        <c:dLbls/>
        <c:marker val="1"/>
        <c:axId val="228396032"/>
        <c:axId val="228410112"/>
      </c:lineChart>
      <c:catAx>
        <c:axId val="228396032"/>
        <c:scaling>
          <c:orientation val="minMax"/>
        </c:scaling>
        <c:axPos val="b"/>
        <c:numFmt formatCode="General" sourceLinked="1"/>
        <c:tickLblPos val="nextTo"/>
        <c:crossAx val="228410112"/>
        <c:crosses val="autoZero"/>
        <c:auto val="1"/>
        <c:lblAlgn val="ctr"/>
        <c:lblOffset val="100"/>
        <c:tickLblSkip val="2"/>
        <c:tickMarkSkip val="2"/>
      </c:catAx>
      <c:valAx>
        <c:axId val="228410112"/>
        <c:scaling>
          <c:orientation val="minMax"/>
          <c:max val="1.1000000000000001"/>
          <c:min val="0.30000000000000032"/>
        </c:scaling>
        <c:axPos val="l"/>
        <c:majorGridlines>
          <c:spPr>
            <a:ln>
              <a:solidFill>
                <a:schemeClr val="bg1">
                  <a:lumMod val="65000"/>
                </a:schemeClr>
              </a:solidFill>
              <a:prstDash val="dash"/>
            </a:ln>
          </c:spPr>
        </c:majorGridlines>
        <c:numFmt formatCode="#,##0.0" sourceLinked="0"/>
        <c:tickLblPos val="nextTo"/>
        <c:crossAx val="228396032"/>
        <c:crosses val="autoZero"/>
        <c:crossBetween val="between"/>
      </c:valAx>
    </c:plotArea>
    <c:legend>
      <c:legendPos val="r"/>
      <c:layout>
        <c:manualLayout>
          <c:xMode val="edge"/>
          <c:yMode val="edge"/>
          <c:x val="0.24019446350886167"/>
          <c:y val="3.7317849574443673E-2"/>
          <c:w val="0.69897166440329983"/>
          <c:h val="0.18344714668755407"/>
        </c:manualLayout>
      </c:layout>
      <c:txPr>
        <a:bodyPr/>
        <a:lstStyle/>
        <a:p>
          <a:pPr>
            <a:defRPr sz="1400"/>
          </a:pPr>
          <a:endParaRPr lang="el-GR"/>
        </a:p>
      </c:txPr>
    </c:legend>
    <c:plotVisOnly val="1"/>
    <c:dispBlanksAs val="gap"/>
  </c:chart>
  <c:txPr>
    <a:bodyPr/>
    <a:lstStyle/>
    <a:p>
      <a:pPr>
        <a:defRPr sz="1800"/>
      </a:pPr>
      <a:endParaRPr lang="el-GR"/>
    </a:p>
  </c:txPr>
  <c:externalData r:id="rId1"/>
  <c:userShapes r:id="rId2"/>
</c:chartSpace>
</file>

<file path=ppt/charts/chart24.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69E-2"/>
          <c:w val="0.80594163309710076"/>
          <c:h val="0.85851372671544457"/>
        </c:manualLayout>
      </c:layout>
      <c:lineChart>
        <c:grouping val="standard"/>
        <c:ser>
          <c:idx val="0"/>
          <c:order val="0"/>
          <c:tx>
            <c:strRef>
              <c:f>Φύλλο1!$B$1</c:f>
              <c:strCache>
                <c:ptCount val="1"/>
                <c:pt idx="0">
                  <c:v>Δείκτης συμμετοχής (55-64/15-64)</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Φύλλο1!$B$2:$B$25</c:f>
              <c:numCache>
                <c:formatCode>0%</c:formatCode>
                <c:ptCount val="24"/>
                <c:pt idx="0">
                  <c:v>0.90727711089264629</c:v>
                </c:pt>
                <c:pt idx="1">
                  <c:v>0.90806279251287025</c:v>
                </c:pt>
                <c:pt idx="2">
                  <c:v>0.88686246881270647</c:v>
                </c:pt>
                <c:pt idx="3">
                  <c:v>0.91500089525638262</c:v>
                </c:pt>
                <c:pt idx="4">
                  <c:v>0.92102689030605267</c:v>
                </c:pt>
                <c:pt idx="5">
                  <c:v>0.9341969652766241</c:v>
                </c:pt>
                <c:pt idx="6">
                  <c:v>0.92969474491939275</c:v>
                </c:pt>
                <c:pt idx="7">
                  <c:v>0.92466661275763751</c:v>
                </c:pt>
                <c:pt idx="8">
                  <c:v>0.92059599080015786</c:v>
                </c:pt>
                <c:pt idx="9">
                  <c:v>0.91737261274310233</c:v>
                </c:pt>
                <c:pt idx="10">
                  <c:v>0.93583317125239951</c:v>
                </c:pt>
                <c:pt idx="11">
                  <c:v>0.94550451451388773</c:v>
                </c:pt>
                <c:pt idx="12">
                  <c:v>0.95083050900282751</c:v>
                </c:pt>
                <c:pt idx="13">
                  <c:v>0.95855322949153587</c:v>
                </c:pt>
                <c:pt idx="14">
                  <c:v>0.95568298104703431</c:v>
                </c:pt>
                <c:pt idx="15">
                  <c:v>0.95991214943170622</c:v>
                </c:pt>
                <c:pt idx="16">
                  <c:v>0.9621791617968255</c:v>
                </c:pt>
                <c:pt idx="17">
                  <c:v>0.97121432333031132</c:v>
                </c:pt>
                <c:pt idx="18">
                  <c:v>0.97586851983592149</c:v>
                </c:pt>
                <c:pt idx="19">
                  <c:v>0.98691419621928034</c:v>
                </c:pt>
                <c:pt idx="20">
                  <c:v>0.98307214379888719</c:v>
                </c:pt>
                <c:pt idx="21">
                  <c:v>0.99873188236355204</c:v>
                </c:pt>
                <c:pt idx="22">
                  <c:v>0.99542495818779231</c:v>
                </c:pt>
                <c:pt idx="23">
                  <c:v>0.97923060987877664</c:v>
                </c:pt>
              </c:numCache>
            </c:numRef>
          </c:val>
          <c:extLst xmlns:c16r2="http://schemas.microsoft.com/office/drawing/2015/06/chart">
            <c:ext xmlns:c16="http://schemas.microsoft.com/office/drawing/2014/chart" uri="{C3380CC4-5D6E-409C-BE32-E72D297353CC}">
              <c16:uniqueId val="{00000000-7F10-4152-B949-EC6B8DDC8ADA}"/>
            </c:ext>
          </c:extLst>
        </c:ser>
        <c:ser>
          <c:idx val="1"/>
          <c:order val="1"/>
          <c:tx>
            <c:strRef>
              <c:f>Φύλλο1!$C$1</c:f>
              <c:strCache>
                <c:ptCount val="1"/>
                <c:pt idx="0">
                  <c:v>Δείκτης απασχόλησης (55-64/15-64)</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Φύλλο1!$C$2:$C$25</c:f>
              <c:numCache>
                <c:formatCode>0%</c:formatCode>
                <c:ptCount val="24"/>
                <c:pt idx="0">
                  <c:v>0.91483010753952965</c:v>
                </c:pt>
                <c:pt idx="1">
                  <c:v>0.90454904990052099</c:v>
                </c:pt>
                <c:pt idx="2">
                  <c:v>0.88971629016301867</c:v>
                </c:pt>
                <c:pt idx="3">
                  <c:v>0.92206920394502223</c:v>
                </c:pt>
                <c:pt idx="4">
                  <c:v>0.93228695129991856</c:v>
                </c:pt>
                <c:pt idx="5">
                  <c:v>0.95212584904726927</c:v>
                </c:pt>
                <c:pt idx="6">
                  <c:v>0.96190076730403662</c:v>
                </c:pt>
                <c:pt idx="7">
                  <c:v>0.95232022217408074</c:v>
                </c:pt>
                <c:pt idx="8">
                  <c:v>0.94301554742146754</c:v>
                </c:pt>
                <c:pt idx="9">
                  <c:v>0.94249277952673249</c:v>
                </c:pt>
                <c:pt idx="10">
                  <c:v>0.9688105388777144</c:v>
                </c:pt>
                <c:pt idx="11">
                  <c:v>0.97648770680970343</c:v>
                </c:pt>
                <c:pt idx="12">
                  <c:v>0.97905621151483146</c:v>
                </c:pt>
                <c:pt idx="13">
                  <c:v>0.98907813952207069</c:v>
                </c:pt>
                <c:pt idx="14">
                  <c:v>0.98870616129985855</c:v>
                </c:pt>
                <c:pt idx="15">
                  <c:v>0.98827299362235743</c:v>
                </c:pt>
                <c:pt idx="16">
                  <c:v>0.98582117272741754</c:v>
                </c:pt>
                <c:pt idx="17">
                  <c:v>0.99067097197063758</c:v>
                </c:pt>
                <c:pt idx="18">
                  <c:v>0.99437096322078777</c:v>
                </c:pt>
                <c:pt idx="19">
                  <c:v>1.00857216876995</c:v>
                </c:pt>
                <c:pt idx="20">
                  <c:v>1.007756976097363</c:v>
                </c:pt>
                <c:pt idx="21">
                  <c:v>1.0282123052687777</c:v>
                </c:pt>
                <c:pt idx="22">
                  <c:v>1.0198357134025662</c:v>
                </c:pt>
                <c:pt idx="23">
                  <c:v>1.0026962990905655</c:v>
                </c:pt>
              </c:numCache>
            </c:numRef>
          </c:val>
          <c:extLst xmlns:c16r2="http://schemas.microsoft.com/office/drawing/2015/06/chart">
            <c:ext xmlns:c16="http://schemas.microsoft.com/office/drawing/2014/chart" uri="{C3380CC4-5D6E-409C-BE32-E72D297353CC}">
              <c16:uniqueId val="{00000001-7F10-4152-B949-EC6B8DDC8ADA}"/>
            </c:ext>
          </c:extLst>
        </c:ser>
        <c:ser>
          <c:idx val="2"/>
          <c:order val="2"/>
          <c:tx>
            <c:strRef>
              <c:f>Φύλλο1!$D$1</c:f>
              <c:strCache>
                <c:ptCount val="1"/>
                <c:pt idx="0">
                  <c:v>Δείκτης ανεργίας (55-64/15-64)</c:v>
                </c:pt>
              </c:strCache>
            </c:strRef>
          </c:tx>
          <c:spPr>
            <a:ln w="50800"/>
          </c:spPr>
          <c:marker>
            <c:symbol val="none"/>
          </c:marker>
          <c:cat>
            <c:numRef>
              <c:f>Φύλλο1!$A$2:$A$25</c:f>
              <c:numCache>
                <c:formatCode>General</c:formatCode>
                <c:ptCount val="24"/>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numCache>
            </c:numRef>
          </c:cat>
          <c:val>
            <c:numRef>
              <c:f>Φύλλο1!$D$2:$D$25</c:f>
              <c:numCache>
                <c:formatCode>0%</c:formatCode>
                <c:ptCount val="24"/>
                <c:pt idx="0">
                  <c:v>0.89810021118826833</c:v>
                </c:pt>
                <c:pt idx="1">
                  <c:v>1.0659637812150298</c:v>
                </c:pt>
                <c:pt idx="2">
                  <c:v>0.93290877667231464</c:v>
                </c:pt>
                <c:pt idx="3">
                  <c:v>0.85704624094208992</c:v>
                </c:pt>
                <c:pt idx="4">
                  <c:v>0.79485525833639015</c:v>
                </c:pt>
                <c:pt idx="5">
                  <c:v>0.73922242720268805</c:v>
                </c:pt>
                <c:pt idx="6">
                  <c:v>0.57672927881390224</c:v>
                </c:pt>
                <c:pt idx="7">
                  <c:v>0.61003575962652457</c:v>
                </c:pt>
                <c:pt idx="8">
                  <c:v>0.63401017780866387</c:v>
                </c:pt>
                <c:pt idx="9">
                  <c:v>0.59462652530108151</c:v>
                </c:pt>
                <c:pt idx="10">
                  <c:v>0.62113235005804912</c:v>
                </c:pt>
                <c:pt idx="11">
                  <c:v>0.65961998657423115</c:v>
                </c:pt>
                <c:pt idx="12">
                  <c:v>0.6564845442615197</c:v>
                </c:pt>
                <c:pt idx="13">
                  <c:v>0.63787115051630805</c:v>
                </c:pt>
                <c:pt idx="14">
                  <c:v>0.6153869903324779</c:v>
                </c:pt>
                <c:pt idx="15">
                  <c:v>0.66512924836028675</c:v>
                </c:pt>
                <c:pt idx="16">
                  <c:v>0.70174553661782957</c:v>
                </c:pt>
                <c:pt idx="17">
                  <c:v>0.74133563648415857</c:v>
                </c:pt>
                <c:pt idx="18">
                  <c:v>0.7409174507128401</c:v>
                </c:pt>
                <c:pt idx="19">
                  <c:v>0.68255902860154871</c:v>
                </c:pt>
                <c:pt idx="20">
                  <c:v>0.6678744708978368</c:v>
                </c:pt>
                <c:pt idx="21">
                  <c:v>0.68237427842204768</c:v>
                </c:pt>
                <c:pt idx="22">
                  <c:v>0.75379653369319533</c:v>
                </c:pt>
                <c:pt idx="23">
                  <c:v>0.70962714061622767</c:v>
                </c:pt>
              </c:numCache>
            </c:numRef>
          </c:val>
          <c:extLst xmlns:c16r2="http://schemas.microsoft.com/office/drawing/2015/06/chart">
            <c:ext xmlns:c16="http://schemas.microsoft.com/office/drawing/2014/chart" uri="{C3380CC4-5D6E-409C-BE32-E72D297353CC}">
              <c16:uniqueId val="{00000002-7F10-4152-B949-EC6B8DDC8ADA}"/>
            </c:ext>
          </c:extLst>
        </c:ser>
        <c:dLbls/>
        <c:marker val="1"/>
        <c:axId val="240582656"/>
        <c:axId val="240584192"/>
      </c:lineChart>
      <c:catAx>
        <c:axId val="240582656"/>
        <c:scaling>
          <c:orientation val="minMax"/>
        </c:scaling>
        <c:axPos val="b"/>
        <c:numFmt formatCode="General" sourceLinked="1"/>
        <c:tickLblPos val="nextTo"/>
        <c:crossAx val="240584192"/>
        <c:crosses val="autoZero"/>
        <c:auto val="1"/>
        <c:lblAlgn val="ctr"/>
        <c:lblOffset val="100"/>
        <c:tickLblSkip val="2"/>
        <c:tickMarkSkip val="2"/>
      </c:catAx>
      <c:valAx>
        <c:axId val="240584192"/>
        <c:scaling>
          <c:orientation val="minMax"/>
          <c:max val="1.1000000000000001"/>
          <c:min val="0.30000000000000032"/>
        </c:scaling>
        <c:axPos val="l"/>
        <c:majorGridlines>
          <c:spPr>
            <a:ln>
              <a:solidFill>
                <a:schemeClr val="bg1">
                  <a:lumMod val="65000"/>
                </a:schemeClr>
              </a:solidFill>
              <a:prstDash val="dash"/>
            </a:ln>
          </c:spPr>
        </c:majorGridlines>
        <c:numFmt formatCode="#,##0.0" sourceLinked="0"/>
        <c:tickLblPos val="nextTo"/>
        <c:crossAx val="240582656"/>
        <c:crosses val="autoZero"/>
        <c:crossBetween val="between"/>
      </c:valAx>
    </c:plotArea>
    <c:legend>
      <c:legendPos val="r"/>
      <c:layout>
        <c:manualLayout>
          <c:xMode val="edge"/>
          <c:yMode val="edge"/>
          <c:x val="0.23755539369657441"/>
          <c:y val="0.59747406511601031"/>
          <c:w val="0.73328068875730057"/>
          <c:h val="0.18344714668755419"/>
        </c:manualLayout>
      </c:layout>
      <c:txPr>
        <a:bodyPr/>
        <a:lstStyle/>
        <a:p>
          <a:pPr>
            <a:defRPr sz="1400"/>
          </a:pPr>
          <a:endParaRPr lang="el-GR"/>
        </a:p>
      </c:txPr>
    </c:legend>
    <c:plotVisOnly val="1"/>
    <c:dispBlanksAs val="gap"/>
  </c:chart>
  <c:txPr>
    <a:bodyPr/>
    <a:lstStyle/>
    <a:p>
      <a:pPr>
        <a:defRPr sz="1800"/>
      </a:pPr>
      <a:endParaRPr lang="el-GR"/>
    </a:p>
  </c:txPr>
  <c:externalData r:id="rId1"/>
  <c:userShapes r:id="rId2"/>
</c:chartSpace>
</file>

<file path=ppt/charts/chart25.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55E-2"/>
          <c:w val="0.80594163309710043"/>
          <c:h val="0.85851372671544457"/>
        </c:manualLayout>
      </c:layout>
      <c:lineChart>
        <c:grouping val="standard"/>
        <c:ser>
          <c:idx val="0"/>
          <c:order val="0"/>
          <c:tx>
            <c:strRef>
              <c:f>Φύλλο1!$B$1</c:f>
              <c:strCache>
                <c:ptCount val="1"/>
                <c:pt idx="0">
                  <c:v>% 55-64/Πληθυσμός_15-64</c:v>
                </c:pt>
              </c:strCache>
            </c:strRef>
          </c:tx>
          <c:spPr>
            <a:ln w="50800"/>
          </c:spPr>
          <c:marker>
            <c:symbol val="none"/>
          </c:marker>
          <c:cat>
            <c:numRef>
              <c:f>Φύλλο1!$A$2:$A$29</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Φύλλο1!$B$2:$B$29</c:f>
              <c:numCache>
                <c:formatCode>0%</c:formatCode>
                <c:ptCount val="28"/>
                <c:pt idx="0">
                  <c:v>0.19902282053552978</c:v>
                </c:pt>
                <c:pt idx="1">
                  <c:v>0.19641280678006101</c:v>
                </c:pt>
                <c:pt idx="2">
                  <c:v>0.19478473408327934</c:v>
                </c:pt>
                <c:pt idx="3">
                  <c:v>0.17190448956248414</c:v>
                </c:pt>
                <c:pt idx="4">
                  <c:v>0.16922399340777994</c:v>
                </c:pt>
                <c:pt idx="5">
                  <c:v>0.16680095557157598</c:v>
                </c:pt>
                <c:pt idx="6">
                  <c:v>0.16424406668309124</c:v>
                </c:pt>
                <c:pt idx="7">
                  <c:v>0.16522348672274531</c:v>
                </c:pt>
                <c:pt idx="8">
                  <c:v>0.16516974291364517</c:v>
                </c:pt>
                <c:pt idx="9">
                  <c:v>0.16538962374066205</c:v>
                </c:pt>
                <c:pt idx="10">
                  <c:v>0.16614930189943644</c:v>
                </c:pt>
                <c:pt idx="11">
                  <c:v>0.16794205508041193</c:v>
                </c:pt>
                <c:pt idx="12">
                  <c:v>0.17046706098307171</c:v>
                </c:pt>
                <c:pt idx="13">
                  <c:v>0.17324662629992671</c:v>
                </c:pt>
                <c:pt idx="14">
                  <c:v>0.17574190035393444</c:v>
                </c:pt>
                <c:pt idx="15">
                  <c:v>0.17843325559061693</c:v>
                </c:pt>
                <c:pt idx="16">
                  <c:v>0.18134628960591417</c:v>
                </c:pt>
                <c:pt idx="17">
                  <c:v>0.18387993795676541</c:v>
                </c:pt>
                <c:pt idx="18">
                  <c:v>0.18636729052367407</c:v>
                </c:pt>
                <c:pt idx="19">
                  <c:v>0.18916538833020963</c:v>
                </c:pt>
                <c:pt idx="20">
                  <c:v>0.19238035264483622</c:v>
                </c:pt>
                <c:pt idx="21">
                  <c:v>0.19553966583533974</c:v>
                </c:pt>
                <c:pt idx="22">
                  <c:v>0.19871617990908688</c:v>
                </c:pt>
                <c:pt idx="23">
                  <c:v>0.20202611699947298</c:v>
                </c:pt>
                <c:pt idx="24">
                  <c:v>0.20534369184414974</c:v>
                </c:pt>
                <c:pt idx="25">
                  <c:v>0.20820931063221895</c:v>
                </c:pt>
                <c:pt idx="26">
                  <c:v>0.2109518889537757</c:v>
                </c:pt>
                <c:pt idx="27">
                  <c:v>0.21529587180143814</c:v>
                </c:pt>
              </c:numCache>
            </c:numRef>
          </c:val>
          <c:extLst xmlns:c16r2="http://schemas.microsoft.com/office/drawing/2015/06/chart">
            <c:ext xmlns:c16="http://schemas.microsoft.com/office/drawing/2014/chart" uri="{C3380CC4-5D6E-409C-BE32-E72D297353CC}">
              <c16:uniqueId val="{00000000-FE07-42E6-80DD-BA0208E1BEE8}"/>
            </c:ext>
          </c:extLst>
        </c:ser>
        <c:ser>
          <c:idx val="1"/>
          <c:order val="1"/>
          <c:tx>
            <c:strRef>
              <c:f>Φύλλο1!$C$1</c:f>
              <c:strCache>
                <c:ptCount val="1"/>
                <c:pt idx="0">
                  <c:v>% 55-64/Εργ. Δυναμ._15-64</c:v>
                </c:pt>
              </c:strCache>
            </c:strRef>
          </c:tx>
          <c:spPr>
            <a:ln w="50800"/>
          </c:spPr>
          <c:marker>
            <c:symbol val="none"/>
          </c:marker>
          <c:cat>
            <c:numRef>
              <c:f>Φύλλο1!$A$2:$A$29</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Φύλλο1!$C$2:$C$29</c:f>
              <c:numCache>
                <c:formatCode>0%</c:formatCode>
                <c:ptCount val="28"/>
                <c:pt idx="0">
                  <c:v>0.1388547856406227</c:v>
                </c:pt>
                <c:pt idx="1">
                  <c:v>0.13509144428895428</c:v>
                </c:pt>
                <c:pt idx="2">
                  <c:v>0.13475640746387871</c:v>
                </c:pt>
                <c:pt idx="3">
                  <c:v>0.10997958720798366</c:v>
                </c:pt>
                <c:pt idx="4">
                  <c:v>0.10725270806401326</c:v>
                </c:pt>
                <c:pt idx="5">
                  <c:v>0.10682381036617726</c:v>
                </c:pt>
                <c:pt idx="6">
                  <c:v>0.10366829605917723</c:v>
                </c:pt>
                <c:pt idx="7">
                  <c:v>0.10539961431326333</c:v>
                </c:pt>
                <c:pt idx="8">
                  <c:v>0.10901857886495409</c:v>
                </c:pt>
                <c:pt idx="9">
                  <c:v>0.10389825250749665</c:v>
                </c:pt>
                <c:pt idx="10">
                  <c:v>0.10919469172436549</c:v>
                </c:pt>
                <c:pt idx="11">
                  <c:v>0.11128616442280152</c:v>
                </c:pt>
                <c:pt idx="12">
                  <c:v>0.11310691515448748</c:v>
                </c:pt>
                <c:pt idx="13">
                  <c:v>0.11541751527494908</c:v>
                </c:pt>
                <c:pt idx="14">
                  <c:v>0.11570297989178714</c:v>
                </c:pt>
                <c:pt idx="15">
                  <c:v>0.11883671075516723</c:v>
                </c:pt>
                <c:pt idx="16">
                  <c:v>0.11620153124228259</c:v>
                </c:pt>
                <c:pt idx="17">
                  <c:v>0.11479993372545771</c:v>
                </c:pt>
                <c:pt idx="18">
                  <c:v>0.11722408026755922</c:v>
                </c:pt>
                <c:pt idx="19">
                  <c:v>0.11531250658296641</c:v>
                </c:pt>
                <c:pt idx="20">
                  <c:v>0.11804558885605752</c:v>
                </c:pt>
                <c:pt idx="21">
                  <c:v>0.12863482671174967</c:v>
                </c:pt>
                <c:pt idx="22">
                  <c:v>0.13608900991362805</c:v>
                </c:pt>
                <c:pt idx="23">
                  <c:v>0.14361176723212371</c:v>
                </c:pt>
                <c:pt idx="24">
                  <c:v>0.14947563765051142</c:v>
                </c:pt>
                <c:pt idx="25">
                  <c:v>0.15694938470715797</c:v>
                </c:pt>
                <c:pt idx="26">
                  <c:v>0.17051830082821356</c:v>
                </c:pt>
                <c:pt idx="27">
                  <c:v>0.17699767850556541</c:v>
                </c:pt>
              </c:numCache>
            </c:numRef>
          </c:val>
          <c:extLst xmlns:c16r2="http://schemas.microsoft.com/office/drawing/2015/06/chart">
            <c:ext xmlns:c16="http://schemas.microsoft.com/office/drawing/2014/chart" uri="{C3380CC4-5D6E-409C-BE32-E72D297353CC}">
              <c16:uniqueId val="{00000001-FE07-42E6-80DD-BA0208E1BEE8}"/>
            </c:ext>
          </c:extLst>
        </c:ser>
        <c:ser>
          <c:idx val="2"/>
          <c:order val="2"/>
          <c:tx>
            <c:strRef>
              <c:f>Φύλλο1!$D$1</c:f>
              <c:strCache>
                <c:ptCount val="1"/>
                <c:pt idx="0">
                  <c:v>% 55-64/Απασχ._15-64</c:v>
                </c:pt>
              </c:strCache>
            </c:strRef>
          </c:tx>
          <c:spPr>
            <a:ln w="50800"/>
          </c:spPr>
          <c:marker>
            <c:symbol val="none"/>
          </c:marker>
          <c:cat>
            <c:numRef>
              <c:f>Φύλλο1!$A$2:$A$29</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Φύλλο1!$D$2:$D$29</c:f>
              <c:numCache>
                <c:formatCode>0%</c:formatCode>
                <c:ptCount val="28"/>
                <c:pt idx="0">
                  <c:v>0.14796360485268703</c:v>
                </c:pt>
                <c:pt idx="1">
                  <c:v>0.14555147748278729</c:v>
                </c:pt>
                <c:pt idx="2">
                  <c:v>0.14470187119117361</c:v>
                </c:pt>
                <c:pt idx="3">
                  <c:v>0.11975620329992603</c:v>
                </c:pt>
                <c:pt idx="4">
                  <c:v>0.11676722608122564</c:v>
                </c:pt>
                <c:pt idx="5">
                  <c:v>0.11618381618381618</c:v>
                </c:pt>
                <c:pt idx="6">
                  <c:v>0.11129399235126122</c:v>
                </c:pt>
                <c:pt idx="7">
                  <c:v>0.11284668399589808</c:v>
                </c:pt>
                <c:pt idx="8">
                  <c:v>0.11679771599737898</c:v>
                </c:pt>
                <c:pt idx="9">
                  <c:v>0.11112137660237903</c:v>
                </c:pt>
                <c:pt idx="10">
                  <c:v>0.11693076799596396</c:v>
                </c:pt>
                <c:pt idx="11">
                  <c:v>0.11794248136387182</c:v>
                </c:pt>
                <c:pt idx="12">
                  <c:v>0.11949868191769809</c:v>
                </c:pt>
                <c:pt idx="13">
                  <c:v>0.12122753100886599</c:v>
                </c:pt>
                <c:pt idx="14">
                  <c:v>0.12237089411975252</c:v>
                </c:pt>
                <c:pt idx="15">
                  <c:v>0.12797529201402599</c:v>
                </c:pt>
                <c:pt idx="16">
                  <c:v>0.12995727569741194</c:v>
                </c:pt>
                <c:pt idx="17">
                  <c:v>0.13193069306930694</c:v>
                </c:pt>
                <c:pt idx="18">
                  <c:v>0.13581567459743954</c:v>
                </c:pt>
                <c:pt idx="19">
                  <c:v>0.13024859893662891</c:v>
                </c:pt>
                <c:pt idx="20">
                  <c:v>0.13004509582863591</c:v>
                </c:pt>
                <c:pt idx="21">
                  <c:v>0.13627676370384717</c:v>
                </c:pt>
                <c:pt idx="22">
                  <c:v>0.14215113910989224</c:v>
                </c:pt>
                <c:pt idx="23">
                  <c:v>0.15110637163423091</c:v>
                </c:pt>
                <c:pt idx="24">
                  <c:v>0.15693144381111895</c:v>
                </c:pt>
                <c:pt idx="25">
                  <c:v>0.16504417755674344</c:v>
                </c:pt>
                <c:pt idx="26">
                  <c:v>0.17801088207596638</c:v>
                </c:pt>
                <c:pt idx="27">
                  <c:v>0.18393628107786414</c:v>
                </c:pt>
              </c:numCache>
            </c:numRef>
          </c:val>
          <c:extLst xmlns:c16r2="http://schemas.microsoft.com/office/drawing/2015/06/chart">
            <c:ext xmlns:c16="http://schemas.microsoft.com/office/drawing/2014/chart" uri="{C3380CC4-5D6E-409C-BE32-E72D297353CC}">
              <c16:uniqueId val="{00000002-FE07-42E6-80DD-BA0208E1BEE8}"/>
            </c:ext>
          </c:extLst>
        </c:ser>
        <c:dLbls/>
        <c:marker val="1"/>
        <c:axId val="240630016"/>
        <c:axId val="241500160"/>
      </c:lineChart>
      <c:catAx>
        <c:axId val="240630016"/>
        <c:scaling>
          <c:orientation val="minMax"/>
        </c:scaling>
        <c:axPos val="b"/>
        <c:numFmt formatCode="General" sourceLinked="1"/>
        <c:tickLblPos val="nextTo"/>
        <c:crossAx val="241500160"/>
        <c:crosses val="autoZero"/>
        <c:auto val="1"/>
        <c:lblAlgn val="ctr"/>
        <c:lblOffset val="100"/>
        <c:tickLblSkip val="2"/>
        <c:tickMarkSkip val="2"/>
      </c:catAx>
      <c:valAx>
        <c:axId val="241500160"/>
        <c:scaling>
          <c:orientation val="minMax"/>
          <c:min val="0.05"/>
        </c:scaling>
        <c:axPos val="l"/>
        <c:majorGridlines>
          <c:spPr>
            <a:ln>
              <a:solidFill>
                <a:schemeClr val="bg1">
                  <a:lumMod val="65000"/>
                </a:schemeClr>
              </a:solidFill>
              <a:prstDash val="dash"/>
            </a:ln>
          </c:spPr>
        </c:majorGridlines>
        <c:numFmt formatCode="0%" sourceLinked="0"/>
        <c:tickLblPos val="nextTo"/>
        <c:crossAx val="240630016"/>
        <c:crosses val="autoZero"/>
        <c:crossBetween val="between"/>
      </c:valAx>
    </c:plotArea>
    <c:legend>
      <c:legendPos val="r"/>
      <c:layout>
        <c:manualLayout>
          <c:xMode val="edge"/>
          <c:yMode val="edge"/>
          <c:x val="0.24019446350886167"/>
          <c:y val="3.7317849574443673E-2"/>
          <c:w val="0.53534404197822749"/>
          <c:h val="0.18344714668755407"/>
        </c:manualLayout>
      </c:layout>
      <c:txPr>
        <a:bodyPr/>
        <a:lstStyle/>
        <a:p>
          <a:pPr>
            <a:defRPr sz="1400"/>
          </a:pPr>
          <a:endParaRPr lang="el-GR"/>
        </a:p>
      </c:txPr>
    </c:legend>
    <c:plotVisOnly val="1"/>
    <c:dispBlanksAs val="gap"/>
  </c:chart>
  <c:txPr>
    <a:bodyPr/>
    <a:lstStyle/>
    <a:p>
      <a:pPr>
        <a:defRPr sz="1800"/>
      </a:pPr>
      <a:endParaRPr lang="el-GR"/>
    </a:p>
  </c:txPr>
  <c:externalData r:id="rId1"/>
  <c:userShapes r:id="rId2"/>
</c:chartSpace>
</file>

<file path=ppt/charts/chart26.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69E-2"/>
          <c:w val="0.80594163309710076"/>
          <c:h val="0.85851372671544457"/>
        </c:manualLayout>
      </c:layout>
      <c:lineChart>
        <c:grouping val="standard"/>
        <c:ser>
          <c:idx val="0"/>
          <c:order val="0"/>
          <c:tx>
            <c:strRef>
              <c:f>Φύλλο1!$B$1</c:f>
              <c:strCache>
                <c:ptCount val="1"/>
                <c:pt idx="0">
                  <c:v>% 55-64/Πληθυσμός_15-64</c:v>
                </c:pt>
              </c:strCache>
            </c:strRef>
          </c:tx>
          <c:spPr>
            <a:ln w="50800"/>
          </c:spPr>
          <c:marker>
            <c:symbol val="none"/>
          </c:marker>
          <c:cat>
            <c:numRef>
              <c:f>Φύλλο1!$A$2:$A$29</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Φύλλο1!$B$2:$B$29</c:f>
              <c:numCache>
                <c:formatCode>0%</c:formatCode>
                <c:ptCount val="28"/>
                <c:pt idx="0">
                  <c:v>0.15165674691303188</c:v>
                </c:pt>
                <c:pt idx="1">
                  <c:v>0.15305452545290021</c:v>
                </c:pt>
                <c:pt idx="2">
                  <c:v>0.15623395250827932</c:v>
                </c:pt>
                <c:pt idx="3">
                  <c:v>0.16160438201254529</c:v>
                </c:pt>
                <c:pt idx="4">
                  <c:v>0.16879380042013184</c:v>
                </c:pt>
                <c:pt idx="5">
                  <c:v>0.17479189350567328</c:v>
                </c:pt>
                <c:pt idx="6">
                  <c:v>0.1837300549306827</c:v>
                </c:pt>
                <c:pt idx="7">
                  <c:v>0.19004124926340601</c:v>
                </c:pt>
                <c:pt idx="8">
                  <c:v>0.19605618305912373</c:v>
                </c:pt>
                <c:pt idx="9">
                  <c:v>0.20028355710430121</c:v>
                </c:pt>
                <c:pt idx="10">
                  <c:v>0.20279091849365008</c:v>
                </c:pt>
                <c:pt idx="11">
                  <c:v>0.20420783760166741</c:v>
                </c:pt>
                <c:pt idx="12">
                  <c:v>0.20333222259247047</c:v>
                </c:pt>
                <c:pt idx="13">
                  <c:v>0.20187568229183889</c:v>
                </c:pt>
                <c:pt idx="14">
                  <c:v>0.19894082431498961</c:v>
                </c:pt>
                <c:pt idx="15">
                  <c:v>0.19569385046453325</c:v>
                </c:pt>
                <c:pt idx="16">
                  <c:v>0.19273857224629978</c:v>
                </c:pt>
                <c:pt idx="17">
                  <c:v>0.19031730454694246</c:v>
                </c:pt>
                <c:pt idx="18">
                  <c:v>0.18837311896475617</c:v>
                </c:pt>
                <c:pt idx="19">
                  <c:v>0.18650470576741562</c:v>
                </c:pt>
                <c:pt idx="20">
                  <c:v>0.18479141680982919</c:v>
                </c:pt>
                <c:pt idx="21">
                  <c:v>0.18361172797785716</c:v>
                </c:pt>
                <c:pt idx="22">
                  <c:v>0.18282852373002625</c:v>
                </c:pt>
                <c:pt idx="23">
                  <c:v>0.18229946271290751</c:v>
                </c:pt>
                <c:pt idx="24">
                  <c:v>0.18357148434450016</c:v>
                </c:pt>
                <c:pt idx="25">
                  <c:v>0.18652801489989237</c:v>
                </c:pt>
                <c:pt idx="26">
                  <c:v>0.18888440150361926</c:v>
                </c:pt>
                <c:pt idx="27">
                  <c:v>0.19087329163771138</c:v>
                </c:pt>
              </c:numCache>
            </c:numRef>
          </c:val>
          <c:extLst xmlns:c16r2="http://schemas.microsoft.com/office/drawing/2015/06/chart">
            <c:ext xmlns:c16="http://schemas.microsoft.com/office/drawing/2014/chart" uri="{C3380CC4-5D6E-409C-BE32-E72D297353CC}">
              <c16:uniqueId val="{00000000-C937-43AC-8775-5BC7EBC77657}"/>
            </c:ext>
          </c:extLst>
        </c:ser>
        <c:ser>
          <c:idx val="1"/>
          <c:order val="1"/>
          <c:tx>
            <c:strRef>
              <c:f>Φύλλο1!$C$1</c:f>
              <c:strCache>
                <c:ptCount val="1"/>
                <c:pt idx="0">
                  <c:v>% 55-64/Εργ. Δυναμ._15-64</c:v>
                </c:pt>
              </c:strCache>
            </c:strRef>
          </c:tx>
          <c:spPr>
            <a:ln w="50800"/>
          </c:spPr>
          <c:marker>
            <c:symbol val="none"/>
          </c:marker>
          <c:cat>
            <c:numRef>
              <c:f>Φύλλο1!$A$2:$A$29</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Φύλλο1!$C$2:$C$29</c:f>
              <c:numCache>
                <c:formatCode>0%</c:formatCode>
                <c:ptCount val="28"/>
                <c:pt idx="0">
                  <c:v>0.13104976920616071</c:v>
                </c:pt>
                <c:pt idx="1">
                  <c:v>0.13874827427519654</c:v>
                </c:pt>
                <c:pt idx="2">
                  <c:v>0.13973981402036126</c:v>
                </c:pt>
                <c:pt idx="3">
                  <c:v>0.14386383855410495</c:v>
                </c:pt>
                <c:pt idx="4">
                  <c:v>0.15314275158176813</c:v>
                </c:pt>
                <c:pt idx="5">
                  <c:v>0.15872201492537324</c:v>
                </c:pt>
                <c:pt idx="6">
                  <c:v>0.1629432901109219</c:v>
                </c:pt>
                <c:pt idx="7">
                  <c:v>0.17388791321165767</c:v>
                </c:pt>
                <c:pt idx="8">
                  <c:v>0.18057301660821812</c:v>
                </c:pt>
                <c:pt idx="9">
                  <c:v>0.18710429124164621</c:v>
                </c:pt>
                <c:pt idx="10">
                  <c:v>0.18853365124092344</c:v>
                </c:pt>
                <c:pt idx="11">
                  <c:v>0.18882416949369521</c:v>
                </c:pt>
                <c:pt idx="12">
                  <c:v>0.18718682891911237</c:v>
                </c:pt>
                <c:pt idx="13">
                  <c:v>0.18519522211336101</c:v>
                </c:pt>
                <c:pt idx="14">
                  <c:v>0.18617542251026403</c:v>
                </c:pt>
                <c:pt idx="15">
                  <c:v>0.18502941907682238</c:v>
                </c:pt>
                <c:pt idx="16">
                  <c:v>0.18326171475342831</c:v>
                </c:pt>
                <c:pt idx="17">
                  <c:v>0.18242926690159494</c:v>
                </c:pt>
                <c:pt idx="18">
                  <c:v>0.18002498388136845</c:v>
                </c:pt>
                <c:pt idx="19">
                  <c:v>0.17902813299232892</c:v>
                </c:pt>
                <c:pt idx="20">
                  <c:v>0.17780245053332938</c:v>
                </c:pt>
                <c:pt idx="21">
                  <c:v>0.17832634014352391</c:v>
                </c:pt>
                <c:pt idx="22">
                  <c:v>0.17841660083620886</c:v>
                </c:pt>
                <c:pt idx="23">
                  <c:v>0.17991392771451423</c:v>
                </c:pt>
                <c:pt idx="24">
                  <c:v>0.18046401265489154</c:v>
                </c:pt>
                <c:pt idx="25">
                  <c:v>0.18629147543450494</c:v>
                </c:pt>
                <c:pt idx="26">
                  <c:v>0.18802024746906726</c:v>
                </c:pt>
                <c:pt idx="27">
                  <c:v>0.18690896977996677</c:v>
                </c:pt>
              </c:numCache>
            </c:numRef>
          </c:val>
          <c:extLst xmlns:c16r2="http://schemas.microsoft.com/office/drawing/2015/06/chart">
            <c:ext xmlns:c16="http://schemas.microsoft.com/office/drawing/2014/chart" uri="{C3380CC4-5D6E-409C-BE32-E72D297353CC}">
              <c16:uniqueId val="{00000001-C937-43AC-8775-5BC7EBC77657}"/>
            </c:ext>
          </c:extLst>
        </c:ser>
        <c:ser>
          <c:idx val="2"/>
          <c:order val="2"/>
          <c:tx>
            <c:strRef>
              <c:f>Φύλλο1!$D$1</c:f>
              <c:strCache>
                <c:ptCount val="1"/>
                <c:pt idx="0">
                  <c:v>% 55-64/Απασχ._15-64</c:v>
                </c:pt>
              </c:strCache>
            </c:strRef>
          </c:tx>
          <c:spPr>
            <a:ln w="50800"/>
          </c:spPr>
          <c:marker>
            <c:symbol val="none"/>
          </c:marker>
          <c:cat>
            <c:numRef>
              <c:f>Φύλλο1!$A$2:$A$29</c:f>
              <c:numCache>
                <c:formatCode>General</c:formatCode>
                <c:ptCount val="28"/>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numCache>
            </c:numRef>
          </c:cat>
          <c:val>
            <c:numRef>
              <c:f>Φύλλο1!$D$2:$D$29</c:f>
              <c:numCache>
                <c:formatCode>0%</c:formatCode>
                <c:ptCount val="28"/>
                <c:pt idx="0">
                  <c:v>0.13294812209521503</c:v>
                </c:pt>
                <c:pt idx="1">
                  <c:v>0.1408303616912889</c:v>
                </c:pt>
                <c:pt idx="2">
                  <c:v>0.14086952015752929</c:v>
                </c:pt>
                <c:pt idx="3">
                  <c:v>0.14767813014827041</c:v>
                </c:pt>
                <c:pt idx="4">
                  <c:v>0.15441765059035581</c:v>
                </c:pt>
                <c:pt idx="5">
                  <c:v>0.15810784120086921</c:v>
                </c:pt>
                <c:pt idx="6">
                  <c:v>0.16346762286437491</c:v>
                </c:pt>
                <c:pt idx="7">
                  <c:v>0.17523118342502769</c:v>
                </c:pt>
                <c:pt idx="8">
                  <c:v>0.18278062118768842</c:v>
                </c:pt>
                <c:pt idx="9">
                  <c:v>0.19069515185813998</c:v>
                </c:pt>
                <c:pt idx="10">
                  <c:v>0.19506474010133332</c:v>
                </c:pt>
                <c:pt idx="11">
                  <c:v>0.19447125327450712</c:v>
                </c:pt>
                <c:pt idx="12">
                  <c:v>0.19174544719646314</c:v>
                </c:pt>
                <c:pt idx="13">
                  <c:v>0.19026637292209173</c:v>
                </c:pt>
                <c:pt idx="14">
                  <c:v>0.19273596720938177</c:v>
                </c:pt>
                <c:pt idx="15">
                  <c:v>0.19109263927687314</c:v>
                </c:pt>
                <c:pt idx="16">
                  <c:v>0.18870189635624046</c:v>
                </c:pt>
                <c:pt idx="17">
                  <c:v>0.18823868550014547</c:v>
                </c:pt>
                <c:pt idx="18">
                  <c:v>0.18624566334372691</c:v>
                </c:pt>
                <c:pt idx="19">
                  <c:v>0.18431756389342163</c:v>
                </c:pt>
                <c:pt idx="20">
                  <c:v>0.18217129122942571</c:v>
                </c:pt>
                <c:pt idx="21">
                  <c:v>0.18189880902103295</c:v>
                </c:pt>
                <c:pt idx="22">
                  <c:v>0.18179937524566175</c:v>
                </c:pt>
                <c:pt idx="23">
                  <c:v>0.18386216447395221</c:v>
                </c:pt>
                <c:pt idx="24">
                  <c:v>0.18499544396071793</c:v>
                </c:pt>
                <c:pt idx="25">
                  <c:v>0.19179040019742713</c:v>
                </c:pt>
                <c:pt idx="26">
                  <c:v>0.19263105835806135</c:v>
                </c:pt>
                <c:pt idx="27">
                  <c:v>0.19138794312036891</c:v>
                </c:pt>
              </c:numCache>
            </c:numRef>
          </c:val>
          <c:extLst xmlns:c16r2="http://schemas.microsoft.com/office/drawing/2015/06/chart">
            <c:ext xmlns:c16="http://schemas.microsoft.com/office/drawing/2014/chart" uri="{C3380CC4-5D6E-409C-BE32-E72D297353CC}">
              <c16:uniqueId val="{00000002-C937-43AC-8775-5BC7EBC77657}"/>
            </c:ext>
          </c:extLst>
        </c:ser>
        <c:dLbls/>
        <c:marker val="1"/>
        <c:axId val="228428800"/>
        <c:axId val="241541888"/>
      </c:lineChart>
      <c:catAx>
        <c:axId val="228428800"/>
        <c:scaling>
          <c:orientation val="minMax"/>
        </c:scaling>
        <c:axPos val="b"/>
        <c:numFmt formatCode="General" sourceLinked="1"/>
        <c:tickLblPos val="nextTo"/>
        <c:crossAx val="241541888"/>
        <c:crosses val="autoZero"/>
        <c:auto val="1"/>
        <c:lblAlgn val="ctr"/>
        <c:lblOffset val="100"/>
        <c:tickLblSkip val="2"/>
        <c:tickMarkSkip val="2"/>
      </c:catAx>
      <c:valAx>
        <c:axId val="241541888"/>
        <c:scaling>
          <c:orientation val="minMax"/>
          <c:min val="0.05"/>
        </c:scaling>
        <c:axPos val="l"/>
        <c:majorGridlines>
          <c:spPr>
            <a:ln>
              <a:solidFill>
                <a:schemeClr val="bg1">
                  <a:lumMod val="65000"/>
                </a:schemeClr>
              </a:solidFill>
              <a:prstDash val="dash"/>
            </a:ln>
          </c:spPr>
        </c:majorGridlines>
        <c:numFmt formatCode="0%" sourceLinked="0"/>
        <c:tickLblPos val="nextTo"/>
        <c:crossAx val="228428800"/>
        <c:crosses val="autoZero"/>
        <c:crossBetween val="between"/>
      </c:valAx>
    </c:plotArea>
    <c:legend>
      <c:legendPos val="r"/>
      <c:layout>
        <c:manualLayout>
          <c:xMode val="edge"/>
          <c:yMode val="edge"/>
          <c:x val="0.39854379571246407"/>
          <c:y val="0.59747406511601031"/>
          <c:w val="0.53534404197822749"/>
          <c:h val="0.18344714668755419"/>
        </c:manualLayout>
      </c:layout>
      <c:txPr>
        <a:bodyPr/>
        <a:lstStyle/>
        <a:p>
          <a:pPr>
            <a:defRPr sz="1400"/>
          </a:pPr>
          <a:endParaRPr lang="el-GR"/>
        </a:p>
      </c:txPr>
    </c:legend>
    <c:plotVisOnly val="1"/>
    <c:dispBlanksAs val="gap"/>
  </c:chart>
  <c:txPr>
    <a:bodyPr/>
    <a:lstStyle/>
    <a:p>
      <a:pPr>
        <a:defRPr sz="1800"/>
      </a:pPr>
      <a:endParaRPr lang="el-GR"/>
    </a:p>
  </c:txPr>
  <c:externalData r:id="rId1"/>
  <c:userShapes r:id="rId2"/>
</c:chartSpace>
</file>

<file path=ppt/charts/chart27.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97E-2"/>
          <c:w val="0.80594163309710121"/>
          <c:h val="0.74601373363596624"/>
        </c:manualLayout>
      </c:layout>
      <c:barChart>
        <c:barDir val="col"/>
        <c:grouping val="clustered"/>
        <c:ser>
          <c:idx val="0"/>
          <c:order val="0"/>
          <c:tx>
            <c:strRef>
              <c:f>Φύλλο1!$B$1</c:f>
              <c:strCache>
                <c:ptCount val="1"/>
                <c:pt idx="0">
                  <c:v>Συμμετοχή</c:v>
                </c:pt>
              </c:strCache>
            </c:strRef>
          </c:tx>
          <c:spPr>
            <a:ln w="50800"/>
          </c:spPr>
          <c:cat>
            <c:strRef>
              <c:f>Φύλλο1!$A$2:$A$3</c:f>
              <c:strCache>
                <c:ptCount val="2"/>
                <c:pt idx="0">
                  <c:v>1999-2009</c:v>
                </c:pt>
                <c:pt idx="1">
                  <c:v>2009-2022</c:v>
                </c:pt>
              </c:strCache>
            </c:strRef>
          </c:cat>
          <c:val>
            <c:numRef>
              <c:f>Φύλλο1!$B$2:$B$3</c:f>
              <c:numCache>
                <c:formatCode>0.000</c:formatCode>
                <c:ptCount val="2"/>
                <c:pt idx="0">
                  <c:v>1.7742488981336915E-2</c:v>
                </c:pt>
                <c:pt idx="1">
                  <c:v>4.8078057612739651E-2</c:v>
                </c:pt>
              </c:numCache>
            </c:numRef>
          </c:val>
          <c:extLst xmlns:c16r2="http://schemas.microsoft.com/office/drawing/2015/06/chart">
            <c:ext xmlns:c16="http://schemas.microsoft.com/office/drawing/2014/chart" uri="{C3380CC4-5D6E-409C-BE32-E72D297353CC}">
              <c16:uniqueId val="{00000000-7DD0-4DEE-9B33-58B25CD4C57A}"/>
            </c:ext>
          </c:extLst>
        </c:ser>
        <c:ser>
          <c:idx val="1"/>
          <c:order val="1"/>
          <c:tx>
            <c:strRef>
              <c:f>Φύλλο1!$C$1</c:f>
              <c:strCache>
                <c:ptCount val="1"/>
                <c:pt idx="0">
                  <c:v>Πληθυσμός</c:v>
                </c:pt>
              </c:strCache>
            </c:strRef>
          </c:tx>
          <c:spPr>
            <a:ln w="50800"/>
          </c:spPr>
          <c:cat>
            <c:strRef>
              <c:f>Φύλλο1!$A$2:$A$3</c:f>
              <c:strCache>
                <c:ptCount val="2"/>
                <c:pt idx="0">
                  <c:v>1999-2009</c:v>
                </c:pt>
                <c:pt idx="1">
                  <c:v>2009-2022</c:v>
                </c:pt>
              </c:strCache>
            </c:strRef>
          </c:cat>
          <c:val>
            <c:numRef>
              <c:f>Φύλλο1!$C$2:$C$3</c:f>
              <c:numCache>
                <c:formatCode>0.000</c:formatCode>
                <c:ptCount val="2"/>
                <c:pt idx="0">
                  <c:v>7.3451261480609167E-2</c:v>
                </c:pt>
                <c:pt idx="1">
                  <c:v>-0.12272874706582011</c:v>
                </c:pt>
              </c:numCache>
            </c:numRef>
          </c:val>
          <c:extLst xmlns:c16r2="http://schemas.microsoft.com/office/drawing/2015/06/chart">
            <c:ext xmlns:c16="http://schemas.microsoft.com/office/drawing/2014/chart" uri="{C3380CC4-5D6E-409C-BE32-E72D297353CC}">
              <c16:uniqueId val="{00000001-7DD0-4DEE-9B33-58B25CD4C57A}"/>
            </c:ext>
          </c:extLst>
        </c:ser>
        <c:ser>
          <c:idx val="2"/>
          <c:order val="2"/>
          <c:tx>
            <c:strRef>
              <c:f>Φύλλο1!$D$1</c:f>
              <c:strCache>
                <c:ptCount val="1"/>
                <c:pt idx="0">
                  <c:v>Interaction</c:v>
                </c:pt>
              </c:strCache>
            </c:strRef>
          </c:tx>
          <c:cat>
            <c:strRef>
              <c:f>Φύλλο1!$A$2:$A$3</c:f>
              <c:strCache>
                <c:ptCount val="2"/>
                <c:pt idx="0">
                  <c:v>1999-2009</c:v>
                </c:pt>
                <c:pt idx="1">
                  <c:v>2009-2022</c:v>
                </c:pt>
              </c:strCache>
            </c:strRef>
          </c:cat>
          <c:val>
            <c:numRef>
              <c:f>Φύλλο1!$D$2:$D$3</c:f>
              <c:numCache>
                <c:formatCode>General</c:formatCode>
                <c:ptCount val="2"/>
                <c:pt idx="0">
                  <c:v>1.1084042174231156E-2</c:v>
                </c:pt>
                <c:pt idx="1">
                  <c:v>6.4095911252392401E-3</c:v>
                </c:pt>
              </c:numCache>
            </c:numRef>
          </c:val>
          <c:extLst xmlns:c16r2="http://schemas.microsoft.com/office/drawing/2015/06/chart">
            <c:ext xmlns:c16="http://schemas.microsoft.com/office/drawing/2014/chart" uri="{C3380CC4-5D6E-409C-BE32-E72D297353CC}">
              <c16:uniqueId val="{00000002-7DD0-4DEE-9B33-58B25CD4C57A}"/>
            </c:ext>
          </c:extLst>
        </c:ser>
        <c:ser>
          <c:idx val="3"/>
          <c:order val="3"/>
          <c:tx>
            <c:strRef>
              <c:f>Φύλλο1!$E$1</c:f>
              <c:strCache>
                <c:ptCount val="1"/>
                <c:pt idx="0">
                  <c:v>Σύνολο</c:v>
                </c:pt>
              </c:strCache>
            </c:strRef>
          </c:tx>
          <c:cat>
            <c:strRef>
              <c:f>Φύλλο1!$A$2:$A$3</c:f>
              <c:strCache>
                <c:ptCount val="2"/>
                <c:pt idx="0">
                  <c:v>1999-2009</c:v>
                </c:pt>
                <c:pt idx="1">
                  <c:v>2009-2022</c:v>
                </c:pt>
              </c:strCache>
            </c:strRef>
          </c:cat>
          <c:val>
            <c:numRef>
              <c:f>Φύλλο1!$E$2:$E$3</c:f>
              <c:numCache>
                <c:formatCode>General</c:formatCode>
                <c:ptCount val="2"/>
                <c:pt idx="0">
                  <c:v>0.10227779263617724</c:v>
                </c:pt>
                <c:pt idx="1">
                  <c:v>-6.8241098327840324E-2</c:v>
                </c:pt>
              </c:numCache>
            </c:numRef>
          </c:val>
          <c:extLst xmlns:c16r2="http://schemas.microsoft.com/office/drawing/2015/06/chart">
            <c:ext xmlns:c16="http://schemas.microsoft.com/office/drawing/2014/chart" uri="{C3380CC4-5D6E-409C-BE32-E72D297353CC}">
              <c16:uniqueId val="{00000003-7DD0-4DEE-9B33-58B25CD4C57A}"/>
            </c:ext>
          </c:extLst>
        </c:ser>
        <c:dLbls/>
        <c:axId val="247990912"/>
        <c:axId val="248004992"/>
      </c:barChart>
      <c:catAx>
        <c:axId val="247990912"/>
        <c:scaling>
          <c:orientation val="minMax"/>
        </c:scaling>
        <c:axPos val="b"/>
        <c:numFmt formatCode="General" sourceLinked="1"/>
        <c:tickLblPos val="low"/>
        <c:txPr>
          <a:bodyPr rot="0" vert="horz"/>
          <a:lstStyle/>
          <a:p>
            <a:pPr>
              <a:defRPr sz="1800"/>
            </a:pPr>
            <a:endParaRPr lang="el-GR"/>
          </a:p>
        </c:txPr>
        <c:crossAx val="248004992"/>
        <c:crosses val="autoZero"/>
        <c:auto val="1"/>
        <c:lblAlgn val="ctr"/>
        <c:lblOffset val="100"/>
        <c:tickMarkSkip val="1"/>
      </c:catAx>
      <c:valAx>
        <c:axId val="248004992"/>
        <c:scaling>
          <c:orientation val="minMax"/>
        </c:scaling>
        <c:axPos val="l"/>
        <c:majorGridlines>
          <c:spPr>
            <a:ln>
              <a:solidFill>
                <a:schemeClr val="bg1">
                  <a:lumMod val="65000"/>
                </a:schemeClr>
              </a:solidFill>
              <a:prstDash val="dash"/>
            </a:ln>
          </c:spPr>
        </c:majorGridlines>
        <c:numFmt formatCode="0%" sourceLinked="0"/>
        <c:tickLblPos val="nextTo"/>
        <c:crossAx val="247990912"/>
        <c:crosses val="autoZero"/>
        <c:crossBetween val="between"/>
      </c:valAx>
    </c:plotArea>
    <c:legend>
      <c:legendPos val="r"/>
      <c:layout>
        <c:manualLayout>
          <c:xMode val="edge"/>
          <c:yMode val="edge"/>
          <c:x val="0.22952118733717791"/>
          <c:y val="3.2630349862798412E-2"/>
          <c:w val="0.69648606571407556"/>
          <c:h val="0.1071916764768909"/>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28.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718E-2"/>
          <c:w val="0.80594163309710165"/>
          <c:h val="0.74601373363596624"/>
        </c:manualLayout>
      </c:layout>
      <c:barChart>
        <c:barDir val="col"/>
        <c:grouping val="clustered"/>
        <c:ser>
          <c:idx val="0"/>
          <c:order val="0"/>
          <c:tx>
            <c:strRef>
              <c:f>Φύλλο1!$B$1</c:f>
              <c:strCache>
                <c:ptCount val="1"/>
                <c:pt idx="0">
                  <c:v>Δείκτης Απασχόλησης</c:v>
                </c:pt>
              </c:strCache>
            </c:strRef>
          </c:tx>
          <c:spPr>
            <a:ln w="50800"/>
          </c:spPr>
          <c:cat>
            <c:strRef>
              <c:f>Φύλλο1!$A$2:$A$4</c:f>
              <c:strCache>
                <c:ptCount val="3"/>
                <c:pt idx="0">
                  <c:v>1999-2009</c:v>
                </c:pt>
                <c:pt idx="1">
                  <c:v>2009-2014</c:v>
                </c:pt>
                <c:pt idx="2">
                  <c:v>2014-2022</c:v>
                </c:pt>
              </c:strCache>
            </c:strRef>
          </c:cat>
          <c:val>
            <c:numRef>
              <c:f>Φύλλο1!$B$2:$B$4</c:f>
              <c:numCache>
                <c:formatCode>0.000</c:formatCode>
                <c:ptCount val="3"/>
                <c:pt idx="0">
                  <c:v>4.0409110685754049E-2</c:v>
                </c:pt>
                <c:pt idx="1">
                  <c:v>-0.19159210437693874</c:v>
                </c:pt>
                <c:pt idx="2">
                  <c:v>0.24835850227215708</c:v>
                </c:pt>
              </c:numCache>
            </c:numRef>
          </c:val>
          <c:extLst xmlns:c16r2="http://schemas.microsoft.com/office/drawing/2015/06/chart">
            <c:ext xmlns:c16="http://schemas.microsoft.com/office/drawing/2014/chart" uri="{C3380CC4-5D6E-409C-BE32-E72D297353CC}">
              <c16:uniqueId val="{00000000-208C-4116-8DA5-16B4E48054C8}"/>
            </c:ext>
          </c:extLst>
        </c:ser>
        <c:ser>
          <c:idx val="1"/>
          <c:order val="1"/>
          <c:tx>
            <c:strRef>
              <c:f>Φύλλο1!$C$1</c:f>
              <c:strCache>
                <c:ptCount val="1"/>
                <c:pt idx="0">
                  <c:v>Πληθυσμός</c:v>
                </c:pt>
              </c:strCache>
            </c:strRef>
          </c:tx>
          <c:spPr>
            <a:ln w="50800"/>
          </c:spPr>
          <c:cat>
            <c:strRef>
              <c:f>Φύλλο1!$A$2:$A$4</c:f>
              <c:strCache>
                <c:ptCount val="3"/>
                <c:pt idx="0">
                  <c:v>1999-2009</c:v>
                </c:pt>
                <c:pt idx="1">
                  <c:v>2009-2014</c:v>
                </c:pt>
                <c:pt idx="2">
                  <c:v>2014-2022</c:v>
                </c:pt>
              </c:strCache>
            </c:strRef>
          </c:cat>
          <c:val>
            <c:numRef>
              <c:f>Φύλλο1!$C$2:$C$4</c:f>
              <c:numCache>
                <c:formatCode>0.000</c:formatCode>
                <c:ptCount val="3"/>
                <c:pt idx="0">
                  <c:v>8.0361547481625231E-2</c:v>
                </c:pt>
                <c:pt idx="1">
                  <c:v>-4.3005993328831524E-2</c:v>
                </c:pt>
                <c:pt idx="2">
                  <c:v>-7.5526355289943559E-2</c:v>
                </c:pt>
              </c:numCache>
            </c:numRef>
          </c:val>
          <c:extLst xmlns:c16r2="http://schemas.microsoft.com/office/drawing/2015/06/chart">
            <c:ext xmlns:c16="http://schemas.microsoft.com/office/drawing/2014/chart" uri="{C3380CC4-5D6E-409C-BE32-E72D297353CC}">
              <c16:uniqueId val="{00000001-208C-4116-8DA5-16B4E48054C8}"/>
            </c:ext>
          </c:extLst>
        </c:ser>
        <c:ser>
          <c:idx val="2"/>
          <c:order val="2"/>
          <c:tx>
            <c:strRef>
              <c:f>Φύλλο1!$D$1</c:f>
              <c:strCache>
                <c:ptCount val="1"/>
                <c:pt idx="0">
                  <c:v>Interaction</c:v>
                </c:pt>
              </c:strCache>
            </c:strRef>
          </c:tx>
          <c:cat>
            <c:strRef>
              <c:f>Φύλλο1!$A$2:$A$4</c:f>
              <c:strCache>
                <c:ptCount val="3"/>
                <c:pt idx="0">
                  <c:v>1999-2009</c:v>
                </c:pt>
                <c:pt idx="1">
                  <c:v>2009-2014</c:v>
                </c:pt>
                <c:pt idx="2">
                  <c:v>2014-2022</c:v>
                </c:pt>
              </c:strCache>
            </c:strRef>
          </c:cat>
          <c:val>
            <c:numRef>
              <c:f>Φύλλο1!$D$2:$D$4</c:f>
              <c:numCache>
                <c:formatCode>General</c:formatCode>
                <c:ptCount val="3"/>
                <c:pt idx="0">
                  <c:v>1.0728898176897249E-2</c:v>
                </c:pt>
                <c:pt idx="1">
                  <c:v>1.298580159535608E-2</c:v>
                </c:pt>
                <c:pt idx="2">
                  <c:v>-1.2905835131662454E-2</c:v>
                </c:pt>
              </c:numCache>
            </c:numRef>
          </c:val>
          <c:extLst xmlns:c16r2="http://schemas.microsoft.com/office/drawing/2015/06/chart">
            <c:ext xmlns:c16="http://schemas.microsoft.com/office/drawing/2014/chart" uri="{C3380CC4-5D6E-409C-BE32-E72D297353CC}">
              <c16:uniqueId val="{00000002-208C-4116-8DA5-16B4E48054C8}"/>
            </c:ext>
          </c:extLst>
        </c:ser>
        <c:ser>
          <c:idx val="3"/>
          <c:order val="3"/>
          <c:tx>
            <c:strRef>
              <c:f>Φύλλο1!$E$1</c:f>
              <c:strCache>
                <c:ptCount val="1"/>
                <c:pt idx="0">
                  <c:v>Σύνολο</c:v>
                </c:pt>
              </c:strCache>
            </c:strRef>
          </c:tx>
          <c:cat>
            <c:strRef>
              <c:f>Φύλλο1!$A$2:$A$4</c:f>
              <c:strCache>
                <c:ptCount val="3"/>
                <c:pt idx="0">
                  <c:v>1999-2009</c:v>
                </c:pt>
                <c:pt idx="1">
                  <c:v>2009-2014</c:v>
                </c:pt>
                <c:pt idx="2">
                  <c:v>2014-2022</c:v>
                </c:pt>
              </c:strCache>
            </c:strRef>
          </c:cat>
          <c:val>
            <c:numRef>
              <c:f>Φύλλο1!$E$2:$E$4</c:f>
              <c:numCache>
                <c:formatCode>General</c:formatCode>
                <c:ptCount val="3"/>
                <c:pt idx="0">
                  <c:v>0.1314995563442769</c:v>
                </c:pt>
                <c:pt idx="1">
                  <c:v>-0.22161229611041441</c:v>
                </c:pt>
                <c:pt idx="2">
                  <c:v>0.15992631185055198</c:v>
                </c:pt>
              </c:numCache>
            </c:numRef>
          </c:val>
          <c:extLst xmlns:c16r2="http://schemas.microsoft.com/office/drawing/2015/06/chart">
            <c:ext xmlns:c16="http://schemas.microsoft.com/office/drawing/2014/chart" uri="{C3380CC4-5D6E-409C-BE32-E72D297353CC}">
              <c16:uniqueId val="{00000003-208C-4116-8DA5-16B4E48054C8}"/>
            </c:ext>
          </c:extLst>
        </c:ser>
        <c:dLbls/>
        <c:axId val="249234560"/>
        <c:axId val="249236096"/>
      </c:barChart>
      <c:catAx>
        <c:axId val="249234560"/>
        <c:scaling>
          <c:orientation val="minMax"/>
        </c:scaling>
        <c:axPos val="b"/>
        <c:numFmt formatCode="General" sourceLinked="1"/>
        <c:tickLblPos val="low"/>
        <c:txPr>
          <a:bodyPr rot="0" vert="horz"/>
          <a:lstStyle/>
          <a:p>
            <a:pPr>
              <a:defRPr sz="1800"/>
            </a:pPr>
            <a:endParaRPr lang="el-GR"/>
          </a:p>
        </c:txPr>
        <c:crossAx val="249236096"/>
        <c:crosses val="autoZero"/>
        <c:auto val="1"/>
        <c:lblAlgn val="ctr"/>
        <c:lblOffset val="100"/>
        <c:tickMarkSkip val="1"/>
      </c:catAx>
      <c:valAx>
        <c:axId val="249236096"/>
        <c:scaling>
          <c:orientation val="minMax"/>
        </c:scaling>
        <c:axPos val="l"/>
        <c:majorGridlines>
          <c:spPr>
            <a:ln>
              <a:solidFill>
                <a:schemeClr val="bg1">
                  <a:lumMod val="65000"/>
                </a:schemeClr>
              </a:solidFill>
              <a:prstDash val="dash"/>
            </a:ln>
          </c:spPr>
        </c:majorGridlines>
        <c:numFmt formatCode="0%" sourceLinked="0"/>
        <c:tickLblPos val="nextTo"/>
        <c:crossAx val="249234560"/>
        <c:crosses val="autoZero"/>
        <c:crossBetween val="between"/>
      </c:valAx>
    </c:plotArea>
    <c:legend>
      <c:legendPos val="r"/>
      <c:layout>
        <c:manualLayout>
          <c:xMode val="edge"/>
          <c:yMode val="edge"/>
          <c:x val="0.16650972867861216"/>
          <c:y val="3.2630349862798412E-2"/>
          <c:w val="0.75949752437264051"/>
          <c:h val="0.10719167647689098"/>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29.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718E-2"/>
          <c:w val="0.80594163309710165"/>
          <c:h val="0.74601373363596624"/>
        </c:manualLayout>
      </c:layout>
      <c:barChart>
        <c:barDir val="col"/>
        <c:grouping val="clustered"/>
        <c:ser>
          <c:idx val="0"/>
          <c:order val="0"/>
          <c:tx>
            <c:strRef>
              <c:f>Φύλλο1!$B$1</c:f>
              <c:strCache>
                <c:ptCount val="1"/>
                <c:pt idx="0">
                  <c:v>15-54 ετών</c:v>
                </c:pt>
              </c:strCache>
            </c:strRef>
          </c:tx>
          <c:spPr>
            <a:ln w="50800"/>
          </c:spPr>
          <c:cat>
            <c:strRef>
              <c:f>Φύλλο1!$A$2:$A$4</c:f>
              <c:strCache>
                <c:ptCount val="3"/>
                <c:pt idx="0">
                  <c:v>1999-2009</c:v>
                </c:pt>
                <c:pt idx="1">
                  <c:v>2009-2022</c:v>
                </c:pt>
                <c:pt idx="2">
                  <c:v>2014-2022</c:v>
                </c:pt>
              </c:strCache>
            </c:strRef>
          </c:cat>
          <c:val>
            <c:numRef>
              <c:f>Φύλλο1!$B$2:$B$4</c:f>
              <c:numCache>
                <c:formatCode>0.000</c:formatCode>
                <c:ptCount val="3"/>
                <c:pt idx="0">
                  <c:v>0.10969704652047196</c:v>
                </c:pt>
                <c:pt idx="1">
                  <c:v>-0.20066320129055387</c:v>
                </c:pt>
                <c:pt idx="2">
                  <c:v>7.6969574853919032E-2</c:v>
                </c:pt>
              </c:numCache>
            </c:numRef>
          </c:val>
          <c:extLst xmlns:c16r2="http://schemas.microsoft.com/office/drawing/2015/06/chart">
            <c:ext xmlns:c16="http://schemas.microsoft.com/office/drawing/2014/chart" uri="{C3380CC4-5D6E-409C-BE32-E72D297353CC}">
              <c16:uniqueId val="{00000000-D1F3-4F27-B7E4-C9DF587607C3}"/>
            </c:ext>
          </c:extLst>
        </c:ser>
        <c:ser>
          <c:idx val="1"/>
          <c:order val="1"/>
          <c:tx>
            <c:strRef>
              <c:f>Φύλλο1!$C$1</c:f>
              <c:strCache>
                <c:ptCount val="1"/>
                <c:pt idx="0">
                  <c:v>55-64 ετών</c:v>
                </c:pt>
              </c:strCache>
            </c:strRef>
          </c:tx>
          <c:spPr>
            <a:ln w="50800"/>
          </c:spPr>
          <c:cat>
            <c:strRef>
              <c:f>Φύλλο1!$A$2:$A$4</c:f>
              <c:strCache>
                <c:ptCount val="3"/>
                <c:pt idx="0">
                  <c:v>1999-2009</c:v>
                </c:pt>
                <c:pt idx="1">
                  <c:v>2009-2022</c:v>
                </c:pt>
                <c:pt idx="2">
                  <c:v>2014-2022</c:v>
                </c:pt>
              </c:strCache>
            </c:strRef>
          </c:cat>
          <c:val>
            <c:numRef>
              <c:f>Φύλλο1!$C$2:$C$4</c:f>
              <c:numCache>
                <c:formatCode>0.000</c:formatCode>
                <c:ptCount val="3"/>
                <c:pt idx="0">
                  <c:v>2.1802509823805299E-2</c:v>
                </c:pt>
                <c:pt idx="1">
                  <c:v>-2.0949094819860192E-2</c:v>
                </c:pt>
                <c:pt idx="2">
                  <c:v>8.2956736996632266E-2</c:v>
                </c:pt>
              </c:numCache>
            </c:numRef>
          </c:val>
          <c:extLst xmlns:c16r2="http://schemas.microsoft.com/office/drawing/2015/06/chart">
            <c:ext xmlns:c16="http://schemas.microsoft.com/office/drawing/2014/chart" uri="{C3380CC4-5D6E-409C-BE32-E72D297353CC}">
              <c16:uniqueId val="{00000001-D1F3-4F27-B7E4-C9DF587607C3}"/>
            </c:ext>
          </c:extLst>
        </c:ser>
        <c:ser>
          <c:idx val="2"/>
          <c:order val="2"/>
          <c:tx>
            <c:strRef>
              <c:f>Φύλλο1!$D$1</c:f>
              <c:strCache>
                <c:ptCount val="1"/>
                <c:pt idx="0">
                  <c:v>Σύνολο</c:v>
                </c:pt>
              </c:strCache>
            </c:strRef>
          </c:tx>
          <c:cat>
            <c:strRef>
              <c:f>Φύλλο1!$A$2:$A$4</c:f>
              <c:strCache>
                <c:ptCount val="3"/>
                <c:pt idx="0">
                  <c:v>1999-2009</c:v>
                </c:pt>
                <c:pt idx="1">
                  <c:v>2009-2022</c:v>
                </c:pt>
                <c:pt idx="2">
                  <c:v>2014-2022</c:v>
                </c:pt>
              </c:strCache>
            </c:strRef>
          </c:cat>
          <c:val>
            <c:numRef>
              <c:f>Φύλλο1!$D$2:$D$4</c:f>
              <c:numCache>
                <c:formatCode>General</c:formatCode>
                <c:ptCount val="3"/>
                <c:pt idx="0">
                  <c:v>0.1314995563442769</c:v>
                </c:pt>
                <c:pt idx="1">
                  <c:v>-0.22161229611041441</c:v>
                </c:pt>
                <c:pt idx="2">
                  <c:v>0.15992631185055201</c:v>
                </c:pt>
              </c:numCache>
            </c:numRef>
          </c:val>
          <c:extLst xmlns:c16r2="http://schemas.microsoft.com/office/drawing/2015/06/chart">
            <c:ext xmlns:c16="http://schemas.microsoft.com/office/drawing/2014/chart" uri="{C3380CC4-5D6E-409C-BE32-E72D297353CC}">
              <c16:uniqueId val="{00000002-D1F3-4F27-B7E4-C9DF587607C3}"/>
            </c:ext>
          </c:extLst>
        </c:ser>
        <c:dLbls/>
        <c:axId val="241459968"/>
        <c:axId val="241461504"/>
      </c:barChart>
      <c:catAx>
        <c:axId val="241459968"/>
        <c:scaling>
          <c:orientation val="minMax"/>
        </c:scaling>
        <c:axPos val="b"/>
        <c:numFmt formatCode="General" sourceLinked="1"/>
        <c:tickLblPos val="low"/>
        <c:txPr>
          <a:bodyPr rot="0" vert="horz"/>
          <a:lstStyle/>
          <a:p>
            <a:pPr>
              <a:defRPr sz="1800"/>
            </a:pPr>
            <a:endParaRPr lang="el-GR"/>
          </a:p>
        </c:txPr>
        <c:crossAx val="241461504"/>
        <c:crosses val="autoZero"/>
        <c:auto val="1"/>
        <c:lblAlgn val="ctr"/>
        <c:lblOffset val="100"/>
        <c:tickMarkSkip val="1"/>
      </c:catAx>
      <c:valAx>
        <c:axId val="241461504"/>
        <c:scaling>
          <c:orientation val="minMax"/>
        </c:scaling>
        <c:axPos val="l"/>
        <c:majorGridlines>
          <c:spPr>
            <a:ln>
              <a:solidFill>
                <a:schemeClr val="bg1">
                  <a:lumMod val="65000"/>
                </a:schemeClr>
              </a:solidFill>
              <a:prstDash val="dash"/>
            </a:ln>
          </c:spPr>
        </c:majorGridlines>
        <c:numFmt formatCode="0%" sourceLinked="0"/>
        <c:tickLblPos val="nextTo"/>
        <c:crossAx val="241459968"/>
        <c:crosses val="autoZero"/>
        <c:crossBetween val="between"/>
      </c:valAx>
    </c:plotArea>
    <c:legend>
      <c:legendPos val="r"/>
      <c:layout>
        <c:manualLayout>
          <c:xMode val="edge"/>
          <c:yMode val="edge"/>
          <c:x val="0.22952118733717791"/>
          <c:y val="3.2630349862798412E-2"/>
          <c:w val="0.69648606571407556"/>
          <c:h val="0.10719167647689098"/>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30.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745E-2"/>
          <c:w val="0.80594163309710198"/>
          <c:h val="0.74601373363596624"/>
        </c:manualLayout>
      </c:layout>
      <c:barChart>
        <c:barDir val="col"/>
        <c:grouping val="clustered"/>
        <c:ser>
          <c:idx val="0"/>
          <c:order val="0"/>
          <c:tx>
            <c:strRef>
              <c:f>Φύλλο1!$B$1</c:f>
              <c:strCache>
                <c:ptCount val="1"/>
                <c:pt idx="0">
                  <c:v>Δείκτης απασχόλησης</c:v>
                </c:pt>
              </c:strCache>
            </c:strRef>
          </c:tx>
          <c:spPr>
            <a:ln w="50800"/>
          </c:spPr>
          <c:cat>
            <c:strRef>
              <c:f>Φύλλο1!$A$2:$A$4</c:f>
              <c:strCache>
                <c:ptCount val="3"/>
                <c:pt idx="0">
                  <c:v>1999-2009</c:v>
                </c:pt>
                <c:pt idx="1">
                  <c:v>2009-2022</c:v>
                </c:pt>
                <c:pt idx="2">
                  <c:v>2014-2022</c:v>
                </c:pt>
              </c:strCache>
            </c:strRef>
          </c:cat>
          <c:val>
            <c:numRef>
              <c:f>Φύλλο1!$B$2:$B$4</c:f>
              <c:numCache>
                <c:formatCode>0.000</c:formatCode>
                <c:ptCount val="3"/>
                <c:pt idx="0">
                  <c:v>7.374644196694099E-3</c:v>
                </c:pt>
                <c:pt idx="1">
                  <c:v>-2.3604468134265748E-2</c:v>
                </c:pt>
                <c:pt idx="2">
                  <c:v>6.8668198304339498E-2</c:v>
                </c:pt>
              </c:numCache>
            </c:numRef>
          </c:val>
          <c:extLst xmlns:c16r2="http://schemas.microsoft.com/office/drawing/2015/06/chart">
            <c:ext xmlns:c16="http://schemas.microsoft.com/office/drawing/2014/chart" uri="{C3380CC4-5D6E-409C-BE32-E72D297353CC}">
              <c16:uniqueId val="{00000000-592C-4EF8-9C2B-0F94A1C5E9C2}"/>
            </c:ext>
          </c:extLst>
        </c:ser>
        <c:ser>
          <c:idx val="1"/>
          <c:order val="1"/>
          <c:tx>
            <c:strRef>
              <c:f>Φύλλο1!$C$1</c:f>
              <c:strCache>
                <c:ptCount val="1"/>
                <c:pt idx="0">
                  <c:v>Πληθυσμός</c:v>
                </c:pt>
              </c:strCache>
            </c:strRef>
          </c:tx>
          <c:spPr>
            <a:ln w="50800"/>
          </c:spPr>
          <c:cat>
            <c:strRef>
              <c:f>Φύλλο1!$A$2:$A$4</c:f>
              <c:strCache>
                <c:ptCount val="3"/>
                <c:pt idx="0">
                  <c:v>1999-2009</c:v>
                </c:pt>
                <c:pt idx="1">
                  <c:v>2009-2022</c:v>
                </c:pt>
                <c:pt idx="2">
                  <c:v>2014-2022</c:v>
                </c:pt>
              </c:strCache>
            </c:strRef>
          </c:cat>
          <c:val>
            <c:numRef>
              <c:f>Φύλλο1!$C$2:$C$4</c:f>
              <c:numCache>
                <c:formatCode>0.000</c:formatCode>
                <c:ptCount val="3"/>
                <c:pt idx="0">
                  <c:v>1.2527554213603236E-2</c:v>
                </c:pt>
                <c:pt idx="1">
                  <c:v>3.3231838166249716E-3</c:v>
                </c:pt>
                <c:pt idx="2">
                  <c:v>1.0318346923799909E-2</c:v>
                </c:pt>
              </c:numCache>
            </c:numRef>
          </c:val>
          <c:extLst xmlns:c16r2="http://schemas.microsoft.com/office/drawing/2015/06/chart">
            <c:ext xmlns:c16="http://schemas.microsoft.com/office/drawing/2014/chart" uri="{C3380CC4-5D6E-409C-BE32-E72D297353CC}">
              <c16:uniqueId val="{00000001-592C-4EF8-9C2B-0F94A1C5E9C2}"/>
            </c:ext>
          </c:extLst>
        </c:ser>
        <c:ser>
          <c:idx val="2"/>
          <c:order val="2"/>
          <c:tx>
            <c:strRef>
              <c:f>Φύλλο1!$D$1</c:f>
              <c:strCache>
                <c:ptCount val="1"/>
                <c:pt idx="0">
                  <c:v>Interaction</c:v>
                </c:pt>
              </c:strCache>
            </c:strRef>
          </c:tx>
          <c:cat>
            <c:strRef>
              <c:f>Φύλλο1!$A$2:$A$4</c:f>
              <c:strCache>
                <c:ptCount val="3"/>
                <c:pt idx="0">
                  <c:v>1999-2009</c:v>
                </c:pt>
                <c:pt idx="1">
                  <c:v>2009-2022</c:v>
                </c:pt>
                <c:pt idx="2">
                  <c:v>2014-2022</c:v>
                </c:pt>
              </c:strCache>
            </c:strRef>
          </c:cat>
          <c:val>
            <c:numRef>
              <c:f>Φύλλο1!$D$2:$D$4</c:f>
              <c:numCache>
                <c:formatCode>General</c:formatCode>
                <c:ptCount val="3"/>
                <c:pt idx="0">
                  <c:v>1.9003114135081277E-3</c:v>
                </c:pt>
                <c:pt idx="1">
                  <c:v>-6.6781050221938621E-4</c:v>
                </c:pt>
                <c:pt idx="2">
                  <c:v>3.97019176849273E-3</c:v>
                </c:pt>
              </c:numCache>
            </c:numRef>
          </c:val>
          <c:extLst xmlns:c16r2="http://schemas.microsoft.com/office/drawing/2015/06/chart">
            <c:ext xmlns:c16="http://schemas.microsoft.com/office/drawing/2014/chart" uri="{C3380CC4-5D6E-409C-BE32-E72D297353CC}">
              <c16:uniqueId val="{00000002-592C-4EF8-9C2B-0F94A1C5E9C2}"/>
            </c:ext>
          </c:extLst>
        </c:ser>
        <c:ser>
          <c:idx val="3"/>
          <c:order val="3"/>
          <c:tx>
            <c:strRef>
              <c:f>Φύλλο1!$E$1</c:f>
              <c:strCache>
                <c:ptCount val="1"/>
                <c:pt idx="0">
                  <c:v>Σύνολο</c:v>
                </c:pt>
              </c:strCache>
            </c:strRef>
          </c:tx>
          <c:cat>
            <c:strRef>
              <c:f>Φύλλο1!$A$2:$A$4</c:f>
              <c:strCache>
                <c:ptCount val="3"/>
                <c:pt idx="0">
                  <c:v>1999-2009</c:v>
                </c:pt>
                <c:pt idx="1">
                  <c:v>2009-2022</c:v>
                </c:pt>
                <c:pt idx="2">
                  <c:v>2014-2022</c:v>
                </c:pt>
              </c:strCache>
            </c:strRef>
          </c:cat>
          <c:val>
            <c:numRef>
              <c:f>Φύλλο1!$E$2:$E$4</c:f>
              <c:numCache>
                <c:formatCode>General</c:formatCode>
                <c:ptCount val="3"/>
                <c:pt idx="0">
                  <c:v>2.1802509823805299E-2</c:v>
                </c:pt>
                <c:pt idx="1">
                  <c:v>-2.0949094819860192E-2</c:v>
                </c:pt>
                <c:pt idx="2">
                  <c:v>8.2956736996632266E-2</c:v>
                </c:pt>
              </c:numCache>
            </c:numRef>
          </c:val>
          <c:extLst xmlns:c16r2="http://schemas.microsoft.com/office/drawing/2015/06/chart">
            <c:ext xmlns:c16="http://schemas.microsoft.com/office/drawing/2014/chart" uri="{C3380CC4-5D6E-409C-BE32-E72D297353CC}">
              <c16:uniqueId val="{00000003-592C-4EF8-9C2B-0F94A1C5E9C2}"/>
            </c:ext>
          </c:extLst>
        </c:ser>
        <c:dLbls/>
        <c:axId val="251866112"/>
        <c:axId val="251876096"/>
      </c:barChart>
      <c:catAx>
        <c:axId val="251866112"/>
        <c:scaling>
          <c:orientation val="minMax"/>
        </c:scaling>
        <c:axPos val="b"/>
        <c:numFmt formatCode="General" sourceLinked="1"/>
        <c:tickLblPos val="low"/>
        <c:txPr>
          <a:bodyPr rot="0" vert="horz"/>
          <a:lstStyle/>
          <a:p>
            <a:pPr>
              <a:defRPr sz="1800"/>
            </a:pPr>
            <a:endParaRPr lang="el-GR"/>
          </a:p>
        </c:txPr>
        <c:crossAx val="251876096"/>
        <c:crosses val="autoZero"/>
        <c:auto val="1"/>
        <c:lblAlgn val="ctr"/>
        <c:lblOffset val="100"/>
        <c:tickMarkSkip val="1"/>
      </c:catAx>
      <c:valAx>
        <c:axId val="251876096"/>
        <c:scaling>
          <c:orientation val="minMax"/>
        </c:scaling>
        <c:axPos val="l"/>
        <c:majorGridlines>
          <c:spPr>
            <a:ln>
              <a:solidFill>
                <a:schemeClr val="bg1">
                  <a:lumMod val="65000"/>
                </a:schemeClr>
              </a:solidFill>
              <a:prstDash val="dash"/>
            </a:ln>
          </c:spPr>
        </c:majorGridlines>
        <c:numFmt formatCode="0%" sourceLinked="0"/>
        <c:tickLblPos val="nextTo"/>
        <c:crossAx val="251866112"/>
        <c:crosses val="autoZero"/>
        <c:crossBetween val="between"/>
      </c:valAx>
    </c:plotArea>
    <c:legend>
      <c:legendPos val="r"/>
      <c:layout>
        <c:manualLayout>
          <c:xMode val="edge"/>
          <c:yMode val="edge"/>
          <c:x val="0.16650972867861211"/>
          <c:y val="3.2630349862798412E-2"/>
          <c:w val="0.75949752437264051"/>
          <c:h val="0.10719167647689107"/>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31.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745E-2"/>
          <c:w val="0.80594163309710198"/>
          <c:h val="0.74601373363596624"/>
        </c:manualLayout>
      </c:layout>
      <c:lineChart>
        <c:grouping val="standard"/>
        <c:ser>
          <c:idx val="0"/>
          <c:order val="0"/>
          <c:tx>
            <c:strRef>
              <c:f>Φύλλο1!$B$1</c:f>
              <c:strCache>
                <c:ptCount val="1"/>
                <c:pt idx="0">
                  <c:v>70-74 ετών</c:v>
                </c:pt>
              </c:strCache>
            </c:strRef>
          </c:tx>
          <c:spPr>
            <a:ln w="50800"/>
          </c:spPr>
          <c:marker>
            <c:symbol val="none"/>
          </c:marke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Φύλλο1!$B$2:$B$102</c:f>
              <c:numCache>
                <c:formatCode>0.000</c:formatCode>
                <c:ptCount val="101"/>
                <c:pt idx="0">
                  <c:v>100</c:v>
                </c:pt>
                <c:pt idx="1">
                  <c:v>105.21665012299857</c:v>
                </c:pt>
                <c:pt idx="2">
                  <c:v>110.55414095205214</c:v>
                </c:pt>
                <c:pt idx="3">
                  <c:v>115.13493878842795</c:v>
                </c:pt>
                <c:pt idx="4">
                  <c:v>118.92811416569562</c:v>
                </c:pt>
                <c:pt idx="5">
                  <c:v>122.93419935839374</c:v>
                </c:pt>
                <c:pt idx="6">
                  <c:v>127.22512335822076</c:v>
                </c:pt>
                <c:pt idx="7">
                  <c:v>131.73615007264812</c:v>
                </c:pt>
                <c:pt idx="8">
                  <c:v>136.45109547854361</c:v>
                </c:pt>
                <c:pt idx="9">
                  <c:v>140.82401852890825</c:v>
                </c:pt>
                <c:pt idx="10">
                  <c:v>144.03241120366027</c:v>
                </c:pt>
                <c:pt idx="11">
                  <c:v>145.71662854430033</c:v>
                </c:pt>
                <c:pt idx="12">
                  <c:v>146.06656308891812</c:v>
                </c:pt>
                <c:pt idx="13">
                  <c:v>145.85113575877983</c:v>
                </c:pt>
                <c:pt idx="14">
                  <c:v>146.04822119603526</c:v>
                </c:pt>
                <c:pt idx="15">
                  <c:v>147.72236847783867</c:v>
                </c:pt>
                <c:pt idx="16">
                  <c:v>151.77520751514098</c:v>
                </c:pt>
                <c:pt idx="17">
                  <c:v>157.95282896724467</c:v>
                </c:pt>
                <c:pt idx="18">
                  <c:v>165.65246788370612</c:v>
                </c:pt>
                <c:pt idx="19">
                  <c:v>174.32314818810869</c:v>
                </c:pt>
                <c:pt idx="20">
                  <c:v>183.44949865492782</c:v>
                </c:pt>
                <c:pt idx="21">
                  <c:v>192.64130450419339</c:v>
                </c:pt>
                <c:pt idx="22">
                  <c:v>201.36952800195638</c:v>
                </c:pt>
                <c:pt idx="23">
                  <c:v>208.98968538259041</c:v>
                </c:pt>
                <c:pt idx="24">
                  <c:v>215.61290693827061</c:v>
                </c:pt>
                <c:pt idx="25">
                  <c:v>221.70709076000102</c:v>
                </c:pt>
                <c:pt idx="26">
                  <c:v>227.06292348193861</c:v>
                </c:pt>
                <c:pt idx="27">
                  <c:v>231.71277315034496</c:v>
                </c:pt>
                <c:pt idx="28">
                  <c:v>236.5651029303871</c:v>
                </c:pt>
                <c:pt idx="29">
                  <c:v>242.11442463999538</c:v>
                </c:pt>
                <c:pt idx="30">
                  <c:v>247.92125213988732</c:v>
                </c:pt>
                <c:pt idx="31">
                  <c:v>253.72879892969661</c:v>
                </c:pt>
                <c:pt idx="32">
                  <c:v>259.00838692043214</c:v>
                </c:pt>
                <c:pt idx="33">
                  <c:v>262.69582667990232</c:v>
                </c:pt>
                <c:pt idx="34">
                  <c:v>264.20957231021526</c:v>
                </c:pt>
                <c:pt idx="35">
                  <c:v>263.245364176485</c:v>
                </c:pt>
                <c:pt idx="36">
                  <c:v>259.81111446779494</c:v>
                </c:pt>
                <c:pt idx="37">
                  <c:v>255.13393178254418</c:v>
                </c:pt>
                <c:pt idx="38">
                  <c:v>251.19078445758367</c:v>
                </c:pt>
                <c:pt idx="39">
                  <c:v>249.00306417504549</c:v>
                </c:pt>
                <c:pt idx="40">
                  <c:v>249.1843252341279</c:v>
                </c:pt>
                <c:pt idx="41">
                  <c:v>252.5941190856397</c:v>
                </c:pt>
                <c:pt idx="42">
                  <c:v>259.14864845424592</c:v>
                </c:pt>
                <c:pt idx="43">
                  <c:v>268.45302317552131</c:v>
                </c:pt>
                <c:pt idx="44">
                  <c:v>280.44862112122911</c:v>
                </c:pt>
                <c:pt idx="45">
                  <c:v>294.87973472587862</c:v>
                </c:pt>
                <c:pt idx="46">
                  <c:v>310.91270697567148</c:v>
                </c:pt>
                <c:pt idx="47">
                  <c:v>327.72538949548863</c:v>
                </c:pt>
                <c:pt idx="48">
                  <c:v>344.40608231553807</c:v>
                </c:pt>
                <c:pt idx="49">
                  <c:v>359.21338454677374</c:v>
                </c:pt>
                <c:pt idx="50">
                  <c:v>371.31795491490794</c:v>
                </c:pt>
                <c:pt idx="51">
                  <c:v>381.90338497834864</c:v>
                </c:pt>
                <c:pt idx="52">
                  <c:v>390.99556917411127</c:v>
                </c:pt>
                <c:pt idx="53">
                  <c:v>397.52312517083135</c:v>
                </c:pt>
                <c:pt idx="54">
                  <c:v>402.14887862701937</c:v>
                </c:pt>
                <c:pt idx="55">
                  <c:v>405.44574396156116</c:v>
                </c:pt>
                <c:pt idx="56">
                  <c:v>407.36912519960401</c:v>
                </c:pt>
                <c:pt idx="57">
                  <c:v>408.05856458504172</c:v>
                </c:pt>
                <c:pt idx="58">
                  <c:v>407.90751370247051</c:v>
                </c:pt>
                <c:pt idx="59">
                  <c:v>406.39952239149511</c:v>
                </c:pt>
                <c:pt idx="60">
                  <c:v>402.25533353473446</c:v>
                </c:pt>
                <c:pt idx="61">
                  <c:v>391.59941305942766</c:v>
                </c:pt>
                <c:pt idx="62">
                  <c:v>374.26776286450007</c:v>
                </c:pt>
                <c:pt idx="63">
                  <c:v>358.95983485103505</c:v>
                </c:pt>
                <c:pt idx="64">
                  <c:v>351.80182124206965</c:v>
                </c:pt>
                <c:pt idx="65">
                  <c:v>353.96400673255368</c:v>
                </c:pt>
                <c:pt idx="66">
                  <c:v>366.74686749241147</c:v>
                </c:pt>
                <c:pt idx="67">
                  <c:v>384.89527138808569</c:v>
                </c:pt>
                <c:pt idx="68">
                  <c:v>399.01924819817873</c:v>
                </c:pt>
                <c:pt idx="69">
                  <c:v>406.66062463136706</c:v>
                </c:pt>
                <c:pt idx="70">
                  <c:v>409.82118452663525</c:v>
                </c:pt>
                <c:pt idx="71">
                  <c:v>409.96720037978508</c:v>
                </c:pt>
                <c:pt idx="72">
                  <c:v>406.85627148878621</c:v>
                </c:pt>
                <c:pt idx="73">
                  <c:v>403.14437587213905</c:v>
                </c:pt>
                <c:pt idx="74">
                  <c:v>402.4276034698546</c:v>
                </c:pt>
                <c:pt idx="75">
                  <c:v>404.0179534763281</c:v>
                </c:pt>
                <c:pt idx="76">
                  <c:v>407.29252082344402</c:v>
                </c:pt>
                <c:pt idx="77">
                  <c:v>414.3724914764145</c:v>
                </c:pt>
                <c:pt idx="78">
                  <c:v>424.26416641491517</c:v>
                </c:pt>
                <c:pt idx="79">
                  <c:v>431.96632284608393</c:v>
                </c:pt>
                <c:pt idx="80">
                  <c:v>435.23333764907039</c:v>
                </c:pt>
                <c:pt idx="81">
                  <c:v>435.52860615999884</c:v>
                </c:pt>
                <c:pt idx="82">
                  <c:v>436.11698531209993</c:v>
                </c:pt>
                <c:pt idx="83">
                  <c:v>438.58990404672494</c:v>
                </c:pt>
                <c:pt idx="84">
                  <c:v>442.52765669730837</c:v>
                </c:pt>
                <c:pt idx="85">
                  <c:v>447.99030397191677</c:v>
                </c:pt>
                <c:pt idx="86">
                  <c:v>454.92497806165699</c:v>
                </c:pt>
                <c:pt idx="87">
                  <c:v>463.77512120035095</c:v>
                </c:pt>
                <c:pt idx="88">
                  <c:v>473.33268597240794</c:v>
                </c:pt>
                <c:pt idx="89">
                  <c:v>482.43458058204925</c:v>
                </c:pt>
                <c:pt idx="90">
                  <c:v>491.82275257865399</c:v>
                </c:pt>
                <c:pt idx="91">
                  <c:v>498.39022916576772</c:v>
                </c:pt>
                <c:pt idx="92">
                  <c:v>498.74771625451325</c:v>
                </c:pt>
                <c:pt idx="93">
                  <c:v>495.48861364061213</c:v>
                </c:pt>
                <c:pt idx="94">
                  <c:v>492.55103361961056</c:v>
                </c:pt>
                <c:pt idx="95">
                  <c:v>488.92221598837369</c:v>
                </c:pt>
                <c:pt idx="96">
                  <c:v>486.18927394875766</c:v>
                </c:pt>
                <c:pt idx="97">
                  <c:v>485.02941895760227</c:v>
                </c:pt>
                <c:pt idx="98">
                  <c:v>484.99165623696263</c:v>
                </c:pt>
                <c:pt idx="99">
                  <c:v>486.61293570986732</c:v>
                </c:pt>
                <c:pt idx="100">
                  <c:v>489.13116970926194</c:v>
                </c:pt>
              </c:numCache>
            </c:numRef>
          </c:val>
          <c:extLst xmlns:c16r2="http://schemas.microsoft.com/office/drawing/2015/06/chart">
            <c:ext xmlns:c16="http://schemas.microsoft.com/office/drawing/2014/chart" uri="{C3380CC4-5D6E-409C-BE32-E72D297353CC}">
              <c16:uniqueId val="{00000000-B5B1-4395-B53A-1ACEFA77A27B}"/>
            </c:ext>
          </c:extLst>
        </c:ser>
        <c:ser>
          <c:idx val="1"/>
          <c:order val="1"/>
          <c:tx>
            <c:strRef>
              <c:f>Φύλλο1!$C$1</c:f>
              <c:strCache>
                <c:ptCount val="1"/>
                <c:pt idx="0">
                  <c:v>65-69 ετών</c:v>
                </c:pt>
              </c:strCache>
            </c:strRef>
          </c:tx>
          <c:spPr>
            <a:ln w="50800"/>
          </c:spPr>
          <c:marker>
            <c:symbol val="none"/>
          </c:marke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Φύλλο1!$C$2:$C$102</c:f>
              <c:numCache>
                <c:formatCode>0.000</c:formatCode>
                <c:ptCount val="101"/>
                <c:pt idx="0">
                  <c:v>100</c:v>
                </c:pt>
                <c:pt idx="1">
                  <c:v>102.70474181436434</c:v>
                </c:pt>
                <c:pt idx="2">
                  <c:v>105.55028462998106</c:v>
                </c:pt>
                <c:pt idx="3">
                  <c:v>108.34788445233963</c:v>
                </c:pt>
                <c:pt idx="4">
                  <c:v>110.81341596350276</c:v>
                </c:pt>
                <c:pt idx="5">
                  <c:v>112.76343413137388</c:v>
                </c:pt>
                <c:pt idx="6">
                  <c:v>113.80758205821796</c:v>
                </c:pt>
                <c:pt idx="7">
                  <c:v>114.11366022043683</c:v>
                </c:pt>
                <c:pt idx="8">
                  <c:v>114.3995518591788</c:v>
                </c:pt>
                <c:pt idx="9">
                  <c:v>115.22896564253703</c:v>
                </c:pt>
                <c:pt idx="10">
                  <c:v>117.20245064395012</c:v>
                </c:pt>
                <c:pt idx="11">
                  <c:v>121.1206548508212</c:v>
                </c:pt>
                <c:pt idx="12">
                  <c:v>127.07694093423231</c:v>
                </c:pt>
                <c:pt idx="13">
                  <c:v>134.42130283822621</c:v>
                </c:pt>
                <c:pt idx="14">
                  <c:v>142.40860551495754</c:v>
                </c:pt>
                <c:pt idx="15">
                  <c:v>150.45974807218704</c:v>
                </c:pt>
                <c:pt idx="16">
                  <c:v>158.20809277726192</c:v>
                </c:pt>
                <c:pt idx="17">
                  <c:v>165.23704025192785</c:v>
                </c:pt>
                <c:pt idx="18">
                  <c:v>171.27886672857116</c:v>
                </c:pt>
                <c:pt idx="19">
                  <c:v>176.55209132383226</c:v>
                </c:pt>
                <c:pt idx="20">
                  <c:v>181.50409786426582</c:v>
                </c:pt>
                <c:pt idx="21">
                  <c:v>185.92090920101742</c:v>
                </c:pt>
                <c:pt idx="22">
                  <c:v>189.66021034357487</c:v>
                </c:pt>
                <c:pt idx="23">
                  <c:v>193.30236384189988</c:v>
                </c:pt>
                <c:pt idx="24">
                  <c:v>197.28238927691876</c:v>
                </c:pt>
                <c:pt idx="25">
                  <c:v>201.40447737090724</c:v>
                </c:pt>
                <c:pt idx="26">
                  <c:v>205.33529815495174</c:v>
                </c:pt>
                <c:pt idx="27">
                  <c:v>208.58255278775852</c:v>
                </c:pt>
                <c:pt idx="28">
                  <c:v>210.53862691267472</c:v>
                </c:pt>
                <c:pt idx="29">
                  <c:v>210.80231337559141</c:v>
                </c:pt>
                <c:pt idx="30">
                  <c:v>209.00899309620826</c:v>
                </c:pt>
                <c:pt idx="31">
                  <c:v>205.28457951471592</c:v>
                </c:pt>
                <c:pt idx="32">
                  <c:v>200.76456457668743</c:v>
                </c:pt>
                <c:pt idx="33">
                  <c:v>196.85241632686112</c:v>
                </c:pt>
                <c:pt idx="34">
                  <c:v>194.34676410028658</c:v>
                </c:pt>
                <c:pt idx="35">
                  <c:v>194.00334086963613</c:v>
                </c:pt>
                <c:pt idx="36">
                  <c:v>196.53321692438118</c:v>
                </c:pt>
                <c:pt idx="37">
                  <c:v>201.80770317735875</c:v>
                </c:pt>
                <c:pt idx="38">
                  <c:v>209.53056239654322</c:v>
                </c:pt>
                <c:pt idx="39">
                  <c:v>219.56402155920705</c:v>
                </c:pt>
                <c:pt idx="40">
                  <c:v>231.55128386289385</c:v>
                </c:pt>
                <c:pt idx="41">
                  <c:v>244.76437280471558</c:v>
                </c:pt>
                <c:pt idx="42">
                  <c:v>258.32795026040617</c:v>
                </c:pt>
                <c:pt idx="43">
                  <c:v>271.70455004239165</c:v>
                </c:pt>
                <c:pt idx="44">
                  <c:v>283.69307400379512</c:v>
                </c:pt>
                <c:pt idx="45">
                  <c:v>293.34450320965732</c:v>
                </c:pt>
                <c:pt idx="46">
                  <c:v>301.13296863014278</c:v>
                </c:pt>
                <c:pt idx="47">
                  <c:v>307.15284226250571</c:v>
                </c:pt>
                <c:pt idx="48">
                  <c:v>311.03597238483587</c:v>
                </c:pt>
                <c:pt idx="49">
                  <c:v>313.33042310953232</c:v>
                </c:pt>
                <c:pt idx="50">
                  <c:v>314.39955185917864</c:v>
                </c:pt>
                <c:pt idx="51">
                  <c:v>313.88605716823264</c:v>
                </c:pt>
                <c:pt idx="52">
                  <c:v>312.10182082441958</c:v>
                </c:pt>
                <c:pt idx="53">
                  <c:v>309.63124268238522</c:v>
                </c:pt>
                <c:pt idx="54">
                  <c:v>305.94366950623765</c:v>
                </c:pt>
                <c:pt idx="55">
                  <c:v>300.21195849650593</c:v>
                </c:pt>
                <c:pt idx="56">
                  <c:v>290.67205983285572</c:v>
                </c:pt>
                <c:pt idx="57">
                  <c:v>277.45367192861892</c:v>
                </c:pt>
                <c:pt idx="58">
                  <c:v>265.84768258710488</c:v>
                </c:pt>
                <c:pt idx="59">
                  <c:v>260.25677257862623</c:v>
                </c:pt>
                <c:pt idx="60">
                  <c:v>262.04252291170417</c:v>
                </c:pt>
                <c:pt idx="61">
                  <c:v>272.81430417053576</c:v>
                </c:pt>
                <c:pt idx="62">
                  <c:v>288.20223868545372</c:v>
                </c:pt>
                <c:pt idx="63">
                  <c:v>299.70451976260392</c:v>
                </c:pt>
                <c:pt idx="64">
                  <c:v>305.59974161249954</c:v>
                </c:pt>
                <c:pt idx="65">
                  <c:v>307.5858431910857</c:v>
                </c:pt>
                <c:pt idx="66">
                  <c:v>306.77409261577031</c:v>
                </c:pt>
                <c:pt idx="67">
                  <c:v>304.94241794178163</c:v>
                </c:pt>
                <c:pt idx="68">
                  <c:v>303.47410069037915</c:v>
                </c:pt>
                <c:pt idx="69">
                  <c:v>303.24876862206798</c:v>
                </c:pt>
                <c:pt idx="70">
                  <c:v>304.98657596188451</c:v>
                </c:pt>
                <c:pt idx="71">
                  <c:v>308.20430780410999</c:v>
                </c:pt>
                <c:pt idx="72">
                  <c:v>313.27213452299094</c:v>
                </c:pt>
                <c:pt idx="73">
                  <c:v>320.10931002462775</c:v>
                </c:pt>
                <c:pt idx="74">
                  <c:v>325.52510194194161</c:v>
                </c:pt>
                <c:pt idx="75">
                  <c:v>327.57024910169969</c:v>
                </c:pt>
                <c:pt idx="76">
                  <c:v>327.34718801727894</c:v>
                </c:pt>
                <c:pt idx="77">
                  <c:v>327.33608542936736</c:v>
                </c:pt>
                <c:pt idx="78">
                  <c:v>328.75822600831685</c:v>
                </c:pt>
                <c:pt idx="79">
                  <c:v>331.30399895030064</c:v>
                </c:pt>
                <c:pt idx="80">
                  <c:v>335.00797367677336</c:v>
                </c:pt>
                <c:pt idx="81">
                  <c:v>339.81362792199923</c:v>
                </c:pt>
                <c:pt idx="82">
                  <c:v>346.03814243610805</c:v>
                </c:pt>
                <c:pt idx="83">
                  <c:v>352.80264645322785</c:v>
                </c:pt>
                <c:pt idx="84">
                  <c:v>359.23911946384425</c:v>
                </c:pt>
                <c:pt idx="85">
                  <c:v>365.88502765553721</c:v>
                </c:pt>
                <c:pt idx="86">
                  <c:v>370.45576123380192</c:v>
                </c:pt>
                <c:pt idx="87">
                  <c:v>370.43027574790807</c:v>
                </c:pt>
                <c:pt idx="88">
                  <c:v>367.72502927045895</c:v>
                </c:pt>
                <c:pt idx="89">
                  <c:v>365.24789050829668</c:v>
                </c:pt>
                <c:pt idx="90">
                  <c:v>362.22369695990869</c:v>
                </c:pt>
                <c:pt idx="91">
                  <c:v>359.85405143526202</c:v>
                </c:pt>
                <c:pt idx="92">
                  <c:v>358.69080301990402</c:v>
                </c:pt>
                <c:pt idx="93">
                  <c:v>358.38876216238026</c:v>
                </c:pt>
                <c:pt idx="94">
                  <c:v>359.29109976179683</c:v>
                </c:pt>
                <c:pt idx="95">
                  <c:v>360.83915378093565</c:v>
                </c:pt>
                <c:pt idx="96">
                  <c:v>360.25652024708086</c:v>
                </c:pt>
                <c:pt idx="97">
                  <c:v>356.90782833380592</c:v>
                </c:pt>
                <c:pt idx="98">
                  <c:v>351.45065404336071</c:v>
                </c:pt>
                <c:pt idx="99">
                  <c:v>340.47372723969369</c:v>
                </c:pt>
                <c:pt idx="100">
                  <c:v>324.08403649723363</c:v>
                </c:pt>
              </c:numCache>
            </c:numRef>
          </c:val>
          <c:extLst xmlns:c16r2="http://schemas.microsoft.com/office/drawing/2015/06/chart">
            <c:ext xmlns:c16="http://schemas.microsoft.com/office/drawing/2014/chart" uri="{C3380CC4-5D6E-409C-BE32-E72D297353CC}">
              <c16:uniqueId val="{00000001-B5B1-4395-B53A-1ACEFA77A27B}"/>
            </c:ext>
          </c:extLst>
        </c:ser>
        <c:ser>
          <c:idx val="2"/>
          <c:order val="2"/>
          <c:tx>
            <c:strRef>
              <c:f>Φύλλο1!$D$1</c:f>
              <c:strCache>
                <c:ptCount val="1"/>
                <c:pt idx="0">
                  <c:v>55-64 ετών</c:v>
                </c:pt>
              </c:strCache>
            </c:strRef>
          </c:tx>
          <c:spPr>
            <a:ln w="50800"/>
          </c:spPr>
          <c:marker>
            <c:symbol val="none"/>
          </c:marke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Φύλλο1!$D$2:$D$102</c:f>
              <c:numCache>
                <c:formatCode>General</c:formatCode>
                <c:ptCount val="101"/>
                <c:pt idx="0">
                  <c:v>100</c:v>
                </c:pt>
                <c:pt idx="1">
                  <c:v>102.18115106284577</c:v>
                </c:pt>
                <c:pt idx="2">
                  <c:v>104.80655381586294</c:v>
                </c:pt>
                <c:pt idx="3">
                  <c:v>107.88877779931335</c:v>
                </c:pt>
                <c:pt idx="4">
                  <c:v>111.42206597185573</c:v>
                </c:pt>
                <c:pt idx="5">
                  <c:v>115.47348786511637</c:v>
                </c:pt>
                <c:pt idx="6">
                  <c:v>119.93231638396394</c:v>
                </c:pt>
                <c:pt idx="7">
                  <c:v>124.70317654351078</c:v>
                </c:pt>
                <c:pt idx="8">
                  <c:v>129.72302874106938</c:v>
                </c:pt>
                <c:pt idx="9">
                  <c:v>134.89083690110004</c:v>
                </c:pt>
                <c:pt idx="10">
                  <c:v>140.03302622716132</c:v>
                </c:pt>
                <c:pt idx="11">
                  <c:v>144.98177896415476</c:v>
                </c:pt>
                <c:pt idx="12">
                  <c:v>149.65237065367464</c:v>
                </c:pt>
                <c:pt idx="13">
                  <c:v>154.06044125802887</c:v>
                </c:pt>
                <c:pt idx="14">
                  <c:v>158.27008583748642</c:v>
                </c:pt>
                <c:pt idx="15">
                  <c:v>162.37763888382551</c:v>
                </c:pt>
                <c:pt idx="16">
                  <c:v>166.32188385744865</c:v>
                </c:pt>
                <c:pt idx="17">
                  <c:v>169.78656728733969</c:v>
                </c:pt>
                <c:pt idx="18">
                  <c:v>172.60300786219943</c:v>
                </c:pt>
                <c:pt idx="19">
                  <c:v>174.6975154528578</c:v>
                </c:pt>
                <c:pt idx="20">
                  <c:v>175.88778375017509</c:v>
                </c:pt>
                <c:pt idx="21">
                  <c:v>175.99256190258703</c:v>
                </c:pt>
                <c:pt idx="22">
                  <c:v>175.09532700954324</c:v>
                </c:pt>
                <c:pt idx="23">
                  <c:v>173.50705525416305</c:v>
                </c:pt>
                <c:pt idx="24">
                  <c:v>171.5428486991965</c:v>
                </c:pt>
                <c:pt idx="25">
                  <c:v>169.47549515353074</c:v>
                </c:pt>
                <c:pt idx="26">
                  <c:v>167.67075864371714</c:v>
                </c:pt>
                <c:pt idx="27">
                  <c:v>166.60704930522203</c:v>
                </c:pt>
                <c:pt idx="28">
                  <c:v>166.8329172271786</c:v>
                </c:pt>
                <c:pt idx="29">
                  <c:v>168.71489404165342</c:v>
                </c:pt>
                <c:pt idx="30">
                  <c:v>172.40707655521754</c:v>
                </c:pt>
                <c:pt idx="31">
                  <c:v>177.99946651416906</c:v>
                </c:pt>
                <c:pt idx="32">
                  <c:v>185.17216432131107</c:v>
                </c:pt>
                <c:pt idx="33">
                  <c:v>193.37921055611099</c:v>
                </c:pt>
                <c:pt idx="34">
                  <c:v>202.05910178640991</c:v>
                </c:pt>
                <c:pt idx="35">
                  <c:v>210.7720000537324</c:v>
                </c:pt>
                <c:pt idx="36">
                  <c:v>219.26306032803618</c:v>
                </c:pt>
                <c:pt idx="37">
                  <c:v>227.06481085240745</c:v>
                </c:pt>
                <c:pt idx="38">
                  <c:v>233.96635201237387</c:v>
                </c:pt>
                <c:pt idx="39">
                  <c:v>239.82135900717992</c:v>
                </c:pt>
                <c:pt idx="40">
                  <c:v>244.38438997430444</c:v>
                </c:pt>
                <c:pt idx="41">
                  <c:v>247.54989915582578</c:v>
                </c:pt>
                <c:pt idx="42">
                  <c:v>249.07167708371321</c:v>
                </c:pt>
                <c:pt idx="43">
                  <c:v>248.92784700087023</c:v>
                </c:pt>
                <c:pt idx="44">
                  <c:v>247.33602506999603</c:v>
                </c:pt>
                <c:pt idx="45">
                  <c:v>244.4019489503967</c:v>
                </c:pt>
                <c:pt idx="46">
                  <c:v>239.95415476078512</c:v>
                </c:pt>
                <c:pt idx="47">
                  <c:v>234.30371463497409</c:v>
                </c:pt>
                <c:pt idx="48">
                  <c:v>228.81264860363063</c:v>
                </c:pt>
                <c:pt idx="49">
                  <c:v>224.76189836519214</c:v>
                </c:pt>
                <c:pt idx="50">
                  <c:v>222.60943655836459</c:v>
                </c:pt>
                <c:pt idx="51">
                  <c:v>222.35670244348094</c:v>
                </c:pt>
                <c:pt idx="52">
                  <c:v>223.29519613280345</c:v>
                </c:pt>
                <c:pt idx="53">
                  <c:v>224.52864224017989</c:v>
                </c:pt>
                <c:pt idx="54">
                  <c:v>226.19463405366713</c:v>
                </c:pt>
                <c:pt idx="55">
                  <c:v>228.78770142448391</c:v>
                </c:pt>
                <c:pt idx="56">
                  <c:v>232.91194989071221</c:v>
                </c:pt>
                <c:pt idx="57">
                  <c:v>238.26916471087043</c:v>
                </c:pt>
                <c:pt idx="58">
                  <c:v>243.0429033910892</c:v>
                </c:pt>
                <c:pt idx="59">
                  <c:v>246.60708768549739</c:v>
                </c:pt>
                <c:pt idx="60">
                  <c:v>249.3081955321521</c:v>
                </c:pt>
                <c:pt idx="61">
                  <c:v>250.93148928902525</c:v>
                </c:pt>
                <c:pt idx="62">
                  <c:v>251.96209563980781</c:v>
                </c:pt>
                <c:pt idx="63">
                  <c:v>253.44424593313005</c:v>
                </c:pt>
                <c:pt idx="64">
                  <c:v>255.56370070293477</c:v>
                </c:pt>
                <c:pt idx="65">
                  <c:v>257.40883245282407</c:v>
                </c:pt>
                <c:pt idx="66">
                  <c:v>258.78438153064377</c:v>
                </c:pt>
                <c:pt idx="67">
                  <c:v>260.69005816530762</c:v>
                </c:pt>
                <c:pt idx="68">
                  <c:v>263.23879631779624</c:v>
                </c:pt>
                <c:pt idx="69">
                  <c:v>265.82946492138768</c:v>
                </c:pt>
                <c:pt idx="70">
                  <c:v>267.9873959174875</c:v>
                </c:pt>
                <c:pt idx="71">
                  <c:v>269.74060690729823</c:v>
                </c:pt>
                <c:pt idx="72">
                  <c:v>271.91187504917286</c:v>
                </c:pt>
                <c:pt idx="73">
                  <c:v>274.79442564877053</c:v>
                </c:pt>
                <c:pt idx="74">
                  <c:v>278.15327546866939</c:v>
                </c:pt>
                <c:pt idx="75">
                  <c:v>282.05942801875278</c:v>
                </c:pt>
                <c:pt idx="76">
                  <c:v>285.57016777937469</c:v>
                </c:pt>
                <c:pt idx="77">
                  <c:v>287.78710844922318</c:v>
                </c:pt>
                <c:pt idx="78">
                  <c:v>289.14231598097109</c:v>
                </c:pt>
                <c:pt idx="79">
                  <c:v>290.45933513848559</c:v>
                </c:pt>
                <c:pt idx="80">
                  <c:v>291.61918706738226</c:v>
                </c:pt>
                <c:pt idx="81">
                  <c:v>292.22636302751164</c:v>
                </c:pt>
                <c:pt idx="82">
                  <c:v>291.53187194037076</c:v>
                </c:pt>
                <c:pt idx="83">
                  <c:v>290.14432902642778</c:v>
                </c:pt>
                <c:pt idx="84">
                  <c:v>289.32289517771187</c:v>
                </c:pt>
                <c:pt idx="85">
                  <c:v>288.53245340154763</c:v>
                </c:pt>
                <c:pt idx="86">
                  <c:v>287.1507634796327</c:v>
                </c:pt>
                <c:pt idx="87">
                  <c:v>285.16391256205611</c:v>
                </c:pt>
                <c:pt idx="88">
                  <c:v>282.69375802387634</c:v>
                </c:pt>
                <c:pt idx="89">
                  <c:v>278.47403862207125</c:v>
                </c:pt>
                <c:pt idx="90">
                  <c:v>272.32292780094451</c:v>
                </c:pt>
                <c:pt idx="91">
                  <c:v>265.13574143975978</c:v>
                </c:pt>
                <c:pt idx="92">
                  <c:v>257.52598824412155</c:v>
                </c:pt>
                <c:pt idx="93">
                  <c:v>250.13941635114878</c:v>
                </c:pt>
                <c:pt idx="94">
                  <c:v>241.85417030479701</c:v>
                </c:pt>
                <c:pt idx="95">
                  <c:v>231.57833126399683</c:v>
                </c:pt>
                <c:pt idx="96">
                  <c:v>221.93413560902778</c:v>
                </c:pt>
                <c:pt idx="97">
                  <c:v>214.3289880464645</c:v>
                </c:pt>
                <c:pt idx="98">
                  <c:v>207.61877256040572</c:v>
                </c:pt>
                <c:pt idx="99">
                  <c:v>202.61868620478558</c:v>
                </c:pt>
                <c:pt idx="100">
                  <c:v>199.5336796513528</c:v>
                </c:pt>
              </c:numCache>
            </c:numRef>
          </c:val>
          <c:extLst xmlns:c16r2="http://schemas.microsoft.com/office/drawing/2015/06/chart">
            <c:ext xmlns:c16="http://schemas.microsoft.com/office/drawing/2014/chart" uri="{C3380CC4-5D6E-409C-BE32-E72D297353CC}">
              <c16:uniqueId val="{00000002-B5B1-4395-B53A-1ACEFA77A27B}"/>
            </c:ext>
          </c:extLst>
        </c:ser>
        <c:ser>
          <c:idx val="3"/>
          <c:order val="3"/>
          <c:tx>
            <c:strRef>
              <c:f>Φύλλο1!$E$1</c:f>
              <c:strCache>
                <c:ptCount val="1"/>
                <c:pt idx="0">
                  <c:v>15-64 ετών</c:v>
                </c:pt>
              </c:strCache>
            </c:strRef>
          </c:tx>
          <c:spPr>
            <a:ln w="50800"/>
          </c:spPr>
          <c:marker>
            <c:symbol val="none"/>
          </c:marke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Φύλλο1!$E$2:$E$102</c:f>
              <c:numCache>
                <c:formatCode>General</c:formatCode>
                <c:ptCount val="101"/>
                <c:pt idx="0">
                  <c:v>100</c:v>
                </c:pt>
                <c:pt idx="1">
                  <c:v>101.9191397159466</c:v>
                </c:pt>
                <c:pt idx="2">
                  <c:v>103.81288557840288</c:v>
                </c:pt>
                <c:pt idx="3">
                  <c:v>105.62425625758925</c:v>
                </c:pt>
                <c:pt idx="4">
                  <c:v>107.27616653331766</c:v>
                </c:pt>
                <c:pt idx="5">
                  <c:v>108.73199280321344</c:v>
                </c:pt>
                <c:pt idx="6">
                  <c:v>109.95328383850283</c:v>
                </c:pt>
                <c:pt idx="7">
                  <c:v>110.93799878970563</c:v>
                </c:pt>
                <c:pt idx="8">
                  <c:v>111.71715653823196</c:v>
                </c:pt>
                <c:pt idx="9">
                  <c:v>112.31463806905181</c:v>
                </c:pt>
                <c:pt idx="10">
                  <c:v>112.7411959174888</c:v>
                </c:pt>
                <c:pt idx="11">
                  <c:v>112.99840387294344</c:v>
                </c:pt>
                <c:pt idx="12">
                  <c:v>113.07343809017064</c:v>
                </c:pt>
                <c:pt idx="13">
                  <c:v>112.95947543060905</c:v>
                </c:pt>
                <c:pt idx="14">
                  <c:v>112.68084363234658</c:v>
                </c:pt>
                <c:pt idx="15">
                  <c:v>112.24768602190784</c:v>
                </c:pt>
                <c:pt idx="16">
                  <c:v>111.73911851547975</c:v>
                </c:pt>
                <c:pt idx="17">
                  <c:v>111.26484946450586</c:v>
                </c:pt>
                <c:pt idx="18">
                  <c:v>110.90049183457108</c:v>
                </c:pt>
                <c:pt idx="19">
                  <c:v>110.72411573342625</c:v>
                </c:pt>
                <c:pt idx="20">
                  <c:v>110.77602032320566</c:v>
                </c:pt>
                <c:pt idx="21">
                  <c:v>111.0304868390588</c:v>
                </c:pt>
                <c:pt idx="22">
                  <c:v>111.40329216435644</c:v>
                </c:pt>
                <c:pt idx="23">
                  <c:v>111.86499120708635</c:v>
                </c:pt>
                <c:pt idx="24">
                  <c:v>112.45400473558311</c:v>
                </c:pt>
                <c:pt idx="25">
                  <c:v>113.1222864824686</c:v>
                </c:pt>
                <c:pt idx="26">
                  <c:v>113.88051790870807</c:v>
                </c:pt>
                <c:pt idx="27">
                  <c:v>114.83574715397891</c:v>
                </c:pt>
                <c:pt idx="28">
                  <c:v>116.02424244885697</c:v>
                </c:pt>
                <c:pt idx="29">
                  <c:v>117.46893035118865</c:v>
                </c:pt>
                <c:pt idx="30">
                  <c:v>119.15398158564868</c:v>
                </c:pt>
                <c:pt idx="31">
                  <c:v>121.04890525178601</c:v>
                </c:pt>
                <c:pt idx="32">
                  <c:v>123.12198187806845</c:v>
                </c:pt>
                <c:pt idx="33">
                  <c:v>125.29114088562753</c:v>
                </c:pt>
                <c:pt idx="34">
                  <c:v>127.48350059499396</c:v>
                </c:pt>
                <c:pt idx="35">
                  <c:v>129.69667493836738</c:v>
                </c:pt>
                <c:pt idx="36">
                  <c:v>131.88174444909336</c:v>
                </c:pt>
                <c:pt idx="37">
                  <c:v>133.95423217353527</c:v>
                </c:pt>
                <c:pt idx="38">
                  <c:v>135.92692134302206</c:v>
                </c:pt>
                <c:pt idx="39">
                  <c:v>137.85550379537017</c:v>
                </c:pt>
                <c:pt idx="40">
                  <c:v>139.72877008866021</c:v>
                </c:pt>
                <c:pt idx="41">
                  <c:v>141.51451338431647</c:v>
                </c:pt>
                <c:pt idx="42">
                  <c:v>143.18694384313289</c:v>
                </c:pt>
                <c:pt idx="43">
                  <c:v>144.7720239134762</c:v>
                </c:pt>
                <c:pt idx="44">
                  <c:v>146.35859654538103</c:v>
                </c:pt>
                <c:pt idx="45">
                  <c:v>147.96189195885</c:v>
                </c:pt>
                <c:pt idx="46">
                  <c:v>149.43688799899283</c:v>
                </c:pt>
                <c:pt idx="47">
                  <c:v>150.69769637845681</c:v>
                </c:pt>
                <c:pt idx="48">
                  <c:v>151.76457328984733</c:v>
                </c:pt>
                <c:pt idx="49">
                  <c:v>152.58970599583222</c:v>
                </c:pt>
                <c:pt idx="50">
                  <c:v>153.11691529154538</c:v>
                </c:pt>
                <c:pt idx="51">
                  <c:v>153.32354876310308</c:v>
                </c:pt>
                <c:pt idx="52">
                  <c:v>153.2591960068394</c:v>
                </c:pt>
                <c:pt idx="53">
                  <c:v>153.00689218222661</c:v>
                </c:pt>
                <c:pt idx="54">
                  <c:v>152.59956502491519</c:v>
                </c:pt>
                <c:pt idx="55">
                  <c:v>151.99850946913548</c:v>
                </c:pt>
                <c:pt idx="56">
                  <c:v>151.38983880335149</c:v>
                </c:pt>
                <c:pt idx="57">
                  <c:v>150.88559667940601</c:v>
                </c:pt>
                <c:pt idx="58">
                  <c:v>150.25727902981473</c:v>
                </c:pt>
                <c:pt idx="59">
                  <c:v>149.39253759833667</c:v>
                </c:pt>
                <c:pt idx="60">
                  <c:v>148.29044841829224</c:v>
                </c:pt>
                <c:pt idx="61">
                  <c:v>146.98589884697154</c:v>
                </c:pt>
                <c:pt idx="62">
                  <c:v>145.6245100945892</c:v>
                </c:pt>
                <c:pt idx="63">
                  <c:v>144.32373761783191</c:v>
                </c:pt>
                <c:pt idx="64">
                  <c:v>143.08301282181458</c:v>
                </c:pt>
                <c:pt idx="65">
                  <c:v>141.86338695724669</c:v>
                </c:pt>
                <c:pt idx="66">
                  <c:v>140.63140430751241</c:v>
                </c:pt>
                <c:pt idx="67">
                  <c:v>139.41562661186498</c:v>
                </c:pt>
                <c:pt idx="68">
                  <c:v>138.26029258268056</c:v>
                </c:pt>
                <c:pt idx="69">
                  <c:v>137.09931321861259</c:v>
                </c:pt>
                <c:pt idx="70">
                  <c:v>135.85580636907571</c:v>
                </c:pt>
                <c:pt idx="71">
                  <c:v>134.54712433139341</c:v>
                </c:pt>
                <c:pt idx="72">
                  <c:v>133.46592085971616</c:v>
                </c:pt>
                <c:pt idx="73">
                  <c:v>132.69759687435212</c:v>
                </c:pt>
                <c:pt idx="74">
                  <c:v>131.99929128709584</c:v>
                </c:pt>
                <c:pt idx="75">
                  <c:v>131.29439609131632</c:v>
                </c:pt>
                <c:pt idx="76">
                  <c:v>130.5198175622713</c:v>
                </c:pt>
                <c:pt idx="77">
                  <c:v>129.61661474853801</c:v>
                </c:pt>
                <c:pt idx="78">
                  <c:v>128.58926533479999</c:v>
                </c:pt>
                <c:pt idx="79">
                  <c:v>127.46933649038877</c:v>
                </c:pt>
                <c:pt idx="80">
                  <c:v>126.28960364875462</c:v>
                </c:pt>
                <c:pt idx="81">
                  <c:v>125.05488971290025</c:v>
                </c:pt>
                <c:pt idx="82">
                  <c:v>123.71086341132609</c:v>
                </c:pt>
                <c:pt idx="83">
                  <c:v>122.27072426803562</c:v>
                </c:pt>
                <c:pt idx="84">
                  <c:v>120.75571336319813</c:v>
                </c:pt>
                <c:pt idx="85">
                  <c:v>119.13651760004232</c:v>
                </c:pt>
                <c:pt idx="86">
                  <c:v>117.49026281267641</c:v>
                </c:pt>
                <c:pt idx="87">
                  <c:v>115.88291616068427</c:v>
                </c:pt>
                <c:pt idx="88">
                  <c:v>114.30661885054445</c:v>
                </c:pt>
                <c:pt idx="89">
                  <c:v>112.69379947283115</c:v>
                </c:pt>
                <c:pt idx="90">
                  <c:v>111.04329037734399</c:v>
                </c:pt>
                <c:pt idx="91">
                  <c:v>109.38903464773522</c:v>
                </c:pt>
                <c:pt idx="92">
                  <c:v>107.78157630746327</c:v>
                </c:pt>
                <c:pt idx="93">
                  <c:v>106.20239540900253</c:v>
                </c:pt>
                <c:pt idx="94">
                  <c:v>104.55553141283583</c:v>
                </c:pt>
                <c:pt idx="95">
                  <c:v>102.85902705293215</c:v>
                </c:pt>
                <c:pt idx="96">
                  <c:v>101.25900106002335</c:v>
                </c:pt>
                <c:pt idx="97">
                  <c:v>99.824030038054815</c:v>
                </c:pt>
                <c:pt idx="98">
                  <c:v>98.504636078969753</c:v>
                </c:pt>
                <c:pt idx="99">
                  <c:v>97.347931329984078</c:v>
                </c:pt>
                <c:pt idx="100">
                  <c:v>96.365460297862541</c:v>
                </c:pt>
              </c:numCache>
            </c:numRef>
          </c:val>
          <c:extLst xmlns:c16r2="http://schemas.microsoft.com/office/drawing/2015/06/chart">
            <c:ext xmlns:c16="http://schemas.microsoft.com/office/drawing/2014/chart" uri="{C3380CC4-5D6E-409C-BE32-E72D297353CC}">
              <c16:uniqueId val="{00000003-B5B1-4395-B53A-1ACEFA77A27B}"/>
            </c:ext>
          </c:extLst>
        </c:ser>
        <c:dLbls/>
        <c:marker val="1"/>
        <c:axId val="253104128"/>
        <c:axId val="253105664"/>
      </c:lineChart>
      <c:catAx>
        <c:axId val="253104128"/>
        <c:scaling>
          <c:orientation val="minMax"/>
        </c:scaling>
        <c:axPos val="b"/>
        <c:numFmt formatCode="General" sourceLinked="1"/>
        <c:tickLblPos val="low"/>
        <c:txPr>
          <a:bodyPr rot="-5400000" vert="horz"/>
          <a:lstStyle/>
          <a:p>
            <a:pPr>
              <a:defRPr sz="1800"/>
            </a:pPr>
            <a:endParaRPr lang="el-GR"/>
          </a:p>
        </c:txPr>
        <c:crossAx val="253105664"/>
        <c:crosses val="autoZero"/>
        <c:auto val="1"/>
        <c:lblAlgn val="ctr"/>
        <c:lblOffset val="100"/>
        <c:tickLblSkip val="10"/>
        <c:tickMarkSkip val="10"/>
      </c:catAx>
      <c:valAx>
        <c:axId val="253105664"/>
        <c:scaling>
          <c:orientation val="minMax"/>
        </c:scaling>
        <c:axPos val="l"/>
        <c:majorGridlines>
          <c:spPr>
            <a:ln>
              <a:solidFill>
                <a:schemeClr val="bg1">
                  <a:lumMod val="65000"/>
                </a:schemeClr>
              </a:solidFill>
              <a:prstDash val="dash"/>
            </a:ln>
          </c:spPr>
        </c:majorGridlines>
        <c:numFmt formatCode="#,##0" sourceLinked="0"/>
        <c:tickLblPos val="nextTo"/>
        <c:crossAx val="253104128"/>
        <c:crosses val="autoZero"/>
        <c:crossBetween val="between"/>
      </c:valAx>
    </c:plotArea>
    <c:legend>
      <c:legendPos val="r"/>
      <c:layout>
        <c:manualLayout>
          <c:xMode val="edge"/>
          <c:yMode val="edge"/>
          <c:x val="0.22952118733717791"/>
          <c:y val="3.2630349862798412E-2"/>
          <c:w val="0.22725766547861587"/>
          <c:h val="0.26823511513331905"/>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32.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5297211534565147"/>
          <c:y val="3.9779340564755634E-2"/>
          <c:w val="0.80594163309709999"/>
          <c:h val="0.77958424378184832"/>
        </c:manualLayout>
      </c:layout>
      <c:barChart>
        <c:barDir val="col"/>
        <c:grouping val="stacked"/>
        <c:ser>
          <c:idx val="0"/>
          <c:order val="0"/>
          <c:tx>
            <c:strRef>
              <c:f>Φύλλο1!$B$1</c:f>
              <c:strCache>
                <c:ptCount val="1"/>
                <c:pt idx="0">
                  <c:v>% 55-59/15-64</c:v>
                </c:pt>
              </c:strCache>
            </c:strRef>
          </c:tx>
          <c:spPr>
            <a:ln w="50800"/>
          </c:spP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Φύλλο1!$B$2:$B$102</c:f>
              <c:numCache>
                <c:formatCode>0%</c:formatCode>
                <c:ptCount val="101"/>
                <c:pt idx="0">
                  <c:v>5.6711754886869963E-2</c:v>
                </c:pt>
                <c:pt idx="1">
                  <c:v>5.7198386945894124E-2</c:v>
                </c:pt>
                <c:pt idx="2">
                  <c:v>5.8181510538796312E-2</c:v>
                </c:pt>
                <c:pt idx="3">
                  <c:v>5.9581857283314318E-2</c:v>
                </c:pt>
                <c:pt idx="4">
                  <c:v>6.1336101094718695E-2</c:v>
                </c:pt>
                <c:pt idx="5">
                  <c:v>6.3317782318159543E-2</c:v>
                </c:pt>
                <c:pt idx="6">
                  <c:v>6.5238246901434219E-2</c:v>
                </c:pt>
                <c:pt idx="7">
                  <c:v>6.6928418962803424E-2</c:v>
                </c:pt>
                <c:pt idx="8">
                  <c:v>6.8410767252539514E-2</c:v>
                </c:pt>
                <c:pt idx="9">
                  <c:v>6.9797297682117787E-2</c:v>
                </c:pt>
                <c:pt idx="10">
                  <c:v>7.1227158514729286E-2</c:v>
                </c:pt>
                <c:pt idx="11">
                  <c:v>7.2832120529441075E-2</c:v>
                </c:pt>
                <c:pt idx="12">
                  <c:v>7.4694637110554934E-2</c:v>
                </c:pt>
                <c:pt idx="13">
                  <c:v>7.6850677174464699E-2</c:v>
                </c:pt>
                <c:pt idx="14">
                  <c:v>7.922592639448911E-2</c:v>
                </c:pt>
                <c:pt idx="15">
                  <c:v>8.1719605304160697E-2</c:v>
                </c:pt>
                <c:pt idx="16">
                  <c:v>8.4193585701490242E-2</c:v>
                </c:pt>
                <c:pt idx="17">
                  <c:v>8.6306019995625233E-2</c:v>
                </c:pt>
                <c:pt idx="18">
                  <c:v>8.7709106743089724E-2</c:v>
                </c:pt>
                <c:pt idx="19">
                  <c:v>8.8178302126513022E-2</c:v>
                </c:pt>
                <c:pt idx="20">
                  <c:v>8.7559358700103285E-2</c:v>
                </c:pt>
                <c:pt idx="21">
                  <c:v>8.5849889554069247E-2</c:v>
                </c:pt>
                <c:pt idx="22">
                  <c:v>8.3446014794841997E-2</c:v>
                </c:pt>
                <c:pt idx="23">
                  <c:v>8.09300448635632E-2</c:v>
                </c:pt>
                <c:pt idx="24">
                  <c:v>7.8733663704700904E-2</c:v>
                </c:pt>
                <c:pt idx="25">
                  <c:v>7.7252401058303735E-2</c:v>
                </c:pt>
                <c:pt idx="26">
                  <c:v>7.6788330148868919E-2</c:v>
                </c:pt>
                <c:pt idx="27">
                  <c:v>7.7303788712791921E-2</c:v>
                </c:pt>
                <c:pt idx="28">
                  <c:v>7.86948188341305E-2</c:v>
                </c:pt>
                <c:pt idx="29">
                  <c:v>8.0880071935039946E-2</c:v>
                </c:pt>
                <c:pt idx="30">
                  <c:v>8.3672445961049544E-2</c:v>
                </c:pt>
                <c:pt idx="31">
                  <c:v>8.6845793959409265E-2</c:v>
                </c:pt>
                <c:pt idx="32">
                  <c:v>9.0087923664080666E-2</c:v>
                </c:pt>
                <c:pt idx="33">
                  <c:v>9.3091142070924768E-2</c:v>
                </c:pt>
                <c:pt idx="34">
                  <c:v>9.5518462371431662E-2</c:v>
                </c:pt>
                <c:pt idx="35">
                  <c:v>9.714467741246062E-2</c:v>
                </c:pt>
                <c:pt idx="36">
                  <c:v>9.8046843662959737E-2</c:v>
                </c:pt>
                <c:pt idx="37">
                  <c:v>9.8251276554168668E-2</c:v>
                </c:pt>
                <c:pt idx="38">
                  <c:v>9.7849479634502259E-2</c:v>
                </c:pt>
                <c:pt idx="39">
                  <c:v>9.7093517587762038E-2</c:v>
                </c:pt>
                <c:pt idx="40">
                  <c:v>9.6131695711485027E-2</c:v>
                </c:pt>
                <c:pt idx="41">
                  <c:v>9.4899974443119026E-2</c:v>
                </c:pt>
                <c:pt idx="42">
                  <c:v>9.3310692979341664E-2</c:v>
                </c:pt>
                <c:pt idx="43">
                  <c:v>9.1304648183715295E-2</c:v>
                </c:pt>
                <c:pt idx="44">
                  <c:v>8.8745013397505207E-2</c:v>
                </c:pt>
                <c:pt idx="45">
                  <c:v>8.5581158522233566E-2</c:v>
                </c:pt>
                <c:pt idx="46">
                  <c:v>8.1867262770251747E-2</c:v>
                </c:pt>
                <c:pt idx="47">
                  <c:v>7.7874676382354777E-2</c:v>
                </c:pt>
                <c:pt idx="48">
                  <c:v>7.4452818449125532E-2</c:v>
                </c:pt>
                <c:pt idx="49">
                  <c:v>7.2625236254015513E-2</c:v>
                </c:pt>
                <c:pt idx="50">
                  <c:v>7.2833124671755886E-2</c:v>
                </c:pt>
                <c:pt idx="51">
                  <c:v>7.5227188127934871E-2</c:v>
                </c:pt>
                <c:pt idx="52">
                  <c:v>7.9196168237010534E-2</c:v>
                </c:pt>
                <c:pt idx="53">
                  <c:v>8.3074751994173204E-2</c:v>
                </c:pt>
                <c:pt idx="54">
                  <c:v>8.5872935954979204E-2</c:v>
                </c:pt>
                <c:pt idx="55">
                  <c:v>8.7574890999320351E-2</c:v>
                </c:pt>
                <c:pt idx="56">
                  <c:v>8.8201166145757764E-2</c:v>
                </c:pt>
                <c:pt idx="57">
                  <c:v>8.8275810184072614E-2</c:v>
                </c:pt>
                <c:pt idx="58">
                  <c:v>8.8619605139648727E-2</c:v>
                </c:pt>
                <c:pt idx="59">
                  <c:v>8.9612471108033068E-2</c:v>
                </c:pt>
                <c:pt idx="60">
                  <c:v>9.1226369471210392E-2</c:v>
                </c:pt>
                <c:pt idx="61">
                  <c:v>9.3205730759416724E-2</c:v>
                </c:pt>
                <c:pt idx="62">
                  <c:v>9.5270536680768209E-2</c:v>
                </c:pt>
                <c:pt idx="63">
                  <c:v>9.7429094566889266E-2</c:v>
                </c:pt>
                <c:pt idx="64">
                  <c:v>9.9582338000301918E-2</c:v>
                </c:pt>
                <c:pt idx="65">
                  <c:v>0.10106822995701822</c:v>
                </c:pt>
                <c:pt idx="66">
                  <c:v>0.10190005286428112</c:v>
                </c:pt>
                <c:pt idx="67">
                  <c:v>0.10293564361987972</c:v>
                </c:pt>
                <c:pt idx="68">
                  <c:v>0.10415307003323492</c:v>
                </c:pt>
                <c:pt idx="69">
                  <c:v>0.10535647262042265</c:v>
                </c:pt>
                <c:pt idx="70">
                  <c:v>0.10707431514023572</c:v>
                </c:pt>
                <c:pt idx="71">
                  <c:v>0.10942991311589755</c:v>
                </c:pt>
                <c:pt idx="72">
                  <c:v>0.11211512954317852</c:v>
                </c:pt>
                <c:pt idx="73">
                  <c:v>0.11477129312074354</c:v>
                </c:pt>
                <c:pt idx="74">
                  <c:v>0.11734893675186431</c:v>
                </c:pt>
                <c:pt idx="75">
                  <c:v>0.1200253654500151</c:v>
                </c:pt>
                <c:pt idx="76">
                  <c:v>0.12212073914201579</c:v>
                </c:pt>
                <c:pt idx="77">
                  <c:v>0.12285052491697965</c:v>
                </c:pt>
                <c:pt idx="78">
                  <c:v>0.12282038265707168</c:v>
                </c:pt>
                <c:pt idx="79">
                  <c:v>0.12295245650258227</c:v>
                </c:pt>
                <c:pt idx="80">
                  <c:v>0.12294633383772598</c:v>
                </c:pt>
                <c:pt idx="81">
                  <c:v>0.12321588288059512</c:v>
                </c:pt>
                <c:pt idx="82">
                  <c:v>0.1240354117687137</c:v>
                </c:pt>
                <c:pt idx="83">
                  <c:v>0.12528549486773718</c:v>
                </c:pt>
                <c:pt idx="84">
                  <c:v>0.12706342374954355</c:v>
                </c:pt>
                <c:pt idx="85">
                  <c:v>0.12922602806563888</c:v>
                </c:pt>
                <c:pt idx="86">
                  <c:v>0.13071446324515873</c:v>
                </c:pt>
                <c:pt idx="87">
                  <c:v>0.13120352772856267</c:v>
                </c:pt>
                <c:pt idx="88">
                  <c:v>0.13090133520745928</c:v>
                </c:pt>
                <c:pt idx="89">
                  <c:v>0.12854814726185126</c:v>
                </c:pt>
                <c:pt idx="90">
                  <c:v>0.12408969763203415</c:v>
                </c:pt>
                <c:pt idx="91">
                  <c:v>0.11930458211967436</c:v>
                </c:pt>
                <c:pt idx="92">
                  <c:v>0.11496485946849062</c:v>
                </c:pt>
                <c:pt idx="93">
                  <c:v>0.11150392018741639</c:v>
                </c:pt>
                <c:pt idx="94">
                  <c:v>0.10929616265373825</c:v>
                </c:pt>
                <c:pt idx="95">
                  <c:v>0.10721449779826524</c:v>
                </c:pt>
                <c:pt idx="96">
                  <c:v>0.10583036702595261</c:v>
                </c:pt>
                <c:pt idx="97">
                  <c:v>0.10571459579602686</c:v>
                </c:pt>
                <c:pt idx="98">
                  <c:v>0.10533116103754002</c:v>
                </c:pt>
                <c:pt idx="99">
                  <c:v>0.10526957514684022</c:v>
                </c:pt>
                <c:pt idx="100">
                  <c:v>0.10697996392326106</c:v>
                </c:pt>
              </c:numCache>
            </c:numRef>
          </c:val>
          <c:extLst xmlns:c16r2="http://schemas.microsoft.com/office/drawing/2015/06/chart">
            <c:ext xmlns:c16="http://schemas.microsoft.com/office/drawing/2014/chart" uri="{C3380CC4-5D6E-409C-BE32-E72D297353CC}">
              <c16:uniqueId val="{00000000-A14B-4D0A-87CA-E856DAF58DEE}"/>
            </c:ext>
          </c:extLst>
        </c:ser>
        <c:ser>
          <c:idx val="1"/>
          <c:order val="1"/>
          <c:tx>
            <c:strRef>
              <c:f>Φύλλο1!$C$1</c:f>
              <c:strCache>
                <c:ptCount val="1"/>
                <c:pt idx="0">
                  <c:v>% 60-64/15-64</c:v>
                </c:pt>
              </c:strCache>
            </c:strRef>
          </c:tx>
          <c:spPr>
            <a:ln w="50800"/>
          </c:spPr>
          <c:cat>
            <c:numRef>
              <c:f>Φύλλο1!$A$2:$A$102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Φύλλο1!$C$2:$C$102</c:f>
              <c:numCache>
                <c:formatCode>0%</c:formatCode>
                <c:ptCount val="101"/>
                <c:pt idx="0">
                  <c:v>4.9108016781671773E-2</c:v>
                </c:pt>
                <c:pt idx="1">
                  <c:v>4.8893423723180923E-2</c:v>
                </c:pt>
                <c:pt idx="2">
                  <c:v>4.8651138725974645E-2</c:v>
                </c:pt>
                <c:pt idx="3">
                  <c:v>4.8506627661648823E-2</c:v>
                </c:pt>
                <c:pt idx="4">
                  <c:v>4.8573284754906132E-2</c:v>
                </c:pt>
                <c:pt idx="5">
                  <c:v>4.9062923715360821E-2</c:v>
                </c:pt>
                <c:pt idx="6">
                  <c:v>5.0185412059683902E-2</c:v>
                </c:pt>
                <c:pt idx="7">
                  <c:v>5.2021461259849154E-2</c:v>
                </c:pt>
                <c:pt idx="8">
                  <c:v>5.4464373029373535E-2</c:v>
                </c:pt>
                <c:pt idx="9">
                  <c:v>5.7293149355401404E-2</c:v>
                </c:pt>
                <c:pt idx="10">
                  <c:v>6.0208939362554795E-2</c:v>
                </c:pt>
                <c:pt idx="11">
                  <c:v>6.2939166676850247E-2</c:v>
                </c:pt>
                <c:pt idx="12">
                  <c:v>6.5357526860961523E-2</c:v>
                </c:pt>
                <c:pt idx="13">
                  <c:v>6.7472237348046249E-2</c:v>
                </c:pt>
                <c:pt idx="14">
                  <c:v>6.9407184659673923E-2</c:v>
                </c:pt>
                <c:pt idx="15">
                  <c:v>7.1359404871690402E-2</c:v>
                </c:pt>
                <c:pt idx="16">
                  <c:v>7.3317445413710394E-2</c:v>
                </c:pt>
                <c:pt idx="17">
                  <c:v>7.5171534409041924E-2</c:v>
                </c:pt>
                <c:pt idx="18">
                  <c:v>7.6986383593660446E-2</c:v>
                </c:pt>
                <c:pt idx="19">
                  <c:v>7.8781271890678933E-2</c:v>
                </c:pt>
                <c:pt idx="20">
                  <c:v>8.0458999979193868E-2</c:v>
                </c:pt>
                <c:pt idx="21">
                  <c:v>8.1883255153190893E-2</c:v>
                </c:pt>
                <c:pt idx="22">
                  <c:v>8.2873554083273571E-2</c:v>
                </c:pt>
                <c:pt idx="23">
                  <c:v>8.3200634196585702E-2</c:v>
                </c:pt>
                <c:pt idx="24">
                  <c:v>8.2689000818479477E-2</c:v>
                </c:pt>
                <c:pt idx="25">
                  <c:v>8.1282744917012331E-2</c:v>
                </c:pt>
                <c:pt idx="26">
                  <c:v>7.9014275257202213E-2</c:v>
                </c:pt>
                <c:pt idx="27">
                  <c:v>7.6222620552504519E-2</c:v>
                </c:pt>
                <c:pt idx="28">
                  <c:v>7.3464943946124114E-2</c:v>
                </c:pt>
                <c:pt idx="29">
                  <c:v>7.1103703785017E-2</c:v>
                </c:pt>
                <c:pt idx="30">
                  <c:v>6.9441006332611493E-2</c:v>
                </c:pt>
                <c:pt idx="31">
                  <c:v>6.8759602590624525E-2</c:v>
                </c:pt>
                <c:pt idx="32">
                  <c:v>6.9062179745205593E-2</c:v>
                </c:pt>
                <c:pt idx="33">
                  <c:v>7.0235201370792422E-2</c:v>
                </c:pt>
                <c:pt idx="34">
                  <c:v>7.2204010848983924E-2</c:v>
                </c:pt>
                <c:pt idx="35">
                  <c:v>7.4824611163415614E-2</c:v>
                </c:pt>
                <c:pt idx="36">
                  <c:v>7.7886277908805826E-2</c:v>
                </c:pt>
                <c:pt idx="37">
                  <c:v>8.1123022028906713E-2</c:v>
                </c:pt>
                <c:pt idx="38">
                  <c:v>8.4294467299983036E-2</c:v>
                </c:pt>
                <c:pt idx="39">
                  <c:v>8.6996640241912046E-2</c:v>
                </c:pt>
                <c:pt idx="40">
                  <c:v>8.8946154254758311E-2</c:v>
                </c:pt>
                <c:pt idx="41">
                  <c:v>9.0209476020800844E-2</c:v>
                </c:pt>
                <c:pt idx="42">
                  <c:v>9.0761313103658064E-2</c:v>
                </c:pt>
                <c:pt idx="43">
                  <c:v>9.0646858878981065E-2</c:v>
                </c:pt>
                <c:pt idx="44">
                  <c:v>9.0083168315732723E-2</c:v>
                </c:pt>
                <c:pt idx="45">
                  <c:v>8.9210864551316868E-2</c:v>
                </c:pt>
                <c:pt idx="46">
                  <c:v>8.8049912351030768E-2</c:v>
                </c:pt>
                <c:pt idx="47">
                  <c:v>8.6653157682855572E-2</c:v>
                </c:pt>
                <c:pt idx="48">
                  <c:v>8.5089699974242525E-2</c:v>
                </c:pt>
                <c:pt idx="49">
                  <c:v>8.3245388239108167E-2</c:v>
                </c:pt>
                <c:pt idx="50">
                  <c:v>8.1013233211142482E-2</c:v>
                </c:pt>
                <c:pt idx="51">
                  <c:v>7.8237401436804813E-2</c:v>
                </c:pt>
                <c:pt idx="52">
                  <c:v>7.4980855296383334E-2</c:v>
                </c:pt>
                <c:pt idx="53">
                  <c:v>7.2209557856435513E-2</c:v>
                </c:pt>
                <c:pt idx="54">
                  <c:v>7.0981145013732205E-2</c:v>
                </c:pt>
                <c:pt idx="55">
                  <c:v>7.1704712530118411E-2</c:v>
                </c:pt>
                <c:pt idx="56">
                  <c:v>7.4601631922645781E-2</c:v>
                </c:pt>
                <c:pt idx="57">
                  <c:v>7.8828202128854385E-2</c:v>
                </c:pt>
                <c:pt idx="58">
                  <c:v>8.2545111195999027E-2</c:v>
                </c:pt>
                <c:pt idx="59">
                  <c:v>8.5067644313033264E-2</c:v>
                </c:pt>
                <c:pt idx="60">
                  <c:v>8.6679467403004556E-2</c:v>
                </c:pt>
                <c:pt idx="61">
                  <c:v>8.7447740827384449E-2</c:v>
                </c:pt>
                <c:pt idx="62">
                  <c:v>8.7820698526912766E-2</c:v>
                </c:pt>
                <c:pt idx="63">
                  <c:v>8.8399049008267547E-2</c:v>
                </c:pt>
                <c:pt idx="64">
                  <c:v>8.9424672138844225E-2</c:v>
                </c:pt>
                <c:pt idx="65">
                  <c:v>9.0940042648464864E-2</c:v>
                </c:pt>
                <c:pt idx="66">
                  <c:v>9.2825330842171025E-2</c:v>
                </c:pt>
                <c:pt idx="67">
                  <c:v>9.4934301821114564E-2</c:v>
                </c:pt>
                <c:pt idx="68">
                  <c:v>9.7321039418639926E-2</c:v>
                </c:pt>
                <c:pt idx="69">
                  <c:v>9.9823353743091675E-2</c:v>
                </c:pt>
                <c:pt idx="70">
                  <c:v>0.10166438954932058</c:v>
                </c:pt>
                <c:pt idx="71">
                  <c:v>0.10271798357463112</c:v>
                </c:pt>
                <c:pt idx="72">
                  <c:v>0.10347288233524246</c:v>
                </c:pt>
                <c:pt idx="73">
                  <c:v>0.10436367286869173</c:v>
                </c:pt>
                <c:pt idx="74">
                  <c:v>0.10563798849558392</c:v>
                </c:pt>
                <c:pt idx="75">
                  <c:v>0.10730698961215224</c:v>
                </c:pt>
                <c:pt idx="76">
                  <c:v>0.10940708946028163</c:v>
                </c:pt>
                <c:pt idx="77">
                  <c:v>0.11210057424826322</c:v>
                </c:pt>
                <c:pt idx="78">
                  <c:v>0.1151230706876232</c:v>
                </c:pt>
                <c:pt idx="79">
                  <c:v>0.11817487160325271</c:v>
                </c:pt>
                <c:pt idx="80">
                  <c:v>0.12140533801852239</c:v>
                </c:pt>
                <c:pt idx="81">
                  <c:v>0.12406214904677217</c:v>
                </c:pt>
                <c:pt idx="82">
                  <c:v>0.12533505798753045</c:v>
                </c:pt>
                <c:pt idx="83">
                  <c:v>0.12582127523033887</c:v>
                </c:pt>
                <c:pt idx="84">
                  <c:v>0.1264739191511807</c:v>
                </c:pt>
                <c:pt idx="85">
                  <c:v>0.12705507661141352</c:v>
                </c:pt>
                <c:pt idx="86">
                  <c:v>0.12791316681052781</c:v>
                </c:pt>
                <c:pt idx="87">
                  <c:v>0.12919706551835114</c:v>
                </c:pt>
                <c:pt idx="88">
                  <c:v>0.13080344818152306</c:v>
                </c:pt>
                <c:pt idx="89">
                  <c:v>0.13293970140819494</c:v>
                </c:pt>
                <c:pt idx="90">
                  <c:v>0.13542305583626879</c:v>
                </c:pt>
                <c:pt idx="91">
                  <c:v>0.13718002541594687</c:v>
                </c:pt>
                <c:pt idx="92">
                  <c:v>0.13787372582896187</c:v>
                </c:pt>
                <c:pt idx="93">
                  <c:v>0.13773429917328542</c:v>
                </c:pt>
                <c:pt idx="94">
                  <c:v>0.13548240365362221</c:v>
                </c:pt>
                <c:pt idx="95">
                  <c:v>0.13102969758117691</c:v>
                </c:pt>
                <c:pt idx="96">
                  <c:v>0.12609982495452388</c:v>
                </c:pt>
                <c:pt idx="97">
                  <c:v>0.12148765769323917</c:v>
                </c:pt>
                <c:pt idx="98">
                  <c:v>0.11770576373046659</c:v>
                </c:pt>
                <c:pt idx="99">
                  <c:v>0.11498228657265262</c:v>
                </c:pt>
                <c:pt idx="100">
                  <c:v>0.11212974982298812</c:v>
                </c:pt>
              </c:numCache>
            </c:numRef>
          </c:val>
          <c:extLst xmlns:c16r2="http://schemas.microsoft.com/office/drawing/2015/06/chart">
            <c:ext xmlns:c16="http://schemas.microsoft.com/office/drawing/2014/chart" uri="{C3380CC4-5D6E-409C-BE32-E72D297353CC}">
              <c16:uniqueId val="{00000001-A14B-4D0A-87CA-E856DAF58DEE}"/>
            </c:ext>
          </c:extLst>
        </c:ser>
        <c:dLbls/>
        <c:overlap val="100"/>
        <c:axId val="255532416"/>
        <c:axId val="255542400"/>
      </c:barChart>
      <c:catAx>
        <c:axId val="255532416"/>
        <c:scaling>
          <c:orientation val="minMax"/>
        </c:scaling>
        <c:axPos val="b"/>
        <c:numFmt formatCode="General" sourceLinked="1"/>
        <c:tickLblPos val="nextTo"/>
        <c:txPr>
          <a:bodyPr rot="-5400000" vert="horz"/>
          <a:lstStyle/>
          <a:p>
            <a:pPr>
              <a:defRPr/>
            </a:pPr>
            <a:endParaRPr lang="el-GR"/>
          </a:p>
        </c:txPr>
        <c:crossAx val="255542400"/>
        <c:crosses val="autoZero"/>
        <c:auto val="1"/>
        <c:lblAlgn val="ctr"/>
        <c:lblOffset val="100"/>
        <c:tickLblSkip val="10"/>
        <c:tickMarkSkip val="10"/>
      </c:catAx>
      <c:valAx>
        <c:axId val="255542400"/>
        <c:scaling>
          <c:orientation val="minMax"/>
          <c:min val="0.05"/>
        </c:scaling>
        <c:axPos val="l"/>
        <c:majorGridlines>
          <c:spPr>
            <a:ln>
              <a:solidFill>
                <a:schemeClr val="bg1">
                  <a:lumMod val="65000"/>
                </a:schemeClr>
              </a:solidFill>
              <a:prstDash val="dash"/>
            </a:ln>
          </c:spPr>
        </c:majorGridlines>
        <c:numFmt formatCode="0%" sourceLinked="0"/>
        <c:tickLblPos val="nextTo"/>
        <c:crossAx val="255532416"/>
        <c:crosses val="autoZero"/>
        <c:crossBetween val="between"/>
      </c:valAx>
    </c:plotArea>
    <c:legend>
      <c:legendPos val="r"/>
      <c:layout>
        <c:manualLayout>
          <c:xMode val="edge"/>
          <c:yMode val="edge"/>
          <c:x val="0.28242095209648732"/>
          <c:y val="5.1380348709378056E-2"/>
          <c:w val="0.49105887353361016"/>
          <c:h val="0.18674039205583437"/>
        </c:manualLayout>
      </c:layout>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33.xml><?xml version="1.0" encoding="utf-8"?>
<c:chartSpace xmlns:c="http://schemas.openxmlformats.org/drawingml/2006/chart" xmlns:a="http://schemas.openxmlformats.org/drawingml/2006/main" xmlns:r="http://schemas.openxmlformats.org/officeDocument/2006/relationships">
  <c:lang val="el-GR"/>
  <c:chart>
    <c:plotArea>
      <c:layout/>
      <c:barChart>
        <c:barDir val="col"/>
        <c:grouping val="percentStacked"/>
        <c:ser>
          <c:idx val="0"/>
          <c:order val="0"/>
          <c:tx>
            <c:strRef>
              <c:f>Φύλλο1!$B$1</c:f>
              <c:strCache>
                <c:ptCount val="1"/>
                <c:pt idx="0">
                  <c:v>Απασχόληση</c:v>
                </c:pt>
              </c:strCache>
            </c:strRef>
          </c:tx>
          <c:cat>
            <c:strRef>
              <c:f>Φύλλο1!$A$2:$A$5</c:f>
              <c:strCache>
                <c:ptCount val="4"/>
                <c:pt idx="0">
                  <c:v>Άνδρες_1991</c:v>
                </c:pt>
                <c:pt idx="1">
                  <c:v>Γυναίκες_1991</c:v>
                </c:pt>
                <c:pt idx="2">
                  <c:v>Άνδρες_2011</c:v>
                </c:pt>
                <c:pt idx="3">
                  <c:v>Γυναίκες_2011</c:v>
                </c:pt>
              </c:strCache>
            </c:strRef>
          </c:cat>
          <c:val>
            <c:numRef>
              <c:f>Φύλλο1!$B$2:$B$5</c:f>
              <c:numCache>
                <c:formatCode>General</c:formatCode>
                <c:ptCount val="4"/>
                <c:pt idx="0">
                  <c:v>0.47885787152628434</c:v>
                </c:pt>
                <c:pt idx="1">
                  <c:v>0.19287437573255417</c:v>
                </c:pt>
                <c:pt idx="2">
                  <c:v>0.3652379104757737</c:v>
                </c:pt>
                <c:pt idx="3">
                  <c:v>0.23610019685912595</c:v>
                </c:pt>
              </c:numCache>
            </c:numRef>
          </c:val>
          <c:extLst xmlns:c16r2="http://schemas.microsoft.com/office/drawing/2015/06/chart">
            <c:ext xmlns:c16="http://schemas.microsoft.com/office/drawing/2014/chart" uri="{C3380CC4-5D6E-409C-BE32-E72D297353CC}">
              <c16:uniqueId val="{00000000-9DA1-4D4A-82CB-84B8210F8D52}"/>
            </c:ext>
          </c:extLst>
        </c:ser>
        <c:ser>
          <c:idx val="1"/>
          <c:order val="1"/>
          <c:tx>
            <c:strRef>
              <c:f>Φύλλο1!$C$1</c:f>
              <c:strCache>
                <c:ptCount val="1"/>
                <c:pt idx="0">
                  <c:v>Ανεργία</c:v>
                </c:pt>
              </c:strCache>
            </c:strRef>
          </c:tx>
          <c:cat>
            <c:strRef>
              <c:f>Φύλλο1!$A$2:$A$5</c:f>
              <c:strCache>
                <c:ptCount val="4"/>
                <c:pt idx="0">
                  <c:v>Άνδρες_1991</c:v>
                </c:pt>
                <c:pt idx="1">
                  <c:v>Γυναίκες_1991</c:v>
                </c:pt>
                <c:pt idx="2">
                  <c:v>Άνδρες_2011</c:v>
                </c:pt>
                <c:pt idx="3">
                  <c:v>Γυναίκες_2011</c:v>
                </c:pt>
              </c:strCache>
            </c:strRef>
          </c:cat>
          <c:val>
            <c:numRef>
              <c:f>Φύλλο1!$C$2:$C$5</c:f>
              <c:numCache>
                <c:formatCode>General</c:formatCode>
                <c:ptCount val="4"/>
                <c:pt idx="0">
                  <c:v>3.1212019726707611E-2</c:v>
                </c:pt>
                <c:pt idx="1">
                  <c:v>2.4922897054157258E-2</c:v>
                </c:pt>
                <c:pt idx="2">
                  <c:v>8.4051586759455066E-2</c:v>
                </c:pt>
                <c:pt idx="3">
                  <c:v>5.9953402068541606E-2</c:v>
                </c:pt>
              </c:numCache>
            </c:numRef>
          </c:val>
          <c:extLst xmlns:c16r2="http://schemas.microsoft.com/office/drawing/2015/06/chart">
            <c:ext xmlns:c16="http://schemas.microsoft.com/office/drawing/2014/chart" uri="{C3380CC4-5D6E-409C-BE32-E72D297353CC}">
              <c16:uniqueId val="{00000001-9DA1-4D4A-82CB-84B8210F8D52}"/>
            </c:ext>
          </c:extLst>
        </c:ser>
        <c:ser>
          <c:idx val="2"/>
          <c:order val="2"/>
          <c:tx>
            <c:strRef>
              <c:f>Φύλλο1!$D$1</c:f>
              <c:strCache>
                <c:ptCount val="1"/>
                <c:pt idx="0">
                  <c:v>Εκπαίδευση</c:v>
                </c:pt>
              </c:strCache>
            </c:strRef>
          </c:tx>
          <c:cat>
            <c:strRef>
              <c:f>Φύλλο1!$A$2:$A$5</c:f>
              <c:strCache>
                <c:ptCount val="4"/>
                <c:pt idx="0">
                  <c:v>Άνδρες_1991</c:v>
                </c:pt>
                <c:pt idx="1">
                  <c:v>Γυναίκες_1991</c:v>
                </c:pt>
                <c:pt idx="2">
                  <c:v>Άνδρες_2011</c:v>
                </c:pt>
                <c:pt idx="3">
                  <c:v>Γυναίκες_2011</c:v>
                </c:pt>
              </c:strCache>
            </c:strRef>
          </c:cat>
          <c:val>
            <c:numRef>
              <c:f>Φύλλο1!$D$2:$D$5</c:f>
              <c:numCache>
                <c:formatCode>General</c:formatCode>
                <c:ptCount val="4"/>
                <c:pt idx="0">
                  <c:v>0.18393940296283215</c:v>
                </c:pt>
                <c:pt idx="1">
                  <c:v>0.16709021331642418</c:v>
                </c:pt>
                <c:pt idx="2">
                  <c:v>0.20046902367377875</c:v>
                </c:pt>
                <c:pt idx="3">
                  <c:v>0.19355405247412191</c:v>
                </c:pt>
              </c:numCache>
            </c:numRef>
          </c:val>
          <c:extLst xmlns:c16r2="http://schemas.microsoft.com/office/drawing/2015/06/chart">
            <c:ext xmlns:c16="http://schemas.microsoft.com/office/drawing/2014/chart" uri="{C3380CC4-5D6E-409C-BE32-E72D297353CC}">
              <c16:uniqueId val="{00000002-9DA1-4D4A-82CB-84B8210F8D52}"/>
            </c:ext>
          </c:extLst>
        </c:ser>
        <c:ser>
          <c:idx val="3"/>
          <c:order val="3"/>
          <c:tx>
            <c:strRef>
              <c:f>Φύλλο1!$E$1</c:f>
              <c:strCache>
                <c:ptCount val="1"/>
                <c:pt idx="0">
                  <c:v>Συνταξιοδότηση</c:v>
                </c:pt>
              </c:strCache>
            </c:strRef>
          </c:tx>
          <c:cat>
            <c:strRef>
              <c:f>Φύλλο1!$A$2:$A$5</c:f>
              <c:strCache>
                <c:ptCount val="4"/>
                <c:pt idx="0">
                  <c:v>Άνδρες_1991</c:v>
                </c:pt>
                <c:pt idx="1">
                  <c:v>Γυναίκες_1991</c:v>
                </c:pt>
                <c:pt idx="2">
                  <c:v>Άνδρες_2011</c:v>
                </c:pt>
                <c:pt idx="3">
                  <c:v>Γυναίκες_2011</c:v>
                </c:pt>
              </c:strCache>
            </c:strRef>
          </c:cat>
          <c:val>
            <c:numRef>
              <c:f>Φύλλο1!$E$2:$E$5</c:f>
              <c:numCache>
                <c:formatCode>General</c:formatCode>
                <c:ptCount val="4"/>
                <c:pt idx="0">
                  <c:v>0.21522182226727393</c:v>
                </c:pt>
                <c:pt idx="1">
                  <c:v>0.20831742211332313</c:v>
                </c:pt>
                <c:pt idx="2">
                  <c:v>0.2458011187316369</c:v>
                </c:pt>
                <c:pt idx="3">
                  <c:v>0.22464381970740321</c:v>
                </c:pt>
              </c:numCache>
            </c:numRef>
          </c:val>
          <c:extLst xmlns:c16r2="http://schemas.microsoft.com/office/drawing/2015/06/chart">
            <c:ext xmlns:c16="http://schemas.microsoft.com/office/drawing/2014/chart" uri="{C3380CC4-5D6E-409C-BE32-E72D297353CC}">
              <c16:uniqueId val="{00000003-9DA1-4D4A-82CB-84B8210F8D52}"/>
            </c:ext>
          </c:extLst>
        </c:ser>
        <c:ser>
          <c:idx val="4"/>
          <c:order val="4"/>
          <c:tx>
            <c:strRef>
              <c:f>Φύλλο1!$F$1</c:f>
              <c:strCache>
                <c:ptCount val="1"/>
                <c:pt idx="0">
                  <c:v>Οικιακά </c:v>
                </c:pt>
              </c:strCache>
            </c:strRef>
          </c:tx>
          <c:cat>
            <c:strRef>
              <c:f>Φύλλο1!$A$2:$A$5</c:f>
              <c:strCache>
                <c:ptCount val="4"/>
                <c:pt idx="0">
                  <c:v>Άνδρες_1991</c:v>
                </c:pt>
                <c:pt idx="1">
                  <c:v>Γυναίκες_1991</c:v>
                </c:pt>
                <c:pt idx="2">
                  <c:v>Άνδρες_2011</c:v>
                </c:pt>
                <c:pt idx="3">
                  <c:v>Γυναίκες_2011</c:v>
                </c:pt>
              </c:strCache>
            </c:strRef>
          </c:cat>
          <c:val>
            <c:numRef>
              <c:f>Φύλλο1!$F$2:$F$5</c:f>
              <c:numCache>
                <c:formatCode>General</c:formatCode>
                <c:ptCount val="4"/>
                <c:pt idx="0">
                  <c:v>1.3381377646211925E-17</c:v>
                </c:pt>
                <c:pt idx="1">
                  <c:v>0.3286024693018062</c:v>
                </c:pt>
                <c:pt idx="2">
                  <c:v>1.0824141545561707E-3</c:v>
                </c:pt>
                <c:pt idx="3">
                  <c:v>0.20267248208936461</c:v>
                </c:pt>
              </c:numCache>
            </c:numRef>
          </c:val>
          <c:extLst xmlns:c16r2="http://schemas.microsoft.com/office/drawing/2015/06/chart">
            <c:ext xmlns:c16="http://schemas.microsoft.com/office/drawing/2014/chart" uri="{C3380CC4-5D6E-409C-BE32-E72D297353CC}">
              <c16:uniqueId val="{00000004-9DA1-4D4A-82CB-84B8210F8D52}"/>
            </c:ext>
          </c:extLst>
        </c:ser>
        <c:ser>
          <c:idx val="5"/>
          <c:order val="5"/>
          <c:tx>
            <c:strRef>
              <c:f>Φύλλο1!$G$1</c:f>
              <c:strCache>
                <c:ptCount val="1"/>
                <c:pt idx="0">
                  <c:v>Άλλο</c:v>
                </c:pt>
              </c:strCache>
            </c:strRef>
          </c:tx>
          <c:cat>
            <c:strRef>
              <c:f>Φύλλο1!$A$2:$A$5</c:f>
              <c:strCache>
                <c:ptCount val="4"/>
                <c:pt idx="0">
                  <c:v>Άνδρες_1991</c:v>
                </c:pt>
                <c:pt idx="1">
                  <c:v>Γυναίκες_1991</c:v>
                </c:pt>
                <c:pt idx="2">
                  <c:v>Άνδρες_2011</c:v>
                </c:pt>
                <c:pt idx="3">
                  <c:v>Γυναίκες_2011</c:v>
                </c:pt>
              </c:strCache>
            </c:strRef>
          </c:cat>
          <c:val>
            <c:numRef>
              <c:f>Φύλλο1!$G$2:$G$5</c:f>
              <c:numCache>
                <c:formatCode>General</c:formatCode>
                <c:ptCount val="4"/>
                <c:pt idx="0">
                  <c:v>9.0768883516902724E-2</c:v>
                </c:pt>
                <c:pt idx="1">
                  <c:v>7.8192622481736376E-2</c:v>
                </c:pt>
                <c:pt idx="2">
                  <c:v>0.10335794620479948</c:v>
                </c:pt>
                <c:pt idx="3">
                  <c:v>8.3076046801443329E-2</c:v>
                </c:pt>
              </c:numCache>
            </c:numRef>
          </c:val>
          <c:extLst xmlns:c16r2="http://schemas.microsoft.com/office/drawing/2015/06/chart">
            <c:ext xmlns:c16="http://schemas.microsoft.com/office/drawing/2014/chart" uri="{C3380CC4-5D6E-409C-BE32-E72D297353CC}">
              <c16:uniqueId val="{00000005-9DA1-4D4A-82CB-84B8210F8D52}"/>
            </c:ext>
          </c:extLst>
        </c:ser>
        <c:dLbls/>
        <c:overlap val="100"/>
        <c:axId val="260228224"/>
        <c:axId val="260229760"/>
      </c:barChart>
      <c:catAx>
        <c:axId val="260228224"/>
        <c:scaling>
          <c:orientation val="minMax"/>
        </c:scaling>
        <c:axPos val="b"/>
        <c:numFmt formatCode="General" sourceLinked="0"/>
        <c:tickLblPos val="nextTo"/>
        <c:txPr>
          <a:bodyPr/>
          <a:lstStyle/>
          <a:p>
            <a:pPr>
              <a:defRPr sz="1400"/>
            </a:pPr>
            <a:endParaRPr lang="el-GR"/>
          </a:p>
        </c:txPr>
        <c:crossAx val="260229760"/>
        <c:crosses val="autoZero"/>
        <c:auto val="1"/>
        <c:lblAlgn val="ctr"/>
        <c:lblOffset val="100"/>
      </c:catAx>
      <c:valAx>
        <c:axId val="260229760"/>
        <c:scaling>
          <c:orientation val="minMax"/>
        </c:scaling>
        <c:axPos val="l"/>
        <c:majorGridlines>
          <c:spPr>
            <a:ln>
              <a:solidFill>
                <a:schemeClr val="bg1">
                  <a:lumMod val="65000"/>
                </a:schemeClr>
              </a:solidFill>
              <a:prstDash val="sysDash"/>
            </a:ln>
          </c:spPr>
        </c:majorGridlines>
        <c:numFmt formatCode="0%" sourceLinked="1"/>
        <c:tickLblPos val="nextTo"/>
        <c:txPr>
          <a:bodyPr/>
          <a:lstStyle/>
          <a:p>
            <a:pPr>
              <a:defRPr sz="1400"/>
            </a:pPr>
            <a:endParaRPr lang="el-GR"/>
          </a:p>
        </c:txPr>
        <c:crossAx val="260228224"/>
        <c:crosses val="autoZero"/>
        <c:crossBetween val="between"/>
      </c:valAx>
    </c:plotArea>
    <c:legend>
      <c:legendPos val="r"/>
      <c:txPr>
        <a:bodyPr/>
        <a:lstStyle/>
        <a:p>
          <a:pPr>
            <a:defRPr sz="1400"/>
          </a:pPr>
          <a:endParaRPr lang="el-GR"/>
        </a:p>
      </c:txPr>
    </c:legend>
    <c:plotVisOnly val="1"/>
    <c:dispBlanksAs val="gap"/>
  </c:chart>
  <c:txPr>
    <a:bodyPr/>
    <a:lstStyle/>
    <a:p>
      <a:pPr>
        <a:defRPr sz="1800"/>
      </a:pPr>
      <a:endParaRPr lang="el-GR"/>
    </a:p>
  </c:txPr>
  <c:externalData r:id="rId1"/>
</c:chartSpace>
</file>

<file path=ppt/charts/chart34.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5.8388621561193933E-2"/>
          <c:y val="4.4861391929188199E-2"/>
          <c:w val="0.91436218042188555"/>
          <c:h val="0.78151080775516657"/>
        </c:manualLayout>
      </c:layout>
      <c:lineChart>
        <c:grouping val="standard"/>
        <c:ser>
          <c:idx val="0"/>
          <c:order val="0"/>
          <c:tx>
            <c:strRef>
              <c:f>Φύλλο1!$B$1</c:f>
              <c:strCache>
                <c:ptCount val="1"/>
                <c:pt idx="0">
                  <c:v>Ελλάδα</c:v>
                </c:pt>
              </c:strCache>
            </c:strRef>
          </c:tx>
          <c:spPr>
            <a:ln w="63500"/>
          </c:spPr>
          <c:marker>
            <c:symbol val="none"/>
          </c:marker>
          <c:cat>
            <c:numRef>
              <c:f>Φύλλο1!$A$2:$A$33</c:f>
              <c:numCache>
                <c:formatCode>General</c:formatCode>
                <c:ptCount val="32"/>
                <c:pt idx="0">
                  <c:v>2008</c:v>
                </c:pt>
                <c:pt idx="1">
                  <c:v>2009</c:v>
                </c:pt>
                <c:pt idx="2">
                  <c:v>2010</c:v>
                </c:pt>
                <c:pt idx="3">
                  <c:v>2011</c:v>
                </c:pt>
                <c:pt idx="4">
                  <c:v>2012</c:v>
                </c:pt>
                <c:pt idx="5">
                  <c:v>2013</c:v>
                </c:pt>
                <c:pt idx="6">
                  <c:v>2014</c:v>
                </c:pt>
                <c:pt idx="7">
                  <c:v>2016</c:v>
                </c:pt>
                <c:pt idx="8">
                  <c:v>2017</c:v>
                </c:pt>
                <c:pt idx="9">
                  <c:v>2018</c:v>
                </c:pt>
                <c:pt idx="10">
                  <c:v>2019</c:v>
                </c:pt>
                <c:pt idx="11">
                  <c:v>2020</c:v>
                </c:pt>
                <c:pt idx="12">
                  <c:v>2021</c:v>
                </c:pt>
                <c:pt idx="13">
                  <c:v>2022</c:v>
                </c:pt>
                <c:pt idx="14">
                  <c:v>2023</c:v>
                </c:pt>
                <c:pt idx="15">
                  <c:v>2024</c:v>
                </c:pt>
                <c:pt idx="16">
                  <c:v>2025</c:v>
                </c:pt>
                <c:pt idx="17">
                  <c:v>2026</c:v>
                </c:pt>
                <c:pt idx="18">
                  <c:v>2027</c:v>
                </c:pt>
                <c:pt idx="19">
                  <c:v>2028</c:v>
                </c:pt>
                <c:pt idx="20">
                  <c:v>2029</c:v>
                </c:pt>
                <c:pt idx="21">
                  <c:v>2030</c:v>
                </c:pt>
                <c:pt idx="22">
                  <c:v>2031</c:v>
                </c:pt>
                <c:pt idx="23">
                  <c:v>2032</c:v>
                </c:pt>
                <c:pt idx="24">
                  <c:v>2033</c:v>
                </c:pt>
                <c:pt idx="25">
                  <c:v>2034</c:v>
                </c:pt>
                <c:pt idx="26">
                  <c:v>2035</c:v>
                </c:pt>
                <c:pt idx="27">
                  <c:v>2036</c:v>
                </c:pt>
                <c:pt idx="28">
                  <c:v>2037</c:v>
                </c:pt>
                <c:pt idx="29">
                  <c:v>2038</c:v>
                </c:pt>
                <c:pt idx="30">
                  <c:v>2039</c:v>
                </c:pt>
                <c:pt idx="31">
                  <c:v>2040</c:v>
                </c:pt>
              </c:numCache>
            </c:numRef>
          </c:cat>
          <c:val>
            <c:numRef>
              <c:f>Φύλλο1!$B$2:$B$33</c:f>
              <c:numCache>
                <c:formatCode>0.0</c:formatCode>
                <c:ptCount val="32"/>
                <c:pt idx="0">
                  <c:v>0.13100000000000001</c:v>
                </c:pt>
                <c:pt idx="1">
                  <c:v>0.13290207773175258</c:v>
                </c:pt>
                <c:pt idx="2">
                  <c:v>0.13483177301844887</c:v>
                </c:pt>
                <c:pt idx="3">
                  <c:v>0.13678948685807646</c:v>
                </c:pt>
                <c:pt idx="4">
                  <c:v>0.13877562607098115</c:v>
                </c:pt>
                <c:pt idx="5">
                  <c:v>0.14079060338441354</c:v>
                </c:pt>
                <c:pt idx="6">
                  <c:v>0.14283483751828771</c:v>
                </c:pt>
                <c:pt idx="7">
                  <c:v>0.14701278161368536</c:v>
                </c:pt>
                <c:pt idx="8">
                  <c:v>0.14914735976781132</c:v>
                </c:pt>
                <c:pt idx="9">
                  <c:v>0.15131293130799503</c:v>
                </c:pt>
                <c:pt idx="10">
                  <c:v>0.15350994624820141</c:v>
                </c:pt>
                <c:pt idx="11">
                  <c:v>0.15573886113645583</c:v>
                </c:pt>
                <c:pt idx="12">
                  <c:v>0.15800013914970876</c:v>
                </c:pt>
                <c:pt idx="13">
                  <c:v>0.1602942501900943</c:v>
                </c:pt>
                <c:pt idx="14">
                  <c:v>0.16262167098257035</c:v>
                </c:pt>
                <c:pt idx="15">
                  <c:v>0.16498288517399404</c:v>
                </c:pt>
                <c:pt idx="16">
                  <c:v>0.16737838343360983</c:v>
                </c:pt>
                <c:pt idx="17">
                  <c:v>0.16980866355502841</c:v>
                </c:pt>
                <c:pt idx="18">
                  <c:v>0.17227423055965946</c:v>
                </c:pt>
                <c:pt idx="19">
                  <c:v>0.17477559680166221</c:v>
                </c:pt>
                <c:pt idx="20">
                  <c:v>0.17731328207441252</c:v>
                </c:pt>
                <c:pt idx="21">
                  <c:v>0.17988781371851637</c:v>
                </c:pt>
                <c:pt idx="22">
                  <c:v>0.18249972673140002</c:v>
                </c:pt>
                <c:pt idx="23">
                  <c:v>0.185149563878474</c:v>
                </c:pt>
                <c:pt idx="24">
                  <c:v>0.18783787580593159</c:v>
                </c:pt>
                <c:pt idx="25">
                  <c:v>0.19056522115516941</c:v>
                </c:pt>
                <c:pt idx="26">
                  <c:v>0.19333216667887707</c:v>
                </c:pt>
                <c:pt idx="27">
                  <c:v>0.1961392873588112</c:v>
                </c:pt>
                <c:pt idx="28">
                  <c:v>0.19898716652527756</c:v>
                </c:pt>
                <c:pt idx="29">
                  <c:v>0.20187639597834778</c:v>
                </c:pt>
                <c:pt idx="30">
                  <c:v>0.20480757611084305</c:v>
                </c:pt>
                <c:pt idx="31">
                  <c:v>0.20778131603309241</c:v>
                </c:pt>
              </c:numCache>
            </c:numRef>
          </c:val>
          <c:extLst xmlns:c16r2="http://schemas.microsoft.com/office/drawing/2015/06/chart">
            <c:ext xmlns:c16="http://schemas.microsoft.com/office/drawing/2014/chart" uri="{C3380CC4-5D6E-409C-BE32-E72D297353CC}">
              <c16:uniqueId val="{00000000-574D-4D77-BCB3-40EF8ED58E9C}"/>
            </c:ext>
          </c:extLst>
        </c:ser>
        <c:ser>
          <c:idx val="1"/>
          <c:order val="1"/>
          <c:tx>
            <c:strRef>
              <c:f>Φύλλο1!$C$1</c:f>
              <c:strCache>
                <c:ptCount val="1"/>
                <c:pt idx="0">
                  <c:v>Γαλλία</c:v>
                </c:pt>
              </c:strCache>
            </c:strRef>
          </c:tx>
          <c:spPr>
            <a:ln w="63500"/>
          </c:spPr>
          <c:marker>
            <c:symbol val="none"/>
          </c:marker>
          <c:cat>
            <c:numRef>
              <c:f>Φύλλο1!$A$2:$A$33</c:f>
              <c:numCache>
                <c:formatCode>General</c:formatCode>
                <c:ptCount val="32"/>
                <c:pt idx="0">
                  <c:v>2008</c:v>
                </c:pt>
                <c:pt idx="1">
                  <c:v>2009</c:v>
                </c:pt>
                <c:pt idx="2">
                  <c:v>2010</c:v>
                </c:pt>
                <c:pt idx="3">
                  <c:v>2011</c:v>
                </c:pt>
                <c:pt idx="4">
                  <c:v>2012</c:v>
                </c:pt>
                <c:pt idx="5">
                  <c:v>2013</c:v>
                </c:pt>
                <c:pt idx="6">
                  <c:v>2014</c:v>
                </c:pt>
                <c:pt idx="7">
                  <c:v>2016</c:v>
                </c:pt>
                <c:pt idx="8">
                  <c:v>2017</c:v>
                </c:pt>
                <c:pt idx="9">
                  <c:v>2018</c:v>
                </c:pt>
                <c:pt idx="10">
                  <c:v>2019</c:v>
                </c:pt>
                <c:pt idx="11">
                  <c:v>2020</c:v>
                </c:pt>
                <c:pt idx="12">
                  <c:v>2021</c:v>
                </c:pt>
                <c:pt idx="13">
                  <c:v>2022</c:v>
                </c:pt>
                <c:pt idx="14">
                  <c:v>2023</c:v>
                </c:pt>
                <c:pt idx="15">
                  <c:v>2024</c:v>
                </c:pt>
                <c:pt idx="16">
                  <c:v>2025</c:v>
                </c:pt>
                <c:pt idx="17">
                  <c:v>2026</c:v>
                </c:pt>
                <c:pt idx="18">
                  <c:v>2027</c:v>
                </c:pt>
                <c:pt idx="19">
                  <c:v>2028</c:v>
                </c:pt>
                <c:pt idx="20">
                  <c:v>2029</c:v>
                </c:pt>
                <c:pt idx="21">
                  <c:v>2030</c:v>
                </c:pt>
                <c:pt idx="22">
                  <c:v>2031</c:v>
                </c:pt>
                <c:pt idx="23">
                  <c:v>2032</c:v>
                </c:pt>
                <c:pt idx="24">
                  <c:v>2033</c:v>
                </c:pt>
                <c:pt idx="25">
                  <c:v>2034</c:v>
                </c:pt>
                <c:pt idx="26">
                  <c:v>2035</c:v>
                </c:pt>
                <c:pt idx="27">
                  <c:v>2036</c:v>
                </c:pt>
                <c:pt idx="28">
                  <c:v>2037</c:v>
                </c:pt>
                <c:pt idx="29">
                  <c:v>2038</c:v>
                </c:pt>
                <c:pt idx="30">
                  <c:v>2039</c:v>
                </c:pt>
                <c:pt idx="31">
                  <c:v>2040</c:v>
                </c:pt>
              </c:numCache>
            </c:numRef>
          </c:cat>
          <c:val>
            <c:numRef>
              <c:f>Φύλλο1!$C$2:$C$33</c:f>
              <c:numCache>
                <c:formatCode>0.0</c:formatCode>
                <c:ptCount val="32"/>
                <c:pt idx="0">
                  <c:v>0.12613706219960105</c:v>
                </c:pt>
                <c:pt idx="1">
                  <c:v>0.12796716965525021</c:v>
                </c:pt>
                <c:pt idx="2">
                  <c:v>0.1298238299197306</c:v>
                </c:pt>
                <c:pt idx="3">
                  <c:v>0.13170742824455217</c:v>
                </c:pt>
                <c:pt idx="4">
                  <c:v>0.1336183554707889</c:v>
                </c:pt>
                <c:pt idx="5">
                  <c:v>0.1355570081101829</c:v>
                </c:pt>
                <c:pt idx="6">
                  <c:v>0.13752378842741741</c:v>
                </c:pt>
                <c:pt idx="7">
                  <c:v>0.14154337042086776</c:v>
                </c:pt>
                <c:pt idx="8">
                  <c:v>0.14359700614844653</c:v>
                </c:pt>
                <c:pt idx="9">
                  <c:v>0.14568043782965401</c:v>
                </c:pt>
                <c:pt idx="10">
                  <c:v>0.14779409777039776</c:v>
                </c:pt>
                <c:pt idx="11">
                  <c:v>0.1499384245488545</c:v>
                </c:pt>
                <c:pt idx="12">
                  <c:v>0.15211386310648409</c:v>
                </c:pt>
                <c:pt idx="13">
                  <c:v>0.15432086484034541</c:v>
                </c:pt>
                <c:pt idx="14">
                  <c:v>0.15655988769676574</c:v>
                </c:pt>
                <c:pt idx="15">
                  <c:v>0.15883139626635653</c:v>
                </c:pt>
                <c:pt idx="16">
                  <c:v>0.16113586188042195</c:v>
                </c:pt>
                <c:pt idx="17">
                  <c:v>0.16347376270875275</c:v>
                </c:pt>
                <c:pt idx="18">
                  <c:v>0.1658455838588517</c:v>
                </c:pt>
                <c:pt idx="19">
                  <c:v>0.16825181747658308</c:v>
                </c:pt>
                <c:pt idx="20">
                  <c:v>0.17069296284829921</c:v>
                </c:pt>
                <c:pt idx="21">
                  <c:v>0.1731695265044367</c:v>
                </c:pt>
                <c:pt idx="22">
                  <c:v>0.17568202232462218</c:v>
                </c:pt>
                <c:pt idx="23">
                  <c:v>0.17823097164429974</c:v>
                </c:pt>
                <c:pt idx="24">
                  <c:v>0.18081690336290701</c:v>
                </c:pt>
                <c:pt idx="25">
                  <c:v>0.18344035405361794</c:v>
                </c:pt>
                <c:pt idx="26">
                  <c:v>0.18610186807468457</c:v>
                </c:pt>
                <c:pt idx="27">
                  <c:v>0.18880199768238723</c:v>
                </c:pt>
                <c:pt idx="28">
                  <c:v>0.19154130314562376</c:v>
                </c:pt>
                <c:pt idx="29">
                  <c:v>0.19432035286216809</c:v>
                </c:pt>
                <c:pt idx="30">
                  <c:v>0.19713972347660805</c:v>
                </c:pt>
                <c:pt idx="31">
                  <c:v>0.2</c:v>
                </c:pt>
              </c:numCache>
            </c:numRef>
          </c:val>
          <c:extLst xmlns:c16r2="http://schemas.microsoft.com/office/drawing/2015/06/chart">
            <c:ext xmlns:c16="http://schemas.microsoft.com/office/drawing/2014/chart" uri="{C3380CC4-5D6E-409C-BE32-E72D297353CC}">
              <c16:uniqueId val="{00000001-574D-4D77-BCB3-40EF8ED58E9C}"/>
            </c:ext>
          </c:extLst>
        </c:ser>
        <c:dLbls/>
        <c:marker val="1"/>
        <c:axId val="261957504"/>
        <c:axId val="261959040"/>
      </c:lineChart>
      <c:catAx>
        <c:axId val="261957504"/>
        <c:scaling>
          <c:orientation val="minMax"/>
        </c:scaling>
        <c:axPos val="b"/>
        <c:numFmt formatCode="General" sourceLinked="1"/>
        <c:tickLblPos val="low"/>
        <c:txPr>
          <a:bodyPr rot="-5400000" vert="horz"/>
          <a:lstStyle/>
          <a:p>
            <a:pPr>
              <a:defRPr sz="1400" b="0"/>
            </a:pPr>
            <a:endParaRPr lang="el-GR"/>
          </a:p>
        </c:txPr>
        <c:crossAx val="261959040"/>
        <c:crosses val="autoZero"/>
        <c:auto val="1"/>
        <c:lblAlgn val="ctr"/>
        <c:lblOffset val="100"/>
      </c:catAx>
      <c:valAx>
        <c:axId val="261959040"/>
        <c:scaling>
          <c:orientation val="minMax"/>
          <c:min val="0.1"/>
        </c:scaling>
        <c:axPos val="l"/>
        <c:majorGridlines>
          <c:spPr>
            <a:ln>
              <a:solidFill>
                <a:schemeClr val="bg1">
                  <a:lumMod val="65000"/>
                </a:schemeClr>
              </a:solidFill>
              <a:prstDash val="dash"/>
            </a:ln>
          </c:spPr>
        </c:majorGridlines>
        <c:numFmt formatCode="0%" sourceLinked="0"/>
        <c:tickLblPos val="nextTo"/>
        <c:txPr>
          <a:bodyPr/>
          <a:lstStyle/>
          <a:p>
            <a:pPr>
              <a:defRPr sz="1400"/>
            </a:pPr>
            <a:endParaRPr lang="el-GR"/>
          </a:p>
        </c:txPr>
        <c:crossAx val="261957504"/>
        <c:crosses val="autoZero"/>
        <c:crossBetween val="between"/>
      </c:valAx>
    </c:plotArea>
    <c:legend>
      <c:legendPos val="r"/>
      <c:layout>
        <c:manualLayout>
          <c:xMode val="edge"/>
          <c:yMode val="edge"/>
          <c:x val="0.18417055506950517"/>
          <c:y val="7.1363818042701824E-2"/>
          <c:w val="0.3069059249538274"/>
          <c:h val="0.15576397774352121"/>
        </c:manualLayout>
      </c:layout>
      <c:txPr>
        <a:bodyPr/>
        <a:lstStyle/>
        <a:p>
          <a:pPr>
            <a:defRPr b="1"/>
          </a:pPr>
          <a:endParaRPr lang="el-GR"/>
        </a:p>
      </c:txPr>
    </c:legend>
    <c:plotVisOnly val="1"/>
    <c:dispBlanksAs val="gap"/>
  </c:chart>
  <c:txPr>
    <a:bodyPr/>
    <a:lstStyle/>
    <a:p>
      <a:pPr>
        <a:defRPr sz="1800"/>
      </a:pPr>
      <a:endParaRPr lang="el-GR"/>
    </a:p>
  </c:txPr>
  <c:externalData r:id="rId1"/>
</c:chartSpace>
</file>

<file path=ppt/charts/chart35.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0483146203946685"/>
          <c:y val="4.4861391929187797E-2"/>
          <c:w val="0.8672534509575196"/>
          <c:h val="0.78881201635983711"/>
        </c:manualLayout>
      </c:layout>
      <c:lineChart>
        <c:grouping val="standard"/>
        <c:ser>
          <c:idx val="0"/>
          <c:order val="0"/>
          <c:tx>
            <c:strRef>
              <c:f>Φύλλο1!$B$1</c:f>
              <c:strCache>
                <c:ptCount val="1"/>
                <c:pt idx="0">
                  <c:v>Προβολή 2001-Χωρίς μεταρρυθμίσεις</c:v>
                </c:pt>
              </c:strCache>
            </c:strRef>
          </c:tx>
          <c:spPr>
            <a:ln w="38100">
              <a:solidFill>
                <a:srgbClr val="FF0000"/>
              </a:solidFill>
            </a:ln>
          </c:spPr>
          <c:marker>
            <c:symbol val="none"/>
          </c:marker>
          <c:cat>
            <c:numRef>
              <c:f>Φύλλο1!$A$2:$A$37</c:f>
              <c:numCache>
                <c:formatCode>General</c:formatCode>
                <c:ptCount val="3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numCache>
            </c:numRef>
          </c:cat>
          <c:val>
            <c:numRef>
              <c:f>Φύλλο1!$B$2:$B$37</c:f>
              <c:numCache>
                <c:formatCode>0.0%</c:formatCode>
                <c:ptCount val="36"/>
                <c:pt idx="0">
                  <c:v>0.12080228634336061</c:v>
                </c:pt>
                <c:pt idx="1">
                  <c:v>0.12255499217811842</c:v>
                </c:pt>
                <c:pt idx="2">
                  <c:v>0.12433312781090552</c:v>
                </c:pt>
                <c:pt idx="3">
                  <c:v>0.12613706219960105</c:v>
                </c:pt>
                <c:pt idx="4">
                  <c:v>0.12796716965525021</c:v>
                </c:pt>
                <c:pt idx="5">
                  <c:v>0.1298238299197306</c:v>
                </c:pt>
                <c:pt idx="6">
                  <c:v>0.13170742824455217</c:v>
                </c:pt>
                <c:pt idx="7">
                  <c:v>0.1336183554707889</c:v>
                </c:pt>
                <c:pt idx="8">
                  <c:v>0.1355570081101829</c:v>
                </c:pt>
                <c:pt idx="9">
                  <c:v>0.13752378842741741</c:v>
                </c:pt>
                <c:pt idx="10">
                  <c:v>0.1395191045235844</c:v>
                </c:pt>
                <c:pt idx="11">
                  <c:v>0.14154337042086776</c:v>
                </c:pt>
                <c:pt idx="12">
                  <c:v>0.14359700614844653</c:v>
                </c:pt>
                <c:pt idx="13">
                  <c:v>0.14568043782965401</c:v>
                </c:pt>
                <c:pt idx="14">
                  <c:v>0.14779409777039776</c:v>
                </c:pt>
                <c:pt idx="15">
                  <c:v>0.1499384245488545</c:v>
                </c:pt>
                <c:pt idx="16">
                  <c:v>0.15211386310648409</c:v>
                </c:pt>
                <c:pt idx="17">
                  <c:v>0.15432086484034541</c:v>
                </c:pt>
                <c:pt idx="18">
                  <c:v>0.15655988769676574</c:v>
                </c:pt>
                <c:pt idx="19">
                  <c:v>0.15883139626635653</c:v>
                </c:pt>
                <c:pt idx="20">
                  <c:v>0.16113586188042195</c:v>
                </c:pt>
                <c:pt idx="21">
                  <c:v>0.16347376270875275</c:v>
                </c:pt>
                <c:pt idx="22">
                  <c:v>0.1658455838588517</c:v>
                </c:pt>
                <c:pt idx="23">
                  <c:v>0.16825181747658308</c:v>
                </c:pt>
                <c:pt idx="24">
                  <c:v>0.17069296284829921</c:v>
                </c:pt>
                <c:pt idx="25">
                  <c:v>0.1731695265044367</c:v>
                </c:pt>
                <c:pt idx="26">
                  <c:v>0.17568202232462218</c:v>
                </c:pt>
                <c:pt idx="27">
                  <c:v>0.17823097164429974</c:v>
                </c:pt>
                <c:pt idx="28">
                  <c:v>0.18081690336290701</c:v>
                </c:pt>
                <c:pt idx="29">
                  <c:v>0.18344035405361794</c:v>
                </c:pt>
                <c:pt idx="30">
                  <c:v>0.18610186807468457</c:v>
                </c:pt>
                <c:pt idx="31">
                  <c:v>0.18880199768238723</c:v>
                </c:pt>
                <c:pt idx="32">
                  <c:v>0.19154130314562376</c:v>
                </c:pt>
                <c:pt idx="33">
                  <c:v>0.19432035286216809</c:v>
                </c:pt>
                <c:pt idx="34">
                  <c:v>0.19713972347660805</c:v>
                </c:pt>
                <c:pt idx="35">
                  <c:v>0.2</c:v>
                </c:pt>
              </c:numCache>
            </c:numRef>
          </c:val>
          <c:extLst xmlns:c16r2="http://schemas.microsoft.com/office/drawing/2015/06/chart">
            <c:ext xmlns:c16="http://schemas.microsoft.com/office/drawing/2014/chart" uri="{C3380CC4-5D6E-409C-BE32-E72D297353CC}">
              <c16:uniqueId val="{00000000-0A6C-44AB-9C32-EA7C38762038}"/>
            </c:ext>
          </c:extLst>
        </c:ser>
        <c:ser>
          <c:idx val="1"/>
          <c:order val="1"/>
          <c:tx>
            <c:strRef>
              <c:f>Φύλλο1!$C$1</c:f>
              <c:strCache>
                <c:ptCount val="1"/>
                <c:pt idx="0">
                  <c:v>Προβολή 2001-Προσαρμογή στον τιμάριθμο</c:v>
                </c:pt>
              </c:strCache>
            </c:strRef>
          </c:tx>
          <c:spPr>
            <a:ln w="38100"/>
          </c:spPr>
          <c:marker>
            <c:symbol val="none"/>
          </c:marker>
          <c:cat>
            <c:numRef>
              <c:f>Φύλλο1!$A$2:$A$37</c:f>
              <c:numCache>
                <c:formatCode>General</c:formatCode>
                <c:ptCount val="3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numCache>
            </c:numRef>
          </c:cat>
          <c:val>
            <c:numRef>
              <c:f>Φύλλο1!$C$2:$C$37</c:f>
              <c:numCache>
                <c:formatCode>0.0%</c:formatCode>
                <c:ptCount val="36"/>
                <c:pt idx="0">
                  <c:v>0.12080228634336061</c:v>
                </c:pt>
                <c:pt idx="1">
                  <c:v>0.12171028587102416</c:v>
                </c:pt>
                <c:pt idx="2">
                  <c:v>0.12262511029552629</c:v>
                </c:pt>
                <c:pt idx="3">
                  <c:v>0.12354681091559166</c:v>
                </c:pt>
                <c:pt idx="4">
                  <c:v>0.12447543941552602</c:v>
                </c:pt>
                <c:pt idx="5">
                  <c:v>0.12541104786811524</c:v>
                </c:pt>
                <c:pt idx="6">
                  <c:v>0.1263536887375466</c:v>
                </c:pt>
                <c:pt idx="7">
                  <c:v>0.12730341488234953</c:v>
                </c:pt>
                <c:pt idx="8">
                  <c:v>0.12826027955835806</c:v>
                </c:pt>
                <c:pt idx="9">
                  <c:v>0.12922433642170239</c:v>
                </c:pt>
                <c:pt idx="10">
                  <c:v>0.13019563953181021</c:v>
                </c:pt>
                <c:pt idx="11">
                  <c:v>0.13117424335444547</c:v>
                </c:pt>
                <c:pt idx="12">
                  <c:v>0.13216020276475718</c:v>
                </c:pt>
                <c:pt idx="13">
                  <c:v>0.13315357305035869</c:v>
                </c:pt>
                <c:pt idx="14">
                  <c:v>0.13415440991442945</c:v>
                </c:pt>
                <c:pt idx="15">
                  <c:v>0.13516276947883377</c:v>
                </c:pt>
                <c:pt idx="16">
                  <c:v>0.13617870828727319</c:v>
                </c:pt>
                <c:pt idx="17">
                  <c:v>0.13720228330845441</c:v>
                </c:pt>
                <c:pt idx="18">
                  <c:v>0.13823355193928388</c:v>
                </c:pt>
                <c:pt idx="19">
                  <c:v>0.1392725720080866</c:v>
                </c:pt>
                <c:pt idx="20">
                  <c:v>0.14031940177785199</c:v>
                </c:pt>
                <c:pt idx="21">
                  <c:v>0.14137409994949129</c:v>
                </c:pt>
                <c:pt idx="22">
                  <c:v>0.14243672566514279</c:v>
                </c:pt>
                <c:pt idx="23">
                  <c:v>0.1435073385114789</c:v>
                </c:pt>
                <c:pt idx="24">
                  <c:v>0.14458599852304641</c:v>
                </c:pt>
                <c:pt idx="25">
                  <c:v>0.14567276618564237</c:v>
                </c:pt>
                <c:pt idx="26">
                  <c:v>0.14676770243969697</c:v>
                </c:pt>
                <c:pt idx="27">
                  <c:v>0.14787086868369187</c:v>
                </c:pt>
                <c:pt idx="28">
                  <c:v>0.14898232677760884</c:v>
                </c:pt>
                <c:pt idx="29">
                  <c:v>0.15010213904639144</c:v>
                </c:pt>
                <c:pt idx="30">
                  <c:v>0.15123036828344341</c:v>
                </c:pt>
                <c:pt idx="31">
                  <c:v>0.15236707775415123</c:v>
                </c:pt>
                <c:pt idx="32">
                  <c:v>0.1535123311994307</c:v>
                </c:pt>
                <c:pt idx="33">
                  <c:v>0.15466619283929497</c:v>
                </c:pt>
                <c:pt idx="34">
                  <c:v>0.15582872737646644</c:v>
                </c:pt>
                <c:pt idx="35">
                  <c:v>0.15700000000000033</c:v>
                </c:pt>
              </c:numCache>
            </c:numRef>
          </c:val>
          <c:extLst xmlns:c16r2="http://schemas.microsoft.com/office/drawing/2015/06/chart">
            <c:ext xmlns:c16="http://schemas.microsoft.com/office/drawing/2014/chart" uri="{C3380CC4-5D6E-409C-BE32-E72D297353CC}">
              <c16:uniqueId val="{00000001-0A6C-44AB-9C32-EA7C38762038}"/>
            </c:ext>
          </c:extLst>
        </c:ser>
        <c:ser>
          <c:idx val="2"/>
          <c:order val="2"/>
          <c:tx>
            <c:strRef>
              <c:f>Φύλλο1!$D$1</c:f>
              <c:strCache>
                <c:ptCount val="1"/>
                <c:pt idx="0">
                  <c:v>Παρατηρούμενες αλλαγές</c:v>
                </c:pt>
              </c:strCache>
            </c:strRef>
          </c:tx>
          <c:spPr>
            <a:ln w="38100">
              <a:solidFill>
                <a:srgbClr val="7030A0"/>
              </a:solidFill>
            </a:ln>
          </c:spPr>
          <c:marker>
            <c:symbol val="none"/>
          </c:marker>
          <c:cat>
            <c:numRef>
              <c:f>Φύλλο1!$A$2:$A$37</c:f>
              <c:numCache>
                <c:formatCode>General</c:formatCode>
                <c:ptCount val="3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numCache>
            </c:numRef>
          </c:cat>
          <c:val>
            <c:numRef>
              <c:f>Φύλλο1!$D$2:$D$37</c:f>
              <c:numCache>
                <c:formatCode>0.0%</c:formatCode>
                <c:ptCount val="36"/>
                <c:pt idx="0">
                  <c:v>0.12080131604057781</c:v>
                </c:pt>
                <c:pt idx="1">
                  <c:v>0.12109156895465188</c:v>
                </c:pt>
                <c:pt idx="2">
                  <c:v>0.12251119731123172</c:v>
                </c:pt>
                <c:pt idx="3">
                  <c:v>0.12376627463691119</c:v>
                </c:pt>
                <c:pt idx="4">
                  <c:v>0.13257657953902008</c:v>
                </c:pt>
                <c:pt idx="5">
                  <c:v>0.13295947043542897</c:v>
                </c:pt>
                <c:pt idx="6">
                  <c:v>0.13458290331420281</c:v>
                </c:pt>
                <c:pt idx="7">
                  <c:v>0.13737798361532791</c:v>
                </c:pt>
                <c:pt idx="8">
                  <c:v>0.13962496034955668</c:v>
                </c:pt>
                <c:pt idx="9">
                  <c:v>0.14118616532658962</c:v>
                </c:pt>
                <c:pt idx="10">
                  <c:v>0.14000661116834842</c:v>
                </c:pt>
                <c:pt idx="11">
                  <c:v>0.14003385971003121</c:v>
                </c:pt>
                <c:pt idx="12">
                  <c:v>0.13799508464824492</c:v>
                </c:pt>
                <c:pt idx="13">
                  <c:v>0.13733582394233498</c:v>
                </c:pt>
                <c:pt idx="14">
                  <c:v>0.13632796484873877</c:v>
                </c:pt>
                <c:pt idx="15">
                  <c:v>0.14676775754115923</c:v>
                </c:pt>
              </c:numCache>
            </c:numRef>
          </c:val>
          <c:extLst xmlns:c16r2="http://schemas.microsoft.com/office/drawing/2015/06/chart">
            <c:ext xmlns:c16="http://schemas.microsoft.com/office/drawing/2014/chart" uri="{C3380CC4-5D6E-409C-BE32-E72D297353CC}">
              <c16:uniqueId val="{00000002-0A6C-44AB-9C32-EA7C38762038}"/>
            </c:ext>
          </c:extLst>
        </c:ser>
        <c:ser>
          <c:idx val="3"/>
          <c:order val="3"/>
          <c:tx>
            <c:strRef>
              <c:f>Φύλλο1!$E$1</c:f>
              <c:strCache>
                <c:ptCount val="1"/>
                <c:pt idx="0">
                  <c:v>Προβολή 2021-Παραγωγικότητα 1,8%</c:v>
                </c:pt>
              </c:strCache>
            </c:strRef>
          </c:tx>
          <c:spPr>
            <a:ln w="38100"/>
          </c:spPr>
          <c:marker>
            <c:symbol val="none"/>
          </c:marker>
          <c:cat>
            <c:numRef>
              <c:f>Φύλλο1!$A$2:$A$37</c:f>
              <c:numCache>
                <c:formatCode>General</c:formatCode>
                <c:ptCount val="3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numCache>
            </c:numRef>
          </c:cat>
          <c:val>
            <c:numRef>
              <c:f>Φύλλο1!$E$2:$E$37</c:f>
              <c:numCache>
                <c:formatCode>General</c:formatCode>
                <c:ptCount val="36"/>
                <c:pt idx="15" formatCode="0.0%">
                  <c:v>0.14676775754115923</c:v>
                </c:pt>
                <c:pt idx="16" formatCode="0.0%">
                  <c:v>0.14161431802671964</c:v>
                </c:pt>
                <c:pt idx="17" formatCode="0.0%">
                  <c:v>0.13744365941786837</c:v>
                </c:pt>
                <c:pt idx="18" formatCode="0.0%">
                  <c:v>0.13615310739924807</c:v>
                </c:pt>
                <c:pt idx="19" formatCode="0.0%">
                  <c:v>0.13623240491924404</c:v>
                </c:pt>
                <c:pt idx="20" formatCode="0.0%">
                  <c:v>0.13655295188273694</c:v>
                </c:pt>
                <c:pt idx="21" formatCode="0.0%">
                  <c:v>0.13724674735332867</c:v>
                </c:pt>
                <c:pt idx="22" formatCode="0.0%">
                  <c:v>0.13780278229741041</c:v>
                </c:pt>
                <c:pt idx="23" formatCode="0.0%">
                  <c:v>0.13780302336529229</c:v>
                </c:pt>
                <c:pt idx="24" formatCode="0.0%">
                  <c:v>0.13734456938422396</c:v>
                </c:pt>
                <c:pt idx="25" formatCode="0.0%">
                  <c:v>0.1366077564656607</c:v>
                </c:pt>
                <c:pt idx="26" formatCode="0.0%">
                  <c:v>0.13573007688884378</c:v>
                </c:pt>
                <c:pt idx="27" formatCode="0.0%">
                  <c:v>0.13468138291366877</c:v>
                </c:pt>
                <c:pt idx="28" formatCode="0.0%">
                  <c:v>0.13405909072578792</c:v>
                </c:pt>
                <c:pt idx="29" formatCode="0.0%">
                  <c:v>0.13331652615598383</c:v>
                </c:pt>
                <c:pt idx="30" formatCode="0.0%">
                  <c:v>0.13247287509785782</c:v>
                </c:pt>
                <c:pt idx="31" formatCode="0.0%">
                  <c:v>0.13151804437564554</c:v>
                </c:pt>
                <c:pt idx="32" formatCode="0.0%">
                  <c:v>0.13057002692215552</c:v>
                </c:pt>
                <c:pt idx="33" formatCode="0.0%">
                  <c:v>0.12966111727308913</c:v>
                </c:pt>
                <c:pt idx="34" formatCode="0.0%">
                  <c:v>0.12877355865237389</c:v>
                </c:pt>
                <c:pt idx="35" formatCode="0.0%">
                  <c:v>0.12795278958349532</c:v>
                </c:pt>
              </c:numCache>
            </c:numRef>
          </c:val>
          <c:extLst xmlns:c16r2="http://schemas.microsoft.com/office/drawing/2015/06/chart">
            <c:ext xmlns:c16="http://schemas.microsoft.com/office/drawing/2014/chart" uri="{C3380CC4-5D6E-409C-BE32-E72D297353CC}">
              <c16:uniqueId val="{00000003-0A6C-44AB-9C32-EA7C38762038}"/>
            </c:ext>
          </c:extLst>
        </c:ser>
        <c:ser>
          <c:idx val="4"/>
          <c:order val="4"/>
          <c:tx>
            <c:strRef>
              <c:f>Φύλλο1!$F$1</c:f>
              <c:strCache>
                <c:ptCount val="1"/>
                <c:pt idx="0">
                  <c:v>Προβολή 2021-Παραγωγικότητα 1%</c:v>
                </c:pt>
              </c:strCache>
            </c:strRef>
          </c:tx>
          <c:spPr>
            <a:ln w="38100"/>
          </c:spPr>
          <c:marker>
            <c:symbol val="none"/>
          </c:marker>
          <c:cat>
            <c:numRef>
              <c:f>Φύλλο1!$A$2:$A$37</c:f>
              <c:numCache>
                <c:formatCode>General</c:formatCode>
                <c:ptCount val="3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numCache>
            </c:numRef>
          </c:cat>
          <c:val>
            <c:numRef>
              <c:f>Φύλλο1!$F$2:$F$37</c:f>
              <c:numCache>
                <c:formatCode>General</c:formatCode>
                <c:ptCount val="36"/>
                <c:pt idx="15" formatCode="0.0%">
                  <c:v>0.14676775386550076</c:v>
                </c:pt>
                <c:pt idx="16" formatCode="0.0%">
                  <c:v>0.14161430956325191</c:v>
                </c:pt>
                <c:pt idx="17" formatCode="0.0%">
                  <c:v>0.13744356267445021</c:v>
                </c:pt>
                <c:pt idx="18" formatCode="0.0%">
                  <c:v>0.1361531093573024</c:v>
                </c:pt>
                <c:pt idx="19" formatCode="0.0%">
                  <c:v>0.13623214070454356</c:v>
                </c:pt>
                <c:pt idx="20" formatCode="0.0%">
                  <c:v>0.13655489318510294</c:v>
                </c:pt>
                <c:pt idx="21" formatCode="0.0%">
                  <c:v>0.13724897069554703</c:v>
                </c:pt>
                <c:pt idx="22" formatCode="0.0%">
                  <c:v>0.13780266078842041</c:v>
                </c:pt>
                <c:pt idx="23" formatCode="0.0%">
                  <c:v>0.13800663508711244</c:v>
                </c:pt>
                <c:pt idx="24" formatCode="0.0%">
                  <c:v>0.13792771059145525</c:v>
                </c:pt>
                <c:pt idx="25" formatCode="0.0%">
                  <c:v>0.13771086491049891</c:v>
                </c:pt>
                <c:pt idx="26" formatCode="0.0%">
                  <c:v>0.13741141952550431</c:v>
                </c:pt>
                <c:pt idx="27" formatCode="0.0%">
                  <c:v>0.13716888152445444</c:v>
                </c:pt>
                <c:pt idx="28" formatCode="0.0%">
                  <c:v>0.13724936972880006</c:v>
                </c:pt>
                <c:pt idx="29" formatCode="0.0%">
                  <c:v>0.13721691550053541</c:v>
                </c:pt>
                <c:pt idx="30" formatCode="0.0%">
                  <c:v>0.13705564797770869</c:v>
                </c:pt>
                <c:pt idx="31" formatCode="0.0%">
                  <c:v>0.13679228453162656</c:v>
                </c:pt>
                <c:pt idx="32" formatCode="0.0%">
                  <c:v>0.13648775241154498</c:v>
                </c:pt>
                <c:pt idx="33" formatCode="0.0%">
                  <c:v>0.13619987028978117</c:v>
                </c:pt>
                <c:pt idx="34" formatCode="0.0%">
                  <c:v>0.13592995459342103</c:v>
                </c:pt>
                <c:pt idx="35" formatCode="0.0%">
                  <c:v>0.13571446084028463</c:v>
                </c:pt>
              </c:numCache>
            </c:numRef>
          </c:val>
          <c:extLst xmlns:c16r2="http://schemas.microsoft.com/office/drawing/2015/06/chart">
            <c:ext xmlns:c16="http://schemas.microsoft.com/office/drawing/2014/chart" uri="{C3380CC4-5D6E-409C-BE32-E72D297353CC}">
              <c16:uniqueId val="{00000004-0A6C-44AB-9C32-EA7C38762038}"/>
            </c:ext>
          </c:extLst>
        </c:ser>
        <c:dLbls/>
        <c:marker val="1"/>
        <c:axId val="264549504"/>
        <c:axId val="264551040"/>
      </c:lineChart>
      <c:catAx>
        <c:axId val="264549504"/>
        <c:scaling>
          <c:orientation val="minMax"/>
        </c:scaling>
        <c:axPos val="b"/>
        <c:numFmt formatCode="General" sourceLinked="1"/>
        <c:tickLblPos val="nextTo"/>
        <c:txPr>
          <a:bodyPr/>
          <a:lstStyle/>
          <a:p>
            <a:pPr>
              <a:defRPr sz="1400"/>
            </a:pPr>
            <a:endParaRPr lang="el-GR"/>
          </a:p>
        </c:txPr>
        <c:crossAx val="264551040"/>
        <c:crosses val="autoZero"/>
        <c:auto val="1"/>
        <c:lblAlgn val="ctr"/>
        <c:lblOffset val="100"/>
        <c:tickLblSkip val="5"/>
        <c:tickMarkSkip val="5"/>
      </c:catAx>
      <c:valAx>
        <c:axId val="264551040"/>
        <c:scaling>
          <c:orientation val="minMax"/>
          <c:min val="0.12000000000000002"/>
        </c:scaling>
        <c:axPos val="l"/>
        <c:majorGridlines>
          <c:spPr>
            <a:ln>
              <a:solidFill>
                <a:schemeClr val="bg1">
                  <a:lumMod val="75000"/>
                </a:schemeClr>
              </a:solidFill>
              <a:prstDash val="sysDash"/>
            </a:ln>
          </c:spPr>
        </c:majorGridlines>
        <c:numFmt formatCode="0%" sourceLinked="0"/>
        <c:tickLblPos val="nextTo"/>
        <c:txPr>
          <a:bodyPr/>
          <a:lstStyle/>
          <a:p>
            <a:pPr>
              <a:defRPr sz="1400"/>
            </a:pPr>
            <a:endParaRPr lang="el-GR"/>
          </a:p>
        </c:txPr>
        <c:crossAx val="264549504"/>
        <c:crosses val="autoZero"/>
        <c:crossBetween val="between"/>
      </c:valAx>
    </c:plotArea>
    <c:legend>
      <c:legendPos val="r"/>
      <c:layout>
        <c:manualLayout>
          <c:xMode val="edge"/>
          <c:yMode val="edge"/>
          <c:x val="9.5771604938271637E-2"/>
          <c:y val="5.4469291949581534E-2"/>
          <c:w val="0.8749074074074118"/>
          <c:h val="0.21515951490398663"/>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userShapes r:id="rId2"/>
</c:chartSpace>
</file>

<file path=ppt/charts/chart36.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0483146203946685"/>
          <c:y val="4.4861391929187831E-2"/>
          <c:w val="0.8672534509575196"/>
          <c:h val="0.78881201635983733"/>
        </c:manualLayout>
      </c:layout>
      <c:lineChart>
        <c:grouping val="standard"/>
        <c:ser>
          <c:idx val="0"/>
          <c:order val="0"/>
          <c:tx>
            <c:strRef>
              <c:f>Φύλλο1!$B$1</c:f>
              <c:strCache>
                <c:ptCount val="1"/>
                <c:pt idx="0">
                  <c:v>Παρατηρήσεις</c:v>
                </c:pt>
              </c:strCache>
            </c:strRef>
          </c:tx>
          <c:spPr>
            <a:ln w="38100">
              <a:solidFill>
                <a:srgbClr val="7030A0"/>
              </a:solidFill>
            </a:ln>
          </c:spPr>
          <c:marker>
            <c:symbol val="none"/>
          </c:marker>
          <c:cat>
            <c:numRef>
              <c:f>Φύλλο1!$A$2:$A$44</c:f>
              <c:numCache>
                <c:formatCode>General</c:formatCode>
                <c:ptCount val="43"/>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2025</c:v>
                </c:pt>
                <c:pt idx="18">
                  <c:v>2026</c:v>
                </c:pt>
                <c:pt idx="19">
                  <c:v>2027</c:v>
                </c:pt>
                <c:pt idx="20">
                  <c:v>2028</c:v>
                </c:pt>
                <c:pt idx="21">
                  <c:v>2029</c:v>
                </c:pt>
                <c:pt idx="22">
                  <c:v>2030</c:v>
                </c:pt>
                <c:pt idx="23">
                  <c:v>2031</c:v>
                </c:pt>
                <c:pt idx="24">
                  <c:v>2032</c:v>
                </c:pt>
                <c:pt idx="25">
                  <c:v>2033</c:v>
                </c:pt>
                <c:pt idx="26">
                  <c:v>2034</c:v>
                </c:pt>
                <c:pt idx="27">
                  <c:v>2035</c:v>
                </c:pt>
                <c:pt idx="28">
                  <c:v>2036</c:v>
                </c:pt>
                <c:pt idx="29">
                  <c:v>2037</c:v>
                </c:pt>
                <c:pt idx="30">
                  <c:v>2038</c:v>
                </c:pt>
                <c:pt idx="31">
                  <c:v>2039</c:v>
                </c:pt>
                <c:pt idx="32">
                  <c:v>2040</c:v>
                </c:pt>
                <c:pt idx="33">
                  <c:v>2041</c:v>
                </c:pt>
                <c:pt idx="34">
                  <c:v>2042</c:v>
                </c:pt>
                <c:pt idx="35">
                  <c:v>2043</c:v>
                </c:pt>
                <c:pt idx="36">
                  <c:v>2044</c:v>
                </c:pt>
                <c:pt idx="37">
                  <c:v>2045</c:v>
                </c:pt>
                <c:pt idx="38">
                  <c:v>2046</c:v>
                </c:pt>
                <c:pt idx="39">
                  <c:v>2047</c:v>
                </c:pt>
                <c:pt idx="40">
                  <c:v>2048</c:v>
                </c:pt>
                <c:pt idx="41">
                  <c:v>2049</c:v>
                </c:pt>
                <c:pt idx="42">
                  <c:v>2050</c:v>
                </c:pt>
              </c:numCache>
            </c:numRef>
          </c:cat>
          <c:val>
            <c:numRef>
              <c:f>Φύλλο1!$B$2:$B$44</c:f>
              <c:numCache>
                <c:formatCode>0.0%</c:formatCode>
                <c:ptCount val="43"/>
                <c:pt idx="0">
                  <c:v>0.13100000000000001</c:v>
                </c:pt>
                <c:pt idx="1">
                  <c:v>0.14300000000000004</c:v>
                </c:pt>
                <c:pt idx="2">
                  <c:v>0.14900000000000024</c:v>
                </c:pt>
                <c:pt idx="3">
                  <c:v>0.16700000000000001</c:v>
                </c:pt>
                <c:pt idx="4">
                  <c:v>0.17900000000000021</c:v>
                </c:pt>
                <c:pt idx="5">
                  <c:v>0.16800000000000001</c:v>
                </c:pt>
                <c:pt idx="6">
                  <c:v>0.17300000000000001</c:v>
                </c:pt>
                <c:pt idx="7">
                  <c:v>0.17800000000000021</c:v>
                </c:pt>
                <c:pt idx="8">
                  <c:v>0.17700000000000021</c:v>
                </c:pt>
                <c:pt idx="9">
                  <c:v>0.16800000000000001</c:v>
                </c:pt>
                <c:pt idx="10">
                  <c:v>0.161</c:v>
                </c:pt>
                <c:pt idx="11">
                  <c:v>0.16</c:v>
                </c:pt>
              </c:numCache>
            </c:numRef>
          </c:val>
          <c:extLst xmlns:c16r2="http://schemas.microsoft.com/office/drawing/2015/06/chart">
            <c:ext xmlns:c16="http://schemas.microsoft.com/office/drawing/2014/chart" uri="{C3380CC4-5D6E-409C-BE32-E72D297353CC}">
              <c16:uniqueId val="{00000000-598F-453A-9A4D-2BD5BB2BBC5C}"/>
            </c:ext>
          </c:extLst>
        </c:ser>
        <c:ser>
          <c:idx val="1"/>
          <c:order val="1"/>
          <c:tx>
            <c:strRef>
              <c:f>Φύλλο1!$C$1</c:f>
              <c:strCache>
                <c:ptCount val="1"/>
                <c:pt idx="0">
                  <c:v>Χωρίς Κρίση, Χωρίς μεταρρυθμίσεις</c:v>
                </c:pt>
              </c:strCache>
            </c:strRef>
          </c:tx>
          <c:spPr>
            <a:ln w="38100"/>
          </c:spPr>
          <c:marker>
            <c:symbol val="none"/>
          </c:marker>
          <c:cat>
            <c:numRef>
              <c:f>Φύλλο1!$A$2:$A$44</c:f>
              <c:numCache>
                <c:formatCode>General</c:formatCode>
                <c:ptCount val="43"/>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2025</c:v>
                </c:pt>
                <c:pt idx="18">
                  <c:v>2026</c:v>
                </c:pt>
                <c:pt idx="19">
                  <c:v>2027</c:v>
                </c:pt>
                <c:pt idx="20">
                  <c:v>2028</c:v>
                </c:pt>
                <c:pt idx="21">
                  <c:v>2029</c:v>
                </c:pt>
                <c:pt idx="22">
                  <c:v>2030</c:v>
                </c:pt>
                <c:pt idx="23">
                  <c:v>2031</c:v>
                </c:pt>
                <c:pt idx="24">
                  <c:v>2032</c:v>
                </c:pt>
                <c:pt idx="25">
                  <c:v>2033</c:v>
                </c:pt>
                <c:pt idx="26">
                  <c:v>2034</c:v>
                </c:pt>
                <c:pt idx="27">
                  <c:v>2035</c:v>
                </c:pt>
                <c:pt idx="28">
                  <c:v>2036</c:v>
                </c:pt>
                <c:pt idx="29">
                  <c:v>2037</c:v>
                </c:pt>
                <c:pt idx="30">
                  <c:v>2038</c:v>
                </c:pt>
                <c:pt idx="31">
                  <c:v>2039</c:v>
                </c:pt>
                <c:pt idx="32">
                  <c:v>2040</c:v>
                </c:pt>
                <c:pt idx="33">
                  <c:v>2041</c:v>
                </c:pt>
                <c:pt idx="34">
                  <c:v>2042</c:v>
                </c:pt>
                <c:pt idx="35">
                  <c:v>2043</c:v>
                </c:pt>
                <c:pt idx="36">
                  <c:v>2044</c:v>
                </c:pt>
                <c:pt idx="37">
                  <c:v>2045</c:v>
                </c:pt>
                <c:pt idx="38">
                  <c:v>2046</c:v>
                </c:pt>
                <c:pt idx="39">
                  <c:v>2047</c:v>
                </c:pt>
                <c:pt idx="40">
                  <c:v>2048</c:v>
                </c:pt>
                <c:pt idx="41">
                  <c:v>2049</c:v>
                </c:pt>
                <c:pt idx="42">
                  <c:v>2050</c:v>
                </c:pt>
              </c:numCache>
            </c:numRef>
          </c:cat>
          <c:val>
            <c:numRef>
              <c:f>Φύλλο1!$C$2:$C$44</c:f>
              <c:numCache>
                <c:formatCode>0.0%</c:formatCode>
                <c:ptCount val="43"/>
                <c:pt idx="0">
                  <c:v>0.13100000000000001</c:v>
                </c:pt>
                <c:pt idx="1">
                  <c:v>0.13290207773175258</c:v>
                </c:pt>
                <c:pt idx="2">
                  <c:v>0.13483177301844887</c:v>
                </c:pt>
                <c:pt idx="3">
                  <c:v>0.13678948685807638</c:v>
                </c:pt>
                <c:pt idx="4">
                  <c:v>0.13877562607098115</c:v>
                </c:pt>
                <c:pt idx="5">
                  <c:v>0.14079060338441354</c:v>
                </c:pt>
                <c:pt idx="6">
                  <c:v>0.14283483751828771</c:v>
                </c:pt>
                <c:pt idx="7">
                  <c:v>0.14490875327219693</c:v>
                </c:pt>
                <c:pt idx="8">
                  <c:v>0.14701278161368536</c:v>
                </c:pt>
                <c:pt idx="9">
                  <c:v>0.14914735976781124</c:v>
                </c:pt>
                <c:pt idx="10">
                  <c:v>0.15131293130799492</c:v>
                </c:pt>
                <c:pt idx="11">
                  <c:v>0.15350994624820141</c:v>
                </c:pt>
                <c:pt idx="12">
                  <c:v>0.15573886113645574</c:v>
                </c:pt>
                <c:pt idx="13">
                  <c:v>0.15800013914970867</c:v>
                </c:pt>
                <c:pt idx="14">
                  <c:v>0.16029425019009419</c:v>
                </c:pt>
                <c:pt idx="15">
                  <c:v>0.16262167098257044</c:v>
                </c:pt>
                <c:pt idx="16">
                  <c:v>0.16498288517399398</c:v>
                </c:pt>
                <c:pt idx="17">
                  <c:v>0.16737838343360983</c:v>
                </c:pt>
                <c:pt idx="18">
                  <c:v>0.16980866355502841</c:v>
                </c:pt>
                <c:pt idx="19">
                  <c:v>0.17227423055965946</c:v>
                </c:pt>
                <c:pt idx="20">
                  <c:v>0.17477559680166221</c:v>
                </c:pt>
                <c:pt idx="21">
                  <c:v>0.17731328207441246</c:v>
                </c:pt>
                <c:pt idx="22">
                  <c:v>0.17988781371851637</c:v>
                </c:pt>
                <c:pt idx="23">
                  <c:v>0.18249972673139994</c:v>
                </c:pt>
                <c:pt idx="24">
                  <c:v>0.18514956387847395</c:v>
                </c:pt>
                <c:pt idx="25">
                  <c:v>0.18783787580593153</c:v>
                </c:pt>
                <c:pt idx="26">
                  <c:v>0.19056522115516941</c:v>
                </c:pt>
                <c:pt idx="27">
                  <c:v>0.19333216667887707</c:v>
                </c:pt>
                <c:pt idx="28">
                  <c:v>0.1961392873588112</c:v>
                </c:pt>
                <c:pt idx="29">
                  <c:v>0.19898716652527751</c:v>
                </c:pt>
                <c:pt idx="30">
                  <c:v>0.20187639597834778</c:v>
                </c:pt>
                <c:pt idx="31">
                  <c:v>0.20480757611084305</c:v>
                </c:pt>
                <c:pt idx="32">
                  <c:v>0.20778131603309241</c:v>
                </c:pt>
                <c:pt idx="33">
                  <c:v>0.21079823369951109</c:v>
                </c:pt>
                <c:pt idx="34">
                  <c:v>0.21385895603701149</c:v>
                </c:pt>
                <c:pt idx="35">
                  <c:v>0.21696411907528579</c:v>
                </c:pt>
                <c:pt idx="36">
                  <c:v>0.22011436807896778</c:v>
                </c:pt>
                <c:pt idx="37">
                  <c:v>0.22331035768172974</c:v>
                </c:pt>
                <c:pt idx="38">
                  <c:v>0.2265527520223107</c:v>
                </c:pt>
                <c:pt idx="39">
                  <c:v>0.22984222488253181</c:v>
                </c:pt>
                <c:pt idx="40">
                  <c:v>0.23317945982730687</c:v>
                </c:pt>
                <c:pt idx="41">
                  <c:v>0.23656515034669331</c:v>
                </c:pt>
                <c:pt idx="42">
                  <c:v>0.23999999999999994</c:v>
                </c:pt>
              </c:numCache>
            </c:numRef>
          </c:val>
          <c:extLst xmlns:c16r2="http://schemas.microsoft.com/office/drawing/2015/06/chart">
            <c:ext xmlns:c16="http://schemas.microsoft.com/office/drawing/2014/chart" uri="{C3380CC4-5D6E-409C-BE32-E72D297353CC}">
              <c16:uniqueId val="{00000001-598F-453A-9A4D-2BD5BB2BBC5C}"/>
            </c:ext>
          </c:extLst>
        </c:ser>
        <c:ser>
          <c:idx val="2"/>
          <c:order val="2"/>
          <c:tx>
            <c:strRef>
              <c:f>Φύλλο1!$D$1</c:f>
              <c:strCache>
                <c:ptCount val="1"/>
                <c:pt idx="0">
                  <c:v>Κρίση, Χωρίς μεταρρυθμίσεις</c:v>
                </c:pt>
              </c:strCache>
            </c:strRef>
          </c:tx>
          <c:spPr>
            <a:ln w="38100">
              <a:solidFill>
                <a:srgbClr val="FF0000"/>
              </a:solidFill>
            </a:ln>
          </c:spPr>
          <c:marker>
            <c:symbol val="none"/>
          </c:marker>
          <c:cat>
            <c:numRef>
              <c:f>Φύλλο1!$A$2:$A$44</c:f>
              <c:numCache>
                <c:formatCode>General</c:formatCode>
                <c:ptCount val="43"/>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2025</c:v>
                </c:pt>
                <c:pt idx="18">
                  <c:v>2026</c:v>
                </c:pt>
                <c:pt idx="19">
                  <c:v>2027</c:v>
                </c:pt>
                <c:pt idx="20">
                  <c:v>2028</c:v>
                </c:pt>
                <c:pt idx="21">
                  <c:v>2029</c:v>
                </c:pt>
                <c:pt idx="22">
                  <c:v>2030</c:v>
                </c:pt>
                <c:pt idx="23">
                  <c:v>2031</c:v>
                </c:pt>
                <c:pt idx="24">
                  <c:v>2032</c:v>
                </c:pt>
                <c:pt idx="25">
                  <c:v>2033</c:v>
                </c:pt>
                <c:pt idx="26">
                  <c:v>2034</c:v>
                </c:pt>
                <c:pt idx="27">
                  <c:v>2035</c:v>
                </c:pt>
                <c:pt idx="28">
                  <c:v>2036</c:v>
                </c:pt>
                <c:pt idx="29">
                  <c:v>2037</c:v>
                </c:pt>
                <c:pt idx="30">
                  <c:v>2038</c:v>
                </c:pt>
                <c:pt idx="31">
                  <c:v>2039</c:v>
                </c:pt>
                <c:pt idx="32">
                  <c:v>2040</c:v>
                </c:pt>
                <c:pt idx="33">
                  <c:v>2041</c:v>
                </c:pt>
                <c:pt idx="34">
                  <c:v>2042</c:v>
                </c:pt>
                <c:pt idx="35">
                  <c:v>2043</c:v>
                </c:pt>
                <c:pt idx="36">
                  <c:v>2044</c:v>
                </c:pt>
                <c:pt idx="37">
                  <c:v>2045</c:v>
                </c:pt>
                <c:pt idx="38">
                  <c:v>2046</c:v>
                </c:pt>
                <c:pt idx="39">
                  <c:v>2047</c:v>
                </c:pt>
                <c:pt idx="40">
                  <c:v>2048</c:v>
                </c:pt>
                <c:pt idx="41">
                  <c:v>2049</c:v>
                </c:pt>
                <c:pt idx="42">
                  <c:v>2050</c:v>
                </c:pt>
              </c:numCache>
            </c:numRef>
          </c:cat>
          <c:val>
            <c:numRef>
              <c:f>Φύλλο1!$D$2:$D$44</c:f>
              <c:numCache>
                <c:formatCode>0.0%</c:formatCode>
                <c:ptCount val="43"/>
                <c:pt idx="0">
                  <c:v>0.13100000000000001</c:v>
                </c:pt>
                <c:pt idx="1">
                  <c:v>0.13356647086316162</c:v>
                </c:pt>
                <c:pt idx="2">
                  <c:v>0.13967002902633247</c:v>
                </c:pt>
                <c:pt idx="3">
                  <c:v>0.15236443937746028</c:v>
                </c:pt>
                <c:pt idx="4">
                  <c:v>0.16844386406165873</c:v>
                </c:pt>
                <c:pt idx="5">
                  <c:v>0.17849484176575159</c:v>
                </c:pt>
                <c:pt idx="6">
                  <c:v>0.17866826834092694</c:v>
                </c:pt>
                <c:pt idx="7">
                  <c:v>0.17630467732049654</c:v>
                </c:pt>
                <c:pt idx="8">
                  <c:v>0.17459300237589245</c:v>
                </c:pt>
                <c:pt idx="9">
                  <c:v>0.17220072199809919</c:v>
                </c:pt>
                <c:pt idx="10">
                  <c:v>0.17016791051495916</c:v>
                </c:pt>
                <c:pt idx="11">
                  <c:v>0.1726627366329429</c:v>
                </c:pt>
                <c:pt idx="12">
                  <c:v>0.17519413931427591</c:v>
                </c:pt>
                <c:pt idx="13">
                  <c:v>0.17776265480674591</c:v>
                </c:pt>
                <c:pt idx="14">
                  <c:v>0.18036882722005168</c:v>
                </c:pt>
                <c:pt idx="15">
                  <c:v>0.18301320864106724</c:v>
                </c:pt>
                <c:pt idx="16">
                  <c:v>0.18569635925079131</c:v>
                </c:pt>
                <c:pt idx="17">
                  <c:v>0.18841884744302126</c:v>
                </c:pt>
                <c:pt idx="18">
                  <c:v>0.19118124994475311</c:v>
                </c:pt>
                <c:pt idx="19">
                  <c:v>0.19398415193836421</c:v>
                </c:pt>
                <c:pt idx="20">
                  <c:v>0.19682814718556571</c:v>
                </c:pt>
                <c:pt idx="21">
                  <c:v>0.19971383815319274</c:v>
                </c:pt>
                <c:pt idx="22">
                  <c:v>0.20264183614082468</c:v>
                </c:pt>
                <c:pt idx="23">
                  <c:v>0.20561276141028523</c:v>
                </c:pt>
                <c:pt idx="24">
                  <c:v>0.20862724331703741</c:v>
                </c:pt>
                <c:pt idx="25">
                  <c:v>0.21168592044350112</c:v>
                </c:pt>
                <c:pt idx="26">
                  <c:v>0.2147894407343352</c:v>
                </c:pt>
                <c:pt idx="27">
                  <c:v>0.21793846163368891</c:v>
                </c:pt>
                <c:pt idx="28">
                  <c:v>0.22113365022448417</c:v>
                </c:pt>
                <c:pt idx="29">
                  <c:v>0.22437568336972077</c:v>
                </c:pt>
                <c:pt idx="30">
                  <c:v>0.22766524785586456</c:v>
                </c:pt>
                <c:pt idx="31">
                  <c:v>0.23100304053833451</c:v>
                </c:pt>
                <c:pt idx="32">
                  <c:v>0.23438976848912479</c:v>
                </c:pt>
                <c:pt idx="33">
                  <c:v>0.23782614914658964</c:v>
                </c:pt>
                <c:pt idx="34">
                  <c:v>0.2413129104674227</c:v>
                </c:pt>
                <c:pt idx="35">
                  <c:v>0.24485079108086374</c:v>
                </c:pt>
                <c:pt idx="36">
                  <c:v>0.24844054044517713</c:v>
                </c:pt>
                <c:pt idx="37">
                  <c:v>0.25208291900640506</c:v>
                </c:pt>
                <c:pt idx="38">
                  <c:v>0.25577869835946665</c:v>
                </c:pt>
                <c:pt idx="39">
                  <c:v>0.25952866141160685</c:v>
                </c:pt>
                <c:pt idx="40">
                  <c:v>0.26333360254824917</c:v>
                </c:pt>
                <c:pt idx="41">
                  <c:v>0.26719432780127705</c:v>
                </c:pt>
                <c:pt idx="42">
                  <c:v>0.2711116550197783</c:v>
                </c:pt>
              </c:numCache>
            </c:numRef>
          </c:val>
          <c:extLst xmlns:c16r2="http://schemas.microsoft.com/office/drawing/2015/06/chart">
            <c:ext xmlns:c16="http://schemas.microsoft.com/office/drawing/2014/chart" uri="{C3380CC4-5D6E-409C-BE32-E72D297353CC}">
              <c16:uniqueId val="{00000002-598F-453A-9A4D-2BD5BB2BBC5C}"/>
            </c:ext>
          </c:extLst>
        </c:ser>
        <c:ser>
          <c:idx val="3"/>
          <c:order val="3"/>
          <c:tx>
            <c:strRef>
              <c:f>Φύλλο1!$E$1</c:f>
              <c:strCache>
                <c:ptCount val="1"/>
                <c:pt idx="0">
                  <c:v>Κρίση με μεταρρυθμίσεις</c:v>
                </c:pt>
              </c:strCache>
            </c:strRef>
          </c:tx>
          <c:spPr>
            <a:ln w="38100"/>
          </c:spPr>
          <c:marker>
            <c:symbol val="none"/>
          </c:marker>
          <c:cat>
            <c:numRef>
              <c:f>Φύλλο1!$A$2:$A$44</c:f>
              <c:numCache>
                <c:formatCode>General</c:formatCode>
                <c:ptCount val="43"/>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2025</c:v>
                </c:pt>
                <c:pt idx="18">
                  <c:v>2026</c:v>
                </c:pt>
                <c:pt idx="19">
                  <c:v>2027</c:v>
                </c:pt>
                <c:pt idx="20">
                  <c:v>2028</c:v>
                </c:pt>
                <c:pt idx="21">
                  <c:v>2029</c:v>
                </c:pt>
                <c:pt idx="22">
                  <c:v>2030</c:v>
                </c:pt>
                <c:pt idx="23">
                  <c:v>2031</c:v>
                </c:pt>
                <c:pt idx="24">
                  <c:v>2032</c:v>
                </c:pt>
                <c:pt idx="25">
                  <c:v>2033</c:v>
                </c:pt>
                <c:pt idx="26">
                  <c:v>2034</c:v>
                </c:pt>
                <c:pt idx="27">
                  <c:v>2035</c:v>
                </c:pt>
                <c:pt idx="28">
                  <c:v>2036</c:v>
                </c:pt>
                <c:pt idx="29">
                  <c:v>2037</c:v>
                </c:pt>
                <c:pt idx="30">
                  <c:v>2038</c:v>
                </c:pt>
                <c:pt idx="31">
                  <c:v>2039</c:v>
                </c:pt>
                <c:pt idx="32">
                  <c:v>2040</c:v>
                </c:pt>
                <c:pt idx="33">
                  <c:v>2041</c:v>
                </c:pt>
                <c:pt idx="34">
                  <c:v>2042</c:v>
                </c:pt>
                <c:pt idx="35">
                  <c:v>2043</c:v>
                </c:pt>
                <c:pt idx="36">
                  <c:v>2044</c:v>
                </c:pt>
                <c:pt idx="37">
                  <c:v>2045</c:v>
                </c:pt>
                <c:pt idx="38">
                  <c:v>2046</c:v>
                </c:pt>
                <c:pt idx="39">
                  <c:v>2047</c:v>
                </c:pt>
                <c:pt idx="40">
                  <c:v>2048</c:v>
                </c:pt>
                <c:pt idx="41">
                  <c:v>2049</c:v>
                </c:pt>
                <c:pt idx="42">
                  <c:v>2050</c:v>
                </c:pt>
              </c:numCache>
            </c:numRef>
          </c:cat>
          <c:val>
            <c:numRef>
              <c:f>Φύλλο1!$E$2:$E$44</c:f>
              <c:numCache>
                <c:formatCode>General</c:formatCode>
                <c:ptCount val="43"/>
                <c:pt idx="11" formatCode="0.0%">
                  <c:v>0.16</c:v>
                </c:pt>
                <c:pt idx="12" formatCode="0.0%">
                  <c:v>0.14692818633628929</c:v>
                </c:pt>
                <c:pt idx="13" formatCode="0.0%">
                  <c:v>0.14481009054562602</c:v>
                </c:pt>
                <c:pt idx="14" formatCode="0.0%">
                  <c:v>0.14272252892196086</c:v>
                </c:pt>
                <c:pt idx="15" formatCode="0.0%">
                  <c:v>0.14066506128909614</c:v>
                </c:pt>
                <c:pt idx="16" formatCode="0.0%">
                  <c:v>0.13863725381634995</c:v>
                </c:pt>
                <c:pt idx="17" formatCode="0.0%">
                  <c:v>0.13663867892708037</c:v>
                </c:pt>
                <c:pt idx="18" formatCode="0.0%">
                  <c:v>0.1346689152085323</c:v>
                </c:pt>
                <c:pt idx="19" formatCode="0.0%">
                  <c:v>0.13272754732297581</c:v>
                </c:pt>
                <c:pt idx="20" formatCode="0.0%">
                  <c:v>0.13081416592012901</c:v>
                </c:pt>
                <c:pt idx="21" formatCode="0.0%">
                  <c:v>0.12892836755084691</c:v>
                </c:pt>
                <c:pt idx="22" formatCode="0.0%">
                  <c:v>0.12706975458204944</c:v>
                </c:pt>
                <c:pt idx="23" formatCode="0.0%">
                  <c:v>0.12772263729976588</c:v>
                </c:pt>
                <c:pt idx="24" formatCode="0.0%">
                  <c:v>0.12837887452024765</c:v>
                </c:pt>
                <c:pt idx="25" formatCode="0.0%">
                  <c:v>0.12903848347888541</c:v>
                </c:pt>
                <c:pt idx="26" formatCode="0.0%">
                  <c:v>0.12970148149962527</c:v>
                </c:pt>
                <c:pt idx="27" formatCode="0.0%">
                  <c:v>0.13036788599542268</c:v>
                </c:pt>
                <c:pt idx="28" formatCode="0.0%">
                  <c:v>0.13103771446870138</c:v>
                </c:pt>
                <c:pt idx="29" formatCode="0.0%">
                  <c:v>0.13171098451181423</c:v>
                </c:pt>
                <c:pt idx="30" formatCode="0.0%">
                  <c:v>0.13238771380749945</c:v>
                </c:pt>
                <c:pt idx="31" formatCode="0.0%">
                  <c:v>0.1330679201293514</c:v>
                </c:pt>
                <c:pt idx="32" formatCode="0.0%">
                  <c:v>0.13375162134228533</c:v>
                </c:pt>
                <c:pt idx="33" formatCode="0.0%">
                  <c:v>0.13474274758199126</c:v>
                </c:pt>
                <c:pt idx="34" formatCode="0.0%">
                  <c:v>0.13574121826517324</c:v>
                </c:pt>
                <c:pt idx="35" formatCode="0.0%">
                  <c:v>0.13674708781562864</c:v>
                </c:pt>
                <c:pt idx="36" formatCode="0.0%">
                  <c:v>0.13776041106043951</c:v>
                </c:pt>
                <c:pt idx="37" formatCode="0.0%">
                  <c:v>0.13878124323297159</c:v>
                </c:pt>
                <c:pt idx="38" formatCode="0.0%">
                  <c:v>0.13980963997587922</c:v>
                </c:pt>
                <c:pt idx="39" formatCode="0.0%">
                  <c:v>0.1408456573441412</c:v>
                </c:pt>
                <c:pt idx="40" formatCode="0.0%">
                  <c:v>0.14188935180811371</c:v>
                </c:pt>
                <c:pt idx="41" formatCode="0.0%">
                  <c:v>0.14294078025661011</c:v>
                </c:pt>
                <c:pt idx="42" formatCode="0.0%">
                  <c:v>0.14400000000000021</c:v>
                </c:pt>
              </c:numCache>
            </c:numRef>
          </c:val>
          <c:extLst xmlns:c16r2="http://schemas.microsoft.com/office/drawing/2015/06/chart">
            <c:ext xmlns:c16="http://schemas.microsoft.com/office/drawing/2014/chart" uri="{C3380CC4-5D6E-409C-BE32-E72D297353CC}">
              <c16:uniqueId val="{00000003-598F-453A-9A4D-2BD5BB2BBC5C}"/>
            </c:ext>
          </c:extLst>
        </c:ser>
        <c:ser>
          <c:idx val="4"/>
          <c:order val="4"/>
          <c:tx>
            <c:strRef>
              <c:f>Φύλλο1!$F$1</c:f>
              <c:strCache>
                <c:ptCount val="1"/>
                <c:pt idx="0">
                  <c:v>Κρίση, Covid και μεταρρυθμίσεις</c:v>
                </c:pt>
              </c:strCache>
            </c:strRef>
          </c:tx>
          <c:spPr>
            <a:ln w="38100"/>
          </c:spPr>
          <c:marker>
            <c:symbol val="none"/>
          </c:marker>
          <c:cat>
            <c:numRef>
              <c:f>Φύλλο1!$A$2:$A$44</c:f>
              <c:numCache>
                <c:formatCode>General</c:formatCode>
                <c:ptCount val="43"/>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2025</c:v>
                </c:pt>
                <c:pt idx="18">
                  <c:v>2026</c:v>
                </c:pt>
                <c:pt idx="19">
                  <c:v>2027</c:v>
                </c:pt>
                <c:pt idx="20">
                  <c:v>2028</c:v>
                </c:pt>
                <c:pt idx="21">
                  <c:v>2029</c:v>
                </c:pt>
                <c:pt idx="22">
                  <c:v>2030</c:v>
                </c:pt>
                <c:pt idx="23">
                  <c:v>2031</c:v>
                </c:pt>
                <c:pt idx="24">
                  <c:v>2032</c:v>
                </c:pt>
                <c:pt idx="25">
                  <c:v>2033</c:v>
                </c:pt>
                <c:pt idx="26">
                  <c:v>2034</c:v>
                </c:pt>
                <c:pt idx="27">
                  <c:v>2035</c:v>
                </c:pt>
                <c:pt idx="28">
                  <c:v>2036</c:v>
                </c:pt>
                <c:pt idx="29">
                  <c:v>2037</c:v>
                </c:pt>
                <c:pt idx="30">
                  <c:v>2038</c:v>
                </c:pt>
                <c:pt idx="31">
                  <c:v>2039</c:v>
                </c:pt>
                <c:pt idx="32">
                  <c:v>2040</c:v>
                </c:pt>
                <c:pt idx="33">
                  <c:v>2041</c:v>
                </c:pt>
                <c:pt idx="34">
                  <c:v>2042</c:v>
                </c:pt>
                <c:pt idx="35">
                  <c:v>2043</c:v>
                </c:pt>
                <c:pt idx="36">
                  <c:v>2044</c:v>
                </c:pt>
                <c:pt idx="37">
                  <c:v>2045</c:v>
                </c:pt>
                <c:pt idx="38">
                  <c:v>2046</c:v>
                </c:pt>
                <c:pt idx="39">
                  <c:v>2047</c:v>
                </c:pt>
                <c:pt idx="40">
                  <c:v>2048</c:v>
                </c:pt>
                <c:pt idx="41">
                  <c:v>2049</c:v>
                </c:pt>
                <c:pt idx="42">
                  <c:v>2050</c:v>
                </c:pt>
              </c:numCache>
            </c:numRef>
          </c:cat>
          <c:val>
            <c:numRef>
              <c:f>Φύλλο1!$F$2:$F$44</c:f>
              <c:numCache>
                <c:formatCode>General</c:formatCode>
                <c:ptCount val="43"/>
                <c:pt idx="11" formatCode="0.0%">
                  <c:v>0.16</c:v>
                </c:pt>
                <c:pt idx="12" formatCode="0.0%">
                  <c:v>0.18000000000000024</c:v>
                </c:pt>
                <c:pt idx="13" formatCode="0.0%">
                  <c:v>0.17528032234542257</c:v>
                </c:pt>
                <c:pt idx="14" formatCode="0.0%">
                  <c:v>0.17068439667508359</c:v>
                </c:pt>
                <c:pt idx="15" formatCode="0.0%">
                  <c:v>0.16620897815856958</c:v>
                </c:pt>
                <c:pt idx="16" formatCode="0.0%">
                  <c:v>0.16185090704631822</c:v>
                </c:pt>
                <c:pt idx="17" formatCode="0.0%">
                  <c:v>0.15760710643876441</c:v>
                </c:pt>
                <c:pt idx="18" formatCode="0.0%">
                  <c:v>0.15347458011397699</c:v>
                </c:pt>
                <c:pt idx="19" formatCode="0.0%">
                  <c:v>0.14945041041225718</c:v>
                </c:pt>
                <c:pt idx="20" formatCode="0.0%">
                  <c:v>0.14553175617620026</c:v>
                </c:pt>
                <c:pt idx="21" formatCode="0.0%">
                  <c:v>0.14171585074477591</c:v>
                </c:pt>
                <c:pt idx="22" formatCode="0.0%">
                  <c:v>0.13800000000000001</c:v>
                </c:pt>
                <c:pt idx="23" formatCode="0.0%">
                  <c:v>0.13629395872581274</c:v>
                </c:pt>
                <c:pt idx="24" formatCode="0.0%">
                  <c:v>0.13460900858806921</c:v>
                </c:pt>
                <c:pt idx="25" formatCode="0.0%">
                  <c:v>0.13294488884510858</c:v>
                </c:pt>
                <c:pt idx="26" formatCode="0.0%">
                  <c:v>0.13130134197871662</c:v>
                </c:pt>
                <c:pt idx="27" formatCode="0.0%">
                  <c:v>0.12967811365428267</c:v>
                </c:pt>
                <c:pt idx="28" formatCode="0.0%">
                  <c:v>0.12807495268143534</c:v>
                </c:pt>
                <c:pt idx="29" formatCode="0.0%">
                  <c:v>0.12649161097517372</c:v>
                </c:pt>
                <c:pt idx="30" formatCode="0.0%">
                  <c:v>0.12492784351747752</c:v>
                </c:pt>
                <c:pt idx="31" formatCode="0.0%">
                  <c:v>0.12338340831939038</c:v>
                </c:pt>
                <c:pt idx="32" formatCode="0.0%">
                  <c:v>0.14000000000000001</c:v>
                </c:pt>
                <c:pt idx="33" formatCode="0.0%">
                  <c:v>0.13814242019622275</c:v>
                </c:pt>
                <c:pt idx="34" formatCode="0.0%">
                  <c:v>0.136309487554783</c:v>
                </c:pt>
                <c:pt idx="35" formatCode="0.0%">
                  <c:v>0.13450087504660319</c:v>
                </c:pt>
                <c:pt idx="36" formatCode="0.0%">
                  <c:v>0.13271625998176759</c:v>
                </c:pt>
                <c:pt idx="37" formatCode="0.0%">
                  <c:v>0.13095532395194509</c:v>
                </c:pt>
                <c:pt idx="38" formatCode="0.0%">
                  <c:v>0.12921775277358538</c:v>
                </c:pt>
                <c:pt idx="39" formatCode="0.0%">
                  <c:v>0.1275032364318584</c:v>
                </c:pt>
                <c:pt idx="40" formatCode="0.0%">
                  <c:v>0.12581146902534296</c:v>
                </c:pt>
                <c:pt idx="41" formatCode="0.0%">
                  <c:v>0.12414214871144964</c:v>
                </c:pt>
                <c:pt idx="42" formatCode="0.0%">
                  <c:v>0.13600000000000001</c:v>
                </c:pt>
              </c:numCache>
            </c:numRef>
          </c:val>
          <c:extLst xmlns:c16r2="http://schemas.microsoft.com/office/drawing/2015/06/chart">
            <c:ext xmlns:c16="http://schemas.microsoft.com/office/drawing/2014/chart" uri="{C3380CC4-5D6E-409C-BE32-E72D297353CC}">
              <c16:uniqueId val="{00000004-598F-453A-9A4D-2BD5BB2BBC5C}"/>
            </c:ext>
          </c:extLst>
        </c:ser>
        <c:dLbls/>
        <c:marker val="1"/>
        <c:axId val="269632640"/>
        <c:axId val="269634176"/>
      </c:lineChart>
      <c:catAx>
        <c:axId val="269632640"/>
        <c:scaling>
          <c:orientation val="minMax"/>
        </c:scaling>
        <c:axPos val="b"/>
        <c:numFmt formatCode="General" sourceLinked="1"/>
        <c:tickLblPos val="nextTo"/>
        <c:txPr>
          <a:bodyPr/>
          <a:lstStyle/>
          <a:p>
            <a:pPr>
              <a:defRPr sz="1400"/>
            </a:pPr>
            <a:endParaRPr lang="el-GR"/>
          </a:p>
        </c:txPr>
        <c:crossAx val="269634176"/>
        <c:crosses val="autoZero"/>
        <c:auto val="1"/>
        <c:lblAlgn val="ctr"/>
        <c:lblOffset val="100"/>
        <c:tickLblSkip val="5"/>
        <c:tickMarkSkip val="5"/>
      </c:catAx>
      <c:valAx>
        <c:axId val="269634176"/>
        <c:scaling>
          <c:orientation val="minMax"/>
          <c:min val="0.12000000000000002"/>
        </c:scaling>
        <c:axPos val="l"/>
        <c:majorGridlines>
          <c:spPr>
            <a:ln>
              <a:solidFill>
                <a:schemeClr val="bg1">
                  <a:lumMod val="75000"/>
                </a:schemeClr>
              </a:solidFill>
              <a:prstDash val="sysDash"/>
            </a:ln>
          </c:spPr>
        </c:majorGridlines>
        <c:numFmt formatCode="0%" sourceLinked="0"/>
        <c:tickLblPos val="nextTo"/>
        <c:txPr>
          <a:bodyPr/>
          <a:lstStyle/>
          <a:p>
            <a:pPr>
              <a:defRPr sz="1400"/>
            </a:pPr>
            <a:endParaRPr lang="el-GR"/>
          </a:p>
        </c:txPr>
        <c:crossAx val="269632640"/>
        <c:crosses val="autoZero"/>
        <c:crossBetween val="between"/>
      </c:valAx>
    </c:plotArea>
    <c:legend>
      <c:legendPos val="r"/>
      <c:layout>
        <c:manualLayout>
          <c:xMode val="edge"/>
          <c:yMode val="edge"/>
          <c:x val="9.5771604938271637E-2"/>
          <c:y val="5.4469291949581576E-2"/>
          <c:w val="0.87490740740741202"/>
          <c:h val="0.21515951490398658"/>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userShapes r:id="rId2"/>
</c:chartSpace>
</file>

<file path=ppt/charts/chart37.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3459946670284623"/>
          <c:y val="3.6193010594210442E-2"/>
          <c:w val="0.82820136089383312"/>
          <c:h val="0.84685976646996564"/>
        </c:manualLayout>
      </c:layout>
      <c:lineChart>
        <c:grouping val="standard"/>
        <c:ser>
          <c:idx val="0"/>
          <c:order val="0"/>
          <c:tx>
            <c:strRef>
              <c:f>Φύλλο1!$B$1</c:f>
              <c:strCache>
                <c:ptCount val="1"/>
                <c:pt idx="0">
                  <c:v>ΑΕΠ_Παραγωγικότητα 1,6%</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Φύλλο1!$B$2:$B$30</c:f>
              <c:numCache>
                <c:formatCode>General</c:formatCode>
                <c:ptCount val="29"/>
                <c:pt idx="0">
                  <c:v>2.2999999999999875E-2</c:v>
                </c:pt>
                <c:pt idx="1">
                  <c:v>2.1900000000000072E-2</c:v>
                </c:pt>
                <c:pt idx="2">
                  <c:v>2.4099999999999941E-2</c:v>
                </c:pt>
                <c:pt idx="3">
                  <c:v>2.4199999999999944E-2</c:v>
                </c:pt>
                <c:pt idx="4">
                  <c:v>2.4200000000000041E-2</c:v>
                </c:pt>
                <c:pt idx="5">
                  <c:v>1.950000000000017E-2</c:v>
                </c:pt>
                <c:pt idx="6">
                  <c:v>1.8799999999999952E-2</c:v>
                </c:pt>
                <c:pt idx="7">
                  <c:v>1.9399999999999997E-2</c:v>
                </c:pt>
                <c:pt idx="8">
                  <c:v>1.9800000000000227E-2</c:v>
                </c:pt>
                <c:pt idx="9">
                  <c:v>1.970000000000019E-2</c:v>
                </c:pt>
                <c:pt idx="10">
                  <c:v>1.659999999999974E-2</c:v>
                </c:pt>
                <c:pt idx="11">
                  <c:v>1.6900000000000071E-2</c:v>
                </c:pt>
                <c:pt idx="12">
                  <c:v>1.6999999999999852E-2</c:v>
                </c:pt>
                <c:pt idx="13">
                  <c:v>1.6300000000000089E-2</c:v>
                </c:pt>
                <c:pt idx="14">
                  <c:v>1.5699999999999856E-2</c:v>
                </c:pt>
                <c:pt idx="15">
                  <c:v>1.6100000000000121E-2</c:v>
                </c:pt>
                <c:pt idx="16">
                  <c:v>1.6299999999999853E-2</c:v>
                </c:pt>
                <c:pt idx="17">
                  <c:v>1.5700000000000141E-2</c:v>
                </c:pt>
                <c:pt idx="18">
                  <c:v>1.4899999999999858E-2</c:v>
                </c:pt>
                <c:pt idx="19">
                  <c:v>1.4700000000000121E-2</c:v>
                </c:pt>
                <c:pt idx="20">
                  <c:v>1.4500000000000023E-2</c:v>
                </c:pt>
                <c:pt idx="21">
                  <c:v>1.4600000000000043E-2</c:v>
                </c:pt>
                <c:pt idx="22">
                  <c:v>1.4500000000000141E-2</c:v>
                </c:pt>
                <c:pt idx="23">
                  <c:v>1.3600000000000083E-2</c:v>
                </c:pt>
                <c:pt idx="24">
                  <c:v>1.3700000000000054E-2</c:v>
                </c:pt>
                <c:pt idx="25">
                  <c:v>1.3900000000000122E-2</c:v>
                </c:pt>
                <c:pt idx="26">
                  <c:v>1.4299999999999948E-2</c:v>
                </c:pt>
                <c:pt idx="27">
                  <c:v>1.400000000000004E-2</c:v>
                </c:pt>
              </c:numCache>
            </c:numRef>
          </c:val>
          <c:extLst xmlns:c16r2="http://schemas.microsoft.com/office/drawing/2015/06/chart">
            <c:ext xmlns:c16="http://schemas.microsoft.com/office/drawing/2014/chart" uri="{C3380CC4-5D6E-409C-BE32-E72D297353CC}">
              <c16:uniqueId val="{00000000-8FAC-4398-8484-A92A7EB0DD67}"/>
            </c:ext>
          </c:extLst>
        </c:ser>
        <c:ser>
          <c:idx val="1"/>
          <c:order val="1"/>
          <c:tx>
            <c:strRef>
              <c:f>Φύλλο1!$C$1</c:f>
              <c:strCache>
                <c:ptCount val="1"/>
                <c:pt idx="0">
                  <c:v>ΑΕΠ_Παραγωγικότητα 0,7%</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Φύλλο1!$C$2:$C$30</c:f>
              <c:numCache>
                <c:formatCode>General</c:formatCode>
                <c:ptCount val="29"/>
                <c:pt idx="0">
                  <c:v>1.3999999999999877E-2</c:v>
                </c:pt>
                <c:pt idx="1">
                  <c:v>1.2900000000000083E-2</c:v>
                </c:pt>
                <c:pt idx="2">
                  <c:v>1.5099999999999916E-2</c:v>
                </c:pt>
                <c:pt idx="3">
                  <c:v>1.5199999999999938E-2</c:v>
                </c:pt>
                <c:pt idx="4">
                  <c:v>1.5200000000000043E-2</c:v>
                </c:pt>
                <c:pt idx="5">
                  <c:v>1.0500000000000138E-2</c:v>
                </c:pt>
                <c:pt idx="6">
                  <c:v>9.7999999999999875E-3</c:v>
                </c:pt>
                <c:pt idx="7">
                  <c:v>1.0399999999999974E-2</c:v>
                </c:pt>
                <c:pt idx="8">
                  <c:v>1.0800000000000165E-2</c:v>
                </c:pt>
                <c:pt idx="9">
                  <c:v>1.0700000000000143E-2</c:v>
                </c:pt>
                <c:pt idx="10">
                  <c:v>7.5999999999997571E-3</c:v>
                </c:pt>
                <c:pt idx="11">
                  <c:v>7.9000000000000407E-3</c:v>
                </c:pt>
                <c:pt idx="12">
                  <c:v>7.9999999999998822E-3</c:v>
                </c:pt>
                <c:pt idx="13">
                  <c:v>7.3000000000000434E-3</c:v>
                </c:pt>
                <c:pt idx="14">
                  <c:v>6.6999999999998771E-3</c:v>
                </c:pt>
                <c:pt idx="15">
                  <c:v>7.1000000000001401E-3</c:v>
                </c:pt>
                <c:pt idx="16">
                  <c:v>7.2999999999998821E-3</c:v>
                </c:pt>
                <c:pt idx="17">
                  <c:v>6.7000000000001494E-3</c:v>
                </c:pt>
                <c:pt idx="18">
                  <c:v>5.8999999999998923E-3</c:v>
                </c:pt>
                <c:pt idx="19">
                  <c:v>5.7000000000001459E-3</c:v>
                </c:pt>
                <c:pt idx="20">
                  <c:v>5.5000000000000361E-3</c:v>
                </c:pt>
                <c:pt idx="21">
                  <c:v>5.6000000000000407E-3</c:v>
                </c:pt>
                <c:pt idx="22">
                  <c:v>5.5000000000001506E-3</c:v>
                </c:pt>
                <c:pt idx="23">
                  <c:v>4.6000000000000433E-3</c:v>
                </c:pt>
                <c:pt idx="24">
                  <c:v>4.7000000000000184E-3</c:v>
                </c:pt>
                <c:pt idx="25">
                  <c:v>4.9000000000000909E-3</c:v>
                </c:pt>
                <c:pt idx="26">
                  <c:v>5.3000000000000026E-3</c:v>
                </c:pt>
                <c:pt idx="27">
                  <c:v>5.0000000000000504E-3</c:v>
                </c:pt>
              </c:numCache>
            </c:numRef>
          </c:val>
          <c:extLst xmlns:c16r2="http://schemas.microsoft.com/office/drawing/2015/06/chart">
            <c:ext xmlns:c16="http://schemas.microsoft.com/office/drawing/2014/chart" uri="{C3380CC4-5D6E-409C-BE32-E72D297353CC}">
              <c16:uniqueId val="{00000001-8FAC-4398-8484-A92A7EB0DD67}"/>
            </c:ext>
          </c:extLst>
        </c:ser>
        <c:dLbls/>
        <c:marker val="1"/>
        <c:axId val="186112256"/>
        <c:axId val="261881856"/>
      </c:lineChart>
      <c:catAx>
        <c:axId val="186112256"/>
        <c:scaling>
          <c:orientation val="minMax"/>
        </c:scaling>
        <c:axPos val="b"/>
        <c:numFmt formatCode="General" sourceLinked="1"/>
        <c:tickLblPos val="nextTo"/>
        <c:txPr>
          <a:bodyPr/>
          <a:lstStyle/>
          <a:p>
            <a:pPr>
              <a:defRPr sz="1400">
                <a:latin typeface="Calibri" pitchFamily="34" charset="0"/>
                <a:cs typeface="Calibri" pitchFamily="34" charset="0"/>
              </a:defRPr>
            </a:pPr>
            <a:endParaRPr lang="el-GR"/>
          </a:p>
        </c:txPr>
        <c:crossAx val="261881856"/>
        <c:crosses val="autoZero"/>
        <c:auto val="1"/>
        <c:lblAlgn val="ctr"/>
        <c:lblOffset val="100"/>
      </c:catAx>
      <c:valAx>
        <c:axId val="261881856"/>
        <c:scaling>
          <c:orientation val="minMax"/>
        </c:scaling>
        <c:axPos val="l"/>
        <c:majorGridlines>
          <c:spPr>
            <a:ln>
              <a:solidFill>
                <a:prstClr val="white">
                  <a:lumMod val="65000"/>
                </a:prstClr>
              </a:solidFill>
              <a:prstDash val="sysDash"/>
            </a:ln>
          </c:spPr>
        </c:majorGridlines>
        <c:numFmt formatCode="0.0%" sourceLinked="0"/>
        <c:tickLblPos val="nextTo"/>
        <c:spPr>
          <a:ln>
            <a:solidFill>
              <a:schemeClr val="bg1">
                <a:lumMod val="65000"/>
              </a:schemeClr>
            </a:solidFill>
          </a:ln>
        </c:spPr>
        <c:txPr>
          <a:bodyPr/>
          <a:lstStyle/>
          <a:p>
            <a:pPr>
              <a:defRPr sz="1400">
                <a:latin typeface="Calibri" pitchFamily="34" charset="0"/>
                <a:cs typeface="Calibri" pitchFamily="34" charset="0"/>
              </a:defRPr>
            </a:pPr>
            <a:endParaRPr lang="el-GR"/>
          </a:p>
        </c:txPr>
        <c:crossAx val="186112256"/>
        <c:crosses val="autoZero"/>
        <c:crossBetween val="between"/>
      </c:valAx>
    </c:plotArea>
    <c:legend>
      <c:legendPos val="r"/>
      <c:layout>
        <c:manualLayout>
          <c:xMode val="edge"/>
          <c:yMode val="edge"/>
          <c:x val="0.31906116160485343"/>
          <c:y val="5.4232182220502571E-2"/>
          <c:w val="0.54865926597628401"/>
          <c:h val="0.21289917121811852"/>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chartSpace>
</file>

<file path=ppt/charts/chart38.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3459946670284628"/>
          <c:y val="3.6193010594210442E-2"/>
          <c:w val="0.82820136089383312"/>
          <c:h val="0.84685976646996564"/>
        </c:manualLayout>
      </c:layout>
      <c:lineChart>
        <c:grouping val="standard"/>
        <c:ser>
          <c:idx val="0"/>
          <c:order val="0"/>
          <c:tx>
            <c:strRef>
              <c:f>Φύλλο1!$B$1</c:f>
              <c:strCache>
                <c:ptCount val="1"/>
                <c:pt idx="0">
                  <c:v>Ασφαλισμένοι</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Φύλλο1!$B$2:$B$30</c:f>
              <c:numCache>
                <c:formatCode>General</c:formatCode>
                <c:ptCount val="29"/>
                <c:pt idx="0">
                  <c:v>6.999999999999903E-3</c:v>
                </c:pt>
                <c:pt idx="1">
                  <c:v>5.9000000000000901E-3</c:v>
                </c:pt>
                <c:pt idx="2">
                  <c:v>8.0999999999999753E-3</c:v>
                </c:pt>
                <c:pt idx="3">
                  <c:v>8.1999999999999816E-3</c:v>
                </c:pt>
                <c:pt idx="4">
                  <c:v>8.2000000000000128E-3</c:v>
                </c:pt>
                <c:pt idx="5">
                  <c:v>3.5000000000001146E-3</c:v>
                </c:pt>
                <c:pt idx="6">
                  <c:v>2.7999999999999575E-3</c:v>
                </c:pt>
                <c:pt idx="7">
                  <c:v>3.3999999999999972E-3</c:v>
                </c:pt>
                <c:pt idx="8">
                  <c:v>3.8000000000001652E-3</c:v>
                </c:pt>
                <c:pt idx="9">
                  <c:v>3.7000000000001437E-3</c:v>
                </c:pt>
                <c:pt idx="10">
                  <c:v>5.9999999999974169E-4</c:v>
                </c:pt>
                <c:pt idx="11">
                  <c:v>9.0000000000001526E-4</c:v>
                </c:pt>
                <c:pt idx="12">
                  <c:v>9.9999999999985756E-4</c:v>
                </c:pt>
                <c:pt idx="13">
                  <c:v>3.0000000000004247E-4</c:v>
                </c:pt>
                <c:pt idx="14">
                  <c:v>-3.0000000000014672E-4</c:v>
                </c:pt>
                <c:pt idx="15">
                  <c:v>1.0000000000011883E-4</c:v>
                </c:pt>
                <c:pt idx="16">
                  <c:v>2.9999999999985274E-4</c:v>
                </c:pt>
                <c:pt idx="17">
                  <c:v>-2.9999999999987681E-4</c:v>
                </c:pt>
                <c:pt idx="18">
                  <c:v>-1.100000000000131E-3</c:v>
                </c:pt>
                <c:pt idx="19">
                  <c:v>-1.2999999999998796E-3</c:v>
                </c:pt>
                <c:pt idx="20">
                  <c:v>-1.4999999999999775E-3</c:v>
                </c:pt>
                <c:pt idx="21">
                  <c:v>-1.3999999999999733E-3</c:v>
                </c:pt>
                <c:pt idx="22">
                  <c:v>-1.4999999999998654E-3</c:v>
                </c:pt>
                <c:pt idx="23">
                  <c:v>-2.3999999999999582E-3</c:v>
                </c:pt>
                <c:pt idx="24">
                  <c:v>-2.2999999999999852E-3</c:v>
                </c:pt>
                <c:pt idx="25">
                  <c:v>-2.099999999999927E-3</c:v>
                </c:pt>
                <c:pt idx="26">
                  <c:v>-1.7000000000000155E-3</c:v>
                </c:pt>
                <c:pt idx="27">
                  <c:v>-1.9999999999999593E-3</c:v>
                </c:pt>
              </c:numCache>
            </c:numRef>
          </c:val>
          <c:extLst xmlns:c16r2="http://schemas.microsoft.com/office/drawing/2015/06/chart">
            <c:ext xmlns:c16="http://schemas.microsoft.com/office/drawing/2014/chart" uri="{C3380CC4-5D6E-409C-BE32-E72D297353CC}">
              <c16:uniqueId val="{00000000-D96A-4786-96D3-0326E15A9400}"/>
            </c:ext>
          </c:extLst>
        </c:ser>
        <c:ser>
          <c:idx val="1"/>
          <c:order val="1"/>
          <c:tx>
            <c:strRef>
              <c:f>Φύλλο1!$C$1</c:f>
              <c:strCache>
                <c:ptCount val="1"/>
                <c:pt idx="0">
                  <c:v>Συνταξιούχοι</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Φύλλο1!$C$2:$C$30</c:f>
              <c:numCache>
                <c:formatCode>General</c:formatCode>
                <c:ptCount val="29"/>
                <c:pt idx="0">
                  <c:v>9.4766914321163017E-3</c:v>
                </c:pt>
                <c:pt idx="1">
                  <c:v>7.5255389350097927E-3</c:v>
                </c:pt>
                <c:pt idx="2">
                  <c:v>7.2383425989748932E-3</c:v>
                </c:pt>
                <c:pt idx="3">
                  <c:v>9.8834375180672715E-3</c:v>
                </c:pt>
                <c:pt idx="4">
                  <c:v>7.6446449457212053E-3</c:v>
                </c:pt>
                <c:pt idx="5">
                  <c:v>8.129784859382724E-3</c:v>
                </c:pt>
                <c:pt idx="6">
                  <c:v>7.5378286781281594E-3</c:v>
                </c:pt>
                <c:pt idx="7">
                  <c:v>8.0210681899189687E-3</c:v>
                </c:pt>
                <c:pt idx="8">
                  <c:v>8.6226327176107797E-3</c:v>
                </c:pt>
                <c:pt idx="9">
                  <c:v>1.0065112130546198E-2</c:v>
                </c:pt>
                <c:pt idx="10">
                  <c:v>1.149549334609166E-2</c:v>
                </c:pt>
                <c:pt idx="11">
                  <c:v>1.0857210663209839E-2</c:v>
                </c:pt>
                <c:pt idx="12">
                  <c:v>9.2431002831456464E-3</c:v>
                </c:pt>
                <c:pt idx="13">
                  <c:v>8.1043080386587023E-3</c:v>
                </c:pt>
                <c:pt idx="14">
                  <c:v>7.8284460718607111E-3</c:v>
                </c:pt>
                <c:pt idx="15">
                  <c:v>7.4307648836192041E-3</c:v>
                </c:pt>
                <c:pt idx="16">
                  <c:v>6.8084248568470946E-3</c:v>
                </c:pt>
                <c:pt idx="17">
                  <c:v>6.5456358223992504E-3</c:v>
                </c:pt>
                <c:pt idx="18">
                  <c:v>5.2494282789617534E-3</c:v>
                </c:pt>
                <c:pt idx="19">
                  <c:v>5.1826204055844026E-3</c:v>
                </c:pt>
                <c:pt idx="20">
                  <c:v>6.2352144092763838E-3</c:v>
                </c:pt>
                <c:pt idx="21">
                  <c:v>6.2685897284303314E-3</c:v>
                </c:pt>
                <c:pt idx="22">
                  <c:v>5.9382677918182348E-3</c:v>
                </c:pt>
                <c:pt idx="23">
                  <c:v>5.147566444319877E-3</c:v>
                </c:pt>
                <c:pt idx="24">
                  <c:v>4.5585752933754477E-3</c:v>
                </c:pt>
                <c:pt idx="25">
                  <c:v>4.6997551290708494E-3</c:v>
                </c:pt>
                <c:pt idx="26">
                  <c:v>4.4914906971159126E-3</c:v>
                </c:pt>
                <c:pt idx="27">
                  <c:v>3.9797182604953624E-3</c:v>
                </c:pt>
              </c:numCache>
            </c:numRef>
          </c:val>
          <c:extLst xmlns:c16r2="http://schemas.microsoft.com/office/drawing/2015/06/chart">
            <c:ext xmlns:c16="http://schemas.microsoft.com/office/drawing/2014/chart" uri="{C3380CC4-5D6E-409C-BE32-E72D297353CC}">
              <c16:uniqueId val="{00000001-D96A-4786-96D3-0326E15A9400}"/>
            </c:ext>
          </c:extLst>
        </c:ser>
        <c:dLbls/>
        <c:marker val="1"/>
        <c:axId val="272963072"/>
        <c:axId val="272964608"/>
      </c:lineChart>
      <c:catAx>
        <c:axId val="272963072"/>
        <c:scaling>
          <c:orientation val="minMax"/>
        </c:scaling>
        <c:axPos val="b"/>
        <c:numFmt formatCode="General" sourceLinked="1"/>
        <c:tickLblPos val="nextTo"/>
        <c:txPr>
          <a:bodyPr/>
          <a:lstStyle/>
          <a:p>
            <a:pPr>
              <a:defRPr sz="1400">
                <a:latin typeface="Calibri" pitchFamily="34" charset="0"/>
                <a:cs typeface="Calibri" pitchFamily="34" charset="0"/>
              </a:defRPr>
            </a:pPr>
            <a:endParaRPr lang="el-GR"/>
          </a:p>
        </c:txPr>
        <c:crossAx val="272964608"/>
        <c:crosses val="autoZero"/>
        <c:auto val="1"/>
        <c:lblAlgn val="ctr"/>
        <c:lblOffset val="100"/>
      </c:catAx>
      <c:valAx>
        <c:axId val="272964608"/>
        <c:scaling>
          <c:orientation val="minMax"/>
        </c:scaling>
        <c:axPos val="l"/>
        <c:majorGridlines>
          <c:spPr>
            <a:ln>
              <a:solidFill>
                <a:prstClr val="white">
                  <a:lumMod val="65000"/>
                </a:prstClr>
              </a:solidFill>
              <a:prstDash val="sysDash"/>
            </a:ln>
          </c:spPr>
        </c:majorGridlines>
        <c:numFmt formatCode="0.0%" sourceLinked="0"/>
        <c:tickLblPos val="nextTo"/>
        <c:spPr>
          <a:ln>
            <a:solidFill>
              <a:schemeClr val="bg1">
                <a:lumMod val="65000"/>
              </a:schemeClr>
            </a:solidFill>
          </a:ln>
        </c:spPr>
        <c:txPr>
          <a:bodyPr/>
          <a:lstStyle/>
          <a:p>
            <a:pPr>
              <a:defRPr sz="1400">
                <a:latin typeface="Calibri" pitchFamily="34" charset="0"/>
                <a:cs typeface="Calibri" pitchFamily="34" charset="0"/>
              </a:defRPr>
            </a:pPr>
            <a:endParaRPr lang="el-GR"/>
          </a:p>
        </c:txPr>
        <c:crossAx val="272963072"/>
        <c:crosses val="autoZero"/>
        <c:crossBetween val="between"/>
      </c:valAx>
    </c:plotArea>
    <c:legend>
      <c:legendPos val="r"/>
      <c:layout>
        <c:manualLayout>
          <c:xMode val="edge"/>
          <c:yMode val="edge"/>
          <c:x val="0.39323129062987788"/>
          <c:y val="5.6904246878576106E-2"/>
          <c:w val="0.54865926597628401"/>
          <c:h val="0.21289917121811852"/>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chartSpace>
</file>

<file path=ppt/charts/chart39.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3459946670284628"/>
          <c:y val="3.6193010594210442E-2"/>
          <c:w val="0.82820136089383312"/>
          <c:h val="0.84685976646996564"/>
        </c:manualLayout>
      </c:layout>
      <c:lineChart>
        <c:grouping val="standard"/>
        <c:ser>
          <c:idx val="0"/>
          <c:order val="0"/>
          <c:tx>
            <c:strRef>
              <c:f>Φύλλο1!$B$1</c:f>
              <c:strCache>
                <c:ptCount val="1"/>
                <c:pt idx="0">
                  <c:v>Δαπάνες/ΑΕΠ</c:v>
                </c:pt>
              </c:strCache>
            </c:strRef>
          </c:tx>
          <c:spPr>
            <a:ln w="50800"/>
          </c:spPr>
          <c:marker>
            <c:symbol val="none"/>
          </c:marker>
          <c:cat>
            <c:numRef>
              <c:f>Φύλλο1!$A$2:$A$50</c:f>
              <c:numCache>
                <c:formatCode>General</c:formatCode>
                <c:ptCount val="49"/>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pt idx="24">
                  <c:v>2026</c:v>
                </c:pt>
                <c:pt idx="25">
                  <c:v>2027</c:v>
                </c:pt>
                <c:pt idx="26">
                  <c:v>2028</c:v>
                </c:pt>
                <c:pt idx="27">
                  <c:v>2029</c:v>
                </c:pt>
                <c:pt idx="28">
                  <c:v>2030</c:v>
                </c:pt>
                <c:pt idx="29">
                  <c:v>2031</c:v>
                </c:pt>
                <c:pt idx="30">
                  <c:v>2032</c:v>
                </c:pt>
                <c:pt idx="31">
                  <c:v>2033</c:v>
                </c:pt>
                <c:pt idx="32">
                  <c:v>2034</c:v>
                </c:pt>
                <c:pt idx="33">
                  <c:v>2035</c:v>
                </c:pt>
                <c:pt idx="34">
                  <c:v>2036</c:v>
                </c:pt>
                <c:pt idx="35">
                  <c:v>2037</c:v>
                </c:pt>
                <c:pt idx="36">
                  <c:v>2038</c:v>
                </c:pt>
                <c:pt idx="37">
                  <c:v>2039</c:v>
                </c:pt>
                <c:pt idx="38">
                  <c:v>2040</c:v>
                </c:pt>
                <c:pt idx="39">
                  <c:v>2041</c:v>
                </c:pt>
                <c:pt idx="40">
                  <c:v>2042</c:v>
                </c:pt>
                <c:pt idx="41">
                  <c:v>2043</c:v>
                </c:pt>
                <c:pt idx="42">
                  <c:v>2044</c:v>
                </c:pt>
                <c:pt idx="43">
                  <c:v>2045</c:v>
                </c:pt>
                <c:pt idx="44">
                  <c:v>2046</c:v>
                </c:pt>
                <c:pt idx="45">
                  <c:v>2047</c:v>
                </c:pt>
                <c:pt idx="46">
                  <c:v>2048</c:v>
                </c:pt>
                <c:pt idx="47">
                  <c:v>2049</c:v>
                </c:pt>
                <c:pt idx="48">
                  <c:v>2050</c:v>
                </c:pt>
              </c:numCache>
            </c:numRef>
          </c:cat>
          <c:val>
            <c:numRef>
              <c:f>Φύλλο1!$B$2:$B$50</c:f>
              <c:numCache>
                <c:formatCode>General</c:formatCode>
                <c:ptCount val="49"/>
                <c:pt idx="0">
                  <c:v>0.11674966409653273</c:v>
                </c:pt>
                <c:pt idx="1">
                  <c:v>0.11789390322768718</c:v>
                </c:pt>
                <c:pt idx="2">
                  <c:v>0.11879442405204804</c:v>
                </c:pt>
                <c:pt idx="3">
                  <c:v>0.12080131070478531</c:v>
                </c:pt>
                <c:pt idx="4">
                  <c:v>0.12109155113310655</c:v>
                </c:pt>
                <c:pt idx="5">
                  <c:v>0.1225112113207332</c:v>
                </c:pt>
                <c:pt idx="6">
                  <c:v>0.12376627302179567</c:v>
                </c:pt>
                <c:pt idx="7">
                  <c:v>0.13257659679212824</c:v>
                </c:pt>
                <c:pt idx="8">
                  <c:v>0.13295946990233498</c:v>
                </c:pt>
                <c:pt idx="9">
                  <c:v>0.13458289559897654</c:v>
                </c:pt>
                <c:pt idx="10">
                  <c:v>0.13737800887051968</c:v>
                </c:pt>
                <c:pt idx="11">
                  <c:v>0.13925986654119668</c:v>
                </c:pt>
                <c:pt idx="12">
                  <c:v>0.14117995900566147</c:v>
                </c:pt>
                <c:pt idx="13">
                  <c:v>0.14000653219869191</c:v>
                </c:pt>
                <c:pt idx="14">
                  <c:v>0.13999214421552342</c:v>
                </c:pt>
                <c:pt idx="15">
                  <c:v>0.13882109234332179</c:v>
                </c:pt>
                <c:pt idx="16">
                  <c:v>0.13853197623879385</c:v>
                </c:pt>
                <c:pt idx="17">
                  <c:v>0.13713819934840041</c:v>
                </c:pt>
                <c:pt idx="18">
                  <c:v>0.14696339879683273</c:v>
                </c:pt>
                <c:pt idx="19">
                  <c:v>0.13818380261101212</c:v>
                </c:pt>
                <c:pt idx="20">
                  <c:v>0.13666006125073688</c:v>
                </c:pt>
              </c:numCache>
            </c:numRef>
          </c:val>
          <c:extLst xmlns:c16r2="http://schemas.microsoft.com/office/drawing/2015/06/chart">
            <c:ext xmlns:c16="http://schemas.microsoft.com/office/drawing/2014/chart" uri="{C3380CC4-5D6E-409C-BE32-E72D297353CC}">
              <c16:uniqueId val="{00000000-4486-429F-A98B-0A985F9F9AB4}"/>
            </c:ext>
          </c:extLst>
        </c:ser>
        <c:ser>
          <c:idx val="1"/>
          <c:order val="1"/>
          <c:tx>
            <c:strRef>
              <c:f>Φύλλο1!$C$1</c:f>
              <c:strCache>
                <c:ptCount val="1"/>
                <c:pt idx="0">
                  <c:v>Δαπάνες/ΑΕΠ_1,6%</c:v>
                </c:pt>
              </c:strCache>
            </c:strRef>
          </c:tx>
          <c:spPr>
            <a:ln w="50800"/>
          </c:spPr>
          <c:marker>
            <c:symbol val="none"/>
          </c:marker>
          <c:cat>
            <c:numRef>
              <c:f>Φύλλο1!$A$2:$A$50</c:f>
              <c:numCache>
                <c:formatCode>General</c:formatCode>
                <c:ptCount val="49"/>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pt idx="24">
                  <c:v>2026</c:v>
                </c:pt>
                <c:pt idx="25">
                  <c:v>2027</c:v>
                </c:pt>
                <c:pt idx="26">
                  <c:v>2028</c:v>
                </c:pt>
                <c:pt idx="27">
                  <c:v>2029</c:v>
                </c:pt>
                <c:pt idx="28">
                  <c:v>2030</c:v>
                </c:pt>
                <c:pt idx="29">
                  <c:v>2031</c:v>
                </c:pt>
                <c:pt idx="30">
                  <c:v>2032</c:v>
                </c:pt>
                <c:pt idx="31">
                  <c:v>2033</c:v>
                </c:pt>
                <c:pt idx="32">
                  <c:v>2034</c:v>
                </c:pt>
                <c:pt idx="33">
                  <c:v>2035</c:v>
                </c:pt>
                <c:pt idx="34">
                  <c:v>2036</c:v>
                </c:pt>
                <c:pt idx="35">
                  <c:v>2037</c:v>
                </c:pt>
                <c:pt idx="36">
                  <c:v>2038</c:v>
                </c:pt>
                <c:pt idx="37">
                  <c:v>2039</c:v>
                </c:pt>
                <c:pt idx="38">
                  <c:v>2040</c:v>
                </c:pt>
                <c:pt idx="39">
                  <c:v>2041</c:v>
                </c:pt>
                <c:pt idx="40">
                  <c:v>2042</c:v>
                </c:pt>
                <c:pt idx="41">
                  <c:v>2043</c:v>
                </c:pt>
                <c:pt idx="42">
                  <c:v>2044</c:v>
                </c:pt>
                <c:pt idx="43">
                  <c:v>2045</c:v>
                </c:pt>
                <c:pt idx="44">
                  <c:v>2046</c:v>
                </c:pt>
                <c:pt idx="45">
                  <c:v>2047</c:v>
                </c:pt>
                <c:pt idx="46">
                  <c:v>2048</c:v>
                </c:pt>
                <c:pt idx="47">
                  <c:v>2049</c:v>
                </c:pt>
                <c:pt idx="48">
                  <c:v>2050</c:v>
                </c:pt>
              </c:numCache>
            </c:numRef>
          </c:cat>
          <c:val>
            <c:numRef>
              <c:f>Φύλλο1!$C$2:$C$50</c:f>
              <c:numCache>
                <c:formatCode>General</c:formatCode>
                <c:ptCount val="49"/>
                <c:pt idx="20">
                  <c:v>0.13666006125073688</c:v>
                </c:pt>
                <c:pt idx="21">
                  <c:v>0.13492071473017686</c:v>
                </c:pt>
                <c:pt idx="22">
                  <c:v>0.13739415188374676</c:v>
                </c:pt>
                <c:pt idx="23">
                  <c:v>0.13781262178604423</c:v>
                </c:pt>
                <c:pt idx="24">
                  <c:v>0.13730715198925561</c:v>
                </c:pt>
                <c:pt idx="25">
                  <c:v>0.13620355248091348</c:v>
                </c:pt>
                <c:pt idx="26">
                  <c:v>0.13541171486550971</c:v>
                </c:pt>
                <c:pt idx="27">
                  <c:v>0.1349306923234094</c:v>
                </c:pt>
                <c:pt idx="28">
                  <c:v>0.13427880673875667</c:v>
                </c:pt>
                <c:pt idx="29">
                  <c:v>0.1333725227015527</c:v>
                </c:pt>
                <c:pt idx="30">
                  <c:v>0.13218497761615852</c:v>
                </c:pt>
                <c:pt idx="31">
                  <c:v>0.13181605159533197</c:v>
                </c:pt>
                <c:pt idx="32">
                  <c:v>0.13128895288731951</c:v>
                </c:pt>
                <c:pt idx="33">
                  <c:v>0.13065542148619391</c:v>
                </c:pt>
                <c:pt idx="34">
                  <c:v>0.13011247016409494</c:v>
                </c:pt>
                <c:pt idx="35">
                  <c:v>0.12963715931993808</c:v>
                </c:pt>
                <c:pt idx="36">
                  <c:v>0.12894918755519863</c:v>
                </c:pt>
                <c:pt idx="37">
                  <c:v>0.12822482810264535</c:v>
                </c:pt>
                <c:pt idx="38">
                  <c:v>0.12754297426966538</c:v>
                </c:pt>
                <c:pt idx="39">
                  <c:v>0.12688980833405072</c:v>
                </c:pt>
                <c:pt idx="40">
                  <c:v>0.12630656602892087</c:v>
                </c:pt>
                <c:pt idx="41">
                  <c:v>0.12574234157664013</c:v>
                </c:pt>
                <c:pt idx="42">
                  <c:v>0.12527475519004536</c:v>
                </c:pt>
                <c:pt idx="43">
                  <c:v>0.12481692978467512</c:v>
                </c:pt>
                <c:pt idx="44">
                  <c:v>0.12431228963483354</c:v>
                </c:pt>
                <c:pt idx="45">
                  <c:v>0.12380796976202595</c:v>
                </c:pt>
                <c:pt idx="46">
                  <c:v>0.12330614700933062</c:v>
                </c:pt>
                <c:pt idx="47">
                  <c:v>0.12279747554295221</c:v>
                </c:pt>
                <c:pt idx="48">
                  <c:v>0.12230795217854736</c:v>
                </c:pt>
              </c:numCache>
            </c:numRef>
          </c:val>
          <c:extLst xmlns:c16r2="http://schemas.microsoft.com/office/drawing/2015/06/chart">
            <c:ext xmlns:c16="http://schemas.microsoft.com/office/drawing/2014/chart" uri="{C3380CC4-5D6E-409C-BE32-E72D297353CC}">
              <c16:uniqueId val="{00000001-4486-429F-A98B-0A985F9F9AB4}"/>
            </c:ext>
          </c:extLst>
        </c:ser>
        <c:ser>
          <c:idx val="2"/>
          <c:order val="2"/>
          <c:tx>
            <c:strRef>
              <c:f>Φύλλο1!$D$1</c:f>
              <c:strCache>
                <c:ptCount val="1"/>
                <c:pt idx="0">
                  <c:v>Δαπάνες/ΑΕΠ_0,7%</c:v>
                </c:pt>
              </c:strCache>
            </c:strRef>
          </c:tx>
          <c:spPr>
            <a:ln w="50800"/>
          </c:spPr>
          <c:marker>
            <c:symbol val="none"/>
          </c:marker>
          <c:cat>
            <c:numRef>
              <c:f>Φύλλο1!$A$2:$A$50</c:f>
              <c:numCache>
                <c:formatCode>General</c:formatCode>
                <c:ptCount val="49"/>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pt idx="24">
                  <c:v>2026</c:v>
                </c:pt>
                <c:pt idx="25">
                  <c:v>2027</c:v>
                </c:pt>
                <c:pt idx="26">
                  <c:v>2028</c:v>
                </c:pt>
                <c:pt idx="27">
                  <c:v>2029</c:v>
                </c:pt>
                <c:pt idx="28">
                  <c:v>2030</c:v>
                </c:pt>
                <c:pt idx="29">
                  <c:v>2031</c:v>
                </c:pt>
                <c:pt idx="30">
                  <c:v>2032</c:v>
                </c:pt>
                <c:pt idx="31">
                  <c:v>2033</c:v>
                </c:pt>
                <c:pt idx="32">
                  <c:v>2034</c:v>
                </c:pt>
                <c:pt idx="33">
                  <c:v>2035</c:v>
                </c:pt>
                <c:pt idx="34">
                  <c:v>2036</c:v>
                </c:pt>
                <c:pt idx="35">
                  <c:v>2037</c:v>
                </c:pt>
                <c:pt idx="36">
                  <c:v>2038</c:v>
                </c:pt>
                <c:pt idx="37">
                  <c:v>2039</c:v>
                </c:pt>
                <c:pt idx="38">
                  <c:v>2040</c:v>
                </c:pt>
                <c:pt idx="39">
                  <c:v>2041</c:v>
                </c:pt>
                <c:pt idx="40">
                  <c:v>2042</c:v>
                </c:pt>
                <c:pt idx="41">
                  <c:v>2043</c:v>
                </c:pt>
                <c:pt idx="42">
                  <c:v>2044</c:v>
                </c:pt>
                <c:pt idx="43">
                  <c:v>2045</c:v>
                </c:pt>
                <c:pt idx="44">
                  <c:v>2046</c:v>
                </c:pt>
                <c:pt idx="45">
                  <c:v>2047</c:v>
                </c:pt>
                <c:pt idx="46">
                  <c:v>2048</c:v>
                </c:pt>
                <c:pt idx="47">
                  <c:v>2049</c:v>
                </c:pt>
                <c:pt idx="48">
                  <c:v>2050</c:v>
                </c:pt>
              </c:numCache>
            </c:numRef>
          </c:cat>
          <c:val>
            <c:numRef>
              <c:f>Φύλλο1!$D$2:$D$50</c:f>
              <c:numCache>
                <c:formatCode>General</c:formatCode>
                <c:ptCount val="49"/>
                <c:pt idx="20">
                  <c:v>0.13666006125073688</c:v>
                </c:pt>
                <c:pt idx="21">
                  <c:v>0.13492071473017686</c:v>
                </c:pt>
                <c:pt idx="22">
                  <c:v>0.13739415188374676</c:v>
                </c:pt>
                <c:pt idx="23">
                  <c:v>0.13781262178604423</c:v>
                </c:pt>
                <c:pt idx="24">
                  <c:v>0.13730715198925561</c:v>
                </c:pt>
                <c:pt idx="25">
                  <c:v>0.13620355248091348</c:v>
                </c:pt>
                <c:pt idx="26">
                  <c:v>0.13562423125819101</c:v>
                </c:pt>
                <c:pt idx="27">
                  <c:v>0.13551200689785695</c:v>
                </c:pt>
                <c:pt idx="28">
                  <c:v>0.13542363316131012</c:v>
                </c:pt>
                <c:pt idx="29">
                  <c:v>0.13528212905319908</c:v>
                </c:pt>
                <c:pt idx="30">
                  <c:v>0.13501072281814852</c:v>
                </c:pt>
                <c:pt idx="31">
                  <c:v>0.13543835041828048</c:v>
                </c:pt>
                <c:pt idx="32">
                  <c:v>0.13572486620544635</c:v>
                </c:pt>
                <c:pt idx="33">
                  <c:v>0.13590263016293525</c:v>
                </c:pt>
                <c:pt idx="34">
                  <c:v>0.13616452059199979</c:v>
                </c:pt>
                <c:pt idx="35">
                  <c:v>0.13645896463611423</c:v>
                </c:pt>
                <c:pt idx="36">
                  <c:v>0.1365066776914397</c:v>
                </c:pt>
                <c:pt idx="37">
                  <c:v>0.13650878641670741</c:v>
                </c:pt>
                <c:pt idx="38">
                  <c:v>0.13653914116374249</c:v>
                </c:pt>
                <c:pt idx="39">
                  <c:v>0.13660388646106941</c:v>
                </c:pt>
                <c:pt idx="40">
                  <c:v>0.13672588035633737</c:v>
                </c:pt>
                <c:pt idx="41">
                  <c:v>0.13685655578701536</c:v>
                </c:pt>
                <c:pt idx="42">
                  <c:v>0.13706811096090671</c:v>
                </c:pt>
                <c:pt idx="43">
                  <c:v>0.13729860921627574</c:v>
                </c:pt>
                <c:pt idx="44">
                  <c:v>0.13746266794426001</c:v>
                </c:pt>
                <c:pt idx="45">
                  <c:v>0.13755440558166332</c:v>
                </c:pt>
                <c:pt idx="46">
                  <c:v>0.1376497109806637</c:v>
                </c:pt>
                <c:pt idx="47">
                  <c:v>0.13772591444921511</c:v>
                </c:pt>
                <c:pt idx="48">
                  <c:v>0.13782727447770673</c:v>
                </c:pt>
              </c:numCache>
            </c:numRef>
          </c:val>
          <c:extLst xmlns:c16r2="http://schemas.microsoft.com/office/drawing/2015/06/chart">
            <c:ext xmlns:c16="http://schemas.microsoft.com/office/drawing/2014/chart" uri="{C3380CC4-5D6E-409C-BE32-E72D297353CC}">
              <c16:uniqueId val="{00000002-4486-429F-A98B-0A985F9F9AB4}"/>
            </c:ext>
          </c:extLst>
        </c:ser>
        <c:dLbls/>
        <c:marker val="1"/>
        <c:axId val="272997376"/>
        <c:axId val="273019648"/>
      </c:lineChart>
      <c:catAx>
        <c:axId val="272997376"/>
        <c:scaling>
          <c:orientation val="minMax"/>
        </c:scaling>
        <c:axPos val="b"/>
        <c:numFmt formatCode="General" sourceLinked="1"/>
        <c:tickLblPos val="nextTo"/>
        <c:txPr>
          <a:bodyPr/>
          <a:lstStyle/>
          <a:p>
            <a:pPr>
              <a:defRPr sz="1400">
                <a:latin typeface="Calibri" pitchFamily="34" charset="0"/>
                <a:cs typeface="Calibri" pitchFamily="34" charset="0"/>
              </a:defRPr>
            </a:pPr>
            <a:endParaRPr lang="el-GR"/>
          </a:p>
        </c:txPr>
        <c:crossAx val="273019648"/>
        <c:crosses val="autoZero"/>
        <c:auto val="1"/>
        <c:lblAlgn val="ctr"/>
        <c:lblOffset val="100"/>
      </c:catAx>
      <c:valAx>
        <c:axId val="273019648"/>
        <c:scaling>
          <c:orientation val="minMax"/>
          <c:min val="7.0000000000000021E-2"/>
        </c:scaling>
        <c:axPos val="l"/>
        <c:majorGridlines>
          <c:spPr>
            <a:ln>
              <a:solidFill>
                <a:prstClr val="white">
                  <a:lumMod val="65000"/>
                </a:prstClr>
              </a:solidFill>
              <a:prstDash val="sysDash"/>
            </a:ln>
          </c:spPr>
        </c:majorGridlines>
        <c:numFmt formatCode="0.0%" sourceLinked="0"/>
        <c:tickLblPos val="nextTo"/>
        <c:spPr>
          <a:ln>
            <a:solidFill>
              <a:schemeClr val="bg1">
                <a:lumMod val="65000"/>
              </a:schemeClr>
            </a:solidFill>
          </a:ln>
        </c:spPr>
        <c:txPr>
          <a:bodyPr/>
          <a:lstStyle/>
          <a:p>
            <a:pPr>
              <a:defRPr sz="1400">
                <a:latin typeface="Calibri" pitchFamily="34" charset="0"/>
                <a:cs typeface="Calibri" pitchFamily="34" charset="0"/>
              </a:defRPr>
            </a:pPr>
            <a:endParaRPr lang="el-GR"/>
          </a:p>
        </c:txPr>
        <c:crossAx val="272997376"/>
        <c:crosses val="autoZero"/>
        <c:crossBetween val="between"/>
      </c:valAx>
    </c:plotArea>
    <c:legend>
      <c:legendPos val="r"/>
      <c:layout>
        <c:manualLayout>
          <c:xMode val="edge"/>
          <c:yMode val="edge"/>
          <c:x val="0.27341800528175886"/>
          <c:y val="0.49245078614456783"/>
          <c:w val="0.50571202088443856"/>
          <c:h val="0.31934875682717861"/>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chartSpace>
</file>

<file path=ppt/charts/chart40.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3459946670284634"/>
          <c:y val="3.6193010594210442E-2"/>
          <c:w val="0.82820136089383312"/>
          <c:h val="0.84685976646996564"/>
        </c:manualLayout>
      </c:layout>
      <c:lineChart>
        <c:grouping val="standard"/>
        <c:ser>
          <c:idx val="0"/>
          <c:order val="0"/>
          <c:tx>
            <c:strRef>
              <c:f>Φύλλο1!$B$1</c:f>
              <c:strCache>
                <c:ptCount val="1"/>
                <c:pt idx="0">
                  <c:v>Πραγματική</c:v>
                </c:pt>
              </c:strCache>
            </c:strRef>
          </c:tx>
          <c:spPr>
            <a:ln w="50800"/>
          </c:spPr>
          <c:marker>
            <c:symbol val="none"/>
          </c:marker>
          <c:cat>
            <c:numRef>
              <c:f>Φύλλο1!$A$2:$A$52</c:f>
              <c:numCache>
                <c:formatCode>General</c:formatCode>
                <c:ptCount val="5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numCache>
            </c:numRef>
          </c:cat>
          <c:val>
            <c:numRef>
              <c:f>Φύλλο1!$B$2:$B$52</c:f>
              <c:numCache>
                <c:formatCode>General</c:formatCode>
                <c:ptCount val="51"/>
                <c:pt idx="0">
                  <c:v>60.739511626178384</c:v>
                </c:pt>
                <c:pt idx="1">
                  <c:v>60.76332126296986</c:v>
                </c:pt>
                <c:pt idx="2">
                  <c:v>60.76332126296986</c:v>
                </c:pt>
                <c:pt idx="3">
                  <c:v>60.763741937900313</c:v>
                </c:pt>
                <c:pt idx="4">
                  <c:v>60.785515137037613</c:v>
                </c:pt>
                <c:pt idx="5">
                  <c:v>60.59</c:v>
                </c:pt>
                <c:pt idx="6">
                  <c:v>60.55</c:v>
                </c:pt>
                <c:pt idx="7">
                  <c:v>60.5</c:v>
                </c:pt>
                <c:pt idx="8">
                  <c:v>60.47</c:v>
                </c:pt>
                <c:pt idx="9">
                  <c:v>60.39</c:v>
                </c:pt>
                <c:pt idx="10">
                  <c:v>60.47</c:v>
                </c:pt>
                <c:pt idx="11">
                  <c:v>60.49</c:v>
                </c:pt>
                <c:pt idx="12">
                  <c:v>60.71</c:v>
                </c:pt>
                <c:pt idx="13">
                  <c:v>61.04</c:v>
                </c:pt>
                <c:pt idx="14">
                  <c:v>61.230000000000011</c:v>
                </c:pt>
                <c:pt idx="15">
                  <c:v>61.42</c:v>
                </c:pt>
                <c:pt idx="16">
                  <c:v>61.68</c:v>
                </c:pt>
                <c:pt idx="17">
                  <c:v>61.92</c:v>
                </c:pt>
                <c:pt idx="18">
                  <c:v>62.120000000000012</c:v>
                </c:pt>
                <c:pt idx="19">
                  <c:v>62.190000000000012</c:v>
                </c:pt>
                <c:pt idx="20">
                  <c:v>62.31</c:v>
                </c:pt>
              </c:numCache>
            </c:numRef>
          </c:val>
          <c:extLst xmlns:c16r2="http://schemas.microsoft.com/office/drawing/2015/06/chart">
            <c:ext xmlns:c16="http://schemas.microsoft.com/office/drawing/2014/chart" uri="{C3380CC4-5D6E-409C-BE32-E72D297353CC}">
              <c16:uniqueId val="{00000000-3D01-4179-AD2C-35994B7E96E0}"/>
            </c:ext>
          </c:extLst>
        </c:ser>
        <c:ser>
          <c:idx val="1"/>
          <c:order val="1"/>
          <c:tx>
            <c:strRef>
              <c:f>Φύλλο1!$C$1</c:f>
              <c:strCache>
                <c:ptCount val="1"/>
                <c:pt idx="0">
                  <c:v>Μελλοντική</c:v>
                </c:pt>
              </c:strCache>
            </c:strRef>
          </c:tx>
          <c:spPr>
            <a:ln w="50800"/>
          </c:spPr>
          <c:marker>
            <c:symbol val="none"/>
          </c:marker>
          <c:cat>
            <c:numRef>
              <c:f>Φύλλο1!$A$2:$A$52</c:f>
              <c:numCache>
                <c:formatCode>General</c:formatCode>
                <c:ptCount val="5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pt idx="47">
                  <c:v>2047</c:v>
                </c:pt>
                <c:pt idx="48">
                  <c:v>2048</c:v>
                </c:pt>
                <c:pt idx="49">
                  <c:v>2049</c:v>
                </c:pt>
                <c:pt idx="50">
                  <c:v>2050</c:v>
                </c:pt>
              </c:numCache>
            </c:numRef>
          </c:cat>
          <c:val>
            <c:numRef>
              <c:f>Φύλλο1!$C$2:$C$52</c:f>
              <c:numCache>
                <c:formatCode>General</c:formatCode>
                <c:ptCount val="51"/>
                <c:pt idx="20">
                  <c:v>62.31</c:v>
                </c:pt>
                <c:pt idx="21">
                  <c:v>62.4</c:v>
                </c:pt>
                <c:pt idx="22">
                  <c:v>62.57</c:v>
                </c:pt>
                <c:pt idx="23">
                  <c:v>62.769104469889641</c:v>
                </c:pt>
                <c:pt idx="24">
                  <c:v>62.968208939779394</c:v>
                </c:pt>
                <c:pt idx="25">
                  <c:v>63.018297558744138</c:v>
                </c:pt>
                <c:pt idx="26">
                  <c:v>63.319847610760704</c:v>
                </c:pt>
                <c:pt idx="27">
                  <c:v>63.367964494841068</c:v>
                </c:pt>
                <c:pt idx="28">
                  <c:v>63.626719037374563</c:v>
                </c:pt>
                <c:pt idx="29">
                  <c:v>63.760699010954013</c:v>
                </c:pt>
                <c:pt idx="30">
                  <c:v>63.940581276398994</c:v>
                </c:pt>
                <c:pt idx="31">
                  <c:v>64.040688112839646</c:v>
                </c:pt>
                <c:pt idx="32">
                  <c:v>64.159722308128437</c:v>
                </c:pt>
                <c:pt idx="33">
                  <c:v>64.188824067068708</c:v>
                </c:pt>
                <c:pt idx="34">
                  <c:v>64.239321821065587</c:v>
                </c:pt>
                <c:pt idx="35">
                  <c:v>64.283452607578653</c:v>
                </c:pt>
                <c:pt idx="36">
                  <c:v>64.353708313126461</c:v>
                </c:pt>
                <c:pt idx="37">
                  <c:v>64.414403780283536</c:v>
                </c:pt>
                <c:pt idx="38">
                  <c:v>64.463937249636771</c:v>
                </c:pt>
                <c:pt idx="39">
                  <c:v>64.504757229197395</c:v>
                </c:pt>
                <c:pt idx="40">
                  <c:v>64.519433895923299</c:v>
                </c:pt>
                <c:pt idx="41">
                  <c:v>64.535482918920906</c:v>
                </c:pt>
                <c:pt idx="42">
                  <c:v>64.551275832604176</c:v>
                </c:pt>
                <c:pt idx="43">
                  <c:v>64.543251238710624</c:v>
                </c:pt>
                <c:pt idx="44">
                  <c:v>64.513574606130064</c:v>
                </c:pt>
                <c:pt idx="45">
                  <c:v>64.497348999871264</c:v>
                </c:pt>
                <c:pt idx="46">
                  <c:v>64.485757812375809</c:v>
                </c:pt>
                <c:pt idx="47">
                  <c:v>64.48223351124129</c:v>
                </c:pt>
                <c:pt idx="48">
                  <c:v>64.489567098694508</c:v>
                </c:pt>
                <c:pt idx="49">
                  <c:v>64.498506838327273</c:v>
                </c:pt>
                <c:pt idx="50">
                  <c:v>64.516426357839819</c:v>
                </c:pt>
              </c:numCache>
            </c:numRef>
          </c:val>
          <c:extLst xmlns:c16r2="http://schemas.microsoft.com/office/drawing/2015/06/chart">
            <c:ext xmlns:c16="http://schemas.microsoft.com/office/drawing/2014/chart" uri="{C3380CC4-5D6E-409C-BE32-E72D297353CC}">
              <c16:uniqueId val="{00000001-3D01-4179-AD2C-35994B7E96E0}"/>
            </c:ext>
          </c:extLst>
        </c:ser>
        <c:dLbls/>
        <c:marker val="1"/>
        <c:axId val="274663680"/>
        <c:axId val="274673664"/>
      </c:lineChart>
      <c:catAx>
        <c:axId val="274663680"/>
        <c:scaling>
          <c:orientation val="minMax"/>
        </c:scaling>
        <c:axPos val="b"/>
        <c:numFmt formatCode="General" sourceLinked="1"/>
        <c:tickLblPos val="nextTo"/>
        <c:txPr>
          <a:bodyPr/>
          <a:lstStyle/>
          <a:p>
            <a:pPr>
              <a:defRPr sz="1400">
                <a:latin typeface="Calibri" pitchFamily="34" charset="0"/>
                <a:cs typeface="Calibri" pitchFamily="34" charset="0"/>
              </a:defRPr>
            </a:pPr>
            <a:endParaRPr lang="el-GR"/>
          </a:p>
        </c:txPr>
        <c:crossAx val="274673664"/>
        <c:crosses val="autoZero"/>
        <c:auto val="1"/>
        <c:lblAlgn val="ctr"/>
        <c:lblOffset val="100"/>
      </c:catAx>
      <c:valAx>
        <c:axId val="274673664"/>
        <c:scaling>
          <c:orientation val="minMax"/>
          <c:min val="60"/>
        </c:scaling>
        <c:axPos val="l"/>
        <c:majorGridlines>
          <c:spPr>
            <a:ln>
              <a:solidFill>
                <a:prstClr val="white">
                  <a:lumMod val="65000"/>
                </a:prstClr>
              </a:solidFill>
              <a:prstDash val="sysDash"/>
            </a:ln>
          </c:spPr>
        </c:majorGridlines>
        <c:numFmt formatCode="#,##0" sourceLinked="0"/>
        <c:tickLblPos val="nextTo"/>
        <c:spPr>
          <a:ln>
            <a:solidFill>
              <a:schemeClr val="bg1">
                <a:lumMod val="65000"/>
              </a:schemeClr>
            </a:solidFill>
          </a:ln>
        </c:spPr>
        <c:txPr>
          <a:bodyPr/>
          <a:lstStyle/>
          <a:p>
            <a:pPr>
              <a:defRPr sz="1400">
                <a:latin typeface="Calibri" pitchFamily="34" charset="0"/>
                <a:cs typeface="Calibri" pitchFamily="34" charset="0"/>
              </a:defRPr>
            </a:pPr>
            <a:endParaRPr lang="el-GR"/>
          </a:p>
        </c:txPr>
        <c:crossAx val="274663680"/>
        <c:crosses val="autoZero"/>
        <c:crossBetween val="between"/>
      </c:valAx>
    </c:plotArea>
    <c:legend>
      <c:legendPos val="r"/>
      <c:layout>
        <c:manualLayout>
          <c:xMode val="edge"/>
          <c:yMode val="edge"/>
          <c:x val="0.59006740227321786"/>
          <c:y val="0.38824026447969823"/>
          <c:w val="0.31473808982043139"/>
          <c:h val="0.21289917121811852"/>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chartSpace>
</file>

<file path=ppt/charts/chart41.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3459946670284642"/>
          <c:y val="3.6193010594210442E-2"/>
          <c:w val="0.82820136089383312"/>
          <c:h val="0.84685976646996564"/>
        </c:manualLayout>
      </c:layout>
      <c:lineChart>
        <c:grouping val="standard"/>
        <c:ser>
          <c:idx val="0"/>
          <c:order val="0"/>
          <c:tx>
            <c:strRef>
              <c:f>Φύλλο1!$B$1</c:f>
              <c:strCache>
                <c:ptCount val="1"/>
                <c:pt idx="0">
                  <c:v>Πραγματικό</c:v>
                </c:pt>
              </c:strCache>
            </c:strRef>
          </c:tx>
          <c:spPr>
            <a:ln w="50800"/>
          </c:spPr>
          <c:marker>
            <c:symbol val="none"/>
          </c:marker>
          <c:cat>
            <c:numRef>
              <c:f>Φύλλο1!$A$2:$A$47</c:f>
              <c:numCache>
                <c:formatCode>General</c:formatCode>
                <c:ptCount val="4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pt idx="36">
                  <c:v>2041</c:v>
                </c:pt>
                <c:pt idx="37">
                  <c:v>2042</c:v>
                </c:pt>
                <c:pt idx="38">
                  <c:v>2043</c:v>
                </c:pt>
                <c:pt idx="39">
                  <c:v>2044</c:v>
                </c:pt>
                <c:pt idx="40">
                  <c:v>2045</c:v>
                </c:pt>
                <c:pt idx="41">
                  <c:v>2046</c:v>
                </c:pt>
                <c:pt idx="42">
                  <c:v>2047</c:v>
                </c:pt>
                <c:pt idx="43">
                  <c:v>2048</c:v>
                </c:pt>
                <c:pt idx="44">
                  <c:v>2049</c:v>
                </c:pt>
                <c:pt idx="45">
                  <c:v>2050</c:v>
                </c:pt>
              </c:numCache>
            </c:numRef>
          </c:cat>
          <c:val>
            <c:numRef>
              <c:f>Φύλλο1!$B$2:$B$47</c:f>
              <c:numCache>
                <c:formatCode>General</c:formatCode>
                <c:ptCount val="46"/>
                <c:pt idx="0">
                  <c:v>98.546439588991362</c:v>
                </c:pt>
                <c:pt idx="1">
                  <c:v>98.463846069297389</c:v>
                </c:pt>
                <c:pt idx="2">
                  <c:v>98.846459664753624</c:v>
                </c:pt>
                <c:pt idx="3">
                  <c:v>99.687012727482156</c:v>
                </c:pt>
                <c:pt idx="4">
                  <c:v>101.49744241742548</c:v>
                </c:pt>
                <c:pt idx="5">
                  <c:v>100.29857827074503</c:v>
                </c:pt>
                <c:pt idx="6">
                  <c:v>101.98938028816886</c:v>
                </c:pt>
                <c:pt idx="7">
                  <c:v>103.43174456062611</c:v>
                </c:pt>
                <c:pt idx="8">
                  <c:v>104.55344033585715</c:v>
                </c:pt>
                <c:pt idx="9">
                  <c:v>104.48869610742383</c:v>
                </c:pt>
                <c:pt idx="10">
                  <c:v>103.76004855404774</c:v>
                </c:pt>
                <c:pt idx="11">
                  <c:v>103.16888704864616</c:v>
                </c:pt>
                <c:pt idx="12">
                  <c:v>102.77679909221607</c:v>
                </c:pt>
                <c:pt idx="13">
                  <c:v>101.9469062235824</c:v>
                </c:pt>
                <c:pt idx="14">
                  <c:v>100.72818445728615</c:v>
                </c:pt>
                <c:pt idx="15">
                  <c:v>103.13815828822833</c:v>
                </c:pt>
                <c:pt idx="16">
                  <c:v>101.55131313073011</c:v>
                </c:pt>
                <c:pt idx="17">
                  <c:v>100</c:v>
                </c:pt>
              </c:numCache>
            </c:numRef>
          </c:val>
          <c:extLst xmlns:c16r2="http://schemas.microsoft.com/office/drawing/2015/06/chart">
            <c:ext xmlns:c16="http://schemas.microsoft.com/office/drawing/2014/chart" uri="{C3380CC4-5D6E-409C-BE32-E72D297353CC}">
              <c16:uniqueId val="{00000000-DEAB-493E-AF6D-345185D7F5F0}"/>
            </c:ext>
          </c:extLst>
        </c:ser>
        <c:ser>
          <c:idx val="1"/>
          <c:order val="1"/>
          <c:tx>
            <c:strRef>
              <c:f>Φύλλο1!$C$1</c:f>
              <c:strCache>
                <c:ptCount val="1"/>
                <c:pt idx="0">
                  <c:v>Μελλοντικό_1,6%</c:v>
                </c:pt>
              </c:strCache>
            </c:strRef>
          </c:tx>
          <c:spPr>
            <a:ln w="50800"/>
          </c:spPr>
          <c:marker>
            <c:symbol val="none"/>
          </c:marker>
          <c:cat>
            <c:numRef>
              <c:f>Φύλλο1!$A$2:$A$47</c:f>
              <c:numCache>
                <c:formatCode>General</c:formatCode>
                <c:ptCount val="4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pt idx="36">
                  <c:v>2041</c:v>
                </c:pt>
                <c:pt idx="37">
                  <c:v>2042</c:v>
                </c:pt>
                <c:pt idx="38">
                  <c:v>2043</c:v>
                </c:pt>
                <c:pt idx="39">
                  <c:v>2044</c:v>
                </c:pt>
                <c:pt idx="40">
                  <c:v>2045</c:v>
                </c:pt>
                <c:pt idx="41">
                  <c:v>2046</c:v>
                </c:pt>
                <c:pt idx="42">
                  <c:v>2047</c:v>
                </c:pt>
                <c:pt idx="43">
                  <c:v>2048</c:v>
                </c:pt>
                <c:pt idx="44">
                  <c:v>2049</c:v>
                </c:pt>
                <c:pt idx="45">
                  <c:v>2050</c:v>
                </c:pt>
              </c:numCache>
            </c:numRef>
          </c:cat>
          <c:val>
            <c:numRef>
              <c:f>Φύλλο1!$C$2:$C$47</c:f>
              <c:numCache>
                <c:formatCode>General</c:formatCode>
                <c:ptCount val="46"/>
                <c:pt idx="17">
                  <c:v>100</c:v>
                </c:pt>
                <c:pt idx="18">
                  <c:v>100.06840795373549</c:v>
                </c:pt>
                <c:pt idx="19">
                  <c:v>102.32022844902376</c:v>
                </c:pt>
                <c:pt idx="20">
                  <c:v>103.31843235179036</c:v>
                </c:pt>
                <c:pt idx="21">
                  <c:v>103.30638011654482</c:v>
                </c:pt>
                <c:pt idx="22">
                  <c:v>103.0147342582874</c:v>
                </c:pt>
                <c:pt idx="23">
                  <c:v>102.00443274308128</c:v>
                </c:pt>
                <c:pt idx="24">
                  <c:v>101.21914327240941</c:v>
                </c:pt>
                <c:pt idx="25">
                  <c:v>100.26003754928418</c:v>
                </c:pt>
                <c:pt idx="26">
                  <c:v>99.144527468888114</c:v>
                </c:pt>
                <c:pt idx="27">
                  <c:v>97.642639868991139</c:v>
                </c:pt>
                <c:pt idx="28">
                  <c:v>96.430121697139526</c:v>
                </c:pt>
                <c:pt idx="29">
                  <c:v>95.054039112469951</c:v>
                </c:pt>
                <c:pt idx="30">
                  <c:v>93.902006916454852</c:v>
                </c:pt>
                <c:pt idx="31">
                  <c:v>92.884574386689124</c:v>
                </c:pt>
                <c:pt idx="32">
                  <c:v>91.838570213965241</c:v>
                </c:pt>
                <c:pt idx="33">
                  <c:v>90.747285022177635</c:v>
                </c:pt>
                <c:pt idx="34">
                  <c:v>89.687793653205617</c:v>
                </c:pt>
                <c:pt idx="35">
                  <c:v>88.642125163109711</c:v>
                </c:pt>
                <c:pt idx="36">
                  <c:v>87.707275384862257</c:v>
                </c:pt>
                <c:pt idx="37">
                  <c:v>86.776529859552809</c:v>
                </c:pt>
                <c:pt idx="38">
                  <c:v>85.751663593455234</c:v>
                </c:pt>
                <c:pt idx="39">
                  <c:v>84.836482621591088</c:v>
                </c:pt>
                <c:pt idx="40">
                  <c:v>83.968848605081078</c:v>
                </c:pt>
                <c:pt idx="41">
                  <c:v>83.043256517468919</c:v>
                </c:pt>
                <c:pt idx="42">
                  <c:v>82.140670880137492</c:v>
                </c:pt>
                <c:pt idx="43">
                  <c:v>81.28214955728005</c:v>
                </c:pt>
                <c:pt idx="44">
                  <c:v>80.509578467437379</c:v>
                </c:pt>
                <c:pt idx="45">
                  <c:v>79.739218811515073</c:v>
                </c:pt>
              </c:numCache>
            </c:numRef>
          </c:val>
          <c:extLst xmlns:c16r2="http://schemas.microsoft.com/office/drawing/2015/06/chart">
            <c:ext xmlns:c16="http://schemas.microsoft.com/office/drawing/2014/chart" uri="{C3380CC4-5D6E-409C-BE32-E72D297353CC}">
              <c16:uniqueId val="{00000001-DEAB-493E-AF6D-345185D7F5F0}"/>
            </c:ext>
          </c:extLst>
        </c:ser>
        <c:ser>
          <c:idx val="2"/>
          <c:order val="2"/>
          <c:tx>
            <c:strRef>
              <c:f>Φύλλο1!$D$1</c:f>
              <c:strCache>
                <c:ptCount val="1"/>
                <c:pt idx="0">
                  <c:v>Μελλοντικό_0,7%</c:v>
                </c:pt>
              </c:strCache>
            </c:strRef>
          </c:tx>
          <c:spPr>
            <a:ln w="50800"/>
          </c:spPr>
          <c:marker>
            <c:symbol val="none"/>
          </c:marker>
          <c:cat>
            <c:numRef>
              <c:f>Φύλλο1!$A$2:$A$47</c:f>
              <c:numCache>
                <c:formatCode>General</c:formatCode>
                <c:ptCount val="4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pt idx="22">
                  <c:v>2027</c:v>
                </c:pt>
                <c:pt idx="23">
                  <c:v>2028</c:v>
                </c:pt>
                <c:pt idx="24">
                  <c:v>2029</c:v>
                </c:pt>
                <c:pt idx="25">
                  <c:v>2030</c:v>
                </c:pt>
                <c:pt idx="26">
                  <c:v>2031</c:v>
                </c:pt>
                <c:pt idx="27">
                  <c:v>2032</c:v>
                </c:pt>
                <c:pt idx="28">
                  <c:v>2033</c:v>
                </c:pt>
                <c:pt idx="29">
                  <c:v>2034</c:v>
                </c:pt>
                <c:pt idx="30">
                  <c:v>2035</c:v>
                </c:pt>
                <c:pt idx="31">
                  <c:v>2036</c:v>
                </c:pt>
                <c:pt idx="32">
                  <c:v>2037</c:v>
                </c:pt>
                <c:pt idx="33">
                  <c:v>2038</c:v>
                </c:pt>
                <c:pt idx="34">
                  <c:v>2039</c:v>
                </c:pt>
                <c:pt idx="35">
                  <c:v>2040</c:v>
                </c:pt>
                <c:pt idx="36">
                  <c:v>2041</c:v>
                </c:pt>
                <c:pt idx="37">
                  <c:v>2042</c:v>
                </c:pt>
                <c:pt idx="38">
                  <c:v>2043</c:v>
                </c:pt>
                <c:pt idx="39">
                  <c:v>2044</c:v>
                </c:pt>
                <c:pt idx="40">
                  <c:v>2045</c:v>
                </c:pt>
                <c:pt idx="41">
                  <c:v>2046</c:v>
                </c:pt>
                <c:pt idx="42">
                  <c:v>2047</c:v>
                </c:pt>
                <c:pt idx="43">
                  <c:v>2048</c:v>
                </c:pt>
                <c:pt idx="44">
                  <c:v>2049</c:v>
                </c:pt>
                <c:pt idx="45">
                  <c:v>2050</c:v>
                </c:pt>
              </c:numCache>
            </c:numRef>
          </c:cat>
          <c:val>
            <c:numRef>
              <c:f>Φύλλο1!$D$2:$D$47</c:f>
              <c:numCache>
                <c:formatCode>General</c:formatCode>
                <c:ptCount val="46"/>
                <c:pt idx="17">
                  <c:v>100</c:v>
                </c:pt>
                <c:pt idx="18">
                  <c:v>100.06840795373549</c:v>
                </c:pt>
                <c:pt idx="19">
                  <c:v>102.32022844902376</c:v>
                </c:pt>
                <c:pt idx="20">
                  <c:v>103.31843235179036</c:v>
                </c:pt>
                <c:pt idx="21">
                  <c:v>103.30638011654482</c:v>
                </c:pt>
                <c:pt idx="22">
                  <c:v>103.0147342582874</c:v>
                </c:pt>
                <c:pt idx="23">
                  <c:v>102.16303128051034</c:v>
                </c:pt>
                <c:pt idx="24">
                  <c:v>101.6525087346123</c:v>
                </c:pt>
                <c:pt idx="25">
                  <c:v>101.10929025096</c:v>
                </c:pt>
                <c:pt idx="26">
                  <c:v>100.554634936404</c:v>
                </c:pt>
                <c:pt idx="27">
                  <c:v>99.716103675795466</c:v>
                </c:pt>
                <c:pt idx="28">
                  <c:v>99.058753372852635</c:v>
                </c:pt>
                <c:pt idx="29">
                  <c:v>98.239795991095392</c:v>
                </c:pt>
                <c:pt idx="30">
                  <c:v>97.642447403758737</c:v>
                </c:pt>
                <c:pt idx="31">
                  <c:v>97.168437599852808</c:v>
                </c:pt>
                <c:pt idx="32">
                  <c:v>96.629130793764205</c:v>
                </c:pt>
                <c:pt idx="33">
                  <c:v>96.018741808374557</c:v>
                </c:pt>
                <c:pt idx="34">
                  <c:v>95.425896418029154</c:v>
                </c:pt>
                <c:pt idx="35">
                  <c:v>94.831603654798414</c:v>
                </c:pt>
                <c:pt idx="36">
                  <c:v>94.354623288575439</c:v>
                </c:pt>
                <c:pt idx="37">
                  <c:v>93.860856045418572</c:v>
                </c:pt>
                <c:pt idx="38">
                  <c:v>93.249514730521398</c:v>
                </c:pt>
                <c:pt idx="39">
                  <c:v>92.735680498412393</c:v>
                </c:pt>
                <c:pt idx="40">
                  <c:v>92.274352651699459</c:v>
                </c:pt>
                <c:pt idx="41">
                  <c:v>91.731230363410916</c:v>
                </c:pt>
                <c:pt idx="42">
                  <c:v>91.158688366744826</c:v>
                </c:pt>
                <c:pt idx="43">
                  <c:v>90.629029200281849</c:v>
                </c:pt>
                <c:pt idx="44">
                  <c:v>90.182271866824081</c:v>
                </c:pt>
                <c:pt idx="45">
                  <c:v>89.734785978621218</c:v>
                </c:pt>
              </c:numCache>
            </c:numRef>
          </c:val>
          <c:extLst xmlns:c16r2="http://schemas.microsoft.com/office/drawing/2015/06/chart">
            <c:ext xmlns:c16="http://schemas.microsoft.com/office/drawing/2014/chart" uri="{C3380CC4-5D6E-409C-BE32-E72D297353CC}">
              <c16:uniqueId val="{00000002-DEAB-493E-AF6D-345185D7F5F0}"/>
            </c:ext>
          </c:extLst>
        </c:ser>
        <c:dLbls/>
        <c:marker val="1"/>
        <c:axId val="274721024"/>
        <c:axId val="275599360"/>
      </c:lineChart>
      <c:catAx>
        <c:axId val="274721024"/>
        <c:scaling>
          <c:orientation val="minMax"/>
        </c:scaling>
        <c:axPos val="b"/>
        <c:numFmt formatCode="General" sourceLinked="1"/>
        <c:tickLblPos val="nextTo"/>
        <c:txPr>
          <a:bodyPr/>
          <a:lstStyle/>
          <a:p>
            <a:pPr>
              <a:defRPr sz="1400">
                <a:latin typeface="Calibri" pitchFamily="34" charset="0"/>
                <a:cs typeface="Calibri" pitchFamily="34" charset="0"/>
              </a:defRPr>
            </a:pPr>
            <a:endParaRPr lang="el-GR"/>
          </a:p>
        </c:txPr>
        <c:crossAx val="275599360"/>
        <c:crosses val="autoZero"/>
        <c:auto val="1"/>
        <c:lblAlgn val="ctr"/>
        <c:lblOffset val="100"/>
      </c:catAx>
      <c:valAx>
        <c:axId val="275599360"/>
        <c:scaling>
          <c:orientation val="minMax"/>
          <c:min val="70"/>
        </c:scaling>
        <c:axPos val="l"/>
        <c:majorGridlines>
          <c:spPr>
            <a:ln>
              <a:solidFill>
                <a:prstClr val="white">
                  <a:lumMod val="65000"/>
                </a:prstClr>
              </a:solidFill>
              <a:prstDash val="sysDash"/>
            </a:ln>
          </c:spPr>
        </c:majorGridlines>
        <c:numFmt formatCode="#,##0" sourceLinked="0"/>
        <c:tickLblPos val="nextTo"/>
        <c:spPr>
          <a:ln>
            <a:solidFill>
              <a:schemeClr val="bg1">
                <a:lumMod val="65000"/>
              </a:schemeClr>
            </a:solidFill>
          </a:ln>
        </c:spPr>
        <c:txPr>
          <a:bodyPr/>
          <a:lstStyle/>
          <a:p>
            <a:pPr>
              <a:defRPr sz="1400">
                <a:latin typeface="Calibri" pitchFamily="34" charset="0"/>
                <a:cs typeface="Calibri" pitchFamily="34" charset="0"/>
              </a:defRPr>
            </a:pPr>
            <a:endParaRPr lang="el-GR"/>
          </a:p>
        </c:txPr>
        <c:crossAx val="274721024"/>
        <c:crosses val="autoZero"/>
        <c:crossBetween val="between"/>
      </c:valAx>
    </c:plotArea>
    <c:legend>
      <c:legendPos val="r"/>
      <c:layout>
        <c:manualLayout>
          <c:xMode val="edge"/>
          <c:yMode val="edge"/>
          <c:x val="0.22777484895866437"/>
          <c:y val="0.40427265242813776"/>
          <c:w val="0.52810569445545763"/>
          <c:h val="0.16436900665891135"/>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chartSpace>
</file>

<file path=ppt/charts/chart42.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3459946670284634"/>
          <c:y val="3.6193010594210442E-2"/>
          <c:w val="0.82820136089383312"/>
          <c:h val="0.84685976646996564"/>
        </c:manualLayout>
      </c:layout>
      <c:lineChart>
        <c:grouping val="standard"/>
        <c:ser>
          <c:idx val="0"/>
          <c:order val="0"/>
          <c:tx>
            <c:strRef>
              <c:f>Φύλλο1!$B$1</c:f>
              <c:strCache>
                <c:ptCount val="1"/>
                <c:pt idx="0">
                  <c:v>Πραγματικό</c:v>
                </c:pt>
              </c:strCache>
            </c:strRef>
          </c:tx>
          <c:spPr>
            <a:ln w="50800"/>
          </c:spPr>
          <c:marker>
            <c:symbol val="none"/>
          </c:marker>
          <c:cat>
            <c:numRef>
              <c:f>Φύλλο1!$A$2:$A$50</c:f>
              <c:numCache>
                <c:formatCode>General</c:formatCode>
                <c:ptCount val="49"/>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pt idx="24">
                  <c:v>2026</c:v>
                </c:pt>
                <c:pt idx="25">
                  <c:v>2027</c:v>
                </c:pt>
                <c:pt idx="26">
                  <c:v>2028</c:v>
                </c:pt>
                <c:pt idx="27">
                  <c:v>2029</c:v>
                </c:pt>
                <c:pt idx="28">
                  <c:v>2030</c:v>
                </c:pt>
                <c:pt idx="29">
                  <c:v>2031</c:v>
                </c:pt>
                <c:pt idx="30">
                  <c:v>2032</c:v>
                </c:pt>
                <c:pt idx="31">
                  <c:v>2033</c:v>
                </c:pt>
                <c:pt idx="32">
                  <c:v>2034</c:v>
                </c:pt>
                <c:pt idx="33">
                  <c:v>2035</c:v>
                </c:pt>
                <c:pt idx="34">
                  <c:v>2036</c:v>
                </c:pt>
                <c:pt idx="35">
                  <c:v>2037</c:v>
                </c:pt>
                <c:pt idx="36">
                  <c:v>2038</c:v>
                </c:pt>
                <c:pt idx="37">
                  <c:v>2039</c:v>
                </c:pt>
                <c:pt idx="38">
                  <c:v>2040</c:v>
                </c:pt>
                <c:pt idx="39">
                  <c:v>2041</c:v>
                </c:pt>
                <c:pt idx="40">
                  <c:v>2042</c:v>
                </c:pt>
                <c:pt idx="41">
                  <c:v>2043</c:v>
                </c:pt>
                <c:pt idx="42">
                  <c:v>2044</c:v>
                </c:pt>
                <c:pt idx="43">
                  <c:v>2045</c:v>
                </c:pt>
                <c:pt idx="44">
                  <c:v>2046</c:v>
                </c:pt>
                <c:pt idx="45">
                  <c:v>2047</c:v>
                </c:pt>
                <c:pt idx="46">
                  <c:v>2048</c:v>
                </c:pt>
                <c:pt idx="47">
                  <c:v>2049</c:v>
                </c:pt>
                <c:pt idx="48">
                  <c:v>2050</c:v>
                </c:pt>
              </c:numCache>
            </c:numRef>
          </c:cat>
          <c:val>
            <c:numRef>
              <c:f>Φύλλο1!$B$2:$B$50</c:f>
              <c:numCache>
                <c:formatCode>General</c:formatCode>
                <c:ptCount val="49"/>
                <c:pt idx="0">
                  <c:v>85.991441258366905</c:v>
                </c:pt>
                <c:pt idx="1">
                  <c:v>88.288601354028188</c:v>
                </c:pt>
                <c:pt idx="2">
                  <c:v>89.154945981016994</c:v>
                </c:pt>
                <c:pt idx="3">
                  <c:v>89.271355855526238</c:v>
                </c:pt>
                <c:pt idx="4">
                  <c:v>89.859011433403026</c:v>
                </c:pt>
                <c:pt idx="5">
                  <c:v>90.979005563857399</c:v>
                </c:pt>
                <c:pt idx="6">
                  <c:v>90.825459871476028</c:v>
                </c:pt>
                <c:pt idx="7">
                  <c:v>92.58559938594469</c:v>
                </c:pt>
                <c:pt idx="8">
                  <c:v>91.340365164738415</c:v>
                </c:pt>
                <c:pt idx="9">
                  <c:v>93.983099824256357</c:v>
                </c:pt>
                <c:pt idx="10">
                  <c:v>95.818114029697227</c:v>
                </c:pt>
                <c:pt idx="11">
                  <c:v>99.815645217693756</c:v>
                </c:pt>
                <c:pt idx="12">
                  <c:v>101.59406959982631</c:v>
                </c:pt>
                <c:pt idx="13">
                  <c:v>102.10985126166408</c:v>
                </c:pt>
                <c:pt idx="14">
                  <c:v>102.21002450636583</c:v>
                </c:pt>
                <c:pt idx="15">
                  <c:v>101.96258602172279</c:v>
                </c:pt>
                <c:pt idx="16">
                  <c:v>102.15407526098328</c:v>
                </c:pt>
                <c:pt idx="17">
                  <c:v>101.64297056039428</c:v>
                </c:pt>
                <c:pt idx="18">
                  <c:v>103.21706454562541</c:v>
                </c:pt>
                <c:pt idx="19">
                  <c:v>102.24324869226777</c:v>
                </c:pt>
                <c:pt idx="20">
                  <c:v>100</c:v>
                </c:pt>
              </c:numCache>
            </c:numRef>
          </c:val>
          <c:extLst xmlns:c16r2="http://schemas.microsoft.com/office/drawing/2015/06/chart">
            <c:ext xmlns:c16="http://schemas.microsoft.com/office/drawing/2014/chart" uri="{C3380CC4-5D6E-409C-BE32-E72D297353CC}">
              <c16:uniqueId val="{00000000-6E34-4D0D-9E92-94D1B2DABEDB}"/>
            </c:ext>
          </c:extLst>
        </c:ser>
        <c:ser>
          <c:idx val="1"/>
          <c:order val="1"/>
          <c:tx>
            <c:strRef>
              <c:f>Φύλλο1!$C$1</c:f>
              <c:strCache>
                <c:ptCount val="1"/>
                <c:pt idx="0">
                  <c:v>Μελλοντικό 1,6%</c:v>
                </c:pt>
              </c:strCache>
            </c:strRef>
          </c:tx>
          <c:spPr>
            <a:ln w="50800"/>
          </c:spPr>
          <c:marker>
            <c:symbol val="none"/>
          </c:marker>
          <c:cat>
            <c:numRef>
              <c:f>Φύλλο1!$A$2:$A$50</c:f>
              <c:numCache>
                <c:formatCode>General</c:formatCode>
                <c:ptCount val="49"/>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pt idx="24">
                  <c:v>2026</c:v>
                </c:pt>
                <c:pt idx="25">
                  <c:v>2027</c:v>
                </c:pt>
                <c:pt idx="26">
                  <c:v>2028</c:v>
                </c:pt>
                <c:pt idx="27">
                  <c:v>2029</c:v>
                </c:pt>
                <c:pt idx="28">
                  <c:v>2030</c:v>
                </c:pt>
                <c:pt idx="29">
                  <c:v>2031</c:v>
                </c:pt>
                <c:pt idx="30">
                  <c:v>2032</c:v>
                </c:pt>
                <c:pt idx="31">
                  <c:v>2033</c:v>
                </c:pt>
                <c:pt idx="32">
                  <c:v>2034</c:v>
                </c:pt>
                <c:pt idx="33">
                  <c:v>2035</c:v>
                </c:pt>
                <c:pt idx="34">
                  <c:v>2036</c:v>
                </c:pt>
                <c:pt idx="35">
                  <c:v>2037</c:v>
                </c:pt>
                <c:pt idx="36">
                  <c:v>2038</c:v>
                </c:pt>
                <c:pt idx="37">
                  <c:v>2039</c:v>
                </c:pt>
                <c:pt idx="38">
                  <c:v>2040</c:v>
                </c:pt>
                <c:pt idx="39">
                  <c:v>2041</c:v>
                </c:pt>
                <c:pt idx="40">
                  <c:v>2042</c:v>
                </c:pt>
                <c:pt idx="41">
                  <c:v>2043</c:v>
                </c:pt>
                <c:pt idx="42">
                  <c:v>2044</c:v>
                </c:pt>
                <c:pt idx="43">
                  <c:v>2045</c:v>
                </c:pt>
                <c:pt idx="44">
                  <c:v>2046</c:v>
                </c:pt>
                <c:pt idx="45">
                  <c:v>2047</c:v>
                </c:pt>
                <c:pt idx="46">
                  <c:v>2048</c:v>
                </c:pt>
                <c:pt idx="47">
                  <c:v>2049</c:v>
                </c:pt>
                <c:pt idx="48">
                  <c:v>2050</c:v>
                </c:pt>
              </c:numCache>
            </c:numRef>
          </c:cat>
          <c:val>
            <c:numRef>
              <c:f>Φύλλο1!$C$2:$C$50</c:f>
              <c:numCache>
                <c:formatCode>General</c:formatCode>
                <c:ptCount val="49"/>
                <c:pt idx="20">
                  <c:v>100</c:v>
                </c:pt>
                <c:pt idx="21">
                  <c:v>99.380754297519843</c:v>
                </c:pt>
                <c:pt idx="22">
                  <c:v>99.88675057401727</c:v>
                </c:pt>
                <c:pt idx="23">
                  <c:v>99.796690475490436</c:v>
                </c:pt>
                <c:pt idx="24">
                  <c:v>99.766458426037843</c:v>
                </c:pt>
                <c:pt idx="25">
                  <c:v>99.375870831203542</c:v>
                </c:pt>
                <c:pt idx="26">
                  <c:v>99.014358926954657</c:v>
                </c:pt>
                <c:pt idx="27">
                  <c:v>98.849779453479584</c:v>
                </c:pt>
                <c:pt idx="28">
                  <c:v>98.550461220663649</c:v>
                </c:pt>
                <c:pt idx="29">
                  <c:v>97.876508379387388</c:v>
                </c:pt>
                <c:pt idx="30">
                  <c:v>97.133530727638558</c:v>
                </c:pt>
                <c:pt idx="31">
                  <c:v>96.615181113680023</c:v>
                </c:pt>
                <c:pt idx="32">
                  <c:v>96.196862369575072</c:v>
                </c:pt>
                <c:pt idx="33">
                  <c:v>95.777539661761026</c:v>
                </c:pt>
                <c:pt idx="34">
                  <c:v>95.456859660126597</c:v>
                </c:pt>
                <c:pt idx="35">
                  <c:v>95.139596502337383</c:v>
                </c:pt>
                <c:pt idx="36">
                  <c:v>94.769735917494828</c:v>
                </c:pt>
                <c:pt idx="37">
                  <c:v>94.403984224889911</c:v>
                </c:pt>
                <c:pt idx="38">
                  <c:v>94.045006347911283</c:v>
                </c:pt>
                <c:pt idx="39">
                  <c:v>93.711140682596167</c:v>
                </c:pt>
                <c:pt idx="40">
                  <c:v>93.399738269726171</c:v>
                </c:pt>
                <c:pt idx="41">
                  <c:v>93.102541690203182</c:v>
                </c:pt>
                <c:pt idx="42">
                  <c:v>92.831434693519299</c:v>
                </c:pt>
                <c:pt idx="43">
                  <c:v>92.534263676291715</c:v>
                </c:pt>
                <c:pt idx="44">
                  <c:v>92.263653807241027</c:v>
                </c:pt>
                <c:pt idx="45">
                  <c:v>91.992269845055731</c:v>
                </c:pt>
                <c:pt idx="46">
                  <c:v>91.741964146259036</c:v>
                </c:pt>
                <c:pt idx="47">
                  <c:v>91.483487592750834</c:v>
                </c:pt>
                <c:pt idx="48">
                  <c:v>91.224863208261425</c:v>
                </c:pt>
              </c:numCache>
            </c:numRef>
          </c:val>
          <c:extLst xmlns:c16r2="http://schemas.microsoft.com/office/drawing/2015/06/chart">
            <c:ext xmlns:c16="http://schemas.microsoft.com/office/drawing/2014/chart" uri="{C3380CC4-5D6E-409C-BE32-E72D297353CC}">
              <c16:uniqueId val="{00000001-6E34-4D0D-9E92-94D1B2DABEDB}"/>
            </c:ext>
          </c:extLst>
        </c:ser>
        <c:ser>
          <c:idx val="2"/>
          <c:order val="2"/>
          <c:tx>
            <c:strRef>
              <c:f>Φύλλο1!$D$1</c:f>
              <c:strCache>
                <c:ptCount val="1"/>
                <c:pt idx="0">
                  <c:v>Μελλοντικό 0,7%</c:v>
                </c:pt>
              </c:strCache>
            </c:strRef>
          </c:tx>
          <c:spPr>
            <a:ln w="50800"/>
          </c:spPr>
          <c:marker>
            <c:symbol val="none"/>
          </c:marker>
          <c:cat>
            <c:numRef>
              <c:f>Φύλλο1!$A$2:$A$50</c:f>
              <c:numCache>
                <c:formatCode>General</c:formatCode>
                <c:ptCount val="49"/>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pt idx="24">
                  <c:v>2026</c:v>
                </c:pt>
                <c:pt idx="25">
                  <c:v>2027</c:v>
                </c:pt>
                <c:pt idx="26">
                  <c:v>2028</c:v>
                </c:pt>
                <c:pt idx="27">
                  <c:v>2029</c:v>
                </c:pt>
                <c:pt idx="28">
                  <c:v>2030</c:v>
                </c:pt>
                <c:pt idx="29">
                  <c:v>2031</c:v>
                </c:pt>
                <c:pt idx="30">
                  <c:v>2032</c:v>
                </c:pt>
                <c:pt idx="31">
                  <c:v>2033</c:v>
                </c:pt>
                <c:pt idx="32">
                  <c:v>2034</c:v>
                </c:pt>
                <c:pt idx="33">
                  <c:v>2035</c:v>
                </c:pt>
                <c:pt idx="34">
                  <c:v>2036</c:v>
                </c:pt>
                <c:pt idx="35">
                  <c:v>2037</c:v>
                </c:pt>
                <c:pt idx="36">
                  <c:v>2038</c:v>
                </c:pt>
                <c:pt idx="37">
                  <c:v>2039</c:v>
                </c:pt>
                <c:pt idx="38">
                  <c:v>2040</c:v>
                </c:pt>
                <c:pt idx="39">
                  <c:v>2041</c:v>
                </c:pt>
                <c:pt idx="40">
                  <c:v>2042</c:v>
                </c:pt>
                <c:pt idx="41">
                  <c:v>2043</c:v>
                </c:pt>
                <c:pt idx="42">
                  <c:v>2044</c:v>
                </c:pt>
                <c:pt idx="43">
                  <c:v>2045</c:v>
                </c:pt>
                <c:pt idx="44">
                  <c:v>2046</c:v>
                </c:pt>
                <c:pt idx="45">
                  <c:v>2047</c:v>
                </c:pt>
                <c:pt idx="46">
                  <c:v>2048</c:v>
                </c:pt>
                <c:pt idx="47">
                  <c:v>2049</c:v>
                </c:pt>
                <c:pt idx="48">
                  <c:v>2050</c:v>
                </c:pt>
              </c:numCache>
            </c:numRef>
          </c:cat>
          <c:val>
            <c:numRef>
              <c:f>Φύλλο1!$D$2:$D$50</c:f>
              <c:numCache>
                <c:formatCode>General</c:formatCode>
                <c:ptCount val="49"/>
                <c:pt idx="20">
                  <c:v>100</c:v>
                </c:pt>
                <c:pt idx="21">
                  <c:v>99.380730536362208</c:v>
                </c:pt>
                <c:pt idx="22">
                  <c:v>99.886941151320158</c:v>
                </c:pt>
                <c:pt idx="23">
                  <c:v>99.796952479707727</c:v>
                </c:pt>
                <c:pt idx="24">
                  <c:v>99.766798728939889</c:v>
                </c:pt>
                <c:pt idx="25">
                  <c:v>99.373416207306448</c:v>
                </c:pt>
                <c:pt idx="26">
                  <c:v>98.998314661517668</c:v>
                </c:pt>
                <c:pt idx="27">
                  <c:v>98.817559142685212</c:v>
                </c:pt>
                <c:pt idx="28">
                  <c:v>98.629037627247101</c:v>
                </c:pt>
                <c:pt idx="29">
                  <c:v>98.180464759271686</c:v>
                </c:pt>
                <c:pt idx="30">
                  <c:v>97.799966184716197</c:v>
                </c:pt>
                <c:pt idx="31">
                  <c:v>97.547372255801179</c:v>
                </c:pt>
                <c:pt idx="32">
                  <c:v>97.28962510264823</c:v>
                </c:pt>
                <c:pt idx="33">
                  <c:v>97.041441487765795</c:v>
                </c:pt>
                <c:pt idx="34">
                  <c:v>96.844125558677305</c:v>
                </c:pt>
                <c:pt idx="35">
                  <c:v>96.658227681611194</c:v>
                </c:pt>
                <c:pt idx="36">
                  <c:v>96.39234979085515</c:v>
                </c:pt>
                <c:pt idx="37">
                  <c:v>96.132886454363558</c:v>
                </c:pt>
                <c:pt idx="38">
                  <c:v>95.863238999512703</c:v>
                </c:pt>
                <c:pt idx="39">
                  <c:v>95.618195932619969</c:v>
                </c:pt>
                <c:pt idx="40">
                  <c:v>95.39700671083088</c:v>
                </c:pt>
                <c:pt idx="41">
                  <c:v>95.166071115941378</c:v>
                </c:pt>
                <c:pt idx="42">
                  <c:v>94.953968938511139</c:v>
                </c:pt>
                <c:pt idx="43">
                  <c:v>94.738757306094485</c:v>
                </c:pt>
                <c:pt idx="44">
                  <c:v>94.527830182578967</c:v>
                </c:pt>
                <c:pt idx="45">
                  <c:v>94.311684518896769</c:v>
                </c:pt>
                <c:pt idx="46">
                  <c:v>94.105796798358668</c:v>
                </c:pt>
                <c:pt idx="47">
                  <c:v>93.907758712056008</c:v>
                </c:pt>
                <c:pt idx="48">
                  <c:v>93.691341463787381</c:v>
                </c:pt>
              </c:numCache>
            </c:numRef>
          </c:val>
          <c:extLst xmlns:c16r2="http://schemas.microsoft.com/office/drawing/2015/06/chart">
            <c:ext xmlns:c16="http://schemas.microsoft.com/office/drawing/2014/chart" uri="{C3380CC4-5D6E-409C-BE32-E72D297353CC}">
              <c16:uniqueId val="{00000002-6E34-4D0D-9E92-94D1B2DABEDB}"/>
            </c:ext>
          </c:extLst>
        </c:ser>
        <c:dLbls/>
        <c:marker val="1"/>
        <c:axId val="276454400"/>
        <c:axId val="276464384"/>
      </c:lineChart>
      <c:catAx>
        <c:axId val="276454400"/>
        <c:scaling>
          <c:orientation val="minMax"/>
        </c:scaling>
        <c:axPos val="b"/>
        <c:numFmt formatCode="General" sourceLinked="1"/>
        <c:tickLblPos val="nextTo"/>
        <c:txPr>
          <a:bodyPr/>
          <a:lstStyle/>
          <a:p>
            <a:pPr>
              <a:defRPr sz="1400">
                <a:latin typeface="Calibri" pitchFamily="34" charset="0"/>
                <a:cs typeface="Calibri" pitchFamily="34" charset="0"/>
              </a:defRPr>
            </a:pPr>
            <a:endParaRPr lang="el-GR"/>
          </a:p>
        </c:txPr>
        <c:crossAx val="276464384"/>
        <c:crosses val="autoZero"/>
        <c:auto val="1"/>
        <c:lblAlgn val="ctr"/>
        <c:lblOffset val="100"/>
      </c:catAx>
      <c:valAx>
        <c:axId val="276464384"/>
        <c:scaling>
          <c:orientation val="minMax"/>
          <c:min val="80"/>
        </c:scaling>
        <c:axPos val="l"/>
        <c:majorGridlines>
          <c:spPr>
            <a:ln>
              <a:solidFill>
                <a:prstClr val="white">
                  <a:lumMod val="65000"/>
                </a:prstClr>
              </a:solidFill>
              <a:prstDash val="sysDash"/>
            </a:ln>
          </c:spPr>
        </c:majorGridlines>
        <c:numFmt formatCode="#,##0" sourceLinked="0"/>
        <c:tickLblPos val="nextTo"/>
        <c:spPr>
          <a:ln>
            <a:solidFill>
              <a:schemeClr val="bg1">
                <a:lumMod val="65000"/>
              </a:schemeClr>
            </a:solidFill>
          </a:ln>
        </c:spPr>
        <c:txPr>
          <a:bodyPr/>
          <a:lstStyle/>
          <a:p>
            <a:pPr>
              <a:defRPr sz="1400">
                <a:latin typeface="Calibri" pitchFamily="34" charset="0"/>
                <a:cs typeface="Calibri" pitchFamily="34" charset="0"/>
              </a:defRPr>
            </a:pPr>
            <a:endParaRPr lang="el-GR"/>
          </a:p>
        </c:txPr>
        <c:crossAx val="276454400"/>
        <c:crosses val="autoZero"/>
        <c:crossBetween val="between"/>
      </c:valAx>
    </c:plotArea>
    <c:legend>
      <c:legendPos val="r"/>
      <c:layout>
        <c:manualLayout>
          <c:xMode val="edge"/>
          <c:yMode val="edge"/>
          <c:x val="0.38182050154910613"/>
          <c:y val="0.54054794998989031"/>
          <c:w val="0.49387332721313731"/>
          <c:h val="0.1563528126846907"/>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userShapes r:id="rId2"/>
</c:chartSpace>
</file>

<file path=ppt/charts/chart43.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3459946670284642"/>
          <c:y val="3.6193010594210442E-2"/>
          <c:w val="0.82820136089383312"/>
          <c:h val="0.84685976646996564"/>
        </c:manualLayout>
      </c:layout>
      <c:lineChart>
        <c:grouping val="standard"/>
        <c:ser>
          <c:idx val="0"/>
          <c:order val="0"/>
          <c:tx>
            <c:strRef>
              <c:f>Φύλλο1!$B$1</c:f>
              <c:strCache>
                <c:ptCount val="1"/>
                <c:pt idx="0">
                  <c:v>Παραγωγικότητα 1,6%</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Φύλλο1!$B$2:$B$30</c:f>
              <c:numCache>
                <c:formatCode>General</c:formatCode>
                <c:ptCount val="29"/>
                <c:pt idx="0">
                  <c:v>100</c:v>
                </c:pt>
                <c:pt idx="1">
                  <c:v>101.6</c:v>
                </c:pt>
                <c:pt idx="2">
                  <c:v>103.2256</c:v>
                </c:pt>
                <c:pt idx="3">
                  <c:v>104.8772096000002</c:v>
                </c:pt>
                <c:pt idx="4">
                  <c:v>106.5552449536</c:v>
                </c:pt>
                <c:pt idx="5">
                  <c:v>108.26012887285758</c:v>
                </c:pt>
                <c:pt idx="6">
                  <c:v>109.99229093482332</c:v>
                </c:pt>
                <c:pt idx="7">
                  <c:v>111.75216758978048</c:v>
                </c:pt>
                <c:pt idx="8">
                  <c:v>113.54020227121734</c:v>
                </c:pt>
                <c:pt idx="9">
                  <c:v>115.35684550755605</c:v>
                </c:pt>
                <c:pt idx="10">
                  <c:v>117.20255503567736</c:v>
                </c:pt>
                <c:pt idx="11">
                  <c:v>119.07779591624818</c:v>
                </c:pt>
                <c:pt idx="12">
                  <c:v>120.98304065090819</c:v>
                </c:pt>
                <c:pt idx="13">
                  <c:v>122.9187693013229</c:v>
                </c:pt>
                <c:pt idx="14">
                  <c:v>124.88546961014386</c:v>
                </c:pt>
                <c:pt idx="15">
                  <c:v>126.88363712390596</c:v>
                </c:pt>
                <c:pt idx="16">
                  <c:v>128.91377531788825</c:v>
                </c:pt>
                <c:pt idx="17">
                  <c:v>130.97639572297479</c:v>
                </c:pt>
                <c:pt idx="18">
                  <c:v>133.07201805454238</c:v>
                </c:pt>
                <c:pt idx="19">
                  <c:v>135.20117034341521</c:v>
                </c:pt>
                <c:pt idx="20">
                  <c:v>137.36438906890984</c:v>
                </c:pt>
                <c:pt idx="21">
                  <c:v>139.56221929401235</c:v>
                </c:pt>
                <c:pt idx="22">
                  <c:v>141.79521480271654</c:v>
                </c:pt>
                <c:pt idx="23">
                  <c:v>144.06393823955995</c:v>
                </c:pt>
                <c:pt idx="24">
                  <c:v>146.36896125139296</c:v>
                </c:pt>
                <c:pt idx="25">
                  <c:v>148.71086463141469</c:v>
                </c:pt>
                <c:pt idx="26">
                  <c:v>151.09023846551801</c:v>
                </c:pt>
                <c:pt idx="27">
                  <c:v>153.50768228096618</c:v>
                </c:pt>
                <c:pt idx="28">
                  <c:v>155.96380519746126</c:v>
                </c:pt>
              </c:numCache>
            </c:numRef>
          </c:val>
          <c:extLst xmlns:c16r2="http://schemas.microsoft.com/office/drawing/2015/06/chart">
            <c:ext xmlns:c16="http://schemas.microsoft.com/office/drawing/2014/chart" uri="{C3380CC4-5D6E-409C-BE32-E72D297353CC}">
              <c16:uniqueId val="{00000000-7D75-460E-A44D-6F48B92EB298}"/>
            </c:ext>
          </c:extLst>
        </c:ser>
        <c:ser>
          <c:idx val="1"/>
          <c:order val="1"/>
          <c:tx>
            <c:strRef>
              <c:f>Φύλλο1!$C$1</c:f>
              <c:strCache>
                <c:ptCount val="1"/>
                <c:pt idx="0">
                  <c:v>Παραγωγικότητα 0,7%</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Φύλλο1!$C$2:$C$30</c:f>
              <c:numCache>
                <c:formatCode>General</c:formatCode>
                <c:ptCount val="29"/>
                <c:pt idx="0">
                  <c:v>100</c:v>
                </c:pt>
                <c:pt idx="1">
                  <c:v>100.69999999999999</c:v>
                </c:pt>
                <c:pt idx="2">
                  <c:v>101.40490000000018</c:v>
                </c:pt>
                <c:pt idx="3">
                  <c:v>102.11473429999997</c:v>
                </c:pt>
                <c:pt idx="4">
                  <c:v>102.82953744009976</c:v>
                </c:pt>
                <c:pt idx="5">
                  <c:v>103.54934420218065</c:v>
                </c:pt>
                <c:pt idx="6">
                  <c:v>104.2741896115959</c:v>
                </c:pt>
                <c:pt idx="7">
                  <c:v>105.00410893887712</c:v>
                </c:pt>
                <c:pt idx="8">
                  <c:v>105.7391377014492</c:v>
                </c:pt>
                <c:pt idx="9">
                  <c:v>106.47931166535933</c:v>
                </c:pt>
                <c:pt idx="10">
                  <c:v>107.22466684701683</c:v>
                </c:pt>
                <c:pt idx="11">
                  <c:v>107.97523951494594</c:v>
                </c:pt>
                <c:pt idx="12">
                  <c:v>108.73106619155055</c:v>
                </c:pt>
                <c:pt idx="13">
                  <c:v>109.49218365489139</c:v>
                </c:pt>
                <c:pt idx="14">
                  <c:v>110.25862894047562</c:v>
                </c:pt>
                <c:pt idx="15">
                  <c:v>111.03043934305875</c:v>
                </c:pt>
                <c:pt idx="16">
                  <c:v>111.80765241846034</c:v>
                </c:pt>
                <c:pt idx="17">
                  <c:v>112.59030598538956</c:v>
                </c:pt>
                <c:pt idx="18">
                  <c:v>113.37843812728681</c:v>
                </c:pt>
                <c:pt idx="19">
                  <c:v>114.17208719417791</c:v>
                </c:pt>
                <c:pt idx="20">
                  <c:v>114.9712918045375</c:v>
                </c:pt>
                <c:pt idx="21">
                  <c:v>115.77609084716906</c:v>
                </c:pt>
                <c:pt idx="22">
                  <c:v>116.58652348309963</c:v>
                </c:pt>
                <c:pt idx="23">
                  <c:v>117.40262914748111</c:v>
                </c:pt>
                <c:pt idx="24">
                  <c:v>118.22444755151345</c:v>
                </c:pt>
                <c:pt idx="25">
                  <c:v>119.05201868437406</c:v>
                </c:pt>
                <c:pt idx="26">
                  <c:v>119.88538281516418</c:v>
                </c:pt>
                <c:pt idx="27">
                  <c:v>120.72458049487079</c:v>
                </c:pt>
                <c:pt idx="28">
                  <c:v>121.56965255833488</c:v>
                </c:pt>
              </c:numCache>
            </c:numRef>
          </c:val>
          <c:extLst xmlns:c16r2="http://schemas.microsoft.com/office/drawing/2015/06/chart">
            <c:ext xmlns:c16="http://schemas.microsoft.com/office/drawing/2014/chart" uri="{C3380CC4-5D6E-409C-BE32-E72D297353CC}">
              <c16:uniqueId val="{00000001-7D75-460E-A44D-6F48B92EB298}"/>
            </c:ext>
          </c:extLst>
        </c:ser>
        <c:dLbls/>
        <c:marker val="1"/>
        <c:axId val="275549568"/>
        <c:axId val="275563648"/>
      </c:lineChart>
      <c:catAx>
        <c:axId val="275549568"/>
        <c:scaling>
          <c:orientation val="minMax"/>
        </c:scaling>
        <c:axPos val="b"/>
        <c:numFmt formatCode="General" sourceLinked="1"/>
        <c:tickLblPos val="nextTo"/>
        <c:txPr>
          <a:bodyPr/>
          <a:lstStyle/>
          <a:p>
            <a:pPr>
              <a:defRPr sz="1400">
                <a:latin typeface="Calibri" pitchFamily="34" charset="0"/>
                <a:cs typeface="Calibri" pitchFamily="34" charset="0"/>
              </a:defRPr>
            </a:pPr>
            <a:endParaRPr lang="el-GR"/>
          </a:p>
        </c:txPr>
        <c:crossAx val="275563648"/>
        <c:crosses val="autoZero"/>
        <c:auto val="1"/>
        <c:lblAlgn val="ctr"/>
        <c:lblOffset val="100"/>
      </c:catAx>
      <c:valAx>
        <c:axId val="275563648"/>
        <c:scaling>
          <c:orientation val="minMax"/>
          <c:min val="60"/>
        </c:scaling>
        <c:axPos val="l"/>
        <c:majorGridlines>
          <c:spPr>
            <a:ln>
              <a:solidFill>
                <a:prstClr val="white">
                  <a:lumMod val="65000"/>
                </a:prstClr>
              </a:solidFill>
              <a:prstDash val="sysDash"/>
            </a:ln>
          </c:spPr>
        </c:majorGridlines>
        <c:numFmt formatCode="#,##0" sourceLinked="0"/>
        <c:tickLblPos val="nextTo"/>
        <c:spPr>
          <a:ln>
            <a:solidFill>
              <a:schemeClr val="bg1">
                <a:lumMod val="65000"/>
              </a:schemeClr>
            </a:solidFill>
          </a:ln>
        </c:spPr>
        <c:txPr>
          <a:bodyPr/>
          <a:lstStyle/>
          <a:p>
            <a:pPr>
              <a:defRPr sz="1400">
                <a:latin typeface="Calibri" pitchFamily="34" charset="0"/>
                <a:cs typeface="Calibri" pitchFamily="34" charset="0"/>
              </a:defRPr>
            </a:pPr>
            <a:endParaRPr lang="el-GR"/>
          </a:p>
        </c:txPr>
        <c:crossAx val="275549568"/>
        <c:crosses val="autoZero"/>
        <c:crossBetween val="between"/>
      </c:valAx>
    </c:plotArea>
    <c:legend>
      <c:legendPos val="r"/>
      <c:layout>
        <c:manualLayout>
          <c:xMode val="edge"/>
          <c:yMode val="edge"/>
          <c:x val="0.22206945441827791"/>
          <c:y val="0.17981922114995991"/>
          <c:w val="0.50571202088443856"/>
          <c:h val="0.16436900665891135"/>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chartSpace>
</file>

<file path=ppt/charts/chart44.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3459946670284648"/>
          <c:y val="3.6193010594210442E-2"/>
          <c:w val="0.82820136089383312"/>
          <c:h val="0.84685976646996564"/>
        </c:manualLayout>
      </c:layout>
      <c:lineChart>
        <c:grouping val="standard"/>
        <c:ser>
          <c:idx val="0"/>
          <c:order val="0"/>
          <c:tx>
            <c:strRef>
              <c:f>Φύλλο1!$B$1</c:f>
              <c:strCache>
                <c:ptCount val="1"/>
                <c:pt idx="0">
                  <c:v>Παραγωγικότητα 1,6%</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Φύλλο1!$B$2:$B$30</c:f>
              <c:numCache>
                <c:formatCode>General</c:formatCode>
                <c:ptCount val="29"/>
                <c:pt idx="0">
                  <c:v>100</c:v>
                </c:pt>
                <c:pt idx="1">
                  <c:v>101.66950248099546</c:v>
                </c:pt>
                <c:pt idx="2">
                  <c:v>105.62066973787547</c:v>
                </c:pt>
                <c:pt idx="3">
                  <c:v>108.35748885302128</c:v>
                </c:pt>
                <c:pt idx="4">
                  <c:v>110.07836638588162</c:v>
                </c:pt>
                <c:pt idx="5">
                  <c:v>111.52388406605353</c:v>
                </c:pt>
                <c:pt idx="6">
                  <c:v>112.19701242918643</c:v>
                </c:pt>
                <c:pt idx="7">
                  <c:v>113.114586622723</c:v>
                </c:pt>
                <c:pt idx="8">
                  <c:v>113.83544943065525</c:v>
                </c:pt>
                <c:pt idx="9">
                  <c:v>114.36999938148188</c:v>
                </c:pt>
                <c:pt idx="10">
                  <c:v>114.43966873074262</c:v>
                </c:pt>
                <c:pt idx="11">
                  <c:v>114.8268635163093</c:v>
                </c:pt>
                <c:pt idx="12">
                  <c:v>114.99926677977047</c:v>
                </c:pt>
                <c:pt idx="13">
                  <c:v>115.42319125094971</c:v>
                </c:pt>
                <c:pt idx="14">
                  <c:v>115.99933691820053</c:v>
                </c:pt>
                <c:pt idx="15">
                  <c:v>116.52811817007139</c:v>
                </c:pt>
                <c:pt idx="16">
                  <c:v>116.98575112057345</c:v>
                </c:pt>
                <c:pt idx="17">
                  <c:v>117.46983953042771</c:v>
                </c:pt>
                <c:pt idx="18">
                  <c:v>117.95786480098349</c:v>
                </c:pt>
                <c:pt idx="19">
                  <c:v>118.58126279665555</c:v>
                </c:pt>
                <c:pt idx="20">
                  <c:v>119.20005009677475</c:v>
                </c:pt>
                <c:pt idx="21">
                  <c:v>119.67692479256142</c:v>
                </c:pt>
                <c:pt idx="22">
                  <c:v>120.2940727643544</c:v>
                </c:pt>
                <c:pt idx="23">
                  <c:v>120.96883019489348</c:v>
                </c:pt>
                <c:pt idx="24">
                  <c:v>121.54955195394906</c:v>
                </c:pt>
                <c:pt idx="25">
                  <c:v>122.15210187989737</c:v>
                </c:pt>
                <c:pt idx="26">
                  <c:v>122.80939359599337</c:v>
                </c:pt>
                <c:pt idx="27">
                  <c:v>123.5883879195386</c:v>
                </c:pt>
                <c:pt idx="28">
                  <c:v>124.36431989316907</c:v>
                </c:pt>
              </c:numCache>
            </c:numRef>
          </c:val>
          <c:extLst xmlns:c16r2="http://schemas.microsoft.com/office/drawing/2015/06/chart">
            <c:ext xmlns:c16="http://schemas.microsoft.com/office/drawing/2014/chart" uri="{C3380CC4-5D6E-409C-BE32-E72D297353CC}">
              <c16:uniqueId val="{00000000-E256-484C-87AA-DBB77D7C0A46}"/>
            </c:ext>
          </c:extLst>
        </c:ser>
        <c:ser>
          <c:idx val="1"/>
          <c:order val="1"/>
          <c:tx>
            <c:strRef>
              <c:f>Φύλλο1!$C$1</c:f>
              <c:strCache>
                <c:ptCount val="1"/>
                <c:pt idx="0">
                  <c:v>Παραγωγικότητα 0,7%</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Φύλλο1!$C$2:$C$30</c:f>
              <c:numCache>
                <c:formatCode>General</c:formatCode>
                <c:ptCount val="29"/>
                <c:pt idx="0">
                  <c:v>100</c:v>
                </c:pt>
                <c:pt idx="1">
                  <c:v>100.76888680941161</c:v>
                </c:pt>
                <c:pt idx="2">
                  <c:v>103.75772533850395</c:v>
                </c:pt>
                <c:pt idx="3">
                  <c:v>105.50334267895609</c:v>
                </c:pt>
                <c:pt idx="4">
                  <c:v>106.22947281995442</c:v>
                </c:pt>
                <c:pt idx="5">
                  <c:v>106.67108175607545</c:v>
                </c:pt>
                <c:pt idx="6">
                  <c:v>106.52967295039338</c:v>
                </c:pt>
                <c:pt idx="7">
                  <c:v>106.73931101079381</c:v>
                </c:pt>
                <c:pt idx="8">
                  <c:v>106.91209164742055</c:v>
                </c:pt>
                <c:pt idx="9">
                  <c:v>107.06988312789811</c:v>
                </c:pt>
                <c:pt idx="10">
                  <c:v>106.92025995919757</c:v>
                </c:pt>
                <c:pt idx="11">
                  <c:v>106.95892621485758</c:v>
                </c:pt>
                <c:pt idx="12">
                  <c:v>106.81717760552216</c:v>
                </c:pt>
                <c:pt idx="13">
                  <c:v>106.91084783645418</c:v>
                </c:pt>
                <c:pt idx="14">
                  <c:v>107.13658706047948</c:v>
                </c:pt>
                <c:pt idx="15">
                  <c:v>107.28774845369563</c:v>
                </c:pt>
                <c:pt idx="16">
                  <c:v>107.35630109768613</c:v>
                </c:pt>
                <c:pt idx="17">
                  <c:v>107.44030876636026</c:v>
                </c:pt>
                <c:pt idx="18">
                  <c:v>107.51859107486968</c:v>
                </c:pt>
                <c:pt idx="19">
                  <c:v>107.72664277277038</c:v>
                </c:pt>
                <c:pt idx="20">
                  <c:v>107.9130386942153</c:v>
                </c:pt>
                <c:pt idx="21">
                  <c:v>107.96064288895293</c:v>
                </c:pt>
                <c:pt idx="22">
                  <c:v>108.1173059214936</c:v>
                </c:pt>
                <c:pt idx="23">
                  <c:v>108.33251604191362</c:v>
                </c:pt>
                <c:pt idx="24">
                  <c:v>108.44874032934879</c:v>
                </c:pt>
                <c:pt idx="25">
                  <c:v>108.52625870680778</c:v>
                </c:pt>
                <c:pt idx="26">
                  <c:v>108.65095859842504</c:v>
                </c:pt>
                <c:pt idx="27">
                  <c:v>108.87216939196784</c:v>
                </c:pt>
                <c:pt idx="28">
                  <c:v>109.09026753817542</c:v>
                </c:pt>
              </c:numCache>
            </c:numRef>
          </c:val>
          <c:extLst xmlns:c16r2="http://schemas.microsoft.com/office/drawing/2015/06/chart">
            <c:ext xmlns:c16="http://schemas.microsoft.com/office/drawing/2014/chart" uri="{C3380CC4-5D6E-409C-BE32-E72D297353CC}">
              <c16:uniqueId val="{00000001-E256-484C-87AA-DBB77D7C0A46}"/>
            </c:ext>
          </c:extLst>
        </c:ser>
        <c:dLbls/>
        <c:marker val="1"/>
        <c:axId val="164342400"/>
        <c:axId val="164348288"/>
      </c:lineChart>
      <c:catAx>
        <c:axId val="164342400"/>
        <c:scaling>
          <c:orientation val="minMax"/>
        </c:scaling>
        <c:axPos val="b"/>
        <c:numFmt formatCode="General" sourceLinked="1"/>
        <c:tickLblPos val="nextTo"/>
        <c:txPr>
          <a:bodyPr/>
          <a:lstStyle/>
          <a:p>
            <a:pPr>
              <a:defRPr sz="1400">
                <a:latin typeface="Calibri" pitchFamily="34" charset="0"/>
                <a:cs typeface="Calibri" pitchFamily="34" charset="0"/>
              </a:defRPr>
            </a:pPr>
            <a:endParaRPr lang="el-GR"/>
          </a:p>
        </c:txPr>
        <c:crossAx val="164348288"/>
        <c:crosses val="autoZero"/>
        <c:auto val="1"/>
        <c:lblAlgn val="ctr"/>
        <c:lblOffset val="100"/>
      </c:catAx>
      <c:valAx>
        <c:axId val="164348288"/>
        <c:scaling>
          <c:orientation val="minMax"/>
          <c:max val="140"/>
          <c:min val="80"/>
        </c:scaling>
        <c:axPos val="l"/>
        <c:majorGridlines>
          <c:spPr>
            <a:ln>
              <a:solidFill>
                <a:prstClr val="white">
                  <a:lumMod val="65000"/>
                </a:prstClr>
              </a:solidFill>
              <a:prstDash val="sysDash"/>
            </a:ln>
          </c:spPr>
        </c:majorGridlines>
        <c:numFmt formatCode="#,##0" sourceLinked="0"/>
        <c:tickLblPos val="nextTo"/>
        <c:spPr>
          <a:ln>
            <a:solidFill>
              <a:schemeClr val="bg1">
                <a:lumMod val="65000"/>
              </a:schemeClr>
            </a:solidFill>
          </a:ln>
        </c:spPr>
        <c:txPr>
          <a:bodyPr/>
          <a:lstStyle/>
          <a:p>
            <a:pPr>
              <a:defRPr sz="1400">
                <a:latin typeface="Calibri" pitchFamily="34" charset="0"/>
                <a:cs typeface="Calibri" pitchFamily="34" charset="0"/>
              </a:defRPr>
            </a:pPr>
            <a:endParaRPr lang="el-GR"/>
          </a:p>
        </c:txPr>
        <c:crossAx val="164342400"/>
        <c:crosses val="autoZero"/>
        <c:crossBetween val="between"/>
        <c:majorUnit val="10"/>
      </c:valAx>
    </c:plotArea>
    <c:legend>
      <c:legendPos val="r"/>
      <c:layout>
        <c:manualLayout>
          <c:xMode val="edge"/>
          <c:yMode val="edge"/>
          <c:x val="0.26485991347117777"/>
          <c:y val="0.5565803379383315"/>
          <c:w val="0.50571202088443856"/>
          <c:h val="0.16436900665891135"/>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chartSpace>
</file>

<file path=ppt/charts/chart45.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3459946670284648"/>
          <c:y val="3.6193010594210442E-2"/>
          <c:w val="0.82820136089383312"/>
          <c:h val="0.84685976646996564"/>
        </c:manualLayout>
      </c:layout>
      <c:lineChart>
        <c:grouping val="standard"/>
        <c:ser>
          <c:idx val="0"/>
          <c:order val="0"/>
          <c:tx>
            <c:strRef>
              <c:f>Φύλλο1!$B$1</c:f>
              <c:strCache>
                <c:ptCount val="1"/>
                <c:pt idx="0">
                  <c:v>Πραγματικό</c:v>
                </c:pt>
              </c:strCache>
            </c:strRef>
          </c:tx>
          <c:spPr>
            <a:ln w="50800"/>
          </c:spPr>
          <c:marker>
            <c:symbol val="none"/>
          </c:marker>
          <c:cat>
            <c:numRef>
              <c:f>Φύλλο1!$A$2:$A$43</c:f>
              <c:numCache>
                <c:formatCode>General</c:formatCode>
                <c:ptCount val="42"/>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pt idx="17">
                  <c:v>2026</c:v>
                </c:pt>
                <c:pt idx="18">
                  <c:v>2027</c:v>
                </c:pt>
                <c:pt idx="19">
                  <c:v>2028</c:v>
                </c:pt>
                <c:pt idx="20">
                  <c:v>2029</c:v>
                </c:pt>
                <c:pt idx="21">
                  <c:v>2030</c:v>
                </c:pt>
                <c:pt idx="22">
                  <c:v>2031</c:v>
                </c:pt>
                <c:pt idx="23">
                  <c:v>2032</c:v>
                </c:pt>
                <c:pt idx="24">
                  <c:v>2033</c:v>
                </c:pt>
                <c:pt idx="25">
                  <c:v>2034</c:v>
                </c:pt>
                <c:pt idx="26">
                  <c:v>2035</c:v>
                </c:pt>
                <c:pt idx="27">
                  <c:v>2036</c:v>
                </c:pt>
                <c:pt idx="28">
                  <c:v>2037</c:v>
                </c:pt>
                <c:pt idx="29">
                  <c:v>2038</c:v>
                </c:pt>
                <c:pt idx="30">
                  <c:v>2039</c:v>
                </c:pt>
                <c:pt idx="31">
                  <c:v>2040</c:v>
                </c:pt>
                <c:pt idx="32">
                  <c:v>2041</c:v>
                </c:pt>
                <c:pt idx="33">
                  <c:v>2042</c:v>
                </c:pt>
                <c:pt idx="34">
                  <c:v>2043</c:v>
                </c:pt>
                <c:pt idx="35">
                  <c:v>2044</c:v>
                </c:pt>
                <c:pt idx="36">
                  <c:v>2045</c:v>
                </c:pt>
                <c:pt idx="37">
                  <c:v>2046</c:v>
                </c:pt>
                <c:pt idx="38">
                  <c:v>2047</c:v>
                </c:pt>
                <c:pt idx="39">
                  <c:v>2048</c:v>
                </c:pt>
                <c:pt idx="40">
                  <c:v>2049</c:v>
                </c:pt>
                <c:pt idx="41">
                  <c:v>2050</c:v>
                </c:pt>
              </c:numCache>
            </c:numRef>
          </c:cat>
          <c:val>
            <c:numRef>
              <c:f>Φύλλο1!$B$2:$B$43</c:f>
              <c:numCache>
                <c:formatCode>General</c:formatCode>
                <c:ptCount val="42"/>
                <c:pt idx="0">
                  <c:v>0.63742191799938797</c:v>
                </c:pt>
                <c:pt idx="1">
                  <c:v>0.62932667363731765</c:v>
                </c:pt>
                <c:pt idx="2">
                  <c:v>0.63949223414283363</c:v>
                </c:pt>
                <c:pt idx="3">
                  <c:v>0.65172565468672428</c:v>
                </c:pt>
                <c:pt idx="4">
                  <c:v>0.66290119477559784</c:v>
                </c:pt>
                <c:pt idx="5">
                  <c:v>0.66282412936293267</c:v>
                </c:pt>
                <c:pt idx="6">
                  <c:v>0.65771337294710563</c:v>
                </c:pt>
                <c:pt idx="7">
                  <c:v>0.65555545372195778</c:v>
                </c:pt>
                <c:pt idx="8">
                  <c:v>0.65287100553133326</c:v>
                </c:pt>
                <c:pt idx="9">
                  <c:v>0.64043608978113986</c:v>
                </c:pt>
                <c:pt idx="10">
                  <c:v>0.62602821485564963</c:v>
                </c:pt>
                <c:pt idx="11">
                  <c:v>0.63618368452400265</c:v>
                </c:pt>
                <c:pt idx="12">
                  <c:v>0.62616859494462052</c:v>
                </c:pt>
                <c:pt idx="13">
                  <c:v>0.61569136996202012</c:v>
                </c:pt>
              </c:numCache>
            </c:numRef>
          </c:val>
          <c:extLst xmlns:c16r2="http://schemas.microsoft.com/office/drawing/2015/06/chart">
            <c:ext xmlns:c16="http://schemas.microsoft.com/office/drawing/2014/chart" uri="{C3380CC4-5D6E-409C-BE32-E72D297353CC}">
              <c16:uniqueId val="{00000000-8AB2-4844-91DA-4B9ED89D53E1}"/>
            </c:ext>
          </c:extLst>
        </c:ser>
        <c:ser>
          <c:idx val="1"/>
          <c:order val="1"/>
          <c:tx>
            <c:strRef>
              <c:f>Φύλλο1!$C$1</c:f>
              <c:strCache>
                <c:ptCount val="1"/>
                <c:pt idx="0">
                  <c:v>Μελλοντικό 1,6%</c:v>
                </c:pt>
              </c:strCache>
            </c:strRef>
          </c:tx>
          <c:spPr>
            <a:ln w="50800"/>
          </c:spPr>
          <c:marker>
            <c:symbol val="none"/>
          </c:marker>
          <c:cat>
            <c:numRef>
              <c:f>Φύλλο1!$A$2:$A$43</c:f>
              <c:numCache>
                <c:formatCode>General</c:formatCode>
                <c:ptCount val="42"/>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pt idx="17">
                  <c:v>2026</c:v>
                </c:pt>
                <c:pt idx="18">
                  <c:v>2027</c:v>
                </c:pt>
                <c:pt idx="19">
                  <c:v>2028</c:v>
                </c:pt>
                <c:pt idx="20">
                  <c:v>2029</c:v>
                </c:pt>
                <c:pt idx="21">
                  <c:v>2030</c:v>
                </c:pt>
                <c:pt idx="22">
                  <c:v>2031</c:v>
                </c:pt>
                <c:pt idx="23">
                  <c:v>2032</c:v>
                </c:pt>
                <c:pt idx="24">
                  <c:v>2033</c:v>
                </c:pt>
                <c:pt idx="25">
                  <c:v>2034</c:v>
                </c:pt>
                <c:pt idx="26">
                  <c:v>2035</c:v>
                </c:pt>
                <c:pt idx="27">
                  <c:v>2036</c:v>
                </c:pt>
                <c:pt idx="28">
                  <c:v>2037</c:v>
                </c:pt>
                <c:pt idx="29">
                  <c:v>2038</c:v>
                </c:pt>
                <c:pt idx="30">
                  <c:v>2039</c:v>
                </c:pt>
                <c:pt idx="31">
                  <c:v>2040</c:v>
                </c:pt>
                <c:pt idx="32">
                  <c:v>2041</c:v>
                </c:pt>
                <c:pt idx="33">
                  <c:v>2042</c:v>
                </c:pt>
                <c:pt idx="34">
                  <c:v>2043</c:v>
                </c:pt>
                <c:pt idx="35">
                  <c:v>2044</c:v>
                </c:pt>
                <c:pt idx="36">
                  <c:v>2045</c:v>
                </c:pt>
                <c:pt idx="37">
                  <c:v>2046</c:v>
                </c:pt>
                <c:pt idx="38">
                  <c:v>2047</c:v>
                </c:pt>
                <c:pt idx="39">
                  <c:v>2048</c:v>
                </c:pt>
                <c:pt idx="40">
                  <c:v>2049</c:v>
                </c:pt>
                <c:pt idx="41">
                  <c:v>2050</c:v>
                </c:pt>
              </c:numCache>
            </c:numRef>
          </c:cat>
          <c:val>
            <c:numRef>
              <c:f>Φύλλο1!$C$2:$C$43</c:f>
              <c:numCache>
                <c:formatCode>General</c:formatCode>
                <c:ptCount val="42"/>
                <c:pt idx="13">
                  <c:v>0.61569136996202012</c:v>
                </c:pt>
                <c:pt idx="14">
                  <c:v>0.61611157177055242</c:v>
                </c:pt>
                <c:pt idx="15">
                  <c:v>0.62997581417299731</c:v>
                </c:pt>
                <c:pt idx="16">
                  <c:v>0.63612165968065726</c:v>
                </c:pt>
                <c:pt idx="17">
                  <c:v>0.63604745522640183</c:v>
                </c:pt>
                <c:pt idx="18">
                  <c:v>0.63425181970260203</c:v>
                </c:pt>
                <c:pt idx="19">
                  <c:v>0.62803149035766592</c:v>
                </c:pt>
                <c:pt idx="20">
                  <c:v>0.62319653854855861</c:v>
                </c:pt>
                <c:pt idx="21">
                  <c:v>0.61729141677584098</c:v>
                </c:pt>
                <c:pt idx="22">
                  <c:v>0.61042332840496449</c:v>
                </c:pt>
                <c:pt idx="23">
                  <c:v>0.6011763507751926</c:v>
                </c:pt>
                <c:pt idx="24">
                  <c:v>0.59371099290715046</c:v>
                </c:pt>
                <c:pt idx="25">
                  <c:v>0.58523858466699197</c:v>
                </c:pt>
                <c:pt idx="26">
                  <c:v>0.57814563313982514</c:v>
                </c:pt>
                <c:pt idx="27">
                  <c:v>0.57188139882349065</c:v>
                </c:pt>
                <c:pt idx="28">
                  <c:v>0.56544125164703563</c:v>
                </c:pt>
                <c:pt idx="29">
                  <c:v>0.55872231358744961</c:v>
                </c:pt>
                <c:pt idx="30">
                  <c:v>0.55219912703974061</c:v>
                </c:pt>
                <c:pt idx="31">
                  <c:v>0.54576104662897262</c:v>
                </c:pt>
                <c:pt idx="32">
                  <c:v>0.54000526637800805</c:v>
                </c:pt>
                <c:pt idx="33">
                  <c:v>0.53427475561798854</c:v>
                </c:pt>
                <c:pt idx="34">
                  <c:v>0.52796475250140162</c:v>
                </c:pt>
                <c:pt idx="35">
                  <c:v>0.5223300712012815</c:v>
                </c:pt>
                <c:pt idx="36">
                  <c:v>0.51698813193628657</c:v>
                </c:pt>
                <c:pt idx="37">
                  <c:v>0.51128935039695456</c:v>
                </c:pt>
                <c:pt idx="38">
                  <c:v>0.50573221736121232</c:v>
                </c:pt>
                <c:pt idx="39">
                  <c:v>0.50044638407535613</c:v>
                </c:pt>
                <c:pt idx="40">
                  <c:v>0.49568973811485401</c:v>
                </c:pt>
                <c:pt idx="41">
                  <c:v>0.49094670774048887</c:v>
                </c:pt>
              </c:numCache>
            </c:numRef>
          </c:val>
          <c:extLst xmlns:c16r2="http://schemas.microsoft.com/office/drawing/2015/06/chart">
            <c:ext xmlns:c16="http://schemas.microsoft.com/office/drawing/2014/chart" uri="{C3380CC4-5D6E-409C-BE32-E72D297353CC}">
              <c16:uniqueId val="{00000001-8AB2-4844-91DA-4B9ED89D53E1}"/>
            </c:ext>
          </c:extLst>
        </c:ser>
        <c:ser>
          <c:idx val="2"/>
          <c:order val="2"/>
          <c:tx>
            <c:strRef>
              <c:f>Φύλλο1!$D$1</c:f>
              <c:strCache>
                <c:ptCount val="1"/>
                <c:pt idx="0">
                  <c:v>Μελλοντικό 0,7%</c:v>
                </c:pt>
              </c:strCache>
            </c:strRef>
          </c:tx>
          <c:spPr>
            <a:ln w="50800"/>
          </c:spPr>
          <c:marker>
            <c:symbol val="none"/>
          </c:marker>
          <c:cat>
            <c:numRef>
              <c:f>Φύλλο1!$A$2:$A$43</c:f>
              <c:numCache>
                <c:formatCode>General</c:formatCode>
                <c:ptCount val="42"/>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pt idx="17">
                  <c:v>2026</c:v>
                </c:pt>
                <c:pt idx="18">
                  <c:v>2027</c:v>
                </c:pt>
                <c:pt idx="19">
                  <c:v>2028</c:v>
                </c:pt>
                <c:pt idx="20">
                  <c:v>2029</c:v>
                </c:pt>
                <c:pt idx="21">
                  <c:v>2030</c:v>
                </c:pt>
                <c:pt idx="22">
                  <c:v>2031</c:v>
                </c:pt>
                <c:pt idx="23">
                  <c:v>2032</c:v>
                </c:pt>
                <c:pt idx="24">
                  <c:v>2033</c:v>
                </c:pt>
                <c:pt idx="25">
                  <c:v>2034</c:v>
                </c:pt>
                <c:pt idx="26">
                  <c:v>2035</c:v>
                </c:pt>
                <c:pt idx="27">
                  <c:v>2036</c:v>
                </c:pt>
                <c:pt idx="28">
                  <c:v>2037</c:v>
                </c:pt>
                <c:pt idx="29">
                  <c:v>2038</c:v>
                </c:pt>
                <c:pt idx="30">
                  <c:v>2039</c:v>
                </c:pt>
                <c:pt idx="31">
                  <c:v>2040</c:v>
                </c:pt>
                <c:pt idx="32">
                  <c:v>2041</c:v>
                </c:pt>
                <c:pt idx="33">
                  <c:v>2042</c:v>
                </c:pt>
                <c:pt idx="34">
                  <c:v>2043</c:v>
                </c:pt>
                <c:pt idx="35">
                  <c:v>2044</c:v>
                </c:pt>
                <c:pt idx="36">
                  <c:v>2045</c:v>
                </c:pt>
                <c:pt idx="37">
                  <c:v>2046</c:v>
                </c:pt>
                <c:pt idx="38">
                  <c:v>2047</c:v>
                </c:pt>
                <c:pt idx="39">
                  <c:v>2048</c:v>
                </c:pt>
                <c:pt idx="40">
                  <c:v>2049</c:v>
                </c:pt>
                <c:pt idx="41">
                  <c:v>2050</c:v>
                </c:pt>
              </c:numCache>
            </c:numRef>
          </c:cat>
          <c:val>
            <c:numRef>
              <c:f>Φύλλο1!$D$2:$D$43</c:f>
              <c:numCache>
                <c:formatCode>General</c:formatCode>
                <c:ptCount val="42"/>
                <c:pt idx="13">
                  <c:v>0.61569136996202012</c:v>
                </c:pt>
                <c:pt idx="14">
                  <c:v>0.61611157177055242</c:v>
                </c:pt>
                <c:pt idx="15">
                  <c:v>0.62997581417299731</c:v>
                </c:pt>
                <c:pt idx="16">
                  <c:v>0.63612165968065726</c:v>
                </c:pt>
                <c:pt idx="17">
                  <c:v>0.63604745522640183</c:v>
                </c:pt>
                <c:pt idx="18">
                  <c:v>0.63425181970260203</c:v>
                </c:pt>
                <c:pt idx="19">
                  <c:v>0.62900796631220435</c:v>
                </c:pt>
                <c:pt idx="20">
                  <c:v>0.62586472805540261</c:v>
                </c:pt>
                <c:pt idx="21">
                  <c:v>0.62252018405173759</c:v>
                </c:pt>
                <c:pt idx="22">
                  <c:v>0.61910522457921646</c:v>
                </c:pt>
                <c:pt idx="23">
                  <c:v>0.61394246818569465</c:v>
                </c:pt>
                <c:pt idx="24">
                  <c:v>0.60989522553808073</c:v>
                </c:pt>
                <c:pt idx="25">
                  <c:v>0.60485298363570694</c:v>
                </c:pt>
                <c:pt idx="26">
                  <c:v>0.60117516578525187</c:v>
                </c:pt>
                <c:pt idx="27">
                  <c:v>0.59825673297222848</c:v>
                </c:pt>
                <c:pt idx="28">
                  <c:v>0.59493627279143657</c:v>
                </c:pt>
                <c:pt idx="29">
                  <c:v>0.59117816646327603</c:v>
                </c:pt>
                <c:pt idx="30">
                  <c:v>0.58752807436396459</c:v>
                </c:pt>
                <c:pt idx="31">
                  <c:v>0.58386907092887963</c:v>
                </c:pt>
                <c:pt idx="32">
                  <c:v>0.58093234864912358</c:v>
                </c:pt>
                <c:pt idx="33">
                  <c:v>0.57789227118121145</c:v>
                </c:pt>
                <c:pt idx="34">
                  <c:v>0.57412830145178662</c:v>
                </c:pt>
                <c:pt idx="35">
                  <c:v>0.57096467346121682</c:v>
                </c:pt>
                <c:pt idx="36">
                  <c:v>0.56812432223996812</c:v>
                </c:pt>
                <c:pt idx="37">
                  <c:v>0.56478037050191532</c:v>
                </c:pt>
                <c:pt idx="38">
                  <c:v>0.56125528444644945</c:v>
                </c:pt>
                <c:pt idx="39">
                  <c:v>0.55799422385574593</c:v>
                </c:pt>
                <c:pt idx="40">
                  <c:v>0.55524358188446721</c:v>
                </c:pt>
                <c:pt idx="41">
                  <c:v>0.55248845427163096</c:v>
                </c:pt>
              </c:numCache>
            </c:numRef>
          </c:val>
          <c:extLst xmlns:c16r2="http://schemas.microsoft.com/office/drawing/2015/06/chart">
            <c:ext xmlns:c16="http://schemas.microsoft.com/office/drawing/2014/chart" uri="{C3380CC4-5D6E-409C-BE32-E72D297353CC}">
              <c16:uniqueId val="{00000002-8AB2-4844-91DA-4B9ED89D53E1}"/>
            </c:ext>
          </c:extLst>
        </c:ser>
        <c:dLbls/>
        <c:marker val="1"/>
        <c:axId val="276531840"/>
        <c:axId val="276545920"/>
      </c:lineChart>
      <c:catAx>
        <c:axId val="276531840"/>
        <c:scaling>
          <c:orientation val="minMax"/>
        </c:scaling>
        <c:axPos val="b"/>
        <c:numFmt formatCode="General" sourceLinked="1"/>
        <c:tickLblPos val="nextTo"/>
        <c:txPr>
          <a:bodyPr/>
          <a:lstStyle/>
          <a:p>
            <a:pPr>
              <a:defRPr sz="1400">
                <a:latin typeface="Calibri" pitchFamily="34" charset="0"/>
                <a:cs typeface="Calibri" pitchFamily="34" charset="0"/>
              </a:defRPr>
            </a:pPr>
            <a:endParaRPr lang="el-GR"/>
          </a:p>
        </c:txPr>
        <c:crossAx val="276545920"/>
        <c:crosses val="autoZero"/>
        <c:auto val="1"/>
        <c:lblAlgn val="ctr"/>
        <c:lblOffset val="100"/>
      </c:catAx>
      <c:valAx>
        <c:axId val="276545920"/>
        <c:scaling>
          <c:orientation val="minMax"/>
          <c:min val="0.4"/>
        </c:scaling>
        <c:axPos val="l"/>
        <c:majorGridlines>
          <c:spPr>
            <a:ln>
              <a:solidFill>
                <a:prstClr val="white">
                  <a:lumMod val="65000"/>
                </a:prstClr>
              </a:solidFill>
              <a:prstDash val="sysDash"/>
            </a:ln>
          </c:spPr>
        </c:majorGridlines>
        <c:numFmt formatCode="0%" sourceLinked="0"/>
        <c:tickLblPos val="nextTo"/>
        <c:spPr>
          <a:ln>
            <a:solidFill>
              <a:schemeClr val="bg1">
                <a:lumMod val="65000"/>
              </a:schemeClr>
            </a:solidFill>
          </a:ln>
        </c:spPr>
        <c:txPr>
          <a:bodyPr/>
          <a:lstStyle/>
          <a:p>
            <a:pPr>
              <a:defRPr sz="1400">
                <a:latin typeface="Calibri" pitchFamily="34" charset="0"/>
                <a:cs typeface="Calibri" pitchFamily="34" charset="0"/>
              </a:defRPr>
            </a:pPr>
            <a:endParaRPr lang="el-GR"/>
          </a:p>
        </c:txPr>
        <c:crossAx val="276531840"/>
        <c:crosses val="autoZero"/>
        <c:crossBetween val="between"/>
      </c:valAx>
    </c:plotArea>
    <c:legend>
      <c:legendPos val="r"/>
      <c:layout>
        <c:manualLayout>
          <c:xMode val="edge"/>
          <c:yMode val="edge"/>
          <c:x val="0.23918563803943776"/>
          <c:y val="0.3962564584539181"/>
          <c:w val="0.41970319818811053"/>
          <c:h val="0.1777293299492792"/>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chartSpace>
</file>

<file path=ppt/charts/chart46.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3459946670284653"/>
          <c:y val="3.6193010594210442E-2"/>
          <c:w val="0.82820136089383312"/>
          <c:h val="0.84685976646996564"/>
        </c:manualLayout>
      </c:layout>
      <c:lineChart>
        <c:grouping val="standard"/>
        <c:ser>
          <c:idx val="0"/>
          <c:order val="0"/>
          <c:tx>
            <c:strRef>
              <c:f>Φύλλο1!$B$1</c:f>
              <c:strCache>
                <c:ptCount val="1"/>
                <c:pt idx="0">
                  <c:v>Πραγματικό</c:v>
                </c:pt>
              </c:strCache>
            </c:strRef>
          </c:tx>
          <c:spPr>
            <a:ln w="50800"/>
          </c:spPr>
          <c:marker>
            <c:symbol val="none"/>
          </c:marker>
          <c:cat>
            <c:numRef>
              <c:f>Φύλλο1!$A$2:$A$56</c:f>
              <c:numCache>
                <c:formatCode>General</c:formatCode>
                <c:ptCount val="55"/>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pt idx="29">
                  <c:v>2025</c:v>
                </c:pt>
                <c:pt idx="30">
                  <c:v>2026</c:v>
                </c:pt>
                <c:pt idx="31">
                  <c:v>2027</c:v>
                </c:pt>
                <c:pt idx="32">
                  <c:v>2028</c:v>
                </c:pt>
                <c:pt idx="33">
                  <c:v>2029</c:v>
                </c:pt>
                <c:pt idx="34">
                  <c:v>2030</c:v>
                </c:pt>
                <c:pt idx="35">
                  <c:v>2031</c:v>
                </c:pt>
                <c:pt idx="36">
                  <c:v>2032</c:v>
                </c:pt>
                <c:pt idx="37">
                  <c:v>2033</c:v>
                </c:pt>
                <c:pt idx="38">
                  <c:v>2034</c:v>
                </c:pt>
                <c:pt idx="39">
                  <c:v>2035</c:v>
                </c:pt>
                <c:pt idx="40">
                  <c:v>2036</c:v>
                </c:pt>
                <c:pt idx="41">
                  <c:v>2037</c:v>
                </c:pt>
                <c:pt idx="42">
                  <c:v>2038</c:v>
                </c:pt>
                <c:pt idx="43">
                  <c:v>2039</c:v>
                </c:pt>
                <c:pt idx="44">
                  <c:v>2040</c:v>
                </c:pt>
                <c:pt idx="45">
                  <c:v>2041</c:v>
                </c:pt>
                <c:pt idx="46">
                  <c:v>2042</c:v>
                </c:pt>
                <c:pt idx="47">
                  <c:v>2043</c:v>
                </c:pt>
                <c:pt idx="48">
                  <c:v>2044</c:v>
                </c:pt>
                <c:pt idx="49">
                  <c:v>2045</c:v>
                </c:pt>
                <c:pt idx="50">
                  <c:v>2046</c:v>
                </c:pt>
                <c:pt idx="51">
                  <c:v>2047</c:v>
                </c:pt>
                <c:pt idx="52">
                  <c:v>2048</c:v>
                </c:pt>
                <c:pt idx="53">
                  <c:v>2049</c:v>
                </c:pt>
                <c:pt idx="54">
                  <c:v>2050</c:v>
                </c:pt>
              </c:numCache>
            </c:numRef>
          </c:cat>
          <c:val>
            <c:numRef>
              <c:f>Φύλλο1!$B$2:$B$56</c:f>
              <c:numCache>
                <c:formatCode>General</c:formatCode>
                <c:ptCount val="55"/>
                <c:pt idx="0">
                  <c:v>0.97611423012221554</c:v>
                </c:pt>
                <c:pt idx="1">
                  <c:v>1.0218524121701118</c:v>
                </c:pt>
                <c:pt idx="2">
                  <c:v>1.0272277227722773</c:v>
                </c:pt>
                <c:pt idx="3">
                  <c:v>1.0304249839021238</c:v>
                </c:pt>
                <c:pt idx="4">
                  <c:v>1.0301365562706011</c:v>
                </c:pt>
                <c:pt idx="5">
                  <c:v>1.0190096581327575</c:v>
                </c:pt>
                <c:pt idx="6">
                  <c:v>1.0149659863945579</c:v>
                </c:pt>
                <c:pt idx="7">
                  <c:v>1.0142835663809961</c:v>
                </c:pt>
                <c:pt idx="8">
                  <c:v>1.0168092450847925</c:v>
                </c:pt>
                <c:pt idx="9">
                  <c:v>1.024032042723632</c:v>
                </c:pt>
                <c:pt idx="10">
                  <c:v>1.0258055110074356</c:v>
                </c:pt>
                <c:pt idx="11">
                  <c:v>1.0262932266361817</c:v>
                </c:pt>
                <c:pt idx="12">
                  <c:v>1.0197628458498018</c:v>
                </c:pt>
                <c:pt idx="13">
                  <c:v>1.0204367301231798</c:v>
                </c:pt>
                <c:pt idx="14">
                  <c:v>1.0209409465307862</c:v>
                </c:pt>
                <c:pt idx="15">
                  <c:v>1.0253182263253602</c:v>
                </c:pt>
                <c:pt idx="16">
                  <c:v>1.0521636785271258</c:v>
                </c:pt>
                <c:pt idx="17">
                  <c:v>1.0592883378995095</c:v>
                </c:pt>
                <c:pt idx="18">
                  <c:v>1.0615021166518221</c:v>
                </c:pt>
                <c:pt idx="19">
                  <c:v>1.0564917127071769</c:v>
                </c:pt>
                <c:pt idx="20">
                  <c:v>1.051937345424564</c:v>
                </c:pt>
                <c:pt idx="21">
                  <c:v>1.0504011520263319</c:v>
                </c:pt>
                <c:pt idx="22">
                  <c:v>1.0148475120385241</c:v>
                </c:pt>
                <c:pt idx="23">
                  <c:v>1.0154823342596269</c:v>
                </c:pt>
                <c:pt idx="24">
                  <c:v>1.0183808954921258</c:v>
                </c:pt>
                <c:pt idx="25">
                  <c:v>1.0212794567246235</c:v>
                </c:pt>
                <c:pt idx="26">
                  <c:v>1.0167666091947778</c:v>
                </c:pt>
              </c:numCache>
            </c:numRef>
          </c:val>
          <c:extLst xmlns:c16r2="http://schemas.microsoft.com/office/drawing/2015/06/chart">
            <c:ext xmlns:c16="http://schemas.microsoft.com/office/drawing/2014/chart" uri="{C3380CC4-5D6E-409C-BE32-E72D297353CC}">
              <c16:uniqueId val="{00000000-7D86-4BE3-B4A4-0E457CAC6D8E}"/>
            </c:ext>
          </c:extLst>
        </c:ser>
        <c:ser>
          <c:idx val="1"/>
          <c:order val="1"/>
          <c:tx>
            <c:strRef>
              <c:f>Φύλλο1!$C$1</c:f>
              <c:strCache>
                <c:ptCount val="1"/>
                <c:pt idx="0">
                  <c:v>Παραγωγικότητα 1,6%</c:v>
                </c:pt>
              </c:strCache>
            </c:strRef>
          </c:tx>
          <c:spPr>
            <a:ln w="50800"/>
          </c:spPr>
          <c:marker>
            <c:symbol val="none"/>
          </c:marker>
          <c:cat>
            <c:numRef>
              <c:f>Φύλλο1!$A$2:$A$56</c:f>
              <c:numCache>
                <c:formatCode>General</c:formatCode>
                <c:ptCount val="55"/>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pt idx="29">
                  <c:v>2025</c:v>
                </c:pt>
                <c:pt idx="30">
                  <c:v>2026</c:v>
                </c:pt>
                <c:pt idx="31">
                  <c:v>2027</c:v>
                </c:pt>
                <c:pt idx="32">
                  <c:v>2028</c:v>
                </c:pt>
                <c:pt idx="33">
                  <c:v>2029</c:v>
                </c:pt>
                <c:pt idx="34">
                  <c:v>2030</c:v>
                </c:pt>
                <c:pt idx="35">
                  <c:v>2031</c:v>
                </c:pt>
                <c:pt idx="36">
                  <c:v>2032</c:v>
                </c:pt>
                <c:pt idx="37">
                  <c:v>2033</c:v>
                </c:pt>
                <c:pt idx="38">
                  <c:v>2034</c:v>
                </c:pt>
                <c:pt idx="39">
                  <c:v>2035</c:v>
                </c:pt>
                <c:pt idx="40">
                  <c:v>2036</c:v>
                </c:pt>
                <c:pt idx="41">
                  <c:v>2037</c:v>
                </c:pt>
                <c:pt idx="42">
                  <c:v>2038</c:v>
                </c:pt>
                <c:pt idx="43">
                  <c:v>2039</c:v>
                </c:pt>
                <c:pt idx="44">
                  <c:v>2040</c:v>
                </c:pt>
                <c:pt idx="45">
                  <c:v>2041</c:v>
                </c:pt>
                <c:pt idx="46">
                  <c:v>2042</c:v>
                </c:pt>
                <c:pt idx="47">
                  <c:v>2043</c:v>
                </c:pt>
                <c:pt idx="48">
                  <c:v>2044</c:v>
                </c:pt>
                <c:pt idx="49">
                  <c:v>2045</c:v>
                </c:pt>
                <c:pt idx="50">
                  <c:v>2046</c:v>
                </c:pt>
                <c:pt idx="51">
                  <c:v>2047</c:v>
                </c:pt>
                <c:pt idx="52">
                  <c:v>2048</c:v>
                </c:pt>
                <c:pt idx="53">
                  <c:v>2049</c:v>
                </c:pt>
                <c:pt idx="54">
                  <c:v>2050</c:v>
                </c:pt>
              </c:numCache>
            </c:numRef>
          </c:cat>
          <c:val>
            <c:numRef>
              <c:f>Φύλλο1!$C$2:$C$56</c:f>
              <c:numCache>
                <c:formatCode>General</c:formatCode>
                <c:ptCount val="55"/>
                <c:pt idx="26">
                  <c:v>1.0167666091947778</c:v>
                </c:pt>
                <c:pt idx="27">
                  <c:v>1.024320151890898</c:v>
                </c:pt>
                <c:pt idx="28">
                  <c:v>1.0449777136027323</c:v>
                </c:pt>
                <c:pt idx="29">
                  <c:v>1.0507689430925629</c:v>
                </c:pt>
                <c:pt idx="30">
                  <c:v>1.0469141654705287</c:v>
                </c:pt>
                <c:pt idx="31">
                  <c:v>1.0415672681983918</c:v>
                </c:pt>
                <c:pt idx="32">
                  <c:v>1.031868436520927</c:v>
                </c:pt>
                <c:pt idx="33">
                  <c:v>1.023346974836018</c:v>
                </c:pt>
                <c:pt idx="34">
                  <c:v>1.0143355165552581</c:v>
                </c:pt>
                <c:pt idx="35">
                  <c:v>1.0035183861201338</c:v>
                </c:pt>
                <c:pt idx="36">
                  <c:v>0.98970677072274815</c:v>
                </c:pt>
                <c:pt idx="37">
                  <c:v>0.9798094447156217</c:v>
                </c:pt>
                <c:pt idx="38">
                  <c:v>0.96943453254038359</c:v>
                </c:pt>
                <c:pt idx="39">
                  <c:v>0.96040944018982888</c:v>
                </c:pt>
                <c:pt idx="40">
                  <c:v>0.95242354883173819</c:v>
                </c:pt>
                <c:pt idx="41">
                  <c:v>0.94353163432995169</c:v>
                </c:pt>
                <c:pt idx="42">
                  <c:v>0.93397777587038711</c:v>
                </c:pt>
                <c:pt idx="43">
                  <c:v>0.92439169388960962</c:v>
                </c:pt>
                <c:pt idx="44">
                  <c:v>0.9159787920222332</c:v>
                </c:pt>
                <c:pt idx="45">
                  <c:v>0.90923892639320969</c:v>
                </c:pt>
                <c:pt idx="46">
                  <c:v>0.90170156583566363</c:v>
                </c:pt>
                <c:pt idx="47">
                  <c:v>0.89338709990483356</c:v>
                </c:pt>
                <c:pt idx="48">
                  <c:v>0.8867104197632919</c:v>
                </c:pt>
                <c:pt idx="49">
                  <c:v>0.87977203976427465</c:v>
                </c:pt>
                <c:pt idx="50">
                  <c:v>0.87294039669679879</c:v>
                </c:pt>
                <c:pt idx="51">
                  <c:v>0.86621191367149708</c:v>
                </c:pt>
                <c:pt idx="52">
                  <c:v>0.85870824653139266</c:v>
                </c:pt>
                <c:pt idx="53">
                  <c:v>0.85052549106485564</c:v>
                </c:pt>
                <c:pt idx="54">
                  <c:v>0.84341681111144351</c:v>
                </c:pt>
              </c:numCache>
            </c:numRef>
          </c:val>
          <c:extLst xmlns:c16r2="http://schemas.microsoft.com/office/drawing/2015/06/chart">
            <c:ext xmlns:c16="http://schemas.microsoft.com/office/drawing/2014/chart" uri="{C3380CC4-5D6E-409C-BE32-E72D297353CC}">
              <c16:uniqueId val="{00000001-7D86-4BE3-B4A4-0E457CAC6D8E}"/>
            </c:ext>
          </c:extLst>
        </c:ser>
        <c:ser>
          <c:idx val="2"/>
          <c:order val="2"/>
          <c:tx>
            <c:strRef>
              <c:f>Φύλλο1!$D$1</c:f>
              <c:strCache>
                <c:ptCount val="1"/>
                <c:pt idx="0">
                  <c:v>Παραγωγικότητα 0,7%</c:v>
                </c:pt>
              </c:strCache>
            </c:strRef>
          </c:tx>
          <c:spPr>
            <a:ln w="50800"/>
          </c:spPr>
          <c:marker>
            <c:symbol val="none"/>
          </c:marker>
          <c:cat>
            <c:numRef>
              <c:f>Φύλλο1!$A$2:$A$56</c:f>
              <c:numCache>
                <c:formatCode>General</c:formatCode>
                <c:ptCount val="55"/>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pt idx="29">
                  <c:v>2025</c:v>
                </c:pt>
                <c:pt idx="30">
                  <c:v>2026</c:v>
                </c:pt>
                <c:pt idx="31">
                  <c:v>2027</c:v>
                </c:pt>
                <c:pt idx="32">
                  <c:v>2028</c:v>
                </c:pt>
                <c:pt idx="33">
                  <c:v>2029</c:v>
                </c:pt>
                <c:pt idx="34">
                  <c:v>2030</c:v>
                </c:pt>
                <c:pt idx="35">
                  <c:v>2031</c:v>
                </c:pt>
                <c:pt idx="36">
                  <c:v>2032</c:v>
                </c:pt>
                <c:pt idx="37">
                  <c:v>2033</c:v>
                </c:pt>
                <c:pt idx="38">
                  <c:v>2034</c:v>
                </c:pt>
                <c:pt idx="39">
                  <c:v>2035</c:v>
                </c:pt>
                <c:pt idx="40">
                  <c:v>2036</c:v>
                </c:pt>
                <c:pt idx="41">
                  <c:v>2037</c:v>
                </c:pt>
                <c:pt idx="42">
                  <c:v>2038</c:v>
                </c:pt>
                <c:pt idx="43">
                  <c:v>2039</c:v>
                </c:pt>
                <c:pt idx="44">
                  <c:v>2040</c:v>
                </c:pt>
                <c:pt idx="45">
                  <c:v>2041</c:v>
                </c:pt>
                <c:pt idx="46">
                  <c:v>2042</c:v>
                </c:pt>
                <c:pt idx="47">
                  <c:v>2043</c:v>
                </c:pt>
                <c:pt idx="48">
                  <c:v>2044</c:v>
                </c:pt>
                <c:pt idx="49">
                  <c:v>2045</c:v>
                </c:pt>
                <c:pt idx="50">
                  <c:v>2046</c:v>
                </c:pt>
                <c:pt idx="51">
                  <c:v>2047</c:v>
                </c:pt>
                <c:pt idx="52">
                  <c:v>2048</c:v>
                </c:pt>
                <c:pt idx="53">
                  <c:v>2049</c:v>
                </c:pt>
                <c:pt idx="54">
                  <c:v>2050</c:v>
                </c:pt>
              </c:numCache>
            </c:numRef>
          </c:cat>
          <c:val>
            <c:numRef>
              <c:f>Φύλλο1!$D$2:$D$56</c:f>
              <c:numCache>
                <c:formatCode>General</c:formatCode>
                <c:ptCount val="55"/>
                <c:pt idx="26">
                  <c:v>1.0167666091947778</c:v>
                </c:pt>
                <c:pt idx="27">
                  <c:v>1.024320151890898</c:v>
                </c:pt>
                <c:pt idx="28">
                  <c:v>1.0449777136027323</c:v>
                </c:pt>
                <c:pt idx="29">
                  <c:v>1.0507689430925629</c:v>
                </c:pt>
                <c:pt idx="30">
                  <c:v>1.0469141654705287</c:v>
                </c:pt>
                <c:pt idx="31">
                  <c:v>1.0415672681983918</c:v>
                </c:pt>
                <c:pt idx="32">
                  <c:v>1.033073795583165</c:v>
                </c:pt>
                <c:pt idx="33">
                  <c:v>1.0266391042659286</c:v>
                </c:pt>
                <c:pt idx="34">
                  <c:v>1.0207918323771934</c:v>
                </c:pt>
                <c:pt idx="35">
                  <c:v>1.0142443944933606</c:v>
                </c:pt>
                <c:pt idx="36">
                  <c:v>1.0055037269868201</c:v>
                </c:pt>
                <c:pt idx="37">
                  <c:v>0.99986578198552156</c:v>
                </c:pt>
                <c:pt idx="38">
                  <c:v>0.99382003718226597</c:v>
                </c:pt>
                <c:pt idx="39">
                  <c:v>0.98910857473921221</c:v>
                </c:pt>
                <c:pt idx="40">
                  <c:v>0.98536092753758642</c:v>
                </c:pt>
                <c:pt idx="41">
                  <c:v>0.9804347903482602</c:v>
                </c:pt>
                <c:pt idx="42">
                  <c:v>0.97466889129107936</c:v>
                </c:pt>
                <c:pt idx="43">
                  <c:v>0.96875994732297965</c:v>
                </c:pt>
                <c:pt idx="44">
                  <c:v>0.9639685197845389</c:v>
                </c:pt>
                <c:pt idx="45">
                  <c:v>0.96095167197848175</c:v>
                </c:pt>
                <c:pt idx="46">
                  <c:v>0.9569605624446097</c:v>
                </c:pt>
                <c:pt idx="47">
                  <c:v>0.95203631080369933</c:v>
                </c:pt>
                <c:pt idx="48">
                  <c:v>0.94867773044331583</c:v>
                </c:pt>
                <c:pt idx="49">
                  <c:v>0.94505269195660058</c:v>
                </c:pt>
                <c:pt idx="50">
                  <c:v>0.94143071441502668</c:v>
                </c:pt>
                <c:pt idx="51">
                  <c:v>0.9375472104018725</c:v>
                </c:pt>
                <c:pt idx="52">
                  <c:v>0.93278723445989342</c:v>
                </c:pt>
                <c:pt idx="53">
                  <c:v>0.9272213332869037</c:v>
                </c:pt>
                <c:pt idx="54">
                  <c:v>0.92280428805441395</c:v>
                </c:pt>
              </c:numCache>
            </c:numRef>
          </c:val>
          <c:extLst xmlns:c16r2="http://schemas.microsoft.com/office/drawing/2015/06/chart">
            <c:ext xmlns:c16="http://schemas.microsoft.com/office/drawing/2014/chart" uri="{C3380CC4-5D6E-409C-BE32-E72D297353CC}">
              <c16:uniqueId val="{00000002-7D86-4BE3-B4A4-0E457CAC6D8E}"/>
            </c:ext>
          </c:extLst>
        </c:ser>
        <c:dLbls/>
        <c:marker val="1"/>
        <c:axId val="281517440"/>
        <c:axId val="280626304"/>
      </c:lineChart>
      <c:catAx>
        <c:axId val="281517440"/>
        <c:scaling>
          <c:orientation val="minMax"/>
        </c:scaling>
        <c:axPos val="b"/>
        <c:numFmt formatCode="General" sourceLinked="1"/>
        <c:tickLblPos val="nextTo"/>
        <c:txPr>
          <a:bodyPr/>
          <a:lstStyle/>
          <a:p>
            <a:pPr>
              <a:defRPr sz="1400">
                <a:latin typeface="Calibri" pitchFamily="34" charset="0"/>
                <a:cs typeface="Calibri" pitchFamily="34" charset="0"/>
              </a:defRPr>
            </a:pPr>
            <a:endParaRPr lang="el-GR"/>
          </a:p>
        </c:txPr>
        <c:crossAx val="280626304"/>
        <c:crosses val="autoZero"/>
        <c:auto val="1"/>
        <c:lblAlgn val="ctr"/>
        <c:lblOffset val="100"/>
      </c:catAx>
      <c:valAx>
        <c:axId val="280626304"/>
        <c:scaling>
          <c:orientation val="minMax"/>
          <c:min val="0.70000000000000062"/>
        </c:scaling>
        <c:axPos val="l"/>
        <c:majorGridlines>
          <c:spPr>
            <a:ln>
              <a:solidFill>
                <a:prstClr val="white">
                  <a:lumMod val="65000"/>
                </a:prstClr>
              </a:solidFill>
              <a:prstDash val="sysDash"/>
            </a:ln>
          </c:spPr>
        </c:majorGridlines>
        <c:numFmt formatCode="0%" sourceLinked="0"/>
        <c:tickLblPos val="nextTo"/>
        <c:spPr>
          <a:ln>
            <a:solidFill>
              <a:schemeClr val="bg1">
                <a:lumMod val="65000"/>
              </a:schemeClr>
            </a:solidFill>
          </a:ln>
        </c:spPr>
        <c:txPr>
          <a:bodyPr/>
          <a:lstStyle/>
          <a:p>
            <a:pPr>
              <a:defRPr sz="1400">
                <a:latin typeface="Calibri" pitchFamily="34" charset="0"/>
                <a:cs typeface="Calibri" pitchFamily="34" charset="0"/>
              </a:defRPr>
            </a:pPr>
            <a:endParaRPr lang="el-GR"/>
          </a:p>
        </c:txPr>
        <c:crossAx val="281517440"/>
        <c:crosses val="autoZero"/>
        <c:crossBetween val="between"/>
      </c:valAx>
    </c:plotArea>
    <c:legend>
      <c:legendPos val="r"/>
      <c:layout>
        <c:manualLayout>
          <c:xMode val="edge"/>
          <c:yMode val="edge"/>
          <c:x val="0.23918563803943776"/>
          <c:y val="0.3962564584539181"/>
          <c:w val="0.52810569445545763"/>
          <c:h val="0.18040139460735338"/>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chartSpace>
</file>

<file path=ppt/charts/chart47.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3459946670284653"/>
          <c:y val="3.6193010594210442E-2"/>
          <c:w val="0.82820136089383312"/>
          <c:h val="0.84685976646996564"/>
        </c:manualLayout>
      </c:layout>
      <c:lineChart>
        <c:grouping val="standard"/>
        <c:ser>
          <c:idx val="0"/>
          <c:order val="0"/>
          <c:tx>
            <c:strRef>
              <c:f>Φύλλο1!$B$1</c:f>
              <c:strCache>
                <c:ptCount val="1"/>
                <c:pt idx="0">
                  <c:v>Βασικό σενάριο</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Φύλλο1!$B$2:$B$30</c:f>
              <c:numCache>
                <c:formatCode>General</c:formatCode>
                <c:ptCount val="29"/>
                <c:pt idx="0">
                  <c:v>0.13666006125073688</c:v>
                </c:pt>
                <c:pt idx="1">
                  <c:v>0.13492071473017686</c:v>
                </c:pt>
                <c:pt idx="2">
                  <c:v>0.13739415188374676</c:v>
                </c:pt>
                <c:pt idx="3">
                  <c:v>0.13781262178604423</c:v>
                </c:pt>
                <c:pt idx="4">
                  <c:v>0.13730715198925561</c:v>
                </c:pt>
                <c:pt idx="5">
                  <c:v>0.13620355249560834</c:v>
                </c:pt>
                <c:pt idx="6">
                  <c:v>0.13554404604869136</c:v>
                </c:pt>
                <c:pt idx="7">
                  <c:v>0.13532299655698626</c:v>
                </c:pt>
                <c:pt idx="8">
                  <c:v>0.13503917850039487</c:v>
                </c:pt>
                <c:pt idx="9">
                  <c:v>0.13461890380530744</c:v>
                </c:pt>
                <c:pt idx="10">
                  <c:v>0.1340321093111872</c:v>
                </c:pt>
                <c:pt idx="11">
                  <c:v>0.13417043208416346</c:v>
                </c:pt>
                <c:pt idx="12">
                  <c:v>0.13415732059029287</c:v>
                </c:pt>
                <c:pt idx="13">
                  <c:v>0.13403981684157706</c:v>
                </c:pt>
                <c:pt idx="14">
                  <c:v>0.13400455846096804</c:v>
                </c:pt>
                <c:pt idx="15">
                  <c:v>0.13401380785141087</c:v>
                </c:pt>
                <c:pt idx="16">
                  <c:v>0.13379185593960102</c:v>
                </c:pt>
                <c:pt idx="17">
                  <c:v>0.13352395898085637</c:v>
                </c:pt>
                <c:pt idx="18">
                  <c:v>0.13329989781427878</c:v>
                </c:pt>
                <c:pt idx="19">
                  <c:v>0.13310885104646394</c:v>
                </c:pt>
                <c:pt idx="20">
                  <c:v>0.1329785794884277</c:v>
                </c:pt>
                <c:pt idx="21">
                  <c:v>0.13285058206261297</c:v>
                </c:pt>
                <c:pt idx="22">
                  <c:v>0.13282704019654473</c:v>
                </c:pt>
                <c:pt idx="23">
                  <c:v>0.13278719388747215</c:v>
                </c:pt>
                <c:pt idx="24">
                  <c:v>0.13270032835968532</c:v>
                </c:pt>
                <c:pt idx="25">
                  <c:v>0.13259639922495409</c:v>
                </c:pt>
                <c:pt idx="26">
                  <c:v>0.13247361806830427</c:v>
                </c:pt>
                <c:pt idx="27">
                  <c:v>0.13233214729588488</c:v>
                </c:pt>
                <c:pt idx="28">
                  <c:v>0.13221987613258845</c:v>
                </c:pt>
              </c:numCache>
            </c:numRef>
          </c:val>
          <c:extLst xmlns:c16r2="http://schemas.microsoft.com/office/drawing/2015/06/chart">
            <c:ext xmlns:c16="http://schemas.microsoft.com/office/drawing/2014/chart" uri="{C3380CC4-5D6E-409C-BE32-E72D297353CC}">
              <c16:uniqueId val="{00000000-1D88-422C-9420-5E872B3B57FC}"/>
            </c:ext>
          </c:extLst>
        </c:ser>
        <c:ser>
          <c:idx val="1"/>
          <c:order val="1"/>
          <c:tx>
            <c:strRef>
              <c:f>Φύλλο1!$C$1</c:f>
              <c:strCache>
                <c:ptCount val="1"/>
                <c:pt idx="0">
                  <c:v>Χαμηλή γονιμότητα</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Φύλλο1!$C$2:$C$30</c:f>
              <c:numCache>
                <c:formatCode>General</c:formatCode>
                <c:ptCount val="29"/>
                <c:pt idx="0">
                  <c:v>0.13666006125073688</c:v>
                </c:pt>
                <c:pt idx="1">
                  <c:v>0.13472097801959482</c:v>
                </c:pt>
                <c:pt idx="2">
                  <c:v>0.13719075349525359</c:v>
                </c:pt>
                <c:pt idx="3">
                  <c:v>0.13760860389444571</c:v>
                </c:pt>
                <c:pt idx="4">
                  <c:v>0.13725051069404237</c:v>
                </c:pt>
                <c:pt idx="5">
                  <c:v>0.13635896555263241</c:v>
                </c:pt>
                <c:pt idx="6">
                  <c:v>0.13583750908867187</c:v>
                </c:pt>
                <c:pt idx="7">
                  <c:v>0.13552723778492878</c:v>
                </c:pt>
                <c:pt idx="8">
                  <c:v>0.13535611505405437</c:v>
                </c:pt>
                <c:pt idx="9">
                  <c:v>0.13465600558035509</c:v>
                </c:pt>
                <c:pt idx="10">
                  <c:v>0.13416420856364211</c:v>
                </c:pt>
                <c:pt idx="11">
                  <c:v>0.13421683393646597</c:v>
                </c:pt>
                <c:pt idx="12">
                  <c:v>0.13433713389657942</c:v>
                </c:pt>
                <c:pt idx="13">
                  <c:v>0.13461581205555617</c:v>
                </c:pt>
                <c:pt idx="14">
                  <c:v>0.13439399989573941</c:v>
                </c:pt>
                <c:pt idx="15">
                  <c:v>0.13430034309758346</c:v>
                </c:pt>
                <c:pt idx="16">
                  <c:v>0.13449552003189894</c:v>
                </c:pt>
                <c:pt idx="17">
                  <c:v>0.13431508814188772</c:v>
                </c:pt>
                <c:pt idx="18">
                  <c:v>0.13397357045258657</c:v>
                </c:pt>
                <c:pt idx="19">
                  <c:v>0.13373642012470024</c:v>
                </c:pt>
                <c:pt idx="20">
                  <c:v>0.13372397960636406</c:v>
                </c:pt>
                <c:pt idx="21">
                  <c:v>0.13377131854816574</c:v>
                </c:pt>
                <c:pt idx="22">
                  <c:v>0.13406333370101531</c:v>
                </c:pt>
                <c:pt idx="23">
                  <c:v>0.13387220797411417</c:v>
                </c:pt>
                <c:pt idx="24">
                  <c:v>0.13414055958004276</c:v>
                </c:pt>
                <c:pt idx="25">
                  <c:v>0.13457877273863925</c:v>
                </c:pt>
                <c:pt idx="26">
                  <c:v>0.13484118317390473</c:v>
                </c:pt>
                <c:pt idx="27">
                  <c:v>0.1344639809030074</c:v>
                </c:pt>
                <c:pt idx="28">
                  <c:v>0.13469756974220953</c:v>
                </c:pt>
              </c:numCache>
            </c:numRef>
          </c:val>
          <c:extLst xmlns:c16r2="http://schemas.microsoft.com/office/drawing/2015/06/chart">
            <c:ext xmlns:c16="http://schemas.microsoft.com/office/drawing/2014/chart" uri="{C3380CC4-5D6E-409C-BE32-E72D297353CC}">
              <c16:uniqueId val="{00000001-1D88-422C-9420-5E872B3B57FC}"/>
            </c:ext>
          </c:extLst>
        </c:ser>
        <c:ser>
          <c:idx val="2"/>
          <c:order val="2"/>
          <c:tx>
            <c:strRef>
              <c:f>Φύλλο1!$D$1</c:f>
              <c:strCache>
                <c:ptCount val="1"/>
                <c:pt idx="0">
                  <c:v>Υψηλή γονιμότητα</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Φύλλο1!$D$2:$D$30</c:f>
              <c:numCache>
                <c:formatCode>General</c:formatCode>
                <c:ptCount val="29"/>
                <c:pt idx="0">
                  <c:v>0.13666006125073688</c:v>
                </c:pt>
                <c:pt idx="1">
                  <c:v>0.13472097801959482</c:v>
                </c:pt>
                <c:pt idx="2">
                  <c:v>0.13719075349525359</c:v>
                </c:pt>
                <c:pt idx="3">
                  <c:v>0.13760860389444571</c:v>
                </c:pt>
                <c:pt idx="4">
                  <c:v>0.13710388239546123</c:v>
                </c:pt>
                <c:pt idx="5">
                  <c:v>0.13600191667119504</c:v>
                </c:pt>
                <c:pt idx="6">
                  <c:v>0.13534338655803532</c:v>
                </c:pt>
                <c:pt idx="7">
                  <c:v>0.13512266430813549</c:v>
                </c:pt>
                <c:pt idx="8">
                  <c:v>0.13483926641597271</c:v>
                </c:pt>
                <c:pt idx="9">
                  <c:v>0.13441961389580784</c:v>
                </c:pt>
                <c:pt idx="10">
                  <c:v>0.13383368809262394</c:v>
                </c:pt>
                <c:pt idx="11">
                  <c:v>0.13397180609248049</c:v>
                </c:pt>
                <c:pt idx="12">
                  <c:v>0.13395871400887316</c:v>
                </c:pt>
                <c:pt idx="13">
                  <c:v>0.13384138421278099</c:v>
                </c:pt>
                <c:pt idx="14">
                  <c:v>0.13380617802870068</c:v>
                </c:pt>
                <c:pt idx="15">
                  <c:v>0.13381541372634018</c:v>
                </c:pt>
                <c:pt idx="16">
                  <c:v>0.13359379039228</c:v>
                </c:pt>
                <c:pt idx="17">
                  <c:v>0.13332040125851316</c:v>
                </c:pt>
                <c:pt idx="18">
                  <c:v>0.13308393747795144</c:v>
                </c:pt>
                <c:pt idx="19">
                  <c:v>0.13287363943463967</c:v>
                </c:pt>
                <c:pt idx="20">
                  <c:v>0.13271722144188344</c:v>
                </c:pt>
                <c:pt idx="21">
                  <c:v>0.13255624570699168</c:v>
                </c:pt>
                <c:pt idx="22">
                  <c:v>0.13247460019994814</c:v>
                </c:pt>
                <c:pt idx="23">
                  <c:v>0.13234855927181965</c:v>
                </c:pt>
                <c:pt idx="24">
                  <c:v>0.13214738820930041</c:v>
                </c:pt>
                <c:pt idx="25">
                  <c:v>0.13190794586417384</c:v>
                </c:pt>
                <c:pt idx="26">
                  <c:v>0.13162868408009848</c:v>
                </c:pt>
                <c:pt idx="27">
                  <c:v>0.13130253646714141</c:v>
                </c:pt>
                <c:pt idx="28">
                  <c:v>0.13097542130988687</c:v>
                </c:pt>
              </c:numCache>
            </c:numRef>
          </c:val>
          <c:extLst xmlns:c16r2="http://schemas.microsoft.com/office/drawing/2015/06/chart">
            <c:ext xmlns:c16="http://schemas.microsoft.com/office/drawing/2014/chart" uri="{C3380CC4-5D6E-409C-BE32-E72D297353CC}">
              <c16:uniqueId val="{00000002-1D88-422C-9420-5E872B3B57FC}"/>
            </c:ext>
          </c:extLst>
        </c:ser>
        <c:dLbls/>
        <c:marker val="1"/>
        <c:axId val="280683648"/>
        <c:axId val="280685184"/>
      </c:lineChart>
      <c:catAx>
        <c:axId val="280683648"/>
        <c:scaling>
          <c:orientation val="minMax"/>
        </c:scaling>
        <c:axPos val="b"/>
        <c:numFmt formatCode="General" sourceLinked="1"/>
        <c:tickLblPos val="nextTo"/>
        <c:txPr>
          <a:bodyPr/>
          <a:lstStyle/>
          <a:p>
            <a:pPr>
              <a:defRPr sz="1400">
                <a:latin typeface="Calibri" pitchFamily="34" charset="0"/>
                <a:cs typeface="Calibri" pitchFamily="34" charset="0"/>
              </a:defRPr>
            </a:pPr>
            <a:endParaRPr lang="el-GR"/>
          </a:p>
        </c:txPr>
        <c:crossAx val="280685184"/>
        <c:crosses val="autoZero"/>
        <c:auto val="1"/>
        <c:lblAlgn val="ctr"/>
        <c:lblOffset val="100"/>
      </c:catAx>
      <c:valAx>
        <c:axId val="280685184"/>
        <c:scaling>
          <c:orientation val="minMax"/>
          <c:max val="0.14400000000000004"/>
          <c:min val="0.126"/>
        </c:scaling>
        <c:axPos val="l"/>
        <c:majorGridlines>
          <c:spPr>
            <a:ln>
              <a:solidFill>
                <a:prstClr val="white">
                  <a:lumMod val="65000"/>
                </a:prstClr>
              </a:solidFill>
              <a:prstDash val="sysDash"/>
            </a:ln>
          </c:spPr>
        </c:majorGridlines>
        <c:numFmt formatCode="0.0%" sourceLinked="0"/>
        <c:tickLblPos val="nextTo"/>
        <c:spPr>
          <a:ln>
            <a:solidFill>
              <a:schemeClr val="bg1">
                <a:lumMod val="65000"/>
              </a:schemeClr>
            </a:solidFill>
          </a:ln>
        </c:spPr>
        <c:txPr>
          <a:bodyPr/>
          <a:lstStyle/>
          <a:p>
            <a:pPr>
              <a:defRPr sz="1400">
                <a:latin typeface="Calibri" pitchFamily="34" charset="0"/>
                <a:cs typeface="Calibri" pitchFamily="34" charset="0"/>
              </a:defRPr>
            </a:pPr>
            <a:endParaRPr lang="el-GR"/>
          </a:p>
        </c:txPr>
        <c:crossAx val="280683648"/>
        <c:crosses val="autoZero"/>
        <c:crossBetween val="between"/>
      </c:valAx>
    </c:plotArea>
    <c:legend>
      <c:legendPos val="r"/>
      <c:layout>
        <c:manualLayout>
          <c:xMode val="edge"/>
          <c:yMode val="edge"/>
          <c:x val="0.37040971246833115"/>
          <c:y val="8.0952828801238205E-2"/>
          <c:w val="0.41970319818811053"/>
          <c:h val="0.1777293299492792"/>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chartSpace>
</file>

<file path=ppt/charts/chart48.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3459946670284659"/>
          <c:y val="3.6193010594210442E-2"/>
          <c:w val="0.82820136089383312"/>
          <c:h val="0.84685976646996564"/>
        </c:manualLayout>
      </c:layout>
      <c:lineChart>
        <c:grouping val="standard"/>
        <c:ser>
          <c:idx val="0"/>
          <c:order val="0"/>
          <c:tx>
            <c:strRef>
              <c:f>Φύλλο1!$B$1</c:f>
              <c:strCache>
                <c:ptCount val="1"/>
                <c:pt idx="0">
                  <c:v>Βασικό σενάριο</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Φύλλο1!$B$2:$B$30</c:f>
              <c:numCache>
                <c:formatCode>General</c:formatCode>
                <c:ptCount val="29"/>
                <c:pt idx="0">
                  <c:v>0.13666006125073688</c:v>
                </c:pt>
                <c:pt idx="1">
                  <c:v>0.13492071473017686</c:v>
                </c:pt>
                <c:pt idx="2">
                  <c:v>0.13739415188374676</c:v>
                </c:pt>
                <c:pt idx="3">
                  <c:v>0.13781262178604423</c:v>
                </c:pt>
                <c:pt idx="4">
                  <c:v>0.13730715198925561</c:v>
                </c:pt>
                <c:pt idx="5">
                  <c:v>0.13620355249560834</c:v>
                </c:pt>
                <c:pt idx="6">
                  <c:v>0.13554404604869136</c:v>
                </c:pt>
                <c:pt idx="7">
                  <c:v>0.13532299655698626</c:v>
                </c:pt>
                <c:pt idx="8">
                  <c:v>0.13503917850039487</c:v>
                </c:pt>
                <c:pt idx="9">
                  <c:v>0.13461890380530744</c:v>
                </c:pt>
                <c:pt idx="10">
                  <c:v>0.1340321093111872</c:v>
                </c:pt>
                <c:pt idx="11">
                  <c:v>0.13417043208416346</c:v>
                </c:pt>
                <c:pt idx="12">
                  <c:v>0.13415732059029287</c:v>
                </c:pt>
                <c:pt idx="13">
                  <c:v>0.13403981684157706</c:v>
                </c:pt>
                <c:pt idx="14">
                  <c:v>0.13400455846096804</c:v>
                </c:pt>
                <c:pt idx="15">
                  <c:v>0.13401380785141087</c:v>
                </c:pt>
                <c:pt idx="16">
                  <c:v>0.13379185593960102</c:v>
                </c:pt>
                <c:pt idx="17">
                  <c:v>0.13352395898085637</c:v>
                </c:pt>
                <c:pt idx="18">
                  <c:v>0.13329989781427878</c:v>
                </c:pt>
                <c:pt idx="19">
                  <c:v>0.13310885104646394</c:v>
                </c:pt>
                <c:pt idx="20">
                  <c:v>0.1329785794884277</c:v>
                </c:pt>
                <c:pt idx="21">
                  <c:v>0.13285058206261297</c:v>
                </c:pt>
                <c:pt idx="22">
                  <c:v>0.13282704019654473</c:v>
                </c:pt>
                <c:pt idx="23">
                  <c:v>0.13278719388747215</c:v>
                </c:pt>
                <c:pt idx="24">
                  <c:v>0.13270032835968532</c:v>
                </c:pt>
                <c:pt idx="25">
                  <c:v>0.13259639922495409</c:v>
                </c:pt>
                <c:pt idx="26">
                  <c:v>0.13247361806830427</c:v>
                </c:pt>
                <c:pt idx="27">
                  <c:v>0.13233214729588488</c:v>
                </c:pt>
                <c:pt idx="28">
                  <c:v>0.13221987613258845</c:v>
                </c:pt>
              </c:numCache>
            </c:numRef>
          </c:val>
          <c:extLst xmlns:c16r2="http://schemas.microsoft.com/office/drawing/2015/06/chart">
            <c:ext xmlns:c16="http://schemas.microsoft.com/office/drawing/2014/chart" uri="{C3380CC4-5D6E-409C-BE32-E72D297353CC}">
              <c16:uniqueId val="{00000000-EBFF-40EF-96CF-00BD72371905}"/>
            </c:ext>
          </c:extLst>
        </c:ser>
        <c:ser>
          <c:idx val="1"/>
          <c:order val="1"/>
          <c:tx>
            <c:strRef>
              <c:f>Φύλλο1!$C$1</c:f>
              <c:strCache>
                <c:ptCount val="1"/>
                <c:pt idx="0">
                  <c:v>Χαμηλή θνησιμότητα</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Φύλλο1!$C$2:$C$30</c:f>
              <c:numCache>
                <c:formatCode>General</c:formatCode>
                <c:ptCount val="29"/>
                <c:pt idx="0">
                  <c:v>0.13666006125073688</c:v>
                </c:pt>
                <c:pt idx="1">
                  <c:v>0.13469713653714052</c:v>
                </c:pt>
                <c:pt idx="2">
                  <c:v>0.13710963384536318</c:v>
                </c:pt>
                <c:pt idx="3">
                  <c:v>0.13759962082697091</c:v>
                </c:pt>
                <c:pt idx="4">
                  <c:v>0.13730898516582851</c:v>
                </c:pt>
                <c:pt idx="5">
                  <c:v>0.13628236489175521</c:v>
                </c:pt>
                <c:pt idx="6">
                  <c:v>0.13580013286846213</c:v>
                </c:pt>
                <c:pt idx="7">
                  <c:v>0.13561709432621821</c:v>
                </c:pt>
                <c:pt idx="8">
                  <c:v>0.13572070583249288</c:v>
                </c:pt>
                <c:pt idx="9">
                  <c:v>0.13546690813701112</c:v>
                </c:pt>
                <c:pt idx="10">
                  <c:v>0.13514188527038676</c:v>
                </c:pt>
                <c:pt idx="11">
                  <c:v>0.13562454549307437</c:v>
                </c:pt>
                <c:pt idx="12">
                  <c:v>0.13599164355537832</c:v>
                </c:pt>
                <c:pt idx="13">
                  <c:v>0.13639286530173508</c:v>
                </c:pt>
                <c:pt idx="14">
                  <c:v>0.13649171474122629</c:v>
                </c:pt>
                <c:pt idx="15">
                  <c:v>0.13662123379921245</c:v>
                </c:pt>
                <c:pt idx="16">
                  <c:v>0.13641193485457839</c:v>
                </c:pt>
                <c:pt idx="17">
                  <c:v>0.13637048367201021</c:v>
                </c:pt>
                <c:pt idx="18">
                  <c:v>0.13645940250089098</c:v>
                </c:pt>
                <c:pt idx="19">
                  <c:v>0.13656780610401095</c:v>
                </c:pt>
                <c:pt idx="20">
                  <c:v>0.1364673431793671</c:v>
                </c:pt>
                <c:pt idx="21">
                  <c:v>0.13639998994734046</c:v>
                </c:pt>
                <c:pt idx="22">
                  <c:v>0.13645262984431372</c:v>
                </c:pt>
                <c:pt idx="23">
                  <c:v>0.13678942391432641</c:v>
                </c:pt>
                <c:pt idx="24">
                  <c:v>0.13672331903010421</c:v>
                </c:pt>
                <c:pt idx="25">
                  <c:v>0.13676997695197091</c:v>
                </c:pt>
                <c:pt idx="26">
                  <c:v>0.13704257417459834</c:v>
                </c:pt>
                <c:pt idx="27">
                  <c:v>0.13717195875601618</c:v>
                </c:pt>
                <c:pt idx="28">
                  <c:v>0.13719960946101331</c:v>
                </c:pt>
              </c:numCache>
            </c:numRef>
          </c:val>
          <c:extLst xmlns:c16r2="http://schemas.microsoft.com/office/drawing/2015/06/chart">
            <c:ext xmlns:c16="http://schemas.microsoft.com/office/drawing/2014/chart" uri="{C3380CC4-5D6E-409C-BE32-E72D297353CC}">
              <c16:uniqueId val="{00000001-EBFF-40EF-96CF-00BD72371905}"/>
            </c:ext>
          </c:extLst>
        </c:ser>
        <c:ser>
          <c:idx val="2"/>
          <c:order val="2"/>
          <c:tx>
            <c:strRef>
              <c:f>Φύλλο1!$D$1</c:f>
              <c:strCache>
                <c:ptCount val="1"/>
                <c:pt idx="0">
                  <c:v>Υψηλή θνησιμότητα</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Φύλλο1!$D$2:$D$30</c:f>
              <c:numCache>
                <c:formatCode>General</c:formatCode>
                <c:ptCount val="29"/>
                <c:pt idx="0">
                  <c:v>0.13666006125073688</c:v>
                </c:pt>
                <c:pt idx="1">
                  <c:v>0.13474542864770694</c:v>
                </c:pt>
                <c:pt idx="2">
                  <c:v>0.13792401870503901</c:v>
                </c:pt>
                <c:pt idx="3">
                  <c:v>0.13849569453722371</c:v>
                </c:pt>
                <c:pt idx="4">
                  <c:v>0.13788266589920031</c:v>
                </c:pt>
                <c:pt idx="5">
                  <c:v>0.13658824099577721</c:v>
                </c:pt>
                <c:pt idx="6">
                  <c:v>0.13576353171750224</c:v>
                </c:pt>
                <c:pt idx="7">
                  <c:v>0.13541768783558195</c:v>
                </c:pt>
                <c:pt idx="8">
                  <c:v>0.13498739359988829</c:v>
                </c:pt>
                <c:pt idx="9">
                  <c:v>0.13435835732666321</c:v>
                </c:pt>
                <c:pt idx="10">
                  <c:v>0.13358525106878366</c:v>
                </c:pt>
                <c:pt idx="11">
                  <c:v>0.13342344678212903</c:v>
                </c:pt>
                <c:pt idx="12">
                  <c:v>0.13306840829757496</c:v>
                </c:pt>
                <c:pt idx="13">
                  <c:v>0.13263975873531408</c:v>
                </c:pt>
                <c:pt idx="14">
                  <c:v>0.13257552881608867</c:v>
                </c:pt>
                <c:pt idx="15">
                  <c:v>0.13241485511838821</c:v>
                </c:pt>
                <c:pt idx="16">
                  <c:v>0.13193790661561869</c:v>
                </c:pt>
                <c:pt idx="17">
                  <c:v>0.13104065961076169</c:v>
                </c:pt>
                <c:pt idx="18">
                  <c:v>0.13070708363670194</c:v>
                </c:pt>
                <c:pt idx="19">
                  <c:v>0.13032250100054354</c:v>
                </c:pt>
                <c:pt idx="20">
                  <c:v>0.13008544027871205</c:v>
                </c:pt>
                <c:pt idx="21">
                  <c:v>0.12970361216836654</c:v>
                </c:pt>
                <c:pt idx="22">
                  <c:v>0.12960250879662227</c:v>
                </c:pt>
                <c:pt idx="23">
                  <c:v>0.12956021126505662</c:v>
                </c:pt>
                <c:pt idx="24">
                  <c:v>0.12944059940763941</c:v>
                </c:pt>
                <c:pt idx="25">
                  <c:v>0.12922628415748125</c:v>
                </c:pt>
                <c:pt idx="26">
                  <c:v>0.1289331706139227</c:v>
                </c:pt>
                <c:pt idx="27">
                  <c:v>0.12841952864045142</c:v>
                </c:pt>
                <c:pt idx="28">
                  <c:v>0.12816132230526869</c:v>
                </c:pt>
              </c:numCache>
            </c:numRef>
          </c:val>
          <c:extLst xmlns:c16r2="http://schemas.microsoft.com/office/drawing/2015/06/chart">
            <c:ext xmlns:c16="http://schemas.microsoft.com/office/drawing/2014/chart" uri="{C3380CC4-5D6E-409C-BE32-E72D297353CC}">
              <c16:uniqueId val="{00000002-EBFF-40EF-96CF-00BD72371905}"/>
            </c:ext>
          </c:extLst>
        </c:ser>
        <c:dLbls/>
        <c:marker val="1"/>
        <c:axId val="283240320"/>
        <c:axId val="283241856"/>
      </c:lineChart>
      <c:catAx>
        <c:axId val="283240320"/>
        <c:scaling>
          <c:orientation val="minMax"/>
        </c:scaling>
        <c:axPos val="b"/>
        <c:numFmt formatCode="General" sourceLinked="1"/>
        <c:tickLblPos val="nextTo"/>
        <c:txPr>
          <a:bodyPr/>
          <a:lstStyle/>
          <a:p>
            <a:pPr>
              <a:defRPr sz="1400">
                <a:latin typeface="Calibri" pitchFamily="34" charset="0"/>
                <a:cs typeface="Calibri" pitchFamily="34" charset="0"/>
              </a:defRPr>
            </a:pPr>
            <a:endParaRPr lang="el-GR"/>
          </a:p>
        </c:txPr>
        <c:crossAx val="283241856"/>
        <c:crosses val="autoZero"/>
        <c:auto val="1"/>
        <c:lblAlgn val="ctr"/>
        <c:lblOffset val="100"/>
      </c:catAx>
      <c:valAx>
        <c:axId val="283241856"/>
        <c:scaling>
          <c:orientation val="minMax"/>
          <c:max val="0.14400000000000004"/>
          <c:min val="0.126"/>
        </c:scaling>
        <c:axPos val="l"/>
        <c:majorGridlines>
          <c:spPr>
            <a:ln>
              <a:solidFill>
                <a:prstClr val="white">
                  <a:lumMod val="65000"/>
                </a:prstClr>
              </a:solidFill>
              <a:prstDash val="sysDash"/>
            </a:ln>
          </c:spPr>
        </c:majorGridlines>
        <c:numFmt formatCode="0.0%" sourceLinked="0"/>
        <c:tickLblPos val="nextTo"/>
        <c:spPr>
          <a:ln>
            <a:solidFill>
              <a:schemeClr val="bg1">
                <a:lumMod val="65000"/>
              </a:schemeClr>
            </a:solidFill>
          </a:ln>
        </c:spPr>
        <c:txPr>
          <a:bodyPr/>
          <a:lstStyle/>
          <a:p>
            <a:pPr>
              <a:defRPr sz="1400">
                <a:latin typeface="Calibri" pitchFamily="34" charset="0"/>
                <a:cs typeface="Calibri" pitchFamily="34" charset="0"/>
              </a:defRPr>
            </a:pPr>
            <a:endParaRPr lang="el-GR"/>
          </a:p>
        </c:txPr>
        <c:crossAx val="283240320"/>
        <c:crosses val="autoZero"/>
        <c:crossBetween val="between"/>
      </c:valAx>
    </c:plotArea>
    <c:legend>
      <c:legendPos val="r"/>
      <c:layout>
        <c:manualLayout>
          <c:xMode val="edge"/>
          <c:yMode val="edge"/>
          <c:x val="0.40178938244045781"/>
          <c:y val="5.1560117562428967E-2"/>
          <c:w val="0.41970319818811053"/>
          <c:h val="0.1777293299492792"/>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chartSpace>
</file>

<file path=ppt/charts/chart49.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3459946670284659"/>
          <c:y val="3.6193010594210442E-2"/>
          <c:w val="0.82820136089383312"/>
          <c:h val="0.84685976646996564"/>
        </c:manualLayout>
      </c:layout>
      <c:lineChart>
        <c:grouping val="standard"/>
        <c:ser>
          <c:idx val="0"/>
          <c:order val="0"/>
          <c:tx>
            <c:strRef>
              <c:f>Φύλλο1!$B$1</c:f>
              <c:strCache>
                <c:ptCount val="1"/>
                <c:pt idx="0">
                  <c:v>Γύρω στο 4,5%</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Φύλλο1!$B$2:$B$30</c:f>
              <c:numCache>
                <c:formatCode>General</c:formatCode>
                <c:ptCount val="29"/>
                <c:pt idx="0">
                  <c:v>0.13666006125073688</c:v>
                </c:pt>
                <c:pt idx="1">
                  <c:v>0.13492071473017686</c:v>
                </c:pt>
                <c:pt idx="2">
                  <c:v>0.13739415188374676</c:v>
                </c:pt>
                <c:pt idx="3">
                  <c:v>0.13781262178604423</c:v>
                </c:pt>
                <c:pt idx="4">
                  <c:v>0.13730715198925561</c:v>
                </c:pt>
                <c:pt idx="5">
                  <c:v>0.13620355249560834</c:v>
                </c:pt>
                <c:pt idx="6">
                  <c:v>0.13554404604869136</c:v>
                </c:pt>
                <c:pt idx="7">
                  <c:v>0.13532299655698626</c:v>
                </c:pt>
                <c:pt idx="8">
                  <c:v>0.13503917850039487</c:v>
                </c:pt>
                <c:pt idx="9">
                  <c:v>0.13461890380530744</c:v>
                </c:pt>
                <c:pt idx="10">
                  <c:v>0.1340321093111872</c:v>
                </c:pt>
                <c:pt idx="11">
                  <c:v>0.13417043208416346</c:v>
                </c:pt>
                <c:pt idx="12">
                  <c:v>0.13415732059029287</c:v>
                </c:pt>
                <c:pt idx="13">
                  <c:v>0.13403981684157706</c:v>
                </c:pt>
                <c:pt idx="14">
                  <c:v>0.13400455846096804</c:v>
                </c:pt>
                <c:pt idx="15">
                  <c:v>0.13401380785141087</c:v>
                </c:pt>
                <c:pt idx="16">
                  <c:v>0.13379185593960102</c:v>
                </c:pt>
                <c:pt idx="17">
                  <c:v>0.13352395898085637</c:v>
                </c:pt>
                <c:pt idx="18">
                  <c:v>0.13329989781427878</c:v>
                </c:pt>
                <c:pt idx="19">
                  <c:v>0.13310885104646394</c:v>
                </c:pt>
                <c:pt idx="20">
                  <c:v>0.1329785794884277</c:v>
                </c:pt>
                <c:pt idx="21">
                  <c:v>0.13285058206261297</c:v>
                </c:pt>
                <c:pt idx="22">
                  <c:v>0.13282704019654473</c:v>
                </c:pt>
                <c:pt idx="23">
                  <c:v>0.13278719388747215</c:v>
                </c:pt>
                <c:pt idx="24">
                  <c:v>0.13270032835968532</c:v>
                </c:pt>
                <c:pt idx="25">
                  <c:v>0.13259639922495409</c:v>
                </c:pt>
                <c:pt idx="26">
                  <c:v>0.13247361806830427</c:v>
                </c:pt>
                <c:pt idx="27">
                  <c:v>0.13233214729588488</c:v>
                </c:pt>
                <c:pt idx="28">
                  <c:v>0.13221987613258845</c:v>
                </c:pt>
              </c:numCache>
            </c:numRef>
          </c:val>
          <c:extLst xmlns:c16r2="http://schemas.microsoft.com/office/drawing/2015/06/chart">
            <c:ext xmlns:c16="http://schemas.microsoft.com/office/drawing/2014/chart" uri="{C3380CC4-5D6E-409C-BE32-E72D297353CC}">
              <c16:uniqueId val="{00000000-BE41-4D44-A1B1-FB3A61EB6BF4}"/>
            </c:ext>
          </c:extLst>
        </c:ser>
        <c:ser>
          <c:idx val="1"/>
          <c:order val="1"/>
          <c:tx>
            <c:strRef>
              <c:f>Φύλλο1!$C$1</c:f>
              <c:strCache>
                <c:ptCount val="1"/>
                <c:pt idx="0">
                  <c:v>Γύρω στο 7%</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Φύλλο1!$C$2:$C$30</c:f>
              <c:numCache>
                <c:formatCode>General</c:formatCode>
                <c:ptCount val="29"/>
                <c:pt idx="0">
                  <c:v>0.13645774961047671</c:v>
                </c:pt>
                <c:pt idx="1">
                  <c:v>0.13472097801959482</c:v>
                </c:pt>
                <c:pt idx="2">
                  <c:v>0.13719075349525353</c:v>
                </c:pt>
                <c:pt idx="3">
                  <c:v>0.13760860389444554</c:v>
                </c:pt>
                <c:pt idx="4">
                  <c:v>0.13710388239546109</c:v>
                </c:pt>
                <c:pt idx="5">
                  <c:v>0.13600191667119493</c:v>
                </c:pt>
                <c:pt idx="6">
                  <c:v>0.13612316480824047</c:v>
                </c:pt>
                <c:pt idx="7">
                  <c:v>0.13663718774568775</c:v>
                </c:pt>
                <c:pt idx="8">
                  <c:v>0.13706327728252846</c:v>
                </c:pt>
                <c:pt idx="9">
                  <c:v>0.13734585309084196</c:v>
                </c:pt>
                <c:pt idx="10">
                  <c:v>0.13747620389770959</c:v>
                </c:pt>
                <c:pt idx="11">
                  <c:v>0.13762587034182855</c:v>
                </c:pt>
                <c:pt idx="12">
                  <c:v>0.13757122958332194</c:v>
                </c:pt>
                <c:pt idx="13">
                  <c:v>0.13743423483621814</c:v>
                </c:pt>
                <c:pt idx="14">
                  <c:v>0.1373989743676407</c:v>
                </c:pt>
                <c:pt idx="15">
                  <c:v>0.13740697257991191</c:v>
                </c:pt>
                <c:pt idx="16">
                  <c:v>0.13719463315151276</c:v>
                </c:pt>
                <c:pt idx="17">
                  <c:v>0.13690374855407031</c:v>
                </c:pt>
                <c:pt idx="18">
                  <c:v>0.13663939028022676</c:v>
                </c:pt>
                <c:pt idx="19">
                  <c:v>0.13641395575897791</c:v>
                </c:pt>
                <c:pt idx="20">
                  <c:v>0.13627333469441141</c:v>
                </c:pt>
                <c:pt idx="21">
                  <c:v>0.13613636141859076</c:v>
                </c:pt>
                <c:pt idx="22">
                  <c:v>0.13606317451006991</c:v>
                </c:pt>
                <c:pt idx="23">
                  <c:v>0.13596463709894521</c:v>
                </c:pt>
                <c:pt idx="24">
                  <c:v>0.135900947107989</c:v>
                </c:pt>
                <c:pt idx="25">
                  <c:v>0.13574324047622263</c:v>
                </c:pt>
                <c:pt idx="26">
                  <c:v>0.13558977541305087</c:v>
                </c:pt>
                <c:pt idx="27">
                  <c:v>0.13541843393118794</c:v>
                </c:pt>
                <c:pt idx="28">
                  <c:v>0.13525566510346371</c:v>
                </c:pt>
              </c:numCache>
            </c:numRef>
          </c:val>
          <c:extLst xmlns:c16r2="http://schemas.microsoft.com/office/drawing/2015/06/chart">
            <c:ext xmlns:c16="http://schemas.microsoft.com/office/drawing/2014/chart" uri="{C3380CC4-5D6E-409C-BE32-E72D297353CC}">
              <c16:uniqueId val="{00000001-BE41-4D44-A1B1-FB3A61EB6BF4}"/>
            </c:ext>
          </c:extLst>
        </c:ser>
        <c:ser>
          <c:idx val="2"/>
          <c:order val="2"/>
          <c:tx>
            <c:strRef>
              <c:f>Φύλλο1!$D$1</c:f>
              <c:strCache>
                <c:ptCount val="1"/>
                <c:pt idx="0">
                  <c:v>Γύρω στο 10%</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Φύλλο1!$D$2:$D$30</c:f>
              <c:numCache>
                <c:formatCode>General</c:formatCode>
                <c:ptCount val="29"/>
                <c:pt idx="0">
                  <c:v>0.13645774961047671</c:v>
                </c:pt>
                <c:pt idx="1">
                  <c:v>0.13472097801959482</c:v>
                </c:pt>
                <c:pt idx="2">
                  <c:v>0.13719075349525353</c:v>
                </c:pt>
                <c:pt idx="3">
                  <c:v>0.13760860389444554</c:v>
                </c:pt>
                <c:pt idx="4">
                  <c:v>0.13710388239546109</c:v>
                </c:pt>
                <c:pt idx="5">
                  <c:v>0.13600191667119493</c:v>
                </c:pt>
                <c:pt idx="6">
                  <c:v>0.13709063626183091</c:v>
                </c:pt>
                <c:pt idx="7">
                  <c:v>0.1385514110143555</c:v>
                </c:pt>
                <c:pt idx="8">
                  <c:v>0.13990596082075071</c:v>
                </c:pt>
                <c:pt idx="9">
                  <c:v>0.14117586215314137</c:v>
                </c:pt>
                <c:pt idx="10">
                  <c:v>0.14232345414232986</c:v>
                </c:pt>
                <c:pt idx="11">
                  <c:v>0.14246233693985449</c:v>
                </c:pt>
                <c:pt idx="12">
                  <c:v>0.1423785689739081</c:v>
                </c:pt>
                <c:pt idx="13">
                  <c:v>0.14223158065862521</c:v>
                </c:pt>
                <c:pt idx="14">
                  <c:v>0.14222878332292813</c:v>
                </c:pt>
                <c:pt idx="15">
                  <c:v>0.14226132018522292</c:v>
                </c:pt>
                <c:pt idx="16">
                  <c:v>0.14209155963284459</c:v>
                </c:pt>
                <c:pt idx="17">
                  <c:v>0.14178959492213891</c:v>
                </c:pt>
                <c:pt idx="18">
                  <c:v>0.14153332831423984</c:v>
                </c:pt>
                <c:pt idx="19">
                  <c:v>0.14127979943498239</c:v>
                </c:pt>
                <c:pt idx="20">
                  <c:v>0.1411504165930344</c:v>
                </c:pt>
                <c:pt idx="21">
                  <c:v>0.14104047832550334</c:v>
                </c:pt>
                <c:pt idx="22">
                  <c:v>0.14097304329880939</c:v>
                </c:pt>
                <c:pt idx="23">
                  <c:v>0.14084685570131253</c:v>
                </c:pt>
                <c:pt idx="24">
                  <c:v>0.14081841962293709</c:v>
                </c:pt>
                <c:pt idx="25">
                  <c:v>0.14067849545527891</c:v>
                </c:pt>
                <c:pt idx="26">
                  <c:v>0.14052609529257651</c:v>
                </c:pt>
                <c:pt idx="27">
                  <c:v>0.14036663519144599</c:v>
                </c:pt>
                <c:pt idx="28">
                  <c:v>0.14018755590479337</c:v>
                </c:pt>
              </c:numCache>
            </c:numRef>
          </c:val>
          <c:extLst xmlns:c16r2="http://schemas.microsoft.com/office/drawing/2015/06/chart">
            <c:ext xmlns:c16="http://schemas.microsoft.com/office/drawing/2014/chart" uri="{C3380CC4-5D6E-409C-BE32-E72D297353CC}">
              <c16:uniqueId val="{00000002-BE41-4D44-A1B1-FB3A61EB6BF4}"/>
            </c:ext>
          </c:extLst>
        </c:ser>
        <c:dLbls/>
        <c:marker val="1"/>
        <c:axId val="284950528"/>
        <c:axId val="284952064"/>
      </c:lineChart>
      <c:catAx>
        <c:axId val="284950528"/>
        <c:scaling>
          <c:orientation val="minMax"/>
        </c:scaling>
        <c:axPos val="b"/>
        <c:numFmt formatCode="General" sourceLinked="1"/>
        <c:tickLblPos val="nextTo"/>
        <c:txPr>
          <a:bodyPr/>
          <a:lstStyle/>
          <a:p>
            <a:pPr>
              <a:defRPr sz="1400">
                <a:latin typeface="Calibri" pitchFamily="34" charset="0"/>
                <a:cs typeface="Calibri" pitchFamily="34" charset="0"/>
              </a:defRPr>
            </a:pPr>
            <a:endParaRPr lang="el-GR"/>
          </a:p>
        </c:txPr>
        <c:crossAx val="284952064"/>
        <c:crosses val="autoZero"/>
        <c:auto val="1"/>
        <c:lblAlgn val="ctr"/>
        <c:lblOffset val="100"/>
      </c:catAx>
      <c:valAx>
        <c:axId val="284952064"/>
        <c:scaling>
          <c:orientation val="minMax"/>
        </c:scaling>
        <c:axPos val="l"/>
        <c:majorGridlines>
          <c:spPr>
            <a:ln>
              <a:solidFill>
                <a:prstClr val="white">
                  <a:lumMod val="65000"/>
                </a:prstClr>
              </a:solidFill>
              <a:prstDash val="sysDash"/>
            </a:ln>
          </c:spPr>
        </c:majorGridlines>
        <c:numFmt formatCode="0.0%" sourceLinked="0"/>
        <c:tickLblPos val="nextTo"/>
        <c:spPr>
          <a:ln>
            <a:solidFill>
              <a:schemeClr val="bg1">
                <a:lumMod val="65000"/>
              </a:schemeClr>
            </a:solidFill>
          </a:ln>
        </c:spPr>
        <c:txPr>
          <a:bodyPr/>
          <a:lstStyle/>
          <a:p>
            <a:pPr>
              <a:defRPr sz="1400">
                <a:latin typeface="Calibri" pitchFamily="34" charset="0"/>
                <a:cs typeface="Calibri" pitchFamily="34" charset="0"/>
              </a:defRPr>
            </a:pPr>
            <a:endParaRPr lang="el-GR"/>
          </a:p>
        </c:txPr>
        <c:crossAx val="284950528"/>
        <c:crosses val="autoZero"/>
        <c:crossBetween val="between"/>
      </c:valAx>
    </c:plotArea>
    <c:legend>
      <c:legendPos val="r"/>
      <c:layout>
        <c:manualLayout>
          <c:xMode val="edge"/>
          <c:yMode val="edge"/>
          <c:x val="0.23633294076924441"/>
          <c:y val="0.52718762669952435"/>
          <c:w val="0.41970319818811053"/>
          <c:h val="0.1777293299492792"/>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chartSpace>
</file>

<file path=ppt/charts/chart50.xml><?xml version="1.0" encoding="utf-8"?>
<c:chartSpace xmlns:c="http://schemas.openxmlformats.org/drawingml/2006/chart" xmlns:a="http://schemas.openxmlformats.org/drawingml/2006/main" xmlns:r="http://schemas.openxmlformats.org/officeDocument/2006/relationships">
  <c:lang val="el-GR"/>
  <c:chart>
    <c:plotArea>
      <c:layout>
        <c:manualLayout>
          <c:layoutTarget val="inner"/>
          <c:xMode val="edge"/>
          <c:yMode val="edge"/>
          <c:x val="0.13459946670284667"/>
          <c:y val="3.6193010594210442E-2"/>
          <c:w val="0.82820136089383312"/>
          <c:h val="0.84685976646996564"/>
        </c:manualLayout>
      </c:layout>
      <c:lineChart>
        <c:grouping val="standard"/>
        <c:ser>
          <c:idx val="0"/>
          <c:order val="0"/>
          <c:tx>
            <c:strRef>
              <c:f>Φύλλο1!$B$1</c:f>
              <c:strCache>
                <c:ptCount val="1"/>
                <c:pt idx="0">
                  <c:v>Βασικό σενάριο</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Φύλλο1!$B$2:$B$30</c:f>
              <c:numCache>
                <c:formatCode>General</c:formatCode>
                <c:ptCount val="29"/>
                <c:pt idx="0">
                  <c:v>0.13666006125073688</c:v>
                </c:pt>
                <c:pt idx="1">
                  <c:v>0.13492071473017686</c:v>
                </c:pt>
                <c:pt idx="2">
                  <c:v>0.13739415188374676</c:v>
                </c:pt>
                <c:pt idx="3">
                  <c:v>0.13781262178604423</c:v>
                </c:pt>
                <c:pt idx="4">
                  <c:v>0.13730715198925561</c:v>
                </c:pt>
                <c:pt idx="5">
                  <c:v>0.13620355249560834</c:v>
                </c:pt>
                <c:pt idx="6">
                  <c:v>0.13554404604869136</c:v>
                </c:pt>
                <c:pt idx="7">
                  <c:v>0.13532299655698626</c:v>
                </c:pt>
                <c:pt idx="8">
                  <c:v>0.13503917850039487</c:v>
                </c:pt>
                <c:pt idx="9">
                  <c:v>0.13461890380530744</c:v>
                </c:pt>
                <c:pt idx="10">
                  <c:v>0.1340321093111872</c:v>
                </c:pt>
                <c:pt idx="11">
                  <c:v>0.13417043208416346</c:v>
                </c:pt>
                <c:pt idx="12">
                  <c:v>0.13415732059029287</c:v>
                </c:pt>
                <c:pt idx="13">
                  <c:v>0.13403981684157706</c:v>
                </c:pt>
                <c:pt idx="14">
                  <c:v>0.13400455846096804</c:v>
                </c:pt>
                <c:pt idx="15">
                  <c:v>0.13401380785141087</c:v>
                </c:pt>
                <c:pt idx="16">
                  <c:v>0.13379185593960102</c:v>
                </c:pt>
                <c:pt idx="17">
                  <c:v>0.13352395898085637</c:v>
                </c:pt>
                <c:pt idx="18">
                  <c:v>0.13329989781427878</c:v>
                </c:pt>
                <c:pt idx="19">
                  <c:v>0.13310885104646394</c:v>
                </c:pt>
                <c:pt idx="20">
                  <c:v>0.1329785794884277</c:v>
                </c:pt>
                <c:pt idx="21">
                  <c:v>0.13285058206261297</c:v>
                </c:pt>
                <c:pt idx="22">
                  <c:v>0.13282704019654473</c:v>
                </c:pt>
                <c:pt idx="23">
                  <c:v>0.13278719388747215</c:v>
                </c:pt>
                <c:pt idx="24">
                  <c:v>0.13270032835968532</c:v>
                </c:pt>
                <c:pt idx="25">
                  <c:v>0.13259639922495409</c:v>
                </c:pt>
                <c:pt idx="26">
                  <c:v>0.13247361806830427</c:v>
                </c:pt>
                <c:pt idx="27">
                  <c:v>0.13233214729588488</c:v>
                </c:pt>
                <c:pt idx="28">
                  <c:v>0.13221987613258845</c:v>
                </c:pt>
              </c:numCache>
            </c:numRef>
          </c:val>
          <c:extLst xmlns:c16r2="http://schemas.microsoft.com/office/drawing/2015/06/chart">
            <c:ext xmlns:c16="http://schemas.microsoft.com/office/drawing/2014/chart" uri="{C3380CC4-5D6E-409C-BE32-E72D297353CC}">
              <c16:uniqueId val="{00000000-0248-4B05-A024-0768B2E29599}"/>
            </c:ext>
          </c:extLst>
        </c:ser>
        <c:ser>
          <c:idx val="1"/>
          <c:order val="1"/>
          <c:tx>
            <c:strRef>
              <c:f>Φύλλο1!$C$1</c:f>
              <c:strCache>
                <c:ptCount val="1"/>
                <c:pt idx="0">
                  <c:v>Ασθενής μετανάστευση</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Φύλλο1!$C$2:$C$30</c:f>
              <c:numCache>
                <c:formatCode>General</c:formatCode>
                <c:ptCount val="29"/>
                <c:pt idx="0">
                  <c:v>0.13666006125073688</c:v>
                </c:pt>
                <c:pt idx="1">
                  <c:v>0.1344791149713109</c:v>
                </c:pt>
                <c:pt idx="2">
                  <c:v>0.13681162979970568</c:v>
                </c:pt>
                <c:pt idx="3">
                  <c:v>0.13709001266631901</c:v>
                </c:pt>
                <c:pt idx="4">
                  <c:v>0.1364454558840274</c:v>
                </c:pt>
                <c:pt idx="5">
                  <c:v>0.13520538906337407</c:v>
                </c:pt>
                <c:pt idx="6">
                  <c:v>0.13440610248913631</c:v>
                </c:pt>
                <c:pt idx="7">
                  <c:v>0.13404066031276821</c:v>
                </c:pt>
                <c:pt idx="8">
                  <c:v>0.13361299390568315</c:v>
                </c:pt>
                <c:pt idx="9">
                  <c:v>0.1328622683838927</c:v>
                </c:pt>
                <c:pt idx="10">
                  <c:v>0.13214492563171837</c:v>
                </c:pt>
                <c:pt idx="11">
                  <c:v>0.13209099353101103</c:v>
                </c:pt>
                <c:pt idx="12">
                  <c:v>0.13198150452376425</c:v>
                </c:pt>
                <c:pt idx="13">
                  <c:v>0.13176824169673776</c:v>
                </c:pt>
                <c:pt idx="14">
                  <c:v>0.13154088815852594</c:v>
                </c:pt>
                <c:pt idx="15">
                  <c:v>0.13126130309794584</c:v>
                </c:pt>
                <c:pt idx="16">
                  <c:v>0.13068330610759654</c:v>
                </c:pt>
                <c:pt idx="17">
                  <c:v>0.13014249515524323</c:v>
                </c:pt>
                <c:pt idx="18">
                  <c:v>0.12979649705454441</c:v>
                </c:pt>
                <c:pt idx="19">
                  <c:v>0.12929342589994244</c:v>
                </c:pt>
                <c:pt idx="20">
                  <c:v>0.12908537736579784</c:v>
                </c:pt>
                <c:pt idx="21">
                  <c:v>0.12900452707741497</c:v>
                </c:pt>
                <c:pt idx="22">
                  <c:v>0.12870000245249583</c:v>
                </c:pt>
                <c:pt idx="23">
                  <c:v>0.12850516747946741</c:v>
                </c:pt>
                <c:pt idx="24">
                  <c:v>0.12814942273180191</c:v>
                </c:pt>
                <c:pt idx="25">
                  <c:v>0.12768326676780364</c:v>
                </c:pt>
                <c:pt idx="26">
                  <c:v>0.12747404394160697</c:v>
                </c:pt>
                <c:pt idx="27">
                  <c:v>0.12726445241129969</c:v>
                </c:pt>
                <c:pt idx="28">
                  <c:v>0.12668732729855775</c:v>
                </c:pt>
              </c:numCache>
            </c:numRef>
          </c:val>
          <c:extLst xmlns:c16r2="http://schemas.microsoft.com/office/drawing/2015/06/chart">
            <c:ext xmlns:c16="http://schemas.microsoft.com/office/drawing/2014/chart" uri="{C3380CC4-5D6E-409C-BE32-E72D297353CC}">
              <c16:uniqueId val="{00000001-0248-4B05-A024-0768B2E29599}"/>
            </c:ext>
          </c:extLst>
        </c:ser>
        <c:ser>
          <c:idx val="2"/>
          <c:order val="2"/>
          <c:tx>
            <c:strRef>
              <c:f>Φύλλο1!$D$1</c:f>
              <c:strCache>
                <c:ptCount val="1"/>
                <c:pt idx="0">
                  <c:v>Έντονη μετανάστευση</c:v>
                </c:pt>
              </c:strCache>
            </c:strRef>
          </c:tx>
          <c:spPr>
            <a:ln w="50800"/>
          </c:spPr>
          <c:marker>
            <c:symbol val="none"/>
          </c:marker>
          <c:cat>
            <c:numRef>
              <c:f>Φύλλο1!$A$2:$A$30</c:f>
              <c:numCache>
                <c:formatCode>General</c:formatCode>
                <c:ptCount val="29"/>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pt idx="24">
                  <c:v>2046</c:v>
                </c:pt>
                <c:pt idx="25">
                  <c:v>2047</c:v>
                </c:pt>
                <c:pt idx="26">
                  <c:v>2048</c:v>
                </c:pt>
                <c:pt idx="27">
                  <c:v>2049</c:v>
                </c:pt>
                <c:pt idx="28">
                  <c:v>2050</c:v>
                </c:pt>
              </c:numCache>
            </c:numRef>
          </c:cat>
          <c:val>
            <c:numRef>
              <c:f>Φύλλο1!$D$2:$D$30</c:f>
              <c:numCache>
                <c:formatCode>General</c:formatCode>
                <c:ptCount val="29"/>
                <c:pt idx="0">
                  <c:v>0.13666006125073688</c:v>
                </c:pt>
                <c:pt idx="1">
                  <c:v>0.13496405959294402</c:v>
                </c:pt>
                <c:pt idx="2">
                  <c:v>0.13757263416895238</c:v>
                </c:pt>
                <c:pt idx="3">
                  <c:v>0.13914099276681174</c:v>
                </c:pt>
                <c:pt idx="4">
                  <c:v>0.13898531983813944</c:v>
                </c:pt>
                <c:pt idx="5">
                  <c:v>0.13815071878110688</c:v>
                </c:pt>
                <c:pt idx="6">
                  <c:v>0.13751779251119881</c:v>
                </c:pt>
                <c:pt idx="7">
                  <c:v>0.13742258165547094</c:v>
                </c:pt>
                <c:pt idx="8">
                  <c:v>0.13732459265829888</c:v>
                </c:pt>
                <c:pt idx="9">
                  <c:v>0.13670368025980886</c:v>
                </c:pt>
                <c:pt idx="10">
                  <c:v>0.13651528221137346</c:v>
                </c:pt>
                <c:pt idx="11">
                  <c:v>0.13705004242140442</c:v>
                </c:pt>
                <c:pt idx="12">
                  <c:v>0.13726690320520649</c:v>
                </c:pt>
                <c:pt idx="13">
                  <c:v>0.13737977869592263</c:v>
                </c:pt>
                <c:pt idx="14">
                  <c:v>0.13748072539342399</c:v>
                </c:pt>
                <c:pt idx="15">
                  <c:v>0.13789025030090574</c:v>
                </c:pt>
                <c:pt idx="16">
                  <c:v>0.13797856857763441</c:v>
                </c:pt>
                <c:pt idx="17">
                  <c:v>0.13802267316177652</c:v>
                </c:pt>
                <c:pt idx="18">
                  <c:v>0.13772784311518591</c:v>
                </c:pt>
                <c:pt idx="19">
                  <c:v>0.13753643922506995</c:v>
                </c:pt>
                <c:pt idx="20">
                  <c:v>0.13728417127324966</c:v>
                </c:pt>
                <c:pt idx="21">
                  <c:v>0.13710929856299675</c:v>
                </c:pt>
                <c:pt idx="22">
                  <c:v>0.13720710882040019</c:v>
                </c:pt>
                <c:pt idx="23">
                  <c:v>0.13682721021343305</c:v>
                </c:pt>
                <c:pt idx="24">
                  <c:v>0.13682203389698541</c:v>
                </c:pt>
                <c:pt idx="25">
                  <c:v>0.13718119481645721</c:v>
                </c:pt>
                <c:pt idx="26">
                  <c:v>0.1373913210296242</c:v>
                </c:pt>
                <c:pt idx="27">
                  <c:v>0.13740662573338489</c:v>
                </c:pt>
                <c:pt idx="28">
                  <c:v>0.13765663990034938</c:v>
                </c:pt>
              </c:numCache>
            </c:numRef>
          </c:val>
          <c:extLst xmlns:c16r2="http://schemas.microsoft.com/office/drawing/2015/06/chart">
            <c:ext xmlns:c16="http://schemas.microsoft.com/office/drawing/2014/chart" uri="{C3380CC4-5D6E-409C-BE32-E72D297353CC}">
              <c16:uniqueId val="{00000002-0248-4B05-A024-0768B2E29599}"/>
            </c:ext>
          </c:extLst>
        </c:ser>
        <c:dLbls/>
        <c:marker val="1"/>
        <c:axId val="285889280"/>
        <c:axId val="285890816"/>
      </c:lineChart>
      <c:catAx>
        <c:axId val="285889280"/>
        <c:scaling>
          <c:orientation val="minMax"/>
        </c:scaling>
        <c:axPos val="b"/>
        <c:numFmt formatCode="General" sourceLinked="1"/>
        <c:tickLblPos val="nextTo"/>
        <c:txPr>
          <a:bodyPr/>
          <a:lstStyle/>
          <a:p>
            <a:pPr>
              <a:defRPr sz="1400">
                <a:latin typeface="Calibri" pitchFamily="34" charset="0"/>
                <a:cs typeface="Calibri" pitchFamily="34" charset="0"/>
              </a:defRPr>
            </a:pPr>
            <a:endParaRPr lang="el-GR"/>
          </a:p>
        </c:txPr>
        <c:crossAx val="285890816"/>
        <c:crosses val="autoZero"/>
        <c:auto val="1"/>
        <c:lblAlgn val="ctr"/>
        <c:lblOffset val="100"/>
      </c:catAx>
      <c:valAx>
        <c:axId val="285890816"/>
        <c:scaling>
          <c:orientation val="minMax"/>
          <c:max val="0.14400000000000004"/>
          <c:min val="0.126"/>
        </c:scaling>
        <c:axPos val="l"/>
        <c:majorGridlines>
          <c:spPr>
            <a:ln>
              <a:solidFill>
                <a:prstClr val="white">
                  <a:lumMod val="65000"/>
                </a:prstClr>
              </a:solidFill>
              <a:prstDash val="sysDash"/>
            </a:ln>
          </c:spPr>
        </c:majorGridlines>
        <c:numFmt formatCode="0.0%" sourceLinked="0"/>
        <c:tickLblPos val="nextTo"/>
        <c:spPr>
          <a:ln>
            <a:solidFill>
              <a:schemeClr val="bg1">
                <a:lumMod val="65000"/>
              </a:schemeClr>
            </a:solidFill>
          </a:ln>
        </c:spPr>
        <c:txPr>
          <a:bodyPr/>
          <a:lstStyle/>
          <a:p>
            <a:pPr>
              <a:defRPr sz="1400">
                <a:latin typeface="Calibri" pitchFamily="34" charset="0"/>
                <a:cs typeface="Calibri" pitchFamily="34" charset="0"/>
              </a:defRPr>
            </a:pPr>
            <a:endParaRPr lang="el-GR"/>
          </a:p>
        </c:txPr>
        <c:crossAx val="285889280"/>
        <c:crosses val="autoZero"/>
        <c:crossBetween val="between"/>
      </c:valAx>
    </c:plotArea>
    <c:legend>
      <c:legendPos val="r"/>
      <c:layout>
        <c:manualLayout>
          <c:xMode val="edge"/>
          <c:yMode val="edge"/>
          <c:x val="0.30635074515307287"/>
          <c:y val="7.0264570168943899E-2"/>
          <c:w val="0.41970319818811053"/>
          <c:h val="0.1777293299492792"/>
        </c:manualLayout>
      </c:layout>
      <c:txPr>
        <a:bodyPr/>
        <a:lstStyle/>
        <a:p>
          <a:pPr>
            <a:defRPr sz="1400">
              <a:latin typeface="Calibri" pitchFamily="34" charset="0"/>
              <a:cs typeface="Calibri" pitchFamily="34" charset="0"/>
            </a:defRPr>
          </a:pPr>
          <a:endParaRPr lang="el-GR"/>
        </a:p>
      </c:txPr>
    </c:legend>
    <c:plotVisOnly val="1"/>
    <c:dispBlanksAs val="gap"/>
  </c:chart>
  <c:txPr>
    <a:bodyPr/>
    <a:lstStyle/>
    <a:p>
      <a:pPr>
        <a:defRPr sz="1800"/>
      </a:pPr>
      <a:endParaRPr lang="el-GR"/>
    </a:p>
  </c:txPr>
  <c:externalData r:id="rId1"/>
</c:chartSpace>
</file>

<file path=ppt/charts/chart51.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15297211534565147"/>
          <c:y val="3.9779340564755794E-2"/>
          <c:w val="0.80594163309710276"/>
          <c:h val="0.74601373363596624"/>
        </c:manualLayout>
      </c:layout>
      <c:barChart>
        <c:barDir val="col"/>
        <c:grouping val="clustered"/>
        <c:ser>
          <c:idx val="0"/>
          <c:order val="0"/>
          <c:tx>
            <c:strRef>
              <c:f>Φύλλο1!$B$1</c:f>
              <c:strCache>
                <c:ptCount val="1"/>
                <c:pt idx="0">
                  <c:v>Στήλη2</c:v>
                </c:pt>
              </c:strCache>
            </c:strRef>
          </c:tx>
          <c:spPr>
            <a:ln w="50800"/>
          </c:spPr>
          <c:cat>
            <c:strRef>
              <c:f>Φύλλο1!$A$2:$A$4</c:f>
              <c:strCache>
                <c:ptCount val="3"/>
                <c:pt idx="0">
                  <c:v>Δαπάνες/ΑΕΠ</c:v>
                </c:pt>
                <c:pt idx="1">
                  <c:v>Λόγω μείωσης του ΑΕΠ</c:v>
                </c:pt>
                <c:pt idx="2">
                  <c:v>Λόγω μεταβολής στις δαπάνες</c:v>
                </c:pt>
              </c:strCache>
            </c:strRef>
          </c:cat>
          <c:val>
            <c:numRef>
              <c:f>Φύλλο1!$B$2:$B$4</c:f>
              <c:numCache>
                <c:formatCode>0.000</c:formatCode>
                <c:ptCount val="3"/>
                <c:pt idx="0">
                  <c:v>4.8984001983906594E-2</c:v>
                </c:pt>
                <c:pt idx="1">
                  <c:v>5.8455158040615442E-2</c:v>
                </c:pt>
                <c:pt idx="2">
                  <c:v>-9.4711560567089185E-3</c:v>
                </c:pt>
              </c:numCache>
            </c:numRef>
          </c:val>
          <c:extLst xmlns:c16r2="http://schemas.microsoft.com/office/drawing/2015/06/chart">
            <c:ext xmlns:c16="http://schemas.microsoft.com/office/drawing/2014/chart" uri="{C3380CC4-5D6E-409C-BE32-E72D297353CC}">
              <c16:uniqueId val="{00000000-9035-4330-B50B-A7EEC1A62C5C}"/>
            </c:ext>
          </c:extLst>
        </c:ser>
        <c:dLbls/>
        <c:axId val="285871488"/>
        <c:axId val="285938816"/>
      </c:barChart>
      <c:catAx>
        <c:axId val="285871488"/>
        <c:scaling>
          <c:orientation val="minMax"/>
        </c:scaling>
        <c:axPos val="b"/>
        <c:numFmt formatCode="General" sourceLinked="1"/>
        <c:tickLblPos val="low"/>
        <c:txPr>
          <a:bodyPr rot="0" vert="horz"/>
          <a:lstStyle/>
          <a:p>
            <a:pPr>
              <a:defRPr sz="1400"/>
            </a:pPr>
            <a:endParaRPr lang="el-GR"/>
          </a:p>
        </c:txPr>
        <c:crossAx val="285938816"/>
        <c:crosses val="autoZero"/>
        <c:auto val="1"/>
        <c:lblAlgn val="ctr"/>
        <c:lblOffset val="100"/>
        <c:tickMarkSkip val="1"/>
      </c:catAx>
      <c:valAx>
        <c:axId val="285938816"/>
        <c:scaling>
          <c:orientation val="minMax"/>
        </c:scaling>
        <c:axPos val="l"/>
        <c:majorGridlines>
          <c:spPr>
            <a:ln>
              <a:solidFill>
                <a:schemeClr val="bg1">
                  <a:lumMod val="65000"/>
                </a:schemeClr>
              </a:solidFill>
              <a:prstDash val="dash"/>
            </a:ln>
          </c:spPr>
        </c:majorGridlines>
        <c:numFmt formatCode="0%" sourceLinked="0"/>
        <c:tickLblPos val="nextTo"/>
        <c:txPr>
          <a:bodyPr/>
          <a:lstStyle/>
          <a:p>
            <a:pPr>
              <a:defRPr sz="1400"/>
            </a:pPr>
            <a:endParaRPr lang="el-GR"/>
          </a:p>
        </c:txPr>
        <c:crossAx val="285871488"/>
        <c:crosses val="autoZero"/>
        <c:crossBetween val="between"/>
      </c:valAx>
    </c:plotArea>
    <c:plotVisOnly val="1"/>
    <c:dispBlanksAs val="gap"/>
  </c:chart>
  <c:txPr>
    <a:bodyPr/>
    <a:lstStyle/>
    <a:p>
      <a:pPr>
        <a:defRPr sz="1800"/>
      </a:pPr>
      <a:endParaRPr lang="el-GR"/>
    </a:p>
  </c:txPr>
  <c:externalData r:id="rId1"/>
</c:chartSpace>
</file>

<file path=ppt/charts/chart52.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15297211534565147"/>
          <c:y val="3.9779340564755822E-2"/>
          <c:w val="0.8059416330971032"/>
          <c:h val="0.74601373363596624"/>
        </c:manualLayout>
      </c:layout>
      <c:barChart>
        <c:barDir val="col"/>
        <c:grouping val="clustered"/>
        <c:ser>
          <c:idx val="0"/>
          <c:order val="0"/>
          <c:tx>
            <c:strRef>
              <c:f>Φύλλο1!$B$1</c:f>
              <c:strCache>
                <c:ptCount val="1"/>
                <c:pt idx="0">
                  <c:v>Στήλη2</c:v>
                </c:pt>
              </c:strCache>
            </c:strRef>
          </c:tx>
          <c:spPr>
            <a:ln w="50800"/>
          </c:spPr>
          <c:cat>
            <c:strRef>
              <c:f>Φύλλο1!$A$2:$A$4</c:f>
              <c:strCache>
                <c:ptCount val="3"/>
                <c:pt idx="0">
                  <c:v>Λόγω μείωσης του ΑΕΠ</c:v>
                </c:pt>
                <c:pt idx="1">
                  <c:v>Λόγω μείωσης της παραγωγικότητας</c:v>
                </c:pt>
                <c:pt idx="2">
                  <c:v>Λόγω μείωσης της απασχόλησης</c:v>
                </c:pt>
              </c:strCache>
            </c:strRef>
          </c:cat>
          <c:val>
            <c:numRef>
              <c:f>Φύλλο1!$B$2:$B$4</c:f>
              <c:numCache>
                <c:formatCode>0.0%</c:formatCode>
                <c:ptCount val="3"/>
                <c:pt idx="0">
                  <c:v>5.8455158040615442E-2</c:v>
                </c:pt>
                <c:pt idx="1">
                  <c:v>2.8858351312244308E-2</c:v>
                </c:pt>
                <c:pt idx="2">
                  <c:v>2.9596806728371196E-2</c:v>
                </c:pt>
              </c:numCache>
            </c:numRef>
          </c:val>
          <c:extLst xmlns:c16r2="http://schemas.microsoft.com/office/drawing/2015/06/chart">
            <c:ext xmlns:c16="http://schemas.microsoft.com/office/drawing/2014/chart" uri="{C3380CC4-5D6E-409C-BE32-E72D297353CC}">
              <c16:uniqueId val="{00000000-CD03-4508-AAB3-72B72F4B3D44}"/>
            </c:ext>
          </c:extLst>
        </c:ser>
        <c:dLbls/>
        <c:axId val="285004544"/>
        <c:axId val="285006080"/>
      </c:barChart>
      <c:catAx>
        <c:axId val="285004544"/>
        <c:scaling>
          <c:orientation val="minMax"/>
        </c:scaling>
        <c:axPos val="b"/>
        <c:numFmt formatCode="General" sourceLinked="1"/>
        <c:tickLblPos val="low"/>
        <c:txPr>
          <a:bodyPr rot="0" vert="horz"/>
          <a:lstStyle/>
          <a:p>
            <a:pPr>
              <a:defRPr sz="1400"/>
            </a:pPr>
            <a:endParaRPr lang="el-GR"/>
          </a:p>
        </c:txPr>
        <c:crossAx val="285006080"/>
        <c:crosses val="autoZero"/>
        <c:auto val="1"/>
        <c:lblAlgn val="ctr"/>
        <c:lblOffset val="100"/>
        <c:tickMarkSkip val="1"/>
      </c:catAx>
      <c:valAx>
        <c:axId val="285006080"/>
        <c:scaling>
          <c:orientation val="minMax"/>
        </c:scaling>
        <c:axPos val="l"/>
        <c:majorGridlines>
          <c:spPr>
            <a:ln>
              <a:solidFill>
                <a:schemeClr val="bg1">
                  <a:lumMod val="65000"/>
                </a:schemeClr>
              </a:solidFill>
              <a:prstDash val="dash"/>
            </a:ln>
          </c:spPr>
        </c:majorGridlines>
        <c:numFmt formatCode="0%" sourceLinked="0"/>
        <c:tickLblPos val="nextTo"/>
        <c:txPr>
          <a:bodyPr/>
          <a:lstStyle/>
          <a:p>
            <a:pPr>
              <a:defRPr sz="1400"/>
            </a:pPr>
            <a:endParaRPr lang="el-GR"/>
          </a:p>
        </c:txPr>
        <c:crossAx val="285004544"/>
        <c:crosses val="autoZero"/>
        <c:crossBetween val="between"/>
      </c:valAx>
    </c:plotArea>
    <c:plotVisOnly val="1"/>
    <c:dispBlanksAs val="gap"/>
  </c:chart>
  <c:txPr>
    <a:bodyPr/>
    <a:lstStyle/>
    <a:p>
      <a:pPr>
        <a:defRPr sz="1800"/>
      </a:pPr>
      <a:endParaRPr lang="el-GR"/>
    </a:p>
  </c:txPr>
  <c:externalData r:id="rId1"/>
</c:chartSpace>
</file>

<file path=ppt/charts/chart53.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15297211534565147"/>
          <c:y val="3.9779340564755822E-2"/>
          <c:w val="0.8059416330971032"/>
          <c:h val="0.74601373363596624"/>
        </c:manualLayout>
      </c:layout>
      <c:barChart>
        <c:barDir val="col"/>
        <c:grouping val="clustered"/>
        <c:ser>
          <c:idx val="0"/>
          <c:order val="0"/>
          <c:tx>
            <c:strRef>
              <c:f>Φύλλο1!$B$1</c:f>
              <c:strCache>
                <c:ptCount val="1"/>
                <c:pt idx="0">
                  <c:v>Στήλη2</c:v>
                </c:pt>
              </c:strCache>
            </c:strRef>
          </c:tx>
          <c:spPr>
            <a:ln w="50800"/>
          </c:spPr>
          <c:cat>
            <c:strRef>
              <c:f>Φύλλο1!$A$2:$A$4</c:f>
              <c:strCache>
                <c:ptCount val="3"/>
                <c:pt idx="0">
                  <c:v>Λόγω μείωσης της απασχόλησης</c:v>
                </c:pt>
                <c:pt idx="1">
                  <c:v>Λόγω μείωσης του πληθυσμού</c:v>
                </c:pt>
                <c:pt idx="2">
                  <c:v>Λόγω μείωσης του δείκτη απασχόλησης</c:v>
                </c:pt>
              </c:strCache>
            </c:strRef>
          </c:cat>
          <c:val>
            <c:numRef>
              <c:f>Φύλλο1!$B$2:$B$4</c:f>
              <c:numCache>
                <c:formatCode>0.000</c:formatCode>
                <c:ptCount val="3"/>
                <c:pt idx="0">
                  <c:v>2.9596806728371196E-2</c:v>
                </c:pt>
                <c:pt idx="1">
                  <c:v>1.4660947089725328E-2</c:v>
                </c:pt>
                <c:pt idx="2">
                  <c:v>1.4935859638645851E-2</c:v>
                </c:pt>
              </c:numCache>
            </c:numRef>
          </c:val>
          <c:extLst xmlns:c16r2="http://schemas.microsoft.com/office/drawing/2015/06/chart">
            <c:ext xmlns:c16="http://schemas.microsoft.com/office/drawing/2014/chart" uri="{C3380CC4-5D6E-409C-BE32-E72D297353CC}">
              <c16:uniqueId val="{00000000-9D54-46B2-9F2C-99E539445A34}"/>
            </c:ext>
          </c:extLst>
        </c:ser>
        <c:dLbls/>
        <c:axId val="288008832"/>
        <c:axId val="288014720"/>
      </c:barChart>
      <c:catAx>
        <c:axId val="288008832"/>
        <c:scaling>
          <c:orientation val="minMax"/>
        </c:scaling>
        <c:axPos val="b"/>
        <c:numFmt formatCode="General" sourceLinked="1"/>
        <c:tickLblPos val="low"/>
        <c:txPr>
          <a:bodyPr rot="0" vert="horz"/>
          <a:lstStyle/>
          <a:p>
            <a:pPr>
              <a:defRPr sz="1400"/>
            </a:pPr>
            <a:endParaRPr lang="el-GR"/>
          </a:p>
        </c:txPr>
        <c:crossAx val="288014720"/>
        <c:crosses val="autoZero"/>
        <c:auto val="1"/>
        <c:lblAlgn val="ctr"/>
        <c:lblOffset val="100"/>
        <c:tickMarkSkip val="1"/>
      </c:catAx>
      <c:valAx>
        <c:axId val="288014720"/>
        <c:scaling>
          <c:orientation val="minMax"/>
        </c:scaling>
        <c:axPos val="l"/>
        <c:majorGridlines>
          <c:spPr>
            <a:ln>
              <a:solidFill>
                <a:schemeClr val="bg1">
                  <a:lumMod val="65000"/>
                </a:schemeClr>
              </a:solidFill>
              <a:prstDash val="dash"/>
            </a:ln>
          </c:spPr>
        </c:majorGridlines>
        <c:numFmt formatCode="0.0%" sourceLinked="0"/>
        <c:tickLblPos val="nextTo"/>
        <c:txPr>
          <a:bodyPr/>
          <a:lstStyle/>
          <a:p>
            <a:pPr>
              <a:defRPr sz="1400"/>
            </a:pPr>
            <a:endParaRPr lang="el-GR"/>
          </a:p>
        </c:txPr>
        <c:crossAx val="288008832"/>
        <c:crosses val="autoZero"/>
        <c:crossBetween val="between"/>
      </c:valAx>
    </c:plotArea>
    <c:plotVisOnly val="1"/>
    <c:dispBlanksAs val="gap"/>
  </c:chart>
  <c:txPr>
    <a:bodyPr/>
    <a:lstStyle/>
    <a:p>
      <a:pPr>
        <a:defRPr sz="1800"/>
      </a:pPr>
      <a:endParaRPr lang="el-GR"/>
    </a:p>
  </c:txPr>
  <c:externalData r:id="rId1"/>
</c:chartSpace>
</file>

<file path=ppt/charts/chart54.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15297211534565147"/>
          <c:y val="3.9779340564755843E-2"/>
          <c:w val="0.80594163309710365"/>
          <c:h val="0.74601373363596624"/>
        </c:manualLayout>
      </c:layout>
      <c:barChart>
        <c:barDir val="col"/>
        <c:grouping val="clustered"/>
        <c:ser>
          <c:idx val="0"/>
          <c:order val="0"/>
          <c:tx>
            <c:strRef>
              <c:f>Φύλλο1!$B$1</c:f>
              <c:strCache>
                <c:ptCount val="1"/>
                <c:pt idx="0">
                  <c:v>Στήλη2</c:v>
                </c:pt>
              </c:strCache>
            </c:strRef>
          </c:tx>
          <c:spPr>
            <a:ln w="50800"/>
          </c:spPr>
          <c:cat>
            <c:strRef>
              <c:f>Φύλλο1!$A$2:$A$4</c:f>
              <c:strCache>
                <c:ptCount val="3"/>
                <c:pt idx="0">
                  <c:v>Λόγω μεταβολής στις δαπάνες</c:v>
                </c:pt>
                <c:pt idx="1">
                  <c:v>Λόγω μεταβολής στις συντάξεις</c:v>
                </c:pt>
                <c:pt idx="2">
                  <c:v>Λόγω μεταβολής στον αριθμό των συνταξιούχων</c:v>
                </c:pt>
              </c:strCache>
            </c:strRef>
          </c:cat>
          <c:val>
            <c:numRef>
              <c:f>Φύλλο1!$B$2:$B$4</c:f>
              <c:numCache>
                <c:formatCode>0.0%</c:formatCode>
                <c:ptCount val="3"/>
                <c:pt idx="0">
                  <c:v>-9.4711560567089185E-3</c:v>
                </c:pt>
                <c:pt idx="1">
                  <c:v>-5.5512222586802436E-3</c:v>
                </c:pt>
                <c:pt idx="2">
                  <c:v>-3.9199337980286506E-3</c:v>
                </c:pt>
              </c:numCache>
            </c:numRef>
          </c:val>
          <c:extLst xmlns:c16r2="http://schemas.microsoft.com/office/drawing/2015/06/chart">
            <c:ext xmlns:c16="http://schemas.microsoft.com/office/drawing/2014/chart" uri="{C3380CC4-5D6E-409C-BE32-E72D297353CC}">
              <c16:uniqueId val="{00000000-817C-42EE-AA0D-3F818014FE1A}"/>
            </c:ext>
          </c:extLst>
        </c:ser>
        <c:dLbls/>
        <c:axId val="289263616"/>
        <c:axId val="289265152"/>
      </c:barChart>
      <c:catAx>
        <c:axId val="289263616"/>
        <c:scaling>
          <c:orientation val="minMax"/>
        </c:scaling>
        <c:axPos val="b"/>
        <c:numFmt formatCode="General" sourceLinked="1"/>
        <c:tickLblPos val="low"/>
        <c:txPr>
          <a:bodyPr rot="0" vert="horz"/>
          <a:lstStyle/>
          <a:p>
            <a:pPr>
              <a:defRPr sz="1400"/>
            </a:pPr>
            <a:endParaRPr lang="el-GR"/>
          </a:p>
        </c:txPr>
        <c:crossAx val="289265152"/>
        <c:crosses val="autoZero"/>
        <c:auto val="1"/>
        <c:lblAlgn val="ctr"/>
        <c:lblOffset val="100"/>
        <c:tickMarkSkip val="1"/>
      </c:catAx>
      <c:valAx>
        <c:axId val="289265152"/>
        <c:scaling>
          <c:orientation val="minMax"/>
        </c:scaling>
        <c:axPos val="l"/>
        <c:majorGridlines>
          <c:spPr>
            <a:ln>
              <a:solidFill>
                <a:schemeClr val="bg1">
                  <a:lumMod val="65000"/>
                </a:schemeClr>
              </a:solidFill>
              <a:prstDash val="dash"/>
            </a:ln>
          </c:spPr>
        </c:majorGridlines>
        <c:numFmt formatCode="0.00%" sourceLinked="0"/>
        <c:tickLblPos val="nextTo"/>
        <c:txPr>
          <a:bodyPr/>
          <a:lstStyle/>
          <a:p>
            <a:pPr>
              <a:defRPr sz="1400"/>
            </a:pPr>
            <a:endParaRPr lang="el-GR"/>
          </a:p>
        </c:txPr>
        <c:crossAx val="289263616"/>
        <c:crosses val="autoZero"/>
        <c:crossBetween val="between"/>
      </c:valAx>
    </c:plotArea>
    <c:plotVisOnly val="1"/>
    <c:dispBlanksAs val="gap"/>
  </c:chart>
  <c:txPr>
    <a:bodyPr/>
    <a:lstStyle/>
    <a:p>
      <a:pPr>
        <a:defRPr sz="1800"/>
      </a:pPr>
      <a:endParaRPr lang="el-GR"/>
    </a:p>
  </c:txPr>
  <c:externalData r:id="rId1"/>
</c:chartSpace>
</file>

<file path=ppt/charts/chart55.xml><?xml version="1.0" encoding="utf-8"?>
<c:chartSpace xmlns:c="http://schemas.openxmlformats.org/drawingml/2006/chart" xmlns:a="http://schemas.openxmlformats.org/drawingml/2006/main" xmlns:r="http://schemas.openxmlformats.org/officeDocument/2006/relationships">
  <c:lang val="el-GR"/>
  <c:chart>
    <c:autoTitleDeleted val="1"/>
    <c:plotArea>
      <c:layout>
        <c:manualLayout>
          <c:layoutTarget val="inner"/>
          <c:xMode val="edge"/>
          <c:yMode val="edge"/>
          <c:x val="0.15297211534565147"/>
          <c:y val="3.9779340564755843E-2"/>
          <c:w val="0.80594163309710365"/>
          <c:h val="0.74601373363596624"/>
        </c:manualLayout>
      </c:layout>
      <c:barChart>
        <c:barDir val="col"/>
        <c:grouping val="clustered"/>
        <c:ser>
          <c:idx val="0"/>
          <c:order val="0"/>
          <c:tx>
            <c:strRef>
              <c:f>Φύλλο1!$B$1</c:f>
              <c:strCache>
                <c:ptCount val="1"/>
                <c:pt idx="0">
                  <c:v>Στήλη2</c:v>
                </c:pt>
              </c:strCache>
            </c:strRef>
          </c:tx>
          <c:spPr>
            <a:ln w="50800"/>
          </c:spPr>
          <c:cat>
            <c:strRef>
              <c:f>Φύλλο1!$A$2:$A$4</c:f>
              <c:strCache>
                <c:ptCount val="3"/>
                <c:pt idx="0">
                  <c:v>Μεταβολή συντάξεων</c:v>
                </c:pt>
                <c:pt idx="1">
                  <c:v>Μεταβολή σχετικού βιοτικού επιπέδου</c:v>
                </c:pt>
                <c:pt idx="2">
                  <c:v>Μεταβολή εισοδήματος εργαζομένων</c:v>
                </c:pt>
              </c:strCache>
            </c:strRef>
          </c:cat>
          <c:val>
            <c:numRef>
              <c:f>Φύλλο1!$B$2:$B$4</c:f>
              <c:numCache>
                <c:formatCode>0.000</c:formatCode>
                <c:ptCount val="3"/>
                <c:pt idx="0">
                  <c:v>-2.7696480823580862E-2</c:v>
                </c:pt>
                <c:pt idx="1">
                  <c:v>0.17076217422980269</c:v>
                </c:pt>
                <c:pt idx="2">
                  <c:v>-0.16951235649882712</c:v>
                </c:pt>
              </c:numCache>
            </c:numRef>
          </c:val>
          <c:extLst xmlns:c16r2="http://schemas.microsoft.com/office/drawing/2015/06/chart">
            <c:ext xmlns:c16="http://schemas.microsoft.com/office/drawing/2014/chart" uri="{C3380CC4-5D6E-409C-BE32-E72D297353CC}">
              <c16:uniqueId val="{00000000-D152-4AD7-AC75-DFB7C0C7E6C3}"/>
            </c:ext>
          </c:extLst>
        </c:ser>
        <c:dLbls/>
        <c:axId val="291718656"/>
        <c:axId val="291720192"/>
      </c:barChart>
      <c:catAx>
        <c:axId val="291718656"/>
        <c:scaling>
          <c:orientation val="minMax"/>
        </c:scaling>
        <c:axPos val="b"/>
        <c:numFmt formatCode="General" sourceLinked="1"/>
        <c:tickLblPos val="low"/>
        <c:txPr>
          <a:bodyPr rot="0" vert="horz"/>
          <a:lstStyle/>
          <a:p>
            <a:pPr>
              <a:defRPr sz="1400"/>
            </a:pPr>
            <a:endParaRPr lang="el-GR"/>
          </a:p>
        </c:txPr>
        <c:crossAx val="291720192"/>
        <c:crosses val="autoZero"/>
        <c:auto val="1"/>
        <c:lblAlgn val="ctr"/>
        <c:lblOffset val="100"/>
        <c:tickMarkSkip val="1"/>
      </c:catAx>
      <c:valAx>
        <c:axId val="291720192"/>
        <c:scaling>
          <c:orientation val="minMax"/>
        </c:scaling>
        <c:axPos val="l"/>
        <c:majorGridlines>
          <c:spPr>
            <a:ln>
              <a:solidFill>
                <a:schemeClr val="bg1">
                  <a:lumMod val="65000"/>
                </a:schemeClr>
              </a:solidFill>
              <a:prstDash val="dash"/>
            </a:ln>
          </c:spPr>
        </c:majorGridlines>
        <c:numFmt formatCode="0.0%" sourceLinked="0"/>
        <c:tickLblPos val="nextTo"/>
        <c:txPr>
          <a:bodyPr/>
          <a:lstStyle/>
          <a:p>
            <a:pPr>
              <a:defRPr sz="1400"/>
            </a:pPr>
            <a:endParaRPr lang="el-GR"/>
          </a:p>
        </c:txPr>
        <c:crossAx val="291718656"/>
        <c:crosses val="autoZero"/>
        <c:crossBetween val="between"/>
      </c:valAx>
    </c:plotArea>
    <c:plotVisOnly val="1"/>
    <c:dispBlanksAs val="gap"/>
  </c:chart>
  <c:txPr>
    <a:bodyPr/>
    <a:lstStyle/>
    <a:p>
      <a:pPr>
        <a:defRPr sz="1800"/>
      </a:pPr>
      <a:endParaRPr lang="el-GR"/>
    </a:p>
  </c:txPr>
  <c:externalData r:id="rId1"/>
</c:chartSpace>
</file>

<file path=ppt/drawings/drawing1.xml><?xml version="1.0" encoding="utf-8"?>
<c:userShapes xmlns:c="http://schemas.openxmlformats.org/drawingml/2006/chart">
  <cdr:relSizeAnchor xmlns:cdr="http://schemas.openxmlformats.org/drawingml/2006/chartDrawing">
    <cdr:from>
      <cdr:x>0.2342</cdr:x>
      <cdr:y>0.21491</cdr:y>
    </cdr:from>
    <cdr:to>
      <cdr:x>0.3353</cdr:x>
      <cdr:y>0.32486</cdr:y>
    </cdr:to>
    <cdr:sp macro="" textlink="">
      <cdr:nvSpPr>
        <cdr:cNvPr id="2" name="1 - TextBox"/>
        <cdr:cNvSpPr txBox="1"/>
      </cdr:nvSpPr>
      <cdr:spPr>
        <a:xfrm xmlns:a="http://schemas.openxmlformats.org/drawingml/2006/main">
          <a:off x="2567709" y="1164551"/>
          <a:ext cx="1108364" cy="5957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l-GR" sz="1400" b="1" dirty="0">
              <a:latin typeface="Times New Roman" pitchFamily="18" charset="0"/>
              <a:cs typeface="Times New Roman" pitchFamily="18" charset="0"/>
            </a:rPr>
            <a:t>Στάδιο 1</a:t>
          </a:r>
        </a:p>
        <a:p xmlns:a="http://schemas.openxmlformats.org/drawingml/2006/main">
          <a:pPr algn="ctr"/>
          <a:r>
            <a:rPr lang="el-GR" sz="1400" b="1" dirty="0">
              <a:latin typeface="Times New Roman" pitchFamily="18" charset="0"/>
              <a:cs typeface="Times New Roman" pitchFamily="18" charset="0"/>
            </a:rPr>
            <a:t>1749-1810</a:t>
          </a:r>
        </a:p>
      </cdr:txBody>
    </cdr:sp>
  </cdr:relSizeAnchor>
  <cdr:relSizeAnchor xmlns:cdr="http://schemas.openxmlformats.org/drawingml/2006/chartDrawing">
    <cdr:from>
      <cdr:x>0.72789</cdr:x>
      <cdr:y>0.5267</cdr:y>
    </cdr:from>
    <cdr:to>
      <cdr:x>0.82898</cdr:x>
      <cdr:y>0.59318</cdr:y>
    </cdr:to>
    <cdr:sp macro="" textlink="">
      <cdr:nvSpPr>
        <cdr:cNvPr id="5" name="1 - TextBox"/>
        <cdr:cNvSpPr txBox="1"/>
      </cdr:nvSpPr>
      <cdr:spPr>
        <a:xfrm xmlns:a="http://schemas.openxmlformats.org/drawingml/2006/main">
          <a:off x="7980218" y="2854037"/>
          <a:ext cx="1108364" cy="3602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Segoe UI"/>
            </a:defRPr>
          </a:lvl1pPr>
          <a:lvl2pPr marL="457200" indent="0">
            <a:defRPr sz="1100">
              <a:latin typeface="Segoe UI"/>
            </a:defRPr>
          </a:lvl2pPr>
          <a:lvl3pPr marL="914400" indent="0">
            <a:defRPr sz="1100">
              <a:latin typeface="Segoe UI"/>
            </a:defRPr>
          </a:lvl3pPr>
          <a:lvl4pPr marL="1371600" indent="0">
            <a:defRPr sz="1100">
              <a:latin typeface="Segoe UI"/>
            </a:defRPr>
          </a:lvl4pPr>
          <a:lvl5pPr marL="1828800" indent="0">
            <a:defRPr sz="1100">
              <a:latin typeface="Segoe UI"/>
            </a:defRPr>
          </a:lvl5pPr>
          <a:lvl6pPr marL="2286000" indent="0">
            <a:defRPr sz="1100">
              <a:latin typeface="Segoe UI"/>
            </a:defRPr>
          </a:lvl6pPr>
          <a:lvl7pPr marL="2743200" indent="0">
            <a:defRPr sz="1100">
              <a:latin typeface="Segoe UI"/>
            </a:defRPr>
          </a:lvl7pPr>
          <a:lvl8pPr marL="3200400" indent="0">
            <a:defRPr sz="1100">
              <a:latin typeface="Segoe UI"/>
            </a:defRPr>
          </a:lvl8pPr>
          <a:lvl9pPr marL="3657600" indent="0">
            <a:defRPr sz="1100">
              <a:latin typeface="Segoe UI"/>
            </a:defRPr>
          </a:lvl9pPr>
        </a:lstStyle>
        <a:p xmlns:a="http://schemas.openxmlformats.org/drawingml/2006/main">
          <a:r>
            <a:rPr lang="el-GR" sz="1400" b="1" dirty="0">
              <a:latin typeface="Times New Roman" pitchFamily="18" charset="0"/>
              <a:cs typeface="Times New Roman" pitchFamily="18" charset="0"/>
            </a:rPr>
            <a:t>Στάδιο 4</a:t>
          </a:r>
        </a:p>
      </cdr:txBody>
    </cdr:sp>
  </cdr:relSizeAnchor>
  <cdr:relSizeAnchor xmlns:cdr="http://schemas.openxmlformats.org/drawingml/2006/chartDrawing">
    <cdr:from>
      <cdr:x>0.4107</cdr:x>
      <cdr:y>0.29659</cdr:y>
    </cdr:from>
    <cdr:to>
      <cdr:x>0.51179</cdr:x>
      <cdr:y>0.40653</cdr:y>
    </cdr:to>
    <cdr:sp macro="" textlink="">
      <cdr:nvSpPr>
        <cdr:cNvPr id="6" name="1 - TextBox"/>
        <cdr:cNvSpPr txBox="1"/>
      </cdr:nvSpPr>
      <cdr:spPr>
        <a:xfrm xmlns:a="http://schemas.openxmlformats.org/drawingml/2006/main">
          <a:off x="4502727" y="1607127"/>
          <a:ext cx="1108364" cy="59574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Segoe UI"/>
            </a:defRPr>
          </a:lvl1pPr>
          <a:lvl2pPr marL="457200" indent="0">
            <a:defRPr sz="1100">
              <a:latin typeface="Segoe UI"/>
            </a:defRPr>
          </a:lvl2pPr>
          <a:lvl3pPr marL="914400" indent="0">
            <a:defRPr sz="1100">
              <a:latin typeface="Segoe UI"/>
            </a:defRPr>
          </a:lvl3pPr>
          <a:lvl4pPr marL="1371600" indent="0">
            <a:defRPr sz="1100">
              <a:latin typeface="Segoe UI"/>
            </a:defRPr>
          </a:lvl4pPr>
          <a:lvl5pPr marL="1828800" indent="0">
            <a:defRPr sz="1100">
              <a:latin typeface="Segoe UI"/>
            </a:defRPr>
          </a:lvl5pPr>
          <a:lvl6pPr marL="2286000" indent="0">
            <a:defRPr sz="1100">
              <a:latin typeface="Segoe UI"/>
            </a:defRPr>
          </a:lvl6pPr>
          <a:lvl7pPr marL="2743200" indent="0">
            <a:defRPr sz="1100">
              <a:latin typeface="Segoe UI"/>
            </a:defRPr>
          </a:lvl7pPr>
          <a:lvl8pPr marL="3200400" indent="0">
            <a:defRPr sz="1100">
              <a:latin typeface="Segoe UI"/>
            </a:defRPr>
          </a:lvl8pPr>
          <a:lvl9pPr marL="3657600" indent="0">
            <a:defRPr sz="1100">
              <a:latin typeface="Segoe UI"/>
            </a:defRPr>
          </a:lvl9pPr>
        </a:lstStyle>
        <a:p xmlns:a="http://schemas.openxmlformats.org/drawingml/2006/main">
          <a:pPr algn="ctr"/>
          <a:r>
            <a:rPr lang="el-GR" sz="1400" b="1" dirty="0">
              <a:latin typeface="Times New Roman" pitchFamily="18" charset="0"/>
              <a:cs typeface="Times New Roman" pitchFamily="18" charset="0"/>
            </a:rPr>
            <a:t>Στάδιο 2</a:t>
          </a:r>
        </a:p>
        <a:p xmlns:a="http://schemas.openxmlformats.org/drawingml/2006/main">
          <a:pPr algn="ctr"/>
          <a:r>
            <a:rPr lang="el-GR" sz="1400" b="1" dirty="0">
              <a:latin typeface="Times New Roman" pitchFamily="18" charset="0"/>
              <a:cs typeface="Times New Roman" pitchFamily="18" charset="0"/>
            </a:rPr>
            <a:t>1810-1870</a:t>
          </a:r>
        </a:p>
      </cdr:txBody>
    </cdr:sp>
  </cdr:relSizeAnchor>
  <cdr:relSizeAnchor xmlns:cdr="http://schemas.openxmlformats.org/drawingml/2006/chartDrawing">
    <cdr:from>
      <cdr:x>0.55223</cdr:x>
      <cdr:y>0.52926</cdr:y>
    </cdr:from>
    <cdr:to>
      <cdr:x>0.65333</cdr:x>
      <cdr:y>0.6392</cdr:y>
    </cdr:to>
    <cdr:sp macro="" textlink="">
      <cdr:nvSpPr>
        <cdr:cNvPr id="7" name="1 - TextBox"/>
        <cdr:cNvSpPr txBox="1"/>
      </cdr:nvSpPr>
      <cdr:spPr>
        <a:xfrm xmlns:a="http://schemas.openxmlformats.org/drawingml/2006/main">
          <a:off x="6054437" y="2867891"/>
          <a:ext cx="1108364" cy="59574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Segoe UI"/>
            </a:defRPr>
          </a:lvl1pPr>
          <a:lvl2pPr marL="457200" indent="0">
            <a:defRPr sz="1100">
              <a:latin typeface="Segoe UI"/>
            </a:defRPr>
          </a:lvl2pPr>
          <a:lvl3pPr marL="914400" indent="0">
            <a:defRPr sz="1100">
              <a:latin typeface="Segoe UI"/>
            </a:defRPr>
          </a:lvl3pPr>
          <a:lvl4pPr marL="1371600" indent="0">
            <a:defRPr sz="1100">
              <a:latin typeface="Segoe UI"/>
            </a:defRPr>
          </a:lvl4pPr>
          <a:lvl5pPr marL="1828800" indent="0">
            <a:defRPr sz="1100">
              <a:latin typeface="Segoe UI"/>
            </a:defRPr>
          </a:lvl5pPr>
          <a:lvl6pPr marL="2286000" indent="0">
            <a:defRPr sz="1100">
              <a:latin typeface="Segoe UI"/>
            </a:defRPr>
          </a:lvl6pPr>
          <a:lvl7pPr marL="2743200" indent="0">
            <a:defRPr sz="1100">
              <a:latin typeface="Segoe UI"/>
            </a:defRPr>
          </a:lvl7pPr>
          <a:lvl8pPr marL="3200400" indent="0">
            <a:defRPr sz="1100">
              <a:latin typeface="Segoe UI"/>
            </a:defRPr>
          </a:lvl8pPr>
          <a:lvl9pPr marL="3657600" indent="0">
            <a:defRPr sz="1100">
              <a:latin typeface="Segoe UI"/>
            </a:defRPr>
          </a:lvl9pPr>
        </a:lstStyle>
        <a:p xmlns:a="http://schemas.openxmlformats.org/drawingml/2006/main">
          <a:pPr algn="ctr"/>
          <a:r>
            <a:rPr lang="el-GR" sz="1400" b="1" dirty="0">
              <a:latin typeface="Times New Roman" pitchFamily="18" charset="0"/>
              <a:cs typeface="Times New Roman" pitchFamily="18" charset="0"/>
            </a:rPr>
            <a:t>Στάδιο 3</a:t>
          </a:r>
        </a:p>
        <a:p xmlns:a="http://schemas.openxmlformats.org/drawingml/2006/main">
          <a:pPr algn="ctr"/>
          <a:r>
            <a:rPr lang="el-GR" sz="1400" b="1" dirty="0">
              <a:latin typeface="Times New Roman" pitchFamily="18" charset="0"/>
              <a:cs typeface="Times New Roman" pitchFamily="18" charset="0"/>
            </a:rPr>
            <a:t>1870-1950</a:t>
          </a:r>
        </a:p>
      </cdr:txBody>
    </cdr:sp>
  </cdr:relSizeAnchor>
</c:userShapes>
</file>

<file path=ppt/drawings/drawing2.xml><?xml version="1.0" encoding="utf-8"?>
<c:userShapes xmlns:c="http://schemas.openxmlformats.org/drawingml/2006/chart">
  <cdr:relSizeAnchor xmlns:cdr="http://schemas.openxmlformats.org/drawingml/2006/chartDrawing">
    <cdr:from>
      <cdr:x>0.01861</cdr:x>
      <cdr:y>0.14371</cdr:y>
    </cdr:from>
    <cdr:to>
      <cdr:x>0.09349</cdr:x>
      <cdr:y>0.56287</cdr:y>
    </cdr:to>
    <cdr:sp macro="" textlink="">
      <cdr:nvSpPr>
        <cdr:cNvPr id="3" name="1 - Τίτλος"/>
        <cdr:cNvSpPr txBox="1">
          <a:spLocks xmlns:a="http://schemas.openxmlformats.org/drawingml/2006/main"/>
        </cdr:cNvSpPr>
      </cdr:nvSpPr>
      <cdr:spPr>
        <a:xfrm xmlns:a="http://schemas.openxmlformats.org/drawingml/2006/main">
          <a:off x="193963" y="665018"/>
          <a:ext cx="780474" cy="1939634"/>
        </a:xfrm>
        <a:prstGeom xmlns:a="http://schemas.openxmlformats.org/drawingml/2006/main" prst="rect">
          <a:avLst/>
        </a:prstGeom>
      </cdr:spPr>
      <cdr:txBody>
        <a:bodyPr xmlns:a="http://schemas.openxmlformats.org/drawingml/2006/main" vert="vert" lIns="91440" tIns="45720" rIns="91440" bIns="45720" rtlCol="0" anchor="b" anchorCtr="0">
          <a:normAutofit/>
        </a:bodyPr>
        <a:lstStyle xmlns:a="http://schemas.openxmlformats.org/drawingml/2006/main">
          <a:lvl1pPr marL="0" indent="0">
            <a:defRPr sz="1100">
              <a:latin typeface="Segoe UI"/>
            </a:defRPr>
          </a:lvl1pPr>
          <a:lvl2pPr marL="457200" indent="0">
            <a:defRPr sz="1100">
              <a:latin typeface="Segoe UI"/>
            </a:defRPr>
          </a:lvl2pPr>
          <a:lvl3pPr marL="914400" indent="0">
            <a:defRPr sz="1100">
              <a:latin typeface="Segoe UI"/>
            </a:defRPr>
          </a:lvl3pPr>
          <a:lvl4pPr marL="1371600" indent="0">
            <a:defRPr sz="1100">
              <a:latin typeface="Segoe UI"/>
            </a:defRPr>
          </a:lvl4pPr>
          <a:lvl5pPr marL="1828800" indent="0">
            <a:defRPr sz="1100">
              <a:latin typeface="Segoe UI"/>
            </a:defRPr>
          </a:lvl5pPr>
          <a:lvl6pPr marL="2286000" indent="0">
            <a:defRPr sz="1100">
              <a:latin typeface="Segoe UI"/>
            </a:defRPr>
          </a:lvl6pPr>
          <a:lvl7pPr marL="2743200" indent="0">
            <a:defRPr sz="1100">
              <a:latin typeface="Segoe UI"/>
            </a:defRPr>
          </a:lvl7pPr>
          <a:lvl8pPr marL="3200400" indent="0">
            <a:defRPr sz="1100">
              <a:latin typeface="Segoe UI"/>
            </a:defRPr>
          </a:lvl8pPr>
          <a:lvl9pPr marL="3657600" indent="0">
            <a:defRPr sz="1100">
              <a:latin typeface="Segoe UI"/>
            </a:defRPr>
          </a:lvl9pPr>
        </a:lstStyle>
        <a:p xmlns:a="http://schemas.openxmlformats.org/drawingml/2006/main">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1600" b="0" i="0" u="none" strike="noStrike" kern="1200" cap="none" spc="0" normalizeH="0" baseline="0" noProof="0" dirty="0">
              <a:ln>
                <a:noFill/>
              </a:ln>
              <a:solidFill>
                <a:sysClr val="windowText" lastClr="000000"/>
              </a:solidFill>
              <a:effectLst/>
              <a:uLnTx/>
              <a:uFillTx/>
              <a:latin typeface="Times New Roman" pitchFamily="18" charset="0"/>
              <a:cs typeface="Times New Roman" pitchFamily="18" charset="0"/>
            </a:rPr>
            <a:t>Άτομα</a:t>
          </a:r>
          <a:r>
            <a:rPr kumimoji="0" lang="el-GR" sz="1600" b="0" i="0" u="none" strike="noStrike" kern="1200" cap="none" spc="0" normalizeH="0" noProof="0" dirty="0">
              <a:ln>
                <a:noFill/>
              </a:ln>
              <a:solidFill>
                <a:sysClr val="windowText" lastClr="000000"/>
              </a:solidFill>
              <a:effectLst/>
              <a:uLnTx/>
              <a:uFillTx/>
              <a:latin typeface="Times New Roman" pitchFamily="18" charset="0"/>
              <a:cs typeface="Times New Roman" pitchFamily="18" charset="0"/>
            </a:rPr>
            <a:t> παραγωγικών ηλικιών για έναν ηλικιωμένο</a:t>
          </a:r>
          <a:endParaRPr kumimoji="0" lang="el-GR" sz="1600" b="0" i="0" u="none" strike="noStrike" kern="1200" cap="none" spc="0" normalizeH="0" baseline="0" noProof="0" dirty="0">
            <a:ln>
              <a:noFill/>
            </a:ln>
            <a:solidFill>
              <a:sysClr val="windowText" lastClr="000000"/>
            </a:solidFill>
            <a:effectLst/>
            <a:uLnTx/>
            <a:uFillTx/>
            <a:latin typeface="Segoe UI Ligh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0.4354</cdr:x>
      <cdr:y>0.31983</cdr:y>
    </cdr:from>
    <cdr:to>
      <cdr:x>0.64439</cdr:x>
      <cdr:y>0.46428</cdr:y>
    </cdr:to>
    <cdr:sp macro="" textlink="">
      <cdr:nvSpPr>
        <cdr:cNvPr id="2" name="9 - TextBox"/>
        <cdr:cNvSpPr txBox="1"/>
      </cdr:nvSpPr>
      <cdr:spPr>
        <a:xfrm xmlns:a="http://schemas.openxmlformats.org/drawingml/2006/main">
          <a:off x="4849153" y="1294743"/>
          <a:ext cx="2327564" cy="58477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l-GR"/>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el-GR" sz="1600" b="1" dirty="0">
              <a:solidFill>
                <a:srgbClr val="7030A0"/>
              </a:solidFill>
            </a:rPr>
            <a:t>Ουδέτερη επίπτωση στη συνολική γονιμότητα</a:t>
          </a:r>
          <a:r>
            <a:rPr lang="en-US" sz="1600" b="1" dirty="0">
              <a:solidFill>
                <a:srgbClr val="7030A0"/>
              </a:solidFill>
            </a:rPr>
            <a:t> **</a:t>
          </a:r>
          <a:endParaRPr lang="el-GR" sz="1600" b="1" dirty="0">
            <a:solidFill>
              <a:srgbClr val="7030A0"/>
            </a:solidFill>
          </a:endParaRPr>
        </a:p>
      </cdr:txBody>
    </cdr:sp>
  </cdr:relSizeAnchor>
  <cdr:relSizeAnchor xmlns:cdr="http://schemas.openxmlformats.org/drawingml/2006/chartDrawing">
    <cdr:from>
      <cdr:x>0.44411</cdr:x>
      <cdr:y>0.0039</cdr:y>
    </cdr:from>
    <cdr:to>
      <cdr:x>0.67051</cdr:x>
      <cdr:y>0.08753</cdr:y>
    </cdr:to>
    <cdr:sp macro="" textlink="">
      <cdr:nvSpPr>
        <cdr:cNvPr id="3" name="9 - TextBox"/>
        <cdr:cNvSpPr txBox="1"/>
      </cdr:nvSpPr>
      <cdr:spPr>
        <a:xfrm xmlns:a="http://schemas.openxmlformats.org/drawingml/2006/main">
          <a:off x="4946135" y="15788"/>
          <a:ext cx="2521528"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l-GR" sz="1600" b="1" dirty="0">
              <a:solidFill>
                <a:srgbClr val="7030A0"/>
              </a:solidFill>
            </a:rPr>
            <a:t>Υπεροχή γονιμότητας</a:t>
          </a:r>
          <a:r>
            <a:rPr lang="en-US" sz="1600" b="1" dirty="0">
              <a:solidFill>
                <a:srgbClr val="7030A0"/>
              </a:solidFill>
            </a:rPr>
            <a:t>*</a:t>
          </a:r>
          <a:endParaRPr lang="el-GR" sz="1600" b="1" dirty="0">
            <a:solidFill>
              <a:srgbClr val="7030A0"/>
            </a:solidFill>
          </a:endParaRPr>
        </a:p>
      </cdr:txBody>
    </cdr:sp>
  </cdr:relSizeAnchor>
  <cdr:relSizeAnchor xmlns:cdr="http://schemas.openxmlformats.org/drawingml/2006/chartDrawing">
    <cdr:from>
      <cdr:x>0.08621</cdr:x>
      <cdr:y>0.11419</cdr:y>
    </cdr:from>
    <cdr:to>
      <cdr:x>0.34335</cdr:x>
      <cdr:y>0.19782</cdr:y>
    </cdr:to>
    <cdr:sp macro="" textlink="">
      <cdr:nvSpPr>
        <cdr:cNvPr id="4" name="9 - TextBox"/>
        <cdr:cNvSpPr txBox="1"/>
      </cdr:nvSpPr>
      <cdr:spPr>
        <a:xfrm xmlns:a="http://schemas.openxmlformats.org/drawingml/2006/main">
          <a:off x="960141" y="462267"/>
          <a:ext cx="2863776"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el-GR" sz="1600" b="1" dirty="0">
              <a:solidFill>
                <a:srgbClr val="7030A0"/>
              </a:solidFill>
            </a:rPr>
            <a:t>Καθαρή επίπτωση (9%)</a:t>
          </a:r>
        </a:p>
      </cdr:txBody>
    </cdr:sp>
  </cdr:relSizeAnchor>
  <cdr:relSizeAnchor xmlns:cdr="http://schemas.openxmlformats.org/drawingml/2006/chartDrawing">
    <cdr:from>
      <cdr:x>0.59483</cdr:x>
      <cdr:y>0.12841</cdr:y>
    </cdr:from>
    <cdr:to>
      <cdr:x>0.65517</cdr:x>
      <cdr:y>0.22332</cdr:y>
    </cdr:to>
    <cdr:sp macro="" textlink="">
      <cdr:nvSpPr>
        <cdr:cNvPr id="8" name="7 - Ευθύγραμμο βέλος σύνδεσης"/>
        <cdr:cNvSpPr/>
      </cdr:nvSpPr>
      <cdr:spPr>
        <a:xfrm xmlns:a="http://schemas.openxmlformats.org/drawingml/2006/main">
          <a:off x="4968552" y="519832"/>
          <a:ext cx="504056" cy="384209"/>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l-GR"/>
        </a:p>
      </cdr:txBody>
    </cdr:sp>
  </cdr:relSizeAnchor>
  <cdr:relSizeAnchor xmlns:cdr="http://schemas.openxmlformats.org/drawingml/2006/chartDrawing">
    <cdr:from>
      <cdr:x>0.60209</cdr:x>
      <cdr:y>0.51735</cdr:y>
    </cdr:from>
    <cdr:to>
      <cdr:x>0.64655</cdr:x>
      <cdr:y>0.58873</cdr:y>
    </cdr:to>
    <cdr:sp macro="" textlink="">
      <cdr:nvSpPr>
        <cdr:cNvPr id="10" name="9 - Ευθύγραμμο βέλος σύνδεσης"/>
        <cdr:cNvSpPr/>
      </cdr:nvSpPr>
      <cdr:spPr>
        <a:xfrm xmlns:a="http://schemas.openxmlformats.org/drawingml/2006/main">
          <a:off x="6705663" y="2094345"/>
          <a:ext cx="495117" cy="288966"/>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l-GR"/>
        </a:p>
      </cdr:txBody>
    </cdr:sp>
  </cdr:relSizeAnchor>
  <cdr:relSizeAnchor xmlns:cdr="http://schemas.openxmlformats.org/drawingml/2006/chartDrawing">
    <cdr:from>
      <cdr:x>0.14175</cdr:x>
      <cdr:y>0.1967</cdr:y>
    </cdr:from>
    <cdr:to>
      <cdr:x>0.21934</cdr:x>
      <cdr:y>0.25997</cdr:y>
    </cdr:to>
    <cdr:sp macro="" textlink="">
      <cdr:nvSpPr>
        <cdr:cNvPr id="12" name="11 - Ευθύγραμμο βέλος σύνδεσης"/>
        <cdr:cNvSpPr/>
      </cdr:nvSpPr>
      <cdr:spPr>
        <a:xfrm xmlns:a="http://schemas.openxmlformats.org/drawingml/2006/main">
          <a:off x="1578702" y="796294"/>
          <a:ext cx="864138" cy="256131"/>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l-GR"/>
        </a:p>
      </cdr:txBody>
    </cdr:sp>
  </cdr:relSizeAnchor>
</c:userShapes>
</file>

<file path=ppt/drawings/drawing4.xml><?xml version="1.0" encoding="utf-8"?>
<c:userShapes xmlns:c="http://schemas.openxmlformats.org/drawingml/2006/chart">
  <cdr:relSizeAnchor xmlns:cdr="http://schemas.openxmlformats.org/drawingml/2006/chartDrawing">
    <cdr:from>
      <cdr:x>0.36028</cdr:x>
      <cdr:y>0.16875</cdr:y>
    </cdr:from>
    <cdr:to>
      <cdr:x>0.65956</cdr:x>
      <cdr:y>0.24848</cdr:y>
    </cdr:to>
    <cdr:sp macro="" textlink="">
      <cdr:nvSpPr>
        <cdr:cNvPr id="2" name="1 - TextBox"/>
        <cdr:cNvSpPr txBox="1"/>
      </cdr:nvSpPr>
      <cdr:spPr>
        <a:xfrm xmlns:a="http://schemas.openxmlformats.org/drawingml/2006/main">
          <a:off x="1300288" y="914426"/>
          <a:ext cx="1080134" cy="43203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l-GR" sz="1800" b="1" dirty="0"/>
            <a:t>Ελλάδα</a:t>
          </a:r>
        </a:p>
      </cdr:txBody>
    </cdr:sp>
  </cdr:relSizeAnchor>
</c:userShapes>
</file>

<file path=ppt/drawings/drawing5.xml><?xml version="1.0" encoding="utf-8"?>
<c:userShapes xmlns:c="http://schemas.openxmlformats.org/drawingml/2006/chart">
  <cdr:relSizeAnchor xmlns:cdr="http://schemas.openxmlformats.org/drawingml/2006/chartDrawing">
    <cdr:from>
      <cdr:x>0.36028</cdr:x>
      <cdr:y>0.16875</cdr:y>
    </cdr:from>
    <cdr:to>
      <cdr:x>0.65956</cdr:x>
      <cdr:y>0.24848</cdr:y>
    </cdr:to>
    <cdr:sp macro="" textlink="">
      <cdr:nvSpPr>
        <cdr:cNvPr id="2" name="1 - TextBox"/>
        <cdr:cNvSpPr txBox="1"/>
      </cdr:nvSpPr>
      <cdr:spPr>
        <a:xfrm xmlns:a="http://schemas.openxmlformats.org/drawingml/2006/main">
          <a:off x="1300288" y="914426"/>
          <a:ext cx="1080134" cy="43203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l-GR" sz="1800" b="1" dirty="0"/>
            <a:t>Σουηδία</a:t>
          </a:r>
        </a:p>
      </cdr:txBody>
    </cdr:sp>
  </cdr:relSizeAnchor>
</c:userShapes>
</file>

<file path=ppt/drawings/drawing6.xml><?xml version="1.0" encoding="utf-8"?>
<c:userShapes xmlns:c="http://schemas.openxmlformats.org/drawingml/2006/chart">
  <cdr:relSizeAnchor xmlns:cdr="http://schemas.openxmlformats.org/drawingml/2006/chartDrawing">
    <cdr:from>
      <cdr:x>0.30042</cdr:x>
      <cdr:y>0.04915</cdr:y>
    </cdr:from>
    <cdr:to>
      <cdr:x>0.5997</cdr:x>
      <cdr:y>0.12888</cdr:y>
    </cdr:to>
    <cdr:sp macro="" textlink="">
      <cdr:nvSpPr>
        <cdr:cNvPr id="2" name="1 - TextBox"/>
        <cdr:cNvSpPr txBox="1"/>
      </cdr:nvSpPr>
      <cdr:spPr>
        <a:xfrm xmlns:a="http://schemas.openxmlformats.org/drawingml/2006/main">
          <a:off x="1084264" y="266354"/>
          <a:ext cx="1080134" cy="43203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l-GR" sz="1800" b="1" dirty="0"/>
            <a:t>Ελλάδα</a:t>
          </a:r>
        </a:p>
      </cdr:txBody>
    </cdr:sp>
  </cdr:relSizeAnchor>
</c:userShapes>
</file>

<file path=ppt/drawings/drawing7.xml><?xml version="1.0" encoding="utf-8"?>
<c:userShapes xmlns:c="http://schemas.openxmlformats.org/drawingml/2006/chart">
  <cdr:relSizeAnchor xmlns:cdr="http://schemas.openxmlformats.org/drawingml/2006/chartDrawing">
    <cdr:from>
      <cdr:x>0.37908</cdr:x>
      <cdr:y>0.2392</cdr:y>
    </cdr:from>
    <cdr:to>
      <cdr:x>0.67836</cdr:x>
      <cdr:y>0.31893</cdr:y>
    </cdr:to>
    <cdr:sp macro="" textlink="">
      <cdr:nvSpPr>
        <cdr:cNvPr id="2" name="1 - TextBox"/>
        <cdr:cNvSpPr txBox="1"/>
      </cdr:nvSpPr>
      <cdr:spPr>
        <a:xfrm xmlns:a="http://schemas.openxmlformats.org/drawingml/2006/main">
          <a:off x="1368152" y="1296144"/>
          <a:ext cx="1080134" cy="43203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l-GR" sz="1800" b="1" dirty="0"/>
            <a:t>Σουηδία</a:t>
          </a:r>
        </a:p>
      </cdr:txBody>
    </cdr:sp>
  </cdr:relSizeAnchor>
</c:userShapes>
</file>

<file path=ppt/drawings/drawing8.xml><?xml version="1.0" encoding="utf-8"?>
<c:userShapes xmlns:c="http://schemas.openxmlformats.org/drawingml/2006/chart">
  <cdr:relSizeAnchor xmlns:cdr="http://schemas.openxmlformats.org/drawingml/2006/chartDrawing">
    <cdr:from>
      <cdr:x>0.28851</cdr:x>
      <cdr:y>0.2571</cdr:y>
    </cdr:from>
    <cdr:to>
      <cdr:x>0.58779</cdr:x>
      <cdr:y>0.33683</cdr:y>
    </cdr:to>
    <cdr:sp macro="" textlink="">
      <cdr:nvSpPr>
        <cdr:cNvPr id="2" name="1 - TextBox"/>
        <cdr:cNvSpPr txBox="1"/>
      </cdr:nvSpPr>
      <cdr:spPr>
        <a:xfrm xmlns:a="http://schemas.openxmlformats.org/drawingml/2006/main">
          <a:off x="1388335" y="1393126"/>
          <a:ext cx="1440179" cy="43203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l-GR" sz="1800" b="1" dirty="0"/>
            <a:t>Ελλάδα</a:t>
          </a:r>
        </a:p>
      </cdr:txBody>
    </cdr:sp>
  </cdr:relSizeAnchor>
</c:userShapes>
</file>

<file path=ppt/drawings/drawing9.xml><?xml version="1.0" encoding="utf-8"?>
<c:userShapes xmlns:c="http://schemas.openxmlformats.org/drawingml/2006/chart">
  <cdr:relSizeAnchor xmlns:cdr="http://schemas.openxmlformats.org/drawingml/2006/chartDrawing">
    <cdr:from>
      <cdr:x>0.5786</cdr:x>
      <cdr:y>0.06644</cdr:y>
    </cdr:from>
    <cdr:to>
      <cdr:x>0.87788</cdr:x>
      <cdr:y>0.14617</cdr:y>
    </cdr:to>
    <cdr:sp macro="" textlink="">
      <cdr:nvSpPr>
        <cdr:cNvPr id="2" name="1 - TextBox"/>
        <cdr:cNvSpPr txBox="1"/>
      </cdr:nvSpPr>
      <cdr:spPr>
        <a:xfrm xmlns:a="http://schemas.openxmlformats.org/drawingml/2006/main">
          <a:off x="2088232" y="360040"/>
          <a:ext cx="1080134" cy="43203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l-GR" sz="1800" b="1" dirty="0"/>
            <a:t>Σουηδία</a:t>
          </a:r>
        </a:p>
      </cdr:txBody>
    </cdr:sp>
  </cdr:relSizeAnchor>
</c:userShapes>
</file>

<file path=ppt/drawings/drawing10.xml><?xml version="1.0" encoding="utf-8"?>
<c:userShapes xmlns:c="http://schemas.openxmlformats.org/drawingml/2006/chart">
  <cdr:relSizeAnchor xmlns:cdr="http://schemas.openxmlformats.org/drawingml/2006/chartDrawing">
    <cdr:from>
      <cdr:x>0.34033</cdr:x>
      <cdr:y>0.40795</cdr:y>
    </cdr:from>
    <cdr:to>
      <cdr:x>0.63961</cdr:x>
      <cdr:y>0.48768</cdr:y>
    </cdr:to>
    <cdr:sp macro="" textlink="">
      <cdr:nvSpPr>
        <cdr:cNvPr id="2" name="1 - TextBox"/>
        <cdr:cNvSpPr txBox="1"/>
      </cdr:nvSpPr>
      <cdr:spPr>
        <a:xfrm xmlns:a="http://schemas.openxmlformats.org/drawingml/2006/main">
          <a:off x="1228280" y="2210570"/>
          <a:ext cx="1080134" cy="43203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l-GR" sz="1800" b="1" dirty="0"/>
            <a:t>Ελλάδα</a:t>
          </a:r>
        </a:p>
      </cdr:txBody>
    </cdr:sp>
  </cdr:relSizeAnchor>
</c:userShapes>
</file>

<file path=ppt/drawings/drawing11.xml><?xml version="1.0" encoding="utf-8"?>
<c:userShapes xmlns:c="http://schemas.openxmlformats.org/drawingml/2006/chart">
  <cdr:relSizeAnchor xmlns:cdr="http://schemas.openxmlformats.org/drawingml/2006/chartDrawing">
    <cdr:from>
      <cdr:x>0.5786</cdr:x>
      <cdr:y>0.06644</cdr:y>
    </cdr:from>
    <cdr:to>
      <cdr:x>0.87788</cdr:x>
      <cdr:y>0.14617</cdr:y>
    </cdr:to>
    <cdr:sp macro="" textlink="">
      <cdr:nvSpPr>
        <cdr:cNvPr id="2" name="1 - TextBox"/>
        <cdr:cNvSpPr txBox="1"/>
      </cdr:nvSpPr>
      <cdr:spPr>
        <a:xfrm xmlns:a="http://schemas.openxmlformats.org/drawingml/2006/main">
          <a:off x="2088232" y="360040"/>
          <a:ext cx="1080134" cy="43203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l-GR" sz="1800" b="1" dirty="0"/>
            <a:t>Σουηδία</a:t>
          </a:r>
        </a:p>
      </cdr:txBody>
    </cdr:sp>
  </cdr:relSizeAnchor>
</c:userShapes>
</file>

<file path=ppt/drawings/drawing12.xml><?xml version="1.0" encoding="utf-8"?>
<c:userShapes xmlns:c="http://schemas.openxmlformats.org/drawingml/2006/chart">
  <cdr:relSizeAnchor xmlns:cdr="http://schemas.openxmlformats.org/drawingml/2006/chartDrawing">
    <cdr:from>
      <cdr:x>0.74897</cdr:x>
      <cdr:y>0.3437</cdr:y>
    </cdr:from>
    <cdr:to>
      <cdr:x>0.99397</cdr:x>
      <cdr:y>0.46735</cdr:y>
    </cdr:to>
    <cdr:sp macro="" textlink="">
      <cdr:nvSpPr>
        <cdr:cNvPr id="2" name="1 - TextBox"/>
        <cdr:cNvSpPr txBox="1"/>
      </cdr:nvSpPr>
      <cdr:spPr>
        <a:xfrm xmlns:a="http://schemas.openxmlformats.org/drawingml/2006/main">
          <a:off x="8218268" y="1559205"/>
          <a:ext cx="2688336" cy="56092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l-GR" sz="1400" b="1" dirty="0">
              <a:latin typeface="Calibri" pitchFamily="34" charset="0"/>
              <a:cs typeface="Calibri" pitchFamily="34" charset="0"/>
            </a:rPr>
            <a:t>Η επίπτωση της προσαρμογής των συντάξεων στον τιμάριθμο </a:t>
          </a:r>
        </a:p>
      </cdr:txBody>
    </cdr:sp>
  </cdr:relSizeAnchor>
  <cdr:relSizeAnchor xmlns:cdr="http://schemas.openxmlformats.org/drawingml/2006/chartDrawing">
    <cdr:from>
      <cdr:x>0.1225</cdr:x>
      <cdr:y>0.50794</cdr:y>
    </cdr:from>
    <cdr:to>
      <cdr:x>0.39374</cdr:x>
      <cdr:y>0.5873</cdr:y>
    </cdr:to>
    <cdr:sp macro="" textlink="">
      <cdr:nvSpPr>
        <cdr:cNvPr id="3" name="1 - TextBox"/>
        <cdr:cNvSpPr txBox="1"/>
      </cdr:nvSpPr>
      <cdr:spPr>
        <a:xfrm xmlns:a="http://schemas.openxmlformats.org/drawingml/2006/main">
          <a:off x="1008112" y="2304256"/>
          <a:ext cx="2232248" cy="3600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l-GR" sz="1400" b="1" dirty="0"/>
            <a:t>Η επίπτωση των κρίσεων</a:t>
          </a:r>
        </a:p>
      </cdr:txBody>
    </cdr:sp>
  </cdr:relSizeAnchor>
  <cdr:relSizeAnchor xmlns:cdr="http://schemas.openxmlformats.org/drawingml/2006/chartDrawing">
    <cdr:from>
      <cdr:x>0.21875</cdr:x>
      <cdr:y>0.5873</cdr:y>
    </cdr:from>
    <cdr:to>
      <cdr:x>0.28875</cdr:x>
      <cdr:y>0.68254</cdr:y>
    </cdr:to>
    <cdr:sp macro="" textlink="">
      <cdr:nvSpPr>
        <cdr:cNvPr id="5" name="4 - Ευθύγραμμο βέλος σύνδεσης"/>
        <cdr:cNvSpPr/>
      </cdr:nvSpPr>
      <cdr:spPr>
        <a:xfrm xmlns:a="http://schemas.openxmlformats.org/drawingml/2006/main">
          <a:off x="1800200" y="2664296"/>
          <a:ext cx="576064" cy="432048"/>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l-GR" dirty="0"/>
        </a:p>
      </cdr:txBody>
    </cdr:sp>
  </cdr:relSizeAnchor>
  <cdr:relSizeAnchor xmlns:cdr="http://schemas.openxmlformats.org/drawingml/2006/chartDrawing">
    <cdr:from>
      <cdr:x>0.28</cdr:x>
      <cdr:y>0.57143</cdr:y>
    </cdr:from>
    <cdr:to>
      <cdr:x>0.46374</cdr:x>
      <cdr:y>0.63492</cdr:y>
    </cdr:to>
    <cdr:sp macro="" textlink="">
      <cdr:nvSpPr>
        <cdr:cNvPr id="6" name="1 - Ευθύγραμμο βέλος σύνδεσης"/>
        <cdr:cNvSpPr/>
      </cdr:nvSpPr>
      <cdr:spPr>
        <a:xfrm xmlns:a="http://schemas.openxmlformats.org/drawingml/2006/main">
          <a:off x="2304256" y="2592288"/>
          <a:ext cx="1512168" cy="288032"/>
        </a:xfrm>
        <a:prstGeom xmlns:a="http://schemas.openxmlformats.org/drawingml/2006/main" prst="straightConnector1">
          <a:avLst/>
        </a:prstGeom>
        <a:noFill xmlns:a="http://schemas.openxmlformats.org/drawingml/2006/main"/>
        <a:ln xmlns:a="http://schemas.openxmlformats.org/drawingml/2006/main" w="9525" cap="flat" cmpd="sng" algn="ctr">
          <a:solidFill>
            <a:srgbClr val="4F81BD">
              <a:shade val="95000"/>
              <a:satMod val="105000"/>
            </a:srgbClr>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l-GR" dirty="0"/>
        </a:p>
      </cdr:txBody>
    </cdr:sp>
  </cdr:relSizeAnchor>
</c:userShapes>
</file>

<file path=ppt/drawings/drawing13.xml><?xml version="1.0" encoding="utf-8"?>
<c:userShapes xmlns:c="http://schemas.openxmlformats.org/drawingml/2006/chart">
  <cdr:relSizeAnchor xmlns:cdr="http://schemas.openxmlformats.org/drawingml/2006/chartDrawing">
    <cdr:from>
      <cdr:x>0.175</cdr:x>
      <cdr:y>0.44444</cdr:y>
    </cdr:from>
    <cdr:to>
      <cdr:x>0.18055</cdr:x>
      <cdr:y>0.53968</cdr:y>
    </cdr:to>
    <cdr:sp macro="" textlink="">
      <cdr:nvSpPr>
        <cdr:cNvPr id="5" name="4 - Ευθύγραμμο βέλος σύνδεσης"/>
        <cdr:cNvSpPr/>
      </cdr:nvSpPr>
      <cdr:spPr>
        <a:xfrm xmlns:a="http://schemas.openxmlformats.org/drawingml/2006/main">
          <a:off x="1440160" y="2016224"/>
          <a:ext cx="45719" cy="432048"/>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l-GR" dirty="0"/>
        </a:p>
      </cdr:txBody>
    </cdr:sp>
  </cdr:relSizeAnchor>
  <cdr:relSizeAnchor xmlns:cdr="http://schemas.openxmlformats.org/drawingml/2006/chartDrawing">
    <cdr:from>
      <cdr:x>0.27125</cdr:x>
      <cdr:y>0.46032</cdr:y>
    </cdr:from>
    <cdr:to>
      <cdr:x>0.34125</cdr:x>
      <cdr:y>0.55556</cdr:y>
    </cdr:to>
    <cdr:sp macro="" textlink="">
      <cdr:nvSpPr>
        <cdr:cNvPr id="6" name="1 - Ευθύγραμμο βέλος σύνδεσης"/>
        <cdr:cNvSpPr/>
      </cdr:nvSpPr>
      <cdr:spPr>
        <a:xfrm xmlns:a="http://schemas.openxmlformats.org/drawingml/2006/main">
          <a:off x="2232248" y="2088232"/>
          <a:ext cx="576064" cy="432048"/>
        </a:xfrm>
        <a:prstGeom xmlns:a="http://schemas.openxmlformats.org/drawingml/2006/main" prst="straightConnector1">
          <a:avLst/>
        </a:prstGeom>
        <a:noFill xmlns:a="http://schemas.openxmlformats.org/drawingml/2006/main"/>
        <a:ln xmlns:a="http://schemas.openxmlformats.org/drawingml/2006/main" w="9525" cap="flat" cmpd="sng" algn="ctr">
          <a:solidFill>
            <a:srgbClr val="4F81BD">
              <a:shade val="95000"/>
              <a:satMod val="105000"/>
            </a:srgbClr>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l-GR" dirty="0"/>
        </a:p>
      </cdr:txBody>
    </cdr:sp>
  </cdr:relSizeAnchor>
  <cdr:relSizeAnchor xmlns:cdr="http://schemas.openxmlformats.org/drawingml/2006/chartDrawing">
    <cdr:from>
      <cdr:x>0.1351</cdr:x>
      <cdr:y>0.35732</cdr:y>
    </cdr:from>
    <cdr:to>
      <cdr:x>0.40634</cdr:x>
      <cdr:y>0.43668</cdr:y>
    </cdr:to>
    <cdr:sp macro="" textlink="">
      <cdr:nvSpPr>
        <cdr:cNvPr id="7" name="1 - TextBox"/>
        <cdr:cNvSpPr txBox="1"/>
      </cdr:nvSpPr>
      <cdr:spPr>
        <a:xfrm xmlns:a="http://schemas.openxmlformats.org/drawingml/2006/main">
          <a:off x="1482436" y="1620981"/>
          <a:ext cx="2976262" cy="36001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Segoe UI"/>
            </a:defRPr>
          </a:lvl1pPr>
          <a:lvl2pPr marL="457200" indent="0">
            <a:defRPr sz="1100">
              <a:latin typeface="Segoe UI"/>
            </a:defRPr>
          </a:lvl2pPr>
          <a:lvl3pPr marL="914400" indent="0">
            <a:defRPr sz="1100">
              <a:latin typeface="Segoe UI"/>
            </a:defRPr>
          </a:lvl3pPr>
          <a:lvl4pPr marL="1371600" indent="0">
            <a:defRPr sz="1100">
              <a:latin typeface="Segoe UI"/>
            </a:defRPr>
          </a:lvl4pPr>
          <a:lvl5pPr marL="1828800" indent="0">
            <a:defRPr sz="1100">
              <a:latin typeface="Segoe UI"/>
            </a:defRPr>
          </a:lvl5pPr>
          <a:lvl6pPr marL="2286000" indent="0">
            <a:defRPr sz="1100">
              <a:latin typeface="Segoe UI"/>
            </a:defRPr>
          </a:lvl6pPr>
          <a:lvl7pPr marL="2743200" indent="0">
            <a:defRPr sz="1100">
              <a:latin typeface="Segoe UI"/>
            </a:defRPr>
          </a:lvl7pPr>
          <a:lvl8pPr marL="3200400" indent="0">
            <a:defRPr sz="1100">
              <a:latin typeface="Segoe UI"/>
            </a:defRPr>
          </a:lvl8pPr>
          <a:lvl9pPr marL="3657600" indent="0">
            <a:defRPr sz="1100">
              <a:latin typeface="Segoe UI"/>
            </a:defRPr>
          </a:lvl9pPr>
        </a:lstStyle>
        <a:p xmlns:a="http://schemas.openxmlformats.org/drawingml/2006/main">
          <a:r>
            <a:rPr lang="el-GR" sz="1400" b="1" dirty="0">
              <a:latin typeface="Calibri" pitchFamily="34" charset="0"/>
              <a:cs typeface="Calibri" pitchFamily="34" charset="0"/>
            </a:rPr>
            <a:t>Η επίπτωση των κρίσεων</a:t>
          </a:r>
        </a:p>
      </cdr:txBody>
    </cdr:sp>
  </cdr:relSizeAnchor>
</c:userShapes>
</file>

<file path=ppt/drawings/drawing14.xml><?xml version="1.0" encoding="utf-8"?>
<c:userShapes xmlns:c="http://schemas.openxmlformats.org/drawingml/2006/chart">
  <cdr:relSizeAnchor xmlns:cdr="http://schemas.openxmlformats.org/drawingml/2006/chartDrawing">
    <cdr:from>
      <cdr:x>0.16034</cdr:x>
      <cdr:y>0.01166</cdr:y>
    </cdr:from>
    <cdr:to>
      <cdr:x>1</cdr:x>
      <cdr:y>0.12174</cdr:y>
    </cdr:to>
    <cdr:sp macro="" textlink="">
      <cdr:nvSpPr>
        <cdr:cNvPr id="2" name="5 - TextBox"/>
        <cdr:cNvSpPr txBox="1"/>
      </cdr:nvSpPr>
      <cdr:spPr>
        <a:xfrm xmlns:a="http://schemas.openxmlformats.org/drawingml/2006/main">
          <a:off x="905164" y="55418"/>
          <a:ext cx="4087091" cy="52322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Segoe UI"/>
            </a:defRPr>
          </a:lvl1pPr>
          <a:lvl2pPr marL="457200" algn="l" defTabSz="914400" rtl="0" eaLnBrk="1" latinLnBrk="0" hangingPunct="1">
            <a:defRPr sz="1800" kern="1200">
              <a:solidFill>
                <a:sysClr val="windowText" lastClr="000000"/>
              </a:solidFill>
              <a:latin typeface="Segoe UI"/>
            </a:defRPr>
          </a:lvl2pPr>
          <a:lvl3pPr marL="914400" algn="l" defTabSz="914400" rtl="0" eaLnBrk="1" latinLnBrk="0" hangingPunct="1">
            <a:defRPr sz="1800" kern="1200">
              <a:solidFill>
                <a:sysClr val="windowText" lastClr="000000"/>
              </a:solidFill>
              <a:latin typeface="Segoe UI"/>
            </a:defRPr>
          </a:lvl3pPr>
          <a:lvl4pPr marL="1371600" algn="l" defTabSz="914400" rtl="0" eaLnBrk="1" latinLnBrk="0" hangingPunct="1">
            <a:defRPr sz="1800" kern="1200">
              <a:solidFill>
                <a:sysClr val="windowText" lastClr="000000"/>
              </a:solidFill>
              <a:latin typeface="Segoe UI"/>
            </a:defRPr>
          </a:lvl4pPr>
          <a:lvl5pPr marL="1828800" algn="l" defTabSz="914400" rtl="0" eaLnBrk="1" latinLnBrk="0" hangingPunct="1">
            <a:defRPr sz="1800" kern="1200">
              <a:solidFill>
                <a:sysClr val="windowText" lastClr="000000"/>
              </a:solidFill>
              <a:latin typeface="Segoe UI"/>
            </a:defRPr>
          </a:lvl5pPr>
          <a:lvl6pPr marL="2286000" algn="l" defTabSz="914400" rtl="0" eaLnBrk="1" latinLnBrk="0" hangingPunct="1">
            <a:defRPr sz="1800" kern="1200">
              <a:solidFill>
                <a:sysClr val="windowText" lastClr="000000"/>
              </a:solidFill>
              <a:latin typeface="Segoe UI"/>
            </a:defRPr>
          </a:lvl6pPr>
          <a:lvl7pPr marL="2743200" algn="l" defTabSz="914400" rtl="0" eaLnBrk="1" latinLnBrk="0" hangingPunct="1">
            <a:defRPr sz="1800" kern="1200">
              <a:solidFill>
                <a:sysClr val="windowText" lastClr="000000"/>
              </a:solidFill>
              <a:latin typeface="Segoe UI"/>
            </a:defRPr>
          </a:lvl7pPr>
          <a:lvl8pPr marL="3200400" algn="l" defTabSz="914400" rtl="0" eaLnBrk="1" latinLnBrk="0" hangingPunct="1">
            <a:defRPr sz="1800" kern="1200">
              <a:solidFill>
                <a:sysClr val="windowText" lastClr="000000"/>
              </a:solidFill>
              <a:latin typeface="Segoe UI"/>
            </a:defRPr>
          </a:lvl8pPr>
          <a:lvl9pPr marL="3657600" algn="l" defTabSz="914400" rtl="0" eaLnBrk="1" latinLnBrk="0" hangingPunct="1">
            <a:defRPr sz="1800" kern="1200">
              <a:solidFill>
                <a:sysClr val="windowText" lastClr="000000"/>
              </a:solidFill>
              <a:latin typeface="Segoe UI"/>
            </a:defRPr>
          </a:lvl9pPr>
        </a:lstStyle>
        <a:p xmlns:a="http://schemas.openxmlformats.org/drawingml/2006/main">
          <a:r>
            <a:rPr lang="el-GR" sz="1400" dirty="0">
              <a:latin typeface="Calibri" pitchFamily="34" charset="0"/>
              <a:cs typeface="Calibri" pitchFamily="34" charset="0"/>
            </a:rPr>
            <a:t>Κρατήσεις-Εισφορές από την οικονομική δραστηριότητα</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pPr/>
              <a:t>4/16/2026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pPr/>
              <a:t>‹#›</a:t>
            </a:fld>
            <a:endParaRPr lang="en-US" dirty="0"/>
          </a:p>
        </p:txBody>
      </p:sp>
    </p:spTree>
    <p:extLst>
      <p:ext uri="{BB962C8B-B14F-4D97-AF65-F5344CB8AC3E}">
        <p14:creationId xmlns:p14="http://schemas.microsoft.com/office/powerpoint/2010/main" xmlns=""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pPr/>
              <a:t>4/16/2026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pPr/>
              <a:t>‹#›</a:t>
            </a:fld>
            <a:endParaRPr lang="en-US" dirty="0"/>
          </a:p>
        </p:txBody>
      </p:sp>
    </p:spTree>
    <p:extLst>
      <p:ext uri="{BB962C8B-B14F-4D97-AF65-F5344CB8AC3E}">
        <p14:creationId xmlns:p14="http://schemas.microsoft.com/office/powerpoint/2010/main" xmlns=""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2</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3</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4</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5</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6</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10</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11</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63</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64</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67</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71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89</a:t>
            </a:fld>
            <a:endParaRPr lang="el-G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90</a:t>
            </a:fld>
            <a:endParaRPr lang="el-G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91</a:t>
            </a:fld>
            <a:endParaRPr lang="el-G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92</a:t>
            </a:fld>
            <a:endParaRPr lang="el-G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B96DB5E3-C3D0-4135-926D-A111AB2179AE}" type="slidenum">
              <a:rPr lang="el-GR" smtClean="0"/>
              <a:pPr/>
              <a:t>93</a:t>
            </a:fld>
            <a:endParaRPr lang="el-G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xmlns=""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
        <p:nvSpPr>
          <p:cNvPr id="6"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4/16/2026</a:t>
            </a:fld>
            <a:endParaRPr lang="en-US" dirty="0"/>
          </a:p>
        </p:txBody>
      </p:sp>
      <p:sp>
        <p:nvSpPr>
          <p:cNvPr id="7"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8" name="Slide Number Placehold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spTree>
    <p:extLst>
      <p:ext uri="{BB962C8B-B14F-4D97-AF65-F5344CB8AC3E}">
        <p14:creationId xmlns:p14="http://schemas.microsoft.com/office/powerpoint/2010/main" xmlns=""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xmlns=""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908145F9-14E8-4606-8417-A9435F9E1148}" type="datetimeFigureOut">
              <a:rPr lang="el-GR" smtClean="0"/>
              <a:pPr/>
              <a:t>16/4/2026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FE0DB03-E8A9-44E0-BA6F-7DF0259F9C1B}"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lvl1pPr>
              <a:defRPr>
                <a:solidFill>
                  <a:schemeClr val="tx2"/>
                </a:solidFill>
              </a:defRPr>
            </a:lvl1pPr>
            <a:extLst/>
          </a:lstStyle>
          <a:p>
            <a:fld id="{5DFCE5B4-2EC5-4ADA-A069-B9F65D9798EC}" type="datetimeFigureOut">
              <a:rPr lang="el-GR" smtClean="0"/>
              <a:pPr/>
              <a:t>16/4/2026</a:t>
            </a:fld>
            <a:endParaRPr lang="el-GR"/>
          </a:p>
        </p:txBody>
      </p:sp>
      <p:sp>
        <p:nvSpPr>
          <p:cNvPr id="3" name="2 - Θέση υποσέλιδου"/>
          <p:cNvSpPr>
            <a:spLocks noGrp="1"/>
          </p:cNvSpPr>
          <p:nvPr>
            <p:ph type="ftr" sz="quarter" idx="11"/>
          </p:nvPr>
        </p:nvSpPr>
        <p:spPr/>
        <p:txBody>
          <a:bodyPr/>
          <a:lstStyle>
            <a:lvl1pPr>
              <a:defRPr>
                <a:solidFill>
                  <a:schemeClr val="tx2"/>
                </a:solidFill>
              </a:defRPr>
            </a:lvl1pPr>
            <a:extLst/>
          </a:lstStyle>
          <a:p>
            <a:endParaRPr lang="el-GR"/>
          </a:p>
        </p:txBody>
      </p:sp>
      <p:sp>
        <p:nvSpPr>
          <p:cNvPr id="4" name="3 - Θέση αριθμού διαφάνειας"/>
          <p:cNvSpPr>
            <a:spLocks noGrp="1"/>
          </p:cNvSpPr>
          <p:nvPr>
            <p:ph type="sldNum" sz="quarter" idx="12"/>
          </p:nvPr>
        </p:nvSpPr>
        <p:spPr/>
        <p:txBody>
          <a:bodyPr/>
          <a:lstStyle/>
          <a:p>
            <a:fld id="{5394DCCD-5987-4131-9999-7C21A966D4C0}"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2" name="Title Placeholder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4/16/2026</a:t>
            </a:fld>
            <a:endParaRPr lang="en-US" dirty="0"/>
          </a:p>
        </p:txBody>
      </p:sp>
      <p:sp>
        <p:nvSpPr>
          <p:cNvPr id="5"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cxnSp>
        <p:nvCxnSpPr>
          <p:cNvPr id="8" name="Straight Connector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chart" Target="../charts/chart39.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chart" Target="../charts/chart41.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chart" Target="../charts/chart4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chart" Target="../charts/chart4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chart" Target="../charts/chart4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chart" Target="../charts/chart4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chart" Target="../charts/chart5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chart" Target="../charts/chart5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chart" Target="../charts/chart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3600A6-FE21-BD42-62B9-B5E71D9D24E2}"/>
              </a:ext>
            </a:extLst>
          </p:cNvPr>
          <p:cNvSpPr>
            <a:spLocks noGrp="1"/>
          </p:cNvSpPr>
          <p:nvPr>
            <p:ph type="title"/>
          </p:nvPr>
        </p:nvSpPr>
        <p:spPr>
          <a:xfrm>
            <a:off x="221942" y="248575"/>
            <a:ext cx="11718524" cy="6374167"/>
          </a:xfrm>
        </p:spPr>
        <p:style>
          <a:lnRef idx="1">
            <a:schemeClr val="accent3"/>
          </a:lnRef>
          <a:fillRef idx="2">
            <a:schemeClr val="accent3"/>
          </a:fillRef>
          <a:effectRef idx="1">
            <a:schemeClr val="accent3"/>
          </a:effectRef>
          <a:fontRef idx="minor">
            <a:schemeClr val="dk1"/>
          </a:fontRef>
        </p:style>
        <p:txBody>
          <a:bodyPr>
            <a:noAutofit/>
          </a:bodyPr>
          <a:lstStyle/>
          <a:p>
            <a:pPr algn="ctr"/>
            <a:r>
              <a:rPr lang="el-GR" sz="2400" b="1" dirty="0">
                <a:latin typeface="Times New Roman" panose="02020603050405020304" pitchFamily="18" charset="0"/>
                <a:cs typeface="Times New Roman" panose="02020603050405020304" pitchFamily="18" charset="0"/>
              </a:rPr>
              <a:t>Γήρανση και Κοινωνική Πολιτική</a:t>
            </a:r>
            <a:br>
              <a:rPr lang="el-GR" sz="2400" b="1" dirty="0">
                <a:latin typeface="Times New Roman" panose="02020603050405020304" pitchFamily="18" charset="0"/>
                <a:cs typeface="Times New Roman" panose="02020603050405020304" pitchFamily="18" charset="0"/>
              </a:rPr>
            </a:br>
            <a:r>
              <a:rPr lang="el-GR" sz="2400" b="1" dirty="0">
                <a:latin typeface="Times New Roman" panose="02020603050405020304" pitchFamily="18" charset="0"/>
                <a:cs typeface="Times New Roman" panose="02020603050405020304" pitchFamily="18" charset="0"/>
              </a:rPr>
              <a:t>ΕΣΔΔΑ - </a:t>
            </a:r>
            <a:r>
              <a:rPr lang="el-GR" sz="2400" b="1" dirty="0" smtClean="0">
                <a:latin typeface="Times New Roman" panose="02020603050405020304" pitchFamily="18" charset="0"/>
                <a:cs typeface="Times New Roman" panose="02020603050405020304" pitchFamily="18" charset="0"/>
              </a:rPr>
              <a:t>Κ</a:t>
            </a:r>
            <a:r>
              <a:rPr lang="el-GR" sz="2400" b="1" dirty="0" smtClean="0">
                <a:latin typeface="Times New Roman" panose="02020603050405020304" pitchFamily="18" charset="0"/>
                <a:cs typeface="Times New Roman" panose="02020603050405020304" pitchFamily="18" charset="0"/>
              </a:rPr>
              <a:t>ΣΤ</a:t>
            </a:r>
            <a:r>
              <a:rPr lang="el-GR" sz="2400" b="1" dirty="0" smtClean="0">
                <a:latin typeface="Times New Roman" panose="02020603050405020304" pitchFamily="18" charset="0"/>
                <a:cs typeface="Times New Roman" panose="02020603050405020304" pitchFamily="18" charset="0"/>
              </a:rPr>
              <a:t>΄</a:t>
            </a:r>
            <a:r>
              <a:rPr lang="el-GR" sz="2400" b="1" dirty="0">
                <a:latin typeface="Times New Roman" panose="02020603050405020304" pitchFamily="18" charset="0"/>
                <a:cs typeface="Times New Roman" panose="02020603050405020304" pitchFamily="18" charset="0"/>
              </a:rPr>
              <a:t>- </a:t>
            </a:r>
            <a:r>
              <a:rPr lang="el-GR" sz="2400" b="1" dirty="0" smtClean="0">
                <a:latin typeface="Times New Roman" panose="02020603050405020304" pitchFamily="18" charset="0"/>
                <a:cs typeface="Times New Roman" panose="02020603050405020304" pitchFamily="18" charset="0"/>
              </a:rPr>
              <a:t>31η </a:t>
            </a:r>
            <a:r>
              <a:rPr lang="el-GR" sz="2400" b="1" dirty="0">
                <a:latin typeface="Times New Roman" panose="02020603050405020304" pitchFamily="18" charset="0"/>
                <a:cs typeface="Times New Roman" panose="02020603050405020304" pitchFamily="18" charset="0"/>
              </a:rPr>
              <a:t>- Εκπαιδευτική Σειρά </a:t>
            </a:r>
            <a:br>
              <a:rPr lang="el-GR" sz="2400" b="1"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
            </a:r>
            <a:br>
              <a:rPr lang="en-US" sz="2400" b="1" dirty="0">
                <a:latin typeface="Times New Roman" panose="02020603050405020304" pitchFamily="18" charset="0"/>
                <a:cs typeface="Times New Roman" panose="02020603050405020304" pitchFamily="18" charset="0"/>
              </a:rPr>
            </a:br>
            <a:r>
              <a:rPr lang="el-GR" sz="2400" b="1" dirty="0">
                <a:latin typeface="Times New Roman" panose="02020603050405020304" pitchFamily="18" charset="0"/>
                <a:cs typeface="Times New Roman" panose="02020603050405020304" pitchFamily="18" charset="0"/>
              </a:rPr>
              <a:t/>
            </a:r>
            <a:br>
              <a:rPr lang="el-GR" sz="2400" b="1"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
            </a:r>
            <a:br>
              <a:rPr lang="en-US" sz="2400" b="1"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
            </a:r>
            <a:br>
              <a:rPr lang="en-US" sz="2400" b="1"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
            </a:r>
            <a:br>
              <a:rPr lang="en-US" sz="2400" b="1"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
            </a:r>
            <a:br>
              <a:rPr lang="en-US" sz="2400" b="1" dirty="0">
                <a:latin typeface="Times New Roman" panose="02020603050405020304" pitchFamily="18" charset="0"/>
                <a:cs typeface="Times New Roman" panose="02020603050405020304" pitchFamily="18" charset="0"/>
              </a:rPr>
            </a:br>
            <a:r>
              <a:rPr lang="el-GR" sz="2000" b="1" dirty="0">
                <a:latin typeface="Times New Roman" panose="02020603050405020304" pitchFamily="18" charset="0"/>
                <a:cs typeface="Times New Roman" panose="02020603050405020304" pitchFamily="18" charset="0"/>
              </a:rPr>
              <a:t>Εισηγητής: Χρήστος </a:t>
            </a:r>
            <a:r>
              <a:rPr lang="el-GR" sz="2000" b="1" dirty="0" err="1">
                <a:latin typeface="Times New Roman" panose="02020603050405020304" pitchFamily="18" charset="0"/>
                <a:cs typeface="Times New Roman" panose="02020603050405020304" pitchFamily="18" charset="0"/>
              </a:rPr>
              <a:t>Μπάγκαβος</a:t>
            </a:r>
            <a:r>
              <a:rPr lang="el-GR" sz="2400" b="1" dirty="0">
                <a:latin typeface="Times New Roman" panose="02020603050405020304" pitchFamily="18" charset="0"/>
                <a:cs typeface="Times New Roman" panose="02020603050405020304" pitchFamily="18" charset="0"/>
              </a:rPr>
              <a:t/>
            </a:r>
            <a:br>
              <a:rPr lang="el-GR" sz="2400" b="1" dirty="0">
                <a:latin typeface="Times New Roman" panose="02020603050405020304" pitchFamily="18" charset="0"/>
                <a:cs typeface="Times New Roman" panose="02020603050405020304" pitchFamily="18" charset="0"/>
              </a:rPr>
            </a:br>
            <a:r>
              <a:rPr lang="el-GR" sz="1700" dirty="0">
                <a:latin typeface="Times New Roman" panose="02020603050405020304" pitchFamily="18" charset="0"/>
                <a:cs typeface="Times New Roman" panose="02020603050405020304" pitchFamily="18" charset="0"/>
              </a:rPr>
              <a:t/>
            </a:r>
            <a:br>
              <a:rPr lang="el-GR" sz="1700" dirty="0">
                <a:latin typeface="Times New Roman" panose="02020603050405020304" pitchFamily="18" charset="0"/>
                <a:cs typeface="Times New Roman" panose="02020603050405020304" pitchFamily="18" charset="0"/>
              </a:rPr>
            </a:br>
            <a:endParaRPr lang="el-GR" sz="17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36142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609600" y="1496291"/>
            <a:ext cx="10972800" cy="4629873"/>
          </a:xfrm>
        </p:spPr>
        <p:txBody>
          <a:bodyPr>
            <a:noAutofit/>
          </a:bodyPr>
          <a:lstStyle/>
          <a:p>
            <a:pPr marL="179388" indent="-179388">
              <a:lnSpc>
                <a:spcPct val="100000"/>
              </a:lnSpc>
              <a:spcBef>
                <a:spcPts val="0"/>
              </a:spcBef>
              <a:spcAft>
                <a:spcPts val="0"/>
              </a:spcAft>
            </a:pPr>
            <a:r>
              <a:rPr lang="el-GR" sz="1400" dirty="0">
                <a:latin typeface="Times New Roman" pitchFamily="18" charset="0"/>
                <a:cs typeface="Times New Roman" pitchFamily="18" charset="0"/>
              </a:rPr>
              <a:t>1. 	Το γενικό πλαίσιο διαμόρφωσης της κοινωνικής πολιτικής υπό το πρίσμα της δημογραφικής γήρανσης</a:t>
            </a:r>
          </a:p>
          <a:p>
            <a:pPr marL="720725" indent="-360363">
              <a:lnSpc>
                <a:spcPct val="100000"/>
              </a:lnSpc>
              <a:spcBef>
                <a:spcPts val="0"/>
              </a:spcBef>
              <a:spcAft>
                <a:spcPts val="0"/>
              </a:spcAft>
            </a:pPr>
            <a:r>
              <a:rPr lang="el-GR" sz="1400" dirty="0">
                <a:latin typeface="Times New Roman" pitchFamily="18" charset="0"/>
                <a:cs typeface="Times New Roman" pitchFamily="18" charset="0"/>
              </a:rPr>
              <a:t>1.1  Το δημογραφικό πλαίσιο διαμόρφωσης της κοινωνικής πολιτικής</a:t>
            </a:r>
          </a:p>
          <a:p>
            <a:pPr marL="720725" indent="-360363">
              <a:lnSpc>
                <a:spcPct val="100000"/>
              </a:lnSpc>
              <a:spcBef>
                <a:spcPts val="0"/>
              </a:spcBef>
              <a:spcAft>
                <a:spcPts val="0"/>
              </a:spcAft>
            </a:pPr>
            <a:r>
              <a:rPr lang="el-GR" sz="1400" dirty="0">
                <a:latin typeface="Times New Roman" pitchFamily="18" charset="0"/>
                <a:cs typeface="Times New Roman" pitchFamily="18" charset="0"/>
              </a:rPr>
              <a:t>1.2 	Γήρανση και κοινωνική πολιτική – Πλαίσιο και Πολιτικές Ενεργού Γήρανσης</a:t>
            </a:r>
          </a:p>
          <a:p>
            <a:pPr marL="1260475" indent="-539750">
              <a:lnSpc>
                <a:spcPct val="100000"/>
              </a:lnSpc>
              <a:spcBef>
                <a:spcPts val="0"/>
              </a:spcBef>
              <a:spcAft>
                <a:spcPts val="0"/>
              </a:spcAft>
            </a:pPr>
            <a:r>
              <a:rPr lang="el-GR" sz="1400" dirty="0">
                <a:latin typeface="Times New Roman" pitchFamily="18" charset="0"/>
                <a:cs typeface="Times New Roman" pitchFamily="18" charset="0"/>
              </a:rPr>
              <a:t>1.2.1	Το γενικό πλαίσιο</a:t>
            </a:r>
          </a:p>
          <a:p>
            <a:pPr marL="1260475" indent="-539750">
              <a:lnSpc>
                <a:spcPct val="100000"/>
              </a:lnSpc>
              <a:spcBef>
                <a:spcPts val="0"/>
              </a:spcBef>
              <a:spcAft>
                <a:spcPts val="0"/>
              </a:spcAft>
            </a:pPr>
            <a:r>
              <a:rPr lang="el-GR" sz="1400" dirty="0">
                <a:latin typeface="Times New Roman" pitchFamily="18" charset="0"/>
                <a:cs typeface="Times New Roman" pitchFamily="18" charset="0"/>
              </a:rPr>
              <a:t>1.2.2	Οι </a:t>
            </a:r>
            <a:r>
              <a:rPr lang="el-GR" sz="1400" dirty="0" err="1">
                <a:latin typeface="Times New Roman" pitchFamily="18" charset="0"/>
                <a:cs typeface="Times New Roman" pitchFamily="18" charset="0"/>
              </a:rPr>
              <a:t>κοινωνικο</a:t>
            </a:r>
            <a:r>
              <a:rPr lang="el-GR" sz="1400" dirty="0">
                <a:latin typeface="Times New Roman" pitchFamily="18" charset="0"/>
                <a:cs typeface="Times New Roman" pitchFamily="18" charset="0"/>
              </a:rPr>
              <a:t>-οικονομικές και πληθυσμιακές επιπτώσεις της δημογραφικής γήρανσης</a:t>
            </a:r>
          </a:p>
          <a:p>
            <a:pPr marL="1260475" indent="-539750">
              <a:lnSpc>
                <a:spcPct val="100000"/>
              </a:lnSpc>
              <a:spcBef>
                <a:spcPts val="0"/>
              </a:spcBef>
              <a:spcAft>
                <a:spcPts val="0"/>
              </a:spcAft>
            </a:pPr>
            <a:r>
              <a:rPr lang="el-GR" sz="1400" dirty="0">
                <a:latin typeface="Times New Roman" pitchFamily="18" charset="0"/>
                <a:cs typeface="Times New Roman" pitchFamily="18" charset="0"/>
              </a:rPr>
              <a:t>1.2.3	Οι προκλήσεις για άσκηση δημογραφικής και κοινωνικής πολιτικής</a:t>
            </a:r>
          </a:p>
          <a:p>
            <a:pPr marL="1260475" indent="-539750">
              <a:lnSpc>
                <a:spcPct val="100000"/>
              </a:lnSpc>
              <a:spcBef>
                <a:spcPts val="0"/>
              </a:spcBef>
              <a:spcAft>
                <a:spcPts val="0"/>
              </a:spcAft>
            </a:pPr>
            <a:r>
              <a:rPr lang="el-GR" sz="1400" dirty="0">
                <a:latin typeface="Times New Roman" pitchFamily="18" charset="0"/>
                <a:cs typeface="Times New Roman" pitchFamily="18" charset="0"/>
              </a:rPr>
              <a:t>1.2.4	Πολιτικές στο πλαίσιο της δημογραφικής και της «ενεργού» γήρανσης</a:t>
            </a:r>
          </a:p>
          <a:p>
            <a:pPr marL="1260475" indent="-539750">
              <a:lnSpc>
                <a:spcPct val="100000"/>
              </a:lnSpc>
              <a:spcBef>
                <a:spcPts val="0"/>
              </a:spcBef>
              <a:spcAft>
                <a:spcPts val="0"/>
              </a:spcAft>
            </a:pPr>
            <a:r>
              <a:rPr lang="el-GR" sz="1400" dirty="0">
                <a:latin typeface="Times New Roman" pitchFamily="18" charset="0"/>
                <a:cs typeface="Times New Roman" pitchFamily="18" charset="0"/>
              </a:rPr>
              <a:t>1.2.5	«Ενεργός» και «υγιής» γήρανση – Έννοιες και ορισμοί</a:t>
            </a:r>
          </a:p>
          <a:p>
            <a:pPr marL="1260475" indent="-539750">
              <a:lnSpc>
                <a:spcPct val="100000"/>
              </a:lnSpc>
              <a:spcBef>
                <a:spcPts val="0"/>
              </a:spcBef>
              <a:spcAft>
                <a:spcPts val="0"/>
              </a:spcAft>
            </a:pPr>
            <a:r>
              <a:rPr lang="el-GR" sz="1400" dirty="0">
                <a:latin typeface="Times New Roman" pitchFamily="18" charset="0"/>
                <a:cs typeface="Times New Roman" pitchFamily="18" charset="0"/>
              </a:rPr>
              <a:t>1.2.6	Δείκτης ενεργού γήρανσης</a:t>
            </a:r>
          </a:p>
          <a:p>
            <a:pPr marL="1260475" indent="-539750">
              <a:lnSpc>
                <a:spcPct val="100000"/>
              </a:lnSpc>
              <a:spcBef>
                <a:spcPts val="0"/>
              </a:spcBef>
              <a:spcAft>
                <a:spcPts val="0"/>
              </a:spcAft>
            </a:pPr>
            <a:r>
              <a:rPr lang="el-GR" sz="1400" dirty="0">
                <a:latin typeface="Times New Roman" pitchFamily="18" charset="0"/>
                <a:cs typeface="Times New Roman" pitchFamily="18" charset="0"/>
              </a:rPr>
              <a:t>1.2.7	Προσεγγίζοντας τις επιπτώσεις και τις πολιτικές υπό το πρίσμα της «ενεργού» γήρανσης</a:t>
            </a:r>
          </a:p>
          <a:p>
            <a:pPr marL="720725" indent="-360363">
              <a:lnSpc>
                <a:spcPct val="100000"/>
              </a:lnSpc>
              <a:spcBef>
                <a:spcPts val="0"/>
              </a:spcBef>
              <a:spcAft>
                <a:spcPts val="0"/>
              </a:spcAft>
            </a:pPr>
            <a:r>
              <a:rPr lang="el-GR" sz="1400" dirty="0">
                <a:latin typeface="Times New Roman" pitchFamily="18" charset="0"/>
                <a:cs typeface="Times New Roman" pitchFamily="18" charset="0"/>
              </a:rPr>
              <a:t>1.3	Γήρανση και κοινωνική πολιτική – Ανάλυση </a:t>
            </a:r>
          </a:p>
          <a:p>
            <a:pPr marL="1260475" indent="-539750">
              <a:lnSpc>
                <a:spcPct val="100000"/>
              </a:lnSpc>
              <a:spcBef>
                <a:spcPts val="0"/>
              </a:spcBef>
              <a:spcAft>
                <a:spcPts val="0"/>
              </a:spcAft>
            </a:pPr>
            <a:r>
              <a:rPr lang="el-GR" sz="1400" dirty="0">
                <a:latin typeface="Times New Roman" pitchFamily="18" charset="0"/>
                <a:cs typeface="Times New Roman" pitchFamily="18" charset="0"/>
              </a:rPr>
              <a:t>1.3.1	Τα βασικά σημεία</a:t>
            </a:r>
          </a:p>
          <a:p>
            <a:pPr marL="1260475" indent="-539750">
              <a:lnSpc>
                <a:spcPct val="100000"/>
              </a:lnSpc>
              <a:spcBef>
                <a:spcPts val="0"/>
              </a:spcBef>
              <a:spcAft>
                <a:spcPts val="0"/>
              </a:spcAft>
            </a:pPr>
            <a:r>
              <a:rPr lang="el-GR" sz="1400" dirty="0">
                <a:latin typeface="Times New Roman" pitchFamily="18" charset="0"/>
                <a:cs typeface="Times New Roman" pitchFamily="18" charset="0"/>
              </a:rPr>
              <a:t>1.3.2	Αλλαγές που επηρεάζουν τα χαρακτηριστικά των ηλικιωμένων ατόμων</a:t>
            </a:r>
          </a:p>
          <a:p>
            <a:pPr marL="1260475" indent="-539750">
              <a:lnSpc>
                <a:spcPct val="100000"/>
              </a:lnSpc>
              <a:spcBef>
                <a:spcPts val="0"/>
              </a:spcBef>
              <a:spcAft>
                <a:spcPts val="0"/>
              </a:spcAft>
            </a:pPr>
            <a:r>
              <a:rPr lang="el-GR" sz="1400" dirty="0">
                <a:latin typeface="Times New Roman" pitchFamily="18" charset="0"/>
                <a:cs typeface="Times New Roman" pitchFamily="18" charset="0"/>
              </a:rPr>
              <a:t>1.3.3	Γήρανση και </a:t>
            </a:r>
            <a:r>
              <a:rPr lang="el-GR" sz="1400" dirty="0" err="1">
                <a:latin typeface="Times New Roman" pitchFamily="18" charset="0"/>
                <a:cs typeface="Times New Roman" pitchFamily="18" charset="0"/>
              </a:rPr>
              <a:t>κοινωνικο</a:t>
            </a:r>
            <a:r>
              <a:rPr lang="el-GR" sz="1400" dirty="0">
                <a:latin typeface="Times New Roman" pitchFamily="18" charset="0"/>
                <a:cs typeface="Times New Roman" pitchFamily="18" charset="0"/>
              </a:rPr>
              <a:t>-οικονομική οργάνωση</a:t>
            </a:r>
          </a:p>
          <a:p>
            <a:pPr marL="1260475" indent="-539750">
              <a:lnSpc>
                <a:spcPct val="100000"/>
              </a:lnSpc>
              <a:spcBef>
                <a:spcPts val="0"/>
              </a:spcBef>
              <a:spcAft>
                <a:spcPts val="0"/>
              </a:spcAft>
            </a:pPr>
            <a:r>
              <a:rPr lang="el-GR" sz="1400" dirty="0">
                <a:latin typeface="Times New Roman" pitchFamily="18" charset="0"/>
                <a:cs typeface="Times New Roman" pitchFamily="18" charset="0"/>
              </a:rPr>
              <a:t>1.3.4	Γήρανση και προκλήσεις για άσκηση πολιτικής</a:t>
            </a:r>
          </a:p>
          <a:p>
            <a:pPr marL="1260475" indent="-539750">
              <a:lnSpc>
                <a:spcPct val="100000"/>
              </a:lnSpc>
              <a:spcBef>
                <a:spcPts val="0"/>
              </a:spcBef>
              <a:spcAft>
                <a:spcPts val="0"/>
              </a:spcAft>
            </a:pPr>
            <a:r>
              <a:rPr lang="el-GR" sz="1400" dirty="0">
                <a:latin typeface="Times New Roman" pitchFamily="18" charset="0"/>
                <a:cs typeface="Times New Roman" pitchFamily="18" charset="0"/>
              </a:rPr>
              <a:t>1.3.5	Γήρανση και πολιτική για τη γήρανση</a:t>
            </a:r>
          </a:p>
          <a:p>
            <a:pPr marL="179388" indent="-179388">
              <a:lnSpc>
                <a:spcPct val="100000"/>
              </a:lnSpc>
              <a:spcBef>
                <a:spcPts val="0"/>
              </a:spcBef>
              <a:spcAft>
                <a:spcPts val="0"/>
              </a:spcAft>
            </a:pPr>
            <a:endParaRPr lang="el-GR" sz="1400" dirty="0">
              <a:latin typeface="Times New Roman" pitchFamily="18" charset="0"/>
              <a:cs typeface="Times New Roman" pitchFamily="18" charset="0"/>
            </a:endParaRPr>
          </a:p>
          <a:p>
            <a:pPr marL="179388" indent="-179388">
              <a:lnSpc>
                <a:spcPct val="100000"/>
              </a:lnSpc>
              <a:spcBef>
                <a:spcPts val="0"/>
              </a:spcBef>
              <a:spcAft>
                <a:spcPts val="0"/>
              </a:spcAft>
            </a:pPr>
            <a:r>
              <a:rPr lang="el-GR" sz="1400" dirty="0">
                <a:latin typeface="Times New Roman" pitchFamily="18" charset="0"/>
                <a:cs typeface="Times New Roman" pitchFamily="18" charset="0"/>
              </a:rPr>
              <a:t>2.	Πληθυσμιακές μεταβολές και δημογραφική γήρανση </a:t>
            </a:r>
          </a:p>
          <a:p>
            <a:pPr marL="720725" indent="-360363">
              <a:lnSpc>
                <a:spcPct val="100000"/>
              </a:lnSpc>
              <a:spcBef>
                <a:spcPts val="0"/>
              </a:spcBef>
              <a:spcAft>
                <a:spcPts val="0"/>
              </a:spcAft>
            </a:pPr>
            <a:r>
              <a:rPr lang="el-GR" sz="1400" dirty="0">
                <a:latin typeface="Times New Roman" pitchFamily="18" charset="0"/>
                <a:cs typeface="Times New Roman" pitchFamily="18" charset="0"/>
              </a:rPr>
              <a:t>2.1	Το πλαίσιο των δημογραφικών αλλαγών</a:t>
            </a:r>
          </a:p>
          <a:p>
            <a:pPr marL="720725" indent="-360363">
              <a:lnSpc>
                <a:spcPct val="100000"/>
              </a:lnSpc>
              <a:spcBef>
                <a:spcPts val="0"/>
              </a:spcBef>
              <a:spcAft>
                <a:spcPts val="0"/>
              </a:spcAft>
            </a:pPr>
            <a:r>
              <a:rPr lang="el-GR" sz="1400" dirty="0">
                <a:latin typeface="Times New Roman" pitchFamily="18" charset="0"/>
                <a:cs typeface="Times New Roman" pitchFamily="18" charset="0"/>
              </a:rPr>
              <a:t>2.2	Δημογραφικές εξελίξεις και προοπτικές</a:t>
            </a:r>
          </a:p>
          <a:p>
            <a:pPr marL="720725" indent="-360363">
              <a:lnSpc>
                <a:spcPct val="100000"/>
              </a:lnSpc>
              <a:spcBef>
                <a:spcPts val="0"/>
              </a:spcBef>
              <a:spcAft>
                <a:spcPts val="0"/>
              </a:spcAft>
            </a:pPr>
            <a:r>
              <a:rPr lang="el-GR" sz="1400" dirty="0">
                <a:latin typeface="Times New Roman" pitchFamily="18" charset="0"/>
                <a:cs typeface="Times New Roman" pitchFamily="18" charset="0"/>
              </a:rPr>
              <a:t>2.3	Δημογραφικές διαστάσεις της μετανάστευσης</a:t>
            </a:r>
          </a:p>
          <a:p>
            <a:pPr>
              <a:lnSpc>
                <a:spcPct val="100000"/>
              </a:lnSpc>
              <a:spcBef>
                <a:spcPts val="0"/>
              </a:spcBef>
              <a:spcAft>
                <a:spcPts val="0"/>
              </a:spcAft>
            </a:pPr>
            <a:endParaRPr lang="el-GR" sz="2400" dirty="0"/>
          </a:p>
        </p:txBody>
      </p:sp>
      <p:sp>
        <p:nvSpPr>
          <p:cNvPr id="4" name="1 - Τίτλος"/>
          <p:cNvSpPr txBox="1">
            <a:spLocks/>
          </p:cNvSpPr>
          <p:nvPr/>
        </p:nvSpPr>
        <p:spPr>
          <a:xfrm>
            <a:off x="665018" y="288491"/>
            <a:ext cx="10972800" cy="819871"/>
          </a:xfrm>
          <a:prstGeom prst="rect">
            <a:avLst/>
          </a:prstGeom>
          <a:noFill/>
        </p:spPr>
        <p:txBody>
          <a:bodyPr vert="horz" lIns="91440" tIns="45720" rIns="91440" bIns="45720" rtlCol="0" anchor="b" anchorCtr="0">
            <a:noAutofit/>
          </a:bodyPr>
          <a:lstStyle/>
          <a:p>
            <a:pPr marL="514350" lvl="0" indent="-514350" algn="ctr">
              <a:spcBef>
                <a:spcPct val="0"/>
              </a:spcBef>
            </a:pPr>
            <a:r>
              <a:rPr kumimoji="0" lang="el-GR" sz="20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Περιεχόμενα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609600" y="1496291"/>
            <a:ext cx="10972800" cy="4629873"/>
          </a:xfrm>
        </p:spPr>
        <p:txBody>
          <a:bodyPr>
            <a:noAutofit/>
          </a:bodyPr>
          <a:lstStyle/>
          <a:p>
            <a:pPr marL="179388" indent="-179388">
              <a:lnSpc>
                <a:spcPct val="100000"/>
              </a:lnSpc>
              <a:spcBef>
                <a:spcPts val="0"/>
              </a:spcBef>
              <a:spcAft>
                <a:spcPts val="0"/>
              </a:spcAft>
            </a:pPr>
            <a:r>
              <a:rPr lang="el-GR" sz="1400" dirty="0">
                <a:latin typeface="Times New Roman" pitchFamily="18" charset="0"/>
                <a:cs typeface="Times New Roman" pitchFamily="18" charset="0"/>
              </a:rPr>
              <a:t>3.	Γήρανση και αγορά εργασίας </a:t>
            </a:r>
          </a:p>
          <a:p>
            <a:pPr marL="720725" indent="-360363">
              <a:lnSpc>
                <a:spcPct val="100000"/>
              </a:lnSpc>
              <a:spcBef>
                <a:spcPts val="0"/>
              </a:spcBef>
              <a:spcAft>
                <a:spcPts val="0"/>
              </a:spcAft>
            </a:pPr>
            <a:r>
              <a:rPr lang="el-GR" sz="1400" dirty="0">
                <a:latin typeface="Times New Roman" pitchFamily="18" charset="0"/>
                <a:cs typeface="Times New Roman" pitchFamily="18" charset="0"/>
              </a:rPr>
              <a:t>3.1	Πληθυσμός, εργατικό δυναμικό, απασχόληση και ανεργία – Σχέσεις και διαχρονικές μεταβολές</a:t>
            </a:r>
          </a:p>
          <a:p>
            <a:pPr marL="720725" indent="-360363">
              <a:lnSpc>
                <a:spcPct val="100000"/>
              </a:lnSpc>
              <a:spcBef>
                <a:spcPts val="0"/>
              </a:spcBef>
              <a:spcAft>
                <a:spcPts val="0"/>
              </a:spcAft>
            </a:pPr>
            <a:r>
              <a:rPr lang="el-GR" sz="1400" dirty="0">
                <a:latin typeface="Times New Roman" pitchFamily="18" charset="0"/>
                <a:cs typeface="Times New Roman" pitchFamily="18" charset="0"/>
              </a:rPr>
              <a:t>3.2	Η θέση των ηλικιωμένων εργαζομένων στην αγορά εργασίας (δείκτες συμμετοχής, απασχόλησης και ανεργίας) –  Γήρανση του εργατικού δυναμικού</a:t>
            </a:r>
          </a:p>
          <a:p>
            <a:pPr marL="720725" indent="-360363">
              <a:lnSpc>
                <a:spcPct val="100000"/>
              </a:lnSpc>
              <a:spcBef>
                <a:spcPts val="0"/>
              </a:spcBef>
              <a:spcAft>
                <a:spcPts val="0"/>
              </a:spcAft>
            </a:pPr>
            <a:r>
              <a:rPr lang="el-GR" sz="1400" dirty="0">
                <a:latin typeface="Times New Roman" pitchFamily="18" charset="0"/>
                <a:cs typeface="Times New Roman" pitchFamily="18" charset="0"/>
              </a:rPr>
              <a:t>3.3	Η συμβολή των ηλικιωμένων εργαζόμενων στη μεταβολή του εργατικού δυναμικού και της απασχόλησης</a:t>
            </a:r>
          </a:p>
          <a:p>
            <a:pPr marL="720725" indent="-360363">
              <a:lnSpc>
                <a:spcPct val="100000"/>
              </a:lnSpc>
              <a:spcBef>
                <a:spcPts val="0"/>
              </a:spcBef>
              <a:spcAft>
                <a:spcPts val="0"/>
              </a:spcAft>
            </a:pPr>
            <a:r>
              <a:rPr lang="el-GR" sz="1400" dirty="0">
                <a:latin typeface="Times New Roman" pitchFamily="18" charset="0"/>
                <a:cs typeface="Times New Roman" pitchFamily="18" charset="0"/>
              </a:rPr>
              <a:t>3.4	Οι προοπτικές εξέλιξης του πληθυσμού σε ηλικία εργασίας  </a:t>
            </a:r>
          </a:p>
          <a:p>
            <a:pPr marL="720725" indent="-360363">
              <a:lnSpc>
                <a:spcPct val="100000"/>
              </a:lnSpc>
              <a:spcBef>
                <a:spcPts val="0"/>
              </a:spcBef>
              <a:spcAft>
                <a:spcPts val="0"/>
              </a:spcAft>
            </a:pPr>
            <a:r>
              <a:rPr lang="el-GR" sz="1400" dirty="0">
                <a:latin typeface="Times New Roman" pitchFamily="18" charset="0"/>
                <a:cs typeface="Times New Roman" pitchFamily="18" charset="0"/>
              </a:rPr>
              <a:t>3.5	Κύκλος ζωής, θνησιμότητα, συμμετοχή στην αγορά εργασίας, απασχόληση, ανεργία και συνταξιοδότηση</a:t>
            </a:r>
          </a:p>
          <a:p>
            <a:pPr marL="720725" indent="-360363">
              <a:lnSpc>
                <a:spcPct val="100000"/>
              </a:lnSpc>
              <a:spcBef>
                <a:spcPts val="0"/>
              </a:spcBef>
              <a:spcAft>
                <a:spcPts val="0"/>
              </a:spcAft>
            </a:pPr>
            <a:r>
              <a:rPr lang="el-GR" sz="1400" dirty="0">
                <a:latin typeface="Times New Roman" pitchFamily="18" charset="0"/>
                <a:cs typeface="Times New Roman" pitchFamily="18" charset="0"/>
              </a:rPr>
              <a:t>3.6	Ενεργός γήρανση, αγορά εργασίας και επέκταση του εργασιακού βίου</a:t>
            </a:r>
          </a:p>
          <a:p>
            <a:pPr marL="179388" indent="-179388">
              <a:lnSpc>
                <a:spcPct val="100000"/>
              </a:lnSpc>
              <a:spcBef>
                <a:spcPts val="0"/>
              </a:spcBef>
              <a:spcAft>
                <a:spcPts val="0"/>
              </a:spcAft>
            </a:pPr>
            <a:endParaRPr lang="el-GR" sz="1400" dirty="0">
              <a:latin typeface="Times New Roman" pitchFamily="18" charset="0"/>
              <a:cs typeface="Times New Roman" pitchFamily="18" charset="0"/>
            </a:endParaRPr>
          </a:p>
          <a:p>
            <a:pPr marL="179388" indent="-179388">
              <a:lnSpc>
                <a:spcPct val="100000"/>
              </a:lnSpc>
              <a:spcBef>
                <a:spcPts val="0"/>
              </a:spcBef>
              <a:spcAft>
                <a:spcPts val="0"/>
              </a:spcAft>
            </a:pPr>
            <a:r>
              <a:rPr lang="el-GR" sz="1400" dirty="0">
                <a:latin typeface="Times New Roman" pitchFamily="18" charset="0"/>
                <a:cs typeface="Times New Roman" pitchFamily="18" charset="0"/>
              </a:rPr>
              <a:t>4.	Γήρανση και συνταξιοδότηση </a:t>
            </a:r>
          </a:p>
          <a:p>
            <a:pPr marL="720725" indent="-360363">
              <a:lnSpc>
                <a:spcPct val="100000"/>
              </a:lnSpc>
              <a:spcBef>
                <a:spcPts val="0"/>
              </a:spcBef>
              <a:spcAft>
                <a:spcPts val="0"/>
              </a:spcAft>
            </a:pPr>
            <a:r>
              <a:rPr lang="el-GR" sz="1400" dirty="0">
                <a:latin typeface="Times New Roman" pitchFamily="18" charset="0"/>
                <a:cs typeface="Times New Roman" pitchFamily="18" charset="0"/>
              </a:rPr>
              <a:t>4.1	Στόχοι και περιορισμοί ενός αναδιανεμητικού συστήματος υπό το πρίσμα της δημογραφικής γήρανσης</a:t>
            </a:r>
          </a:p>
          <a:p>
            <a:pPr marL="720725" indent="-360363">
              <a:lnSpc>
                <a:spcPct val="100000"/>
              </a:lnSpc>
              <a:spcBef>
                <a:spcPts val="0"/>
              </a:spcBef>
              <a:spcAft>
                <a:spcPts val="0"/>
              </a:spcAft>
            </a:pPr>
            <a:r>
              <a:rPr lang="el-GR" sz="1400" dirty="0">
                <a:latin typeface="Times New Roman" pitchFamily="18" charset="0"/>
                <a:cs typeface="Times New Roman" pitchFamily="18" charset="0"/>
              </a:rPr>
              <a:t>4.2	Η λειτουργία του αναδιανεμητικού συστήματος και η σημασία της δημογραφικής γήρανσης</a:t>
            </a:r>
          </a:p>
          <a:p>
            <a:pPr marL="720725" indent="-360363">
              <a:lnSpc>
                <a:spcPct val="100000"/>
              </a:lnSpc>
              <a:spcBef>
                <a:spcPts val="0"/>
              </a:spcBef>
              <a:spcAft>
                <a:spcPts val="0"/>
              </a:spcAft>
            </a:pPr>
            <a:r>
              <a:rPr lang="el-GR" sz="1400" dirty="0">
                <a:latin typeface="Times New Roman" pitchFamily="18" charset="0"/>
                <a:cs typeface="Times New Roman" pitchFamily="18" charset="0"/>
              </a:rPr>
              <a:t>4.3	Ερωτήματα, περιορισμοί και κοινωνική αποτελεσματικότητα  </a:t>
            </a:r>
          </a:p>
          <a:p>
            <a:pPr marL="720725" indent="-360363">
              <a:lnSpc>
                <a:spcPct val="100000"/>
              </a:lnSpc>
              <a:spcBef>
                <a:spcPts val="0"/>
              </a:spcBef>
              <a:spcAft>
                <a:spcPts val="0"/>
              </a:spcAft>
            </a:pPr>
            <a:r>
              <a:rPr lang="el-GR" sz="1400" dirty="0">
                <a:latin typeface="Times New Roman" pitchFamily="18" charset="0"/>
                <a:cs typeface="Times New Roman" pitchFamily="18" charset="0"/>
              </a:rPr>
              <a:t>4.4	 Οι προοπτικές εξέλιξης χωρίς αλλαγές</a:t>
            </a:r>
          </a:p>
          <a:p>
            <a:pPr marL="720725" indent="-360363">
              <a:lnSpc>
                <a:spcPct val="100000"/>
              </a:lnSpc>
              <a:spcBef>
                <a:spcPts val="0"/>
              </a:spcBef>
              <a:spcAft>
                <a:spcPts val="0"/>
              </a:spcAft>
            </a:pPr>
            <a:r>
              <a:rPr lang="el-GR" sz="1400" dirty="0">
                <a:latin typeface="Times New Roman" pitchFamily="18" charset="0"/>
                <a:cs typeface="Times New Roman" pitchFamily="18" charset="0"/>
              </a:rPr>
              <a:t>4.5	 Οι προσαρμογές του συστήματος</a:t>
            </a:r>
          </a:p>
          <a:p>
            <a:pPr marL="720725" indent="-360363">
              <a:lnSpc>
                <a:spcPct val="100000"/>
              </a:lnSpc>
              <a:spcBef>
                <a:spcPts val="0"/>
              </a:spcBef>
              <a:spcAft>
                <a:spcPts val="0"/>
              </a:spcAft>
            </a:pPr>
            <a:r>
              <a:rPr lang="el-GR" sz="1400" dirty="0">
                <a:latin typeface="Times New Roman" pitchFamily="18" charset="0"/>
                <a:cs typeface="Times New Roman" pitchFamily="18" charset="0"/>
              </a:rPr>
              <a:t>4.6	Προσαρμογές και συγκράτηση των συνταξιοδοτικών δαπανών</a:t>
            </a:r>
          </a:p>
          <a:p>
            <a:pPr marL="720725" indent="-360363">
              <a:lnSpc>
                <a:spcPct val="100000"/>
              </a:lnSpc>
              <a:spcBef>
                <a:spcPts val="0"/>
              </a:spcBef>
              <a:spcAft>
                <a:spcPts val="0"/>
              </a:spcAft>
            </a:pPr>
            <a:r>
              <a:rPr lang="el-GR" sz="1400" dirty="0">
                <a:latin typeface="Times New Roman" pitchFamily="18" charset="0"/>
                <a:cs typeface="Times New Roman" pitchFamily="18" charset="0"/>
              </a:rPr>
              <a:t>4.7	Μελέτη περίπτωσης: Η βιωσιμότητα του γαλλικού αναδιανεμητικού συνταξιοδοτικού συστήματος</a:t>
            </a:r>
          </a:p>
          <a:p>
            <a:pPr marL="720725" indent="-360363">
              <a:lnSpc>
                <a:spcPct val="100000"/>
              </a:lnSpc>
              <a:spcBef>
                <a:spcPts val="0"/>
              </a:spcBef>
              <a:spcAft>
                <a:spcPts val="0"/>
              </a:spcAft>
            </a:pPr>
            <a:r>
              <a:rPr lang="el-GR" sz="1400" dirty="0">
                <a:latin typeface="Times New Roman" pitchFamily="18" charset="0"/>
                <a:cs typeface="Times New Roman" pitchFamily="18" charset="0"/>
              </a:rPr>
              <a:t>4.8	Οικονομική κρίση και συνταξιοδοτική δαπάνη: Η περίπτωση της Ελλάδας (2008-2020)</a:t>
            </a:r>
            <a:endParaRPr lang="en-US" sz="1400" dirty="0">
              <a:latin typeface="Times New Roman" pitchFamily="18" charset="0"/>
              <a:cs typeface="Times New Roman" pitchFamily="18" charset="0"/>
            </a:endParaRPr>
          </a:p>
          <a:p>
            <a:pPr>
              <a:lnSpc>
                <a:spcPct val="100000"/>
              </a:lnSpc>
              <a:spcBef>
                <a:spcPts val="0"/>
              </a:spcBef>
              <a:spcAft>
                <a:spcPts val="0"/>
              </a:spcAft>
            </a:pPr>
            <a:endParaRPr lang="el-GR"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609600" y="980729"/>
            <a:ext cx="10972800" cy="5145435"/>
          </a:xfrm>
        </p:spPr>
        <p:txBody>
          <a:bodyPr>
            <a:noAutofit/>
          </a:bodyPr>
          <a:lstStyle/>
          <a:p>
            <a:pPr>
              <a:buNone/>
            </a:pPr>
            <a:endParaRPr lang="en-US" sz="2400" dirty="0"/>
          </a:p>
          <a:p>
            <a:pPr>
              <a:buNone/>
            </a:pPr>
            <a:endParaRPr lang="el-GR" sz="2400" dirty="0"/>
          </a:p>
        </p:txBody>
      </p:sp>
      <p:sp>
        <p:nvSpPr>
          <p:cNvPr id="15" name="1 - Τίτλος"/>
          <p:cNvSpPr txBox="1">
            <a:spLocks/>
          </p:cNvSpPr>
          <p:nvPr/>
        </p:nvSpPr>
        <p:spPr>
          <a:xfrm>
            <a:off x="734291" y="3100964"/>
            <a:ext cx="10972800" cy="819871"/>
          </a:xfrm>
          <a:prstGeom prst="rect">
            <a:avLst/>
          </a:prstGeom>
          <a:noFill/>
        </p:spPr>
        <p:txBody>
          <a:bodyPr vert="horz" lIns="91440" tIns="45720" rIns="91440" bIns="45720" rtlCol="0" anchor="b" anchorCtr="0">
            <a:noAutofit/>
          </a:bodyPr>
          <a:lstStyle/>
          <a:p>
            <a:pPr marL="514350" lvl="0" indent="-514350" algn="ctr">
              <a:spcBef>
                <a:spcPct val="0"/>
              </a:spcBef>
            </a:pPr>
            <a:r>
              <a:rPr kumimoji="0" lang="el-GR" sz="20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1</a:t>
            </a:r>
            <a:r>
              <a:rPr lang="el-GR" sz="2000" b="1" dirty="0">
                <a:latin typeface="Times New Roman" pitchFamily="18" charset="0"/>
                <a:ea typeface="+mj-ea"/>
                <a:cs typeface="Times New Roman" pitchFamily="18" charset="0"/>
              </a:rPr>
              <a:t>. Το γενικό πλαίσιο διαμόρφωσης της κοινωνικής πολιτικής υπό το πρίσμα της δημογραφικής γήρανσης</a:t>
            </a:r>
            <a:endParaRPr kumimoji="0" lang="el-GR" sz="20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7"/>
            <a:ext cx="10972800" cy="819871"/>
          </a:xfrm>
          <a:noFill/>
        </p:spPr>
        <p:txBody>
          <a:bodyPr>
            <a:noAutofit/>
          </a:bodyPr>
          <a:lstStyle/>
          <a:p>
            <a:pPr marL="514350" indent="-514350" algn="ctr"/>
            <a:r>
              <a:rPr lang="el-GR" sz="2000" b="1" dirty="0">
                <a:latin typeface="Times New Roman" pitchFamily="18" charset="0"/>
                <a:cs typeface="Times New Roman" pitchFamily="18" charset="0"/>
              </a:rPr>
              <a:t>1.1  Το δημογραφικό πλαίσιο διαμόρφωσης της κοινωνικής πολιτικής</a:t>
            </a:r>
          </a:p>
        </p:txBody>
      </p:sp>
      <p:sp>
        <p:nvSpPr>
          <p:cNvPr id="3" name="2 - Θέση περιεχομένου"/>
          <p:cNvSpPr>
            <a:spLocks noGrp="1"/>
          </p:cNvSpPr>
          <p:nvPr>
            <p:ph idx="1"/>
          </p:nvPr>
        </p:nvSpPr>
        <p:spPr>
          <a:xfrm>
            <a:off x="609600" y="980729"/>
            <a:ext cx="10972800" cy="5145435"/>
          </a:xfrm>
        </p:spPr>
        <p:txBody>
          <a:bodyPr>
            <a:noAutofit/>
          </a:bodyPr>
          <a:lstStyle/>
          <a:p>
            <a:pPr>
              <a:buNone/>
            </a:pPr>
            <a:endParaRPr lang="en-US" sz="2400" dirty="0"/>
          </a:p>
          <a:p>
            <a:pPr>
              <a:buNone/>
            </a:pPr>
            <a:endParaRPr lang="el-GR" sz="2400" dirty="0"/>
          </a:p>
        </p:txBody>
      </p:sp>
      <p:sp>
        <p:nvSpPr>
          <p:cNvPr id="4" name="3 - Έλλειψη"/>
          <p:cNvSpPr/>
          <p:nvPr/>
        </p:nvSpPr>
        <p:spPr>
          <a:xfrm>
            <a:off x="4063008" y="1235579"/>
            <a:ext cx="4704523" cy="31424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FF00"/>
                </a:solidFill>
              </a:rPr>
              <a:t>(</a:t>
            </a:r>
            <a:r>
              <a:rPr lang="el-GR" sz="2000" dirty="0">
                <a:solidFill>
                  <a:srgbClr val="FFFF00"/>
                </a:solidFill>
              </a:rPr>
              <a:t>3</a:t>
            </a:r>
            <a:r>
              <a:rPr lang="en-US" sz="2000" dirty="0">
                <a:solidFill>
                  <a:srgbClr val="FFFF00"/>
                </a:solidFill>
              </a:rPr>
              <a:t>)</a:t>
            </a:r>
          </a:p>
          <a:p>
            <a:pPr algn="ctr"/>
            <a:r>
              <a:rPr lang="el-GR" sz="2000" dirty="0">
                <a:solidFill>
                  <a:srgbClr val="FFFF00"/>
                </a:solidFill>
              </a:rPr>
              <a:t>Δημογραφικές εξελίξεις</a:t>
            </a:r>
          </a:p>
          <a:p>
            <a:pPr algn="ctr"/>
            <a:r>
              <a:rPr lang="el-GR" dirty="0"/>
              <a:t>Μέγεθος πληθυσμού</a:t>
            </a:r>
          </a:p>
          <a:p>
            <a:pPr algn="ctr"/>
            <a:r>
              <a:rPr lang="el-GR" dirty="0"/>
              <a:t>Αύξηση πληθυσμού</a:t>
            </a:r>
            <a:endParaRPr lang="en-US" dirty="0"/>
          </a:p>
          <a:p>
            <a:pPr algn="ctr"/>
            <a:r>
              <a:rPr lang="el-GR" dirty="0"/>
              <a:t>Κατά ηλικία δομή πληθυσμού</a:t>
            </a:r>
          </a:p>
          <a:p>
            <a:pPr algn="ctr"/>
            <a:r>
              <a:rPr lang="el-GR" dirty="0"/>
              <a:t>Γεωγραφική κατανομή του πληθυσμού</a:t>
            </a:r>
          </a:p>
          <a:p>
            <a:pPr algn="ctr"/>
            <a:r>
              <a:rPr lang="el-GR" dirty="0"/>
              <a:t>Αλλαγές στο μέγεθος και τη σύνθεση των νοικοκυρών</a:t>
            </a:r>
          </a:p>
        </p:txBody>
      </p:sp>
      <p:sp>
        <p:nvSpPr>
          <p:cNvPr id="5" name="4 - Έλλειψη"/>
          <p:cNvSpPr/>
          <p:nvPr/>
        </p:nvSpPr>
        <p:spPr>
          <a:xfrm>
            <a:off x="197786" y="1705387"/>
            <a:ext cx="3264363" cy="18829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FF00"/>
                </a:solidFill>
              </a:rPr>
              <a:t>(2)</a:t>
            </a:r>
          </a:p>
          <a:p>
            <a:pPr algn="ctr"/>
            <a:r>
              <a:rPr lang="el-GR" sz="2000" dirty="0">
                <a:solidFill>
                  <a:srgbClr val="FFFF00"/>
                </a:solidFill>
              </a:rPr>
              <a:t>Δημογραφικά φαινόμενα</a:t>
            </a:r>
          </a:p>
          <a:p>
            <a:pPr algn="ctr"/>
            <a:r>
              <a:rPr lang="el-GR" dirty="0"/>
              <a:t>Γονιμότητα</a:t>
            </a:r>
            <a:endParaRPr lang="en-US" dirty="0"/>
          </a:p>
          <a:p>
            <a:pPr algn="ctr"/>
            <a:r>
              <a:rPr lang="el-GR" dirty="0"/>
              <a:t>Θνησιμότητα</a:t>
            </a:r>
            <a:endParaRPr lang="en-US" dirty="0"/>
          </a:p>
          <a:p>
            <a:pPr algn="ctr"/>
            <a:r>
              <a:rPr lang="el-GR" dirty="0"/>
              <a:t>Μετανάστευση</a:t>
            </a:r>
          </a:p>
        </p:txBody>
      </p:sp>
      <p:sp>
        <p:nvSpPr>
          <p:cNvPr id="7" name="6 - Έλλειψη"/>
          <p:cNvSpPr/>
          <p:nvPr/>
        </p:nvSpPr>
        <p:spPr>
          <a:xfrm>
            <a:off x="8898958" y="2465186"/>
            <a:ext cx="2929003" cy="2273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FF00"/>
                </a:solidFill>
              </a:rPr>
              <a:t>(4)</a:t>
            </a:r>
          </a:p>
          <a:p>
            <a:pPr algn="ctr"/>
            <a:r>
              <a:rPr lang="el-GR" sz="2000" dirty="0">
                <a:solidFill>
                  <a:srgbClr val="FFFF00"/>
                </a:solidFill>
              </a:rPr>
              <a:t>Επιπτώσεις</a:t>
            </a:r>
            <a:endParaRPr lang="en-US" sz="2000" dirty="0">
              <a:solidFill>
                <a:srgbClr val="FFFF00"/>
              </a:solidFill>
            </a:endParaRPr>
          </a:p>
          <a:p>
            <a:pPr algn="ctr"/>
            <a:r>
              <a:rPr lang="el-GR" dirty="0"/>
              <a:t>Πληθυσμιακές</a:t>
            </a:r>
            <a:endParaRPr lang="en-US" dirty="0"/>
          </a:p>
          <a:p>
            <a:pPr algn="ctr"/>
            <a:r>
              <a:rPr lang="el-GR" dirty="0" err="1"/>
              <a:t>Κοινωνικο</a:t>
            </a:r>
            <a:r>
              <a:rPr lang="el-GR" dirty="0"/>
              <a:t>-οικονομικές Π.χ. Αγορά εργασίας, συνταξιοδότηση</a:t>
            </a:r>
          </a:p>
        </p:txBody>
      </p:sp>
      <p:sp>
        <p:nvSpPr>
          <p:cNvPr id="8" name="7 - Έλλειψη"/>
          <p:cNvSpPr/>
          <p:nvPr/>
        </p:nvSpPr>
        <p:spPr>
          <a:xfrm>
            <a:off x="482450" y="4290182"/>
            <a:ext cx="3744416" cy="23045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FF00"/>
                </a:solidFill>
              </a:rPr>
              <a:t>(</a:t>
            </a:r>
            <a:r>
              <a:rPr lang="el-GR" sz="2000" dirty="0">
                <a:solidFill>
                  <a:srgbClr val="FFFF00"/>
                </a:solidFill>
              </a:rPr>
              <a:t>1</a:t>
            </a:r>
            <a:r>
              <a:rPr lang="en-US" sz="2000" dirty="0">
                <a:solidFill>
                  <a:srgbClr val="FFFF00"/>
                </a:solidFill>
              </a:rPr>
              <a:t>)</a:t>
            </a:r>
          </a:p>
          <a:p>
            <a:pPr algn="ctr"/>
            <a:r>
              <a:rPr lang="el-GR" sz="2000" dirty="0">
                <a:solidFill>
                  <a:srgbClr val="FFFF00"/>
                </a:solidFill>
              </a:rPr>
              <a:t>Προσδιοριστικοί παράγοντες των δημογραφικών φαινομένων</a:t>
            </a:r>
            <a:endParaRPr lang="en-US" sz="2000" dirty="0">
              <a:solidFill>
                <a:srgbClr val="FFFF00"/>
              </a:solidFill>
            </a:endParaRPr>
          </a:p>
          <a:p>
            <a:pPr algn="ctr"/>
            <a:r>
              <a:rPr lang="el-GR" dirty="0"/>
              <a:t>Π.χ. εκπαιδευτικό επίπεδο, εισόδημα</a:t>
            </a:r>
          </a:p>
        </p:txBody>
      </p:sp>
      <p:sp>
        <p:nvSpPr>
          <p:cNvPr id="9" name="8 - Έλλειψη"/>
          <p:cNvSpPr/>
          <p:nvPr/>
        </p:nvSpPr>
        <p:spPr>
          <a:xfrm>
            <a:off x="5597236" y="4830332"/>
            <a:ext cx="4128654" cy="18198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FF00"/>
                </a:solidFill>
              </a:rPr>
              <a:t>(5)</a:t>
            </a:r>
          </a:p>
          <a:p>
            <a:pPr algn="ctr"/>
            <a:r>
              <a:rPr lang="el-GR" sz="2000" dirty="0">
                <a:solidFill>
                  <a:srgbClr val="FFFF00"/>
                </a:solidFill>
              </a:rPr>
              <a:t>Πολιτικές</a:t>
            </a:r>
            <a:endParaRPr lang="en-US" sz="2000" dirty="0">
              <a:solidFill>
                <a:srgbClr val="FFFF00"/>
              </a:solidFill>
            </a:endParaRPr>
          </a:p>
          <a:p>
            <a:pPr algn="ctr"/>
            <a:r>
              <a:rPr lang="el-GR" dirty="0"/>
              <a:t>Δημογραφικές</a:t>
            </a:r>
            <a:endParaRPr lang="en-US" dirty="0"/>
          </a:p>
          <a:p>
            <a:pPr algn="ctr"/>
            <a:r>
              <a:rPr lang="el-GR" dirty="0" err="1"/>
              <a:t>Κοινωνικο</a:t>
            </a:r>
            <a:r>
              <a:rPr lang="el-GR" dirty="0"/>
              <a:t>-οικονομικές (Κοινωνική πολιτική)</a:t>
            </a:r>
            <a:endParaRPr lang="en-US" dirty="0"/>
          </a:p>
        </p:txBody>
      </p:sp>
      <p:cxnSp>
        <p:nvCxnSpPr>
          <p:cNvPr id="14" name="13 - Ευθύγραμμο βέλος σύνδεσης"/>
          <p:cNvCxnSpPr/>
          <p:nvPr/>
        </p:nvCxnSpPr>
        <p:spPr>
          <a:xfrm>
            <a:off x="8769928" y="2479963"/>
            <a:ext cx="506337" cy="441275"/>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15 - Ευθύγραμμο βέλος σύνδεσης"/>
          <p:cNvCxnSpPr/>
          <p:nvPr/>
        </p:nvCxnSpPr>
        <p:spPr>
          <a:xfrm flipH="1" flipV="1">
            <a:off x="2356699" y="3552981"/>
            <a:ext cx="150973" cy="714219"/>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17 - Ευθύγραμμο βέλος σύνδεσης"/>
          <p:cNvCxnSpPr/>
          <p:nvPr/>
        </p:nvCxnSpPr>
        <p:spPr>
          <a:xfrm flipH="1">
            <a:off x="8302561" y="4142509"/>
            <a:ext cx="661330" cy="712795"/>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20 - Ευθύγραμμο βέλος σύνδεσης"/>
          <p:cNvCxnSpPr/>
          <p:nvPr/>
        </p:nvCxnSpPr>
        <p:spPr>
          <a:xfrm flipH="1">
            <a:off x="4225636" y="5791200"/>
            <a:ext cx="2549237" cy="1"/>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32 - Ευθύγραμμο βέλος σύνδεσης"/>
          <p:cNvCxnSpPr/>
          <p:nvPr/>
        </p:nvCxnSpPr>
        <p:spPr>
          <a:xfrm flipV="1">
            <a:off x="3410616" y="2424545"/>
            <a:ext cx="676475" cy="125794"/>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7"/>
            <a:ext cx="10972800" cy="819871"/>
          </a:xfrm>
          <a:noFill/>
        </p:spPr>
        <p:txBody>
          <a:bodyPr>
            <a:noAutofit/>
          </a:bodyPr>
          <a:lstStyle/>
          <a:p>
            <a:pPr marL="514350" indent="-514350" algn="ctr"/>
            <a:r>
              <a:rPr lang="el-GR" sz="2000" b="1" dirty="0">
                <a:latin typeface="Times New Roman" pitchFamily="18" charset="0"/>
                <a:cs typeface="Times New Roman" pitchFamily="18" charset="0"/>
              </a:rPr>
              <a:t>1.</a:t>
            </a:r>
            <a:r>
              <a:rPr lang="en-US" sz="2000" b="1" dirty="0">
                <a:latin typeface="Times New Roman" pitchFamily="18" charset="0"/>
                <a:cs typeface="Times New Roman" pitchFamily="18" charset="0"/>
              </a:rPr>
              <a:t>2</a:t>
            </a:r>
            <a:r>
              <a:rPr lang="el-GR" sz="2000" b="1" dirty="0">
                <a:latin typeface="Times New Roman" pitchFamily="18" charset="0"/>
                <a:cs typeface="Times New Roman" pitchFamily="18" charset="0"/>
              </a:rPr>
              <a:t> Γήρανση και κοινωνική πολιτική –  Πλαίσιο και Πολιτικές Ενεργού Γήρανσης</a:t>
            </a:r>
            <a:br>
              <a:rPr lang="el-GR" sz="2000" b="1" dirty="0">
                <a:latin typeface="Times New Roman" pitchFamily="18" charset="0"/>
                <a:cs typeface="Times New Roman" pitchFamily="18" charset="0"/>
              </a:rPr>
            </a:br>
            <a:r>
              <a:rPr lang="el-GR" sz="2000" b="1" dirty="0">
                <a:latin typeface="Times New Roman" pitchFamily="18" charset="0"/>
                <a:cs typeface="Times New Roman" pitchFamily="18" charset="0"/>
              </a:rPr>
              <a:t>1.2.1 Το γενικό πλαίσιο</a:t>
            </a:r>
          </a:p>
        </p:txBody>
      </p:sp>
      <p:sp>
        <p:nvSpPr>
          <p:cNvPr id="3" name="2 - Θέση περιεχομένου"/>
          <p:cNvSpPr>
            <a:spLocks noGrp="1"/>
          </p:cNvSpPr>
          <p:nvPr>
            <p:ph idx="1"/>
          </p:nvPr>
        </p:nvSpPr>
        <p:spPr>
          <a:xfrm>
            <a:off x="512618" y="980729"/>
            <a:ext cx="11069782" cy="5145435"/>
          </a:xfrm>
        </p:spPr>
        <p:txBody>
          <a:bodyPr>
            <a:noAutofit/>
          </a:bodyPr>
          <a:lstStyle/>
          <a:p>
            <a:pPr>
              <a:buNone/>
            </a:pPr>
            <a:endParaRPr lang="en-US" sz="2400" dirty="0"/>
          </a:p>
          <a:p>
            <a:pPr>
              <a:buNone/>
            </a:pPr>
            <a:endParaRPr lang="el-GR" sz="2400" dirty="0"/>
          </a:p>
        </p:txBody>
      </p:sp>
      <p:cxnSp>
        <p:nvCxnSpPr>
          <p:cNvPr id="21" name="20 - Ευθύγραμμο βέλος σύνδεσης"/>
          <p:cNvCxnSpPr/>
          <p:nvPr/>
        </p:nvCxnSpPr>
        <p:spPr>
          <a:xfrm>
            <a:off x="5929745" y="2022763"/>
            <a:ext cx="13855" cy="540328"/>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5" name="14 - Ορθογώνιο"/>
          <p:cNvSpPr/>
          <p:nvPr/>
        </p:nvSpPr>
        <p:spPr>
          <a:xfrm>
            <a:off x="540327" y="1468582"/>
            <a:ext cx="11028218" cy="5403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err="1"/>
              <a:t>Κοινωνικο</a:t>
            </a:r>
            <a:r>
              <a:rPr lang="el-GR" dirty="0"/>
              <a:t>-οικονομικές και πληθυσμιακές επιπτώσεις της δημογραφικής γήρανσης </a:t>
            </a:r>
            <a:endParaRPr lang="en-US" dirty="0"/>
          </a:p>
        </p:txBody>
      </p:sp>
      <p:sp>
        <p:nvSpPr>
          <p:cNvPr id="23" name="22 - Ορθογώνιο"/>
          <p:cNvSpPr/>
          <p:nvPr/>
        </p:nvSpPr>
        <p:spPr>
          <a:xfrm>
            <a:off x="498765" y="2549237"/>
            <a:ext cx="11069780" cy="5403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Οι προκλήσεις για άσκηση δημογραφικής και κοινωνικής πολιτικής</a:t>
            </a:r>
            <a:endParaRPr lang="en-US" dirty="0"/>
          </a:p>
        </p:txBody>
      </p:sp>
      <p:cxnSp>
        <p:nvCxnSpPr>
          <p:cNvPr id="28" name="27 - Ευθύγραμμο βέλος σύνδεσης"/>
          <p:cNvCxnSpPr/>
          <p:nvPr/>
        </p:nvCxnSpPr>
        <p:spPr>
          <a:xfrm>
            <a:off x="5943600" y="3103417"/>
            <a:ext cx="13855" cy="540328"/>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9" name="28 - Ορθογώνιο"/>
          <p:cNvSpPr/>
          <p:nvPr/>
        </p:nvSpPr>
        <p:spPr>
          <a:xfrm>
            <a:off x="512620" y="3629893"/>
            <a:ext cx="11111344" cy="5403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Οι πολιτικές στο πλαίσιο της δημογραφικής γήρανσης </a:t>
            </a:r>
            <a:endParaRPr lang="en-US" dirty="0"/>
          </a:p>
        </p:txBody>
      </p:sp>
      <p:sp>
        <p:nvSpPr>
          <p:cNvPr id="30" name="29 - Ορθογώνιο"/>
          <p:cNvSpPr/>
          <p:nvPr/>
        </p:nvSpPr>
        <p:spPr>
          <a:xfrm>
            <a:off x="540327" y="4765965"/>
            <a:ext cx="11111344" cy="5403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Προσεγγίζοντας τις επιπτώσεις και τις πολιτικές υπό το πρίσμα της «ενεργού» γήρανσης</a:t>
            </a:r>
            <a:endParaRPr lang="en-US" dirty="0"/>
          </a:p>
        </p:txBody>
      </p:sp>
      <p:cxnSp>
        <p:nvCxnSpPr>
          <p:cNvPr id="31" name="30 - Ευθύγραμμο βέλος σύνδεσης"/>
          <p:cNvCxnSpPr/>
          <p:nvPr/>
        </p:nvCxnSpPr>
        <p:spPr>
          <a:xfrm>
            <a:off x="5943600" y="4211780"/>
            <a:ext cx="13855" cy="540328"/>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4937484"/>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Πληθυσμιακές επιπτώσεις της δημογραφικής γήρανσης</a:t>
            </a: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Οικονομικές και δημοσιονομικές επιπτώσεις της γήρανσης</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Κοινωνικές δομές, κοινωνία των πολιτών και κοινωνική συνοχή</a:t>
            </a:r>
            <a:r>
              <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endPar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Κοινωνική στήριξη, μακροχρόνια φροντίδα των ηλικιωμένων και ποιότητα ζωής</a:t>
            </a:r>
          </a:p>
          <a:p>
            <a:pPr marL="34290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στέγαση και τεχνολογικό περιβάλλον</a:t>
            </a:r>
          </a:p>
          <a:p>
            <a:pPr marL="34290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Υγεία, ευημερία και </a:t>
            </a:r>
            <a:r>
              <a:rPr lang="el-GR" sz="18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ευαλωτότητα</a:t>
            </a: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4" name="1 - Τίτλος"/>
          <p:cNvSpPr txBox="1">
            <a:spLocks/>
          </p:cNvSpPr>
          <p:nvPr/>
        </p:nvSpPr>
        <p:spPr>
          <a:xfrm>
            <a:off x="678873" y="191508"/>
            <a:ext cx="10972800" cy="819871"/>
          </a:xfrm>
          <a:prstGeom prst="rect">
            <a:avLst/>
          </a:prstGeom>
          <a:noFill/>
        </p:spPr>
        <p:txBody>
          <a:bodyPr vert="horz" lIns="91440" tIns="45720" rIns="91440" bIns="45720" rtlCol="0" anchor="b" anchorCtr="0">
            <a:noAutofit/>
          </a:bodyPr>
          <a:lstStyle/>
          <a:p>
            <a:pPr marL="514350" lvl="0" indent="-514350" algn="ctr">
              <a:spcBef>
                <a:spcPct val="0"/>
              </a:spcBef>
              <a:defRPr/>
            </a:pPr>
            <a:r>
              <a:rPr kumimoji="0" lang="el-GR" b="1" i="0" u="none" strike="noStrike" kern="1200" cap="none" spc="0" normalizeH="0" baseline="0" noProof="0" dirty="0">
                <a:ln>
                  <a:noFill/>
                </a:ln>
                <a:effectLst/>
                <a:uLnTx/>
                <a:uFillTx/>
                <a:latin typeface="Times New Roman" pitchFamily="18" charset="0"/>
                <a:ea typeface="+mj-ea"/>
                <a:cs typeface="Times New Roman" pitchFamily="18" charset="0"/>
              </a:rPr>
              <a:t>1.2.2 </a:t>
            </a:r>
            <a:r>
              <a:rPr lang="el-GR"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a:t>
            </a:r>
            <a:r>
              <a:rPr lang="el-GR" b="1"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κοινωνικο</a:t>
            </a:r>
            <a:r>
              <a:rPr lang="el-GR"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-οικονομικές και πληθυσμιακές επιπτώσεις της δημογραφικής γήρανσης </a:t>
            </a:r>
            <a:endParaRPr kumimoji="0" lang="el-GR"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συρρίκνωση του πληθυσμού και η ερήμωση της υπαίθρου </a:t>
            </a: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 αυξημένος αριθμός ατόμων ηλικίας 80 ετών που ζουν μόνα τους</a:t>
            </a: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ανάγκη για αύξηση των ετών υγιούς επιβίωσης (κατάσταση υγείας </a:t>
            </a:r>
            <a:r>
              <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vs. </a:t>
            </a: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θνησιμότητα</a:t>
            </a:r>
            <a:r>
              <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Βελτίωση του συστήματος παροχής μακροχρόνιας φροντίδας</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Προώθηση ενεργούς κοινωνικής συμμετοχής</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Αξιοποίηση της «</a:t>
            </a:r>
            <a:r>
              <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silver economy</a:t>
            </a: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Μεγιστοποίηση της «κοινωνικής καινοτομίας»</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4" name="1 - Τίτλος"/>
          <p:cNvSpPr txBox="1">
            <a:spLocks/>
          </p:cNvSpPr>
          <p:nvPr/>
        </p:nvSpPr>
        <p:spPr>
          <a:xfrm>
            <a:off x="623455" y="316200"/>
            <a:ext cx="10972800" cy="819871"/>
          </a:xfrm>
          <a:prstGeom prst="rect">
            <a:avLst/>
          </a:prstGeom>
          <a:noFill/>
        </p:spPr>
        <p:txBody>
          <a:bodyPr vert="horz" lIns="91440" tIns="45720" rIns="91440" bIns="45720" rtlCol="0" anchor="b" anchorCtr="0">
            <a:noAutofit/>
          </a:bodyPr>
          <a:lstStyle/>
          <a:p>
            <a:pPr marL="514350" lvl="0" indent="-514350" algn="ctr">
              <a:spcBef>
                <a:spcPct val="0"/>
              </a:spcBef>
              <a:defRPr/>
            </a:pPr>
            <a:r>
              <a:rPr kumimoji="0" lang="el-GR" b="1" i="0" u="none" strike="noStrike" kern="1200" cap="none" spc="0" normalizeH="0" baseline="0" noProof="0" dirty="0">
                <a:ln>
                  <a:noFill/>
                </a:ln>
                <a:effectLst/>
                <a:uLnTx/>
                <a:uFillTx/>
                <a:latin typeface="Times New Roman" pitchFamily="18" charset="0"/>
                <a:ea typeface="+mj-ea"/>
                <a:cs typeface="Times New Roman" pitchFamily="18" charset="0"/>
              </a:rPr>
              <a:t>1.2.3 </a:t>
            </a:r>
            <a:r>
              <a:rPr lang="el-GR" b="1" dirty="0">
                <a:solidFill>
                  <a:schemeClr val="tx1">
                    <a:lumMod val="95000"/>
                    <a:lumOff val="5000"/>
                  </a:schemeClr>
                </a:solidFill>
                <a:latin typeface="Times New Roman" panose="02020603050405020304" pitchFamily="18" charset="0"/>
                <a:ea typeface="+mj-ea"/>
                <a:cs typeface="Times New Roman" panose="02020603050405020304" pitchFamily="18" charset="0"/>
              </a:rPr>
              <a:t>Οι προκλήσεις για άσκηση δημογραφικής και κοινωνικής πολιτικής</a:t>
            </a:r>
            <a:endParaRPr kumimoji="0" lang="el-GR"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Πολιτικές για τη γονιμότητα, τη θνησιμότητα και τη μετανάστευση </a:t>
            </a: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Διασφάλιση οικονομικής και κοινωνικής βιωσιμότητας</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Προαγωγή της υγείας και της ευημερίας στις προχωρημένες ηλικίες</a:t>
            </a: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Παροχή κατάλληλης ανθρωποκεντρικής μακροχρόνιας φροντίδας</a:t>
            </a: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Υιοθέτηση υποστηρικτικών τεχνολογιών βασισμένων σε ΤΠΕ</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Συμμετοχή των ηλικιωμένων σε δραστηριότητες (κοινωνικές, πολιτιστικές, πολιτικές </a:t>
            </a:r>
            <a:r>
              <a:rPr lang="el-GR" sz="18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κλ.π</a:t>
            </a: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4" name="1 - Τίτλος"/>
          <p:cNvSpPr txBox="1">
            <a:spLocks/>
          </p:cNvSpPr>
          <p:nvPr/>
        </p:nvSpPr>
        <p:spPr>
          <a:xfrm>
            <a:off x="540328" y="274637"/>
            <a:ext cx="10972800" cy="819871"/>
          </a:xfrm>
          <a:prstGeom prst="rect">
            <a:avLst/>
          </a:prstGeom>
          <a:noFill/>
        </p:spPr>
        <p:txBody>
          <a:bodyPr vert="horz" lIns="91440" tIns="45720" rIns="91440" bIns="45720" rtlCol="0" anchor="b" anchorCtr="0">
            <a:noAutofit/>
          </a:bodyPr>
          <a:lstStyle/>
          <a:p>
            <a:pPr marL="514350" lvl="0" indent="-514350" algn="ctr">
              <a:spcBef>
                <a:spcPct val="0"/>
              </a:spcBef>
              <a:defRPr/>
            </a:pPr>
            <a:r>
              <a:rPr kumimoji="0" lang="el-GR" b="1" i="0" u="none" strike="noStrike" kern="1200" cap="none" spc="0" normalizeH="0" baseline="0" noProof="0" dirty="0">
                <a:ln>
                  <a:noFill/>
                </a:ln>
                <a:effectLst/>
                <a:uLnTx/>
                <a:uFillTx/>
                <a:latin typeface="Times New Roman" pitchFamily="18" charset="0"/>
                <a:ea typeface="+mj-ea"/>
                <a:cs typeface="Times New Roman" pitchFamily="18" charset="0"/>
              </a:rPr>
              <a:t>1.2.4 </a:t>
            </a:r>
            <a:r>
              <a:rPr lang="el-GR" b="1" dirty="0">
                <a:solidFill>
                  <a:schemeClr val="tx1">
                    <a:lumMod val="95000"/>
                    <a:lumOff val="5000"/>
                  </a:schemeClr>
                </a:solidFill>
                <a:latin typeface="Times New Roman" panose="02020603050405020304" pitchFamily="18" charset="0"/>
                <a:ea typeface="+mj-ea"/>
                <a:cs typeface="Times New Roman" panose="02020603050405020304" pitchFamily="18" charset="0"/>
              </a:rPr>
              <a:t>Πολιτικές στο πλαίσιο της δημογραφικής γήρανσης</a:t>
            </a:r>
            <a:endParaRPr kumimoji="0" lang="el-GR"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8"/>
            <a:ext cx="10972800" cy="667472"/>
          </a:xfrm>
          <a:noFill/>
        </p:spPr>
        <p:txBody>
          <a:bodyPr>
            <a:noAutofit/>
          </a:bodyPr>
          <a:lstStyle/>
          <a:p>
            <a:pPr marL="514350" indent="-514350" algn="ctr"/>
            <a:r>
              <a:rPr lang="el-GR" sz="2000" b="1" dirty="0">
                <a:latin typeface="Times New Roman" pitchFamily="18" charset="0"/>
                <a:cs typeface="Times New Roman" pitchFamily="18" charset="0"/>
              </a:rPr>
              <a:t>1.2.5 «Ενεργός» και «υγιής» γήρανση</a:t>
            </a:r>
            <a:br>
              <a:rPr lang="el-GR" sz="2000" b="1" dirty="0">
                <a:latin typeface="Times New Roman" pitchFamily="18" charset="0"/>
                <a:cs typeface="Times New Roman" pitchFamily="18" charset="0"/>
              </a:rPr>
            </a:br>
            <a:r>
              <a:rPr lang="el-GR" sz="2000" b="1" dirty="0">
                <a:latin typeface="Times New Roman" pitchFamily="18" charset="0"/>
                <a:cs typeface="Times New Roman" pitchFamily="18" charset="0"/>
              </a:rPr>
              <a:t>1.2.5.1 Έννοιες και ορισμοί_1</a:t>
            </a:r>
          </a:p>
        </p:txBody>
      </p:sp>
      <p:sp>
        <p:nvSpPr>
          <p:cNvPr id="3" name="2 - Θέση περιεχομένου"/>
          <p:cNvSpPr>
            <a:spLocks noGrp="1"/>
          </p:cNvSpPr>
          <p:nvPr>
            <p:ph idx="1"/>
          </p:nvPr>
        </p:nvSpPr>
        <p:spPr>
          <a:xfrm>
            <a:off x="512618" y="980729"/>
            <a:ext cx="11069782" cy="5145435"/>
          </a:xfrm>
        </p:spPr>
        <p:txBody>
          <a:bodyPr>
            <a:noAutofit/>
          </a:bodyPr>
          <a:lstStyle/>
          <a:p>
            <a:pPr>
              <a:buNone/>
            </a:pPr>
            <a:endParaRPr lang="en-US" sz="2400" dirty="0"/>
          </a:p>
          <a:p>
            <a:pPr>
              <a:buNone/>
            </a:pPr>
            <a:endParaRPr lang="el-GR" sz="2400" dirty="0"/>
          </a:p>
        </p:txBody>
      </p:sp>
      <p:sp>
        <p:nvSpPr>
          <p:cNvPr id="15" name="14 - Ορθογώνιο"/>
          <p:cNvSpPr/>
          <p:nvPr/>
        </p:nvSpPr>
        <p:spPr>
          <a:xfrm>
            <a:off x="540327" y="1330036"/>
            <a:ext cx="11028218" cy="21197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FF00"/>
                </a:solidFill>
              </a:rPr>
              <a:t>Ενεργός και υγιής γήρανση</a:t>
            </a:r>
            <a:r>
              <a:rPr lang="en-US" dirty="0">
                <a:solidFill>
                  <a:srgbClr val="FFFF00"/>
                </a:solidFill>
              </a:rPr>
              <a:t>  - </a:t>
            </a:r>
            <a:r>
              <a:rPr lang="en-US" dirty="0"/>
              <a:t> </a:t>
            </a:r>
            <a:r>
              <a:rPr lang="en-US" dirty="0">
                <a:solidFill>
                  <a:srgbClr val="FFFF00"/>
                </a:solidFill>
              </a:rPr>
              <a:t>Active and healthy ageing</a:t>
            </a:r>
          </a:p>
          <a:p>
            <a:pPr algn="ctr"/>
            <a:endParaRPr lang="en-US" dirty="0">
              <a:solidFill>
                <a:srgbClr val="FFFF00"/>
              </a:solidFill>
            </a:endParaRPr>
          </a:p>
          <a:p>
            <a:r>
              <a:rPr lang="en-US" dirty="0"/>
              <a:t>The process of </a:t>
            </a:r>
            <a:r>
              <a:rPr lang="en-US" dirty="0" err="1"/>
              <a:t>optimising</a:t>
            </a:r>
            <a:r>
              <a:rPr lang="en-US" dirty="0"/>
              <a:t> opportunities in health, participation and security in order to enhance quality of life as people age. Active ageing applies to both individuals and groups. It allows people to </a:t>
            </a:r>
            <a:r>
              <a:rPr lang="en-US" dirty="0" err="1"/>
              <a:t>realise</a:t>
            </a:r>
            <a:r>
              <a:rPr lang="en-US" dirty="0"/>
              <a:t> their potential for physical, social and mental well-being throughout their lives and to participate in society according to their needs, desires and capacities, while providing them with adequate protection, security and care when they require assistance  (WHO 2002). </a:t>
            </a:r>
            <a:r>
              <a:rPr lang="el-GR" dirty="0"/>
              <a:t> </a:t>
            </a:r>
            <a:endParaRPr lang="en-US" dirty="0"/>
          </a:p>
        </p:txBody>
      </p:sp>
      <p:sp>
        <p:nvSpPr>
          <p:cNvPr id="11" name="10 - Ορθογώνιο"/>
          <p:cNvSpPr/>
          <p:nvPr/>
        </p:nvSpPr>
        <p:spPr>
          <a:xfrm>
            <a:off x="609600" y="3699164"/>
            <a:ext cx="11028218" cy="21197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FF00"/>
                </a:solidFill>
              </a:rPr>
              <a:t>Κοινωνική καινοτομία</a:t>
            </a:r>
            <a:r>
              <a:rPr lang="en-US" dirty="0">
                <a:solidFill>
                  <a:srgbClr val="FFFF00"/>
                </a:solidFill>
              </a:rPr>
              <a:t>  - </a:t>
            </a:r>
            <a:r>
              <a:rPr lang="en-US" dirty="0"/>
              <a:t> </a:t>
            </a:r>
            <a:r>
              <a:rPr lang="en-US" dirty="0">
                <a:solidFill>
                  <a:srgbClr val="FFFF00"/>
                </a:solidFill>
              </a:rPr>
              <a:t>Social innovation</a:t>
            </a:r>
          </a:p>
          <a:p>
            <a:pPr algn="ctr"/>
            <a:endParaRPr lang="en-US" dirty="0">
              <a:solidFill>
                <a:srgbClr val="FFFF00"/>
              </a:solidFill>
            </a:endParaRPr>
          </a:p>
          <a:p>
            <a:r>
              <a:rPr lang="en-US" dirty="0"/>
              <a:t>… the development and implementation of new ideas (products, services, models) to meet social needs and create new social relationships or collaborations. It represents new responses to pressing social demands, which affect the process of social interactions. It is aimed at improving human well-being. Social innovations are innovations that are social in both their ends and their means. They are innovations that are not only good for society but also enhance individuals’ capacity to act. (European Commission 2013, p.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7"/>
            <a:ext cx="10972800" cy="819871"/>
          </a:xfrm>
          <a:noFill/>
        </p:spPr>
        <p:txBody>
          <a:bodyPr>
            <a:noAutofit/>
          </a:bodyPr>
          <a:lstStyle/>
          <a:p>
            <a:pPr marL="514350" indent="-514350" algn="ctr"/>
            <a:r>
              <a:rPr lang="el-GR" sz="2000" b="1" dirty="0">
                <a:latin typeface="Times New Roman" pitchFamily="18" charset="0"/>
                <a:cs typeface="Times New Roman" pitchFamily="18" charset="0"/>
              </a:rPr>
              <a:t>1.2.5.1 Έννοιες και ορισμοί_2</a:t>
            </a:r>
          </a:p>
        </p:txBody>
      </p:sp>
      <p:sp>
        <p:nvSpPr>
          <p:cNvPr id="3" name="2 - Θέση περιεχομένου"/>
          <p:cNvSpPr>
            <a:spLocks noGrp="1"/>
          </p:cNvSpPr>
          <p:nvPr>
            <p:ph idx="1"/>
          </p:nvPr>
        </p:nvSpPr>
        <p:spPr>
          <a:xfrm>
            <a:off x="512618" y="980729"/>
            <a:ext cx="11069782" cy="5145435"/>
          </a:xfrm>
        </p:spPr>
        <p:txBody>
          <a:bodyPr>
            <a:noAutofit/>
          </a:bodyPr>
          <a:lstStyle/>
          <a:p>
            <a:pPr>
              <a:buNone/>
            </a:pPr>
            <a:endParaRPr lang="en-US" sz="2400" dirty="0"/>
          </a:p>
          <a:p>
            <a:pPr>
              <a:buNone/>
            </a:pPr>
            <a:endParaRPr lang="el-GR" sz="2400" dirty="0"/>
          </a:p>
        </p:txBody>
      </p:sp>
      <p:sp>
        <p:nvSpPr>
          <p:cNvPr id="15" name="14 - Ορθογώνιο"/>
          <p:cNvSpPr/>
          <p:nvPr/>
        </p:nvSpPr>
        <p:spPr>
          <a:xfrm>
            <a:off x="540327" y="1330035"/>
            <a:ext cx="11028218" cy="33528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FF00"/>
                </a:solidFill>
              </a:rPr>
              <a:t>«Αργυρή» οικονομία – «</a:t>
            </a:r>
            <a:r>
              <a:rPr lang="en-US" dirty="0">
                <a:solidFill>
                  <a:srgbClr val="FFFF00"/>
                </a:solidFill>
              </a:rPr>
              <a:t>Silver</a:t>
            </a:r>
            <a:r>
              <a:rPr lang="el-GR" dirty="0">
                <a:solidFill>
                  <a:srgbClr val="FFFF00"/>
                </a:solidFill>
              </a:rPr>
              <a:t>»</a:t>
            </a:r>
            <a:r>
              <a:rPr lang="en-US" dirty="0">
                <a:solidFill>
                  <a:srgbClr val="FFFF00"/>
                </a:solidFill>
              </a:rPr>
              <a:t> economy</a:t>
            </a:r>
          </a:p>
          <a:p>
            <a:pPr algn="ctr"/>
            <a:endParaRPr lang="en-US" dirty="0">
              <a:solidFill>
                <a:srgbClr val="FFFF00"/>
              </a:solidFill>
            </a:endParaRPr>
          </a:p>
          <a:p>
            <a:r>
              <a:rPr lang="en-US" dirty="0"/>
              <a:t>… the ‘Silver Economy’ is a concept that sets its focus on the opportunities arising from the increasing longevity and the ageing of societies. The core idea of the approach is that there will be new and growing markets targeting people aged 50+. </a:t>
            </a:r>
          </a:p>
          <a:p>
            <a:r>
              <a:rPr lang="en-US" dirty="0"/>
              <a:t>…it is not a single but a cross-sectional market that comprises numerous economic areas such as health and care, mobility, housing, social and household services, tourism, education, financial services, areas of leisure, culture, new media, or ICTs. Especially the areas of housing, health, and social care supported by ICTs provide potential for all European member states (</a:t>
            </a:r>
            <a:r>
              <a:rPr lang="en-US" dirty="0" err="1"/>
              <a:t>Heinze</a:t>
            </a:r>
            <a:r>
              <a:rPr lang="en-US" dirty="0"/>
              <a:t> et al. 2011; Merkel et al. 2019). </a:t>
            </a:r>
            <a:r>
              <a:rPr lang="el-GR" dirty="0"/>
              <a:t>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Τίτλος"/>
          <p:cNvSpPr txBox="1">
            <a:spLocks/>
          </p:cNvSpPr>
          <p:nvPr/>
        </p:nvSpPr>
        <p:spPr>
          <a:xfrm>
            <a:off x="637309" y="288491"/>
            <a:ext cx="10972800" cy="819871"/>
          </a:xfrm>
          <a:prstGeom prst="rect">
            <a:avLst/>
          </a:prstGeom>
          <a:noFill/>
        </p:spPr>
        <p:txBody>
          <a:bodyPr vert="horz" lIns="91440" tIns="45720" rIns="91440" bIns="45720" rtlCol="0" anchor="b" anchorCtr="0">
            <a:noAutofit/>
          </a:bodyPr>
          <a:lstStyle/>
          <a:p>
            <a:pPr marL="514350" lvl="0" indent="-514350" algn="ctr">
              <a:spcBef>
                <a:spcPct val="0"/>
              </a:spcBef>
              <a:defRPr/>
            </a:pPr>
            <a:r>
              <a:rPr kumimoji="0" lang="el-GR" sz="2000" b="1" i="0" u="none" strike="noStrike" kern="1200" cap="none" spc="0" normalizeH="0" baseline="0" noProof="0" dirty="0">
                <a:ln>
                  <a:noFill/>
                </a:ln>
                <a:effectLst/>
                <a:uLnTx/>
                <a:uFillTx/>
                <a:latin typeface="Times New Roman" pitchFamily="18" charset="0"/>
                <a:ea typeface="+mj-ea"/>
                <a:cs typeface="Times New Roman" pitchFamily="18" charset="0"/>
              </a:rPr>
              <a:t>1.2.6 </a:t>
            </a:r>
            <a:r>
              <a:rPr lang="el-GR" sz="2000" b="1" noProof="0" dirty="0">
                <a:latin typeface="Times New Roman" pitchFamily="18" charset="0"/>
                <a:ea typeface="+mj-ea"/>
                <a:cs typeface="Times New Roman" pitchFamily="18" charset="0"/>
              </a:rPr>
              <a:t>Δείκτης ενεργού γήρανσης</a:t>
            </a:r>
            <a:r>
              <a:rPr lang="en-US" sz="2000" b="1" noProof="0" dirty="0">
                <a:latin typeface="Times New Roman" pitchFamily="18" charset="0"/>
                <a:ea typeface="+mj-ea"/>
                <a:cs typeface="Times New Roman" pitchFamily="18" charset="0"/>
              </a:rPr>
              <a:t> </a:t>
            </a:r>
            <a:r>
              <a:rPr lang="en-US" sz="2000" noProof="0" dirty="0">
                <a:latin typeface="Times New Roman" pitchFamily="18" charset="0"/>
                <a:ea typeface="+mj-ea"/>
                <a:cs typeface="Times New Roman" pitchFamily="18" charset="0"/>
              </a:rPr>
              <a:t>(</a:t>
            </a:r>
            <a:r>
              <a:rPr lang="en-US" sz="2000" noProof="0" dirty="0" err="1">
                <a:latin typeface="Times New Roman" pitchFamily="18" charset="0"/>
                <a:ea typeface="+mj-ea"/>
                <a:cs typeface="Times New Roman" pitchFamily="18" charset="0"/>
              </a:rPr>
              <a:t>Zaidi</a:t>
            </a:r>
            <a:r>
              <a:rPr lang="en-US" sz="2000" noProof="0" dirty="0">
                <a:latin typeface="Times New Roman" pitchFamily="18" charset="0"/>
                <a:ea typeface="+mj-ea"/>
                <a:cs typeface="Times New Roman" pitchFamily="18" charset="0"/>
              </a:rPr>
              <a:t> 2015, p. 3)</a:t>
            </a:r>
            <a:endParaRPr kumimoji="0" lang="el-GR" sz="2000" i="0" u="none" strike="noStrike" kern="1200" cap="none" spc="0" normalizeH="0" baseline="0" noProof="0" dirty="0">
              <a:ln>
                <a:noFill/>
              </a:ln>
              <a:effectLst/>
              <a:uLnTx/>
              <a:uFillTx/>
              <a:latin typeface="Times New Roman" pitchFamily="18" charset="0"/>
              <a:ea typeface="+mj-ea"/>
              <a:cs typeface="Times New Roman" pitchFamily="18" charset="0"/>
            </a:endParaRPr>
          </a:p>
        </p:txBody>
      </p:sp>
      <p:pic>
        <p:nvPicPr>
          <p:cNvPr id="9" name="8 - Εικόνα"/>
          <p:cNvPicPr/>
          <p:nvPr/>
        </p:nvPicPr>
        <p:blipFill>
          <a:blip r:embed="rId2"/>
          <a:srcRect/>
          <a:stretch>
            <a:fillRect/>
          </a:stretch>
        </p:blipFill>
        <p:spPr bwMode="auto">
          <a:xfrm>
            <a:off x="1565564" y="1356878"/>
            <a:ext cx="9379527" cy="5113193"/>
          </a:xfrm>
          <a:prstGeom prst="rect">
            <a:avLst/>
          </a:prstGeom>
          <a:noFill/>
          <a:ln w="9525">
            <a:noFill/>
            <a:miter lim="800000"/>
            <a:headEnd/>
            <a:tailEnd/>
          </a:ln>
        </p:spPr>
      </p:pic>
    </p:spTree>
    <p:extLst>
      <p:ext uri="{BB962C8B-B14F-4D97-AF65-F5344CB8AC3E}">
        <p14:creationId xmlns:p14="http://schemas.microsoft.com/office/powerpoint/2010/main" xmlns="" val="1165962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Επίτευξη της «ενεργού» γήρανσης</a:t>
            </a: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Πληθυσμιακές επιπτώσεις της δημογραφικής γήρανσης</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Οικονομικές επιπτώσεις </a:t>
            </a:r>
            <a:r>
              <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της γήρανσης </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Συντάξεις, αποταμίευση, και «</a:t>
            </a:r>
            <a:r>
              <a:rPr lang="el-GR" sz="18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χρηματο</a:t>
            </a: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-οικονομική» εκπαίδευση</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Αγορά εργασίας και επέκταση του εργασιακού βίου</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Κατάσταση υγείας στις υψηλές ηλικίες </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Κύκλος ζωής και βελτίωση της κατάστασης υγείας - Γεροντολογία</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στέγαση και τεχνολογικό περιβάλλον</a:t>
            </a:r>
          </a:p>
          <a:p>
            <a:pPr marL="34290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Συμμετοχή στο κοινωνικό και πολιτικό γίγνεσθαι </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Κοινωνική στήριξη και μακροχρόνια φροντίδα</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4" name="1 - Τίτλος"/>
          <p:cNvSpPr txBox="1">
            <a:spLocks/>
          </p:cNvSpPr>
          <p:nvPr/>
        </p:nvSpPr>
        <p:spPr>
          <a:xfrm>
            <a:off x="651164" y="219218"/>
            <a:ext cx="10972800" cy="819871"/>
          </a:xfrm>
          <a:prstGeom prst="rect">
            <a:avLst/>
          </a:prstGeom>
          <a:noFill/>
        </p:spPr>
        <p:txBody>
          <a:bodyPr vert="horz" lIns="91440" tIns="45720" rIns="91440" bIns="45720" rtlCol="0" anchor="b" anchorCtr="0">
            <a:noAutofit/>
          </a:bodyPr>
          <a:lstStyle/>
          <a:p>
            <a:pPr marL="514350" lvl="0" indent="-514350" algn="ctr">
              <a:spcBef>
                <a:spcPct val="0"/>
              </a:spcBef>
              <a:defRPr/>
            </a:pPr>
            <a:r>
              <a:rPr kumimoji="0" lang="el-GR" b="1" i="0" u="none" strike="noStrike" kern="1200" cap="none" spc="0" normalizeH="0" baseline="0" noProof="0" dirty="0">
                <a:ln>
                  <a:noFill/>
                </a:ln>
                <a:effectLst/>
                <a:uLnTx/>
                <a:uFillTx/>
                <a:latin typeface="Times New Roman" pitchFamily="18" charset="0"/>
                <a:ea typeface="+mj-ea"/>
                <a:cs typeface="Times New Roman" pitchFamily="18" charset="0"/>
              </a:rPr>
              <a:t>1.2.7 </a:t>
            </a:r>
            <a:r>
              <a:rPr lang="el-GR" b="1" noProof="0" dirty="0">
                <a:solidFill>
                  <a:schemeClr val="tx1">
                    <a:lumMod val="95000"/>
                    <a:lumOff val="5000"/>
                  </a:schemeClr>
                </a:solidFill>
                <a:latin typeface="Times New Roman" panose="02020603050405020304" pitchFamily="18" charset="0"/>
                <a:ea typeface="+mj-ea"/>
                <a:cs typeface="Times New Roman" panose="02020603050405020304" pitchFamily="18" charset="0"/>
              </a:rPr>
              <a:t>Προσεγγίζοντας τις επιπτώσεις και τις πολιτικές υπό το πρίσμα της «ενεργού» γήρανσης</a:t>
            </a:r>
            <a:endParaRPr kumimoji="0" lang="el-GR"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Γενικά διαχρονική βελτίωση (αύξηση δεικτών απασχόλησης, καλύτερη ποιότητα ζωής, απτά οικονομικά αποτελέσματα)</a:t>
            </a:r>
          </a:p>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διαφοροποιήσεις μεταξύ ανδρών και γυναικών, αν και συρρικνώνονται, εξακολουθούν να υπάρχουν</a:t>
            </a:r>
          </a:p>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χαμηλοί δείκτες ενεργού γήρανσης σχετίζονται με την ανεπάρκεια των συντάξεων, τα χαμηλά ποσοστά απασχόλησης και τις λίγες ευκαιρίες για κοινωνική συμμετοχή των ηλικιωμένων σε συνδυασμό με τα υψηλά επίπεδα ανισότητας, ειδικότερα μεταξύ ανδρών και γυναικών</a:t>
            </a:r>
          </a:p>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Τα αυξανόμενα ποσοστά υπερηλίκων ατόμων (80 ετών και άνω) που ζουν μόνα τους, σε συνδυασμό με την αυξανόμενη απόκλιση μεταξύ μέσης διάρκειας ζωής και μέσης διάρκειας ζωής με καλή υγεία συνηγορούν, χωρίς τη λήψη μέτρων, σε αυξανόμενο κίνδυνο κοινωνικού αποκλεισμού.</a:t>
            </a:r>
          </a:p>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Σε αντίθεση με ότι είναι γενικά αποδεκτό</a:t>
            </a:r>
          </a:p>
          <a:p>
            <a:pPr marL="900113" lvl="0" indent="-276225" algn="just">
              <a:lnSpc>
                <a:spcPct val="100000"/>
              </a:lnSpc>
              <a:spcBef>
                <a:spcPts val="600"/>
              </a:spcBef>
              <a:spcAft>
                <a:spcPts val="600"/>
              </a:spcAft>
              <a:buFont typeface="Courier New" pitchFamily="49" charset="0"/>
              <a:buChar char="o"/>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γήρανση δεν συνδέεται αναπόφευκτα με τις χρόνιες παθήσεις. Εκτιμάται ότι μόνο το 20-25 τοις εκατό του προσδόκιμου επιβίωσης με καλή υγεία είναι γονιδιακής φύσης</a:t>
            </a:r>
          </a:p>
          <a:p>
            <a:pPr marL="900113" lvl="0" indent="-276225" algn="just">
              <a:lnSpc>
                <a:spcPct val="100000"/>
              </a:lnSpc>
              <a:spcBef>
                <a:spcPts val="600"/>
              </a:spcBef>
              <a:spcAft>
                <a:spcPts val="600"/>
              </a:spcAft>
              <a:buFont typeface="Courier New" pitchFamily="49" charset="0"/>
              <a:buChar char="o"/>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στην πραγματικότητα, η μοριακή και κυτταρική βλάβη που σχετίζεται με την ηλικία μπορεί να προληφθεί ή να καθυστερήσει σε μεγάλο βαθμό με παρεμβάσεις στον τρόπο ζωής και στην ύπαρξη ευνοϊκού  περιβάλλοντος για την υγεία</a:t>
            </a:r>
          </a:p>
          <a:p>
            <a:pPr marL="623888" lvl="0" indent="-263525" algn="just">
              <a:lnSpc>
                <a:spcPct val="100000"/>
              </a:lnSpc>
              <a:spcBef>
                <a:spcPts val="600"/>
              </a:spcBef>
              <a:spcAft>
                <a:spcPts val="600"/>
              </a:spcAft>
              <a:buFont typeface="Wingdings" pitchFamily="2" charset="2"/>
              <a:buChar char="Ø"/>
            </a:pPr>
            <a:endPar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4" name="1 - Τίτλος"/>
          <p:cNvSpPr txBox="1">
            <a:spLocks/>
          </p:cNvSpPr>
          <p:nvPr/>
        </p:nvSpPr>
        <p:spPr>
          <a:xfrm>
            <a:off x="540328" y="246927"/>
            <a:ext cx="10972800" cy="819871"/>
          </a:xfrm>
          <a:prstGeom prst="rect">
            <a:avLst/>
          </a:prstGeom>
          <a:noFill/>
        </p:spPr>
        <p:txBody>
          <a:bodyPr vert="horz" lIns="91440" tIns="45720" rIns="91440" bIns="45720" rtlCol="0" anchor="b" anchorCtr="0">
            <a:noAutofit/>
          </a:bodyPr>
          <a:lstStyle/>
          <a:p>
            <a:pPr marL="514350" indent="-514350" algn="ctr">
              <a:spcBef>
                <a:spcPct val="0"/>
              </a:spcBef>
              <a:defRPr/>
            </a:pPr>
            <a:r>
              <a:rPr kumimoji="0" lang="el-GR" sz="2000" b="1" i="0" u="none" strike="noStrike" kern="1200" cap="none" spc="0" normalizeH="0" baseline="0" noProof="0" dirty="0">
                <a:ln>
                  <a:noFill/>
                </a:ln>
                <a:effectLst/>
                <a:uLnTx/>
                <a:uFillTx/>
                <a:latin typeface="Times New Roman" pitchFamily="18" charset="0"/>
                <a:ea typeface="+mj-ea"/>
                <a:cs typeface="Times New Roman" pitchFamily="18" charset="0"/>
              </a:rPr>
              <a:t>1.2.7.1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Επίτευξη της «ενεργού» γήρανσης </a:t>
            </a:r>
          </a:p>
          <a:p>
            <a:pPr marL="514350" lvl="0" indent="-514350" algn="ctr">
              <a:spcBef>
                <a:spcPct val="0"/>
              </a:spcBef>
              <a:defRPr/>
            </a:pPr>
            <a:r>
              <a:rPr kumimoji="0" lang="el-GR" b="1" i="0" u="none" strike="noStrike" kern="1200" cap="none" spc="0" normalizeH="0" baseline="0" noProof="0" dirty="0">
                <a:ln>
                  <a:noFill/>
                </a:ln>
                <a:effectLst/>
                <a:uLnTx/>
                <a:uFillTx/>
                <a:latin typeface="Times New Roman" pitchFamily="18" charset="0"/>
                <a:ea typeface="+mj-ea"/>
                <a:cs typeface="Times New Roman" pitchFamily="18" charset="0"/>
              </a:rPr>
              <a:t>  </a:t>
            </a:r>
            <a:endParaRPr kumimoji="0" lang="el-GR"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Συνολικός πληθυσμός</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60363" lvl="0" algn="just">
              <a:lnSpc>
                <a:spcPct val="100000"/>
              </a:lnSpc>
              <a:spcBef>
                <a:spcPts val="600"/>
              </a:spcBef>
              <a:spcAft>
                <a:spcPts val="600"/>
              </a:spcAft>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σημερινή κατά ηλικία δομή του πληθυσμού στις ευρωπαϊκές χώρες συνηγορεί σε μία αναπόφευκτη μείωση του συνολικού πληθυσμού (</a:t>
            </a:r>
            <a:r>
              <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population momentum) </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μείωση αυτή θα επιβραδυνθεί λόγω της αναμενόμενης μείωσης της θνησιμότητας</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Αλλά θα ενταθεί λόγω των αναμενόμενων χαμηλών επιπέδων γονιμότητας </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Ουσιαστικά</a:t>
            </a:r>
          </a:p>
          <a:p>
            <a:pPr marL="1260475" lvl="0" indent="-360363" algn="just">
              <a:lnSpc>
                <a:spcPct val="100000"/>
              </a:lnSpc>
              <a:spcBef>
                <a:spcPts val="600"/>
              </a:spcBef>
              <a:spcAft>
                <a:spcPts val="600"/>
              </a:spcAft>
              <a:buFont typeface="Courier New" pitchFamily="49" charset="0"/>
              <a:buChar char="o"/>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συρρίκνωση του αριθμού των ατόμων σε αναπαραγωγική ηλικία (15 έως 49 ετών) τα επόμενα χρόνια, ακόμη και αν αυξάνει η γονιμότητα, θα οδηγεί σε μείωση του αριθμού των γεννήσεων</a:t>
            </a:r>
          </a:p>
          <a:p>
            <a:pPr marL="1260475" indent="-360363" algn="just">
              <a:lnSpc>
                <a:spcPct val="100000"/>
              </a:lnSpc>
              <a:spcBef>
                <a:spcPts val="600"/>
              </a:spcBef>
              <a:spcAft>
                <a:spcPts val="600"/>
              </a:spcAft>
              <a:buFont typeface="Courier New" pitchFamily="49" charset="0"/>
              <a:buChar char="o"/>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παράλληλα η αύξηση του αριθμού των ηλικιωμένων ατόμων, ειδικότερα στις ηλικίες 70 ετών και άνω, ακόμη και αν μειώνεται η θνησιμότητα, θα οδηγεί σε αυξημένο αριθμό θανάτων, και</a:t>
            </a:r>
          </a:p>
          <a:p>
            <a:pPr marL="1260475" indent="-360363" algn="just">
              <a:lnSpc>
                <a:spcPct val="100000"/>
              </a:lnSpc>
              <a:spcBef>
                <a:spcPts val="600"/>
              </a:spcBef>
              <a:spcAft>
                <a:spcPts val="600"/>
              </a:spcAft>
              <a:buFont typeface="Courier New" pitchFamily="49" charset="0"/>
              <a:buChar char="o"/>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συνεπώς το φυσικό ισοζύγιο (διαφορά μεταξύ γεννήσεων και θανάτων), ανάλογα με τα σημερινά επίπεδα, θα γίνει ή θα παραμείνει αρνητικό και ο συνολικός πληθυσμός θα μειώνεται</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διεθνής μετανάστευση μπορεί να επιβραδύνει τον ρυθμό μείωσης του συνολικού πληθυσμού, αλλά δεν μπορεί να αποτρέψει την πληθυσμιακή μείωση, παρά μόνο εάν είναι συνεχής και έντονη. </a:t>
            </a:r>
          </a:p>
          <a:p>
            <a:pPr marL="900113" lvl="0" indent="-276225" algn="just">
              <a:lnSpc>
                <a:spcPct val="100000"/>
              </a:lnSpc>
              <a:spcBef>
                <a:spcPts val="600"/>
              </a:spcBef>
              <a:spcAft>
                <a:spcPts val="600"/>
              </a:spcAft>
              <a:buFont typeface="Courier New" pitchFamily="49" charset="0"/>
              <a:buChar char="o"/>
            </a:pPr>
            <a:endPar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6" name="1 - Τίτλος"/>
          <p:cNvSpPr txBox="1">
            <a:spLocks/>
          </p:cNvSpPr>
          <p:nvPr/>
        </p:nvSpPr>
        <p:spPr>
          <a:xfrm>
            <a:off x="540328" y="246927"/>
            <a:ext cx="10972800" cy="819871"/>
          </a:xfrm>
          <a:prstGeom prst="rect">
            <a:avLst/>
          </a:prstGeom>
          <a:noFill/>
        </p:spPr>
        <p:txBody>
          <a:bodyPr vert="horz" lIns="91440" tIns="45720" rIns="91440" bIns="45720" rtlCol="0" anchor="b" anchorCtr="0">
            <a:noAutofit/>
          </a:bodyPr>
          <a:lstStyle/>
          <a:p>
            <a:pPr marL="514350" indent="-514350" algn="ctr">
              <a:spcBef>
                <a:spcPct val="0"/>
              </a:spcBef>
              <a:defRPr/>
            </a:pPr>
            <a:r>
              <a:rPr kumimoji="0" lang="el-GR" sz="2000" b="1" i="0" u="none" strike="noStrike" kern="1200" cap="none" spc="0" normalizeH="0" baseline="0" noProof="0" dirty="0">
                <a:ln>
                  <a:noFill/>
                </a:ln>
                <a:effectLst/>
                <a:uLnTx/>
                <a:uFillTx/>
                <a:latin typeface="Times New Roman" pitchFamily="18" charset="0"/>
                <a:ea typeface="+mj-ea"/>
                <a:cs typeface="Times New Roman" pitchFamily="18" charset="0"/>
              </a:rPr>
              <a:t>1.2.7.2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Πληθυσμιακές επιπτώσεις της δημογραφικής γήρανσης_1</a:t>
            </a:r>
          </a:p>
          <a:p>
            <a:pPr marL="514350" lvl="0" indent="-514350" algn="ctr">
              <a:spcBef>
                <a:spcPct val="0"/>
              </a:spcBef>
              <a:defRPr/>
            </a:pPr>
            <a:r>
              <a:rPr kumimoji="0" lang="el-GR" b="1" i="0" u="none" strike="noStrike" kern="1200" cap="none" spc="0" normalizeH="0" baseline="0" noProof="0" dirty="0">
                <a:ln>
                  <a:noFill/>
                </a:ln>
                <a:effectLst/>
                <a:uLnTx/>
                <a:uFillTx/>
                <a:latin typeface="Times New Roman" pitchFamily="18" charset="0"/>
                <a:ea typeface="+mj-ea"/>
                <a:cs typeface="Times New Roman" pitchFamily="18" charset="0"/>
              </a:rPr>
              <a:t>  </a:t>
            </a:r>
            <a:endParaRPr kumimoji="0" lang="el-GR"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Κατά ηλικία δομή_1</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60363" lvl="0" algn="just">
              <a:lnSpc>
                <a:spcPct val="100000"/>
              </a:lnSpc>
              <a:spcBef>
                <a:spcPts val="600"/>
              </a:spcBef>
              <a:spcAft>
                <a:spcPts val="600"/>
              </a:spcAft>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σημερινή κατά ηλικία δομή του πληθυσμού στις ευρωπαϊκές χώρες συνηγορεί σε μία αναπόφευκτη ένταση της δημογραφικής γήρανσης</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Αύξηση του αριθμού των ηλικιωμένων ατόμων (65 ετών και άνω)</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Αύξηση του ποσοστού των ηλικιωμένων στο συνολικό πληθυσμό (65 ετών και άνω/συνολικό πληθυσμό) </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Αύξηση του αριθμού των υπέργηρων ατόμων (80 ετών και άνω) και του ποσοστού τους στον πληθυσμό των ηλικιωμένων (80 ετών και άνω/65 ετών και άνω)</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Αύξηση του λόγου δημογραφικής εξάρτησης των ηλικιωμένων (άτομα ηλικίας 65 ετών και άνω/άτομα ηλικίας 15 έως 64 ετών)</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Αύξηση του ποσοστού των ατόμων ηλικίας 55-64 ετών στο συνολικό πληθυσμό των παραγωγικών ηλικιών (15 έως 65 ετών)</a:t>
            </a:r>
          </a:p>
          <a:p>
            <a:pPr marL="900113" lvl="0" indent="-276225" algn="just">
              <a:lnSpc>
                <a:spcPct val="100000"/>
              </a:lnSpc>
              <a:spcBef>
                <a:spcPts val="600"/>
              </a:spcBef>
              <a:spcAft>
                <a:spcPts val="600"/>
              </a:spcAft>
              <a:buFont typeface="Courier New" pitchFamily="49" charset="0"/>
              <a:buChar char="o"/>
            </a:pPr>
            <a:endPar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6" name="1 - Τίτλος"/>
          <p:cNvSpPr txBox="1">
            <a:spLocks/>
          </p:cNvSpPr>
          <p:nvPr/>
        </p:nvSpPr>
        <p:spPr>
          <a:xfrm>
            <a:off x="651165" y="274636"/>
            <a:ext cx="10972800" cy="819871"/>
          </a:xfrm>
          <a:prstGeom prst="rect">
            <a:avLst/>
          </a:prstGeom>
          <a:noFill/>
        </p:spPr>
        <p:txBody>
          <a:bodyPr vert="horz" lIns="91440" tIns="45720" rIns="91440" bIns="45720" rtlCol="0" anchor="b" anchorCtr="0">
            <a:noAutofit/>
          </a:bodyPr>
          <a:lstStyle/>
          <a:p>
            <a:pPr marL="514350" indent="-514350" algn="ctr">
              <a:spcBef>
                <a:spcPct val="0"/>
              </a:spcBef>
              <a:defRPr/>
            </a:pPr>
            <a:r>
              <a:rPr kumimoji="0" lang="el-GR" sz="2000" b="1" i="0" u="none" strike="noStrike" kern="1200" cap="none" spc="0" normalizeH="0" baseline="0" noProof="0" dirty="0">
                <a:ln>
                  <a:noFill/>
                </a:ln>
                <a:effectLst/>
                <a:uLnTx/>
                <a:uFillTx/>
                <a:latin typeface="Times New Roman" pitchFamily="18" charset="0"/>
                <a:ea typeface="+mj-ea"/>
                <a:cs typeface="Times New Roman" pitchFamily="18" charset="0"/>
              </a:rPr>
              <a:t>1.2.7.2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Πληθυσμιακές επιπτώσεις της δημογραφικής γήρανσης_2</a:t>
            </a:r>
          </a:p>
          <a:p>
            <a:pPr marL="514350" lvl="0" indent="-514350" algn="ctr">
              <a:spcBef>
                <a:spcPct val="0"/>
              </a:spcBef>
              <a:defRPr/>
            </a:pPr>
            <a:r>
              <a:rPr kumimoji="0" lang="el-GR" b="1" i="0" u="none" strike="noStrike" kern="1200" cap="none" spc="0" normalizeH="0" baseline="0" noProof="0" dirty="0">
                <a:ln>
                  <a:noFill/>
                </a:ln>
                <a:effectLst/>
                <a:uLnTx/>
                <a:uFillTx/>
                <a:latin typeface="Times New Roman" pitchFamily="18" charset="0"/>
                <a:ea typeface="+mj-ea"/>
                <a:cs typeface="Times New Roman" pitchFamily="18" charset="0"/>
              </a:rPr>
              <a:t>  </a:t>
            </a:r>
            <a:endParaRPr kumimoji="0" lang="el-GR"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Κατά ηλικία δομή_2</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αναμενόμενη μείωση της θνησιμότητας θα εντείνει τη δημογραφική γήρανση</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αναμενόμενη ένταση της δημογραφικής γήρανσης δεν μπορεί τις επόμενες 2-3 δεκαετίες να αποτραπεί μέσω της αύξησης της γονιμότητας</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διεθνής μετανάστευση δεν μπορεί να αποτρέψει την περαιτέρω ένταση της δημογραφικής γήρανσης, αλλά μπορεί να επιβραδύνει κάποιες από τις πτυχές της, π.χ. μέσω της επιβράδυνσης του ρυθμού μείωσης του πληθυσμού των παραγωγικών ηλικιών (15 έως 64 ετών) </a:t>
            </a: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6" name="1 - Τίτλος"/>
          <p:cNvSpPr txBox="1">
            <a:spLocks/>
          </p:cNvSpPr>
          <p:nvPr/>
        </p:nvSpPr>
        <p:spPr>
          <a:xfrm>
            <a:off x="651165" y="274636"/>
            <a:ext cx="10972800" cy="819871"/>
          </a:xfrm>
          <a:prstGeom prst="rect">
            <a:avLst/>
          </a:prstGeom>
          <a:noFill/>
        </p:spPr>
        <p:txBody>
          <a:bodyPr vert="horz" lIns="91440" tIns="45720" rIns="91440" bIns="45720" rtlCol="0" anchor="b" anchorCtr="0">
            <a:noAutofit/>
          </a:bodyPr>
          <a:lstStyle/>
          <a:p>
            <a:pPr marL="514350" indent="-514350" algn="ctr">
              <a:spcBef>
                <a:spcPct val="0"/>
              </a:spcBef>
              <a:defRPr/>
            </a:pPr>
            <a:r>
              <a:rPr kumimoji="0" lang="el-GR" sz="2000" b="1" i="0" u="none" strike="noStrike" kern="1200" cap="none" spc="0" normalizeH="0" baseline="0" noProof="0" dirty="0">
                <a:ln>
                  <a:noFill/>
                </a:ln>
                <a:effectLst/>
                <a:uLnTx/>
                <a:uFillTx/>
                <a:latin typeface="Times New Roman" pitchFamily="18" charset="0"/>
                <a:ea typeface="+mj-ea"/>
                <a:cs typeface="Times New Roman" pitchFamily="18" charset="0"/>
              </a:rPr>
              <a:t>1.2.7.2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Πληθυσμιακές επιπτώσεις της δημογραφικής γήρανσης_3</a:t>
            </a:r>
          </a:p>
          <a:p>
            <a:pPr marL="514350" lvl="0" indent="-514350" algn="ctr">
              <a:spcBef>
                <a:spcPct val="0"/>
              </a:spcBef>
              <a:defRPr/>
            </a:pPr>
            <a:r>
              <a:rPr kumimoji="0" lang="el-GR" b="1" i="0" u="none" strike="noStrike" kern="1200" cap="none" spc="0" normalizeH="0" baseline="0" noProof="0" dirty="0">
                <a:ln>
                  <a:noFill/>
                </a:ln>
                <a:effectLst/>
                <a:uLnTx/>
                <a:uFillTx/>
                <a:latin typeface="Times New Roman" pitchFamily="18" charset="0"/>
                <a:ea typeface="+mj-ea"/>
                <a:cs typeface="Times New Roman" pitchFamily="18" charset="0"/>
              </a:rPr>
              <a:t>  </a:t>
            </a:r>
            <a:endParaRPr kumimoji="0" lang="el-GR"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κίνδυνοι, από οικονομικής άποψης, μιας πιο μακροχρόνιας επιβίωσης σε σχέση με την αναμενόμενη, και της επιβίωσης σε υψηλές ηλικίες και σε νοικοκυριά ενός ατόμου</a:t>
            </a:r>
          </a:p>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οικονομική πρόκληση της γήρανσης του πληθυσμού έχει υπερεκτιμηθεί, αλλά η αύξηση στη διάρκεια της εργασιακής ζωής, γενικά, κρίνεται απαραίτητη για την αντιμετώπιση των συνεπειών στα δημόσια οικονομικά</a:t>
            </a:r>
          </a:p>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σύνδεση της ηλικίας συνταξιοδότησης με το προσδόκιμο επιβίωσης  αναπόφευκτα οδηγεί σε επέκταση της διάρκειας του εργασιακού βίου</a:t>
            </a:r>
          </a:p>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οικονομική μεγέθυνση μπορεί να επηρεαστεί από τις μεταβολές του πληθυσμού των παραγωγικών ηλικιών η οποία ειδικότερα θα συνδυαστεί, με μείωση του συνολικού μεγέθους και ένταση της γήρανσης, του εργατικού δυναμικού</a:t>
            </a:r>
          </a:p>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Υπάρχουν αντεπιχειρήματα για τα προαναφερόμενα σημεία</a:t>
            </a:r>
          </a:p>
          <a:p>
            <a:pPr marL="623888" lvl="0" indent="-263525" algn="just">
              <a:lnSpc>
                <a:spcPct val="100000"/>
              </a:lnSpc>
              <a:spcBef>
                <a:spcPts val="600"/>
              </a:spcBef>
              <a:spcAft>
                <a:spcPts val="600"/>
              </a:spcAft>
              <a:buFont typeface="Wingdings" pitchFamily="2" charset="2"/>
              <a:buChar char="Ø"/>
            </a:pPr>
            <a:endPar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6" name="1 - Τίτλος"/>
          <p:cNvSpPr txBox="1">
            <a:spLocks/>
          </p:cNvSpPr>
          <p:nvPr/>
        </p:nvSpPr>
        <p:spPr>
          <a:xfrm>
            <a:off x="651165" y="274636"/>
            <a:ext cx="10972800" cy="819871"/>
          </a:xfrm>
          <a:prstGeom prst="rect">
            <a:avLst/>
          </a:prstGeom>
          <a:noFill/>
        </p:spPr>
        <p:txBody>
          <a:bodyPr vert="horz" lIns="91440" tIns="45720" rIns="91440" bIns="45720" rtlCol="0" anchor="b" anchorCtr="0">
            <a:noAutofit/>
          </a:bodyPr>
          <a:lstStyle/>
          <a:p>
            <a:pPr marL="514350" indent="-514350" algn="ctr">
              <a:spcBef>
                <a:spcPct val="0"/>
              </a:spcBef>
              <a:defRPr/>
            </a:pPr>
            <a:r>
              <a:rPr kumimoji="0" lang="el-GR" sz="2000" b="1" i="0" u="none" strike="noStrike" kern="1200" cap="none" spc="0" normalizeH="0" baseline="0" noProof="0" dirty="0">
                <a:ln>
                  <a:noFill/>
                </a:ln>
                <a:effectLst/>
                <a:uLnTx/>
                <a:uFillTx/>
                <a:latin typeface="Times New Roman" pitchFamily="18" charset="0"/>
                <a:ea typeface="+mj-ea"/>
                <a:cs typeface="Times New Roman" pitchFamily="18" charset="0"/>
              </a:rPr>
              <a:t>1.2.7.3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Οικονομικές επιπτώσεις της γήρανσης</a:t>
            </a:r>
          </a:p>
          <a:p>
            <a:pPr marL="514350" lvl="0" indent="-514350" algn="ctr">
              <a:spcBef>
                <a:spcPct val="0"/>
              </a:spcBef>
              <a:defRPr/>
            </a:pPr>
            <a:r>
              <a:rPr kumimoji="0" lang="el-GR" b="1" i="0" u="none" strike="noStrike" kern="1200" cap="none" spc="0" normalizeH="0" baseline="0" noProof="0" dirty="0">
                <a:ln>
                  <a:noFill/>
                </a:ln>
                <a:effectLst/>
                <a:uLnTx/>
                <a:uFillTx/>
                <a:latin typeface="Times New Roman" pitchFamily="18" charset="0"/>
                <a:ea typeface="+mj-ea"/>
                <a:cs typeface="Times New Roman" pitchFamily="18" charset="0"/>
              </a:rPr>
              <a:t>  </a:t>
            </a:r>
            <a:endParaRPr kumimoji="0" lang="el-GR"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60363" lvl="0" algn="just">
              <a:lnSpc>
                <a:spcPct val="100000"/>
              </a:lnSpc>
              <a:spcBef>
                <a:spcPts val="600"/>
              </a:spcBef>
              <a:spcAft>
                <a:spcPts val="600"/>
              </a:spcAft>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ύπαρξη «ιδιωτικών» συντάξεων, </a:t>
            </a:r>
            <a:r>
              <a:rPr lang="el-GR" sz="18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κεφαλαιοποιητικού</a:t>
            </a: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χαρακτήρα, ως συμπλήρωμα στις συντάξεις που παρέχονται μέσω του αναδιανεμητικού συστήματος, γενικά, κρίνεται απαραίτητη αφού εκτιμάται ότι συνδυάζεται με:</a:t>
            </a:r>
          </a:p>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διαφοροποίηση των κινδύνων του συστήματος κοινωνικής ασφάλισης, μετριάζοντας τον δημογραφικό κίνδυνο</a:t>
            </a:r>
          </a:p>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δυνατότητα συσσώρευσης κεφαλαίων  (άρα υψηλότερων επενδύσεων, παραγωγικότητας, ανάπτυξης, μισθών και φορολογικών εσόδων)</a:t>
            </a:r>
          </a:p>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σημαντικότερες αποδόσεις, μακροπρόθεσμα (συντάξεις νέας γενιά), σε σχέση με το πλήρως αναδιανεμητικό σύστημα</a:t>
            </a:r>
          </a:p>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δημιουργία προσωπικών λογαριασμών που πιθανώς θα παρέχει αντικίνητρα για αδήλωτη εργασία  </a:t>
            </a:r>
          </a:p>
          <a:p>
            <a:pPr marL="623888" lvl="0" indent="-2635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Υπάρχουν αντεπιχειρήματα και για προαναφερόμενα σημεία</a:t>
            </a:r>
          </a:p>
          <a:p>
            <a:pPr marL="623888" lvl="0" indent="-263525" algn="just">
              <a:lnSpc>
                <a:spcPct val="100000"/>
              </a:lnSpc>
              <a:spcBef>
                <a:spcPts val="600"/>
              </a:spcBef>
              <a:spcAft>
                <a:spcPts val="600"/>
              </a:spcAft>
              <a:buFont typeface="Wingdings" pitchFamily="2" charset="2"/>
              <a:buChar char="Ø"/>
            </a:pPr>
            <a:endPar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6" name="1 - Τίτλος"/>
          <p:cNvSpPr txBox="1">
            <a:spLocks/>
          </p:cNvSpPr>
          <p:nvPr/>
        </p:nvSpPr>
        <p:spPr>
          <a:xfrm>
            <a:off x="651165" y="274636"/>
            <a:ext cx="10972800" cy="819871"/>
          </a:xfrm>
          <a:prstGeom prst="rect">
            <a:avLst/>
          </a:prstGeom>
          <a:noFill/>
        </p:spPr>
        <p:txBody>
          <a:bodyPr vert="horz" lIns="91440" tIns="45720" rIns="91440" bIns="45720" rtlCol="0" anchor="b" anchorCtr="0">
            <a:noAutofit/>
          </a:bodyPr>
          <a:lstStyle/>
          <a:p>
            <a:pPr marL="514350" indent="-514350" algn="ctr">
              <a:spcBef>
                <a:spcPct val="0"/>
              </a:spcBef>
              <a:defRPr/>
            </a:pPr>
            <a:r>
              <a:rPr kumimoji="0" lang="el-GR" sz="2000" b="1" i="0" u="none" strike="noStrike" kern="1200" cap="none" spc="0" normalizeH="0" baseline="0" noProof="0" dirty="0">
                <a:ln>
                  <a:noFill/>
                </a:ln>
                <a:effectLst/>
                <a:uLnTx/>
                <a:uFillTx/>
                <a:latin typeface="Times New Roman" pitchFamily="18" charset="0"/>
                <a:ea typeface="+mj-ea"/>
                <a:cs typeface="Times New Roman" pitchFamily="18" charset="0"/>
              </a:rPr>
              <a:t>1.2.7.4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Συντάξεις, αποταμίευση, και «</a:t>
            </a:r>
            <a:r>
              <a:rPr lang="el-GR" sz="2000" b="1"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χρηματο</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-οικονομική» εκπαίδευση</a:t>
            </a:r>
          </a:p>
          <a:p>
            <a:pPr marL="514350" lvl="0" indent="-514350" algn="ctr">
              <a:spcBef>
                <a:spcPct val="0"/>
              </a:spcBef>
              <a:defRPr/>
            </a:pPr>
            <a:r>
              <a:rPr kumimoji="0" lang="el-GR" b="1" i="0" u="none" strike="noStrike" kern="1200" cap="none" spc="0" normalizeH="0" baseline="0" noProof="0" dirty="0">
                <a:ln>
                  <a:noFill/>
                </a:ln>
                <a:effectLst/>
                <a:uLnTx/>
                <a:uFillTx/>
                <a:latin typeface="Times New Roman" pitchFamily="18" charset="0"/>
                <a:ea typeface="+mj-ea"/>
                <a:cs typeface="Times New Roman" pitchFamily="18" charset="0"/>
              </a:rPr>
              <a:t>  </a:t>
            </a:r>
            <a:endParaRPr kumimoji="0" lang="el-GR"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Σε κάποιες περιπτώσεις δίνεται προτεραιότητα σε εξωτερικά κίνητρα (όπως νομικές ρυθμίσεις και επαγγελματικές συμβουλές) και σε κάποιες άλλες δίνεται ιδιαίτερη βαρύτητα στην κατάσταση υγείας, στην  επαγγελματική κατάρτιση και τις δεξιότητες καθώς και στις συνθήκες εργασίας. </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ενεργές πολιτικές απασχόλησης φαίνεται ότι επιτυγχάνουν την ένταξη των ηλικιωμένων εργαζομένων στην απασχόληση</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Υπάρχει προβληματισμός αναφορικά με την επέκταση του εργασιακού βίου σε τομείς των υπηρεσιών που απαιτούν χρήση της τεχνολογίας</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αύξηση των δεικτών απασχόλησης στις ηλικίες 55 ετών και άνω σχετίζονται με τις πολιτικές ή είναι ένα </a:t>
            </a:r>
            <a:r>
              <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cohort effect?</a:t>
            </a:r>
            <a:endPar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276225" algn="just">
              <a:lnSpc>
                <a:spcPct val="100000"/>
              </a:lnSpc>
              <a:spcBef>
                <a:spcPts val="600"/>
              </a:spcBef>
              <a:spcAft>
                <a:spcPts val="600"/>
              </a:spcAft>
              <a:buFont typeface="Courier New" pitchFamily="49" charset="0"/>
              <a:buChar char="o"/>
            </a:pPr>
            <a:endPar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6" name="1 - Τίτλος"/>
          <p:cNvSpPr txBox="1">
            <a:spLocks/>
          </p:cNvSpPr>
          <p:nvPr/>
        </p:nvSpPr>
        <p:spPr>
          <a:xfrm>
            <a:off x="651165" y="274636"/>
            <a:ext cx="10972800" cy="819871"/>
          </a:xfrm>
          <a:prstGeom prst="rect">
            <a:avLst/>
          </a:prstGeom>
          <a:noFill/>
        </p:spPr>
        <p:txBody>
          <a:bodyPr vert="horz" lIns="91440" tIns="45720" rIns="91440" bIns="45720" rtlCol="0" anchor="b" anchorCtr="0">
            <a:noAutofit/>
          </a:bodyPr>
          <a:lstStyle/>
          <a:p>
            <a:pPr marL="514350" indent="-514350" algn="ctr">
              <a:spcBef>
                <a:spcPct val="0"/>
              </a:spcBef>
              <a:defRPr/>
            </a:pPr>
            <a:r>
              <a:rPr kumimoji="0" lang="el-GR" sz="2000" b="1" i="0" u="none" strike="noStrike" kern="1200" cap="none" spc="0" normalizeH="0" baseline="0" noProof="0" dirty="0">
                <a:ln>
                  <a:noFill/>
                </a:ln>
                <a:effectLst/>
                <a:uLnTx/>
                <a:uFillTx/>
                <a:latin typeface="Times New Roman" pitchFamily="18" charset="0"/>
                <a:ea typeface="+mj-ea"/>
                <a:cs typeface="Times New Roman" pitchFamily="18" charset="0"/>
              </a:rPr>
              <a:t>1.2.7.5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Αγορά εργασίας και επέκταση του εργασιακού βίου</a:t>
            </a:r>
          </a:p>
          <a:p>
            <a:pPr marL="514350" lvl="0" indent="-514350" algn="ctr">
              <a:spcBef>
                <a:spcPct val="0"/>
              </a:spcBef>
              <a:defRPr/>
            </a:pPr>
            <a:r>
              <a:rPr kumimoji="0" lang="el-GR" b="1" i="0" u="none" strike="noStrike" kern="1200" cap="none" spc="0" normalizeH="0" baseline="0" noProof="0" dirty="0">
                <a:ln>
                  <a:noFill/>
                </a:ln>
                <a:effectLst/>
                <a:uLnTx/>
                <a:uFillTx/>
                <a:latin typeface="Times New Roman" pitchFamily="18" charset="0"/>
                <a:ea typeface="+mj-ea"/>
                <a:cs typeface="Times New Roman" pitchFamily="18" charset="0"/>
              </a:rPr>
              <a:t>  </a:t>
            </a:r>
            <a:endParaRPr kumimoji="0" lang="el-GR"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Κατάσταση υγείας στις υψηλές ηλικίες - Κύκλος ζωής και βελτίωση της κατάστασης υγείας – Γεροντολογία</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Υπάρχει διάσταση μεταξύ του προσδόκιμου επιβίωσης (αυξάνει) και του προσδόκιμου επιβίωσης με καλή υγεία (στασιμότητα). </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Αν και η κοινωνική συμμετοχή είναι σημαντικός παράγοντας για την ποιότητα ζωής του ατόμου και για την κοινωνία, η αύξηση των επιπέδων κοινωνικής συμμετοχής συνεισφέρει πολύ λίγο στη μεταβολή του προσδόκιμου επιβίωσης με καλή υγεία </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Λείπει η δυνατότητα για συνδυασμό της αμειβόμενης εργασίας με άλλες δραστηριότητες, όπως ο εθελοντισμός και η άτυπη φροντίδα</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Υπάρχει ανάγκη μέτρων πρόληψης για την αντιμετώπιση της λειτουργικής εξάρτησης των ατόμων</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Όπως προαναφέρθηκε η γήρανση δεν συνδέεται αναπόφευκτα με τις χρόνιες παθήσεις. Στην πραγματικότητα, η μοριακή και κυτταρική βλάβη που σχετίζεται με την ηλικία μπορεί να προληφθεί ή να καθυστερήσει σε μεγάλο βαθμό με παρεμβάσεις στον τρόπο ζωής και στην ύπαρξη ευνοϊκού  περιβάλλοντος για την υγεία</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όποιες παρεμβάσεις πρέπει να ξεκινούν σε μικρότερες ηλικίες και μέσα σε μια προοπτική του συνολικού κύκλου ζωής των ατόμων</a:t>
            </a:r>
          </a:p>
          <a:p>
            <a:pPr marL="900113" lvl="0" indent="-276225" algn="just">
              <a:lnSpc>
                <a:spcPct val="100000"/>
              </a:lnSpc>
              <a:spcBef>
                <a:spcPts val="600"/>
              </a:spcBef>
              <a:spcAft>
                <a:spcPts val="600"/>
              </a:spcAft>
              <a:buFont typeface="Courier New" pitchFamily="49" charset="0"/>
              <a:buChar char="o"/>
            </a:pPr>
            <a:endPar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6" name="1 - Τίτλος"/>
          <p:cNvSpPr txBox="1">
            <a:spLocks/>
          </p:cNvSpPr>
          <p:nvPr/>
        </p:nvSpPr>
        <p:spPr>
          <a:xfrm>
            <a:off x="651165" y="274636"/>
            <a:ext cx="10972800" cy="819871"/>
          </a:xfrm>
          <a:prstGeom prst="rect">
            <a:avLst/>
          </a:prstGeom>
          <a:noFill/>
        </p:spPr>
        <p:txBody>
          <a:bodyPr vert="horz" lIns="91440" tIns="45720" rIns="91440" bIns="45720" rtlCol="0" anchor="b" anchorCtr="0">
            <a:noAutofit/>
          </a:bodyPr>
          <a:lstStyle/>
          <a:p>
            <a:pPr marL="514350" indent="-514350" algn="ctr">
              <a:spcBef>
                <a:spcPct val="0"/>
              </a:spcBef>
              <a:defRPr/>
            </a:pPr>
            <a:r>
              <a:rPr kumimoji="0" lang="el-GR" sz="2000" b="1" i="0" u="none" strike="noStrike" kern="1200" cap="none" spc="0" normalizeH="0" baseline="0" noProof="0" dirty="0">
                <a:ln>
                  <a:noFill/>
                </a:ln>
                <a:effectLst/>
                <a:uLnTx/>
                <a:uFillTx/>
                <a:latin typeface="Times New Roman" pitchFamily="18" charset="0"/>
                <a:ea typeface="+mj-ea"/>
                <a:cs typeface="Times New Roman" pitchFamily="18" charset="0"/>
              </a:rPr>
              <a:t>1.2.7.6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Κατάσταση υγείας στις υψηλές ηλικίες - Κύκλος ζωής και βελτίωση της κατάστασης υγείας – Γεροντολογία</a:t>
            </a:r>
            <a:r>
              <a:rPr kumimoji="0" lang="el-GR" b="1" i="0" u="none" strike="noStrike" kern="1200" cap="none" spc="0" normalizeH="0" baseline="0" noProof="0" dirty="0">
                <a:ln>
                  <a:noFill/>
                </a:ln>
                <a:effectLst/>
                <a:uLnTx/>
                <a:uFillTx/>
                <a:latin typeface="Times New Roman" pitchFamily="18" charset="0"/>
                <a:ea typeface="+mj-ea"/>
                <a:cs typeface="Times New Roman" pitchFamily="18" charset="0"/>
              </a:rPr>
              <a:t> </a:t>
            </a:r>
            <a:endParaRPr kumimoji="0" lang="el-GR"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Κατάσταση των κατοικιών και προσβασιμότητα, ιδιοκτησιακό καθεστώς, οικονομικοί πόροι ιδιοκτήτη/ενοικιαστή, φιλικές προς τη γήρανση γειτονιές</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Υποστηρικτικές τεχνολογίες που βασίζονται στην τεχνολογία πληροφοριών και επικοινωνιών (ΤΠΕ) στους τομείς της κινητικότητας, της στέγασης και της υγείας</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υψηλή κοινωνική συμμετοχή  συνδέεται με υψηλή συμμετοχή σε δραστηριότητες εθελοντισμού και φροντίδας για παιδιά και εγγόνια. </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Γενικά, χαμηλή συμμετοχή στα κοινά (και στην πολιτική εκπροσώπηση)</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περαιτέρω συμμετοχή των ηλικιωμένων στα κοινά μπορεί να αναδείξει τις πραγματικές τους ανάγκες </a:t>
            </a:r>
          </a:p>
          <a:p>
            <a:pPr marL="900113" lvl="0" indent="-276225" algn="just">
              <a:lnSpc>
                <a:spcPct val="100000"/>
              </a:lnSpc>
              <a:spcBef>
                <a:spcPts val="600"/>
              </a:spcBef>
              <a:spcAft>
                <a:spcPts val="600"/>
              </a:spcAft>
              <a:buFont typeface="Courier New" pitchFamily="49" charset="0"/>
              <a:buChar char="o"/>
            </a:pPr>
            <a:endPar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6" name="1 - Τίτλος"/>
          <p:cNvSpPr txBox="1">
            <a:spLocks/>
          </p:cNvSpPr>
          <p:nvPr/>
        </p:nvSpPr>
        <p:spPr>
          <a:xfrm>
            <a:off x="651165" y="274636"/>
            <a:ext cx="10972800" cy="819871"/>
          </a:xfrm>
          <a:prstGeom prst="rect">
            <a:avLst/>
          </a:prstGeom>
          <a:noFill/>
        </p:spPr>
        <p:txBody>
          <a:bodyPr vert="horz" lIns="91440" tIns="45720" rIns="91440" bIns="45720" rtlCol="0" anchor="b" anchorCtr="0">
            <a:noAutofit/>
          </a:bodyPr>
          <a:lstStyle/>
          <a:p>
            <a:pPr marL="514350" indent="-514350" algn="ctr">
              <a:spcBef>
                <a:spcPct val="0"/>
              </a:spcBef>
              <a:defRPr/>
            </a:pPr>
            <a:r>
              <a:rPr kumimoji="0" lang="el-GR" sz="2000" b="1" i="0" u="none" strike="noStrike" kern="1200" cap="none" spc="0" normalizeH="0" baseline="0" noProof="0" dirty="0">
                <a:ln>
                  <a:noFill/>
                </a:ln>
                <a:effectLst/>
                <a:uLnTx/>
                <a:uFillTx/>
                <a:latin typeface="Times New Roman" pitchFamily="18" charset="0"/>
                <a:ea typeface="+mj-ea"/>
                <a:cs typeface="Times New Roman" pitchFamily="18" charset="0"/>
              </a:rPr>
              <a:t>1.2.7.7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στέγαση και τεχνολογικό περιβάλλον - Συμμετοχή στο κοινωνικό και πολιτικό γίγνεσθαι </a:t>
            </a:r>
            <a:endParaRPr kumimoji="0" lang="el-GR"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Κοινωνική στήριξη και μακροχρόνια φροντίδα</a:t>
            </a:r>
            <a:endParaRPr lang="en-US"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Επέκταση των υπηρεσιών, συντονισμός των υπηρεσιών, εφαρμογή προσωποποιημένης φροντίδας, και απασχόληση και επαγγελματική κατάρτιση των εργαζομένων στον τομέα παροχής μακροχρόνιας φροντίδας</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Καλύτερος προσδιορισμός των ομάδων-στόχων που χρήζουν μακροχρόνιας φροντίδας και των αναγκών τους</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Στήριξη αυτών που παρέχουν άτυπη μακροχρόνια φροντίδα</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Ηλικιωμένοι μετανάστες ως ομάδα-στόχος για μακροχρόνια φροντίδα</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Ανάπτυξη δομών σε «τοπική» κλίμακα</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Μετατόπιση της εστίασης των πολιτικών από την έντονη ανάγκη για φροντίδα στην πρόληψη και τον προγραμματισμό αναφορικά με τη μακροχρόνια φροντίδα </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Βελτίωση των συνθηκών εργασίας και επανεκπαίδευση των εργαζομένων στον τομέα παροχής μακροχρόνιας φροντίδας </a:t>
            </a:r>
          </a:p>
          <a:p>
            <a:pPr marL="900113" lvl="0" indent="-276225" algn="just">
              <a:lnSpc>
                <a:spcPct val="100000"/>
              </a:lnSpc>
              <a:spcBef>
                <a:spcPts val="600"/>
              </a:spcBef>
              <a:spcAft>
                <a:spcPts val="600"/>
              </a:spcAft>
              <a:buFont typeface="Wingdings" pitchFamily="2" charset="2"/>
              <a:buChar char="Ø"/>
            </a:pPr>
            <a:r>
              <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Αναβάθμιση της δημόσιας εικόνας της μακροχρόνιας φροντίδας.</a:t>
            </a:r>
          </a:p>
          <a:p>
            <a:pPr marL="900113" lvl="0" indent="-276225" algn="just">
              <a:lnSpc>
                <a:spcPct val="100000"/>
              </a:lnSpc>
              <a:spcBef>
                <a:spcPts val="600"/>
              </a:spcBef>
              <a:spcAft>
                <a:spcPts val="600"/>
              </a:spcAft>
              <a:buFont typeface="Wingdings" pitchFamily="2" charset="2"/>
              <a:buChar char="Ø"/>
            </a:pPr>
            <a:endPar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276225" algn="just">
              <a:lnSpc>
                <a:spcPct val="100000"/>
              </a:lnSpc>
              <a:spcBef>
                <a:spcPts val="600"/>
              </a:spcBef>
              <a:spcAft>
                <a:spcPts val="600"/>
              </a:spcAft>
              <a:buFont typeface="Wingdings" pitchFamily="2" charset="2"/>
              <a:buChar char="Ø"/>
            </a:pPr>
            <a:endParaRPr lang="el-GR" sz="18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6" name="1 - Τίτλος"/>
          <p:cNvSpPr txBox="1">
            <a:spLocks/>
          </p:cNvSpPr>
          <p:nvPr/>
        </p:nvSpPr>
        <p:spPr>
          <a:xfrm>
            <a:off x="651165" y="274636"/>
            <a:ext cx="10972800" cy="819871"/>
          </a:xfrm>
          <a:prstGeom prst="rect">
            <a:avLst/>
          </a:prstGeom>
          <a:noFill/>
        </p:spPr>
        <p:txBody>
          <a:bodyPr vert="horz" lIns="91440" tIns="45720" rIns="91440" bIns="45720" rtlCol="0" anchor="b" anchorCtr="0">
            <a:noAutofit/>
          </a:bodyPr>
          <a:lstStyle/>
          <a:p>
            <a:pPr marL="514350" indent="-514350" algn="ctr">
              <a:spcBef>
                <a:spcPct val="0"/>
              </a:spcBef>
              <a:defRPr/>
            </a:pPr>
            <a:r>
              <a:rPr kumimoji="0" lang="el-GR" sz="2000" b="1" i="0" u="none" strike="noStrike" kern="1200" cap="none" spc="0" normalizeH="0" baseline="0" noProof="0" dirty="0">
                <a:ln>
                  <a:noFill/>
                </a:ln>
                <a:effectLst/>
                <a:uLnTx/>
                <a:uFillTx/>
                <a:latin typeface="Times New Roman" pitchFamily="18" charset="0"/>
                <a:ea typeface="+mj-ea"/>
                <a:cs typeface="Times New Roman" pitchFamily="18" charset="0"/>
              </a:rPr>
              <a:t>1.2.7.8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Κοινωνική στήριξη και μακροχρόνια φροντίδα</a:t>
            </a:r>
            <a:endParaRPr kumimoji="0" lang="el-GR"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48916" y="180110"/>
            <a:ext cx="11028642" cy="1038687"/>
          </a:xfrm>
        </p:spPr>
        <p:txBody>
          <a:bodyPr>
            <a:no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 Γήρανση και κοινωνική πολιτική – Ανάλυση</a:t>
            </a:r>
            <a:b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b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1.3.1 Τα βασικά σημεία</a:t>
            </a:r>
            <a:b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b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1.3.1.1 Βασικοί προβληματισμοί</a:t>
            </a: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fontScale="92500" lnSpcReduction="20000"/>
          </a:bodyPr>
          <a:lstStyle/>
          <a:p>
            <a:pPr marL="342900" lvl="0" indent="-342900" algn="just">
              <a:lnSpc>
                <a:spcPct val="120000"/>
              </a:lnSpc>
              <a:buFont typeface="+mj-lt"/>
              <a:buAutoNum type="arabicPeriod"/>
            </a:pP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Κοινωνικός ορισμός της ηλικίας (συνήθως σε συνάρτηση με την ηλικία συνταξιοδότησης). Απόσυρση από την εργασία και από πολλές άλλες κοινωνικές ευθύνες </a:t>
            </a:r>
          </a:p>
          <a:p>
            <a:pPr marL="342900" lvl="0" indent="-342900" algn="just">
              <a:lnSpc>
                <a:spcPct val="120000"/>
              </a:lnSpc>
              <a:buFont typeface="+mj-lt"/>
              <a:buAutoNum type="arabicPeriod"/>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Για τους ηλικιωμένους υ</a:t>
            </a: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πάρχουν λίγα κίνητρα για συμμετοχή τους σε παραγωγικές δραστηριότητες και παράλληλα υπάρχουν εμπόδια στην εμπλοκή τους σε παραγωγικές δραστηριότητες</a:t>
            </a:r>
          </a:p>
          <a:p>
            <a:pPr marL="342900" lvl="0" indent="-342900" algn="just">
              <a:lnSpc>
                <a:spcPct val="120000"/>
              </a:lnSpc>
              <a:spcAft>
                <a:spcPts val="1000"/>
              </a:spcAft>
              <a:buFont typeface="+mj-lt"/>
              <a:buAutoNum type="arabicPeriod"/>
            </a:pP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Συνεπώς, απαιτείται σημαντική μεταφορά πόρων από τα άτομα των παραγωγικών ηλικιών προς τους ηλικιωμένους και παράλληλα οι κοινωνίες στερούνται την πιθανή συνεισφορά </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 όρους κοινωνικής ευημερίας. </a:t>
            </a: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20000"/>
              </a:lnSpc>
              <a:spcAft>
                <a:spcPts val="1000"/>
              </a:spcAft>
              <a:buFont typeface="+mj-lt"/>
              <a:buAutoNum type="arabicPeriod"/>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Επιπρόσθετα, οι ενήλικες έχουν συχνά την ευθύνη φροντίδας των ηλικιωμένων</a:t>
            </a:r>
          </a:p>
          <a:p>
            <a:pPr marL="342900" lvl="0" indent="-342900" algn="just">
              <a:lnSpc>
                <a:spcPct val="120000"/>
              </a:lnSpc>
              <a:spcAft>
                <a:spcPts val="1000"/>
              </a:spcAft>
              <a:buFont typeface="+mj-lt"/>
              <a:buAutoNum type="arabicPeriod"/>
            </a:pP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Οι δημογραφικές αλλαγές και η δημογραφική γήρανση ειδικότερα επιτείνουν τις προαναφερόμενες συνθήκες αφού όχι μόνο αυξάνει ο αριθμός και το ποσοστό των ηλικιωμένων αλλά παράλληλα οι διαδοχικές γενεές των ηλικιωμένων έχουν όλο και περισσότερες δυνατότητες (λόγω π.χ. του εκπαιδευτικού επιπέδου και της κατάστασης υγείας </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τους) για συνεισφορά με όρους κοινωνικής ευημερίας</a:t>
            </a: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
              <a:lnSpc>
                <a:spcPct val="120000"/>
              </a:lnSpc>
              <a:spcAft>
                <a:spcPts val="1000"/>
              </a:spcAft>
              <a:buFont typeface="+mj-lt"/>
              <a:buAutoNum type="arabicPeriod"/>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Αυτή η ανισορροπία μεταξύ των δυνατοτήτων που έχουν οι ηλικιωμένοι και των ρόλων που τους αποδίδονται θέτει ζητήματα που άπτονται της κοινωνικής πολιτικής. Το βασικό ερώτημα είναι πως η κοινωνική πολιτική μπορεί να υποβοηθήσει την εμπλοκή των ηλικιωμένων σε ευρύτερες παραγωγικές δραστηριότητες συρρικνώνοντας παράλληλα την όποια επιβάρυνση προκύπτει από την στήριξη ενός αυξανόμενου αριθμού ηλικιωμένων ατόμων.  </a:t>
            </a: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20000"/>
              </a:lnSpc>
              <a:spcAft>
                <a:spcPts val="1000"/>
              </a:spcAft>
            </a:pPr>
            <a:endParaRPr lang="el-GR" sz="1700" b="1"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1.3.1.2 Ηλικία, στάδια του κύκλου ζωής και πληθυσμιακές ομάδες</a:t>
            </a: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20000"/>
              </a:lnSpc>
              <a:buFont typeface="+mj-lt"/>
              <a:buAutoNum type="arabicPeriod"/>
            </a:pP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Εκπαίδευση (νέοι)</a:t>
            </a:r>
          </a:p>
          <a:p>
            <a:pPr marL="342900" lvl="0" indent="-342900" algn="just">
              <a:lnSpc>
                <a:spcPct val="120000"/>
              </a:lnSpc>
              <a:buFont typeface="+mj-lt"/>
              <a:buAutoNum type="arabicPeriod"/>
            </a:pP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Συμμετοχή στην αγορά εργασίας και δημιουργία οικογένειας (πληθυσμός σε ηλικία εργασίας)</a:t>
            </a:r>
          </a:p>
          <a:p>
            <a:pPr marL="342900" lvl="0" indent="-342900" algn="just">
              <a:lnSpc>
                <a:spcPct val="120000"/>
              </a:lnSpc>
              <a:spcAft>
                <a:spcPts val="1000"/>
              </a:spcAft>
              <a:buFont typeface="+mj-lt"/>
              <a:buAutoNum type="arabicPeriod"/>
            </a:pP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Συνταξιοδότηση (ηλικιωμένοι - πληθυσμός σε ηλικία συνταξιοδότησης)</a:t>
            </a:r>
          </a:p>
          <a:p>
            <a:pPr marL="342900" lvl="0" indent="-342900" algn="just">
              <a:lnSpc>
                <a:spcPct val="120000"/>
              </a:lnSpc>
              <a:spcAft>
                <a:spcPts val="1000"/>
              </a:spcAft>
              <a:buFont typeface="+mj-lt"/>
              <a:buAutoNum type="arabicPeriod"/>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Συνολικός πληθυσμός</a:t>
            </a: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20000"/>
              </a:lnSpc>
              <a:spcAft>
                <a:spcPts val="1000"/>
              </a:spcAft>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Σε επίπεδο πληθυσμού ενδιαφέρει το μέγεθος της κάθε πληθυσμιακής ομάδας και ο λόγος μεταξύ των μεγεθών αυτών (π.χ. πληθυσμός σε ηλικία συνταξιοδότησης/συνολικό πληθυσμό ή πληθυσμός σε ηλικία συνταξιοδότησης/πληθυσμό σε ηλικία εργασίας)</a:t>
            </a:r>
          </a:p>
          <a:p>
            <a:pPr lvl="0" algn="just">
              <a:lnSpc>
                <a:spcPct val="120000"/>
              </a:lnSpc>
              <a:spcAft>
                <a:spcPts val="1000"/>
              </a:spcAft>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Σε ατομικό επίπεδο ή σε επίπεδο γενεάς ενδιαφέρει η διάρκεια παραμονής στα διάφορα στάδια του κύκλου ζωής (π.χ. διάρκεια απασχόλησης  </a:t>
            </a:r>
            <a:r>
              <a:rPr lang="en-US"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vs. </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διάρκεια συνταξιοδότησης)</a:t>
            </a:r>
          </a:p>
          <a:p>
            <a:pPr marL="342900" lvl="0" indent="-342900" algn="just">
              <a:lnSpc>
                <a:spcPct val="120000"/>
              </a:lnSpc>
              <a:spcAft>
                <a:spcPts val="1000"/>
              </a:spcAft>
            </a:pPr>
            <a:endParaRPr lang="el-GR" sz="1700" b="1"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1.3.1.3 Δυναμική και όχι στατική θεώρηση της γήρανσης</a:t>
            </a: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20000"/>
              </a:lnSpc>
              <a:buFont typeface="+mj-lt"/>
              <a:buAutoNum type="arabicPeriod"/>
            </a:pP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Η γήρανση δεν είναι μια απλή «ποσοτική» διαδικασία που εξαντλείται στην αύξηση του αριθμού και του ποσοστού των ηλικιωμένων ατόμων (στατική θεώρηση) αλλά μια «ποιοτική» και δυναμική διαδικασία, αφού τα χαρακτηριστικά των ατόμων που διαχρονικά αποτελούν τον πληθυσμό των ηλικιωμένων μεταβάλλονται στη διάρκεια του χρόνου και άρα είναι διαφορετικά για τις διάφορες διαδοχικές γενιές.  </a:t>
            </a:r>
          </a:p>
          <a:p>
            <a:pPr marL="342900" lvl="0" indent="-342900" algn="just">
              <a:lnSpc>
                <a:spcPct val="120000"/>
              </a:lnSpc>
              <a:buFont typeface="+mj-lt"/>
              <a:buAutoNum type="arabicPeriod"/>
            </a:pP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Γενικά η εμπειρία της κάθε γενιάς και τα γεγονότα που βιώνει η κάθε γενιά μεταβάλλουν σημαντικά τη σύνθεση του πληθυσμού των ηλικιωμένων ατόμων. Υπάρχει μία σειρά από κοινωνικές αλλαγές, οι οποίες διαμορφώνουν τα χαρακτηριστικά των ηλικιωμένων ατόμων και παράλληλα οδηγούν σε  </a:t>
            </a:r>
            <a:r>
              <a:rPr lang="el-GR" sz="1700" dirty="0" err="1">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διαγενεακές</a:t>
            </a: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και </a:t>
            </a:r>
            <a:r>
              <a:rPr lang="el-GR" sz="1700" dirty="0" err="1">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ενδογενεακές</a:t>
            </a: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διαφοροποιήσεις, επηρεάζοντας με τον τρόπο αυτό τη σύνθεση του πληθυσμού των ηλικιωμένων ατόμων.  </a:t>
            </a: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1.3.2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Αλλαγές</a:t>
            </a:r>
            <a:r>
              <a:rPr lang="en-US"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που επηρεάζουν τα χαρακτηριστικά των ηλικιωμένων ατόμων </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Γονιμότητα</a:t>
            </a:r>
          </a:p>
          <a:p>
            <a:pPr marL="34290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Θνησιμότητα</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Μετανάστευση</a:t>
            </a:r>
          </a:p>
          <a:p>
            <a:pPr marL="34290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Εκπαίδευση</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Εργασία</a:t>
            </a:r>
          </a:p>
          <a:p>
            <a:pPr marL="34290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Κράτος πρόνοιας</a:t>
            </a:r>
          </a:p>
          <a:p>
            <a:pPr marL="342900" lvl="0" indent="-342900" algn="just">
              <a:lnSpc>
                <a:spcPct val="100000"/>
              </a:lnSpc>
              <a:spcBef>
                <a:spcPts val="600"/>
              </a:spcBef>
              <a:spcAft>
                <a:spcPts val="600"/>
              </a:spcAft>
              <a:buFont typeface="Arial" pitchFamily="34" charset="0"/>
              <a:buChar char="•"/>
            </a:pPr>
            <a:r>
              <a:rPr lang="el-GR" sz="17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Γαμηλιότητα</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και νοικοκυριά</a:t>
            </a:r>
          </a:p>
          <a:p>
            <a:pPr marL="34290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1.3.2.1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Γονιμότητα </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Μείωση της γονιμότητας (ένταση της δημογραφικής γήρανσης)</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Διεύρυνση των μορφών διαφορικής γονιμότητας, ειδικότερα γονιμότητα αλλοδαπών </a:t>
            </a:r>
            <a:r>
              <a:rPr lang="en-US"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vs. </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γηγενών, η οποία σε συνδυασμό με την ένταση των μεταναστευτικών ρευμάτων διαφοροποιεί σημαντικά την κατά ηλικία σύνθεση του πληθυσμού με βάση το μεταναστευτικό υπόβαθρο. Γενικά στο μεταναστευτικό πληθυσμό υπάρχει υψηλότερη συγκέντρωση του πληθυσμού στις νεαρές από ότι στις πιο προχωρημένες ηλικίες. </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Συρρίκνωση του αριθμού παιδιών που έχουν τα ηλικιωμένα άτομα, παιδιά τα οποία αποτελούν πολύ συχνά τους φορείς φροντίδας των ηλικιωμένων.  Με δεδομένα τα χαμηλά επίπεδα θνησιμότητας στις νεαρές ηλικίες, η κατανομή των ηλικιωμένων με βάση τον αριθμό παιδιών εξαρτάται κυρίως από τον αριθμό των παιδιών που έφεραν στον κόσμο κατά την αναπαραγωγική τους ηλικία. </a:t>
            </a: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1.3.2.2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Θνησιμότητα</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Ηλικιακή διαφοροποίηση στο πληθυσμό των ηλικιωμένων ατόμων λόγω της μείωσης της θνησιμότητας στις υψηλές ηλικίες και συνεπώς της αύξησης του προσδόκιμου επιβίωσης στις υψηλές ηλικίες. Συνεπώς, υπάρχει γήρανση μέσα στη γήρανση, υπό την έννοια ότι αυξάνει το ποσοστό των υπερηλίκων (συνήθως 80+). </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Έντονη διαφορική θνησιμότητα κατά φύλο. Ενώ στη γέννηση αντιστοιχούν 105 αγόρια για 100 κορίτσια, στις ηλικίες 65-69 ετών η αντιστοίχηση είναι γύρω στο 90 προς 100 και στις ηλικίες άνω των 85 ετών είναι λιγότερο από 70 προς 100. </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αύξηση της ηλικίας συμβαδίζει με αύξηση του ποσοστού νοσηρότητας και λειτουργικής εξάρτησης. Η αποφυγή μιας αύξησης της νοσηρότητας και της λειτουργικής εξάρτησης σε καθεστώς έντασης της δημογραφικής γήρανσης απαιτεί σημαντική πρόοδο στην αντιμετώπιση συγκεκριμένων ασθενειών. </a:t>
            </a: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Μετανάστευση</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Πιθανότατα οι ηλικιωμένοι μετανάστες είναι πιο ευάλωτοι από τους γηγενείς  (συνθήκες εργασίας, επαφές με φορείς παροχής υπηρεσιών, </a:t>
            </a:r>
            <a:r>
              <a:rPr lang="el-GR" sz="17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κλ.π</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Εκπαίδευση</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Αύξηση του εκπαιδευτικού επιπέδου μεταξύ των διαδοχικών γενεών και έντονη διαφοροποίηση μεταξύ νέων και ηλικιωμένων αναφορικά με το επίπεδο της τυπικού εκπαιδευτικού επιπέδου. Συρρίκνωση της διαφοράς στο μέλλον?</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Εργασία</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Συμμετοχή στην αγορά εργασίας και συνταξιοδότηση</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Εντονότερη παρουσία των γυναικών στην αγορά εργασίας </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Στις σημερινές γενιές των ηλικιωμένων υπάρχει χαμηλότερο οικονομικό </a:t>
            </a:r>
            <a:r>
              <a:rPr lang="en-US"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status </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των γυναικών σε σχέση με τους άνδρες λόγω χαμηλότερης εμπειρίας των γυναικών στην αγορά εργασίας και χαμηλότερων αμοιβών. Αυτές οι διαφορές θα μπορούσαν να συρρικνώνονται τα επόμενα χρόνια. </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Νέες μορφές απασχόλησης</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Μετανάστευση και εργασία</a:t>
            </a: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5"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1.3.2.3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Μετανάστευση – Εκπαίδευση - Εργασία</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Κράτος πρόνοιας</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Γενικά, χαμηλότερα ποσοστά φτώχειας στους ηλικιωμένους σε σχέση με αυτά του συνολικού πληθυσμού</a:t>
            </a:r>
          </a:p>
          <a:p>
            <a:pPr marL="342900" lvl="0" indent="-342900" algn="just">
              <a:lnSpc>
                <a:spcPct val="100000"/>
              </a:lnSpc>
              <a:spcBef>
                <a:spcPts val="600"/>
              </a:spcBef>
              <a:spcAft>
                <a:spcPts val="600"/>
              </a:spcAft>
              <a:buFont typeface="Arial" pitchFamily="34" charset="0"/>
              <a:buChar char="•"/>
            </a:pPr>
            <a:r>
              <a:rPr lang="el-GR" sz="17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Γαμηλιότητα</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και νοικοκυριά</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οικογενειακή κατάσταση των σημερινών ηλικιωμένων εξαρτάται από το ποσοστά </a:t>
            </a:r>
            <a:r>
              <a:rPr lang="el-GR" sz="17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γαμηλιότητας</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και διαζυγίων  αλλά και από τη θνησιμότητα η οποία επηρεάζει την κατάσταση χηρείας. Γενικά αύξηση των ποσοστών των διαζευγμένων και  μείωση των καταστάσεων χηρείας</a:t>
            </a:r>
            <a:r>
              <a:rPr lang="en-US"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 αριθμός των γυναικών που βιώνουν την κατάσταση χηρείας είναι υψηλότερος από των ανδρών, λόγω διαφορικής θνησιμότητας κατά φύλο και σύναψης περισσοτέρων του ενός γάμου. </a:t>
            </a:r>
            <a:r>
              <a:rPr lang="en-US"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To </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2011 το ποσοστό των ανδρών ηλικίας 65 ετών και άνω που ήταν παντρεμένοι ήταν 83% και αυτών που ήταν σε κατάσταση χηρείας ήταν 11%. Τα </a:t>
            </a:r>
            <a:r>
              <a:rPr lang="el-GR" sz="17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ποσοτά</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για τις γυναίκες ήταν 46% και 47% αντίστοιχα. Για τις ηλικίες 85 ετών και άνω τα αντίστοιχα ποσοστά για τους άνδρες ήταν 65% και 32% και για τις γυναίκες 14% και 81% αντίστοιχα.</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σύγχρονες μορφές συμβίωσης αναμφίβολα θα επηρεάσουν την οικογενειακή κατάσταση των μελλοντικών ηλικιωμένων</a:t>
            </a:r>
          </a:p>
          <a:p>
            <a:pPr marL="539750" indent="-179388"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Σημαντικές αλλαγές στον αριθμό και τη σύνθεση των νοικοκυριών στα οποία ζουν οι ηλικιωμένοι </a:t>
            </a: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5"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1.3.2.4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Κράτος Πρόνοιας – </a:t>
            </a:r>
            <a:r>
              <a:rPr lang="el-GR" sz="2000" b="1"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Γαμηλιότητα</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και Νοικοκυριά</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fontScale="92500" lnSpcReduction="20000"/>
          </a:bodyPr>
          <a:lstStyle/>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Διαχρονική αύξηση του αριθμού και του ποσοστού των ατόμων ηλικίας 65 ετών και άνω</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Ανάλογα με την εμπειρία των χωρών ως χώρες υποδοχής μεταναστών, ένας (σημαντικός) αριθμός ηλικιωμένων θα έχουν γεννηθεί σε άλλη χώρα . Το μερίδιο του μεταναστευτικού πληθυσμού και των ατόμων δεύτερης γενιάς θα είναι πιο σημαντικό στους νέους από ότι στους ηλικιωμένους.</a:t>
            </a:r>
            <a:endParaRPr lang="en-US"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 την πάροδο του χρόνου το ποσοστό των ηλικιωμένων που έχουν ένα ή και κανένα παιδί πιθανότατα θα αυξάνει</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Έντονη αύξηση των υπερηλίκων </a:t>
            </a:r>
            <a:r>
              <a:rPr lang="en-US"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80 ετών και άνω</a:t>
            </a:r>
            <a:r>
              <a:rPr lang="en-US"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 αριθμός των ηλικιωμένων γυναικών είναι και θα είναι υψηλότερος από τον αντίστοιχο αριθμό των ανδρών</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 όρους τυπικής εκπαίδευσης οι διαδοχικές γενιές των ηλικιωμένων έχουν όλο και υψηλότερο εκπαιδευτικό επίπεδο και οι διαφορές με τους νέους θα συρρικνώνεται διαχρονικά. Παρόλα αυτά οι αλλαγές στην παρεχόμενη εκπαίδευση, και οι τεχνολογικές εξελίξεις, μπορεί να διευρύνουν τις διαφοροποιήσεις μεταξύ νέων και ηλικιωμένων. </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Λόγω της συνταξιοδότησης υπάρχουν σχετικά λίγοι εργαζόμενοι μετά τα 65. Οι αλλαγές στο συνταξιοδοτικό τείνουν να αυξήσουν την παρουσία των 65+ στην αγορά εργασίας.</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διαφορές στο εργασιακό </a:t>
            </a:r>
            <a:r>
              <a:rPr lang="en-US"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status </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μεταξύ ανδρών και γυναικών είναι έντονες, πιθανώς θα συρρικνώνονται με την πάροδο του χρόνου</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Τα ποσοστά φτώχειας στους ηλικιωμένους είναι γενικά χαμηλότερα από ότι στο συνολικό πληθυσμό, αλλά οι διαφορές συρρικνώνονται στη διάρκεια του χρόνου </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Έντονη διαφοροποίηση μεταξύ ανδρών και γυναικών αναφορικά με το εάν ζουν σε ζευγάρι ως παντρεμένοι ή είναι σε κατάσταση χηρείας. Πιθανότατα διαχρονικά θα παρατηρούνται ψηλότερα ποσοστά, και για τα δύο φύλα , ηλικιωμένων που θα είναι διαζευγμένοι/ες.</a:t>
            </a: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
        <p:nvSpPr>
          <p:cNvPr id="5" name="4 - Ορθογώνιο"/>
          <p:cNvSpPr/>
          <p:nvPr/>
        </p:nvSpPr>
        <p:spPr>
          <a:xfrm>
            <a:off x="678874" y="528843"/>
            <a:ext cx="10751126" cy="369332"/>
          </a:xfrm>
          <a:prstGeom prst="rect">
            <a:avLst/>
          </a:prstGeom>
        </p:spPr>
        <p:txBody>
          <a:bodyPr wrap="square">
            <a:spAutoFit/>
          </a:bodyPr>
          <a:lstStyle/>
          <a:p>
            <a:pPr algn="ctr"/>
            <a:r>
              <a:rPr lang="el-GR" b="1" dirty="0">
                <a:solidFill>
                  <a:schemeClr val="tx1">
                    <a:lumMod val="95000"/>
                    <a:lumOff val="5000"/>
                  </a:schemeClr>
                </a:solidFill>
                <a:latin typeface="Times New Roman" panose="02020603050405020304" pitchFamily="18" charset="0"/>
                <a:cs typeface="Times New Roman" panose="02020603050405020304" pitchFamily="18" charset="0"/>
              </a:rPr>
              <a:t>1.3.2.5 Σύνοψη των αλλαγών </a:t>
            </a:r>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1.3.3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και </a:t>
            </a:r>
            <a:r>
              <a:rPr lang="el-GR" sz="2000" b="1"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κοινωνικο</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-οικονομική οργάνωση_1 </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θέση των ηλικιωμένων διαμορφώνεται μέσα από:</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Τη σύνθεση και το (απόλυτο και σχετικό) μέγεθος του πληθυσμού των ηλικιωμένων (βλέπε προαναφερόμενες αλλαγές)</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Από την </a:t>
            </a:r>
            <a:r>
              <a:rPr lang="el-GR" sz="17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κοινωνικο</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-οικονομική οργάνωση αναφορικά με π.χ. την οικογένεια, την οικονομία, την πολιτική </a:t>
            </a:r>
            <a:r>
              <a:rPr lang="el-GR" sz="17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κλ.π</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Σημαντικές αλλαγές στην </a:t>
            </a:r>
            <a:r>
              <a:rPr lang="el-GR" sz="17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κοινωνικο</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-οικονομική οργάνωση</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Επέκταση της συνταξιοδοτικής κάλυψης του πληθυσμού </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Επέκταση του κράτους πρόνοιας </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οποίες οδήγησαν σε:</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Οικονομική εξάρτηση των ηλικιωμένων από τη λειτουργία του συστήματος συνταξιοδότησης και από το κράτος γενικότερα</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Αύξηση της χρονικής περιόδου του κύκλου ζωής κατά την οποία τα άτομα έχουν ελεύθερο χρόνο. </a:t>
            </a: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1.3.3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και </a:t>
            </a:r>
            <a:r>
              <a:rPr lang="el-GR" sz="2000" b="1"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κοινωνικο</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-οικονομική οργάνωση_2</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Υπό την έννοια αυτή ο κοινωνικός ορισμός της προχωρημένης ηλικίας παραπέμπει σε μία περίοδο συνταξιοδότησης και ύπαρξης ελεύθερου χρόνου, το οποίο σε συνδυασμό με την αύξηση του αριθμού και τις μεταβολές στη σύνθεση των ηλικιωμένων εντείνει τον προβληματισμό για την δημογραφική γήρανση.  </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Συνεπώς το ερώτημα είναι κατά πόσο ο κοινωνικός ορισμός της ηλικίας συνάδει (ταιριάζει) με τις αλλαγές αναφορικά με το μέγεθος και τα χαρακτηριστικά του πληθυσμού των ηλικιωμένων ατόμων.</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Το οποίο παραπέμπει στη σύνδεση και τις προκλήσεις που υπάρχουν αναφορικά με τη σχέση δημογραφικής γήρανσης και πολιτικών για τους ηλικιωμένους </a:t>
            </a: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1.3.4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και προκλήσεις για άσκηση πολιτικής_1</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Οικονομική δέσμευση</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Μεταβίβαση πόρων από τους νεότερους προς τους ηλικιωμένους</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Προβληματισμός σχετικά με το κατά πόσο, μέσα σε ένα καθεστώς διεύρυνσης της δημογραφικής γήρανσης, η αυξανόμενη οικονομική δέσμευση για στήριξη των ηλικιωμένων μπορεί να τηρείται</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Ενώ, η οικονομική στήριξη στους ηλικιωμένους αιτιολογείται από το γεγονός ότι οι σημερινοί ηλικιωμένοι στήριξαν, όταν ήταν νέοι, τους τότε ηλικιωμένους, η διαχρονική αύξηση του αριθμού τους ανοίγει μία (πολιτική) συζήτηση για το πόσο και με ποια μέσα μπορούν να τους στηρίξουν οι νέοι.</a:t>
            </a:r>
          </a:p>
          <a:p>
            <a:pPr marL="342900" lvl="0" indent="-342900" algn="just">
              <a:lnSpc>
                <a:spcPct val="100000"/>
              </a:lnSpc>
              <a:spcBef>
                <a:spcPts val="600"/>
              </a:spcBef>
              <a:spcAft>
                <a:spcPts val="600"/>
              </a:spcAft>
              <a:buFont typeface="Arial" pitchFamily="34" charset="0"/>
              <a:buChar char="•"/>
            </a:pPr>
            <a:r>
              <a:rPr lang="el-GR" sz="17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Διαγενεακή</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αλληλεγγύη και </a:t>
            </a:r>
            <a:r>
              <a:rPr lang="el-GR" sz="17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διαγενεακή</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ισότητα </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Επιλογή για στήριξη των ηλικιωμένων εις βάρος άλλων ηλικιακών ομάδων (π.χ. παιδική φτώχεια, ανεργία των νέων)?</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Οικονομική στήριξη ηλικιωμένων και άλλων ηλικιακών ομάδων σε περιόδους οικονομικής στενότητας</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Πολιτική εκπροσώπηση των ηλικιωμένων και των άλλων ηλικιακών ομάδων  </a:t>
            </a: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1.3.4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και προκλήσεις για άσκηση πολιτικής_2</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Παροχή φροντίδας</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 αριθμός των ετών που ένας ενήλικας ζει, ενώ παράλληλα ζουν και οι γονείς του έχει αυξηθεί σημαντικά</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Πιθανότητα οι γυναίκες ζουν ή αναμένεται ότι θα ζήσουν περισσότερα χρόνια ως παιδιά ενός ηλικιωμένου γονέα παρά ως μητέρες παιδιών κάτω των 18 ετών.</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Ενώ η διεύρυνση του κράτους πρόνοιας συρρικνώνει τις υποχρεώσεις των ενηλίκων για οικονομική στήριξη των γονέων τους, η παροχή φροντίδας προς αυτούς προέρχεται σε σημαντικό βαθμό από τα ενήλικα παιδιά τους. Η φροντίδα των γονέων τείνει να μετατραπεί σε ένα </a:t>
            </a:r>
            <a:r>
              <a:rPr lang="en-US"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"normative family stress.«</a:t>
            </a: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Επιπρόσθετα, εκτός από τη φροντίδα των παιδιών για τους γονείς τους, το οικονομικό, κοινωνικό και συναισθηματικό κόστος που συνδέεται με την παροχή φροντίδας αποτελεί επίσης σημείο προβληματισμού. </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Ιδιαίτερη σημασία αποδίδεται στη μακροχρόνια φροντίδα των ηλικιωμένων  και στους φορείς παροχής της υπηρεσίας αυτής</a:t>
            </a: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1.3.4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και προκλήσεις για άσκηση πολιτικής_3</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Κοινωνικοί ρόλοι των ηλικιωμένων</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Υπάρχει μια ανισορροπία μεταξύ του γεγονότος ότι οι ηλικιωμένοι έχουν ικανοποιητικό μορφωτικό επίπεδο, σχετικά καλή οικονομική κατάσταση και σχετικά καλή υγεία η «παραγωγική συνεισφορά» τους στην κοινωνική είναι μικρή. </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Γενικά θεωρείται ότι η συνεισφορά τους σε πεδία όπως η εργασία, η οικογένεια, ο εθελοντισμός </a:t>
            </a:r>
            <a:r>
              <a:rPr lang="el-GR" sz="17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κλ.π</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είναι χαμηλή, λόγω της έλλειψης κινήτρων και εμποδίων ή και αποκλεισμού τους από ¨κοινωνικές ευθύνες». </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Γενικά, υπάρχει η αίσθηση ότι η ικανότητες των ηλικιωμένων δεν συνάδουν με τον περιορισμένο κοινωνικό </a:t>
            </a:r>
            <a:r>
              <a:rPr lang="el-GR" sz="17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ρόλο΄ο</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οποίος τους αποδίδεται</a:t>
            </a: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1.3.5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και πολιτική για τη γήρανση_1</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Πολιτικές και μεταβολή-επιβράδυνση της δημογραφικής γήρανσης - (Κοινωνική) πολιτική και αλλαγές δημογραφικών συμπεριφορών</a:t>
            </a:r>
          </a:p>
          <a:p>
            <a:pPr marL="34290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Δυνατότητες για αλλαγές αναφορικά με τον κοινωνικό ρόλο των ηλικιωμένων - Πολιτικές διεύρυνσης των παραγωγικών δραστηριοτήτων των ηλικιωμένων και συρρίκνωσης της εξάρτησής τους από τα ενήλικα άτομα</a:t>
            </a:r>
          </a:p>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Αλλαγές αναφορικά με το ρόλο των φορέων (κράτος, οικογένεια, άτομο) στην παροχή στήριξης στους ηλικιωμένους </a:t>
            </a:r>
          </a:p>
          <a:p>
            <a:pPr marL="34290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indent="-276225" algn="just">
              <a:lnSpc>
                <a:spcPct val="100000"/>
              </a:lnSpc>
              <a:spcBef>
                <a:spcPts val="600"/>
              </a:spcBef>
              <a:spcAft>
                <a:spcPts val="600"/>
              </a:spcAft>
              <a:buFont typeface="Wingdings" pitchFamily="2" charset="2"/>
              <a:buChar char="ü"/>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1.3.5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και πολιτική για τη γήρανση_2</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Πολιτικές και μεταβολή-επιβράδυνση της δημογραφικής γήρανσης - (Κοινωνική) πολιτική και αλλαγές δημογραφικών συμπεριφορών</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Αύξηση της γονιμότητας [αιτιολόγηση (γιατί? επιθυμητή ή όχι), μέσα, αποτελεσματικότητα]</a:t>
            </a:r>
          </a:p>
          <a:p>
            <a:pPr marL="900113" indent="-276225" algn="just">
              <a:lnSpc>
                <a:spcPct val="100000"/>
              </a:lnSpc>
              <a:spcBef>
                <a:spcPts val="600"/>
              </a:spcBef>
              <a:spcAft>
                <a:spcPts val="600"/>
              </a:spcAft>
              <a:buFont typeface="Wingdings" pitchFamily="2" charset="2"/>
              <a:buChar char="ü"/>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Επιλεκτικότητα (οικογένειες με χαμηλό βιοτικό επίπεδο, μείωση παραγωγικής ικανότητας λόγω «μη-</a:t>
            </a:r>
            <a:r>
              <a:rPr lang="el-GR" sz="17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ποιοτικώ</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ν» παιδιών)</a:t>
            </a:r>
          </a:p>
          <a:p>
            <a:pPr marL="900113" indent="-276225" algn="just">
              <a:lnSpc>
                <a:spcPct val="100000"/>
              </a:lnSpc>
              <a:spcBef>
                <a:spcPts val="600"/>
              </a:spcBef>
              <a:spcAft>
                <a:spcPts val="600"/>
              </a:spcAft>
              <a:buFont typeface="Wingdings" pitchFamily="2" charset="2"/>
              <a:buChar char="ü"/>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Πληθυσμιακή αύξηση και μεταβολή στην κατά ηλικία δομή (π.χ. </a:t>
            </a:r>
            <a:r>
              <a:rPr lang="en-US"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baby-boom)</a:t>
            </a: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Προσφυγή στη μετανάστευση</a:t>
            </a:r>
          </a:p>
          <a:p>
            <a:pPr marL="900113" indent="-276225" algn="just">
              <a:lnSpc>
                <a:spcPct val="100000"/>
              </a:lnSpc>
              <a:spcBef>
                <a:spcPts val="600"/>
              </a:spcBef>
              <a:spcAft>
                <a:spcPts val="600"/>
              </a:spcAft>
              <a:buFont typeface="Wingdings" pitchFamily="2" charset="2"/>
              <a:buChar char="ü"/>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επίπτωση στην κατά ηλικία δομή είναι μικρή</a:t>
            </a:r>
          </a:p>
          <a:p>
            <a:pPr marL="900113" indent="-276225" algn="just">
              <a:lnSpc>
                <a:spcPct val="100000"/>
              </a:lnSpc>
              <a:spcBef>
                <a:spcPts val="600"/>
              </a:spcBef>
              <a:spcAft>
                <a:spcPts val="600"/>
              </a:spcAft>
              <a:buFont typeface="Wingdings" pitchFamily="2" charset="2"/>
              <a:buChar char="ü"/>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 την πάροδο του χρόνου οι μετανάστες γηράσκουν</a:t>
            </a:r>
          </a:p>
          <a:p>
            <a:pPr marL="900113" indent="-276225" algn="just">
              <a:lnSpc>
                <a:spcPct val="100000"/>
              </a:lnSpc>
              <a:spcBef>
                <a:spcPts val="600"/>
              </a:spcBef>
              <a:spcAft>
                <a:spcPts val="600"/>
              </a:spcAft>
              <a:buFont typeface="Wingdings" pitchFamily="2" charset="2"/>
              <a:buChar char="ü"/>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Αύξηση του πληθυσμού</a:t>
            </a:r>
          </a:p>
          <a:p>
            <a:pPr marL="900113" indent="-276225" algn="just">
              <a:lnSpc>
                <a:spcPct val="100000"/>
              </a:lnSpc>
              <a:spcBef>
                <a:spcPts val="600"/>
              </a:spcBef>
              <a:spcAft>
                <a:spcPts val="600"/>
              </a:spcAft>
              <a:buFont typeface="Wingdings" pitchFamily="2" charset="2"/>
              <a:buChar char="ü"/>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Μετανάστες δεύτερης γενιάς</a:t>
            </a:r>
          </a:p>
          <a:p>
            <a:pPr marL="900113" indent="-276225" algn="just">
              <a:lnSpc>
                <a:spcPct val="100000"/>
              </a:lnSpc>
              <a:spcBef>
                <a:spcPts val="600"/>
              </a:spcBef>
              <a:spcAft>
                <a:spcPts val="600"/>
              </a:spcAft>
              <a:buFont typeface="Wingdings" pitchFamily="2" charset="2"/>
              <a:buChar char="ü"/>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Επίπτωση στη σύνθεση του πληθυσμού με βάση το μεταναστευτικό υπόβαθρο</a:t>
            </a:r>
          </a:p>
          <a:p>
            <a:pPr marL="900113" indent="-276225" algn="just">
              <a:lnSpc>
                <a:spcPct val="100000"/>
              </a:lnSpc>
              <a:spcBef>
                <a:spcPts val="600"/>
              </a:spcBef>
              <a:spcAft>
                <a:spcPts val="600"/>
              </a:spcAft>
              <a:buFont typeface="Wingdings" pitchFamily="2" charset="2"/>
              <a:buChar char="ü"/>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1.3.5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και πολιτική για τη γήρανση_3</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Πολιτικές και μεταβολή-επιβράδυνση της δημογραφικής γήρανσης - (Κοινωνική) πολιτική και αλλαγές δημογραφικών συμπεριφορών (συνέχεια)</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Θνησιμότητα και ορθολογιστική προσέγγιση για την παροχή υπηρεσιών υγείας στους ηλικιωμένους</a:t>
            </a:r>
          </a:p>
          <a:p>
            <a:pPr marL="900113" indent="-276225" algn="just">
              <a:lnSpc>
                <a:spcPct val="100000"/>
              </a:lnSpc>
              <a:spcBef>
                <a:spcPts val="600"/>
              </a:spcBef>
              <a:spcAft>
                <a:spcPts val="600"/>
              </a:spcAft>
              <a:buFont typeface="Wingdings" pitchFamily="2" charset="2"/>
              <a:buChar char="ü"/>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Λιγότεροι πόροι για την επέκταση της επιβίωσης στις πολύ υψηλές ηλικίες? </a:t>
            </a:r>
          </a:p>
          <a:p>
            <a:pPr marL="900113" indent="-276225" algn="just">
              <a:lnSpc>
                <a:spcPct val="100000"/>
              </a:lnSpc>
              <a:spcBef>
                <a:spcPts val="600"/>
              </a:spcBef>
              <a:spcAft>
                <a:spcPts val="600"/>
              </a:spcAft>
              <a:buFont typeface="Wingdings" pitchFamily="2" charset="2"/>
              <a:buChar char="ü"/>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Ανακούφιση από τον πόνο ή μακροζωία?</a:t>
            </a:r>
          </a:p>
          <a:p>
            <a:pPr marL="900113" indent="-276225" algn="just">
              <a:lnSpc>
                <a:spcPct val="100000"/>
              </a:lnSpc>
              <a:spcBef>
                <a:spcPts val="600"/>
              </a:spcBef>
              <a:spcAft>
                <a:spcPts val="600"/>
              </a:spcAft>
              <a:buFont typeface="Wingdings" pitchFamily="2" charset="2"/>
              <a:buChar char="ü"/>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Τεχνολογική πρόοδος, κόστος και υπηρεσίες υγείας στις πολύ υψηλές ηλικίες </a:t>
            </a:r>
          </a:p>
          <a:p>
            <a:pPr marL="900113" indent="-276225" algn="just">
              <a:lnSpc>
                <a:spcPct val="100000"/>
              </a:lnSpc>
              <a:spcBef>
                <a:spcPts val="600"/>
              </a:spcBef>
              <a:spcAft>
                <a:spcPts val="600"/>
              </a:spcAft>
              <a:buFont typeface="Wingdings" pitchFamily="2" charset="2"/>
              <a:buChar char="ü"/>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Αλλαγή στη θεώρηση της ηλικίας που καθορίζει σε ποια ηλικία τα άτομα θεωρούνται ηλικιωμένα άτομα – Δυναμική θεώρηση της ηλικίας </a:t>
            </a:r>
          </a:p>
          <a:p>
            <a:pPr marL="900113" indent="-276225" algn="just">
              <a:lnSpc>
                <a:spcPct val="100000"/>
              </a:lnSpc>
              <a:spcBef>
                <a:spcPts val="600"/>
              </a:spcBef>
              <a:spcAft>
                <a:spcPts val="600"/>
              </a:spcAft>
              <a:buFont typeface="Wingdings" pitchFamily="2" charset="2"/>
              <a:buChar char="ü"/>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60-64 περίοδος εισόδου στην κατηγορία των ηλικιωμένων</a:t>
            </a:r>
          </a:p>
          <a:p>
            <a:pPr marL="900113" indent="-276225" algn="just">
              <a:lnSpc>
                <a:spcPct val="100000"/>
              </a:lnSpc>
              <a:spcBef>
                <a:spcPts val="600"/>
              </a:spcBef>
              <a:spcAft>
                <a:spcPts val="600"/>
              </a:spcAft>
              <a:buFont typeface="Wingdings" pitchFamily="2" charset="2"/>
              <a:buChar char="ü"/>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μείωση της θνησιμότητας οδηγεί σε μία τάση για αύξηση της ηλικίας κατά την οποία στοιχειοθετούνται δικαιώματα  για επιδόματα ή συνταξιοδότηση λόγω γήρατος, αποδυναμώνοντας ως ένα βαθμό τις επιπτώσεις της γήρανσης</a:t>
            </a:r>
          </a:p>
          <a:p>
            <a:pPr marL="900113" indent="-276225" algn="just">
              <a:lnSpc>
                <a:spcPct val="100000"/>
              </a:lnSpc>
              <a:spcBef>
                <a:spcPts val="600"/>
              </a:spcBef>
              <a:spcAft>
                <a:spcPts val="600"/>
              </a:spcAft>
              <a:buFont typeface="Wingdings" pitchFamily="2" charset="2"/>
              <a:buChar char="ü"/>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Παρόλα αυτά χωρίς άλλες αλλαγές στις κοινωνικές δομές, οι ηλικιωμένοι μπορεί να καθίστανται πιο ευάλωτοι</a:t>
            </a: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1.3.5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και πολιτική για τη γήρανση_4</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260765"/>
            <a:ext cx="11028641" cy="5424120"/>
          </a:xfrm>
        </p:spPr>
        <p:txBody>
          <a:bodyPr>
            <a:normAutofit lnSpcReduction="10000"/>
          </a:bodyPr>
          <a:lstStyle/>
          <a:p>
            <a:pPr marL="342900" lvl="0" indent="-342900"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Δυνατότητες για αλλαγές αναφορικά με τον κοινωνικό ρόλο των ηλικιωμένων - Πολιτικές διεύρυνσης των παραγωγικών δραστηριοτήτων των ηλικιωμένων και συρρίκνωσης της εξάρτησής τους από τα ενήλικα άτομα</a:t>
            </a:r>
          </a:p>
          <a:p>
            <a:pPr marL="360363" algn="just">
              <a:lnSpc>
                <a:spcPct val="120000"/>
              </a:lnSpc>
              <a:spcBef>
                <a:spcPts val="600"/>
              </a:spcBef>
              <a:spcAft>
                <a:spcPts val="600"/>
              </a:spcAft>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Τρία βασικά στάδια του κύκλου ζωής (εκπαίδευση, εργασία, συνταξιοδότηση), βασικός ο ρόλος της εργασίας αλλά και της κοινωνικής πολιτικής για τον διαχωρισμό και τη διάρκεια των τριών σταδίων. Επίσης βασικός ρόλος της θεσμοθέτησης εκπαιδευτικού και συνταξιοδοτικού συστήματος</a:t>
            </a:r>
            <a:r>
              <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Επαναπροσδιορισμός του κύκλου ζωής</a:t>
            </a: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indent="-276225" algn="just">
              <a:lnSpc>
                <a:spcPct val="120000"/>
              </a:lnSpc>
              <a:spcBef>
                <a:spcPts val="600"/>
              </a:spcBef>
              <a:spcAft>
                <a:spcPts val="600"/>
              </a:spcAft>
              <a:buFont typeface="Wingdings" pitchFamily="2" charset="2"/>
              <a:buChar char="ü"/>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 βάση τον παραπάνω διαχωρισμό, η ηλικιακή διαστρωμάτωση  μπορεί να μην ευνοεί την ανθρώπινη ανάπτυξη σε όλα τα στάδια του κύκλου ζωής</a:t>
            </a:r>
          </a:p>
          <a:p>
            <a:pPr marL="1260475" indent="-179388" algn="just">
              <a:lnSpc>
                <a:spcPct val="120000"/>
              </a:lnSpc>
              <a:spcBef>
                <a:spcPts val="600"/>
              </a:spcBef>
              <a:spcAft>
                <a:spcPts val="600"/>
              </a:spcAft>
              <a:buFont typeface="Courier New" pitchFamily="49" charset="0"/>
              <a:buChar char="o"/>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νέοι προετοιμάζονται για εργασία χωρίς να είναι εξοικειωμένοι με αυτήν</a:t>
            </a:r>
          </a:p>
          <a:p>
            <a:pPr marL="1260475" indent="-179388" algn="just">
              <a:lnSpc>
                <a:spcPct val="120000"/>
              </a:lnSpc>
              <a:spcBef>
                <a:spcPts val="600"/>
              </a:spcBef>
              <a:spcAft>
                <a:spcPts val="600"/>
              </a:spcAft>
              <a:buFont typeface="Courier New" pitchFamily="49" charset="0"/>
              <a:buChar char="o"/>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ενήλικες είναι υπερφορτωμένοι με τις ευθύνες που απορρέουν από την εργασία, και</a:t>
            </a:r>
          </a:p>
          <a:p>
            <a:pPr marL="1260475" indent="-179388" algn="just">
              <a:lnSpc>
                <a:spcPct val="120000"/>
              </a:lnSpc>
              <a:spcBef>
                <a:spcPts val="600"/>
              </a:spcBef>
              <a:spcAft>
                <a:spcPts val="600"/>
              </a:spcAft>
              <a:buFont typeface="Courier New" pitchFamily="49" charset="0"/>
              <a:buChar char="o"/>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ηλικιωμένοι περιθωριοποιούνται μετά τη συνταξιοδότηση</a:t>
            </a:r>
          </a:p>
          <a:p>
            <a:pPr marL="900113" indent="-276225" algn="just">
              <a:lnSpc>
                <a:spcPct val="120000"/>
              </a:lnSpc>
              <a:spcBef>
                <a:spcPts val="600"/>
              </a:spcBef>
              <a:spcAft>
                <a:spcPts val="600"/>
              </a:spcAft>
              <a:buFont typeface="Wingdings" pitchFamily="2" charset="2"/>
              <a:buChar char="ü"/>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Επιπρόσθετα προκύπτει ένα οικονομικό βάρος που απορρέει από την εξάρτηση των ηλικιωμένων</a:t>
            </a:r>
          </a:p>
          <a:p>
            <a:pPr marL="900113" indent="-276225" algn="just">
              <a:lnSpc>
                <a:spcPct val="120000"/>
              </a:lnSpc>
              <a:spcBef>
                <a:spcPts val="600"/>
              </a:spcBef>
              <a:spcAft>
                <a:spcPts val="600"/>
              </a:spcAft>
              <a:buFont typeface="Wingdings" pitchFamily="2" charset="2"/>
              <a:buChar char="ü"/>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Τόσο από ανθρωπιστική όσο και από οικονομική σκοπιά δημιουργείται η ανάγκη για άσκηση κοινωνικής πολιτικής η οποία θα ενθαρρύνει την υιοθέτηση πιο ελαστικών ορίων μεταξύ των τριών βασικών σταδίων του κύκλου ζωής ευνοώντας με τον τρόπο αυτό την παραγωγική συνεισφορά των ηλικιωμένων στην κοινωνία</a:t>
            </a:r>
          </a:p>
          <a:p>
            <a:pPr marL="900113" indent="-276225" algn="just">
              <a:lnSpc>
                <a:spcPct val="120000"/>
              </a:lnSpc>
              <a:spcBef>
                <a:spcPts val="600"/>
              </a:spcBef>
              <a:spcAft>
                <a:spcPts val="600"/>
              </a:spcAft>
              <a:buFont typeface="Wingdings" pitchFamily="2" charset="2"/>
              <a:buChar char="ü"/>
            </a:pPr>
            <a:endParaRPr lang="el-GR" sz="23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20000"/>
              </a:lnSpc>
              <a:spcBef>
                <a:spcPts val="600"/>
              </a:spcBef>
              <a:spcAft>
                <a:spcPts val="600"/>
              </a:spcAft>
              <a:buFont typeface="Wingdings" pitchFamily="2" charset="2"/>
              <a:buChar char="Ø"/>
            </a:pPr>
            <a:endParaRPr lang="el-GR" sz="23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1.3.5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και πολιτική για τη γήρανση_5</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Επαναπροσδιορισμός του κύκλου ζωής (συνέχεια)</a:t>
            </a: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indent="-276225" algn="just">
              <a:lnSpc>
                <a:spcPct val="120000"/>
              </a:lnSpc>
              <a:spcBef>
                <a:spcPts val="600"/>
              </a:spcBef>
              <a:spcAft>
                <a:spcPts val="600"/>
              </a:spcAft>
              <a:buFont typeface="Wingdings" pitchFamily="2" charset="2"/>
              <a:buChar char="ü"/>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Ανάγκη για δια βίου μάθηση</a:t>
            </a:r>
          </a:p>
          <a:p>
            <a:pPr marL="900113" indent="-276225" algn="just">
              <a:lnSpc>
                <a:spcPct val="120000"/>
              </a:lnSpc>
              <a:spcBef>
                <a:spcPts val="600"/>
              </a:spcBef>
              <a:spcAft>
                <a:spcPts val="600"/>
              </a:spcAft>
              <a:buFont typeface="Wingdings" pitchFamily="2" charset="2"/>
              <a:buChar char="ü"/>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Επιμόρφωση για αναβάθμιση των δεξιοτήτων και προσαρμογή στις αλλαγές των απαιτήσεων της εργασίας όπως αυτές προκύπτουν από την εξέλιξη της τεχνολογίας</a:t>
            </a:r>
          </a:p>
          <a:p>
            <a:pPr marL="900113" indent="-276225" algn="just">
              <a:lnSpc>
                <a:spcPct val="120000"/>
              </a:lnSpc>
              <a:spcBef>
                <a:spcPts val="600"/>
              </a:spcBef>
              <a:spcAft>
                <a:spcPts val="600"/>
              </a:spcAft>
              <a:buFont typeface="Wingdings" pitchFamily="2" charset="2"/>
              <a:buChar char="ü"/>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Γενικά ενθάρρυνση για επένδυση με στόχο τη διαμόρφωση ανθρωπίνου κεφαλαίου σε όλη τη διάρκεια του κύκλου ζωής</a:t>
            </a:r>
          </a:p>
          <a:p>
            <a:pPr marL="900113" indent="-276225" algn="just">
              <a:lnSpc>
                <a:spcPct val="120000"/>
              </a:lnSpc>
              <a:spcBef>
                <a:spcPts val="600"/>
              </a:spcBef>
              <a:spcAft>
                <a:spcPts val="600"/>
              </a:spcAft>
              <a:buFont typeface="Wingdings" pitchFamily="2" charset="2"/>
              <a:buChar char="ü"/>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Ευκαιρίες απασχόλησης για τους ηλικιωμένους, δίνοντας κίνητρα και αντιμετωπίζοντας τα εμπόδια που απορρέουν από τις διακρίσεις στο χώρο εργασίας </a:t>
            </a:r>
          </a:p>
          <a:p>
            <a:pPr marL="900113" indent="-276225" algn="just">
              <a:lnSpc>
                <a:spcPct val="120000"/>
              </a:lnSpc>
              <a:spcBef>
                <a:spcPts val="600"/>
              </a:spcBef>
              <a:spcAft>
                <a:spcPts val="600"/>
              </a:spcAft>
              <a:buFont typeface="Wingdings" pitchFamily="2" charset="2"/>
              <a:buChar char="ü"/>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Προσφορά εναλλακτικών επιλογών για απασχόληση</a:t>
            </a:r>
          </a:p>
          <a:p>
            <a:pPr marL="900113" indent="-276225" algn="just">
              <a:lnSpc>
                <a:spcPct val="120000"/>
              </a:lnSpc>
              <a:spcBef>
                <a:spcPts val="600"/>
              </a:spcBef>
              <a:spcAft>
                <a:spcPts val="600"/>
              </a:spcAft>
              <a:buFont typeface="Wingdings" pitchFamily="2" charset="2"/>
              <a:buChar char="ü"/>
            </a:pPr>
            <a:r>
              <a:rPr lang="el-GR" sz="1600" dirty="0">
                <a:solidFill>
                  <a:schemeClr val="tx1">
                    <a:lumMod val="95000"/>
                    <a:lumOff val="5000"/>
                  </a:schemeClr>
                </a:solidFill>
                <a:latin typeface="Times New Roman" panose="02020603050405020304" pitchFamily="18" charset="0"/>
                <a:cs typeface="Times New Roman" panose="02020603050405020304" pitchFamily="18" charset="0"/>
              </a:rPr>
              <a:t>Το βασικό ερώτημα είναι σε ποιο βαθμό οι προσφερόμενες δυνατότητες συνάδουν με τις επιλογές και τη θέληση των ηλικιωμένων για παραμονής τους στην αγορά εργασίας ή εάν οι αλλαγές στα συνταξιοδοτικά συστήματα ευνοούν- υποχρεώνουν τους ηλικιωμένους να παραμείνουν για μεγαλύτερο χρονικό διάστημα στην αγορά εργασίας. </a:t>
            </a:r>
            <a:endParaRPr lang="el-GR" sz="1600" dirty="0"/>
          </a:p>
        </p:txBody>
      </p:sp>
    </p:spTree>
    <p:extLst>
      <p:ext uri="{BB962C8B-B14F-4D97-AF65-F5344CB8AC3E}">
        <p14:creationId xmlns:p14="http://schemas.microsoft.com/office/powerpoint/2010/main" xmlns="" val="11659622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1.3.5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και πολιτική για τη γήρανση_6</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Συρρίκνωση της εξάρτησης των ηλικιωμένων από την παροχή φροντίδας από άλλους</a:t>
            </a: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indent="-276225" algn="just">
              <a:lnSpc>
                <a:spcPct val="120000"/>
              </a:lnSpc>
              <a:spcBef>
                <a:spcPts val="600"/>
              </a:spcBef>
              <a:spcAft>
                <a:spcPts val="600"/>
              </a:spcAft>
              <a:buFont typeface="Wingdings" pitchFamily="2" charset="2"/>
              <a:buChar char="ü"/>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Αρνητική σχέση μεταξύ ηλικίας και κατάστασης υγείας, ηλικίας και λειτουργικής ικανότητας, και άρα ο προβληματισμός, μέσα σε ένα καθεστώς έντασης της δημογραφικής γήρανσης, συνδέεται με την αναμενόμενη αύξηση του αριθμού των ηλικιωμένων που εξαρτώνται από άλλους για φροντίδα</a:t>
            </a:r>
          </a:p>
          <a:p>
            <a:pPr marL="900113" indent="-276225" algn="just">
              <a:lnSpc>
                <a:spcPct val="120000"/>
              </a:lnSpc>
              <a:spcBef>
                <a:spcPts val="600"/>
              </a:spcBef>
              <a:spcAft>
                <a:spcPts val="600"/>
              </a:spcAft>
              <a:buFont typeface="Wingdings" pitchFamily="2" charset="2"/>
              <a:buChar char="ü"/>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προαναφερόμενη σχέση μπορεί, μέσω της πρόληψης, να γίνει λιγότερο αρνητική ή π.χ. η σχέση μεταξύ λειτουργικής εξάρτησης και ηλικίας είναι πάντα σταθερή? </a:t>
            </a:r>
          </a:p>
          <a:p>
            <a:pPr marL="900113" indent="-276225" algn="just">
              <a:lnSpc>
                <a:spcPct val="120000"/>
              </a:lnSpc>
              <a:spcBef>
                <a:spcPts val="600"/>
              </a:spcBef>
              <a:spcAft>
                <a:spcPts val="600"/>
              </a:spcAft>
              <a:buFont typeface="Wingdings" pitchFamily="2" charset="2"/>
              <a:buChar char="ü"/>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πολιτικές που στοχεύουν στη βελτίωση της ποιότητας και του τρόπου ζωής των ηλικιωμένων (σωματική άσκηση, σωστή διατροφή </a:t>
            </a:r>
            <a:r>
              <a:rPr lang="el-GR" sz="16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κλ.π</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θεωρείται ότι βελτιώνουν την κατάσταση υγείας των ηλικιωμένων ατόμων, συμβάλλοντας με την τρόπο αυτό στην συρρίκνωση των αναγκών για παροχή φροντίδας από άλλους. </a:t>
            </a:r>
          </a:p>
        </p:txBody>
      </p:sp>
    </p:spTree>
    <p:extLst>
      <p:ext uri="{BB962C8B-B14F-4D97-AF65-F5344CB8AC3E}">
        <p14:creationId xmlns:p14="http://schemas.microsoft.com/office/powerpoint/2010/main" xmlns="" val="11659622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1.3.5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και πολιτική για τη γήρανση_7</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Αλλαγές αναφορικά με το ρόλο των φορέων (κράτος, οικογένεια, άτομο) στην παροχή στήριξης στους ηλικιωμένους </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 ρόλος του κράτους ως φορέας στήριξης των ηλικιωμένων πρέπει να διευρυνθεί?  Εάν ναι, πως αυτό μπορεί να επιτευχθεί με δεδομένη την διαχρονική αύξηση του λόγου συνταξιούχων/απασχολούμενων?</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Εάν όχι, σε ποιο βαθμό οι ενήλικες μπορούν να επωμιστούν περισσότερες ευθύνες για τη στήριξη των ηλικιωμένων γονέων τους?</a:t>
            </a:r>
          </a:p>
          <a:p>
            <a:pPr marL="623888" indent="-263525" algn="just">
              <a:lnSpc>
                <a:spcPct val="100000"/>
              </a:lnSpc>
              <a:spcBef>
                <a:spcPts val="600"/>
              </a:spcBef>
              <a:spcAft>
                <a:spcPts val="600"/>
              </a:spcAft>
              <a:buFont typeface="Wingdings" pitchFamily="2" charset="2"/>
              <a:buChar char="Ø"/>
            </a:pPr>
            <a:r>
              <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υπάρχει μία ατομική ευθύνη ώστε τα άτομα να προετοιμαστούν για την περίοδο κατά την οποία θα είναι ηλικιωμένα άτομα? </a:t>
            </a: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21207" y="221673"/>
            <a:ext cx="11116611" cy="866463"/>
          </a:xfrm>
        </p:spPr>
        <p:txBody>
          <a:bodyPr>
            <a:normAutofit fontScale="90000"/>
          </a:bodyPr>
          <a:lstStyle/>
          <a:p>
            <a:pPr algn="ctr"/>
            <a:r>
              <a:rPr lang="el-GR" sz="2000" b="1" dirty="0">
                <a:latin typeface="Times New Roman" pitchFamily="18" charset="0"/>
                <a:cs typeface="Times New Roman" pitchFamily="18" charset="0"/>
              </a:rPr>
              <a:t>2.</a:t>
            </a:r>
            <a:r>
              <a:rPr lang="en-US" sz="2000" b="1" dirty="0">
                <a:latin typeface="Times New Roman" pitchFamily="18" charset="0"/>
                <a:cs typeface="Times New Roman" pitchFamily="18" charset="0"/>
              </a:rPr>
              <a:t> </a:t>
            </a:r>
            <a:r>
              <a:rPr lang="el-GR" sz="2000" b="1" dirty="0">
                <a:latin typeface="Times New Roman" pitchFamily="18" charset="0"/>
                <a:cs typeface="Times New Roman" pitchFamily="18" charset="0"/>
              </a:rPr>
              <a:t>Πληθυσμιακές μεταβολές και δημογραφική γήρανση</a:t>
            </a:r>
            <a:br>
              <a:rPr lang="el-GR" sz="2000" b="1" dirty="0">
                <a:latin typeface="Times New Roman" pitchFamily="18" charset="0"/>
                <a:cs typeface="Times New Roman" pitchFamily="18" charset="0"/>
              </a:rPr>
            </a:br>
            <a:r>
              <a:rPr lang="el-GR" sz="2000" b="1" dirty="0">
                <a:latin typeface="Times New Roman" pitchFamily="18" charset="0"/>
                <a:cs typeface="Times New Roman" pitchFamily="18" charset="0"/>
              </a:rPr>
              <a:t>2.1 Το πλαίσιο των δημογραφικών αλλαγών </a:t>
            </a:r>
            <a:r>
              <a:rPr lang="en-US" sz="2000" b="1" dirty="0">
                <a:latin typeface="Times New Roman" pitchFamily="18" charset="0"/>
                <a:cs typeface="Times New Roman" pitchFamily="18" charset="0"/>
              </a:rPr>
              <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2.1</a:t>
            </a:r>
            <a:r>
              <a:rPr lang="el-GR" sz="2000" b="1" dirty="0">
                <a:latin typeface="Times New Roman" pitchFamily="18" charset="0"/>
                <a:cs typeface="Times New Roman" pitchFamily="18" charset="0"/>
              </a:rPr>
              <a:t>.1</a:t>
            </a:r>
            <a:r>
              <a:rPr lang="en-US" sz="2000" b="1" dirty="0">
                <a:latin typeface="Times New Roman" pitchFamily="18" charset="0"/>
                <a:cs typeface="Times New Roman" pitchFamily="18" charset="0"/>
              </a:rPr>
              <a:t> </a:t>
            </a:r>
            <a:r>
              <a:rPr lang="el-GR" sz="2000" b="1" dirty="0">
                <a:latin typeface="Times New Roman" pitchFamily="18" charset="0"/>
                <a:cs typeface="Times New Roman" pitchFamily="18" charset="0"/>
              </a:rPr>
              <a:t>Κάποιες βασικές δημογραφικές έννοιες </a:t>
            </a:r>
            <a:endParaRPr lang="el-GR" sz="2000" dirty="0"/>
          </a:p>
        </p:txBody>
      </p:sp>
      <p:sp>
        <p:nvSpPr>
          <p:cNvPr id="3" name="2 - Θέση περιεχομένου"/>
          <p:cNvSpPr>
            <a:spLocks noGrp="1"/>
          </p:cNvSpPr>
          <p:nvPr>
            <p:ph sz="quarter" idx="10"/>
          </p:nvPr>
        </p:nvSpPr>
        <p:spPr>
          <a:xfrm>
            <a:off x="539495" y="1219200"/>
            <a:ext cx="10959777" cy="5458691"/>
          </a:xfrm>
        </p:spPr>
        <p:txBody>
          <a:bodyPr>
            <a:noAutofit/>
          </a:bodyPr>
          <a:lstStyle/>
          <a:p>
            <a:pPr marL="2687638" indent="-2687638">
              <a:lnSpc>
                <a:spcPct val="100000"/>
              </a:lnSpc>
              <a:spcBef>
                <a:spcPts val="0"/>
              </a:spcBef>
              <a:spcAft>
                <a:spcPts val="0"/>
              </a:spcAft>
            </a:pPr>
            <a:r>
              <a:rPr lang="el-GR" sz="1800" dirty="0">
                <a:solidFill>
                  <a:srgbClr val="0070C0"/>
                </a:solidFill>
                <a:latin typeface="Times New Roman" pitchFamily="18" charset="0"/>
                <a:cs typeface="Times New Roman" pitchFamily="18" charset="0"/>
              </a:rPr>
              <a:t>Γεννήσεις (γεγονός)</a:t>
            </a:r>
            <a:r>
              <a:rPr lang="el-GR" sz="1800" dirty="0">
                <a:latin typeface="Times New Roman" pitchFamily="18" charset="0"/>
                <a:cs typeface="Times New Roman" pitchFamily="18" charset="0"/>
              </a:rPr>
              <a:t>: 	</a:t>
            </a:r>
            <a:r>
              <a:rPr lang="el-GR" sz="1800" dirty="0">
                <a:solidFill>
                  <a:schemeClr val="tx1"/>
                </a:solidFill>
                <a:latin typeface="Times New Roman" pitchFamily="18" charset="0"/>
                <a:cs typeface="Times New Roman" pitchFamily="18" charset="0"/>
              </a:rPr>
              <a:t>ο αριθμός των παιδιών που γεννιούνται κατά τη διάρκεια ενός έτους σε μια συγκεκριμένη περιοχή</a:t>
            </a:r>
          </a:p>
          <a:p>
            <a:pPr marL="2508250" indent="-2508250">
              <a:lnSpc>
                <a:spcPct val="100000"/>
              </a:lnSpc>
              <a:spcBef>
                <a:spcPts val="0"/>
              </a:spcBef>
              <a:spcAft>
                <a:spcPts val="0"/>
              </a:spcAft>
            </a:pPr>
            <a:endParaRPr lang="el-GR" sz="1800" dirty="0">
              <a:latin typeface="Times New Roman" pitchFamily="18" charset="0"/>
              <a:cs typeface="Times New Roman" pitchFamily="18" charset="0"/>
            </a:endParaRPr>
          </a:p>
          <a:p>
            <a:pPr marL="2508250" indent="-2508250">
              <a:lnSpc>
                <a:spcPct val="100000"/>
              </a:lnSpc>
              <a:spcBef>
                <a:spcPts val="0"/>
              </a:spcBef>
              <a:spcAft>
                <a:spcPts val="0"/>
              </a:spcAft>
            </a:pPr>
            <a:r>
              <a:rPr lang="el-GR" sz="1800" dirty="0">
                <a:solidFill>
                  <a:srgbClr val="0070C0"/>
                </a:solidFill>
                <a:latin typeface="Times New Roman" pitchFamily="18" charset="0"/>
                <a:cs typeface="Times New Roman" pitchFamily="18" charset="0"/>
              </a:rPr>
              <a:t>Συχνότητα γεννήσεων</a:t>
            </a:r>
          </a:p>
          <a:p>
            <a:pPr marL="2687638" indent="-2687638">
              <a:lnSpc>
                <a:spcPct val="100000"/>
              </a:lnSpc>
              <a:spcBef>
                <a:spcPts val="0"/>
              </a:spcBef>
              <a:spcAft>
                <a:spcPts val="0"/>
              </a:spcAft>
            </a:pPr>
            <a:r>
              <a:rPr lang="el-GR" sz="1800" dirty="0">
                <a:solidFill>
                  <a:srgbClr val="0070C0"/>
                </a:solidFill>
                <a:latin typeface="Times New Roman" pitchFamily="18" charset="0"/>
                <a:cs typeface="Times New Roman" pitchFamily="18" charset="0"/>
              </a:rPr>
              <a:t> (Γεννητικότητα)</a:t>
            </a:r>
            <a:r>
              <a:rPr lang="el-GR" sz="1800" dirty="0">
                <a:latin typeface="Times New Roman" pitchFamily="18" charset="0"/>
                <a:cs typeface="Times New Roman" pitchFamily="18" charset="0"/>
              </a:rPr>
              <a:t>: 	</a:t>
            </a:r>
            <a:r>
              <a:rPr lang="el-GR" sz="1800" dirty="0">
                <a:solidFill>
                  <a:schemeClr val="tx1"/>
                </a:solidFill>
                <a:latin typeface="Times New Roman" pitchFamily="18" charset="0"/>
                <a:cs typeface="Times New Roman" pitchFamily="18" charset="0"/>
              </a:rPr>
              <a:t>ο αριθμός των γεννήσεων που  αντιστοιχούν σε 1000 κατοίκους (γεννήσεις/1000 κατ.)</a:t>
            </a:r>
          </a:p>
          <a:p>
            <a:pPr marL="2508250" indent="-2508250">
              <a:lnSpc>
                <a:spcPct val="100000"/>
              </a:lnSpc>
              <a:spcBef>
                <a:spcPts val="0"/>
              </a:spcBef>
              <a:spcAft>
                <a:spcPts val="0"/>
              </a:spcAft>
            </a:pPr>
            <a:endParaRPr lang="el-GR" sz="1800" dirty="0">
              <a:latin typeface="Times New Roman" pitchFamily="18" charset="0"/>
              <a:cs typeface="Times New Roman" pitchFamily="18" charset="0"/>
            </a:endParaRPr>
          </a:p>
          <a:p>
            <a:pPr marL="2687638" indent="-2687638">
              <a:lnSpc>
                <a:spcPct val="100000"/>
              </a:lnSpc>
              <a:spcBef>
                <a:spcPts val="0"/>
              </a:spcBef>
              <a:spcAft>
                <a:spcPts val="0"/>
              </a:spcAft>
            </a:pPr>
            <a:r>
              <a:rPr lang="el-GR" sz="1800" dirty="0">
                <a:solidFill>
                  <a:srgbClr val="0070C0"/>
                </a:solidFill>
                <a:latin typeface="Times New Roman" pitchFamily="18" charset="0"/>
                <a:cs typeface="Times New Roman" pitchFamily="18" charset="0"/>
              </a:rPr>
              <a:t>Γονιμότητα (φαινόμενο)</a:t>
            </a:r>
            <a:r>
              <a:rPr lang="el-GR" sz="1800" dirty="0">
                <a:latin typeface="Times New Roman" pitchFamily="18" charset="0"/>
                <a:cs typeface="Times New Roman" pitchFamily="18" charset="0"/>
              </a:rPr>
              <a:t> : 	</a:t>
            </a:r>
            <a:r>
              <a:rPr lang="el-GR" sz="1800" dirty="0">
                <a:solidFill>
                  <a:schemeClr val="tx1"/>
                </a:solidFill>
                <a:latin typeface="Times New Roman" pitchFamily="18" charset="0"/>
                <a:cs typeface="Times New Roman" pitchFamily="18" charset="0"/>
              </a:rPr>
              <a:t>η τάση για αναπαραγωγή </a:t>
            </a:r>
          </a:p>
          <a:p>
            <a:pPr marL="2687638" indent="-2687638">
              <a:lnSpc>
                <a:spcPct val="100000"/>
              </a:lnSpc>
              <a:spcBef>
                <a:spcPts val="0"/>
              </a:spcBef>
              <a:spcAft>
                <a:spcPts val="0"/>
              </a:spcAft>
            </a:pPr>
            <a:endParaRPr lang="el-GR" sz="1800" dirty="0">
              <a:solidFill>
                <a:schemeClr val="tx1"/>
              </a:solidFill>
              <a:latin typeface="Times New Roman" pitchFamily="18" charset="0"/>
              <a:cs typeface="Times New Roman" pitchFamily="18" charset="0"/>
            </a:endParaRPr>
          </a:p>
          <a:p>
            <a:pPr marL="2687638" indent="-2687638">
              <a:lnSpc>
                <a:spcPct val="100000"/>
              </a:lnSpc>
              <a:spcBef>
                <a:spcPts val="0"/>
              </a:spcBef>
              <a:spcAft>
                <a:spcPts val="0"/>
              </a:spcAft>
            </a:pPr>
            <a:r>
              <a:rPr lang="el-GR" sz="1800" dirty="0">
                <a:solidFill>
                  <a:srgbClr val="0070C0"/>
                </a:solidFill>
                <a:latin typeface="Times New Roman" pitchFamily="18" charset="0"/>
                <a:cs typeface="Times New Roman" pitchFamily="18" charset="0"/>
              </a:rPr>
              <a:t>Γονιμότητα (μέτρηση):</a:t>
            </a:r>
            <a:r>
              <a:rPr lang="el-GR" sz="1800" dirty="0">
                <a:latin typeface="Times New Roman" pitchFamily="18" charset="0"/>
                <a:cs typeface="Times New Roman" pitchFamily="18" charset="0"/>
              </a:rPr>
              <a:t>	</a:t>
            </a:r>
            <a:r>
              <a:rPr lang="el-GR" sz="1800" dirty="0">
                <a:solidFill>
                  <a:schemeClr val="tx1"/>
                </a:solidFill>
                <a:latin typeface="Times New Roman" pitchFamily="18" charset="0"/>
                <a:cs typeface="Times New Roman" pitchFamily="18" charset="0"/>
              </a:rPr>
              <a:t>κατά ηλικία πρότυπο - μέσος αριθμός παιδιών ανά γυναίκα (άνδρα) αναπαραγωγικής ηλικίας </a:t>
            </a:r>
          </a:p>
          <a:p>
            <a:pPr marL="2508250" indent="-2508250">
              <a:lnSpc>
                <a:spcPct val="100000"/>
              </a:lnSpc>
              <a:spcBef>
                <a:spcPts val="0"/>
              </a:spcBef>
              <a:spcAft>
                <a:spcPts val="0"/>
              </a:spcAft>
            </a:pPr>
            <a:endParaRPr lang="el-GR" sz="1800" dirty="0">
              <a:latin typeface="Times New Roman" pitchFamily="18" charset="0"/>
              <a:cs typeface="Times New Roman" pitchFamily="18" charset="0"/>
            </a:endParaRPr>
          </a:p>
          <a:p>
            <a:pPr marL="2687638" indent="-2687638">
              <a:lnSpc>
                <a:spcPct val="100000"/>
              </a:lnSpc>
              <a:spcBef>
                <a:spcPts val="0"/>
              </a:spcBef>
              <a:spcAft>
                <a:spcPts val="0"/>
              </a:spcAft>
            </a:pPr>
            <a:r>
              <a:rPr lang="el-GR" sz="1800" dirty="0">
                <a:solidFill>
                  <a:srgbClr val="0070C0"/>
                </a:solidFill>
                <a:latin typeface="Times New Roman" pitchFamily="18" charset="0"/>
                <a:cs typeface="Times New Roman" pitchFamily="18" charset="0"/>
              </a:rPr>
              <a:t>Θάνατοι (γεγονός)</a:t>
            </a:r>
            <a:r>
              <a:rPr lang="el-GR" sz="1800" dirty="0">
                <a:latin typeface="Times New Roman" pitchFamily="18" charset="0"/>
                <a:cs typeface="Times New Roman" pitchFamily="18" charset="0"/>
              </a:rPr>
              <a:t>:	</a:t>
            </a:r>
            <a:r>
              <a:rPr lang="el-GR" sz="1800" dirty="0">
                <a:solidFill>
                  <a:schemeClr val="tx1"/>
                </a:solidFill>
                <a:latin typeface="Times New Roman" pitchFamily="18" charset="0"/>
                <a:cs typeface="Times New Roman" pitchFamily="18" charset="0"/>
              </a:rPr>
              <a:t>ο αριθμός των θανάτων που συμβαίνουν κατά τη διάρκεια ενός έτους σε μια συγκεκριμένη περιοχή</a:t>
            </a:r>
          </a:p>
          <a:p>
            <a:pPr marL="2508250" indent="-2508250">
              <a:lnSpc>
                <a:spcPct val="100000"/>
              </a:lnSpc>
              <a:spcBef>
                <a:spcPts val="0"/>
              </a:spcBef>
              <a:spcAft>
                <a:spcPts val="0"/>
              </a:spcAft>
            </a:pPr>
            <a:endParaRPr lang="el-GR" sz="1800" dirty="0">
              <a:latin typeface="Times New Roman" pitchFamily="18" charset="0"/>
              <a:cs typeface="Times New Roman" pitchFamily="18" charset="0"/>
            </a:endParaRPr>
          </a:p>
          <a:p>
            <a:pPr marL="2687638" indent="-2687638">
              <a:lnSpc>
                <a:spcPct val="100000"/>
              </a:lnSpc>
              <a:spcBef>
                <a:spcPts val="0"/>
              </a:spcBef>
              <a:spcAft>
                <a:spcPts val="0"/>
              </a:spcAft>
            </a:pPr>
            <a:r>
              <a:rPr lang="el-GR" sz="1800" dirty="0">
                <a:solidFill>
                  <a:srgbClr val="0070C0"/>
                </a:solidFill>
                <a:latin typeface="Times New Roman" pitchFamily="18" charset="0"/>
                <a:cs typeface="Times New Roman" pitchFamily="18" charset="0"/>
              </a:rPr>
              <a:t>Συχνότητα  θανάτων:</a:t>
            </a:r>
            <a:r>
              <a:rPr lang="el-GR" sz="1800" dirty="0">
                <a:latin typeface="Times New Roman" pitchFamily="18" charset="0"/>
                <a:cs typeface="Times New Roman" pitchFamily="18" charset="0"/>
              </a:rPr>
              <a:t> 	</a:t>
            </a:r>
            <a:r>
              <a:rPr lang="el-GR" sz="1800" dirty="0">
                <a:solidFill>
                  <a:schemeClr val="tx1"/>
                </a:solidFill>
                <a:latin typeface="Times New Roman" pitchFamily="18" charset="0"/>
                <a:cs typeface="Times New Roman" pitchFamily="18" charset="0"/>
              </a:rPr>
              <a:t>ο αριθμός των θανάτων που αντιστοιχούν σε 1000 κατοίκους (θάνατοι/1000 κατ.)</a:t>
            </a:r>
          </a:p>
          <a:p>
            <a:pPr marL="2508250" indent="-2508250">
              <a:lnSpc>
                <a:spcPct val="100000"/>
              </a:lnSpc>
              <a:spcBef>
                <a:spcPts val="0"/>
              </a:spcBef>
              <a:spcAft>
                <a:spcPts val="0"/>
              </a:spcAft>
            </a:pPr>
            <a:endParaRPr lang="el-GR" sz="1800" dirty="0">
              <a:solidFill>
                <a:srgbClr val="0070C0"/>
              </a:solidFill>
              <a:latin typeface="Times New Roman" pitchFamily="18" charset="0"/>
              <a:cs typeface="Times New Roman" pitchFamily="18" charset="0"/>
            </a:endParaRPr>
          </a:p>
          <a:p>
            <a:pPr marL="2687638" indent="-2687638">
              <a:lnSpc>
                <a:spcPct val="100000"/>
              </a:lnSpc>
              <a:spcBef>
                <a:spcPts val="0"/>
              </a:spcBef>
              <a:spcAft>
                <a:spcPts val="0"/>
              </a:spcAft>
            </a:pPr>
            <a:r>
              <a:rPr lang="el-GR" sz="1800" dirty="0">
                <a:solidFill>
                  <a:srgbClr val="0070C0"/>
                </a:solidFill>
                <a:latin typeface="Times New Roman" pitchFamily="18" charset="0"/>
                <a:cs typeface="Times New Roman" pitchFamily="18" charset="0"/>
              </a:rPr>
              <a:t>Θνησιμότητα (φαινόμενο):</a:t>
            </a:r>
            <a:r>
              <a:rPr lang="el-GR" sz="1800" dirty="0">
                <a:latin typeface="Times New Roman" pitchFamily="18" charset="0"/>
                <a:cs typeface="Times New Roman" pitchFamily="18" charset="0"/>
              </a:rPr>
              <a:t> 	</a:t>
            </a:r>
            <a:r>
              <a:rPr lang="el-GR" sz="1800" dirty="0">
                <a:solidFill>
                  <a:schemeClr val="tx1"/>
                </a:solidFill>
                <a:latin typeface="Times New Roman" pitchFamily="18" charset="0"/>
                <a:cs typeface="Times New Roman" pitchFamily="18" charset="0"/>
              </a:rPr>
              <a:t>η τάση για φθορά του πληθυσμού</a:t>
            </a:r>
          </a:p>
          <a:p>
            <a:pPr marL="2508250" indent="-2508250">
              <a:lnSpc>
                <a:spcPct val="100000"/>
              </a:lnSpc>
              <a:spcBef>
                <a:spcPts val="0"/>
              </a:spcBef>
              <a:spcAft>
                <a:spcPts val="0"/>
              </a:spcAft>
            </a:pPr>
            <a:endParaRPr lang="el-GR" sz="1800" dirty="0">
              <a:latin typeface="Times New Roman" pitchFamily="18" charset="0"/>
              <a:cs typeface="Times New Roman" pitchFamily="18" charset="0"/>
            </a:endParaRPr>
          </a:p>
          <a:p>
            <a:pPr marL="2687638" indent="-2687638">
              <a:lnSpc>
                <a:spcPct val="100000"/>
              </a:lnSpc>
              <a:spcBef>
                <a:spcPts val="0"/>
              </a:spcBef>
              <a:spcAft>
                <a:spcPts val="0"/>
              </a:spcAft>
            </a:pPr>
            <a:r>
              <a:rPr lang="el-GR" sz="1800" dirty="0">
                <a:solidFill>
                  <a:srgbClr val="0070C0"/>
                </a:solidFill>
                <a:latin typeface="Times New Roman" pitchFamily="18" charset="0"/>
                <a:cs typeface="Times New Roman" pitchFamily="18" charset="0"/>
              </a:rPr>
              <a:t>Θνησιμότητα  (μέτρηση):	</a:t>
            </a:r>
            <a:r>
              <a:rPr lang="el-GR" sz="1800" dirty="0">
                <a:solidFill>
                  <a:schemeClr val="tx1"/>
                </a:solidFill>
                <a:latin typeface="Times New Roman" pitchFamily="18" charset="0"/>
                <a:cs typeface="Times New Roman" pitchFamily="18" charset="0"/>
              </a:rPr>
              <a:t> κατά ηλικία πρότυπο  - προσδόκιμο ζωής = η μέση αναμενόμενη διάρκεια ζωής ενός ατόμου που γεννιέται μια συγκεκριμένη χρονική στιγμή σε μια συγκεκριμένη περιοχή</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21207" y="448056"/>
            <a:ext cx="9495629" cy="640080"/>
          </a:xfrm>
        </p:spPr>
        <p:txBody>
          <a:bodyPr>
            <a:normAutofit fontScale="90000"/>
          </a:bodyPr>
          <a:lstStyle/>
          <a:p>
            <a:pPr algn="ctr"/>
            <a:r>
              <a:rPr lang="en-US" sz="2000" b="1" dirty="0">
                <a:latin typeface="Times New Roman" pitchFamily="18" charset="0"/>
                <a:cs typeface="Times New Roman" pitchFamily="18" charset="0"/>
              </a:rPr>
              <a:t>2.</a:t>
            </a:r>
            <a:r>
              <a:rPr lang="el-GR" sz="2000" b="1" dirty="0">
                <a:latin typeface="Times New Roman" pitchFamily="18" charset="0"/>
                <a:cs typeface="Times New Roman" pitchFamily="18" charset="0"/>
              </a:rPr>
              <a:t>1.2</a:t>
            </a:r>
            <a:r>
              <a:rPr lang="en-US" sz="2000" b="1" dirty="0">
                <a:latin typeface="Times New Roman" pitchFamily="18" charset="0"/>
                <a:cs typeface="Times New Roman" pitchFamily="18" charset="0"/>
              </a:rPr>
              <a:t> </a:t>
            </a:r>
            <a:r>
              <a:rPr lang="el-GR" sz="2000" b="1" dirty="0">
                <a:latin typeface="Times New Roman" pitchFamily="18" charset="0"/>
                <a:cs typeface="Times New Roman" pitchFamily="18" charset="0"/>
              </a:rPr>
              <a:t>Ανάλυση ετήσια και ανάλυση κατά γενιά </a:t>
            </a:r>
            <a:br>
              <a:rPr lang="el-GR" sz="2000" b="1" dirty="0">
                <a:latin typeface="Times New Roman" pitchFamily="18" charset="0"/>
                <a:cs typeface="Times New Roman" pitchFamily="18" charset="0"/>
              </a:rPr>
            </a:br>
            <a:r>
              <a:rPr lang="el-GR" sz="2000" b="1" dirty="0">
                <a:latin typeface="Times New Roman" pitchFamily="18" charset="0"/>
                <a:cs typeface="Times New Roman" pitchFamily="18" charset="0"/>
              </a:rPr>
              <a:t>(γενικά, γενεαλογική και συγχρονική ανάλυση </a:t>
            </a:r>
            <a:r>
              <a:rPr lang="el-GR" sz="2000" b="1" dirty="0" err="1">
                <a:latin typeface="Times New Roman" pitchFamily="18" charset="0"/>
                <a:cs typeface="Times New Roman" pitchFamily="18" charset="0"/>
              </a:rPr>
              <a:t>κοινωνικο</a:t>
            </a:r>
            <a:r>
              <a:rPr lang="el-GR" sz="2000" b="1" dirty="0">
                <a:latin typeface="Times New Roman" pitchFamily="18" charset="0"/>
                <a:cs typeface="Times New Roman" pitchFamily="18" charset="0"/>
              </a:rPr>
              <a:t>-οικονομικών φαινομένων)</a:t>
            </a:r>
            <a:endParaRPr lang="el-GR" sz="2000" dirty="0"/>
          </a:p>
        </p:txBody>
      </p:sp>
      <p:sp>
        <p:nvSpPr>
          <p:cNvPr id="3" name="2 - Θέση περιεχομένου"/>
          <p:cNvSpPr>
            <a:spLocks noGrp="1"/>
          </p:cNvSpPr>
          <p:nvPr>
            <p:ph sz="quarter" idx="10"/>
          </p:nvPr>
        </p:nvSpPr>
        <p:spPr>
          <a:xfrm>
            <a:off x="539495" y="1288473"/>
            <a:ext cx="10959777" cy="5569527"/>
          </a:xfrm>
        </p:spPr>
        <p:txBody>
          <a:bodyPr>
            <a:normAutofit fontScale="25000" lnSpcReduction="20000"/>
          </a:bodyPr>
          <a:lstStyle/>
          <a:p>
            <a:pPr marL="2687638" indent="-2687638">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Γενιά </a:t>
            </a:r>
            <a:r>
              <a:rPr lang="en-US" sz="7200" dirty="0">
                <a:solidFill>
                  <a:srgbClr val="0070C0"/>
                </a:solidFill>
                <a:latin typeface="Times New Roman" pitchFamily="18" charset="0"/>
                <a:cs typeface="Times New Roman" pitchFamily="18" charset="0"/>
              </a:rPr>
              <a:t>(cohort)</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ο αριθμός των ατόμων που γεννήθηκαν σε ένα συγκεκριμένο έτος</a:t>
            </a:r>
          </a:p>
          <a:p>
            <a:pPr marL="2687638" indent="-2687638">
              <a:lnSpc>
                <a:spcPct val="120000"/>
              </a:lnSpc>
              <a:spcBef>
                <a:spcPts val="0"/>
              </a:spcBef>
              <a:spcAft>
                <a:spcPts val="0"/>
              </a:spcAft>
            </a:pPr>
            <a:r>
              <a:rPr lang="el-GR" sz="7200" dirty="0">
                <a:solidFill>
                  <a:schemeClr val="tx1"/>
                </a:solidFill>
                <a:latin typeface="Times New Roman" pitchFamily="18" charset="0"/>
                <a:cs typeface="Times New Roman" pitchFamily="18" charset="0"/>
              </a:rPr>
              <a:t>	</a:t>
            </a:r>
            <a:endParaRPr lang="el-GR" sz="7200" dirty="0">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Γονιμότητα (γενιά)</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η τάση για αναπαραγωγή σε επίπεδο γενεών - μέσος αριθμός παιδιών ανά γυναίκα κάθε γενιάς – μέσος τελικός (πραγματικός) αριθμός απογόνων</a:t>
            </a:r>
          </a:p>
          <a:p>
            <a:pPr marL="2687638" indent="-2687638">
              <a:lnSpc>
                <a:spcPct val="120000"/>
              </a:lnSpc>
              <a:spcBef>
                <a:spcPts val="0"/>
              </a:spcBef>
              <a:spcAft>
                <a:spcPts val="0"/>
              </a:spcAft>
            </a:pP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Γονιμότητα (έτος)</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η τάση για αναπαραγωγή σε ένα συγκεκριμένο έτος – (αναμενόμενος) μέσος αριθμός παιδιών ανά γυναίκα αναπαραγωγικής ηλικίας – Δείκτης Ολικής Γονιμότητας (</a:t>
            </a:r>
            <a:r>
              <a:rPr lang="en-US" sz="7200" dirty="0">
                <a:solidFill>
                  <a:schemeClr val="tx1"/>
                </a:solidFill>
                <a:latin typeface="Times New Roman" pitchFamily="18" charset="0"/>
                <a:cs typeface="Times New Roman" pitchFamily="18" charset="0"/>
              </a:rPr>
              <a:t>Total Fertility Rate)</a:t>
            </a: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endParaRPr lang="en-US"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Γονιμότητα (έτος</a:t>
            </a:r>
            <a:r>
              <a:rPr lang="en-US" sz="7200" dirty="0">
                <a:solidFill>
                  <a:srgbClr val="0070C0"/>
                </a:solidFill>
                <a:latin typeface="Times New Roman" pitchFamily="18" charset="0"/>
                <a:cs typeface="Times New Roman" pitchFamily="18" charset="0"/>
              </a:rPr>
              <a:t> - </a:t>
            </a:r>
            <a:r>
              <a:rPr lang="el-GR" sz="7200" dirty="0">
                <a:solidFill>
                  <a:srgbClr val="0070C0"/>
                </a:solidFill>
                <a:latin typeface="Times New Roman" pitchFamily="18" charset="0"/>
                <a:cs typeface="Times New Roman" pitchFamily="18" charset="0"/>
              </a:rPr>
              <a:t>ηλικία)</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ποσοστά </a:t>
            </a:r>
            <a:r>
              <a:rPr lang="en-US" sz="7200" dirty="0">
                <a:solidFill>
                  <a:schemeClr val="tx1"/>
                </a:solidFill>
                <a:latin typeface="Times New Roman" pitchFamily="18" charset="0"/>
                <a:cs typeface="Times New Roman" pitchFamily="18" charset="0"/>
              </a:rPr>
              <a:t>(</a:t>
            </a:r>
            <a:r>
              <a:rPr lang="el-GR" sz="7200" dirty="0">
                <a:solidFill>
                  <a:schemeClr val="tx1"/>
                </a:solidFill>
                <a:latin typeface="Times New Roman" pitchFamily="18" charset="0"/>
                <a:cs typeface="Times New Roman" pitchFamily="18" charset="0"/>
              </a:rPr>
              <a:t>δείκτες) γονιμότητας κατά ηλικία (</a:t>
            </a:r>
            <a:r>
              <a:rPr lang="en-US" sz="7200" dirty="0">
                <a:solidFill>
                  <a:schemeClr val="tx1"/>
                </a:solidFill>
                <a:latin typeface="Times New Roman" pitchFamily="18" charset="0"/>
                <a:cs typeface="Times New Roman" pitchFamily="18" charset="0"/>
              </a:rPr>
              <a:t>age-specific fertility rates) </a:t>
            </a: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Θνησιμότητα (γενιά):</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η διαδικασία φθοράς μιας γενιάς – (πραγματική) μέση διάρκεια ζωής των ατόμων μιας συγκεκριμένης γενιάς</a:t>
            </a:r>
          </a:p>
          <a:p>
            <a:pPr marL="2687638" indent="-2687638">
              <a:lnSpc>
                <a:spcPct val="120000"/>
              </a:lnSpc>
              <a:spcBef>
                <a:spcPts val="0"/>
              </a:spcBef>
              <a:spcAft>
                <a:spcPts val="0"/>
              </a:spcAft>
            </a:pP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Θνησιμότητα (έτος):</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η τάση για φθορά του πληθυσμού σε ένα συγκεκριμένο έτος - προσδόκιμο ζωής </a:t>
            </a:r>
            <a:r>
              <a:rPr lang="en-US" sz="7200" dirty="0">
                <a:solidFill>
                  <a:schemeClr val="tx1"/>
                </a:solidFill>
                <a:latin typeface="Times New Roman" pitchFamily="18" charset="0"/>
                <a:cs typeface="Times New Roman" pitchFamily="18" charset="0"/>
              </a:rPr>
              <a:t>(Life expectancy)</a:t>
            </a: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endParaRPr lang="en-US"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Θνησιμότητα έτος</a:t>
            </a:r>
            <a:r>
              <a:rPr lang="en-US" sz="7200" dirty="0">
                <a:solidFill>
                  <a:srgbClr val="0070C0"/>
                </a:solidFill>
                <a:latin typeface="Times New Roman" pitchFamily="18" charset="0"/>
                <a:cs typeface="Times New Roman" pitchFamily="18" charset="0"/>
              </a:rPr>
              <a:t> - </a:t>
            </a:r>
            <a:r>
              <a:rPr lang="el-GR" sz="7200" dirty="0">
                <a:solidFill>
                  <a:srgbClr val="0070C0"/>
                </a:solidFill>
                <a:latin typeface="Times New Roman" pitchFamily="18" charset="0"/>
                <a:cs typeface="Times New Roman" pitchFamily="18" charset="0"/>
              </a:rPr>
              <a:t>ηλικία)</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προσδόκιμο ζωής </a:t>
            </a:r>
            <a:r>
              <a:rPr lang="en-US" sz="7200" dirty="0">
                <a:solidFill>
                  <a:schemeClr val="tx1"/>
                </a:solidFill>
                <a:latin typeface="Times New Roman" pitchFamily="18" charset="0"/>
                <a:cs typeface="Times New Roman" pitchFamily="18" charset="0"/>
              </a:rPr>
              <a:t>[</a:t>
            </a:r>
            <a:r>
              <a:rPr lang="el-GR" sz="7200" dirty="0">
                <a:solidFill>
                  <a:schemeClr val="tx1"/>
                </a:solidFill>
                <a:latin typeface="Times New Roman" pitchFamily="18" charset="0"/>
                <a:cs typeface="Times New Roman" pitchFamily="18" charset="0"/>
              </a:rPr>
              <a:t>στη γέννηση (ηλικία 0), στην ηλικία των 6</a:t>
            </a:r>
            <a:r>
              <a:rPr lang="en-US" sz="7200" dirty="0">
                <a:solidFill>
                  <a:schemeClr val="tx1"/>
                </a:solidFill>
                <a:latin typeface="Times New Roman" pitchFamily="18" charset="0"/>
                <a:cs typeface="Times New Roman" pitchFamily="18" charset="0"/>
              </a:rPr>
              <a:t>5</a:t>
            </a:r>
            <a:r>
              <a:rPr lang="el-GR" sz="7200" dirty="0">
                <a:solidFill>
                  <a:schemeClr val="tx1"/>
                </a:solidFill>
                <a:latin typeface="Times New Roman" pitchFamily="18" charset="0"/>
                <a:cs typeface="Times New Roman" pitchFamily="18" charset="0"/>
              </a:rPr>
              <a:t> ετών </a:t>
            </a:r>
            <a:r>
              <a:rPr lang="el-GR" sz="7200" dirty="0" err="1">
                <a:solidFill>
                  <a:schemeClr val="tx1"/>
                </a:solidFill>
                <a:latin typeface="Times New Roman" pitchFamily="18" charset="0"/>
                <a:cs typeface="Times New Roman" pitchFamily="18" charset="0"/>
              </a:rPr>
              <a:t>κλ.π</a:t>
            </a:r>
            <a:r>
              <a:rPr lang="el-GR" sz="7200" dirty="0">
                <a:solidFill>
                  <a:schemeClr val="tx1"/>
                </a:solidFill>
                <a:latin typeface="Times New Roman" pitchFamily="18" charset="0"/>
                <a:cs typeface="Times New Roman" pitchFamily="18" charset="0"/>
              </a:rPr>
              <a:t>.</a:t>
            </a:r>
            <a:r>
              <a:rPr lang="en-US" sz="7200" dirty="0">
                <a:solidFill>
                  <a:schemeClr val="tx1"/>
                </a:solidFill>
                <a:latin typeface="Times New Roman" pitchFamily="18" charset="0"/>
                <a:cs typeface="Times New Roman" pitchFamily="18" charset="0"/>
              </a:rPr>
              <a:t>]</a:t>
            </a:r>
            <a:r>
              <a:rPr lang="el-GR" sz="7200" dirty="0">
                <a:solidFill>
                  <a:schemeClr val="tx1"/>
                </a:solidFill>
                <a:latin typeface="Times New Roman" pitchFamily="18" charset="0"/>
                <a:cs typeface="Times New Roman" pitchFamily="18" charset="0"/>
              </a:rPr>
              <a:t> </a:t>
            </a:r>
            <a:r>
              <a:rPr lang="en-US" sz="7200" dirty="0">
                <a:solidFill>
                  <a:schemeClr val="tx1"/>
                </a:solidFill>
                <a:latin typeface="Times New Roman" pitchFamily="18" charset="0"/>
                <a:cs typeface="Times New Roman" pitchFamily="18" charset="0"/>
              </a:rPr>
              <a:t>, (Life expectancy</a:t>
            </a:r>
            <a:r>
              <a:rPr lang="el-GR" sz="7200" dirty="0">
                <a:solidFill>
                  <a:schemeClr val="tx1"/>
                </a:solidFill>
                <a:latin typeface="Times New Roman" pitchFamily="18" charset="0"/>
                <a:cs typeface="Times New Roman" pitchFamily="18" charset="0"/>
              </a:rPr>
              <a:t> </a:t>
            </a:r>
            <a:r>
              <a:rPr lang="en-US" sz="7200" dirty="0">
                <a:solidFill>
                  <a:schemeClr val="tx1"/>
                </a:solidFill>
                <a:latin typeface="Times New Roman" pitchFamily="18" charset="0"/>
                <a:cs typeface="Times New Roman" pitchFamily="18" charset="0"/>
              </a:rPr>
              <a:t>at birth, life expectancy at age 65, etc.)</a:t>
            </a: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chemeClr val="tx1"/>
                </a:solidFill>
                <a:latin typeface="Times New Roman" pitchFamily="18" charset="0"/>
                <a:cs typeface="Times New Roman" pitchFamily="18" charset="0"/>
              </a:rPr>
              <a:t>	</a:t>
            </a:r>
            <a:endParaRPr lang="el-GR" sz="7200" dirty="0">
              <a:solidFill>
                <a:srgbClr val="0070C0"/>
              </a:solidFill>
              <a:latin typeface="Times New Roman" pitchFamily="18" charset="0"/>
              <a:cs typeface="Times New Roman" pitchFamily="18" charset="0"/>
            </a:endParaRPr>
          </a:p>
          <a:p>
            <a:pPr marL="2147888" indent="-2147888"/>
            <a:endParaRPr lang="el-GR" sz="5500" dirty="0">
              <a:latin typeface="Times New Roman" pitchFamily="18" charset="0"/>
              <a:cs typeface="Times New Roman" pitchFamily="18" charset="0"/>
            </a:endParaRPr>
          </a:p>
          <a:p>
            <a:r>
              <a:rPr lang="el-GR" dirty="0"/>
              <a:t>	</a:t>
            </a:r>
            <a:r>
              <a:rPr lang="el-GR" i="1" dirty="0"/>
              <a:t> </a:t>
            </a:r>
            <a:endParaRPr lang="el-G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21207" y="448056"/>
            <a:ext cx="9495629" cy="640080"/>
          </a:xfrm>
        </p:spPr>
        <p:txBody>
          <a:bodyPr>
            <a:normAutofit/>
          </a:bodyPr>
          <a:lstStyle/>
          <a:p>
            <a:pPr algn="ctr"/>
            <a:r>
              <a:rPr lang="en-US" sz="2000" b="1" dirty="0">
                <a:latin typeface="Times New Roman" pitchFamily="18" charset="0"/>
                <a:cs typeface="Times New Roman" pitchFamily="18" charset="0"/>
              </a:rPr>
              <a:t>2.</a:t>
            </a:r>
            <a:r>
              <a:rPr lang="el-GR" sz="2000" b="1" dirty="0">
                <a:latin typeface="Times New Roman" pitchFamily="18" charset="0"/>
                <a:cs typeface="Times New Roman" pitchFamily="18" charset="0"/>
              </a:rPr>
              <a:t>1.3</a:t>
            </a:r>
            <a:r>
              <a:rPr lang="en-US" sz="2000" b="1" dirty="0">
                <a:latin typeface="Times New Roman" pitchFamily="18" charset="0"/>
                <a:cs typeface="Times New Roman" pitchFamily="18" charset="0"/>
              </a:rPr>
              <a:t> </a:t>
            </a:r>
            <a:r>
              <a:rPr lang="el-GR" sz="2000" b="1" dirty="0">
                <a:latin typeface="Times New Roman" pitchFamily="18" charset="0"/>
                <a:cs typeface="Times New Roman" pitchFamily="18" charset="0"/>
              </a:rPr>
              <a:t>Διαχρονική μεταβολή του πληθυσμού</a:t>
            </a:r>
            <a:endParaRPr lang="el-GR" sz="2000" dirty="0"/>
          </a:p>
        </p:txBody>
      </p:sp>
      <p:sp>
        <p:nvSpPr>
          <p:cNvPr id="3" name="2 - Θέση περιεχομένου"/>
          <p:cNvSpPr>
            <a:spLocks noGrp="1"/>
          </p:cNvSpPr>
          <p:nvPr>
            <p:ph sz="quarter" idx="10"/>
          </p:nvPr>
        </p:nvSpPr>
        <p:spPr>
          <a:xfrm>
            <a:off x="539495" y="1288473"/>
            <a:ext cx="10959777" cy="5569527"/>
          </a:xfrm>
        </p:spPr>
        <p:txBody>
          <a:bodyPr>
            <a:normAutofit fontScale="25000" lnSpcReduction="20000"/>
          </a:bodyPr>
          <a:lstStyle/>
          <a:p>
            <a:pPr marL="2687638" indent="-2687638">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Φυσικό Ισοζύγιο</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η διαφορά μεταξύ γεννήσεων και θανάτων </a:t>
            </a:r>
          </a:p>
          <a:p>
            <a:pPr marL="2687638" indent="-2687638">
              <a:lnSpc>
                <a:spcPct val="120000"/>
              </a:lnSpc>
              <a:spcBef>
                <a:spcPts val="0"/>
              </a:spcBef>
              <a:spcAft>
                <a:spcPts val="0"/>
              </a:spcAft>
            </a:pPr>
            <a:r>
              <a:rPr lang="el-GR" sz="7200" dirty="0">
                <a:solidFill>
                  <a:schemeClr val="tx1"/>
                </a:solidFill>
                <a:latin typeface="Times New Roman" pitchFamily="18" charset="0"/>
                <a:cs typeface="Times New Roman" pitchFamily="18" charset="0"/>
              </a:rPr>
              <a:t>	(Φ.Ι.=</a:t>
            </a:r>
            <a:r>
              <a:rPr lang="en-US" sz="7200" dirty="0">
                <a:solidFill>
                  <a:schemeClr val="tx1"/>
                </a:solidFill>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Γεννήσεις- Θάνατοι) </a:t>
            </a:r>
          </a:p>
          <a:p>
            <a:pPr marL="2687638" indent="-2687638">
              <a:lnSpc>
                <a:spcPct val="120000"/>
              </a:lnSpc>
              <a:spcBef>
                <a:spcPts val="0"/>
              </a:spcBef>
              <a:spcAft>
                <a:spcPts val="0"/>
              </a:spcAft>
            </a:pP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chemeClr val="tx1"/>
                </a:solidFill>
                <a:latin typeface="Times New Roman" pitchFamily="18" charset="0"/>
                <a:cs typeface="Times New Roman" pitchFamily="18" charset="0"/>
              </a:rPr>
              <a:t>	αν Γεννήσεις &gt; Θάνατοι  </a:t>
            </a:r>
            <a:r>
              <a:rPr lang="el-GR" sz="7200" dirty="0">
                <a:solidFill>
                  <a:schemeClr val="tx1"/>
                </a:solidFill>
                <a:latin typeface="Times New Roman" pitchFamily="18" charset="0"/>
                <a:cs typeface="Times New Roman" pitchFamily="18" charset="0"/>
                <a:sym typeface="Wingdings"/>
              </a:rPr>
              <a:t></a:t>
            </a:r>
            <a:r>
              <a:rPr lang="el-GR" sz="7200" dirty="0">
                <a:solidFill>
                  <a:schemeClr val="tx1"/>
                </a:solidFill>
                <a:latin typeface="Times New Roman" pitchFamily="18" charset="0"/>
                <a:cs typeface="Times New Roman" pitchFamily="18" charset="0"/>
              </a:rPr>
              <a:t> Φ.Ι.&gt;0</a:t>
            </a:r>
          </a:p>
          <a:p>
            <a:pPr marL="2687638" indent="-2687638">
              <a:lnSpc>
                <a:spcPct val="120000"/>
              </a:lnSpc>
              <a:spcBef>
                <a:spcPts val="0"/>
              </a:spcBef>
              <a:spcAft>
                <a:spcPts val="0"/>
              </a:spcAft>
            </a:pPr>
            <a:r>
              <a:rPr lang="el-GR" sz="7200" dirty="0">
                <a:solidFill>
                  <a:schemeClr val="tx1"/>
                </a:solidFill>
                <a:latin typeface="Times New Roman" pitchFamily="18" charset="0"/>
                <a:cs typeface="Times New Roman" pitchFamily="18" charset="0"/>
              </a:rPr>
              <a:t>	αν Γεννήσεις &lt; Θάνατοι  </a:t>
            </a:r>
            <a:r>
              <a:rPr lang="el-GR" sz="7200" dirty="0">
                <a:solidFill>
                  <a:schemeClr val="tx1"/>
                </a:solidFill>
                <a:latin typeface="Times New Roman" pitchFamily="18" charset="0"/>
                <a:cs typeface="Times New Roman" pitchFamily="18" charset="0"/>
                <a:sym typeface="Wingdings"/>
              </a:rPr>
              <a:t></a:t>
            </a:r>
            <a:r>
              <a:rPr lang="el-GR" sz="7200" dirty="0">
                <a:solidFill>
                  <a:schemeClr val="tx1"/>
                </a:solidFill>
                <a:latin typeface="Times New Roman" pitchFamily="18" charset="0"/>
                <a:cs typeface="Times New Roman" pitchFamily="18" charset="0"/>
              </a:rPr>
              <a:t> Φ.Ι.&lt;0</a:t>
            </a:r>
            <a:r>
              <a:rPr lang="el-GR" sz="7200" dirty="0">
                <a:latin typeface="Times New Roman" pitchFamily="18" charset="0"/>
                <a:cs typeface="Times New Roman" pitchFamily="18" charset="0"/>
              </a:rPr>
              <a:t>	</a:t>
            </a:r>
          </a:p>
          <a:p>
            <a:pPr marL="2147888" indent="-2147888">
              <a:lnSpc>
                <a:spcPct val="120000"/>
              </a:lnSpc>
              <a:spcBef>
                <a:spcPts val="0"/>
              </a:spcBef>
              <a:spcAft>
                <a:spcPts val="0"/>
              </a:spcAft>
            </a:pPr>
            <a:endParaRPr lang="el-GR" sz="7200" dirty="0">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Μεταναστευτικό ισοζύγιο</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η διαφορά των εξερχόμενων από τους εισερχόμενους μετανάστες </a:t>
            </a:r>
          </a:p>
          <a:p>
            <a:pPr marL="2687638" indent="-2687638">
              <a:lnSpc>
                <a:spcPct val="120000"/>
              </a:lnSpc>
              <a:spcBef>
                <a:spcPts val="0"/>
              </a:spcBef>
              <a:spcAft>
                <a:spcPts val="0"/>
              </a:spcAft>
            </a:pPr>
            <a:r>
              <a:rPr lang="el-GR" sz="7200" dirty="0">
                <a:solidFill>
                  <a:schemeClr val="tx1"/>
                </a:solidFill>
                <a:latin typeface="Times New Roman" pitchFamily="18" charset="0"/>
                <a:cs typeface="Times New Roman" pitchFamily="18" charset="0"/>
              </a:rPr>
              <a:t>	(Μ.Ι. = Εισερχόμενοι -Εξερχόμενοι)</a:t>
            </a:r>
          </a:p>
          <a:p>
            <a:pPr marL="2687638" indent="-2687638">
              <a:lnSpc>
                <a:spcPct val="120000"/>
              </a:lnSpc>
              <a:spcBef>
                <a:spcPts val="0"/>
              </a:spcBef>
              <a:spcAft>
                <a:spcPts val="0"/>
              </a:spcAft>
            </a:pP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chemeClr val="tx1"/>
                </a:solidFill>
                <a:latin typeface="Times New Roman" pitchFamily="18" charset="0"/>
                <a:cs typeface="Times New Roman" pitchFamily="18" charset="0"/>
              </a:rPr>
              <a:t>	αν Εισερχόμενοι &gt; Εξερχόμενοι </a:t>
            </a:r>
            <a:r>
              <a:rPr lang="el-GR" sz="7200" dirty="0">
                <a:solidFill>
                  <a:schemeClr val="tx1"/>
                </a:solidFill>
                <a:latin typeface="Times New Roman" pitchFamily="18" charset="0"/>
                <a:cs typeface="Times New Roman" pitchFamily="18" charset="0"/>
                <a:sym typeface="Wingdings"/>
              </a:rPr>
              <a:t></a:t>
            </a:r>
            <a:r>
              <a:rPr lang="el-GR" sz="7200" dirty="0">
                <a:solidFill>
                  <a:schemeClr val="tx1"/>
                </a:solidFill>
                <a:latin typeface="Times New Roman" pitchFamily="18" charset="0"/>
                <a:cs typeface="Times New Roman" pitchFamily="18" charset="0"/>
              </a:rPr>
              <a:t> Μ.Ι.&gt;0</a:t>
            </a:r>
          </a:p>
          <a:p>
            <a:pPr marL="2687638" indent="-2687638">
              <a:lnSpc>
                <a:spcPct val="120000"/>
              </a:lnSpc>
              <a:spcBef>
                <a:spcPts val="0"/>
              </a:spcBef>
              <a:spcAft>
                <a:spcPts val="0"/>
              </a:spcAft>
            </a:pPr>
            <a:r>
              <a:rPr lang="el-GR" sz="7200" dirty="0">
                <a:solidFill>
                  <a:schemeClr val="tx1"/>
                </a:solidFill>
                <a:latin typeface="Times New Roman" pitchFamily="18" charset="0"/>
                <a:cs typeface="Times New Roman" pitchFamily="18" charset="0"/>
              </a:rPr>
              <a:t>	αν Εισερχόμενοι &lt; Εξερχόμενοι </a:t>
            </a:r>
            <a:r>
              <a:rPr lang="el-GR" sz="7200" dirty="0">
                <a:solidFill>
                  <a:schemeClr val="tx1"/>
                </a:solidFill>
                <a:latin typeface="Times New Roman" pitchFamily="18" charset="0"/>
                <a:cs typeface="Times New Roman" pitchFamily="18" charset="0"/>
                <a:sym typeface="Wingdings"/>
              </a:rPr>
              <a:t></a:t>
            </a:r>
            <a:r>
              <a:rPr lang="el-GR" sz="7200" dirty="0">
                <a:solidFill>
                  <a:schemeClr val="tx1"/>
                </a:solidFill>
                <a:latin typeface="Times New Roman" pitchFamily="18" charset="0"/>
                <a:cs typeface="Times New Roman" pitchFamily="18" charset="0"/>
              </a:rPr>
              <a:t> Μ.Ι.&lt;0</a:t>
            </a:r>
          </a:p>
          <a:p>
            <a:pPr marL="2687638" indent="-2687638">
              <a:lnSpc>
                <a:spcPct val="120000"/>
              </a:lnSpc>
              <a:spcBef>
                <a:spcPts val="0"/>
              </a:spcBef>
              <a:spcAft>
                <a:spcPts val="0"/>
              </a:spcAft>
            </a:pP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Μεταβολή του πληθυσμού</a:t>
            </a:r>
          </a:p>
          <a:p>
            <a:pPr marL="2687638" indent="-2687638">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a:t>
            </a:r>
            <a:r>
              <a:rPr lang="en-US" sz="7200" dirty="0">
                <a:solidFill>
                  <a:srgbClr val="0070C0"/>
                </a:solidFill>
                <a:latin typeface="Times New Roman" pitchFamily="18" charset="0"/>
                <a:cs typeface="Times New Roman" pitchFamily="18" charset="0"/>
              </a:rPr>
              <a:t>P</a:t>
            </a:r>
            <a:r>
              <a:rPr lang="en-US" sz="7200" baseline="-25000" dirty="0">
                <a:solidFill>
                  <a:srgbClr val="0070C0"/>
                </a:solidFill>
                <a:latin typeface="Times New Roman" pitchFamily="18" charset="0"/>
                <a:cs typeface="Times New Roman" pitchFamily="18" charset="0"/>
              </a:rPr>
              <a:t>1</a:t>
            </a:r>
            <a:r>
              <a:rPr lang="en-US" sz="7200" dirty="0">
                <a:solidFill>
                  <a:srgbClr val="0070C0"/>
                </a:solidFill>
                <a:latin typeface="Times New Roman" pitchFamily="18" charset="0"/>
                <a:cs typeface="Times New Roman" pitchFamily="18" charset="0"/>
              </a:rPr>
              <a:t>-P</a:t>
            </a:r>
            <a:r>
              <a:rPr lang="en-US" sz="7200" baseline="-25000" dirty="0">
                <a:solidFill>
                  <a:srgbClr val="0070C0"/>
                </a:solidFill>
                <a:latin typeface="Times New Roman" pitchFamily="18" charset="0"/>
                <a:cs typeface="Times New Roman" pitchFamily="18" charset="0"/>
              </a:rPr>
              <a:t>0</a:t>
            </a:r>
            <a:r>
              <a:rPr lang="en-US" sz="7200" dirty="0">
                <a:solidFill>
                  <a:srgbClr val="0070C0"/>
                </a:solidFill>
                <a:latin typeface="Times New Roman" pitchFamily="18" charset="0"/>
                <a:cs typeface="Times New Roman" pitchFamily="18" charset="0"/>
              </a:rPr>
              <a:t>)</a:t>
            </a:r>
            <a:r>
              <a:rPr lang="el-GR" sz="7200" dirty="0">
                <a:solidFill>
                  <a:srgbClr val="0070C0"/>
                </a:solidFill>
                <a:latin typeface="Times New Roman" pitchFamily="18" charset="0"/>
                <a:cs typeface="Times New Roman" pitchFamily="18" charset="0"/>
              </a:rPr>
              <a:t>: </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το άθροισμα του Φυσικού </a:t>
            </a:r>
            <a:r>
              <a:rPr lang="en-US" sz="7200" dirty="0">
                <a:solidFill>
                  <a:schemeClr val="tx1"/>
                </a:solidFill>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και του Μεταναστευτικού Ισοζυγίου  </a:t>
            </a:r>
          </a:p>
          <a:p>
            <a:pPr marL="2687638" indent="-2687638">
              <a:lnSpc>
                <a:spcPct val="120000"/>
              </a:lnSpc>
              <a:spcBef>
                <a:spcPts val="0"/>
              </a:spcBef>
              <a:spcAft>
                <a:spcPts val="0"/>
              </a:spcAft>
            </a:pPr>
            <a:r>
              <a:rPr lang="el-GR" sz="7200" dirty="0">
                <a:solidFill>
                  <a:schemeClr val="tx1"/>
                </a:solidFill>
                <a:latin typeface="Times New Roman" pitchFamily="18" charset="0"/>
                <a:cs typeface="Times New Roman" pitchFamily="18" charset="0"/>
              </a:rPr>
              <a:t>	 (Γεννήσεις- Θάνατοι)  + (Εισερχόμενοι -Εξερχόμενοι)</a:t>
            </a:r>
            <a:endParaRPr lang="el-GR" sz="7200" i="1"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endParaRPr lang="el-GR" sz="7200" dirty="0">
              <a:solidFill>
                <a:srgbClr val="0070C0"/>
              </a:solidFill>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Ρυθμός μεταβολής (ρ)</a:t>
            </a:r>
            <a:r>
              <a:rPr lang="el-GR" sz="7200" dirty="0">
                <a:latin typeface="Times New Roman" pitchFamily="18" charset="0"/>
                <a:cs typeface="Times New Roman" pitchFamily="18" charset="0"/>
              </a:rPr>
              <a:t> : 	</a:t>
            </a:r>
            <a:r>
              <a:rPr lang="el-GR" sz="7200" dirty="0">
                <a:solidFill>
                  <a:schemeClr val="tx1"/>
                </a:solidFill>
                <a:latin typeface="Times New Roman" pitchFamily="18" charset="0"/>
                <a:cs typeface="Times New Roman" pitchFamily="18" charset="0"/>
              </a:rPr>
              <a:t>η ποσοστιαία μεταβολή του μεγέθους του πληθυσμού ανάμεσα σε δύο χρονικές στιγμές</a:t>
            </a:r>
            <a:r>
              <a:rPr lang="el-GR" sz="7200" i="1" dirty="0">
                <a:solidFill>
                  <a:schemeClr val="tx1"/>
                </a:solidFill>
                <a:latin typeface="Times New Roman" pitchFamily="18" charset="0"/>
                <a:cs typeface="Times New Roman" pitchFamily="18" charset="0"/>
              </a:rPr>
              <a:t>  και  υπολογίζεται από τον τύπο  </a:t>
            </a:r>
          </a:p>
          <a:p>
            <a:pPr marL="2687638" indent="-2687638">
              <a:lnSpc>
                <a:spcPct val="120000"/>
              </a:lnSpc>
              <a:spcBef>
                <a:spcPts val="0"/>
              </a:spcBef>
              <a:spcAft>
                <a:spcPts val="0"/>
              </a:spcAft>
            </a:pPr>
            <a:r>
              <a:rPr lang="el-GR" sz="7200" i="1" dirty="0">
                <a:solidFill>
                  <a:schemeClr val="tx1"/>
                </a:solidFill>
                <a:latin typeface="Times New Roman" pitchFamily="18" charset="0"/>
                <a:cs typeface="Times New Roman" pitchFamily="18" charset="0"/>
              </a:rPr>
              <a:t>	ρ = </a:t>
            </a:r>
            <a:r>
              <a:rPr lang="en-US" sz="7200" i="1" dirty="0">
                <a:solidFill>
                  <a:schemeClr val="tx1"/>
                </a:solidFill>
                <a:latin typeface="Times New Roman" pitchFamily="18" charset="0"/>
                <a:cs typeface="Times New Roman" pitchFamily="18" charset="0"/>
              </a:rPr>
              <a:t>[</a:t>
            </a:r>
            <a:r>
              <a:rPr lang="el-GR" sz="7200" i="1" dirty="0">
                <a:solidFill>
                  <a:schemeClr val="tx1"/>
                </a:solidFill>
                <a:latin typeface="Times New Roman" pitchFamily="18" charset="0"/>
                <a:cs typeface="Times New Roman" pitchFamily="18" charset="0"/>
              </a:rPr>
              <a:t>(</a:t>
            </a:r>
            <a:r>
              <a:rPr lang="en-US" sz="7200" i="1" dirty="0">
                <a:solidFill>
                  <a:schemeClr val="tx1"/>
                </a:solidFill>
                <a:latin typeface="Times New Roman" pitchFamily="18" charset="0"/>
                <a:cs typeface="Times New Roman" pitchFamily="18" charset="0"/>
              </a:rPr>
              <a:t>P</a:t>
            </a:r>
            <a:r>
              <a:rPr lang="en-US" sz="7200" i="1" baseline="-25000" dirty="0">
                <a:solidFill>
                  <a:schemeClr val="tx1"/>
                </a:solidFill>
                <a:latin typeface="Times New Roman" pitchFamily="18" charset="0"/>
                <a:cs typeface="Times New Roman" pitchFamily="18" charset="0"/>
              </a:rPr>
              <a:t>1</a:t>
            </a:r>
            <a:r>
              <a:rPr lang="en-US" sz="7200" i="1" dirty="0">
                <a:solidFill>
                  <a:schemeClr val="tx1"/>
                </a:solidFill>
                <a:latin typeface="Times New Roman" pitchFamily="18" charset="0"/>
                <a:cs typeface="Times New Roman" pitchFamily="18" charset="0"/>
              </a:rPr>
              <a:t> – P</a:t>
            </a:r>
            <a:r>
              <a:rPr lang="en-US" sz="7200" i="1" baseline="-25000" dirty="0">
                <a:solidFill>
                  <a:schemeClr val="tx1"/>
                </a:solidFill>
                <a:latin typeface="Times New Roman" pitchFamily="18" charset="0"/>
                <a:cs typeface="Times New Roman" pitchFamily="18" charset="0"/>
              </a:rPr>
              <a:t>0</a:t>
            </a:r>
            <a:r>
              <a:rPr lang="en-US" sz="7200" i="1" dirty="0">
                <a:solidFill>
                  <a:schemeClr val="tx1"/>
                </a:solidFill>
                <a:latin typeface="Times New Roman" pitchFamily="18" charset="0"/>
                <a:cs typeface="Times New Roman" pitchFamily="18" charset="0"/>
              </a:rPr>
              <a:t>)/P</a:t>
            </a:r>
            <a:r>
              <a:rPr lang="en-US" sz="7200" i="1" baseline="-25000" dirty="0">
                <a:solidFill>
                  <a:schemeClr val="tx1"/>
                </a:solidFill>
                <a:latin typeface="Times New Roman" pitchFamily="18" charset="0"/>
                <a:cs typeface="Times New Roman" pitchFamily="18" charset="0"/>
              </a:rPr>
              <a:t>o</a:t>
            </a:r>
            <a:r>
              <a:rPr lang="en-US" sz="7200" i="1" dirty="0">
                <a:solidFill>
                  <a:schemeClr val="tx1"/>
                </a:solidFill>
                <a:latin typeface="Times New Roman" pitchFamily="18" charset="0"/>
                <a:cs typeface="Times New Roman" pitchFamily="18" charset="0"/>
              </a:rPr>
              <a:t>] * 100</a:t>
            </a:r>
            <a:endParaRPr lang="el-GR" sz="7200" i="1" dirty="0">
              <a:solidFill>
                <a:schemeClr val="tx1"/>
              </a:solidFill>
              <a:latin typeface="Times New Roman" pitchFamily="18" charset="0"/>
              <a:cs typeface="Times New Roman" pitchFamily="18" charset="0"/>
            </a:endParaRPr>
          </a:p>
          <a:p>
            <a:pPr marL="2147888" indent="-2147888"/>
            <a:endParaRPr lang="el-GR" sz="5500" i="1" dirty="0">
              <a:latin typeface="Times New Roman" pitchFamily="18" charset="0"/>
              <a:cs typeface="Times New Roman" pitchFamily="18" charset="0"/>
            </a:endParaRPr>
          </a:p>
          <a:p>
            <a:pPr marL="2147888" indent="-2147888"/>
            <a:endParaRPr lang="el-GR" sz="5500" dirty="0">
              <a:latin typeface="Times New Roman" pitchFamily="18" charset="0"/>
              <a:cs typeface="Times New Roman" pitchFamily="18" charset="0"/>
            </a:endParaRPr>
          </a:p>
          <a:p>
            <a:r>
              <a:rPr lang="el-GR" dirty="0"/>
              <a:t>	</a:t>
            </a:r>
            <a:r>
              <a:rPr lang="el-GR" i="1" dirty="0"/>
              <a:t> </a:t>
            </a:r>
            <a:endParaRPr lang="el-G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21207" y="448056"/>
            <a:ext cx="9495629" cy="640080"/>
          </a:xfrm>
        </p:spPr>
        <p:txBody>
          <a:bodyPr>
            <a:normAutofit/>
          </a:bodyPr>
          <a:lstStyle/>
          <a:p>
            <a:pPr algn="ctr"/>
            <a:r>
              <a:rPr lang="en-US" sz="2000" b="1" dirty="0">
                <a:latin typeface="Times New Roman" pitchFamily="18" charset="0"/>
                <a:cs typeface="Times New Roman" pitchFamily="18" charset="0"/>
              </a:rPr>
              <a:t>2.</a:t>
            </a:r>
            <a:r>
              <a:rPr lang="el-GR" sz="2000" b="1" dirty="0">
                <a:latin typeface="Times New Roman" pitchFamily="18" charset="0"/>
                <a:cs typeface="Times New Roman" pitchFamily="18" charset="0"/>
              </a:rPr>
              <a:t>1.4</a:t>
            </a:r>
            <a:r>
              <a:rPr lang="en-US" sz="2000" b="1" dirty="0">
                <a:latin typeface="Times New Roman" pitchFamily="18" charset="0"/>
                <a:cs typeface="Times New Roman" pitchFamily="18" charset="0"/>
              </a:rPr>
              <a:t> </a:t>
            </a:r>
            <a:r>
              <a:rPr lang="el-GR" sz="2000" b="1" dirty="0">
                <a:latin typeface="Times New Roman" pitchFamily="18" charset="0"/>
                <a:cs typeface="Times New Roman" pitchFamily="18" charset="0"/>
              </a:rPr>
              <a:t> Ηλικιακή δομή του πληθυσμού (συνήθης διαχωρισμός)</a:t>
            </a:r>
            <a:endParaRPr lang="el-GR" sz="2000" dirty="0"/>
          </a:p>
        </p:txBody>
      </p:sp>
      <p:sp>
        <p:nvSpPr>
          <p:cNvPr id="3" name="2 - Θέση περιεχομένου"/>
          <p:cNvSpPr>
            <a:spLocks noGrp="1"/>
          </p:cNvSpPr>
          <p:nvPr>
            <p:ph sz="quarter" idx="10"/>
          </p:nvPr>
        </p:nvSpPr>
        <p:spPr>
          <a:xfrm>
            <a:off x="539495" y="1288473"/>
            <a:ext cx="10959777" cy="5569527"/>
          </a:xfrm>
        </p:spPr>
        <p:txBody>
          <a:bodyPr>
            <a:normAutofit fontScale="25000" lnSpcReduction="20000"/>
          </a:bodyPr>
          <a:lstStyle/>
          <a:p>
            <a:pPr marL="4032250" indent="-4032250">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Νέοι</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άτομα ηλικίας 0 έως 14 ετών (</a:t>
            </a:r>
            <a:r>
              <a:rPr lang="en-US" sz="7200" dirty="0">
                <a:solidFill>
                  <a:schemeClr val="tx1"/>
                </a:solidFill>
                <a:latin typeface="Times New Roman" pitchFamily="18" charset="0"/>
                <a:cs typeface="Times New Roman" pitchFamily="18" charset="0"/>
              </a:rPr>
              <a:t>P</a:t>
            </a:r>
            <a:r>
              <a:rPr lang="en-US" sz="7200" baseline="-25000" dirty="0">
                <a:solidFill>
                  <a:schemeClr val="tx1"/>
                </a:solidFill>
                <a:latin typeface="Times New Roman" pitchFamily="18" charset="0"/>
                <a:cs typeface="Times New Roman" pitchFamily="18" charset="0"/>
              </a:rPr>
              <a:t>0-14</a:t>
            </a:r>
            <a:r>
              <a:rPr lang="en-US" sz="7200" dirty="0">
                <a:solidFill>
                  <a:schemeClr val="tx1"/>
                </a:solidFill>
                <a:latin typeface="Times New Roman" pitchFamily="18" charset="0"/>
                <a:cs typeface="Times New Roman" pitchFamily="18" charset="0"/>
              </a:rPr>
              <a:t>)</a:t>
            </a: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chemeClr val="tx1"/>
                </a:solidFill>
                <a:latin typeface="Times New Roman" pitchFamily="18" charset="0"/>
                <a:cs typeface="Times New Roman" pitchFamily="18" charset="0"/>
              </a:rPr>
              <a:t>	</a:t>
            </a:r>
            <a:endParaRPr lang="el-GR" sz="7200" dirty="0">
              <a:latin typeface="Times New Roman" pitchFamily="18" charset="0"/>
              <a:cs typeface="Times New Roman" pitchFamily="18" charset="0"/>
            </a:endParaRPr>
          </a:p>
          <a:p>
            <a:pPr marL="4032250" indent="-4032250">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Άτομα παραγωγικών ηλικιών</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 άτομα ηλικίας 15 έως 64 ετών</a:t>
            </a:r>
            <a:r>
              <a:rPr lang="en-US" sz="7200" dirty="0">
                <a:solidFill>
                  <a:schemeClr val="tx1"/>
                </a:solidFill>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a:t>
            </a:r>
            <a:r>
              <a:rPr lang="en-US" sz="7200" dirty="0">
                <a:solidFill>
                  <a:schemeClr val="tx1"/>
                </a:solidFill>
                <a:latin typeface="Times New Roman" pitchFamily="18" charset="0"/>
                <a:cs typeface="Times New Roman" pitchFamily="18" charset="0"/>
              </a:rPr>
              <a:t>P</a:t>
            </a:r>
            <a:r>
              <a:rPr lang="en-US" sz="7200" baseline="-25000" dirty="0">
                <a:solidFill>
                  <a:schemeClr val="tx1"/>
                </a:solidFill>
                <a:latin typeface="Times New Roman" pitchFamily="18" charset="0"/>
                <a:cs typeface="Times New Roman" pitchFamily="18" charset="0"/>
              </a:rPr>
              <a:t>15-64</a:t>
            </a:r>
            <a:r>
              <a:rPr lang="en-US" sz="7200" dirty="0">
                <a:solidFill>
                  <a:schemeClr val="tx1"/>
                </a:solidFill>
                <a:latin typeface="Times New Roman" pitchFamily="18" charset="0"/>
                <a:cs typeface="Times New Roman" pitchFamily="18" charset="0"/>
              </a:rPr>
              <a:t>)</a:t>
            </a: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endParaRPr lang="el-GR" sz="7200" dirty="0">
              <a:solidFill>
                <a:schemeClr val="tx1"/>
              </a:solidFill>
              <a:latin typeface="Times New Roman" pitchFamily="18" charset="0"/>
              <a:cs typeface="Times New Roman" pitchFamily="18" charset="0"/>
            </a:endParaRPr>
          </a:p>
          <a:p>
            <a:pPr marL="4032250" indent="-4032250">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Ηλικιωμένοι</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 άτομα ηλικίας 65 ετών και άνω (</a:t>
            </a:r>
            <a:r>
              <a:rPr lang="en-US" sz="7200" dirty="0">
                <a:solidFill>
                  <a:schemeClr val="tx1"/>
                </a:solidFill>
                <a:latin typeface="Times New Roman" pitchFamily="18" charset="0"/>
                <a:cs typeface="Times New Roman" pitchFamily="18" charset="0"/>
              </a:rPr>
              <a:t>P</a:t>
            </a:r>
            <a:r>
              <a:rPr lang="en-US" sz="7200" baseline="-25000" dirty="0">
                <a:solidFill>
                  <a:schemeClr val="tx1"/>
                </a:solidFill>
                <a:latin typeface="Times New Roman" pitchFamily="18" charset="0"/>
                <a:cs typeface="Times New Roman" pitchFamily="18" charset="0"/>
              </a:rPr>
              <a:t>65+</a:t>
            </a:r>
            <a:r>
              <a:rPr lang="en-US" sz="7200" dirty="0">
                <a:solidFill>
                  <a:schemeClr val="tx1"/>
                </a:solidFill>
                <a:latin typeface="Times New Roman" pitchFamily="18" charset="0"/>
                <a:cs typeface="Times New Roman" pitchFamily="18" charset="0"/>
              </a:rPr>
              <a:t>)</a:t>
            </a: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endParaRPr lang="en-US"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Λόγος δημογραφικής Εξάρτησης </a:t>
            </a:r>
          </a:p>
          <a:p>
            <a:pPr marL="4032250" indent="-4032250">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a:t>
            </a:r>
            <a:r>
              <a:rPr lang="en-US" sz="7200" dirty="0">
                <a:solidFill>
                  <a:srgbClr val="0070C0"/>
                </a:solidFill>
                <a:latin typeface="Times New Roman" pitchFamily="18" charset="0"/>
                <a:cs typeface="Times New Roman" pitchFamily="18" charset="0"/>
              </a:rPr>
              <a:t>Demographic dependency</a:t>
            </a:r>
            <a:r>
              <a:rPr lang="el-GR" sz="7200" dirty="0">
                <a:solidFill>
                  <a:srgbClr val="0070C0"/>
                </a:solidFill>
                <a:latin typeface="Times New Roman" pitchFamily="18" charset="0"/>
                <a:cs typeface="Times New Roman" pitchFamily="18" charset="0"/>
              </a:rPr>
              <a:t>  </a:t>
            </a:r>
            <a:r>
              <a:rPr lang="en-US" sz="7200" dirty="0">
                <a:solidFill>
                  <a:srgbClr val="0070C0"/>
                </a:solidFill>
                <a:latin typeface="Times New Roman" pitchFamily="18" charset="0"/>
                <a:cs typeface="Times New Roman" pitchFamily="18" charset="0"/>
              </a:rPr>
              <a:t>ratio)</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λόγος μεταξύ νέων και ηλικιωμένων προς τα άτομα των παραγωγικών ηλικιών</a:t>
            </a:r>
            <a:r>
              <a:rPr lang="en-US" sz="7200" dirty="0">
                <a:solidFill>
                  <a:schemeClr val="tx1"/>
                </a:solidFill>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a:t>
            </a:r>
            <a:r>
              <a:rPr lang="en-US" sz="7200" dirty="0">
                <a:solidFill>
                  <a:schemeClr val="tx1"/>
                </a:solidFill>
                <a:latin typeface="Times New Roman" pitchFamily="18" charset="0"/>
                <a:cs typeface="Times New Roman" pitchFamily="18" charset="0"/>
              </a:rPr>
              <a:t>P</a:t>
            </a:r>
            <a:r>
              <a:rPr lang="en-US" sz="7200" baseline="-25000" dirty="0">
                <a:solidFill>
                  <a:schemeClr val="tx1"/>
                </a:solidFill>
                <a:latin typeface="Times New Roman" pitchFamily="18" charset="0"/>
                <a:cs typeface="Times New Roman" pitchFamily="18" charset="0"/>
              </a:rPr>
              <a:t>0-14</a:t>
            </a:r>
            <a:r>
              <a:rPr lang="en-US" sz="7200" dirty="0">
                <a:solidFill>
                  <a:schemeClr val="tx1"/>
                </a:solidFill>
                <a:latin typeface="Times New Roman" pitchFamily="18" charset="0"/>
                <a:cs typeface="Times New Roman" pitchFamily="18" charset="0"/>
              </a:rPr>
              <a:t>) + </a:t>
            </a:r>
            <a:r>
              <a:rPr lang="el-GR" sz="7200" dirty="0">
                <a:solidFill>
                  <a:schemeClr val="tx1"/>
                </a:solidFill>
                <a:latin typeface="Times New Roman" pitchFamily="18" charset="0"/>
                <a:cs typeface="Times New Roman" pitchFamily="18" charset="0"/>
              </a:rPr>
              <a:t>(</a:t>
            </a:r>
            <a:r>
              <a:rPr lang="en-US" sz="7200" dirty="0">
                <a:solidFill>
                  <a:schemeClr val="tx1"/>
                </a:solidFill>
                <a:latin typeface="Times New Roman" pitchFamily="18" charset="0"/>
                <a:cs typeface="Times New Roman" pitchFamily="18" charset="0"/>
              </a:rPr>
              <a:t>P</a:t>
            </a:r>
            <a:r>
              <a:rPr lang="en-US" sz="7200" baseline="-25000" dirty="0">
                <a:solidFill>
                  <a:schemeClr val="tx1"/>
                </a:solidFill>
                <a:latin typeface="Times New Roman" pitchFamily="18" charset="0"/>
                <a:cs typeface="Times New Roman" pitchFamily="18" charset="0"/>
              </a:rPr>
              <a:t>65+</a:t>
            </a:r>
            <a:r>
              <a:rPr lang="en-US" sz="7200" dirty="0">
                <a:solidFill>
                  <a:schemeClr val="tx1"/>
                </a:solidFill>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 (</a:t>
            </a:r>
            <a:r>
              <a:rPr lang="en-US" sz="7200" dirty="0">
                <a:solidFill>
                  <a:schemeClr val="tx1"/>
                </a:solidFill>
                <a:latin typeface="Times New Roman" pitchFamily="18" charset="0"/>
                <a:cs typeface="Times New Roman" pitchFamily="18" charset="0"/>
              </a:rPr>
              <a:t>P</a:t>
            </a:r>
            <a:r>
              <a:rPr lang="en-US" sz="7200" baseline="-25000" dirty="0">
                <a:solidFill>
                  <a:schemeClr val="tx1"/>
                </a:solidFill>
                <a:latin typeface="Times New Roman" pitchFamily="18" charset="0"/>
                <a:cs typeface="Times New Roman" pitchFamily="18" charset="0"/>
              </a:rPr>
              <a:t>15-64</a:t>
            </a:r>
            <a:r>
              <a:rPr lang="en-US" sz="7200" dirty="0">
                <a:solidFill>
                  <a:schemeClr val="tx1"/>
                </a:solidFill>
                <a:latin typeface="Times New Roman" pitchFamily="18" charset="0"/>
                <a:cs typeface="Times New Roman" pitchFamily="18" charset="0"/>
              </a:rPr>
              <a:t>)</a:t>
            </a:r>
          </a:p>
          <a:p>
            <a:pPr marL="2687638" indent="-2687638">
              <a:lnSpc>
                <a:spcPct val="120000"/>
              </a:lnSpc>
              <a:spcBef>
                <a:spcPts val="0"/>
              </a:spcBef>
              <a:spcAft>
                <a:spcPts val="0"/>
              </a:spcAft>
            </a:pPr>
            <a:endParaRPr lang="el-GR" sz="7200" dirty="0">
              <a:solidFill>
                <a:schemeClr val="tx1"/>
              </a:solidFill>
              <a:latin typeface="Times New Roman" pitchFamily="18" charset="0"/>
              <a:cs typeface="Times New Roman" pitchFamily="18" charset="0"/>
            </a:endParaRPr>
          </a:p>
          <a:p>
            <a:pPr marL="3768725" indent="-3768725">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Δημογραφική εξάρτηση</a:t>
            </a:r>
            <a:r>
              <a:rPr lang="en-US" sz="7200" dirty="0">
                <a:solidFill>
                  <a:srgbClr val="0070C0"/>
                </a:solidFill>
                <a:latin typeface="Times New Roman" pitchFamily="18" charset="0"/>
                <a:cs typeface="Times New Roman" pitchFamily="18" charset="0"/>
              </a:rPr>
              <a:t> </a:t>
            </a:r>
            <a:r>
              <a:rPr lang="el-GR" sz="7200" dirty="0">
                <a:solidFill>
                  <a:srgbClr val="0070C0"/>
                </a:solidFill>
                <a:latin typeface="Times New Roman" pitchFamily="18" charset="0"/>
                <a:cs typeface="Times New Roman" pitchFamily="18" charset="0"/>
              </a:rPr>
              <a:t>των ηλικιωμένων</a:t>
            </a:r>
          </a:p>
          <a:p>
            <a:pPr marL="4032250" indent="-4032250">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a:t>
            </a:r>
            <a:r>
              <a:rPr lang="en-US" sz="7200" dirty="0">
                <a:solidFill>
                  <a:srgbClr val="0070C0"/>
                </a:solidFill>
                <a:latin typeface="Times New Roman" pitchFamily="18" charset="0"/>
                <a:cs typeface="Times New Roman" pitchFamily="18" charset="0"/>
              </a:rPr>
              <a:t>Old-age dependency</a:t>
            </a:r>
            <a:r>
              <a:rPr lang="el-GR" sz="7200" dirty="0">
                <a:solidFill>
                  <a:srgbClr val="0070C0"/>
                </a:solidFill>
                <a:latin typeface="Times New Roman" pitchFamily="18" charset="0"/>
                <a:cs typeface="Times New Roman" pitchFamily="18" charset="0"/>
              </a:rPr>
              <a:t> </a:t>
            </a:r>
            <a:r>
              <a:rPr lang="en-US" sz="7200" dirty="0">
                <a:solidFill>
                  <a:srgbClr val="0070C0"/>
                </a:solidFill>
                <a:latin typeface="Times New Roman" pitchFamily="18" charset="0"/>
                <a:cs typeface="Times New Roman" pitchFamily="18" charset="0"/>
              </a:rPr>
              <a:t>ratio)</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λόγος μεταξύ ηλικιωμένων και ατόμων σε παραγωγική ηλικία παραγωγικών ηλικιών</a:t>
            </a:r>
            <a:r>
              <a:rPr lang="en-US" sz="7200" dirty="0">
                <a:solidFill>
                  <a:schemeClr val="tx1"/>
                </a:solidFill>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a:t>
            </a:r>
            <a:r>
              <a:rPr lang="en-US" sz="7200" dirty="0">
                <a:solidFill>
                  <a:schemeClr val="tx1"/>
                </a:solidFill>
                <a:latin typeface="Times New Roman" pitchFamily="18" charset="0"/>
                <a:cs typeface="Times New Roman" pitchFamily="18" charset="0"/>
              </a:rPr>
              <a:t>P</a:t>
            </a:r>
            <a:r>
              <a:rPr lang="en-US" sz="7200" baseline="-25000" dirty="0">
                <a:solidFill>
                  <a:schemeClr val="tx1"/>
                </a:solidFill>
                <a:latin typeface="Times New Roman" pitchFamily="18" charset="0"/>
                <a:cs typeface="Times New Roman" pitchFamily="18" charset="0"/>
              </a:rPr>
              <a:t>65+</a:t>
            </a:r>
            <a:r>
              <a:rPr lang="en-US" sz="7200" dirty="0">
                <a:solidFill>
                  <a:schemeClr val="tx1"/>
                </a:solidFill>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 (</a:t>
            </a:r>
            <a:r>
              <a:rPr lang="en-US" sz="7200" dirty="0">
                <a:solidFill>
                  <a:schemeClr val="tx1"/>
                </a:solidFill>
                <a:latin typeface="Times New Roman" pitchFamily="18" charset="0"/>
                <a:cs typeface="Times New Roman" pitchFamily="18" charset="0"/>
              </a:rPr>
              <a:t>P</a:t>
            </a:r>
            <a:r>
              <a:rPr lang="en-US" sz="7200" baseline="-25000" dirty="0">
                <a:solidFill>
                  <a:schemeClr val="tx1"/>
                </a:solidFill>
                <a:latin typeface="Times New Roman" pitchFamily="18" charset="0"/>
                <a:cs typeface="Times New Roman" pitchFamily="18" charset="0"/>
              </a:rPr>
              <a:t>15-64</a:t>
            </a:r>
            <a:r>
              <a:rPr lang="en-US" sz="7200" dirty="0">
                <a:solidFill>
                  <a:schemeClr val="tx1"/>
                </a:solidFill>
                <a:latin typeface="Times New Roman" pitchFamily="18" charset="0"/>
                <a:cs typeface="Times New Roman" pitchFamily="18" charset="0"/>
              </a:rPr>
              <a:t>)</a:t>
            </a:r>
          </a:p>
          <a:p>
            <a:pPr marL="4032250" indent="-4032250">
              <a:lnSpc>
                <a:spcPct val="120000"/>
              </a:lnSpc>
              <a:spcBef>
                <a:spcPts val="0"/>
              </a:spcBef>
              <a:spcAft>
                <a:spcPts val="0"/>
              </a:spcAft>
            </a:pPr>
            <a:endParaRPr lang="el-GR" sz="7200" dirty="0">
              <a:solidFill>
                <a:schemeClr val="tx1"/>
              </a:solidFill>
              <a:latin typeface="Times New Roman" pitchFamily="18" charset="0"/>
              <a:cs typeface="Times New Roman" pitchFamily="18" charset="0"/>
            </a:endParaRPr>
          </a:p>
          <a:p>
            <a:pPr marL="4032250" indent="-4032250">
              <a:lnSpc>
                <a:spcPct val="120000"/>
              </a:lnSpc>
              <a:spcBef>
                <a:spcPts val="0"/>
              </a:spcBef>
              <a:spcAft>
                <a:spcPts val="0"/>
              </a:spcAft>
            </a:pPr>
            <a:r>
              <a:rPr lang="en-US" sz="7200" dirty="0">
                <a:solidFill>
                  <a:srgbClr val="0070C0"/>
                </a:solidFill>
                <a:latin typeface="Times New Roman" pitchFamily="18" charset="0"/>
                <a:cs typeface="Times New Roman" pitchFamily="18" charset="0"/>
              </a:rPr>
              <a:t>Support </a:t>
            </a:r>
            <a:r>
              <a:rPr lang="el-GR" sz="7200" dirty="0">
                <a:solidFill>
                  <a:srgbClr val="0070C0"/>
                </a:solidFill>
                <a:latin typeface="Times New Roman" pitchFamily="18" charset="0"/>
                <a:cs typeface="Times New Roman" pitchFamily="18" charset="0"/>
              </a:rPr>
              <a:t> </a:t>
            </a:r>
            <a:r>
              <a:rPr lang="en-US" sz="7200" dirty="0">
                <a:solidFill>
                  <a:srgbClr val="0070C0"/>
                </a:solidFill>
                <a:latin typeface="Times New Roman" pitchFamily="18" charset="0"/>
                <a:cs typeface="Times New Roman" pitchFamily="18" charset="0"/>
              </a:rPr>
              <a:t>ratio </a:t>
            </a:r>
            <a:r>
              <a:rPr lang="el-GR" sz="7200" dirty="0">
                <a:solidFill>
                  <a:srgbClr val="0070C0"/>
                </a:solidFill>
                <a:latin typeface="Times New Roman" pitchFamily="18" charset="0"/>
                <a:cs typeface="Times New Roman" pitchFamily="18" charset="0"/>
              </a:rPr>
              <a:t> («</a:t>
            </a:r>
            <a:r>
              <a:rPr lang="el-GR" sz="7200">
                <a:solidFill>
                  <a:srgbClr val="0070C0"/>
                </a:solidFill>
                <a:latin typeface="Times New Roman" pitchFamily="18" charset="0"/>
                <a:cs typeface="Times New Roman" pitchFamily="18" charset="0"/>
              </a:rPr>
              <a:t>δείκτης στήριξης»)</a:t>
            </a:r>
            <a:r>
              <a:rPr lang="el-GR" sz="7200">
                <a:latin typeface="Times New Roman" pitchFamily="18" charset="0"/>
                <a:cs typeface="Times New Roman" pitchFamily="18" charset="0"/>
              </a:rPr>
              <a:t>:</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λόγος μεταξύ ατόμων σε παραγωγική ηλικία και ηλικιωμένων και παραγωγικών ηλικιών</a:t>
            </a:r>
            <a:r>
              <a:rPr lang="en-US" sz="7200" dirty="0">
                <a:solidFill>
                  <a:schemeClr val="tx1"/>
                </a:solidFill>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a:t>
            </a:r>
            <a:r>
              <a:rPr lang="en-US" sz="7200" dirty="0">
                <a:solidFill>
                  <a:schemeClr val="tx1"/>
                </a:solidFill>
                <a:latin typeface="Times New Roman" pitchFamily="18" charset="0"/>
                <a:cs typeface="Times New Roman" pitchFamily="18" charset="0"/>
              </a:rPr>
              <a:t>P</a:t>
            </a:r>
            <a:r>
              <a:rPr lang="el-GR" sz="7200" baseline="-25000" dirty="0">
                <a:solidFill>
                  <a:schemeClr val="tx1"/>
                </a:solidFill>
                <a:latin typeface="Times New Roman" pitchFamily="18" charset="0"/>
                <a:cs typeface="Times New Roman" pitchFamily="18" charset="0"/>
              </a:rPr>
              <a:t>15-64</a:t>
            </a:r>
            <a:r>
              <a:rPr lang="en-US" sz="7200" dirty="0">
                <a:solidFill>
                  <a:schemeClr val="tx1"/>
                </a:solidFill>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 (</a:t>
            </a:r>
            <a:r>
              <a:rPr lang="en-US" sz="7200" dirty="0">
                <a:solidFill>
                  <a:schemeClr val="tx1"/>
                </a:solidFill>
                <a:latin typeface="Times New Roman" pitchFamily="18" charset="0"/>
                <a:cs typeface="Times New Roman" pitchFamily="18" charset="0"/>
              </a:rPr>
              <a:t>P</a:t>
            </a:r>
            <a:r>
              <a:rPr lang="el-GR" sz="7200" baseline="-25000" dirty="0">
                <a:solidFill>
                  <a:schemeClr val="tx1"/>
                </a:solidFill>
                <a:latin typeface="Times New Roman" pitchFamily="18" charset="0"/>
                <a:cs typeface="Times New Roman" pitchFamily="18" charset="0"/>
              </a:rPr>
              <a:t>65+</a:t>
            </a:r>
            <a:r>
              <a:rPr lang="en-US" sz="7200" dirty="0">
                <a:solidFill>
                  <a:schemeClr val="tx1"/>
                </a:solidFill>
                <a:latin typeface="Times New Roman" pitchFamily="18" charset="0"/>
                <a:cs typeface="Times New Roman" pitchFamily="18" charset="0"/>
              </a:rPr>
              <a:t>)</a:t>
            </a:r>
            <a:endParaRPr lang="el-GR" sz="7200" dirty="0">
              <a:solidFill>
                <a:schemeClr val="tx1"/>
              </a:solidFill>
              <a:latin typeface="Times New Roman" pitchFamily="18" charset="0"/>
              <a:cs typeface="Times New Roman" pitchFamily="18" charset="0"/>
            </a:endParaRPr>
          </a:p>
          <a:p>
            <a:pPr marL="4032250" indent="-4032250">
              <a:lnSpc>
                <a:spcPct val="120000"/>
              </a:lnSpc>
              <a:spcBef>
                <a:spcPts val="0"/>
              </a:spcBef>
              <a:spcAft>
                <a:spcPts val="0"/>
              </a:spcAft>
            </a:pPr>
            <a:endParaRPr lang="el-GR" sz="7200" dirty="0">
              <a:solidFill>
                <a:schemeClr val="tx1"/>
              </a:solidFill>
              <a:latin typeface="Times New Roman" pitchFamily="18" charset="0"/>
              <a:cs typeface="Times New Roman" pitchFamily="18" charset="0"/>
            </a:endParaRPr>
          </a:p>
          <a:p>
            <a:pPr marL="4032250" indent="-4032250">
              <a:lnSpc>
                <a:spcPct val="120000"/>
              </a:lnSpc>
              <a:spcBef>
                <a:spcPts val="0"/>
              </a:spcBef>
              <a:spcAft>
                <a:spcPts val="0"/>
              </a:spcAft>
            </a:pPr>
            <a:r>
              <a:rPr lang="el-GR" sz="7200" dirty="0">
                <a:solidFill>
                  <a:srgbClr val="0070C0"/>
                </a:solidFill>
                <a:latin typeface="Times New Roman" pitchFamily="18" charset="0"/>
                <a:cs typeface="Times New Roman" pitchFamily="18" charset="0"/>
              </a:rPr>
              <a:t>Δημογραφική γήρανση</a:t>
            </a:r>
            <a:r>
              <a:rPr lang="el-GR" sz="7200" dirty="0">
                <a:latin typeface="Times New Roman" pitchFamily="18" charset="0"/>
                <a:cs typeface="Times New Roman" pitchFamily="18" charset="0"/>
              </a:rPr>
              <a:t>:	</a:t>
            </a:r>
            <a:r>
              <a:rPr lang="el-GR" sz="7200" dirty="0">
                <a:solidFill>
                  <a:schemeClr val="tx1"/>
                </a:solidFill>
                <a:latin typeface="Times New Roman" pitchFamily="18" charset="0"/>
                <a:cs typeface="Times New Roman" pitchFamily="18" charset="0"/>
              </a:rPr>
              <a:t>Αύξηση του ποσοστού των ηλικιωμένων στο συνολικό πληθυσμό, αύξηση μέσης και διάμεσης ηλικίας, αύξηση δημογραφικής εξάρτησης των ηλικιωμένων, μείωση του «δείκτη στήριξης»</a:t>
            </a:r>
            <a:endParaRPr lang="en-US" sz="7200" dirty="0">
              <a:solidFill>
                <a:schemeClr val="tx1"/>
              </a:solidFill>
              <a:latin typeface="Times New Roman" pitchFamily="18" charset="0"/>
              <a:cs typeface="Times New Roman" pitchFamily="18" charset="0"/>
            </a:endParaRPr>
          </a:p>
          <a:p>
            <a:pPr marL="4032250" indent="-4032250">
              <a:lnSpc>
                <a:spcPct val="120000"/>
              </a:lnSpc>
              <a:spcBef>
                <a:spcPts val="0"/>
              </a:spcBef>
              <a:spcAft>
                <a:spcPts val="0"/>
              </a:spcAft>
            </a:pPr>
            <a:endParaRPr lang="en-US" sz="7200" dirty="0">
              <a:solidFill>
                <a:schemeClr val="tx1"/>
              </a:solidFill>
              <a:latin typeface="Times New Roman" pitchFamily="18" charset="0"/>
              <a:cs typeface="Times New Roman" pitchFamily="18" charset="0"/>
            </a:endParaRPr>
          </a:p>
          <a:p>
            <a:pPr marL="4032250" indent="-4032250">
              <a:lnSpc>
                <a:spcPct val="120000"/>
              </a:lnSpc>
              <a:spcBef>
                <a:spcPts val="0"/>
              </a:spcBef>
              <a:spcAft>
                <a:spcPts val="0"/>
              </a:spcAft>
            </a:pPr>
            <a:endParaRPr lang="en-US"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endParaRPr lang="el-GR" sz="7200" dirty="0">
              <a:solidFill>
                <a:schemeClr val="tx1"/>
              </a:solidFill>
              <a:latin typeface="Times New Roman" pitchFamily="18" charset="0"/>
              <a:cs typeface="Times New Roman" pitchFamily="18" charset="0"/>
            </a:endParaRPr>
          </a:p>
          <a:p>
            <a:pPr marL="2687638" indent="-2687638">
              <a:lnSpc>
                <a:spcPct val="120000"/>
              </a:lnSpc>
              <a:spcBef>
                <a:spcPts val="0"/>
              </a:spcBef>
              <a:spcAft>
                <a:spcPts val="0"/>
              </a:spcAft>
            </a:pPr>
            <a:r>
              <a:rPr lang="el-GR" sz="7200" dirty="0">
                <a:solidFill>
                  <a:schemeClr val="tx1"/>
                </a:solidFill>
                <a:latin typeface="Times New Roman" pitchFamily="18" charset="0"/>
                <a:cs typeface="Times New Roman" pitchFamily="18" charset="0"/>
              </a:rPr>
              <a:t>	</a:t>
            </a:r>
            <a:endParaRPr lang="el-GR" sz="7200" dirty="0">
              <a:solidFill>
                <a:srgbClr val="0070C0"/>
              </a:solidFill>
              <a:latin typeface="Times New Roman" pitchFamily="18" charset="0"/>
              <a:cs typeface="Times New Roman" pitchFamily="18" charset="0"/>
            </a:endParaRPr>
          </a:p>
          <a:p>
            <a:pPr marL="2147888" indent="-2147888"/>
            <a:endParaRPr lang="el-GR" sz="5500" dirty="0">
              <a:latin typeface="Times New Roman" pitchFamily="18" charset="0"/>
              <a:cs typeface="Times New Roman" pitchFamily="18" charset="0"/>
            </a:endParaRPr>
          </a:p>
          <a:p>
            <a:r>
              <a:rPr lang="el-GR" dirty="0"/>
              <a:t>	</a:t>
            </a:r>
            <a:r>
              <a:rPr lang="el-GR" i="1" dirty="0"/>
              <a:t> </a:t>
            </a:r>
            <a:endParaRPr lang="el-G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21207" y="448056"/>
            <a:ext cx="10894938" cy="640080"/>
          </a:xfrm>
        </p:spPr>
        <p:txBody>
          <a:bodyPr>
            <a:normAutofit/>
          </a:bodyPr>
          <a:lstStyle/>
          <a:p>
            <a:pPr algn="ctr"/>
            <a:r>
              <a:rPr lang="el-GR" sz="2000" b="1" dirty="0">
                <a:latin typeface="Times New Roman" pitchFamily="18" charset="0"/>
                <a:cs typeface="Times New Roman" pitchFamily="18" charset="0"/>
              </a:rPr>
              <a:t>2.1.4 Πρότυπα γονιμότητας και θνησιμότητας</a:t>
            </a:r>
            <a:endParaRPr lang="el-GR" sz="2000" dirty="0"/>
          </a:p>
        </p:txBody>
      </p:sp>
      <p:sp>
        <p:nvSpPr>
          <p:cNvPr id="3" name="2 - Θέση περιεχομένου"/>
          <p:cNvSpPr>
            <a:spLocks noGrp="1"/>
          </p:cNvSpPr>
          <p:nvPr>
            <p:ph sz="quarter" idx="10"/>
          </p:nvPr>
        </p:nvSpPr>
        <p:spPr>
          <a:xfrm>
            <a:off x="539495" y="1288473"/>
            <a:ext cx="10959777" cy="5569527"/>
          </a:xfrm>
        </p:spPr>
        <p:txBody>
          <a:bodyPr>
            <a:normAutofit/>
          </a:bodyPr>
          <a:lstStyle/>
          <a:p>
            <a:r>
              <a:rPr lang="el-GR" i="1" dirty="0"/>
              <a:t> </a:t>
            </a:r>
            <a:endParaRPr lang="el-GR" dirty="0"/>
          </a:p>
        </p:txBody>
      </p:sp>
      <p:graphicFrame>
        <p:nvGraphicFramePr>
          <p:cNvPr id="4" name="3 - Γράφημα"/>
          <p:cNvGraphicFramePr/>
          <p:nvPr/>
        </p:nvGraphicFramePr>
        <p:xfrm>
          <a:off x="521855" y="1218430"/>
          <a:ext cx="4812145" cy="54186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5 - Γράφημα"/>
          <p:cNvGraphicFramePr/>
          <p:nvPr/>
        </p:nvGraphicFramePr>
        <p:xfrm>
          <a:off x="5842000" y="1259994"/>
          <a:ext cx="5643418" cy="541866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07353" y="1348601"/>
            <a:ext cx="5159156" cy="640080"/>
          </a:xfrm>
        </p:spPr>
        <p:txBody>
          <a:bodyPr>
            <a:normAutofit fontScale="90000"/>
          </a:bodyPr>
          <a:lstStyle/>
          <a:p>
            <a:pPr algn="ctr"/>
            <a:r>
              <a:rPr lang="el-GR" sz="1600" b="1" dirty="0">
                <a:latin typeface="Times New Roman" pitchFamily="18" charset="0"/>
                <a:cs typeface="Times New Roman" pitchFamily="18" charset="0"/>
              </a:rPr>
              <a:t>Γυναίκες ανά αριθμό παιδιών </a:t>
            </a:r>
            <a:br>
              <a:rPr lang="el-GR" sz="1600" b="1" dirty="0">
                <a:latin typeface="Times New Roman" pitchFamily="18" charset="0"/>
                <a:cs typeface="Times New Roman" pitchFamily="18" charset="0"/>
              </a:rPr>
            </a:br>
            <a:r>
              <a:rPr lang="el-GR" sz="1600" b="1" dirty="0">
                <a:latin typeface="Times New Roman" pitchFamily="18" charset="0"/>
                <a:cs typeface="Times New Roman" pitchFamily="18" charset="0"/>
              </a:rPr>
              <a:t>(γενιές 1945-1949 και 1965-1969,  Μέση γονιμότητα 2 και 1,8 αντίστοιχα)</a:t>
            </a:r>
            <a:endParaRPr lang="el-GR" sz="1600" dirty="0"/>
          </a:p>
        </p:txBody>
      </p:sp>
      <p:sp>
        <p:nvSpPr>
          <p:cNvPr id="3" name="2 - Θέση περιεχομένου"/>
          <p:cNvSpPr>
            <a:spLocks noGrp="1"/>
          </p:cNvSpPr>
          <p:nvPr>
            <p:ph sz="quarter" idx="10"/>
          </p:nvPr>
        </p:nvSpPr>
        <p:spPr>
          <a:xfrm>
            <a:off x="539495" y="1288473"/>
            <a:ext cx="10959777" cy="5569527"/>
          </a:xfrm>
        </p:spPr>
        <p:txBody>
          <a:bodyPr>
            <a:normAutofit/>
          </a:bodyPr>
          <a:lstStyle/>
          <a:p>
            <a:r>
              <a:rPr lang="el-GR" i="1" dirty="0"/>
              <a:t> </a:t>
            </a:r>
            <a:endParaRPr lang="el-GR" dirty="0"/>
          </a:p>
        </p:txBody>
      </p:sp>
      <p:graphicFrame>
        <p:nvGraphicFramePr>
          <p:cNvPr id="6" name="5 - Γράφημα"/>
          <p:cNvGraphicFramePr/>
          <p:nvPr/>
        </p:nvGraphicFramePr>
        <p:xfrm>
          <a:off x="5842000" y="1953491"/>
          <a:ext cx="5643418" cy="4725170"/>
        </p:xfrm>
        <a:graphic>
          <a:graphicData uri="http://schemas.openxmlformats.org/drawingml/2006/chart">
            <c:chart xmlns:c="http://schemas.openxmlformats.org/drawingml/2006/chart" xmlns:r="http://schemas.openxmlformats.org/officeDocument/2006/relationships" r:id="rId2"/>
          </a:graphicData>
        </a:graphic>
      </p:graphicFrame>
      <p:sp>
        <p:nvSpPr>
          <p:cNvPr id="7" name="1 - Τίτλος"/>
          <p:cNvSpPr txBox="1">
            <a:spLocks/>
          </p:cNvSpPr>
          <p:nvPr/>
        </p:nvSpPr>
        <p:spPr>
          <a:xfrm>
            <a:off x="6478663" y="1223911"/>
            <a:ext cx="4383302" cy="640080"/>
          </a:xfrm>
          <a:prstGeom prst="rect">
            <a:avLst/>
          </a:prstGeom>
        </p:spPr>
        <p:txBody>
          <a:bodyPr vert="horz" lIns="91440" tIns="45720" rIns="91440" bIns="45720" rtlCol="0" anchor="b"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1400" b="1" i="0" u="none" strike="noStrike" kern="1200" cap="none" spc="0" normalizeH="0" baseline="0" noProof="0" dirty="0">
                <a:ln>
                  <a:noFill/>
                </a:ln>
                <a:solidFill>
                  <a:schemeClr val="bg2">
                    <a:lumMod val="25000"/>
                  </a:schemeClr>
                </a:solidFill>
                <a:effectLst/>
                <a:uLnTx/>
                <a:uFillTx/>
                <a:latin typeface="Times New Roman" pitchFamily="18" charset="0"/>
                <a:ea typeface="+mj-ea"/>
                <a:cs typeface="Times New Roman" pitchFamily="18" charset="0"/>
              </a:rPr>
              <a:t>Ποσοστό ατόμων που επιβιώνουν από</a:t>
            </a:r>
            <a:r>
              <a:rPr kumimoji="0" lang="el-GR" sz="1400" b="1" i="0" u="none" strike="noStrike" kern="1200" cap="none" spc="0" normalizeH="0" noProof="0" dirty="0">
                <a:ln>
                  <a:noFill/>
                </a:ln>
                <a:solidFill>
                  <a:schemeClr val="bg2">
                    <a:lumMod val="25000"/>
                  </a:schemeClr>
                </a:solidFill>
                <a:effectLst/>
                <a:uLnTx/>
                <a:uFillTx/>
                <a:latin typeface="Times New Roman" pitchFamily="18" charset="0"/>
                <a:ea typeface="+mj-ea"/>
                <a:cs typeface="Times New Roman" pitchFamily="18" charset="0"/>
              </a:rPr>
              <a:t> τη </a:t>
            </a:r>
            <a:r>
              <a:rPr kumimoji="0" lang="el-GR" sz="1400" b="1" i="0" u="none" strike="noStrike" kern="1200" cap="none" spc="0" normalizeH="0" baseline="0" noProof="0" dirty="0">
                <a:ln>
                  <a:noFill/>
                </a:ln>
                <a:solidFill>
                  <a:schemeClr val="bg2">
                    <a:lumMod val="25000"/>
                  </a:schemeClr>
                </a:solidFill>
                <a:effectLst/>
                <a:uLnTx/>
                <a:uFillTx/>
                <a:latin typeface="Times New Roman" pitchFamily="18" charset="0"/>
                <a:ea typeface="+mj-ea"/>
                <a:cs typeface="Times New Roman" pitchFamily="18" charset="0"/>
              </a:rPr>
              <a:t>γέννηση έως την ηλικία των 65 ετών ανά έτος γέννησης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1400" b="1" i="0" u="none" strike="noStrike" kern="1200" cap="none" spc="0" normalizeH="0" baseline="0" noProof="0" dirty="0">
                <a:ln>
                  <a:noFill/>
                </a:ln>
                <a:solidFill>
                  <a:schemeClr val="bg2">
                    <a:lumMod val="25000"/>
                  </a:schemeClr>
                </a:solidFill>
                <a:effectLst/>
                <a:uLnTx/>
                <a:uFillTx/>
                <a:latin typeface="Times New Roman" pitchFamily="18" charset="0"/>
                <a:ea typeface="+mj-ea"/>
                <a:cs typeface="Times New Roman" pitchFamily="18" charset="0"/>
              </a:rPr>
              <a:t>(για 100 γεννήσεις)</a:t>
            </a:r>
            <a:endParaRPr kumimoji="0" lang="el-GR" sz="1400" b="0" i="0" u="none" strike="noStrike" kern="1200" cap="none" spc="0" normalizeH="0" baseline="0" noProof="0" dirty="0">
              <a:ln>
                <a:noFill/>
              </a:ln>
              <a:solidFill>
                <a:schemeClr val="bg2">
                  <a:lumMod val="25000"/>
                </a:schemeClr>
              </a:solidFill>
              <a:effectLst/>
              <a:uLnTx/>
              <a:uFillTx/>
              <a:latin typeface="+mj-lt"/>
              <a:ea typeface="+mj-ea"/>
              <a:cs typeface="+mj-cs"/>
            </a:endParaRPr>
          </a:p>
        </p:txBody>
      </p:sp>
      <p:graphicFrame>
        <p:nvGraphicFramePr>
          <p:cNvPr id="8" name="7 - Γράφημα"/>
          <p:cNvGraphicFramePr/>
          <p:nvPr/>
        </p:nvGraphicFramePr>
        <p:xfrm>
          <a:off x="314036" y="2216727"/>
          <a:ext cx="5643418" cy="4641273"/>
        </p:xfrm>
        <a:graphic>
          <a:graphicData uri="http://schemas.openxmlformats.org/drawingml/2006/chart">
            <c:chart xmlns:c="http://schemas.openxmlformats.org/drawingml/2006/chart" xmlns:r="http://schemas.openxmlformats.org/officeDocument/2006/relationships" r:id="rId3"/>
          </a:graphicData>
        </a:graphic>
      </p:graphicFrame>
      <p:sp>
        <p:nvSpPr>
          <p:cNvPr id="9" name="1 - Τίτλος"/>
          <p:cNvSpPr txBox="1">
            <a:spLocks/>
          </p:cNvSpPr>
          <p:nvPr/>
        </p:nvSpPr>
        <p:spPr>
          <a:xfrm>
            <a:off x="687462" y="323365"/>
            <a:ext cx="10797955" cy="640080"/>
          </a:xfrm>
          <a:prstGeom prst="rect">
            <a:avLst/>
          </a:prstGeom>
        </p:spPr>
        <p:txBody>
          <a:bodyPr vert="horz" lIns="91440" tIns="45720" rIns="91440" bIns="45720" rtlCol="0" anchor="b"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2000" b="1" i="0" u="none" strike="noStrike" kern="1200" cap="none" spc="0" normalizeH="0" baseline="0" noProof="0" dirty="0">
                <a:ln>
                  <a:noFill/>
                </a:ln>
                <a:solidFill>
                  <a:schemeClr val="bg2">
                    <a:lumMod val="25000"/>
                  </a:schemeClr>
                </a:solidFill>
                <a:effectLst/>
                <a:uLnTx/>
                <a:uFillTx/>
                <a:latin typeface="Times New Roman" pitchFamily="18" charset="0"/>
                <a:ea typeface="+mj-ea"/>
                <a:cs typeface="Times New Roman" pitchFamily="18" charset="0"/>
              </a:rPr>
              <a:t>2.1.5 Γονιμότητα και αριθμός παιδιών – Επιβίωση έως την ηλικία των 65 ετών</a:t>
            </a:r>
            <a:endParaRPr kumimoji="0" lang="el-GR" sz="2000" b="0" i="0" u="none" strike="noStrike" kern="1200" cap="none" spc="0" normalizeH="0" baseline="0" noProof="0" dirty="0">
              <a:ln>
                <a:noFill/>
              </a:ln>
              <a:solidFill>
                <a:schemeClr val="bg2">
                  <a:lumMod val="25000"/>
                </a:schemeClr>
              </a:solidFill>
              <a:effectLst/>
              <a:uLnTx/>
              <a:uFillTx/>
              <a:latin typeface="+mj-lt"/>
              <a:ea typeface="+mj-ea"/>
              <a:cs typeface="+mj-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2.1.6 Δημογραφική μετάβαση, πληθυσμιακή μεταβολή και γήρανση του πληθυσμού_1 </a:t>
            </a: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20000"/>
              </a:lnSpc>
              <a:buFont typeface="+mj-lt"/>
              <a:buAutoNum type="arabicPeriod"/>
            </a:pPr>
            <a:r>
              <a:rPr lang="el-GR" sz="1700" b="1"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Η διαχρονική μεταβολή του πληθυσμού και η εξέλιξη αναφορικά με τη δημογραφική γήρανση</a:t>
            </a: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20000"/>
              </a:lnSpc>
              <a:buFont typeface="+mj-lt"/>
              <a:buAutoNum type="arabicPeriod"/>
            </a:pPr>
            <a:r>
              <a:rPr lang="el-GR" sz="17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Δημογραφική μετάβαση-μετασχηματισμός</a:t>
            </a:r>
          </a:p>
          <a:p>
            <a:pPr marL="342900" lvl="0" indent="-342900" algn="just">
              <a:lnSpc>
                <a:spcPct val="120000"/>
              </a:lnSpc>
              <a:spcAft>
                <a:spcPts val="1000"/>
              </a:spcAft>
              <a:buFont typeface="+mj-lt"/>
              <a:buAutoNum type="arabicPeriod"/>
            </a:pPr>
            <a:r>
              <a:rPr lang="el-GR" sz="1700" b="1"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Ορισμένα χαρακτηριστικά της δημογραφικής μετάβασης </a:t>
            </a:r>
          </a:p>
          <a:p>
            <a:pPr marL="342900" lvl="0" indent="-342900" algn="just">
              <a:lnSpc>
                <a:spcPct val="120000"/>
              </a:lnSpc>
              <a:buSzPct val="80000"/>
              <a:buFont typeface="Symbol" panose="05050102010706020507" pitchFamily="18" charset="2"/>
              <a:buChar char=""/>
            </a:pP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Κλειδί για την ανάγνωση του παρελθόντος</a:t>
            </a:r>
          </a:p>
          <a:p>
            <a:pPr marL="342900" lvl="0" indent="-342900" algn="just">
              <a:lnSpc>
                <a:spcPct val="120000"/>
              </a:lnSpc>
              <a:buSzPct val="80000"/>
              <a:buFont typeface="Symbol" panose="05050102010706020507" pitchFamily="18" charset="2"/>
              <a:buChar char=""/>
            </a:pP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Πρότυπο πρόβλεψης για μελλοντικές εξελίξεις</a:t>
            </a:r>
            <a:endParaRPr lang="en-US"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00000"/>
              </a:lnSpc>
              <a:buSzPct val="100000"/>
              <a:buFont typeface="Arial" panose="020B0604020202020204"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χρονική υστέρηση στην εξέλιξη των δεικτών γονιμότητας σε σχέση με τους δείκτες θνησιμότητας προκαλεί όχι μόνο υψηλούς ρυθμούς πληθυσμιακής αύξησης, αλλά και σημαντικές μεταβολές στην ηλικιακή δομή του πληθυσμού (διόγκωση των μεσαίων ηλικιακών ομάδων και στην συνέχεια των ατόμων σε υψηλή ηλικία). </a:t>
            </a: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buSzPct val="80000"/>
              <a:buFont typeface="Symbol" panose="05050102010706020507" pitchFamily="18" charset="2"/>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ηλικιακή δομή του πληθυσμού συμβάλλει καθοριστικά στη διαμόρφωση υψηλών ρυθμών πληθυσμιακής αύξησης/μείωσης [</a:t>
            </a:r>
            <a:r>
              <a:rPr lang="el-GR" sz="16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population</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l-GR" sz="16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momentum</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 δημογραφική δυναμική]</a:t>
            </a:r>
          </a:p>
          <a:p>
            <a:pPr marL="342900" lvl="0" indent="-342900" algn="just">
              <a:lnSpc>
                <a:spcPct val="120000"/>
              </a:lnSpc>
              <a:buSzPct val="80000"/>
              <a:buFont typeface="Symbol" panose="05050102010706020507" pitchFamily="18" charset="2"/>
              <a:buChar char=""/>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20000"/>
              </a:lnSpc>
              <a:spcAft>
                <a:spcPts val="1000"/>
              </a:spcAft>
              <a:buFont typeface="Symbol" panose="05050102010706020507" pitchFamily="18" charset="2"/>
              <a:buChar char=""/>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B4F996-77DF-8A6B-D885-F8047BA49922}"/>
              </a:ext>
            </a:extLst>
          </p:cNvPr>
          <p:cNvSpPr>
            <a:spLocks noGrp="1"/>
          </p:cNvSpPr>
          <p:nvPr>
            <p:ph type="title"/>
          </p:nvPr>
        </p:nvSpPr>
        <p:spPr>
          <a:xfrm>
            <a:off x="301842" y="461639"/>
            <a:ext cx="11132064" cy="56817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2.1.6 Δημογραφική μετάβαση, πληθυσμιακή μεταβολή και γήρανση του πληθυσμού_2</a:t>
            </a:r>
          </a:p>
        </p:txBody>
      </p:sp>
      <p:pic>
        <p:nvPicPr>
          <p:cNvPr id="8" name="Εικόνα 1" descr="Demographic transition - Wikipedia">
            <a:extLst>
              <a:ext uri="{FF2B5EF4-FFF2-40B4-BE49-F238E27FC236}">
                <a16:creationId xmlns:a16="http://schemas.microsoft.com/office/drawing/2014/main" xmlns="" id="{6BEBBA00-0F3C-EB99-FAC2-386BF4223CF9}"/>
              </a:ext>
            </a:extLst>
          </p:cNvPr>
          <p:cNvPicPr>
            <a:picLocks noChangeAspect="1"/>
          </p:cNvPicPr>
          <p:nvPr/>
        </p:nvPicPr>
        <p:blipFill>
          <a:blip r:embed="rId2" cstate="print"/>
          <a:srcRect/>
          <a:stretch>
            <a:fillRect/>
          </a:stretch>
        </p:blipFill>
        <p:spPr bwMode="auto">
          <a:xfrm>
            <a:off x="2628900" y="1750917"/>
            <a:ext cx="6848475" cy="4568603"/>
          </a:xfrm>
          <a:prstGeom prst="rect">
            <a:avLst/>
          </a:prstGeom>
          <a:noFill/>
          <a:ln w="9525">
            <a:noFill/>
            <a:miter lim="800000"/>
            <a:headEnd/>
            <a:tailEnd/>
          </a:ln>
        </p:spPr>
      </p:pic>
      <p:sp>
        <p:nvSpPr>
          <p:cNvPr id="10" name="Content Placeholder 9">
            <a:extLst>
              <a:ext uri="{FF2B5EF4-FFF2-40B4-BE49-F238E27FC236}">
                <a16:creationId xmlns:a16="http://schemas.microsoft.com/office/drawing/2014/main" xmlns="" id="{5E457A50-51F0-66B7-84A0-ABBAA71F9970}"/>
              </a:ext>
            </a:extLst>
          </p:cNvPr>
          <p:cNvSpPr>
            <a:spLocks noGrp="1"/>
          </p:cNvSpPr>
          <p:nvPr>
            <p:ph sz="quarter" idx="10"/>
          </p:nvPr>
        </p:nvSpPr>
        <p:spPr>
          <a:xfrm>
            <a:off x="123825" y="1238250"/>
            <a:ext cx="11801475" cy="5943600"/>
          </a:xfrm>
        </p:spPr>
        <p:txBody>
          <a:bodyPr>
            <a:normAutofit/>
          </a:bodyPr>
          <a:lstStyle/>
          <a:p>
            <a:pPr algn="ctr"/>
            <a:r>
              <a:rPr lang="el-GR" sz="1600" dirty="0">
                <a:solidFill>
                  <a:schemeClr val="tx1">
                    <a:lumMod val="95000"/>
                    <a:lumOff val="5000"/>
                  </a:schemeClr>
                </a:solidFill>
                <a:effectLst/>
                <a:latin typeface="Times New Roman" panose="02020603050405020304" pitchFamily="18" charset="0"/>
                <a:ea typeface="Calibri" panose="020F0502020204030204" pitchFamily="34" charset="0"/>
              </a:rPr>
              <a:t> </a:t>
            </a:r>
          </a:p>
          <a:p>
            <a:pPr algn="ctr"/>
            <a:endParaRPr lang="el-GR" sz="1600" dirty="0">
              <a:solidFill>
                <a:schemeClr val="tx1">
                  <a:lumMod val="95000"/>
                  <a:lumOff val="5000"/>
                </a:schemeClr>
              </a:solidFill>
              <a:latin typeface="Times New Roman" panose="02020603050405020304" pitchFamily="18" charset="0"/>
            </a:endParaRPr>
          </a:p>
          <a:p>
            <a:pPr algn="ctr"/>
            <a:endParaRPr lang="el-GR" sz="1600" dirty="0">
              <a:solidFill>
                <a:schemeClr val="tx1">
                  <a:lumMod val="95000"/>
                  <a:lumOff val="5000"/>
                </a:schemeClr>
              </a:solidFill>
              <a:latin typeface="Times New Roman" panose="02020603050405020304" pitchFamily="18" charset="0"/>
            </a:endParaRPr>
          </a:p>
          <a:p>
            <a:pPr algn="ctr"/>
            <a:endParaRPr lang="el-GR" sz="1600" dirty="0">
              <a:solidFill>
                <a:schemeClr val="tx1">
                  <a:lumMod val="95000"/>
                  <a:lumOff val="5000"/>
                </a:schemeClr>
              </a:solidFill>
              <a:latin typeface="Times New Roman" panose="02020603050405020304" pitchFamily="18" charset="0"/>
            </a:endParaRPr>
          </a:p>
          <a:p>
            <a:pPr algn="ctr"/>
            <a:endParaRPr lang="el-GR" sz="1600" dirty="0">
              <a:solidFill>
                <a:schemeClr val="tx1">
                  <a:lumMod val="95000"/>
                  <a:lumOff val="5000"/>
                </a:schemeClr>
              </a:solidFill>
              <a:latin typeface="Times New Roman" panose="02020603050405020304" pitchFamily="18" charset="0"/>
            </a:endParaRPr>
          </a:p>
          <a:p>
            <a:pPr algn="ctr"/>
            <a:endParaRPr lang="el-GR" sz="1600" dirty="0">
              <a:solidFill>
                <a:schemeClr val="tx1">
                  <a:lumMod val="95000"/>
                  <a:lumOff val="5000"/>
                </a:schemeClr>
              </a:solidFill>
              <a:latin typeface="Times New Roman" panose="02020603050405020304" pitchFamily="18" charset="0"/>
            </a:endParaRPr>
          </a:p>
          <a:p>
            <a:pPr algn="ctr"/>
            <a:endParaRPr lang="el-GR" sz="1600" dirty="0">
              <a:solidFill>
                <a:schemeClr val="tx1">
                  <a:lumMod val="95000"/>
                  <a:lumOff val="5000"/>
                </a:schemeClr>
              </a:solidFill>
              <a:latin typeface="Times New Roman" panose="02020603050405020304" pitchFamily="18" charset="0"/>
            </a:endParaRPr>
          </a:p>
          <a:p>
            <a:pPr algn="ctr"/>
            <a:endParaRPr lang="el-GR" sz="1600" dirty="0">
              <a:solidFill>
                <a:schemeClr val="tx1">
                  <a:lumMod val="95000"/>
                  <a:lumOff val="5000"/>
                </a:schemeClr>
              </a:solidFill>
              <a:latin typeface="Times New Roman" panose="02020603050405020304" pitchFamily="18" charset="0"/>
            </a:endParaRPr>
          </a:p>
          <a:p>
            <a:pPr algn="ctr"/>
            <a:r>
              <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Πηγή: </a:t>
            </a:r>
            <a:r>
              <a:rPr lang="en-US"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Our Word in Data</a:t>
            </a: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el-GR" sz="1600" dirty="0">
              <a:solidFill>
                <a:schemeClr val="tx1">
                  <a:lumMod val="95000"/>
                  <a:lumOff val="5000"/>
                </a:schemeClr>
              </a:solidFill>
            </a:endParaRPr>
          </a:p>
          <a:p>
            <a:pPr algn="ctr"/>
            <a:endParaRPr lang="el-GR" sz="1600" dirty="0">
              <a:solidFill>
                <a:schemeClr val="tx1">
                  <a:lumMod val="95000"/>
                  <a:lumOff val="5000"/>
                </a:schemeClr>
              </a:solidFill>
            </a:endParaRPr>
          </a:p>
        </p:txBody>
      </p:sp>
    </p:spTree>
    <p:extLst>
      <p:ext uri="{BB962C8B-B14F-4D97-AF65-F5344CB8AC3E}">
        <p14:creationId xmlns:p14="http://schemas.microsoft.com/office/powerpoint/2010/main" xmlns="" val="29250251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B4F996-77DF-8A6B-D885-F8047BA49922}"/>
              </a:ext>
            </a:extLst>
          </p:cNvPr>
          <p:cNvSpPr>
            <a:spLocks noGrp="1"/>
          </p:cNvSpPr>
          <p:nvPr>
            <p:ph type="title"/>
          </p:nvPr>
        </p:nvSpPr>
        <p:spPr>
          <a:xfrm>
            <a:off x="301842" y="461639"/>
            <a:ext cx="11132064" cy="568171"/>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2.1.6 Δημογραφική μετάβαση, πληθυσμιακή μεταβολή και γήρανση του πληθυσμού_3</a:t>
            </a:r>
          </a:p>
        </p:txBody>
      </p:sp>
      <p:sp>
        <p:nvSpPr>
          <p:cNvPr id="10" name="Content Placeholder 9">
            <a:extLst>
              <a:ext uri="{FF2B5EF4-FFF2-40B4-BE49-F238E27FC236}">
                <a16:creationId xmlns:a16="http://schemas.microsoft.com/office/drawing/2014/main" xmlns="" id="{5E457A50-51F0-66B7-84A0-ABBAA71F9970}"/>
              </a:ext>
            </a:extLst>
          </p:cNvPr>
          <p:cNvSpPr>
            <a:spLocks noGrp="1"/>
          </p:cNvSpPr>
          <p:nvPr>
            <p:ph sz="quarter" idx="10"/>
          </p:nvPr>
        </p:nvSpPr>
        <p:spPr>
          <a:xfrm>
            <a:off x="123825" y="1238250"/>
            <a:ext cx="11801475" cy="5943600"/>
          </a:xfrm>
        </p:spPr>
        <p:txBody>
          <a:bodyPr>
            <a:normAutofit/>
          </a:bodyPr>
          <a:lstStyle/>
          <a:p>
            <a:pPr algn="ctr"/>
            <a:r>
              <a:rPr lang="el-GR" sz="1600" dirty="0">
                <a:solidFill>
                  <a:schemeClr val="tx1">
                    <a:lumMod val="95000"/>
                    <a:lumOff val="5000"/>
                  </a:schemeClr>
                </a:solidFill>
                <a:effectLst/>
                <a:latin typeface="Times New Roman" panose="02020603050405020304" pitchFamily="18" charset="0"/>
                <a:ea typeface="Calibri" panose="020F0502020204030204" pitchFamily="34" charset="0"/>
              </a:rPr>
              <a:t> </a:t>
            </a:r>
          </a:p>
          <a:p>
            <a:pPr algn="ctr"/>
            <a:endParaRPr lang="el-GR" sz="1600" dirty="0">
              <a:solidFill>
                <a:schemeClr val="tx1">
                  <a:lumMod val="95000"/>
                  <a:lumOff val="5000"/>
                </a:schemeClr>
              </a:solidFill>
              <a:latin typeface="Times New Roman" panose="02020603050405020304" pitchFamily="18" charset="0"/>
            </a:endParaRPr>
          </a:p>
          <a:p>
            <a:pPr algn="ctr"/>
            <a:endParaRPr lang="el-GR" sz="1600" dirty="0">
              <a:solidFill>
                <a:schemeClr val="tx1">
                  <a:lumMod val="95000"/>
                  <a:lumOff val="5000"/>
                </a:schemeClr>
              </a:solidFill>
              <a:latin typeface="Times New Roman" panose="02020603050405020304" pitchFamily="18" charset="0"/>
            </a:endParaRPr>
          </a:p>
          <a:p>
            <a:pPr algn="ctr"/>
            <a:endParaRPr lang="el-GR" sz="1600" dirty="0">
              <a:solidFill>
                <a:schemeClr val="tx1">
                  <a:lumMod val="95000"/>
                  <a:lumOff val="5000"/>
                </a:schemeClr>
              </a:solidFill>
              <a:latin typeface="Times New Roman" panose="02020603050405020304" pitchFamily="18" charset="0"/>
            </a:endParaRPr>
          </a:p>
          <a:p>
            <a:pPr algn="ctr"/>
            <a:endParaRPr lang="el-GR" sz="1600" dirty="0">
              <a:solidFill>
                <a:schemeClr val="tx1">
                  <a:lumMod val="95000"/>
                  <a:lumOff val="5000"/>
                </a:schemeClr>
              </a:solidFill>
              <a:latin typeface="Times New Roman" panose="02020603050405020304" pitchFamily="18" charset="0"/>
            </a:endParaRPr>
          </a:p>
          <a:p>
            <a:pPr algn="ctr"/>
            <a:endParaRPr lang="el-GR" sz="1600" dirty="0">
              <a:solidFill>
                <a:schemeClr val="tx1">
                  <a:lumMod val="95000"/>
                  <a:lumOff val="5000"/>
                </a:schemeClr>
              </a:solidFill>
              <a:latin typeface="Times New Roman" panose="02020603050405020304" pitchFamily="18" charset="0"/>
            </a:endParaRPr>
          </a:p>
          <a:p>
            <a:pPr algn="ctr"/>
            <a:endParaRPr lang="el-GR" sz="1600" dirty="0">
              <a:solidFill>
                <a:schemeClr val="tx1">
                  <a:lumMod val="95000"/>
                  <a:lumOff val="5000"/>
                </a:schemeClr>
              </a:solidFill>
              <a:latin typeface="Times New Roman" panose="02020603050405020304" pitchFamily="18" charset="0"/>
            </a:endParaRPr>
          </a:p>
          <a:p>
            <a:pPr algn="ctr"/>
            <a:endParaRPr lang="el-GR" sz="1600" dirty="0">
              <a:solidFill>
                <a:schemeClr val="tx1">
                  <a:lumMod val="95000"/>
                  <a:lumOff val="5000"/>
                </a:schemeClr>
              </a:solidFill>
              <a:latin typeface="Times New Roman" panose="02020603050405020304" pitchFamily="18" charset="0"/>
            </a:endParaRPr>
          </a:p>
          <a:p>
            <a:pPr algn="ctr"/>
            <a:endParaRPr lang="el-GR" sz="1600" dirty="0">
              <a:solidFill>
                <a:schemeClr val="tx1">
                  <a:lumMod val="95000"/>
                  <a:lumOff val="5000"/>
                </a:schemeClr>
              </a:solidFill>
            </a:endParaRPr>
          </a:p>
          <a:p>
            <a:pPr algn="ctr"/>
            <a:endParaRPr lang="el-GR" sz="1600" dirty="0">
              <a:solidFill>
                <a:schemeClr val="tx1">
                  <a:lumMod val="95000"/>
                  <a:lumOff val="5000"/>
                </a:schemeClr>
              </a:solidFill>
            </a:endParaRPr>
          </a:p>
        </p:txBody>
      </p:sp>
      <p:pic>
        <p:nvPicPr>
          <p:cNvPr id="5" name="Picture 162917811">
            <a:extLst>
              <a:ext uri="{FF2B5EF4-FFF2-40B4-BE49-F238E27FC236}">
                <a16:creationId xmlns:a16="http://schemas.microsoft.com/office/drawing/2014/main" xmlns="" id="{D2C2C312-50A3-FEAB-683D-5BD230D234DD}"/>
              </a:ext>
            </a:extLst>
          </p:cNvPr>
          <p:cNvPicPr/>
          <p:nvPr/>
        </p:nvPicPr>
        <p:blipFill>
          <a:blip r:embed="rId2" cstate="print"/>
          <a:stretch>
            <a:fillRect/>
          </a:stretch>
        </p:blipFill>
        <p:spPr>
          <a:xfrm>
            <a:off x="900545" y="1584642"/>
            <a:ext cx="10515600" cy="4760740"/>
          </a:xfrm>
          <a:prstGeom prst="rect">
            <a:avLst/>
          </a:prstGeom>
        </p:spPr>
      </p:pic>
    </p:spTree>
    <p:extLst>
      <p:ext uri="{BB962C8B-B14F-4D97-AF65-F5344CB8AC3E}">
        <p14:creationId xmlns:p14="http://schemas.microsoft.com/office/powerpoint/2010/main" xmlns="" val="29250251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21207" y="448056"/>
            <a:ext cx="11047338" cy="640080"/>
          </a:xfrm>
        </p:spPr>
        <p:txBody>
          <a:bodyPr>
            <a:normAutofit/>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2.1.6 Δημογραφική μετάβαση, πληθυσμιακή μεταβολή και γήρανση του πληθυσμού_4 - Σουηδία</a:t>
            </a:r>
            <a:endParaRPr lang="el-GR" sz="2000" dirty="0"/>
          </a:p>
        </p:txBody>
      </p:sp>
      <p:sp>
        <p:nvSpPr>
          <p:cNvPr id="3" name="2 - Θέση περιεχομένου"/>
          <p:cNvSpPr>
            <a:spLocks noGrp="1"/>
          </p:cNvSpPr>
          <p:nvPr>
            <p:ph sz="quarter" idx="10"/>
          </p:nvPr>
        </p:nvSpPr>
        <p:spPr>
          <a:xfrm>
            <a:off x="539495" y="1288473"/>
            <a:ext cx="10959777" cy="5569527"/>
          </a:xfrm>
        </p:spPr>
        <p:txBody>
          <a:bodyPr>
            <a:normAutofit/>
          </a:bodyPr>
          <a:lstStyle/>
          <a:p>
            <a:r>
              <a:rPr lang="el-GR" i="1" dirty="0"/>
              <a:t> </a:t>
            </a:r>
            <a:endParaRPr lang="el-GR" dirty="0"/>
          </a:p>
        </p:txBody>
      </p:sp>
      <p:graphicFrame>
        <p:nvGraphicFramePr>
          <p:cNvPr id="4" name="3 - Γράφημα"/>
          <p:cNvGraphicFramePr/>
          <p:nvPr/>
        </p:nvGraphicFramePr>
        <p:xfrm>
          <a:off x="521855" y="1218430"/>
          <a:ext cx="10963563" cy="541866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21206" y="263236"/>
            <a:ext cx="11019629" cy="824900"/>
          </a:xfrm>
        </p:spPr>
        <p:txBody>
          <a:bodyPr>
            <a:normAutofit/>
          </a:bodyPr>
          <a:lstStyle/>
          <a:p>
            <a:pPr algn="ctr"/>
            <a:r>
              <a:rPr lang="el-GR" sz="2000" b="1" dirty="0">
                <a:solidFill>
                  <a:schemeClr val="tx1"/>
                </a:solidFill>
                <a:latin typeface="Times New Roman" pitchFamily="18" charset="0"/>
                <a:cs typeface="Times New Roman" pitchFamily="18" charset="0"/>
              </a:rPr>
              <a:t>2.1.6 Παλαιό, μεταβατικό και σύγχρονο δημογραφικό καθεστώς</a:t>
            </a:r>
            <a:br>
              <a:rPr lang="el-GR" sz="2000" b="1" dirty="0">
                <a:solidFill>
                  <a:schemeClr val="tx1"/>
                </a:solidFill>
                <a:latin typeface="Times New Roman" pitchFamily="18" charset="0"/>
                <a:cs typeface="Times New Roman" pitchFamily="18" charset="0"/>
              </a:rPr>
            </a:br>
            <a:r>
              <a:rPr lang="el-GR" sz="2000" b="1" dirty="0">
                <a:solidFill>
                  <a:schemeClr val="tx1"/>
                </a:solidFill>
                <a:latin typeface="Times New Roman" pitchFamily="18" charset="0"/>
                <a:cs typeface="Times New Roman" pitchFamily="18" charset="0"/>
              </a:rPr>
              <a:t>Το παράδειγμα της Σουηδίας</a:t>
            </a:r>
            <a:endParaRPr lang="el-GR" sz="2000" dirty="0">
              <a:solidFill>
                <a:schemeClr val="tx1"/>
              </a:solidFill>
            </a:endParaRPr>
          </a:p>
        </p:txBody>
      </p:sp>
      <p:sp>
        <p:nvSpPr>
          <p:cNvPr id="3" name="2 - Θέση περιεχομένου"/>
          <p:cNvSpPr>
            <a:spLocks noGrp="1"/>
          </p:cNvSpPr>
          <p:nvPr>
            <p:ph sz="quarter" idx="10"/>
          </p:nvPr>
        </p:nvSpPr>
        <p:spPr>
          <a:xfrm>
            <a:off x="539495" y="1288473"/>
            <a:ext cx="5417959" cy="4987635"/>
          </a:xfrm>
        </p:spPr>
        <p:txBody>
          <a:bodyPr>
            <a:noAutofit/>
          </a:bodyPr>
          <a:lstStyle/>
          <a:p>
            <a:pPr algn="ctr">
              <a:lnSpc>
                <a:spcPct val="100000"/>
              </a:lnSpc>
              <a:spcBef>
                <a:spcPts val="0"/>
              </a:spcBef>
              <a:spcAft>
                <a:spcPts val="0"/>
              </a:spcAft>
            </a:pPr>
            <a:r>
              <a:rPr lang="el-GR" sz="1600" dirty="0">
                <a:solidFill>
                  <a:srgbClr val="0070C0"/>
                </a:solidFill>
                <a:latin typeface="Times New Roman" pitchFamily="18" charset="0"/>
                <a:cs typeface="Times New Roman" pitchFamily="18" charset="0"/>
              </a:rPr>
              <a:t>Παλαιό Καθεστώς (Στάδιο 1)  – Υψηλή γονιμότητα και θνησιμότητα, 1749 έως 1810</a:t>
            </a:r>
            <a:r>
              <a:rPr lang="el-GR" sz="1600" dirty="0">
                <a:latin typeface="Times New Roman" pitchFamily="18" charset="0"/>
                <a:cs typeface="Times New Roman" pitchFamily="18" charset="0"/>
              </a:rPr>
              <a:t>: 	</a:t>
            </a:r>
          </a:p>
          <a:p>
            <a:pPr marL="1260475" indent="-1260475">
              <a:lnSpc>
                <a:spcPct val="100000"/>
              </a:lnSpc>
              <a:spcBef>
                <a:spcPts val="0"/>
              </a:spcBef>
              <a:spcAft>
                <a:spcPts val="0"/>
              </a:spcAft>
            </a:pPr>
            <a:r>
              <a:rPr lang="el-GR" sz="1600" dirty="0">
                <a:solidFill>
                  <a:schemeClr val="tx1"/>
                </a:solidFill>
                <a:latin typeface="Times New Roman" pitchFamily="18" charset="0"/>
                <a:cs typeface="Times New Roman" pitchFamily="18" charset="0"/>
              </a:rPr>
              <a:t>Συχνότητα γεννήσεων: 30-35/1000</a:t>
            </a:r>
          </a:p>
          <a:p>
            <a:pPr marL="1260475" indent="-1260475">
              <a:lnSpc>
                <a:spcPct val="100000"/>
              </a:lnSpc>
              <a:spcBef>
                <a:spcPts val="0"/>
              </a:spcBef>
              <a:spcAft>
                <a:spcPts val="0"/>
              </a:spcAft>
            </a:pPr>
            <a:r>
              <a:rPr lang="el-GR" sz="1600" dirty="0">
                <a:solidFill>
                  <a:schemeClr val="tx1"/>
                </a:solidFill>
                <a:latin typeface="Times New Roman" pitchFamily="18" charset="0"/>
                <a:cs typeface="Times New Roman" pitchFamily="18" charset="0"/>
              </a:rPr>
              <a:t>Συχνότητα θανάτων: 30/1000</a:t>
            </a:r>
          </a:p>
          <a:p>
            <a:pPr marL="1260475" indent="-1260475">
              <a:lnSpc>
                <a:spcPct val="100000"/>
              </a:lnSpc>
              <a:spcBef>
                <a:spcPts val="0"/>
              </a:spcBef>
              <a:spcAft>
                <a:spcPts val="0"/>
              </a:spcAft>
            </a:pPr>
            <a:r>
              <a:rPr lang="el-GR" sz="1600" dirty="0">
                <a:solidFill>
                  <a:schemeClr val="tx1"/>
                </a:solidFill>
                <a:latin typeface="Times New Roman" pitchFamily="18" charset="0"/>
                <a:cs typeface="Times New Roman" pitchFamily="18" charset="0"/>
              </a:rPr>
              <a:t>Ετήσια πληθυσμιακή αύξηση 0,5%</a:t>
            </a:r>
          </a:p>
          <a:p>
            <a:pPr marL="1260475" indent="-1260475">
              <a:lnSpc>
                <a:spcPct val="100000"/>
              </a:lnSpc>
              <a:spcBef>
                <a:spcPts val="0"/>
              </a:spcBef>
              <a:spcAft>
                <a:spcPts val="0"/>
              </a:spcAft>
            </a:pPr>
            <a:r>
              <a:rPr lang="el-GR" sz="1600" dirty="0">
                <a:solidFill>
                  <a:schemeClr val="tx1"/>
                </a:solidFill>
                <a:latin typeface="Times New Roman" pitchFamily="18" charset="0"/>
                <a:cs typeface="Times New Roman" pitchFamily="18" charset="0"/>
              </a:rPr>
              <a:t>Γονιμότητα: 4-5 παιδιά</a:t>
            </a:r>
          </a:p>
          <a:p>
            <a:pPr>
              <a:lnSpc>
                <a:spcPct val="100000"/>
              </a:lnSpc>
              <a:spcBef>
                <a:spcPts val="0"/>
              </a:spcBef>
              <a:spcAft>
                <a:spcPts val="0"/>
              </a:spcAft>
            </a:pPr>
            <a:r>
              <a:rPr lang="el-GR" sz="1600" dirty="0">
                <a:solidFill>
                  <a:schemeClr val="tx1"/>
                </a:solidFill>
                <a:latin typeface="Times New Roman" pitchFamily="18" charset="0"/>
                <a:cs typeface="Times New Roman" pitchFamily="18" charset="0"/>
              </a:rPr>
              <a:t>Παιδική θνησιμότητα (κάτω των 5 ετών): πάνω από 300/1000</a:t>
            </a:r>
          </a:p>
          <a:p>
            <a:pPr marL="1260475" indent="-1260475">
              <a:lnSpc>
                <a:spcPct val="100000"/>
              </a:lnSpc>
              <a:spcBef>
                <a:spcPts val="0"/>
              </a:spcBef>
              <a:spcAft>
                <a:spcPts val="0"/>
              </a:spcAft>
            </a:pPr>
            <a:r>
              <a:rPr lang="el-GR" sz="1600" dirty="0">
                <a:solidFill>
                  <a:schemeClr val="tx1"/>
                </a:solidFill>
                <a:latin typeface="Times New Roman" pitchFamily="18" charset="0"/>
                <a:cs typeface="Times New Roman" pitchFamily="18" charset="0"/>
              </a:rPr>
              <a:t>Θνησιμότητα (προσδόκιμο επιβίωσης): 35 έτη</a:t>
            </a:r>
          </a:p>
          <a:p>
            <a:pPr marL="1260475" indent="-1260475">
              <a:lnSpc>
                <a:spcPct val="100000"/>
              </a:lnSpc>
              <a:spcBef>
                <a:spcPts val="0"/>
              </a:spcBef>
              <a:spcAft>
                <a:spcPts val="0"/>
              </a:spcAft>
            </a:pPr>
            <a:r>
              <a:rPr lang="el-GR" sz="1600" dirty="0">
                <a:solidFill>
                  <a:schemeClr val="tx1"/>
                </a:solidFill>
                <a:latin typeface="Times New Roman" pitchFamily="18" charset="0"/>
                <a:cs typeface="Times New Roman" pitchFamily="18" charset="0"/>
              </a:rPr>
              <a:t>65+/Πληθυσμός: 1%</a:t>
            </a:r>
          </a:p>
          <a:p>
            <a:pPr marL="1966913" indent="-1966913">
              <a:lnSpc>
                <a:spcPct val="100000"/>
              </a:lnSpc>
              <a:spcBef>
                <a:spcPts val="0"/>
              </a:spcBef>
              <a:spcAft>
                <a:spcPts val="0"/>
              </a:spcAft>
            </a:pPr>
            <a:endParaRPr lang="el-GR" sz="1600" dirty="0">
              <a:solidFill>
                <a:srgbClr val="0070C0"/>
              </a:solidFill>
              <a:latin typeface="Times New Roman" pitchFamily="18" charset="0"/>
              <a:cs typeface="Times New Roman" pitchFamily="18" charset="0"/>
            </a:endParaRPr>
          </a:p>
          <a:p>
            <a:pPr algn="ctr">
              <a:lnSpc>
                <a:spcPct val="100000"/>
              </a:lnSpc>
              <a:spcBef>
                <a:spcPts val="0"/>
              </a:spcBef>
              <a:spcAft>
                <a:spcPts val="0"/>
              </a:spcAft>
            </a:pPr>
            <a:r>
              <a:rPr lang="el-GR" sz="1600" dirty="0">
                <a:solidFill>
                  <a:srgbClr val="0070C0"/>
                </a:solidFill>
                <a:latin typeface="Times New Roman" pitchFamily="18" charset="0"/>
                <a:cs typeface="Times New Roman" pitchFamily="18" charset="0"/>
              </a:rPr>
              <a:t>Μεταβατικό Καθεστώς  (Στάδιο 2) – Υψηλή γονιμότητα και μείωση θνησιμότητας, 1810 έως 1870</a:t>
            </a:r>
            <a:r>
              <a:rPr lang="el-GR" sz="1600" dirty="0">
                <a:latin typeface="Times New Roman" pitchFamily="18" charset="0"/>
                <a:cs typeface="Times New Roman" pitchFamily="18" charset="0"/>
              </a:rPr>
              <a:t>: 	</a:t>
            </a:r>
          </a:p>
          <a:p>
            <a:pPr marL="1966913" indent="-1966913">
              <a:lnSpc>
                <a:spcPct val="100000"/>
              </a:lnSpc>
              <a:spcBef>
                <a:spcPts val="0"/>
              </a:spcBef>
              <a:spcAft>
                <a:spcPts val="0"/>
              </a:spcAft>
            </a:pPr>
            <a:r>
              <a:rPr lang="el-GR" sz="1600" dirty="0">
                <a:solidFill>
                  <a:schemeClr val="tx1"/>
                </a:solidFill>
                <a:latin typeface="Times New Roman" pitchFamily="18" charset="0"/>
                <a:cs typeface="Times New Roman" pitchFamily="18" charset="0"/>
              </a:rPr>
              <a:t>Συχνότητα γεννήσεων: 30-40/1000</a:t>
            </a:r>
          </a:p>
          <a:p>
            <a:pPr marL="1260475" indent="-1260475">
              <a:lnSpc>
                <a:spcPct val="100000"/>
              </a:lnSpc>
              <a:spcBef>
                <a:spcPts val="0"/>
              </a:spcBef>
              <a:spcAft>
                <a:spcPts val="0"/>
              </a:spcAft>
            </a:pPr>
            <a:r>
              <a:rPr lang="el-GR" sz="1600" dirty="0">
                <a:solidFill>
                  <a:schemeClr val="tx1"/>
                </a:solidFill>
                <a:latin typeface="Times New Roman" pitchFamily="18" charset="0"/>
                <a:cs typeface="Times New Roman" pitchFamily="18" charset="0"/>
              </a:rPr>
              <a:t>Συχνότητα θανάτων: από 30 σε 20/1000</a:t>
            </a:r>
          </a:p>
          <a:p>
            <a:pPr marL="1260475" indent="-1260475">
              <a:lnSpc>
                <a:spcPct val="100000"/>
              </a:lnSpc>
              <a:spcBef>
                <a:spcPts val="0"/>
              </a:spcBef>
              <a:spcAft>
                <a:spcPts val="0"/>
              </a:spcAft>
            </a:pPr>
            <a:r>
              <a:rPr lang="el-GR" sz="1600" dirty="0">
                <a:solidFill>
                  <a:schemeClr val="tx1"/>
                </a:solidFill>
                <a:latin typeface="Times New Roman" pitchFamily="18" charset="0"/>
                <a:cs typeface="Times New Roman" pitchFamily="18" charset="0"/>
              </a:rPr>
              <a:t>Ετήσια πληθυσμιακή αύξηση 1%</a:t>
            </a:r>
          </a:p>
          <a:p>
            <a:pPr marL="1260475" indent="-1260475">
              <a:lnSpc>
                <a:spcPct val="100000"/>
              </a:lnSpc>
              <a:spcBef>
                <a:spcPts val="0"/>
              </a:spcBef>
              <a:spcAft>
                <a:spcPts val="0"/>
              </a:spcAft>
            </a:pPr>
            <a:r>
              <a:rPr lang="el-GR" sz="1600" dirty="0">
                <a:solidFill>
                  <a:schemeClr val="tx1"/>
                </a:solidFill>
                <a:latin typeface="Times New Roman" pitchFamily="18" charset="0"/>
                <a:cs typeface="Times New Roman" pitchFamily="18" charset="0"/>
              </a:rPr>
              <a:t>Γονιμότητα: 4-5 παιδιά</a:t>
            </a:r>
          </a:p>
          <a:p>
            <a:pPr>
              <a:lnSpc>
                <a:spcPct val="100000"/>
              </a:lnSpc>
              <a:spcBef>
                <a:spcPts val="0"/>
              </a:spcBef>
              <a:spcAft>
                <a:spcPts val="0"/>
              </a:spcAft>
            </a:pPr>
            <a:r>
              <a:rPr lang="el-GR" sz="1600" dirty="0">
                <a:solidFill>
                  <a:schemeClr val="tx1"/>
                </a:solidFill>
                <a:latin typeface="Times New Roman" pitchFamily="18" charset="0"/>
                <a:cs typeface="Times New Roman" pitchFamily="18" charset="0"/>
              </a:rPr>
              <a:t>Παιδική θνησιμότητα (κάτω των 5 ετών): από 300 σε 200/1000</a:t>
            </a:r>
          </a:p>
          <a:p>
            <a:pPr>
              <a:lnSpc>
                <a:spcPct val="100000"/>
              </a:lnSpc>
              <a:spcBef>
                <a:spcPts val="0"/>
              </a:spcBef>
              <a:spcAft>
                <a:spcPts val="0"/>
              </a:spcAft>
            </a:pPr>
            <a:r>
              <a:rPr lang="el-GR" sz="1600" dirty="0">
                <a:solidFill>
                  <a:schemeClr val="tx1"/>
                </a:solidFill>
                <a:latin typeface="Times New Roman" pitchFamily="18" charset="0"/>
                <a:cs typeface="Times New Roman" pitchFamily="18" charset="0"/>
              </a:rPr>
              <a:t>Θνησιμότητα (προσδόκιμο επιβίωσης): από 35 σε 50 έτη</a:t>
            </a:r>
          </a:p>
          <a:p>
            <a:pPr marL="1260475" indent="-1260475">
              <a:lnSpc>
                <a:spcPct val="100000"/>
              </a:lnSpc>
              <a:spcBef>
                <a:spcPts val="0"/>
              </a:spcBef>
              <a:spcAft>
                <a:spcPts val="0"/>
              </a:spcAft>
            </a:pPr>
            <a:r>
              <a:rPr lang="el-GR" sz="1600" dirty="0">
                <a:solidFill>
                  <a:schemeClr val="tx1"/>
                </a:solidFill>
                <a:latin typeface="Times New Roman" pitchFamily="18" charset="0"/>
                <a:cs typeface="Times New Roman" pitchFamily="18" charset="0"/>
              </a:rPr>
              <a:t>65+/Πληθυσμός: 5%</a:t>
            </a:r>
            <a:endParaRPr lang="el-GR" sz="1600" dirty="0"/>
          </a:p>
        </p:txBody>
      </p:sp>
      <p:sp>
        <p:nvSpPr>
          <p:cNvPr id="4" name="2 - Θέση περιεχομένου"/>
          <p:cNvSpPr txBox="1">
            <a:spLocks/>
          </p:cNvSpPr>
          <p:nvPr/>
        </p:nvSpPr>
        <p:spPr>
          <a:xfrm>
            <a:off x="6331527" y="1274619"/>
            <a:ext cx="5458691" cy="4987636"/>
          </a:xfrm>
          <a:prstGeom prst="rect">
            <a:avLst/>
          </a:prstGeom>
        </p:spPr>
        <p:txBody>
          <a:bodyPr vert="horz" lIns="91440" tIns="45720" rIns="91440" bIns="45720" rtlCol="0">
            <a:noAutofit/>
          </a:bodyPr>
          <a:lstStyle/>
          <a:p>
            <a:pPr lvl="0" algn="ctr"/>
            <a:r>
              <a:rPr kumimoji="0" lang="el-GR" sz="1600" b="0" i="0"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rPr>
              <a:t>Μεταβατικό </a:t>
            </a:r>
            <a:r>
              <a:rPr lang="el-GR" sz="1600" dirty="0">
                <a:solidFill>
                  <a:srgbClr val="0070C0"/>
                </a:solidFill>
                <a:latin typeface="Times New Roman" pitchFamily="18" charset="0"/>
                <a:cs typeface="Times New Roman" pitchFamily="18" charset="0"/>
              </a:rPr>
              <a:t>Καθεστώς  (Στάδιο 3) - Μείωση θνησιμότητας και μείωση γονιμότητας , </a:t>
            </a:r>
            <a:r>
              <a:rPr kumimoji="0" lang="el-GR" sz="1600" b="0" i="0"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rPr>
              <a:t>1870</a:t>
            </a:r>
            <a:r>
              <a:rPr kumimoji="0" lang="el-GR" sz="1600" b="0" i="0" u="none" strike="noStrike" kern="1200" cap="none" spc="0" normalizeH="0" noProof="0" dirty="0">
                <a:ln>
                  <a:noFill/>
                </a:ln>
                <a:solidFill>
                  <a:srgbClr val="0070C0"/>
                </a:solidFill>
                <a:effectLst/>
                <a:uLnTx/>
                <a:uFillTx/>
                <a:latin typeface="Times New Roman" pitchFamily="18" charset="0"/>
                <a:ea typeface="+mn-ea"/>
                <a:cs typeface="Times New Roman" pitchFamily="18" charset="0"/>
              </a:rPr>
              <a:t> έως 1</a:t>
            </a:r>
            <a:r>
              <a:rPr kumimoji="0" lang="el-GR" sz="1600" b="0" i="0"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rPr>
              <a:t>950</a:t>
            </a:r>
            <a:r>
              <a:rPr kumimoji="0" lang="el-GR" sz="1600" b="0" i="0" u="none" strike="noStrike" kern="1200" cap="none" spc="0" normalizeH="0" baseline="0" noProof="0" dirty="0">
                <a:ln>
                  <a:noFill/>
                </a:ln>
                <a:solidFill>
                  <a:schemeClr val="tx1">
                    <a:lumMod val="75000"/>
                    <a:lumOff val="25000"/>
                  </a:schemeClr>
                </a:solidFill>
                <a:effectLst/>
                <a:uLnTx/>
                <a:uFillTx/>
                <a:latin typeface="Times New Roman" pitchFamily="18" charset="0"/>
                <a:ea typeface="+mn-ea"/>
                <a:cs typeface="Times New Roman" pitchFamily="18" charset="0"/>
              </a:rPr>
              <a:t>: </a:t>
            </a:r>
          </a:p>
          <a:p>
            <a:pPr marL="1260475" marR="0" lvl="0" indent="-1260475" algn="l" defTabSz="914400" rtl="0" eaLnBrk="1" fontAlgn="auto" latinLnBrk="0" hangingPunct="1">
              <a:spcBef>
                <a:spcPts val="0"/>
              </a:spcBef>
              <a:spcAft>
                <a:spcPts val="0"/>
              </a:spcAft>
              <a:buClrTx/>
              <a:buSzTx/>
              <a:buFontTx/>
              <a:buNone/>
              <a:tabLst/>
              <a:defRPr/>
            </a:pP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Συχνότητα γεννήσεων: από 30-35/1000 σε 15-20/1000</a:t>
            </a:r>
          </a:p>
          <a:p>
            <a:pPr marL="1260475" marR="0" lvl="0" indent="-1260475" algn="l" defTabSz="914400" rtl="0" eaLnBrk="1" fontAlgn="auto" latinLnBrk="0" hangingPunct="1">
              <a:spcBef>
                <a:spcPts val="0"/>
              </a:spcBef>
              <a:spcAft>
                <a:spcPts val="0"/>
              </a:spcAft>
              <a:buClrTx/>
              <a:buSzTx/>
              <a:buFontTx/>
              <a:buNone/>
              <a:tabLst/>
              <a:defRPr/>
            </a:pP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Συχνότητα θανάτων: από 20 σε 10/1000</a:t>
            </a:r>
          </a:p>
          <a:p>
            <a:pPr marL="1260475" marR="0" lvl="0" indent="-1260475" algn="l" defTabSz="914400" rtl="0" eaLnBrk="1" fontAlgn="auto" latinLnBrk="0" hangingPunct="1">
              <a:spcBef>
                <a:spcPts val="0"/>
              </a:spcBef>
              <a:spcAft>
                <a:spcPts val="0"/>
              </a:spcAft>
              <a:buClrTx/>
              <a:buSzTx/>
              <a:buFontTx/>
              <a:buNone/>
              <a:tabLst/>
              <a:defRPr/>
            </a:pP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Ετήσια πληθυσμιακή αύξηση 1%</a:t>
            </a:r>
          </a:p>
          <a:p>
            <a:pPr marL="1260475" marR="0" lvl="0" indent="-1260475" algn="l" defTabSz="914400" rtl="0" eaLnBrk="1" fontAlgn="auto" latinLnBrk="0" hangingPunct="1">
              <a:spcBef>
                <a:spcPts val="0"/>
              </a:spcBef>
              <a:spcAft>
                <a:spcPts val="0"/>
              </a:spcAft>
              <a:buClrTx/>
              <a:buSzTx/>
              <a:buFontTx/>
              <a:buNone/>
              <a:tabLst/>
              <a:defRPr/>
            </a:pP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Γονιμότητα: από 4-5 σε 2 παιδιά</a:t>
            </a:r>
          </a:p>
          <a:p>
            <a:pPr marR="0" lvl="0" algn="l" defTabSz="914400" rtl="0" eaLnBrk="1" fontAlgn="auto" latinLnBrk="0" hangingPunct="1">
              <a:spcBef>
                <a:spcPts val="0"/>
              </a:spcBef>
              <a:spcAft>
                <a:spcPts val="0"/>
              </a:spcAft>
              <a:buClrTx/>
              <a:buSzTx/>
              <a:buFontTx/>
              <a:buNone/>
              <a:tabLst/>
              <a:defRPr/>
            </a:pP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Παιδική θνησιμότητα (κάτω των 5 ετών): από 200 σε 30/1000</a:t>
            </a:r>
          </a:p>
          <a:p>
            <a:pPr marL="1260475" marR="0" lvl="0" indent="-1260475" algn="l" defTabSz="914400" rtl="0" eaLnBrk="1" fontAlgn="auto" latinLnBrk="0" hangingPunct="1">
              <a:spcBef>
                <a:spcPts val="0"/>
              </a:spcBef>
              <a:spcAft>
                <a:spcPts val="0"/>
              </a:spcAft>
              <a:buClrTx/>
              <a:buSzTx/>
              <a:buFontTx/>
              <a:buNone/>
              <a:tabLst/>
              <a:defRPr/>
            </a:pP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Θνησιμότητα (προσδόκιμο επιβίωσης): από</a:t>
            </a:r>
            <a:r>
              <a:rPr kumimoji="0" lang="el-GR" sz="1600" b="0" i="0" u="none" strike="noStrike" kern="1200" cap="none" spc="0" normalizeH="0" noProof="0" dirty="0">
                <a:ln>
                  <a:noFill/>
                </a:ln>
                <a:solidFill>
                  <a:schemeClr val="tx1"/>
                </a:solidFill>
                <a:effectLst/>
                <a:uLnTx/>
                <a:uFillTx/>
                <a:latin typeface="Times New Roman" pitchFamily="18" charset="0"/>
                <a:ea typeface="+mn-ea"/>
                <a:cs typeface="Times New Roman" pitchFamily="18" charset="0"/>
              </a:rPr>
              <a:t> 50 σε 70</a:t>
            </a: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έτη</a:t>
            </a:r>
          </a:p>
          <a:p>
            <a:pPr marL="1260475" marR="0" lvl="0" indent="-1260475" algn="l" defTabSz="914400" rtl="0" eaLnBrk="1" fontAlgn="auto" latinLnBrk="0" hangingPunct="1">
              <a:spcBef>
                <a:spcPts val="0"/>
              </a:spcBef>
              <a:spcAft>
                <a:spcPts val="0"/>
              </a:spcAft>
              <a:buClrTx/>
              <a:buSzTx/>
              <a:buFontTx/>
              <a:buNone/>
              <a:tabLst/>
              <a:defRPr/>
            </a:pP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65+/Πληθυσμός: 10%</a:t>
            </a:r>
          </a:p>
          <a:p>
            <a:pPr marL="1966913" marR="0" lvl="0" indent="-1966913" algn="l" defTabSz="914400" rtl="0" eaLnBrk="1" fontAlgn="auto" latinLnBrk="0" hangingPunct="1">
              <a:spcBef>
                <a:spcPts val="0"/>
              </a:spcBef>
              <a:spcAft>
                <a:spcPts val="0"/>
              </a:spcAft>
              <a:buClrTx/>
              <a:buSzTx/>
              <a:buFontTx/>
              <a:buNone/>
              <a:tabLst/>
              <a:defRPr/>
            </a:pPr>
            <a:endParaRPr kumimoji="0" lang="el-GR" sz="1600" b="0" i="0"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endParaRPr>
          </a:p>
          <a:p>
            <a:pPr lvl="0" algn="ctr"/>
            <a:r>
              <a:rPr kumimoji="0" lang="el-GR" sz="1600" b="0" i="0"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rPr>
              <a:t>Σύγχρονο </a:t>
            </a:r>
            <a:r>
              <a:rPr lang="el-GR" sz="1600" dirty="0">
                <a:solidFill>
                  <a:srgbClr val="0070C0"/>
                </a:solidFill>
                <a:latin typeface="Times New Roman" pitchFamily="18" charset="0"/>
                <a:cs typeface="Times New Roman" pitchFamily="18" charset="0"/>
              </a:rPr>
              <a:t>Καθεστώς  (Στάδιο 4) - </a:t>
            </a:r>
            <a:r>
              <a:rPr kumimoji="0" lang="el-GR" sz="1600" b="0" i="0"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rPr>
              <a:t>Χαμηλή </a:t>
            </a:r>
            <a:r>
              <a:rPr lang="el-GR" sz="1600" dirty="0">
                <a:solidFill>
                  <a:srgbClr val="0070C0"/>
                </a:solidFill>
                <a:latin typeface="Times New Roman" pitchFamily="18" charset="0"/>
                <a:cs typeface="Times New Roman" pitchFamily="18" charset="0"/>
              </a:rPr>
              <a:t>γονιμότητα και θνησιμότητα, </a:t>
            </a:r>
            <a:r>
              <a:rPr kumimoji="0" lang="el-GR" sz="1600" b="0" i="0"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rPr>
              <a:t>1950</a:t>
            </a:r>
            <a:r>
              <a:rPr kumimoji="0" lang="el-GR" sz="1600" b="0" i="0" u="none" strike="noStrike" kern="1200" cap="none" spc="0" normalizeH="0" noProof="0" dirty="0">
                <a:ln>
                  <a:noFill/>
                </a:ln>
                <a:solidFill>
                  <a:srgbClr val="0070C0"/>
                </a:solidFill>
                <a:effectLst/>
                <a:uLnTx/>
                <a:uFillTx/>
                <a:latin typeface="Times New Roman" pitchFamily="18" charset="0"/>
                <a:ea typeface="+mn-ea"/>
                <a:cs typeface="Times New Roman" pitchFamily="18" charset="0"/>
              </a:rPr>
              <a:t> έως </a:t>
            </a:r>
            <a:r>
              <a:rPr kumimoji="0" lang="el-GR" sz="1600" b="0" i="0"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rPr>
              <a:t>σήμερα</a:t>
            </a:r>
            <a:r>
              <a:rPr kumimoji="0" lang="el-GR" sz="1600" b="0" i="0" u="none" strike="noStrike" kern="1200" cap="none" spc="0" normalizeH="0" baseline="0" noProof="0" dirty="0">
                <a:ln>
                  <a:noFill/>
                </a:ln>
                <a:solidFill>
                  <a:schemeClr val="tx1">
                    <a:lumMod val="75000"/>
                    <a:lumOff val="25000"/>
                  </a:schemeClr>
                </a:solidFill>
                <a:effectLst/>
                <a:uLnTx/>
                <a:uFillTx/>
                <a:latin typeface="Times New Roman" pitchFamily="18" charset="0"/>
                <a:ea typeface="+mn-ea"/>
                <a:cs typeface="Times New Roman" pitchFamily="18" charset="0"/>
              </a:rPr>
              <a:t>: 	</a:t>
            </a:r>
          </a:p>
          <a:p>
            <a:pPr marL="1966913" marR="0" lvl="0" indent="-1966913" algn="l" defTabSz="914400" rtl="0" eaLnBrk="1" fontAlgn="auto" latinLnBrk="0" hangingPunct="1">
              <a:spcBef>
                <a:spcPts val="0"/>
              </a:spcBef>
              <a:spcAft>
                <a:spcPts val="0"/>
              </a:spcAft>
              <a:buClrTx/>
              <a:buSzTx/>
              <a:buFontTx/>
              <a:buNone/>
              <a:tabLst/>
              <a:defRPr/>
            </a:pP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Συχνότητα γεννήσεων: γύρω στο 10/1000</a:t>
            </a:r>
          </a:p>
          <a:p>
            <a:pPr marL="1966913" marR="0" lvl="0" indent="-1966913" algn="l" defTabSz="914400" rtl="0" eaLnBrk="1" fontAlgn="auto" latinLnBrk="0" hangingPunct="1">
              <a:spcBef>
                <a:spcPts val="0"/>
              </a:spcBef>
              <a:spcAft>
                <a:spcPts val="0"/>
              </a:spcAft>
              <a:buClrTx/>
              <a:buSzTx/>
              <a:buFontTx/>
              <a:buNone/>
              <a:tabLst/>
              <a:defRPr/>
            </a:pP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Συχνότητα θανάτων: γύρω στο 10/1000</a:t>
            </a:r>
          </a:p>
          <a:p>
            <a:pPr marR="0" lvl="0" algn="l" defTabSz="914400" rtl="0" eaLnBrk="1" fontAlgn="auto" latinLnBrk="0" hangingPunct="1">
              <a:spcBef>
                <a:spcPts val="0"/>
              </a:spcBef>
              <a:spcAft>
                <a:spcPts val="0"/>
              </a:spcAft>
              <a:buClrTx/>
              <a:buSzTx/>
              <a:buFontTx/>
              <a:buNone/>
              <a:tabLst/>
              <a:defRPr/>
            </a:pP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Ετήσια πληθυσμιακή αύξηση γύρω</a:t>
            </a:r>
            <a:r>
              <a:rPr kumimoji="0" lang="el-GR" sz="1600" b="0" i="0" u="none" strike="noStrike" kern="1200" cap="none" spc="0" normalizeH="0" noProof="0" dirty="0">
                <a:ln>
                  <a:noFill/>
                </a:ln>
                <a:solidFill>
                  <a:schemeClr val="tx1"/>
                </a:solidFill>
                <a:effectLst/>
                <a:uLnTx/>
                <a:uFillTx/>
                <a:latin typeface="Times New Roman" pitchFamily="18" charset="0"/>
                <a:ea typeface="+mn-ea"/>
                <a:cs typeface="Times New Roman" pitchFamily="18" charset="0"/>
              </a:rPr>
              <a:t> στο 0,2%  (ο πληθυσμός αυξάνει περισσότερο από 0,2% λόγω μετανάστευσης)</a:t>
            </a:r>
            <a:endPar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a:p>
            <a:pPr marL="1260475" marR="0" lvl="0" indent="-1260475" algn="l" defTabSz="914400" rtl="0" eaLnBrk="1" fontAlgn="auto" latinLnBrk="0" hangingPunct="1">
              <a:spcBef>
                <a:spcPts val="0"/>
              </a:spcBef>
              <a:spcAft>
                <a:spcPts val="0"/>
              </a:spcAft>
              <a:buClrTx/>
              <a:buSzTx/>
              <a:buFontTx/>
              <a:buNone/>
              <a:tabLst/>
              <a:defRPr/>
            </a:pP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Γονιμότητα: κάτω από 2 παιδιά</a:t>
            </a:r>
          </a:p>
          <a:p>
            <a:pPr marL="1260475" marR="0" lvl="0" indent="-1260475" algn="l" defTabSz="914400" rtl="0" eaLnBrk="1" fontAlgn="auto" latinLnBrk="0" hangingPunct="1">
              <a:spcBef>
                <a:spcPts val="0"/>
              </a:spcBef>
              <a:spcAft>
                <a:spcPts val="0"/>
              </a:spcAft>
              <a:buClrTx/>
              <a:buSzTx/>
              <a:buFontTx/>
              <a:buNone/>
              <a:tabLst/>
              <a:defRPr/>
            </a:pP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Παιδική θνησιμότητα (κάτω των 5 ετών): από 30 σε 2/1000</a:t>
            </a:r>
          </a:p>
          <a:p>
            <a:pPr marL="1260475" marR="0" lvl="0" indent="-1260475" algn="l" defTabSz="914400" rtl="0" eaLnBrk="1" fontAlgn="auto" latinLnBrk="0" hangingPunct="1">
              <a:spcBef>
                <a:spcPts val="0"/>
              </a:spcBef>
              <a:spcAft>
                <a:spcPts val="0"/>
              </a:spcAft>
              <a:buClrTx/>
              <a:buSzTx/>
              <a:buFontTx/>
              <a:buNone/>
              <a:tabLst/>
              <a:defRPr/>
            </a:pP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Θνησιμότητα (προσδόκιμο επιβίωσης): από 70 σε 82 έτη</a:t>
            </a:r>
          </a:p>
          <a:p>
            <a:pPr marL="1260475" marR="0" lvl="0" indent="-1260475" algn="l" defTabSz="914400" rtl="0" eaLnBrk="1" fontAlgn="auto" latinLnBrk="0" hangingPunct="1">
              <a:spcBef>
                <a:spcPts val="0"/>
              </a:spcBef>
              <a:spcAft>
                <a:spcPts val="0"/>
              </a:spcAft>
              <a:buClrTx/>
              <a:buSzTx/>
              <a:buFontTx/>
              <a:buNone/>
              <a:tabLst/>
              <a:defRPr/>
            </a:pPr>
            <a:r>
              <a:rPr kumimoji="0" lang="el-GR" sz="16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65+/Πληθυσμός: 20%</a:t>
            </a:r>
            <a:r>
              <a:rPr kumimoji="0" lang="el-GR" sz="1600" b="0" i="0" u="none" strike="noStrike" kern="1200" cap="none" spc="0" normalizeH="0" baseline="0" noProof="0" dirty="0">
                <a:ln>
                  <a:noFill/>
                </a:ln>
                <a:solidFill>
                  <a:schemeClr val="tx1">
                    <a:lumMod val="75000"/>
                    <a:lumOff val="25000"/>
                  </a:schemeClr>
                </a:solidFill>
                <a:effectLst/>
                <a:uLnTx/>
                <a:uFillTx/>
                <a:latin typeface="+mn-lt"/>
                <a:ea typeface="+mn-ea"/>
                <a:cs typeface="+mn-cs"/>
              </a:rPr>
              <a:t>	</a:t>
            </a:r>
            <a:r>
              <a:rPr kumimoji="0" lang="el-GR" sz="1600" b="0" i="1" u="none" strike="noStrike" kern="1200" cap="none" spc="0" normalizeH="0" baseline="0" noProof="0" dirty="0">
                <a:ln>
                  <a:noFill/>
                </a:ln>
                <a:solidFill>
                  <a:schemeClr val="tx1">
                    <a:lumMod val="75000"/>
                    <a:lumOff val="25000"/>
                  </a:schemeClr>
                </a:solidFill>
                <a:effectLst/>
                <a:uLnTx/>
                <a:uFillTx/>
                <a:latin typeface="+mn-lt"/>
                <a:ea typeface="+mn-ea"/>
                <a:cs typeface="+mn-cs"/>
              </a:rPr>
              <a:t> </a:t>
            </a:r>
            <a:endParaRPr kumimoji="0" lang="el-GR" sz="1600" b="0" i="0" u="none" strike="noStrike" kern="1200" cap="none" spc="0" normalizeH="0" baseline="0" noProof="0" dirty="0">
              <a:ln>
                <a:noFill/>
              </a:ln>
              <a:solidFill>
                <a:schemeClr val="tx1">
                  <a:lumMod val="75000"/>
                  <a:lumOff val="25000"/>
                </a:schemeClr>
              </a:solidFill>
              <a:effectLst/>
              <a:uLnTx/>
              <a:uFillTx/>
              <a:latin typeface="+mn-lt"/>
              <a:ea typeface="+mn-ea"/>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166256"/>
            <a:ext cx="11379848" cy="872432"/>
          </a:xfrm>
          <a:prstGeom prst="rect">
            <a:avLst/>
          </a:prstGeom>
        </p:spPr>
        <p:txBody>
          <a:bodyPr vert="horz" lIns="91440" tIns="45720" rIns="91440" bIns="45720" rtlCol="0" anchor="b" anchorCtr="0">
            <a:noAutofit/>
          </a:bodyPr>
          <a:lstStyle/>
          <a:p>
            <a:pPr lvl="0" algn="ctr">
              <a:spcBef>
                <a:spcPct val="0"/>
              </a:spcBef>
            </a:pPr>
            <a:r>
              <a:rPr lang="en-US"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2.2 </a:t>
            </a: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Δημογραφικές εξελίξεις και προοπτικές</a:t>
            </a:r>
          </a:p>
          <a:p>
            <a:pPr lvl="0" algn="ctr">
              <a:spcBef>
                <a:spcPct val="0"/>
              </a:spcBef>
            </a:pP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2.2.1 Πληθυσμιακό </a:t>
            </a:r>
            <a:r>
              <a:rPr lang="en-US"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momentum </a:t>
            </a: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και συνολική μεταβολή του πληθυσμού (χωρίς μετανάστευση)</a:t>
            </a:r>
            <a:endParaRPr kumimoji="0" lang="el-GR" sz="20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11" name="10 - Γράφημα"/>
          <p:cNvGraphicFramePr/>
          <p:nvPr/>
        </p:nvGraphicFramePr>
        <p:xfrm>
          <a:off x="983673" y="1385455"/>
          <a:ext cx="10293927" cy="475287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Autofit/>
          </a:bodyPr>
          <a:lstStyle/>
          <a:p>
            <a:pPr lvl="0" algn="ctr">
              <a:spcBef>
                <a:spcPct val="0"/>
              </a:spcBef>
            </a:pP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2.2.1 Συνολική μεταβολή του πληθυσμού: Πληθυσμιακό </a:t>
            </a:r>
            <a:r>
              <a:rPr lang="en-US"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momentum </a:t>
            </a: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και μεταβολή της γονιμότητας και της θνησιμότητας (μέσο σενάριο, χωρίς μετανάστευση)</a:t>
            </a:r>
            <a:endParaRPr kumimoji="0" lang="el-GR" sz="20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11" name="10 - Γράφημα"/>
          <p:cNvGraphicFramePr/>
          <p:nvPr/>
        </p:nvGraphicFramePr>
        <p:xfrm>
          <a:off x="983673" y="1385455"/>
          <a:ext cx="10293927" cy="4752878"/>
        </p:xfrm>
        <a:graphic>
          <a:graphicData uri="http://schemas.openxmlformats.org/drawingml/2006/chart">
            <c:chart xmlns:c="http://schemas.openxmlformats.org/drawingml/2006/chart" xmlns:r="http://schemas.openxmlformats.org/officeDocument/2006/relationships" r:id="rId2"/>
          </a:graphicData>
        </a:graphic>
      </p:graphicFrame>
      <p:sp>
        <p:nvSpPr>
          <p:cNvPr id="4" name="3 - Ορθογώνιο"/>
          <p:cNvSpPr/>
          <p:nvPr/>
        </p:nvSpPr>
        <p:spPr>
          <a:xfrm>
            <a:off x="7855527" y="1581835"/>
            <a:ext cx="3519055" cy="523220"/>
          </a:xfrm>
          <a:prstGeom prst="rect">
            <a:avLst/>
          </a:prstGeom>
        </p:spPr>
        <p:txBody>
          <a:bodyPr wrap="square">
            <a:spAutoFit/>
          </a:bodyPr>
          <a:lstStyle/>
          <a:p>
            <a:r>
              <a:rPr lang="el-GR" sz="1400" dirty="0"/>
              <a:t>Συνολική μείωση -8,7% και -12,7% στην Ευρώπη και την Ελλάδα αντίστοιχα</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97500"/>
          </a:bodyPr>
          <a:lstStyle/>
          <a:p>
            <a:pPr lvl="0" algn="ctr">
              <a:spcBef>
                <a:spcPct val="0"/>
              </a:spcBef>
            </a:pP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2.2.2 Πληθυσμιακό </a:t>
            </a:r>
            <a:r>
              <a:rPr lang="en-US"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momentum</a:t>
            </a: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 Γεννήσεις και θάνατοι (Δείκτης 100 το 2024)</a:t>
            </a:r>
            <a:endParaRPr kumimoji="0" lang="el-GR" sz="20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11" name="10 - Γράφημα"/>
          <p:cNvGraphicFramePr/>
          <p:nvPr/>
        </p:nvGraphicFramePr>
        <p:xfrm>
          <a:off x="983673" y="1385455"/>
          <a:ext cx="10293927" cy="475287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 Γράφημα"/>
          <p:cNvGraphicFramePr/>
          <p:nvPr/>
        </p:nvGraphicFramePr>
        <p:xfrm>
          <a:off x="527381" y="1357744"/>
          <a:ext cx="9505056" cy="4447519"/>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90000"/>
          </a:bodyPr>
          <a:lstStyle/>
          <a:p>
            <a:pPr lvl="0" algn="ctr">
              <a:spcBef>
                <a:spcPct val="0"/>
              </a:spcBef>
            </a:pP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2.2.3 Μεταβολές της γονιμότητας για συγκεκριμένους στόχους μεταβολής των γεννήσεων στην Ευρώπη </a:t>
            </a:r>
            <a:endParaRPr kumimoji="0" lang="el-GR" sz="20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 Γράφημα"/>
          <p:cNvGraphicFramePr/>
          <p:nvPr/>
        </p:nvGraphicFramePr>
        <p:xfrm>
          <a:off x="527381" y="1385454"/>
          <a:ext cx="9505056" cy="4419809"/>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90000"/>
          </a:bodyPr>
          <a:lstStyle/>
          <a:p>
            <a:pPr lvl="0" algn="ctr">
              <a:spcBef>
                <a:spcPct val="0"/>
              </a:spcBef>
            </a:pP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2.2.4 Μεταβολές της γονιμότητας για συγκεκριμένους στόχους μεταβολής των γεννήσεων στην Ελλάδα </a:t>
            </a:r>
            <a:endParaRPr kumimoji="0" lang="el-GR" sz="20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62771" y="1376310"/>
            <a:ext cx="5159156" cy="480199"/>
          </a:xfrm>
        </p:spPr>
        <p:txBody>
          <a:bodyPr>
            <a:normAutofit/>
          </a:bodyPr>
          <a:lstStyle/>
          <a:p>
            <a:pPr algn="ctr"/>
            <a:r>
              <a:rPr lang="el-GR" sz="1600" b="1" dirty="0">
                <a:solidFill>
                  <a:schemeClr val="tx1"/>
                </a:solidFill>
                <a:latin typeface="Times New Roman" pitchFamily="18" charset="0"/>
                <a:cs typeface="Times New Roman" pitchFamily="18" charset="0"/>
              </a:rPr>
              <a:t>Δείκτης 100 το 1950</a:t>
            </a:r>
            <a:endParaRPr lang="el-GR" sz="1600" b="1" dirty="0">
              <a:solidFill>
                <a:schemeClr val="tx1"/>
              </a:solidFill>
            </a:endParaRPr>
          </a:p>
        </p:txBody>
      </p:sp>
      <p:sp>
        <p:nvSpPr>
          <p:cNvPr id="7" name="1 - Τίτλος"/>
          <p:cNvSpPr txBox="1">
            <a:spLocks/>
          </p:cNvSpPr>
          <p:nvPr/>
        </p:nvSpPr>
        <p:spPr>
          <a:xfrm>
            <a:off x="6437098" y="1376311"/>
            <a:ext cx="5159155" cy="438634"/>
          </a:xfrm>
          <a:prstGeom prst="rect">
            <a:avLst/>
          </a:prstGeom>
        </p:spPr>
        <p:txBody>
          <a:bodyPr vert="horz" lIns="91440" tIns="45720" rIns="91440" bIns="45720" rtlCol="0" anchor="b" anchorCtr="0">
            <a:noAutofit/>
          </a:bodyPr>
          <a:lstStyle/>
          <a:p>
            <a:pPr lvl="0" algn="ctr">
              <a:spcBef>
                <a:spcPct val="0"/>
              </a:spcBef>
              <a:defRPr/>
            </a:pPr>
            <a:r>
              <a:rPr lang="el-GR" sz="1600" b="1" dirty="0">
                <a:latin typeface="Times New Roman" pitchFamily="18" charset="0"/>
                <a:cs typeface="Times New Roman" pitchFamily="18" charset="0"/>
              </a:rPr>
              <a:t>Ποσοστά στο συνολικό πληθυσμό 15-64 ετών</a:t>
            </a:r>
            <a:endParaRPr kumimoji="0" lang="el-GR" sz="1600" b="0" i="0" u="none" strike="noStrike" kern="1200" cap="none" spc="0" normalizeH="0" baseline="0" noProof="0" dirty="0">
              <a:ln>
                <a:noFill/>
              </a:ln>
              <a:solidFill>
                <a:schemeClr val="bg2">
                  <a:lumMod val="25000"/>
                </a:schemeClr>
              </a:solidFill>
              <a:effectLst/>
              <a:uLnTx/>
              <a:uFillTx/>
              <a:latin typeface="+mj-lt"/>
              <a:ea typeface="+mj-ea"/>
              <a:cs typeface="+mj-cs"/>
            </a:endParaRPr>
          </a:p>
        </p:txBody>
      </p:sp>
      <p:graphicFrame>
        <p:nvGraphicFramePr>
          <p:cNvPr id="8" name="7 - Γράφημα"/>
          <p:cNvGraphicFramePr/>
          <p:nvPr/>
        </p:nvGraphicFramePr>
        <p:xfrm>
          <a:off x="314036" y="2022765"/>
          <a:ext cx="5643418" cy="4627418"/>
        </p:xfrm>
        <a:graphic>
          <a:graphicData uri="http://schemas.openxmlformats.org/drawingml/2006/chart">
            <c:chart xmlns:c="http://schemas.openxmlformats.org/drawingml/2006/chart" xmlns:r="http://schemas.openxmlformats.org/officeDocument/2006/relationships" r:id="rId2"/>
          </a:graphicData>
        </a:graphic>
      </p:graphicFrame>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97500"/>
          </a:bodyPr>
          <a:lstStyle/>
          <a:p>
            <a:pPr lvl="0" algn="ctr">
              <a:spcBef>
                <a:spcPct val="0"/>
              </a:spcBef>
            </a:pP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2.2.5 Πληθυσμός και κατά ηλικία δομή: εξελίξεις και προοπτικές – Ελλάδα_1</a:t>
            </a:r>
            <a:endParaRPr kumimoji="0" lang="el-GR" sz="20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12" name="11 - Γράφημα"/>
          <p:cNvGraphicFramePr/>
          <p:nvPr/>
        </p:nvGraphicFramePr>
        <p:xfrm>
          <a:off x="6456218" y="1814943"/>
          <a:ext cx="5237018" cy="476596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779499" y="1417873"/>
            <a:ext cx="5159156" cy="480199"/>
          </a:xfrm>
        </p:spPr>
        <p:txBody>
          <a:bodyPr>
            <a:normAutofit/>
          </a:bodyPr>
          <a:lstStyle/>
          <a:p>
            <a:pPr algn="ctr"/>
            <a:r>
              <a:rPr lang="el-GR" sz="1600" b="1" dirty="0">
                <a:solidFill>
                  <a:schemeClr val="tx1"/>
                </a:solidFill>
                <a:latin typeface="Times New Roman" pitchFamily="18" charset="0"/>
                <a:cs typeface="Times New Roman" pitchFamily="18" charset="0"/>
              </a:rPr>
              <a:t>Δημογραφική Εξάρτηση</a:t>
            </a:r>
            <a:endParaRPr lang="el-GR" sz="1600" b="1" dirty="0">
              <a:solidFill>
                <a:schemeClr val="tx1"/>
              </a:solidFill>
            </a:endParaRPr>
          </a:p>
        </p:txBody>
      </p:sp>
      <p:graphicFrame>
        <p:nvGraphicFramePr>
          <p:cNvPr id="8" name="7 - Γράφημα"/>
          <p:cNvGraphicFramePr/>
          <p:nvPr/>
        </p:nvGraphicFramePr>
        <p:xfrm>
          <a:off x="286326" y="2022765"/>
          <a:ext cx="10423238" cy="4627418"/>
        </p:xfrm>
        <a:graphic>
          <a:graphicData uri="http://schemas.openxmlformats.org/drawingml/2006/chart">
            <c:chart xmlns:c="http://schemas.openxmlformats.org/drawingml/2006/chart" xmlns:r="http://schemas.openxmlformats.org/officeDocument/2006/relationships" r:id="rId2"/>
          </a:graphicData>
        </a:graphic>
      </p:graphicFrame>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97500"/>
          </a:bodyPr>
          <a:lstStyle/>
          <a:p>
            <a:pPr lvl="0" algn="ctr">
              <a:spcBef>
                <a:spcPct val="0"/>
              </a:spcBef>
            </a:pP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2.2.5 Πληθυσμός και κατά ηλικία δομή: εξελίξεις και προοπτικές – Ελλάδα_2</a:t>
            </a:r>
          </a:p>
        </p:txBody>
      </p:sp>
      <p:sp>
        <p:nvSpPr>
          <p:cNvPr id="11" name="1 - Τίτλος"/>
          <p:cNvSpPr txBox="1">
            <a:spLocks/>
          </p:cNvSpPr>
          <p:nvPr/>
        </p:nvSpPr>
        <p:spPr>
          <a:xfrm>
            <a:off x="9557326" y="2805547"/>
            <a:ext cx="780474" cy="1939634"/>
          </a:xfrm>
          <a:prstGeom prst="rect">
            <a:avLst/>
          </a:prstGeom>
        </p:spPr>
        <p:txBody>
          <a:bodyPr vert="vert" lIns="91440" tIns="45720" rIns="91440" bIns="45720" rtlCol="0" anchor="b" anchorCtr="0">
            <a:normAutofit fontScale="92500" lnSpcReduction="20000"/>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1700" b="0" i="0" u="none" strike="noStrike" kern="1200" cap="none" spc="0" normalizeH="0" baseline="0" noProof="0" dirty="0">
                <a:ln>
                  <a:noFill/>
                </a:ln>
                <a:solidFill>
                  <a:sysClr val="windowText" lastClr="000000"/>
                </a:solidFill>
                <a:effectLst/>
                <a:uLnTx/>
                <a:uFillTx/>
                <a:latin typeface="Times New Roman" pitchFamily="18" charset="0"/>
                <a:cs typeface="Times New Roman" pitchFamily="18" charset="0"/>
              </a:rPr>
              <a:t>Ηλικιωμένοι για ένα άτομο παραγωγικών ηλικιών</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21207" y="249382"/>
            <a:ext cx="10825665" cy="838754"/>
          </a:xfrm>
          <a:solidFill>
            <a:schemeClr val="accent1">
              <a:lumMod val="60000"/>
              <a:lumOff val="40000"/>
            </a:schemeClr>
          </a:solidFill>
        </p:spPr>
        <p:txBody>
          <a:bodyPr>
            <a:normAutofit fontScale="90000"/>
          </a:bodyPr>
          <a:lstStyle/>
          <a:p>
            <a:pPr marL="514350" indent="-514350" algn="ctr"/>
            <a:r>
              <a:rPr lang="el-GR" sz="2000" b="1" dirty="0">
                <a:latin typeface="Times New Roman" pitchFamily="18" charset="0"/>
                <a:cs typeface="Times New Roman" pitchFamily="18" charset="0"/>
              </a:rPr>
              <a:t>2.3 Δημογραφικές διαστάσεις της μετανάστευσης</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el-GR" sz="2000" b="1" dirty="0">
                <a:latin typeface="Times New Roman" pitchFamily="18" charset="0"/>
                <a:cs typeface="Times New Roman" pitchFamily="18" charset="0"/>
              </a:rPr>
              <a:t>2.3.1 Δημογραφικές διαφοροποιήσεις γηγενών και μεταναστών - Παράδειγμα - Δανία</a:t>
            </a:r>
            <a:r>
              <a:rPr lang="en-US" sz="2000" b="1" dirty="0">
                <a:latin typeface="Times New Roman" pitchFamily="18" charset="0"/>
                <a:cs typeface="Times New Roman" pitchFamily="18" charset="0"/>
              </a:rPr>
              <a:t> (2014-2019)</a:t>
            </a:r>
            <a:r>
              <a:rPr lang="el-GR" sz="2000" b="1" dirty="0">
                <a:latin typeface="Times New Roman" pitchFamily="18" charset="0"/>
                <a:cs typeface="Times New Roman" pitchFamily="18" charset="0"/>
              </a:rPr>
              <a:t>_1</a:t>
            </a:r>
          </a:p>
        </p:txBody>
      </p:sp>
      <p:sp>
        <p:nvSpPr>
          <p:cNvPr id="3" name="2 - Θέση περιεχομένου"/>
          <p:cNvSpPr>
            <a:spLocks noGrp="1"/>
          </p:cNvSpPr>
          <p:nvPr>
            <p:ph idx="1"/>
          </p:nvPr>
        </p:nvSpPr>
        <p:spPr>
          <a:xfrm>
            <a:off x="609600" y="1600200"/>
            <a:ext cx="10972800" cy="4421088"/>
          </a:xfrm>
        </p:spPr>
        <p:txBody>
          <a:bodyPr>
            <a:noAutofit/>
          </a:bodyPr>
          <a:lstStyle/>
          <a:p>
            <a:pPr marL="360363" indent="0" algn="just">
              <a:buNone/>
            </a:pPr>
            <a:endParaRPr lang="en-US" sz="2400" dirty="0"/>
          </a:p>
          <a:p>
            <a:pPr marL="817563" indent="-457200">
              <a:buNone/>
            </a:pPr>
            <a:endParaRPr lang="en-US" sz="2400" dirty="0"/>
          </a:p>
          <a:p>
            <a:pPr marL="817563" indent="-457200">
              <a:buNone/>
            </a:pPr>
            <a:endParaRPr lang="en-US" sz="2400" dirty="0"/>
          </a:p>
          <a:p>
            <a:pPr marL="817563" indent="-457200">
              <a:buNone/>
            </a:pPr>
            <a:endParaRPr lang="en-US" sz="2400" dirty="0"/>
          </a:p>
          <a:p>
            <a:pPr marL="817563" indent="-457200">
              <a:buNone/>
            </a:pPr>
            <a:endParaRPr lang="en-US" sz="2400" dirty="0"/>
          </a:p>
          <a:p>
            <a:pPr marL="817563" indent="-457200">
              <a:buNone/>
            </a:pPr>
            <a:endParaRPr lang="en-US" sz="2400" dirty="0"/>
          </a:p>
          <a:p>
            <a:pPr fontAlgn="t"/>
            <a:endParaRPr lang="el-GR" sz="2400" dirty="0"/>
          </a:p>
          <a:p>
            <a:pPr fontAlgn="t"/>
            <a:endParaRPr lang="el-GR" sz="2400" dirty="0"/>
          </a:p>
          <a:p>
            <a:pPr fontAlgn="t"/>
            <a:endParaRPr lang="el-GR" sz="2400" dirty="0"/>
          </a:p>
          <a:p>
            <a:pPr fontAlgn="t"/>
            <a:endParaRPr lang="el-GR" sz="2400" dirty="0"/>
          </a:p>
          <a:p>
            <a:pPr marL="719138" indent="-358775">
              <a:buNone/>
            </a:pPr>
            <a:endParaRPr lang="en-US" sz="2400" dirty="0"/>
          </a:p>
          <a:p>
            <a:pPr marL="719138" indent="-358775">
              <a:buNone/>
            </a:pPr>
            <a:endParaRPr lang="en-US" sz="2400" dirty="0"/>
          </a:p>
          <a:p>
            <a:pPr marL="719138" indent="-358775">
              <a:buNone/>
            </a:pPr>
            <a:endParaRPr lang="en-US" sz="2400" dirty="0"/>
          </a:p>
          <a:p>
            <a:pPr marL="719138" indent="-358775">
              <a:buNone/>
            </a:pPr>
            <a:endParaRPr lang="en-US" sz="2400" dirty="0"/>
          </a:p>
          <a:p>
            <a:pPr>
              <a:buNone/>
            </a:pPr>
            <a:endParaRPr lang="en-US" sz="2400" dirty="0"/>
          </a:p>
          <a:p>
            <a:endParaRPr lang="el-GR" sz="2400" dirty="0"/>
          </a:p>
        </p:txBody>
      </p:sp>
      <p:graphicFrame>
        <p:nvGraphicFramePr>
          <p:cNvPr id="4" name="3 - Πίνακας"/>
          <p:cNvGraphicFramePr>
            <a:graphicFrameLocks noGrp="1"/>
          </p:cNvGraphicFramePr>
          <p:nvPr/>
        </p:nvGraphicFramePr>
        <p:xfrm>
          <a:off x="623391" y="1628800"/>
          <a:ext cx="10849206" cy="4732020"/>
        </p:xfrm>
        <a:graphic>
          <a:graphicData uri="http://schemas.openxmlformats.org/drawingml/2006/table">
            <a:tbl>
              <a:tblPr firstRow="1" bandRow="1">
                <a:tableStyleId>{5C22544A-7EE6-4342-B048-85BDC9FD1C3A}</a:tableStyleId>
              </a:tblPr>
              <a:tblGrid>
                <a:gridCol w="2880321">
                  <a:extLst>
                    <a:ext uri="{9D8B030D-6E8A-4147-A177-3AD203B41FA5}">
                      <a16:colId xmlns:a16="http://schemas.microsoft.com/office/drawing/2014/main" xmlns="" val="20000"/>
                    </a:ext>
                  </a:extLst>
                </a:gridCol>
                <a:gridCol w="1824203">
                  <a:extLst>
                    <a:ext uri="{9D8B030D-6E8A-4147-A177-3AD203B41FA5}">
                      <a16:colId xmlns:a16="http://schemas.microsoft.com/office/drawing/2014/main" xmlns="" val="20001"/>
                    </a:ext>
                  </a:extLst>
                </a:gridCol>
                <a:gridCol w="1805000">
                  <a:extLst>
                    <a:ext uri="{9D8B030D-6E8A-4147-A177-3AD203B41FA5}">
                      <a16:colId xmlns:a16="http://schemas.microsoft.com/office/drawing/2014/main" xmlns="" val="20002"/>
                    </a:ext>
                  </a:extLst>
                </a:gridCol>
                <a:gridCol w="2169841">
                  <a:extLst>
                    <a:ext uri="{9D8B030D-6E8A-4147-A177-3AD203B41FA5}">
                      <a16:colId xmlns:a16="http://schemas.microsoft.com/office/drawing/2014/main" xmlns="" val="20003"/>
                    </a:ext>
                  </a:extLst>
                </a:gridCol>
                <a:gridCol w="2169841">
                  <a:extLst>
                    <a:ext uri="{9D8B030D-6E8A-4147-A177-3AD203B41FA5}">
                      <a16:colId xmlns:a16="http://schemas.microsoft.com/office/drawing/2014/main" xmlns="" val="20004"/>
                    </a:ext>
                  </a:extLst>
                </a:gridCol>
              </a:tblGrid>
              <a:tr h="370840">
                <a:tc>
                  <a:txBody>
                    <a:bodyPr/>
                    <a:lstStyle/>
                    <a:p>
                      <a:pPr algn="l" fontAlgn="b"/>
                      <a:endParaRPr lang="el-GR" sz="1800" b="1" i="0" u="none" strike="noStrike" dirty="0">
                        <a:solidFill>
                          <a:srgbClr val="FF0000"/>
                        </a:solidFill>
                        <a:latin typeface="Times New Roman" pitchFamily="18" charset="0"/>
                        <a:cs typeface="Times New Roman" pitchFamily="18" charset="0"/>
                      </a:endParaRPr>
                    </a:p>
                  </a:txBody>
                  <a:tcPr marL="12700" marR="12700" marT="9525" marB="0" anchor="b"/>
                </a:tc>
                <a:tc>
                  <a:txBody>
                    <a:bodyPr/>
                    <a:lstStyle/>
                    <a:p>
                      <a:pPr algn="ctr" fontAlgn="b"/>
                      <a:r>
                        <a:rPr lang="el-GR" sz="1800" b="0" i="0" u="none" strike="noStrike" dirty="0">
                          <a:solidFill>
                            <a:srgbClr val="000000"/>
                          </a:solidFill>
                          <a:latin typeface="Times New Roman" pitchFamily="18" charset="0"/>
                          <a:cs typeface="Times New Roman" pitchFamily="18" charset="0"/>
                        </a:rPr>
                        <a:t>Μετανάστες</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Γηγενείς</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Σύνολο</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Διαφορά (Μετανάστες – Γηγενείς)</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extLst>
                  <a:ext uri="{0D108BD9-81ED-4DB2-BD59-A6C34878D82A}">
                    <a16:rowId xmlns:a16="http://schemas.microsoft.com/office/drawing/2014/main" xmlns="" val="10000"/>
                  </a:ext>
                </a:extLst>
              </a:tr>
              <a:tr h="370840">
                <a:tc>
                  <a:txBody>
                    <a:bodyPr/>
                    <a:lstStyle/>
                    <a:p>
                      <a:pPr algn="l" fontAlgn="b"/>
                      <a:r>
                        <a:rPr lang="el-GR" sz="1800" b="0" i="0" u="none" strike="noStrike" dirty="0">
                          <a:solidFill>
                            <a:srgbClr val="000000"/>
                          </a:solidFill>
                          <a:latin typeface="Times New Roman" pitchFamily="18" charset="0"/>
                          <a:cs typeface="Times New Roman" pitchFamily="18" charset="0"/>
                        </a:rPr>
                        <a:t>Μέση γονιμότητα</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1,69</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1,75</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1,73</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-0,1</a:t>
                      </a:r>
                    </a:p>
                  </a:txBody>
                  <a:tcPr marL="12700" marR="12700" marT="9525" marB="0" anchor="ctr"/>
                </a:tc>
                <a:extLst>
                  <a:ext uri="{0D108BD9-81ED-4DB2-BD59-A6C34878D82A}">
                    <a16:rowId xmlns:a16="http://schemas.microsoft.com/office/drawing/2014/main" xmlns="" val="10001"/>
                  </a:ext>
                </a:extLst>
              </a:tr>
              <a:tr h="370840">
                <a:tc>
                  <a:txBody>
                    <a:bodyPr/>
                    <a:lstStyle/>
                    <a:p>
                      <a:pPr algn="l" fontAlgn="b"/>
                      <a:r>
                        <a:rPr lang="el-GR" sz="1800" b="0" i="0" u="none" strike="noStrike" dirty="0">
                          <a:solidFill>
                            <a:srgbClr val="000000"/>
                          </a:solidFill>
                          <a:latin typeface="Times New Roman" pitchFamily="18" charset="0"/>
                          <a:cs typeface="Times New Roman" pitchFamily="18" charset="0"/>
                        </a:rPr>
                        <a:t>Προσδόκιμο επιβίωσης</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82,1</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80,8</a:t>
                      </a:r>
                    </a:p>
                  </a:txBody>
                  <a:tcPr marL="12700" marR="12700" marT="9525" marB="0" anchor="ctr"/>
                </a:tc>
                <a:tc>
                  <a:txBody>
                    <a:bodyPr/>
                    <a:lstStyle/>
                    <a:p>
                      <a:pPr algn="ctr" fontAlgn="b"/>
                      <a:r>
                        <a:rPr lang="el-GR" sz="1800" b="0" i="0" u="none" strike="noStrike">
                          <a:solidFill>
                            <a:srgbClr val="000000"/>
                          </a:solidFill>
                          <a:latin typeface="Times New Roman" pitchFamily="18" charset="0"/>
                          <a:cs typeface="Times New Roman" pitchFamily="18" charset="0"/>
                        </a:rPr>
                        <a:t>80,9</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1,3</a:t>
                      </a:r>
                    </a:p>
                  </a:txBody>
                  <a:tcPr marL="12700" marR="12700" marT="9525" marB="0" anchor="ctr"/>
                </a:tc>
                <a:extLst>
                  <a:ext uri="{0D108BD9-81ED-4DB2-BD59-A6C34878D82A}">
                    <a16:rowId xmlns:a16="http://schemas.microsoft.com/office/drawing/2014/main" xmlns="" val="10002"/>
                  </a:ext>
                </a:extLst>
              </a:tr>
              <a:tr h="370840">
                <a:tc>
                  <a:txBody>
                    <a:bodyPr/>
                    <a:lstStyle/>
                    <a:p>
                      <a:pPr algn="l" fontAlgn="b"/>
                      <a:r>
                        <a:rPr lang="en-US" sz="1800" b="0" i="0" u="none" strike="noStrike" dirty="0">
                          <a:solidFill>
                            <a:srgbClr val="000000"/>
                          </a:solidFill>
                          <a:latin typeface="Times New Roman" pitchFamily="18" charset="0"/>
                          <a:cs typeface="Times New Roman" pitchFamily="18" charset="0"/>
                        </a:rPr>
                        <a:t>% </a:t>
                      </a:r>
                      <a:r>
                        <a:rPr lang="el-GR" sz="1800" b="0" i="0" u="none" strike="noStrike" dirty="0">
                          <a:solidFill>
                            <a:srgbClr val="000000"/>
                          </a:solidFill>
                          <a:latin typeface="Times New Roman" pitchFamily="18" charset="0"/>
                          <a:cs typeface="Times New Roman" pitchFamily="18" charset="0"/>
                        </a:rPr>
                        <a:t>γυναικών 15-49 ετών</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3</a:t>
                      </a:r>
                      <a:r>
                        <a:rPr lang="en-US" sz="1800" b="0" i="0" u="none" strike="noStrike" dirty="0">
                          <a:solidFill>
                            <a:srgbClr val="000000"/>
                          </a:solidFill>
                          <a:latin typeface="Times New Roman" pitchFamily="18" charset="0"/>
                          <a:cs typeface="Times New Roman" pitchFamily="18" charset="0"/>
                        </a:rPr>
                        <a:t>4</a:t>
                      </a:r>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2</a:t>
                      </a:r>
                      <a:r>
                        <a:rPr lang="en-US" sz="1800" b="0" i="0" u="none" strike="noStrike" dirty="0">
                          <a:solidFill>
                            <a:srgbClr val="000000"/>
                          </a:solidFill>
                          <a:latin typeface="Times New Roman" pitchFamily="18" charset="0"/>
                          <a:cs typeface="Times New Roman" pitchFamily="18" charset="0"/>
                        </a:rPr>
                        <a:t>0</a:t>
                      </a:r>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n-US" sz="1800" b="0" i="0" u="none" strike="noStrike" dirty="0">
                          <a:solidFill>
                            <a:srgbClr val="000000"/>
                          </a:solidFill>
                          <a:latin typeface="Times New Roman" pitchFamily="18" charset="0"/>
                          <a:cs typeface="Times New Roman" pitchFamily="18" charset="0"/>
                        </a:rPr>
                        <a:t>25</a:t>
                      </a:r>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n-US" sz="1800" b="0" i="0" u="none" strike="noStrike" dirty="0">
                          <a:solidFill>
                            <a:srgbClr val="000000"/>
                          </a:solidFill>
                          <a:latin typeface="Times New Roman" pitchFamily="18" charset="0"/>
                          <a:cs typeface="Times New Roman" pitchFamily="18" charset="0"/>
                        </a:rPr>
                        <a:t>14</a:t>
                      </a:r>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extLst>
                  <a:ext uri="{0D108BD9-81ED-4DB2-BD59-A6C34878D82A}">
                    <a16:rowId xmlns:a16="http://schemas.microsoft.com/office/drawing/2014/main" xmlns="" val="10003"/>
                  </a:ext>
                </a:extLst>
              </a:tr>
              <a:tr h="370840">
                <a:tc>
                  <a:txBody>
                    <a:bodyPr/>
                    <a:lstStyle/>
                    <a:p>
                      <a:pPr algn="l" fontAlgn="b"/>
                      <a:r>
                        <a:rPr lang="en-US" sz="1800" b="0" i="0" u="none" strike="noStrike" dirty="0">
                          <a:solidFill>
                            <a:srgbClr val="000000"/>
                          </a:solidFill>
                          <a:latin typeface="Times New Roman" pitchFamily="18" charset="0"/>
                          <a:cs typeface="Times New Roman" pitchFamily="18" charset="0"/>
                        </a:rPr>
                        <a:t>% </a:t>
                      </a:r>
                      <a:r>
                        <a:rPr lang="el-GR" sz="1800" b="0" i="0" u="none" strike="noStrike" dirty="0">
                          <a:solidFill>
                            <a:srgbClr val="000000"/>
                          </a:solidFill>
                          <a:latin typeface="Times New Roman" pitchFamily="18" charset="0"/>
                          <a:cs typeface="Times New Roman" pitchFamily="18" charset="0"/>
                        </a:rPr>
                        <a:t>ατόμων ηλικίας 60 ετών και άνω</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n-US" sz="1800" b="0" i="0" u="none" strike="noStrike" dirty="0">
                          <a:solidFill>
                            <a:srgbClr val="000000"/>
                          </a:solidFill>
                          <a:latin typeface="Times New Roman" pitchFamily="18" charset="0"/>
                          <a:cs typeface="Times New Roman" pitchFamily="18" charset="0"/>
                        </a:rPr>
                        <a:t>13</a:t>
                      </a:r>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n-US" sz="1800" b="0" i="0" u="none" strike="noStrike" dirty="0">
                          <a:solidFill>
                            <a:srgbClr val="000000"/>
                          </a:solidFill>
                          <a:latin typeface="Times New Roman" pitchFamily="18" charset="0"/>
                          <a:cs typeface="Times New Roman" pitchFamily="18" charset="0"/>
                        </a:rPr>
                        <a:t>26</a:t>
                      </a:r>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n-US" sz="1800" b="0" i="0" u="none" strike="noStrike" dirty="0">
                          <a:solidFill>
                            <a:srgbClr val="000000"/>
                          </a:solidFill>
                          <a:latin typeface="Times New Roman" pitchFamily="18" charset="0"/>
                          <a:cs typeface="Times New Roman" pitchFamily="18" charset="0"/>
                        </a:rPr>
                        <a:t>25</a:t>
                      </a:r>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n-US" sz="1800" b="0" i="0" u="none" strike="noStrike" dirty="0">
                          <a:solidFill>
                            <a:srgbClr val="000000"/>
                          </a:solidFill>
                          <a:latin typeface="Times New Roman" pitchFamily="18" charset="0"/>
                          <a:cs typeface="Times New Roman" pitchFamily="18" charset="0"/>
                        </a:rPr>
                        <a:t>-14</a:t>
                      </a:r>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extLst>
                  <a:ext uri="{0D108BD9-81ED-4DB2-BD59-A6C34878D82A}">
                    <a16:rowId xmlns:a16="http://schemas.microsoft.com/office/drawing/2014/main" xmlns="" val="10004"/>
                  </a:ext>
                </a:extLst>
              </a:tr>
              <a:tr h="370840">
                <a:tc>
                  <a:txBody>
                    <a:bodyPr/>
                    <a:lstStyle/>
                    <a:p>
                      <a:pPr algn="l" fontAlgn="b"/>
                      <a:r>
                        <a:rPr lang="el-GR" sz="1800" b="0" i="0" u="none" strike="noStrike" dirty="0">
                          <a:solidFill>
                            <a:srgbClr val="000000"/>
                          </a:solidFill>
                          <a:latin typeface="Times New Roman" pitchFamily="18" charset="0"/>
                          <a:cs typeface="Times New Roman" pitchFamily="18" charset="0"/>
                        </a:rPr>
                        <a:t>Συχνότητα γεννήσεων</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a:solidFill>
                            <a:srgbClr val="000000"/>
                          </a:solidFill>
                          <a:latin typeface="Times New Roman" pitchFamily="18" charset="0"/>
                          <a:cs typeface="Times New Roman" pitchFamily="18" charset="0"/>
                        </a:rPr>
                        <a:t>19,2</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9,4</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10,5</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9,8</a:t>
                      </a:r>
                    </a:p>
                  </a:txBody>
                  <a:tcPr marL="12700" marR="12700" marT="9525" marB="0" anchor="ctr"/>
                </a:tc>
                <a:extLst>
                  <a:ext uri="{0D108BD9-81ED-4DB2-BD59-A6C34878D82A}">
                    <a16:rowId xmlns:a16="http://schemas.microsoft.com/office/drawing/2014/main" xmlns="" val="10005"/>
                  </a:ext>
                </a:extLst>
              </a:tr>
              <a:tr h="370840">
                <a:tc>
                  <a:txBody>
                    <a:bodyPr/>
                    <a:lstStyle/>
                    <a:p>
                      <a:pPr algn="l" fontAlgn="b"/>
                      <a:r>
                        <a:rPr lang="el-GR" sz="1800" b="0" i="0" u="none" strike="noStrike" dirty="0">
                          <a:solidFill>
                            <a:srgbClr val="000000"/>
                          </a:solidFill>
                          <a:latin typeface="Times New Roman" pitchFamily="18" charset="0"/>
                          <a:cs typeface="Times New Roman" pitchFamily="18" charset="0"/>
                        </a:rPr>
                        <a:t>Συχνότητα θανάτων</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a:solidFill>
                            <a:srgbClr val="000000"/>
                          </a:solidFill>
                          <a:latin typeface="Times New Roman" pitchFamily="18" charset="0"/>
                          <a:cs typeface="Times New Roman" pitchFamily="18" charset="0"/>
                        </a:rPr>
                        <a:t>4,0</a:t>
                      </a:r>
                    </a:p>
                  </a:txBody>
                  <a:tcPr marL="12700" marR="12700" marT="9525" marB="0" anchor="ctr"/>
                </a:tc>
                <a:tc>
                  <a:txBody>
                    <a:bodyPr/>
                    <a:lstStyle/>
                    <a:p>
                      <a:pPr algn="ctr" fontAlgn="b"/>
                      <a:r>
                        <a:rPr lang="el-GR" sz="1800" b="0" i="0" u="none" strike="noStrike">
                          <a:solidFill>
                            <a:srgbClr val="000000"/>
                          </a:solidFill>
                          <a:latin typeface="Times New Roman" pitchFamily="18" charset="0"/>
                          <a:cs typeface="Times New Roman" pitchFamily="18" charset="0"/>
                        </a:rPr>
                        <a:t>9,9</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9,3</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-5,9</a:t>
                      </a:r>
                    </a:p>
                  </a:txBody>
                  <a:tcPr marL="12700" marR="12700" marT="9525" marB="0" anchor="ctr"/>
                </a:tc>
                <a:extLst>
                  <a:ext uri="{0D108BD9-81ED-4DB2-BD59-A6C34878D82A}">
                    <a16:rowId xmlns:a16="http://schemas.microsoft.com/office/drawing/2014/main" xmlns="" val="10006"/>
                  </a:ext>
                </a:extLst>
              </a:tr>
              <a:tr h="370840">
                <a:tc>
                  <a:txBody>
                    <a:bodyPr/>
                    <a:lstStyle/>
                    <a:p>
                      <a:pPr algn="l" fontAlgn="b"/>
                      <a:r>
                        <a:rPr lang="el-GR" sz="1800" b="0" i="0" u="none" strike="noStrike" dirty="0">
                          <a:solidFill>
                            <a:srgbClr val="000000"/>
                          </a:solidFill>
                          <a:latin typeface="Times New Roman" pitchFamily="18" charset="0"/>
                          <a:cs typeface="Times New Roman" pitchFamily="18" charset="0"/>
                        </a:rPr>
                        <a:t>Φυσικό ισοζύγιο (%)</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a:solidFill>
                            <a:srgbClr val="000000"/>
                          </a:solidFill>
                          <a:latin typeface="Times New Roman" pitchFamily="18" charset="0"/>
                          <a:cs typeface="Times New Roman" pitchFamily="18" charset="0"/>
                        </a:rPr>
                        <a:t>15,1</a:t>
                      </a:r>
                    </a:p>
                  </a:txBody>
                  <a:tcPr marL="12700" marR="12700" marT="9525" marB="0" anchor="ctr"/>
                </a:tc>
                <a:tc>
                  <a:txBody>
                    <a:bodyPr/>
                    <a:lstStyle/>
                    <a:p>
                      <a:pPr algn="ctr" fontAlgn="b"/>
                      <a:r>
                        <a:rPr lang="el-GR" sz="1800" b="0" i="0" u="none" strike="noStrike">
                          <a:solidFill>
                            <a:srgbClr val="000000"/>
                          </a:solidFill>
                          <a:latin typeface="Times New Roman" pitchFamily="18" charset="0"/>
                          <a:cs typeface="Times New Roman" pitchFamily="18" charset="0"/>
                        </a:rPr>
                        <a:t>-0,6</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1,2</a:t>
                      </a:r>
                    </a:p>
                  </a:txBody>
                  <a:tcPr marL="12700" marR="12700" marT="9525" marB="0" anchor="ctr"/>
                </a:tc>
                <a:tc>
                  <a:txBody>
                    <a:bodyPr/>
                    <a:lstStyle/>
                    <a:p>
                      <a:pPr algn="ctr" fontAlgn="b"/>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extLst>
                  <a:ext uri="{0D108BD9-81ED-4DB2-BD59-A6C34878D82A}">
                    <a16:rowId xmlns:a16="http://schemas.microsoft.com/office/drawing/2014/main" xmlns="" val="10007"/>
                  </a:ext>
                </a:extLst>
              </a:tr>
              <a:tr h="370840">
                <a:tc>
                  <a:txBody>
                    <a:bodyPr/>
                    <a:lstStyle/>
                    <a:p>
                      <a:pPr algn="l" fontAlgn="b"/>
                      <a:r>
                        <a:rPr lang="en-US" sz="1800" b="0" i="0" u="none" strike="noStrike" dirty="0">
                          <a:solidFill>
                            <a:srgbClr val="000000"/>
                          </a:solidFill>
                          <a:latin typeface="Times New Roman" pitchFamily="18" charset="0"/>
                          <a:cs typeface="Times New Roman" pitchFamily="18" charset="0"/>
                        </a:rPr>
                        <a:t>% </a:t>
                      </a:r>
                      <a:r>
                        <a:rPr lang="el-GR" sz="1800" b="0" i="0" u="none" strike="noStrike" dirty="0">
                          <a:solidFill>
                            <a:srgbClr val="000000"/>
                          </a:solidFill>
                          <a:latin typeface="Times New Roman" pitchFamily="18" charset="0"/>
                          <a:cs typeface="Times New Roman" pitchFamily="18" charset="0"/>
                        </a:rPr>
                        <a:t>μεταναστών στο συνολικό πληθυσμό</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11</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89</a:t>
                      </a:r>
                    </a:p>
                  </a:txBody>
                  <a:tcPr marL="12700" marR="12700" marT="9525" marB="0" anchor="ctr"/>
                </a:tc>
                <a:tc>
                  <a:txBody>
                    <a:bodyPr/>
                    <a:lstStyle/>
                    <a:p>
                      <a:pPr algn="ctr" fontAlgn="b"/>
                      <a:endParaRPr lang="el-GR" sz="1800" b="0" i="0" u="none" strike="noStrike">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extLst>
                  <a:ext uri="{0D108BD9-81ED-4DB2-BD59-A6C34878D82A}">
                    <a16:rowId xmlns:a16="http://schemas.microsoft.com/office/drawing/2014/main" xmlns="" val="10008"/>
                  </a:ext>
                </a:extLst>
              </a:tr>
              <a:tr h="370840">
                <a:tc>
                  <a:txBody>
                    <a:bodyPr/>
                    <a:lstStyle/>
                    <a:p>
                      <a:pPr algn="l" fontAlgn="b"/>
                      <a:r>
                        <a:rPr lang="el-GR" sz="1800" b="0" i="0" u="none" strike="noStrike" dirty="0">
                          <a:solidFill>
                            <a:srgbClr val="000000"/>
                          </a:solidFill>
                          <a:latin typeface="Times New Roman" pitchFamily="18" charset="0"/>
                          <a:cs typeface="Times New Roman" pitchFamily="18" charset="0"/>
                        </a:rPr>
                        <a:t>Συμβολή στη</a:t>
                      </a:r>
                      <a:r>
                        <a:rPr lang="el-GR" sz="1800" b="0" i="0" u="none" strike="noStrike" baseline="0" dirty="0">
                          <a:solidFill>
                            <a:srgbClr val="000000"/>
                          </a:solidFill>
                          <a:latin typeface="Times New Roman" pitchFamily="18" charset="0"/>
                          <a:cs typeface="Times New Roman" pitchFamily="18" charset="0"/>
                        </a:rPr>
                        <a:t> μεταβολή του πληθυσμού </a:t>
                      </a:r>
                      <a:r>
                        <a:rPr lang="en-US" sz="1800" b="0" i="0" u="none" strike="noStrike" baseline="0" dirty="0">
                          <a:solidFill>
                            <a:srgbClr val="000000"/>
                          </a:solidFill>
                          <a:latin typeface="Times New Roman" pitchFamily="18" charset="0"/>
                          <a:cs typeface="Times New Roman" pitchFamily="18" charset="0"/>
                        </a:rPr>
                        <a:t>(</a:t>
                      </a:r>
                      <a:r>
                        <a:rPr lang="el-GR" sz="1800" b="0" i="0" u="none" strike="noStrike" baseline="0" dirty="0">
                          <a:solidFill>
                            <a:srgbClr val="000000"/>
                          </a:solidFill>
                          <a:latin typeface="Times New Roman" pitchFamily="18" charset="0"/>
                          <a:cs typeface="Times New Roman" pitchFamily="18" charset="0"/>
                        </a:rPr>
                        <a:t>έμμεση επίπτωση)</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1,7</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-0,5</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1,2</a:t>
                      </a:r>
                    </a:p>
                  </a:txBody>
                  <a:tcPr marL="12700" marR="12700" marT="9525" marB="0" anchor="ctr"/>
                </a:tc>
                <a:tc>
                  <a:txBody>
                    <a:bodyPr/>
                    <a:lstStyle/>
                    <a:p>
                      <a:pPr algn="ctr" fontAlgn="b"/>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extLst>
                  <a:ext uri="{0D108BD9-81ED-4DB2-BD59-A6C34878D82A}">
                    <a16:rowId xmlns:a16="http://schemas.microsoft.com/office/drawing/2014/main" xmlns="" val="10009"/>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21207" y="277091"/>
            <a:ext cx="10894937" cy="811045"/>
          </a:xfrm>
          <a:solidFill>
            <a:schemeClr val="accent1">
              <a:lumMod val="60000"/>
              <a:lumOff val="40000"/>
            </a:schemeClr>
          </a:solidFill>
        </p:spPr>
        <p:txBody>
          <a:bodyPr>
            <a:noAutofit/>
          </a:bodyPr>
          <a:lstStyle/>
          <a:p>
            <a:pPr marL="514350" indent="-514350" algn="ctr"/>
            <a:r>
              <a:rPr lang="el-GR" sz="2000" b="1" dirty="0">
                <a:latin typeface="Times New Roman" pitchFamily="18" charset="0"/>
                <a:cs typeface="Times New Roman" pitchFamily="18" charset="0"/>
              </a:rPr>
              <a:t>2.3.1 Δημογραφικές διαφοροποιήσεις γηγενών και μεταναστών </a:t>
            </a:r>
            <a:br>
              <a:rPr lang="el-GR" sz="2000" b="1" dirty="0">
                <a:latin typeface="Times New Roman" pitchFamily="18" charset="0"/>
                <a:cs typeface="Times New Roman" pitchFamily="18" charset="0"/>
              </a:rPr>
            </a:br>
            <a:r>
              <a:rPr lang="el-GR" sz="2000" b="1" dirty="0">
                <a:latin typeface="Times New Roman" pitchFamily="18" charset="0"/>
                <a:cs typeface="Times New Roman" pitchFamily="18" charset="0"/>
              </a:rPr>
              <a:t>Παράδειγμα - Δανία</a:t>
            </a:r>
            <a:r>
              <a:rPr lang="en-US" sz="2000" b="1" dirty="0">
                <a:latin typeface="Times New Roman" pitchFamily="18" charset="0"/>
                <a:cs typeface="Times New Roman" pitchFamily="18" charset="0"/>
              </a:rPr>
              <a:t> (2014-2019)</a:t>
            </a:r>
            <a:r>
              <a:rPr lang="el-GR" sz="2000" b="1" dirty="0">
                <a:latin typeface="Times New Roman" pitchFamily="18" charset="0"/>
                <a:cs typeface="Times New Roman" pitchFamily="18" charset="0"/>
              </a:rPr>
              <a:t>_2</a:t>
            </a:r>
            <a:endParaRPr lang="el-GR" sz="2000" dirty="0"/>
          </a:p>
        </p:txBody>
      </p:sp>
      <p:sp>
        <p:nvSpPr>
          <p:cNvPr id="3" name="2 - Θέση περιεχομένου"/>
          <p:cNvSpPr>
            <a:spLocks noGrp="1"/>
          </p:cNvSpPr>
          <p:nvPr>
            <p:ph idx="1"/>
          </p:nvPr>
        </p:nvSpPr>
        <p:spPr>
          <a:xfrm>
            <a:off x="609600" y="1600200"/>
            <a:ext cx="10972800" cy="4421088"/>
          </a:xfrm>
        </p:spPr>
        <p:txBody>
          <a:bodyPr>
            <a:noAutofit/>
          </a:bodyPr>
          <a:lstStyle/>
          <a:p>
            <a:pPr marL="360363" indent="0" algn="just">
              <a:buNone/>
            </a:pPr>
            <a:endParaRPr lang="en-US" sz="2400" dirty="0"/>
          </a:p>
          <a:p>
            <a:pPr marL="817563" indent="-457200">
              <a:buNone/>
            </a:pPr>
            <a:endParaRPr lang="en-US" sz="2400" dirty="0"/>
          </a:p>
          <a:p>
            <a:pPr marL="817563" indent="-457200">
              <a:buNone/>
            </a:pPr>
            <a:endParaRPr lang="en-US" sz="2400" dirty="0"/>
          </a:p>
          <a:p>
            <a:pPr marL="817563" indent="-457200">
              <a:buNone/>
            </a:pPr>
            <a:endParaRPr lang="en-US" sz="2400" dirty="0"/>
          </a:p>
          <a:p>
            <a:pPr marL="817563" indent="-457200">
              <a:buNone/>
            </a:pPr>
            <a:endParaRPr lang="en-US" sz="2400" dirty="0"/>
          </a:p>
          <a:p>
            <a:pPr marL="817563" indent="-457200">
              <a:buNone/>
            </a:pPr>
            <a:endParaRPr lang="en-US" sz="2400" dirty="0"/>
          </a:p>
          <a:p>
            <a:pPr fontAlgn="t"/>
            <a:endParaRPr lang="el-GR" sz="2400" dirty="0"/>
          </a:p>
          <a:p>
            <a:pPr fontAlgn="t"/>
            <a:endParaRPr lang="el-GR" sz="2400" dirty="0"/>
          </a:p>
          <a:p>
            <a:pPr fontAlgn="t"/>
            <a:endParaRPr lang="el-GR" sz="2400" dirty="0"/>
          </a:p>
          <a:p>
            <a:pPr fontAlgn="t"/>
            <a:endParaRPr lang="el-GR" sz="2400" dirty="0"/>
          </a:p>
          <a:p>
            <a:pPr marL="719138" indent="-358775">
              <a:buNone/>
            </a:pPr>
            <a:endParaRPr lang="en-US" sz="2400" dirty="0"/>
          </a:p>
          <a:p>
            <a:pPr marL="719138" indent="-358775">
              <a:buNone/>
            </a:pPr>
            <a:endParaRPr lang="en-US" sz="2400" dirty="0"/>
          </a:p>
          <a:p>
            <a:pPr marL="719138" indent="-358775">
              <a:buNone/>
            </a:pPr>
            <a:endParaRPr lang="en-US" sz="2400" dirty="0"/>
          </a:p>
          <a:p>
            <a:pPr marL="719138" indent="-358775">
              <a:buNone/>
            </a:pPr>
            <a:endParaRPr lang="en-US" sz="2400" dirty="0"/>
          </a:p>
          <a:p>
            <a:pPr>
              <a:buNone/>
            </a:pPr>
            <a:endParaRPr lang="en-US" sz="2400" dirty="0"/>
          </a:p>
          <a:p>
            <a:endParaRPr lang="el-GR" sz="2400" dirty="0"/>
          </a:p>
        </p:txBody>
      </p:sp>
      <p:graphicFrame>
        <p:nvGraphicFramePr>
          <p:cNvPr id="4" name="3 - Πίνακας"/>
          <p:cNvGraphicFramePr>
            <a:graphicFrameLocks noGrp="1"/>
          </p:cNvGraphicFramePr>
          <p:nvPr/>
        </p:nvGraphicFramePr>
        <p:xfrm>
          <a:off x="623391" y="1628800"/>
          <a:ext cx="10849206" cy="3185512"/>
        </p:xfrm>
        <a:graphic>
          <a:graphicData uri="http://schemas.openxmlformats.org/drawingml/2006/table">
            <a:tbl>
              <a:tblPr firstRow="1" bandRow="1">
                <a:tableStyleId>{5C22544A-7EE6-4342-B048-85BDC9FD1C3A}</a:tableStyleId>
              </a:tblPr>
              <a:tblGrid>
                <a:gridCol w="2880321">
                  <a:extLst>
                    <a:ext uri="{9D8B030D-6E8A-4147-A177-3AD203B41FA5}">
                      <a16:colId xmlns:a16="http://schemas.microsoft.com/office/drawing/2014/main" xmlns="" val="20000"/>
                    </a:ext>
                  </a:extLst>
                </a:gridCol>
                <a:gridCol w="2112235">
                  <a:extLst>
                    <a:ext uri="{9D8B030D-6E8A-4147-A177-3AD203B41FA5}">
                      <a16:colId xmlns:a16="http://schemas.microsoft.com/office/drawing/2014/main" xmlns="" val="20001"/>
                    </a:ext>
                  </a:extLst>
                </a:gridCol>
                <a:gridCol w="1516968">
                  <a:extLst>
                    <a:ext uri="{9D8B030D-6E8A-4147-A177-3AD203B41FA5}">
                      <a16:colId xmlns:a16="http://schemas.microsoft.com/office/drawing/2014/main" xmlns="" val="20002"/>
                    </a:ext>
                  </a:extLst>
                </a:gridCol>
                <a:gridCol w="2169841">
                  <a:extLst>
                    <a:ext uri="{9D8B030D-6E8A-4147-A177-3AD203B41FA5}">
                      <a16:colId xmlns:a16="http://schemas.microsoft.com/office/drawing/2014/main" xmlns="" val="20003"/>
                    </a:ext>
                  </a:extLst>
                </a:gridCol>
                <a:gridCol w="2169841">
                  <a:extLst>
                    <a:ext uri="{9D8B030D-6E8A-4147-A177-3AD203B41FA5}">
                      <a16:colId xmlns:a16="http://schemas.microsoft.com/office/drawing/2014/main" xmlns="" val="20004"/>
                    </a:ext>
                  </a:extLst>
                </a:gridCol>
              </a:tblGrid>
              <a:tr h="1010411">
                <a:tc>
                  <a:txBody>
                    <a:bodyPr/>
                    <a:lstStyle/>
                    <a:p>
                      <a:pPr algn="l" fontAlgn="b"/>
                      <a:endParaRPr lang="el-GR" sz="1800" b="1" i="0" u="none" strike="noStrike" dirty="0">
                        <a:solidFill>
                          <a:srgbClr val="FF0000"/>
                        </a:solidFill>
                        <a:latin typeface="Times New Roman" pitchFamily="18" charset="0"/>
                        <a:cs typeface="Times New Roman" pitchFamily="18" charset="0"/>
                      </a:endParaRPr>
                    </a:p>
                  </a:txBody>
                  <a:tcPr marL="12700" marR="12700" marT="9525" marB="0" anchor="b"/>
                </a:tc>
                <a:tc>
                  <a:txBody>
                    <a:bodyPr/>
                    <a:lstStyle/>
                    <a:p>
                      <a:pPr algn="ctr" fontAlgn="b"/>
                      <a:r>
                        <a:rPr lang="el-GR" sz="1800" b="0" i="0" u="none" strike="noStrike" dirty="0">
                          <a:solidFill>
                            <a:srgbClr val="000000"/>
                          </a:solidFill>
                          <a:latin typeface="Times New Roman" pitchFamily="18" charset="0"/>
                          <a:cs typeface="Times New Roman" pitchFamily="18" charset="0"/>
                        </a:rPr>
                        <a:t>Μετανάστες</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Γηγενείς</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Σύνολο</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Διαφορά (Μετανάστες – Γηγενείς)</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extLst>
                  <a:ext uri="{0D108BD9-81ED-4DB2-BD59-A6C34878D82A}">
                    <a16:rowId xmlns:a16="http://schemas.microsoft.com/office/drawing/2014/main" xmlns="" val="10000"/>
                  </a:ext>
                </a:extLst>
              </a:tr>
              <a:tr h="671308">
                <a:tc>
                  <a:txBody>
                    <a:bodyPr/>
                    <a:lstStyle/>
                    <a:p>
                      <a:pPr algn="l" fontAlgn="b"/>
                      <a:r>
                        <a:rPr lang="el-GR" sz="1800" b="0" i="0" u="none" strike="noStrike" baseline="0" dirty="0">
                          <a:solidFill>
                            <a:srgbClr val="000000"/>
                          </a:solidFill>
                          <a:latin typeface="Times New Roman" pitchFamily="18" charset="0"/>
                          <a:cs typeface="Times New Roman" pitchFamily="18" charset="0"/>
                        </a:rPr>
                        <a:t>Έμμεση επίπτωση (λόγω φυσικού ισοζυγίου)</a:t>
                      </a:r>
                      <a:endParaRPr lang="en-US" sz="1800" b="0" i="0" u="none" strike="noStrike" baseline="0"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1,7</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-0,5</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1,2</a:t>
                      </a:r>
                    </a:p>
                  </a:txBody>
                  <a:tcPr marL="12700" marR="12700" marT="9525" marB="0" anchor="ctr"/>
                </a:tc>
                <a:tc>
                  <a:txBody>
                    <a:bodyPr/>
                    <a:lstStyle/>
                    <a:p>
                      <a:pPr algn="ctr" fontAlgn="b"/>
                      <a:r>
                        <a:rPr lang="el-GR" sz="1800" b="0" i="0" u="none" strike="noStrike" dirty="0">
                          <a:solidFill>
                            <a:srgbClr val="000000"/>
                          </a:solidFill>
                          <a:latin typeface="Times New Roman" pitchFamily="18" charset="0"/>
                          <a:cs typeface="Times New Roman" pitchFamily="18" charset="0"/>
                        </a:rPr>
                        <a:t>2,2</a:t>
                      </a:r>
                    </a:p>
                  </a:txBody>
                  <a:tcPr marL="12700" marR="12700" marT="9525" marB="0" anchor="ctr"/>
                </a:tc>
                <a:extLst>
                  <a:ext uri="{0D108BD9-81ED-4DB2-BD59-A6C34878D82A}">
                    <a16:rowId xmlns:a16="http://schemas.microsoft.com/office/drawing/2014/main" xmlns="" val="10001"/>
                  </a:ext>
                </a:extLst>
              </a:tr>
              <a:tr h="671308">
                <a:tc>
                  <a:txBody>
                    <a:bodyPr/>
                    <a:lstStyle/>
                    <a:p>
                      <a:pPr algn="l" fontAlgn="b"/>
                      <a:r>
                        <a:rPr lang="el-GR" sz="1800" b="0" i="0" u="none" strike="noStrike" baseline="0" dirty="0">
                          <a:solidFill>
                            <a:srgbClr val="000000"/>
                          </a:solidFill>
                          <a:latin typeface="Times New Roman" pitchFamily="18" charset="0"/>
                          <a:cs typeface="Times New Roman" pitchFamily="18" charset="0"/>
                        </a:rPr>
                        <a:t>Άμεση επίπτωση</a:t>
                      </a:r>
                      <a:endParaRPr lang="en-US" sz="1800" b="0" i="0" u="none" strike="noStrike" baseline="0" dirty="0">
                        <a:solidFill>
                          <a:srgbClr val="000000"/>
                        </a:solidFill>
                        <a:latin typeface="Times New Roman" pitchFamily="18" charset="0"/>
                        <a:cs typeface="Times New Roman" pitchFamily="18" charset="0"/>
                      </a:endParaRPr>
                    </a:p>
                    <a:p>
                      <a:pPr algn="l" fontAlgn="b"/>
                      <a:r>
                        <a:rPr lang="en-US" sz="1800" b="0" i="0" u="none" strike="noStrike" baseline="0" dirty="0">
                          <a:solidFill>
                            <a:srgbClr val="000000"/>
                          </a:solidFill>
                          <a:latin typeface="Times New Roman" pitchFamily="18" charset="0"/>
                          <a:cs typeface="Times New Roman" pitchFamily="18" charset="0"/>
                        </a:rPr>
                        <a:t>(</a:t>
                      </a:r>
                      <a:r>
                        <a:rPr lang="el-GR" sz="1800" b="0" i="0" u="none" strike="noStrike" baseline="0" dirty="0">
                          <a:solidFill>
                            <a:srgbClr val="000000"/>
                          </a:solidFill>
                          <a:latin typeface="Times New Roman" pitchFamily="18" charset="0"/>
                          <a:cs typeface="Times New Roman" pitchFamily="18" charset="0"/>
                        </a:rPr>
                        <a:t>Λόγω μεταναστευτικού ισοζυγίου</a:t>
                      </a:r>
                      <a:r>
                        <a:rPr lang="en-US" sz="1800" b="0" i="0" u="none" strike="noStrike" baseline="0" dirty="0">
                          <a:solidFill>
                            <a:srgbClr val="000000"/>
                          </a:solidFill>
                          <a:latin typeface="Times New Roman" pitchFamily="18" charset="0"/>
                          <a:cs typeface="Times New Roman" pitchFamily="18" charset="0"/>
                        </a:rPr>
                        <a:t>)</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n-US" sz="1800" b="0" i="0" u="none" strike="noStrike" dirty="0">
                          <a:solidFill>
                            <a:srgbClr val="000000"/>
                          </a:solidFill>
                          <a:latin typeface="Times New Roman" pitchFamily="18" charset="0"/>
                          <a:cs typeface="Times New Roman" pitchFamily="18" charset="0"/>
                        </a:rPr>
                        <a:t>5,3</a:t>
                      </a:r>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n-US" sz="1800" b="0" i="0" u="none" strike="noStrike" dirty="0">
                          <a:solidFill>
                            <a:srgbClr val="000000"/>
                          </a:solidFill>
                          <a:latin typeface="Times New Roman" pitchFamily="18" charset="0"/>
                          <a:cs typeface="Times New Roman" pitchFamily="18" charset="0"/>
                        </a:rPr>
                        <a:t>-0,2</a:t>
                      </a:r>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n-US" sz="1800" b="0" i="0" u="none" strike="noStrike" dirty="0">
                          <a:solidFill>
                            <a:srgbClr val="000000"/>
                          </a:solidFill>
                          <a:latin typeface="Times New Roman" pitchFamily="18" charset="0"/>
                          <a:cs typeface="Times New Roman" pitchFamily="18" charset="0"/>
                        </a:rPr>
                        <a:t>5,1</a:t>
                      </a:r>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l-GR" sz="1800" b="0" i="0" u="none" strike="noStrike">
                          <a:solidFill>
                            <a:srgbClr val="000000"/>
                          </a:solidFill>
                          <a:latin typeface="Times New Roman" pitchFamily="18" charset="0"/>
                          <a:cs typeface="Times New Roman" pitchFamily="18" charset="0"/>
                        </a:rPr>
                        <a:t>1,3</a:t>
                      </a:r>
                    </a:p>
                  </a:txBody>
                  <a:tcPr marL="12700" marR="12700" marT="9525" marB="0" anchor="ctr"/>
                </a:tc>
                <a:extLst>
                  <a:ext uri="{0D108BD9-81ED-4DB2-BD59-A6C34878D82A}">
                    <a16:rowId xmlns:a16="http://schemas.microsoft.com/office/drawing/2014/main" xmlns="" val="10002"/>
                  </a:ext>
                </a:extLst>
              </a:tr>
              <a:tr h="671308">
                <a:tc>
                  <a:txBody>
                    <a:bodyPr/>
                    <a:lstStyle/>
                    <a:p>
                      <a:pPr algn="l" fontAlgn="b"/>
                      <a:r>
                        <a:rPr lang="el-GR" sz="1800" b="0" i="0" u="none" strike="noStrike" dirty="0">
                          <a:solidFill>
                            <a:srgbClr val="000000"/>
                          </a:solidFill>
                          <a:latin typeface="Times New Roman" pitchFamily="18" charset="0"/>
                          <a:cs typeface="Times New Roman" pitchFamily="18" charset="0"/>
                        </a:rPr>
                        <a:t>Συνολική επίπτωση</a:t>
                      </a:r>
                      <a:endParaRPr lang="en-US"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n-US" sz="1800" b="0" i="0" u="none" strike="noStrike" dirty="0">
                          <a:solidFill>
                            <a:srgbClr val="000000"/>
                          </a:solidFill>
                          <a:latin typeface="Times New Roman" pitchFamily="18" charset="0"/>
                          <a:cs typeface="Times New Roman" pitchFamily="18" charset="0"/>
                        </a:rPr>
                        <a:t>7,0</a:t>
                      </a:r>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n-US" sz="1800" b="0" i="0" u="none" strike="noStrike" dirty="0">
                          <a:solidFill>
                            <a:srgbClr val="000000"/>
                          </a:solidFill>
                          <a:latin typeface="Times New Roman" pitchFamily="18" charset="0"/>
                          <a:cs typeface="Times New Roman" pitchFamily="18" charset="0"/>
                        </a:rPr>
                        <a:t>-0,7</a:t>
                      </a:r>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r>
                        <a:rPr lang="en-US" sz="1800" b="0" i="0" u="none" strike="noStrike" dirty="0">
                          <a:solidFill>
                            <a:srgbClr val="000000"/>
                          </a:solidFill>
                          <a:latin typeface="Times New Roman" pitchFamily="18" charset="0"/>
                          <a:cs typeface="Times New Roman" pitchFamily="18" charset="0"/>
                        </a:rPr>
                        <a:t>6,3</a:t>
                      </a:r>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tc>
                  <a:txBody>
                    <a:bodyPr/>
                    <a:lstStyle/>
                    <a:p>
                      <a:pPr algn="ctr" fontAlgn="b"/>
                      <a:endParaRPr lang="el-GR" sz="1800" b="0" i="0" u="none" strike="noStrike" dirty="0">
                        <a:solidFill>
                          <a:srgbClr val="000000"/>
                        </a:solidFill>
                        <a:latin typeface="Times New Roman" pitchFamily="18" charset="0"/>
                        <a:cs typeface="Times New Roman" pitchFamily="18" charset="0"/>
                      </a:endParaRPr>
                    </a:p>
                  </a:txBody>
                  <a:tcPr marL="12700" marR="12700" marT="9525" marB="0" anchor="ctr"/>
                </a:tc>
                <a:extLst>
                  <a:ext uri="{0D108BD9-81ED-4DB2-BD59-A6C34878D82A}">
                    <a16:rowId xmlns:a16="http://schemas.microsoft.com/office/drawing/2014/main" xmlns="" val="10003"/>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21208" y="207818"/>
            <a:ext cx="10950356" cy="880318"/>
          </a:xfrm>
        </p:spPr>
        <p:txBody>
          <a:bodyPr>
            <a:noAutofit/>
          </a:bodyPr>
          <a:lstStyle/>
          <a:p>
            <a:pPr algn="ctr"/>
            <a:r>
              <a:rPr lang="el-GR" sz="2000" b="1" dirty="0">
                <a:latin typeface="Times New Roman" pitchFamily="18" charset="0"/>
                <a:cs typeface="Times New Roman" pitchFamily="18" charset="0"/>
              </a:rPr>
              <a:t>2.3.2 Η συμβολή γηγενών και μεταναστών στη μεταβολή του πληθυσμού </a:t>
            </a:r>
            <a:br>
              <a:rPr lang="el-GR" sz="2000" b="1" dirty="0">
                <a:latin typeface="Times New Roman" pitchFamily="18" charset="0"/>
                <a:cs typeface="Times New Roman" pitchFamily="18" charset="0"/>
              </a:rPr>
            </a:br>
            <a:r>
              <a:rPr lang="en-US" sz="2000" b="1" dirty="0">
                <a:latin typeface="Times New Roman" pitchFamily="18" charset="0"/>
                <a:cs typeface="Times New Roman" pitchFamily="18" charset="0"/>
              </a:rPr>
              <a:t>(</a:t>
            </a:r>
            <a:r>
              <a:rPr lang="el-GR" sz="2000" b="1" dirty="0">
                <a:latin typeface="Times New Roman" pitchFamily="18" charset="0"/>
                <a:cs typeface="Times New Roman" pitchFamily="18" charset="0"/>
              </a:rPr>
              <a:t>μέσος </a:t>
            </a:r>
            <a:r>
              <a:rPr lang="en-US" sz="2000" b="1" dirty="0">
                <a:latin typeface="Times New Roman" pitchFamily="18" charset="0"/>
                <a:cs typeface="Times New Roman" pitchFamily="18" charset="0"/>
              </a:rPr>
              <a:t>2014-2019, </a:t>
            </a:r>
            <a:r>
              <a:rPr lang="el-GR" sz="2000" b="1" dirty="0">
                <a:latin typeface="Times New Roman" pitchFamily="18" charset="0"/>
                <a:cs typeface="Times New Roman" pitchFamily="18" charset="0"/>
              </a:rPr>
              <a:t>για </a:t>
            </a:r>
            <a:r>
              <a:rPr lang="en-US" sz="2000" b="1" dirty="0">
                <a:latin typeface="Times New Roman" pitchFamily="18" charset="0"/>
                <a:cs typeface="Times New Roman" pitchFamily="18" charset="0"/>
              </a:rPr>
              <a:t>1</a:t>
            </a:r>
            <a:r>
              <a:rPr lang="el-GR" sz="2000" b="1" dirty="0">
                <a:latin typeface="Times New Roman" pitchFamily="18" charset="0"/>
                <a:cs typeface="Times New Roman" pitchFamily="18" charset="0"/>
              </a:rPr>
              <a:t>.</a:t>
            </a:r>
            <a:r>
              <a:rPr lang="en-US" sz="2000" b="1" dirty="0">
                <a:latin typeface="Times New Roman" pitchFamily="18" charset="0"/>
                <a:cs typeface="Times New Roman" pitchFamily="18" charset="0"/>
              </a:rPr>
              <a:t>000</a:t>
            </a:r>
            <a:r>
              <a:rPr lang="el-GR" sz="2000" b="1" dirty="0">
                <a:latin typeface="Times New Roman" pitchFamily="18" charset="0"/>
                <a:cs typeface="Times New Roman" pitchFamily="18" charset="0"/>
              </a:rPr>
              <a:t> άτομα</a:t>
            </a:r>
            <a:r>
              <a:rPr lang="en-US" sz="2000" b="1" dirty="0">
                <a:latin typeface="Times New Roman" pitchFamily="18" charset="0"/>
                <a:cs typeface="Times New Roman" pitchFamily="18" charset="0"/>
              </a:rPr>
              <a:t>)</a:t>
            </a:r>
            <a:endParaRPr lang="el-GR" sz="2000" b="1" dirty="0">
              <a:latin typeface="Times New Roman" pitchFamily="18" charset="0"/>
              <a:cs typeface="Times New Roman" pitchFamily="18" charset="0"/>
            </a:endParaRPr>
          </a:p>
        </p:txBody>
      </p:sp>
      <p:graphicFrame>
        <p:nvGraphicFramePr>
          <p:cNvPr id="4" name="3 - Θέση περιεχομένου"/>
          <p:cNvGraphicFramePr>
            <a:graphicFrameLocks noGrp="1"/>
          </p:cNvGraphicFramePr>
          <p:nvPr>
            <p:ph idx="1"/>
          </p:nvPr>
        </p:nvGraphicFramePr>
        <p:xfrm>
          <a:off x="609600" y="1600201"/>
          <a:ext cx="10972800" cy="3989040"/>
        </p:xfrm>
        <a:graphic>
          <a:graphicData uri="http://schemas.openxmlformats.org/drawingml/2006/chart">
            <c:chart xmlns:c="http://schemas.openxmlformats.org/drawingml/2006/chart" xmlns:r="http://schemas.openxmlformats.org/officeDocument/2006/relationships" r:id="rId2"/>
          </a:graphicData>
        </a:graphic>
      </p:graphicFrame>
      <p:sp>
        <p:nvSpPr>
          <p:cNvPr id="5" name="4 - TextBox"/>
          <p:cNvSpPr txBox="1"/>
          <p:nvPr/>
        </p:nvSpPr>
        <p:spPr>
          <a:xfrm>
            <a:off x="1199456" y="5949281"/>
            <a:ext cx="10369152" cy="461665"/>
          </a:xfrm>
          <a:prstGeom prst="rect">
            <a:avLst/>
          </a:prstGeom>
          <a:noFill/>
        </p:spPr>
        <p:txBody>
          <a:bodyPr wrap="square" rtlCol="0">
            <a:spAutoFit/>
          </a:bodyPr>
          <a:lstStyle/>
          <a:p>
            <a:r>
              <a:rPr lang="en-US" sz="1200" dirty="0"/>
              <a:t>*</a:t>
            </a:r>
            <a:r>
              <a:rPr lang="el-GR" sz="1200" dirty="0"/>
              <a:t>Ως </a:t>
            </a:r>
            <a:r>
              <a:rPr lang="en-US" sz="1200" dirty="0"/>
              <a:t>% </a:t>
            </a:r>
            <a:r>
              <a:rPr lang="el-GR" sz="1200" dirty="0"/>
              <a:t>του συνολικού πληθυσμού</a:t>
            </a:r>
            <a:endParaRPr lang="en-US" sz="1200" dirty="0"/>
          </a:p>
          <a:p>
            <a:r>
              <a:rPr lang="en-US" sz="1200" dirty="0"/>
              <a:t>** </a:t>
            </a:r>
            <a:r>
              <a:rPr lang="el-GR" sz="1200" dirty="0"/>
              <a:t>Η συμβολή των μεταναστών είναι η διαφορά μεταξύ της συνολικής μεταβολής και της συμβολής των γηγενών</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01783" y="207818"/>
            <a:ext cx="11249890" cy="880318"/>
          </a:xfrm>
        </p:spPr>
        <p:txBody>
          <a:bodyPr>
            <a:noAutofit/>
          </a:bodyPr>
          <a:lstStyle/>
          <a:p>
            <a:pPr algn="ctr"/>
            <a:r>
              <a:rPr lang="el-GR" sz="2000" b="1" dirty="0">
                <a:latin typeface="Times New Roman" pitchFamily="18" charset="0"/>
                <a:cs typeface="Times New Roman" pitchFamily="18" charset="0"/>
              </a:rPr>
              <a:t>2.3.3 Η συμβολή του φυσικού ισοζυγίου (έμμεση επίπτωση) και της μεταναστευτικού ισοζυγίου  </a:t>
            </a:r>
            <a:br>
              <a:rPr lang="el-GR" sz="2000" b="1" dirty="0">
                <a:latin typeface="Times New Roman" pitchFamily="18" charset="0"/>
                <a:cs typeface="Times New Roman" pitchFamily="18" charset="0"/>
              </a:rPr>
            </a:br>
            <a:r>
              <a:rPr lang="el-GR" sz="2000" b="1" dirty="0">
                <a:latin typeface="Times New Roman" pitchFamily="18" charset="0"/>
                <a:cs typeface="Times New Roman" pitchFamily="18" charset="0"/>
              </a:rPr>
              <a:t>(άμεση επίπτωση) των μεταναστών στη μεταβολή του συνολικού πληθυσμού </a:t>
            </a:r>
            <a:br>
              <a:rPr lang="el-GR" sz="2000" b="1" dirty="0">
                <a:latin typeface="Times New Roman" pitchFamily="18" charset="0"/>
                <a:cs typeface="Times New Roman" pitchFamily="18" charset="0"/>
              </a:rPr>
            </a:br>
            <a:r>
              <a:rPr lang="en-US" sz="2000" b="1" dirty="0">
                <a:latin typeface="Times New Roman" pitchFamily="18" charset="0"/>
                <a:cs typeface="Times New Roman" pitchFamily="18" charset="0"/>
              </a:rPr>
              <a:t>(</a:t>
            </a:r>
            <a:r>
              <a:rPr lang="el-GR" sz="2000" b="1" dirty="0">
                <a:latin typeface="Times New Roman" pitchFamily="18" charset="0"/>
                <a:cs typeface="Times New Roman" pitchFamily="18" charset="0"/>
              </a:rPr>
              <a:t>μέσος </a:t>
            </a:r>
            <a:r>
              <a:rPr lang="en-US" sz="2000" b="1" dirty="0">
                <a:latin typeface="Times New Roman" pitchFamily="18" charset="0"/>
                <a:cs typeface="Times New Roman" pitchFamily="18" charset="0"/>
              </a:rPr>
              <a:t>2014-2019, </a:t>
            </a:r>
            <a:r>
              <a:rPr lang="el-GR" sz="2000" b="1" dirty="0">
                <a:latin typeface="Times New Roman" pitchFamily="18" charset="0"/>
                <a:cs typeface="Times New Roman" pitchFamily="18" charset="0"/>
              </a:rPr>
              <a:t>για 1.000 άτομα) </a:t>
            </a:r>
          </a:p>
        </p:txBody>
      </p:sp>
      <p:graphicFrame>
        <p:nvGraphicFramePr>
          <p:cNvPr id="4" name="3 - Θέση περιεχομένου"/>
          <p:cNvGraphicFramePr>
            <a:graphicFrameLocks noGrp="1"/>
          </p:cNvGraphicFramePr>
          <p:nvPr>
            <p:ph idx="1"/>
          </p:nvPr>
        </p:nvGraphicFramePr>
        <p:xfrm>
          <a:off x="609600" y="1600201"/>
          <a:ext cx="10972800" cy="3989040"/>
        </p:xfrm>
        <a:graphic>
          <a:graphicData uri="http://schemas.openxmlformats.org/drawingml/2006/chart">
            <c:chart xmlns:c="http://schemas.openxmlformats.org/drawingml/2006/chart" xmlns:r="http://schemas.openxmlformats.org/officeDocument/2006/relationships" r:id="rId2"/>
          </a:graphicData>
        </a:graphic>
      </p:graphicFrame>
      <p:sp>
        <p:nvSpPr>
          <p:cNvPr id="5" name="4 - TextBox"/>
          <p:cNvSpPr txBox="1"/>
          <p:nvPr/>
        </p:nvSpPr>
        <p:spPr>
          <a:xfrm>
            <a:off x="1391477" y="5949281"/>
            <a:ext cx="10465163" cy="276999"/>
          </a:xfrm>
          <a:prstGeom prst="rect">
            <a:avLst/>
          </a:prstGeom>
          <a:noFill/>
        </p:spPr>
        <p:txBody>
          <a:bodyPr wrap="square" rtlCol="0">
            <a:spAutoFit/>
          </a:bodyPr>
          <a:lstStyle/>
          <a:p>
            <a:r>
              <a:rPr lang="en-US" sz="1200" dirty="0"/>
              <a:t>*</a:t>
            </a:r>
            <a:r>
              <a:rPr lang="el-GR" sz="1200" dirty="0"/>
              <a:t>Ως</a:t>
            </a:r>
            <a:r>
              <a:rPr lang="en-US" sz="1200" dirty="0"/>
              <a:t> % </a:t>
            </a:r>
            <a:r>
              <a:rPr lang="el-GR" sz="1200" dirty="0"/>
              <a:t>του συνολικού πληθυσμού </a:t>
            </a:r>
            <a:endParaRPr lang="en-US" sz="12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21207" y="448056"/>
            <a:ext cx="10881083" cy="640080"/>
          </a:xfrm>
          <a:solidFill>
            <a:schemeClr val="accent1">
              <a:lumMod val="60000"/>
              <a:lumOff val="40000"/>
            </a:schemeClr>
          </a:solidFill>
        </p:spPr>
        <p:txBody>
          <a:bodyPr>
            <a:noAutofit/>
          </a:bodyPr>
          <a:lstStyle/>
          <a:p>
            <a:pPr marL="514350" indent="-514350" algn="ctr"/>
            <a:r>
              <a:rPr lang="el-GR" sz="2000" b="1" dirty="0">
                <a:latin typeface="Times New Roman" pitchFamily="18" charset="0"/>
                <a:cs typeface="Times New Roman" pitchFamily="18" charset="0"/>
              </a:rPr>
              <a:t>2.3.4 Η επίπτωση των μεταναστών στη μέση γονιμότητα και τι γεννήσεις στις χώρες υποδοχής </a:t>
            </a:r>
            <a:r>
              <a:rPr lang="en-US" sz="2000" b="1" dirty="0">
                <a:latin typeface="Times New Roman" pitchFamily="18" charset="0"/>
                <a:cs typeface="Times New Roman" pitchFamily="18" charset="0"/>
              </a:rPr>
              <a:t/>
            </a:r>
            <a:br>
              <a:rPr lang="en-US" sz="2000" b="1" dirty="0">
                <a:latin typeface="Times New Roman" pitchFamily="18" charset="0"/>
                <a:cs typeface="Times New Roman" pitchFamily="18" charset="0"/>
              </a:rPr>
            </a:br>
            <a:r>
              <a:rPr lang="el-GR" sz="2000" b="1" dirty="0">
                <a:latin typeface="Times New Roman" pitchFamily="18" charset="0"/>
                <a:cs typeface="Times New Roman" pitchFamily="18" charset="0"/>
              </a:rPr>
              <a:t>Παράδειγμα Ελβετία</a:t>
            </a:r>
            <a:r>
              <a:rPr lang="en-US" sz="2000" b="1" dirty="0">
                <a:latin typeface="Times New Roman" pitchFamily="18" charset="0"/>
                <a:cs typeface="Times New Roman" pitchFamily="18" charset="0"/>
              </a:rPr>
              <a:t> (2014-2019 </a:t>
            </a:r>
            <a:r>
              <a:rPr lang="el-GR" sz="2000" b="1" dirty="0">
                <a:latin typeface="Times New Roman" pitchFamily="18" charset="0"/>
                <a:cs typeface="Times New Roman" pitchFamily="18" charset="0"/>
              </a:rPr>
              <a:t>μέσος</a:t>
            </a:r>
            <a:r>
              <a:rPr lang="en-US" sz="2000" b="1" dirty="0">
                <a:latin typeface="Times New Roman" pitchFamily="18" charset="0"/>
                <a:cs typeface="Times New Roman" pitchFamily="18" charset="0"/>
              </a:rPr>
              <a:t>)</a:t>
            </a:r>
            <a:endParaRPr lang="el-GR" sz="2000" b="1" dirty="0">
              <a:latin typeface="Times New Roman" pitchFamily="18" charset="0"/>
              <a:cs typeface="Times New Roman" pitchFamily="18" charset="0"/>
            </a:endParaRPr>
          </a:p>
        </p:txBody>
      </p:sp>
      <p:graphicFrame>
        <p:nvGraphicFramePr>
          <p:cNvPr id="9" name="8 - Γράφημα"/>
          <p:cNvGraphicFramePr/>
          <p:nvPr/>
        </p:nvGraphicFramePr>
        <p:xfrm>
          <a:off x="623392" y="1397000"/>
          <a:ext cx="11137237" cy="4048224"/>
        </p:xfrm>
        <a:graphic>
          <a:graphicData uri="http://schemas.openxmlformats.org/drawingml/2006/chart">
            <c:chart xmlns:c="http://schemas.openxmlformats.org/drawingml/2006/chart" xmlns:r="http://schemas.openxmlformats.org/officeDocument/2006/relationships" r:id="rId3"/>
          </a:graphicData>
        </a:graphic>
      </p:graphicFrame>
      <p:sp>
        <p:nvSpPr>
          <p:cNvPr id="10" name="9 - TextBox"/>
          <p:cNvSpPr txBox="1"/>
          <p:nvPr/>
        </p:nvSpPr>
        <p:spPr>
          <a:xfrm>
            <a:off x="5135893" y="3645025"/>
            <a:ext cx="1728192" cy="584775"/>
          </a:xfrm>
          <a:prstGeom prst="rect">
            <a:avLst/>
          </a:prstGeom>
          <a:noFill/>
        </p:spPr>
        <p:txBody>
          <a:bodyPr wrap="square" rtlCol="0">
            <a:spAutoFit/>
          </a:bodyPr>
          <a:lstStyle/>
          <a:p>
            <a:r>
              <a:rPr lang="el-GR" sz="1600" b="1" dirty="0">
                <a:solidFill>
                  <a:srgbClr val="7030A0"/>
                </a:solidFill>
                <a:latin typeface="Calibri" pitchFamily="34" charset="0"/>
                <a:cs typeface="Calibri" pitchFamily="34" charset="0"/>
              </a:rPr>
              <a:t>Γονιμότητα γηγενών</a:t>
            </a:r>
          </a:p>
        </p:txBody>
      </p:sp>
      <p:cxnSp>
        <p:nvCxnSpPr>
          <p:cNvPr id="15" name="14 - Ευθύγραμμο βέλος σύνδεσης"/>
          <p:cNvCxnSpPr/>
          <p:nvPr/>
        </p:nvCxnSpPr>
        <p:spPr>
          <a:xfrm flipH="1" flipV="1">
            <a:off x="5135893" y="3284984"/>
            <a:ext cx="672075"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15 - TextBox"/>
          <p:cNvSpPr txBox="1"/>
          <p:nvPr/>
        </p:nvSpPr>
        <p:spPr>
          <a:xfrm>
            <a:off x="1295467" y="5301208"/>
            <a:ext cx="9313035" cy="1384995"/>
          </a:xfrm>
          <a:prstGeom prst="rect">
            <a:avLst/>
          </a:prstGeom>
          <a:noFill/>
        </p:spPr>
        <p:txBody>
          <a:bodyPr wrap="square" rtlCol="0">
            <a:spAutoFit/>
          </a:bodyPr>
          <a:lstStyle/>
          <a:p>
            <a:r>
              <a:rPr lang="el-GR" sz="1400" dirty="0"/>
              <a:t>Γονιμότητα: Συνολική 1,52, γηγενών 1,40 </a:t>
            </a:r>
            <a:r>
              <a:rPr lang="el-GR" sz="1400"/>
              <a:t>και μεταναστών </a:t>
            </a:r>
            <a:r>
              <a:rPr lang="el-GR" sz="1400" dirty="0"/>
              <a:t>1,84</a:t>
            </a:r>
          </a:p>
          <a:p>
            <a:r>
              <a:rPr lang="el-GR" sz="1400" dirty="0"/>
              <a:t>Υπεροχή γονιμότητας (0,44): Αντιστοιχεί στο </a:t>
            </a:r>
            <a:r>
              <a:rPr lang="en-US" sz="1400" dirty="0"/>
              <a:t>16% </a:t>
            </a:r>
            <a:r>
              <a:rPr lang="el-GR" sz="1400" dirty="0"/>
              <a:t>των γεννήσεων των μεταναστών</a:t>
            </a:r>
            <a:endParaRPr lang="en-US" sz="1400" dirty="0"/>
          </a:p>
          <a:p>
            <a:r>
              <a:rPr lang="el-GR" sz="1400" dirty="0"/>
              <a:t>Ουδέτερη επίπτωση στη συνολική γονιμότητα (1,40) : </a:t>
            </a:r>
            <a:r>
              <a:rPr lang="en-US" sz="1400" dirty="0"/>
              <a:t> </a:t>
            </a:r>
            <a:r>
              <a:rPr lang="el-GR" sz="1400" dirty="0"/>
              <a:t>Αντιστοιχεί στο 84</a:t>
            </a:r>
            <a:r>
              <a:rPr lang="en-US" sz="1400" dirty="0"/>
              <a:t>% </a:t>
            </a:r>
            <a:r>
              <a:rPr lang="el-GR" sz="1400" dirty="0"/>
              <a:t>των γεννήσεων των μεταναστών </a:t>
            </a:r>
            <a:endParaRPr lang="en-US" sz="1400" dirty="0"/>
          </a:p>
          <a:p>
            <a:r>
              <a:rPr lang="el-GR" sz="1400" dirty="0"/>
              <a:t>Ποσοστό αλλοδαπών γυναικών ηλικίας 15-49 στο σύνολο των γυναικών 15-49 ετών = </a:t>
            </a:r>
            <a:r>
              <a:rPr lang="en-US" sz="1400" dirty="0"/>
              <a:t>37% </a:t>
            </a:r>
          </a:p>
          <a:p>
            <a:r>
              <a:rPr lang="el-GR" sz="1400" dirty="0"/>
              <a:t>Καθαρή επίπτωση </a:t>
            </a:r>
            <a:r>
              <a:rPr lang="en-US" sz="1400" dirty="0"/>
              <a:t>= </a:t>
            </a:r>
            <a:r>
              <a:rPr lang="el-GR" sz="1400" dirty="0"/>
              <a:t>το 27</a:t>
            </a:r>
            <a:r>
              <a:rPr lang="en-US" sz="1400" dirty="0"/>
              <a:t>% </a:t>
            </a:r>
            <a:r>
              <a:rPr lang="el-GR" sz="1400" dirty="0"/>
              <a:t>(σχετίζεται με το 37%) της υπεροχής της γονιμότητας (0,44)</a:t>
            </a:r>
            <a:endParaRPr lang="en-US" sz="1400" dirty="0"/>
          </a:p>
          <a:p>
            <a:r>
              <a:rPr lang="el-GR" sz="1400" dirty="0"/>
              <a:t>Ποσοστό γεννήσεων και γονιμότητας που οφείλεται στους μετανάστες =</a:t>
            </a:r>
            <a:r>
              <a:rPr lang="en-US" sz="1400" dirty="0"/>
              <a:t> 46%</a:t>
            </a:r>
            <a:endParaRPr lang="el-GR" sz="14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97500"/>
          </a:bodyPr>
          <a:lstStyle/>
          <a:p>
            <a:pPr lvl="0" algn="ctr">
              <a:spcBef>
                <a:spcPct val="0"/>
              </a:spcBef>
            </a:pP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2.3.5 Γονιμότητα μεταναστών και γηγενών στην Ελλάδα (2014-2021)</a:t>
            </a:r>
            <a:endParaRPr kumimoji="0" lang="el-GR" sz="20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7" name="6 - Γράφημα"/>
          <p:cNvGraphicFramePr/>
          <p:nvPr/>
        </p:nvGraphicFramePr>
        <p:xfrm>
          <a:off x="2032000" y="1385455"/>
          <a:ext cx="8128000" cy="475287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97500"/>
          </a:bodyPr>
          <a:lstStyle/>
          <a:p>
            <a:pPr lvl="0" algn="ctr">
              <a:spcBef>
                <a:spcPct val="0"/>
              </a:spcBef>
            </a:pP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2.3.6 Μετανάστευση, γεννήσεις και γονιμότητα στην Ελλάδα (2014-2021)</a:t>
            </a:r>
            <a:endParaRPr kumimoji="0" lang="el-GR" sz="20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7" name="6 - Γράφημα"/>
          <p:cNvGraphicFramePr/>
          <p:nvPr/>
        </p:nvGraphicFramePr>
        <p:xfrm>
          <a:off x="2032000" y="1385455"/>
          <a:ext cx="8128000" cy="475287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Autofit/>
          </a:bodyPr>
          <a:lstStyle/>
          <a:p>
            <a:pPr algn="ctr"/>
            <a:r>
              <a:rPr lang="en-US" sz="2000" b="1" dirty="0">
                <a:solidFill>
                  <a:schemeClr val="tx1">
                    <a:lumMod val="95000"/>
                    <a:lumOff val="5000"/>
                  </a:schemeClr>
                </a:solidFill>
                <a:latin typeface="Times New Roman" panose="02020603050405020304" pitchFamily="18" charset="0"/>
                <a:cs typeface="Times New Roman" panose="02020603050405020304" pitchFamily="18" charset="0"/>
              </a:rPr>
              <a:t>3.</a:t>
            </a: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και αγορά εργασίας</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342900" lvl="0" indent="-342900" algn="just">
              <a:lnSpc>
                <a:spcPct val="100000"/>
              </a:lnSpc>
              <a:spcBef>
                <a:spcPts val="600"/>
              </a:spcBef>
              <a:spcAft>
                <a:spcPts val="600"/>
              </a:spcAft>
              <a:buFont typeface="Arial" pitchFamily="34" charset="0"/>
              <a:buChar char="•"/>
            </a:pPr>
            <a:r>
              <a:rPr lang="el-GR" sz="2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Πληθυσμός, εργατικό δυναμικό, απασχόληση και ανεργία – Σχέσεις και διαχρονικές μεταβολές</a:t>
            </a:r>
          </a:p>
          <a:p>
            <a:pPr marL="342900" indent="-342900" algn="just">
              <a:lnSpc>
                <a:spcPct val="100000"/>
              </a:lnSpc>
              <a:spcBef>
                <a:spcPts val="600"/>
              </a:spcBef>
              <a:spcAft>
                <a:spcPts val="600"/>
              </a:spcAft>
              <a:buFont typeface="Arial" pitchFamily="34" charset="0"/>
              <a:buChar char="•"/>
            </a:pPr>
            <a:r>
              <a:rPr lang="el-GR" sz="2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θέση των ηλικιωμένων εργαζομένων στην αγορά εργασίας </a:t>
            </a:r>
            <a:r>
              <a:rPr lang="en-US" sz="2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el-GR" sz="2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δείκτες συμμετοχής, απασχόλησης και ανεργίας) –  Γήρανση του εργατικού δυναμικού</a:t>
            </a:r>
          </a:p>
          <a:p>
            <a:pPr marL="342900" lvl="0" indent="-342900" algn="just">
              <a:lnSpc>
                <a:spcPct val="100000"/>
              </a:lnSpc>
              <a:spcBef>
                <a:spcPts val="600"/>
              </a:spcBef>
              <a:spcAft>
                <a:spcPts val="600"/>
              </a:spcAft>
              <a:buFont typeface="Arial" pitchFamily="34" charset="0"/>
              <a:buChar char="•"/>
            </a:pPr>
            <a:r>
              <a:rPr lang="el-GR" sz="2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συμβολή των ηλικιωμένων εργαζόμενων στη μεταβολή του εργατικού δυναμικού και της απασχόλησης</a:t>
            </a:r>
          </a:p>
          <a:p>
            <a:pPr marL="342900" lvl="0" indent="-342900" algn="just">
              <a:lnSpc>
                <a:spcPct val="100000"/>
              </a:lnSpc>
              <a:spcBef>
                <a:spcPts val="600"/>
              </a:spcBef>
              <a:spcAft>
                <a:spcPts val="600"/>
              </a:spcAft>
              <a:buFont typeface="Arial" pitchFamily="34" charset="0"/>
              <a:buChar char="•"/>
            </a:pPr>
            <a:r>
              <a:rPr lang="el-GR" sz="2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προοπτικές εξέλιξης του πληθυσμού σε ηλικία εργασίας  </a:t>
            </a:r>
          </a:p>
          <a:p>
            <a:pPr marL="342900" lvl="0" indent="-342900" algn="just">
              <a:lnSpc>
                <a:spcPct val="100000"/>
              </a:lnSpc>
              <a:spcBef>
                <a:spcPts val="600"/>
              </a:spcBef>
              <a:spcAft>
                <a:spcPts val="600"/>
              </a:spcAft>
              <a:buFont typeface="Arial" pitchFamily="34" charset="0"/>
              <a:buChar char="•"/>
            </a:pPr>
            <a:r>
              <a:rPr lang="el-GR" sz="2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Κύκλος ζωής, θνησιμότητα, συμμετοχή στην αγορά εργασίας, απασχόληση, ανεργία και συνταξιοδότηση</a:t>
            </a:r>
          </a:p>
          <a:p>
            <a:pPr marL="342900" lvl="0" indent="-342900" algn="just">
              <a:lnSpc>
                <a:spcPct val="100000"/>
              </a:lnSpc>
              <a:spcBef>
                <a:spcPts val="600"/>
              </a:spcBef>
              <a:spcAft>
                <a:spcPts val="600"/>
              </a:spcAft>
              <a:buFont typeface="Arial" pitchFamily="34" charset="0"/>
              <a:buChar char="•"/>
            </a:pPr>
            <a:r>
              <a:rPr lang="el-GR" sz="2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Ενεργός γήρανση, αγορά εργασίας και επέκταση του εργασιακού βίου</a:t>
            </a:r>
            <a:endParaRPr lang="en-US" sz="2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2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xmlns="" val="11659622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7"/>
            <a:ext cx="10972800" cy="528927"/>
          </a:xfrm>
          <a:noFill/>
        </p:spPr>
        <p:txBody>
          <a:bodyPr>
            <a:noAutofit/>
          </a:bodyPr>
          <a:lstStyle/>
          <a:p>
            <a:pPr marL="514350" indent="-514350" algn="ctr"/>
            <a:r>
              <a:rPr lang="el-GR" sz="2000" b="1" dirty="0">
                <a:latin typeface="Times New Roman" pitchFamily="18" charset="0"/>
                <a:cs typeface="Times New Roman" pitchFamily="18" charset="0"/>
              </a:rPr>
              <a:t>3.1 Πληθυσμός, εργατικό δυναμικό</a:t>
            </a:r>
            <a:r>
              <a:rPr lang="en-US" sz="2000" b="1" dirty="0">
                <a:latin typeface="Times New Roman" pitchFamily="18" charset="0"/>
                <a:cs typeface="Times New Roman" pitchFamily="18" charset="0"/>
              </a:rPr>
              <a:t>,</a:t>
            </a:r>
            <a:r>
              <a:rPr lang="el-GR" sz="2000" b="1" dirty="0">
                <a:latin typeface="Times New Roman" pitchFamily="18" charset="0"/>
                <a:cs typeface="Times New Roman" pitchFamily="18" charset="0"/>
              </a:rPr>
              <a:t> απασχόληση και ανεργία_1</a:t>
            </a:r>
          </a:p>
        </p:txBody>
      </p:sp>
      <p:sp>
        <p:nvSpPr>
          <p:cNvPr id="3" name="2 - Θέση περιεχομένου"/>
          <p:cNvSpPr>
            <a:spLocks noGrp="1"/>
          </p:cNvSpPr>
          <p:nvPr>
            <p:ph idx="1"/>
          </p:nvPr>
        </p:nvSpPr>
        <p:spPr>
          <a:xfrm>
            <a:off x="609600" y="980729"/>
            <a:ext cx="10972800" cy="5145435"/>
          </a:xfrm>
        </p:spPr>
        <p:txBody>
          <a:bodyPr>
            <a:noAutofit/>
          </a:bodyPr>
          <a:lstStyle/>
          <a:p>
            <a:pPr>
              <a:buNone/>
            </a:pPr>
            <a:endParaRPr lang="en-US" sz="2400" dirty="0"/>
          </a:p>
          <a:p>
            <a:pPr>
              <a:buNone/>
            </a:pPr>
            <a:endParaRPr lang="el-GR" sz="2400" dirty="0"/>
          </a:p>
        </p:txBody>
      </p:sp>
      <p:sp>
        <p:nvSpPr>
          <p:cNvPr id="4" name="3 - Έλλειψη"/>
          <p:cNvSpPr/>
          <p:nvPr/>
        </p:nvSpPr>
        <p:spPr>
          <a:xfrm>
            <a:off x="4035299" y="1235579"/>
            <a:ext cx="4704523" cy="1175112"/>
          </a:xfrm>
          <a:prstGeom prst="ellipse">
            <a:avLst/>
          </a:prstGeom>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rgbClr val="FFFF00"/>
                </a:solidFill>
              </a:rPr>
              <a:t>Πληθυσμός σε ηλικία εργασίας (</a:t>
            </a:r>
            <a:r>
              <a:rPr lang="en-US" sz="2000" dirty="0">
                <a:solidFill>
                  <a:srgbClr val="FFFF00"/>
                </a:solidFill>
              </a:rPr>
              <a:t>P)</a:t>
            </a:r>
            <a:endParaRPr lang="el-GR" sz="2000" dirty="0">
              <a:solidFill>
                <a:srgbClr val="FFFF00"/>
              </a:solidFill>
            </a:endParaRPr>
          </a:p>
        </p:txBody>
      </p:sp>
      <p:sp>
        <p:nvSpPr>
          <p:cNvPr id="5" name="4 - Έλλειψη"/>
          <p:cNvSpPr/>
          <p:nvPr/>
        </p:nvSpPr>
        <p:spPr>
          <a:xfrm>
            <a:off x="973641" y="2495097"/>
            <a:ext cx="3264363" cy="14257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rgbClr val="FFFF00"/>
                </a:solidFill>
              </a:rPr>
              <a:t>Μη-ενεργός πληθυσμός</a:t>
            </a:r>
          </a:p>
        </p:txBody>
      </p:sp>
      <p:sp>
        <p:nvSpPr>
          <p:cNvPr id="7" name="6 - Έλλειψη"/>
          <p:cNvSpPr/>
          <p:nvPr/>
        </p:nvSpPr>
        <p:spPr>
          <a:xfrm>
            <a:off x="7873722" y="3351876"/>
            <a:ext cx="2929003" cy="9014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rgbClr val="FFFF00"/>
                </a:solidFill>
              </a:rPr>
              <a:t>Εργατικό Δυναμικό (Ε)</a:t>
            </a:r>
            <a:endParaRPr lang="el-GR" dirty="0"/>
          </a:p>
        </p:txBody>
      </p:sp>
      <p:sp>
        <p:nvSpPr>
          <p:cNvPr id="8" name="7 - Έλλειψη"/>
          <p:cNvSpPr/>
          <p:nvPr/>
        </p:nvSpPr>
        <p:spPr>
          <a:xfrm>
            <a:off x="482450" y="4290182"/>
            <a:ext cx="3744416" cy="2304581"/>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rgbClr val="FFFF00"/>
                </a:solidFill>
              </a:rPr>
              <a:t>Δείκτες</a:t>
            </a:r>
            <a:endParaRPr lang="en-US" sz="2000" dirty="0">
              <a:solidFill>
                <a:srgbClr val="FFFF00"/>
              </a:solidFill>
            </a:endParaRPr>
          </a:p>
          <a:p>
            <a:pPr algn="ctr"/>
            <a:r>
              <a:rPr lang="el-GR" dirty="0"/>
              <a:t>Συμμετοχής (Ε/</a:t>
            </a:r>
            <a:r>
              <a:rPr lang="en-US" dirty="0"/>
              <a:t>P)</a:t>
            </a:r>
          </a:p>
          <a:p>
            <a:pPr algn="ctr"/>
            <a:r>
              <a:rPr lang="el-GR" dirty="0"/>
              <a:t>Απασχόλησης</a:t>
            </a:r>
            <a:r>
              <a:rPr lang="en-US" dirty="0"/>
              <a:t> (A/P)</a:t>
            </a:r>
            <a:endParaRPr lang="el-GR" dirty="0"/>
          </a:p>
          <a:p>
            <a:pPr algn="ctr"/>
            <a:r>
              <a:rPr lang="el-GR" dirty="0"/>
              <a:t>Ανεργίας </a:t>
            </a:r>
            <a:r>
              <a:rPr lang="en-US" dirty="0"/>
              <a:t>(U/E)</a:t>
            </a:r>
            <a:endParaRPr lang="el-GR" dirty="0"/>
          </a:p>
        </p:txBody>
      </p:sp>
      <p:sp>
        <p:nvSpPr>
          <p:cNvPr id="9" name="8 - Έλλειψη"/>
          <p:cNvSpPr/>
          <p:nvPr/>
        </p:nvSpPr>
        <p:spPr>
          <a:xfrm>
            <a:off x="6289962" y="5204404"/>
            <a:ext cx="2867892" cy="7391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rgbClr val="FFFF00"/>
                </a:solidFill>
              </a:rPr>
              <a:t>Απασχόληση (Α)</a:t>
            </a:r>
            <a:endParaRPr lang="en-US" dirty="0"/>
          </a:p>
        </p:txBody>
      </p:sp>
      <p:cxnSp>
        <p:nvCxnSpPr>
          <p:cNvPr id="14" name="13 - Ευθύγραμμο βέλος σύνδεσης"/>
          <p:cNvCxnSpPr/>
          <p:nvPr/>
        </p:nvCxnSpPr>
        <p:spPr>
          <a:xfrm>
            <a:off x="6206836" y="2424545"/>
            <a:ext cx="2369128" cy="955964"/>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17 - Ευθύγραμμο βέλος σύνδεσης"/>
          <p:cNvCxnSpPr>
            <a:stCxn id="7" idx="4"/>
          </p:cNvCxnSpPr>
          <p:nvPr/>
        </p:nvCxnSpPr>
        <p:spPr>
          <a:xfrm flipH="1">
            <a:off x="8257311" y="4253345"/>
            <a:ext cx="1080913" cy="94211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32 - Ευθύγραμμο βέλος σύνδεσης"/>
          <p:cNvCxnSpPr/>
          <p:nvPr/>
        </p:nvCxnSpPr>
        <p:spPr>
          <a:xfrm flipH="1">
            <a:off x="4156364" y="2424545"/>
            <a:ext cx="2064327" cy="498764"/>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9" name="18 - Έλλειψη"/>
          <p:cNvSpPr/>
          <p:nvPr/>
        </p:nvSpPr>
        <p:spPr>
          <a:xfrm>
            <a:off x="9504217" y="5176695"/>
            <a:ext cx="2410692" cy="7391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rgbClr val="FFFF00"/>
                </a:solidFill>
              </a:rPr>
              <a:t>Ανεργία (</a:t>
            </a:r>
            <a:r>
              <a:rPr lang="en-US" sz="2000" dirty="0">
                <a:solidFill>
                  <a:srgbClr val="FFFF00"/>
                </a:solidFill>
              </a:rPr>
              <a:t>U</a:t>
            </a:r>
            <a:r>
              <a:rPr lang="el-GR" sz="2000" dirty="0">
                <a:solidFill>
                  <a:srgbClr val="FFFF00"/>
                </a:solidFill>
              </a:rPr>
              <a:t>)</a:t>
            </a:r>
            <a:endParaRPr lang="en-US" dirty="0"/>
          </a:p>
        </p:txBody>
      </p:sp>
      <p:cxnSp>
        <p:nvCxnSpPr>
          <p:cNvPr id="20" name="19 - Ευθύγραμμο βέλος σύνδεσης"/>
          <p:cNvCxnSpPr>
            <a:stCxn id="7" idx="4"/>
          </p:cNvCxnSpPr>
          <p:nvPr/>
        </p:nvCxnSpPr>
        <p:spPr>
          <a:xfrm>
            <a:off x="9338224" y="4253345"/>
            <a:ext cx="1080394" cy="872837"/>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21208" y="448056"/>
            <a:ext cx="11143411" cy="640080"/>
          </a:xfrm>
        </p:spPr>
        <p:txBody>
          <a:bodyPr>
            <a:normAutofit/>
          </a:bodyPr>
          <a:lstStyle/>
          <a:p>
            <a:pPr algn="ctr"/>
            <a:r>
              <a:rPr lang="el-GR" sz="2000" b="1" dirty="0">
                <a:solidFill>
                  <a:schemeClr val="tx1"/>
                </a:solidFill>
                <a:latin typeface="Times New Roman" pitchFamily="18" charset="0"/>
                <a:cs typeface="Times New Roman" pitchFamily="18" charset="0"/>
              </a:rPr>
              <a:t>3.1 Πληθυσμός, εργατικό δυναμικό</a:t>
            </a:r>
            <a:r>
              <a:rPr lang="en-US" sz="2000" b="1" dirty="0">
                <a:solidFill>
                  <a:schemeClr val="tx1"/>
                </a:solidFill>
                <a:latin typeface="Times New Roman" pitchFamily="18" charset="0"/>
                <a:cs typeface="Times New Roman" pitchFamily="18" charset="0"/>
              </a:rPr>
              <a:t>,</a:t>
            </a:r>
            <a:r>
              <a:rPr lang="el-GR" sz="2000" b="1" dirty="0">
                <a:solidFill>
                  <a:schemeClr val="tx1"/>
                </a:solidFill>
                <a:latin typeface="Times New Roman" pitchFamily="18" charset="0"/>
                <a:cs typeface="Times New Roman" pitchFamily="18" charset="0"/>
              </a:rPr>
              <a:t> απασχόληση και ανεργία_2</a:t>
            </a:r>
            <a:endParaRPr lang="el-GR" sz="2000" dirty="0">
              <a:solidFill>
                <a:schemeClr val="tx1"/>
              </a:solidFill>
            </a:endParaRPr>
          </a:p>
        </p:txBody>
      </p:sp>
      <p:sp>
        <p:nvSpPr>
          <p:cNvPr id="3" name="2 - Θέση περιεχομένου"/>
          <p:cNvSpPr>
            <a:spLocks noGrp="1"/>
          </p:cNvSpPr>
          <p:nvPr>
            <p:ph sz="quarter" idx="10"/>
          </p:nvPr>
        </p:nvSpPr>
        <p:spPr>
          <a:xfrm>
            <a:off x="539497" y="1288474"/>
            <a:ext cx="10959777" cy="5569527"/>
          </a:xfrm>
        </p:spPr>
        <p:txBody>
          <a:bodyPr>
            <a:normAutofit/>
          </a:bodyPr>
          <a:lstStyle/>
          <a:p>
            <a:r>
              <a:rPr lang="el-GR" i="1" dirty="0"/>
              <a:t> </a:t>
            </a:r>
            <a:endParaRPr lang="el-GR" dirty="0"/>
          </a:p>
        </p:txBody>
      </p:sp>
      <p:graphicFrame>
        <p:nvGraphicFramePr>
          <p:cNvPr id="4" name="3 - Γράφημα"/>
          <p:cNvGraphicFramePr/>
          <p:nvPr/>
        </p:nvGraphicFramePr>
        <p:xfrm>
          <a:off x="521857" y="1218430"/>
          <a:ext cx="4812145" cy="54186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5 - Γράφημα"/>
          <p:cNvGraphicFramePr/>
          <p:nvPr/>
        </p:nvGraphicFramePr>
        <p:xfrm>
          <a:off x="6288022" y="1196752"/>
          <a:ext cx="4812145" cy="541866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0"/>
          </p:nvPr>
        </p:nvSpPr>
        <p:spPr>
          <a:xfrm>
            <a:off x="539497" y="1288474"/>
            <a:ext cx="10959777" cy="5569527"/>
          </a:xfrm>
        </p:spPr>
        <p:txBody>
          <a:bodyPr>
            <a:normAutofit/>
          </a:bodyPr>
          <a:lstStyle/>
          <a:p>
            <a:r>
              <a:rPr lang="el-GR" i="1" dirty="0"/>
              <a:t> </a:t>
            </a:r>
            <a:endParaRPr lang="el-GR" dirty="0"/>
          </a:p>
        </p:txBody>
      </p:sp>
      <p:graphicFrame>
        <p:nvGraphicFramePr>
          <p:cNvPr id="4" name="3 - Γράφημα"/>
          <p:cNvGraphicFramePr/>
          <p:nvPr/>
        </p:nvGraphicFramePr>
        <p:xfrm>
          <a:off x="521857" y="1218430"/>
          <a:ext cx="4812145" cy="54186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5 - Γράφημα"/>
          <p:cNvGraphicFramePr/>
          <p:nvPr/>
        </p:nvGraphicFramePr>
        <p:xfrm>
          <a:off x="6288022" y="1196752"/>
          <a:ext cx="4812145"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8" name="1 - Τίτλος"/>
          <p:cNvSpPr>
            <a:spLocks noGrp="1"/>
          </p:cNvSpPr>
          <p:nvPr>
            <p:ph type="title"/>
          </p:nvPr>
        </p:nvSpPr>
        <p:spPr>
          <a:xfrm>
            <a:off x="521208" y="448056"/>
            <a:ext cx="11143411" cy="640080"/>
          </a:xfrm>
        </p:spPr>
        <p:txBody>
          <a:bodyPr>
            <a:normAutofit/>
          </a:bodyPr>
          <a:lstStyle/>
          <a:p>
            <a:pPr algn="ctr"/>
            <a:r>
              <a:rPr lang="el-GR" sz="2000" b="1" dirty="0">
                <a:solidFill>
                  <a:schemeClr val="tx1"/>
                </a:solidFill>
                <a:latin typeface="Times New Roman" pitchFamily="18" charset="0"/>
                <a:cs typeface="Times New Roman" pitchFamily="18" charset="0"/>
              </a:rPr>
              <a:t>3.1 Πληθυσμός, εργατικό δυναμικό</a:t>
            </a:r>
            <a:r>
              <a:rPr lang="en-US" sz="2000" b="1" dirty="0">
                <a:solidFill>
                  <a:schemeClr val="tx1"/>
                </a:solidFill>
                <a:latin typeface="Times New Roman" pitchFamily="18" charset="0"/>
                <a:cs typeface="Times New Roman" pitchFamily="18" charset="0"/>
              </a:rPr>
              <a:t>,</a:t>
            </a:r>
            <a:r>
              <a:rPr lang="el-GR" sz="2000" b="1" dirty="0">
                <a:solidFill>
                  <a:schemeClr val="tx1"/>
                </a:solidFill>
                <a:latin typeface="Times New Roman" pitchFamily="18" charset="0"/>
                <a:cs typeface="Times New Roman" pitchFamily="18" charset="0"/>
              </a:rPr>
              <a:t> απασχόληση και ανεργία_3</a:t>
            </a:r>
            <a:endParaRPr lang="el-GR" sz="2000" dirty="0">
              <a:solidFill>
                <a:schemeClr val="tx1"/>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18656" y="448056"/>
            <a:ext cx="11345964" cy="640080"/>
          </a:xfrm>
        </p:spPr>
        <p:txBody>
          <a:bodyPr>
            <a:noAutofit/>
          </a:bodyPr>
          <a:lstStyle/>
          <a:p>
            <a:pPr algn="ctr"/>
            <a:r>
              <a:rPr lang="en-US" sz="2000" b="1" dirty="0">
                <a:solidFill>
                  <a:schemeClr val="tx1">
                    <a:lumMod val="95000"/>
                    <a:lumOff val="5000"/>
                  </a:schemeClr>
                </a:solidFill>
                <a:latin typeface="Times New Roman" panose="02020603050405020304" pitchFamily="18" charset="0"/>
                <a:cs typeface="Times New Roman" panose="02020603050405020304" pitchFamily="18" charset="0"/>
              </a:rPr>
              <a:t>3.</a:t>
            </a: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2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θέση των ηλικιωμένων εργαζομένων στην αγορά εργασίας </a:t>
            </a:r>
            <a:b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b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του εργατικού δυναμικού_1 </a:t>
            </a:r>
            <a:endParaRPr lang="el-GR" sz="2000" dirty="0"/>
          </a:p>
        </p:txBody>
      </p:sp>
      <p:sp>
        <p:nvSpPr>
          <p:cNvPr id="3" name="2 - Θέση περιεχομένου"/>
          <p:cNvSpPr>
            <a:spLocks noGrp="1"/>
          </p:cNvSpPr>
          <p:nvPr>
            <p:ph sz="quarter" idx="10"/>
          </p:nvPr>
        </p:nvSpPr>
        <p:spPr>
          <a:xfrm>
            <a:off x="539497" y="1288474"/>
            <a:ext cx="10959777" cy="5569527"/>
          </a:xfrm>
        </p:spPr>
        <p:txBody>
          <a:bodyPr>
            <a:normAutofit/>
          </a:bodyPr>
          <a:lstStyle/>
          <a:p>
            <a:r>
              <a:rPr lang="el-GR" i="1" dirty="0"/>
              <a:t> </a:t>
            </a:r>
            <a:endParaRPr lang="el-GR" dirty="0"/>
          </a:p>
        </p:txBody>
      </p:sp>
      <p:graphicFrame>
        <p:nvGraphicFramePr>
          <p:cNvPr id="4" name="3 - Γράφημα"/>
          <p:cNvGraphicFramePr/>
          <p:nvPr/>
        </p:nvGraphicFramePr>
        <p:xfrm>
          <a:off x="521857" y="1218430"/>
          <a:ext cx="4812145" cy="54186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6 - Γράφημα"/>
          <p:cNvGraphicFramePr/>
          <p:nvPr/>
        </p:nvGraphicFramePr>
        <p:xfrm>
          <a:off x="5999990" y="1196752"/>
          <a:ext cx="4812145" cy="541866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sz="quarter" idx="10"/>
          </p:nvPr>
        </p:nvSpPr>
        <p:spPr>
          <a:xfrm>
            <a:off x="539497" y="1288474"/>
            <a:ext cx="10959777" cy="5569527"/>
          </a:xfrm>
        </p:spPr>
        <p:txBody>
          <a:bodyPr>
            <a:normAutofit/>
          </a:bodyPr>
          <a:lstStyle/>
          <a:p>
            <a:r>
              <a:rPr lang="el-GR" i="1" dirty="0"/>
              <a:t> </a:t>
            </a:r>
            <a:endParaRPr lang="el-GR" dirty="0"/>
          </a:p>
        </p:txBody>
      </p:sp>
      <p:graphicFrame>
        <p:nvGraphicFramePr>
          <p:cNvPr id="4" name="3 - Γράφημα"/>
          <p:cNvGraphicFramePr/>
          <p:nvPr/>
        </p:nvGraphicFramePr>
        <p:xfrm>
          <a:off x="521857" y="1218430"/>
          <a:ext cx="4812145" cy="54186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6 - Γράφημα"/>
          <p:cNvGraphicFramePr/>
          <p:nvPr/>
        </p:nvGraphicFramePr>
        <p:xfrm>
          <a:off x="5999990" y="1196752"/>
          <a:ext cx="4812145"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8" name="1 - Τίτλος"/>
          <p:cNvSpPr>
            <a:spLocks noGrp="1"/>
          </p:cNvSpPr>
          <p:nvPr>
            <p:ph type="title"/>
          </p:nvPr>
        </p:nvSpPr>
        <p:spPr>
          <a:xfrm>
            <a:off x="318656" y="448056"/>
            <a:ext cx="11345964" cy="640080"/>
          </a:xfrm>
        </p:spPr>
        <p:txBody>
          <a:bodyPr>
            <a:noAutofit/>
          </a:bodyPr>
          <a:lstStyle/>
          <a:p>
            <a:pPr algn="ctr"/>
            <a:r>
              <a:rPr lang="en-US" sz="2000" b="1" dirty="0">
                <a:solidFill>
                  <a:schemeClr val="tx1">
                    <a:lumMod val="95000"/>
                    <a:lumOff val="5000"/>
                  </a:schemeClr>
                </a:solidFill>
                <a:latin typeface="Times New Roman" panose="02020603050405020304" pitchFamily="18" charset="0"/>
                <a:cs typeface="Times New Roman" panose="02020603050405020304" pitchFamily="18" charset="0"/>
              </a:rPr>
              <a:t>3.</a:t>
            </a: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2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θέση των ηλικιωμένων εργαζομένων στην αγορά εργασίας </a:t>
            </a:r>
            <a:b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b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Γήρανση του εργατικού δυναμικού_2 </a:t>
            </a:r>
            <a:endParaRPr lang="el-GR" sz="2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62772" y="1320892"/>
            <a:ext cx="5159156" cy="640080"/>
          </a:xfrm>
        </p:spPr>
        <p:txBody>
          <a:bodyPr>
            <a:normAutofit/>
          </a:bodyPr>
          <a:lstStyle/>
          <a:p>
            <a:pPr algn="ctr"/>
            <a:r>
              <a:rPr lang="el-GR" sz="1600" b="1" dirty="0">
                <a:solidFill>
                  <a:schemeClr val="tx1"/>
                </a:solidFill>
                <a:latin typeface="Times New Roman" pitchFamily="18" charset="0"/>
                <a:cs typeface="Times New Roman" pitchFamily="18" charset="0"/>
              </a:rPr>
              <a:t>Η συμβολή του πληθυσμού και της συμμετοχής στη μεταβολή του εργατικού δυναμικού</a:t>
            </a:r>
            <a:endParaRPr lang="el-GR" sz="1600" dirty="0">
              <a:solidFill>
                <a:schemeClr val="tx1"/>
              </a:solidFill>
            </a:endParaRPr>
          </a:p>
        </p:txBody>
      </p:sp>
      <p:sp>
        <p:nvSpPr>
          <p:cNvPr id="3" name="2 - Θέση περιεχομένου"/>
          <p:cNvSpPr>
            <a:spLocks noGrp="1"/>
          </p:cNvSpPr>
          <p:nvPr>
            <p:ph sz="quarter" idx="10"/>
          </p:nvPr>
        </p:nvSpPr>
        <p:spPr>
          <a:xfrm>
            <a:off x="4530437" y="401783"/>
            <a:ext cx="5056909" cy="678872"/>
          </a:xfrm>
        </p:spPr>
        <p:txBody>
          <a:bodyPr>
            <a:normAutofit/>
          </a:bodyPr>
          <a:lstStyle/>
          <a:p>
            <a:r>
              <a:rPr lang="el-GR" i="1" dirty="0"/>
              <a:t> </a:t>
            </a:r>
            <a:endParaRPr lang="el-GR" dirty="0"/>
          </a:p>
        </p:txBody>
      </p:sp>
      <p:sp>
        <p:nvSpPr>
          <p:cNvPr id="7" name="1 - Τίτλος"/>
          <p:cNvSpPr txBox="1">
            <a:spLocks/>
          </p:cNvSpPr>
          <p:nvPr/>
        </p:nvSpPr>
        <p:spPr>
          <a:xfrm>
            <a:off x="6534080" y="1376311"/>
            <a:ext cx="5159155" cy="640080"/>
          </a:xfrm>
          <a:prstGeom prst="rect">
            <a:avLst/>
          </a:prstGeom>
        </p:spPr>
        <p:txBody>
          <a:bodyPr vert="horz" lIns="91440" tIns="45720" rIns="91440" bIns="45720" rtlCol="0" anchor="b" anchorCtr="0">
            <a:noAutofit/>
          </a:bodyPr>
          <a:lstStyle/>
          <a:p>
            <a:pPr lvl="0" algn="ctr">
              <a:spcBef>
                <a:spcPct val="0"/>
              </a:spcBef>
              <a:defRPr/>
            </a:pPr>
            <a:r>
              <a:rPr lang="el-GR" sz="1600" b="1" dirty="0">
                <a:latin typeface="Times New Roman" pitchFamily="18" charset="0"/>
                <a:cs typeface="Times New Roman" pitchFamily="18" charset="0"/>
              </a:rPr>
              <a:t> Η συμβολή του πληθυσμού και των δεικτών απασχόλησης στη μεταβολή της συνολικής απασχόλησης</a:t>
            </a:r>
            <a:endParaRPr kumimoji="0" lang="el-GR" sz="1600" b="0" i="0" u="none" strike="noStrike" kern="1200" cap="none" spc="0" normalizeH="0" baseline="0" noProof="0" dirty="0">
              <a:ln>
                <a:noFill/>
              </a:ln>
              <a:solidFill>
                <a:schemeClr val="bg2">
                  <a:lumMod val="25000"/>
                </a:schemeClr>
              </a:solidFill>
              <a:effectLst/>
              <a:uLnTx/>
              <a:uFillTx/>
              <a:latin typeface="+mj-lt"/>
              <a:ea typeface="+mj-ea"/>
              <a:cs typeface="+mj-cs"/>
            </a:endParaRPr>
          </a:p>
        </p:txBody>
      </p:sp>
      <p:graphicFrame>
        <p:nvGraphicFramePr>
          <p:cNvPr id="8" name="7 - Γράφημα"/>
          <p:cNvGraphicFramePr/>
          <p:nvPr/>
        </p:nvGraphicFramePr>
        <p:xfrm>
          <a:off x="217054" y="2298315"/>
          <a:ext cx="5643418" cy="429644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8 - Γράφημα"/>
          <p:cNvGraphicFramePr/>
          <p:nvPr/>
        </p:nvGraphicFramePr>
        <p:xfrm>
          <a:off x="6354618" y="2258291"/>
          <a:ext cx="5643418" cy="4391890"/>
        </p:xfrm>
        <a:graphic>
          <a:graphicData uri="http://schemas.openxmlformats.org/drawingml/2006/chart">
            <c:chart xmlns:c="http://schemas.openxmlformats.org/drawingml/2006/chart" xmlns:r="http://schemas.openxmlformats.org/officeDocument/2006/relationships" r:id="rId3"/>
          </a:graphicData>
        </a:graphic>
      </p:graphicFrame>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rPr>
              <a:t>3.</a:t>
            </a:r>
            <a:r>
              <a:rPr kumimoji="0" lang="el-GR" sz="24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rPr>
              <a:t>3 Η συμβολή των ηλικιωμένων εργαζόμενων στη </a:t>
            </a:r>
            <a:r>
              <a:rPr kumimoji="0" lang="el-GR" sz="24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μεταβολή του εργατικού δυναμικού και της απασχόλησης</a:t>
            </a:r>
            <a:r>
              <a:rPr kumimoji="0" lang="el-GR" sz="2400" b="1" i="0" u="none" strike="noStrike" kern="1200" cap="none" spc="0" normalizeH="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 – Ελλάδα_1</a:t>
            </a:r>
            <a:endParaRPr kumimoji="0" lang="el-GR" sz="24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62771" y="1376310"/>
            <a:ext cx="5159156" cy="640080"/>
          </a:xfrm>
        </p:spPr>
        <p:txBody>
          <a:bodyPr>
            <a:normAutofit/>
          </a:bodyPr>
          <a:lstStyle/>
          <a:p>
            <a:pPr algn="ctr"/>
            <a:r>
              <a:rPr lang="el-GR" sz="1600" b="1" dirty="0">
                <a:solidFill>
                  <a:schemeClr val="tx1"/>
                </a:solidFill>
                <a:latin typeface="Times New Roman" pitchFamily="18" charset="0"/>
                <a:cs typeface="Times New Roman" pitchFamily="18" charset="0"/>
              </a:rPr>
              <a:t>Η συμβολή των ηλικιωμένων εργαζόμενων στη μεταβολή της απασχόλησης </a:t>
            </a:r>
            <a:endParaRPr lang="el-GR" sz="1600" b="1" dirty="0">
              <a:solidFill>
                <a:schemeClr val="tx1"/>
              </a:solidFill>
            </a:endParaRPr>
          </a:p>
        </p:txBody>
      </p:sp>
      <p:sp>
        <p:nvSpPr>
          <p:cNvPr id="7" name="1 - Τίτλος"/>
          <p:cNvSpPr txBox="1">
            <a:spLocks/>
          </p:cNvSpPr>
          <p:nvPr/>
        </p:nvSpPr>
        <p:spPr>
          <a:xfrm>
            <a:off x="6478662" y="1288473"/>
            <a:ext cx="5159155" cy="866463"/>
          </a:xfrm>
          <a:prstGeom prst="rect">
            <a:avLst/>
          </a:prstGeom>
        </p:spPr>
        <p:txBody>
          <a:bodyPr vert="horz" lIns="91440" tIns="45720" rIns="91440" bIns="45720" rtlCol="0" anchor="b" anchorCtr="0">
            <a:noAutofit/>
          </a:bodyPr>
          <a:lstStyle/>
          <a:p>
            <a:pPr lvl="0" algn="ctr">
              <a:spcBef>
                <a:spcPct val="0"/>
              </a:spcBef>
              <a:defRPr/>
            </a:pPr>
            <a:r>
              <a:rPr lang="el-GR" sz="1600" b="1" dirty="0">
                <a:latin typeface="Times New Roman" pitchFamily="18" charset="0"/>
                <a:cs typeface="Times New Roman" pitchFamily="18" charset="0"/>
              </a:rPr>
              <a:t>Η συμβολή των ηλικιωμένων εργαζόμενων στη μεταβολή της συνολικής απασχόλησης </a:t>
            </a:r>
          </a:p>
          <a:p>
            <a:pPr lvl="0" algn="ctr">
              <a:spcBef>
                <a:spcPct val="0"/>
              </a:spcBef>
              <a:defRPr/>
            </a:pPr>
            <a:r>
              <a:rPr lang="el-GR" sz="1600" b="1" dirty="0">
                <a:latin typeface="Times New Roman" pitchFamily="18" charset="0"/>
                <a:cs typeface="Times New Roman" pitchFamily="18" charset="0"/>
              </a:rPr>
              <a:t>Πληθυσμός </a:t>
            </a:r>
            <a:r>
              <a:rPr lang="en-US" sz="1600" b="1" dirty="0">
                <a:latin typeface="Times New Roman" pitchFamily="18" charset="0"/>
                <a:cs typeface="Times New Roman" pitchFamily="18" charset="0"/>
              </a:rPr>
              <a:t>vs. </a:t>
            </a:r>
            <a:r>
              <a:rPr lang="el-GR" sz="1600" b="1" dirty="0">
                <a:latin typeface="Times New Roman" pitchFamily="18" charset="0"/>
                <a:cs typeface="Times New Roman" pitchFamily="18" charset="0"/>
              </a:rPr>
              <a:t>Δείκτες απασχόλησης</a:t>
            </a:r>
            <a:endParaRPr kumimoji="0" lang="el-GR" sz="1600" b="0" i="0" u="none" strike="noStrike" kern="1200" cap="none" spc="0" normalizeH="0" baseline="0" noProof="0" dirty="0">
              <a:ln>
                <a:noFill/>
              </a:ln>
              <a:solidFill>
                <a:schemeClr val="bg2">
                  <a:lumMod val="25000"/>
                </a:schemeClr>
              </a:solidFill>
              <a:effectLst/>
              <a:uLnTx/>
              <a:uFillTx/>
              <a:latin typeface="+mj-lt"/>
              <a:ea typeface="+mj-ea"/>
              <a:cs typeface="+mj-cs"/>
            </a:endParaRPr>
          </a:p>
        </p:txBody>
      </p:sp>
      <p:graphicFrame>
        <p:nvGraphicFramePr>
          <p:cNvPr id="8" name="7 - Γράφημα"/>
          <p:cNvGraphicFramePr/>
          <p:nvPr/>
        </p:nvGraphicFramePr>
        <p:xfrm>
          <a:off x="314036" y="2022765"/>
          <a:ext cx="5643418" cy="462741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8 - Γράφημα"/>
          <p:cNvGraphicFramePr/>
          <p:nvPr/>
        </p:nvGraphicFramePr>
        <p:xfrm>
          <a:off x="6354618" y="2175164"/>
          <a:ext cx="5643418" cy="4475017"/>
        </p:xfrm>
        <a:graphic>
          <a:graphicData uri="http://schemas.openxmlformats.org/drawingml/2006/chart">
            <c:chart xmlns:c="http://schemas.openxmlformats.org/drawingml/2006/chart" xmlns:r="http://schemas.openxmlformats.org/officeDocument/2006/relationships" r:id="rId3"/>
          </a:graphicData>
        </a:graphic>
      </p:graphicFrame>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82500" lnSpcReduction="20000"/>
          </a:bodyPr>
          <a:lstStyle/>
          <a:p>
            <a:pPr lvl="0" algn="ctr">
              <a:spcBef>
                <a:spcPct val="0"/>
              </a:spcBef>
              <a:defRPr/>
            </a:pPr>
            <a:r>
              <a:rPr kumimoji="0" lang="en-US" sz="24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rPr>
              <a:t>3.</a:t>
            </a:r>
            <a:r>
              <a:rPr kumimoji="0" lang="el-GR" sz="24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rPr>
              <a:t>3 Η συμβολή των ηλικιωμένων εργαζόμενων στη </a:t>
            </a:r>
            <a:r>
              <a:rPr kumimoji="0" lang="el-GR" sz="24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μεταβολή του εργατικού δυναμικού και της απασχόλησης </a:t>
            </a:r>
            <a:r>
              <a:rPr lang="el-GR" sz="24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Ελλάδα_2</a:t>
            </a:r>
            <a:endParaRPr kumimoji="0" lang="el-GR" sz="24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62771" y="1376310"/>
            <a:ext cx="5159156" cy="480199"/>
          </a:xfrm>
        </p:spPr>
        <p:txBody>
          <a:bodyPr>
            <a:normAutofit/>
          </a:bodyPr>
          <a:lstStyle/>
          <a:p>
            <a:pPr algn="ctr"/>
            <a:r>
              <a:rPr lang="el-GR" sz="1600" b="1" dirty="0">
                <a:solidFill>
                  <a:schemeClr val="tx1"/>
                </a:solidFill>
                <a:latin typeface="Times New Roman" pitchFamily="18" charset="0"/>
                <a:cs typeface="Times New Roman" pitchFamily="18" charset="0"/>
              </a:rPr>
              <a:t>3.4 Δείκτης 100 το 1950</a:t>
            </a:r>
            <a:endParaRPr lang="el-GR" sz="1600" b="1" dirty="0">
              <a:solidFill>
                <a:schemeClr val="tx1"/>
              </a:solidFill>
            </a:endParaRPr>
          </a:p>
        </p:txBody>
      </p:sp>
      <p:sp>
        <p:nvSpPr>
          <p:cNvPr id="7" name="1 - Τίτλος"/>
          <p:cNvSpPr txBox="1">
            <a:spLocks/>
          </p:cNvSpPr>
          <p:nvPr/>
        </p:nvSpPr>
        <p:spPr>
          <a:xfrm>
            <a:off x="6437098" y="1376311"/>
            <a:ext cx="5159155" cy="438634"/>
          </a:xfrm>
          <a:prstGeom prst="rect">
            <a:avLst/>
          </a:prstGeom>
        </p:spPr>
        <p:txBody>
          <a:bodyPr vert="horz" lIns="91440" tIns="45720" rIns="91440" bIns="45720" rtlCol="0" anchor="b" anchorCtr="0">
            <a:noAutofit/>
          </a:bodyPr>
          <a:lstStyle/>
          <a:p>
            <a:pPr lvl="0" algn="ctr">
              <a:spcBef>
                <a:spcPct val="0"/>
              </a:spcBef>
              <a:defRPr/>
            </a:pPr>
            <a:r>
              <a:rPr lang="el-GR" sz="1600" b="1" dirty="0">
                <a:latin typeface="Times New Roman" pitchFamily="18" charset="0"/>
                <a:cs typeface="Times New Roman" pitchFamily="18" charset="0"/>
              </a:rPr>
              <a:t>3.4 Ποσοστά στον πληθυσμό 15-64 ετών</a:t>
            </a:r>
            <a:endParaRPr kumimoji="0" lang="el-GR" sz="1600" b="0" i="0" u="none" strike="noStrike" kern="1200" cap="none" spc="0" normalizeH="0" baseline="0" noProof="0" dirty="0">
              <a:ln>
                <a:noFill/>
              </a:ln>
              <a:solidFill>
                <a:schemeClr val="bg2">
                  <a:lumMod val="25000"/>
                </a:schemeClr>
              </a:solidFill>
              <a:effectLst/>
              <a:uLnTx/>
              <a:uFillTx/>
              <a:latin typeface="+mj-lt"/>
              <a:ea typeface="+mj-ea"/>
              <a:cs typeface="+mj-cs"/>
            </a:endParaRPr>
          </a:p>
        </p:txBody>
      </p:sp>
      <p:graphicFrame>
        <p:nvGraphicFramePr>
          <p:cNvPr id="8" name="7 - Γράφημα"/>
          <p:cNvGraphicFramePr/>
          <p:nvPr/>
        </p:nvGraphicFramePr>
        <p:xfrm>
          <a:off x="314036" y="2022765"/>
          <a:ext cx="5643418" cy="4627418"/>
        </p:xfrm>
        <a:graphic>
          <a:graphicData uri="http://schemas.openxmlformats.org/drawingml/2006/chart">
            <c:chart xmlns:c="http://schemas.openxmlformats.org/drawingml/2006/chart" xmlns:r="http://schemas.openxmlformats.org/officeDocument/2006/relationships" r:id="rId2"/>
          </a:graphicData>
        </a:graphic>
      </p:graphicFrame>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97500"/>
          </a:bodyPr>
          <a:lstStyle/>
          <a:p>
            <a:pPr lvl="0" algn="ctr">
              <a:spcBef>
                <a:spcPct val="0"/>
              </a:spcBef>
            </a:pP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3.4 Οι προοπτικές εξέλιξης του πληθυσμού σε ηλικία εργασίας - Ελλάδα </a:t>
            </a:r>
            <a:endParaRPr kumimoji="0" lang="el-GR" sz="20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12" name="11 - Γράφημα"/>
          <p:cNvGraphicFramePr/>
          <p:nvPr/>
        </p:nvGraphicFramePr>
        <p:xfrm>
          <a:off x="6456218" y="1814943"/>
          <a:ext cx="5237018" cy="476596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fontScale="90000"/>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3.5 Κύκλος ζωής, θνησιμότητα, συμμετοχή στην αγορά εργασίας, απασχόληση, ανεργία και συνταξιοδότηση</a:t>
            </a:r>
            <a:b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b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(Διάρκεια παραμονής στα στάδια του κύκλου ζωής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στην Ελλάδα, ως % του προσδόκιμου επιβίωσης)_1</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623888" indent="-263525" algn="just">
              <a:lnSpc>
                <a:spcPct val="120000"/>
              </a:lnSpc>
              <a:spcBef>
                <a:spcPts val="600"/>
              </a:spcBef>
              <a:spcAft>
                <a:spcPts val="600"/>
              </a:spcAft>
              <a:buFont typeface="Wingdings" pitchFamily="2" charset="2"/>
              <a:buChar char="Ø"/>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graphicFrame>
        <p:nvGraphicFramePr>
          <p:cNvPr id="4" name="3 - Πίνακας"/>
          <p:cNvGraphicFramePr>
            <a:graphicFrameLocks noGrp="1"/>
          </p:cNvGraphicFramePr>
          <p:nvPr/>
        </p:nvGraphicFramePr>
        <p:xfrm>
          <a:off x="595745" y="1122217"/>
          <a:ext cx="11014365" cy="5460578"/>
        </p:xfrm>
        <a:graphic>
          <a:graphicData uri="http://schemas.openxmlformats.org/drawingml/2006/table">
            <a:tbl>
              <a:tblPr firstRow="1" bandRow="1">
                <a:tableStyleId>{5C22544A-7EE6-4342-B048-85BDC9FD1C3A}</a:tableStyleId>
              </a:tblPr>
              <a:tblGrid>
                <a:gridCol w="2202873">
                  <a:extLst>
                    <a:ext uri="{9D8B030D-6E8A-4147-A177-3AD203B41FA5}">
                      <a16:colId xmlns:a16="http://schemas.microsoft.com/office/drawing/2014/main" xmlns="" val="20000"/>
                    </a:ext>
                  </a:extLst>
                </a:gridCol>
                <a:gridCol w="2202873">
                  <a:extLst>
                    <a:ext uri="{9D8B030D-6E8A-4147-A177-3AD203B41FA5}">
                      <a16:colId xmlns:a16="http://schemas.microsoft.com/office/drawing/2014/main" xmlns="" val="20001"/>
                    </a:ext>
                  </a:extLst>
                </a:gridCol>
                <a:gridCol w="2202873">
                  <a:extLst>
                    <a:ext uri="{9D8B030D-6E8A-4147-A177-3AD203B41FA5}">
                      <a16:colId xmlns:a16="http://schemas.microsoft.com/office/drawing/2014/main" xmlns="" val="20002"/>
                    </a:ext>
                  </a:extLst>
                </a:gridCol>
                <a:gridCol w="2202873">
                  <a:extLst>
                    <a:ext uri="{9D8B030D-6E8A-4147-A177-3AD203B41FA5}">
                      <a16:colId xmlns:a16="http://schemas.microsoft.com/office/drawing/2014/main" xmlns="" val="20003"/>
                    </a:ext>
                  </a:extLst>
                </a:gridCol>
                <a:gridCol w="2202873">
                  <a:extLst>
                    <a:ext uri="{9D8B030D-6E8A-4147-A177-3AD203B41FA5}">
                      <a16:colId xmlns:a16="http://schemas.microsoft.com/office/drawing/2014/main" xmlns="" val="20004"/>
                    </a:ext>
                  </a:extLst>
                </a:gridCol>
              </a:tblGrid>
              <a:tr h="439204">
                <a:tc>
                  <a:txBody>
                    <a:bodyPr/>
                    <a:lstStyle/>
                    <a:p>
                      <a:endParaRPr lang="el-GR" dirty="0"/>
                    </a:p>
                  </a:txBody>
                  <a:tcPr/>
                </a:tc>
                <a:tc gridSpan="2">
                  <a:txBody>
                    <a:bodyPr/>
                    <a:lstStyle/>
                    <a:p>
                      <a:pPr algn="ctr"/>
                      <a:r>
                        <a:rPr lang="el-GR" dirty="0"/>
                        <a:t>1991</a:t>
                      </a:r>
                    </a:p>
                  </a:txBody>
                  <a:tcPr/>
                </a:tc>
                <a:tc hMerge="1">
                  <a:txBody>
                    <a:bodyPr/>
                    <a:lstStyle/>
                    <a:p>
                      <a:endParaRPr lang="el-GR" dirty="0"/>
                    </a:p>
                  </a:txBody>
                  <a:tcPr/>
                </a:tc>
                <a:tc gridSpan="2">
                  <a:txBody>
                    <a:bodyPr/>
                    <a:lstStyle/>
                    <a:p>
                      <a:pPr algn="ctr"/>
                      <a:r>
                        <a:rPr lang="el-GR" dirty="0"/>
                        <a:t>2011</a:t>
                      </a:r>
                    </a:p>
                  </a:txBody>
                  <a:tcPr/>
                </a:tc>
                <a:tc hMerge="1">
                  <a:txBody>
                    <a:bodyPr/>
                    <a:lstStyle/>
                    <a:p>
                      <a:endParaRPr lang="el-GR" dirty="0"/>
                    </a:p>
                  </a:txBody>
                  <a:tcPr/>
                </a:tc>
                <a:extLst>
                  <a:ext uri="{0D108BD9-81ED-4DB2-BD59-A6C34878D82A}">
                    <a16:rowId xmlns:a16="http://schemas.microsoft.com/office/drawing/2014/main" xmlns="" val="10000"/>
                  </a:ext>
                </a:extLst>
              </a:tr>
              <a:tr h="439204">
                <a:tc>
                  <a:txBody>
                    <a:bodyPr/>
                    <a:lstStyle/>
                    <a:p>
                      <a:endParaRPr lang="el-GR" dirty="0"/>
                    </a:p>
                  </a:txBody>
                  <a:tcPr/>
                </a:tc>
                <a:tc>
                  <a:txBody>
                    <a:bodyPr/>
                    <a:lstStyle/>
                    <a:p>
                      <a:pPr algn="ctr"/>
                      <a:r>
                        <a:rPr lang="el-GR" dirty="0"/>
                        <a:t>Άνδρες</a:t>
                      </a:r>
                    </a:p>
                  </a:txBody>
                  <a:tcPr/>
                </a:tc>
                <a:tc>
                  <a:txBody>
                    <a:bodyPr/>
                    <a:lstStyle/>
                    <a:p>
                      <a:pPr algn="ctr"/>
                      <a:r>
                        <a:rPr lang="el-GR" dirty="0"/>
                        <a:t>Γυναίκες</a:t>
                      </a:r>
                    </a:p>
                  </a:txBody>
                  <a:tcPr/>
                </a:tc>
                <a:tc>
                  <a:txBody>
                    <a:bodyPr/>
                    <a:lstStyle/>
                    <a:p>
                      <a:pPr algn="ctr"/>
                      <a:r>
                        <a:rPr lang="el-GR" dirty="0"/>
                        <a:t>Άνδρες</a:t>
                      </a:r>
                    </a:p>
                  </a:txBody>
                  <a:tcPr/>
                </a:tc>
                <a:tc>
                  <a:txBody>
                    <a:bodyPr/>
                    <a:lstStyle/>
                    <a:p>
                      <a:pPr algn="ctr"/>
                      <a:r>
                        <a:rPr lang="el-GR" dirty="0"/>
                        <a:t>Γυναίκες</a:t>
                      </a:r>
                    </a:p>
                  </a:txBody>
                  <a:tcPr/>
                </a:tc>
                <a:extLst>
                  <a:ext uri="{0D108BD9-81ED-4DB2-BD59-A6C34878D82A}">
                    <a16:rowId xmlns:a16="http://schemas.microsoft.com/office/drawing/2014/main" xmlns="" val="10001"/>
                  </a:ext>
                </a:extLst>
              </a:tr>
              <a:tr h="639990">
                <a:tc>
                  <a:txBody>
                    <a:bodyPr/>
                    <a:lstStyle/>
                    <a:p>
                      <a:r>
                        <a:rPr lang="el-GR" dirty="0"/>
                        <a:t>Προσδόκιμο επιβίωσης	</a:t>
                      </a:r>
                    </a:p>
                  </a:txBody>
                  <a:tcPr/>
                </a:tc>
                <a:tc>
                  <a:txBody>
                    <a:bodyPr/>
                    <a:lstStyle/>
                    <a:p>
                      <a:pPr algn="ctr"/>
                      <a:r>
                        <a:rPr lang="el-GR" dirty="0"/>
                        <a:t>74,5</a:t>
                      </a:r>
                    </a:p>
                  </a:txBody>
                  <a:tcPr anchor="ctr"/>
                </a:tc>
                <a:tc>
                  <a:txBody>
                    <a:bodyPr/>
                    <a:lstStyle/>
                    <a:p>
                      <a:pPr algn="ctr"/>
                      <a:r>
                        <a:rPr lang="el-GR" dirty="0"/>
                        <a:t>79,6</a:t>
                      </a:r>
                    </a:p>
                  </a:txBody>
                  <a:tcPr anchor="ctr"/>
                </a:tc>
                <a:tc>
                  <a:txBody>
                    <a:bodyPr/>
                    <a:lstStyle/>
                    <a:p>
                      <a:pPr algn="ctr"/>
                      <a:r>
                        <a:rPr lang="el-GR" dirty="0"/>
                        <a:t>77,6</a:t>
                      </a:r>
                    </a:p>
                  </a:txBody>
                  <a:tcPr anchor="ctr"/>
                </a:tc>
                <a:tc>
                  <a:txBody>
                    <a:bodyPr/>
                    <a:lstStyle/>
                    <a:p>
                      <a:pPr algn="ctr"/>
                      <a:r>
                        <a:rPr lang="el-GR" dirty="0"/>
                        <a:t>83,3</a:t>
                      </a:r>
                    </a:p>
                  </a:txBody>
                  <a:tcPr anchor="ctr"/>
                </a:tc>
                <a:extLst>
                  <a:ext uri="{0D108BD9-81ED-4DB2-BD59-A6C34878D82A}">
                    <a16:rowId xmlns:a16="http://schemas.microsoft.com/office/drawing/2014/main" xmlns="" val="10002"/>
                  </a:ext>
                </a:extLst>
              </a:tr>
              <a:tr h="639990">
                <a:tc>
                  <a:txBody>
                    <a:bodyPr/>
                    <a:lstStyle/>
                    <a:p>
                      <a:r>
                        <a:rPr lang="el-GR" dirty="0"/>
                        <a:t>Συμμετοχή στην αγορά εργασίας</a:t>
                      </a:r>
                    </a:p>
                  </a:txBody>
                  <a:tcPr/>
                </a:tc>
                <a:tc>
                  <a:txBody>
                    <a:bodyPr/>
                    <a:lstStyle/>
                    <a:p>
                      <a:pPr algn="ctr"/>
                      <a:r>
                        <a:rPr lang="el-GR" dirty="0"/>
                        <a:t>38,0</a:t>
                      </a:r>
                    </a:p>
                  </a:txBody>
                  <a:tcPr anchor="ctr"/>
                </a:tc>
                <a:tc>
                  <a:txBody>
                    <a:bodyPr/>
                    <a:lstStyle/>
                    <a:p>
                      <a:pPr algn="ctr"/>
                      <a:r>
                        <a:rPr lang="el-GR" dirty="0"/>
                        <a:t>17,3</a:t>
                      </a:r>
                    </a:p>
                  </a:txBody>
                  <a:tcPr anchor="ctr"/>
                </a:tc>
                <a:tc>
                  <a:txBody>
                    <a:bodyPr/>
                    <a:lstStyle/>
                    <a:p>
                      <a:pPr algn="ctr"/>
                      <a:r>
                        <a:rPr lang="el-GR" dirty="0"/>
                        <a:t>34,9</a:t>
                      </a:r>
                    </a:p>
                  </a:txBody>
                  <a:tcPr anchor="ctr"/>
                </a:tc>
                <a:tc>
                  <a:txBody>
                    <a:bodyPr/>
                    <a:lstStyle/>
                    <a:p>
                      <a:pPr algn="ctr"/>
                      <a:r>
                        <a:rPr lang="el-GR" dirty="0"/>
                        <a:t>24,7</a:t>
                      </a:r>
                    </a:p>
                  </a:txBody>
                  <a:tcPr anchor="ctr"/>
                </a:tc>
                <a:extLst>
                  <a:ext uri="{0D108BD9-81ED-4DB2-BD59-A6C34878D82A}">
                    <a16:rowId xmlns:a16="http://schemas.microsoft.com/office/drawing/2014/main" xmlns="" val="10003"/>
                  </a:ext>
                </a:extLst>
              </a:tr>
              <a:tr h="639990">
                <a:tc>
                  <a:txBody>
                    <a:bodyPr/>
                    <a:lstStyle/>
                    <a:p>
                      <a:r>
                        <a:rPr lang="el-GR" dirty="0"/>
                        <a:t>Μη-συμμετοχή στην αγορά</a:t>
                      </a:r>
                    </a:p>
                  </a:txBody>
                  <a:tcPr/>
                </a:tc>
                <a:tc>
                  <a:txBody>
                    <a:bodyPr/>
                    <a:lstStyle/>
                    <a:p>
                      <a:pPr algn="ctr"/>
                      <a:r>
                        <a:rPr lang="el-GR" dirty="0"/>
                        <a:t>36,5</a:t>
                      </a:r>
                    </a:p>
                  </a:txBody>
                  <a:tcPr anchor="ctr"/>
                </a:tc>
                <a:tc>
                  <a:txBody>
                    <a:bodyPr/>
                    <a:lstStyle/>
                    <a:p>
                      <a:pPr algn="ctr"/>
                      <a:r>
                        <a:rPr lang="el-GR" dirty="0"/>
                        <a:t>62,3</a:t>
                      </a:r>
                    </a:p>
                  </a:txBody>
                  <a:tcPr anchor="ctr"/>
                </a:tc>
                <a:tc>
                  <a:txBody>
                    <a:bodyPr/>
                    <a:lstStyle/>
                    <a:p>
                      <a:pPr algn="ctr"/>
                      <a:r>
                        <a:rPr lang="el-GR" dirty="0"/>
                        <a:t>42,8</a:t>
                      </a:r>
                    </a:p>
                  </a:txBody>
                  <a:tcPr anchor="ctr"/>
                </a:tc>
                <a:tc>
                  <a:txBody>
                    <a:bodyPr/>
                    <a:lstStyle/>
                    <a:p>
                      <a:pPr algn="ctr"/>
                      <a:r>
                        <a:rPr lang="el-GR" dirty="0"/>
                        <a:t>58,7</a:t>
                      </a:r>
                    </a:p>
                  </a:txBody>
                  <a:tcPr anchor="ctr"/>
                </a:tc>
                <a:extLst>
                  <a:ext uri="{0D108BD9-81ED-4DB2-BD59-A6C34878D82A}">
                    <a16:rowId xmlns:a16="http://schemas.microsoft.com/office/drawing/2014/main" xmlns="" val="10004"/>
                  </a:ext>
                </a:extLst>
              </a:tr>
              <a:tr h="439204">
                <a:tc>
                  <a:txBody>
                    <a:bodyPr/>
                    <a:lstStyle/>
                    <a:p>
                      <a:r>
                        <a:rPr lang="el-GR" dirty="0"/>
                        <a:t>Απασχόληση</a:t>
                      </a:r>
                    </a:p>
                  </a:txBody>
                  <a:tcPr/>
                </a:tc>
                <a:tc>
                  <a:txBody>
                    <a:bodyPr/>
                    <a:lstStyle/>
                    <a:p>
                      <a:pPr algn="ctr"/>
                      <a:r>
                        <a:rPr lang="el-GR" dirty="0"/>
                        <a:t>35,7</a:t>
                      </a:r>
                    </a:p>
                  </a:txBody>
                  <a:tcPr anchor="ctr"/>
                </a:tc>
                <a:tc>
                  <a:txBody>
                    <a:bodyPr/>
                    <a:lstStyle/>
                    <a:p>
                      <a:pPr algn="ctr"/>
                      <a:r>
                        <a:rPr lang="el-GR" dirty="0"/>
                        <a:t>15,4</a:t>
                      </a:r>
                    </a:p>
                  </a:txBody>
                  <a:tcPr anchor="ctr"/>
                </a:tc>
                <a:tc>
                  <a:txBody>
                    <a:bodyPr/>
                    <a:lstStyle/>
                    <a:p>
                      <a:pPr algn="ctr"/>
                      <a:r>
                        <a:rPr lang="el-GR" dirty="0"/>
                        <a:t>28,4</a:t>
                      </a:r>
                    </a:p>
                  </a:txBody>
                  <a:tcPr anchor="ctr"/>
                </a:tc>
                <a:tc>
                  <a:txBody>
                    <a:bodyPr/>
                    <a:lstStyle/>
                    <a:p>
                      <a:pPr algn="ctr"/>
                      <a:r>
                        <a:rPr lang="el-GR" dirty="0"/>
                        <a:t>19,7</a:t>
                      </a:r>
                    </a:p>
                  </a:txBody>
                  <a:tcPr anchor="ctr"/>
                </a:tc>
                <a:extLst>
                  <a:ext uri="{0D108BD9-81ED-4DB2-BD59-A6C34878D82A}">
                    <a16:rowId xmlns:a16="http://schemas.microsoft.com/office/drawing/2014/main" xmlns="" val="10005"/>
                  </a:ext>
                </a:extLst>
              </a:tr>
              <a:tr h="439204">
                <a:tc>
                  <a:txBody>
                    <a:bodyPr/>
                    <a:lstStyle/>
                    <a:p>
                      <a:r>
                        <a:rPr lang="el-GR" dirty="0"/>
                        <a:t>Ανεργία</a:t>
                      </a:r>
                    </a:p>
                  </a:txBody>
                  <a:tcPr/>
                </a:tc>
                <a:tc>
                  <a:txBody>
                    <a:bodyPr/>
                    <a:lstStyle/>
                    <a:p>
                      <a:pPr algn="ctr"/>
                      <a:r>
                        <a:rPr lang="el-GR" dirty="0"/>
                        <a:t>2,3</a:t>
                      </a:r>
                    </a:p>
                  </a:txBody>
                  <a:tcPr anchor="ctr"/>
                </a:tc>
                <a:tc>
                  <a:txBody>
                    <a:bodyPr/>
                    <a:lstStyle/>
                    <a:p>
                      <a:pPr algn="ctr"/>
                      <a:r>
                        <a:rPr lang="el-GR" dirty="0"/>
                        <a:t>2,0</a:t>
                      </a:r>
                    </a:p>
                  </a:txBody>
                  <a:tcPr anchor="ctr"/>
                </a:tc>
                <a:tc>
                  <a:txBody>
                    <a:bodyPr/>
                    <a:lstStyle/>
                    <a:p>
                      <a:pPr algn="ctr"/>
                      <a:r>
                        <a:rPr lang="el-GR" dirty="0"/>
                        <a:t>6,5</a:t>
                      </a:r>
                    </a:p>
                  </a:txBody>
                  <a:tcPr anchor="ctr"/>
                </a:tc>
                <a:tc>
                  <a:txBody>
                    <a:bodyPr/>
                    <a:lstStyle/>
                    <a:p>
                      <a:pPr algn="ctr"/>
                      <a:r>
                        <a:rPr lang="el-GR" dirty="0"/>
                        <a:t>5,0</a:t>
                      </a:r>
                    </a:p>
                  </a:txBody>
                  <a:tcPr anchor="ctr"/>
                </a:tc>
                <a:extLst>
                  <a:ext uri="{0D108BD9-81ED-4DB2-BD59-A6C34878D82A}">
                    <a16:rowId xmlns:a16="http://schemas.microsoft.com/office/drawing/2014/main" xmlns="" val="10006"/>
                  </a:ext>
                </a:extLst>
              </a:tr>
              <a:tr h="439204">
                <a:tc>
                  <a:txBody>
                    <a:bodyPr/>
                    <a:lstStyle/>
                    <a:p>
                      <a:r>
                        <a:rPr lang="el-GR" dirty="0"/>
                        <a:t>Εκπαίδευση</a:t>
                      </a:r>
                    </a:p>
                  </a:txBody>
                  <a:tcPr/>
                </a:tc>
                <a:tc>
                  <a:txBody>
                    <a:bodyPr/>
                    <a:lstStyle/>
                    <a:p>
                      <a:pPr algn="ctr"/>
                      <a:r>
                        <a:rPr lang="el-GR" dirty="0"/>
                        <a:t>13,7</a:t>
                      </a:r>
                    </a:p>
                  </a:txBody>
                  <a:tcPr anchor="ctr"/>
                </a:tc>
                <a:tc>
                  <a:txBody>
                    <a:bodyPr/>
                    <a:lstStyle/>
                    <a:p>
                      <a:pPr algn="ctr"/>
                      <a:r>
                        <a:rPr lang="el-GR" dirty="0"/>
                        <a:t>13,3</a:t>
                      </a:r>
                    </a:p>
                  </a:txBody>
                  <a:tcPr anchor="ctr"/>
                </a:tc>
                <a:tc>
                  <a:txBody>
                    <a:bodyPr/>
                    <a:lstStyle/>
                    <a:p>
                      <a:pPr algn="ctr"/>
                      <a:r>
                        <a:rPr lang="el-GR" dirty="0"/>
                        <a:t>15,6</a:t>
                      </a:r>
                    </a:p>
                  </a:txBody>
                  <a:tcPr anchor="ctr"/>
                </a:tc>
                <a:tc>
                  <a:txBody>
                    <a:bodyPr/>
                    <a:lstStyle/>
                    <a:p>
                      <a:pPr algn="ctr"/>
                      <a:r>
                        <a:rPr lang="el-GR" dirty="0"/>
                        <a:t>16,1</a:t>
                      </a:r>
                    </a:p>
                  </a:txBody>
                  <a:tcPr anchor="ctr"/>
                </a:tc>
                <a:extLst>
                  <a:ext uri="{0D108BD9-81ED-4DB2-BD59-A6C34878D82A}">
                    <a16:rowId xmlns:a16="http://schemas.microsoft.com/office/drawing/2014/main" xmlns="" val="10007"/>
                  </a:ext>
                </a:extLst>
              </a:tr>
              <a:tr h="465910">
                <a:tc>
                  <a:txBody>
                    <a:bodyPr/>
                    <a:lstStyle/>
                    <a:p>
                      <a:r>
                        <a:rPr lang="el-GR" dirty="0"/>
                        <a:t>Συνταξιοδότηση</a:t>
                      </a:r>
                    </a:p>
                  </a:txBody>
                  <a:tcPr/>
                </a:tc>
                <a:tc>
                  <a:txBody>
                    <a:bodyPr/>
                    <a:lstStyle/>
                    <a:p>
                      <a:pPr algn="ctr"/>
                      <a:r>
                        <a:rPr lang="el-GR" dirty="0"/>
                        <a:t>16,0</a:t>
                      </a:r>
                    </a:p>
                  </a:txBody>
                  <a:tcPr anchor="ctr"/>
                </a:tc>
                <a:tc>
                  <a:txBody>
                    <a:bodyPr/>
                    <a:lstStyle/>
                    <a:p>
                      <a:pPr algn="ctr"/>
                      <a:r>
                        <a:rPr lang="el-GR" dirty="0"/>
                        <a:t>16,6</a:t>
                      </a:r>
                    </a:p>
                  </a:txBody>
                  <a:tcPr anchor="ctr"/>
                </a:tc>
                <a:tc>
                  <a:txBody>
                    <a:bodyPr/>
                    <a:lstStyle/>
                    <a:p>
                      <a:pPr algn="ctr"/>
                      <a:r>
                        <a:rPr lang="el-GR" dirty="0"/>
                        <a:t>19,1</a:t>
                      </a:r>
                    </a:p>
                  </a:txBody>
                  <a:tcPr anchor="ctr"/>
                </a:tc>
                <a:tc>
                  <a:txBody>
                    <a:bodyPr/>
                    <a:lstStyle/>
                    <a:p>
                      <a:pPr algn="ctr"/>
                      <a:r>
                        <a:rPr lang="el-GR" dirty="0"/>
                        <a:t>18,7</a:t>
                      </a:r>
                    </a:p>
                  </a:txBody>
                  <a:tcPr anchor="ctr"/>
                </a:tc>
                <a:extLst>
                  <a:ext uri="{0D108BD9-81ED-4DB2-BD59-A6C34878D82A}">
                    <a16:rowId xmlns:a16="http://schemas.microsoft.com/office/drawing/2014/main" xmlns="" val="10008"/>
                  </a:ext>
                </a:extLst>
              </a:tr>
              <a:tr h="439204">
                <a:tc>
                  <a:txBody>
                    <a:bodyPr/>
                    <a:lstStyle/>
                    <a:p>
                      <a:r>
                        <a:rPr lang="el-GR" dirty="0"/>
                        <a:t>Οικιακά </a:t>
                      </a:r>
                    </a:p>
                  </a:txBody>
                  <a:tcPr/>
                </a:tc>
                <a:tc>
                  <a:txBody>
                    <a:bodyPr/>
                    <a:lstStyle/>
                    <a:p>
                      <a:pPr algn="ctr"/>
                      <a:r>
                        <a:rPr lang="el-GR" dirty="0"/>
                        <a:t>0,0</a:t>
                      </a:r>
                    </a:p>
                  </a:txBody>
                  <a:tcPr anchor="ctr"/>
                </a:tc>
                <a:tc>
                  <a:txBody>
                    <a:bodyPr/>
                    <a:lstStyle/>
                    <a:p>
                      <a:pPr algn="ctr"/>
                      <a:r>
                        <a:rPr lang="el-GR" dirty="0"/>
                        <a:t>26,2</a:t>
                      </a:r>
                    </a:p>
                  </a:txBody>
                  <a:tcPr anchor="ctr"/>
                </a:tc>
                <a:tc>
                  <a:txBody>
                    <a:bodyPr/>
                    <a:lstStyle/>
                    <a:p>
                      <a:pPr algn="ctr"/>
                      <a:r>
                        <a:rPr lang="el-GR" dirty="0"/>
                        <a:t>0,1</a:t>
                      </a:r>
                    </a:p>
                  </a:txBody>
                  <a:tcPr anchor="ctr"/>
                </a:tc>
                <a:tc>
                  <a:txBody>
                    <a:bodyPr/>
                    <a:lstStyle/>
                    <a:p>
                      <a:pPr algn="ctr"/>
                      <a:r>
                        <a:rPr lang="el-GR" dirty="0"/>
                        <a:t>16,9</a:t>
                      </a:r>
                    </a:p>
                  </a:txBody>
                  <a:tcPr anchor="ctr"/>
                </a:tc>
                <a:extLst>
                  <a:ext uri="{0D108BD9-81ED-4DB2-BD59-A6C34878D82A}">
                    <a16:rowId xmlns:a16="http://schemas.microsoft.com/office/drawing/2014/main" xmlns="" val="10009"/>
                  </a:ext>
                </a:extLst>
              </a:tr>
              <a:tr h="439204">
                <a:tc>
                  <a:txBody>
                    <a:bodyPr/>
                    <a:lstStyle/>
                    <a:p>
                      <a:r>
                        <a:rPr lang="el-GR" dirty="0"/>
                        <a:t>Άλλο</a:t>
                      </a:r>
                    </a:p>
                  </a:txBody>
                  <a:tcPr/>
                </a:tc>
                <a:tc>
                  <a:txBody>
                    <a:bodyPr/>
                    <a:lstStyle/>
                    <a:p>
                      <a:pPr algn="ctr"/>
                      <a:r>
                        <a:rPr lang="el-GR" dirty="0"/>
                        <a:t>6,8</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a:t>6,2</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a:t>8,0</a:t>
                      </a:r>
                    </a:p>
                  </a:txBody>
                  <a:tcPr/>
                </a:tc>
                <a:tc>
                  <a:txBody>
                    <a:bodyPr/>
                    <a:lstStyle/>
                    <a:p>
                      <a:pPr algn="ctr"/>
                      <a:r>
                        <a:rPr lang="el-GR" dirty="0"/>
                        <a:t>6,9</a:t>
                      </a:r>
                    </a:p>
                  </a:txBody>
                  <a:tcPr/>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xmlns="" val="11659622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623888" indent="-263525" algn="just">
              <a:lnSpc>
                <a:spcPct val="120000"/>
              </a:lnSpc>
              <a:spcBef>
                <a:spcPts val="600"/>
              </a:spcBef>
              <a:spcAft>
                <a:spcPts val="600"/>
              </a:spcAft>
              <a:buFont typeface="Wingdings" pitchFamily="2" charset="2"/>
              <a:buChar char="Ø"/>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0000"/>
              </a:lnSpc>
              <a:spcBef>
                <a:spcPts val="600"/>
              </a:spcBef>
              <a:spcAft>
                <a:spcPts val="600"/>
              </a:spcAft>
              <a:buFont typeface="Arial" pitchFamily="34" charset="0"/>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623888" indent="-263525"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indent="-179388" algn="just">
              <a:lnSpc>
                <a:spcPct val="100000"/>
              </a:lnSpc>
              <a:spcBef>
                <a:spcPts val="600"/>
              </a:spcBef>
              <a:spcAft>
                <a:spcPts val="600"/>
              </a:spcAft>
              <a:buFont typeface="Wingdings" pitchFamily="2" charset="2"/>
              <a:buChar char="Ø"/>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539750" lvl="0" indent="-179388" algn="just">
              <a:lnSpc>
                <a:spcPct val="120000"/>
              </a:lnSpc>
              <a:spcAft>
                <a:spcPts val="1000"/>
              </a:spcAft>
              <a:buFont typeface="Wingdings" pitchFamily="2" charset="2"/>
              <a:buChar char="§"/>
            </a:pPr>
            <a:endParaRPr lang="el-GR" sz="17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lvl="0" indent="-360363" algn="just">
              <a:lnSpc>
                <a:spcPct val="120000"/>
              </a:lnSpc>
              <a:spcAft>
                <a:spcPts val="1000"/>
              </a:spcAft>
              <a:buFont typeface="Wingdings" pitchFamily="2" charset="2"/>
              <a:buChar char="Ø"/>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lvl="1" indent="0" algn="just">
              <a:lnSpc>
                <a:spcPct val="100000"/>
              </a:lnSpc>
              <a:spcAft>
                <a:spcPts val="1000"/>
              </a:spcAft>
              <a:buNone/>
            </a:pPr>
            <a:endParaRPr lang="el-GR" sz="17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l-GR" dirty="0"/>
          </a:p>
        </p:txBody>
      </p:sp>
      <p:graphicFrame>
        <p:nvGraphicFramePr>
          <p:cNvPr id="5" name="4 - Γράφημα"/>
          <p:cNvGraphicFramePr/>
          <p:nvPr/>
        </p:nvGraphicFramePr>
        <p:xfrm>
          <a:off x="858981" y="1413164"/>
          <a:ext cx="10501745" cy="4725169"/>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fontScale="90000"/>
          </a:bodyPr>
          <a:lstStyle/>
          <a:p>
            <a:pPr algn="ct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3.5 Κύκλος ζωής, θνησιμότητα, συμμετοχή στην αγορά εργασίας, απασχόληση, ανεργία και συνταξιοδότηση</a:t>
            </a:r>
            <a:b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b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(Διάρκεια παραμονής στα στάδια του κύκλου ζωής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στην Ελλάδα_2)_2</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n-US" sz="2000" b="1" dirty="0">
                <a:solidFill>
                  <a:schemeClr val="tx1">
                    <a:lumMod val="95000"/>
                    <a:lumOff val="5000"/>
                  </a:schemeClr>
                </a:solidFill>
                <a:latin typeface="Times New Roman" panose="02020603050405020304" pitchFamily="18" charset="0"/>
                <a:cs typeface="Times New Roman" panose="02020603050405020304" pitchFamily="18" charset="0"/>
              </a:rPr>
              <a:t>3.</a:t>
            </a: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6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Ενεργός γήρανση, αγορά εργασίας και επέκταση του εργασιακού βίου_1 </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Προσαρμογή πολιτικών για τη συνταξιοδότηση</a:t>
            </a:r>
          </a:p>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Μερική-Ελαστική συνταξιοδότηση</a:t>
            </a:r>
          </a:p>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Εργασία πέρα από τη νόμιμη ηλικία συνταξιοδότησης (Αργυρή Εργασία - </a:t>
            </a:r>
            <a:r>
              <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Silver Work)</a:t>
            </a:r>
          </a:p>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Προώθηση </a:t>
            </a:r>
            <a:r>
              <a:rPr lang="el-GR" sz="16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αυτοαπασχόλησης</a:t>
            </a:r>
            <a:endPar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Προστασία των απασχολούμενων έναντι των απολύσεων</a:t>
            </a:r>
          </a:p>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Επιδότηση αμοιβών </a:t>
            </a:r>
          </a:p>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Ενεργές πολιτικές απασχόλησης για την αντιμετώπιση της ανεργίας των ηλικιωμένων εργαζομένων </a:t>
            </a:r>
          </a:p>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Προστασία Υγείας</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Πολιτικές Υγείας στην Εργασία</a:t>
            </a:r>
          </a:p>
          <a:p>
            <a:pPr marL="623888" indent="-263525" algn="just">
              <a:lnSpc>
                <a:spcPct val="120000"/>
              </a:lnSpc>
              <a:spcBef>
                <a:spcPts val="600"/>
              </a:spcBef>
              <a:spcAft>
                <a:spcPts val="600"/>
              </a:spcAft>
              <a:buFont typeface="Wingdings" pitchFamily="2" charset="2"/>
              <a:buChar char="Ø"/>
            </a:pPr>
            <a:r>
              <a:rPr lang="el-GR" sz="1600" dirty="0">
                <a:solidFill>
                  <a:schemeClr val="tx1"/>
                </a:solidFill>
                <a:latin typeface="Times New Roman" pitchFamily="18" charset="0"/>
                <a:cs typeface="Times New Roman" pitchFamily="18" charset="0"/>
              </a:rPr>
              <a:t>Πολιτικές Λειτουργικής Ανικανότητας και Αποκατάστασης</a:t>
            </a:r>
          </a:p>
          <a:p>
            <a:pPr marL="263525" indent="-180975" algn="just">
              <a:lnSpc>
                <a:spcPct val="120000"/>
              </a:lnSpc>
              <a:spcBef>
                <a:spcPts val="600"/>
              </a:spcBef>
              <a:spcAft>
                <a:spcPts val="600"/>
              </a:spcAft>
              <a:buFont typeface="Arial" pitchFamily="34" charset="0"/>
              <a:buChar char="•"/>
            </a:pPr>
            <a:endParaRPr lang="el-GR" sz="1600" dirty="0">
              <a:solidFill>
                <a:schemeClr val="tx1">
                  <a:lumMod val="95000"/>
                  <a:lumOff val="5000"/>
                </a:schemeClr>
              </a:solidFill>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n-US" sz="2000" b="1" dirty="0">
                <a:solidFill>
                  <a:schemeClr val="tx1">
                    <a:lumMod val="95000"/>
                    <a:lumOff val="5000"/>
                  </a:schemeClr>
                </a:solidFill>
                <a:latin typeface="Times New Roman" panose="02020603050405020304" pitchFamily="18" charset="0"/>
                <a:cs typeface="Times New Roman" panose="02020603050405020304" pitchFamily="18" charset="0"/>
              </a:rPr>
              <a:t>3.</a:t>
            </a: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6 </a:t>
            </a:r>
            <a:r>
              <a:rPr lang="el-GR" sz="20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Ενεργός γήρανση, αγορά εργασίας και επέκταση του εργασιακού βίου_2</a:t>
            </a:r>
            <a:endParaRPr lang="el-GR" sz="2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lnSpcReduction="10000"/>
          </a:bodyPr>
          <a:lstStyle/>
          <a:p>
            <a:pPr marL="263525" indent="-180975" algn="just">
              <a:lnSpc>
                <a:spcPct val="120000"/>
              </a:lnSpc>
              <a:spcBef>
                <a:spcPts val="600"/>
              </a:spcBef>
              <a:spcAft>
                <a:spcPts val="600"/>
              </a:spcAft>
              <a:buFont typeface="Arial" pitchFamily="34" charset="0"/>
              <a:buChar char="•"/>
            </a:pPr>
            <a:r>
              <a:rPr lang="el-GR" sz="1600" dirty="0">
                <a:solidFill>
                  <a:schemeClr val="tx1"/>
                </a:solidFill>
                <a:latin typeface="Times New Roman" pitchFamily="18" charset="0"/>
                <a:cs typeface="Times New Roman" pitchFamily="18" charset="0"/>
              </a:rPr>
              <a:t>Ισορροπία εργασίας-επιβίωσης και πολιτικές προσανατολισμένες στον κύκλο ζωής</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itchFamily="18" charset="0"/>
                <a:ea typeface="Calibri" panose="020F0502020204030204" pitchFamily="34" charset="0"/>
                <a:cs typeface="Times New Roman" pitchFamily="18" charset="0"/>
              </a:rPr>
              <a:t>Προσανατολισμός κύκλου ζωής στις πολιτικές απασχόλησης – Ευέλικτη επαγγελματική ζωή</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itchFamily="18" charset="0"/>
                <a:cs typeface="Times New Roman" pitchFamily="18" charset="0"/>
              </a:rPr>
              <a:t>Συνύπαρξη εργασίας και φροντίδας</a:t>
            </a:r>
          </a:p>
          <a:p>
            <a:pPr marL="623888" indent="-263525" algn="just">
              <a:lnSpc>
                <a:spcPct val="120000"/>
              </a:lnSpc>
              <a:spcBef>
                <a:spcPts val="600"/>
              </a:spcBef>
              <a:spcAft>
                <a:spcPts val="600"/>
              </a:spcAft>
              <a:buFont typeface="Wingdings" pitchFamily="2" charset="2"/>
              <a:buChar char="Ø"/>
            </a:pPr>
            <a:r>
              <a:rPr lang="el-GR" sz="1600" dirty="0">
                <a:solidFill>
                  <a:schemeClr val="tx1"/>
                </a:solidFill>
                <a:latin typeface="Times New Roman" pitchFamily="18" charset="0"/>
                <a:cs typeface="Times New Roman" pitchFamily="18" charset="0"/>
              </a:rPr>
              <a:t>Άτυπη Εργασία/Κοινωνικός Εθελοντισμός σε συνδυασμό με την αμειβόμενη εργασία </a:t>
            </a:r>
          </a:p>
          <a:p>
            <a:pPr marL="263525" indent="-180975" algn="just">
              <a:lnSpc>
                <a:spcPct val="120000"/>
              </a:lnSpc>
              <a:spcBef>
                <a:spcPts val="600"/>
              </a:spcBef>
              <a:spcAft>
                <a:spcPts val="600"/>
              </a:spcAft>
              <a:buFont typeface="Arial" pitchFamily="34" charset="0"/>
              <a:buChar char="•"/>
            </a:pPr>
            <a:r>
              <a:rPr lang="el-GR" sz="1600" dirty="0">
                <a:solidFill>
                  <a:schemeClr val="tx1"/>
                </a:solidFill>
                <a:latin typeface="Times New Roman" pitchFamily="18" charset="0"/>
                <a:cs typeface="Times New Roman" pitchFamily="18" charset="0"/>
              </a:rPr>
              <a:t>Πολιτικές Ευαισθητοποίησης, Πληροφόρησης και Συμβουλευτικής</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itchFamily="18" charset="0"/>
                <a:ea typeface="Calibri" panose="020F0502020204030204" pitchFamily="34" charset="0"/>
                <a:cs typeface="Times New Roman" pitchFamily="18" charset="0"/>
              </a:rPr>
              <a:t>Εθνικές δημόσιες πρωτοβουλίες</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itchFamily="18" charset="0"/>
                <a:ea typeface="Calibri" panose="020F0502020204030204" pitchFamily="34" charset="0"/>
                <a:cs typeface="Times New Roman" pitchFamily="18" charset="0"/>
              </a:rPr>
              <a:t>Πρωτοβουλίες επιχειρήσεων</a:t>
            </a:r>
          </a:p>
          <a:p>
            <a:pPr marL="263525" indent="-180975" algn="just">
              <a:lnSpc>
                <a:spcPct val="120000"/>
              </a:lnSpc>
              <a:spcBef>
                <a:spcPts val="600"/>
              </a:spcBef>
              <a:spcAft>
                <a:spcPts val="600"/>
              </a:spcAft>
              <a:buFont typeface="Arial" pitchFamily="34" charset="0"/>
              <a:buChar char="•"/>
            </a:pPr>
            <a:r>
              <a:rPr lang="el-GR" sz="1600" dirty="0" err="1">
                <a:solidFill>
                  <a:schemeClr val="tx1">
                    <a:lumMod val="95000"/>
                    <a:lumOff val="5000"/>
                  </a:schemeClr>
                </a:solidFill>
                <a:latin typeface="Times New Roman" pitchFamily="18" charset="0"/>
                <a:ea typeface="Calibri" panose="020F0502020204030204" pitchFamily="34" charset="0"/>
                <a:cs typeface="Times New Roman" pitchFamily="18" charset="0"/>
              </a:rPr>
              <a:t>Μεσο</a:t>
            </a:r>
            <a:r>
              <a:rPr lang="el-GR" sz="1600" dirty="0">
                <a:solidFill>
                  <a:schemeClr val="tx1">
                    <a:lumMod val="95000"/>
                    <a:lumOff val="5000"/>
                  </a:schemeClr>
                </a:solidFill>
                <a:latin typeface="Times New Roman" pitchFamily="18" charset="0"/>
                <a:ea typeface="Calibri" panose="020F0502020204030204" pitchFamily="34" charset="0"/>
                <a:cs typeface="Times New Roman" pitchFamily="18" charset="0"/>
              </a:rPr>
              <a:t>-επίπεδο – Επιχειρήσεις </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itchFamily="18" charset="0"/>
                <a:ea typeface="Calibri" panose="020F0502020204030204" pitchFamily="34" charset="0"/>
                <a:cs typeface="Times New Roman" pitchFamily="18" charset="0"/>
              </a:rPr>
              <a:t>Κατανόηση της «Κοινωνικής Καινοτομίας» (</a:t>
            </a:r>
            <a:r>
              <a:rPr lang="en-US" sz="1600" dirty="0">
                <a:solidFill>
                  <a:schemeClr val="tx1">
                    <a:lumMod val="95000"/>
                    <a:lumOff val="5000"/>
                  </a:schemeClr>
                </a:solidFill>
                <a:latin typeface="Times New Roman" pitchFamily="18" charset="0"/>
                <a:ea typeface="Calibri" panose="020F0502020204030204" pitchFamily="34" charset="0"/>
                <a:cs typeface="Times New Roman" pitchFamily="18" charset="0"/>
              </a:rPr>
              <a:t>Social Innovation)</a:t>
            </a:r>
            <a:endParaRPr lang="el-GR" sz="1600" dirty="0">
              <a:solidFill>
                <a:schemeClr val="tx1">
                  <a:lumMod val="95000"/>
                  <a:lumOff val="5000"/>
                </a:schemeClr>
              </a:solidFill>
              <a:latin typeface="Times New Roman" pitchFamily="18" charset="0"/>
              <a:ea typeface="Calibri" panose="020F0502020204030204" pitchFamily="34" charset="0"/>
              <a:cs typeface="Times New Roman" pitchFamily="18" charset="0"/>
            </a:endParaRPr>
          </a:p>
          <a:p>
            <a:pPr marL="623888" indent="-263525" algn="just">
              <a:lnSpc>
                <a:spcPct val="120000"/>
              </a:lnSpc>
              <a:spcBef>
                <a:spcPts val="600"/>
              </a:spcBef>
              <a:spcAft>
                <a:spcPts val="600"/>
              </a:spcAft>
              <a:buFont typeface="Wingdings" pitchFamily="2" charset="2"/>
              <a:buChar char="Ø"/>
            </a:pPr>
            <a:r>
              <a:rPr lang="el-GR" sz="1600" dirty="0">
                <a:solidFill>
                  <a:schemeClr val="tx1"/>
                </a:solidFill>
                <a:latin typeface="Times New Roman" pitchFamily="18" charset="0"/>
                <a:cs typeface="Times New Roman" pitchFamily="18" charset="0"/>
              </a:rPr>
              <a:t>Σφαίρες δραστηριοτήτων</a:t>
            </a:r>
          </a:p>
          <a:p>
            <a:pPr marL="623888" indent="-263525" algn="just">
              <a:lnSpc>
                <a:spcPct val="120000"/>
              </a:lnSpc>
              <a:spcBef>
                <a:spcPts val="600"/>
              </a:spcBef>
              <a:spcAft>
                <a:spcPts val="600"/>
              </a:spcAft>
              <a:buFont typeface="Wingdings" pitchFamily="2" charset="2"/>
              <a:buChar char="Ø"/>
            </a:pPr>
            <a:r>
              <a:rPr lang="el-GR" sz="1600" dirty="0">
                <a:solidFill>
                  <a:schemeClr val="tx1"/>
                </a:solidFill>
                <a:latin typeface="Times New Roman" pitchFamily="18" charset="0"/>
                <a:cs typeface="Times New Roman" pitchFamily="18" charset="0"/>
              </a:rPr>
              <a:t>Οδηγοί και εμπόδια κατά της παράτασης της εργασιακής ζωής των ηλικιωμένων εργαζομένων</a:t>
            </a:r>
          </a:p>
          <a:p>
            <a:pPr marL="263525" indent="-180975" algn="just">
              <a:lnSpc>
                <a:spcPct val="120000"/>
              </a:lnSpc>
              <a:spcBef>
                <a:spcPts val="600"/>
              </a:spcBef>
              <a:spcAft>
                <a:spcPts val="600"/>
              </a:spcAft>
              <a:buFont typeface="Arial" pitchFamily="34" charset="0"/>
              <a:buChar char="•"/>
            </a:pPr>
            <a:r>
              <a:rPr lang="el-GR" sz="1600" dirty="0">
                <a:solidFill>
                  <a:schemeClr val="tx1"/>
                </a:solidFill>
                <a:latin typeface="Times New Roman" pitchFamily="18" charset="0"/>
                <a:cs typeface="Times New Roman" pitchFamily="18" charset="0"/>
              </a:rPr>
              <a:t>Δια βίου μάθηση - Επαγγελματική κατάρτιση</a:t>
            </a:r>
          </a:p>
          <a:p>
            <a:pPr marL="623888" indent="-263525" algn="just">
              <a:lnSpc>
                <a:spcPct val="120000"/>
              </a:lnSpc>
              <a:spcBef>
                <a:spcPts val="600"/>
              </a:spcBef>
              <a:spcAft>
                <a:spcPts val="600"/>
              </a:spcAft>
              <a:buFont typeface="Wingdings" pitchFamily="2" charset="2"/>
              <a:buChar char="Ø"/>
            </a:pPr>
            <a:endParaRPr lang="el-GR" sz="1600" dirty="0">
              <a:solidFill>
                <a:schemeClr val="tx1">
                  <a:lumMod val="95000"/>
                  <a:lumOff val="5000"/>
                </a:schemeClr>
              </a:solidFill>
              <a:latin typeface="Times New Roman" pitchFamily="18" charset="0"/>
              <a:ea typeface="Calibri" panose="020F0502020204030204" pitchFamily="34" charset="0"/>
              <a:cs typeface="Times New Roman" pitchFamily="18" charset="0"/>
            </a:endParaRPr>
          </a:p>
          <a:p>
            <a:pPr marL="263525" indent="-180975" algn="just">
              <a:lnSpc>
                <a:spcPct val="120000"/>
              </a:lnSpc>
              <a:spcBef>
                <a:spcPts val="600"/>
              </a:spcBef>
              <a:spcAft>
                <a:spcPts val="600"/>
              </a:spcAft>
              <a:buFont typeface="Arial" pitchFamily="34" charset="0"/>
              <a:buChar char="•"/>
            </a:pPr>
            <a:endParaRPr lang="el-GR" sz="16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3.</a:t>
            </a:r>
            <a:r>
              <a:rPr lang="el-GR" sz="2400" b="1" dirty="0">
                <a:solidFill>
                  <a:schemeClr val="tx1">
                    <a:lumMod val="95000"/>
                    <a:lumOff val="5000"/>
                  </a:schemeClr>
                </a:solidFill>
                <a:latin typeface="Times New Roman" panose="02020603050405020304" pitchFamily="18" charset="0"/>
                <a:cs typeface="Times New Roman" panose="02020603050405020304" pitchFamily="18" charset="0"/>
              </a:rPr>
              <a:t>6 </a:t>
            </a:r>
            <a:r>
              <a:rPr lang="el-GR" sz="24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Ενεργός γήρανση, αγορά εργασίας και επέκταση του εργασιακού βίου </a:t>
            </a:r>
            <a:endParaRPr lang="el-GR" sz="24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fontScale="92500" lnSpcReduction="20000"/>
          </a:bodyPr>
          <a:lstStyle/>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Προσαρμογή πολιτικών για τη συνταξιοδότηση</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Αύξηση ηλικίας συνταξιοδότησης με οικονομικά κίνητρα/αντικίνητρα</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Συρρίκνωση μορφών πρόωρης συνταξιοδότησης</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Ένταση (κοινωνικών) ανισοτήτων </a:t>
            </a:r>
          </a:p>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Ζητήματα</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Διαφορά μεταξύ επίσημης ηλικίας συνταξιοδότησης και ηλικίας οριστικής εξόδου από την αγορά εργασίας</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Τα οικονομικά κίνητρα δεν είναι πάντοτε αποτελεσματικά εάν δεν συνοδεύονται από παράλληλες πρωτοβουλίες π.χ. αναφορικά με τις προοπτικές απασχόλησης στις υψηλές ηλικίες και την κατάσταση υγείας. </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Πολύ συχνά η επέκταση του εργασιακού βίου απαιτεί μία δεύτερη επαγγελματική καριέρα </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αύξηση των δεικτών συμμετοχής των ηλικιωμένων είναι αποτέλεσμα των πολιτικών για τη συνταξιοδότηση ή σχετίζονται με παράγοντες όπως π.χ. τα χαρακτηριστικά των διαδοχικών γενεών ή το </a:t>
            </a:r>
            <a:r>
              <a:rPr lang="el-GR" sz="16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μακρο</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-οικονομικό περιβάλλον?</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Σημαντική διαφορά από την άποψη της αποτελεσματικότητας των πολιτικών ανάλογα με τις συνθήκες εργασίας, το βαθμό ειδίκευσης, το ύψος των αμοιβών και το προσδόκιμο επιβίωσης των εργαζομένων – «Εργασία για αυτούς που μπορούν και κοινωνική ασφάλιση για όσους δεν μπορούν»? </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Απασχόληση νέων </a:t>
            </a:r>
            <a:r>
              <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vs. </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απασχόληση ηλικιωμένων</a:t>
            </a: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3.</a:t>
            </a:r>
            <a:r>
              <a:rPr lang="el-GR" sz="2400" b="1" dirty="0">
                <a:solidFill>
                  <a:schemeClr val="tx1">
                    <a:lumMod val="95000"/>
                    <a:lumOff val="5000"/>
                  </a:schemeClr>
                </a:solidFill>
                <a:latin typeface="Times New Roman" panose="02020603050405020304" pitchFamily="18" charset="0"/>
                <a:cs typeface="Times New Roman" panose="02020603050405020304" pitchFamily="18" charset="0"/>
              </a:rPr>
              <a:t>6 </a:t>
            </a:r>
            <a:r>
              <a:rPr lang="el-GR" sz="24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Ενεργός γήρανση, αγορά εργασίας και επέκταση του εργασιακού βίου </a:t>
            </a:r>
            <a:endParaRPr lang="el-GR" sz="24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Μερική-Ελαστική συνταξιοδότηση</a:t>
            </a:r>
          </a:p>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Ζητήματα</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ιδέα της σταδιακής συνταξιοδότησης βασίζεται στην παροχή εργαλείων για βελτίωση της ποιότητας της εργασίας και της ποιότητας ζωής των ηλικιωμένων εργαζομένων. Από την άποψη αυτή αποτελεί γεροντολογικό και </a:t>
            </a:r>
            <a:r>
              <a:rPr lang="el-GR" sz="16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κοινωνικο</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-πολιτικό μέτρο που μπορεί να συμβάλει στη βελτίωση της κατάστασης υγείας, στην ελάφρυνση από το φόρτο εργασίας και στην καλύτερη προσαρμογή προς την «πραγματική» συνταξιοδότηση. </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Εντούτοις συνδυάζεται περισσότερο με τη θέληση για πιο μακροχρόνια εργασία παρά με την επέκταση του εργασιακού βίου όλων των εργαζομένων</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Υπάρχει ο κίνδυνος οι ηλικιωμένοι εργαζόμενοι να συνεχίσουν να εργάζονται με πλήρη απασχόληση στο βαθμό που η προσφορά θέσεων (επιδοτούμενης) εργασίας μερικής απασχόλησης δεν είναι επαρκής. Φαίνεται ότι, οι μεγαλύτεροι σε ηλικία εργαζόμενοι μερικής απασχόλησης είναι εκείνοι που θα εργαστούν με πλήρη απασχόληση εάν δεν είναι διαθέσιμες οι αντίστοιχες (επιδοτούμενες) θέσεις μερικής απασχόλησης και είναι οι εργαζόμενοι που πιο δύσκολα θα παραιτούνταν αν οι (επιδοτούμενες) θέσεις μερικής απασχόλησης δεν είναι διαθέσιμες.</a:t>
            </a: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3.</a:t>
            </a:r>
            <a:r>
              <a:rPr lang="el-GR" sz="2400" b="1" dirty="0">
                <a:solidFill>
                  <a:schemeClr val="tx1">
                    <a:lumMod val="95000"/>
                    <a:lumOff val="5000"/>
                  </a:schemeClr>
                </a:solidFill>
                <a:latin typeface="Times New Roman" panose="02020603050405020304" pitchFamily="18" charset="0"/>
                <a:cs typeface="Times New Roman" panose="02020603050405020304" pitchFamily="18" charset="0"/>
              </a:rPr>
              <a:t>6 </a:t>
            </a:r>
            <a:r>
              <a:rPr lang="el-GR" sz="24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Ενεργός γήρανση, αγορά εργασίας και επέκταση του εργασιακού βίου </a:t>
            </a:r>
            <a:endParaRPr lang="el-GR" sz="24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Εργασία πέρα από τη νόμιμη ηλικία συνταξιοδότησης (</a:t>
            </a:r>
            <a:r>
              <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Silver Work</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 Συνταξιούχοι εργαζόμενοι</a:t>
            </a:r>
            <a:r>
              <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p>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Ζητήματα</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άποψη ότι οι συνταξιούχοι ανταγωνίζονται τους μη-συνταξιούχους για εργασία δεν φαίνεται να ευσταθεί</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Πιθανότατα υψηλά ποσοστά αδήλωτης εργασίας των συνταξιούχων</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Αρκετά ετερογενής ομάδα (σε κάποιες χώρες οι συνταξιούχοι εργαζόμενοι είναι κυρίως υψηλής ειδίκευσης, σε κάποιες άλλες χαμηλής)</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Συχνά δεν αποτελεί συνέχεια της προηγούμενης απασχόλησης αλλά νέα εργασία με χαμηλές αποδοχές. </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«Επιθυμητή» «</a:t>
            </a:r>
            <a:r>
              <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Silver Work</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που αφορά όσους απολαμβάνουν την εργασία τους και για τους οποίους η αύξηση του εισοδήματός τους είναι μία παράπλευρη συνέπεια,  και η «μη-</a:t>
            </a:r>
            <a:r>
              <a:rPr lang="el-GR" sz="16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επιθυμητ</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ή» «</a:t>
            </a:r>
            <a:r>
              <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Silver Work</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οποία συνδέεται με την ανάγκη για αύξηση του εισοδήματος και η οποία, μεταξύ των άλλων, μπορεί να εντείνει την αρνητική σχέση μεταξύ υγείας και εργασίας σε υψηλές ηλικίες.   </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a:t>
            </a:r>
            <a:r>
              <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Silver Work</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μπορεί να οδηγεί σε επέκταση του εργασιακού βίου</a:t>
            </a:r>
            <a:r>
              <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αλλά η διερεύνησή του δε είναι ακόμη επαρκής για να εκτιμηθεί το κατά πόσο αποτελεί </a:t>
            </a:r>
            <a:r>
              <a:rPr lang="el-GR" sz="16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κοινωνικο</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-οικονομικά ένα πειστικό και αποτελεσματικό εργαλείο. </a:t>
            </a: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3.</a:t>
            </a:r>
            <a:r>
              <a:rPr lang="el-GR" sz="2400" b="1" dirty="0">
                <a:solidFill>
                  <a:schemeClr val="tx1">
                    <a:lumMod val="95000"/>
                    <a:lumOff val="5000"/>
                  </a:schemeClr>
                </a:solidFill>
                <a:latin typeface="Times New Roman" panose="02020603050405020304" pitchFamily="18" charset="0"/>
                <a:cs typeface="Times New Roman" panose="02020603050405020304" pitchFamily="18" charset="0"/>
              </a:rPr>
              <a:t>6 </a:t>
            </a:r>
            <a:r>
              <a:rPr lang="el-GR" sz="24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Ενεργός γήρανση, αγορά εργασίας και επέκταση του εργασιακού βίου </a:t>
            </a:r>
            <a:endParaRPr lang="el-GR" sz="24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Προώθηση </a:t>
            </a:r>
            <a:r>
              <a:rPr lang="el-GR" sz="16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αυτοαπασχόλησης</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p>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Ζητήματα</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a:t>
            </a:r>
            <a:r>
              <a:rPr lang="el-GR" sz="16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αυτοαπασχόληση</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συχνά θεωρείται ως εργαλείο για την αντιμετώπιση της ανεργίας και της επέκτασης του εργασιακού βίου. Παρά το ρίσκο που συνοδεύει την </a:t>
            </a:r>
            <a:r>
              <a:rPr lang="el-GR" sz="16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αυτοαπασχόληση</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συχνά θεωρείται ως καλύτερη επιλογή από την ανεργία.</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Γενικά δεν υπάρχουν πολλές πρωτοβουλίες που να αφορούν στην </a:t>
            </a:r>
            <a:r>
              <a:rPr lang="el-GR" sz="1600" dirty="0" err="1">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αυτοαπασχόληση</a:t>
            </a: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των ηλικιωμένων εργαζομένων. </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Παράλληλα θεωρείται ότι υπάρχει έλλειμμα κινήτρων που σχετίζεται</a:t>
            </a:r>
          </a:p>
          <a:p>
            <a:pPr marL="900113" indent="-276225" algn="just">
              <a:lnSpc>
                <a:spcPct val="120000"/>
              </a:lnSpc>
              <a:spcBef>
                <a:spcPts val="600"/>
              </a:spcBef>
              <a:spcAft>
                <a:spcPts val="600"/>
              </a:spcAft>
              <a:buFont typeface="Courier New" pitchFamily="49" charset="0"/>
              <a:buChar char="o"/>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 το χαμηλό κοινωνικό/ανθρώπινο κεφάλαιο των ηλικιωμένων ανέργων</a:t>
            </a:r>
          </a:p>
          <a:p>
            <a:pPr marL="900113" indent="-276225" algn="just">
              <a:lnSpc>
                <a:spcPct val="120000"/>
              </a:lnSpc>
              <a:spcBef>
                <a:spcPts val="600"/>
              </a:spcBef>
              <a:spcAft>
                <a:spcPts val="600"/>
              </a:spcAft>
              <a:buFont typeface="Courier New" pitchFamily="49" charset="0"/>
              <a:buChar char="o"/>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 τα γραφειοκρατικά εμπόδια</a:t>
            </a:r>
          </a:p>
          <a:p>
            <a:pPr marL="900113" indent="-276225" algn="just">
              <a:lnSpc>
                <a:spcPct val="120000"/>
              </a:lnSpc>
              <a:spcBef>
                <a:spcPts val="600"/>
              </a:spcBef>
              <a:spcAft>
                <a:spcPts val="600"/>
              </a:spcAft>
              <a:buFont typeface="Courier New" pitchFamily="49" charset="0"/>
              <a:buChar char="o"/>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 την έλλειψη μιας σταθερής οικονομικής βάσης</a:t>
            </a:r>
          </a:p>
          <a:p>
            <a:pPr marL="900113" indent="-276225" algn="just">
              <a:lnSpc>
                <a:spcPct val="120000"/>
              </a:lnSpc>
              <a:spcBef>
                <a:spcPts val="600"/>
              </a:spcBef>
              <a:spcAft>
                <a:spcPts val="600"/>
              </a:spcAft>
              <a:buFont typeface="Courier New" pitchFamily="49" charset="0"/>
              <a:buChar char="o"/>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Με το φόβο για το οικονομικό ρίσκο σε προχωρημένη ηλικία</a:t>
            </a:r>
          </a:p>
          <a:p>
            <a:pPr marL="900113" indent="-276225" algn="just">
              <a:lnSpc>
                <a:spcPct val="120000"/>
              </a:lnSpc>
              <a:spcBef>
                <a:spcPts val="600"/>
              </a:spcBef>
              <a:spcAft>
                <a:spcPts val="600"/>
              </a:spcAft>
              <a:buFont typeface="Courier New" pitchFamily="49" charset="0"/>
              <a:buChar char="o"/>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Ελλιπής γνώση για την ύπαρξη ευκαιριών χρηματοδότησης</a:t>
            </a:r>
          </a:p>
          <a:p>
            <a:pPr marL="900113" indent="-276225" algn="just">
              <a:lnSpc>
                <a:spcPct val="120000"/>
              </a:lnSpc>
              <a:spcBef>
                <a:spcPts val="600"/>
              </a:spcBef>
              <a:spcAft>
                <a:spcPts val="600"/>
              </a:spcAft>
              <a:buFont typeface="Courier New" pitchFamily="49" charset="0"/>
              <a:buChar char="o"/>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Την απώλεια ή την έλλειψη δικαιωμάτων κοινωνικής ασφάλισης</a:t>
            </a:r>
          </a:p>
          <a:p>
            <a:pPr marL="900113" indent="-276225" algn="just">
              <a:lnSpc>
                <a:spcPct val="120000"/>
              </a:lnSpc>
              <a:spcBef>
                <a:spcPts val="600"/>
              </a:spcBef>
              <a:spcAft>
                <a:spcPts val="600"/>
              </a:spcAft>
              <a:buFont typeface="Courier New" pitchFamily="49" charset="0"/>
              <a:buChar char="o"/>
            </a:pPr>
            <a:endPar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indent="-276225" algn="just">
              <a:lnSpc>
                <a:spcPct val="120000"/>
              </a:lnSpc>
              <a:spcBef>
                <a:spcPts val="600"/>
              </a:spcBef>
              <a:spcAft>
                <a:spcPts val="600"/>
              </a:spcAft>
              <a:buFont typeface="Courier New" pitchFamily="49" charset="0"/>
              <a:buChar char="o"/>
            </a:pPr>
            <a:endPar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indent="-276225" algn="just">
              <a:lnSpc>
                <a:spcPct val="120000"/>
              </a:lnSpc>
              <a:spcBef>
                <a:spcPts val="600"/>
              </a:spcBef>
              <a:spcAft>
                <a:spcPts val="600"/>
              </a:spcAft>
              <a:buFont typeface="Courier New" pitchFamily="49" charset="0"/>
              <a:buChar char="o"/>
            </a:pPr>
            <a:endPar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indent="-276225" algn="just">
              <a:lnSpc>
                <a:spcPct val="120000"/>
              </a:lnSpc>
              <a:spcBef>
                <a:spcPts val="600"/>
              </a:spcBef>
              <a:spcAft>
                <a:spcPts val="600"/>
              </a:spcAft>
              <a:buFont typeface="Courier New" pitchFamily="49" charset="0"/>
              <a:buChar char="o"/>
            </a:pPr>
            <a:endPar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3.</a:t>
            </a:r>
            <a:r>
              <a:rPr lang="el-GR" sz="2400" b="1" dirty="0">
                <a:solidFill>
                  <a:schemeClr val="tx1">
                    <a:lumMod val="95000"/>
                    <a:lumOff val="5000"/>
                  </a:schemeClr>
                </a:solidFill>
                <a:latin typeface="Times New Roman" panose="02020603050405020304" pitchFamily="18" charset="0"/>
                <a:cs typeface="Times New Roman" panose="02020603050405020304" pitchFamily="18" charset="0"/>
              </a:rPr>
              <a:t>6 </a:t>
            </a:r>
            <a:r>
              <a:rPr lang="el-GR" sz="24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Ενεργός γήρανση, αγορά εργασίας και επέκταση του εργασιακού βίου </a:t>
            </a:r>
            <a:endParaRPr lang="el-GR" sz="24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Προστασία των απασχολούμενων έναντι των απολύσεων</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Ρυθμίσεις κατά των διακρίσεων</a:t>
            </a:r>
          </a:p>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Ζητήματα</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Αλληλεπίδραση μεταξύ ηλικίας και θητείας στην εργασία. Συχνά, η βάση για την προστασία της απασχόλησης  είναι η θητεία στην εργασία και όχι η ηλικία.</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Υπάρχει νομοθεσία κατά των διακρίσεων με βάση την ηλικία. Αν και η (υποκειμενική) διάκριση με βάση την ηλικία υφίσταται, η επίπτωση της σχετικής νομοθεσίας στην αντιμετώπισή της δεν μπορεί εύκολα να αποτιμηθεί. </a:t>
            </a:r>
          </a:p>
          <a:p>
            <a:pPr marL="900113" indent="-276225" algn="just">
              <a:lnSpc>
                <a:spcPct val="120000"/>
              </a:lnSpc>
              <a:spcBef>
                <a:spcPts val="600"/>
              </a:spcBef>
              <a:spcAft>
                <a:spcPts val="600"/>
              </a:spcAft>
              <a:buFont typeface="Courier New" pitchFamily="49" charset="0"/>
              <a:buChar char="o"/>
            </a:pPr>
            <a:endPar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indent="-276225" algn="just">
              <a:lnSpc>
                <a:spcPct val="120000"/>
              </a:lnSpc>
              <a:spcBef>
                <a:spcPts val="600"/>
              </a:spcBef>
              <a:spcAft>
                <a:spcPts val="600"/>
              </a:spcAft>
              <a:buFont typeface="Courier New" pitchFamily="49" charset="0"/>
              <a:buChar char="o"/>
            </a:pPr>
            <a:endPar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indent="-276225" algn="just">
              <a:lnSpc>
                <a:spcPct val="120000"/>
              </a:lnSpc>
              <a:spcBef>
                <a:spcPts val="600"/>
              </a:spcBef>
              <a:spcAft>
                <a:spcPts val="600"/>
              </a:spcAft>
              <a:buFont typeface="Courier New" pitchFamily="49" charset="0"/>
              <a:buChar char="o"/>
            </a:pPr>
            <a:endPar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indent="-276225" algn="just">
              <a:lnSpc>
                <a:spcPct val="120000"/>
              </a:lnSpc>
              <a:spcBef>
                <a:spcPts val="600"/>
              </a:spcBef>
              <a:spcAft>
                <a:spcPts val="600"/>
              </a:spcAft>
              <a:buFont typeface="Courier New" pitchFamily="49" charset="0"/>
              <a:buChar char="o"/>
            </a:pPr>
            <a:endPar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F4FA94-2A3E-AFB9-2C46-DF306C373025}"/>
              </a:ext>
            </a:extLst>
          </p:cNvPr>
          <p:cNvSpPr>
            <a:spLocks noGrp="1"/>
          </p:cNvSpPr>
          <p:nvPr>
            <p:ph type="title"/>
          </p:nvPr>
        </p:nvSpPr>
        <p:spPr>
          <a:xfrm>
            <a:off x="521207" y="448056"/>
            <a:ext cx="11028642" cy="590631"/>
          </a:xfrm>
        </p:spPr>
        <p:txBody>
          <a:bodyPr>
            <a:normAutofit/>
          </a:bodyPr>
          <a:lstStyle/>
          <a:p>
            <a:pPr algn="ctr"/>
            <a:r>
              <a:rPr lang="en-US" sz="2400" b="1" dirty="0">
                <a:solidFill>
                  <a:schemeClr val="tx1">
                    <a:lumMod val="95000"/>
                    <a:lumOff val="5000"/>
                  </a:schemeClr>
                </a:solidFill>
                <a:latin typeface="Times New Roman" panose="02020603050405020304" pitchFamily="18" charset="0"/>
                <a:cs typeface="Times New Roman" panose="02020603050405020304" pitchFamily="18" charset="0"/>
              </a:rPr>
              <a:t>3.</a:t>
            </a:r>
            <a:r>
              <a:rPr lang="el-GR" sz="2400" b="1" dirty="0">
                <a:solidFill>
                  <a:schemeClr val="tx1">
                    <a:lumMod val="95000"/>
                    <a:lumOff val="5000"/>
                  </a:schemeClr>
                </a:solidFill>
                <a:latin typeface="Times New Roman" panose="02020603050405020304" pitchFamily="18" charset="0"/>
                <a:cs typeface="Times New Roman" panose="02020603050405020304" pitchFamily="18" charset="0"/>
              </a:rPr>
              <a:t>6 </a:t>
            </a:r>
            <a:r>
              <a:rPr lang="el-GR" sz="24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Ενεργός γήρανση, αγορά εργασίας και επέκταση του εργασιακού βίου </a:t>
            </a:r>
            <a:endParaRPr lang="el-GR" sz="24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F625F2C-E6BA-E875-1145-FB5419FBDB5F}"/>
              </a:ext>
            </a:extLst>
          </p:cNvPr>
          <p:cNvSpPr>
            <a:spLocks noGrp="1"/>
          </p:cNvSpPr>
          <p:nvPr>
            <p:ph sz="quarter" idx="10"/>
          </p:nvPr>
        </p:nvSpPr>
        <p:spPr>
          <a:xfrm>
            <a:off x="539495" y="1435607"/>
            <a:ext cx="11028641" cy="5249277"/>
          </a:xfrm>
        </p:spPr>
        <p:txBody>
          <a:bodyPr>
            <a:normAutofit/>
          </a:bodyPr>
          <a:lstStyle/>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Επιδότηση αμοιβών και ανεργία</a:t>
            </a:r>
          </a:p>
          <a:p>
            <a:pPr marL="263525" indent="-180975" algn="just">
              <a:lnSpc>
                <a:spcPct val="120000"/>
              </a:lnSpc>
              <a:spcBef>
                <a:spcPts val="600"/>
              </a:spcBef>
              <a:spcAft>
                <a:spcPts val="600"/>
              </a:spcAft>
              <a:buFont typeface="Arial" pitchFamily="34" charset="0"/>
              <a:buChar char="•"/>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Ζητήματα</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Η επιδότηση των αμοιβών (π.χ. άμεση επιδότηση, επιδότηση ή ακόμη και κατάργηση εισφορών κοινωνικής ασφάλισης, προσλήψεις εργαζομένων σε προ-συνταξιοδοτική ηλικία) στοχεύει στο να καταστήσει τους ηλικιωμένους εργαζόμενους πιο ελκυστικούς για τους εργοδότες.  </a:t>
            </a:r>
          </a:p>
          <a:p>
            <a:pPr marL="623888" indent="-263525" algn="just">
              <a:lnSpc>
                <a:spcPct val="120000"/>
              </a:lnSpc>
              <a:spcBef>
                <a:spcPts val="600"/>
              </a:spcBef>
              <a:spcAft>
                <a:spcPts val="600"/>
              </a:spcAft>
              <a:buFont typeface="Wingdings" pitchFamily="2" charset="2"/>
              <a:buChar char="Ø"/>
            </a:pPr>
            <a:r>
              <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Οι διαδικασίες αυτές μπορεί να συρρικνώνουν το χρόνο παραμονής στην ανεργία, συχνά όμως οδηγούν σε επιδότηση προσωρινών και  άτυπων μορφών εργασίας. Επιπρόσθετα, επιδοτούμενες προσλήψεις μπορεί να συρρικνώνουν τις μη-επιδοτούμενες προσλήψεις ή να αντικαθιστούν τους «μη-επιδοτούμενους» εργαζόμενους. </a:t>
            </a:r>
          </a:p>
          <a:p>
            <a:pPr marL="900113" indent="-276225" algn="just">
              <a:lnSpc>
                <a:spcPct val="120000"/>
              </a:lnSpc>
              <a:spcBef>
                <a:spcPts val="600"/>
              </a:spcBef>
              <a:spcAft>
                <a:spcPts val="600"/>
              </a:spcAft>
              <a:buFont typeface="Courier New" pitchFamily="49" charset="0"/>
              <a:buChar char="o"/>
            </a:pPr>
            <a:endPar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indent="-276225" algn="just">
              <a:lnSpc>
                <a:spcPct val="120000"/>
              </a:lnSpc>
              <a:spcBef>
                <a:spcPts val="600"/>
              </a:spcBef>
              <a:spcAft>
                <a:spcPts val="600"/>
              </a:spcAft>
              <a:buFont typeface="Courier New" pitchFamily="49" charset="0"/>
              <a:buChar char="o"/>
            </a:pPr>
            <a:endPar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00113" indent="-276225" algn="just">
              <a:lnSpc>
                <a:spcPct val="120000"/>
              </a:lnSpc>
              <a:spcBef>
                <a:spcPts val="600"/>
              </a:spcBef>
              <a:spcAft>
                <a:spcPts val="600"/>
              </a:spcAft>
              <a:buFont typeface="Courier New" pitchFamily="49" charset="0"/>
              <a:buChar char="o"/>
            </a:pPr>
            <a:endParaRPr lang="el-GR"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263525" indent="-180975" algn="just">
              <a:lnSpc>
                <a:spcPct val="120000"/>
              </a:lnSpc>
              <a:spcBef>
                <a:spcPts val="600"/>
              </a:spcBef>
              <a:spcAft>
                <a:spcPts val="600"/>
              </a:spcAft>
              <a:buFont typeface="Arial" pitchFamily="34" charset="0"/>
              <a:buChar char="•"/>
            </a:pPr>
            <a:endParaRPr lang="en-US" sz="16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1659622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Έλλειψη"/>
          <p:cNvSpPr/>
          <p:nvPr/>
        </p:nvSpPr>
        <p:spPr>
          <a:xfrm>
            <a:off x="289910" y="2049727"/>
            <a:ext cx="5141071" cy="22036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rgbClr val="FFFF00"/>
                </a:solidFill>
              </a:rPr>
              <a:t>Κύριος Στόχος</a:t>
            </a:r>
          </a:p>
          <a:p>
            <a:pPr algn="ctr"/>
            <a:r>
              <a:rPr lang="el-GR" sz="2000" dirty="0">
                <a:solidFill>
                  <a:srgbClr val="FFFF00"/>
                </a:solidFill>
              </a:rPr>
              <a:t>(κοινωνική αποτελεσματικότητα)</a:t>
            </a:r>
            <a:endParaRPr lang="en-US" sz="2000" dirty="0">
              <a:solidFill>
                <a:srgbClr val="FFFF00"/>
              </a:solidFill>
            </a:endParaRPr>
          </a:p>
          <a:p>
            <a:pPr algn="ctr"/>
            <a:r>
              <a:rPr lang="el-GR" sz="2000" dirty="0">
                <a:solidFill>
                  <a:schemeClr val="bg1"/>
                </a:solidFill>
              </a:rPr>
              <a:t>Παροχή ικανοποιητικού βιοτικού επιπέδου (σύνταξη)  για τα άτομα προχωρημένης  ηλικίας</a:t>
            </a:r>
            <a:endParaRPr lang="el-GR" dirty="0">
              <a:solidFill>
                <a:schemeClr val="bg1"/>
              </a:solidFill>
            </a:endParaRPr>
          </a:p>
        </p:txBody>
      </p:sp>
      <p:sp>
        <p:nvSpPr>
          <p:cNvPr id="15" name="14 - Έλλειψη"/>
          <p:cNvSpPr/>
          <p:nvPr/>
        </p:nvSpPr>
        <p:spPr>
          <a:xfrm>
            <a:off x="2447595" y="4114800"/>
            <a:ext cx="7584843" cy="2050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rgbClr val="FFFF00"/>
                </a:solidFill>
              </a:rPr>
              <a:t>Μία βασική διάσταση</a:t>
            </a:r>
          </a:p>
          <a:p>
            <a:pPr algn="ctr"/>
            <a:r>
              <a:rPr lang="el-GR" sz="2000" dirty="0">
                <a:solidFill>
                  <a:schemeClr val="bg1"/>
                </a:solidFill>
              </a:rPr>
              <a:t>Η εξεύρεση ισορροπίας μεταξύ εισφορών κατά την περίοδο του εργασιακού βίου και διάρκειας συνταξιοδότησης και συντάξιμων αποδοχών</a:t>
            </a:r>
            <a:endParaRPr lang="el-GR" dirty="0">
              <a:solidFill>
                <a:schemeClr val="bg1"/>
              </a:solidFill>
            </a:endParaRPr>
          </a:p>
        </p:txBody>
      </p:sp>
      <p:sp>
        <p:nvSpPr>
          <p:cNvPr id="16" name="15 - Έλλειψη"/>
          <p:cNvSpPr/>
          <p:nvPr/>
        </p:nvSpPr>
        <p:spPr>
          <a:xfrm>
            <a:off x="5818909" y="2002695"/>
            <a:ext cx="6068291"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rgbClr val="FFFF00"/>
                </a:solidFill>
              </a:rPr>
              <a:t>Περιορισμοί</a:t>
            </a:r>
            <a:endParaRPr lang="en-US" sz="2000" dirty="0">
              <a:solidFill>
                <a:srgbClr val="FFFF00"/>
              </a:solidFill>
            </a:endParaRPr>
          </a:p>
          <a:p>
            <a:pPr algn="ctr"/>
            <a:r>
              <a:rPr lang="el-GR" sz="2000" dirty="0">
                <a:solidFill>
                  <a:schemeClr val="bg1"/>
                </a:solidFill>
              </a:rPr>
              <a:t>Οικονομική ισορροπία συστήματος </a:t>
            </a:r>
            <a:endParaRPr lang="en-US" sz="2000" dirty="0">
              <a:solidFill>
                <a:schemeClr val="bg1"/>
              </a:solidFill>
            </a:endParaRPr>
          </a:p>
          <a:p>
            <a:pPr algn="ctr"/>
            <a:r>
              <a:rPr lang="el-GR" sz="2000" dirty="0" err="1">
                <a:solidFill>
                  <a:schemeClr val="bg1"/>
                </a:solidFill>
              </a:rPr>
              <a:t>Διαγενεακή</a:t>
            </a:r>
            <a:r>
              <a:rPr lang="el-GR" sz="2000" dirty="0">
                <a:solidFill>
                  <a:schemeClr val="bg1"/>
                </a:solidFill>
              </a:rPr>
              <a:t> ισότητα</a:t>
            </a:r>
            <a:endParaRPr lang="el-GR" dirty="0">
              <a:solidFill>
                <a:schemeClr val="bg1"/>
              </a:solidFill>
            </a:endParaRPr>
          </a:p>
        </p:txBody>
      </p:sp>
      <p:sp>
        <p:nvSpPr>
          <p:cNvPr id="18" name="1 - Τίτλος"/>
          <p:cNvSpPr txBox="1">
            <a:spLocks/>
          </p:cNvSpPr>
          <p:nvPr/>
        </p:nvSpPr>
        <p:spPr>
          <a:xfrm>
            <a:off x="623392" y="260648"/>
            <a:ext cx="10972800" cy="936104"/>
          </a:xfrm>
          <a:prstGeom prst="rect">
            <a:avLst/>
          </a:prstGeom>
          <a:solidFill>
            <a:schemeClr val="accent1">
              <a:lumMod val="60000"/>
              <a:lumOff val="40000"/>
            </a:schemeClr>
          </a:solidFill>
        </p:spPr>
        <p:txBody>
          <a:bodyPr vert="horz" lIns="91440" tIns="45720" rIns="91440" bIns="45720" rtlCol="0" anchor="ctr">
            <a:normAutofit lnSpcReduction="10000"/>
          </a:bodyPr>
          <a:lstStyle/>
          <a:p>
            <a:pPr marL="514350" marR="0" lvl="0" indent="-514350" algn="ctr" defTabSz="914400" rtl="0" eaLnBrk="1" fontAlgn="auto" latinLnBrk="0" hangingPunct="1">
              <a:lnSpc>
                <a:spcPct val="100000"/>
              </a:lnSpc>
              <a:spcBef>
                <a:spcPct val="0"/>
              </a:spcBef>
              <a:spcAft>
                <a:spcPts val="0"/>
              </a:spcAft>
              <a:buClrTx/>
              <a:buSzTx/>
              <a:buFontTx/>
              <a:buNone/>
              <a:tabLst/>
              <a:defRPr/>
            </a:pPr>
            <a:r>
              <a:rPr kumimoji="0" lang="el-GR" sz="20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4. Γήρανση και </a:t>
            </a:r>
            <a:r>
              <a:rPr lang="el-GR" sz="2000" b="1" noProof="0" dirty="0">
                <a:latin typeface="Times New Roman" pitchFamily="18" charset="0"/>
                <a:ea typeface="+mj-ea"/>
                <a:cs typeface="Times New Roman" pitchFamily="18" charset="0"/>
              </a:rPr>
              <a:t>συνταξιοδότηση </a:t>
            </a:r>
            <a:endParaRPr kumimoji="0" lang="el-GR" sz="20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a:p>
            <a:pPr marL="514350" lvl="0" indent="-514350" algn="ctr">
              <a:spcBef>
                <a:spcPct val="0"/>
              </a:spcBef>
              <a:defRPr/>
            </a:pPr>
            <a:r>
              <a:rPr lang="el-GR" sz="2000" b="1" dirty="0">
                <a:latin typeface="Times New Roman" pitchFamily="18" charset="0"/>
                <a:ea typeface="+mj-ea"/>
                <a:cs typeface="Times New Roman" pitchFamily="18" charset="0"/>
              </a:rPr>
              <a:t>4.1 Στόχοι και περιορισμοί ενός αναδιανεμητικού συστήματος υπό το πρίσμα της δημογραφικής γήρανσης</a:t>
            </a:r>
            <a:endParaRPr kumimoji="0" lang="el-GR" sz="20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 Τίτλος"/>
          <p:cNvSpPr txBox="1">
            <a:spLocks/>
          </p:cNvSpPr>
          <p:nvPr/>
        </p:nvSpPr>
        <p:spPr>
          <a:xfrm>
            <a:off x="623392" y="260648"/>
            <a:ext cx="10972800" cy="864096"/>
          </a:xfrm>
          <a:prstGeom prst="rect">
            <a:avLst/>
          </a:prstGeom>
          <a:solidFill>
            <a:schemeClr val="accent1">
              <a:lumMod val="60000"/>
              <a:lumOff val="40000"/>
            </a:schemeClr>
          </a:solidFill>
        </p:spPr>
        <p:txBody>
          <a:bodyPr vert="horz" lIns="91440" tIns="45720" rIns="91440" bIns="45720" rtlCol="0" anchor="ctr">
            <a:normAutofit/>
          </a:bodyPr>
          <a:lstStyle/>
          <a:p>
            <a:pPr algn="ctr">
              <a:buNone/>
            </a:pPr>
            <a:r>
              <a:rPr lang="el-GR" sz="2000" b="1" dirty="0">
                <a:latin typeface="Times New Roman" pitchFamily="18" charset="0"/>
                <a:cs typeface="Times New Roman" pitchFamily="18" charset="0"/>
              </a:rPr>
              <a:t>4.2 Η λειτουργία του αναδιανεμητικού συστήματος και η σημασία της δημογραφικής γήρανσης_1</a:t>
            </a:r>
            <a:endParaRPr lang="en-US" sz="2000" dirty="0"/>
          </a:p>
        </p:txBody>
      </p:sp>
      <p:sp>
        <p:nvSpPr>
          <p:cNvPr id="9" name="8 - Ορθογώνιο"/>
          <p:cNvSpPr/>
          <p:nvPr/>
        </p:nvSpPr>
        <p:spPr>
          <a:xfrm>
            <a:off x="623392" y="1124743"/>
            <a:ext cx="4973844" cy="35303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600" dirty="0">
                <a:solidFill>
                  <a:srgbClr val="FFFF00"/>
                </a:solidFill>
              </a:rPr>
              <a:t>(1)</a:t>
            </a:r>
            <a:r>
              <a:rPr lang="el-GR" sz="1600" dirty="0">
                <a:solidFill>
                  <a:srgbClr val="FFFF00"/>
                </a:solidFill>
              </a:rPr>
              <a:t> - Το σχετικό επίπεδο διαβίωσης των συνταξιούχων (ως προς το μέσο εισόδημα που προκύπτει για τους εργαζόμενους από την οικονομική δραστηριότητα) , </a:t>
            </a:r>
            <a:r>
              <a:rPr lang="el-GR" sz="1600" dirty="0"/>
              <a:t>το οποίο εξαρτάται από</a:t>
            </a:r>
            <a:r>
              <a:rPr lang="en-US" sz="1600" dirty="0"/>
              <a:t>:</a:t>
            </a:r>
            <a:endParaRPr lang="el-GR" sz="1600" dirty="0"/>
          </a:p>
          <a:p>
            <a:pPr algn="ctr"/>
            <a:endParaRPr lang="en-US" sz="1600" dirty="0"/>
          </a:p>
          <a:p>
            <a:pPr marL="360363" indent="-360363">
              <a:spcAft>
                <a:spcPts val="600"/>
              </a:spcAft>
              <a:buFont typeface="Arial" pitchFamily="34" charset="0"/>
              <a:buChar char="•"/>
            </a:pPr>
            <a:r>
              <a:rPr lang="el-GR" sz="1600" dirty="0"/>
              <a:t>το οικονομικό περιβάλλον</a:t>
            </a:r>
            <a:r>
              <a:rPr lang="en-US" sz="1600" dirty="0"/>
              <a:t> </a:t>
            </a:r>
            <a:r>
              <a:rPr lang="el-GR" sz="1600" dirty="0"/>
              <a:t>και την οικονομική ανάπτυξη </a:t>
            </a:r>
            <a:r>
              <a:rPr lang="en-US" sz="1600" dirty="0"/>
              <a:t>(</a:t>
            </a:r>
            <a:r>
              <a:rPr lang="el-GR" sz="1600" dirty="0"/>
              <a:t>κυρίως την παραγωγικότητα της εργασίας)</a:t>
            </a:r>
          </a:p>
          <a:p>
            <a:pPr marL="360363" indent="-360363">
              <a:spcAft>
                <a:spcPts val="600"/>
              </a:spcAft>
              <a:buFont typeface="Arial" pitchFamily="34" charset="0"/>
              <a:buChar char="•"/>
            </a:pPr>
            <a:r>
              <a:rPr lang="el-GR" sz="1600" dirty="0"/>
              <a:t>από τους θεσμικούς κανόνες που καθορίζουν το ύψος της σύνταξης (ύψος της σύνταξης  κατά την εκκαθάριση, αναπροσαρμογή του ύψους της σύνταξης μετά την εκκαθάριση </a:t>
            </a:r>
            <a:r>
              <a:rPr lang="el-GR" sz="1600" dirty="0" err="1"/>
              <a:t>κλ.π</a:t>
            </a:r>
            <a:r>
              <a:rPr lang="el-GR" sz="1600" dirty="0"/>
              <a:t>.)</a:t>
            </a:r>
          </a:p>
        </p:txBody>
      </p:sp>
      <p:sp>
        <p:nvSpPr>
          <p:cNvPr id="10" name="9 - Ορθογώνιο"/>
          <p:cNvSpPr/>
          <p:nvPr/>
        </p:nvSpPr>
        <p:spPr>
          <a:xfrm>
            <a:off x="5791200" y="1124744"/>
            <a:ext cx="5777345" cy="35442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600" dirty="0">
                <a:solidFill>
                  <a:srgbClr val="FFFF00"/>
                </a:solidFill>
              </a:rPr>
              <a:t>(</a:t>
            </a:r>
            <a:r>
              <a:rPr lang="el-GR" sz="1600" dirty="0">
                <a:solidFill>
                  <a:srgbClr val="FFFF00"/>
                </a:solidFill>
              </a:rPr>
              <a:t>2</a:t>
            </a:r>
            <a:r>
              <a:rPr lang="en-US" sz="1600" dirty="0">
                <a:solidFill>
                  <a:srgbClr val="FFFF00"/>
                </a:solidFill>
              </a:rPr>
              <a:t>)</a:t>
            </a:r>
            <a:r>
              <a:rPr lang="el-GR" sz="1600" dirty="0">
                <a:solidFill>
                  <a:srgbClr val="FFFF00"/>
                </a:solidFill>
              </a:rPr>
              <a:t> - Το λόγο μεταξύ συνταξιούχων και ασφαλισμένων, </a:t>
            </a:r>
          </a:p>
          <a:p>
            <a:pPr algn="ctr"/>
            <a:r>
              <a:rPr lang="el-GR" sz="1600" dirty="0"/>
              <a:t>ο οποίος εξαρτάται από</a:t>
            </a:r>
            <a:r>
              <a:rPr lang="en-US" sz="1600" dirty="0"/>
              <a:t>:</a:t>
            </a:r>
            <a:endParaRPr lang="el-GR" sz="1600" dirty="0"/>
          </a:p>
          <a:p>
            <a:pPr algn="ctr"/>
            <a:endParaRPr lang="el-GR" sz="1600" dirty="0"/>
          </a:p>
          <a:p>
            <a:pPr marL="360363" indent="-360363">
              <a:spcAft>
                <a:spcPts val="600"/>
              </a:spcAft>
              <a:buFont typeface="Arial" pitchFamily="34" charset="0"/>
              <a:buChar char="•"/>
            </a:pPr>
            <a:r>
              <a:rPr lang="el-GR" sz="1600" dirty="0"/>
              <a:t>τις δημογραφικές συνιστώσες (γονιμότητα, θνησιμότητα και μετανάστευση) οι οποίες καθορίζουν την κατά ηλικία σύνθεση του πληθυσμού και το προσδόκιμο επιβίωσης στις υψηλές ηλικίες</a:t>
            </a:r>
          </a:p>
          <a:p>
            <a:pPr marL="360363" indent="-360363">
              <a:spcAft>
                <a:spcPts val="600"/>
              </a:spcAft>
              <a:buFont typeface="Arial" pitchFamily="34" charset="0"/>
              <a:buChar char="•"/>
            </a:pPr>
            <a:r>
              <a:rPr lang="el-GR" sz="1600" dirty="0"/>
              <a:t>από την τάση των ατόμων για συμμετοχή στην αγορά εργασίας</a:t>
            </a:r>
          </a:p>
          <a:p>
            <a:pPr marL="360363" indent="-360363">
              <a:spcAft>
                <a:spcPts val="600"/>
              </a:spcAft>
              <a:buFont typeface="Arial" pitchFamily="34" charset="0"/>
              <a:buChar char="•"/>
            </a:pPr>
            <a:r>
              <a:rPr lang="el-GR" sz="1600" dirty="0"/>
              <a:t>από τα επίπεδα  ανεργίας</a:t>
            </a:r>
          </a:p>
          <a:p>
            <a:pPr marL="360363" indent="-360363">
              <a:spcAft>
                <a:spcPts val="600"/>
              </a:spcAft>
              <a:buFont typeface="Arial" pitchFamily="34" charset="0"/>
              <a:buChar char="•"/>
            </a:pPr>
            <a:r>
              <a:rPr lang="el-GR" sz="1600" dirty="0"/>
              <a:t>και από το θεσμικό πλαίσιο που διέπει το συνταξιοδοτικό σύστημα, και που ειδικότερα καθορίζει την ηλικία συνταξιοδότησης  </a:t>
            </a:r>
          </a:p>
          <a:p>
            <a:pPr algn="ctr"/>
            <a:endParaRPr lang="el-GR" dirty="0"/>
          </a:p>
        </p:txBody>
      </p:sp>
      <p:sp>
        <p:nvSpPr>
          <p:cNvPr id="11" name="10 - Ορθογώνιο"/>
          <p:cNvSpPr/>
          <p:nvPr/>
        </p:nvSpPr>
        <p:spPr>
          <a:xfrm>
            <a:off x="692666" y="4833422"/>
            <a:ext cx="10875880" cy="17613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600" dirty="0">
                <a:solidFill>
                  <a:srgbClr val="FFFF00"/>
                </a:solidFill>
              </a:rPr>
              <a:t>(</a:t>
            </a:r>
            <a:r>
              <a:rPr lang="el-GR" sz="1600" dirty="0">
                <a:solidFill>
                  <a:srgbClr val="FFFF00"/>
                </a:solidFill>
              </a:rPr>
              <a:t>3</a:t>
            </a:r>
            <a:r>
              <a:rPr lang="en-US" sz="1600" dirty="0">
                <a:solidFill>
                  <a:srgbClr val="FFFF00"/>
                </a:solidFill>
              </a:rPr>
              <a:t>)</a:t>
            </a:r>
            <a:r>
              <a:rPr lang="el-GR" sz="1600" dirty="0">
                <a:solidFill>
                  <a:srgbClr val="FFFF00"/>
                </a:solidFill>
              </a:rPr>
              <a:t> - Το ποσοστό του εισοδήματος που προέρχεται από την οικονομική δραστηριότητα και το οποίο παρακρατείται για την αποπληρωμή των συντάξεων, </a:t>
            </a:r>
          </a:p>
          <a:p>
            <a:pPr algn="ctr"/>
            <a:r>
              <a:rPr lang="el-GR" sz="1600" dirty="0"/>
              <a:t>το οποίο εξαρτάται από</a:t>
            </a:r>
            <a:r>
              <a:rPr lang="en-US" sz="1600" dirty="0"/>
              <a:t>:</a:t>
            </a:r>
            <a:endParaRPr lang="el-GR" sz="1600" dirty="0"/>
          </a:p>
          <a:p>
            <a:endParaRPr lang="en-US" sz="1600" dirty="0"/>
          </a:p>
          <a:p>
            <a:pPr marL="360363" indent="-360363">
              <a:spcAft>
                <a:spcPts val="600"/>
              </a:spcAft>
              <a:buFont typeface="Arial" pitchFamily="34" charset="0"/>
              <a:buChar char="•"/>
            </a:pPr>
            <a:r>
              <a:rPr lang="el-GR" sz="1600" dirty="0"/>
              <a:t>τους κανόνες που διέπουν το ύψος και τους φορείς που καταβάλουν εισφορές για τη συνταξιοδότηση</a:t>
            </a:r>
          </a:p>
          <a:p>
            <a:pPr marL="360363" indent="-360363">
              <a:spcAft>
                <a:spcPts val="600"/>
              </a:spcAft>
              <a:buFont typeface="Arial" pitchFamily="34" charset="0"/>
              <a:buChar char="•"/>
            </a:pPr>
            <a:r>
              <a:rPr lang="el-GR" sz="1600" dirty="0"/>
              <a:t>από κρατήσεις άλλου είδους (π.χ. φορολογία)</a:t>
            </a:r>
          </a:p>
          <a:p>
            <a:pPr marL="360363" indent="-360363">
              <a:buFont typeface="Arial" pitchFamily="34" charset="0"/>
              <a:buChar char="•"/>
            </a:pPr>
            <a:endParaRPr lang="el-GR" dirty="0"/>
          </a:p>
          <a:p>
            <a:pPr marL="360363" indent="-360363">
              <a:buFont typeface="Arial" pitchFamily="34" charset="0"/>
              <a:buChar char="•"/>
            </a:pPr>
            <a:endParaRPr lang="el-GR" dirty="0"/>
          </a:p>
          <a:p>
            <a:pPr algn="ctr"/>
            <a:endParaRPr lang="en-US" dirty="0"/>
          </a:p>
          <a:p>
            <a:pPr algn="ctr"/>
            <a:r>
              <a:rPr lang="en-US" dirty="0"/>
              <a:t> </a:t>
            </a:r>
            <a:endParaRPr lang="el-GR"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 Τίτλος"/>
          <p:cNvSpPr txBox="1">
            <a:spLocks/>
          </p:cNvSpPr>
          <p:nvPr/>
        </p:nvSpPr>
        <p:spPr>
          <a:xfrm>
            <a:off x="332508" y="180109"/>
            <a:ext cx="11291455" cy="540327"/>
          </a:xfrm>
          <a:prstGeom prst="rect">
            <a:avLst/>
          </a:prstGeom>
          <a:solidFill>
            <a:schemeClr val="accent1">
              <a:lumMod val="60000"/>
              <a:lumOff val="40000"/>
            </a:schemeClr>
          </a:solidFill>
        </p:spPr>
        <p:txBody>
          <a:bodyPr vert="horz" lIns="91440" tIns="45720" rIns="91440" bIns="45720" rtlCol="0" anchor="ctr">
            <a:normAutofit fontScale="92500"/>
          </a:bodyPr>
          <a:lstStyle/>
          <a:p>
            <a:pPr algn="ctr">
              <a:buNone/>
            </a:pPr>
            <a:r>
              <a:rPr lang="el-GR" sz="2200" b="1" dirty="0">
                <a:latin typeface="Times New Roman" pitchFamily="18" charset="0"/>
                <a:cs typeface="Times New Roman" pitchFamily="18" charset="0"/>
              </a:rPr>
              <a:t>4.2 Η λειτουργία του αναδιανεμητικού συστήματος και η σημασία της δημογραφικής γήρανσης_2</a:t>
            </a:r>
            <a:endParaRPr lang="en-US" sz="2800" dirty="0"/>
          </a:p>
        </p:txBody>
      </p:sp>
      <p:graphicFrame>
        <p:nvGraphicFramePr>
          <p:cNvPr id="7" name="6 - Πίνακας"/>
          <p:cNvGraphicFramePr>
            <a:graphicFrameLocks noGrp="1"/>
          </p:cNvGraphicFramePr>
          <p:nvPr/>
        </p:nvGraphicFramePr>
        <p:xfrm>
          <a:off x="332510" y="734292"/>
          <a:ext cx="11305307" cy="5480449"/>
        </p:xfrm>
        <a:graphic>
          <a:graphicData uri="http://schemas.openxmlformats.org/drawingml/2006/table">
            <a:tbl>
              <a:tblPr firstRow="1" bandRow="1">
                <a:tableStyleId>{5C22544A-7EE6-4342-B048-85BDC9FD1C3A}</a:tableStyleId>
              </a:tblPr>
              <a:tblGrid>
                <a:gridCol w="8063345">
                  <a:extLst>
                    <a:ext uri="{9D8B030D-6E8A-4147-A177-3AD203B41FA5}">
                      <a16:colId xmlns:a16="http://schemas.microsoft.com/office/drawing/2014/main" xmlns="" val="20000"/>
                    </a:ext>
                  </a:extLst>
                </a:gridCol>
                <a:gridCol w="955964">
                  <a:extLst>
                    <a:ext uri="{9D8B030D-6E8A-4147-A177-3AD203B41FA5}">
                      <a16:colId xmlns:a16="http://schemas.microsoft.com/office/drawing/2014/main" xmlns="" val="20001"/>
                    </a:ext>
                  </a:extLst>
                </a:gridCol>
                <a:gridCol w="1136072">
                  <a:extLst>
                    <a:ext uri="{9D8B030D-6E8A-4147-A177-3AD203B41FA5}">
                      <a16:colId xmlns:a16="http://schemas.microsoft.com/office/drawing/2014/main" xmlns="" val="20002"/>
                    </a:ext>
                  </a:extLst>
                </a:gridCol>
                <a:gridCol w="1149926">
                  <a:extLst>
                    <a:ext uri="{9D8B030D-6E8A-4147-A177-3AD203B41FA5}">
                      <a16:colId xmlns:a16="http://schemas.microsoft.com/office/drawing/2014/main" xmlns="" val="20003"/>
                    </a:ext>
                  </a:extLst>
                </a:gridCol>
              </a:tblGrid>
              <a:tr h="339111">
                <a:tc>
                  <a:txBody>
                    <a:bodyPr/>
                    <a:lstStyle/>
                    <a:p>
                      <a:endParaRPr lang="el-GR" sz="1600" dirty="0">
                        <a:latin typeface="Times New Roman" pitchFamily="18" charset="0"/>
                        <a:cs typeface="Times New Roman" pitchFamily="18" charset="0"/>
                      </a:endParaRPr>
                    </a:p>
                  </a:txBody>
                  <a:tcPr/>
                </a:tc>
                <a:tc>
                  <a:txBody>
                    <a:bodyPr/>
                    <a:lstStyle/>
                    <a:p>
                      <a:r>
                        <a:rPr lang="el-GR" sz="1600" dirty="0">
                          <a:latin typeface="Times New Roman" pitchFamily="18" charset="0"/>
                          <a:cs typeface="Times New Roman" pitchFamily="18" charset="0"/>
                        </a:rPr>
                        <a:t>Σήμερα</a:t>
                      </a:r>
                    </a:p>
                  </a:txBody>
                  <a:tcPr/>
                </a:tc>
                <a:tc>
                  <a:txBody>
                    <a:bodyPr/>
                    <a:lstStyle/>
                    <a:p>
                      <a:r>
                        <a:rPr lang="el-GR" sz="1600" dirty="0">
                          <a:latin typeface="Times New Roman" pitchFamily="18" charset="0"/>
                          <a:cs typeface="Times New Roman" pitchFamily="18" charset="0"/>
                        </a:rPr>
                        <a:t>2050_</a:t>
                      </a:r>
                      <a:r>
                        <a:rPr lang="el-GR" sz="1600" dirty="0">
                          <a:solidFill>
                            <a:schemeClr val="tx1"/>
                          </a:solidFill>
                          <a:latin typeface="Times New Roman" pitchFamily="18" charset="0"/>
                          <a:cs typeface="Times New Roman" pitchFamily="18" charset="0"/>
                        </a:rPr>
                        <a:t>Σ_1</a:t>
                      </a:r>
                    </a:p>
                  </a:txBody>
                  <a:tcPr/>
                </a:tc>
                <a:tc>
                  <a:txBody>
                    <a:bodyPr/>
                    <a:lstStyle/>
                    <a:p>
                      <a:r>
                        <a:rPr lang="el-GR" sz="1600" dirty="0">
                          <a:latin typeface="Times New Roman" pitchFamily="18" charset="0"/>
                          <a:cs typeface="Times New Roman" pitchFamily="18" charset="0"/>
                        </a:rPr>
                        <a:t>2050_</a:t>
                      </a:r>
                      <a:r>
                        <a:rPr lang="el-GR" sz="1600" dirty="0">
                          <a:solidFill>
                            <a:schemeClr val="tx1"/>
                          </a:solidFill>
                          <a:latin typeface="Times New Roman" pitchFamily="18" charset="0"/>
                          <a:cs typeface="Times New Roman" pitchFamily="18" charset="0"/>
                        </a:rPr>
                        <a:t>Σ_2</a:t>
                      </a:r>
                    </a:p>
                  </a:txBody>
                  <a:tcPr/>
                </a:tc>
                <a:extLst>
                  <a:ext uri="{0D108BD9-81ED-4DB2-BD59-A6C34878D82A}">
                    <a16:rowId xmlns:a16="http://schemas.microsoft.com/office/drawing/2014/main" xmlns="" val="10000"/>
                  </a:ext>
                </a:extLst>
              </a:tr>
              <a:tr h="3391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Λόγος μεταξύ ασφαλισμένων και συνταξιούχων </a:t>
                      </a:r>
                      <a:r>
                        <a:rPr lang="el-GR" sz="1600" b="1" dirty="0">
                          <a:solidFill>
                            <a:schemeClr val="tx1"/>
                          </a:solidFill>
                          <a:latin typeface="Times New Roman" pitchFamily="18" charset="0"/>
                          <a:cs typeface="Times New Roman" pitchFamily="18" charset="0"/>
                        </a:rPr>
                        <a:t>(Α/Σ) </a:t>
                      </a:r>
                      <a:endParaRPr lang="el-GR" sz="1600" dirty="0">
                        <a:latin typeface="Times New Roman" pitchFamily="18" charset="0"/>
                        <a:cs typeface="Times New Roman" pitchFamily="18" charset="0"/>
                      </a:endParaRPr>
                    </a:p>
                  </a:txBody>
                  <a:tcPr/>
                </a:tc>
                <a:tc>
                  <a:txBody>
                    <a:bodyPr/>
                    <a:lstStyle/>
                    <a:p>
                      <a:pPr algn="ctr"/>
                      <a:r>
                        <a:rPr lang="el-GR" sz="1600" dirty="0">
                          <a:latin typeface="Times New Roman" pitchFamily="18" charset="0"/>
                          <a:cs typeface="Times New Roman" pitchFamily="18" charset="0"/>
                        </a:rPr>
                        <a:t>1,6</a:t>
                      </a:r>
                    </a:p>
                  </a:txBody>
                  <a:tcPr anchor="ctr"/>
                </a:tc>
                <a:tc>
                  <a:txBody>
                    <a:bodyPr/>
                    <a:lstStyle/>
                    <a:p>
                      <a:pPr algn="ctr"/>
                      <a:r>
                        <a:rPr lang="el-GR" sz="1600" dirty="0">
                          <a:latin typeface="Times New Roman" pitchFamily="18" charset="0"/>
                          <a:cs typeface="Times New Roman" pitchFamily="18" charset="0"/>
                        </a:rPr>
                        <a:t>1,2</a:t>
                      </a:r>
                    </a:p>
                  </a:txBody>
                  <a:tcPr anchor="ctr"/>
                </a:tc>
                <a:tc>
                  <a:txBody>
                    <a:bodyPr/>
                    <a:lstStyle/>
                    <a:p>
                      <a:pPr algn="ctr"/>
                      <a:r>
                        <a:rPr lang="el-GR" sz="1600" dirty="0">
                          <a:latin typeface="Times New Roman" pitchFamily="18" charset="0"/>
                          <a:cs typeface="Times New Roman" pitchFamily="18" charset="0"/>
                        </a:rPr>
                        <a:t>1,2</a:t>
                      </a:r>
                    </a:p>
                  </a:txBody>
                  <a:tcPr anchor="ctr"/>
                </a:tc>
                <a:extLst>
                  <a:ext uri="{0D108BD9-81ED-4DB2-BD59-A6C34878D82A}">
                    <a16:rowId xmlns:a16="http://schemas.microsoft.com/office/drawing/2014/main" xmlns="" val="10001"/>
                  </a:ext>
                </a:extLst>
              </a:tr>
              <a:tr h="3747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Μερίδιο του εισοδήματος που προέρχεται από την εργασία και πηγαίνει στις συντάξεις </a:t>
                      </a:r>
                      <a:r>
                        <a:rPr lang="el-GR" sz="1600" b="1" dirty="0">
                          <a:solidFill>
                            <a:schemeClr val="tx1"/>
                          </a:solidFill>
                          <a:latin typeface="Times New Roman" pitchFamily="18" charset="0"/>
                          <a:cs typeface="Times New Roman" pitchFamily="18" charset="0"/>
                        </a:rPr>
                        <a:t>(φ</a:t>
                      </a:r>
                      <a:r>
                        <a:rPr lang="el-GR" sz="1600" b="1" baseline="-25000" dirty="0">
                          <a:solidFill>
                            <a:schemeClr val="tx1"/>
                          </a:solidFill>
                          <a:latin typeface="Times New Roman" pitchFamily="18" charset="0"/>
                          <a:cs typeface="Times New Roman" pitchFamily="18" charset="0"/>
                        </a:rPr>
                        <a:t>α</a:t>
                      </a:r>
                      <a:r>
                        <a:rPr lang="el-GR" sz="1600" b="1" dirty="0">
                          <a:solidFill>
                            <a:schemeClr val="tx1"/>
                          </a:solidFill>
                          <a:latin typeface="Times New Roman" pitchFamily="18" charset="0"/>
                          <a:cs typeface="Times New Roman" pitchFamily="18" charset="0"/>
                        </a:rPr>
                        <a:t>) </a:t>
                      </a:r>
                      <a:endParaRPr lang="el-GR" sz="1600" dirty="0">
                        <a:latin typeface="Times New Roman" pitchFamily="18" charset="0"/>
                        <a:cs typeface="Times New Roman" pitchFamily="18" charset="0"/>
                      </a:endParaRPr>
                    </a:p>
                  </a:txBody>
                  <a:tcPr/>
                </a:tc>
                <a:tc>
                  <a:txBody>
                    <a:bodyPr/>
                    <a:lstStyle/>
                    <a:p>
                      <a:pPr algn="ctr"/>
                      <a:r>
                        <a:rPr lang="el-GR" sz="1600" dirty="0">
                          <a:latin typeface="Times New Roman" pitchFamily="18" charset="0"/>
                          <a:cs typeface="Times New Roman" pitchFamily="18" charset="0"/>
                        </a:rPr>
                        <a:t>23%</a:t>
                      </a:r>
                    </a:p>
                  </a:txBody>
                  <a:tcPr anchor="ctr"/>
                </a:tc>
                <a:tc>
                  <a:txBody>
                    <a:bodyPr/>
                    <a:lstStyle/>
                    <a:p>
                      <a:pPr algn="ctr"/>
                      <a:r>
                        <a:rPr lang="el-GR" sz="1600" dirty="0">
                          <a:latin typeface="Times New Roman" pitchFamily="18" charset="0"/>
                          <a:cs typeface="Times New Roman" pitchFamily="18" charset="0"/>
                        </a:rPr>
                        <a:t>23%</a:t>
                      </a:r>
                    </a:p>
                  </a:txBody>
                  <a:tcPr anchor="ctr"/>
                </a:tc>
                <a:tc>
                  <a:txBody>
                    <a:bodyPr/>
                    <a:lstStyle/>
                    <a:p>
                      <a:pPr algn="ctr"/>
                      <a:r>
                        <a:rPr lang="el-GR" sz="1600" dirty="0">
                          <a:latin typeface="Times New Roman" pitchFamily="18" charset="0"/>
                          <a:cs typeface="Times New Roman" pitchFamily="18" charset="0"/>
                        </a:rPr>
                        <a:t>23%</a:t>
                      </a:r>
                    </a:p>
                  </a:txBody>
                  <a:tcPr anchor="ctr"/>
                </a:tc>
                <a:extLst>
                  <a:ext uri="{0D108BD9-81ED-4DB2-BD59-A6C34878D82A}">
                    <a16:rowId xmlns:a16="http://schemas.microsoft.com/office/drawing/2014/main" xmlns="" val="10002"/>
                  </a:ext>
                </a:extLst>
              </a:tr>
              <a:tr h="8323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Σχετικό επίπεδο εισοδήματος των συνταξιούχων ως προς το μέσο εισόδημα που προέρχεται από την εργασία (όπως αυτό προκύπτει από το μερίδιο του εισοδήματος που προέρχεται από την εργασία και πηγαίνει στις συντάξεις) </a:t>
                      </a:r>
                      <a:r>
                        <a:rPr lang="el-GR" sz="1600" b="1" dirty="0">
                          <a:solidFill>
                            <a:schemeClr val="tx1"/>
                          </a:solidFill>
                          <a:latin typeface="Times New Roman" pitchFamily="18" charset="0"/>
                          <a:cs typeface="Times New Roman" pitchFamily="18" charset="0"/>
                        </a:rPr>
                        <a:t>(</a:t>
                      </a:r>
                      <a:r>
                        <a:rPr lang="el-GR" sz="1600" b="1" dirty="0" err="1">
                          <a:solidFill>
                            <a:schemeClr val="tx1"/>
                          </a:solidFill>
                          <a:latin typeface="Times New Roman" pitchFamily="18" charset="0"/>
                          <a:cs typeface="Times New Roman" pitchFamily="18" charset="0"/>
                        </a:rPr>
                        <a:t>β</a:t>
                      </a:r>
                      <a:r>
                        <a:rPr lang="el-GR" sz="1600" b="1" baseline="-25000" dirty="0" err="1">
                          <a:solidFill>
                            <a:schemeClr val="tx1"/>
                          </a:solidFill>
                          <a:latin typeface="Times New Roman" pitchFamily="18" charset="0"/>
                          <a:cs typeface="Times New Roman" pitchFamily="18" charset="0"/>
                        </a:rPr>
                        <a:t>α</a:t>
                      </a:r>
                      <a:r>
                        <a:rPr lang="el-GR" sz="1600" b="1" dirty="0">
                          <a:solidFill>
                            <a:schemeClr val="tx1"/>
                          </a:solidFill>
                          <a:latin typeface="Times New Roman" pitchFamily="18" charset="0"/>
                          <a:cs typeface="Times New Roman" pitchFamily="18" charset="0"/>
                        </a:rPr>
                        <a:t>) </a:t>
                      </a:r>
                      <a:endParaRPr lang="el-GR" sz="1600" dirty="0">
                        <a:latin typeface="Times New Roman" pitchFamily="18" charset="0"/>
                        <a:cs typeface="Times New Roman" pitchFamily="18" charset="0"/>
                      </a:endParaRPr>
                    </a:p>
                  </a:txBody>
                  <a:tcPr/>
                </a:tc>
                <a:tc>
                  <a:txBody>
                    <a:bodyPr/>
                    <a:lstStyle/>
                    <a:p>
                      <a:pPr algn="ctr"/>
                      <a:r>
                        <a:rPr lang="el-GR" sz="1600" dirty="0">
                          <a:latin typeface="Times New Roman" pitchFamily="18" charset="0"/>
                          <a:cs typeface="Times New Roman" pitchFamily="18" charset="0"/>
                        </a:rPr>
                        <a:t>37%</a:t>
                      </a:r>
                    </a:p>
                  </a:txBody>
                  <a:tcPr anchor="ctr"/>
                </a:tc>
                <a:tc>
                  <a:txBody>
                    <a:bodyPr/>
                    <a:lstStyle/>
                    <a:p>
                      <a:pPr algn="ctr"/>
                      <a:r>
                        <a:rPr lang="el-GR" sz="1600" dirty="0">
                          <a:latin typeface="Times New Roman" pitchFamily="18" charset="0"/>
                          <a:cs typeface="Times New Roman" pitchFamily="18" charset="0"/>
                        </a:rPr>
                        <a:t>27%</a:t>
                      </a:r>
                    </a:p>
                  </a:txBody>
                  <a:tcPr anchor="ctr"/>
                </a:tc>
                <a:tc>
                  <a:txBody>
                    <a:bodyPr/>
                    <a:lstStyle/>
                    <a:p>
                      <a:pPr algn="ctr"/>
                      <a:r>
                        <a:rPr lang="el-GR" sz="1600" dirty="0">
                          <a:latin typeface="Times New Roman" pitchFamily="18" charset="0"/>
                          <a:cs typeface="Times New Roman" pitchFamily="18" charset="0"/>
                        </a:rPr>
                        <a:t>27%</a:t>
                      </a:r>
                    </a:p>
                  </a:txBody>
                  <a:tcPr anchor="ctr"/>
                </a:tc>
                <a:extLst>
                  <a:ext uri="{0D108BD9-81ED-4DB2-BD59-A6C34878D82A}">
                    <a16:rowId xmlns:a16="http://schemas.microsoft.com/office/drawing/2014/main" xmlns="" val="10003"/>
                  </a:ext>
                </a:extLst>
              </a:tr>
              <a:tr h="3452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Μερίδιο του εισοδήματος που </a:t>
                      </a:r>
                      <a:r>
                        <a:rPr lang="el-GR" sz="1600" b="1" dirty="0">
                          <a:solidFill>
                            <a:schemeClr val="tx1"/>
                          </a:solidFill>
                          <a:latin typeface="Times New Roman" pitchFamily="18" charset="0"/>
                          <a:cs typeface="Times New Roman" pitchFamily="18" charset="0"/>
                        </a:rPr>
                        <a:t>δεν</a:t>
                      </a:r>
                      <a:r>
                        <a:rPr lang="el-GR" sz="1600" dirty="0">
                          <a:latin typeface="Times New Roman" pitchFamily="18" charset="0"/>
                          <a:cs typeface="Times New Roman" pitchFamily="18" charset="0"/>
                        </a:rPr>
                        <a:t> προέρχεται από την εργασία και πηγαίνει στις συντάξεις </a:t>
                      </a:r>
                      <a:r>
                        <a:rPr lang="el-GR" sz="1600" b="1" dirty="0">
                          <a:solidFill>
                            <a:schemeClr val="tx1"/>
                          </a:solidFill>
                          <a:latin typeface="Times New Roman" pitchFamily="18" charset="0"/>
                          <a:cs typeface="Times New Roman" pitchFamily="18" charset="0"/>
                        </a:rPr>
                        <a:t>(φ</a:t>
                      </a:r>
                      <a:r>
                        <a:rPr lang="el-GR" sz="1600" b="1" baseline="-25000" dirty="0">
                          <a:solidFill>
                            <a:schemeClr val="tx1"/>
                          </a:solidFill>
                          <a:latin typeface="Times New Roman" pitchFamily="18" charset="0"/>
                          <a:cs typeface="Times New Roman" pitchFamily="18" charset="0"/>
                        </a:rPr>
                        <a:t>κ</a:t>
                      </a:r>
                      <a:r>
                        <a:rPr lang="el-GR" sz="1600" b="1" dirty="0">
                          <a:solidFill>
                            <a:schemeClr val="tx1"/>
                          </a:solidFill>
                          <a:latin typeface="Times New Roman" pitchFamily="18" charset="0"/>
                          <a:cs typeface="Times New Roman" pitchFamily="18" charset="0"/>
                        </a:rPr>
                        <a:t>) </a:t>
                      </a:r>
                      <a:endParaRPr lang="el-GR" sz="1600" dirty="0">
                        <a:latin typeface="Times New Roman" pitchFamily="18" charset="0"/>
                        <a:cs typeface="Times New Roman" pitchFamily="18" charset="0"/>
                      </a:endParaRPr>
                    </a:p>
                  </a:txBody>
                  <a:tcPr/>
                </a:tc>
                <a:tc>
                  <a:txBody>
                    <a:bodyPr/>
                    <a:lstStyle/>
                    <a:p>
                      <a:pPr algn="ctr"/>
                      <a:r>
                        <a:rPr lang="el-GR" sz="1600" dirty="0">
                          <a:latin typeface="Times New Roman" pitchFamily="18" charset="0"/>
                          <a:cs typeface="Times New Roman" pitchFamily="18" charset="0"/>
                        </a:rPr>
                        <a:t>11%</a:t>
                      </a:r>
                    </a:p>
                  </a:txBody>
                  <a:tcPr anchor="ctr"/>
                </a:tc>
                <a:tc>
                  <a:txBody>
                    <a:bodyPr/>
                    <a:lstStyle/>
                    <a:p>
                      <a:pPr algn="ctr"/>
                      <a:r>
                        <a:rPr lang="el-GR" sz="1600" dirty="0">
                          <a:latin typeface="Times New Roman" pitchFamily="18" charset="0"/>
                          <a:cs typeface="Times New Roman" pitchFamily="18" charset="0"/>
                        </a:rPr>
                        <a:t>14%</a:t>
                      </a:r>
                    </a:p>
                  </a:txBody>
                  <a:tcPr anchor="ctr"/>
                </a:tc>
                <a:tc>
                  <a:txBody>
                    <a:bodyPr/>
                    <a:lstStyle/>
                    <a:p>
                      <a:pPr algn="ctr"/>
                      <a:r>
                        <a:rPr lang="el-GR" sz="1600" dirty="0">
                          <a:latin typeface="Times New Roman" pitchFamily="18" charset="0"/>
                          <a:cs typeface="Times New Roman" pitchFamily="18" charset="0"/>
                        </a:rPr>
                        <a:t>11%</a:t>
                      </a:r>
                    </a:p>
                  </a:txBody>
                  <a:tcPr anchor="ctr"/>
                </a:tc>
                <a:extLst>
                  <a:ext uri="{0D108BD9-81ED-4DB2-BD59-A6C34878D82A}">
                    <a16:rowId xmlns:a16="http://schemas.microsoft.com/office/drawing/2014/main" xmlns="" val="10004"/>
                  </a:ext>
                </a:extLst>
              </a:tr>
              <a:tr h="6234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Επιπλέον σχετικό επίπεδο εισοδήματος των συνταξιούχων (όπως αυτό προκύπτει από το μερίδιο του εισοδήματος που </a:t>
                      </a:r>
                      <a:r>
                        <a:rPr lang="el-GR" sz="1600" b="1" dirty="0">
                          <a:solidFill>
                            <a:schemeClr val="tx1"/>
                          </a:solidFill>
                          <a:latin typeface="Times New Roman" pitchFamily="18" charset="0"/>
                          <a:cs typeface="Times New Roman" pitchFamily="18" charset="0"/>
                        </a:rPr>
                        <a:t>δεν</a:t>
                      </a:r>
                      <a:r>
                        <a:rPr lang="el-GR" sz="1600" dirty="0">
                          <a:latin typeface="Times New Roman" pitchFamily="18" charset="0"/>
                          <a:cs typeface="Times New Roman" pitchFamily="18" charset="0"/>
                        </a:rPr>
                        <a:t> προέρχεται από την εργασία και πηγαίνει στις συντάξεις)</a:t>
                      </a:r>
                      <a:r>
                        <a:rPr lang="el-GR" sz="1600" baseline="0" dirty="0">
                          <a:latin typeface="Times New Roman" pitchFamily="18" charset="0"/>
                          <a:cs typeface="Times New Roman" pitchFamily="18" charset="0"/>
                        </a:rPr>
                        <a:t> </a:t>
                      </a:r>
                      <a:r>
                        <a:rPr lang="el-GR" sz="1600" b="1" dirty="0">
                          <a:solidFill>
                            <a:schemeClr val="tx1"/>
                          </a:solidFill>
                          <a:latin typeface="Times New Roman" pitchFamily="18" charset="0"/>
                          <a:cs typeface="Times New Roman" pitchFamily="18" charset="0"/>
                        </a:rPr>
                        <a:t>(</a:t>
                      </a:r>
                      <a:r>
                        <a:rPr lang="el-GR" sz="1600" b="1" dirty="0" err="1">
                          <a:solidFill>
                            <a:schemeClr val="tx1"/>
                          </a:solidFill>
                          <a:latin typeface="Times New Roman" pitchFamily="18" charset="0"/>
                          <a:cs typeface="Times New Roman" pitchFamily="18" charset="0"/>
                        </a:rPr>
                        <a:t>β</a:t>
                      </a:r>
                      <a:r>
                        <a:rPr lang="el-GR" sz="1600" b="1" baseline="-25000" dirty="0" err="1">
                          <a:solidFill>
                            <a:schemeClr val="tx1"/>
                          </a:solidFill>
                          <a:latin typeface="Times New Roman" pitchFamily="18" charset="0"/>
                          <a:cs typeface="Times New Roman" pitchFamily="18" charset="0"/>
                        </a:rPr>
                        <a:t>κ</a:t>
                      </a:r>
                      <a:r>
                        <a:rPr lang="el-GR" sz="1600" b="1" dirty="0">
                          <a:solidFill>
                            <a:schemeClr val="tx1"/>
                          </a:solidFill>
                          <a:latin typeface="Times New Roman" pitchFamily="18" charset="0"/>
                          <a:cs typeface="Times New Roman" pitchFamily="18" charset="0"/>
                        </a:rPr>
                        <a:t>) </a:t>
                      </a:r>
                      <a:endParaRPr lang="el-GR" sz="1600" dirty="0">
                        <a:latin typeface="Times New Roman" pitchFamily="18" charset="0"/>
                        <a:cs typeface="Times New Roman" pitchFamily="18" charset="0"/>
                      </a:endParaRPr>
                    </a:p>
                  </a:txBody>
                  <a:tcPr/>
                </a:tc>
                <a:tc>
                  <a:txBody>
                    <a:bodyPr/>
                    <a:lstStyle/>
                    <a:p>
                      <a:pPr algn="ctr"/>
                      <a:r>
                        <a:rPr lang="el-GR" sz="1600" dirty="0">
                          <a:latin typeface="Times New Roman" pitchFamily="18" charset="0"/>
                          <a:cs typeface="Times New Roman" pitchFamily="18" charset="0"/>
                        </a:rPr>
                        <a:t>49%</a:t>
                      </a:r>
                    </a:p>
                  </a:txBody>
                  <a:tcPr anchor="ctr"/>
                </a:tc>
                <a:tc>
                  <a:txBody>
                    <a:bodyPr/>
                    <a:lstStyle/>
                    <a:p>
                      <a:pPr algn="ctr"/>
                      <a:r>
                        <a:rPr lang="el-GR" sz="1600" dirty="0">
                          <a:latin typeface="Times New Roman" pitchFamily="18" charset="0"/>
                          <a:cs typeface="Times New Roman" pitchFamily="18" charset="0"/>
                        </a:rPr>
                        <a:t>48%</a:t>
                      </a:r>
                    </a:p>
                  </a:txBody>
                  <a:tcPr anchor="ctr"/>
                </a:tc>
                <a:tc>
                  <a:txBody>
                    <a:bodyPr/>
                    <a:lstStyle/>
                    <a:p>
                      <a:pPr algn="ctr"/>
                      <a:r>
                        <a:rPr lang="el-GR" sz="1600" dirty="0">
                          <a:latin typeface="Times New Roman" pitchFamily="18" charset="0"/>
                          <a:cs typeface="Times New Roman" pitchFamily="18" charset="0"/>
                        </a:rPr>
                        <a:t>37%</a:t>
                      </a:r>
                    </a:p>
                  </a:txBody>
                  <a:tcPr anchor="ctr"/>
                </a:tc>
                <a:extLst>
                  <a:ext uri="{0D108BD9-81ED-4DB2-BD59-A6C34878D82A}">
                    <a16:rowId xmlns:a16="http://schemas.microsoft.com/office/drawing/2014/main" xmlns="" val="10005"/>
                  </a:ext>
                </a:extLst>
              </a:tr>
              <a:tr h="3482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Τελικό σχετικό επίπεδο εισοδήματος των συνταξιούχων ως προς αυτό των εργαζομένων </a:t>
                      </a:r>
                      <a:r>
                        <a:rPr lang="el-GR" sz="1600" b="1" dirty="0">
                          <a:solidFill>
                            <a:schemeClr val="tx1"/>
                          </a:solidFill>
                          <a:latin typeface="Times New Roman" pitchFamily="18" charset="0"/>
                          <a:cs typeface="Times New Roman" pitchFamily="18" charset="0"/>
                        </a:rPr>
                        <a:t>(β) </a:t>
                      </a:r>
                      <a:endParaRPr lang="el-GR" sz="1600" dirty="0">
                        <a:latin typeface="Times New Roman" pitchFamily="18" charset="0"/>
                        <a:cs typeface="Times New Roman" pitchFamily="18" charset="0"/>
                      </a:endParaRPr>
                    </a:p>
                  </a:txBody>
                  <a:tcPr/>
                </a:tc>
                <a:tc>
                  <a:txBody>
                    <a:bodyPr/>
                    <a:lstStyle/>
                    <a:p>
                      <a:pPr algn="ctr"/>
                      <a:r>
                        <a:rPr lang="el-GR" sz="1600" dirty="0">
                          <a:latin typeface="Times New Roman" pitchFamily="18" charset="0"/>
                          <a:cs typeface="Times New Roman" pitchFamily="18" charset="0"/>
                        </a:rPr>
                        <a:t>86%</a:t>
                      </a:r>
                    </a:p>
                  </a:txBody>
                  <a:tcPr anchor="ctr"/>
                </a:tc>
                <a:tc>
                  <a:txBody>
                    <a:bodyPr/>
                    <a:lstStyle/>
                    <a:p>
                      <a:pPr algn="ctr"/>
                      <a:r>
                        <a:rPr lang="el-GR" sz="1600" dirty="0">
                          <a:latin typeface="Times New Roman" pitchFamily="18" charset="0"/>
                          <a:cs typeface="Times New Roman" pitchFamily="18" charset="0"/>
                        </a:rPr>
                        <a:t>75%</a:t>
                      </a:r>
                    </a:p>
                  </a:txBody>
                  <a:tcPr anchor="ctr"/>
                </a:tc>
                <a:tc>
                  <a:txBody>
                    <a:bodyPr/>
                    <a:lstStyle/>
                    <a:p>
                      <a:pPr algn="ctr"/>
                      <a:r>
                        <a:rPr lang="el-GR" sz="1600" dirty="0">
                          <a:latin typeface="Times New Roman" pitchFamily="18" charset="0"/>
                          <a:cs typeface="Times New Roman" pitchFamily="18" charset="0"/>
                        </a:rPr>
                        <a:t>64%</a:t>
                      </a:r>
                    </a:p>
                  </a:txBody>
                  <a:tcPr anchor="ctr"/>
                </a:tc>
                <a:extLst>
                  <a:ext uri="{0D108BD9-81ED-4DB2-BD59-A6C34878D82A}">
                    <a16:rowId xmlns:a16="http://schemas.microsoft.com/office/drawing/2014/main" xmlns="" val="10006"/>
                  </a:ext>
                </a:extLst>
              </a:tr>
              <a:tr h="832364">
                <a:tc>
                  <a:txBody>
                    <a:bodyPr/>
                    <a:lstStyle/>
                    <a:p>
                      <a:r>
                        <a:rPr lang="el-GR" sz="1600" dirty="0">
                          <a:latin typeface="Times New Roman" pitchFamily="18" charset="0"/>
                          <a:cs typeface="Times New Roman" pitchFamily="18" charset="0"/>
                        </a:rPr>
                        <a:t>Δαπάνες ως προς το ΑΕΠ </a:t>
                      </a:r>
                      <a:r>
                        <a:rPr lang="el-GR" sz="1600" b="1" dirty="0">
                          <a:solidFill>
                            <a:schemeClr val="tx1"/>
                          </a:solidFill>
                          <a:latin typeface="Times New Roman" pitchFamily="18" charset="0"/>
                          <a:cs typeface="Times New Roman" pitchFamily="18" charset="0"/>
                        </a:rPr>
                        <a:t>(δ) </a:t>
                      </a:r>
                      <a:r>
                        <a:rPr lang="el-GR" sz="1600" dirty="0">
                          <a:latin typeface="Times New Roman" pitchFamily="18" charset="0"/>
                          <a:cs typeface="Times New Roman" pitchFamily="18" charset="0"/>
                        </a:rPr>
                        <a:t>οι οποίες καλύπτονται κατά </a:t>
                      </a:r>
                    </a:p>
                    <a:p>
                      <a:r>
                        <a:rPr lang="el-GR" sz="1600" b="1" dirty="0">
                          <a:solidFill>
                            <a:schemeClr val="tx1"/>
                          </a:solidFill>
                          <a:latin typeface="Times New Roman" pitchFamily="18" charset="0"/>
                          <a:cs typeface="Times New Roman" pitchFamily="18" charset="0"/>
                        </a:rPr>
                        <a:t>(δ</a:t>
                      </a:r>
                      <a:r>
                        <a:rPr lang="el-GR" sz="1600" b="1" baseline="-25000" dirty="0">
                          <a:solidFill>
                            <a:schemeClr val="tx1"/>
                          </a:solidFill>
                          <a:latin typeface="Times New Roman" pitchFamily="18" charset="0"/>
                          <a:cs typeface="Times New Roman" pitchFamily="18" charset="0"/>
                        </a:rPr>
                        <a:t>α</a:t>
                      </a:r>
                      <a:r>
                        <a:rPr lang="el-GR" sz="1600" b="1" dirty="0">
                          <a:solidFill>
                            <a:schemeClr val="tx1"/>
                          </a:solidFill>
                          <a:latin typeface="Times New Roman" pitchFamily="18" charset="0"/>
                          <a:cs typeface="Times New Roman" pitchFamily="18" charset="0"/>
                        </a:rPr>
                        <a:t>) </a:t>
                      </a:r>
                      <a:r>
                        <a:rPr lang="el-GR" sz="1600" dirty="0">
                          <a:latin typeface="Times New Roman" pitchFamily="18" charset="0"/>
                          <a:cs typeface="Times New Roman" pitchFamily="18" charset="0"/>
                        </a:rPr>
                        <a:t>από την εργασία και κατά </a:t>
                      </a:r>
                    </a:p>
                    <a:p>
                      <a:r>
                        <a:rPr lang="el-GR" sz="1600" b="1" dirty="0">
                          <a:solidFill>
                            <a:schemeClr val="tx1"/>
                          </a:solidFill>
                          <a:latin typeface="Times New Roman" pitchFamily="18" charset="0"/>
                          <a:cs typeface="Times New Roman" pitchFamily="18" charset="0"/>
                        </a:rPr>
                        <a:t>(</a:t>
                      </a:r>
                      <a:r>
                        <a:rPr lang="el-GR" sz="1600" b="1" dirty="0" err="1">
                          <a:solidFill>
                            <a:schemeClr val="tx1"/>
                          </a:solidFill>
                          <a:latin typeface="Times New Roman" pitchFamily="18" charset="0"/>
                          <a:cs typeface="Times New Roman" pitchFamily="18" charset="0"/>
                        </a:rPr>
                        <a:t>δ</a:t>
                      </a:r>
                      <a:r>
                        <a:rPr lang="el-GR" sz="1600" b="1" baseline="-25000" dirty="0" err="1">
                          <a:solidFill>
                            <a:schemeClr val="tx1"/>
                          </a:solidFill>
                          <a:latin typeface="Times New Roman" pitchFamily="18" charset="0"/>
                          <a:cs typeface="Times New Roman" pitchFamily="18" charset="0"/>
                        </a:rPr>
                        <a:t>κ</a:t>
                      </a:r>
                      <a:r>
                        <a:rPr lang="el-GR" sz="1600" b="1" dirty="0">
                          <a:solidFill>
                            <a:schemeClr val="tx1"/>
                          </a:solidFill>
                          <a:latin typeface="Times New Roman" pitchFamily="18" charset="0"/>
                          <a:cs typeface="Times New Roman" pitchFamily="18" charset="0"/>
                        </a:rPr>
                        <a:t>) </a:t>
                      </a:r>
                      <a:r>
                        <a:rPr lang="el-GR" sz="1600" dirty="0">
                          <a:latin typeface="Times New Roman" pitchFamily="18" charset="0"/>
                          <a:cs typeface="Times New Roman" pitchFamily="18" charset="0"/>
                        </a:rPr>
                        <a:t>από άλλες πηγές </a:t>
                      </a:r>
                    </a:p>
                  </a:txBody>
                  <a:tcPr/>
                </a:tc>
                <a:tc>
                  <a:txBody>
                    <a:bodyPr/>
                    <a:lstStyle/>
                    <a:p>
                      <a:pPr algn="ctr"/>
                      <a:r>
                        <a:rPr lang="el-GR" sz="1600" dirty="0">
                          <a:latin typeface="Times New Roman" pitchFamily="18" charset="0"/>
                          <a:cs typeface="Times New Roman" pitchFamily="18" charset="0"/>
                        </a:rPr>
                        <a:t>14</a:t>
                      </a:r>
                      <a:r>
                        <a:rPr lang="en-US" sz="1600" dirty="0">
                          <a:latin typeface="Times New Roman" pitchFamily="18" charset="0"/>
                          <a:cs typeface="Times New Roman" pitchFamily="18" charset="0"/>
                        </a:rPr>
                        <a:t>,3</a:t>
                      </a:r>
                      <a:r>
                        <a:rPr lang="el-GR" sz="1600" dirty="0">
                          <a:latin typeface="Times New Roman" pitchFamily="18" charset="0"/>
                          <a:cs typeface="Times New Roman" pitchFamily="18" charset="0"/>
                        </a:rPr>
                        <a:t>%, </a:t>
                      </a:r>
                    </a:p>
                    <a:p>
                      <a:pPr algn="ctr"/>
                      <a:r>
                        <a:rPr lang="el-GR" sz="1600" dirty="0">
                          <a:latin typeface="Times New Roman" pitchFamily="18" charset="0"/>
                          <a:cs typeface="Times New Roman" pitchFamily="18" charset="0"/>
                        </a:rPr>
                        <a:t>6</a:t>
                      </a:r>
                      <a:r>
                        <a:rPr lang="en-US" sz="1600" dirty="0">
                          <a:latin typeface="Times New Roman" pitchFamily="18" charset="0"/>
                          <a:cs typeface="Times New Roman" pitchFamily="18" charset="0"/>
                        </a:rPr>
                        <a:t>,2</a:t>
                      </a:r>
                      <a:r>
                        <a:rPr lang="el-GR" sz="1600" dirty="0">
                          <a:latin typeface="Times New Roman" pitchFamily="18" charset="0"/>
                          <a:cs typeface="Times New Roman" pitchFamily="18" charset="0"/>
                        </a:rPr>
                        <a:t>% </a:t>
                      </a:r>
                    </a:p>
                    <a:p>
                      <a:pPr algn="ctr"/>
                      <a:r>
                        <a:rPr lang="el-GR" sz="1600" dirty="0">
                          <a:latin typeface="Times New Roman" pitchFamily="18" charset="0"/>
                          <a:cs typeface="Times New Roman" pitchFamily="18" charset="0"/>
                        </a:rPr>
                        <a:t>8</a:t>
                      </a:r>
                      <a:r>
                        <a:rPr lang="en-US" sz="1600" dirty="0">
                          <a:latin typeface="Times New Roman" pitchFamily="18" charset="0"/>
                          <a:cs typeface="Times New Roman" pitchFamily="18" charset="0"/>
                        </a:rPr>
                        <a:t>,1</a:t>
                      </a:r>
                      <a:r>
                        <a:rPr lang="el-GR" sz="1600" dirty="0">
                          <a:latin typeface="Times New Roman" pitchFamily="18" charset="0"/>
                          <a:cs typeface="Times New Roman" pitchFamily="18" charset="0"/>
                        </a:rPr>
                        <a:t>%</a:t>
                      </a:r>
                    </a:p>
                  </a:txBody>
                  <a:tcPr/>
                </a:tc>
                <a:tc>
                  <a:txBody>
                    <a:bodyPr/>
                    <a:lstStyle/>
                    <a:p>
                      <a:pPr algn="ctr"/>
                      <a:r>
                        <a:rPr lang="el-GR" sz="1600" dirty="0">
                          <a:latin typeface="Times New Roman" pitchFamily="18" charset="0"/>
                          <a:cs typeface="Times New Roman" pitchFamily="18" charset="0"/>
                        </a:rPr>
                        <a:t>16% </a:t>
                      </a:r>
                    </a:p>
                    <a:p>
                      <a:pPr algn="ctr"/>
                      <a:r>
                        <a:rPr lang="en-US" sz="1600" dirty="0">
                          <a:latin typeface="Times New Roman" pitchFamily="18" charset="0"/>
                          <a:cs typeface="Times New Roman" pitchFamily="18" charset="0"/>
                        </a:rPr>
                        <a:t>5,9</a:t>
                      </a:r>
                      <a:r>
                        <a:rPr lang="el-GR" sz="1600" dirty="0">
                          <a:latin typeface="Times New Roman" pitchFamily="18" charset="0"/>
                          <a:cs typeface="Times New Roman" pitchFamily="18" charset="0"/>
                        </a:rPr>
                        <a:t>% </a:t>
                      </a:r>
                    </a:p>
                    <a:p>
                      <a:pPr algn="ctr"/>
                      <a:r>
                        <a:rPr lang="el-GR" sz="1600" dirty="0">
                          <a:latin typeface="Times New Roman" pitchFamily="18" charset="0"/>
                          <a:cs typeface="Times New Roman" pitchFamily="18" charset="0"/>
                        </a:rPr>
                        <a:t>10</a:t>
                      </a:r>
                      <a:r>
                        <a:rPr lang="en-US" sz="1600" dirty="0">
                          <a:latin typeface="Times New Roman" pitchFamily="18" charset="0"/>
                          <a:cs typeface="Times New Roman" pitchFamily="18" charset="0"/>
                        </a:rPr>
                        <a:t>,1</a:t>
                      </a:r>
                      <a:r>
                        <a:rPr lang="el-GR" sz="1600" dirty="0">
                          <a:latin typeface="Times New Roman" pitchFamily="18" charset="0"/>
                          <a:cs typeface="Times New Roman" pitchFamily="18" charset="0"/>
                        </a:rPr>
                        <a:t>%</a:t>
                      </a:r>
                    </a:p>
                  </a:txBody>
                  <a:tcPr/>
                </a:tc>
                <a:tc>
                  <a:txBody>
                    <a:bodyPr/>
                    <a:lstStyle/>
                    <a:p>
                      <a:pPr algn="ctr"/>
                      <a:r>
                        <a:rPr lang="el-GR" sz="1600" dirty="0">
                          <a:latin typeface="Times New Roman" pitchFamily="18" charset="0"/>
                          <a:cs typeface="Times New Roman" pitchFamily="18" charset="0"/>
                        </a:rPr>
                        <a:t>1</a:t>
                      </a:r>
                      <a:r>
                        <a:rPr lang="en-US" sz="1600" dirty="0">
                          <a:latin typeface="Times New Roman" pitchFamily="18" charset="0"/>
                          <a:cs typeface="Times New Roman" pitchFamily="18" charset="0"/>
                        </a:rPr>
                        <a:t>3,8</a:t>
                      </a:r>
                      <a:r>
                        <a:rPr lang="el-GR" sz="1600" dirty="0">
                          <a:latin typeface="Times New Roman" pitchFamily="18" charset="0"/>
                          <a:cs typeface="Times New Roman" pitchFamily="18" charset="0"/>
                        </a:rPr>
                        <a:t>%</a:t>
                      </a:r>
                    </a:p>
                    <a:p>
                      <a:pPr algn="ctr"/>
                      <a:r>
                        <a:rPr lang="en-US" sz="1600" dirty="0">
                          <a:latin typeface="Times New Roman" pitchFamily="18" charset="0"/>
                          <a:cs typeface="Times New Roman" pitchFamily="18" charset="0"/>
                        </a:rPr>
                        <a:t>5,9</a:t>
                      </a:r>
                      <a:r>
                        <a:rPr lang="el-GR" sz="1600" dirty="0">
                          <a:latin typeface="Times New Roman" pitchFamily="18" charset="0"/>
                          <a:cs typeface="Times New Roman" pitchFamily="18" charset="0"/>
                        </a:rPr>
                        <a:t>%</a:t>
                      </a:r>
                    </a:p>
                    <a:p>
                      <a:pPr algn="ctr"/>
                      <a:r>
                        <a:rPr lang="en-US" sz="1600" dirty="0">
                          <a:latin typeface="Times New Roman" pitchFamily="18" charset="0"/>
                          <a:cs typeface="Times New Roman" pitchFamily="18" charset="0"/>
                        </a:rPr>
                        <a:t>7,9</a:t>
                      </a:r>
                      <a:r>
                        <a:rPr lang="el-GR" sz="1600" dirty="0">
                          <a:latin typeface="Times New Roman" pitchFamily="18" charset="0"/>
                          <a:cs typeface="Times New Roman" pitchFamily="18" charset="0"/>
                        </a:rPr>
                        <a:t>%</a:t>
                      </a:r>
                    </a:p>
                  </a:txBody>
                  <a:tcPr/>
                </a:tc>
                <a:extLst>
                  <a:ext uri="{0D108BD9-81ED-4DB2-BD59-A6C34878D82A}">
                    <a16:rowId xmlns:a16="http://schemas.microsoft.com/office/drawing/2014/main" xmlns="" val="10007"/>
                  </a:ext>
                </a:extLst>
              </a:tr>
              <a:tr h="366783">
                <a:tc>
                  <a:txBody>
                    <a:bodyPr/>
                    <a:lstStyle/>
                    <a:p>
                      <a:r>
                        <a:rPr lang="el-GR" sz="1600" dirty="0">
                          <a:latin typeface="Times New Roman" pitchFamily="18" charset="0"/>
                          <a:cs typeface="Times New Roman" pitchFamily="18" charset="0"/>
                        </a:rPr>
                        <a:t>Μεταβολή μέσης σύνταξης (σ)</a:t>
                      </a:r>
                    </a:p>
                  </a:txBody>
                  <a:tcPr/>
                </a:tc>
                <a:tc>
                  <a:txBody>
                    <a:bodyPr/>
                    <a:lstStyle/>
                    <a:p>
                      <a:pPr algn="ctr"/>
                      <a:endParaRPr lang="el-GR" sz="1600" dirty="0">
                        <a:latin typeface="Times New Roman" pitchFamily="18" charset="0"/>
                        <a:cs typeface="Times New Roman" pitchFamily="18" charset="0"/>
                      </a:endParaRPr>
                    </a:p>
                  </a:txBody>
                  <a:tcPr anchor="ctr"/>
                </a:tc>
                <a:tc>
                  <a:txBody>
                    <a:bodyPr/>
                    <a:lstStyle/>
                    <a:p>
                      <a:pPr algn="ctr"/>
                      <a:r>
                        <a:rPr lang="el-GR" sz="1600" dirty="0">
                          <a:latin typeface="Times New Roman" pitchFamily="18" charset="0"/>
                          <a:cs typeface="Times New Roman" pitchFamily="18" charset="0"/>
                        </a:rPr>
                        <a:t>Σταθερή</a:t>
                      </a:r>
                    </a:p>
                  </a:txBody>
                  <a:tcPr anchor="ctr"/>
                </a:tc>
                <a:tc>
                  <a:txBody>
                    <a:bodyPr/>
                    <a:lstStyle/>
                    <a:p>
                      <a:pPr algn="ctr"/>
                      <a:r>
                        <a:rPr lang="el-GR" sz="1600" dirty="0">
                          <a:latin typeface="Times New Roman" pitchFamily="18" charset="0"/>
                          <a:cs typeface="Times New Roman" pitchFamily="18" charset="0"/>
                        </a:rPr>
                        <a:t>Σταθερή</a:t>
                      </a:r>
                    </a:p>
                  </a:txBody>
                  <a:tcPr anchor="ctr"/>
                </a:tc>
                <a:extLst>
                  <a:ext uri="{0D108BD9-81ED-4DB2-BD59-A6C34878D82A}">
                    <a16:rowId xmlns:a16="http://schemas.microsoft.com/office/drawing/2014/main" xmlns="" val="10008"/>
                  </a:ext>
                </a:extLst>
              </a:tr>
              <a:tr h="1078990">
                <a:tc>
                  <a:txBody>
                    <a:bodyPr/>
                    <a:lstStyle/>
                    <a:p>
                      <a:r>
                        <a:rPr lang="el-GR" sz="1600" dirty="0">
                          <a:latin typeface="Times New Roman" pitchFamily="18" charset="0"/>
                          <a:cs typeface="Times New Roman" pitchFamily="18" charset="0"/>
                        </a:rPr>
                        <a:t>Αύξηση μέσου εισοδήματος που προέρχεται από την εργασία</a:t>
                      </a:r>
                      <a:r>
                        <a:rPr lang="el-GR" sz="1600" baseline="0" dirty="0">
                          <a:latin typeface="Times New Roman" pitchFamily="18" charset="0"/>
                          <a:cs typeface="Times New Roman" pitchFamily="18" charset="0"/>
                        </a:rPr>
                        <a:t> </a:t>
                      </a:r>
                    </a:p>
                    <a:p>
                      <a:r>
                        <a:rPr lang="el-GR" sz="1600" baseline="0" dirty="0">
                          <a:latin typeface="Times New Roman" pitchFamily="18" charset="0"/>
                          <a:cs typeface="Times New Roman" pitchFamily="18" charset="0"/>
                        </a:rPr>
                        <a:t>Α</a:t>
                      </a:r>
                      <a:r>
                        <a:rPr lang="el-GR" sz="1600" dirty="0">
                          <a:latin typeface="Times New Roman" pitchFamily="18" charset="0"/>
                          <a:cs typeface="Times New Roman" pitchFamily="18" charset="0"/>
                        </a:rPr>
                        <a:t>ύξηση ΑΕΠ</a:t>
                      </a:r>
                    </a:p>
                    <a:p>
                      <a:r>
                        <a:rPr lang="el-GR" sz="1600" dirty="0">
                          <a:latin typeface="Times New Roman" pitchFamily="18" charset="0"/>
                          <a:cs typeface="Times New Roman" pitchFamily="18" charset="0"/>
                        </a:rPr>
                        <a:t>Αύξηση παραγωγικότητας της εργασίας</a:t>
                      </a:r>
                    </a:p>
                  </a:txBody>
                  <a:tcPr/>
                </a:tc>
                <a:tc>
                  <a:txBody>
                    <a:bodyPr/>
                    <a:lstStyle/>
                    <a:p>
                      <a:pPr algn="ctr"/>
                      <a:endParaRPr lang="el-GR" sz="1600" dirty="0">
                        <a:latin typeface="Times New Roman" pitchFamily="18" charset="0"/>
                        <a:cs typeface="Times New Roman"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0,5%</a:t>
                      </a:r>
                    </a:p>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0,5%</a:t>
                      </a:r>
                    </a:p>
                    <a:p>
                      <a:pPr marL="0" marR="0" indent="0" algn="ctr" defTabSz="914400" rtl="0" eaLnBrk="1" fontAlgn="auto" latinLnBrk="0" hangingPunct="1">
                        <a:lnSpc>
                          <a:spcPct val="100000"/>
                        </a:lnSpc>
                        <a:spcBef>
                          <a:spcPts val="0"/>
                        </a:spcBef>
                        <a:spcAft>
                          <a:spcPts val="0"/>
                        </a:spcAft>
                        <a:buClrTx/>
                        <a:buSzTx/>
                        <a:buFontTx/>
                        <a:buNone/>
                        <a:tabLst/>
                        <a:defRPr/>
                      </a:pPr>
                      <a:r>
                        <a:rPr lang="el-GR" sz="1600" baseline="0" dirty="0">
                          <a:latin typeface="Times New Roman" pitchFamily="18" charset="0"/>
                          <a:cs typeface="Times New Roman" pitchFamily="18" charset="0"/>
                        </a:rPr>
                        <a:t>0,7%</a:t>
                      </a:r>
                      <a:endParaRPr lang="el-GR" sz="1600" dirty="0">
                        <a:latin typeface="Times New Roman" pitchFamily="18" charset="0"/>
                        <a:cs typeface="Times New Roman" pitchFamily="18" charset="0"/>
                      </a:endParaRPr>
                    </a:p>
                    <a:p>
                      <a:pPr algn="ctr"/>
                      <a:endParaRPr lang="el-GR" sz="1600" dirty="0">
                        <a:latin typeface="Times New Roman" pitchFamily="18" charset="0"/>
                        <a:cs typeface="Times New Roman" pitchFamily="18" charset="0"/>
                      </a:endParaRPr>
                    </a:p>
                  </a:txBody>
                  <a:tcPr/>
                </a:tc>
                <a:tc>
                  <a:txBody>
                    <a:bodyPr/>
                    <a:lstStyle/>
                    <a:p>
                      <a:pPr algn="ctr"/>
                      <a:r>
                        <a:rPr lang="el-GR" sz="1600" dirty="0">
                          <a:latin typeface="Times New Roman" pitchFamily="18" charset="0"/>
                          <a:cs typeface="Times New Roman" pitchFamily="18" charset="0"/>
                        </a:rPr>
                        <a:t>1% </a:t>
                      </a:r>
                    </a:p>
                    <a:p>
                      <a:pPr algn="ctr"/>
                      <a:r>
                        <a:rPr lang="el-GR" sz="1600" dirty="0">
                          <a:latin typeface="Times New Roman" pitchFamily="18" charset="0"/>
                          <a:cs typeface="Times New Roman" pitchFamily="18" charset="0"/>
                        </a:rPr>
                        <a:t>1%</a:t>
                      </a:r>
                    </a:p>
                    <a:p>
                      <a:pPr algn="ctr"/>
                      <a:r>
                        <a:rPr lang="el-GR" sz="1600" dirty="0">
                          <a:latin typeface="Times New Roman" pitchFamily="18" charset="0"/>
                          <a:cs typeface="Times New Roman" pitchFamily="18" charset="0"/>
                        </a:rPr>
                        <a:t>1,2%</a:t>
                      </a:r>
                    </a:p>
                  </a:txBody>
                  <a:tcPr/>
                </a:tc>
                <a:extLst>
                  <a:ext uri="{0D108BD9-81ED-4DB2-BD59-A6C34878D82A}">
                    <a16:rowId xmlns:a16="http://schemas.microsoft.com/office/drawing/2014/main" xmlns="" val="10009"/>
                  </a:ext>
                </a:extLst>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 Τίτλος"/>
          <p:cNvSpPr txBox="1">
            <a:spLocks/>
          </p:cNvSpPr>
          <p:nvPr/>
        </p:nvSpPr>
        <p:spPr>
          <a:xfrm>
            <a:off x="623392" y="260648"/>
            <a:ext cx="10972800" cy="459788"/>
          </a:xfrm>
          <a:prstGeom prst="rect">
            <a:avLst/>
          </a:prstGeom>
          <a:solidFill>
            <a:schemeClr val="accent1">
              <a:lumMod val="60000"/>
              <a:lumOff val="40000"/>
            </a:schemeClr>
          </a:solidFill>
        </p:spPr>
        <p:txBody>
          <a:bodyPr vert="horz" lIns="91440" tIns="45720" rIns="91440" bIns="45720" rtlCol="0" anchor="ctr">
            <a:normAutofit fontScale="70000" lnSpcReduction="20000"/>
          </a:bodyPr>
          <a:lstStyle/>
          <a:p>
            <a:pPr algn="ctr">
              <a:buNone/>
            </a:pPr>
            <a:r>
              <a:rPr lang="el-GR" sz="2800" b="1" dirty="0">
                <a:latin typeface="Times New Roman" pitchFamily="18" charset="0"/>
                <a:cs typeface="Times New Roman" pitchFamily="18" charset="0"/>
              </a:rPr>
              <a:t>4.2 Η λειτουργία του αναδιανεμητικού συστήματος και η σημασία της δημογραφικής γήρανσης_3</a:t>
            </a:r>
            <a:endParaRPr lang="en-US" sz="3200" dirty="0"/>
          </a:p>
        </p:txBody>
      </p:sp>
      <p:sp>
        <p:nvSpPr>
          <p:cNvPr id="9" name="8 - Ορθογώνιο"/>
          <p:cNvSpPr/>
          <p:nvPr/>
        </p:nvSpPr>
        <p:spPr>
          <a:xfrm>
            <a:off x="623390" y="736816"/>
            <a:ext cx="5514173" cy="59133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l-GR" sz="1600" dirty="0">
                <a:solidFill>
                  <a:srgbClr val="FFFF00"/>
                </a:solidFill>
                <a:latin typeface="Times New Roman" pitchFamily="18" charset="0"/>
                <a:cs typeface="Times New Roman" pitchFamily="18" charset="0"/>
              </a:rPr>
              <a:t>Σήμερα</a:t>
            </a:r>
            <a:endParaRPr lang="en-US" sz="1600" dirty="0">
              <a:latin typeface="Times New Roman" pitchFamily="18" charset="0"/>
              <a:cs typeface="Times New Roman" pitchFamily="18" charset="0"/>
            </a:endParaRPr>
          </a:p>
          <a:p>
            <a:pPr marL="360363" indent="-360363">
              <a:spcAft>
                <a:spcPts val="600"/>
              </a:spcAft>
              <a:buFont typeface="Arial" pitchFamily="34" charset="0"/>
              <a:buChar char="•"/>
            </a:pPr>
            <a:r>
              <a:rPr lang="el-GR" sz="1600" dirty="0">
                <a:latin typeface="Times New Roman" pitchFamily="18" charset="0"/>
                <a:cs typeface="Times New Roman" pitchFamily="18" charset="0"/>
              </a:rPr>
              <a:t>Λόγος μεταξύ ασφαλισμένων και συνταξιούχων </a:t>
            </a:r>
            <a:r>
              <a:rPr lang="el-GR" sz="1600" b="1" dirty="0">
                <a:solidFill>
                  <a:schemeClr val="tx1"/>
                </a:solidFill>
                <a:latin typeface="Times New Roman" pitchFamily="18" charset="0"/>
                <a:cs typeface="Times New Roman" pitchFamily="18" charset="0"/>
              </a:rPr>
              <a:t>(Α/Σ) = 1,6</a:t>
            </a:r>
            <a:endParaRPr lang="el-GR" sz="1600" dirty="0">
              <a:latin typeface="Times New Roman" pitchFamily="18" charset="0"/>
              <a:cs typeface="Times New Roman" pitchFamily="18" charset="0"/>
            </a:endParaRPr>
          </a:p>
          <a:p>
            <a:pPr marL="360363" indent="-360363">
              <a:spcAft>
                <a:spcPts val="600"/>
              </a:spcAft>
              <a:buFont typeface="Arial" pitchFamily="34" charset="0"/>
              <a:buChar char="•"/>
            </a:pPr>
            <a:r>
              <a:rPr lang="el-GR" sz="1600" dirty="0">
                <a:latin typeface="Times New Roman" pitchFamily="18" charset="0"/>
                <a:cs typeface="Times New Roman" pitchFamily="18" charset="0"/>
              </a:rPr>
              <a:t>Μερίδιο του εισοδήματος που προέρχεται από την εργασία και πηγαίνει στις συντάξεις </a:t>
            </a:r>
            <a:r>
              <a:rPr lang="el-GR" sz="1600" b="1" dirty="0">
                <a:solidFill>
                  <a:schemeClr val="tx1"/>
                </a:solidFill>
                <a:latin typeface="Times New Roman" pitchFamily="18" charset="0"/>
                <a:cs typeface="Times New Roman" pitchFamily="18" charset="0"/>
              </a:rPr>
              <a:t>(φ</a:t>
            </a:r>
            <a:r>
              <a:rPr lang="el-GR" sz="1600" b="1" baseline="-25000" dirty="0">
                <a:solidFill>
                  <a:schemeClr val="tx1"/>
                </a:solidFill>
                <a:latin typeface="Times New Roman" pitchFamily="18" charset="0"/>
                <a:cs typeface="Times New Roman" pitchFamily="18" charset="0"/>
              </a:rPr>
              <a:t>α</a:t>
            </a:r>
            <a:r>
              <a:rPr lang="el-GR" sz="1600" b="1" dirty="0">
                <a:solidFill>
                  <a:schemeClr val="tx1"/>
                </a:solidFill>
                <a:latin typeface="Times New Roman" pitchFamily="18" charset="0"/>
                <a:cs typeface="Times New Roman" pitchFamily="18" charset="0"/>
              </a:rPr>
              <a:t>) = 23%</a:t>
            </a:r>
            <a:endParaRPr lang="el-GR" sz="1600" dirty="0">
              <a:latin typeface="Times New Roman" pitchFamily="18" charset="0"/>
              <a:cs typeface="Times New Roman" pitchFamily="18" charset="0"/>
            </a:endParaRPr>
          </a:p>
          <a:p>
            <a:pPr marL="360363" indent="-360363">
              <a:spcAft>
                <a:spcPts val="600"/>
              </a:spcAft>
              <a:buFont typeface="Arial" pitchFamily="34" charset="0"/>
              <a:buChar char="•"/>
            </a:pPr>
            <a:r>
              <a:rPr lang="el-GR" sz="1600" dirty="0">
                <a:latin typeface="Times New Roman" pitchFamily="18" charset="0"/>
                <a:cs typeface="Times New Roman" pitchFamily="18" charset="0"/>
              </a:rPr>
              <a:t>Σχετικό επίπεδο εισοδήματος των συνταξιούχων ως προς το μέσο εισόδημα που προέρχεται από την εργασία (όπως αυτό προκύπτει από το μερίδιο του εισοδήματος που προέρχεται από την εργασία και πηγαίνει στις συντάξεις) </a:t>
            </a:r>
            <a:r>
              <a:rPr lang="el-GR" sz="1600" b="1" dirty="0">
                <a:solidFill>
                  <a:schemeClr val="tx1"/>
                </a:solidFill>
                <a:latin typeface="Times New Roman" pitchFamily="18" charset="0"/>
                <a:cs typeface="Times New Roman" pitchFamily="18" charset="0"/>
              </a:rPr>
              <a:t>(</a:t>
            </a:r>
            <a:r>
              <a:rPr lang="el-GR" sz="1600" b="1" dirty="0" err="1">
                <a:solidFill>
                  <a:schemeClr val="tx1"/>
                </a:solidFill>
                <a:latin typeface="Times New Roman" pitchFamily="18" charset="0"/>
                <a:cs typeface="Times New Roman" pitchFamily="18" charset="0"/>
              </a:rPr>
              <a:t>β</a:t>
            </a:r>
            <a:r>
              <a:rPr lang="el-GR" sz="1600" b="1" baseline="-25000" dirty="0" err="1">
                <a:solidFill>
                  <a:schemeClr val="tx1"/>
                </a:solidFill>
                <a:latin typeface="Times New Roman" pitchFamily="18" charset="0"/>
                <a:cs typeface="Times New Roman" pitchFamily="18" charset="0"/>
              </a:rPr>
              <a:t>α</a:t>
            </a:r>
            <a:r>
              <a:rPr lang="el-GR" sz="1600" b="1" dirty="0">
                <a:solidFill>
                  <a:schemeClr val="tx1"/>
                </a:solidFill>
                <a:latin typeface="Times New Roman" pitchFamily="18" charset="0"/>
                <a:cs typeface="Times New Roman" pitchFamily="18" charset="0"/>
              </a:rPr>
              <a:t>) = 37%</a:t>
            </a:r>
          </a:p>
          <a:p>
            <a:pPr marL="360363" indent="-360363">
              <a:spcAft>
                <a:spcPts val="600"/>
              </a:spcAft>
              <a:buFont typeface="Arial" pitchFamily="34" charset="0"/>
              <a:buChar char="•"/>
            </a:pPr>
            <a:r>
              <a:rPr lang="el-GR" sz="1600" dirty="0">
                <a:latin typeface="Times New Roman" pitchFamily="18" charset="0"/>
                <a:cs typeface="Times New Roman" pitchFamily="18" charset="0"/>
              </a:rPr>
              <a:t>Μερίδιο του εισοδήματος που </a:t>
            </a:r>
            <a:r>
              <a:rPr lang="el-GR" sz="1600" b="1" dirty="0">
                <a:solidFill>
                  <a:schemeClr val="tx1"/>
                </a:solidFill>
                <a:latin typeface="Times New Roman" pitchFamily="18" charset="0"/>
                <a:cs typeface="Times New Roman" pitchFamily="18" charset="0"/>
              </a:rPr>
              <a:t>δεν</a:t>
            </a:r>
            <a:r>
              <a:rPr lang="el-GR" sz="1600" dirty="0">
                <a:latin typeface="Times New Roman" pitchFamily="18" charset="0"/>
                <a:cs typeface="Times New Roman" pitchFamily="18" charset="0"/>
              </a:rPr>
              <a:t> προέρχεται από την εργασία και πηγαίνει στις συντάξεις </a:t>
            </a:r>
            <a:r>
              <a:rPr lang="el-GR" sz="1600" b="1" dirty="0">
                <a:solidFill>
                  <a:schemeClr val="tx1"/>
                </a:solidFill>
                <a:latin typeface="Times New Roman" pitchFamily="18" charset="0"/>
                <a:cs typeface="Times New Roman" pitchFamily="18" charset="0"/>
              </a:rPr>
              <a:t>(φ</a:t>
            </a:r>
            <a:r>
              <a:rPr lang="el-GR" sz="1600" b="1" baseline="-25000" dirty="0">
                <a:solidFill>
                  <a:schemeClr val="tx1"/>
                </a:solidFill>
                <a:latin typeface="Times New Roman" pitchFamily="18" charset="0"/>
                <a:cs typeface="Times New Roman" pitchFamily="18" charset="0"/>
              </a:rPr>
              <a:t>κ</a:t>
            </a:r>
            <a:r>
              <a:rPr lang="el-GR" sz="1600" b="1" dirty="0">
                <a:solidFill>
                  <a:schemeClr val="tx1"/>
                </a:solidFill>
                <a:latin typeface="Times New Roman" pitchFamily="18" charset="0"/>
                <a:cs typeface="Times New Roman" pitchFamily="18" charset="0"/>
              </a:rPr>
              <a:t>) = 11%</a:t>
            </a:r>
          </a:p>
          <a:p>
            <a:pPr marL="360363" indent="-360363">
              <a:spcAft>
                <a:spcPts val="600"/>
              </a:spcAft>
              <a:buFont typeface="Arial" pitchFamily="34" charset="0"/>
              <a:buChar char="•"/>
            </a:pPr>
            <a:r>
              <a:rPr lang="el-GR" sz="1600" dirty="0">
                <a:latin typeface="Times New Roman" pitchFamily="18" charset="0"/>
                <a:cs typeface="Times New Roman" pitchFamily="18" charset="0"/>
              </a:rPr>
              <a:t>Επιπλέον σχετικό επίπεδο εισοδήματος των συνταξιούχων όπως αυτό προκύπτει από το μερίδιο του εισοδήματος που </a:t>
            </a:r>
            <a:r>
              <a:rPr lang="el-GR" sz="1600" b="1" dirty="0">
                <a:solidFill>
                  <a:schemeClr val="tx1"/>
                </a:solidFill>
                <a:latin typeface="Times New Roman" pitchFamily="18" charset="0"/>
                <a:cs typeface="Times New Roman" pitchFamily="18" charset="0"/>
              </a:rPr>
              <a:t>δεν</a:t>
            </a:r>
            <a:r>
              <a:rPr lang="el-GR" sz="1600" dirty="0">
                <a:latin typeface="Times New Roman" pitchFamily="18" charset="0"/>
                <a:cs typeface="Times New Roman" pitchFamily="18" charset="0"/>
              </a:rPr>
              <a:t> προέρχεται από την εργασία και πηγαίνει στις συντάξει </a:t>
            </a:r>
            <a:r>
              <a:rPr lang="el-GR" sz="1600" b="1" dirty="0">
                <a:solidFill>
                  <a:schemeClr val="tx1"/>
                </a:solidFill>
                <a:latin typeface="Times New Roman" pitchFamily="18" charset="0"/>
                <a:cs typeface="Times New Roman" pitchFamily="18" charset="0"/>
              </a:rPr>
              <a:t>(</a:t>
            </a:r>
            <a:r>
              <a:rPr lang="el-GR" sz="1600" b="1" dirty="0" err="1">
                <a:solidFill>
                  <a:schemeClr val="tx1"/>
                </a:solidFill>
                <a:latin typeface="Times New Roman" pitchFamily="18" charset="0"/>
                <a:cs typeface="Times New Roman" pitchFamily="18" charset="0"/>
              </a:rPr>
              <a:t>β</a:t>
            </a:r>
            <a:r>
              <a:rPr lang="el-GR" sz="1600" b="1" baseline="-25000" dirty="0" err="1">
                <a:solidFill>
                  <a:schemeClr val="tx1"/>
                </a:solidFill>
                <a:latin typeface="Times New Roman" pitchFamily="18" charset="0"/>
                <a:cs typeface="Times New Roman" pitchFamily="18" charset="0"/>
              </a:rPr>
              <a:t>κ</a:t>
            </a:r>
            <a:r>
              <a:rPr lang="el-GR" sz="1600" b="1" dirty="0">
                <a:solidFill>
                  <a:schemeClr val="tx1"/>
                </a:solidFill>
                <a:latin typeface="Times New Roman" pitchFamily="18" charset="0"/>
                <a:cs typeface="Times New Roman" pitchFamily="18" charset="0"/>
              </a:rPr>
              <a:t>) = 49%</a:t>
            </a:r>
          </a:p>
          <a:p>
            <a:pPr marL="360363" indent="-360363">
              <a:spcAft>
                <a:spcPts val="600"/>
              </a:spcAft>
              <a:buFont typeface="Arial" pitchFamily="34" charset="0"/>
              <a:buChar char="•"/>
            </a:pPr>
            <a:r>
              <a:rPr lang="el-GR" sz="1600" dirty="0">
                <a:latin typeface="Times New Roman" pitchFamily="18" charset="0"/>
                <a:cs typeface="Times New Roman" pitchFamily="18" charset="0"/>
              </a:rPr>
              <a:t>Τελικό σχετικό επίπεδο εισοδήματος των συνταξιούχων ως προς αυτό των εργαζομένων </a:t>
            </a:r>
            <a:r>
              <a:rPr lang="el-GR" sz="1600" b="1" dirty="0">
                <a:solidFill>
                  <a:schemeClr val="tx1"/>
                </a:solidFill>
                <a:latin typeface="Times New Roman" pitchFamily="18" charset="0"/>
                <a:cs typeface="Times New Roman" pitchFamily="18" charset="0"/>
              </a:rPr>
              <a:t>(β) = 86%</a:t>
            </a:r>
          </a:p>
          <a:p>
            <a:pPr marL="360363" indent="-360363">
              <a:spcAft>
                <a:spcPts val="600"/>
              </a:spcAft>
              <a:buFont typeface="Arial" pitchFamily="34" charset="0"/>
              <a:buChar char="•"/>
            </a:pPr>
            <a:r>
              <a:rPr lang="el-GR" sz="1600" dirty="0">
                <a:latin typeface="Times New Roman" pitchFamily="18" charset="0"/>
                <a:cs typeface="Times New Roman" pitchFamily="18" charset="0"/>
              </a:rPr>
              <a:t>Δαπάνες ως προς το ΑΕΠ </a:t>
            </a:r>
            <a:r>
              <a:rPr lang="el-GR" sz="1600" b="1" dirty="0">
                <a:solidFill>
                  <a:schemeClr val="tx1"/>
                </a:solidFill>
                <a:latin typeface="Times New Roman" pitchFamily="18" charset="0"/>
                <a:cs typeface="Times New Roman" pitchFamily="18" charset="0"/>
              </a:rPr>
              <a:t>(δ) = 14%, </a:t>
            </a:r>
            <a:r>
              <a:rPr lang="el-GR" sz="1600" dirty="0">
                <a:latin typeface="Times New Roman" pitchFamily="18" charset="0"/>
                <a:cs typeface="Times New Roman" pitchFamily="18" charset="0"/>
              </a:rPr>
              <a:t>οι οποίες καλύπτονται κατά </a:t>
            </a:r>
            <a:r>
              <a:rPr lang="el-GR" sz="1600" b="1" dirty="0">
                <a:solidFill>
                  <a:schemeClr val="tx1"/>
                </a:solidFill>
                <a:latin typeface="Times New Roman" pitchFamily="18" charset="0"/>
                <a:cs typeface="Times New Roman" pitchFamily="18" charset="0"/>
              </a:rPr>
              <a:t>(δ</a:t>
            </a:r>
            <a:r>
              <a:rPr lang="el-GR" sz="1600" b="1" baseline="-25000" dirty="0">
                <a:solidFill>
                  <a:schemeClr val="tx1"/>
                </a:solidFill>
                <a:latin typeface="Times New Roman" pitchFamily="18" charset="0"/>
                <a:cs typeface="Times New Roman" pitchFamily="18" charset="0"/>
              </a:rPr>
              <a:t>α</a:t>
            </a:r>
            <a:r>
              <a:rPr lang="el-GR" sz="1600" b="1" dirty="0">
                <a:solidFill>
                  <a:schemeClr val="tx1"/>
                </a:solidFill>
                <a:latin typeface="Times New Roman" pitchFamily="18" charset="0"/>
                <a:cs typeface="Times New Roman" pitchFamily="18" charset="0"/>
              </a:rPr>
              <a:t>) = 6%  </a:t>
            </a:r>
            <a:r>
              <a:rPr lang="el-GR" sz="1600" dirty="0">
                <a:latin typeface="Times New Roman" pitchFamily="18" charset="0"/>
                <a:cs typeface="Times New Roman" pitchFamily="18" charset="0"/>
              </a:rPr>
              <a:t>από την εργασία και κατά </a:t>
            </a:r>
            <a:r>
              <a:rPr lang="el-GR" sz="1600" b="1" dirty="0">
                <a:solidFill>
                  <a:schemeClr val="tx1"/>
                </a:solidFill>
                <a:latin typeface="Times New Roman" pitchFamily="18" charset="0"/>
                <a:cs typeface="Times New Roman" pitchFamily="18" charset="0"/>
              </a:rPr>
              <a:t>(</a:t>
            </a:r>
            <a:r>
              <a:rPr lang="el-GR" sz="1600" b="1" dirty="0" err="1">
                <a:solidFill>
                  <a:schemeClr val="tx1"/>
                </a:solidFill>
                <a:latin typeface="Times New Roman" pitchFamily="18" charset="0"/>
                <a:cs typeface="Times New Roman" pitchFamily="18" charset="0"/>
              </a:rPr>
              <a:t>δ</a:t>
            </a:r>
            <a:r>
              <a:rPr lang="el-GR" sz="1600" b="1" baseline="-25000" dirty="0" err="1">
                <a:solidFill>
                  <a:schemeClr val="tx1"/>
                </a:solidFill>
                <a:latin typeface="Times New Roman" pitchFamily="18" charset="0"/>
                <a:cs typeface="Times New Roman" pitchFamily="18" charset="0"/>
              </a:rPr>
              <a:t>κ</a:t>
            </a:r>
            <a:r>
              <a:rPr lang="el-GR" sz="1600" b="1" dirty="0">
                <a:solidFill>
                  <a:schemeClr val="tx1"/>
                </a:solidFill>
                <a:latin typeface="Times New Roman" pitchFamily="18" charset="0"/>
                <a:cs typeface="Times New Roman" pitchFamily="18" charset="0"/>
              </a:rPr>
              <a:t>) = 8%</a:t>
            </a:r>
            <a:r>
              <a:rPr lang="el-GR" sz="1600" dirty="0">
                <a:latin typeface="Times New Roman" pitchFamily="18" charset="0"/>
                <a:cs typeface="Times New Roman" pitchFamily="18" charset="0"/>
              </a:rPr>
              <a:t> από άλλες πηγές . </a:t>
            </a:r>
            <a:endParaRPr lang="el-GR" sz="1600" b="1" dirty="0">
              <a:solidFill>
                <a:schemeClr val="tx1"/>
              </a:solidFill>
              <a:latin typeface="Times New Roman" pitchFamily="18" charset="0"/>
              <a:cs typeface="Times New Roman" pitchFamily="18" charset="0"/>
            </a:endParaRPr>
          </a:p>
        </p:txBody>
      </p:sp>
      <p:sp>
        <p:nvSpPr>
          <p:cNvPr id="6" name="5 - Ορθογώνιο"/>
          <p:cNvSpPr/>
          <p:nvPr/>
        </p:nvSpPr>
        <p:spPr>
          <a:xfrm>
            <a:off x="6262255" y="764525"/>
            <a:ext cx="5514109" cy="59133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l-GR" sz="1600" dirty="0">
                <a:solidFill>
                  <a:srgbClr val="FFFF00"/>
                </a:solidFill>
                <a:latin typeface="Times New Roman" pitchFamily="18" charset="0"/>
                <a:cs typeface="Times New Roman" pitchFamily="18" charset="0"/>
              </a:rPr>
              <a:t>2050 – Σενάριο 1</a:t>
            </a:r>
            <a:endParaRPr lang="en-US" sz="1600" dirty="0">
              <a:latin typeface="Times New Roman" pitchFamily="18" charset="0"/>
              <a:cs typeface="Times New Roman" pitchFamily="18" charset="0"/>
            </a:endParaRPr>
          </a:p>
          <a:p>
            <a:pPr marL="360363" indent="-360363">
              <a:spcAft>
                <a:spcPts val="600"/>
              </a:spcAft>
              <a:buFont typeface="Arial" pitchFamily="34" charset="0"/>
              <a:buChar char="•"/>
            </a:pPr>
            <a:r>
              <a:rPr lang="el-GR" sz="1600" dirty="0">
                <a:latin typeface="Times New Roman" pitchFamily="18" charset="0"/>
                <a:cs typeface="Times New Roman" pitchFamily="18" charset="0"/>
              </a:rPr>
              <a:t>Λόγος μεταξύ ασφαλισμένων και συνταξιούχων </a:t>
            </a:r>
            <a:r>
              <a:rPr lang="el-GR" sz="1600" b="1" dirty="0">
                <a:solidFill>
                  <a:schemeClr val="tx1"/>
                </a:solidFill>
                <a:latin typeface="Times New Roman" pitchFamily="18" charset="0"/>
                <a:cs typeface="Times New Roman" pitchFamily="18" charset="0"/>
              </a:rPr>
              <a:t>(Α/Σ) = 1,2</a:t>
            </a:r>
            <a:endParaRPr lang="el-GR" sz="1600" dirty="0">
              <a:latin typeface="Times New Roman" pitchFamily="18" charset="0"/>
              <a:cs typeface="Times New Roman" pitchFamily="18" charset="0"/>
            </a:endParaRPr>
          </a:p>
          <a:p>
            <a:pPr marL="360363" indent="-360363">
              <a:spcAft>
                <a:spcPts val="600"/>
              </a:spcAft>
              <a:buFont typeface="Arial" pitchFamily="34" charset="0"/>
              <a:buChar char="•"/>
            </a:pPr>
            <a:r>
              <a:rPr lang="el-GR" sz="1600" dirty="0">
                <a:latin typeface="Times New Roman" pitchFamily="18" charset="0"/>
                <a:cs typeface="Times New Roman" pitchFamily="18" charset="0"/>
              </a:rPr>
              <a:t>Μερίδιο του εισοδήματος που προέρχεται από την εργασία και πηγαίνει στις συντάξεις </a:t>
            </a:r>
            <a:r>
              <a:rPr lang="el-GR" sz="1600" b="1" dirty="0">
                <a:solidFill>
                  <a:schemeClr val="tx1"/>
                </a:solidFill>
                <a:latin typeface="Times New Roman" pitchFamily="18" charset="0"/>
                <a:cs typeface="Times New Roman" pitchFamily="18" charset="0"/>
              </a:rPr>
              <a:t>(φ</a:t>
            </a:r>
            <a:r>
              <a:rPr lang="el-GR" sz="1600" b="1" baseline="-25000" dirty="0">
                <a:solidFill>
                  <a:schemeClr val="tx1"/>
                </a:solidFill>
                <a:latin typeface="Times New Roman" pitchFamily="18" charset="0"/>
                <a:cs typeface="Times New Roman" pitchFamily="18" charset="0"/>
              </a:rPr>
              <a:t>α</a:t>
            </a:r>
            <a:r>
              <a:rPr lang="el-GR" sz="1600" b="1" dirty="0">
                <a:solidFill>
                  <a:schemeClr val="tx1"/>
                </a:solidFill>
                <a:latin typeface="Times New Roman" pitchFamily="18" charset="0"/>
                <a:cs typeface="Times New Roman" pitchFamily="18" charset="0"/>
              </a:rPr>
              <a:t>) = 23%</a:t>
            </a:r>
            <a:endParaRPr lang="el-GR" sz="1600" dirty="0">
              <a:latin typeface="Times New Roman" pitchFamily="18" charset="0"/>
              <a:cs typeface="Times New Roman" pitchFamily="18" charset="0"/>
            </a:endParaRPr>
          </a:p>
          <a:p>
            <a:pPr marL="360363" indent="-360363">
              <a:spcAft>
                <a:spcPts val="600"/>
              </a:spcAft>
              <a:buFont typeface="Arial" pitchFamily="34" charset="0"/>
              <a:buChar char="•"/>
            </a:pPr>
            <a:r>
              <a:rPr lang="el-GR" sz="1600" dirty="0">
                <a:latin typeface="Times New Roman" pitchFamily="18" charset="0"/>
                <a:cs typeface="Times New Roman" pitchFamily="18" charset="0"/>
              </a:rPr>
              <a:t>Σχετικό επίπεδο εισοδήματος των συνταξιούχων ως προς το μέσο εισόδημα που προέρχεται από την εργασία (όπως αυτό προκύπτει από το μερίδιο του εισοδήματος που προέρχεται από την εργασία και πηγαίνει στις συντάξεις) </a:t>
            </a:r>
            <a:r>
              <a:rPr lang="el-GR" sz="1600" b="1" dirty="0">
                <a:solidFill>
                  <a:schemeClr val="tx1"/>
                </a:solidFill>
                <a:latin typeface="Times New Roman" pitchFamily="18" charset="0"/>
                <a:cs typeface="Times New Roman" pitchFamily="18" charset="0"/>
              </a:rPr>
              <a:t>(</a:t>
            </a:r>
            <a:r>
              <a:rPr lang="el-GR" sz="1600" b="1" dirty="0" err="1">
                <a:solidFill>
                  <a:schemeClr val="tx1"/>
                </a:solidFill>
                <a:latin typeface="Times New Roman" pitchFamily="18" charset="0"/>
                <a:cs typeface="Times New Roman" pitchFamily="18" charset="0"/>
              </a:rPr>
              <a:t>β</a:t>
            </a:r>
            <a:r>
              <a:rPr lang="el-GR" sz="1600" b="1" baseline="-25000" dirty="0" err="1">
                <a:solidFill>
                  <a:schemeClr val="tx1"/>
                </a:solidFill>
                <a:latin typeface="Times New Roman" pitchFamily="18" charset="0"/>
                <a:cs typeface="Times New Roman" pitchFamily="18" charset="0"/>
              </a:rPr>
              <a:t>α</a:t>
            </a:r>
            <a:r>
              <a:rPr lang="el-GR" sz="1600" b="1" dirty="0">
                <a:solidFill>
                  <a:schemeClr val="tx1"/>
                </a:solidFill>
                <a:latin typeface="Times New Roman" pitchFamily="18" charset="0"/>
                <a:cs typeface="Times New Roman" pitchFamily="18" charset="0"/>
              </a:rPr>
              <a:t>) = 27%</a:t>
            </a:r>
          </a:p>
          <a:p>
            <a:pPr marL="360363" indent="-360363">
              <a:spcAft>
                <a:spcPts val="600"/>
              </a:spcAft>
              <a:buFont typeface="Arial" pitchFamily="34" charset="0"/>
              <a:buChar char="•"/>
            </a:pPr>
            <a:r>
              <a:rPr lang="el-GR" sz="1600" dirty="0">
                <a:latin typeface="Times New Roman" pitchFamily="18" charset="0"/>
                <a:cs typeface="Times New Roman" pitchFamily="18" charset="0"/>
              </a:rPr>
              <a:t>Μερίδιο του εισοδήματος που </a:t>
            </a:r>
            <a:r>
              <a:rPr lang="el-GR" sz="1600" b="1" dirty="0">
                <a:solidFill>
                  <a:schemeClr val="tx1"/>
                </a:solidFill>
                <a:latin typeface="Times New Roman" pitchFamily="18" charset="0"/>
                <a:cs typeface="Times New Roman" pitchFamily="18" charset="0"/>
              </a:rPr>
              <a:t>δεν</a:t>
            </a:r>
            <a:r>
              <a:rPr lang="el-GR" sz="1600" dirty="0">
                <a:latin typeface="Times New Roman" pitchFamily="18" charset="0"/>
                <a:cs typeface="Times New Roman" pitchFamily="18" charset="0"/>
              </a:rPr>
              <a:t> προέρχεται από την εργασία και πηγαίνει στις συντάξεις </a:t>
            </a:r>
            <a:r>
              <a:rPr lang="el-GR" sz="1600" b="1" dirty="0">
                <a:solidFill>
                  <a:schemeClr val="tx1"/>
                </a:solidFill>
                <a:latin typeface="Times New Roman" pitchFamily="18" charset="0"/>
                <a:cs typeface="Times New Roman" pitchFamily="18" charset="0"/>
              </a:rPr>
              <a:t>(φ</a:t>
            </a:r>
            <a:r>
              <a:rPr lang="el-GR" sz="1600" b="1" baseline="-25000" dirty="0">
                <a:solidFill>
                  <a:schemeClr val="tx1"/>
                </a:solidFill>
                <a:latin typeface="Times New Roman" pitchFamily="18" charset="0"/>
                <a:cs typeface="Times New Roman" pitchFamily="18" charset="0"/>
              </a:rPr>
              <a:t>κ</a:t>
            </a:r>
            <a:r>
              <a:rPr lang="el-GR" sz="1600" b="1" dirty="0">
                <a:solidFill>
                  <a:schemeClr val="tx1"/>
                </a:solidFill>
                <a:latin typeface="Times New Roman" pitchFamily="18" charset="0"/>
                <a:cs typeface="Times New Roman" pitchFamily="18" charset="0"/>
              </a:rPr>
              <a:t>) = 14%</a:t>
            </a:r>
          </a:p>
          <a:p>
            <a:pPr marL="360363" indent="-360363">
              <a:spcAft>
                <a:spcPts val="600"/>
              </a:spcAft>
              <a:buFont typeface="Arial" pitchFamily="34" charset="0"/>
              <a:buChar char="•"/>
            </a:pPr>
            <a:r>
              <a:rPr lang="el-GR" sz="1600" dirty="0">
                <a:latin typeface="Times New Roman" pitchFamily="18" charset="0"/>
                <a:cs typeface="Times New Roman" pitchFamily="18" charset="0"/>
              </a:rPr>
              <a:t>Επιπλέον σχετικό επίπεδο εισοδήματος των συνταξιούχων όπως αυτό προκύπτει από το μερίδιο του εισοδήματος που </a:t>
            </a:r>
            <a:r>
              <a:rPr lang="el-GR" sz="1600" b="1" dirty="0">
                <a:solidFill>
                  <a:schemeClr val="tx1"/>
                </a:solidFill>
                <a:latin typeface="Times New Roman" pitchFamily="18" charset="0"/>
                <a:cs typeface="Times New Roman" pitchFamily="18" charset="0"/>
              </a:rPr>
              <a:t>δεν</a:t>
            </a:r>
            <a:r>
              <a:rPr lang="el-GR" sz="1600" dirty="0">
                <a:latin typeface="Times New Roman" pitchFamily="18" charset="0"/>
                <a:cs typeface="Times New Roman" pitchFamily="18" charset="0"/>
              </a:rPr>
              <a:t> προέρχεται από την εργασία και πηγαίνει στις συντάξει </a:t>
            </a:r>
            <a:r>
              <a:rPr lang="el-GR" sz="1600" b="1" dirty="0">
                <a:solidFill>
                  <a:schemeClr val="tx1"/>
                </a:solidFill>
                <a:latin typeface="Times New Roman" pitchFamily="18" charset="0"/>
                <a:cs typeface="Times New Roman" pitchFamily="18" charset="0"/>
              </a:rPr>
              <a:t>(</a:t>
            </a:r>
            <a:r>
              <a:rPr lang="el-GR" sz="1600" b="1" dirty="0" err="1">
                <a:solidFill>
                  <a:schemeClr val="tx1"/>
                </a:solidFill>
                <a:latin typeface="Times New Roman" pitchFamily="18" charset="0"/>
                <a:cs typeface="Times New Roman" pitchFamily="18" charset="0"/>
              </a:rPr>
              <a:t>β</a:t>
            </a:r>
            <a:r>
              <a:rPr lang="el-GR" sz="1600" b="1" baseline="-25000" dirty="0" err="1">
                <a:solidFill>
                  <a:schemeClr val="tx1"/>
                </a:solidFill>
                <a:latin typeface="Times New Roman" pitchFamily="18" charset="0"/>
                <a:cs typeface="Times New Roman" pitchFamily="18" charset="0"/>
              </a:rPr>
              <a:t>κ</a:t>
            </a:r>
            <a:r>
              <a:rPr lang="el-GR" sz="1600" b="1" dirty="0">
                <a:solidFill>
                  <a:schemeClr val="tx1"/>
                </a:solidFill>
                <a:latin typeface="Times New Roman" pitchFamily="18" charset="0"/>
                <a:cs typeface="Times New Roman" pitchFamily="18" charset="0"/>
              </a:rPr>
              <a:t>) = 48%</a:t>
            </a:r>
          </a:p>
          <a:p>
            <a:pPr marL="360363" indent="-360363">
              <a:spcAft>
                <a:spcPts val="600"/>
              </a:spcAft>
              <a:buFont typeface="Arial" pitchFamily="34" charset="0"/>
              <a:buChar char="•"/>
            </a:pPr>
            <a:r>
              <a:rPr lang="el-GR" sz="1600" dirty="0">
                <a:latin typeface="Times New Roman" pitchFamily="18" charset="0"/>
                <a:cs typeface="Times New Roman" pitchFamily="18" charset="0"/>
              </a:rPr>
              <a:t>Τελικό σχετικό επίπεδο εισοδήματος των συνταξιούχων ως προς αυτό των εργαζομένων </a:t>
            </a:r>
            <a:r>
              <a:rPr lang="el-GR" sz="1600" b="1" dirty="0">
                <a:solidFill>
                  <a:schemeClr val="tx1"/>
                </a:solidFill>
                <a:latin typeface="Times New Roman" pitchFamily="18" charset="0"/>
                <a:cs typeface="Times New Roman" pitchFamily="18" charset="0"/>
              </a:rPr>
              <a:t>(β) = 75%</a:t>
            </a:r>
          </a:p>
          <a:p>
            <a:pPr marL="360363" indent="-360363">
              <a:spcAft>
                <a:spcPts val="600"/>
              </a:spcAft>
              <a:buFont typeface="Arial" pitchFamily="34" charset="0"/>
              <a:buChar char="•"/>
            </a:pPr>
            <a:r>
              <a:rPr lang="el-GR" sz="1600" dirty="0">
                <a:latin typeface="Times New Roman" pitchFamily="18" charset="0"/>
                <a:cs typeface="Times New Roman" pitchFamily="18" charset="0"/>
              </a:rPr>
              <a:t>Δαπάνες ως προς το ΑΕΠ </a:t>
            </a:r>
            <a:r>
              <a:rPr lang="el-GR" sz="1600" b="1" dirty="0">
                <a:solidFill>
                  <a:schemeClr val="tx1"/>
                </a:solidFill>
                <a:latin typeface="Times New Roman" pitchFamily="18" charset="0"/>
                <a:cs typeface="Times New Roman" pitchFamily="18" charset="0"/>
              </a:rPr>
              <a:t>(δ) = 16%, </a:t>
            </a:r>
            <a:r>
              <a:rPr lang="el-GR" sz="1600" dirty="0">
                <a:latin typeface="Times New Roman" pitchFamily="18" charset="0"/>
                <a:cs typeface="Times New Roman" pitchFamily="18" charset="0"/>
              </a:rPr>
              <a:t>οι οποίες καλύπτονται κατά </a:t>
            </a:r>
            <a:r>
              <a:rPr lang="el-GR" sz="1600" b="1" dirty="0">
                <a:solidFill>
                  <a:schemeClr val="tx1"/>
                </a:solidFill>
                <a:latin typeface="Times New Roman" pitchFamily="18" charset="0"/>
                <a:cs typeface="Times New Roman" pitchFamily="18" charset="0"/>
              </a:rPr>
              <a:t>(δ</a:t>
            </a:r>
            <a:r>
              <a:rPr lang="el-GR" sz="1600" b="1" baseline="-25000" dirty="0">
                <a:solidFill>
                  <a:schemeClr val="tx1"/>
                </a:solidFill>
                <a:latin typeface="Times New Roman" pitchFamily="18" charset="0"/>
                <a:cs typeface="Times New Roman" pitchFamily="18" charset="0"/>
              </a:rPr>
              <a:t>α</a:t>
            </a:r>
            <a:r>
              <a:rPr lang="el-GR" sz="1600" b="1" dirty="0">
                <a:solidFill>
                  <a:schemeClr val="tx1"/>
                </a:solidFill>
                <a:latin typeface="Times New Roman" pitchFamily="18" charset="0"/>
                <a:cs typeface="Times New Roman" pitchFamily="18" charset="0"/>
              </a:rPr>
              <a:t>) = 6%  </a:t>
            </a:r>
            <a:r>
              <a:rPr lang="el-GR" sz="1600" dirty="0">
                <a:latin typeface="Times New Roman" pitchFamily="18" charset="0"/>
                <a:cs typeface="Times New Roman" pitchFamily="18" charset="0"/>
              </a:rPr>
              <a:t>από την εργασία και κατά </a:t>
            </a:r>
            <a:r>
              <a:rPr lang="el-GR" sz="1600" b="1" dirty="0">
                <a:solidFill>
                  <a:schemeClr val="tx1"/>
                </a:solidFill>
                <a:latin typeface="Times New Roman" pitchFamily="18" charset="0"/>
                <a:cs typeface="Times New Roman" pitchFamily="18" charset="0"/>
              </a:rPr>
              <a:t>(</a:t>
            </a:r>
            <a:r>
              <a:rPr lang="el-GR" sz="1600" b="1" dirty="0" err="1">
                <a:solidFill>
                  <a:schemeClr val="tx1"/>
                </a:solidFill>
                <a:latin typeface="Times New Roman" pitchFamily="18" charset="0"/>
                <a:cs typeface="Times New Roman" pitchFamily="18" charset="0"/>
              </a:rPr>
              <a:t>δ</a:t>
            </a:r>
            <a:r>
              <a:rPr lang="el-GR" sz="1600" b="1" baseline="-25000" dirty="0" err="1">
                <a:solidFill>
                  <a:schemeClr val="tx1"/>
                </a:solidFill>
                <a:latin typeface="Times New Roman" pitchFamily="18" charset="0"/>
                <a:cs typeface="Times New Roman" pitchFamily="18" charset="0"/>
              </a:rPr>
              <a:t>κ</a:t>
            </a:r>
            <a:r>
              <a:rPr lang="el-GR" sz="1600" b="1" dirty="0">
                <a:solidFill>
                  <a:schemeClr val="tx1"/>
                </a:solidFill>
                <a:latin typeface="Times New Roman" pitchFamily="18" charset="0"/>
                <a:cs typeface="Times New Roman" pitchFamily="18" charset="0"/>
              </a:rPr>
              <a:t>) = 10%</a:t>
            </a:r>
            <a:r>
              <a:rPr lang="el-GR" sz="1600" dirty="0">
                <a:latin typeface="Times New Roman" pitchFamily="18" charset="0"/>
                <a:cs typeface="Times New Roman" pitchFamily="18" charset="0"/>
              </a:rPr>
              <a:t> από άλλες πηγές . </a:t>
            </a:r>
            <a:endParaRPr lang="el-GR" sz="1600" b="1" dirty="0">
              <a:solidFill>
                <a:schemeClr val="tx1"/>
              </a:solidFill>
              <a:latin typeface="Times New Roman" pitchFamily="18" charset="0"/>
              <a:cs typeface="Times New Roman" pitchFamily="18"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 Τίτλος"/>
          <p:cNvSpPr txBox="1">
            <a:spLocks/>
          </p:cNvSpPr>
          <p:nvPr/>
        </p:nvSpPr>
        <p:spPr>
          <a:xfrm>
            <a:off x="332508" y="260648"/>
            <a:ext cx="11291455" cy="459788"/>
          </a:xfrm>
          <a:prstGeom prst="rect">
            <a:avLst/>
          </a:prstGeom>
          <a:solidFill>
            <a:schemeClr val="accent1">
              <a:lumMod val="60000"/>
              <a:lumOff val="40000"/>
            </a:schemeClr>
          </a:solidFill>
        </p:spPr>
        <p:txBody>
          <a:bodyPr vert="horz" lIns="91440" tIns="45720" rIns="91440" bIns="45720" rtlCol="0" anchor="ctr">
            <a:normAutofit fontScale="70000" lnSpcReduction="20000"/>
          </a:bodyPr>
          <a:lstStyle/>
          <a:p>
            <a:pPr algn="ctr"/>
            <a:r>
              <a:rPr lang="el-GR" sz="2800" b="1" dirty="0">
                <a:latin typeface="Times New Roman" pitchFamily="18" charset="0"/>
                <a:cs typeface="Times New Roman" pitchFamily="18" charset="0"/>
              </a:rPr>
              <a:t>4.2 Η λειτουργία του αναδιανεμητικού συστήματος και η σημασία της δημογραφικής γήρανσης_4</a:t>
            </a:r>
            <a:r>
              <a:rPr lang="el-GR" sz="2800" dirty="0"/>
              <a:t> </a:t>
            </a:r>
            <a:endParaRPr lang="en-US" sz="2800" dirty="0"/>
          </a:p>
        </p:txBody>
      </p:sp>
      <p:graphicFrame>
        <p:nvGraphicFramePr>
          <p:cNvPr id="7" name="6 - Πίνακας"/>
          <p:cNvGraphicFramePr>
            <a:graphicFrameLocks noGrp="1"/>
          </p:cNvGraphicFramePr>
          <p:nvPr/>
        </p:nvGraphicFramePr>
        <p:xfrm>
          <a:off x="332510" y="734292"/>
          <a:ext cx="11305307" cy="5480449"/>
        </p:xfrm>
        <a:graphic>
          <a:graphicData uri="http://schemas.openxmlformats.org/drawingml/2006/table">
            <a:tbl>
              <a:tblPr firstRow="1" bandRow="1">
                <a:tableStyleId>{5C22544A-7EE6-4342-B048-85BDC9FD1C3A}</a:tableStyleId>
              </a:tblPr>
              <a:tblGrid>
                <a:gridCol w="8063345">
                  <a:extLst>
                    <a:ext uri="{9D8B030D-6E8A-4147-A177-3AD203B41FA5}">
                      <a16:colId xmlns:a16="http://schemas.microsoft.com/office/drawing/2014/main" xmlns="" val="20000"/>
                    </a:ext>
                  </a:extLst>
                </a:gridCol>
                <a:gridCol w="955964">
                  <a:extLst>
                    <a:ext uri="{9D8B030D-6E8A-4147-A177-3AD203B41FA5}">
                      <a16:colId xmlns:a16="http://schemas.microsoft.com/office/drawing/2014/main" xmlns="" val="20001"/>
                    </a:ext>
                  </a:extLst>
                </a:gridCol>
                <a:gridCol w="1136072">
                  <a:extLst>
                    <a:ext uri="{9D8B030D-6E8A-4147-A177-3AD203B41FA5}">
                      <a16:colId xmlns:a16="http://schemas.microsoft.com/office/drawing/2014/main" xmlns="" val="20002"/>
                    </a:ext>
                  </a:extLst>
                </a:gridCol>
                <a:gridCol w="1149926">
                  <a:extLst>
                    <a:ext uri="{9D8B030D-6E8A-4147-A177-3AD203B41FA5}">
                      <a16:colId xmlns:a16="http://schemas.microsoft.com/office/drawing/2014/main" xmlns="" val="20003"/>
                    </a:ext>
                  </a:extLst>
                </a:gridCol>
              </a:tblGrid>
              <a:tr h="339111">
                <a:tc>
                  <a:txBody>
                    <a:bodyPr/>
                    <a:lstStyle/>
                    <a:p>
                      <a:endParaRPr lang="el-GR" sz="1600" dirty="0">
                        <a:latin typeface="Times New Roman" pitchFamily="18" charset="0"/>
                        <a:cs typeface="Times New Roman" pitchFamily="18" charset="0"/>
                      </a:endParaRPr>
                    </a:p>
                  </a:txBody>
                  <a:tcPr/>
                </a:tc>
                <a:tc>
                  <a:txBody>
                    <a:bodyPr/>
                    <a:lstStyle/>
                    <a:p>
                      <a:r>
                        <a:rPr lang="el-GR" sz="1600" dirty="0">
                          <a:latin typeface="Times New Roman" pitchFamily="18" charset="0"/>
                          <a:cs typeface="Times New Roman" pitchFamily="18" charset="0"/>
                        </a:rPr>
                        <a:t>Σήμερα</a:t>
                      </a:r>
                    </a:p>
                  </a:txBody>
                  <a:tcPr/>
                </a:tc>
                <a:tc>
                  <a:txBody>
                    <a:bodyPr/>
                    <a:lstStyle/>
                    <a:p>
                      <a:r>
                        <a:rPr lang="el-GR" sz="1600" dirty="0">
                          <a:latin typeface="Times New Roman" pitchFamily="18" charset="0"/>
                          <a:cs typeface="Times New Roman" pitchFamily="18" charset="0"/>
                        </a:rPr>
                        <a:t>2050_</a:t>
                      </a:r>
                      <a:r>
                        <a:rPr lang="el-GR" sz="1600" dirty="0">
                          <a:solidFill>
                            <a:schemeClr val="tx1"/>
                          </a:solidFill>
                          <a:latin typeface="Times New Roman" pitchFamily="18" charset="0"/>
                          <a:cs typeface="Times New Roman" pitchFamily="18" charset="0"/>
                        </a:rPr>
                        <a:t>Σ_1</a:t>
                      </a:r>
                    </a:p>
                  </a:txBody>
                  <a:tcPr/>
                </a:tc>
                <a:tc>
                  <a:txBody>
                    <a:bodyPr/>
                    <a:lstStyle/>
                    <a:p>
                      <a:r>
                        <a:rPr lang="el-GR" sz="1600" dirty="0">
                          <a:latin typeface="Times New Roman" pitchFamily="18" charset="0"/>
                          <a:cs typeface="Times New Roman" pitchFamily="18" charset="0"/>
                        </a:rPr>
                        <a:t>2050_</a:t>
                      </a:r>
                      <a:r>
                        <a:rPr lang="el-GR" sz="1600" dirty="0">
                          <a:solidFill>
                            <a:schemeClr val="tx1"/>
                          </a:solidFill>
                          <a:latin typeface="Times New Roman" pitchFamily="18" charset="0"/>
                          <a:cs typeface="Times New Roman" pitchFamily="18" charset="0"/>
                        </a:rPr>
                        <a:t>Σ_3</a:t>
                      </a:r>
                    </a:p>
                  </a:txBody>
                  <a:tcPr/>
                </a:tc>
                <a:extLst>
                  <a:ext uri="{0D108BD9-81ED-4DB2-BD59-A6C34878D82A}">
                    <a16:rowId xmlns:a16="http://schemas.microsoft.com/office/drawing/2014/main" xmlns="" val="10000"/>
                  </a:ext>
                </a:extLst>
              </a:tr>
              <a:tr h="3391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Λόγος μεταξύ ασφαλισμένων και συνταξιούχων </a:t>
                      </a:r>
                      <a:r>
                        <a:rPr lang="el-GR" sz="1600" b="1" dirty="0">
                          <a:solidFill>
                            <a:schemeClr val="tx1"/>
                          </a:solidFill>
                          <a:latin typeface="Times New Roman" pitchFamily="18" charset="0"/>
                          <a:cs typeface="Times New Roman" pitchFamily="18" charset="0"/>
                        </a:rPr>
                        <a:t>(Α/Σ) </a:t>
                      </a:r>
                      <a:endParaRPr lang="el-GR" sz="1600" dirty="0">
                        <a:latin typeface="Times New Roman" pitchFamily="18" charset="0"/>
                        <a:cs typeface="Times New Roman" pitchFamily="18" charset="0"/>
                      </a:endParaRPr>
                    </a:p>
                  </a:txBody>
                  <a:tcPr/>
                </a:tc>
                <a:tc>
                  <a:txBody>
                    <a:bodyPr/>
                    <a:lstStyle/>
                    <a:p>
                      <a:pPr algn="ctr"/>
                      <a:r>
                        <a:rPr lang="el-GR" sz="1600" dirty="0">
                          <a:latin typeface="Times New Roman" pitchFamily="18" charset="0"/>
                          <a:cs typeface="Times New Roman" pitchFamily="18" charset="0"/>
                        </a:rPr>
                        <a:t>1,6</a:t>
                      </a:r>
                    </a:p>
                  </a:txBody>
                  <a:tcPr anchor="ctr"/>
                </a:tc>
                <a:tc>
                  <a:txBody>
                    <a:bodyPr/>
                    <a:lstStyle/>
                    <a:p>
                      <a:pPr algn="ctr"/>
                      <a:r>
                        <a:rPr lang="el-GR" sz="1600" dirty="0">
                          <a:latin typeface="Times New Roman" pitchFamily="18" charset="0"/>
                          <a:cs typeface="Times New Roman" pitchFamily="18" charset="0"/>
                        </a:rPr>
                        <a:t>1,2</a:t>
                      </a:r>
                    </a:p>
                  </a:txBody>
                  <a:tcPr anchor="ctr"/>
                </a:tc>
                <a:tc>
                  <a:txBody>
                    <a:bodyPr/>
                    <a:lstStyle/>
                    <a:p>
                      <a:pPr algn="ctr"/>
                      <a:r>
                        <a:rPr lang="el-GR" sz="1600" b="1" dirty="0">
                          <a:solidFill>
                            <a:srgbClr val="FF0000"/>
                          </a:solidFill>
                          <a:effectLst/>
                          <a:latin typeface="Times New Roman" pitchFamily="18" charset="0"/>
                          <a:cs typeface="Times New Roman" pitchFamily="18" charset="0"/>
                        </a:rPr>
                        <a:t>1,</a:t>
                      </a:r>
                      <a:r>
                        <a:rPr lang="en-US" sz="1600" b="1" dirty="0">
                          <a:solidFill>
                            <a:srgbClr val="FF0000"/>
                          </a:solidFill>
                          <a:effectLst/>
                          <a:latin typeface="Times New Roman" pitchFamily="18" charset="0"/>
                          <a:cs typeface="Times New Roman" pitchFamily="18" charset="0"/>
                        </a:rPr>
                        <a:t>3</a:t>
                      </a:r>
                      <a:endParaRPr lang="el-GR" sz="1600" b="1" dirty="0">
                        <a:solidFill>
                          <a:srgbClr val="FF0000"/>
                        </a:solidFill>
                        <a:effectLst/>
                        <a:latin typeface="Times New Roman" pitchFamily="18" charset="0"/>
                        <a:cs typeface="Times New Roman" pitchFamily="18" charset="0"/>
                      </a:endParaRPr>
                    </a:p>
                  </a:txBody>
                  <a:tcPr anchor="ctr"/>
                </a:tc>
                <a:extLst>
                  <a:ext uri="{0D108BD9-81ED-4DB2-BD59-A6C34878D82A}">
                    <a16:rowId xmlns:a16="http://schemas.microsoft.com/office/drawing/2014/main" xmlns="" val="10001"/>
                  </a:ext>
                </a:extLst>
              </a:tr>
              <a:tr h="3747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Μερίδιο του εισοδήματος που προέρχεται από την εργασία και πηγαίνει στις συντάξεις </a:t>
                      </a:r>
                      <a:r>
                        <a:rPr lang="el-GR" sz="1600" b="1" dirty="0">
                          <a:solidFill>
                            <a:schemeClr val="tx1"/>
                          </a:solidFill>
                          <a:latin typeface="Times New Roman" pitchFamily="18" charset="0"/>
                          <a:cs typeface="Times New Roman" pitchFamily="18" charset="0"/>
                        </a:rPr>
                        <a:t>(φ</a:t>
                      </a:r>
                      <a:r>
                        <a:rPr lang="el-GR" sz="1600" b="1" baseline="-25000" dirty="0">
                          <a:solidFill>
                            <a:schemeClr val="tx1"/>
                          </a:solidFill>
                          <a:latin typeface="Times New Roman" pitchFamily="18" charset="0"/>
                          <a:cs typeface="Times New Roman" pitchFamily="18" charset="0"/>
                        </a:rPr>
                        <a:t>α</a:t>
                      </a:r>
                      <a:r>
                        <a:rPr lang="el-GR" sz="1600" b="1" dirty="0">
                          <a:solidFill>
                            <a:schemeClr val="tx1"/>
                          </a:solidFill>
                          <a:latin typeface="Times New Roman" pitchFamily="18" charset="0"/>
                          <a:cs typeface="Times New Roman" pitchFamily="18" charset="0"/>
                        </a:rPr>
                        <a:t>) </a:t>
                      </a:r>
                      <a:endParaRPr lang="el-GR" sz="1600" dirty="0">
                        <a:latin typeface="Times New Roman" pitchFamily="18" charset="0"/>
                        <a:cs typeface="Times New Roman" pitchFamily="18" charset="0"/>
                      </a:endParaRPr>
                    </a:p>
                  </a:txBody>
                  <a:tcPr/>
                </a:tc>
                <a:tc>
                  <a:txBody>
                    <a:bodyPr/>
                    <a:lstStyle/>
                    <a:p>
                      <a:pPr algn="ctr"/>
                      <a:r>
                        <a:rPr lang="el-GR" sz="1600" dirty="0">
                          <a:latin typeface="Times New Roman" pitchFamily="18" charset="0"/>
                          <a:cs typeface="Times New Roman" pitchFamily="18" charset="0"/>
                        </a:rPr>
                        <a:t>23%</a:t>
                      </a:r>
                    </a:p>
                  </a:txBody>
                  <a:tcPr anchor="ctr"/>
                </a:tc>
                <a:tc>
                  <a:txBody>
                    <a:bodyPr/>
                    <a:lstStyle/>
                    <a:p>
                      <a:pPr algn="ctr"/>
                      <a:r>
                        <a:rPr lang="el-GR" sz="1600" dirty="0">
                          <a:latin typeface="Times New Roman" pitchFamily="18" charset="0"/>
                          <a:cs typeface="Times New Roman" pitchFamily="18" charset="0"/>
                        </a:rPr>
                        <a:t>23%</a:t>
                      </a:r>
                    </a:p>
                  </a:txBody>
                  <a:tcPr anchor="ctr"/>
                </a:tc>
                <a:tc>
                  <a:txBody>
                    <a:bodyPr/>
                    <a:lstStyle/>
                    <a:p>
                      <a:pPr algn="ctr"/>
                      <a:r>
                        <a:rPr lang="el-GR" sz="1600" dirty="0">
                          <a:latin typeface="Times New Roman" pitchFamily="18" charset="0"/>
                          <a:cs typeface="Times New Roman" pitchFamily="18" charset="0"/>
                        </a:rPr>
                        <a:t>23%</a:t>
                      </a:r>
                    </a:p>
                  </a:txBody>
                  <a:tcPr anchor="ctr"/>
                </a:tc>
                <a:extLst>
                  <a:ext uri="{0D108BD9-81ED-4DB2-BD59-A6C34878D82A}">
                    <a16:rowId xmlns:a16="http://schemas.microsoft.com/office/drawing/2014/main" xmlns="" val="10002"/>
                  </a:ext>
                </a:extLst>
              </a:tr>
              <a:tr h="8323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Σχετικό επίπεδο εισοδήματος των συνταξιούχων ως προς το μέσο εισόδημα που προέρχεται από την εργασία (όπως αυτό προκύπτει από το μερίδιο του εισοδήματος που προέρχεται από την εργασία και πηγαίνει στις συντάξεις) </a:t>
                      </a:r>
                      <a:r>
                        <a:rPr lang="el-GR" sz="1600" b="1" dirty="0">
                          <a:solidFill>
                            <a:schemeClr val="tx1"/>
                          </a:solidFill>
                          <a:latin typeface="Times New Roman" pitchFamily="18" charset="0"/>
                          <a:cs typeface="Times New Roman" pitchFamily="18" charset="0"/>
                        </a:rPr>
                        <a:t>(</a:t>
                      </a:r>
                      <a:r>
                        <a:rPr lang="el-GR" sz="1600" b="1" dirty="0" err="1">
                          <a:solidFill>
                            <a:schemeClr val="tx1"/>
                          </a:solidFill>
                          <a:latin typeface="Times New Roman" pitchFamily="18" charset="0"/>
                          <a:cs typeface="Times New Roman" pitchFamily="18" charset="0"/>
                        </a:rPr>
                        <a:t>β</a:t>
                      </a:r>
                      <a:r>
                        <a:rPr lang="el-GR" sz="1600" b="1" baseline="-25000" dirty="0" err="1">
                          <a:solidFill>
                            <a:schemeClr val="tx1"/>
                          </a:solidFill>
                          <a:latin typeface="Times New Roman" pitchFamily="18" charset="0"/>
                          <a:cs typeface="Times New Roman" pitchFamily="18" charset="0"/>
                        </a:rPr>
                        <a:t>α</a:t>
                      </a:r>
                      <a:r>
                        <a:rPr lang="el-GR" sz="1600" b="1" dirty="0">
                          <a:solidFill>
                            <a:schemeClr val="tx1"/>
                          </a:solidFill>
                          <a:latin typeface="Times New Roman" pitchFamily="18" charset="0"/>
                          <a:cs typeface="Times New Roman" pitchFamily="18" charset="0"/>
                        </a:rPr>
                        <a:t>) </a:t>
                      </a:r>
                      <a:endParaRPr lang="el-GR" sz="1600" dirty="0">
                        <a:latin typeface="Times New Roman" pitchFamily="18" charset="0"/>
                        <a:cs typeface="Times New Roman" pitchFamily="18" charset="0"/>
                      </a:endParaRPr>
                    </a:p>
                  </a:txBody>
                  <a:tcPr/>
                </a:tc>
                <a:tc>
                  <a:txBody>
                    <a:bodyPr/>
                    <a:lstStyle/>
                    <a:p>
                      <a:pPr algn="ctr"/>
                      <a:r>
                        <a:rPr lang="el-GR" sz="1600" dirty="0">
                          <a:latin typeface="Times New Roman" pitchFamily="18" charset="0"/>
                          <a:cs typeface="Times New Roman" pitchFamily="18" charset="0"/>
                        </a:rPr>
                        <a:t>37%</a:t>
                      </a:r>
                    </a:p>
                  </a:txBody>
                  <a:tcPr anchor="ctr"/>
                </a:tc>
                <a:tc>
                  <a:txBody>
                    <a:bodyPr/>
                    <a:lstStyle/>
                    <a:p>
                      <a:pPr algn="ctr"/>
                      <a:r>
                        <a:rPr lang="el-GR" sz="1600" dirty="0">
                          <a:latin typeface="Times New Roman" pitchFamily="18" charset="0"/>
                          <a:cs typeface="Times New Roman" pitchFamily="18" charset="0"/>
                        </a:rPr>
                        <a:t>27%</a:t>
                      </a:r>
                    </a:p>
                  </a:txBody>
                  <a:tcPr anchor="ctr"/>
                </a:tc>
                <a:tc>
                  <a:txBody>
                    <a:bodyPr/>
                    <a:lstStyle/>
                    <a:p>
                      <a:pPr algn="ctr"/>
                      <a:r>
                        <a:rPr lang="en-US" sz="1600" dirty="0">
                          <a:latin typeface="Times New Roman" pitchFamily="18" charset="0"/>
                          <a:cs typeface="Times New Roman" pitchFamily="18" charset="0"/>
                        </a:rPr>
                        <a:t>30</a:t>
                      </a:r>
                      <a:r>
                        <a:rPr lang="el-GR" sz="1600" dirty="0">
                          <a:latin typeface="Times New Roman" pitchFamily="18" charset="0"/>
                          <a:cs typeface="Times New Roman" pitchFamily="18" charset="0"/>
                        </a:rPr>
                        <a:t>%</a:t>
                      </a:r>
                    </a:p>
                  </a:txBody>
                  <a:tcPr anchor="ctr"/>
                </a:tc>
                <a:extLst>
                  <a:ext uri="{0D108BD9-81ED-4DB2-BD59-A6C34878D82A}">
                    <a16:rowId xmlns:a16="http://schemas.microsoft.com/office/drawing/2014/main" xmlns="" val="10003"/>
                  </a:ext>
                </a:extLst>
              </a:tr>
              <a:tr h="3452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Μερίδιο του εισοδήματος που </a:t>
                      </a:r>
                      <a:r>
                        <a:rPr lang="el-GR" sz="1600" b="1" dirty="0">
                          <a:solidFill>
                            <a:schemeClr val="tx1"/>
                          </a:solidFill>
                          <a:latin typeface="Times New Roman" pitchFamily="18" charset="0"/>
                          <a:cs typeface="Times New Roman" pitchFamily="18" charset="0"/>
                        </a:rPr>
                        <a:t>δεν</a:t>
                      </a:r>
                      <a:r>
                        <a:rPr lang="el-GR" sz="1600" dirty="0">
                          <a:latin typeface="Times New Roman" pitchFamily="18" charset="0"/>
                          <a:cs typeface="Times New Roman" pitchFamily="18" charset="0"/>
                        </a:rPr>
                        <a:t> προέρχεται από την εργασία και πηγαίνει στις συντάξεις </a:t>
                      </a:r>
                      <a:r>
                        <a:rPr lang="el-GR" sz="1600" b="1" dirty="0">
                          <a:solidFill>
                            <a:schemeClr val="tx1"/>
                          </a:solidFill>
                          <a:latin typeface="Times New Roman" pitchFamily="18" charset="0"/>
                          <a:cs typeface="Times New Roman" pitchFamily="18" charset="0"/>
                        </a:rPr>
                        <a:t>(φ</a:t>
                      </a:r>
                      <a:r>
                        <a:rPr lang="el-GR" sz="1600" b="1" baseline="-25000" dirty="0">
                          <a:solidFill>
                            <a:schemeClr val="tx1"/>
                          </a:solidFill>
                          <a:latin typeface="Times New Roman" pitchFamily="18" charset="0"/>
                          <a:cs typeface="Times New Roman" pitchFamily="18" charset="0"/>
                        </a:rPr>
                        <a:t>κ</a:t>
                      </a:r>
                      <a:r>
                        <a:rPr lang="el-GR" sz="1600" b="1" dirty="0">
                          <a:solidFill>
                            <a:schemeClr val="tx1"/>
                          </a:solidFill>
                          <a:latin typeface="Times New Roman" pitchFamily="18" charset="0"/>
                          <a:cs typeface="Times New Roman" pitchFamily="18" charset="0"/>
                        </a:rPr>
                        <a:t>) </a:t>
                      </a:r>
                      <a:endParaRPr lang="el-GR" sz="1600" dirty="0">
                        <a:latin typeface="Times New Roman" pitchFamily="18" charset="0"/>
                        <a:cs typeface="Times New Roman" pitchFamily="18" charset="0"/>
                      </a:endParaRPr>
                    </a:p>
                  </a:txBody>
                  <a:tcPr/>
                </a:tc>
                <a:tc>
                  <a:txBody>
                    <a:bodyPr/>
                    <a:lstStyle/>
                    <a:p>
                      <a:pPr algn="ctr"/>
                      <a:r>
                        <a:rPr lang="el-GR" sz="1600" dirty="0">
                          <a:latin typeface="Times New Roman" pitchFamily="18" charset="0"/>
                          <a:cs typeface="Times New Roman" pitchFamily="18" charset="0"/>
                        </a:rPr>
                        <a:t>11%</a:t>
                      </a:r>
                    </a:p>
                  </a:txBody>
                  <a:tcPr anchor="ctr"/>
                </a:tc>
                <a:tc>
                  <a:txBody>
                    <a:bodyPr/>
                    <a:lstStyle/>
                    <a:p>
                      <a:pPr algn="ctr"/>
                      <a:r>
                        <a:rPr lang="el-GR" sz="1600" dirty="0">
                          <a:latin typeface="Times New Roman" pitchFamily="18" charset="0"/>
                          <a:cs typeface="Times New Roman" pitchFamily="18" charset="0"/>
                        </a:rPr>
                        <a:t>14%</a:t>
                      </a:r>
                    </a:p>
                  </a:txBody>
                  <a:tcPr anchor="ctr"/>
                </a:tc>
                <a:tc>
                  <a:txBody>
                    <a:bodyPr/>
                    <a:lstStyle/>
                    <a:p>
                      <a:pPr algn="ctr"/>
                      <a:r>
                        <a:rPr lang="el-GR" sz="1600" dirty="0">
                          <a:latin typeface="Times New Roman" pitchFamily="18" charset="0"/>
                          <a:cs typeface="Times New Roman" pitchFamily="18" charset="0"/>
                        </a:rPr>
                        <a:t>1</a:t>
                      </a:r>
                      <a:r>
                        <a:rPr lang="en-US" sz="1600" dirty="0">
                          <a:latin typeface="Times New Roman" pitchFamily="18" charset="0"/>
                          <a:cs typeface="Times New Roman" pitchFamily="18" charset="0"/>
                        </a:rPr>
                        <a:t>2</a:t>
                      </a:r>
                      <a:r>
                        <a:rPr lang="el-GR" sz="1600" dirty="0">
                          <a:latin typeface="Times New Roman" pitchFamily="18" charset="0"/>
                          <a:cs typeface="Times New Roman" pitchFamily="18" charset="0"/>
                        </a:rPr>
                        <a:t>%</a:t>
                      </a:r>
                    </a:p>
                  </a:txBody>
                  <a:tcPr anchor="ctr"/>
                </a:tc>
                <a:extLst>
                  <a:ext uri="{0D108BD9-81ED-4DB2-BD59-A6C34878D82A}">
                    <a16:rowId xmlns:a16="http://schemas.microsoft.com/office/drawing/2014/main" xmlns="" val="10004"/>
                  </a:ext>
                </a:extLst>
              </a:tr>
              <a:tr h="6234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Επιπλέον σχετικό επίπεδο εισοδήματος των συνταξιούχων (όπως αυτό προκύπτει από το μερίδιο του εισοδήματος που </a:t>
                      </a:r>
                      <a:r>
                        <a:rPr lang="el-GR" sz="1600" b="1" dirty="0">
                          <a:solidFill>
                            <a:schemeClr val="tx1"/>
                          </a:solidFill>
                          <a:latin typeface="Times New Roman" pitchFamily="18" charset="0"/>
                          <a:cs typeface="Times New Roman" pitchFamily="18" charset="0"/>
                        </a:rPr>
                        <a:t>δεν</a:t>
                      </a:r>
                      <a:r>
                        <a:rPr lang="el-GR" sz="1600" dirty="0">
                          <a:latin typeface="Times New Roman" pitchFamily="18" charset="0"/>
                          <a:cs typeface="Times New Roman" pitchFamily="18" charset="0"/>
                        </a:rPr>
                        <a:t> προέρχεται από την εργασία και πηγαίνει στις συντάξεις)</a:t>
                      </a:r>
                      <a:r>
                        <a:rPr lang="el-GR" sz="1600" baseline="0" dirty="0">
                          <a:latin typeface="Times New Roman" pitchFamily="18" charset="0"/>
                          <a:cs typeface="Times New Roman" pitchFamily="18" charset="0"/>
                        </a:rPr>
                        <a:t> </a:t>
                      </a:r>
                      <a:r>
                        <a:rPr lang="el-GR" sz="1600" b="1" dirty="0">
                          <a:solidFill>
                            <a:schemeClr val="tx1"/>
                          </a:solidFill>
                          <a:latin typeface="Times New Roman" pitchFamily="18" charset="0"/>
                          <a:cs typeface="Times New Roman" pitchFamily="18" charset="0"/>
                        </a:rPr>
                        <a:t>(</a:t>
                      </a:r>
                      <a:r>
                        <a:rPr lang="el-GR" sz="1600" b="1" dirty="0" err="1">
                          <a:solidFill>
                            <a:schemeClr val="tx1"/>
                          </a:solidFill>
                          <a:latin typeface="Times New Roman" pitchFamily="18" charset="0"/>
                          <a:cs typeface="Times New Roman" pitchFamily="18" charset="0"/>
                        </a:rPr>
                        <a:t>β</a:t>
                      </a:r>
                      <a:r>
                        <a:rPr lang="el-GR" sz="1600" b="1" baseline="-25000" dirty="0" err="1">
                          <a:solidFill>
                            <a:schemeClr val="tx1"/>
                          </a:solidFill>
                          <a:latin typeface="Times New Roman" pitchFamily="18" charset="0"/>
                          <a:cs typeface="Times New Roman" pitchFamily="18" charset="0"/>
                        </a:rPr>
                        <a:t>κ</a:t>
                      </a:r>
                      <a:r>
                        <a:rPr lang="el-GR" sz="1600" b="1" dirty="0">
                          <a:solidFill>
                            <a:schemeClr val="tx1"/>
                          </a:solidFill>
                          <a:latin typeface="Times New Roman" pitchFamily="18" charset="0"/>
                          <a:cs typeface="Times New Roman" pitchFamily="18" charset="0"/>
                        </a:rPr>
                        <a:t>) </a:t>
                      </a:r>
                      <a:endParaRPr lang="el-GR" sz="1600" dirty="0">
                        <a:latin typeface="Times New Roman" pitchFamily="18" charset="0"/>
                        <a:cs typeface="Times New Roman" pitchFamily="18" charset="0"/>
                      </a:endParaRPr>
                    </a:p>
                  </a:txBody>
                  <a:tcPr/>
                </a:tc>
                <a:tc>
                  <a:txBody>
                    <a:bodyPr/>
                    <a:lstStyle/>
                    <a:p>
                      <a:pPr algn="ctr"/>
                      <a:r>
                        <a:rPr lang="el-GR" sz="1600" dirty="0">
                          <a:latin typeface="Times New Roman" pitchFamily="18" charset="0"/>
                          <a:cs typeface="Times New Roman" pitchFamily="18" charset="0"/>
                        </a:rPr>
                        <a:t>49%</a:t>
                      </a:r>
                    </a:p>
                  </a:txBody>
                  <a:tcPr anchor="ctr"/>
                </a:tc>
                <a:tc>
                  <a:txBody>
                    <a:bodyPr/>
                    <a:lstStyle/>
                    <a:p>
                      <a:pPr algn="ctr"/>
                      <a:r>
                        <a:rPr lang="el-GR" sz="1600" dirty="0">
                          <a:latin typeface="Times New Roman" pitchFamily="18" charset="0"/>
                          <a:cs typeface="Times New Roman" pitchFamily="18" charset="0"/>
                        </a:rPr>
                        <a:t>48%</a:t>
                      </a:r>
                    </a:p>
                  </a:txBody>
                  <a:tcPr anchor="ctr"/>
                </a:tc>
                <a:tc>
                  <a:txBody>
                    <a:bodyPr/>
                    <a:lstStyle/>
                    <a:p>
                      <a:pPr algn="ctr"/>
                      <a:r>
                        <a:rPr lang="en-US" sz="1600" dirty="0">
                          <a:latin typeface="Times New Roman" pitchFamily="18" charset="0"/>
                          <a:cs typeface="Times New Roman" pitchFamily="18" charset="0"/>
                        </a:rPr>
                        <a:t>45</a:t>
                      </a:r>
                      <a:r>
                        <a:rPr lang="el-GR" sz="1600" dirty="0">
                          <a:latin typeface="Times New Roman" pitchFamily="18" charset="0"/>
                          <a:cs typeface="Times New Roman" pitchFamily="18" charset="0"/>
                        </a:rPr>
                        <a:t>%</a:t>
                      </a:r>
                    </a:p>
                  </a:txBody>
                  <a:tcPr anchor="ctr"/>
                </a:tc>
                <a:extLst>
                  <a:ext uri="{0D108BD9-81ED-4DB2-BD59-A6C34878D82A}">
                    <a16:rowId xmlns:a16="http://schemas.microsoft.com/office/drawing/2014/main" xmlns="" val="10005"/>
                  </a:ext>
                </a:extLst>
              </a:tr>
              <a:tr h="3482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Τελικό σχετικό επίπεδο εισοδήματος των συνταξιούχων ως προς αυτό των εργαζομένων </a:t>
                      </a:r>
                      <a:r>
                        <a:rPr lang="el-GR" sz="1600" b="1" dirty="0">
                          <a:solidFill>
                            <a:schemeClr val="tx1"/>
                          </a:solidFill>
                          <a:latin typeface="Times New Roman" pitchFamily="18" charset="0"/>
                          <a:cs typeface="Times New Roman" pitchFamily="18" charset="0"/>
                        </a:rPr>
                        <a:t>(β) </a:t>
                      </a:r>
                      <a:endParaRPr lang="el-GR" sz="1600" dirty="0">
                        <a:latin typeface="Times New Roman" pitchFamily="18" charset="0"/>
                        <a:cs typeface="Times New Roman" pitchFamily="18" charset="0"/>
                      </a:endParaRPr>
                    </a:p>
                  </a:txBody>
                  <a:tcPr/>
                </a:tc>
                <a:tc>
                  <a:txBody>
                    <a:bodyPr/>
                    <a:lstStyle/>
                    <a:p>
                      <a:pPr algn="ctr"/>
                      <a:r>
                        <a:rPr lang="el-GR" sz="1600" dirty="0">
                          <a:latin typeface="Times New Roman" pitchFamily="18" charset="0"/>
                          <a:cs typeface="Times New Roman" pitchFamily="18" charset="0"/>
                        </a:rPr>
                        <a:t>86%</a:t>
                      </a:r>
                    </a:p>
                  </a:txBody>
                  <a:tcPr anchor="ctr"/>
                </a:tc>
                <a:tc>
                  <a:txBody>
                    <a:bodyPr/>
                    <a:lstStyle/>
                    <a:p>
                      <a:pPr algn="ctr"/>
                      <a:r>
                        <a:rPr lang="el-GR" sz="1600" dirty="0">
                          <a:latin typeface="Times New Roman" pitchFamily="18" charset="0"/>
                          <a:cs typeface="Times New Roman" pitchFamily="18" charset="0"/>
                        </a:rPr>
                        <a:t>75%</a:t>
                      </a:r>
                    </a:p>
                  </a:txBody>
                  <a:tcPr anchor="ctr"/>
                </a:tc>
                <a:tc>
                  <a:txBody>
                    <a:bodyPr/>
                    <a:lstStyle/>
                    <a:p>
                      <a:pPr algn="ctr"/>
                      <a:r>
                        <a:rPr lang="en-US" sz="1600" dirty="0">
                          <a:latin typeface="Times New Roman" pitchFamily="18" charset="0"/>
                          <a:cs typeface="Times New Roman" pitchFamily="18" charset="0"/>
                        </a:rPr>
                        <a:t>75</a:t>
                      </a:r>
                      <a:r>
                        <a:rPr lang="el-GR" sz="1600" dirty="0">
                          <a:latin typeface="Times New Roman" pitchFamily="18" charset="0"/>
                          <a:cs typeface="Times New Roman" pitchFamily="18" charset="0"/>
                        </a:rPr>
                        <a:t>%</a:t>
                      </a:r>
                    </a:p>
                  </a:txBody>
                  <a:tcPr anchor="ctr"/>
                </a:tc>
                <a:extLst>
                  <a:ext uri="{0D108BD9-81ED-4DB2-BD59-A6C34878D82A}">
                    <a16:rowId xmlns:a16="http://schemas.microsoft.com/office/drawing/2014/main" xmlns="" val="10006"/>
                  </a:ext>
                </a:extLst>
              </a:tr>
              <a:tr h="832364">
                <a:tc>
                  <a:txBody>
                    <a:bodyPr/>
                    <a:lstStyle/>
                    <a:p>
                      <a:r>
                        <a:rPr lang="el-GR" sz="1600" dirty="0">
                          <a:latin typeface="Times New Roman" pitchFamily="18" charset="0"/>
                          <a:cs typeface="Times New Roman" pitchFamily="18" charset="0"/>
                        </a:rPr>
                        <a:t>Δαπάνες ως προς το ΑΕΠ </a:t>
                      </a:r>
                      <a:r>
                        <a:rPr lang="el-GR" sz="1600" b="1" dirty="0">
                          <a:solidFill>
                            <a:schemeClr val="tx1"/>
                          </a:solidFill>
                          <a:latin typeface="Times New Roman" pitchFamily="18" charset="0"/>
                          <a:cs typeface="Times New Roman" pitchFamily="18" charset="0"/>
                        </a:rPr>
                        <a:t>(δ) </a:t>
                      </a:r>
                      <a:r>
                        <a:rPr lang="el-GR" sz="1600" dirty="0">
                          <a:latin typeface="Times New Roman" pitchFamily="18" charset="0"/>
                          <a:cs typeface="Times New Roman" pitchFamily="18" charset="0"/>
                        </a:rPr>
                        <a:t>οι οποίες καλύπτονται κατά </a:t>
                      </a:r>
                    </a:p>
                    <a:p>
                      <a:r>
                        <a:rPr lang="el-GR" sz="1600" b="1" dirty="0">
                          <a:solidFill>
                            <a:schemeClr val="tx1"/>
                          </a:solidFill>
                          <a:latin typeface="Times New Roman" pitchFamily="18" charset="0"/>
                          <a:cs typeface="Times New Roman" pitchFamily="18" charset="0"/>
                        </a:rPr>
                        <a:t>(δ</a:t>
                      </a:r>
                      <a:r>
                        <a:rPr lang="el-GR" sz="1600" b="1" baseline="-25000" dirty="0">
                          <a:solidFill>
                            <a:schemeClr val="tx1"/>
                          </a:solidFill>
                          <a:latin typeface="Times New Roman" pitchFamily="18" charset="0"/>
                          <a:cs typeface="Times New Roman" pitchFamily="18" charset="0"/>
                        </a:rPr>
                        <a:t>α</a:t>
                      </a:r>
                      <a:r>
                        <a:rPr lang="el-GR" sz="1600" b="1" dirty="0">
                          <a:solidFill>
                            <a:schemeClr val="tx1"/>
                          </a:solidFill>
                          <a:latin typeface="Times New Roman" pitchFamily="18" charset="0"/>
                          <a:cs typeface="Times New Roman" pitchFamily="18" charset="0"/>
                        </a:rPr>
                        <a:t>) </a:t>
                      </a:r>
                      <a:r>
                        <a:rPr lang="el-GR" sz="1600" dirty="0">
                          <a:latin typeface="Times New Roman" pitchFamily="18" charset="0"/>
                          <a:cs typeface="Times New Roman" pitchFamily="18" charset="0"/>
                        </a:rPr>
                        <a:t>από την εργασία και κατά </a:t>
                      </a:r>
                    </a:p>
                    <a:p>
                      <a:r>
                        <a:rPr lang="el-GR" sz="1600" b="1" dirty="0">
                          <a:solidFill>
                            <a:schemeClr val="tx1"/>
                          </a:solidFill>
                          <a:latin typeface="Times New Roman" pitchFamily="18" charset="0"/>
                          <a:cs typeface="Times New Roman" pitchFamily="18" charset="0"/>
                        </a:rPr>
                        <a:t>(</a:t>
                      </a:r>
                      <a:r>
                        <a:rPr lang="el-GR" sz="1600" b="1" dirty="0" err="1">
                          <a:solidFill>
                            <a:schemeClr val="tx1"/>
                          </a:solidFill>
                          <a:latin typeface="Times New Roman" pitchFamily="18" charset="0"/>
                          <a:cs typeface="Times New Roman" pitchFamily="18" charset="0"/>
                        </a:rPr>
                        <a:t>δ</a:t>
                      </a:r>
                      <a:r>
                        <a:rPr lang="el-GR" sz="1600" b="1" baseline="-25000" dirty="0" err="1">
                          <a:solidFill>
                            <a:schemeClr val="tx1"/>
                          </a:solidFill>
                          <a:latin typeface="Times New Roman" pitchFamily="18" charset="0"/>
                          <a:cs typeface="Times New Roman" pitchFamily="18" charset="0"/>
                        </a:rPr>
                        <a:t>κ</a:t>
                      </a:r>
                      <a:r>
                        <a:rPr lang="el-GR" sz="1600" b="1" dirty="0">
                          <a:solidFill>
                            <a:schemeClr val="tx1"/>
                          </a:solidFill>
                          <a:latin typeface="Times New Roman" pitchFamily="18" charset="0"/>
                          <a:cs typeface="Times New Roman" pitchFamily="18" charset="0"/>
                        </a:rPr>
                        <a:t>) </a:t>
                      </a:r>
                      <a:r>
                        <a:rPr lang="el-GR" sz="1600" dirty="0">
                          <a:latin typeface="Times New Roman" pitchFamily="18" charset="0"/>
                          <a:cs typeface="Times New Roman" pitchFamily="18" charset="0"/>
                        </a:rPr>
                        <a:t>από άλλες πηγές </a:t>
                      </a:r>
                    </a:p>
                  </a:txBody>
                  <a:tcPr/>
                </a:tc>
                <a:tc>
                  <a:txBody>
                    <a:bodyPr/>
                    <a:lstStyle/>
                    <a:p>
                      <a:pPr algn="ctr"/>
                      <a:r>
                        <a:rPr lang="el-GR" sz="1600" dirty="0">
                          <a:latin typeface="Times New Roman" pitchFamily="18" charset="0"/>
                          <a:cs typeface="Times New Roman" pitchFamily="18" charset="0"/>
                        </a:rPr>
                        <a:t>14</a:t>
                      </a:r>
                      <a:r>
                        <a:rPr lang="en-US" sz="1600" dirty="0">
                          <a:latin typeface="Times New Roman" pitchFamily="18" charset="0"/>
                          <a:cs typeface="Times New Roman" pitchFamily="18" charset="0"/>
                        </a:rPr>
                        <a:t>,3</a:t>
                      </a:r>
                      <a:r>
                        <a:rPr lang="el-GR" sz="1600" dirty="0">
                          <a:latin typeface="Times New Roman" pitchFamily="18" charset="0"/>
                          <a:cs typeface="Times New Roman" pitchFamily="18" charset="0"/>
                        </a:rPr>
                        <a:t>%, </a:t>
                      </a:r>
                    </a:p>
                    <a:p>
                      <a:pPr algn="ctr"/>
                      <a:r>
                        <a:rPr lang="el-GR" sz="1600" dirty="0">
                          <a:latin typeface="Times New Roman" pitchFamily="18" charset="0"/>
                          <a:cs typeface="Times New Roman" pitchFamily="18" charset="0"/>
                        </a:rPr>
                        <a:t>6</a:t>
                      </a:r>
                      <a:r>
                        <a:rPr lang="en-US" sz="1600" dirty="0">
                          <a:latin typeface="Times New Roman" pitchFamily="18" charset="0"/>
                          <a:cs typeface="Times New Roman" pitchFamily="18" charset="0"/>
                        </a:rPr>
                        <a:t>,2</a:t>
                      </a:r>
                      <a:r>
                        <a:rPr lang="el-GR" sz="1600" dirty="0">
                          <a:latin typeface="Times New Roman" pitchFamily="18" charset="0"/>
                          <a:cs typeface="Times New Roman" pitchFamily="18" charset="0"/>
                        </a:rPr>
                        <a:t>% </a:t>
                      </a:r>
                    </a:p>
                    <a:p>
                      <a:pPr algn="ctr"/>
                      <a:r>
                        <a:rPr lang="el-GR" sz="1600" dirty="0">
                          <a:latin typeface="Times New Roman" pitchFamily="18" charset="0"/>
                          <a:cs typeface="Times New Roman" pitchFamily="18" charset="0"/>
                        </a:rPr>
                        <a:t>8</a:t>
                      </a:r>
                      <a:r>
                        <a:rPr lang="en-US" sz="1600" dirty="0">
                          <a:latin typeface="Times New Roman" pitchFamily="18" charset="0"/>
                          <a:cs typeface="Times New Roman" pitchFamily="18" charset="0"/>
                        </a:rPr>
                        <a:t>,1</a:t>
                      </a:r>
                      <a:r>
                        <a:rPr lang="el-GR" sz="1600" dirty="0">
                          <a:latin typeface="Times New Roman" pitchFamily="18" charset="0"/>
                          <a:cs typeface="Times New Roman" pitchFamily="18" charset="0"/>
                        </a:rPr>
                        <a:t>%</a:t>
                      </a:r>
                    </a:p>
                  </a:txBody>
                  <a:tcPr/>
                </a:tc>
                <a:tc>
                  <a:txBody>
                    <a:bodyPr/>
                    <a:lstStyle/>
                    <a:p>
                      <a:pPr algn="ctr"/>
                      <a:r>
                        <a:rPr lang="el-GR" sz="1600" dirty="0">
                          <a:latin typeface="Times New Roman" pitchFamily="18" charset="0"/>
                          <a:cs typeface="Times New Roman" pitchFamily="18" charset="0"/>
                        </a:rPr>
                        <a:t>16% </a:t>
                      </a:r>
                    </a:p>
                    <a:p>
                      <a:pPr algn="ctr"/>
                      <a:r>
                        <a:rPr lang="en-US" sz="1600" dirty="0">
                          <a:latin typeface="Times New Roman" pitchFamily="18" charset="0"/>
                          <a:cs typeface="Times New Roman" pitchFamily="18" charset="0"/>
                        </a:rPr>
                        <a:t>5,9</a:t>
                      </a:r>
                      <a:r>
                        <a:rPr lang="el-GR" sz="1600" dirty="0">
                          <a:latin typeface="Times New Roman" pitchFamily="18" charset="0"/>
                          <a:cs typeface="Times New Roman" pitchFamily="18" charset="0"/>
                        </a:rPr>
                        <a:t>% </a:t>
                      </a:r>
                    </a:p>
                    <a:p>
                      <a:pPr algn="ctr"/>
                      <a:r>
                        <a:rPr lang="el-GR" sz="1600" dirty="0">
                          <a:latin typeface="Times New Roman" pitchFamily="18" charset="0"/>
                          <a:cs typeface="Times New Roman" pitchFamily="18" charset="0"/>
                        </a:rPr>
                        <a:t>10</a:t>
                      </a:r>
                      <a:r>
                        <a:rPr lang="en-US" sz="1600" dirty="0">
                          <a:latin typeface="Times New Roman" pitchFamily="18" charset="0"/>
                          <a:cs typeface="Times New Roman" pitchFamily="18" charset="0"/>
                        </a:rPr>
                        <a:t>,1</a:t>
                      </a:r>
                      <a:r>
                        <a:rPr lang="el-GR" sz="1600" dirty="0">
                          <a:latin typeface="Times New Roman" pitchFamily="18" charset="0"/>
                          <a:cs typeface="Times New Roman" pitchFamily="18" charset="0"/>
                        </a:rPr>
                        <a:t>%</a:t>
                      </a:r>
                    </a:p>
                  </a:txBody>
                  <a:tcPr/>
                </a:tc>
                <a:tc>
                  <a:txBody>
                    <a:bodyPr/>
                    <a:lstStyle/>
                    <a:p>
                      <a:pPr algn="ctr"/>
                      <a:r>
                        <a:rPr lang="el-GR" sz="1600" dirty="0">
                          <a:latin typeface="Times New Roman" pitchFamily="18" charset="0"/>
                          <a:cs typeface="Times New Roman" pitchFamily="18" charset="0"/>
                        </a:rPr>
                        <a:t>1</a:t>
                      </a:r>
                      <a:r>
                        <a:rPr lang="en-US" sz="1600" dirty="0">
                          <a:latin typeface="Times New Roman" pitchFamily="18" charset="0"/>
                          <a:cs typeface="Times New Roman" pitchFamily="18" charset="0"/>
                        </a:rPr>
                        <a:t>4,6</a:t>
                      </a:r>
                      <a:r>
                        <a:rPr lang="el-GR" sz="1600" dirty="0">
                          <a:latin typeface="Times New Roman" pitchFamily="18" charset="0"/>
                          <a:cs typeface="Times New Roman" pitchFamily="18" charset="0"/>
                        </a:rPr>
                        <a:t>%</a:t>
                      </a:r>
                    </a:p>
                    <a:p>
                      <a:pPr algn="ctr"/>
                      <a:r>
                        <a:rPr lang="en-US" sz="1600" dirty="0">
                          <a:latin typeface="Times New Roman" pitchFamily="18" charset="0"/>
                          <a:cs typeface="Times New Roman" pitchFamily="18" charset="0"/>
                        </a:rPr>
                        <a:t>5,9</a:t>
                      </a:r>
                      <a:r>
                        <a:rPr lang="el-GR" sz="1600" dirty="0">
                          <a:latin typeface="Times New Roman" pitchFamily="18" charset="0"/>
                          <a:cs typeface="Times New Roman" pitchFamily="18" charset="0"/>
                        </a:rPr>
                        <a:t>%</a:t>
                      </a:r>
                    </a:p>
                    <a:p>
                      <a:pPr algn="ctr"/>
                      <a:r>
                        <a:rPr lang="en-US" sz="1600" dirty="0">
                          <a:latin typeface="Times New Roman" pitchFamily="18" charset="0"/>
                          <a:cs typeface="Times New Roman" pitchFamily="18" charset="0"/>
                        </a:rPr>
                        <a:t>8,7</a:t>
                      </a:r>
                      <a:r>
                        <a:rPr lang="el-GR" sz="1600" dirty="0">
                          <a:latin typeface="Times New Roman" pitchFamily="18" charset="0"/>
                          <a:cs typeface="Times New Roman" pitchFamily="18" charset="0"/>
                        </a:rPr>
                        <a:t>%</a:t>
                      </a:r>
                    </a:p>
                  </a:txBody>
                  <a:tcPr/>
                </a:tc>
                <a:extLst>
                  <a:ext uri="{0D108BD9-81ED-4DB2-BD59-A6C34878D82A}">
                    <a16:rowId xmlns:a16="http://schemas.microsoft.com/office/drawing/2014/main" xmlns="" val="10007"/>
                  </a:ext>
                </a:extLst>
              </a:tr>
              <a:tr h="366783">
                <a:tc>
                  <a:txBody>
                    <a:bodyPr/>
                    <a:lstStyle/>
                    <a:p>
                      <a:r>
                        <a:rPr lang="el-GR" sz="1600" dirty="0">
                          <a:latin typeface="Times New Roman" pitchFamily="18" charset="0"/>
                          <a:cs typeface="Times New Roman" pitchFamily="18" charset="0"/>
                        </a:rPr>
                        <a:t>Μεταβολή μέσης σύνταξης (σ)</a:t>
                      </a:r>
                    </a:p>
                  </a:txBody>
                  <a:tcPr/>
                </a:tc>
                <a:tc>
                  <a:txBody>
                    <a:bodyPr/>
                    <a:lstStyle/>
                    <a:p>
                      <a:pPr algn="ctr"/>
                      <a:endParaRPr lang="el-GR" sz="1600" dirty="0">
                        <a:latin typeface="Times New Roman" pitchFamily="18" charset="0"/>
                        <a:cs typeface="Times New Roman" pitchFamily="18" charset="0"/>
                      </a:endParaRPr>
                    </a:p>
                  </a:txBody>
                  <a:tcPr anchor="ctr"/>
                </a:tc>
                <a:tc>
                  <a:txBody>
                    <a:bodyPr/>
                    <a:lstStyle/>
                    <a:p>
                      <a:pPr algn="ctr"/>
                      <a:r>
                        <a:rPr lang="el-GR" sz="1600" dirty="0">
                          <a:latin typeface="Times New Roman" pitchFamily="18" charset="0"/>
                          <a:cs typeface="Times New Roman" pitchFamily="18" charset="0"/>
                        </a:rPr>
                        <a:t>Σταθερή</a:t>
                      </a:r>
                    </a:p>
                  </a:txBody>
                  <a:tcPr anchor="ctr"/>
                </a:tc>
                <a:tc>
                  <a:txBody>
                    <a:bodyPr/>
                    <a:lstStyle/>
                    <a:p>
                      <a:pPr algn="ctr"/>
                      <a:r>
                        <a:rPr lang="el-GR" sz="1600" dirty="0">
                          <a:latin typeface="Times New Roman" pitchFamily="18" charset="0"/>
                          <a:cs typeface="Times New Roman" pitchFamily="18" charset="0"/>
                        </a:rPr>
                        <a:t>Σταθερή</a:t>
                      </a:r>
                    </a:p>
                  </a:txBody>
                  <a:tcPr anchor="ctr"/>
                </a:tc>
                <a:extLst>
                  <a:ext uri="{0D108BD9-81ED-4DB2-BD59-A6C34878D82A}">
                    <a16:rowId xmlns:a16="http://schemas.microsoft.com/office/drawing/2014/main" xmlns="" val="10008"/>
                  </a:ext>
                </a:extLst>
              </a:tr>
              <a:tr h="1078990">
                <a:tc>
                  <a:txBody>
                    <a:bodyPr/>
                    <a:lstStyle/>
                    <a:p>
                      <a:r>
                        <a:rPr lang="el-GR" sz="1600" dirty="0">
                          <a:latin typeface="Times New Roman" pitchFamily="18" charset="0"/>
                          <a:cs typeface="Times New Roman" pitchFamily="18" charset="0"/>
                        </a:rPr>
                        <a:t>Αύξηση μέσου εισοδήματος που προέρχεται από την εργασία</a:t>
                      </a:r>
                      <a:r>
                        <a:rPr lang="el-GR" sz="1600" baseline="0" dirty="0">
                          <a:latin typeface="Times New Roman" pitchFamily="18" charset="0"/>
                          <a:cs typeface="Times New Roman" pitchFamily="18" charset="0"/>
                        </a:rPr>
                        <a:t> </a:t>
                      </a:r>
                    </a:p>
                    <a:p>
                      <a:r>
                        <a:rPr lang="el-GR" sz="1600" baseline="0" dirty="0">
                          <a:latin typeface="Times New Roman" pitchFamily="18" charset="0"/>
                          <a:cs typeface="Times New Roman" pitchFamily="18" charset="0"/>
                        </a:rPr>
                        <a:t>Α</a:t>
                      </a:r>
                      <a:r>
                        <a:rPr lang="el-GR" sz="1600" dirty="0">
                          <a:latin typeface="Times New Roman" pitchFamily="18" charset="0"/>
                          <a:cs typeface="Times New Roman" pitchFamily="18" charset="0"/>
                        </a:rPr>
                        <a:t>ύξηση ΑΕΠ</a:t>
                      </a:r>
                    </a:p>
                    <a:p>
                      <a:r>
                        <a:rPr lang="el-GR" sz="1600" dirty="0">
                          <a:latin typeface="Times New Roman" pitchFamily="18" charset="0"/>
                          <a:cs typeface="Times New Roman" pitchFamily="18" charset="0"/>
                        </a:rPr>
                        <a:t>Αύξηση παραγωγικότητας της εργασίας</a:t>
                      </a:r>
                    </a:p>
                  </a:txBody>
                  <a:tcPr/>
                </a:tc>
                <a:tc>
                  <a:txBody>
                    <a:bodyPr/>
                    <a:lstStyle/>
                    <a:p>
                      <a:pPr algn="ctr"/>
                      <a:endParaRPr lang="el-GR" sz="1600" dirty="0">
                        <a:latin typeface="Times New Roman" pitchFamily="18" charset="0"/>
                        <a:cs typeface="Times New Roman"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0,5%</a:t>
                      </a:r>
                    </a:p>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0,5%</a:t>
                      </a:r>
                    </a:p>
                    <a:p>
                      <a:pPr marL="0" marR="0" indent="0" algn="ctr" defTabSz="914400" rtl="0" eaLnBrk="1" fontAlgn="auto" latinLnBrk="0" hangingPunct="1">
                        <a:lnSpc>
                          <a:spcPct val="100000"/>
                        </a:lnSpc>
                        <a:spcBef>
                          <a:spcPts val="0"/>
                        </a:spcBef>
                        <a:spcAft>
                          <a:spcPts val="0"/>
                        </a:spcAft>
                        <a:buClrTx/>
                        <a:buSzTx/>
                        <a:buFontTx/>
                        <a:buNone/>
                        <a:tabLst/>
                        <a:defRPr/>
                      </a:pPr>
                      <a:r>
                        <a:rPr lang="el-GR" sz="1600" baseline="0" dirty="0">
                          <a:latin typeface="Times New Roman" pitchFamily="18" charset="0"/>
                          <a:cs typeface="Times New Roman" pitchFamily="18" charset="0"/>
                        </a:rPr>
                        <a:t>0,7%</a:t>
                      </a:r>
                      <a:endParaRPr lang="el-GR" sz="1600" dirty="0">
                        <a:latin typeface="Times New Roman" pitchFamily="18" charset="0"/>
                        <a:cs typeface="Times New Roman" pitchFamily="18" charset="0"/>
                      </a:endParaRPr>
                    </a:p>
                    <a:p>
                      <a:pPr algn="ctr"/>
                      <a:endParaRPr lang="el-GR" sz="1600"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0,5%</a:t>
                      </a:r>
                    </a:p>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a:latin typeface="Times New Roman" pitchFamily="18" charset="0"/>
                          <a:cs typeface="Times New Roman" pitchFamily="18" charset="0"/>
                        </a:rPr>
                        <a:t>0,5%</a:t>
                      </a:r>
                    </a:p>
                    <a:p>
                      <a:pPr marL="0" marR="0" indent="0" algn="ctr" defTabSz="914400" rtl="0" eaLnBrk="1" fontAlgn="auto" latinLnBrk="0" hangingPunct="1">
                        <a:lnSpc>
                          <a:spcPct val="100000"/>
                        </a:lnSpc>
                        <a:spcBef>
                          <a:spcPts val="0"/>
                        </a:spcBef>
                        <a:spcAft>
                          <a:spcPts val="0"/>
                        </a:spcAft>
                        <a:buClrTx/>
                        <a:buSzTx/>
                        <a:buFontTx/>
                        <a:buNone/>
                        <a:tabLst/>
                        <a:defRPr/>
                      </a:pPr>
                      <a:r>
                        <a:rPr lang="el-GR" sz="1600" baseline="0" dirty="0">
                          <a:latin typeface="Times New Roman" pitchFamily="18" charset="0"/>
                          <a:cs typeface="Times New Roman" pitchFamily="18" charset="0"/>
                        </a:rPr>
                        <a:t>0,7%</a:t>
                      </a:r>
                      <a:endParaRPr lang="el-GR" sz="1600" dirty="0">
                        <a:latin typeface="Times New Roman" pitchFamily="18" charset="0"/>
                        <a:cs typeface="Times New Roman" pitchFamily="18" charset="0"/>
                      </a:endParaRPr>
                    </a:p>
                  </a:txBody>
                  <a:tcPr/>
                </a:tc>
                <a:extLst>
                  <a:ext uri="{0D108BD9-81ED-4DB2-BD59-A6C34878D82A}">
                    <a16:rowId xmlns:a16="http://schemas.microsoft.com/office/drawing/2014/main" xmlns="" val="10009"/>
                  </a:ext>
                </a:extLst>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B9A89C-124C-C2DB-71DF-0B840E231BE7}"/>
              </a:ext>
            </a:extLst>
          </p:cNvPr>
          <p:cNvSpPr>
            <a:spLocks noGrp="1"/>
          </p:cNvSpPr>
          <p:nvPr>
            <p:ph type="title"/>
          </p:nvPr>
        </p:nvSpPr>
        <p:spPr>
          <a:xfrm>
            <a:off x="521207" y="290945"/>
            <a:ext cx="11206967" cy="647309"/>
          </a:xfrm>
        </p:spPr>
        <p:txBody>
          <a:bodyPr>
            <a:noAutofit/>
          </a:bodyPr>
          <a:lstStyle/>
          <a:p>
            <a:pPr algn="ctr"/>
            <a:r>
              <a:rPr lang="en-US" sz="2000" b="1" dirty="0">
                <a:solidFill>
                  <a:schemeClr val="tx1"/>
                </a:solidFill>
                <a:latin typeface="Times New Roman" panose="02020603050405020304" pitchFamily="18" charset="0"/>
                <a:cs typeface="Times New Roman" panose="02020603050405020304" pitchFamily="18" charset="0"/>
              </a:rPr>
              <a:t>4.3 </a:t>
            </a:r>
            <a:r>
              <a:rPr lang="el-GR" sz="2000" b="1" dirty="0">
                <a:solidFill>
                  <a:schemeClr val="tx1"/>
                </a:solidFill>
                <a:latin typeface="Times New Roman" panose="02020603050405020304" pitchFamily="18" charset="0"/>
                <a:cs typeface="Times New Roman" panose="02020603050405020304" pitchFamily="18" charset="0"/>
              </a:rPr>
              <a:t>Ερωτήματα, περιορισμοί και κοινωνική αποτελεσματικότητα</a:t>
            </a:r>
            <a:br>
              <a:rPr lang="el-GR" sz="2000" b="1" dirty="0">
                <a:solidFill>
                  <a:schemeClr val="tx1"/>
                </a:solidFill>
                <a:latin typeface="Times New Roman" panose="02020603050405020304" pitchFamily="18" charset="0"/>
                <a:cs typeface="Times New Roman" panose="02020603050405020304" pitchFamily="18" charset="0"/>
              </a:rPr>
            </a:br>
            <a:r>
              <a:rPr lang="el-GR" sz="2000" b="1" dirty="0">
                <a:solidFill>
                  <a:schemeClr val="tx1"/>
                </a:solidFill>
                <a:latin typeface="Times New Roman" panose="02020603050405020304" pitchFamily="18" charset="0"/>
                <a:cs typeface="Times New Roman" panose="02020603050405020304" pitchFamily="18" charset="0"/>
              </a:rPr>
              <a:t>4.3.1 Ορισμένα βασικά ερωτήματα  </a:t>
            </a:r>
          </a:p>
        </p:txBody>
      </p:sp>
      <p:sp>
        <p:nvSpPr>
          <p:cNvPr id="3" name="Content Placeholder 2">
            <a:extLst>
              <a:ext uri="{FF2B5EF4-FFF2-40B4-BE49-F238E27FC236}">
                <a16:creationId xmlns:a16="http://schemas.microsoft.com/office/drawing/2014/main" xmlns="" id="{B5F418C3-FE3B-FB1E-2854-F3178921FF3B}"/>
              </a:ext>
            </a:extLst>
          </p:cNvPr>
          <p:cNvSpPr>
            <a:spLocks noGrp="1"/>
          </p:cNvSpPr>
          <p:nvPr>
            <p:ph sz="quarter" idx="10"/>
          </p:nvPr>
        </p:nvSpPr>
        <p:spPr>
          <a:xfrm>
            <a:off x="639192" y="1589104"/>
            <a:ext cx="11026066" cy="5042516"/>
          </a:xfrm>
        </p:spPr>
        <p:txBody>
          <a:bodyPr>
            <a:noAutofit/>
          </a:bodyPr>
          <a:lstStyle/>
          <a:p>
            <a:pPr marL="342900" indent="-342900">
              <a:lnSpc>
                <a:spcPct val="100000"/>
              </a:lnSpc>
              <a:buFont typeface="+mj-lt"/>
              <a:buAutoNum type="arabicPeriod"/>
            </a:pPr>
            <a:r>
              <a:rPr lang="el-GR" sz="1700" dirty="0">
                <a:solidFill>
                  <a:schemeClr val="tx1"/>
                </a:solidFill>
                <a:latin typeface="Times New Roman" panose="02020603050405020304" pitchFamily="18" charset="0"/>
                <a:cs typeface="Times New Roman" panose="02020603050405020304" pitchFamily="18" charset="0"/>
              </a:rPr>
              <a:t>Στόχοι και περιορισμοί ενός αναδιανεμητικού συνταξιοδοτικού συστήματος: βιωσιμότητα ή βιωσιμότητα και κοινωνική αποτελεσματικότητα</a:t>
            </a:r>
            <a:r>
              <a:rPr lang="en-US" sz="1700" dirty="0">
                <a:solidFill>
                  <a:schemeClr val="tx1"/>
                </a:solidFill>
                <a:latin typeface="Times New Roman" panose="02020603050405020304" pitchFamily="18" charset="0"/>
                <a:cs typeface="Times New Roman" panose="02020603050405020304" pitchFamily="18" charset="0"/>
              </a:rPr>
              <a:t>;</a:t>
            </a:r>
            <a:endParaRPr lang="el-GR" sz="1700" dirty="0">
              <a:solidFill>
                <a:schemeClr val="tx1"/>
              </a:solidFill>
              <a:latin typeface="Times New Roman" panose="02020603050405020304" pitchFamily="18" charset="0"/>
              <a:cs typeface="Times New Roman" panose="02020603050405020304" pitchFamily="18" charset="0"/>
            </a:endParaRPr>
          </a:p>
          <a:p>
            <a:pPr marL="342900" indent="-342900">
              <a:lnSpc>
                <a:spcPct val="100000"/>
              </a:lnSpc>
              <a:buFont typeface="+mj-lt"/>
              <a:buAutoNum type="arabicPeriod"/>
            </a:pPr>
            <a:r>
              <a:rPr lang="el-GR" sz="1700" dirty="0">
                <a:solidFill>
                  <a:schemeClr val="tx1"/>
                </a:solidFill>
                <a:latin typeface="Times New Roman" panose="02020603050405020304" pitchFamily="18" charset="0"/>
                <a:cs typeface="Times New Roman" panose="02020603050405020304" pitchFamily="18" charset="0"/>
              </a:rPr>
              <a:t>Ποιοι είναι οι βασικοί κανόνες λειτουργίας ενός αναδιανεμητικού συνταξιοδοτικού συστήματος</a:t>
            </a:r>
            <a:r>
              <a:rPr lang="en-US" sz="1700" dirty="0">
                <a:solidFill>
                  <a:schemeClr val="tx1"/>
                </a:solidFill>
                <a:latin typeface="Times New Roman" panose="02020603050405020304" pitchFamily="18" charset="0"/>
                <a:cs typeface="Times New Roman" panose="02020603050405020304" pitchFamily="18" charset="0"/>
              </a:rPr>
              <a:t>;</a:t>
            </a:r>
            <a:endParaRPr lang="el-GR" sz="1700" dirty="0">
              <a:solidFill>
                <a:schemeClr val="tx1"/>
              </a:solidFill>
              <a:latin typeface="Times New Roman" panose="02020603050405020304" pitchFamily="18" charset="0"/>
              <a:cs typeface="Times New Roman" panose="02020603050405020304" pitchFamily="18" charset="0"/>
            </a:endParaRPr>
          </a:p>
          <a:p>
            <a:pPr marL="342900" indent="-342900">
              <a:lnSpc>
                <a:spcPct val="100000"/>
              </a:lnSpc>
              <a:buFont typeface="+mj-lt"/>
              <a:buAutoNum type="arabicPeriod"/>
            </a:pPr>
            <a:r>
              <a:rPr lang="el-GR" sz="1700" dirty="0">
                <a:solidFill>
                  <a:schemeClr val="tx1"/>
                </a:solidFill>
                <a:latin typeface="Times New Roman" panose="02020603050405020304" pitchFamily="18" charset="0"/>
                <a:cs typeface="Times New Roman" panose="02020603050405020304" pitchFamily="18" charset="0"/>
              </a:rPr>
              <a:t>Ποιος είναι ο ρόλος των δημογραφικών αλλαγών για τη βιωσιμότητα και την κοινωνική αποτελεσματικότητα του συνταξιοδοτικού συστήματος</a:t>
            </a:r>
            <a:r>
              <a:rPr lang="en-US" sz="1700" dirty="0">
                <a:solidFill>
                  <a:schemeClr val="tx1"/>
                </a:solidFill>
                <a:latin typeface="Times New Roman" panose="02020603050405020304" pitchFamily="18" charset="0"/>
                <a:cs typeface="Times New Roman" panose="02020603050405020304" pitchFamily="18" charset="0"/>
              </a:rPr>
              <a:t>;</a:t>
            </a:r>
            <a:endParaRPr lang="el-GR" sz="1700" dirty="0">
              <a:solidFill>
                <a:schemeClr val="tx1"/>
              </a:solidFill>
              <a:latin typeface="Times New Roman" panose="02020603050405020304" pitchFamily="18" charset="0"/>
              <a:cs typeface="Times New Roman" panose="02020603050405020304" pitchFamily="18" charset="0"/>
            </a:endParaRPr>
          </a:p>
          <a:p>
            <a:pPr marL="342900" indent="-342900">
              <a:lnSpc>
                <a:spcPct val="100000"/>
              </a:lnSpc>
              <a:buFont typeface="+mj-lt"/>
              <a:buAutoNum type="arabicPeriod"/>
            </a:pPr>
            <a:r>
              <a:rPr lang="el-GR" sz="1700" dirty="0">
                <a:solidFill>
                  <a:schemeClr val="tx1"/>
                </a:solidFill>
                <a:latin typeface="Times New Roman" panose="02020603050405020304" pitchFamily="18" charset="0"/>
                <a:cs typeface="Times New Roman" panose="02020603050405020304" pitchFamily="18" charset="0"/>
              </a:rPr>
              <a:t>Ποια είναι η επίπτωση των οικονομικών κρίσεων και των περιόδων οικονομικής διεύρυνσης (παραγωγικότητα της εργασίας και απασχόληση)</a:t>
            </a:r>
            <a:r>
              <a:rPr lang="en-US" sz="1700" dirty="0">
                <a:solidFill>
                  <a:schemeClr val="tx1"/>
                </a:solidFill>
                <a:latin typeface="Times New Roman" panose="02020603050405020304" pitchFamily="18" charset="0"/>
                <a:cs typeface="Times New Roman" panose="02020603050405020304" pitchFamily="18" charset="0"/>
              </a:rPr>
              <a:t>;</a:t>
            </a:r>
            <a:endParaRPr lang="el-GR" sz="1700" dirty="0">
              <a:solidFill>
                <a:schemeClr val="tx1"/>
              </a:solidFill>
              <a:latin typeface="Times New Roman" panose="02020603050405020304" pitchFamily="18" charset="0"/>
              <a:cs typeface="Times New Roman" panose="02020603050405020304" pitchFamily="18" charset="0"/>
            </a:endParaRPr>
          </a:p>
          <a:p>
            <a:pPr marL="342900" indent="-342900">
              <a:lnSpc>
                <a:spcPct val="100000"/>
              </a:lnSpc>
              <a:buFont typeface="+mj-lt"/>
              <a:buAutoNum type="arabicPeriod"/>
            </a:pPr>
            <a:r>
              <a:rPr lang="el-GR" sz="1700" dirty="0">
                <a:solidFill>
                  <a:schemeClr val="tx1"/>
                </a:solidFill>
                <a:latin typeface="Times New Roman" panose="02020603050405020304" pitchFamily="18" charset="0"/>
                <a:cs typeface="Times New Roman" panose="02020603050405020304" pitchFamily="18" charset="0"/>
              </a:rPr>
              <a:t>Ποια είναι η σχέση μεταξύ της διάρκειας του εργασιακού βίου και της περιόδου συνταξιοδότησης</a:t>
            </a:r>
            <a:r>
              <a:rPr lang="en-US" sz="1700" dirty="0">
                <a:solidFill>
                  <a:schemeClr val="tx1"/>
                </a:solidFill>
                <a:latin typeface="Times New Roman" panose="02020603050405020304" pitchFamily="18" charset="0"/>
                <a:cs typeface="Times New Roman" panose="02020603050405020304" pitchFamily="18" charset="0"/>
              </a:rPr>
              <a:t>;</a:t>
            </a:r>
            <a:endParaRPr lang="el-GR" sz="1700" dirty="0">
              <a:solidFill>
                <a:schemeClr val="tx1"/>
              </a:solidFill>
              <a:latin typeface="Times New Roman" panose="02020603050405020304" pitchFamily="18" charset="0"/>
              <a:cs typeface="Times New Roman" panose="02020603050405020304" pitchFamily="18" charset="0"/>
            </a:endParaRPr>
          </a:p>
          <a:p>
            <a:pPr marL="342900" indent="-342900">
              <a:lnSpc>
                <a:spcPct val="100000"/>
              </a:lnSpc>
              <a:buFont typeface="+mj-lt"/>
              <a:buAutoNum type="arabicPeriod"/>
            </a:pPr>
            <a:r>
              <a:rPr lang="el-GR" sz="1700" dirty="0">
                <a:solidFill>
                  <a:schemeClr val="tx1"/>
                </a:solidFill>
                <a:latin typeface="Times New Roman" panose="02020603050405020304" pitchFamily="18" charset="0"/>
                <a:cs typeface="Times New Roman" panose="02020603050405020304" pitchFamily="18" charset="0"/>
              </a:rPr>
              <a:t>Ποιες είναι οι προσαρμογές που επιχειρούνται μέσα σε ένα πλαίσιο έντασης της δημογραφικής γήρανσης και ύπαρξης οικονομικής στενότητας</a:t>
            </a:r>
            <a:r>
              <a:rPr lang="en-US" sz="1700" dirty="0">
                <a:solidFill>
                  <a:schemeClr val="tx1"/>
                </a:solidFill>
                <a:latin typeface="Times New Roman" panose="02020603050405020304" pitchFamily="18" charset="0"/>
                <a:cs typeface="Times New Roman" panose="02020603050405020304" pitchFamily="18" charset="0"/>
              </a:rPr>
              <a:t>;</a:t>
            </a:r>
            <a:endParaRPr lang="el-GR" sz="1700" dirty="0">
              <a:solidFill>
                <a:schemeClr val="tx1"/>
              </a:solidFill>
              <a:latin typeface="Times New Roman" panose="02020603050405020304" pitchFamily="18" charset="0"/>
              <a:cs typeface="Times New Roman" panose="02020603050405020304" pitchFamily="18" charset="0"/>
            </a:endParaRPr>
          </a:p>
          <a:p>
            <a:pPr marL="342900" indent="-342900">
              <a:lnSpc>
                <a:spcPct val="100000"/>
              </a:lnSpc>
              <a:buFont typeface="+mj-lt"/>
              <a:buAutoNum type="arabicPeriod"/>
            </a:pPr>
            <a:r>
              <a:rPr lang="el-GR" sz="1700" dirty="0">
                <a:solidFill>
                  <a:schemeClr val="tx1"/>
                </a:solidFill>
                <a:latin typeface="Times New Roman" panose="02020603050405020304" pitchFamily="18" charset="0"/>
                <a:cs typeface="Times New Roman" panose="02020603050405020304" pitchFamily="18" charset="0"/>
              </a:rPr>
              <a:t>Πώς οι προσαρμογές αυτές επηρεάζουν τη βιωσιμότητα και την κοινωνική αποτελεσματικότητα του συνταξιοδοτικού συστήματος</a:t>
            </a:r>
            <a:r>
              <a:rPr lang="en-US" sz="1700"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631609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D9F710-E8C5-4C49-4F3A-35564ECCEA34}"/>
              </a:ext>
            </a:extLst>
          </p:cNvPr>
          <p:cNvSpPr>
            <a:spLocks noGrp="1"/>
          </p:cNvSpPr>
          <p:nvPr>
            <p:ph type="title"/>
          </p:nvPr>
        </p:nvSpPr>
        <p:spPr>
          <a:xfrm>
            <a:off x="1518699" y="448056"/>
            <a:ext cx="8810045" cy="640080"/>
          </a:xfrm>
        </p:spPr>
        <p:txBody>
          <a:bodyPr>
            <a:normAutofit/>
          </a:bodyPr>
          <a:lstStyle/>
          <a:p>
            <a:pPr algn="ctr"/>
            <a:r>
              <a:rPr lang="el-GR" sz="2000" b="1" dirty="0">
                <a:solidFill>
                  <a:schemeClr val="tx1"/>
                </a:solidFill>
                <a:latin typeface="Times New Roman" panose="02020603050405020304" pitchFamily="18" charset="0"/>
                <a:cs typeface="Times New Roman" panose="02020603050405020304" pitchFamily="18" charset="0"/>
              </a:rPr>
              <a:t>4.3.2 Περιορισμοί ενός αναδιανεμητικού συνταξιοδοτικού συστήματος_1</a:t>
            </a:r>
          </a:p>
        </p:txBody>
      </p:sp>
      <p:sp>
        <p:nvSpPr>
          <p:cNvPr id="3" name="Content Placeholder 2">
            <a:extLst>
              <a:ext uri="{FF2B5EF4-FFF2-40B4-BE49-F238E27FC236}">
                <a16:creationId xmlns:a16="http://schemas.microsoft.com/office/drawing/2014/main" xmlns="" id="{05AACF84-7ED6-2699-9AB0-B5E251A1BB82}"/>
              </a:ext>
            </a:extLst>
          </p:cNvPr>
          <p:cNvSpPr>
            <a:spLocks noGrp="1"/>
          </p:cNvSpPr>
          <p:nvPr>
            <p:ph sz="quarter" idx="10"/>
          </p:nvPr>
        </p:nvSpPr>
        <p:spPr>
          <a:xfrm>
            <a:off x="539495" y="1435607"/>
            <a:ext cx="10997847" cy="4974337"/>
          </a:xfrm>
        </p:spPr>
        <p:txBody>
          <a:bodyPr>
            <a:normAutofit/>
          </a:bodyPr>
          <a:lstStyle/>
          <a:p>
            <a:pPr>
              <a:lnSpc>
                <a:spcPct val="110000"/>
              </a:lnSpc>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Περιορισμός  1 - Οικονομική ισορροπία – βιωσιμότητα του συστήματος</a:t>
            </a:r>
          </a:p>
          <a:p>
            <a:pPr marL="285750" indent="-285750">
              <a:lnSpc>
                <a:spcPct val="100000"/>
              </a:lnSpc>
              <a:buFont typeface="Arial" pitchFamily="34" charset="0"/>
              <a:buChar char="•"/>
            </a:pPr>
            <a:r>
              <a:rPr lang="el-GR" sz="1700" dirty="0">
                <a:solidFill>
                  <a:schemeClr val="tx1">
                    <a:lumMod val="95000"/>
                    <a:lumOff val="5000"/>
                  </a:schemeClr>
                </a:solidFill>
                <a:latin typeface="Times New Roman" panose="02020603050405020304" pitchFamily="18" charset="0"/>
                <a:cs typeface="Times New Roman" panose="02020603050405020304" pitchFamily="18" charset="0"/>
              </a:rPr>
              <a:t>Τα τελευταία χρόνια, η βιωσιμότητα του συνταξιοδοτικού συστήματος συνάδει με τον περιορισμό για ένα ποσοστό των συνταξιοδοτικών δαπανών ως προς το ΑΕΠ το οποίο δεν πρέπει να ξεπερνάει το 16,2%. </a:t>
            </a:r>
            <a:endParaRPr lang="en-US" sz="17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285750" indent="-285750">
              <a:lnSpc>
                <a:spcPct val="100000"/>
              </a:lnSpc>
              <a:buFont typeface="Arial" pitchFamily="34" charset="0"/>
              <a:buChar char="•"/>
            </a:pPr>
            <a:r>
              <a:rPr lang="el-GR" sz="1700" dirty="0">
                <a:solidFill>
                  <a:schemeClr val="tx1">
                    <a:lumMod val="95000"/>
                    <a:lumOff val="5000"/>
                  </a:schemeClr>
                </a:solidFill>
                <a:latin typeface="Times New Roman" panose="02020603050405020304" pitchFamily="18" charset="0"/>
                <a:cs typeface="Times New Roman" panose="02020603050405020304" pitchFamily="18" charset="0"/>
              </a:rPr>
              <a:t>Γενικότερα, το μερίδιο του συνολικού πλούτου που πηγαίνει στις συντάξεις πρέπει να κινείται γύρω από το επίπεδο του 14%.</a:t>
            </a:r>
          </a:p>
        </p:txBody>
      </p:sp>
    </p:spTree>
    <p:extLst>
      <p:ext uri="{BB962C8B-B14F-4D97-AF65-F5344CB8AC3E}">
        <p14:creationId xmlns:p14="http://schemas.microsoft.com/office/powerpoint/2010/main" xmlns="" val="17978295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38063E-9859-C0B4-CA82-2630261BC896}"/>
              </a:ext>
            </a:extLst>
          </p:cNvPr>
          <p:cNvSpPr>
            <a:spLocks noGrp="1"/>
          </p:cNvSpPr>
          <p:nvPr>
            <p:ph type="title"/>
          </p:nvPr>
        </p:nvSpPr>
        <p:spPr>
          <a:xfrm>
            <a:off x="1589103" y="448056"/>
            <a:ext cx="8780015" cy="640080"/>
          </a:xfrm>
        </p:spPr>
        <p:txBody>
          <a:bodyPr>
            <a:normAutofit/>
          </a:bodyPr>
          <a:lstStyle/>
          <a:p>
            <a:pPr algn="ctr"/>
            <a:r>
              <a:rPr lang="el-GR" sz="2000" b="1" dirty="0">
                <a:solidFill>
                  <a:schemeClr val="tx1"/>
                </a:solidFill>
                <a:latin typeface="Times New Roman" panose="02020603050405020304" pitchFamily="18" charset="0"/>
                <a:cs typeface="Times New Roman" panose="02020603050405020304" pitchFamily="18" charset="0"/>
              </a:rPr>
              <a:t>4.3.2 Περιορισμοί ενός αναδιανεμητικού συνταξιοδοτικού συστήματος_1</a:t>
            </a:r>
            <a:endParaRPr lang="el-GR" sz="2000" dirty="0"/>
          </a:p>
        </p:txBody>
      </p:sp>
      <p:sp>
        <p:nvSpPr>
          <p:cNvPr id="3" name="Content Placeholder 2">
            <a:extLst>
              <a:ext uri="{FF2B5EF4-FFF2-40B4-BE49-F238E27FC236}">
                <a16:creationId xmlns:a16="http://schemas.microsoft.com/office/drawing/2014/main" xmlns="" id="{E8BEC31A-0739-77A2-3600-28C4A5735B52}"/>
              </a:ext>
            </a:extLst>
          </p:cNvPr>
          <p:cNvSpPr>
            <a:spLocks noGrp="1"/>
          </p:cNvSpPr>
          <p:nvPr>
            <p:ph sz="quarter" idx="10"/>
          </p:nvPr>
        </p:nvSpPr>
        <p:spPr>
          <a:xfrm>
            <a:off x="539496" y="1435608"/>
            <a:ext cx="11028108" cy="5222644"/>
          </a:xfrm>
        </p:spPr>
        <p:txBody>
          <a:bodyPr>
            <a:normAutofit/>
          </a:bodyPr>
          <a:lstStyle/>
          <a:p>
            <a:pPr>
              <a:lnSpc>
                <a:spcPct val="110000"/>
              </a:lnSpc>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Περιορισμός  2 – Ισότητα μεταξύ των γενεών </a:t>
            </a:r>
          </a:p>
          <a:p>
            <a:pPr marL="285750" indent="-285750">
              <a:lnSpc>
                <a:spcPct val="110000"/>
              </a:lnSpc>
              <a:buFont typeface="Arial" pitchFamily="34" charset="0"/>
              <a:buChar char="•"/>
            </a:pPr>
            <a:r>
              <a:rPr lang="el-GR" sz="1700" dirty="0">
                <a:solidFill>
                  <a:schemeClr val="tx1">
                    <a:lumMod val="95000"/>
                    <a:lumOff val="5000"/>
                  </a:schemeClr>
                </a:solidFill>
                <a:latin typeface="Times New Roman" panose="02020603050405020304" pitchFamily="18" charset="0"/>
                <a:cs typeface="Times New Roman" panose="02020603050405020304" pitchFamily="18" charset="0"/>
              </a:rPr>
              <a:t>Σε ότι αφορά στον περιορισμό αναφορικά με την ισότητα των γενεών, ο περιορισμός αυτός συνήθως αναφέρεται σε </a:t>
            </a:r>
            <a:r>
              <a:rPr lang="el-GR" sz="1700" i="1" dirty="0">
                <a:solidFill>
                  <a:schemeClr val="tx1">
                    <a:lumMod val="95000"/>
                    <a:lumOff val="5000"/>
                  </a:schemeClr>
                </a:solidFill>
                <a:latin typeface="Times New Roman" panose="02020603050405020304" pitchFamily="18" charset="0"/>
                <a:cs typeface="Times New Roman" panose="02020603050405020304" pitchFamily="18" charset="0"/>
              </a:rPr>
              <a:t>τέσσερις</a:t>
            </a:r>
            <a:r>
              <a:rPr lang="el-GR" sz="1700" dirty="0">
                <a:solidFill>
                  <a:schemeClr val="tx1">
                    <a:lumMod val="95000"/>
                    <a:lumOff val="5000"/>
                  </a:schemeClr>
                </a:solidFill>
                <a:latin typeface="Times New Roman" panose="02020603050405020304" pitchFamily="18" charset="0"/>
                <a:cs typeface="Times New Roman" panose="02020603050405020304" pitchFamily="18" charset="0"/>
              </a:rPr>
              <a:t> διαστάσεις. </a:t>
            </a:r>
          </a:p>
          <a:p>
            <a:pPr marL="285750" indent="-285750">
              <a:lnSpc>
                <a:spcPct val="110000"/>
              </a:lnSpc>
              <a:buFont typeface="Arial" pitchFamily="34" charset="0"/>
              <a:buChar char="•"/>
            </a:pPr>
            <a:r>
              <a:rPr lang="el-GR" sz="1700" i="1" dirty="0">
                <a:solidFill>
                  <a:schemeClr val="tx1">
                    <a:lumMod val="95000"/>
                    <a:lumOff val="5000"/>
                  </a:schemeClr>
                </a:solidFill>
                <a:latin typeface="Times New Roman" panose="02020603050405020304" pitchFamily="18" charset="0"/>
                <a:cs typeface="Times New Roman" panose="02020603050405020304" pitchFamily="18" charset="0"/>
              </a:rPr>
              <a:t>Οι δύο πρώτες </a:t>
            </a:r>
            <a:r>
              <a:rPr lang="el-GR" sz="1700" dirty="0">
                <a:solidFill>
                  <a:schemeClr val="tx1">
                    <a:lumMod val="95000"/>
                    <a:lumOff val="5000"/>
                  </a:schemeClr>
                </a:solidFill>
                <a:latin typeface="Times New Roman" panose="02020603050405020304" pitchFamily="18" charset="0"/>
                <a:cs typeface="Times New Roman" panose="02020603050405020304" pitchFamily="18" charset="0"/>
              </a:rPr>
              <a:t>αφορούν στους ασφαλισμένους, και ειδικότερα στην καταβολή των εισφορών-κρατήσεων ή απλά στο πόσα χρήματα καταβάλει ένας ασφαλισμένος για την συνταξιοδότηση, και συναρτώνται με</a:t>
            </a:r>
            <a:r>
              <a:rPr lang="en-US" sz="1700" dirty="0">
                <a:solidFill>
                  <a:schemeClr val="tx1">
                    <a:lumMod val="95000"/>
                    <a:lumOff val="5000"/>
                  </a:schemeClr>
                </a:solidFill>
                <a:latin typeface="Times New Roman" panose="02020603050405020304" pitchFamily="18" charset="0"/>
                <a:cs typeface="Times New Roman" panose="02020603050405020304" pitchFamily="18" charset="0"/>
              </a:rPr>
              <a:t>:</a:t>
            </a:r>
            <a:r>
              <a:rPr lang="el-GR" sz="1700" dirty="0">
                <a:solidFill>
                  <a:schemeClr val="tx1">
                    <a:lumMod val="95000"/>
                    <a:lumOff val="5000"/>
                  </a:schemeClr>
                </a:solidFill>
                <a:latin typeface="Times New Roman" panose="02020603050405020304" pitchFamily="18" charset="0"/>
                <a:cs typeface="Times New Roman" panose="02020603050405020304" pitchFamily="18" charset="0"/>
              </a:rPr>
              <a:t> </a:t>
            </a:r>
          </a:p>
          <a:p>
            <a:pPr marL="628650" lvl="1" indent="-400050">
              <a:lnSpc>
                <a:spcPct val="110000"/>
              </a:lnSpc>
              <a:buFont typeface="Wingdings" pitchFamily="2" charset="2"/>
              <a:buChar char="Ø"/>
            </a:pPr>
            <a:r>
              <a:rPr lang="el-GR" sz="1700" dirty="0">
                <a:solidFill>
                  <a:schemeClr val="tx1">
                    <a:lumMod val="95000"/>
                    <a:lumOff val="5000"/>
                  </a:schemeClr>
                </a:solidFill>
                <a:latin typeface="Times New Roman" panose="02020603050405020304" pitchFamily="18" charset="0"/>
                <a:cs typeface="Times New Roman" panose="02020603050405020304" pitchFamily="18" charset="0"/>
              </a:rPr>
              <a:t>τα ποσοστά εισφορών-κρατήσεων </a:t>
            </a:r>
          </a:p>
          <a:p>
            <a:pPr marL="628650" lvl="1" indent="-400050">
              <a:lnSpc>
                <a:spcPct val="110000"/>
              </a:lnSpc>
              <a:buFont typeface="Wingdings" pitchFamily="2" charset="2"/>
              <a:buChar char="Ø"/>
            </a:pPr>
            <a:r>
              <a:rPr lang="el-GR" sz="1700" dirty="0">
                <a:solidFill>
                  <a:schemeClr val="tx1">
                    <a:lumMod val="95000"/>
                    <a:lumOff val="5000"/>
                  </a:schemeClr>
                </a:solidFill>
                <a:latin typeface="Times New Roman" panose="02020603050405020304" pitchFamily="18" charset="0"/>
                <a:cs typeface="Times New Roman" panose="02020603050405020304" pitchFamily="18" charset="0"/>
              </a:rPr>
              <a:t>τη διάρκεια του ενεργού βίου που καθορίζει τη χρονική διάρκεια καταβολής εισφορών. </a:t>
            </a:r>
          </a:p>
          <a:p>
            <a:pPr marL="285750" indent="-285750">
              <a:lnSpc>
                <a:spcPct val="110000"/>
              </a:lnSpc>
              <a:buFont typeface="Arial" pitchFamily="34" charset="0"/>
              <a:buChar char="•"/>
            </a:pPr>
            <a:r>
              <a:rPr lang="el-GR" sz="1700" i="1" dirty="0">
                <a:solidFill>
                  <a:schemeClr val="tx1">
                    <a:lumMod val="95000"/>
                    <a:lumOff val="5000"/>
                  </a:schemeClr>
                </a:solidFill>
                <a:latin typeface="Times New Roman" panose="02020603050405020304" pitchFamily="18" charset="0"/>
                <a:cs typeface="Times New Roman" panose="02020603050405020304" pitchFamily="18" charset="0"/>
              </a:rPr>
              <a:t>Οι άλλες δύο </a:t>
            </a:r>
            <a:r>
              <a:rPr lang="el-GR" sz="1700" dirty="0">
                <a:solidFill>
                  <a:schemeClr val="tx1">
                    <a:lumMod val="95000"/>
                    <a:lumOff val="5000"/>
                  </a:schemeClr>
                </a:solidFill>
                <a:latin typeface="Times New Roman" panose="02020603050405020304" pitchFamily="18" charset="0"/>
                <a:cs typeface="Times New Roman" panose="02020603050405020304" pitchFamily="18" charset="0"/>
              </a:rPr>
              <a:t>διαστάσεις σχετίζονται με τους ασφαλισμένους όταν γίνουν συνταξιούχοι και αφορούν στο πόσα χρήματα θα πάρει κάποιος συνταξιούχος σε σχέση με αυτά που είχε καταβάλει όταν ήταν εργαζόμενος και συναρτώνται με</a:t>
            </a:r>
            <a:r>
              <a:rPr lang="en-US" sz="170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l-GR" sz="17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400050" indent="-400050">
              <a:lnSpc>
                <a:spcPct val="110000"/>
              </a:lnSpc>
              <a:buFont typeface="Wingdings" pitchFamily="2" charset="2"/>
              <a:buChar char="Ø"/>
            </a:pPr>
            <a:r>
              <a:rPr lang="el-GR" sz="1700" dirty="0">
                <a:solidFill>
                  <a:schemeClr val="tx1">
                    <a:lumMod val="95000"/>
                    <a:lumOff val="5000"/>
                  </a:schemeClr>
                </a:solidFill>
                <a:latin typeface="Times New Roman" panose="02020603050405020304" pitchFamily="18" charset="0"/>
                <a:cs typeface="Times New Roman" panose="02020603050405020304" pitchFamily="18" charset="0"/>
              </a:rPr>
              <a:t> το ποσοστό αναπλήρωσης (δηλαδή το μερίδιο του εισοδήματος της εργασίας που αναπληρώνεται μέσω της σύνταξης) </a:t>
            </a:r>
          </a:p>
          <a:p>
            <a:pPr marL="400050" indent="-400050">
              <a:lnSpc>
                <a:spcPct val="110000"/>
              </a:lnSpc>
              <a:buFont typeface="Wingdings" pitchFamily="2" charset="2"/>
              <a:buChar char="Ø"/>
            </a:pPr>
            <a:r>
              <a:rPr lang="el-GR" sz="1700" dirty="0">
                <a:solidFill>
                  <a:schemeClr val="tx1">
                    <a:lumMod val="95000"/>
                    <a:lumOff val="5000"/>
                  </a:schemeClr>
                </a:solidFill>
                <a:latin typeface="Times New Roman" panose="02020603050405020304" pitchFamily="18" charset="0"/>
                <a:cs typeface="Times New Roman" panose="02020603050405020304" pitchFamily="18" charset="0"/>
              </a:rPr>
              <a:t>τη χρονική διάρκεια της συνταξιοδότησης</a:t>
            </a:r>
            <a:endParaRPr lang="el-GR" sz="1700" b="1" u="sng"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1590453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436582-A62C-D707-C102-53CC6E419264}"/>
              </a:ext>
            </a:extLst>
          </p:cNvPr>
          <p:cNvSpPr>
            <a:spLocks noGrp="1"/>
          </p:cNvSpPr>
          <p:nvPr>
            <p:ph type="title"/>
          </p:nvPr>
        </p:nvSpPr>
        <p:spPr>
          <a:xfrm>
            <a:off x="1455938" y="448056"/>
            <a:ext cx="9126246" cy="640080"/>
          </a:xfrm>
        </p:spPr>
        <p:txBody>
          <a:bodyPr>
            <a:normAutofit/>
          </a:bodyPr>
          <a:lstStyle/>
          <a:p>
            <a:pPr algn="ctr"/>
            <a:r>
              <a:rPr lang="el-GR" sz="2000" b="1" dirty="0">
                <a:solidFill>
                  <a:schemeClr val="tx1"/>
                </a:solidFill>
                <a:latin typeface="Times New Roman" panose="02020603050405020304" pitchFamily="18" charset="0"/>
                <a:cs typeface="Times New Roman" panose="02020603050405020304" pitchFamily="18" charset="0"/>
              </a:rPr>
              <a:t>4.3.2 Στόχος – Κοινωνική αποτελεσματικότητα</a:t>
            </a:r>
            <a:endParaRPr lang="el-GR" sz="2000" dirty="0"/>
          </a:p>
        </p:txBody>
      </p:sp>
      <p:sp>
        <p:nvSpPr>
          <p:cNvPr id="3" name="Content Placeholder 2">
            <a:extLst>
              <a:ext uri="{FF2B5EF4-FFF2-40B4-BE49-F238E27FC236}">
                <a16:creationId xmlns:a16="http://schemas.microsoft.com/office/drawing/2014/main" xmlns="" id="{83AD4D02-7DB7-9C12-60EF-EE82090AC37A}"/>
              </a:ext>
            </a:extLst>
          </p:cNvPr>
          <p:cNvSpPr>
            <a:spLocks noGrp="1"/>
          </p:cNvSpPr>
          <p:nvPr>
            <p:ph sz="quarter" idx="10"/>
          </p:nvPr>
        </p:nvSpPr>
        <p:spPr>
          <a:xfrm>
            <a:off x="539496" y="1435608"/>
            <a:ext cx="11028108" cy="5187134"/>
          </a:xfrm>
        </p:spPr>
        <p:txBody>
          <a:bodyPr>
            <a:noAutofit/>
          </a:bodyPr>
          <a:lstStyle/>
          <a:p>
            <a:pPr>
              <a:lnSpc>
                <a:spcPct val="120000"/>
              </a:lnSpc>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Σχετικά με την κοινωνική αποτελεσματικότητα, δηλαδή το βασικό στόχο ύπαρξης ενός συνταξιοδοτικού συστήματος, υπάρχει η ανάγκη για έναν περαιτέρω ποιοτικό αλλά και ποσοτικό προσδιορισμό αυτού του στόχου, αφού το βιοτικό επίπεδο των συνταξιούχων συχνά αποτυπώνεται με διαφορετικούς όρους, όπως:   </a:t>
            </a:r>
          </a:p>
          <a:p>
            <a:pPr marL="628650" lvl="1" indent="-400050">
              <a:lnSpc>
                <a:spcPct val="120000"/>
              </a:lnSpc>
              <a:spcAft>
                <a:spcPts val="600"/>
              </a:spcAft>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το ύψος της σύνταξης (απόλυτο μέγεθος)</a:t>
            </a:r>
          </a:p>
          <a:p>
            <a:pPr marL="628650" lvl="1" indent="-400050">
              <a:lnSpc>
                <a:spcPct val="120000"/>
              </a:lnSpc>
              <a:spcAft>
                <a:spcPts val="600"/>
              </a:spcAft>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τη σύνταξη ενός συνταξιούχου συγκριτικά με το εισόδημα που είχε από την εργασία του όταν ήταν εργαζόμενος (σχετικό μέγεθος)</a:t>
            </a:r>
          </a:p>
          <a:p>
            <a:pPr marL="628650" lvl="1" indent="-400050">
              <a:lnSpc>
                <a:spcPct val="120000"/>
              </a:lnSpc>
              <a:spcAft>
                <a:spcPts val="600"/>
              </a:spcAft>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τη μέση σύνταξη ως προς το μέσο εισόδημα ενός σημερινού εργαζόμενου όπως αυτό προκύπτει από την οικονομική δραστηριότητα (σχετικό μέγεθος)</a:t>
            </a:r>
          </a:p>
          <a:p>
            <a:pPr marL="628650" lvl="1" indent="-400050">
              <a:lnSpc>
                <a:spcPct val="120000"/>
              </a:lnSpc>
              <a:spcAft>
                <a:spcPts val="600"/>
              </a:spcAft>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την μέση καθαρή σύνταξη προς το μέσο καθαρό εισόδημα ενός σημερινού εργαζόμενου όπως αυτό προκύπτει από την οικονομική δραστηριότητα (σχετικό μέγεθος)</a:t>
            </a:r>
            <a:endParaRPr lang="en-US" sz="18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628650" lvl="1" indent="-400050">
              <a:lnSpc>
                <a:spcPct val="120000"/>
              </a:lnSpc>
              <a:spcAft>
                <a:spcPts val="600"/>
              </a:spcAft>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το σχετικό επίπεδο διαβίωσης των συνταξιούχων προς το μέσο επίπεδο διαβίωσης του συνολικού πληθυσμού (σχετικό μέγεθος)</a:t>
            </a:r>
          </a:p>
          <a:p>
            <a:pPr>
              <a:lnSpc>
                <a:spcPct val="120000"/>
              </a:lnSpc>
            </a:pPr>
            <a:endParaRPr lang="el-GR" sz="17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4153903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8"/>
            <a:ext cx="10972800" cy="750598"/>
          </a:xfrm>
        </p:spPr>
        <p:txBody>
          <a:bodyPr>
            <a:normAutofit/>
          </a:bodyPr>
          <a:lstStyle/>
          <a:p>
            <a:pPr algn="ctr"/>
            <a:r>
              <a:rPr lang="el-GR" sz="2000" b="1" dirty="0">
                <a:latin typeface="Times New Roman" pitchFamily="18" charset="0"/>
                <a:cs typeface="Times New Roman" pitchFamily="18" charset="0"/>
              </a:rPr>
              <a:t>4.4 Οι προοπτικές εξέλιξης χωρίς αλλαγές</a:t>
            </a:r>
          </a:p>
        </p:txBody>
      </p:sp>
      <p:graphicFrame>
        <p:nvGraphicFramePr>
          <p:cNvPr id="8" name="6 - Θέση περιεχομένου"/>
          <p:cNvGraphicFramePr>
            <a:graphicFrameLocks noGrp="1"/>
          </p:cNvGraphicFramePr>
          <p:nvPr>
            <p:ph idx="1"/>
          </p:nvPr>
        </p:nvGraphicFramePr>
        <p:xfrm>
          <a:off x="609600" y="1870364"/>
          <a:ext cx="10972800" cy="4255800"/>
        </p:xfrm>
        <a:graphic>
          <a:graphicData uri="http://schemas.openxmlformats.org/drawingml/2006/chart">
            <c:chart xmlns:c="http://schemas.openxmlformats.org/drawingml/2006/chart" xmlns:r="http://schemas.openxmlformats.org/officeDocument/2006/relationships" r:id="rId2"/>
          </a:graphicData>
        </a:graphic>
      </p:graphicFrame>
      <p:sp>
        <p:nvSpPr>
          <p:cNvPr id="4" name="1 - Τίτλος"/>
          <p:cNvSpPr txBox="1">
            <a:spLocks/>
          </p:cNvSpPr>
          <p:nvPr/>
        </p:nvSpPr>
        <p:spPr>
          <a:xfrm>
            <a:off x="817418" y="1233055"/>
            <a:ext cx="10972800" cy="526472"/>
          </a:xfrm>
          <a:prstGeom prst="rect">
            <a:avLst/>
          </a:prstGeom>
        </p:spPr>
        <p:txBody>
          <a:bodyPr vert="horz" lIns="91440" tIns="45720" rIns="91440" bIns="45720" rtlCol="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14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Συνταξιοδοτική δαπάνη (ως % του ΑΕΠ) στην Ελλάδα και Γαλλία </a:t>
            </a:r>
            <a:r>
              <a:rPr kumimoji="0" lang="en-US" sz="14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a:t>
            </a:r>
            <a:r>
              <a:rPr kumimoji="0" lang="el-GR" sz="14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χωρίς την οικονομική κρίση, χωρίς αλλαγές στο θεσμικό πλαίσιο και με σταθερό σχετικό βιοτικό επίπεδο των συνταξιούχων)</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38063E-9859-C0B4-CA82-2630261BC896}"/>
              </a:ext>
            </a:extLst>
          </p:cNvPr>
          <p:cNvSpPr>
            <a:spLocks noGrp="1"/>
          </p:cNvSpPr>
          <p:nvPr>
            <p:ph type="title"/>
          </p:nvPr>
        </p:nvSpPr>
        <p:spPr>
          <a:xfrm>
            <a:off x="1589103" y="448056"/>
            <a:ext cx="8780015" cy="640080"/>
          </a:xfrm>
        </p:spPr>
        <p:txBody>
          <a:bodyPr>
            <a:normAutofit/>
          </a:bodyPr>
          <a:lstStyle/>
          <a:p>
            <a:pPr algn="ctr"/>
            <a:r>
              <a:rPr lang="el-GR" sz="1800" b="1" dirty="0">
                <a:solidFill>
                  <a:schemeClr val="tx1"/>
                </a:solidFill>
                <a:latin typeface="Times New Roman" panose="02020603050405020304" pitchFamily="18" charset="0"/>
                <a:cs typeface="Times New Roman" panose="02020603050405020304" pitchFamily="18" charset="0"/>
              </a:rPr>
              <a:t>4.5 Οι προσαρμογές του συστήματος</a:t>
            </a:r>
            <a:br>
              <a:rPr lang="el-GR" sz="1800" b="1" dirty="0">
                <a:solidFill>
                  <a:schemeClr val="tx1"/>
                </a:solidFill>
                <a:latin typeface="Times New Roman" panose="02020603050405020304" pitchFamily="18" charset="0"/>
                <a:cs typeface="Times New Roman" panose="02020603050405020304" pitchFamily="18" charset="0"/>
              </a:rPr>
            </a:br>
            <a:r>
              <a:rPr lang="el-GR" sz="1800" b="1" dirty="0">
                <a:solidFill>
                  <a:schemeClr val="tx1"/>
                </a:solidFill>
                <a:latin typeface="Times New Roman" panose="02020603050405020304" pitchFamily="18" charset="0"/>
                <a:cs typeface="Times New Roman" panose="02020603050405020304" pitchFamily="18" charset="0"/>
              </a:rPr>
              <a:t>4.5.</a:t>
            </a:r>
            <a:r>
              <a:rPr lang="en-US" sz="1800" b="1" dirty="0">
                <a:solidFill>
                  <a:schemeClr val="tx1"/>
                </a:solidFill>
                <a:latin typeface="Times New Roman" panose="02020603050405020304" pitchFamily="18" charset="0"/>
                <a:cs typeface="Times New Roman" panose="02020603050405020304" pitchFamily="18" charset="0"/>
              </a:rPr>
              <a:t>1</a:t>
            </a:r>
            <a:r>
              <a:rPr lang="el-GR" sz="1800" b="1" dirty="0">
                <a:solidFill>
                  <a:schemeClr val="tx1"/>
                </a:solidFill>
                <a:latin typeface="Times New Roman" panose="02020603050405020304" pitchFamily="18" charset="0"/>
                <a:cs typeface="Times New Roman" panose="02020603050405020304" pitchFamily="18" charset="0"/>
              </a:rPr>
              <a:t> Προσαρμογές 1 και 2</a:t>
            </a:r>
            <a:endParaRPr lang="el-GR" sz="1800" dirty="0"/>
          </a:p>
        </p:txBody>
      </p:sp>
      <p:sp>
        <p:nvSpPr>
          <p:cNvPr id="3" name="Content Placeholder 2">
            <a:extLst>
              <a:ext uri="{FF2B5EF4-FFF2-40B4-BE49-F238E27FC236}">
                <a16:creationId xmlns:a16="http://schemas.microsoft.com/office/drawing/2014/main" xmlns="" id="{E8BEC31A-0739-77A2-3600-28C4A5735B52}"/>
              </a:ext>
            </a:extLst>
          </p:cNvPr>
          <p:cNvSpPr>
            <a:spLocks noGrp="1"/>
          </p:cNvSpPr>
          <p:nvPr>
            <p:ph sz="quarter" idx="10"/>
          </p:nvPr>
        </p:nvSpPr>
        <p:spPr>
          <a:xfrm>
            <a:off x="539496" y="1435608"/>
            <a:ext cx="11028108" cy="5222644"/>
          </a:xfrm>
        </p:spPr>
        <p:txBody>
          <a:bodyPr>
            <a:normAutofit lnSpcReduction="10000"/>
          </a:bodyPr>
          <a:lstStyle/>
          <a:p>
            <a:pPr>
              <a:lnSpc>
                <a:spcPct val="110000"/>
              </a:lnSpc>
              <a:spcBef>
                <a:spcPts val="0"/>
              </a:spcBef>
              <a:spcAft>
                <a:spcPts val="600"/>
              </a:spcAft>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Προσαρμογή 1 - Συρρίκνωση του σχετικού επιπέδου διαβίωσης των συνταξιούχων το οποίο επιτυγχάνεται με προσαρμογές που συνήθως αφορούν:</a:t>
            </a:r>
          </a:p>
          <a:p>
            <a:pPr>
              <a:lnSpc>
                <a:spcPct val="110000"/>
              </a:lnSpc>
              <a:spcBef>
                <a:spcPts val="0"/>
              </a:spcBef>
              <a:spcAft>
                <a:spcPts val="600"/>
              </a:spcAft>
            </a:pPr>
            <a:endParaRPr lang="el-GR" sz="18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285750" indent="-285750">
              <a:lnSpc>
                <a:spcPct val="110000"/>
              </a:lnSpc>
              <a:spcBef>
                <a:spcPts val="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Στον καθορισμό της σύνταξης τη στιγμή της συνταξιοδότησης (συρρίκνωση των ποσοστών αναπλήρωσης, αλλαγή στον τρόπο προσδιορισμού του συντάξιμου μισθού </a:t>
            </a:r>
            <a:r>
              <a:rPr lang="el-GR" sz="1800" dirty="0" err="1">
                <a:solidFill>
                  <a:schemeClr val="tx1">
                    <a:lumMod val="95000"/>
                    <a:lumOff val="5000"/>
                  </a:schemeClr>
                </a:solidFill>
                <a:latin typeface="Times New Roman" panose="02020603050405020304" pitchFamily="18" charset="0"/>
                <a:cs typeface="Times New Roman" panose="02020603050405020304" pitchFamily="18" charset="0"/>
              </a:rPr>
              <a:t>κλ.π</a:t>
            </a: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 </a:t>
            </a:r>
          </a:p>
          <a:p>
            <a:pPr marL="285750" indent="-285750">
              <a:lnSpc>
                <a:spcPct val="110000"/>
              </a:lnSpc>
              <a:spcBef>
                <a:spcPts val="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Στην εξέλιξη του ύψους της σύνταξης μετά τη συνταξιοδότηση (προσαρμογή στον τιμάριθμο και όχι στο ρυθμό οικονομικής ανάπτυξης ή στην αύξηση της παραγωγικότητας  της εργασίας).</a:t>
            </a:r>
          </a:p>
          <a:p>
            <a:pPr marL="285750" indent="-285750">
              <a:lnSpc>
                <a:spcPct val="110000"/>
              </a:lnSpc>
              <a:spcBef>
                <a:spcPts val="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Στη μείωση των συντάξεων σε περιόδους οικονομικής κρίσης</a:t>
            </a:r>
          </a:p>
          <a:p>
            <a:pPr marL="285750" indent="-285750">
              <a:lnSpc>
                <a:spcPct val="110000"/>
              </a:lnSpc>
              <a:spcBef>
                <a:spcPts val="0"/>
              </a:spcBef>
              <a:spcAft>
                <a:spcPts val="600"/>
              </a:spcAft>
              <a:buFont typeface="Arial" pitchFamily="34" charset="0"/>
              <a:buChar char="•"/>
            </a:pPr>
            <a:endParaRPr lang="el-GR" sz="1800" dirty="0">
              <a:solidFill>
                <a:schemeClr val="tx1">
                  <a:lumMod val="95000"/>
                  <a:lumOff val="5000"/>
                </a:schemeClr>
              </a:solidFill>
              <a:latin typeface="Times New Roman" panose="02020603050405020304" pitchFamily="18" charset="0"/>
              <a:cs typeface="Times New Roman" panose="02020603050405020304" pitchFamily="18" charset="0"/>
            </a:endParaRPr>
          </a:p>
          <a:p>
            <a:pPr>
              <a:lnSpc>
                <a:spcPct val="110000"/>
              </a:lnSpc>
              <a:spcBef>
                <a:spcPts val="0"/>
              </a:spcBef>
              <a:spcAft>
                <a:spcPts val="600"/>
              </a:spcAft>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Προσαρμογή  2 – Συγκράτηση της αύξησης του λόγου συνταξιούχων και ασφαλισμένων μέσω μεταρρυθμίσεων που αφορούν στην αύξηση της ηλικίας συνταξιοδότησης και η οποία επιτυγχάνεται με προσαρμογές που συνήθως αφορούν:</a:t>
            </a:r>
          </a:p>
          <a:p>
            <a:pPr>
              <a:lnSpc>
                <a:spcPct val="110000"/>
              </a:lnSpc>
              <a:spcBef>
                <a:spcPts val="0"/>
              </a:spcBef>
              <a:spcAft>
                <a:spcPts val="600"/>
              </a:spcAft>
            </a:pPr>
            <a:endParaRPr lang="el-GR" sz="18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285750" indent="-285750">
              <a:lnSpc>
                <a:spcPct val="110000"/>
              </a:lnSpc>
              <a:spcBef>
                <a:spcPts val="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Στη σύνδεση της ηλικίας συνταξιοδότησης με το προσδόκιμο επιβίωσης</a:t>
            </a:r>
          </a:p>
          <a:p>
            <a:pPr marL="285750" indent="-285750">
              <a:lnSpc>
                <a:spcPct val="110000"/>
              </a:lnSpc>
              <a:spcBef>
                <a:spcPts val="0"/>
              </a:spcBef>
              <a:spcAft>
                <a:spcPts val="600"/>
              </a:spcAft>
              <a:buFont typeface="Arial" pitchFamily="34" charset="0"/>
              <a:buChar char="•"/>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Στην αύξηση των ετών εργασίας για δικαίωμα σε πλήρη σύνταξη</a:t>
            </a:r>
          </a:p>
          <a:p>
            <a:pPr marL="285750" indent="-285750">
              <a:lnSpc>
                <a:spcPct val="110000"/>
              </a:lnSpc>
              <a:buFont typeface="Arial" pitchFamily="34" charset="0"/>
              <a:buChar char="•"/>
            </a:pPr>
            <a:endParaRPr lang="el-GR" sz="17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159045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38063E-9859-C0B4-CA82-2630261BC896}"/>
              </a:ext>
            </a:extLst>
          </p:cNvPr>
          <p:cNvSpPr>
            <a:spLocks noGrp="1"/>
          </p:cNvSpPr>
          <p:nvPr>
            <p:ph type="title"/>
          </p:nvPr>
        </p:nvSpPr>
        <p:spPr>
          <a:xfrm>
            <a:off x="1589103" y="448056"/>
            <a:ext cx="8780015" cy="640080"/>
          </a:xfrm>
        </p:spPr>
        <p:txBody>
          <a:bodyPr>
            <a:normAutofit/>
          </a:bodyPr>
          <a:lstStyle/>
          <a:p>
            <a:pPr algn="ctr"/>
            <a:r>
              <a:rPr lang="el-GR" sz="1800" b="1" dirty="0">
                <a:solidFill>
                  <a:schemeClr val="tx1"/>
                </a:solidFill>
                <a:latin typeface="Times New Roman" panose="02020603050405020304" pitchFamily="18" charset="0"/>
                <a:cs typeface="Times New Roman" panose="02020603050405020304" pitchFamily="18" charset="0"/>
              </a:rPr>
              <a:t>4.5 Οι προσαρμογές του συστήματος</a:t>
            </a:r>
            <a:br>
              <a:rPr lang="el-GR" sz="1800" b="1" dirty="0">
                <a:solidFill>
                  <a:schemeClr val="tx1"/>
                </a:solidFill>
                <a:latin typeface="Times New Roman" panose="02020603050405020304" pitchFamily="18" charset="0"/>
                <a:cs typeface="Times New Roman" panose="02020603050405020304" pitchFamily="18" charset="0"/>
              </a:rPr>
            </a:br>
            <a:r>
              <a:rPr lang="el-GR" sz="1800" b="1" dirty="0">
                <a:solidFill>
                  <a:schemeClr val="tx1"/>
                </a:solidFill>
                <a:latin typeface="Times New Roman" panose="02020603050405020304" pitchFamily="18" charset="0"/>
                <a:cs typeface="Times New Roman" panose="02020603050405020304" pitchFamily="18" charset="0"/>
              </a:rPr>
              <a:t> 4.5.2 Προσαρμογή 3</a:t>
            </a:r>
            <a:endParaRPr lang="el-GR" sz="1800" dirty="0"/>
          </a:p>
        </p:txBody>
      </p:sp>
      <p:sp>
        <p:nvSpPr>
          <p:cNvPr id="3" name="Content Placeholder 2">
            <a:extLst>
              <a:ext uri="{FF2B5EF4-FFF2-40B4-BE49-F238E27FC236}">
                <a16:creationId xmlns:a16="http://schemas.microsoft.com/office/drawing/2014/main" xmlns="" id="{E8BEC31A-0739-77A2-3600-28C4A5735B52}"/>
              </a:ext>
            </a:extLst>
          </p:cNvPr>
          <p:cNvSpPr>
            <a:spLocks noGrp="1"/>
          </p:cNvSpPr>
          <p:nvPr>
            <p:ph sz="quarter" idx="10"/>
          </p:nvPr>
        </p:nvSpPr>
        <p:spPr>
          <a:xfrm>
            <a:off x="539496" y="1435608"/>
            <a:ext cx="11028108" cy="5222644"/>
          </a:xfrm>
        </p:spPr>
        <p:txBody>
          <a:bodyPr>
            <a:normAutofit/>
          </a:bodyPr>
          <a:lstStyle/>
          <a:p>
            <a:pPr>
              <a:lnSpc>
                <a:spcPct val="110000"/>
              </a:lnSpc>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Προσαρμογή  3 – Εισαγωγή στοιχείων κεφαλαιοποίησης στο αναδιανεμητικό σύστημα (ή ακόμη και αλλαγή του διανεμητικού σε </a:t>
            </a:r>
            <a:r>
              <a:rPr lang="el-GR" sz="1800" dirty="0" err="1">
                <a:solidFill>
                  <a:schemeClr val="tx1">
                    <a:lumMod val="95000"/>
                    <a:lumOff val="5000"/>
                  </a:schemeClr>
                </a:solidFill>
                <a:latin typeface="Times New Roman" panose="02020603050405020304" pitchFamily="18" charset="0"/>
                <a:cs typeface="Times New Roman" panose="02020603050405020304" pitchFamily="18" charset="0"/>
              </a:rPr>
              <a:t>κεφαλαιοποιητικό</a:t>
            </a: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 ) η οποία στοχεύει στη συρρίκνωση του βαθμού έκθεσης του συνταξιοδοτικού στον δημογραφικό «κίνδυνο» με βάση την καθιέρωση σύνταξης η οποία αποτελείται από 3 μέρη:</a:t>
            </a:r>
          </a:p>
          <a:p>
            <a:pPr marL="285750" indent="-285750">
              <a:lnSpc>
                <a:spcPct val="110000"/>
              </a:lnSpc>
              <a:buFont typeface="Arial" pitchFamily="34" charset="0"/>
              <a:buChar char="•"/>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την εθνική σύνταξη που χρηματοδοτείται από τον προϋπολογισμό και εκτίθεται σε δημοσιονομικό κίνδυνο </a:t>
            </a:r>
          </a:p>
          <a:p>
            <a:pPr marL="285750" indent="-285750">
              <a:lnSpc>
                <a:spcPct val="110000"/>
              </a:lnSpc>
              <a:buFont typeface="Arial" pitchFamily="34" charset="0"/>
              <a:buChar char="•"/>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την ανταποδοτική σύνταξη η οποία εκτίθεται σε δημοσιονομικό κίνδυνο </a:t>
            </a:r>
          </a:p>
          <a:p>
            <a:pPr marL="285750" indent="-285750">
              <a:lnSpc>
                <a:spcPct val="110000"/>
              </a:lnSpc>
              <a:buFont typeface="Arial" pitchFamily="34" charset="0"/>
              <a:buChar char="•"/>
            </a:pP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την </a:t>
            </a:r>
            <a:r>
              <a:rPr lang="el-GR" sz="1800" dirty="0" err="1">
                <a:solidFill>
                  <a:schemeClr val="tx1">
                    <a:lumMod val="95000"/>
                    <a:lumOff val="5000"/>
                  </a:schemeClr>
                </a:solidFill>
                <a:latin typeface="Times New Roman" panose="02020603050405020304" pitchFamily="18" charset="0"/>
                <a:cs typeface="Times New Roman" panose="02020603050405020304" pitchFamily="18" charset="0"/>
              </a:rPr>
              <a:t>κεφαλαιοποιητική</a:t>
            </a:r>
            <a:r>
              <a:rPr lang="el-GR" sz="1800" dirty="0">
                <a:solidFill>
                  <a:schemeClr val="tx1">
                    <a:lumMod val="95000"/>
                    <a:lumOff val="5000"/>
                  </a:schemeClr>
                </a:solidFill>
                <a:latin typeface="Times New Roman" panose="02020603050405020304" pitchFamily="18" charset="0"/>
                <a:cs typeface="Times New Roman" panose="02020603050405020304" pitchFamily="18" charset="0"/>
              </a:rPr>
              <a:t> σύνταξη η οποία εκτίθεται στον κίνδυνο των αγορών</a:t>
            </a:r>
          </a:p>
        </p:txBody>
      </p:sp>
    </p:spTree>
    <p:extLst>
      <p:ext uri="{BB962C8B-B14F-4D97-AF65-F5344CB8AC3E}">
        <p14:creationId xmlns:p14="http://schemas.microsoft.com/office/powerpoint/2010/main" xmlns="" val="38159045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8"/>
            <a:ext cx="10972800" cy="709035"/>
          </a:xfrm>
        </p:spPr>
        <p:txBody>
          <a:bodyPr>
            <a:normAutofit/>
          </a:bodyPr>
          <a:lstStyle/>
          <a:p>
            <a:pPr algn="ctr"/>
            <a:r>
              <a:rPr lang="el-GR" sz="1800" b="1" dirty="0">
                <a:latin typeface="Times New Roman" panose="02020603050405020304" pitchFamily="18" charset="0"/>
                <a:cs typeface="Times New Roman" panose="02020603050405020304" pitchFamily="18" charset="0"/>
              </a:rPr>
              <a:t>4.6 Προσαρμογές και συγκράτηση των συνταξιοδοτικών δαπανών του συστήματος</a:t>
            </a:r>
            <a:br>
              <a:rPr lang="el-GR" sz="1800" b="1" dirty="0">
                <a:latin typeface="Times New Roman" panose="02020603050405020304" pitchFamily="18" charset="0"/>
                <a:cs typeface="Times New Roman" panose="02020603050405020304" pitchFamily="18" charset="0"/>
              </a:rPr>
            </a:br>
            <a:r>
              <a:rPr lang="el-GR" sz="1800" b="1" dirty="0">
                <a:latin typeface="Times New Roman" panose="02020603050405020304" pitchFamily="18" charset="0"/>
                <a:cs typeface="Times New Roman" panose="02020603050405020304" pitchFamily="18" charset="0"/>
              </a:rPr>
              <a:t>4.6.1 Η περίπτωση της Γαλλίας</a:t>
            </a:r>
          </a:p>
        </p:txBody>
      </p:sp>
      <p:sp>
        <p:nvSpPr>
          <p:cNvPr id="5" name="4 - TextBox"/>
          <p:cNvSpPr txBox="1"/>
          <p:nvPr/>
        </p:nvSpPr>
        <p:spPr>
          <a:xfrm>
            <a:off x="1391477" y="5949281"/>
            <a:ext cx="10465163" cy="276999"/>
          </a:xfrm>
          <a:prstGeom prst="rect">
            <a:avLst/>
          </a:prstGeom>
          <a:noFill/>
        </p:spPr>
        <p:txBody>
          <a:bodyPr wrap="square" rtlCol="0">
            <a:spAutoFit/>
          </a:bodyPr>
          <a:lstStyle/>
          <a:p>
            <a:r>
              <a:rPr lang="en-US" sz="1200" dirty="0"/>
              <a:t>Source: COR 2001, 2021 and Blanchet 2020</a:t>
            </a:r>
          </a:p>
        </p:txBody>
      </p:sp>
      <p:graphicFrame>
        <p:nvGraphicFramePr>
          <p:cNvPr id="8" name="7 - Θέση περιεχομένου"/>
          <p:cNvGraphicFramePr>
            <a:graphicFrameLocks noGrp="1"/>
          </p:cNvGraphicFramePr>
          <p:nvPr>
            <p:ph idx="1"/>
          </p:nvPr>
        </p:nvGraphicFramePr>
        <p:xfrm>
          <a:off x="719403" y="1828800"/>
          <a:ext cx="10972800" cy="4120480"/>
        </p:xfrm>
        <a:graphic>
          <a:graphicData uri="http://schemas.openxmlformats.org/drawingml/2006/chart">
            <c:chart xmlns:c="http://schemas.openxmlformats.org/drawingml/2006/chart" xmlns:r="http://schemas.openxmlformats.org/officeDocument/2006/relationships" r:id="rId2"/>
          </a:graphicData>
        </a:graphic>
      </p:graphicFrame>
      <p:sp>
        <p:nvSpPr>
          <p:cNvPr id="9" name="1 - TextBox"/>
          <p:cNvSpPr txBox="1"/>
          <p:nvPr/>
        </p:nvSpPr>
        <p:spPr>
          <a:xfrm>
            <a:off x="9744405" y="4005064"/>
            <a:ext cx="2112235" cy="50405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l-GR" sz="1400" b="1" dirty="0">
                <a:latin typeface="Calibri" pitchFamily="34" charset="0"/>
                <a:cs typeface="Calibri" pitchFamily="34" charset="0"/>
              </a:rPr>
              <a:t>Η επίπτωση άλλων μεταρρυθμίσεων</a:t>
            </a:r>
          </a:p>
        </p:txBody>
      </p:sp>
      <p:sp>
        <p:nvSpPr>
          <p:cNvPr id="6" name="1 - Τίτλος"/>
          <p:cNvSpPr txBox="1">
            <a:spLocks/>
          </p:cNvSpPr>
          <p:nvPr/>
        </p:nvSpPr>
        <p:spPr>
          <a:xfrm>
            <a:off x="817418" y="1233055"/>
            <a:ext cx="10972800" cy="526472"/>
          </a:xfrm>
          <a:prstGeom prst="rect">
            <a:avLst/>
          </a:prstGeom>
        </p:spPr>
        <p:txBody>
          <a:bodyPr vert="horz" lIns="91440" tIns="45720" rIns="91440" bIns="45720" rtlCol="0" anchor="b" anchorCtr="0">
            <a:normAutofit/>
          </a:bodyPr>
          <a:lstStyle/>
          <a:p>
            <a:pPr lvl="0" algn="ctr">
              <a:spcBef>
                <a:spcPct val="0"/>
              </a:spcBef>
            </a:pPr>
            <a:r>
              <a:rPr lang="el-GR" sz="1400" b="1" dirty="0">
                <a:latin typeface="Times New Roman" panose="02020603050405020304" pitchFamily="18" charset="0"/>
                <a:cs typeface="Times New Roman" panose="02020603050405020304" pitchFamily="18" charset="0"/>
              </a:rPr>
              <a:t>Συνταξιοδοτική δαπάνη (ως % του ΑΕΠ) στη Γαλλία</a:t>
            </a:r>
            <a:endParaRPr kumimoji="0" lang="el-GR" sz="14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TextBox"/>
          <p:cNvSpPr txBox="1"/>
          <p:nvPr/>
        </p:nvSpPr>
        <p:spPr>
          <a:xfrm>
            <a:off x="1391477" y="5949281"/>
            <a:ext cx="10465163" cy="276999"/>
          </a:xfrm>
          <a:prstGeom prst="rect">
            <a:avLst/>
          </a:prstGeom>
          <a:noFill/>
        </p:spPr>
        <p:txBody>
          <a:bodyPr wrap="square" rtlCol="0">
            <a:spAutoFit/>
          </a:bodyPr>
          <a:lstStyle/>
          <a:p>
            <a:r>
              <a:rPr lang="en-US" sz="1200" dirty="0"/>
              <a:t>Source: COR 2001, 2021 and Blanchet 2020</a:t>
            </a:r>
          </a:p>
        </p:txBody>
      </p:sp>
      <p:graphicFrame>
        <p:nvGraphicFramePr>
          <p:cNvPr id="8" name="7 - Θέση περιεχομένου"/>
          <p:cNvGraphicFramePr>
            <a:graphicFrameLocks noGrp="1"/>
          </p:cNvGraphicFramePr>
          <p:nvPr>
            <p:ph idx="1"/>
          </p:nvPr>
        </p:nvGraphicFramePr>
        <p:xfrm>
          <a:off x="719403" y="1717964"/>
          <a:ext cx="10972800" cy="4231316"/>
        </p:xfrm>
        <a:graphic>
          <a:graphicData uri="http://schemas.openxmlformats.org/drawingml/2006/chart">
            <c:chart xmlns:c="http://schemas.openxmlformats.org/drawingml/2006/chart" xmlns:r="http://schemas.openxmlformats.org/officeDocument/2006/relationships" r:id="rId2"/>
          </a:graphicData>
        </a:graphic>
      </p:graphicFrame>
      <p:sp>
        <p:nvSpPr>
          <p:cNvPr id="7" name="1 - Τίτλος"/>
          <p:cNvSpPr>
            <a:spLocks noGrp="1"/>
          </p:cNvSpPr>
          <p:nvPr>
            <p:ph type="title"/>
          </p:nvPr>
        </p:nvSpPr>
        <p:spPr>
          <a:xfrm>
            <a:off x="609600" y="274638"/>
            <a:ext cx="10972800" cy="709035"/>
          </a:xfrm>
        </p:spPr>
        <p:txBody>
          <a:bodyPr>
            <a:normAutofit/>
          </a:bodyPr>
          <a:lstStyle/>
          <a:p>
            <a:pPr algn="ctr"/>
            <a:r>
              <a:rPr lang="el-GR" sz="2000" b="1" dirty="0">
                <a:latin typeface="Times New Roman" pitchFamily="18" charset="0"/>
                <a:cs typeface="Times New Roman" pitchFamily="18" charset="0"/>
              </a:rPr>
              <a:t>4.6.2 Η περίπτωση της Ελλάδας</a:t>
            </a:r>
          </a:p>
        </p:txBody>
      </p:sp>
      <p:sp>
        <p:nvSpPr>
          <p:cNvPr id="6" name="1 - Τίτλος"/>
          <p:cNvSpPr txBox="1">
            <a:spLocks/>
          </p:cNvSpPr>
          <p:nvPr/>
        </p:nvSpPr>
        <p:spPr>
          <a:xfrm>
            <a:off x="817418" y="1233055"/>
            <a:ext cx="10972800" cy="526472"/>
          </a:xfrm>
          <a:prstGeom prst="rect">
            <a:avLst/>
          </a:prstGeom>
        </p:spPr>
        <p:txBody>
          <a:bodyPr vert="horz" lIns="91440" tIns="45720" rIns="91440" bIns="45720" rtlCol="0" anchor="b" anchorCtr="0">
            <a:normAutofit/>
          </a:bodyPr>
          <a:lstStyle/>
          <a:p>
            <a:pPr lvl="0" algn="ctr">
              <a:spcBef>
                <a:spcPct val="0"/>
              </a:spcBef>
            </a:pPr>
            <a:r>
              <a:rPr lang="el-GR" sz="1400" b="1" dirty="0">
                <a:latin typeface="Times New Roman" panose="02020603050405020304" pitchFamily="18" charset="0"/>
                <a:cs typeface="Times New Roman" panose="02020603050405020304" pitchFamily="18" charset="0"/>
              </a:rPr>
              <a:t>Συνταξιοδοτική δαπάνη (ως % του ΑΕΠ) στην Ελλάδα</a:t>
            </a:r>
            <a:endParaRPr kumimoji="0" lang="el-GR" sz="14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7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24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4.7 Μελέτη περίπτωσης: Η βιωσιμότητα του γαλλικού αναδιανεμητικού συνταξιοδοτικού συστήματος </a:t>
            </a:r>
          </a:p>
          <a:p>
            <a:pPr marL="0" marR="0" lvl="0" indent="0" algn="ctr" defTabSz="914400" rtl="0" eaLnBrk="1" fontAlgn="auto" latinLnBrk="0" hangingPunct="1">
              <a:lnSpc>
                <a:spcPct val="100000"/>
              </a:lnSpc>
              <a:spcBef>
                <a:spcPct val="0"/>
              </a:spcBef>
              <a:spcAft>
                <a:spcPts val="0"/>
              </a:spcAft>
              <a:buClrTx/>
              <a:buSzTx/>
              <a:buFontTx/>
              <a:buNone/>
              <a:tabLst/>
              <a:defRPr/>
            </a:pPr>
            <a:r>
              <a:rPr lang="el-GR" sz="24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 4.7.1 Προσαρμογές και αποτελέσματα_1</a:t>
            </a:r>
            <a:endParaRPr kumimoji="0" lang="el-GR" sz="24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8" name="7 - Γράφημα"/>
          <p:cNvGraphicFramePr/>
          <p:nvPr/>
        </p:nvGraphicFramePr>
        <p:xfrm>
          <a:off x="1006763" y="1468582"/>
          <a:ext cx="4451927" cy="475287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10 - Γράφημα"/>
          <p:cNvGraphicFramePr/>
          <p:nvPr/>
        </p:nvGraphicFramePr>
        <p:xfrm>
          <a:off x="6022109" y="1510146"/>
          <a:ext cx="4451927" cy="475287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97500"/>
          </a:bodyPr>
          <a:lstStyle/>
          <a:p>
            <a:pPr lvl="0" algn="ctr">
              <a:spcBef>
                <a:spcPct val="0"/>
              </a:spcBef>
              <a:defRPr/>
            </a:pP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4.7.1 Προσαρμογές και αποτελέσματα_2</a:t>
            </a:r>
            <a:endParaRPr kumimoji="0" lang="el-GR" sz="20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8" name="7 - Γράφημα"/>
          <p:cNvGraphicFramePr/>
          <p:nvPr/>
        </p:nvGraphicFramePr>
        <p:xfrm>
          <a:off x="1006763" y="1468582"/>
          <a:ext cx="4451927" cy="475287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10 - Γράφημα"/>
          <p:cNvGraphicFramePr/>
          <p:nvPr/>
        </p:nvGraphicFramePr>
        <p:xfrm>
          <a:off x="6119091" y="1524000"/>
          <a:ext cx="4451927" cy="4752879"/>
        </p:xfrm>
        <a:graphic>
          <a:graphicData uri="http://schemas.openxmlformats.org/drawingml/2006/chart">
            <c:chart xmlns:c="http://schemas.openxmlformats.org/drawingml/2006/chart" xmlns:r="http://schemas.openxmlformats.org/officeDocument/2006/relationships" r:id="rId3"/>
          </a:graphicData>
        </a:graphic>
      </p:graphicFrame>
      <p:sp>
        <p:nvSpPr>
          <p:cNvPr id="6" name="5 - TextBox"/>
          <p:cNvSpPr txBox="1"/>
          <p:nvPr/>
        </p:nvSpPr>
        <p:spPr>
          <a:xfrm>
            <a:off x="7384472" y="1842655"/>
            <a:ext cx="2382983" cy="307777"/>
          </a:xfrm>
          <a:prstGeom prst="rect">
            <a:avLst/>
          </a:prstGeom>
          <a:noFill/>
        </p:spPr>
        <p:txBody>
          <a:bodyPr wrap="square" rtlCol="0">
            <a:spAutoFit/>
          </a:bodyPr>
          <a:lstStyle/>
          <a:p>
            <a:r>
              <a:rPr lang="el-GR" sz="1400" dirty="0">
                <a:latin typeface="Calibri" pitchFamily="34" charset="0"/>
                <a:cs typeface="Calibri" pitchFamily="34" charset="0"/>
              </a:rPr>
              <a:t>Ηλικία συνταξιοδότησης</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97500"/>
          </a:bodyPr>
          <a:lstStyle/>
          <a:p>
            <a:pPr lvl="0" algn="ctr">
              <a:spcBef>
                <a:spcPct val="0"/>
              </a:spcBef>
              <a:defRPr/>
            </a:pP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4.7.1 </a:t>
            </a: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Προσαρμογές και αποτελέσματα</a:t>
            </a: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_3</a:t>
            </a:r>
            <a:endParaRPr kumimoji="0" lang="el-GR" sz="20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11" name="10 - Γράφημα"/>
          <p:cNvGraphicFramePr/>
          <p:nvPr/>
        </p:nvGraphicFramePr>
        <p:xfrm>
          <a:off x="6119091" y="1524000"/>
          <a:ext cx="4451927" cy="4752879"/>
        </p:xfrm>
        <a:graphic>
          <a:graphicData uri="http://schemas.openxmlformats.org/drawingml/2006/chart">
            <c:chart xmlns:c="http://schemas.openxmlformats.org/drawingml/2006/chart" xmlns:r="http://schemas.openxmlformats.org/officeDocument/2006/relationships" r:id="rId2"/>
          </a:graphicData>
        </a:graphic>
      </p:graphicFrame>
      <p:sp>
        <p:nvSpPr>
          <p:cNvPr id="6" name="5 - TextBox"/>
          <p:cNvSpPr txBox="1"/>
          <p:nvPr/>
        </p:nvSpPr>
        <p:spPr>
          <a:xfrm>
            <a:off x="7384472" y="1842655"/>
            <a:ext cx="3325092" cy="307777"/>
          </a:xfrm>
          <a:prstGeom prst="rect">
            <a:avLst/>
          </a:prstGeom>
          <a:noFill/>
        </p:spPr>
        <p:txBody>
          <a:bodyPr wrap="square" rtlCol="0">
            <a:spAutoFit/>
          </a:bodyPr>
          <a:lstStyle/>
          <a:p>
            <a:r>
              <a:rPr lang="el-GR" sz="1400" dirty="0">
                <a:latin typeface="Calibri" pitchFamily="34" charset="0"/>
                <a:cs typeface="Calibri" pitchFamily="34" charset="0"/>
              </a:rPr>
              <a:t>Σχετικό βιοτικό επίπεδο συνταξιούχων</a:t>
            </a:r>
          </a:p>
        </p:txBody>
      </p:sp>
      <p:graphicFrame>
        <p:nvGraphicFramePr>
          <p:cNvPr id="9" name="8 - Γράφημα"/>
          <p:cNvGraphicFramePr/>
          <p:nvPr/>
        </p:nvGraphicFramePr>
        <p:xfrm>
          <a:off x="1006763" y="1468582"/>
          <a:ext cx="4867564" cy="475287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Autofit/>
          </a:bodyPr>
          <a:lstStyle/>
          <a:p>
            <a:pPr lvl="0" algn="ctr">
              <a:spcBef>
                <a:spcPct val="0"/>
              </a:spcBef>
              <a:defRPr/>
            </a:pP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4.7.1 </a:t>
            </a: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Προσαρμογές και αποτελέσματα</a:t>
            </a: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ς_4</a:t>
            </a:r>
            <a:endParaRPr kumimoji="0" lang="el-GR" sz="20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8" name="7 - Γράφημα"/>
          <p:cNvGraphicFramePr/>
          <p:nvPr/>
        </p:nvGraphicFramePr>
        <p:xfrm>
          <a:off x="1006763" y="1468582"/>
          <a:ext cx="4451927" cy="4752879"/>
        </p:xfrm>
        <a:graphic>
          <a:graphicData uri="http://schemas.openxmlformats.org/drawingml/2006/chart">
            <c:chart xmlns:c="http://schemas.openxmlformats.org/drawingml/2006/chart" xmlns:r="http://schemas.openxmlformats.org/officeDocument/2006/relationships" r:id="rId2"/>
          </a:graphicData>
        </a:graphic>
      </p:graphicFrame>
      <p:sp>
        <p:nvSpPr>
          <p:cNvPr id="7" name="6 - TextBox"/>
          <p:cNvSpPr txBox="1"/>
          <p:nvPr/>
        </p:nvSpPr>
        <p:spPr>
          <a:xfrm>
            <a:off x="2701635" y="1801091"/>
            <a:ext cx="3020291" cy="307777"/>
          </a:xfrm>
          <a:prstGeom prst="rect">
            <a:avLst/>
          </a:prstGeom>
          <a:noFill/>
        </p:spPr>
        <p:txBody>
          <a:bodyPr wrap="square" rtlCol="0">
            <a:spAutoFit/>
          </a:bodyPr>
          <a:lstStyle/>
          <a:p>
            <a:r>
              <a:rPr lang="el-GR" sz="1400" dirty="0">
                <a:latin typeface="Calibri" pitchFamily="34" charset="0"/>
                <a:cs typeface="Calibri" pitchFamily="34" charset="0"/>
              </a:rPr>
              <a:t>Μέσο εισόδημα εργαζομένων</a:t>
            </a:r>
          </a:p>
        </p:txBody>
      </p:sp>
      <p:graphicFrame>
        <p:nvGraphicFramePr>
          <p:cNvPr id="9" name="8 - Γράφημα"/>
          <p:cNvGraphicFramePr/>
          <p:nvPr/>
        </p:nvGraphicFramePr>
        <p:xfrm>
          <a:off x="5883563" y="1551710"/>
          <a:ext cx="4451927" cy="4752879"/>
        </p:xfrm>
        <a:graphic>
          <a:graphicData uri="http://schemas.openxmlformats.org/drawingml/2006/chart">
            <c:chart xmlns:c="http://schemas.openxmlformats.org/drawingml/2006/chart" xmlns:r="http://schemas.openxmlformats.org/officeDocument/2006/relationships" r:id="rId3"/>
          </a:graphicData>
        </a:graphic>
      </p:graphicFrame>
      <p:sp>
        <p:nvSpPr>
          <p:cNvPr id="12" name="11 - TextBox"/>
          <p:cNvSpPr txBox="1"/>
          <p:nvPr/>
        </p:nvSpPr>
        <p:spPr>
          <a:xfrm>
            <a:off x="6677890" y="1884219"/>
            <a:ext cx="3020291" cy="307777"/>
          </a:xfrm>
          <a:prstGeom prst="rect">
            <a:avLst/>
          </a:prstGeom>
          <a:noFill/>
        </p:spPr>
        <p:txBody>
          <a:bodyPr wrap="square" rtlCol="0">
            <a:spAutoFit/>
          </a:bodyPr>
          <a:lstStyle/>
          <a:p>
            <a:r>
              <a:rPr lang="el-GR" sz="1400" dirty="0">
                <a:latin typeface="Calibri" pitchFamily="34" charset="0"/>
                <a:cs typeface="Calibri" pitchFamily="34" charset="0"/>
              </a:rPr>
              <a:t>Μέση σύνταξη </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97500"/>
          </a:bodyPr>
          <a:lstStyle/>
          <a:p>
            <a:pPr lvl="0" algn="ctr">
              <a:spcBef>
                <a:spcPct val="0"/>
              </a:spcBef>
              <a:defRPr/>
            </a:pP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4.6.1 </a:t>
            </a:r>
            <a:r>
              <a:rPr lang="el-GR" sz="2000" b="1" dirty="0">
                <a:solidFill>
                  <a:schemeClr val="tx1">
                    <a:lumMod val="95000"/>
                    <a:lumOff val="5000"/>
                  </a:schemeClr>
                </a:solidFill>
                <a:latin typeface="Times New Roman" panose="02020603050405020304" pitchFamily="18" charset="0"/>
                <a:cs typeface="Times New Roman" panose="02020603050405020304" pitchFamily="18" charset="0"/>
              </a:rPr>
              <a:t>Προσαρμογές και αποτελέσματα</a:t>
            </a:r>
            <a:r>
              <a:rPr lang="el-GR" sz="20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_5</a:t>
            </a:r>
            <a:endParaRPr kumimoji="0" lang="el-GR" sz="20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8" name="7 - Γράφημα"/>
          <p:cNvGraphicFramePr/>
          <p:nvPr/>
        </p:nvGraphicFramePr>
        <p:xfrm>
          <a:off x="1006763" y="1468582"/>
          <a:ext cx="4451927" cy="4752879"/>
        </p:xfrm>
        <a:graphic>
          <a:graphicData uri="http://schemas.openxmlformats.org/drawingml/2006/chart">
            <c:chart xmlns:c="http://schemas.openxmlformats.org/drawingml/2006/chart" xmlns:r="http://schemas.openxmlformats.org/officeDocument/2006/relationships" r:id="rId2"/>
          </a:graphicData>
        </a:graphic>
      </p:graphicFrame>
      <p:sp>
        <p:nvSpPr>
          <p:cNvPr id="7" name="6 - TextBox"/>
          <p:cNvSpPr txBox="1"/>
          <p:nvPr/>
        </p:nvSpPr>
        <p:spPr>
          <a:xfrm>
            <a:off x="2701635" y="1801091"/>
            <a:ext cx="3020291" cy="523220"/>
          </a:xfrm>
          <a:prstGeom prst="rect">
            <a:avLst/>
          </a:prstGeom>
          <a:noFill/>
        </p:spPr>
        <p:txBody>
          <a:bodyPr wrap="square" rtlCol="0">
            <a:spAutoFit/>
          </a:bodyPr>
          <a:lstStyle/>
          <a:p>
            <a:r>
              <a:rPr lang="el-GR" sz="1400" dirty="0">
                <a:latin typeface="Calibri" pitchFamily="34" charset="0"/>
                <a:cs typeface="Calibri" pitchFamily="34" charset="0"/>
              </a:rPr>
              <a:t>Σχετικό καθαρό επίπεδο διαβίωσης (Συνταξιούχοι/Εργαζόμενοι) </a:t>
            </a:r>
          </a:p>
        </p:txBody>
      </p:sp>
      <p:graphicFrame>
        <p:nvGraphicFramePr>
          <p:cNvPr id="11" name="10 - Γράφημα"/>
          <p:cNvGraphicFramePr/>
          <p:nvPr/>
        </p:nvGraphicFramePr>
        <p:xfrm>
          <a:off x="5911272" y="1607127"/>
          <a:ext cx="4451927" cy="4752879"/>
        </p:xfrm>
        <a:graphic>
          <a:graphicData uri="http://schemas.openxmlformats.org/drawingml/2006/chart">
            <c:chart xmlns:c="http://schemas.openxmlformats.org/drawingml/2006/chart" xmlns:r="http://schemas.openxmlformats.org/officeDocument/2006/relationships" r:id="rId3"/>
          </a:graphicData>
        </a:graphic>
      </p:graphicFrame>
      <p:sp>
        <p:nvSpPr>
          <p:cNvPr id="13" name="12 - TextBox"/>
          <p:cNvSpPr txBox="1"/>
          <p:nvPr/>
        </p:nvSpPr>
        <p:spPr>
          <a:xfrm>
            <a:off x="7065816" y="1274618"/>
            <a:ext cx="3020291" cy="523220"/>
          </a:xfrm>
          <a:prstGeom prst="rect">
            <a:avLst/>
          </a:prstGeom>
          <a:noFill/>
        </p:spPr>
        <p:txBody>
          <a:bodyPr wrap="square" rtlCol="0">
            <a:spAutoFit/>
          </a:bodyPr>
          <a:lstStyle/>
          <a:p>
            <a:r>
              <a:rPr lang="el-GR" sz="1400" dirty="0">
                <a:latin typeface="Calibri" pitchFamily="34" charset="0"/>
                <a:cs typeface="Calibri" pitchFamily="34" charset="0"/>
              </a:rPr>
              <a:t>Σχετικό επίπεδο διαβίωσης (Συνταξιούχοι/Πληθυσμός)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24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4.7.2 Η «ευαισθησία» των αποτελεσμάτων στη δημογραφική αβεβαιότητα και την ανεργία  </a:t>
            </a:r>
          </a:p>
          <a:p>
            <a:pPr marL="0" marR="0" lvl="0" indent="0" algn="ctr" defTabSz="914400" rtl="0" eaLnBrk="1" fontAlgn="auto" latinLnBrk="0" hangingPunct="1">
              <a:lnSpc>
                <a:spcPct val="100000"/>
              </a:lnSpc>
              <a:spcBef>
                <a:spcPct val="0"/>
              </a:spcBef>
              <a:spcAft>
                <a:spcPts val="0"/>
              </a:spcAft>
              <a:buClrTx/>
              <a:buSzTx/>
              <a:buFontTx/>
              <a:buNone/>
              <a:tabLst/>
              <a:defRPr/>
            </a:pPr>
            <a:r>
              <a:rPr lang="el-GR" sz="24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Γονιμότητα και Θνησιμότητα – (Δαπάνες/ΑΕΠ με αύξηση παραγωγικότητας 1%)</a:t>
            </a:r>
            <a:endParaRPr kumimoji="0" lang="el-GR" sz="24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8" name="7 - Γράφημα"/>
          <p:cNvGraphicFramePr/>
          <p:nvPr/>
        </p:nvGraphicFramePr>
        <p:xfrm>
          <a:off x="1006763" y="1468582"/>
          <a:ext cx="4451927" cy="475287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8 - Γράφημα"/>
          <p:cNvGraphicFramePr/>
          <p:nvPr/>
        </p:nvGraphicFramePr>
        <p:xfrm>
          <a:off x="5980545" y="1496291"/>
          <a:ext cx="4451927" cy="475287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24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4.7.2 Η «ευαισθησία» των αποτελεσμάτων στη δημογραφική αβεβαιότητα και την ανεργία  </a:t>
            </a:r>
          </a:p>
          <a:p>
            <a:pPr lvl="0" algn="ctr">
              <a:spcBef>
                <a:spcPct val="0"/>
              </a:spcBef>
              <a:defRPr/>
            </a:pPr>
            <a:r>
              <a:rPr lang="el-GR" sz="2400" b="1" dirty="0">
                <a:solidFill>
                  <a:schemeClr val="tx1">
                    <a:lumMod val="95000"/>
                    <a:lumOff val="5000"/>
                  </a:schemeClr>
                </a:solidFill>
                <a:latin typeface="Times New Roman" panose="02020603050405020304" pitchFamily="18" charset="0"/>
                <a:cs typeface="Times New Roman" panose="02020603050405020304" pitchFamily="18" charset="0"/>
              </a:rPr>
              <a:t>Μετανάστευση και Ανεργία – (Δαπάνες/ΑΕΠ με αύξηση παραγωγικότητας 1%)</a:t>
            </a:r>
            <a:endParaRPr kumimoji="0" lang="el-GR" sz="24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j-ea"/>
              <a:cs typeface="Times New Roman" panose="02020603050405020304" pitchFamily="18" charset="0"/>
            </a:endParaRPr>
          </a:p>
        </p:txBody>
      </p:sp>
      <p:graphicFrame>
        <p:nvGraphicFramePr>
          <p:cNvPr id="8" name="7 - Γράφημα"/>
          <p:cNvGraphicFramePr/>
          <p:nvPr/>
        </p:nvGraphicFramePr>
        <p:xfrm>
          <a:off x="6631708" y="1427018"/>
          <a:ext cx="4451927" cy="475287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4 - Γράφημα"/>
          <p:cNvGraphicFramePr/>
          <p:nvPr/>
        </p:nvGraphicFramePr>
        <p:xfrm>
          <a:off x="1228435" y="1524000"/>
          <a:ext cx="4936838" cy="475287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62771" y="1376310"/>
            <a:ext cx="5159156" cy="640080"/>
          </a:xfrm>
        </p:spPr>
        <p:txBody>
          <a:bodyPr>
            <a:normAutofit/>
          </a:bodyPr>
          <a:lstStyle/>
          <a:p>
            <a:pPr algn="ctr"/>
            <a:r>
              <a:rPr lang="el-GR" sz="1600" b="1" dirty="0">
                <a:solidFill>
                  <a:schemeClr val="tx1"/>
                </a:solidFill>
                <a:latin typeface="Times New Roman" pitchFamily="18" charset="0"/>
                <a:cs typeface="Times New Roman" pitchFamily="18" charset="0"/>
              </a:rPr>
              <a:t>Δαπάνες/ΑΕΠ, Δαπάνες, ΑΕΠ</a:t>
            </a:r>
            <a:endParaRPr lang="el-GR" sz="1600" b="1" dirty="0">
              <a:solidFill>
                <a:schemeClr val="tx1"/>
              </a:solidFill>
            </a:endParaRPr>
          </a:p>
        </p:txBody>
      </p:sp>
      <p:sp>
        <p:nvSpPr>
          <p:cNvPr id="7" name="1 - Τίτλος"/>
          <p:cNvSpPr txBox="1">
            <a:spLocks/>
          </p:cNvSpPr>
          <p:nvPr/>
        </p:nvSpPr>
        <p:spPr>
          <a:xfrm>
            <a:off x="6437098" y="1376311"/>
            <a:ext cx="5159155" cy="640080"/>
          </a:xfrm>
          <a:prstGeom prst="rect">
            <a:avLst/>
          </a:prstGeom>
        </p:spPr>
        <p:txBody>
          <a:bodyPr vert="horz" lIns="91440" tIns="45720" rIns="91440" bIns="45720" rtlCol="0" anchor="b" anchorCtr="0">
            <a:noAutofit/>
          </a:bodyPr>
          <a:lstStyle/>
          <a:p>
            <a:pPr lvl="0" algn="ctr">
              <a:spcBef>
                <a:spcPct val="0"/>
              </a:spcBef>
              <a:defRPr/>
            </a:pPr>
            <a:r>
              <a:rPr lang="el-GR" sz="1600" b="1" dirty="0">
                <a:latin typeface="Times New Roman" pitchFamily="18" charset="0"/>
                <a:cs typeface="Times New Roman" pitchFamily="18" charset="0"/>
              </a:rPr>
              <a:t>ΑΕΠ, Παραγωγικότητα, Απασχόληση</a:t>
            </a:r>
            <a:endParaRPr kumimoji="0" lang="el-GR" sz="1600" b="0" i="0" u="none" strike="noStrike" kern="1200" cap="none" spc="0" normalizeH="0" baseline="0" noProof="0" dirty="0">
              <a:ln>
                <a:noFill/>
              </a:ln>
              <a:solidFill>
                <a:schemeClr val="bg2">
                  <a:lumMod val="25000"/>
                </a:schemeClr>
              </a:solidFill>
              <a:effectLst/>
              <a:uLnTx/>
              <a:uFillTx/>
              <a:latin typeface="+mj-lt"/>
              <a:ea typeface="+mj-ea"/>
              <a:cs typeface="+mj-cs"/>
            </a:endParaRPr>
          </a:p>
        </p:txBody>
      </p:sp>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82500" lnSpcReduction="10000"/>
          </a:bodyPr>
          <a:lstStyle/>
          <a:p>
            <a:pPr lvl="0" algn="ctr">
              <a:spcBef>
                <a:spcPct val="0"/>
              </a:spcBef>
              <a:defRPr/>
            </a:pPr>
            <a:r>
              <a:rPr lang="el-GR" sz="2400" b="1" dirty="0">
                <a:solidFill>
                  <a:schemeClr val="tx1">
                    <a:lumMod val="95000"/>
                    <a:lumOff val="5000"/>
                  </a:schemeClr>
                </a:solidFill>
                <a:latin typeface="Times New Roman" panose="02020603050405020304" pitchFamily="18" charset="0"/>
                <a:ea typeface="+mj-ea"/>
                <a:cs typeface="Times New Roman" panose="02020603050405020304" pitchFamily="18" charset="0"/>
              </a:rPr>
              <a:t>4.8 Οικονομική κρίση και συνταξιοδοτική δαπάνη: Η περίπτωση της Ελλάδας (2008-2020)_1</a:t>
            </a:r>
          </a:p>
        </p:txBody>
      </p:sp>
      <p:graphicFrame>
        <p:nvGraphicFramePr>
          <p:cNvPr id="12" name="11 - Γράφημα"/>
          <p:cNvGraphicFramePr/>
          <p:nvPr/>
        </p:nvGraphicFramePr>
        <p:xfrm>
          <a:off x="701963" y="2216727"/>
          <a:ext cx="5643418" cy="44750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12 - Γράφημα"/>
          <p:cNvGraphicFramePr/>
          <p:nvPr/>
        </p:nvGraphicFramePr>
        <p:xfrm>
          <a:off x="6553199" y="2078181"/>
          <a:ext cx="5347853" cy="447501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62771" y="1376310"/>
            <a:ext cx="5159156" cy="640080"/>
          </a:xfrm>
        </p:spPr>
        <p:txBody>
          <a:bodyPr>
            <a:normAutofit/>
          </a:bodyPr>
          <a:lstStyle/>
          <a:p>
            <a:pPr algn="ctr"/>
            <a:r>
              <a:rPr lang="el-GR" sz="1600" b="1" dirty="0">
                <a:solidFill>
                  <a:schemeClr val="tx1"/>
                </a:solidFill>
                <a:latin typeface="Times New Roman" pitchFamily="18" charset="0"/>
                <a:cs typeface="Times New Roman" pitchFamily="18" charset="0"/>
              </a:rPr>
              <a:t>Απασχόληση, Πληθυσμός, Δείκτης Απασχόλησης</a:t>
            </a:r>
            <a:endParaRPr lang="el-GR" sz="1600" b="1" dirty="0">
              <a:solidFill>
                <a:schemeClr val="tx1"/>
              </a:solidFill>
            </a:endParaRPr>
          </a:p>
        </p:txBody>
      </p:sp>
      <p:sp>
        <p:nvSpPr>
          <p:cNvPr id="7" name="1 - Τίτλος"/>
          <p:cNvSpPr txBox="1">
            <a:spLocks/>
          </p:cNvSpPr>
          <p:nvPr/>
        </p:nvSpPr>
        <p:spPr>
          <a:xfrm>
            <a:off x="6437098" y="1376311"/>
            <a:ext cx="5159155" cy="640080"/>
          </a:xfrm>
          <a:prstGeom prst="rect">
            <a:avLst/>
          </a:prstGeom>
        </p:spPr>
        <p:txBody>
          <a:bodyPr vert="horz" lIns="91440" tIns="45720" rIns="91440" bIns="45720" rtlCol="0" anchor="b" anchorCtr="0">
            <a:noAutofit/>
          </a:bodyPr>
          <a:lstStyle/>
          <a:p>
            <a:pPr lvl="0" algn="ctr">
              <a:spcBef>
                <a:spcPct val="0"/>
              </a:spcBef>
              <a:defRPr/>
            </a:pPr>
            <a:r>
              <a:rPr lang="el-GR" sz="1600" b="1" dirty="0">
                <a:latin typeface="Times New Roman" pitchFamily="18" charset="0"/>
                <a:cs typeface="Times New Roman" pitchFamily="18" charset="0"/>
              </a:rPr>
              <a:t>Δαπάνες, Συντάξεις, Αριθμός Συνταξιούχων</a:t>
            </a:r>
            <a:endParaRPr kumimoji="0" lang="el-GR" sz="1600" b="0" i="0" u="none" strike="noStrike" kern="1200" cap="none" spc="0" normalizeH="0" baseline="0" noProof="0" dirty="0">
              <a:ln>
                <a:noFill/>
              </a:ln>
              <a:solidFill>
                <a:schemeClr val="bg2">
                  <a:lumMod val="25000"/>
                </a:schemeClr>
              </a:solidFill>
              <a:effectLst/>
              <a:uLnTx/>
              <a:uFillTx/>
              <a:latin typeface="+mj-lt"/>
              <a:ea typeface="+mj-ea"/>
              <a:cs typeface="+mj-cs"/>
            </a:endParaRPr>
          </a:p>
        </p:txBody>
      </p:sp>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82500" lnSpcReduction="10000"/>
          </a:bodyPr>
          <a:lstStyle/>
          <a:p>
            <a:pPr lvl="0" algn="ctr">
              <a:spcBef>
                <a:spcPct val="0"/>
              </a:spcBef>
              <a:defRPr/>
            </a:pPr>
            <a:r>
              <a:rPr lang="el-GR" sz="2400" b="1" dirty="0">
                <a:solidFill>
                  <a:schemeClr val="tx1">
                    <a:lumMod val="95000"/>
                    <a:lumOff val="5000"/>
                  </a:schemeClr>
                </a:solidFill>
                <a:latin typeface="Times New Roman" panose="02020603050405020304" pitchFamily="18" charset="0"/>
                <a:cs typeface="Times New Roman" panose="02020603050405020304" pitchFamily="18" charset="0"/>
              </a:rPr>
              <a:t>4.8 Οικονομική κρίση και συνταξιοδοτική δαπάνη: Η περίπτωση της Ελλάδας (2008-2020)_2</a:t>
            </a:r>
          </a:p>
        </p:txBody>
      </p:sp>
      <p:graphicFrame>
        <p:nvGraphicFramePr>
          <p:cNvPr id="12" name="11 - Γράφημα"/>
          <p:cNvGraphicFramePr/>
          <p:nvPr/>
        </p:nvGraphicFramePr>
        <p:xfrm>
          <a:off x="701963" y="2216727"/>
          <a:ext cx="5643418" cy="44750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12 - Γράφημα"/>
          <p:cNvGraphicFramePr/>
          <p:nvPr/>
        </p:nvGraphicFramePr>
        <p:xfrm>
          <a:off x="6553199" y="2078181"/>
          <a:ext cx="5347853" cy="447501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652335" y="1459437"/>
            <a:ext cx="5159156" cy="640080"/>
          </a:xfrm>
        </p:spPr>
        <p:txBody>
          <a:bodyPr>
            <a:normAutofit/>
          </a:bodyPr>
          <a:lstStyle/>
          <a:p>
            <a:pPr algn="ctr"/>
            <a:r>
              <a:rPr lang="el-GR" sz="1600" b="1" dirty="0">
                <a:solidFill>
                  <a:schemeClr val="tx1"/>
                </a:solidFill>
                <a:latin typeface="Times New Roman" pitchFamily="18" charset="0"/>
                <a:cs typeface="Times New Roman" pitchFamily="18" charset="0"/>
              </a:rPr>
              <a:t>Συντάξεις, Σχετικό Βιοτικό Επίπεδο, Εισόδημα Εργαζομένων</a:t>
            </a:r>
            <a:endParaRPr lang="el-GR" sz="1600" b="1" dirty="0">
              <a:solidFill>
                <a:schemeClr val="tx1"/>
              </a:solidFill>
            </a:endParaRPr>
          </a:p>
        </p:txBody>
      </p:sp>
      <p:sp>
        <p:nvSpPr>
          <p:cNvPr id="10" name="Title 1">
            <a:extLst>
              <a:ext uri="{FF2B5EF4-FFF2-40B4-BE49-F238E27FC236}">
                <a16:creationId xmlns:a16="http://schemas.microsoft.com/office/drawing/2014/main" xmlns="" id="{7AF4FA94-2A3E-AFB9-2C46-DF306C373025}"/>
              </a:ext>
            </a:extLst>
          </p:cNvPr>
          <p:cNvSpPr txBox="1">
            <a:spLocks/>
          </p:cNvSpPr>
          <p:nvPr/>
        </p:nvSpPr>
        <p:spPr>
          <a:xfrm>
            <a:off x="521207" y="448056"/>
            <a:ext cx="11028642" cy="590631"/>
          </a:xfrm>
          <a:prstGeom prst="rect">
            <a:avLst/>
          </a:prstGeom>
        </p:spPr>
        <p:txBody>
          <a:bodyPr vert="horz" lIns="91440" tIns="45720" rIns="91440" bIns="45720" rtlCol="0" anchor="b" anchorCtr="0">
            <a:normAutofit fontScale="82500" lnSpcReduction="10000"/>
          </a:bodyPr>
          <a:lstStyle/>
          <a:p>
            <a:pPr lvl="0" algn="ctr">
              <a:spcBef>
                <a:spcPct val="0"/>
              </a:spcBef>
              <a:defRPr/>
            </a:pPr>
            <a:r>
              <a:rPr lang="el-GR" sz="2400" b="1" dirty="0">
                <a:solidFill>
                  <a:schemeClr val="tx1">
                    <a:lumMod val="95000"/>
                    <a:lumOff val="5000"/>
                  </a:schemeClr>
                </a:solidFill>
                <a:latin typeface="Times New Roman" panose="02020603050405020304" pitchFamily="18" charset="0"/>
                <a:cs typeface="Times New Roman" panose="02020603050405020304" pitchFamily="18" charset="0"/>
              </a:rPr>
              <a:t>4.8 Οικονομική κρίση και συνταξιοδοτική δαπάνη: Η περίπτωση της Ελλάδας (2008-2020)_3</a:t>
            </a:r>
          </a:p>
        </p:txBody>
      </p:sp>
      <p:graphicFrame>
        <p:nvGraphicFramePr>
          <p:cNvPr id="12" name="11 - Γράφημα"/>
          <p:cNvGraphicFramePr/>
          <p:nvPr/>
        </p:nvGraphicFramePr>
        <p:xfrm>
          <a:off x="701963" y="2216727"/>
          <a:ext cx="9938328" cy="447501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f10001108_win32_fixed.potx" id="{9A9BE078-57A7-48B2-9D33-8EFC365D262A}" vid="{66905093-CF97-471D-A25F-2AFDA55216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{9D8C13B6-B353-4D0C-8A60-934D57512BEC}tf10001108_win32</Template>
  <TotalTime>3652</TotalTime>
  <Words>9057</Words>
  <Application>Microsoft Office PowerPoint</Application>
  <PresentationFormat>Προσαρμογή</PresentationFormat>
  <Paragraphs>1305</Paragraphs>
  <Slides>112</Slides>
  <Notes>16</Notes>
  <HiddenSlides>0</HiddenSlides>
  <MMClips>0</MMClips>
  <ScaleCrop>false</ScaleCrop>
  <HeadingPairs>
    <vt:vector size="4" baseType="variant">
      <vt:variant>
        <vt:lpstr>Θέμα</vt:lpstr>
      </vt:variant>
      <vt:variant>
        <vt:i4>1</vt:i4>
      </vt:variant>
      <vt:variant>
        <vt:lpstr>Τίτλοι διαφανειών</vt:lpstr>
      </vt:variant>
      <vt:variant>
        <vt:i4>112</vt:i4>
      </vt:variant>
    </vt:vector>
  </HeadingPairs>
  <TitlesOfParts>
    <vt:vector size="113" baseType="lpstr">
      <vt:lpstr>WelcomeDoc</vt:lpstr>
      <vt:lpstr>Γήρανση και Κοινωνική Πολιτική ΕΣΔΔΑ - ΚΣΤ΄- 31η - Εκπαιδευτική Σειρά        Εισηγητής: Χρήστος Μπάγκαβος  </vt:lpstr>
      <vt:lpstr>Διαφάνεια 2</vt:lpstr>
      <vt:lpstr>Διαφάνεια 3</vt:lpstr>
      <vt:lpstr>Διαφάνεια 4</vt:lpstr>
      <vt:lpstr>1.1  Το δημογραφικό πλαίσιο διαμόρφωσης της κοινωνικής πολιτικής</vt:lpstr>
      <vt:lpstr>1.2 Γήρανση και κοινωνική πολιτική –  Πλαίσιο και Πολιτικές Ενεργού Γήρανσης 1.2.1 Το γενικό πλαίσιο</vt:lpstr>
      <vt:lpstr>Διαφάνεια 7</vt:lpstr>
      <vt:lpstr>Διαφάνεια 8</vt:lpstr>
      <vt:lpstr>Διαφάνεια 9</vt:lpstr>
      <vt:lpstr>1.2.5 «Ενεργός» και «υγιής» γήρανση 1.2.5.1 Έννοιες και ορισμοί_1</vt:lpstr>
      <vt:lpstr>1.2.5.1 Έννοιες και ορισμοί_2</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lpstr>Διαφάνεια 21</vt:lpstr>
      <vt:lpstr>Διαφάνεια 22</vt:lpstr>
      <vt:lpstr>Διαφάνεια 23</vt:lpstr>
      <vt:lpstr>1.3 Γήρανση και κοινωνική πολιτική – Ανάλυση 1.3.1 Τα βασικά σημεία 1.3.1.1 Βασικοί προβληματισμοί</vt:lpstr>
      <vt:lpstr>1.3.1.2 Ηλικία, στάδια του κύκλου ζωής και πληθυσμιακές ομάδες</vt:lpstr>
      <vt:lpstr>1.3.1.3 Δυναμική και όχι στατική θεώρηση της γήρανσης</vt:lpstr>
      <vt:lpstr>1.3.2 Αλλαγές που επηρεάζουν τα χαρακτηριστικά των ηλικιωμένων ατόμων </vt:lpstr>
      <vt:lpstr>1.3.2.1 Γονιμότητα </vt:lpstr>
      <vt:lpstr>1.3.2.2 Θνησιμότητα</vt:lpstr>
      <vt:lpstr>1.3.2.3 Μετανάστευση – Εκπαίδευση - Εργασία</vt:lpstr>
      <vt:lpstr>1.3.2.4 Κράτος Πρόνοιας – Γαμηλιότητα και Νοικοκυριά</vt:lpstr>
      <vt:lpstr>Διαφάνεια 32</vt:lpstr>
      <vt:lpstr>1.3.3 Γήρανση και κοινωνικο-οικονομική οργάνωση_1 </vt:lpstr>
      <vt:lpstr>1.3.3 Γήρανση και κοινωνικο-οικονομική οργάνωση_2</vt:lpstr>
      <vt:lpstr>1.3.4 Γήρανση και προκλήσεις για άσκηση πολιτικής_1</vt:lpstr>
      <vt:lpstr>1.3.4 Γήρανση και προκλήσεις για άσκηση πολιτικής_2</vt:lpstr>
      <vt:lpstr>1.3.4 Γήρανση και προκλήσεις για άσκηση πολιτικής_3</vt:lpstr>
      <vt:lpstr>1.3.5 Γήρανση και πολιτική για τη γήρανση_1</vt:lpstr>
      <vt:lpstr>1.3.5 Γήρανση και πολιτική για τη γήρανση_2</vt:lpstr>
      <vt:lpstr>1.3.5 Γήρανση και πολιτική για τη γήρανση_3</vt:lpstr>
      <vt:lpstr>1.3.5 Γήρανση και πολιτική για τη γήρανση_4</vt:lpstr>
      <vt:lpstr>1.3.5 Γήρανση και πολιτική για τη γήρανση_5</vt:lpstr>
      <vt:lpstr>1.3.5 Γήρανση και πολιτική για τη γήρανση_6</vt:lpstr>
      <vt:lpstr>1.3.5 Γήρανση και πολιτική για τη γήρανση_7</vt:lpstr>
      <vt:lpstr>2. Πληθυσμιακές μεταβολές και δημογραφική γήρανση 2.1 Το πλαίσιο των δημογραφικών αλλαγών  2.1.1 Κάποιες βασικές δημογραφικές έννοιες </vt:lpstr>
      <vt:lpstr>2.1.2 Ανάλυση ετήσια και ανάλυση κατά γενιά  (γενικά, γενεαλογική και συγχρονική ανάλυση κοινωνικο-οικονομικών φαινομένων)</vt:lpstr>
      <vt:lpstr>2.1.3 Διαχρονική μεταβολή του πληθυσμού</vt:lpstr>
      <vt:lpstr>2.1.4  Ηλικιακή δομή του πληθυσμού (συνήθης διαχωρισμός)</vt:lpstr>
      <vt:lpstr>2.1.4 Πρότυπα γονιμότητας και θνησιμότητας</vt:lpstr>
      <vt:lpstr>Γυναίκες ανά αριθμό παιδιών  (γενιές 1945-1949 και 1965-1969,  Μέση γονιμότητα 2 και 1,8 αντίστοιχα)</vt:lpstr>
      <vt:lpstr>2.1.6 Δημογραφική μετάβαση, πληθυσμιακή μεταβολή και γήρανση του πληθυσμού_1 </vt:lpstr>
      <vt:lpstr>2.1.6 Δημογραφική μετάβαση, πληθυσμιακή μεταβολή και γήρανση του πληθυσμού_2</vt:lpstr>
      <vt:lpstr>2.1.6 Δημογραφική μετάβαση, πληθυσμιακή μεταβολή και γήρανση του πληθυσμού_3</vt:lpstr>
      <vt:lpstr>2.1.6 Δημογραφική μετάβαση, πληθυσμιακή μεταβολή και γήρανση του πληθυσμού_4 - Σουηδία</vt:lpstr>
      <vt:lpstr>2.1.6 Παλαιό, μεταβατικό και σύγχρονο δημογραφικό καθεστώς Το παράδειγμα της Σουηδίας</vt:lpstr>
      <vt:lpstr>Διαφάνεια 56</vt:lpstr>
      <vt:lpstr>Διαφάνεια 57</vt:lpstr>
      <vt:lpstr>Διαφάνεια 58</vt:lpstr>
      <vt:lpstr>Διαφάνεια 59</vt:lpstr>
      <vt:lpstr>Διαφάνεια 60</vt:lpstr>
      <vt:lpstr>Δείκτης 100 το 1950</vt:lpstr>
      <vt:lpstr>Δημογραφική Εξάρτηση</vt:lpstr>
      <vt:lpstr>2.3 Δημογραφικές διαστάσεις της μετανάστευσης 2.3.1 Δημογραφικές διαφοροποιήσεις γηγενών και μεταναστών - Παράδειγμα - Δανία (2014-2019)_1</vt:lpstr>
      <vt:lpstr>2.3.1 Δημογραφικές διαφοροποιήσεις γηγενών και μεταναστών  Παράδειγμα - Δανία (2014-2019)_2</vt:lpstr>
      <vt:lpstr>2.3.2 Η συμβολή γηγενών και μεταναστών στη μεταβολή του πληθυσμού  (μέσος 2014-2019, για 1.000 άτομα)</vt:lpstr>
      <vt:lpstr>2.3.3 Η συμβολή του φυσικού ισοζυγίου (έμμεση επίπτωση) και της μεταναστευτικού ισοζυγίου   (άμεση επίπτωση) των μεταναστών στη μεταβολή του συνολικού πληθυσμού  (μέσος 2014-2019, για 1.000 άτομα) </vt:lpstr>
      <vt:lpstr>2.3.4 Η επίπτωση των μεταναστών στη μέση γονιμότητα και τι γεννήσεις στις χώρες υποδοχής  Παράδειγμα Ελβετία (2014-2019 μέσος)</vt:lpstr>
      <vt:lpstr>Διαφάνεια 68</vt:lpstr>
      <vt:lpstr>Διαφάνεια 69</vt:lpstr>
      <vt:lpstr>3. Γήρανση και αγορά εργασίας</vt:lpstr>
      <vt:lpstr>3.1 Πληθυσμός, εργατικό δυναμικό, απασχόληση και ανεργία_1</vt:lpstr>
      <vt:lpstr>3.1 Πληθυσμός, εργατικό δυναμικό, απασχόληση και ανεργία_2</vt:lpstr>
      <vt:lpstr>3.1 Πληθυσμός, εργατικό δυναμικό, απασχόληση και ανεργία_3</vt:lpstr>
      <vt:lpstr>3.2 Η θέση των ηλικιωμένων εργαζομένων στην αγορά εργασίας  Γήρανση του εργατικού δυναμικού_1 </vt:lpstr>
      <vt:lpstr>3.2 Η θέση των ηλικιωμένων εργαζομένων στην αγορά εργασίας  Γήρανση του εργατικού δυναμικού_2 </vt:lpstr>
      <vt:lpstr>Η συμβολή του πληθυσμού και της συμμετοχής στη μεταβολή του εργατικού δυναμικού</vt:lpstr>
      <vt:lpstr>Η συμβολή των ηλικιωμένων εργαζόμενων στη μεταβολή της απασχόλησης </vt:lpstr>
      <vt:lpstr>3.4 Δείκτης 100 το 1950</vt:lpstr>
      <vt:lpstr>3.5 Κύκλος ζωής, θνησιμότητα, συμμετοχή στην αγορά εργασίας, απασχόληση, ανεργία και συνταξιοδότηση (Διάρκεια παραμονής στα στάδια του κύκλου ζωής στην Ελλάδα, ως % του προσδόκιμου επιβίωσης)_1</vt:lpstr>
      <vt:lpstr>3.5 Κύκλος ζωής, θνησιμότητα, συμμετοχή στην αγορά εργασίας, απασχόληση, ανεργία και συνταξιοδότηση (Διάρκεια παραμονής στα στάδια του κύκλου ζωής στην Ελλάδα_2)_2</vt:lpstr>
      <vt:lpstr>3.6 Ενεργός γήρανση, αγορά εργασίας και επέκταση του εργασιακού βίου_1 </vt:lpstr>
      <vt:lpstr>3.6 Ενεργός γήρανση, αγορά εργασίας και επέκταση του εργασιακού βίου_2</vt:lpstr>
      <vt:lpstr>3.6 Ενεργός γήρανση, αγορά εργασίας και επέκταση του εργασιακού βίου </vt:lpstr>
      <vt:lpstr>3.6 Ενεργός γήρανση, αγορά εργασίας και επέκταση του εργασιακού βίου </vt:lpstr>
      <vt:lpstr>3.6 Ενεργός γήρανση, αγορά εργασίας και επέκταση του εργασιακού βίου </vt:lpstr>
      <vt:lpstr>3.6 Ενεργός γήρανση, αγορά εργασίας και επέκταση του εργασιακού βίου </vt:lpstr>
      <vt:lpstr>3.6 Ενεργός γήρανση, αγορά εργασίας και επέκταση του εργασιακού βίου </vt:lpstr>
      <vt:lpstr>3.6 Ενεργός γήρανση, αγορά εργασίας και επέκταση του εργασιακού βίου </vt:lpstr>
      <vt:lpstr>Διαφάνεια 89</vt:lpstr>
      <vt:lpstr>Διαφάνεια 90</vt:lpstr>
      <vt:lpstr>Διαφάνεια 91</vt:lpstr>
      <vt:lpstr>Διαφάνεια 92</vt:lpstr>
      <vt:lpstr>Διαφάνεια 93</vt:lpstr>
      <vt:lpstr>4.3 Ερωτήματα, περιορισμοί και κοινωνική αποτελεσματικότητα 4.3.1 Ορισμένα βασικά ερωτήματα  </vt:lpstr>
      <vt:lpstr>4.3.2 Περιορισμοί ενός αναδιανεμητικού συνταξιοδοτικού συστήματος_1</vt:lpstr>
      <vt:lpstr>4.3.2 Περιορισμοί ενός αναδιανεμητικού συνταξιοδοτικού συστήματος_1</vt:lpstr>
      <vt:lpstr>4.3.2 Στόχος – Κοινωνική αποτελεσματικότητα</vt:lpstr>
      <vt:lpstr>4.4 Οι προοπτικές εξέλιξης χωρίς αλλαγές</vt:lpstr>
      <vt:lpstr>4.5 Οι προσαρμογές του συστήματος 4.5.1 Προσαρμογές 1 και 2</vt:lpstr>
      <vt:lpstr>4.5 Οι προσαρμογές του συστήματος  4.5.2 Προσαρμογή 3</vt:lpstr>
      <vt:lpstr>4.6 Προσαρμογές και συγκράτηση των συνταξιοδοτικών δαπανών του συστήματος 4.6.1 Η περίπτωση της Γαλλίας</vt:lpstr>
      <vt:lpstr>4.6.2 Η περίπτωση της Ελλάδας</vt:lpstr>
      <vt:lpstr>Διαφάνεια 103</vt:lpstr>
      <vt:lpstr>Διαφάνεια 104</vt:lpstr>
      <vt:lpstr>Διαφάνεια 105</vt:lpstr>
      <vt:lpstr>Διαφάνεια 106</vt:lpstr>
      <vt:lpstr>Διαφάνεια 107</vt:lpstr>
      <vt:lpstr>Διαφάνεια 108</vt:lpstr>
      <vt:lpstr>Διαφάνεια 109</vt:lpstr>
      <vt:lpstr>Δαπάνες/ΑΕΠ, Δαπάνες, ΑΕΠ</vt:lpstr>
      <vt:lpstr>Απασχόληση, Πληθυσμός, Δείκτης Απασχόλησης</vt:lpstr>
      <vt:lpstr>Συντάξεις, Σχετικό Βιοτικό Επίπεδο, Εισόδημα Εργαζομένων</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«Θεματικές ενότητες μαθήματος-Σημειώσεις»       Σταματοπούλου Δήμητρα  Μεταπτυχιακή Φοιτήτρια Τμήμα Κοινωνικής Πολιτικής</dc:title>
  <dc:creator>Δήμητρα Σταματοπούλου</dc:creator>
  <cp:lastModifiedBy>Χρήστης των Windows</cp:lastModifiedBy>
  <cp:revision>620</cp:revision>
  <dcterms:created xsi:type="dcterms:W3CDTF">2022-08-27T16:28:04Z</dcterms:created>
  <dcterms:modified xsi:type="dcterms:W3CDTF">2026-04-16T08:37:39Z</dcterms:modified>
  <cp:version/>
</cp:coreProperties>
</file>