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2" r:id="rId1"/>
    <p:sldMasterId id="2147483678" r:id="rId2"/>
  </p:sldMasterIdLst>
  <p:notesMasterIdLst>
    <p:notesMasterId r:id="rId61"/>
  </p:notesMasterIdLst>
  <p:sldIdLst>
    <p:sldId id="340" r:id="rId3"/>
    <p:sldId id="283" r:id="rId4"/>
    <p:sldId id="342" r:id="rId5"/>
    <p:sldId id="284" r:id="rId6"/>
    <p:sldId id="285" r:id="rId7"/>
    <p:sldId id="286" r:id="rId8"/>
    <p:sldId id="287" r:id="rId9"/>
    <p:sldId id="307" r:id="rId10"/>
    <p:sldId id="308" r:id="rId11"/>
    <p:sldId id="343" r:id="rId12"/>
    <p:sldId id="344" r:id="rId13"/>
    <p:sldId id="345" r:id="rId14"/>
    <p:sldId id="348" r:id="rId15"/>
    <p:sldId id="349" r:id="rId16"/>
    <p:sldId id="350" r:id="rId17"/>
    <p:sldId id="373" r:id="rId18"/>
    <p:sldId id="378" r:id="rId19"/>
    <p:sldId id="352" r:id="rId20"/>
    <p:sldId id="353" r:id="rId21"/>
    <p:sldId id="354" r:id="rId22"/>
    <p:sldId id="355" r:id="rId23"/>
    <p:sldId id="356" r:id="rId24"/>
    <p:sldId id="357" r:id="rId25"/>
    <p:sldId id="358" r:id="rId26"/>
    <p:sldId id="359" r:id="rId27"/>
    <p:sldId id="360" r:id="rId28"/>
    <p:sldId id="361" r:id="rId29"/>
    <p:sldId id="362" r:id="rId30"/>
    <p:sldId id="364" r:id="rId31"/>
    <p:sldId id="365" r:id="rId32"/>
    <p:sldId id="366" r:id="rId33"/>
    <p:sldId id="381" r:id="rId34"/>
    <p:sldId id="369" r:id="rId35"/>
    <p:sldId id="370" r:id="rId36"/>
    <p:sldId id="382" r:id="rId37"/>
    <p:sldId id="384" r:id="rId38"/>
    <p:sldId id="385" r:id="rId39"/>
    <p:sldId id="386" r:id="rId40"/>
    <p:sldId id="387" r:id="rId41"/>
    <p:sldId id="388" r:id="rId42"/>
    <p:sldId id="389" r:id="rId43"/>
    <p:sldId id="390" r:id="rId44"/>
    <p:sldId id="391" r:id="rId45"/>
    <p:sldId id="392" r:id="rId46"/>
    <p:sldId id="393" r:id="rId47"/>
    <p:sldId id="394" r:id="rId48"/>
    <p:sldId id="395" r:id="rId49"/>
    <p:sldId id="396" r:id="rId50"/>
    <p:sldId id="397" r:id="rId51"/>
    <p:sldId id="398" r:id="rId52"/>
    <p:sldId id="399" r:id="rId53"/>
    <p:sldId id="400" r:id="rId54"/>
    <p:sldId id="405" r:id="rId55"/>
    <p:sldId id="401" r:id="rId56"/>
    <p:sldId id="402" r:id="rId57"/>
    <p:sldId id="403" r:id="rId58"/>
    <p:sldId id="404" r:id="rId59"/>
    <p:sldId id="406" r:id="rId6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7F9DE04-F55B-4170-80D6-F8DFEA1ED9A7}">
  <a:tblStyle styleId="{37F9DE04-F55B-4170-80D6-F8DFEA1ED9A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464" autoAdjust="0"/>
  </p:normalViewPr>
  <p:slideViewPr>
    <p:cSldViewPr snapToGrid="0">
      <p:cViewPr>
        <p:scale>
          <a:sx n="110" d="100"/>
          <a:sy n="110" d="100"/>
        </p:scale>
        <p:origin x="-2328" y="-83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19027582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431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8339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8270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70449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3441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69944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16628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τρίγωνο 9"/>
          <p:cNvSpPr/>
          <p:nvPr/>
        </p:nvSpPr>
        <p:spPr>
          <a:xfrm>
            <a:off x="-2" y="3498110"/>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1436" tIns="45718" rIns="91436" bIns="45718" anchor="ctr"/>
          <a:lstStyle/>
          <a:p>
            <a:pPr algn="ctr" eaLnBrk="1" latinLnBrk="0" hangingPunct="1"/>
            <a:endParaRPr kumimoji="0" lang="en-US"/>
          </a:p>
        </p:txBody>
      </p:sp>
      <p:sp>
        <p:nvSpPr>
          <p:cNvPr id="9" name="Τίτλος 8"/>
          <p:cNvSpPr>
            <a:spLocks noGrp="1"/>
          </p:cNvSpPr>
          <p:nvPr>
            <p:ph type="ctrTitle"/>
          </p:nvPr>
        </p:nvSpPr>
        <p:spPr>
          <a:xfrm>
            <a:off x="685800" y="1314453"/>
            <a:ext cx="7772400" cy="137232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17" name="Υπότιτλος 16"/>
          <p:cNvSpPr>
            <a:spLocks noGrp="1"/>
          </p:cNvSpPr>
          <p:nvPr>
            <p:ph type="subTitle" idx="1"/>
          </p:nvPr>
        </p:nvSpPr>
        <p:spPr>
          <a:xfrm>
            <a:off x="685800" y="2708705"/>
            <a:ext cx="7772400" cy="899778"/>
          </a:xfrm>
        </p:spPr>
        <p:txBody>
          <a:bodyPr lIns="45718" rIns="45718"/>
          <a:lstStyle>
            <a:lvl1pPr marL="0" marR="64006" indent="0" algn="r">
              <a:buNone/>
              <a:defRPr>
                <a:solidFill>
                  <a:schemeClr val="tx2"/>
                </a:solidFill>
              </a:defRPr>
            </a:lvl1pPr>
            <a:lvl2pPr marL="457178" indent="0" algn="ctr">
              <a:buNone/>
            </a:lvl2pPr>
            <a:lvl3pPr marL="914355" indent="0" algn="ctr">
              <a:buNone/>
            </a:lvl3pPr>
            <a:lvl4pPr marL="1371532" indent="0" algn="ctr">
              <a:buNone/>
            </a:lvl4pPr>
            <a:lvl5pPr marL="1828709" indent="0" algn="ctr">
              <a:buNone/>
            </a:lvl5pPr>
            <a:lvl6pPr marL="2285886" indent="0" algn="ctr">
              <a:buNone/>
            </a:lvl6pPr>
            <a:lvl7pPr marL="2743064" indent="0" algn="ctr">
              <a:buNone/>
            </a:lvl7pPr>
            <a:lvl8pPr marL="3200240" indent="0" algn="ctr">
              <a:buNone/>
            </a:lvl8pPr>
            <a:lvl9pPr marL="3657418" indent="0" algn="ctr">
              <a:buNone/>
            </a:lvl9pPr>
            <a:extLst/>
          </a:lstStyle>
          <a:p>
            <a:r>
              <a:rPr kumimoji="0" lang="el-GR"/>
              <a:t>Στυλ κύριου υπότιτλου</a:t>
            </a:r>
            <a:endParaRPr kumimoji="0" lang="en-US"/>
          </a:p>
        </p:txBody>
      </p:sp>
      <p:grpSp>
        <p:nvGrpSpPr>
          <p:cNvPr id="2" name="Ομάδα 1"/>
          <p:cNvGrpSpPr/>
          <p:nvPr/>
        </p:nvGrpSpPr>
        <p:grpSpPr>
          <a:xfrm>
            <a:off x="-3764" y="3714750"/>
            <a:ext cx="9147765" cy="1434066"/>
            <a:chOff x="-3765" y="4832896"/>
            <a:chExt cx="9147765" cy="2032192"/>
          </a:xfrm>
        </p:grpSpPr>
        <p:sp>
          <p:nvSpPr>
            <p:cNvPr id="7" name="Ελεύθερη σχεδίαση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Ελεύθερη σχεδίαση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Ελεύθερη σχεδίαση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Ευθεία γραμμή σύνδεσης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Θέση ημερομηνίας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6/22/2021</a:t>
            </a:fld>
            <a:endParaRPr lang="en-US" dirty="0">
              <a:solidFill>
                <a:srgbClr val="FFFFFF"/>
              </a:solidFill>
            </a:endParaRPr>
          </a:p>
        </p:txBody>
      </p:sp>
      <p:sp>
        <p:nvSpPr>
          <p:cNvPr id="19" name="Θέση υποσέλιδου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Θέση αριθμού διαφάνειας 26"/>
          <p:cNvSpPr>
            <a:spLocks noGrp="1"/>
          </p:cNvSpPr>
          <p:nvPr>
            <p:ph type="sldNum" sz="quarter" idx="12"/>
          </p:nvPr>
        </p:nvSpPr>
        <p:spPr/>
        <p:txBody>
          <a:bodyPr/>
          <a:lstStyle>
            <a:lvl1pPr>
              <a:defRPr>
                <a:solidFill>
                  <a:srgbClr val="FFFFFF"/>
                </a:solidFill>
              </a:defRPr>
            </a:lvl1pPr>
            <a:extLst/>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1110999"/>
            <a:ext cx="8229600" cy="328955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05982"/>
            <a:ext cx="1777470" cy="4194571"/>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05981"/>
            <a:ext cx="6324600" cy="4194570"/>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4"/>
        <p:cNvGrpSpPr/>
        <p:nvPr/>
      </p:nvGrpSpPr>
      <p:grpSpPr>
        <a:xfrm>
          <a:off x="0" y="0"/>
          <a:ext cx="0" cy="0"/>
          <a:chOff x="0" y="0"/>
          <a:chExt cx="0" cy="0"/>
        </a:xfrm>
      </p:grpSpPr>
      <p:sp>
        <p:nvSpPr>
          <p:cNvPr id="49" name="Google Shape;49;p7"/>
          <p:cNvSpPr txBox="1">
            <a:spLocks noGrp="1"/>
          </p:cNvSpPr>
          <p:nvPr>
            <p:ph type="title"/>
          </p:nvPr>
        </p:nvSpPr>
        <p:spPr>
          <a:xfrm>
            <a:off x="285425" y="358388"/>
            <a:ext cx="8401200" cy="525300"/>
          </a:xfrm>
          <a:prstGeom prst="rect">
            <a:avLst/>
          </a:prstGeom>
        </p:spPr>
        <p:txBody>
          <a:bodyPr spcFirstLastPara="1" wrap="square" lIns="0" tIns="0" rIns="0" bIns="0"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50" name="Google Shape;50;p7"/>
          <p:cNvSpPr txBox="1">
            <a:spLocks noGrp="1"/>
          </p:cNvSpPr>
          <p:nvPr>
            <p:ph type="body" idx="1"/>
          </p:nvPr>
        </p:nvSpPr>
        <p:spPr>
          <a:xfrm>
            <a:off x="557475" y="1157300"/>
            <a:ext cx="8043600" cy="3639300"/>
          </a:xfrm>
          <a:prstGeom prst="rect">
            <a:avLst/>
          </a:prstGeom>
        </p:spPr>
        <p:txBody>
          <a:bodyPr spcFirstLastPara="1" wrap="square" lIns="91421" tIns="91421" rIns="91421" bIns="91421" anchor="t" anchorCtr="0">
            <a:noAutofit/>
          </a:bodyPr>
          <a:lstStyle>
            <a:lvl1pPr marL="457178" lvl="0" indent="-380981">
              <a:spcBef>
                <a:spcPts val="600"/>
              </a:spcBef>
              <a:spcAft>
                <a:spcPts val="0"/>
              </a:spcAft>
              <a:buSzPts val="2400"/>
              <a:buChar char="▪"/>
              <a:defRPr/>
            </a:lvl1pPr>
            <a:lvl2pPr marL="914355" lvl="1" indent="-380981">
              <a:spcBef>
                <a:spcPts val="0"/>
              </a:spcBef>
              <a:spcAft>
                <a:spcPts val="0"/>
              </a:spcAft>
              <a:buSzPts val="2400"/>
              <a:buChar char="▪"/>
              <a:defRPr/>
            </a:lvl2pPr>
            <a:lvl3pPr marL="1371532" lvl="2" indent="-380981">
              <a:spcBef>
                <a:spcPts val="0"/>
              </a:spcBef>
              <a:spcAft>
                <a:spcPts val="0"/>
              </a:spcAft>
              <a:buSzPts val="2400"/>
              <a:buChar char="▪"/>
              <a:defRPr/>
            </a:lvl3pPr>
            <a:lvl4pPr marL="1828709" lvl="3" indent="-380981">
              <a:spcBef>
                <a:spcPts val="0"/>
              </a:spcBef>
              <a:spcAft>
                <a:spcPts val="0"/>
              </a:spcAft>
              <a:buSzPts val="2400"/>
              <a:buChar char="❏"/>
              <a:defRPr/>
            </a:lvl4pPr>
            <a:lvl5pPr marL="2285886" lvl="4" indent="-380981">
              <a:spcBef>
                <a:spcPts val="0"/>
              </a:spcBef>
              <a:spcAft>
                <a:spcPts val="0"/>
              </a:spcAft>
              <a:buSzPts val="2400"/>
              <a:buChar char="❏"/>
              <a:defRPr/>
            </a:lvl5pPr>
            <a:lvl6pPr marL="2743064" lvl="5" indent="-380981">
              <a:spcBef>
                <a:spcPts val="0"/>
              </a:spcBef>
              <a:spcAft>
                <a:spcPts val="0"/>
              </a:spcAft>
              <a:buSzPts val="2400"/>
              <a:buChar char="❏"/>
              <a:defRPr/>
            </a:lvl6pPr>
            <a:lvl7pPr marL="3200240" lvl="6" indent="-380981">
              <a:spcBef>
                <a:spcPts val="0"/>
              </a:spcBef>
              <a:spcAft>
                <a:spcPts val="0"/>
              </a:spcAft>
              <a:buSzPts val="2400"/>
              <a:buChar char="❏"/>
              <a:defRPr/>
            </a:lvl7pPr>
            <a:lvl8pPr marL="3657418" lvl="7" indent="-380981">
              <a:spcBef>
                <a:spcPts val="0"/>
              </a:spcBef>
              <a:spcAft>
                <a:spcPts val="0"/>
              </a:spcAft>
              <a:buSzPts val="2400"/>
              <a:buChar char="❏"/>
              <a:defRPr/>
            </a:lvl8pPr>
            <a:lvl9pPr marL="4114595" lvl="8" indent="-380981">
              <a:spcBef>
                <a:spcPts val="0"/>
              </a:spcBef>
              <a:spcAft>
                <a:spcPts val="0"/>
              </a:spcAft>
              <a:buSzPts val="2400"/>
              <a:buChar char="❏"/>
              <a:defRPr/>
            </a:lvl9pPr>
          </a:lstStyle>
          <a:p>
            <a:endParaRPr/>
          </a:p>
        </p:txBody>
      </p:sp>
      <p:sp>
        <p:nvSpPr>
          <p:cNvPr id="51" name="Google Shape;51;p7"/>
          <p:cNvSpPr txBox="1">
            <a:spLocks noGrp="1"/>
          </p:cNvSpPr>
          <p:nvPr>
            <p:ph type="sldNum" idx="12"/>
          </p:nvPr>
        </p:nvSpPr>
        <p:spPr>
          <a:xfrm>
            <a:off x="508725" y="4262913"/>
            <a:ext cx="464400" cy="306900"/>
          </a:xfrm>
          <a:prstGeom prst="rect">
            <a:avLst/>
          </a:prstGeom>
        </p:spPr>
        <p:txBody>
          <a:bodyPr spcFirstLastPara="1" wrap="square" lIns="91421" tIns="91421" rIns="91421" bIns="91421"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ctr"/>
            <a:fld id="{00000000-1234-1234-1234-123412341234}" type="slidenum">
              <a:rPr lang="en" smtClean="0"/>
              <a:pPr algn="ctr"/>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Κεφαλίδα ενότητας">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714348" y="1607338"/>
            <a:ext cx="4000528" cy="1125140"/>
          </a:xfrm>
        </p:spPr>
        <p:txBody>
          <a:bodyPr anchor="b"/>
          <a:lstStyle>
            <a:lvl1pPr marL="0" indent="0" algn="just">
              <a:buNone/>
              <a:defRPr sz="1500">
                <a:solidFill>
                  <a:srgbClr val="2CB5B2"/>
                </a:solidFill>
                <a:latin typeface="Segoe UI Semibold" pitchFamily="34" charset="0"/>
              </a:defRPr>
            </a:lvl1pPr>
            <a:lvl2pPr marL="342884" indent="0">
              <a:buNone/>
              <a:defRPr sz="1400">
                <a:solidFill>
                  <a:schemeClr val="tx1">
                    <a:tint val="75000"/>
                  </a:schemeClr>
                </a:solidFill>
              </a:defRPr>
            </a:lvl2pPr>
            <a:lvl3pPr marL="685766" indent="0">
              <a:buNone/>
              <a:defRPr sz="1200">
                <a:solidFill>
                  <a:schemeClr val="tx1">
                    <a:tint val="75000"/>
                  </a:schemeClr>
                </a:solidFill>
              </a:defRPr>
            </a:lvl3pPr>
            <a:lvl4pPr marL="1028649" indent="0">
              <a:buNone/>
              <a:defRPr sz="1100">
                <a:solidFill>
                  <a:schemeClr val="tx1">
                    <a:tint val="75000"/>
                  </a:schemeClr>
                </a:solidFill>
              </a:defRPr>
            </a:lvl4pPr>
            <a:lvl5pPr marL="1371532" indent="0">
              <a:buNone/>
              <a:defRPr sz="1100">
                <a:solidFill>
                  <a:schemeClr val="tx1">
                    <a:tint val="75000"/>
                  </a:schemeClr>
                </a:solidFill>
              </a:defRPr>
            </a:lvl5pPr>
            <a:lvl6pPr marL="1714415" indent="0">
              <a:buNone/>
              <a:defRPr sz="1100">
                <a:solidFill>
                  <a:schemeClr val="tx1">
                    <a:tint val="75000"/>
                  </a:schemeClr>
                </a:solidFill>
              </a:defRPr>
            </a:lvl6pPr>
            <a:lvl7pPr marL="2057297" indent="0">
              <a:buNone/>
              <a:defRPr sz="1100">
                <a:solidFill>
                  <a:schemeClr val="tx1">
                    <a:tint val="75000"/>
                  </a:schemeClr>
                </a:solidFill>
              </a:defRPr>
            </a:lvl7pPr>
            <a:lvl8pPr marL="2400180" indent="0">
              <a:buNone/>
              <a:defRPr sz="1100">
                <a:solidFill>
                  <a:schemeClr val="tx1">
                    <a:tint val="75000"/>
                  </a:schemeClr>
                </a:solidFill>
              </a:defRPr>
            </a:lvl8pPr>
            <a:lvl9pPr marL="2743064" indent="0">
              <a:buNone/>
              <a:defRPr sz="11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a:xfrm>
            <a:off x="457200" y="4767264"/>
            <a:ext cx="2133600" cy="273844"/>
          </a:xfrm>
          <a:prstGeom prst="rect">
            <a:avLst/>
          </a:prstGeom>
        </p:spPr>
        <p:txBody>
          <a:bodyPr/>
          <a:lstStyle/>
          <a:p>
            <a:fld id="{3EBC15EE-258A-49CC-8DB3-BB4BB39EB357}" type="datetimeFigureOut">
              <a:rPr lang="el-GR" smtClean="0"/>
              <a:pPr/>
              <a:t>22/6/2021</a:t>
            </a:fld>
            <a:endParaRPr lang="el-GR"/>
          </a:p>
        </p:txBody>
      </p:sp>
      <p:sp>
        <p:nvSpPr>
          <p:cNvPr id="5" name="4 - Θέση υποσέλιδου"/>
          <p:cNvSpPr>
            <a:spLocks noGrp="1"/>
          </p:cNvSpPr>
          <p:nvPr>
            <p:ph type="ftr" sz="quarter" idx="11"/>
          </p:nvPr>
        </p:nvSpPr>
        <p:spPr>
          <a:xfrm>
            <a:off x="428596" y="4767264"/>
            <a:ext cx="5591204" cy="273844"/>
          </a:xfrm>
          <a:prstGeom prst="rect">
            <a:avLst/>
          </a:prstGeom>
        </p:spPr>
        <p:txBody>
          <a:bodyPr/>
          <a:lstStyle/>
          <a:p>
            <a:endParaRPr lang="el-GR"/>
          </a:p>
        </p:txBody>
      </p:sp>
      <p:sp>
        <p:nvSpPr>
          <p:cNvPr id="6" name="5 - Θέση αριθμού διαφάνειας"/>
          <p:cNvSpPr>
            <a:spLocks noGrp="1"/>
          </p:cNvSpPr>
          <p:nvPr>
            <p:ph type="sldNum" sz="quarter" idx="12"/>
          </p:nvPr>
        </p:nvSpPr>
        <p:spPr/>
        <p:txBody>
          <a:bodyPr/>
          <a:lstStyle/>
          <a:p>
            <a:fld id="{E399764B-FB1D-4D01-9931-5AB9ED5A214A}" type="slidenum">
              <a:rPr lang="el-GR" smtClean="0"/>
              <a:pPr/>
              <a:t>‹#›</a:t>
            </a:fld>
            <a:endParaRPr lang="el-GR"/>
          </a:p>
        </p:txBody>
      </p:sp>
      <p:cxnSp>
        <p:nvCxnSpPr>
          <p:cNvPr id="7" name="6 - Ευθεία γραμμή σύνδεσης"/>
          <p:cNvCxnSpPr/>
          <p:nvPr userDrawn="1"/>
        </p:nvCxnSpPr>
        <p:spPr>
          <a:xfrm>
            <a:off x="714348" y="2839643"/>
            <a:ext cx="4000528" cy="1191"/>
          </a:xfrm>
          <a:prstGeom prst="line">
            <a:avLst/>
          </a:prstGeom>
          <a:ln w="76200">
            <a:solidFill>
              <a:srgbClr val="2CB5B2"/>
            </a:solidFill>
          </a:ln>
        </p:spPr>
        <p:style>
          <a:lnRef idx="1">
            <a:schemeClr val="accent1"/>
          </a:lnRef>
          <a:fillRef idx="0">
            <a:schemeClr val="accent1"/>
          </a:fillRef>
          <a:effectRef idx="0">
            <a:schemeClr val="accent1"/>
          </a:effectRef>
          <a:fontRef idx="minor">
            <a:schemeClr val="tx1"/>
          </a:fontRef>
        </p:style>
      </p:cxnSp>
      <p:pic>
        <p:nvPicPr>
          <p:cNvPr id="8" name="Picture 2" descr="C:\Users\user\Desktop\ThinkSummerMark_Lightbulb_Print.png"/>
          <p:cNvPicPr>
            <a:picLocks noChangeAspect="1" noChangeArrowheads="1"/>
          </p:cNvPicPr>
          <p:nvPr userDrawn="1"/>
        </p:nvPicPr>
        <p:blipFill>
          <a:blip r:embed="rId2" cstate="print"/>
          <a:srcRect/>
          <a:stretch>
            <a:fillRect/>
          </a:stretch>
        </p:blipFill>
        <p:spPr bwMode="auto">
          <a:xfrm rot="10800000">
            <a:off x="4929190" y="-19"/>
            <a:ext cx="4214810" cy="5178999"/>
          </a:xfrm>
          <a:prstGeom prst="rect">
            <a:avLst/>
          </a:prstGeom>
          <a:noFill/>
        </p:spPr>
      </p:pic>
    </p:spTree>
    <p:extLst>
      <p:ext uri="{BB962C8B-B14F-4D97-AF65-F5344CB8AC3E}">
        <p14:creationId xmlns:p14="http://schemas.microsoft.com/office/powerpoint/2010/main" val="1714685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τρίγωνο 3"/>
          <p:cNvSpPr/>
          <p:nvPr/>
        </p:nvSpPr>
        <p:spPr>
          <a:xfrm>
            <a:off x="0" y="3498056"/>
            <a:ext cx="915114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68579" tIns="34289" rIns="68579" bIns="34289" anchor="ctr"/>
          <a:lstStyle/>
          <a:p>
            <a:pPr algn="ctr" defTabSz="342892">
              <a:buClrTx/>
              <a:buFontTx/>
              <a:buNone/>
              <a:defRPr/>
            </a:pPr>
            <a:endParaRPr lang="en-US" kern="1200">
              <a:solidFill>
                <a:prstClr val="white"/>
              </a:solidFill>
            </a:endParaRPr>
          </a:p>
        </p:txBody>
      </p:sp>
      <p:grpSp>
        <p:nvGrpSpPr>
          <p:cNvPr id="5" name="Ομάδα 15"/>
          <p:cNvGrpSpPr>
            <a:grpSpLocks/>
          </p:cNvGrpSpPr>
          <p:nvPr/>
        </p:nvGrpSpPr>
        <p:grpSpPr bwMode="auto">
          <a:xfrm>
            <a:off x="-3572" y="3714750"/>
            <a:ext cx="9147572" cy="1433513"/>
            <a:chOff x="-3765" y="4832896"/>
            <a:chExt cx="9147765" cy="2032192"/>
          </a:xfrm>
        </p:grpSpPr>
        <p:sp>
          <p:nvSpPr>
            <p:cNvPr id="6" name="Ελεύθερη σχεδίαση 5"/>
            <p:cNvSpPr>
              <a:spLocks/>
            </p:cNvSpPr>
            <p:nvPr/>
          </p:nvSpPr>
          <p:spPr bwMode="auto">
            <a:xfrm>
              <a:off x="1686959" y="4832896"/>
              <a:ext cx="7457041"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defTabSz="342892">
                <a:buClrTx/>
                <a:buFontTx/>
                <a:buNone/>
                <a:defRPr/>
              </a:pPr>
              <a:endParaRPr lang="en-US" kern="1200">
                <a:solidFill>
                  <a:prstClr val="black"/>
                </a:solidFill>
                <a:latin typeface="Lucida Sans Unicode"/>
                <a:ea typeface="+mn-ea"/>
              </a:endParaRPr>
            </a:p>
          </p:txBody>
        </p:sp>
        <p:sp>
          <p:nvSpPr>
            <p:cNvPr id="7" name="Ελεύθερη σχεδίαση 18"/>
            <p:cNvSpPr>
              <a:spLocks/>
            </p:cNvSpPr>
            <p:nvPr/>
          </p:nvSpPr>
          <p:spPr bwMode="auto">
            <a:xfrm>
              <a:off x="35443" y="5135526"/>
              <a:ext cx="910855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defTabSz="342900" eaLnBrk="0" fontAlgn="base" hangingPunct="0">
                <a:spcBef>
                  <a:spcPct val="0"/>
                </a:spcBef>
                <a:spcAft>
                  <a:spcPct val="0"/>
                </a:spcAft>
                <a:buClrTx/>
                <a:buFontTx/>
                <a:buNone/>
              </a:pPr>
              <a:endParaRPr lang="el-GR" sz="1800" kern="1200">
                <a:solidFill>
                  <a:prstClr val="black"/>
                </a:solidFill>
                <a:latin typeface="Corbel" pitchFamily="34" charset="0"/>
                <a:ea typeface="+mn-ea"/>
                <a:cs typeface="+mn-cs"/>
              </a:endParaRPr>
            </a:p>
          </p:txBody>
        </p:sp>
        <p:sp>
          <p:nvSpPr>
            <p:cNvPr id="8" name="Ελεύθερη σχεδίαση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defTabSz="342892">
                <a:buClrTx/>
                <a:buFontTx/>
                <a:buNone/>
                <a:defRPr/>
              </a:pPr>
              <a:endParaRPr lang="en-US" kern="1200">
                <a:solidFill>
                  <a:prstClr val="white"/>
                </a:solidFill>
              </a:endParaRPr>
            </a:p>
          </p:txBody>
        </p:sp>
        <p:cxnSp>
          <p:nvCxnSpPr>
            <p:cNvPr id="10" name="Ευθεία γραμμή σύνδεσης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Τίτλος 8"/>
          <p:cNvSpPr>
            <a:spLocks noGrp="1"/>
          </p:cNvSpPr>
          <p:nvPr>
            <p:ph type="ctrTitle"/>
          </p:nvPr>
        </p:nvSpPr>
        <p:spPr>
          <a:xfrm>
            <a:off x="685800" y="1314459"/>
            <a:ext cx="7772400" cy="1372321"/>
          </a:xfrm>
        </p:spPr>
        <p:txBody>
          <a:bodyPr anchor="b"/>
          <a:lstStyle>
            <a:lvl1pPr algn="r">
              <a:defRPr sz="3600" b="1">
                <a:solidFill>
                  <a:schemeClr val="tx2"/>
                </a:solidFill>
                <a:effectLst>
                  <a:outerShdw blurRad="31750" dist="25400" dir="5400000" algn="tl" rotWithShape="0">
                    <a:srgbClr val="000000">
                      <a:alpha val="25000"/>
                    </a:srgbClr>
                  </a:outerShdw>
                </a:effectLst>
              </a:defRPr>
            </a:lvl1pPr>
            <a:extLst/>
          </a:lstStyle>
          <a:p>
            <a:r>
              <a:rPr lang="el-GR"/>
              <a:t>Στυλ κύριου τίτλου</a:t>
            </a:r>
            <a:endParaRPr lang="en-US"/>
          </a:p>
        </p:txBody>
      </p:sp>
      <p:sp>
        <p:nvSpPr>
          <p:cNvPr id="17" name="Υπότιτλος 16"/>
          <p:cNvSpPr>
            <a:spLocks noGrp="1"/>
          </p:cNvSpPr>
          <p:nvPr>
            <p:ph type="subTitle" idx="1"/>
          </p:nvPr>
        </p:nvSpPr>
        <p:spPr>
          <a:xfrm>
            <a:off x="685800" y="2708705"/>
            <a:ext cx="7772400" cy="899778"/>
          </a:xfrm>
        </p:spPr>
        <p:txBody>
          <a:bodyPr lIns="34289" rIns="34289"/>
          <a:lstStyle>
            <a:lvl1pPr marL="0" marR="48005" indent="0" algn="r">
              <a:buNone/>
              <a:defRPr>
                <a:solidFill>
                  <a:schemeClr val="tx2"/>
                </a:solidFill>
              </a:defRPr>
            </a:lvl1pPr>
            <a:lvl2pPr marL="342892" indent="0" algn="ctr">
              <a:buNone/>
            </a:lvl2pPr>
            <a:lvl3pPr marL="685783" indent="0" algn="ctr">
              <a:buNone/>
            </a:lvl3pPr>
            <a:lvl4pPr marL="1028675" indent="0" algn="ctr">
              <a:buNone/>
            </a:lvl4pPr>
            <a:lvl5pPr marL="1371566" indent="0" algn="ctr">
              <a:buNone/>
            </a:lvl5pPr>
            <a:lvl6pPr marL="1714457" indent="0" algn="ctr">
              <a:buNone/>
            </a:lvl6pPr>
            <a:lvl7pPr marL="2057348" indent="0" algn="ctr">
              <a:buNone/>
            </a:lvl7pPr>
            <a:lvl8pPr marL="2400240" indent="0" algn="ctr">
              <a:buNone/>
            </a:lvl8pPr>
            <a:lvl9pPr marL="2743132" indent="0" algn="ctr">
              <a:buNone/>
            </a:lvl9pPr>
            <a:extLst/>
          </a:lstStyle>
          <a:p>
            <a:r>
              <a:rPr lang="el-GR"/>
              <a:t>Στυλ κύριου υπότιτλου</a:t>
            </a:r>
            <a:endParaRPr lang="en-US"/>
          </a:p>
        </p:txBody>
      </p:sp>
      <p:sp>
        <p:nvSpPr>
          <p:cNvPr id="11" name="Θέση ημερομηνίας 29"/>
          <p:cNvSpPr>
            <a:spLocks noGrp="1"/>
          </p:cNvSpPr>
          <p:nvPr>
            <p:ph type="dt" sz="half" idx="10"/>
          </p:nvPr>
        </p:nvSpPr>
        <p:spPr/>
        <p:txBody>
          <a:bodyPr/>
          <a:lstStyle>
            <a:lvl1pPr defTabSz="342900" fontAlgn="base">
              <a:spcBef>
                <a:spcPct val="0"/>
              </a:spcBef>
              <a:spcAft>
                <a:spcPct val="0"/>
              </a:spcAft>
              <a:buFontTx/>
              <a:buNone/>
              <a:defRPr smtClean="0">
                <a:solidFill>
                  <a:srgbClr val="FFFFFF"/>
                </a:solidFill>
                <a:latin typeface="Corbel" pitchFamily="34" charset="0"/>
                <a:cs typeface="+mn-cs"/>
              </a:defRPr>
            </a:lvl1pPr>
            <a:extLst/>
          </a:lstStyle>
          <a:p>
            <a:pPr>
              <a:defRPr/>
            </a:pPr>
            <a:fld id="{3BBCCA2B-2C9D-4008-B65C-8E5837E7ECCA}" type="datetimeFigureOut">
              <a:rPr lang="en-US" altLang="el-GR"/>
              <a:pPr>
                <a:defRPr/>
              </a:pPr>
              <a:t>6/22/2021</a:t>
            </a:fld>
            <a:endParaRPr lang="en-US" altLang="el-GR"/>
          </a:p>
        </p:txBody>
      </p:sp>
      <p:sp>
        <p:nvSpPr>
          <p:cNvPr id="12" name="Θέση υποσέλιδου 18"/>
          <p:cNvSpPr>
            <a:spLocks noGrp="1"/>
          </p:cNvSpPr>
          <p:nvPr>
            <p:ph type="ftr" sz="quarter" idx="11"/>
          </p:nvPr>
        </p:nvSpPr>
        <p:spPr/>
        <p:txBody>
          <a:bodyPr/>
          <a:lstStyle>
            <a:lvl1pPr defTabSz="342900" fontAlgn="base">
              <a:spcBef>
                <a:spcPct val="0"/>
              </a:spcBef>
              <a:spcAft>
                <a:spcPct val="0"/>
              </a:spcAft>
              <a:buFontTx/>
              <a:buNone/>
              <a:defRPr>
                <a:solidFill>
                  <a:srgbClr val="EBDDC3"/>
                </a:solidFill>
                <a:latin typeface="Corbel" pitchFamily="34" charset="0"/>
                <a:cs typeface="+mn-cs"/>
              </a:defRPr>
            </a:lvl1pPr>
            <a:extLst/>
          </a:lstStyle>
          <a:p>
            <a:pPr>
              <a:defRPr/>
            </a:pPr>
            <a:endParaRPr lang="el-GR" altLang="el-GR"/>
          </a:p>
        </p:txBody>
      </p:sp>
      <p:sp>
        <p:nvSpPr>
          <p:cNvPr id="13" name="Θέση αριθμού διαφάνειας 26"/>
          <p:cNvSpPr>
            <a:spLocks noGrp="1"/>
          </p:cNvSpPr>
          <p:nvPr>
            <p:ph type="sldNum" sz="quarter" idx="12"/>
          </p:nvPr>
        </p:nvSpPr>
        <p:spPr/>
        <p:txBody>
          <a:bodyPr/>
          <a:lstStyle>
            <a:lvl1pPr defTabSz="342900" fontAlgn="base">
              <a:spcBef>
                <a:spcPct val="0"/>
              </a:spcBef>
              <a:spcAft>
                <a:spcPct val="0"/>
              </a:spcAft>
              <a:buFontTx/>
              <a:buNone/>
              <a:defRPr smtClean="0">
                <a:solidFill>
                  <a:srgbClr val="EBDDC3"/>
                </a:solidFill>
                <a:latin typeface="Corbel" pitchFamily="34" charset="0"/>
                <a:cs typeface="+mn-cs"/>
              </a:defRPr>
            </a:lvl1pPr>
            <a:extLst/>
          </a:lstStyle>
          <a:p>
            <a:pPr>
              <a:defRPr/>
            </a:pPr>
            <a:fld id="{D542D9A1-28D6-4B1B-81DA-8BC59A121ADF}" type="slidenum">
              <a:rPr lang="en-US" altLang="el-GR"/>
              <a:pPr>
                <a:defRPr/>
              </a:pPr>
              <a:t>‹#›</a:t>
            </a:fld>
            <a:endParaRPr lang="en-US" altLang="el-GR"/>
          </a:p>
        </p:txBody>
      </p:sp>
    </p:spTree>
    <p:extLst>
      <p:ext uri="{BB962C8B-B14F-4D97-AF65-F5344CB8AC3E}">
        <p14:creationId xmlns:p14="http://schemas.microsoft.com/office/powerpoint/2010/main" val="2073476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Τίτλος 6"/>
          <p:cNvSpPr>
            <a:spLocks noGrp="1"/>
          </p:cNvSpPr>
          <p:nvPr>
            <p:ph type="title"/>
          </p:nvPr>
        </p:nvSpPr>
        <p:spPr/>
        <p:txBody>
          <a:bodyPr rtlCol="0"/>
          <a:lstStyle/>
          <a:p>
            <a:r>
              <a:rPr lang="el-GR"/>
              <a:t>Στυλ κύριου τίτλου</a:t>
            </a:r>
            <a:endParaRPr lang="en-US"/>
          </a:p>
        </p:txBody>
      </p:sp>
      <p:sp>
        <p:nvSpPr>
          <p:cNvPr id="4"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B31896B9-23F7-4599-870C-2CCE67D21440}" type="datetimeFigureOut">
              <a:rPr lang="en-US" altLang="el-GR"/>
              <a:pPr>
                <a:defRPr/>
              </a:pPr>
              <a:t>6/22/2021</a:t>
            </a:fld>
            <a:endParaRPr lang="en-US" altLang="el-GR"/>
          </a:p>
        </p:txBody>
      </p:sp>
      <p:sp>
        <p:nvSpPr>
          <p:cNvPr id="5"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6"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31FEDC2B-5B3F-402B-B5BB-B16F34733D26}" type="slidenum">
              <a:rPr lang="en-US" altLang="el-GR"/>
              <a:pPr>
                <a:defRPr/>
              </a:pPr>
              <a:t>‹#›</a:t>
            </a:fld>
            <a:endParaRPr lang="en-US" altLang="el-GR"/>
          </a:p>
        </p:txBody>
      </p:sp>
    </p:spTree>
    <p:extLst>
      <p:ext uri="{BB962C8B-B14F-4D97-AF65-F5344CB8AC3E}">
        <p14:creationId xmlns:p14="http://schemas.microsoft.com/office/powerpoint/2010/main" val="1471860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4" name="Διάσημα 3"/>
          <p:cNvSpPr/>
          <p:nvPr/>
        </p:nvSpPr>
        <p:spPr>
          <a:xfrm>
            <a:off x="3636169" y="2253854"/>
            <a:ext cx="18335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5" name="Διάσημα 4"/>
          <p:cNvSpPr/>
          <p:nvPr/>
        </p:nvSpPr>
        <p:spPr>
          <a:xfrm>
            <a:off x="3450431" y="2253854"/>
            <a:ext cx="18216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2" name="Τίτλος 1"/>
          <p:cNvSpPr>
            <a:spLocks noGrp="1"/>
          </p:cNvSpPr>
          <p:nvPr>
            <p:ph type="title"/>
          </p:nvPr>
        </p:nvSpPr>
        <p:spPr>
          <a:xfrm>
            <a:off x="722376" y="794784"/>
            <a:ext cx="7772400" cy="1371600"/>
          </a:xfrm>
        </p:spPr>
        <p:txBody>
          <a:bodyPr anchor="b"/>
          <a:lstStyle>
            <a:lvl1pPr algn="r">
              <a:buNone/>
              <a:defRPr sz="3600" b="1" cap="none" baseline="0">
                <a:effectLst>
                  <a:outerShdw blurRad="31750" dist="25400" dir="5400000" algn="tl" rotWithShape="0">
                    <a:srgbClr val="000000">
                      <a:alpha val="25000"/>
                    </a:srgbClr>
                  </a:outerShdw>
                </a:effectLst>
              </a:defRPr>
            </a:lvl1pPr>
            <a:extLst/>
          </a:lstStyle>
          <a:p>
            <a:r>
              <a:rPr lang="el-GR"/>
              <a:t>Στυλ κύριου τίτλου</a:t>
            </a:r>
            <a:endParaRPr lang="en-US"/>
          </a:p>
        </p:txBody>
      </p:sp>
      <p:sp>
        <p:nvSpPr>
          <p:cNvPr id="3" name="Θέση κειμένου 2"/>
          <p:cNvSpPr>
            <a:spLocks noGrp="1"/>
          </p:cNvSpPr>
          <p:nvPr>
            <p:ph type="body" idx="1"/>
          </p:nvPr>
        </p:nvSpPr>
        <p:spPr>
          <a:xfrm>
            <a:off x="3922713" y="2198784"/>
            <a:ext cx="4572000" cy="1091166"/>
          </a:xfrm>
        </p:spPr>
        <p:txBody>
          <a:bodyPr/>
          <a:lstStyle>
            <a:lvl1pPr marL="0" indent="0" algn="l">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extLst/>
          </a:lstStyle>
          <a:p>
            <a:pPr lvl="0"/>
            <a:r>
              <a:rPr lang="el-GR"/>
              <a:t>Στυλ υποδείγματος κειμένου</a:t>
            </a:r>
          </a:p>
        </p:txBody>
      </p:sp>
      <p:sp>
        <p:nvSpPr>
          <p:cNvPr id="6"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5E9548F7-9ED2-44F0-9BFB-0699D3FACC8C}" type="datetimeFigureOut">
              <a:rPr lang="en-US" altLang="el-GR"/>
              <a:pPr>
                <a:defRPr/>
              </a:pPr>
              <a:t>6/22/2021</a:t>
            </a:fld>
            <a:endParaRPr lang="en-US" altLang="el-GR"/>
          </a:p>
        </p:txBody>
      </p:sp>
      <p:sp>
        <p:nvSpPr>
          <p:cNvPr id="7"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8"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solidFill>
                  <a:prstClr val="white"/>
                </a:solidFill>
                <a:latin typeface="Corbel" pitchFamily="34" charset="0"/>
                <a:cs typeface="+mn-cs"/>
              </a:defRPr>
            </a:lvl1pPr>
            <a:extLst/>
          </a:lstStyle>
          <a:p>
            <a:pPr>
              <a:defRPr/>
            </a:pPr>
            <a:fld id="{7FCE554E-1A09-4E5C-8A6D-DA0C4947DC2C}" type="slidenum">
              <a:rPr lang="en-US" altLang="el-GR"/>
              <a:pPr>
                <a:defRPr/>
              </a:pPr>
              <a:t>‹#›</a:t>
            </a:fld>
            <a:endParaRPr lang="en-US" altLang="el-GR"/>
          </a:p>
        </p:txBody>
      </p:sp>
    </p:spTree>
    <p:extLst>
      <p:ext uri="{BB962C8B-B14F-4D97-AF65-F5344CB8AC3E}">
        <p14:creationId xmlns:p14="http://schemas.microsoft.com/office/powerpoint/2010/main" val="3317980168"/>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111003"/>
            <a:ext cx="4038600" cy="3394472"/>
          </a:xfrm>
        </p:spPr>
        <p:txBody>
          <a:bodyPr/>
          <a:lstStyle>
            <a:lvl1pPr>
              <a:defRPr sz="2100"/>
            </a:lvl1pPr>
            <a:lvl2pPr>
              <a:defRPr sz="1800"/>
            </a:lvl2pPr>
            <a:lvl3pPr>
              <a:defRPr sz="1500"/>
            </a:lvl3pPr>
            <a:lvl4pPr>
              <a:defRPr sz="1400"/>
            </a:lvl4pPr>
            <a:lvl5pPr>
              <a:defRPr sz="14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4648200" y="1111003"/>
            <a:ext cx="4038600" cy="3394472"/>
          </a:xfrm>
        </p:spPr>
        <p:txBody>
          <a:bodyPr/>
          <a:lstStyle>
            <a:lvl1pPr>
              <a:defRPr sz="2100"/>
            </a:lvl1pPr>
            <a:lvl2pPr>
              <a:defRPr sz="1800"/>
            </a:lvl2pPr>
            <a:lvl3pPr>
              <a:defRPr sz="1500"/>
            </a:lvl3pPr>
            <a:lvl4pPr>
              <a:defRPr sz="1400"/>
            </a:lvl4pPr>
            <a:lvl5pPr>
              <a:defRPr sz="14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8" name="Τίτλος 7"/>
          <p:cNvSpPr>
            <a:spLocks noGrp="1"/>
          </p:cNvSpPr>
          <p:nvPr>
            <p:ph type="title"/>
          </p:nvPr>
        </p:nvSpPr>
        <p:spPr/>
        <p:txBody>
          <a:bodyPr rtlCol="0"/>
          <a:lstStyle/>
          <a:p>
            <a:r>
              <a:rPr lang="el-GR"/>
              <a:t>Στυλ κύριου τίτλου</a:t>
            </a:r>
            <a:endParaRPr lang="en-US"/>
          </a:p>
        </p:txBody>
      </p:sp>
      <p:sp>
        <p:nvSpPr>
          <p:cNvPr id="5" name="Θέση ημερομηνίας 4"/>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7FC52C6A-7D35-4FA4-A980-99C045C1F925}" type="datetimeFigureOut">
              <a:rPr lang="en-US" altLang="el-GR"/>
              <a:pPr>
                <a:defRPr/>
              </a:pPr>
              <a:t>6/22/2021</a:t>
            </a:fld>
            <a:endParaRPr lang="en-US" altLang="el-GR"/>
          </a:p>
        </p:txBody>
      </p:sp>
      <p:sp>
        <p:nvSpPr>
          <p:cNvPr id="6" name="Θέση υποσέλιδου 5"/>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7" name="Θέση αριθμού διαφάνειας 6"/>
          <p:cNvSpPr>
            <a:spLocks noGrp="1"/>
          </p:cNvSpPr>
          <p:nvPr>
            <p:ph type="sldNum" sz="quarter" idx="12"/>
          </p:nvPr>
        </p:nvSpPr>
        <p:spPr/>
        <p:txBody>
          <a:bodyPr/>
          <a:lstStyle>
            <a:lvl1pPr defTabSz="342900" fontAlgn="base">
              <a:spcBef>
                <a:spcPct val="0"/>
              </a:spcBef>
              <a:spcAft>
                <a:spcPct val="0"/>
              </a:spcAft>
              <a:buFontTx/>
              <a:buNone/>
              <a:defRPr>
                <a:solidFill>
                  <a:prstClr val="white"/>
                </a:solidFill>
                <a:latin typeface="Corbel" pitchFamily="34" charset="0"/>
                <a:cs typeface="+mn-cs"/>
              </a:defRPr>
            </a:lvl1pPr>
            <a:extLst/>
          </a:lstStyle>
          <a:p>
            <a:pPr>
              <a:defRPr/>
            </a:pPr>
            <a:fld id="{E562235A-E9FE-454E-8EF7-7752E15A8343}" type="slidenum">
              <a:rPr lang="en-US" altLang="el-GR"/>
              <a:pPr>
                <a:defRPr/>
              </a:pPr>
              <a:t>‹#›</a:t>
            </a:fld>
            <a:endParaRPr lang="en-US" altLang="el-GR"/>
          </a:p>
        </p:txBody>
      </p:sp>
    </p:spTree>
    <p:extLst>
      <p:ext uri="{BB962C8B-B14F-4D97-AF65-F5344CB8AC3E}">
        <p14:creationId xmlns:p14="http://schemas.microsoft.com/office/powerpoint/2010/main" val="870685707"/>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04788"/>
            <a:ext cx="8229600" cy="857250"/>
          </a:xfrm>
        </p:spPr>
        <p:txBody>
          <a:bodyPr/>
          <a:lstStyle>
            <a:lvl1pPr>
              <a:defRPr/>
            </a:lvl1pPr>
            <a:extLst/>
          </a:lstStyle>
          <a:p>
            <a:r>
              <a:rPr lang="el-GR"/>
              <a:t>Στυλ κύριου τίτλου</a:t>
            </a:r>
            <a:endParaRPr lang="en-US"/>
          </a:p>
        </p:txBody>
      </p:sp>
      <p:sp>
        <p:nvSpPr>
          <p:cNvPr id="3" name="Θέση κειμένου 2"/>
          <p:cNvSpPr>
            <a:spLocks noGrp="1"/>
          </p:cNvSpPr>
          <p:nvPr>
            <p:ph type="body" idx="1"/>
          </p:nvPr>
        </p:nvSpPr>
        <p:spPr>
          <a:xfrm>
            <a:off x="457200" y="4057650"/>
            <a:ext cx="4040188" cy="571500"/>
          </a:xfrm>
          <a:solidFill>
            <a:schemeClr val="accent1"/>
          </a:solidFill>
          <a:ln w="9652">
            <a:solidFill>
              <a:schemeClr val="accent1"/>
            </a:solidFill>
            <a:miter lim="800000"/>
          </a:ln>
        </p:spPr>
        <p:txBody>
          <a:bodyPr lIns="137156" anchor="ctr"/>
          <a:lstStyle>
            <a:lvl1pPr marL="0" indent="0">
              <a:buNone/>
              <a:defRPr sz="1800" b="0">
                <a:solidFill>
                  <a:schemeClr val="bg1"/>
                </a:solidFill>
              </a:defRPr>
            </a:lvl1pPr>
            <a:lvl2pPr>
              <a:buNone/>
              <a:defRPr sz="1500" b="1"/>
            </a:lvl2pPr>
            <a:lvl3pPr>
              <a:buNone/>
              <a:defRPr sz="1400" b="1"/>
            </a:lvl3pPr>
            <a:lvl4pPr>
              <a:buNone/>
              <a:defRPr sz="1200" b="1"/>
            </a:lvl4pPr>
            <a:lvl5pPr>
              <a:buNone/>
              <a:defRPr sz="1200" b="1"/>
            </a:lvl5pPr>
            <a:extLst/>
          </a:lstStyle>
          <a:p>
            <a:pPr lvl="0"/>
            <a:r>
              <a:rPr lang="el-GR"/>
              <a:t>Στυλ υποδείγματος κειμένου</a:t>
            </a:r>
          </a:p>
        </p:txBody>
      </p:sp>
      <p:sp>
        <p:nvSpPr>
          <p:cNvPr id="4" name="Θέση κειμένου 3"/>
          <p:cNvSpPr>
            <a:spLocks noGrp="1"/>
          </p:cNvSpPr>
          <p:nvPr>
            <p:ph type="body" sz="half" idx="3"/>
          </p:nvPr>
        </p:nvSpPr>
        <p:spPr>
          <a:xfrm>
            <a:off x="4645032" y="4057650"/>
            <a:ext cx="4041775" cy="571500"/>
          </a:xfrm>
          <a:solidFill>
            <a:schemeClr val="accent1"/>
          </a:solidFill>
          <a:ln w="9652">
            <a:solidFill>
              <a:schemeClr val="accent1"/>
            </a:solidFill>
            <a:miter lim="800000"/>
          </a:ln>
        </p:spPr>
        <p:txBody>
          <a:bodyPr lIns="137156" anchor="ctr"/>
          <a:lstStyle>
            <a:lvl1pPr marL="0" indent="0">
              <a:buNone/>
              <a:defRPr sz="1800" b="0">
                <a:solidFill>
                  <a:schemeClr val="bg1"/>
                </a:solidFill>
              </a:defRPr>
            </a:lvl1pPr>
            <a:lvl2pPr>
              <a:buNone/>
              <a:defRPr sz="1500" b="1"/>
            </a:lvl2pPr>
            <a:lvl3pPr>
              <a:buNone/>
              <a:defRPr sz="1400" b="1"/>
            </a:lvl3pPr>
            <a:lvl4pPr>
              <a:buNone/>
              <a:defRPr sz="1200" b="1"/>
            </a:lvl4pPr>
            <a:lvl5pPr>
              <a:buNone/>
              <a:defRPr sz="1200" b="1"/>
            </a:lvl5pPr>
            <a:extLst/>
          </a:lstStyle>
          <a:p>
            <a:pPr lvl="0"/>
            <a:r>
              <a:rPr lang="el-GR"/>
              <a:t>Στυλ υποδείγματος κειμένου</a:t>
            </a:r>
          </a:p>
        </p:txBody>
      </p:sp>
      <p:sp>
        <p:nvSpPr>
          <p:cNvPr id="5" name="Θέση περιεχομένου 4"/>
          <p:cNvSpPr>
            <a:spLocks noGrp="1"/>
          </p:cNvSpPr>
          <p:nvPr>
            <p:ph sz="quarter" idx="2"/>
          </p:nvPr>
        </p:nvSpPr>
        <p:spPr>
          <a:xfrm>
            <a:off x="457200" y="1083229"/>
            <a:ext cx="4040188" cy="2956322"/>
          </a:xfrm>
          <a:ln>
            <a:noFill/>
            <a:prstDash val="sysDash"/>
            <a:miter lim="800000"/>
          </a:ln>
        </p:spPr>
        <p:txBody>
          <a:bodyPr/>
          <a:lstStyle>
            <a:lvl1pPr>
              <a:defRPr sz="1800"/>
            </a:lvl1pPr>
            <a:lvl2pPr>
              <a:defRPr sz="1500"/>
            </a:lvl2pPr>
            <a:lvl3pPr>
              <a:defRPr sz="1400"/>
            </a:lvl3pPr>
            <a:lvl4pPr>
              <a:defRPr sz="1200"/>
            </a:lvl4pPr>
            <a:lvl5pPr>
              <a:defRPr sz="12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Θέση περιεχομένου 5"/>
          <p:cNvSpPr>
            <a:spLocks noGrp="1"/>
          </p:cNvSpPr>
          <p:nvPr>
            <p:ph sz="quarter" idx="4"/>
          </p:nvPr>
        </p:nvSpPr>
        <p:spPr>
          <a:xfrm>
            <a:off x="4645031" y="1083229"/>
            <a:ext cx="4041775" cy="2956322"/>
          </a:xfrm>
          <a:ln>
            <a:noFill/>
            <a:prstDash val="sysDash"/>
            <a:miter lim="800000"/>
          </a:ln>
        </p:spPr>
        <p:txBody>
          <a:bodyPr/>
          <a:lstStyle>
            <a:lvl1pPr>
              <a:spcBef>
                <a:spcPts val="0"/>
              </a:spcBef>
              <a:defRPr sz="1800"/>
            </a:lvl1pPr>
            <a:lvl2pPr>
              <a:defRPr sz="1500"/>
            </a:lvl2pPr>
            <a:lvl3pPr>
              <a:defRPr sz="1400"/>
            </a:lvl3pPr>
            <a:lvl4pPr>
              <a:defRPr sz="1200"/>
            </a:lvl4pPr>
            <a:lvl5pPr>
              <a:defRPr sz="12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B59AF606-DE6B-4B74-93E9-A92F43F1392D}" type="datetimeFigureOut">
              <a:rPr lang="en-US" altLang="el-GR"/>
              <a:pPr>
                <a:defRPr/>
              </a:pPr>
              <a:t>6/22/2021</a:t>
            </a:fld>
            <a:endParaRPr lang="en-US" altLang="el-GR"/>
          </a:p>
        </p:txBody>
      </p:sp>
      <p:sp>
        <p:nvSpPr>
          <p:cNvPr id="8" name="Θέση υποσέλιδου 7"/>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9" name="Θέση αριθμού διαφάνειας 8"/>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74FCB317-E98B-4014-81EE-6AEE14B120FC}" type="slidenum">
              <a:rPr lang="en-US" altLang="el-GR"/>
              <a:pPr>
                <a:defRPr/>
              </a:pPr>
              <a:t>‹#›</a:t>
            </a:fld>
            <a:endParaRPr lang="en-US" altLang="el-GR"/>
          </a:p>
        </p:txBody>
      </p:sp>
    </p:spTree>
    <p:extLst>
      <p:ext uri="{BB962C8B-B14F-4D97-AF65-F5344CB8AC3E}">
        <p14:creationId xmlns:p14="http://schemas.microsoft.com/office/powerpoint/2010/main" val="178380785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6" name="Τίτλος 5"/>
          <p:cNvSpPr>
            <a:spLocks noGrp="1"/>
          </p:cNvSpPr>
          <p:nvPr>
            <p:ph type="title"/>
          </p:nvPr>
        </p:nvSpPr>
        <p:spPr/>
        <p:txBody>
          <a:bodyPr rtlCol="0"/>
          <a:lstStyle/>
          <a:p>
            <a:r>
              <a:rPr lang="el-GR"/>
              <a:t>Στυλ κύριου τίτλου</a:t>
            </a:r>
            <a:endParaRPr lang="en-US"/>
          </a:p>
        </p:txBody>
      </p:sp>
      <p:sp>
        <p:nvSpPr>
          <p:cNvPr id="3" name="Θέση ημερομηνίας 2"/>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634EB2F3-5F0F-48B9-82B6-7633BE396F19}" type="datetimeFigureOut">
              <a:rPr lang="en-US" altLang="el-GR"/>
              <a:pPr>
                <a:defRPr/>
              </a:pPr>
              <a:t>6/22/2021</a:t>
            </a:fld>
            <a:endParaRPr lang="en-US" altLang="el-GR"/>
          </a:p>
        </p:txBody>
      </p:sp>
      <p:sp>
        <p:nvSpPr>
          <p:cNvPr id="4" name="Θέση υποσέλιδου 3"/>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5" name="Θέση αριθμού διαφάνειας 4"/>
          <p:cNvSpPr>
            <a:spLocks noGrp="1"/>
          </p:cNvSpPr>
          <p:nvPr>
            <p:ph type="sldNum" sz="quarter" idx="12"/>
          </p:nvPr>
        </p:nvSpPr>
        <p:spPr/>
        <p:txBody>
          <a:bodyPr/>
          <a:lstStyle>
            <a:lvl1pPr defTabSz="342900" fontAlgn="base">
              <a:spcBef>
                <a:spcPct val="0"/>
              </a:spcBef>
              <a:spcAft>
                <a:spcPct val="0"/>
              </a:spcAft>
              <a:buFontTx/>
              <a:buNone/>
              <a:defRPr>
                <a:solidFill>
                  <a:prstClr val="white"/>
                </a:solidFill>
                <a:latin typeface="Corbel" pitchFamily="34" charset="0"/>
                <a:cs typeface="+mn-cs"/>
              </a:defRPr>
            </a:lvl1pPr>
            <a:extLst/>
          </a:lstStyle>
          <a:p>
            <a:pPr>
              <a:defRPr/>
            </a:pPr>
            <a:fld id="{1FF5CF48-63FC-4645-ACED-9C23F5D1BF82}" type="slidenum">
              <a:rPr lang="en-US" altLang="el-GR"/>
              <a:pPr>
                <a:defRPr/>
              </a:pPr>
              <a:t>‹#›</a:t>
            </a:fld>
            <a:endParaRPr lang="en-US" altLang="el-GR"/>
          </a:p>
        </p:txBody>
      </p:sp>
    </p:spTree>
    <p:extLst>
      <p:ext uri="{BB962C8B-B14F-4D97-AF65-F5344CB8AC3E}">
        <p14:creationId xmlns:p14="http://schemas.microsoft.com/office/powerpoint/2010/main" val="335058206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7" name="Τίτλος 6"/>
          <p:cNvSpPr>
            <a:spLocks noGrp="1"/>
          </p:cNvSpPr>
          <p:nvPr>
            <p:ph type="title"/>
          </p:nvPr>
        </p:nvSpPr>
        <p:spPr/>
        <p:txBody>
          <a:bodyPr rtlCol="0"/>
          <a:lstStyle/>
          <a:p>
            <a:r>
              <a:rPr kumimoji="0" lang="el-GR"/>
              <a:t>Στυλ κύριου τίτλου</a:t>
            </a:r>
            <a:endParaRPr kumimoji="0" lang="en-US"/>
          </a:p>
        </p:txBody>
      </p:sp>
    </p:spTree>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CFB9F367-539D-44AB-BD1D-4553D591D751}" type="datetimeFigureOut">
              <a:rPr lang="en-US" altLang="el-GR"/>
              <a:pPr>
                <a:defRPr/>
              </a:pPr>
              <a:t>6/22/2021</a:t>
            </a:fld>
            <a:endParaRPr lang="en-US" altLang="el-GR"/>
          </a:p>
        </p:txBody>
      </p:sp>
      <p:sp>
        <p:nvSpPr>
          <p:cNvPr id="3" name="Θέση υποσέλιδου 2"/>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4" name="Θέση αριθμού διαφάνειας 3"/>
          <p:cNvSpPr>
            <a:spLocks noGrp="1"/>
          </p:cNvSpPr>
          <p:nvPr>
            <p:ph type="sldNum" sz="quarter" idx="12"/>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7EA26BE0-6762-44FC-8C63-BDABD0306D52}" type="slidenum">
              <a:rPr lang="en-US" altLang="el-GR"/>
              <a:pPr>
                <a:defRPr/>
              </a:pPr>
              <a:t>‹#›</a:t>
            </a:fld>
            <a:endParaRPr lang="en-US" altLang="el-GR"/>
          </a:p>
        </p:txBody>
      </p:sp>
    </p:spTree>
    <p:extLst>
      <p:ext uri="{BB962C8B-B14F-4D97-AF65-F5344CB8AC3E}">
        <p14:creationId xmlns:p14="http://schemas.microsoft.com/office/powerpoint/2010/main" val="38498677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3657600"/>
            <a:ext cx="7481776" cy="342900"/>
          </a:xfrm>
        </p:spPr>
        <p:txBody>
          <a:bodyPr anchor="t">
            <a:noAutofit/>
            <a:sp3d prstMaterial="softEdge">
              <a:bevelT w="0" h="0"/>
            </a:sp3d>
          </a:bodyPr>
          <a:lstStyle>
            <a:lvl1pPr algn="r">
              <a:buNone/>
              <a:defRPr sz="1900" b="0">
                <a:solidFill>
                  <a:schemeClr val="accent1"/>
                </a:solidFill>
                <a:effectLst/>
              </a:defRPr>
            </a:lvl1pPr>
            <a:extLst/>
          </a:lstStyle>
          <a:p>
            <a:r>
              <a:rPr lang="el-GR"/>
              <a:t>Στυλ κύριου τίτλου</a:t>
            </a:r>
            <a:endParaRPr lang="en-US"/>
          </a:p>
        </p:txBody>
      </p:sp>
      <p:sp>
        <p:nvSpPr>
          <p:cNvPr id="3" name="Θέση κειμένου 2"/>
          <p:cNvSpPr>
            <a:spLocks noGrp="1"/>
          </p:cNvSpPr>
          <p:nvPr>
            <p:ph type="body" idx="2"/>
          </p:nvPr>
        </p:nvSpPr>
        <p:spPr>
          <a:xfrm>
            <a:off x="4419600" y="4016327"/>
            <a:ext cx="3974592" cy="685800"/>
          </a:xfrm>
        </p:spPr>
        <p:txBody>
          <a:bodyPr/>
          <a:lstStyle>
            <a:lvl1pPr marL="0" indent="0" algn="r">
              <a:buNone/>
              <a:defRPr sz="1200"/>
            </a:lvl1pPr>
            <a:lvl2pPr>
              <a:buNone/>
              <a:defRPr sz="900"/>
            </a:lvl2pPr>
            <a:lvl3pPr>
              <a:buNone/>
              <a:defRPr sz="800"/>
            </a:lvl3pPr>
            <a:lvl4pPr>
              <a:buNone/>
              <a:defRPr sz="700"/>
            </a:lvl4pPr>
            <a:lvl5pPr>
              <a:buNone/>
              <a:defRPr sz="700"/>
            </a:lvl5pPr>
            <a:extLst/>
          </a:lstStyle>
          <a:p>
            <a:pPr lvl="0"/>
            <a:r>
              <a:rPr lang="el-GR"/>
              <a:t>Στυλ υποδείγματος κειμένου</a:t>
            </a:r>
          </a:p>
        </p:txBody>
      </p:sp>
      <p:sp>
        <p:nvSpPr>
          <p:cNvPr id="4" name="Θέση περιεχομένου 3"/>
          <p:cNvSpPr>
            <a:spLocks noGrp="1"/>
          </p:cNvSpPr>
          <p:nvPr>
            <p:ph sz="half" idx="1"/>
          </p:nvPr>
        </p:nvSpPr>
        <p:spPr>
          <a:xfrm>
            <a:off x="914400" y="205740"/>
            <a:ext cx="7479792" cy="3429000"/>
          </a:xfrm>
        </p:spPr>
        <p:txBody>
          <a:bodyPr/>
          <a:lstStyle>
            <a:lvl1pPr>
              <a:defRPr sz="2400"/>
            </a:lvl1pPr>
            <a:lvl2pPr>
              <a:defRPr sz="2100"/>
            </a:lvl2pPr>
            <a:lvl3pPr>
              <a:defRPr sz="1800"/>
            </a:lvl3pPr>
            <a:lvl4pPr>
              <a:defRPr sz="1500"/>
            </a:lvl4pPr>
            <a:lvl5pPr>
              <a:defRPr sz="15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F1A06F0C-D441-45A8-B3BA-8C811C2B012F}" type="datetimeFigureOut">
              <a:rPr lang="en-US" altLang="el-GR"/>
              <a:pPr>
                <a:defRPr/>
              </a:pPr>
              <a:t>6/22/2021</a:t>
            </a:fld>
            <a:endParaRPr lang="en-US" altLang="el-GR"/>
          </a:p>
        </p:txBody>
      </p:sp>
      <p:sp>
        <p:nvSpPr>
          <p:cNvPr id="6" name="Θέση υποσέλιδου 5"/>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7" name="Θέση αριθμού διαφάνειας 6"/>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BBE4EC7E-FBCB-4351-9EAB-E175A50E24CA}" type="slidenum">
              <a:rPr lang="en-US" altLang="el-GR"/>
              <a:pPr>
                <a:defRPr/>
              </a:pPr>
              <a:t>‹#›</a:t>
            </a:fld>
            <a:endParaRPr lang="en-US" altLang="el-GR"/>
          </a:p>
        </p:txBody>
      </p:sp>
    </p:spTree>
    <p:extLst>
      <p:ext uri="{BB962C8B-B14F-4D97-AF65-F5344CB8AC3E}">
        <p14:creationId xmlns:p14="http://schemas.microsoft.com/office/powerpoint/2010/main" val="863597434"/>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5" name="Ελεύθερη σχεδίαση 4"/>
          <p:cNvSpPr>
            <a:spLocks/>
          </p:cNvSpPr>
          <p:nvPr/>
        </p:nvSpPr>
        <p:spPr bwMode="auto">
          <a:xfrm>
            <a:off x="498873" y="4458891"/>
            <a:ext cx="4941094" cy="69056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lIns="68579" tIns="34289" rIns="68579" bIns="34289"/>
          <a:lstStyle/>
          <a:p>
            <a:pPr defTabSz="342892">
              <a:buClrTx/>
              <a:buFontTx/>
              <a:buNone/>
              <a:defRPr/>
            </a:pPr>
            <a:endParaRPr lang="en-US" kern="1200">
              <a:solidFill>
                <a:prstClr val="white"/>
              </a:solidFill>
              <a:latin typeface="Lucida Sans Unicode"/>
              <a:ea typeface="+mn-ea"/>
            </a:endParaRPr>
          </a:p>
        </p:txBody>
      </p:sp>
      <p:sp>
        <p:nvSpPr>
          <p:cNvPr id="6" name="Ελεύθερη σχεδίαση 15"/>
          <p:cNvSpPr>
            <a:spLocks/>
          </p:cNvSpPr>
          <p:nvPr/>
        </p:nvSpPr>
        <p:spPr bwMode="auto">
          <a:xfrm>
            <a:off x="485775" y="4454128"/>
            <a:ext cx="3690938" cy="700088"/>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lIns="68579" tIns="34289" rIns="68579" bIns="34289"/>
          <a:lstStyle/>
          <a:p>
            <a:pPr defTabSz="342900" eaLnBrk="0" fontAlgn="base" hangingPunct="0">
              <a:spcBef>
                <a:spcPct val="0"/>
              </a:spcBef>
              <a:spcAft>
                <a:spcPct val="0"/>
              </a:spcAft>
              <a:buClrTx/>
              <a:buFontTx/>
              <a:buNone/>
            </a:pPr>
            <a:endParaRPr lang="el-GR" sz="1800" kern="1200">
              <a:solidFill>
                <a:prstClr val="white"/>
              </a:solidFill>
              <a:latin typeface="Corbel" pitchFamily="34" charset="0"/>
              <a:ea typeface="+mn-ea"/>
              <a:cs typeface="+mn-cs"/>
            </a:endParaRPr>
          </a:p>
        </p:txBody>
      </p:sp>
      <p:sp>
        <p:nvSpPr>
          <p:cNvPr id="7" name="Ορθογώνιο τρίγωνο 6"/>
          <p:cNvSpPr>
            <a:spLocks/>
          </p:cNvSpPr>
          <p:nvPr/>
        </p:nvSpPr>
        <p:spPr bwMode="auto">
          <a:xfrm>
            <a:off x="-6042" y="4343441"/>
            <a:ext cx="3402314" cy="810651"/>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lIns="68579" tIns="34289" rIns="68579" bIns="34289" anchor="ctr"/>
          <a:lstStyle/>
          <a:p>
            <a:pPr algn="ctr" defTabSz="342892">
              <a:buClrTx/>
              <a:buFontTx/>
              <a:buNone/>
              <a:defRPr/>
            </a:pPr>
            <a:endParaRPr lang="en-US" kern="1200">
              <a:solidFill>
                <a:prstClr val="white"/>
              </a:solidFill>
            </a:endParaRPr>
          </a:p>
        </p:txBody>
      </p:sp>
      <p:cxnSp>
        <p:nvCxnSpPr>
          <p:cNvPr id="8" name="Ευθεία γραμμή σύνδεσης 7"/>
          <p:cNvCxnSpPr/>
          <p:nvPr/>
        </p:nvCxnSpPr>
        <p:spPr>
          <a:xfrm>
            <a:off x="-9237" y="4340812"/>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Διάσημα 8"/>
          <p:cNvSpPr/>
          <p:nvPr/>
        </p:nvSpPr>
        <p:spPr>
          <a:xfrm>
            <a:off x="8664179" y="3740944"/>
            <a:ext cx="18335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10" name="Διάσημα 9"/>
          <p:cNvSpPr/>
          <p:nvPr/>
        </p:nvSpPr>
        <p:spPr>
          <a:xfrm>
            <a:off x="8477251" y="3740944"/>
            <a:ext cx="18335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4" name="Θέση κειμένου 3"/>
          <p:cNvSpPr>
            <a:spLocks noGrp="1"/>
          </p:cNvSpPr>
          <p:nvPr>
            <p:ph type="body" sz="half" idx="2"/>
          </p:nvPr>
        </p:nvSpPr>
        <p:spPr>
          <a:xfrm>
            <a:off x="1141232" y="4082552"/>
            <a:ext cx="7162800" cy="486174"/>
          </a:xfrm>
          <a:noFill/>
        </p:spPr>
        <p:txBody>
          <a:bodyPr tIns="0"/>
          <a:lstStyle>
            <a:lvl1pPr marL="0" marR="13716" indent="0" algn="r">
              <a:buNone/>
              <a:defRPr sz="1100"/>
            </a:lvl1pPr>
            <a:lvl2pPr>
              <a:defRPr sz="900"/>
            </a:lvl2pPr>
            <a:lvl3pPr>
              <a:defRPr sz="800"/>
            </a:lvl3pPr>
            <a:lvl4pPr>
              <a:defRPr sz="700"/>
            </a:lvl4pPr>
            <a:lvl5pPr>
              <a:defRPr sz="700"/>
            </a:lvl5pPr>
            <a:extLst/>
          </a:lstStyle>
          <a:p>
            <a:pPr lvl="0"/>
            <a:r>
              <a:rPr lang="el-GR"/>
              <a:t>Στυλ υποδείγματος κειμένου</a:t>
            </a:r>
          </a:p>
        </p:txBody>
      </p:sp>
      <p:sp>
        <p:nvSpPr>
          <p:cNvPr id="3" name="Θέση εικόνας 2"/>
          <p:cNvSpPr>
            <a:spLocks noGrp="1"/>
          </p:cNvSpPr>
          <p:nvPr>
            <p:ph type="pic" idx="1"/>
          </p:nvPr>
        </p:nvSpPr>
        <p:spPr>
          <a:xfrm>
            <a:off x="228600" y="142476"/>
            <a:ext cx="8686800" cy="329184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2400"/>
            </a:lvl1pPr>
            <a:extLst/>
          </a:lstStyle>
          <a:p>
            <a:pPr lvl="0"/>
            <a:r>
              <a:rPr lang="el-GR" noProof="0"/>
              <a:t>Κάντε κλικ στο εικονίδιο για να προσθέσετε μια εικόνα</a:t>
            </a:r>
            <a:endParaRPr lang="en-US" noProof="0" dirty="0"/>
          </a:p>
        </p:txBody>
      </p:sp>
      <p:sp>
        <p:nvSpPr>
          <p:cNvPr id="2" name="Τίτλος 1"/>
          <p:cNvSpPr>
            <a:spLocks noGrp="1"/>
          </p:cNvSpPr>
          <p:nvPr>
            <p:ph type="title"/>
          </p:nvPr>
        </p:nvSpPr>
        <p:spPr>
          <a:xfrm>
            <a:off x="228601" y="3648842"/>
            <a:ext cx="8075432" cy="422004"/>
          </a:xfrm>
          <a:noFill/>
        </p:spPr>
        <p:txBody>
          <a:bodyPr anchor="t">
            <a:sp3d prstMaterial="softEdge"/>
          </a:bodyPr>
          <a:lstStyle>
            <a:lvl1pPr marR="0" algn="r">
              <a:buNone/>
              <a:defRPr sz="2300" b="0">
                <a:solidFill>
                  <a:schemeClr val="accent1"/>
                </a:solidFill>
                <a:effectLst>
                  <a:outerShdw blurRad="50800" dist="25000" dir="5400000" algn="t" rotWithShape="0">
                    <a:prstClr val="black">
                      <a:alpha val="45000"/>
                    </a:prstClr>
                  </a:outerShdw>
                </a:effectLst>
              </a:defRPr>
            </a:lvl1pPr>
            <a:extLst/>
          </a:lstStyle>
          <a:p>
            <a:r>
              <a:rPr lang="el-GR"/>
              <a:t>Στυλ κύριου τίτλου</a:t>
            </a:r>
            <a:endParaRPr lang="en-US"/>
          </a:p>
        </p:txBody>
      </p:sp>
      <p:sp>
        <p:nvSpPr>
          <p:cNvPr id="11" name="Θέση ημερομηνίας 4"/>
          <p:cNvSpPr>
            <a:spLocks noGrp="1"/>
          </p:cNvSpPr>
          <p:nvPr>
            <p:ph type="dt" sz="half" idx="10"/>
          </p:nvPr>
        </p:nvSpPr>
        <p:spPr/>
        <p:txBody>
          <a:bodyPr/>
          <a:lstStyle>
            <a:lvl1pPr defTabSz="342900" fontAlgn="base">
              <a:spcBef>
                <a:spcPct val="0"/>
              </a:spcBef>
              <a:spcAft>
                <a:spcPct val="0"/>
              </a:spcAft>
              <a:buFontTx/>
              <a:buNone/>
              <a:defRPr smtClean="0">
                <a:solidFill>
                  <a:srgbClr val="775F55"/>
                </a:solidFill>
                <a:latin typeface="Corbel" pitchFamily="34" charset="0"/>
                <a:cs typeface="+mn-cs"/>
              </a:defRPr>
            </a:lvl1pPr>
            <a:extLst/>
          </a:lstStyle>
          <a:p>
            <a:pPr>
              <a:defRPr/>
            </a:pPr>
            <a:fld id="{DEC74F8A-2387-4251-A46E-92267EE220B0}" type="datetimeFigureOut">
              <a:rPr lang="en-US" altLang="el-GR"/>
              <a:pPr>
                <a:defRPr/>
              </a:pPr>
              <a:t>6/22/2021</a:t>
            </a:fld>
            <a:endParaRPr lang="en-US" altLang="el-GR"/>
          </a:p>
        </p:txBody>
      </p:sp>
      <p:sp>
        <p:nvSpPr>
          <p:cNvPr id="12" name="Θέση υποσέλιδου 5"/>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13" name="Θέση αριθμού διαφάνειας 6"/>
          <p:cNvSpPr>
            <a:spLocks noGrp="1"/>
          </p:cNvSpPr>
          <p:nvPr>
            <p:ph type="sldNum" sz="quarter" idx="12"/>
          </p:nvPr>
        </p:nvSpPr>
        <p:spPr/>
        <p:txBody>
          <a:bodyPr/>
          <a:lstStyle>
            <a:lvl1pPr defTabSz="342900" fontAlgn="base">
              <a:spcBef>
                <a:spcPct val="0"/>
              </a:spcBef>
              <a:spcAft>
                <a:spcPct val="0"/>
              </a:spcAft>
              <a:buFontTx/>
              <a:buNone/>
              <a:defRPr smtClean="0">
                <a:solidFill>
                  <a:prstClr val="white"/>
                </a:solidFill>
                <a:latin typeface="Corbel" pitchFamily="34" charset="0"/>
                <a:cs typeface="+mn-cs"/>
              </a:defRPr>
            </a:lvl1pPr>
            <a:extLst/>
          </a:lstStyle>
          <a:p>
            <a:pPr>
              <a:defRPr/>
            </a:pPr>
            <a:fld id="{068018B4-D794-4A15-B7AD-91B1605E6C22}" type="slidenum">
              <a:rPr lang="en-US" altLang="el-GR"/>
              <a:pPr>
                <a:defRPr/>
              </a:pPr>
              <a:t>‹#›</a:t>
            </a:fld>
            <a:endParaRPr lang="en-US" altLang="el-GR"/>
          </a:p>
        </p:txBody>
      </p:sp>
    </p:spTree>
    <p:extLst>
      <p:ext uri="{BB962C8B-B14F-4D97-AF65-F5344CB8AC3E}">
        <p14:creationId xmlns:p14="http://schemas.microsoft.com/office/powerpoint/2010/main" val="2189895984"/>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1111001"/>
            <a:ext cx="8229600" cy="3289553"/>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DBD22AAE-A25F-461C-BE0D-192B486BE21E}" type="datetimeFigureOut">
              <a:rPr lang="en-US" altLang="el-GR"/>
              <a:pPr>
                <a:defRPr/>
              </a:pPr>
              <a:t>6/22/2021</a:t>
            </a:fld>
            <a:endParaRPr lang="en-US" altLang="el-GR"/>
          </a:p>
        </p:txBody>
      </p:sp>
      <p:sp>
        <p:nvSpPr>
          <p:cNvPr id="5"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6"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46D6503D-F3D1-4106-85A4-3CE5FF28BA33}" type="slidenum">
              <a:rPr lang="en-US" altLang="el-GR"/>
              <a:pPr>
                <a:defRPr/>
              </a:pPr>
              <a:t>‹#›</a:t>
            </a:fld>
            <a:endParaRPr lang="en-US" altLang="el-GR"/>
          </a:p>
        </p:txBody>
      </p:sp>
    </p:spTree>
    <p:extLst>
      <p:ext uri="{BB962C8B-B14F-4D97-AF65-F5344CB8AC3E}">
        <p14:creationId xmlns:p14="http://schemas.microsoft.com/office/powerpoint/2010/main" val="110612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05988"/>
            <a:ext cx="1777470" cy="4194571"/>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205981"/>
            <a:ext cx="6324600" cy="4194570"/>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B7C00427-8111-4952-9A10-18F7E33810B8}" type="datetimeFigureOut">
              <a:rPr lang="en-US" altLang="el-GR"/>
              <a:pPr>
                <a:defRPr/>
              </a:pPr>
              <a:t>6/22/2021</a:t>
            </a:fld>
            <a:endParaRPr lang="en-US" altLang="el-GR"/>
          </a:p>
        </p:txBody>
      </p:sp>
      <p:sp>
        <p:nvSpPr>
          <p:cNvPr id="5"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6"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6B2186FF-7B43-4867-BD4F-2665805BD961}" type="slidenum">
              <a:rPr lang="en-US" altLang="el-GR"/>
              <a:pPr>
                <a:defRPr/>
              </a:pPr>
              <a:t>‹#›</a:t>
            </a:fld>
            <a:endParaRPr lang="en-US" altLang="el-GR"/>
          </a:p>
        </p:txBody>
      </p:sp>
    </p:spTree>
    <p:extLst>
      <p:ext uri="{BB962C8B-B14F-4D97-AF65-F5344CB8AC3E}">
        <p14:creationId xmlns:p14="http://schemas.microsoft.com/office/powerpoint/2010/main" val="13683213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Robin template" type="title">
  <p:cSld name="Robin template">
    <p:spTree>
      <p:nvGrpSpPr>
        <p:cNvPr id="1" name="Shape 9"/>
        <p:cNvGrpSpPr/>
        <p:nvPr/>
      </p:nvGrpSpPr>
      <p:grpSpPr>
        <a:xfrm>
          <a:off x="0" y="0"/>
          <a:ext cx="0" cy="0"/>
          <a:chOff x="0" y="0"/>
          <a:chExt cx="0" cy="0"/>
        </a:xfrm>
      </p:grpSpPr>
      <p:sp>
        <p:nvSpPr>
          <p:cNvPr id="14" name="Google Shape;14;p2"/>
          <p:cNvSpPr txBox="1">
            <a:spLocks noGrp="1"/>
          </p:cNvSpPr>
          <p:nvPr>
            <p:ph type="ctrTitle"/>
          </p:nvPr>
        </p:nvSpPr>
        <p:spPr>
          <a:xfrm>
            <a:off x="685800" y="702806"/>
            <a:ext cx="3547800" cy="1159800"/>
          </a:xfrm>
          <a:prstGeom prst="rect">
            <a:avLst/>
          </a:prstGeom>
        </p:spPr>
        <p:txBody>
          <a:bodyPr spcFirstLastPara="1" wrap="square" lIns="0" tIns="0" rIns="0" bIns="0" anchor="t" anchorCtr="0">
            <a:noAutofit/>
          </a:bodyPr>
          <a:lstStyle>
            <a:lvl1pPr lvl="0">
              <a:spcBef>
                <a:spcPts val="0"/>
              </a:spcBef>
              <a:spcAft>
                <a:spcPts val="0"/>
              </a:spcAft>
              <a:buClr>
                <a:srgbClr val="111111"/>
              </a:buClr>
              <a:buSzPts val="4000"/>
              <a:buNone/>
              <a:defRPr sz="4000">
                <a:solidFill>
                  <a:srgbClr val="111111"/>
                </a:solidFill>
              </a:defRPr>
            </a:lvl1pPr>
            <a:lvl2pPr lvl="1">
              <a:spcBef>
                <a:spcPts val="0"/>
              </a:spcBef>
              <a:spcAft>
                <a:spcPts val="0"/>
              </a:spcAft>
              <a:buClr>
                <a:srgbClr val="111111"/>
              </a:buClr>
              <a:buSzPts val="4000"/>
              <a:buNone/>
              <a:defRPr sz="4000">
                <a:solidFill>
                  <a:srgbClr val="111111"/>
                </a:solidFill>
              </a:defRPr>
            </a:lvl2pPr>
            <a:lvl3pPr lvl="2">
              <a:spcBef>
                <a:spcPts val="0"/>
              </a:spcBef>
              <a:spcAft>
                <a:spcPts val="0"/>
              </a:spcAft>
              <a:buClr>
                <a:srgbClr val="111111"/>
              </a:buClr>
              <a:buSzPts val="4000"/>
              <a:buNone/>
              <a:defRPr sz="4000">
                <a:solidFill>
                  <a:srgbClr val="111111"/>
                </a:solidFill>
              </a:defRPr>
            </a:lvl3pPr>
            <a:lvl4pPr lvl="3">
              <a:spcBef>
                <a:spcPts val="0"/>
              </a:spcBef>
              <a:spcAft>
                <a:spcPts val="0"/>
              </a:spcAft>
              <a:buClr>
                <a:srgbClr val="111111"/>
              </a:buClr>
              <a:buSzPts val="4000"/>
              <a:buNone/>
              <a:defRPr sz="4000">
                <a:solidFill>
                  <a:srgbClr val="111111"/>
                </a:solidFill>
              </a:defRPr>
            </a:lvl4pPr>
            <a:lvl5pPr lvl="4">
              <a:spcBef>
                <a:spcPts val="0"/>
              </a:spcBef>
              <a:spcAft>
                <a:spcPts val="0"/>
              </a:spcAft>
              <a:buClr>
                <a:srgbClr val="111111"/>
              </a:buClr>
              <a:buSzPts val="4000"/>
              <a:buNone/>
              <a:defRPr sz="4000">
                <a:solidFill>
                  <a:srgbClr val="111111"/>
                </a:solidFill>
              </a:defRPr>
            </a:lvl5pPr>
            <a:lvl6pPr lvl="5">
              <a:spcBef>
                <a:spcPts val="0"/>
              </a:spcBef>
              <a:spcAft>
                <a:spcPts val="0"/>
              </a:spcAft>
              <a:buClr>
                <a:srgbClr val="111111"/>
              </a:buClr>
              <a:buSzPts val="4000"/>
              <a:buNone/>
              <a:defRPr sz="4000">
                <a:solidFill>
                  <a:srgbClr val="111111"/>
                </a:solidFill>
              </a:defRPr>
            </a:lvl6pPr>
            <a:lvl7pPr lvl="6">
              <a:spcBef>
                <a:spcPts val="0"/>
              </a:spcBef>
              <a:spcAft>
                <a:spcPts val="0"/>
              </a:spcAft>
              <a:buClr>
                <a:srgbClr val="111111"/>
              </a:buClr>
              <a:buSzPts val="4000"/>
              <a:buNone/>
              <a:defRPr sz="4000">
                <a:solidFill>
                  <a:srgbClr val="111111"/>
                </a:solidFill>
              </a:defRPr>
            </a:lvl7pPr>
            <a:lvl8pPr lvl="7">
              <a:spcBef>
                <a:spcPts val="0"/>
              </a:spcBef>
              <a:spcAft>
                <a:spcPts val="0"/>
              </a:spcAft>
              <a:buClr>
                <a:srgbClr val="111111"/>
              </a:buClr>
              <a:buSzPts val="4000"/>
              <a:buNone/>
              <a:defRPr sz="4000">
                <a:solidFill>
                  <a:srgbClr val="111111"/>
                </a:solidFill>
              </a:defRPr>
            </a:lvl8pPr>
            <a:lvl9pPr lvl="8">
              <a:spcBef>
                <a:spcPts val="0"/>
              </a:spcBef>
              <a:spcAft>
                <a:spcPts val="0"/>
              </a:spcAft>
              <a:buClr>
                <a:srgbClr val="111111"/>
              </a:buClr>
              <a:buSzPts val="4000"/>
              <a:buNone/>
              <a:defRPr sz="4000">
                <a:solidFill>
                  <a:srgbClr val="111111"/>
                </a:solidFill>
              </a:defRPr>
            </a:lvl9pPr>
          </a:lstStyle>
          <a:p>
            <a:endParaRPr/>
          </a:p>
        </p:txBody>
      </p:sp>
    </p:spTree>
    <p:extLst>
      <p:ext uri="{BB962C8B-B14F-4D97-AF65-F5344CB8AC3E}">
        <p14:creationId xmlns:p14="http://schemas.microsoft.com/office/powerpoint/2010/main" val="41405699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61"/>
        <p:cNvGrpSpPr/>
        <p:nvPr/>
      </p:nvGrpSpPr>
      <p:grpSpPr>
        <a:xfrm>
          <a:off x="0" y="0"/>
          <a:ext cx="0" cy="0"/>
          <a:chOff x="0" y="0"/>
          <a:chExt cx="0" cy="0"/>
        </a:xfrm>
      </p:grpSpPr>
      <p:sp>
        <p:nvSpPr>
          <p:cNvPr id="66" name="Google Shape;66;p9"/>
          <p:cNvSpPr txBox="1">
            <a:spLocks noGrp="1"/>
          </p:cNvSpPr>
          <p:nvPr>
            <p:ph type="title"/>
          </p:nvPr>
        </p:nvSpPr>
        <p:spPr>
          <a:xfrm>
            <a:off x="285425" y="358388"/>
            <a:ext cx="8401200" cy="525300"/>
          </a:xfrm>
          <a:prstGeom prst="rect">
            <a:avLst/>
          </a:prstGeom>
        </p:spPr>
        <p:txBody>
          <a:bodyPr spcFirstLastPara="1" wrap="square" lIns="0" tIns="0" rIns="0" bIns="0"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67" name="Google Shape;67;p9"/>
          <p:cNvSpPr txBox="1">
            <a:spLocks noGrp="1"/>
          </p:cNvSpPr>
          <p:nvPr>
            <p:ph type="body" idx="1"/>
          </p:nvPr>
        </p:nvSpPr>
        <p:spPr>
          <a:xfrm>
            <a:off x="508725" y="1089050"/>
            <a:ext cx="2598600" cy="3387600"/>
          </a:xfrm>
          <a:prstGeom prst="rect">
            <a:avLst/>
          </a:prstGeom>
        </p:spPr>
        <p:txBody>
          <a:bodyPr spcFirstLastPara="1" lIns="91423" tIns="91423" rIns="91423" bIns="91423">
            <a:noAutofit/>
          </a:bodyPr>
          <a:lstStyle>
            <a:lvl1pPr marL="457189" lvl="0" indent="-342892" rtl="0">
              <a:spcBef>
                <a:spcPts val="600"/>
              </a:spcBef>
              <a:spcAft>
                <a:spcPts val="0"/>
              </a:spcAft>
              <a:buSzPts val="1800"/>
              <a:buChar char="▪"/>
              <a:defRPr sz="1800"/>
            </a:lvl1pPr>
            <a:lvl2pPr marL="914378" lvl="1" indent="-342892" rtl="0">
              <a:spcBef>
                <a:spcPts val="0"/>
              </a:spcBef>
              <a:spcAft>
                <a:spcPts val="0"/>
              </a:spcAft>
              <a:buSzPts val="1800"/>
              <a:buChar char="▪"/>
              <a:defRPr sz="1800"/>
            </a:lvl2pPr>
            <a:lvl3pPr marL="1371566" lvl="2" indent="-342892" rtl="0">
              <a:spcBef>
                <a:spcPts val="0"/>
              </a:spcBef>
              <a:spcAft>
                <a:spcPts val="0"/>
              </a:spcAft>
              <a:buSzPts val="1800"/>
              <a:buChar char="▪"/>
              <a:defRPr sz="1800"/>
            </a:lvl3pPr>
            <a:lvl4pPr marL="1828754" lvl="3" indent="-342892" rtl="0">
              <a:spcBef>
                <a:spcPts val="0"/>
              </a:spcBef>
              <a:spcAft>
                <a:spcPts val="0"/>
              </a:spcAft>
              <a:buSzPts val="1800"/>
              <a:buChar char="❏"/>
              <a:defRPr sz="1800"/>
            </a:lvl4pPr>
            <a:lvl5pPr marL="2285943" lvl="4" indent="-342892" rtl="0">
              <a:spcBef>
                <a:spcPts val="0"/>
              </a:spcBef>
              <a:spcAft>
                <a:spcPts val="0"/>
              </a:spcAft>
              <a:buSzPts val="1800"/>
              <a:buChar char="❏"/>
              <a:defRPr sz="1800"/>
            </a:lvl5pPr>
            <a:lvl6pPr marL="2743132" lvl="5" indent="-342892" rtl="0">
              <a:spcBef>
                <a:spcPts val="0"/>
              </a:spcBef>
              <a:spcAft>
                <a:spcPts val="0"/>
              </a:spcAft>
              <a:buSzPts val="1800"/>
              <a:buChar char="❏"/>
              <a:defRPr sz="1800"/>
            </a:lvl6pPr>
            <a:lvl7pPr marL="3200320" lvl="6" indent="-342892" rtl="0">
              <a:spcBef>
                <a:spcPts val="0"/>
              </a:spcBef>
              <a:spcAft>
                <a:spcPts val="0"/>
              </a:spcAft>
              <a:buSzPts val="1800"/>
              <a:buChar char="❏"/>
              <a:defRPr sz="1800"/>
            </a:lvl7pPr>
            <a:lvl8pPr marL="3657509" lvl="7" indent="-342892" rtl="0">
              <a:spcBef>
                <a:spcPts val="0"/>
              </a:spcBef>
              <a:spcAft>
                <a:spcPts val="0"/>
              </a:spcAft>
              <a:buSzPts val="1800"/>
              <a:buChar char="❏"/>
              <a:defRPr sz="1800"/>
            </a:lvl8pPr>
            <a:lvl9pPr marL="4114697" lvl="8" indent="-342892" rtl="0">
              <a:spcBef>
                <a:spcPts val="0"/>
              </a:spcBef>
              <a:spcAft>
                <a:spcPts val="0"/>
              </a:spcAft>
              <a:buSzPts val="1800"/>
              <a:buChar char="❏"/>
              <a:defRPr sz="1800"/>
            </a:lvl9pPr>
          </a:lstStyle>
          <a:p>
            <a:endParaRPr/>
          </a:p>
        </p:txBody>
      </p:sp>
      <p:sp>
        <p:nvSpPr>
          <p:cNvPr id="68" name="Google Shape;68;p9"/>
          <p:cNvSpPr txBox="1">
            <a:spLocks noGrp="1"/>
          </p:cNvSpPr>
          <p:nvPr>
            <p:ph type="body" idx="2"/>
          </p:nvPr>
        </p:nvSpPr>
        <p:spPr>
          <a:xfrm>
            <a:off x="3240575" y="1089050"/>
            <a:ext cx="2598600" cy="3387600"/>
          </a:xfrm>
          <a:prstGeom prst="rect">
            <a:avLst/>
          </a:prstGeom>
        </p:spPr>
        <p:txBody>
          <a:bodyPr spcFirstLastPara="1" lIns="91423" tIns="91423" rIns="91423" bIns="91423">
            <a:noAutofit/>
          </a:bodyPr>
          <a:lstStyle>
            <a:lvl1pPr marL="457189" lvl="0" indent="-342892" rtl="0">
              <a:spcBef>
                <a:spcPts val="600"/>
              </a:spcBef>
              <a:spcAft>
                <a:spcPts val="0"/>
              </a:spcAft>
              <a:buSzPts val="1800"/>
              <a:buChar char="▪"/>
              <a:defRPr sz="1800"/>
            </a:lvl1pPr>
            <a:lvl2pPr marL="914378" lvl="1" indent="-342892" rtl="0">
              <a:spcBef>
                <a:spcPts val="0"/>
              </a:spcBef>
              <a:spcAft>
                <a:spcPts val="0"/>
              </a:spcAft>
              <a:buSzPts val="1800"/>
              <a:buChar char="▪"/>
              <a:defRPr sz="1800"/>
            </a:lvl2pPr>
            <a:lvl3pPr marL="1371566" lvl="2" indent="-342892" rtl="0">
              <a:spcBef>
                <a:spcPts val="0"/>
              </a:spcBef>
              <a:spcAft>
                <a:spcPts val="0"/>
              </a:spcAft>
              <a:buSzPts val="1800"/>
              <a:buChar char="▪"/>
              <a:defRPr sz="1800"/>
            </a:lvl3pPr>
            <a:lvl4pPr marL="1828754" lvl="3" indent="-342892" rtl="0">
              <a:spcBef>
                <a:spcPts val="0"/>
              </a:spcBef>
              <a:spcAft>
                <a:spcPts val="0"/>
              </a:spcAft>
              <a:buSzPts val="1800"/>
              <a:buChar char="❏"/>
              <a:defRPr sz="1800"/>
            </a:lvl4pPr>
            <a:lvl5pPr marL="2285943" lvl="4" indent="-342892" rtl="0">
              <a:spcBef>
                <a:spcPts val="0"/>
              </a:spcBef>
              <a:spcAft>
                <a:spcPts val="0"/>
              </a:spcAft>
              <a:buSzPts val="1800"/>
              <a:buChar char="❏"/>
              <a:defRPr sz="1800"/>
            </a:lvl5pPr>
            <a:lvl6pPr marL="2743132" lvl="5" indent="-342892" rtl="0">
              <a:spcBef>
                <a:spcPts val="0"/>
              </a:spcBef>
              <a:spcAft>
                <a:spcPts val="0"/>
              </a:spcAft>
              <a:buSzPts val="1800"/>
              <a:buChar char="❏"/>
              <a:defRPr sz="1800"/>
            </a:lvl6pPr>
            <a:lvl7pPr marL="3200320" lvl="6" indent="-342892" rtl="0">
              <a:spcBef>
                <a:spcPts val="0"/>
              </a:spcBef>
              <a:spcAft>
                <a:spcPts val="0"/>
              </a:spcAft>
              <a:buSzPts val="1800"/>
              <a:buChar char="❏"/>
              <a:defRPr sz="1800"/>
            </a:lvl7pPr>
            <a:lvl8pPr marL="3657509" lvl="7" indent="-342892" rtl="0">
              <a:spcBef>
                <a:spcPts val="0"/>
              </a:spcBef>
              <a:spcAft>
                <a:spcPts val="0"/>
              </a:spcAft>
              <a:buSzPts val="1800"/>
              <a:buChar char="❏"/>
              <a:defRPr sz="1800"/>
            </a:lvl8pPr>
            <a:lvl9pPr marL="4114697" lvl="8" indent="-342892" rtl="0">
              <a:spcBef>
                <a:spcPts val="0"/>
              </a:spcBef>
              <a:spcAft>
                <a:spcPts val="0"/>
              </a:spcAft>
              <a:buSzPts val="1800"/>
              <a:buChar char="❏"/>
              <a:defRPr sz="1800"/>
            </a:lvl9pPr>
          </a:lstStyle>
          <a:p>
            <a:endParaRPr/>
          </a:p>
        </p:txBody>
      </p:sp>
      <p:sp>
        <p:nvSpPr>
          <p:cNvPr id="69" name="Google Shape;69;p9"/>
          <p:cNvSpPr txBox="1">
            <a:spLocks noGrp="1"/>
          </p:cNvSpPr>
          <p:nvPr>
            <p:ph type="body" idx="3"/>
          </p:nvPr>
        </p:nvSpPr>
        <p:spPr>
          <a:xfrm>
            <a:off x="5972425" y="1089050"/>
            <a:ext cx="2598600" cy="3387600"/>
          </a:xfrm>
          <a:prstGeom prst="rect">
            <a:avLst/>
          </a:prstGeom>
        </p:spPr>
        <p:txBody>
          <a:bodyPr spcFirstLastPara="1" lIns="91423" tIns="91423" rIns="91423" bIns="91423">
            <a:noAutofit/>
          </a:bodyPr>
          <a:lstStyle>
            <a:lvl1pPr marL="457189" lvl="0" indent="-342892" rtl="0">
              <a:spcBef>
                <a:spcPts val="600"/>
              </a:spcBef>
              <a:spcAft>
                <a:spcPts val="0"/>
              </a:spcAft>
              <a:buSzPts val="1800"/>
              <a:buChar char="▪"/>
              <a:defRPr sz="1800"/>
            </a:lvl1pPr>
            <a:lvl2pPr marL="914378" lvl="1" indent="-342892" rtl="0">
              <a:spcBef>
                <a:spcPts val="0"/>
              </a:spcBef>
              <a:spcAft>
                <a:spcPts val="0"/>
              </a:spcAft>
              <a:buSzPts val="1800"/>
              <a:buChar char="▪"/>
              <a:defRPr sz="1800"/>
            </a:lvl2pPr>
            <a:lvl3pPr marL="1371566" lvl="2" indent="-342892" rtl="0">
              <a:spcBef>
                <a:spcPts val="0"/>
              </a:spcBef>
              <a:spcAft>
                <a:spcPts val="0"/>
              </a:spcAft>
              <a:buSzPts val="1800"/>
              <a:buChar char="▪"/>
              <a:defRPr sz="1800"/>
            </a:lvl3pPr>
            <a:lvl4pPr marL="1828754" lvl="3" indent="-342892" rtl="0">
              <a:spcBef>
                <a:spcPts val="0"/>
              </a:spcBef>
              <a:spcAft>
                <a:spcPts val="0"/>
              </a:spcAft>
              <a:buSzPts val="1800"/>
              <a:buChar char="❏"/>
              <a:defRPr sz="1800"/>
            </a:lvl4pPr>
            <a:lvl5pPr marL="2285943" lvl="4" indent="-342892" rtl="0">
              <a:spcBef>
                <a:spcPts val="0"/>
              </a:spcBef>
              <a:spcAft>
                <a:spcPts val="0"/>
              </a:spcAft>
              <a:buSzPts val="1800"/>
              <a:buChar char="❏"/>
              <a:defRPr sz="1800"/>
            </a:lvl5pPr>
            <a:lvl6pPr marL="2743132" lvl="5" indent="-342892" rtl="0">
              <a:spcBef>
                <a:spcPts val="0"/>
              </a:spcBef>
              <a:spcAft>
                <a:spcPts val="0"/>
              </a:spcAft>
              <a:buSzPts val="1800"/>
              <a:buChar char="❏"/>
              <a:defRPr sz="1800"/>
            </a:lvl6pPr>
            <a:lvl7pPr marL="3200320" lvl="6" indent="-342892" rtl="0">
              <a:spcBef>
                <a:spcPts val="0"/>
              </a:spcBef>
              <a:spcAft>
                <a:spcPts val="0"/>
              </a:spcAft>
              <a:buSzPts val="1800"/>
              <a:buChar char="❏"/>
              <a:defRPr sz="1800"/>
            </a:lvl7pPr>
            <a:lvl8pPr marL="3657509" lvl="7" indent="-342892" rtl="0">
              <a:spcBef>
                <a:spcPts val="0"/>
              </a:spcBef>
              <a:spcAft>
                <a:spcPts val="0"/>
              </a:spcAft>
              <a:buSzPts val="1800"/>
              <a:buChar char="❏"/>
              <a:defRPr sz="1800"/>
            </a:lvl8pPr>
            <a:lvl9pPr marL="4114697" lvl="8" indent="-342892" rtl="0">
              <a:spcBef>
                <a:spcPts val="0"/>
              </a:spcBef>
              <a:spcAft>
                <a:spcPts val="0"/>
              </a:spcAft>
              <a:buSzPts val="1800"/>
              <a:buChar char="❏"/>
              <a:defRPr sz="1800"/>
            </a:lvl9pPr>
          </a:lstStyle>
          <a:p>
            <a:endParaRPr/>
          </a:p>
        </p:txBody>
      </p:sp>
      <p:sp>
        <p:nvSpPr>
          <p:cNvPr id="6" name="Google Shape;70;p9"/>
          <p:cNvSpPr txBox="1">
            <a:spLocks noGrp="1"/>
          </p:cNvSpPr>
          <p:nvPr>
            <p:ph type="sldNum" idx="10"/>
          </p:nvPr>
        </p:nvSpPr>
        <p:spPr>
          <a:xfrm>
            <a:off x="508398" y="4262438"/>
            <a:ext cx="464344" cy="307181"/>
          </a:xfrm>
        </p:spPr>
        <p:txBody>
          <a:bodyPr spcFirstLastPara="1" wrap="square" lIns="91423" tIns="91423" rIns="91423" bIns="91423" anchor="t" anchorCtr="0">
            <a:noAutofit/>
          </a:bodyPr>
          <a:lstStyle>
            <a:lvl1pPr lvl="0" algn="ctr" defTabSz="342900" fontAlgn="base">
              <a:spcBef>
                <a:spcPct val="0"/>
              </a:spcBef>
              <a:spcAft>
                <a:spcPct val="0"/>
              </a:spcAft>
              <a:buFontTx/>
              <a:buNone/>
              <a:defRPr smtClean="0">
                <a:latin typeface="Corbel" pitchFamily="34" charset="0"/>
                <a:cs typeface="+mn-cs"/>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defRPr/>
            </a:pPr>
            <a:fld id="{D05ADF0B-E685-43BD-8A7D-378C64DBBE30}" type="slidenum">
              <a:rPr lang="en"/>
              <a:pPr>
                <a:defRPr/>
              </a:pPr>
              <a:t>‹#›</a:t>
            </a:fld>
            <a:endParaRPr lang="en"/>
          </a:p>
        </p:txBody>
      </p:sp>
    </p:spTree>
    <p:extLst>
      <p:ext uri="{BB962C8B-B14F-4D97-AF65-F5344CB8AC3E}">
        <p14:creationId xmlns:p14="http://schemas.microsoft.com/office/powerpoint/2010/main" val="7188591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4"/>
        <p:cNvGrpSpPr/>
        <p:nvPr/>
      </p:nvGrpSpPr>
      <p:grpSpPr>
        <a:xfrm>
          <a:off x="0" y="0"/>
          <a:ext cx="0" cy="0"/>
          <a:chOff x="0" y="0"/>
          <a:chExt cx="0" cy="0"/>
        </a:xfrm>
      </p:grpSpPr>
      <p:sp>
        <p:nvSpPr>
          <p:cNvPr id="49" name="Google Shape;49;p7"/>
          <p:cNvSpPr txBox="1">
            <a:spLocks noGrp="1"/>
          </p:cNvSpPr>
          <p:nvPr>
            <p:ph type="title"/>
          </p:nvPr>
        </p:nvSpPr>
        <p:spPr>
          <a:xfrm>
            <a:off x="285425" y="358388"/>
            <a:ext cx="8401200" cy="525300"/>
          </a:xfrm>
          <a:prstGeom prst="rect">
            <a:avLst/>
          </a:prstGeom>
        </p:spPr>
        <p:txBody>
          <a:bodyPr spcFirstLastPara="1" wrap="square" lIns="0" tIns="0" rIns="0" bIns="0"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50" name="Google Shape;50;p7"/>
          <p:cNvSpPr txBox="1">
            <a:spLocks noGrp="1"/>
          </p:cNvSpPr>
          <p:nvPr>
            <p:ph type="body" idx="1"/>
          </p:nvPr>
        </p:nvSpPr>
        <p:spPr>
          <a:xfrm>
            <a:off x="557475" y="1157300"/>
            <a:ext cx="8043600" cy="3639300"/>
          </a:xfrm>
          <a:prstGeom prst="rect">
            <a:avLst/>
          </a:prstGeom>
        </p:spPr>
        <p:txBody>
          <a:bodyPr spcFirstLastPara="1" lIns="91423" tIns="91423" rIns="91423" bIns="91423">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4" name="Google Shape;51;p7"/>
          <p:cNvSpPr txBox="1">
            <a:spLocks noGrp="1"/>
          </p:cNvSpPr>
          <p:nvPr>
            <p:ph type="sldNum" idx="10"/>
          </p:nvPr>
        </p:nvSpPr>
        <p:spPr>
          <a:xfrm>
            <a:off x="508398" y="4262438"/>
            <a:ext cx="464344" cy="307181"/>
          </a:xfrm>
        </p:spPr>
        <p:txBody>
          <a:bodyPr spcFirstLastPara="1" wrap="square" lIns="91423" tIns="91423" rIns="91423" bIns="91423" anchor="t" anchorCtr="0">
            <a:noAutofit/>
          </a:bodyPr>
          <a:lstStyle>
            <a:lvl1pPr lvl="0" algn="ctr" defTabSz="342900" fontAlgn="base">
              <a:spcBef>
                <a:spcPct val="0"/>
              </a:spcBef>
              <a:spcAft>
                <a:spcPct val="0"/>
              </a:spcAft>
              <a:buFontTx/>
              <a:buNone/>
              <a:defRPr smtClean="0">
                <a:latin typeface="Corbel" pitchFamily="34" charset="0"/>
                <a:cs typeface="+mn-cs"/>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defRPr/>
            </a:pPr>
            <a:fld id="{81084811-DFB7-4614-8D46-B2C2D72E0ECA}" type="slidenum">
              <a:rPr lang="en"/>
              <a:pPr>
                <a:defRPr/>
              </a:pPr>
              <a:t>‹#›</a:t>
            </a:fld>
            <a:endParaRPr lang="en"/>
          </a:p>
        </p:txBody>
      </p:sp>
    </p:spTree>
    <p:extLst>
      <p:ext uri="{BB962C8B-B14F-4D97-AF65-F5344CB8AC3E}">
        <p14:creationId xmlns:p14="http://schemas.microsoft.com/office/powerpoint/2010/main" val="23355285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Κεφαλίδα ενότητας">
    <p:spTree>
      <p:nvGrpSpPr>
        <p:cNvPr id="1" name=""/>
        <p:cNvGrpSpPr/>
        <p:nvPr/>
      </p:nvGrpSpPr>
      <p:grpSpPr>
        <a:xfrm>
          <a:off x="0" y="0"/>
          <a:ext cx="0" cy="0"/>
          <a:chOff x="0" y="0"/>
          <a:chExt cx="0" cy="0"/>
        </a:xfrm>
      </p:grpSpPr>
      <p:cxnSp>
        <p:nvCxnSpPr>
          <p:cNvPr id="4" name="6 - Ευθεία γραμμή σύνδεσης"/>
          <p:cNvCxnSpPr/>
          <p:nvPr userDrawn="1"/>
        </p:nvCxnSpPr>
        <p:spPr>
          <a:xfrm>
            <a:off x="714375" y="2839641"/>
            <a:ext cx="4000500" cy="1190"/>
          </a:xfrm>
          <a:prstGeom prst="line">
            <a:avLst/>
          </a:prstGeom>
          <a:ln w="76200">
            <a:solidFill>
              <a:srgbClr val="2CB5B2"/>
            </a:solidFill>
          </a:ln>
        </p:spPr>
        <p:style>
          <a:lnRef idx="1">
            <a:schemeClr val="accent1"/>
          </a:lnRef>
          <a:fillRef idx="0">
            <a:schemeClr val="accent1"/>
          </a:fillRef>
          <a:effectRef idx="0">
            <a:schemeClr val="accent1"/>
          </a:effectRef>
          <a:fontRef idx="minor">
            <a:schemeClr val="tx1"/>
          </a:fontRef>
        </p:style>
      </p:cxnSp>
      <p:pic>
        <p:nvPicPr>
          <p:cNvPr id="5" name="Picture 2" descr="C:\Users\user\Desktop\ThinkSummerMark_Lightbulb_Pri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29187" y="0"/>
            <a:ext cx="4214813" cy="5179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 Θέση κειμένου"/>
          <p:cNvSpPr>
            <a:spLocks noGrp="1"/>
          </p:cNvSpPr>
          <p:nvPr>
            <p:ph type="body" idx="1"/>
          </p:nvPr>
        </p:nvSpPr>
        <p:spPr>
          <a:xfrm>
            <a:off x="714348" y="1607338"/>
            <a:ext cx="4000528" cy="1125140"/>
          </a:xfrm>
        </p:spPr>
        <p:txBody>
          <a:bodyPr anchor="b"/>
          <a:lstStyle>
            <a:lvl1pPr marL="0" indent="0" algn="just">
              <a:buNone/>
              <a:defRPr sz="1500">
                <a:solidFill>
                  <a:srgbClr val="2CB5B2"/>
                </a:solidFill>
                <a:latin typeface="Segoe UI Semibold" pitchFamily="34" charset="0"/>
              </a:defRPr>
            </a:lvl1pPr>
            <a:lvl2pPr marL="342892" indent="0">
              <a:buNone/>
              <a:defRPr sz="1400">
                <a:solidFill>
                  <a:schemeClr val="tx1">
                    <a:tint val="75000"/>
                  </a:schemeClr>
                </a:solidFill>
              </a:defRPr>
            </a:lvl2pPr>
            <a:lvl3pPr marL="685783" indent="0">
              <a:buNone/>
              <a:defRPr sz="1200">
                <a:solidFill>
                  <a:schemeClr val="tx1">
                    <a:tint val="75000"/>
                  </a:schemeClr>
                </a:solidFill>
              </a:defRPr>
            </a:lvl3pPr>
            <a:lvl4pPr marL="1028675" indent="0">
              <a:buNone/>
              <a:defRPr sz="1100">
                <a:solidFill>
                  <a:schemeClr val="tx1">
                    <a:tint val="75000"/>
                  </a:schemeClr>
                </a:solidFill>
              </a:defRPr>
            </a:lvl4pPr>
            <a:lvl5pPr marL="1371566" indent="0">
              <a:buNone/>
              <a:defRPr sz="1100">
                <a:solidFill>
                  <a:schemeClr val="tx1">
                    <a:tint val="75000"/>
                  </a:schemeClr>
                </a:solidFill>
              </a:defRPr>
            </a:lvl5pPr>
            <a:lvl6pPr marL="1714457" indent="0">
              <a:buNone/>
              <a:defRPr sz="1100">
                <a:solidFill>
                  <a:schemeClr val="tx1">
                    <a:tint val="75000"/>
                  </a:schemeClr>
                </a:solidFill>
              </a:defRPr>
            </a:lvl6pPr>
            <a:lvl7pPr marL="2057348" indent="0">
              <a:buNone/>
              <a:defRPr sz="1100">
                <a:solidFill>
                  <a:schemeClr val="tx1">
                    <a:tint val="75000"/>
                  </a:schemeClr>
                </a:solidFill>
              </a:defRPr>
            </a:lvl7pPr>
            <a:lvl8pPr marL="2400240" indent="0">
              <a:buNone/>
              <a:defRPr sz="1100">
                <a:solidFill>
                  <a:schemeClr val="tx1">
                    <a:tint val="75000"/>
                  </a:schemeClr>
                </a:solidFill>
              </a:defRPr>
            </a:lvl8pPr>
            <a:lvl9pPr marL="2743132" indent="0">
              <a:buNone/>
              <a:defRPr sz="1100">
                <a:solidFill>
                  <a:schemeClr val="tx1">
                    <a:tint val="75000"/>
                  </a:schemeClr>
                </a:solidFill>
              </a:defRPr>
            </a:lvl9pPr>
          </a:lstStyle>
          <a:p>
            <a:pPr lvl="0"/>
            <a:r>
              <a:rPr lang="el-GR"/>
              <a:t>Kλικ για επεξεργασία των στυλ του υποδείγματος</a:t>
            </a:r>
          </a:p>
        </p:txBody>
      </p:sp>
      <p:sp>
        <p:nvSpPr>
          <p:cNvPr id="6" name="3 - Θέση ημερομηνίας"/>
          <p:cNvSpPr>
            <a:spLocks noGrp="1"/>
          </p:cNvSpPr>
          <p:nvPr>
            <p:ph type="dt" sz="half" idx="10"/>
          </p:nvPr>
        </p:nvSpPr>
        <p:spPr>
          <a:xfrm>
            <a:off x="457200" y="4767263"/>
            <a:ext cx="2133600" cy="273844"/>
          </a:xfrm>
        </p:spPr>
        <p:txBody>
          <a:bodyPr/>
          <a:lstStyle>
            <a:lvl1pPr defTabSz="342900" fontAlgn="base">
              <a:spcBef>
                <a:spcPct val="0"/>
              </a:spcBef>
              <a:spcAft>
                <a:spcPct val="0"/>
              </a:spcAft>
              <a:buFontTx/>
              <a:buNone/>
              <a:defRPr>
                <a:latin typeface="Corbel" pitchFamily="34" charset="0"/>
                <a:cs typeface="+mn-cs"/>
              </a:defRPr>
            </a:lvl1pPr>
          </a:lstStyle>
          <a:p>
            <a:pPr>
              <a:defRPr/>
            </a:pPr>
            <a:fld id="{165DEF8A-7654-4C40-9EB6-A67A0AC32172}" type="datetimeFigureOut">
              <a:rPr lang="el-GR"/>
              <a:pPr>
                <a:defRPr/>
              </a:pPr>
              <a:t>22/6/2021</a:t>
            </a:fld>
            <a:endParaRPr lang="el-GR"/>
          </a:p>
        </p:txBody>
      </p:sp>
      <p:sp>
        <p:nvSpPr>
          <p:cNvPr id="7" name="4 - Θέση υποσέλιδου"/>
          <p:cNvSpPr>
            <a:spLocks noGrp="1"/>
          </p:cNvSpPr>
          <p:nvPr>
            <p:ph type="ftr" sz="quarter" idx="11"/>
          </p:nvPr>
        </p:nvSpPr>
        <p:spPr>
          <a:xfrm>
            <a:off x="428625" y="4767263"/>
            <a:ext cx="5591175" cy="273844"/>
          </a:xfrm>
        </p:spPr>
        <p:txBody>
          <a:bodyPr/>
          <a:lstStyle>
            <a:lvl1pPr defTabSz="342900" fontAlgn="base">
              <a:spcBef>
                <a:spcPct val="0"/>
              </a:spcBef>
              <a:spcAft>
                <a:spcPct val="0"/>
              </a:spcAft>
              <a:buFontTx/>
              <a:buNone/>
              <a:defRPr>
                <a:latin typeface="Corbel" pitchFamily="34" charset="0"/>
                <a:cs typeface="+mn-cs"/>
              </a:defRPr>
            </a:lvl1pPr>
          </a:lstStyle>
          <a:p>
            <a:pPr>
              <a:defRPr/>
            </a:pPr>
            <a:endParaRPr lang="el-GR"/>
          </a:p>
        </p:txBody>
      </p:sp>
      <p:sp>
        <p:nvSpPr>
          <p:cNvPr id="8" name="5 - Θέση αριθμού διαφάνειας"/>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lstStyle>
          <a:p>
            <a:pPr>
              <a:defRPr/>
            </a:pPr>
            <a:fld id="{BAE640D2-7F83-4138-9328-114908948665}" type="slidenum">
              <a:rPr lang="el-GR"/>
              <a:pPr>
                <a:defRPr/>
              </a:pPr>
              <a:t>‹#›</a:t>
            </a:fld>
            <a:endParaRPr lang="el-GR"/>
          </a:p>
        </p:txBody>
      </p:sp>
    </p:spTree>
    <p:extLst>
      <p:ext uri="{BB962C8B-B14F-4D97-AF65-F5344CB8AC3E}">
        <p14:creationId xmlns:p14="http://schemas.microsoft.com/office/powerpoint/2010/main" val="4073468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22376" y="794784"/>
            <a:ext cx="7772400" cy="13716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3922713" y="2198784"/>
            <a:ext cx="4572000" cy="1091166"/>
          </a:xfrm>
        </p:spPr>
        <p:txBody>
          <a:bodyPr lIns="91436" rIns="91436"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7" name="Διάσημα 6"/>
          <p:cNvSpPr/>
          <p:nvPr/>
        </p:nvSpPr>
        <p:spPr>
          <a:xfrm>
            <a:off x="3636680"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
        <p:nvSpPr>
          <p:cNvPr id="8" name="Διάσημα 7"/>
          <p:cNvSpPr/>
          <p:nvPr/>
        </p:nvSpPr>
        <p:spPr>
          <a:xfrm>
            <a:off x="3450264"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6" name="Θέση υποσέλιδου 5"/>
          <p:cNvSpPr>
            <a:spLocks noGrp="1"/>
          </p:cNvSpPr>
          <p:nvPr>
            <p:ph type="ftr" sz="quarter" idx="11"/>
          </p:nvPr>
        </p:nvSpPr>
        <p:spPr/>
        <p:txBody>
          <a:bodyPr/>
          <a:lstStyle/>
          <a:p>
            <a:endParaRPr kumimoji="0" lang="en-US"/>
          </a:p>
        </p:txBody>
      </p:sp>
      <p:sp>
        <p:nvSpPr>
          <p:cNvPr id="7" name="Θέση αριθμού διαφάνειας 6"/>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8" name="Τίτλος 7"/>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04788"/>
            <a:ext cx="8229600" cy="857250"/>
          </a:xfrm>
        </p:spPr>
        <p:txBody>
          <a:bodyPr anchor="ctr"/>
          <a:lstStyle>
            <a:lvl1pPr>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4057650"/>
            <a:ext cx="4040188" cy="571500"/>
          </a:xfrm>
          <a:solidFill>
            <a:schemeClr val="accent1"/>
          </a:solidFill>
          <a:ln w="9652">
            <a:solidFill>
              <a:schemeClr val="accent1"/>
            </a:solidFill>
            <a:miter lim="800000"/>
          </a:ln>
        </p:spPr>
        <p:txBody>
          <a:bodyPr lIns="182872"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9" y="4057650"/>
            <a:ext cx="4041775" cy="571500"/>
          </a:xfrm>
          <a:solidFill>
            <a:schemeClr val="accent1"/>
          </a:solidFill>
          <a:ln w="9652">
            <a:solidFill>
              <a:schemeClr val="accent1"/>
            </a:solidFill>
            <a:miter lim="800000"/>
          </a:ln>
        </p:spPr>
        <p:txBody>
          <a:bodyPr lIns="182872"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1083223"/>
            <a:ext cx="4040188" cy="2956322"/>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8" y="1083223"/>
            <a:ext cx="4041775" cy="295632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8" name="Θέση υποσέλιδου 7"/>
          <p:cNvSpPr>
            <a:spLocks noGrp="1"/>
          </p:cNvSpPr>
          <p:nvPr>
            <p:ph type="ftr" sz="quarter" idx="11"/>
          </p:nvPr>
        </p:nvSpPr>
        <p:spPr/>
        <p:txBody>
          <a:bodyPr/>
          <a:lstStyle/>
          <a:p>
            <a:endParaRPr kumimoji="0" lang="en-US"/>
          </a:p>
        </p:txBody>
      </p:sp>
      <p:sp>
        <p:nvSpPr>
          <p:cNvPr id="9" name="Θέση αριθμού διαφάνειας 8"/>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4" name="Θέση υποσέλιδου 3"/>
          <p:cNvSpPr>
            <a:spLocks noGrp="1"/>
          </p:cNvSpPr>
          <p:nvPr>
            <p:ph type="ftr" sz="quarter" idx="11"/>
          </p:nvPr>
        </p:nvSpPr>
        <p:spPr/>
        <p:txBody>
          <a:bodyPr/>
          <a:lstStyle/>
          <a:p>
            <a:endParaRPr kumimoji="0" lang="en-US"/>
          </a:p>
        </p:txBody>
      </p:sp>
      <p:sp>
        <p:nvSpPr>
          <p:cNvPr id="5" name="Θέση αριθμού διαφάνειας 4"/>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6" name="Τίτλος 5"/>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6/22/2021</a:t>
            </a:fld>
            <a:endParaRPr lang="en-US"/>
          </a:p>
        </p:txBody>
      </p:sp>
      <p:sp>
        <p:nvSpPr>
          <p:cNvPr id="3" name="Θέση υποσέλιδου 2"/>
          <p:cNvSpPr>
            <a:spLocks noGrp="1"/>
          </p:cNvSpPr>
          <p:nvPr>
            <p:ph type="ftr" sz="quarter" idx="11"/>
          </p:nvPr>
        </p:nvSpPr>
        <p:spPr/>
        <p:txBody>
          <a:bodyPr/>
          <a:lstStyle/>
          <a:p>
            <a:endParaRPr kumimoji="0" lang="en-US"/>
          </a:p>
        </p:txBody>
      </p:sp>
      <p:sp>
        <p:nvSpPr>
          <p:cNvPr id="4" name="Θέση αριθμού διαφάνειας 3"/>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3657600"/>
            <a:ext cx="7481776" cy="3429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Στυλ κύριου τίτλου</a:t>
            </a:r>
            <a:endParaRPr kumimoji="0" lang="en-US"/>
          </a:p>
        </p:txBody>
      </p:sp>
      <p:sp>
        <p:nvSpPr>
          <p:cNvPr id="3" name="Θέση κειμένου 2"/>
          <p:cNvSpPr>
            <a:spLocks noGrp="1"/>
          </p:cNvSpPr>
          <p:nvPr>
            <p:ph type="body" idx="2"/>
          </p:nvPr>
        </p:nvSpPr>
        <p:spPr>
          <a:xfrm>
            <a:off x="4419600" y="4016327"/>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914400" y="205740"/>
            <a:ext cx="7479792" cy="3429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a:xfrm>
            <a:off x="6727032" y="4805958"/>
            <a:ext cx="1920240" cy="274320"/>
          </a:xfrm>
        </p:spPr>
        <p:txBody>
          <a:bodyPr/>
          <a:lstStyle/>
          <a:p>
            <a:pPr eaLnBrk="1" latinLnBrk="0" hangingPunct="1"/>
            <a:fld id="{544213AF-26F6-41FA-8D85-E2C5388D6E58}" type="datetimeFigureOut">
              <a:rPr lang="en-US" smtClean="0"/>
              <a:pPr eaLnBrk="1" latinLnBrk="0" hangingPunct="1"/>
              <a:t>6/22/2021</a:t>
            </a:fld>
            <a:endParaRPr lang="en-US"/>
          </a:p>
        </p:txBody>
      </p:sp>
      <p:sp>
        <p:nvSpPr>
          <p:cNvPr id="6" name="Θέση υποσέλιδου 5"/>
          <p:cNvSpPr>
            <a:spLocks noGrp="1"/>
          </p:cNvSpPr>
          <p:nvPr>
            <p:ph type="ftr" sz="quarter" idx="11"/>
          </p:nvPr>
        </p:nvSpPr>
        <p:spPr/>
        <p:txBody>
          <a:bodyPr/>
          <a:lstStyle/>
          <a:p>
            <a:endParaRPr kumimoji="0" lang="en-US"/>
          </a:p>
        </p:txBody>
      </p:sp>
      <p:sp>
        <p:nvSpPr>
          <p:cNvPr id="7" name="Θέση αριθμού διαφάνειας 6"/>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141232" y="4082552"/>
            <a:ext cx="7162800" cy="486174"/>
          </a:xfrm>
          <a:noFill/>
        </p:spPr>
        <p:txBody>
          <a:bodyPr lIns="91436" tIns="0" rIns="91436" anchor="t"/>
          <a:lstStyle>
            <a:lvl1pPr marL="0" marR="18287" indent="0" algn="r">
              <a:buNone/>
              <a:defRPr sz="1400"/>
            </a:lvl1pPr>
            <a:lvl2pPr>
              <a:defRPr sz="1200"/>
            </a:lvl2pPr>
            <a:lvl3pPr>
              <a:defRPr sz="1000"/>
            </a:lvl3pPr>
            <a:lvl4pPr>
              <a:defRPr sz="900"/>
            </a:lvl4pPr>
            <a:lvl5pPr>
              <a:defRPr sz="900"/>
            </a:lvl5pPr>
            <a:extLst/>
          </a:lstStyle>
          <a:p>
            <a:pPr lvl="0" eaLnBrk="1" latinLnBrk="0" hangingPunct="1"/>
            <a:r>
              <a:rPr kumimoji="0" lang="el-GR"/>
              <a:t>Στυλ υποδείγματος κειμένου</a:t>
            </a:r>
          </a:p>
        </p:txBody>
      </p:sp>
      <p:sp>
        <p:nvSpPr>
          <p:cNvPr id="3" name="Θέση εικόνας 2"/>
          <p:cNvSpPr>
            <a:spLocks noGrp="1"/>
          </p:cNvSpPr>
          <p:nvPr>
            <p:ph type="pic" idx="1"/>
          </p:nvPr>
        </p:nvSpPr>
        <p:spPr>
          <a:xfrm>
            <a:off x="228600" y="142476"/>
            <a:ext cx="8686800" cy="329184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Θέση ημερομηνίας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6/22/2021</a:t>
            </a:fld>
            <a:endParaRPr lang="en-US">
              <a:solidFill>
                <a:schemeClr val="tx1"/>
              </a:solidFill>
            </a:endParaRPr>
          </a:p>
        </p:txBody>
      </p:sp>
      <p:sp>
        <p:nvSpPr>
          <p:cNvPr id="6" name="Θέση υποσέλιδου 5"/>
          <p:cNvSpPr>
            <a:spLocks noGrp="1"/>
          </p:cNvSpPr>
          <p:nvPr>
            <p:ph type="ftr" sz="quarter" idx="11"/>
          </p:nvPr>
        </p:nvSpPr>
        <p:spPr>
          <a:xfrm>
            <a:off x="4380075" y="4805958"/>
            <a:ext cx="2350681" cy="273844"/>
          </a:xfrm>
        </p:spPr>
        <p:txBody>
          <a:bodyPr/>
          <a:lstStyle>
            <a:lvl1pPr>
              <a:defRPr>
                <a:solidFill>
                  <a:schemeClr val="tx1"/>
                </a:solidFill>
              </a:defRPr>
            </a:lvl1pPr>
            <a:extLst/>
          </a:lstStyle>
          <a:p>
            <a:endParaRPr kumimoji="0" lang="en-US">
              <a:solidFill>
                <a:schemeClr val="tx1"/>
              </a:solidFill>
            </a:endParaRPr>
          </a:p>
        </p:txBody>
      </p:sp>
      <p:sp>
        <p:nvSpPr>
          <p:cNvPr id="7" name="Θέση αριθμού διαφάνειας 6"/>
          <p:cNvSpPr>
            <a:spLocks noGrp="1"/>
          </p:cNvSpPr>
          <p:nvPr>
            <p:ph type="sldNum" sz="quarter" idx="12"/>
          </p:nvPr>
        </p:nvSpPr>
        <p:spPr/>
        <p:txBody>
          <a:bodyPr/>
          <a:lstStyle>
            <a:lvl1pPr>
              <a:defRPr>
                <a:solidFill>
                  <a:schemeClr val="tx1"/>
                </a:solidFill>
              </a:defRPr>
            </a:lvl1pPr>
            <a:extLst/>
          </a:lstStyle>
          <a:p>
            <a:pPr algn="ctr"/>
            <a:fld id="{00000000-1234-1234-1234-123412341234}" type="slidenum">
              <a:rPr lang="en" smtClean="0"/>
              <a:pPr algn="ctr"/>
              <a:t>‹#›</a:t>
            </a:fld>
            <a:endParaRPr lang="en"/>
          </a:p>
        </p:txBody>
      </p:sp>
      <p:sp>
        <p:nvSpPr>
          <p:cNvPr id="2" name="Τίτλος 1"/>
          <p:cNvSpPr>
            <a:spLocks noGrp="1"/>
          </p:cNvSpPr>
          <p:nvPr>
            <p:ph type="title"/>
          </p:nvPr>
        </p:nvSpPr>
        <p:spPr>
          <a:xfrm>
            <a:off x="228601" y="3648842"/>
            <a:ext cx="8075432" cy="422004"/>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Στυλ κύριου τίτλου</a:t>
            </a:r>
            <a:endParaRPr kumimoji="0" lang="en-US"/>
          </a:p>
        </p:txBody>
      </p:sp>
      <p:sp>
        <p:nvSpPr>
          <p:cNvPr id="8" name="Ελεύθερη σχεδίαση 7"/>
          <p:cNvSpPr>
            <a:spLocks/>
          </p:cNvSpPr>
          <p:nvPr/>
        </p:nvSpPr>
        <p:spPr bwMode="auto">
          <a:xfrm>
            <a:off x="499273" y="4458704"/>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9" name="Ελεύθερη σχεδίαση 8"/>
          <p:cNvSpPr>
            <a:spLocks/>
          </p:cNvSpPr>
          <p:nvPr/>
        </p:nvSpPr>
        <p:spPr bwMode="auto">
          <a:xfrm>
            <a:off x="485717" y="4454260"/>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10" name="Ορθογώνιο τρίγωνο 9"/>
          <p:cNvSpPr>
            <a:spLocks/>
          </p:cNvSpPr>
          <p:nvPr/>
        </p:nvSpPr>
        <p:spPr bwMode="auto">
          <a:xfrm>
            <a:off x="-6042" y="4343441"/>
            <a:ext cx="3402314" cy="810651"/>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36" tIns="45718" rIns="91436" bIns="45718" anchor="ctr" compatLnSpc="1"/>
          <a:lstStyle/>
          <a:p>
            <a:pPr algn="ctr" eaLnBrk="1" latinLnBrk="0" hangingPunct="1"/>
            <a:endParaRPr kumimoji="0" lang="en-US"/>
          </a:p>
        </p:txBody>
      </p:sp>
      <p:cxnSp>
        <p:nvCxnSpPr>
          <p:cNvPr id="11" name="Ευθεία γραμμή σύνδεσης 10"/>
          <p:cNvCxnSpPr/>
          <p:nvPr/>
        </p:nvCxnSpPr>
        <p:spPr>
          <a:xfrm>
            <a:off x="-9237" y="4340806"/>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Διάσημα 11"/>
          <p:cNvSpPr/>
          <p:nvPr/>
        </p:nvSpPr>
        <p:spPr>
          <a:xfrm>
            <a:off x="8664112"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
        <p:nvSpPr>
          <p:cNvPr id="13" name="Διάσημα 12"/>
          <p:cNvSpPr/>
          <p:nvPr/>
        </p:nvSpPr>
        <p:spPr>
          <a:xfrm>
            <a:off x="8477696"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1.jpeg"/><Relationship Id="rId2" Type="http://schemas.openxmlformats.org/officeDocument/2006/relationships/slideLayout" Target="../slideLayouts/slideLayout15.xml"/><Relationship Id="rId16" Type="http://schemas.openxmlformats.org/officeDocument/2006/relationships/theme" Target="../theme/theme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9273" y="4458704"/>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12" name="Ελεύθερη σχεδίαση 11"/>
          <p:cNvSpPr>
            <a:spLocks/>
          </p:cNvSpPr>
          <p:nvPr/>
        </p:nvSpPr>
        <p:spPr bwMode="auto">
          <a:xfrm>
            <a:off x="485717" y="4454260"/>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14" name="Ορθογώνιο τρίγωνο 13"/>
          <p:cNvSpPr>
            <a:spLocks/>
          </p:cNvSpPr>
          <p:nvPr/>
        </p:nvSpPr>
        <p:spPr bwMode="auto">
          <a:xfrm>
            <a:off x="-6042" y="4343441"/>
            <a:ext cx="3402314" cy="810651"/>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36" tIns="45718" rIns="91436" bIns="45718" anchor="ctr" compatLnSpc="1"/>
          <a:lstStyle/>
          <a:p>
            <a:pPr algn="ctr" eaLnBrk="1" latinLnBrk="0" hangingPunct="1"/>
            <a:endParaRPr kumimoji="0" lang="en-US"/>
          </a:p>
        </p:txBody>
      </p:sp>
      <p:cxnSp>
        <p:nvCxnSpPr>
          <p:cNvPr id="15" name="Ευθεία γραμμή σύνδεσης 14"/>
          <p:cNvCxnSpPr/>
          <p:nvPr/>
        </p:nvCxnSpPr>
        <p:spPr>
          <a:xfrm>
            <a:off x="-9237" y="4340806"/>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05979"/>
            <a:ext cx="8229600" cy="857250"/>
          </a:xfrm>
          <a:prstGeom prst="rect">
            <a:avLst/>
          </a:prstGeom>
        </p:spPr>
        <p:txBody>
          <a:bodyPr vert="horz" lIns="91436" tIns="45718" rIns="91436" bIns="45718" anchor="ctr">
            <a:normAutofit/>
            <a:scene3d>
              <a:camera prst="orthographicFront"/>
              <a:lightRig rig="soft" dir="t"/>
            </a:scene3d>
            <a:sp3d prstMaterial="softEdge">
              <a:bevelT w="25400" h="25400"/>
            </a:sp3d>
          </a:bodyPr>
          <a:lstStyle/>
          <a:p>
            <a:r>
              <a:rPr kumimoji="0" lang="el-GR"/>
              <a:t>Στυλ κύριου τίτλου</a:t>
            </a:r>
            <a:endParaRPr kumimoji="0" lang="en-US"/>
          </a:p>
        </p:txBody>
      </p:sp>
      <p:sp>
        <p:nvSpPr>
          <p:cNvPr id="30" name="Θέση κειμένου 29"/>
          <p:cNvSpPr>
            <a:spLocks noGrp="1"/>
          </p:cNvSpPr>
          <p:nvPr>
            <p:ph type="body" idx="1"/>
          </p:nvPr>
        </p:nvSpPr>
        <p:spPr>
          <a:xfrm>
            <a:off x="457200" y="1110997"/>
            <a:ext cx="8229600" cy="3394472"/>
          </a:xfrm>
          <a:prstGeom prst="rect">
            <a:avLst/>
          </a:prstGeom>
        </p:spPr>
        <p:txBody>
          <a:bodyPr vert="horz" lIns="91436" tIns="45718" rIns="91436" bIns="45718">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Θέση ημερομηνίας 9"/>
          <p:cNvSpPr>
            <a:spLocks noGrp="1"/>
          </p:cNvSpPr>
          <p:nvPr>
            <p:ph type="dt" sz="half" idx="2"/>
          </p:nvPr>
        </p:nvSpPr>
        <p:spPr>
          <a:xfrm>
            <a:off x="6727032" y="4805958"/>
            <a:ext cx="1920240" cy="274320"/>
          </a:xfrm>
          <a:prstGeom prst="rect">
            <a:avLst/>
          </a:prstGeom>
        </p:spPr>
        <p:txBody>
          <a:bodyPr vert="horz" lIns="91436" tIns="45718" rIns="91436" bIns="45718"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6/22/2021</a:t>
            </a:fld>
            <a:endParaRPr lang="en-US" sz="1000" dirty="0">
              <a:solidFill>
                <a:schemeClr val="tx1"/>
              </a:solidFill>
            </a:endParaRPr>
          </a:p>
        </p:txBody>
      </p:sp>
      <p:sp>
        <p:nvSpPr>
          <p:cNvPr id="22" name="Θέση υποσέλιδου 21"/>
          <p:cNvSpPr>
            <a:spLocks noGrp="1"/>
          </p:cNvSpPr>
          <p:nvPr>
            <p:ph type="ftr" sz="quarter" idx="3"/>
          </p:nvPr>
        </p:nvSpPr>
        <p:spPr>
          <a:xfrm>
            <a:off x="4380075" y="4805958"/>
            <a:ext cx="2350681" cy="273844"/>
          </a:xfrm>
          <a:prstGeom prst="rect">
            <a:avLst/>
          </a:prstGeom>
        </p:spPr>
        <p:txBody>
          <a:bodyPr vert="horz" lIns="91436" tIns="45718" rIns="91436" bIns="45718"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Θέση αριθμού διαφάνειας 17"/>
          <p:cNvSpPr>
            <a:spLocks noGrp="1"/>
          </p:cNvSpPr>
          <p:nvPr>
            <p:ph type="sldNum" sz="quarter" idx="4"/>
          </p:nvPr>
        </p:nvSpPr>
        <p:spPr>
          <a:xfrm>
            <a:off x="8647272" y="4805958"/>
            <a:ext cx="365760" cy="273844"/>
          </a:xfrm>
          <a:prstGeom prst="rect">
            <a:avLst/>
          </a:prstGeom>
        </p:spPr>
        <p:txBody>
          <a:bodyPr vert="horz" lIns="91436" tIns="45718" rIns="91436" bIns="45718" anchor="b"/>
          <a:lstStyle>
            <a:lvl1pPr algn="r" eaLnBrk="1" latinLnBrk="0" hangingPunct="1">
              <a:defRPr kumimoji="0" sz="1000" b="0">
                <a:solidFill>
                  <a:schemeClr val="tx1"/>
                </a:solidFill>
              </a:defRPr>
            </a:lvl1pPr>
            <a:extLst/>
          </a:lstStyle>
          <a:p>
            <a:pPr algn="ctr"/>
            <a:fld id="{00000000-1234-1234-1234-123412341234}" type="slidenum">
              <a:rPr lang="en" smtClean="0"/>
              <a:pPr algn="ctr"/>
              <a:t>‹#›</a:t>
            </a:fld>
            <a:endParaRPr lang="en"/>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5" r:id="rId12"/>
    <p:sldLayoutId id="2147483661" r:id="rId13"/>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42" indent="-256019"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61" indent="-228588"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493" indent="-228588"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2944" indent="-228588"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532" indent="-228588"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120" indent="-228588"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709" indent="-228588"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297" indent="-228588"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5886" indent="-228588"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78" algn="l" rtl="0" eaLnBrk="1" latinLnBrk="0" hangingPunct="1">
        <a:defRPr kumimoji="0" kern="1200">
          <a:solidFill>
            <a:schemeClr val="tx1"/>
          </a:solidFill>
          <a:latin typeface="+mn-lt"/>
          <a:ea typeface="+mn-ea"/>
          <a:cs typeface="+mn-cs"/>
        </a:defRPr>
      </a:lvl2pPr>
      <a:lvl3pPr marL="914355" algn="l" rtl="0" eaLnBrk="1" latinLnBrk="0" hangingPunct="1">
        <a:defRPr kumimoji="0" kern="1200">
          <a:solidFill>
            <a:schemeClr val="tx1"/>
          </a:solidFill>
          <a:latin typeface="+mn-lt"/>
          <a:ea typeface="+mn-ea"/>
          <a:cs typeface="+mn-cs"/>
        </a:defRPr>
      </a:lvl3pPr>
      <a:lvl4pPr marL="1371532" algn="l" rtl="0" eaLnBrk="1" latinLnBrk="0" hangingPunct="1">
        <a:defRPr kumimoji="0" kern="1200">
          <a:solidFill>
            <a:schemeClr val="tx1"/>
          </a:solidFill>
          <a:latin typeface="+mn-lt"/>
          <a:ea typeface="+mn-ea"/>
          <a:cs typeface="+mn-cs"/>
        </a:defRPr>
      </a:lvl4pPr>
      <a:lvl5pPr marL="1828709" algn="l" rtl="0" eaLnBrk="1" latinLnBrk="0" hangingPunct="1">
        <a:defRPr kumimoji="0" kern="1200">
          <a:solidFill>
            <a:schemeClr val="tx1"/>
          </a:solidFill>
          <a:latin typeface="+mn-lt"/>
          <a:ea typeface="+mn-ea"/>
          <a:cs typeface="+mn-cs"/>
        </a:defRPr>
      </a:lvl5pPr>
      <a:lvl6pPr marL="2285886" algn="l" rtl="0" eaLnBrk="1" latinLnBrk="0" hangingPunct="1">
        <a:defRPr kumimoji="0" kern="1200">
          <a:solidFill>
            <a:schemeClr val="tx1"/>
          </a:solidFill>
          <a:latin typeface="+mn-lt"/>
          <a:ea typeface="+mn-ea"/>
          <a:cs typeface="+mn-cs"/>
        </a:defRPr>
      </a:lvl6pPr>
      <a:lvl7pPr marL="2743064" algn="l" rtl="0" eaLnBrk="1" latinLnBrk="0" hangingPunct="1">
        <a:defRPr kumimoji="0" kern="1200">
          <a:solidFill>
            <a:schemeClr val="tx1"/>
          </a:solidFill>
          <a:latin typeface="+mn-lt"/>
          <a:ea typeface="+mn-ea"/>
          <a:cs typeface="+mn-cs"/>
        </a:defRPr>
      </a:lvl7pPr>
      <a:lvl8pPr marL="3200240" algn="l" rtl="0" eaLnBrk="1" latinLnBrk="0" hangingPunct="1">
        <a:defRPr kumimoji="0" kern="1200">
          <a:solidFill>
            <a:schemeClr val="tx1"/>
          </a:solidFill>
          <a:latin typeface="+mn-lt"/>
          <a:ea typeface="+mn-ea"/>
          <a:cs typeface="+mn-cs"/>
        </a:defRPr>
      </a:lvl8pPr>
      <a:lvl9pPr marL="3657418"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8873" y="4458891"/>
            <a:ext cx="4941094" cy="69056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lIns="68579" tIns="34289" rIns="68579" bIns="34289"/>
          <a:lstStyle/>
          <a:p>
            <a:pPr defTabSz="342892">
              <a:buClrTx/>
              <a:buFontTx/>
              <a:buNone/>
              <a:defRPr/>
            </a:pPr>
            <a:endParaRPr lang="en-US" kern="1200">
              <a:solidFill>
                <a:prstClr val="black"/>
              </a:solidFill>
              <a:latin typeface="Lucida Sans Unicode"/>
              <a:ea typeface="+mn-ea"/>
            </a:endParaRPr>
          </a:p>
        </p:txBody>
      </p:sp>
      <p:sp>
        <p:nvSpPr>
          <p:cNvPr id="1027" name="Ελεύθερη σχεδίαση 11"/>
          <p:cNvSpPr>
            <a:spLocks/>
          </p:cNvSpPr>
          <p:nvPr/>
        </p:nvSpPr>
        <p:spPr bwMode="auto">
          <a:xfrm>
            <a:off x="485775" y="4454128"/>
            <a:ext cx="3690938" cy="700088"/>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lIns="68579" tIns="34289" rIns="68579" bIns="34289"/>
          <a:lstStyle/>
          <a:p>
            <a:pPr defTabSz="342900" eaLnBrk="0" fontAlgn="base" hangingPunct="0">
              <a:spcBef>
                <a:spcPct val="0"/>
              </a:spcBef>
              <a:spcAft>
                <a:spcPct val="0"/>
              </a:spcAft>
              <a:buClrTx/>
              <a:buFontTx/>
              <a:buNone/>
            </a:pPr>
            <a:endParaRPr lang="el-GR" sz="1800" kern="1200">
              <a:solidFill>
                <a:prstClr val="black"/>
              </a:solidFill>
              <a:latin typeface="Corbel" pitchFamily="34" charset="0"/>
              <a:ea typeface="+mn-ea"/>
              <a:cs typeface="+mn-cs"/>
            </a:endParaRPr>
          </a:p>
        </p:txBody>
      </p:sp>
      <p:sp>
        <p:nvSpPr>
          <p:cNvPr id="14" name="Ορθογώνιο τρίγωνο 13"/>
          <p:cNvSpPr>
            <a:spLocks/>
          </p:cNvSpPr>
          <p:nvPr/>
        </p:nvSpPr>
        <p:spPr bwMode="auto">
          <a:xfrm>
            <a:off x="-6042" y="4343441"/>
            <a:ext cx="3402314" cy="810651"/>
          </a:xfrm>
          <a:prstGeom prst="rtTriangle">
            <a:avLst/>
          </a:prstGeom>
          <a:blipFill>
            <a:blip r:embed="rId17">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lIns="68579" tIns="34289" rIns="68579" bIns="34289" anchor="ctr"/>
          <a:lstStyle/>
          <a:p>
            <a:pPr algn="ctr" defTabSz="342892">
              <a:buClrTx/>
              <a:buFontTx/>
              <a:buNone/>
              <a:defRPr/>
            </a:pPr>
            <a:endParaRPr lang="en-US" kern="1200">
              <a:solidFill>
                <a:prstClr val="white"/>
              </a:solidFill>
            </a:endParaRPr>
          </a:p>
        </p:txBody>
      </p:sp>
      <p:cxnSp>
        <p:nvCxnSpPr>
          <p:cNvPr id="15" name="Ευθεία γραμμή σύνδεσης 14"/>
          <p:cNvCxnSpPr/>
          <p:nvPr/>
        </p:nvCxnSpPr>
        <p:spPr>
          <a:xfrm>
            <a:off x="-9237" y="4340812"/>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05979"/>
            <a:ext cx="8229600" cy="857250"/>
          </a:xfrm>
          <a:prstGeom prst="rect">
            <a:avLst/>
          </a:prstGeom>
        </p:spPr>
        <p:txBody>
          <a:bodyPr vert="horz" lIns="68579" tIns="34289" rIns="68579" bIns="34289" anchor="ctr">
            <a:normAutofit/>
            <a:scene3d>
              <a:camera prst="orthographicFront"/>
              <a:lightRig rig="soft" dir="t"/>
            </a:scene3d>
            <a:sp3d prstMaterial="softEdge">
              <a:bevelT w="25400" h="25400"/>
            </a:sp3d>
          </a:bodyPr>
          <a:lstStyle/>
          <a:p>
            <a:r>
              <a:rPr lang="el-GR"/>
              <a:t>Στυλ κύριου τίτλου</a:t>
            </a:r>
            <a:endParaRPr lang="en-US"/>
          </a:p>
        </p:txBody>
      </p:sp>
      <p:sp>
        <p:nvSpPr>
          <p:cNvPr id="1033" name="Θέση κειμένου 29"/>
          <p:cNvSpPr>
            <a:spLocks noGrp="1"/>
          </p:cNvSpPr>
          <p:nvPr>
            <p:ph type="body" idx="1"/>
          </p:nvPr>
        </p:nvSpPr>
        <p:spPr bwMode="auto">
          <a:xfrm>
            <a:off x="457200" y="1110853"/>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9" tIns="34289" rIns="68579" bIns="34289" numCol="1" anchor="t" anchorCtr="0" compatLnSpc="1">
            <a:prstTxWarp prst="textNoShape">
              <a:avLst/>
            </a:prstTxWarp>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0" name="Θέση ημερομηνίας 9"/>
          <p:cNvSpPr>
            <a:spLocks noGrp="1"/>
          </p:cNvSpPr>
          <p:nvPr>
            <p:ph type="dt" sz="half" idx="2"/>
          </p:nvPr>
        </p:nvSpPr>
        <p:spPr>
          <a:xfrm>
            <a:off x="6727031" y="4806554"/>
            <a:ext cx="1920479" cy="273844"/>
          </a:xfrm>
          <a:prstGeom prst="rect">
            <a:avLst/>
          </a:prstGeom>
        </p:spPr>
        <p:txBody>
          <a:bodyPr vert="horz" lIns="68579" tIns="34289" rIns="68579" bIns="34289" anchor="b"/>
          <a:lstStyle>
            <a:lvl1pPr algn="l" defTabSz="342892" eaLnBrk="1" fontAlgn="auto" latinLnBrk="0" hangingPunct="1">
              <a:spcBef>
                <a:spcPts val="0"/>
              </a:spcBef>
              <a:spcAft>
                <a:spcPts val="0"/>
              </a:spcAft>
              <a:buFont typeface="Arial"/>
              <a:buNone/>
              <a:defRPr kumimoji="0" sz="800" smtClean="0">
                <a:solidFill>
                  <a:prstClr val="black"/>
                </a:solidFill>
                <a:latin typeface="Lucida Sans Unicode"/>
                <a:cs typeface="Arial"/>
                <a:sym typeface="Arial"/>
              </a:defRPr>
            </a:lvl1pPr>
            <a:extLst/>
          </a:lstStyle>
          <a:p>
            <a:pPr>
              <a:buClrTx/>
              <a:defRPr/>
            </a:pPr>
            <a:fld id="{C447829F-E1C7-4850-9CC0-C570D864CA36}" type="datetimeFigureOut">
              <a:rPr lang="el-GR" kern="1200">
                <a:ea typeface="+mn-ea"/>
              </a:rPr>
              <a:pPr>
                <a:buClrTx/>
                <a:defRPr/>
              </a:pPr>
              <a:t>22/6/2021</a:t>
            </a:fld>
            <a:endParaRPr lang="el-GR" kern="1200">
              <a:ea typeface="+mn-ea"/>
            </a:endParaRPr>
          </a:p>
        </p:txBody>
      </p:sp>
      <p:sp>
        <p:nvSpPr>
          <p:cNvPr id="22" name="Θέση υποσέλιδου 21"/>
          <p:cNvSpPr>
            <a:spLocks noGrp="1"/>
          </p:cNvSpPr>
          <p:nvPr>
            <p:ph type="ftr" sz="quarter" idx="3"/>
          </p:nvPr>
        </p:nvSpPr>
        <p:spPr>
          <a:xfrm>
            <a:off x="4380310" y="4806554"/>
            <a:ext cx="2350294" cy="273844"/>
          </a:xfrm>
          <a:prstGeom prst="rect">
            <a:avLst/>
          </a:prstGeom>
        </p:spPr>
        <p:txBody>
          <a:bodyPr vert="horz" lIns="68579" tIns="34289" rIns="68579" bIns="34289" anchor="b"/>
          <a:lstStyle>
            <a:lvl1pPr algn="r" defTabSz="342892" eaLnBrk="1" fontAlgn="auto" latinLnBrk="0" hangingPunct="1">
              <a:spcBef>
                <a:spcPts val="0"/>
              </a:spcBef>
              <a:spcAft>
                <a:spcPts val="0"/>
              </a:spcAft>
              <a:buFont typeface="Arial"/>
              <a:buNone/>
              <a:defRPr kumimoji="0" sz="800">
                <a:solidFill>
                  <a:prstClr val="black"/>
                </a:solidFill>
                <a:latin typeface="Lucida Sans Unicode"/>
                <a:cs typeface="Arial"/>
                <a:sym typeface="Arial"/>
              </a:defRPr>
            </a:lvl1pPr>
            <a:extLst/>
          </a:lstStyle>
          <a:p>
            <a:pPr>
              <a:buClrTx/>
              <a:defRPr/>
            </a:pPr>
            <a:endParaRPr lang="el-GR" kern="1200">
              <a:ea typeface="+mn-ea"/>
            </a:endParaRPr>
          </a:p>
        </p:txBody>
      </p:sp>
      <p:sp>
        <p:nvSpPr>
          <p:cNvPr id="18" name="Θέση αριθμού διαφάνειας 17"/>
          <p:cNvSpPr>
            <a:spLocks noGrp="1"/>
          </p:cNvSpPr>
          <p:nvPr>
            <p:ph type="sldNum" sz="quarter" idx="4"/>
          </p:nvPr>
        </p:nvSpPr>
        <p:spPr>
          <a:xfrm>
            <a:off x="8647510" y="4806554"/>
            <a:ext cx="365522" cy="273844"/>
          </a:xfrm>
          <a:prstGeom prst="rect">
            <a:avLst/>
          </a:prstGeom>
        </p:spPr>
        <p:txBody>
          <a:bodyPr vert="horz" lIns="68579" tIns="34289" rIns="68579" bIns="34289" anchor="b"/>
          <a:lstStyle>
            <a:lvl1pPr algn="r" defTabSz="342892" eaLnBrk="1" fontAlgn="auto" latinLnBrk="0" hangingPunct="1">
              <a:spcBef>
                <a:spcPts val="0"/>
              </a:spcBef>
              <a:spcAft>
                <a:spcPts val="0"/>
              </a:spcAft>
              <a:buFont typeface="Arial"/>
              <a:buNone/>
              <a:defRPr kumimoji="0" sz="800" b="0" smtClean="0">
                <a:solidFill>
                  <a:prstClr val="black"/>
                </a:solidFill>
                <a:latin typeface="Lucida Sans Unicode"/>
                <a:cs typeface="Arial"/>
                <a:sym typeface="Arial"/>
              </a:defRPr>
            </a:lvl1pPr>
            <a:extLst/>
          </a:lstStyle>
          <a:p>
            <a:pPr>
              <a:buClrTx/>
              <a:defRPr/>
            </a:pPr>
            <a:fld id="{548A7FD8-2661-4BE6-A94A-074E76CD0C8E}" type="slidenum">
              <a:rPr lang="el-GR" kern="1200">
                <a:ea typeface="+mn-ea"/>
              </a:rPr>
              <a:pPr>
                <a:buClrTx/>
                <a:defRPr/>
              </a:pPr>
              <a:t>‹#›</a:t>
            </a:fld>
            <a:endParaRPr lang="el-GR" kern="1200">
              <a:ea typeface="+mn-ea"/>
            </a:endParaRPr>
          </a:p>
        </p:txBody>
      </p:sp>
    </p:spTree>
    <p:extLst>
      <p:ext uri="{BB962C8B-B14F-4D97-AF65-F5344CB8AC3E}">
        <p14:creationId xmlns:p14="http://schemas.microsoft.com/office/powerpoint/2010/main" val="23465608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Lst>
  <p:txStyles>
    <p:titleStyle>
      <a:lvl1pPr algn="l" rtl="0" fontAlgn="base">
        <a:spcBef>
          <a:spcPct val="0"/>
        </a:spcBef>
        <a:spcAft>
          <a:spcPct val="0"/>
        </a:spcAft>
        <a:defRPr sz="3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3100" b="1">
          <a:solidFill>
            <a:schemeClr val="tx2"/>
          </a:solidFill>
          <a:latin typeface="Lucida Sans Unicode" pitchFamily="34" charset="0"/>
        </a:defRPr>
      </a:lvl2pPr>
      <a:lvl3pPr algn="l" rtl="0" fontAlgn="base">
        <a:spcBef>
          <a:spcPct val="0"/>
        </a:spcBef>
        <a:spcAft>
          <a:spcPct val="0"/>
        </a:spcAft>
        <a:defRPr sz="3100" b="1">
          <a:solidFill>
            <a:schemeClr val="tx2"/>
          </a:solidFill>
          <a:latin typeface="Lucida Sans Unicode" pitchFamily="34" charset="0"/>
        </a:defRPr>
      </a:lvl3pPr>
      <a:lvl4pPr algn="l" rtl="0" fontAlgn="base">
        <a:spcBef>
          <a:spcPct val="0"/>
        </a:spcBef>
        <a:spcAft>
          <a:spcPct val="0"/>
        </a:spcAft>
        <a:defRPr sz="3100" b="1">
          <a:solidFill>
            <a:schemeClr val="tx2"/>
          </a:solidFill>
          <a:latin typeface="Lucida Sans Unicode" pitchFamily="34" charset="0"/>
        </a:defRPr>
      </a:lvl4pPr>
      <a:lvl5pPr algn="l" rtl="0" fontAlgn="base">
        <a:spcBef>
          <a:spcPct val="0"/>
        </a:spcBef>
        <a:spcAft>
          <a:spcPct val="0"/>
        </a:spcAft>
        <a:defRPr sz="3100" b="1">
          <a:solidFill>
            <a:schemeClr val="tx2"/>
          </a:solidFill>
          <a:latin typeface="Lucida Sans Unicode" pitchFamily="34" charset="0"/>
        </a:defRPr>
      </a:lvl5pPr>
      <a:lvl6pPr marL="342900" algn="l" rtl="0" fontAlgn="base">
        <a:spcBef>
          <a:spcPct val="0"/>
        </a:spcBef>
        <a:spcAft>
          <a:spcPct val="0"/>
        </a:spcAft>
        <a:defRPr sz="3100" b="1">
          <a:solidFill>
            <a:schemeClr val="tx2"/>
          </a:solidFill>
          <a:latin typeface="Lucida Sans Unicode" pitchFamily="34" charset="0"/>
        </a:defRPr>
      </a:lvl6pPr>
      <a:lvl7pPr marL="685800" algn="l" rtl="0" fontAlgn="base">
        <a:spcBef>
          <a:spcPct val="0"/>
        </a:spcBef>
        <a:spcAft>
          <a:spcPct val="0"/>
        </a:spcAft>
        <a:defRPr sz="3100" b="1">
          <a:solidFill>
            <a:schemeClr val="tx2"/>
          </a:solidFill>
          <a:latin typeface="Lucida Sans Unicode" pitchFamily="34" charset="0"/>
        </a:defRPr>
      </a:lvl7pPr>
      <a:lvl8pPr marL="1028700" algn="l" rtl="0" fontAlgn="base">
        <a:spcBef>
          <a:spcPct val="0"/>
        </a:spcBef>
        <a:spcAft>
          <a:spcPct val="0"/>
        </a:spcAft>
        <a:defRPr sz="3100" b="1">
          <a:solidFill>
            <a:schemeClr val="tx2"/>
          </a:solidFill>
          <a:latin typeface="Lucida Sans Unicode" pitchFamily="34" charset="0"/>
        </a:defRPr>
      </a:lvl8pPr>
      <a:lvl9pPr marL="1371600" algn="l" rtl="0" fontAlgn="base">
        <a:spcBef>
          <a:spcPct val="0"/>
        </a:spcBef>
        <a:spcAft>
          <a:spcPct val="0"/>
        </a:spcAft>
        <a:defRPr sz="3100" b="1">
          <a:solidFill>
            <a:schemeClr val="tx2"/>
          </a:solidFill>
          <a:latin typeface="Lucida Sans Unicode" pitchFamily="34" charset="0"/>
        </a:defRPr>
      </a:lvl9pPr>
      <a:extLst/>
    </p:titleStyle>
    <p:bodyStyle>
      <a:lvl1pPr marL="273844" indent="-191691" algn="l" rtl="0" fontAlgn="base">
        <a:spcBef>
          <a:spcPts val="300"/>
        </a:spcBef>
        <a:spcAft>
          <a:spcPct val="0"/>
        </a:spcAft>
        <a:buClr>
          <a:schemeClr val="accent1"/>
        </a:buClr>
        <a:buSzPct val="68000"/>
        <a:buFont typeface="Wingdings 3" pitchFamily="18" charset="2"/>
        <a:buChar char=""/>
        <a:defRPr sz="2000" kern="1200">
          <a:solidFill>
            <a:schemeClr val="tx1"/>
          </a:solidFill>
          <a:latin typeface="+mn-lt"/>
          <a:ea typeface="+mn-ea"/>
          <a:cs typeface="+mn-cs"/>
        </a:defRPr>
      </a:lvl1pPr>
      <a:lvl2pPr marL="465535" indent="-170260" algn="l" rtl="0" fontAlgn="base">
        <a:spcBef>
          <a:spcPts val="244"/>
        </a:spcBef>
        <a:spcAft>
          <a:spcPct val="0"/>
        </a:spcAft>
        <a:buClr>
          <a:schemeClr val="accent1"/>
        </a:buClr>
        <a:buFont typeface="Verdana" pitchFamily="34" charset="0"/>
        <a:buChar char="◦"/>
        <a:defRPr sz="1700" kern="1200">
          <a:solidFill>
            <a:schemeClr val="tx1"/>
          </a:solidFill>
          <a:latin typeface="+mn-lt"/>
          <a:ea typeface="+mn-ea"/>
          <a:cs typeface="+mn-cs"/>
        </a:defRPr>
      </a:lvl2pPr>
      <a:lvl3pPr marL="644129" indent="-170260" algn="l" rtl="0" fontAlgn="base">
        <a:spcBef>
          <a:spcPts val="263"/>
        </a:spcBef>
        <a:spcAft>
          <a:spcPct val="0"/>
        </a:spcAft>
        <a:buClr>
          <a:schemeClr val="accent2"/>
        </a:buClr>
        <a:buSzPct val="100000"/>
        <a:buFont typeface="Wingdings 2" pitchFamily="18" charset="2"/>
        <a:buChar char=""/>
        <a:defRPr sz="1600" kern="1200">
          <a:solidFill>
            <a:schemeClr val="tx1"/>
          </a:solidFill>
          <a:latin typeface="+mn-lt"/>
          <a:ea typeface="+mn-ea"/>
          <a:cs typeface="+mn-cs"/>
        </a:defRPr>
      </a:lvl3pPr>
      <a:lvl4pPr marL="856060" indent="-170260" algn="l" rtl="0" fontAlgn="base">
        <a:spcBef>
          <a:spcPts val="263"/>
        </a:spcBef>
        <a:spcAft>
          <a:spcPct val="0"/>
        </a:spcAft>
        <a:buClr>
          <a:schemeClr val="accent2"/>
        </a:buClr>
        <a:buFont typeface="Wingdings 2" pitchFamily="18" charset="2"/>
        <a:buChar char=""/>
        <a:defRPr sz="1400" kern="1200">
          <a:solidFill>
            <a:schemeClr val="tx1"/>
          </a:solidFill>
          <a:latin typeface="+mn-lt"/>
          <a:ea typeface="+mn-ea"/>
          <a:cs typeface="+mn-cs"/>
        </a:defRPr>
      </a:lvl4pPr>
      <a:lvl5pPr marL="1027510" indent="-170260" algn="l" rtl="0" fontAlgn="base">
        <a:spcBef>
          <a:spcPts val="263"/>
        </a:spcBef>
        <a:spcAft>
          <a:spcPct val="0"/>
        </a:spcAft>
        <a:buClr>
          <a:schemeClr val="accent2"/>
        </a:buClr>
        <a:buFont typeface="Wingdings 2" pitchFamily="18" charset="2"/>
        <a:buChar char=""/>
        <a:defRPr sz="1400" kern="1200">
          <a:solidFill>
            <a:schemeClr val="tx1"/>
          </a:solidFill>
          <a:latin typeface="+mn-lt"/>
          <a:ea typeface="+mn-ea"/>
          <a:cs typeface="+mn-cs"/>
        </a:defRPr>
      </a:lvl5pPr>
      <a:lvl6pPr marL="1200120" indent="-171446" algn="l" rtl="0" eaLnBrk="1" latinLnBrk="0" hangingPunct="1">
        <a:spcBef>
          <a:spcPts val="263"/>
        </a:spcBef>
        <a:buClr>
          <a:schemeClr val="accent3"/>
        </a:buClr>
        <a:buFont typeface="Wingdings 2"/>
        <a:buChar char=""/>
        <a:defRPr kumimoji="0" sz="1400" kern="1200">
          <a:solidFill>
            <a:schemeClr val="tx1"/>
          </a:solidFill>
          <a:latin typeface="+mn-lt"/>
          <a:ea typeface="+mn-ea"/>
          <a:cs typeface="+mn-cs"/>
        </a:defRPr>
      </a:lvl6pPr>
      <a:lvl7pPr marL="1371566" indent="-171446"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7pPr>
      <a:lvl8pPr marL="1543012" indent="-171446"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8pPr>
      <a:lvl9pPr marL="1714457" indent="-171446" algn="l" rtl="0" eaLnBrk="1" latinLnBrk="0" hangingPunct="1">
        <a:spcBef>
          <a:spcPts val="263"/>
        </a:spcBef>
        <a:buClr>
          <a:schemeClr val="accent3"/>
        </a:buClr>
        <a:buFont typeface="Wingdings 2"/>
        <a:buChar char=""/>
        <a:defRPr kumimoji="0" sz="12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342892" algn="l" rtl="0" eaLnBrk="1" latinLnBrk="0" hangingPunct="1">
        <a:defRPr kumimoji="0" kern="1200">
          <a:solidFill>
            <a:schemeClr val="tx1"/>
          </a:solidFill>
          <a:latin typeface="+mn-lt"/>
          <a:ea typeface="+mn-ea"/>
          <a:cs typeface="+mn-cs"/>
        </a:defRPr>
      </a:lvl2pPr>
      <a:lvl3pPr marL="685783" algn="l" rtl="0" eaLnBrk="1" latinLnBrk="0" hangingPunct="1">
        <a:defRPr kumimoji="0" kern="1200">
          <a:solidFill>
            <a:schemeClr val="tx1"/>
          </a:solidFill>
          <a:latin typeface="+mn-lt"/>
          <a:ea typeface="+mn-ea"/>
          <a:cs typeface="+mn-cs"/>
        </a:defRPr>
      </a:lvl3pPr>
      <a:lvl4pPr marL="1028675" algn="l" rtl="0" eaLnBrk="1" latinLnBrk="0" hangingPunct="1">
        <a:defRPr kumimoji="0" kern="1200">
          <a:solidFill>
            <a:schemeClr val="tx1"/>
          </a:solidFill>
          <a:latin typeface="+mn-lt"/>
          <a:ea typeface="+mn-ea"/>
          <a:cs typeface="+mn-cs"/>
        </a:defRPr>
      </a:lvl4pPr>
      <a:lvl5pPr marL="1371566" algn="l" rtl="0" eaLnBrk="1" latinLnBrk="0" hangingPunct="1">
        <a:defRPr kumimoji="0" kern="1200">
          <a:solidFill>
            <a:schemeClr val="tx1"/>
          </a:solidFill>
          <a:latin typeface="+mn-lt"/>
          <a:ea typeface="+mn-ea"/>
          <a:cs typeface="+mn-cs"/>
        </a:defRPr>
      </a:lvl5pPr>
      <a:lvl6pPr marL="1714457" algn="l" rtl="0" eaLnBrk="1" latinLnBrk="0" hangingPunct="1">
        <a:defRPr kumimoji="0" kern="1200">
          <a:solidFill>
            <a:schemeClr val="tx1"/>
          </a:solidFill>
          <a:latin typeface="+mn-lt"/>
          <a:ea typeface="+mn-ea"/>
          <a:cs typeface="+mn-cs"/>
        </a:defRPr>
      </a:lvl6pPr>
      <a:lvl7pPr marL="2057348" algn="l" rtl="0" eaLnBrk="1" latinLnBrk="0" hangingPunct="1">
        <a:defRPr kumimoji="0" kern="1200">
          <a:solidFill>
            <a:schemeClr val="tx1"/>
          </a:solidFill>
          <a:latin typeface="+mn-lt"/>
          <a:ea typeface="+mn-ea"/>
          <a:cs typeface="+mn-cs"/>
        </a:defRPr>
      </a:lvl7pPr>
      <a:lvl8pPr marL="2400240" algn="l" rtl="0" eaLnBrk="1" latinLnBrk="0" hangingPunct="1">
        <a:defRPr kumimoji="0" kern="1200">
          <a:solidFill>
            <a:schemeClr val="tx1"/>
          </a:solidFill>
          <a:latin typeface="+mn-lt"/>
          <a:ea typeface="+mn-ea"/>
          <a:cs typeface="+mn-cs"/>
        </a:defRPr>
      </a:lvl8pPr>
      <a:lvl9pPr marL="2743132"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l.wikipedia.org/wiki/UEF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ctrTitle"/>
          </p:nvPr>
        </p:nvSpPr>
        <p:spPr>
          <a:xfrm>
            <a:off x="673217" y="1194925"/>
            <a:ext cx="7772400" cy="849908"/>
          </a:xfrm>
        </p:spPr>
        <p:txBody>
          <a:bodyPr>
            <a:noAutofit/>
          </a:bodyPr>
          <a:lstStyle/>
          <a:p>
            <a:pPr algn="ctr" fontAlgn="auto">
              <a:spcAft>
                <a:spcPts val="0"/>
              </a:spcAft>
              <a:defRPr/>
            </a:pPr>
            <a:r>
              <a:rPr lang="el-GR" sz="2400" dirty="0"/>
              <a:t>ΠΟΛΙΤΙΣΜΟΣ, ΑΘΛΗΤΙΣΜΟΣ, ΤΟΥΡΙΣΜΟΣ: </a:t>
            </a:r>
            <a:br>
              <a:rPr lang="el-GR" sz="2400" dirty="0"/>
            </a:br>
            <a:r>
              <a:rPr lang="el-GR" sz="2400" dirty="0"/>
              <a:t>ΑΡΧΙΚΕΣ ΕΝΝΟΙΕΣ ΚΑΙ ΒΑΣΙΚΑ ΝΟΗΜΑΤΑ</a:t>
            </a:r>
            <a:endParaRPr lang="el-GR" sz="2300" dirty="0">
              <a:latin typeface="Times New Roman" pitchFamily="18" charset="0"/>
              <a:cs typeface="Times New Roman" pitchFamily="18" charset="0"/>
            </a:endParaRPr>
          </a:p>
        </p:txBody>
      </p:sp>
      <p:sp>
        <p:nvSpPr>
          <p:cNvPr id="6" name="Θέση κειμένου 5"/>
          <p:cNvSpPr>
            <a:spLocks noGrp="1"/>
          </p:cNvSpPr>
          <p:nvPr>
            <p:ph type="subTitle" idx="1"/>
          </p:nvPr>
        </p:nvSpPr>
        <p:spPr>
          <a:xfrm>
            <a:off x="685800" y="2070499"/>
            <a:ext cx="7772400" cy="2749153"/>
          </a:xfrm>
        </p:spPr>
        <p:txBody>
          <a:bodyPr>
            <a:normAutofit lnSpcReduction="10000"/>
          </a:bodyPr>
          <a:lstStyle/>
          <a:p>
            <a:pPr marR="0" algn="ctr">
              <a:lnSpc>
                <a:spcPct val="80000"/>
              </a:lnSpc>
            </a:pPr>
            <a:endParaRPr lang="el-GR" sz="1600" dirty="0">
              <a:latin typeface="Times New Roman" pitchFamily="18" charset="0"/>
              <a:cs typeface="Times New Roman" pitchFamily="18" charset="0"/>
            </a:endParaRPr>
          </a:p>
          <a:p>
            <a:pPr marR="0" algn="ctr">
              <a:lnSpc>
                <a:spcPct val="80000"/>
              </a:lnSpc>
            </a:pPr>
            <a:r>
              <a:rPr lang="el-GR" sz="1600" b="1" dirty="0">
                <a:latin typeface="Times New Roman" pitchFamily="18" charset="0"/>
                <a:cs typeface="Times New Roman" pitchFamily="18" charset="0"/>
              </a:rPr>
              <a:t>ΕΘΝΙΚΗ ΣΧΟΛΗ ΔΗΜΟΣΙΑΣ ΔΙΟΙΚΗΣΗΣ ΚΑΙ ΑΥΤΟΔΙΟΙΚΗΣΗΣ </a:t>
            </a:r>
          </a:p>
          <a:p>
            <a:pPr marR="0" algn="ctr">
              <a:lnSpc>
                <a:spcPct val="80000"/>
              </a:lnSpc>
            </a:pPr>
            <a:r>
              <a:rPr lang="el-GR" sz="1600" b="1" dirty="0">
                <a:latin typeface="Times New Roman" pitchFamily="18" charset="0"/>
                <a:cs typeface="Times New Roman" pitchFamily="18" charset="0"/>
              </a:rPr>
              <a:t>         ΚΗ΄ΕΚΠΑΙΔΕΥΤΙΚΗ ΣΕΙΡΑ «ΔΗΜΗΤΡΙΟΣ ΤΖΑΝΑΚΗΣ» </a:t>
            </a:r>
          </a:p>
          <a:p>
            <a:pPr marR="0" algn="ctr">
              <a:lnSpc>
                <a:spcPct val="80000"/>
              </a:lnSpc>
            </a:pPr>
            <a:r>
              <a:rPr lang="el-GR" sz="1600" b="1" dirty="0">
                <a:latin typeface="Times New Roman" pitchFamily="18" charset="0"/>
                <a:cs typeface="Times New Roman" pitchFamily="18" charset="0"/>
              </a:rPr>
              <a:t>Α΄ ΚΥΚΛΟΣ ΕΙΔΙΚΗΣ ΦΑΣΗΣ </a:t>
            </a:r>
          </a:p>
          <a:p>
            <a:endParaRPr lang="el-GR" sz="1600" dirty="0"/>
          </a:p>
          <a:p>
            <a:pPr marR="0" algn="ctr">
              <a:lnSpc>
                <a:spcPct val="80000"/>
              </a:lnSpc>
            </a:pPr>
            <a:endParaRPr lang="el-GR" sz="1600" b="1" u="sng" dirty="0">
              <a:latin typeface="Times New Roman" pitchFamily="18" charset="0"/>
              <a:cs typeface="Times New Roman" pitchFamily="18" charset="0"/>
            </a:endParaRPr>
          </a:p>
          <a:p>
            <a:pPr marR="0" algn="ctr">
              <a:lnSpc>
                <a:spcPct val="80000"/>
              </a:lnSpc>
            </a:pPr>
            <a:r>
              <a:rPr lang="el-GR" sz="1600" dirty="0">
                <a:latin typeface="Times New Roman" pitchFamily="18" charset="0"/>
                <a:cs typeface="Times New Roman" pitchFamily="18" charset="0"/>
              </a:rPr>
              <a:t>ΕΙΣΗΓΗΤΗΣ: Δρ. ΓΙΑΝΝΗΣ ΙΩΑΝΝΙΔΗΣ</a:t>
            </a:r>
          </a:p>
          <a:p>
            <a:pPr marR="0" algn="ctr">
              <a:lnSpc>
                <a:spcPct val="80000"/>
              </a:lnSpc>
            </a:pPr>
            <a:endParaRPr lang="el-GR" sz="1600" dirty="0">
              <a:latin typeface="Times New Roman" pitchFamily="18" charset="0"/>
              <a:cs typeface="Times New Roman" pitchFamily="18" charset="0"/>
            </a:endParaRPr>
          </a:p>
          <a:p>
            <a:pPr marR="0" algn="ctr">
              <a:lnSpc>
                <a:spcPct val="80000"/>
              </a:lnSpc>
            </a:pPr>
            <a:endParaRPr lang="el-GR" sz="1600" dirty="0">
              <a:latin typeface="Times New Roman" pitchFamily="18" charset="0"/>
              <a:cs typeface="Times New Roman" pitchFamily="18" charset="0"/>
            </a:endParaRPr>
          </a:p>
          <a:p>
            <a:pPr marR="0" algn="ctr">
              <a:lnSpc>
                <a:spcPct val="80000"/>
              </a:lnSpc>
            </a:pPr>
            <a:endParaRPr lang="el-GR" sz="1600" dirty="0">
              <a:latin typeface="Times New Roman" pitchFamily="18" charset="0"/>
              <a:cs typeface="Times New Roman" pitchFamily="18" charset="0"/>
            </a:endParaRPr>
          </a:p>
          <a:p>
            <a:pPr marR="0" algn="ctr">
              <a:lnSpc>
                <a:spcPct val="80000"/>
              </a:lnSpc>
            </a:pPr>
            <a:endParaRPr lang="el-GR" sz="1600" dirty="0">
              <a:latin typeface="Times New Roman" pitchFamily="18" charset="0"/>
              <a:cs typeface="Times New Roman" pitchFamily="18" charset="0"/>
            </a:endParaRPr>
          </a:p>
          <a:p>
            <a:pPr marR="0" algn="ctr">
              <a:lnSpc>
                <a:spcPct val="80000"/>
              </a:lnSpc>
            </a:pPr>
            <a:r>
              <a:rPr lang="el-GR" sz="1600" b="1" dirty="0">
                <a:latin typeface="Times New Roman" pitchFamily="18" charset="0"/>
                <a:cs typeface="Times New Roman" pitchFamily="18" charset="0"/>
              </a:rPr>
              <a:t>ΑΘΗΝΑ 20</a:t>
            </a:r>
            <a:r>
              <a:rPr lang="en-US" sz="1600" b="1" dirty="0">
                <a:latin typeface="Times New Roman" pitchFamily="18" charset="0"/>
                <a:cs typeface="Times New Roman" pitchFamily="18" charset="0"/>
              </a:rPr>
              <a:t>2</a:t>
            </a:r>
            <a:r>
              <a:rPr lang="el-GR" sz="1600" b="1" dirty="0">
                <a:latin typeface="Times New Roman" pitchFamily="18" charset="0"/>
                <a:cs typeface="Times New Roman" pitchFamily="18" charset="0"/>
              </a:rPr>
              <a:t>1</a:t>
            </a:r>
          </a:p>
        </p:txBody>
      </p:sp>
      <p:pic>
        <p:nvPicPr>
          <p:cNvPr id="17412" name="Picture 3"/>
          <p:cNvPicPr>
            <a:picLocks noGrp="1" noChangeAspect="1" noChangeArrowheads="1"/>
          </p:cNvPicPr>
          <p:nvPr>
            <p:ph sz="quarter" idx="4294967295"/>
          </p:nvPr>
        </p:nvPicPr>
        <p:blipFill>
          <a:blip r:embed="rId2">
            <a:extLst>
              <a:ext uri="{28A0092B-C50C-407E-A947-70E740481C1C}">
                <a14:useLocalDpi xmlns:a14="http://schemas.microsoft.com/office/drawing/2010/main" val="0"/>
              </a:ext>
            </a:extLst>
          </a:blip>
          <a:srcRect/>
          <a:stretch>
            <a:fillRect/>
          </a:stretch>
        </p:blipFill>
        <p:spPr>
          <a:xfrm>
            <a:off x="7010400" y="317897"/>
            <a:ext cx="2133600" cy="694134"/>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34781"/>
          <a:stretch/>
        </p:blipFill>
        <p:spPr bwMode="auto">
          <a:xfrm>
            <a:off x="227312" y="225468"/>
            <a:ext cx="1582699" cy="4697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081903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1"/>
            <a:ext cx="8401200" cy="1039091"/>
          </a:xfrm>
        </p:spPr>
        <p:txBody>
          <a:bodyPr/>
          <a:lstStyle/>
          <a:p>
            <a:pPr algn="ctr"/>
            <a:r>
              <a:rPr lang="el-GR" sz="2400" dirty="0" smtClean="0">
                <a:solidFill>
                  <a:schemeClr val="accent1">
                    <a:lumMod val="75000"/>
                  </a:schemeClr>
                </a:solidFill>
                <a:latin typeface="Times New Roman" pitchFamily="18" charset="0"/>
                <a:cs typeface="Times New Roman" pitchFamily="18" charset="0"/>
              </a:rPr>
              <a:t/>
            </a:r>
            <a:br>
              <a:rPr lang="el-GR" sz="2400" dirty="0" smtClean="0">
                <a:solidFill>
                  <a:schemeClr val="accent1">
                    <a:lumMod val="75000"/>
                  </a:schemeClr>
                </a:solidFill>
                <a:latin typeface="Times New Roman" pitchFamily="18" charset="0"/>
                <a:cs typeface="Times New Roman" pitchFamily="18" charset="0"/>
              </a:rPr>
            </a:br>
            <a:r>
              <a:rPr lang="el-GR" sz="2400" dirty="0" smtClean="0"/>
              <a:t/>
            </a:r>
            <a:br>
              <a:rPr lang="el-GR" sz="2400" dirty="0" smtClean="0"/>
            </a:b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2.2 Ο «συλλογικός και σωματειακός αθλητισμός»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 2.3 Ο «αθλητισμός στην τρίτη ηλικία» </a:t>
            </a:r>
            <a:endParaRPr lang="el-GR" sz="2400" dirty="0">
              <a:latin typeface="Times New Roman" pitchFamily="18" charset="0"/>
              <a:cs typeface="Times New Roman" pitchFamily="18" charset="0"/>
            </a:endParaRPr>
          </a:p>
        </p:txBody>
      </p:sp>
      <p:sp>
        <p:nvSpPr>
          <p:cNvPr id="3" name="2 - Θέση κειμένου"/>
          <p:cNvSpPr>
            <a:spLocks noGrp="1"/>
          </p:cNvSpPr>
          <p:nvPr>
            <p:ph type="body" idx="1"/>
          </p:nvPr>
        </p:nvSpPr>
        <p:spPr>
          <a:xfrm>
            <a:off x="0" y="1174173"/>
            <a:ext cx="9144000" cy="3969327"/>
          </a:xfrm>
        </p:spPr>
        <p:txBody>
          <a:bodyPr/>
          <a:lstStyle/>
          <a:p>
            <a:pPr lvl="0">
              <a:buFont typeface="Wingdings" pitchFamily="2" charset="2"/>
              <a:buChar char="Ø"/>
            </a:pPr>
            <a:r>
              <a:rPr lang="el-GR" sz="2200" dirty="0" smtClean="0">
                <a:latin typeface="Times New Roman" pitchFamily="18" charset="0"/>
                <a:cs typeface="Times New Roman" pitchFamily="18" charset="0"/>
              </a:rPr>
              <a:t>Συγκροτείται με </a:t>
            </a:r>
            <a:r>
              <a:rPr lang="el-GR" sz="2200" b="1" dirty="0" smtClean="0">
                <a:solidFill>
                  <a:schemeClr val="accent1"/>
                </a:solidFill>
                <a:latin typeface="Times New Roman" pitchFamily="18" charset="0"/>
                <a:cs typeface="Times New Roman" pitchFamily="18" charset="0"/>
              </a:rPr>
              <a:t>οργανωμένους συλλόγους και σωματεία </a:t>
            </a:r>
            <a:r>
              <a:rPr lang="el-GR" sz="2200" dirty="0" smtClean="0">
                <a:latin typeface="Times New Roman" pitchFamily="18" charset="0"/>
                <a:cs typeface="Times New Roman" pitchFamily="18" charset="0"/>
              </a:rPr>
              <a:t>τα οποία παρέχουν ένα διευρυμένο πρόγραμμα εκπαίδευσης και οι ερασιτέχνες αθλητές αγωνίζονται σε </a:t>
            </a:r>
            <a:r>
              <a:rPr lang="el-GR" sz="2200" b="1" dirty="0" smtClean="0">
                <a:solidFill>
                  <a:schemeClr val="accent1"/>
                </a:solidFill>
                <a:latin typeface="Times New Roman" pitchFamily="18" charset="0"/>
                <a:cs typeface="Times New Roman" pitchFamily="18" charset="0"/>
              </a:rPr>
              <a:t>ερασιτεχνικά πρωταθλήματα </a:t>
            </a:r>
            <a:r>
              <a:rPr lang="el-GR" sz="2200" dirty="0" smtClean="0">
                <a:latin typeface="Times New Roman" pitchFamily="18" charset="0"/>
                <a:cs typeface="Times New Roman" pitchFamily="18" charset="0"/>
              </a:rPr>
              <a:t>του αθλήματος που έχουν επιλέξει με την υποστήριξη των μελών του Διοικητικού Συμβουλίου.</a:t>
            </a:r>
          </a:p>
          <a:p>
            <a:pPr lvl="0">
              <a:buFont typeface="Wingdings" pitchFamily="2" charset="2"/>
              <a:buChar char="Ø"/>
            </a:pPr>
            <a:r>
              <a:rPr lang="el-GR" sz="2200" dirty="0" smtClean="0">
                <a:latin typeface="Times New Roman" pitchFamily="18" charset="0"/>
                <a:cs typeface="Times New Roman" pitchFamily="18" charset="0"/>
              </a:rPr>
              <a:t>Η περιορισμένη σωματική άσκηση και δραστηριότητα στους ηλικιωμένους θεωρείται ως </a:t>
            </a:r>
            <a:r>
              <a:rPr lang="el-GR" sz="2200" b="1" dirty="0" smtClean="0">
                <a:solidFill>
                  <a:schemeClr val="accent1"/>
                </a:solidFill>
                <a:latin typeface="Times New Roman" pitchFamily="18" charset="0"/>
                <a:cs typeface="Times New Roman" pitchFamily="18" charset="0"/>
              </a:rPr>
              <a:t>η κύρια αιτία νοσηρότητας και θνησιμότητας.</a:t>
            </a:r>
          </a:p>
          <a:p>
            <a:pPr lvl="0">
              <a:buFont typeface="Wingdings" pitchFamily="2" charset="2"/>
              <a:buChar char="Ø"/>
            </a:pPr>
            <a:r>
              <a:rPr lang="el-GR" sz="2200" dirty="0" smtClean="0">
                <a:latin typeface="Times New Roman" pitchFamily="18" charset="0"/>
                <a:cs typeface="Times New Roman" pitchFamily="18" charset="0"/>
              </a:rPr>
              <a:t>Η φυσική δραστηριότητα (π.χ. περπάτημα, τζόκινγκ, κολύμπι, ποδηλασία, αεροβική γυμναστική) διαμορφώνει </a:t>
            </a:r>
            <a:r>
              <a:rPr lang="el-GR" sz="2200" b="1" dirty="0" smtClean="0">
                <a:solidFill>
                  <a:schemeClr val="accent1"/>
                </a:solidFill>
                <a:latin typeface="Times New Roman" pitchFamily="18" charset="0"/>
                <a:cs typeface="Times New Roman" pitchFamily="18" charset="0"/>
              </a:rPr>
              <a:t>ευεξία,</a:t>
            </a:r>
            <a:r>
              <a:rPr lang="el-GR" sz="2200" dirty="0" smtClean="0">
                <a:latin typeface="Times New Roman" pitchFamily="18" charset="0"/>
                <a:cs typeface="Times New Roman" pitchFamily="18" charset="0"/>
              </a:rPr>
              <a:t> αυξάνει την </a:t>
            </a:r>
            <a:r>
              <a:rPr lang="el-GR" sz="2200" dirty="0" err="1" smtClean="0">
                <a:latin typeface="Times New Roman" pitchFamily="18" charset="0"/>
                <a:cs typeface="Times New Roman" pitchFamily="18" charset="0"/>
              </a:rPr>
              <a:t>καρδιοαναπνευστική</a:t>
            </a:r>
            <a:r>
              <a:rPr lang="el-GR" sz="2200" dirty="0" smtClean="0">
                <a:latin typeface="Times New Roman" pitchFamily="18" charset="0"/>
                <a:cs typeface="Times New Roman" pitchFamily="18" charset="0"/>
              </a:rPr>
              <a:t> λειτουργία και </a:t>
            </a:r>
            <a:r>
              <a:rPr lang="el-GR" sz="2200" b="1" dirty="0" smtClean="0">
                <a:solidFill>
                  <a:schemeClr val="accent1"/>
                </a:solidFill>
                <a:latin typeface="Times New Roman" pitchFamily="18" charset="0"/>
                <a:cs typeface="Times New Roman" pitchFamily="18" charset="0"/>
              </a:rPr>
              <a:t>αυξάνει το προσδόκιμο χρόνο ζωής</a:t>
            </a:r>
            <a:r>
              <a:rPr lang="el-GR" sz="2200" dirty="0" smtClean="0">
                <a:latin typeface="Times New Roman" pitchFamily="18" charset="0"/>
                <a:cs typeface="Times New Roman" pitchFamily="18" charset="0"/>
              </a:rPr>
              <a:t>.</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0"/>
            <a:ext cx="8401200" cy="581891"/>
          </a:xfrm>
        </p:spPr>
        <p:txBody>
          <a:bodyPr/>
          <a:lstStyle/>
          <a:p>
            <a:pPr algn="ctr"/>
            <a:r>
              <a:rPr lang="en-US" sz="2800" dirty="0">
                <a:effectLst>
                  <a:outerShdw blurRad="38100" dist="38100" dir="2700000" algn="tl">
                    <a:srgbClr val="000000">
                      <a:alpha val="43137"/>
                    </a:srgbClr>
                  </a:outerShdw>
                </a:effectLst>
                <a:latin typeface="Times New Roman" pitchFamily="18" charset="0"/>
                <a:cs typeface="Times New Roman" pitchFamily="18" charset="0"/>
              </a:rPr>
              <a:t/>
            </a:r>
            <a:br>
              <a:rPr lang="en-US" sz="2800" dirty="0">
                <a:effectLst>
                  <a:outerShdw blurRad="38100" dist="38100" dir="2700000" algn="tl">
                    <a:srgbClr val="000000">
                      <a:alpha val="43137"/>
                    </a:srgbClr>
                  </a:outerShdw>
                </a:effectLst>
                <a:latin typeface="Times New Roman" pitchFamily="18" charset="0"/>
                <a:cs typeface="Times New Roman" pitchFamily="18" charset="0"/>
              </a:rPr>
            </a:br>
            <a:r>
              <a:rPr lang="el-GR" sz="2800" dirty="0" smtClean="0"/>
              <a:t> </a:t>
            </a:r>
            <a:r>
              <a:rPr lang="el-GR" sz="2400" dirty="0" smtClean="0">
                <a:latin typeface="Times New Roman" pitchFamily="18" charset="0"/>
                <a:cs typeface="Times New Roman" pitchFamily="18" charset="0"/>
              </a:rPr>
              <a:t>3. Η  ανταγωνιστική μορφή- επαγγελματικός πρωταθλητισμός</a:t>
            </a:r>
            <a:endParaRPr lang="el-GR" sz="2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 Θέση κειμένου"/>
          <p:cNvSpPr>
            <a:spLocks noGrp="1"/>
          </p:cNvSpPr>
          <p:nvPr>
            <p:ph type="body" idx="1"/>
          </p:nvPr>
        </p:nvSpPr>
        <p:spPr>
          <a:xfrm>
            <a:off x="0" y="644236"/>
            <a:ext cx="9143999" cy="4152364"/>
          </a:xfrm>
        </p:spPr>
        <p:txBody>
          <a:bodyPr/>
          <a:lstStyle/>
          <a:p>
            <a:pPr algn="ctr">
              <a:buNone/>
            </a:pPr>
            <a:r>
              <a:rPr lang="el-GR" sz="2400" dirty="0" smtClean="0">
                <a:latin typeface="Times New Roman" pitchFamily="18" charset="0"/>
                <a:cs typeface="Times New Roman" pitchFamily="18" charset="0"/>
              </a:rPr>
              <a:t>Προκύπτει όχι μόνο ως επίδοση αλλά και ως υλική ανταπόδοση με τα εξής χαρακτηριστικά που αφορούν:</a:t>
            </a:r>
          </a:p>
          <a:p>
            <a:pPr lvl="0">
              <a:buFont typeface="Wingdings" pitchFamily="2" charset="2"/>
              <a:buChar char="Ø"/>
            </a:pPr>
            <a:r>
              <a:rPr lang="el-GR" sz="2400" dirty="0" smtClean="0">
                <a:latin typeface="Times New Roman" pitchFamily="18" charset="0"/>
                <a:cs typeface="Times New Roman" pitchFamily="18" charset="0"/>
              </a:rPr>
              <a:t>τους παράγοντες του εσωτερικού και εξωτερικού περιβάλλοντος με την διαμόρφωση </a:t>
            </a:r>
            <a:r>
              <a:rPr lang="el-GR" sz="2400" b="1" dirty="0" smtClean="0">
                <a:solidFill>
                  <a:schemeClr val="accent1"/>
                </a:solidFill>
                <a:latin typeface="Times New Roman" pitchFamily="18" charset="0"/>
                <a:cs typeface="Times New Roman" pitchFamily="18" charset="0"/>
              </a:rPr>
              <a:t>συγκροτημένης διοικητικής δομής</a:t>
            </a:r>
            <a:r>
              <a:rPr lang="el-GR" sz="2400" dirty="0" smtClean="0">
                <a:latin typeface="Times New Roman" pitchFamily="18" charset="0"/>
                <a:cs typeface="Times New Roman" pitchFamily="18" charset="0"/>
              </a:rPr>
              <a:t>, </a:t>
            </a:r>
          </a:p>
          <a:p>
            <a:pPr lvl="0">
              <a:buFont typeface="Wingdings" pitchFamily="2" charset="2"/>
              <a:buChar char="Ø"/>
            </a:pPr>
            <a:r>
              <a:rPr lang="el-GR" sz="2400" dirty="0" smtClean="0">
                <a:latin typeface="Times New Roman" pitchFamily="18" charset="0"/>
                <a:cs typeface="Times New Roman" pitchFamily="18" charset="0"/>
              </a:rPr>
              <a:t>την αξιοποίηση αθλητών για </a:t>
            </a:r>
            <a:r>
              <a:rPr lang="el-GR" sz="2400" b="1" dirty="0" smtClean="0">
                <a:solidFill>
                  <a:schemeClr val="accent1"/>
                </a:solidFill>
                <a:latin typeface="Times New Roman" pitchFamily="18" charset="0"/>
                <a:cs typeface="Times New Roman" pitchFamily="18" charset="0"/>
              </a:rPr>
              <a:t>υψηλές επιδόσεις</a:t>
            </a:r>
            <a:r>
              <a:rPr lang="el-GR" sz="2400" dirty="0" smtClean="0">
                <a:latin typeface="Times New Roman" pitchFamily="18" charset="0"/>
                <a:cs typeface="Times New Roman" pitchFamily="18" charset="0"/>
              </a:rPr>
              <a:t>, </a:t>
            </a:r>
          </a:p>
          <a:p>
            <a:pPr lvl="0">
              <a:buFont typeface="Wingdings" pitchFamily="2" charset="2"/>
              <a:buChar char="Ø"/>
            </a:pPr>
            <a:r>
              <a:rPr lang="el-GR" sz="2400" dirty="0" smtClean="0">
                <a:latin typeface="Times New Roman" pitchFamily="18" charset="0"/>
                <a:cs typeface="Times New Roman" pitchFamily="18" charset="0"/>
              </a:rPr>
              <a:t>τη διαμόρφωση </a:t>
            </a:r>
            <a:r>
              <a:rPr lang="el-GR" sz="2400" b="1" dirty="0" smtClean="0">
                <a:solidFill>
                  <a:schemeClr val="accent1"/>
                </a:solidFill>
                <a:latin typeface="Times New Roman" pitchFamily="18" charset="0"/>
                <a:cs typeface="Times New Roman" pitchFamily="18" charset="0"/>
              </a:rPr>
              <a:t>οικονομικής αυτοτέλειας </a:t>
            </a:r>
            <a:r>
              <a:rPr lang="el-GR" sz="2400" dirty="0" smtClean="0">
                <a:latin typeface="Times New Roman" pitchFamily="18" charset="0"/>
                <a:cs typeface="Times New Roman" pitchFamily="18" charset="0"/>
              </a:rPr>
              <a:t>(χορηγίες, τηλεοπτικά δικαιώματα κλπ), </a:t>
            </a:r>
          </a:p>
          <a:p>
            <a:pPr lvl="0">
              <a:buFont typeface="Wingdings" pitchFamily="2" charset="2"/>
              <a:buChar char="Ø"/>
            </a:pPr>
            <a:r>
              <a:rPr lang="el-GR" sz="2400" dirty="0" smtClean="0">
                <a:latin typeface="Times New Roman" pitchFamily="18" charset="0"/>
                <a:cs typeface="Times New Roman" pitchFamily="18" charset="0"/>
              </a:rPr>
              <a:t>τη </a:t>
            </a:r>
            <a:r>
              <a:rPr lang="el-GR" sz="2400" b="1" dirty="0" smtClean="0">
                <a:solidFill>
                  <a:schemeClr val="accent1"/>
                </a:solidFill>
                <a:latin typeface="Times New Roman" pitchFamily="18" charset="0"/>
                <a:cs typeface="Times New Roman" pitchFamily="18" charset="0"/>
              </a:rPr>
              <a:t>συνεχή διεκδίκηση αθλητικών επιτυχιών </a:t>
            </a:r>
            <a:r>
              <a:rPr lang="el-GR" sz="2400" dirty="0" smtClean="0">
                <a:latin typeface="Times New Roman" pitchFamily="18" charset="0"/>
                <a:cs typeface="Times New Roman" pitchFamily="18" charset="0"/>
              </a:rPr>
              <a:t>υψηλής αναγνώρισης, </a:t>
            </a:r>
          </a:p>
          <a:p>
            <a:pPr lvl="0">
              <a:buFont typeface="Wingdings" pitchFamily="2" charset="2"/>
              <a:buChar char="Ø"/>
            </a:pPr>
            <a:r>
              <a:rPr lang="el-GR" sz="2400" dirty="0" smtClean="0">
                <a:latin typeface="Times New Roman" pitchFamily="18" charset="0"/>
                <a:cs typeface="Times New Roman" pitchFamily="18" charset="0"/>
              </a:rPr>
              <a:t>το ψυχαγωγικό και διασκεδαστικό θέαμα που προσφέρει.</a:t>
            </a:r>
            <a:endParaRPr lang="el-G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1"/>
            <a:ext cx="8401200" cy="1288473"/>
          </a:xfrm>
        </p:spPr>
        <p:txBody>
          <a:bodyPr/>
          <a:lstStyle/>
          <a:p>
            <a:pPr algn="ctr"/>
            <a:r>
              <a:rPr lang="el-GR" sz="2800" dirty="0" smtClean="0">
                <a:latin typeface="Times New Roman" pitchFamily="18" charset="0"/>
                <a:cs typeface="Times New Roman" pitchFamily="18" charset="0"/>
              </a:rPr>
              <a:t>Διαφοροποίηση σε σχέση με το βαθμό ατομικότητας</a:t>
            </a:r>
            <a:br>
              <a:rPr lang="el-GR" sz="28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αναπτύσσοντας τα διαφορετικά ενδιαφέροντα των φιλάθλων)</a:t>
            </a:r>
            <a:endParaRPr lang="el-GR" sz="2400" dirty="0">
              <a:latin typeface="Times New Roman" pitchFamily="18" charset="0"/>
              <a:cs typeface="Times New Roman" pitchFamily="18" charset="0"/>
            </a:endParaRPr>
          </a:p>
        </p:txBody>
      </p:sp>
      <p:sp>
        <p:nvSpPr>
          <p:cNvPr id="3" name="2 - Θέση κειμένου"/>
          <p:cNvSpPr>
            <a:spLocks noGrp="1"/>
          </p:cNvSpPr>
          <p:nvPr>
            <p:ph type="body" idx="1"/>
          </p:nvPr>
        </p:nvSpPr>
        <p:spPr>
          <a:xfrm>
            <a:off x="0" y="1163782"/>
            <a:ext cx="8988136" cy="3632818"/>
          </a:xfrm>
        </p:spPr>
        <p:txBody>
          <a:bodyPr/>
          <a:lstStyle/>
          <a:p>
            <a:pPr>
              <a:buFont typeface="Wingdings" pitchFamily="2" charset="2"/>
              <a:buChar char="Ø"/>
            </a:pPr>
            <a:r>
              <a:rPr lang="el-GR" sz="2400" dirty="0" smtClean="0">
                <a:latin typeface="Times New Roman" pitchFamily="18" charset="0"/>
                <a:cs typeface="Times New Roman" pitchFamily="18" charset="0"/>
              </a:rPr>
              <a:t>Συμμετοχή του ενός και μόνου αθλητή/ αθλήτριας συνιστώντας ένα </a:t>
            </a:r>
            <a:r>
              <a:rPr lang="el-GR" sz="2400" dirty="0" smtClean="0">
                <a:solidFill>
                  <a:schemeClr val="accent1"/>
                </a:solidFill>
                <a:latin typeface="Times New Roman" pitchFamily="18" charset="0"/>
                <a:cs typeface="Times New Roman" pitchFamily="18" charset="0"/>
              </a:rPr>
              <a:t>«</a:t>
            </a:r>
            <a:r>
              <a:rPr lang="el-GR" sz="2400" b="1" dirty="0" smtClean="0">
                <a:solidFill>
                  <a:schemeClr val="accent1"/>
                </a:solidFill>
                <a:latin typeface="Times New Roman" pitchFamily="18" charset="0"/>
                <a:cs typeface="Times New Roman" pitchFamily="18" charset="0"/>
              </a:rPr>
              <a:t>ατομικό άθλημα» </a:t>
            </a:r>
            <a:r>
              <a:rPr lang="el-GR" sz="2400" dirty="0" smtClean="0">
                <a:latin typeface="Times New Roman" pitchFamily="18" charset="0"/>
                <a:cs typeface="Times New Roman" pitchFamily="18" charset="0"/>
              </a:rPr>
              <a:t>(π.χ. τένις).  </a:t>
            </a:r>
          </a:p>
          <a:p>
            <a:pPr>
              <a:buFont typeface="Wingdings" pitchFamily="2" charset="2"/>
              <a:buChar char="Ø"/>
            </a:pPr>
            <a:r>
              <a:rPr lang="el-GR" sz="2400" dirty="0" smtClean="0">
                <a:latin typeface="Times New Roman" pitchFamily="18" charset="0"/>
                <a:cs typeface="Times New Roman" pitchFamily="18" charset="0"/>
              </a:rPr>
              <a:t>Ατομικό άθλημα με συμμετοχή του ενός και μόνου αθλητή/ αθλήτριας αλλά σε </a:t>
            </a:r>
            <a:r>
              <a:rPr lang="el-GR" sz="2400" b="1" dirty="0" smtClean="0">
                <a:solidFill>
                  <a:schemeClr val="accent1"/>
                </a:solidFill>
                <a:latin typeface="Times New Roman" pitchFamily="18" charset="0"/>
                <a:cs typeface="Times New Roman" pitchFamily="18" charset="0"/>
              </a:rPr>
              <a:t>άμεση επαφή με άλλους αθλητές </a:t>
            </a:r>
            <a:r>
              <a:rPr lang="el-GR" sz="2400" dirty="0" smtClean="0">
                <a:latin typeface="Times New Roman" pitchFamily="18" charset="0"/>
                <a:cs typeface="Times New Roman" pitchFamily="18" charset="0"/>
              </a:rPr>
              <a:t>(π.χ. αθλητές στίβου σε αγώνα δρόμου). </a:t>
            </a:r>
          </a:p>
          <a:p>
            <a:pPr>
              <a:buFont typeface="Wingdings" pitchFamily="2" charset="2"/>
              <a:buChar char="Ø"/>
            </a:pPr>
            <a:r>
              <a:rPr lang="el-GR" sz="2400" b="1" dirty="0" err="1" smtClean="0">
                <a:solidFill>
                  <a:schemeClr val="accent1"/>
                </a:solidFill>
                <a:latin typeface="Times New Roman" pitchFamily="18" charset="0"/>
                <a:cs typeface="Times New Roman" pitchFamily="18" charset="0"/>
              </a:rPr>
              <a:t>Ολιγοπρόσωπες</a:t>
            </a:r>
            <a:r>
              <a:rPr lang="el-GR" sz="2400" b="1" dirty="0" smtClean="0">
                <a:solidFill>
                  <a:schemeClr val="accent1"/>
                </a:solidFill>
                <a:latin typeface="Times New Roman" pitchFamily="18" charset="0"/>
                <a:cs typeface="Times New Roman" pitchFamily="18" charset="0"/>
              </a:rPr>
              <a:t> </a:t>
            </a:r>
            <a:r>
              <a:rPr lang="el-GR" sz="2400" dirty="0" smtClean="0">
                <a:latin typeface="Times New Roman" pitchFamily="18" charset="0"/>
                <a:cs typeface="Times New Roman" pitchFamily="18" charset="0"/>
              </a:rPr>
              <a:t>συμμετοχές αθλητών, 2 έως 6 άτομα (π.χ. πόλο)</a:t>
            </a:r>
          </a:p>
          <a:p>
            <a:pPr>
              <a:buFont typeface="Wingdings" pitchFamily="2" charset="2"/>
              <a:buChar char="Ø"/>
            </a:pPr>
            <a:r>
              <a:rPr lang="el-GR" sz="2400" b="1" dirty="0" smtClean="0">
                <a:solidFill>
                  <a:schemeClr val="accent1"/>
                </a:solidFill>
                <a:latin typeface="Times New Roman" pitchFamily="18" charset="0"/>
                <a:cs typeface="Times New Roman" pitchFamily="18" charset="0"/>
              </a:rPr>
              <a:t>Πολυπρόσωπες συμμετοχές </a:t>
            </a:r>
            <a:r>
              <a:rPr lang="el-GR" sz="2400" dirty="0" smtClean="0">
                <a:latin typeface="Times New Roman" pitchFamily="18" charset="0"/>
                <a:cs typeface="Times New Roman" pitchFamily="18" charset="0"/>
              </a:rPr>
              <a:t>αθλητών/ αθλητριών στα </a:t>
            </a:r>
            <a:r>
              <a:rPr lang="el-GR" sz="2400" b="1" dirty="0" smtClean="0">
                <a:solidFill>
                  <a:schemeClr val="accent1"/>
                </a:solidFill>
                <a:latin typeface="Times New Roman" pitchFamily="18" charset="0"/>
                <a:cs typeface="Times New Roman" pitchFamily="18" charset="0"/>
              </a:rPr>
              <a:t>«ομαδικά αθλήματα»</a:t>
            </a:r>
            <a:r>
              <a:rPr lang="el-GR" sz="2400" dirty="0" smtClean="0">
                <a:latin typeface="Times New Roman" pitchFamily="18" charset="0"/>
                <a:cs typeface="Times New Roman" pitchFamily="18" charset="0"/>
              </a:rPr>
              <a:t> (μπέιζμπολ). </a:t>
            </a:r>
            <a:r>
              <a:rPr lang="el-GR" sz="2400" dirty="0" smtClean="0"/>
              <a:t> </a:t>
            </a:r>
            <a:r>
              <a:rPr lang="el-GR" sz="2400" dirty="0" smtClean="0">
                <a:latin typeface="Times New Roman" pitchFamily="18" charset="0"/>
                <a:cs typeface="Times New Roman" pitchFamily="18" charset="0"/>
              </a:rPr>
              <a:t> </a:t>
            </a:r>
            <a:endParaRPr lang="el-GR" sz="2400" b="1" dirty="0" smtClean="0">
              <a:latin typeface="Times New Roman" pitchFamily="18" charset="0"/>
              <a:cs typeface="Times New Roman" pitchFamily="18" charset="0"/>
            </a:endParaRP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49382" y="779318"/>
            <a:ext cx="8894618" cy="3917373"/>
          </a:xfrm>
        </p:spPr>
        <p:txBody>
          <a:bodyPr>
            <a:normAutofit fontScale="92500" lnSpcReduction="10000"/>
          </a:bodyPr>
          <a:lstStyle/>
          <a:p>
            <a:pPr lvl="0"/>
            <a:r>
              <a:rPr lang="el-GR" sz="2400" b="1" dirty="0" smtClean="0">
                <a:solidFill>
                  <a:schemeClr val="accent1"/>
                </a:solidFill>
                <a:latin typeface="Times New Roman" pitchFamily="18" charset="0"/>
                <a:cs typeface="Times New Roman" pitchFamily="18" charset="0"/>
              </a:rPr>
              <a:t>Πρωταρχικό ή κύριο προϊόν: </a:t>
            </a:r>
            <a:r>
              <a:rPr lang="el-GR" sz="2400" dirty="0" smtClean="0">
                <a:latin typeface="Times New Roman" pitchFamily="18" charset="0"/>
                <a:cs typeface="Times New Roman" pitchFamily="18" charset="0"/>
              </a:rPr>
              <a:t>σχετίζεται με την βασική ανάγκη που ικανοποιούν οι συγκεκριμένες υπηρεσίες όπως π.χ. η αναψυχή, η βελτίωση της υγείας, η κοινωνικοποίηση κλπ.</a:t>
            </a:r>
          </a:p>
          <a:p>
            <a:pPr lvl="0"/>
            <a:r>
              <a:rPr lang="el-GR" sz="2400" b="1" dirty="0" smtClean="0">
                <a:solidFill>
                  <a:schemeClr val="accent1"/>
                </a:solidFill>
                <a:latin typeface="Times New Roman" pitchFamily="18" charset="0"/>
                <a:cs typeface="Times New Roman" pitchFamily="18" charset="0"/>
              </a:rPr>
              <a:t>Υλικό ή χειροπιαστό προϊόν: </a:t>
            </a:r>
            <a:r>
              <a:rPr lang="el-GR" sz="2400" dirty="0" smtClean="0">
                <a:latin typeface="Times New Roman" pitchFamily="18" charset="0"/>
                <a:cs typeface="Times New Roman" pitchFamily="18" charset="0"/>
              </a:rPr>
              <a:t>συνιστά το υλικό στοιχείο της κάθε υπηρεσίας το οποίο συνεισφέρει στη </a:t>
            </a:r>
            <a:r>
              <a:rPr lang="el-GR" sz="2400" dirty="0" smtClean="0">
                <a:solidFill>
                  <a:schemeClr val="accent1"/>
                </a:solidFill>
                <a:latin typeface="Times New Roman" pitchFamily="18" charset="0"/>
                <a:cs typeface="Times New Roman" pitchFamily="18" charset="0"/>
              </a:rPr>
              <a:t>διαμόρφωση της εικόνας του προϊόντος</a:t>
            </a:r>
            <a:r>
              <a:rPr lang="el-GR" sz="2400" dirty="0" smtClean="0">
                <a:latin typeface="Times New Roman" pitchFamily="18" charset="0"/>
                <a:cs typeface="Times New Roman" pitchFamily="18" charset="0"/>
              </a:rPr>
              <a:t> π.χ. οι αθλητικές εγκαταστάσεις, οι αίθουσες αεροβικής, τα όργανα γυμναστικής κτλ. αποτελούν το φυσικό περιβάλλον των αθλητικών οργανισμών που είναι δυνατόν να αποτελέσει πόλο έλξης. </a:t>
            </a:r>
          </a:p>
          <a:p>
            <a:r>
              <a:rPr lang="el-GR" sz="2400" b="1" dirty="0" smtClean="0">
                <a:solidFill>
                  <a:schemeClr val="accent1"/>
                </a:solidFill>
                <a:latin typeface="Times New Roman" pitchFamily="18" charset="0"/>
                <a:cs typeface="Times New Roman" pitchFamily="18" charset="0"/>
              </a:rPr>
              <a:t>Υποστηρικτικό ή συμπληρωματικό προϊόν</a:t>
            </a:r>
            <a:r>
              <a:rPr lang="el-GR" sz="2400" b="1"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αφορά στην ανάπτυξη των </a:t>
            </a:r>
            <a:r>
              <a:rPr lang="el-GR" sz="2400" dirty="0" smtClean="0">
                <a:solidFill>
                  <a:schemeClr val="accent1"/>
                </a:solidFill>
                <a:latin typeface="Times New Roman" pitchFamily="18" charset="0"/>
                <a:cs typeface="Times New Roman" pitchFamily="18" charset="0"/>
              </a:rPr>
              <a:t>υποστηρικτικών υπηρεσιών </a:t>
            </a:r>
            <a:r>
              <a:rPr lang="el-GR" sz="2400" dirty="0" smtClean="0">
                <a:latin typeface="Times New Roman" pitchFamily="18" charset="0"/>
                <a:cs typeface="Times New Roman" pitchFamily="18" charset="0"/>
              </a:rPr>
              <a:t>(π.χ. ο χώρος στάθμευσης) παρέχοντας ανταγωνιστικό πλεονέκτημα με στόχο να βελτιώσει την εμπειρία του καταναλωτή.</a:t>
            </a:r>
            <a:endParaRPr lang="el-GR" sz="2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13</a:t>
            </a:fld>
            <a:endParaRPr lang="en"/>
          </a:p>
        </p:txBody>
      </p:sp>
      <p:sp>
        <p:nvSpPr>
          <p:cNvPr id="4" name="3 - Τίτλος"/>
          <p:cNvSpPr>
            <a:spLocks noGrp="1"/>
          </p:cNvSpPr>
          <p:nvPr>
            <p:ph type="title"/>
          </p:nvPr>
        </p:nvSpPr>
        <p:spPr>
          <a:xfrm>
            <a:off x="457200" y="205979"/>
            <a:ext cx="8229600" cy="542166"/>
          </a:xfrm>
        </p:spPr>
        <p:txBody>
          <a:bodyPr>
            <a:normAutofit/>
          </a:bodyPr>
          <a:lstStyle/>
          <a:p>
            <a:pPr algn="ctr"/>
            <a:r>
              <a:rPr lang="el-GR" sz="2800" dirty="0" smtClean="0">
                <a:latin typeface="Times New Roman" pitchFamily="18" charset="0"/>
                <a:cs typeface="Times New Roman" pitchFamily="18" charset="0"/>
              </a:rPr>
              <a:t>Οι διαστάσεις του αθλητικού προϊόντος/ υπηρεσίας</a:t>
            </a:r>
            <a:endParaRPr lang="el-GR" sz="28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473" y="529936"/>
            <a:ext cx="9476509" cy="4613564"/>
          </a:xfrm>
        </p:spPr>
        <p:txBody>
          <a:bodyPr>
            <a:noAutofit/>
          </a:bodyPr>
          <a:lstStyle/>
          <a:p>
            <a:r>
              <a:rPr lang="el-GR" sz="2000" dirty="0" smtClean="0">
                <a:latin typeface="Times New Roman" pitchFamily="18" charset="0"/>
                <a:cs typeface="Times New Roman" pitchFamily="18" charset="0"/>
              </a:rPr>
              <a:t>Τις τελευταίες δεκαετίες αναδεικνύεται το ενδιαφέρον των οικονομολόγων για τη σχέση οικονομίας και αθλητισμού με στόχο την </a:t>
            </a:r>
            <a:r>
              <a:rPr lang="el-GR" sz="2000" b="1" dirty="0" smtClean="0">
                <a:solidFill>
                  <a:schemeClr val="accent1"/>
                </a:solidFill>
                <a:latin typeface="Times New Roman" pitchFamily="18" charset="0"/>
                <a:cs typeface="Times New Roman" pitchFamily="18" charset="0"/>
              </a:rPr>
              <a:t>εμπορική και επιχειρηματική διάσταση </a:t>
            </a:r>
            <a:r>
              <a:rPr lang="el-GR" sz="2000" dirty="0" smtClean="0">
                <a:latin typeface="Times New Roman" pitchFamily="18" charset="0"/>
                <a:cs typeface="Times New Roman" pitchFamily="18" charset="0"/>
              </a:rPr>
              <a:t>των αθλητικών λειτουργιών και δράσεων π.χ. τις δημόσιες και ιδιωτικές χρηματοδοτήσεις, τις εναλλακτικές μορφές χρηματοδότησης όπως τη χορηγία και τη διαφήμιση, την αγορά της αθλητικής εργασίας, τις μορφές ανταγωνισμού. Οι αναλύσεις οδήγησαν στη διαμόρφωση ενός νέου γνωστικού αντικειμένου αναφέρεται πλέον ως η  </a:t>
            </a:r>
            <a:r>
              <a:rPr lang="el-GR" sz="2000" b="1" dirty="0" smtClean="0">
                <a:solidFill>
                  <a:schemeClr val="accent1"/>
                </a:solidFill>
                <a:latin typeface="Times New Roman" pitchFamily="18" charset="0"/>
                <a:cs typeface="Times New Roman" pitchFamily="18" charset="0"/>
              </a:rPr>
              <a:t>οικονομία του αθλητισμού ή αθλητική οικονομία. </a:t>
            </a:r>
            <a:endParaRPr lang="el-GR" sz="2000" dirty="0" smtClean="0">
              <a:solidFill>
                <a:schemeClr val="accent1"/>
              </a:solidFill>
              <a:latin typeface="Times New Roman" pitchFamily="18" charset="0"/>
              <a:cs typeface="Times New Roman" pitchFamily="18" charset="0"/>
            </a:endParaRPr>
          </a:p>
          <a:p>
            <a:r>
              <a:rPr lang="el-GR" sz="2000" dirty="0" smtClean="0">
                <a:latin typeface="Times New Roman" pitchFamily="18" charset="0"/>
                <a:cs typeface="Times New Roman" pitchFamily="18" charset="0"/>
              </a:rPr>
              <a:t> Η αθλητική βιομηχανία στις Η.Π.Α, στις δέκα μεγαλύτερες βιομηχανίες στο κόσμο,  υπερδιπλασίασε σε 20 χρόνια από 152 δις. $ το 1996, σε 325 δις $.</a:t>
            </a:r>
          </a:p>
          <a:p>
            <a:r>
              <a:rPr lang="el-GR" sz="2000" dirty="0" smtClean="0">
                <a:latin typeface="Times New Roman" pitchFamily="18" charset="0"/>
                <a:cs typeface="Times New Roman" pitchFamily="18" charset="0"/>
              </a:rPr>
              <a:t>Υψηλές χρηματικές ροές σε πολλά αθλήματα διευρύνουν τη διείσδυση της </a:t>
            </a:r>
            <a:r>
              <a:rPr lang="el-GR" sz="1900" dirty="0" smtClean="0">
                <a:latin typeface="Times New Roman" pitchFamily="18" charset="0"/>
                <a:cs typeface="Times New Roman" pitchFamily="18" charset="0"/>
              </a:rPr>
              <a:t>οικονομίας στον αθλητισμό</a:t>
            </a:r>
            <a:r>
              <a:rPr lang="el-GR" sz="2000" dirty="0" smtClean="0">
                <a:latin typeface="Times New Roman" pitchFamily="18" charset="0"/>
                <a:cs typeface="Times New Roman" pitchFamily="18" charset="0"/>
              </a:rPr>
              <a:t> &amp; το  παραγόμενο προϊόν εμπορευματοποιείται ολοκληρωτικά </a:t>
            </a:r>
            <a:r>
              <a:rPr lang="el-GR" sz="2000" b="1" dirty="0" smtClean="0">
                <a:solidFill>
                  <a:schemeClr val="accent1"/>
                </a:solidFill>
                <a:latin typeface="Times New Roman" pitchFamily="18" charset="0"/>
                <a:cs typeface="Times New Roman" pitchFamily="18" charset="0"/>
              </a:rPr>
              <a:t>αλλοιώνοντας την ουσία του αθλητικού ιδεώδους ακόμη και του ίδιου του επαγγελματικού αθλητισμού</a:t>
            </a:r>
            <a:r>
              <a:rPr lang="el-GR" sz="2000" dirty="0" smtClean="0">
                <a:latin typeface="Times New Roman" pitchFamily="18" charset="0"/>
                <a:cs typeface="Times New Roman" pitchFamily="18" charset="0"/>
              </a:rPr>
              <a:t>. </a:t>
            </a:r>
          </a:p>
          <a:p>
            <a:pPr marL="0" indent="0">
              <a:buFont typeface="Wingdings" pitchFamily="2" charset="2"/>
              <a:buChar char="Ø"/>
            </a:pPr>
            <a:endParaRPr lang="el-GR" sz="2000"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14</a:t>
            </a:fld>
            <a:endParaRPr lang="en"/>
          </a:p>
        </p:txBody>
      </p:sp>
      <p:sp>
        <p:nvSpPr>
          <p:cNvPr id="4" name="3 - Τίτλος"/>
          <p:cNvSpPr>
            <a:spLocks noGrp="1"/>
          </p:cNvSpPr>
          <p:nvPr>
            <p:ph type="title"/>
          </p:nvPr>
        </p:nvSpPr>
        <p:spPr>
          <a:xfrm>
            <a:off x="457200" y="1"/>
            <a:ext cx="8229600" cy="644236"/>
          </a:xfrm>
        </p:spPr>
        <p:txBody>
          <a:bodyPr>
            <a:normAutofit/>
          </a:bodyPr>
          <a:lstStyle/>
          <a:p>
            <a:pPr algn="ctr"/>
            <a:r>
              <a:rPr lang="el-GR" sz="3200" dirty="0" smtClean="0">
                <a:latin typeface="Times New Roman" pitchFamily="18" charset="0"/>
                <a:cs typeface="Times New Roman" pitchFamily="18" charset="0"/>
              </a:rPr>
              <a:t>Η οικονομία του αθλητισμού</a:t>
            </a:r>
            <a:endParaRPr lang="el-GR" sz="3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665018"/>
            <a:ext cx="9144000" cy="4353791"/>
          </a:xfrm>
        </p:spPr>
        <p:txBody>
          <a:bodyPr>
            <a:normAutofit fontScale="92500"/>
          </a:bodyPr>
          <a:lstStyle/>
          <a:p>
            <a:r>
              <a:rPr lang="el-GR" sz="2000" dirty="0" smtClean="0">
                <a:latin typeface="Times New Roman" pitchFamily="18" charset="0"/>
                <a:cs typeface="Times New Roman" pitchFamily="18" charset="0"/>
              </a:rPr>
              <a:t>Συναρθρώνει  μία  </a:t>
            </a:r>
            <a:r>
              <a:rPr lang="el-GR" sz="2000" b="1" dirty="0" smtClean="0">
                <a:solidFill>
                  <a:schemeClr val="accent1"/>
                </a:solidFill>
                <a:latin typeface="Times New Roman" pitchFamily="18" charset="0"/>
                <a:cs typeface="Times New Roman" pitchFamily="18" charset="0"/>
              </a:rPr>
              <a:t>μεγάλη ανομοιογένεια προϊόντων και υπηρεσιών </a:t>
            </a:r>
            <a:r>
              <a:rPr lang="el-GR" sz="2000" dirty="0" smtClean="0">
                <a:latin typeface="Times New Roman" pitchFamily="18" charset="0"/>
                <a:cs typeface="Times New Roman" pitchFamily="18" charset="0"/>
              </a:rPr>
              <a:t>τόσο ως προς την παραγωγή όσο και με τη διανομή και το μέγεθος της οικονομικής δραστηριότητας.</a:t>
            </a:r>
          </a:p>
          <a:p>
            <a:r>
              <a:rPr lang="el-GR" sz="2000" dirty="0" smtClean="0">
                <a:latin typeface="Times New Roman" pitchFamily="18" charset="0"/>
                <a:cs typeface="Times New Roman" pitchFamily="18" charset="0"/>
              </a:rPr>
              <a:t>Σχετίζεται με την δημιουργία </a:t>
            </a:r>
            <a:r>
              <a:rPr lang="el-GR" sz="2000" b="1" dirty="0" smtClean="0">
                <a:solidFill>
                  <a:schemeClr val="accent1"/>
                </a:solidFill>
                <a:latin typeface="Times New Roman" pitchFamily="18" charset="0"/>
                <a:cs typeface="Times New Roman" pitchFamily="18" charset="0"/>
              </a:rPr>
              <a:t>νέων εγκαταστάσεων</a:t>
            </a:r>
            <a:r>
              <a:rPr lang="el-GR" sz="2000" dirty="0" smtClean="0">
                <a:latin typeface="Times New Roman" pitchFamily="18" charset="0"/>
                <a:cs typeface="Times New Roman" pitchFamily="18" charset="0"/>
              </a:rPr>
              <a:t>, τη διοργάνωση </a:t>
            </a:r>
            <a:r>
              <a:rPr lang="el-GR" sz="2000" b="1" dirty="0" smtClean="0">
                <a:solidFill>
                  <a:schemeClr val="accent1"/>
                </a:solidFill>
                <a:latin typeface="Times New Roman" pitchFamily="18" charset="0"/>
                <a:cs typeface="Times New Roman" pitchFamily="18" charset="0"/>
              </a:rPr>
              <a:t>νέων αθλημάτων,</a:t>
            </a:r>
            <a:r>
              <a:rPr lang="el-GR" sz="2000" dirty="0" smtClean="0">
                <a:latin typeface="Times New Roman" pitchFamily="18" charset="0"/>
                <a:cs typeface="Times New Roman" pitchFamily="18" charset="0"/>
              </a:rPr>
              <a:t> την άντληση </a:t>
            </a:r>
            <a:r>
              <a:rPr lang="el-GR" sz="2000" b="1" dirty="0" smtClean="0">
                <a:solidFill>
                  <a:schemeClr val="accent1"/>
                </a:solidFill>
                <a:latin typeface="Times New Roman" pitchFamily="18" charset="0"/>
                <a:cs typeface="Times New Roman" pitchFamily="18" charset="0"/>
              </a:rPr>
              <a:t>εναλλακτικών πηγών χρηματοδότησης</a:t>
            </a:r>
            <a:r>
              <a:rPr lang="el-GR" sz="2000" dirty="0" smtClean="0">
                <a:latin typeface="Times New Roman" pitchFamily="18" charset="0"/>
                <a:cs typeface="Times New Roman" pitchFamily="18" charset="0"/>
              </a:rPr>
              <a:t>, την αύξηση του </a:t>
            </a:r>
            <a:r>
              <a:rPr lang="el-GR" sz="2000" b="1" dirty="0" smtClean="0">
                <a:solidFill>
                  <a:schemeClr val="accent1"/>
                </a:solidFill>
                <a:latin typeface="Times New Roman" pitchFamily="18" charset="0"/>
                <a:cs typeface="Times New Roman" pitchFamily="18" charset="0"/>
              </a:rPr>
              <a:t>ελεύθερου χρόνου </a:t>
            </a:r>
            <a:r>
              <a:rPr lang="el-GR" sz="2000" dirty="0" smtClean="0">
                <a:latin typeface="Times New Roman" pitchFamily="18" charset="0"/>
                <a:cs typeface="Times New Roman" pitchFamily="18" charset="0"/>
              </a:rPr>
              <a:t>του αθλητικού κοινού, την αύξηση του ενδιαφέροντος των κλασικών και των </a:t>
            </a:r>
            <a:r>
              <a:rPr lang="el-GR" sz="2000" b="1" dirty="0" smtClean="0">
                <a:solidFill>
                  <a:schemeClr val="accent1"/>
                </a:solidFill>
                <a:latin typeface="Times New Roman" pitchFamily="18" charset="0"/>
                <a:cs typeface="Times New Roman" pitchFamily="18" charset="0"/>
              </a:rPr>
              <a:t>νέων μέσων ενημέρωσης  </a:t>
            </a:r>
            <a:r>
              <a:rPr lang="el-GR" sz="2000" dirty="0" smtClean="0">
                <a:latin typeface="Times New Roman" pitchFamily="18" charset="0"/>
                <a:cs typeface="Times New Roman" pitchFamily="18" charset="0"/>
              </a:rPr>
              <a:t>για τον αθλητισμό και την ανάπτυξη του αθλητικού μάρκετινγκ και μάνατζμεντ. </a:t>
            </a:r>
          </a:p>
          <a:p>
            <a:r>
              <a:rPr lang="el-GR" sz="2200" dirty="0" smtClean="0">
                <a:latin typeface="Times New Roman" pitchFamily="18" charset="0"/>
                <a:cs typeface="Times New Roman" pitchFamily="18" charset="0"/>
              </a:rPr>
              <a:t>Το αθλητικό προϊόν είναι διεθνούς αναγνώρισης συνιστώντας ένα </a:t>
            </a:r>
            <a:r>
              <a:rPr lang="el-GR" sz="2200" b="1" dirty="0" err="1" smtClean="0">
                <a:solidFill>
                  <a:schemeClr val="accent1"/>
                </a:solidFill>
                <a:latin typeface="Times New Roman" pitchFamily="18" charset="0"/>
                <a:cs typeface="Times New Roman" pitchFamily="18" charset="0"/>
              </a:rPr>
              <a:t>παγκοσμιοποιημένο</a:t>
            </a:r>
            <a:r>
              <a:rPr lang="el-GR" sz="2200" b="1" dirty="0" smtClean="0">
                <a:solidFill>
                  <a:schemeClr val="accent1"/>
                </a:solidFill>
                <a:latin typeface="Times New Roman" pitchFamily="18" charset="0"/>
                <a:cs typeface="Times New Roman" pitchFamily="18" charset="0"/>
              </a:rPr>
              <a:t> δίκτυο συναισθημάτων και συμπεριφορών </a:t>
            </a:r>
            <a:r>
              <a:rPr lang="el-GR" sz="2200" dirty="0" smtClean="0">
                <a:latin typeface="Times New Roman" pitchFamily="18" charset="0"/>
                <a:cs typeface="Times New Roman" pitchFamily="18" charset="0"/>
              </a:rPr>
              <a:t>από διαφορετικές  εθνότητες, γλώσσες και κουλτούρες οι οποίες έρχονται σε  άμεση επαφή και αποκτούν μία κοινή όσμωση. Όμως, η διεύρυνση του αθλητισμού έδρασε καταλυτικά στους τρόπους λειτουργίας των αθλητικών βιομηχανιών οι οποίες αξιοποιούν </a:t>
            </a:r>
            <a:r>
              <a:rPr lang="el-GR" sz="2200" b="1" dirty="0" smtClean="0">
                <a:solidFill>
                  <a:schemeClr val="accent1"/>
                </a:solidFill>
                <a:latin typeface="Times New Roman" pitchFamily="18" charset="0"/>
                <a:cs typeface="Times New Roman" pitchFamily="18" charset="0"/>
              </a:rPr>
              <a:t>το αθλητικό ιδεώδες, όχι για ανιδιοτελή σκοπό. </a:t>
            </a:r>
          </a:p>
          <a:p>
            <a:endParaRPr lang="el-GR" sz="2000" dirty="0" smtClean="0">
              <a:latin typeface="Times New Roman" pitchFamily="18" charset="0"/>
              <a:cs typeface="Times New Roman" pitchFamily="18" charset="0"/>
            </a:endParaRP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15</a:t>
            </a:fld>
            <a:endParaRPr lang="en"/>
          </a:p>
        </p:txBody>
      </p:sp>
      <p:sp>
        <p:nvSpPr>
          <p:cNvPr id="4" name="3 - Τίτλος"/>
          <p:cNvSpPr>
            <a:spLocks noGrp="1"/>
          </p:cNvSpPr>
          <p:nvPr>
            <p:ph type="title"/>
          </p:nvPr>
        </p:nvSpPr>
        <p:spPr>
          <a:xfrm>
            <a:off x="457200" y="0"/>
            <a:ext cx="8229600" cy="633845"/>
          </a:xfrm>
        </p:spPr>
        <p:txBody>
          <a:bodyPr>
            <a:normAutofit/>
          </a:bodyPr>
          <a:lstStyle/>
          <a:p>
            <a:pPr algn="ctr"/>
            <a:r>
              <a:rPr lang="el-GR" sz="3200" dirty="0" smtClean="0">
                <a:latin typeface="Times New Roman" pitchFamily="18" charset="0"/>
                <a:cs typeface="Times New Roman" pitchFamily="18" charset="0"/>
              </a:rPr>
              <a:t>Η αθλητική βιομηχανία</a:t>
            </a:r>
            <a:endParaRPr lang="el-GR" sz="36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550718"/>
            <a:ext cx="9143999" cy="4364182"/>
          </a:xfrm>
        </p:spPr>
        <p:txBody>
          <a:bodyPr>
            <a:noAutofit/>
          </a:bodyPr>
          <a:lstStyle/>
          <a:p>
            <a:pPr lvl="0" algn="ctr">
              <a:buNone/>
            </a:pPr>
            <a:r>
              <a:rPr lang="el-GR" sz="1800" b="1" dirty="0" smtClean="0">
                <a:solidFill>
                  <a:schemeClr val="accent1"/>
                </a:solidFill>
                <a:latin typeface="Times New Roman" pitchFamily="18" charset="0"/>
                <a:cs typeface="Times New Roman" pitchFamily="18" charset="0"/>
              </a:rPr>
              <a:t>Δημοτικά αθλητικά προγράμματα, γυμναστήρια και μαζικός αθλητισμός</a:t>
            </a:r>
          </a:p>
          <a:p>
            <a:pPr algn="ctr">
              <a:buNone/>
            </a:pPr>
            <a:r>
              <a:rPr lang="el-GR" sz="1800" b="1" dirty="0" smtClean="0">
                <a:solidFill>
                  <a:schemeClr val="accent1"/>
                </a:solidFill>
                <a:latin typeface="Times New Roman" pitchFamily="18" charset="0"/>
                <a:cs typeface="Times New Roman" pitchFamily="18" charset="0"/>
              </a:rPr>
              <a:t>Ο σχολικός, μαθητικός και </a:t>
            </a:r>
            <a:r>
              <a:rPr lang="el-GR" sz="1800" b="1" dirty="0" smtClean="0">
                <a:solidFill>
                  <a:srgbClr val="FF0000"/>
                </a:solidFill>
                <a:latin typeface="Times New Roman" pitchFamily="18" charset="0"/>
                <a:cs typeface="Times New Roman" pitchFamily="18" charset="0"/>
              </a:rPr>
              <a:t>πανεπιστημιακός</a:t>
            </a:r>
            <a:r>
              <a:rPr lang="el-GR" sz="1800" b="1" dirty="0" smtClean="0">
                <a:solidFill>
                  <a:schemeClr val="accent1"/>
                </a:solidFill>
                <a:latin typeface="Times New Roman" pitchFamily="18" charset="0"/>
                <a:cs typeface="Times New Roman" pitchFamily="18" charset="0"/>
              </a:rPr>
              <a:t> αθλητισμός</a:t>
            </a:r>
          </a:p>
          <a:p>
            <a:pPr lvl="0"/>
            <a:r>
              <a:rPr lang="el-GR" sz="1900" dirty="0" smtClean="0">
                <a:latin typeface="Times New Roman" pitchFamily="18" charset="0"/>
                <a:cs typeface="Times New Roman" pitchFamily="18" charset="0"/>
              </a:rPr>
              <a:t>Καλλιέργεια κοινωνικών δεξιοτήτων: συνεργασία, συμμετοχή, επικοινωνία, </a:t>
            </a:r>
          </a:p>
          <a:p>
            <a:pPr lvl="0">
              <a:buNone/>
            </a:pPr>
            <a:r>
              <a:rPr lang="el-GR" sz="1900" dirty="0" smtClean="0">
                <a:latin typeface="Times New Roman" pitchFamily="18" charset="0"/>
                <a:cs typeface="Times New Roman" pitchFamily="18" charset="0"/>
              </a:rPr>
              <a:t>αλληλοβοήθεια, αυτοεκτίμηση, αυτοπειθαρχία, αυτοπεποίθηση και </a:t>
            </a:r>
            <a:r>
              <a:rPr lang="el-GR" sz="1900" dirty="0" err="1" smtClean="0">
                <a:latin typeface="Times New Roman" pitchFamily="18" charset="0"/>
                <a:cs typeface="Times New Roman" pitchFamily="18" charset="0"/>
              </a:rPr>
              <a:t>ενσυναίσθηση</a:t>
            </a:r>
            <a:r>
              <a:rPr lang="el-GR" sz="1900" dirty="0" smtClean="0">
                <a:latin typeface="Times New Roman" pitchFamily="18" charset="0"/>
                <a:cs typeface="Times New Roman" pitchFamily="18" charset="0"/>
              </a:rPr>
              <a:t>.</a:t>
            </a:r>
          </a:p>
          <a:p>
            <a:pPr lvl="0"/>
            <a:r>
              <a:rPr lang="el-GR" sz="1900" dirty="0" smtClean="0">
                <a:latin typeface="Times New Roman" pitchFamily="18" charset="0"/>
                <a:cs typeface="Times New Roman" pitchFamily="18" charset="0"/>
              </a:rPr>
              <a:t>Ανάδειξη φυσικών ικανοτήτων, κινητικών δεξιοτήτων και των ιδιαίτερων κλίσεων. </a:t>
            </a:r>
          </a:p>
          <a:p>
            <a:pPr lvl="0"/>
            <a:r>
              <a:rPr lang="el-GR" sz="1900" dirty="0" smtClean="0">
                <a:latin typeface="Times New Roman" pitchFamily="18" charset="0"/>
                <a:cs typeface="Times New Roman" pitchFamily="18" charset="0"/>
              </a:rPr>
              <a:t>Διαμόρφωση αθλητικής συμπεριφοράς με την τήρηση κανόνων και κανονισμών.</a:t>
            </a:r>
          </a:p>
          <a:p>
            <a:pPr lvl="0"/>
            <a:r>
              <a:rPr lang="el-GR" sz="1900" dirty="0" smtClean="0">
                <a:latin typeface="Times New Roman" pitchFamily="18" charset="0"/>
                <a:cs typeface="Times New Roman" pitchFamily="18" charset="0"/>
              </a:rPr>
              <a:t>Εμπειρία θετικών συναισθημάτων όπως είναι η χαρά από τη συμμετοχή στον αγώνα.</a:t>
            </a:r>
          </a:p>
          <a:p>
            <a:pPr lvl="0"/>
            <a:r>
              <a:rPr lang="el-GR" sz="1900" dirty="0" smtClean="0">
                <a:latin typeface="Times New Roman" pitchFamily="18" charset="0"/>
                <a:cs typeface="Times New Roman" pitchFamily="18" charset="0"/>
              </a:rPr>
              <a:t>Αποδοχή της ήττας, σεβασμός στον αντίπαλο και εμπέδωση φίλαθλου πνεύματος.</a:t>
            </a:r>
          </a:p>
          <a:p>
            <a:pPr lvl="0"/>
            <a:r>
              <a:rPr lang="el-GR" sz="1900" dirty="0" smtClean="0">
                <a:latin typeface="Times New Roman" pitchFamily="18" charset="0"/>
                <a:cs typeface="Times New Roman" pitchFamily="18" charset="0"/>
              </a:rPr>
              <a:t>Ανάπτυξη αγωνιστικού και συναγωνιστικού πνεύματος επιδεικνύοντας άμιλλα.</a:t>
            </a:r>
          </a:p>
          <a:p>
            <a:pPr lvl="0"/>
            <a:r>
              <a:rPr lang="el-GR" sz="1900" dirty="0" smtClean="0">
                <a:latin typeface="Times New Roman" pitchFamily="18" charset="0"/>
                <a:cs typeface="Times New Roman" pitchFamily="18" charset="0"/>
              </a:rPr>
              <a:t>Απόκτηση εμπειριών που συνδέονται με υψηλή επίδοση και τη νίκη του  καλύτερου.</a:t>
            </a:r>
          </a:p>
          <a:p>
            <a:pPr lvl="0"/>
            <a:r>
              <a:rPr lang="el-GR" sz="1900" dirty="0" smtClean="0">
                <a:latin typeface="Times New Roman" pitchFamily="18" charset="0"/>
                <a:cs typeface="Times New Roman" pitchFamily="18" charset="0"/>
              </a:rPr>
              <a:t>Κατανόηση και αποδοχή των αξιών του αθλητισμού και του πρωταθλητισμού.</a:t>
            </a:r>
          </a:p>
          <a:p>
            <a:pPr lvl="0"/>
            <a:r>
              <a:rPr lang="el-GR" sz="1900" dirty="0" smtClean="0">
                <a:latin typeface="Times New Roman" pitchFamily="18" charset="0"/>
                <a:cs typeface="Times New Roman" pitchFamily="18" charset="0"/>
              </a:rPr>
              <a:t>Προτροπή για ενεργό αθλητική δράση και φυσική άσκηση.  </a:t>
            </a:r>
          </a:p>
          <a:p>
            <a:pPr lvl="0"/>
            <a:r>
              <a:rPr lang="el-GR" sz="1800" dirty="0" smtClean="0">
                <a:latin typeface="Times New Roman" pitchFamily="18" charset="0"/>
                <a:cs typeface="Times New Roman" pitchFamily="18" charset="0"/>
              </a:rPr>
              <a:t>Ανάπτυξη κριτικής σκέψης στα αρνητικά φαινόμενα του αθλητισμού. </a:t>
            </a:r>
          </a:p>
          <a:p>
            <a:r>
              <a:rPr lang="el-GR" sz="1800" dirty="0" smtClean="0">
                <a:latin typeface="Times New Roman" pitchFamily="18" charset="0"/>
                <a:cs typeface="Times New Roman" pitchFamily="18" charset="0"/>
              </a:rPr>
              <a:t>Εμβάθυνση στη γνώση των κανονισμών, της τακτικής και στρατηγικής των αθλημάτων.</a:t>
            </a:r>
            <a:endParaRPr lang="el-GR" sz="1800" dirty="0">
              <a:solidFill>
                <a:schemeClr val="tx2"/>
              </a:solidFill>
              <a:latin typeface="Times New Roman" pitchFamily="18" charset="0"/>
              <a:cs typeface="Times New Roman" pitchFamily="18" charset="0"/>
            </a:endParaRPr>
          </a:p>
        </p:txBody>
      </p:sp>
      <p:sp>
        <p:nvSpPr>
          <p:cNvPr id="4" name="3 - Τίτλος"/>
          <p:cNvSpPr>
            <a:spLocks noGrp="1"/>
          </p:cNvSpPr>
          <p:nvPr>
            <p:ph type="title"/>
          </p:nvPr>
        </p:nvSpPr>
        <p:spPr>
          <a:xfrm>
            <a:off x="1" y="0"/>
            <a:ext cx="9268690" cy="623455"/>
          </a:xfrm>
        </p:spPr>
        <p:txBody>
          <a:bodyPr>
            <a:noAutofit/>
          </a:bodyPr>
          <a:lstStyle/>
          <a:p>
            <a:pPr algn="ctr"/>
            <a:r>
              <a:rPr lang="el-GR" sz="2200" dirty="0" smtClean="0">
                <a:latin typeface="Times New Roman" pitchFamily="18" charset="0"/>
                <a:cs typeface="Times New Roman" pitchFamily="18" charset="0"/>
              </a:rPr>
              <a:t>Οργανισμοί πρωτογενούς παραγωγής αθλητικού προϊόντος Δημόσιου τομέα</a:t>
            </a:r>
            <a:endParaRPr lang="el-GR" sz="2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 y="1110997"/>
            <a:ext cx="9144001" cy="3820926"/>
          </a:xfrm>
        </p:spPr>
        <p:txBody>
          <a:bodyPr>
            <a:normAutofit fontScale="92500"/>
          </a:bodyPr>
          <a:lstStyle/>
          <a:p>
            <a:pPr lvl="0" algn="ctr">
              <a:buNone/>
            </a:pPr>
            <a:r>
              <a:rPr lang="el-GR" sz="2400" b="1" dirty="0" smtClean="0">
                <a:solidFill>
                  <a:schemeClr val="accent1"/>
                </a:solidFill>
                <a:latin typeface="Times New Roman" pitchFamily="18" charset="0"/>
                <a:cs typeface="Times New Roman" pitchFamily="18" charset="0"/>
              </a:rPr>
              <a:t>Εταιρείες αθλητικής αναψυχής και διασκέδασης</a:t>
            </a:r>
          </a:p>
          <a:p>
            <a:pPr lvl="0"/>
            <a:r>
              <a:rPr lang="el-GR" sz="2200" dirty="0" smtClean="0">
                <a:latin typeface="Times New Roman" pitchFamily="18" charset="0"/>
                <a:cs typeface="Times New Roman" pitchFamily="18" charset="0"/>
              </a:rPr>
              <a:t>Οργανισμοί που δραστηριοποιούνται στην οργάνωση αθλητικών δραστηριοτήτων που αποσκοπούν στην  </a:t>
            </a:r>
            <a:r>
              <a:rPr lang="el-GR" sz="2200" b="1" dirty="0" smtClean="0">
                <a:solidFill>
                  <a:schemeClr val="accent1"/>
                </a:solidFill>
                <a:latin typeface="Times New Roman" pitchFamily="18" charset="0"/>
                <a:cs typeface="Times New Roman" pitchFamily="18" charset="0"/>
              </a:rPr>
              <a:t>αναψυχή και διασκέδαση </a:t>
            </a:r>
            <a:r>
              <a:rPr lang="el-GR" sz="2200" dirty="0" smtClean="0">
                <a:latin typeface="Times New Roman" pitchFamily="18" charset="0"/>
                <a:cs typeface="Times New Roman" pitchFamily="18" charset="0"/>
              </a:rPr>
              <a:t>όπως τα γήπεδα ποδοσφαίρου 5Χ5, τα χιονοδρομικά κέντρα, τα  σπα, τα  κέντρα </a:t>
            </a:r>
            <a:r>
              <a:rPr lang="el-GR" sz="2200" dirty="0" err="1" smtClean="0">
                <a:latin typeface="Times New Roman" pitchFamily="18" charset="0"/>
                <a:cs typeface="Times New Roman" pitchFamily="18" charset="0"/>
              </a:rPr>
              <a:t>θαλασσοθεραπείας</a:t>
            </a:r>
            <a:r>
              <a:rPr lang="el-GR" sz="2200" dirty="0" smtClean="0">
                <a:latin typeface="Times New Roman" pitchFamily="18" charset="0"/>
                <a:cs typeface="Times New Roman" pitchFamily="18" charset="0"/>
              </a:rPr>
              <a:t> και οι πισίνες, τα θεματικά πάρκα, οργάνωσης θαλάσσιων δραστηριοτήτων, υπαίθριων δραστηριοτήτων βουνού κλπ</a:t>
            </a:r>
          </a:p>
          <a:p>
            <a:pPr lvl="0" algn="ctr">
              <a:buNone/>
            </a:pPr>
            <a:r>
              <a:rPr lang="el-GR" sz="2400" b="1" dirty="0" smtClean="0">
                <a:solidFill>
                  <a:schemeClr val="accent1"/>
                </a:solidFill>
                <a:latin typeface="Times New Roman" pitchFamily="18" charset="0"/>
                <a:cs typeface="Times New Roman" pitchFamily="18" charset="0"/>
              </a:rPr>
              <a:t>Ιδιωτικά γυμναστήρια</a:t>
            </a:r>
          </a:p>
          <a:p>
            <a:r>
              <a:rPr lang="el-GR" sz="2200" dirty="0" smtClean="0">
                <a:latin typeface="Times New Roman" pitchFamily="18" charset="0"/>
                <a:cs typeface="Times New Roman" pitchFamily="18" charset="0"/>
              </a:rPr>
              <a:t>Ανταγωνιστικός κλάδος με ιδιωτικές επιχειρήσεις, αυτοτελείς ή οργανωμένες σε αλυσίδες (</a:t>
            </a:r>
            <a:r>
              <a:rPr lang="el-GR" sz="2200" b="1" dirty="0" err="1" smtClean="0">
                <a:solidFill>
                  <a:schemeClr val="accent1"/>
                </a:solidFill>
                <a:latin typeface="Times New Roman" pitchFamily="18" charset="0"/>
                <a:cs typeface="Times New Roman" pitchFamily="18" charset="0"/>
              </a:rPr>
              <a:t>Franchise</a:t>
            </a:r>
            <a:r>
              <a:rPr lang="el-GR" sz="2200" dirty="0" smtClean="0">
                <a:latin typeface="Times New Roman" pitchFamily="18" charset="0"/>
                <a:cs typeface="Times New Roman" pitchFamily="18" charset="0"/>
              </a:rPr>
              <a:t>), διευρυμένη </a:t>
            </a:r>
            <a:r>
              <a:rPr lang="el-GR" sz="2200" b="1" dirty="0" smtClean="0">
                <a:solidFill>
                  <a:schemeClr val="accent1"/>
                </a:solidFill>
                <a:latin typeface="Times New Roman" pitchFamily="18" charset="0"/>
                <a:cs typeface="Times New Roman" pitchFamily="18" charset="0"/>
              </a:rPr>
              <a:t>τιμολογιακή πολιτική </a:t>
            </a:r>
            <a:r>
              <a:rPr lang="el-GR" sz="2200" dirty="0" smtClean="0">
                <a:latin typeface="Times New Roman" pitchFamily="18" charset="0"/>
                <a:cs typeface="Times New Roman" pitchFamily="18" charset="0"/>
              </a:rPr>
              <a:t>(ανάλογα με την  διάρκεια εγγραφής π.χ. τρίμηνες, εξάμηνες, ετήσιες). 1.600 γυμναστήρια στην Ελλάδα 2019, εγγεγραμμένα μέλη περίπου 700.000, μηνιαία συνδρομή μ.ο.20-25 €.</a:t>
            </a:r>
          </a:p>
          <a:p>
            <a:endParaRPr lang="el-GR" sz="2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17</a:t>
            </a:fld>
            <a:endParaRPr lang="en"/>
          </a:p>
        </p:txBody>
      </p:sp>
      <p:sp>
        <p:nvSpPr>
          <p:cNvPr id="4" name="3 - Τίτλος"/>
          <p:cNvSpPr>
            <a:spLocks noGrp="1"/>
          </p:cNvSpPr>
          <p:nvPr>
            <p:ph type="title"/>
          </p:nvPr>
        </p:nvSpPr>
        <p:spPr>
          <a:xfrm>
            <a:off x="457200" y="205979"/>
            <a:ext cx="8229600" cy="747332"/>
          </a:xfrm>
        </p:spPr>
        <p:txBody>
          <a:bodyPr>
            <a:normAutofit fontScale="90000"/>
          </a:bodyPr>
          <a:lstStyle/>
          <a:p>
            <a:pPr algn="ctr"/>
            <a:r>
              <a:rPr lang="el-GR" sz="2800" dirty="0" smtClean="0">
                <a:latin typeface="Times New Roman" pitchFamily="18" charset="0"/>
                <a:cs typeface="Times New Roman" pitchFamily="18" charset="0"/>
              </a:rPr>
              <a:t>Ιδιωτικός τομέας οργανισμών πρωτογενούς  </a:t>
            </a:r>
            <a:br>
              <a:rPr lang="el-GR" sz="28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αθλητικής παραγωγής (1)</a:t>
            </a:r>
            <a:endParaRPr lang="el-GR" sz="28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996" y="1110997"/>
            <a:ext cx="8490857" cy="3394472"/>
          </a:xfrm>
        </p:spPr>
        <p:txBody>
          <a:bodyPr>
            <a:noAutofit/>
          </a:bodyPr>
          <a:lstStyle/>
          <a:p>
            <a:pPr lvl="0"/>
            <a:r>
              <a:rPr lang="el-GR" sz="2200" dirty="0" smtClean="0">
                <a:latin typeface="Times New Roman" pitchFamily="18" charset="0"/>
                <a:cs typeface="Times New Roman" pitchFamily="18" charset="0"/>
              </a:rPr>
              <a:t>Οι επαγγελματικοί αγώνες αυτοκινήτων και μοτοσυκλετών αποτελούν ένα </a:t>
            </a:r>
            <a:r>
              <a:rPr lang="el-GR" sz="2200" b="1" dirty="0" smtClean="0">
                <a:solidFill>
                  <a:schemeClr val="accent1"/>
                </a:solidFill>
                <a:latin typeface="Times New Roman" pitchFamily="18" charset="0"/>
                <a:cs typeface="Times New Roman" pitchFamily="18" charset="0"/>
              </a:rPr>
              <a:t>ατομικό άθλημα </a:t>
            </a:r>
            <a:r>
              <a:rPr lang="el-GR" sz="2200" dirty="0" smtClean="0">
                <a:latin typeface="Times New Roman" pitchFamily="18" charset="0"/>
                <a:cs typeface="Times New Roman" pitchFamily="18" charset="0"/>
              </a:rPr>
              <a:t>που απαιτεί από τον οδηγό ιδιαίτερη επιδεξιότητα, ταχύτατα ανακλαστικά και μεγάλη αυτοκυριαρχία.</a:t>
            </a:r>
          </a:p>
          <a:p>
            <a:pPr lvl="0"/>
            <a:r>
              <a:rPr lang="el-GR" sz="2200" dirty="0" smtClean="0">
                <a:latin typeface="Times New Roman" pitchFamily="18" charset="0"/>
                <a:cs typeface="Times New Roman" pitchFamily="18" charset="0"/>
              </a:rPr>
              <a:t> Όμως οι αγώνες διοργανώνονται με συμμετοχή </a:t>
            </a:r>
            <a:r>
              <a:rPr lang="el-GR" sz="2200" b="1" dirty="0" smtClean="0">
                <a:solidFill>
                  <a:schemeClr val="accent1"/>
                </a:solidFill>
                <a:latin typeface="Times New Roman" pitchFamily="18" charset="0"/>
                <a:cs typeface="Times New Roman" pitchFamily="18" charset="0"/>
              </a:rPr>
              <a:t>μεγάλων αυτοκινητοβιομηχανιών</a:t>
            </a:r>
            <a:r>
              <a:rPr lang="el-GR" sz="2200" dirty="0" smtClean="0">
                <a:latin typeface="Times New Roman" pitchFamily="18" charset="0"/>
                <a:cs typeface="Times New Roman" pitchFamily="18" charset="0"/>
              </a:rPr>
              <a:t> και συνεπώς ο ατομικός επαγγελματικός αθλητισμός ανήκει στην κατηγορία των </a:t>
            </a:r>
            <a:r>
              <a:rPr lang="el-GR" sz="2200" b="1" dirty="0" smtClean="0">
                <a:solidFill>
                  <a:schemeClr val="accent1"/>
                </a:solidFill>
                <a:latin typeface="Times New Roman" pitchFamily="18" charset="0"/>
                <a:cs typeface="Times New Roman" pitchFamily="18" charset="0"/>
              </a:rPr>
              <a:t>ομαδικών αθλημάτων </a:t>
            </a:r>
            <a:r>
              <a:rPr lang="el-GR" sz="2200" dirty="0" smtClean="0">
                <a:latin typeface="Times New Roman" pitchFamily="18" charset="0"/>
                <a:cs typeface="Times New Roman" pitchFamily="18" charset="0"/>
              </a:rPr>
              <a:t>ταχύτητας  «</a:t>
            </a:r>
            <a:r>
              <a:rPr lang="el-GR" sz="2200" dirty="0" err="1" smtClean="0">
                <a:latin typeface="Times New Roman" pitchFamily="18" charset="0"/>
                <a:cs typeface="Times New Roman" pitchFamily="18" charset="0"/>
              </a:rPr>
              <a:t>ρέισινγ</a:t>
            </a:r>
            <a:r>
              <a:rPr lang="el-GR" sz="2200" dirty="0" smtClean="0">
                <a:latin typeface="Times New Roman" pitchFamily="18" charset="0"/>
                <a:cs typeface="Times New Roman" pitchFamily="18" charset="0"/>
              </a:rPr>
              <a:t>». Οι πιο γνωστές διοργανώσεις αγώνων αυτοκινήτων είναι της Φόρμουλα 1 και το αμερικάνικο </a:t>
            </a:r>
            <a:r>
              <a:rPr lang="el-GR" sz="2200" dirty="0" err="1" smtClean="0">
                <a:latin typeface="Times New Roman" pitchFamily="18" charset="0"/>
                <a:cs typeface="Times New Roman" pitchFamily="18" charset="0"/>
              </a:rPr>
              <a:t>Nascar</a:t>
            </a:r>
            <a:r>
              <a:rPr lang="el-GR" sz="2200" dirty="0" smtClean="0">
                <a:latin typeface="Times New Roman" pitchFamily="18" charset="0"/>
                <a:cs typeface="Times New Roman" pitchFamily="18" charset="0"/>
              </a:rPr>
              <a:t> </a:t>
            </a:r>
            <a:endParaRPr lang="el-GR" sz="22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18</a:t>
            </a:fld>
            <a:endParaRPr lang="en"/>
          </a:p>
        </p:txBody>
      </p:sp>
      <p:sp>
        <p:nvSpPr>
          <p:cNvPr id="4" name="3 - Τίτλος"/>
          <p:cNvSpPr>
            <a:spLocks noGrp="1"/>
          </p:cNvSpPr>
          <p:nvPr>
            <p:ph type="title"/>
          </p:nvPr>
        </p:nvSpPr>
        <p:spPr>
          <a:xfrm>
            <a:off x="293298" y="205979"/>
            <a:ext cx="8557404" cy="552557"/>
          </a:xfrm>
        </p:spPr>
        <p:txBody>
          <a:bodyPr>
            <a:noAutofit/>
          </a:bodyPr>
          <a:lstStyle/>
          <a:p>
            <a:pPr algn="ctr"/>
            <a:r>
              <a:rPr lang="el-GR" sz="2800" dirty="0" smtClean="0">
                <a:latin typeface="Times New Roman" pitchFamily="18" charset="0"/>
                <a:cs typeface="Times New Roman" pitchFamily="18" charset="0"/>
              </a:rPr>
              <a:t>Ιδιωτικός τομέας οργανισμών πρωτογενούς  </a:t>
            </a:r>
            <a:br>
              <a:rPr lang="el-GR" sz="28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αθλητικής παραγωγής (2)</a:t>
            </a:r>
            <a:endParaRPr lang="el-GR"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654628"/>
            <a:ext cx="9144000" cy="3850842"/>
          </a:xfrm>
        </p:spPr>
        <p:txBody>
          <a:bodyPr>
            <a:normAutofit fontScale="92500" lnSpcReduction="10000"/>
          </a:bodyPr>
          <a:lstStyle/>
          <a:p>
            <a:pPr lvl="0"/>
            <a:r>
              <a:rPr lang="el-GR" sz="2000" b="1" dirty="0" smtClean="0">
                <a:solidFill>
                  <a:schemeClr val="accent1"/>
                </a:solidFill>
                <a:latin typeface="Times New Roman" pitchFamily="18" charset="0"/>
                <a:cs typeface="Times New Roman" pitchFamily="18" charset="0"/>
              </a:rPr>
              <a:t>Εταιρική ένωση προσώπων </a:t>
            </a:r>
            <a:r>
              <a:rPr lang="el-GR" sz="2000" dirty="0" smtClean="0">
                <a:latin typeface="Times New Roman" pitchFamily="18" charset="0"/>
                <a:cs typeface="Times New Roman" pitchFamily="18" charset="0"/>
              </a:rPr>
              <a:t>(κυρίως ανώνυμες εταιρείες) με αμιγείς εμπορικές δραστηριότητες για παραγωγή κέρδους και στρατηγικό στόχο τη συστηματική </a:t>
            </a:r>
            <a:r>
              <a:rPr lang="el-GR" sz="2000" b="1" dirty="0" smtClean="0">
                <a:solidFill>
                  <a:schemeClr val="accent1"/>
                </a:solidFill>
                <a:latin typeface="Times New Roman" pitchFamily="18" charset="0"/>
                <a:cs typeface="Times New Roman" pitchFamily="18" charset="0"/>
              </a:rPr>
              <a:t>ανάπτυξη των δυνατοτήτων των αθλητών </a:t>
            </a:r>
            <a:r>
              <a:rPr lang="el-GR" sz="2000" dirty="0" smtClean="0">
                <a:latin typeface="Times New Roman" pitchFamily="18" charset="0"/>
                <a:cs typeface="Times New Roman" pitchFamily="18" charset="0"/>
              </a:rPr>
              <a:t>για συμμετοχή σε αθλητικούς αγώνες για υψηλότερες δυνατές επιδόσεις.</a:t>
            </a:r>
          </a:p>
          <a:p>
            <a:pPr lvl="0"/>
            <a:r>
              <a:rPr lang="el-GR" sz="2000" dirty="0" smtClean="0">
                <a:latin typeface="Times New Roman" pitchFamily="18" charset="0"/>
                <a:cs typeface="Times New Roman" pitchFamily="18" charset="0"/>
              </a:rPr>
              <a:t>Αναδεικνύονται περιπτώσεις </a:t>
            </a:r>
            <a:r>
              <a:rPr lang="el-GR" sz="2000" b="1" dirty="0" smtClean="0">
                <a:solidFill>
                  <a:schemeClr val="accent1"/>
                </a:solidFill>
                <a:latin typeface="Times New Roman" pitchFamily="18" charset="0"/>
                <a:cs typeface="Times New Roman" pitchFamily="18" charset="0"/>
              </a:rPr>
              <a:t>μεγάλων οικονομικών σκανδάλων </a:t>
            </a:r>
            <a:r>
              <a:rPr lang="el-GR" sz="2000" dirty="0" smtClean="0">
                <a:latin typeface="Times New Roman" pitchFamily="18" charset="0"/>
                <a:cs typeface="Times New Roman" pitchFamily="18" charset="0"/>
              </a:rPr>
              <a:t>όπως π.χ. στην</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Αγγλία, όπου οι περισσότερες ποδοσφαιρικές ομάδες έχουν χρέη που υπερβαίνουν το ενεργητικό του ενώ στην Ιταλία οι ποδοσφαιρικοί σύλλογοι ξοδεύουν περισσότερο από ότι κερδίζουν. </a:t>
            </a:r>
          </a:p>
          <a:p>
            <a:pPr lvl="0"/>
            <a:r>
              <a:rPr lang="el-GR" sz="2000" dirty="0" smtClean="0">
                <a:latin typeface="Times New Roman" pitchFamily="18" charset="0"/>
                <a:cs typeface="Times New Roman" pitchFamily="18" charset="0"/>
              </a:rPr>
              <a:t>Επίσης,  </a:t>
            </a:r>
            <a:r>
              <a:rPr lang="el-GR" sz="2000" b="1" dirty="0" smtClean="0">
                <a:solidFill>
                  <a:schemeClr val="accent1"/>
                </a:solidFill>
                <a:latin typeface="Times New Roman" pitchFamily="18" charset="0"/>
                <a:cs typeface="Times New Roman" pitchFamily="18" charset="0"/>
              </a:rPr>
              <a:t>η δωροδοκία της ολυμπιακής προσφοράς </a:t>
            </a:r>
            <a:r>
              <a:rPr lang="el-GR" sz="2000" dirty="0" smtClean="0">
                <a:latin typeface="Times New Roman" pitchFamily="18" charset="0"/>
                <a:cs typeface="Times New Roman" pitchFamily="18" charset="0"/>
              </a:rPr>
              <a:t>του </a:t>
            </a:r>
            <a:r>
              <a:rPr lang="el-GR" sz="2000" dirty="0" err="1" smtClean="0">
                <a:latin typeface="Times New Roman" pitchFamily="18" charset="0"/>
                <a:cs typeface="Times New Roman" pitchFamily="18" charset="0"/>
              </a:rPr>
              <a:t>Salt</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Lake</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City</a:t>
            </a:r>
            <a:r>
              <a:rPr lang="el-GR" sz="2000" dirty="0" smtClean="0">
                <a:latin typeface="Times New Roman" pitchFamily="18" charset="0"/>
                <a:cs typeface="Times New Roman" pitchFamily="18" charset="0"/>
              </a:rPr>
              <a:t>, οι</a:t>
            </a:r>
            <a:r>
              <a:rPr lang="el-GR" sz="2000" b="1" dirty="0" smtClean="0">
                <a:solidFill>
                  <a:schemeClr val="accent1"/>
                </a:solidFill>
                <a:latin typeface="Times New Roman" pitchFamily="18" charset="0"/>
                <a:cs typeface="Times New Roman" pitchFamily="18" charset="0"/>
              </a:rPr>
              <a:t> δωροδοκίες της FIFA</a:t>
            </a:r>
            <a:r>
              <a:rPr lang="el-GR" sz="2000" dirty="0" smtClean="0">
                <a:latin typeface="Times New Roman" pitchFamily="18" charset="0"/>
                <a:cs typeface="Times New Roman" pitchFamily="18" charset="0"/>
              </a:rPr>
              <a:t> και οι διαμαρτυρίες περί διαφθοράς, η δωροδοκία </a:t>
            </a:r>
            <a:r>
              <a:rPr lang="el-GR" sz="2000" b="1" dirty="0" err="1" smtClean="0">
                <a:solidFill>
                  <a:schemeClr val="accent1"/>
                </a:solidFill>
                <a:latin typeface="Times New Roman" pitchFamily="18" charset="0"/>
                <a:cs typeface="Times New Roman" pitchFamily="18" charset="0"/>
              </a:rPr>
              <a:t>Bilfinger</a:t>
            </a:r>
            <a:r>
              <a:rPr lang="el-GR" sz="2000" b="1" dirty="0" smtClean="0">
                <a:solidFill>
                  <a:schemeClr val="accent1"/>
                </a:solidFill>
                <a:latin typeface="Times New Roman" pitchFamily="18" charset="0"/>
                <a:cs typeface="Times New Roman" pitchFamily="18" charset="0"/>
              </a:rPr>
              <a:t> SE </a:t>
            </a:r>
            <a:r>
              <a:rPr lang="el-GR" sz="2000" dirty="0" smtClean="0">
                <a:latin typeface="Times New Roman" pitchFamily="18" charset="0"/>
                <a:cs typeface="Times New Roman" pitchFamily="18" charset="0"/>
              </a:rPr>
              <a:t>για την προετοιμασία του Παγκοσμίου Κυπέλλου της Βραζιλίας και το ντόπινγκ του </a:t>
            </a:r>
            <a:r>
              <a:rPr lang="el-GR" sz="2000" b="1" dirty="0" err="1" smtClean="0">
                <a:solidFill>
                  <a:schemeClr val="accent1"/>
                </a:solidFill>
                <a:latin typeface="Times New Roman" pitchFamily="18" charset="0"/>
                <a:cs typeface="Times New Roman" pitchFamily="18" charset="0"/>
              </a:rPr>
              <a:t>Lance</a:t>
            </a:r>
            <a:r>
              <a:rPr lang="el-GR" sz="2000" b="1" dirty="0" smtClean="0">
                <a:solidFill>
                  <a:schemeClr val="accent1"/>
                </a:solidFill>
                <a:latin typeface="Times New Roman" pitchFamily="18" charset="0"/>
                <a:cs typeface="Times New Roman" pitchFamily="18" charset="0"/>
              </a:rPr>
              <a:t> </a:t>
            </a:r>
            <a:r>
              <a:rPr lang="el-GR" sz="2000" b="1" dirty="0" err="1" smtClean="0">
                <a:solidFill>
                  <a:schemeClr val="accent1"/>
                </a:solidFill>
                <a:latin typeface="Times New Roman" pitchFamily="18" charset="0"/>
                <a:cs typeface="Times New Roman" pitchFamily="18" charset="0"/>
              </a:rPr>
              <a:t>Armstrong</a:t>
            </a:r>
            <a:r>
              <a:rPr lang="el-GR" sz="2000" b="1" dirty="0" smtClean="0">
                <a:solidFill>
                  <a:schemeClr val="accent1"/>
                </a:solidFill>
                <a:latin typeface="Times New Roman" pitchFamily="18" charset="0"/>
                <a:cs typeface="Times New Roman" pitchFamily="18" charset="0"/>
              </a:rPr>
              <a:t> </a:t>
            </a:r>
            <a:r>
              <a:rPr lang="el-GR" sz="2000" dirty="0" smtClean="0"/>
              <a:t>( </a:t>
            </a:r>
            <a:r>
              <a:rPr lang="el-GR" sz="2000" dirty="0" smtClean="0">
                <a:latin typeface="Times New Roman" pitchFamily="18" charset="0"/>
                <a:cs typeface="Times New Roman" pitchFamily="18" charset="0"/>
              </a:rPr>
              <a:t>7 διαδοχικές φορές 1999-2005νικητής του γύρου της Γαλλίας, το 2012 παραδέχθηκε ότι έπαιρνε αναβολικά και του επιβλήθηκε ισόβιος αποκλεισμός.</a:t>
            </a: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19</a:t>
            </a:fld>
            <a:endParaRPr lang="en"/>
          </a:p>
        </p:txBody>
      </p:sp>
      <p:sp>
        <p:nvSpPr>
          <p:cNvPr id="4" name="3 - Τίτλος"/>
          <p:cNvSpPr>
            <a:spLocks noGrp="1"/>
          </p:cNvSpPr>
          <p:nvPr>
            <p:ph type="title"/>
          </p:nvPr>
        </p:nvSpPr>
        <p:spPr>
          <a:xfrm>
            <a:off x="249381" y="0"/>
            <a:ext cx="8697192" cy="716973"/>
          </a:xfrm>
        </p:spPr>
        <p:txBody>
          <a:bodyPr>
            <a:normAutofit/>
          </a:bodyPr>
          <a:lstStyle/>
          <a:p>
            <a:pPr lvl="0" algn="ctr"/>
            <a:r>
              <a:rPr lang="el-GR" sz="2800" dirty="0" smtClean="0">
                <a:latin typeface="Times New Roman" pitchFamily="18" charset="0"/>
                <a:cs typeface="Times New Roman" pitchFamily="18" charset="0"/>
              </a:rPr>
              <a:t>Επαγγελματικά αθλητικά σωματεία και εταιρείες</a:t>
            </a:r>
            <a:endParaRPr lang="el-GR"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135082"/>
            <a:ext cx="8401200" cy="602673"/>
          </a:xfrm>
          <a:prstGeom prst="rect">
            <a:avLst/>
          </a:prstGeom>
        </p:spPr>
        <p:txBody>
          <a:bodyPr spcFirstLastPara="1" wrap="square" lIns="0" tIns="0" rIns="0" bIns="0" anchor="b" anchorCtr="0">
            <a:noAutofit/>
          </a:bodyPr>
          <a:lstStyle/>
          <a:p>
            <a:pPr algn="ctr"/>
            <a:r>
              <a:rPr lang="el-GR" sz="3200" dirty="0" smtClean="0">
                <a:latin typeface="Times New Roman" pitchFamily="18" charset="0"/>
                <a:cs typeface="Times New Roman" pitchFamily="18" charset="0"/>
              </a:rPr>
              <a:t>Περιεχόμενα (1)</a:t>
            </a:r>
            <a:endParaRPr sz="3200" dirty="0">
              <a:latin typeface="Times New Roman" pitchFamily="18" charset="0"/>
              <a:cs typeface="Times New Roman" pitchFamily="18" charset="0"/>
            </a:endParaRPr>
          </a:p>
        </p:txBody>
      </p:sp>
      <p:sp>
        <p:nvSpPr>
          <p:cNvPr id="135" name="Google Shape;135;p19"/>
          <p:cNvSpPr txBox="1">
            <a:spLocks noGrp="1"/>
          </p:cNvSpPr>
          <p:nvPr>
            <p:ph type="body" idx="1"/>
          </p:nvPr>
        </p:nvSpPr>
        <p:spPr>
          <a:xfrm>
            <a:off x="259773" y="446809"/>
            <a:ext cx="8666018" cy="4492583"/>
          </a:xfrm>
          <a:prstGeom prst="rect">
            <a:avLst/>
          </a:prstGeom>
        </p:spPr>
        <p:txBody>
          <a:bodyPr spcFirstLastPara="1" wrap="square" lIns="91421" tIns="91421" rIns="91421" bIns="91421" anchor="t" anchorCtr="0">
            <a:noAutofit/>
          </a:bodyPr>
          <a:lstStyle/>
          <a:p>
            <a:pPr lvl="0">
              <a:buNone/>
            </a:pPr>
            <a:r>
              <a:rPr lang="el-GR" sz="1800" b="1" dirty="0" smtClean="0">
                <a:latin typeface="Times New Roman" pitchFamily="18" charset="0"/>
                <a:cs typeface="Times New Roman" pitchFamily="18" charset="0"/>
              </a:rPr>
              <a:t>1. Ιστορική εξέλιξη του αθλητισμού και των αθλητικών αγώνων</a:t>
            </a:r>
          </a:p>
          <a:p>
            <a:pPr lvl="0">
              <a:buNone/>
            </a:pPr>
            <a:r>
              <a:rPr lang="el-GR" sz="1800" b="1" dirty="0" smtClean="0">
                <a:latin typeface="Times New Roman" pitchFamily="18" charset="0"/>
                <a:cs typeface="Times New Roman" pitchFamily="18" charset="0"/>
              </a:rPr>
              <a:t>2. </a:t>
            </a:r>
            <a:r>
              <a:rPr lang="el-GR" sz="1800" b="1" dirty="0" err="1" smtClean="0">
                <a:latin typeface="Times New Roman" pitchFamily="18" charset="0"/>
                <a:cs typeface="Times New Roman" pitchFamily="18" charset="0"/>
              </a:rPr>
              <a:t>Εννοιοδοτήσεις</a:t>
            </a:r>
            <a:r>
              <a:rPr lang="el-GR" sz="1800" b="1" dirty="0" smtClean="0">
                <a:latin typeface="Times New Roman" pitchFamily="18" charset="0"/>
                <a:cs typeface="Times New Roman" pitchFamily="18" charset="0"/>
              </a:rPr>
              <a:t> και μορφές του αθλητισμού</a:t>
            </a:r>
          </a:p>
          <a:p>
            <a:pPr>
              <a:buNone/>
            </a:pPr>
            <a:r>
              <a:rPr lang="el-GR" sz="1800" b="1" dirty="0" smtClean="0">
                <a:latin typeface="Times New Roman" pitchFamily="18" charset="0"/>
                <a:cs typeface="Times New Roman" pitchFamily="18" charset="0"/>
              </a:rPr>
              <a:t>    2.1 Η παθητική στάση- αθλητισμός διασκέδασης</a:t>
            </a:r>
            <a:endParaRPr lang="el-GR" sz="1800" dirty="0" smtClean="0">
              <a:latin typeface="Times New Roman" pitchFamily="18" charset="0"/>
              <a:cs typeface="Times New Roman" pitchFamily="18" charset="0"/>
            </a:endParaRPr>
          </a:p>
          <a:p>
            <a:pPr>
              <a:buNone/>
            </a:pPr>
            <a:r>
              <a:rPr lang="el-GR" sz="1800" b="1" dirty="0" smtClean="0">
                <a:latin typeface="Times New Roman" pitchFamily="18" charset="0"/>
                <a:cs typeface="Times New Roman" pitchFamily="18" charset="0"/>
              </a:rPr>
              <a:t>    2.2 Η ενεργητική δραστηριότητα- ερασιτεχνικός αθλητισμός</a:t>
            </a:r>
            <a:endParaRPr lang="el-GR" sz="1800" dirty="0" smtClean="0">
              <a:latin typeface="Times New Roman" pitchFamily="18" charset="0"/>
              <a:cs typeface="Times New Roman" pitchFamily="18" charset="0"/>
            </a:endParaRPr>
          </a:p>
          <a:p>
            <a:pPr>
              <a:buNone/>
            </a:pPr>
            <a:r>
              <a:rPr lang="el-GR" sz="1800" b="1" dirty="0" smtClean="0">
                <a:latin typeface="Times New Roman" pitchFamily="18" charset="0"/>
                <a:cs typeface="Times New Roman" pitchFamily="18" charset="0"/>
              </a:rPr>
              <a:t>    2.3 Η  ανταγωνιστική μορφή- επαγγελματικός πρωταθλητισμός</a:t>
            </a:r>
            <a:endParaRPr lang="el-GR" sz="1800" dirty="0" smtClean="0">
              <a:latin typeface="Times New Roman" pitchFamily="18" charset="0"/>
              <a:cs typeface="Times New Roman" pitchFamily="18" charset="0"/>
            </a:endParaRPr>
          </a:p>
          <a:p>
            <a:pPr>
              <a:buNone/>
            </a:pPr>
            <a:r>
              <a:rPr lang="el-GR" sz="1800" dirty="0" smtClean="0">
                <a:latin typeface="Times New Roman" pitchFamily="18" charset="0"/>
                <a:cs typeface="Times New Roman" pitchFamily="18" charset="0"/>
              </a:rPr>
              <a:t> </a:t>
            </a:r>
            <a:r>
              <a:rPr lang="el-GR" sz="1800" b="1" dirty="0" smtClean="0">
                <a:latin typeface="Times New Roman" pitchFamily="18" charset="0"/>
                <a:cs typeface="Times New Roman" pitchFamily="18" charset="0"/>
              </a:rPr>
              <a:t>3.</a:t>
            </a:r>
            <a:r>
              <a:rPr lang="el-GR" sz="1800" dirty="0" smtClean="0">
                <a:latin typeface="Times New Roman" pitchFamily="18" charset="0"/>
                <a:cs typeface="Times New Roman" pitchFamily="18" charset="0"/>
              </a:rPr>
              <a:t> </a:t>
            </a:r>
            <a:r>
              <a:rPr lang="el-GR" sz="1800" b="1" dirty="0" smtClean="0">
                <a:latin typeface="Times New Roman" pitchFamily="18" charset="0"/>
                <a:cs typeface="Times New Roman" pitchFamily="18" charset="0"/>
              </a:rPr>
              <a:t>Αθλητική Οικονομία- Αθλητική Βιομηχανία                                                                 </a:t>
            </a:r>
          </a:p>
          <a:p>
            <a:pPr>
              <a:buNone/>
            </a:pPr>
            <a:r>
              <a:rPr lang="el-GR" sz="1800" b="1" dirty="0" smtClean="0">
                <a:latin typeface="Times New Roman" pitchFamily="18" charset="0"/>
                <a:cs typeface="Times New Roman" pitchFamily="18" charset="0"/>
              </a:rPr>
              <a:t>	3.1 Οι διαστάσεις του αθλητικού προϊόντος/ υπηρεσίας                                              </a:t>
            </a:r>
          </a:p>
          <a:p>
            <a:pPr>
              <a:buNone/>
            </a:pPr>
            <a:r>
              <a:rPr lang="el-GR" sz="1800" b="1" dirty="0" smtClean="0">
                <a:latin typeface="Times New Roman" pitchFamily="18" charset="0"/>
                <a:cs typeface="Times New Roman" pitchFamily="18" charset="0"/>
              </a:rPr>
              <a:t>       3.2 Η οικονομία του αθλητισμού και η αλλοίωση του αθλητικού προϊόντος             </a:t>
            </a:r>
            <a:endParaRPr lang="el-GR" sz="1800" dirty="0" smtClean="0">
              <a:latin typeface="Times New Roman" pitchFamily="18" charset="0"/>
              <a:cs typeface="Times New Roman" pitchFamily="18" charset="0"/>
            </a:endParaRPr>
          </a:p>
          <a:p>
            <a:pPr>
              <a:buNone/>
            </a:pPr>
            <a:r>
              <a:rPr lang="el-GR" sz="1800" b="1" dirty="0" smtClean="0">
                <a:latin typeface="Times New Roman" pitchFamily="18" charset="0"/>
                <a:cs typeface="Times New Roman" pitchFamily="18" charset="0"/>
              </a:rPr>
              <a:t>  4. Οι Οργανισμοί πρωτογενούς παραγωγής του αθλητικού προϊόντος                               </a:t>
            </a:r>
            <a:endParaRPr lang="el-GR" sz="1800" dirty="0" smtClean="0">
              <a:latin typeface="Times New Roman" pitchFamily="18" charset="0"/>
              <a:cs typeface="Times New Roman" pitchFamily="18" charset="0"/>
            </a:endParaRPr>
          </a:p>
          <a:p>
            <a:pPr>
              <a:buNone/>
            </a:pPr>
            <a:r>
              <a:rPr lang="el-GR" sz="1800" b="1" dirty="0" smtClean="0">
                <a:latin typeface="Times New Roman" pitchFamily="18" charset="0"/>
                <a:cs typeface="Times New Roman" pitchFamily="18" charset="0"/>
              </a:rPr>
              <a:t>     4.1 Ο δημόσιος τομέας των οργανισμών της πρωτογενούς  αθλητικής παραγωγής   </a:t>
            </a:r>
            <a:endParaRPr lang="el-GR" sz="1800" dirty="0" smtClean="0">
              <a:latin typeface="Times New Roman" pitchFamily="18" charset="0"/>
              <a:cs typeface="Times New Roman" pitchFamily="18" charset="0"/>
            </a:endParaRPr>
          </a:p>
          <a:p>
            <a:pPr>
              <a:buNone/>
            </a:pPr>
            <a:r>
              <a:rPr lang="el-GR" sz="1800" b="1" dirty="0" smtClean="0">
                <a:latin typeface="Times New Roman" pitchFamily="18" charset="0"/>
                <a:cs typeface="Times New Roman" pitchFamily="18" charset="0"/>
              </a:rPr>
              <a:t>     4.2  Ο ιδιωτικός τομέας των οργανισμών της πρωτογενούς  αθλητικής παραγωγής   </a:t>
            </a:r>
            <a:endParaRPr lang="el-GR" sz="1800" dirty="0" smtClean="0">
              <a:latin typeface="Times New Roman" pitchFamily="18" charset="0"/>
              <a:cs typeface="Times New Roman" pitchFamily="18" charset="0"/>
            </a:endParaRPr>
          </a:p>
          <a:p>
            <a:pPr>
              <a:buNone/>
            </a:pPr>
            <a:r>
              <a:rPr lang="el-GR" sz="1800" b="1" dirty="0" smtClean="0">
                <a:latin typeface="Times New Roman" pitchFamily="18" charset="0"/>
                <a:cs typeface="Times New Roman" pitchFamily="18" charset="0"/>
              </a:rPr>
              <a:t>     4.3  Ο τρίτος τομέας των οργανισμών της πρωτογενούς  αθλητικής παραγωγής       </a:t>
            </a:r>
            <a:endParaRPr lang="el-GR" sz="1800" dirty="0" smtClean="0">
              <a:latin typeface="Times New Roman" pitchFamily="18" charset="0"/>
              <a:cs typeface="Times New Roman" pitchFamily="18" charset="0"/>
            </a:endParaRPr>
          </a:p>
          <a:p>
            <a:pPr>
              <a:buNone/>
            </a:pPr>
            <a:endParaRPr lang="el-GR" sz="1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22700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856034"/>
            <a:ext cx="9270459" cy="4287466"/>
          </a:xfrm>
        </p:spPr>
        <p:txBody>
          <a:bodyPr>
            <a:noAutofit/>
          </a:bodyPr>
          <a:lstStyle/>
          <a:p>
            <a:r>
              <a:rPr lang="el-GR" sz="1800" b="1" dirty="0" smtClean="0">
                <a:solidFill>
                  <a:schemeClr val="accent1"/>
                </a:solidFill>
                <a:latin typeface="Times New Roman" pitchFamily="18" charset="0"/>
                <a:cs typeface="Times New Roman" pitchFamily="18" charset="0"/>
              </a:rPr>
              <a:t>Απρίλιος 2021: </a:t>
            </a:r>
            <a:r>
              <a:rPr lang="el-GR" sz="1800" dirty="0" smtClean="0">
                <a:latin typeface="Times New Roman" pitchFamily="18" charset="0"/>
                <a:cs typeface="Times New Roman" pitchFamily="18" charset="0"/>
              </a:rPr>
              <a:t>η </a:t>
            </a:r>
            <a:r>
              <a:rPr lang="el-GR" sz="1800" dirty="0" err="1" smtClean="0">
                <a:latin typeface="Times New Roman" pitchFamily="18" charset="0"/>
                <a:cs typeface="Times New Roman" pitchFamily="18" charset="0"/>
              </a:rPr>
              <a:t>Super</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League</a:t>
            </a:r>
            <a:r>
              <a:rPr lang="el-GR" sz="1800" dirty="0" smtClean="0">
                <a:latin typeface="Times New Roman" pitchFamily="18" charset="0"/>
                <a:cs typeface="Times New Roman" pitchFamily="18" charset="0"/>
              </a:rPr>
              <a:t>  επιχειρεί να διαμορφώσει  ένα κλειστό </a:t>
            </a:r>
            <a:r>
              <a:rPr lang="el-GR" sz="1800" dirty="0" err="1" smtClean="0">
                <a:latin typeface="Times New Roman" pitchFamily="18" charset="0"/>
                <a:cs typeface="Times New Roman" pitchFamily="18" charset="0"/>
              </a:rPr>
              <a:t>club</a:t>
            </a:r>
            <a:r>
              <a:rPr lang="el-GR" sz="1800" dirty="0" smtClean="0">
                <a:latin typeface="Times New Roman" pitchFamily="18" charset="0"/>
                <a:cs typeface="Times New Roman" pitchFamily="18" charset="0"/>
              </a:rPr>
              <a:t> . Πρώτη συμμετοχή, με </a:t>
            </a:r>
            <a:r>
              <a:rPr lang="el-GR" sz="1800" b="1" dirty="0" smtClean="0">
                <a:solidFill>
                  <a:schemeClr val="accent1"/>
                </a:solidFill>
                <a:latin typeface="Times New Roman" pitchFamily="18" charset="0"/>
                <a:cs typeface="Times New Roman" pitchFamily="18" charset="0"/>
              </a:rPr>
              <a:t>3,5 δισεκατομμύρια, η JP </a:t>
            </a:r>
            <a:r>
              <a:rPr lang="el-GR" sz="1800" b="1" dirty="0" err="1" smtClean="0">
                <a:solidFill>
                  <a:schemeClr val="accent1"/>
                </a:solidFill>
                <a:latin typeface="Times New Roman" pitchFamily="18" charset="0"/>
                <a:cs typeface="Times New Roman" pitchFamily="18" charset="0"/>
              </a:rPr>
              <a:t>Morgan</a:t>
            </a:r>
            <a:r>
              <a:rPr lang="el-GR" sz="1800" dirty="0" smtClean="0">
                <a:latin typeface="Times New Roman" pitchFamily="18" charset="0"/>
                <a:cs typeface="Times New Roman" pitchFamily="18" charset="0"/>
              </a:rPr>
              <a:t>.  Από τα τρία ιταλικά μέλη της νέας </a:t>
            </a:r>
            <a:r>
              <a:rPr lang="el-GR" sz="1800" dirty="0" err="1" smtClean="0">
                <a:latin typeface="Times New Roman" pitchFamily="18" charset="0"/>
                <a:cs typeface="Times New Roman" pitchFamily="18" charset="0"/>
              </a:rPr>
              <a:t>Super</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League</a:t>
            </a:r>
            <a:r>
              <a:rPr lang="el-GR" sz="1800" dirty="0" smtClean="0">
                <a:latin typeface="Times New Roman" pitchFamily="18" charset="0"/>
                <a:cs typeface="Times New Roman" pitchFamily="18" charset="0"/>
              </a:rPr>
              <a:t>, δύο εξαρτώνται από </a:t>
            </a:r>
            <a:r>
              <a:rPr lang="el-GR" sz="1800" b="1" dirty="0" smtClean="0">
                <a:solidFill>
                  <a:schemeClr val="accent1"/>
                </a:solidFill>
                <a:latin typeface="Times New Roman" pitchFamily="18" charset="0"/>
                <a:cs typeface="Times New Roman" pitchFamily="18" charset="0"/>
              </a:rPr>
              <a:t>κινεζικούς</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χρηματο</a:t>
            </a:r>
            <a:r>
              <a:rPr lang="el-GR" sz="1800" dirty="0" smtClean="0">
                <a:latin typeface="Times New Roman" pitchFamily="18" charset="0"/>
                <a:cs typeface="Times New Roman" pitchFamily="18" charset="0"/>
              </a:rPr>
              <a:t>-οικονομικούς ομίλους. Η  </a:t>
            </a:r>
            <a:r>
              <a:rPr lang="el-GR" sz="1800" b="1" dirty="0" err="1" smtClean="0">
                <a:solidFill>
                  <a:schemeClr val="accent1"/>
                </a:solidFill>
                <a:latin typeface="Times New Roman" pitchFamily="18" charset="0"/>
                <a:cs typeface="Times New Roman" pitchFamily="18" charset="0"/>
              </a:rPr>
              <a:t>Juventus</a:t>
            </a:r>
            <a:r>
              <a:rPr lang="el-GR" sz="1800" dirty="0" smtClean="0">
                <a:latin typeface="Times New Roman" pitchFamily="18" charset="0"/>
                <a:cs typeface="Times New Roman" pitchFamily="18" charset="0"/>
              </a:rPr>
              <a:t>  είναι τμήμα της πολυεθνικής </a:t>
            </a:r>
            <a:r>
              <a:rPr lang="el-GR" sz="1800" dirty="0" err="1" smtClean="0">
                <a:latin typeface="Times New Roman" pitchFamily="18" charset="0"/>
                <a:cs typeface="Times New Roman" pitchFamily="18" charset="0"/>
              </a:rPr>
              <a:t>Stellantis</a:t>
            </a:r>
            <a:r>
              <a:rPr lang="el-GR" sz="1800" dirty="0" smtClean="0">
                <a:latin typeface="Times New Roman" pitchFamily="18" charset="0"/>
                <a:cs typeface="Times New Roman" pitchFamily="18" charset="0"/>
              </a:rPr>
              <a:t>, που ελέγχει τις γαλλικές </a:t>
            </a:r>
            <a:r>
              <a:rPr lang="el-GR" sz="1800" dirty="0" err="1" smtClean="0">
                <a:latin typeface="Times New Roman" pitchFamily="18" charset="0"/>
                <a:cs typeface="Times New Roman" pitchFamily="18" charset="0"/>
              </a:rPr>
              <a:t>Peugeot</a:t>
            </a:r>
            <a:r>
              <a:rPr lang="el-GR" sz="1800" dirty="0" smtClean="0">
                <a:latin typeface="Times New Roman" pitchFamily="18" charset="0"/>
                <a:cs typeface="Times New Roman" pitchFamily="18" charset="0"/>
              </a:rPr>
              <a:t> &amp; </a:t>
            </a:r>
            <a:r>
              <a:rPr lang="el-GR" sz="1800" dirty="0" err="1" smtClean="0">
                <a:latin typeface="Times New Roman" pitchFamily="18" charset="0"/>
                <a:cs typeface="Times New Roman" pitchFamily="18" charset="0"/>
              </a:rPr>
              <a:t>Citroën</a:t>
            </a:r>
            <a:r>
              <a:rPr lang="el-GR" sz="1800" dirty="0" smtClean="0">
                <a:latin typeface="Times New Roman" pitchFamily="18" charset="0"/>
                <a:cs typeface="Times New Roman" pitchFamily="18" charset="0"/>
              </a:rPr>
              <a:t>, τις ιταλικές  </a:t>
            </a:r>
            <a:r>
              <a:rPr lang="el-GR" sz="1800" dirty="0" err="1" smtClean="0">
                <a:latin typeface="Times New Roman" pitchFamily="18" charset="0"/>
                <a:cs typeface="Times New Roman" pitchFamily="18" charset="0"/>
              </a:rPr>
              <a:t>Fiat</a:t>
            </a:r>
            <a:r>
              <a:rPr lang="el-GR" sz="1800" dirty="0" smtClean="0">
                <a:latin typeface="Times New Roman" pitchFamily="18" charset="0"/>
                <a:cs typeface="Times New Roman" pitchFamily="18" charset="0"/>
              </a:rPr>
              <a:t> &amp; </a:t>
            </a:r>
            <a:r>
              <a:rPr lang="el-GR" sz="1800" dirty="0" err="1" smtClean="0">
                <a:latin typeface="Times New Roman" pitchFamily="18" charset="0"/>
                <a:cs typeface="Times New Roman" pitchFamily="18" charset="0"/>
              </a:rPr>
              <a:t>Lancia</a:t>
            </a:r>
            <a:r>
              <a:rPr lang="el-GR" sz="1800" dirty="0" smtClean="0">
                <a:latin typeface="Times New Roman" pitchFamily="18" charset="0"/>
                <a:cs typeface="Times New Roman" pitchFamily="18" charset="0"/>
              </a:rPr>
              <a:t>, την αμερικανική </a:t>
            </a:r>
            <a:r>
              <a:rPr lang="el-GR" sz="1800" dirty="0" err="1" smtClean="0">
                <a:latin typeface="Times New Roman" pitchFamily="18" charset="0"/>
                <a:cs typeface="Times New Roman" pitchFamily="18" charset="0"/>
              </a:rPr>
              <a:t>Chrysler</a:t>
            </a:r>
            <a:r>
              <a:rPr lang="el-GR" sz="1800" dirty="0" smtClean="0">
                <a:latin typeface="Times New Roman" pitchFamily="18" charset="0"/>
                <a:cs typeface="Times New Roman" pitchFamily="18" charset="0"/>
              </a:rPr>
              <a:t>.  </a:t>
            </a:r>
          </a:p>
          <a:p>
            <a:r>
              <a:rPr lang="el-GR" sz="1800" dirty="0" smtClean="0">
                <a:latin typeface="Times New Roman" pitchFamily="18" charset="0"/>
                <a:cs typeface="Times New Roman" pitchFamily="18" charset="0"/>
              </a:rPr>
              <a:t>Η αγγλική </a:t>
            </a:r>
            <a:r>
              <a:rPr lang="el-GR" sz="1800" b="1" dirty="0" err="1" smtClean="0">
                <a:solidFill>
                  <a:schemeClr val="accent1"/>
                </a:solidFill>
                <a:latin typeface="Times New Roman" pitchFamily="18" charset="0"/>
                <a:cs typeface="Times New Roman" pitchFamily="18" charset="0"/>
              </a:rPr>
              <a:t>Chelsea</a:t>
            </a:r>
            <a:r>
              <a:rPr lang="el-GR" sz="1800" dirty="0" smtClean="0">
                <a:latin typeface="Times New Roman" pitchFamily="18" charset="0"/>
                <a:cs typeface="Times New Roman" pitchFamily="18" charset="0"/>
              </a:rPr>
              <a:t> ανήκει στον Ρώσο "αντιφρονούντα" </a:t>
            </a:r>
            <a:r>
              <a:rPr lang="el-GR" sz="1800" dirty="0" err="1" smtClean="0">
                <a:latin typeface="Times New Roman" pitchFamily="18" charset="0"/>
                <a:cs typeface="Times New Roman" pitchFamily="18" charset="0"/>
              </a:rPr>
              <a:t>Roman</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Abramovich</a:t>
            </a:r>
            <a:r>
              <a:rPr lang="el-GR" sz="1800" dirty="0" smtClean="0">
                <a:latin typeface="Times New Roman" pitchFamily="18" charset="0"/>
                <a:cs typeface="Times New Roman" pitchFamily="18" charset="0"/>
              </a:rPr>
              <a:t>. Η </a:t>
            </a:r>
            <a:r>
              <a:rPr lang="el-GR" sz="1800" b="1" dirty="0" err="1" smtClean="0">
                <a:solidFill>
                  <a:schemeClr val="accent1"/>
                </a:solidFill>
                <a:latin typeface="Times New Roman" pitchFamily="18" charset="0"/>
                <a:cs typeface="Times New Roman" pitchFamily="18" charset="0"/>
              </a:rPr>
              <a:t>Arsenal</a:t>
            </a:r>
            <a:r>
              <a:rPr lang="el-GR" sz="1800" dirty="0" smtClean="0">
                <a:latin typeface="Times New Roman" pitchFamily="18" charset="0"/>
                <a:cs typeface="Times New Roman" pitchFamily="18" charset="0"/>
              </a:rPr>
              <a:t> ανήκει στην </a:t>
            </a:r>
            <a:r>
              <a:rPr lang="el-GR" sz="1800" dirty="0" err="1" smtClean="0">
                <a:latin typeface="Times New Roman" pitchFamily="18" charset="0"/>
                <a:cs typeface="Times New Roman" pitchFamily="18" charset="0"/>
              </a:rPr>
              <a:t>Kroenke</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Sports</a:t>
            </a:r>
            <a:r>
              <a:rPr lang="el-GR" sz="1800" dirty="0" smtClean="0">
                <a:latin typeface="Times New Roman" pitchFamily="18" charset="0"/>
                <a:cs typeface="Times New Roman" pitchFamily="18" charset="0"/>
              </a:rPr>
              <a:t> &amp; </a:t>
            </a:r>
            <a:r>
              <a:rPr lang="el-GR" sz="1800" dirty="0" err="1" smtClean="0">
                <a:latin typeface="Times New Roman" pitchFamily="18" charset="0"/>
                <a:cs typeface="Times New Roman" pitchFamily="18" charset="0"/>
              </a:rPr>
              <a:t>Entertainment</a:t>
            </a:r>
            <a:r>
              <a:rPr lang="el-GR" sz="1800" dirty="0" smtClean="0">
                <a:latin typeface="Times New Roman" pitchFamily="18" charset="0"/>
                <a:cs typeface="Times New Roman" pitchFamily="18" charset="0"/>
              </a:rPr>
              <a:t>, ένα αμερικανικό </a:t>
            </a:r>
            <a:r>
              <a:rPr lang="el-GR" sz="1800" dirty="0" err="1" smtClean="0">
                <a:latin typeface="Times New Roman" pitchFamily="18" charset="0"/>
                <a:cs typeface="Times New Roman" pitchFamily="18" charset="0"/>
              </a:rPr>
              <a:t>holding</a:t>
            </a:r>
            <a:r>
              <a:rPr lang="el-GR" sz="1800" dirty="0" smtClean="0">
                <a:latin typeface="Times New Roman" pitchFamily="18" charset="0"/>
                <a:cs typeface="Times New Roman" pitchFamily="18" charset="0"/>
              </a:rPr>
              <a:t> αθλητικών και ψυχαγωγικών υπηρεσιών που εδρεύει στο Ντένβερ. Η </a:t>
            </a:r>
            <a:r>
              <a:rPr lang="el-GR" sz="1800" b="1" dirty="0" err="1" smtClean="0">
                <a:solidFill>
                  <a:schemeClr val="accent1"/>
                </a:solidFill>
                <a:latin typeface="Times New Roman" pitchFamily="18" charset="0"/>
                <a:cs typeface="Times New Roman" pitchFamily="18" charset="0"/>
              </a:rPr>
              <a:t>Manchester</a:t>
            </a:r>
            <a:r>
              <a:rPr lang="el-GR" sz="1800" b="1" dirty="0" smtClean="0">
                <a:solidFill>
                  <a:schemeClr val="accent1"/>
                </a:solidFill>
                <a:latin typeface="Times New Roman" pitchFamily="18" charset="0"/>
                <a:cs typeface="Times New Roman" pitchFamily="18" charset="0"/>
              </a:rPr>
              <a:t> </a:t>
            </a:r>
            <a:r>
              <a:rPr lang="el-GR" sz="1800" b="1" dirty="0" err="1" smtClean="0">
                <a:solidFill>
                  <a:schemeClr val="accent1"/>
                </a:solidFill>
                <a:latin typeface="Times New Roman" pitchFamily="18" charset="0"/>
                <a:cs typeface="Times New Roman" pitchFamily="18" charset="0"/>
              </a:rPr>
              <a:t>United</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είναι  βρετανική εταιρεία που ελέγχεται από την οικογένεια του Αμερικανού επιχειρηματία </a:t>
            </a:r>
            <a:r>
              <a:rPr lang="el-GR" sz="1800" dirty="0" err="1" smtClean="0">
                <a:latin typeface="Times New Roman" pitchFamily="18" charset="0"/>
                <a:cs typeface="Times New Roman" pitchFamily="18" charset="0"/>
              </a:rPr>
              <a:t>Malcolm</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Glazer</a:t>
            </a:r>
            <a:r>
              <a:rPr lang="el-GR" sz="1800" dirty="0" smtClean="0">
                <a:latin typeface="Times New Roman" pitchFamily="18" charset="0"/>
                <a:cs typeface="Times New Roman" pitchFamily="18" charset="0"/>
              </a:rPr>
              <a:t>. </a:t>
            </a:r>
          </a:p>
          <a:p>
            <a:r>
              <a:rPr lang="el-GR" sz="1800" dirty="0" smtClean="0">
                <a:latin typeface="Times New Roman" pitchFamily="18" charset="0"/>
                <a:cs typeface="Times New Roman" pitchFamily="18" charset="0"/>
              </a:rPr>
              <a:t> Η  </a:t>
            </a:r>
            <a:r>
              <a:rPr lang="el-GR" sz="1800" b="1" dirty="0" err="1" smtClean="0">
                <a:solidFill>
                  <a:schemeClr val="accent1"/>
                </a:solidFill>
                <a:latin typeface="Times New Roman" pitchFamily="18" charset="0"/>
                <a:cs typeface="Times New Roman" pitchFamily="18" charset="0"/>
              </a:rPr>
              <a:t>Manchester</a:t>
            </a:r>
            <a:r>
              <a:rPr lang="el-GR" sz="1800" b="1" dirty="0" smtClean="0">
                <a:solidFill>
                  <a:schemeClr val="accent1"/>
                </a:solidFill>
                <a:latin typeface="Times New Roman" pitchFamily="18" charset="0"/>
                <a:cs typeface="Times New Roman" pitchFamily="18" charset="0"/>
              </a:rPr>
              <a:t> </a:t>
            </a:r>
            <a:r>
              <a:rPr lang="el-GR" sz="1800" b="1" dirty="0" err="1" smtClean="0">
                <a:solidFill>
                  <a:schemeClr val="accent1"/>
                </a:solidFill>
                <a:latin typeface="Times New Roman" pitchFamily="18" charset="0"/>
                <a:cs typeface="Times New Roman" pitchFamily="18" charset="0"/>
              </a:rPr>
              <a:t>City</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ανήκει σε εταιρεία της βασιλικής οικογένειας του Αμπού Ντάμπι. Η </a:t>
            </a:r>
            <a:r>
              <a:rPr lang="el-GR" sz="1800" b="1" dirty="0" err="1" smtClean="0">
                <a:solidFill>
                  <a:schemeClr val="accent1"/>
                </a:solidFill>
                <a:latin typeface="Times New Roman" pitchFamily="18" charset="0"/>
                <a:cs typeface="Times New Roman" pitchFamily="18" charset="0"/>
              </a:rPr>
              <a:t>Liverpool</a:t>
            </a:r>
            <a:r>
              <a:rPr lang="el-GR" sz="1800" b="1" dirty="0" smtClean="0">
                <a:solidFill>
                  <a:schemeClr val="accent1"/>
                </a:solidFill>
                <a:latin typeface="Times New Roman" pitchFamily="18" charset="0"/>
                <a:cs typeface="Times New Roman" pitchFamily="18" charset="0"/>
              </a:rPr>
              <a:t>,</a:t>
            </a:r>
            <a:r>
              <a:rPr lang="el-GR" sz="1800" dirty="0" smtClean="0">
                <a:latin typeface="Times New Roman" pitchFamily="18" charset="0"/>
                <a:cs typeface="Times New Roman" pitchFamily="18" charset="0"/>
              </a:rPr>
              <a:t> η οποία συγκινεί ακόμη και τους μη οπαδούς με τον υπέροχο και αλληλέγγυο ύμνο της (</a:t>
            </a:r>
            <a:r>
              <a:rPr lang="el-GR" sz="1800" dirty="0" err="1" smtClean="0">
                <a:latin typeface="Times New Roman" pitchFamily="18" charset="0"/>
                <a:cs typeface="Times New Roman" pitchFamily="18" charset="0"/>
              </a:rPr>
              <a:t>You</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Never</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Never</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Walk</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Alone</a:t>
            </a:r>
            <a:r>
              <a:rPr lang="el-GR" sz="1800" dirty="0" smtClean="0">
                <a:latin typeface="Times New Roman" pitchFamily="18" charset="0"/>
                <a:cs typeface="Times New Roman" pitchFamily="18" charset="0"/>
              </a:rPr>
              <a:t>), ελέγχεται από την UKSV </a:t>
            </a:r>
            <a:r>
              <a:rPr lang="el-GR" sz="1800" dirty="0" err="1" smtClean="0">
                <a:latin typeface="Times New Roman" pitchFamily="18" charset="0"/>
                <a:cs typeface="Times New Roman" pitchFamily="18" charset="0"/>
              </a:rPr>
              <a:t>Holdings</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Company</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Limited</a:t>
            </a:r>
            <a:r>
              <a:rPr lang="el-GR" sz="1800" dirty="0" smtClean="0">
                <a:latin typeface="Times New Roman" pitchFamily="18" charset="0"/>
                <a:cs typeface="Times New Roman" pitchFamily="18" charset="0"/>
              </a:rPr>
              <a:t>, η οποία με τη σειρά της ελέγχεται από την UKSV I LLC με έδρα την Πολιτεία του </a:t>
            </a:r>
            <a:r>
              <a:rPr lang="el-GR" sz="1800" dirty="0" err="1" smtClean="0">
                <a:latin typeface="Times New Roman" pitchFamily="18" charset="0"/>
                <a:cs typeface="Times New Roman" pitchFamily="18" charset="0"/>
              </a:rPr>
              <a:t>Delaware</a:t>
            </a:r>
            <a:r>
              <a:rPr lang="el-GR" sz="1800" dirty="0" smtClean="0">
                <a:latin typeface="Times New Roman" pitchFamily="18" charset="0"/>
                <a:cs typeface="Times New Roman" pitchFamily="18" charset="0"/>
              </a:rPr>
              <a:t> (ένας φορολογικός παράδεισος </a:t>
            </a:r>
            <a:r>
              <a:rPr lang="el-GR" sz="1800" dirty="0" err="1" smtClean="0">
                <a:latin typeface="Times New Roman" pitchFamily="18" charset="0"/>
                <a:cs typeface="Times New Roman" pitchFamily="18" charset="0"/>
              </a:rPr>
              <a:t>made</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in</a:t>
            </a:r>
            <a:r>
              <a:rPr lang="el-GR" sz="1800" dirty="0" smtClean="0">
                <a:latin typeface="Times New Roman" pitchFamily="18" charset="0"/>
                <a:cs typeface="Times New Roman" pitchFamily="18" charset="0"/>
              </a:rPr>
              <a:t> USA). </a:t>
            </a:r>
            <a:endParaRPr lang="el-GR" sz="1800" dirty="0">
              <a:solidFill>
                <a:schemeClr val="tx2"/>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20</a:t>
            </a:fld>
            <a:endParaRPr lang="en"/>
          </a:p>
        </p:txBody>
      </p:sp>
      <p:sp>
        <p:nvSpPr>
          <p:cNvPr id="4" name="3 - Τίτλος"/>
          <p:cNvSpPr>
            <a:spLocks noGrp="1"/>
          </p:cNvSpPr>
          <p:nvPr>
            <p:ph type="title"/>
          </p:nvPr>
        </p:nvSpPr>
        <p:spPr>
          <a:xfrm>
            <a:off x="457200" y="205979"/>
            <a:ext cx="8229600" cy="406864"/>
          </a:xfrm>
        </p:spPr>
        <p:txBody>
          <a:bodyPr>
            <a:noAutofit/>
          </a:bodyPr>
          <a:lstStyle/>
          <a:p>
            <a:pPr algn="ctr"/>
            <a:r>
              <a:rPr lang="el-GR" sz="2400" dirty="0" smtClean="0">
                <a:latin typeface="Times New Roman" pitchFamily="18" charset="0"/>
                <a:cs typeface="Times New Roman" pitchFamily="18" charset="0"/>
              </a:rPr>
              <a:t>Τι σημαίνει «συγκέντρωση και συγκεντροποίηση του κεφαλαίου» που οδηγεί σε απόλυτες  μονοπωλιακές μορφές ;</a:t>
            </a:r>
            <a:endParaRPr lang="el-GR" sz="2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36187" y="642026"/>
            <a:ext cx="8735440" cy="4501474"/>
          </a:xfrm>
        </p:spPr>
        <p:txBody>
          <a:bodyPr>
            <a:noAutofit/>
          </a:bodyPr>
          <a:lstStyle/>
          <a:p>
            <a:pPr>
              <a:buFont typeface="Wingdings" pitchFamily="2" charset="2"/>
              <a:buChar char="Ø"/>
            </a:pPr>
            <a:r>
              <a:rPr lang="el-GR" sz="2200" dirty="0" smtClean="0">
                <a:latin typeface="Times New Roman" pitchFamily="18" charset="0"/>
                <a:cs typeface="Times New Roman" pitchFamily="18" charset="0"/>
              </a:rPr>
              <a:t>Το ερασιτεχνικό αθλητικό σωματείο αποτελεί </a:t>
            </a:r>
            <a:r>
              <a:rPr lang="el-GR" sz="2200" b="1" dirty="0" smtClean="0">
                <a:solidFill>
                  <a:schemeClr val="accent1"/>
                </a:solidFill>
                <a:latin typeface="Times New Roman" pitchFamily="18" charset="0"/>
                <a:cs typeface="Times New Roman" pitchFamily="18" charset="0"/>
              </a:rPr>
              <a:t>πρωτοβάθμια αθλητική οργάνωση</a:t>
            </a:r>
            <a:r>
              <a:rPr lang="el-GR" sz="2200" dirty="0" smtClean="0">
                <a:latin typeface="Times New Roman" pitchFamily="18" charset="0"/>
                <a:cs typeface="Times New Roman" pitchFamily="18" charset="0"/>
              </a:rPr>
              <a:t> και αφορά την εθελοντική ένωση προσώπων του ερασιτεχνικού αθλητισμού.</a:t>
            </a:r>
          </a:p>
          <a:p>
            <a:pPr>
              <a:buFont typeface="Wingdings" pitchFamily="2" charset="2"/>
              <a:buChar char="Ø"/>
            </a:pPr>
            <a:r>
              <a:rPr lang="el-GR" sz="2200" dirty="0" smtClean="0">
                <a:latin typeface="Times New Roman" pitchFamily="18" charset="0"/>
                <a:cs typeface="Times New Roman" pitchFamily="18" charset="0"/>
              </a:rPr>
              <a:t> Στην Ελλάδα, τα σωματεία χρηματοδοτούνται από την </a:t>
            </a:r>
            <a:r>
              <a:rPr lang="el-GR" sz="2200" b="1" dirty="0" smtClean="0">
                <a:solidFill>
                  <a:schemeClr val="accent1"/>
                </a:solidFill>
                <a:latin typeface="Times New Roman" pitchFamily="18" charset="0"/>
                <a:cs typeface="Times New Roman" pitchFamily="18" charset="0"/>
              </a:rPr>
              <a:t>Γενική Γραμματεία Αθλητισμού και τους Δήμους </a:t>
            </a:r>
            <a:r>
              <a:rPr lang="el-GR" sz="2200" dirty="0" smtClean="0">
                <a:latin typeface="Times New Roman" pitchFamily="18" charset="0"/>
                <a:cs typeface="Times New Roman" pitchFamily="18" charset="0"/>
              </a:rPr>
              <a:t>ενώ αξιοποιεί και έσοδα από δωρεές και συνδρομές των μελών του.</a:t>
            </a:r>
          </a:p>
          <a:p>
            <a:pPr>
              <a:buFont typeface="Wingdings" pitchFamily="2" charset="2"/>
              <a:buChar char="Ø"/>
            </a:pPr>
            <a:r>
              <a:rPr lang="el-GR" sz="2200" dirty="0" smtClean="0">
                <a:latin typeface="Times New Roman" pitchFamily="18" charset="0"/>
                <a:cs typeface="Times New Roman" pitchFamily="18" charset="0"/>
              </a:rPr>
              <a:t>Το ερασιτεχνικό αθλητικό σωματείο επιδιώκει το όποιο χρηματικό </a:t>
            </a:r>
            <a:r>
              <a:rPr lang="el-GR" sz="2200" b="1" dirty="0" smtClean="0">
                <a:solidFill>
                  <a:schemeClr val="accent1"/>
                </a:solidFill>
                <a:latin typeface="Times New Roman" pitchFamily="18" charset="0"/>
                <a:cs typeface="Times New Roman" pitchFamily="18" charset="0"/>
              </a:rPr>
              <a:t>πλεόνασμα να </a:t>
            </a:r>
            <a:r>
              <a:rPr lang="el-GR" sz="2200" b="1" dirty="0" err="1" smtClean="0">
                <a:solidFill>
                  <a:schemeClr val="accent1"/>
                </a:solidFill>
                <a:latin typeface="Times New Roman" pitchFamily="18" charset="0"/>
                <a:cs typeface="Times New Roman" pitchFamily="18" charset="0"/>
              </a:rPr>
              <a:t>επανεπενδύεται</a:t>
            </a:r>
            <a:r>
              <a:rPr lang="el-GR" sz="2200" b="1" dirty="0" smtClean="0">
                <a:solidFill>
                  <a:schemeClr val="accent1"/>
                </a:solidFill>
                <a:latin typeface="Times New Roman" pitchFamily="18" charset="0"/>
                <a:cs typeface="Times New Roman" pitchFamily="18" charset="0"/>
              </a:rPr>
              <a:t> στους σκοπούς του σωματείου </a:t>
            </a:r>
            <a:r>
              <a:rPr lang="el-GR" sz="2200" dirty="0" smtClean="0">
                <a:latin typeface="Times New Roman" pitchFamily="18" charset="0"/>
                <a:cs typeface="Times New Roman" pitchFamily="18" charset="0"/>
              </a:rPr>
              <a:t>επιδιώκοντας την ανάπτυξη των δυνατοτήτων των αθλητών του, την ανάπτυξη και προαγωγή του αθλήματος που καλλιεργεί, την πρόληψη και την εξασφάλιση της υγείας των αθλητών και τέλος την προαγωγή του αθλητικού ιδεώδους. </a:t>
            </a:r>
            <a:endParaRPr lang="el-GR" sz="22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21</a:t>
            </a:fld>
            <a:endParaRPr lang="en"/>
          </a:p>
        </p:txBody>
      </p:sp>
      <p:sp>
        <p:nvSpPr>
          <p:cNvPr id="4" name="3 - Τίτλος"/>
          <p:cNvSpPr>
            <a:spLocks noGrp="1"/>
          </p:cNvSpPr>
          <p:nvPr>
            <p:ph type="title"/>
          </p:nvPr>
        </p:nvSpPr>
        <p:spPr>
          <a:xfrm>
            <a:off x="311285" y="0"/>
            <a:ext cx="8579795" cy="719847"/>
          </a:xfrm>
        </p:spPr>
        <p:txBody>
          <a:bodyPr>
            <a:normAutofit fontScale="90000"/>
          </a:bodyPr>
          <a:lstStyle/>
          <a:p>
            <a:pPr algn="ctr"/>
            <a:r>
              <a:rPr lang="el-GR" sz="2800" dirty="0" smtClean="0">
                <a:latin typeface="Times New Roman" pitchFamily="18" charset="0"/>
                <a:cs typeface="Times New Roman" pitchFamily="18" charset="0"/>
              </a:rPr>
              <a:t>Ο τρίτος τομέας των οργανισμών της πρωτογενούς  αθλητικής παραγωγής</a:t>
            </a:r>
            <a:endParaRPr lang="el-GR" sz="32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473" y="865762"/>
            <a:ext cx="8686800" cy="3939702"/>
          </a:xfrm>
        </p:spPr>
        <p:txBody>
          <a:bodyPr>
            <a:noAutofit/>
          </a:bodyPr>
          <a:lstStyle/>
          <a:p>
            <a:r>
              <a:rPr lang="el-GR" sz="2000" dirty="0" smtClean="0">
                <a:latin typeface="Times New Roman" pitchFamily="18" charset="0"/>
                <a:cs typeface="Times New Roman" pitchFamily="18" charset="0"/>
              </a:rPr>
              <a:t>Περιλαμβάνονται οι  </a:t>
            </a:r>
            <a:r>
              <a:rPr lang="el-GR" sz="2000" b="1" dirty="0" smtClean="0">
                <a:solidFill>
                  <a:schemeClr val="accent1"/>
                </a:solidFill>
                <a:latin typeface="Times New Roman" pitchFamily="18" charset="0"/>
                <a:cs typeface="Times New Roman" pitchFamily="18" charset="0"/>
              </a:rPr>
              <a:t>διοικητικοί αθλητικοί οργανισμοί</a:t>
            </a:r>
            <a:r>
              <a:rPr lang="el-GR" sz="2000" dirty="0" smtClean="0">
                <a:latin typeface="Times New Roman" pitchFamily="18" charset="0"/>
                <a:cs typeface="Times New Roman" pitchFamily="18" charset="0"/>
              </a:rPr>
              <a:t>, οι </a:t>
            </a:r>
            <a:r>
              <a:rPr lang="el-GR" sz="2000" b="1" dirty="0" smtClean="0">
                <a:solidFill>
                  <a:schemeClr val="accent1"/>
                </a:solidFill>
                <a:latin typeface="Times New Roman" pitchFamily="18" charset="0"/>
                <a:cs typeface="Times New Roman" pitchFamily="18" charset="0"/>
              </a:rPr>
              <a:t>εταιρίες παραγωγής αθλητικών προϊόντων και εξοπλισμού</a:t>
            </a:r>
            <a:r>
              <a:rPr lang="el-GR" sz="2000" dirty="0" smtClean="0">
                <a:latin typeface="Times New Roman" pitchFamily="18" charset="0"/>
                <a:cs typeface="Times New Roman" pitchFamily="18" charset="0"/>
              </a:rPr>
              <a:t>, οι αθλητικές υποδομές και εγκαταστάσεις, τα αθλητικά Μέσα Μαζικής </a:t>
            </a:r>
            <a:r>
              <a:rPr lang="el-GR" sz="2000" b="1" dirty="0" smtClean="0">
                <a:solidFill>
                  <a:schemeClr val="accent1"/>
                </a:solidFill>
                <a:latin typeface="Times New Roman" pitchFamily="18" charset="0"/>
                <a:cs typeface="Times New Roman" pitchFamily="18" charset="0"/>
              </a:rPr>
              <a:t>Ενημέρωσης</a:t>
            </a:r>
            <a:r>
              <a:rPr lang="el-GR" sz="2000" dirty="0" smtClean="0">
                <a:latin typeface="Times New Roman" pitchFamily="18" charset="0"/>
                <a:cs typeface="Times New Roman" pitchFamily="18" charset="0"/>
              </a:rPr>
              <a:t> και οι εταιρείες αθλητικών συμβούλων. </a:t>
            </a:r>
          </a:p>
          <a:p>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Στους διοικητικούς αθλητικούς οργανισμούς περιλαμβάνεται η </a:t>
            </a:r>
            <a:r>
              <a:rPr lang="el-GR" sz="2000" b="1" dirty="0" smtClean="0">
                <a:solidFill>
                  <a:schemeClr val="accent1"/>
                </a:solidFill>
                <a:latin typeface="Times New Roman" pitchFamily="18" charset="0"/>
                <a:cs typeface="Times New Roman" pitchFamily="18" charset="0"/>
              </a:rPr>
              <a:t>Γενική Γραμματεία Αθλητισμού</a:t>
            </a:r>
            <a:r>
              <a:rPr lang="el-GR" sz="2000" dirty="0" smtClean="0">
                <a:latin typeface="Times New Roman" pitchFamily="18" charset="0"/>
                <a:cs typeface="Times New Roman" pitchFamily="18" charset="0"/>
              </a:rPr>
              <a:t>, οι </a:t>
            </a:r>
            <a:r>
              <a:rPr lang="el-GR" sz="2000" b="1" dirty="0" smtClean="0">
                <a:solidFill>
                  <a:schemeClr val="accent1"/>
                </a:solidFill>
                <a:latin typeface="Times New Roman" pitchFamily="18" charset="0"/>
                <a:cs typeface="Times New Roman" pitchFamily="18" charset="0"/>
              </a:rPr>
              <a:t>ομοσπονδίες</a:t>
            </a:r>
            <a:r>
              <a:rPr lang="el-GR" sz="2000" dirty="0" smtClean="0">
                <a:latin typeface="Times New Roman" pitchFamily="18" charset="0"/>
                <a:cs typeface="Times New Roman" pitchFamily="18" charset="0"/>
              </a:rPr>
              <a:t>, οι </a:t>
            </a:r>
            <a:r>
              <a:rPr lang="el-GR" sz="2000" b="1" dirty="0" smtClean="0">
                <a:solidFill>
                  <a:schemeClr val="accent1"/>
                </a:solidFill>
                <a:latin typeface="Times New Roman" pitchFamily="18" charset="0"/>
                <a:cs typeface="Times New Roman" pitchFamily="18" charset="0"/>
              </a:rPr>
              <a:t>τοπικές ενώσεις </a:t>
            </a:r>
            <a:r>
              <a:rPr lang="el-GR" sz="2000" dirty="0" smtClean="0">
                <a:latin typeface="Times New Roman" pitchFamily="18" charset="0"/>
                <a:cs typeface="Times New Roman" pitchFamily="18" charset="0"/>
              </a:rPr>
              <a:t>ερασιτεχνικών σωματείων, οι οργανισμοί που σχετίζονται με το Ολυμπιακό Κίνημα και οι αθλητικοί οργανισμοί δήμων και κοινοτήτων</a:t>
            </a:r>
            <a:r>
              <a:rPr lang="el-GR" sz="2400" dirty="0" smtClean="0">
                <a:latin typeface="Times New Roman" pitchFamily="18" charset="0"/>
                <a:cs typeface="Times New Roman" pitchFamily="18" charset="0"/>
              </a:rPr>
              <a:t>.</a:t>
            </a:r>
            <a:r>
              <a:rPr lang="el-GR" sz="2400" dirty="0" smtClean="0"/>
              <a:t> </a:t>
            </a:r>
            <a:r>
              <a:rPr lang="el-GR" sz="2000" dirty="0" smtClean="0">
                <a:latin typeface="Times New Roman" pitchFamily="18" charset="0"/>
                <a:cs typeface="Times New Roman" pitchFamily="18" charset="0"/>
              </a:rPr>
              <a:t>Στην Ελλάδα υπάρχουν συνολικά 54 αθλητικές ομοσπονδίες (Ολυμπιακών Αθλημάτων και μη, Κριτών και Διαιτητών, Αθλημάτων Α.Μ.Ε.Α).</a:t>
            </a:r>
          </a:p>
          <a:p>
            <a:endParaRPr lang="el-GR" sz="2400" dirty="0" smtClean="0"/>
          </a:p>
          <a:p>
            <a:r>
              <a:rPr lang="el-GR" sz="2400" dirty="0" smtClean="0"/>
              <a:t> </a:t>
            </a:r>
            <a:endParaRPr lang="el-GR" sz="2400" dirty="0">
              <a:solidFill>
                <a:schemeClr val="tx2"/>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22</a:t>
            </a:fld>
            <a:endParaRPr lang="en"/>
          </a:p>
        </p:txBody>
      </p:sp>
      <p:sp>
        <p:nvSpPr>
          <p:cNvPr id="4" name="3 - Τίτλος"/>
          <p:cNvSpPr>
            <a:spLocks noGrp="1"/>
          </p:cNvSpPr>
          <p:nvPr>
            <p:ph type="title"/>
          </p:nvPr>
        </p:nvSpPr>
        <p:spPr>
          <a:xfrm>
            <a:off x="116732" y="205980"/>
            <a:ext cx="8900808" cy="455502"/>
          </a:xfrm>
        </p:spPr>
        <p:txBody>
          <a:bodyPr>
            <a:normAutofit fontScale="90000"/>
          </a:bodyPr>
          <a:lstStyle/>
          <a:p>
            <a:pPr algn="ctr"/>
            <a:r>
              <a:rPr lang="el-GR" sz="2800" dirty="0" smtClean="0">
                <a:latin typeface="Times New Roman" pitchFamily="18" charset="0"/>
                <a:cs typeface="Times New Roman" pitchFamily="18" charset="0"/>
              </a:rPr>
              <a:t>Οι υποστηρικτικοί φορείς του αθλητικού προϊόντος (1) </a:t>
            </a:r>
            <a:endParaRPr lang="el-GR" sz="28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1110996"/>
            <a:ext cx="9144000" cy="3743105"/>
          </a:xfrm>
        </p:spPr>
        <p:txBody>
          <a:bodyPr>
            <a:noAutofit/>
          </a:bodyPr>
          <a:lstStyle/>
          <a:p>
            <a:pPr lvl="0"/>
            <a:r>
              <a:rPr lang="el-GR" sz="2000" b="1" dirty="0" smtClean="0">
                <a:solidFill>
                  <a:schemeClr val="accent1"/>
                </a:solidFill>
                <a:latin typeface="Times New Roman" pitchFamily="18" charset="0"/>
                <a:cs typeface="Times New Roman" pitchFamily="18" charset="0"/>
              </a:rPr>
              <a:t>Τοπικές αθλητικές ενώσεις και σύνδεσμοι προπονητών, διαιτητών &amp;παικτών:</a:t>
            </a:r>
          </a:p>
          <a:p>
            <a:pPr>
              <a:buNone/>
            </a:pPr>
            <a:r>
              <a:rPr lang="el-GR" sz="2000" dirty="0" smtClean="0">
                <a:latin typeface="Times New Roman" pitchFamily="18" charset="0"/>
                <a:cs typeface="Times New Roman" pitchFamily="18" charset="0"/>
              </a:rPr>
              <a:t>	Στην Ελλάδα καταγράφονται περίπου  12.000  αθλητικά σωματεία, υπό την εποπτεία της ΓΓΑ, τα περισσότερα στην Αττική και στην Θεσσαλονίκη (2.536 και 961), (Τμήμα Στατιστικής Τεκμηρίωσης Αθλητισμού 2019). </a:t>
            </a:r>
          </a:p>
          <a:p>
            <a:pPr lvl="0"/>
            <a:r>
              <a:rPr lang="el-GR" sz="2000" b="1" dirty="0" smtClean="0">
                <a:solidFill>
                  <a:schemeClr val="accent1"/>
                </a:solidFill>
                <a:latin typeface="Times New Roman" pitchFamily="18" charset="0"/>
                <a:cs typeface="Times New Roman" pitchFamily="18" charset="0"/>
              </a:rPr>
              <a:t>Οργανισμοί που σχετίζονται με το Ολυμπιακό Κίνημα: </a:t>
            </a:r>
            <a:r>
              <a:rPr lang="el-GR" sz="2000" dirty="0" smtClean="0">
                <a:latin typeface="Times New Roman" pitchFamily="18" charset="0"/>
                <a:cs typeface="Times New Roman" pitchFamily="18" charset="0"/>
              </a:rPr>
              <a:t>	η Ελληνική Ολυμπιακή Επιτροπή (Ε.Ο.Ε.), η Διεθνής Ολυμπιακή Επιτροπή, η Διεθνής  </a:t>
            </a:r>
            <a:r>
              <a:rPr lang="el-GR" sz="2000" dirty="0" err="1" smtClean="0">
                <a:latin typeface="Times New Roman" pitchFamily="18" charset="0"/>
                <a:cs typeface="Times New Roman" pitchFamily="18" charset="0"/>
              </a:rPr>
              <a:t>Παραολυμπιακή</a:t>
            </a:r>
            <a:r>
              <a:rPr lang="el-GR" sz="2000" dirty="0" smtClean="0">
                <a:latin typeface="Times New Roman" pitchFamily="18" charset="0"/>
                <a:cs typeface="Times New Roman" pitchFamily="18" charset="0"/>
              </a:rPr>
              <a:t> Επιτροπή και η Διεθνής Ολυμπιακή Ακαδημία.</a:t>
            </a:r>
          </a:p>
          <a:p>
            <a:pPr lvl="0">
              <a:buFont typeface="Wingdings" pitchFamily="2" charset="2"/>
              <a:buChar char="Ø"/>
            </a:pPr>
            <a:r>
              <a:rPr lang="el-GR" sz="2000" b="1" dirty="0" smtClean="0">
                <a:solidFill>
                  <a:schemeClr val="accent1"/>
                </a:solidFill>
                <a:latin typeface="Times New Roman" pitchFamily="18" charset="0"/>
                <a:cs typeface="Times New Roman" pitchFamily="18" charset="0"/>
              </a:rPr>
              <a:t>Αθλητικοί Οργανισμοί Δήμων: </a:t>
            </a:r>
            <a:r>
              <a:rPr lang="el-GR" sz="2000" dirty="0" smtClean="0">
                <a:latin typeface="Times New Roman" pitchFamily="18" charset="0"/>
                <a:cs typeface="Times New Roman" pitchFamily="18" charset="0"/>
              </a:rPr>
              <a:t>Τα προγράμματα, συνήθως, αφορούν τη συμμετοχή παιδιών σε κατασκηνώσεις, τη διοργάνωση καλοκαιρινών </a:t>
            </a:r>
            <a:r>
              <a:rPr lang="en-US" sz="2000" dirty="0" smtClean="0">
                <a:latin typeface="Times New Roman" pitchFamily="18" charset="0"/>
                <a:cs typeface="Times New Roman" pitchFamily="18" charset="0"/>
              </a:rPr>
              <a:t>camp</a:t>
            </a:r>
            <a:r>
              <a:rPr lang="el-GR" sz="2000" dirty="0" smtClean="0">
                <a:latin typeface="Times New Roman" pitchFamily="18" charset="0"/>
                <a:cs typeface="Times New Roman" pitchFamily="18" charset="0"/>
              </a:rPr>
              <a:t> και άλλου είδους αθλοπαιδιών. </a:t>
            </a:r>
          </a:p>
          <a:p>
            <a:pPr lvl="0">
              <a:buFont typeface="Wingdings" pitchFamily="2" charset="2"/>
              <a:buChar char="Ø"/>
            </a:pPr>
            <a:endParaRPr lang="el-GR" sz="2000" dirty="0" smtClean="0">
              <a:solidFill>
                <a:schemeClr val="accent1"/>
              </a:solidFill>
              <a:latin typeface="Times New Roman" pitchFamily="18" charset="0"/>
              <a:cs typeface="Times New Roman" pitchFamily="18" charset="0"/>
            </a:endParaRPr>
          </a:p>
          <a:p>
            <a:pPr>
              <a:buFont typeface="Wingdings" pitchFamily="2" charset="2"/>
              <a:buChar char="Ø"/>
            </a:pPr>
            <a:endParaRPr lang="el-GR" sz="2000" dirty="0" smtClean="0">
              <a:latin typeface="Times New Roman" pitchFamily="18" charset="0"/>
              <a:cs typeface="Times New Roman" pitchFamily="18" charset="0"/>
            </a:endParaRPr>
          </a:p>
          <a:p>
            <a:endParaRPr lang="el-GR" sz="2200" dirty="0" smtClean="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23</a:t>
            </a:fld>
            <a:endParaRPr lang="en"/>
          </a:p>
        </p:txBody>
      </p:sp>
      <p:sp>
        <p:nvSpPr>
          <p:cNvPr id="4" name="3 - Τίτλος"/>
          <p:cNvSpPr>
            <a:spLocks noGrp="1"/>
          </p:cNvSpPr>
          <p:nvPr>
            <p:ph type="title"/>
          </p:nvPr>
        </p:nvSpPr>
        <p:spPr>
          <a:xfrm>
            <a:off x="1" y="205979"/>
            <a:ext cx="9144000" cy="857250"/>
          </a:xfrm>
        </p:spPr>
        <p:txBody>
          <a:bodyPr>
            <a:normAutofit/>
          </a:bodyPr>
          <a:lstStyle/>
          <a:p>
            <a:pPr algn="ctr"/>
            <a:r>
              <a:rPr lang="el-GR" sz="2800" dirty="0" smtClean="0">
                <a:latin typeface="Times New Roman" pitchFamily="18" charset="0"/>
                <a:cs typeface="Times New Roman" pitchFamily="18" charset="0"/>
              </a:rPr>
              <a:t>Οι υποστηρικτικοί φορείς του αθλητικού προϊόντος (2) </a:t>
            </a:r>
            <a:endParaRPr lang="el-G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554478"/>
            <a:ext cx="9144000" cy="4318858"/>
          </a:xfrm>
        </p:spPr>
        <p:txBody>
          <a:bodyPr>
            <a:normAutofit fontScale="85000" lnSpcReduction="10000"/>
          </a:bodyPr>
          <a:lstStyle/>
          <a:p>
            <a:pPr lvl="0" algn="ctr">
              <a:buNone/>
            </a:pPr>
            <a:r>
              <a:rPr lang="el-GR" sz="2800" b="1" dirty="0" smtClean="0">
                <a:solidFill>
                  <a:schemeClr val="accent1"/>
                </a:solidFill>
                <a:latin typeface="Times New Roman" pitchFamily="18" charset="0"/>
                <a:cs typeface="Times New Roman" pitchFamily="18" charset="0"/>
              </a:rPr>
              <a:t>Εταιρείες παραγωγής αθλητικών προϊόντων &amp; παροχής υπηρεσιών</a:t>
            </a:r>
          </a:p>
          <a:p>
            <a:pPr>
              <a:buFont typeface="Wingdings" pitchFamily="2" charset="2"/>
              <a:buChar char="Ø"/>
            </a:pPr>
            <a:r>
              <a:rPr lang="el-GR" sz="2600" dirty="0" smtClean="0">
                <a:latin typeface="Times New Roman" pitchFamily="18" charset="0"/>
                <a:cs typeface="Times New Roman" pitchFamily="18" charset="0"/>
              </a:rPr>
              <a:t>Ισχυρός οικονομικός κλάδος που περιλαμβάνει μία </a:t>
            </a:r>
            <a:r>
              <a:rPr lang="el-GR" sz="2600" b="1" dirty="0" smtClean="0">
                <a:solidFill>
                  <a:schemeClr val="accent1"/>
                </a:solidFill>
                <a:latin typeface="Times New Roman" pitchFamily="18" charset="0"/>
                <a:cs typeface="Times New Roman" pitchFamily="18" charset="0"/>
              </a:rPr>
              <a:t>διευρυμένη  γκάμα ειδών </a:t>
            </a:r>
            <a:r>
              <a:rPr lang="el-GR" sz="2600" dirty="0" smtClean="0">
                <a:latin typeface="Times New Roman" pitchFamily="18" charset="0"/>
                <a:cs typeface="Times New Roman" pitchFamily="18" charset="0"/>
              </a:rPr>
              <a:t>όπως ενδύματα, υποδήματα, αξεσουάρ (γάντια, επιγονατίδες, μπάλες κλπ), όργανα γυμναστικής και ότι περιλαμβάνει τον αθλητικό εξοπλισμό. </a:t>
            </a:r>
          </a:p>
          <a:p>
            <a:r>
              <a:rPr lang="el-GR" sz="2600" dirty="0" smtClean="0">
                <a:latin typeface="Times New Roman" pitchFamily="18" charset="0"/>
                <a:cs typeface="Times New Roman" pitchFamily="18" charset="0"/>
              </a:rPr>
              <a:t>Η </a:t>
            </a:r>
            <a:r>
              <a:rPr lang="el-GR" sz="2600" b="1" dirty="0" smtClean="0">
                <a:solidFill>
                  <a:schemeClr val="accent1"/>
                </a:solidFill>
                <a:latin typeface="Times New Roman" pitchFamily="18" charset="0"/>
                <a:cs typeface="Times New Roman" pitchFamily="18" charset="0"/>
              </a:rPr>
              <a:t>μετεξέλιξη </a:t>
            </a:r>
            <a:r>
              <a:rPr lang="el-GR" sz="2600" dirty="0" smtClean="0">
                <a:latin typeface="Times New Roman" pitchFamily="18" charset="0"/>
                <a:cs typeface="Times New Roman" pitchFamily="18" charset="0"/>
              </a:rPr>
              <a:t>των αθλητικών ρούχων σε </a:t>
            </a:r>
            <a:r>
              <a:rPr lang="el-GR" sz="2600" b="1" dirty="0" smtClean="0">
                <a:solidFill>
                  <a:schemeClr val="accent1"/>
                </a:solidFill>
                <a:latin typeface="Times New Roman" pitchFamily="18" charset="0"/>
                <a:cs typeface="Times New Roman" pitchFamily="18" charset="0"/>
              </a:rPr>
              <a:t>προϊόντα μόδας </a:t>
            </a:r>
            <a:r>
              <a:rPr lang="el-GR" sz="2600" dirty="0" smtClean="0">
                <a:latin typeface="Times New Roman" pitchFamily="18" charset="0"/>
                <a:cs typeface="Times New Roman" pitchFamily="18" charset="0"/>
              </a:rPr>
              <a:t>διαμορφώνει νέες συνθήκες ζήτησης σύμφωνα με τις τάσεις που η  </a:t>
            </a:r>
            <a:r>
              <a:rPr lang="el-GR" sz="2600" b="1" dirty="0" smtClean="0">
                <a:solidFill>
                  <a:schemeClr val="accent1"/>
                </a:solidFill>
                <a:latin typeface="Times New Roman" pitchFamily="18" charset="0"/>
                <a:cs typeface="Times New Roman" pitchFamily="18" charset="0"/>
              </a:rPr>
              <a:t>μόδα διαμορφώνει σε σχέση με το σπορ και το </a:t>
            </a:r>
            <a:r>
              <a:rPr lang="el-GR" sz="2600" b="1" dirty="0" err="1" smtClean="0">
                <a:solidFill>
                  <a:schemeClr val="accent1"/>
                </a:solidFill>
                <a:latin typeface="Times New Roman" pitchFamily="18" charset="0"/>
                <a:cs typeface="Times New Roman" pitchFamily="18" charset="0"/>
              </a:rPr>
              <a:t>casual</a:t>
            </a:r>
            <a:r>
              <a:rPr lang="el-GR" sz="2600" b="1" dirty="0" smtClean="0">
                <a:solidFill>
                  <a:schemeClr val="accent1"/>
                </a:solidFill>
                <a:latin typeface="Times New Roman" pitchFamily="18" charset="0"/>
                <a:cs typeface="Times New Roman" pitchFamily="18" charset="0"/>
              </a:rPr>
              <a:t> ντύσιμο</a:t>
            </a:r>
            <a:r>
              <a:rPr lang="el-GR" sz="2600" dirty="0" smtClean="0">
                <a:latin typeface="Times New Roman" pitchFamily="18" charset="0"/>
                <a:cs typeface="Times New Roman" pitchFamily="18" charset="0"/>
              </a:rPr>
              <a:t>.</a:t>
            </a:r>
          </a:p>
          <a:p>
            <a:r>
              <a:rPr lang="el-GR" sz="2600" dirty="0" smtClean="0">
                <a:latin typeface="Times New Roman" pitchFamily="18" charset="0"/>
                <a:cs typeface="Times New Roman" pitchFamily="18" charset="0"/>
              </a:rPr>
              <a:t>Η αθλητική </a:t>
            </a:r>
            <a:r>
              <a:rPr lang="el-GR" sz="2600" b="1" dirty="0" smtClean="0">
                <a:solidFill>
                  <a:schemeClr val="accent1"/>
                </a:solidFill>
                <a:latin typeface="Times New Roman" pitchFamily="18" charset="0"/>
                <a:cs typeface="Times New Roman" pitchFamily="18" charset="0"/>
              </a:rPr>
              <a:t>ένδυση αποσπά το μεγαλύτερο μερίδιο στην αγορά</a:t>
            </a:r>
            <a:r>
              <a:rPr lang="el-GR" sz="2600" dirty="0" smtClean="0">
                <a:latin typeface="Times New Roman" pitchFamily="18" charset="0"/>
                <a:cs typeface="Times New Roman" pitchFamily="18" charset="0"/>
              </a:rPr>
              <a:t>, σε σχέση με τα είδη υπόδησης με τους παραδοσιακούς  παίκτες </a:t>
            </a:r>
            <a:r>
              <a:rPr lang="el-GR" sz="2600" dirty="0" err="1" smtClean="0">
                <a:latin typeface="Times New Roman" pitchFamily="18" charset="0"/>
                <a:cs typeface="Times New Roman" pitchFamily="18" charset="0"/>
              </a:rPr>
              <a:t>Nike</a:t>
            </a:r>
            <a:r>
              <a:rPr lang="el-GR" sz="2600" dirty="0" smtClean="0">
                <a:latin typeface="Times New Roman" pitchFamily="18" charset="0"/>
                <a:cs typeface="Times New Roman" pitchFamily="18" charset="0"/>
              </a:rPr>
              <a:t>, </a:t>
            </a:r>
            <a:r>
              <a:rPr lang="el-GR" sz="2600" dirty="0" err="1" smtClean="0">
                <a:latin typeface="Times New Roman" pitchFamily="18" charset="0"/>
                <a:cs typeface="Times New Roman" pitchFamily="18" charset="0"/>
              </a:rPr>
              <a:t>Adidas</a:t>
            </a:r>
            <a:r>
              <a:rPr lang="el-GR" sz="2600" dirty="0" smtClean="0">
                <a:latin typeface="Times New Roman" pitchFamily="18" charset="0"/>
                <a:cs typeface="Times New Roman" pitchFamily="18" charset="0"/>
              </a:rPr>
              <a:t>, </a:t>
            </a:r>
            <a:r>
              <a:rPr lang="el-GR" sz="2600" dirty="0" err="1" smtClean="0">
                <a:latin typeface="Times New Roman" pitchFamily="18" charset="0"/>
                <a:cs typeface="Times New Roman" pitchFamily="18" charset="0"/>
              </a:rPr>
              <a:t>Puma</a:t>
            </a:r>
            <a:r>
              <a:rPr lang="el-GR" sz="2600" dirty="0" smtClean="0">
                <a:latin typeface="Times New Roman" pitchFamily="18" charset="0"/>
                <a:cs typeface="Times New Roman" pitchFamily="18" charset="0"/>
              </a:rPr>
              <a:t> και </a:t>
            </a:r>
            <a:r>
              <a:rPr lang="el-GR" sz="2600" dirty="0" err="1" smtClean="0">
                <a:latin typeface="Times New Roman" pitchFamily="18" charset="0"/>
                <a:cs typeface="Times New Roman" pitchFamily="18" charset="0"/>
              </a:rPr>
              <a:t>Foot</a:t>
            </a:r>
            <a:r>
              <a:rPr lang="el-GR" sz="2600" dirty="0" smtClean="0">
                <a:latin typeface="Times New Roman" pitchFamily="18" charset="0"/>
                <a:cs typeface="Times New Roman" pitchFamily="18" charset="0"/>
              </a:rPr>
              <a:t> </a:t>
            </a:r>
            <a:r>
              <a:rPr lang="el-GR" sz="2600" dirty="0" err="1" smtClean="0">
                <a:latin typeface="Times New Roman" pitchFamily="18" charset="0"/>
                <a:cs typeface="Times New Roman" pitchFamily="18" charset="0"/>
              </a:rPr>
              <a:t>Locker</a:t>
            </a:r>
            <a:r>
              <a:rPr lang="el-GR" sz="2600" dirty="0" smtClean="0">
                <a:latin typeface="Times New Roman" pitchFamily="18" charset="0"/>
                <a:cs typeface="Times New Roman" pitchFamily="18" charset="0"/>
              </a:rPr>
              <a:t>, αλλά και νεοεισερχόμενους όπως οι </a:t>
            </a:r>
            <a:r>
              <a:rPr lang="el-GR" sz="2600" dirty="0" err="1" smtClean="0">
                <a:latin typeface="Times New Roman" pitchFamily="18" charset="0"/>
                <a:cs typeface="Times New Roman" pitchFamily="18" charset="0"/>
              </a:rPr>
              <a:t>Under</a:t>
            </a:r>
            <a:r>
              <a:rPr lang="el-GR" sz="2600" dirty="0" smtClean="0">
                <a:latin typeface="Times New Roman" pitchFamily="18" charset="0"/>
                <a:cs typeface="Times New Roman" pitchFamily="18" charset="0"/>
              </a:rPr>
              <a:t> </a:t>
            </a:r>
            <a:r>
              <a:rPr lang="el-GR" sz="2600" dirty="0" err="1" smtClean="0">
                <a:latin typeface="Times New Roman" pitchFamily="18" charset="0"/>
                <a:cs typeface="Times New Roman" pitchFamily="18" charset="0"/>
              </a:rPr>
              <a:t>Armour</a:t>
            </a:r>
            <a:r>
              <a:rPr lang="el-GR" sz="2600" dirty="0" smtClean="0">
                <a:latin typeface="Times New Roman" pitchFamily="18" charset="0"/>
                <a:cs typeface="Times New Roman" pitchFamily="18" charset="0"/>
              </a:rPr>
              <a:t> και </a:t>
            </a:r>
            <a:r>
              <a:rPr lang="el-GR" sz="2600" dirty="0" err="1" smtClean="0">
                <a:latin typeface="Times New Roman" pitchFamily="18" charset="0"/>
                <a:cs typeface="Times New Roman" pitchFamily="18" charset="0"/>
              </a:rPr>
              <a:t>Lululemon</a:t>
            </a:r>
            <a:r>
              <a:rPr lang="el-GR" sz="2600" dirty="0" smtClean="0">
                <a:latin typeface="Times New Roman" pitchFamily="18" charset="0"/>
                <a:cs typeface="Times New Roman" pitchFamily="18" charset="0"/>
              </a:rPr>
              <a:t> που επενδύουν </a:t>
            </a:r>
            <a:r>
              <a:rPr lang="el-GR" sz="2600" b="1" dirty="0" smtClean="0">
                <a:solidFill>
                  <a:schemeClr val="accent1"/>
                </a:solidFill>
                <a:latin typeface="Times New Roman" pitchFamily="18" charset="0"/>
                <a:cs typeface="Times New Roman" pitchFamily="18" charset="0"/>
              </a:rPr>
              <a:t>τεράστια ποσά σε χορηγίες και διαφήμιση </a:t>
            </a:r>
            <a:r>
              <a:rPr lang="el-GR" sz="2600" dirty="0" smtClean="0">
                <a:latin typeface="Times New Roman" pitchFamily="18" charset="0"/>
                <a:cs typeface="Times New Roman" pitchFamily="18" charset="0"/>
              </a:rPr>
              <a:t>πληρώνοντας αδρά πρωταθλητές και </a:t>
            </a:r>
            <a:r>
              <a:rPr lang="el-GR" sz="2600" dirty="0" err="1" smtClean="0">
                <a:latin typeface="Times New Roman" pitchFamily="18" charset="0"/>
                <a:cs typeface="Times New Roman" pitchFamily="18" charset="0"/>
              </a:rPr>
              <a:t>supermodels</a:t>
            </a:r>
            <a:r>
              <a:rPr lang="el-GR" sz="2600" dirty="0" smtClean="0">
                <a:latin typeface="Times New Roman" pitchFamily="18" charset="0"/>
                <a:cs typeface="Times New Roman" pitchFamily="18" charset="0"/>
              </a:rPr>
              <a:t>.</a:t>
            </a:r>
          </a:p>
          <a:p>
            <a:pPr lvl="0">
              <a:buNone/>
            </a:pPr>
            <a:endParaRPr lang="el-GR" sz="2400" b="1" dirty="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24</a:t>
            </a:fld>
            <a:endParaRPr lang="en"/>
          </a:p>
        </p:txBody>
      </p:sp>
      <p:sp>
        <p:nvSpPr>
          <p:cNvPr id="4" name="3 - Τίτλος"/>
          <p:cNvSpPr>
            <a:spLocks noGrp="1"/>
          </p:cNvSpPr>
          <p:nvPr>
            <p:ph type="title"/>
          </p:nvPr>
        </p:nvSpPr>
        <p:spPr>
          <a:xfrm>
            <a:off x="155643" y="205979"/>
            <a:ext cx="8988357" cy="338770"/>
          </a:xfrm>
        </p:spPr>
        <p:txBody>
          <a:bodyPr>
            <a:normAutofit fontScale="90000"/>
          </a:bodyPr>
          <a:lstStyle/>
          <a:p>
            <a:pPr algn="ctr"/>
            <a:r>
              <a:rPr lang="el-GR" sz="2400" dirty="0" smtClean="0">
                <a:latin typeface="Times New Roman" pitchFamily="18" charset="0"/>
                <a:cs typeface="Times New Roman" pitchFamily="18" charset="0"/>
              </a:rPr>
              <a:t>Οι υποστηρικτικοί φορείς του αθλητικού προϊόντος (3)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690664"/>
            <a:ext cx="9144000" cy="4328808"/>
          </a:xfrm>
        </p:spPr>
        <p:txBody>
          <a:bodyPr>
            <a:normAutofit/>
          </a:bodyPr>
          <a:lstStyle/>
          <a:p>
            <a:pPr algn="ctr">
              <a:buNone/>
            </a:pPr>
            <a:r>
              <a:rPr lang="el-GR" sz="2000" dirty="0" smtClean="0">
                <a:latin typeface="Times New Roman" pitchFamily="18" charset="0"/>
                <a:cs typeface="Times New Roman" pitchFamily="18" charset="0"/>
              </a:rPr>
              <a:t>Εκπονούνται από το </a:t>
            </a:r>
            <a:r>
              <a:rPr lang="el-GR" sz="2000" b="1" dirty="0" smtClean="0">
                <a:solidFill>
                  <a:schemeClr val="accent1"/>
                </a:solidFill>
                <a:latin typeface="Times New Roman" pitchFamily="18" charset="0"/>
                <a:cs typeface="Times New Roman" pitchFamily="18" charset="0"/>
              </a:rPr>
              <a:t>Ευρωπαϊκό Κοινοβούλιο, την Ευρωπαϊκή Επιτροπή και το Συμβούλιο των υπουργών αθλητισμού</a:t>
            </a:r>
            <a:r>
              <a:rPr lang="el-GR" sz="2000" dirty="0" smtClean="0">
                <a:latin typeface="Times New Roman" pitchFamily="18" charset="0"/>
                <a:cs typeface="Times New Roman" pitchFamily="18" charset="0"/>
              </a:rPr>
              <a:t> του κάθε κράτους- μέλος. Από αρχές 1990, η ευρωπαϊκή ατζέντα για τον πολιτισμό εκπονεί εξειδικευμένες πολιτικές. </a:t>
            </a:r>
          </a:p>
          <a:p>
            <a:pPr>
              <a:buFont typeface="Wingdings" pitchFamily="2" charset="2"/>
              <a:buChar char="Ø"/>
            </a:pPr>
            <a:r>
              <a:rPr lang="el-GR" sz="2000" b="1" dirty="0" smtClean="0">
                <a:solidFill>
                  <a:schemeClr val="accent1"/>
                </a:solidFill>
                <a:latin typeface="Times New Roman" pitchFamily="18" charset="0"/>
                <a:cs typeface="Times New Roman" pitchFamily="18" charset="0"/>
              </a:rPr>
              <a:t>«Ευρωπαϊκός Χάρτης Αθλητισμού».</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Το 1992 ευρωπαϊκός χάρτης αθλητισμού για την σημασία της </a:t>
            </a:r>
            <a:r>
              <a:rPr lang="el-GR" sz="2000" b="1" dirty="0" smtClean="0">
                <a:solidFill>
                  <a:schemeClr val="accent1"/>
                </a:solidFill>
                <a:latin typeface="Times New Roman" pitchFamily="18" charset="0"/>
                <a:cs typeface="Times New Roman" pitchFamily="18" charset="0"/>
              </a:rPr>
              <a:t>πρόσβασης στον αθλητισμό</a:t>
            </a:r>
            <a:r>
              <a:rPr lang="el-GR" sz="2000" dirty="0" smtClean="0">
                <a:latin typeface="Times New Roman" pitchFamily="18" charset="0"/>
                <a:cs typeface="Times New Roman" pitchFamily="18" charset="0"/>
              </a:rPr>
              <a:t>, την ανάπτυξη του αθλητισμού με βάση </a:t>
            </a:r>
            <a:r>
              <a:rPr lang="el-GR" sz="2000" b="1" dirty="0" smtClean="0">
                <a:solidFill>
                  <a:schemeClr val="accent2"/>
                </a:solidFill>
                <a:latin typeface="Times New Roman" pitchFamily="18" charset="0"/>
                <a:cs typeface="Times New Roman" pitchFamily="18" charset="0"/>
              </a:rPr>
              <a:t>ηθικά πρότυπα </a:t>
            </a:r>
            <a:r>
              <a:rPr lang="el-GR" sz="2000" dirty="0" smtClean="0">
                <a:latin typeface="Times New Roman" pitchFamily="18" charset="0"/>
                <a:cs typeface="Times New Roman" pitchFamily="18" charset="0"/>
              </a:rPr>
              <a:t>&amp; την ενδυνάμωση της ευρωπαϊκής ταυτότητας. </a:t>
            </a:r>
          </a:p>
          <a:p>
            <a:pPr lvl="0">
              <a:buFont typeface="Wingdings" pitchFamily="2" charset="2"/>
              <a:buChar char="Ø"/>
            </a:pPr>
            <a:r>
              <a:rPr lang="el-GR" sz="2000" b="1" dirty="0" smtClean="0">
                <a:solidFill>
                  <a:schemeClr val="accent1"/>
                </a:solidFill>
                <a:latin typeface="Times New Roman" pitchFamily="18" charset="0"/>
                <a:cs typeface="Times New Roman" pitchFamily="18" charset="0"/>
              </a:rPr>
              <a:t>«Συνθήκη της Λισαβόνας». </a:t>
            </a:r>
            <a:r>
              <a:rPr lang="el-GR" sz="2000" dirty="0" smtClean="0">
                <a:latin typeface="Times New Roman" pitchFamily="18" charset="0"/>
                <a:cs typeface="Times New Roman" pitchFamily="18" charset="0"/>
              </a:rPr>
              <a:t>Το 2009 αναπτύσσονται προγράμματα που στηρίζονται από ολοκληρωμένες χρηματοδοτήσεις του ευρωπαϊκού προϋπολογισμού  ενσωματώνοντας τον αθλητισμό στις υπάρχουσες πολιτικές, όπως ακριβώς είχε συμβεί με τον πολιτισμό</a:t>
            </a:r>
            <a:r>
              <a:rPr lang="el-GR" sz="2000" dirty="0" smtClean="0"/>
              <a:t>. </a:t>
            </a:r>
          </a:p>
          <a:p>
            <a:pPr lvl="0">
              <a:buFont typeface="Wingdings" pitchFamily="2" charset="2"/>
              <a:buChar char="Ø"/>
            </a:pPr>
            <a:r>
              <a:rPr lang="el-GR" sz="2000" b="1" dirty="0" smtClean="0">
                <a:solidFill>
                  <a:schemeClr val="accent1"/>
                </a:solidFill>
                <a:latin typeface="Times New Roman" pitchFamily="18" charset="0"/>
                <a:cs typeface="Times New Roman" pitchFamily="18" charset="0"/>
              </a:rPr>
              <a:t>2008 «Λευκή Βίβλος για τον Αθλητισμό». </a:t>
            </a:r>
            <a:r>
              <a:rPr lang="el-GR" sz="2000" dirty="0" smtClean="0">
                <a:latin typeface="Times New Roman" pitchFamily="18" charset="0"/>
                <a:cs typeface="Times New Roman" pitchFamily="18" charset="0"/>
              </a:rPr>
              <a:t>Διαμορφώνει ένα σταθερό πλαίσιο αρχών και στρατηγικών σκοπών σε όλα τα  επίπεδα (συνοδευτικό κείμενο στο υλικό).</a:t>
            </a:r>
            <a:endParaRPr lang="el-GR" sz="2000" dirty="0" smtClean="0">
              <a:solidFill>
                <a:schemeClr val="accent1"/>
              </a:solidFill>
              <a:latin typeface="Times New Roman" pitchFamily="18" charset="0"/>
              <a:cs typeface="Times New Roman" pitchFamily="18" charset="0"/>
            </a:endParaRPr>
          </a:p>
          <a:p>
            <a:pPr>
              <a:buFont typeface="Wingdings" pitchFamily="2" charset="2"/>
              <a:buChar char="Ø"/>
            </a:pPr>
            <a:endParaRPr lang="el-GR" sz="2000" dirty="0">
              <a:solidFill>
                <a:schemeClr val="tx2"/>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25</a:t>
            </a:fld>
            <a:endParaRPr lang="en"/>
          </a:p>
        </p:txBody>
      </p:sp>
      <p:sp>
        <p:nvSpPr>
          <p:cNvPr id="4" name="3 - Τίτλος"/>
          <p:cNvSpPr>
            <a:spLocks noGrp="1"/>
          </p:cNvSpPr>
          <p:nvPr>
            <p:ph type="title"/>
          </p:nvPr>
        </p:nvSpPr>
        <p:spPr>
          <a:xfrm>
            <a:off x="457199" y="205979"/>
            <a:ext cx="8443609" cy="416591"/>
          </a:xfrm>
        </p:spPr>
        <p:txBody>
          <a:bodyPr>
            <a:noAutofit/>
          </a:bodyPr>
          <a:lstStyle/>
          <a:p>
            <a:pPr lvl="0" algn="ctr"/>
            <a:r>
              <a:rPr lang="el-GR" sz="2800" dirty="0" smtClean="0">
                <a:latin typeface="Times New Roman" pitchFamily="18" charset="0"/>
                <a:cs typeface="Times New Roman" pitchFamily="18" charset="0"/>
              </a:rPr>
              <a:t>Οι Ευρωπαϊκές πολιτικές στον αθλητικό τομέα</a:t>
            </a:r>
            <a:endParaRPr lang="el-GR" sz="28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36187" y="613065"/>
            <a:ext cx="9007814" cy="4530436"/>
          </a:xfrm>
        </p:spPr>
        <p:txBody>
          <a:bodyPr>
            <a:noAutofit/>
          </a:bodyPr>
          <a:lstStyle/>
          <a:p>
            <a:pPr lvl="0"/>
            <a:r>
              <a:rPr lang="el-GR" sz="1800" b="1" dirty="0" smtClean="0">
                <a:solidFill>
                  <a:schemeClr val="accent1"/>
                </a:solidFill>
                <a:latin typeface="Times New Roman" pitchFamily="18" charset="0"/>
                <a:cs typeface="Times New Roman" pitchFamily="18" charset="0"/>
              </a:rPr>
              <a:t>1990-1995</a:t>
            </a:r>
            <a:r>
              <a:rPr lang="el-GR" sz="1800" b="1"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 Ο Βέλγος ποδοσφαιριστής Ζαν-</a:t>
            </a:r>
            <a:r>
              <a:rPr lang="el-GR" sz="1800" dirty="0" err="1" smtClean="0">
                <a:latin typeface="Times New Roman" pitchFamily="18" charset="0"/>
                <a:cs typeface="Times New Roman" pitchFamily="18" charset="0"/>
              </a:rPr>
              <a:t>Μαρκ</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Μποσμάν</a:t>
            </a:r>
            <a:r>
              <a:rPr lang="el-GR" sz="1800" dirty="0" smtClean="0">
                <a:latin typeface="Times New Roman" pitchFamily="18" charset="0"/>
                <a:cs typeface="Times New Roman" pitchFamily="18" charset="0"/>
              </a:rPr>
              <a:t> ήταν παίκτης της βελγικής Λιέγης του οποίου το συμβόλαιο είχε λήξει το 1990. Επιθυμούσε να αλλάξει σύλλογο και να μεταγραφεί στη Γαλλική ομάδα της Δουνκέρκης. Επειδή η Δουνκέρκη δεν πρόσφερε το ποσό της μεταγραφής που ζητούσε η Λιέγη, </a:t>
            </a:r>
            <a:r>
              <a:rPr lang="el-GR" sz="1800" b="1" dirty="0" smtClean="0">
                <a:solidFill>
                  <a:schemeClr val="accent1"/>
                </a:solidFill>
                <a:latin typeface="Times New Roman" pitchFamily="18" charset="0"/>
                <a:cs typeface="Times New Roman" pitchFamily="18" charset="0"/>
              </a:rPr>
              <a:t>η μεταγραφή ναυάγησε</a:t>
            </a:r>
            <a:r>
              <a:rPr lang="el-GR" sz="1800" dirty="0" smtClean="0">
                <a:latin typeface="Times New Roman" pitchFamily="18" charset="0"/>
                <a:cs typeface="Times New Roman" pitchFamily="18" charset="0"/>
              </a:rPr>
              <a:t>. Οι αποδοχές του </a:t>
            </a:r>
            <a:r>
              <a:rPr lang="el-GR" sz="1800" dirty="0" err="1" smtClean="0">
                <a:latin typeface="Times New Roman" pitchFamily="18" charset="0"/>
                <a:cs typeface="Times New Roman" pitchFamily="18" charset="0"/>
              </a:rPr>
              <a:t>Μποσμάν</a:t>
            </a:r>
            <a:r>
              <a:rPr lang="el-GR" sz="1800" dirty="0" smtClean="0">
                <a:latin typeface="Times New Roman" pitchFamily="18" charset="0"/>
                <a:cs typeface="Times New Roman" pitchFamily="18" charset="0"/>
              </a:rPr>
              <a:t> είχαν μειωθεί καθώς δεν ήταν πλέον παίκτης της πρώτης ομάδας. </a:t>
            </a:r>
            <a:r>
              <a:rPr lang="el-GR" sz="1800" b="1" dirty="0" smtClean="0">
                <a:solidFill>
                  <a:schemeClr val="accent1"/>
                </a:solidFill>
                <a:latin typeface="Times New Roman" pitchFamily="18" charset="0"/>
                <a:cs typeface="Times New Roman" pitchFamily="18" charset="0"/>
              </a:rPr>
              <a:t>Προσέφυγε στο Ευρωπαϊκό Δικαστήριο στο Λουξεμβούργου κατά του άρθρου 17 </a:t>
            </a:r>
            <a:r>
              <a:rPr lang="el-GR" sz="1800" dirty="0" smtClean="0">
                <a:latin typeface="Times New Roman" pitchFamily="18" charset="0"/>
                <a:cs typeface="Times New Roman" pitchFamily="18" charset="0"/>
              </a:rPr>
              <a:t>των κανονισμών της </a:t>
            </a:r>
            <a:r>
              <a:rPr lang="en-US" sz="1800" dirty="0" smtClean="0">
                <a:latin typeface="Times New Roman" pitchFamily="18" charset="0"/>
                <a:cs typeface="Times New Roman" pitchFamily="18" charset="0"/>
              </a:rPr>
              <a:t>FIFA</a:t>
            </a:r>
            <a:r>
              <a:rPr lang="el-GR" sz="1800" dirty="0" smtClean="0">
                <a:latin typeface="Times New Roman" pitchFamily="18" charset="0"/>
                <a:cs typeface="Times New Roman" pitchFamily="18" charset="0"/>
              </a:rPr>
              <a:t>. Η απόφαση είναι αποτέλεσμα </a:t>
            </a:r>
            <a:r>
              <a:rPr lang="el-GR" sz="1800" b="1" dirty="0" smtClean="0">
                <a:solidFill>
                  <a:schemeClr val="accent1"/>
                </a:solidFill>
                <a:latin typeface="Times New Roman" pitchFamily="18" charset="0"/>
                <a:cs typeface="Times New Roman" pitchFamily="18" charset="0"/>
              </a:rPr>
              <a:t>τριών ξεχωριστών νομικών υποθέσεων</a:t>
            </a:r>
            <a:r>
              <a:rPr lang="el-GR" sz="1800" dirty="0" smtClean="0">
                <a:latin typeface="Times New Roman" pitchFamily="18" charset="0"/>
                <a:cs typeface="Times New Roman" pitchFamily="18" charset="0"/>
              </a:rPr>
              <a:t>, : Βελγική ομοσπονδία κατά </a:t>
            </a:r>
            <a:r>
              <a:rPr lang="el-GR" sz="1800" dirty="0" err="1" smtClean="0">
                <a:latin typeface="Times New Roman" pitchFamily="18" charset="0"/>
                <a:cs typeface="Times New Roman" pitchFamily="18" charset="0"/>
              </a:rPr>
              <a:t>Μποσμάν</a:t>
            </a:r>
            <a:r>
              <a:rPr lang="el-GR" sz="1800" dirty="0" smtClean="0">
                <a:latin typeface="Times New Roman" pitchFamily="18" charset="0"/>
                <a:cs typeface="Times New Roman" pitchFamily="18" charset="0"/>
              </a:rPr>
              <a:t>, Λιέγης κατά </a:t>
            </a:r>
            <a:r>
              <a:rPr lang="el-GR" sz="1800" dirty="0" err="1" smtClean="0">
                <a:latin typeface="Times New Roman" pitchFamily="18" charset="0"/>
                <a:cs typeface="Times New Roman" pitchFamily="18" charset="0"/>
              </a:rPr>
              <a:t>Μποσμάν</a:t>
            </a:r>
            <a:r>
              <a:rPr lang="el-GR" sz="18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hlinkClick r:id="rId2" tooltip="UEFA"/>
              </a:rPr>
              <a:t>UEFA</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κατά </a:t>
            </a:r>
            <a:r>
              <a:rPr lang="el-GR" sz="1800" dirty="0" err="1" smtClean="0">
                <a:latin typeface="Times New Roman" pitchFamily="18" charset="0"/>
                <a:cs typeface="Times New Roman" pitchFamily="18" charset="0"/>
              </a:rPr>
              <a:t>Μποσμάν</a:t>
            </a:r>
            <a:r>
              <a:rPr lang="el-GR" sz="1800" dirty="0" smtClean="0">
                <a:latin typeface="Times New Roman" pitchFamily="18" charset="0"/>
                <a:cs typeface="Times New Roman" pitchFamily="18" charset="0"/>
              </a:rPr>
              <a:t>. </a:t>
            </a:r>
          </a:p>
          <a:p>
            <a:r>
              <a:rPr lang="el-GR" sz="1800" dirty="0" smtClean="0">
                <a:latin typeface="Times New Roman" pitchFamily="18" charset="0"/>
                <a:cs typeface="Times New Roman" pitchFamily="18" charset="0"/>
              </a:rPr>
              <a:t>Έπειτα από μια σκληρή δικαστική διαμάχη κέρδισε την υπόθεση στα τέλη του 1995. Η υπόθεση </a:t>
            </a:r>
            <a:r>
              <a:rPr lang="el-GR" sz="1800" dirty="0" err="1" smtClean="0">
                <a:latin typeface="Times New Roman" pitchFamily="18" charset="0"/>
                <a:cs typeface="Times New Roman" pitchFamily="18" charset="0"/>
              </a:rPr>
              <a:t>Bosman</a:t>
            </a:r>
            <a:r>
              <a:rPr lang="el-GR" sz="1800" dirty="0" smtClean="0">
                <a:latin typeface="Times New Roman" pitchFamily="18" charset="0"/>
                <a:cs typeface="Times New Roman" pitchFamily="18" charset="0"/>
              </a:rPr>
              <a:t> είναι  </a:t>
            </a:r>
            <a:r>
              <a:rPr lang="el-GR" sz="1800" b="1" dirty="0" smtClean="0">
                <a:solidFill>
                  <a:schemeClr val="accent1"/>
                </a:solidFill>
                <a:latin typeface="Times New Roman" pitchFamily="18" charset="0"/>
                <a:cs typeface="Times New Roman" pitchFamily="18" charset="0"/>
              </a:rPr>
              <a:t>ορόσημο στην ανάπτυξη της ευρωπαϊκής αθλητικής πολιτικής </a:t>
            </a:r>
            <a:r>
              <a:rPr lang="el-GR" sz="1800" dirty="0" smtClean="0">
                <a:latin typeface="Times New Roman" pitchFamily="18" charset="0"/>
                <a:cs typeface="Times New Roman" pitchFamily="18" charset="0"/>
              </a:rPr>
              <a:t>καθορίζοντας  ότι κανένας οργανισμός δεν έχει το δικαίωμα να εμποδίζει την ελεύθερη κυκλοφορία των ποδοσφαιριστών σε χώρες της ΕΕ με βάση το άρθρο 48 της συνθήκης της Ρώμης που αφορά την </a:t>
            </a:r>
            <a:r>
              <a:rPr lang="el-GR" sz="1800" b="1" dirty="0" smtClean="0">
                <a:solidFill>
                  <a:schemeClr val="accent1"/>
                </a:solidFill>
                <a:latin typeface="Times New Roman" pitchFamily="18" charset="0"/>
                <a:cs typeface="Times New Roman" pitchFamily="18" charset="0"/>
              </a:rPr>
              <a:t>ελεύθερη κυκλοφορία των εργαζομένων σε χώρες της ΕΕ.   </a:t>
            </a:r>
            <a:r>
              <a:rPr lang="el-GR" sz="1800" dirty="0" smtClean="0">
                <a:latin typeface="Times New Roman" pitchFamily="18" charset="0"/>
                <a:cs typeface="Times New Roman" pitchFamily="18" charset="0"/>
              </a:rPr>
              <a:t>Μετά την απόφαση </a:t>
            </a:r>
            <a:r>
              <a:rPr lang="el-GR" sz="1800" dirty="0" err="1" smtClean="0">
                <a:latin typeface="Times New Roman" pitchFamily="18" charset="0"/>
                <a:cs typeface="Times New Roman" pitchFamily="18" charset="0"/>
              </a:rPr>
              <a:t>Bosman</a:t>
            </a:r>
            <a:r>
              <a:rPr lang="el-GR" sz="1800" dirty="0" smtClean="0">
                <a:latin typeface="Times New Roman" pitchFamily="18" charset="0"/>
                <a:cs typeface="Times New Roman" pitchFamily="18" charset="0"/>
              </a:rPr>
              <a:t> προέκυψαν σημαντικές εξελίξεις: η οικονομική διάσταση του αθλητισμού ως εμπορική δραστηριότητα </a:t>
            </a:r>
            <a:r>
              <a:rPr lang="el-GR" sz="1800" b="1" dirty="0" smtClean="0">
                <a:latin typeface="Times New Roman" pitchFamily="18" charset="0"/>
                <a:cs typeface="Times New Roman" pitchFamily="18" charset="0"/>
              </a:rPr>
              <a:t>προσέδωσε στον αθλητισμό μία υπερεθνική διάσταση παγκόσμιας               κλίμακας. </a:t>
            </a:r>
          </a:p>
          <a:p>
            <a:endParaRPr lang="el-GR" sz="2000"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26</a:t>
            </a:fld>
            <a:endParaRPr lang="en"/>
          </a:p>
        </p:txBody>
      </p:sp>
      <p:sp>
        <p:nvSpPr>
          <p:cNvPr id="4" name="3 - Τίτλος"/>
          <p:cNvSpPr>
            <a:spLocks noGrp="1"/>
          </p:cNvSpPr>
          <p:nvPr>
            <p:ph type="title"/>
          </p:nvPr>
        </p:nvSpPr>
        <p:spPr>
          <a:xfrm>
            <a:off x="194553" y="205979"/>
            <a:ext cx="8735437" cy="396694"/>
          </a:xfrm>
        </p:spPr>
        <p:txBody>
          <a:bodyPr>
            <a:normAutofit fontScale="90000"/>
          </a:bodyPr>
          <a:lstStyle/>
          <a:p>
            <a:pPr algn="ctr"/>
            <a:r>
              <a:rPr lang="el-GR" sz="2800" dirty="0" smtClean="0">
                <a:latin typeface="Times New Roman" pitchFamily="18" charset="0"/>
                <a:cs typeface="Times New Roman" pitchFamily="18" charset="0"/>
              </a:rPr>
              <a:t>Όμως, ο καταλύτης των εξελίξεων υπήρξε η υπόθεση </a:t>
            </a:r>
            <a:r>
              <a:rPr lang="el-GR" sz="2800" dirty="0" err="1" smtClean="0">
                <a:latin typeface="Times New Roman" pitchFamily="18" charset="0"/>
                <a:cs typeface="Times New Roman" pitchFamily="18" charset="0"/>
              </a:rPr>
              <a:t>Bosman</a:t>
            </a:r>
            <a:endParaRPr lang="el-GR" sz="32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593387"/>
            <a:ext cx="9144000" cy="4182894"/>
          </a:xfrm>
        </p:spPr>
        <p:txBody>
          <a:bodyPr>
            <a:normAutofit/>
          </a:bodyPr>
          <a:lstStyle/>
          <a:p>
            <a:pPr>
              <a:buFont typeface="Wingdings" pitchFamily="2" charset="2"/>
              <a:buChar char="Ø"/>
            </a:pPr>
            <a:r>
              <a:rPr lang="el-GR" sz="2000" dirty="0" smtClean="0">
                <a:latin typeface="Times New Roman" pitchFamily="18" charset="0"/>
                <a:cs typeface="Times New Roman" pitchFamily="18" charset="0"/>
              </a:rPr>
              <a:t>Στην Ευρώπη λειτουργούν περίπου </a:t>
            </a:r>
            <a:r>
              <a:rPr lang="el-GR" sz="2000" b="1" dirty="0" smtClean="0">
                <a:solidFill>
                  <a:schemeClr val="accent1"/>
                </a:solidFill>
                <a:latin typeface="Times New Roman" pitchFamily="18" charset="0"/>
                <a:cs typeface="Times New Roman" pitchFamily="18" charset="0"/>
              </a:rPr>
              <a:t>700.000 αθλητικοί σύλλογοι </a:t>
            </a:r>
            <a:r>
              <a:rPr lang="el-GR" sz="2000" dirty="0" smtClean="0">
                <a:latin typeface="Times New Roman" pitchFamily="18" charset="0"/>
                <a:cs typeface="Times New Roman" pitchFamily="18" charset="0"/>
              </a:rPr>
              <a:t>με 60 εκατ. μέλη, το 41% των πολιτών ηλικίας άνω 15 ετών συμμετέχει σε αθλητικές  δραστηριότητες τουλάχιστον μία φορά την εβδομάδα. Αν και οι αριθμοί είναι υψηλοί εν τούτοις η ολοκληρωτική απουσία </a:t>
            </a:r>
            <a:r>
              <a:rPr lang="el-GR" sz="2000" b="1" dirty="0" smtClean="0">
                <a:solidFill>
                  <a:schemeClr val="accent1"/>
                </a:solidFill>
                <a:latin typeface="Times New Roman" pitchFamily="18" charset="0"/>
                <a:cs typeface="Times New Roman" pitchFamily="18" charset="0"/>
              </a:rPr>
              <a:t>από τη φυσική άθληση του 60% </a:t>
            </a:r>
            <a:r>
              <a:rPr lang="el-GR" sz="2000" dirty="0" smtClean="0">
                <a:latin typeface="Times New Roman" pitchFamily="18" charset="0"/>
                <a:cs typeface="Times New Roman" pitchFamily="18" charset="0"/>
              </a:rPr>
              <a:t>των ευρωπαίων πολιτών δημιουργεί μεγάλα προβλήματα.</a:t>
            </a:r>
          </a:p>
          <a:p>
            <a:pPr>
              <a:buFont typeface="Wingdings" pitchFamily="2" charset="2"/>
              <a:buChar char="Ø"/>
            </a:pPr>
            <a:r>
              <a:rPr lang="el-GR" sz="2000" dirty="0" smtClean="0">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2015</a:t>
            </a:r>
            <a:r>
              <a:rPr lang="el-GR" sz="2000" dirty="0" smtClean="0">
                <a:latin typeface="Times New Roman" pitchFamily="18" charset="0"/>
                <a:cs typeface="Times New Roman" pitchFamily="18" charset="0"/>
              </a:rPr>
              <a:t> πανευρωπαϊκή εκστρατεία με αιχμή την </a:t>
            </a:r>
            <a:r>
              <a:rPr lang="el-GR" sz="2000" dirty="0" smtClean="0">
                <a:solidFill>
                  <a:schemeClr val="accent1"/>
                </a:solidFill>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Ευρωπαϊκή Εβδομάδα Αθλητισμού»</a:t>
            </a:r>
            <a:r>
              <a:rPr lang="el-GR" sz="2000" dirty="0" smtClean="0">
                <a:latin typeface="Times New Roman" pitchFamily="18" charset="0"/>
                <a:cs typeface="Times New Roman" pitchFamily="18" charset="0"/>
              </a:rPr>
              <a:t> με σκοπό την προώθηση του αθλητισμού και της άσκησης και  βασικό  σύνθημα #</a:t>
            </a:r>
            <a:r>
              <a:rPr lang="en-US" sz="2000" dirty="0" smtClean="0">
                <a:latin typeface="Times New Roman" pitchFamily="18" charset="0"/>
                <a:cs typeface="Times New Roman" pitchFamily="18" charset="0"/>
              </a:rPr>
              <a:t>Let</a:t>
            </a:r>
            <a:r>
              <a:rPr lang="el-G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s</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Be</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Active</a:t>
            </a:r>
            <a:r>
              <a:rPr lang="el-GR" sz="2000" dirty="0" smtClean="0">
                <a:latin typeface="Times New Roman" pitchFamily="18" charset="0"/>
                <a:cs typeface="Times New Roman" pitchFamily="18" charset="0"/>
              </a:rPr>
              <a:t> «Να είστε ενεργοί», ενθαρρύνοντας τους πολίτες σε αθλητική συμμετοχή. </a:t>
            </a:r>
          </a:p>
          <a:p>
            <a:pPr>
              <a:buFont typeface="Wingdings" pitchFamily="2" charset="2"/>
              <a:buChar char="Ø"/>
            </a:pPr>
            <a:r>
              <a:rPr lang="el-GR" sz="2000" dirty="0" err="1" smtClean="0">
                <a:latin typeface="Times New Roman" pitchFamily="18" charset="0"/>
                <a:cs typeface="Times New Roman" pitchFamily="18" charset="0"/>
              </a:rPr>
              <a:t>To</a:t>
            </a:r>
            <a:r>
              <a:rPr lang="el-GR" sz="2000" dirty="0" smtClean="0">
                <a:latin typeface="Times New Roman" pitchFamily="18" charset="0"/>
                <a:cs typeface="Times New Roman" pitchFamily="18" charset="0"/>
              </a:rPr>
              <a:t> 2019, ο αριθμός των συμμετεχόντων «έσπασε» κάθε ρεκόρ με </a:t>
            </a:r>
            <a:r>
              <a:rPr lang="el-GR" sz="2000" b="1" dirty="0" smtClean="0">
                <a:solidFill>
                  <a:schemeClr val="accent1"/>
                </a:solidFill>
                <a:latin typeface="Times New Roman" pitchFamily="18" charset="0"/>
                <a:cs typeface="Times New Roman" pitchFamily="18" charset="0"/>
              </a:rPr>
              <a:t>15.300.000  αθλούμενους από 42 χώρες και με 28.000 δράσεις </a:t>
            </a:r>
            <a:r>
              <a:rPr lang="el-GR" sz="2000" dirty="0" smtClean="0">
                <a:latin typeface="Times New Roman" pitchFamily="18" charset="0"/>
                <a:cs typeface="Times New Roman" pitchFamily="18" charset="0"/>
              </a:rPr>
              <a:t>για όλες τις ηλικίες. Το 2020  λόγω πανδημίας το </a:t>
            </a:r>
            <a:r>
              <a:rPr lang="el-GR" sz="2000" dirty="0" err="1" smtClean="0">
                <a:latin typeface="Times New Roman" pitchFamily="18" charset="0"/>
                <a:cs typeface="Times New Roman" pitchFamily="18" charset="0"/>
              </a:rPr>
              <a:t>χάσταγκ</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BeActiveAtHome</a:t>
            </a:r>
            <a:r>
              <a:rPr lang="el-GR" sz="2000" dirty="0" smtClean="0">
                <a:latin typeface="Times New Roman" pitchFamily="18" charset="0"/>
                <a:cs typeface="Times New Roman" pitchFamily="18" charset="0"/>
              </a:rPr>
              <a:t>.</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27</a:t>
            </a:fld>
            <a:endParaRPr lang="en"/>
          </a:p>
        </p:txBody>
      </p:sp>
      <p:sp>
        <p:nvSpPr>
          <p:cNvPr id="4" name="3 - Τίτλος"/>
          <p:cNvSpPr>
            <a:spLocks noGrp="1"/>
          </p:cNvSpPr>
          <p:nvPr>
            <p:ph type="title"/>
          </p:nvPr>
        </p:nvSpPr>
        <p:spPr>
          <a:xfrm>
            <a:off x="282103" y="0"/>
            <a:ext cx="8599250" cy="778213"/>
          </a:xfrm>
        </p:spPr>
        <p:txBody>
          <a:bodyPr>
            <a:normAutofit/>
          </a:bodyPr>
          <a:lstStyle/>
          <a:p>
            <a:pPr algn="ctr"/>
            <a:r>
              <a:rPr lang="el-GR" sz="2400" dirty="0" smtClean="0">
                <a:latin typeface="Times New Roman" pitchFamily="18" charset="0"/>
                <a:cs typeface="Times New Roman" pitchFamily="18" charset="0"/>
              </a:rPr>
              <a:t>Αθλητικές δράσεις και η Ευρωπαϊκή Εβδομάδα Αθλητισμού</a:t>
            </a:r>
            <a:endParaRPr lang="el-GR" sz="24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49382" y="719847"/>
            <a:ext cx="8707582" cy="4298961"/>
          </a:xfrm>
        </p:spPr>
        <p:txBody>
          <a:bodyPr>
            <a:normAutofit lnSpcReduction="10000"/>
          </a:bodyPr>
          <a:lstStyle/>
          <a:p>
            <a:r>
              <a:rPr lang="el-GR" sz="2000" dirty="0" smtClean="0">
                <a:latin typeface="Times New Roman" pitchFamily="18" charset="0"/>
                <a:cs typeface="Times New Roman" pitchFamily="18" charset="0"/>
              </a:rPr>
              <a:t>Οι προσφυγικές και μεταναστευτικές ροές αυξάνονται ραγδαία, επιλέγει τον αθλητισμό ως εργαλείο που θα </a:t>
            </a:r>
            <a:r>
              <a:rPr lang="el-GR" sz="2000" b="1" dirty="0" smtClean="0">
                <a:solidFill>
                  <a:schemeClr val="accent1"/>
                </a:solidFill>
                <a:latin typeface="Times New Roman" pitchFamily="18" charset="0"/>
                <a:cs typeface="Times New Roman" pitchFamily="18" charset="0"/>
              </a:rPr>
              <a:t>συνεισφέρει σε πολυπολιτισμικές κοινωνίες </a:t>
            </a:r>
            <a:r>
              <a:rPr lang="el-GR" sz="2000" dirty="0" smtClean="0">
                <a:latin typeface="Times New Roman" pitchFamily="18" charset="0"/>
                <a:cs typeface="Times New Roman" pitchFamily="18" charset="0"/>
              </a:rPr>
              <a:t>με κοινωνική συνοχή μεταξύ ατόμων από διαφορετικές  παραδόσεις και κουλτούρες, </a:t>
            </a:r>
            <a:r>
              <a:rPr lang="el-GR" sz="2000" b="1" dirty="0" smtClean="0">
                <a:solidFill>
                  <a:schemeClr val="accent1"/>
                </a:solidFill>
                <a:latin typeface="Times New Roman" pitchFamily="18" charset="0"/>
                <a:cs typeface="Times New Roman" pitchFamily="18" charset="0"/>
              </a:rPr>
              <a:t>ήθη και έθιμα, </a:t>
            </a:r>
            <a:r>
              <a:rPr lang="el-GR" sz="2000" dirty="0" smtClean="0">
                <a:latin typeface="Times New Roman" pitchFamily="18" charset="0"/>
                <a:cs typeface="Times New Roman" pitchFamily="18" charset="0"/>
              </a:rPr>
              <a:t>ενισχύοντας το αίσθημα του </a:t>
            </a:r>
            <a:r>
              <a:rPr lang="el-GR" sz="2000" dirty="0" err="1" smtClean="0">
                <a:latin typeface="Times New Roman" pitchFamily="18" charset="0"/>
                <a:cs typeface="Times New Roman" pitchFamily="18" charset="0"/>
              </a:rPr>
              <a:t>ανήκειν</a:t>
            </a:r>
            <a:r>
              <a:rPr lang="el-GR" sz="2000" dirty="0" smtClean="0">
                <a:latin typeface="Times New Roman" pitchFamily="18" charset="0"/>
                <a:cs typeface="Times New Roman" pitchFamily="18" charset="0"/>
              </a:rPr>
              <a:t>.</a:t>
            </a:r>
          </a:p>
          <a:p>
            <a:r>
              <a:rPr lang="el-GR" sz="2000" b="1" dirty="0" smtClean="0">
                <a:solidFill>
                  <a:schemeClr val="accent1"/>
                </a:solidFill>
                <a:latin typeface="Times New Roman" pitchFamily="18" charset="0"/>
                <a:cs typeface="Times New Roman" pitchFamily="18" charset="0"/>
              </a:rPr>
              <a:t>Σαββατοκύριακα</a:t>
            </a:r>
            <a:r>
              <a:rPr lang="el-GR" sz="2000" dirty="0" smtClean="0">
                <a:latin typeface="Times New Roman" pitchFamily="18" charset="0"/>
                <a:cs typeface="Times New Roman" pitchFamily="18" charset="0"/>
              </a:rPr>
              <a:t> η συγκέντρωση εκατοντάδων μεταναστών σε πάρκα, κήπους, πλατείες και σε άλλους </a:t>
            </a:r>
            <a:r>
              <a:rPr lang="el-GR" sz="2000" b="1" dirty="0" smtClean="0">
                <a:solidFill>
                  <a:schemeClr val="accent1"/>
                </a:solidFill>
                <a:latin typeface="Times New Roman" pitchFamily="18" charset="0"/>
                <a:cs typeface="Times New Roman" pitchFamily="18" charset="0"/>
              </a:rPr>
              <a:t>ανοικτούς δημόσιους χώρους </a:t>
            </a:r>
            <a:r>
              <a:rPr lang="el-GR" sz="2000" dirty="0" smtClean="0">
                <a:latin typeface="Times New Roman" pitchFamily="18" charset="0"/>
                <a:cs typeface="Times New Roman" pitchFamily="18" charset="0"/>
              </a:rPr>
              <a:t>μεγάλων ευρωπαϊκών πόλεων, με σκοπό τη  διεξαγωγή αθλητικών εκδηλώσεων όπως τουρνουά ή διαγωνιστικά παιχνίδια.</a:t>
            </a:r>
          </a:p>
          <a:p>
            <a:r>
              <a:rPr lang="el-GR" sz="2000" dirty="0" smtClean="0">
                <a:latin typeface="Times New Roman" pitchFamily="18" charset="0"/>
                <a:cs typeface="Times New Roman" pitchFamily="18" charset="0"/>
              </a:rPr>
              <a:t>Παρά τα κάποια θετικά αποτελέσματα της συμμετοχής σε αθλητικές δραστηριότητες, παρατηρήθηκε ότι η </a:t>
            </a:r>
            <a:r>
              <a:rPr lang="el-GR" sz="2000" b="1" dirty="0" smtClean="0">
                <a:solidFill>
                  <a:schemeClr val="accent1"/>
                </a:solidFill>
                <a:latin typeface="Times New Roman" pitchFamily="18" charset="0"/>
                <a:cs typeface="Times New Roman" pitchFamily="18" charset="0"/>
              </a:rPr>
              <a:t>συμμετοχή είναι χαμηλότερη στους μετανάστες συγκριτικά με τους ντόπιους.</a:t>
            </a:r>
            <a:r>
              <a:rPr lang="el-GR" sz="2000" dirty="0" smtClean="0">
                <a:latin typeface="Times New Roman" pitchFamily="18" charset="0"/>
                <a:cs typeface="Times New Roman" pitchFamily="18" charset="0"/>
              </a:rPr>
              <a:t> Ειδικότερα τα κορίτσια μετανάστριες φαίνεται να </a:t>
            </a:r>
            <a:r>
              <a:rPr lang="el-GR" sz="2000" b="1" dirty="0" smtClean="0">
                <a:solidFill>
                  <a:schemeClr val="accent1"/>
                </a:solidFill>
                <a:latin typeface="Times New Roman" pitchFamily="18" charset="0"/>
                <a:cs typeface="Times New Roman" pitchFamily="18" charset="0"/>
              </a:rPr>
              <a:t>συμμετέχουν λιγότερο στον οργανωμένο αθλητισμό στη χώρα υποδοχής</a:t>
            </a:r>
            <a:r>
              <a:rPr lang="el-GR" sz="2000" dirty="0" smtClean="0">
                <a:latin typeface="Times New Roman" pitchFamily="18" charset="0"/>
                <a:cs typeface="Times New Roman" pitchFamily="18" charset="0"/>
              </a:rPr>
              <a:t>,  σε σύγκριση με τα αγόρια μετανάστες, αν και έχουν το ίδιο υπόβαθρο.</a:t>
            </a: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28</a:t>
            </a:fld>
            <a:endParaRPr lang="en"/>
          </a:p>
        </p:txBody>
      </p:sp>
      <p:sp>
        <p:nvSpPr>
          <p:cNvPr id="4" name="3 - Τίτλος"/>
          <p:cNvSpPr>
            <a:spLocks noGrp="1"/>
          </p:cNvSpPr>
          <p:nvPr>
            <p:ph type="title"/>
          </p:nvPr>
        </p:nvSpPr>
        <p:spPr>
          <a:xfrm>
            <a:off x="457200" y="205980"/>
            <a:ext cx="8229600" cy="387408"/>
          </a:xfrm>
        </p:spPr>
        <p:txBody>
          <a:bodyPr>
            <a:normAutofit fontScale="90000"/>
          </a:bodyPr>
          <a:lstStyle/>
          <a:p>
            <a:pPr algn="ctr"/>
            <a:r>
              <a:rPr lang="el-GR" sz="3200" dirty="0" smtClean="0">
                <a:solidFill>
                  <a:schemeClr val="tx1"/>
                </a:solidFill>
                <a:latin typeface="Times New Roman" pitchFamily="18" charset="0"/>
                <a:cs typeface="Times New Roman" pitchFamily="18" charset="0"/>
              </a:rPr>
              <a:t>Αθλητισμός και μετανάστες</a:t>
            </a:r>
            <a:endParaRPr lang="el-GR" sz="3200" dirty="0">
              <a:solidFill>
                <a:schemeClr val="tx1"/>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817124"/>
            <a:ext cx="9143999" cy="4326376"/>
          </a:xfrm>
        </p:spPr>
        <p:txBody>
          <a:bodyPr>
            <a:normAutofit fontScale="40000" lnSpcReduction="20000"/>
          </a:bodyPr>
          <a:lstStyle/>
          <a:p>
            <a:pPr lvl="0"/>
            <a:r>
              <a:rPr lang="el-GR" sz="4200" dirty="0" smtClean="0">
                <a:latin typeface="Times New Roman" pitchFamily="18" charset="0"/>
                <a:cs typeface="Times New Roman" pitchFamily="18" charset="0"/>
              </a:rPr>
              <a:t>Στη Μ. Βρετανία, το </a:t>
            </a:r>
            <a:r>
              <a:rPr lang="el-GR" sz="4200" b="1" dirty="0" smtClean="0">
                <a:solidFill>
                  <a:schemeClr val="accent1"/>
                </a:solidFill>
                <a:latin typeface="Times New Roman" pitchFamily="18" charset="0"/>
                <a:cs typeface="Times New Roman" pitchFamily="18" charset="0"/>
              </a:rPr>
              <a:t>1993</a:t>
            </a:r>
            <a:r>
              <a:rPr lang="el-GR" sz="4200" dirty="0" smtClean="0">
                <a:latin typeface="Times New Roman" pitchFamily="18" charset="0"/>
                <a:cs typeface="Times New Roman" pitchFamily="18" charset="0"/>
              </a:rPr>
              <a:t>, ξεκίνησαν εκστρατείες όπως το </a:t>
            </a:r>
            <a:r>
              <a:rPr lang="el-GR" sz="4200" b="1" dirty="0" smtClean="0">
                <a:solidFill>
                  <a:schemeClr val="accent1"/>
                </a:solidFill>
                <a:latin typeface="Times New Roman" pitchFamily="18" charset="0"/>
                <a:cs typeface="Times New Roman" pitchFamily="18" charset="0"/>
              </a:rPr>
              <a:t>«</a:t>
            </a:r>
            <a:r>
              <a:rPr lang="el-GR" sz="4200" b="1" dirty="0" err="1" smtClean="0">
                <a:solidFill>
                  <a:schemeClr val="accent1"/>
                </a:solidFill>
                <a:latin typeface="Times New Roman" pitchFamily="18" charset="0"/>
                <a:cs typeface="Times New Roman" pitchFamily="18" charset="0"/>
              </a:rPr>
              <a:t>Let</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kick</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racism</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out</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of</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football</a:t>
            </a:r>
            <a:r>
              <a:rPr lang="el-GR" sz="4200" b="1" dirty="0" smtClean="0">
                <a:solidFill>
                  <a:schemeClr val="accent1"/>
                </a:solidFill>
                <a:latin typeface="Times New Roman" pitchFamily="18" charset="0"/>
                <a:cs typeface="Times New Roman" pitchFamily="18" charset="0"/>
              </a:rPr>
              <a:t>»</a:t>
            </a:r>
            <a:r>
              <a:rPr lang="el-GR" sz="4200" dirty="0" smtClean="0">
                <a:latin typeface="Times New Roman" pitchFamily="18" charset="0"/>
                <a:cs typeface="Times New Roman" pitchFamily="18" charset="0"/>
              </a:rPr>
              <a:t>, με στόχο τη φυλετική  ισότητα και την ενθάρρυνση της συμμετοχής στο παιχνίδι σε όλα τα επίπεδα. </a:t>
            </a:r>
          </a:p>
          <a:p>
            <a:pPr lvl="0"/>
            <a:r>
              <a:rPr lang="el-GR" sz="4200" dirty="0" smtClean="0">
                <a:latin typeface="Times New Roman" pitchFamily="18" charset="0"/>
                <a:cs typeface="Times New Roman" pitchFamily="18" charset="0"/>
              </a:rPr>
              <a:t>Το </a:t>
            </a:r>
            <a:r>
              <a:rPr lang="el-GR" sz="4200" b="1" dirty="0" smtClean="0">
                <a:solidFill>
                  <a:schemeClr val="accent1"/>
                </a:solidFill>
                <a:latin typeface="Times New Roman" pitchFamily="18" charset="0"/>
                <a:cs typeface="Times New Roman" pitchFamily="18" charset="0"/>
              </a:rPr>
              <a:t>«</a:t>
            </a:r>
            <a:r>
              <a:rPr lang="el-GR" sz="4200" b="1" dirty="0" err="1" smtClean="0">
                <a:solidFill>
                  <a:schemeClr val="accent1"/>
                </a:solidFill>
                <a:latin typeface="Times New Roman" pitchFamily="18" charset="0"/>
                <a:cs typeface="Times New Roman" pitchFamily="18" charset="0"/>
              </a:rPr>
              <a:t>Show</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Racism</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the</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Red</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Card</a:t>
            </a:r>
            <a:r>
              <a:rPr lang="el-GR" sz="4200" b="1" dirty="0" smtClean="0">
                <a:solidFill>
                  <a:schemeClr val="accent1"/>
                </a:solidFill>
                <a:latin typeface="Times New Roman" pitchFamily="18" charset="0"/>
                <a:cs typeface="Times New Roman" pitchFamily="18" charset="0"/>
              </a:rPr>
              <a:t>»</a:t>
            </a:r>
            <a:r>
              <a:rPr lang="el-GR" sz="4200" dirty="0" smtClean="0">
                <a:latin typeface="Times New Roman" pitchFamily="18" charset="0"/>
                <a:cs typeface="Times New Roman" pitchFamily="18" charset="0"/>
              </a:rPr>
              <a:t> (SRTRC), ξεκίνησε το </a:t>
            </a:r>
            <a:r>
              <a:rPr lang="el-GR" sz="4200" b="1" dirty="0" smtClean="0">
                <a:solidFill>
                  <a:schemeClr val="accent1"/>
                </a:solidFill>
                <a:latin typeface="Times New Roman" pitchFamily="18" charset="0"/>
                <a:cs typeface="Times New Roman" pitchFamily="18" charset="0"/>
              </a:rPr>
              <a:t>1996 </a:t>
            </a:r>
            <a:r>
              <a:rPr lang="el-GR" sz="4200" dirty="0" smtClean="0">
                <a:latin typeface="Times New Roman" pitchFamily="18" charset="0"/>
                <a:cs typeface="Times New Roman" pitchFamily="18" charset="0"/>
              </a:rPr>
              <a:t>στο Νιούκαστλ. Το SRTRC είναι μία αντιρατσιστική φιλανθρωπική οργάνωση που στοχεύει, στην καταπολέμηση ρατσιστικών απόψεων. </a:t>
            </a:r>
          </a:p>
          <a:p>
            <a:pPr lvl="0"/>
            <a:r>
              <a:rPr lang="el-GR" sz="4200" dirty="0" smtClean="0">
                <a:latin typeface="Times New Roman" pitchFamily="18" charset="0"/>
                <a:cs typeface="Times New Roman" pitchFamily="18" charset="0"/>
              </a:rPr>
              <a:t>Το </a:t>
            </a:r>
            <a:r>
              <a:rPr lang="el-GR" sz="4200" b="1" dirty="0" smtClean="0">
                <a:solidFill>
                  <a:schemeClr val="accent1"/>
                </a:solidFill>
                <a:latin typeface="Times New Roman" pitchFamily="18" charset="0"/>
                <a:cs typeface="Times New Roman" pitchFamily="18" charset="0"/>
              </a:rPr>
              <a:t>1999 </a:t>
            </a:r>
            <a:r>
              <a:rPr lang="el-GR" sz="4200" dirty="0" smtClean="0">
                <a:latin typeface="Times New Roman" pitchFamily="18" charset="0"/>
                <a:cs typeface="Times New Roman" pitchFamily="18" charset="0"/>
              </a:rPr>
              <a:t> ιδρύθηκε στη Βιέννη ένα διεθνές δίκτυο, το </a:t>
            </a:r>
            <a:r>
              <a:rPr lang="el-GR" sz="4200" b="1" dirty="0" smtClean="0">
                <a:solidFill>
                  <a:schemeClr val="accent1"/>
                </a:solidFill>
                <a:latin typeface="Times New Roman" pitchFamily="18" charset="0"/>
                <a:cs typeface="Times New Roman" pitchFamily="18" charset="0"/>
              </a:rPr>
              <a:t>«</a:t>
            </a:r>
            <a:r>
              <a:rPr lang="el-GR" sz="4200" b="1" dirty="0" err="1" smtClean="0">
                <a:solidFill>
                  <a:schemeClr val="accent1"/>
                </a:solidFill>
                <a:latin typeface="Times New Roman" pitchFamily="18" charset="0"/>
                <a:cs typeface="Times New Roman" pitchFamily="18" charset="0"/>
              </a:rPr>
              <a:t>Football</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Against</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Racism</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in</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Europe</a:t>
            </a:r>
            <a:r>
              <a:rPr lang="el-GR" sz="4200" dirty="0" smtClean="0">
                <a:latin typeface="Times New Roman" pitchFamily="18" charset="0"/>
                <a:cs typeface="Times New Roman" pitchFamily="18" charset="0"/>
              </a:rPr>
              <a:t>» (FARE), διοργανώνει </a:t>
            </a:r>
            <a:r>
              <a:rPr lang="el-GR" sz="4200" b="1" dirty="0" smtClean="0">
                <a:solidFill>
                  <a:schemeClr val="accent1"/>
                </a:solidFill>
                <a:latin typeface="Times New Roman" pitchFamily="18" charset="0"/>
                <a:cs typeface="Times New Roman" pitchFamily="18" charset="0"/>
              </a:rPr>
              <a:t>εβδομαδιαίες δράσεις</a:t>
            </a:r>
            <a:r>
              <a:rPr lang="el-GR" sz="4200" dirty="0" smtClean="0">
                <a:latin typeface="Times New Roman" pitchFamily="18" charset="0"/>
                <a:cs typeface="Times New Roman" pitchFamily="18" charset="0"/>
              </a:rPr>
              <a:t>, όπου παίκτες και οπαδοί εκφράζουν απόψεις με περιστατικά ρατσιστικού περιεχομένου. </a:t>
            </a:r>
          </a:p>
          <a:p>
            <a:pPr lvl="0"/>
            <a:r>
              <a:rPr lang="el-GR" sz="4200" dirty="0" smtClean="0">
                <a:latin typeface="Times New Roman" pitchFamily="18" charset="0"/>
                <a:cs typeface="Times New Roman" pitchFamily="18" charset="0"/>
              </a:rPr>
              <a:t>Το </a:t>
            </a:r>
            <a:r>
              <a:rPr lang="el-GR" sz="4200" b="1" dirty="0" smtClean="0">
                <a:solidFill>
                  <a:schemeClr val="accent1"/>
                </a:solidFill>
                <a:latin typeface="Times New Roman" pitchFamily="18" charset="0"/>
                <a:cs typeface="Times New Roman" pitchFamily="18" charset="0"/>
              </a:rPr>
              <a:t>2001, η UEFA </a:t>
            </a:r>
            <a:r>
              <a:rPr lang="el-GR" sz="4200" dirty="0" smtClean="0">
                <a:latin typeface="Times New Roman" pitchFamily="18" charset="0"/>
                <a:cs typeface="Times New Roman" pitchFamily="18" charset="0"/>
              </a:rPr>
              <a:t>σε συνεργασία με το </a:t>
            </a:r>
            <a:r>
              <a:rPr lang="el-GR" sz="4200" b="1" dirty="0" smtClean="0">
                <a:solidFill>
                  <a:schemeClr val="accent1"/>
                </a:solidFill>
                <a:latin typeface="Times New Roman" pitchFamily="18" charset="0"/>
                <a:cs typeface="Times New Roman" pitchFamily="18" charset="0"/>
              </a:rPr>
              <a:t>FARE</a:t>
            </a:r>
            <a:r>
              <a:rPr lang="el-GR" sz="4200" dirty="0" smtClean="0">
                <a:latin typeface="Times New Roman" pitchFamily="18" charset="0"/>
                <a:cs typeface="Times New Roman" pitchFamily="18" charset="0"/>
              </a:rPr>
              <a:t>, αναδεικνύουν τη  φράση </a:t>
            </a:r>
            <a:r>
              <a:rPr lang="el-GR" sz="4200" b="1" dirty="0" smtClean="0">
                <a:solidFill>
                  <a:schemeClr val="accent1"/>
                </a:solidFill>
                <a:latin typeface="Times New Roman" pitchFamily="18" charset="0"/>
                <a:cs typeface="Times New Roman" pitchFamily="18" charset="0"/>
              </a:rPr>
              <a:t>«</a:t>
            </a:r>
            <a:r>
              <a:rPr lang="el-GR" sz="4200" b="1" dirty="0" err="1" smtClean="0">
                <a:solidFill>
                  <a:schemeClr val="accent1"/>
                </a:solidFill>
                <a:latin typeface="Times New Roman" pitchFamily="18" charset="0"/>
                <a:cs typeface="Times New Roman" pitchFamily="18" charset="0"/>
              </a:rPr>
              <a:t>No</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to</a:t>
            </a:r>
            <a:r>
              <a:rPr lang="el-GR" sz="4200" b="1" dirty="0" smtClean="0">
                <a:solidFill>
                  <a:schemeClr val="accent1"/>
                </a:solidFill>
                <a:latin typeface="Times New Roman" pitchFamily="18" charset="0"/>
                <a:cs typeface="Times New Roman" pitchFamily="18" charset="0"/>
              </a:rPr>
              <a:t> </a:t>
            </a:r>
            <a:r>
              <a:rPr lang="el-GR" sz="4200" b="1" dirty="0" err="1" smtClean="0">
                <a:solidFill>
                  <a:schemeClr val="accent1"/>
                </a:solidFill>
                <a:latin typeface="Times New Roman" pitchFamily="18" charset="0"/>
                <a:cs typeface="Times New Roman" pitchFamily="18" charset="0"/>
              </a:rPr>
              <a:t>Racism</a:t>
            </a:r>
            <a:r>
              <a:rPr lang="el-GR" sz="4200" b="1" dirty="0" smtClean="0">
                <a:solidFill>
                  <a:schemeClr val="accent1"/>
                </a:solidFill>
                <a:latin typeface="Times New Roman" pitchFamily="18" charset="0"/>
                <a:cs typeface="Times New Roman" pitchFamily="18" charset="0"/>
              </a:rPr>
              <a:t>» που </a:t>
            </a:r>
            <a:r>
              <a:rPr lang="el-GR" sz="4200" dirty="0" smtClean="0">
                <a:latin typeface="Times New Roman" pitchFamily="18" charset="0"/>
                <a:cs typeface="Times New Roman" pitchFamily="18" charset="0"/>
              </a:rPr>
              <a:t>εμφανίζεται σε πανό, πριν την έναρξη των αγώνων. Επίσης, έχει συστήσει στους διαιτητές να διακόπτουν αγώνες  που ακούγονται ή αναρτώνται </a:t>
            </a:r>
            <a:r>
              <a:rPr lang="el-GR" sz="4200" dirty="0" err="1" smtClean="0">
                <a:latin typeface="Times New Roman" pitchFamily="18" charset="0"/>
                <a:cs typeface="Times New Roman" pitchFamily="18" charset="0"/>
              </a:rPr>
              <a:t>πανώ</a:t>
            </a:r>
            <a:r>
              <a:rPr lang="el-GR" sz="4200" dirty="0" smtClean="0">
                <a:latin typeface="Times New Roman" pitchFamily="18" charset="0"/>
                <a:cs typeface="Times New Roman" pitchFamily="18" charset="0"/>
              </a:rPr>
              <a:t> με ρατσιστικά σχόλια ενώ ενθαρρύνουν τους  προπονητές να παρεμβαίνουν σε παίκτες &amp; οπαδούς, ακόμη κι αν είναι η δική τους  ομάδα. </a:t>
            </a:r>
          </a:p>
          <a:p>
            <a:pPr lvl="0"/>
            <a:r>
              <a:rPr lang="el-GR" sz="4200" dirty="0" smtClean="0">
                <a:latin typeface="Times New Roman" pitchFamily="18" charset="0"/>
                <a:cs typeface="Times New Roman" pitchFamily="18" charset="0"/>
              </a:rPr>
              <a:t>Το </a:t>
            </a:r>
            <a:r>
              <a:rPr lang="el-GR" sz="4200" b="1" dirty="0" smtClean="0">
                <a:solidFill>
                  <a:schemeClr val="accent1"/>
                </a:solidFill>
                <a:latin typeface="Times New Roman" pitchFamily="18" charset="0"/>
                <a:cs typeface="Times New Roman" pitchFamily="18" charset="0"/>
              </a:rPr>
              <a:t>2006,</a:t>
            </a:r>
            <a:r>
              <a:rPr lang="el-GR" sz="4200" dirty="0" smtClean="0">
                <a:latin typeface="Times New Roman" pitchFamily="18" charset="0"/>
                <a:cs typeface="Times New Roman" pitchFamily="18" charset="0"/>
              </a:rPr>
              <a:t> το Ευρωπαϊκό Κοινοβούλιο ενέκρινε τη δήλωση για την αντιμετώπιση του ρατσισμού στο ποδόσφαιρο, εντός κι εκτός γηπέδου.  Το Μάρτιο του 2007 ιδρύθηκε ο «</a:t>
            </a:r>
            <a:r>
              <a:rPr lang="el-GR" sz="4200" b="1" dirty="0" smtClean="0">
                <a:solidFill>
                  <a:schemeClr val="accent1"/>
                </a:solidFill>
                <a:latin typeface="Times New Roman" pitchFamily="18" charset="0"/>
                <a:cs typeface="Times New Roman" pitchFamily="18" charset="0"/>
              </a:rPr>
              <a:t>Οργανισμός Θεμελιωδών Θεμάτων για τα Δικαιώματα της ΕΕ»</a:t>
            </a:r>
            <a:r>
              <a:rPr lang="el-GR" sz="4200" dirty="0" smtClean="0">
                <a:latin typeface="Times New Roman" pitchFamily="18" charset="0"/>
                <a:cs typeface="Times New Roman" pitchFamily="18" charset="0"/>
              </a:rPr>
              <a:t> (FRA) και η  καταπολέμηση του ρατσισμού και της ξενοφοβίας αντιμετωπίζεται πλέον θεσμικά.</a:t>
            </a:r>
          </a:p>
          <a:p>
            <a:endParaRPr lang="el-GR" sz="3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29</a:t>
            </a:fld>
            <a:endParaRPr lang="en"/>
          </a:p>
        </p:txBody>
      </p:sp>
      <p:sp>
        <p:nvSpPr>
          <p:cNvPr id="4" name="3 - Τίτλος"/>
          <p:cNvSpPr>
            <a:spLocks noGrp="1"/>
          </p:cNvSpPr>
          <p:nvPr>
            <p:ph type="title"/>
          </p:nvPr>
        </p:nvSpPr>
        <p:spPr>
          <a:xfrm>
            <a:off x="457200" y="205979"/>
            <a:ext cx="8229600" cy="426319"/>
          </a:xfrm>
        </p:spPr>
        <p:txBody>
          <a:bodyPr>
            <a:normAutofit fontScale="90000"/>
          </a:bodyPr>
          <a:lstStyle/>
          <a:p>
            <a:pPr algn="ctr"/>
            <a:r>
              <a:rPr lang="el-GR" sz="2800" dirty="0" smtClean="0">
                <a:latin typeface="Times New Roman" pitchFamily="18" charset="0"/>
                <a:cs typeface="Times New Roman" pitchFamily="18" charset="0"/>
              </a:rPr>
              <a:t>Πέντε σημαντικές παρεμβάσεις για το θέμα «αθλητισμός και μετανάστες» πραγματοποιούνται στην Ευρώπη</a:t>
            </a:r>
            <a:endParaRPr lang="el-GR" sz="32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1"/>
            <a:ext cx="8401200" cy="457199"/>
          </a:xfrm>
        </p:spPr>
        <p:txBody>
          <a:bodyPr/>
          <a:lstStyle/>
          <a:p>
            <a:pPr algn="ctr"/>
            <a:r>
              <a:rPr lang="el-GR" sz="2800" dirty="0">
                <a:solidFill>
                  <a:schemeClr val="accent6">
                    <a:lumMod val="50000"/>
                  </a:schemeClr>
                </a:solidFill>
              </a:rPr>
              <a:t/>
            </a:r>
            <a:br>
              <a:rPr lang="el-GR" sz="2800" dirty="0">
                <a:solidFill>
                  <a:schemeClr val="accent6">
                    <a:lumMod val="50000"/>
                  </a:schemeClr>
                </a:solidFill>
              </a:rPr>
            </a:br>
            <a:r>
              <a:rPr lang="el-GR" sz="3200"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Περιεχόμενα (2)</a:t>
            </a:r>
            <a:endParaRPr lang="el-G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 Θέση κειμένου"/>
          <p:cNvSpPr>
            <a:spLocks noGrp="1"/>
          </p:cNvSpPr>
          <p:nvPr>
            <p:ph type="body" idx="1"/>
          </p:nvPr>
        </p:nvSpPr>
        <p:spPr>
          <a:xfrm>
            <a:off x="187036" y="405245"/>
            <a:ext cx="8956964" cy="4603173"/>
          </a:xfrm>
        </p:spPr>
        <p:txBody>
          <a:bodyPr/>
          <a:lstStyle/>
          <a:p>
            <a:pPr>
              <a:buNone/>
            </a:pPr>
            <a:r>
              <a:rPr lang="el-GR" sz="1600" b="1" dirty="0" smtClean="0">
                <a:latin typeface="Times New Roman" pitchFamily="18" charset="0"/>
                <a:cs typeface="Times New Roman" pitchFamily="18" charset="0"/>
              </a:rPr>
              <a:t>5.  Οι υποστηρικτικοί φορείς του αθλητικού προϊόντος                                                      </a:t>
            </a:r>
            <a:endParaRPr lang="el-GR" sz="1600" dirty="0" smtClean="0">
              <a:latin typeface="Times New Roman" pitchFamily="18" charset="0"/>
              <a:cs typeface="Times New Roman" pitchFamily="18" charset="0"/>
            </a:endParaRPr>
          </a:p>
          <a:p>
            <a:pPr lvl="0">
              <a:buNone/>
            </a:pPr>
            <a:r>
              <a:rPr lang="el-GR" sz="1600" b="1" dirty="0" smtClean="0">
                <a:latin typeface="Times New Roman" pitchFamily="18" charset="0"/>
                <a:cs typeface="Times New Roman" pitchFamily="18" charset="0"/>
              </a:rPr>
              <a:t>6. Οι Ευρωπαϊκές πολιτικές στον αθλητικό τομέα					    </a:t>
            </a:r>
            <a:endParaRPr lang="el-GR" sz="1600" dirty="0" smtClean="0">
              <a:latin typeface="Times New Roman" pitchFamily="18" charset="0"/>
              <a:cs typeface="Times New Roman" pitchFamily="18" charset="0"/>
            </a:endParaRPr>
          </a:p>
          <a:p>
            <a:pPr lvl="1">
              <a:buNone/>
            </a:pPr>
            <a:r>
              <a:rPr lang="el-GR" sz="1600" b="1" dirty="0" smtClean="0">
                <a:latin typeface="Times New Roman" pitchFamily="18" charset="0"/>
                <a:cs typeface="Times New Roman" pitchFamily="18" charset="0"/>
              </a:rPr>
              <a:t>6.1 Αθλητικές δράσεις και η Ευρωπαϊκή Εβδομάδα Αθλητισμού                             </a:t>
            </a:r>
          </a:p>
          <a:p>
            <a:pPr lvl="0">
              <a:buNone/>
            </a:pPr>
            <a:r>
              <a:rPr lang="el-GR" sz="1600" b="1" dirty="0" smtClean="0">
                <a:latin typeface="Times New Roman" pitchFamily="18" charset="0"/>
                <a:cs typeface="Times New Roman" pitchFamily="18" charset="0"/>
              </a:rPr>
              <a:t>7. Το Αθλητικό </a:t>
            </a:r>
            <a:r>
              <a:rPr lang="el-GR" sz="1600" b="1" dirty="0" err="1" smtClean="0">
                <a:latin typeface="Times New Roman" pitchFamily="18" charset="0"/>
                <a:cs typeface="Times New Roman" pitchFamily="18" charset="0"/>
              </a:rPr>
              <a:t>management</a:t>
            </a:r>
            <a:r>
              <a:rPr lang="el-GR" sz="1600" b="1" dirty="0" smtClean="0">
                <a:latin typeface="Times New Roman" pitchFamily="18" charset="0"/>
                <a:cs typeface="Times New Roman" pitchFamily="18" charset="0"/>
              </a:rPr>
              <a:t> και το αθλητικό </a:t>
            </a:r>
            <a:r>
              <a:rPr lang="en-US" sz="1600" b="1" dirty="0" smtClean="0">
                <a:latin typeface="Times New Roman" pitchFamily="18" charset="0"/>
                <a:cs typeface="Times New Roman" pitchFamily="18" charset="0"/>
              </a:rPr>
              <a:t>marketing</a:t>
            </a:r>
            <a:r>
              <a:rPr lang="el-GR" sz="1600" b="1" dirty="0" smtClean="0">
                <a:latin typeface="Times New Roman" pitchFamily="18" charset="0"/>
                <a:cs typeface="Times New Roman" pitchFamily="18" charset="0"/>
              </a:rPr>
              <a:t>                                                </a:t>
            </a:r>
          </a:p>
          <a:p>
            <a:pPr>
              <a:buNone/>
            </a:pPr>
            <a:r>
              <a:rPr lang="el-GR" sz="1600" b="1" dirty="0" smtClean="0">
                <a:latin typeface="Times New Roman" pitchFamily="18" charset="0"/>
                <a:cs typeface="Times New Roman" pitchFamily="18" charset="0"/>
              </a:rPr>
              <a:t>    7.1 Χαρακτηριστικά  και ιδιότητες του αθλητικού προϊόντος			      </a:t>
            </a:r>
          </a:p>
          <a:p>
            <a:pPr>
              <a:buNone/>
            </a:pPr>
            <a:r>
              <a:rPr lang="el-GR" sz="1600" b="1" dirty="0" smtClean="0">
                <a:latin typeface="Times New Roman" pitchFamily="18" charset="0"/>
                <a:cs typeface="Times New Roman" pitchFamily="18" charset="0"/>
              </a:rPr>
              <a:t>    7.2 Κατηγοριοποιήσεις και ταξινομήσεις των αθλητικών σωματείων</a:t>
            </a:r>
            <a:endParaRPr lang="el-GR" sz="1600" dirty="0" smtClean="0">
              <a:latin typeface="Times New Roman" pitchFamily="18" charset="0"/>
              <a:cs typeface="Times New Roman" pitchFamily="18" charset="0"/>
            </a:endParaRPr>
          </a:p>
          <a:p>
            <a:pPr>
              <a:buNone/>
            </a:pPr>
            <a:r>
              <a:rPr lang="el-GR" sz="1600" b="1" dirty="0" smtClean="0">
                <a:latin typeface="Times New Roman" pitchFamily="18" charset="0"/>
                <a:cs typeface="Times New Roman" pitchFamily="18" charset="0"/>
              </a:rPr>
              <a:t>    7.3. Η διοικητική αθλητική επιστήμη			      			</a:t>
            </a:r>
            <a:endParaRPr lang="el-GR" sz="1600" dirty="0" smtClean="0">
              <a:latin typeface="Times New Roman" pitchFamily="18" charset="0"/>
              <a:cs typeface="Times New Roman" pitchFamily="18" charset="0"/>
            </a:endParaRPr>
          </a:p>
          <a:p>
            <a:pPr>
              <a:buNone/>
            </a:pPr>
            <a:r>
              <a:rPr lang="el-GR" sz="1600" b="1" dirty="0" smtClean="0">
                <a:latin typeface="Times New Roman" pitchFamily="18" charset="0"/>
                <a:cs typeface="Times New Roman" pitchFamily="18" charset="0"/>
              </a:rPr>
              <a:t>    7.4. Το μίγμα του μάρκετινγκ του αθλητισμού                        			</a:t>
            </a:r>
          </a:p>
          <a:p>
            <a:pPr>
              <a:buNone/>
            </a:pPr>
            <a:r>
              <a:rPr lang="el-GR" sz="1600" b="1" dirty="0" smtClean="0">
                <a:latin typeface="Times New Roman" pitchFamily="18" charset="0"/>
                <a:cs typeface="Times New Roman" pitchFamily="18" charset="0"/>
              </a:rPr>
              <a:t>8. Διαμόρφωση της πελατειακής πίστης στον αθλητισμό: Εξυπηρέτηση,  ποιότητα και ικανοποίηση       8.1   Η υποκειμενική αντιληπτικότητα της ποιότητας και η αξιολόγησή της                 </a:t>
            </a:r>
          </a:p>
          <a:p>
            <a:pPr lvl="1">
              <a:buNone/>
            </a:pPr>
            <a:r>
              <a:rPr lang="el-GR" sz="1600" b="1" dirty="0" smtClean="0">
                <a:latin typeface="Times New Roman" pitchFamily="18" charset="0"/>
                <a:cs typeface="Times New Roman" pitchFamily="18" charset="0"/>
              </a:rPr>
              <a:t>8.2  Ικανοποίηση χρηστών καταναλωτών					        </a:t>
            </a:r>
          </a:p>
          <a:p>
            <a:pPr lvl="1">
              <a:buNone/>
            </a:pPr>
            <a:r>
              <a:rPr lang="el-GR" sz="1600" b="1" dirty="0" smtClean="0">
                <a:latin typeface="Times New Roman" pitchFamily="18" charset="0"/>
                <a:cs typeface="Times New Roman" pitchFamily="18" charset="0"/>
              </a:rPr>
              <a:t>8.3  Η Αφοσίωση των καταναλωτών και η ψυχολογική δέσμευση 			        </a:t>
            </a:r>
          </a:p>
          <a:p>
            <a:pPr lvl="0">
              <a:buNone/>
            </a:pPr>
            <a:r>
              <a:rPr lang="el-GR" sz="1600" b="1" dirty="0" smtClean="0">
                <a:latin typeface="Times New Roman" pitchFamily="18" charset="0"/>
                <a:cs typeface="Times New Roman" pitchFamily="18" charset="0"/>
              </a:rPr>
              <a:t>9. Η σύζευξη αθλητισμού με τον πολιτιστικό και  τον τουριστικό τομέα                          </a:t>
            </a:r>
            <a:endParaRPr lang="el-GR" sz="1600" dirty="0" smtClean="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768928"/>
            <a:ext cx="8998085" cy="3969328"/>
          </a:xfrm>
        </p:spPr>
        <p:txBody>
          <a:bodyPr>
            <a:normAutofit/>
          </a:bodyPr>
          <a:lstStyle/>
          <a:p>
            <a:pPr lvl="0">
              <a:buNone/>
            </a:pPr>
            <a:r>
              <a:rPr lang="el-GR" sz="2000" dirty="0" smtClean="0">
                <a:latin typeface="Times New Roman" pitchFamily="18" charset="0"/>
                <a:cs typeface="Times New Roman" pitchFamily="18" charset="0"/>
              </a:rPr>
              <a:t>Το αθλητικό προϊόν μπορεί να είναι </a:t>
            </a:r>
            <a:r>
              <a:rPr lang="el-GR" sz="2000" b="1" dirty="0" smtClean="0">
                <a:solidFill>
                  <a:schemeClr val="accent1"/>
                </a:solidFill>
                <a:latin typeface="Times New Roman" pitchFamily="18" charset="0"/>
                <a:cs typeface="Times New Roman" pitchFamily="18" charset="0"/>
              </a:rPr>
              <a:t>ένας αγώνας</a:t>
            </a:r>
            <a:r>
              <a:rPr lang="el-GR" sz="2000" dirty="0" smtClean="0">
                <a:latin typeface="Times New Roman" pitchFamily="18" charset="0"/>
                <a:cs typeface="Times New Roman" pitchFamily="18" charset="0"/>
              </a:rPr>
              <a:t>, ένα </a:t>
            </a:r>
            <a:r>
              <a:rPr lang="el-GR" sz="2000" b="1" dirty="0" smtClean="0">
                <a:solidFill>
                  <a:schemeClr val="accent1"/>
                </a:solidFill>
                <a:latin typeface="Times New Roman" pitchFamily="18" charset="0"/>
                <a:cs typeface="Times New Roman" pitchFamily="18" charset="0"/>
              </a:rPr>
              <a:t>πρόγραμμα άσκησης </a:t>
            </a:r>
            <a:r>
              <a:rPr lang="el-GR" sz="2000" dirty="0" smtClean="0">
                <a:latin typeface="Times New Roman" pitchFamily="18" charset="0"/>
                <a:cs typeface="Times New Roman" pitchFamily="18" charset="0"/>
              </a:rPr>
              <a:t>στο γυμναστήριο, μια </a:t>
            </a:r>
            <a:r>
              <a:rPr lang="el-GR" sz="2000" b="1" dirty="0" smtClean="0">
                <a:solidFill>
                  <a:schemeClr val="accent1"/>
                </a:solidFill>
                <a:latin typeface="Times New Roman" pitchFamily="18" charset="0"/>
                <a:cs typeface="Times New Roman" pitchFamily="18" charset="0"/>
              </a:rPr>
              <a:t>παγκόσμια αθλητική διοργάνωση</a:t>
            </a:r>
            <a:r>
              <a:rPr lang="el-GR" sz="2000" dirty="0" smtClean="0">
                <a:latin typeface="Times New Roman" pitchFamily="18" charset="0"/>
                <a:cs typeface="Times New Roman" pitchFamily="18" charset="0"/>
              </a:rPr>
              <a:t>, ένας </a:t>
            </a:r>
            <a:r>
              <a:rPr lang="el-GR" sz="2000" b="1" dirty="0" smtClean="0">
                <a:solidFill>
                  <a:schemeClr val="accent1"/>
                </a:solidFill>
                <a:latin typeface="Times New Roman" pitchFamily="18" charset="0"/>
                <a:cs typeface="Times New Roman" pitchFamily="18" charset="0"/>
              </a:rPr>
              <a:t>επαγγελματίας αθλητής</a:t>
            </a:r>
            <a:r>
              <a:rPr lang="el-GR" sz="2000" dirty="0" smtClean="0">
                <a:latin typeface="Times New Roman" pitchFamily="18" charset="0"/>
                <a:cs typeface="Times New Roman" pitchFamily="18" charset="0"/>
              </a:rPr>
              <a:t>, μία </a:t>
            </a:r>
            <a:r>
              <a:rPr lang="el-GR" sz="2000" b="1" dirty="0" smtClean="0">
                <a:solidFill>
                  <a:schemeClr val="accent1"/>
                </a:solidFill>
                <a:latin typeface="Times New Roman" pitchFamily="18" charset="0"/>
                <a:cs typeface="Times New Roman" pitchFamily="18" charset="0"/>
              </a:rPr>
              <a:t>ερασιτεχνική ομάδα </a:t>
            </a:r>
            <a:r>
              <a:rPr lang="el-GR" sz="2000" dirty="0" smtClean="0">
                <a:latin typeface="Times New Roman" pitchFamily="18" charset="0"/>
                <a:cs typeface="Times New Roman" pitchFamily="18" charset="0"/>
              </a:rPr>
              <a:t>κλπ.  Ορισμένα βασικά χαρακτηριστικά:  </a:t>
            </a:r>
          </a:p>
          <a:p>
            <a:pPr lvl="0">
              <a:buFont typeface="Wingdings" pitchFamily="2" charset="2"/>
              <a:buChar char="Ø"/>
            </a:pPr>
            <a:r>
              <a:rPr lang="el-GR" sz="2000" b="1" dirty="0" smtClean="0">
                <a:solidFill>
                  <a:schemeClr val="accent1"/>
                </a:solidFill>
                <a:latin typeface="Times New Roman" pitchFamily="18" charset="0"/>
                <a:cs typeface="Times New Roman" pitchFamily="18" charset="0"/>
              </a:rPr>
              <a:t>Οι υπηρεσίες δεν είναι δυνατόν να ορισθούν με ακρίβεια. Συνιστούν κάτι άυλο, μη χειροπιαστό</a:t>
            </a:r>
            <a:r>
              <a:rPr lang="el-GR" sz="2000" dirty="0" smtClean="0">
                <a:latin typeface="Times New Roman" pitchFamily="18" charset="0"/>
                <a:cs typeface="Times New Roman" pitchFamily="18" charset="0"/>
              </a:rPr>
              <a:t> και σύνθετο. Ορίζονται μέσα από την </a:t>
            </a:r>
            <a:r>
              <a:rPr lang="el-GR" sz="2000" b="1" dirty="0" smtClean="0">
                <a:solidFill>
                  <a:schemeClr val="accent1"/>
                </a:solidFill>
                <a:latin typeface="Times New Roman" pitchFamily="18" charset="0"/>
                <a:cs typeface="Times New Roman" pitchFamily="18" charset="0"/>
              </a:rPr>
              <a:t>εμπειρία που βιώνουν </a:t>
            </a:r>
            <a:r>
              <a:rPr lang="el-GR" sz="2000" dirty="0" smtClean="0">
                <a:latin typeface="Times New Roman" pitchFamily="18" charset="0"/>
                <a:cs typeface="Times New Roman" pitchFamily="18" charset="0"/>
              </a:rPr>
              <a:t>οι θεατές π.χ. ένας ποδοσφαιρικός αγώνας για κάποιους σημαίνει αναψυχή, για μερικούς είναι εκτόνωση ενώ για άλλους είναι απλά ένα  θέαμα.</a:t>
            </a:r>
          </a:p>
          <a:p>
            <a:pPr lvl="0">
              <a:buFont typeface="Wingdings" pitchFamily="2" charset="2"/>
              <a:buChar char="Ø"/>
            </a:pPr>
            <a:r>
              <a:rPr lang="el-GR" sz="2000" b="1" dirty="0" smtClean="0">
                <a:solidFill>
                  <a:schemeClr val="accent1"/>
                </a:solidFill>
                <a:latin typeface="Times New Roman" pitchFamily="18" charset="0"/>
                <a:cs typeface="Times New Roman" pitchFamily="18" charset="0"/>
              </a:rPr>
              <a:t>Οι υπηρεσίες δεν μπορούν να αποθηκευτούν </a:t>
            </a:r>
            <a:r>
              <a:rPr lang="el-GR" sz="2000" dirty="0" smtClean="0">
                <a:latin typeface="Times New Roman" pitchFamily="18" charset="0"/>
                <a:cs typeface="Times New Roman" pitchFamily="18" charset="0"/>
              </a:rPr>
              <a:t>ενώ τα βιομηχανικά προϊόντα μπορούν να αποθηκευτούν και να πουληθούν αργότερα</a:t>
            </a:r>
            <a:r>
              <a:rPr lang="el-GR" sz="2000" b="1" dirty="0" smtClean="0">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Ένα τουρνουά </a:t>
            </a:r>
            <a:r>
              <a:rPr lang="el-GR" sz="2000" dirty="0" smtClean="0">
                <a:latin typeface="Times New Roman" pitchFamily="18" charset="0"/>
                <a:cs typeface="Times New Roman" pitchFamily="18" charset="0"/>
              </a:rPr>
              <a:t>το οποίο είναι προγραμματισμένο για μια συγκεκριμένη ημερομηνία, θα πραγματοποιηθεί ακόμα και αν δεν έχουν πωληθεί τα εισιτήρια καθώς δεν υπάρχει η δυνατότητα να αναβληθεί. </a:t>
            </a: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30</a:t>
            </a:fld>
            <a:endParaRPr lang="en"/>
          </a:p>
        </p:txBody>
      </p:sp>
      <p:sp>
        <p:nvSpPr>
          <p:cNvPr id="4" name="3 - Τίτλος"/>
          <p:cNvSpPr>
            <a:spLocks noGrp="1"/>
          </p:cNvSpPr>
          <p:nvPr>
            <p:ph type="title"/>
          </p:nvPr>
        </p:nvSpPr>
        <p:spPr>
          <a:xfrm>
            <a:off x="1" y="205979"/>
            <a:ext cx="9144000" cy="583730"/>
          </a:xfrm>
        </p:spPr>
        <p:txBody>
          <a:bodyPr>
            <a:noAutofit/>
          </a:bodyPr>
          <a:lstStyle/>
          <a:p>
            <a:pPr lvl="0" algn="ctr"/>
            <a:r>
              <a:rPr lang="el-GR" sz="2600" dirty="0" smtClean="0">
                <a:latin typeface="Times New Roman" pitchFamily="18" charset="0"/>
                <a:cs typeface="Times New Roman" pitchFamily="18" charset="0"/>
              </a:rPr>
              <a:t>Χαρακτηριστικά  και ιδιότητες του αθλητικού προϊόντος (1)</a:t>
            </a:r>
            <a:endParaRPr lang="el-GR" sz="26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914" y="651753"/>
            <a:ext cx="8834183" cy="4491747"/>
          </a:xfrm>
        </p:spPr>
        <p:txBody>
          <a:bodyPr>
            <a:normAutofit lnSpcReduction="10000"/>
          </a:bodyPr>
          <a:lstStyle/>
          <a:p>
            <a:r>
              <a:rPr lang="el-GR" sz="2000" b="1" dirty="0" smtClean="0">
                <a:solidFill>
                  <a:schemeClr val="accent1"/>
                </a:solidFill>
                <a:latin typeface="Times New Roman" pitchFamily="18" charset="0"/>
                <a:cs typeface="Times New Roman" pitchFamily="18" charset="0"/>
              </a:rPr>
              <a:t>Στις υπηρεσίες δεν υφίσταται απόλυτη συνέπεια στην ποιότητα. </a:t>
            </a:r>
            <a:r>
              <a:rPr lang="el-GR" sz="2000" dirty="0" smtClean="0">
                <a:latin typeface="Times New Roman" pitchFamily="18" charset="0"/>
                <a:cs typeface="Times New Roman" pitchFamily="18" charset="0"/>
              </a:rPr>
              <a:t>Για παράδειγμα, είναι αδύνατο ένα πρόγραμμα αεροβικής γυμναστικής να είναι ακριβώς το ίδιο κάθε μέρα. Υπάρχουν πολλοί παράγοντες που επιδρούν στην ποιότητα ενός αθλητικού προϊόντος, όπως η </a:t>
            </a:r>
            <a:r>
              <a:rPr lang="el-GR" sz="2000" b="1" dirty="0" smtClean="0">
                <a:solidFill>
                  <a:schemeClr val="accent1"/>
                </a:solidFill>
                <a:latin typeface="Times New Roman" pitchFamily="18" charset="0"/>
                <a:cs typeface="Times New Roman" pitchFamily="18" charset="0"/>
              </a:rPr>
              <a:t>διάθεση του γυμναστή, η διάθεση των ασκούμενων, οι συνθήκες μέσα στο γυμναστήριο </a:t>
            </a:r>
            <a:r>
              <a:rPr lang="el-GR" sz="2000" dirty="0" smtClean="0">
                <a:latin typeface="Times New Roman" pitchFamily="18" charset="0"/>
                <a:cs typeface="Times New Roman" pitchFamily="18" charset="0"/>
              </a:rPr>
              <a:t>κλπ</a:t>
            </a:r>
          </a:p>
          <a:p>
            <a:r>
              <a:rPr lang="el-GR" sz="2000" b="1" dirty="0" smtClean="0">
                <a:solidFill>
                  <a:schemeClr val="accent1"/>
                </a:solidFill>
                <a:latin typeface="Times New Roman" pitchFamily="18" charset="0"/>
                <a:cs typeface="Times New Roman" pitchFamily="18" charset="0"/>
              </a:rPr>
              <a:t>Η εκτίμηση της ποιότητας των υπηρεσιών είναι σε μεγάλο βαθμό </a:t>
            </a:r>
            <a:r>
              <a:rPr lang="el-GR" sz="2000" b="1" dirty="0" err="1" smtClean="0">
                <a:solidFill>
                  <a:schemeClr val="accent1"/>
                </a:solidFill>
                <a:latin typeface="Times New Roman" pitchFamily="18" charset="0"/>
                <a:cs typeface="Times New Roman" pitchFamily="18" charset="0"/>
              </a:rPr>
              <a:t>υποκει</a:t>
            </a:r>
            <a:r>
              <a:rPr lang="el-GR" sz="2000" b="1" dirty="0" smtClean="0">
                <a:solidFill>
                  <a:schemeClr val="accent1"/>
                </a:solidFill>
                <a:latin typeface="Times New Roman" pitchFamily="18" charset="0"/>
                <a:cs typeface="Times New Roman" pitchFamily="18" charset="0"/>
              </a:rPr>
              <a:t>-</a:t>
            </a:r>
            <a:r>
              <a:rPr lang="el-GR" sz="2000" b="1" dirty="0" err="1" smtClean="0">
                <a:solidFill>
                  <a:schemeClr val="accent1"/>
                </a:solidFill>
                <a:latin typeface="Times New Roman" pitchFamily="18" charset="0"/>
                <a:cs typeface="Times New Roman" pitchFamily="18" charset="0"/>
              </a:rPr>
              <a:t>μενική</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και</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εξαρτάται από την προσωπική εκτίμηση των συμμετεχόντων και από τις διαμορφούμενες προσδοκίες τους π.χ. πρόγραμμα ρυθμικής γυμναστικής</a:t>
            </a:r>
            <a:r>
              <a:rPr lang="el-GR" sz="2000" dirty="0" smtClean="0"/>
              <a:t>. </a:t>
            </a:r>
            <a:endParaRPr lang="el-GR" sz="2000" dirty="0" smtClean="0">
              <a:latin typeface="Times New Roman" pitchFamily="18" charset="0"/>
              <a:cs typeface="Times New Roman" pitchFamily="18" charset="0"/>
            </a:endParaRPr>
          </a:p>
          <a:p>
            <a:r>
              <a:rPr lang="el-GR" sz="2000" b="1" dirty="0" smtClean="0">
                <a:solidFill>
                  <a:schemeClr val="accent1"/>
                </a:solidFill>
                <a:latin typeface="Times New Roman" pitchFamily="18" charset="0"/>
                <a:cs typeface="Times New Roman" pitchFamily="18" charset="0"/>
              </a:rPr>
              <a:t>Οι υπηρεσίες παράγονται και καταναλώνονται ταυτόχρονα</a:t>
            </a:r>
            <a:r>
              <a:rPr lang="el-GR" sz="2000" dirty="0" smtClean="0">
                <a:latin typeface="Times New Roman" pitchFamily="18" charset="0"/>
                <a:cs typeface="Times New Roman" pitchFamily="18" charset="0"/>
              </a:rPr>
              <a:t>. Για παράδειγμα, ένας αγώνας ποδοσφαίρου «παράγεται» (διεξάγεται στο γήπεδο) και «καταναλώνεται» ταυτόχρονα από τους θεατές. </a:t>
            </a:r>
          </a:p>
          <a:p>
            <a:r>
              <a:rPr lang="el-GR" sz="2000" b="1" dirty="0" smtClean="0">
                <a:solidFill>
                  <a:schemeClr val="accent1"/>
                </a:solidFill>
                <a:latin typeface="Times New Roman" pitchFamily="18" charset="0"/>
                <a:cs typeface="Times New Roman" pitchFamily="18" charset="0"/>
              </a:rPr>
              <a:t>Οι αθλητικές υπηρεσίες καταναλώνονται, συνήθως, σε δημόσιο χώρο, </a:t>
            </a:r>
            <a:r>
              <a:rPr lang="el-GR" sz="2000" dirty="0" smtClean="0">
                <a:latin typeface="Times New Roman" pitchFamily="18" charset="0"/>
                <a:cs typeface="Times New Roman" pitchFamily="18" charset="0"/>
              </a:rPr>
              <a:t>αλλά κάποιοι/ κάποιες μπορεί να  αισθάνονται άνετα ώστε να «καταναλώσουν» το αθλητικό προϊόν σε ένα ιδιωτικό χώρο.</a:t>
            </a:r>
          </a:p>
          <a:p>
            <a:endParaRPr lang="el-GR" sz="2000" dirty="0" smtClean="0">
              <a:latin typeface="Times New Roman" pitchFamily="18" charset="0"/>
              <a:cs typeface="Times New Roman" pitchFamily="18" charset="0"/>
            </a:endParaRP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31</a:t>
            </a:fld>
            <a:endParaRPr lang="en"/>
          </a:p>
        </p:txBody>
      </p:sp>
      <p:sp>
        <p:nvSpPr>
          <p:cNvPr id="4" name="3 - Τίτλος"/>
          <p:cNvSpPr>
            <a:spLocks noGrp="1"/>
          </p:cNvSpPr>
          <p:nvPr>
            <p:ph type="title"/>
          </p:nvPr>
        </p:nvSpPr>
        <p:spPr>
          <a:xfrm>
            <a:off x="184826" y="0"/>
            <a:ext cx="8725710" cy="632298"/>
          </a:xfrm>
        </p:spPr>
        <p:txBody>
          <a:bodyPr>
            <a:normAutofit/>
          </a:bodyPr>
          <a:lstStyle/>
          <a:p>
            <a:pPr algn="ctr"/>
            <a:r>
              <a:rPr lang="el-GR" sz="2400" dirty="0" smtClean="0">
                <a:latin typeface="Times New Roman" pitchFamily="18" charset="0"/>
                <a:cs typeface="Times New Roman" pitchFamily="18" charset="0"/>
              </a:rPr>
              <a:t>Χαρακτηριστικά  και ιδιότητες του αθλητικού προϊόντος (2)</a:t>
            </a:r>
            <a:endParaRPr lang="el-GR"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5098" y="612844"/>
            <a:ext cx="8968902" cy="4377446"/>
          </a:xfrm>
        </p:spPr>
        <p:txBody>
          <a:bodyPr>
            <a:normAutofit lnSpcReduction="10000"/>
          </a:bodyPr>
          <a:lstStyle/>
          <a:p>
            <a:pPr marL="365742" lvl="3" indent="-256019">
              <a:spcBef>
                <a:spcPts val="400"/>
              </a:spcBef>
              <a:buClr>
                <a:schemeClr val="accent1"/>
              </a:buClr>
              <a:buSzPct val="68000"/>
              <a:buFont typeface="Wingdings 3"/>
              <a:buChar char=""/>
            </a:pPr>
            <a:r>
              <a:rPr lang="el-GR" sz="2000" dirty="0" smtClean="0">
                <a:latin typeface="Times New Roman" pitchFamily="18" charset="0"/>
                <a:cs typeface="Times New Roman" pitchFamily="18" charset="0"/>
              </a:rPr>
              <a:t>Απαιτείται η κοινή αποδοχή των οργανισμών που συναγωνίζονται μεταξύ τους ώστε </a:t>
            </a:r>
            <a:r>
              <a:rPr lang="el-GR" sz="2000" b="1" dirty="0" smtClean="0">
                <a:solidFill>
                  <a:schemeClr val="accent1"/>
                </a:solidFill>
                <a:latin typeface="Times New Roman" pitchFamily="18" charset="0"/>
                <a:cs typeface="Times New Roman" pitchFamily="18" charset="0"/>
              </a:rPr>
              <a:t>το αθλητικό προϊόν να παραμένει ανταγωνιστικό. </a:t>
            </a:r>
            <a:r>
              <a:rPr lang="el-GR" sz="2000" dirty="0" smtClean="0">
                <a:latin typeface="Times New Roman" pitchFamily="18" charset="0"/>
                <a:cs typeface="Times New Roman" pitchFamily="18" charset="0"/>
              </a:rPr>
              <a:t>Ο </a:t>
            </a:r>
            <a:r>
              <a:rPr lang="el-GR" sz="2000" b="1" dirty="0" smtClean="0">
                <a:solidFill>
                  <a:schemeClr val="accent1"/>
                </a:solidFill>
                <a:latin typeface="Times New Roman" pitchFamily="18" charset="0"/>
                <a:cs typeface="Times New Roman" pitchFamily="18" charset="0"/>
              </a:rPr>
              <a:t>συναγωνισμός είναι απαραίτ</a:t>
            </a:r>
            <a:r>
              <a:rPr lang="el-GR" sz="2000" dirty="0" smtClean="0">
                <a:latin typeface="Times New Roman" pitchFamily="18" charset="0"/>
                <a:cs typeface="Times New Roman" pitchFamily="18" charset="0"/>
              </a:rPr>
              <a:t>ητος στις διοργανώσεις και το αμιγές μονοπώλιο δεν συνεισφέρει θετικά στον αθλητισμό, </a:t>
            </a:r>
            <a:r>
              <a:rPr lang="el-GR" sz="2000" dirty="0" err="1" smtClean="0">
                <a:latin typeface="Times New Roman" pitchFamily="18" charset="0"/>
                <a:cs typeface="Times New Roman" pitchFamily="18" charset="0"/>
              </a:rPr>
              <a:t>π.χ</a:t>
            </a:r>
            <a:r>
              <a:rPr lang="el-GR" sz="2000" dirty="0" smtClean="0">
                <a:latin typeface="Times New Roman" pitchFamily="18" charset="0"/>
                <a:cs typeface="Times New Roman" pitchFamily="18" charset="0"/>
              </a:rPr>
              <a:t> ένα παγκόσμιο κύπελλο ποδοσφαίρου όπου μια ομάδα θα ήταν ανίκητη, δεν θα ήταν ελκυστικό.</a:t>
            </a:r>
          </a:p>
          <a:p>
            <a:pPr marL="365742" lvl="3" indent="-256019">
              <a:spcBef>
                <a:spcPts val="400"/>
              </a:spcBef>
              <a:buClr>
                <a:schemeClr val="accent1"/>
              </a:buClr>
              <a:buSzPct val="68000"/>
              <a:buFont typeface="Wingdings 3"/>
              <a:buChar char=""/>
            </a:pPr>
            <a:r>
              <a:rPr lang="el-GR" sz="2000" b="1" dirty="0" smtClean="0">
                <a:solidFill>
                  <a:schemeClr val="accent1"/>
                </a:solidFill>
                <a:latin typeface="Times New Roman" pitchFamily="18" charset="0"/>
                <a:cs typeface="Times New Roman" pitchFamily="18" charset="0"/>
              </a:rPr>
              <a:t>Ελαστικότητα ζήτησης &amp; συμπληρωματικότητα</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Η ζήτηση αθλητικών υπηρεσιών </a:t>
            </a:r>
            <a:r>
              <a:rPr lang="el-GR" sz="2000" b="1" dirty="0" smtClean="0">
                <a:solidFill>
                  <a:schemeClr val="accent1"/>
                </a:solidFill>
                <a:latin typeface="Times New Roman" pitchFamily="18" charset="0"/>
                <a:cs typeface="Times New Roman" pitchFamily="18" charset="0"/>
              </a:rPr>
              <a:t>δύσκολα προβλέπεται</a:t>
            </a:r>
            <a:r>
              <a:rPr lang="el-GR" sz="2000" dirty="0" smtClean="0">
                <a:latin typeface="Times New Roman" pitchFamily="18" charset="0"/>
                <a:cs typeface="Times New Roman" pitchFamily="18" charset="0"/>
              </a:rPr>
              <a:t>. Η περιοδικότητα εμφανίζεται σε περιόδους μέσα στο έτος, όπως π.χ. τα Χριστούγεννα αποτυπώνεται μειωμένη ζήτηση για τα γυμναστήρια, ενώ αυξάνεται κατακόρυφα πριν τους καλοκαιρινούς μήνες</a:t>
            </a:r>
            <a:r>
              <a:rPr lang="el-GR" sz="1800" dirty="0" smtClean="0"/>
              <a:t>. </a:t>
            </a:r>
          </a:p>
          <a:p>
            <a:pPr marL="365742" lvl="3" indent="-256019">
              <a:spcBef>
                <a:spcPts val="400"/>
              </a:spcBef>
              <a:buClr>
                <a:schemeClr val="accent1"/>
              </a:buClr>
              <a:buSzPct val="68000"/>
              <a:buFont typeface="Wingdings 3"/>
              <a:buChar char=""/>
            </a:pPr>
            <a:r>
              <a:rPr lang="el-GR" sz="2000" b="1" dirty="0" smtClean="0">
                <a:solidFill>
                  <a:schemeClr val="accent1"/>
                </a:solidFill>
                <a:latin typeface="Times New Roman" pitchFamily="18" charset="0"/>
                <a:cs typeface="Times New Roman" pitchFamily="18" charset="0"/>
              </a:rPr>
              <a:t>Συμπληρωματικά στοιχεία</a:t>
            </a:r>
            <a:r>
              <a:rPr lang="el-GR" sz="2000" dirty="0" smtClean="0">
                <a:latin typeface="Times New Roman" pitchFamily="18" charset="0"/>
                <a:cs typeface="Times New Roman" pitchFamily="18" charset="0"/>
              </a:rPr>
              <a:t>, τα οποία ενισχύουν την </a:t>
            </a:r>
            <a:r>
              <a:rPr lang="el-GR" sz="2000" b="1" dirty="0" smtClean="0">
                <a:solidFill>
                  <a:schemeClr val="accent1"/>
                </a:solidFill>
                <a:latin typeface="Times New Roman" pitchFamily="18" charset="0"/>
                <a:cs typeface="Times New Roman" pitchFamily="18" charset="0"/>
              </a:rPr>
              <a:t>ποιότητα  της συνολικής εμπειρίας</a:t>
            </a:r>
            <a:r>
              <a:rPr lang="el-GR" sz="2000" dirty="0" smtClean="0">
                <a:latin typeface="Times New Roman" pitchFamily="18" charset="0"/>
                <a:cs typeface="Times New Roman" pitchFamily="18" charset="0"/>
              </a:rPr>
              <a:t> ενός π.χ. θεατή είναι η τιμή εισιτηρίου, η ελκυστικότητα του αγώνα, η πρόσβαση/ </a:t>
            </a:r>
            <a:r>
              <a:rPr lang="el-GR" sz="2000" dirty="0" err="1" smtClean="0">
                <a:latin typeface="Times New Roman" pitchFamily="18" charset="0"/>
                <a:cs typeface="Times New Roman" pitchFamily="18" charset="0"/>
              </a:rPr>
              <a:t>πάρκινγκ</a:t>
            </a:r>
            <a:r>
              <a:rPr lang="el-GR" sz="2000" dirty="0" smtClean="0">
                <a:latin typeface="Times New Roman" pitchFamily="18" charset="0"/>
                <a:cs typeface="Times New Roman" pitchFamily="18" charset="0"/>
              </a:rPr>
              <a:t>, η ασφάλεια, η επανάληψη των φάσεων στα </a:t>
            </a:r>
            <a:r>
              <a:rPr lang="en-US" sz="2000" dirty="0" smtClean="0">
                <a:latin typeface="Times New Roman" pitchFamily="18" charset="0"/>
                <a:cs typeface="Times New Roman" pitchFamily="18" charset="0"/>
              </a:rPr>
              <a:t>matrix</a:t>
            </a:r>
            <a:r>
              <a:rPr lang="el-GR" sz="2000" dirty="0" smtClean="0">
                <a:latin typeface="Times New Roman" pitchFamily="18" charset="0"/>
                <a:cs typeface="Times New Roman" pitchFamily="18" charset="0"/>
              </a:rPr>
              <a:t>, η μουσική και τα συνθήματα πριν, μετά και στο ημίχρονο του αγώνα, η μασκότ της ομάδας, οι </a:t>
            </a:r>
            <a:r>
              <a:rPr lang="el-GR" sz="2000" dirty="0" err="1" smtClean="0">
                <a:latin typeface="Times New Roman" pitchFamily="18" charset="0"/>
                <a:cs typeface="Times New Roman" pitchFamily="18" charset="0"/>
              </a:rPr>
              <a:t>cheerleaders</a:t>
            </a:r>
            <a:r>
              <a:rPr lang="el-GR" sz="2000" dirty="0" smtClean="0">
                <a:latin typeface="Times New Roman" pitchFamily="18" charset="0"/>
                <a:cs typeface="Times New Roman" pitchFamily="18" charset="0"/>
              </a:rPr>
              <a:t> κλπ</a:t>
            </a:r>
          </a:p>
          <a:p>
            <a:pPr marL="365742" lvl="3" indent="-256019">
              <a:spcBef>
                <a:spcPts val="400"/>
              </a:spcBef>
              <a:buClr>
                <a:schemeClr val="accent1"/>
              </a:buClr>
              <a:buSzPct val="68000"/>
              <a:buFont typeface="Wingdings 3"/>
              <a:buChar char=""/>
            </a:pPr>
            <a:endParaRPr lang="el-GR" sz="1800" dirty="0" smtClean="0">
              <a:latin typeface="Times New Roman" pitchFamily="18" charset="0"/>
              <a:cs typeface="Times New Roman" pitchFamily="18" charset="0"/>
            </a:endParaRP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32</a:t>
            </a:fld>
            <a:endParaRPr lang="en"/>
          </a:p>
        </p:txBody>
      </p:sp>
      <p:sp>
        <p:nvSpPr>
          <p:cNvPr id="4" name="3 - Τίτλος"/>
          <p:cNvSpPr>
            <a:spLocks noGrp="1"/>
          </p:cNvSpPr>
          <p:nvPr>
            <p:ph type="title"/>
          </p:nvPr>
        </p:nvSpPr>
        <p:spPr>
          <a:xfrm>
            <a:off x="223736" y="0"/>
            <a:ext cx="8920263" cy="593387"/>
          </a:xfrm>
        </p:spPr>
        <p:txBody>
          <a:bodyPr>
            <a:normAutofit fontScale="90000"/>
          </a:bodyPr>
          <a:lstStyle/>
          <a:p>
            <a:pPr algn="ctr"/>
            <a:r>
              <a:rPr lang="el-GR" sz="2800" dirty="0" smtClean="0">
                <a:latin typeface="Times New Roman" pitchFamily="18" charset="0"/>
                <a:cs typeface="Times New Roman" pitchFamily="18" charset="0"/>
              </a:rPr>
              <a:t>Χαρακτηριστικά  και ιδιότητες του αθλητικού προϊόντος (3)</a:t>
            </a:r>
            <a:endParaRPr lang="el-GR" sz="2800" dirty="0">
              <a:solidFill>
                <a:schemeClr val="tx1"/>
              </a:solidFill>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311286" y="642026"/>
            <a:ext cx="9173183" cy="3863443"/>
          </a:xfrm>
        </p:spPr>
        <p:txBody>
          <a:bodyPr>
            <a:noAutofit/>
          </a:bodyPr>
          <a:lstStyle/>
          <a:p>
            <a:pPr lvl="3">
              <a:buFont typeface="Wingdings" pitchFamily="2" charset="2"/>
              <a:buChar char="Ø"/>
            </a:pPr>
            <a:r>
              <a:rPr lang="el-GR" sz="2000" b="1" dirty="0" smtClean="0">
                <a:solidFill>
                  <a:schemeClr val="accent1"/>
                </a:solidFill>
                <a:latin typeface="Times New Roman" pitchFamily="18" charset="0"/>
                <a:cs typeface="Times New Roman" pitchFamily="18" charset="0"/>
              </a:rPr>
              <a:t>Οι υπεύθυνοι μάρκετινγκ διαθέτουν περιορισμένο έλεγχο στην ποιότητα του αθλητικού προϊόντος. </a:t>
            </a:r>
            <a:r>
              <a:rPr lang="el-GR" sz="2000" dirty="0" smtClean="0">
                <a:latin typeface="Times New Roman" pitchFamily="18" charset="0"/>
                <a:cs typeface="Times New Roman" pitchFamily="18" charset="0"/>
              </a:rPr>
              <a:t>Χαρακτηριστικό παράδειγμα είναι το τμήμα μάρκετινγκ μιας ποδοσφαιρικής ομάδας. </a:t>
            </a:r>
            <a:r>
              <a:rPr lang="el-GR" sz="2000" b="1" dirty="0" smtClean="0">
                <a:solidFill>
                  <a:schemeClr val="accent1"/>
                </a:solidFill>
                <a:latin typeface="Times New Roman" pitchFamily="18" charset="0"/>
                <a:cs typeface="Times New Roman" pitchFamily="18" charset="0"/>
              </a:rPr>
              <a:t>Στόχος της είναι η αύξηση πωλήσεων και εσόδων </a:t>
            </a:r>
            <a:r>
              <a:rPr lang="el-GR" sz="2000" dirty="0" smtClean="0">
                <a:latin typeface="Times New Roman" pitchFamily="18" charset="0"/>
                <a:cs typeface="Times New Roman" pitchFamily="18" charset="0"/>
              </a:rPr>
              <a:t>αλλά το τμήμα μάρκετινγκ δεν έχει </a:t>
            </a:r>
            <a:r>
              <a:rPr lang="el-GR" sz="2000" b="1" dirty="0" smtClean="0">
                <a:solidFill>
                  <a:schemeClr val="accent1"/>
                </a:solidFill>
                <a:latin typeface="Times New Roman" pitchFamily="18" charset="0"/>
                <a:cs typeface="Times New Roman" pitchFamily="18" charset="0"/>
              </a:rPr>
              <a:t>κανένα απολύτως κανένα λόγο </a:t>
            </a:r>
            <a:r>
              <a:rPr lang="el-GR" sz="2000" dirty="0" smtClean="0">
                <a:latin typeface="Times New Roman" pitchFamily="18" charset="0"/>
                <a:cs typeface="Times New Roman" pitchFamily="18" charset="0"/>
              </a:rPr>
              <a:t>στην επιλογή κάποιων συστατικών του αθλητικού προϊόντος, όπως είναι π.χ. η επιλογή των ποδοσφαιριστών.</a:t>
            </a:r>
          </a:p>
          <a:p>
            <a:pPr lvl="3">
              <a:buFont typeface="Wingdings" pitchFamily="2" charset="2"/>
              <a:buChar char="Ø"/>
            </a:pPr>
            <a:r>
              <a:rPr lang="el-GR" sz="2000" b="1" dirty="0" smtClean="0">
                <a:solidFill>
                  <a:schemeClr val="accent1"/>
                </a:solidFill>
                <a:latin typeface="Times New Roman" pitchFamily="18" charset="0"/>
                <a:cs typeface="Times New Roman" pitchFamily="18" charset="0"/>
              </a:rPr>
              <a:t>Ο αθλητισμός συνιστά ένα κοινωνικό φαινόμενο </a:t>
            </a:r>
            <a:r>
              <a:rPr lang="el-GR" sz="2000" dirty="0" smtClean="0">
                <a:latin typeface="Times New Roman" pitchFamily="18" charset="0"/>
                <a:cs typeface="Times New Roman" pitchFamily="18" charset="0"/>
              </a:rPr>
              <a:t>και επηρεάζει πολλές πτυχές της καθημερινής ζωής. Το κέρδος δεν αποτελεί μοναδικό σκοπό των ιδιωτικών αθλητικών εταιρειών. Δεν θα πρέπει να ταυτίζονται ή και να  συγχέονται οι στόχοι του </a:t>
            </a:r>
            <a:r>
              <a:rPr lang="el-GR" sz="2000" b="1" dirty="0" smtClean="0">
                <a:solidFill>
                  <a:schemeClr val="accent1"/>
                </a:solidFill>
                <a:latin typeface="Times New Roman" pitchFamily="18" charset="0"/>
                <a:cs typeface="Times New Roman" pitchFamily="18" charset="0"/>
              </a:rPr>
              <a:t>μάρκετινγκ με τους σκοπούς του μάνατζμεντ</a:t>
            </a:r>
            <a:r>
              <a:rPr lang="el-GR" sz="2000" dirty="0" smtClean="0">
                <a:latin typeface="Times New Roman" pitchFamily="18" charset="0"/>
                <a:cs typeface="Times New Roman" pitchFamily="18" charset="0"/>
              </a:rPr>
              <a:t>. Στόχος του μάρκετινγκ σε ένα πρόγραμμα άσκησης πρώτιστα είναι η αύξηση της συμμετοχής των ατόμων και μετά  το κέρδος. </a:t>
            </a:r>
          </a:p>
          <a:p>
            <a:r>
              <a:rPr lang="el-GR" sz="2000" b="1" dirty="0" smtClean="0">
                <a:latin typeface="Times New Roman" pitchFamily="18" charset="0"/>
                <a:cs typeface="Times New Roman" pitchFamily="18" charset="0"/>
              </a:rPr>
              <a:t> </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33</a:t>
            </a:fld>
            <a:endParaRPr lang="en"/>
          </a:p>
        </p:txBody>
      </p:sp>
      <p:sp>
        <p:nvSpPr>
          <p:cNvPr id="4" name="3 - Τίτλος"/>
          <p:cNvSpPr>
            <a:spLocks noGrp="1"/>
          </p:cNvSpPr>
          <p:nvPr>
            <p:ph type="title"/>
          </p:nvPr>
        </p:nvSpPr>
        <p:spPr>
          <a:xfrm>
            <a:off x="301557" y="0"/>
            <a:ext cx="8842443" cy="651753"/>
          </a:xfrm>
        </p:spPr>
        <p:txBody>
          <a:bodyPr>
            <a:normAutofit fontScale="90000"/>
          </a:bodyPr>
          <a:lstStyle/>
          <a:p>
            <a:pPr algn="ctr"/>
            <a:r>
              <a:rPr lang="el-GR" sz="2800" dirty="0" smtClean="0">
                <a:latin typeface="Times New Roman" pitchFamily="18" charset="0"/>
                <a:cs typeface="Times New Roman" pitchFamily="18" charset="0"/>
              </a:rPr>
              <a:t>Χαρακτηριστικά  και ιδιότητες του αθλητικού προϊόντος (4)</a:t>
            </a:r>
            <a:endParaRPr lang="el-GR" sz="28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706583"/>
            <a:ext cx="9144000" cy="4436918"/>
          </a:xfrm>
        </p:spPr>
        <p:txBody>
          <a:bodyPr>
            <a:normAutofit fontScale="55000" lnSpcReduction="20000"/>
          </a:bodyPr>
          <a:lstStyle/>
          <a:p>
            <a:pPr marL="365742" lvl="2" indent="-256019">
              <a:spcBef>
                <a:spcPts val="400"/>
              </a:spcBef>
              <a:buClr>
                <a:schemeClr val="accent1"/>
              </a:buClr>
              <a:buSzPct val="68000"/>
              <a:buFont typeface="Wingdings 3"/>
              <a:buChar char=""/>
            </a:pPr>
            <a:r>
              <a:rPr lang="el-GR" sz="3600" b="1" dirty="0" smtClean="0">
                <a:solidFill>
                  <a:schemeClr val="accent1"/>
                </a:solidFill>
                <a:latin typeface="Times New Roman" pitchFamily="18" charset="0"/>
                <a:cs typeface="Times New Roman" pitchFamily="18" charset="0"/>
              </a:rPr>
              <a:t>Τον κυρίαρχο σκοπό</a:t>
            </a:r>
            <a:r>
              <a:rPr lang="el-GR" sz="3600" dirty="0" smtClean="0">
                <a:solidFill>
                  <a:schemeClr val="accent1"/>
                </a:solidFill>
                <a:latin typeface="Times New Roman" pitchFamily="18" charset="0"/>
                <a:cs typeface="Times New Roman" pitchFamily="18" charset="0"/>
              </a:rPr>
              <a:t>: </a:t>
            </a:r>
            <a:r>
              <a:rPr lang="el-GR" sz="3600" dirty="0" smtClean="0">
                <a:latin typeface="Times New Roman" pitchFamily="18" charset="0"/>
                <a:cs typeface="Times New Roman" pitchFamily="18" charset="0"/>
              </a:rPr>
              <a:t>Ερασιτεχνικά, </a:t>
            </a:r>
            <a:r>
              <a:rPr lang="el-GR" sz="3600" dirty="0" err="1" smtClean="0">
                <a:latin typeface="Times New Roman" pitchFamily="18" charset="0"/>
                <a:cs typeface="Times New Roman" pitchFamily="18" charset="0"/>
              </a:rPr>
              <a:t>ημι</a:t>
            </a:r>
            <a:r>
              <a:rPr lang="el-GR" sz="3600" dirty="0" smtClean="0">
                <a:latin typeface="Times New Roman" pitchFamily="18" charset="0"/>
                <a:cs typeface="Times New Roman" pitchFamily="18" charset="0"/>
              </a:rPr>
              <a:t>-επαγγελματικά &amp; επαγγελματικά σωματεία. </a:t>
            </a:r>
          </a:p>
          <a:p>
            <a:pPr marL="365742" lvl="2" indent="-256019">
              <a:spcBef>
                <a:spcPts val="400"/>
              </a:spcBef>
              <a:buClr>
                <a:schemeClr val="accent1"/>
              </a:buClr>
              <a:buSzPct val="68000"/>
              <a:buFont typeface="Wingdings 3"/>
              <a:buChar char=""/>
            </a:pPr>
            <a:r>
              <a:rPr lang="el-GR" sz="3600" b="1" dirty="0" smtClean="0">
                <a:solidFill>
                  <a:schemeClr val="accent1"/>
                </a:solidFill>
                <a:latin typeface="Times New Roman" pitchFamily="18" charset="0"/>
                <a:cs typeface="Times New Roman" pitchFamily="18" charset="0"/>
              </a:rPr>
              <a:t>Την εμβέλεια της διοργάνωσης</a:t>
            </a:r>
            <a:r>
              <a:rPr lang="el-GR" sz="3600" dirty="0" smtClean="0">
                <a:latin typeface="Times New Roman" pitchFamily="18" charset="0"/>
                <a:cs typeface="Times New Roman" pitchFamily="18" charset="0"/>
              </a:rPr>
              <a:t>: </a:t>
            </a:r>
          </a:p>
          <a:p>
            <a:pPr marL="649193" lvl="3" indent="-256019">
              <a:spcBef>
                <a:spcPts val="400"/>
              </a:spcBef>
              <a:buClr>
                <a:schemeClr val="accent1"/>
              </a:buClr>
              <a:buSzPct val="68000"/>
              <a:buFont typeface="Wingdings" pitchFamily="2" charset="2"/>
              <a:buChar char="§"/>
            </a:pPr>
            <a:r>
              <a:rPr lang="el-GR" sz="3600" dirty="0" smtClean="0">
                <a:latin typeface="Times New Roman" pitchFamily="18" charset="0"/>
                <a:cs typeface="Times New Roman" pitchFamily="18" charset="0"/>
              </a:rPr>
              <a:t>πολύ μεγάλες διεθνείς διοργανώσεις  (Ολυμπιακοί  Αγώνες), </a:t>
            </a:r>
          </a:p>
          <a:p>
            <a:pPr marL="649193" lvl="3" indent="-256019">
              <a:spcBef>
                <a:spcPts val="400"/>
              </a:spcBef>
              <a:buClr>
                <a:schemeClr val="accent1"/>
              </a:buClr>
              <a:buSzPct val="68000"/>
              <a:buFont typeface="Wingdings" pitchFamily="2" charset="2"/>
              <a:buChar char="§"/>
            </a:pPr>
            <a:r>
              <a:rPr lang="el-GR" sz="3600" dirty="0" smtClean="0">
                <a:latin typeface="Times New Roman" pitchFamily="18" charset="0"/>
                <a:cs typeface="Times New Roman" pitchFamily="18" charset="0"/>
              </a:rPr>
              <a:t>μεγάλες διεθνείς διοργανώσεις (Ευρωπαϊκό Κύπελλο ποδοσφαίρου),</a:t>
            </a:r>
          </a:p>
          <a:p>
            <a:pPr marL="649193" lvl="3" indent="-256019">
              <a:spcBef>
                <a:spcPts val="400"/>
              </a:spcBef>
              <a:buClr>
                <a:schemeClr val="accent1"/>
              </a:buClr>
              <a:buSzPct val="68000"/>
              <a:buFont typeface="Wingdings" pitchFamily="2" charset="2"/>
              <a:buChar char="§"/>
            </a:pPr>
            <a:r>
              <a:rPr lang="el-GR" sz="3600" dirty="0" smtClean="0">
                <a:latin typeface="Times New Roman" pitchFamily="18" charset="0"/>
                <a:cs typeface="Times New Roman" pitchFamily="18" charset="0"/>
              </a:rPr>
              <a:t>εθνικές διοργανώσεις (ελληνικό πρωτάθλημα καλαθοσφαίρισης), </a:t>
            </a:r>
          </a:p>
          <a:p>
            <a:pPr marL="649193" lvl="3" indent="-256019">
              <a:spcBef>
                <a:spcPts val="400"/>
              </a:spcBef>
              <a:buClr>
                <a:schemeClr val="accent1"/>
              </a:buClr>
              <a:buSzPct val="68000"/>
              <a:buFont typeface="Wingdings" pitchFamily="2" charset="2"/>
              <a:buChar char="§"/>
            </a:pPr>
            <a:r>
              <a:rPr lang="el-GR" sz="3600" dirty="0" smtClean="0">
                <a:latin typeface="Times New Roman" pitchFamily="18" charset="0"/>
                <a:cs typeface="Times New Roman" pitchFamily="18" charset="0"/>
              </a:rPr>
              <a:t>περιφερειακές διοργανώσεις (Αγώνες δρόμου στους Δήμους της Περιφέρειας), </a:t>
            </a:r>
          </a:p>
          <a:p>
            <a:pPr marL="649193" lvl="3" indent="-256019">
              <a:spcBef>
                <a:spcPts val="400"/>
              </a:spcBef>
              <a:buClr>
                <a:schemeClr val="accent1"/>
              </a:buClr>
              <a:buSzPct val="68000"/>
              <a:buFont typeface="Wingdings" pitchFamily="2" charset="2"/>
              <a:buChar char="§"/>
            </a:pPr>
            <a:r>
              <a:rPr lang="el-GR" sz="3600" dirty="0" err="1" smtClean="0">
                <a:latin typeface="Times New Roman" pitchFamily="18" charset="0"/>
                <a:cs typeface="Times New Roman" pitchFamily="18" charset="0"/>
              </a:rPr>
              <a:t>υπερτοπικές</a:t>
            </a:r>
            <a:r>
              <a:rPr lang="el-GR" sz="3600" dirty="0" smtClean="0">
                <a:latin typeface="Times New Roman" pitchFamily="18" charset="0"/>
                <a:cs typeface="Times New Roman" pitchFamily="18" charset="0"/>
              </a:rPr>
              <a:t> διοργανώσεις  ( διαδημοτική ποδηλατοδρομία), </a:t>
            </a:r>
          </a:p>
          <a:p>
            <a:pPr marL="649193" lvl="3" indent="-256019">
              <a:spcBef>
                <a:spcPts val="400"/>
              </a:spcBef>
              <a:buClr>
                <a:schemeClr val="accent1"/>
              </a:buClr>
              <a:buSzPct val="68000"/>
              <a:buFont typeface="Wingdings" pitchFamily="2" charset="2"/>
              <a:buChar char="§"/>
            </a:pPr>
            <a:r>
              <a:rPr lang="el-GR" sz="3600" dirty="0" smtClean="0">
                <a:latin typeface="Times New Roman" pitchFamily="18" charset="0"/>
                <a:cs typeface="Times New Roman" pitchFamily="18" charset="0"/>
              </a:rPr>
              <a:t>τοπικές διοργανώσεις (π.χ. μαραθώνιος Ολύμπου)….</a:t>
            </a:r>
          </a:p>
          <a:p>
            <a:r>
              <a:rPr lang="el-GR" sz="3600" b="1" dirty="0" smtClean="0">
                <a:solidFill>
                  <a:schemeClr val="accent1"/>
                </a:solidFill>
                <a:latin typeface="Times New Roman" pitchFamily="18" charset="0"/>
                <a:cs typeface="Times New Roman" pitchFamily="18" charset="0"/>
              </a:rPr>
              <a:t>Το βαθμό ομαδικότητας</a:t>
            </a:r>
            <a:r>
              <a:rPr lang="el-GR" sz="3600" dirty="0" smtClean="0">
                <a:latin typeface="Times New Roman" pitchFamily="18" charset="0"/>
                <a:cs typeface="Times New Roman" pitchFamily="18" charset="0"/>
              </a:rPr>
              <a:t>: Ομαδικά και ατομικά αθλήματα.</a:t>
            </a:r>
          </a:p>
          <a:p>
            <a:pPr lvl="0"/>
            <a:r>
              <a:rPr lang="el-GR" sz="3600" b="1" dirty="0" smtClean="0">
                <a:solidFill>
                  <a:schemeClr val="accent1"/>
                </a:solidFill>
                <a:latin typeface="Times New Roman" pitchFamily="18" charset="0"/>
                <a:cs typeface="Times New Roman" pitchFamily="18" charset="0"/>
              </a:rPr>
              <a:t>Τη χρονική διάρκεια</a:t>
            </a:r>
            <a:r>
              <a:rPr lang="el-GR" sz="3600" dirty="0" smtClean="0">
                <a:latin typeface="Times New Roman" pitchFamily="18" charset="0"/>
                <a:cs typeface="Times New Roman" pitchFamily="18" charset="0"/>
              </a:rPr>
              <a:t>: Εποχιακά και πλήρους ημερολογιακού χρόνου αθλήματα.</a:t>
            </a:r>
          </a:p>
          <a:p>
            <a:pPr lvl="0"/>
            <a:r>
              <a:rPr lang="el-GR" sz="3600" b="1" dirty="0" smtClean="0">
                <a:solidFill>
                  <a:schemeClr val="accent1"/>
                </a:solidFill>
                <a:latin typeface="Times New Roman" pitchFamily="18" charset="0"/>
                <a:cs typeface="Times New Roman" pitchFamily="18" charset="0"/>
              </a:rPr>
              <a:t>Τη συμμετοχή σε Ολυμπιάδα</a:t>
            </a:r>
            <a:r>
              <a:rPr lang="el-GR" sz="3600" dirty="0" smtClean="0">
                <a:solidFill>
                  <a:schemeClr val="accent1"/>
                </a:solidFill>
                <a:latin typeface="Times New Roman" pitchFamily="18" charset="0"/>
                <a:cs typeface="Times New Roman" pitchFamily="18" charset="0"/>
              </a:rPr>
              <a:t>: </a:t>
            </a:r>
            <a:r>
              <a:rPr lang="el-GR" sz="3600" dirty="0" smtClean="0">
                <a:latin typeface="Times New Roman" pitchFamily="18" charset="0"/>
                <a:cs typeface="Times New Roman" pitchFamily="18" charset="0"/>
              </a:rPr>
              <a:t>Ολυμπιακά και μη Ολυμπιακά αθλήματα.</a:t>
            </a:r>
          </a:p>
          <a:p>
            <a:pPr lvl="0"/>
            <a:endParaRPr lang="el-GR" sz="2400" dirty="0" smtClean="0"/>
          </a:p>
          <a:p>
            <a:endParaRPr lang="el-GR" sz="2400" dirty="0" smtClean="0"/>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34</a:t>
            </a:fld>
            <a:endParaRPr lang="en"/>
          </a:p>
        </p:txBody>
      </p:sp>
      <p:sp>
        <p:nvSpPr>
          <p:cNvPr id="4" name="3 - Τίτλος"/>
          <p:cNvSpPr>
            <a:spLocks noGrp="1"/>
          </p:cNvSpPr>
          <p:nvPr>
            <p:ph type="title"/>
          </p:nvPr>
        </p:nvSpPr>
        <p:spPr>
          <a:xfrm>
            <a:off x="321013" y="205980"/>
            <a:ext cx="8822987" cy="417476"/>
          </a:xfrm>
        </p:spPr>
        <p:txBody>
          <a:bodyPr>
            <a:noAutofit/>
          </a:bodyPr>
          <a:lstStyle/>
          <a:p>
            <a:pPr algn="ctr"/>
            <a:r>
              <a:rPr lang="el-GR" sz="2200" dirty="0" smtClean="0">
                <a:latin typeface="Times New Roman" pitchFamily="18" charset="0"/>
                <a:cs typeface="Times New Roman" pitchFamily="18" charset="0"/>
              </a:rPr>
              <a:t>Κατηγοριοποιήσεις και ταξινομήσεις των αθλητικών σωματείων (1)</a:t>
            </a:r>
            <a:endParaRPr lang="el-GR" sz="22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915" y="856034"/>
            <a:ext cx="8861898" cy="4287465"/>
          </a:xfrm>
        </p:spPr>
        <p:txBody>
          <a:bodyPr>
            <a:noAutofit/>
          </a:bodyPr>
          <a:lstStyle/>
          <a:p>
            <a:pPr lvl="0"/>
            <a:r>
              <a:rPr lang="el-GR" sz="2000" b="1" dirty="0" smtClean="0">
                <a:solidFill>
                  <a:schemeClr val="accent1"/>
                </a:solidFill>
                <a:latin typeface="Times New Roman" pitchFamily="18" charset="0"/>
                <a:cs typeface="Times New Roman" pitchFamily="18" charset="0"/>
              </a:rPr>
              <a:t>Την κοινωνική κατηγορία αθλητών</a:t>
            </a:r>
            <a:r>
              <a:rPr lang="el-GR" sz="2000" dirty="0" smtClean="0">
                <a:solidFill>
                  <a:schemeClr val="accent1"/>
                </a:solidFill>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θεατών</a:t>
            </a:r>
            <a:r>
              <a:rPr lang="el-GR" sz="2000" dirty="0" smtClean="0">
                <a:latin typeface="Times New Roman" pitchFamily="18" charset="0"/>
                <a:cs typeface="Times New Roman" pitchFamily="18" charset="0"/>
              </a:rPr>
              <a:t>: Αθλήματα διευρυμένης κοινωνικής βάσης και αθλήματα για ελίτ.</a:t>
            </a:r>
          </a:p>
          <a:p>
            <a:pPr lvl="0"/>
            <a:r>
              <a:rPr lang="el-GR" sz="2000" b="1" dirty="0" smtClean="0">
                <a:solidFill>
                  <a:schemeClr val="accent1"/>
                </a:solidFill>
                <a:latin typeface="Times New Roman" pitchFamily="18" charset="0"/>
                <a:cs typeface="Times New Roman" pitchFamily="18" charset="0"/>
              </a:rPr>
              <a:t>Το φύλο των αθλητών: </a:t>
            </a:r>
            <a:r>
              <a:rPr lang="el-GR" sz="2000" dirty="0" smtClean="0">
                <a:latin typeface="Times New Roman" pitchFamily="18" charset="0"/>
                <a:cs typeface="Times New Roman" pitchFamily="18" charset="0"/>
              </a:rPr>
              <a:t>Γυναικεία ή ανδρικά αθλήματα ή και τα δύο.</a:t>
            </a:r>
          </a:p>
          <a:p>
            <a:pPr lvl="0"/>
            <a:r>
              <a:rPr lang="el-GR" sz="2000" b="1" dirty="0" smtClean="0">
                <a:solidFill>
                  <a:schemeClr val="accent1"/>
                </a:solidFill>
                <a:latin typeface="Times New Roman" pitchFamily="18" charset="0"/>
                <a:cs typeface="Times New Roman" pitchFamily="18" charset="0"/>
              </a:rPr>
              <a:t>Τη </a:t>
            </a:r>
            <a:r>
              <a:rPr lang="el-GR" sz="2000" b="1" dirty="0" err="1" smtClean="0">
                <a:solidFill>
                  <a:schemeClr val="accent1"/>
                </a:solidFill>
                <a:latin typeface="Times New Roman" pitchFamily="18" charset="0"/>
                <a:cs typeface="Times New Roman" pitchFamily="18" charset="0"/>
              </a:rPr>
              <a:t>δημοφιλία</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Δημοφιλή/ εμπορικά και λιγότερο δημοφιλή / μη εμπορικά αθλήματα.</a:t>
            </a:r>
          </a:p>
          <a:p>
            <a:pPr lvl="0"/>
            <a:r>
              <a:rPr lang="el-GR" sz="2000" b="1" dirty="0" smtClean="0">
                <a:solidFill>
                  <a:schemeClr val="accent1"/>
                </a:solidFill>
                <a:latin typeface="Times New Roman" pitchFamily="18" charset="0"/>
                <a:cs typeface="Times New Roman" pitchFamily="18" charset="0"/>
              </a:rPr>
              <a:t>Τη χρήση μπάλας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Αθλήματα που χρησιμοποιούν μπάλα και αθλήματα χωρίς μπάλα. </a:t>
            </a:r>
          </a:p>
          <a:p>
            <a:pPr lvl="0"/>
            <a:r>
              <a:rPr lang="el-GR" sz="2000" b="1" dirty="0" smtClean="0">
                <a:solidFill>
                  <a:schemeClr val="accent1"/>
                </a:solidFill>
                <a:latin typeface="Times New Roman" pitchFamily="18" charset="0"/>
                <a:cs typeface="Times New Roman" pitchFamily="18" charset="0"/>
              </a:rPr>
              <a:t>Το βαθμό δύναμης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Δυναμικά ή τεχνικά αθλήματα ή συνδυασμός και των δύο.</a:t>
            </a:r>
          </a:p>
          <a:p>
            <a:pPr lvl="0"/>
            <a:r>
              <a:rPr lang="el-GR" sz="2000" b="1" dirty="0" smtClean="0">
                <a:solidFill>
                  <a:schemeClr val="accent1"/>
                </a:solidFill>
                <a:latin typeface="Times New Roman" pitchFamily="18" charset="0"/>
                <a:cs typeface="Times New Roman" pitchFamily="18" charset="0"/>
              </a:rPr>
              <a:t>Την κίνηση που απαιτείται</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Στατικά και κινητικά αθλήματα.</a:t>
            </a:r>
          </a:p>
          <a:p>
            <a:pPr lvl="0"/>
            <a:r>
              <a:rPr lang="el-GR" sz="2000" b="1" dirty="0" smtClean="0">
                <a:solidFill>
                  <a:schemeClr val="accent1"/>
                </a:solidFill>
                <a:latin typeface="Times New Roman" pitchFamily="18" charset="0"/>
                <a:cs typeface="Times New Roman" pitchFamily="18" charset="0"/>
              </a:rPr>
              <a:t>Την ιστορικότητα</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Κλασικά- παραδοσιακά και σύγχρονα- μοντέρνα αθλήματα.</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35</a:t>
            </a:fld>
            <a:endParaRPr lang="en"/>
          </a:p>
        </p:txBody>
      </p:sp>
      <p:sp>
        <p:nvSpPr>
          <p:cNvPr id="4" name="3 - Τίτλος"/>
          <p:cNvSpPr>
            <a:spLocks noGrp="1"/>
          </p:cNvSpPr>
          <p:nvPr>
            <p:ph type="title"/>
          </p:nvPr>
        </p:nvSpPr>
        <p:spPr>
          <a:xfrm>
            <a:off x="0" y="205979"/>
            <a:ext cx="9144000" cy="591689"/>
          </a:xfrm>
        </p:spPr>
        <p:txBody>
          <a:bodyPr>
            <a:normAutofit/>
          </a:bodyPr>
          <a:lstStyle/>
          <a:p>
            <a:pPr algn="ctr"/>
            <a:r>
              <a:rPr lang="el-GR" sz="2400" dirty="0" smtClean="0">
                <a:latin typeface="Times New Roman" pitchFamily="18" charset="0"/>
                <a:cs typeface="Times New Roman" pitchFamily="18" charset="0"/>
              </a:rPr>
              <a:t>Κατηγοριοποιήσεις και ταξινομήσεις των αθλητικών σωματείων (2)</a:t>
            </a:r>
            <a:endParaRPr lang="el-GR"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22945" y="560934"/>
            <a:ext cx="8782850" cy="4303059"/>
          </a:xfrm>
        </p:spPr>
        <p:txBody>
          <a:bodyPr>
            <a:normAutofit/>
          </a:bodyPr>
          <a:lstStyle/>
          <a:p>
            <a:r>
              <a:rPr lang="el-GR" sz="2000" dirty="0" smtClean="0">
                <a:latin typeface="Times New Roman" pitchFamily="18" charset="0"/>
                <a:cs typeface="Times New Roman" pitchFamily="18" charset="0"/>
              </a:rPr>
              <a:t>Ο αθλητισμός συγκροτεί μία </a:t>
            </a:r>
            <a:r>
              <a:rPr lang="el-GR" sz="2000" b="1" dirty="0" smtClean="0">
                <a:solidFill>
                  <a:schemeClr val="accent1"/>
                </a:solidFill>
                <a:latin typeface="Times New Roman" pitchFamily="18" charset="0"/>
                <a:cs typeface="Times New Roman" pitchFamily="18" charset="0"/>
              </a:rPr>
              <a:t>αυτοτελή βιομηχανία </a:t>
            </a:r>
            <a:r>
              <a:rPr lang="el-GR" sz="2000" dirty="0" smtClean="0">
                <a:latin typeface="Times New Roman" pitchFamily="18" charset="0"/>
                <a:cs typeface="Times New Roman" pitchFamily="18" charset="0"/>
              </a:rPr>
              <a:t>αποτελώντας δυναμικό χώρο απασχόλησης που εξελίχθηκε με ταχύτατους ρυθμούς σε οικονομικό πυλώνα. Το </a:t>
            </a:r>
            <a:r>
              <a:rPr lang="el-GR" sz="2000" b="1" dirty="0" smtClean="0">
                <a:solidFill>
                  <a:schemeClr val="accent1"/>
                </a:solidFill>
                <a:latin typeface="Times New Roman" pitchFamily="18" charset="0"/>
                <a:cs typeface="Times New Roman" pitchFamily="18" charset="0"/>
              </a:rPr>
              <a:t>αθλητικό </a:t>
            </a:r>
            <a:r>
              <a:rPr lang="el-GR" sz="2000" b="1" dirty="0" err="1" smtClean="0">
                <a:solidFill>
                  <a:schemeClr val="accent1"/>
                </a:solidFill>
                <a:latin typeface="Times New Roman" pitchFamily="18" charset="0"/>
                <a:cs typeface="Times New Roman" pitchFamily="18" charset="0"/>
              </a:rPr>
              <a:t>management</a:t>
            </a:r>
            <a:r>
              <a:rPr lang="el-GR" sz="2000" b="1"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προσδιορίζεται ως ένας συγκερασμός γνώσεων και δεξιοτήτων που συσχετίζεται με ζητήματα </a:t>
            </a:r>
            <a:r>
              <a:rPr lang="el-GR" sz="2000" b="1" dirty="0" smtClean="0">
                <a:solidFill>
                  <a:schemeClr val="accent1"/>
                </a:solidFill>
                <a:latin typeface="Times New Roman" pitchFamily="18" charset="0"/>
                <a:cs typeface="Times New Roman" pitchFamily="18" charset="0"/>
              </a:rPr>
              <a:t>οργάνωσης, προγραμματισμού, στελέχωσης, ελέγχου, οικονομικής διαχείρισης, ηγεσίας αλλά και αξιολόγησης της ποιότητας </a:t>
            </a:r>
            <a:r>
              <a:rPr lang="el-GR" sz="2000" dirty="0" smtClean="0">
                <a:latin typeface="Times New Roman" pitchFamily="18" charset="0"/>
                <a:cs typeface="Times New Roman" pitchFamily="18" charset="0"/>
              </a:rPr>
              <a:t>των παρεχόμενων αθλητικών υπηρεσιών  και προϊόντων. </a:t>
            </a:r>
          </a:p>
          <a:p>
            <a:r>
              <a:rPr lang="el-GR" sz="2000" dirty="0" smtClean="0">
                <a:latin typeface="Times New Roman" pitchFamily="18" charset="0"/>
                <a:cs typeface="Times New Roman" pitchFamily="18" charset="0"/>
              </a:rPr>
              <a:t>Οι εφαρμογές του αθλητικού </a:t>
            </a:r>
            <a:r>
              <a:rPr lang="en-US" sz="2000" dirty="0" smtClean="0">
                <a:latin typeface="Times New Roman" pitchFamily="18" charset="0"/>
                <a:cs typeface="Times New Roman" pitchFamily="18" charset="0"/>
              </a:rPr>
              <a:t>management </a:t>
            </a:r>
            <a:r>
              <a:rPr lang="el-GR" sz="2000" dirty="0" smtClean="0">
                <a:latin typeface="Times New Roman" pitchFamily="18" charset="0"/>
                <a:cs typeface="Times New Roman" pitchFamily="18" charset="0"/>
              </a:rPr>
              <a:t>διεξάγονται σε ένα ανταγωνιστικό και πιεστικό περιβάλλον καθώς </a:t>
            </a:r>
            <a:r>
              <a:rPr lang="el-GR" sz="2000" b="1" dirty="0" smtClean="0">
                <a:solidFill>
                  <a:schemeClr val="accent1"/>
                </a:solidFill>
                <a:latin typeface="Times New Roman" pitchFamily="18" charset="0"/>
                <a:cs typeface="Times New Roman" pitchFamily="18" charset="0"/>
              </a:rPr>
              <a:t>κυβερνήσεις και πολυεθνικές εταιρείες </a:t>
            </a:r>
            <a:r>
              <a:rPr lang="el-GR" sz="2000" dirty="0" smtClean="0">
                <a:latin typeface="Times New Roman" pitchFamily="18" charset="0"/>
                <a:cs typeface="Times New Roman" pitchFamily="18" charset="0"/>
              </a:rPr>
              <a:t>αξιοποιούν τον αθλητισμό τόσο για μεγαλύτερες χρηματικές εισροές   όσο και για την </a:t>
            </a:r>
            <a:r>
              <a:rPr lang="el-GR" sz="2000" b="1" dirty="0" smtClean="0">
                <a:solidFill>
                  <a:schemeClr val="accent1"/>
                </a:solidFill>
                <a:latin typeface="Times New Roman" pitchFamily="18" charset="0"/>
                <a:cs typeface="Times New Roman" pitchFamily="18" charset="0"/>
              </a:rPr>
              <a:t>άντληση κύρους, φήμης και  γοήτρου </a:t>
            </a:r>
            <a:r>
              <a:rPr lang="el-GR" sz="2000" dirty="0" smtClean="0">
                <a:latin typeface="Times New Roman" pitchFamily="18" charset="0"/>
                <a:cs typeface="Times New Roman" pitchFamily="18" charset="0"/>
              </a:rPr>
              <a:t>λόγω των μοναδικών χαρακτηριστικών του αθλητισμού. </a:t>
            </a: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36</a:t>
            </a:fld>
            <a:endParaRPr lang="en"/>
          </a:p>
        </p:txBody>
      </p:sp>
      <p:sp>
        <p:nvSpPr>
          <p:cNvPr id="4" name="3 - Τίτλος"/>
          <p:cNvSpPr>
            <a:spLocks noGrp="1"/>
          </p:cNvSpPr>
          <p:nvPr>
            <p:ph type="title"/>
          </p:nvPr>
        </p:nvSpPr>
        <p:spPr>
          <a:xfrm>
            <a:off x="457200" y="205980"/>
            <a:ext cx="8229600" cy="247378"/>
          </a:xfrm>
        </p:spPr>
        <p:txBody>
          <a:bodyPr>
            <a:normAutofit fontScale="90000"/>
          </a:bodyPr>
          <a:lstStyle/>
          <a:p>
            <a:pPr algn="ctr"/>
            <a:r>
              <a:rPr lang="el-GR" sz="2800" dirty="0" smtClean="0">
                <a:latin typeface="Times New Roman" pitchFamily="18" charset="0"/>
                <a:cs typeface="Times New Roman" pitchFamily="18" charset="0"/>
              </a:rPr>
              <a:t>Το Αθλητικό </a:t>
            </a:r>
            <a:r>
              <a:rPr lang="el-GR" sz="2800" dirty="0" err="1" smtClean="0">
                <a:latin typeface="Times New Roman" pitchFamily="18" charset="0"/>
                <a:cs typeface="Times New Roman" pitchFamily="18" charset="0"/>
              </a:rPr>
              <a:t>management</a:t>
            </a:r>
            <a:endParaRPr lang="el-GR" sz="28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560717"/>
            <a:ext cx="9036424" cy="4582783"/>
          </a:xfrm>
        </p:spPr>
        <p:txBody>
          <a:bodyPr>
            <a:noAutofit/>
          </a:bodyPr>
          <a:lstStyle/>
          <a:p>
            <a:pPr lvl="0"/>
            <a:r>
              <a:rPr lang="el-GR" sz="1800" b="1" dirty="0" smtClean="0">
                <a:solidFill>
                  <a:schemeClr val="accent1"/>
                </a:solidFill>
                <a:latin typeface="Times New Roman" pitchFamily="18" charset="0"/>
                <a:cs typeface="Times New Roman" pitchFamily="18" charset="0"/>
              </a:rPr>
              <a:t>Οι αντικειμενικοί περιοριστικοί παράγοντες </a:t>
            </a:r>
            <a:r>
              <a:rPr lang="el-GR" sz="1800" dirty="0" smtClean="0">
                <a:latin typeface="Times New Roman" pitchFamily="18" charset="0"/>
                <a:cs typeface="Times New Roman" pitchFamily="18" charset="0"/>
              </a:rPr>
              <a:t>όπως είναι η έλλειψη κατάλληλων υποδομών όπως και  η περιορισμένη διαθεσιμότητα σε αθλητικές διοργανώσεις και αγώνες. Σημαντικοί ανασταλτικοί παράγοντες σχετίζονται  με την </a:t>
            </a:r>
            <a:r>
              <a:rPr lang="el-GR" sz="1800" b="1" dirty="0" smtClean="0">
                <a:solidFill>
                  <a:schemeClr val="accent1"/>
                </a:solidFill>
                <a:latin typeface="Times New Roman" pitchFamily="18" charset="0"/>
                <a:cs typeface="Times New Roman" pitchFamily="18" charset="0"/>
              </a:rPr>
              <a:t>αδυναμία εξεύρεσης στελεχών</a:t>
            </a:r>
            <a:r>
              <a:rPr lang="el-GR" sz="1800" dirty="0" smtClean="0">
                <a:latin typeface="Times New Roman" pitchFamily="18" charset="0"/>
                <a:cs typeface="Times New Roman" pitchFamily="18" charset="0"/>
              </a:rPr>
              <a:t>, τη δυσκολία ανάδειξης κατάλληλης και </a:t>
            </a:r>
            <a:r>
              <a:rPr lang="el-GR" sz="1800" b="1" dirty="0" smtClean="0">
                <a:solidFill>
                  <a:schemeClr val="accent1"/>
                </a:solidFill>
                <a:latin typeface="Times New Roman" pitchFamily="18" charset="0"/>
                <a:cs typeface="Times New Roman" pitchFamily="18" charset="0"/>
              </a:rPr>
              <a:t>αξιόπιστης ηγεσίας </a:t>
            </a:r>
            <a:r>
              <a:rPr lang="el-GR" sz="1800" dirty="0" smtClean="0">
                <a:latin typeface="Times New Roman" pitchFamily="18" charset="0"/>
                <a:cs typeface="Times New Roman" pitchFamily="18" charset="0"/>
              </a:rPr>
              <a:t>και την αδυναμία εμπέδωσης μίας </a:t>
            </a:r>
            <a:r>
              <a:rPr lang="el-GR" sz="1800" b="1" dirty="0" err="1" smtClean="0">
                <a:solidFill>
                  <a:schemeClr val="accent1"/>
                </a:solidFill>
                <a:latin typeface="Times New Roman" pitchFamily="18" charset="0"/>
                <a:cs typeface="Times New Roman" pitchFamily="18" charset="0"/>
              </a:rPr>
              <a:t>οργανωσιακής</a:t>
            </a:r>
            <a:r>
              <a:rPr lang="el-GR" sz="1800" b="1" dirty="0" smtClean="0">
                <a:solidFill>
                  <a:schemeClr val="accent1"/>
                </a:solidFill>
                <a:latin typeface="Times New Roman" pitchFamily="18" charset="0"/>
                <a:cs typeface="Times New Roman" pitchFamily="18" charset="0"/>
              </a:rPr>
              <a:t> κουλτούρας </a:t>
            </a:r>
            <a:r>
              <a:rPr lang="el-GR" sz="1800" dirty="0" smtClean="0">
                <a:latin typeface="Times New Roman" pitchFamily="18" charset="0"/>
                <a:cs typeface="Times New Roman" pitchFamily="18" charset="0"/>
              </a:rPr>
              <a:t>που θα διαμορφώσει σταθερά πρότυπα.</a:t>
            </a:r>
          </a:p>
          <a:p>
            <a:pPr lvl="0"/>
            <a:r>
              <a:rPr lang="el-GR" sz="1800" b="1" dirty="0" smtClean="0">
                <a:solidFill>
                  <a:schemeClr val="accent1"/>
                </a:solidFill>
                <a:latin typeface="Times New Roman" pitchFamily="18" charset="0"/>
                <a:cs typeface="Times New Roman" pitchFamily="18" charset="0"/>
              </a:rPr>
              <a:t>Η εντεινόμενη  ανταγωνιστικότητα </a:t>
            </a:r>
            <a:r>
              <a:rPr lang="el-GR" sz="1800" dirty="0" smtClean="0">
                <a:latin typeface="Times New Roman" pitchFamily="18" charset="0"/>
                <a:cs typeface="Times New Roman" pitchFamily="18" charset="0"/>
              </a:rPr>
              <a:t>για </a:t>
            </a:r>
            <a:r>
              <a:rPr lang="el-GR" sz="1800" b="1" dirty="0" smtClean="0">
                <a:solidFill>
                  <a:schemeClr val="accent2"/>
                </a:solidFill>
                <a:latin typeface="Times New Roman" pitchFamily="18" charset="0"/>
                <a:cs typeface="Times New Roman" pitchFamily="18" charset="0"/>
              </a:rPr>
              <a:t>υψηλή ποιότητα </a:t>
            </a:r>
            <a:r>
              <a:rPr lang="el-GR" sz="1800" dirty="0" smtClean="0">
                <a:latin typeface="Times New Roman" pitchFamily="18" charset="0"/>
                <a:cs typeface="Times New Roman" pitchFamily="18" charset="0"/>
              </a:rPr>
              <a:t>παροχών με την εμφάνιση φαινομένων </a:t>
            </a:r>
            <a:r>
              <a:rPr lang="el-GR" sz="1800" b="1" dirty="0" smtClean="0">
                <a:solidFill>
                  <a:schemeClr val="accent1"/>
                </a:solidFill>
                <a:latin typeface="Times New Roman" pitchFamily="18" charset="0"/>
                <a:cs typeface="Times New Roman" pitchFamily="18" charset="0"/>
              </a:rPr>
              <a:t>υπερεκμετάλλευσης των αθλητών </a:t>
            </a:r>
            <a:r>
              <a:rPr lang="el-GR" sz="1800" dirty="0" smtClean="0">
                <a:latin typeface="Times New Roman" pitchFamily="18" charset="0"/>
                <a:cs typeface="Times New Roman" pitchFamily="18" charset="0"/>
              </a:rPr>
              <a:t>με στόχο μεγαλύτερες αθλητικές επιδόσεις. Αυτές οι μέθοδοι αλλοιώνουν εξ αντικειμένου το ίδιο το αθλητικό προϊόν. </a:t>
            </a:r>
          </a:p>
          <a:p>
            <a:pPr lvl="0"/>
            <a:r>
              <a:rPr lang="el-GR" sz="1800" b="1" dirty="0" smtClean="0">
                <a:solidFill>
                  <a:schemeClr val="accent1"/>
                </a:solidFill>
                <a:latin typeface="Times New Roman" pitchFamily="18" charset="0"/>
                <a:cs typeface="Times New Roman" pitchFamily="18" charset="0"/>
              </a:rPr>
              <a:t>Η άμεση ή έμμεση εκμετάλλευση της συμπεριφοράς </a:t>
            </a:r>
            <a:r>
              <a:rPr lang="el-GR" sz="1800" dirty="0" smtClean="0">
                <a:latin typeface="Times New Roman" pitchFamily="18" charset="0"/>
                <a:cs typeface="Times New Roman" pitchFamily="18" charset="0"/>
              </a:rPr>
              <a:t>των φιλάθλων και ιδιαίτερα των οπαδών οι οποίοι φανατικά ταυτίζονται και ψυχοσυναισθηματικά εξαρτώνται από μία συγκεκριμένη ομάδα. Ουσιαστικά χειραγωγούνται από τις διοικήσεις των ομάδων όπου πρόκειται για πολυεθνικές εταιρείες ή μεγαλοεπιχειρηματίες που έχουν σκοπό να προωθήσουν τα ευρύτερα </a:t>
            </a:r>
            <a:r>
              <a:rPr lang="el-GR" sz="1800" b="1" dirty="0" smtClean="0">
                <a:solidFill>
                  <a:schemeClr val="accent1"/>
                </a:solidFill>
                <a:latin typeface="Times New Roman" pitchFamily="18" charset="0"/>
                <a:cs typeface="Times New Roman" pitchFamily="18" charset="0"/>
              </a:rPr>
              <a:t>ιδιωτικά τους συμφέροντα </a:t>
            </a:r>
            <a:r>
              <a:rPr lang="el-GR" sz="1800" dirty="0" smtClean="0">
                <a:latin typeface="Times New Roman" pitchFamily="18" charset="0"/>
                <a:cs typeface="Times New Roman" pitchFamily="18" charset="0"/>
              </a:rPr>
              <a:t>ενσωματώνοντας ένα </a:t>
            </a:r>
            <a:r>
              <a:rPr lang="el-GR" sz="1800" b="1" dirty="0" smtClean="0">
                <a:solidFill>
                  <a:schemeClr val="accent1"/>
                </a:solidFill>
                <a:latin typeface="Times New Roman" pitchFamily="18" charset="0"/>
                <a:cs typeface="Times New Roman" pitchFamily="18" charset="0"/>
              </a:rPr>
              <a:t>«ιδιόμορφο» προσωπικό «στρατό»</a:t>
            </a:r>
            <a:r>
              <a:rPr lang="el-GR" sz="1800" dirty="0" smtClean="0">
                <a:latin typeface="Times New Roman" pitchFamily="18" charset="0"/>
                <a:cs typeface="Times New Roman" pitchFamily="18" charset="0"/>
              </a:rPr>
              <a:t> και μάλιστα, χωρίς κόστος.</a:t>
            </a:r>
          </a:p>
          <a:p>
            <a:endParaRPr lang="el-GR" sz="1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37</a:t>
            </a:fld>
            <a:endParaRPr lang="en"/>
          </a:p>
        </p:txBody>
      </p:sp>
      <p:sp>
        <p:nvSpPr>
          <p:cNvPr id="4" name="3 - Τίτλος"/>
          <p:cNvSpPr>
            <a:spLocks noGrp="1"/>
          </p:cNvSpPr>
          <p:nvPr>
            <p:ph type="title"/>
          </p:nvPr>
        </p:nvSpPr>
        <p:spPr>
          <a:xfrm>
            <a:off x="457200" y="205980"/>
            <a:ext cx="8229600" cy="320232"/>
          </a:xfrm>
        </p:spPr>
        <p:txBody>
          <a:bodyPr>
            <a:normAutofit fontScale="90000"/>
          </a:bodyPr>
          <a:lstStyle/>
          <a:p>
            <a:pPr algn="ctr"/>
            <a:r>
              <a:rPr lang="el-GR" sz="2400" dirty="0" smtClean="0">
                <a:latin typeface="Times New Roman" pitchFamily="18" charset="0"/>
                <a:cs typeface="Times New Roman" pitchFamily="18" charset="0"/>
              </a:rPr>
              <a:t>Τα βασικά χαρακτηριστικά του αθλητικού </a:t>
            </a:r>
            <a:r>
              <a:rPr lang="en-US" sz="2400" dirty="0" smtClean="0">
                <a:latin typeface="Times New Roman" pitchFamily="18" charset="0"/>
                <a:cs typeface="Times New Roman" pitchFamily="18" charset="0"/>
              </a:rPr>
              <a:t>management</a:t>
            </a:r>
            <a:r>
              <a:rPr lang="el-GR" sz="2400" dirty="0" smtClean="0">
                <a:latin typeface="Times New Roman" pitchFamily="18" charset="0"/>
                <a:cs typeface="Times New Roman" pitchFamily="18" charset="0"/>
              </a:rPr>
              <a:t>:</a:t>
            </a:r>
            <a:endParaRPr lang="el-GR"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98408" y="862642"/>
            <a:ext cx="8695426" cy="3786996"/>
          </a:xfrm>
        </p:spPr>
        <p:txBody>
          <a:bodyPr>
            <a:noAutofit/>
          </a:bodyPr>
          <a:lstStyle/>
          <a:p>
            <a:r>
              <a:rPr lang="el-GR" sz="2200" dirty="0" smtClean="0">
                <a:latin typeface="Times New Roman" pitchFamily="18" charset="0"/>
                <a:cs typeface="Times New Roman" pitchFamily="18" charset="0"/>
              </a:rPr>
              <a:t>Ο όρος </a:t>
            </a:r>
            <a:r>
              <a:rPr lang="el-GR" sz="2200" b="1" dirty="0" smtClean="0">
                <a:solidFill>
                  <a:schemeClr val="accent1"/>
                </a:solidFill>
                <a:latin typeface="Times New Roman" pitchFamily="18" charset="0"/>
                <a:cs typeface="Times New Roman" pitchFamily="18" charset="0"/>
              </a:rPr>
              <a:t>«</a:t>
            </a:r>
            <a:r>
              <a:rPr lang="el-GR" sz="2200" b="1" dirty="0" err="1" smtClean="0">
                <a:solidFill>
                  <a:schemeClr val="accent1"/>
                </a:solidFill>
                <a:latin typeface="Times New Roman" pitchFamily="18" charset="0"/>
                <a:cs typeface="Times New Roman" pitchFamily="18" charset="0"/>
              </a:rPr>
              <a:t>Sport</a:t>
            </a:r>
            <a:r>
              <a:rPr lang="el-GR" sz="2200" b="1" dirty="0" smtClean="0">
                <a:solidFill>
                  <a:schemeClr val="accent1"/>
                </a:solidFill>
                <a:latin typeface="Times New Roman" pitchFamily="18" charset="0"/>
                <a:cs typeface="Times New Roman" pitchFamily="18" charset="0"/>
              </a:rPr>
              <a:t> </a:t>
            </a:r>
            <a:r>
              <a:rPr lang="el-GR" sz="2200" b="1" dirty="0" err="1" smtClean="0">
                <a:solidFill>
                  <a:schemeClr val="accent1"/>
                </a:solidFill>
                <a:latin typeface="Times New Roman" pitchFamily="18" charset="0"/>
                <a:cs typeface="Times New Roman" pitchFamily="18" charset="0"/>
              </a:rPr>
              <a:t>Marketing</a:t>
            </a:r>
            <a:r>
              <a:rPr lang="el-GR" sz="2200" b="1" dirty="0" smtClean="0">
                <a:solidFill>
                  <a:schemeClr val="accent1"/>
                </a:solidFill>
                <a:latin typeface="Times New Roman" pitchFamily="18" charset="0"/>
                <a:cs typeface="Times New Roman" pitchFamily="18" charset="0"/>
              </a:rPr>
              <a:t>»</a:t>
            </a:r>
            <a:r>
              <a:rPr lang="el-GR" sz="2200" dirty="0" smtClean="0">
                <a:solidFill>
                  <a:schemeClr val="accent1"/>
                </a:solidFill>
                <a:latin typeface="Times New Roman" pitchFamily="18" charset="0"/>
                <a:cs typeface="Times New Roman" pitchFamily="18" charset="0"/>
              </a:rPr>
              <a:t> </a:t>
            </a:r>
            <a:r>
              <a:rPr lang="el-GR" sz="2200" dirty="0" smtClean="0">
                <a:latin typeface="Times New Roman" pitchFamily="18" charset="0"/>
                <a:cs typeface="Times New Roman" pitchFamily="18" charset="0"/>
              </a:rPr>
              <a:t>εμφανίστηκε το </a:t>
            </a:r>
            <a:r>
              <a:rPr lang="el-GR" sz="2200" b="1" dirty="0" smtClean="0">
                <a:solidFill>
                  <a:schemeClr val="accent1"/>
                </a:solidFill>
                <a:latin typeface="Times New Roman" pitchFamily="18" charset="0"/>
                <a:cs typeface="Times New Roman" pitchFamily="18" charset="0"/>
              </a:rPr>
              <a:t>1978</a:t>
            </a:r>
            <a:r>
              <a:rPr lang="el-GR" sz="2200" dirty="0" smtClean="0">
                <a:latin typeface="Times New Roman" pitchFamily="18" charset="0"/>
                <a:cs typeface="Times New Roman" pitchFamily="18" charset="0"/>
              </a:rPr>
              <a:t>, στο περιοδικό </a:t>
            </a:r>
            <a:r>
              <a:rPr lang="el-GR" sz="2200" b="1" dirty="0" err="1" smtClean="0">
                <a:solidFill>
                  <a:schemeClr val="accent1"/>
                </a:solidFill>
                <a:latin typeface="Times New Roman" pitchFamily="18" charset="0"/>
                <a:cs typeface="Times New Roman" pitchFamily="18" charset="0"/>
              </a:rPr>
              <a:t>Advertising</a:t>
            </a:r>
            <a:r>
              <a:rPr lang="el-GR" sz="2200" b="1" dirty="0" smtClean="0">
                <a:solidFill>
                  <a:schemeClr val="accent1"/>
                </a:solidFill>
                <a:latin typeface="Times New Roman" pitchFamily="18" charset="0"/>
                <a:cs typeface="Times New Roman" pitchFamily="18" charset="0"/>
              </a:rPr>
              <a:t> </a:t>
            </a:r>
            <a:r>
              <a:rPr lang="el-GR" sz="2200" b="1" dirty="0" err="1" smtClean="0">
                <a:solidFill>
                  <a:schemeClr val="accent1"/>
                </a:solidFill>
                <a:latin typeface="Times New Roman" pitchFamily="18" charset="0"/>
                <a:cs typeface="Times New Roman" pitchFamily="18" charset="0"/>
              </a:rPr>
              <a:t>Age</a:t>
            </a:r>
            <a:r>
              <a:rPr lang="el-GR" sz="2200" b="1" dirty="0" smtClean="0">
                <a:solidFill>
                  <a:schemeClr val="accent1"/>
                </a:solidFill>
                <a:latin typeface="Times New Roman" pitchFamily="18" charset="0"/>
                <a:cs typeface="Times New Roman" pitchFamily="18" charset="0"/>
              </a:rPr>
              <a:t>. </a:t>
            </a:r>
            <a:r>
              <a:rPr lang="el-GR" sz="2200" dirty="0" smtClean="0">
                <a:latin typeface="Times New Roman" pitchFamily="18" charset="0"/>
                <a:cs typeface="Times New Roman" pitchFamily="18" charset="0"/>
              </a:rPr>
              <a:t>Το </a:t>
            </a:r>
            <a:r>
              <a:rPr lang="el-GR" sz="2200" b="1" dirty="0" smtClean="0">
                <a:solidFill>
                  <a:schemeClr val="accent1"/>
                </a:solidFill>
                <a:latin typeface="Times New Roman" pitchFamily="18" charset="0"/>
                <a:cs typeface="Times New Roman" pitchFamily="18" charset="0"/>
              </a:rPr>
              <a:t>1992</a:t>
            </a:r>
            <a:r>
              <a:rPr lang="el-GR" sz="2200" dirty="0" smtClean="0">
                <a:latin typeface="Times New Roman" pitchFamily="18" charset="0"/>
                <a:cs typeface="Times New Roman" pitchFamily="18" charset="0"/>
              </a:rPr>
              <a:t> εκδόθηκε για πρώτη φορά ένα εξειδικευμένο επιστημονικό περιοδικό για το αθλητικό μάρκετινγκ το </a:t>
            </a:r>
            <a:r>
              <a:rPr lang="el-GR" sz="2200" b="1" dirty="0" err="1" smtClean="0">
                <a:solidFill>
                  <a:schemeClr val="accent1"/>
                </a:solidFill>
                <a:latin typeface="Times New Roman" pitchFamily="18" charset="0"/>
                <a:cs typeface="Times New Roman" pitchFamily="18" charset="0"/>
              </a:rPr>
              <a:t>Sport</a:t>
            </a:r>
            <a:r>
              <a:rPr lang="el-GR" sz="2200" b="1" dirty="0" smtClean="0">
                <a:solidFill>
                  <a:schemeClr val="accent1"/>
                </a:solidFill>
                <a:latin typeface="Times New Roman" pitchFamily="18" charset="0"/>
                <a:cs typeface="Times New Roman" pitchFamily="18" charset="0"/>
              </a:rPr>
              <a:t> </a:t>
            </a:r>
            <a:r>
              <a:rPr lang="el-GR" sz="2200" b="1" dirty="0" err="1" smtClean="0">
                <a:solidFill>
                  <a:schemeClr val="accent1"/>
                </a:solidFill>
                <a:latin typeface="Times New Roman" pitchFamily="18" charset="0"/>
                <a:cs typeface="Times New Roman" pitchFamily="18" charset="0"/>
              </a:rPr>
              <a:t>Marketing</a:t>
            </a:r>
            <a:r>
              <a:rPr lang="el-GR" sz="2200" b="1" dirty="0" smtClean="0">
                <a:solidFill>
                  <a:schemeClr val="accent1"/>
                </a:solidFill>
                <a:latin typeface="Times New Roman" pitchFamily="18" charset="0"/>
                <a:cs typeface="Times New Roman" pitchFamily="18" charset="0"/>
              </a:rPr>
              <a:t> </a:t>
            </a:r>
            <a:r>
              <a:rPr lang="el-GR" sz="2200" b="1" dirty="0" err="1" smtClean="0">
                <a:solidFill>
                  <a:schemeClr val="accent1"/>
                </a:solidFill>
                <a:latin typeface="Times New Roman" pitchFamily="18" charset="0"/>
                <a:cs typeface="Times New Roman" pitchFamily="18" charset="0"/>
              </a:rPr>
              <a:t>Quarterly</a:t>
            </a:r>
            <a:r>
              <a:rPr lang="el-GR" sz="2200" dirty="0" smtClean="0">
                <a:latin typeface="Times New Roman" pitchFamily="18" charset="0"/>
                <a:cs typeface="Times New Roman" pitchFamily="18" charset="0"/>
              </a:rPr>
              <a:t>.</a:t>
            </a:r>
          </a:p>
          <a:p>
            <a:r>
              <a:rPr lang="el-GR" sz="2200" dirty="0" smtClean="0">
                <a:latin typeface="Times New Roman" pitchFamily="18" charset="0"/>
                <a:cs typeface="Times New Roman" pitchFamily="18" charset="0"/>
              </a:rPr>
              <a:t>Το αθλητικό μάρκετινγκ περιλαμβάνει όλες εκείνες τις δραστηριότητες που σχεδιάζονται και υλοποιούνται</a:t>
            </a:r>
            <a:r>
              <a:rPr lang="el-GR" sz="2200" b="1"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και</a:t>
            </a:r>
            <a:r>
              <a:rPr lang="el-GR" sz="2200" b="1"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αφορούν την </a:t>
            </a:r>
            <a:r>
              <a:rPr lang="el-GR" sz="2200" b="1" dirty="0" smtClean="0">
                <a:solidFill>
                  <a:schemeClr val="accent1"/>
                </a:solidFill>
                <a:latin typeface="Times New Roman" pitchFamily="18" charset="0"/>
                <a:cs typeface="Times New Roman" pitchFamily="18" charset="0"/>
              </a:rPr>
              <a:t>παραγωγή</a:t>
            </a:r>
            <a:r>
              <a:rPr lang="el-GR" sz="2200" dirty="0" smtClean="0">
                <a:latin typeface="Times New Roman" pitchFamily="18" charset="0"/>
                <a:cs typeface="Times New Roman" pitchFamily="18" charset="0"/>
              </a:rPr>
              <a:t>, την </a:t>
            </a:r>
            <a:r>
              <a:rPr lang="el-GR" sz="2200" b="1" dirty="0" smtClean="0">
                <a:solidFill>
                  <a:schemeClr val="accent1"/>
                </a:solidFill>
                <a:latin typeface="Times New Roman" pitchFamily="18" charset="0"/>
                <a:cs typeface="Times New Roman" pitchFamily="18" charset="0"/>
              </a:rPr>
              <a:t>τιμολόγηση</a:t>
            </a:r>
            <a:r>
              <a:rPr lang="el-GR" sz="2200" dirty="0" smtClean="0">
                <a:latin typeface="Times New Roman" pitchFamily="18" charset="0"/>
                <a:cs typeface="Times New Roman" pitchFamily="18" charset="0"/>
              </a:rPr>
              <a:t>, την </a:t>
            </a:r>
            <a:r>
              <a:rPr lang="el-GR" sz="2200" b="1" dirty="0" smtClean="0">
                <a:solidFill>
                  <a:schemeClr val="accent1"/>
                </a:solidFill>
                <a:latin typeface="Times New Roman" pitchFamily="18" charset="0"/>
                <a:cs typeface="Times New Roman" pitchFamily="18" charset="0"/>
              </a:rPr>
              <a:t>προώθηση</a:t>
            </a:r>
            <a:r>
              <a:rPr lang="el-GR" sz="2200" dirty="0" smtClean="0">
                <a:latin typeface="Times New Roman" pitchFamily="18" charset="0"/>
                <a:cs typeface="Times New Roman" pitchFamily="18" charset="0"/>
              </a:rPr>
              <a:t> και τη </a:t>
            </a:r>
            <a:r>
              <a:rPr lang="el-GR" sz="2200" b="1" dirty="0" smtClean="0">
                <a:solidFill>
                  <a:schemeClr val="accent1"/>
                </a:solidFill>
                <a:latin typeface="Times New Roman" pitchFamily="18" charset="0"/>
                <a:cs typeface="Times New Roman" pitchFamily="18" charset="0"/>
              </a:rPr>
              <a:t>διανομή</a:t>
            </a:r>
            <a:r>
              <a:rPr lang="el-GR" sz="2200" dirty="0" smtClean="0">
                <a:latin typeface="Times New Roman" pitchFamily="18" charset="0"/>
                <a:cs typeface="Times New Roman" pitchFamily="18" charset="0"/>
              </a:rPr>
              <a:t> ενός αθλητικού προϊόντος. </a:t>
            </a:r>
          </a:p>
          <a:p>
            <a:r>
              <a:rPr lang="el-GR" sz="2200" dirty="0" smtClean="0">
                <a:latin typeface="Times New Roman" pitchFamily="18" charset="0"/>
                <a:cs typeface="Times New Roman" pitchFamily="18" charset="0"/>
              </a:rPr>
              <a:t>Στρατηγικός στόχος είναι η επίτευξη των εταιρικών στόχων και η ικανοποίηση </a:t>
            </a:r>
            <a:r>
              <a:rPr lang="el-GR" sz="2200" b="1" dirty="0" smtClean="0">
                <a:solidFill>
                  <a:schemeClr val="accent1"/>
                </a:solidFill>
                <a:latin typeface="Times New Roman" pitchFamily="18" charset="0"/>
                <a:cs typeface="Times New Roman" pitchFamily="18" charset="0"/>
              </a:rPr>
              <a:t>των αναγκών και των επιθυμιών των αθλητικών καταναλωτών μέσα από διαδικασίες ανταλλαγής</a:t>
            </a:r>
            <a:r>
              <a:rPr lang="el-GR" sz="22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el-GR" sz="2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38</a:t>
            </a:fld>
            <a:endParaRPr lang="en"/>
          </a:p>
        </p:txBody>
      </p:sp>
      <p:sp>
        <p:nvSpPr>
          <p:cNvPr id="4" name="3 - Τίτλος"/>
          <p:cNvSpPr>
            <a:spLocks noGrp="1"/>
          </p:cNvSpPr>
          <p:nvPr>
            <p:ph type="title"/>
          </p:nvPr>
        </p:nvSpPr>
        <p:spPr>
          <a:xfrm>
            <a:off x="457200" y="205979"/>
            <a:ext cx="8229600" cy="535893"/>
          </a:xfrm>
        </p:spPr>
        <p:txBody>
          <a:bodyPr>
            <a:normAutofit fontScale="90000"/>
          </a:bodyPr>
          <a:lstStyle/>
          <a:p>
            <a:pPr algn="ctr"/>
            <a:r>
              <a:rPr lang="el-GR" sz="2400" dirty="0" smtClean="0">
                <a:latin typeface="Times New Roman" pitchFamily="18" charset="0"/>
                <a:cs typeface="Times New Roman" pitchFamily="18" charset="0"/>
              </a:rPr>
              <a:t>Αθλητικό μάρκετινγκ:  ένα ξεχωριστό   επιστημονικό πεδίο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και μια καινούργια επαγγελματική ενασχόληση</a:t>
            </a:r>
            <a:endParaRPr lang="el-GR" sz="24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543463" y="810883"/>
            <a:ext cx="9445924" cy="4332617"/>
          </a:xfrm>
        </p:spPr>
        <p:txBody>
          <a:bodyPr>
            <a:normAutofit fontScale="25000" lnSpcReduction="20000"/>
          </a:bodyPr>
          <a:lstStyle/>
          <a:p>
            <a:pPr lvl="2">
              <a:buFont typeface="Wingdings" pitchFamily="2" charset="2"/>
              <a:buChar char="Ø"/>
            </a:pPr>
            <a:r>
              <a:rPr lang="el-GR" sz="7200" b="1" dirty="0" smtClean="0">
                <a:solidFill>
                  <a:schemeClr val="accent1"/>
                </a:solidFill>
                <a:latin typeface="Times New Roman" pitchFamily="18" charset="0"/>
                <a:cs typeface="Times New Roman" pitchFamily="18" charset="0"/>
              </a:rPr>
              <a:t>Η κλασική «</a:t>
            </a:r>
            <a:r>
              <a:rPr lang="el-GR" sz="7200" b="1" dirty="0" err="1" smtClean="0">
                <a:solidFill>
                  <a:schemeClr val="accent1"/>
                </a:solidFill>
                <a:latin typeface="Times New Roman" pitchFamily="18" charset="0"/>
                <a:cs typeface="Times New Roman" pitchFamily="18" charset="0"/>
              </a:rPr>
              <a:t>μαρκετίστικη</a:t>
            </a:r>
            <a:r>
              <a:rPr lang="el-GR" sz="7200" b="1" dirty="0" smtClean="0">
                <a:solidFill>
                  <a:schemeClr val="accent1"/>
                </a:solidFill>
                <a:latin typeface="Times New Roman" pitchFamily="18" charset="0"/>
                <a:cs typeface="Times New Roman" pitchFamily="18" charset="0"/>
              </a:rPr>
              <a:t>» λειτουργία </a:t>
            </a:r>
            <a:r>
              <a:rPr lang="el-GR" sz="7200" dirty="0" smtClean="0">
                <a:solidFill>
                  <a:schemeClr val="tx2"/>
                </a:solidFill>
                <a:latin typeface="Times New Roman" pitchFamily="18" charset="0"/>
                <a:cs typeface="Times New Roman" pitchFamily="18" charset="0"/>
              </a:rPr>
              <a:t>σχετίζεται με την έρευνα αγοράς, την προώθηση των πωλήσεων, την κοστολόγηση κλπ. Αυτή η λειτουργία έχει σαν στόχο την  </a:t>
            </a:r>
            <a:r>
              <a:rPr lang="el-GR" sz="7200" b="1" dirty="0" smtClean="0">
                <a:solidFill>
                  <a:schemeClr val="accent1"/>
                </a:solidFill>
                <a:latin typeface="Times New Roman" pitchFamily="18" charset="0"/>
                <a:cs typeface="Times New Roman" pitchFamily="18" charset="0"/>
              </a:rPr>
              <a:t>ανάπτυξη της πελατειακής σχέσης </a:t>
            </a:r>
            <a:r>
              <a:rPr lang="el-GR" sz="7200" dirty="0" smtClean="0">
                <a:solidFill>
                  <a:schemeClr val="tx2"/>
                </a:solidFill>
                <a:latin typeface="Times New Roman" pitchFamily="18" charset="0"/>
                <a:cs typeface="Times New Roman" pitchFamily="18" charset="0"/>
              </a:rPr>
              <a:t>με την δημιουργία ενδιαφέροντος για το προϊόν και την μετατροπή αυτού του ενδιαφέροντος σε πωλήσεις.</a:t>
            </a:r>
          </a:p>
          <a:p>
            <a:pPr lvl="2">
              <a:buFont typeface="Wingdings" pitchFamily="2" charset="2"/>
              <a:buChar char="Ø"/>
            </a:pPr>
            <a:r>
              <a:rPr lang="el-GR" sz="7200" b="1" dirty="0" smtClean="0">
                <a:solidFill>
                  <a:schemeClr val="accent1"/>
                </a:solidFill>
                <a:latin typeface="Times New Roman" pitchFamily="18" charset="0"/>
                <a:cs typeface="Times New Roman" pitchFamily="18" charset="0"/>
              </a:rPr>
              <a:t>Το μάρκετινγκ αλληλεπίδρασης</a:t>
            </a:r>
            <a:r>
              <a:rPr lang="el-GR" sz="7200" dirty="0" smtClean="0">
                <a:solidFill>
                  <a:schemeClr val="accent1"/>
                </a:solidFill>
                <a:latin typeface="Times New Roman" pitchFamily="18" charset="0"/>
                <a:cs typeface="Times New Roman" pitchFamily="18" charset="0"/>
              </a:rPr>
              <a:t> </a:t>
            </a:r>
            <a:r>
              <a:rPr lang="el-GR" sz="7200" dirty="0" smtClean="0">
                <a:solidFill>
                  <a:schemeClr val="tx2"/>
                </a:solidFill>
                <a:latin typeface="Times New Roman" pitchFamily="18" charset="0"/>
                <a:cs typeface="Times New Roman" pitchFamily="18" charset="0"/>
              </a:rPr>
              <a:t>αφορά  την άμεση συσχέτιση του κάθε </a:t>
            </a:r>
            <a:r>
              <a:rPr lang="el-GR" sz="7200" b="1" dirty="0" smtClean="0">
                <a:solidFill>
                  <a:schemeClr val="accent1"/>
                </a:solidFill>
                <a:latin typeface="Times New Roman" pitchFamily="18" charset="0"/>
                <a:cs typeface="Times New Roman" pitchFamily="18" charset="0"/>
              </a:rPr>
              <a:t>στοιχείου</a:t>
            </a:r>
            <a:r>
              <a:rPr lang="el-GR" sz="7200" dirty="0" smtClean="0">
                <a:solidFill>
                  <a:schemeClr val="tx2"/>
                </a:solidFill>
                <a:latin typeface="Times New Roman" pitchFamily="18" charset="0"/>
                <a:cs typeface="Times New Roman" pitchFamily="18" charset="0"/>
              </a:rPr>
              <a:t> </a:t>
            </a:r>
            <a:r>
              <a:rPr lang="el-GR" sz="7200" b="1" dirty="0" smtClean="0">
                <a:solidFill>
                  <a:schemeClr val="accent1"/>
                </a:solidFill>
                <a:latin typeface="Times New Roman" pitchFamily="18" charset="0"/>
                <a:cs typeface="Times New Roman" pitchFamily="18" charset="0"/>
              </a:rPr>
              <a:t>παραγωγής και διανομής ενός προϊόντος </a:t>
            </a:r>
            <a:r>
              <a:rPr lang="el-GR" sz="7200" dirty="0" smtClean="0">
                <a:solidFill>
                  <a:schemeClr val="tx2"/>
                </a:solidFill>
                <a:latin typeface="Times New Roman" pitchFamily="18" charset="0"/>
                <a:cs typeface="Times New Roman" pitchFamily="18" charset="0"/>
              </a:rPr>
              <a:t>όχι μόνο με το προσωπικό που το υλοποιεί αλλά και από τους αντίστοιχους ειδικούς μάρκετινγκ. Οι ενέργειες του μάρκετινγκ αλληλεπίδρασης υλοποιούνται </a:t>
            </a:r>
            <a:r>
              <a:rPr lang="el-GR" sz="7200" b="1" dirty="0" smtClean="0">
                <a:solidFill>
                  <a:schemeClr val="accent1"/>
                </a:solidFill>
                <a:latin typeface="Times New Roman" pitchFamily="18" charset="0"/>
                <a:cs typeface="Times New Roman" pitchFamily="18" charset="0"/>
              </a:rPr>
              <a:t>στις διάφορες φάσεις κατανάλωσης </a:t>
            </a:r>
            <a:r>
              <a:rPr lang="el-GR" sz="7200" dirty="0" smtClean="0">
                <a:solidFill>
                  <a:schemeClr val="tx2"/>
                </a:solidFill>
                <a:latin typeface="Times New Roman" pitchFamily="18" charset="0"/>
                <a:cs typeface="Times New Roman" pitchFamily="18" charset="0"/>
              </a:rPr>
              <a:t>του προϊόντος.  </a:t>
            </a:r>
          </a:p>
          <a:p>
            <a:pPr lvl="2">
              <a:buFont typeface="Wingdings" pitchFamily="2" charset="2"/>
              <a:buChar char="Ø"/>
            </a:pPr>
            <a:r>
              <a:rPr lang="el-GR" sz="7200" dirty="0" smtClean="0">
                <a:solidFill>
                  <a:schemeClr val="tx2"/>
                </a:solidFill>
                <a:latin typeface="Times New Roman" pitchFamily="18" charset="0"/>
                <a:cs typeface="Times New Roman" pitchFamily="18" charset="0"/>
              </a:rPr>
              <a:t>Για παράδειγμα η </a:t>
            </a:r>
            <a:r>
              <a:rPr lang="el-GR" sz="7200" b="1" dirty="0" smtClean="0">
                <a:solidFill>
                  <a:schemeClr val="accent1"/>
                </a:solidFill>
                <a:latin typeface="Times New Roman" pitchFamily="18" charset="0"/>
                <a:cs typeface="Times New Roman" pitchFamily="18" charset="0"/>
              </a:rPr>
              <a:t>λειτουργία ενός γυμναστηρίου </a:t>
            </a:r>
            <a:r>
              <a:rPr lang="el-GR" sz="7200" dirty="0" smtClean="0">
                <a:solidFill>
                  <a:schemeClr val="tx2"/>
                </a:solidFill>
                <a:latin typeface="Times New Roman" pitchFamily="18" charset="0"/>
                <a:cs typeface="Times New Roman" pitchFamily="18" charset="0"/>
              </a:rPr>
              <a:t>όπου ο υπεύθυνος μάρκετινγκ αξιοποιεί διάφορες τεχνικές προώθησης, όπως φυλλάδια, διαφήμιση για να προσελκύσει πελάτες. Το αν ο πελάτης όμως συνεχίσει να έρχεται στο γυμναστήριο </a:t>
            </a:r>
            <a:r>
              <a:rPr lang="el-GR" sz="7200" b="1" dirty="0" smtClean="0">
                <a:solidFill>
                  <a:schemeClr val="accent1"/>
                </a:solidFill>
                <a:latin typeface="Times New Roman" pitchFamily="18" charset="0"/>
                <a:cs typeface="Times New Roman" pitchFamily="18" charset="0"/>
              </a:rPr>
              <a:t>θα εξαρτηθεί από την προσωπική επαφή </a:t>
            </a:r>
            <a:r>
              <a:rPr lang="el-GR" sz="7200" dirty="0" smtClean="0">
                <a:solidFill>
                  <a:schemeClr val="tx2"/>
                </a:solidFill>
                <a:latin typeface="Times New Roman" pitchFamily="18" charset="0"/>
                <a:cs typeface="Times New Roman" pitchFamily="18" charset="0"/>
              </a:rPr>
              <a:t>των πελατών με το προσωπικό του γυμναστηρίου, την γραμματεία, την ποιότητα των προγραμμάτων κτλ. </a:t>
            </a:r>
          </a:p>
          <a:p>
            <a:pPr lvl="2">
              <a:buFont typeface="Wingdings" pitchFamily="2" charset="2"/>
              <a:buChar char="Ø"/>
            </a:pPr>
            <a:r>
              <a:rPr lang="el-GR" sz="7200" dirty="0" smtClean="0">
                <a:solidFill>
                  <a:schemeClr val="tx2"/>
                </a:solidFill>
                <a:latin typeface="Times New Roman" pitchFamily="18" charset="0"/>
                <a:cs typeface="Times New Roman" pitchFamily="18" charset="0"/>
              </a:rPr>
              <a:t>Το μάρκετινγκ αλληλεπίδρασης συνταιριάζει με τις νέες στρατηγικές</a:t>
            </a:r>
            <a:r>
              <a:rPr lang="el-GR" sz="7200" b="1" dirty="0" smtClean="0">
                <a:solidFill>
                  <a:schemeClr val="tx2"/>
                </a:solidFill>
                <a:latin typeface="Times New Roman" pitchFamily="18" charset="0"/>
                <a:cs typeface="Times New Roman" pitchFamily="18" charset="0"/>
              </a:rPr>
              <a:t> </a:t>
            </a:r>
            <a:r>
              <a:rPr lang="el-GR" sz="7200" b="1" dirty="0" smtClean="0">
                <a:solidFill>
                  <a:schemeClr val="accent1"/>
                </a:solidFill>
                <a:latin typeface="Times New Roman" pitchFamily="18" charset="0"/>
                <a:cs typeface="Times New Roman" pitchFamily="18" charset="0"/>
              </a:rPr>
              <a:t>στο </a:t>
            </a:r>
            <a:r>
              <a:rPr lang="en-US" sz="7200" b="1" dirty="0" smtClean="0">
                <a:solidFill>
                  <a:schemeClr val="accent1"/>
                </a:solidFill>
                <a:latin typeface="Times New Roman" pitchFamily="18" charset="0"/>
                <a:cs typeface="Times New Roman" pitchFamily="18" charset="0"/>
              </a:rPr>
              <a:t>e</a:t>
            </a:r>
            <a:r>
              <a:rPr lang="el-GR" sz="7200" b="1" dirty="0" smtClean="0">
                <a:solidFill>
                  <a:schemeClr val="accent1"/>
                </a:solidFill>
                <a:latin typeface="Times New Roman" pitchFamily="18" charset="0"/>
                <a:cs typeface="Times New Roman" pitchFamily="18" charset="0"/>
              </a:rPr>
              <a:t>- </a:t>
            </a:r>
            <a:r>
              <a:rPr lang="el-GR" sz="7200" b="1" dirty="0" err="1" smtClean="0">
                <a:solidFill>
                  <a:schemeClr val="accent1"/>
                </a:solidFill>
                <a:latin typeface="Times New Roman" pitchFamily="18" charset="0"/>
                <a:cs typeface="Times New Roman" pitchFamily="18" charset="0"/>
              </a:rPr>
              <a:t>Marketing</a:t>
            </a:r>
            <a:r>
              <a:rPr lang="el-GR" sz="7200" dirty="0" smtClean="0">
                <a:solidFill>
                  <a:schemeClr val="accent1"/>
                </a:solidFill>
                <a:latin typeface="Times New Roman" pitchFamily="18" charset="0"/>
                <a:cs typeface="Times New Roman" pitchFamily="18" charset="0"/>
              </a:rPr>
              <a:t> </a:t>
            </a:r>
            <a:r>
              <a:rPr lang="el-GR" sz="7200" dirty="0" smtClean="0">
                <a:solidFill>
                  <a:schemeClr val="tx2"/>
                </a:solidFill>
                <a:latin typeface="Times New Roman" pitchFamily="18" charset="0"/>
                <a:cs typeface="Times New Roman" pitchFamily="18" charset="0"/>
              </a:rPr>
              <a:t>που στόχο τον εντοπισμό </a:t>
            </a:r>
            <a:r>
              <a:rPr lang="el-GR" sz="7200" b="1" dirty="0" smtClean="0">
                <a:solidFill>
                  <a:schemeClr val="accent1"/>
                </a:solidFill>
                <a:latin typeface="Times New Roman" pitchFamily="18" charset="0"/>
                <a:cs typeface="Times New Roman" pitchFamily="18" charset="0"/>
              </a:rPr>
              <a:t>νέων αγορών, νέων μεθόδων προώθησης</a:t>
            </a:r>
            <a:r>
              <a:rPr lang="el-GR" sz="7200" dirty="0" smtClean="0">
                <a:solidFill>
                  <a:schemeClr val="tx2"/>
                </a:solidFill>
                <a:latin typeface="Times New Roman" pitchFamily="18" charset="0"/>
                <a:cs typeface="Times New Roman" pitchFamily="18" charset="0"/>
              </a:rPr>
              <a:t>, αξιοποίησης πληροφοριών και επιλογή διαφορετικών οργανωτικών σχημάτων με μεγαλύτερη ευελιξία και αποτελεσματικότητα.  </a:t>
            </a:r>
          </a:p>
          <a:p>
            <a:pPr>
              <a:buFont typeface="Wingdings" pitchFamily="2" charset="2"/>
              <a:buChar char="Ø"/>
            </a:pPr>
            <a:endParaRPr lang="el-GR" sz="2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39</a:t>
            </a:fld>
            <a:endParaRPr lang="en"/>
          </a:p>
        </p:txBody>
      </p:sp>
      <p:sp>
        <p:nvSpPr>
          <p:cNvPr id="4" name="3 - Τίτλος"/>
          <p:cNvSpPr>
            <a:spLocks noGrp="1"/>
          </p:cNvSpPr>
          <p:nvPr>
            <p:ph type="title"/>
          </p:nvPr>
        </p:nvSpPr>
        <p:spPr>
          <a:xfrm>
            <a:off x="232913" y="205979"/>
            <a:ext cx="8583283" cy="535893"/>
          </a:xfrm>
        </p:spPr>
        <p:txBody>
          <a:bodyPr>
            <a:noAutofit/>
          </a:bodyPr>
          <a:lstStyle/>
          <a:p>
            <a:pPr algn="ctr"/>
            <a:r>
              <a:rPr lang="el-GR" sz="2600" dirty="0" smtClean="0">
                <a:latin typeface="Times New Roman" pitchFamily="18" charset="0"/>
                <a:cs typeface="Times New Roman" pitchFamily="18" charset="0"/>
              </a:rPr>
              <a:t>Δυο</a:t>
            </a:r>
            <a:r>
              <a:rPr lang="el-GR" sz="2600" dirty="0" smtClean="0">
                <a:solidFill>
                  <a:schemeClr val="accent1"/>
                </a:solidFill>
                <a:latin typeface="Times New Roman" pitchFamily="18" charset="0"/>
                <a:cs typeface="Times New Roman" pitchFamily="18" charset="0"/>
              </a:rPr>
              <a:t> </a:t>
            </a:r>
            <a:r>
              <a:rPr lang="el-GR" sz="2600" dirty="0" smtClean="0">
                <a:latin typeface="Times New Roman" pitchFamily="18" charset="0"/>
                <a:cs typeface="Times New Roman" pitchFamily="18" charset="0"/>
              </a:rPr>
              <a:t>κατηγορίες αθλητικού μάρκετινγκ(</a:t>
            </a:r>
            <a:r>
              <a:rPr lang="el-GR" sz="2000" dirty="0" smtClean="0">
                <a:latin typeface="Times New Roman" pitchFamily="18" charset="0"/>
                <a:cs typeface="Times New Roman" pitchFamily="18" charset="0"/>
              </a:rPr>
              <a:t>όπως συμβαίνει στη μεγάλη πλειοψηφία των καταναλωτικών αγαθών)</a:t>
            </a:r>
            <a:br>
              <a:rPr lang="el-GR" sz="2000" dirty="0" smtClean="0">
                <a:latin typeface="Times New Roman" pitchFamily="18" charset="0"/>
                <a:cs typeface="Times New Roman" pitchFamily="18" charset="0"/>
              </a:rPr>
            </a:br>
            <a:endParaRPr lang="el-G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135082"/>
            <a:ext cx="8401200" cy="748606"/>
          </a:xfrm>
          <a:prstGeom prst="rect">
            <a:avLst/>
          </a:prstGeom>
        </p:spPr>
        <p:txBody>
          <a:bodyPr spcFirstLastPara="1" wrap="square" lIns="0" tIns="0" rIns="0" bIns="0" anchor="b" anchorCtr="0">
            <a:noAutofit/>
          </a:bodyPr>
          <a:lstStyle/>
          <a:p>
            <a:pPr lvl="0" algn="ctr"/>
            <a:r>
              <a:rPr lang="el-GR" sz="3200" dirty="0">
                <a:solidFill>
                  <a:schemeClr val="accent6">
                    <a:lumMod val="50000"/>
                  </a:schemeClr>
                </a:solidFill>
              </a:rPr>
              <a:t/>
            </a:r>
            <a:br>
              <a:rPr lang="el-GR" sz="3200" dirty="0">
                <a:solidFill>
                  <a:schemeClr val="accent6">
                    <a:lumMod val="50000"/>
                  </a:schemeClr>
                </a:solidFill>
              </a:rPr>
            </a:br>
            <a:r>
              <a:rPr lang="el-GR" sz="2400" dirty="0" smtClean="0"/>
              <a:t/>
            </a:r>
            <a:br>
              <a:rPr lang="el-GR" sz="2400" dirty="0" smtClean="0"/>
            </a:br>
            <a:r>
              <a:rPr lang="el-GR" sz="2800" dirty="0" smtClean="0">
                <a:latin typeface="Times New Roman" pitchFamily="18" charset="0"/>
                <a:cs typeface="Times New Roman" pitchFamily="18" charset="0"/>
              </a:rPr>
              <a:t>Ιστορική εξέλιξη του αθλητισμού </a:t>
            </a:r>
            <a:br>
              <a:rPr lang="el-GR" sz="28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και των αθλητικών αγώνων (α)</a:t>
            </a:r>
            <a:endParaRPr sz="2800" dirty="0">
              <a:latin typeface="Times New Roman" pitchFamily="18" charset="0"/>
              <a:cs typeface="Times New Roman" pitchFamily="18" charset="0"/>
            </a:endParaRPr>
          </a:p>
        </p:txBody>
      </p:sp>
      <p:sp>
        <p:nvSpPr>
          <p:cNvPr id="135" name="Google Shape;135;p19"/>
          <p:cNvSpPr txBox="1">
            <a:spLocks noGrp="1"/>
          </p:cNvSpPr>
          <p:nvPr>
            <p:ph type="body" idx="1"/>
          </p:nvPr>
        </p:nvSpPr>
        <p:spPr>
          <a:xfrm>
            <a:off x="1" y="883227"/>
            <a:ext cx="9144000" cy="3886199"/>
          </a:xfrm>
          <a:prstGeom prst="rect">
            <a:avLst/>
          </a:prstGeom>
        </p:spPr>
        <p:txBody>
          <a:bodyPr spcFirstLastPara="1" wrap="square" lIns="91421" tIns="91421" rIns="91421" bIns="91421" anchor="t" anchorCtr="0">
            <a:noAutofit/>
          </a:bodyPr>
          <a:lstStyle/>
          <a:p>
            <a:pPr>
              <a:buFont typeface="Wingdings" pitchFamily="2" charset="2"/>
              <a:buChar char="Ø"/>
            </a:pPr>
            <a:r>
              <a:rPr lang="el-GR" sz="2400" dirty="0" smtClean="0">
                <a:latin typeface="Times New Roman" pitchFamily="18" charset="0"/>
                <a:cs typeface="Times New Roman" pitchFamily="18" charset="0"/>
              </a:rPr>
              <a:t>Ο αθλητισμός συνιστά θεσμό που ξεκινά πριν </a:t>
            </a:r>
            <a:r>
              <a:rPr lang="el-GR" sz="2400" b="1" dirty="0" smtClean="0">
                <a:solidFill>
                  <a:schemeClr val="accent1">
                    <a:lumMod val="75000"/>
                  </a:schemeClr>
                </a:solidFill>
                <a:latin typeface="Times New Roman" pitchFamily="18" charset="0"/>
                <a:cs typeface="Times New Roman" pitchFamily="18" charset="0"/>
              </a:rPr>
              <a:t>5.000 </a:t>
            </a:r>
            <a:r>
              <a:rPr lang="el-GR" sz="2400" dirty="0" smtClean="0">
                <a:solidFill>
                  <a:schemeClr val="accent1">
                    <a:lumMod val="75000"/>
                  </a:schemeClr>
                </a:solidFill>
                <a:latin typeface="Times New Roman" pitchFamily="18" charset="0"/>
                <a:cs typeface="Times New Roman" pitchFamily="18" charset="0"/>
              </a:rPr>
              <a:t>χρόνια </a:t>
            </a:r>
          </a:p>
          <a:p>
            <a:pPr>
              <a:buFont typeface="Wingdings" pitchFamily="2" charset="2"/>
              <a:buChar char="Ø"/>
            </a:pPr>
            <a:r>
              <a:rPr lang="el-GR" sz="2400" dirty="0" smtClean="0">
                <a:latin typeface="Times New Roman" pitchFamily="18" charset="0"/>
                <a:cs typeface="Times New Roman" pitchFamily="18" charset="0"/>
              </a:rPr>
              <a:t>Την 3η χιλιετία </a:t>
            </a:r>
            <a:r>
              <a:rPr lang="el-GR" sz="2400" dirty="0" err="1" smtClean="0">
                <a:latin typeface="Times New Roman" pitchFamily="18" charset="0"/>
                <a:cs typeface="Times New Roman" pitchFamily="18" charset="0"/>
              </a:rPr>
              <a:t>π.Χ</a:t>
            </a:r>
            <a:r>
              <a:rPr lang="el-GR" sz="2400" dirty="0" smtClean="0">
                <a:latin typeface="Times New Roman" pitchFamily="18" charset="0"/>
                <a:cs typeface="Times New Roman" pitchFamily="18" charset="0"/>
              </a:rPr>
              <a:t> οι Αρχαίοι Αιγύπτιοι καθιερώνουν τους αγώνες </a:t>
            </a:r>
            <a:r>
              <a:rPr lang="el-GR" sz="2400" b="1" dirty="0" smtClean="0">
                <a:solidFill>
                  <a:schemeClr val="accent1">
                    <a:lumMod val="75000"/>
                  </a:schemeClr>
                </a:solidFill>
                <a:latin typeface="Times New Roman" pitchFamily="18" charset="0"/>
                <a:cs typeface="Times New Roman" pitchFamily="18" charset="0"/>
              </a:rPr>
              <a:t>δρόμου, βάδην και την πάλη</a:t>
            </a:r>
            <a:r>
              <a:rPr lang="el-GR" sz="2400" dirty="0" smtClean="0">
                <a:latin typeface="Times New Roman" pitchFamily="18" charset="0"/>
                <a:cs typeface="Times New Roman" pitchFamily="18" charset="0"/>
              </a:rPr>
              <a:t>.</a:t>
            </a:r>
          </a:p>
          <a:p>
            <a:pPr>
              <a:buFont typeface="Wingdings" pitchFamily="2" charset="2"/>
              <a:buChar char="Ø"/>
            </a:pPr>
            <a:r>
              <a:rPr lang="el-GR" sz="2400" dirty="0" smtClean="0">
                <a:latin typeface="Times New Roman" pitchFamily="18" charset="0"/>
                <a:cs typeface="Times New Roman" pitchFamily="18" charset="0"/>
              </a:rPr>
              <a:t> Στην Αρχαία Ελλάδα, ο αθλητισμός στην Αθήνα καλλιεργούνταν ως </a:t>
            </a:r>
            <a:r>
              <a:rPr lang="el-GR" sz="2400" b="1" dirty="0" smtClean="0">
                <a:solidFill>
                  <a:schemeClr val="accent1">
                    <a:lumMod val="75000"/>
                  </a:schemeClr>
                </a:solidFill>
                <a:latin typeface="Times New Roman" pitchFamily="18" charset="0"/>
                <a:cs typeface="Times New Roman" pitchFamily="18" charset="0"/>
              </a:rPr>
              <a:t>κοινωνικό και πολιτισμικό α</a:t>
            </a:r>
            <a:r>
              <a:rPr lang="el-GR" sz="2400" b="1" dirty="0" smtClean="0">
                <a:latin typeface="Times New Roman" pitchFamily="18" charset="0"/>
                <a:cs typeface="Times New Roman" pitchFamily="18" charset="0"/>
              </a:rPr>
              <a:t>γαθό </a:t>
            </a:r>
            <a:r>
              <a:rPr lang="el-GR" sz="2400" dirty="0" smtClean="0">
                <a:latin typeface="Times New Roman" pitchFamily="18" charset="0"/>
                <a:cs typeface="Times New Roman" pitchFamily="18" charset="0"/>
              </a:rPr>
              <a:t>με παιδαγωγικό χαρακτήρα, </a:t>
            </a:r>
          </a:p>
          <a:p>
            <a:pPr>
              <a:buFont typeface="Wingdings" pitchFamily="2" charset="2"/>
              <a:buChar char="Ø"/>
            </a:pPr>
            <a:r>
              <a:rPr lang="el-GR" sz="2400" dirty="0" smtClean="0">
                <a:latin typeface="Times New Roman" pitchFamily="18" charset="0"/>
                <a:cs typeface="Times New Roman" pitchFamily="18" charset="0"/>
              </a:rPr>
              <a:t>Στην Σπάρτη ο αθλητισμός αξιοποιούνταν  για </a:t>
            </a:r>
            <a:r>
              <a:rPr lang="el-GR" sz="2400" b="1" dirty="0" smtClean="0">
                <a:solidFill>
                  <a:schemeClr val="accent1">
                    <a:lumMod val="75000"/>
                  </a:schemeClr>
                </a:solidFill>
                <a:latin typeface="Times New Roman" pitchFamily="18" charset="0"/>
                <a:cs typeface="Times New Roman" pitchFamily="18" charset="0"/>
              </a:rPr>
              <a:t>στρατιωτική εκπαίδευση. </a:t>
            </a:r>
          </a:p>
          <a:p>
            <a:pPr>
              <a:buFont typeface="Wingdings" pitchFamily="2" charset="2"/>
              <a:buChar char="Ø"/>
            </a:pPr>
            <a:r>
              <a:rPr lang="el-GR" sz="2400" dirty="0" smtClean="0">
                <a:latin typeface="Times New Roman" pitchFamily="18" charset="0"/>
                <a:cs typeface="Times New Roman" pitchFamily="18" charset="0"/>
              </a:rPr>
              <a:t>Ιερό χώρο της Ολυμπίας οι πρώτοι Ολυμπιακοί Αγώνες το </a:t>
            </a:r>
            <a:r>
              <a:rPr lang="el-GR" sz="2400" b="1" dirty="0" smtClean="0">
                <a:solidFill>
                  <a:schemeClr val="accent1">
                    <a:lumMod val="75000"/>
                  </a:schemeClr>
                </a:solidFill>
                <a:latin typeface="Times New Roman" pitchFamily="18" charset="0"/>
                <a:cs typeface="Times New Roman" pitchFamily="18" charset="0"/>
              </a:rPr>
              <a:t>776 </a:t>
            </a:r>
            <a:r>
              <a:rPr lang="el-GR" sz="2400" b="1" dirty="0" err="1" smtClean="0">
                <a:solidFill>
                  <a:schemeClr val="accent1">
                    <a:lumMod val="75000"/>
                  </a:schemeClr>
                </a:solidFill>
                <a:latin typeface="Times New Roman" pitchFamily="18" charset="0"/>
                <a:cs typeface="Times New Roman" pitchFamily="18" charset="0"/>
              </a:rPr>
              <a:t>π.Χ</a:t>
            </a:r>
            <a:endParaRPr lang="el-GR" sz="2400" b="1" dirty="0" smtClean="0">
              <a:solidFill>
                <a:schemeClr val="accent1">
                  <a:lumMod val="75000"/>
                </a:schemeClr>
              </a:solidFill>
              <a:latin typeface="Times New Roman" pitchFamily="18" charset="0"/>
              <a:cs typeface="Times New Roman" pitchFamily="18" charset="0"/>
            </a:endParaRPr>
          </a:p>
          <a:p>
            <a:pPr lvl="0">
              <a:buFont typeface="Wingdings" pitchFamily="2" charset="2"/>
              <a:buChar char="Ø"/>
            </a:pP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33831717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785004"/>
            <a:ext cx="8997350" cy="4192437"/>
          </a:xfrm>
        </p:spPr>
        <p:txBody>
          <a:bodyPr>
            <a:normAutofit fontScale="70000" lnSpcReduction="20000"/>
          </a:bodyPr>
          <a:lstStyle/>
          <a:p>
            <a:pPr algn="ctr">
              <a:buNone/>
            </a:pPr>
            <a:r>
              <a:rPr lang="el-GR" sz="3200" b="1" dirty="0" smtClean="0">
                <a:solidFill>
                  <a:schemeClr val="accent1"/>
                </a:solidFill>
                <a:latin typeface="Times New Roman" pitchFamily="18" charset="0"/>
                <a:cs typeface="Times New Roman" pitchFamily="18" charset="0"/>
              </a:rPr>
              <a:t>Η τιμολογιακή πολιτική συσχετίζεται με την αξία του προϊόντος </a:t>
            </a:r>
          </a:p>
          <a:p>
            <a:pPr algn="ctr">
              <a:buNone/>
            </a:pPr>
            <a:r>
              <a:rPr lang="el-GR" sz="3200" b="1" dirty="0" smtClean="0">
                <a:solidFill>
                  <a:schemeClr val="accent1"/>
                </a:solidFill>
                <a:latin typeface="Times New Roman" pitchFamily="18" charset="0"/>
                <a:cs typeface="Times New Roman" pitchFamily="18" charset="0"/>
              </a:rPr>
              <a:t>και εμπεριέχει τις εξής επιμέρους παραμέτρους:</a:t>
            </a:r>
          </a:p>
          <a:p>
            <a:pPr lvl="0"/>
            <a:r>
              <a:rPr lang="el-GR" sz="2900" dirty="0" smtClean="0">
                <a:latin typeface="Times New Roman" pitchFamily="18" charset="0"/>
                <a:cs typeface="Times New Roman" pitchFamily="18" charset="0"/>
              </a:rPr>
              <a:t>Η </a:t>
            </a:r>
            <a:r>
              <a:rPr lang="el-GR" sz="2900" b="1" dirty="0" smtClean="0">
                <a:solidFill>
                  <a:schemeClr val="accent1"/>
                </a:solidFill>
                <a:latin typeface="Times New Roman" pitchFamily="18" charset="0"/>
                <a:cs typeface="Times New Roman" pitchFamily="18" charset="0"/>
              </a:rPr>
              <a:t>τιμή του εισιτηρίου </a:t>
            </a:r>
            <a:r>
              <a:rPr lang="el-GR" sz="2900" dirty="0" smtClean="0">
                <a:latin typeface="Times New Roman" pitchFamily="18" charset="0"/>
                <a:cs typeface="Times New Roman" pitchFamily="18" charset="0"/>
              </a:rPr>
              <a:t>π.χ. για έναν αγώνα αλλά  και η τιμή </a:t>
            </a:r>
            <a:r>
              <a:rPr lang="el-GR" sz="2900" b="1" dirty="0" smtClean="0">
                <a:solidFill>
                  <a:schemeClr val="accent1"/>
                </a:solidFill>
                <a:latin typeface="Times New Roman" pitchFamily="18" charset="0"/>
                <a:cs typeface="Times New Roman" pitchFamily="18" charset="0"/>
              </a:rPr>
              <a:t>διαφορετικών πακέτων εισιτηρίων </a:t>
            </a:r>
            <a:r>
              <a:rPr lang="el-GR" sz="2900" dirty="0" smtClean="0">
                <a:latin typeface="Times New Roman" pitchFamily="18" charset="0"/>
                <a:cs typeface="Times New Roman" pitchFamily="18" charset="0"/>
              </a:rPr>
              <a:t>(εισιτήριο διαρκείας, οικογενειακό εισιτήριο, εισιτήριο για ζευγάρι κλπ).</a:t>
            </a:r>
          </a:p>
          <a:p>
            <a:pPr lvl="0"/>
            <a:r>
              <a:rPr lang="el-GR" sz="2900" dirty="0" smtClean="0">
                <a:latin typeface="Times New Roman" pitchFamily="18" charset="0"/>
                <a:cs typeface="Times New Roman" pitchFamily="18" charset="0"/>
              </a:rPr>
              <a:t>Το </a:t>
            </a:r>
            <a:r>
              <a:rPr lang="el-GR" sz="2900" b="1" dirty="0" smtClean="0">
                <a:solidFill>
                  <a:schemeClr val="accent1"/>
                </a:solidFill>
                <a:latin typeface="Times New Roman" pitchFamily="18" charset="0"/>
                <a:cs typeface="Times New Roman" pitchFamily="18" charset="0"/>
              </a:rPr>
              <a:t>κόστος συμμετοχής </a:t>
            </a:r>
            <a:r>
              <a:rPr lang="el-GR" sz="2900" dirty="0" smtClean="0">
                <a:latin typeface="Times New Roman" pitchFamily="18" charset="0"/>
                <a:cs typeface="Times New Roman" pitchFamily="18" charset="0"/>
              </a:rPr>
              <a:t>μέλους π.χ. σε ένα γυμναστήριο.</a:t>
            </a:r>
          </a:p>
          <a:p>
            <a:pPr lvl="0"/>
            <a:r>
              <a:rPr lang="el-GR" sz="2900" dirty="0" smtClean="0">
                <a:latin typeface="Times New Roman" pitchFamily="18" charset="0"/>
                <a:cs typeface="Times New Roman" pitchFamily="18" charset="0"/>
              </a:rPr>
              <a:t>Το </a:t>
            </a:r>
            <a:r>
              <a:rPr lang="el-GR" sz="2900" b="1" dirty="0" smtClean="0">
                <a:solidFill>
                  <a:schemeClr val="accent1"/>
                </a:solidFill>
                <a:latin typeface="Times New Roman" pitchFamily="18" charset="0"/>
                <a:cs typeface="Times New Roman" pitchFamily="18" charset="0"/>
              </a:rPr>
              <a:t>κόστος εγγραφής </a:t>
            </a:r>
            <a:r>
              <a:rPr lang="el-GR" sz="2900" dirty="0" smtClean="0">
                <a:latin typeface="Times New Roman" pitchFamily="18" charset="0"/>
                <a:cs typeface="Times New Roman" pitchFamily="18" charset="0"/>
              </a:rPr>
              <a:t>σε μια ομάδα.</a:t>
            </a:r>
          </a:p>
          <a:p>
            <a:pPr lvl="0"/>
            <a:r>
              <a:rPr lang="el-GR" sz="2900" dirty="0" smtClean="0">
                <a:latin typeface="Times New Roman" pitchFamily="18" charset="0"/>
                <a:cs typeface="Times New Roman" pitchFamily="18" charset="0"/>
              </a:rPr>
              <a:t>Το </a:t>
            </a:r>
            <a:r>
              <a:rPr lang="el-GR" sz="2900" b="1" dirty="0" smtClean="0">
                <a:solidFill>
                  <a:schemeClr val="accent1"/>
                </a:solidFill>
                <a:latin typeface="Times New Roman" pitchFamily="18" charset="0"/>
                <a:cs typeface="Times New Roman" pitchFamily="18" charset="0"/>
              </a:rPr>
              <a:t>κόστος της  </a:t>
            </a:r>
            <a:r>
              <a:rPr lang="el-GR" sz="2900" b="1" dirty="0" err="1" smtClean="0">
                <a:solidFill>
                  <a:schemeClr val="accent1"/>
                </a:solidFill>
                <a:latin typeface="Times New Roman" pitchFamily="18" charset="0"/>
                <a:cs typeface="Times New Roman" pitchFamily="18" charset="0"/>
              </a:rPr>
              <a:t>αδειοδότησης</a:t>
            </a:r>
            <a:r>
              <a:rPr lang="el-GR" sz="2900" b="1" dirty="0" smtClean="0">
                <a:solidFill>
                  <a:schemeClr val="accent1"/>
                </a:solidFill>
                <a:latin typeface="Times New Roman" pitchFamily="18" charset="0"/>
                <a:cs typeface="Times New Roman" pitchFamily="18" charset="0"/>
              </a:rPr>
              <a:t> </a:t>
            </a:r>
            <a:r>
              <a:rPr lang="el-GR" sz="2900" dirty="0" smtClean="0">
                <a:latin typeface="Times New Roman" pitchFamily="18" charset="0"/>
                <a:cs typeface="Times New Roman" pitchFamily="18" charset="0"/>
              </a:rPr>
              <a:t>που καταβάλλει ένα γυμναστήριο σε ένα πανεπιστήμιο για να πουλήσει μπλούζες με το σήμα του πανεπιστημίου.</a:t>
            </a:r>
          </a:p>
          <a:p>
            <a:pPr lvl="0"/>
            <a:r>
              <a:rPr lang="el-GR" sz="2900" dirty="0" smtClean="0">
                <a:latin typeface="Times New Roman" pitchFamily="18" charset="0"/>
                <a:cs typeface="Times New Roman" pitchFamily="18" charset="0"/>
              </a:rPr>
              <a:t>Ο </a:t>
            </a:r>
            <a:r>
              <a:rPr lang="el-GR" sz="2900" b="1" dirty="0" smtClean="0">
                <a:solidFill>
                  <a:schemeClr val="accent1"/>
                </a:solidFill>
                <a:latin typeface="Times New Roman" pitchFamily="18" charset="0"/>
                <a:cs typeface="Times New Roman" pitchFamily="18" charset="0"/>
              </a:rPr>
              <a:t>μισθός ενός προπονητή</a:t>
            </a:r>
            <a:r>
              <a:rPr lang="el-GR" sz="2900" dirty="0" smtClean="0">
                <a:latin typeface="Times New Roman" pitchFamily="18" charset="0"/>
                <a:cs typeface="Times New Roman" pitchFamily="18" charset="0"/>
              </a:rPr>
              <a:t>.</a:t>
            </a:r>
          </a:p>
          <a:p>
            <a:pPr lvl="0"/>
            <a:r>
              <a:rPr lang="el-GR" sz="2900" dirty="0" smtClean="0">
                <a:latin typeface="Times New Roman" pitchFamily="18" charset="0"/>
                <a:cs typeface="Times New Roman" pitchFamily="18" charset="0"/>
              </a:rPr>
              <a:t>Η </a:t>
            </a:r>
            <a:r>
              <a:rPr lang="el-GR" sz="2900" b="1" dirty="0" smtClean="0">
                <a:solidFill>
                  <a:schemeClr val="accent1"/>
                </a:solidFill>
                <a:latin typeface="Times New Roman" pitchFamily="18" charset="0"/>
                <a:cs typeface="Times New Roman" pitchFamily="18" charset="0"/>
              </a:rPr>
              <a:t>προμήθεια ενός μάνατζερ</a:t>
            </a:r>
            <a:r>
              <a:rPr lang="el-GR" sz="2900" dirty="0" smtClean="0">
                <a:latin typeface="Times New Roman" pitchFamily="18" charset="0"/>
                <a:cs typeface="Times New Roman" pitchFamily="18" charset="0"/>
              </a:rPr>
              <a:t>. </a:t>
            </a:r>
          </a:p>
          <a:p>
            <a:pPr lvl="0"/>
            <a:r>
              <a:rPr lang="el-GR" sz="2900" dirty="0" smtClean="0">
                <a:latin typeface="Times New Roman" pitchFamily="18" charset="0"/>
                <a:cs typeface="Times New Roman" pitchFamily="18" charset="0"/>
              </a:rPr>
              <a:t>Το </a:t>
            </a:r>
            <a:r>
              <a:rPr lang="el-GR" sz="2900" b="1" dirty="0" err="1" smtClean="0">
                <a:solidFill>
                  <a:schemeClr val="accent1"/>
                </a:solidFill>
                <a:latin typeface="Times New Roman" pitchFamily="18" charset="0"/>
                <a:cs typeface="Times New Roman" pitchFamily="18" charset="0"/>
              </a:rPr>
              <a:t>bonus</a:t>
            </a:r>
            <a:r>
              <a:rPr lang="el-GR" sz="2900" b="1" dirty="0" smtClean="0">
                <a:solidFill>
                  <a:schemeClr val="accent1"/>
                </a:solidFill>
                <a:latin typeface="Times New Roman" pitchFamily="18" charset="0"/>
                <a:cs typeface="Times New Roman" pitchFamily="18" charset="0"/>
              </a:rPr>
              <a:t> μεταγραφής ενός παίκτη</a:t>
            </a:r>
            <a:r>
              <a:rPr lang="el-GR" sz="2900" dirty="0" smtClean="0">
                <a:latin typeface="Times New Roman" pitchFamily="18" charset="0"/>
                <a:cs typeface="Times New Roman" pitchFamily="18" charset="0"/>
              </a:rPr>
              <a:t>.</a:t>
            </a:r>
          </a:p>
          <a:p>
            <a:pPr lvl="0"/>
            <a:r>
              <a:rPr lang="el-GR" sz="2900" dirty="0" smtClean="0">
                <a:latin typeface="Times New Roman" pitchFamily="18" charset="0"/>
                <a:cs typeface="Times New Roman" pitchFamily="18" charset="0"/>
              </a:rPr>
              <a:t>Το </a:t>
            </a:r>
            <a:r>
              <a:rPr lang="el-GR" sz="2900" b="1" dirty="0" smtClean="0">
                <a:solidFill>
                  <a:schemeClr val="accent1"/>
                </a:solidFill>
                <a:latin typeface="Times New Roman" pitchFamily="18" charset="0"/>
                <a:cs typeface="Times New Roman" pitchFamily="18" charset="0"/>
              </a:rPr>
              <a:t>ποσόν  που καταβάλει  ένα τηλεοπτικό κανάλι </a:t>
            </a:r>
            <a:r>
              <a:rPr lang="el-GR" sz="2900" dirty="0" smtClean="0">
                <a:latin typeface="Times New Roman" pitchFamily="18" charset="0"/>
                <a:cs typeface="Times New Roman" pitchFamily="18" charset="0"/>
              </a:rPr>
              <a:t>για να μεταδώσει έναν αγώνα.</a:t>
            </a:r>
          </a:p>
          <a:p>
            <a:endParaRPr lang="el-GR" sz="2900" dirty="0" smtClean="0">
              <a:latin typeface="Times New Roman" pitchFamily="18" charset="0"/>
              <a:cs typeface="Times New Roman" pitchFamily="18" charset="0"/>
            </a:endParaRPr>
          </a:p>
          <a:p>
            <a:endParaRPr lang="el-GR"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40</a:t>
            </a:fld>
            <a:endParaRPr lang="en"/>
          </a:p>
        </p:txBody>
      </p:sp>
      <p:sp>
        <p:nvSpPr>
          <p:cNvPr id="4" name="3 - Τίτλος"/>
          <p:cNvSpPr>
            <a:spLocks noGrp="1"/>
          </p:cNvSpPr>
          <p:nvPr>
            <p:ph type="title"/>
          </p:nvPr>
        </p:nvSpPr>
        <p:spPr>
          <a:xfrm>
            <a:off x="457199" y="205980"/>
            <a:ext cx="8453887" cy="406496"/>
          </a:xfrm>
        </p:spPr>
        <p:txBody>
          <a:bodyPr>
            <a:noAutofit/>
          </a:bodyPr>
          <a:lstStyle/>
          <a:p>
            <a:pPr algn="ctr"/>
            <a:r>
              <a:rPr lang="el-GR" sz="2400" dirty="0" smtClean="0">
                <a:latin typeface="Times New Roman" pitchFamily="18" charset="0"/>
                <a:cs typeface="Times New Roman" pitchFamily="18" charset="0"/>
              </a:rPr>
              <a:t>Η τιμολογιακή πολιτική ως υψηλής ελαστικότητας  μεταβλητή </a:t>
            </a:r>
            <a:endParaRPr lang="el-GR" sz="24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767750"/>
            <a:ext cx="8928340" cy="4019909"/>
          </a:xfrm>
        </p:spPr>
        <p:txBody>
          <a:bodyPr>
            <a:normAutofit fontScale="77500" lnSpcReduction="20000"/>
          </a:bodyPr>
          <a:lstStyle/>
          <a:p>
            <a:r>
              <a:rPr lang="el-GR" sz="2300" b="1" dirty="0" smtClean="0">
                <a:solidFill>
                  <a:schemeClr val="accent1"/>
                </a:solidFill>
                <a:latin typeface="Times New Roman" pitchFamily="18" charset="0"/>
                <a:cs typeface="Times New Roman" pitchFamily="18" charset="0"/>
              </a:rPr>
              <a:t>Η τμηματοποίηση συντελείται </a:t>
            </a:r>
            <a:r>
              <a:rPr lang="el-GR" sz="2300" dirty="0" smtClean="0">
                <a:latin typeface="Times New Roman" pitchFamily="18" charset="0"/>
                <a:cs typeface="Times New Roman" pitchFamily="18" charset="0"/>
              </a:rPr>
              <a:t>με βάση τα </a:t>
            </a:r>
            <a:r>
              <a:rPr lang="el-GR" sz="2300" b="1" dirty="0" smtClean="0">
                <a:solidFill>
                  <a:schemeClr val="accent1"/>
                </a:solidFill>
                <a:latin typeface="Times New Roman" pitchFamily="18" charset="0"/>
                <a:cs typeface="Times New Roman" pitchFamily="18" charset="0"/>
              </a:rPr>
              <a:t>διαφορετικά χαρακτηριστικά  </a:t>
            </a:r>
            <a:r>
              <a:rPr lang="el-GR" sz="2300" dirty="0" smtClean="0">
                <a:latin typeface="Times New Roman" pitchFamily="18" charset="0"/>
                <a:cs typeface="Times New Roman" pitchFamily="18" charset="0"/>
              </a:rPr>
              <a:t>που εντοπίζονται στους </a:t>
            </a:r>
            <a:r>
              <a:rPr lang="el-GR" sz="2300" b="1" dirty="0" smtClean="0">
                <a:solidFill>
                  <a:schemeClr val="accent1"/>
                </a:solidFill>
                <a:latin typeface="Times New Roman" pitchFamily="18" charset="0"/>
                <a:cs typeface="Times New Roman" pitchFamily="18" charset="0"/>
              </a:rPr>
              <a:t>καταναλωτές -  φιλάθλους </a:t>
            </a:r>
            <a:r>
              <a:rPr lang="el-GR" sz="2300" dirty="0" smtClean="0">
                <a:latin typeface="Times New Roman" pitchFamily="18" charset="0"/>
                <a:cs typeface="Times New Roman" pitchFamily="18" charset="0"/>
              </a:rPr>
              <a:t>και οι οποίες ανιχνεύονται από την έρευνα αγοράς. Η τμηματοποίηση στοχεύει στην  κατηγοριοποίηση των καταναλωτών με κριτήριο τις ίδιες ή παρόμοιες ανάγκες ώστε ο αθλητικός οργανισμός να έχει την δυνατότητα να ικανοποιήσει όλες τις επιμέρους ομάδες.  </a:t>
            </a:r>
          </a:p>
          <a:p>
            <a:r>
              <a:rPr lang="el-GR" sz="2300" dirty="0" smtClean="0">
                <a:latin typeface="Times New Roman" pitchFamily="18" charset="0"/>
                <a:cs typeface="Times New Roman" pitchFamily="18" charset="0"/>
              </a:rPr>
              <a:t>Η προώθηση του αθλητικού προϊόντος αναφέρεται στους </a:t>
            </a:r>
            <a:r>
              <a:rPr lang="el-GR" sz="2300" b="1" dirty="0" smtClean="0">
                <a:solidFill>
                  <a:schemeClr val="accent1"/>
                </a:solidFill>
                <a:latin typeface="Times New Roman" pitchFamily="18" charset="0"/>
                <a:cs typeface="Times New Roman" pitchFamily="18" charset="0"/>
              </a:rPr>
              <a:t>τρόπους επικοινωνίας</a:t>
            </a:r>
            <a:r>
              <a:rPr lang="el-GR" sz="2300" dirty="0" smtClean="0">
                <a:solidFill>
                  <a:schemeClr val="accent1"/>
                </a:solidFill>
                <a:latin typeface="Times New Roman" pitchFamily="18" charset="0"/>
                <a:cs typeface="Times New Roman" pitchFamily="18" charset="0"/>
              </a:rPr>
              <a:t> </a:t>
            </a:r>
            <a:r>
              <a:rPr lang="el-GR" sz="2300" dirty="0" smtClean="0">
                <a:latin typeface="Times New Roman" pitchFamily="18" charset="0"/>
                <a:cs typeface="Times New Roman" pitchFamily="18" charset="0"/>
              </a:rPr>
              <a:t>των οργανισμών παραγωγής του αθλητικού προϊόντος με τους καταναλωτές αυτών των προϊόντων. Η εύστοχη προώθηση των αθλητικών προϊόντων ενδυναμώνει </a:t>
            </a:r>
            <a:r>
              <a:rPr lang="el-GR" sz="2300" b="1" dirty="0" smtClean="0">
                <a:solidFill>
                  <a:schemeClr val="accent1"/>
                </a:solidFill>
                <a:latin typeface="Times New Roman" pitchFamily="18" charset="0"/>
                <a:cs typeface="Times New Roman" pitchFamily="18" charset="0"/>
              </a:rPr>
              <a:t>το κύρος και το γόητρο του οργανισμού και αυξάνει την ελκυστικότητα</a:t>
            </a:r>
            <a:r>
              <a:rPr lang="el-GR" sz="2300" dirty="0" smtClean="0">
                <a:latin typeface="Times New Roman" pitchFamily="18" charset="0"/>
                <a:cs typeface="Times New Roman" pitchFamily="18" charset="0"/>
              </a:rPr>
              <a:t> των προϊόντων. Η προώθηση των αθλητικών προϊόντων πραγματοποιείται με τέσσερις μεθόδους:</a:t>
            </a:r>
          </a:p>
          <a:p>
            <a:pPr lvl="1"/>
            <a:r>
              <a:rPr lang="el-GR" sz="1900" b="1" dirty="0" smtClean="0">
                <a:solidFill>
                  <a:schemeClr val="accent1"/>
                </a:solidFill>
                <a:latin typeface="Times New Roman" pitchFamily="18" charset="0"/>
                <a:cs typeface="Times New Roman" pitchFamily="18" charset="0"/>
              </a:rPr>
              <a:t>Διαφήμιση</a:t>
            </a:r>
            <a:r>
              <a:rPr lang="el-GR" sz="1900" b="1" dirty="0" smtClean="0">
                <a:latin typeface="Times New Roman" pitchFamily="18" charset="0"/>
                <a:cs typeface="Times New Roman" pitchFamily="18" charset="0"/>
              </a:rPr>
              <a:t>: </a:t>
            </a:r>
            <a:r>
              <a:rPr lang="el-GR" sz="1900" dirty="0" smtClean="0">
                <a:latin typeface="Times New Roman" pitchFamily="18" charset="0"/>
                <a:cs typeface="Times New Roman" pitchFamily="18" charset="0"/>
              </a:rPr>
              <a:t>Στην περίπτωση αυτή γίνονται </a:t>
            </a:r>
            <a:r>
              <a:rPr lang="el-GR" sz="1900" b="1" dirty="0" smtClean="0">
                <a:latin typeface="Times New Roman" pitchFamily="18" charset="0"/>
                <a:cs typeface="Times New Roman" pitchFamily="18" charset="0"/>
              </a:rPr>
              <a:t>πληρωμένες καταχωρήσεις </a:t>
            </a:r>
            <a:r>
              <a:rPr lang="el-GR" sz="1900" dirty="0" smtClean="0">
                <a:latin typeface="Times New Roman" pitchFamily="18" charset="0"/>
                <a:cs typeface="Times New Roman" pitchFamily="18" charset="0"/>
              </a:rPr>
              <a:t>στον έντυπο τύπο, στα ηλεκτρονικά μέσα ενημέρωσης, στα μέσα κοινωνικής δικτύωσης κλπ.</a:t>
            </a:r>
          </a:p>
          <a:p>
            <a:pPr lvl="1"/>
            <a:r>
              <a:rPr lang="el-GR" sz="1900" b="1" dirty="0" smtClean="0">
                <a:solidFill>
                  <a:schemeClr val="accent1"/>
                </a:solidFill>
                <a:latin typeface="Times New Roman" pitchFamily="18" charset="0"/>
                <a:cs typeface="Times New Roman" pitchFamily="18" charset="0"/>
              </a:rPr>
              <a:t>Δημοσιότητα- Δημόσιες σχέσεις</a:t>
            </a:r>
            <a:r>
              <a:rPr lang="el-GR" sz="1900" b="1" dirty="0" smtClean="0">
                <a:latin typeface="Times New Roman" pitchFamily="18" charset="0"/>
                <a:cs typeface="Times New Roman" pitchFamily="18" charset="0"/>
              </a:rPr>
              <a:t>: Η δωρεάν προβολή </a:t>
            </a:r>
            <a:r>
              <a:rPr lang="el-GR" sz="1900" dirty="0" smtClean="0">
                <a:latin typeface="Times New Roman" pitchFamily="18" charset="0"/>
                <a:cs typeface="Times New Roman" pitchFamily="18" charset="0"/>
              </a:rPr>
              <a:t>μέσω των συνεντεύξεων τύπου, των άρθρων σε εφημερίδες και περιοδικά όπως και της τηλεοπτικής και ραδιοφωνικής κάλυψης.</a:t>
            </a:r>
          </a:p>
          <a:p>
            <a:pPr lvl="1"/>
            <a:r>
              <a:rPr lang="el-GR" sz="1900" b="1" dirty="0" smtClean="0">
                <a:solidFill>
                  <a:schemeClr val="accent1"/>
                </a:solidFill>
                <a:latin typeface="Times New Roman" pitchFamily="18" charset="0"/>
                <a:cs typeface="Times New Roman" pitchFamily="18" charset="0"/>
              </a:rPr>
              <a:t>Προσωπική πώληση</a:t>
            </a:r>
            <a:r>
              <a:rPr lang="el-GR" sz="1900" b="1" dirty="0" smtClean="0">
                <a:latin typeface="Times New Roman" pitchFamily="18" charset="0"/>
                <a:cs typeface="Times New Roman" pitchFamily="18" charset="0"/>
              </a:rPr>
              <a:t>: </a:t>
            </a:r>
            <a:r>
              <a:rPr lang="el-GR" sz="1900" dirty="0" smtClean="0">
                <a:latin typeface="Times New Roman" pitchFamily="18" charset="0"/>
                <a:cs typeface="Times New Roman" pitchFamily="18" charset="0"/>
              </a:rPr>
              <a:t>Μέσω των </a:t>
            </a:r>
            <a:r>
              <a:rPr lang="el-GR" sz="1900" b="1" dirty="0" smtClean="0">
                <a:latin typeface="Times New Roman" pitchFamily="18" charset="0"/>
                <a:cs typeface="Times New Roman" pitchFamily="18" charset="0"/>
              </a:rPr>
              <a:t>πωλητών</a:t>
            </a:r>
            <a:r>
              <a:rPr lang="el-GR" sz="1900" dirty="0" smtClean="0">
                <a:latin typeface="Times New Roman" pitchFamily="18" charset="0"/>
                <a:cs typeface="Times New Roman" pitchFamily="18" charset="0"/>
              </a:rPr>
              <a:t>- αντιπροσώπων.</a:t>
            </a:r>
          </a:p>
          <a:p>
            <a:pPr lvl="1"/>
            <a:r>
              <a:rPr lang="el-GR" sz="1900" b="1" dirty="0" smtClean="0">
                <a:solidFill>
                  <a:schemeClr val="accent1"/>
                </a:solidFill>
                <a:latin typeface="Times New Roman" pitchFamily="18" charset="0"/>
                <a:cs typeface="Times New Roman" pitchFamily="18" charset="0"/>
              </a:rPr>
              <a:t>Προώθηση πωλήσεων</a:t>
            </a:r>
            <a:r>
              <a:rPr lang="el-GR" sz="1900" b="1" dirty="0" smtClean="0">
                <a:latin typeface="Times New Roman" pitchFamily="18" charset="0"/>
                <a:cs typeface="Times New Roman" pitchFamily="18" charset="0"/>
              </a:rPr>
              <a:t>: </a:t>
            </a:r>
            <a:r>
              <a:rPr lang="el-GR" sz="1900" dirty="0" smtClean="0">
                <a:latin typeface="Times New Roman" pitchFamily="18" charset="0"/>
                <a:cs typeface="Times New Roman" pitchFamily="18" charset="0"/>
              </a:rPr>
              <a:t>Τα μέσα που χρησιμοποιούνται είναι το </a:t>
            </a:r>
            <a:r>
              <a:rPr lang="el-GR" sz="1900" dirty="0" err="1" smtClean="0">
                <a:latin typeface="Times New Roman" pitchFamily="18" charset="0"/>
                <a:cs typeface="Times New Roman" pitchFamily="18" charset="0"/>
              </a:rPr>
              <a:t>τηλεμάρκετινγκ</a:t>
            </a:r>
            <a:r>
              <a:rPr lang="el-GR" sz="1900" dirty="0" smtClean="0">
                <a:latin typeface="Times New Roman" pitchFamily="18" charset="0"/>
                <a:cs typeface="Times New Roman" pitchFamily="18" charset="0"/>
              </a:rPr>
              <a:t>, η τιμή, το σημείο πώλησης, τα δώρα, τα </a:t>
            </a:r>
            <a:r>
              <a:rPr lang="en-US" sz="1900" dirty="0" smtClean="0">
                <a:latin typeface="Times New Roman" pitchFamily="18" charset="0"/>
                <a:cs typeface="Times New Roman" pitchFamily="18" charset="0"/>
              </a:rPr>
              <a:t>bonus</a:t>
            </a:r>
            <a:r>
              <a:rPr lang="el-GR" sz="1900" dirty="0" smtClean="0">
                <a:latin typeface="Times New Roman" pitchFamily="18" charset="0"/>
                <a:cs typeface="Times New Roman" pitchFamily="18" charset="0"/>
              </a:rPr>
              <a:t>, οι χορηγίες, τα </a:t>
            </a:r>
            <a:r>
              <a:rPr lang="el-GR" sz="1900" dirty="0" err="1" smtClean="0">
                <a:latin typeface="Times New Roman" pitchFamily="18" charset="0"/>
                <a:cs typeface="Times New Roman" pitchFamily="18" charset="0"/>
              </a:rPr>
              <a:t>πάρτυ</a:t>
            </a:r>
            <a:r>
              <a:rPr lang="el-GR" sz="1900" dirty="0" smtClean="0">
                <a:latin typeface="Times New Roman" pitchFamily="18" charset="0"/>
                <a:cs typeface="Times New Roman" pitchFamily="18" charset="0"/>
              </a:rPr>
              <a:t>, </a:t>
            </a:r>
            <a:r>
              <a:rPr lang="el-GR" sz="1900" b="1" dirty="0" smtClean="0">
                <a:solidFill>
                  <a:schemeClr val="accent1"/>
                </a:solidFill>
                <a:latin typeface="Times New Roman" pitchFamily="18" charset="0"/>
                <a:cs typeface="Times New Roman" pitchFamily="18" charset="0"/>
              </a:rPr>
              <a:t>τα </a:t>
            </a:r>
            <a:r>
              <a:rPr lang="el-GR" sz="1900" b="1" dirty="0" err="1" smtClean="0">
                <a:solidFill>
                  <a:schemeClr val="accent1"/>
                </a:solidFill>
                <a:latin typeface="Times New Roman" pitchFamily="18" charset="0"/>
                <a:cs typeface="Times New Roman" pitchFamily="18" charset="0"/>
              </a:rPr>
              <a:t>happenings</a:t>
            </a:r>
            <a:r>
              <a:rPr lang="el-GR" sz="1900" b="1" dirty="0" smtClean="0">
                <a:solidFill>
                  <a:schemeClr val="accent1"/>
                </a:solidFill>
                <a:latin typeface="Times New Roman" pitchFamily="18" charset="0"/>
                <a:cs typeface="Times New Roman" pitchFamily="18" charset="0"/>
              </a:rPr>
              <a:t>, οι εκθέσεις </a:t>
            </a:r>
            <a:r>
              <a:rPr lang="el-GR" sz="1900" dirty="0" smtClean="0">
                <a:latin typeface="Times New Roman" pitchFamily="18" charset="0"/>
                <a:cs typeface="Times New Roman" pitchFamily="18" charset="0"/>
              </a:rPr>
              <a:t>κτλ.</a:t>
            </a:r>
          </a:p>
          <a:p>
            <a:pPr>
              <a:buNone/>
            </a:pPr>
            <a:r>
              <a:rPr lang="el-GR" sz="1800" dirty="0" smtClean="0"/>
              <a:t> </a:t>
            </a:r>
          </a:p>
          <a:p>
            <a:endParaRPr lang="el-GR" sz="18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41</a:t>
            </a:fld>
            <a:endParaRPr lang="en"/>
          </a:p>
        </p:txBody>
      </p:sp>
      <p:sp>
        <p:nvSpPr>
          <p:cNvPr id="4" name="3 - Τίτλος"/>
          <p:cNvSpPr>
            <a:spLocks noGrp="1"/>
          </p:cNvSpPr>
          <p:nvPr>
            <p:ph type="title"/>
          </p:nvPr>
        </p:nvSpPr>
        <p:spPr>
          <a:xfrm>
            <a:off x="241541" y="205979"/>
            <a:ext cx="8600534" cy="441002"/>
          </a:xfrm>
        </p:spPr>
        <p:txBody>
          <a:bodyPr>
            <a:noAutofit/>
          </a:bodyPr>
          <a:lstStyle/>
          <a:p>
            <a:pPr algn="ctr"/>
            <a:r>
              <a:rPr lang="el-GR" sz="2400" dirty="0" smtClean="0">
                <a:latin typeface="Times New Roman" pitchFamily="18" charset="0"/>
                <a:cs typeface="Times New Roman" pitchFamily="18" charset="0"/>
              </a:rPr>
              <a:t>Προώθηση αθλητικού προϊόντος &amp; τμηματοποίηση της αγοράς.</a:t>
            </a:r>
            <a:endParaRPr lang="el-GR" sz="2400"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89781" y="785004"/>
            <a:ext cx="9023229" cy="3720465"/>
          </a:xfrm>
        </p:spPr>
        <p:txBody>
          <a:bodyPr>
            <a:normAutofit fontScale="62500" lnSpcReduction="20000"/>
          </a:bodyPr>
          <a:lstStyle/>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Περιγραφή</a:t>
            </a:r>
            <a:r>
              <a:rPr lang="el-GR" sz="2600" dirty="0" smtClean="0">
                <a:latin typeface="Times New Roman" pitchFamily="18" charset="0"/>
                <a:cs typeface="Times New Roman" pitchFamily="18" charset="0"/>
              </a:rPr>
              <a:t> του αθλητικού προϊόντος. </a:t>
            </a:r>
          </a:p>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Σκοπός και  στόχους </a:t>
            </a:r>
            <a:r>
              <a:rPr lang="el-GR" sz="2600" dirty="0" smtClean="0">
                <a:latin typeface="Times New Roman" pitchFamily="18" charset="0"/>
                <a:cs typeface="Times New Roman" pitchFamily="18" charset="0"/>
              </a:rPr>
              <a:t>της επιχείρησης ή του οργανισμού αλλά και τους στόχους του μάρκετινγκ.</a:t>
            </a:r>
          </a:p>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Ανάλυση SWOT</a:t>
            </a:r>
            <a:r>
              <a:rPr lang="el-GR" sz="2600" b="1" dirty="0" smtClean="0">
                <a:latin typeface="Times New Roman" pitchFamily="18" charset="0"/>
                <a:cs typeface="Times New Roman" pitchFamily="18" charset="0"/>
              </a:rPr>
              <a:t>:</a:t>
            </a:r>
            <a:r>
              <a:rPr lang="el-GR" sz="2600" dirty="0" smtClean="0">
                <a:latin typeface="Times New Roman" pitchFamily="18" charset="0"/>
                <a:cs typeface="Times New Roman" pitchFamily="18" charset="0"/>
              </a:rPr>
              <a:t> Περιλαμβάνει τα δυνατά και αδύνατα σημεία της επιχείρησης αλλά και τις ευκαιρίες και τις απειλές του περιβάλλοντος. Πιο συγκεκριμένα, η ανάλυση εστιάζει στους εξής τομείς του περιβάλλοντος: </a:t>
            </a:r>
            <a:r>
              <a:rPr lang="el-GR" sz="2600" b="1" dirty="0" smtClean="0">
                <a:solidFill>
                  <a:schemeClr val="accent1"/>
                </a:solidFill>
                <a:latin typeface="Times New Roman" pitchFamily="18" charset="0"/>
                <a:cs typeface="Times New Roman" pitchFamily="18" charset="0"/>
              </a:rPr>
              <a:t>εσωτερικό περιβάλλον του οργανισμού, εξωτερικό περιβάλλον </a:t>
            </a:r>
            <a:r>
              <a:rPr lang="el-GR" sz="2600" dirty="0" smtClean="0">
                <a:latin typeface="Times New Roman" pitchFamily="18" charset="0"/>
                <a:cs typeface="Times New Roman" pitchFamily="18" charset="0"/>
              </a:rPr>
              <a:t>στο οικονομικό, κοινωνικό, πολιτικό, νομικό και πολιτισμικό πεδίο.</a:t>
            </a:r>
          </a:p>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Έρευνα αγοράς</a:t>
            </a:r>
            <a:r>
              <a:rPr lang="el-GR" sz="2600" b="1" dirty="0" smtClean="0">
                <a:latin typeface="Times New Roman" pitchFamily="18" charset="0"/>
                <a:cs typeface="Times New Roman" pitchFamily="18" charset="0"/>
              </a:rPr>
              <a:t>:</a:t>
            </a:r>
            <a:r>
              <a:rPr lang="el-GR" sz="2600" dirty="0" smtClean="0">
                <a:latin typeface="Times New Roman" pitchFamily="18" charset="0"/>
                <a:cs typeface="Times New Roman" pitchFamily="18" charset="0"/>
              </a:rPr>
              <a:t> Ερευνώνται τα </a:t>
            </a:r>
            <a:r>
              <a:rPr lang="el-GR" sz="2600" b="1" dirty="0" smtClean="0">
                <a:solidFill>
                  <a:schemeClr val="accent1"/>
                </a:solidFill>
                <a:latin typeface="Times New Roman" pitchFamily="18" charset="0"/>
                <a:cs typeface="Times New Roman" pitchFamily="18" charset="0"/>
              </a:rPr>
              <a:t>δημογραφικά στοιχεία </a:t>
            </a:r>
            <a:r>
              <a:rPr lang="el-GR" sz="2600" dirty="0" smtClean="0">
                <a:latin typeface="Times New Roman" pitchFamily="18" charset="0"/>
                <a:cs typeface="Times New Roman" pitchFamily="18" charset="0"/>
              </a:rPr>
              <a:t>του καταναλωτή- φιλάθλου και οι προτιμήσεις του, τα </a:t>
            </a:r>
            <a:r>
              <a:rPr lang="el-GR" sz="2600" b="1" dirty="0" smtClean="0">
                <a:solidFill>
                  <a:schemeClr val="accent1"/>
                </a:solidFill>
                <a:latin typeface="Times New Roman" pitchFamily="18" charset="0"/>
                <a:cs typeface="Times New Roman" pitchFamily="18" charset="0"/>
              </a:rPr>
              <a:t>ψυχολογικά στοιχεία </a:t>
            </a:r>
            <a:r>
              <a:rPr lang="el-GR" sz="2600" dirty="0" smtClean="0">
                <a:latin typeface="Times New Roman" pitchFamily="18" charset="0"/>
                <a:cs typeface="Times New Roman" pitchFamily="18" charset="0"/>
              </a:rPr>
              <a:t>και ο τρόπος ζωής του, ο βαθμός και ο τρόπος χρησιμοποίησης του αθλητικού προϊόντος και τα </a:t>
            </a:r>
            <a:r>
              <a:rPr lang="el-GR" sz="2600" b="1" dirty="0" smtClean="0">
                <a:solidFill>
                  <a:schemeClr val="accent1"/>
                </a:solidFill>
                <a:latin typeface="Times New Roman" pitchFamily="18" charset="0"/>
                <a:cs typeface="Times New Roman" pitchFamily="18" charset="0"/>
              </a:rPr>
              <a:t>οφέλη  που προσδοκά</a:t>
            </a:r>
            <a:r>
              <a:rPr lang="el-GR" sz="2600" dirty="0" smtClean="0">
                <a:latin typeface="Times New Roman" pitchFamily="18" charset="0"/>
                <a:cs typeface="Times New Roman" pitchFamily="18" charset="0"/>
              </a:rPr>
              <a:t>. Επίσης, ερευνάται το </a:t>
            </a:r>
            <a:r>
              <a:rPr lang="el-GR" sz="2600" b="1" dirty="0" smtClean="0">
                <a:solidFill>
                  <a:schemeClr val="accent1"/>
                </a:solidFill>
                <a:latin typeface="Times New Roman" pitchFamily="18" charset="0"/>
                <a:cs typeface="Times New Roman" pitchFamily="18" charset="0"/>
              </a:rPr>
              <a:t>μέγεθος της αγοράς</a:t>
            </a:r>
            <a:r>
              <a:rPr lang="el-GR" sz="2600" dirty="0" smtClean="0">
                <a:latin typeface="Times New Roman" pitchFamily="18" charset="0"/>
                <a:cs typeface="Times New Roman" pitchFamily="18" charset="0"/>
              </a:rPr>
              <a:t>, η προβλεπόμενη </a:t>
            </a:r>
            <a:r>
              <a:rPr lang="el-GR" sz="2600" b="1" dirty="0" smtClean="0">
                <a:solidFill>
                  <a:schemeClr val="accent1"/>
                </a:solidFill>
                <a:latin typeface="Times New Roman" pitchFamily="18" charset="0"/>
                <a:cs typeface="Times New Roman" pitchFamily="18" charset="0"/>
              </a:rPr>
              <a:t>ζήτηση του προϊόντος και η θέση των ανταγωνιστών</a:t>
            </a:r>
            <a:r>
              <a:rPr lang="el-GR" sz="2600" dirty="0" smtClean="0">
                <a:latin typeface="Times New Roman" pitchFamily="18" charset="0"/>
                <a:cs typeface="Times New Roman" pitchFamily="18" charset="0"/>
              </a:rPr>
              <a:t>. Η αξιόπιστη έρευνα αγοράς ακολουθεί επιστημονικές μεθόδους συλλογής, όπως ατομικές και ομαδικές συνεντεύξεις ερωτηματολόγια, τηλεφωνικές επικοινωνίες. </a:t>
            </a:r>
          </a:p>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Στρατηγικές του Μίγματος Μάρκετινγκ</a:t>
            </a:r>
            <a:r>
              <a:rPr lang="el-GR" sz="2600" dirty="0" smtClean="0">
                <a:solidFill>
                  <a:schemeClr val="accent1"/>
                </a:solidFill>
                <a:latin typeface="Times New Roman" pitchFamily="18" charset="0"/>
                <a:cs typeface="Times New Roman" pitchFamily="18" charset="0"/>
              </a:rPr>
              <a:t> </a:t>
            </a:r>
            <a:r>
              <a:rPr lang="el-GR" sz="2600" dirty="0" smtClean="0">
                <a:latin typeface="Times New Roman" pitchFamily="18" charset="0"/>
                <a:cs typeface="Times New Roman" pitchFamily="18" charset="0"/>
              </a:rPr>
              <a:t>με σκοπό την καλύτερη αξιοποίηση των παραγόντων που επηρεάζουν το αθλητικό προϊόν και την δημιουργία ανταγωνιστικού πλεονεκτήματος</a:t>
            </a:r>
          </a:p>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Επιμέρους Σχέδια Δράσης </a:t>
            </a:r>
            <a:r>
              <a:rPr lang="el-GR" sz="2600" dirty="0" smtClean="0">
                <a:latin typeface="Times New Roman" pitchFamily="18" charset="0"/>
                <a:cs typeface="Times New Roman" pitchFamily="18" charset="0"/>
              </a:rPr>
              <a:t>για προκαθορισμένες  χρονικές  περιόδους.</a:t>
            </a:r>
          </a:p>
          <a:p>
            <a:pPr lvl="2">
              <a:buFont typeface="Wingdings" pitchFamily="2" charset="2"/>
              <a:buChar char="Ø"/>
            </a:pPr>
            <a:r>
              <a:rPr lang="el-GR" sz="2600" b="1" dirty="0" smtClean="0">
                <a:solidFill>
                  <a:schemeClr val="accent1"/>
                </a:solidFill>
                <a:latin typeface="Times New Roman" pitchFamily="18" charset="0"/>
                <a:cs typeface="Times New Roman" pitchFamily="18" charset="0"/>
              </a:rPr>
              <a:t>Αξιολόγηση</a:t>
            </a:r>
            <a:r>
              <a:rPr lang="el-GR" sz="2600" dirty="0" smtClean="0">
                <a:latin typeface="Times New Roman" pitchFamily="18" charset="0"/>
                <a:cs typeface="Times New Roman" pitchFamily="18" charset="0"/>
              </a:rPr>
              <a:t> του Σχεδίου Μάρκετινγκ και των επιμέρους σχεδίων.</a:t>
            </a:r>
          </a:p>
          <a:p>
            <a:endParaRPr lang="el-GR" dirty="0" smtClean="0"/>
          </a:p>
          <a:p>
            <a:endParaRPr lang="el-GR" dirty="0" smtClean="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42</a:t>
            </a:fld>
            <a:endParaRPr lang="en"/>
          </a:p>
        </p:txBody>
      </p:sp>
      <p:sp>
        <p:nvSpPr>
          <p:cNvPr id="4" name="3 - Τίτλος"/>
          <p:cNvSpPr>
            <a:spLocks noGrp="1"/>
          </p:cNvSpPr>
          <p:nvPr>
            <p:ph type="title"/>
          </p:nvPr>
        </p:nvSpPr>
        <p:spPr>
          <a:xfrm>
            <a:off x="457200" y="205979"/>
            <a:ext cx="8229600" cy="475508"/>
          </a:xfrm>
        </p:spPr>
        <p:txBody>
          <a:bodyPr>
            <a:noAutofit/>
          </a:bodyPr>
          <a:lstStyle/>
          <a:p>
            <a:pPr algn="ctr"/>
            <a:r>
              <a:rPr lang="el-GR" sz="2800" dirty="0" smtClean="0">
                <a:latin typeface="Times New Roman" pitchFamily="18" charset="0"/>
                <a:cs typeface="Times New Roman" pitchFamily="18" charset="0"/>
              </a:rPr>
              <a:t>Το σχέδιο αθλητικού μάρκετινγκ</a:t>
            </a:r>
            <a:endParaRPr lang="el-GR" sz="28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370936"/>
            <a:ext cx="9144000" cy="4546121"/>
          </a:xfrm>
        </p:spPr>
        <p:txBody>
          <a:bodyPr>
            <a:normAutofit fontScale="25000" lnSpcReduction="20000"/>
          </a:bodyPr>
          <a:lstStyle/>
          <a:p>
            <a:pPr lvl="0" algn="ctr">
              <a:buNone/>
            </a:pPr>
            <a:r>
              <a:rPr lang="el-GR" sz="7200" b="1" dirty="0" smtClean="0">
                <a:solidFill>
                  <a:schemeClr val="accent1"/>
                </a:solidFill>
                <a:latin typeface="Times New Roman" pitchFamily="18" charset="0"/>
                <a:cs typeface="Times New Roman" pitchFamily="18" charset="0"/>
              </a:rPr>
              <a:t>Το μοντέλο των 6 </a:t>
            </a:r>
            <a:r>
              <a:rPr lang="el-GR" sz="7200" b="1" dirty="0" err="1" smtClean="0">
                <a:solidFill>
                  <a:schemeClr val="accent1"/>
                </a:solidFill>
                <a:latin typeface="Times New Roman" pitchFamily="18" charset="0"/>
                <a:cs typeface="Times New Roman" pitchFamily="18" charset="0"/>
              </a:rPr>
              <a:t>M’s</a:t>
            </a:r>
            <a:r>
              <a:rPr lang="el-GR" sz="7200" b="1" dirty="0" smtClean="0">
                <a:solidFill>
                  <a:schemeClr val="accent1"/>
                </a:solidFill>
                <a:latin typeface="Times New Roman" pitchFamily="18" charset="0"/>
                <a:cs typeface="Times New Roman" pitchFamily="18" charset="0"/>
              </a:rPr>
              <a:t> για αποτελεσματικό αθλητικό μάρκετινγκ  στο Διαδίκτυο </a:t>
            </a:r>
            <a:endParaRPr lang="el-GR" sz="7200" dirty="0" smtClean="0">
              <a:solidFill>
                <a:schemeClr val="accent1"/>
              </a:solidFill>
              <a:latin typeface="Times New Roman" pitchFamily="18" charset="0"/>
              <a:cs typeface="Times New Roman" pitchFamily="18" charset="0"/>
            </a:endParaRPr>
          </a:p>
          <a:p>
            <a:pPr lvl="0"/>
            <a:r>
              <a:rPr lang="el-GR" sz="6200" dirty="0" err="1" smtClean="0">
                <a:latin typeface="Times New Roman" pitchFamily="18" charset="0"/>
                <a:cs typeface="Times New Roman" pitchFamily="18" charset="0"/>
              </a:rPr>
              <a:t>Μission</a:t>
            </a:r>
            <a:r>
              <a:rPr lang="el-GR" sz="6200" dirty="0" smtClean="0">
                <a:latin typeface="Times New Roman" pitchFamily="18" charset="0"/>
                <a:cs typeface="Times New Roman" pitchFamily="18" charset="0"/>
              </a:rPr>
              <a:t>- Αποστολή</a:t>
            </a:r>
          </a:p>
          <a:p>
            <a:pPr lvl="0"/>
            <a:r>
              <a:rPr lang="en-US" sz="6200" dirty="0" smtClean="0">
                <a:latin typeface="Times New Roman" pitchFamily="18" charset="0"/>
                <a:cs typeface="Times New Roman" pitchFamily="18" charset="0"/>
              </a:rPr>
              <a:t>M</a:t>
            </a:r>
            <a:r>
              <a:rPr lang="el-GR" sz="6200" dirty="0" err="1" smtClean="0">
                <a:latin typeface="Times New Roman" pitchFamily="18" charset="0"/>
                <a:cs typeface="Times New Roman" pitchFamily="18" charset="0"/>
              </a:rPr>
              <a:t>argins</a:t>
            </a:r>
            <a:r>
              <a:rPr lang="el-GR" sz="6200" dirty="0" smtClean="0">
                <a:latin typeface="Times New Roman" pitchFamily="18" charset="0"/>
                <a:cs typeface="Times New Roman" pitchFamily="18" charset="0"/>
              </a:rPr>
              <a:t>- Όρια  </a:t>
            </a:r>
          </a:p>
          <a:p>
            <a:pPr lvl="0"/>
            <a:r>
              <a:rPr lang="en-US" sz="6200" dirty="0" smtClean="0">
                <a:latin typeface="Times New Roman" pitchFamily="18" charset="0"/>
                <a:cs typeface="Times New Roman" pitchFamily="18" charset="0"/>
              </a:rPr>
              <a:t>Marketing- M</a:t>
            </a:r>
            <a:r>
              <a:rPr lang="el-GR" sz="6200" dirty="0" err="1" smtClean="0">
                <a:latin typeface="Times New Roman" pitchFamily="18" charset="0"/>
                <a:cs typeface="Times New Roman" pitchFamily="18" charset="0"/>
              </a:rPr>
              <a:t>άρκετινγκ</a:t>
            </a:r>
            <a:r>
              <a:rPr lang="el-GR" sz="6200" dirty="0" smtClean="0">
                <a:latin typeface="Times New Roman" pitchFamily="18" charset="0"/>
                <a:cs typeface="Times New Roman" pitchFamily="18" charset="0"/>
              </a:rPr>
              <a:t> </a:t>
            </a:r>
          </a:p>
          <a:p>
            <a:pPr lvl="0"/>
            <a:r>
              <a:rPr lang="en-US" sz="6200" dirty="0" smtClean="0">
                <a:latin typeface="Times New Roman" pitchFamily="18" charset="0"/>
                <a:cs typeface="Times New Roman" pitchFamily="18" charset="0"/>
              </a:rPr>
              <a:t>M</a:t>
            </a:r>
            <a:r>
              <a:rPr lang="el-GR" sz="6200" dirty="0" err="1" smtClean="0">
                <a:latin typeface="Times New Roman" pitchFamily="18" charset="0"/>
                <a:cs typeface="Times New Roman" pitchFamily="18" charset="0"/>
              </a:rPr>
              <a:t>echanics</a:t>
            </a:r>
            <a:r>
              <a:rPr lang="el-GR" sz="6200" dirty="0" smtClean="0">
                <a:latin typeface="Times New Roman" pitchFamily="18" charset="0"/>
                <a:cs typeface="Times New Roman" pitchFamily="18" charset="0"/>
              </a:rPr>
              <a:t> </a:t>
            </a:r>
            <a:r>
              <a:rPr lang="en-US" sz="6200" dirty="0" smtClean="0">
                <a:latin typeface="Times New Roman" pitchFamily="18" charset="0"/>
                <a:cs typeface="Times New Roman" pitchFamily="18" charset="0"/>
              </a:rPr>
              <a:t>-</a:t>
            </a:r>
            <a:r>
              <a:rPr lang="el-GR" sz="6200" dirty="0" smtClean="0">
                <a:latin typeface="Times New Roman" pitchFamily="18" charset="0"/>
                <a:cs typeface="Times New Roman" pitchFamily="18" charset="0"/>
              </a:rPr>
              <a:t>Μηχανισμούς </a:t>
            </a:r>
          </a:p>
          <a:p>
            <a:pPr lvl="0"/>
            <a:r>
              <a:rPr lang="en-US" sz="6200" dirty="0" smtClean="0">
                <a:latin typeface="Times New Roman" pitchFamily="18" charset="0"/>
                <a:cs typeface="Times New Roman" pitchFamily="18" charset="0"/>
              </a:rPr>
              <a:t>M</a:t>
            </a:r>
            <a:r>
              <a:rPr lang="el-GR" sz="6200" dirty="0" err="1" smtClean="0">
                <a:latin typeface="Times New Roman" pitchFamily="18" charset="0"/>
                <a:cs typeface="Times New Roman" pitchFamily="18" charset="0"/>
              </a:rPr>
              <a:t>aintenance</a:t>
            </a:r>
            <a:r>
              <a:rPr lang="el-GR" sz="6200" dirty="0" smtClean="0">
                <a:latin typeface="Times New Roman" pitchFamily="18" charset="0"/>
                <a:cs typeface="Times New Roman" pitchFamily="18" charset="0"/>
              </a:rPr>
              <a:t>- Διατήρηση </a:t>
            </a:r>
          </a:p>
          <a:p>
            <a:pPr lvl="0"/>
            <a:r>
              <a:rPr lang="en-US" sz="6200" dirty="0" smtClean="0">
                <a:latin typeface="Times New Roman" pitchFamily="18" charset="0"/>
                <a:cs typeface="Times New Roman" pitchFamily="18" charset="0"/>
              </a:rPr>
              <a:t>Metrics</a:t>
            </a:r>
            <a:r>
              <a:rPr lang="el-GR" sz="6200" dirty="0" smtClean="0">
                <a:latin typeface="Times New Roman" pitchFamily="18" charset="0"/>
                <a:cs typeface="Times New Roman" pitchFamily="18" charset="0"/>
              </a:rPr>
              <a:t>- </a:t>
            </a:r>
            <a:r>
              <a:rPr lang="en-US" sz="6200" dirty="0" smtClean="0">
                <a:latin typeface="Times New Roman" pitchFamily="18" charset="0"/>
                <a:cs typeface="Times New Roman" pitchFamily="18" charset="0"/>
              </a:rPr>
              <a:t>M</a:t>
            </a:r>
            <a:r>
              <a:rPr lang="el-GR" sz="6200" dirty="0" err="1" smtClean="0">
                <a:latin typeface="Times New Roman" pitchFamily="18" charset="0"/>
                <a:cs typeface="Times New Roman" pitchFamily="18" charset="0"/>
              </a:rPr>
              <a:t>ετρικά</a:t>
            </a:r>
            <a:endParaRPr lang="el-GR" sz="6200" dirty="0" smtClean="0">
              <a:latin typeface="Times New Roman" pitchFamily="18" charset="0"/>
              <a:cs typeface="Times New Roman" pitchFamily="18" charset="0"/>
            </a:endParaRPr>
          </a:p>
          <a:p>
            <a:pPr>
              <a:buNone/>
            </a:pPr>
            <a:r>
              <a:rPr lang="el-GR" sz="6800" dirty="0" smtClean="0">
                <a:latin typeface="Times New Roman" pitchFamily="18" charset="0"/>
                <a:cs typeface="Times New Roman" pitchFamily="18" charset="0"/>
              </a:rPr>
              <a:t> </a:t>
            </a:r>
            <a:r>
              <a:rPr lang="el-GR" sz="6800" b="1" dirty="0" smtClean="0">
                <a:solidFill>
                  <a:schemeClr val="accent1"/>
                </a:solidFill>
                <a:latin typeface="Times New Roman" pitchFamily="18" charset="0"/>
                <a:cs typeface="Times New Roman" pitchFamily="18" charset="0"/>
              </a:rPr>
              <a:t>Το μοντέλο 10 </a:t>
            </a:r>
            <a:r>
              <a:rPr lang="el-GR" sz="6800" b="1" dirty="0" err="1" smtClean="0">
                <a:solidFill>
                  <a:schemeClr val="accent1"/>
                </a:solidFill>
                <a:latin typeface="Times New Roman" pitchFamily="18" charset="0"/>
                <a:cs typeface="Times New Roman" pitchFamily="18" charset="0"/>
              </a:rPr>
              <a:t>C’s</a:t>
            </a:r>
            <a:r>
              <a:rPr lang="el-GR" sz="6800" b="1" dirty="0" smtClean="0">
                <a:solidFill>
                  <a:schemeClr val="accent1"/>
                </a:solidFill>
                <a:latin typeface="Times New Roman" pitchFamily="18" charset="0"/>
                <a:cs typeface="Times New Roman" pitchFamily="18" charset="0"/>
              </a:rPr>
              <a:t> του  διαδικτυακού μάρκετινγκ για φορείς παραγωγής αθλητικού προϊόντος</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ontext</a:t>
            </a:r>
            <a:r>
              <a:rPr lang="el-GR" sz="6400" dirty="0" smtClean="0">
                <a:latin typeface="Times New Roman" pitchFamily="18" charset="0"/>
                <a:cs typeface="Times New Roman" pitchFamily="18" charset="0"/>
              </a:rPr>
              <a:t> - Το ευρύτερο πλαίσιο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ontent</a:t>
            </a:r>
            <a:r>
              <a:rPr lang="el-GR" sz="6400" dirty="0" smtClean="0">
                <a:latin typeface="Times New Roman" pitchFamily="18" charset="0"/>
                <a:cs typeface="Times New Roman" pitchFamily="18" charset="0"/>
              </a:rPr>
              <a:t>- Το περιεχόμενο του αθλητικού προϊόντος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hoice</a:t>
            </a:r>
            <a:r>
              <a:rPr lang="en-US" sz="6400" dirty="0" smtClean="0">
                <a:latin typeface="Times New Roman" pitchFamily="18" charset="0"/>
                <a:cs typeface="Times New Roman" pitchFamily="18" charset="0"/>
              </a:rPr>
              <a:t>- </a:t>
            </a:r>
            <a:r>
              <a:rPr lang="el-GR" sz="6400" dirty="0" smtClean="0">
                <a:latin typeface="Times New Roman" pitchFamily="18" charset="0"/>
                <a:cs typeface="Times New Roman" pitchFamily="18" charset="0"/>
              </a:rPr>
              <a:t>Η επιλογή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onfidence</a:t>
            </a:r>
            <a:r>
              <a:rPr lang="en-US" sz="6400" dirty="0" smtClean="0">
                <a:latin typeface="Times New Roman" pitchFamily="18" charset="0"/>
                <a:cs typeface="Times New Roman" pitchFamily="18" charset="0"/>
              </a:rPr>
              <a:t>- </a:t>
            </a:r>
            <a:r>
              <a:rPr lang="el-GR" sz="6400" dirty="0" smtClean="0">
                <a:latin typeface="Times New Roman" pitchFamily="18" charset="0"/>
                <a:cs typeface="Times New Roman" pitchFamily="18" charset="0"/>
              </a:rPr>
              <a:t>Η εμπιστοσύνη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onvenience</a:t>
            </a:r>
            <a:r>
              <a:rPr lang="el-GR" sz="6400" dirty="0" smtClean="0">
                <a:latin typeface="Times New Roman" pitchFamily="18" charset="0"/>
                <a:cs typeface="Times New Roman" pitchFamily="18" charset="0"/>
              </a:rPr>
              <a:t>- Η ευκολία επιλογής και διανομής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omparison</a:t>
            </a:r>
            <a:r>
              <a:rPr lang="el-GR" sz="6400" dirty="0" smtClean="0">
                <a:latin typeface="Times New Roman" pitchFamily="18" charset="0"/>
                <a:cs typeface="Times New Roman" pitchFamily="18" charset="0"/>
              </a:rPr>
              <a:t>- Η σύγκριση με ανταγωνιστικά προϊόντα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ustomization</a:t>
            </a:r>
            <a:r>
              <a:rPr lang="el-GR" sz="6400" dirty="0" smtClean="0">
                <a:latin typeface="Times New Roman" pitchFamily="18" charset="0"/>
                <a:cs typeface="Times New Roman" pitchFamily="18" charset="0"/>
              </a:rPr>
              <a:t>- Η προσαρμογή στις απαιτήσεις των πελατών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ost</a:t>
            </a:r>
            <a:r>
              <a:rPr lang="el-GR" sz="6400" dirty="0" smtClean="0">
                <a:latin typeface="Times New Roman" pitchFamily="18" charset="0"/>
                <a:cs typeface="Times New Roman" pitchFamily="18" charset="0"/>
              </a:rPr>
              <a:t>- </a:t>
            </a:r>
            <a:r>
              <a:rPr lang="el-GR" sz="6400" dirty="0" err="1" smtClean="0">
                <a:latin typeface="Times New Roman" pitchFamily="18" charset="0"/>
                <a:cs typeface="Times New Roman" pitchFamily="18" charset="0"/>
              </a:rPr>
              <a:t>saving</a:t>
            </a:r>
            <a:r>
              <a:rPr lang="el-GR" sz="6400" dirty="0" smtClean="0">
                <a:latin typeface="Times New Roman" pitchFamily="18" charset="0"/>
                <a:cs typeface="Times New Roman" pitchFamily="18" charset="0"/>
              </a:rPr>
              <a:t>- Η εξοικονόμηση (μείωση) κόστους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ool</a:t>
            </a:r>
            <a:r>
              <a:rPr lang="el-GR" sz="6400" dirty="0" smtClean="0">
                <a:latin typeface="Times New Roman" pitchFamily="18" charset="0"/>
                <a:cs typeface="Times New Roman" pitchFamily="18" charset="0"/>
              </a:rPr>
              <a:t> </a:t>
            </a:r>
            <a:r>
              <a:rPr lang="el-GR" sz="6400" dirty="0" err="1" smtClean="0">
                <a:latin typeface="Times New Roman" pitchFamily="18" charset="0"/>
                <a:cs typeface="Times New Roman" pitchFamily="18" charset="0"/>
              </a:rPr>
              <a:t>experience</a:t>
            </a:r>
            <a:r>
              <a:rPr lang="el-GR" sz="6400" dirty="0" smtClean="0">
                <a:latin typeface="Times New Roman" pitchFamily="18" charset="0"/>
                <a:cs typeface="Times New Roman" pitchFamily="18" charset="0"/>
              </a:rPr>
              <a:t>- Η έξοχη (</a:t>
            </a:r>
            <a:r>
              <a:rPr lang="en-US" sz="6400" dirty="0" smtClean="0">
                <a:latin typeface="Times New Roman" pitchFamily="18" charset="0"/>
                <a:cs typeface="Times New Roman" pitchFamily="18" charset="0"/>
              </a:rPr>
              <a:t>satisfaction </a:t>
            </a:r>
            <a:r>
              <a:rPr lang="el-GR" sz="6400" dirty="0" smtClean="0">
                <a:latin typeface="Times New Roman" pitchFamily="18" charset="0"/>
                <a:cs typeface="Times New Roman" pitchFamily="18" charset="0"/>
              </a:rPr>
              <a:t>) εμπειρία των καταναλωτών </a:t>
            </a:r>
          </a:p>
          <a:p>
            <a:pPr>
              <a:buFont typeface="Wingdings" pitchFamily="2" charset="2"/>
              <a:buChar char="Ø"/>
            </a:pPr>
            <a:r>
              <a:rPr lang="en-US" sz="6400" dirty="0" smtClean="0">
                <a:latin typeface="Times New Roman" pitchFamily="18" charset="0"/>
                <a:cs typeface="Times New Roman" pitchFamily="18" charset="0"/>
              </a:rPr>
              <a:t>C</a:t>
            </a:r>
            <a:r>
              <a:rPr lang="el-GR" sz="6400" dirty="0" err="1" smtClean="0">
                <a:latin typeface="Times New Roman" pitchFamily="18" charset="0"/>
                <a:cs typeface="Times New Roman" pitchFamily="18" charset="0"/>
              </a:rPr>
              <a:t>ommunity</a:t>
            </a:r>
            <a:r>
              <a:rPr lang="el-GR" sz="6400" dirty="0" smtClean="0">
                <a:latin typeface="Times New Roman" pitchFamily="18" charset="0"/>
                <a:cs typeface="Times New Roman" pitchFamily="18" charset="0"/>
              </a:rPr>
              <a:t>-                   Η ενδυνάμωση της κοινότητας </a:t>
            </a:r>
          </a:p>
          <a:p>
            <a:r>
              <a:rPr lang="el-GR" sz="6200" dirty="0" smtClean="0">
                <a:latin typeface="Times New Roman" pitchFamily="18" charset="0"/>
                <a:cs typeface="Times New Roman" pitchFamily="18" charset="0"/>
              </a:rPr>
              <a:t> </a:t>
            </a:r>
          </a:p>
          <a:p>
            <a:endParaRPr lang="el-GR" b="1" dirty="0" smtClean="0"/>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43</a:t>
            </a:fld>
            <a:endParaRPr lang="en"/>
          </a:p>
        </p:txBody>
      </p:sp>
      <p:sp>
        <p:nvSpPr>
          <p:cNvPr id="4" name="3 - Τίτλος"/>
          <p:cNvSpPr>
            <a:spLocks noGrp="1"/>
          </p:cNvSpPr>
          <p:nvPr>
            <p:ph type="title"/>
          </p:nvPr>
        </p:nvSpPr>
        <p:spPr>
          <a:xfrm>
            <a:off x="457200" y="205979"/>
            <a:ext cx="8229600" cy="294353"/>
          </a:xfrm>
        </p:spPr>
        <p:txBody>
          <a:bodyPr>
            <a:normAutofit fontScale="90000"/>
          </a:bodyPr>
          <a:lstStyle/>
          <a:p>
            <a:pPr algn="ctr"/>
            <a:r>
              <a:rPr lang="el-GR" sz="2400" dirty="0" smtClean="0">
                <a:latin typeface="Times New Roman" pitchFamily="18" charset="0"/>
                <a:cs typeface="Times New Roman" pitchFamily="18" charset="0"/>
              </a:rPr>
              <a:t>Τα 6 </a:t>
            </a:r>
            <a:r>
              <a:rPr lang="el-GR" sz="2400" dirty="0" err="1" smtClean="0">
                <a:latin typeface="Times New Roman" pitchFamily="18" charset="0"/>
                <a:cs typeface="Times New Roman" pitchFamily="18" charset="0"/>
              </a:rPr>
              <a:t>Μ’s</a:t>
            </a:r>
            <a:r>
              <a:rPr lang="el-GR" sz="2400" dirty="0" smtClean="0">
                <a:latin typeface="Times New Roman" pitchFamily="18" charset="0"/>
                <a:cs typeface="Times New Roman" pitchFamily="18" charset="0"/>
              </a:rPr>
              <a:t> και τα δέκα </a:t>
            </a:r>
            <a:r>
              <a:rPr lang="el-GR" sz="2400" dirty="0" err="1" smtClean="0">
                <a:latin typeface="Times New Roman" pitchFamily="18" charset="0"/>
                <a:cs typeface="Times New Roman" pitchFamily="18" charset="0"/>
              </a:rPr>
              <a:t>C’s</a:t>
            </a: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endParaRPr lang="el-GR" sz="24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50165" y="1026543"/>
            <a:ext cx="8609163" cy="3478926"/>
          </a:xfrm>
        </p:spPr>
        <p:txBody>
          <a:bodyPr>
            <a:noAutofit/>
          </a:bodyPr>
          <a:lstStyle/>
          <a:p>
            <a:r>
              <a:rPr lang="el-GR" sz="2000" dirty="0" smtClean="0">
                <a:latin typeface="Times New Roman" pitchFamily="18" charset="0"/>
                <a:cs typeface="Times New Roman" pitchFamily="18" charset="0"/>
              </a:rPr>
              <a:t>Η  </a:t>
            </a:r>
            <a:r>
              <a:rPr lang="el-GR" sz="2000" b="1" dirty="0" smtClean="0">
                <a:solidFill>
                  <a:schemeClr val="accent1"/>
                </a:solidFill>
                <a:latin typeface="Times New Roman" pitchFamily="18" charset="0"/>
                <a:cs typeface="Times New Roman" pitchFamily="18" charset="0"/>
              </a:rPr>
              <a:t>ποιότητα και η ικανοποίηση </a:t>
            </a:r>
            <a:r>
              <a:rPr lang="el-GR" sz="2000" dirty="0" smtClean="0">
                <a:latin typeface="Times New Roman" pitchFamily="18" charset="0"/>
                <a:cs typeface="Times New Roman" pitchFamily="18" charset="0"/>
              </a:rPr>
              <a:t>ενός  καταναλωτή δεν αποτελούν ταυτόσημους όρους καθώς η</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παροχή υψηλής ποιότητας υπηρεσιών </a:t>
            </a:r>
            <a:r>
              <a:rPr lang="el-GR" sz="2000" b="1" dirty="0" smtClean="0">
                <a:solidFill>
                  <a:schemeClr val="accent1"/>
                </a:solidFill>
                <a:latin typeface="Times New Roman" pitchFamily="18" charset="0"/>
                <a:cs typeface="Times New Roman" pitchFamily="18" charset="0"/>
              </a:rPr>
              <a:t>πιθανόν να επιφέρει</a:t>
            </a:r>
            <a:r>
              <a:rPr lang="el-GR" sz="2000" dirty="0" smtClean="0">
                <a:latin typeface="Times New Roman" pitchFamily="18" charset="0"/>
                <a:cs typeface="Times New Roman" pitchFamily="18" charset="0"/>
              </a:rPr>
              <a:t> την ικανοποίησή του  αλλά δεν θεωρείται αυτονόητο στοιχείο.</a:t>
            </a:r>
          </a:p>
          <a:p>
            <a:pPr>
              <a:buNone/>
            </a:pPr>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Η </a:t>
            </a:r>
            <a:r>
              <a:rPr lang="el-GR" sz="2000" b="1" dirty="0" smtClean="0">
                <a:solidFill>
                  <a:schemeClr val="accent1"/>
                </a:solidFill>
                <a:latin typeface="Times New Roman" pitchFamily="18" charset="0"/>
                <a:cs typeface="Times New Roman" pitchFamily="18" charset="0"/>
              </a:rPr>
              <a:t>ποιότητα</a:t>
            </a:r>
            <a:r>
              <a:rPr lang="el-GR" sz="2000" dirty="0" smtClean="0">
                <a:latin typeface="Times New Roman" pitchFamily="18" charset="0"/>
                <a:cs typeface="Times New Roman" pitchFamily="18" charset="0"/>
              </a:rPr>
              <a:t> υπηρεσιών λειτουργεί οιονεί </a:t>
            </a:r>
            <a:r>
              <a:rPr lang="el-GR" sz="2000" b="1" dirty="0" smtClean="0">
                <a:solidFill>
                  <a:schemeClr val="accent1"/>
                </a:solidFill>
                <a:latin typeface="Times New Roman" pitchFamily="18" charset="0"/>
                <a:cs typeface="Times New Roman" pitchFamily="18" charset="0"/>
              </a:rPr>
              <a:t>ως μία αξιολόγηση </a:t>
            </a:r>
            <a:r>
              <a:rPr lang="el-GR" sz="2000" dirty="0" smtClean="0">
                <a:latin typeface="Times New Roman" pitchFamily="18" charset="0"/>
                <a:cs typeface="Times New Roman" pitchFamily="18" charset="0"/>
              </a:rPr>
              <a:t>που αναφέρεται στην υπεροχή ή την ανωτερότητα της παρεχόμενης υπηρεσίας. </a:t>
            </a:r>
          </a:p>
          <a:p>
            <a:pPr>
              <a:buNone/>
            </a:pPr>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Η  </a:t>
            </a:r>
            <a:r>
              <a:rPr lang="el-GR" sz="2000" b="1" dirty="0" smtClean="0">
                <a:solidFill>
                  <a:schemeClr val="accent1"/>
                </a:solidFill>
                <a:latin typeface="Times New Roman" pitchFamily="18" charset="0"/>
                <a:cs typeface="Times New Roman" pitchFamily="18" charset="0"/>
              </a:rPr>
              <a:t>ικανοποίηση</a:t>
            </a:r>
            <a:r>
              <a:rPr lang="el-GR" sz="2000" dirty="0" smtClean="0">
                <a:latin typeface="Times New Roman" pitchFamily="18" charset="0"/>
                <a:cs typeface="Times New Roman" pitchFamily="18" charset="0"/>
              </a:rPr>
              <a:t> ορίζεται ως μία </a:t>
            </a:r>
            <a:r>
              <a:rPr lang="el-GR" sz="2000" b="1" dirty="0" smtClean="0">
                <a:solidFill>
                  <a:schemeClr val="accent1"/>
                </a:solidFill>
                <a:latin typeface="Times New Roman" pitchFamily="18" charset="0"/>
                <a:cs typeface="Times New Roman" pitchFamily="18" charset="0"/>
              </a:rPr>
              <a:t>συνολική στάση και συμπεριφορά </a:t>
            </a:r>
            <a:r>
              <a:rPr lang="el-GR" sz="2000" dirty="0" smtClean="0">
                <a:latin typeface="Times New Roman" pitchFamily="18" charset="0"/>
                <a:cs typeface="Times New Roman" pitchFamily="18" charset="0"/>
              </a:rPr>
              <a:t>που ο καταναλωτής διαμορφώνει για μία υπηρεσία.</a:t>
            </a: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44</a:t>
            </a:fld>
            <a:endParaRPr lang="en"/>
          </a:p>
        </p:txBody>
      </p:sp>
      <p:sp>
        <p:nvSpPr>
          <p:cNvPr id="4" name="3 - Τίτλος"/>
          <p:cNvSpPr>
            <a:spLocks noGrp="1"/>
          </p:cNvSpPr>
          <p:nvPr>
            <p:ph type="title"/>
          </p:nvPr>
        </p:nvSpPr>
        <p:spPr>
          <a:xfrm>
            <a:off x="414068" y="205979"/>
            <a:ext cx="8229600" cy="423749"/>
          </a:xfrm>
        </p:spPr>
        <p:txBody>
          <a:bodyPr>
            <a:noAutofit/>
          </a:bodyPr>
          <a:lstStyle/>
          <a:p>
            <a:pPr algn="ctr"/>
            <a:r>
              <a:rPr lang="el-GR" sz="2200" dirty="0" smtClean="0">
                <a:latin typeface="Times New Roman" pitchFamily="18" charset="0"/>
                <a:cs typeface="Times New Roman" pitchFamily="18" charset="0"/>
              </a:rPr>
              <a:t>Πελατειακή πίστη στον αθλητισμό: ποιότητα και ικανοποίηση</a:t>
            </a:r>
            <a:endParaRPr lang="el-GR" sz="22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76045" y="802257"/>
            <a:ext cx="8962845" cy="3703212"/>
          </a:xfrm>
        </p:spPr>
        <p:txBody>
          <a:bodyPr>
            <a:normAutofit fontScale="85000" lnSpcReduction="20000"/>
          </a:bodyPr>
          <a:lstStyle/>
          <a:p>
            <a:pPr lvl="2">
              <a:buFont typeface="Wingdings" pitchFamily="2" charset="2"/>
              <a:buChar char="Ø"/>
            </a:pPr>
            <a:r>
              <a:rPr lang="el-GR" sz="2400" dirty="0" smtClean="0">
                <a:latin typeface="Times New Roman" pitchFamily="18" charset="0"/>
                <a:cs typeface="Times New Roman" pitchFamily="18" charset="0"/>
              </a:rPr>
              <a:t>Η εκτίμηση της ικανοποίησης συνιστά μία </a:t>
            </a:r>
            <a:r>
              <a:rPr lang="el-GR" sz="2400" b="1" dirty="0" smtClean="0">
                <a:solidFill>
                  <a:schemeClr val="accent1"/>
                </a:solidFill>
                <a:latin typeface="Times New Roman" pitchFamily="18" charset="0"/>
                <a:cs typeface="Times New Roman" pitchFamily="18" charset="0"/>
              </a:rPr>
              <a:t>διανοητική και συναισθηματική διαδικασία</a:t>
            </a:r>
            <a:r>
              <a:rPr lang="el-GR" sz="2400" dirty="0" smtClean="0">
                <a:latin typeface="Times New Roman" pitchFamily="18" charset="0"/>
                <a:cs typeface="Times New Roman" pitchFamily="18" charset="0"/>
              </a:rPr>
              <a:t> ενώ της ποιότητας αποτελεί </a:t>
            </a:r>
            <a:r>
              <a:rPr lang="el-GR" sz="2400" b="1" dirty="0" smtClean="0">
                <a:solidFill>
                  <a:schemeClr val="accent1"/>
                </a:solidFill>
                <a:latin typeface="Times New Roman" pitchFamily="18" charset="0"/>
                <a:cs typeface="Times New Roman" pitchFamily="18" charset="0"/>
              </a:rPr>
              <a:t>μία </a:t>
            </a:r>
            <a:r>
              <a:rPr lang="el-GR" sz="2400" b="1" dirty="0" err="1" smtClean="0">
                <a:solidFill>
                  <a:schemeClr val="accent1"/>
                </a:solidFill>
                <a:latin typeface="Times New Roman" pitchFamily="18" charset="0"/>
                <a:cs typeface="Times New Roman" pitchFamily="18" charset="0"/>
              </a:rPr>
              <a:t>κατ΄</a:t>
            </a:r>
            <a:r>
              <a:rPr lang="el-GR" sz="2400" b="1" dirty="0" smtClean="0">
                <a:solidFill>
                  <a:schemeClr val="accent1"/>
                </a:solidFill>
                <a:latin typeface="Times New Roman" pitchFamily="18" charset="0"/>
                <a:cs typeface="Times New Roman" pitchFamily="18" charset="0"/>
              </a:rPr>
              <a:t> εξοχήν ορθολογιστική </a:t>
            </a:r>
            <a:r>
              <a:rPr lang="el-GR" sz="2400" dirty="0" smtClean="0">
                <a:latin typeface="Times New Roman" pitchFamily="18" charset="0"/>
                <a:cs typeface="Times New Roman" pitchFamily="18" charset="0"/>
              </a:rPr>
              <a:t>διαδικασία.</a:t>
            </a:r>
          </a:p>
          <a:p>
            <a:pPr lvl="2">
              <a:buFont typeface="Wingdings" pitchFamily="2" charset="2"/>
              <a:buChar char="Ø"/>
            </a:pPr>
            <a:r>
              <a:rPr lang="el-GR" sz="2400" dirty="0" smtClean="0">
                <a:latin typeface="Times New Roman" pitchFamily="18" charset="0"/>
                <a:cs typeface="Times New Roman" pitchFamily="18" charset="0"/>
              </a:rPr>
              <a:t>Η </a:t>
            </a:r>
            <a:r>
              <a:rPr lang="el-GR" sz="2400" b="1" dirty="0" smtClean="0">
                <a:solidFill>
                  <a:schemeClr val="accent1"/>
                </a:solidFill>
                <a:latin typeface="Times New Roman" pitchFamily="18" charset="0"/>
                <a:cs typeface="Times New Roman" pitchFamily="18" charset="0"/>
              </a:rPr>
              <a:t>ποιότητα συγκρίνεται </a:t>
            </a:r>
            <a:r>
              <a:rPr lang="el-GR" sz="2400" dirty="0" smtClean="0">
                <a:latin typeface="Times New Roman" pitchFamily="18" charset="0"/>
                <a:cs typeface="Times New Roman" pitchFamily="18" charset="0"/>
              </a:rPr>
              <a:t>έναντι</a:t>
            </a:r>
            <a:r>
              <a:rPr lang="el-GR" sz="2400" b="1"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καθορισμένων σταθερών (π.χ. ποιο θεωρώ ως το καλύτερο γυμναστήριο). Η </a:t>
            </a:r>
            <a:r>
              <a:rPr lang="el-GR" sz="2400" dirty="0" smtClean="0">
                <a:solidFill>
                  <a:schemeClr val="accent1"/>
                </a:solidFill>
                <a:latin typeface="Times New Roman" pitchFamily="18" charset="0"/>
                <a:cs typeface="Times New Roman" pitchFamily="18" charset="0"/>
              </a:rPr>
              <a:t>ι</a:t>
            </a:r>
            <a:r>
              <a:rPr lang="el-GR" sz="2400" b="1" dirty="0" smtClean="0">
                <a:solidFill>
                  <a:schemeClr val="accent1"/>
                </a:solidFill>
                <a:latin typeface="Times New Roman" pitchFamily="18" charset="0"/>
                <a:cs typeface="Times New Roman" pitchFamily="18" charset="0"/>
              </a:rPr>
              <a:t>κανοποίηση διαμορφώνεται από τις προσωπικές προσδοκίες που διαφοροποιούνται </a:t>
            </a:r>
            <a:r>
              <a:rPr lang="el-GR" sz="2400" dirty="0" smtClean="0">
                <a:latin typeface="Times New Roman" pitchFamily="18" charset="0"/>
                <a:cs typeface="Times New Roman" pitchFamily="18" charset="0"/>
              </a:rPr>
              <a:t>(π.χ. κάποιοι πελάτες με χαμηλές προσδοκίες είναι δυνατόν να τους αφήσει ικανοποιημένους ακόμη και ένα μέτριο σε παροχές γυμναστήριο).</a:t>
            </a:r>
          </a:p>
          <a:p>
            <a:pPr lvl="2">
              <a:buFont typeface="Wingdings" pitchFamily="2" charset="2"/>
              <a:buChar char="Ø"/>
            </a:pPr>
            <a:r>
              <a:rPr lang="el-GR" sz="2400" dirty="0" smtClean="0">
                <a:latin typeface="Times New Roman" pitchFamily="18" charset="0"/>
                <a:cs typeface="Times New Roman" pitchFamily="18" charset="0"/>
              </a:rPr>
              <a:t>Η εκτίμηση της </a:t>
            </a:r>
            <a:r>
              <a:rPr lang="el-GR" sz="2400" b="1" dirty="0" smtClean="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ποιότητας διατηρείται στη μνήμη του καταναλωτή περισσότερο από ότι η  ικανοποίηση </a:t>
            </a:r>
            <a:r>
              <a:rPr lang="el-GR" sz="2400" dirty="0" smtClean="0">
                <a:effectLst>
                  <a:outerShdw blurRad="38100" dist="38100" dir="2700000" algn="tl">
                    <a:srgbClr val="000000">
                      <a:alpha val="43137"/>
                    </a:srgbClr>
                  </a:outerShdw>
                </a:effectLst>
                <a:latin typeface="Times New Roman" pitchFamily="18" charset="0"/>
                <a:cs typeface="Times New Roman" pitchFamily="18" charset="0"/>
              </a:rPr>
              <a:t>και μπορεί να εξαρτηθεί από υποκειμενικούς παράγοντες </a:t>
            </a:r>
            <a:r>
              <a:rPr lang="el-GR" sz="2400" dirty="0" smtClean="0">
                <a:latin typeface="Times New Roman" pitchFamily="18" charset="0"/>
                <a:cs typeface="Times New Roman" pitchFamily="18" charset="0"/>
              </a:rPr>
              <a:t>(π.χ. διαθεσιμότητα, διάθεση), εξωτερικούς παράγοντες (π.χ. κυκλοφοριακό), τις αναμενόμενες προσδοκίες και το κόστος συμμετοχής.</a:t>
            </a: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45</a:t>
            </a:fld>
            <a:endParaRPr lang="en"/>
          </a:p>
        </p:txBody>
      </p:sp>
      <p:sp>
        <p:nvSpPr>
          <p:cNvPr id="4" name="3 - Τίτλος"/>
          <p:cNvSpPr>
            <a:spLocks noGrp="1"/>
          </p:cNvSpPr>
          <p:nvPr>
            <p:ph type="title"/>
          </p:nvPr>
        </p:nvSpPr>
        <p:spPr>
          <a:xfrm>
            <a:off x="112143" y="205979"/>
            <a:ext cx="8807569" cy="492761"/>
          </a:xfrm>
        </p:spPr>
        <p:txBody>
          <a:bodyPr>
            <a:normAutofit/>
          </a:bodyPr>
          <a:lstStyle/>
          <a:p>
            <a:pPr algn="ctr"/>
            <a:r>
              <a:rPr lang="el-GR" sz="2400" dirty="0" smtClean="0">
                <a:latin typeface="Times New Roman" pitchFamily="18" charset="0"/>
                <a:cs typeface="Times New Roman" pitchFamily="18" charset="0"/>
              </a:rPr>
              <a:t>Η «ποιότητα» και «ικανοποίηση» επιπλέον διαφοροποιούνται: </a:t>
            </a:r>
            <a:endParaRPr lang="el-GR" sz="2400"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24287" y="534838"/>
            <a:ext cx="8816196" cy="4235570"/>
          </a:xfrm>
        </p:spPr>
        <p:txBody>
          <a:bodyPr>
            <a:normAutofit fontScale="92500" lnSpcReduction="10000"/>
          </a:bodyPr>
          <a:lstStyle/>
          <a:p>
            <a:r>
              <a:rPr lang="el-GR" sz="2000" dirty="0" smtClean="0">
                <a:latin typeface="Times New Roman" pitchFamily="18" charset="0"/>
                <a:cs typeface="Times New Roman" pitchFamily="18" charset="0"/>
              </a:rPr>
              <a:t>Η </a:t>
            </a:r>
            <a:r>
              <a:rPr lang="el-GR" sz="2000" b="1" dirty="0" smtClean="0">
                <a:solidFill>
                  <a:schemeClr val="accent1"/>
                </a:solidFill>
                <a:latin typeface="Times New Roman" pitchFamily="18" charset="0"/>
                <a:cs typeface="Times New Roman" pitchFamily="18" charset="0"/>
              </a:rPr>
              <a:t>ποιότητα </a:t>
            </a:r>
            <a:r>
              <a:rPr lang="el-GR" sz="2000" dirty="0" smtClean="0">
                <a:latin typeface="Times New Roman" pitchFamily="18" charset="0"/>
                <a:cs typeface="Times New Roman" pitchFamily="18" charset="0"/>
              </a:rPr>
              <a:t>των αθλητικών υπηρεσιών αντιμετωπίζεται ως </a:t>
            </a:r>
            <a:r>
              <a:rPr lang="el-GR" sz="2000" b="1" dirty="0" smtClean="0">
                <a:solidFill>
                  <a:schemeClr val="accent1"/>
                </a:solidFill>
                <a:latin typeface="Times New Roman" pitchFamily="18" charset="0"/>
                <a:cs typeface="Times New Roman" pitchFamily="18" charset="0"/>
              </a:rPr>
              <a:t>η διαφορά μεταξύ της αρχικής προσδοκίας</a:t>
            </a:r>
            <a:r>
              <a:rPr lang="el-GR" sz="2000" dirty="0" smtClean="0">
                <a:latin typeface="Times New Roman" pitchFamily="18" charset="0"/>
                <a:cs typeface="Times New Roman" pitchFamily="18" charset="0"/>
              </a:rPr>
              <a:t> του καταναλωτή σε σχέση με την </a:t>
            </a:r>
            <a:r>
              <a:rPr lang="el-GR" sz="2000" b="1" dirty="0" smtClean="0">
                <a:solidFill>
                  <a:schemeClr val="accent1"/>
                </a:solidFill>
                <a:latin typeface="Times New Roman" pitchFamily="18" charset="0"/>
                <a:cs typeface="Times New Roman" pitchFamily="18" charset="0"/>
              </a:rPr>
              <a:t>τελική αντίληψη </a:t>
            </a:r>
            <a:r>
              <a:rPr lang="el-GR" sz="2000" dirty="0" smtClean="0">
                <a:latin typeface="Times New Roman" pitchFamily="18" charset="0"/>
                <a:cs typeface="Times New Roman" pitchFamily="18" charset="0"/>
              </a:rPr>
              <a:t>για την ποιότητα της υπηρεσίας που του παρασχέθηκε. </a:t>
            </a:r>
          </a:p>
          <a:p>
            <a:r>
              <a:rPr lang="el-GR" sz="2000" dirty="0" smtClean="0">
                <a:latin typeface="Times New Roman" pitchFamily="18" charset="0"/>
                <a:cs typeface="Times New Roman" pitchFamily="18" charset="0"/>
              </a:rPr>
              <a:t>Η </a:t>
            </a:r>
            <a:r>
              <a:rPr lang="el-GR" sz="2000" b="1" dirty="0" smtClean="0">
                <a:solidFill>
                  <a:schemeClr val="accent1"/>
                </a:solidFill>
                <a:latin typeface="Times New Roman" pitchFamily="18" charset="0"/>
                <a:cs typeface="Times New Roman" pitchFamily="18" charset="0"/>
              </a:rPr>
              <a:t>ποιότητα</a:t>
            </a:r>
            <a:r>
              <a:rPr lang="el-GR" sz="2000" dirty="0" smtClean="0">
                <a:latin typeface="Times New Roman" pitchFamily="18" charset="0"/>
                <a:cs typeface="Times New Roman" pitchFamily="18" charset="0"/>
              </a:rPr>
              <a:t> των υπηρεσιών </a:t>
            </a:r>
            <a:r>
              <a:rPr lang="el-GR" sz="2000" b="1" dirty="0" smtClean="0">
                <a:solidFill>
                  <a:schemeClr val="accent1"/>
                </a:solidFill>
                <a:latin typeface="Times New Roman" pitchFamily="18" charset="0"/>
                <a:cs typeface="Times New Roman" pitchFamily="18" charset="0"/>
              </a:rPr>
              <a:t>θεωρείται ως πρόδρομος  της ικανοποίησης </a:t>
            </a:r>
            <a:r>
              <a:rPr lang="el-GR" sz="2000" dirty="0" smtClean="0">
                <a:latin typeface="Times New Roman" pitchFamily="18" charset="0"/>
                <a:cs typeface="Times New Roman" pitchFamily="18" charset="0"/>
              </a:rPr>
              <a:t>η οποία είναι σε «θέση» να επηρεάσει και να </a:t>
            </a:r>
            <a:r>
              <a:rPr lang="el-GR" sz="2000" b="1" dirty="0" smtClean="0">
                <a:solidFill>
                  <a:schemeClr val="accent1"/>
                </a:solidFill>
                <a:latin typeface="Times New Roman" pitchFamily="18" charset="0"/>
                <a:cs typeface="Times New Roman" pitchFamily="18" charset="0"/>
              </a:rPr>
              <a:t>«χτίσει» τα επίπεδα ικανοποίησης</a:t>
            </a:r>
            <a:r>
              <a:rPr lang="el-GR" sz="2000" dirty="0" smtClean="0">
                <a:latin typeface="Times New Roman" pitchFamily="18" charset="0"/>
                <a:cs typeface="Times New Roman" pitchFamily="18" charset="0"/>
              </a:rPr>
              <a:t>. </a:t>
            </a:r>
          </a:p>
          <a:p>
            <a:r>
              <a:rPr lang="el-GR" sz="2200" dirty="0" smtClean="0">
                <a:latin typeface="Times New Roman" pitchFamily="18" charset="0"/>
                <a:cs typeface="Times New Roman" pitchFamily="18" charset="0"/>
              </a:rPr>
              <a:t>Η ποιότητα υπηρεσιών είναι αποτέλεσμα</a:t>
            </a:r>
            <a:r>
              <a:rPr lang="el-GR" sz="2200" b="1"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μίας</a:t>
            </a:r>
            <a:r>
              <a:rPr lang="el-GR" sz="2200" b="1" dirty="0" smtClean="0">
                <a:latin typeface="Times New Roman" pitchFamily="18" charset="0"/>
                <a:cs typeface="Times New Roman" pitchFamily="18" charset="0"/>
              </a:rPr>
              <a:t>  </a:t>
            </a:r>
            <a:r>
              <a:rPr lang="el-GR" sz="2200" b="1" dirty="0" smtClean="0">
                <a:solidFill>
                  <a:schemeClr val="accent1"/>
                </a:solidFill>
                <a:latin typeface="Times New Roman" pitchFamily="18" charset="0"/>
                <a:cs typeface="Times New Roman" pitchFamily="18" charset="0"/>
              </a:rPr>
              <a:t>υποκειμενικής αντιληπτικότητας.</a:t>
            </a:r>
            <a:r>
              <a:rPr lang="el-GR" sz="2200" b="1"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Η αντιληπτικότητα δύο καταναλωτών είναι δυνατόν να διαμορφώσουν </a:t>
            </a:r>
            <a:r>
              <a:rPr lang="el-GR" sz="2200" b="1" dirty="0" smtClean="0">
                <a:solidFill>
                  <a:schemeClr val="accent1"/>
                </a:solidFill>
                <a:latin typeface="Times New Roman" pitchFamily="18" charset="0"/>
                <a:cs typeface="Times New Roman" pitchFamily="18" charset="0"/>
              </a:rPr>
              <a:t>διαφορετική αντίληψη </a:t>
            </a:r>
            <a:r>
              <a:rPr lang="el-GR" sz="2200" dirty="0" smtClean="0">
                <a:latin typeface="Times New Roman" pitchFamily="18" charset="0"/>
                <a:cs typeface="Times New Roman" pitchFamily="18" charset="0"/>
              </a:rPr>
              <a:t>για την παρεχόμενη ποιότητα μίας υπηρεσίας </a:t>
            </a:r>
            <a:r>
              <a:rPr lang="el-GR" sz="2200" b="1" dirty="0" smtClean="0">
                <a:solidFill>
                  <a:schemeClr val="accent1"/>
                </a:solidFill>
                <a:latin typeface="Times New Roman" pitchFamily="18" charset="0"/>
                <a:cs typeface="Times New Roman" pitchFamily="18" charset="0"/>
              </a:rPr>
              <a:t>αν και  καταναλώνουν ταυτόχρονα την ίδια υπηρεσία </a:t>
            </a:r>
            <a:r>
              <a:rPr lang="el-GR" sz="2200" dirty="0" smtClean="0">
                <a:latin typeface="Times New Roman" pitchFamily="18" charset="0"/>
                <a:cs typeface="Times New Roman" pitchFamily="18" charset="0"/>
              </a:rPr>
              <a:t>(π.χ. ένα πρόγραμμα αεροβικής). </a:t>
            </a:r>
          </a:p>
          <a:p>
            <a:r>
              <a:rPr lang="el-GR" sz="2200" dirty="0" smtClean="0">
                <a:latin typeface="Times New Roman" pitchFamily="18" charset="0"/>
                <a:cs typeface="Times New Roman" pitchFamily="18" charset="0"/>
              </a:rPr>
              <a:t>Άλλωστε, η </a:t>
            </a:r>
            <a:r>
              <a:rPr lang="el-GR" sz="2200" b="1" dirty="0" smtClean="0">
                <a:solidFill>
                  <a:schemeClr val="accent1"/>
                </a:solidFill>
                <a:latin typeface="Times New Roman" pitchFamily="18" charset="0"/>
                <a:cs typeface="Times New Roman" pitchFamily="18" charset="0"/>
              </a:rPr>
              <a:t>αντιλαμβανόμενη ποιότητα </a:t>
            </a:r>
            <a:r>
              <a:rPr lang="el-GR" sz="2200" dirty="0" smtClean="0">
                <a:latin typeface="Times New Roman" pitchFamily="18" charset="0"/>
                <a:cs typeface="Times New Roman" pitchFamily="18" charset="0"/>
              </a:rPr>
              <a:t>του ίδιου ατόμου για την ποιότητα μίας υπηρεσίας (π.χ. το μάθημα στη γιόγκα) </a:t>
            </a:r>
            <a:r>
              <a:rPr lang="el-GR" sz="2200" b="1" dirty="0" smtClean="0">
                <a:solidFill>
                  <a:schemeClr val="accent1"/>
                </a:solidFill>
                <a:latin typeface="Times New Roman" pitchFamily="18" charset="0"/>
                <a:cs typeface="Times New Roman" pitchFamily="18" charset="0"/>
              </a:rPr>
              <a:t>διαφοροποιείται από τη μία χρήση στην άλλη, </a:t>
            </a:r>
            <a:r>
              <a:rPr lang="el-GR" sz="2200" dirty="0" smtClean="0">
                <a:latin typeface="Times New Roman" pitchFamily="18" charset="0"/>
                <a:cs typeface="Times New Roman" pitchFamily="18" charset="0"/>
              </a:rPr>
              <a:t>εξ αιτίας διαφορετικών παραμέτρων που δεν μπορούν να ελεγχθούν ούτε από τον ίδιο τον φορέα παραγωγής</a:t>
            </a:r>
            <a:endParaRPr lang="el-GR" sz="22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46</a:t>
            </a:fld>
            <a:endParaRPr lang="en"/>
          </a:p>
        </p:txBody>
      </p:sp>
      <p:sp>
        <p:nvSpPr>
          <p:cNvPr id="4" name="3 - Τίτλος"/>
          <p:cNvSpPr>
            <a:spLocks noGrp="1"/>
          </p:cNvSpPr>
          <p:nvPr>
            <p:ph type="title"/>
          </p:nvPr>
        </p:nvSpPr>
        <p:spPr>
          <a:xfrm>
            <a:off x="163902" y="1"/>
            <a:ext cx="8980098" cy="276044"/>
          </a:xfrm>
        </p:spPr>
        <p:txBody>
          <a:bodyPr>
            <a:noAutofit/>
          </a:bodyPr>
          <a:lstStyle/>
          <a:p>
            <a:pPr algn="ct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300" dirty="0" smtClean="0">
                <a:latin typeface="Times New Roman" pitchFamily="18" charset="0"/>
                <a:cs typeface="Times New Roman" pitchFamily="18" charset="0"/>
              </a:rPr>
              <a:t>Η υποκειμενική αντιληπτικότητα της ποιότητας και η αξιολόγησή της</a:t>
            </a:r>
            <a:endParaRPr lang="el-GR" sz="2300"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41540" y="854015"/>
            <a:ext cx="8643668" cy="3651455"/>
          </a:xfrm>
        </p:spPr>
        <p:txBody>
          <a:bodyPr>
            <a:normAutofit fontScale="85000" lnSpcReduction="10000"/>
          </a:bodyPr>
          <a:lstStyle/>
          <a:p>
            <a:pPr lvl="0"/>
            <a:r>
              <a:rPr lang="el-GR" sz="2100" b="1" dirty="0" smtClean="0">
                <a:solidFill>
                  <a:schemeClr val="accent1"/>
                </a:solidFill>
                <a:latin typeface="Times New Roman" pitchFamily="18" charset="0"/>
                <a:cs typeface="Times New Roman" pitchFamily="18" charset="0"/>
              </a:rPr>
              <a:t>Επάρκεια υποδομών</a:t>
            </a:r>
            <a:r>
              <a:rPr lang="el-GR" sz="2100" dirty="0" smtClean="0">
                <a:solidFill>
                  <a:schemeClr val="accent1"/>
                </a:solidFill>
                <a:latin typeface="Times New Roman" pitchFamily="18" charset="0"/>
                <a:cs typeface="Times New Roman" pitchFamily="18" charset="0"/>
              </a:rPr>
              <a:t>: </a:t>
            </a:r>
            <a:r>
              <a:rPr lang="el-GR" sz="2100" dirty="0" smtClean="0">
                <a:latin typeface="Times New Roman" pitchFamily="18" charset="0"/>
                <a:cs typeface="Times New Roman" pitchFamily="18" charset="0"/>
              </a:rPr>
              <a:t>Η επάρκεια σχετίζεται </a:t>
            </a:r>
            <a:r>
              <a:rPr lang="el-GR" sz="2100" b="1" dirty="0" smtClean="0">
                <a:solidFill>
                  <a:schemeClr val="accent1"/>
                </a:solidFill>
                <a:latin typeface="Times New Roman" pitchFamily="18" charset="0"/>
                <a:cs typeface="Times New Roman" pitchFamily="18" charset="0"/>
              </a:rPr>
              <a:t>με το βαθμό κάλυψης των αναγκών σε υποδομές </a:t>
            </a:r>
            <a:r>
              <a:rPr lang="el-GR" sz="2100" dirty="0" smtClean="0">
                <a:latin typeface="Times New Roman" pitchFamily="18" charset="0"/>
                <a:cs typeface="Times New Roman" pitchFamily="18" charset="0"/>
              </a:rPr>
              <a:t>και την </a:t>
            </a:r>
            <a:r>
              <a:rPr lang="el-GR" sz="2100" b="1" dirty="0" smtClean="0">
                <a:solidFill>
                  <a:schemeClr val="accent1"/>
                </a:solidFill>
                <a:latin typeface="Times New Roman" pitchFamily="18" charset="0"/>
                <a:cs typeface="Times New Roman" pitchFamily="18" charset="0"/>
              </a:rPr>
              <a:t>ποιότητα</a:t>
            </a:r>
            <a:r>
              <a:rPr lang="el-GR" sz="2100" dirty="0" smtClean="0">
                <a:latin typeface="Times New Roman" pitchFamily="18" charset="0"/>
                <a:cs typeface="Times New Roman" pitchFamily="18" charset="0"/>
              </a:rPr>
              <a:t> των εγκαταστάσεων και του εξοπλισμού που παρέχονται προς χρήση. Η  επάρκεια αξιολογείται όχι μόνον  στο πρωταρχικό προϊόν ( π.χ. ένα αθλητικό στάδιο) αλλά και στα </a:t>
            </a:r>
            <a:r>
              <a:rPr lang="el-GR" sz="2100" b="1" dirty="0" smtClean="0">
                <a:solidFill>
                  <a:schemeClr val="accent1"/>
                </a:solidFill>
                <a:latin typeface="Times New Roman" pitchFamily="18" charset="0"/>
                <a:cs typeface="Times New Roman" pitchFamily="18" charset="0"/>
              </a:rPr>
              <a:t>συμπληρωματικά του στοιχεία </a:t>
            </a:r>
            <a:r>
              <a:rPr lang="el-GR" sz="2100" dirty="0" smtClean="0">
                <a:latin typeface="Times New Roman" pitchFamily="18" charset="0"/>
                <a:cs typeface="Times New Roman" pitchFamily="18" charset="0"/>
              </a:rPr>
              <a:t>όπως π.χ. το άνετο παρκάρισμα,  η ηλεκτρονική έκδοση εισιτηρίων, κλπ.</a:t>
            </a:r>
          </a:p>
          <a:p>
            <a:pPr lvl="0"/>
            <a:r>
              <a:rPr lang="el-GR" sz="2100" b="1" dirty="0" smtClean="0">
                <a:solidFill>
                  <a:schemeClr val="accent1"/>
                </a:solidFill>
                <a:latin typeface="Times New Roman" pitchFamily="18" charset="0"/>
                <a:cs typeface="Times New Roman" pitchFamily="18" charset="0"/>
              </a:rPr>
              <a:t>Αξιοπιστία- Ανταπόκριση: </a:t>
            </a:r>
            <a:r>
              <a:rPr lang="el-GR" sz="2100" dirty="0" smtClean="0">
                <a:latin typeface="Times New Roman" pitchFamily="18" charset="0"/>
                <a:cs typeface="Times New Roman" pitchFamily="18" charset="0"/>
              </a:rPr>
              <a:t>Η αξιοπιστία αφορά σε θέματα λειτουργίας στην καλά οργανωμένη εκτέλεση και στην ακρίβεια των αθλητικών προγραμμάτων (συγκεκριμένη διάρκεια εκτέλεσης, ακρίβεια στο χρόνο έναρξης  κλπ). Η </a:t>
            </a:r>
            <a:r>
              <a:rPr lang="el-GR" sz="2100" b="1" dirty="0" smtClean="0">
                <a:solidFill>
                  <a:schemeClr val="accent1"/>
                </a:solidFill>
                <a:latin typeface="Times New Roman" pitchFamily="18" charset="0"/>
                <a:cs typeface="Times New Roman" pitchFamily="18" charset="0"/>
              </a:rPr>
              <a:t>ανταπόκριση</a:t>
            </a:r>
            <a:r>
              <a:rPr lang="el-GR" sz="2100" dirty="0" smtClean="0">
                <a:latin typeface="Times New Roman" pitchFamily="18" charset="0"/>
                <a:cs typeface="Times New Roman" pitchFamily="18" charset="0"/>
              </a:rPr>
              <a:t> εστιάζεται στη διαθεσιμότητα του προσωπικού ώστε να υποστηρίζει τους χρήστες παρέχοντας άμεση εξυπηρέτηση και με στόχο τη διαμόρφωση </a:t>
            </a:r>
            <a:r>
              <a:rPr lang="el-GR" sz="2100" b="1" dirty="0" smtClean="0">
                <a:solidFill>
                  <a:schemeClr val="accent1"/>
                </a:solidFill>
                <a:latin typeface="Times New Roman" pitchFamily="18" charset="0"/>
                <a:cs typeface="Times New Roman" pitchFamily="18" charset="0"/>
              </a:rPr>
              <a:t>εξατομικευμένου προγράμματος</a:t>
            </a:r>
            <a:r>
              <a:rPr lang="el-GR" sz="2100" dirty="0" smtClean="0">
                <a:latin typeface="Times New Roman" pitchFamily="18" charset="0"/>
                <a:cs typeface="Times New Roman" pitchFamily="18" charset="0"/>
              </a:rPr>
              <a:t>. </a:t>
            </a:r>
          </a:p>
          <a:p>
            <a:pPr lvl="0"/>
            <a:r>
              <a:rPr lang="el-GR" sz="2100" b="1" dirty="0" smtClean="0">
                <a:solidFill>
                  <a:schemeClr val="accent1"/>
                </a:solidFill>
                <a:latin typeface="Times New Roman" pitchFamily="18" charset="0"/>
                <a:cs typeface="Times New Roman" pitchFamily="18" charset="0"/>
              </a:rPr>
              <a:t>Εμπιστοσύνη- Ασφάλεια: </a:t>
            </a:r>
            <a:r>
              <a:rPr lang="el-GR" sz="2100" dirty="0" smtClean="0">
                <a:latin typeface="Times New Roman" pitchFamily="18" charset="0"/>
                <a:cs typeface="Times New Roman" pitchFamily="18" charset="0"/>
              </a:rPr>
              <a:t>Η εμπιστοσύνη και η ασφάλεια</a:t>
            </a:r>
            <a:r>
              <a:rPr lang="el-GR" sz="2100" b="1" dirty="0" smtClean="0">
                <a:latin typeface="Times New Roman" pitchFamily="18" charset="0"/>
                <a:cs typeface="Times New Roman" pitchFamily="18" charset="0"/>
              </a:rPr>
              <a:t> </a:t>
            </a:r>
            <a:r>
              <a:rPr lang="el-GR" sz="2100" dirty="0" smtClean="0">
                <a:latin typeface="Times New Roman" pitchFamily="18" charset="0"/>
                <a:cs typeface="Times New Roman" pitchFamily="18" charset="0"/>
              </a:rPr>
              <a:t>εστιάζεται</a:t>
            </a:r>
            <a:r>
              <a:rPr lang="el-GR" sz="2100" b="1" dirty="0" smtClean="0">
                <a:latin typeface="Times New Roman" pitchFamily="18" charset="0"/>
                <a:cs typeface="Times New Roman" pitchFamily="18" charset="0"/>
              </a:rPr>
              <a:t> </a:t>
            </a:r>
            <a:r>
              <a:rPr lang="el-GR" sz="2100" dirty="0" smtClean="0">
                <a:latin typeface="Times New Roman" pitchFamily="18" charset="0"/>
                <a:cs typeface="Times New Roman" pitchFamily="18" charset="0"/>
              </a:rPr>
              <a:t>στο καλά </a:t>
            </a:r>
            <a:r>
              <a:rPr lang="el-GR" sz="2100" b="1" dirty="0" smtClean="0">
                <a:solidFill>
                  <a:schemeClr val="accent1"/>
                </a:solidFill>
                <a:latin typeface="Times New Roman" pitchFamily="18" charset="0"/>
                <a:cs typeface="Times New Roman" pitchFamily="18" charset="0"/>
              </a:rPr>
              <a:t>καταρτισμένο έμψυχο δυναμικό </a:t>
            </a:r>
            <a:r>
              <a:rPr lang="el-GR" sz="2100" dirty="0" smtClean="0">
                <a:latin typeface="Times New Roman" pitchFamily="18" charset="0"/>
                <a:cs typeface="Times New Roman" pitchFamily="18" charset="0"/>
              </a:rPr>
              <a:t>ώστε να παρέχει βοήθεια και να δίνει οδηγίες στους χρήστες, να εξηγεί τις τεχνικές γνώσεις, να εμπνέει εμπιστοσύνη και  σιγουριά στην υλοποίηση του έργου του.   </a:t>
            </a: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47</a:t>
            </a:fld>
            <a:endParaRPr lang="en"/>
          </a:p>
        </p:txBody>
      </p:sp>
      <p:sp>
        <p:nvSpPr>
          <p:cNvPr id="4" name="3 - Τίτλος"/>
          <p:cNvSpPr>
            <a:spLocks noGrp="1"/>
          </p:cNvSpPr>
          <p:nvPr>
            <p:ph type="title"/>
          </p:nvPr>
        </p:nvSpPr>
        <p:spPr>
          <a:xfrm>
            <a:off x="457200" y="205979"/>
            <a:ext cx="8229600" cy="458255"/>
          </a:xfrm>
        </p:spPr>
        <p:txBody>
          <a:bodyPr>
            <a:noAutofit/>
          </a:bodyPr>
          <a:lstStyle/>
          <a:p>
            <a:pPr algn="ctr"/>
            <a:r>
              <a:rPr lang="el-GR" sz="2200" dirty="0" smtClean="0">
                <a:latin typeface="Times New Roman" pitchFamily="18" charset="0"/>
                <a:cs typeface="Times New Roman" pitchFamily="18" charset="0"/>
              </a:rPr>
              <a:t>Παράμετροι αξιολόγησης της ποιότητας </a:t>
            </a:r>
            <a:br>
              <a:rPr lang="el-GR" sz="2200" dirty="0" smtClean="0">
                <a:latin typeface="Times New Roman" pitchFamily="18" charset="0"/>
                <a:cs typeface="Times New Roman" pitchFamily="18" charset="0"/>
              </a:rPr>
            </a:br>
            <a:r>
              <a:rPr lang="el-GR" sz="2200" dirty="0" smtClean="0">
                <a:latin typeface="Times New Roman" pitchFamily="18" charset="0"/>
                <a:cs typeface="Times New Roman" pitchFamily="18" charset="0"/>
              </a:rPr>
              <a:t>μίας αθλητικής υπηρεσίας είναι </a:t>
            </a:r>
            <a:r>
              <a:rPr lang="el-GR" sz="2200" dirty="0" err="1" smtClean="0">
                <a:latin typeface="Times New Roman" pitchFamily="18" charset="0"/>
                <a:cs typeface="Times New Roman" pitchFamily="18" charset="0"/>
              </a:rPr>
              <a:t>πολυπαραγοντικές</a:t>
            </a:r>
            <a:r>
              <a:rPr lang="el-GR" sz="2200" dirty="0" smtClean="0">
                <a:latin typeface="Times New Roman" pitchFamily="18" charset="0"/>
                <a:cs typeface="Times New Roman" pitchFamily="18" charset="0"/>
              </a:rPr>
              <a:t> (1)</a:t>
            </a:r>
            <a:endParaRPr lang="el-GR" sz="22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862642"/>
            <a:ext cx="9144000" cy="4080294"/>
          </a:xfrm>
        </p:spPr>
        <p:txBody>
          <a:bodyPr>
            <a:noAutofit/>
          </a:bodyPr>
          <a:lstStyle/>
          <a:p>
            <a:pPr lvl="0"/>
            <a:r>
              <a:rPr lang="el-GR" sz="1800" b="1" dirty="0" smtClean="0">
                <a:solidFill>
                  <a:schemeClr val="accent1"/>
                </a:solidFill>
                <a:latin typeface="Times New Roman" pitchFamily="18" charset="0"/>
                <a:cs typeface="Times New Roman" pitchFamily="18" charset="0"/>
              </a:rPr>
              <a:t>Συναισθηματική νοημοσύνη- Αλληλεπίδραση: Α</a:t>
            </a:r>
            <a:r>
              <a:rPr lang="el-GR" sz="1800" dirty="0" smtClean="0">
                <a:latin typeface="Times New Roman" pitchFamily="18" charset="0"/>
                <a:cs typeface="Times New Roman" pitchFamily="18" charset="0"/>
              </a:rPr>
              <a:t>ποτελεί κρίσιμο παράγοντα καθώς απαιτεί </a:t>
            </a:r>
            <a:r>
              <a:rPr lang="el-GR" sz="1800" b="1" dirty="0" err="1" smtClean="0">
                <a:solidFill>
                  <a:schemeClr val="accent1"/>
                </a:solidFill>
                <a:latin typeface="Times New Roman" pitchFamily="18" charset="0"/>
                <a:cs typeface="Times New Roman" pitchFamily="18" charset="0"/>
              </a:rPr>
              <a:t>ενσυναίσθηση</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που συμπεριλαμβάνουν ειδικές δεξιότητες όπως ο συναισθηματικός αλφαβητισμός, η συναισθηματική ευφυΐα, η συναισθηματική επίγνωση ώστε να μπορεί να </a:t>
            </a:r>
            <a:r>
              <a:rPr lang="el-GR" sz="1800" b="1" dirty="0" smtClean="0">
                <a:solidFill>
                  <a:schemeClr val="accent1"/>
                </a:solidFill>
                <a:latin typeface="Times New Roman" pitchFamily="18" charset="0"/>
                <a:cs typeface="Times New Roman" pitchFamily="18" charset="0"/>
              </a:rPr>
              <a:t>«διαβάζει» τις συναισθηματικές ροές και ανησυχίες των χρηστών, </a:t>
            </a:r>
            <a:r>
              <a:rPr lang="el-GR" sz="1800" dirty="0" smtClean="0">
                <a:latin typeface="Times New Roman" pitchFamily="18" charset="0"/>
                <a:cs typeface="Times New Roman" pitchFamily="18" charset="0"/>
              </a:rPr>
              <a:t>να κατανοεί τις απαιτήσεις και να αντιλαμβάνεται τις προσδοκίες και ανάγκες τους. </a:t>
            </a:r>
          </a:p>
          <a:p>
            <a:r>
              <a:rPr lang="el-GR" sz="1800" b="1" dirty="0" smtClean="0">
                <a:solidFill>
                  <a:schemeClr val="accent1"/>
                </a:solidFill>
                <a:latin typeface="Times New Roman" pitchFamily="18" charset="0"/>
                <a:cs typeface="Times New Roman" pitchFamily="18" charset="0"/>
              </a:rPr>
              <a:t>Λειτουργική ποιότητα- Τεχνική αρτιότητα:</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Οι δύο διαφορετικοί πόλοι αλληλοσυνδέονται παρέχοντας ολοκληρωμένο πακέτο με </a:t>
            </a:r>
            <a:r>
              <a:rPr lang="el-GR" sz="1800" b="1" dirty="0" smtClean="0">
                <a:solidFill>
                  <a:schemeClr val="accent1"/>
                </a:solidFill>
                <a:latin typeface="Times New Roman" pitchFamily="18" charset="0"/>
                <a:cs typeface="Times New Roman" pitchFamily="18" charset="0"/>
              </a:rPr>
              <a:t>ποιότητα λειτουργίας και αρτιότητα στο τεχνικό πεδίο</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Οι δύο αυτές παράμετροι συγκροτούν ένα αξιολογικό μοντέλο που ορίζεται ως το </a:t>
            </a:r>
            <a:r>
              <a:rPr lang="el-GR" sz="1800" b="1" dirty="0" smtClean="0">
                <a:solidFill>
                  <a:schemeClr val="accent1"/>
                </a:solidFill>
                <a:latin typeface="Times New Roman" pitchFamily="18" charset="0"/>
                <a:cs typeface="Times New Roman" pitchFamily="18" charset="0"/>
              </a:rPr>
              <a:t>«Μοντέλο της Αντιλαμβανόμενης Ποιότητας Υπηρεσιών». </a:t>
            </a:r>
          </a:p>
          <a:p>
            <a:pPr lvl="0"/>
            <a:r>
              <a:rPr lang="el-GR" sz="1800" b="1" dirty="0" smtClean="0">
                <a:solidFill>
                  <a:schemeClr val="accent1"/>
                </a:solidFill>
                <a:latin typeface="Times New Roman" pitchFamily="18" charset="0"/>
                <a:cs typeface="Times New Roman" pitchFamily="18" charset="0"/>
              </a:rPr>
              <a:t>Αποτελεσματικότητα- Αξιολόγηση: </a:t>
            </a:r>
            <a:r>
              <a:rPr lang="el-GR" sz="1800" dirty="0" smtClean="0">
                <a:latin typeface="Times New Roman" pitchFamily="18" charset="0"/>
                <a:cs typeface="Times New Roman" pitchFamily="18" charset="0"/>
              </a:rPr>
              <a:t>Το τελικό αποτέλεσμα</a:t>
            </a:r>
            <a:r>
              <a:rPr lang="el-GR" sz="1800" b="1"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πρέπει να είναι εμφανές στο χρήστη, να το αξιολογεί  και να αποτυπωθεί η ικανοποίηση και η ευχαρίστησή του σε σχέση με τις αρχικές προσδοκίες. Τα αποτελέσματα  μπορεί να είναι </a:t>
            </a:r>
            <a:r>
              <a:rPr lang="el-GR" sz="1800" b="1" dirty="0" smtClean="0">
                <a:solidFill>
                  <a:schemeClr val="accent1"/>
                </a:solidFill>
                <a:latin typeface="Times New Roman" pitchFamily="18" charset="0"/>
                <a:cs typeface="Times New Roman" pitchFamily="18" charset="0"/>
              </a:rPr>
              <a:t>αμιγώς σωματικά </a:t>
            </a:r>
            <a:r>
              <a:rPr lang="el-GR" sz="1800" dirty="0" smtClean="0">
                <a:latin typeface="Times New Roman" pitchFamily="18" charset="0"/>
                <a:cs typeface="Times New Roman" pitchFamily="18" charset="0"/>
              </a:rPr>
              <a:t>(π.χ. βελτίωση φυσικής κατάστασης, υγείας, εμφάνισης), να έχουν </a:t>
            </a:r>
            <a:r>
              <a:rPr lang="el-GR" sz="1800" b="1" dirty="0" smtClean="0">
                <a:solidFill>
                  <a:schemeClr val="accent1"/>
                </a:solidFill>
                <a:latin typeface="Times New Roman" pitchFamily="18" charset="0"/>
                <a:cs typeface="Times New Roman" pitchFamily="18" charset="0"/>
              </a:rPr>
              <a:t>κοινωνικό αντίκτυπο  </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π.χ</a:t>
            </a:r>
            <a:r>
              <a:rPr lang="el-GR" sz="1800" dirty="0" smtClean="0">
                <a:latin typeface="Times New Roman" pitchFamily="18" charset="0"/>
                <a:cs typeface="Times New Roman" pitchFamily="18" charset="0"/>
              </a:rPr>
              <a:t>  κοινωνικοποίηση, νέοι φίλοι)  αλλά και </a:t>
            </a:r>
            <a:r>
              <a:rPr lang="el-GR" sz="1800" b="1" dirty="0" smtClean="0">
                <a:solidFill>
                  <a:schemeClr val="accent1"/>
                </a:solidFill>
                <a:latin typeface="Times New Roman" pitchFamily="18" charset="0"/>
                <a:cs typeface="Times New Roman" pitchFamily="18" charset="0"/>
              </a:rPr>
              <a:t>ψυχολογική διάσταση </a:t>
            </a:r>
            <a:r>
              <a:rPr lang="el-GR" sz="1800" dirty="0" smtClean="0">
                <a:latin typeface="Times New Roman" pitchFamily="18" charset="0"/>
                <a:cs typeface="Times New Roman" pitchFamily="18" charset="0"/>
              </a:rPr>
              <a:t>(π.χ. τη μείωση του στρες, χαλάρωση, ευεξία). </a:t>
            </a:r>
          </a:p>
          <a:p>
            <a:endParaRPr lang="el-GR" sz="1800" b="1" dirty="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48</a:t>
            </a:fld>
            <a:endParaRPr lang="en"/>
          </a:p>
        </p:txBody>
      </p:sp>
      <p:sp>
        <p:nvSpPr>
          <p:cNvPr id="4" name="3 - Τίτλος"/>
          <p:cNvSpPr>
            <a:spLocks noGrp="1"/>
          </p:cNvSpPr>
          <p:nvPr>
            <p:ph type="title"/>
          </p:nvPr>
        </p:nvSpPr>
        <p:spPr>
          <a:xfrm>
            <a:off x="457200" y="205979"/>
            <a:ext cx="8229600" cy="561772"/>
          </a:xfrm>
        </p:spPr>
        <p:txBody>
          <a:bodyPr>
            <a:normAutofit fontScale="90000"/>
          </a:bodyPr>
          <a:lstStyle/>
          <a:p>
            <a:pPr algn="ctr"/>
            <a:r>
              <a:rPr lang="el-GR" sz="2400" dirty="0" smtClean="0">
                <a:latin typeface="Times New Roman" pitchFamily="18" charset="0"/>
                <a:cs typeface="Times New Roman" pitchFamily="18" charset="0"/>
              </a:rPr>
              <a:t>Παράμετροι αξιολόγησης της ποιότητας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μίας αθλητικής υπηρεσίας είναι </a:t>
            </a:r>
            <a:r>
              <a:rPr lang="el-GR" sz="2400" dirty="0" err="1" smtClean="0">
                <a:latin typeface="Times New Roman" pitchFamily="18" charset="0"/>
                <a:cs typeface="Times New Roman" pitchFamily="18" charset="0"/>
              </a:rPr>
              <a:t>πολυπαραγοντικές</a:t>
            </a:r>
            <a:r>
              <a:rPr lang="el-GR" sz="2400" dirty="0" smtClean="0">
                <a:latin typeface="Times New Roman" pitchFamily="18" charset="0"/>
                <a:cs typeface="Times New Roman" pitchFamily="18" charset="0"/>
              </a:rPr>
              <a:t> (2)</a:t>
            </a:r>
            <a:endParaRPr lang="el-GR" sz="24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29396" y="569343"/>
            <a:ext cx="9014603" cy="4459857"/>
          </a:xfrm>
        </p:spPr>
        <p:txBody>
          <a:bodyPr>
            <a:normAutofit lnSpcReduction="10000"/>
          </a:bodyPr>
          <a:lstStyle/>
          <a:p>
            <a:r>
              <a:rPr lang="el-GR" sz="1800" dirty="0" smtClean="0">
                <a:latin typeface="Times New Roman" pitchFamily="18" charset="0"/>
                <a:cs typeface="Times New Roman" pitchFamily="18" charset="0"/>
              </a:rPr>
              <a:t>Η ικανοποίηση εστιάζεται στη διαβάθμιση της καταναλωτικής εκπλήρωσης που «εισέπραξε» ο χρήστης διαμορφώνοντας ένα </a:t>
            </a:r>
            <a:r>
              <a:rPr lang="el-GR" sz="1800" b="1" dirty="0" smtClean="0">
                <a:solidFill>
                  <a:schemeClr val="accent1"/>
                </a:solidFill>
                <a:latin typeface="Times New Roman" pitchFamily="18" charset="0"/>
                <a:cs typeface="Times New Roman" pitchFamily="18" charset="0"/>
              </a:rPr>
              <a:t>συγκεκριμένο επίπεδο </a:t>
            </a:r>
            <a:r>
              <a:rPr lang="el-GR" sz="1800" b="1" dirty="0" err="1" smtClean="0">
                <a:solidFill>
                  <a:schemeClr val="accent1"/>
                </a:solidFill>
                <a:latin typeface="Times New Roman" pitchFamily="18" charset="0"/>
                <a:cs typeface="Times New Roman" pitchFamily="18" charset="0"/>
              </a:rPr>
              <a:t>υποεκπλήρωσης</a:t>
            </a:r>
            <a:r>
              <a:rPr lang="el-GR" sz="1800" b="1" dirty="0" smtClean="0">
                <a:solidFill>
                  <a:schemeClr val="accent1"/>
                </a:solidFill>
                <a:latin typeface="Times New Roman" pitchFamily="18" charset="0"/>
                <a:cs typeface="Times New Roman" pitchFamily="18" charset="0"/>
              </a:rPr>
              <a:t> ή </a:t>
            </a:r>
            <a:r>
              <a:rPr lang="el-GR" sz="1800" b="1" dirty="0" err="1" smtClean="0">
                <a:solidFill>
                  <a:schemeClr val="accent1"/>
                </a:solidFill>
                <a:latin typeface="Times New Roman" pitchFamily="18" charset="0"/>
                <a:cs typeface="Times New Roman" pitchFamily="18" charset="0"/>
              </a:rPr>
              <a:t>υπερεκπλήρωσης</a:t>
            </a:r>
            <a:r>
              <a:rPr lang="el-GR" sz="1800" dirty="0" smtClean="0">
                <a:latin typeface="Times New Roman" pitchFamily="18" charset="0"/>
                <a:cs typeface="Times New Roman" pitchFamily="18" charset="0"/>
              </a:rPr>
              <a:t> των αρχικών στόχων του. Η </a:t>
            </a:r>
            <a:r>
              <a:rPr lang="el-GR" sz="1800" dirty="0" err="1" smtClean="0">
                <a:latin typeface="Times New Roman" pitchFamily="18" charset="0"/>
                <a:cs typeface="Times New Roman" pitchFamily="18" charset="0"/>
              </a:rPr>
              <a:t>υπερεκπληρωμένη</a:t>
            </a:r>
            <a:r>
              <a:rPr lang="el-GR" sz="1800" dirty="0" smtClean="0">
                <a:latin typeface="Times New Roman" pitchFamily="18" charset="0"/>
                <a:cs typeface="Times New Roman" pitchFamily="18" charset="0"/>
              </a:rPr>
              <a:t> ικανοποίηση του χρήστη τον προδιαθέτει </a:t>
            </a:r>
            <a:r>
              <a:rPr lang="el-GR" sz="1800" b="1" dirty="0" smtClean="0">
                <a:solidFill>
                  <a:schemeClr val="accent1"/>
                </a:solidFill>
                <a:latin typeface="Times New Roman" pitchFamily="18" charset="0"/>
                <a:cs typeface="Times New Roman" pitchFamily="18" charset="0"/>
              </a:rPr>
              <a:t>να επαναλάβει την εμπειρία</a:t>
            </a:r>
            <a:r>
              <a:rPr lang="el-GR" sz="1800" dirty="0" smtClean="0">
                <a:latin typeface="Times New Roman" pitchFamily="18" charset="0"/>
                <a:cs typeface="Times New Roman" pitchFamily="18" charset="0"/>
              </a:rPr>
              <a:t> που βίωσε καθώς νοιώθει περισσότερο ικανοποιημένος από ότι περίμενε και το αποτέλεσμα είναι θετικό. Η </a:t>
            </a:r>
            <a:r>
              <a:rPr lang="el-GR" sz="1800" dirty="0" err="1" smtClean="0">
                <a:latin typeface="Times New Roman" pitchFamily="18" charset="0"/>
                <a:cs typeface="Times New Roman" pitchFamily="18" charset="0"/>
              </a:rPr>
              <a:t>υποεκπλήρωση</a:t>
            </a:r>
            <a:r>
              <a:rPr lang="el-GR" sz="1800" dirty="0" smtClean="0">
                <a:latin typeface="Times New Roman" pitchFamily="18" charset="0"/>
                <a:cs typeface="Times New Roman" pitchFamily="18" charset="0"/>
              </a:rPr>
              <a:t> της ικανοποίησης</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οδηγεί σε αρνητικό αποτέλεσμα και σημαίνει ότι η παροχή υπολείπεται των προσδοκιών του και εκφράζει δυσαρέσκεια,  παράπονα και πιθανόν </a:t>
            </a:r>
            <a:r>
              <a:rPr lang="el-GR" sz="1800" b="1" dirty="0" smtClean="0">
                <a:solidFill>
                  <a:schemeClr val="accent1"/>
                </a:solidFill>
                <a:latin typeface="Times New Roman" pitchFamily="18" charset="0"/>
                <a:cs typeface="Times New Roman" pitchFamily="18" charset="0"/>
              </a:rPr>
              <a:t>να δυσφημήσει το προϊόν </a:t>
            </a:r>
            <a:r>
              <a:rPr lang="el-GR" sz="1800" dirty="0" smtClean="0">
                <a:latin typeface="Times New Roman" pitchFamily="18" charset="0"/>
                <a:cs typeface="Times New Roman" pitchFamily="18" charset="0"/>
              </a:rPr>
              <a:t>και να αναζητήσει ένα άλλο.  Τέλος, το μηδενικό άθροισμα σημαίνει ότι η τελική παροχή είναι ισοδύναμη με την αρχική προσδοκία. </a:t>
            </a:r>
          </a:p>
          <a:p>
            <a:r>
              <a:rPr lang="el-GR" sz="1800" dirty="0" smtClean="0">
                <a:latin typeface="Times New Roman" pitchFamily="18" charset="0"/>
                <a:cs typeface="Times New Roman" pitchFamily="18" charset="0"/>
              </a:rPr>
              <a:t>Η </a:t>
            </a:r>
            <a:r>
              <a:rPr lang="el-GR" sz="1800" b="1" dirty="0" smtClean="0">
                <a:solidFill>
                  <a:schemeClr val="accent1"/>
                </a:solidFill>
                <a:latin typeface="Times New Roman" pitchFamily="18" charset="0"/>
                <a:cs typeface="Times New Roman" pitchFamily="18" charset="0"/>
              </a:rPr>
              <a:t>συνολική αξιολόγηση </a:t>
            </a:r>
            <a:r>
              <a:rPr lang="el-GR" sz="1800" dirty="0" smtClean="0">
                <a:latin typeface="Times New Roman" pitchFamily="18" charset="0"/>
                <a:cs typeface="Times New Roman" pitchFamily="18" charset="0"/>
              </a:rPr>
              <a:t>έχει οριστεί ως η </a:t>
            </a:r>
            <a:r>
              <a:rPr lang="el-GR" sz="1800" b="1" dirty="0" smtClean="0">
                <a:solidFill>
                  <a:schemeClr val="accent1"/>
                </a:solidFill>
                <a:latin typeface="Times New Roman" pitchFamily="18" charset="0"/>
                <a:cs typeface="Times New Roman" pitchFamily="18" charset="0"/>
              </a:rPr>
              <a:t>ολοκληρωμένη ικανοποίηση των επιμέρους </a:t>
            </a:r>
            <a:r>
              <a:rPr lang="el-GR" sz="1800" dirty="0" smtClean="0">
                <a:latin typeface="Times New Roman" pitchFamily="18" charset="0"/>
                <a:cs typeface="Times New Roman" pitchFamily="18" charset="0"/>
              </a:rPr>
              <a:t>αθροιστικών εμπειριών ενός καταναλωτή από μία συγκεκριμένη υπηρεσία όπου ενσωματώνεται και η εμπειρία που ο ίδιος βίωσε. Για την κατανόηση της διαδικασίας με την οποία διαμορφώνεται η ικανοποίηση, διατυπώθηκε το </a:t>
            </a:r>
            <a:r>
              <a:rPr lang="el-GR" sz="1800" b="1" dirty="0" smtClean="0">
                <a:solidFill>
                  <a:schemeClr val="accent1"/>
                </a:solidFill>
                <a:latin typeface="Times New Roman" pitchFamily="18" charset="0"/>
                <a:cs typeface="Times New Roman" pitchFamily="18" charset="0"/>
              </a:rPr>
              <a:t>«Μοντέλο της Μη Επιβεβαίωσης των Προσδοκιών» </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Disconfirmation</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of</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Expectation</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Model</a:t>
            </a:r>
            <a:r>
              <a:rPr lang="el-GR" sz="1800" dirty="0" smtClean="0">
                <a:latin typeface="Times New Roman" pitchFamily="18" charset="0"/>
                <a:cs typeface="Times New Roman" pitchFamily="18" charset="0"/>
              </a:rPr>
              <a:t> – DEM), σύμφωνα με το οποίο κάθε αντίληψη που τροφοδοτείται από την εμπειρία της απόδοσης μίας υπηρεσίας, </a:t>
            </a:r>
            <a:r>
              <a:rPr lang="el-GR" sz="1800" b="1" dirty="0" smtClean="0">
                <a:solidFill>
                  <a:schemeClr val="accent1"/>
                </a:solidFill>
                <a:latin typeface="Times New Roman" pitchFamily="18" charset="0"/>
                <a:cs typeface="Times New Roman" pitchFamily="18" charset="0"/>
              </a:rPr>
              <a:t>συγκρίνεται με τις αρχικές προσδοκίες </a:t>
            </a:r>
            <a:r>
              <a:rPr lang="el-GR" sz="1800" dirty="0" smtClean="0">
                <a:latin typeface="Times New Roman" pitchFamily="18" charset="0"/>
                <a:cs typeface="Times New Roman" pitchFamily="18" charset="0"/>
              </a:rPr>
              <a:t>του καταναλωτή.</a:t>
            </a:r>
          </a:p>
          <a:p>
            <a:endParaRPr lang="el-GR" sz="18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49</a:t>
            </a:fld>
            <a:endParaRPr lang="en"/>
          </a:p>
        </p:txBody>
      </p:sp>
      <p:sp>
        <p:nvSpPr>
          <p:cNvPr id="4" name="3 - Τίτλος"/>
          <p:cNvSpPr>
            <a:spLocks noGrp="1"/>
          </p:cNvSpPr>
          <p:nvPr>
            <p:ph type="title"/>
          </p:nvPr>
        </p:nvSpPr>
        <p:spPr>
          <a:xfrm>
            <a:off x="457200" y="205979"/>
            <a:ext cx="8229600" cy="501387"/>
          </a:xfrm>
        </p:spPr>
        <p:txBody>
          <a:bodyPr>
            <a:noAutofit/>
          </a:bodyPr>
          <a:lstStyle/>
          <a:p>
            <a:pPr lvl="1" algn="ctr" rtl="0">
              <a:spcBef>
                <a:spcPct val="0"/>
              </a:spcBef>
            </a:pPr>
            <a:r>
              <a:rPr lang="el-GR" sz="2800" b="1" dirty="0" smtClean="0">
                <a:effectLst>
                  <a:outerShdw blurRad="38100" dist="38100" dir="2700000" algn="tl">
                    <a:srgbClr val="000000">
                      <a:alpha val="43137"/>
                    </a:srgbClr>
                  </a:outerShdw>
                </a:effectLst>
                <a:latin typeface="Times New Roman" pitchFamily="18" charset="0"/>
                <a:cs typeface="Times New Roman" pitchFamily="18" charset="0"/>
              </a:rPr>
              <a:t>Η ικανοποίηση των χρηστών </a:t>
            </a:r>
            <a:r>
              <a:rPr lang="el-GR" sz="2800" b="1" dirty="0">
                <a:effectLst>
                  <a:outerShdw blurRad="38100" dist="38100" dir="2700000" algn="tl">
                    <a:srgbClr val="000000">
                      <a:alpha val="43137"/>
                    </a:srgbClr>
                  </a:outerShdw>
                </a:effectLst>
                <a:latin typeface="Times New Roman" pitchFamily="18" charset="0"/>
                <a:cs typeface="Times New Roman" pitchFamily="18" charset="0"/>
              </a:rPr>
              <a:t>καταναλωτών</a:t>
            </a:r>
            <a:br>
              <a:rPr lang="el-GR" sz="2800" b="1" dirty="0">
                <a:effectLst>
                  <a:outerShdw blurRad="38100" dist="38100" dir="2700000" algn="tl">
                    <a:srgbClr val="000000">
                      <a:alpha val="43137"/>
                    </a:srgbClr>
                  </a:outerShdw>
                </a:effectLst>
                <a:latin typeface="Times New Roman" pitchFamily="18" charset="0"/>
                <a:cs typeface="Times New Roman" pitchFamily="18" charset="0"/>
              </a:rPr>
            </a:br>
            <a:endParaRPr lang="el-GR" sz="2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0"/>
            <a:ext cx="8401200" cy="883688"/>
          </a:xfrm>
          <a:prstGeom prst="rect">
            <a:avLst/>
          </a:prstGeom>
        </p:spPr>
        <p:txBody>
          <a:bodyPr spcFirstLastPara="1" wrap="square" lIns="0" tIns="0" rIns="0" bIns="0" anchor="b" anchorCtr="0">
            <a:noAutofit/>
          </a:bodyPr>
          <a:lstStyle/>
          <a:p>
            <a:pPr algn="ctr"/>
            <a:r>
              <a:rPr lang="en-US" sz="4400" dirty="0"/>
              <a:t/>
            </a:r>
            <a:br>
              <a:rPr lang="en-US" sz="4400" dirty="0"/>
            </a:br>
            <a:r>
              <a:rPr lang="el-GR" sz="3200" dirty="0" smtClean="0">
                <a:latin typeface="Times New Roman" pitchFamily="18" charset="0"/>
                <a:cs typeface="Times New Roman" pitchFamily="18" charset="0"/>
              </a:rPr>
              <a:t>Ιστορική εξέλιξη του αθλητισμού </a:t>
            </a:r>
            <a:br>
              <a:rPr lang="el-GR" sz="3200" dirty="0" smtClean="0">
                <a:latin typeface="Times New Roman" pitchFamily="18" charset="0"/>
                <a:cs typeface="Times New Roman" pitchFamily="18" charset="0"/>
              </a:rPr>
            </a:br>
            <a:r>
              <a:rPr lang="el-GR" sz="3200" dirty="0" smtClean="0">
                <a:latin typeface="Times New Roman" pitchFamily="18" charset="0"/>
                <a:cs typeface="Times New Roman" pitchFamily="18" charset="0"/>
              </a:rPr>
              <a:t>και των αθλητικών αγώνων (β)</a:t>
            </a:r>
            <a:endParaRPr sz="2400" dirty="0">
              <a:latin typeface="Times New Roman" pitchFamily="18" charset="0"/>
              <a:cs typeface="Times New Roman" pitchFamily="18" charset="0"/>
            </a:endParaRPr>
          </a:p>
        </p:txBody>
      </p:sp>
      <p:sp>
        <p:nvSpPr>
          <p:cNvPr id="135" name="Google Shape;135;p19"/>
          <p:cNvSpPr txBox="1">
            <a:spLocks noGrp="1"/>
          </p:cNvSpPr>
          <p:nvPr>
            <p:ph type="body" idx="1"/>
          </p:nvPr>
        </p:nvSpPr>
        <p:spPr>
          <a:xfrm>
            <a:off x="0" y="898886"/>
            <a:ext cx="9144000" cy="4057578"/>
          </a:xfrm>
          <a:prstGeom prst="rect">
            <a:avLst/>
          </a:prstGeom>
        </p:spPr>
        <p:txBody>
          <a:bodyPr spcFirstLastPara="1" wrap="square" lIns="91421" tIns="91421" rIns="91421" bIns="91421" anchor="t" anchorCtr="0">
            <a:noAutofit/>
          </a:bodyPr>
          <a:lstStyle/>
          <a:p>
            <a:pPr>
              <a:buFont typeface="Wingdings" pitchFamily="2" charset="2"/>
              <a:buChar char="Ø"/>
            </a:pPr>
            <a:r>
              <a:rPr lang="el-GR" sz="2000" dirty="0" smtClean="0">
                <a:latin typeface="Times New Roman" pitchFamily="18" charset="0"/>
                <a:cs typeface="Times New Roman" pitchFamily="18" charset="0"/>
              </a:rPr>
              <a:t>Από τον 4ο αιώνα </a:t>
            </a:r>
            <a:r>
              <a:rPr lang="el-GR" sz="2000" dirty="0" err="1" smtClean="0">
                <a:latin typeface="Times New Roman" pitchFamily="18" charset="0"/>
                <a:cs typeface="Times New Roman" pitchFamily="18" charset="0"/>
              </a:rPr>
              <a:t>π.Χ.</a:t>
            </a:r>
            <a:r>
              <a:rPr lang="el-GR" sz="2000" dirty="0" smtClean="0">
                <a:latin typeface="Times New Roman" pitchFamily="18" charset="0"/>
                <a:cs typeface="Times New Roman" pitchFamily="18" charset="0"/>
              </a:rPr>
              <a:t>, περίοδος Ρωμαϊκή Αυτοκρατορίας, οι αθλητικοί αγώνες μετατράπηκαν </a:t>
            </a:r>
            <a:r>
              <a:rPr lang="el-GR" sz="2000" b="1" dirty="0" smtClean="0">
                <a:solidFill>
                  <a:schemeClr val="accent1">
                    <a:lumMod val="75000"/>
                  </a:schemeClr>
                </a:solidFill>
                <a:latin typeface="Times New Roman" pitchFamily="18" charset="0"/>
                <a:cs typeface="Times New Roman" pitchFamily="18" charset="0"/>
              </a:rPr>
              <a:t>σε αιματηρές συμπλοκές </a:t>
            </a:r>
            <a:r>
              <a:rPr lang="el-GR" sz="2000" dirty="0" smtClean="0">
                <a:latin typeface="Times New Roman" pitchFamily="18" charset="0"/>
                <a:cs typeface="Times New Roman" pitchFamily="18" charset="0"/>
              </a:rPr>
              <a:t>του Ρωμαϊκού Ιπποδρόμου. </a:t>
            </a:r>
          </a:p>
          <a:p>
            <a:pPr>
              <a:buFont typeface="Wingdings" pitchFamily="2" charset="2"/>
              <a:buChar char="Ø"/>
            </a:pPr>
            <a:r>
              <a:rPr lang="el-GR" sz="2000" dirty="0" smtClean="0">
                <a:latin typeface="Times New Roman" pitchFamily="18" charset="0"/>
                <a:cs typeface="Times New Roman" pitchFamily="18" charset="0"/>
              </a:rPr>
              <a:t>Μετά τον 8</a:t>
            </a:r>
            <a:r>
              <a:rPr lang="el-GR" sz="2000" baseline="30000" dirty="0" smtClean="0">
                <a:latin typeface="Times New Roman" pitchFamily="18" charset="0"/>
                <a:cs typeface="Times New Roman" pitchFamily="18" charset="0"/>
              </a:rPr>
              <a:t>ο</a:t>
            </a:r>
            <a:r>
              <a:rPr lang="el-GR" sz="2000" dirty="0" smtClean="0">
                <a:latin typeface="Times New Roman" pitchFamily="18" charset="0"/>
                <a:cs typeface="Times New Roman" pitchFamily="18" charset="0"/>
              </a:rPr>
              <a:t>  αιώνα </a:t>
            </a:r>
            <a:r>
              <a:rPr lang="el-GR" sz="2000" dirty="0" err="1" smtClean="0">
                <a:latin typeface="Times New Roman" pitchFamily="18" charset="0"/>
                <a:cs typeface="Times New Roman" pitchFamily="18" charset="0"/>
              </a:rPr>
              <a:t>μ.Χ</a:t>
            </a:r>
            <a:r>
              <a:rPr lang="el-GR" sz="2000" dirty="0" smtClean="0">
                <a:latin typeface="Times New Roman" pitchFamily="18" charset="0"/>
                <a:cs typeface="Times New Roman" pitchFamily="18" charset="0"/>
              </a:rPr>
              <a:t>., ο αθλητισμός αφορούσε μόνο </a:t>
            </a:r>
            <a:r>
              <a:rPr lang="el-GR" sz="2000" b="1" dirty="0" smtClean="0">
                <a:solidFill>
                  <a:schemeClr val="accent1">
                    <a:lumMod val="75000"/>
                  </a:schemeClr>
                </a:solidFill>
                <a:latin typeface="Times New Roman" pitchFamily="18" charset="0"/>
                <a:cs typeface="Times New Roman" pitchFamily="18" charset="0"/>
              </a:rPr>
              <a:t>τους ευγενείς </a:t>
            </a:r>
            <a:r>
              <a:rPr lang="el-GR" sz="2000" dirty="0" smtClean="0">
                <a:latin typeface="Times New Roman" pitchFamily="18" charset="0"/>
                <a:cs typeface="Times New Roman" pitchFamily="18" charset="0"/>
              </a:rPr>
              <a:t>και το πιο σημαντικό άθλημα ήταν οι έφιπποι ιπποτικοί αγώνες μέχρι θανάτου.</a:t>
            </a:r>
          </a:p>
          <a:p>
            <a:pPr>
              <a:buFont typeface="Wingdings" pitchFamily="2" charset="2"/>
              <a:buChar char="Ø"/>
            </a:pPr>
            <a:r>
              <a:rPr lang="el-GR" sz="2000" dirty="0" smtClean="0">
                <a:latin typeface="Times New Roman" pitchFamily="18" charset="0"/>
                <a:cs typeface="Times New Roman" pitchFamily="18" charset="0"/>
              </a:rPr>
              <a:t>Ο αθλητισμός θα επανεμφανιστεί αργότερα </a:t>
            </a:r>
            <a:r>
              <a:rPr lang="el-GR" sz="2000" b="1" dirty="0" smtClean="0">
                <a:solidFill>
                  <a:schemeClr val="accent1">
                    <a:lumMod val="75000"/>
                  </a:schemeClr>
                </a:solidFill>
                <a:latin typeface="Times New Roman" pitchFamily="18" charset="0"/>
                <a:cs typeface="Times New Roman" pitchFamily="18" charset="0"/>
              </a:rPr>
              <a:t>στις αρχές του 19ου αιώνα στη Μεγάλη Βρετανία ως σπορ (</a:t>
            </a:r>
            <a:r>
              <a:rPr lang="el-GR" sz="2000" b="1" dirty="0" err="1" smtClean="0">
                <a:solidFill>
                  <a:schemeClr val="accent1">
                    <a:lumMod val="75000"/>
                  </a:schemeClr>
                </a:solidFill>
                <a:latin typeface="Times New Roman" pitchFamily="18" charset="0"/>
                <a:cs typeface="Times New Roman" pitchFamily="18" charset="0"/>
              </a:rPr>
              <a:t>Sport</a:t>
            </a:r>
            <a:r>
              <a:rPr lang="el-GR" sz="2000" b="1" dirty="0" smtClean="0">
                <a:solidFill>
                  <a:schemeClr val="accent1">
                    <a:lumMod val="75000"/>
                  </a:schemeClr>
                </a:solidFill>
                <a:latin typeface="Times New Roman" pitchFamily="18" charset="0"/>
                <a:cs typeface="Times New Roman" pitchFamily="18" charset="0"/>
              </a:rPr>
              <a:t>).</a:t>
            </a:r>
          </a:p>
          <a:p>
            <a:pPr>
              <a:buFont typeface="Wingdings" pitchFamily="2" charset="2"/>
              <a:buChar char="Ø"/>
            </a:pPr>
            <a:r>
              <a:rPr lang="el-GR" sz="2000" dirty="0" smtClean="0">
                <a:latin typeface="Times New Roman" pitchFamily="18" charset="0"/>
                <a:cs typeface="Times New Roman" pitchFamily="18" charset="0"/>
              </a:rPr>
              <a:t>Στον 20ο αιώνα, ο αθλητισμός αποκτά σημαντικές </a:t>
            </a:r>
            <a:r>
              <a:rPr lang="el-GR" sz="2000" b="1" dirty="0" smtClean="0">
                <a:solidFill>
                  <a:schemeClr val="accent1">
                    <a:lumMod val="75000"/>
                  </a:schemeClr>
                </a:solidFill>
                <a:latin typeface="Times New Roman" pitchFamily="18" charset="0"/>
                <a:cs typeface="Times New Roman" pitchFamily="18" charset="0"/>
              </a:rPr>
              <a:t>οικονομικές, πολιτικές και πολιτιστικές διαστάσεις </a:t>
            </a:r>
            <a:r>
              <a:rPr lang="el-GR" sz="2000" dirty="0" smtClean="0">
                <a:latin typeface="Times New Roman" pitchFamily="18" charset="0"/>
                <a:cs typeface="Times New Roman" pitchFamily="18" charset="0"/>
              </a:rPr>
              <a:t>αποτελώντας αναπόσπαστο κομμάτι της κοινωνικής ζωής και της ανθρώπινης δραστηριότητας. </a:t>
            </a:r>
          </a:p>
          <a:p>
            <a:pPr>
              <a:buFont typeface="Wingdings" pitchFamily="2" charset="2"/>
              <a:buChar char="Ø"/>
            </a:pPr>
            <a:r>
              <a:rPr lang="el-GR" sz="2000" dirty="0" smtClean="0">
                <a:latin typeface="Times New Roman" pitchFamily="18" charset="0"/>
                <a:cs typeface="Times New Roman" pitchFamily="18" charset="0"/>
              </a:rPr>
              <a:t>Η δεσπόζουσα αρχή του Ολυμπισμού συναρτάται στο </a:t>
            </a:r>
            <a:r>
              <a:rPr lang="el-GR" sz="2000" i="1" dirty="0" smtClean="0">
                <a:latin typeface="Times New Roman" pitchFamily="18" charset="0"/>
                <a:cs typeface="Times New Roman" pitchFamily="18" charset="0"/>
              </a:rPr>
              <a:t>«</a:t>
            </a:r>
            <a:r>
              <a:rPr lang="el-GR" sz="2000" b="1" dirty="0" err="1" smtClean="0">
                <a:solidFill>
                  <a:schemeClr val="accent1">
                    <a:lumMod val="75000"/>
                  </a:schemeClr>
                </a:solidFill>
                <a:latin typeface="Times New Roman" pitchFamily="18" charset="0"/>
                <a:cs typeface="Times New Roman" pitchFamily="18" charset="0"/>
              </a:rPr>
              <a:t>Citius</a:t>
            </a:r>
            <a:r>
              <a:rPr lang="el-GR" sz="2000" b="1" dirty="0" smtClean="0">
                <a:solidFill>
                  <a:schemeClr val="accent1">
                    <a:lumMod val="75000"/>
                  </a:schemeClr>
                </a:solidFill>
                <a:latin typeface="Times New Roman" pitchFamily="18" charset="0"/>
                <a:cs typeface="Times New Roman" pitchFamily="18" charset="0"/>
              </a:rPr>
              <a:t>, </a:t>
            </a:r>
            <a:r>
              <a:rPr lang="el-GR" sz="2000" b="1" dirty="0" err="1" smtClean="0">
                <a:solidFill>
                  <a:schemeClr val="accent1">
                    <a:lumMod val="75000"/>
                  </a:schemeClr>
                </a:solidFill>
                <a:latin typeface="Times New Roman" pitchFamily="18" charset="0"/>
                <a:cs typeface="Times New Roman" pitchFamily="18" charset="0"/>
              </a:rPr>
              <a:t>Olitius</a:t>
            </a:r>
            <a:r>
              <a:rPr lang="el-GR" sz="2000" b="1" dirty="0" smtClean="0">
                <a:solidFill>
                  <a:schemeClr val="accent1">
                    <a:lumMod val="75000"/>
                  </a:schemeClr>
                </a:solidFill>
                <a:latin typeface="Times New Roman" pitchFamily="18" charset="0"/>
                <a:cs typeface="Times New Roman" pitchFamily="18" charset="0"/>
              </a:rPr>
              <a:t>, </a:t>
            </a:r>
            <a:r>
              <a:rPr lang="el-GR" sz="2000" b="1" dirty="0" err="1" smtClean="0">
                <a:solidFill>
                  <a:schemeClr val="accent1">
                    <a:lumMod val="75000"/>
                  </a:schemeClr>
                </a:solidFill>
                <a:latin typeface="Times New Roman" pitchFamily="18" charset="0"/>
                <a:cs typeface="Times New Roman" pitchFamily="18" charset="0"/>
              </a:rPr>
              <a:t>Fortius</a:t>
            </a:r>
            <a:r>
              <a:rPr lang="el-GR" sz="2000" b="1" dirty="0" smtClean="0">
                <a:solidFill>
                  <a:schemeClr val="accent1">
                    <a:lumMod val="75000"/>
                  </a:schemeClr>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δηλαδή</a:t>
            </a:r>
            <a:r>
              <a:rPr lang="el-GR" sz="2000" b="1" dirty="0" smtClean="0">
                <a:solidFill>
                  <a:schemeClr val="accent1">
                    <a:lumMod val="75000"/>
                  </a:schemeClr>
                </a:solidFill>
                <a:latin typeface="Times New Roman" pitchFamily="18" charset="0"/>
                <a:cs typeface="Times New Roman" pitchFamily="18" charset="0"/>
              </a:rPr>
              <a:t> ταχύτερα, υψηλότερα, δυνατότερα</a:t>
            </a:r>
            <a:r>
              <a:rPr lang="el-GR"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8845025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32913" y="828136"/>
            <a:ext cx="8453887" cy="3821502"/>
          </a:xfrm>
        </p:spPr>
        <p:txBody>
          <a:bodyPr>
            <a:normAutofit/>
          </a:bodyPr>
          <a:lstStyle/>
          <a:p>
            <a:r>
              <a:rPr lang="el-GR" sz="1600" dirty="0" smtClean="0">
                <a:latin typeface="Times New Roman" pitchFamily="18" charset="0"/>
                <a:cs typeface="Times New Roman" pitchFamily="18" charset="0"/>
              </a:rPr>
              <a:t>Οι καταναλωτές που διατηρούν </a:t>
            </a:r>
            <a:r>
              <a:rPr lang="el-GR" sz="1600" b="1" dirty="0" smtClean="0">
                <a:solidFill>
                  <a:schemeClr val="accent1"/>
                </a:solidFill>
                <a:latin typeface="Times New Roman" pitchFamily="18" charset="0"/>
                <a:cs typeface="Times New Roman" pitchFamily="18" charset="0"/>
              </a:rPr>
              <a:t>μακροχρόνιες σχέσεις με τον φορέα  </a:t>
            </a:r>
            <a:r>
              <a:rPr lang="el-GR" sz="1600" dirty="0" smtClean="0">
                <a:latin typeface="Times New Roman" pitchFamily="18" charset="0"/>
                <a:cs typeface="Times New Roman" pitchFamily="18" charset="0"/>
              </a:rPr>
              <a:t>αποτελούν ένα πολύτιμο </a:t>
            </a:r>
            <a:r>
              <a:rPr lang="el-GR" sz="1600" b="1" dirty="0" smtClean="0">
                <a:solidFill>
                  <a:schemeClr val="accent1"/>
                </a:solidFill>
                <a:latin typeface="Times New Roman" pitchFamily="18" charset="0"/>
                <a:cs typeface="Times New Roman" pitchFamily="18" charset="0"/>
              </a:rPr>
              <a:t>«περιουσιακό του στοιχείο» </a:t>
            </a:r>
            <a:r>
              <a:rPr lang="el-GR" sz="1600" dirty="0" smtClean="0">
                <a:latin typeface="Times New Roman" pitchFamily="18" charset="0"/>
                <a:cs typeface="Times New Roman" pitchFamily="18" charset="0"/>
              </a:rPr>
              <a:t>καθώς η αφοσίωση διαμορφώνει μία ισχυρή </a:t>
            </a:r>
            <a:r>
              <a:rPr lang="el-GR" sz="1600" b="1" dirty="0" smtClean="0">
                <a:solidFill>
                  <a:schemeClr val="accent1"/>
                </a:solidFill>
                <a:latin typeface="Times New Roman" pitchFamily="18" charset="0"/>
                <a:cs typeface="Times New Roman" pitchFamily="18" charset="0"/>
              </a:rPr>
              <a:t>«ψυχολογική δέσμευση».</a:t>
            </a:r>
          </a:p>
          <a:p>
            <a:r>
              <a:rPr lang="el-GR" sz="1600" dirty="0" smtClean="0">
                <a:latin typeface="Times New Roman" pitchFamily="18" charset="0"/>
                <a:cs typeface="Times New Roman" pitchFamily="18" charset="0"/>
              </a:rPr>
              <a:t> Αφοσιωμένος καταναλωτής σημαίνει για έναν αθλητικό οργανισμό μεγάλη πιθανότητα  </a:t>
            </a:r>
            <a:r>
              <a:rPr lang="el-GR" sz="1600" b="1" dirty="0" smtClean="0">
                <a:solidFill>
                  <a:schemeClr val="accent1"/>
                </a:solidFill>
                <a:latin typeface="Times New Roman" pitchFamily="18" charset="0"/>
                <a:cs typeface="Times New Roman" pitchFamily="18" charset="0"/>
              </a:rPr>
              <a:t>ανανέωσης της συνδρομής ή επανάληψη της αγοράς, λιγότερα παράπονα και δυσαρέσκειες,</a:t>
            </a:r>
            <a:r>
              <a:rPr lang="el-GR" sz="1600" dirty="0" smtClean="0">
                <a:latin typeface="Times New Roman" pitchFamily="18" charset="0"/>
                <a:cs typeface="Times New Roman" pitchFamily="18" charset="0"/>
              </a:rPr>
              <a:t> θετική επικοινωνία, αγορά περισσοτέρων προϊόντων και υπηρεσιών του ίδιου οργανισμού, κλπ. Η αφοσίωση, συνεπώς, μεταφράζεται σε </a:t>
            </a:r>
            <a:r>
              <a:rPr lang="el-GR" sz="1600" b="1" dirty="0" smtClean="0">
                <a:solidFill>
                  <a:schemeClr val="accent1"/>
                </a:solidFill>
                <a:latin typeface="Times New Roman" pitchFamily="18" charset="0"/>
                <a:cs typeface="Times New Roman" pitchFamily="18" charset="0"/>
              </a:rPr>
              <a:t>μεγαλύτερη </a:t>
            </a:r>
            <a:r>
              <a:rPr lang="el-GR" sz="1600" b="1" dirty="0" err="1" smtClean="0">
                <a:solidFill>
                  <a:schemeClr val="accent1"/>
                </a:solidFill>
                <a:latin typeface="Times New Roman" pitchFamily="18" charset="0"/>
                <a:cs typeface="Times New Roman" pitchFamily="18" charset="0"/>
              </a:rPr>
              <a:t>αναγνωρισιμότητα</a:t>
            </a:r>
            <a:r>
              <a:rPr lang="el-GR" sz="1600" b="1" dirty="0" smtClean="0">
                <a:solidFill>
                  <a:schemeClr val="accent1"/>
                </a:solidFill>
                <a:latin typeface="Times New Roman" pitchFamily="18" charset="0"/>
                <a:cs typeface="Times New Roman" pitchFamily="18" charset="0"/>
              </a:rPr>
              <a:t>, </a:t>
            </a:r>
            <a:r>
              <a:rPr lang="el-GR" sz="1600" dirty="0" smtClean="0">
                <a:latin typeface="Times New Roman" pitchFamily="18" charset="0"/>
                <a:cs typeface="Times New Roman" pitchFamily="18" charset="0"/>
              </a:rPr>
              <a:t>κερδοφορία και αύξηση του μεριδίου της αγοράς .</a:t>
            </a:r>
          </a:p>
          <a:p>
            <a:r>
              <a:rPr lang="el-GR" sz="1600" dirty="0" smtClean="0">
                <a:latin typeface="Times New Roman" pitchFamily="18" charset="0"/>
                <a:cs typeface="Times New Roman" pitchFamily="18" charset="0"/>
              </a:rPr>
              <a:t>Η  </a:t>
            </a:r>
            <a:r>
              <a:rPr lang="el-GR" sz="1600" b="1" dirty="0" smtClean="0">
                <a:solidFill>
                  <a:schemeClr val="accent1"/>
                </a:solidFill>
                <a:latin typeface="Times New Roman" pitchFamily="18" charset="0"/>
                <a:cs typeface="Times New Roman" pitchFamily="18" charset="0"/>
              </a:rPr>
              <a:t>αξιολόγηση της «</a:t>
            </a:r>
            <a:r>
              <a:rPr lang="el-GR" sz="1600" b="1" dirty="0" err="1" smtClean="0">
                <a:solidFill>
                  <a:schemeClr val="accent1"/>
                </a:solidFill>
                <a:latin typeface="Times New Roman" pitchFamily="18" charset="0"/>
                <a:cs typeface="Times New Roman" pitchFamily="18" charset="0"/>
              </a:rPr>
              <a:t>αφοσιωτικής</a:t>
            </a:r>
            <a:r>
              <a:rPr lang="el-GR" sz="1600" b="1" dirty="0" smtClean="0">
                <a:solidFill>
                  <a:schemeClr val="accent1"/>
                </a:solidFill>
                <a:latin typeface="Times New Roman" pitchFamily="18" charset="0"/>
                <a:cs typeface="Times New Roman" pitchFamily="18" charset="0"/>
              </a:rPr>
              <a:t> σχέσης» </a:t>
            </a:r>
            <a:r>
              <a:rPr lang="el-GR" sz="1600" dirty="0" smtClean="0">
                <a:latin typeface="Times New Roman" pitchFamily="18" charset="0"/>
                <a:cs typeface="Times New Roman" pitchFamily="18" charset="0"/>
              </a:rPr>
              <a:t>εκφράζεται με δείκτες που εξετάζουν τη συμπεριφορά και τη στάση των χρηστών. Βασικές παράμετροι: η </a:t>
            </a:r>
            <a:r>
              <a:rPr lang="el-GR" sz="1600" b="1" dirty="0" smtClean="0">
                <a:solidFill>
                  <a:schemeClr val="accent1"/>
                </a:solidFill>
                <a:latin typeface="Times New Roman" pitchFamily="18" charset="0"/>
                <a:cs typeface="Times New Roman" pitchFamily="18" charset="0"/>
              </a:rPr>
              <a:t>χρονική διάρκεια συμμετοχής </a:t>
            </a:r>
            <a:r>
              <a:rPr lang="el-GR" sz="1600" dirty="0" smtClean="0">
                <a:latin typeface="Times New Roman" pitchFamily="18" charset="0"/>
                <a:cs typeface="Times New Roman" pitchFamily="18" charset="0"/>
              </a:rPr>
              <a:t>(π.χ. 3 συνεχείς περιόδους), η </a:t>
            </a:r>
            <a:r>
              <a:rPr lang="el-GR" sz="1600" b="1" dirty="0" smtClean="0">
                <a:solidFill>
                  <a:schemeClr val="accent1"/>
                </a:solidFill>
                <a:latin typeface="Times New Roman" pitchFamily="18" charset="0"/>
                <a:cs typeface="Times New Roman" pitchFamily="18" charset="0"/>
              </a:rPr>
              <a:t>συχνότητα συμμετοχής </a:t>
            </a:r>
            <a:r>
              <a:rPr lang="el-GR" sz="1600" dirty="0" smtClean="0">
                <a:latin typeface="Times New Roman" pitchFamily="18" charset="0"/>
                <a:cs typeface="Times New Roman" pitchFamily="18" charset="0"/>
              </a:rPr>
              <a:t>(π.χ. πόσες φορές τη βδομάδα ή το μήνα κατά μέσον όρο), η </a:t>
            </a:r>
            <a:r>
              <a:rPr lang="el-GR" sz="1600" b="1" dirty="0" smtClean="0">
                <a:solidFill>
                  <a:schemeClr val="accent1"/>
                </a:solidFill>
                <a:latin typeface="Times New Roman" pitchFamily="18" charset="0"/>
                <a:cs typeface="Times New Roman" pitchFamily="18" charset="0"/>
              </a:rPr>
              <a:t>μέση διάρκεια της κάθε συμμετοχής (</a:t>
            </a:r>
            <a:r>
              <a:rPr lang="el-GR" sz="1600" dirty="0" smtClean="0">
                <a:latin typeface="Times New Roman" pitchFamily="18" charset="0"/>
                <a:cs typeface="Times New Roman" pitchFamily="18" charset="0"/>
              </a:rPr>
              <a:t>π.χ. πόσες ώρες κατά μέσο όρο την κάθε φορά). </a:t>
            </a:r>
          </a:p>
          <a:p>
            <a:endParaRPr lang="el-GR" sz="16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50</a:t>
            </a:fld>
            <a:endParaRPr lang="en"/>
          </a:p>
        </p:txBody>
      </p:sp>
      <p:sp>
        <p:nvSpPr>
          <p:cNvPr id="4" name="3 - Τίτλος"/>
          <p:cNvSpPr>
            <a:spLocks noGrp="1"/>
          </p:cNvSpPr>
          <p:nvPr>
            <p:ph type="title"/>
          </p:nvPr>
        </p:nvSpPr>
        <p:spPr>
          <a:xfrm>
            <a:off x="457200" y="205980"/>
            <a:ext cx="8229600" cy="475508"/>
          </a:xfrm>
        </p:spPr>
        <p:txBody>
          <a:bodyPr>
            <a:normAutofit/>
          </a:bodyPr>
          <a:lstStyle/>
          <a:p>
            <a:pPr algn="ctr"/>
            <a:r>
              <a:rPr lang="el-GR" sz="2400" dirty="0" smtClean="0">
                <a:latin typeface="Times New Roman" pitchFamily="18" charset="0"/>
                <a:cs typeface="Times New Roman" pitchFamily="18" charset="0"/>
              </a:rPr>
              <a:t>Η αφοσίωση των καταναλωτών και η ψυχολογική δέσμευση</a:t>
            </a:r>
            <a:endParaRPr lang="el-GR" sz="2400"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12143" y="629728"/>
            <a:ext cx="9031857" cy="3875741"/>
          </a:xfrm>
        </p:spPr>
        <p:txBody>
          <a:bodyPr>
            <a:normAutofit/>
          </a:bodyPr>
          <a:lstStyle/>
          <a:p>
            <a:r>
              <a:rPr lang="el-GR" sz="1800" dirty="0" smtClean="0">
                <a:latin typeface="Times New Roman" pitchFamily="18" charset="0"/>
                <a:cs typeface="Times New Roman" pitchFamily="18" charset="0"/>
              </a:rPr>
              <a:t>Η μειωμένη επανάληψη αγοράς του προϊόντος από τον  καταναλωτή και η απροθυμία να συστήσει το προϊόν σε άλλους, θα πρέπει να οδηγήσει τους οργανισμούς σε μία </a:t>
            </a:r>
            <a:r>
              <a:rPr lang="el-GR" sz="1800" b="1" dirty="0" smtClean="0">
                <a:solidFill>
                  <a:schemeClr val="accent1"/>
                </a:solidFill>
                <a:latin typeface="Times New Roman" pitchFamily="18" charset="0"/>
                <a:cs typeface="Times New Roman" pitchFamily="18" charset="0"/>
              </a:rPr>
              <a:t>αναδιάταξη των στρατηγικής. </a:t>
            </a:r>
          </a:p>
          <a:p>
            <a:r>
              <a:rPr lang="el-GR" sz="1800" dirty="0" smtClean="0">
                <a:latin typeface="Times New Roman" pitchFamily="18" charset="0"/>
                <a:cs typeface="Times New Roman" pitchFamily="18" charset="0"/>
              </a:rPr>
              <a:t>Αναγκαία η </a:t>
            </a:r>
            <a:r>
              <a:rPr lang="el-GR" sz="1800" b="1" dirty="0" smtClean="0">
                <a:solidFill>
                  <a:schemeClr val="accent1"/>
                </a:solidFill>
                <a:latin typeface="Times New Roman" pitchFamily="18" charset="0"/>
                <a:cs typeface="Times New Roman" pitchFamily="18" charset="0"/>
              </a:rPr>
              <a:t>καταγραφή και η  κατανόηση των παραπόνων </a:t>
            </a:r>
            <a:r>
              <a:rPr lang="el-GR" sz="1800" dirty="0" smtClean="0">
                <a:latin typeface="Times New Roman" pitchFamily="18" charset="0"/>
                <a:cs typeface="Times New Roman" pitchFamily="18" charset="0"/>
              </a:rPr>
              <a:t>από τους καταναλωτές. Η εφαρμογή ενός </a:t>
            </a:r>
            <a:r>
              <a:rPr lang="el-GR" sz="1800" b="1" dirty="0" smtClean="0">
                <a:solidFill>
                  <a:schemeClr val="accent1"/>
                </a:solidFill>
                <a:latin typeface="Times New Roman" pitchFamily="18" charset="0"/>
                <a:cs typeface="Times New Roman" pitchFamily="18" charset="0"/>
              </a:rPr>
              <a:t>συστήματος διαχείρισης </a:t>
            </a:r>
            <a:r>
              <a:rPr lang="el-GR" sz="1800" dirty="0" smtClean="0">
                <a:latin typeface="Times New Roman" pitchFamily="18" charset="0"/>
                <a:cs typeface="Times New Roman" pitchFamily="18" charset="0"/>
              </a:rPr>
              <a:t>παραπόνων &amp; αξιολόγησης για τη βελτίωση της ποιότητας με σκοπό τη  διασφάλιση της αφοσίωσης των καταναλωτών συνιστά αναγκαία συνθήκη. </a:t>
            </a:r>
          </a:p>
          <a:p>
            <a:r>
              <a:rPr lang="el-GR" sz="1800" dirty="0" smtClean="0">
                <a:latin typeface="Times New Roman" pitchFamily="18" charset="0"/>
                <a:cs typeface="Times New Roman" pitchFamily="18" charset="0"/>
              </a:rPr>
              <a:t>Η εξεύρεση </a:t>
            </a:r>
            <a:r>
              <a:rPr lang="el-GR" sz="1800" b="1" dirty="0" smtClean="0">
                <a:solidFill>
                  <a:schemeClr val="accent1"/>
                </a:solidFill>
                <a:latin typeface="Times New Roman" pitchFamily="18" charset="0"/>
                <a:cs typeface="Times New Roman" pitchFamily="18" charset="0"/>
              </a:rPr>
              <a:t>νέων καταναλωτών </a:t>
            </a:r>
            <a:r>
              <a:rPr lang="el-GR" sz="1800" dirty="0" smtClean="0">
                <a:latin typeface="Times New Roman" pitchFamily="18" charset="0"/>
                <a:cs typeface="Times New Roman" pitchFamily="18" charset="0"/>
              </a:rPr>
              <a:t>έχει υπολογιστεί ότι </a:t>
            </a:r>
            <a:r>
              <a:rPr lang="el-GR" sz="1800" b="1" dirty="0" smtClean="0">
                <a:solidFill>
                  <a:schemeClr val="accent1"/>
                </a:solidFill>
                <a:latin typeface="Times New Roman" pitchFamily="18" charset="0"/>
                <a:cs typeface="Times New Roman" pitchFamily="18" charset="0"/>
              </a:rPr>
              <a:t>κοστίζει 5-6 φορές περισσότερο από τη διατήρηση των ήδη υπαρχόντων</a:t>
            </a:r>
            <a:r>
              <a:rPr lang="el-GR" sz="1800" dirty="0" smtClean="0">
                <a:latin typeface="Times New Roman" pitchFamily="18" charset="0"/>
                <a:cs typeface="Times New Roman" pitchFamily="18" charset="0"/>
              </a:rPr>
              <a:t>. Στους οργανισμούς υπηρεσιών αθλητισμού και αναψυχής, το 50% των ατόμων που αποφασίζουν να συμμετάσχουν σε σχετικά προγράμματα εγκαταλείπουν τους πρώτους έξι μήνες.</a:t>
            </a:r>
            <a:r>
              <a:rPr lang="el-GR" sz="1800" dirty="0" smtClean="0"/>
              <a:t> </a:t>
            </a:r>
            <a:r>
              <a:rPr lang="el-GR" sz="1800" dirty="0" smtClean="0">
                <a:latin typeface="Times New Roman" pitchFamily="18" charset="0"/>
                <a:cs typeface="Times New Roman" pitchFamily="18" charset="0"/>
              </a:rPr>
              <a:t>Συνεπώς, η διατήρηση των υφιστάμενων χρηστών αποτελεί </a:t>
            </a:r>
            <a:r>
              <a:rPr lang="el-GR" sz="1800" b="1" dirty="0" smtClean="0">
                <a:solidFill>
                  <a:schemeClr val="accent1"/>
                </a:solidFill>
                <a:latin typeface="Times New Roman" pitchFamily="18" charset="0"/>
                <a:cs typeface="Times New Roman" pitchFamily="18" charset="0"/>
              </a:rPr>
              <a:t>στρατηγικής σημασίας ζήτημα για έναν οργανισμό</a:t>
            </a:r>
            <a:r>
              <a:rPr lang="el-GR" sz="1800" dirty="0" smtClean="0">
                <a:latin typeface="Times New Roman" pitchFamily="18" charset="0"/>
                <a:cs typeface="Times New Roman" pitchFamily="18" charset="0"/>
              </a:rPr>
              <a:t>.</a:t>
            </a:r>
          </a:p>
          <a:p>
            <a:endParaRPr lang="el-GR" sz="1800" dirty="0" smtClean="0">
              <a:latin typeface="Times New Roman" pitchFamily="18" charset="0"/>
              <a:cs typeface="Times New Roman" pitchFamily="18" charset="0"/>
            </a:endParaRPr>
          </a:p>
          <a:p>
            <a:endParaRPr lang="el-GR" sz="18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51</a:t>
            </a:fld>
            <a:endParaRPr lang="en"/>
          </a:p>
        </p:txBody>
      </p:sp>
      <p:sp>
        <p:nvSpPr>
          <p:cNvPr id="4" name="3 - Τίτλος"/>
          <p:cNvSpPr>
            <a:spLocks noGrp="1"/>
          </p:cNvSpPr>
          <p:nvPr>
            <p:ph type="title"/>
          </p:nvPr>
        </p:nvSpPr>
        <p:spPr>
          <a:xfrm>
            <a:off x="457200" y="205980"/>
            <a:ext cx="8229600" cy="389244"/>
          </a:xfrm>
        </p:spPr>
        <p:txBody>
          <a:bodyPr>
            <a:noAutofit/>
          </a:bodyPr>
          <a:lstStyle/>
          <a:p>
            <a:pPr algn="ctr"/>
            <a:r>
              <a:rPr lang="el-GR" sz="2400" dirty="0" smtClean="0">
                <a:latin typeface="Times New Roman" pitchFamily="18" charset="0"/>
                <a:cs typeface="Times New Roman" pitchFamily="18" charset="0"/>
              </a:rPr>
              <a:t>Αρνητικές ενδείξεις στη σχέση με τους πελάτες</a:t>
            </a:r>
            <a:endParaRPr lang="el-GR" sz="2400"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379562"/>
            <a:ext cx="9273396" cy="4763938"/>
          </a:xfrm>
        </p:spPr>
        <p:txBody>
          <a:bodyPr>
            <a:noAutofit/>
          </a:bodyPr>
          <a:lstStyle/>
          <a:p>
            <a:endParaRPr lang="en-US" sz="1800" dirty="0" smtClean="0">
              <a:latin typeface="Times New Roman" pitchFamily="18" charset="0"/>
              <a:cs typeface="Times New Roman" pitchFamily="18" charset="0"/>
            </a:endParaRPr>
          </a:p>
          <a:p>
            <a:r>
              <a:rPr lang="el-GR" sz="1800" dirty="0" smtClean="0">
                <a:latin typeface="Times New Roman" pitchFamily="18" charset="0"/>
                <a:cs typeface="Times New Roman" pitchFamily="18" charset="0"/>
              </a:rPr>
              <a:t>Ο </a:t>
            </a:r>
            <a:r>
              <a:rPr lang="el-GR" sz="1800" b="1" dirty="0" smtClean="0">
                <a:solidFill>
                  <a:schemeClr val="accent1"/>
                </a:solidFill>
                <a:latin typeface="Times New Roman" pitchFamily="18" charset="0"/>
                <a:cs typeface="Times New Roman" pitchFamily="18" charset="0"/>
              </a:rPr>
              <a:t>τουρισμός</a:t>
            </a:r>
            <a:r>
              <a:rPr lang="el-GR" sz="1800" dirty="0" smtClean="0">
                <a:latin typeface="Times New Roman" pitchFamily="18" charset="0"/>
                <a:cs typeface="Times New Roman" pitchFamily="18" charset="0"/>
              </a:rPr>
              <a:t> κατέχει αναπόσπαστο ρόλο στη σύγχρονη εποχή στον οικονομικό, στο κοινωνικό, στο εκπαιδευτικό και στο πολιτιστικό τομέα</a:t>
            </a:r>
            <a:r>
              <a:rPr lang="en-US" sz="1800"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Επίσης, αποτελεί σημαντικό παράγοντα στη </a:t>
            </a:r>
            <a:r>
              <a:rPr lang="el-GR" sz="1800" b="1" dirty="0" smtClean="0">
                <a:solidFill>
                  <a:schemeClr val="accent1"/>
                </a:solidFill>
                <a:latin typeface="Times New Roman" pitchFamily="18" charset="0"/>
                <a:cs typeface="Times New Roman" pitchFamily="18" charset="0"/>
              </a:rPr>
              <a:t>διαμόρφωση στάσεων, συμπεριφορών και ιδεών σχετικά με τον πολιτισμό</a:t>
            </a:r>
            <a:r>
              <a:rPr lang="el-GR" sz="1800" dirty="0" smtClean="0">
                <a:latin typeface="Times New Roman" pitchFamily="18" charset="0"/>
                <a:cs typeface="Times New Roman" pitchFamily="18" charset="0"/>
              </a:rPr>
              <a:t>, </a:t>
            </a:r>
            <a:r>
              <a:rPr lang="el-GR" sz="1800" b="1" dirty="0" smtClean="0">
                <a:solidFill>
                  <a:schemeClr val="accent1"/>
                </a:solidFill>
                <a:latin typeface="Times New Roman" pitchFamily="18" charset="0"/>
                <a:cs typeface="Times New Roman" pitchFamily="18" charset="0"/>
              </a:rPr>
              <a:t>την τέχνη, τη φύση, την υγεία αλλά και τη φυσική και ψυχική κατάσταση των πολιτών</a:t>
            </a:r>
            <a:r>
              <a:rPr lang="el-GR" sz="1800"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r>
              <a:rPr lang="el-GR" sz="1800" dirty="0" smtClean="0">
                <a:latin typeface="Times New Roman" pitchFamily="18" charset="0"/>
                <a:cs typeface="Times New Roman" pitchFamily="18" charset="0"/>
              </a:rPr>
              <a:t>Οι </a:t>
            </a:r>
            <a:r>
              <a:rPr lang="el-GR" sz="1800" b="1" dirty="0" smtClean="0">
                <a:solidFill>
                  <a:schemeClr val="accent1"/>
                </a:solidFill>
                <a:latin typeface="Times New Roman" pitchFamily="18" charset="0"/>
                <a:cs typeface="Times New Roman" pitchFamily="18" charset="0"/>
              </a:rPr>
              <a:t>τουρίστες</a:t>
            </a:r>
            <a:r>
              <a:rPr lang="el-GR" sz="1800" dirty="0" smtClean="0">
                <a:latin typeface="Times New Roman" pitchFamily="18" charset="0"/>
                <a:cs typeface="Times New Roman" pitchFamily="18" charset="0"/>
              </a:rPr>
              <a:t> σε όλον τον κόσμο επιλέγουν τουριστικές διαδρομές για διαφορετικούς λόγους όπως ο</a:t>
            </a:r>
            <a:r>
              <a:rPr lang="el-GR" sz="1800" b="1" dirty="0" smtClean="0">
                <a:solidFill>
                  <a:schemeClr val="accent1"/>
                </a:solidFill>
                <a:latin typeface="Times New Roman" pitchFamily="18" charset="0"/>
                <a:cs typeface="Times New Roman" pitchFamily="18" charset="0"/>
              </a:rPr>
              <a:t> πολιτισμός, η υγεία, η αναψυχή, ο αθλητισμός </a:t>
            </a:r>
            <a:r>
              <a:rPr lang="el-GR" sz="1800" dirty="0" smtClean="0">
                <a:latin typeface="Times New Roman" pitchFamily="18" charset="0"/>
                <a:cs typeface="Times New Roman" pitchFamily="18" charset="0"/>
              </a:rPr>
              <a:t>κλπ. Ιδιαίτερα, </a:t>
            </a:r>
            <a:r>
              <a:rPr lang="el-GR" sz="1800" b="1" dirty="0" smtClean="0">
                <a:solidFill>
                  <a:schemeClr val="accent1"/>
                </a:solidFill>
                <a:latin typeface="Times New Roman" pitchFamily="18" charset="0"/>
                <a:cs typeface="Times New Roman" pitchFamily="18" charset="0"/>
              </a:rPr>
              <a:t>ο αθλητισμός αποτελεί μία σημαντική δραστηριότητα στο πλαίσιο του τουρισμού</a:t>
            </a:r>
            <a:r>
              <a:rPr lang="el-GR" sz="1800" b="1"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και, αντίστοιχα, </a:t>
            </a:r>
            <a:r>
              <a:rPr lang="el-GR" sz="1800" b="1" dirty="0" smtClean="0">
                <a:solidFill>
                  <a:schemeClr val="accent1"/>
                </a:solidFill>
                <a:latin typeface="Times New Roman" pitchFamily="18" charset="0"/>
                <a:cs typeface="Times New Roman" pitchFamily="18" charset="0"/>
              </a:rPr>
              <a:t>ο τουρισμός αποτελεί βασικό χαρακτηριστικό του αθλητισμού. </a:t>
            </a:r>
            <a:endParaRPr lang="el-GR" sz="1800" dirty="0" smtClean="0">
              <a:solidFill>
                <a:schemeClr val="accent1"/>
              </a:solidFill>
              <a:latin typeface="Times New Roman" pitchFamily="18" charset="0"/>
              <a:cs typeface="Times New Roman" pitchFamily="18" charset="0"/>
            </a:endParaRPr>
          </a:p>
          <a:p>
            <a:r>
              <a:rPr lang="el-GR" sz="1800" dirty="0" smtClean="0">
                <a:latin typeface="Times New Roman" pitchFamily="18" charset="0"/>
                <a:cs typeface="Times New Roman" pitchFamily="18" charset="0"/>
              </a:rPr>
              <a:t>Η </a:t>
            </a:r>
            <a:r>
              <a:rPr lang="el-GR" sz="1800" b="1" dirty="0" smtClean="0">
                <a:solidFill>
                  <a:schemeClr val="accent1"/>
                </a:solidFill>
                <a:latin typeface="Times New Roman" pitchFamily="18" charset="0"/>
                <a:cs typeface="Times New Roman" pitchFamily="18" charset="0"/>
              </a:rPr>
              <a:t>σύζευξη</a:t>
            </a:r>
            <a:r>
              <a:rPr lang="el-GR" sz="1800" dirty="0" smtClean="0">
                <a:latin typeface="Times New Roman" pitchFamily="18" charset="0"/>
                <a:cs typeface="Times New Roman" pitchFamily="18" charset="0"/>
              </a:rPr>
              <a:t> μεταξύ τουρισμού και αθλητισμού συνιστά μία νέα και διευρυμένη έννοια, τον </a:t>
            </a:r>
            <a:r>
              <a:rPr lang="el-GR" sz="1800" b="1" dirty="0" smtClean="0">
                <a:solidFill>
                  <a:schemeClr val="accent1"/>
                </a:solidFill>
                <a:latin typeface="Times New Roman" pitchFamily="18" charset="0"/>
                <a:cs typeface="Times New Roman" pitchFamily="18" charset="0"/>
              </a:rPr>
              <a:t>«αθλητικό τουρισμό»</a:t>
            </a:r>
            <a:r>
              <a:rPr lang="el-GR" sz="1800" dirty="0" smtClean="0">
                <a:latin typeface="Times New Roman" pitchFamily="18" charset="0"/>
                <a:cs typeface="Times New Roman" pitchFamily="18" charset="0"/>
              </a:rPr>
              <a:t>. Η </a:t>
            </a:r>
            <a:r>
              <a:rPr lang="el-GR" sz="1800" dirty="0" err="1" smtClean="0">
                <a:latin typeface="Times New Roman" pitchFamily="18" charset="0"/>
                <a:cs typeface="Times New Roman" pitchFamily="18" charset="0"/>
              </a:rPr>
              <a:t>α΄</a:t>
            </a:r>
            <a:r>
              <a:rPr lang="el-GR" sz="1800" dirty="0" smtClean="0">
                <a:latin typeface="Times New Roman" pitchFamily="18" charset="0"/>
                <a:cs typeface="Times New Roman" pitchFamily="18" charset="0"/>
              </a:rPr>
              <a:t> αναφορά του όρου «αθλητικός τουρισμός» καταγράφεται το </a:t>
            </a:r>
            <a:r>
              <a:rPr lang="el-GR" sz="1800" b="1" dirty="0" smtClean="0">
                <a:solidFill>
                  <a:schemeClr val="accent1"/>
                </a:solidFill>
                <a:latin typeface="Times New Roman" pitchFamily="18" charset="0"/>
                <a:cs typeface="Times New Roman" pitchFamily="18" charset="0"/>
              </a:rPr>
              <a:t>1966</a:t>
            </a:r>
            <a:r>
              <a:rPr lang="el-GR" sz="1800" dirty="0" smtClean="0">
                <a:latin typeface="Times New Roman" pitchFamily="18" charset="0"/>
                <a:cs typeface="Times New Roman" pitchFamily="18" charset="0"/>
              </a:rPr>
              <a:t> στο βιβλίο του </a:t>
            </a:r>
            <a:r>
              <a:rPr lang="el-GR" sz="1800" dirty="0" err="1" smtClean="0">
                <a:latin typeface="Times New Roman" pitchFamily="18" charset="0"/>
                <a:cs typeface="Times New Roman" pitchFamily="18" charset="0"/>
              </a:rPr>
              <a:t>Don</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Anthony</a:t>
            </a:r>
            <a:r>
              <a:rPr lang="el-GR" sz="1800" dirty="0" smtClean="0">
                <a:latin typeface="Times New Roman" pitchFamily="18" charset="0"/>
                <a:cs typeface="Times New Roman" pitchFamily="18" charset="0"/>
              </a:rPr>
              <a:t> «</a:t>
            </a:r>
            <a:r>
              <a:rPr lang="el-GR" sz="1800" b="1" dirty="0" smtClean="0">
                <a:solidFill>
                  <a:schemeClr val="accent1"/>
                </a:solidFill>
                <a:latin typeface="Times New Roman" pitchFamily="18" charset="0"/>
                <a:cs typeface="Times New Roman" pitchFamily="18" charset="0"/>
              </a:rPr>
              <a:t>Αθλητισμός και Τουρισμός</a:t>
            </a:r>
            <a:r>
              <a:rPr lang="el-GR" sz="1800" dirty="0" smtClean="0">
                <a:latin typeface="Times New Roman" pitchFamily="18" charset="0"/>
                <a:cs typeface="Times New Roman" pitchFamily="18" charset="0"/>
              </a:rPr>
              <a:t>» και σχετίζεται με τα οφέλη των τουριστών που ταξιδεύουν για συμμετοχή σε αθλητικές εκδηλώσεις και  αγωνιστικές δράσεις.</a:t>
            </a:r>
          </a:p>
          <a:p>
            <a:r>
              <a:rPr lang="el-GR" sz="1800" dirty="0" smtClean="0">
                <a:latin typeface="Times New Roman" pitchFamily="18" charset="0"/>
                <a:cs typeface="Times New Roman" pitchFamily="18" charset="0"/>
              </a:rPr>
              <a:t> </a:t>
            </a:r>
            <a:r>
              <a:rPr lang="el-GR" sz="1800" b="1" dirty="0" smtClean="0">
                <a:solidFill>
                  <a:schemeClr val="accent1"/>
                </a:solidFill>
                <a:latin typeface="Times New Roman" pitchFamily="18" charset="0"/>
                <a:cs typeface="Times New Roman" pitchFamily="18" charset="0"/>
              </a:rPr>
              <a:t>«Το παρελθόν του αθλητισμού αποτελεί το μέλλον του τουρισμού»</a:t>
            </a:r>
            <a:endParaRPr lang="el-GR" sz="1800" b="1" dirty="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52</a:t>
            </a:fld>
            <a:endParaRPr lang="en"/>
          </a:p>
        </p:txBody>
      </p:sp>
      <p:sp>
        <p:nvSpPr>
          <p:cNvPr id="4" name="3 - Τίτλος"/>
          <p:cNvSpPr>
            <a:spLocks noGrp="1"/>
          </p:cNvSpPr>
          <p:nvPr>
            <p:ph type="title"/>
          </p:nvPr>
        </p:nvSpPr>
        <p:spPr>
          <a:xfrm>
            <a:off x="0" y="0"/>
            <a:ext cx="8971471" cy="396816"/>
          </a:xfrm>
        </p:spPr>
        <p:txBody>
          <a:bodyPr>
            <a:normAutofit fontScale="90000"/>
          </a:bodyPr>
          <a:lstStyle/>
          <a:p>
            <a:pPr algn="ctr"/>
            <a:r>
              <a:rPr lang="el-GR" sz="2400" dirty="0" smtClean="0"/>
              <a:t/>
            </a:r>
            <a:br>
              <a:rPr lang="el-GR" sz="2400" dirty="0" smtClean="0"/>
            </a:br>
            <a:r>
              <a:rPr lang="el-GR" sz="2400" dirty="0" smtClean="0">
                <a:latin typeface="Times New Roman" pitchFamily="18" charset="0"/>
                <a:cs typeface="Times New Roman" pitchFamily="18" charset="0"/>
              </a:rPr>
              <a:t>Η σύζευξη αθλητισμού και τουρισμού: ο αθλητικός τουρισμός </a:t>
            </a:r>
            <a:endParaRPr lang="el-GR" sz="2400"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93298" y="836762"/>
            <a:ext cx="8393502" cy="3668707"/>
          </a:xfrm>
        </p:spPr>
        <p:txBody>
          <a:bodyPr>
            <a:noAutofit/>
          </a:bodyPr>
          <a:lstStyle/>
          <a:p>
            <a:r>
              <a:rPr lang="el-GR" sz="2000" dirty="0" smtClean="0">
                <a:latin typeface="Times New Roman" pitchFamily="18" charset="0"/>
                <a:cs typeface="Times New Roman" pitchFamily="18" charset="0"/>
              </a:rPr>
              <a:t>Οι αθλητικές τουριστικές εκδηλώσεις αποκτούν σημαντικό ρόλο στην ανάπτυξη του </a:t>
            </a:r>
            <a:r>
              <a:rPr lang="el-GR" sz="2000" b="1" dirty="0" smtClean="0">
                <a:solidFill>
                  <a:schemeClr val="accent1"/>
                </a:solidFill>
                <a:latin typeface="Times New Roman" pitchFamily="18" charset="0"/>
                <a:cs typeface="Times New Roman" pitchFamily="18" charset="0"/>
              </a:rPr>
              <a:t>αθλητικού τουρισμού </a:t>
            </a:r>
            <a:r>
              <a:rPr lang="el-GR" sz="2000" dirty="0" smtClean="0">
                <a:latin typeface="Times New Roman" pitchFamily="18" charset="0"/>
                <a:cs typeface="Times New Roman" pitchFamily="18" charset="0"/>
              </a:rPr>
              <a:t>τόσο ως βιομηχανία όσο και ως εφαρμογή επιμέρους στρατηγικών όπως με τη δημιουργία </a:t>
            </a:r>
            <a:r>
              <a:rPr lang="el-GR" sz="2000" b="1" dirty="0" smtClean="0">
                <a:solidFill>
                  <a:schemeClr val="accent1"/>
                </a:solidFill>
                <a:latin typeface="Times New Roman" pitchFamily="18" charset="0"/>
                <a:cs typeface="Times New Roman" pitchFamily="18" charset="0"/>
              </a:rPr>
              <a:t>νέων υποδομών και εγκαταστάσεων αναψυχής </a:t>
            </a:r>
            <a:r>
              <a:rPr lang="el-GR" sz="2000" dirty="0" smtClean="0">
                <a:latin typeface="Times New Roman" pitchFamily="18" charset="0"/>
                <a:cs typeface="Times New Roman" pitchFamily="18" charset="0"/>
              </a:rPr>
              <a:t>και με την </a:t>
            </a:r>
            <a:r>
              <a:rPr lang="el-GR" sz="2000" b="1" dirty="0" smtClean="0">
                <a:solidFill>
                  <a:schemeClr val="accent1"/>
                </a:solidFill>
                <a:latin typeface="Times New Roman" pitchFamily="18" charset="0"/>
                <a:cs typeface="Times New Roman" pitchFamily="18" charset="0"/>
              </a:rPr>
              <a:t>προσέλκυση επενδύσεων </a:t>
            </a:r>
            <a:r>
              <a:rPr lang="el-GR" sz="2000" dirty="0" smtClean="0">
                <a:latin typeface="Times New Roman" pitchFamily="18" charset="0"/>
                <a:cs typeface="Times New Roman" pitchFamily="18" charset="0"/>
              </a:rPr>
              <a:t>στους τομείς της εστίασης και διαμονής.</a:t>
            </a:r>
          </a:p>
          <a:p>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Οι ανεπτυγμένες και οι αναπτυσσόμενες οικονομίες αξιοποιούν τον αθλητικό τουρισμό ως εφαλτήριο της προώθησης της </a:t>
            </a:r>
            <a:r>
              <a:rPr lang="el-GR" sz="2000" b="1" dirty="0" smtClean="0">
                <a:solidFill>
                  <a:schemeClr val="accent1"/>
                </a:solidFill>
                <a:latin typeface="Times New Roman" pitchFamily="18" charset="0"/>
                <a:cs typeface="Times New Roman" pitchFamily="18" charset="0"/>
              </a:rPr>
              <a:t>υγείας και της ευεξίας</a:t>
            </a:r>
            <a:r>
              <a:rPr lang="el-GR" sz="2000" dirty="0" smtClean="0">
                <a:latin typeface="Times New Roman" pitchFamily="18" charset="0"/>
                <a:cs typeface="Times New Roman" pitchFamily="18" charset="0"/>
              </a:rPr>
              <a:t>, της </a:t>
            </a:r>
            <a:r>
              <a:rPr lang="el-GR" sz="2000" b="1" dirty="0" smtClean="0">
                <a:solidFill>
                  <a:schemeClr val="accent1"/>
                </a:solidFill>
                <a:latin typeface="Times New Roman" pitchFamily="18" charset="0"/>
                <a:cs typeface="Times New Roman" pitchFamily="18" charset="0"/>
              </a:rPr>
              <a:t>ενδυνάμωσης της κοινωνικής συνοχής </a:t>
            </a:r>
            <a:r>
              <a:rPr lang="el-GR" sz="2000" dirty="0" smtClean="0">
                <a:latin typeface="Times New Roman" pitchFamily="18" charset="0"/>
                <a:cs typeface="Times New Roman" pitchFamily="18" charset="0"/>
              </a:rPr>
              <a:t>μεταξύ των πολιτών καθώς και της </a:t>
            </a:r>
            <a:r>
              <a:rPr lang="el-GR" sz="2000" b="1" dirty="0" smtClean="0">
                <a:solidFill>
                  <a:schemeClr val="accent1"/>
                </a:solidFill>
                <a:latin typeface="Times New Roman" pitchFamily="18" charset="0"/>
                <a:cs typeface="Times New Roman" pitchFamily="18" charset="0"/>
              </a:rPr>
              <a:t>ενίσχυσης της συνολικής εικόνας  </a:t>
            </a:r>
            <a:r>
              <a:rPr lang="el-GR" sz="2000" dirty="0" smtClean="0">
                <a:latin typeface="Times New Roman" pitchFamily="18" charset="0"/>
                <a:cs typeface="Times New Roman" pitchFamily="18" charset="0"/>
              </a:rPr>
              <a:t>με στόχο την προσέλκυση των τουριστών.</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53</a:t>
            </a:fld>
            <a:endParaRPr lang="en"/>
          </a:p>
        </p:txBody>
      </p:sp>
      <p:sp>
        <p:nvSpPr>
          <p:cNvPr id="4" name="3 - Τίτλος"/>
          <p:cNvSpPr>
            <a:spLocks noGrp="1"/>
          </p:cNvSpPr>
          <p:nvPr>
            <p:ph type="title"/>
          </p:nvPr>
        </p:nvSpPr>
        <p:spPr>
          <a:xfrm>
            <a:off x="457200" y="205979"/>
            <a:ext cx="8229600" cy="570398"/>
          </a:xfrm>
        </p:spPr>
        <p:txBody>
          <a:bodyPr>
            <a:normAutofit/>
          </a:bodyPr>
          <a:lstStyle/>
          <a:p>
            <a:pPr algn="ctr"/>
            <a:r>
              <a:rPr lang="el-GR" sz="2400" dirty="0" smtClean="0">
                <a:latin typeface="Times New Roman" pitchFamily="18" charset="0"/>
                <a:cs typeface="Times New Roman" pitchFamily="18" charset="0"/>
              </a:rPr>
              <a:t>Ο αθλητικός τουρισμός ως βιομηχανία </a:t>
            </a:r>
            <a:endParaRPr lang="el-GR" sz="2400"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301925" y="741872"/>
            <a:ext cx="8660919" cy="4063041"/>
          </a:xfrm>
        </p:spPr>
        <p:txBody>
          <a:bodyPr>
            <a:normAutofit/>
          </a:bodyPr>
          <a:lstStyle/>
          <a:p>
            <a:r>
              <a:rPr lang="el-GR" sz="2200" b="1" dirty="0" smtClean="0">
                <a:solidFill>
                  <a:schemeClr val="accent1"/>
                </a:solidFill>
                <a:latin typeface="Times New Roman" pitchFamily="18" charset="0"/>
                <a:cs typeface="Times New Roman" pitchFamily="18" charset="0"/>
              </a:rPr>
              <a:t>Η κύρια εκδοχή: </a:t>
            </a:r>
            <a:r>
              <a:rPr lang="el-GR" sz="2200" dirty="0" smtClean="0">
                <a:latin typeface="Times New Roman" pitchFamily="18" charset="0"/>
                <a:cs typeface="Times New Roman" pitchFamily="18" charset="0"/>
              </a:rPr>
              <a:t>Άτομα που ταξιδεύουν για να παρευρεθούν  απλά και μόνον  ως </a:t>
            </a:r>
            <a:r>
              <a:rPr lang="el-GR" sz="2200" b="1" dirty="0" smtClean="0">
                <a:solidFill>
                  <a:schemeClr val="accent1"/>
                </a:solidFill>
                <a:latin typeface="Times New Roman" pitchFamily="18" charset="0"/>
                <a:cs typeface="Times New Roman" pitchFamily="18" charset="0"/>
              </a:rPr>
              <a:t>θεατές</a:t>
            </a:r>
            <a:r>
              <a:rPr lang="el-GR" sz="2200" dirty="0" smtClean="0">
                <a:latin typeface="Times New Roman" pitchFamily="18" charset="0"/>
                <a:cs typeface="Times New Roman" pitchFamily="18" charset="0"/>
              </a:rPr>
              <a:t> σε αθλητικούς αγώνες και σε άλλες δραστηριότητες (</a:t>
            </a:r>
            <a:r>
              <a:rPr lang="el-GR" sz="2200" dirty="0" err="1" smtClean="0">
                <a:latin typeface="Times New Roman" pitchFamily="18" charset="0"/>
                <a:cs typeface="Times New Roman" pitchFamily="18" charset="0"/>
              </a:rPr>
              <a:t>Event</a:t>
            </a:r>
            <a:r>
              <a:rPr lang="el-GR" sz="2200" dirty="0" smtClean="0">
                <a:latin typeface="Times New Roman" pitchFamily="18" charset="0"/>
                <a:cs typeface="Times New Roman" pitchFamily="18" charset="0"/>
              </a:rPr>
              <a:t>-</a:t>
            </a:r>
            <a:r>
              <a:rPr lang="el-GR" sz="2200" dirty="0" err="1" smtClean="0">
                <a:latin typeface="Times New Roman" pitchFamily="18" charset="0"/>
                <a:cs typeface="Times New Roman" pitchFamily="18" charset="0"/>
              </a:rPr>
              <a:t>based</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Sport</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Tourism</a:t>
            </a:r>
            <a:r>
              <a:rPr lang="el-GR" sz="2200" dirty="0" smtClean="0">
                <a:latin typeface="Times New Roman" pitchFamily="18" charset="0"/>
                <a:cs typeface="Times New Roman" pitchFamily="18" charset="0"/>
              </a:rPr>
              <a:t>).</a:t>
            </a:r>
          </a:p>
          <a:p>
            <a:pPr lvl="0"/>
            <a:r>
              <a:rPr lang="el-GR" sz="2200" b="1" dirty="0" smtClean="0">
                <a:solidFill>
                  <a:schemeClr val="accent1"/>
                </a:solidFill>
                <a:latin typeface="Times New Roman" pitchFamily="18" charset="0"/>
                <a:cs typeface="Times New Roman" pitchFamily="18" charset="0"/>
              </a:rPr>
              <a:t>Η νοσταλγική εκδοχή: </a:t>
            </a:r>
            <a:r>
              <a:rPr lang="el-GR" sz="2200" dirty="0" smtClean="0">
                <a:latin typeface="Times New Roman" pitchFamily="18" charset="0"/>
                <a:cs typeface="Times New Roman" pitchFamily="18" charset="0"/>
              </a:rPr>
              <a:t>Αφορά τα άτομα που ταξιδεύουν για να </a:t>
            </a:r>
            <a:r>
              <a:rPr lang="el-GR" sz="2200" b="1" dirty="0" smtClean="0">
                <a:solidFill>
                  <a:schemeClr val="accent1"/>
                </a:solidFill>
                <a:latin typeface="Times New Roman" pitchFamily="18" charset="0"/>
                <a:cs typeface="Times New Roman" pitchFamily="18" charset="0"/>
              </a:rPr>
              <a:t>επισκεφθούν φημισμένους αθλητικούς χώρους  </a:t>
            </a:r>
            <a:r>
              <a:rPr lang="el-GR" sz="2200" dirty="0" smtClean="0">
                <a:latin typeface="Times New Roman" pitchFamily="18" charset="0"/>
                <a:cs typeface="Times New Roman" pitchFamily="18" charset="0"/>
              </a:rPr>
              <a:t>που φιλοξενούν  εκδηλώσεις, αθλητικές εκθέσεις  ή αθλητικές προσωπικότητες και αντιπροσωπεύουν  μία σημαντική περίοδο της ιστορίας του αθλητισμού (</a:t>
            </a:r>
            <a:r>
              <a:rPr lang="el-GR" sz="2200" dirty="0" err="1" smtClean="0">
                <a:latin typeface="Times New Roman" pitchFamily="18" charset="0"/>
                <a:cs typeface="Times New Roman" pitchFamily="18" charset="0"/>
              </a:rPr>
              <a:t>Nostalgia</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based</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Sport</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Tourism</a:t>
            </a:r>
            <a:r>
              <a:rPr lang="el-GR" sz="2200" dirty="0" smtClean="0">
                <a:latin typeface="Times New Roman" pitchFamily="18" charset="0"/>
                <a:cs typeface="Times New Roman" pitchFamily="18" charset="0"/>
              </a:rPr>
              <a:t>).</a:t>
            </a:r>
          </a:p>
          <a:p>
            <a:pPr lvl="0"/>
            <a:r>
              <a:rPr lang="el-GR" sz="2200" b="1" dirty="0" smtClean="0">
                <a:solidFill>
                  <a:schemeClr val="accent1"/>
                </a:solidFill>
                <a:latin typeface="Times New Roman" pitchFamily="18" charset="0"/>
                <a:cs typeface="Times New Roman" pitchFamily="18" charset="0"/>
              </a:rPr>
              <a:t>Η ενεργητική εκδοχή:</a:t>
            </a:r>
            <a:r>
              <a:rPr lang="el-GR" sz="2200" dirty="0" smtClean="0">
                <a:latin typeface="Times New Roman" pitchFamily="18" charset="0"/>
                <a:cs typeface="Times New Roman" pitchFamily="18" charset="0"/>
              </a:rPr>
              <a:t> Αφορά τα άτομα που ταξιδεύουν για να </a:t>
            </a:r>
            <a:r>
              <a:rPr lang="el-GR" sz="2200" b="1" dirty="0" smtClean="0">
                <a:solidFill>
                  <a:schemeClr val="accent1"/>
                </a:solidFill>
                <a:latin typeface="Times New Roman" pitchFamily="18" charset="0"/>
                <a:cs typeface="Times New Roman" pitchFamily="18" charset="0"/>
              </a:rPr>
              <a:t>συμμετάσχουν με ενεργό τρόπο </a:t>
            </a:r>
            <a:r>
              <a:rPr lang="el-GR" sz="2200" dirty="0" smtClean="0">
                <a:latin typeface="Times New Roman" pitchFamily="18" charset="0"/>
                <a:cs typeface="Times New Roman" pitchFamily="18" charset="0"/>
              </a:rPr>
              <a:t>σε αθλητικές εκδηλώσεις και διαγωνισμούς  (</a:t>
            </a:r>
            <a:r>
              <a:rPr lang="el-GR" sz="2200" dirty="0" err="1" smtClean="0">
                <a:latin typeface="Times New Roman" pitchFamily="18" charset="0"/>
                <a:cs typeface="Times New Roman" pitchFamily="18" charset="0"/>
              </a:rPr>
              <a:t>Active</a:t>
            </a:r>
            <a:r>
              <a:rPr lang="el-GR" sz="2200" dirty="0" smtClean="0">
                <a:latin typeface="Times New Roman" pitchFamily="18" charset="0"/>
                <a:cs typeface="Times New Roman" pitchFamily="18" charset="0"/>
              </a:rPr>
              <a:t>-</a:t>
            </a:r>
            <a:r>
              <a:rPr lang="el-GR" sz="2200" dirty="0" err="1" smtClean="0">
                <a:latin typeface="Times New Roman" pitchFamily="18" charset="0"/>
                <a:cs typeface="Times New Roman" pitchFamily="18" charset="0"/>
              </a:rPr>
              <a:t>based</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Sport</a:t>
            </a:r>
            <a:r>
              <a:rPr lang="el-GR" sz="2200" dirty="0" smtClean="0">
                <a:latin typeface="Times New Roman" pitchFamily="18" charset="0"/>
                <a:cs typeface="Times New Roman" pitchFamily="18" charset="0"/>
              </a:rPr>
              <a:t> </a:t>
            </a:r>
            <a:r>
              <a:rPr lang="el-GR" sz="2200" dirty="0" err="1" smtClean="0">
                <a:latin typeface="Times New Roman" pitchFamily="18" charset="0"/>
                <a:cs typeface="Times New Roman" pitchFamily="18" charset="0"/>
              </a:rPr>
              <a:t>Tourism</a:t>
            </a:r>
            <a:r>
              <a:rPr lang="el-GR" sz="2200" dirty="0" smtClean="0">
                <a:latin typeface="Times New Roman" pitchFamily="18" charset="0"/>
                <a:cs typeface="Times New Roman" pitchFamily="18" charset="0"/>
              </a:rPr>
              <a:t>).</a:t>
            </a: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54</a:t>
            </a:fld>
            <a:endParaRPr lang="en"/>
          </a:p>
        </p:txBody>
      </p:sp>
      <p:sp>
        <p:nvSpPr>
          <p:cNvPr id="4" name="3 - Τίτλος"/>
          <p:cNvSpPr>
            <a:spLocks noGrp="1"/>
          </p:cNvSpPr>
          <p:nvPr>
            <p:ph type="title"/>
          </p:nvPr>
        </p:nvSpPr>
        <p:spPr>
          <a:xfrm>
            <a:off x="457200" y="205979"/>
            <a:ext cx="8229600" cy="561772"/>
          </a:xfrm>
        </p:spPr>
        <p:txBody>
          <a:bodyPr>
            <a:normAutofit/>
          </a:bodyPr>
          <a:lstStyle/>
          <a:p>
            <a:pPr algn="ctr"/>
            <a:r>
              <a:rPr lang="el-GR" sz="2800" dirty="0" smtClean="0">
                <a:latin typeface="Times New Roman" pitchFamily="18" charset="0"/>
                <a:cs typeface="Times New Roman" pitchFamily="18" charset="0"/>
              </a:rPr>
              <a:t>Οι τρεις εκδοχές αθλητικού τουρισμού</a:t>
            </a:r>
            <a:endParaRPr lang="el-GR" sz="2800"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07033" y="974785"/>
            <a:ext cx="8626415" cy="4002656"/>
          </a:xfrm>
        </p:spPr>
        <p:txBody>
          <a:bodyPr>
            <a:normAutofit/>
          </a:bodyPr>
          <a:lstStyle/>
          <a:p>
            <a:pPr lvl="2">
              <a:buFont typeface="Wingdings" pitchFamily="2" charset="2"/>
              <a:buChar char="Ø"/>
            </a:pPr>
            <a:r>
              <a:rPr lang="el-GR" sz="2200" dirty="0" smtClean="0">
                <a:latin typeface="Times New Roman" pitchFamily="18" charset="0"/>
                <a:cs typeface="Times New Roman" pitchFamily="18" charset="0"/>
              </a:rPr>
              <a:t>Τα </a:t>
            </a:r>
            <a:r>
              <a:rPr lang="el-GR" sz="2200" b="1" dirty="0" err="1" smtClean="0">
                <a:solidFill>
                  <a:schemeClr val="accent1"/>
                </a:solidFill>
                <a:latin typeface="Times New Roman" pitchFamily="18" charset="0"/>
                <a:cs typeface="Times New Roman" pitchFamily="18" charset="0"/>
              </a:rPr>
              <a:t>κατ΄</a:t>
            </a:r>
            <a:r>
              <a:rPr lang="el-GR" sz="2200" b="1" dirty="0" smtClean="0">
                <a:solidFill>
                  <a:schemeClr val="accent1"/>
                </a:solidFill>
                <a:latin typeface="Times New Roman" pitchFamily="18" charset="0"/>
                <a:cs typeface="Times New Roman" pitchFamily="18" charset="0"/>
              </a:rPr>
              <a:t> εξοχήν αθλητικά </a:t>
            </a:r>
            <a:r>
              <a:rPr lang="el-GR" sz="2200" dirty="0" smtClean="0">
                <a:latin typeface="Times New Roman" pitchFamily="18" charset="0"/>
                <a:cs typeface="Times New Roman" pitchFamily="18" charset="0"/>
              </a:rPr>
              <a:t>γεγονότα (Ολυμπιακοί Αγώνες, παγκόσμια ή ευρωπαϊκά  πρωταθλήματα κλπ.).</a:t>
            </a:r>
          </a:p>
          <a:p>
            <a:pPr lvl="2">
              <a:buFont typeface="Wingdings" pitchFamily="2" charset="2"/>
              <a:buChar char="Ø"/>
            </a:pPr>
            <a:r>
              <a:rPr lang="el-GR" sz="2200" dirty="0" smtClean="0">
                <a:latin typeface="Times New Roman" pitchFamily="18" charset="0"/>
                <a:cs typeface="Times New Roman" pitchFamily="18" charset="0"/>
              </a:rPr>
              <a:t>Τα αθλητικά </a:t>
            </a:r>
            <a:r>
              <a:rPr lang="el-GR" sz="2200" b="1" dirty="0" smtClean="0">
                <a:solidFill>
                  <a:schemeClr val="accent1"/>
                </a:solidFill>
                <a:latin typeface="Times New Roman" pitchFamily="18" charset="0"/>
                <a:cs typeface="Times New Roman" pitchFamily="18" charset="0"/>
              </a:rPr>
              <a:t>θεάματα και εκδηλώσεις </a:t>
            </a:r>
            <a:r>
              <a:rPr lang="el-GR" sz="2200" dirty="0" smtClean="0">
                <a:latin typeface="Times New Roman" pitchFamily="18" charset="0"/>
                <a:cs typeface="Times New Roman" pitchFamily="18" charset="0"/>
              </a:rPr>
              <a:t>(αθλητικά μουσεία, συνέδρια).</a:t>
            </a:r>
          </a:p>
          <a:p>
            <a:pPr lvl="2">
              <a:buFont typeface="Wingdings" pitchFamily="2" charset="2"/>
              <a:buChar char="Ø"/>
            </a:pPr>
            <a:r>
              <a:rPr lang="el-GR" sz="2200" dirty="0" smtClean="0">
                <a:latin typeface="Times New Roman" pitchFamily="18" charset="0"/>
                <a:cs typeface="Times New Roman" pitchFamily="18" charset="0"/>
              </a:rPr>
              <a:t>Οι </a:t>
            </a:r>
            <a:r>
              <a:rPr lang="el-GR" sz="2200" b="1" dirty="0" smtClean="0">
                <a:solidFill>
                  <a:schemeClr val="accent1"/>
                </a:solidFill>
                <a:latin typeface="Times New Roman" pitchFamily="18" charset="0"/>
                <a:cs typeface="Times New Roman" pitchFamily="18" charset="0"/>
              </a:rPr>
              <a:t>αθλητικές εκδρομές </a:t>
            </a:r>
            <a:r>
              <a:rPr lang="el-GR" sz="2200" dirty="0" smtClean="0">
                <a:latin typeface="Times New Roman" pitchFamily="18" charset="0"/>
                <a:cs typeface="Times New Roman" pitchFamily="18" charset="0"/>
              </a:rPr>
              <a:t>(σαφάρι, περίπατοι, πεζοπορία κτλ.)</a:t>
            </a:r>
          </a:p>
          <a:p>
            <a:pPr lvl="2">
              <a:buFont typeface="Wingdings" pitchFamily="2" charset="2"/>
              <a:buChar char="Ø"/>
            </a:pPr>
            <a:r>
              <a:rPr lang="el-GR" sz="2200" dirty="0" smtClean="0">
                <a:latin typeface="Times New Roman" pitchFamily="18" charset="0"/>
                <a:cs typeface="Times New Roman" pitchFamily="18" charset="0"/>
              </a:rPr>
              <a:t>Τα </a:t>
            </a:r>
            <a:r>
              <a:rPr lang="el-GR" sz="2200" b="1" dirty="0" smtClean="0">
                <a:solidFill>
                  <a:schemeClr val="accent1"/>
                </a:solidFill>
                <a:latin typeface="Times New Roman" pitchFamily="18" charset="0"/>
                <a:cs typeface="Times New Roman" pitchFamily="18" charset="0"/>
              </a:rPr>
              <a:t>αθλητικά καταφύγια </a:t>
            </a:r>
            <a:r>
              <a:rPr lang="el-GR" sz="2200" dirty="0" smtClean="0">
                <a:latin typeface="Times New Roman" pitchFamily="18" charset="0"/>
                <a:cs typeface="Times New Roman" pitchFamily="18" charset="0"/>
              </a:rPr>
              <a:t>(κατασκήνωση, προπονητικά κάμπινγκ κλπ). </a:t>
            </a:r>
          </a:p>
          <a:p>
            <a:pPr lvl="2">
              <a:buFont typeface="Wingdings" pitchFamily="2" charset="2"/>
              <a:buChar char="Ø"/>
            </a:pPr>
            <a:r>
              <a:rPr lang="el-GR" sz="2200" dirty="0" smtClean="0">
                <a:latin typeface="Times New Roman" pitchFamily="18" charset="0"/>
                <a:cs typeface="Times New Roman" pitchFamily="18" charset="0"/>
              </a:rPr>
              <a:t>Οι </a:t>
            </a:r>
            <a:r>
              <a:rPr lang="el-GR" sz="2200" b="1" dirty="0" smtClean="0">
                <a:solidFill>
                  <a:schemeClr val="accent1"/>
                </a:solidFill>
                <a:latin typeface="Times New Roman" pitchFamily="18" charset="0"/>
                <a:cs typeface="Times New Roman" pitchFamily="18" charset="0"/>
              </a:rPr>
              <a:t>κρουαζιέρες</a:t>
            </a:r>
            <a:r>
              <a:rPr lang="el-GR" sz="2200" dirty="0" smtClean="0">
                <a:latin typeface="Times New Roman" pitchFamily="18" charset="0"/>
                <a:cs typeface="Times New Roman" pitchFamily="18" charset="0"/>
              </a:rPr>
              <a:t> (ταξίδια αναψυχής, καταδύσεις, αλιεία). </a:t>
            </a:r>
          </a:p>
          <a:p>
            <a:pPr lvl="2">
              <a:buFont typeface="Wingdings" pitchFamily="2" charset="2"/>
              <a:buChar char="Ø"/>
            </a:pPr>
            <a:endParaRPr lang="el-GR" sz="2000" dirty="0" smtClean="0">
              <a:latin typeface="Times New Roman" pitchFamily="18" charset="0"/>
              <a:cs typeface="Times New Roman" pitchFamily="18" charset="0"/>
            </a:endParaRPr>
          </a:p>
          <a:p>
            <a:pPr lvl="2">
              <a:buFont typeface="Wingdings" pitchFamily="2" charset="2"/>
              <a:buChar char="Ø"/>
            </a:pPr>
            <a:endParaRPr lang="el-GR" sz="2200" dirty="0" smtClean="0">
              <a:latin typeface="Times New Roman" pitchFamily="18" charset="0"/>
              <a:cs typeface="Times New Roman" pitchFamily="18" charset="0"/>
            </a:endParaRP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55</a:t>
            </a:fld>
            <a:endParaRPr lang="en"/>
          </a:p>
        </p:txBody>
      </p:sp>
      <p:sp>
        <p:nvSpPr>
          <p:cNvPr id="4" name="3 - Τίτλος"/>
          <p:cNvSpPr>
            <a:spLocks noGrp="1"/>
          </p:cNvSpPr>
          <p:nvPr>
            <p:ph type="title"/>
          </p:nvPr>
        </p:nvSpPr>
        <p:spPr>
          <a:xfrm>
            <a:off x="457200" y="205979"/>
            <a:ext cx="8229600" cy="268474"/>
          </a:xfrm>
        </p:spPr>
        <p:txBody>
          <a:bodyPr>
            <a:noAutofit/>
          </a:bodyPr>
          <a:lstStyle/>
          <a:p>
            <a:pPr algn="ctr"/>
            <a:r>
              <a:rPr lang="el-GR" sz="2800" dirty="0" smtClean="0">
                <a:latin typeface="Times New Roman" pitchFamily="18" charset="0"/>
                <a:cs typeface="Times New Roman" pitchFamily="18" charset="0"/>
              </a:rPr>
              <a:t>Διαφορετικές μορφές αθλητικού τουρισμού </a:t>
            </a:r>
            <a:endParaRPr lang="el-GR" sz="2800" dirty="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621102" y="1121434"/>
            <a:ext cx="8186468" cy="3441940"/>
          </a:xfrm>
        </p:spPr>
        <p:txBody>
          <a:bodyPr>
            <a:normAutofit/>
          </a:bodyPr>
          <a:lstStyle/>
          <a:p>
            <a:r>
              <a:rPr lang="el-GR" sz="2000" dirty="0" smtClean="0">
                <a:latin typeface="Times New Roman" pitchFamily="18" charset="0"/>
                <a:cs typeface="Times New Roman" pitchFamily="18" charset="0"/>
              </a:rPr>
              <a:t>Ο αθλητισμός συνιστά ένα σημαντικό </a:t>
            </a:r>
            <a:r>
              <a:rPr lang="el-GR" sz="2000" b="1" dirty="0" smtClean="0">
                <a:solidFill>
                  <a:schemeClr val="accent1"/>
                </a:solidFill>
                <a:latin typeface="Times New Roman" pitchFamily="18" charset="0"/>
                <a:cs typeface="Times New Roman" pitchFamily="18" charset="0"/>
              </a:rPr>
              <a:t>μέρος της κληρονομιάς </a:t>
            </a:r>
            <a:r>
              <a:rPr lang="el-GR" sz="2000" dirty="0" smtClean="0">
                <a:latin typeface="Times New Roman" pitchFamily="18" charset="0"/>
                <a:cs typeface="Times New Roman" pitchFamily="18" charset="0"/>
              </a:rPr>
              <a:t>της κάθε κοινωνίας και αποτελεί αντικείμενο έρευνας των κοινωνικών επιστημών.</a:t>
            </a:r>
          </a:p>
          <a:p>
            <a:r>
              <a:rPr lang="el-GR" sz="2000" dirty="0" smtClean="0">
                <a:latin typeface="Times New Roman" pitchFamily="18" charset="0"/>
                <a:cs typeface="Times New Roman" pitchFamily="18" charset="0"/>
              </a:rPr>
              <a:t> Η </a:t>
            </a:r>
            <a:r>
              <a:rPr lang="el-GR" sz="2000" dirty="0" err="1" smtClean="0">
                <a:latin typeface="Times New Roman" pitchFamily="18" charset="0"/>
                <a:cs typeface="Times New Roman" pitchFamily="18" charset="0"/>
              </a:rPr>
              <a:t>υποστασιοποίηση</a:t>
            </a:r>
            <a:r>
              <a:rPr lang="el-GR" sz="2000" dirty="0" smtClean="0">
                <a:latin typeface="Times New Roman" pitchFamily="18" charset="0"/>
                <a:cs typeface="Times New Roman" pitchFamily="18" charset="0"/>
              </a:rPr>
              <a:t>  του αθλητισμού συνιστά ένα </a:t>
            </a:r>
            <a:r>
              <a:rPr lang="el-GR" sz="2000" b="1" dirty="0" smtClean="0">
                <a:solidFill>
                  <a:schemeClr val="accent1"/>
                </a:solidFill>
                <a:latin typeface="Times New Roman" pitchFamily="18" charset="0"/>
                <a:cs typeface="Times New Roman" pitchFamily="18" charset="0"/>
              </a:rPr>
              <a:t>σύνθετο κοινωνικό και πολιτισμικό φαινόμενο </a:t>
            </a:r>
            <a:r>
              <a:rPr lang="el-GR" sz="2000" dirty="0" smtClean="0">
                <a:latin typeface="Times New Roman" pitchFamily="18" charset="0"/>
                <a:cs typeface="Times New Roman" pitchFamily="18" charset="0"/>
              </a:rPr>
              <a:t>καθώς παράγει και συνθέτει καινούργιες έννοιες και νοήματα. </a:t>
            </a:r>
          </a:p>
          <a:p>
            <a:r>
              <a:rPr lang="el-GR" sz="2000" dirty="0" smtClean="0">
                <a:latin typeface="Times New Roman" pitchFamily="18" charset="0"/>
                <a:cs typeface="Times New Roman" pitchFamily="18" charset="0"/>
              </a:rPr>
              <a:t>Με τον τρόπο αυτό συγκροτούνται ιδιαίτερες στάσεις και συμπεριφορές ενώ  διαμορφώνεται μία νέα συνθήκη που θα μπορούσε να </a:t>
            </a:r>
            <a:r>
              <a:rPr lang="el-GR" sz="2000" b="1" dirty="0" smtClean="0">
                <a:solidFill>
                  <a:schemeClr val="accent1"/>
                </a:solidFill>
                <a:latin typeface="Times New Roman" pitchFamily="18" charset="0"/>
                <a:cs typeface="Times New Roman" pitchFamily="18" charset="0"/>
              </a:rPr>
              <a:t>χαρακτηρισθεί ως πολιτισμική  </a:t>
            </a:r>
            <a:r>
              <a:rPr lang="el-GR" sz="2000" b="1" dirty="0" err="1" smtClean="0">
                <a:solidFill>
                  <a:schemeClr val="accent1"/>
                </a:solidFill>
                <a:latin typeface="Times New Roman" pitchFamily="18" charset="0"/>
                <a:cs typeface="Times New Roman" pitchFamily="18" charset="0"/>
              </a:rPr>
              <a:t>αθλητικοποίηση</a:t>
            </a:r>
            <a:r>
              <a:rPr lang="el-GR" sz="2000" b="1" dirty="0" smtClean="0">
                <a:solidFill>
                  <a:schemeClr val="accent1"/>
                </a:solidFill>
                <a:latin typeface="Times New Roman" pitchFamily="18" charset="0"/>
                <a:cs typeface="Times New Roman" pitchFamily="18" charset="0"/>
              </a:rPr>
              <a:t>. </a:t>
            </a:r>
            <a:endParaRPr lang="el-GR" sz="2000" dirty="0" smtClean="0">
              <a:solidFill>
                <a:schemeClr val="accent1"/>
              </a:solidFill>
              <a:latin typeface="Times New Roman" pitchFamily="18" charset="0"/>
              <a:cs typeface="Times New Roman" pitchFamily="18" charset="0"/>
            </a:endParaRP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56</a:t>
            </a:fld>
            <a:endParaRPr lang="en"/>
          </a:p>
        </p:txBody>
      </p:sp>
      <p:sp>
        <p:nvSpPr>
          <p:cNvPr id="4" name="3 - Τίτλος"/>
          <p:cNvSpPr>
            <a:spLocks noGrp="1"/>
          </p:cNvSpPr>
          <p:nvPr>
            <p:ph type="title"/>
          </p:nvPr>
        </p:nvSpPr>
        <p:spPr>
          <a:xfrm>
            <a:off x="457200" y="205978"/>
            <a:ext cx="8229600" cy="449629"/>
          </a:xfrm>
        </p:spPr>
        <p:txBody>
          <a:bodyPr>
            <a:normAutofit fontScale="90000"/>
          </a:bodyPr>
          <a:lstStyle/>
          <a:p>
            <a:pPr algn="ctr"/>
            <a:r>
              <a:rPr lang="el-GR" sz="2400" dirty="0" smtClean="0">
                <a:latin typeface="Times New Roman" pitchFamily="18" charset="0"/>
                <a:cs typeface="Times New Roman" pitchFamily="18" charset="0"/>
              </a:rPr>
              <a:t>Η σύζευξη του αθλητισμού με τον πολιτισμό: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Η πολιτισμική  </a:t>
            </a:r>
            <a:r>
              <a:rPr lang="el-GR" sz="2400" dirty="0" err="1" smtClean="0">
                <a:latin typeface="Times New Roman" pitchFamily="18" charset="0"/>
                <a:cs typeface="Times New Roman" pitchFamily="18" charset="0"/>
              </a:rPr>
              <a:t>αθλητικοποίηση</a:t>
            </a:r>
            <a:endParaRPr lang="el-GR" sz="2400"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370936" y="836762"/>
            <a:ext cx="8022566" cy="3942271"/>
          </a:xfrm>
        </p:spPr>
        <p:txBody>
          <a:bodyPr>
            <a:noAutofit/>
          </a:bodyPr>
          <a:lstStyle/>
          <a:p>
            <a:r>
              <a:rPr lang="el-GR" sz="2000" dirty="0" smtClean="0">
                <a:latin typeface="Times New Roman" pitchFamily="18" charset="0"/>
                <a:cs typeface="Times New Roman" pitchFamily="18" charset="0"/>
              </a:rPr>
              <a:t>Ο αθλητισμός συνιστά ένα σύνθετο κοινωνικό φαινόμενο και η μελέτη του διερευνά </a:t>
            </a:r>
            <a:r>
              <a:rPr lang="el-GR" sz="2000" b="1" dirty="0" smtClean="0">
                <a:solidFill>
                  <a:schemeClr val="accent1"/>
                </a:solidFill>
                <a:latin typeface="Times New Roman" pitchFamily="18" charset="0"/>
                <a:cs typeface="Times New Roman" pitchFamily="18" charset="0"/>
              </a:rPr>
              <a:t>όψεις της κοινωνικής οργάνωσης </a:t>
            </a:r>
            <a:r>
              <a:rPr lang="el-GR" sz="2000" dirty="0" smtClean="0">
                <a:latin typeface="Times New Roman" pitchFamily="18" charset="0"/>
                <a:cs typeface="Times New Roman" pitchFamily="18" charset="0"/>
              </a:rPr>
              <a:t>των σύγχρονων κοινωνιών και της χρήσης ενός </a:t>
            </a:r>
            <a:r>
              <a:rPr lang="el-GR" sz="2000" b="1" dirty="0" smtClean="0">
                <a:solidFill>
                  <a:schemeClr val="accent1"/>
                </a:solidFill>
                <a:latin typeface="Times New Roman" pitchFamily="18" charset="0"/>
                <a:cs typeface="Times New Roman" pitchFamily="18" charset="0"/>
              </a:rPr>
              <a:t>κοινωνικού χρόνου αφιερωμένου στα σπορ, τη γυμναστική και τη άσκηση</a:t>
            </a:r>
            <a:r>
              <a:rPr lang="el-GR" sz="2000" dirty="0" smtClean="0">
                <a:latin typeface="Times New Roman" pitchFamily="18" charset="0"/>
                <a:cs typeface="Times New Roman" pitchFamily="18" charset="0"/>
              </a:rPr>
              <a:t>. </a:t>
            </a:r>
          </a:p>
          <a:p>
            <a:r>
              <a:rPr lang="el-GR" sz="2000" dirty="0" smtClean="0">
                <a:latin typeface="Times New Roman" pitchFamily="18" charset="0"/>
                <a:cs typeface="Times New Roman" pitchFamily="18" charset="0"/>
              </a:rPr>
              <a:t>Η έρευνα αναδεικνύει πτυχές της πολιτισμικής λογικής του ύστερου καπιταλισμού και τους τρόπους με τους οποίους τα σπορ γίνονται </a:t>
            </a:r>
            <a:r>
              <a:rPr lang="el-GR" sz="2000" b="1" dirty="0" smtClean="0">
                <a:solidFill>
                  <a:schemeClr val="accent1"/>
                </a:solidFill>
                <a:latin typeface="Times New Roman" pitchFamily="18" charset="0"/>
                <a:cs typeface="Times New Roman" pitchFamily="18" charset="0"/>
              </a:rPr>
              <a:t>πεδίο διαιώνισης δομών ανισότητας με βάση το φύλο, την τάξη, τη φυλή και το πολιτισμικό κεφάλαιο των ομάδων </a:t>
            </a:r>
            <a:r>
              <a:rPr lang="el-GR" sz="2000" dirty="0" smtClean="0">
                <a:latin typeface="Times New Roman" pitchFamily="18" charset="0"/>
                <a:cs typeface="Times New Roman" pitchFamily="18" charset="0"/>
              </a:rPr>
              <a:t>που εμπλέκονται ως αθλητές ή θεατές στις αθλητικές δραστηριότητες. </a:t>
            </a:r>
          </a:p>
          <a:p>
            <a:pPr>
              <a:buNone/>
            </a:pPr>
            <a:r>
              <a:rPr lang="el-GR" sz="2000" dirty="0" smtClean="0">
                <a:latin typeface="Times New Roman" pitchFamily="18" charset="0"/>
                <a:cs typeface="Times New Roman" pitchFamily="18" charset="0"/>
              </a:rPr>
              <a:t> </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57</a:t>
            </a:fld>
            <a:endParaRPr lang="en"/>
          </a:p>
        </p:txBody>
      </p:sp>
      <p:sp>
        <p:nvSpPr>
          <p:cNvPr id="4" name="3 - Τίτλος"/>
          <p:cNvSpPr>
            <a:spLocks noGrp="1"/>
          </p:cNvSpPr>
          <p:nvPr>
            <p:ph type="title"/>
          </p:nvPr>
        </p:nvSpPr>
        <p:spPr>
          <a:xfrm>
            <a:off x="707366" y="205979"/>
            <a:ext cx="7979434" cy="415123"/>
          </a:xfrm>
        </p:spPr>
        <p:txBody>
          <a:bodyPr>
            <a:normAutofit fontScale="90000"/>
          </a:bodyPr>
          <a:lstStyle/>
          <a:p>
            <a:pPr lvl="0" algn="ctr"/>
            <a:r>
              <a:rPr lang="el-GR" sz="2400" dirty="0" smtClean="0">
                <a:latin typeface="Times New Roman" pitchFamily="18" charset="0"/>
                <a:cs typeface="Times New Roman" pitchFamily="18" charset="0"/>
              </a:rPr>
              <a:t>Οι κοινωνιολογικές προσεγγίσεις για τον αθλητισμό </a:t>
            </a:r>
            <a:r>
              <a:rPr lang="el-GR" sz="2400" dirty="0" smtClean="0"/>
              <a:t/>
            </a:r>
            <a:br>
              <a:rPr lang="el-GR" sz="2400" dirty="0" smtClean="0"/>
            </a:br>
            <a:endParaRPr lang="el-GR" sz="2400" dirty="0">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879894"/>
            <a:ext cx="8229600" cy="3625575"/>
          </a:xfrm>
        </p:spPr>
        <p:txBody>
          <a:bodyPr>
            <a:normAutofit fontScale="70000" lnSpcReduction="20000"/>
          </a:bodyPr>
          <a:lstStyle/>
          <a:p>
            <a:r>
              <a:rPr lang="el-GR" sz="2800" dirty="0" smtClean="0">
                <a:latin typeface="Times New Roman" pitchFamily="18" charset="0"/>
                <a:cs typeface="Times New Roman" pitchFamily="18" charset="0"/>
              </a:rPr>
              <a:t>Ο αθλητισμός και οι σωματικές πρακτικές συνδέονται ολοένα και περισσότερο με την </a:t>
            </a:r>
            <a:r>
              <a:rPr lang="el-GR" sz="2800" b="1" dirty="0" smtClean="0">
                <a:solidFill>
                  <a:schemeClr val="accent1"/>
                </a:solidFill>
                <a:latin typeface="Times New Roman" pitchFamily="18" charset="0"/>
                <a:cs typeface="Times New Roman" pitchFamily="18" charset="0"/>
              </a:rPr>
              <a:t>κοινωνία του θεάματος</a:t>
            </a:r>
            <a:r>
              <a:rPr lang="el-GR" sz="2800" dirty="0" smtClean="0">
                <a:latin typeface="Times New Roman" pitchFamily="18" charset="0"/>
                <a:cs typeface="Times New Roman" pitchFamily="18" charset="0"/>
              </a:rPr>
              <a:t>, διαχέονται σε παγκόσμιο επίπεδο με τη διαμεσολάβηση της ηλεκτρονικής επικοινωνίας και εναρμονίζονται με </a:t>
            </a:r>
            <a:r>
              <a:rPr lang="el-GR" sz="2800" b="1" dirty="0" smtClean="0">
                <a:solidFill>
                  <a:schemeClr val="accent1"/>
                </a:solidFill>
                <a:latin typeface="Times New Roman" pitchFamily="18" charset="0"/>
                <a:cs typeface="Times New Roman" pitchFamily="18" charset="0"/>
              </a:rPr>
              <a:t>λόγους, </a:t>
            </a:r>
            <a:r>
              <a:rPr lang="el-GR" sz="2800" b="1" dirty="0" err="1" smtClean="0">
                <a:solidFill>
                  <a:schemeClr val="accent1"/>
                </a:solidFill>
                <a:latin typeface="Times New Roman" pitchFamily="18" charset="0"/>
                <a:cs typeface="Times New Roman" pitchFamily="18" charset="0"/>
              </a:rPr>
              <a:t>βιοπολιτικές</a:t>
            </a:r>
            <a:r>
              <a:rPr lang="el-GR" sz="2800" b="1" dirty="0" smtClean="0">
                <a:solidFill>
                  <a:schemeClr val="accent1"/>
                </a:solidFill>
                <a:latin typeface="Times New Roman" pitchFamily="18" charset="0"/>
                <a:cs typeface="Times New Roman" pitchFamily="18" charset="0"/>
              </a:rPr>
              <a:t> και τρόπους ζωής </a:t>
            </a:r>
            <a:r>
              <a:rPr lang="el-GR" sz="2800" dirty="0" smtClean="0">
                <a:latin typeface="Times New Roman" pitchFamily="18" charset="0"/>
                <a:cs typeface="Times New Roman" pitchFamily="18" charset="0"/>
              </a:rPr>
              <a:t>που προάγονται από την καταναλωτική κοινωνία.</a:t>
            </a:r>
          </a:p>
          <a:p>
            <a:r>
              <a:rPr lang="el-GR" sz="2800" dirty="0" smtClean="0">
                <a:latin typeface="Times New Roman" pitchFamily="18" charset="0"/>
                <a:cs typeface="Times New Roman" pitchFamily="18" charset="0"/>
              </a:rPr>
              <a:t>Η </a:t>
            </a:r>
            <a:r>
              <a:rPr lang="el-GR" sz="2800" b="1" dirty="0" smtClean="0">
                <a:solidFill>
                  <a:schemeClr val="accent1"/>
                </a:solidFill>
                <a:latin typeface="Times New Roman" pitchFamily="18" charset="0"/>
                <a:cs typeface="Times New Roman" pitchFamily="18" charset="0"/>
              </a:rPr>
              <a:t>κοινωνιολογική μελέτη </a:t>
            </a:r>
            <a:r>
              <a:rPr lang="el-GR" sz="2800" dirty="0" smtClean="0">
                <a:latin typeface="Times New Roman" pitchFamily="18" charset="0"/>
                <a:cs typeface="Times New Roman" pitchFamily="18" charset="0"/>
              </a:rPr>
              <a:t>ανοίγει ένα παράθυρο για την ερμηνευτική διείσδυση στις περίπλοκες </a:t>
            </a:r>
            <a:r>
              <a:rPr lang="el-GR" sz="2800" b="1" dirty="0" err="1" smtClean="0">
                <a:solidFill>
                  <a:schemeClr val="accent1"/>
                </a:solidFill>
                <a:latin typeface="Times New Roman" pitchFamily="18" charset="0"/>
                <a:cs typeface="Times New Roman" pitchFamily="18" charset="0"/>
              </a:rPr>
              <a:t>αλληλοσυσχετίσεις</a:t>
            </a:r>
            <a:r>
              <a:rPr lang="el-GR" sz="2800" b="1" dirty="0" smtClean="0">
                <a:solidFill>
                  <a:schemeClr val="accent1"/>
                </a:solidFill>
                <a:latin typeface="Times New Roman" pitchFamily="18" charset="0"/>
                <a:cs typeface="Times New Roman" pitchFamily="18" charset="0"/>
              </a:rPr>
              <a:t> της κοινωνίας, της οικονομίας και των σπορ.</a:t>
            </a:r>
            <a:r>
              <a:rPr lang="el-GR" sz="2800" dirty="0" smtClean="0">
                <a:latin typeface="Times New Roman" pitchFamily="18" charset="0"/>
                <a:cs typeface="Times New Roman" pitchFamily="18" charset="0"/>
              </a:rPr>
              <a:t> </a:t>
            </a:r>
          </a:p>
          <a:p>
            <a:r>
              <a:rPr lang="el-GR" sz="2800" dirty="0" smtClean="0">
                <a:latin typeface="Times New Roman" pitchFamily="18" charset="0"/>
                <a:cs typeface="Times New Roman" pitchFamily="18" charset="0"/>
              </a:rPr>
              <a:t>Τα θεωρητικά ρεύματα και οι κοινωνιολογικές προσεγγίσεις στο πεδίο του αθλητισμού έχουν διεξαχθεί  από τους </a:t>
            </a:r>
            <a:r>
              <a:rPr lang="en-US" sz="2800" dirty="0" smtClean="0">
                <a:latin typeface="Times New Roman" pitchFamily="18" charset="0"/>
                <a:cs typeface="Times New Roman" pitchFamily="18" charset="0"/>
              </a:rPr>
              <a:t>Max Weber</a:t>
            </a:r>
            <a:r>
              <a:rPr lang="el-G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T</a:t>
            </a:r>
            <a:r>
              <a:rPr lang="el-G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Adorno</a:t>
            </a:r>
            <a:r>
              <a:rPr lang="el-G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N</a:t>
            </a:r>
            <a:r>
              <a:rPr lang="el-G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Elias</a:t>
            </a:r>
            <a:r>
              <a:rPr lang="el-GR" sz="2800" dirty="0" smtClean="0">
                <a:latin typeface="Times New Roman" pitchFamily="18" charset="0"/>
                <a:cs typeface="Times New Roman" pitchFamily="18" charset="0"/>
              </a:rPr>
              <a:t>, </a:t>
            </a:r>
            <a:r>
              <a:rPr lang="en-US" sz="2800" b="1" dirty="0" smtClean="0">
                <a:solidFill>
                  <a:schemeClr val="accent1"/>
                </a:solidFill>
                <a:latin typeface="Times New Roman" pitchFamily="18" charset="0"/>
                <a:cs typeface="Times New Roman" pitchFamily="18" charset="0"/>
              </a:rPr>
              <a:t>An</a:t>
            </a:r>
            <a:r>
              <a:rPr lang="el-GR" sz="2800" b="1" dirty="0" smtClean="0">
                <a:solidFill>
                  <a:schemeClr val="accent1"/>
                </a:solidFill>
                <a:latin typeface="Times New Roman" pitchFamily="18" charset="0"/>
                <a:cs typeface="Times New Roman" pitchFamily="18" charset="0"/>
              </a:rPr>
              <a:t>. </a:t>
            </a:r>
            <a:r>
              <a:rPr lang="en-US" sz="2800" b="1" dirty="0" err="1" smtClean="0">
                <a:solidFill>
                  <a:schemeClr val="accent1"/>
                </a:solidFill>
                <a:latin typeface="Times New Roman" pitchFamily="18" charset="0"/>
                <a:cs typeface="Times New Roman" pitchFamily="18" charset="0"/>
              </a:rPr>
              <a:t>Giddens</a:t>
            </a:r>
            <a:r>
              <a:rPr lang="el-GR" sz="2800" b="1" dirty="0" smtClean="0">
                <a:solidFill>
                  <a:schemeClr val="accent1"/>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P</a:t>
            </a:r>
            <a:r>
              <a:rPr lang="el-G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Bourdieu</a:t>
            </a:r>
            <a:r>
              <a:rPr lang="el-GR" sz="2800" dirty="0" smtClean="0">
                <a:latin typeface="Times New Roman" pitchFamily="18" charset="0"/>
                <a:cs typeface="Times New Roman" pitchFamily="18" charset="0"/>
              </a:rPr>
              <a:t>,  </a:t>
            </a:r>
            <a:r>
              <a:rPr lang="el-GR" sz="2800" b="1" dirty="0" err="1" smtClean="0">
                <a:solidFill>
                  <a:schemeClr val="accent1"/>
                </a:solidFill>
                <a:latin typeface="Times New Roman" pitchFamily="18" charset="0"/>
                <a:cs typeface="Times New Roman" pitchFamily="18" charset="0"/>
              </a:rPr>
              <a:t>Foucault</a:t>
            </a:r>
            <a:r>
              <a:rPr lang="el-GR" sz="2800" b="1" dirty="0" smtClean="0">
                <a:solidFill>
                  <a:schemeClr val="accent1"/>
                </a:solidFill>
                <a:latin typeface="Times New Roman" pitchFamily="18" charset="0"/>
                <a:cs typeface="Times New Roman" pitchFamily="18" charset="0"/>
              </a:rPr>
              <a:t> (</a:t>
            </a:r>
            <a:r>
              <a:rPr lang="el-GR" sz="2800" b="1" dirty="0" err="1" smtClean="0">
                <a:solidFill>
                  <a:schemeClr val="accent1"/>
                </a:solidFill>
                <a:latin typeface="Times New Roman" pitchFamily="18" charset="0"/>
                <a:cs typeface="Times New Roman" pitchFamily="18" charset="0"/>
              </a:rPr>
              <a:t>Βιοεξουσία</a:t>
            </a:r>
            <a:r>
              <a:rPr lang="el-GR" sz="2800" b="1" dirty="0" smtClean="0">
                <a:solidFill>
                  <a:schemeClr val="accent1"/>
                </a:solidFill>
                <a:latin typeface="Times New Roman" pitchFamily="18" charset="0"/>
                <a:cs typeface="Times New Roman" pitchFamily="18" charset="0"/>
              </a:rPr>
              <a:t>, σπορ και σώμα), </a:t>
            </a:r>
            <a:r>
              <a:rPr lang="el-GR" sz="2800" dirty="0" err="1" smtClean="0">
                <a:latin typeface="Times New Roman" pitchFamily="18" charset="0"/>
                <a:cs typeface="Times New Roman" pitchFamily="18" charset="0"/>
              </a:rPr>
              <a:t>Baudrillard</a:t>
            </a:r>
            <a:r>
              <a:rPr lang="el-GR" sz="2800" dirty="0" smtClean="0">
                <a:latin typeface="Times New Roman" pitchFamily="18" charset="0"/>
                <a:cs typeface="Times New Roman" pitchFamily="18" charset="0"/>
              </a:rPr>
              <a:t> «</a:t>
            </a:r>
            <a:r>
              <a:rPr lang="el-GR" sz="2800" dirty="0" err="1" smtClean="0">
                <a:latin typeface="Times New Roman" pitchFamily="18" charset="0"/>
                <a:cs typeface="Times New Roman" pitchFamily="18" charset="0"/>
              </a:rPr>
              <a:t>υπερπραγματικότητα</a:t>
            </a:r>
            <a:r>
              <a:rPr lang="el-GR" sz="2800" dirty="0" smtClean="0">
                <a:latin typeface="Times New Roman" pitchFamily="18" charset="0"/>
                <a:cs typeface="Times New Roman" pitchFamily="18" charset="0"/>
              </a:rPr>
              <a:t>» των σπορ στο (</a:t>
            </a:r>
            <a:r>
              <a:rPr lang="el-GR" sz="2800" dirty="0" err="1" smtClean="0">
                <a:latin typeface="Times New Roman" pitchFamily="18" charset="0"/>
                <a:cs typeface="Times New Roman" pitchFamily="18" charset="0"/>
              </a:rPr>
              <a:t>Ζαϊμάκης</a:t>
            </a:r>
            <a:r>
              <a:rPr lang="el-GR" sz="2800" dirty="0" smtClean="0">
                <a:latin typeface="Times New Roman" pitchFamily="18" charset="0"/>
                <a:cs typeface="Times New Roman" pitchFamily="18" charset="0"/>
              </a:rPr>
              <a:t> -</a:t>
            </a:r>
            <a:r>
              <a:rPr lang="el-GR" sz="2800" dirty="0" err="1" smtClean="0">
                <a:latin typeface="Times New Roman" pitchFamily="18" charset="0"/>
                <a:cs typeface="Times New Roman" pitchFamily="18" charset="0"/>
              </a:rPr>
              <a:t>Φουρναράκη</a:t>
            </a:r>
            <a:r>
              <a:rPr lang="el-GR" sz="2800" dirty="0" smtClean="0">
                <a:latin typeface="Times New Roman" pitchFamily="18" charset="0"/>
                <a:cs typeface="Times New Roman" pitchFamily="18" charset="0"/>
              </a:rPr>
              <a:t>  2015- συνοδευτικό υλικό ). </a:t>
            </a:r>
            <a:endParaRPr lang="el-GR" sz="2800" i="1" dirty="0" smtClean="0">
              <a:latin typeface="Times New Roman" pitchFamily="18" charset="0"/>
              <a:cs typeface="Times New Roman" pitchFamily="18" charset="0"/>
            </a:endParaRP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58</a:t>
            </a:fld>
            <a:endParaRPr lang="en"/>
          </a:p>
        </p:txBody>
      </p:sp>
      <p:sp>
        <p:nvSpPr>
          <p:cNvPr id="4" name="3 - Τίτλος"/>
          <p:cNvSpPr>
            <a:spLocks noGrp="1"/>
          </p:cNvSpPr>
          <p:nvPr>
            <p:ph type="title"/>
          </p:nvPr>
        </p:nvSpPr>
        <p:spPr>
          <a:xfrm>
            <a:off x="457200" y="205979"/>
            <a:ext cx="8229600" cy="561772"/>
          </a:xfrm>
        </p:spPr>
        <p:txBody>
          <a:bodyPr>
            <a:normAutofit fontScale="90000"/>
          </a:bodyPr>
          <a:lstStyle/>
          <a:p>
            <a:pPr algn="ctr"/>
            <a:r>
              <a:rPr lang="el-GR" sz="2400" dirty="0" smtClean="0">
                <a:latin typeface="Times New Roman" pitchFamily="18" charset="0"/>
                <a:cs typeface="Times New Roman" pitchFamily="18" charset="0"/>
              </a:rPr>
              <a:t>Αθλητισμός, κοινωνία του θεάματος και καταναλωτική κοινωνία</a:t>
            </a:r>
            <a:endParaRPr lang="el-G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0"/>
            <a:ext cx="8401200" cy="623455"/>
          </a:xfrm>
          <a:prstGeom prst="rect">
            <a:avLst/>
          </a:prstGeom>
        </p:spPr>
        <p:txBody>
          <a:bodyPr spcFirstLastPara="1" wrap="square" lIns="0" tIns="0" rIns="0" bIns="0" anchor="b" anchorCtr="0">
            <a:noAutofit/>
          </a:bodyPr>
          <a:lstStyle/>
          <a:p>
            <a:pPr algn="ctr"/>
            <a:r>
              <a:rPr lang="en-US" sz="2800" dirty="0">
                <a:solidFill>
                  <a:srgbClr val="98985B"/>
                </a:solidFill>
                <a:latin typeface="Times New Roman" pitchFamily="18" charset="0"/>
                <a:cs typeface="Times New Roman" pitchFamily="18" charset="0"/>
              </a:rPr>
              <a:t/>
            </a:r>
            <a:br>
              <a:rPr lang="en-US" sz="2800" dirty="0">
                <a:solidFill>
                  <a:srgbClr val="98985B"/>
                </a:solidFill>
                <a:latin typeface="Times New Roman" pitchFamily="18" charset="0"/>
                <a:cs typeface="Times New Roman" pitchFamily="18" charset="0"/>
              </a:rPr>
            </a:br>
            <a:r>
              <a:rPr lang="el-GR" sz="2800" dirty="0" smtClean="0">
                <a:latin typeface="Times New Roman" pitchFamily="18" charset="0"/>
                <a:cs typeface="Times New Roman" pitchFamily="18" charset="0"/>
              </a:rPr>
              <a:t> Ο αθλητισμός ως:</a:t>
            </a:r>
            <a:endParaRPr sz="2800" dirty="0"/>
          </a:p>
        </p:txBody>
      </p:sp>
      <p:sp>
        <p:nvSpPr>
          <p:cNvPr id="135" name="Google Shape;135;p19"/>
          <p:cNvSpPr txBox="1">
            <a:spLocks noGrp="1"/>
          </p:cNvSpPr>
          <p:nvPr>
            <p:ph type="body" idx="1"/>
          </p:nvPr>
        </p:nvSpPr>
        <p:spPr>
          <a:xfrm>
            <a:off x="187035" y="883227"/>
            <a:ext cx="8520547" cy="3611118"/>
          </a:xfrm>
          <a:prstGeom prst="rect">
            <a:avLst/>
          </a:prstGeom>
        </p:spPr>
        <p:txBody>
          <a:bodyPr spcFirstLastPara="1" wrap="square" lIns="91421" tIns="91421" rIns="91421" bIns="91421" anchor="t" anchorCtr="0">
            <a:noAutofit/>
          </a:bodyPr>
          <a:lstStyle/>
          <a:p>
            <a:pPr>
              <a:lnSpc>
                <a:spcPct val="90000"/>
              </a:lnSpc>
              <a:buFont typeface="Wingdings" pitchFamily="2" charset="2"/>
              <a:buChar char="Ø"/>
            </a:pPr>
            <a:r>
              <a:rPr lang="el-GR" sz="2200" dirty="0" smtClean="0">
                <a:latin typeface="Times New Roman" pitchFamily="18" charset="0"/>
                <a:cs typeface="Times New Roman" pitchFamily="18" charset="0"/>
              </a:rPr>
              <a:t>Κοινωνικός θεσμός που συνιστά ένα είδος </a:t>
            </a:r>
            <a:r>
              <a:rPr lang="el-GR" sz="2200" b="1" dirty="0" smtClean="0">
                <a:solidFill>
                  <a:schemeClr val="accent1">
                    <a:lumMod val="75000"/>
                  </a:schemeClr>
                </a:solidFill>
                <a:latin typeface="Times New Roman" pitchFamily="18" charset="0"/>
                <a:cs typeface="Times New Roman" pitchFamily="18" charset="0"/>
              </a:rPr>
              <a:t>συστηματικής σωματικής καλλιέργειας και δράσης με παιδαγωγική προσέγγιση </a:t>
            </a:r>
            <a:r>
              <a:rPr lang="el-GR" sz="2200" dirty="0" smtClean="0">
                <a:latin typeface="Times New Roman" pitchFamily="18" charset="0"/>
                <a:cs typeface="Times New Roman" pitchFamily="18" charset="0"/>
              </a:rPr>
              <a:t>και με στόχο την καλύτερη επίδοση του κάθε αθλητή. </a:t>
            </a:r>
          </a:p>
          <a:p>
            <a:pPr>
              <a:lnSpc>
                <a:spcPct val="90000"/>
              </a:lnSpc>
              <a:buFont typeface="Wingdings" pitchFamily="2" charset="2"/>
              <a:buChar char="Ø"/>
            </a:pPr>
            <a:r>
              <a:rPr lang="el-GR" sz="2200" dirty="0" smtClean="0">
                <a:latin typeface="Times New Roman" pitchFamily="18" charset="0"/>
                <a:cs typeface="Times New Roman" pitchFamily="18" charset="0"/>
              </a:rPr>
              <a:t>Κλάδος της οικονομικής δραστηριότητας </a:t>
            </a:r>
            <a:r>
              <a:rPr lang="el-GR" sz="2200" b="1" dirty="0" smtClean="0">
                <a:solidFill>
                  <a:schemeClr val="accent1">
                    <a:lumMod val="75000"/>
                  </a:schemeClr>
                </a:solidFill>
                <a:latin typeface="Times New Roman" pitchFamily="18" charset="0"/>
                <a:cs typeface="Times New Roman" pitchFamily="18" charset="0"/>
              </a:rPr>
              <a:t>δεν περιορίζεται  </a:t>
            </a:r>
            <a:r>
              <a:rPr lang="el-GR" sz="2200" dirty="0" smtClean="0">
                <a:latin typeface="Times New Roman" pitchFamily="18" charset="0"/>
                <a:cs typeface="Times New Roman" pitchFamily="18" charset="0"/>
              </a:rPr>
              <a:t>μόνο στις άμεσες δραστηριότητες παραγωγής του αθλητικού θεάματος αλλά επεκτείνεται και στην </a:t>
            </a:r>
            <a:r>
              <a:rPr lang="el-GR" sz="2200" b="1" dirty="0" smtClean="0">
                <a:solidFill>
                  <a:schemeClr val="accent1">
                    <a:lumMod val="75000"/>
                  </a:schemeClr>
                </a:solidFill>
                <a:latin typeface="Times New Roman" pitchFamily="18" charset="0"/>
                <a:cs typeface="Times New Roman" pitchFamily="18" charset="0"/>
              </a:rPr>
              <a:t>ανάλυση της αγοράς προϊόντων.</a:t>
            </a:r>
          </a:p>
          <a:p>
            <a:pPr>
              <a:lnSpc>
                <a:spcPct val="90000"/>
              </a:lnSpc>
              <a:buFont typeface="Wingdings" pitchFamily="2" charset="2"/>
              <a:buChar char="Ø"/>
            </a:pPr>
            <a:r>
              <a:rPr lang="el-GR" sz="2200" dirty="0" smtClean="0">
                <a:latin typeface="Times New Roman" pitchFamily="18" charset="0"/>
                <a:cs typeface="Times New Roman" pitchFamily="18" charset="0"/>
              </a:rPr>
              <a:t>Παράγοντας αντιμετώπισης της </a:t>
            </a:r>
            <a:r>
              <a:rPr lang="el-GR" sz="2200" b="1" dirty="0" smtClean="0">
                <a:solidFill>
                  <a:schemeClr val="accent1">
                    <a:lumMod val="75000"/>
                  </a:schemeClr>
                </a:solidFill>
                <a:latin typeface="Times New Roman" pitchFamily="18" charset="0"/>
                <a:cs typeface="Times New Roman" pitchFamily="18" charset="0"/>
              </a:rPr>
              <a:t>μισαλλοδοξίας, του ρατσισμού, της βίας </a:t>
            </a:r>
            <a:r>
              <a:rPr lang="el-GR" sz="2200" dirty="0" smtClean="0">
                <a:latin typeface="Times New Roman" pitchFamily="18" charset="0"/>
                <a:cs typeface="Times New Roman" pitchFamily="18" charset="0"/>
              </a:rPr>
              <a:t>και των θανάσιμων </a:t>
            </a:r>
            <a:r>
              <a:rPr lang="el-GR" sz="2200" b="1" dirty="0" smtClean="0">
                <a:solidFill>
                  <a:schemeClr val="accent1">
                    <a:lumMod val="75000"/>
                  </a:schemeClr>
                </a:solidFill>
                <a:latin typeface="Times New Roman" pitchFamily="18" charset="0"/>
                <a:cs typeface="Times New Roman" pitchFamily="18" charset="0"/>
              </a:rPr>
              <a:t>εξαρτήσεων</a:t>
            </a:r>
            <a:r>
              <a:rPr lang="el-GR" sz="2200" dirty="0" smtClean="0">
                <a:latin typeface="Times New Roman" pitchFamily="18" charset="0"/>
                <a:cs typeface="Times New Roman" pitchFamily="18" charset="0"/>
              </a:rPr>
              <a:t> από αλκοόλ και ναρκωτικά.  </a:t>
            </a:r>
          </a:p>
          <a:p>
            <a:pPr>
              <a:lnSpc>
                <a:spcPct val="90000"/>
              </a:lnSpc>
              <a:buFont typeface="Wingdings" pitchFamily="2" charset="2"/>
              <a:buChar char="Ø"/>
            </a:pPr>
            <a:r>
              <a:rPr lang="el-GR" sz="2200" dirty="0" smtClean="0">
                <a:latin typeface="Times New Roman" pitchFamily="18" charset="0"/>
                <a:cs typeface="Times New Roman" pitchFamily="18" charset="0"/>
              </a:rPr>
              <a:t>Εργαλείο επανένταξης, κοινωνικής δικτύωσης και </a:t>
            </a:r>
            <a:r>
              <a:rPr lang="el-GR" sz="2200" b="1" dirty="0" smtClean="0">
                <a:solidFill>
                  <a:schemeClr val="accent1">
                    <a:lumMod val="75000"/>
                  </a:schemeClr>
                </a:solidFill>
                <a:latin typeface="Times New Roman" pitchFamily="18" charset="0"/>
                <a:cs typeface="Times New Roman" pitchFamily="18" charset="0"/>
              </a:rPr>
              <a:t>κοινωνικής  συνοχής.</a:t>
            </a:r>
            <a:endParaRPr lang="el-GR" sz="2200" b="1" dirty="0">
              <a:solidFill>
                <a:schemeClr val="accent1">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165496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0"/>
            <a:ext cx="8401200" cy="810491"/>
          </a:xfrm>
          <a:prstGeom prst="rect">
            <a:avLst/>
          </a:prstGeom>
        </p:spPr>
        <p:txBody>
          <a:bodyPr spcFirstLastPara="1" wrap="square" lIns="0" tIns="0" rIns="0" bIns="0" anchor="b" anchorCtr="0">
            <a:noAutofit/>
          </a:bodyPr>
          <a:lstStyle/>
          <a:p>
            <a:pPr algn="ctr"/>
            <a:r>
              <a:rPr lang="el-GR" sz="2400" dirty="0" smtClean="0"/>
              <a:t/>
            </a:r>
            <a:br>
              <a:rPr lang="el-GR" sz="2400" dirty="0" smtClean="0"/>
            </a:br>
            <a:r>
              <a:rPr lang="el-GR" sz="2400" dirty="0" smtClean="0">
                <a:solidFill>
                  <a:schemeClr val="tx1"/>
                </a:solidFill>
                <a:latin typeface="Times New Roman" pitchFamily="18" charset="0"/>
                <a:cs typeface="Times New Roman" pitchFamily="18" charset="0"/>
              </a:rPr>
              <a:t>Η Αθλητική δραστηριότητα και ο βαθμός ενεργοποίησης </a:t>
            </a:r>
            <a:br>
              <a:rPr lang="el-GR" sz="2400" dirty="0" smtClean="0">
                <a:solidFill>
                  <a:schemeClr val="tx1"/>
                </a:solidFill>
                <a:latin typeface="Times New Roman" pitchFamily="18" charset="0"/>
                <a:cs typeface="Times New Roman" pitchFamily="18" charset="0"/>
              </a:rPr>
            </a:br>
            <a:r>
              <a:rPr lang="el-GR" sz="2400" dirty="0" smtClean="0">
                <a:latin typeface="Times New Roman" pitchFamily="18" charset="0"/>
                <a:cs typeface="Times New Roman" pitchFamily="18" charset="0"/>
              </a:rPr>
              <a:t>1. «Η παθητική στάση- αθλητισμός διασκέδασης»</a:t>
            </a:r>
            <a:endParaRPr sz="2400" dirty="0">
              <a:latin typeface="Times New Roman" pitchFamily="18" charset="0"/>
              <a:cs typeface="Times New Roman" pitchFamily="18" charset="0"/>
            </a:endParaRPr>
          </a:p>
        </p:txBody>
      </p:sp>
      <p:sp>
        <p:nvSpPr>
          <p:cNvPr id="135" name="Google Shape;135;p19"/>
          <p:cNvSpPr txBox="1">
            <a:spLocks noGrp="1"/>
          </p:cNvSpPr>
          <p:nvPr>
            <p:ph type="body" idx="1"/>
          </p:nvPr>
        </p:nvSpPr>
        <p:spPr>
          <a:xfrm>
            <a:off x="124691" y="748145"/>
            <a:ext cx="8842664" cy="3790042"/>
          </a:xfrm>
          <a:prstGeom prst="rect">
            <a:avLst/>
          </a:prstGeom>
        </p:spPr>
        <p:txBody>
          <a:bodyPr spcFirstLastPara="1" wrap="square" lIns="91421" tIns="91421" rIns="91421" bIns="91421" anchor="t" anchorCtr="0">
            <a:noAutofit/>
          </a:bodyPr>
          <a:lstStyle/>
          <a:p>
            <a:pPr>
              <a:buFont typeface="Wingdings" pitchFamily="2" charset="2"/>
              <a:buChar char="Ø"/>
            </a:pPr>
            <a:r>
              <a:rPr lang="el-GR" sz="2000" dirty="0" smtClean="0">
                <a:latin typeface="Times New Roman" pitchFamily="18" charset="0"/>
                <a:cs typeface="Times New Roman" pitchFamily="18" charset="0"/>
              </a:rPr>
              <a:t>Η συχνότερη εκδοχή στο κοινωνικό σύνολο.</a:t>
            </a:r>
            <a:r>
              <a:rPr lang="el-GR" sz="2000" b="1" dirty="0" smtClean="0">
                <a:solidFill>
                  <a:schemeClr val="accent1">
                    <a:lumMod val="75000"/>
                  </a:schemeClr>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Συνιστά μορφή ψυχαγωγίας και διασκέδασης χωρίς </a:t>
            </a:r>
            <a:r>
              <a:rPr lang="el-GR" sz="2000" b="1" dirty="0" smtClean="0">
                <a:solidFill>
                  <a:schemeClr val="accent1">
                    <a:lumMod val="75000"/>
                  </a:schemeClr>
                </a:solidFill>
                <a:latin typeface="Times New Roman" pitchFamily="18" charset="0"/>
                <a:cs typeface="Times New Roman" pitchFamily="18" charset="0"/>
              </a:rPr>
              <a:t>καμία σωματική δραστηριοποίηση</a:t>
            </a:r>
            <a:r>
              <a:rPr lang="el-GR" sz="2000" dirty="0" smtClean="0">
                <a:latin typeface="Times New Roman" pitchFamily="18" charset="0"/>
                <a:cs typeface="Times New Roman" pitchFamily="18" charset="0"/>
              </a:rPr>
              <a:t>. Ο καταναλωτής επιλέγει να είναι </a:t>
            </a:r>
            <a:r>
              <a:rPr lang="el-GR" sz="2000" b="1" dirty="0" smtClean="0">
                <a:solidFill>
                  <a:schemeClr val="accent1">
                    <a:lumMod val="75000"/>
                  </a:schemeClr>
                </a:solidFill>
                <a:latin typeface="Times New Roman" pitchFamily="18" charset="0"/>
                <a:cs typeface="Times New Roman" pitchFamily="18" charset="0"/>
              </a:rPr>
              <a:t>απλός θεατής  </a:t>
            </a:r>
            <a:r>
              <a:rPr lang="el-GR" sz="2000" dirty="0" smtClean="0">
                <a:latin typeface="Times New Roman" pitchFamily="18" charset="0"/>
                <a:cs typeface="Times New Roman" pitchFamily="18" charset="0"/>
              </a:rPr>
              <a:t>ενός  αθλητικού γεγονότος είτε με την φυσική του παρουσία στον χώρο διεξαγωγής είτε μέσω τηλεοπτικής, ή ραδιοφωνικής κάλυψης ή μέσω των νέων τεχνολογικών μέσων. </a:t>
            </a:r>
          </a:p>
          <a:p>
            <a:pPr>
              <a:buFont typeface="Wingdings" pitchFamily="2" charset="2"/>
              <a:buChar char="Ø"/>
            </a:pPr>
            <a:r>
              <a:rPr lang="el-GR" sz="2000" dirty="0" smtClean="0">
                <a:latin typeface="Times New Roman" pitchFamily="18" charset="0"/>
                <a:cs typeface="Times New Roman" pitchFamily="18" charset="0"/>
              </a:rPr>
              <a:t>Η </a:t>
            </a:r>
            <a:r>
              <a:rPr lang="el-GR" sz="2000" b="1" dirty="0" smtClean="0">
                <a:solidFill>
                  <a:schemeClr val="accent1">
                    <a:lumMod val="75000"/>
                  </a:schemeClr>
                </a:solidFill>
                <a:latin typeface="Times New Roman" pitchFamily="18" charset="0"/>
                <a:cs typeface="Times New Roman" pitchFamily="18" charset="0"/>
              </a:rPr>
              <a:t>καταναλωτική συμπεριφορά </a:t>
            </a:r>
            <a:r>
              <a:rPr lang="el-GR" sz="2000" dirty="0" smtClean="0">
                <a:latin typeface="Times New Roman" pitchFamily="18" charset="0"/>
                <a:cs typeface="Times New Roman" pitchFamily="18" charset="0"/>
              </a:rPr>
              <a:t>σχετίζεται </a:t>
            </a:r>
            <a:r>
              <a:rPr lang="el-GR" sz="2000" dirty="0" err="1" smtClean="0">
                <a:latin typeface="Times New Roman" pitchFamily="18" charset="0"/>
                <a:cs typeface="Times New Roman" pitchFamily="18" charset="0"/>
              </a:rPr>
              <a:t>π.χ</a:t>
            </a:r>
            <a:r>
              <a:rPr lang="el-GR" sz="2000" dirty="0" smtClean="0">
                <a:latin typeface="Times New Roman" pitchFamily="18" charset="0"/>
                <a:cs typeface="Times New Roman" pitchFamily="18" charset="0"/>
              </a:rPr>
              <a:t> με αγορά εισιτηρίου διαρκείας, με ταξίδια για παρακολούθηση της ομάδας σε εκτός έδρας παιχνίδια κλπ. Τα κίνητρα σχετίζονται με τη διεύρυνση των γνώσεων που αφορούν (</a:t>
            </a:r>
            <a:r>
              <a:rPr lang="el-GR" sz="2000" dirty="0" err="1" smtClean="0">
                <a:latin typeface="Times New Roman" pitchFamily="18" charset="0"/>
                <a:cs typeface="Times New Roman" pitchFamily="18" charset="0"/>
              </a:rPr>
              <a:t>π.χ</a:t>
            </a:r>
            <a:r>
              <a:rPr lang="el-GR" sz="2000" dirty="0" smtClean="0">
                <a:latin typeface="Times New Roman" pitchFamily="18" charset="0"/>
                <a:cs typeface="Times New Roman" pitchFamily="18" charset="0"/>
              </a:rPr>
              <a:t> τους κανόνες ενός αθλήματος), </a:t>
            </a:r>
            <a:r>
              <a:rPr lang="el-GR" sz="2000" b="1" dirty="0" smtClean="0">
                <a:solidFill>
                  <a:schemeClr val="accent1">
                    <a:lumMod val="75000"/>
                  </a:schemeClr>
                </a:solidFill>
                <a:latin typeface="Times New Roman" pitchFamily="18" charset="0"/>
                <a:cs typeface="Times New Roman" pitchFamily="18" charset="0"/>
              </a:rPr>
              <a:t>τη διαφυγή από την καθημερινότητα </a:t>
            </a:r>
            <a:r>
              <a:rPr lang="el-GR" sz="2000" dirty="0" smtClean="0">
                <a:latin typeface="Times New Roman" pitchFamily="18" charset="0"/>
                <a:cs typeface="Times New Roman" pitchFamily="18" charset="0"/>
              </a:rPr>
              <a:t>με παρακολούθηση ενός αγώνα σε ένα ωραίο στάδιο, τη διασκέδαση μαζί με οικεία πρόσωπα, την απόλαυση των υψηλών επιδόσεων των αθλητών κλπ.</a:t>
            </a:r>
          </a:p>
          <a:p>
            <a:pPr>
              <a:buNone/>
            </a:pPr>
            <a:endParaRPr lang="el-GR" sz="2000" dirty="0">
              <a:latin typeface="Times New Roman" pitchFamily="18" charset="0"/>
              <a:cs typeface="Times New Roman" pitchFamily="18" charset="0"/>
            </a:endParaRPr>
          </a:p>
        </p:txBody>
      </p:sp>
      <p:sp>
        <p:nvSpPr>
          <p:cNvPr id="136" name="Google Shape;136;p19"/>
          <p:cNvSpPr txBox="1">
            <a:spLocks noGrp="1"/>
          </p:cNvSpPr>
          <p:nvPr>
            <p:ph type="sldNum" idx="12"/>
          </p:nvPr>
        </p:nvSpPr>
        <p:spPr>
          <a:prstGeom prst="rect">
            <a:avLst/>
          </a:prstGeom>
        </p:spPr>
        <p:txBody>
          <a:bodyPr spcFirstLastPara="1" wrap="square" lIns="91421" tIns="91421" rIns="91421" bIns="91421" anchor="t" anchorCtr="0">
            <a:noAutofit/>
          </a:bodyPr>
          <a:lstStyle/>
          <a:p>
            <a:pPr algn="ctr"/>
            <a:fld id="{00000000-1234-1234-1234-123412341234}" type="slidenum">
              <a:rPr lang="en"/>
              <a:pPr algn="ctr"/>
              <a:t>7</a:t>
            </a:fld>
            <a:endParaRPr/>
          </a:p>
        </p:txBody>
      </p:sp>
    </p:spTree>
    <p:extLst>
      <p:ext uri="{BB962C8B-B14F-4D97-AF65-F5344CB8AC3E}">
        <p14:creationId xmlns:p14="http://schemas.microsoft.com/office/powerpoint/2010/main" val="3299869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96B6D2-EB37-4A11-8B5E-54A0AFD1A2A7}"/>
              </a:ext>
            </a:extLst>
          </p:cNvPr>
          <p:cNvSpPr>
            <a:spLocks noGrp="1"/>
          </p:cNvSpPr>
          <p:nvPr>
            <p:ph type="title"/>
          </p:nvPr>
        </p:nvSpPr>
        <p:spPr>
          <a:xfrm>
            <a:off x="0" y="0"/>
            <a:ext cx="9144000" cy="820882"/>
          </a:xfrm>
        </p:spPr>
        <p:txBody>
          <a:bodyPr/>
          <a:lstStyle/>
          <a:p>
            <a:pPr algn="ctr"/>
            <a:r>
              <a:rPr lang="el-GR" sz="2400" dirty="0" smtClean="0">
                <a:solidFill>
                  <a:schemeClr val="accent1">
                    <a:lumMod val="75000"/>
                  </a:schemeClr>
                </a:solidFill>
                <a:latin typeface="Times New Roman" pitchFamily="18" charset="0"/>
                <a:cs typeface="Times New Roman" pitchFamily="18" charset="0"/>
              </a:rPr>
              <a:t>.</a:t>
            </a:r>
            <a:br>
              <a:rPr lang="el-GR" sz="2400" dirty="0" smtClean="0">
                <a:solidFill>
                  <a:schemeClr val="accent1">
                    <a:lumMod val="75000"/>
                  </a:schemeClr>
                </a:solidFill>
                <a:latin typeface="Times New Roman" pitchFamily="18" charset="0"/>
                <a:cs typeface="Times New Roman" pitchFamily="18" charset="0"/>
              </a:rPr>
            </a:b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2. Η ενεργητική δραστηριότητα- ερασιτεχνικός αθλητισμός</a:t>
            </a:r>
            <a:endParaRPr lang="en-US" sz="2400" dirty="0"/>
          </a:p>
        </p:txBody>
      </p:sp>
      <p:sp>
        <p:nvSpPr>
          <p:cNvPr id="3" name="Text Placeholder 2">
            <a:extLst>
              <a:ext uri="{FF2B5EF4-FFF2-40B4-BE49-F238E27FC236}">
                <a16:creationId xmlns="" xmlns:a16="http://schemas.microsoft.com/office/drawing/2014/main" id="{154F44C3-6D0B-455C-814A-85678F1FF40B}"/>
              </a:ext>
            </a:extLst>
          </p:cNvPr>
          <p:cNvSpPr>
            <a:spLocks noGrp="1"/>
          </p:cNvSpPr>
          <p:nvPr>
            <p:ph type="body" idx="1"/>
          </p:nvPr>
        </p:nvSpPr>
        <p:spPr>
          <a:xfrm>
            <a:off x="-1" y="862445"/>
            <a:ext cx="8925791" cy="4021281"/>
          </a:xfrm>
        </p:spPr>
        <p:txBody>
          <a:bodyPr/>
          <a:lstStyle/>
          <a:p>
            <a:pPr marL="609600" indent="-609600">
              <a:buFont typeface="Wingdings" pitchFamily="2" charset="2"/>
              <a:buChar char="Ø"/>
            </a:pPr>
            <a:r>
              <a:rPr lang="el-GR" sz="2000" dirty="0" smtClean="0">
                <a:latin typeface="Times New Roman" pitchFamily="18" charset="0"/>
                <a:cs typeface="Times New Roman" pitchFamily="18" charset="0"/>
              </a:rPr>
              <a:t>Παρέχει ένα σύνολο αθλητικών υπηρεσιών χωρίς οικονομικό όφελος με σωματική δραστηριοποίηση του ατόμου που υλοποιεί διάφορα αθλήματα  και κοινωνικοποιείται βελτιώνοντας τη </a:t>
            </a:r>
            <a:r>
              <a:rPr lang="el-GR" sz="2000" b="1" dirty="0" smtClean="0">
                <a:solidFill>
                  <a:schemeClr val="accent1">
                    <a:lumMod val="75000"/>
                  </a:schemeClr>
                </a:solidFill>
                <a:latin typeface="Times New Roman" pitchFamily="18" charset="0"/>
                <a:cs typeface="Times New Roman" pitchFamily="18" charset="0"/>
              </a:rPr>
              <a:t>φυσική του κατάσταση, την υγεία και την ευεξία του</a:t>
            </a:r>
            <a:r>
              <a:rPr lang="el-GR" sz="2000" dirty="0" smtClean="0">
                <a:latin typeface="Times New Roman" pitchFamily="18" charset="0"/>
                <a:cs typeface="Times New Roman" pitchFamily="18" charset="0"/>
              </a:rPr>
              <a:t>.</a:t>
            </a:r>
          </a:p>
          <a:p>
            <a:pPr marL="609600" indent="-609600">
              <a:buFont typeface="Wingdings" pitchFamily="2" charset="2"/>
              <a:buChar char="Ø"/>
            </a:pPr>
            <a:r>
              <a:rPr lang="el-GR" sz="2000" dirty="0" smtClean="0">
                <a:latin typeface="Times New Roman" pitchFamily="18" charset="0"/>
                <a:cs typeface="Times New Roman" pitchFamily="18" charset="0"/>
              </a:rPr>
              <a:t>Ο ερασιτεχνικός αθλητισμός συμπεριλαμβάνει </a:t>
            </a:r>
            <a:r>
              <a:rPr lang="el-GR" sz="2000" b="1" dirty="0" smtClean="0">
                <a:solidFill>
                  <a:schemeClr val="accent1">
                    <a:lumMod val="75000"/>
                  </a:schemeClr>
                </a:solidFill>
                <a:latin typeface="Times New Roman" pitchFamily="18" charset="0"/>
                <a:cs typeface="Times New Roman" pitchFamily="18" charset="0"/>
              </a:rPr>
              <a:t>πρωτοβάθμια σωματεία </a:t>
            </a:r>
            <a:r>
              <a:rPr lang="el-GR" sz="2000" dirty="0" smtClean="0">
                <a:latin typeface="Times New Roman" pitchFamily="18" charset="0"/>
                <a:cs typeface="Times New Roman" pitchFamily="18" charset="0"/>
              </a:rPr>
              <a:t>και συλλόγους, όπως και δευτεροβάθμιων ή και τριτοβάθμιων εθνικών ομοσπονδιών που έχουν την ευθύνη διεξαγωγής διαφόρων κατηγοριών πρωταθλημάτων σε </a:t>
            </a:r>
            <a:r>
              <a:rPr lang="el-GR" sz="2000" b="1" dirty="0" smtClean="0">
                <a:solidFill>
                  <a:schemeClr val="accent1">
                    <a:lumMod val="75000"/>
                  </a:schemeClr>
                </a:solidFill>
                <a:latin typeface="Times New Roman" pitchFamily="18" charset="0"/>
                <a:cs typeface="Times New Roman" pitchFamily="18" charset="0"/>
              </a:rPr>
              <a:t>τοπικό, περιφερειακό ή και εθνικό επίπεδο.</a:t>
            </a:r>
          </a:p>
          <a:p>
            <a:pPr marL="609600" indent="-609600">
              <a:buFont typeface="Wingdings" pitchFamily="2" charset="2"/>
              <a:buChar char="Ø"/>
            </a:pPr>
            <a:r>
              <a:rPr lang="el-GR" sz="2000" dirty="0" smtClean="0">
                <a:latin typeface="Times New Roman" pitchFamily="18" charset="0"/>
                <a:cs typeface="Times New Roman" pitchFamily="18" charset="0"/>
              </a:rPr>
              <a:t>Ο ερασιτεχνικός αθλητισμός συνιστά το </a:t>
            </a:r>
            <a:r>
              <a:rPr lang="el-GR" sz="2000" b="1" dirty="0" smtClean="0">
                <a:solidFill>
                  <a:schemeClr val="accent1">
                    <a:lumMod val="75000"/>
                  </a:schemeClr>
                </a:solidFill>
                <a:latin typeface="Times New Roman" pitchFamily="18" charset="0"/>
                <a:cs typeface="Times New Roman" pitchFamily="18" charset="0"/>
              </a:rPr>
              <a:t>«φυτώριο» του επαγγελματικού αθλητισμού. </a:t>
            </a:r>
          </a:p>
          <a:p>
            <a:pPr marL="609600" indent="-609600">
              <a:buFont typeface="Wingdings" pitchFamily="2" charset="2"/>
              <a:buChar char="Ø"/>
            </a:pPr>
            <a:endParaRPr lang="el-GR" sz="2000" b="1" dirty="0">
              <a:solidFill>
                <a:schemeClr val="accent1">
                  <a:lumMod val="75000"/>
                </a:schemeClr>
              </a:solidFill>
              <a:latin typeface="Times New Roman" pitchFamily="18" charset="0"/>
              <a:cs typeface="Times New Roman" pitchFamily="18" charset="0"/>
            </a:endParaRPr>
          </a:p>
        </p:txBody>
      </p:sp>
      <p:sp>
        <p:nvSpPr>
          <p:cNvPr id="4" name="Slide Number Placeholder 3">
            <a:extLst>
              <a:ext uri="{FF2B5EF4-FFF2-40B4-BE49-F238E27FC236}">
                <a16:creationId xmlns="" xmlns:a16="http://schemas.microsoft.com/office/drawing/2014/main" id="{DF99B22E-74FB-47FF-A423-5536BDECFF1D}"/>
              </a:ext>
            </a:extLst>
          </p:cNvPr>
          <p:cNvSpPr>
            <a:spLocks noGrp="1"/>
          </p:cNvSpPr>
          <p:nvPr>
            <p:ph type="sldNum" idx="12"/>
          </p:nvPr>
        </p:nvSpPr>
        <p:spPr/>
        <p:txBody>
          <a:bodyPr/>
          <a:lstStyle/>
          <a:p>
            <a:pPr algn="ctr"/>
            <a:fld id="{00000000-1234-1234-1234-123412341234}" type="slidenum">
              <a:rPr lang="en" smtClean="0"/>
              <a:pPr algn="ctr"/>
              <a:t>8</a:t>
            </a:fld>
            <a:endParaRPr lang="en"/>
          </a:p>
        </p:txBody>
      </p:sp>
    </p:spTree>
    <p:extLst>
      <p:ext uri="{BB962C8B-B14F-4D97-AF65-F5344CB8AC3E}">
        <p14:creationId xmlns:p14="http://schemas.microsoft.com/office/powerpoint/2010/main" val="2394989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96B6D2-EB37-4A11-8B5E-54A0AFD1A2A7}"/>
              </a:ext>
            </a:extLst>
          </p:cNvPr>
          <p:cNvSpPr>
            <a:spLocks noGrp="1"/>
          </p:cNvSpPr>
          <p:nvPr>
            <p:ph type="title"/>
          </p:nvPr>
        </p:nvSpPr>
        <p:spPr>
          <a:xfrm>
            <a:off x="480859" y="1"/>
            <a:ext cx="8538450" cy="706582"/>
          </a:xfrm>
        </p:spPr>
        <p:txBody>
          <a:bodyPr/>
          <a:lstStyle/>
          <a:p>
            <a:pPr algn="ctr"/>
            <a:r>
              <a:rPr lang="el-GR" sz="2200" dirty="0" smtClean="0">
                <a:latin typeface="Times New Roman" pitchFamily="18" charset="0"/>
                <a:cs typeface="Times New Roman" pitchFamily="18" charset="0"/>
              </a:rPr>
              <a:t>2.1 Η «άθληση για όλους- Δια βίου άθληση» ή «μαζικός αθλητισμός»</a:t>
            </a:r>
            <a:endParaRPr lang="en-US" sz="2200" dirty="0">
              <a:latin typeface="Times New Roman" pitchFamily="18" charset="0"/>
              <a:cs typeface="Times New Roman" pitchFamily="18" charset="0"/>
            </a:endParaRPr>
          </a:p>
        </p:txBody>
      </p:sp>
      <p:sp>
        <p:nvSpPr>
          <p:cNvPr id="3" name="Text Placeholder 2">
            <a:extLst>
              <a:ext uri="{FF2B5EF4-FFF2-40B4-BE49-F238E27FC236}">
                <a16:creationId xmlns="" xmlns:a16="http://schemas.microsoft.com/office/drawing/2014/main" id="{154F44C3-6D0B-455C-814A-85678F1FF40B}"/>
              </a:ext>
            </a:extLst>
          </p:cNvPr>
          <p:cNvSpPr>
            <a:spLocks noGrp="1"/>
          </p:cNvSpPr>
          <p:nvPr>
            <p:ph type="body" idx="1"/>
          </p:nvPr>
        </p:nvSpPr>
        <p:spPr>
          <a:xfrm>
            <a:off x="-124691" y="924791"/>
            <a:ext cx="9466117" cy="4073236"/>
          </a:xfrm>
        </p:spPr>
        <p:txBody>
          <a:bodyPr/>
          <a:lstStyle/>
          <a:p>
            <a:pPr marL="609600" indent="-609600">
              <a:buFont typeface="Wingdings" pitchFamily="2" charset="2"/>
              <a:buChar char="Ø"/>
            </a:pPr>
            <a:r>
              <a:rPr lang="el-GR" sz="2400" dirty="0" smtClean="0">
                <a:latin typeface="Times New Roman" pitchFamily="18" charset="0"/>
                <a:cs typeface="Times New Roman" pitchFamily="18" charset="0"/>
              </a:rPr>
              <a:t>Απευθύνεται </a:t>
            </a:r>
            <a:r>
              <a:rPr lang="el-GR" sz="2400" b="1" dirty="0" smtClean="0">
                <a:solidFill>
                  <a:schemeClr val="accent1">
                    <a:lumMod val="75000"/>
                  </a:schemeClr>
                </a:solidFill>
                <a:latin typeface="Times New Roman" pitchFamily="18" charset="0"/>
                <a:cs typeface="Times New Roman" pitchFamily="18" charset="0"/>
              </a:rPr>
              <a:t>στον καθένα </a:t>
            </a:r>
            <a:r>
              <a:rPr lang="el-GR" sz="2400" dirty="0" smtClean="0">
                <a:latin typeface="Times New Roman" pitchFamily="18" charset="0"/>
                <a:cs typeface="Times New Roman" pitchFamily="18" charset="0"/>
              </a:rPr>
              <a:t>που επιλέγει από ένα διευρυμένο φάσμα δραστηριοτήτων οι οποίες </a:t>
            </a:r>
            <a:r>
              <a:rPr lang="el-GR" sz="2400" b="1" dirty="0" smtClean="0">
                <a:solidFill>
                  <a:schemeClr val="accent1">
                    <a:lumMod val="75000"/>
                  </a:schemeClr>
                </a:solidFill>
                <a:latin typeface="Times New Roman" pitchFamily="18" charset="0"/>
                <a:cs typeface="Times New Roman" pitchFamily="18" charset="0"/>
              </a:rPr>
              <a:t>δεν εμπίπτουν στα πλαίσια του ανταγωνιστικού αθλητισμού </a:t>
            </a:r>
            <a:r>
              <a:rPr lang="el-GR" sz="2400" dirty="0" smtClean="0">
                <a:latin typeface="Times New Roman" pitchFamily="18" charset="0"/>
                <a:cs typeface="Times New Roman" pitchFamily="18" charset="0"/>
              </a:rPr>
              <a:t>ούτε σε διεθνείς κανονισμούς και θεσμικές ρυθμίσεις. </a:t>
            </a:r>
          </a:p>
          <a:p>
            <a:pPr marL="609600" indent="-609600">
              <a:buFont typeface="Wingdings" pitchFamily="2" charset="2"/>
              <a:buChar char="Ø"/>
            </a:pPr>
            <a:r>
              <a:rPr lang="el-GR" sz="2400" dirty="0" smtClean="0">
                <a:latin typeface="Times New Roman" pitchFamily="18" charset="0"/>
                <a:cs typeface="Times New Roman" pitchFamily="18" charset="0"/>
              </a:rPr>
              <a:t>Αναφέρεται σε </a:t>
            </a:r>
            <a:r>
              <a:rPr lang="el-GR" sz="2400" b="1" dirty="0" err="1" smtClean="0">
                <a:solidFill>
                  <a:schemeClr val="accent1">
                    <a:lumMod val="75000"/>
                  </a:schemeClr>
                </a:solidFill>
                <a:latin typeface="Times New Roman" pitchFamily="18" charset="0"/>
                <a:cs typeface="Times New Roman" pitchFamily="18" charset="0"/>
              </a:rPr>
              <a:t>προσβάσιμες</a:t>
            </a:r>
            <a:r>
              <a:rPr lang="el-GR" sz="2400" b="1" dirty="0" smtClean="0">
                <a:solidFill>
                  <a:schemeClr val="accent1">
                    <a:lumMod val="75000"/>
                  </a:schemeClr>
                </a:solidFill>
                <a:latin typeface="Times New Roman" pitchFamily="18" charset="0"/>
                <a:cs typeface="Times New Roman" pitchFamily="18" charset="0"/>
              </a:rPr>
              <a:t> υποδομές </a:t>
            </a:r>
            <a:r>
              <a:rPr lang="el-GR" sz="2400" dirty="0" smtClean="0">
                <a:latin typeface="Times New Roman" pitchFamily="18" charset="0"/>
                <a:cs typeface="Times New Roman" pitchFamily="18" charset="0"/>
              </a:rPr>
              <a:t>για όλους σε φυσικές δραστηριότητες, που μεταφράζονται </a:t>
            </a:r>
            <a:r>
              <a:rPr lang="el-GR" sz="2400" b="1" dirty="0" smtClean="0">
                <a:solidFill>
                  <a:schemeClr val="accent1">
                    <a:lumMod val="75000"/>
                  </a:schemeClr>
                </a:solidFill>
                <a:latin typeface="Times New Roman" pitchFamily="18" charset="0"/>
                <a:cs typeface="Times New Roman" pitchFamily="18" charset="0"/>
              </a:rPr>
              <a:t>σε αναψυχή, ψυχαγωγία και σωματική υγεία </a:t>
            </a:r>
            <a:r>
              <a:rPr lang="el-GR" sz="2400" dirty="0" smtClean="0">
                <a:latin typeface="Times New Roman" pitchFamily="18" charset="0"/>
                <a:cs typeface="Times New Roman" pitchFamily="18" charset="0"/>
              </a:rPr>
              <a:t>κατά τη διάρκεια του ελεύθερου χρόνου συμβάλλοντας στην  αύξηση της </a:t>
            </a:r>
            <a:r>
              <a:rPr lang="el-GR" sz="2400" b="1" dirty="0" smtClean="0">
                <a:solidFill>
                  <a:schemeClr val="accent1">
                    <a:lumMod val="75000"/>
                  </a:schemeClr>
                </a:solidFill>
                <a:latin typeface="Times New Roman" pitchFamily="18" charset="0"/>
                <a:cs typeface="Times New Roman" pitchFamily="18" charset="0"/>
              </a:rPr>
              <a:t>ζωτικότητας και της ψυχικής υγείας των πολιτών. </a:t>
            </a:r>
            <a:endParaRPr lang="el-GR" sz="2400" b="1" dirty="0">
              <a:solidFill>
                <a:schemeClr val="accent1">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535222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3003</TotalTime>
  <Words>6563</Words>
  <Application>Microsoft Office PowerPoint</Application>
  <PresentationFormat>Προβολή στην οθόνη (16:9)</PresentationFormat>
  <Paragraphs>383</Paragraphs>
  <Slides>58</Slides>
  <Notes>7</Notes>
  <HiddenSlides>0</HiddenSlides>
  <MMClips>0</MMClips>
  <ScaleCrop>false</ScaleCrop>
  <HeadingPairs>
    <vt:vector size="4" baseType="variant">
      <vt:variant>
        <vt:lpstr>Θέμα</vt:lpstr>
      </vt:variant>
      <vt:variant>
        <vt:i4>2</vt:i4>
      </vt:variant>
      <vt:variant>
        <vt:lpstr>Τίτλοι διαφανειών</vt:lpstr>
      </vt:variant>
      <vt:variant>
        <vt:i4>58</vt:i4>
      </vt:variant>
    </vt:vector>
  </HeadingPairs>
  <TitlesOfParts>
    <vt:vector size="60" baseType="lpstr">
      <vt:lpstr>Συγκέντρωση</vt:lpstr>
      <vt:lpstr>1_Συγκέντρωση</vt:lpstr>
      <vt:lpstr>ΠΟΛΙΤΙΣΜΟΣ, ΑΘΛΗΤΙΣΜΟΣ, ΤΟΥΡΙΣΜΟΣ:  ΑΡΧΙΚΕΣ ΕΝΝΟΙΕΣ ΚΑΙ ΒΑΣΙΚΑ ΝΟΗΜΑΤΑ</vt:lpstr>
      <vt:lpstr>Περιεχόμενα (1)</vt:lpstr>
      <vt:lpstr> Περιεχόμενα (2)</vt:lpstr>
      <vt:lpstr>  Ιστορική εξέλιξη του αθλητισμού  και των αθλητικών αγώνων (α)</vt:lpstr>
      <vt:lpstr> Ιστορική εξέλιξη του αθλητισμού  και των αθλητικών αγώνων (β)</vt:lpstr>
      <vt:lpstr>  Ο αθλητισμός ως:</vt:lpstr>
      <vt:lpstr> Η Αθλητική δραστηριότητα και ο βαθμός ενεργοποίησης  1. «Η παθητική στάση- αθλητισμός διασκέδασης»</vt:lpstr>
      <vt:lpstr>.  2. Η ενεργητική δραστηριότητα- ερασιτεχνικός αθλητισμός</vt:lpstr>
      <vt:lpstr>2.1 Η «άθληση για όλους- Δια βίου άθληση» ή «μαζικός αθλητισμός»</vt:lpstr>
      <vt:lpstr>   2.2 Ο «συλλογικός και σωματειακός αθλητισμός»   2.3 Ο «αθλητισμός στην τρίτη ηλικία» </vt:lpstr>
      <vt:lpstr>  3. Η  ανταγωνιστική μορφή- επαγγελματικός πρωταθλητισμός</vt:lpstr>
      <vt:lpstr>Διαφοροποίηση σε σχέση με το βαθμό ατομικότητας  (αναπτύσσοντας τα διαφορετικά ενδιαφέροντα των φιλάθλων)</vt:lpstr>
      <vt:lpstr>Οι διαστάσεις του αθλητικού προϊόντος/ υπηρεσίας</vt:lpstr>
      <vt:lpstr>Η οικονομία του αθλητισμού</vt:lpstr>
      <vt:lpstr>Η αθλητική βιομηχανία</vt:lpstr>
      <vt:lpstr>Οργανισμοί πρωτογενούς παραγωγής αθλητικού προϊόντος Δημόσιου τομέα</vt:lpstr>
      <vt:lpstr>Ιδιωτικός τομέας οργανισμών πρωτογενούς   αθλητικής παραγωγής (1)</vt:lpstr>
      <vt:lpstr>Ιδιωτικός τομέας οργανισμών πρωτογενούς   αθλητικής παραγωγής (2)</vt:lpstr>
      <vt:lpstr>Επαγγελματικά αθλητικά σωματεία και εταιρείες</vt:lpstr>
      <vt:lpstr>Τι σημαίνει «συγκέντρωση και συγκεντροποίηση του κεφαλαίου» που οδηγεί σε απόλυτες  μονοπωλιακές μορφές ;</vt:lpstr>
      <vt:lpstr>Ο τρίτος τομέας των οργανισμών της πρωτογενούς  αθλητικής παραγωγής</vt:lpstr>
      <vt:lpstr>Οι υποστηρικτικοί φορείς του αθλητικού προϊόντος (1) </vt:lpstr>
      <vt:lpstr>Οι υποστηρικτικοί φορείς του αθλητικού προϊόντος (2) </vt:lpstr>
      <vt:lpstr>Οι υποστηρικτικοί φορείς του αθλητικού προϊόντος (3) </vt:lpstr>
      <vt:lpstr>Οι Ευρωπαϊκές πολιτικές στον αθλητικό τομέα</vt:lpstr>
      <vt:lpstr>Όμως, ο καταλύτης των εξελίξεων υπήρξε η υπόθεση Bosman</vt:lpstr>
      <vt:lpstr>Αθλητικές δράσεις και η Ευρωπαϊκή Εβδομάδα Αθλητισμού</vt:lpstr>
      <vt:lpstr>Αθλητισμός και μετανάστες</vt:lpstr>
      <vt:lpstr>Πέντε σημαντικές παρεμβάσεις για το θέμα «αθλητισμός και μετανάστες» πραγματοποιούνται στην Ευρώπη</vt:lpstr>
      <vt:lpstr>Χαρακτηριστικά  και ιδιότητες του αθλητικού προϊόντος (1)</vt:lpstr>
      <vt:lpstr>Χαρακτηριστικά  και ιδιότητες του αθλητικού προϊόντος (2)</vt:lpstr>
      <vt:lpstr>Χαρακτηριστικά  και ιδιότητες του αθλητικού προϊόντος (3)</vt:lpstr>
      <vt:lpstr>Χαρακτηριστικά  και ιδιότητες του αθλητικού προϊόντος (4)</vt:lpstr>
      <vt:lpstr>Κατηγοριοποιήσεις και ταξινομήσεις των αθλητικών σωματείων (1)</vt:lpstr>
      <vt:lpstr>Κατηγοριοποιήσεις και ταξινομήσεις των αθλητικών σωματείων (2)</vt:lpstr>
      <vt:lpstr>Το Αθλητικό management</vt:lpstr>
      <vt:lpstr>Τα βασικά χαρακτηριστικά του αθλητικού management:</vt:lpstr>
      <vt:lpstr>Αθλητικό μάρκετινγκ:  ένα ξεχωριστό   επιστημονικό πεδίο  και μια καινούργια επαγγελματική ενασχόληση</vt:lpstr>
      <vt:lpstr>Δυο κατηγορίες αθλητικού μάρκετινγκ(όπως συμβαίνει στη μεγάλη πλειοψηφία των καταναλωτικών αγαθών) </vt:lpstr>
      <vt:lpstr>Η τιμολογιακή πολιτική ως υψηλής ελαστικότητας  μεταβλητή </vt:lpstr>
      <vt:lpstr>Προώθηση αθλητικού προϊόντος &amp; τμηματοποίηση της αγοράς.</vt:lpstr>
      <vt:lpstr>Το σχέδιο αθλητικού μάρκετινγκ</vt:lpstr>
      <vt:lpstr>Τα 6 Μ’s και τα δέκα C’s </vt:lpstr>
      <vt:lpstr>Πελατειακή πίστη στον αθλητισμό: ποιότητα και ικανοποίηση</vt:lpstr>
      <vt:lpstr>Η «ποιότητα» και «ικανοποίηση» επιπλέον διαφοροποιούνται: </vt:lpstr>
      <vt:lpstr> Η υποκειμενική αντιληπτικότητα της ποιότητας και η αξιολόγησή της</vt:lpstr>
      <vt:lpstr>Παράμετροι αξιολόγησης της ποιότητας  μίας αθλητικής υπηρεσίας είναι πολυπαραγοντικές (1)</vt:lpstr>
      <vt:lpstr>Παράμετροι αξιολόγησης της ποιότητας  μίας αθλητικής υπηρεσίας είναι πολυπαραγοντικές (2)</vt:lpstr>
      <vt:lpstr>Η ικανοποίηση των χρηστών καταναλωτών </vt:lpstr>
      <vt:lpstr>Η αφοσίωση των καταναλωτών και η ψυχολογική δέσμευση</vt:lpstr>
      <vt:lpstr>Αρνητικές ενδείξεις στη σχέση με τους πελάτες</vt:lpstr>
      <vt:lpstr> Η σύζευξη αθλητισμού και τουρισμού: ο αθλητικός τουρισμός </vt:lpstr>
      <vt:lpstr>Ο αθλητικός τουρισμός ως βιομηχανία </vt:lpstr>
      <vt:lpstr>Οι τρεις εκδοχές αθλητικού τουρισμού</vt:lpstr>
      <vt:lpstr>Διαφορετικές μορφές αθλητικού τουρισμού </vt:lpstr>
      <vt:lpstr>Η σύζευξη του αθλητισμού με τον πολιτισμό:  Η πολιτισμική  αθλητικοποίηση</vt:lpstr>
      <vt:lpstr>Οι κοινωνιολογικές προσεγγίσεις για τον αθλητισμό  </vt:lpstr>
      <vt:lpstr>Αθλητισμός, κοινωνία του θεάματος και καταναλωτική κοινωνία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Zozeta</dc:creator>
  <cp:lastModifiedBy>Αναστάσιος Χονδρογιάννης</cp:lastModifiedBy>
  <cp:revision>262</cp:revision>
  <dcterms:modified xsi:type="dcterms:W3CDTF">2021-06-22T09:29:31Z</dcterms:modified>
</cp:coreProperties>
</file>