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2" r:id="rId1"/>
    <p:sldMasterId id="2147483678" r:id="rId2"/>
  </p:sldMasterIdLst>
  <p:notesMasterIdLst>
    <p:notesMasterId r:id="rId39"/>
  </p:notesMasterIdLst>
  <p:sldIdLst>
    <p:sldId id="340" r:id="rId3"/>
    <p:sldId id="283" r:id="rId4"/>
    <p:sldId id="342" r:id="rId5"/>
    <p:sldId id="284" r:id="rId6"/>
    <p:sldId id="285" r:id="rId7"/>
    <p:sldId id="286" r:id="rId8"/>
    <p:sldId id="287" r:id="rId9"/>
    <p:sldId id="307" r:id="rId10"/>
    <p:sldId id="308" r:id="rId11"/>
    <p:sldId id="343" r:id="rId12"/>
    <p:sldId id="344" r:id="rId13"/>
    <p:sldId id="345" r:id="rId14"/>
    <p:sldId id="346" r:id="rId15"/>
    <p:sldId id="347" r:id="rId16"/>
    <p:sldId id="348" r:id="rId17"/>
    <p:sldId id="349" r:id="rId18"/>
    <p:sldId id="350" r:id="rId19"/>
    <p:sldId id="373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58" r:id="rId28"/>
    <p:sldId id="359" r:id="rId29"/>
    <p:sldId id="360" r:id="rId30"/>
    <p:sldId id="361" r:id="rId31"/>
    <p:sldId id="362" r:id="rId32"/>
    <p:sldId id="364" r:id="rId33"/>
    <p:sldId id="365" r:id="rId34"/>
    <p:sldId id="366" r:id="rId35"/>
    <p:sldId id="367" r:id="rId36"/>
    <p:sldId id="369" r:id="rId37"/>
    <p:sldId id="370" r:id="rId3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7F9DE04-F55B-4170-80D6-F8DFEA1ED9A7}">
  <a:tblStyle styleId="{37F9DE04-F55B-4170-80D6-F8DFEA1ED9A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4" autoAdjust="0"/>
  </p:normalViewPr>
  <p:slideViewPr>
    <p:cSldViewPr snapToGrid="0">
      <p:cViewPr>
        <p:scale>
          <a:sx n="157" d="100"/>
          <a:sy n="157" d="100"/>
        </p:scale>
        <p:origin x="-294" y="-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02758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4311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8339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8270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0449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3441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44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628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τρίγωνο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685800" y="1314453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18" rIns="45718"/>
          <a:lstStyle>
            <a:lvl1pPr marL="0" marR="64006" indent="0" algn="r">
              <a:buNone/>
              <a:defRPr>
                <a:solidFill>
                  <a:schemeClr val="tx2"/>
                </a:solidFill>
              </a:defRPr>
            </a:lvl1pPr>
            <a:lvl2pPr marL="457178" indent="0" algn="ctr">
              <a:buNone/>
            </a:lvl2pPr>
            <a:lvl3pPr marL="914355" indent="0" algn="ctr">
              <a:buNone/>
            </a:lvl3pPr>
            <a:lvl4pPr marL="1371532" indent="0" algn="ctr">
              <a:buNone/>
            </a:lvl4pPr>
            <a:lvl5pPr marL="1828709" indent="0" algn="ctr">
              <a:buNone/>
            </a:lvl5pPr>
            <a:lvl6pPr marL="2285886" indent="0" algn="ctr">
              <a:buNone/>
            </a:lvl6pPr>
            <a:lvl7pPr marL="2743064" indent="0" algn="ctr">
              <a:buNone/>
            </a:lvl7pPr>
            <a:lvl8pPr marL="3200240" indent="0" algn="ctr">
              <a:buNone/>
            </a:lvl8pPr>
            <a:lvl9pPr marL="3657418" indent="0" algn="ctr">
              <a:buNone/>
            </a:lvl9pPr>
            <a:extLst/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grpSp>
        <p:nvGrpSpPr>
          <p:cNvPr id="2" name="Ομάδα 1"/>
          <p:cNvGrpSpPr/>
          <p:nvPr/>
        </p:nvGrpSpPr>
        <p:grpSpPr>
          <a:xfrm>
            <a:off x="-3764" y="3714750"/>
            <a:ext cx="9147765" cy="1434066"/>
            <a:chOff x="-3765" y="4832896"/>
            <a:chExt cx="9147765" cy="2032192"/>
          </a:xfrm>
        </p:grpSpPr>
        <p:sp>
          <p:nvSpPr>
            <p:cNvPr id="7" name="Ελεύθερη σχεδίαση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Ελεύθερη σχεδίαση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Ελεύθερη σχεδίαση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Ευθεία γραμμή σύνδεσης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110999"/>
            <a:ext cx="8229600" cy="328955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44013" y="205982"/>
            <a:ext cx="1777470" cy="4194571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title"/>
          </p:nvPr>
        </p:nvSpPr>
        <p:spPr>
          <a:xfrm>
            <a:off x="285425" y="358388"/>
            <a:ext cx="8401200" cy="525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1"/>
          </p:nvPr>
        </p:nvSpPr>
        <p:spPr>
          <a:xfrm>
            <a:off x="557475" y="1157300"/>
            <a:ext cx="8043600" cy="3639300"/>
          </a:xfrm>
          <a:prstGeom prst="rect">
            <a:avLst/>
          </a:prstGeom>
        </p:spPr>
        <p:txBody>
          <a:bodyPr spcFirstLastPara="1" wrap="square" lIns="91421" tIns="91421" rIns="91421" bIns="91421" anchor="t" anchorCtr="0">
            <a:noAutofit/>
          </a:bodyPr>
          <a:lstStyle>
            <a:lvl1pPr marL="457178" lvl="0" indent="-380981">
              <a:spcBef>
                <a:spcPts val="600"/>
              </a:spcBef>
              <a:spcAft>
                <a:spcPts val="0"/>
              </a:spcAft>
              <a:buSzPts val="2400"/>
              <a:buChar char="▪"/>
              <a:defRPr/>
            </a:lvl1pPr>
            <a:lvl2pPr marL="914355" lvl="1" indent="-380981"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2pPr>
            <a:lvl3pPr marL="1371532" lvl="2" indent="-380981"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marL="1828709" lvl="3" indent="-380981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4pPr>
            <a:lvl5pPr marL="2285886" lvl="4" indent="-380981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5pPr>
            <a:lvl6pPr marL="2743064" lvl="5" indent="-380981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6pPr>
            <a:lvl7pPr marL="3200240" lvl="6" indent="-380981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7pPr>
            <a:lvl8pPr marL="3657418" lvl="7" indent="-380981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8pPr>
            <a:lvl9pPr marL="4114595" lvl="8" indent="-380981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sldNum" idx="12"/>
          </p:nvPr>
        </p:nvSpPr>
        <p:spPr>
          <a:xfrm>
            <a:off x="508725" y="4262913"/>
            <a:ext cx="464400" cy="306900"/>
          </a:xfrm>
          <a:prstGeom prst="rect">
            <a:avLst/>
          </a:prstGeom>
        </p:spPr>
        <p:txBody>
          <a:bodyPr spcFirstLastPara="1" wrap="square" lIns="91421" tIns="91421" rIns="91421" bIns="91421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14348" y="1607338"/>
            <a:ext cx="4000528" cy="1125140"/>
          </a:xfrm>
        </p:spPr>
        <p:txBody>
          <a:bodyPr anchor="b"/>
          <a:lstStyle>
            <a:lvl1pPr marL="0" indent="0" algn="just">
              <a:buNone/>
              <a:defRPr sz="1500">
                <a:solidFill>
                  <a:srgbClr val="2CB5B2"/>
                </a:solidFill>
                <a:latin typeface="Segoe UI Semibold" pitchFamily="34" charset="0"/>
              </a:defRPr>
            </a:lvl1pPr>
            <a:lvl2pPr marL="3428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3EBC15EE-258A-49CC-8DB3-BB4BB39EB357}" type="datetimeFigureOut">
              <a:rPr lang="el-GR" smtClean="0"/>
              <a:pPr/>
              <a:t>17/6/2021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28596" y="4767264"/>
            <a:ext cx="5591204" cy="273844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764B-FB1D-4D01-9931-5AB9ED5A214A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7" name="6 - Ευθεία γραμμή σύνδεσης"/>
          <p:cNvCxnSpPr/>
          <p:nvPr userDrawn="1"/>
        </p:nvCxnSpPr>
        <p:spPr>
          <a:xfrm>
            <a:off x="714348" y="2839643"/>
            <a:ext cx="4000528" cy="1191"/>
          </a:xfrm>
          <a:prstGeom prst="line">
            <a:avLst/>
          </a:prstGeom>
          <a:ln w="76200">
            <a:solidFill>
              <a:srgbClr val="2CB5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C:\Users\user\Desktop\ThinkSummerMark_Lightbulb_Prin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929190" y="-19"/>
            <a:ext cx="4214810" cy="5178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14685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τρίγωνο 3"/>
          <p:cNvSpPr/>
          <p:nvPr/>
        </p:nvSpPr>
        <p:spPr>
          <a:xfrm>
            <a:off x="0" y="3498056"/>
            <a:ext cx="9151144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342892">
              <a:buClrTx/>
              <a:buFontTx/>
              <a:buNone/>
              <a:defRPr/>
            </a:pPr>
            <a:endParaRPr lang="en-US" kern="1200">
              <a:solidFill>
                <a:prstClr val="white"/>
              </a:solidFill>
            </a:endParaRPr>
          </a:p>
        </p:txBody>
      </p:sp>
      <p:grpSp>
        <p:nvGrpSpPr>
          <p:cNvPr id="5" name="Ομάδα 15"/>
          <p:cNvGrpSpPr>
            <a:grpSpLocks/>
          </p:cNvGrpSpPr>
          <p:nvPr/>
        </p:nvGrpSpPr>
        <p:grpSpPr bwMode="auto">
          <a:xfrm>
            <a:off x="-3572" y="3714750"/>
            <a:ext cx="9147572" cy="1433513"/>
            <a:chOff x="-3765" y="4832896"/>
            <a:chExt cx="9147765" cy="2032192"/>
          </a:xfrm>
        </p:grpSpPr>
        <p:sp>
          <p:nvSpPr>
            <p:cNvPr id="6" name="Ελεύθερη σχεδίαση 5"/>
            <p:cNvSpPr>
              <a:spLocks/>
            </p:cNvSpPr>
            <p:nvPr/>
          </p:nvSpPr>
          <p:spPr bwMode="auto">
            <a:xfrm>
              <a:off x="1686959" y="4832896"/>
              <a:ext cx="7457041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2892">
                <a:buClrTx/>
                <a:buFontTx/>
                <a:buNone/>
                <a:defRPr/>
              </a:pPr>
              <a:endParaRPr lang="en-US" kern="1200">
                <a:solidFill>
                  <a:prstClr val="black"/>
                </a:solidFill>
                <a:latin typeface="Lucida Sans Unicode"/>
                <a:ea typeface="+mn-ea"/>
              </a:endParaRPr>
            </a:p>
          </p:txBody>
        </p:sp>
        <p:sp>
          <p:nvSpPr>
            <p:cNvPr id="7" name="Ελεύθερη σχεδίαση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defTabSz="3429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endParaRPr lang="el-GR" sz="1800" kern="1200">
                <a:solidFill>
                  <a:prstClr val="black"/>
                </a:solidFill>
                <a:latin typeface="Corbel" pitchFamily="34" charset="0"/>
                <a:ea typeface="+mn-ea"/>
                <a:cs typeface="+mn-cs"/>
              </a:endParaRPr>
            </a:p>
          </p:txBody>
        </p:sp>
        <p:sp>
          <p:nvSpPr>
            <p:cNvPr id="8" name="Ελεύθερη σχεδίαση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892">
                <a:buClrTx/>
                <a:buFontTx/>
                <a:buNone/>
                <a:defRPr/>
              </a:pPr>
              <a:endParaRPr lang="en-US" kern="1200">
                <a:solidFill>
                  <a:prstClr val="white"/>
                </a:solidFill>
              </a:endParaRPr>
            </a:p>
          </p:txBody>
        </p:sp>
        <p:cxnSp>
          <p:nvCxnSpPr>
            <p:cNvPr id="10" name="Ευθεία γραμμή σύνδεσης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685800" y="1314459"/>
            <a:ext cx="7772400" cy="1372321"/>
          </a:xfrm>
        </p:spPr>
        <p:txBody>
          <a:bodyPr anchor="b"/>
          <a:lstStyle>
            <a:lvl1pPr algn="r">
              <a:defRPr sz="36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34289" rIns="34289"/>
          <a:lstStyle>
            <a:lvl1pPr marL="0" marR="48005" indent="0" algn="r">
              <a:buNone/>
              <a:defRPr>
                <a:solidFill>
                  <a:schemeClr val="tx2"/>
                </a:solidFill>
              </a:defRPr>
            </a:lvl1pPr>
            <a:lvl2pPr marL="342892" indent="0" algn="ctr">
              <a:buNone/>
            </a:lvl2pPr>
            <a:lvl3pPr marL="685783" indent="0" algn="ctr">
              <a:buNone/>
            </a:lvl3pPr>
            <a:lvl4pPr marL="1028675" indent="0" algn="ctr">
              <a:buNone/>
            </a:lvl4pPr>
            <a:lvl5pPr marL="1371566" indent="0" algn="ctr">
              <a:buNone/>
            </a:lvl5pPr>
            <a:lvl6pPr marL="1714457" indent="0" algn="ctr">
              <a:buNone/>
            </a:lvl6pPr>
            <a:lvl7pPr marL="2057348" indent="0" algn="ctr">
              <a:buNone/>
            </a:lvl7pPr>
            <a:lvl8pPr marL="2400240" indent="0" algn="ctr">
              <a:buNone/>
            </a:lvl8pPr>
            <a:lvl9pPr marL="2743132" indent="0" algn="ctr">
              <a:buNone/>
            </a:lvl9pPr>
            <a:extLst/>
          </a:lstStyle>
          <a:p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11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 smtClean="0">
                <a:solidFill>
                  <a:srgbClr val="FFFFFF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3BBCCA2B-2C9D-4008-B65C-8E5837E7ECCA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12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EBDDC3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13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 smtClean="0">
                <a:solidFill>
                  <a:srgbClr val="EBDDC3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D542D9A1-28D6-4B1B-81DA-8BC59A121AD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73476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B31896B9-23F7-4599-870C-2CCE67D21440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31FEDC2B-5B3F-402B-B5BB-B16F34733D2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471860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Διάσημα 3"/>
          <p:cNvSpPr/>
          <p:nvPr/>
        </p:nvSpPr>
        <p:spPr>
          <a:xfrm>
            <a:off x="3636169" y="2253854"/>
            <a:ext cx="183356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defTabSz="342892">
              <a:buClrTx/>
              <a:buFontTx/>
              <a:buNone/>
              <a:defRPr/>
            </a:pPr>
            <a:endParaRPr lang="en-US" kern="1200">
              <a:solidFill>
                <a:prstClr val="white"/>
              </a:solidFill>
            </a:endParaRPr>
          </a:p>
        </p:txBody>
      </p:sp>
      <p:sp>
        <p:nvSpPr>
          <p:cNvPr id="5" name="Διάσημα 4"/>
          <p:cNvSpPr/>
          <p:nvPr/>
        </p:nvSpPr>
        <p:spPr>
          <a:xfrm>
            <a:off x="3450431" y="2253854"/>
            <a:ext cx="182166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defTabSz="342892">
              <a:buClrTx/>
              <a:buFontTx/>
              <a:buNone/>
              <a:defRPr/>
            </a:pPr>
            <a:endParaRPr lang="en-US" kern="1200">
              <a:solidFill>
                <a:prstClr val="white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anchor="b"/>
          <a:lstStyle>
            <a:lvl1pPr algn="r">
              <a:buNone/>
              <a:defRPr sz="36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/>
          <a:lstStyle>
            <a:lvl1pPr marL="0" indent="0" algn="l">
              <a:buNone/>
              <a:defRPr sz="170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5E9548F7-9ED2-44F0-9BFB-0699D3FACC8C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7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prstClr val="white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7FCE554E-1A09-4E5C-8A6D-DA0C4947DC2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17980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111003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111003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7FC52C6A-7D35-4FA4-A980-99C045C1F925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prstClr val="white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E562235A-E9FE-454E-8EF7-7752E15A834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70685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37156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40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32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37156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40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083229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31" y="1083229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B59AF606-DE6B-4B74-93E9-A92F43F1392D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74FCB317-E98B-4014-81EE-6AEE14B120F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83807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634EB2F3-5F0F-48B9-82B6-7633BE396F19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prstClr val="white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1FF5CF48-63FC-4645-ACED-9C23F5D1BF8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505820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CFB9F367-539D-44AB-BD1D-4553D591D751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7EA26BE0-6762-44FC-8C63-BDABD0306D5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498677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19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200"/>
            </a:lvl1pPr>
            <a:lvl2pPr>
              <a:buNone/>
              <a:defRPr sz="900"/>
            </a:lvl2pPr>
            <a:lvl3pPr>
              <a:buNone/>
              <a:defRPr sz="800"/>
            </a:lvl3pPr>
            <a:lvl4pPr>
              <a:buNone/>
              <a:defRPr sz="700"/>
            </a:lvl4pPr>
            <a:lvl5pPr>
              <a:buNone/>
              <a:defRPr sz="700"/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F1A06F0C-D441-45A8-B3BA-8C811C2B012F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BBE4EC7E-FBCB-4351-9EAB-E175A50E24C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635974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Ελεύθερη σχεδίαση 4"/>
          <p:cNvSpPr>
            <a:spLocks/>
          </p:cNvSpPr>
          <p:nvPr/>
        </p:nvSpPr>
        <p:spPr bwMode="auto">
          <a:xfrm>
            <a:off x="498873" y="4458891"/>
            <a:ext cx="4941094" cy="6905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68579" tIns="34289" rIns="68579" bIns="34289"/>
          <a:lstStyle/>
          <a:p>
            <a:pPr defTabSz="342892">
              <a:buClrTx/>
              <a:buFontTx/>
              <a:buNone/>
              <a:defRPr/>
            </a:pPr>
            <a:endParaRPr lang="en-US" kern="1200">
              <a:solidFill>
                <a:prstClr val="white"/>
              </a:solidFill>
              <a:latin typeface="Lucida Sans Unicode"/>
              <a:ea typeface="+mn-ea"/>
            </a:endParaRPr>
          </a:p>
        </p:txBody>
      </p:sp>
      <p:sp>
        <p:nvSpPr>
          <p:cNvPr id="6" name="Ελεύθερη σχεδίαση 15"/>
          <p:cNvSpPr>
            <a:spLocks/>
          </p:cNvSpPr>
          <p:nvPr/>
        </p:nvSpPr>
        <p:spPr bwMode="auto">
          <a:xfrm>
            <a:off x="485775" y="4454128"/>
            <a:ext cx="3690938" cy="700088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68579" tIns="34289" rIns="68579" bIns="34289"/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l-GR" sz="1800" kern="1200">
              <a:solidFill>
                <a:prstClr val="white"/>
              </a:solidFill>
              <a:latin typeface="Corbel" pitchFamily="34" charset="0"/>
              <a:ea typeface="+mn-ea"/>
              <a:cs typeface="+mn-cs"/>
            </a:endParaRPr>
          </a:p>
        </p:txBody>
      </p:sp>
      <p:sp>
        <p:nvSpPr>
          <p:cNvPr id="7" name="Ορθογώνιο τρίγωνο 6"/>
          <p:cNvSpPr>
            <a:spLocks/>
          </p:cNvSpPr>
          <p:nvPr/>
        </p:nvSpPr>
        <p:spPr bwMode="auto">
          <a:xfrm>
            <a:off x="-6042" y="4343441"/>
            <a:ext cx="3402314" cy="810651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342892">
              <a:buClrTx/>
              <a:buFontTx/>
              <a:buNone/>
              <a:defRPr/>
            </a:pPr>
            <a:endParaRPr lang="en-US" kern="1200">
              <a:solidFill>
                <a:prstClr val="white"/>
              </a:solidFill>
            </a:endParaRPr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-9237" y="4340812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Διάσημα 8"/>
          <p:cNvSpPr/>
          <p:nvPr/>
        </p:nvSpPr>
        <p:spPr>
          <a:xfrm>
            <a:off x="8664179" y="3740944"/>
            <a:ext cx="183356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defTabSz="342892">
              <a:buClrTx/>
              <a:buFontTx/>
              <a:buNone/>
              <a:defRPr/>
            </a:pPr>
            <a:endParaRPr lang="en-US" kern="1200">
              <a:solidFill>
                <a:prstClr val="white"/>
              </a:solidFill>
            </a:endParaRPr>
          </a:p>
        </p:txBody>
      </p:sp>
      <p:sp>
        <p:nvSpPr>
          <p:cNvPr id="10" name="Διάσημα 9"/>
          <p:cNvSpPr/>
          <p:nvPr/>
        </p:nvSpPr>
        <p:spPr>
          <a:xfrm>
            <a:off x="8477251" y="3740944"/>
            <a:ext cx="183356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defTabSz="342892">
              <a:buClrTx/>
              <a:buFontTx/>
              <a:buNone/>
              <a:defRPr/>
            </a:pPr>
            <a:endParaRPr lang="en-US" kern="1200">
              <a:solidFill>
                <a:prstClr val="white"/>
              </a:solidFill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tIns="0"/>
          <a:lstStyle>
            <a:lvl1pPr marL="0" marR="13716" indent="0" algn="r">
              <a:buNone/>
              <a:defRPr sz="11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extLst/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extLst/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1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2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1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 smtClean="0"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DEC74F8A-2387-4251-A46E-92267EE220B0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12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13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 smtClean="0">
                <a:solidFill>
                  <a:prstClr val="white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068018B4-D794-4A15-B7AD-91B1605E6C2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89895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111001"/>
            <a:ext cx="8229600" cy="3289553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DBD22AAE-A25F-461C-BE0D-192B486BE21E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46D6503D-F3D1-4106-85A4-3CE5FF28BA3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061207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44013" y="205988"/>
            <a:ext cx="1777470" cy="4194571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B7C00427-8111-4952-9A10-18F7E33810B8}" type="datetimeFigureOut">
              <a:rPr lang="en-US" altLang="el-GR"/>
              <a:pPr>
                <a:defRPr/>
              </a:pPr>
              <a:t>6/17/2021</a:t>
            </a:fld>
            <a:endParaRPr lang="en-US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solidFill>
                  <a:srgbClr val="775F55"/>
                </a:solidFill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latin typeface="Corbel" pitchFamily="34" charset="0"/>
                <a:cs typeface="+mn-cs"/>
              </a:defRPr>
            </a:lvl1pPr>
            <a:extLst/>
          </a:lstStyle>
          <a:p>
            <a:pPr>
              <a:defRPr/>
            </a:pPr>
            <a:fld id="{6B2186FF-7B43-4867-BD4F-2665805BD96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683213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obin template" type="title">
  <p:cSld name="Robin templat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85800" y="702806"/>
            <a:ext cx="3547800" cy="115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05699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285425" y="358388"/>
            <a:ext cx="8401200" cy="525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1"/>
          </p:nvPr>
        </p:nvSpPr>
        <p:spPr>
          <a:xfrm>
            <a:off x="508725" y="1089050"/>
            <a:ext cx="2598600" cy="3387600"/>
          </a:xfrm>
          <a:prstGeom prst="rect">
            <a:avLst/>
          </a:prstGeom>
        </p:spPr>
        <p:txBody>
          <a:bodyPr spcFirstLastPara="1" lIns="91423" tIns="91423" rIns="91423" bIns="91423">
            <a:noAutofit/>
          </a:bodyPr>
          <a:lstStyle>
            <a:lvl1pPr marL="457189" lvl="0" indent="-342892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marL="914378" lvl="1" indent="-342892" rtl="0">
              <a:spcBef>
                <a:spcPts val="0"/>
              </a:spcBef>
              <a:spcAft>
                <a:spcPts val="0"/>
              </a:spcAft>
              <a:buSzPts val="1800"/>
              <a:buChar char="▪"/>
              <a:defRPr sz="1800"/>
            </a:lvl2pPr>
            <a:lvl3pPr marL="1371566" lvl="2" indent="-342892" rtl="0">
              <a:spcBef>
                <a:spcPts val="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754" lvl="3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4pPr>
            <a:lvl5pPr marL="2285943" lvl="4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5pPr>
            <a:lvl6pPr marL="2743132" lvl="5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6pPr>
            <a:lvl7pPr marL="3200320" lvl="6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7pPr>
            <a:lvl8pPr marL="3657509" lvl="7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8pPr>
            <a:lvl9pPr marL="4114697" lvl="8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3240575" y="1089050"/>
            <a:ext cx="2598600" cy="3387600"/>
          </a:xfrm>
          <a:prstGeom prst="rect">
            <a:avLst/>
          </a:prstGeom>
        </p:spPr>
        <p:txBody>
          <a:bodyPr spcFirstLastPara="1" lIns="91423" tIns="91423" rIns="91423" bIns="91423">
            <a:noAutofit/>
          </a:bodyPr>
          <a:lstStyle>
            <a:lvl1pPr marL="457189" lvl="0" indent="-342892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marL="914378" lvl="1" indent="-342892" rtl="0">
              <a:spcBef>
                <a:spcPts val="0"/>
              </a:spcBef>
              <a:spcAft>
                <a:spcPts val="0"/>
              </a:spcAft>
              <a:buSzPts val="1800"/>
              <a:buChar char="▪"/>
              <a:defRPr sz="1800"/>
            </a:lvl2pPr>
            <a:lvl3pPr marL="1371566" lvl="2" indent="-342892" rtl="0">
              <a:spcBef>
                <a:spcPts val="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754" lvl="3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4pPr>
            <a:lvl5pPr marL="2285943" lvl="4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5pPr>
            <a:lvl6pPr marL="2743132" lvl="5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6pPr>
            <a:lvl7pPr marL="3200320" lvl="6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7pPr>
            <a:lvl8pPr marL="3657509" lvl="7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8pPr>
            <a:lvl9pPr marL="4114697" lvl="8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body" idx="3"/>
          </p:nvPr>
        </p:nvSpPr>
        <p:spPr>
          <a:xfrm>
            <a:off x="5972425" y="1089050"/>
            <a:ext cx="2598600" cy="3387600"/>
          </a:xfrm>
          <a:prstGeom prst="rect">
            <a:avLst/>
          </a:prstGeom>
        </p:spPr>
        <p:txBody>
          <a:bodyPr spcFirstLastPara="1" lIns="91423" tIns="91423" rIns="91423" bIns="91423">
            <a:noAutofit/>
          </a:bodyPr>
          <a:lstStyle>
            <a:lvl1pPr marL="457189" lvl="0" indent="-342892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marL="914378" lvl="1" indent="-342892" rtl="0">
              <a:spcBef>
                <a:spcPts val="0"/>
              </a:spcBef>
              <a:spcAft>
                <a:spcPts val="0"/>
              </a:spcAft>
              <a:buSzPts val="1800"/>
              <a:buChar char="▪"/>
              <a:defRPr sz="1800"/>
            </a:lvl2pPr>
            <a:lvl3pPr marL="1371566" lvl="2" indent="-342892" rtl="0">
              <a:spcBef>
                <a:spcPts val="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754" lvl="3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4pPr>
            <a:lvl5pPr marL="2285943" lvl="4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5pPr>
            <a:lvl6pPr marL="2743132" lvl="5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6pPr>
            <a:lvl7pPr marL="3200320" lvl="6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7pPr>
            <a:lvl8pPr marL="3657509" lvl="7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8pPr>
            <a:lvl9pPr marL="4114697" lvl="8" indent="-342892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 sz="1800"/>
            </a:lvl9pPr>
          </a:lstStyle>
          <a:p>
            <a:endParaRPr/>
          </a:p>
        </p:txBody>
      </p:sp>
      <p:sp>
        <p:nvSpPr>
          <p:cNvPr id="6" name="Google Shape;70;p9"/>
          <p:cNvSpPr txBox="1">
            <a:spLocks noGrp="1"/>
          </p:cNvSpPr>
          <p:nvPr>
            <p:ph type="sldNum" idx="10"/>
          </p:nvPr>
        </p:nvSpPr>
        <p:spPr>
          <a:xfrm>
            <a:off x="508398" y="4262438"/>
            <a:ext cx="464344" cy="307181"/>
          </a:xfr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 smtClean="0">
                <a:latin typeface="Corbel" pitchFamily="34" charset="0"/>
                <a:cs typeface="+mn-cs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defRPr/>
            </a:pPr>
            <a:fld id="{D05ADF0B-E685-43BD-8A7D-378C64DBBE30}" type="slidenum">
              <a:rPr lang="en"/>
              <a:pPr>
                <a:defRPr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188591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title"/>
          </p:nvPr>
        </p:nvSpPr>
        <p:spPr>
          <a:xfrm>
            <a:off x="285425" y="358388"/>
            <a:ext cx="8401200" cy="525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1"/>
          </p:nvPr>
        </p:nvSpPr>
        <p:spPr>
          <a:xfrm>
            <a:off x="557475" y="1157300"/>
            <a:ext cx="8043600" cy="3639300"/>
          </a:xfrm>
          <a:prstGeom prst="rect">
            <a:avLst/>
          </a:prstGeom>
        </p:spPr>
        <p:txBody>
          <a:bodyPr spcFirstLastPara="1" lIns="91423" tIns="91423" rIns="91423" bIns="91423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▪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❏"/>
              <a:defRPr/>
            </a:lvl9pPr>
          </a:lstStyle>
          <a:p>
            <a:endParaRPr/>
          </a:p>
        </p:txBody>
      </p:sp>
      <p:sp>
        <p:nvSpPr>
          <p:cNvPr id="4" name="Google Shape;51;p7"/>
          <p:cNvSpPr txBox="1">
            <a:spLocks noGrp="1"/>
          </p:cNvSpPr>
          <p:nvPr>
            <p:ph type="sldNum" idx="10"/>
          </p:nvPr>
        </p:nvSpPr>
        <p:spPr>
          <a:xfrm>
            <a:off x="508398" y="4262438"/>
            <a:ext cx="464344" cy="307181"/>
          </a:xfr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 smtClean="0">
                <a:latin typeface="Corbel" pitchFamily="34" charset="0"/>
                <a:cs typeface="+mn-cs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defRPr/>
            </a:pPr>
            <a:fld id="{81084811-DFB7-4614-8D46-B2C2D72E0ECA}" type="slidenum">
              <a:rPr lang="en"/>
              <a:pPr>
                <a:defRPr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355285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6 - Ευθεία γραμμή σύνδεσης"/>
          <p:cNvCxnSpPr/>
          <p:nvPr userDrawn="1"/>
        </p:nvCxnSpPr>
        <p:spPr>
          <a:xfrm>
            <a:off x="714375" y="2839641"/>
            <a:ext cx="4000500" cy="1190"/>
          </a:xfrm>
          <a:prstGeom prst="line">
            <a:avLst/>
          </a:prstGeom>
          <a:ln w="76200">
            <a:solidFill>
              <a:srgbClr val="2CB5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user\Desktop\ThinkSummerMark_Lightbulb_Print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7" y="0"/>
            <a:ext cx="4214813" cy="5179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14348" y="1607338"/>
            <a:ext cx="4000528" cy="1125140"/>
          </a:xfrm>
        </p:spPr>
        <p:txBody>
          <a:bodyPr anchor="b"/>
          <a:lstStyle>
            <a:lvl1pPr marL="0" indent="0" algn="just">
              <a:buNone/>
              <a:defRPr sz="1500">
                <a:solidFill>
                  <a:srgbClr val="2CB5B2"/>
                </a:solidFill>
                <a:latin typeface="Segoe UI Semibold" pitchFamily="34" charset="0"/>
              </a:defRPr>
            </a:lvl1pPr>
            <a:lvl2pPr marL="3428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</p:spPr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latin typeface="Corbel" pitchFamily="34" charset="0"/>
                <a:cs typeface="+mn-cs"/>
              </a:defRPr>
            </a:lvl1pPr>
          </a:lstStyle>
          <a:p>
            <a:pPr>
              <a:defRPr/>
            </a:pPr>
            <a:fld id="{165DEF8A-7654-4C40-9EB6-A67A0AC32172}" type="datetimeFigureOut">
              <a:rPr lang="el-GR"/>
              <a:pPr>
                <a:defRPr/>
              </a:pPr>
              <a:t>17/6/2021</a:t>
            </a:fld>
            <a:endParaRPr lang="el-GR"/>
          </a:p>
        </p:txBody>
      </p:sp>
      <p:sp>
        <p:nvSpPr>
          <p:cNvPr id="7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28625" y="4767263"/>
            <a:ext cx="5591175" cy="273844"/>
          </a:xfrm>
        </p:spPr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latin typeface="Corbel" pitchFamily="34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342900" fontAlgn="base">
              <a:spcBef>
                <a:spcPct val="0"/>
              </a:spcBef>
              <a:spcAft>
                <a:spcPct val="0"/>
              </a:spcAft>
              <a:buFontTx/>
              <a:buNone/>
              <a:defRPr>
                <a:latin typeface="Corbel" pitchFamily="34" charset="0"/>
                <a:cs typeface="+mn-cs"/>
              </a:defRPr>
            </a:lvl1pPr>
          </a:lstStyle>
          <a:p>
            <a:pPr>
              <a:defRPr/>
            </a:pPr>
            <a:fld id="{BAE640D2-7F83-4138-9328-11490894866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3468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36" rIns="91436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  <p:sp>
        <p:nvSpPr>
          <p:cNvPr id="7" name="Διάσημα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Διάσημα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72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9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72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083223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8" y="1083223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36" tIns="0" rIns="91436" anchor="t"/>
          <a:lstStyle>
            <a:lvl1pPr marL="0" marR="18287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380075" y="4805958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1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8" name="Ελεύθερη σχεδίαση 7"/>
          <p:cNvSpPr>
            <a:spLocks/>
          </p:cNvSpPr>
          <p:nvPr/>
        </p:nvSpPr>
        <p:spPr bwMode="auto">
          <a:xfrm>
            <a:off x="499273" y="4458704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6" tIns="45718" rIns="91436" bIns="45718" anchor="t" compatLnSpc="1"/>
          <a:lstStyle/>
          <a:p>
            <a:endParaRPr kumimoji="0" lang="en-US"/>
          </a:p>
        </p:txBody>
      </p:sp>
      <p:sp>
        <p:nvSpPr>
          <p:cNvPr id="9" name="Ελεύθερη σχεδίαση 8"/>
          <p:cNvSpPr>
            <a:spLocks/>
          </p:cNvSpPr>
          <p:nvPr/>
        </p:nvSpPr>
        <p:spPr bwMode="auto">
          <a:xfrm>
            <a:off x="485717" y="4454260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6" tIns="45718" rIns="91436" bIns="45718" anchor="t" compatLnSpc="1"/>
          <a:lstStyle/>
          <a:p>
            <a:endParaRPr kumimoji="0" lang="en-US"/>
          </a:p>
        </p:txBody>
      </p:sp>
      <p:sp>
        <p:nvSpPr>
          <p:cNvPr id="10" name="Ορθογώνιο τρίγωνο 9"/>
          <p:cNvSpPr>
            <a:spLocks/>
          </p:cNvSpPr>
          <p:nvPr/>
        </p:nvSpPr>
        <p:spPr bwMode="auto">
          <a:xfrm>
            <a:off x="-6042" y="4343441"/>
            <a:ext cx="3402314" cy="81065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Ευθεία γραμμή σύνδεσης 10"/>
          <p:cNvCxnSpPr/>
          <p:nvPr/>
        </p:nvCxnSpPr>
        <p:spPr>
          <a:xfrm>
            <a:off x="-9237" y="4340806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Διάσημα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Διάσημα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Ελεύθερη σχεδίαση 12"/>
          <p:cNvSpPr>
            <a:spLocks/>
          </p:cNvSpPr>
          <p:nvPr/>
        </p:nvSpPr>
        <p:spPr bwMode="auto">
          <a:xfrm>
            <a:off x="499273" y="4458704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6" tIns="45718" rIns="91436" bIns="45718" anchor="t" compatLnSpc="1"/>
          <a:lstStyle/>
          <a:p>
            <a:endParaRPr kumimoji="0" lang="en-US"/>
          </a:p>
        </p:txBody>
      </p:sp>
      <p:sp>
        <p:nvSpPr>
          <p:cNvPr id="12" name="Ελεύθερη σχεδίαση 11"/>
          <p:cNvSpPr>
            <a:spLocks/>
          </p:cNvSpPr>
          <p:nvPr/>
        </p:nvSpPr>
        <p:spPr bwMode="auto">
          <a:xfrm>
            <a:off x="485717" y="4454260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6" tIns="45718" rIns="91436" bIns="45718" anchor="t" compatLnSpc="1"/>
          <a:lstStyle/>
          <a:p>
            <a:endParaRPr kumimoji="0" lang="en-US"/>
          </a:p>
        </p:txBody>
      </p:sp>
      <p:sp>
        <p:nvSpPr>
          <p:cNvPr id="14" name="Ορθογώνιο τρίγωνο 13"/>
          <p:cNvSpPr>
            <a:spLocks/>
          </p:cNvSpPr>
          <p:nvPr/>
        </p:nvSpPr>
        <p:spPr bwMode="auto">
          <a:xfrm>
            <a:off x="-6042" y="4343441"/>
            <a:ext cx="3402314" cy="810651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Ευθεία γραμμή σύνδεσης 14"/>
          <p:cNvCxnSpPr/>
          <p:nvPr/>
        </p:nvCxnSpPr>
        <p:spPr>
          <a:xfrm>
            <a:off x="-9237" y="4340806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6" tIns="45718" rIns="91436" bIns="45718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0" name="Θέση κειμένου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 lIns="91436" tIns="45718" rIns="91436" bIns="45718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lIns="91436" tIns="45718" rIns="91436" bIns="45718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6/17/2021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4380075" y="4805958"/>
            <a:ext cx="2350681" cy="273844"/>
          </a:xfrm>
          <a:prstGeom prst="rect">
            <a:avLst/>
          </a:prstGeom>
        </p:spPr>
        <p:txBody>
          <a:bodyPr vert="horz" lIns="91436" tIns="45718" rIns="91436" bIns="45718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lIns="91436" tIns="45718" rIns="91436" bIns="45718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  <p:sldLayoutId id="2147483661" r:id="rId13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42" indent="-256019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61" indent="-228588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493" indent="-228588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44" indent="-228588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indent="-228588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120" indent="-228588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709" indent="-228588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297" indent="-228588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886" indent="-228588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Ελεύθερη σχεδίαση 12"/>
          <p:cNvSpPr>
            <a:spLocks/>
          </p:cNvSpPr>
          <p:nvPr/>
        </p:nvSpPr>
        <p:spPr bwMode="auto">
          <a:xfrm>
            <a:off x="498873" y="4458891"/>
            <a:ext cx="4941094" cy="6905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68579" tIns="34289" rIns="68579" bIns="34289"/>
          <a:lstStyle/>
          <a:p>
            <a:pPr defTabSz="342892">
              <a:buClrTx/>
              <a:buFontTx/>
              <a:buNone/>
              <a:defRPr/>
            </a:pPr>
            <a:endParaRPr lang="en-US" kern="1200">
              <a:solidFill>
                <a:prstClr val="black"/>
              </a:solidFill>
              <a:latin typeface="Lucida Sans Unicode"/>
              <a:ea typeface="+mn-ea"/>
            </a:endParaRPr>
          </a:p>
        </p:txBody>
      </p:sp>
      <p:sp>
        <p:nvSpPr>
          <p:cNvPr id="1027" name="Ελεύθερη σχεδίαση 11"/>
          <p:cNvSpPr>
            <a:spLocks/>
          </p:cNvSpPr>
          <p:nvPr/>
        </p:nvSpPr>
        <p:spPr bwMode="auto">
          <a:xfrm>
            <a:off x="485775" y="4454128"/>
            <a:ext cx="3690938" cy="700088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68579" tIns="34289" rIns="68579" bIns="34289"/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l-GR" sz="1800" kern="1200">
              <a:solidFill>
                <a:prstClr val="black"/>
              </a:solidFill>
              <a:latin typeface="Corbel" pitchFamily="34" charset="0"/>
              <a:ea typeface="+mn-ea"/>
              <a:cs typeface="+mn-cs"/>
            </a:endParaRPr>
          </a:p>
        </p:txBody>
      </p:sp>
      <p:sp>
        <p:nvSpPr>
          <p:cNvPr id="14" name="Ορθογώνιο τρίγωνο 13"/>
          <p:cNvSpPr>
            <a:spLocks/>
          </p:cNvSpPr>
          <p:nvPr/>
        </p:nvSpPr>
        <p:spPr bwMode="auto">
          <a:xfrm>
            <a:off x="-6042" y="4343441"/>
            <a:ext cx="3402314" cy="810651"/>
          </a:xfrm>
          <a:prstGeom prst="rtTriangle">
            <a:avLst/>
          </a:prstGeom>
          <a:blipFill>
            <a:blip r:embed="rId17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342892">
              <a:buClrTx/>
              <a:buFontTx/>
              <a:buNone/>
              <a:defRPr/>
            </a:pPr>
            <a:endParaRPr lang="en-US" kern="1200">
              <a:solidFill>
                <a:prstClr val="white"/>
              </a:solidFill>
            </a:endParaRPr>
          </a:p>
        </p:txBody>
      </p:sp>
      <p:cxnSp>
        <p:nvCxnSpPr>
          <p:cNvPr id="15" name="Ευθεία γραμμή σύνδεσης 14"/>
          <p:cNvCxnSpPr/>
          <p:nvPr/>
        </p:nvCxnSpPr>
        <p:spPr>
          <a:xfrm>
            <a:off x="-9237" y="4340812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68579" tIns="34289" rIns="68579" bIns="34289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033" name="Θέση κειμένου 29"/>
          <p:cNvSpPr>
            <a:spLocks noGrp="1"/>
          </p:cNvSpPr>
          <p:nvPr>
            <p:ph type="body" idx="1"/>
          </p:nvPr>
        </p:nvSpPr>
        <p:spPr bwMode="auto">
          <a:xfrm>
            <a:off x="457200" y="1110853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79" tIns="34289" rIns="68579" bIns="342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6727031" y="4806554"/>
            <a:ext cx="1920479" cy="273844"/>
          </a:xfrm>
          <a:prstGeom prst="rect">
            <a:avLst/>
          </a:prstGeom>
        </p:spPr>
        <p:txBody>
          <a:bodyPr vert="horz" lIns="68579" tIns="34289" rIns="68579" bIns="34289" anchor="b"/>
          <a:lstStyle>
            <a:lvl1pPr algn="l" defTabSz="342892" eaLnBrk="1" fontAlgn="auto" latinLnBrk="0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 kumimoji="0" sz="800" smtClean="0">
                <a:solidFill>
                  <a:prstClr val="black"/>
                </a:solidFill>
                <a:latin typeface="Lucida Sans Unicode"/>
                <a:cs typeface="Arial"/>
                <a:sym typeface="Arial"/>
              </a:defRPr>
            </a:lvl1pPr>
            <a:extLst/>
          </a:lstStyle>
          <a:p>
            <a:pPr>
              <a:buClrTx/>
              <a:defRPr/>
            </a:pPr>
            <a:fld id="{C447829F-E1C7-4850-9CC0-C570D864CA36}" type="datetimeFigureOut">
              <a:rPr lang="el-GR" kern="1200">
                <a:ea typeface="+mn-ea"/>
              </a:rPr>
              <a:pPr>
                <a:buClrTx/>
                <a:defRPr/>
              </a:pPr>
              <a:t>17/6/2021</a:t>
            </a:fld>
            <a:endParaRPr lang="el-GR" kern="1200">
              <a:ea typeface="+mn-ea"/>
            </a:endParaRPr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4380310" y="4806554"/>
            <a:ext cx="2350294" cy="273844"/>
          </a:xfrm>
          <a:prstGeom prst="rect">
            <a:avLst/>
          </a:prstGeom>
        </p:spPr>
        <p:txBody>
          <a:bodyPr vert="horz" lIns="68579" tIns="34289" rIns="68579" bIns="34289" anchor="b"/>
          <a:lstStyle>
            <a:lvl1pPr algn="r" defTabSz="342892" eaLnBrk="1" fontAlgn="auto" latinLnBrk="0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 kumimoji="0" sz="800">
                <a:solidFill>
                  <a:prstClr val="black"/>
                </a:solidFill>
                <a:latin typeface="Lucida Sans Unicode"/>
                <a:cs typeface="Arial"/>
                <a:sym typeface="Arial"/>
              </a:defRPr>
            </a:lvl1pPr>
            <a:extLst/>
          </a:lstStyle>
          <a:p>
            <a:pPr>
              <a:buClrTx/>
              <a:defRPr/>
            </a:pPr>
            <a:endParaRPr lang="el-GR" kern="1200">
              <a:ea typeface="+mn-ea"/>
            </a:endParaRPr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647510" y="4806554"/>
            <a:ext cx="365522" cy="273844"/>
          </a:xfrm>
          <a:prstGeom prst="rect">
            <a:avLst/>
          </a:prstGeom>
        </p:spPr>
        <p:txBody>
          <a:bodyPr vert="horz" lIns="68579" tIns="34289" rIns="68579" bIns="34289" anchor="b"/>
          <a:lstStyle>
            <a:lvl1pPr algn="r" defTabSz="342892" eaLnBrk="1" fontAlgn="auto" latinLnBrk="0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 kumimoji="0" sz="800" b="0" smtClean="0">
                <a:solidFill>
                  <a:prstClr val="black"/>
                </a:solidFill>
                <a:latin typeface="Lucida Sans Unicode"/>
                <a:cs typeface="Arial"/>
                <a:sym typeface="Arial"/>
              </a:defRPr>
            </a:lvl1pPr>
            <a:extLst/>
          </a:lstStyle>
          <a:p>
            <a:pPr>
              <a:buClrTx/>
              <a:defRPr/>
            </a:pPr>
            <a:fld id="{548A7FD8-2661-4BE6-A94A-074E76CD0C8E}" type="slidenum">
              <a:rPr lang="el-GR" kern="1200">
                <a:ea typeface="+mn-ea"/>
              </a:rPr>
              <a:pPr>
                <a:buClrTx/>
                <a:defRPr/>
              </a:pPr>
              <a:t>‹#›</a:t>
            </a:fld>
            <a:endParaRPr lang="el-GR" kern="120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46560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txStyles>
    <p:titleStyle>
      <a:lvl1pPr algn="l" rtl="0" fontAlgn="base">
        <a:spcBef>
          <a:spcPct val="0"/>
        </a:spcBef>
        <a:spcAft>
          <a:spcPct val="0"/>
        </a:spcAft>
        <a:defRPr sz="3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Lucida Sans Unicode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Lucida Sans Unicode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Lucida Sans Unicode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Lucida Sans Unicode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273844" indent="-191691" algn="l" rtl="0" fontAlgn="base">
        <a:spcBef>
          <a:spcPts val="3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65535" indent="-170260" algn="l" rtl="0" fontAlgn="base">
        <a:spcBef>
          <a:spcPts val="244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44129" indent="-170260" algn="l" rtl="0" fontAlgn="base">
        <a:spcBef>
          <a:spcPts val="263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56060" indent="-170260" algn="l" rtl="0" fontAlgn="base">
        <a:spcBef>
          <a:spcPts val="26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7510" indent="-170260" algn="l" rtl="0" fontAlgn="base">
        <a:spcBef>
          <a:spcPts val="263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00120" indent="-171446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indent="-171446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12" indent="-171446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714457" indent="-171446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ctrTitle"/>
          </p:nvPr>
        </p:nvSpPr>
        <p:spPr>
          <a:xfrm>
            <a:off x="673217" y="1194925"/>
            <a:ext cx="7772400" cy="84990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2400" dirty="0"/>
              <a:t>ΠΟΛΙΤΙΣΜΟΣ, ΑΘΛΗΤΙΣΜΟΣ, ΤΟΥΡΙΣΜΟΣ: </a:t>
            </a:r>
            <a:br>
              <a:rPr lang="el-GR" sz="2400" dirty="0"/>
            </a:br>
            <a:r>
              <a:rPr lang="el-GR" sz="2400" dirty="0"/>
              <a:t>ΑΡΧΙΚΕΣ ΕΝΝΟΙΕΣ ΚΑΙ ΒΑΣΙΚΑ ΝΟΗΜΑΤΑ</a:t>
            </a:r>
            <a:endParaRPr lang="el-GR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Θέση κειμένου 5"/>
          <p:cNvSpPr>
            <a:spLocks noGrp="1"/>
          </p:cNvSpPr>
          <p:nvPr>
            <p:ph type="subTitle" idx="1"/>
          </p:nvPr>
        </p:nvSpPr>
        <p:spPr>
          <a:xfrm>
            <a:off x="685800" y="2070499"/>
            <a:ext cx="7772400" cy="2749153"/>
          </a:xfrm>
        </p:spPr>
        <p:txBody>
          <a:bodyPr>
            <a:normAutofit lnSpcReduction="10000"/>
          </a:bodyPr>
          <a:lstStyle/>
          <a:p>
            <a:pPr marR="0" algn="ctr">
              <a:lnSpc>
                <a:spcPct val="8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  <a:p>
            <a:pPr marR="0" algn="ctr">
              <a:lnSpc>
                <a:spcPct val="80000"/>
              </a:lnSpc>
            </a:pP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ΕΘΝΙΚΗ ΣΧΟΛΗ ΔΗΜΟΣΙΑΣ ΔΙΟΙΚΗΣΗΣ ΚΑΙ ΑΥΤΟΔΙΟΙΚΗΣΗΣ </a:t>
            </a:r>
          </a:p>
          <a:p>
            <a:pPr marR="0" algn="ctr">
              <a:lnSpc>
                <a:spcPct val="80000"/>
              </a:lnSpc>
            </a:pP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         ΚΗ΄ΕΚΠΑΙΔΕΥΤΙΚΗ ΣΕΙΡΑ «ΔΗΜΗΤΡΙΟΣ ΤΖΑΝΑΚΗΣ» </a:t>
            </a:r>
          </a:p>
          <a:p>
            <a:pPr marR="0" algn="ctr">
              <a:lnSpc>
                <a:spcPct val="80000"/>
              </a:lnSpc>
            </a:pP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Α΄ ΚΥΚΛΟΣ ΕΙΔΙΚΗΣ ΦΑΣΗΣ </a:t>
            </a:r>
          </a:p>
          <a:p>
            <a:endParaRPr lang="el-GR" sz="1600" dirty="0"/>
          </a:p>
          <a:p>
            <a:pPr marR="0" algn="ctr">
              <a:lnSpc>
                <a:spcPct val="80000"/>
              </a:lnSpc>
            </a:pPr>
            <a:endParaRPr lang="el-GR" sz="1600" b="1" u="sng" dirty="0">
              <a:latin typeface="Times New Roman" pitchFamily="18" charset="0"/>
              <a:cs typeface="Times New Roman" pitchFamily="18" charset="0"/>
            </a:endParaRPr>
          </a:p>
          <a:p>
            <a:pPr marR="0" algn="ctr">
              <a:lnSpc>
                <a:spcPct val="80000"/>
              </a:lnSpc>
            </a:pP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ΕΙΣΗΓΗΤΗΣ: Δρ. ΓΙΑΝΝΗΣ ΙΩΑΝΝΙΔΗΣ</a:t>
            </a:r>
          </a:p>
          <a:p>
            <a:pPr marR="0" algn="ctr">
              <a:lnSpc>
                <a:spcPct val="8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  <a:p>
            <a:pPr marR="0" algn="ctr">
              <a:lnSpc>
                <a:spcPct val="8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  <a:p>
            <a:pPr marR="0" algn="ctr">
              <a:lnSpc>
                <a:spcPct val="8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  <a:p>
            <a:pPr marR="0" algn="ctr">
              <a:lnSpc>
                <a:spcPct val="8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  <a:p>
            <a:pPr marR="0" algn="ctr">
              <a:lnSpc>
                <a:spcPct val="80000"/>
              </a:lnSpc>
            </a:pP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ΑΘΗΝΑ 20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17412" name="Picture 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10400" y="317897"/>
            <a:ext cx="2133600" cy="69413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781"/>
          <a:stretch/>
        </p:blipFill>
        <p:spPr bwMode="auto">
          <a:xfrm>
            <a:off x="227312" y="225468"/>
            <a:ext cx="1582699" cy="469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081903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Η προσέγγιση της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Unesco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88373" y="1392382"/>
            <a:ext cx="8032172" cy="322118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Πολιτισμός ως ολόκληρο το 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πλέγμα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πνευματικών, υλικών, διανοητικών και συναισθηματικών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χαρακτηριστικών μιας κοινωνικής ομάδας (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culture)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Font typeface="Wingdings" pitchFamily="2" charset="2"/>
              <a:buNone/>
            </a:pP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Περιλαμβάνονται :</a:t>
            </a:r>
          </a:p>
          <a:p>
            <a:pPr algn="ctr">
              <a:buFont typeface="Wingdings" pitchFamily="2" charset="2"/>
              <a:buNone/>
            </a:pPr>
            <a:r>
              <a:rPr lang="el-GR" sz="2600" i="1" dirty="0">
                <a:latin typeface="Times New Roman" pitchFamily="18" charset="0"/>
                <a:cs typeface="Times New Roman" pitchFamily="18" charset="0"/>
              </a:rPr>
              <a:t>Τρόποι ζωής, παραδόσεις, αντιλήψεις, τέχνες και γράμματα (πολιτιστική κληρονομιά αλλά και σύγχρονη δημιουργία)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425" y="155864"/>
            <a:ext cx="8401200" cy="727824"/>
          </a:xfrm>
        </p:spPr>
        <p:txBody>
          <a:bodyPr/>
          <a:lstStyle/>
          <a:p>
            <a:pPr algn="ctr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Ελληνικές χρήσεις των όρων «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civilisation</a:t>
            </a: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1101436"/>
            <a:ext cx="8258175" cy="3695164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Αποδίδονται ως «παιδεία», «πολιτισμός», «παράδοση», «πνευματική καλλιέργεια», «τέχνη», «γράμματα», «εκπαίδευση», «αισθητική».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«Πολιτισμός» 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τεχνικά και τεχνολογικά επιτεύγματα </a:t>
            </a:r>
            <a:r>
              <a:rPr lang="el-GR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(τεχνικός πολιτισμός). </a:t>
            </a:r>
          </a:p>
          <a:p>
            <a:pPr algn="ctr"/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«Κουλτούρα»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εσωτερικός πνευματικός κόσμος  </a:t>
            </a:r>
            <a:r>
              <a:rPr lang="el-GR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(πνευματικός πολιτισμός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Πολιτισμός και Κουλτούρα (1)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5082" y="976745"/>
            <a:ext cx="8593282" cy="3819855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Σημαντικό θέμα κοινωνιολογικής, αλλά, κυρίως, ανθρωπολογικής συζήτησης αποτελεί η χρήση και η έννοια των όρων 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Civilisation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και «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>
              <a:lnSpc>
                <a:spcPct val="90000"/>
              </a:lnSpc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endParaRPr lang="el-GR" sz="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Η λέξη «κουλτούρα» προέρχεται από το λατινικό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cultura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 = «καλλιέργεια» &lt;ρήμα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colo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endParaRPr lang="el-GR" sz="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Ο γαλλικός όρος προϋπάρχει του γερμανικού «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Kultur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», όρος που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πρωτοεμφανίζεται το 18ο αιώνα ως δάνειο από τον αντίστοιχο γαλλικό.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76645" y="1110997"/>
            <a:ext cx="8510155" cy="3637648"/>
          </a:xfrm>
        </p:spPr>
        <p:txBody>
          <a:bodyPr>
            <a:normAutofit/>
          </a:bodyPr>
          <a:lstStyle/>
          <a:p>
            <a:pPr algn="just">
              <a:lnSpc>
                <a:spcPct val="105000"/>
              </a:lnSpc>
              <a:buFont typeface="Wingdings" pitchFamily="2" charset="2"/>
              <a:buChar char="v"/>
            </a:pP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Ο «πολιτισμός» αναφέρεται στα τεχνικά και τεχνολογικά επιτεύγματα του ανθρώπου (</a:t>
            </a:r>
            <a:r>
              <a:rPr lang="el-GR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τεχνικός πολιτισμός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lnSpc>
                <a:spcPct val="105000"/>
              </a:lnSpc>
              <a:buNone/>
            </a:pPr>
            <a:endParaRPr lang="el-GR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5000"/>
              </a:lnSpc>
              <a:buFont typeface="Wingdings" pitchFamily="2" charset="2"/>
              <a:buChar char="v"/>
            </a:pP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Η «κουλτούρα» αναφέρεται στον εσωτερικό πνευματικό κόσμο του ανθρώπου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πνευματικός πολιτισμός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δηλαδή στο σύνολο της πνευματικής παράδοσης και δημιουργίας ενός λαού.</a:t>
            </a: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13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Πολιτισμός και Κουλτούρα (2)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0" y="935182"/>
            <a:ext cx="8956964" cy="4208318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Η έννοια «κουλτούρα» εμφανίζεται εξαιρετικά </a:t>
            </a:r>
            <a:r>
              <a:rPr lang="el-GR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περίπλοκη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, με πολλές σημασίες, φορτισμένη με αξιολογικές κρίσεις και ιδεολογίες.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endParaRPr lang="el-G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Η κάθε «κουλτούρα» είναι ένα </a:t>
            </a:r>
            <a:r>
              <a:rPr lang="el-GR" sz="2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αυτο</a:t>
            </a:r>
            <a:r>
              <a:rPr lang="el-GR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-περιέχον σύστημα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στοιχείων που διαφοροποιεί τη μια κοινότητα από την άλλη κατά τρόπο συνεκτικό και ομοιογενή.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endParaRPr lang="el-G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Με τον όρο «επίπεδα κουλτούρας» εννοούνται οι ιδιαίτερες </a:t>
            </a:r>
            <a:r>
              <a:rPr lang="el-GR" sz="2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υπο</a:t>
            </a:r>
            <a:r>
              <a:rPr lang="el-GR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-κουλτούρες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sub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cultures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) που συνυπάρχουν μέσα στην ίδια οργάνωση ή την ίδια την κοινωνία.</a:t>
            </a:r>
          </a:p>
          <a:p>
            <a:pPr marL="0" indent="0" algn="just">
              <a:lnSpc>
                <a:spcPct val="80000"/>
              </a:lnSpc>
              <a:buFont typeface="Wingdings" pitchFamily="2" charset="2"/>
              <a:buChar char="Ø"/>
            </a:pPr>
            <a:endParaRPr lang="el-G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Κάθε υποκουλτούρα νοείται ως έντονα διαφοροποιημένη δομή και σχέση, που έχει το δικό της </a:t>
            </a:r>
            <a:r>
              <a:rPr lang="el-GR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συμβολισμό, τις δικές της αξίες και νοήματα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</a:t>
            </a:r>
            <a:r>
              <a:rPr lang="el-GR" sz="1600" i="1" u="sng" dirty="0">
                <a:latin typeface="Times New Roman" pitchFamily="18" charset="0"/>
                <a:cs typeface="Times New Roman" pitchFamily="18" charset="0"/>
              </a:rPr>
              <a:t>Σωτήρης μορφές κουλτούρας</a:t>
            </a:r>
            <a:endParaRPr lang="el-GR" sz="2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14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Χρήσεις του όρου «κουλτούρα»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49382" y="1110997"/>
            <a:ext cx="8894618" cy="3585694"/>
          </a:xfrm>
        </p:spPr>
        <p:txBody>
          <a:bodyPr>
            <a:normAutofit lnSpcReduction="10000"/>
          </a:bodyPr>
          <a:lstStyle/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Η «κουλτούρα» τελεί σε πληθυντικό αριθμό=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πολλές</a:t>
            </a:r>
            <a:r>
              <a:rPr lang="el-GR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κουλτούρες 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Πολλαπλά επίπεδα κουλτούρας=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ιδιαίτερες </a:t>
            </a:r>
            <a:r>
              <a:rPr lang="el-G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l-GR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υπο</a:t>
            </a:r>
            <a:r>
              <a:rPr lang="el-G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-κουλτούρες»</a:t>
            </a:r>
            <a:r>
              <a:rPr lang="el-GR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(sub-cultures)</a:t>
            </a:r>
            <a:endParaRPr lang="el-GR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Ορισμένοι όροι: Ζωντανή κουλτούρα, κυρίαρχη κουλτούρα, αναδυόμενη κουλτούρα, κουλτούρα μιας περιόδου, εθνική κουλτούρα, υπολειμματική κουλτούρα, ταξική κουλτούρα, επιστημονική κουλτούρα, πολιτική κουλτούρα, σχολική κουλτούρα </a:t>
            </a:r>
            <a:r>
              <a:rPr lang="el-GR" sz="2400" dirty="0" err="1">
                <a:latin typeface="Times New Roman" pitchFamily="18" charset="0"/>
                <a:cs typeface="Times New Roman" pitchFamily="18" charset="0"/>
              </a:rPr>
              <a:t>κ.λ.π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15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Η κουλτούρα σε διαφορετικές μορφές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80555" y="1110996"/>
            <a:ext cx="8863445" cy="3554521"/>
          </a:xfrm>
        </p:spPr>
        <p:txBody>
          <a:bodyPr>
            <a:normAutofit fontScale="85000" lnSpcReduction="10000"/>
          </a:bodyPr>
          <a:lstStyle/>
          <a:p>
            <a:pPr marL="0" indent="0">
              <a:buFont typeface="Wingdings" pitchFamily="2" charset="2"/>
              <a:buChar char="Ø"/>
            </a:pPr>
            <a:r>
              <a:rPr lang="en-US" dirty="0"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Ο πολιτισμός ως η συγκροτημένη πραγματικότητα σε αντιδιαστολή με τη φύση = το σύνολο της </a:t>
            </a:r>
            <a:r>
              <a:rPr lang="el-G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ανθρώπινης</a:t>
            </a:r>
            <a:r>
              <a:rPr lang="el-GR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δημιουργίας.</a:t>
            </a:r>
          </a:p>
          <a:p>
            <a:endParaRPr lang="en-US" sz="9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9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Ο πολιτισμός ως νοηματικά πρότυπα (έννοιες, αξίες, συναισθήματα, γλώσσα) που συγκροτούν τη </a:t>
            </a:r>
            <a:r>
              <a:rPr lang="el-G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συλλογική συνείδηση</a:t>
            </a:r>
            <a:r>
              <a:rPr lang="el-GR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μιας κοινωνίας. </a:t>
            </a:r>
          </a:p>
          <a:p>
            <a:pPr marL="0" indent="0"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 Ο πολιτισμός ως η διαχείριση του ελεύθερου χρόνου ή ως η </a:t>
            </a:r>
            <a:r>
              <a:rPr lang="el-G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πολιτική οικονομία του ελεύθερου χρόνου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i="1" dirty="0">
                <a:latin typeface="Times New Roman" pitchFamily="18" charset="0"/>
                <a:cs typeface="Times New Roman" pitchFamily="18" charset="0"/>
              </a:rPr>
              <a:t>μόρφωση, παιδεία, καλλιέργεια, επιμόρφωση, κατάρτιση, πολιτιστική παραγωγή, καλλιτεχνική δημιουργία.</a:t>
            </a:r>
          </a:p>
          <a:p>
            <a:pPr marL="0" indent="0">
              <a:buFont typeface="Wingdings" pitchFamily="2" charset="2"/>
              <a:buChar char="Ø"/>
            </a:pP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16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Εκδοχές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sz="2400" dirty="0" err="1">
                <a:latin typeface="Times New Roman" pitchFamily="18" charset="0"/>
                <a:cs typeface="Times New Roman" pitchFamily="18" charset="0"/>
              </a:rPr>
              <a:t>εννοιολόγησης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του πολιτισμού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Πολιτιστική κληρονομιά</a:t>
            </a:r>
          </a:p>
          <a:p>
            <a:pPr>
              <a:buNone/>
            </a:pPr>
            <a:endParaRPr lang="el-GR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Σύγχρονη δημιουργία και πολιτιστικές εκδηλώσεις</a:t>
            </a:r>
          </a:p>
          <a:p>
            <a:endParaRPr lang="el-GR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Καλλιτεχνική εκπαίδευση και εργαστήρια</a:t>
            </a:r>
          </a:p>
          <a:p>
            <a:endParaRPr lang="el-GR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Αναψυχή και διασκέδαση</a:t>
            </a:r>
            <a:endParaRPr lang="el-GR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17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>
                <a:latin typeface="Times New Roman" pitchFamily="18" charset="0"/>
                <a:cs typeface="Times New Roman" pitchFamily="18" charset="0"/>
              </a:rPr>
              <a:t>Ορισμένες μορφές πολιτισμού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l-GR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Αρχαιολογικός Ν. 3028/2002</a:t>
            </a:r>
          </a:p>
          <a:p>
            <a:pPr>
              <a:buNone/>
            </a:pPr>
            <a:r>
              <a:rPr lang="el-GR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 πολιτιστική κληρονομιά της χώρας αποτελείται από τα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πολιτιστικά αγαθά που βρίσκονται μέσα στα όρια της ελληνικής επικράτειας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συμπεριλαμβανομένων των χωρικών υδάτων, καθώς και μέσα σε άλλες θαλάσσιες ζώνες στις οποίες η Ελλάδα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ασκεί σχετική δικαιοδοσία 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σύμφωνα με το διεθνές δίκαιο</a:t>
            </a:r>
            <a:r>
              <a:rPr lang="el-GR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el-GR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18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>
                <a:latin typeface="Times New Roman" pitchFamily="18" charset="0"/>
                <a:cs typeface="Times New Roman" pitchFamily="18" charset="0"/>
              </a:rPr>
              <a:t>Πολιτιστική κληρονομιά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199" y="1110997"/>
            <a:ext cx="8375073" cy="33944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Η</a:t>
            </a:r>
            <a:r>
              <a:rPr lang="el-GR" sz="2800" b="1" i="1" dirty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«τέχνη» σε πολλές συνήθειες της καθημερινότητας: </a:t>
            </a:r>
          </a:p>
          <a:p>
            <a:pPr>
              <a:buNone/>
            </a:pPr>
            <a:endParaRPr lang="el-GR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Τουρισμός και αθλητισμός</a:t>
            </a:r>
          </a:p>
          <a:p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Αρχιτεκτονική και διαμόρφωση τοπίου</a:t>
            </a:r>
          </a:p>
          <a:p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Μέσα ενημέρωσης, διαφήμιση και εκδόσεις</a:t>
            </a:r>
          </a:p>
          <a:p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Μόδα και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design</a:t>
            </a:r>
            <a:endParaRPr lang="el-GR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Τοπικά προϊόντα και τοπική κουζίνα</a:t>
            </a: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19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>
                <a:latin typeface="Times New Roman" pitchFamily="18" charset="0"/>
                <a:cs typeface="Times New Roman" pitchFamily="18" charset="0"/>
              </a:rPr>
              <a:t>Πολιτισμός με διευρυμένη εκδοχή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l-GR" sz="3200" dirty="0" smtClean="0">
                <a:latin typeface="Times New Roman" pitchFamily="18" charset="0"/>
                <a:cs typeface="Times New Roman" pitchFamily="18" charset="0"/>
              </a:rPr>
              <a:t>Διάρθρωση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1"/>
          </p:nvPr>
        </p:nvSpPr>
        <p:spPr>
          <a:xfrm>
            <a:off x="259773" y="898885"/>
            <a:ext cx="8666018" cy="4040507"/>
          </a:xfrm>
          <a:prstGeom prst="rect">
            <a:avLst/>
          </a:prstGeom>
        </p:spPr>
        <p:txBody>
          <a:bodyPr spcFirstLastPara="1" wrap="square" lIns="91421" tIns="91421" rIns="91421" bIns="91421" anchor="t" anchorCtr="0">
            <a:noAutofit/>
          </a:bodyPr>
          <a:lstStyle/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Κεφάλαιο Ι:ΠΟΛΙΤΙΣΜΟΣ: ΕΝΝΟΙΟΛΟΓΙΚΕΣ ΠΡΟΣΕΓΓΙΣΕΙΣ</a:t>
            </a: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Ι.1. </a:t>
            </a:r>
            <a:r>
              <a:rPr lang="el-GR" sz="2000" b="1" dirty="0" err="1" smtClean="0">
                <a:latin typeface="Times New Roman" pitchFamily="18" charset="0"/>
                <a:cs typeface="Times New Roman" pitchFamily="18" charset="0"/>
              </a:rPr>
              <a:t>Εννοιολόγηση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του φαινομένου και χρήσεις των όρων «Πολιτισμός- Κουλτούρα»</a:t>
            </a:r>
            <a:endParaRPr lang="el-G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Ι.2. «Πολιτιστικό- Πολιτισμικό»: Αλληλοεπιδράσεις και διακρίσεις</a:t>
            </a:r>
            <a:endParaRPr lang="el-G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Ι.3. Τα Πολιτιστικά αγαθά: Ιδιαιτερότητες και οι μορφές </a:t>
            </a:r>
            <a:r>
              <a:rPr lang="el-GR" sz="2000" b="1" dirty="0" err="1" smtClean="0">
                <a:latin typeface="Times New Roman" pitchFamily="18" charset="0"/>
                <a:cs typeface="Times New Roman" pitchFamily="18" charset="0"/>
              </a:rPr>
              <a:t>αξιακής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 βαρύτητας</a:t>
            </a:r>
            <a:endParaRPr lang="el-G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Ι.4. Πολιτιστική πολιτική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και η περιφερειακή της διάσταση: Ορισμοί, στόχοι και μέσα</a:t>
            </a:r>
            <a:endParaRPr lang="el-G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2000" dirty="0" smtClean="0"/>
          </a:p>
        </p:txBody>
      </p:sp>
    </p:spTree>
    <p:extLst>
      <p:ext uri="{BB962C8B-B14F-4D97-AF65-F5344CB8AC3E}">
        <p14:creationId xmlns:p14="http://schemas.microsoft.com/office/powerpoint/2010/main" val="4122700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0" y="1110997"/>
            <a:ext cx="9144000" cy="3394472"/>
          </a:xfrm>
        </p:spPr>
        <p:txBody>
          <a:bodyPr>
            <a:noAutofit/>
          </a:bodyPr>
          <a:lstStyle/>
          <a:p>
            <a:pPr lvl="0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Από τον πολιτισμό ως 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τον τρόπο συγκρότησης και εκδήλωσης     της ανθρώπινης προσωπικότητας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στον πολιτισμό ως               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την οικονομία του ελεύθερου χρόνου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. </a:t>
            </a:r>
          </a:p>
          <a:p>
            <a:pPr lvl="0"/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Από τον πολιτισμό ως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απόδοση νοήματος» 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που πραγματοποιείται   στο χώρο και το χρόνο, στον πολιτισμό ως στοιχείο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κοινωνικής συνοχής»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δηλαδή ως κοινό πλαίσιο ζωής, μνήμης, αναγνώρισης, ένταξης και συμμετοχής. </a:t>
            </a:r>
          </a:p>
          <a:p>
            <a:pPr lvl="0"/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Από τον πολιτισμό ως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τον τρόπο οργάνωσης &amp; λειτουργίας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στον πολιτισμό ως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εικόνα &amp; ταυτότητα ενός συγκεκριμένου τόπου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20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Πολιτισμός: Συνδυασμός με όλες τις πτυχές </a:t>
            </a:r>
            <a:br>
              <a:rPr lang="el-GR" sz="3200" dirty="0">
                <a:latin typeface="Times New Roman" pitchFamily="18" charset="0"/>
                <a:cs typeface="Times New Roman" pitchFamily="18" charset="0"/>
              </a:rPr>
            </a:br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της ανθρώπινης δραστηριότητας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Από τον 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πολιτισμό ως το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συλλογικό αυτονόητο, στοιχείο εθνικής ιδιοσυστασίας και ιστορικής μνήμης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στον πολιτισμό ως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τον τρόπο να κάνουμε πολιτική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lvl="0"/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Από τον πολιτισμό ως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οικονομική δραστηριότητα της αγοράς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και ως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παράγοντα της ρεαλπολιτίκ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στον πολιτισμό που συνδέεται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με την παραγωγή ιδεολογίας και με την ενστάλαξη νοοτροπιών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δηλαδή με τη συλλογική συνείδηση μιας κοινωνίας. </a:t>
            </a: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21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249381" y="205979"/>
            <a:ext cx="8697192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Πολιτισμός: ως ιστορικότητα, οικονομία, πολιτική, ιδεολογία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" y="1110996"/>
            <a:ext cx="9144000" cy="4032504"/>
          </a:xfrm>
        </p:spPr>
        <p:txBody>
          <a:bodyPr>
            <a:noAutofit/>
          </a:bodyPr>
          <a:lstStyle/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Απόθεμα νοοτροπιών, αισθητικής, τεχνολογίας 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Μορφές κοινωνικής αλληλεγγύης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Σύστημα εργασιακών σχέσεων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Μορφές επικοινωνίας, πληροφόρησης</a:t>
            </a:r>
          </a:p>
          <a:p>
            <a:pPr>
              <a:buFont typeface="Wingdings" pitchFamily="2" charset="2"/>
              <a:buNone/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Ποιητική αδεία: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 πολιτισμός που </a:t>
            </a:r>
            <a:r>
              <a:rPr lang="el-GR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«κοροϊδεύει» το χρόνο και «συμφιλιώνεται» με το θάνατο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που απαλύνει την καθημερινότητα και αναζητεί  τη μαγεία ως </a:t>
            </a:r>
            <a:r>
              <a:rPr lang="el-GR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«εφικτή σύλληψη του μαγικού»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όχι το μαγικό ως </a:t>
            </a:r>
            <a:r>
              <a:rPr lang="el-GR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«εφικτό δια μαγείας».                  </a:t>
            </a:r>
          </a:p>
          <a:p>
            <a:pPr algn="r">
              <a:buFont typeface="Wingdings" pitchFamily="2" charset="2"/>
              <a:buNone/>
            </a:pPr>
            <a:r>
              <a:rPr lang="el-GR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Παραδείγματα</a:t>
            </a:r>
            <a:r>
              <a:rPr lang="el-GR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;;</a:t>
            </a:r>
          </a:p>
          <a:p>
            <a:pPr algn="ctr">
              <a:buFont typeface="Wingdings" pitchFamily="2" charset="2"/>
              <a:buNone/>
            </a:pPr>
            <a:r>
              <a:rPr lang="el-GR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</a:p>
          <a:p>
            <a:pPr algn="r">
              <a:buFont typeface="Wingdings" pitchFamily="2" charset="2"/>
              <a:buNone/>
            </a:pPr>
            <a:endParaRPr lang="el-GR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22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Ο πολιτισμός ως κατάσταση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………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Ο πολιτισμός ως παράγοντας </a:t>
            </a:r>
          </a:p>
          <a:p>
            <a:pPr algn="ctr">
              <a:buFont typeface="Wingdings" pitchFamily="2" charset="2"/>
              <a:buNone/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κοινωνικής συνοχής,</a:t>
            </a:r>
          </a:p>
          <a:p>
            <a:pPr algn="ctr">
              <a:buFont typeface="Wingdings" pitchFamily="2" charset="2"/>
              <a:buNone/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αναδιανομής και ανάπτυξης</a:t>
            </a:r>
          </a:p>
          <a:p>
            <a:pPr algn="ctr">
              <a:buFont typeface="Wingdings" pitchFamily="2" charset="2"/>
              <a:buNone/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κοινωνικού κεφαλαίου</a:t>
            </a:r>
          </a:p>
          <a:p>
            <a:pPr algn="ctr">
              <a:buFont typeface="Wingdings" pitchFamily="2" charset="2"/>
              <a:buNone/>
            </a:pPr>
            <a:endParaRPr lang="el-GR" sz="2000" dirty="0"/>
          </a:p>
          <a:p>
            <a:pPr algn="r">
              <a:buFont typeface="Wingdings" pitchFamily="2" charset="2"/>
              <a:buNone/>
            </a:pPr>
            <a:endParaRPr lang="el-GR" sz="1800" i="1" dirty="0"/>
          </a:p>
          <a:p>
            <a:pPr algn="ctr">
              <a:buFont typeface="Wingdings" pitchFamily="2" charset="2"/>
              <a:buNone/>
            </a:pPr>
            <a:r>
              <a:rPr lang="el-GR" sz="1800" i="1" dirty="0"/>
              <a:t>Τρία  παραδείγματα: </a:t>
            </a:r>
          </a:p>
          <a:p>
            <a:pPr algn="ctr">
              <a:buFont typeface="Wingdings" pitchFamily="2" charset="2"/>
              <a:buNone/>
            </a:pPr>
            <a:r>
              <a:rPr lang="el-GR" sz="1800" i="1" dirty="0"/>
              <a:t>Αγ. </a:t>
            </a:r>
            <a:r>
              <a:rPr lang="el-GR" sz="1800" i="1" dirty="0" err="1"/>
              <a:t>Πετρ</a:t>
            </a:r>
            <a:r>
              <a:rPr lang="el-GR" sz="1800" i="1" dirty="0"/>
              <a:t>- </a:t>
            </a:r>
            <a:r>
              <a:rPr lang="el-GR" sz="1800" i="1" dirty="0" err="1"/>
              <a:t>Καλ</a:t>
            </a:r>
            <a:r>
              <a:rPr lang="el-GR" sz="1800" i="1" dirty="0"/>
              <a:t>.- </a:t>
            </a:r>
            <a:r>
              <a:rPr lang="el-GR" sz="1800" i="1" dirty="0" err="1"/>
              <a:t>Βελ</a:t>
            </a:r>
            <a:r>
              <a:rPr lang="el-GR" sz="1800" i="1" dirty="0"/>
              <a:t>.</a:t>
            </a: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23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Πολιτισμός για τη σημερινή περίοδο </a:t>
            </a:r>
            <a:br>
              <a:rPr lang="el-GR" sz="3200" dirty="0">
                <a:latin typeface="Times New Roman" pitchFamily="18" charset="0"/>
                <a:cs typeface="Times New Roman" pitchFamily="18" charset="0"/>
              </a:rPr>
            </a:br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και όχι μόνο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45473" y="1110997"/>
            <a:ext cx="8686800" cy="3394472"/>
          </a:xfrm>
        </p:spPr>
        <p:txBody>
          <a:bodyPr>
            <a:noAutofit/>
          </a:bodyPr>
          <a:lstStyle/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πολιτισμικό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ανάγεται στον πολιτισμό ως 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πνευματικό μέγεθος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δηλαδή ως κάτι πιο γενικό και «αφηρημένο») 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και ως καλλιέργεια η οποία σχετίζεται με τις καλλιτεχνικές αναζητήσεις, τις ιδέες, τις αντιλήψεις, (</a:t>
            </a:r>
            <a:r>
              <a:rPr lang="el-GR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π.χ. πολιτισμική ταυτότ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ητα).</a:t>
            </a:r>
          </a:p>
          <a:p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Το «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πολιτιστικό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υποδηλώνει την 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τεχνική και τεχνολογική πλευρά του πολιτισμού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δηλαδή το σύνολο των δραστηριοτήτων που απορρέουν από αυτήν ως (</a:t>
            </a:r>
            <a:r>
              <a:rPr lang="el-GR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π.χ. οι «πολιτιστικές» δράσεις ενός οργανισμού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24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>
                <a:latin typeface="Times New Roman" pitchFamily="18" charset="0"/>
                <a:cs typeface="Times New Roman" pitchFamily="18" charset="0"/>
              </a:rPr>
              <a:t>Πολιτιστικός και Πολιτισμικός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-135083" y="1110997"/>
            <a:ext cx="9424555" cy="3394472"/>
          </a:xfrm>
        </p:spPr>
        <p:txBody>
          <a:bodyPr>
            <a:noAutofit/>
          </a:bodyPr>
          <a:lstStyle/>
          <a:p>
            <a:pPr lvl="0"/>
            <a:r>
              <a:rPr lang="el-GR" sz="2300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κουλτούρα ή η πολιτισμική οπτική </a:t>
            </a:r>
            <a:r>
              <a:rPr lang="el-GR" sz="2300" dirty="0">
                <a:latin typeface="Times New Roman" pitchFamily="18" charset="0"/>
                <a:cs typeface="Times New Roman" pitchFamily="18" charset="0"/>
              </a:rPr>
              <a:t>μιας περιοχής αντικατοπτρίζεται στην τέχνη, φιλοσοφία, θρησκεία, έθιμα, ηθική, χορό, λογοτεχνία, κλπ., ενώ ο πολιτισμός ή </a:t>
            </a:r>
            <a:r>
              <a:rPr lang="el-GR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 πολιτιστική πλευρά </a:t>
            </a:r>
            <a:r>
              <a:rPr lang="el-GR" sz="2300" dirty="0">
                <a:latin typeface="Times New Roman" pitchFamily="18" charset="0"/>
                <a:cs typeface="Times New Roman" pitchFamily="18" charset="0"/>
              </a:rPr>
              <a:t>αναφέρεται στη διοίκηση και στη λειτουργία, την εσωτερική δομή και την αρχιτεκτονική της περιοχής.</a:t>
            </a:r>
          </a:p>
          <a:p>
            <a:pPr lvl="0"/>
            <a:r>
              <a:rPr lang="el-GR" sz="2300" dirty="0">
                <a:latin typeface="Times New Roman" pitchFamily="18" charset="0"/>
                <a:cs typeface="Times New Roman" pitchFamily="18" charset="0"/>
              </a:rPr>
              <a:t>Με το «πολιτισμικό» αναδεικνύεται </a:t>
            </a:r>
            <a:r>
              <a:rPr lang="el-GR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αυτό που είμαστε </a:t>
            </a:r>
            <a:r>
              <a:rPr lang="el-GR" sz="2300" dirty="0">
                <a:latin typeface="Times New Roman" pitchFamily="18" charset="0"/>
                <a:cs typeface="Times New Roman" pitchFamily="18" charset="0"/>
              </a:rPr>
              <a:t>ενώ με το «πολιτιστικό» περιγράφεται </a:t>
            </a:r>
            <a:r>
              <a:rPr lang="el-GR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τι έχουμε ή τι χρησιμοποιούμε</a:t>
            </a:r>
            <a:r>
              <a:rPr lang="el-GR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l-GR" sz="2300" dirty="0">
                <a:latin typeface="Times New Roman" pitchFamily="18" charset="0"/>
                <a:cs typeface="Times New Roman" pitchFamily="18" charset="0"/>
              </a:rPr>
              <a:t>Με τον όρο «πολιτισμικό» σκιαγραφείται μία </a:t>
            </a:r>
            <a:r>
              <a:rPr lang="el-GR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κατάσταση ρευστότητας </a:t>
            </a:r>
            <a:r>
              <a:rPr lang="el-GR" sz="2300" dirty="0">
                <a:latin typeface="Times New Roman" pitchFamily="18" charset="0"/>
                <a:cs typeface="Times New Roman" pitchFamily="18" charset="0"/>
              </a:rPr>
              <a:t>και δεν ορίζεται με πρότυπα ποσοτικής μέτρησης. Αντίθετα, ο όρος «πολιτιστικός» συνιστά ένα μέσον &amp; προσδιορίζονται </a:t>
            </a:r>
            <a:r>
              <a:rPr lang="el-GR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πρότυπα μέτρησης</a:t>
            </a:r>
            <a:endParaRPr lang="el-GR" sz="2300" dirty="0">
              <a:latin typeface="Times New Roman" pitchFamily="18" charset="0"/>
              <a:cs typeface="Times New Roman" pitchFamily="18" charset="0"/>
            </a:endParaRPr>
          </a:p>
          <a:p>
            <a:endParaRPr lang="el-GR" sz="23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25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311727" y="205979"/>
            <a:ext cx="8520545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dirty="0">
                <a:latin typeface="Times New Roman" pitchFamily="18" charset="0"/>
                <a:cs typeface="Times New Roman" pitchFamily="18" charset="0"/>
              </a:rPr>
              <a:t>Πολιτιστικός &amp; Πολιτισμικός «αντικριστά» (1)</a:t>
            </a:r>
            <a:endParaRPr lang="el-GR" sz="3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395893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Το «πολιτισμικό» διαθέτει μία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εσωτερικότητα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 ενώ το «πολιτιστικό» συγκροτεί μία </a:t>
            </a:r>
            <a:r>
              <a:rPr lang="el-GR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εξωτερικότητα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 όπως είναι η έκφραση της τεχνολογίας στην παραγωγή ενός πολιτιστικού προϊόντος.</a:t>
            </a:r>
          </a:p>
          <a:p>
            <a:pPr lvl="0"/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Οι αλλαγές στο «πολιτισμικό» πεδίο παρατηρούνται με το πέρασμα του χρόνου διαμορφώνοντας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διαχρονικές παραδόσεις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 Στον «πολιτιστικό» χώρο υφίστανται  συνεχείς αλλαγές σε μία διαρκή συγχρονία αναπτύσσοντας μία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καθημερινή εξέλιξη.</a:t>
            </a:r>
          </a:p>
          <a:p>
            <a:pPr lvl="0"/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Ακόμα κι αν ο πολιτισμός δεν υπάρχει, η κουλτούρα και η «</a:t>
            </a:r>
            <a:r>
              <a:rPr lang="el-GR" sz="2600" dirty="0" err="1">
                <a:latin typeface="Times New Roman" pitchFamily="18" charset="0"/>
                <a:cs typeface="Times New Roman" pitchFamily="18" charset="0"/>
              </a:rPr>
              <a:t>πολιτισμικότητα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είναι δυνατόν να εξελίσσεται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και να ανθίζει,. Αντίθετα, το «πολιτιστικό»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δεν μπορεί να υπάρξει και να αναπτυχθεί χωρίς πολιτισμό.</a:t>
            </a: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26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Πολιτιστικός &amp; Πολιτισμικός «αντικριστά» (2)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40327" y="1110997"/>
            <a:ext cx="8125691" cy="3429830"/>
          </a:xfrm>
        </p:spPr>
        <p:txBody>
          <a:bodyPr>
            <a:normAutofit/>
          </a:bodyPr>
          <a:lstStyle/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 πολιτισμός έχει αναδειχθεί σε σημαντικό και 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αυτοτελή κλάδο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οικονομικής δραστηριότητας.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Τα παραγόμενα αγαθά (προϊόντα και υπηρεσίες) αντιμετωπίζονται πλέον και ως 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εμπορεύσιμα αγαθά υψηλού αισθητικού ή συμβολικού χαρακτήρα</a:t>
            </a:r>
          </a:p>
          <a:p>
            <a:endParaRPr lang="el-GR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27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Πολιτιστικά αγαθά</a:t>
            </a:r>
            <a:endParaRPr lang="el-G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-176645" y="613065"/>
            <a:ext cx="9320646" cy="4530436"/>
          </a:xfrm>
        </p:spPr>
        <p:txBody>
          <a:bodyPr>
            <a:noAutofit/>
          </a:bodyPr>
          <a:lstStyle/>
          <a:p>
            <a:pPr lvl="0"/>
            <a:r>
              <a:rPr lang="x-none" sz="2000">
                <a:latin typeface="Times New Roman" pitchFamily="18" charset="0"/>
                <a:cs typeface="Times New Roman" pitchFamily="18" charset="0"/>
              </a:rPr>
              <a:t>την</a:t>
            </a:r>
            <a:r>
              <a:rPr lang="x-none" sz="2000" b="1">
                <a:latin typeface="Times New Roman" pitchFamily="18" charset="0"/>
                <a:cs typeface="Times New Roman" pitchFamily="18" charset="0"/>
              </a:rPr>
              <a:t> υλικότητα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σε </a:t>
            </a:r>
            <a:r>
              <a:rPr lang="x-none" sz="2000" i="1">
                <a:latin typeface="Times New Roman" pitchFamily="18" charset="0"/>
                <a:cs typeface="Times New Roman" pitchFamily="18" charset="0"/>
              </a:rPr>
              <a:t>άυλα 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x-none" sz="2000" i="1">
                <a:latin typeface="Times New Roman" pitchFamily="18" charset="0"/>
                <a:cs typeface="Times New Roman" pitchFamily="18" charset="0"/>
              </a:rPr>
              <a:t>σε ενσώματα αγαθά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 με υλική ή μη υλική υπόσταση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την </a:t>
            </a:r>
            <a:r>
              <a:rPr lang="x-none" sz="2000" b="1">
                <a:latin typeface="Times New Roman" pitchFamily="18" charset="0"/>
                <a:cs typeface="Times New Roman" pitchFamily="18" charset="0"/>
              </a:rPr>
              <a:t>επιστημολογική διάσταση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 σε αγαθά που αφορούν την αρχαιολογία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αρχιτεκτονική, την προϊστορία, την ιστορία κλπ.</a:t>
            </a:r>
            <a:r>
              <a:rPr lang="x-none" sz="2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μνημεία αρχιτεκτονικής, εκκλησιαστικά ή κοσμικά αγαθά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καλλιτεχνικ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ά 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αντικείμενα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lvl="0"/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την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000" b="1">
                <a:latin typeface="Times New Roman" pitchFamily="18" charset="0"/>
                <a:cs typeface="Times New Roman" pitchFamily="18" charset="0"/>
              </a:rPr>
              <a:t>ανθρώπινη παρέμβαση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, σε αγαθά προϊόντα που προέρχονται από την ανθρώπινη δραστηριότητα αλλά και σε αγαθά που 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αποτελούν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000" i="1">
                <a:latin typeface="Times New Roman" pitchFamily="18" charset="0"/>
                <a:cs typeface="Times New Roman" pitchFamily="18" charset="0"/>
              </a:rPr>
              <a:t>φυσικά μνημεία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x-none" sz="200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x-none" sz="2000" b="1">
                <a:latin typeface="Times New Roman" pitchFamily="18" charset="0"/>
                <a:cs typeface="Times New Roman" pitchFamily="18" charset="0"/>
              </a:rPr>
              <a:t>είδος της  ιδιοκτησίας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, σε </a:t>
            </a:r>
            <a:r>
              <a:rPr lang="x-none" sz="2000" i="1">
                <a:latin typeface="Times New Roman" pitchFamily="18" charset="0"/>
                <a:cs typeface="Times New Roman" pitchFamily="18" charset="0"/>
              </a:rPr>
              <a:t>δημόσια αγαθά και σε ιδιωτικά αγαθά 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που ορίζει και το βαθμό της οικονομικής ανταποδοτικότητας του κοινού (π.χ. μη κερδοσκοπικά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 κλπ)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x-none" sz="200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x-none" sz="2000" b="1">
                <a:latin typeface="Times New Roman" pitchFamily="18" charset="0"/>
                <a:cs typeface="Times New Roman" pitchFamily="18" charset="0"/>
              </a:rPr>
              <a:t>βαθμό μετακίνησης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, σε </a:t>
            </a:r>
            <a:r>
              <a:rPr lang="x-none" sz="2000" i="1">
                <a:latin typeface="Times New Roman" pitchFamily="18" charset="0"/>
                <a:cs typeface="Times New Roman" pitchFamily="18" charset="0"/>
              </a:rPr>
              <a:t>ακίνητα και κινητά αγαθά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, δηλαδή στα αγαθά που λόγω βάρους ή και όγκου είναι εύκολα ή δύσκολα ή καθόλου μετακινήσιμα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r>
              <a:rPr lang="x-none" sz="2000">
                <a:latin typeface="Times New Roman" pitchFamily="18" charset="0"/>
                <a:cs typeface="Times New Roman" pitchFamily="18" charset="0"/>
              </a:rPr>
              <a:t>τη </a:t>
            </a:r>
            <a:r>
              <a:rPr lang="x-none" sz="2000" b="1">
                <a:latin typeface="Times New Roman" pitchFamily="18" charset="0"/>
                <a:cs typeface="Times New Roman" pitchFamily="18" charset="0"/>
              </a:rPr>
              <a:t>διάρκεια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αξιοποίησης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, σε αγαθά  που είναι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000" i="1">
                <a:latin typeface="Times New Roman" pitchFamily="18" charset="0"/>
                <a:cs typeface="Times New Roman" pitchFamily="18" charset="0"/>
              </a:rPr>
              <a:t>διαρκούς χρήσης, περιορισμένης </a:t>
            </a:r>
            <a:r>
              <a:rPr lang="x-none" sz="2000">
                <a:latin typeface="Times New Roman" pitchFamily="18" charset="0"/>
                <a:cs typeface="Times New Roman" pitchFamily="18" charset="0"/>
              </a:rPr>
              <a:t>χρήσης και σε αγαθά που άμεσα «καταναλώνονται» (π.χ. μία πολιτιστική υπηρεσία).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  <a:p>
            <a:endParaRPr lang="el-GR" sz="20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28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96694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Ταξινομήσεις πολιτιστικών αγαθών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0" y="1110997"/>
            <a:ext cx="8988136" cy="33944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Δύο βασικές διαφορές δημόσιων αγαθών σε σχέση με ιδιωτικά αγαθά: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μη αποκλεισμός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του ατόμου από τα οφέλη της κατανάλωσης ενός αγαθού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(μη αποκλειστικό αγαθό)  </a:t>
            </a:r>
          </a:p>
          <a:p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μη ανταγωνιστικότητα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δηλαδή ως αγαθό του οποίου οι επιπλέον μονάδες μπορούν να καταναλωθούν με μηδενικό κοινωνικό οριακό κόστος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(μη ανταγωνιστικό αγαθό)</a:t>
            </a:r>
          </a:p>
          <a:p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Συγκερασμός: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Πολιτιστικά αγαθά, ως αγαθά </a:t>
            </a:r>
            <a:r>
              <a:rPr lang="el-GR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κοινής ωφέλειας 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που</a:t>
            </a:r>
            <a:r>
              <a:rPr lang="el-GR" sz="24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αποκτούν ένα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l-GR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ημιδημόσιο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χαρακτήρα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29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Διαφοροποιήσεις πολιτιστικών αγαθών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l-GR" sz="28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Πολιτισμός = φαινόμενο σύνθετο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87036" y="1028700"/>
            <a:ext cx="8707582" cy="3979718"/>
          </a:xfrm>
        </p:spPr>
        <p:txBody>
          <a:bodyPr/>
          <a:lstStyle/>
          <a:p>
            <a:pPr algn="ctr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Ιστορία, Εθνολογία, Ανθρωπολογία, Κοινωνιολογία, Οικονομία, Θεωρία τέχνης &amp; Λογοτεχνία</a:t>
            </a:r>
          </a:p>
          <a:p>
            <a:pPr algn="ctr">
              <a:buFont typeface="Wingdings" pitchFamily="2" charset="2"/>
              <a:buNone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Ιδιαίτερος κλάδος: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Πολιτισμολογία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culturology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Εθνολογική προσέγγιση: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Tylor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	Ο πολιτισμός διαμορφώνεται ως κάτι το επίκτητο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(όχι με κληρονομικότητα ή φυλετικά στοιχεία)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49382" y="1143000"/>
            <a:ext cx="8707582" cy="3875808"/>
          </a:xfrm>
        </p:spPr>
        <p:txBody>
          <a:bodyPr>
            <a:normAutofit fontScale="77500" lnSpcReduction="20000"/>
          </a:bodyPr>
          <a:lstStyle/>
          <a:p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Η μορφή των πολιτιστικών αγαθών </a:t>
            </a:r>
            <a:r>
              <a:rPr lang="el-GR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επηρεάζεται από την </a:t>
            </a:r>
            <a:r>
              <a:rPr lang="el-GR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ιστορία, την παράδοση και την κουλτούρα </a:t>
            </a:r>
            <a:r>
              <a:rPr lang="el-GR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του κάθε πολιτιστικού οργανισμού, </a:t>
            </a:r>
          </a:p>
          <a:p>
            <a:r>
              <a:rPr lang="el-GR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 αξία του θεωρείται ως </a:t>
            </a:r>
            <a:r>
              <a:rPr lang="el-GR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αδιευκρίνιστη και ασαφής αξία,</a:t>
            </a:r>
            <a:endParaRPr lang="el-GR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συνήθως </a:t>
            </a:r>
            <a:r>
              <a:rPr lang="el-GR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δεν καταστρέφεται</a:t>
            </a:r>
            <a:r>
              <a:rPr lang="el-GR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με την πάροδο του χρόνου αλλά διασώζεται, μεταφέρεται και εκτίθεται  σε διαφορετικές περιόδους και χώρους, </a:t>
            </a:r>
          </a:p>
          <a:p>
            <a:r>
              <a:rPr lang="el-GR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συχνά είναι </a:t>
            </a:r>
            <a:r>
              <a:rPr lang="el-GR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απόρροια συνεργασίας</a:t>
            </a:r>
            <a:r>
              <a:rPr lang="el-GR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(π.χ. καλλιτεχνών, θεατρικών ομάδων, μουσείων) στη βάση της κοινωνικής αποστολής ενός πολιτιστικού οργανισμού και της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κοινωνικής του ευθύνης απέναντι στην κοινωνία.</a:t>
            </a:r>
          </a:p>
          <a:p>
            <a:pPr algn="ctr">
              <a:buNone/>
            </a:pPr>
            <a:r>
              <a:rPr lang="el-GR" sz="2100" dirty="0"/>
              <a:t>                           </a:t>
            </a:r>
          </a:p>
          <a:p>
            <a:pPr algn="ctr">
              <a:buNone/>
            </a:pPr>
            <a:r>
              <a:rPr lang="el-GR" sz="2100" dirty="0"/>
              <a:t>				 </a:t>
            </a:r>
            <a:r>
              <a:rPr lang="el-GR" sz="2100" b="1" i="1" dirty="0"/>
              <a:t>Εκτός της οικονομικής έχουμε άλλες αξίες για τα ΠΑ;;</a:t>
            </a:r>
            <a:r>
              <a:rPr lang="el-GR" sz="2100" dirty="0"/>
              <a:t>;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30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Χαρακτηριστικά πολιτιστικών αγαθών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87037" y="1111827"/>
            <a:ext cx="8697190" cy="375111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πολιτιστική αξία</a:t>
            </a:r>
            <a:r>
              <a:rPr lang="el-GR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μίας δημιουργίας έγκειται στην εγγενή </a:t>
            </a:r>
            <a:r>
              <a:rPr lang="el-GR" sz="3500" b="1" i="1" dirty="0">
                <a:latin typeface="Times New Roman" pitchFamily="18" charset="0"/>
                <a:cs typeface="Times New Roman" pitchFamily="18" charset="0"/>
              </a:rPr>
              <a:t>καλλιτεχνική αξία </a:t>
            </a:r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καθώς αναγνωρίζεται ως στοιχείο- σύμβολο μίας συγκεκριμένης κουλτούρας .</a:t>
            </a:r>
          </a:p>
          <a:p>
            <a:pPr lvl="0"/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πνευματική αξία </a:t>
            </a:r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αναφέρεται στις </a:t>
            </a:r>
            <a:r>
              <a:rPr lang="el-GR" sz="3500" b="1" i="1" dirty="0">
                <a:latin typeface="Times New Roman" pitchFamily="18" charset="0"/>
                <a:cs typeface="Times New Roman" pitchFamily="18" charset="0"/>
              </a:rPr>
              <a:t>διανοητικές και πνευματικές αναζητήσεις</a:t>
            </a:r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 που επηρεάζουν την ανθρώπινη συνείδηση, διευκολύνουν την έκφραση νοημάτων και συγκροτούν την ατομική ταυτότητα. </a:t>
            </a:r>
          </a:p>
          <a:p>
            <a:pPr lvl="0"/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3500" b="1" dirty="0">
                <a:latin typeface="Times New Roman" pitchFamily="18" charset="0"/>
                <a:cs typeface="Times New Roman" pitchFamily="18" charset="0"/>
              </a:rPr>
              <a:t>κοινωνική αξία</a:t>
            </a:r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 συγκροτείται από τις διαμορφούμενες κοινές απόψεις και αντιλήψεις που ενδυναμώνουν την </a:t>
            </a:r>
            <a:r>
              <a:rPr lang="el-GR" sz="3500" b="1" i="1" dirty="0">
                <a:latin typeface="Times New Roman" pitchFamily="18" charset="0"/>
                <a:cs typeface="Times New Roman" pitchFamily="18" charset="0"/>
              </a:rPr>
              <a:t>αίσθηση του «</a:t>
            </a:r>
            <a:r>
              <a:rPr lang="el-GR" sz="3500" b="1" i="1" dirty="0" err="1">
                <a:latin typeface="Times New Roman" pitchFamily="18" charset="0"/>
                <a:cs typeface="Times New Roman" pitchFamily="18" charset="0"/>
              </a:rPr>
              <a:t>ανήκειν</a:t>
            </a:r>
            <a:r>
              <a:rPr lang="el-GR" sz="3500" b="1" i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στους ανθρώπους που ζουν σε ένα τόπο και ισχυροποιούν την </a:t>
            </a:r>
            <a:r>
              <a:rPr lang="el-GR" sz="3500" b="1" i="1" dirty="0">
                <a:latin typeface="Times New Roman" pitchFamily="18" charset="0"/>
                <a:cs typeface="Times New Roman" pitchFamily="18" charset="0"/>
              </a:rPr>
              <a:t>κοινωνική συνοχή</a:t>
            </a:r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3500" b="1" dirty="0">
                <a:latin typeface="Times New Roman" pitchFamily="18" charset="0"/>
                <a:cs typeface="Times New Roman" pitchFamily="18" charset="0"/>
              </a:rPr>
              <a:t>ιστορική αξία</a:t>
            </a:r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 προκύπτει από τη συσχέτιση του παρόντος χρόνου και του ιστορικού παρελθόντος που διαμορφώνει </a:t>
            </a:r>
            <a:r>
              <a:rPr lang="el-GR" sz="3500" i="1" dirty="0">
                <a:latin typeface="Times New Roman" pitchFamily="18" charset="0"/>
                <a:cs typeface="Times New Roman" pitchFamily="18" charset="0"/>
              </a:rPr>
              <a:t>τοπική συνείδηση </a:t>
            </a:r>
            <a:r>
              <a:rPr lang="el-GR" sz="3500" dirty="0">
                <a:latin typeface="Times New Roman" pitchFamily="18" charset="0"/>
                <a:cs typeface="Times New Roman" pitchFamily="18" charset="0"/>
              </a:rPr>
              <a:t>και συμβάλει στη συγκρότηση </a:t>
            </a:r>
            <a:r>
              <a:rPr lang="el-GR" sz="3500" i="1" dirty="0">
                <a:latin typeface="Times New Roman" pitchFamily="18" charset="0"/>
                <a:cs typeface="Times New Roman" pitchFamily="18" charset="0"/>
              </a:rPr>
              <a:t>της </a:t>
            </a:r>
            <a:r>
              <a:rPr lang="el-GR" sz="3500" b="1" i="1" dirty="0">
                <a:latin typeface="Times New Roman" pitchFamily="18" charset="0"/>
                <a:cs typeface="Times New Roman" pitchFamily="18" charset="0"/>
              </a:rPr>
              <a:t>ταυτότητας της τοπικής κοινωνίας</a:t>
            </a:r>
            <a:r>
              <a:rPr lang="el-GR" sz="35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31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dirty="0" err="1">
                <a:latin typeface="Times New Roman" pitchFamily="18" charset="0"/>
                <a:cs typeface="Times New Roman" pitchFamily="18" charset="0"/>
              </a:rPr>
              <a:t>Αξιακής</a:t>
            </a:r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 μορφές βαρύτητας των </a:t>
            </a:r>
            <a:br>
              <a:rPr lang="el-GR" sz="3200" dirty="0">
                <a:latin typeface="Times New Roman" pitchFamily="18" charset="0"/>
                <a:cs typeface="Times New Roman" pitchFamily="18" charset="0"/>
              </a:rPr>
            </a:br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πολιτιστικών αγαθών: Οι πολλαπλές αξίες (1)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0" y="768928"/>
            <a:ext cx="9299864" cy="3969328"/>
          </a:xfrm>
        </p:spPr>
        <p:txBody>
          <a:bodyPr>
            <a:normAutofit/>
          </a:bodyPr>
          <a:lstStyle/>
          <a:p>
            <a:pPr lvl="0"/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</a:t>
            </a:r>
            <a:r>
              <a:rPr lang="el-GR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αισθητική αξία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περιλαμβάνει </a:t>
            </a:r>
            <a:r>
              <a:rPr lang="el-GR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καλλιέργεια του γούστου 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και αισθητικές αντιλήψεις επηρεάζοντας στάσεις και ανθρώπινες συμπεριφορές.</a:t>
            </a:r>
          </a:p>
          <a:p>
            <a:pPr lvl="0"/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συμβολική αξία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παράγει ιδιότητες στα πολιτιστικά αγαθά που εκφράζουν τη </a:t>
            </a:r>
            <a:r>
              <a:rPr lang="el-GR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βαθύτερη ουσία 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τους και τα </a:t>
            </a:r>
            <a:r>
              <a:rPr lang="el-GR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κρυμμένα νοήματα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αξία της αυθεντικότητας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προσδίδει στα πολιτιστικά αγαθά την </a:t>
            </a:r>
            <a:r>
              <a:rPr lang="el-GR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ιδιαιτερότητα και τη μοναδικότητα 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της αξίας τους. </a:t>
            </a:r>
          </a:p>
          <a:p>
            <a:pPr lvl="0"/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αξία της δημιουργικότητας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ως μία διαδικασία που αναδεικνύει </a:t>
            </a:r>
            <a:r>
              <a:rPr lang="el-GR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καινούργια νοήματα και ιδέες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νέους τρόπους και μορφές έκφρασης. </a:t>
            </a:r>
          </a:p>
          <a:p>
            <a:pPr lvl="0"/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</a:t>
            </a:r>
            <a:r>
              <a:rPr lang="el-GR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αξία της καινοτομίας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αναφέρεται στην προώθηση της </a:t>
            </a:r>
            <a:r>
              <a:rPr lang="el-GR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πρωτοτυπίας και της επιδεξιότητας </a:t>
            </a:r>
            <a:r>
              <a:rPr lang="el-GR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των αγαθών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ώστε να καταστούν πρωτότυπα και επώνυμα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l-GR" sz="22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32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332509" y="205979"/>
            <a:ext cx="8468591" cy="583730"/>
          </a:xfrm>
        </p:spPr>
        <p:txBody>
          <a:bodyPr>
            <a:noAutofit/>
          </a:bodyPr>
          <a:lstStyle/>
          <a:p>
            <a:pPr algn="ctr"/>
            <a:r>
              <a:rPr lang="el-GR" sz="3000" dirty="0">
                <a:latin typeface="Times New Roman" pitchFamily="18" charset="0"/>
                <a:cs typeface="Times New Roman" pitchFamily="18" charset="0"/>
              </a:rPr>
              <a:t>Οι πολλαπλές αξίες των πολιτιστικών αγαθών (2)</a:t>
            </a:r>
            <a:endParaRPr lang="el-GR" sz="3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49382" y="1402773"/>
            <a:ext cx="8437418" cy="3102696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Όλες οι προηγούμενες αξίες 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επιδρούν καθοριστικά σ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την οικονομική και εμπορική αξία των πολιτιστικών αγαθών. </a:t>
            </a:r>
          </a:p>
          <a:p>
            <a:pPr lvl="0">
              <a:buFont typeface="Wingdings" pitchFamily="2" charset="2"/>
              <a:buChar char="Ø"/>
            </a:pP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Ορισμένα άτομα ή φορείς καταβάλλουν δυσανάλογα χρηματικούς πόρους για την απόκτησή τους καθώς μετασχηματίζονται σε ακριβά αγαθά 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επιδεικτικής κατανάλωσης (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snob value</a:t>
            </a:r>
            <a:r>
              <a:rPr lang="el-GR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για λόγους γοήτρου και αναβαθμισμένου κοινωνικού </a:t>
            </a:r>
            <a:r>
              <a:rPr lang="el-GR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status</a:t>
            </a:r>
            <a:r>
              <a:rPr lang="el-GR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33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Η οικονομική αξία των πολιτιστικών αγαθών</a:t>
            </a:r>
            <a:endParaRPr lang="el-GR" sz="3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199" y="1110997"/>
            <a:ext cx="8354291" cy="339447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Καν. (ΕΕ) 1295/2013 για τη θέσπιση του προγράμματος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«Δημιουργική Ευρώπη»</a:t>
            </a:r>
          </a:p>
          <a:p>
            <a:pPr marL="0" indent="0">
              <a:buNone/>
            </a:pPr>
            <a:endParaRPr lang="el-GR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«…το σύνολο των τομέων των οποίων οι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δραστηριότητες βασίζονται σε πολιτισμικές αξίες και/ή αποτελούν προϊόν καλλιτεχνικής και άλλης δημιουργικής έκφρασης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ανεξάρτητα από το εάν αυτές οι δραστηριότητες έχουν ή όχι ως γνώμονα την </a:t>
            </a:r>
            <a:r>
              <a:rPr lang="el-GR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αγορά 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και ανεξάρτητα από το </a:t>
            </a:r>
            <a:r>
              <a:rPr lang="el-GR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είδος της διάρθρωσης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που τις εκτελεί ή τον </a:t>
            </a:r>
            <a:r>
              <a:rPr lang="el-GR" sz="2600" i="1" dirty="0">
                <a:latin typeface="Times New Roman" pitchFamily="18" charset="0"/>
                <a:cs typeface="Times New Roman" pitchFamily="18" charset="0"/>
              </a:rPr>
              <a:t>τρόπο χρηματοδότησης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της διάρθρωσης αυτής». </a:t>
            </a: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34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394855" y="205979"/>
            <a:ext cx="8447809" cy="857250"/>
          </a:xfrm>
        </p:spPr>
        <p:txBody>
          <a:bodyPr>
            <a:noAutofit/>
          </a:bodyPr>
          <a:lstStyle/>
          <a:p>
            <a:pPr algn="ctr"/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Πολιτιστικοί &amp; Δημιουργικοί Τομείς (ΠΔΤ)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" y="1110997"/>
            <a:ext cx="9268690" cy="3394472"/>
          </a:xfrm>
        </p:spPr>
        <p:txBody>
          <a:bodyPr>
            <a:noAutofit/>
          </a:bodyPr>
          <a:lstStyle/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Υλική και άυλη πολιτιστική κληρονομιά, 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λογοτεχνία, αρχεία, βιβλιοθήκες, εκδόσεις,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μουσεία, οπτικοακουστικά προϊόντα (κινηματογράφος, μουσική), 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εικαστικές και αναπαραστατικές τέχνες, ραδιόφωνο και τηλεόραση, 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αρχιτεκτονική, ειδικευμένο σχέδιο, παραγωγή λογισμικού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ντιζάιν, μόδα, φεστιβάλ, 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τουρισμός, ο αθλητισμός και άλλες </a:t>
            </a:r>
            <a:r>
              <a:rPr lang="el-GR" sz="2400" dirty="0" err="1">
                <a:latin typeface="Times New Roman" pitchFamily="18" charset="0"/>
                <a:cs typeface="Times New Roman" pitchFamily="18" charset="0"/>
              </a:rPr>
              <a:t>κοινωνικοπολιτιστικές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δράσεις  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35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2800" dirty="0"/>
              <a:t>Πολιτιστικοί και Δημιουργικοί Τομείς (ΠΔΤ) περιλαμβάνουν μεγάλο  εύρος τομέων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-124691" y="706583"/>
            <a:ext cx="9393382" cy="4436918"/>
          </a:xfrm>
        </p:spPr>
        <p:txBody>
          <a:bodyPr>
            <a:normAutofit fontScale="92500" lnSpcReduction="10000"/>
          </a:bodyPr>
          <a:lstStyle/>
          <a:p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Η ευρωπαϊκή βιομηχανία πολιτισμού και δημιουργίας αναδεικνύεται παγκόσμιος ηγέτης με 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70% της παγκόσμιας αγοράς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Οι ΠΔΒ απέδειξαν ανθεκτικότητα στην οικονομική κρίση (συμβολή 4,5% του ΑΕΠ της Ε.Ε.), παρουσιάζοντας θετικούς δείκτες ανάπτυξης            (από 5% -20% σύμφωνα με ΟΟΣΑ.</a:t>
            </a:r>
          </a:p>
          <a:p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2014: οι ΠΔΤ στην Ελλάδα απασχολούσαν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110.688 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εργαζομένους       σε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46.370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επιχειρήσεις, οι οποίες πωλούν συμβολικά αγαθά και υπηρεσίες της τάξης των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5,3 δισ. €. 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 προστιθέμενη αξία για την ελληνική οικονομία ανέρχεται περίπου σε 2,1 δισ. €,   συνεισφέροντας κατά 1,4% στο ΑΕΠ.  </a:t>
            </a:r>
          </a:p>
          <a:p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Την ίδια περίοδο στην Ε.Ε. οι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1,7 εκ. ΠΔΤ 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απασχολούσαν </a:t>
            </a:r>
            <a:r>
              <a:rPr lang="el-GR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6,1 εκ. εργαζομένους</a:t>
            </a:r>
            <a:r>
              <a:rPr lang="el-GR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συνεισφέροντας στο Ευρωπαϊκό ΑΕΠ 2,8%,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353 δις €</a:t>
            </a: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36</a:t>
            </a:fld>
            <a:endParaRPr lang="en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417476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dirty="0">
                <a:latin typeface="Times New Roman" pitchFamily="18" charset="0"/>
                <a:cs typeface="Times New Roman" pitchFamily="18" charset="0"/>
              </a:rPr>
              <a:t>Τα μεγέθη των ΠΔΒ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l-GR" sz="32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l-GR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Ανθρωπολογική  προσέγγιση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1"/>
          </p:nvPr>
        </p:nvSpPr>
        <p:spPr>
          <a:xfrm>
            <a:off x="557475" y="1184564"/>
            <a:ext cx="8043600" cy="3353622"/>
          </a:xfrm>
          <a:prstGeom prst="rect">
            <a:avLst/>
          </a:prstGeom>
        </p:spPr>
        <p:txBody>
          <a:bodyPr spcFirstLastPara="1" wrap="square" lIns="91421" tIns="91421" rIns="91421" bIns="91421" anchor="t" anchorCtr="0">
            <a:noAutofit/>
          </a:bodyPr>
          <a:lstStyle/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 κάθε πολιτισμός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ως σύστημα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με αυτορρυθμιζόμενο χαρακτήρα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M.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Mauss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 πολιτισμός από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βιολογική σκοπιά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με μελέτη ανθρώπινης φύσης, </a:t>
            </a:r>
            <a:r>
              <a:rPr lang="el-GR" sz="2400" dirty="0" err="1">
                <a:latin typeface="Times New Roman" pitchFamily="18" charset="0"/>
                <a:cs typeface="Times New Roman" pitchFamily="18" charset="0"/>
              </a:rPr>
              <a:t>Λειτουργιστική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θεωρία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Malinofski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Ανθρωπολογικά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στρουκτουραλιστικά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ρεύματα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Claude Levi- Strauss)</a:t>
            </a:r>
            <a:endParaRPr lang="el-GR" sz="2400" i="1" dirty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l-GR" sz="2000" i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83171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n-US" sz="4400" dirty="0"/>
              <a:t/>
            </a:r>
            <a:br>
              <a:rPr lang="en-US" sz="4400" dirty="0"/>
            </a:br>
            <a:r>
              <a:rPr lang="el-GR" sz="3200" dirty="0">
                <a:latin typeface="Times New Roman" pitchFamily="18" charset="0"/>
                <a:cs typeface="Times New Roman" pitchFamily="18" charset="0"/>
              </a:rPr>
              <a:t>Κοινωνιολογική προσέγγιση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(150 ορισμοί)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1"/>
          </p:nvPr>
        </p:nvSpPr>
        <p:spPr>
          <a:xfrm>
            <a:off x="249382" y="898886"/>
            <a:ext cx="8634845" cy="3402950"/>
          </a:xfrm>
          <a:prstGeom prst="rect">
            <a:avLst/>
          </a:prstGeom>
        </p:spPr>
        <p:txBody>
          <a:bodyPr spcFirstLastPara="1" wrap="square" lIns="91421" tIns="91421" rIns="91421" bIns="91421" anchor="t" anchorCtr="0">
            <a:no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0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Civilisation</a:t>
            </a: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Γαλλία- Βρετανία): </a:t>
            </a:r>
          </a:p>
          <a:p>
            <a:pPr>
              <a:buFont typeface="Wingdings" pitchFamily="2" charset="2"/>
              <a:buNone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Συνδέεται με το </a:t>
            </a:r>
            <a:r>
              <a:rPr lang="el-GR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«επίτευγμα»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(ως πρακτική έννοια) και με το ζήτημα της «στάσης», </a:t>
            </a:r>
            <a:r>
              <a:rPr lang="el-GR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«συμπεριφοράς»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behavior)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endParaRPr lang="el-GR" sz="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el-GR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«Πολιτισμένος» είναι κάποιος και χωρίς να είναι «καλλιεργημένος» </a:t>
            </a:r>
          </a:p>
          <a:p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0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Cultur</a:t>
            </a: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(Γερμανία)- βαθύτερη έννοια</a:t>
            </a:r>
          </a:p>
          <a:p>
            <a:endParaRPr lang="el-GR" sz="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l-G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Ανάγεται σε </a:t>
            </a:r>
            <a:r>
              <a:rPr lang="el-GR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αξίες- νοηματικά πρότυπα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όπου ο άνθρωπος διαμορφώνεται ως προσωπικότητα</a:t>
            </a:r>
            <a:endParaRPr lang="el-GR" sz="20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84502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n-US" sz="2800" dirty="0">
                <a:solidFill>
                  <a:srgbClr val="98985B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rgbClr val="98985B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Πολιτισμολογία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culturology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sz="2800" dirty="0"/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1"/>
          </p:nvPr>
        </p:nvSpPr>
        <p:spPr>
          <a:xfrm>
            <a:off x="0" y="855045"/>
            <a:ext cx="9143999" cy="3639300"/>
          </a:xfrm>
          <a:prstGeom prst="rect">
            <a:avLst/>
          </a:prstGeom>
        </p:spPr>
        <p:txBody>
          <a:bodyPr spcFirstLastPara="1" wrap="square" lIns="91421" tIns="91421" rIns="91421" bIns="91421" anchor="t" anchorCtr="0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l-GR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Η πρώτη, πιο γνωστή, τετράδα </a:t>
            </a:r>
          </a:p>
          <a:p>
            <a:pPr algn="ctr">
              <a:lnSpc>
                <a:spcPct val="90000"/>
              </a:lnSpc>
              <a:buNone/>
            </a:pPr>
            <a:endParaRPr lang="el-GR" sz="1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1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Πολιτιστική Πολιτική» και «Πολιτιστική Ανάπτυξη», 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«Πολιτιστικό Κεφάλαιο» και «Πολιτιστικοί Πόροι», 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«Πολιτιστική Διοίκηση» και «Πολιτιστική Διαχείριση», 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«Πολιτιστικός Σχεδιασμός» και «Πολιτιστικό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marketing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165496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Η δεύτερη τετράδα: </a:t>
            </a:r>
            <a:endParaRPr sz="2800" dirty="0"/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1"/>
          </p:nvPr>
        </p:nvSpPr>
        <p:spPr>
          <a:xfrm>
            <a:off x="197427" y="898886"/>
            <a:ext cx="8946573" cy="3639300"/>
          </a:xfrm>
          <a:prstGeom prst="rect">
            <a:avLst/>
          </a:prstGeom>
        </p:spPr>
        <p:txBody>
          <a:bodyPr spcFirstLastPara="1" wrap="square" lIns="91421" tIns="91421" rIns="91421" bIns="91421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Πολιτιστικός Εκδημοκρατισμός» και «Πολιτιστική Δημοκρατία», 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«Πολιτιστική Ταυτότητα» και «Πολιτιστική  Κληρονομιά», 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«Πολιτιστική Αναζωογόνηση πόλεων» και «Πολιτιστική Περιοχή», 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«Πολιτιστική Διπλωματία» και «Πολιτιστικός  Εθελοντισμός» </a:t>
            </a:r>
          </a:p>
        </p:txBody>
      </p:sp>
      <p:sp>
        <p:nvSpPr>
          <p:cNvPr id="136" name="Google Shape;136;p1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1" tIns="91421" rIns="91421" bIns="91421" anchor="t" anchorCtr="0">
            <a:noAutofit/>
          </a:bodyPr>
          <a:lstStyle/>
          <a:p>
            <a:pPr algn="ctr"/>
            <a:fld id="{00000000-1234-1234-1234-123412341234}" type="slidenum">
              <a:rPr lang="en"/>
              <a:pPr algn="ct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9869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96B6D2-EB37-4A11-8B5E-54A0AFD1A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Η «</a:t>
            </a:r>
            <a:r>
              <a:rPr lang="el-GR" sz="2800" dirty="0" err="1">
                <a:latin typeface="Times New Roman" pitchFamily="18" charset="0"/>
                <a:cs typeface="Times New Roman" pitchFamily="18" charset="0"/>
              </a:rPr>
              <a:t>οικονομίστικη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» τετράς:</a:t>
            </a:r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54F44C3-6D0B-455C-814A-85678F1FF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778" y="1127946"/>
            <a:ext cx="8085074" cy="2934900"/>
          </a:xfrm>
        </p:spPr>
        <p:txBody>
          <a:bodyPr/>
          <a:lstStyle/>
          <a:p>
            <a:pPr marL="609600" indent="-609600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«Πολιτιστικό Απόθεμα» και «Πολιτιστικό Αγαθό», </a:t>
            </a:r>
          </a:p>
          <a:p>
            <a:pPr marL="609600" indent="-609600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«Πολιτιστική Βιομηχανία» και «Πολιτιστικό Προϊόν», </a:t>
            </a:r>
          </a:p>
          <a:p>
            <a:pPr marL="609600" indent="-609600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«Πολιτιστική Παραγωγή» και «Πολιτιστική Προσφορά», </a:t>
            </a:r>
          </a:p>
          <a:p>
            <a:pPr marL="609600" indent="-609600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«Πολιτιστική Ζήτηση» και «Πολιτιστική Κατανάλωση»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F99B22E-74FB-47FF-A423-5536BDECFF1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" smtClean="0"/>
              <a:pPr algn="ctr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94989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96B6D2-EB37-4A11-8B5E-54A0AFD1A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214" y="394855"/>
            <a:ext cx="8401200" cy="751879"/>
          </a:xfrm>
        </p:spPr>
        <p:txBody>
          <a:bodyPr/>
          <a:lstStyle/>
          <a:p>
            <a:pPr algn="ctr"/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Η πολιτισμική τετράς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54F44C3-6D0B-455C-814A-85678F1FF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418" y="1127945"/>
            <a:ext cx="8905008" cy="3392631"/>
          </a:xfrm>
        </p:spPr>
        <p:txBody>
          <a:bodyPr/>
          <a:lstStyle/>
          <a:p>
            <a:pPr marL="609600" indent="-609600"/>
            <a:r>
              <a:rPr lang="el-GR" sz="2400" dirty="0">
                <a:latin typeface="Times New Roman" pitchFamily="18" charset="0"/>
              </a:rPr>
              <a:t>«Πολιτισμική Ιθαγένεια»</a:t>
            </a:r>
            <a:r>
              <a:rPr lang="el-GR" sz="2400" b="1" dirty="0">
                <a:latin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</a:rPr>
              <a:t>&amp;«Πολιτισμικός Συγχρωτισμός»,</a:t>
            </a:r>
          </a:p>
          <a:p>
            <a:pPr marL="609600" indent="-609600"/>
            <a:r>
              <a:rPr lang="el-GR" sz="2400" dirty="0">
                <a:latin typeface="Times New Roman" pitchFamily="18" charset="0"/>
              </a:rPr>
              <a:t>«Πολιτισμική Οικολογία» και «Πολιτισμική Βιοποικιλότητα», </a:t>
            </a:r>
          </a:p>
          <a:p>
            <a:pPr marL="609600" indent="-609600"/>
            <a:r>
              <a:rPr lang="el-GR" sz="2400" dirty="0">
                <a:latin typeface="Times New Roman" pitchFamily="18" charset="0"/>
              </a:rPr>
              <a:t>«Πολιτισμικός Σχετικισμός» και «Πολιτισμικός Πεσιμισμός», </a:t>
            </a:r>
          </a:p>
          <a:p>
            <a:pPr marL="609600" indent="-609600"/>
            <a:r>
              <a:rPr lang="el-GR" sz="2400" dirty="0">
                <a:latin typeface="Times New Roman" pitchFamily="18" charset="0"/>
              </a:rPr>
              <a:t>«Πολιτισμική Ανισότητα» και «Πολιτισμική Αναδιανομή» </a:t>
            </a:r>
            <a:br>
              <a:rPr lang="el-GR" sz="2400" dirty="0">
                <a:latin typeface="Times New Roman" pitchFamily="18" charset="0"/>
              </a:rPr>
            </a:br>
            <a:endParaRPr lang="el-GR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522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Συγκέντρωση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Συγκέντρωση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Συγκέντρωση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Συγκέντρωση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2067</TotalTime>
  <Words>2262</Words>
  <Application>Microsoft Office PowerPoint</Application>
  <PresentationFormat>Προβολή στην οθόνη (16:9)</PresentationFormat>
  <Paragraphs>232</Paragraphs>
  <Slides>36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36</vt:i4>
      </vt:variant>
    </vt:vector>
  </HeadingPairs>
  <TitlesOfParts>
    <vt:vector size="38" baseType="lpstr">
      <vt:lpstr>Συγκέντρωση</vt:lpstr>
      <vt:lpstr>1_Συγκέντρωση</vt:lpstr>
      <vt:lpstr>ΠΟΛΙΤΙΣΜΟΣ, ΑΘΛΗΤΙΣΜΟΣ, ΤΟΥΡΙΣΜΟΣ:  ΑΡΧΙΚΕΣ ΕΝΝΟΙΕΣ ΚΑΙ ΒΑΣΙΚΑ ΝΟΗΜΑΤΑ</vt:lpstr>
      <vt:lpstr>Διάρθρωση</vt:lpstr>
      <vt:lpstr> Πολιτισμός = φαινόμενο σύνθετο</vt:lpstr>
      <vt:lpstr> Ανθρωπολογική  προσέγγιση</vt:lpstr>
      <vt:lpstr> Κοινωνιολογική προσέγγιση (150 ορισμοί)</vt:lpstr>
      <vt:lpstr> Πολιτισμολογία (culturology) </vt:lpstr>
      <vt:lpstr>Η δεύτερη τετράδα: </vt:lpstr>
      <vt:lpstr>Η «οικονομίστικη» τετράς:</vt:lpstr>
      <vt:lpstr>Η πολιτισμική τετράς</vt:lpstr>
      <vt:lpstr>Η προσέγγιση της Unesco</vt:lpstr>
      <vt:lpstr> Ελληνικές χρήσεις των όρων «culture» - «civilisation»</vt:lpstr>
      <vt:lpstr>Πολιτισμός και Κουλτούρα (1)</vt:lpstr>
      <vt:lpstr>Πολιτισμός και Κουλτούρα (2)</vt:lpstr>
      <vt:lpstr>Χρήσεις του όρου «κουλτούρα»</vt:lpstr>
      <vt:lpstr>Η κουλτούρα σε διαφορετικές μορφές</vt:lpstr>
      <vt:lpstr>Εκδοχές  εννοιολόγησης του πολιτισμού</vt:lpstr>
      <vt:lpstr>Ορισμένες μορφές πολιτισμού </vt:lpstr>
      <vt:lpstr>Πολιτιστική κληρονομιά</vt:lpstr>
      <vt:lpstr>Πολιτισμός με διευρυμένη εκδοχή</vt:lpstr>
      <vt:lpstr>Πολιτισμός: Συνδυασμός με όλες τις πτυχές  της ανθρώπινης δραστηριότητας</vt:lpstr>
      <vt:lpstr>Πολιτισμός: ως ιστορικότητα, οικονομία, πολιτική, ιδεολογία</vt:lpstr>
      <vt:lpstr>Ο πολιτισμός ως κατάσταση………</vt:lpstr>
      <vt:lpstr>Πολιτισμός για τη σημερινή περίοδο  και όχι μόνο</vt:lpstr>
      <vt:lpstr>Πολιτιστικός και Πολιτισμικός</vt:lpstr>
      <vt:lpstr>Πολιτιστικός &amp; Πολιτισμικός «αντικριστά» (1)</vt:lpstr>
      <vt:lpstr>Πολιτιστικός &amp; Πολιτισμικός «αντικριστά» (2)</vt:lpstr>
      <vt:lpstr>Πολιτιστικά αγαθά</vt:lpstr>
      <vt:lpstr>Ταξινομήσεις πολιτιστικών αγαθών</vt:lpstr>
      <vt:lpstr>Διαφοροποιήσεις πολιτιστικών αγαθών </vt:lpstr>
      <vt:lpstr>Χαρακτηριστικά πολιτιστικών αγαθών </vt:lpstr>
      <vt:lpstr>Αξιακής μορφές βαρύτητας των  πολιτιστικών αγαθών: Οι πολλαπλές αξίες (1)</vt:lpstr>
      <vt:lpstr>Οι πολλαπλές αξίες των πολιτιστικών αγαθών (2)</vt:lpstr>
      <vt:lpstr>Η οικονομική αξία των πολιτιστικών αγαθών</vt:lpstr>
      <vt:lpstr>Πολιτιστικοί &amp; Δημιουργικοί Τομείς (ΠΔΤ)</vt:lpstr>
      <vt:lpstr>Πολιτιστικοί και Δημιουργικοί Τομείς (ΠΔΤ) περιλαμβάνουν μεγάλο  εύρος τομέων</vt:lpstr>
      <vt:lpstr>Τα μεγέθη των ΠΔΒ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Zozeta</dc:creator>
  <cp:lastModifiedBy>Αναστάσιος Χονδρογιάννης</cp:lastModifiedBy>
  <cp:revision>147</cp:revision>
  <dcterms:modified xsi:type="dcterms:W3CDTF">2021-06-17T07:05:40Z</dcterms:modified>
</cp:coreProperties>
</file>