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176.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183.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5"/>
  </p:notesMasterIdLst>
  <p:sldIdLst>
    <p:sldId id="746" r:id="rId2"/>
    <p:sldId id="845" r:id="rId3"/>
    <p:sldId id="770" r:id="rId4"/>
    <p:sldId id="456" r:id="rId5"/>
    <p:sldId id="801" r:id="rId6"/>
    <p:sldId id="771" r:id="rId7"/>
    <p:sldId id="843" r:id="rId8"/>
    <p:sldId id="844" r:id="rId9"/>
    <p:sldId id="490" r:id="rId10"/>
    <p:sldId id="802" r:id="rId11"/>
    <p:sldId id="491" r:id="rId12"/>
    <p:sldId id="645" r:id="rId13"/>
    <p:sldId id="499" r:id="rId14"/>
    <p:sldId id="647" r:id="rId15"/>
    <p:sldId id="752" r:id="rId16"/>
    <p:sldId id="753" r:id="rId17"/>
    <p:sldId id="754" r:id="rId18"/>
    <p:sldId id="755" r:id="rId19"/>
    <p:sldId id="756" r:id="rId20"/>
    <p:sldId id="757" r:id="rId21"/>
    <p:sldId id="514" r:id="rId22"/>
    <p:sldId id="803" r:id="rId23"/>
    <p:sldId id="653" r:id="rId24"/>
    <p:sldId id="652" r:id="rId25"/>
    <p:sldId id="515" r:id="rId26"/>
    <p:sldId id="772" r:id="rId27"/>
    <p:sldId id="654" r:id="rId28"/>
    <p:sldId id="655" r:id="rId29"/>
    <p:sldId id="525" r:id="rId30"/>
    <p:sldId id="656" r:id="rId31"/>
    <p:sldId id="657" r:id="rId32"/>
    <p:sldId id="526" r:id="rId33"/>
    <p:sldId id="528" r:id="rId34"/>
    <p:sldId id="659" r:id="rId35"/>
    <p:sldId id="660" r:id="rId36"/>
    <p:sldId id="778" r:id="rId37"/>
    <p:sldId id="560" r:id="rId38"/>
    <p:sldId id="661" r:id="rId39"/>
    <p:sldId id="758" r:id="rId40"/>
    <p:sldId id="834" r:id="rId41"/>
    <p:sldId id="759" r:id="rId42"/>
    <p:sldId id="779" r:id="rId43"/>
    <p:sldId id="761" r:id="rId44"/>
    <p:sldId id="780" r:id="rId45"/>
    <p:sldId id="762" r:id="rId46"/>
    <p:sldId id="563" r:id="rId47"/>
    <p:sldId id="767" r:id="rId48"/>
    <p:sldId id="763" r:id="rId49"/>
    <p:sldId id="664" r:id="rId50"/>
    <p:sldId id="665" r:id="rId51"/>
    <p:sldId id="564" r:id="rId52"/>
    <p:sldId id="569" r:id="rId53"/>
    <p:sldId id="796" r:id="rId54"/>
    <p:sldId id="566" r:id="rId55"/>
    <p:sldId id="666" r:id="rId56"/>
    <p:sldId id="781" r:id="rId57"/>
    <p:sldId id="572" r:id="rId58"/>
    <p:sldId id="773" r:id="rId59"/>
    <p:sldId id="668" r:id="rId60"/>
    <p:sldId id="784" r:id="rId61"/>
    <p:sldId id="797" r:id="rId62"/>
    <p:sldId id="583" r:id="rId63"/>
    <p:sldId id="669" r:id="rId64"/>
    <p:sldId id="670" r:id="rId65"/>
    <p:sldId id="671" r:id="rId66"/>
    <p:sldId id="672" r:id="rId67"/>
    <p:sldId id="673" r:id="rId68"/>
    <p:sldId id="766" r:id="rId69"/>
    <p:sldId id="674" r:id="rId70"/>
    <p:sldId id="764" r:id="rId71"/>
    <p:sldId id="675" r:id="rId72"/>
    <p:sldId id="676" r:id="rId73"/>
    <p:sldId id="677" r:id="rId74"/>
    <p:sldId id="805" r:id="rId75"/>
    <p:sldId id="806" r:id="rId76"/>
    <p:sldId id="807" r:id="rId77"/>
    <p:sldId id="785" r:id="rId78"/>
    <p:sldId id="808" r:id="rId79"/>
    <p:sldId id="768" r:id="rId80"/>
    <p:sldId id="679" r:id="rId81"/>
    <p:sldId id="769" r:id="rId82"/>
    <p:sldId id="774" r:id="rId83"/>
    <p:sldId id="786" r:id="rId84"/>
    <p:sldId id="678" r:id="rId85"/>
    <p:sldId id="835" r:id="rId86"/>
    <p:sldId id="836" r:id="rId87"/>
    <p:sldId id="837" r:id="rId88"/>
    <p:sldId id="838" r:id="rId89"/>
    <p:sldId id="680" r:id="rId90"/>
    <p:sldId id="787" r:id="rId91"/>
    <p:sldId id="839" r:id="rId92"/>
    <p:sldId id="681" r:id="rId93"/>
    <p:sldId id="682" r:id="rId94"/>
    <p:sldId id="683" r:id="rId95"/>
    <p:sldId id="684" r:id="rId96"/>
    <p:sldId id="775" r:id="rId97"/>
    <p:sldId id="685" r:id="rId98"/>
    <p:sldId id="686" r:id="rId99"/>
    <p:sldId id="782" r:id="rId100"/>
    <p:sldId id="688" r:id="rId101"/>
    <p:sldId id="689" r:id="rId102"/>
    <p:sldId id="788" r:id="rId103"/>
    <p:sldId id="798" r:id="rId104"/>
    <p:sldId id="809" r:id="rId105"/>
    <p:sldId id="690" r:id="rId106"/>
    <p:sldId id="789" r:id="rId107"/>
    <p:sldId id="799" r:id="rId108"/>
    <p:sldId id="790" r:id="rId109"/>
    <p:sldId id="811" r:id="rId110"/>
    <p:sldId id="812" r:id="rId111"/>
    <p:sldId id="813" r:id="rId112"/>
    <p:sldId id="817" r:id="rId113"/>
    <p:sldId id="818" r:id="rId114"/>
    <p:sldId id="819" r:id="rId115"/>
    <p:sldId id="820" r:id="rId116"/>
    <p:sldId id="821" r:id="rId117"/>
    <p:sldId id="822" r:id="rId118"/>
    <p:sldId id="814" r:id="rId119"/>
    <p:sldId id="692" r:id="rId120"/>
    <p:sldId id="693" r:id="rId121"/>
    <p:sldId id="694" r:id="rId122"/>
    <p:sldId id="695" r:id="rId123"/>
    <p:sldId id="815" r:id="rId124"/>
    <p:sldId id="696" r:id="rId125"/>
    <p:sldId id="697" r:id="rId126"/>
    <p:sldId id="765" r:id="rId127"/>
    <p:sldId id="698" r:id="rId128"/>
    <p:sldId id="816" r:id="rId129"/>
    <p:sldId id="699" r:id="rId130"/>
    <p:sldId id="700" r:id="rId131"/>
    <p:sldId id="701" r:id="rId132"/>
    <p:sldId id="702" r:id="rId133"/>
    <p:sldId id="703" r:id="rId134"/>
    <p:sldId id="704" r:id="rId135"/>
    <p:sldId id="705" r:id="rId136"/>
    <p:sldId id="706" r:id="rId137"/>
    <p:sldId id="791" r:id="rId138"/>
    <p:sldId id="707" r:id="rId139"/>
    <p:sldId id="708" r:id="rId140"/>
    <p:sldId id="709" r:id="rId141"/>
    <p:sldId id="823" r:id="rId142"/>
    <p:sldId id="824" r:id="rId143"/>
    <p:sldId id="825" r:id="rId144"/>
    <p:sldId id="710" r:id="rId145"/>
    <p:sldId id="711" r:id="rId146"/>
    <p:sldId id="826" r:id="rId147"/>
    <p:sldId id="828" r:id="rId148"/>
    <p:sldId id="712" r:id="rId149"/>
    <p:sldId id="713" r:id="rId150"/>
    <p:sldId id="714" r:id="rId151"/>
    <p:sldId id="732" r:id="rId152"/>
    <p:sldId id="715" r:id="rId153"/>
    <p:sldId id="733" r:id="rId154"/>
    <p:sldId id="840" r:id="rId155"/>
    <p:sldId id="716" r:id="rId156"/>
    <p:sldId id="718" r:id="rId157"/>
    <p:sldId id="793" r:id="rId158"/>
    <p:sldId id="829" r:id="rId159"/>
    <p:sldId id="841" r:id="rId160"/>
    <p:sldId id="830" r:id="rId161"/>
    <p:sldId id="794" r:id="rId162"/>
    <p:sldId id="734" r:id="rId163"/>
    <p:sldId id="832" r:id="rId164"/>
    <p:sldId id="831" r:id="rId165"/>
    <p:sldId id="720" r:id="rId166"/>
    <p:sldId id="735" r:id="rId167"/>
    <p:sldId id="736" r:id="rId168"/>
    <p:sldId id="783" r:id="rId169"/>
    <p:sldId id="724" r:id="rId170"/>
    <p:sldId id="833" r:id="rId171"/>
    <p:sldId id="726" r:id="rId172"/>
    <p:sldId id="842" r:id="rId173"/>
    <p:sldId id="729" r:id="rId174"/>
    <p:sldId id="737" r:id="rId175"/>
    <p:sldId id="738" r:id="rId176"/>
    <p:sldId id="739" r:id="rId177"/>
    <p:sldId id="777" r:id="rId178"/>
    <p:sldId id="740" r:id="rId179"/>
    <p:sldId id="795" r:id="rId180"/>
    <p:sldId id="741" r:id="rId181"/>
    <p:sldId id="742" r:id="rId182"/>
    <p:sldId id="744" r:id="rId183"/>
    <p:sldId id="745" r:id="rId18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34" autoAdjust="0"/>
    <p:restoredTop sz="94622" autoAdjust="0"/>
  </p:normalViewPr>
  <p:slideViewPr>
    <p:cSldViewPr>
      <p:cViewPr>
        <p:scale>
          <a:sx n="75" d="100"/>
          <a:sy n="75" d="100"/>
        </p:scale>
        <p:origin x="-2309"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cs typeface="Arial" charset="0"/>
              </a:defRPr>
            </a:lvl1pPr>
          </a:lstStyle>
          <a:p>
            <a:pPr>
              <a:defRPr/>
            </a:pPr>
            <a:endParaRPr lang="el-GR"/>
          </a:p>
        </p:txBody>
      </p:sp>
      <p:sp>
        <p:nvSpPr>
          <p:cNvPr id="1843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cs typeface="Arial" charset="0"/>
              </a:defRPr>
            </a:lvl1pPr>
          </a:lstStyle>
          <a:p>
            <a:pPr>
              <a:defRPr/>
            </a:pPr>
            <a:fld id="{DBA46E9D-3ED2-4BDB-8B63-57378236656E}" type="datetimeFigureOut">
              <a:rPr lang="el-GR"/>
              <a:pPr>
                <a:defRPr/>
              </a:pPr>
              <a:t>8/5/2020</a:t>
            </a:fld>
            <a:endParaRPr lang="el-GR"/>
          </a:p>
        </p:txBody>
      </p:sp>
      <p:sp>
        <p:nvSpPr>
          <p:cNvPr id="153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1843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cs typeface="Arial" charset="0"/>
              </a:defRPr>
            </a:lvl1pPr>
          </a:lstStyle>
          <a:p>
            <a:pPr>
              <a:defRPr/>
            </a:pPr>
            <a:endParaRPr lang="el-GR"/>
          </a:p>
        </p:txBody>
      </p:sp>
      <p:sp>
        <p:nvSpPr>
          <p:cNvPr id="184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cs typeface="Arial" charset="0"/>
              </a:defRPr>
            </a:lvl1pPr>
          </a:lstStyle>
          <a:p>
            <a:pPr>
              <a:defRPr/>
            </a:pPr>
            <a:fld id="{16B76C47-AA9F-4AA7-A520-08CA88F8A6CB}"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l-GR"/>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l-GR"/>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l-GR"/>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l-GR"/>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l-GR"/>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l-GR"/>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l-GR"/>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l-GR"/>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l-GR"/>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l-GR"/>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l-GR"/>
            </a:p>
          </p:txBody>
        </p:sp>
      </p:grpSp>
      <p:sp>
        <p:nvSpPr>
          <p:cNvPr id="80935"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80936"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l-GR"/>
              <a:t>Κάντε κλικ για επεξεργασία του τίτλου</a:t>
            </a:r>
          </a:p>
        </p:txBody>
      </p:sp>
      <p:sp>
        <p:nvSpPr>
          <p:cNvPr id="39" name="Rectangle 37"/>
          <p:cNvSpPr>
            <a:spLocks noGrp="1" noChangeArrowheads="1"/>
          </p:cNvSpPr>
          <p:nvPr>
            <p:ph type="dt" sz="half" idx="10"/>
          </p:nvPr>
        </p:nvSpPr>
        <p:spPr/>
        <p:txBody>
          <a:bodyPr/>
          <a:lstStyle>
            <a:lvl1pPr>
              <a:defRPr/>
            </a:lvl1pPr>
          </a:lstStyle>
          <a:p>
            <a:pPr>
              <a:defRPr/>
            </a:pPr>
            <a:fld id="{D44FAF5E-6456-4EA4-B237-EAD40D78F67E}" type="datetime1">
              <a:rPr lang="el-GR"/>
              <a:pPr>
                <a:defRPr/>
              </a:pPr>
              <a:t>8/5/2020</a:t>
            </a:fld>
            <a:endParaRPr lang="el-GR"/>
          </a:p>
        </p:txBody>
      </p:sp>
      <p:sp>
        <p:nvSpPr>
          <p:cNvPr id="40" name="Rectangle 38"/>
          <p:cNvSpPr>
            <a:spLocks noGrp="1" noChangeArrowheads="1"/>
          </p:cNvSpPr>
          <p:nvPr>
            <p:ph type="ftr" sz="quarter" idx="11"/>
          </p:nvPr>
        </p:nvSpPr>
        <p:spPr/>
        <p:txBody>
          <a:bodyPr/>
          <a:lstStyle>
            <a:lvl1pPr>
              <a:defRPr/>
            </a:lvl1pPr>
          </a:lstStyle>
          <a:p>
            <a:pPr>
              <a:defRPr/>
            </a:pPr>
            <a:endParaRPr lang="el-GR"/>
          </a:p>
        </p:txBody>
      </p:sp>
      <p:sp>
        <p:nvSpPr>
          <p:cNvPr id="41" name="Rectangle 41"/>
          <p:cNvSpPr>
            <a:spLocks noGrp="1" noChangeArrowheads="1"/>
          </p:cNvSpPr>
          <p:nvPr>
            <p:ph type="sldNum" sz="quarter" idx="12"/>
          </p:nvPr>
        </p:nvSpPr>
        <p:spPr/>
        <p:txBody>
          <a:bodyPr/>
          <a:lstStyle>
            <a:lvl1pPr>
              <a:defRPr/>
            </a:lvl1pPr>
          </a:lstStyle>
          <a:p>
            <a:pPr>
              <a:defRPr/>
            </a:pPr>
            <a:fld id="{0C732FA6-3DA1-4335-BCBF-6C09A0FC5E89}"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39"/>
          <p:cNvSpPr>
            <a:spLocks noGrp="1" noChangeArrowheads="1"/>
          </p:cNvSpPr>
          <p:nvPr>
            <p:ph type="dt" sz="half" idx="10"/>
          </p:nvPr>
        </p:nvSpPr>
        <p:spPr>
          <a:ln/>
        </p:spPr>
        <p:txBody>
          <a:bodyPr/>
          <a:lstStyle>
            <a:lvl1pPr>
              <a:defRPr/>
            </a:lvl1pPr>
          </a:lstStyle>
          <a:p>
            <a:pPr>
              <a:defRPr/>
            </a:pPr>
            <a:fld id="{1EA23EEB-E88C-4076-BBCC-C559DFB3AC88}" type="datetime1">
              <a:rPr lang="el-GR"/>
              <a:pPr>
                <a:defRPr/>
              </a:pPr>
              <a:t>8/5/2020</a:t>
            </a:fld>
            <a:endParaRPr lang="el-GR"/>
          </a:p>
        </p:txBody>
      </p:sp>
      <p:sp>
        <p:nvSpPr>
          <p:cNvPr id="5" name="Rectangle 40"/>
          <p:cNvSpPr>
            <a:spLocks noGrp="1" noChangeArrowheads="1"/>
          </p:cNvSpPr>
          <p:nvPr>
            <p:ph type="ftr" sz="quarter" idx="11"/>
          </p:nvPr>
        </p:nvSpPr>
        <p:spPr>
          <a:ln/>
        </p:spPr>
        <p:txBody>
          <a:bodyPr/>
          <a:lstStyle>
            <a:lvl1pPr>
              <a:defRPr/>
            </a:lvl1pPr>
          </a:lstStyle>
          <a:p>
            <a:pPr>
              <a:defRPr/>
            </a:pPr>
            <a:endParaRPr lang="el-GR"/>
          </a:p>
        </p:txBody>
      </p:sp>
      <p:sp>
        <p:nvSpPr>
          <p:cNvPr id="6" name="Rectangle 41"/>
          <p:cNvSpPr>
            <a:spLocks noGrp="1" noChangeArrowheads="1"/>
          </p:cNvSpPr>
          <p:nvPr>
            <p:ph type="sldNum" sz="quarter" idx="12"/>
          </p:nvPr>
        </p:nvSpPr>
        <p:spPr>
          <a:ln/>
        </p:spPr>
        <p:txBody>
          <a:bodyPr/>
          <a:lstStyle>
            <a:lvl1pPr>
              <a:defRPr/>
            </a:lvl1pPr>
          </a:lstStyle>
          <a:p>
            <a:pPr>
              <a:defRPr/>
            </a:pPr>
            <a:fld id="{C4452716-9D11-435E-B891-0B6E92CBEEA9}"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39"/>
          <p:cNvSpPr>
            <a:spLocks noGrp="1" noChangeArrowheads="1"/>
          </p:cNvSpPr>
          <p:nvPr>
            <p:ph type="dt" sz="half" idx="10"/>
          </p:nvPr>
        </p:nvSpPr>
        <p:spPr>
          <a:ln/>
        </p:spPr>
        <p:txBody>
          <a:bodyPr/>
          <a:lstStyle>
            <a:lvl1pPr>
              <a:defRPr/>
            </a:lvl1pPr>
          </a:lstStyle>
          <a:p>
            <a:pPr>
              <a:defRPr/>
            </a:pPr>
            <a:fld id="{58852B31-7733-4AAB-8FE2-14DBA53BA4D7}" type="datetime1">
              <a:rPr lang="el-GR"/>
              <a:pPr>
                <a:defRPr/>
              </a:pPr>
              <a:t>8/5/2020</a:t>
            </a:fld>
            <a:endParaRPr lang="el-GR"/>
          </a:p>
        </p:txBody>
      </p:sp>
      <p:sp>
        <p:nvSpPr>
          <p:cNvPr id="5" name="Rectangle 40"/>
          <p:cNvSpPr>
            <a:spLocks noGrp="1" noChangeArrowheads="1"/>
          </p:cNvSpPr>
          <p:nvPr>
            <p:ph type="ftr" sz="quarter" idx="11"/>
          </p:nvPr>
        </p:nvSpPr>
        <p:spPr>
          <a:ln/>
        </p:spPr>
        <p:txBody>
          <a:bodyPr/>
          <a:lstStyle>
            <a:lvl1pPr>
              <a:defRPr/>
            </a:lvl1pPr>
          </a:lstStyle>
          <a:p>
            <a:pPr>
              <a:defRPr/>
            </a:pPr>
            <a:endParaRPr lang="el-GR"/>
          </a:p>
        </p:txBody>
      </p:sp>
      <p:sp>
        <p:nvSpPr>
          <p:cNvPr id="6" name="Rectangle 41"/>
          <p:cNvSpPr>
            <a:spLocks noGrp="1" noChangeArrowheads="1"/>
          </p:cNvSpPr>
          <p:nvPr>
            <p:ph type="sldNum" sz="quarter" idx="12"/>
          </p:nvPr>
        </p:nvSpPr>
        <p:spPr>
          <a:ln/>
        </p:spPr>
        <p:txBody>
          <a:bodyPr/>
          <a:lstStyle>
            <a:lvl1pPr>
              <a:defRPr/>
            </a:lvl1pPr>
          </a:lstStyle>
          <a:p>
            <a:pPr>
              <a:defRPr/>
            </a:pPr>
            <a:fld id="{EBCD847A-8C5E-42F7-8678-106794D28E37}"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39"/>
          <p:cNvSpPr>
            <a:spLocks noGrp="1" noChangeArrowheads="1"/>
          </p:cNvSpPr>
          <p:nvPr>
            <p:ph type="dt" sz="half" idx="10"/>
          </p:nvPr>
        </p:nvSpPr>
        <p:spPr>
          <a:ln/>
        </p:spPr>
        <p:txBody>
          <a:bodyPr/>
          <a:lstStyle>
            <a:lvl1pPr>
              <a:defRPr/>
            </a:lvl1pPr>
          </a:lstStyle>
          <a:p>
            <a:pPr>
              <a:defRPr/>
            </a:pPr>
            <a:fld id="{BBF40CD4-B881-4780-BB65-1C473C20F0CF}" type="datetime1">
              <a:rPr lang="el-GR"/>
              <a:pPr>
                <a:defRPr/>
              </a:pPr>
              <a:t>8/5/2020</a:t>
            </a:fld>
            <a:endParaRPr lang="el-GR"/>
          </a:p>
        </p:txBody>
      </p:sp>
      <p:sp>
        <p:nvSpPr>
          <p:cNvPr id="5" name="Rectangle 40"/>
          <p:cNvSpPr>
            <a:spLocks noGrp="1" noChangeArrowheads="1"/>
          </p:cNvSpPr>
          <p:nvPr>
            <p:ph type="ftr" sz="quarter" idx="11"/>
          </p:nvPr>
        </p:nvSpPr>
        <p:spPr>
          <a:ln/>
        </p:spPr>
        <p:txBody>
          <a:bodyPr/>
          <a:lstStyle>
            <a:lvl1pPr>
              <a:defRPr/>
            </a:lvl1pPr>
          </a:lstStyle>
          <a:p>
            <a:pPr>
              <a:defRPr/>
            </a:pPr>
            <a:endParaRPr lang="el-GR"/>
          </a:p>
        </p:txBody>
      </p:sp>
      <p:sp>
        <p:nvSpPr>
          <p:cNvPr id="6" name="Rectangle 41"/>
          <p:cNvSpPr>
            <a:spLocks noGrp="1" noChangeArrowheads="1"/>
          </p:cNvSpPr>
          <p:nvPr>
            <p:ph type="sldNum" sz="quarter" idx="12"/>
          </p:nvPr>
        </p:nvSpPr>
        <p:spPr>
          <a:ln/>
        </p:spPr>
        <p:txBody>
          <a:bodyPr/>
          <a:lstStyle>
            <a:lvl1pPr>
              <a:defRPr/>
            </a:lvl1pPr>
          </a:lstStyle>
          <a:p>
            <a:pPr>
              <a:defRPr/>
            </a:pPr>
            <a:fld id="{6D6FD3AF-9F79-4D0B-BAA3-12F773FFFCD1}"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39"/>
          <p:cNvSpPr>
            <a:spLocks noGrp="1" noChangeArrowheads="1"/>
          </p:cNvSpPr>
          <p:nvPr>
            <p:ph type="dt" sz="half" idx="10"/>
          </p:nvPr>
        </p:nvSpPr>
        <p:spPr>
          <a:ln/>
        </p:spPr>
        <p:txBody>
          <a:bodyPr/>
          <a:lstStyle>
            <a:lvl1pPr>
              <a:defRPr/>
            </a:lvl1pPr>
          </a:lstStyle>
          <a:p>
            <a:pPr>
              <a:defRPr/>
            </a:pPr>
            <a:fld id="{F0BE09A9-B0BB-4CF5-99A6-63879C4B364C}" type="datetime1">
              <a:rPr lang="el-GR"/>
              <a:pPr>
                <a:defRPr/>
              </a:pPr>
              <a:t>8/5/2020</a:t>
            </a:fld>
            <a:endParaRPr lang="el-GR"/>
          </a:p>
        </p:txBody>
      </p:sp>
      <p:sp>
        <p:nvSpPr>
          <p:cNvPr id="5" name="Rectangle 40"/>
          <p:cNvSpPr>
            <a:spLocks noGrp="1" noChangeArrowheads="1"/>
          </p:cNvSpPr>
          <p:nvPr>
            <p:ph type="ftr" sz="quarter" idx="11"/>
          </p:nvPr>
        </p:nvSpPr>
        <p:spPr>
          <a:ln/>
        </p:spPr>
        <p:txBody>
          <a:bodyPr/>
          <a:lstStyle>
            <a:lvl1pPr>
              <a:defRPr/>
            </a:lvl1pPr>
          </a:lstStyle>
          <a:p>
            <a:pPr>
              <a:defRPr/>
            </a:pPr>
            <a:endParaRPr lang="el-GR"/>
          </a:p>
        </p:txBody>
      </p:sp>
      <p:sp>
        <p:nvSpPr>
          <p:cNvPr id="6" name="Rectangle 41"/>
          <p:cNvSpPr>
            <a:spLocks noGrp="1" noChangeArrowheads="1"/>
          </p:cNvSpPr>
          <p:nvPr>
            <p:ph type="sldNum" sz="quarter" idx="12"/>
          </p:nvPr>
        </p:nvSpPr>
        <p:spPr>
          <a:ln/>
        </p:spPr>
        <p:txBody>
          <a:bodyPr/>
          <a:lstStyle>
            <a:lvl1pPr>
              <a:defRPr/>
            </a:lvl1pPr>
          </a:lstStyle>
          <a:p>
            <a:pPr>
              <a:defRPr/>
            </a:pPr>
            <a:fld id="{CFA83A3F-6D0F-4529-AECB-6E5CACBFFAB6}"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39"/>
          <p:cNvSpPr>
            <a:spLocks noGrp="1" noChangeArrowheads="1"/>
          </p:cNvSpPr>
          <p:nvPr>
            <p:ph type="dt" sz="half" idx="10"/>
          </p:nvPr>
        </p:nvSpPr>
        <p:spPr>
          <a:ln/>
        </p:spPr>
        <p:txBody>
          <a:bodyPr/>
          <a:lstStyle>
            <a:lvl1pPr>
              <a:defRPr/>
            </a:lvl1pPr>
          </a:lstStyle>
          <a:p>
            <a:pPr>
              <a:defRPr/>
            </a:pPr>
            <a:fld id="{B3A445F2-B2A9-45C2-855D-4C7A7569BCDE}" type="datetime1">
              <a:rPr lang="el-GR"/>
              <a:pPr>
                <a:defRPr/>
              </a:pPr>
              <a:t>8/5/2020</a:t>
            </a:fld>
            <a:endParaRPr lang="el-GR"/>
          </a:p>
        </p:txBody>
      </p:sp>
      <p:sp>
        <p:nvSpPr>
          <p:cNvPr id="6" name="Rectangle 40"/>
          <p:cNvSpPr>
            <a:spLocks noGrp="1" noChangeArrowheads="1"/>
          </p:cNvSpPr>
          <p:nvPr>
            <p:ph type="ftr" sz="quarter" idx="11"/>
          </p:nvPr>
        </p:nvSpPr>
        <p:spPr>
          <a:ln/>
        </p:spPr>
        <p:txBody>
          <a:bodyPr/>
          <a:lstStyle>
            <a:lvl1pPr>
              <a:defRPr/>
            </a:lvl1pPr>
          </a:lstStyle>
          <a:p>
            <a:pPr>
              <a:defRPr/>
            </a:pPr>
            <a:endParaRPr lang="el-GR"/>
          </a:p>
        </p:txBody>
      </p:sp>
      <p:sp>
        <p:nvSpPr>
          <p:cNvPr id="7" name="Rectangle 41"/>
          <p:cNvSpPr>
            <a:spLocks noGrp="1" noChangeArrowheads="1"/>
          </p:cNvSpPr>
          <p:nvPr>
            <p:ph type="sldNum" sz="quarter" idx="12"/>
          </p:nvPr>
        </p:nvSpPr>
        <p:spPr>
          <a:ln/>
        </p:spPr>
        <p:txBody>
          <a:bodyPr/>
          <a:lstStyle>
            <a:lvl1pPr>
              <a:defRPr/>
            </a:lvl1pPr>
          </a:lstStyle>
          <a:p>
            <a:pPr>
              <a:defRPr/>
            </a:pPr>
            <a:fld id="{2221C090-BAC6-4113-84D8-A5720EF10F89}"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39"/>
          <p:cNvSpPr>
            <a:spLocks noGrp="1" noChangeArrowheads="1"/>
          </p:cNvSpPr>
          <p:nvPr>
            <p:ph type="dt" sz="half" idx="10"/>
          </p:nvPr>
        </p:nvSpPr>
        <p:spPr>
          <a:ln/>
        </p:spPr>
        <p:txBody>
          <a:bodyPr/>
          <a:lstStyle>
            <a:lvl1pPr>
              <a:defRPr/>
            </a:lvl1pPr>
          </a:lstStyle>
          <a:p>
            <a:pPr>
              <a:defRPr/>
            </a:pPr>
            <a:fld id="{4FE91C10-02D5-41BB-9201-32F81BF00DAB}" type="datetime1">
              <a:rPr lang="el-GR"/>
              <a:pPr>
                <a:defRPr/>
              </a:pPr>
              <a:t>8/5/2020</a:t>
            </a:fld>
            <a:endParaRPr lang="el-GR"/>
          </a:p>
        </p:txBody>
      </p:sp>
      <p:sp>
        <p:nvSpPr>
          <p:cNvPr id="8" name="Rectangle 40"/>
          <p:cNvSpPr>
            <a:spLocks noGrp="1" noChangeArrowheads="1"/>
          </p:cNvSpPr>
          <p:nvPr>
            <p:ph type="ftr" sz="quarter" idx="11"/>
          </p:nvPr>
        </p:nvSpPr>
        <p:spPr>
          <a:ln/>
        </p:spPr>
        <p:txBody>
          <a:bodyPr/>
          <a:lstStyle>
            <a:lvl1pPr>
              <a:defRPr/>
            </a:lvl1pPr>
          </a:lstStyle>
          <a:p>
            <a:pPr>
              <a:defRPr/>
            </a:pPr>
            <a:endParaRPr lang="el-GR"/>
          </a:p>
        </p:txBody>
      </p:sp>
      <p:sp>
        <p:nvSpPr>
          <p:cNvPr id="9" name="Rectangle 41"/>
          <p:cNvSpPr>
            <a:spLocks noGrp="1" noChangeArrowheads="1"/>
          </p:cNvSpPr>
          <p:nvPr>
            <p:ph type="sldNum" sz="quarter" idx="12"/>
          </p:nvPr>
        </p:nvSpPr>
        <p:spPr>
          <a:ln/>
        </p:spPr>
        <p:txBody>
          <a:bodyPr/>
          <a:lstStyle>
            <a:lvl1pPr>
              <a:defRPr/>
            </a:lvl1pPr>
          </a:lstStyle>
          <a:p>
            <a:pPr>
              <a:defRPr/>
            </a:pPr>
            <a:fld id="{6A00EAA5-09DF-4603-8D32-57642335BE60}"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39"/>
          <p:cNvSpPr>
            <a:spLocks noGrp="1" noChangeArrowheads="1"/>
          </p:cNvSpPr>
          <p:nvPr>
            <p:ph type="dt" sz="half" idx="10"/>
          </p:nvPr>
        </p:nvSpPr>
        <p:spPr>
          <a:ln/>
        </p:spPr>
        <p:txBody>
          <a:bodyPr/>
          <a:lstStyle>
            <a:lvl1pPr>
              <a:defRPr/>
            </a:lvl1pPr>
          </a:lstStyle>
          <a:p>
            <a:pPr>
              <a:defRPr/>
            </a:pPr>
            <a:fld id="{96623D6A-5F65-4CA4-9D88-BB012C6F868A}" type="datetime1">
              <a:rPr lang="el-GR"/>
              <a:pPr>
                <a:defRPr/>
              </a:pPr>
              <a:t>8/5/2020</a:t>
            </a:fld>
            <a:endParaRPr lang="el-GR"/>
          </a:p>
        </p:txBody>
      </p:sp>
      <p:sp>
        <p:nvSpPr>
          <p:cNvPr id="4" name="Rectangle 40"/>
          <p:cNvSpPr>
            <a:spLocks noGrp="1" noChangeArrowheads="1"/>
          </p:cNvSpPr>
          <p:nvPr>
            <p:ph type="ftr" sz="quarter" idx="11"/>
          </p:nvPr>
        </p:nvSpPr>
        <p:spPr>
          <a:ln/>
        </p:spPr>
        <p:txBody>
          <a:bodyPr/>
          <a:lstStyle>
            <a:lvl1pPr>
              <a:defRPr/>
            </a:lvl1pPr>
          </a:lstStyle>
          <a:p>
            <a:pPr>
              <a:defRPr/>
            </a:pPr>
            <a:endParaRPr lang="el-GR"/>
          </a:p>
        </p:txBody>
      </p:sp>
      <p:sp>
        <p:nvSpPr>
          <p:cNvPr id="5" name="Rectangle 41"/>
          <p:cNvSpPr>
            <a:spLocks noGrp="1" noChangeArrowheads="1"/>
          </p:cNvSpPr>
          <p:nvPr>
            <p:ph type="sldNum" sz="quarter" idx="12"/>
          </p:nvPr>
        </p:nvSpPr>
        <p:spPr>
          <a:ln/>
        </p:spPr>
        <p:txBody>
          <a:bodyPr/>
          <a:lstStyle>
            <a:lvl1pPr>
              <a:defRPr/>
            </a:lvl1pPr>
          </a:lstStyle>
          <a:p>
            <a:pPr>
              <a:defRPr/>
            </a:pPr>
            <a:fld id="{5D293E40-2BA6-4765-9951-74FD58F071F3}"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fld id="{1EA1671F-281C-4A74-96DA-3A44AC6544D7}" type="datetime1">
              <a:rPr lang="el-GR"/>
              <a:pPr>
                <a:defRPr/>
              </a:pPr>
              <a:t>8/5/2020</a:t>
            </a:fld>
            <a:endParaRPr lang="el-GR"/>
          </a:p>
        </p:txBody>
      </p:sp>
      <p:sp>
        <p:nvSpPr>
          <p:cNvPr id="3" name="Rectangle 40"/>
          <p:cNvSpPr>
            <a:spLocks noGrp="1" noChangeArrowheads="1"/>
          </p:cNvSpPr>
          <p:nvPr>
            <p:ph type="ftr" sz="quarter" idx="11"/>
          </p:nvPr>
        </p:nvSpPr>
        <p:spPr>
          <a:ln/>
        </p:spPr>
        <p:txBody>
          <a:bodyPr/>
          <a:lstStyle>
            <a:lvl1pPr>
              <a:defRPr/>
            </a:lvl1pPr>
          </a:lstStyle>
          <a:p>
            <a:pPr>
              <a:defRPr/>
            </a:pPr>
            <a:endParaRPr lang="el-GR"/>
          </a:p>
        </p:txBody>
      </p:sp>
      <p:sp>
        <p:nvSpPr>
          <p:cNvPr id="4" name="Rectangle 41"/>
          <p:cNvSpPr>
            <a:spLocks noGrp="1" noChangeArrowheads="1"/>
          </p:cNvSpPr>
          <p:nvPr>
            <p:ph type="sldNum" sz="quarter" idx="12"/>
          </p:nvPr>
        </p:nvSpPr>
        <p:spPr>
          <a:ln/>
        </p:spPr>
        <p:txBody>
          <a:bodyPr/>
          <a:lstStyle>
            <a:lvl1pPr>
              <a:defRPr/>
            </a:lvl1pPr>
          </a:lstStyle>
          <a:p>
            <a:pPr>
              <a:defRPr/>
            </a:pPr>
            <a:fld id="{9C04D326-CC6E-4331-B376-C0451C089B5C}"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39"/>
          <p:cNvSpPr>
            <a:spLocks noGrp="1" noChangeArrowheads="1"/>
          </p:cNvSpPr>
          <p:nvPr>
            <p:ph type="dt" sz="half" idx="10"/>
          </p:nvPr>
        </p:nvSpPr>
        <p:spPr>
          <a:ln/>
        </p:spPr>
        <p:txBody>
          <a:bodyPr/>
          <a:lstStyle>
            <a:lvl1pPr>
              <a:defRPr/>
            </a:lvl1pPr>
          </a:lstStyle>
          <a:p>
            <a:pPr>
              <a:defRPr/>
            </a:pPr>
            <a:fld id="{366989BD-856B-470D-B590-53EC89DB3CAE}" type="datetime1">
              <a:rPr lang="el-GR"/>
              <a:pPr>
                <a:defRPr/>
              </a:pPr>
              <a:t>8/5/2020</a:t>
            </a:fld>
            <a:endParaRPr lang="el-GR"/>
          </a:p>
        </p:txBody>
      </p:sp>
      <p:sp>
        <p:nvSpPr>
          <p:cNvPr id="6" name="Rectangle 40"/>
          <p:cNvSpPr>
            <a:spLocks noGrp="1" noChangeArrowheads="1"/>
          </p:cNvSpPr>
          <p:nvPr>
            <p:ph type="ftr" sz="quarter" idx="11"/>
          </p:nvPr>
        </p:nvSpPr>
        <p:spPr>
          <a:ln/>
        </p:spPr>
        <p:txBody>
          <a:bodyPr/>
          <a:lstStyle>
            <a:lvl1pPr>
              <a:defRPr/>
            </a:lvl1pPr>
          </a:lstStyle>
          <a:p>
            <a:pPr>
              <a:defRPr/>
            </a:pPr>
            <a:endParaRPr lang="el-GR"/>
          </a:p>
        </p:txBody>
      </p:sp>
      <p:sp>
        <p:nvSpPr>
          <p:cNvPr id="7" name="Rectangle 41"/>
          <p:cNvSpPr>
            <a:spLocks noGrp="1" noChangeArrowheads="1"/>
          </p:cNvSpPr>
          <p:nvPr>
            <p:ph type="sldNum" sz="quarter" idx="12"/>
          </p:nvPr>
        </p:nvSpPr>
        <p:spPr>
          <a:ln/>
        </p:spPr>
        <p:txBody>
          <a:bodyPr/>
          <a:lstStyle>
            <a:lvl1pPr>
              <a:defRPr/>
            </a:lvl1pPr>
          </a:lstStyle>
          <a:p>
            <a:pPr>
              <a:defRPr/>
            </a:pPr>
            <a:fld id="{AC2E9AB0-4066-442B-A1ED-8D24E927D44C}"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39"/>
          <p:cNvSpPr>
            <a:spLocks noGrp="1" noChangeArrowheads="1"/>
          </p:cNvSpPr>
          <p:nvPr>
            <p:ph type="dt" sz="half" idx="10"/>
          </p:nvPr>
        </p:nvSpPr>
        <p:spPr>
          <a:ln/>
        </p:spPr>
        <p:txBody>
          <a:bodyPr/>
          <a:lstStyle>
            <a:lvl1pPr>
              <a:defRPr/>
            </a:lvl1pPr>
          </a:lstStyle>
          <a:p>
            <a:pPr>
              <a:defRPr/>
            </a:pPr>
            <a:fld id="{C325DFF6-0D7B-4680-BAF0-2B3E7D5C062B}" type="datetime1">
              <a:rPr lang="el-GR"/>
              <a:pPr>
                <a:defRPr/>
              </a:pPr>
              <a:t>8/5/2020</a:t>
            </a:fld>
            <a:endParaRPr lang="el-GR"/>
          </a:p>
        </p:txBody>
      </p:sp>
      <p:sp>
        <p:nvSpPr>
          <p:cNvPr id="6" name="Rectangle 40"/>
          <p:cNvSpPr>
            <a:spLocks noGrp="1" noChangeArrowheads="1"/>
          </p:cNvSpPr>
          <p:nvPr>
            <p:ph type="ftr" sz="quarter" idx="11"/>
          </p:nvPr>
        </p:nvSpPr>
        <p:spPr>
          <a:ln/>
        </p:spPr>
        <p:txBody>
          <a:bodyPr/>
          <a:lstStyle>
            <a:lvl1pPr>
              <a:defRPr/>
            </a:lvl1pPr>
          </a:lstStyle>
          <a:p>
            <a:pPr>
              <a:defRPr/>
            </a:pPr>
            <a:endParaRPr lang="el-GR"/>
          </a:p>
        </p:txBody>
      </p:sp>
      <p:sp>
        <p:nvSpPr>
          <p:cNvPr id="7" name="Rectangle 41"/>
          <p:cNvSpPr>
            <a:spLocks noGrp="1" noChangeArrowheads="1"/>
          </p:cNvSpPr>
          <p:nvPr>
            <p:ph type="sldNum" sz="quarter" idx="12"/>
          </p:nvPr>
        </p:nvSpPr>
        <p:spPr>
          <a:ln/>
        </p:spPr>
        <p:txBody>
          <a:bodyPr/>
          <a:lstStyle>
            <a:lvl1pPr>
              <a:defRPr/>
            </a:lvl1pPr>
          </a:lstStyle>
          <a:p>
            <a:pPr>
              <a:defRPr/>
            </a:pPr>
            <a:fld id="{10E214D1-6998-468C-935D-E1D32E446ADB}"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79875"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76"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l-GR"/>
            </a:p>
          </p:txBody>
        </p:sp>
        <p:sp>
          <p:nvSpPr>
            <p:cNvPr id="79877"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78"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79"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80"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81"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82"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83"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884"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85"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86"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l-GR"/>
            </a:p>
          </p:txBody>
        </p:sp>
        <p:sp>
          <p:nvSpPr>
            <p:cNvPr id="79887"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l-GR"/>
            </a:p>
          </p:txBody>
        </p:sp>
        <p:sp>
          <p:nvSpPr>
            <p:cNvPr id="79888"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89"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0"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1"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2"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3"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4"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5"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l-GR"/>
            </a:p>
          </p:txBody>
        </p:sp>
        <p:sp>
          <p:nvSpPr>
            <p:cNvPr id="79896"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7"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8"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899"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l-GR"/>
            </a:p>
          </p:txBody>
        </p:sp>
        <p:sp>
          <p:nvSpPr>
            <p:cNvPr id="79900"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l-GR"/>
            </a:p>
          </p:txBody>
        </p:sp>
        <p:sp>
          <p:nvSpPr>
            <p:cNvPr id="79901"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l-GR"/>
            </a:p>
          </p:txBody>
        </p:sp>
        <p:sp>
          <p:nvSpPr>
            <p:cNvPr id="79902"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903"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l-GR"/>
            </a:p>
          </p:txBody>
        </p:sp>
        <p:sp>
          <p:nvSpPr>
            <p:cNvPr id="79904"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l-GR"/>
            </a:p>
          </p:txBody>
        </p:sp>
        <p:sp>
          <p:nvSpPr>
            <p:cNvPr id="79905"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l-GR"/>
            </a:p>
          </p:txBody>
        </p:sp>
        <p:sp>
          <p:nvSpPr>
            <p:cNvPr id="79906"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l-GR"/>
            </a:p>
          </p:txBody>
        </p:sp>
        <p:sp>
          <p:nvSpPr>
            <p:cNvPr id="79907"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l-GR"/>
            </a:p>
          </p:txBody>
        </p:sp>
        <p:sp>
          <p:nvSpPr>
            <p:cNvPr id="79908"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l-GR"/>
            </a:p>
          </p:txBody>
        </p:sp>
      </p:grpSp>
      <p:sp>
        <p:nvSpPr>
          <p:cNvPr id="79909"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79910"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79911"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Arial" charset="0"/>
              </a:defRPr>
            </a:lvl1pPr>
          </a:lstStyle>
          <a:p>
            <a:pPr>
              <a:defRPr/>
            </a:pPr>
            <a:fld id="{F36C897F-D5D6-4F54-8B5B-7340F0FB87E8}" type="datetime1">
              <a:rPr lang="el-GR"/>
              <a:pPr>
                <a:defRPr/>
              </a:pPr>
              <a:t>8/5/2020</a:t>
            </a:fld>
            <a:endParaRPr lang="el-GR"/>
          </a:p>
        </p:txBody>
      </p:sp>
      <p:sp>
        <p:nvSpPr>
          <p:cNvPr id="79912"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cs typeface="Arial" charset="0"/>
              </a:defRPr>
            </a:lvl1pPr>
          </a:lstStyle>
          <a:p>
            <a:pPr>
              <a:defRPr/>
            </a:pPr>
            <a:endParaRPr lang="el-GR"/>
          </a:p>
        </p:txBody>
      </p:sp>
      <p:sp>
        <p:nvSpPr>
          <p:cNvPr id="79913"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9CDD412B-DF35-462C-8657-BF78682BF597}" type="slidenum">
              <a:rPr lang="el-GR"/>
              <a:pPr>
                <a:defRPr/>
              </a:pPr>
              <a:t>‹#›</a:t>
            </a:fld>
            <a:endParaRPr lang="el-GR"/>
          </a:p>
        </p:txBody>
      </p:sp>
    </p:spTree>
  </p:cSld>
  <p:clrMap bg1="dk2" tx1="lt1" bg2="dk1" tx2="lt2" accent1="accent1" accent2="accent2" accent3="accent3" accent4="accent4" accent5="accent5" accent6="accent6" hlink="hlink" folHlink="folHlink"/>
  <p:sldLayoutIdLst>
    <p:sldLayoutId id="2147483864"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hyperlink" Target="https://ec.europa.eu/growth/single-market/public-procurement/e-procurement/espd_el"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285720" y="188912"/>
            <a:ext cx="8643998" cy="1239823"/>
          </a:xfrm>
          <a:noFill/>
        </p:spPr>
        <p:txBody>
          <a:bodyPr/>
          <a:lstStyle/>
          <a:p>
            <a:r>
              <a:rPr lang="el-GR" sz="1800" b="1" dirty="0" smtClean="0">
                <a:ln w="12700">
                  <a:solidFill>
                    <a:schemeClr val="tx2">
                      <a:satMod val="155000"/>
                    </a:schemeClr>
                  </a:solidFill>
                  <a:prstDash val="solid"/>
                </a:ln>
                <a:effectLst>
                  <a:outerShdw blurRad="41275" dist="20320" dir="1800000" algn="tl" rotWithShape="0">
                    <a:srgbClr val="000000">
                      <a:alpha val="40000"/>
                    </a:srgbClr>
                  </a:outerShdw>
                </a:effectLst>
                <a:latin typeface="Calibri" pitchFamily="34" charset="0"/>
                <a:cs typeface="Calibri" pitchFamily="34" charset="0"/>
              </a:rPr>
              <a:t>ΕΘΝΙΚΗ ΣΧΟΛΗ ΔΗΜΟΣΙΑΣ ΔΙΟΙΚΗΣΗΣ &amp; ΑΥΤΟΔΙΟΙΚΗΣΗΣ</a:t>
            </a:r>
            <a:br>
              <a:rPr lang="el-GR" sz="1800" b="1" dirty="0" smtClean="0">
                <a:ln w="12700">
                  <a:solidFill>
                    <a:schemeClr val="tx2">
                      <a:satMod val="155000"/>
                    </a:schemeClr>
                  </a:solidFill>
                  <a:prstDash val="solid"/>
                </a:ln>
                <a:effectLst>
                  <a:outerShdw blurRad="41275" dist="20320" dir="1800000" algn="tl" rotWithShape="0">
                    <a:srgbClr val="000000">
                      <a:alpha val="40000"/>
                    </a:srgbClr>
                  </a:outerShdw>
                </a:effectLst>
                <a:latin typeface="Calibri" pitchFamily="34" charset="0"/>
                <a:cs typeface="Calibri" pitchFamily="34" charset="0"/>
              </a:rPr>
            </a:br>
            <a:r>
              <a:rPr lang="el-GR" sz="1800" b="1" dirty="0" smtClean="0">
                <a:ln w="12700">
                  <a:solidFill>
                    <a:schemeClr val="tx2">
                      <a:satMod val="155000"/>
                    </a:schemeClr>
                  </a:solidFill>
                  <a:prstDash val="solid"/>
                </a:ln>
                <a:effectLst>
                  <a:outerShdw blurRad="41275" dist="20320" dir="1800000" algn="tl" rotWithShape="0">
                    <a:srgbClr val="000000">
                      <a:alpha val="40000"/>
                    </a:srgbClr>
                  </a:outerShdw>
                </a:effectLst>
                <a:latin typeface="Calibri" pitchFamily="34" charset="0"/>
                <a:cs typeface="Calibri" pitchFamily="34" charset="0"/>
              </a:rPr>
              <a:t>ΚΣΤ ‘ ΣΕΙΡΑ</a:t>
            </a:r>
            <a:r>
              <a:rPr lang="el-GR" sz="1800" dirty="0" smtClean="0">
                <a:effectLst/>
                <a:latin typeface="Calibri" pitchFamily="34" charset="0"/>
                <a:cs typeface="Calibri" pitchFamily="34" charset="0"/>
              </a:rPr>
              <a:t/>
            </a:r>
            <a:br>
              <a:rPr lang="el-GR" sz="1800" dirty="0" smtClean="0">
                <a:effectLst/>
                <a:latin typeface="Calibri" pitchFamily="34" charset="0"/>
                <a:cs typeface="Calibri" pitchFamily="34" charset="0"/>
              </a:rPr>
            </a:br>
            <a:endParaRPr lang="el-GR" sz="1800" b="1" dirty="0" smtClean="0">
              <a:effectLst/>
            </a:endParaRPr>
          </a:p>
        </p:txBody>
      </p:sp>
      <p:sp>
        <p:nvSpPr>
          <p:cNvPr id="3075" name="Rectangle 5"/>
          <p:cNvSpPr>
            <a:spLocks noGrp="1" noChangeArrowheads="1"/>
          </p:cNvSpPr>
          <p:nvPr>
            <p:ph type="body" sz="half" idx="1"/>
          </p:nvPr>
        </p:nvSpPr>
        <p:spPr>
          <a:xfrm>
            <a:off x="250825" y="1785925"/>
            <a:ext cx="8569325" cy="4643471"/>
          </a:xfrm>
          <a:noFill/>
        </p:spPr>
        <p:txBody>
          <a:bodyPr/>
          <a:lstStyle/>
          <a:p>
            <a:pPr marL="0" indent="0" algn="just" eaLnBrk="1" hangingPunct="1">
              <a:lnSpc>
                <a:spcPct val="125000"/>
              </a:lnSpc>
              <a:spcBef>
                <a:spcPct val="0"/>
              </a:spcBef>
              <a:buNone/>
              <a:defRPr/>
            </a:pPr>
            <a:r>
              <a:rPr lang="el-GR" sz="1800" b="1" dirty="0" smtClean="0">
                <a:solidFill>
                  <a:srgbClr val="002060"/>
                </a:solidFill>
                <a:effectLst/>
                <a:latin typeface="Calibri" pitchFamily="34" charset="0"/>
                <a:cs typeface="Calibri" pitchFamily="34" charset="0"/>
              </a:rPr>
              <a:t>ΤΜΗΜΑ </a:t>
            </a:r>
            <a:r>
              <a:rPr lang="el-GR" sz="1800" b="1" dirty="0" smtClean="0">
                <a:solidFill>
                  <a:srgbClr val="002060"/>
                </a:solidFill>
                <a:effectLst/>
                <a:latin typeface="Calibri" pitchFamily="34" charset="0"/>
                <a:cs typeface="Calibri" pitchFamily="34" charset="0"/>
              </a:rPr>
              <a:t>ΥΠΗΡΕΣΙΩΝ ΥΓΕΙΑΣ &amp; ΚΟΙΝΩΝΙΚΗΣ ΦΡΟΝΤΙΔΑΣ</a:t>
            </a:r>
          </a:p>
          <a:p>
            <a:pPr marL="0" indent="0" algn="just" eaLnBrk="1" hangingPunct="1">
              <a:lnSpc>
                <a:spcPct val="125000"/>
              </a:lnSpc>
              <a:spcBef>
                <a:spcPct val="0"/>
              </a:spcBef>
              <a:buNone/>
              <a:defRPr/>
            </a:pPr>
            <a:r>
              <a:rPr lang="el-GR" sz="1800" b="1" dirty="0" smtClean="0">
                <a:solidFill>
                  <a:srgbClr val="002060"/>
                </a:solidFill>
                <a:effectLst/>
                <a:latin typeface="Calibri" pitchFamily="34" charset="0"/>
                <a:cs typeface="Calibri" pitchFamily="34" charset="0"/>
              </a:rPr>
              <a:t>ΚΑΤΕΥΘΥΝΣΗ: ΥΠΗΡΕΣΙΩΝ ΥΓΕΙΑΣ</a:t>
            </a:r>
          </a:p>
          <a:p>
            <a:pPr marL="0" indent="0" algn="just" eaLnBrk="1" hangingPunct="1">
              <a:lnSpc>
                <a:spcPct val="125000"/>
              </a:lnSpc>
              <a:spcBef>
                <a:spcPct val="0"/>
              </a:spcBef>
              <a:buNone/>
              <a:defRPr/>
            </a:pPr>
            <a:endParaRPr lang="el-GR" sz="1800" b="1" dirty="0" smtClean="0">
              <a:solidFill>
                <a:srgbClr val="00B0F0"/>
              </a:solidFill>
              <a:effectLst/>
              <a:latin typeface="Calibri" pitchFamily="34" charset="0"/>
              <a:cs typeface="Calibri" pitchFamily="34" charset="0"/>
            </a:endParaRPr>
          </a:p>
          <a:p>
            <a:pPr marL="0" indent="0" algn="ctr" eaLnBrk="1" hangingPunct="1">
              <a:lnSpc>
                <a:spcPct val="125000"/>
              </a:lnSpc>
              <a:spcBef>
                <a:spcPct val="0"/>
              </a:spcBef>
              <a:buNone/>
              <a:defRPr/>
            </a:pPr>
            <a:endParaRPr lang="el-GR" sz="1800" b="1" i="1" dirty="0" smtClean="0">
              <a:solidFill>
                <a:srgbClr val="C00000"/>
              </a:solidFill>
              <a:latin typeface="Calibri" pitchFamily="34" charset="0"/>
              <a:cs typeface="Calibri" pitchFamily="34" charset="0"/>
            </a:endParaRPr>
          </a:p>
          <a:p>
            <a:pPr marL="0" indent="0" algn="ctr" eaLnBrk="1" hangingPunct="1">
              <a:lnSpc>
                <a:spcPct val="125000"/>
              </a:lnSpc>
              <a:spcBef>
                <a:spcPct val="0"/>
              </a:spcBef>
              <a:buNone/>
              <a:defRPr/>
            </a:pPr>
            <a:r>
              <a:rPr lang="el-GR" sz="1800" b="1" i="1" dirty="0" smtClean="0">
                <a:solidFill>
                  <a:srgbClr val="FFFF00"/>
                </a:solidFill>
                <a:latin typeface="Calibri" pitchFamily="34" charset="0"/>
                <a:cs typeface="Calibri" pitchFamily="34" charset="0"/>
              </a:rPr>
              <a:t>«Χρηματοοικονομικό management Υγειονομικών Οργανισμών - ΙΙ»</a:t>
            </a:r>
          </a:p>
          <a:p>
            <a:pPr marL="0" indent="0" algn="ctr" eaLnBrk="1" hangingPunct="1">
              <a:lnSpc>
                <a:spcPct val="125000"/>
              </a:lnSpc>
              <a:spcBef>
                <a:spcPct val="0"/>
              </a:spcBef>
              <a:buNone/>
              <a:defRPr/>
            </a:pPr>
            <a:r>
              <a:rPr lang="el-GR" sz="1800" b="1" dirty="0" smtClean="0">
                <a:solidFill>
                  <a:srgbClr val="002060"/>
                </a:solidFill>
                <a:latin typeface="Calibri" pitchFamily="34" charset="0"/>
                <a:cs typeface="Calibri" pitchFamily="34" charset="0"/>
              </a:rPr>
              <a:t>ΕΝΟΤΗΤΑ: ΔΗΜΟΣΙΕΣ ΣΥΜΒΑΣΕΙΣ ΜΟΝΑΔΩΝ ΠΑΡΟΧΗΣ ΥΠΗΡΕΣΙΩΝ ΥΓΕΙΑΣ </a:t>
            </a:r>
          </a:p>
          <a:p>
            <a:pPr marL="0" indent="0" algn="r" eaLnBrk="1" hangingPunct="1">
              <a:lnSpc>
                <a:spcPct val="125000"/>
              </a:lnSpc>
              <a:spcBef>
                <a:spcPct val="0"/>
              </a:spcBef>
              <a:buNone/>
              <a:defRPr/>
            </a:pPr>
            <a:endParaRPr lang="el-GR" sz="1800" dirty="0" smtClean="0">
              <a:latin typeface="Calibri" pitchFamily="34" charset="0"/>
              <a:cs typeface="Calibri" pitchFamily="34" charset="0"/>
            </a:endParaRPr>
          </a:p>
          <a:p>
            <a:pPr marL="0" indent="0" algn="r" eaLnBrk="1" hangingPunct="1">
              <a:lnSpc>
                <a:spcPct val="125000"/>
              </a:lnSpc>
              <a:spcBef>
                <a:spcPct val="0"/>
              </a:spcBef>
              <a:buNone/>
              <a:defRPr/>
            </a:pPr>
            <a:endParaRPr lang="el-GR" sz="1800" dirty="0" smtClean="0">
              <a:latin typeface="Calibri" pitchFamily="34" charset="0"/>
              <a:cs typeface="Calibri" pitchFamily="34" charset="0"/>
            </a:endParaRPr>
          </a:p>
          <a:p>
            <a:pPr marL="0" indent="0" algn="r" eaLnBrk="1" hangingPunct="1">
              <a:lnSpc>
                <a:spcPct val="125000"/>
              </a:lnSpc>
              <a:spcBef>
                <a:spcPct val="0"/>
              </a:spcBef>
              <a:buNone/>
              <a:defRPr/>
            </a:pPr>
            <a:endParaRPr lang="el-GR" sz="1800" dirty="0" smtClean="0">
              <a:latin typeface="Calibri" pitchFamily="34" charset="0"/>
              <a:cs typeface="Calibri" pitchFamily="34" charset="0"/>
            </a:endParaRPr>
          </a:p>
          <a:p>
            <a:pPr marL="0" indent="0" algn="r" eaLnBrk="1" hangingPunct="1">
              <a:lnSpc>
                <a:spcPct val="125000"/>
              </a:lnSpc>
              <a:spcBef>
                <a:spcPct val="0"/>
              </a:spcBef>
              <a:buNone/>
              <a:defRPr/>
            </a:pPr>
            <a:endParaRPr lang="el-GR" sz="1800" dirty="0" smtClean="0">
              <a:latin typeface="Calibri" pitchFamily="34" charset="0"/>
              <a:cs typeface="Calibri" pitchFamily="34" charset="0"/>
            </a:endParaRPr>
          </a:p>
          <a:p>
            <a:pPr marL="0" indent="0" algn="r" eaLnBrk="1" hangingPunct="1">
              <a:lnSpc>
                <a:spcPct val="125000"/>
              </a:lnSpc>
              <a:spcBef>
                <a:spcPct val="0"/>
              </a:spcBef>
              <a:buNone/>
              <a:defRPr/>
            </a:pPr>
            <a:r>
              <a:rPr lang="el-GR" sz="1800" dirty="0" smtClean="0">
                <a:latin typeface="Calibri" pitchFamily="34" charset="0"/>
                <a:cs typeface="Calibri" pitchFamily="34" charset="0"/>
              </a:rPr>
              <a:t>Αθήνα Μάιος 20</a:t>
            </a:r>
            <a:r>
              <a:rPr lang="en-US" sz="1800" dirty="0" smtClean="0">
                <a:latin typeface="Calibri" pitchFamily="34" charset="0"/>
                <a:cs typeface="Calibri" pitchFamily="34" charset="0"/>
              </a:rPr>
              <a:t>20</a:t>
            </a:r>
            <a:endParaRPr lang="el-GR" sz="1800" b="1" dirty="0" smtClean="0">
              <a:solidFill>
                <a:schemeClr val="accent2"/>
              </a:solidFill>
              <a:latin typeface="Calibri" pitchFamily="34" charset="0"/>
              <a:cs typeface="Calibri" pitchFamily="34" charset="0"/>
            </a:endParaRPr>
          </a:p>
          <a:p>
            <a:pPr marL="0" indent="0" algn="just" eaLnBrk="1" hangingPunct="1">
              <a:lnSpc>
                <a:spcPct val="125000"/>
              </a:lnSpc>
              <a:spcBef>
                <a:spcPct val="0"/>
              </a:spcBef>
              <a:buNone/>
              <a:defRPr/>
            </a:pPr>
            <a:r>
              <a:rPr lang="el-GR" sz="1800" u="sng" dirty="0" smtClean="0">
                <a:latin typeface="Calibri" pitchFamily="34" charset="0"/>
                <a:cs typeface="Calibri" pitchFamily="34" charset="0"/>
              </a:rPr>
              <a:t>Εισηγήτρια</a:t>
            </a:r>
            <a:r>
              <a:rPr lang="el-GR" sz="1800" dirty="0" smtClean="0">
                <a:latin typeface="Calibri" pitchFamily="34" charset="0"/>
                <a:cs typeface="Calibri" pitchFamily="34" charset="0"/>
              </a:rPr>
              <a:t>: 				</a:t>
            </a:r>
          </a:p>
          <a:p>
            <a:pPr marL="0" indent="0" algn="just" eaLnBrk="1" hangingPunct="1">
              <a:lnSpc>
                <a:spcPct val="125000"/>
              </a:lnSpc>
              <a:spcBef>
                <a:spcPct val="0"/>
              </a:spcBef>
              <a:buNone/>
              <a:defRPr/>
            </a:pPr>
            <a:r>
              <a:rPr lang="el-GR" sz="1800" dirty="0" smtClean="0">
                <a:latin typeface="Calibri" pitchFamily="34" charset="0"/>
                <a:cs typeface="Calibri" pitchFamily="34" charset="0"/>
              </a:rPr>
              <a:t>Α. </a:t>
            </a:r>
            <a:r>
              <a:rPr lang="el-GR" sz="1800" dirty="0" err="1" smtClean="0">
                <a:latin typeface="Calibri" pitchFamily="34" charset="0"/>
                <a:cs typeface="Calibri" pitchFamily="34" charset="0"/>
              </a:rPr>
              <a:t>Γεροστάθου</a:t>
            </a:r>
            <a:endParaRPr lang="el-GR" sz="1800" dirty="0" smtClean="0">
              <a:effectLst/>
              <a:latin typeface="Calibri" pitchFamily="34" charset="0"/>
              <a:cs typeface="Calibri" pitchFamily="34" charset="0"/>
            </a:endParaRPr>
          </a:p>
          <a:p>
            <a:pPr algn="just">
              <a:lnSpc>
                <a:spcPct val="135000"/>
              </a:lnSpc>
              <a:spcBef>
                <a:spcPct val="0"/>
              </a:spcBef>
              <a:buFont typeface="Wingdings" pitchFamily="2" charset="2"/>
              <a:buChar char="Ø"/>
            </a:pPr>
            <a:endParaRPr lang="el-GR" sz="1800" dirty="0" smtClean="0">
              <a:effectLst/>
              <a:latin typeface="Arial" charset="0"/>
            </a:endParaRPr>
          </a:p>
          <a:p>
            <a:pPr algn="just">
              <a:lnSpc>
                <a:spcPct val="135000"/>
              </a:lnSpc>
              <a:spcBef>
                <a:spcPct val="0"/>
              </a:spcBef>
              <a:buFont typeface="Wingdings" pitchFamily="2" charset="2"/>
              <a:buChar char="Ø"/>
            </a:pPr>
            <a:endParaRPr lang="el-GR" sz="1600" b="1" dirty="0" smtClean="0">
              <a:solidFill>
                <a:schemeClr val="accent1"/>
              </a:solidFill>
              <a:effectLst/>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119BF3B4-F5BC-415E-91EB-D1FBE4B099D2}" type="slidenum">
              <a:rPr lang="el-GR">
                <a:solidFill>
                  <a:schemeClr val="tx1">
                    <a:tint val="75000"/>
                  </a:schemeClr>
                </a:solidFill>
                <a:latin typeface="+mn-lt"/>
                <a:cs typeface="+mn-cs"/>
              </a:rPr>
              <a:pPr fontAlgn="auto">
                <a:spcBef>
                  <a:spcPts val="0"/>
                </a:spcBef>
                <a:spcAft>
                  <a:spcPts val="0"/>
                </a:spcAft>
                <a:defRPr/>
              </a:pPr>
              <a:t>10</a:t>
            </a:fld>
            <a:endParaRPr lang="el-GR">
              <a:solidFill>
                <a:schemeClr val="tx1">
                  <a:tint val="75000"/>
                </a:schemeClr>
              </a:solidFill>
              <a:latin typeface="+mn-lt"/>
              <a:cs typeface="+mn-cs"/>
            </a:endParaRPr>
          </a:p>
        </p:txBody>
      </p:sp>
      <p:sp>
        <p:nvSpPr>
          <p:cNvPr id="36867" name="Title 1"/>
          <p:cNvSpPr>
            <a:spLocks noGrp="1"/>
          </p:cNvSpPr>
          <p:nvPr>
            <p:ph type="title" idx="4294967295"/>
          </p:nvPr>
        </p:nvSpPr>
        <p:spPr>
          <a:xfrm>
            <a:off x="395288" y="188913"/>
            <a:ext cx="8280400" cy="360362"/>
          </a:xfrm>
        </p:spPr>
        <p:txBody>
          <a:bodyPr/>
          <a:lstStyle/>
          <a:p>
            <a:pPr eaLnBrk="1" hangingPunct="1">
              <a:defRPr/>
            </a:pPr>
            <a:r>
              <a:rPr lang="el-GR" sz="2000" b="1" dirty="0" smtClean="0"/>
              <a:t>Άρθρο 46 Προκαταρκτικές διαβουλεύσεις </a:t>
            </a:r>
            <a:r>
              <a:rPr lang="el-GR" sz="2000" b="1" dirty="0" smtClean="0">
                <a:solidFill>
                  <a:srgbClr val="FFFF00"/>
                </a:solidFill>
              </a:rPr>
              <a:t>με </a:t>
            </a:r>
            <a:r>
              <a:rPr lang="el-GR" sz="2000" b="1" dirty="0" smtClean="0"/>
              <a:t>την αγορά</a:t>
            </a:r>
            <a:endParaRPr lang="el-GR" sz="4000" dirty="0" smtClean="0">
              <a:effectLst/>
            </a:endParaRPr>
          </a:p>
        </p:txBody>
      </p:sp>
      <p:sp>
        <p:nvSpPr>
          <p:cNvPr id="10244" name="Content Placeholder 2"/>
          <p:cNvSpPr>
            <a:spLocks noGrp="1"/>
          </p:cNvSpPr>
          <p:nvPr>
            <p:ph idx="4294967295"/>
          </p:nvPr>
        </p:nvSpPr>
        <p:spPr>
          <a:xfrm>
            <a:off x="250825" y="692150"/>
            <a:ext cx="8678863" cy="5905500"/>
          </a:xfrm>
          <a:noFill/>
        </p:spPr>
        <p:txBody>
          <a:bodyPr/>
          <a:lstStyle/>
          <a:p>
            <a:pPr marL="355600" indent="-355600" algn="just">
              <a:lnSpc>
                <a:spcPct val="140000"/>
              </a:lnSpc>
              <a:spcBef>
                <a:spcPct val="0"/>
              </a:spcBef>
              <a:buFont typeface="Wingdings" pitchFamily="2" charset="2"/>
              <a:buChar char="v"/>
              <a:tabLst>
                <a:tab pos="355600" algn="l"/>
              </a:tabLst>
            </a:pPr>
            <a:endParaRPr lang="en-US" sz="2000" u="sng" dirty="0" smtClean="0">
              <a:solidFill>
                <a:srgbClr val="FFFF00"/>
              </a:solidFill>
              <a:effectLst/>
              <a:latin typeface="Arial" charset="0"/>
            </a:endParaRPr>
          </a:p>
          <a:p>
            <a:pPr marL="355600" indent="-355600" algn="just">
              <a:lnSpc>
                <a:spcPct val="150000"/>
              </a:lnSpc>
              <a:spcBef>
                <a:spcPct val="0"/>
              </a:spcBef>
              <a:buFont typeface="Wingdings" pitchFamily="2" charset="2"/>
              <a:buChar char="v"/>
              <a:tabLst>
                <a:tab pos="355600" algn="l"/>
              </a:tabLst>
            </a:pPr>
            <a:r>
              <a:rPr lang="el-GR" sz="2800" u="sng" dirty="0" smtClean="0">
                <a:solidFill>
                  <a:srgbClr val="FFFF00"/>
                </a:solidFill>
                <a:effectLst/>
                <a:latin typeface="Arial" charset="0"/>
              </a:rPr>
              <a:t>Πλεονεκτήματα διαλόγου με Φορείς της αγοράς</a:t>
            </a:r>
            <a:r>
              <a:rPr lang="el-GR" sz="2800" dirty="0" smtClean="0">
                <a:solidFill>
                  <a:srgbClr val="FFFF00"/>
                </a:solidFill>
                <a:effectLst/>
                <a:latin typeface="Arial" charset="0"/>
              </a:rPr>
              <a:t>: </a:t>
            </a:r>
            <a:r>
              <a:rPr lang="el-GR" sz="2800" dirty="0" smtClean="0">
                <a:effectLst/>
                <a:latin typeface="Arial" charset="0"/>
              </a:rPr>
              <a:t>ακριβής καθορισμός αναγκών, προσδιορισμός ΤΠ, διαμόρφωση των όρων &amp; προϋποθέσεων για την ανάθεση &amp; εκτέλεση της σύμβασης. </a:t>
            </a:r>
            <a:endParaRPr lang="en-US" sz="2800" dirty="0" smtClean="0">
              <a:effectLst/>
              <a:latin typeface="Arial" charset="0"/>
            </a:endParaRPr>
          </a:p>
          <a:p>
            <a:pPr marL="355600" indent="-355600" algn="just">
              <a:lnSpc>
                <a:spcPct val="150000"/>
              </a:lnSpc>
              <a:spcBef>
                <a:spcPct val="0"/>
              </a:spcBef>
              <a:buNone/>
              <a:tabLst>
                <a:tab pos="355600" algn="l"/>
              </a:tabLst>
            </a:pPr>
            <a:endParaRPr lang="el-GR" sz="2800" dirty="0" smtClean="0">
              <a:effectLst/>
              <a:latin typeface="Arial" charset="0"/>
            </a:endParaRPr>
          </a:p>
          <a:p>
            <a:pPr marL="355600" indent="-355600" algn="just">
              <a:lnSpc>
                <a:spcPct val="150000"/>
              </a:lnSpc>
              <a:spcBef>
                <a:spcPct val="0"/>
              </a:spcBef>
              <a:buFont typeface="Wingdings" pitchFamily="2" charset="2"/>
              <a:buChar char="v"/>
              <a:tabLst>
                <a:tab pos="355600" algn="l"/>
              </a:tabLst>
            </a:pPr>
            <a:r>
              <a:rPr lang="el-GR" sz="2800" b="1" dirty="0" smtClean="0">
                <a:solidFill>
                  <a:srgbClr val="00B050"/>
                </a:solidFill>
                <a:effectLst/>
                <a:latin typeface="Arial" charset="0"/>
              </a:rPr>
              <a:t>Η διαβούλευση θα πρέπει να υλοποιείται σύμφωνα με τις αρχές της διαφάνειας, ίσης μεταχείρισης και του ελεύθερου ανταγωνισμού</a:t>
            </a:r>
            <a:r>
              <a:rPr lang="el-GR" sz="2800" dirty="0" smtClean="0">
                <a:effectLst/>
                <a:latin typeface="Arial" charset="0"/>
              </a:rPr>
              <a:t>.</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781964A-4745-43B4-B310-BAD4BC96EBEF}" type="slidenum">
              <a:rPr lang="el-GR" sz="1200">
                <a:solidFill>
                  <a:schemeClr val="tx1">
                    <a:tint val="75000"/>
                  </a:schemeClr>
                </a:solidFill>
                <a:latin typeface="+mn-lt"/>
                <a:cs typeface="+mn-cs"/>
              </a:rPr>
              <a:pPr algn="r" fontAlgn="auto">
                <a:spcBef>
                  <a:spcPts val="0"/>
                </a:spcBef>
                <a:spcAft>
                  <a:spcPts val="0"/>
                </a:spcAft>
                <a:defRPr/>
              </a:pPr>
              <a:t>100</a:t>
            </a:fld>
            <a:endParaRPr lang="el-GR" sz="1200">
              <a:solidFill>
                <a:schemeClr val="tx1">
                  <a:tint val="75000"/>
                </a:schemeClr>
              </a:solidFill>
              <a:latin typeface="+mn-lt"/>
              <a:cs typeface="+mn-cs"/>
            </a:endParaRPr>
          </a:p>
        </p:txBody>
      </p:sp>
      <p:sp>
        <p:nvSpPr>
          <p:cNvPr id="92163" name="Title 1"/>
          <p:cNvSpPr>
            <a:spLocks noGrp="1"/>
          </p:cNvSpPr>
          <p:nvPr>
            <p:ph type="title" idx="4294967295"/>
          </p:nvPr>
        </p:nvSpPr>
        <p:spPr>
          <a:xfrm>
            <a:off x="250825" y="115888"/>
            <a:ext cx="8497888" cy="8651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ΕΝΟΤΗΤΑ 5 «Κανόνες απόδειξης ποιοτικής επιλογής», άρθρα 79 -83</a:t>
            </a:r>
            <a:br>
              <a:rPr lang="el-GR" sz="2000" b="1" smtClean="0">
                <a:effectLst/>
              </a:rPr>
            </a:br>
            <a:r>
              <a:rPr lang="el-GR" sz="1800" b="1" smtClean="0">
                <a:effectLst/>
              </a:rPr>
              <a:t>Άρθρο 79 Ευρωπαϊκό Ενιαίο Έγγραφο Σύμβασης (ΕΕΕΣ) [συνέχεια]</a:t>
            </a:r>
            <a:endParaRPr lang="el-GR" smtClean="0">
              <a:effectLst/>
            </a:endParaRPr>
          </a:p>
        </p:txBody>
      </p:sp>
      <p:sp>
        <p:nvSpPr>
          <p:cNvPr id="92164" name="Content Placeholder 2"/>
          <p:cNvSpPr>
            <a:spLocks noGrp="1"/>
          </p:cNvSpPr>
          <p:nvPr>
            <p:ph idx="4294967295"/>
          </p:nvPr>
        </p:nvSpPr>
        <p:spPr>
          <a:xfrm>
            <a:off x="179388" y="1196975"/>
            <a:ext cx="8785225" cy="5111750"/>
          </a:xfrm>
          <a:noFill/>
        </p:spPr>
        <p:txBody>
          <a:bodyPr/>
          <a:lstStyle/>
          <a:p>
            <a:pPr marL="361950" indent="-361950" algn="just">
              <a:lnSpc>
                <a:spcPct val="205000"/>
              </a:lnSpc>
              <a:spcBef>
                <a:spcPct val="0"/>
              </a:spcBef>
              <a:buFont typeface="Wingdings" pitchFamily="2" charset="2"/>
              <a:buChar char="Ø"/>
            </a:pPr>
            <a:r>
              <a:rPr lang="el-GR" sz="2000" dirty="0" smtClean="0">
                <a:effectLst/>
                <a:latin typeface="Arial" charset="0"/>
              </a:rPr>
              <a:t>Ο προσφέρων-υποψήφιος Ανάδοχος υποχρεούται να προσκομίσει τα σχετικά αποδεικτικά, </a:t>
            </a:r>
            <a:r>
              <a:rPr lang="el-GR" sz="2000" b="1" u="sng" dirty="0" smtClean="0">
                <a:effectLst/>
                <a:latin typeface="Arial" charset="0"/>
              </a:rPr>
              <a:t>άλλως μη σύναψη της σύμβασης</a:t>
            </a:r>
            <a:r>
              <a:rPr lang="el-GR" sz="2000" dirty="0" smtClean="0">
                <a:effectLst/>
                <a:latin typeface="Arial" charset="0"/>
              </a:rPr>
              <a:t>.</a:t>
            </a:r>
          </a:p>
          <a:p>
            <a:pPr marL="361950" indent="-361950" algn="just">
              <a:lnSpc>
                <a:spcPct val="205000"/>
              </a:lnSpc>
              <a:spcBef>
                <a:spcPct val="0"/>
              </a:spcBef>
              <a:buFont typeface="Wingdings" pitchFamily="2" charset="2"/>
              <a:buChar char="Ø"/>
            </a:pPr>
            <a:r>
              <a:rPr lang="el-GR" sz="2000" dirty="0" smtClean="0">
                <a:effectLst/>
                <a:latin typeface="Arial" charset="0"/>
              </a:rPr>
              <a:t>Δυνατότητα ΑΑ να ζητούν, </a:t>
            </a:r>
            <a:r>
              <a:rPr lang="el-GR" sz="2000" b="1" u="sng" dirty="0" smtClean="0">
                <a:solidFill>
                  <a:schemeClr val="accent1"/>
                </a:solidFill>
                <a:effectLst/>
                <a:latin typeface="Arial" charset="0"/>
              </a:rPr>
              <a:t>ανά πάσα στιγμή</a:t>
            </a:r>
            <a:r>
              <a:rPr lang="el-GR" sz="2000" b="1" dirty="0" smtClean="0">
                <a:solidFill>
                  <a:schemeClr val="accent1"/>
                </a:solidFill>
                <a:effectLst/>
                <a:latin typeface="Arial" charset="0"/>
              </a:rPr>
              <a:t>,</a:t>
            </a:r>
            <a:r>
              <a:rPr lang="el-GR" sz="2000" dirty="0" smtClean="0">
                <a:effectLst/>
                <a:latin typeface="Arial" charset="0"/>
              </a:rPr>
              <a:t> όλα ή κάποια από τα δικαιολογητικά έγγραφα, </a:t>
            </a:r>
            <a:r>
              <a:rPr lang="el-GR" sz="2000" b="1" dirty="0" smtClean="0">
                <a:solidFill>
                  <a:srgbClr val="FFFF00"/>
                </a:solidFill>
                <a:effectLst/>
                <a:latin typeface="Arial" charset="0"/>
              </a:rPr>
              <a:t>εφόσον θεωρούν ότι αυτό είναι απαραίτητο για την ομαλή διεξαγωγή της διαδικασίας</a:t>
            </a:r>
            <a:r>
              <a:rPr lang="el-GR" sz="2000" dirty="0" smtClean="0">
                <a:effectLst/>
                <a:latin typeface="Arial" charset="0"/>
              </a:rPr>
              <a:t>. </a:t>
            </a:r>
            <a:r>
              <a:rPr lang="el-GR" sz="2000" b="1" dirty="0" smtClean="0">
                <a:solidFill>
                  <a:srgbClr val="FF0000"/>
                </a:solidFill>
                <a:effectLst/>
                <a:latin typeface="Arial" charset="0"/>
              </a:rPr>
              <a:t>Παρεκκλίσεις</a:t>
            </a:r>
            <a:r>
              <a:rPr lang="el-GR" sz="2000" dirty="0" smtClean="0">
                <a:effectLst/>
                <a:latin typeface="Arial" charset="0"/>
              </a:rPr>
              <a:t>. </a:t>
            </a:r>
          </a:p>
          <a:p>
            <a:pPr marL="361950" indent="-361950" algn="just">
              <a:lnSpc>
                <a:spcPct val="205000"/>
              </a:lnSpc>
              <a:spcBef>
                <a:spcPct val="0"/>
              </a:spcBef>
              <a:buFont typeface="Wingdings" pitchFamily="2" charset="2"/>
              <a:buChar char="Ø"/>
            </a:pPr>
            <a:r>
              <a:rPr lang="el-GR" sz="2000" dirty="0" smtClean="0">
                <a:effectLst/>
                <a:latin typeface="Arial" charset="0"/>
              </a:rPr>
              <a:t>Το  ΕΕΕΣ παρέχει τις απαραίτητες πληροφορίες για τους 3</a:t>
            </a:r>
            <a:r>
              <a:rPr lang="el-GR" sz="2000" baseline="30000" dirty="0" smtClean="0">
                <a:effectLst/>
                <a:latin typeface="Arial" charset="0"/>
              </a:rPr>
              <a:t>ους</a:t>
            </a:r>
            <a:r>
              <a:rPr lang="el-GR" sz="2000" dirty="0" smtClean="0">
                <a:effectLst/>
                <a:latin typeface="Arial" charset="0"/>
              </a:rPr>
              <a:t> Φορείς στις ικανότητες των οποίων βασίζεται ο οικ. Φορέας, </a:t>
            </a:r>
            <a:r>
              <a:rPr lang="el-GR" sz="2000" b="1" dirty="0" smtClean="0">
                <a:solidFill>
                  <a:srgbClr val="00B050"/>
                </a:solidFill>
                <a:effectLst/>
                <a:latin typeface="Arial" charset="0"/>
              </a:rPr>
              <a:t>[ίδιοι όροι επαλήθευσης]. </a:t>
            </a:r>
          </a:p>
        </p:txBody>
      </p:sp>
      <p:sp>
        <p:nvSpPr>
          <p:cNvPr id="9216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3A16B57-65B6-4BCA-9FC7-8F3906F051A6}" type="slidenum">
              <a:rPr lang="el-GR" sz="1200">
                <a:solidFill>
                  <a:schemeClr val="tx1">
                    <a:tint val="75000"/>
                  </a:schemeClr>
                </a:solidFill>
                <a:latin typeface="+mn-lt"/>
                <a:cs typeface="+mn-cs"/>
              </a:rPr>
              <a:pPr algn="r" fontAlgn="auto">
                <a:spcBef>
                  <a:spcPts val="0"/>
                </a:spcBef>
                <a:spcAft>
                  <a:spcPts val="0"/>
                </a:spcAft>
                <a:defRPr/>
              </a:pPr>
              <a:t>101</a:t>
            </a:fld>
            <a:endParaRPr lang="el-GR" sz="1200">
              <a:solidFill>
                <a:schemeClr val="tx1">
                  <a:tint val="75000"/>
                </a:schemeClr>
              </a:solidFill>
              <a:latin typeface="+mn-lt"/>
              <a:cs typeface="+mn-cs"/>
            </a:endParaRPr>
          </a:p>
        </p:txBody>
      </p:sp>
      <p:sp>
        <p:nvSpPr>
          <p:cNvPr id="93187" name="Title 1"/>
          <p:cNvSpPr>
            <a:spLocks noGrp="1"/>
          </p:cNvSpPr>
          <p:nvPr>
            <p:ph type="title" idx="4294967295"/>
          </p:nvPr>
        </p:nvSpPr>
        <p:spPr>
          <a:xfrm>
            <a:off x="250825" y="115888"/>
            <a:ext cx="8569325" cy="8651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ΕΝΟΤΗΤΑ 5 «Κανόνες απόδειξης ποιοτικής επιλογής», άρθρα 79 -83</a:t>
            </a:r>
            <a:br>
              <a:rPr lang="el-GR" sz="2000" b="1" smtClean="0">
                <a:effectLst/>
              </a:rPr>
            </a:br>
            <a:r>
              <a:rPr lang="el-GR" sz="1800" b="1" smtClean="0">
                <a:effectLst/>
              </a:rPr>
              <a:t>Άρθρο 79 Ευρωπαϊκό Ενιαίο Έγγραφο Σύμβασης (ΕΕΕΣ) [συνέχεια]</a:t>
            </a:r>
            <a:endParaRPr lang="el-GR" smtClean="0">
              <a:effectLst/>
            </a:endParaRPr>
          </a:p>
        </p:txBody>
      </p:sp>
      <p:sp>
        <p:nvSpPr>
          <p:cNvPr id="93188" name="Content Placeholder 2"/>
          <p:cNvSpPr>
            <a:spLocks noGrp="1"/>
          </p:cNvSpPr>
          <p:nvPr>
            <p:ph idx="4294967295"/>
          </p:nvPr>
        </p:nvSpPr>
        <p:spPr>
          <a:xfrm>
            <a:off x="179388" y="1268413"/>
            <a:ext cx="8785225" cy="5040312"/>
          </a:xfrm>
          <a:noFill/>
        </p:spPr>
        <p:txBody>
          <a:bodyPr/>
          <a:lstStyle/>
          <a:p>
            <a:pPr marL="361950" indent="-361950" algn="just">
              <a:lnSpc>
                <a:spcPct val="200000"/>
              </a:lnSpc>
              <a:spcBef>
                <a:spcPct val="0"/>
              </a:spcBef>
              <a:buFont typeface="Wingdings" pitchFamily="2" charset="2"/>
              <a:buChar char="Ø"/>
            </a:pPr>
            <a:r>
              <a:rPr lang="el-GR" sz="2000" b="1" u="sng" dirty="0" smtClean="0">
                <a:solidFill>
                  <a:srgbClr val="FFFF00"/>
                </a:solidFill>
                <a:effectLst/>
                <a:latin typeface="Arial" charset="0"/>
              </a:rPr>
              <a:t>Συμβάσεις άνω των ορίων</a:t>
            </a:r>
            <a:r>
              <a:rPr lang="el-GR" sz="2000" dirty="0" smtClean="0">
                <a:effectLst/>
                <a:latin typeface="Arial" charset="0"/>
              </a:rPr>
              <a:t>: ισχύει &amp; εφαρμόζεται το τυποποιημένο έντυπο ΕΕΕΣ [Καν. 2016/7/5.1.2016  της Επιτροπής], αποκλειστικά σε ηλεκτρονική μορφή (αντιμετώπιση προβλημάτων ακριβούς σύνταξης, γλώσσας).</a:t>
            </a:r>
          </a:p>
          <a:p>
            <a:pPr marL="361950" indent="-361950" algn="just">
              <a:lnSpc>
                <a:spcPct val="200000"/>
              </a:lnSpc>
              <a:spcBef>
                <a:spcPct val="0"/>
              </a:spcBef>
              <a:buFont typeface="Wingdings" pitchFamily="2" charset="2"/>
              <a:buChar char="Ø"/>
            </a:pPr>
            <a:r>
              <a:rPr lang="el-GR" sz="2000" u="sng" dirty="0" smtClean="0">
                <a:effectLst/>
                <a:latin typeface="Arial" charset="0"/>
              </a:rPr>
              <a:t>Γεν. Δ/</a:t>
            </a:r>
            <a:r>
              <a:rPr lang="el-GR" sz="2000" u="sng" dirty="0" err="1" smtClean="0">
                <a:effectLst/>
                <a:latin typeface="Arial" charset="0"/>
              </a:rPr>
              <a:t>νση</a:t>
            </a:r>
            <a:r>
              <a:rPr lang="el-GR" sz="2000" u="sng" dirty="0" smtClean="0">
                <a:effectLst/>
                <a:latin typeface="Arial" charset="0"/>
              </a:rPr>
              <a:t> Μεταρρυθμιστικής Πολιτικής &amp; </a:t>
            </a:r>
            <a:r>
              <a:rPr lang="el-GR" sz="2000" u="sng" dirty="0" err="1" smtClean="0">
                <a:effectLst/>
                <a:latin typeface="Arial" charset="0"/>
              </a:rPr>
              <a:t>Ηλ</a:t>
            </a:r>
            <a:r>
              <a:rPr lang="el-GR" sz="2000" u="sng" dirty="0" smtClean="0">
                <a:effectLst/>
                <a:latin typeface="Arial" charset="0"/>
              </a:rPr>
              <a:t>/</a:t>
            </a:r>
            <a:r>
              <a:rPr lang="el-GR" sz="2000" u="sng" dirty="0" err="1" smtClean="0">
                <a:effectLst/>
                <a:latin typeface="Arial" charset="0"/>
              </a:rPr>
              <a:t>νικής</a:t>
            </a:r>
            <a:r>
              <a:rPr lang="el-GR" sz="2000" u="sng" dirty="0" smtClean="0">
                <a:effectLst/>
                <a:latin typeface="Arial" charset="0"/>
              </a:rPr>
              <a:t> Διακυβέρνησης του </a:t>
            </a:r>
            <a:r>
              <a:rPr lang="el-GR" sz="2000" u="sng" dirty="0" err="1" smtClean="0">
                <a:effectLst/>
                <a:latin typeface="Arial" charset="0"/>
              </a:rPr>
              <a:t>ΥπΕΣΔ</a:t>
            </a:r>
            <a:r>
              <a:rPr lang="el-GR" sz="2000" dirty="0" smtClean="0">
                <a:effectLst/>
                <a:latin typeface="Arial" charset="0"/>
              </a:rPr>
              <a:t>: αρμόδια για διασφάλιση χρήσης των βάσεων δεδομένων &amp; από αρχές άλλων κ-μ &amp; για την ενημέρωση του e-</a:t>
            </a:r>
            <a:r>
              <a:rPr lang="el-GR" sz="2000" dirty="0" err="1" smtClean="0">
                <a:effectLst/>
                <a:latin typeface="Arial" charset="0"/>
              </a:rPr>
              <a:t>Certis</a:t>
            </a:r>
            <a:r>
              <a:rPr lang="el-GR" sz="2000" dirty="0" smtClean="0">
                <a:effectLst/>
                <a:latin typeface="Arial" charset="0"/>
              </a:rPr>
              <a:t> σχετικά με τις υφιστάμενες στην Ελλάδα βάσεις δεδομένων.</a:t>
            </a:r>
          </a:p>
        </p:txBody>
      </p:sp>
      <p:sp>
        <p:nvSpPr>
          <p:cNvPr id="9318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6A3513E-23CC-4899-8DFD-42E2A8649465}" type="slidenum">
              <a:rPr lang="el-GR" sz="1200">
                <a:solidFill>
                  <a:schemeClr val="tx1">
                    <a:tint val="75000"/>
                  </a:schemeClr>
                </a:solidFill>
                <a:latin typeface="+mn-lt"/>
                <a:cs typeface="+mn-cs"/>
              </a:rPr>
              <a:pPr algn="r" fontAlgn="auto">
                <a:spcBef>
                  <a:spcPts val="0"/>
                </a:spcBef>
                <a:spcAft>
                  <a:spcPts val="0"/>
                </a:spcAft>
                <a:defRPr/>
              </a:pPr>
              <a:t>102</a:t>
            </a:fld>
            <a:endParaRPr lang="el-GR" sz="1200">
              <a:solidFill>
                <a:schemeClr val="tx1">
                  <a:tint val="75000"/>
                </a:schemeClr>
              </a:solidFill>
              <a:latin typeface="+mn-lt"/>
              <a:cs typeface="+mn-cs"/>
            </a:endParaRPr>
          </a:p>
        </p:txBody>
      </p:sp>
      <p:sp>
        <p:nvSpPr>
          <p:cNvPr id="94211" name="Title 1"/>
          <p:cNvSpPr>
            <a:spLocks noGrp="1"/>
          </p:cNvSpPr>
          <p:nvPr>
            <p:ph type="title" idx="4294967295"/>
          </p:nvPr>
        </p:nvSpPr>
        <p:spPr>
          <a:xfrm>
            <a:off x="250825" y="115888"/>
            <a:ext cx="8569325" cy="598487"/>
          </a:xfrm>
          <a:noFill/>
        </p:spPr>
        <p:txBody>
          <a:bodyPr/>
          <a:lstStyle/>
          <a:p>
            <a:pPr eaLnBrk="1" hangingPunct="1">
              <a:lnSpc>
                <a:spcPct val="85000"/>
              </a:lnSpc>
            </a:pPr>
            <a:r>
              <a:rPr lang="el-GR" sz="1800" b="1" smtClean="0">
                <a:solidFill>
                  <a:srgbClr val="FFFF00"/>
                </a:solidFill>
                <a:effectLst/>
              </a:rPr>
              <a:t>Άρθρο 79</a:t>
            </a:r>
            <a:r>
              <a:rPr lang="el-GR" sz="1800" b="1" baseline="30000" smtClean="0">
                <a:solidFill>
                  <a:srgbClr val="FFFF00"/>
                </a:solidFill>
                <a:effectLst/>
              </a:rPr>
              <a:t>Α</a:t>
            </a:r>
            <a:r>
              <a:rPr lang="el-GR" sz="1800" b="1" smtClean="0">
                <a:solidFill>
                  <a:srgbClr val="FFFF00"/>
                </a:solidFill>
                <a:effectLst/>
              </a:rPr>
              <a:t> ΥΠΟΓΡΑΦΗ ΕΕΕΣ </a:t>
            </a:r>
            <a:endParaRPr lang="el-GR" smtClean="0">
              <a:solidFill>
                <a:srgbClr val="FFFF00"/>
              </a:solidFill>
              <a:effectLst/>
            </a:endParaRPr>
          </a:p>
        </p:txBody>
      </p:sp>
      <p:sp>
        <p:nvSpPr>
          <p:cNvPr id="80900" name="Content Placeholder 2"/>
          <p:cNvSpPr>
            <a:spLocks noGrp="1"/>
          </p:cNvSpPr>
          <p:nvPr>
            <p:ph idx="4294967295"/>
          </p:nvPr>
        </p:nvSpPr>
        <p:spPr>
          <a:xfrm>
            <a:off x="179388" y="981075"/>
            <a:ext cx="8785225" cy="5662613"/>
          </a:xfrm>
        </p:spPr>
        <p:txBody>
          <a:bodyPr/>
          <a:lstStyle/>
          <a:p>
            <a:pPr marL="0" algn="just">
              <a:lnSpc>
                <a:spcPct val="150000"/>
              </a:lnSpc>
              <a:spcBef>
                <a:spcPts val="0"/>
              </a:spcBef>
              <a:defRPr/>
            </a:pPr>
            <a:r>
              <a:rPr lang="el-GR" sz="2400" dirty="0" smtClean="0"/>
              <a:t>Κατά την υποβολή του ΕΕΕΣ </a:t>
            </a:r>
            <a:r>
              <a:rPr lang="el-GR" sz="2400" b="1" dirty="0" smtClean="0">
                <a:solidFill>
                  <a:srgbClr val="FF0000"/>
                </a:solidFill>
              </a:rPr>
              <a:t>είναι δυνατή, με μόνη την υπογραφή του κατά περίπτωση εκπροσώπου του οικονομικού φορέα</a:t>
            </a:r>
            <a:r>
              <a:rPr lang="el-GR" sz="2400" dirty="0" smtClean="0"/>
              <a:t> η προκαταρκτική απόδειξη των λόγων αποκλεισμού της παρ. 1 άρθρ. 73 </a:t>
            </a:r>
            <a:r>
              <a:rPr lang="el-GR" sz="2400" b="1" dirty="0" smtClean="0">
                <a:solidFill>
                  <a:srgbClr val="FFC000"/>
                </a:solidFill>
              </a:rPr>
              <a:t>για το σύνολο των φυσικών προσώπων που είναι μέλη του διοικητικού, διευθυντικού ή εποπτικού οργάνου του ή έχουν εξουσία εκπροσώπησης, λήψης αποφάσεων ή ελέγχου σε αυτόν</a:t>
            </a:r>
            <a:r>
              <a:rPr lang="el-GR" sz="2400" dirty="0" smtClean="0">
                <a:solidFill>
                  <a:srgbClr val="FFC000"/>
                </a:solidFill>
              </a:rPr>
              <a:t>.</a:t>
            </a:r>
          </a:p>
        </p:txBody>
      </p:sp>
      <p:sp>
        <p:nvSpPr>
          <p:cNvPr id="942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E5BE8C8-50C3-4FB7-A34F-A9890F6DF686}" type="slidenum">
              <a:rPr lang="el-GR" sz="1200">
                <a:solidFill>
                  <a:schemeClr val="tx1">
                    <a:tint val="75000"/>
                  </a:schemeClr>
                </a:solidFill>
                <a:latin typeface="+mn-lt"/>
                <a:cs typeface="+mn-cs"/>
              </a:rPr>
              <a:pPr algn="r" fontAlgn="auto">
                <a:spcBef>
                  <a:spcPts val="0"/>
                </a:spcBef>
                <a:spcAft>
                  <a:spcPts val="0"/>
                </a:spcAft>
                <a:defRPr/>
              </a:pPr>
              <a:t>103</a:t>
            </a:fld>
            <a:endParaRPr lang="el-GR" sz="1200">
              <a:solidFill>
                <a:schemeClr val="tx1">
                  <a:tint val="75000"/>
                </a:schemeClr>
              </a:solidFill>
              <a:latin typeface="+mn-lt"/>
              <a:cs typeface="+mn-cs"/>
            </a:endParaRPr>
          </a:p>
        </p:txBody>
      </p:sp>
      <p:sp>
        <p:nvSpPr>
          <p:cNvPr id="95235" name="Title 1"/>
          <p:cNvSpPr>
            <a:spLocks noGrp="1"/>
          </p:cNvSpPr>
          <p:nvPr>
            <p:ph type="title" idx="4294967295"/>
          </p:nvPr>
        </p:nvSpPr>
        <p:spPr>
          <a:xfrm>
            <a:off x="250825" y="115888"/>
            <a:ext cx="8569325" cy="598487"/>
          </a:xfrm>
          <a:noFill/>
        </p:spPr>
        <p:txBody>
          <a:bodyPr/>
          <a:lstStyle/>
          <a:p>
            <a:pPr eaLnBrk="1" hangingPunct="1">
              <a:lnSpc>
                <a:spcPct val="85000"/>
              </a:lnSpc>
            </a:pPr>
            <a:r>
              <a:rPr lang="el-GR" sz="1800" b="1" smtClean="0">
                <a:solidFill>
                  <a:srgbClr val="FFFF00"/>
                </a:solidFill>
                <a:effectLst/>
              </a:rPr>
              <a:t>Άρθρο 79</a:t>
            </a:r>
            <a:r>
              <a:rPr lang="el-GR" sz="1800" b="1" baseline="30000" smtClean="0">
                <a:solidFill>
                  <a:srgbClr val="FFFF00"/>
                </a:solidFill>
                <a:effectLst/>
              </a:rPr>
              <a:t>Α</a:t>
            </a:r>
            <a:r>
              <a:rPr lang="el-GR" sz="1800" b="1" smtClean="0">
                <a:solidFill>
                  <a:srgbClr val="FFFF00"/>
                </a:solidFill>
                <a:effectLst/>
              </a:rPr>
              <a:t> ΥΠΟΓΡΑΦΗ ΕΕΕΣ </a:t>
            </a:r>
            <a:endParaRPr lang="el-GR" smtClean="0">
              <a:solidFill>
                <a:srgbClr val="FFFF00"/>
              </a:solidFill>
              <a:effectLst/>
            </a:endParaRPr>
          </a:p>
        </p:txBody>
      </p:sp>
      <p:sp>
        <p:nvSpPr>
          <p:cNvPr id="80900" name="Content Placeholder 2"/>
          <p:cNvSpPr>
            <a:spLocks noGrp="1"/>
          </p:cNvSpPr>
          <p:nvPr>
            <p:ph idx="4294967295"/>
          </p:nvPr>
        </p:nvSpPr>
        <p:spPr>
          <a:xfrm>
            <a:off x="179388" y="714375"/>
            <a:ext cx="8785225" cy="5929313"/>
          </a:xfrm>
        </p:spPr>
        <p:txBody>
          <a:bodyPr/>
          <a:lstStyle/>
          <a:p>
            <a:pPr marL="352425" algn="just">
              <a:lnSpc>
                <a:spcPct val="150000"/>
              </a:lnSpc>
              <a:spcBef>
                <a:spcPts val="0"/>
              </a:spcBef>
              <a:buFont typeface="Wingdings" pitchFamily="2" charset="2"/>
              <a:buNone/>
              <a:defRPr/>
            </a:pPr>
            <a:r>
              <a:rPr lang="el-GR" sz="2000" dirty="0" smtClean="0">
                <a:latin typeface="Arial" pitchFamily="34" charset="0"/>
                <a:cs typeface="Arial" pitchFamily="34" charset="0"/>
              </a:rPr>
              <a:t>2. </a:t>
            </a:r>
            <a:r>
              <a:rPr lang="el-GR" sz="2000" b="1" dirty="0" smtClean="0">
                <a:solidFill>
                  <a:srgbClr val="FF0000"/>
                </a:solidFill>
                <a:latin typeface="Arial" pitchFamily="34" charset="0"/>
                <a:cs typeface="Arial" pitchFamily="34" charset="0"/>
              </a:rPr>
              <a:t>Εκπρόσωπος του οικονομικού φορέα</a:t>
            </a:r>
            <a:r>
              <a:rPr lang="el-GR" sz="2000" dirty="0" smtClean="0">
                <a:effectLst/>
                <a:latin typeface="Arial" pitchFamily="34" charset="0"/>
                <a:cs typeface="Arial" pitchFamily="34" charset="0"/>
              </a:rPr>
              <a:t>: </a:t>
            </a:r>
            <a:r>
              <a:rPr lang="el-GR" sz="2000" b="1" dirty="0" smtClean="0">
                <a:effectLst/>
                <a:latin typeface="Arial" pitchFamily="34" charset="0"/>
                <a:cs typeface="Arial" pitchFamily="34" charset="0"/>
              </a:rPr>
              <a:t>ο νόμιμος εκπρόσωπος αυτού, όπως προκύπτει από το ισχύον καταστατικό ή το πρακτικό εκπροσώπησής του κατά το χρόνο υποβολής της προσφοράς ή αίτησης συμμετοχής ή το αρμοδίως εξουσιοδοτημένο </a:t>
            </a:r>
            <a:r>
              <a:rPr lang="el-GR" sz="2000" b="1" dirty="0" err="1" smtClean="0">
                <a:effectLst/>
                <a:latin typeface="Arial" pitchFamily="34" charset="0"/>
                <a:cs typeface="Arial" pitchFamily="34" charset="0"/>
              </a:rPr>
              <a:t>φ.π</a:t>
            </a:r>
            <a:r>
              <a:rPr lang="el-GR" sz="2000" b="1" dirty="0" smtClean="0">
                <a:effectLst/>
                <a:latin typeface="Arial" pitchFamily="34" charset="0"/>
                <a:cs typeface="Arial" pitchFamily="34" charset="0"/>
              </a:rPr>
              <a:t>. να εκπροσωπεί τον οικονομικό φορέα για διαδικασίες σύναψης συμβάσεων ή για συγκεκριμένη διαδικασία σύναψης σύμβασης.</a:t>
            </a:r>
          </a:p>
          <a:p>
            <a:pPr marL="352425" algn="just">
              <a:lnSpc>
                <a:spcPct val="150000"/>
              </a:lnSpc>
              <a:spcBef>
                <a:spcPts val="0"/>
              </a:spcBef>
              <a:buFont typeface="Wingdings" pitchFamily="2" charset="2"/>
              <a:buNone/>
              <a:defRPr/>
            </a:pPr>
            <a:endParaRPr lang="el-GR" sz="2000" b="1" dirty="0" smtClean="0">
              <a:effectLst/>
              <a:latin typeface="Arial" pitchFamily="34" charset="0"/>
              <a:cs typeface="Arial" pitchFamily="34" charset="0"/>
            </a:endParaRPr>
          </a:p>
          <a:p>
            <a:pPr marL="352425" algn="just">
              <a:lnSpc>
                <a:spcPct val="150000"/>
              </a:lnSpc>
              <a:spcBef>
                <a:spcPts val="0"/>
              </a:spcBef>
              <a:buNone/>
              <a:defRPr/>
            </a:pPr>
            <a:r>
              <a:rPr lang="el-GR" sz="2000" b="1" dirty="0" smtClean="0">
                <a:latin typeface="Arial" pitchFamily="34" charset="0"/>
                <a:cs typeface="Arial" pitchFamily="34" charset="0"/>
              </a:rPr>
              <a:t>3. </a:t>
            </a:r>
            <a:r>
              <a:rPr lang="el-GR" sz="2000" b="1" dirty="0" smtClean="0">
                <a:solidFill>
                  <a:srgbClr val="00B050"/>
                </a:solidFill>
                <a:latin typeface="Arial" pitchFamily="34" charset="0"/>
                <a:cs typeface="Arial" pitchFamily="34" charset="0"/>
              </a:rPr>
              <a:t>Το παρόν άρθρο εφαρμόζεται &amp; για την υπογραφή του ΤΕΥΔ [</a:t>
            </a:r>
            <a:r>
              <a:rPr lang="el-GR" sz="2000" dirty="0" smtClean="0">
                <a:latin typeface="Arial" pitchFamily="34" charset="0"/>
                <a:cs typeface="Arial" pitchFamily="34" charset="0"/>
              </a:rPr>
              <a:t>§1</a:t>
            </a:r>
            <a:r>
              <a:rPr lang="el-GR" sz="2000" b="1" dirty="0" smtClean="0">
                <a:solidFill>
                  <a:srgbClr val="FFFF00"/>
                </a:solidFill>
                <a:latin typeface="Arial" pitchFamily="34" charset="0"/>
                <a:cs typeface="Arial" pitchFamily="34" charset="0"/>
              </a:rPr>
              <a:t>3, άρθρ. 107 ν. 4497/17, ΦΕΚ-171 Α/13-11-17 ]</a:t>
            </a:r>
          </a:p>
        </p:txBody>
      </p:sp>
      <p:sp>
        <p:nvSpPr>
          <p:cNvPr id="952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E5BE8C8-50C3-4FB7-A34F-A9890F6DF686}" type="slidenum">
              <a:rPr lang="el-GR" sz="1200">
                <a:solidFill>
                  <a:schemeClr val="tx1">
                    <a:tint val="75000"/>
                  </a:schemeClr>
                </a:solidFill>
                <a:latin typeface="+mn-lt"/>
                <a:cs typeface="+mn-cs"/>
              </a:rPr>
              <a:pPr algn="r" fontAlgn="auto">
                <a:spcBef>
                  <a:spcPts val="0"/>
                </a:spcBef>
                <a:spcAft>
                  <a:spcPts val="0"/>
                </a:spcAft>
                <a:defRPr/>
              </a:pPr>
              <a:t>104</a:t>
            </a:fld>
            <a:endParaRPr lang="el-GR" sz="1200">
              <a:solidFill>
                <a:schemeClr val="tx1">
                  <a:tint val="75000"/>
                </a:schemeClr>
              </a:solidFill>
              <a:latin typeface="+mn-lt"/>
              <a:cs typeface="+mn-cs"/>
            </a:endParaRPr>
          </a:p>
        </p:txBody>
      </p:sp>
      <p:sp>
        <p:nvSpPr>
          <p:cNvPr id="95235" name="Title 1"/>
          <p:cNvSpPr>
            <a:spLocks noGrp="1"/>
          </p:cNvSpPr>
          <p:nvPr>
            <p:ph type="title" idx="4294967295"/>
          </p:nvPr>
        </p:nvSpPr>
        <p:spPr>
          <a:xfrm>
            <a:off x="250825" y="115888"/>
            <a:ext cx="8569325" cy="598487"/>
          </a:xfrm>
          <a:noFill/>
        </p:spPr>
        <p:txBody>
          <a:bodyPr/>
          <a:lstStyle/>
          <a:p>
            <a:pPr eaLnBrk="1" hangingPunct="1">
              <a:lnSpc>
                <a:spcPct val="85000"/>
              </a:lnSpc>
            </a:pPr>
            <a:r>
              <a:rPr lang="el-GR" sz="1800" b="1" smtClean="0">
                <a:solidFill>
                  <a:srgbClr val="FFFF00"/>
                </a:solidFill>
                <a:effectLst/>
              </a:rPr>
              <a:t>Άρθρο 79</a:t>
            </a:r>
            <a:r>
              <a:rPr lang="el-GR" sz="1800" b="1" baseline="30000" smtClean="0">
                <a:solidFill>
                  <a:srgbClr val="FFFF00"/>
                </a:solidFill>
                <a:effectLst/>
              </a:rPr>
              <a:t>Α</a:t>
            </a:r>
            <a:r>
              <a:rPr lang="el-GR" sz="1800" b="1" smtClean="0">
                <a:solidFill>
                  <a:srgbClr val="FFFF00"/>
                </a:solidFill>
                <a:effectLst/>
              </a:rPr>
              <a:t> ΥΠΟΓΡΑΦΗ ΕΕΕΣ </a:t>
            </a:r>
            <a:endParaRPr lang="el-GR" smtClean="0">
              <a:solidFill>
                <a:srgbClr val="FFFF00"/>
              </a:solidFill>
              <a:effectLst/>
            </a:endParaRPr>
          </a:p>
        </p:txBody>
      </p:sp>
      <p:sp>
        <p:nvSpPr>
          <p:cNvPr id="80900" name="Content Placeholder 2"/>
          <p:cNvSpPr>
            <a:spLocks noGrp="1"/>
          </p:cNvSpPr>
          <p:nvPr>
            <p:ph idx="4294967295"/>
          </p:nvPr>
        </p:nvSpPr>
        <p:spPr>
          <a:xfrm>
            <a:off x="179388" y="714375"/>
            <a:ext cx="8785225" cy="5929313"/>
          </a:xfrm>
        </p:spPr>
        <p:txBody>
          <a:bodyPr/>
          <a:lstStyle/>
          <a:p>
            <a:pPr marL="352425" algn="ctr">
              <a:lnSpc>
                <a:spcPct val="150000"/>
              </a:lnSpc>
              <a:spcBef>
                <a:spcPts val="0"/>
              </a:spcBef>
              <a:buFont typeface="Wingdings" pitchFamily="2" charset="2"/>
              <a:buNone/>
              <a:defRPr/>
            </a:pPr>
            <a:endParaRPr lang="el-GR" sz="2000" b="1" dirty="0" smtClean="0">
              <a:solidFill>
                <a:srgbClr val="FF0000"/>
              </a:solidFill>
              <a:latin typeface="Arial" pitchFamily="34" charset="0"/>
              <a:cs typeface="Arial" pitchFamily="34" charset="0"/>
            </a:endParaRPr>
          </a:p>
          <a:p>
            <a:pPr marL="352425" algn="ctr">
              <a:lnSpc>
                <a:spcPct val="150000"/>
              </a:lnSpc>
              <a:spcBef>
                <a:spcPts val="0"/>
              </a:spcBef>
              <a:buFont typeface="Wingdings" pitchFamily="2" charset="2"/>
              <a:buNone/>
              <a:defRPr/>
            </a:pPr>
            <a:r>
              <a:rPr lang="el-GR" sz="2000" b="1" dirty="0" smtClean="0">
                <a:solidFill>
                  <a:srgbClr val="FF0000"/>
                </a:solidFill>
                <a:latin typeface="Arial" pitchFamily="34" charset="0"/>
                <a:cs typeface="Arial" pitchFamily="34" charset="0"/>
              </a:rPr>
              <a:t>ΠΡΟΣΟΧΗ !!!!</a:t>
            </a:r>
          </a:p>
          <a:p>
            <a:pPr marL="352425" algn="ctr">
              <a:lnSpc>
                <a:spcPct val="150000"/>
              </a:lnSpc>
              <a:spcBef>
                <a:spcPts val="0"/>
              </a:spcBef>
              <a:buFont typeface="Wingdings" pitchFamily="2" charset="2"/>
              <a:buNone/>
              <a:defRPr/>
            </a:pPr>
            <a:endParaRPr lang="el-GR" sz="2000" b="1" dirty="0" smtClean="0">
              <a:solidFill>
                <a:srgbClr val="FFFF00"/>
              </a:solidFill>
              <a:latin typeface="Arial" pitchFamily="34" charset="0"/>
              <a:cs typeface="Arial" pitchFamily="34" charset="0"/>
            </a:endParaRPr>
          </a:p>
          <a:p>
            <a:pPr marL="352425" algn="just">
              <a:lnSpc>
                <a:spcPct val="150000"/>
              </a:lnSpc>
              <a:spcBef>
                <a:spcPts val="0"/>
              </a:spcBef>
              <a:buNone/>
              <a:defRPr/>
            </a:pPr>
            <a:r>
              <a:rPr lang="el-GR" sz="2000" b="1" dirty="0" smtClean="0">
                <a:latin typeface="Arial" pitchFamily="34" charset="0"/>
                <a:cs typeface="Arial" pitchFamily="34" charset="0"/>
              </a:rPr>
              <a:t>4</a:t>
            </a:r>
            <a:r>
              <a:rPr lang="el-GR" sz="2800" b="1" dirty="0" smtClean="0">
                <a:latin typeface="Arial" pitchFamily="34" charset="0"/>
                <a:cs typeface="Arial" pitchFamily="34" charset="0"/>
              </a:rPr>
              <a:t>. Τα ΕΕΕΣ \ ΤΕΥΔ δύναται να υπογράφονται </a:t>
            </a:r>
            <a:r>
              <a:rPr lang="el-GR" sz="2800" b="1" dirty="0" smtClean="0">
                <a:solidFill>
                  <a:srgbClr val="FFFF00"/>
                </a:solidFill>
                <a:latin typeface="Arial" pitchFamily="34" charset="0"/>
                <a:cs typeface="Arial" pitchFamily="34" charset="0"/>
              </a:rPr>
              <a:t>έως 10 ημέρες πριν </a:t>
            </a:r>
            <a:r>
              <a:rPr lang="el-GR" sz="2800" b="1" dirty="0" smtClean="0">
                <a:latin typeface="Arial" pitchFamily="34" charset="0"/>
                <a:cs typeface="Arial" pitchFamily="34" charset="0"/>
              </a:rPr>
              <a:t>από την καταληκτική ημερομηνία υποβολής των </a:t>
            </a:r>
            <a:r>
              <a:rPr lang="el-GR" sz="2800" b="1" dirty="0" smtClean="0">
                <a:solidFill>
                  <a:srgbClr val="00B050"/>
                </a:solidFill>
                <a:latin typeface="Arial" pitchFamily="34" charset="0"/>
                <a:cs typeface="Arial" pitchFamily="34" charset="0"/>
              </a:rPr>
              <a:t>προσφορών [§6, αρθρ. 43,ν.4605/19, ΦΕΚ 52 Α/1-4-19] </a:t>
            </a:r>
            <a:endParaRPr lang="el-GR" sz="2800" b="1" dirty="0" smtClean="0">
              <a:solidFill>
                <a:srgbClr val="00B050"/>
              </a:solidFill>
              <a:effectLst/>
              <a:latin typeface="Arial" pitchFamily="34" charset="0"/>
              <a:cs typeface="Arial" pitchFamily="34" charset="0"/>
            </a:endParaRPr>
          </a:p>
        </p:txBody>
      </p:sp>
      <p:sp>
        <p:nvSpPr>
          <p:cNvPr id="952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1689C66-8FCB-4FFD-BFF1-3B1407B5B5F4}" type="slidenum">
              <a:rPr lang="el-GR" sz="1200">
                <a:solidFill>
                  <a:schemeClr val="tx1">
                    <a:tint val="75000"/>
                  </a:schemeClr>
                </a:solidFill>
                <a:latin typeface="+mn-lt"/>
                <a:cs typeface="+mn-cs"/>
              </a:rPr>
              <a:pPr algn="r" fontAlgn="auto">
                <a:spcBef>
                  <a:spcPts val="0"/>
                </a:spcBef>
                <a:spcAft>
                  <a:spcPts val="0"/>
                </a:spcAft>
                <a:defRPr/>
              </a:pPr>
              <a:t>105</a:t>
            </a:fld>
            <a:endParaRPr lang="el-GR" sz="1200">
              <a:solidFill>
                <a:schemeClr val="tx1">
                  <a:tint val="75000"/>
                </a:schemeClr>
              </a:solidFill>
              <a:latin typeface="+mn-lt"/>
              <a:cs typeface="+mn-cs"/>
            </a:endParaRPr>
          </a:p>
        </p:txBody>
      </p:sp>
      <p:sp>
        <p:nvSpPr>
          <p:cNvPr id="96259" name="Title 1"/>
          <p:cNvSpPr>
            <a:spLocks noGrp="1"/>
          </p:cNvSpPr>
          <p:nvPr>
            <p:ph type="title" idx="4294967295"/>
          </p:nvPr>
        </p:nvSpPr>
        <p:spPr>
          <a:xfrm>
            <a:off x="323850" y="115888"/>
            <a:ext cx="8640763" cy="865187"/>
          </a:xfrm>
          <a:noFill/>
        </p:spPr>
        <p:txBody>
          <a:bodyPr/>
          <a:lstStyle/>
          <a:p>
            <a:pPr algn="l" eaLnBrk="1" hangingPunct="1">
              <a:lnSpc>
                <a:spcPct val="85000"/>
              </a:lnSpc>
            </a:pPr>
            <a:r>
              <a:rPr lang="el-GR" sz="2000" b="1" dirty="0" smtClean="0">
                <a:effectLst/>
              </a:rPr>
              <a:t/>
            </a:r>
            <a:br>
              <a:rPr lang="el-GR" sz="2000" b="1" dirty="0" smtClean="0">
                <a:effectLst/>
              </a:rPr>
            </a:br>
            <a:r>
              <a:rPr lang="el-GR" sz="2000" b="1" dirty="0" smtClean="0">
                <a:solidFill>
                  <a:srgbClr val="00B050"/>
                </a:solidFill>
                <a:effectLst/>
              </a:rPr>
              <a:t>ΕΝΟΤΗΤΑ 5 «Κανόνες απόδειξης ποιοτικής επιλογής», άρθρα 79 -83</a:t>
            </a:r>
            <a:br>
              <a:rPr lang="el-GR" sz="2000" b="1" dirty="0" smtClean="0">
                <a:solidFill>
                  <a:srgbClr val="00B050"/>
                </a:solidFill>
                <a:effectLst/>
              </a:rPr>
            </a:br>
            <a:r>
              <a:rPr lang="el-GR" sz="2000" b="1" dirty="0" smtClean="0">
                <a:solidFill>
                  <a:srgbClr val="00B050"/>
                </a:solidFill>
                <a:effectLst/>
              </a:rPr>
              <a:t>Άρθρο 80 Αποδεικτικά μέσα</a:t>
            </a:r>
            <a:endParaRPr lang="el-GR" sz="2000" dirty="0" smtClean="0">
              <a:solidFill>
                <a:srgbClr val="00B050"/>
              </a:solidFill>
              <a:effectLst/>
            </a:endParaRPr>
          </a:p>
        </p:txBody>
      </p:sp>
      <p:sp>
        <p:nvSpPr>
          <p:cNvPr id="96260" name="Content Placeholder 2"/>
          <p:cNvSpPr>
            <a:spLocks noGrp="1"/>
          </p:cNvSpPr>
          <p:nvPr>
            <p:ph idx="4294967295"/>
          </p:nvPr>
        </p:nvSpPr>
        <p:spPr>
          <a:xfrm>
            <a:off x="107950" y="1125538"/>
            <a:ext cx="8856663" cy="5327650"/>
          </a:xfrm>
          <a:noFill/>
        </p:spPr>
        <p:txBody>
          <a:bodyPr/>
          <a:lstStyle/>
          <a:p>
            <a:pPr marL="361950" indent="-361950" algn="just">
              <a:lnSpc>
                <a:spcPct val="150000"/>
              </a:lnSpc>
              <a:spcBef>
                <a:spcPct val="0"/>
              </a:spcBef>
              <a:buFont typeface="Wingdings" pitchFamily="2" charset="2"/>
              <a:buChar char="v"/>
              <a:tabLst>
                <a:tab pos="361950" algn="l"/>
              </a:tabLst>
            </a:pPr>
            <a:r>
              <a:rPr lang="el-GR" sz="2000" dirty="0" smtClean="0">
                <a:effectLst/>
                <a:latin typeface="Arial" charset="0"/>
              </a:rPr>
              <a:t>Καθορισμός αποδεικτικών μέσων για τη μη ύπαρξη λόγων αποκλεισμού &amp; για την πλήρωση των λοιπών κριτηρίων επιλογής βάσει </a:t>
            </a:r>
            <a:r>
              <a:rPr lang="el-GR" sz="2000" dirty="0" err="1" smtClean="0">
                <a:effectLst/>
                <a:latin typeface="Arial" charset="0"/>
              </a:rPr>
              <a:t>Παράρτ</a:t>
            </a:r>
            <a:r>
              <a:rPr lang="el-GR" sz="2000" dirty="0" smtClean="0">
                <a:effectLst/>
                <a:latin typeface="Arial" charset="0"/>
              </a:rPr>
              <a:t>. XII, </a:t>
            </a:r>
            <a:r>
              <a:rPr lang="el-GR" sz="2000" dirty="0" err="1" smtClean="0">
                <a:effectLst/>
                <a:latin typeface="Arial" charset="0"/>
              </a:rPr>
              <a:t>Προσ</a:t>
            </a:r>
            <a:r>
              <a:rPr lang="el-GR" sz="2000" dirty="0" smtClean="0">
                <a:effectLst/>
                <a:latin typeface="Arial" charset="0"/>
              </a:rPr>
              <a:t>/</a:t>
            </a:r>
            <a:r>
              <a:rPr lang="el-GR" sz="2000" dirty="0" err="1" smtClean="0">
                <a:effectLst/>
                <a:latin typeface="Arial" charset="0"/>
              </a:rPr>
              <a:t>τος</a:t>
            </a:r>
            <a:r>
              <a:rPr lang="el-GR" sz="2000" dirty="0" smtClean="0">
                <a:effectLst/>
                <a:latin typeface="Arial" charset="0"/>
              </a:rPr>
              <a:t> Α΄.</a:t>
            </a:r>
          </a:p>
          <a:p>
            <a:pPr marL="361950" indent="-361950" algn="just">
              <a:lnSpc>
                <a:spcPct val="150000"/>
              </a:lnSpc>
              <a:spcBef>
                <a:spcPct val="0"/>
              </a:spcBef>
              <a:buFont typeface="Wingdings" pitchFamily="2" charset="2"/>
              <a:buChar char="v"/>
              <a:tabLst>
                <a:tab pos="361950" algn="l"/>
              </a:tabLst>
            </a:pPr>
            <a:r>
              <a:rPr lang="el-GR" sz="2000" dirty="0" smtClean="0">
                <a:effectLst/>
                <a:latin typeface="Arial" charset="0"/>
              </a:rPr>
              <a:t>Πρόβλεψη για περιπτώσεις  μη έκδοσης κάποιου πιστοποιητικού σε κ-μ &amp; για θέματα της χρησιμοποιούμενης γλώσσας &amp; των επικυρώσεων/μεταφράσεων. </a:t>
            </a:r>
          </a:p>
          <a:p>
            <a:pPr marL="361950" indent="-361950" algn="just">
              <a:lnSpc>
                <a:spcPct val="150000"/>
              </a:lnSpc>
              <a:spcBef>
                <a:spcPct val="0"/>
              </a:spcBef>
              <a:buFont typeface="Wingdings" pitchFamily="2" charset="2"/>
              <a:buChar char="v"/>
              <a:tabLst>
                <a:tab pos="361950" algn="l"/>
              </a:tabLst>
            </a:pPr>
            <a:r>
              <a:rPr lang="el-GR" sz="2000" dirty="0" smtClean="0">
                <a:effectLst/>
                <a:latin typeface="Arial" charset="0"/>
              </a:rPr>
              <a:t>Οι  Ενώσεις οικ. Φορέων που υποβάλλουν κοινή προσφορά, υποβάλλουν τα κατά περίπτωση δικαιολογητικά, για κάθε οικονομικό φορέα που συμμετέχει στην ένωση. </a:t>
            </a:r>
          </a:p>
          <a:p>
            <a:pPr marL="361950" indent="-361950" algn="just">
              <a:lnSpc>
                <a:spcPct val="150000"/>
              </a:lnSpc>
              <a:spcBef>
                <a:spcPct val="0"/>
              </a:spcBef>
              <a:buFont typeface="Wingdings" pitchFamily="2" charset="2"/>
              <a:buChar char="v"/>
              <a:tabLst>
                <a:tab pos="361950" algn="l"/>
              </a:tabLst>
            </a:pPr>
            <a:r>
              <a:rPr lang="el-GR" sz="2000" dirty="0" smtClean="0">
                <a:effectLst/>
                <a:latin typeface="Arial" charset="0"/>
              </a:rPr>
              <a:t>Θέσπιση ρητής αρμοδιότητας της ΕΑΑΔΗΣΥ για παροχή των σχετικών πληροφοριών σε άλλα κ-μ.</a:t>
            </a:r>
          </a:p>
        </p:txBody>
      </p:sp>
      <p:sp>
        <p:nvSpPr>
          <p:cNvPr id="9626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4E0EE5D-D482-4EDF-A084-8F4F614042E4}" type="slidenum">
              <a:rPr lang="el-GR" sz="1200">
                <a:solidFill>
                  <a:schemeClr val="tx1">
                    <a:tint val="75000"/>
                  </a:schemeClr>
                </a:solidFill>
                <a:latin typeface="+mn-lt"/>
                <a:cs typeface="+mn-cs"/>
              </a:rPr>
              <a:pPr algn="r" fontAlgn="auto">
                <a:spcBef>
                  <a:spcPts val="0"/>
                </a:spcBef>
                <a:spcAft>
                  <a:spcPts val="0"/>
                </a:spcAft>
                <a:defRPr/>
              </a:pPr>
              <a:t>106</a:t>
            </a:fld>
            <a:endParaRPr lang="el-GR" sz="1200">
              <a:solidFill>
                <a:schemeClr val="tx1">
                  <a:tint val="75000"/>
                </a:schemeClr>
              </a:solidFill>
              <a:latin typeface="+mn-lt"/>
              <a:cs typeface="+mn-cs"/>
            </a:endParaRPr>
          </a:p>
        </p:txBody>
      </p:sp>
      <p:sp>
        <p:nvSpPr>
          <p:cNvPr id="97283" name="Title 1"/>
          <p:cNvSpPr>
            <a:spLocks noGrp="1"/>
          </p:cNvSpPr>
          <p:nvPr>
            <p:ph type="title" idx="4294967295"/>
          </p:nvPr>
        </p:nvSpPr>
        <p:spPr>
          <a:xfrm>
            <a:off x="323850" y="115888"/>
            <a:ext cx="8640763" cy="598487"/>
          </a:xfrm>
          <a:noFill/>
        </p:spPr>
        <p:txBody>
          <a:bodyPr/>
          <a:lstStyle/>
          <a:p>
            <a:pPr eaLnBrk="1" hangingPunct="1">
              <a:lnSpc>
                <a:spcPct val="85000"/>
              </a:lnSpc>
            </a:pPr>
            <a:r>
              <a:rPr lang="el-GR" sz="2000" b="1" dirty="0" smtClean="0">
                <a:effectLst/>
              </a:rPr>
              <a:t/>
            </a:r>
            <a:br>
              <a:rPr lang="el-GR" sz="2000" b="1" dirty="0" smtClean="0">
                <a:effectLst/>
              </a:rPr>
            </a:br>
            <a:r>
              <a:rPr lang="el-GR" sz="2000" b="1" dirty="0" smtClean="0">
                <a:effectLst/>
              </a:rPr>
              <a:t>Άρθρο 80 Αποδεικτικά μέσα -</a:t>
            </a:r>
            <a:r>
              <a:rPr lang="el-GR" sz="2000" b="1" dirty="0" smtClean="0">
                <a:solidFill>
                  <a:srgbClr val="FF0000"/>
                </a:solidFill>
                <a:effectLst/>
              </a:rPr>
              <a:t>ΤΡΟΠΟΠΟΙΗΣΗ</a:t>
            </a:r>
            <a:endParaRPr lang="el-GR" sz="2000" dirty="0" smtClean="0">
              <a:solidFill>
                <a:srgbClr val="FF0000"/>
              </a:solidFill>
              <a:effectLst/>
            </a:endParaRPr>
          </a:p>
        </p:txBody>
      </p:sp>
      <p:sp>
        <p:nvSpPr>
          <p:cNvPr id="92164" name="Content Placeholder 2"/>
          <p:cNvSpPr>
            <a:spLocks noGrp="1"/>
          </p:cNvSpPr>
          <p:nvPr>
            <p:ph idx="4294967295"/>
          </p:nvPr>
        </p:nvSpPr>
        <p:spPr>
          <a:xfrm>
            <a:off x="107950" y="980728"/>
            <a:ext cx="8856663" cy="5401022"/>
          </a:xfrm>
        </p:spPr>
        <p:txBody>
          <a:bodyPr/>
          <a:lstStyle/>
          <a:p>
            <a:pPr marL="0" indent="-361950" algn="just">
              <a:lnSpc>
                <a:spcPct val="150000"/>
              </a:lnSpc>
              <a:spcBef>
                <a:spcPct val="0"/>
              </a:spcBef>
              <a:buFont typeface="Wingdings" pitchFamily="2" charset="2"/>
              <a:buNone/>
              <a:tabLst>
                <a:tab pos="361950" algn="l"/>
              </a:tabLst>
              <a:defRPr/>
            </a:pPr>
            <a:r>
              <a:rPr lang="el-GR" sz="2000" dirty="0" smtClean="0">
                <a:latin typeface="Arial" pitchFamily="34" charset="0"/>
              </a:rPr>
              <a:t>«γ) </a:t>
            </a:r>
            <a:r>
              <a:rPr lang="el-GR" sz="2400" dirty="0" smtClean="0">
                <a:latin typeface="Arial" pitchFamily="34" charset="0"/>
              </a:rPr>
              <a:t>για την περίπτωση </a:t>
            </a:r>
            <a:r>
              <a:rPr lang="el-GR" sz="2400" dirty="0" err="1" smtClean="0">
                <a:latin typeface="Arial" pitchFamily="34" charset="0"/>
              </a:rPr>
              <a:t>γ΄</a:t>
            </a:r>
            <a:r>
              <a:rPr lang="el-GR" sz="2400" dirty="0" smtClean="0">
                <a:latin typeface="Arial" pitchFamily="34" charset="0"/>
              </a:rPr>
              <a:t> της παραγράφου 2 του άρθρου 73, </a:t>
            </a:r>
            <a:r>
              <a:rPr lang="el-GR" sz="2400" b="1" dirty="0" smtClean="0">
                <a:solidFill>
                  <a:srgbClr val="FF0000"/>
                </a:solidFill>
                <a:latin typeface="Arial" pitchFamily="34" charset="0"/>
              </a:rPr>
              <a:t>πιστοποιητικό</a:t>
            </a:r>
            <a:r>
              <a:rPr lang="el-GR" sz="2400" dirty="0" smtClean="0">
                <a:latin typeface="Arial" pitchFamily="34" charset="0"/>
              </a:rPr>
              <a:t> από τη Διεύθυνση Προγραμματισμού και Συντονισμού της </a:t>
            </a:r>
            <a:r>
              <a:rPr lang="el-GR" sz="2400" dirty="0" smtClean="0">
                <a:solidFill>
                  <a:srgbClr val="FFFF00"/>
                </a:solidFill>
                <a:effectLst/>
                <a:latin typeface="Arial" pitchFamily="34" charset="0"/>
              </a:rPr>
              <a:t>Επιθεώρησης Εργασιακών Σχέσεων, </a:t>
            </a:r>
            <a:r>
              <a:rPr lang="el-GR" sz="2400" b="1" dirty="0" smtClean="0">
                <a:solidFill>
                  <a:srgbClr val="FFFF00"/>
                </a:solidFill>
                <a:effectLst/>
                <a:latin typeface="Arial" pitchFamily="34" charset="0"/>
              </a:rPr>
              <a:t>από το οποίο να προκύπτουν οι πράξεις επιβολής προστίμου που έχουν εκδοθεί σε βάρος του οικονομικού φορέα σε χρονικό διάστημα δύο (2) ετών πριν από την ημερομηνία λήξης της προθεσμίας υποβολής προσφοράς ή αίτησης συμμετοχής</a:t>
            </a:r>
            <a:r>
              <a:rPr lang="el-GR" sz="2400" dirty="0" smtClean="0">
                <a:latin typeface="Arial" pitchFamily="34" charset="0"/>
              </a:rPr>
              <a:t>.».</a:t>
            </a:r>
            <a:r>
              <a:rPr lang="el-GR" sz="2000" dirty="0" smtClean="0">
                <a:latin typeface="Arial" pitchFamily="34" charset="0"/>
              </a:rPr>
              <a:t> </a:t>
            </a:r>
          </a:p>
          <a:p>
            <a:pPr marL="0" indent="-361950" algn="just">
              <a:lnSpc>
                <a:spcPct val="150000"/>
              </a:lnSpc>
              <a:spcBef>
                <a:spcPct val="0"/>
              </a:spcBef>
              <a:buFont typeface="Wingdings" pitchFamily="2" charset="2"/>
              <a:buNone/>
              <a:tabLst>
                <a:tab pos="361950" algn="l"/>
              </a:tabLst>
              <a:defRPr/>
            </a:pPr>
            <a:r>
              <a:rPr lang="el-GR" sz="1600" dirty="0" smtClean="0">
                <a:solidFill>
                  <a:srgbClr val="00B050"/>
                </a:solidFill>
                <a:latin typeface="Arial" pitchFamily="34" charset="0"/>
              </a:rPr>
              <a:t>ΠΡΟΣΘ. ΠΕΡ. Γ ΣΤΗΝ ΠΑΡ. 2 ΤΟΥ ΑΡΘΡΟΥ 80 ΜΕ ΤΗΝ ΠΑΡ. 2 ΤΟΥ ΑΡΘ. 39 ΤΟΥ Ν. 4488/17, ΦΕΚ-137 Α/13-9-17 </a:t>
            </a:r>
          </a:p>
        </p:txBody>
      </p:sp>
      <p:sp>
        <p:nvSpPr>
          <p:cNvPr id="9728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549133-B24E-4700-A731-40EA051AB2FC}" type="slidenum">
              <a:rPr lang="el-GR" sz="1200">
                <a:solidFill>
                  <a:schemeClr val="tx1">
                    <a:tint val="75000"/>
                  </a:schemeClr>
                </a:solidFill>
                <a:latin typeface="+mn-lt"/>
                <a:cs typeface="+mn-cs"/>
              </a:rPr>
              <a:pPr algn="r" fontAlgn="auto">
                <a:spcBef>
                  <a:spcPts val="0"/>
                </a:spcBef>
                <a:spcAft>
                  <a:spcPts val="0"/>
                </a:spcAft>
                <a:defRPr/>
              </a:pPr>
              <a:t>107</a:t>
            </a:fld>
            <a:endParaRPr lang="el-GR" sz="1200">
              <a:solidFill>
                <a:schemeClr val="tx1">
                  <a:tint val="75000"/>
                </a:schemeClr>
              </a:solidFill>
              <a:latin typeface="+mn-lt"/>
              <a:cs typeface="+mn-cs"/>
            </a:endParaRPr>
          </a:p>
        </p:txBody>
      </p:sp>
      <p:sp>
        <p:nvSpPr>
          <p:cNvPr id="98307"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1341438"/>
            <a:ext cx="8856663" cy="4895850"/>
          </a:xfrm>
        </p:spPr>
        <p:txBody>
          <a:bodyPr/>
          <a:lstStyle/>
          <a:p>
            <a:pPr marL="0" indent="-361950" algn="just">
              <a:lnSpc>
                <a:spcPct val="150000"/>
              </a:lnSpc>
              <a:spcBef>
                <a:spcPct val="0"/>
              </a:spcBef>
              <a:buFont typeface="Wingdings" pitchFamily="2" charset="2"/>
              <a:buNone/>
              <a:tabLst>
                <a:tab pos="361950" algn="l"/>
              </a:tabLst>
              <a:defRPr/>
            </a:pPr>
            <a:r>
              <a:rPr lang="el-GR" sz="2400" b="1" u="sng" dirty="0" smtClean="0">
                <a:latin typeface="Arial" pitchFamily="34" charset="0"/>
              </a:rPr>
              <a:t>Με την παρ. 5 του άρθρου 39 του Ν. 4488/17, ορίζεται ότι </a:t>
            </a:r>
          </a:p>
          <a:p>
            <a:pPr marL="0" indent="-361950" algn="just">
              <a:lnSpc>
                <a:spcPct val="150000"/>
              </a:lnSpc>
              <a:spcBef>
                <a:spcPct val="0"/>
              </a:spcBef>
              <a:buFont typeface="Wingdings" pitchFamily="2" charset="2"/>
              <a:buNone/>
              <a:tabLst>
                <a:tab pos="361950" algn="l"/>
              </a:tabLst>
              <a:defRPr/>
            </a:pPr>
            <a:r>
              <a:rPr lang="el-GR" sz="2400" i="1" dirty="0" smtClean="0">
                <a:solidFill>
                  <a:srgbClr val="FFFF00"/>
                </a:solidFill>
                <a:latin typeface="Arial" pitchFamily="34" charset="0"/>
              </a:rPr>
              <a:t>“5. Η ισχύς των διατάξεων των παραγράφων 1 έως 4 ξεκινά δύο (2) μήνες μετά τη δημοσίευση του παρόντος νόμου και δεν καταλαμβάνει διαδικασίες που έχουν ήδη ξεκινήσει, κατά την έννοια των άρθρων 61, 120, 290 και 330 του ν. 4412/2016”.</a:t>
            </a:r>
            <a:r>
              <a:rPr lang="el-GR" sz="2400" dirty="0" smtClean="0">
                <a:latin typeface="Arial" pitchFamily="34" charset="0"/>
              </a:rPr>
              <a:t> </a:t>
            </a:r>
            <a:endParaRPr lang="el-GR" sz="2400" dirty="0" smtClean="0">
              <a:effectLst/>
              <a:latin typeface="Arial" pitchFamily="34" charset="0"/>
            </a:endParaRPr>
          </a:p>
        </p:txBody>
      </p:sp>
      <p:sp>
        <p:nvSpPr>
          <p:cNvPr id="983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108</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0" algn="just">
              <a:lnSpc>
                <a:spcPct val="150000"/>
              </a:lnSpc>
              <a:spcBef>
                <a:spcPts val="0"/>
              </a:spcBef>
              <a:defRPr/>
            </a:pPr>
            <a:endParaRPr lang="el-GR" sz="2000" dirty="0" smtClean="0">
              <a:latin typeface="Arial" pitchFamily="34" charset="0"/>
            </a:endParaRPr>
          </a:p>
          <a:p>
            <a:pPr marL="0" algn="just">
              <a:lnSpc>
                <a:spcPct val="150000"/>
              </a:lnSpc>
              <a:spcBef>
                <a:spcPts val="0"/>
              </a:spcBef>
              <a:defRPr/>
            </a:pPr>
            <a:r>
              <a:rPr lang="el-GR" sz="2000" b="1" dirty="0" smtClean="0">
                <a:solidFill>
                  <a:srgbClr val="FF0000"/>
                </a:solidFill>
                <a:effectLst/>
                <a:latin typeface="Arial" pitchFamily="34" charset="0"/>
              </a:rPr>
              <a:t>Το παρόν άρθρο δεν εφαρμόζεται σε δημόσιες συμβάσεις με εκτιμώμενη αξία ίση ή κατώτερη των 2.500 ευρώ (χωρίς ΦΠΑ).».</a:t>
            </a:r>
            <a:r>
              <a:rPr lang="el-GR" sz="2000" dirty="0" smtClean="0">
                <a:effectLst/>
                <a:latin typeface="Arial" pitchFamily="34" charset="0"/>
              </a:rPr>
              <a:t> </a:t>
            </a:r>
          </a:p>
          <a:p>
            <a:pPr marL="0" algn="just">
              <a:lnSpc>
                <a:spcPct val="150000"/>
              </a:lnSpc>
              <a:spcBef>
                <a:spcPts val="0"/>
              </a:spcBef>
              <a:buNone/>
              <a:defRPr/>
            </a:pPr>
            <a:endParaRPr lang="el-GR" sz="2000" dirty="0" smtClean="0">
              <a:latin typeface="Arial" pitchFamily="34" charset="0"/>
            </a:endParaRPr>
          </a:p>
          <a:p>
            <a:pPr marL="0" algn="just">
              <a:lnSpc>
                <a:spcPct val="150000"/>
              </a:lnSpc>
              <a:spcBef>
                <a:spcPts val="0"/>
              </a:spcBef>
              <a:defRPr/>
            </a:pPr>
            <a:r>
              <a:rPr lang="el-GR" sz="2000" b="1" i="1" dirty="0" smtClean="0">
                <a:solidFill>
                  <a:srgbClr val="FFFF00"/>
                </a:solidFill>
                <a:latin typeface="Arial" pitchFamily="34" charset="0"/>
              </a:rPr>
              <a:t>Δαπάνες μέχρι 2.500ευρώ, που πραγματοποιήθηκαν από 9.8.2016 μέχρι τη δημοσίευση του παρόντος, στο πλαίσιο διαδικασιών ανάθεσης συμβάσεων του ν. 4412/2016 </a:t>
            </a:r>
            <a:r>
              <a:rPr lang="el-GR" sz="2000" b="1" dirty="0" smtClean="0">
                <a:solidFill>
                  <a:srgbClr val="FFFF00"/>
                </a:solidFill>
                <a:effectLst/>
                <a:latin typeface="Arial" pitchFamily="34" charset="0"/>
              </a:rPr>
              <a:t>χωρίς την </a:t>
            </a:r>
            <a:r>
              <a:rPr lang="el-GR" sz="2000" b="1" i="1" dirty="0" smtClean="0">
                <a:solidFill>
                  <a:srgbClr val="FFFF00"/>
                </a:solidFill>
                <a:latin typeface="Arial" pitchFamily="34" charset="0"/>
              </a:rPr>
              <a:t>προσκόμιση των δικαιολογητικών του άρθρου 80 και σύμφωνα με του όρους και τις προϋποθέσεις του άρθρου αυτού, </a:t>
            </a:r>
            <a:r>
              <a:rPr lang="el-GR" sz="2000" b="1" i="1" dirty="0" smtClean="0">
                <a:latin typeface="Arial" pitchFamily="34" charset="0"/>
              </a:rPr>
              <a:t>λογίζονται νόμιμες</a:t>
            </a:r>
            <a:r>
              <a:rPr lang="el-GR" sz="2000" dirty="0" smtClean="0">
                <a:solidFill>
                  <a:srgbClr val="FFFF00"/>
                </a:solidFill>
                <a:latin typeface="Arial" pitchFamily="34" charset="0"/>
              </a:rPr>
              <a:t>.</a:t>
            </a:r>
          </a:p>
          <a:p>
            <a:pPr marL="0" indent="-361950" algn="just">
              <a:lnSpc>
                <a:spcPct val="150000"/>
              </a:lnSpc>
              <a:spcBef>
                <a:spcPts val="0"/>
              </a:spcBef>
              <a:buFont typeface="Wingdings" pitchFamily="2" charset="2"/>
              <a:buNone/>
              <a:tabLst>
                <a:tab pos="361950" algn="l"/>
              </a:tabLst>
              <a:defRPr/>
            </a:pPr>
            <a:endParaRPr lang="el-GR" sz="2000" dirty="0" smtClean="0">
              <a:effectLst/>
              <a:latin typeface="Arial" pitchFamily="34" charset="0"/>
            </a:endParaRP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109</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92075" indent="-92075" algn="just">
              <a:lnSpc>
                <a:spcPct val="150000"/>
              </a:lnSpc>
              <a:spcBef>
                <a:spcPts val="0"/>
              </a:spcBef>
            </a:pPr>
            <a:r>
              <a:rPr lang="el-GR" sz="2000" dirty="0" smtClean="0">
                <a:effectLst/>
              </a:rPr>
              <a:t> </a:t>
            </a:r>
            <a:r>
              <a:rPr lang="el-GR" sz="2000" dirty="0" smtClean="0">
                <a:effectLst/>
                <a:latin typeface="+mj-lt"/>
              </a:rPr>
              <a:t> Οι αναθέτουσες αρχές δέχονται ως επαρκή απόδειξη του ότι ο οικονομικός φορέας δεν εμπίπτει σε καμία από τις περιπτώσεις που αναφέρονται στο άρθρο 73:</a:t>
            </a:r>
          </a:p>
          <a:p>
            <a:pPr marL="92075" indent="-92075" algn="just">
              <a:lnSpc>
                <a:spcPct val="150000"/>
              </a:lnSpc>
              <a:spcBef>
                <a:spcPts val="0"/>
              </a:spcBef>
              <a:buNone/>
            </a:pPr>
            <a:r>
              <a:rPr lang="el-GR" sz="2000" dirty="0" smtClean="0">
                <a:effectLst/>
                <a:latin typeface="+mj-lt"/>
              </a:rPr>
              <a:t>α) </a:t>
            </a:r>
            <a:r>
              <a:rPr lang="el-GR" sz="2000" b="1" dirty="0" smtClean="0">
                <a:solidFill>
                  <a:srgbClr val="FFFF00"/>
                </a:solidFill>
                <a:effectLst/>
                <a:latin typeface="+mj-lt"/>
              </a:rPr>
              <a:t>παρ. 1</a:t>
            </a:r>
            <a:r>
              <a:rPr lang="el-GR" sz="2000" dirty="0" smtClean="0">
                <a:effectLst/>
                <a:latin typeface="+mj-lt"/>
              </a:rPr>
              <a:t>: προσκόμιση αποσπάσματος του σχετικού μητρώου, όπως του ποινικού μητρώου ή, ελλείψει αυτού, ισοδύναμου εγγράφου που εκδίδεται από αρμόδια δικαστική ή διοικητική αρχή του κράτους-μέλους ή της χώρας καταγωγής ή της χώρας όπου είναι εγκατεστημένος ο εν λόγω οικονομικός φορέας, από τον οποίο προκύπτει ότι πληρούνται αυτές οι προϋποθέσεις</a:t>
            </a:r>
            <a:r>
              <a:rPr lang="el-GR" sz="2000" dirty="0" smtClean="0">
                <a:solidFill>
                  <a:srgbClr val="FFFF00"/>
                </a:solidFill>
                <a:effectLst/>
                <a:latin typeface="+mj-lt"/>
              </a:rPr>
              <a:t>. Η υποχρέωση προσκόμισης του ως άνω αποσπάσματος αφορά και τα πρόσωπα του 2</a:t>
            </a:r>
            <a:r>
              <a:rPr lang="el-GR" sz="2000" baseline="30000" dirty="0" smtClean="0">
                <a:solidFill>
                  <a:srgbClr val="FFFF00"/>
                </a:solidFill>
                <a:effectLst/>
                <a:latin typeface="+mj-lt"/>
              </a:rPr>
              <a:t>ου</a:t>
            </a:r>
            <a:r>
              <a:rPr lang="el-GR" sz="2000" dirty="0" smtClean="0">
                <a:solidFill>
                  <a:srgbClr val="FFFF00"/>
                </a:solidFill>
                <a:effectLst/>
                <a:latin typeface="+mj-lt"/>
              </a:rPr>
              <a:t> </a:t>
            </a:r>
            <a:r>
              <a:rPr lang="el-GR" sz="2000" dirty="0" err="1" smtClean="0">
                <a:solidFill>
                  <a:srgbClr val="FFFF00"/>
                </a:solidFill>
                <a:effectLst/>
                <a:latin typeface="+mj-lt"/>
              </a:rPr>
              <a:t>εδ</a:t>
            </a:r>
            <a:r>
              <a:rPr lang="el-GR" sz="2000" dirty="0" smtClean="0">
                <a:solidFill>
                  <a:srgbClr val="FFFF00"/>
                </a:solidFill>
                <a:effectLst/>
                <a:latin typeface="+mj-lt"/>
              </a:rPr>
              <a:t>., § 1, αρθρ. 73.</a:t>
            </a: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13FF25AD-23B1-4D73-844C-DCF891E4BE58}" type="slidenum">
              <a:rPr lang="el-GR">
                <a:solidFill>
                  <a:schemeClr val="tx1">
                    <a:tint val="75000"/>
                  </a:schemeClr>
                </a:solidFill>
                <a:latin typeface="+mn-lt"/>
                <a:cs typeface="+mn-cs"/>
              </a:rPr>
              <a:pPr fontAlgn="auto">
                <a:spcBef>
                  <a:spcPts val="0"/>
                </a:spcBef>
                <a:spcAft>
                  <a:spcPts val="0"/>
                </a:spcAft>
                <a:defRPr/>
              </a:pPr>
              <a:t>11</a:t>
            </a:fld>
            <a:endParaRPr lang="el-GR">
              <a:solidFill>
                <a:schemeClr val="tx1">
                  <a:tint val="75000"/>
                </a:schemeClr>
              </a:solidFill>
              <a:latin typeface="+mn-lt"/>
              <a:cs typeface="+mn-cs"/>
            </a:endParaRPr>
          </a:p>
        </p:txBody>
      </p:sp>
      <p:sp>
        <p:nvSpPr>
          <p:cNvPr id="37891" name="Title 1"/>
          <p:cNvSpPr>
            <a:spLocks noGrp="1"/>
          </p:cNvSpPr>
          <p:nvPr>
            <p:ph type="title" idx="4294967295"/>
          </p:nvPr>
        </p:nvSpPr>
        <p:spPr>
          <a:xfrm>
            <a:off x="250825" y="188913"/>
            <a:ext cx="8713788" cy="647700"/>
          </a:xfrm>
        </p:spPr>
        <p:txBody>
          <a:bodyPr/>
          <a:lstStyle/>
          <a:p>
            <a:pPr algn="just" eaLnBrk="1" hangingPunct="1">
              <a:defRPr/>
            </a:pPr>
            <a:r>
              <a:rPr lang="el-GR" sz="2000" b="1" smtClean="0"/>
              <a:t>Άρθρο 47 Κανόνες για τη διενέργεια προκαταρκτικών διαβουλεύσεων της αγοράς</a:t>
            </a:r>
          </a:p>
        </p:txBody>
      </p:sp>
      <p:sp>
        <p:nvSpPr>
          <p:cNvPr id="11268" name="Content Placeholder 2"/>
          <p:cNvSpPr>
            <a:spLocks noGrp="1"/>
          </p:cNvSpPr>
          <p:nvPr>
            <p:ph idx="4294967295"/>
          </p:nvPr>
        </p:nvSpPr>
        <p:spPr>
          <a:xfrm>
            <a:off x="285750" y="981075"/>
            <a:ext cx="8607425" cy="5233988"/>
          </a:xfrm>
          <a:noFill/>
        </p:spPr>
        <p:txBody>
          <a:bodyPr/>
          <a:lstStyle/>
          <a:p>
            <a:pPr marL="361950" indent="-361950" algn="just">
              <a:lnSpc>
                <a:spcPct val="150000"/>
              </a:lnSpc>
              <a:spcBef>
                <a:spcPct val="0"/>
              </a:spcBef>
              <a:buFont typeface="Wingdings" pitchFamily="2" charset="2"/>
              <a:buChar char="v"/>
              <a:tabLst>
                <a:tab pos="361950" algn="l"/>
              </a:tabLst>
            </a:pPr>
            <a:r>
              <a:rPr lang="el-GR" sz="2000" dirty="0" smtClean="0">
                <a:effectLst/>
                <a:latin typeface="Arial" charset="0"/>
              </a:rPr>
              <a:t>Πλαίσιο &amp; κανόνες διενέργειας των προκαταρκτικών διαβουλεύσεων με την αγορά:</a:t>
            </a:r>
          </a:p>
          <a:p>
            <a:pPr marL="361950" indent="-361950" algn="just">
              <a:lnSpc>
                <a:spcPct val="150000"/>
              </a:lnSpc>
              <a:spcBef>
                <a:spcPct val="0"/>
              </a:spcBef>
              <a:buFont typeface="Wingdings" pitchFamily="2" charset="2"/>
              <a:buChar char="ü"/>
              <a:tabLst>
                <a:tab pos="361950" algn="l"/>
              </a:tabLst>
            </a:pPr>
            <a:r>
              <a:rPr lang="el-GR" sz="2000" dirty="0" smtClean="0">
                <a:effectLst/>
                <a:latin typeface="Arial" charset="0"/>
              </a:rPr>
              <a:t>βάσει </a:t>
            </a:r>
            <a:r>
              <a:rPr lang="el-GR" sz="2000" b="1" dirty="0" smtClean="0">
                <a:solidFill>
                  <a:srgbClr val="00B050"/>
                </a:solidFill>
                <a:effectLst/>
                <a:latin typeface="Arial" charset="0"/>
              </a:rPr>
              <a:t>ειδικής πρόσκλησης για ανοιχτή, μη δεσμευτική συμμετοχή </a:t>
            </a:r>
            <a:r>
              <a:rPr lang="el-GR" sz="2000" dirty="0" smtClean="0">
                <a:effectLst/>
                <a:latin typeface="Arial" charset="0"/>
              </a:rPr>
              <a:t>των ενδιαφερόμενων οικονομικών φορέων, που αναρτάται στην ιστοσελίδα της ΑΑ </a:t>
            </a:r>
            <a:r>
              <a:rPr lang="el-GR" sz="2000" b="1" dirty="0" smtClean="0">
                <a:effectLst/>
                <a:latin typeface="Arial" charset="0"/>
              </a:rPr>
              <a:t>&amp; δημοσιοποιείται με κάθε άλλο πρόσφορο έντυπο ή ηλεκτρονικό μέσο.</a:t>
            </a:r>
            <a:r>
              <a:rPr lang="el-GR" sz="2000" dirty="0" smtClean="0">
                <a:solidFill>
                  <a:schemeClr val="accent1"/>
                </a:solidFill>
                <a:effectLst/>
                <a:latin typeface="Arial" charset="0"/>
              </a:rPr>
              <a:t> </a:t>
            </a:r>
            <a:r>
              <a:rPr lang="el-GR" sz="2000" dirty="0" smtClean="0">
                <a:effectLst/>
                <a:latin typeface="Arial" charset="0"/>
              </a:rPr>
              <a:t>Η </a:t>
            </a:r>
            <a:r>
              <a:rPr lang="el-GR" sz="2000" dirty="0" smtClean="0">
                <a:solidFill>
                  <a:schemeClr val="accent1"/>
                </a:solidFill>
                <a:effectLst/>
                <a:latin typeface="Arial" charset="0"/>
              </a:rPr>
              <a:t>δαπάνη</a:t>
            </a:r>
            <a:r>
              <a:rPr lang="el-GR" sz="2000" dirty="0" smtClean="0">
                <a:effectLst/>
                <a:latin typeface="Arial" charset="0"/>
              </a:rPr>
              <a:t> των τυχόν δημοσιεύσεων βαρύνει την ΑΑ. </a:t>
            </a:r>
          </a:p>
          <a:p>
            <a:pPr marL="361950" indent="-361950" algn="just">
              <a:lnSpc>
                <a:spcPct val="150000"/>
              </a:lnSpc>
              <a:spcBef>
                <a:spcPct val="0"/>
              </a:spcBef>
              <a:buFont typeface="Wingdings" pitchFamily="2" charset="2"/>
              <a:buChar char="ü"/>
              <a:tabLst>
                <a:tab pos="361950" algn="l"/>
              </a:tabLst>
            </a:pPr>
            <a:r>
              <a:rPr lang="el-GR" sz="2000" dirty="0" smtClean="0">
                <a:solidFill>
                  <a:schemeClr val="accent1"/>
                </a:solidFill>
                <a:effectLst/>
                <a:latin typeface="Arial" charset="0"/>
              </a:rPr>
              <a:t>Μη δημοσιοποίηση ειδικής πρόσκλησης</a:t>
            </a:r>
            <a:r>
              <a:rPr lang="el-GR" sz="2000" dirty="0" smtClean="0">
                <a:effectLst/>
                <a:latin typeface="Arial" charset="0"/>
              </a:rPr>
              <a:t>, εάν αυτό θα ήταν αντίθετο με συμφέροντα της ΑΑ ή τυχόν θα έθιγε απόρρητα, </a:t>
            </a:r>
            <a:r>
              <a:rPr lang="el-GR" sz="2000" dirty="0" smtClean="0">
                <a:solidFill>
                  <a:schemeClr val="accent1"/>
                </a:solidFill>
                <a:effectLst/>
                <a:latin typeface="Arial" charset="0"/>
              </a:rPr>
              <a:t>αλλά αποστολή</a:t>
            </a:r>
            <a:r>
              <a:rPr lang="el-GR" sz="2000" dirty="0" smtClean="0">
                <a:effectLst/>
                <a:latin typeface="Arial" charset="0"/>
              </a:rPr>
              <a:t> αυτής με κάθε πρόσφορο τρόπο. </a:t>
            </a:r>
          </a:p>
          <a:p>
            <a:pPr marL="361950" indent="-361950" algn="just">
              <a:lnSpc>
                <a:spcPct val="150000"/>
              </a:lnSpc>
              <a:spcBef>
                <a:spcPct val="0"/>
              </a:spcBef>
              <a:buFont typeface="Wingdings" pitchFamily="2" charset="2"/>
              <a:buChar char="ü"/>
              <a:tabLst>
                <a:tab pos="361950" algn="l"/>
              </a:tabLst>
            </a:pPr>
            <a:r>
              <a:rPr lang="el-GR" sz="2000" dirty="0" smtClean="0">
                <a:solidFill>
                  <a:srgbClr val="FFFF00"/>
                </a:solidFill>
                <a:effectLst/>
                <a:latin typeface="Arial" charset="0"/>
              </a:rPr>
              <a:t>Περιεχόμενο ειδικής πρόσκλησης &amp; συν/νου περιγραφικού εγγράφου.</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110</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algn="just">
              <a:lnSpc>
                <a:spcPct val="150000"/>
              </a:lnSpc>
              <a:spcBef>
                <a:spcPts val="0"/>
              </a:spcBef>
              <a:buNone/>
            </a:pPr>
            <a:r>
              <a:rPr lang="el-GR" sz="2000" dirty="0" smtClean="0">
                <a:effectLst/>
                <a:latin typeface="+mj-lt"/>
              </a:rPr>
              <a:t> </a:t>
            </a:r>
          </a:p>
          <a:p>
            <a:pPr algn="just">
              <a:lnSpc>
                <a:spcPct val="150000"/>
              </a:lnSpc>
              <a:spcBef>
                <a:spcPts val="0"/>
              </a:spcBef>
              <a:buNone/>
            </a:pPr>
            <a:r>
              <a:rPr lang="el-GR" sz="2000" dirty="0" smtClean="0">
                <a:effectLst/>
                <a:latin typeface="+mj-lt"/>
              </a:rPr>
              <a:t> </a:t>
            </a:r>
            <a:r>
              <a:rPr lang="el-GR" sz="2000" dirty="0" smtClean="0">
                <a:latin typeface="+mj-lt"/>
              </a:rPr>
              <a:t>β) για τις παρ. </a:t>
            </a:r>
            <a:r>
              <a:rPr lang="el-GR" sz="2000" b="1" dirty="0" smtClean="0">
                <a:solidFill>
                  <a:srgbClr val="FFFF00"/>
                </a:solidFill>
                <a:latin typeface="+mj-lt"/>
              </a:rPr>
              <a:t>2 &amp; 4 περίπτωση </a:t>
            </a:r>
            <a:r>
              <a:rPr lang="el-GR" sz="2000" b="1" dirty="0" err="1" smtClean="0">
                <a:solidFill>
                  <a:srgbClr val="FFFF00"/>
                </a:solidFill>
                <a:latin typeface="+mj-lt"/>
              </a:rPr>
              <a:t>β΄</a:t>
            </a:r>
            <a:r>
              <a:rPr lang="el-GR" sz="2000" b="1" dirty="0" smtClean="0">
                <a:solidFill>
                  <a:srgbClr val="FFFF00"/>
                </a:solidFill>
                <a:latin typeface="+mj-lt"/>
              </a:rPr>
              <a:t> του άρθρου 73</a:t>
            </a:r>
            <a:r>
              <a:rPr lang="el-GR" sz="2000" dirty="0" smtClean="0">
                <a:latin typeface="+mj-lt"/>
              </a:rPr>
              <a:t>, πιστοποιητικό που εκδίδεται από την αρμόδια αρχή του οικείου κράτους - μέλους ή χώρας,</a:t>
            </a:r>
          </a:p>
          <a:p>
            <a:pPr algn="just">
              <a:lnSpc>
                <a:spcPct val="150000"/>
              </a:lnSpc>
              <a:spcBef>
                <a:spcPts val="0"/>
              </a:spcBef>
              <a:buNone/>
            </a:pPr>
            <a:endParaRPr lang="el-GR" sz="2000" dirty="0" smtClean="0">
              <a:latin typeface="+mj-lt"/>
            </a:endParaRPr>
          </a:p>
          <a:p>
            <a:pPr algn="just">
              <a:lnSpc>
                <a:spcPct val="150000"/>
              </a:lnSpc>
              <a:spcBef>
                <a:spcPts val="0"/>
              </a:spcBef>
              <a:buNone/>
            </a:pPr>
            <a:r>
              <a:rPr lang="el-GR" sz="2000" dirty="0" smtClean="0">
                <a:latin typeface="+mj-lt"/>
              </a:rPr>
              <a:t>γ) για την </a:t>
            </a:r>
            <a:r>
              <a:rPr lang="el-GR" sz="2000" b="1" dirty="0" smtClean="0">
                <a:solidFill>
                  <a:srgbClr val="FFFF00"/>
                </a:solidFill>
                <a:latin typeface="+mj-lt"/>
              </a:rPr>
              <a:t>περίπτωση </a:t>
            </a:r>
            <a:r>
              <a:rPr lang="el-GR" sz="2000" b="1" dirty="0" err="1" smtClean="0">
                <a:solidFill>
                  <a:srgbClr val="FFFF00"/>
                </a:solidFill>
                <a:latin typeface="+mj-lt"/>
              </a:rPr>
              <a:t>γ΄</a:t>
            </a:r>
            <a:r>
              <a:rPr lang="el-GR" sz="2000" b="1" dirty="0" smtClean="0">
                <a:solidFill>
                  <a:srgbClr val="FFFF00"/>
                </a:solidFill>
                <a:latin typeface="+mj-lt"/>
              </a:rPr>
              <a:t> της παραγράφου 2 του άρθρου 73</a:t>
            </a:r>
            <a:r>
              <a:rPr lang="el-GR" sz="2000" dirty="0" smtClean="0">
                <a:latin typeface="+mj-lt"/>
              </a:rPr>
              <a:t>, πιστοποιητικό από τη Δ/</a:t>
            </a:r>
            <a:r>
              <a:rPr lang="el-GR" sz="2000" dirty="0" err="1" smtClean="0">
                <a:latin typeface="+mj-lt"/>
              </a:rPr>
              <a:t>νση</a:t>
            </a:r>
            <a:r>
              <a:rPr lang="el-GR" sz="2000" dirty="0" smtClean="0">
                <a:latin typeface="+mj-lt"/>
              </a:rPr>
              <a:t> Προγραμματισμού και Συντονισμού της Επιθεώρησης Εργασιακών Σχέσεων, από το οποίο να προκύπτουν οι πράξεις επιβολής προστίμου που έχουν εκδοθεί σε βάρος του οικονομικού φορέα σε χρονικό διάστημα (2) ετών πριν από την ημερομηνία λήξης της προθεσμίας υποβολής προσφοράς ή αίτησης συμμετοχής.</a:t>
            </a:r>
            <a:endParaRPr lang="el-GR" sz="2000" dirty="0">
              <a:latin typeface="+mj-lt"/>
            </a:endParaRP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111</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0" indent="0" algn="just">
              <a:lnSpc>
                <a:spcPct val="150000"/>
              </a:lnSpc>
              <a:spcBef>
                <a:spcPts val="0"/>
              </a:spcBef>
              <a:buFont typeface="Wingdings" pitchFamily="2" charset="2"/>
              <a:buChar char="v"/>
            </a:pPr>
            <a:r>
              <a:rPr lang="el-GR" sz="2000" dirty="0" smtClean="0">
                <a:effectLst/>
                <a:latin typeface="+mj-lt"/>
              </a:rPr>
              <a:t>  </a:t>
            </a:r>
            <a:r>
              <a:rPr lang="el-GR" sz="2000" dirty="0" smtClean="0">
                <a:latin typeface="+mj-lt"/>
              </a:rPr>
              <a:t>Αν το κράτος-μέλος ή η εν λόγω χώρα δεν εκδίδει τέτοιου είδους έγγραφο ή πιστοποιητικό ή όπου το έγγραφο ή το πιστοποιητικό αυτό δεν καλύπτει όλες τις περιπτώσεις, τότε:</a:t>
            </a:r>
          </a:p>
          <a:p>
            <a:pPr marL="0" indent="0" algn="just">
              <a:lnSpc>
                <a:spcPct val="150000"/>
              </a:lnSpc>
              <a:spcBef>
                <a:spcPts val="0"/>
              </a:spcBef>
              <a:buNone/>
            </a:pPr>
            <a:endParaRPr lang="el-GR" sz="2000" dirty="0" smtClean="0">
              <a:latin typeface="+mj-lt"/>
            </a:endParaRPr>
          </a:p>
          <a:p>
            <a:pPr marL="0" indent="0" algn="just">
              <a:lnSpc>
                <a:spcPct val="150000"/>
              </a:lnSpc>
              <a:spcBef>
                <a:spcPts val="0"/>
              </a:spcBef>
              <a:buNone/>
            </a:pPr>
            <a:r>
              <a:rPr lang="el-GR" sz="2000" dirty="0" smtClean="0">
                <a:latin typeface="+mj-lt"/>
              </a:rPr>
              <a:t> το έγγραφο ή το πιστοποιητικό μπορεί να αντικαθίσταται </a:t>
            </a:r>
            <a:r>
              <a:rPr lang="el-GR" sz="2000" b="1" dirty="0" smtClean="0">
                <a:solidFill>
                  <a:srgbClr val="FFFF00"/>
                </a:solidFill>
                <a:latin typeface="+mj-lt"/>
              </a:rPr>
              <a:t>από ένορκη βεβαίωση</a:t>
            </a:r>
            <a:r>
              <a:rPr lang="el-GR" sz="2000" dirty="0" smtClean="0">
                <a:latin typeface="+mj-lt"/>
              </a:rPr>
              <a:t> ή, στα κράτη - μέλη ή στις χώρες όπου δεν προβλέπεται ένορκη βεβαίωση, </a:t>
            </a:r>
            <a:r>
              <a:rPr lang="el-GR" sz="2000" b="1" dirty="0" smtClean="0">
                <a:solidFill>
                  <a:srgbClr val="FFFF00"/>
                </a:solidFill>
                <a:latin typeface="+mj-lt"/>
              </a:rPr>
              <a:t>από υπεύθυνη δήλωση </a:t>
            </a:r>
            <a:r>
              <a:rPr lang="el-GR" sz="2000" dirty="0" smtClean="0">
                <a:latin typeface="+mj-lt"/>
              </a:rPr>
              <a:t>του ενδιαφερομένου ενώπιον αρμόδιας δικαστικής ή διοικητικής αρχής, συμβολαιογράφου ή αρμόδιου επαγγελματικού ή εμπορικού οργανισμού του </a:t>
            </a:r>
            <a:r>
              <a:rPr lang="el-GR" sz="2000" dirty="0" err="1" smtClean="0">
                <a:latin typeface="+mj-lt"/>
              </a:rPr>
              <a:t>κμ</a:t>
            </a:r>
            <a:r>
              <a:rPr lang="el-GR" sz="2000" dirty="0" smtClean="0">
                <a:latin typeface="+mj-lt"/>
              </a:rPr>
              <a:t> ή της χώρας καταγωγής ή της χώρας όπου είναι εγκατεστημένος ο οικονομικός φορέας.</a:t>
            </a: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112</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0" indent="0" algn="just">
              <a:lnSpc>
                <a:spcPct val="150000"/>
              </a:lnSpc>
              <a:spcBef>
                <a:spcPts val="0"/>
              </a:spcBef>
              <a:buNone/>
            </a:pPr>
            <a:endParaRPr lang="el-GR" sz="2000" dirty="0" smtClean="0">
              <a:effectLst/>
              <a:latin typeface="+mj-lt"/>
            </a:endParaRPr>
          </a:p>
          <a:p>
            <a:pPr marL="0" indent="0" algn="just">
              <a:lnSpc>
                <a:spcPct val="150000"/>
              </a:lnSpc>
              <a:spcBef>
                <a:spcPts val="0"/>
              </a:spcBef>
              <a:buFont typeface="Wingdings" pitchFamily="2" charset="2"/>
              <a:buChar char="v"/>
            </a:pPr>
            <a:r>
              <a:rPr lang="el-GR" sz="2000" dirty="0" smtClean="0">
                <a:effectLst/>
                <a:latin typeface="+mj-lt"/>
              </a:rPr>
              <a:t> </a:t>
            </a:r>
            <a:r>
              <a:rPr lang="el-GR" sz="2000" dirty="0" smtClean="0"/>
              <a:t>«Σε δημόσιες συμβάσεις με εκτιμώμενη αξία </a:t>
            </a:r>
            <a:r>
              <a:rPr lang="el-GR" sz="2000" b="1" dirty="0" smtClean="0">
                <a:solidFill>
                  <a:srgbClr val="FFFF00"/>
                </a:solidFill>
              </a:rPr>
              <a:t>μεγαλύτερη των (2.500) ευρώ χωρίς Φ.Π.Α. και έως (20.000) ευρώ χωρίς Φ.Π.Α.</a:t>
            </a:r>
            <a:r>
              <a:rPr lang="el-GR" sz="2000" dirty="0" smtClean="0"/>
              <a:t>, οι αναθέτουσες αρχές δύνανται να απαιτούν ως απόδειξη για τη μη συνδρομή των λόγων αποκλεισμού της παρ. 1 του άρθρου 73 του παρόντος, </a:t>
            </a:r>
            <a:r>
              <a:rPr lang="el-GR" sz="2000" b="1" dirty="0" smtClean="0">
                <a:solidFill>
                  <a:srgbClr val="FFFF00"/>
                </a:solidFill>
              </a:rPr>
              <a:t>την υποβολή υπεύθυνης δήλωσης </a:t>
            </a:r>
            <a:r>
              <a:rPr lang="el-GR" sz="2000" dirty="0" smtClean="0"/>
              <a:t>εκ μέρους του οικονομικού φορέα, σε περίπτωση φυσικού προσώπου, ή σε περίπτωση νομικού προσώπου την υποβολή αυτής εκ μέρους του νομίμου εκπροσώπου, όπως αυτός ορίζεται στην περίπτωση 79Α του παρόντος.» </a:t>
            </a:r>
            <a:endParaRPr lang="el-GR" sz="2000" dirty="0" smtClean="0">
              <a:latin typeface="+mj-lt"/>
            </a:endParaRP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113</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9"/>
            <a:ext cx="8640763" cy="455592"/>
          </a:xfrm>
          <a:noFill/>
        </p:spPr>
        <p:txBody>
          <a:bodyPr/>
          <a:lstStyle/>
          <a:p>
            <a:pPr eaLnBrk="1" hangingPunct="1">
              <a:lnSpc>
                <a:spcPct val="85000"/>
              </a:lnSpc>
            </a:pPr>
            <a:r>
              <a:rPr lang="el-GR" sz="2000" b="1" dirty="0" smtClean="0">
                <a:effectLst/>
              </a:rPr>
              <a:t/>
            </a:r>
            <a:br>
              <a:rPr lang="el-GR" sz="2000" b="1" dirty="0" smtClean="0">
                <a:effectLst/>
              </a:rPr>
            </a:br>
            <a:r>
              <a:rPr lang="el-GR" sz="2000" b="1" dirty="0" smtClean="0">
                <a:effectLst/>
              </a:rPr>
              <a:t>Άρθρο 80 Αποδεικτικά μέσα -</a:t>
            </a:r>
            <a:r>
              <a:rPr lang="el-GR" sz="2000" b="1" dirty="0" smtClean="0">
                <a:solidFill>
                  <a:srgbClr val="FF0000"/>
                </a:solidFill>
                <a:effectLst/>
              </a:rPr>
              <a:t>ΤΡΟΠΟΠΟΙΗΣΗ</a:t>
            </a:r>
            <a:endParaRPr lang="el-GR" sz="2000" dirty="0" smtClean="0">
              <a:solidFill>
                <a:srgbClr val="FF0000"/>
              </a:solidFill>
              <a:effectLst/>
            </a:endParaRPr>
          </a:p>
        </p:txBody>
      </p:sp>
      <p:sp>
        <p:nvSpPr>
          <p:cNvPr id="92164" name="Content Placeholder 2"/>
          <p:cNvSpPr>
            <a:spLocks noGrp="1"/>
          </p:cNvSpPr>
          <p:nvPr>
            <p:ph idx="4294967295"/>
          </p:nvPr>
        </p:nvSpPr>
        <p:spPr>
          <a:xfrm>
            <a:off x="107950" y="714357"/>
            <a:ext cx="8856663" cy="5929353"/>
          </a:xfrm>
        </p:spPr>
        <p:txBody>
          <a:bodyPr/>
          <a:lstStyle/>
          <a:p>
            <a:pPr marL="182563" indent="-182563" algn="just">
              <a:lnSpc>
                <a:spcPct val="150000"/>
              </a:lnSpc>
              <a:spcBef>
                <a:spcPts val="0"/>
              </a:spcBef>
              <a:tabLst>
                <a:tab pos="182563" algn="l"/>
              </a:tabLst>
            </a:pPr>
            <a:r>
              <a:rPr lang="el-GR" sz="2000" dirty="0" smtClean="0">
                <a:latin typeface="+mj-lt"/>
              </a:rPr>
              <a:t> Τα αποδεικτικά έγγραφα συντάσσονται στην ελληνική γλώσσα ή συνοδεύονται από επίσημη μετάφραση τους στην ελληνική γλώσσα. </a:t>
            </a:r>
          </a:p>
          <a:p>
            <a:pPr marL="182563" indent="-182563" algn="just">
              <a:lnSpc>
                <a:spcPct val="150000"/>
              </a:lnSpc>
              <a:spcBef>
                <a:spcPts val="0"/>
              </a:spcBef>
              <a:tabLst>
                <a:tab pos="182563" algn="l"/>
              </a:tabLst>
            </a:pPr>
            <a:r>
              <a:rPr lang="el-GR" sz="2000" dirty="0" smtClean="0">
                <a:latin typeface="+mj-lt"/>
              </a:rPr>
              <a:t> Στα αλλοδαπά δημόσια έγγραφα και δικαιολογητικά εφαρμόζεται η Συνθήκη της Χάγης της 5.10.1961, που κυρώθηκε με το ν. 1497/1984 (Α ' 188). </a:t>
            </a:r>
          </a:p>
          <a:p>
            <a:pPr marL="182563" indent="-182563" algn="just">
              <a:lnSpc>
                <a:spcPct val="150000"/>
              </a:lnSpc>
              <a:spcBef>
                <a:spcPts val="0"/>
              </a:spcBef>
              <a:tabLst>
                <a:tab pos="182563" algn="l"/>
              </a:tabLst>
            </a:pPr>
            <a:r>
              <a:rPr lang="el-GR" sz="2000" dirty="0" smtClean="0">
                <a:latin typeface="+mj-lt"/>
              </a:rPr>
              <a:t> Ειδικά τα αλλοδαπά ιδιωτικά έγγραφα συνοδεύονται από μετάφρασή τους στην ελληνική γλώσσα </a:t>
            </a:r>
            <a:r>
              <a:rPr lang="el-GR" sz="2000" b="1" dirty="0" smtClean="0">
                <a:solidFill>
                  <a:srgbClr val="FFFF00"/>
                </a:solidFill>
                <a:latin typeface="+mj-lt"/>
              </a:rPr>
              <a:t>επικυρωμένη</a:t>
            </a:r>
            <a:r>
              <a:rPr lang="el-GR" sz="2000" dirty="0" smtClean="0">
                <a:latin typeface="+mj-lt"/>
              </a:rPr>
              <a:t> είτε από πρόσωπο αρμόδιο κατά τις διατάξεις της εθνικής νομοθεσίας είτε από πρόσωπο κατά νόμο αρμόδιο της χώρας στην οποία έχει συνταχθεί το έγγραφο.</a:t>
            </a:r>
          </a:p>
          <a:p>
            <a:pPr marL="182563" indent="-182563" algn="just">
              <a:lnSpc>
                <a:spcPct val="150000"/>
              </a:lnSpc>
              <a:spcBef>
                <a:spcPts val="0"/>
              </a:spcBef>
              <a:tabLst>
                <a:tab pos="182563" algn="l"/>
              </a:tabLst>
            </a:pPr>
            <a:r>
              <a:rPr lang="el-GR" sz="2000" dirty="0" smtClean="0">
                <a:latin typeface="+mj-lt"/>
              </a:rPr>
              <a:t>  Στα έγγραφα της σύμβασης του άρθρου 53 μπορεί να ορίζεται ότι ενημερωτικά και τεχνικά φυλλάδια και άλλα έντυπα -εταιρικά ή μη- με ειδικό τεχνικό περιεχόμενο μπορούν να υποβάλλονται σε άλλη γλώσσα, χωρίς να συνοδεύονται από μετάφραση στην ελληνική.</a:t>
            </a: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114</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endParaRPr lang="el-GR" sz="2000" dirty="0" smtClean="0"/>
          </a:p>
          <a:p>
            <a:endParaRPr lang="el-GR" sz="2000" dirty="0" smtClean="0"/>
          </a:p>
          <a:p>
            <a:pPr algn="just">
              <a:lnSpc>
                <a:spcPct val="150000"/>
              </a:lnSpc>
              <a:spcBef>
                <a:spcPts val="0"/>
              </a:spcBef>
            </a:pPr>
            <a:r>
              <a:rPr lang="el-GR" sz="2800" dirty="0" smtClean="0">
                <a:latin typeface="+mj-lt"/>
              </a:rPr>
              <a:t>Το άρθρο 80 δεν εφαρμόζεται σε δημόσιες συμβάσεις με εκτιμώμενη αξία </a:t>
            </a:r>
            <a:r>
              <a:rPr lang="el-GR" sz="2800" i="1" dirty="0" smtClean="0">
                <a:solidFill>
                  <a:srgbClr val="FFFF00"/>
                </a:solidFill>
                <a:latin typeface="+mj-lt"/>
              </a:rPr>
              <a:t>ίση ή κατώτερη των 2.500 ευρώ χωρίς ΦΠΑ. </a:t>
            </a:r>
            <a:endParaRPr lang="el-GR" sz="2800" i="1" dirty="0" smtClean="0">
              <a:solidFill>
                <a:srgbClr val="FFFF00"/>
              </a:solidFill>
              <a:effectLst/>
              <a:latin typeface="+mj-lt"/>
            </a:endParaRP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115</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0" indent="0" algn="just">
              <a:lnSpc>
                <a:spcPct val="150000"/>
              </a:lnSpc>
              <a:spcBef>
                <a:spcPts val="0"/>
              </a:spcBef>
            </a:pPr>
            <a:r>
              <a:rPr lang="el-GR" sz="2400" dirty="0" smtClean="0">
                <a:latin typeface="+mj-lt"/>
              </a:rPr>
              <a:t> Τα αποδεικτικά μέσα γίνονται αποδεκτά κατά τον ακόλουθο τρόπο: </a:t>
            </a:r>
          </a:p>
          <a:p>
            <a:pPr marL="0" indent="0" algn="just">
              <a:lnSpc>
                <a:spcPct val="150000"/>
              </a:lnSpc>
              <a:spcBef>
                <a:spcPts val="0"/>
              </a:spcBef>
              <a:buNone/>
            </a:pPr>
            <a:r>
              <a:rPr lang="el-GR" sz="2400" dirty="0" smtClean="0">
                <a:latin typeface="+mj-lt"/>
              </a:rPr>
              <a:t>α) τα δικαιολογητικά που αφορούν περιπτώσεις του άρθρ. 73, </a:t>
            </a:r>
            <a:r>
              <a:rPr lang="el-GR" sz="2400" b="1" dirty="0" smtClean="0">
                <a:solidFill>
                  <a:srgbClr val="FFFF00"/>
                </a:solidFill>
                <a:latin typeface="+mj-lt"/>
              </a:rPr>
              <a:t>εφόσον έχουν εκδοθεί έως (3) μήνες πριν από την υποβολή τους, </a:t>
            </a:r>
          </a:p>
          <a:p>
            <a:pPr marL="0" indent="0" algn="just">
              <a:lnSpc>
                <a:spcPct val="150000"/>
              </a:lnSpc>
              <a:spcBef>
                <a:spcPts val="0"/>
              </a:spcBef>
              <a:buNone/>
            </a:pPr>
            <a:r>
              <a:rPr lang="el-GR" sz="2400" dirty="0" smtClean="0">
                <a:latin typeface="+mj-lt"/>
              </a:rPr>
              <a:t>β) τα λοιπά δικαιολογητικά που αφορούν την παρ. 2 του άρθρου 73 εφόσον είναι εν ισχύ κατά το χρόνο υποβολής τους, άλλως, στην περίπτωση που δεν αναφέρεται χρόνος ισχύος, να έχουν εκδοθεί κατά τα οριζόμενα στην προηγούμενη περίπτωση.</a:t>
            </a: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116</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0" indent="0" algn="just">
              <a:lnSpc>
                <a:spcPct val="150000"/>
              </a:lnSpc>
              <a:spcBef>
                <a:spcPts val="0"/>
              </a:spcBef>
            </a:pPr>
            <a:r>
              <a:rPr lang="el-GR" sz="2000" dirty="0" smtClean="0">
                <a:latin typeface="+mj-lt"/>
              </a:rPr>
              <a:t>Τα αποδεικτικά μέσα γίνονται αποδεκτά κατά τον ακόλουθο τρόπο: </a:t>
            </a:r>
          </a:p>
          <a:p>
            <a:pPr marL="0" indent="0" algn="just">
              <a:lnSpc>
                <a:spcPct val="150000"/>
              </a:lnSpc>
              <a:spcBef>
                <a:spcPts val="0"/>
              </a:spcBef>
              <a:buNone/>
            </a:pPr>
            <a:r>
              <a:rPr lang="el-GR" sz="2000" dirty="0" smtClean="0">
                <a:latin typeface="+mj-lt"/>
              </a:rPr>
              <a:t>γ) τα δικαιολογητικά που αφορούν την παρ. 2 του άρθρου 75, τα αποδεικτικά ισχύουσας εκπροσώπησης σε περίπτωση ΝΠ &amp; τα πιστοποιητικά αρμόδιας αρχής σχετικά με την ονομαστικοποίηση των μετοχών σε περίπτωση ΑΕ, εφόσον </a:t>
            </a:r>
            <a:r>
              <a:rPr lang="el-GR" sz="2000" b="1" dirty="0" smtClean="0">
                <a:solidFill>
                  <a:srgbClr val="FFFF00"/>
                </a:solidFill>
                <a:latin typeface="+mj-lt"/>
              </a:rPr>
              <a:t>έχουν εκδοθεί έως (30) εργάσιμες ημέρες πριν από την υποβολή τους, </a:t>
            </a:r>
          </a:p>
          <a:p>
            <a:pPr marL="0" indent="0" algn="just">
              <a:lnSpc>
                <a:spcPct val="150000"/>
              </a:lnSpc>
              <a:spcBef>
                <a:spcPts val="0"/>
              </a:spcBef>
              <a:buNone/>
            </a:pPr>
            <a:r>
              <a:rPr lang="el-GR" sz="2000" dirty="0" smtClean="0">
                <a:latin typeface="+mj-lt"/>
              </a:rPr>
              <a:t>δ) οι ένορκες βεβαιώσεις, εφόσον έχουν συνταχθεί </a:t>
            </a:r>
            <a:r>
              <a:rPr lang="el-GR" sz="2000" b="1" dirty="0" smtClean="0">
                <a:solidFill>
                  <a:srgbClr val="FFFF00"/>
                </a:solidFill>
                <a:latin typeface="+mj-lt"/>
              </a:rPr>
              <a:t>έως (3) μήνες πριν από την υποβολή τους και </a:t>
            </a:r>
          </a:p>
          <a:p>
            <a:pPr marL="0" indent="0" algn="just">
              <a:lnSpc>
                <a:spcPct val="150000"/>
              </a:lnSpc>
              <a:spcBef>
                <a:spcPts val="0"/>
              </a:spcBef>
              <a:buNone/>
            </a:pPr>
            <a:r>
              <a:rPr lang="el-GR" sz="2000" dirty="0" smtClean="0">
                <a:latin typeface="+mj-lt"/>
              </a:rPr>
              <a:t>ε) οι υπεύθυνες δηλώσεις, εφόσον έχουν συνταχθεί </a:t>
            </a:r>
            <a:r>
              <a:rPr lang="el-GR" sz="2000" b="1" dirty="0" smtClean="0">
                <a:solidFill>
                  <a:srgbClr val="FFFF00"/>
                </a:solidFill>
                <a:latin typeface="+mj-lt"/>
              </a:rPr>
              <a:t>μετά την κοινοποίηση της πρόσκλησης για την υποβολή των δικαιολογητικών.</a:t>
            </a: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117</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355600" indent="-355600" algn="just">
              <a:lnSpc>
                <a:spcPct val="150000"/>
              </a:lnSpc>
              <a:spcBef>
                <a:spcPts val="0"/>
              </a:spcBef>
            </a:pPr>
            <a:r>
              <a:rPr lang="el-GR" sz="2000" dirty="0" smtClean="0"/>
              <a:t>Τα ως άνω  έγγραφα υποβάλλονται, σύμφωνα με τις διατάξεις του ν. </a:t>
            </a:r>
            <a:r>
              <a:rPr lang="el-GR" sz="2000" b="1" dirty="0" smtClean="0">
                <a:solidFill>
                  <a:srgbClr val="FFFF00"/>
                </a:solidFill>
              </a:rPr>
              <a:t>4250/2014</a:t>
            </a:r>
            <a:r>
              <a:rPr lang="el-GR" sz="2000" dirty="0" smtClean="0"/>
              <a:t> (Α΄ 94). </a:t>
            </a:r>
          </a:p>
          <a:p>
            <a:pPr marL="355600" indent="-355600" algn="just">
              <a:lnSpc>
                <a:spcPct val="150000"/>
              </a:lnSpc>
              <a:spcBef>
                <a:spcPts val="0"/>
              </a:spcBef>
            </a:pPr>
            <a:endParaRPr lang="el-GR" sz="2000" dirty="0" smtClean="0"/>
          </a:p>
          <a:p>
            <a:pPr marL="355600" indent="-355600" algn="just">
              <a:lnSpc>
                <a:spcPct val="150000"/>
              </a:lnSpc>
              <a:spcBef>
                <a:spcPts val="0"/>
              </a:spcBef>
            </a:pPr>
            <a:r>
              <a:rPr lang="el-GR" sz="2000" dirty="0" smtClean="0"/>
              <a:t> Ειδικά τα αποδεικτικά τα οποία αποτελούν </a:t>
            </a:r>
            <a:r>
              <a:rPr lang="el-GR" sz="2000" b="1" dirty="0" smtClean="0">
                <a:solidFill>
                  <a:srgbClr val="FFFF00"/>
                </a:solidFill>
              </a:rPr>
              <a:t>ιδιωτικά έγγραφα, μπορεί να γίνονται αποδεκτά και σε απλή φωτοτυπία, εφόσον συνυποβάλλεται υπεύθυνη δήλωση στην οποία βεβαιώνεται η ακρίβειά τους.</a:t>
            </a:r>
            <a:endParaRPr lang="el-GR" sz="2000" b="1" dirty="0" smtClean="0">
              <a:solidFill>
                <a:srgbClr val="FFFF00"/>
              </a:solidFill>
              <a:latin typeface="+mj-lt"/>
            </a:endParaRP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C21E4AC-39D9-4736-907A-C591597CDFC6}" type="slidenum">
              <a:rPr lang="el-GR" sz="1200">
                <a:solidFill>
                  <a:schemeClr val="tx1">
                    <a:tint val="75000"/>
                  </a:schemeClr>
                </a:solidFill>
                <a:latin typeface="+mn-lt"/>
                <a:cs typeface="+mn-cs"/>
              </a:rPr>
              <a:pPr algn="r" fontAlgn="auto">
                <a:spcBef>
                  <a:spcPts val="0"/>
                </a:spcBef>
                <a:spcAft>
                  <a:spcPts val="0"/>
                </a:spcAft>
                <a:defRPr/>
              </a:pPr>
              <a:t>118</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23850" y="115888"/>
            <a:ext cx="8640763" cy="5984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Άρθρο 80 Αποδεικτικά μέσα -</a:t>
            </a:r>
            <a:r>
              <a:rPr lang="el-GR" sz="2000" b="1" smtClean="0">
                <a:solidFill>
                  <a:srgbClr val="FF0000"/>
                </a:solidFill>
                <a:effectLst/>
              </a:rPr>
              <a:t>ΤΡΟΠΟΠΟΙΗΣΗ</a:t>
            </a:r>
            <a:endParaRPr lang="el-GR" sz="2000" smtClean="0">
              <a:solidFill>
                <a:srgbClr val="FF0000"/>
              </a:solidFill>
              <a:effectLst/>
            </a:endParaRPr>
          </a:p>
        </p:txBody>
      </p:sp>
      <p:sp>
        <p:nvSpPr>
          <p:cNvPr id="92164" name="Content Placeholder 2"/>
          <p:cNvSpPr>
            <a:spLocks noGrp="1"/>
          </p:cNvSpPr>
          <p:nvPr>
            <p:ph idx="4294967295"/>
          </p:nvPr>
        </p:nvSpPr>
        <p:spPr>
          <a:xfrm>
            <a:off x="107950" y="785813"/>
            <a:ext cx="8856663" cy="5451475"/>
          </a:xfrm>
        </p:spPr>
        <p:txBody>
          <a:bodyPr/>
          <a:lstStyle/>
          <a:p>
            <a:pPr marL="0" indent="0" algn="just">
              <a:lnSpc>
                <a:spcPct val="150000"/>
              </a:lnSpc>
              <a:spcBef>
                <a:spcPts val="0"/>
              </a:spcBef>
              <a:buNone/>
            </a:pPr>
            <a:r>
              <a:rPr lang="el-GR" sz="2000" dirty="0" smtClean="0">
                <a:effectLst/>
                <a:latin typeface="+mj-lt"/>
              </a:rPr>
              <a:t>  </a:t>
            </a:r>
            <a:endParaRPr lang="el-GR" sz="2000" dirty="0" smtClean="0">
              <a:latin typeface="+mj-lt"/>
            </a:endParaRPr>
          </a:p>
          <a:p>
            <a:pPr marL="0" indent="0" algn="just">
              <a:lnSpc>
                <a:spcPct val="150000"/>
              </a:lnSpc>
              <a:spcBef>
                <a:spcPts val="0"/>
              </a:spcBef>
            </a:pPr>
            <a:r>
              <a:rPr lang="el-GR" sz="2000" dirty="0" smtClean="0">
                <a:latin typeface="+mj-lt"/>
              </a:rPr>
              <a:t>  Οι αρμόδιες δημόσιες αρχές παρέχουν, όπου κρίνεται αναγκαίο, επίσημη δήλωση στην οποία αναφέρεται ότι δεν εκδίδονται τα έγγραφα ή τα πιστοποιητικά της παρούσας παρ. ή ότι τα έγγραφα αυτά δεν καλύπτουν όλες τις περιπτώσεις που αναφέρονται στην παράγραφο 1, στις περιπτώσεις </a:t>
            </a:r>
            <a:r>
              <a:rPr lang="el-GR" sz="2000" dirty="0" err="1" smtClean="0">
                <a:latin typeface="+mj-lt"/>
              </a:rPr>
              <a:t>α΄</a:t>
            </a:r>
            <a:r>
              <a:rPr lang="el-GR" sz="2000" dirty="0" smtClean="0">
                <a:latin typeface="+mj-lt"/>
              </a:rPr>
              <a:t> και </a:t>
            </a:r>
            <a:r>
              <a:rPr lang="el-GR" sz="2000" dirty="0" err="1" smtClean="0">
                <a:latin typeface="+mj-lt"/>
              </a:rPr>
              <a:t>β΄</a:t>
            </a:r>
            <a:r>
              <a:rPr lang="el-GR" sz="2000" dirty="0" smtClean="0">
                <a:latin typeface="+mj-lt"/>
              </a:rPr>
              <a:t> της παραγράφου 2 και στην περίπτωση </a:t>
            </a:r>
            <a:r>
              <a:rPr lang="el-GR" sz="2000" dirty="0" err="1" smtClean="0">
                <a:latin typeface="+mj-lt"/>
              </a:rPr>
              <a:t>β΄</a:t>
            </a:r>
            <a:r>
              <a:rPr lang="el-GR" sz="2000" dirty="0" smtClean="0">
                <a:latin typeface="+mj-lt"/>
              </a:rPr>
              <a:t> της παραγράφου 4 του άρθρου 73. </a:t>
            </a:r>
          </a:p>
          <a:p>
            <a:pPr marL="0" indent="0" algn="just">
              <a:lnSpc>
                <a:spcPct val="150000"/>
              </a:lnSpc>
              <a:spcBef>
                <a:spcPts val="0"/>
              </a:spcBef>
            </a:pPr>
            <a:r>
              <a:rPr lang="el-GR" sz="2000" dirty="0" smtClean="0">
                <a:latin typeface="+mj-lt"/>
              </a:rPr>
              <a:t>  Οι επίσημες δηλώσεις καθίστανται διαθέσιμες μέσω του </a:t>
            </a:r>
            <a:r>
              <a:rPr lang="el-GR" sz="2000" dirty="0" err="1" smtClean="0">
                <a:latin typeface="+mj-lt"/>
              </a:rPr>
              <a:t>επιγραμμικού</a:t>
            </a:r>
            <a:r>
              <a:rPr lang="el-GR" sz="2000" dirty="0" smtClean="0">
                <a:latin typeface="+mj-lt"/>
              </a:rPr>
              <a:t> αποθετηρίου πιστοποιητικών (e-</a:t>
            </a:r>
            <a:r>
              <a:rPr lang="el-GR" sz="2000" dirty="0" err="1" smtClean="0">
                <a:latin typeface="+mj-lt"/>
              </a:rPr>
              <a:t>Certi</a:t>
            </a:r>
            <a:r>
              <a:rPr lang="el-GR" sz="2000" dirty="0" smtClean="0">
                <a:latin typeface="+mj-lt"/>
              </a:rPr>
              <a:t>s)</a:t>
            </a:r>
            <a:endParaRPr lang="el-GR" sz="2000" dirty="0">
              <a:latin typeface="+mj-lt"/>
            </a:endParaRPr>
          </a:p>
        </p:txBody>
      </p:sp>
      <p:sp>
        <p:nvSpPr>
          <p:cNvPr id="993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DE87701-CB9F-4CE9-AAC6-D81FC33D3CC2}" type="slidenum">
              <a:rPr lang="el-GR" sz="1200">
                <a:solidFill>
                  <a:schemeClr val="tx1">
                    <a:tint val="75000"/>
                  </a:schemeClr>
                </a:solidFill>
                <a:latin typeface="+mn-lt"/>
                <a:cs typeface="+mn-cs"/>
              </a:rPr>
              <a:pPr algn="r" fontAlgn="auto">
                <a:spcBef>
                  <a:spcPts val="0"/>
                </a:spcBef>
                <a:spcAft>
                  <a:spcPts val="0"/>
                </a:spcAft>
                <a:defRPr/>
              </a:pPr>
              <a:t>119</a:t>
            </a:fld>
            <a:endParaRPr lang="el-GR" sz="1200">
              <a:solidFill>
                <a:schemeClr val="tx1">
                  <a:tint val="75000"/>
                </a:schemeClr>
              </a:solidFill>
              <a:latin typeface="+mn-lt"/>
              <a:cs typeface="+mn-cs"/>
            </a:endParaRPr>
          </a:p>
        </p:txBody>
      </p:sp>
      <p:sp>
        <p:nvSpPr>
          <p:cNvPr id="100355" name="Title 1"/>
          <p:cNvSpPr>
            <a:spLocks noGrp="1"/>
          </p:cNvSpPr>
          <p:nvPr>
            <p:ph type="title" idx="4294967295"/>
          </p:nvPr>
        </p:nvSpPr>
        <p:spPr>
          <a:xfrm>
            <a:off x="250825" y="115888"/>
            <a:ext cx="8497888" cy="6492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ΕΝΟΤΗΤΑ 5 «Κανόνες απόδειξης ποιοτικής επιλογής», άρθρα 79 -83</a:t>
            </a:r>
            <a:br>
              <a:rPr lang="el-GR" sz="2000" b="1" smtClean="0">
                <a:effectLst/>
              </a:rPr>
            </a:br>
            <a:r>
              <a:rPr lang="el-GR" sz="1800" b="1" smtClean="0">
                <a:effectLst/>
              </a:rPr>
              <a:t>Άρθρο 81 Επιγραμμικό αποθετήριο πιστοποιητικών</a:t>
            </a:r>
            <a:endParaRPr lang="el-GR" smtClean="0">
              <a:effectLst/>
            </a:endParaRPr>
          </a:p>
        </p:txBody>
      </p:sp>
      <p:sp>
        <p:nvSpPr>
          <p:cNvPr id="100356" name="Content Placeholder 2"/>
          <p:cNvSpPr>
            <a:spLocks noGrp="1"/>
          </p:cNvSpPr>
          <p:nvPr>
            <p:ph idx="4294967295"/>
          </p:nvPr>
        </p:nvSpPr>
        <p:spPr>
          <a:xfrm>
            <a:off x="107950" y="981075"/>
            <a:ext cx="8856663" cy="5327650"/>
          </a:xfrm>
          <a:noFill/>
        </p:spPr>
        <p:txBody>
          <a:bodyPr/>
          <a:lstStyle/>
          <a:p>
            <a:pPr marL="361950" indent="-361950" algn="just">
              <a:lnSpc>
                <a:spcPct val="200000"/>
              </a:lnSpc>
              <a:spcBef>
                <a:spcPct val="0"/>
              </a:spcBef>
              <a:buFont typeface="Wingdings" pitchFamily="2" charset="2"/>
              <a:buChar char="v"/>
              <a:tabLst>
                <a:tab pos="361950" algn="l"/>
              </a:tabLst>
            </a:pPr>
            <a:r>
              <a:rPr lang="el-GR" sz="2000" smtClean="0">
                <a:solidFill>
                  <a:schemeClr val="accent1"/>
                </a:solidFill>
                <a:effectLst/>
                <a:latin typeface="Arial" charset="0"/>
              </a:rPr>
              <a:t>Αρμοδιότητα  ΕΑΑΔΗΣΥ για διαρκή επικαιροποίηση των εγγράφων &amp; αποδεικτικών μέσων του ηλ. συστήματος e-certis, που διαχειρίζεται η Επιτροπή</a:t>
            </a:r>
            <a:r>
              <a:rPr lang="el-GR" sz="2000" smtClean="0">
                <a:effectLst/>
                <a:latin typeface="Arial" charset="0"/>
              </a:rPr>
              <a:t>. </a:t>
            </a:r>
          </a:p>
          <a:p>
            <a:pPr marL="361950" indent="-361950" algn="just">
              <a:lnSpc>
                <a:spcPct val="200000"/>
              </a:lnSpc>
              <a:spcBef>
                <a:spcPct val="0"/>
              </a:spcBef>
              <a:buFont typeface="Wingdings" pitchFamily="2" charset="2"/>
              <a:buChar char="v"/>
              <a:tabLst>
                <a:tab pos="361950" algn="l"/>
              </a:tabLst>
            </a:pPr>
            <a:r>
              <a:rPr lang="el-GR" sz="2000" smtClean="0">
                <a:effectLst/>
                <a:latin typeface="Arial" charset="0"/>
              </a:rPr>
              <a:t>Σκοπός e-certis: η διευκόλυνση της διασυνοριακής ανταλλαγής πιστοποιητικών\αποδεικτικών εγγράφων που απαιτούνται από τις ΑΑ &amp; καλύπτονται από το e-certis.</a:t>
            </a:r>
          </a:p>
          <a:p>
            <a:pPr marL="361950" indent="-361950" algn="just">
              <a:lnSpc>
                <a:spcPct val="200000"/>
              </a:lnSpc>
              <a:spcBef>
                <a:spcPct val="0"/>
              </a:spcBef>
              <a:buFont typeface="Wingdings" pitchFamily="2" charset="2"/>
              <a:buChar char="v"/>
              <a:tabLst>
                <a:tab pos="361950" algn="l"/>
              </a:tabLst>
            </a:pPr>
            <a:r>
              <a:rPr lang="el-GR" sz="2000" smtClean="0">
                <a:effectLst/>
                <a:latin typeface="Arial" charset="0"/>
              </a:rPr>
              <a:t>Έναρξη ισχύος: </a:t>
            </a:r>
            <a:r>
              <a:rPr lang="el-GR" sz="2000" b="1" smtClean="0">
                <a:solidFill>
                  <a:srgbClr val="FF0000"/>
                </a:solidFill>
                <a:effectLst/>
                <a:latin typeface="Arial" charset="0"/>
              </a:rPr>
              <a:t>18/4/2018</a:t>
            </a:r>
            <a:r>
              <a:rPr lang="el-GR" sz="2000" smtClean="0">
                <a:solidFill>
                  <a:schemeClr val="accent1"/>
                </a:solidFill>
                <a:effectLst/>
                <a:latin typeface="Arial" charset="0"/>
              </a:rPr>
              <a:t> &amp; για ΑΑ Βιβλίου ΙΙ</a:t>
            </a:r>
          </a:p>
          <a:p>
            <a:pPr marL="361950" indent="-361950" algn="ctr">
              <a:spcBef>
                <a:spcPct val="0"/>
              </a:spcBef>
              <a:buFont typeface="Wingdings" pitchFamily="2" charset="2"/>
              <a:buNone/>
              <a:tabLst>
                <a:tab pos="361950" algn="l"/>
              </a:tabLst>
            </a:pPr>
            <a:r>
              <a:rPr lang="en-US" sz="1600" b="1" smtClean="0">
                <a:solidFill>
                  <a:srgbClr val="FFFF00"/>
                </a:solidFill>
                <a:effectLst/>
                <a:latin typeface="Arial" charset="0"/>
                <a:hlinkClick r:id="rId2"/>
              </a:rPr>
              <a:t>https://ec.europa.eu/growth/single-market/public-procurement/e-procurement/espd_el</a:t>
            </a:r>
            <a:endParaRPr lang="el-GR" sz="1600" b="1" smtClean="0">
              <a:solidFill>
                <a:srgbClr val="FFFF00"/>
              </a:solidFill>
              <a:effectLst/>
              <a:latin typeface="Arial" charset="0"/>
            </a:endParaRPr>
          </a:p>
          <a:p>
            <a:pPr marL="361950" indent="-361950" algn="just">
              <a:spcBef>
                <a:spcPct val="0"/>
              </a:spcBef>
              <a:buFont typeface="Wingdings" pitchFamily="2" charset="2"/>
              <a:buNone/>
              <a:tabLst>
                <a:tab pos="361950" algn="l"/>
              </a:tabLst>
            </a:pPr>
            <a:endParaRPr lang="el-GR" sz="1600" b="1" smtClean="0">
              <a:solidFill>
                <a:srgbClr val="00B050"/>
              </a:solidFill>
              <a:effectLst/>
              <a:latin typeface="Arial" charset="0"/>
            </a:endParaRPr>
          </a:p>
        </p:txBody>
      </p:sp>
      <p:sp>
        <p:nvSpPr>
          <p:cNvPr id="1003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A43CEF6E-EC8C-47F2-80F8-D72E634E89D8}" type="slidenum">
              <a:rPr lang="el-GR" sz="1200">
                <a:solidFill>
                  <a:schemeClr val="tx1">
                    <a:tint val="75000"/>
                  </a:schemeClr>
                </a:solidFill>
                <a:latin typeface="+mn-lt"/>
                <a:cs typeface="+mn-cs"/>
              </a:rPr>
              <a:pPr algn="r" fontAlgn="auto">
                <a:spcBef>
                  <a:spcPts val="0"/>
                </a:spcBef>
                <a:spcAft>
                  <a:spcPts val="0"/>
                </a:spcAft>
                <a:defRPr/>
              </a:pPr>
              <a:t>12</a:t>
            </a:fld>
            <a:endParaRPr lang="el-GR" sz="1200">
              <a:solidFill>
                <a:schemeClr val="tx1">
                  <a:tint val="75000"/>
                </a:schemeClr>
              </a:solidFill>
              <a:latin typeface="+mn-lt"/>
              <a:cs typeface="+mn-cs"/>
            </a:endParaRPr>
          </a:p>
        </p:txBody>
      </p:sp>
      <p:sp>
        <p:nvSpPr>
          <p:cNvPr id="37891" name="Title 1"/>
          <p:cNvSpPr>
            <a:spLocks noGrp="1"/>
          </p:cNvSpPr>
          <p:nvPr>
            <p:ph type="title" idx="4294967295"/>
          </p:nvPr>
        </p:nvSpPr>
        <p:spPr>
          <a:xfrm>
            <a:off x="395288" y="274638"/>
            <a:ext cx="8280400" cy="561975"/>
          </a:xfrm>
        </p:spPr>
        <p:txBody>
          <a:bodyPr/>
          <a:lstStyle/>
          <a:p>
            <a:pPr algn="just" eaLnBrk="1" hangingPunct="1">
              <a:defRPr/>
            </a:pPr>
            <a:r>
              <a:rPr lang="el-GR" sz="2000" b="1" dirty="0" smtClean="0">
                <a:solidFill>
                  <a:srgbClr val="FFFF00"/>
                </a:solidFill>
              </a:rPr>
              <a:t>Άρθρο 47 Κανόνες για τη διενέργεια προκαταρκτικών διαβουλεύσεων της αγοράς (συν.)</a:t>
            </a:r>
          </a:p>
        </p:txBody>
      </p:sp>
      <p:sp>
        <p:nvSpPr>
          <p:cNvPr id="12292" name="Content Placeholder 2"/>
          <p:cNvSpPr>
            <a:spLocks noGrp="1"/>
          </p:cNvSpPr>
          <p:nvPr>
            <p:ph idx="4294967295"/>
          </p:nvPr>
        </p:nvSpPr>
        <p:spPr>
          <a:xfrm>
            <a:off x="285750" y="981075"/>
            <a:ext cx="8750300" cy="5233988"/>
          </a:xfrm>
          <a:noFill/>
        </p:spPr>
        <p:txBody>
          <a:bodyPr/>
          <a:lstStyle/>
          <a:p>
            <a:pPr marL="361950" indent="-361950" algn="just">
              <a:lnSpc>
                <a:spcPct val="190000"/>
              </a:lnSpc>
              <a:spcBef>
                <a:spcPct val="0"/>
              </a:spcBef>
              <a:buFont typeface="Wingdings" pitchFamily="2" charset="2"/>
              <a:buChar char="v"/>
              <a:tabLst>
                <a:tab pos="361950" algn="l"/>
              </a:tabLst>
            </a:pPr>
            <a:r>
              <a:rPr lang="el-GR" sz="2000" u="sng" dirty="0" smtClean="0">
                <a:effectLst/>
                <a:latin typeface="Arial" charset="0"/>
              </a:rPr>
              <a:t>Χρονική διάρκεια διαδικασίας διαβούλευσης</a:t>
            </a:r>
            <a:r>
              <a:rPr lang="el-GR" sz="2000" dirty="0" smtClean="0">
                <a:effectLst/>
                <a:latin typeface="Arial" charset="0"/>
              </a:rPr>
              <a:t>: από </a:t>
            </a:r>
            <a:r>
              <a:rPr lang="el-GR" sz="2000" dirty="0" smtClean="0">
                <a:solidFill>
                  <a:srgbClr val="00B050"/>
                </a:solidFill>
                <a:effectLst/>
                <a:latin typeface="Arial" charset="0"/>
              </a:rPr>
              <a:t>15 - 60 ημέρες, από ανάρτηση ανακοίνωσης ή αποστολή σχετικής πρόσκλησης.</a:t>
            </a:r>
            <a:endParaRPr lang="en-US" sz="2000" dirty="0" smtClean="0">
              <a:solidFill>
                <a:srgbClr val="00B050"/>
              </a:solidFill>
              <a:effectLst/>
              <a:latin typeface="Arial" charset="0"/>
            </a:endParaRPr>
          </a:p>
          <a:p>
            <a:pPr marL="361950" indent="-361950" algn="just">
              <a:lnSpc>
                <a:spcPct val="190000"/>
              </a:lnSpc>
              <a:spcBef>
                <a:spcPct val="0"/>
              </a:spcBef>
              <a:buNone/>
              <a:tabLst>
                <a:tab pos="361950" algn="l"/>
              </a:tabLst>
            </a:pPr>
            <a:endParaRPr lang="el-GR" sz="2000" dirty="0" smtClean="0">
              <a:solidFill>
                <a:srgbClr val="00B050"/>
              </a:solidFill>
              <a:effectLst/>
              <a:latin typeface="Arial" charset="0"/>
            </a:endParaRPr>
          </a:p>
          <a:p>
            <a:pPr marL="361950" indent="-361950" algn="just">
              <a:lnSpc>
                <a:spcPct val="190000"/>
              </a:lnSpc>
              <a:spcBef>
                <a:spcPct val="0"/>
              </a:spcBef>
              <a:buFont typeface="Wingdings" pitchFamily="2" charset="2"/>
              <a:buChar char="v"/>
              <a:tabLst>
                <a:tab pos="361950" algn="l"/>
              </a:tabLst>
            </a:pPr>
            <a:r>
              <a:rPr lang="el-GR" sz="2000" dirty="0" smtClean="0">
                <a:solidFill>
                  <a:srgbClr val="00B050"/>
                </a:solidFill>
                <a:effectLst/>
                <a:latin typeface="Arial" charset="0"/>
              </a:rPr>
              <a:t>Δυνατότητα παράτασης προθεσμιών </a:t>
            </a:r>
            <a:r>
              <a:rPr lang="el-GR" sz="2000" dirty="0" smtClean="0">
                <a:effectLst/>
                <a:latin typeface="Arial" charset="0"/>
              </a:rPr>
              <a:t>σε περιπτώσεις συμβάσεων μείζονος οικονομικής αξίας ή ιδιαίτερα σύνθετου αντικειμένου. </a:t>
            </a:r>
            <a:endParaRPr lang="en-US" sz="2000" dirty="0" smtClean="0">
              <a:effectLst/>
              <a:latin typeface="Arial" charset="0"/>
            </a:endParaRPr>
          </a:p>
          <a:p>
            <a:pPr marL="361950" indent="-361950" algn="just">
              <a:lnSpc>
                <a:spcPct val="190000"/>
              </a:lnSpc>
              <a:spcBef>
                <a:spcPct val="0"/>
              </a:spcBef>
              <a:buNone/>
              <a:tabLst>
                <a:tab pos="361950" algn="l"/>
              </a:tabLst>
            </a:pPr>
            <a:endParaRPr lang="el-GR" sz="2000" dirty="0" smtClean="0">
              <a:effectLst/>
              <a:latin typeface="Arial" charset="0"/>
            </a:endParaRPr>
          </a:p>
          <a:p>
            <a:pPr marL="361950" indent="-361950" algn="just">
              <a:lnSpc>
                <a:spcPct val="190000"/>
              </a:lnSpc>
              <a:spcBef>
                <a:spcPct val="0"/>
              </a:spcBef>
              <a:buFont typeface="Wingdings" pitchFamily="2" charset="2"/>
              <a:buChar char="v"/>
              <a:tabLst>
                <a:tab pos="361950" algn="l"/>
              </a:tabLst>
            </a:pPr>
            <a:r>
              <a:rPr lang="el-GR" sz="2000" dirty="0" smtClean="0">
                <a:effectLst/>
                <a:latin typeface="Arial" charset="0"/>
              </a:rPr>
              <a:t>Η ΑΑ, μετά την ολοκλήρωση της διαδικασίας, συγκεντρώνει,  επεξεργάζεται &amp; δημοσιεύει τα σχόλια που υπεβλήθησαν.</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084465D-DBE2-45A7-B26B-A61C350AFF34}" type="slidenum">
              <a:rPr lang="el-GR" sz="1200">
                <a:solidFill>
                  <a:schemeClr val="tx1">
                    <a:tint val="75000"/>
                  </a:schemeClr>
                </a:solidFill>
                <a:latin typeface="+mn-lt"/>
                <a:cs typeface="+mn-cs"/>
              </a:rPr>
              <a:pPr algn="r" fontAlgn="auto">
                <a:spcBef>
                  <a:spcPts val="0"/>
                </a:spcBef>
                <a:spcAft>
                  <a:spcPts val="0"/>
                </a:spcAft>
                <a:defRPr/>
              </a:pPr>
              <a:t>120</a:t>
            </a:fld>
            <a:endParaRPr lang="el-GR" sz="1200">
              <a:solidFill>
                <a:schemeClr val="tx1">
                  <a:tint val="75000"/>
                </a:schemeClr>
              </a:solidFill>
              <a:latin typeface="+mn-lt"/>
              <a:cs typeface="+mn-cs"/>
            </a:endParaRPr>
          </a:p>
        </p:txBody>
      </p:sp>
      <p:sp>
        <p:nvSpPr>
          <p:cNvPr id="101379" name="Title 1"/>
          <p:cNvSpPr>
            <a:spLocks noGrp="1"/>
          </p:cNvSpPr>
          <p:nvPr>
            <p:ph type="title" idx="4294967295"/>
          </p:nvPr>
        </p:nvSpPr>
        <p:spPr>
          <a:xfrm>
            <a:off x="468313" y="115888"/>
            <a:ext cx="8280400" cy="865187"/>
          </a:xfrm>
          <a:noFill/>
        </p:spPr>
        <p:txBody>
          <a:bodyPr/>
          <a:lstStyle/>
          <a:p>
            <a:pPr algn="just" eaLnBrk="1" hangingPunct="1">
              <a:lnSpc>
                <a:spcPct val="85000"/>
              </a:lnSpc>
            </a:pPr>
            <a:r>
              <a:rPr lang="el-GR" sz="2000" b="1" smtClean="0">
                <a:effectLst/>
              </a:rPr>
              <a:t/>
            </a:r>
            <a:br>
              <a:rPr lang="el-GR" sz="2000" b="1" smtClean="0">
                <a:effectLst/>
              </a:rPr>
            </a:br>
            <a:r>
              <a:rPr lang="el-GR" sz="2000" b="1" smtClean="0">
                <a:effectLst/>
              </a:rPr>
              <a:t>ΕΝΟΤΗΤΑ 5 «Κανόνες απόδειξης ποιοτικής επιλογής», άρθρα 79 -83 - </a:t>
            </a:r>
            <a:r>
              <a:rPr lang="el-GR" sz="1800" b="1" smtClean="0">
                <a:effectLst/>
              </a:rPr>
              <a:t>Άρθρο 82 Πρότυπα διασφάλισης ποιότητας &amp; πρότυπα περιβαλλοντικής διαχείρισης</a:t>
            </a:r>
            <a:endParaRPr lang="el-GR" smtClean="0">
              <a:effectLst/>
            </a:endParaRPr>
          </a:p>
        </p:txBody>
      </p:sp>
      <p:sp>
        <p:nvSpPr>
          <p:cNvPr id="101380" name="Content Placeholder 2"/>
          <p:cNvSpPr>
            <a:spLocks noGrp="1"/>
          </p:cNvSpPr>
          <p:nvPr>
            <p:ph idx="4294967295"/>
          </p:nvPr>
        </p:nvSpPr>
        <p:spPr>
          <a:xfrm>
            <a:off x="179388" y="1196975"/>
            <a:ext cx="8677275" cy="5111750"/>
          </a:xfrm>
          <a:noFill/>
        </p:spPr>
        <p:txBody>
          <a:bodyPr/>
          <a:lstStyle/>
          <a:p>
            <a:pPr marL="355600" indent="-355600" algn="just">
              <a:lnSpc>
                <a:spcPct val="160000"/>
              </a:lnSpc>
              <a:spcBef>
                <a:spcPct val="0"/>
              </a:spcBef>
              <a:buFont typeface="Wingdings" pitchFamily="2" charset="2"/>
              <a:buAutoNum type="arabicParenR"/>
              <a:tabLst>
                <a:tab pos="361950" algn="l"/>
              </a:tabLst>
            </a:pPr>
            <a:r>
              <a:rPr lang="el-GR" sz="2000" b="1" dirty="0" smtClean="0">
                <a:solidFill>
                  <a:srgbClr val="FFFF00"/>
                </a:solidFill>
                <a:effectLst/>
                <a:latin typeface="Arial" charset="0"/>
              </a:rPr>
              <a:t>Εισαγωγή συστήματος κανόνων για απαιτήσεις τήρησης προτύπων διασφάλισης ποιότητας</a:t>
            </a:r>
            <a:r>
              <a:rPr lang="el-GR" sz="2000" dirty="0" smtClean="0">
                <a:effectLst/>
                <a:latin typeface="Arial" charset="0"/>
              </a:rPr>
              <a:t>, [λ.χ. προσβασιμότητα </a:t>
            </a:r>
            <a:r>
              <a:rPr lang="el-GR" sz="2000" dirty="0" err="1" smtClean="0">
                <a:effectLst/>
                <a:latin typeface="Arial" charset="0"/>
              </a:rPr>
              <a:t>ΑμεΑ</a:t>
            </a:r>
            <a:r>
              <a:rPr lang="el-GR" sz="2000" dirty="0" smtClean="0">
                <a:effectLst/>
                <a:latin typeface="Arial" charset="0"/>
              </a:rPr>
              <a:t>]. Τήρηση προτύπων, έκδοση πιστοποιητικών, Φορείς πιστοποίησης. Ισοδυναμία πιστοποιητικών.</a:t>
            </a:r>
          </a:p>
          <a:p>
            <a:pPr marL="355600" indent="-355600" algn="just">
              <a:lnSpc>
                <a:spcPct val="160000"/>
              </a:lnSpc>
              <a:spcBef>
                <a:spcPct val="0"/>
              </a:spcBef>
              <a:buFont typeface="Wingdings" pitchFamily="2" charset="2"/>
              <a:buAutoNum type="arabicParenR"/>
              <a:tabLst>
                <a:tab pos="361950" algn="l"/>
              </a:tabLst>
            </a:pPr>
            <a:r>
              <a:rPr lang="el-GR" sz="2000" dirty="0" smtClean="0">
                <a:effectLst/>
                <a:latin typeface="Arial" charset="0"/>
              </a:rPr>
              <a:t>Εισαγωγή συστήματος κανόνων </a:t>
            </a:r>
            <a:r>
              <a:rPr lang="el-GR" sz="2000" b="1" dirty="0" smtClean="0">
                <a:effectLst/>
                <a:latin typeface="Arial" charset="0"/>
              </a:rPr>
              <a:t>για </a:t>
            </a:r>
            <a:r>
              <a:rPr lang="el-GR" sz="2000" b="1" dirty="0" smtClean="0">
                <a:solidFill>
                  <a:schemeClr val="accent1"/>
                </a:solidFill>
                <a:effectLst/>
                <a:latin typeface="Arial" charset="0"/>
              </a:rPr>
              <a:t>απαιτήσεις τήρησης συστημάτων ή προτύπων περιβαλλοντικής διαχείρισης</a:t>
            </a:r>
            <a:r>
              <a:rPr lang="el-GR" sz="2000" dirty="0" smtClean="0">
                <a:effectLst/>
                <a:latin typeface="Arial" charset="0"/>
              </a:rPr>
              <a:t>. Πιστοποιητικά, Διαπιστευμένοι Οργανισμοί έκδοσης, κοινοτικό σύστημα οικολογικής διαχείρισης και ελέγχου EMAS ή άλλα αναγνωρισμένα [άρθρ. 45 Καν. (ΕΚ) 1221/2009], κ.α.</a:t>
            </a:r>
          </a:p>
          <a:p>
            <a:pPr marL="355600" indent="-355600" algn="just">
              <a:lnSpc>
                <a:spcPct val="160000"/>
              </a:lnSpc>
              <a:spcBef>
                <a:spcPct val="0"/>
              </a:spcBef>
              <a:buFont typeface="Wingdings" pitchFamily="2" charset="2"/>
              <a:buAutoNum type="arabicParenR"/>
              <a:tabLst>
                <a:tab pos="361950" algn="l"/>
              </a:tabLst>
            </a:pPr>
            <a:r>
              <a:rPr lang="el-GR" sz="2000" dirty="0" smtClean="0">
                <a:effectLst/>
                <a:latin typeface="Arial" charset="0"/>
              </a:rPr>
              <a:t>Αρμοδιότητα ΕΑΑΔΗΣΥ για διάθεση σε άλλα κ-μ σχετικών στοιχείων. </a:t>
            </a:r>
          </a:p>
        </p:txBody>
      </p:sp>
      <p:sp>
        <p:nvSpPr>
          <p:cNvPr id="10138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DFB52E7-0A59-4B54-BABF-2B678CADBED7}" type="slidenum">
              <a:rPr lang="el-GR" sz="1200">
                <a:solidFill>
                  <a:schemeClr val="tx1">
                    <a:tint val="75000"/>
                  </a:schemeClr>
                </a:solidFill>
                <a:latin typeface="+mn-lt"/>
                <a:cs typeface="+mn-cs"/>
              </a:rPr>
              <a:pPr algn="r" fontAlgn="auto">
                <a:spcBef>
                  <a:spcPts val="0"/>
                </a:spcBef>
                <a:spcAft>
                  <a:spcPts val="0"/>
                </a:spcAft>
                <a:defRPr/>
              </a:pPr>
              <a:t>121</a:t>
            </a:fld>
            <a:endParaRPr lang="el-GR" sz="1200">
              <a:solidFill>
                <a:schemeClr val="tx1">
                  <a:tint val="75000"/>
                </a:schemeClr>
              </a:solidFill>
              <a:latin typeface="+mn-lt"/>
              <a:cs typeface="+mn-cs"/>
            </a:endParaRPr>
          </a:p>
        </p:txBody>
      </p:sp>
      <p:sp>
        <p:nvSpPr>
          <p:cNvPr id="102403" name="Title 1"/>
          <p:cNvSpPr>
            <a:spLocks noGrp="1"/>
          </p:cNvSpPr>
          <p:nvPr>
            <p:ph type="title" idx="4294967295"/>
          </p:nvPr>
        </p:nvSpPr>
        <p:spPr>
          <a:xfrm>
            <a:off x="395288" y="115888"/>
            <a:ext cx="8353425" cy="720725"/>
          </a:xfrm>
          <a:noFill/>
        </p:spPr>
        <p:txBody>
          <a:bodyPr/>
          <a:lstStyle/>
          <a:p>
            <a:pPr eaLnBrk="1" hangingPunct="1">
              <a:lnSpc>
                <a:spcPct val="85000"/>
              </a:lnSpc>
            </a:pPr>
            <a:r>
              <a:rPr lang="el-GR" sz="2000" b="1" smtClean="0">
                <a:solidFill>
                  <a:srgbClr val="FFFF00"/>
                </a:solidFill>
                <a:effectLst/>
              </a:rPr>
              <a:t>Άρθρο 83 Επίσημοι κατάλογοι εγκεκριμένων οικ. Φορέων &amp; πιστοποίηση από Οργανισμούς δημοσίου ή ιδ. δικαίου</a:t>
            </a:r>
            <a:endParaRPr lang="el-GR" sz="2000" smtClean="0">
              <a:solidFill>
                <a:srgbClr val="FFFF00"/>
              </a:solidFill>
              <a:effectLst/>
            </a:endParaRPr>
          </a:p>
        </p:txBody>
      </p:sp>
      <p:sp>
        <p:nvSpPr>
          <p:cNvPr id="102404" name="Content Placeholder 2"/>
          <p:cNvSpPr>
            <a:spLocks noGrp="1"/>
          </p:cNvSpPr>
          <p:nvPr>
            <p:ph idx="4294967295"/>
          </p:nvPr>
        </p:nvSpPr>
        <p:spPr>
          <a:xfrm>
            <a:off x="107950" y="908050"/>
            <a:ext cx="8856663" cy="5400675"/>
          </a:xfrm>
          <a:noFill/>
        </p:spPr>
        <p:txBody>
          <a:bodyPr/>
          <a:lstStyle/>
          <a:p>
            <a:pPr marL="361950" indent="-361950" algn="just">
              <a:lnSpc>
                <a:spcPct val="225000"/>
              </a:lnSpc>
              <a:spcBef>
                <a:spcPct val="0"/>
              </a:spcBef>
              <a:buFont typeface="Wingdings" pitchFamily="2" charset="2"/>
              <a:buChar char="v"/>
              <a:tabLst>
                <a:tab pos="361950" algn="l"/>
              </a:tabLst>
            </a:pPr>
            <a:r>
              <a:rPr lang="el-GR" sz="2000" b="1" dirty="0" smtClean="0">
                <a:effectLst/>
                <a:latin typeface="Arial" charset="0"/>
              </a:rPr>
              <a:t>Ρύθμιση λειτουργίας &amp; πιστοποίησης από επίσημους Οργανισμούς πιστοποίησης που συμμορφώνονται με ευρωπαϊκά πρότυπα πιστοποίησης, όλων των επίσημων καταλόγων εγκεκριμένων οικονομικών Φορέων. </a:t>
            </a:r>
          </a:p>
          <a:p>
            <a:pPr marL="361950" indent="-361950" algn="just">
              <a:lnSpc>
                <a:spcPct val="225000"/>
              </a:lnSpc>
              <a:spcBef>
                <a:spcPct val="0"/>
              </a:spcBef>
              <a:buFont typeface="Wingdings" pitchFamily="2" charset="2"/>
              <a:buChar char="v"/>
              <a:tabLst>
                <a:tab pos="361950" algn="l"/>
              </a:tabLst>
            </a:pPr>
            <a:r>
              <a:rPr lang="el-GR" sz="2000" b="1" dirty="0" smtClean="0">
                <a:solidFill>
                  <a:schemeClr val="accent1"/>
                </a:solidFill>
                <a:effectLst/>
                <a:latin typeface="Arial" charset="0"/>
              </a:rPr>
              <a:t>Διαδικασία\δικαιολογητικά\δικαιούμενοι\όροι εγγραφής στους επίσημους καταλόγους εγκεκριμένων εργοληπτών, προμηθευτών ή </a:t>
            </a:r>
            <a:r>
              <a:rPr lang="el-GR" sz="2000" b="1" dirty="0" err="1" smtClean="0">
                <a:solidFill>
                  <a:schemeClr val="accent1"/>
                </a:solidFill>
                <a:effectLst/>
                <a:latin typeface="Arial" charset="0"/>
              </a:rPr>
              <a:t>παρόχων</a:t>
            </a:r>
            <a:r>
              <a:rPr lang="el-GR" sz="2000" b="1" dirty="0" smtClean="0">
                <a:solidFill>
                  <a:schemeClr val="accent1"/>
                </a:solidFill>
                <a:effectLst/>
                <a:latin typeface="Arial" charset="0"/>
              </a:rPr>
              <a:t> υπηρεσιών, [+μελετητές].</a:t>
            </a:r>
          </a:p>
        </p:txBody>
      </p:sp>
      <p:sp>
        <p:nvSpPr>
          <p:cNvPr id="10240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19C47CC-433F-43B2-929A-25FBA818334A}" type="slidenum">
              <a:rPr lang="el-GR" sz="1200">
                <a:solidFill>
                  <a:schemeClr val="tx1">
                    <a:tint val="75000"/>
                  </a:schemeClr>
                </a:solidFill>
                <a:latin typeface="+mn-lt"/>
                <a:cs typeface="+mn-cs"/>
              </a:rPr>
              <a:pPr algn="r" fontAlgn="auto">
                <a:spcBef>
                  <a:spcPts val="0"/>
                </a:spcBef>
                <a:spcAft>
                  <a:spcPts val="0"/>
                </a:spcAft>
                <a:defRPr/>
              </a:pPr>
              <a:t>122</a:t>
            </a:fld>
            <a:endParaRPr lang="el-GR" sz="1200">
              <a:solidFill>
                <a:schemeClr val="tx1">
                  <a:tint val="75000"/>
                </a:schemeClr>
              </a:solidFill>
              <a:latin typeface="+mn-lt"/>
              <a:cs typeface="+mn-cs"/>
            </a:endParaRPr>
          </a:p>
        </p:txBody>
      </p:sp>
      <p:sp>
        <p:nvSpPr>
          <p:cNvPr id="103427" name="Title 1"/>
          <p:cNvSpPr>
            <a:spLocks noGrp="1"/>
          </p:cNvSpPr>
          <p:nvPr>
            <p:ph type="title" idx="4294967295"/>
          </p:nvPr>
        </p:nvSpPr>
        <p:spPr>
          <a:xfrm>
            <a:off x="395288" y="115888"/>
            <a:ext cx="8353425" cy="865187"/>
          </a:xfrm>
          <a:noFill/>
        </p:spPr>
        <p:txBody>
          <a:bodyPr/>
          <a:lstStyle/>
          <a:p>
            <a:pPr algn="l" eaLnBrk="1" hangingPunct="1">
              <a:lnSpc>
                <a:spcPct val="85000"/>
              </a:lnSpc>
            </a:pPr>
            <a:r>
              <a:rPr lang="el-GR" sz="2000" b="1" smtClean="0">
                <a:effectLst/>
              </a:rPr>
              <a:t/>
            </a:r>
            <a:br>
              <a:rPr lang="el-GR" sz="2000" b="1" smtClean="0">
                <a:effectLst/>
              </a:rPr>
            </a:br>
            <a:r>
              <a:rPr lang="el-GR" sz="1800" b="1" smtClean="0">
                <a:effectLst/>
              </a:rPr>
              <a:t>Άρθρο 83 Επίσημοι κατάλογοι εγκεκριμένων οικ. Φορέων &amp; πιστοποίηση από Οργανισμούς δημ. ή ιδ. Δικαίου </a:t>
            </a:r>
            <a:r>
              <a:rPr lang="el-GR" sz="1800" b="1" smtClean="0">
                <a:solidFill>
                  <a:schemeClr val="tx1"/>
                </a:solidFill>
                <a:effectLst/>
              </a:rPr>
              <a:t>[συνέχεια]</a:t>
            </a:r>
            <a:br>
              <a:rPr lang="el-GR" sz="1800" b="1" smtClean="0">
                <a:solidFill>
                  <a:schemeClr val="tx1"/>
                </a:solidFill>
                <a:effectLst/>
              </a:rPr>
            </a:br>
            <a:endParaRPr lang="el-GR" smtClean="0">
              <a:solidFill>
                <a:schemeClr val="tx1"/>
              </a:solidFill>
              <a:effectLst/>
            </a:endParaRPr>
          </a:p>
        </p:txBody>
      </p:sp>
      <p:sp>
        <p:nvSpPr>
          <p:cNvPr id="103428" name="Content Placeholder 2"/>
          <p:cNvSpPr>
            <a:spLocks noGrp="1"/>
          </p:cNvSpPr>
          <p:nvPr>
            <p:ph idx="4294967295"/>
          </p:nvPr>
        </p:nvSpPr>
        <p:spPr>
          <a:xfrm>
            <a:off x="179388" y="836613"/>
            <a:ext cx="8677275" cy="5616575"/>
          </a:xfrm>
          <a:noFill/>
        </p:spPr>
        <p:txBody>
          <a:bodyPr/>
          <a:lstStyle/>
          <a:p>
            <a:pPr marL="361950" indent="-361950" algn="just">
              <a:lnSpc>
                <a:spcPct val="170000"/>
              </a:lnSpc>
              <a:spcBef>
                <a:spcPct val="0"/>
              </a:spcBef>
              <a:buFont typeface="Wingdings" pitchFamily="2" charset="2"/>
              <a:buChar char="v"/>
              <a:tabLst>
                <a:tab pos="361950" algn="l"/>
              </a:tabLst>
            </a:pPr>
            <a:endParaRPr lang="el-GR" sz="1800" b="1" u="sng" dirty="0" smtClean="0">
              <a:effectLst/>
              <a:latin typeface="Arial" charset="0"/>
            </a:endParaRPr>
          </a:p>
          <a:p>
            <a:pPr marL="361950" indent="-361950" algn="just">
              <a:lnSpc>
                <a:spcPct val="170000"/>
              </a:lnSpc>
              <a:spcBef>
                <a:spcPct val="0"/>
              </a:spcBef>
              <a:buFont typeface="Wingdings" pitchFamily="2" charset="2"/>
              <a:buChar char="v"/>
              <a:tabLst>
                <a:tab pos="361950" algn="l"/>
              </a:tabLst>
            </a:pPr>
            <a:r>
              <a:rPr lang="el-GR" sz="1800" b="1" u="sng" dirty="0" smtClean="0">
                <a:effectLst/>
                <a:latin typeface="Arial" charset="0"/>
              </a:rPr>
              <a:t>Εγγραφή</a:t>
            </a:r>
            <a:r>
              <a:rPr lang="el-GR" sz="1800" b="1" dirty="0" smtClean="0">
                <a:effectLst/>
                <a:latin typeface="Arial" charset="0"/>
              </a:rPr>
              <a:t>: αποτελεί </a:t>
            </a:r>
            <a:r>
              <a:rPr lang="el-GR" sz="1800" b="1" u="sng" dirty="0" smtClean="0">
                <a:solidFill>
                  <a:schemeClr val="accent1"/>
                </a:solidFill>
                <a:effectLst/>
                <a:latin typeface="Arial" charset="0"/>
              </a:rPr>
              <a:t>τεκμήριο καταλληλότητας &amp; απόδειξης</a:t>
            </a:r>
            <a:r>
              <a:rPr lang="el-GR" sz="1800" b="1" dirty="0" smtClean="0">
                <a:effectLst/>
                <a:latin typeface="Arial" charset="0"/>
              </a:rPr>
              <a:t> σε σχέση με τη συνδρομή των κριτηρίων ποιοτικής επιλογής [απλούστευση διαδικασιών, μείωση διοικητικού βάρους]. </a:t>
            </a:r>
          </a:p>
          <a:p>
            <a:pPr marL="361950" indent="-361950" algn="just">
              <a:lnSpc>
                <a:spcPct val="170000"/>
              </a:lnSpc>
              <a:spcBef>
                <a:spcPct val="0"/>
              </a:spcBef>
              <a:buNone/>
              <a:tabLst>
                <a:tab pos="361950" algn="l"/>
              </a:tabLst>
            </a:pPr>
            <a:endParaRPr lang="el-GR" sz="1800" b="1" dirty="0" smtClean="0">
              <a:effectLst/>
              <a:latin typeface="Arial" charset="0"/>
            </a:endParaRPr>
          </a:p>
          <a:p>
            <a:pPr marL="361950" indent="-361950" algn="just">
              <a:lnSpc>
                <a:spcPct val="170000"/>
              </a:lnSpc>
              <a:spcBef>
                <a:spcPct val="0"/>
              </a:spcBef>
              <a:buFont typeface="Wingdings" pitchFamily="2" charset="2"/>
              <a:buChar char="v"/>
              <a:tabLst>
                <a:tab pos="361950" algn="l"/>
              </a:tabLst>
            </a:pPr>
            <a:r>
              <a:rPr lang="el-GR" sz="1800" b="1" u="sng" dirty="0" smtClean="0">
                <a:effectLst/>
                <a:latin typeface="Arial" charset="0"/>
              </a:rPr>
              <a:t>Απαίτηση για τήρηση ίδιων όρων</a:t>
            </a:r>
            <a:r>
              <a:rPr lang="el-GR" sz="1800" b="1" dirty="0" smtClean="0">
                <a:effectLst/>
                <a:latin typeface="Arial" charset="0"/>
              </a:rPr>
              <a:t> εγγραφής των οικ. φορέων άλλων κ-μ με τους οικ. φορείς του οικείου κ-μ που τηρεί τον κατάλογο &amp; αποδοχή ισοδύναμων πιστοποιητικών εκδιδόμενων από οργανισμούς εγκατεστημένους σε άλλα κ-μ [αρχή της ίσης μεταχείρισης].</a:t>
            </a:r>
          </a:p>
        </p:txBody>
      </p:sp>
      <p:sp>
        <p:nvSpPr>
          <p:cNvPr id="10342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19C47CC-433F-43B2-929A-25FBA818334A}" type="slidenum">
              <a:rPr lang="el-GR" sz="1200">
                <a:solidFill>
                  <a:schemeClr val="tx1">
                    <a:tint val="75000"/>
                  </a:schemeClr>
                </a:solidFill>
                <a:latin typeface="+mn-lt"/>
                <a:cs typeface="+mn-cs"/>
              </a:rPr>
              <a:pPr algn="r" fontAlgn="auto">
                <a:spcBef>
                  <a:spcPts val="0"/>
                </a:spcBef>
                <a:spcAft>
                  <a:spcPts val="0"/>
                </a:spcAft>
                <a:defRPr/>
              </a:pPr>
              <a:t>123</a:t>
            </a:fld>
            <a:endParaRPr lang="el-GR" sz="1200">
              <a:solidFill>
                <a:schemeClr val="tx1">
                  <a:tint val="75000"/>
                </a:schemeClr>
              </a:solidFill>
              <a:latin typeface="+mn-lt"/>
              <a:cs typeface="+mn-cs"/>
            </a:endParaRPr>
          </a:p>
        </p:txBody>
      </p:sp>
      <p:sp>
        <p:nvSpPr>
          <p:cNvPr id="103427" name="Title 1"/>
          <p:cNvSpPr>
            <a:spLocks noGrp="1"/>
          </p:cNvSpPr>
          <p:nvPr>
            <p:ph type="title" idx="4294967295"/>
          </p:nvPr>
        </p:nvSpPr>
        <p:spPr>
          <a:xfrm>
            <a:off x="395288" y="115888"/>
            <a:ext cx="8353425" cy="865187"/>
          </a:xfrm>
          <a:noFill/>
        </p:spPr>
        <p:txBody>
          <a:bodyPr/>
          <a:lstStyle/>
          <a:p>
            <a:pPr algn="l" eaLnBrk="1" hangingPunct="1">
              <a:lnSpc>
                <a:spcPct val="85000"/>
              </a:lnSpc>
            </a:pPr>
            <a:r>
              <a:rPr lang="el-GR" sz="2000" b="1" smtClean="0">
                <a:effectLst/>
              </a:rPr>
              <a:t/>
            </a:r>
            <a:br>
              <a:rPr lang="el-GR" sz="2000" b="1" smtClean="0">
                <a:effectLst/>
              </a:rPr>
            </a:br>
            <a:r>
              <a:rPr lang="el-GR" sz="1800" b="1" smtClean="0">
                <a:effectLst/>
              </a:rPr>
              <a:t>Άρθρο 83 Επίσημοι κατάλογοι εγκεκριμένων οικ. Φορέων &amp; πιστοποίηση από Οργανισμούς δημ. ή ιδ. Δικαίου </a:t>
            </a:r>
            <a:r>
              <a:rPr lang="el-GR" sz="1800" b="1" smtClean="0">
                <a:solidFill>
                  <a:schemeClr val="tx1"/>
                </a:solidFill>
                <a:effectLst/>
              </a:rPr>
              <a:t>[συνέχεια]</a:t>
            </a:r>
            <a:br>
              <a:rPr lang="el-GR" sz="1800" b="1" smtClean="0">
                <a:solidFill>
                  <a:schemeClr val="tx1"/>
                </a:solidFill>
                <a:effectLst/>
              </a:rPr>
            </a:br>
            <a:endParaRPr lang="el-GR" smtClean="0">
              <a:solidFill>
                <a:schemeClr val="tx1"/>
              </a:solidFill>
              <a:effectLst/>
            </a:endParaRPr>
          </a:p>
        </p:txBody>
      </p:sp>
      <p:sp>
        <p:nvSpPr>
          <p:cNvPr id="103428" name="Content Placeholder 2"/>
          <p:cNvSpPr>
            <a:spLocks noGrp="1"/>
          </p:cNvSpPr>
          <p:nvPr>
            <p:ph idx="4294967295"/>
          </p:nvPr>
        </p:nvSpPr>
        <p:spPr>
          <a:xfrm>
            <a:off x="179388" y="836613"/>
            <a:ext cx="8677275" cy="5616575"/>
          </a:xfrm>
          <a:noFill/>
        </p:spPr>
        <p:txBody>
          <a:bodyPr/>
          <a:lstStyle/>
          <a:p>
            <a:pPr marL="361950" indent="-361950" algn="just">
              <a:lnSpc>
                <a:spcPct val="170000"/>
              </a:lnSpc>
              <a:spcBef>
                <a:spcPct val="0"/>
              </a:spcBef>
              <a:buFont typeface="Wingdings" pitchFamily="2" charset="2"/>
              <a:buChar char="v"/>
              <a:tabLst>
                <a:tab pos="361950" algn="l"/>
              </a:tabLst>
            </a:pPr>
            <a:endParaRPr lang="el-GR" sz="1800" b="1" u="sng" dirty="0" smtClean="0">
              <a:effectLst/>
              <a:latin typeface="Arial" charset="0"/>
            </a:endParaRPr>
          </a:p>
          <a:p>
            <a:pPr marL="361950" indent="-361950" algn="just">
              <a:lnSpc>
                <a:spcPct val="170000"/>
              </a:lnSpc>
              <a:spcBef>
                <a:spcPct val="0"/>
              </a:spcBef>
              <a:buFont typeface="Wingdings" pitchFamily="2" charset="2"/>
              <a:buChar char="v"/>
              <a:tabLst>
                <a:tab pos="361950" algn="l"/>
              </a:tabLst>
            </a:pPr>
            <a:r>
              <a:rPr lang="el-GR" sz="2000" b="1" u="sng" dirty="0" smtClean="0">
                <a:effectLst/>
                <a:latin typeface="Arial" charset="0"/>
              </a:rPr>
              <a:t>Σύσταση Εθνικού Μητρώου</a:t>
            </a:r>
            <a:r>
              <a:rPr lang="el-GR" sz="2000" b="1" dirty="0" smtClean="0">
                <a:effectLst/>
                <a:latin typeface="Arial" charset="0"/>
              </a:rPr>
              <a:t> Οικ. Φορέων Προμήθειας Αγαθών &amp; Π.Υ., που τηρείται στο ΕΣΗΔΗΣ. </a:t>
            </a:r>
          </a:p>
          <a:p>
            <a:pPr marL="361950" indent="-361950" algn="just">
              <a:lnSpc>
                <a:spcPct val="170000"/>
              </a:lnSpc>
              <a:spcBef>
                <a:spcPct val="0"/>
              </a:spcBef>
              <a:buNone/>
              <a:tabLst>
                <a:tab pos="361950" algn="l"/>
              </a:tabLst>
            </a:pPr>
            <a:endParaRPr lang="el-GR" sz="2000" b="1" dirty="0" smtClean="0">
              <a:effectLst/>
              <a:latin typeface="Arial" charset="0"/>
            </a:endParaRPr>
          </a:p>
          <a:p>
            <a:pPr marL="361950" indent="-361950" algn="just">
              <a:lnSpc>
                <a:spcPct val="170000"/>
              </a:lnSpc>
              <a:spcBef>
                <a:spcPct val="0"/>
              </a:spcBef>
              <a:buFont typeface="Wingdings" pitchFamily="2" charset="2"/>
              <a:buChar char="v"/>
              <a:tabLst>
                <a:tab pos="361950" algn="l"/>
              </a:tabLst>
            </a:pPr>
            <a:r>
              <a:rPr lang="el-GR" sz="2000" b="1" dirty="0" smtClean="0">
                <a:effectLst/>
                <a:latin typeface="Arial" charset="0"/>
              </a:rPr>
              <a:t>Εξουσιοδοτική διάταξη για έκδοση πδ για ρύθμιση ειδικότερων θεμάτων κατάρτισης και λειτουργίας των επίσημων καταλόγων εγκεκριμένων οικ. Φορέων.</a:t>
            </a:r>
          </a:p>
        </p:txBody>
      </p:sp>
      <p:sp>
        <p:nvSpPr>
          <p:cNvPr id="10342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3706093-C143-418F-B62B-5342C1D7E6AD}" type="slidenum">
              <a:rPr lang="el-GR" sz="1200">
                <a:solidFill>
                  <a:schemeClr val="tx1">
                    <a:tint val="75000"/>
                  </a:schemeClr>
                </a:solidFill>
                <a:latin typeface="+mn-lt"/>
                <a:cs typeface="+mn-cs"/>
              </a:rPr>
              <a:pPr algn="r" fontAlgn="auto">
                <a:spcBef>
                  <a:spcPts val="0"/>
                </a:spcBef>
                <a:spcAft>
                  <a:spcPts val="0"/>
                </a:spcAft>
                <a:defRPr/>
              </a:pPr>
              <a:t>124</a:t>
            </a:fld>
            <a:endParaRPr lang="el-GR" sz="1200">
              <a:solidFill>
                <a:schemeClr val="tx1">
                  <a:tint val="75000"/>
                </a:schemeClr>
              </a:solidFill>
              <a:latin typeface="+mn-lt"/>
              <a:cs typeface="+mn-cs"/>
            </a:endParaRPr>
          </a:p>
        </p:txBody>
      </p:sp>
      <p:sp>
        <p:nvSpPr>
          <p:cNvPr id="104451" name="Title 1"/>
          <p:cNvSpPr>
            <a:spLocks noGrp="1"/>
          </p:cNvSpPr>
          <p:nvPr>
            <p:ph type="title" idx="4294967295"/>
          </p:nvPr>
        </p:nvSpPr>
        <p:spPr>
          <a:xfrm>
            <a:off x="395288" y="115888"/>
            <a:ext cx="8353425" cy="720725"/>
          </a:xfrm>
          <a:noFill/>
        </p:spPr>
        <p:txBody>
          <a:bodyPr/>
          <a:lstStyle/>
          <a:p>
            <a:pPr algn="l" eaLnBrk="1" hangingPunct="1">
              <a:lnSpc>
                <a:spcPct val="85000"/>
              </a:lnSpc>
            </a:pPr>
            <a:r>
              <a:rPr lang="el-GR" sz="2000" b="1" smtClean="0">
                <a:effectLst/>
              </a:rPr>
              <a:t/>
            </a:r>
            <a:br>
              <a:rPr lang="el-GR" sz="2000" b="1" smtClean="0">
                <a:effectLst/>
              </a:rPr>
            </a:br>
            <a:r>
              <a:rPr lang="el-GR" sz="1800" b="1" smtClean="0">
                <a:effectLst/>
              </a:rPr>
              <a:t>ΕΝΟΤΗΤΑ 6 ΠΕΡΙΟΡΙΣΜΟΣ ΤΟΥ ΑΡΙΘΜΟΥ ΤΩΝ ΥΠΟΨΗΦΙΩΝ ΤΩΝ ΠΡΟΣΦΟΡΩΝ ΚΑΙ ΤΩΝ ΛΥΣΕΩΝ, άρθρα 84-85</a:t>
            </a:r>
            <a:r>
              <a:rPr lang="fr-CA" sz="1800" b="1" smtClean="0">
                <a:effectLst/>
              </a:rPr>
              <a:t/>
            </a:r>
            <a:br>
              <a:rPr lang="fr-CA" sz="1800" b="1" smtClean="0">
                <a:effectLst/>
              </a:rPr>
            </a:br>
            <a:endParaRPr lang="el-GR" sz="1800" b="1" smtClean="0">
              <a:effectLst/>
            </a:endParaRPr>
          </a:p>
        </p:txBody>
      </p:sp>
      <p:sp>
        <p:nvSpPr>
          <p:cNvPr id="99332" name="Content Placeholder 2"/>
          <p:cNvSpPr>
            <a:spLocks noGrp="1"/>
          </p:cNvSpPr>
          <p:nvPr>
            <p:ph idx="4294967295"/>
          </p:nvPr>
        </p:nvSpPr>
        <p:spPr>
          <a:xfrm>
            <a:off x="250825" y="981075"/>
            <a:ext cx="8605838" cy="5327650"/>
          </a:xfrm>
        </p:spPr>
        <p:txBody>
          <a:bodyPr/>
          <a:lstStyle/>
          <a:p>
            <a:pPr marL="0" indent="0" algn="just">
              <a:lnSpc>
                <a:spcPct val="180000"/>
              </a:lnSpc>
              <a:spcBef>
                <a:spcPct val="0"/>
              </a:spcBef>
              <a:buFont typeface="Wingdings" pitchFamily="2" charset="2"/>
              <a:buNone/>
              <a:tabLst>
                <a:tab pos="0" algn="l"/>
              </a:tabLst>
              <a:defRPr/>
            </a:pPr>
            <a:r>
              <a:rPr lang="el-GR" sz="2000" b="1" dirty="0" smtClean="0">
                <a:effectLst/>
                <a:latin typeface="Arial" charset="0"/>
              </a:rPr>
              <a:t>	</a:t>
            </a:r>
            <a:r>
              <a:rPr lang="fr-CA" sz="1600" b="1" dirty="0" smtClean="0">
                <a:effectLst/>
                <a:latin typeface="Arial" charset="0"/>
              </a:rPr>
              <a:t>Άρθρο 84 Περιορισμός τ</a:t>
            </a:r>
            <a:r>
              <a:rPr lang="el-GR" sz="1600" b="1" dirty="0" smtClean="0">
                <a:effectLst/>
                <a:latin typeface="Arial" charset="0"/>
              </a:rPr>
              <a:t>ου</a:t>
            </a:r>
            <a:r>
              <a:rPr lang="fr-CA" sz="1600" b="1" dirty="0" smtClean="0">
                <a:effectLst/>
                <a:latin typeface="Arial" charset="0"/>
              </a:rPr>
              <a:t> αριθμού τ</a:t>
            </a:r>
            <a:r>
              <a:rPr lang="el-GR" sz="1600" b="1" dirty="0" smtClean="0">
                <a:effectLst/>
                <a:latin typeface="Arial" charset="0"/>
              </a:rPr>
              <a:t>ων</a:t>
            </a:r>
            <a:r>
              <a:rPr lang="fr-CA" sz="1600" b="1" dirty="0" smtClean="0">
                <a:effectLst/>
                <a:latin typeface="Arial" charset="0"/>
              </a:rPr>
              <a:t> πληρούντων </a:t>
            </a:r>
            <a:r>
              <a:rPr lang="el-GR" sz="1600" b="1" dirty="0" smtClean="0">
                <a:effectLst/>
                <a:latin typeface="Arial" charset="0"/>
              </a:rPr>
              <a:t>τα</a:t>
            </a:r>
            <a:r>
              <a:rPr lang="fr-CA" sz="1600" b="1" dirty="0" smtClean="0">
                <a:effectLst/>
                <a:latin typeface="Arial" charset="0"/>
              </a:rPr>
              <a:t> </a:t>
            </a:r>
            <a:r>
              <a:rPr lang="fr-CA" sz="1600" b="1" dirty="0" err="1" smtClean="0">
                <a:effectLst/>
                <a:latin typeface="Arial" charset="0"/>
              </a:rPr>
              <a:t>κριτήρια</a:t>
            </a:r>
            <a:r>
              <a:rPr lang="fr-CA" sz="1600" b="1" dirty="0" smtClean="0">
                <a:effectLst/>
                <a:latin typeface="Arial" charset="0"/>
              </a:rPr>
              <a:t> επιλογής υποψηφίων που θα κληθούν </a:t>
            </a:r>
            <a:r>
              <a:rPr lang="el-GR" sz="1600" b="1" dirty="0" smtClean="0">
                <a:effectLst/>
                <a:latin typeface="Arial" charset="0"/>
              </a:rPr>
              <a:t>να</a:t>
            </a:r>
            <a:r>
              <a:rPr lang="fr-CA" sz="1600" b="1" dirty="0" smtClean="0">
                <a:effectLst/>
                <a:latin typeface="Arial" charset="0"/>
              </a:rPr>
              <a:t> συμμετάσχουν </a:t>
            </a:r>
            <a:endParaRPr lang="el-GR" sz="1600" b="1" dirty="0" smtClean="0">
              <a:effectLst/>
              <a:latin typeface="Arial" charset="0"/>
            </a:endParaRPr>
          </a:p>
          <a:p>
            <a:pPr marL="361950" indent="-361950" algn="just">
              <a:lnSpc>
                <a:spcPct val="180000"/>
              </a:lnSpc>
              <a:spcBef>
                <a:spcPct val="0"/>
              </a:spcBef>
              <a:buFont typeface="Wingdings" pitchFamily="2" charset="2"/>
              <a:buChar char="v"/>
              <a:tabLst>
                <a:tab pos="0" algn="l"/>
                <a:tab pos="361950" algn="l"/>
              </a:tabLst>
              <a:defRPr/>
            </a:pPr>
            <a:r>
              <a:rPr lang="el-GR" sz="2000" dirty="0" smtClean="0">
                <a:effectLst/>
                <a:latin typeface="Arial" charset="0"/>
              </a:rPr>
              <a:t> Δυνατότητα ΑΑ να περιορίζουν τον αριθμό των υποψηφίων στις </a:t>
            </a:r>
            <a:r>
              <a:rPr lang="el-GR" sz="2000" b="1" dirty="0" smtClean="0">
                <a:solidFill>
                  <a:srgbClr val="FFFF00"/>
                </a:solidFill>
                <a:effectLst/>
                <a:latin typeface="Arial" charset="0"/>
              </a:rPr>
              <a:t>κλειστές, ανταγωνιστικές διαδικασίες διαπραγμάτευσης, ανταγωνιστικό διάλογο &amp; στις συμπράξεις καινοτομίας</a:t>
            </a:r>
            <a:r>
              <a:rPr lang="el-GR" sz="2000" dirty="0" smtClean="0">
                <a:solidFill>
                  <a:srgbClr val="FFFF00"/>
                </a:solidFill>
                <a:effectLst/>
                <a:latin typeface="Arial" charset="0"/>
              </a:rPr>
              <a:t>. </a:t>
            </a:r>
          </a:p>
          <a:p>
            <a:pPr marL="361950" indent="-361950" algn="just">
              <a:lnSpc>
                <a:spcPct val="180000"/>
              </a:lnSpc>
              <a:spcBef>
                <a:spcPct val="0"/>
              </a:spcBef>
              <a:buFont typeface="Wingdings" pitchFamily="2" charset="2"/>
              <a:buAutoNum type="romanLcPeriod"/>
              <a:tabLst>
                <a:tab pos="0" algn="l"/>
                <a:tab pos="361950" algn="l"/>
              </a:tabLst>
              <a:defRPr/>
            </a:pPr>
            <a:r>
              <a:rPr lang="el-GR" sz="2000" dirty="0" smtClean="0">
                <a:effectLst/>
                <a:latin typeface="Arial" charset="0"/>
              </a:rPr>
              <a:t>τηρούμενες διαδικασίες,</a:t>
            </a:r>
          </a:p>
          <a:p>
            <a:pPr marL="361950" indent="-361950" algn="just">
              <a:lnSpc>
                <a:spcPct val="180000"/>
              </a:lnSpc>
              <a:spcBef>
                <a:spcPct val="0"/>
              </a:spcBef>
              <a:buFont typeface="Wingdings" pitchFamily="2" charset="2"/>
              <a:buAutoNum type="romanLcPeriod"/>
              <a:tabLst>
                <a:tab pos="0" algn="l"/>
                <a:tab pos="361950" algn="l"/>
              </a:tabLst>
              <a:defRPr/>
            </a:pPr>
            <a:r>
              <a:rPr lang="el-GR" sz="2000" dirty="0" smtClean="0">
                <a:effectLst/>
                <a:latin typeface="Arial" charset="0"/>
              </a:rPr>
              <a:t>κριτήρια,</a:t>
            </a:r>
          </a:p>
          <a:p>
            <a:pPr marL="361950" indent="-361950" algn="just">
              <a:lnSpc>
                <a:spcPct val="180000"/>
              </a:lnSpc>
              <a:spcBef>
                <a:spcPct val="0"/>
              </a:spcBef>
              <a:buFont typeface="Wingdings" pitchFamily="2" charset="2"/>
              <a:buAutoNum type="romanLcPeriod"/>
              <a:tabLst>
                <a:tab pos="0" algn="l"/>
                <a:tab pos="361950" algn="l"/>
              </a:tabLst>
              <a:defRPr/>
            </a:pPr>
            <a:r>
              <a:rPr lang="el-GR" sz="2000" dirty="0" smtClean="0">
                <a:effectLst/>
                <a:latin typeface="Arial" charset="0"/>
              </a:rPr>
              <a:t>ελάχιστος αριθμός υποψηφίων, </a:t>
            </a:r>
          </a:p>
          <a:p>
            <a:pPr marL="361950" indent="-361950" algn="just">
              <a:lnSpc>
                <a:spcPct val="180000"/>
              </a:lnSpc>
              <a:spcBef>
                <a:spcPct val="0"/>
              </a:spcBef>
              <a:buFont typeface="Wingdings" pitchFamily="2" charset="2"/>
              <a:buAutoNum type="romanLcPeriod"/>
              <a:tabLst>
                <a:tab pos="0" algn="l"/>
                <a:tab pos="361950" algn="l"/>
              </a:tabLst>
              <a:defRPr/>
            </a:pPr>
            <a:r>
              <a:rPr lang="el-GR" sz="2000" dirty="0" smtClean="0">
                <a:effectLst/>
                <a:latin typeface="Arial" charset="0"/>
              </a:rPr>
              <a:t>περιορισμοί\απαγορεύσεις για ΑΑ</a:t>
            </a:r>
          </a:p>
        </p:txBody>
      </p:sp>
      <p:sp>
        <p:nvSpPr>
          <p:cNvPr id="10445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F8EC141-3514-41F3-95BD-5A0B33C409C4}" type="slidenum">
              <a:rPr lang="el-GR" sz="1200">
                <a:solidFill>
                  <a:schemeClr val="tx1">
                    <a:tint val="75000"/>
                  </a:schemeClr>
                </a:solidFill>
                <a:latin typeface="+mn-lt"/>
                <a:cs typeface="+mn-cs"/>
              </a:rPr>
              <a:pPr algn="r" fontAlgn="auto">
                <a:spcBef>
                  <a:spcPts val="0"/>
                </a:spcBef>
                <a:spcAft>
                  <a:spcPts val="0"/>
                </a:spcAft>
                <a:defRPr/>
              </a:pPr>
              <a:t>125</a:t>
            </a:fld>
            <a:endParaRPr lang="el-GR" sz="1200">
              <a:solidFill>
                <a:schemeClr val="tx1">
                  <a:tint val="75000"/>
                </a:schemeClr>
              </a:solidFill>
              <a:latin typeface="+mn-lt"/>
              <a:cs typeface="+mn-cs"/>
            </a:endParaRPr>
          </a:p>
        </p:txBody>
      </p:sp>
      <p:sp>
        <p:nvSpPr>
          <p:cNvPr id="105475" name="Title 1"/>
          <p:cNvSpPr>
            <a:spLocks noGrp="1"/>
          </p:cNvSpPr>
          <p:nvPr>
            <p:ph type="title" idx="4294967295"/>
          </p:nvPr>
        </p:nvSpPr>
        <p:spPr>
          <a:xfrm>
            <a:off x="395288" y="115888"/>
            <a:ext cx="8534430" cy="433387"/>
          </a:xfrm>
          <a:noFill/>
        </p:spPr>
        <p:txBody>
          <a:bodyPr/>
          <a:lstStyle/>
          <a:p>
            <a:pPr algn="l" eaLnBrk="1" hangingPunct="1">
              <a:lnSpc>
                <a:spcPct val="85000"/>
              </a:lnSpc>
            </a:pPr>
            <a:r>
              <a:rPr lang="fr-CA" sz="2000" b="1" dirty="0" smtClean="0">
                <a:solidFill>
                  <a:srgbClr val="00B050"/>
                </a:solidFill>
                <a:effectLst/>
              </a:rPr>
              <a:t>Άρθρο 8</a:t>
            </a:r>
            <a:r>
              <a:rPr lang="el-GR" sz="2000" b="1" dirty="0" smtClean="0">
                <a:solidFill>
                  <a:srgbClr val="00B050"/>
                </a:solidFill>
                <a:effectLst/>
              </a:rPr>
              <a:t>5</a:t>
            </a:r>
            <a:r>
              <a:rPr lang="fr-CA" sz="2000" b="1" dirty="0" smtClean="0">
                <a:solidFill>
                  <a:srgbClr val="00B050"/>
                </a:solidFill>
                <a:effectLst/>
              </a:rPr>
              <a:t> Περιορισμός </a:t>
            </a:r>
            <a:r>
              <a:rPr lang="el-GR" sz="2000" b="1" dirty="0" smtClean="0">
                <a:solidFill>
                  <a:srgbClr val="00B050"/>
                </a:solidFill>
                <a:effectLst/>
              </a:rPr>
              <a:t>του αριθμού </a:t>
            </a:r>
            <a:r>
              <a:rPr lang="fr-CA" sz="2000" b="1" dirty="0" smtClean="0">
                <a:solidFill>
                  <a:srgbClr val="00B050"/>
                </a:solidFill>
                <a:effectLst/>
              </a:rPr>
              <a:t>τ</a:t>
            </a:r>
            <a:r>
              <a:rPr lang="el-GR" sz="2000" b="1" dirty="0" smtClean="0">
                <a:solidFill>
                  <a:srgbClr val="00B050"/>
                </a:solidFill>
                <a:effectLst/>
              </a:rPr>
              <a:t>ων προσφορών &amp; των λύσεων</a:t>
            </a:r>
          </a:p>
        </p:txBody>
      </p:sp>
      <p:sp>
        <p:nvSpPr>
          <p:cNvPr id="105476" name="Content Placeholder 2"/>
          <p:cNvSpPr>
            <a:spLocks noGrp="1"/>
          </p:cNvSpPr>
          <p:nvPr>
            <p:ph idx="4294967295"/>
          </p:nvPr>
        </p:nvSpPr>
        <p:spPr>
          <a:xfrm>
            <a:off x="250825" y="692150"/>
            <a:ext cx="8605838" cy="5616575"/>
          </a:xfrm>
          <a:noFill/>
        </p:spPr>
        <p:txBody>
          <a:bodyPr/>
          <a:lstStyle/>
          <a:p>
            <a:pPr marL="361950" indent="-361950" algn="just">
              <a:lnSpc>
                <a:spcPct val="200000"/>
              </a:lnSpc>
              <a:spcBef>
                <a:spcPct val="0"/>
              </a:spcBef>
              <a:buFont typeface="Wingdings" pitchFamily="2" charset="2"/>
              <a:buNone/>
              <a:tabLst>
                <a:tab pos="0" algn="l"/>
                <a:tab pos="361950" algn="l"/>
              </a:tabLst>
            </a:pPr>
            <a:r>
              <a:rPr lang="el-GR" sz="2000" u="sng" dirty="0" smtClean="0">
                <a:solidFill>
                  <a:srgbClr val="FFFF00"/>
                </a:solidFill>
                <a:effectLst/>
                <a:latin typeface="Arial" charset="0"/>
              </a:rPr>
              <a:t>Εφαρμογή</a:t>
            </a:r>
            <a:r>
              <a:rPr lang="el-GR" sz="2000" dirty="0" smtClean="0">
                <a:solidFill>
                  <a:srgbClr val="FFFF00"/>
                </a:solidFill>
                <a:effectLst/>
                <a:latin typeface="Arial" charset="0"/>
              </a:rPr>
              <a:t>:</a:t>
            </a:r>
            <a:r>
              <a:rPr lang="el-GR" sz="2000" b="1" dirty="0" smtClean="0">
                <a:effectLst/>
                <a:latin typeface="Arial" charset="0"/>
              </a:rPr>
              <a:t> </a:t>
            </a:r>
            <a:r>
              <a:rPr lang="el-GR" sz="2000" dirty="0" smtClean="0">
                <a:effectLst/>
                <a:latin typeface="Arial" charset="0"/>
              </a:rPr>
              <a:t>όταν οι ΑΑ κάνουν χρήση της δυνατότητας των προς διαπραγμάτευση προσφορών κατά τα οριζόμενα στην </a:t>
            </a:r>
            <a:r>
              <a:rPr lang="el-GR" sz="2000" b="1" dirty="0" smtClean="0">
                <a:solidFill>
                  <a:srgbClr val="00B050"/>
                </a:solidFill>
                <a:effectLst/>
                <a:latin typeface="Arial" charset="0"/>
              </a:rPr>
              <a:t>ανταγωνιστική διαδικασία με διαπραγμάτευση</a:t>
            </a:r>
            <a:r>
              <a:rPr lang="el-GR" sz="2000" dirty="0" smtClean="0">
                <a:effectLst/>
                <a:latin typeface="Arial" charset="0"/>
              </a:rPr>
              <a:t> ή περιορισμού του αριθμού των προς συζήτηση λύσεων κατά τα οριζόμενα στον </a:t>
            </a:r>
            <a:r>
              <a:rPr lang="el-GR" sz="2000" b="1" dirty="0" smtClean="0">
                <a:solidFill>
                  <a:srgbClr val="00B050"/>
                </a:solidFill>
                <a:effectLst/>
                <a:latin typeface="Arial" charset="0"/>
              </a:rPr>
              <a:t>ανταγωνιστικό διάλογο</a:t>
            </a:r>
            <a:r>
              <a:rPr lang="el-GR" sz="2000" dirty="0" smtClean="0">
                <a:effectLst/>
                <a:latin typeface="Arial" charset="0"/>
              </a:rPr>
              <a:t>, πραγματοποιούν αυτόν τον περιορισμό με </a:t>
            </a:r>
            <a:r>
              <a:rPr lang="el-GR" sz="2000" b="1" dirty="0" smtClean="0">
                <a:effectLst/>
                <a:latin typeface="Arial" charset="0"/>
              </a:rPr>
              <a:t>την εφαρμογή των </a:t>
            </a:r>
            <a:r>
              <a:rPr lang="el-GR" sz="2000" b="1" dirty="0" smtClean="0">
                <a:solidFill>
                  <a:srgbClr val="FFFF00"/>
                </a:solidFill>
                <a:effectLst/>
                <a:latin typeface="Arial" charset="0"/>
              </a:rPr>
              <a:t>κριτηρίων ανάθεσης</a:t>
            </a:r>
            <a:r>
              <a:rPr lang="el-GR" sz="2000" dirty="0" smtClean="0">
                <a:solidFill>
                  <a:srgbClr val="FFFF00"/>
                </a:solidFill>
                <a:effectLst/>
                <a:latin typeface="Arial" charset="0"/>
              </a:rPr>
              <a:t> </a:t>
            </a:r>
            <a:r>
              <a:rPr lang="el-GR" sz="2000" dirty="0" smtClean="0">
                <a:effectLst/>
                <a:latin typeface="Arial" charset="0"/>
              </a:rPr>
              <a:t>που αναφέρονται στα έγγραφα της σύμβασης. </a:t>
            </a:r>
          </a:p>
          <a:p>
            <a:pPr marL="361950" indent="-361950" algn="just">
              <a:lnSpc>
                <a:spcPct val="200000"/>
              </a:lnSpc>
              <a:spcBef>
                <a:spcPct val="0"/>
              </a:spcBef>
              <a:buFont typeface="Wingdings" pitchFamily="2" charset="2"/>
              <a:buChar char="v"/>
              <a:tabLst>
                <a:tab pos="0" algn="l"/>
                <a:tab pos="361950" algn="l"/>
              </a:tabLst>
            </a:pPr>
            <a:r>
              <a:rPr lang="el-GR" sz="2000" dirty="0" smtClean="0">
                <a:effectLst/>
                <a:latin typeface="Arial" charset="0"/>
              </a:rPr>
              <a:t>Στο τελικό στάδιο, ο αριθμός πρέπει να επιτρέπει τη διασφάλιση πραγματικού ανταγωνισμού, εφόσον υπάρχει επαρκής αριθμός κατάλληλων προσφορών, λύσεων ή προεπιλεγμένων υποψηφίων </a:t>
            </a:r>
          </a:p>
        </p:txBody>
      </p:sp>
      <p:sp>
        <p:nvSpPr>
          <p:cNvPr id="1054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4"/>
          <p:cNvSpPr>
            <a:spLocks noGrp="1" noChangeArrowheads="1"/>
          </p:cNvSpPr>
          <p:nvPr>
            <p:ph type="title"/>
          </p:nvPr>
        </p:nvSpPr>
        <p:spPr>
          <a:xfrm>
            <a:off x="468313" y="0"/>
            <a:ext cx="8229600" cy="404813"/>
          </a:xfrm>
          <a:noFill/>
        </p:spPr>
        <p:txBody>
          <a:bodyPr/>
          <a:lstStyle/>
          <a:p>
            <a:r>
              <a:rPr lang="el-GR" sz="1800" b="1" smtClean="0">
                <a:effectLst/>
              </a:rPr>
              <a:t>Ν. 4412/16_ανάθεση της σύμβασης</a:t>
            </a:r>
          </a:p>
        </p:txBody>
      </p:sp>
      <p:sp>
        <p:nvSpPr>
          <p:cNvPr id="106499" name="Rectangle 5"/>
          <p:cNvSpPr>
            <a:spLocks noGrp="1" noChangeArrowheads="1"/>
          </p:cNvSpPr>
          <p:nvPr>
            <p:ph type="body" sz="half" idx="1"/>
          </p:nvPr>
        </p:nvSpPr>
        <p:spPr>
          <a:xfrm>
            <a:off x="250825" y="476250"/>
            <a:ext cx="7273925" cy="6381750"/>
          </a:xfrm>
          <a:noFill/>
        </p:spPr>
        <p:txBody>
          <a:bodyPr/>
          <a:lstStyle/>
          <a:p>
            <a:pPr algn="just">
              <a:lnSpc>
                <a:spcPct val="160000"/>
              </a:lnSpc>
              <a:spcBef>
                <a:spcPct val="0"/>
              </a:spcBef>
              <a:buFont typeface="Wingdings" pitchFamily="2" charset="2"/>
              <a:buAutoNum type="arabicParenR"/>
            </a:pPr>
            <a:r>
              <a:rPr lang="el-GR" sz="1200" dirty="0" smtClean="0">
                <a:effectLst/>
                <a:latin typeface="Arial" charset="0"/>
              </a:rPr>
              <a:t>Κριτήρια ανάθεσης των συμβάσεων </a:t>
            </a:r>
          </a:p>
          <a:p>
            <a:pPr algn="just">
              <a:lnSpc>
                <a:spcPct val="160000"/>
              </a:lnSpc>
              <a:spcBef>
                <a:spcPct val="0"/>
              </a:spcBef>
              <a:buFont typeface="Wingdings" pitchFamily="2" charset="2"/>
              <a:buAutoNum type="arabicParenR"/>
            </a:pPr>
            <a:r>
              <a:rPr lang="el-GR" sz="1200" dirty="0" smtClean="0">
                <a:effectLst/>
                <a:latin typeface="Arial" charset="0"/>
              </a:rPr>
              <a:t>Κοστολόγηση του κύκλου ζωής</a:t>
            </a:r>
          </a:p>
          <a:p>
            <a:pPr algn="just">
              <a:lnSpc>
                <a:spcPct val="160000"/>
              </a:lnSpc>
              <a:spcBef>
                <a:spcPct val="0"/>
              </a:spcBef>
              <a:buFont typeface="Wingdings" pitchFamily="2" charset="2"/>
              <a:buAutoNum type="arabicParenR"/>
            </a:pPr>
            <a:r>
              <a:rPr lang="el-GR" sz="1200" dirty="0" smtClean="0">
                <a:effectLst/>
                <a:latin typeface="Arial" charset="0"/>
              </a:rPr>
              <a:t>Ασυνήθιστα χαμηλές προσφορές </a:t>
            </a:r>
          </a:p>
          <a:p>
            <a:pPr algn="just">
              <a:lnSpc>
                <a:spcPct val="160000"/>
              </a:lnSpc>
              <a:spcBef>
                <a:spcPct val="0"/>
              </a:spcBef>
              <a:buFont typeface="Wingdings" pitchFamily="2" charset="2"/>
              <a:buAutoNum type="arabicParenR"/>
            </a:pPr>
            <a:r>
              <a:rPr lang="el-GR" sz="1200" dirty="0" smtClean="0">
                <a:effectLst/>
                <a:latin typeface="Arial" charset="0"/>
              </a:rPr>
              <a:t>Δικαιολογητικά σχετικά με τις ασυνήθιστα χαμηλές προσφορές</a:t>
            </a:r>
          </a:p>
          <a:p>
            <a:pPr algn="just">
              <a:lnSpc>
                <a:spcPct val="160000"/>
              </a:lnSpc>
              <a:spcBef>
                <a:spcPct val="0"/>
              </a:spcBef>
              <a:buFont typeface="Wingdings" pitchFamily="2" charset="2"/>
              <a:buAutoNum type="arabicParenR"/>
            </a:pPr>
            <a:r>
              <a:rPr lang="el-GR" sz="1200" dirty="0" smtClean="0">
                <a:effectLst/>
                <a:latin typeface="Arial" charset="0"/>
              </a:rPr>
              <a:t>Ισότιμες και ισοδύναμες προσφορές</a:t>
            </a:r>
          </a:p>
          <a:p>
            <a:pPr algn="just">
              <a:lnSpc>
                <a:spcPct val="160000"/>
              </a:lnSpc>
              <a:spcBef>
                <a:spcPct val="0"/>
              </a:spcBef>
              <a:buFont typeface="Wingdings" pitchFamily="2" charset="2"/>
              <a:buAutoNum type="arabicParenR"/>
            </a:pPr>
            <a:r>
              <a:rPr lang="el-GR" sz="1200" dirty="0" smtClean="0">
                <a:effectLst/>
                <a:latin typeface="Arial" charset="0"/>
              </a:rPr>
              <a:t>Λόγοι απόρριψης προσφορών</a:t>
            </a:r>
            <a:endParaRPr lang="el-GR" sz="1200" i="1" dirty="0" smtClean="0">
              <a:effectLst/>
              <a:latin typeface="Arial" charset="0"/>
            </a:endParaRPr>
          </a:p>
          <a:p>
            <a:pPr algn="just">
              <a:lnSpc>
                <a:spcPct val="160000"/>
              </a:lnSpc>
              <a:spcBef>
                <a:spcPct val="0"/>
              </a:spcBef>
              <a:buFont typeface="Wingdings" pitchFamily="2" charset="2"/>
              <a:buAutoNum type="arabicParenR"/>
            </a:pPr>
            <a:r>
              <a:rPr lang="el-GR" sz="1200" dirty="0" smtClean="0">
                <a:effectLst/>
                <a:latin typeface="Arial" charset="0"/>
              </a:rPr>
              <a:t>Περιεχόμενο προσφορών και αιτήσεων συμμετοχής</a:t>
            </a:r>
          </a:p>
          <a:p>
            <a:pPr algn="just">
              <a:lnSpc>
                <a:spcPct val="160000"/>
              </a:lnSpc>
              <a:spcBef>
                <a:spcPct val="0"/>
              </a:spcBef>
              <a:buFont typeface="Wingdings" pitchFamily="2" charset="2"/>
              <a:buAutoNum type="arabicParenR"/>
            </a:pPr>
            <a:r>
              <a:rPr lang="el-GR" sz="1200" dirty="0" smtClean="0">
                <a:effectLst/>
                <a:latin typeface="Arial" charset="0"/>
              </a:rPr>
              <a:t>Περιεχόμενο φακέλου «Δικαιολογητικά Συμμετοχής»</a:t>
            </a:r>
          </a:p>
          <a:p>
            <a:pPr algn="just">
              <a:lnSpc>
                <a:spcPct val="160000"/>
              </a:lnSpc>
              <a:spcBef>
                <a:spcPct val="0"/>
              </a:spcBef>
              <a:buFont typeface="Wingdings" pitchFamily="2" charset="2"/>
              <a:buAutoNum type="arabicParenR"/>
            </a:pPr>
            <a:r>
              <a:rPr lang="el-GR" sz="1200" dirty="0" smtClean="0">
                <a:effectLst/>
                <a:latin typeface="Arial" charset="0"/>
              </a:rPr>
              <a:t>Περιεχόμενο φακέλου «Τεχνική Προσφορά»</a:t>
            </a:r>
          </a:p>
          <a:p>
            <a:pPr algn="just">
              <a:lnSpc>
                <a:spcPct val="160000"/>
              </a:lnSpc>
              <a:spcBef>
                <a:spcPct val="0"/>
              </a:spcBef>
              <a:buFont typeface="Wingdings" pitchFamily="2" charset="2"/>
              <a:buAutoNum type="arabicParenR"/>
            </a:pPr>
            <a:r>
              <a:rPr lang="el-GR" sz="1200" dirty="0" smtClean="0">
                <a:effectLst/>
                <a:latin typeface="Arial" charset="0"/>
              </a:rPr>
              <a:t>Τρόπος σύνταξης και υποβολής οικονομικών προσφορών</a:t>
            </a:r>
          </a:p>
          <a:p>
            <a:pPr algn="just">
              <a:lnSpc>
                <a:spcPct val="160000"/>
              </a:lnSpc>
              <a:spcBef>
                <a:spcPct val="0"/>
              </a:spcBef>
              <a:buFont typeface="Wingdings" pitchFamily="2" charset="2"/>
              <a:buAutoNum type="arabicParenR"/>
            </a:pPr>
            <a:r>
              <a:rPr lang="el-GR" sz="1200" dirty="0" smtClean="0">
                <a:effectLst/>
                <a:latin typeface="Arial" charset="0"/>
              </a:rPr>
              <a:t>Χρόνος και τρόπος υποβολής προσφορών ή αιτήσεων συμμετοχής</a:t>
            </a:r>
          </a:p>
          <a:p>
            <a:pPr algn="just">
              <a:lnSpc>
                <a:spcPct val="160000"/>
              </a:lnSpc>
              <a:spcBef>
                <a:spcPct val="0"/>
              </a:spcBef>
              <a:buFont typeface="Wingdings" pitchFamily="2" charset="2"/>
              <a:buAutoNum type="arabicParenR"/>
            </a:pPr>
            <a:r>
              <a:rPr lang="el-GR" sz="1200" dirty="0" smtClean="0">
                <a:effectLst/>
                <a:latin typeface="Arial" charset="0"/>
              </a:rPr>
              <a:t>Χρόνος ισχύος προσφορών</a:t>
            </a:r>
            <a:endParaRPr lang="el-GR" sz="1200" i="1" dirty="0" smtClean="0">
              <a:effectLst/>
              <a:latin typeface="Arial" charset="0"/>
            </a:endParaRPr>
          </a:p>
          <a:p>
            <a:pPr algn="just">
              <a:lnSpc>
                <a:spcPct val="160000"/>
              </a:lnSpc>
              <a:spcBef>
                <a:spcPct val="0"/>
              </a:spcBef>
              <a:buFont typeface="Wingdings" pitchFamily="2" charset="2"/>
              <a:buAutoNum type="arabicParenR"/>
            </a:pPr>
            <a:r>
              <a:rPr lang="el-GR" sz="1200" dirty="0" smtClean="0">
                <a:effectLst/>
                <a:latin typeface="Arial" charset="0"/>
              </a:rPr>
              <a:t>Αποσφράγιση και αξιολόγηση προσφορών και αιτήσεων συμμετοχής στις ΔΣ έργων</a:t>
            </a:r>
          </a:p>
          <a:p>
            <a:pPr algn="just">
              <a:lnSpc>
                <a:spcPct val="160000"/>
              </a:lnSpc>
              <a:spcBef>
                <a:spcPct val="0"/>
              </a:spcBef>
              <a:buFont typeface="Wingdings" pitchFamily="2" charset="2"/>
              <a:buAutoNum type="arabicParenR"/>
            </a:pPr>
            <a:r>
              <a:rPr lang="el-GR" sz="1200" dirty="0" smtClean="0">
                <a:effectLst/>
                <a:latin typeface="Arial" charset="0"/>
              </a:rPr>
              <a:t>Αποσφράγιση και αξιολόγηση προσφορών και αιτήσεων συμμετοχής στις ΔΣ μελετών, </a:t>
            </a:r>
            <a:r>
              <a:rPr lang="el-GR" sz="1200" dirty="0" err="1" smtClean="0">
                <a:effectLst/>
                <a:latin typeface="Arial" charset="0"/>
              </a:rPr>
              <a:t>τεχνι.Υπ</a:t>
            </a:r>
            <a:r>
              <a:rPr lang="el-GR" sz="1200" dirty="0" smtClean="0">
                <a:effectLst/>
                <a:latin typeface="Arial" charset="0"/>
              </a:rPr>
              <a:t>. </a:t>
            </a:r>
          </a:p>
          <a:p>
            <a:pPr algn="just">
              <a:lnSpc>
                <a:spcPct val="160000"/>
              </a:lnSpc>
              <a:spcBef>
                <a:spcPct val="0"/>
              </a:spcBef>
              <a:buFont typeface="Wingdings" pitchFamily="2" charset="2"/>
              <a:buAutoNum type="arabicParenR"/>
            </a:pPr>
            <a:r>
              <a:rPr lang="el-GR" sz="1200" dirty="0" smtClean="0">
                <a:effectLst/>
                <a:latin typeface="Arial" charset="0"/>
              </a:rPr>
              <a:t>Αποσφράγιση, αξιολόγηση προσφορών\αιτήσεων συμμετοχής στις ΔΣ προμηθειών &amp; </a:t>
            </a:r>
            <a:r>
              <a:rPr lang="el-GR" sz="1200" dirty="0" err="1" smtClean="0">
                <a:effectLst/>
                <a:latin typeface="Arial" charset="0"/>
              </a:rPr>
              <a:t>Π.Γεν.Υ</a:t>
            </a:r>
            <a:r>
              <a:rPr lang="el-GR" sz="1200" dirty="0" smtClean="0">
                <a:effectLst/>
                <a:latin typeface="Arial" charset="0"/>
              </a:rPr>
              <a:t>.</a:t>
            </a:r>
          </a:p>
          <a:p>
            <a:pPr algn="just">
              <a:lnSpc>
                <a:spcPct val="160000"/>
              </a:lnSpc>
              <a:spcBef>
                <a:spcPct val="0"/>
              </a:spcBef>
              <a:buFont typeface="Wingdings" pitchFamily="2" charset="2"/>
              <a:buAutoNum type="arabicParenR"/>
            </a:pPr>
            <a:r>
              <a:rPr lang="el-GR" sz="1200" dirty="0" smtClean="0">
                <a:effectLst/>
                <a:latin typeface="Arial" charset="0"/>
              </a:rPr>
              <a:t>Αντιστροφή σταδίων αξιολόγησης στην ανοικτή διαδικασία </a:t>
            </a:r>
          </a:p>
          <a:p>
            <a:pPr algn="just">
              <a:lnSpc>
                <a:spcPct val="160000"/>
              </a:lnSpc>
              <a:spcBef>
                <a:spcPct val="0"/>
              </a:spcBef>
              <a:buFont typeface="Wingdings" pitchFamily="2" charset="2"/>
              <a:buAutoNum type="arabicParenR"/>
            </a:pPr>
            <a:r>
              <a:rPr lang="el-GR" sz="1200" dirty="0" smtClean="0">
                <a:effectLst/>
                <a:latin typeface="Arial" charset="0"/>
              </a:rPr>
              <a:t>Συμπλήρωση - αποσαφήνιση πληροφοριών και δικαιολογητικών </a:t>
            </a:r>
          </a:p>
          <a:p>
            <a:pPr algn="just">
              <a:lnSpc>
                <a:spcPct val="160000"/>
              </a:lnSpc>
              <a:spcBef>
                <a:spcPct val="0"/>
              </a:spcBef>
              <a:buFont typeface="Wingdings" pitchFamily="2" charset="2"/>
              <a:buAutoNum type="arabicParenR"/>
            </a:pPr>
            <a:r>
              <a:rPr lang="el-GR" sz="1200" dirty="0" smtClean="0">
                <a:effectLst/>
                <a:latin typeface="Arial" charset="0"/>
              </a:rPr>
              <a:t>Πρόσκληση για υποβολή δικαιολογητικών</a:t>
            </a:r>
          </a:p>
          <a:p>
            <a:pPr algn="just">
              <a:lnSpc>
                <a:spcPct val="160000"/>
              </a:lnSpc>
              <a:spcBef>
                <a:spcPct val="0"/>
              </a:spcBef>
              <a:buFont typeface="Wingdings" pitchFamily="2" charset="2"/>
              <a:buAutoNum type="arabicParenR"/>
            </a:pPr>
            <a:r>
              <a:rPr lang="el-GR" sz="1200" dirty="0" smtClean="0">
                <a:effectLst/>
                <a:latin typeface="Arial" charset="0"/>
              </a:rPr>
              <a:t>Χρόνος συνδρομής όρων συμμετοχής Οψιγενείς μεταβολές</a:t>
            </a:r>
          </a:p>
          <a:p>
            <a:pPr algn="just">
              <a:lnSpc>
                <a:spcPct val="160000"/>
              </a:lnSpc>
              <a:spcBef>
                <a:spcPct val="0"/>
              </a:spcBef>
              <a:buFont typeface="Wingdings" pitchFamily="2" charset="2"/>
              <a:buAutoNum type="arabicParenR"/>
            </a:pPr>
            <a:r>
              <a:rPr lang="el-GR" sz="1200" dirty="0" smtClean="0">
                <a:effectLst/>
                <a:latin typeface="Arial" charset="0"/>
              </a:rPr>
              <a:t>Κατακύρωση - σύναψη σύμβασης</a:t>
            </a:r>
          </a:p>
          <a:p>
            <a:pPr algn="just">
              <a:lnSpc>
                <a:spcPct val="160000"/>
              </a:lnSpc>
              <a:spcBef>
                <a:spcPct val="0"/>
              </a:spcBef>
              <a:buFont typeface="Wingdings" pitchFamily="2" charset="2"/>
              <a:buAutoNum type="arabicParenR"/>
            </a:pPr>
            <a:r>
              <a:rPr lang="el-GR" sz="1200" dirty="0" smtClean="0">
                <a:effectLst/>
                <a:latin typeface="Arial" charset="0"/>
              </a:rPr>
              <a:t>Ματαίωση διαδικασίας </a:t>
            </a:r>
          </a:p>
        </p:txBody>
      </p:sp>
      <p:sp>
        <p:nvSpPr>
          <p:cNvPr id="106500" name="Rectangle 6"/>
          <p:cNvSpPr>
            <a:spLocks noGrp="1" noChangeArrowheads="1"/>
          </p:cNvSpPr>
          <p:nvPr>
            <p:ph type="body" sz="half" idx="2"/>
          </p:nvPr>
        </p:nvSpPr>
        <p:spPr>
          <a:xfrm>
            <a:off x="7667625" y="476250"/>
            <a:ext cx="1368425" cy="6381750"/>
          </a:xfrm>
          <a:noFill/>
        </p:spPr>
        <p:txBody>
          <a:bodyPr/>
          <a:lstStyle/>
          <a:p>
            <a:pPr>
              <a:lnSpc>
                <a:spcPct val="160000"/>
              </a:lnSpc>
              <a:spcBef>
                <a:spcPct val="0"/>
              </a:spcBef>
              <a:buFont typeface="Wingdings" pitchFamily="2" charset="2"/>
              <a:buAutoNum type="arabicParenR"/>
            </a:pPr>
            <a:r>
              <a:rPr lang="el-GR" sz="1200" smtClean="0">
                <a:effectLst/>
                <a:latin typeface="Arial" charset="0"/>
              </a:rPr>
              <a:t>86</a:t>
            </a:r>
          </a:p>
          <a:p>
            <a:pPr>
              <a:lnSpc>
                <a:spcPct val="160000"/>
              </a:lnSpc>
              <a:spcBef>
                <a:spcPct val="0"/>
              </a:spcBef>
              <a:buFont typeface="Wingdings" pitchFamily="2" charset="2"/>
              <a:buAutoNum type="arabicParenR"/>
            </a:pPr>
            <a:r>
              <a:rPr lang="el-GR" sz="1200" smtClean="0">
                <a:effectLst/>
                <a:latin typeface="Arial" charset="0"/>
              </a:rPr>
              <a:t>87</a:t>
            </a:r>
          </a:p>
          <a:p>
            <a:pPr>
              <a:lnSpc>
                <a:spcPct val="160000"/>
              </a:lnSpc>
              <a:spcBef>
                <a:spcPct val="0"/>
              </a:spcBef>
              <a:buFont typeface="Wingdings" pitchFamily="2" charset="2"/>
              <a:buAutoNum type="arabicParenR"/>
            </a:pPr>
            <a:r>
              <a:rPr lang="el-GR" sz="1200" smtClean="0">
                <a:effectLst/>
                <a:latin typeface="Arial" charset="0"/>
              </a:rPr>
              <a:t>88</a:t>
            </a:r>
          </a:p>
          <a:p>
            <a:pPr>
              <a:lnSpc>
                <a:spcPct val="160000"/>
              </a:lnSpc>
              <a:spcBef>
                <a:spcPct val="0"/>
              </a:spcBef>
              <a:buFont typeface="Wingdings" pitchFamily="2" charset="2"/>
              <a:buAutoNum type="arabicParenR"/>
            </a:pPr>
            <a:r>
              <a:rPr lang="el-GR" sz="1200" smtClean="0">
                <a:effectLst/>
                <a:latin typeface="Arial" charset="0"/>
              </a:rPr>
              <a:t>89</a:t>
            </a:r>
          </a:p>
          <a:p>
            <a:pPr>
              <a:lnSpc>
                <a:spcPct val="160000"/>
              </a:lnSpc>
              <a:spcBef>
                <a:spcPct val="0"/>
              </a:spcBef>
              <a:buFont typeface="Wingdings" pitchFamily="2" charset="2"/>
              <a:buAutoNum type="arabicParenR"/>
            </a:pPr>
            <a:r>
              <a:rPr lang="el-GR" sz="1200" smtClean="0">
                <a:effectLst/>
                <a:latin typeface="Arial" charset="0"/>
              </a:rPr>
              <a:t>90</a:t>
            </a:r>
          </a:p>
          <a:p>
            <a:pPr>
              <a:lnSpc>
                <a:spcPct val="160000"/>
              </a:lnSpc>
              <a:spcBef>
                <a:spcPct val="0"/>
              </a:spcBef>
              <a:buFont typeface="Wingdings" pitchFamily="2" charset="2"/>
              <a:buAutoNum type="arabicParenR"/>
            </a:pPr>
            <a:r>
              <a:rPr lang="el-GR" sz="1200" smtClean="0">
                <a:effectLst/>
                <a:latin typeface="Arial" charset="0"/>
              </a:rPr>
              <a:t>91</a:t>
            </a:r>
          </a:p>
          <a:p>
            <a:pPr>
              <a:lnSpc>
                <a:spcPct val="160000"/>
              </a:lnSpc>
              <a:spcBef>
                <a:spcPct val="0"/>
              </a:spcBef>
              <a:buFont typeface="Wingdings" pitchFamily="2" charset="2"/>
              <a:buAutoNum type="arabicParenR"/>
            </a:pPr>
            <a:r>
              <a:rPr lang="el-GR" sz="1200" smtClean="0">
                <a:effectLst/>
                <a:latin typeface="Arial" charset="0"/>
              </a:rPr>
              <a:t>92</a:t>
            </a:r>
          </a:p>
          <a:p>
            <a:pPr>
              <a:lnSpc>
                <a:spcPct val="160000"/>
              </a:lnSpc>
              <a:spcBef>
                <a:spcPct val="0"/>
              </a:spcBef>
              <a:buFont typeface="Wingdings" pitchFamily="2" charset="2"/>
              <a:buAutoNum type="arabicParenR"/>
            </a:pPr>
            <a:r>
              <a:rPr lang="el-GR" sz="1200" smtClean="0">
                <a:effectLst/>
                <a:latin typeface="Arial" charset="0"/>
              </a:rPr>
              <a:t>93</a:t>
            </a:r>
          </a:p>
          <a:p>
            <a:pPr>
              <a:lnSpc>
                <a:spcPct val="160000"/>
              </a:lnSpc>
              <a:spcBef>
                <a:spcPct val="0"/>
              </a:spcBef>
              <a:buFont typeface="Wingdings" pitchFamily="2" charset="2"/>
              <a:buAutoNum type="arabicParenR"/>
            </a:pPr>
            <a:r>
              <a:rPr lang="el-GR" sz="1200" smtClean="0">
                <a:effectLst/>
                <a:latin typeface="Arial" charset="0"/>
              </a:rPr>
              <a:t>94</a:t>
            </a:r>
          </a:p>
          <a:p>
            <a:pPr>
              <a:lnSpc>
                <a:spcPct val="160000"/>
              </a:lnSpc>
              <a:spcBef>
                <a:spcPct val="0"/>
              </a:spcBef>
              <a:buFont typeface="Wingdings" pitchFamily="2" charset="2"/>
              <a:buAutoNum type="arabicParenR"/>
            </a:pPr>
            <a:r>
              <a:rPr lang="el-GR" sz="1200" smtClean="0">
                <a:effectLst/>
                <a:latin typeface="Arial" charset="0"/>
              </a:rPr>
              <a:t>95</a:t>
            </a:r>
          </a:p>
          <a:p>
            <a:pPr>
              <a:lnSpc>
                <a:spcPct val="160000"/>
              </a:lnSpc>
              <a:spcBef>
                <a:spcPct val="0"/>
              </a:spcBef>
              <a:buFont typeface="Wingdings" pitchFamily="2" charset="2"/>
              <a:buAutoNum type="arabicParenR"/>
            </a:pPr>
            <a:r>
              <a:rPr lang="el-GR" sz="1200" smtClean="0">
                <a:effectLst/>
                <a:latin typeface="Arial" charset="0"/>
              </a:rPr>
              <a:t>96</a:t>
            </a:r>
          </a:p>
          <a:p>
            <a:pPr>
              <a:lnSpc>
                <a:spcPct val="160000"/>
              </a:lnSpc>
              <a:spcBef>
                <a:spcPct val="0"/>
              </a:spcBef>
              <a:buFont typeface="Wingdings" pitchFamily="2" charset="2"/>
              <a:buAutoNum type="arabicParenR"/>
            </a:pPr>
            <a:r>
              <a:rPr lang="el-GR" sz="1200" smtClean="0">
                <a:effectLst/>
                <a:latin typeface="Arial" charset="0"/>
              </a:rPr>
              <a:t>97</a:t>
            </a:r>
          </a:p>
          <a:p>
            <a:pPr>
              <a:lnSpc>
                <a:spcPct val="160000"/>
              </a:lnSpc>
              <a:spcBef>
                <a:spcPct val="0"/>
              </a:spcBef>
              <a:buFont typeface="Wingdings" pitchFamily="2" charset="2"/>
              <a:buAutoNum type="arabicParenR"/>
            </a:pPr>
            <a:r>
              <a:rPr lang="el-GR" sz="1200" smtClean="0">
                <a:effectLst/>
                <a:latin typeface="Arial" charset="0"/>
              </a:rPr>
              <a:t>98</a:t>
            </a:r>
          </a:p>
          <a:p>
            <a:pPr>
              <a:lnSpc>
                <a:spcPct val="160000"/>
              </a:lnSpc>
              <a:spcBef>
                <a:spcPct val="0"/>
              </a:spcBef>
              <a:buFont typeface="Wingdings" pitchFamily="2" charset="2"/>
              <a:buAutoNum type="arabicParenR"/>
            </a:pPr>
            <a:r>
              <a:rPr lang="el-GR" sz="1200" smtClean="0">
                <a:effectLst/>
                <a:latin typeface="Arial" charset="0"/>
              </a:rPr>
              <a:t>99</a:t>
            </a:r>
          </a:p>
          <a:p>
            <a:pPr>
              <a:lnSpc>
                <a:spcPct val="160000"/>
              </a:lnSpc>
              <a:spcBef>
                <a:spcPct val="0"/>
              </a:spcBef>
              <a:buFont typeface="Wingdings" pitchFamily="2" charset="2"/>
              <a:buAutoNum type="arabicParenR"/>
            </a:pPr>
            <a:r>
              <a:rPr lang="el-GR" sz="1200" smtClean="0">
                <a:effectLst/>
                <a:latin typeface="Arial" charset="0"/>
              </a:rPr>
              <a:t>100</a:t>
            </a:r>
          </a:p>
          <a:p>
            <a:pPr>
              <a:lnSpc>
                <a:spcPct val="160000"/>
              </a:lnSpc>
              <a:spcBef>
                <a:spcPct val="0"/>
              </a:spcBef>
              <a:buFont typeface="Wingdings" pitchFamily="2" charset="2"/>
              <a:buAutoNum type="arabicParenR"/>
            </a:pPr>
            <a:r>
              <a:rPr lang="el-GR" sz="1200" smtClean="0">
                <a:effectLst/>
                <a:latin typeface="Arial" charset="0"/>
              </a:rPr>
              <a:t>101</a:t>
            </a:r>
          </a:p>
          <a:p>
            <a:pPr>
              <a:lnSpc>
                <a:spcPct val="160000"/>
              </a:lnSpc>
              <a:spcBef>
                <a:spcPct val="0"/>
              </a:spcBef>
              <a:buFont typeface="Wingdings" pitchFamily="2" charset="2"/>
              <a:buAutoNum type="arabicParenR"/>
            </a:pPr>
            <a:r>
              <a:rPr lang="el-GR" sz="1200" smtClean="0">
                <a:effectLst/>
                <a:latin typeface="Arial" charset="0"/>
              </a:rPr>
              <a:t>102</a:t>
            </a:r>
          </a:p>
          <a:p>
            <a:pPr>
              <a:lnSpc>
                <a:spcPct val="160000"/>
              </a:lnSpc>
              <a:spcBef>
                <a:spcPct val="0"/>
              </a:spcBef>
              <a:buFont typeface="Wingdings" pitchFamily="2" charset="2"/>
              <a:buAutoNum type="arabicParenR"/>
            </a:pPr>
            <a:r>
              <a:rPr lang="el-GR" sz="1200" smtClean="0">
                <a:effectLst/>
                <a:latin typeface="Arial" charset="0"/>
              </a:rPr>
              <a:t>103</a:t>
            </a:r>
          </a:p>
          <a:p>
            <a:pPr>
              <a:lnSpc>
                <a:spcPct val="160000"/>
              </a:lnSpc>
              <a:spcBef>
                <a:spcPct val="0"/>
              </a:spcBef>
              <a:buFont typeface="Wingdings" pitchFamily="2" charset="2"/>
              <a:buAutoNum type="arabicParenR"/>
            </a:pPr>
            <a:r>
              <a:rPr lang="el-GR" sz="1200" smtClean="0">
                <a:effectLst/>
                <a:latin typeface="Arial" charset="0"/>
              </a:rPr>
              <a:t>104</a:t>
            </a:r>
          </a:p>
          <a:p>
            <a:pPr>
              <a:lnSpc>
                <a:spcPct val="160000"/>
              </a:lnSpc>
              <a:spcBef>
                <a:spcPct val="0"/>
              </a:spcBef>
              <a:buFont typeface="Wingdings" pitchFamily="2" charset="2"/>
              <a:buAutoNum type="arabicParenR"/>
            </a:pPr>
            <a:r>
              <a:rPr lang="el-GR" sz="1200" smtClean="0">
                <a:effectLst/>
                <a:latin typeface="Arial" charset="0"/>
              </a:rPr>
              <a:t>105</a:t>
            </a:r>
          </a:p>
          <a:p>
            <a:pPr>
              <a:lnSpc>
                <a:spcPct val="160000"/>
              </a:lnSpc>
              <a:spcBef>
                <a:spcPct val="0"/>
              </a:spcBef>
              <a:buFont typeface="Wingdings" pitchFamily="2" charset="2"/>
              <a:buAutoNum type="arabicParenR"/>
            </a:pPr>
            <a:r>
              <a:rPr lang="el-GR" sz="1200" smtClean="0">
                <a:effectLst/>
                <a:latin typeface="Arial" charset="0"/>
              </a:rPr>
              <a:t>106</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682412F-72C7-483E-B068-FE547E401CC1}" type="slidenum">
              <a:rPr lang="el-GR" sz="1200">
                <a:solidFill>
                  <a:schemeClr val="tx1">
                    <a:tint val="75000"/>
                  </a:schemeClr>
                </a:solidFill>
                <a:latin typeface="+mn-lt"/>
                <a:cs typeface="+mn-cs"/>
              </a:rPr>
              <a:pPr algn="r" fontAlgn="auto">
                <a:spcBef>
                  <a:spcPts val="0"/>
                </a:spcBef>
                <a:spcAft>
                  <a:spcPts val="0"/>
                </a:spcAft>
                <a:defRPr/>
              </a:pPr>
              <a:t>127</a:t>
            </a:fld>
            <a:endParaRPr lang="el-GR" sz="1200">
              <a:solidFill>
                <a:schemeClr val="tx1">
                  <a:tint val="75000"/>
                </a:schemeClr>
              </a:solidFill>
              <a:latin typeface="+mn-lt"/>
              <a:cs typeface="+mn-cs"/>
            </a:endParaRPr>
          </a:p>
        </p:txBody>
      </p:sp>
      <p:sp>
        <p:nvSpPr>
          <p:cNvPr id="107523"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07524" name="Content Placeholder 2"/>
          <p:cNvSpPr>
            <a:spLocks noGrp="1"/>
          </p:cNvSpPr>
          <p:nvPr>
            <p:ph idx="4294967295"/>
          </p:nvPr>
        </p:nvSpPr>
        <p:spPr>
          <a:xfrm>
            <a:off x="250825" y="692150"/>
            <a:ext cx="8605838" cy="5905500"/>
          </a:xfrm>
          <a:noFill/>
        </p:spPr>
        <p:txBody>
          <a:bodyPr/>
          <a:lstStyle/>
          <a:p>
            <a:pPr marL="361950" indent="-361950" algn="just">
              <a:buFont typeface="Wingdings" pitchFamily="2" charset="2"/>
              <a:buNone/>
              <a:tabLst>
                <a:tab pos="0" algn="l"/>
                <a:tab pos="361950" algn="l"/>
              </a:tabLst>
            </a:pPr>
            <a:r>
              <a:rPr lang="fr-CA" sz="2000" b="1" dirty="0" smtClean="0">
                <a:solidFill>
                  <a:srgbClr val="00B050"/>
                </a:solidFill>
                <a:effectLst/>
                <a:latin typeface="Arial" charset="0"/>
              </a:rPr>
              <a:t>Άρθρο 86 Κριτήρια ανάθεσης των συμβάσεων </a:t>
            </a:r>
            <a:endParaRPr lang="el-GR" sz="2000" b="1" dirty="0" smtClean="0">
              <a:solidFill>
                <a:srgbClr val="00B050"/>
              </a:solidFill>
              <a:effectLst/>
              <a:latin typeface="Arial" charset="0"/>
            </a:endParaRPr>
          </a:p>
          <a:p>
            <a:pPr marL="361950" indent="-361950" algn="just">
              <a:lnSpc>
                <a:spcPct val="180000"/>
              </a:lnSpc>
              <a:spcBef>
                <a:spcPct val="0"/>
              </a:spcBef>
              <a:buFont typeface="Wingdings" pitchFamily="2" charset="2"/>
              <a:buAutoNum type="arabicPeriod"/>
              <a:tabLst>
                <a:tab pos="0" algn="l"/>
                <a:tab pos="361950" algn="l"/>
              </a:tabLst>
            </a:pPr>
            <a:r>
              <a:rPr lang="el-GR" sz="2000" dirty="0" smtClean="0">
                <a:effectLst/>
                <a:latin typeface="Arial" charset="0"/>
              </a:rPr>
              <a:t>Ανάθεση ΔΣ βάσει της </a:t>
            </a:r>
            <a:r>
              <a:rPr lang="el-GR" sz="2000" b="1" u="sng" dirty="0" smtClean="0">
                <a:solidFill>
                  <a:schemeClr val="accent1"/>
                </a:solidFill>
                <a:effectLst/>
                <a:latin typeface="Arial" charset="0"/>
              </a:rPr>
              <a:t>πλέον συμφέρουσας από οικονομική άποψη προσφοράς</a:t>
            </a:r>
            <a:r>
              <a:rPr lang="el-GR" sz="2000" dirty="0" smtClean="0">
                <a:effectLst/>
                <a:latin typeface="Arial" charset="0"/>
              </a:rPr>
              <a:t>. Επιφύλαξη</a:t>
            </a:r>
          </a:p>
          <a:p>
            <a:pPr marL="361950" indent="-361950" algn="just">
              <a:lnSpc>
                <a:spcPct val="180000"/>
              </a:lnSpc>
              <a:spcBef>
                <a:spcPct val="0"/>
              </a:spcBef>
              <a:buFont typeface="Wingdings" pitchFamily="2" charset="2"/>
              <a:buAutoNum type="arabicPeriod"/>
              <a:tabLst>
                <a:tab pos="0" algn="l"/>
                <a:tab pos="361950" algn="l"/>
              </a:tabLst>
            </a:pPr>
            <a:r>
              <a:rPr lang="el-GR" sz="2000" b="1" dirty="0" smtClean="0">
                <a:solidFill>
                  <a:schemeClr val="accent1"/>
                </a:solidFill>
                <a:effectLst/>
                <a:latin typeface="Arial" charset="0"/>
              </a:rPr>
              <a:t>Μέθοδοι &amp; κριτήρια υπολογισμού</a:t>
            </a:r>
            <a:r>
              <a:rPr lang="el-GR" sz="2000" b="1" dirty="0" smtClean="0">
                <a:effectLst/>
                <a:latin typeface="Arial" charset="0"/>
              </a:rPr>
              <a:t> </a:t>
            </a:r>
            <a:r>
              <a:rPr lang="el-GR" sz="2000" dirty="0" smtClean="0">
                <a:effectLst/>
                <a:latin typeface="Arial" charset="0"/>
              </a:rPr>
              <a:t>της πιο συμφέρουσας από οικ. άποψη προσφοράς:</a:t>
            </a:r>
          </a:p>
          <a:p>
            <a:pPr marL="361950" indent="-361950" algn="just">
              <a:lnSpc>
                <a:spcPct val="180000"/>
              </a:lnSpc>
              <a:spcBef>
                <a:spcPct val="0"/>
              </a:spcBef>
              <a:buFont typeface="Wingdings" pitchFamily="2" charset="2"/>
              <a:buChar char="ü"/>
              <a:tabLst>
                <a:tab pos="0" algn="l"/>
                <a:tab pos="361950" algn="l"/>
              </a:tabLst>
            </a:pPr>
            <a:r>
              <a:rPr lang="el-GR" sz="2000" b="1" dirty="0" smtClean="0">
                <a:solidFill>
                  <a:srgbClr val="FFFF00"/>
                </a:solidFill>
                <a:effectLst/>
                <a:latin typeface="Arial" charset="0"/>
              </a:rPr>
              <a:t>βάσει της τιμής</a:t>
            </a:r>
          </a:p>
          <a:p>
            <a:pPr marL="361950" indent="-361950" algn="just">
              <a:lnSpc>
                <a:spcPct val="180000"/>
              </a:lnSpc>
              <a:spcBef>
                <a:spcPct val="0"/>
              </a:spcBef>
              <a:buFont typeface="Wingdings" pitchFamily="2" charset="2"/>
              <a:buChar char="ü"/>
              <a:tabLst>
                <a:tab pos="0" algn="l"/>
                <a:tab pos="361950" algn="l"/>
              </a:tabLst>
            </a:pPr>
            <a:r>
              <a:rPr lang="el-GR" sz="2000" b="1" dirty="0" smtClean="0">
                <a:solidFill>
                  <a:srgbClr val="FFFF00"/>
                </a:solidFill>
                <a:effectLst/>
                <a:latin typeface="Arial" charset="0"/>
              </a:rPr>
              <a:t>βάσει του κόστους - κοστολόγηση του κύκλου ζωής [αρθρ.87]</a:t>
            </a:r>
          </a:p>
          <a:p>
            <a:pPr marL="361950" indent="-361950" algn="just">
              <a:lnSpc>
                <a:spcPct val="180000"/>
              </a:lnSpc>
              <a:spcBef>
                <a:spcPct val="0"/>
              </a:spcBef>
              <a:buFont typeface="Wingdings" pitchFamily="2" charset="2"/>
              <a:buChar char="ü"/>
              <a:tabLst>
                <a:tab pos="0" algn="l"/>
                <a:tab pos="361950" algn="l"/>
              </a:tabLst>
            </a:pPr>
            <a:r>
              <a:rPr lang="el-GR" sz="2000" b="1" dirty="0" smtClean="0">
                <a:solidFill>
                  <a:srgbClr val="FFFF00"/>
                </a:solidFill>
                <a:effectLst/>
                <a:latin typeface="Arial" charset="0"/>
              </a:rPr>
              <a:t>βέλτιστη σχέση ποιότητας - τιμής</a:t>
            </a:r>
          </a:p>
        </p:txBody>
      </p:sp>
      <p:sp>
        <p:nvSpPr>
          <p:cNvPr id="10752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682412F-72C7-483E-B068-FE547E401CC1}" type="slidenum">
              <a:rPr lang="el-GR" sz="1200">
                <a:solidFill>
                  <a:schemeClr val="tx1">
                    <a:tint val="75000"/>
                  </a:schemeClr>
                </a:solidFill>
                <a:latin typeface="+mn-lt"/>
                <a:cs typeface="+mn-cs"/>
              </a:rPr>
              <a:pPr algn="r" fontAlgn="auto">
                <a:spcBef>
                  <a:spcPts val="0"/>
                </a:spcBef>
                <a:spcAft>
                  <a:spcPts val="0"/>
                </a:spcAft>
                <a:defRPr/>
              </a:pPr>
              <a:t>128</a:t>
            </a:fld>
            <a:endParaRPr lang="el-GR" sz="1200">
              <a:solidFill>
                <a:schemeClr val="tx1">
                  <a:tint val="75000"/>
                </a:schemeClr>
              </a:solidFill>
              <a:latin typeface="+mn-lt"/>
              <a:cs typeface="+mn-cs"/>
            </a:endParaRPr>
          </a:p>
        </p:txBody>
      </p:sp>
      <p:sp>
        <p:nvSpPr>
          <p:cNvPr id="107523"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07524" name="Content Placeholder 2"/>
          <p:cNvSpPr>
            <a:spLocks noGrp="1"/>
          </p:cNvSpPr>
          <p:nvPr>
            <p:ph idx="4294967295"/>
          </p:nvPr>
        </p:nvSpPr>
        <p:spPr>
          <a:xfrm>
            <a:off x="250825" y="692150"/>
            <a:ext cx="8605838" cy="5905500"/>
          </a:xfrm>
          <a:noFill/>
        </p:spPr>
        <p:txBody>
          <a:bodyPr/>
          <a:lstStyle/>
          <a:p>
            <a:pPr marL="361950" indent="-361950" algn="just">
              <a:buFont typeface="Wingdings" pitchFamily="2" charset="2"/>
              <a:buNone/>
              <a:tabLst>
                <a:tab pos="0" algn="l"/>
                <a:tab pos="361950" algn="l"/>
              </a:tabLst>
            </a:pPr>
            <a:r>
              <a:rPr lang="fr-CA" sz="2000" b="1" dirty="0" smtClean="0">
                <a:solidFill>
                  <a:srgbClr val="00B050"/>
                </a:solidFill>
                <a:effectLst/>
                <a:latin typeface="Arial" charset="0"/>
              </a:rPr>
              <a:t>Άρθρο 86 Κριτήρια ανάθεσης των συμβάσεων </a:t>
            </a:r>
            <a:endParaRPr lang="el-GR" sz="2000" b="1" dirty="0" smtClean="0">
              <a:solidFill>
                <a:srgbClr val="00B050"/>
              </a:solidFill>
              <a:effectLst/>
              <a:latin typeface="Arial" charset="0"/>
            </a:endParaRPr>
          </a:p>
          <a:p>
            <a:pPr marL="361950" indent="-361950" algn="just">
              <a:buFont typeface="Wingdings" pitchFamily="2" charset="2"/>
              <a:buNone/>
              <a:tabLst>
                <a:tab pos="0" algn="l"/>
                <a:tab pos="361950" algn="l"/>
              </a:tabLst>
            </a:pPr>
            <a:endParaRPr lang="el-GR" sz="2000" b="1" dirty="0" smtClean="0">
              <a:solidFill>
                <a:srgbClr val="00B050"/>
              </a:solidFill>
              <a:effectLst/>
              <a:latin typeface="Arial" charset="0"/>
            </a:endParaRPr>
          </a:p>
          <a:p>
            <a:pPr marL="361950" indent="-361950" algn="just">
              <a:buFont typeface="Wingdings" pitchFamily="2" charset="2"/>
              <a:buNone/>
              <a:tabLst>
                <a:tab pos="0" algn="l"/>
                <a:tab pos="361950" algn="l"/>
              </a:tabLst>
            </a:pPr>
            <a:endParaRPr lang="el-GR" sz="2000" b="1" dirty="0" smtClean="0">
              <a:solidFill>
                <a:srgbClr val="00B050"/>
              </a:solidFill>
              <a:effectLst/>
              <a:latin typeface="Arial" charset="0"/>
            </a:endParaRPr>
          </a:p>
          <a:p>
            <a:pPr marL="361950" indent="-361950" algn="just">
              <a:lnSpc>
                <a:spcPct val="180000"/>
              </a:lnSpc>
              <a:spcBef>
                <a:spcPct val="0"/>
              </a:spcBef>
              <a:buFont typeface="Wingdings" pitchFamily="2" charset="2"/>
              <a:buAutoNum type="arabicPeriod" startAt="3"/>
              <a:tabLst>
                <a:tab pos="0" algn="l"/>
                <a:tab pos="361950" algn="l"/>
              </a:tabLst>
            </a:pPr>
            <a:r>
              <a:rPr lang="el-GR" sz="2400" dirty="0" smtClean="0">
                <a:effectLst/>
                <a:latin typeface="Arial" charset="0"/>
              </a:rPr>
              <a:t>Τήρηση γενικών αρχών δικαίου ΔΣ &amp; κριτήρια ανάθεσης - στάθμιση αυτών. Παρέκκλιση  από την αναφορά της στάθμισης των κριτηρίων σε πλήρως δικαιολογημένες περιπτώσεις.</a:t>
            </a:r>
          </a:p>
        </p:txBody>
      </p:sp>
      <p:sp>
        <p:nvSpPr>
          <p:cNvPr id="10752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6EA6DB8-48A5-4A19-99F6-6F41D22F610B}" type="slidenum">
              <a:rPr lang="el-GR" sz="1200">
                <a:solidFill>
                  <a:schemeClr val="tx1">
                    <a:tint val="75000"/>
                  </a:schemeClr>
                </a:solidFill>
                <a:latin typeface="+mn-lt"/>
                <a:cs typeface="+mn-cs"/>
              </a:rPr>
              <a:pPr algn="r" fontAlgn="auto">
                <a:spcBef>
                  <a:spcPts val="0"/>
                </a:spcBef>
                <a:spcAft>
                  <a:spcPts val="0"/>
                </a:spcAft>
                <a:defRPr/>
              </a:pPr>
              <a:t>129</a:t>
            </a:fld>
            <a:endParaRPr lang="el-GR" sz="1200">
              <a:solidFill>
                <a:schemeClr val="tx1">
                  <a:tint val="75000"/>
                </a:schemeClr>
              </a:solidFill>
              <a:latin typeface="+mn-lt"/>
              <a:cs typeface="+mn-cs"/>
            </a:endParaRPr>
          </a:p>
        </p:txBody>
      </p:sp>
      <p:sp>
        <p:nvSpPr>
          <p:cNvPr id="108547"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08548" name="Content Placeholder 2"/>
          <p:cNvSpPr>
            <a:spLocks noGrp="1"/>
          </p:cNvSpPr>
          <p:nvPr>
            <p:ph idx="4294967295"/>
          </p:nvPr>
        </p:nvSpPr>
        <p:spPr>
          <a:xfrm>
            <a:off x="250825" y="765175"/>
            <a:ext cx="8605838" cy="5543550"/>
          </a:xfrm>
          <a:noFill/>
        </p:spPr>
        <p:txBody>
          <a:bodyPr/>
          <a:lstStyle/>
          <a:p>
            <a:pPr marL="361950" indent="-361950" algn="just">
              <a:buFont typeface="Wingdings" pitchFamily="2" charset="2"/>
              <a:buNone/>
              <a:tabLst>
                <a:tab pos="0" algn="l"/>
                <a:tab pos="361950" algn="l"/>
              </a:tabLst>
            </a:pPr>
            <a:r>
              <a:rPr lang="fr-CA" sz="2000" b="1" u="sng" dirty="0" smtClean="0">
                <a:effectLst/>
                <a:latin typeface="Arial" charset="0"/>
              </a:rPr>
              <a:t>Άρθρο 86 Κριτήρια ανάθεσης των συμβάσεων</a:t>
            </a:r>
            <a:r>
              <a:rPr lang="fr-CA" sz="2000" dirty="0" smtClean="0">
                <a:effectLst/>
                <a:latin typeface="Arial" charset="0"/>
              </a:rPr>
              <a:t> </a:t>
            </a:r>
            <a:r>
              <a:rPr lang="el-GR" sz="1600" dirty="0" smtClean="0">
                <a:effectLst/>
                <a:latin typeface="Arial" charset="0"/>
              </a:rPr>
              <a:t>[συνέχεια]</a:t>
            </a:r>
            <a:endParaRPr lang="el-GR" sz="2000" dirty="0" smtClean="0">
              <a:effectLst/>
              <a:latin typeface="Arial" charset="0"/>
            </a:endParaRPr>
          </a:p>
          <a:p>
            <a:pPr marL="361950" indent="-361950" algn="just">
              <a:lnSpc>
                <a:spcPct val="150000"/>
              </a:lnSpc>
              <a:spcBef>
                <a:spcPct val="0"/>
              </a:spcBef>
              <a:buFont typeface="Wingdings" pitchFamily="2" charset="2"/>
              <a:buAutoNum type="arabicPeriod" startAt="3"/>
              <a:tabLst>
                <a:tab pos="0" algn="l"/>
                <a:tab pos="361950" algn="l"/>
              </a:tabLst>
            </a:pPr>
            <a:r>
              <a:rPr lang="el-GR" sz="1800" dirty="0" smtClean="0">
                <a:effectLst/>
                <a:latin typeface="Arial" charset="0"/>
              </a:rPr>
              <a:t>Εισαγωγή επιπλέον κριτηρίων σύναψης συμβάσεων μελετών</a:t>
            </a:r>
          </a:p>
          <a:p>
            <a:pPr marL="361950" indent="-361950" algn="just">
              <a:lnSpc>
                <a:spcPct val="150000"/>
              </a:lnSpc>
              <a:spcBef>
                <a:spcPct val="0"/>
              </a:spcBef>
              <a:buFont typeface="Wingdings" pitchFamily="2" charset="2"/>
              <a:buAutoNum type="arabicPeriod" startAt="3"/>
              <a:tabLst>
                <a:tab pos="0" algn="l"/>
                <a:tab pos="361950" algn="l"/>
              </a:tabLst>
            </a:pPr>
            <a:r>
              <a:rPr lang="el-GR" sz="1800" dirty="0" smtClean="0">
                <a:solidFill>
                  <a:srgbClr val="FFFF00"/>
                </a:solidFill>
                <a:effectLst/>
                <a:latin typeface="Arial" charset="0"/>
              </a:rPr>
              <a:t>Εξουσιοδοτικές διατάξεις για έκδοση εγκυκλίων σχετικά με την στάθμιση των επιμέρους κριτηρίων ανάθεσης &amp; τους συντελεστές βαρύτητας αυτών που αφορούν στην τεχνική προσφορά ανά κατηγορία &amp; εκτιμώμενη αξία σύμβασης. Δυνατότητα ΑΑ για παρέκκλιση.</a:t>
            </a:r>
          </a:p>
          <a:p>
            <a:pPr marL="361950" indent="-361950" algn="just">
              <a:lnSpc>
                <a:spcPct val="150000"/>
              </a:lnSpc>
              <a:spcBef>
                <a:spcPct val="0"/>
              </a:spcBef>
              <a:buFont typeface="Wingdings" pitchFamily="2" charset="2"/>
              <a:buAutoNum type="arabicPeriod" startAt="3"/>
              <a:tabLst>
                <a:tab pos="0" algn="l"/>
                <a:tab pos="361950" algn="l"/>
              </a:tabLst>
            </a:pPr>
            <a:endParaRPr lang="el-GR" sz="1800" dirty="0" smtClean="0">
              <a:solidFill>
                <a:srgbClr val="FFFF00"/>
              </a:solidFill>
              <a:effectLst/>
              <a:latin typeface="Arial" charset="0"/>
            </a:endParaRPr>
          </a:p>
          <a:p>
            <a:pPr marL="361950" indent="-361950" algn="ctr">
              <a:lnSpc>
                <a:spcPct val="150000"/>
              </a:lnSpc>
              <a:spcBef>
                <a:spcPct val="0"/>
              </a:spcBef>
              <a:buNone/>
              <a:tabLst>
                <a:tab pos="0" algn="l"/>
                <a:tab pos="361950" algn="l"/>
              </a:tabLst>
            </a:pPr>
            <a:r>
              <a:rPr lang="el-GR" sz="1800" b="1" u="sng" dirty="0" smtClean="0">
                <a:effectLst/>
                <a:latin typeface="Arial" charset="0"/>
              </a:rPr>
              <a:t>ΜΕΛΕΤΕΣ ΠΕΡΙΠΤΩΣΕΩΝ ΑΝΑΘΕΣΗΣ</a:t>
            </a:r>
          </a:p>
          <a:p>
            <a:pPr marL="400050" indent="-400050" algn="just">
              <a:lnSpc>
                <a:spcPct val="150000"/>
              </a:lnSpc>
              <a:spcBef>
                <a:spcPct val="0"/>
              </a:spcBef>
              <a:buFont typeface="+mj-lt"/>
              <a:buAutoNum type="romanLcPeriod"/>
              <a:tabLst>
                <a:tab pos="0" algn="l"/>
                <a:tab pos="361950" algn="l"/>
              </a:tabLst>
            </a:pPr>
            <a:r>
              <a:rPr lang="el-GR" sz="1800" b="1" dirty="0" smtClean="0">
                <a:effectLst/>
                <a:latin typeface="Arial" charset="0"/>
              </a:rPr>
              <a:t>Κριτήριο: βέλτιστη σχέση ποιότητας – τιμής</a:t>
            </a:r>
          </a:p>
          <a:p>
            <a:pPr marL="400050" indent="-400050" algn="just">
              <a:lnSpc>
                <a:spcPct val="150000"/>
              </a:lnSpc>
              <a:spcBef>
                <a:spcPct val="0"/>
              </a:spcBef>
              <a:buFont typeface="+mj-lt"/>
              <a:buAutoNum type="romanLcPeriod"/>
              <a:tabLst>
                <a:tab pos="0" algn="l"/>
                <a:tab pos="361950" algn="l"/>
              </a:tabLst>
            </a:pPr>
            <a:r>
              <a:rPr lang="el-GR" sz="1800" b="1" dirty="0" smtClean="0">
                <a:effectLst/>
                <a:latin typeface="Arial" charset="0"/>
              </a:rPr>
              <a:t>Κοστολόγηση κύκλου ζωής [εξοπλισμός Β.Ι.Τ.]</a:t>
            </a:r>
          </a:p>
        </p:txBody>
      </p:sp>
      <p:sp>
        <p:nvSpPr>
          <p:cNvPr id="1085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0C52DA6-7517-4274-911E-0335E8022669}" type="slidenum">
              <a:rPr lang="el-GR" sz="1200">
                <a:solidFill>
                  <a:schemeClr val="tx1">
                    <a:tint val="75000"/>
                  </a:schemeClr>
                </a:solidFill>
                <a:latin typeface="+mn-lt"/>
                <a:cs typeface="+mn-cs"/>
              </a:rPr>
              <a:pPr algn="r" fontAlgn="auto">
                <a:spcBef>
                  <a:spcPts val="0"/>
                </a:spcBef>
                <a:spcAft>
                  <a:spcPts val="0"/>
                </a:spcAft>
                <a:defRPr/>
              </a:pPr>
              <a:t>13</a:t>
            </a:fld>
            <a:endParaRPr lang="el-GR" sz="1200">
              <a:solidFill>
                <a:schemeClr val="tx1">
                  <a:tint val="75000"/>
                </a:schemeClr>
              </a:solidFill>
              <a:latin typeface="+mn-lt"/>
              <a:cs typeface="+mn-cs"/>
            </a:endParaRPr>
          </a:p>
        </p:txBody>
      </p:sp>
      <p:sp>
        <p:nvSpPr>
          <p:cNvPr id="83971" name="Title 1"/>
          <p:cNvSpPr>
            <a:spLocks noGrp="1"/>
          </p:cNvSpPr>
          <p:nvPr>
            <p:ph type="title" idx="4294967295"/>
          </p:nvPr>
        </p:nvSpPr>
        <p:spPr>
          <a:xfrm>
            <a:off x="179388" y="274638"/>
            <a:ext cx="8785225" cy="417512"/>
          </a:xfrm>
        </p:spPr>
        <p:txBody>
          <a:bodyPr/>
          <a:lstStyle/>
          <a:p>
            <a:pPr eaLnBrk="1" hangingPunct="1">
              <a:defRPr/>
            </a:pPr>
            <a:r>
              <a:rPr lang="el-GR" sz="2000" b="1" dirty="0" smtClean="0">
                <a:solidFill>
                  <a:srgbClr val="FFFF00"/>
                </a:solidFill>
              </a:rPr>
              <a:t>Άρθρο 48 Προηγούμενη εμπλοκή υποψηφίων ή προσφερόντων</a:t>
            </a:r>
            <a:r>
              <a:rPr lang="el-GR" sz="2000" dirty="0" smtClean="0">
                <a:solidFill>
                  <a:srgbClr val="FFFF00"/>
                </a:solidFill>
                <a:effectLst/>
              </a:rPr>
              <a:t> </a:t>
            </a:r>
            <a:r>
              <a:rPr lang="el-GR" sz="2000" dirty="0" smtClean="0">
                <a:effectLst/>
              </a:rPr>
              <a:t/>
            </a:r>
            <a:br>
              <a:rPr lang="el-GR" sz="2000" dirty="0" smtClean="0">
                <a:effectLst/>
              </a:rPr>
            </a:br>
            <a:endParaRPr lang="el-GR" sz="2000" dirty="0" smtClean="0">
              <a:effectLst/>
            </a:endParaRPr>
          </a:p>
        </p:txBody>
      </p:sp>
      <p:sp>
        <p:nvSpPr>
          <p:cNvPr id="13316" name="Content Placeholder 2"/>
          <p:cNvSpPr>
            <a:spLocks noGrp="1"/>
          </p:cNvSpPr>
          <p:nvPr>
            <p:ph idx="4294967295"/>
          </p:nvPr>
        </p:nvSpPr>
        <p:spPr>
          <a:xfrm>
            <a:off x="179388" y="908050"/>
            <a:ext cx="8785225" cy="5473700"/>
          </a:xfrm>
          <a:noFill/>
        </p:spPr>
        <p:txBody>
          <a:bodyPr/>
          <a:lstStyle/>
          <a:p>
            <a:pPr marL="361950" indent="-361950" algn="just">
              <a:lnSpc>
                <a:spcPct val="150000"/>
              </a:lnSpc>
              <a:spcBef>
                <a:spcPct val="0"/>
              </a:spcBef>
              <a:buFont typeface="Wingdings" pitchFamily="2" charset="2"/>
              <a:buChar char="v"/>
              <a:tabLst>
                <a:tab pos="361950" algn="l"/>
              </a:tabLst>
            </a:pPr>
            <a:r>
              <a:rPr lang="el-GR" sz="2000" b="1" u="sng" dirty="0" smtClean="0">
                <a:solidFill>
                  <a:schemeClr val="accent1"/>
                </a:solidFill>
                <a:effectLst/>
                <a:latin typeface="Arial" charset="0"/>
              </a:rPr>
              <a:t>Κανόνες</a:t>
            </a:r>
            <a:r>
              <a:rPr lang="el-GR" sz="2000" dirty="0" smtClean="0">
                <a:effectLst/>
                <a:latin typeface="Arial" charset="0"/>
              </a:rPr>
              <a:t> για την διεξαγωγή των διαβουλεύσεων κατά τρόπο διαφανή για τήρηση γενικών αρχών. </a:t>
            </a:r>
            <a:endParaRPr lang="en-US" sz="2000" dirty="0" smtClean="0">
              <a:effectLst/>
              <a:latin typeface="Arial" charset="0"/>
            </a:endParaRPr>
          </a:p>
          <a:p>
            <a:pPr marL="361950" indent="-361950" algn="just">
              <a:lnSpc>
                <a:spcPct val="150000"/>
              </a:lnSpc>
              <a:spcBef>
                <a:spcPct val="0"/>
              </a:spcBef>
              <a:buFont typeface="Wingdings" pitchFamily="2" charset="2"/>
              <a:buChar char="v"/>
              <a:tabLst>
                <a:tab pos="361950" algn="l"/>
              </a:tabLst>
            </a:pPr>
            <a:r>
              <a:rPr lang="el-GR" sz="2000" u="sng" dirty="0" smtClean="0">
                <a:effectLst/>
                <a:latin typeface="Arial" charset="0"/>
              </a:rPr>
              <a:t>Οι ΑΑ μεριμνούν για</a:t>
            </a:r>
            <a:r>
              <a:rPr lang="el-GR" sz="2000" dirty="0" smtClean="0">
                <a:effectLst/>
                <a:latin typeface="Arial" charset="0"/>
              </a:rPr>
              <a:t>:</a:t>
            </a:r>
          </a:p>
          <a:p>
            <a:pPr marL="361950" indent="-361950" algn="just">
              <a:lnSpc>
                <a:spcPct val="150000"/>
              </a:lnSpc>
              <a:spcBef>
                <a:spcPct val="0"/>
              </a:spcBef>
              <a:buFont typeface="Wingdings" pitchFamily="2" charset="2"/>
              <a:buChar char="ü"/>
              <a:tabLst>
                <a:tab pos="361950" algn="l"/>
              </a:tabLst>
            </a:pPr>
            <a:r>
              <a:rPr lang="el-GR" sz="2000" dirty="0" smtClean="0">
                <a:effectLst/>
                <a:latin typeface="Arial" charset="0"/>
              </a:rPr>
              <a:t> την αποφυγή των διακρίσεων μεταξύ των προσφερόντων/υποψηφίων,</a:t>
            </a:r>
          </a:p>
          <a:p>
            <a:pPr marL="361950" indent="-361950" algn="just">
              <a:lnSpc>
                <a:spcPct val="150000"/>
              </a:lnSpc>
              <a:spcBef>
                <a:spcPct val="0"/>
              </a:spcBef>
              <a:buFont typeface="Wingdings" pitchFamily="2" charset="2"/>
              <a:buChar char="ü"/>
              <a:tabLst>
                <a:tab pos="361950" algn="l"/>
              </a:tabLst>
            </a:pPr>
            <a:r>
              <a:rPr lang="el-GR" sz="2000" dirty="0" smtClean="0">
                <a:effectLst/>
                <a:latin typeface="Arial" charset="0"/>
              </a:rPr>
              <a:t>τη μη παρεμπόδιση του ανταγωνισμού,</a:t>
            </a:r>
          </a:p>
          <a:p>
            <a:pPr marL="361950" indent="-361950" algn="just">
              <a:lnSpc>
                <a:spcPct val="150000"/>
              </a:lnSpc>
              <a:spcBef>
                <a:spcPct val="0"/>
              </a:spcBef>
              <a:buFont typeface="Wingdings" pitchFamily="2" charset="2"/>
              <a:buChar char="ü"/>
              <a:tabLst>
                <a:tab pos="361950" algn="l"/>
              </a:tabLst>
            </a:pPr>
            <a:r>
              <a:rPr lang="el-GR" sz="2000" dirty="0" smtClean="0">
                <a:effectLst/>
                <a:latin typeface="Arial" charset="0"/>
              </a:rPr>
              <a:t>τη γνωστοποίηση πληροφοριών,</a:t>
            </a:r>
          </a:p>
          <a:p>
            <a:pPr marL="361950" indent="-361950" algn="just">
              <a:lnSpc>
                <a:spcPct val="150000"/>
              </a:lnSpc>
              <a:spcBef>
                <a:spcPct val="0"/>
              </a:spcBef>
              <a:buFont typeface="Wingdings" pitchFamily="2" charset="2"/>
              <a:buChar char="ü"/>
              <a:tabLst>
                <a:tab pos="361950" algn="l"/>
              </a:tabLst>
            </a:pPr>
            <a:r>
              <a:rPr lang="el-GR" sz="2000" dirty="0" smtClean="0">
                <a:effectLst/>
                <a:latin typeface="Arial" charset="0"/>
              </a:rPr>
              <a:t>επαρκείς προθεσμίες για την παραλαβή των προσφορών. </a:t>
            </a:r>
          </a:p>
          <a:p>
            <a:pPr marL="361950" indent="-361950" algn="just">
              <a:lnSpc>
                <a:spcPct val="150000"/>
              </a:lnSpc>
              <a:spcBef>
                <a:spcPct val="0"/>
              </a:spcBef>
              <a:buFont typeface="Wingdings" pitchFamily="2" charset="2"/>
              <a:buChar char="§"/>
              <a:tabLst>
                <a:tab pos="361950" algn="l"/>
              </a:tabLst>
            </a:pPr>
            <a:r>
              <a:rPr lang="el-GR" sz="2000" b="1" u="sng" dirty="0" smtClean="0">
                <a:solidFill>
                  <a:srgbClr val="FFFF00"/>
                </a:solidFill>
                <a:effectLst/>
                <a:latin typeface="Arial" charset="0"/>
              </a:rPr>
              <a:t>Όροι αποκλεισμού ενδιαφερόμενου</a:t>
            </a:r>
            <a:r>
              <a:rPr lang="el-GR" sz="2000" dirty="0" smtClean="0">
                <a:solidFill>
                  <a:srgbClr val="FFFF00"/>
                </a:solidFill>
                <a:effectLst/>
                <a:latin typeface="Arial" charset="0"/>
              </a:rPr>
              <a:t> </a:t>
            </a:r>
            <a:r>
              <a:rPr lang="el-GR" sz="2000" dirty="0" smtClean="0">
                <a:effectLst/>
                <a:latin typeface="Arial" charset="0"/>
              </a:rPr>
              <a:t>προσφέροντα ή υποψηφίου από την διαδικασία.  </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705B4D5-4C74-4738-A43D-C111A9A51BB3}" type="slidenum">
              <a:rPr lang="el-GR" sz="1200">
                <a:solidFill>
                  <a:schemeClr val="tx1">
                    <a:tint val="75000"/>
                  </a:schemeClr>
                </a:solidFill>
                <a:latin typeface="+mn-lt"/>
                <a:cs typeface="+mn-cs"/>
              </a:rPr>
              <a:pPr algn="r" fontAlgn="auto">
                <a:spcBef>
                  <a:spcPts val="0"/>
                </a:spcBef>
                <a:spcAft>
                  <a:spcPts val="0"/>
                </a:spcAft>
                <a:defRPr/>
              </a:pPr>
              <a:t>130</a:t>
            </a:fld>
            <a:endParaRPr lang="el-GR" sz="1200">
              <a:solidFill>
                <a:schemeClr val="tx1">
                  <a:tint val="75000"/>
                </a:schemeClr>
              </a:solidFill>
              <a:latin typeface="+mn-lt"/>
              <a:cs typeface="+mn-cs"/>
            </a:endParaRPr>
          </a:p>
        </p:txBody>
      </p:sp>
      <p:sp>
        <p:nvSpPr>
          <p:cNvPr id="109571"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09572" name="Content Placeholder 2"/>
          <p:cNvSpPr>
            <a:spLocks noGrp="1"/>
          </p:cNvSpPr>
          <p:nvPr>
            <p:ph idx="4294967295"/>
          </p:nvPr>
        </p:nvSpPr>
        <p:spPr>
          <a:xfrm>
            <a:off x="107950" y="620713"/>
            <a:ext cx="8748713" cy="5976937"/>
          </a:xfrm>
          <a:noFill/>
        </p:spPr>
        <p:txBody>
          <a:bodyPr/>
          <a:lstStyle/>
          <a:p>
            <a:pPr marL="361950" indent="-361950" algn="ctr">
              <a:buFont typeface="Wingdings" pitchFamily="2" charset="2"/>
              <a:buNone/>
              <a:tabLst>
                <a:tab pos="0" algn="l"/>
                <a:tab pos="361950" algn="l"/>
              </a:tabLst>
            </a:pPr>
            <a:r>
              <a:rPr lang="fr-CA" sz="2000" b="1" dirty="0" smtClean="0">
                <a:effectLst/>
                <a:latin typeface="Arial" charset="0"/>
              </a:rPr>
              <a:t>Άρθρο 8</a:t>
            </a:r>
            <a:r>
              <a:rPr lang="el-GR" sz="2000" b="1" dirty="0" smtClean="0">
                <a:effectLst/>
                <a:latin typeface="Arial" charset="0"/>
              </a:rPr>
              <a:t>7</a:t>
            </a:r>
            <a:r>
              <a:rPr lang="fr-CA" sz="2000" b="1" dirty="0" smtClean="0">
                <a:effectLst/>
                <a:latin typeface="Arial" charset="0"/>
              </a:rPr>
              <a:t> Κ</a:t>
            </a:r>
            <a:r>
              <a:rPr lang="el-GR" sz="2000" b="1" dirty="0" smtClean="0">
                <a:effectLst/>
                <a:latin typeface="Arial" charset="0"/>
              </a:rPr>
              <a:t>οστολόγηση του κύκλου ζωής </a:t>
            </a:r>
          </a:p>
          <a:p>
            <a:pPr marL="361950" indent="-361950" algn="just">
              <a:lnSpc>
                <a:spcPct val="150000"/>
              </a:lnSpc>
              <a:spcBef>
                <a:spcPct val="0"/>
              </a:spcBef>
              <a:buFont typeface="Wingdings" pitchFamily="2" charset="2"/>
              <a:buChar char="Ø"/>
              <a:tabLst>
                <a:tab pos="0" algn="l"/>
                <a:tab pos="361950" algn="l"/>
              </a:tabLst>
            </a:pPr>
            <a:r>
              <a:rPr lang="el-GR" sz="2000" dirty="0" smtClean="0">
                <a:effectLst/>
                <a:latin typeface="Arial" charset="0"/>
              </a:rPr>
              <a:t>Έννοια της κοστολόγησης του κύκλου ζωής του προς προμήθεια προϊόντος\υπηρεσίας\έργου, </a:t>
            </a:r>
            <a:r>
              <a:rPr lang="el-GR" sz="2000" b="1" dirty="0" smtClean="0">
                <a:solidFill>
                  <a:schemeClr val="accent1"/>
                </a:solidFill>
                <a:effectLst/>
                <a:latin typeface="Arial" charset="0"/>
              </a:rPr>
              <a:t>ως μια μέθοδο εξεύρεσης της πλέον συμφέρουσας από οικ. άποψη προσφοράς σε σχέση με το κόστος</a:t>
            </a:r>
            <a:r>
              <a:rPr lang="el-GR" sz="2000" dirty="0" smtClean="0">
                <a:effectLst/>
                <a:latin typeface="Arial" charset="0"/>
              </a:rPr>
              <a:t>. </a:t>
            </a:r>
          </a:p>
          <a:p>
            <a:pPr marL="361950" indent="-361950" algn="just">
              <a:lnSpc>
                <a:spcPct val="150000"/>
              </a:lnSpc>
              <a:spcBef>
                <a:spcPct val="0"/>
              </a:spcBef>
              <a:buFont typeface="Wingdings" pitchFamily="2" charset="2"/>
              <a:buChar char="Ø"/>
              <a:tabLst>
                <a:tab pos="0" algn="l"/>
                <a:tab pos="361950" algn="l"/>
              </a:tabLst>
            </a:pPr>
            <a:r>
              <a:rPr lang="el-GR" sz="2000" dirty="0" smtClean="0">
                <a:effectLst/>
                <a:latin typeface="Arial" charset="0"/>
              </a:rPr>
              <a:t>Παράμετροι κόστους σε όλο τον κύκλο ζωής έργων \ προμηθειών\ υπηρεσιών.  </a:t>
            </a:r>
          </a:p>
          <a:p>
            <a:pPr marL="361950" indent="-361950" algn="just">
              <a:lnSpc>
                <a:spcPct val="150000"/>
              </a:lnSpc>
              <a:spcBef>
                <a:spcPct val="0"/>
              </a:spcBef>
              <a:buFont typeface="Wingdings" pitchFamily="2" charset="2"/>
              <a:buChar char="Ø"/>
              <a:tabLst>
                <a:tab pos="0" algn="l"/>
                <a:tab pos="361950" algn="l"/>
              </a:tabLst>
            </a:pPr>
            <a:r>
              <a:rPr lang="el-GR" sz="2000" dirty="0" smtClean="0">
                <a:effectLst/>
                <a:latin typeface="Arial" charset="0"/>
              </a:rPr>
              <a:t>Ανάλυση εσωτερικού &amp; εξωτερικού κόστους</a:t>
            </a:r>
          </a:p>
          <a:p>
            <a:pPr marL="361950" indent="-361950" algn="just">
              <a:lnSpc>
                <a:spcPct val="150000"/>
              </a:lnSpc>
              <a:spcBef>
                <a:spcPct val="0"/>
              </a:spcBef>
              <a:buFont typeface="Wingdings" pitchFamily="2" charset="2"/>
              <a:buChar char="Ø"/>
              <a:tabLst>
                <a:tab pos="0" algn="l"/>
                <a:tab pos="361950" algn="l"/>
              </a:tabLst>
            </a:pPr>
            <a:r>
              <a:rPr lang="el-GR" sz="2000" dirty="0" smtClean="0">
                <a:effectLst/>
                <a:latin typeface="Arial" charset="0"/>
              </a:rPr>
              <a:t>Αναφορά δεδομένων, σε έγγραφα σύμβασης, για υποβολή προσφορών</a:t>
            </a:r>
          </a:p>
          <a:p>
            <a:pPr marL="361950" indent="-361950" algn="just">
              <a:lnSpc>
                <a:spcPct val="150000"/>
              </a:lnSpc>
              <a:spcBef>
                <a:spcPct val="0"/>
              </a:spcBef>
              <a:buFont typeface="Wingdings" pitchFamily="2" charset="2"/>
              <a:buChar char="Ø"/>
              <a:tabLst>
                <a:tab pos="0" algn="l"/>
                <a:tab pos="361950" algn="l"/>
              </a:tabLst>
            </a:pPr>
            <a:r>
              <a:rPr lang="el-GR" sz="2000" dirty="0" smtClean="0">
                <a:effectLst/>
                <a:latin typeface="Arial" charset="0"/>
              </a:rPr>
              <a:t>Μεθοδολογία ΑΑ για την εκτίμηση του εξωτερικού κόστους</a:t>
            </a:r>
          </a:p>
          <a:p>
            <a:pPr marL="361950" indent="-361950" algn="just">
              <a:lnSpc>
                <a:spcPct val="150000"/>
              </a:lnSpc>
              <a:spcBef>
                <a:spcPct val="0"/>
              </a:spcBef>
              <a:buNone/>
              <a:tabLst>
                <a:tab pos="0" algn="l"/>
                <a:tab pos="361950" algn="l"/>
              </a:tabLst>
            </a:pPr>
            <a:endParaRPr lang="el-GR" sz="2000" dirty="0" smtClean="0">
              <a:effectLst/>
              <a:latin typeface="Arial" charset="0"/>
            </a:endParaRPr>
          </a:p>
          <a:p>
            <a:pPr marL="361950" indent="-361950" algn="just">
              <a:spcBef>
                <a:spcPct val="0"/>
              </a:spcBef>
              <a:buFont typeface="Wingdings" pitchFamily="2" charset="2"/>
              <a:buChar char="Ø"/>
              <a:tabLst>
                <a:tab pos="0" algn="l"/>
                <a:tab pos="361950" algn="l"/>
              </a:tabLst>
            </a:pPr>
            <a:r>
              <a:rPr lang="el-GR" sz="2000" dirty="0" smtClean="0">
                <a:solidFill>
                  <a:srgbClr val="FFFF00"/>
                </a:solidFill>
                <a:effectLst/>
                <a:latin typeface="Arial" charset="0"/>
              </a:rPr>
              <a:t>Εξουσιοδότηση για έκδοση κανονιστικών πράξεων αναφορικά με  συμβάσεις έργων, μελετών &amp; παροχής τεχνικών και λοιπών συναφών επιστημονικών υπηρεσιών.</a:t>
            </a:r>
          </a:p>
        </p:txBody>
      </p:sp>
      <p:sp>
        <p:nvSpPr>
          <p:cNvPr id="10957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65F1D3B-1881-43E2-AEDA-F910BAEE8753}" type="slidenum">
              <a:rPr lang="el-GR" sz="1200">
                <a:solidFill>
                  <a:schemeClr val="tx1">
                    <a:tint val="75000"/>
                  </a:schemeClr>
                </a:solidFill>
                <a:latin typeface="+mn-lt"/>
                <a:cs typeface="+mn-cs"/>
              </a:rPr>
              <a:pPr algn="r" fontAlgn="auto">
                <a:spcBef>
                  <a:spcPts val="0"/>
                </a:spcBef>
                <a:spcAft>
                  <a:spcPts val="0"/>
                </a:spcAft>
                <a:defRPr/>
              </a:pPr>
              <a:t>131</a:t>
            </a:fld>
            <a:endParaRPr lang="el-GR" sz="1200">
              <a:solidFill>
                <a:schemeClr val="tx1">
                  <a:tint val="75000"/>
                </a:schemeClr>
              </a:solidFill>
              <a:latin typeface="+mn-lt"/>
              <a:cs typeface="+mn-cs"/>
            </a:endParaRPr>
          </a:p>
        </p:txBody>
      </p:sp>
      <p:sp>
        <p:nvSpPr>
          <p:cNvPr id="110595"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0596" name="Content Placeholder 2"/>
          <p:cNvSpPr>
            <a:spLocks noGrp="1"/>
          </p:cNvSpPr>
          <p:nvPr>
            <p:ph idx="4294967295"/>
          </p:nvPr>
        </p:nvSpPr>
        <p:spPr>
          <a:xfrm>
            <a:off x="250825" y="620713"/>
            <a:ext cx="8605838" cy="5832475"/>
          </a:xfrm>
          <a:noFill/>
        </p:spPr>
        <p:txBody>
          <a:bodyPr/>
          <a:lstStyle/>
          <a:p>
            <a:pPr marL="361950" indent="-361950" algn="ctr">
              <a:buFont typeface="Wingdings" pitchFamily="2" charset="2"/>
              <a:buNone/>
              <a:tabLst>
                <a:tab pos="0" algn="l"/>
                <a:tab pos="361950" algn="l"/>
              </a:tabLst>
            </a:pPr>
            <a:r>
              <a:rPr lang="fr-CA" sz="2000" b="1" dirty="0" smtClean="0">
                <a:solidFill>
                  <a:srgbClr val="FFFF00"/>
                </a:solidFill>
                <a:effectLst/>
                <a:latin typeface="Arial" charset="0"/>
              </a:rPr>
              <a:t>Άρθρο 8</a:t>
            </a:r>
            <a:r>
              <a:rPr lang="el-GR" sz="2000" b="1" dirty="0" smtClean="0">
                <a:solidFill>
                  <a:srgbClr val="FFFF00"/>
                </a:solidFill>
                <a:effectLst/>
                <a:latin typeface="Arial" charset="0"/>
              </a:rPr>
              <a:t>8 Ασυνήθιστα χαμηλές προσφορές</a:t>
            </a:r>
          </a:p>
          <a:p>
            <a:pPr marL="361950" indent="-361950" algn="just">
              <a:lnSpc>
                <a:spcPct val="150000"/>
              </a:lnSpc>
              <a:spcBef>
                <a:spcPct val="0"/>
              </a:spcBef>
              <a:buFont typeface="Wingdings" pitchFamily="2" charset="2"/>
              <a:buAutoNum type="arabicParenR"/>
              <a:tabLst>
                <a:tab pos="0" algn="l"/>
                <a:tab pos="361950" algn="l"/>
              </a:tabLst>
            </a:pPr>
            <a:r>
              <a:rPr lang="el-GR" sz="2000" dirty="0" smtClean="0">
                <a:effectLst/>
                <a:latin typeface="Arial" charset="0"/>
              </a:rPr>
              <a:t>Αναζήτηση διευκρινήσεων από ΑΑ, όταν οι προσφορές φαίνονται ασυνήθιστα χαμηλές σε σχέση με το αντικείμενο σύμβασης, για την σύνθεση της προσφοράς &amp; παροχή σχετικών δικαιολογητικών.</a:t>
            </a:r>
          </a:p>
          <a:p>
            <a:pPr marL="361950" indent="-361950" algn="just">
              <a:lnSpc>
                <a:spcPct val="150000"/>
              </a:lnSpc>
              <a:spcBef>
                <a:spcPct val="0"/>
              </a:spcBef>
              <a:buFont typeface="Wingdings" pitchFamily="2" charset="2"/>
              <a:buAutoNum type="arabicParenR"/>
              <a:tabLst>
                <a:tab pos="0" algn="l"/>
                <a:tab pos="361950" algn="l"/>
              </a:tabLst>
            </a:pPr>
            <a:r>
              <a:rPr lang="el-GR" sz="2000" u="sng" dirty="0" smtClean="0">
                <a:effectLst/>
                <a:latin typeface="Arial" charset="0"/>
              </a:rPr>
              <a:t>Οι διευκρινίσεις αφορούν ιδίως</a:t>
            </a:r>
            <a:r>
              <a:rPr lang="el-GR" sz="2000" dirty="0" smtClean="0">
                <a:effectLst/>
                <a:latin typeface="Arial" charset="0"/>
              </a:rPr>
              <a:t>:</a:t>
            </a:r>
          </a:p>
          <a:p>
            <a:pPr marL="361950" indent="-361950" algn="just">
              <a:lnSpc>
                <a:spcPct val="150000"/>
              </a:lnSpc>
              <a:spcBef>
                <a:spcPct val="0"/>
              </a:spcBef>
              <a:buFont typeface="Wingdings" pitchFamily="2" charset="2"/>
              <a:buAutoNum type="romanLcPeriod"/>
              <a:tabLst>
                <a:tab pos="0" algn="l"/>
                <a:tab pos="361950" algn="l"/>
              </a:tabLst>
            </a:pPr>
            <a:r>
              <a:rPr lang="el-GR" sz="2000" dirty="0" smtClean="0">
                <a:effectLst/>
                <a:latin typeface="Arial" charset="0"/>
              </a:rPr>
              <a:t>τον οικονομικό χαρακτήρα της μεθόδου κατασκευής, της μεθόδου παραγωγής των προϊόντων ή της παροχής των υπηρεσιών,</a:t>
            </a:r>
          </a:p>
          <a:p>
            <a:pPr marL="361950" indent="-361950" algn="just">
              <a:lnSpc>
                <a:spcPct val="150000"/>
              </a:lnSpc>
              <a:spcBef>
                <a:spcPct val="0"/>
              </a:spcBef>
              <a:buFont typeface="Wingdings" pitchFamily="2" charset="2"/>
              <a:buAutoNum type="romanLcPeriod"/>
              <a:tabLst>
                <a:tab pos="0" algn="l"/>
                <a:tab pos="361950" algn="l"/>
              </a:tabLst>
            </a:pPr>
            <a:r>
              <a:rPr lang="el-GR" sz="2000" dirty="0" smtClean="0">
                <a:effectLst/>
                <a:latin typeface="Arial" charset="0"/>
              </a:rPr>
              <a:t>τις επιλεγείσες τεχνικές λύσεις ή/και τις εξαιρετικά ευνοϊκές συνθήκες που διαθέτει ο προσφέρων, </a:t>
            </a:r>
          </a:p>
          <a:p>
            <a:pPr marL="361950" indent="-361950" algn="just">
              <a:lnSpc>
                <a:spcPct val="150000"/>
              </a:lnSpc>
              <a:spcBef>
                <a:spcPct val="0"/>
              </a:spcBef>
              <a:buFont typeface="Wingdings" pitchFamily="2" charset="2"/>
              <a:buAutoNum type="romanLcPeriod"/>
              <a:tabLst>
                <a:tab pos="0" algn="l"/>
                <a:tab pos="361950" algn="l"/>
              </a:tabLst>
            </a:pPr>
            <a:r>
              <a:rPr lang="el-GR" sz="2000" dirty="0" smtClean="0">
                <a:effectLst/>
                <a:latin typeface="Arial" charset="0"/>
              </a:rPr>
              <a:t>την πρωτοτυπία του έργου, των προμηθειών ή των υπηρεσιών, που προτείνει ο προσφέρων,</a:t>
            </a:r>
          </a:p>
          <a:p>
            <a:pPr marL="361950" indent="-361950" algn="just">
              <a:lnSpc>
                <a:spcPct val="150000"/>
              </a:lnSpc>
              <a:spcBef>
                <a:spcPct val="0"/>
              </a:spcBef>
              <a:buFont typeface="Wingdings" pitchFamily="2" charset="2"/>
              <a:buAutoNum type="romanLcPeriod"/>
              <a:tabLst>
                <a:tab pos="0" algn="l"/>
                <a:tab pos="361950" algn="l"/>
              </a:tabLst>
            </a:pPr>
            <a:r>
              <a:rPr lang="el-GR" sz="2000" dirty="0" smtClean="0">
                <a:effectLst/>
                <a:latin typeface="Arial" charset="0"/>
              </a:rPr>
              <a:t>την τήρηση των υποχρεώσεων στους τομείς του περιβαλλοντικού, κοινωνικού και εργατικού δικαίου, </a:t>
            </a:r>
          </a:p>
        </p:txBody>
      </p:sp>
      <p:sp>
        <p:nvSpPr>
          <p:cNvPr id="11059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DAFC4A7-B084-4E89-99A5-9B6101878910}" type="slidenum">
              <a:rPr lang="el-GR" sz="1200">
                <a:solidFill>
                  <a:schemeClr val="tx1">
                    <a:tint val="75000"/>
                  </a:schemeClr>
                </a:solidFill>
                <a:latin typeface="+mn-lt"/>
                <a:cs typeface="+mn-cs"/>
              </a:rPr>
              <a:pPr algn="r" fontAlgn="auto">
                <a:spcBef>
                  <a:spcPts val="0"/>
                </a:spcBef>
                <a:spcAft>
                  <a:spcPts val="0"/>
                </a:spcAft>
                <a:defRPr/>
              </a:pPr>
              <a:t>132</a:t>
            </a:fld>
            <a:endParaRPr lang="el-GR" sz="1200">
              <a:solidFill>
                <a:schemeClr val="tx1">
                  <a:tint val="75000"/>
                </a:schemeClr>
              </a:solidFill>
              <a:latin typeface="+mn-lt"/>
              <a:cs typeface="+mn-cs"/>
            </a:endParaRPr>
          </a:p>
        </p:txBody>
      </p:sp>
      <p:sp>
        <p:nvSpPr>
          <p:cNvPr id="111619"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1620" name="Content Placeholder 2"/>
          <p:cNvSpPr>
            <a:spLocks noGrp="1"/>
          </p:cNvSpPr>
          <p:nvPr>
            <p:ph idx="4294967295"/>
          </p:nvPr>
        </p:nvSpPr>
        <p:spPr>
          <a:xfrm>
            <a:off x="250825" y="620713"/>
            <a:ext cx="8605838" cy="5688012"/>
          </a:xfrm>
          <a:noFill/>
        </p:spPr>
        <p:txBody>
          <a:bodyPr/>
          <a:lstStyle/>
          <a:p>
            <a:pPr marL="355600" indent="-355600" algn="ctr">
              <a:buFont typeface="Wingdings" pitchFamily="2" charset="2"/>
              <a:buNone/>
              <a:tabLst>
                <a:tab pos="0" algn="l"/>
                <a:tab pos="361950" algn="l"/>
              </a:tabLst>
            </a:pPr>
            <a:r>
              <a:rPr lang="fr-CA" sz="2000" b="1" dirty="0" smtClean="0">
                <a:solidFill>
                  <a:srgbClr val="FFFF00"/>
                </a:solidFill>
                <a:effectLst/>
                <a:latin typeface="Arial" charset="0"/>
              </a:rPr>
              <a:t>Άρθρο 8</a:t>
            </a:r>
            <a:r>
              <a:rPr lang="el-GR" sz="2000" b="1" dirty="0" smtClean="0">
                <a:solidFill>
                  <a:srgbClr val="FFFF00"/>
                </a:solidFill>
                <a:effectLst/>
                <a:latin typeface="Arial" charset="0"/>
              </a:rPr>
              <a:t>8 Ασυνήθιστα χαμηλές προσφορές </a:t>
            </a:r>
            <a:r>
              <a:rPr lang="el-GR" sz="1400" dirty="0" smtClean="0">
                <a:effectLst/>
                <a:latin typeface="Arial" charset="0"/>
              </a:rPr>
              <a:t>[συνέχεια]</a:t>
            </a:r>
          </a:p>
          <a:p>
            <a:pPr marL="355600" indent="-355600" algn="just">
              <a:lnSpc>
                <a:spcPct val="150000"/>
              </a:lnSpc>
              <a:spcBef>
                <a:spcPct val="0"/>
              </a:spcBef>
              <a:buFont typeface="Wingdings" pitchFamily="2" charset="2"/>
              <a:buAutoNum type="romanLcPeriod" startAt="5"/>
              <a:tabLst>
                <a:tab pos="0" algn="l"/>
                <a:tab pos="361950" algn="l"/>
              </a:tabLst>
            </a:pPr>
            <a:r>
              <a:rPr lang="el-GR" sz="2000" dirty="0" smtClean="0">
                <a:effectLst/>
                <a:latin typeface="Arial" charset="0"/>
              </a:rPr>
              <a:t>τη συμμόρφωση προς τις προαναφερόμενες υποχρεώσεις &amp; για τους υπεργολάβους,</a:t>
            </a:r>
          </a:p>
          <a:p>
            <a:pPr marL="355600" indent="-355600" algn="just">
              <a:lnSpc>
                <a:spcPct val="150000"/>
              </a:lnSpc>
              <a:spcBef>
                <a:spcPct val="0"/>
              </a:spcBef>
              <a:buFont typeface="Wingdings" pitchFamily="2" charset="2"/>
              <a:buAutoNum type="romanLcPeriod" startAt="5"/>
              <a:tabLst>
                <a:tab pos="0" algn="l"/>
                <a:tab pos="361950" algn="l"/>
              </a:tabLst>
            </a:pPr>
            <a:r>
              <a:rPr lang="el-GR" sz="2000" b="1" dirty="0" smtClean="0">
                <a:effectLst/>
                <a:latin typeface="Arial" charset="0"/>
              </a:rPr>
              <a:t>την ενδεχόμενη </a:t>
            </a:r>
            <a:r>
              <a:rPr lang="el-GR" sz="2000" b="1" u="sng" dirty="0" smtClean="0">
                <a:effectLst/>
                <a:latin typeface="Arial" charset="0"/>
              </a:rPr>
              <a:t>χορήγηση κρατικής ενίσχυσης</a:t>
            </a:r>
            <a:r>
              <a:rPr lang="el-GR" sz="2000" b="1" dirty="0" smtClean="0">
                <a:effectLst/>
                <a:latin typeface="Arial" charset="0"/>
              </a:rPr>
              <a:t> στον προσφέροντα</a:t>
            </a:r>
            <a:r>
              <a:rPr lang="el-GR" sz="2000" dirty="0" smtClean="0">
                <a:effectLst/>
                <a:latin typeface="Arial" charset="0"/>
              </a:rPr>
              <a:t>.</a:t>
            </a:r>
          </a:p>
          <a:p>
            <a:pPr marL="355600" indent="-355600" algn="just">
              <a:lnSpc>
                <a:spcPct val="150000"/>
              </a:lnSpc>
              <a:spcBef>
                <a:spcPct val="0"/>
              </a:spcBef>
              <a:buFont typeface="Wingdings" pitchFamily="2" charset="2"/>
              <a:buAutoNum type="arabicParenR" startAt="3"/>
              <a:tabLst>
                <a:tab pos="0" algn="l"/>
                <a:tab pos="361950" algn="l"/>
              </a:tabLst>
            </a:pPr>
            <a:r>
              <a:rPr lang="el-GR" sz="2000" dirty="0" smtClean="0">
                <a:effectLst/>
                <a:latin typeface="Arial" charset="0"/>
              </a:rPr>
              <a:t>Εξέταση διευκρινήσεων, όροι απόρριψης αυτής.</a:t>
            </a:r>
          </a:p>
          <a:p>
            <a:pPr marL="355600" indent="-355600" algn="just">
              <a:lnSpc>
                <a:spcPct val="150000"/>
              </a:lnSpc>
              <a:spcBef>
                <a:spcPct val="0"/>
              </a:spcBef>
              <a:buFont typeface="Wingdings" pitchFamily="2" charset="2"/>
              <a:buAutoNum type="arabicParenR" startAt="3"/>
              <a:tabLst>
                <a:tab pos="0" algn="l"/>
                <a:tab pos="361950" algn="l"/>
              </a:tabLst>
            </a:pPr>
            <a:r>
              <a:rPr lang="el-GR" sz="2000" dirty="0" smtClean="0">
                <a:effectLst/>
                <a:latin typeface="Arial" charset="0"/>
              </a:rPr>
              <a:t>Διαπίστωση χορήγησης κρατικής ενίσχυσης σε προσφέροντα. Μέσα απόδειξης\απόρριψη\ενημέρωση Επιτροπής. </a:t>
            </a:r>
          </a:p>
          <a:p>
            <a:pPr marL="355600" indent="-355600" algn="just">
              <a:lnSpc>
                <a:spcPct val="150000"/>
              </a:lnSpc>
              <a:spcBef>
                <a:spcPct val="0"/>
              </a:spcBef>
              <a:buNone/>
              <a:tabLst>
                <a:tab pos="0" algn="l"/>
                <a:tab pos="361950" algn="l"/>
              </a:tabLst>
            </a:pPr>
            <a:endParaRPr lang="el-GR" sz="2000" dirty="0" smtClean="0">
              <a:effectLst/>
              <a:latin typeface="Arial" charset="0"/>
            </a:endParaRPr>
          </a:p>
          <a:p>
            <a:pPr marL="355600" indent="-355600" algn="just">
              <a:spcBef>
                <a:spcPct val="0"/>
              </a:spcBef>
              <a:buFont typeface="Wingdings" pitchFamily="2" charset="2"/>
              <a:buAutoNum type="arabicParenR" startAt="3"/>
              <a:tabLst>
                <a:tab pos="0" algn="l"/>
                <a:tab pos="361950" algn="l"/>
              </a:tabLst>
            </a:pPr>
            <a:r>
              <a:rPr lang="el-GR" sz="2000" dirty="0" smtClean="0">
                <a:solidFill>
                  <a:srgbClr val="FFFF00"/>
                </a:solidFill>
                <a:effectLst/>
                <a:latin typeface="Arial" charset="0"/>
              </a:rPr>
              <a:t>Εξουσιοδότηση έκδοσης εγκυκλίων για τις ΔΣ έργων, μελετών και παροχής τεχνικών και λοιπών συναφών υπηρεσιών για την εξειδίκευση των όρων χαρακτηρισμού μιας προσφοράς ως ασυνήθιστα χαμηλής και την εκτίμηση των παρεχόμενων εξηγήσεων.</a:t>
            </a:r>
          </a:p>
        </p:txBody>
      </p:sp>
      <p:sp>
        <p:nvSpPr>
          <p:cNvPr id="11162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8E75DD3-6B70-4233-B16D-F9C603912C17}" type="slidenum">
              <a:rPr lang="el-GR" sz="1200">
                <a:solidFill>
                  <a:schemeClr val="tx1">
                    <a:tint val="75000"/>
                  </a:schemeClr>
                </a:solidFill>
                <a:latin typeface="+mn-lt"/>
                <a:cs typeface="+mn-cs"/>
              </a:rPr>
              <a:pPr algn="r" fontAlgn="auto">
                <a:spcBef>
                  <a:spcPts val="0"/>
                </a:spcBef>
                <a:spcAft>
                  <a:spcPts val="0"/>
                </a:spcAft>
                <a:defRPr/>
              </a:pPr>
              <a:t>133</a:t>
            </a:fld>
            <a:endParaRPr lang="el-GR" sz="1200">
              <a:solidFill>
                <a:schemeClr val="tx1">
                  <a:tint val="75000"/>
                </a:schemeClr>
              </a:solidFill>
              <a:latin typeface="+mn-lt"/>
              <a:cs typeface="+mn-cs"/>
            </a:endParaRPr>
          </a:p>
        </p:txBody>
      </p:sp>
      <p:sp>
        <p:nvSpPr>
          <p:cNvPr id="112643"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2644" name="Content Placeholder 2"/>
          <p:cNvSpPr>
            <a:spLocks noGrp="1"/>
          </p:cNvSpPr>
          <p:nvPr>
            <p:ph idx="4294967295"/>
          </p:nvPr>
        </p:nvSpPr>
        <p:spPr>
          <a:xfrm>
            <a:off x="250825" y="765175"/>
            <a:ext cx="8605838" cy="5543550"/>
          </a:xfrm>
          <a:noFill/>
        </p:spPr>
        <p:txBody>
          <a:bodyPr/>
          <a:lstStyle/>
          <a:p>
            <a:pPr marL="361950" indent="-361950" algn="ctr">
              <a:lnSpc>
                <a:spcPct val="225000"/>
              </a:lnSpc>
              <a:spcBef>
                <a:spcPct val="0"/>
              </a:spcBef>
              <a:buFont typeface="Wingdings" pitchFamily="2" charset="2"/>
              <a:buNone/>
              <a:tabLst>
                <a:tab pos="0" algn="l"/>
                <a:tab pos="361950" algn="l"/>
              </a:tabLst>
            </a:pPr>
            <a:r>
              <a:rPr lang="el-GR" sz="2000" b="1" dirty="0" smtClean="0">
                <a:effectLst/>
                <a:latin typeface="Arial" charset="0"/>
              </a:rPr>
              <a:t>	</a:t>
            </a:r>
            <a:r>
              <a:rPr lang="fr-CA" sz="1800" b="1" dirty="0" smtClean="0">
                <a:solidFill>
                  <a:srgbClr val="FFFF00"/>
                </a:solidFill>
                <a:effectLst/>
                <a:latin typeface="Arial" charset="0"/>
              </a:rPr>
              <a:t>Άρθρο 8</a:t>
            </a:r>
            <a:r>
              <a:rPr lang="el-GR" sz="1800" b="1" dirty="0" smtClean="0">
                <a:solidFill>
                  <a:srgbClr val="FFFF00"/>
                </a:solidFill>
                <a:effectLst/>
                <a:latin typeface="Arial" charset="0"/>
              </a:rPr>
              <a:t>9 Δικαιολογητικά σχετικά με τις ασυνήθιστα χαμηλές προσφορές </a:t>
            </a:r>
          </a:p>
          <a:p>
            <a:pPr marL="361950" indent="-361950" algn="just">
              <a:lnSpc>
                <a:spcPct val="225000"/>
              </a:lnSpc>
              <a:spcBef>
                <a:spcPct val="0"/>
              </a:spcBef>
              <a:buFont typeface="Wingdings" pitchFamily="2" charset="2"/>
              <a:buAutoNum type="arabicParenR"/>
              <a:tabLst>
                <a:tab pos="0" algn="l"/>
                <a:tab pos="361950" algn="l"/>
              </a:tabLst>
            </a:pPr>
            <a:r>
              <a:rPr lang="el-GR" sz="1800" dirty="0" smtClean="0">
                <a:effectLst/>
                <a:latin typeface="Arial" charset="0"/>
              </a:rPr>
              <a:t>Απαιτούμενα έγγραφα που οφείλει να προσκομίσει ο προσφέρων, προς απόδειξη ότι η χαμηλή τιμή της προσφοράς του, </a:t>
            </a:r>
            <a:r>
              <a:rPr lang="el-GR" sz="1800" b="1" u="sng" dirty="0" smtClean="0">
                <a:effectLst/>
                <a:latin typeface="Arial" charset="0"/>
              </a:rPr>
              <a:t>εφόσον συντρέχει περίπτωση χορήγησης κρατικής ενίσχυσης</a:t>
            </a:r>
            <a:r>
              <a:rPr lang="el-GR" sz="1800" dirty="0" smtClean="0">
                <a:effectLst/>
                <a:latin typeface="Arial" charset="0"/>
              </a:rPr>
              <a:t>, είναι δικαιολογημένη. </a:t>
            </a:r>
          </a:p>
          <a:p>
            <a:pPr marL="361950" indent="-361950" algn="just">
              <a:lnSpc>
                <a:spcPct val="225000"/>
              </a:lnSpc>
              <a:spcBef>
                <a:spcPct val="0"/>
              </a:spcBef>
              <a:buFont typeface="Wingdings" pitchFamily="2" charset="2"/>
              <a:buAutoNum type="arabicParenR"/>
              <a:tabLst>
                <a:tab pos="0" algn="l"/>
                <a:tab pos="361950" algn="l"/>
              </a:tabLst>
            </a:pPr>
            <a:r>
              <a:rPr lang="el-GR" sz="1800" b="1" dirty="0" smtClean="0">
                <a:effectLst/>
                <a:latin typeface="Arial" charset="0"/>
              </a:rPr>
              <a:t>Απαιτούμενα δικαιολογητικά για την απόδειξη ότι η χαμηλή τιμή της προσφοράς δεν οφείλεται σε παραβίαση των υποχρεώσεων τήρησης του περιβαλλοντικού, κοινωνικού &amp; εργατικού δικαίου</a:t>
            </a:r>
            <a:r>
              <a:rPr lang="el-GR" sz="1800" dirty="0" smtClean="0">
                <a:solidFill>
                  <a:schemeClr val="accent1"/>
                </a:solidFill>
                <a:effectLst/>
                <a:latin typeface="Arial" charset="0"/>
              </a:rPr>
              <a:t>.</a:t>
            </a:r>
          </a:p>
        </p:txBody>
      </p:sp>
      <p:sp>
        <p:nvSpPr>
          <p:cNvPr id="11264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11997E1-2670-4DDF-96D5-A662E347FD2B}" type="slidenum">
              <a:rPr lang="el-GR" sz="1200">
                <a:solidFill>
                  <a:schemeClr val="tx1">
                    <a:tint val="75000"/>
                  </a:schemeClr>
                </a:solidFill>
                <a:latin typeface="+mn-lt"/>
                <a:cs typeface="+mn-cs"/>
              </a:rPr>
              <a:pPr algn="r" fontAlgn="auto">
                <a:spcBef>
                  <a:spcPts val="0"/>
                </a:spcBef>
                <a:spcAft>
                  <a:spcPts val="0"/>
                </a:spcAft>
                <a:defRPr/>
              </a:pPr>
              <a:t>134</a:t>
            </a:fld>
            <a:endParaRPr lang="el-GR" sz="1200">
              <a:solidFill>
                <a:schemeClr val="tx1">
                  <a:tint val="75000"/>
                </a:schemeClr>
              </a:solidFill>
              <a:latin typeface="+mn-lt"/>
              <a:cs typeface="+mn-cs"/>
            </a:endParaRPr>
          </a:p>
        </p:txBody>
      </p:sp>
      <p:sp>
        <p:nvSpPr>
          <p:cNvPr id="113667"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3668" name="Content Placeholder 2"/>
          <p:cNvSpPr>
            <a:spLocks noGrp="1"/>
          </p:cNvSpPr>
          <p:nvPr>
            <p:ph idx="4294967295"/>
          </p:nvPr>
        </p:nvSpPr>
        <p:spPr>
          <a:xfrm>
            <a:off x="250825" y="765175"/>
            <a:ext cx="8605838" cy="5543550"/>
          </a:xfrm>
          <a:noFill/>
        </p:spPr>
        <p:txBody>
          <a:bodyPr/>
          <a:lstStyle/>
          <a:p>
            <a:pPr marL="361950" indent="-361950" algn="ctr">
              <a:buFont typeface="Wingdings" pitchFamily="2" charset="2"/>
              <a:buNone/>
              <a:tabLst>
                <a:tab pos="0" algn="l"/>
                <a:tab pos="361950" algn="l"/>
              </a:tabLst>
            </a:pPr>
            <a:r>
              <a:rPr lang="fr-CA" sz="2000" b="1" dirty="0" smtClean="0">
                <a:solidFill>
                  <a:srgbClr val="00B050"/>
                </a:solidFill>
                <a:effectLst/>
                <a:latin typeface="Arial" charset="0"/>
              </a:rPr>
              <a:t>Άρθρο </a:t>
            </a:r>
            <a:r>
              <a:rPr lang="el-GR" sz="2000" b="1" dirty="0" smtClean="0">
                <a:solidFill>
                  <a:srgbClr val="00B050"/>
                </a:solidFill>
                <a:effectLst/>
                <a:latin typeface="Arial" charset="0"/>
              </a:rPr>
              <a:t>90 Ισότιμες &amp; ισοδύναμες προσφορές</a:t>
            </a:r>
          </a:p>
          <a:p>
            <a:pPr marL="361950" indent="-361950" algn="just">
              <a:lnSpc>
                <a:spcPct val="150000"/>
              </a:lnSpc>
              <a:spcBef>
                <a:spcPct val="0"/>
              </a:spcBef>
              <a:buFont typeface="Wingdings" pitchFamily="2" charset="2"/>
              <a:buAutoNum type="arabicPeriod"/>
              <a:tabLst>
                <a:tab pos="0" algn="l"/>
                <a:tab pos="361950" algn="l"/>
              </a:tabLst>
            </a:pPr>
            <a:r>
              <a:rPr lang="el-GR" sz="2400" b="1" u="sng" dirty="0" smtClean="0">
                <a:effectLst/>
                <a:latin typeface="Arial" charset="0"/>
              </a:rPr>
              <a:t>Κριτήριο ανάθεσης</a:t>
            </a:r>
            <a:r>
              <a:rPr lang="el-GR" sz="2400" dirty="0" smtClean="0">
                <a:effectLst/>
                <a:latin typeface="Arial" charset="0"/>
              </a:rPr>
              <a:t>: η πλέον συμφέρουσα από οικονομική άποψη προσφορά </a:t>
            </a:r>
            <a:r>
              <a:rPr lang="el-GR" sz="2400" u="sng" dirty="0" smtClean="0">
                <a:solidFill>
                  <a:srgbClr val="FFFF00"/>
                </a:solidFill>
                <a:effectLst/>
                <a:latin typeface="Arial" charset="0"/>
              </a:rPr>
              <a:t>μόνο </a:t>
            </a:r>
            <a:r>
              <a:rPr lang="el-GR" sz="2400" b="1" u="sng" dirty="0" smtClean="0">
                <a:solidFill>
                  <a:srgbClr val="FFFF00"/>
                </a:solidFill>
                <a:effectLst/>
                <a:latin typeface="Arial" charset="0"/>
              </a:rPr>
              <a:t>βάσει τιμής</a:t>
            </a:r>
            <a:r>
              <a:rPr lang="el-GR" sz="2400" dirty="0" smtClean="0">
                <a:solidFill>
                  <a:srgbClr val="FFFF00"/>
                </a:solidFill>
                <a:effectLst/>
                <a:latin typeface="Arial" charset="0"/>
              </a:rPr>
              <a:t>:</a:t>
            </a:r>
          </a:p>
          <a:p>
            <a:pPr marL="361950" indent="-361950" algn="just">
              <a:lnSpc>
                <a:spcPct val="150000"/>
              </a:lnSpc>
              <a:spcBef>
                <a:spcPct val="0"/>
              </a:spcBef>
              <a:buFont typeface="Wingdings" pitchFamily="2" charset="2"/>
              <a:buChar char="ü"/>
              <a:tabLst>
                <a:tab pos="0" algn="l"/>
                <a:tab pos="361950" algn="l"/>
              </a:tabLst>
            </a:pPr>
            <a:r>
              <a:rPr lang="el-GR" sz="2400" b="1" dirty="0" smtClean="0">
                <a:effectLst/>
                <a:latin typeface="Arial" charset="0"/>
              </a:rPr>
              <a:t>ισότιμες</a:t>
            </a:r>
            <a:r>
              <a:rPr lang="el-GR" sz="2400" dirty="0" smtClean="0">
                <a:effectLst/>
                <a:latin typeface="Arial" charset="0"/>
              </a:rPr>
              <a:t> θεωρούνται οι προσφορές με την ίδια ακριβώς τιμή. </a:t>
            </a:r>
          </a:p>
          <a:p>
            <a:pPr marL="361950" indent="-361950" algn="just">
              <a:lnSpc>
                <a:spcPct val="150000"/>
              </a:lnSpc>
              <a:spcBef>
                <a:spcPct val="0"/>
              </a:spcBef>
              <a:buFont typeface="Wingdings" pitchFamily="2" charset="2"/>
              <a:buChar char="ü"/>
              <a:tabLst>
                <a:tab pos="0" algn="l"/>
                <a:tab pos="361950" algn="l"/>
              </a:tabLst>
            </a:pPr>
            <a:r>
              <a:rPr lang="el-GR" sz="2400" dirty="0" smtClean="0">
                <a:effectLst/>
                <a:latin typeface="Arial" charset="0"/>
              </a:rPr>
              <a:t>Επιλογή Αναδόχου με κλήρωση μεταξύ των οικ. φορέων που υπέβαλαν ισότιμες προσφορές. </a:t>
            </a:r>
          </a:p>
          <a:p>
            <a:pPr marL="361950" indent="-361950" algn="just">
              <a:lnSpc>
                <a:spcPct val="150000"/>
              </a:lnSpc>
              <a:spcBef>
                <a:spcPct val="0"/>
              </a:spcBef>
              <a:buFont typeface="Wingdings" pitchFamily="2" charset="2"/>
              <a:buChar char="ü"/>
              <a:tabLst>
                <a:tab pos="0" algn="l"/>
                <a:tab pos="361950" algn="l"/>
              </a:tabLst>
            </a:pPr>
            <a:r>
              <a:rPr lang="el-GR" sz="2400" dirty="0" smtClean="0">
                <a:effectLst/>
                <a:latin typeface="Arial" charset="0"/>
              </a:rPr>
              <a:t>Η κλήρωση γίνεται </a:t>
            </a:r>
            <a:r>
              <a:rPr lang="el-GR" sz="2400" b="1" u="sng" dirty="0" smtClean="0">
                <a:effectLst/>
                <a:latin typeface="Arial" charset="0"/>
              </a:rPr>
              <a:t>ενώπιον </a:t>
            </a:r>
            <a:r>
              <a:rPr lang="el-GR" sz="2400" dirty="0" smtClean="0">
                <a:effectLst/>
                <a:latin typeface="Arial" charset="0"/>
              </a:rPr>
              <a:t>του αρμοδίου συλλογικού οργάνου και παρουσία αυτών των οικονομικών φορέων.</a:t>
            </a:r>
          </a:p>
        </p:txBody>
      </p:sp>
      <p:sp>
        <p:nvSpPr>
          <p:cNvPr id="11366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C7D7B49-8A4D-4E1A-9A12-C09D709C8AA8}" type="slidenum">
              <a:rPr lang="el-GR" sz="1200">
                <a:solidFill>
                  <a:schemeClr val="tx1">
                    <a:tint val="75000"/>
                  </a:schemeClr>
                </a:solidFill>
                <a:latin typeface="+mn-lt"/>
                <a:cs typeface="+mn-cs"/>
              </a:rPr>
              <a:pPr algn="r" fontAlgn="auto">
                <a:spcBef>
                  <a:spcPts val="0"/>
                </a:spcBef>
                <a:spcAft>
                  <a:spcPts val="0"/>
                </a:spcAft>
                <a:defRPr/>
              </a:pPr>
              <a:t>135</a:t>
            </a:fld>
            <a:endParaRPr lang="el-GR" sz="1200">
              <a:solidFill>
                <a:schemeClr val="tx1">
                  <a:tint val="75000"/>
                </a:schemeClr>
              </a:solidFill>
              <a:latin typeface="+mn-lt"/>
              <a:cs typeface="+mn-cs"/>
            </a:endParaRPr>
          </a:p>
        </p:txBody>
      </p:sp>
      <p:sp>
        <p:nvSpPr>
          <p:cNvPr id="114691"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000" b="1" smtClean="0">
                <a:effectLst/>
              </a:rPr>
              <a:t>ΕΝΟΤΗΤΑ 7 Ανάθεση της σύμβασης, άρθρα 86-91</a:t>
            </a:r>
            <a:br>
              <a:rPr lang="el-GR" sz="2000" b="1" smtClean="0">
                <a:effectLst/>
              </a:rPr>
            </a:br>
            <a:endParaRPr lang="el-GR" sz="2000" b="1" smtClean="0">
              <a:effectLst/>
            </a:endParaRPr>
          </a:p>
        </p:txBody>
      </p:sp>
      <p:sp>
        <p:nvSpPr>
          <p:cNvPr id="114692" name="Content Placeholder 2"/>
          <p:cNvSpPr>
            <a:spLocks noGrp="1"/>
          </p:cNvSpPr>
          <p:nvPr>
            <p:ph idx="4294967295"/>
          </p:nvPr>
        </p:nvSpPr>
        <p:spPr>
          <a:xfrm>
            <a:off x="250825" y="620713"/>
            <a:ext cx="8605838" cy="5903912"/>
          </a:xfrm>
          <a:noFill/>
        </p:spPr>
        <p:txBody>
          <a:bodyPr/>
          <a:lstStyle/>
          <a:p>
            <a:pPr marL="361950" indent="-361950" algn="ctr">
              <a:buFont typeface="Wingdings" pitchFamily="2" charset="2"/>
              <a:buNone/>
              <a:tabLst>
                <a:tab pos="0" algn="l"/>
                <a:tab pos="361950" algn="l"/>
              </a:tabLst>
            </a:pPr>
            <a:r>
              <a:rPr lang="fr-CA" sz="2000" b="1" dirty="0" smtClean="0">
                <a:solidFill>
                  <a:srgbClr val="00B050"/>
                </a:solidFill>
                <a:effectLst/>
                <a:latin typeface="Arial" charset="0"/>
              </a:rPr>
              <a:t>Άρθρο </a:t>
            </a:r>
            <a:r>
              <a:rPr lang="el-GR" sz="2000" b="1" dirty="0" smtClean="0">
                <a:solidFill>
                  <a:srgbClr val="00B050"/>
                </a:solidFill>
                <a:effectLst/>
                <a:latin typeface="Arial" charset="0"/>
              </a:rPr>
              <a:t>90 Ισότιμες &amp; ισοδύναμες προσφορές </a:t>
            </a:r>
            <a:r>
              <a:rPr lang="el-GR" sz="1600" dirty="0" smtClean="0">
                <a:effectLst/>
                <a:latin typeface="Arial" charset="0"/>
              </a:rPr>
              <a:t>[συνέχεια]</a:t>
            </a:r>
          </a:p>
          <a:p>
            <a:pPr marL="361950" indent="-361950" algn="just">
              <a:lnSpc>
                <a:spcPct val="150000"/>
              </a:lnSpc>
              <a:spcBef>
                <a:spcPct val="0"/>
              </a:spcBef>
              <a:buFont typeface="Wingdings" pitchFamily="2" charset="2"/>
              <a:buAutoNum type="arabicPeriod"/>
              <a:tabLst>
                <a:tab pos="0" algn="l"/>
                <a:tab pos="361950" algn="l"/>
              </a:tabLst>
            </a:pPr>
            <a:r>
              <a:rPr lang="el-GR" sz="2000" b="1" u="sng" dirty="0" smtClean="0">
                <a:solidFill>
                  <a:srgbClr val="FFFF00"/>
                </a:solidFill>
                <a:effectLst/>
                <a:latin typeface="Arial" charset="0"/>
              </a:rPr>
              <a:t>Κριτήριο ανάθεσης</a:t>
            </a:r>
            <a:r>
              <a:rPr lang="el-GR" sz="2000" dirty="0" smtClean="0">
                <a:effectLst/>
                <a:latin typeface="Arial" charset="0"/>
              </a:rPr>
              <a:t>: </a:t>
            </a:r>
            <a:r>
              <a:rPr lang="el-GR" sz="2000" b="1" dirty="0" smtClean="0">
                <a:solidFill>
                  <a:schemeClr val="accent1"/>
                </a:solidFill>
                <a:effectLst/>
                <a:latin typeface="Arial" charset="0"/>
              </a:rPr>
              <a:t>η πλέον συμφέρουσα από οικονομική άποψη προσφορά και δεν προσδιορίζεται αποκλειστικά βάσει της τιμής</a:t>
            </a:r>
            <a:r>
              <a:rPr lang="el-GR" sz="2000" dirty="0" smtClean="0">
                <a:effectLst/>
                <a:latin typeface="Arial" charset="0"/>
              </a:rPr>
              <a:t>.</a:t>
            </a:r>
          </a:p>
          <a:p>
            <a:pPr marL="361950" indent="-361950" algn="just">
              <a:lnSpc>
                <a:spcPct val="150000"/>
              </a:lnSpc>
              <a:spcBef>
                <a:spcPct val="0"/>
              </a:spcBef>
              <a:buFont typeface="Wingdings" pitchFamily="2" charset="2"/>
              <a:buChar char="ü"/>
              <a:tabLst>
                <a:tab pos="0" algn="l"/>
                <a:tab pos="361950" algn="l"/>
              </a:tabLst>
            </a:pPr>
            <a:r>
              <a:rPr lang="el-GR" sz="2000" dirty="0" smtClean="0">
                <a:effectLst/>
                <a:latin typeface="Arial" charset="0"/>
              </a:rPr>
              <a:t>ισοδύναμες θεωρούνται οι προσφορές με την ίδια συνολική τελική βαθμολογία μεταξύ δύο ή περισσοτέρων προσφερόντων.</a:t>
            </a:r>
          </a:p>
          <a:p>
            <a:pPr marL="361950" indent="-361950" algn="just">
              <a:lnSpc>
                <a:spcPct val="150000"/>
              </a:lnSpc>
              <a:spcBef>
                <a:spcPct val="0"/>
              </a:spcBef>
              <a:buFont typeface="Wingdings" pitchFamily="2" charset="2"/>
              <a:buChar char="ü"/>
              <a:tabLst>
                <a:tab pos="0" algn="l"/>
                <a:tab pos="361950" algn="l"/>
              </a:tabLst>
            </a:pPr>
            <a:r>
              <a:rPr lang="el-GR" sz="2000" dirty="0" smtClean="0">
                <a:effectLst/>
                <a:latin typeface="Arial" charset="0"/>
              </a:rPr>
              <a:t>Για σύναψη </a:t>
            </a:r>
            <a:r>
              <a:rPr lang="el-GR" sz="2000" b="1" u="sng" dirty="0" smtClean="0">
                <a:effectLst/>
                <a:latin typeface="Arial" charset="0"/>
              </a:rPr>
              <a:t>ΔΣ προμηθειών ή γενικών υπηρεσιών,</a:t>
            </a:r>
            <a:r>
              <a:rPr lang="el-GR" sz="2000" dirty="0" smtClean="0">
                <a:effectLst/>
                <a:latin typeface="Arial" charset="0"/>
              </a:rPr>
              <a:t> στα έγγραφα της σύμβασης ορίζεται ότι η ανάθεση γίνεται:</a:t>
            </a:r>
          </a:p>
          <a:p>
            <a:pPr marL="361950" indent="-361950" algn="just">
              <a:lnSpc>
                <a:spcPct val="150000"/>
              </a:lnSpc>
              <a:spcBef>
                <a:spcPct val="0"/>
              </a:spcBef>
              <a:buFont typeface="Wingdings" pitchFamily="2" charset="2"/>
              <a:buChar char="v"/>
              <a:tabLst>
                <a:tab pos="0" algn="l"/>
                <a:tab pos="361950" algn="l"/>
              </a:tabLst>
            </a:pPr>
            <a:r>
              <a:rPr lang="el-GR" sz="2000" dirty="0" smtClean="0">
                <a:effectLst/>
                <a:latin typeface="Arial" charset="0"/>
              </a:rPr>
              <a:t>είτε στην προσφορά με </a:t>
            </a:r>
            <a:r>
              <a:rPr lang="el-GR" sz="2000" b="1" dirty="0" smtClean="0">
                <a:effectLst/>
                <a:latin typeface="Arial" charset="0"/>
              </a:rPr>
              <a:t>την μεγαλύτερη βαθμολογία τεχνικής προσφοράς</a:t>
            </a:r>
            <a:r>
              <a:rPr lang="el-GR" sz="2000" dirty="0" smtClean="0">
                <a:effectLst/>
                <a:latin typeface="Arial" charset="0"/>
              </a:rPr>
              <a:t>,</a:t>
            </a:r>
          </a:p>
          <a:p>
            <a:pPr marL="361950" indent="-361950" algn="just">
              <a:lnSpc>
                <a:spcPct val="150000"/>
              </a:lnSpc>
              <a:spcBef>
                <a:spcPct val="0"/>
              </a:spcBef>
              <a:buFont typeface="Wingdings" pitchFamily="2" charset="2"/>
              <a:buChar char="v"/>
              <a:tabLst>
                <a:tab pos="0" algn="l"/>
                <a:tab pos="361950" algn="l"/>
              </a:tabLst>
            </a:pPr>
            <a:r>
              <a:rPr lang="el-GR" sz="2000" dirty="0" smtClean="0">
                <a:effectLst/>
                <a:latin typeface="Arial" charset="0"/>
              </a:rPr>
              <a:t>είτε στην προσφορά </a:t>
            </a:r>
            <a:r>
              <a:rPr lang="el-GR" sz="2000" b="1" dirty="0" smtClean="0">
                <a:effectLst/>
                <a:latin typeface="Arial" charset="0"/>
              </a:rPr>
              <a:t>με τη χαμηλότερη τιμή</a:t>
            </a:r>
            <a:r>
              <a:rPr lang="el-GR" sz="2000" dirty="0" smtClean="0">
                <a:effectLst/>
                <a:latin typeface="Arial" charset="0"/>
              </a:rPr>
              <a:t>, </a:t>
            </a:r>
          </a:p>
          <a:p>
            <a:pPr marL="361950" indent="-361950" algn="just">
              <a:lnSpc>
                <a:spcPct val="150000"/>
              </a:lnSpc>
              <a:spcBef>
                <a:spcPct val="0"/>
              </a:spcBef>
              <a:buFont typeface="Wingdings" pitchFamily="2" charset="2"/>
              <a:buNone/>
              <a:tabLst>
                <a:tab pos="0" algn="l"/>
                <a:tab pos="361950" algn="l"/>
              </a:tabLst>
            </a:pPr>
            <a:r>
              <a:rPr lang="el-GR" sz="2000" dirty="0" smtClean="0">
                <a:effectLst/>
                <a:latin typeface="Arial" charset="0"/>
              </a:rPr>
              <a:t>		ανάλογα με την βαρύτητα του κάθε κριτηρίου, όπως αυτή προκύπτει από την ποσοστιαία αναλογία μεταξύ τους στα έγγραφα της σύμβασης. </a:t>
            </a:r>
          </a:p>
        </p:txBody>
      </p:sp>
      <p:sp>
        <p:nvSpPr>
          <p:cNvPr id="11469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8CD8AC6-F2FB-4FF5-AF8E-367B603F1E36}" type="slidenum">
              <a:rPr lang="el-GR" sz="1200">
                <a:solidFill>
                  <a:schemeClr val="tx1">
                    <a:tint val="75000"/>
                  </a:schemeClr>
                </a:solidFill>
                <a:latin typeface="+mn-lt"/>
                <a:cs typeface="+mn-cs"/>
              </a:rPr>
              <a:pPr algn="r" fontAlgn="auto">
                <a:spcBef>
                  <a:spcPts val="0"/>
                </a:spcBef>
                <a:spcAft>
                  <a:spcPts val="0"/>
                </a:spcAft>
                <a:defRPr/>
              </a:pPr>
              <a:t>136</a:t>
            </a:fld>
            <a:endParaRPr lang="el-GR" sz="1200">
              <a:solidFill>
                <a:schemeClr val="tx1">
                  <a:tint val="75000"/>
                </a:schemeClr>
              </a:solidFill>
              <a:latin typeface="+mn-lt"/>
              <a:cs typeface="+mn-cs"/>
            </a:endParaRPr>
          </a:p>
        </p:txBody>
      </p:sp>
      <p:sp>
        <p:nvSpPr>
          <p:cNvPr id="115715" name="Title 1"/>
          <p:cNvSpPr>
            <a:spLocks noGrp="1"/>
          </p:cNvSpPr>
          <p:nvPr>
            <p:ph type="title" idx="4294967295"/>
          </p:nvPr>
        </p:nvSpPr>
        <p:spPr>
          <a:xfrm>
            <a:off x="395288" y="115888"/>
            <a:ext cx="8353425" cy="433387"/>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5716" name="Content Placeholder 2"/>
          <p:cNvSpPr>
            <a:spLocks noGrp="1"/>
          </p:cNvSpPr>
          <p:nvPr>
            <p:ph idx="4294967295"/>
          </p:nvPr>
        </p:nvSpPr>
        <p:spPr>
          <a:xfrm>
            <a:off x="323850" y="620713"/>
            <a:ext cx="8532813" cy="5976937"/>
          </a:xfrm>
          <a:noFill/>
        </p:spPr>
        <p:txBody>
          <a:bodyPr/>
          <a:lstStyle/>
          <a:p>
            <a:pPr marL="361950" indent="-361950" algn="ctr">
              <a:lnSpc>
                <a:spcPct val="180000"/>
              </a:lnSpc>
              <a:spcBef>
                <a:spcPct val="0"/>
              </a:spcBef>
              <a:buFont typeface="Wingdings" pitchFamily="2" charset="2"/>
              <a:buNone/>
              <a:tabLst>
                <a:tab pos="0" algn="l"/>
                <a:tab pos="361950" algn="l"/>
              </a:tabLst>
            </a:pPr>
            <a:r>
              <a:rPr lang="el-GR" sz="2000" b="1" dirty="0" smtClean="0">
                <a:solidFill>
                  <a:srgbClr val="00B050"/>
                </a:solidFill>
                <a:effectLst/>
                <a:latin typeface="Arial" charset="0"/>
              </a:rPr>
              <a:t>Άρθρο 91 Λόγοι απόρριψης προσφορών</a:t>
            </a:r>
          </a:p>
          <a:p>
            <a:pPr marL="361950" indent="-361950" algn="just">
              <a:lnSpc>
                <a:spcPct val="180000"/>
              </a:lnSpc>
              <a:spcBef>
                <a:spcPct val="0"/>
              </a:spcBef>
              <a:buFont typeface="Wingdings" pitchFamily="2" charset="2"/>
              <a:buAutoNum type="arabicParenR"/>
              <a:tabLst>
                <a:tab pos="0" algn="l"/>
                <a:tab pos="361950" algn="l"/>
              </a:tabLst>
            </a:pPr>
            <a:r>
              <a:rPr lang="el-GR" sz="2000" dirty="0" smtClean="0">
                <a:effectLst/>
                <a:latin typeface="Arial" charset="0"/>
              </a:rPr>
              <a:t>Είναι ελλιπής, ή υποβλήθηκε </a:t>
            </a:r>
            <a:r>
              <a:rPr lang="el-GR" sz="2000" dirty="0" smtClean="0">
                <a:solidFill>
                  <a:srgbClr val="FFFF00"/>
                </a:solidFill>
                <a:effectLst/>
                <a:latin typeface="Arial" charset="0"/>
              </a:rPr>
              <a:t>κατά παράβαση των απαράβατων όρων περί σύνταξης και υποβολής της προσφοράς, όπως οι όροι αυτοί ορίζονται στα έγγραφα της σύμβασης.</a:t>
            </a:r>
          </a:p>
          <a:p>
            <a:pPr marL="361950" indent="-361950" algn="just">
              <a:lnSpc>
                <a:spcPct val="180000"/>
              </a:lnSpc>
              <a:spcBef>
                <a:spcPct val="0"/>
              </a:spcBef>
              <a:buFont typeface="Wingdings" pitchFamily="2" charset="2"/>
              <a:buAutoNum type="arabicParenR"/>
              <a:tabLst>
                <a:tab pos="0" algn="l"/>
                <a:tab pos="361950" algn="l"/>
              </a:tabLst>
            </a:pPr>
            <a:r>
              <a:rPr lang="el-GR" sz="2000" dirty="0" smtClean="0">
                <a:effectLst/>
                <a:latin typeface="Arial" charset="0"/>
              </a:rPr>
              <a:t>Περιέχει ατέλειες, ελλείψεις, ασάφειες ή σφάλματα, </a:t>
            </a:r>
            <a:r>
              <a:rPr lang="el-GR" sz="2000" b="1" u="sng" dirty="0" smtClean="0">
                <a:effectLst/>
                <a:latin typeface="Arial" charset="0"/>
              </a:rPr>
              <a:t>εφόσον</a:t>
            </a:r>
            <a:r>
              <a:rPr lang="el-GR" sz="2000" dirty="0" smtClean="0">
                <a:effectLst/>
                <a:latin typeface="Arial" charset="0"/>
              </a:rPr>
              <a:t> αυτά δεν επιδέχονται συμπλήρωση ή διόρθωση ή, εφόσον επιδέχονται συμπλήρωση ή διόρθωση, </a:t>
            </a:r>
            <a:r>
              <a:rPr lang="el-GR" sz="2000" b="1" u="sng" dirty="0" smtClean="0">
                <a:effectLst/>
                <a:latin typeface="Arial" charset="0"/>
              </a:rPr>
              <a:t>δεν έχουν αποκατασταθεί</a:t>
            </a:r>
            <a:r>
              <a:rPr lang="el-GR" sz="2000" dirty="0" smtClean="0">
                <a:effectLst/>
                <a:latin typeface="Arial" charset="0"/>
              </a:rPr>
              <a:t> κατά την αποσαφήνιση &amp; τη συμπλήρωση της,</a:t>
            </a:r>
          </a:p>
          <a:p>
            <a:pPr marL="361950" indent="-361950" algn="just">
              <a:lnSpc>
                <a:spcPct val="180000"/>
              </a:lnSpc>
              <a:spcBef>
                <a:spcPct val="0"/>
              </a:spcBef>
              <a:buFont typeface="Wingdings" pitchFamily="2" charset="2"/>
              <a:buAutoNum type="arabicParenR"/>
              <a:tabLst>
                <a:tab pos="0" algn="l"/>
                <a:tab pos="361950" algn="l"/>
              </a:tabLst>
            </a:pPr>
            <a:r>
              <a:rPr lang="el-GR" sz="2000" dirty="0" smtClean="0">
                <a:effectLst/>
                <a:latin typeface="Arial" charset="0"/>
              </a:rPr>
              <a:t>Για την οποία ο προσφέρων </a:t>
            </a:r>
            <a:r>
              <a:rPr lang="el-GR" sz="2000" b="1" u="sng" dirty="0" smtClean="0">
                <a:effectLst/>
                <a:latin typeface="Arial" charset="0"/>
              </a:rPr>
              <a:t>δεν έχει παράσχει τις απαιτούμενες εξηγήσεις</a:t>
            </a:r>
            <a:r>
              <a:rPr lang="el-GR" sz="2000" dirty="0" smtClean="0">
                <a:effectLst/>
                <a:latin typeface="Arial" charset="0"/>
              </a:rPr>
              <a:t>, εντός της προκαθορισμένης προθεσμίας, ή η εξήγηση δεν είναι αποδεκτή από την ΑΑ, </a:t>
            </a:r>
          </a:p>
        </p:txBody>
      </p:sp>
      <p:sp>
        <p:nvSpPr>
          <p:cNvPr id="1157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A152314-F545-4EB2-93CE-E9ABB2849B4D}" type="slidenum">
              <a:rPr lang="el-GR" sz="1200">
                <a:solidFill>
                  <a:schemeClr val="tx1">
                    <a:tint val="75000"/>
                  </a:schemeClr>
                </a:solidFill>
                <a:latin typeface="+mn-lt"/>
                <a:cs typeface="+mn-cs"/>
              </a:rPr>
              <a:pPr algn="r" fontAlgn="auto">
                <a:spcBef>
                  <a:spcPts val="0"/>
                </a:spcBef>
                <a:spcAft>
                  <a:spcPts val="0"/>
                </a:spcAft>
                <a:defRPr/>
              </a:pPr>
              <a:t>137</a:t>
            </a:fld>
            <a:endParaRPr lang="el-GR" sz="1200">
              <a:solidFill>
                <a:schemeClr val="tx1">
                  <a:tint val="75000"/>
                </a:schemeClr>
              </a:solidFill>
              <a:latin typeface="+mn-lt"/>
              <a:cs typeface="+mn-cs"/>
            </a:endParaRPr>
          </a:p>
        </p:txBody>
      </p:sp>
      <p:sp>
        <p:nvSpPr>
          <p:cNvPr id="116739" name="Title 1"/>
          <p:cNvSpPr>
            <a:spLocks noGrp="1"/>
          </p:cNvSpPr>
          <p:nvPr>
            <p:ph type="title" idx="4294967295"/>
          </p:nvPr>
        </p:nvSpPr>
        <p:spPr>
          <a:xfrm>
            <a:off x="395288" y="115888"/>
            <a:ext cx="8353425" cy="433387"/>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6740" name="Content Placeholder 2"/>
          <p:cNvSpPr>
            <a:spLocks noGrp="1"/>
          </p:cNvSpPr>
          <p:nvPr>
            <p:ph idx="4294967295"/>
          </p:nvPr>
        </p:nvSpPr>
        <p:spPr>
          <a:xfrm>
            <a:off x="323850" y="836613"/>
            <a:ext cx="8532813" cy="3960812"/>
          </a:xfrm>
          <a:noFill/>
        </p:spPr>
        <p:txBody>
          <a:bodyPr/>
          <a:lstStyle/>
          <a:p>
            <a:pPr marL="361950" indent="-361950" algn="ctr">
              <a:lnSpc>
                <a:spcPct val="180000"/>
              </a:lnSpc>
              <a:spcBef>
                <a:spcPct val="0"/>
              </a:spcBef>
              <a:buFont typeface="Wingdings" pitchFamily="2" charset="2"/>
              <a:buNone/>
              <a:tabLst>
                <a:tab pos="0" algn="l"/>
                <a:tab pos="361950" algn="l"/>
              </a:tabLst>
            </a:pPr>
            <a:r>
              <a:rPr lang="el-GR" sz="2000" b="1" dirty="0" smtClean="0">
                <a:solidFill>
                  <a:srgbClr val="00B050"/>
                </a:solidFill>
                <a:effectLst/>
                <a:latin typeface="Arial" charset="0"/>
              </a:rPr>
              <a:t>Άρθρο 91 Λόγοι απόρριψης προσφορών</a:t>
            </a:r>
          </a:p>
          <a:p>
            <a:pPr marL="361950" indent="-361950" algn="just">
              <a:lnSpc>
                <a:spcPct val="180000"/>
              </a:lnSpc>
              <a:spcBef>
                <a:spcPct val="0"/>
              </a:spcBef>
              <a:buFont typeface="Wingdings" pitchFamily="2" charset="2"/>
              <a:buNone/>
              <a:tabLst>
                <a:tab pos="0" algn="l"/>
                <a:tab pos="361950" algn="l"/>
              </a:tabLst>
            </a:pPr>
            <a:r>
              <a:rPr lang="el-GR" sz="2000" dirty="0" smtClean="0">
                <a:solidFill>
                  <a:srgbClr val="FFC000"/>
                </a:solidFill>
                <a:effectLst/>
                <a:latin typeface="Arial" charset="0"/>
              </a:rPr>
              <a:t>4) </a:t>
            </a:r>
            <a:r>
              <a:rPr lang="el-GR" sz="2400" dirty="0" smtClean="0">
                <a:effectLst/>
                <a:latin typeface="Arial" charset="0"/>
              </a:rPr>
              <a:t>Είναι </a:t>
            </a:r>
            <a:r>
              <a:rPr lang="el-GR" sz="2400" b="1" dirty="0" smtClean="0">
                <a:effectLst/>
                <a:latin typeface="Arial" charset="0"/>
              </a:rPr>
              <a:t>εναλλακτική προσφορά, αν τέτοια δεν επιτρέπεται</a:t>
            </a:r>
            <a:r>
              <a:rPr lang="el-GR" sz="2400" dirty="0" smtClean="0">
                <a:effectLst/>
                <a:latin typeface="Arial" charset="0"/>
              </a:rPr>
              <a:t> ή, αν επιτρέπεται, </a:t>
            </a:r>
            <a:r>
              <a:rPr lang="el-GR" sz="2400" b="1" dirty="0" smtClean="0">
                <a:effectLst/>
                <a:latin typeface="Arial" charset="0"/>
              </a:rPr>
              <a:t>δεν πληροί τις ελάχιστες απαιτήσεις</a:t>
            </a:r>
            <a:r>
              <a:rPr lang="el-GR" sz="2400" dirty="0" smtClean="0">
                <a:effectLst/>
                <a:latin typeface="Arial" charset="0"/>
              </a:rPr>
              <a:t> των εγγράφων της σύμβασης.</a:t>
            </a:r>
          </a:p>
        </p:txBody>
      </p:sp>
      <p:sp>
        <p:nvSpPr>
          <p:cNvPr id="11674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D76DFC1-9F65-4904-829E-5D2BEE5E361C}" type="slidenum">
              <a:rPr lang="el-GR" sz="1200">
                <a:solidFill>
                  <a:schemeClr val="tx1">
                    <a:tint val="75000"/>
                  </a:schemeClr>
                </a:solidFill>
                <a:latin typeface="+mn-lt"/>
                <a:cs typeface="+mn-cs"/>
              </a:rPr>
              <a:pPr algn="r" fontAlgn="auto">
                <a:spcBef>
                  <a:spcPts val="0"/>
                </a:spcBef>
                <a:spcAft>
                  <a:spcPts val="0"/>
                </a:spcAft>
                <a:defRPr/>
              </a:pPr>
              <a:t>138</a:t>
            </a:fld>
            <a:endParaRPr lang="el-GR" sz="1200">
              <a:solidFill>
                <a:schemeClr val="tx1">
                  <a:tint val="75000"/>
                </a:schemeClr>
              </a:solidFill>
              <a:latin typeface="+mn-lt"/>
              <a:cs typeface="+mn-cs"/>
            </a:endParaRPr>
          </a:p>
        </p:txBody>
      </p:sp>
      <p:sp>
        <p:nvSpPr>
          <p:cNvPr id="117763"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7764" name="Content Placeholder 2"/>
          <p:cNvSpPr>
            <a:spLocks noGrp="1"/>
          </p:cNvSpPr>
          <p:nvPr>
            <p:ph idx="4294967295"/>
          </p:nvPr>
        </p:nvSpPr>
        <p:spPr>
          <a:xfrm>
            <a:off x="250825" y="765175"/>
            <a:ext cx="8605838" cy="5543550"/>
          </a:xfrm>
          <a:noFill/>
        </p:spPr>
        <p:txBody>
          <a:bodyPr/>
          <a:lstStyle/>
          <a:p>
            <a:pPr marL="609600" indent="-609600" algn="ctr">
              <a:buFont typeface="Wingdings" pitchFamily="2" charset="2"/>
              <a:buNone/>
              <a:tabLst>
                <a:tab pos="0" algn="l"/>
              </a:tabLst>
            </a:pPr>
            <a:r>
              <a:rPr lang="el-GR" sz="2000" b="1" smtClean="0">
                <a:solidFill>
                  <a:srgbClr val="00B050"/>
                </a:solidFill>
                <a:effectLst/>
                <a:latin typeface="Arial" charset="0"/>
              </a:rPr>
              <a:t>Άρθρο 91 Λόγοι απόρριψης προσφορών</a:t>
            </a:r>
          </a:p>
          <a:p>
            <a:pPr marL="609600" indent="-609600" algn="just">
              <a:lnSpc>
                <a:spcPct val="240000"/>
              </a:lnSpc>
              <a:spcBef>
                <a:spcPct val="0"/>
              </a:spcBef>
              <a:buFont typeface="Wingdings" pitchFamily="2" charset="2"/>
              <a:buAutoNum type="arabicParenR" startAt="5"/>
              <a:tabLst>
                <a:tab pos="0" algn="l"/>
              </a:tabLst>
            </a:pPr>
            <a:r>
              <a:rPr lang="el-GR" sz="2000" smtClean="0">
                <a:effectLst/>
                <a:latin typeface="Arial" charset="0"/>
              </a:rPr>
              <a:t>Υποβάλλεται </a:t>
            </a:r>
            <a:r>
              <a:rPr lang="el-GR" sz="2000" b="1" smtClean="0">
                <a:effectLst/>
                <a:latin typeface="Arial" charset="0"/>
              </a:rPr>
              <a:t>από έναν προσφέροντα που έχει υποβάλει δύο ή περισσότερες προσφορές</a:t>
            </a:r>
            <a:r>
              <a:rPr lang="el-GR" sz="2000" smtClean="0">
                <a:effectLst/>
                <a:latin typeface="Arial" charset="0"/>
              </a:rPr>
              <a:t>, εκτός αν επιτρέπεται η υποβολή εναλλακτικής προσφοράς. Ο περιορισμός ισχύει, &amp; στην περίπτωση </a:t>
            </a:r>
            <a:r>
              <a:rPr lang="el-GR" sz="2000" b="1" smtClean="0">
                <a:solidFill>
                  <a:schemeClr val="accent1"/>
                </a:solidFill>
                <a:effectLst/>
                <a:latin typeface="Arial" charset="0"/>
              </a:rPr>
              <a:t>ενώσεων οικονομικών φορέων</a:t>
            </a:r>
            <a:r>
              <a:rPr lang="el-GR" sz="2000" smtClean="0">
                <a:solidFill>
                  <a:schemeClr val="accent1"/>
                </a:solidFill>
                <a:effectLst/>
                <a:latin typeface="Arial" charset="0"/>
              </a:rPr>
              <a:t> </a:t>
            </a:r>
            <a:r>
              <a:rPr lang="el-GR" sz="2000" b="1" smtClean="0">
                <a:solidFill>
                  <a:schemeClr val="accent1"/>
                </a:solidFill>
                <a:effectLst/>
                <a:latin typeface="Arial" charset="0"/>
              </a:rPr>
              <a:t>με κοινά μέλη</a:t>
            </a:r>
            <a:r>
              <a:rPr lang="el-GR" sz="2000" b="1" smtClean="0">
                <a:effectLst/>
                <a:latin typeface="Arial" charset="0"/>
              </a:rPr>
              <a:t>, &amp; στην περίπτωση οικονομικών φορέων που συμμετέχουν είτε αυτοτελώς είτε ως μέλη ενώσεων</a:t>
            </a:r>
            <a:r>
              <a:rPr lang="el-GR" sz="2000" smtClean="0">
                <a:effectLst/>
                <a:latin typeface="Arial" charset="0"/>
              </a:rPr>
              <a:t>.</a:t>
            </a:r>
          </a:p>
          <a:p>
            <a:pPr marL="609600" indent="-609600" algn="just">
              <a:lnSpc>
                <a:spcPct val="240000"/>
              </a:lnSpc>
              <a:spcBef>
                <a:spcPct val="0"/>
              </a:spcBef>
              <a:buFont typeface="Wingdings" pitchFamily="2" charset="2"/>
              <a:buAutoNum type="arabicParenR" startAt="5"/>
              <a:tabLst>
                <a:tab pos="0" algn="l"/>
              </a:tabLst>
            </a:pPr>
            <a:r>
              <a:rPr lang="el-GR" sz="2000" smtClean="0">
                <a:effectLst/>
                <a:latin typeface="Arial" charset="0"/>
              </a:rPr>
              <a:t>Προσφορά υπό αίρεση.</a:t>
            </a:r>
          </a:p>
        </p:txBody>
      </p:sp>
      <p:sp>
        <p:nvSpPr>
          <p:cNvPr id="11776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12F4E-B919-4176-BF27-EF92C0D7073E}" type="slidenum">
              <a:rPr lang="el-GR" sz="1200">
                <a:solidFill>
                  <a:schemeClr val="tx1">
                    <a:tint val="75000"/>
                  </a:schemeClr>
                </a:solidFill>
                <a:latin typeface="+mn-lt"/>
                <a:cs typeface="+mn-cs"/>
              </a:rPr>
              <a:pPr algn="r" fontAlgn="auto">
                <a:spcBef>
                  <a:spcPts val="0"/>
                </a:spcBef>
                <a:spcAft>
                  <a:spcPts val="0"/>
                </a:spcAft>
                <a:defRPr/>
              </a:pPr>
              <a:t>139</a:t>
            </a:fld>
            <a:endParaRPr lang="el-GR" sz="1200">
              <a:solidFill>
                <a:schemeClr val="tx1">
                  <a:tint val="75000"/>
                </a:schemeClr>
              </a:solidFill>
              <a:latin typeface="+mn-lt"/>
              <a:cs typeface="+mn-cs"/>
            </a:endParaRPr>
          </a:p>
        </p:txBody>
      </p:sp>
      <p:sp>
        <p:nvSpPr>
          <p:cNvPr id="118787" name="Title 1"/>
          <p:cNvSpPr>
            <a:spLocks noGrp="1"/>
          </p:cNvSpPr>
          <p:nvPr>
            <p:ph type="title" idx="4294967295"/>
          </p:nvPr>
        </p:nvSpPr>
        <p:spPr>
          <a:xfrm>
            <a:off x="395288" y="115888"/>
            <a:ext cx="8353425" cy="504825"/>
          </a:xfrm>
          <a:noFill/>
        </p:spPr>
        <p:txBody>
          <a:bodyPr/>
          <a:lstStyle/>
          <a:p>
            <a:pPr eaLnBrk="1" hangingPunct="1">
              <a:lnSpc>
                <a:spcPct val="85000"/>
              </a:lnSpc>
            </a:pPr>
            <a:r>
              <a:rPr lang="el-GR" sz="2400" b="1" smtClean="0">
                <a:effectLst/>
              </a:rPr>
              <a:t/>
            </a:r>
            <a:br>
              <a:rPr lang="el-GR" sz="2400" b="1" smtClean="0">
                <a:effectLst/>
              </a:rPr>
            </a:br>
            <a:r>
              <a:rPr lang="el-GR" sz="2400" b="1" smtClean="0">
                <a:effectLst/>
              </a:rPr>
              <a:t/>
            </a:r>
            <a:br>
              <a:rPr lang="el-GR" sz="2400" b="1" smtClean="0">
                <a:effectLst/>
              </a:rPr>
            </a:br>
            <a:r>
              <a:rPr lang="el-GR" sz="2000" b="1" smtClean="0">
                <a:effectLst/>
              </a:rPr>
              <a:t>ΕΝΟΤΗΤΑ 7 Ανάθεση της σύμβασης, άρθρα 86-91</a:t>
            </a:r>
            <a:br>
              <a:rPr lang="el-GR" sz="2000" b="1" smtClean="0">
                <a:effectLst/>
              </a:rPr>
            </a:br>
            <a:r>
              <a:rPr lang="el-GR" sz="2000" b="1" smtClean="0">
                <a:effectLst/>
              </a:rPr>
              <a:t/>
            </a:r>
            <a:br>
              <a:rPr lang="el-GR" sz="2000" b="1" smtClean="0">
                <a:effectLst/>
              </a:rPr>
            </a:br>
            <a:r>
              <a:rPr lang="fr-CA" sz="2000" b="1" smtClean="0">
                <a:effectLst/>
              </a:rPr>
              <a:t/>
            </a:r>
            <a:br>
              <a:rPr lang="fr-CA" sz="2000" b="1" smtClean="0">
                <a:effectLst/>
              </a:rPr>
            </a:br>
            <a:endParaRPr lang="el-GR" sz="2000" b="1" smtClean="0">
              <a:effectLst/>
            </a:endParaRPr>
          </a:p>
        </p:txBody>
      </p:sp>
      <p:sp>
        <p:nvSpPr>
          <p:cNvPr id="118788" name="Content Placeholder 2"/>
          <p:cNvSpPr>
            <a:spLocks noGrp="1"/>
          </p:cNvSpPr>
          <p:nvPr>
            <p:ph idx="4294967295"/>
          </p:nvPr>
        </p:nvSpPr>
        <p:spPr>
          <a:xfrm>
            <a:off x="179388" y="765175"/>
            <a:ext cx="8677275" cy="5903913"/>
          </a:xfrm>
          <a:noFill/>
        </p:spPr>
        <p:txBody>
          <a:bodyPr/>
          <a:lstStyle/>
          <a:p>
            <a:pPr marL="361950" indent="-361950" algn="ctr">
              <a:buFont typeface="Wingdings" pitchFamily="2" charset="2"/>
              <a:buNone/>
              <a:tabLst>
                <a:tab pos="0" algn="l"/>
              </a:tabLst>
            </a:pPr>
            <a:r>
              <a:rPr lang="el-GR" sz="2000" b="1" dirty="0" smtClean="0">
                <a:solidFill>
                  <a:srgbClr val="00B050"/>
                </a:solidFill>
                <a:effectLst/>
                <a:latin typeface="Arial" charset="0"/>
              </a:rPr>
              <a:t>Άρθρο 91 Λόγοι απόρριψης προσφορών</a:t>
            </a:r>
          </a:p>
          <a:p>
            <a:pPr marL="361950" indent="-361950" algn="just">
              <a:lnSpc>
                <a:spcPct val="205000"/>
              </a:lnSpc>
              <a:spcBef>
                <a:spcPct val="0"/>
              </a:spcBef>
              <a:buFont typeface="Wingdings" pitchFamily="2" charset="2"/>
              <a:buAutoNum type="arabicParenR" startAt="7"/>
              <a:tabLst>
                <a:tab pos="0" algn="l"/>
              </a:tabLst>
            </a:pPr>
            <a:r>
              <a:rPr lang="el-GR" sz="2000" dirty="0" smtClean="0">
                <a:effectLst/>
                <a:latin typeface="Arial" charset="0"/>
              </a:rPr>
              <a:t>Στις διαδικασίες σύναψης </a:t>
            </a:r>
            <a:r>
              <a:rPr lang="el-GR" sz="2000" b="1" u="sng" dirty="0" smtClean="0">
                <a:effectLst/>
                <a:latin typeface="Arial" charset="0"/>
              </a:rPr>
              <a:t>δημόσιας σύμβασης προμηθειών ή γενικών υπηρεσιών</a:t>
            </a:r>
            <a:r>
              <a:rPr lang="el-GR" sz="2000" dirty="0" smtClean="0">
                <a:effectLst/>
                <a:latin typeface="Arial" charset="0"/>
              </a:rPr>
              <a:t>, προσφορά </a:t>
            </a:r>
            <a:r>
              <a:rPr lang="el-GR" sz="2000" b="1" dirty="0" smtClean="0">
                <a:solidFill>
                  <a:srgbClr val="FFFF00"/>
                </a:solidFill>
                <a:effectLst/>
                <a:latin typeface="Arial" charset="0"/>
              </a:rPr>
              <a:t>η οποία θέτει όρο αναπροσαρμογής, χωρίς αυτό να προβλέπεται από τα έγγραφα της σύμβασης ή, εφόσον στα έγγραφα της σύμβασης προβλέπεται η κατάθεση δειγμάτων, η μη προσήκουσα κατάθεση τους. </a:t>
            </a:r>
          </a:p>
        </p:txBody>
      </p:sp>
      <p:sp>
        <p:nvSpPr>
          <p:cNvPr id="11878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1EBC60A6-E33D-4528-884E-38770803B96C}" type="slidenum">
              <a:rPr lang="el-GR" sz="1200">
                <a:solidFill>
                  <a:schemeClr val="tx1">
                    <a:tint val="75000"/>
                  </a:schemeClr>
                </a:solidFill>
                <a:latin typeface="+mn-lt"/>
                <a:cs typeface="+mn-cs"/>
              </a:rPr>
              <a:pPr algn="r" fontAlgn="auto">
                <a:spcBef>
                  <a:spcPts val="0"/>
                </a:spcBef>
                <a:spcAft>
                  <a:spcPts val="0"/>
                </a:spcAft>
                <a:defRPr/>
              </a:pPr>
              <a:t>14</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dirty="0" smtClean="0">
                <a:solidFill>
                  <a:srgbClr val="FFFF00"/>
                </a:solidFill>
              </a:rPr>
              <a:t>Άρθρο</a:t>
            </a:r>
            <a:r>
              <a:rPr lang="en-GB" sz="2000" b="1" dirty="0" smtClean="0">
                <a:solidFill>
                  <a:srgbClr val="FFFF00"/>
                </a:solidFill>
              </a:rPr>
              <a:t> 5</a:t>
            </a:r>
            <a:r>
              <a:rPr lang="el-GR" sz="2000" b="1" dirty="0" smtClean="0">
                <a:solidFill>
                  <a:srgbClr val="FFFF00"/>
                </a:solidFill>
              </a:rPr>
              <a:t>4 Τεχνικές προδιαγραφές</a:t>
            </a:r>
          </a:p>
        </p:txBody>
      </p:sp>
      <p:sp>
        <p:nvSpPr>
          <p:cNvPr id="14340" name="Content Placeholder 2"/>
          <p:cNvSpPr>
            <a:spLocks noGrp="1"/>
          </p:cNvSpPr>
          <p:nvPr>
            <p:ph idx="4294967295"/>
          </p:nvPr>
        </p:nvSpPr>
        <p:spPr>
          <a:xfrm>
            <a:off x="250825" y="836613"/>
            <a:ext cx="8642350" cy="5472112"/>
          </a:xfrm>
          <a:noFill/>
        </p:spPr>
        <p:txBody>
          <a:bodyPr/>
          <a:lstStyle/>
          <a:p>
            <a:pPr marL="355600" indent="-355600" algn="just">
              <a:lnSpc>
                <a:spcPct val="150000"/>
              </a:lnSpc>
              <a:spcBef>
                <a:spcPct val="0"/>
              </a:spcBef>
              <a:buFont typeface="Wingdings" pitchFamily="2" charset="2"/>
              <a:buChar char="Ø"/>
            </a:pPr>
            <a:r>
              <a:rPr lang="el-GR" sz="2000" b="1" u="sng" smtClean="0">
                <a:solidFill>
                  <a:schemeClr val="hlink"/>
                </a:solidFill>
                <a:effectLst/>
                <a:latin typeface="Arial" charset="0"/>
              </a:rPr>
              <a:t>Ελάχιστο πλαίσιο κανόνων για τεχνικές προδιαγραφές</a:t>
            </a:r>
            <a:r>
              <a:rPr lang="el-GR" sz="2000" smtClean="0">
                <a:effectLst/>
                <a:latin typeface="Arial" charset="0"/>
              </a:rPr>
              <a:t>. Ο καθορισμός &amp; το περιεχόμενό τους διασφαλίζουν την κάλυψη των αναγκών των ΑΑ, την τήρηση των αρχών της ίσης μεταχείρισης, &amp; ανόθευτου ανταγωνισμού. </a:t>
            </a:r>
          </a:p>
          <a:p>
            <a:pPr marL="355600" indent="-355600" algn="just">
              <a:lnSpc>
                <a:spcPct val="170000"/>
              </a:lnSpc>
              <a:spcBef>
                <a:spcPct val="0"/>
              </a:spcBef>
            </a:pPr>
            <a:r>
              <a:rPr lang="el-GR" sz="2000" smtClean="0">
                <a:effectLst/>
                <a:latin typeface="Arial" charset="0"/>
              </a:rPr>
              <a:t>ΤΠ: </a:t>
            </a:r>
            <a:r>
              <a:rPr lang="el-GR" sz="2000" smtClean="0">
                <a:solidFill>
                  <a:srgbClr val="FFFF00"/>
                </a:solidFill>
                <a:effectLst/>
                <a:latin typeface="Arial" charset="0"/>
              </a:rPr>
              <a:t>καθορίζουν τα χαρακτηριστικά που απαιτείται να έχουν τα έργα, οι υπηρεσίες ή οι προμήθειες, καθώς &amp; αν θα απαιτηθεί η μεταβίβαση δικαιωμάτων πνευματικής ιδιοκτησίας. </a:t>
            </a:r>
          </a:p>
          <a:p>
            <a:pPr marL="355600" indent="-355600" algn="just">
              <a:lnSpc>
                <a:spcPct val="170000"/>
              </a:lnSpc>
              <a:spcBef>
                <a:spcPct val="0"/>
              </a:spcBef>
            </a:pPr>
            <a:r>
              <a:rPr lang="el-GR" sz="2000" smtClean="0">
                <a:effectLst/>
                <a:latin typeface="Arial" charset="0"/>
              </a:rPr>
              <a:t>Οι ΤΠ πρέπει να εξασφαλίζουν </a:t>
            </a:r>
            <a:r>
              <a:rPr lang="el-GR" sz="2000" smtClean="0">
                <a:solidFill>
                  <a:schemeClr val="accent1"/>
                </a:solidFill>
                <a:effectLst/>
                <a:latin typeface="Arial" charset="0"/>
              </a:rPr>
              <a:t>ισότιμη πρόσβαση</a:t>
            </a:r>
            <a:r>
              <a:rPr lang="el-GR" sz="2000" smtClean="0">
                <a:effectLst/>
                <a:latin typeface="Arial" charset="0"/>
              </a:rPr>
              <a:t> στους προσφέροντες &amp; να μην έχουν ως αποτέλεσμα τη δημιουργία αδικαιολόγητων εμποδίων στο άνοιγμα των δημοσίων συμβάσεων στον ανταγωνισμό</a:t>
            </a:r>
            <a:r>
              <a:rPr lang="el-GR" sz="2000" smtClean="0">
                <a:effectLst/>
              </a:rPr>
              <a:t>.</a:t>
            </a:r>
          </a:p>
          <a:p>
            <a:pPr marL="355600" indent="-355600" algn="just">
              <a:lnSpc>
                <a:spcPct val="170000"/>
              </a:lnSpc>
              <a:spcBef>
                <a:spcPct val="0"/>
              </a:spcBef>
            </a:pPr>
            <a:r>
              <a:rPr lang="el-GR" sz="2000" b="1" u="sng" smtClean="0">
                <a:effectLst/>
                <a:latin typeface="Arial" charset="0"/>
              </a:rPr>
              <a:t>Μέριμνα για ΑμΕΑ, προσβασιμότητα</a:t>
            </a:r>
            <a:r>
              <a:rPr lang="en-GB" sz="2000" b="1" u="sng" smtClean="0">
                <a:effectLst/>
                <a:latin typeface="Arial" charset="0"/>
              </a:rPr>
              <a:t> </a:t>
            </a:r>
            <a:r>
              <a:rPr lang="el-GR" sz="2000" b="1" u="sng" smtClean="0">
                <a:effectLst/>
                <a:latin typeface="Arial" charset="0"/>
              </a:rPr>
              <a:t>όλων</a:t>
            </a:r>
            <a:r>
              <a:rPr lang="el-GR" sz="2000" smtClean="0">
                <a:effectLst/>
              </a:rPr>
              <a:t>.</a:t>
            </a:r>
            <a:endParaRPr lang="el-GR" sz="2400" smtClean="0">
              <a:effectLst/>
              <a:latin typeface="Arial" charset="0"/>
            </a:endParaRPr>
          </a:p>
        </p:txBody>
      </p:sp>
      <p:sp>
        <p:nvSpPr>
          <p:cNvPr id="1434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0B4B35F-CFD6-4070-AC33-822D8DD61476}" type="slidenum">
              <a:rPr lang="el-GR" sz="1200">
                <a:solidFill>
                  <a:schemeClr val="tx1">
                    <a:tint val="75000"/>
                  </a:schemeClr>
                </a:solidFill>
                <a:latin typeface="+mn-lt"/>
                <a:cs typeface="+mn-cs"/>
              </a:rPr>
              <a:pPr algn="r" fontAlgn="auto">
                <a:spcBef>
                  <a:spcPts val="0"/>
                </a:spcBef>
                <a:spcAft>
                  <a:spcPts val="0"/>
                </a:spcAft>
                <a:defRPr/>
              </a:pPr>
              <a:t>140</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92 Περιεχόμενο προσφορών και αιτήσεων συμμετοχής</a:t>
            </a:r>
            <a:r>
              <a:rPr lang="el-GR" sz="2000" dirty="0" smtClean="0">
                <a:solidFill>
                  <a:srgbClr val="00B050"/>
                </a:solidFill>
              </a:rPr>
              <a:t/>
            </a:r>
            <a:br>
              <a:rPr lang="el-GR" sz="2000" dirty="0" smtClean="0">
                <a:solidFill>
                  <a:srgbClr val="00B050"/>
                </a:solidFill>
              </a:rPr>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179388" y="1052513"/>
            <a:ext cx="8677275" cy="5616575"/>
          </a:xfrm>
        </p:spPr>
        <p:txBody>
          <a:bodyPr/>
          <a:lstStyle/>
          <a:p>
            <a:pPr marL="355600" indent="-355600" algn="just">
              <a:lnSpc>
                <a:spcPct val="150000"/>
              </a:lnSpc>
              <a:spcBef>
                <a:spcPct val="0"/>
              </a:spcBef>
              <a:buFont typeface="Arial" charset="0"/>
              <a:buAutoNum type="arabicParenR"/>
              <a:defRPr/>
            </a:pPr>
            <a:r>
              <a:rPr lang="el-GR" sz="2000" dirty="0" smtClean="0"/>
              <a:t>Περιεχόμενο προσφορών\αιτήσεων συμμετοχής σε διαδικασίες ΔΣ που </a:t>
            </a:r>
            <a:r>
              <a:rPr lang="el-GR" sz="2000" u="sng" dirty="0" smtClean="0">
                <a:solidFill>
                  <a:srgbClr val="FF0000"/>
                </a:solidFill>
              </a:rPr>
              <a:t>δεν διενεργούνται με ηλεκτρονικά μέσα</a:t>
            </a:r>
            <a:r>
              <a:rPr lang="el-GR" sz="2000" dirty="0" smtClean="0">
                <a:solidFill>
                  <a:srgbClr val="FF0000"/>
                </a:solidFill>
              </a:rPr>
              <a:t>. </a:t>
            </a:r>
          </a:p>
          <a:p>
            <a:pPr marL="355600" indent="-355600" algn="just">
              <a:lnSpc>
                <a:spcPct val="150000"/>
              </a:lnSpc>
              <a:spcBef>
                <a:spcPct val="0"/>
              </a:spcBef>
              <a:buFont typeface="Arial" charset="0"/>
              <a:buAutoNum type="arabicParenR"/>
              <a:defRPr/>
            </a:pPr>
            <a:r>
              <a:rPr lang="el-GR" sz="2000" dirty="0" smtClean="0"/>
              <a:t> Περιεχόμενο προσφορών  σε ανοικτή διαδικασία</a:t>
            </a:r>
          </a:p>
          <a:p>
            <a:pPr marL="355600" indent="-355600" algn="just">
              <a:lnSpc>
                <a:spcPct val="150000"/>
              </a:lnSpc>
              <a:spcBef>
                <a:spcPct val="0"/>
              </a:spcBef>
              <a:buFont typeface="Arial" charset="0"/>
              <a:buAutoNum type="arabicParenR"/>
              <a:defRPr/>
            </a:pPr>
            <a:r>
              <a:rPr lang="el-GR" sz="2000" dirty="0" smtClean="0"/>
              <a:t>Περιεχόμενο προσφορών σε κλειστή διαδικασία, ανταγωνιστική με διαπραγμάτευση, ανταγωνιστικό διάλογο &amp; σύμπραξη καινοτομίας. </a:t>
            </a:r>
          </a:p>
          <a:p>
            <a:pPr marL="355600" indent="-355600" algn="just">
              <a:lnSpc>
                <a:spcPct val="150000"/>
              </a:lnSpc>
              <a:spcBef>
                <a:spcPct val="0"/>
              </a:spcBef>
              <a:buFont typeface="Arial" charset="0"/>
              <a:buAutoNum type="arabicParenR"/>
              <a:defRPr/>
            </a:pPr>
            <a:r>
              <a:rPr lang="el-GR" sz="2000" dirty="0" smtClean="0"/>
              <a:t>Ειδική διάταξη για </a:t>
            </a:r>
            <a:r>
              <a:rPr lang="el-GR" sz="2000" u="sng" dirty="0" smtClean="0">
                <a:solidFill>
                  <a:srgbClr val="FF0000"/>
                </a:solidFill>
              </a:rPr>
              <a:t>ΔΣ παροχής υπηρεσιών καθαρισμού ή/&amp; φύλαξης</a:t>
            </a:r>
            <a:r>
              <a:rPr lang="el-GR" sz="2000" dirty="0" smtClean="0"/>
              <a:t>  ανεξάρτητα από το είδος της επιλεγόμενης διαδικασίας ανάθεσης. Καθορισμός επιπλέον στοιχείων που, επί ποινή αποκλεισμού, περιλαμβάνονται στην προσφορά [στοιχεία α) - στ), </a:t>
            </a:r>
            <a:r>
              <a:rPr lang="en-US" sz="2000" dirty="0" smtClean="0">
                <a:effectLst/>
                <a:latin typeface="Arial" charset="0"/>
              </a:rPr>
              <a:t>§ </a:t>
            </a:r>
            <a:r>
              <a:rPr lang="el-GR" sz="2000" dirty="0" smtClean="0"/>
              <a:t>1, άρθρ. 68 του ν 3863/10]. </a:t>
            </a:r>
          </a:p>
          <a:p>
            <a:pPr marL="355600" indent="-355600" algn="just">
              <a:lnSpc>
                <a:spcPct val="150000"/>
              </a:lnSpc>
              <a:spcBef>
                <a:spcPct val="0"/>
              </a:spcBef>
              <a:buFont typeface="Arial" charset="0"/>
              <a:buAutoNum type="arabicParenR"/>
              <a:defRPr/>
            </a:pPr>
            <a:r>
              <a:rPr lang="el-GR" sz="2000" dirty="0" smtClean="0"/>
              <a:t>Ρύθμιση με κανονιστικές πράξεις </a:t>
            </a:r>
            <a:r>
              <a:rPr lang="el-GR" sz="2000" dirty="0" smtClean="0">
                <a:latin typeface="Arial" charset="0"/>
              </a:rPr>
              <a:t>των </a:t>
            </a:r>
            <a:r>
              <a:rPr lang="el-GR" sz="2000" dirty="0" err="1" smtClean="0"/>
              <a:t>διαδ</a:t>
            </a:r>
            <a:r>
              <a:rPr lang="el-GR" sz="2000" dirty="0" smtClean="0">
                <a:latin typeface="Arial" charset="0"/>
              </a:rPr>
              <a:t>. ανάθεσης </a:t>
            </a:r>
            <a:r>
              <a:rPr lang="el-GR" sz="2000" dirty="0" smtClean="0"/>
              <a:t>με ηλεκτρονικά μέσα [</a:t>
            </a:r>
            <a:r>
              <a:rPr lang="en-US" sz="2000" dirty="0" smtClean="0">
                <a:effectLst/>
                <a:latin typeface="Arial" charset="0"/>
              </a:rPr>
              <a:t>§</a:t>
            </a:r>
            <a:r>
              <a:rPr lang="el-GR" sz="2000" dirty="0" smtClean="0">
                <a:effectLst/>
                <a:latin typeface="Arial" charset="0"/>
              </a:rPr>
              <a:t> </a:t>
            </a:r>
            <a:r>
              <a:rPr lang="el-GR" sz="2000" dirty="0" smtClean="0"/>
              <a:t>4,5 άρθρου 36].</a:t>
            </a:r>
            <a:endParaRPr lang="el-GR" sz="2000" dirty="0" smtClean="0">
              <a:effectLst/>
              <a:latin typeface="Arial" charset="0"/>
            </a:endParaRPr>
          </a:p>
        </p:txBody>
      </p:sp>
      <p:sp>
        <p:nvSpPr>
          <p:cNvPr id="1198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0B4B35F-CFD6-4070-AC33-822D8DD61476}" type="slidenum">
              <a:rPr lang="el-GR" sz="1200">
                <a:solidFill>
                  <a:schemeClr val="tx1">
                    <a:tint val="75000"/>
                  </a:schemeClr>
                </a:solidFill>
                <a:latin typeface="+mn-lt"/>
                <a:cs typeface="+mn-cs"/>
              </a:rPr>
              <a:pPr algn="r" fontAlgn="auto">
                <a:spcBef>
                  <a:spcPts val="0"/>
                </a:spcBef>
                <a:spcAft>
                  <a:spcPts val="0"/>
                </a:spcAft>
                <a:defRPr/>
              </a:pPr>
              <a:t>141</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92 Περιεχόμενο προσφορών και αιτήσεων συμμετοχής</a:t>
            </a:r>
            <a:r>
              <a:rPr lang="el-GR" sz="2000" dirty="0" smtClean="0">
                <a:solidFill>
                  <a:srgbClr val="00B050"/>
                </a:solidFill>
              </a:rPr>
              <a:t/>
            </a:r>
            <a:br>
              <a:rPr lang="el-GR" sz="2000" dirty="0" smtClean="0">
                <a:solidFill>
                  <a:srgbClr val="00B050"/>
                </a:solidFill>
              </a:rPr>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179388" y="1052513"/>
            <a:ext cx="8677275" cy="5616575"/>
          </a:xfrm>
        </p:spPr>
        <p:txBody>
          <a:bodyPr/>
          <a:lstStyle/>
          <a:p>
            <a:pPr marL="355600" indent="-355600" algn="just">
              <a:lnSpc>
                <a:spcPct val="150000"/>
              </a:lnSpc>
              <a:spcBef>
                <a:spcPct val="0"/>
              </a:spcBef>
              <a:buFont typeface="Wingdings" pitchFamily="2" charset="2"/>
              <a:buChar char="Ø"/>
              <a:tabLst>
                <a:tab pos="355600" algn="l"/>
              </a:tabLst>
              <a:defRPr/>
            </a:pPr>
            <a:r>
              <a:rPr lang="el-GR" sz="2000" dirty="0" smtClean="0"/>
              <a:t>Οι προσφορές και οι αιτήσεις συμμετοχής και τα περιλαμβανόμενα σε αυτές στοιχεία συντάσσονται στην ελληνική γλώσσα ή συνοδεύονται από επίσημη μετάφραση τους στην ελληνική γλώσσα. </a:t>
            </a:r>
          </a:p>
          <a:p>
            <a:pPr marL="355600" indent="-355600" algn="just">
              <a:lnSpc>
                <a:spcPct val="150000"/>
              </a:lnSpc>
              <a:spcBef>
                <a:spcPct val="0"/>
              </a:spcBef>
              <a:buFont typeface="Wingdings" pitchFamily="2" charset="2"/>
              <a:buChar char="Ø"/>
              <a:tabLst>
                <a:tab pos="355600" algn="l"/>
              </a:tabLst>
              <a:defRPr/>
            </a:pPr>
            <a:r>
              <a:rPr lang="el-GR" sz="2000" dirty="0" smtClean="0"/>
              <a:t>Στα αλλοδαπά δημόσια έγγραφα και δικαιολογητικά εφαρμόζεται η Συνθήκη της Χάγης, που κυρώθηκε με το ν. 1497/1984 (A' 188). </a:t>
            </a:r>
          </a:p>
          <a:p>
            <a:pPr marL="355600" indent="-355600" algn="just">
              <a:lnSpc>
                <a:spcPct val="150000"/>
              </a:lnSpc>
              <a:spcBef>
                <a:spcPct val="0"/>
              </a:spcBef>
              <a:buFont typeface="Wingdings" pitchFamily="2" charset="2"/>
              <a:buChar char="Ø"/>
              <a:tabLst>
                <a:tab pos="355600" algn="l"/>
              </a:tabLst>
              <a:defRPr/>
            </a:pPr>
            <a:r>
              <a:rPr lang="el-GR" sz="2000" dirty="0" smtClean="0"/>
              <a:t>Ειδικά, τα αλλοδαπά ιδιωτικά έγγραφα συνοδεύονται από μετάφρασή τους στην ελληνική γλώσσα επικυρωμένη είτε από πρόσωπο αρμόδιο κατά τις διατάξεις της εθνικής νομοθεσίας είτε από πρόσωπο κατά νόμο αρμόδιο της χώρας στην οποία έχει συνταχθεί το έγγραφο.</a:t>
            </a:r>
            <a:endParaRPr lang="el-GR" sz="2000" dirty="0" smtClean="0">
              <a:effectLst/>
              <a:latin typeface="Arial" charset="0"/>
            </a:endParaRPr>
          </a:p>
        </p:txBody>
      </p:sp>
      <p:sp>
        <p:nvSpPr>
          <p:cNvPr id="1198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0B4B35F-CFD6-4070-AC33-822D8DD61476}" type="slidenum">
              <a:rPr lang="el-GR" sz="1200">
                <a:solidFill>
                  <a:schemeClr val="tx1">
                    <a:tint val="75000"/>
                  </a:schemeClr>
                </a:solidFill>
                <a:latin typeface="+mn-lt"/>
                <a:cs typeface="+mn-cs"/>
              </a:rPr>
              <a:pPr algn="r" fontAlgn="auto">
                <a:spcBef>
                  <a:spcPts val="0"/>
                </a:spcBef>
                <a:spcAft>
                  <a:spcPts val="0"/>
                </a:spcAft>
                <a:defRPr/>
              </a:pPr>
              <a:t>142</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92 Περιεχόμενο προσφορών και αιτήσεων συμμετοχής</a:t>
            </a:r>
            <a:r>
              <a:rPr lang="el-GR" sz="2000" dirty="0" smtClean="0">
                <a:solidFill>
                  <a:srgbClr val="00B050"/>
                </a:solidFill>
              </a:rPr>
              <a:t/>
            </a:r>
            <a:br>
              <a:rPr lang="el-GR" sz="2000" dirty="0" smtClean="0">
                <a:solidFill>
                  <a:srgbClr val="00B050"/>
                </a:solidFill>
              </a:rPr>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179388" y="1052513"/>
            <a:ext cx="8677275" cy="4733941"/>
          </a:xfrm>
        </p:spPr>
        <p:txBody>
          <a:bodyPr/>
          <a:lstStyle/>
          <a:p>
            <a:pPr marL="182563" indent="-182563" algn="just">
              <a:lnSpc>
                <a:spcPct val="150000"/>
              </a:lnSpc>
              <a:spcBef>
                <a:spcPts val="0"/>
              </a:spcBef>
            </a:pPr>
            <a:r>
              <a:rPr lang="el-GR" sz="2000" dirty="0" smtClean="0">
                <a:latin typeface="+mj-lt"/>
              </a:rPr>
              <a:t>Στις διαδικασίες σύναψης δημοσίων συμβάσεων που διενεργούνται με ηλεκτρονικά μέσα, (άρθρ.22 &amp; 36), οι αλλοδαποί οικονομικοί φορείς δεν έχουν την υποχρέωση να υπογράφουν τα δικαιολογητικά του άρθρου 92 </a:t>
            </a:r>
            <a:r>
              <a:rPr lang="el-GR" sz="2000" b="1" dirty="0" smtClean="0">
                <a:solidFill>
                  <a:srgbClr val="FFFF00"/>
                </a:solidFill>
                <a:latin typeface="+mj-lt"/>
              </a:rPr>
              <a:t>με χρήση προηγμένης ηλεκτρονικής υπογραφής</a:t>
            </a:r>
            <a:r>
              <a:rPr lang="el-GR" sz="2000" dirty="0" smtClean="0">
                <a:latin typeface="+mj-lt"/>
              </a:rPr>
              <a:t>, αλλά μπορεί να τα </a:t>
            </a:r>
            <a:r>
              <a:rPr lang="el-GR" sz="2000" dirty="0" err="1" smtClean="0">
                <a:latin typeface="+mj-lt"/>
              </a:rPr>
              <a:t>αυθεντικοποιούν</a:t>
            </a:r>
            <a:r>
              <a:rPr lang="el-GR" sz="2000" dirty="0" smtClean="0">
                <a:latin typeface="+mj-lt"/>
              </a:rPr>
              <a:t> με οποιονδήποτε άλλον πρόσφορο τρόπο, εφόσον στη χώρα προέλευσής τους δεν είναι υποχρεωτική η χρήση προηγμένης ψηφιακής υπογραφής. </a:t>
            </a:r>
          </a:p>
          <a:p>
            <a:pPr marL="182563" indent="-182563" algn="just">
              <a:lnSpc>
                <a:spcPct val="150000"/>
              </a:lnSpc>
              <a:spcBef>
                <a:spcPts val="0"/>
              </a:spcBef>
            </a:pPr>
            <a:r>
              <a:rPr lang="el-GR" sz="2000" dirty="0" smtClean="0">
                <a:latin typeface="+mj-lt"/>
              </a:rPr>
              <a:t>Η προσφορά συνοδεύεται με σχετική υπεύθυνη δήλωση.</a:t>
            </a:r>
          </a:p>
        </p:txBody>
      </p:sp>
      <p:sp>
        <p:nvSpPr>
          <p:cNvPr id="1198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0B4B35F-CFD6-4070-AC33-822D8DD61476}" type="slidenum">
              <a:rPr lang="el-GR" sz="1200">
                <a:solidFill>
                  <a:schemeClr val="tx1">
                    <a:tint val="75000"/>
                  </a:schemeClr>
                </a:solidFill>
                <a:latin typeface="+mn-lt"/>
                <a:cs typeface="+mn-cs"/>
              </a:rPr>
              <a:pPr algn="r" fontAlgn="auto">
                <a:spcBef>
                  <a:spcPts val="0"/>
                </a:spcBef>
                <a:spcAft>
                  <a:spcPts val="0"/>
                </a:spcAft>
                <a:defRPr/>
              </a:pPr>
              <a:t>143</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92 Περιεχόμενο προσφορών και αιτήσεων συμμετοχής</a:t>
            </a:r>
            <a:r>
              <a:rPr lang="el-GR" sz="2000" dirty="0" smtClean="0">
                <a:solidFill>
                  <a:srgbClr val="00B050"/>
                </a:solidFill>
              </a:rPr>
              <a:t/>
            </a:r>
            <a:br>
              <a:rPr lang="el-GR" sz="2000" dirty="0" smtClean="0">
                <a:solidFill>
                  <a:srgbClr val="00B050"/>
                </a:solidFill>
              </a:rPr>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179388" y="1052513"/>
            <a:ext cx="8677275" cy="5616575"/>
          </a:xfrm>
        </p:spPr>
        <p:txBody>
          <a:bodyPr/>
          <a:lstStyle/>
          <a:p>
            <a:pPr algn="just">
              <a:lnSpc>
                <a:spcPct val="150000"/>
              </a:lnSpc>
              <a:spcBef>
                <a:spcPts val="0"/>
              </a:spcBef>
            </a:pPr>
            <a:r>
              <a:rPr lang="el-GR" sz="2400" dirty="0" smtClean="0">
                <a:effectLst/>
              </a:rPr>
              <a:t>Στις περιπτώσεις που με την αίτηση συμμετοχής ή την προσφορά υποβάλλονται ιδιωτικά έγγραφα, αυτά γίνονται αποδεκτά είτε κατά τις διατάξεις του </a:t>
            </a:r>
            <a:r>
              <a:rPr lang="el-GR" sz="2400" dirty="0" smtClean="0">
                <a:solidFill>
                  <a:srgbClr val="FFFF00"/>
                </a:solidFill>
                <a:effectLst/>
              </a:rPr>
              <a:t>ν. 4250/2014 </a:t>
            </a:r>
            <a:r>
              <a:rPr lang="el-GR" sz="2400" dirty="0" smtClean="0">
                <a:effectLst/>
              </a:rPr>
              <a:t>(Α΄ 94) είτε και σε απλή φωτοτυπία, εφόσον συνυποβάλλεται υπεύθυνη δήλωση, στην οποία βεβαιώνεται η ακρίβειά τους και η οποία φέρει υπογραφή έως &amp; </a:t>
            </a:r>
            <a:r>
              <a:rPr lang="el-GR" sz="2400" dirty="0" smtClean="0">
                <a:solidFill>
                  <a:srgbClr val="FFFF00"/>
                </a:solidFill>
                <a:effectLst/>
              </a:rPr>
              <a:t>10 ημέρες </a:t>
            </a:r>
            <a:r>
              <a:rPr lang="el-GR" sz="2400" dirty="0" smtClean="0">
                <a:effectLst/>
              </a:rPr>
              <a:t>πριν την καταληκτική ημερομηνία υποβολής των προσφορών</a:t>
            </a:r>
            <a:endParaRPr lang="el-GR" sz="2400" dirty="0" smtClean="0">
              <a:effectLst/>
              <a:latin typeface="Arial" charset="0"/>
            </a:endParaRPr>
          </a:p>
        </p:txBody>
      </p:sp>
      <p:sp>
        <p:nvSpPr>
          <p:cNvPr id="1198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8DAB6A-59AD-48C6-B038-817147EF2FC4}" type="slidenum">
              <a:rPr lang="el-GR" sz="1200">
                <a:solidFill>
                  <a:schemeClr val="tx1">
                    <a:tint val="75000"/>
                  </a:schemeClr>
                </a:solidFill>
                <a:latin typeface="+mn-lt"/>
                <a:cs typeface="+mn-cs"/>
              </a:rPr>
              <a:pPr algn="r" fontAlgn="auto">
                <a:spcBef>
                  <a:spcPts val="0"/>
                </a:spcBef>
                <a:spcAft>
                  <a:spcPts val="0"/>
                </a:spcAft>
                <a:defRPr/>
              </a:pPr>
              <a:t>144</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93 Περιεχόμενο φακέλου «Δικαιολογητικά συμμετοχής» </a:t>
            </a:r>
            <a:r>
              <a:rPr lang="el-GR" sz="2000" dirty="0" smtClean="0">
                <a:solidFill>
                  <a:srgbClr val="00B050"/>
                </a:solidFill>
              </a:rPr>
              <a:t/>
            </a:r>
            <a:br>
              <a:rPr lang="el-GR" sz="2000" dirty="0" smtClean="0">
                <a:solidFill>
                  <a:srgbClr val="00B050"/>
                </a:solidFill>
              </a:rPr>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125538"/>
            <a:ext cx="8605838" cy="5399087"/>
          </a:xfrm>
        </p:spPr>
        <p:txBody>
          <a:bodyPr/>
          <a:lstStyle/>
          <a:p>
            <a:pPr marL="0" indent="0" algn="just">
              <a:lnSpc>
                <a:spcPct val="150000"/>
              </a:lnSpc>
              <a:spcBef>
                <a:spcPct val="0"/>
              </a:spcBef>
              <a:buFont typeface="Wingdings" pitchFamily="2" charset="2"/>
              <a:buNone/>
              <a:defRPr/>
            </a:pPr>
            <a:r>
              <a:rPr lang="el-GR" sz="2000" b="1" u="sng" dirty="0" smtClean="0">
                <a:solidFill>
                  <a:schemeClr val="accent1"/>
                </a:solidFill>
                <a:latin typeface="Arial" charset="0"/>
              </a:rPr>
              <a:t>Συμβάσεις άνω των ορίων</a:t>
            </a:r>
            <a:r>
              <a:rPr lang="el-GR" sz="2000" dirty="0" smtClean="0">
                <a:solidFill>
                  <a:schemeClr val="accent1"/>
                </a:solidFill>
                <a:latin typeface="Arial" charset="0"/>
              </a:rPr>
              <a:t>:</a:t>
            </a:r>
          </a:p>
          <a:p>
            <a:pPr marL="0" indent="0" algn="just">
              <a:lnSpc>
                <a:spcPct val="150000"/>
              </a:lnSpc>
              <a:spcBef>
                <a:spcPct val="0"/>
              </a:spcBef>
              <a:buFont typeface="Wingdings" pitchFamily="2" charset="2"/>
              <a:buAutoNum type="romanLcPeriod"/>
              <a:defRPr/>
            </a:pPr>
            <a:r>
              <a:rPr lang="el-GR" sz="2000" dirty="0" smtClean="0">
                <a:latin typeface="Arial" charset="0"/>
              </a:rPr>
              <a:t>ΕΕΕΣ [αρθρ.79]</a:t>
            </a:r>
          </a:p>
          <a:p>
            <a:pPr marL="0" indent="0" algn="just">
              <a:lnSpc>
                <a:spcPct val="150000"/>
              </a:lnSpc>
              <a:spcBef>
                <a:spcPct val="0"/>
              </a:spcBef>
              <a:buFont typeface="Wingdings" pitchFamily="2" charset="2"/>
              <a:buAutoNum type="romanLcPeriod"/>
              <a:defRPr/>
            </a:pPr>
            <a:r>
              <a:rPr lang="el-GR" sz="2000" dirty="0" smtClean="0">
                <a:latin typeface="Arial" charset="0"/>
              </a:rPr>
              <a:t>εγγύηση συμμετοχής [αρθρ. 72]</a:t>
            </a:r>
          </a:p>
          <a:p>
            <a:pPr marL="0" indent="0" algn="just">
              <a:lnSpc>
                <a:spcPct val="150000"/>
              </a:lnSpc>
              <a:spcBef>
                <a:spcPct val="0"/>
              </a:spcBef>
              <a:buFont typeface="Wingdings" pitchFamily="2" charset="2"/>
              <a:buNone/>
              <a:defRPr/>
            </a:pPr>
            <a:r>
              <a:rPr lang="el-GR" sz="2000" dirty="0" smtClean="0">
                <a:latin typeface="Arial" charset="0"/>
              </a:rPr>
              <a:t> </a:t>
            </a:r>
            <a:r>
              <a:rPr lang="el-GR" sz="2000" b="1" u="sng" dirty="0" smtClean="0">
                <a:solidFill>
                  <a:schemeClr val="accent1"/>
                </a:solidFill>
                <a:latin typeface="Arial" charset="0"/>
              </a:rPr>
              <a:t>Συμβάσεις κάτω των ορίων</a:t>
            </a:r>
            <a:r>
              <a:rPr lang="el-GR" sz="2000" dirty="0" smtClean="0">
                <a:solidFill>
                  <a:schemeClr val="accent1"/>
                </a:solidFill>
                <a:latin typeface="Arial" charset="0"/>
              </a:rPr>
              <a:t>:</a:t>
            </a:r>
          </a:p>
          <a:p>
            <a:pPr marL="0" indent="0" algn="just">
              <a:lnSpc>
                <a:spcPct val="150000"/>
              </a:lnSpc>
              <a:spcBef>
                <a:spcPct val="0"/>
              </a:spcBef>
              <a:buFont typeface="Wingdings" pitchFamily="2" charset="2"/>
              <a:buAutoNum type="romanLcPeriod"/>
              <a:defRPr/>
            </a:pPr>
            <a:r>
              <a:rPr lang="el-GR" sz="2000" dirty="0" smtClean="0">
                <a:latin typeface="Arial" charset="0"/>
              </a:rPr>
              <a:t>ΤΕΥΔ [αρθρ.79]</a:t>
            </a:r>
          </a:p>
          <a:p>
            <a:pPr marL="0" indent="0" algn="just">
              <a:lnSpc>
                <a:spcPct val="150000"/>
              </a:lnSpc>
              <a:spcBef>
                <a:spcPct val="0"/>
              </a:spcBef>
              <a:buFont typeface="Wingdings" pitchFamily="2" charset="2"/>
              <a:buAutoNum type="romanLcPeriod"/>
              <a:defRPr/>
            </a:pPr>
            <a:r>
              <a:rPr lang="el-GR" sz="2000" dirty="0" smtClean="0">
                <a:latin typeface="Arial" charset="0"/>
              </a:rPr>
              <a:t>εγγύηση συμμετοχής [αρθρ. 72]</a:t>
            </a:r>
          </a:p>
          <a:p>
            <a:pPr marL="0" indent="0" algn="just">
              <a:lnSpc>
                <a:spcPct val="150000"/>
              </a:lnSpc>
              <a:spcBef>
                <a:spcPct val="0"/>
              </a:spcBef>
              <a:buFont typeface="Wingdings" pitchFamily="2" charset="2"/>
              <a:buChar char="Ø"/>
              <a:defRPr/>
            </a:pPr>
            <a:r>
              <a:rPr lang="el-GR" sz="2000" u="sng" dirty="0" smtClean="0">
                <a:latin typeface="Arial" charset="0"/>
              </a:rPr>
              <a:t>Ενώσεις οικ. Φορέων που υποβάλλουν κοινή προσφορά</a:t>
            </a:r>
            <a:r>
              <a:rPr lang="el-GR" sz="2000" dirty="0" smtClean="0">
                <a:latin typeface="Arial" charset="0"/>
              </a:rPr>
              <a:t>: ΕΕΕΣ ή ΤΕΥΔ ξεχωριστά για κάθε οικονομικό φορέα που συμμετέχει στην ένωση + ΕΓΓΥΗΤΙΚΗ ΣΥΜΜΕΤΟΧΗΣ</a:t>
            </a:r>
          </a:p>
          <a:p>
            <a:pPr marL="0" indent="0" algn="just">
              <a:lnSpc>
                <a:spcPct val="150000"/>
              </a:lnSpc>
              <a:spcBef>
                <a:spcPct val="0"/>
              </a:spcBef>
              <a:buFont typeface="Wingdings" pitchFamily="2" charset="2"/>
              <a:buNone/>
              <a:defRPr/>
            </a:pPr>
            <a:endParaRPr lang="el-GR" sz="2000" dirty="0" smtClean="0">
              <a:latin typeface="Arial" charset="0"/>
            </a:endParaRPr>
          </a:p>
          <a:p>
            <a:pPr marL="0" indent="0" algn="ctr">
              <a:lnSpc>
                <a:spcPct val="150000"/>
              </a:lnSpc>
              <a:spcBef>
                <a:spcPct val="0"/>
              </a:spcBef>
              <a:buFont typeface="Wingdings" pitchFamily="2" charset="2"/>
              <a:buNone/>
              <a:defRPr/>
            </a:pPr>
            <a:r>
              <a:rPr lang="el-GR" sz="2000" b="1" dirty="0" smtClean="0">
                <a:solidFill>
                  <a:srgbClr val="00B050"/>
                </a:solidFill>
                <a:latin typeface="Arial" charset="0"/>
              </a:rPr>
              <a:t>ΔΕΝ ΙΣΧΥΟΥΝ  ΓΙΑ ΑΠΕΥΘΕΙΑΣ ΑΝΑΘΕΣΗ</a:t>
            </a:r>
            <a:endParaRPr lang="el-GR" sz="2000" b="1" dirty="0" smtClean="0">
              <a:solidFill>
                <a:srgbClr val="00B050"/>
              </a:solidFill>
              <a:effectLst/>
              <a:latin typeface="Arial" charset="0"/>
            </a:endParaRPr>
          </a:p>
        </p:txBody>
      </p:sp>
      <p:sp>
        <p:nvSpPr>
          <p:cNvPr id="1208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FACFE0D-1A80-45FB-BA1F-9F3C84954467}" type="slidenum">
              <a:rPr lang="el-GR" sz="1200">
                <a:solidFill>
                  <a:schemeClr val="tx1">
                    <a:tint val="75000"/>
                  </a:schemeClr>
                </a:solidFill>
                <a:latin typeface="+mn-lt"/>
                <a:cs typeface="+mn-cs"/>
              </a:rPr>
              <a:pPr algn="r" fontAlgn="auto">
                <a:spcBef>
                  <a:spcPts val="0"/>
                </a:spcBef>
                <a:spcAft>
                  <a:spcPts val="0"/>
                </a:spcAft>
                <a:defRPr/>
              </a:pPr>
              <a:t>145</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94 Περιεχόμενο φακέλου «Τεχνική Προσφορά» </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125538"/>
            <a:ext cx="8605838" cy="5183187"/>
          </a:xfrm>
        </p:spPr>
        <p:txBody>
          <a:bodyPr/>
          <a:lstStyle/>
          <a:p>
            <a:pPr marL="361950" indent="-361950" algn="just">
              <a:spcBef>
                <a:spcPct val="0"/>
              </a:spcBef>
              <a:buFont typeface="Wingdings" pitchFamily="2" charset="2"/>
              <a:buChar char="v"/>
              <a:tabLst>
                <a:tab pos="0" algn="l"/>
              </a:tabLst>
              <a:defRPr/>
            </a:pPr>
            <a:r>
              <a:rPr lang="el-GR" sz="2000" dirty="0" smtClean="0">
                <a:solidFill>
                  <a:srgbClr val="FFFF00"/>
                </a:solidFill>
                <a:latin typeface="Arial" charset="0"/>
              </a:rPr>
              <a:t>Καθορισμός του περιεχομένου του φακέλου «Τεχνική Προσφορά» στις</a:t>
            </a:r>
            <a:r>
              <a:rPr lang="en-US" sz="2000" dirty="0" smtClean="0">
                <a:solidFill>
                  <a:srgbClr val="FFFF00"/>
                </a:solidFill>
                <a:latin typeface="Arial" charset="0"/>
              </a:rPr>
              <a:t> </a:t>
            </a:r>
            <a:r>
              <a:rPr lang="el-GR" sz="2000" dirty="0" smtClean="0">
                <a:solidFill>
                  <a:srgbClr val="FFFF00"/>
                </a:solidFill>
                <a:latin typeface="Arial" charset="0"/>
              </a:rPr>
              <a:t>διαδικασίες σύναψης ΔΣ  έργου, μελετών, σε περίπτωση που κριτήριο ανάθεσης είναι η </a:t>
            </a:r>
            <a:r>
              <a:rPr lang="el-GR" sz="2000" b="1" dirty="0" smtClean="0">
                <a:solidFill>
                  <a:srgbClr val="FFFF00"/>
                </a:solidFill>
                <a:latin typeface="Arial" charset="0"/>
              </a:rPr>
              <a:t>πλέον συμφέρουσα από οικονομική άποψη προσφορά βάσει βέλτιστης σχέσης ποιότητας - τιμής</a:t>
            </a:r>
            <a:r>
              <a:rPr lang="el-GR" sz="2000" dirty="0" smtClean="0">
                <a:solidFill>
                  <a:srgbClr val="FFFF00"/>
                </a:solidFill>
                <a:latin typeface="Arial" charset="0"/>
              </a:rPr>
              <a:t>.</a:t>
            </a:r>
          </a:p>
          <a:p>
            <a:pPr marL="361950" indent="-361950" algn="just">
              <a:lnSpc>
                <a:spcPct val="180000"/>
              </a:lnSpc>
              <a:spcBef>
                <a:spcPct val="0"/>
              </a:spcBef>
              <a:buFont typeface="Wingdings" pitchFamily="2" charset="2"/>
              <a:buChar char="Ø"/>
              <a:tabLst>
                <a:tab pos="0" algn="l"/>
              </a:tabLst>
              <a:defRPr/>
            </a:pPr>
            <a:r>
              <a:rPr lang="el-GR" sz="2000" b="1" dirty="0" smtClean="0">
                <a:solidFill>
                  <a:srgbClr val="00B050"/>
                </a:solidFill>
                <a:latin typeface="Arial" charset="0"/>
              </a:rPr>
              <a:t>Φάκελος </a:t>
            </a:r>
            <a:r>
              <a:rPr lang="fr-CA" sz="2000" b="1" dirty="0" smtClean="0">
                <a:solidFill>
                  <a:srgbClr val="00B050"/>
                </a:solidFill>
                <a:latin typeface="Arial" charset="0"/>
              </a:rPr>
              <a:t>τεχνικής προσφοράς </a:t>
            </a:r>
            <a:r>
              <a:rPr lang="el-GR" sz="2000" b="1" dirty="0" smtClean="0">
                <a:solidFill>
                  <a:srgbClr val="00B050"/>
                </a:solidFill>
                <a:latin typeface="Arial" charset="0"/>
              </a:rPr>
              <a:t>ΔΣ προμηθειών και γενικών υπηρεσιών</a:t>
            </a:r>
            <a:r>
              <a:rPr lang="el-GR" sz="2000" dirty="0" smtClean="0">
                <a:latin typeface="Arial" charset="0"/>
              </a:rPr>
              <a:t>: </a:t>
            </a:r>
            <a:r>
              <a:rPr lang="fr-CA" sz="2000" dirty="0" smtClean="0">
                <a:latin typeface="Arial" charset="0"/>
              </a:rPr>
              <a:t>περιέχει ιδίως </a:t>
            </a:r>
            <a:r>
              <a:rPr lang="fr-CA" sz="2000" dirty="0" err="1" smtClean="0">
                <a:latin typeface="Arial" charset="0"/>
              </a:rPr>
              <a:t>τα</a:t>
            </a:r>
            <a:r>
              <a:rPr lang="fr-CA" sz="2000" dirty="0" smtClean="0">
                <a:latin typeface="Arial" charset="0"/>
              </a:rPr>
              <a:t> έγγραφα </a:t>
            </a:r>
            <a:r>
              <a:rPr lang="el-GR" sz="2000" dirty="0" smtClean="0">
                <a:latin typeface="Arial" charset="0"/>
              </a:rPr>
              <a:t>&amp; </a:t>
            </a:r>
            <a:r>
              <a:rPr lang="fr-CA" sz="2000" dirty="0" smtClean="0">
                <a:latin typeface="Arial" charset="0"/>
              </a:rPr>
              <a:t>δικαιολογητικά που τεκμηριώνουν </a:t>
            </a:r>
            <a:r>
              <a:rPr lang="fr-CA" sz="2000" b="1" dirty="0" smtClean="0">
                <a:latin typeface="Arial" charset="0"/>
              </a:rPr>
              <a:t>την τεχνική επάρκεια, χρησιμοποιούνται για την αξιολόγηση των προσφορών </a:t>
            </a:r>
            <a:r>
              <a:rPr lang="el-GR" sz="2000" b="1" dirty="0" smtClean="0">
                <a:latin typeface="Arial" charset="0"/>
              </a:rPr>
              <a:t>&amp;</a:t>
            </a:r>
            <a:r>
              <a:rPr lang="fr-CA" sz="2000" b="1" dirty="0" smtClean="0">
                <a:latin typeface="Arial" charset="0"/>
              </a:rPr>
              <a:t> περιγράφονται στα έγγραφα της σύμβασης</a:t>
            </a:r>
            <a:r>
              <a:rPr lang="el-GR" sz="2000" dirty="0" smtClean="0">
                <a:latin typeface="Arial" charset="0"/>
              </a:rPr>
              <a:t>.</a:t>
            </a:r>
            <a:endParaRPr lang="el-GR" sz="2000" dirty="0" smtClean="0">
              <a:effectLst/>
              <a:latin typeface="Arial" charset="0"/>
            </a:endParaRPr>
          </a:p>
        </p:txBody>
      </p:sp>
      <p:sp>
        <p:nvSpPr>
          <p:cNvPr id="12186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FACFE0D-1A80-45FB-BA1F-9F3C84954467}" type="slidenum">
              <a:rPr lang="el-GR" sz="1200">
                <a:solidFill>
                  <a:schemeClr val="tx1">
                    <a:tint val="75000"/>
                  </a:schemeClr>
                </a:solidFill>
                <a:latin typeface="+mn-lt"/>
                <a:cs typeface="+mn-cs"/>
              </a:rPr>
              <a:pPr algn="r" fontAlgn="auto">
                <a:spcBef>
                  <a:spcPts val="0"/>
                </a:spcBef>
                <a:spcAft>
                  <a:spcPts val="0"/>
                </a:spcAft>
                <a:defRPr/>
              </a:pPr>
              <a:t>146</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94 Περιεχόμενο φακέλου «Τεχνική Προσφορά» </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125538"/>
            <a:ext cx="8605838" cy="5183187"/>
          </a:xfrm>
        </p:spPr>
        <p:txBody>
          <a:bodyPr/>
          <a:lstStyle/>
          <a:p>
            <a:pPr algn="just">
              <a:lnSpc>
                <a:spcPct val="150000"/>
              </a:lnSpc>
              <a:spcBef>
                <a:spcPts val="0"/>
              </a:spcBef>
              <a:buNone/>
            </a:pPr>
            <a:r>
              <a:rPr lang="el-GR" sz="2000" b="1" dirty="0" smtClean="0">
                <a:solidFill>
                  <a:srgbClr val="FFFF00"/>
                </a:solidFill>
                <a:effectLst/>
                <a:latin typeface="+mj-lt"/>
              </a:rPr>
              <a:t>	Συμβάσεις προμήθειας αγαθών</a:t>
            </a:r>
            <a:r>
              <a:rPr lang="el-GR" sz="2000" dirty="0" smtClean="0">
                <a:effectLst/>
                <a:latin typeface="+mj-lt"/>
              </a:rPr>
              <a:t>: οι αναθέτουσες αρχές δύνανται να ζητούν από τους προσφέροντες να δηλώνουν στην τεχνική τους προσφορά </a:t>
            </a:r>
            <a:r>
              <a:rPr lang="el-GR" sz="2000" b="1" u="sng" dirty="0" smtClean="0">
                <a:solidFill>
                  <a:srgbClr val="FFFF00"/>
                </a:solidFill>
                <a:effectLst/>
                <a:latin typeface="+mj-lt"/>
              </a:rPr>
              <a:t>τη χώρα καταγωγής του τελικού προϊόντος</a:t>
            </a:r>
            <a:r>
              <a:rPr lang="el-GR" sz="2000" b="1" u="sng" dirty="0" smtClean="0">
                <a:effectLst/>
                <a:latin typeface="+mj-lt"/>
              </a:rPr>
              <a:t> </a:t>
            </a:r>
            <a:r>
              <a:rPr lang="el-GR" sz="2000" dirty="0" smtClean="0">
                <a:effectLst/>
                <a:latin typeface="+mj-lt"/>
              </a:rPr>
              <a:t>που προσφέρουν.</a:t>
            </a:r>
          </a:p>
          <a:p>
            <a:pPr algn="just">
              <a:lnSpc>
                <a:spcPct val="150000"/>
              </a:lnSpc>
              <a:spcBef>
                <a:spcPts val="0"/>
              </a:spcBef>
              <a:buNone/>
            </a:pPr>
            <a:endParaRPr lang="el-GR" sz="2000" dirty="0" smtClean="0">
              <a:effectLst/>
              <a:latin typeface="+mj-lt"/>
            </a:endParaRPr>
          </a:p>
          <a:p>
            <a:pPr marL="355600" indent="-355600" algn="just">
              <a:lnSpc>
                <a:spcPct val="150000"/>
              </a:lnSpc>
              <a:spcBef>
                <a:spcPts val="0"/>
              </a:spcBef>
              <a:buFont typeface="Wingdings" pitchFamily="2" charset="2"/>
              <a:buChar char="ü"/>
            </a:pPr>
            <a:r>
              <a:rPr lang="el-GR" sz="2000" u="sng" dirty="0" smtClean="0">
                <a:latin typeface="+mj-lt"/>
              </a:rPr>
              <a:t>Εάν ο ίδιος ο προσφέρων κατασκευάζει το τελικό προϊόν</a:t>
            </a:r>
            <a:r>
              <a:rPr lang="el-GR" sz="2000" dirty="0" smtClean="0">
                <a:latin typeface="+mj-lt"/>
              </a:rPr>
              <a:t>: δηλώνει την επιχειρηματική μονάδα &amp; τον τόπο εγκατάστασής της. Προσφορά στην οποία δεν θα υπάρχει η ανωτέρω δήλωση, θα απορρίπτεται ως απαράδεκτη. </a:t>
            </a:r>
          </a:p>
          <a:p>
            <a:pPr marL="355600" indent="-355600" algn="just">
              <a:lnSpc>
                <a:spcPct val="150000"/>
              </a:lnSpc>
              <a:spcBef>
                <a:spcPts val="0"/>
              </a:spcBef>
              <a:buFont typeface="Wingdings" pitchFamily="2" charset="2"/>
              <a:buChar char="ü"/>
            </a:pPr>
            <a:r>
              <a:rPr lang="el-GR" sz="2000" dirty="0" smtClean="0">
                <a:latin typeface="+mj-lt"/>
              </a:rPr>
              <a:t> </a:t>
            </a:r>
            <a:endParaRPr lang="el-GR" sz="2000" dirty="0" smtClean="0">
              <a:effectLst/>
              <a:latin typeface="+mj-lt"/>
            </a:endParaRPr>
          </a:p>
        </p:txBody>
      </p:sp>
      <p:sp>
        <p:nvSpPr>
          <p:cNvPr id="12186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FACFE0D-1A80-45FB-BA1F-9F3C84954467}" type="slidenum">
              <a:rPr lang="el-GR" sz="1200">
                <a:solidFill>
                  <a:schemeClr val="tx1">
                    <a:tint val="75000"/>
                  </a:schemeClr>
                </a:solidFill>
                <a:latin typeface="+mn-lt"/>
                <a:cs typeface="+mn-cs"/>
              </a:rPr>
              <a:pPr algn="r" fontAlgn="auto">
                <a:spcBef>
                  <a:spcPts val="0"/>
                </a:spcBef>
                <a:spcAft>
                  <a:spcPts val="0"/>
                </a:spcAft>
                <a:defRPr/>
              </a:pPr>
              <a:t>147</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00B050"/>
                </a:solidFill>
              </a:rPr>
              <a:t>Άρθρο 94 Περιεχόμενο φακέλου «Τεχνική Προσφορά» </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125538"/>
            <a:ext cx="8605838" cy="5446734"/>
          </a:xfrm>
        </p:spPr>
        <p:txBody>
          <a:bodyPr/>
          <a:lstStyle/>
          <a:p>
            <a:pPr algn="just">
              <a:buNone/>
            </a:pPr>
            <a:r>
              <a:rPr lang="el-GR" sz="2000" b="1" dirty="0" smtClean="0">
                <a:solidFill>
                  <a:srgbClr val="FFFF00"/>
                </a:solidFill>
              </a:rPr>
              <a:t>Συμβάσεις προμήθειας αγαθών</a:t>
            </a:r>
            <a:r>
              <a:rPr lang="el-GR" sz="2000" dirty="0" smtClean="0"/>
              <a:t>: </a:t>
            </a:r>
          </a:p>
          <a:p>
            <a:pPr algn="just">
              <a:lnSpc>
                <a:spcPct val="150000"/>
              </a:lnSpc>
              <a:spcBef>
                <a:spcPts val="0"/>
              </a:spcBef>
              <a:buFont typeface="Wingdings" pitchFamily="2" charset="2"/>
              <a:buChar char="ü"/>
            </a:pPr>
            <a:r>
              <a:rPr lang="el-GR" sz="2000" u="sng" dirty="0" smtClean="0">
                <a:effectLst/>
                <a:latin typeface="+mj-lt"/>
              </a:rPr>
              <a:t>Εάν δεν κατασκευάζει ο ίδιος το τελικό προϊόν</a:t>
            </a:r>
            <a:r>
              <a:rPr lang="el-GR" sz="2000" dirty="0" smtClean="0">
                <a:effectLst/>
                <a:latin typeface="+mj-lt"/>
              </a:rPr>
              <a:t>: δηλώνει την επιχειρηματική μονάδα &amp; τον τόπο εγκατάστασής της, επισυνάπτοντας Υπ. Δήλωση ότι, η κατασκευή του τελικού προϊόντος θα γίνει από την επιχείρηση στην οποία ανήκει ή η οποία εκμεταλλεύεται ολικά ή μερικά τη μονάδα κατασκευής του τελικού προϊόντος και ότι ο νόμιμος εκπρόσωπος της επιχείρησης αυτής ή ο επίσημος αντιπρόσωπός της </a:t>
            </a:r>
            <a:r>
              <a:rPr lang="el-GR" sz="2000" b="1" dirty="0" smtClean="0">
                <a:solidFill>
                  <a:srgbClr val="FFFF00"/>
                </a:solidFill>
                <a:effectLst/>
                <a:latin typeface="+mj-lt"/>
              </a:rPr>
              <a:t>έχει αποδεχθεί έναντι του την εκτέλεση της συγκεκριμένης προμήθειας, σε περίπτωση κατακύρωσης στον προμηθευτή υπέρ του οποίου έγινε η αποδοχή</a:t>
            </a:r>
            <a:r>
              <a:rPr lang="el-GR" sz="2000" dirty="0" smtClean="0">
                <a:effectLst/>
                <a:latin typeface="+mj-lt"/>
              </a:rPr>
              <a:t>. </a:t>
            </a:r>
          </a:p>
          <a:p>
            <a:pPr algn="just">
              <a:lnSpc>
                <a:spcPct val="150000"/>
              </a:lnSpc>
              <a:spcBef>
                <a:spcPts val="0"/>
              </a:spcBef>
              <a:buFont typeface="Wingdings" pitchFamily="2" charset="2"/>
              <a:buChar char="ü"/>
            </a:pPr>
            <a:r>
              <a:rPr lang="el-GR" sz="2000" b="1" dirty="0" smtClean="0">
                <a:solidFill>
                  <a:srgbClr val="00B050"/>
                </a:solidFill>
                <a:effectLst/>
                <a:latin typeface="+mj-lt"/>
              </a:rPr>
              <a:t>Προσφορά στην οποία δεν θα υπάρχουν οι ανωτέρω δηλώσεις θα απορρίπτεται ως απαράδεκτη</a:t>
            </a:r>
            <a:r>
              <a:rPr lang="el-GR" sz="2000" dirty="0" smtClean="0">
                <a:effectLst/>
                <a:latin typeface="+mj-lt"/>
              </a:rPr>
              <a:t>.</a:t>
            </a:r>
            <a:r>
              <a:rPr lang="el-GR" sz="2000" dirty="0" smtClean="0"/>
              <a:t> </a:t>
            </a:r>
            <a:endParaRPr lang="el-GR" sz="2000" dirty="0" smtClean="0">
              <a:effectLst/>
              <a:latin typeface="Arial" charset="0"/>
            </a:endParaRPr>
          </a:p>
        </p:txBody>
      </p:sp>
      <p:sp>
        <p:nvSpPr>
          <p:cNvPr id="12186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7625C92-F98E-49AE-A488-2A8CB11FCC9E}" type="slidenum">
              <a:rPr lang="el-GR" sz="1200">
                <a:solidFill>
                  <a:schemeClr val="tx1">
                    <a:tint val="75000"/>
                  </a:schemeClr>
                </a:solidFill>
                <a:latin typeface="+mn-lt"/>
                <a:cs typeface="+mn-cs"/>
              </a:rPr>
              <a:pPr algn="r" fontAlgn="auto">
                <a:spcBef>
                  <a:spcPts val="0"/>
                </a:spcBef>
                <a:spcAft>
                  <a:spcPts val="0"/>
                </a:spcAft>
                <a:defRPr/>
              </a:pPr>
              <a:t>148</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t> </a:t>
            </a:r>
            <a:r>
              <a:rPr lang="el-GR" sz="2000" b="1" dirty="0" smtClean="0">
                <a:solidFill>
                  <a:srgbClr val="00B050"/>
                </a:solidFill>
              </a:rPr>
              <a:t>Άρθρο 95 Τρόπος σύνταξης  &amp; υποβολής οικ. προσφορών</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268413"/>
            <a:ext cx="8605838" cy="5040312"/>
          </a:xfrm>
        </p:spPr>
        <p:txBody>
          <a:bodyPr/>
          <a:lstStyle/>
          <a:p>
            <a:pPr marL="361950" indent="-361950" algn="just">
              <a:spcBef>
                <a:spcPct val="0"/>
              </a:spcBef>
              <a:buFont typeface="Wingdings" pitchFamily="2" charset="2"/>
              <a:buAutoNum type="arabicParenR"/>
              <a:tabLst>
                <a:tab pos="361950" algn="l"/>
              </a:tabLst>
              <a:defRPr/>
            </a:pPr>
            <a:r>
              <a:rPr lang="el-GR" sz="2000" b="1" dirty="0" smtClean="0">
                <a:solidFill>
                  <a:srgbClr val="FFFF00"/>
                </a:solidFill>
                <a:latin typeface="Arial" charset="0"/>
              </a:rPr>
              <a:t>Συστήματα υποβολής προσφοράς στις: συμβάσεις έργων, μελετών &amp; τεχνικών και λοιπών συναφών επιστημονικών υπηρεσιών</a:t>
            </a:r>
          </a:p>
          <a:p>
            <a:pPr marL="361950" indent="-361950" algn="ctr">
              <a:lnSpc>
                <a:spcPct val="180000"/>
              </a:lnSpc>
              <a:spcBef>
                <a:spcPct val="0"/>
              </a:spcBef>
              <a:buFont typeface="Wingdings" pitchFamily="2" charset="2"/>
              <a:buAutoNum type="arabicParenR" startAt="2"/>
              <a:tabLst>
                <a:tab pos="361950" algn="l"/>
              </a:tabLst>
              <a:defRPr/>
            </a:pPr>
            <a:r>
              <a:rPr lang="el-GR" sz="2000" b="1" u="sng" dirty="0" smtClean="0">
                <a:solidFill>
                  <a:srgbClr val="00B050"/>
                </a:solidFill>
                <a:latin typeface="Arial" charset="0"/>
              </a:rPr>
              <a:t>Ειδικά</a:t>
            </a:r>
            <a:r>
              <a:rPr lang="el-GR" sz="2000" b="1" dirty="0" smtClean="0">
                <a:solidFill>
                  <a:srgbClr val="00B050"/>
                </a:solidFill>
                <a:latin typeface="Arial" charset="0"/>
              </a:rPr>
              <a:t> για τις διαδικασίες σύναψης ΔΣ προμηθειών &amp; ΠΥ: </a:t>
            </a:r>
          </a:p>
          <a:p>
            <a:pPr marL="361950" indent="-361950" algn="just">
              <a:lnSpc>
                <a:spcPct val="180000"/>
              </a:lnSpc>
              <a:spcBef>
                <a:spcPct val="0"/>
              </a:spcBef>
              <a:buFont typeface="Wingdings" pitchFamily="2" charset="2"/>
              <a:buAutoNum type="romanLcPeriod"/>
              <a:tabLst>
                <a:tab pos="361950" algn="l"/>
              </a:tabLst>
              <a:defRPr/>
            </a:pPr>
            <a:r>
              <a:rPr lang="el-GR" sz="2000" dirty="0" smtClean="0">
                <a:latin typeface="Arial" charset="0"/>
              </a:rPr>
              <a:t>τιμή\μονάδα [+ οι υπέρ τρίτων κρατήσεις, &amp; κάθε άλλη επιβάρυνση, εκτός Φ.Π.Α.],</a:t>
            </a:r>
          </a:p>
          <a:p>
            <a:pPr marL="361950" indent="-361950" algn="just">
              <a:lnSpc>
                <a:spcPct val="180000"/>
              </a:lnSpc>
              <a:spcBef>
                <a:spcPct val="0"/>
              </a:spcBef>
              <a:buFont typeface="Wingdings" pitchFamily="2" charset="2"/>
              <a:buAutoNum type="romanLcPeriod"/>
              <a:tabLst>
                <a:tab pos="361950" algn="l"/>
              </a:tabLst>
              <a:defRPr/>
            </a:pPr>
            <a:r>
              <a:rPr lang="el-GR" sz="2000" dirty="0" smtClean="0">
                <a:latin typeface="Arial" charset="0"/>
              </a:rPr>
              <a:t>αναπροσαρμογή τιμών: υποβολή οικ. προσφοράς υποχρεωτικά σε ποσοστό έκπτωσης επί της τιμής της εκτιμώμενης αξίας του υλικού ή της παροχής υπηρεσίας.</a:t>
            </a:r>
          </a:p>
          <a:p>
            <a:pPr marL="361950" indent="-361950" algn="just">
              <a:lnSpc>
                <a:spcPct val="180000"/>
              </a:lnSpc>
              <a:spcBef>
                <a:spcPct val="0"/>
              </a:spcBef>
              <a:buFont typeface="Wingdings" pitchFamily="2" charset="2"/>
              <a:buNone/>
              <a:tabLst>
                <a:tab pos="361950" algn="l"/>
              </a:tabLst>
              <a:defRPr/>
            </a:pPr>
            <a:endParaRPr lang="el-GR" sz="2000" dirty="0" smtClean="0">
              <a:effectLst/>
              <a:latin typeface="Arial" charset="0"/>
            </a:endParaRPr>
          </a:p>
        </p:txBody>
      </p:sp>
      <p:sp>
        <p:nvSpPr>
          <p:cNvPr id="12288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CF84933-FDE3-4842-9D10-29154C0DAF6A}" type="slidenum">
              <a:rPr lang="el-GR" sz="1200">
                <a:solidFill>
                  <a:schemeClr val="tx1">
                    <a:tint val="75000"/>
                  </a:schemeClr>
                </a:solidFill>
                <a:latin typeface="+mn-lt"/>
                <a:cs typeface="+mn-cs"/>
              </a:rPr>
              <a:pPr algn="r" fontAlgn="auto">
                <a:spcBef>
                  <a:spcPts val="0"/>
                </a:spcBef>
                <a:spcAft>
                  <a:spcPts val="0"/>
                </a:spcAft>
                <a:defRPr/>
              </a:pPr>
              <a:t>149</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lgn="l">
              <a:lnSpc>
                <a:spcPct val="90000"/>
              </a:lnSpc>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t> </a:t>
            </a:r>
            <a:r>
              <a:rPr lang="el-GR" sz="2000" b="1" dirty="0" smtClean="0">
                <a:solidFill>
                  <a:srgbClr val="00B050"/>
                </a:solidFill>
              </a:rPr>
              <a:t>Άρθρο 95 Τρόπος σύνταξης  &amp; υποβολής οικ. Προσφορών </a:t>
            </a:r>
            <a:r>
              <a:rPr lang="el-GR" sz="1600" b="1" dirty="0" smtClean="0"/>
              <a:t>[</a:t>
            </a:r>
            <a:r>
              <a:rPr lang="el-GR" sz="1600" b="1" dirty="0" err="1" smtClean="0"/>
              <a:t>συνεχ</a:t>
            </a:r>
            <a:r>
              <a:rPr lang="el-GR" sz="1600" b="1" dirty="0" smtClean="0"/>
              <a:t>.]</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268413"/>
            <a:ext cx="8605838" cy="5040312"/>
          </a:xfrm>
        </p:spPr>
        <p:txBody>
          <a:bodyPr/>
          <a:lstStyle/>
          <a:p>
            <a:pPr marL="660400" indent="-660400" algn="just">
              <a:lnSpc>
                <a:spcPct val="180000"/>
              </a:lnSpc>
              <a:spcBef>
                <a:spcPct val="0"/>
              </a:spcBef>
              <a:buFont typeface="Wingdings" pitchFamily="2" charset="2"/>
              <a:buAutoNum type="romanLcPeriod" startAt="3"/>
              <a:defRPr/>
            </a:pPr>
            <a:r>
              <a:rPr lang="el-GR" sz="2400" dirty="0" smtClean="0">
                <a:latin typeface="Arial" charset="0"/>
              </a:rPr>
              <a:t>Για σύναψη ΔΣ προμηθειών με κριτήριο την πλέον συμφέρουσα από οικονομική άποψη προσφορά </a:t>
            </a:r>
            <a:r>
              <a:rPr lang="el-GR" sz="2400" b="1" u="sng" dirty="0" smtClean="0">
                <a:solidFill>
                  <a:srgbClr val="FFFF00"/>
                </a:solidFill>
                <a:latin typeface="Arial" charset="0"/>
              </a:rPr>
              <a:t>αποκλειστικά βάσει της τιμής:</a:t>
            </a:r>
            <a:r>
              <a:rPr lang="el-GR" sz="2400" dirty="0" smtClean="0">
                <a:solidFill>
                  <a:srgbClr val="FFFF00"/>
                </a:solidFill>
                <a:latin typeface="Arial" charset="0"/>
              </a:rPr>
              <a:t> </a:t>
            </a:r>
          </a:p>
          <a:p>
            <a:pPr marL="660400" indent="-660400" algn="just">
              <a:lnSpc>
                <a:spcPct val="180000"/>
              </a:lnSpc>
              <a:spcBef>
                <a:spcPct val="0"/>
              </a:spcBef>
              <a:buFont typeface="Wingdings" pitchFamily="2" charset="2"/>
              <a:buNone/>
              <a:defRPr/>
            </a:pPr>
            <a:r>
              <a:rPr lang="el-GR" sz="2400" dirty="0" smtClean="0">
                <a:latin typeface="Arial" charset="0"/>
              </a:rPr>
              <a:t>	η τιμή μπορεί να προκύπτει κατά την προσφερόμενη έκπτωση επί τοις εκατό στην τιμή του είδους, βάσει τιμών αναφοράς, όπως αυτές προσδιορίζονται από την κείμενη νομοθεσία.</a:t>
            </a:r>
            <a:endParaRPr lang="el-GR" sz="2400" dirty="0" smtClean="0">
              <a:effectLst/>
              <a:latin typeface="Arial" charset="0"/>
            </a:endParaRPr>
          </a:p>
        </p:txBody>
      </p:sp>
      <p:sp>
        <p:nvSpPr>
          <p:cNvPr id="1239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6A36E7C8-2D5B-4B37-8AA7-ABB9C86936BC}" type="slidenum">
              <a:rPr lang="el-GR" sz="1200">
                <a:solidFill>
                  <a:schemeClr val="tx1">
                    <a:tint val="75000"/>
                  </a:schemeClr>
                </a:solidFill>
                <a:latin typeface="+mn-lt"/>
                <a:cs typeface="+mn-cs"/>
              </a:rPr>
              <a:pPr algn="r" fontAlgn="auto">
                <a:spcBef>
                  <a:spcPts val="0"/>
                </a:spcBef>
                <a:spcAft>
                  <a:spcPts val="0"/>
                </a:spcAft>
                <a:defRPr/>
              </a:pPr>
              <a:t>15</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smtClean="0"/>
              <a:t>Άρθρο</a:t>
            </a:r>
            <a:r>
              <a:rPr lang="en-GB" sz="2000" b="1" smtClean="0"/>
              <a:t> 5</a:t>
            </a:r>
            <a:r>
              <a:rPr lang="el-GR" sz="2000" b="1" smtClean="0"/>
              <a:t>4 Τεχνικές προδιαγραφές </a:t>
            </a:r>
            <a:r>
              <a:rPr lang="el-GR" sz="1600" b="1" smtClean="0"/>
              <a:t>[συνέχεια]</a:t>
            </a:r>
          </a:p>
        </p:txBody>
      </p:sp>
      <p:sp>
        <p:nvSpPr>
          <p:cNvPr id="147460" name="Content Placeholder 2"/>
          <p:cNvSpPr>
            <a:spLocks noGrp="1"/>
          </p:cNvSpPr>
          <p:nvPr>
            <p:ph idx="4294967295"/>
          </p:nvPr>
        </p:nvSpPr>
        <p:spPr>
          <a:xfrm>
            <a:off x="250825" y="836613"/>
            <a:ext cx="8642350" cy="5472112"/>
          </a:xfrm>
        </p:spPr>
        <p:txBody>
          <a:bodyPr/>
          <a:lstStyle/>
          <a:p>
            <a:pPr marL="355600" indent="-355600" algn="just" eaLnBrk="1" hangingPunct="1">
              <a:lnSpc>
                <a:spcPct val="140000"/>
              </a:lnSpc>
              <a:spcBef>
                <a:spcPct val="0"/>
              </a:spcBef>
              <a:buFont typeface="Wingdings" pitchFamily="2" charset="2"/>
              <a:buChar char="Ø"/>
              <a:defRPr/>
            </a:pPr>
            <a:r>
              <a:rPr lang="el-GR" sz="2000" b="1" u="sng" dirty="0" smtClean="0">
                <a:latin typeface="Arial" charset="0"/>
              </a:rPr>
              <a:t>Διατύπωση ΤΠ</a:t>
            </a:r>
            <a:r>
              <a:rPr lang="el-GR" sz="2000" dirty="0" smtClean="0">
                <a:latin typeface="Arial" charset="0"/>
              </a:rPr>
              <a:t> υπό την προϋπόθεση ότι είναι συμβατές με το ενωσιακό δίκαιο, διαζευκτικά βάσει:</a:t>
            </a:r>
          </a:p>
          <a:p>
            <a:pPr marL="355600" indent="-355600" algn="just" eaLnBrk="1" hangingPunct="1">
              <a:lnSpc>
                <a:spcPct val="140000"/>
              </a:lnSpc>
              <a:spcBef>
                <a:spcPct val="0"/>
              </a:spcBef>
              <a:buFont typeface="Wingdings" pitchFamily="2" charset="2"/>
              <a:buNone/>
              <a:defRPr/>
            </a:pPr>
            <a:r>
              <a:rPr lang="el-GR" sz="2000" b="1" dirty="0" smtClean="0">
                <a:latin typeface="Arial" charset="0"/>
              </a:rPr>
              <a:t>1</a:t>
            </a:r>
            <a:r>
              <a:rPr lang="el-GR" sz="2000" b="1" baseline="30000" dirty="0" smtClean="0">
                <a:latin typeface="Arial" charset="0"/>
              </a:rPr>
              <a:t>ον</a:t>
            </a:r>
            <a:r>
              <a:rPr lang="el-GR" sz="2000" dirty="0" smtClean="0">
                <a:latin typeface="Arial" charset="0"/>
              </a:rPr>
              <a:t>.</a:t>
            </a:r>
            <a:r>
              <a:rPr lang="el-GR" sz="2000" b="1" dirty="0" smtClean="0">
                <a:latin typeface="Arial" charset="0"/>
              </a:rPr>
              <a:t>παραπομπής στις ΤΠ Παραρτήματος VII του Προσαρτήματος Α της Οδηγίας 24 </a:t>
            </a:r>
            <a:r>
              <a:rPr lang="el-GR" sz="2000" dirty="0" smtClean="0">
                <a:latin typeface="Arial" charset="0"/>
              </a:rPr>
              <a:t>κατά την ακόλουθη σειρά: </a:t>
            </a:r>
          </a:p>
          <a:p>
            <a:pPr marL="355600" indent="-355600" algn="just" eaLnBrk="1" hangingPunct="1">
              <a:lnSpc>
                <a:spcPct val="140000"/>
              </a:lnSpc>
              <a:spcBef>
                <a:spcPct val="0"/>
              </a:spcBef>
              <a:buFont typeface="Wingdings" pitchFamily="2" charset="2"/>
              <a:buNone/>
              <a:defRPr/>
            </a:pPr>
            <a:r>
              <a:rPr lang="el-GR" sz="2000" dirty="0" smtClean="0">
                <a:solidFill>
                  <a:srgbClr val="FF0000"/>
                </a:solidFill>
                <a:latin typeface="Arial" charset="0"/>
              </a:rPr>
              <a:t>	</a:t>
            </a:r>
            <a:r>
              <a:rPr lang="el-GR" sz="2000" b="1" dirty="0" smtClean="0">
                <a:solidFill>
                  <a:srgbClr val="FFFF00"/>
                </a:solidFill>
                <a:latin typeface="Arial" charset="0"/>
              </a:rPr>
              <a:t>εθνικά πρότυπα που μεταφέρουν ευρωπαϊκά πρότυπα → ευρωπαϊκές τεχνικές εγκρίσεις → κοινές ΤΠ → διεθνή πρότυπα → άλλα τεχνικά συστήματα αναφοράς ευρωπαϊκών Οργανισμών τυποποίησης</a:t>
            </a:r>
            <a:r>
              <a:rPr lang="el-GR" sz="2000" dirty="0" smtClean="0">
                <a:solidFill>
                  <a:srgbClr val="FFFF00"/>
                </a:solidFill>
                <a:latin typeface="Arial" charset="0"/>
              </a:rPr>
              <a:t>. </a:t>
            </a:r>
          </a:p>
          <a:p>
            <a:pPr marL="355600" indent="-355600" algn="just" eaLnBrk="1" hangingPunct="1">
              <a:lnSpc>
                <a:spcPct val="140000"/>
              </a:lnSpc>
              <a:spcBef>
                <a:spcPct val="0"/>
              </a:spcBef>
              <a:buFont typeface="Wingdings" pitchFamily="2" charset="2"/>
              <a:buNone/>
              <a:defRPr/>
            </a:pPr>
            <a:r>
              <a:rPr lang="el-GR" sz="2000" u="sng" dirty="0" smtClean="0">
                <a:latin typeface="Arial" charset="0"/>
              </a:rPr>
              <a:t>ή όταν αυτά δεν υπάρχουν</a:t>
            </a:r>
            <a:r>
              <a:rPr lang="el-GR" sz="2000" dirty="0" smtClean="0">
                <a:latin typeface="Arial" charset="0"/>
              </a:rPr>
              <a:t>:</a:t>
            </a:r>
          </a:p>
          <a:p>
            <a:pPr marL="355600" indent="-355600" algn="just" eaLnBrk="1" hangingPunct="1">
              <a:lnSpc>
                <a:spcPct val="140000"/>
              </a:lnSpc>
              <a:spcBef>
                <a:spcPct val="0"/>
              </a:spcBef>
              <a:buFont typeface="Wingdings" pitchFamily="2" charset="2"/>
              <a:buNone/>
              <a:defRPr/>
            </a:pPr>
            <a:r>
              <a:rPr lang="el-GR" sz="2000" dirty="0" smtClean="0">
                <a:latin typeface="Arial" charset="0"/>
              </a:rPr>
              <a:t> 	</a:t>
            </a:r>
            <a:r>
              <a:rPr lang="el-GR" sz="2000" dirty="0" smtClean="0">
                <a:solidFill>
                  <a:srgbClr val="FFFF00"/>
                </a:solidFill>
                <a:latin typeface="Arial" charset="0"/>
              </a:rPr>
              <a:t>εθνικά πρότυπα → εθνικές τεχνικές εγκρίσεις ή εθνικές ΤΠ στον τομέα του σχεδιασμού, του υπολογισμού και της εκτέλεσης των έργων και της χρησιμοποίησης των προϊόντων. </a:t>
            </a:r>
          </a:p>
          <a:p>
            <a:pPr marL="355600" indent="-355600" algn="ctr" eaLnBrk="1" hangingPunct="1">
              <a:lnSpc>
                <a:spcPct val="140000"/>
              </a:lnSpc>
              <a:spcBef>
                <a:spcPct val="0"/>
              </a:spcBef>
              <a:buFont typeface="Wingdings" pitchFamily="2" charset="2"/>
              <a:buNone/>
              <a:defRPr/>
            </a:pPr>
            <a:r>
              <a:rPr lang="el-GR" sz="2000" b="1" dirty="0" smtClean="0">
                <a:solidFill>
                  <a:srgbClr val="00B050"/>
                </a:solidFill>
                <a:latin typeface="Arial" charset="0"/>
              </a:rPr>
              <a:t>Κάθε παραπομπή συνοδεύεται από τη μνεία «ή ισοδύναμο»</a:t>
            </a:r>
            <a:endParaRPr lang="el-GR" sz="2400" dirty="0" smtClean="0">
              <a:solidFill>
                <a:srgbClr val="00B050"/>
              </a:solidFill>
              <a:effectLst/>
              <a:latin typeface="Arial" charset="0"/>
            </a:endParaRPr>
          </a:p>
        </p:txBody>
      </p:sp>
      <p:sp>
        <p:nvSpPr>
          <p:cNvPr id="1536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8531369-FF3B-45EF-BCDC-9381AE4B53F5}" type="slidenum">
              <a:rPr lang="el-GR" sz="1200">
                <a:solidFill>
                  <a:schemeClr val="tx1">
                    <a:tint val="75000"/>
                  </a:schemeClr>
                </a:solidFill>
                <a:latin typeface="+mn-lt"/>
                <a:cs typeface="+mn-cs"/>
              </a:rPr>
              <a:pPr algn="r" fontAlgn="auto">
                <a:spcBef>
                  <a:spcPts val="0"/>
                </a:spcBef>
                <a:spcAft>
                  <a:spcPts val="0"/>
                </a:spcAft>
                <a:defRPr/>
              </a:pPr>
              <a:t>150</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09650"/>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t> </a:t>
            </a:r>
            <a:r>
              <a:rPr lang="el-GR" sz="2000" b="1" dirty="0" smtClean="0">
                <a:solidFill>
                  <a:srgbClr val="00B050"/>
                </a:solidFill>
              </a:rPr>
              <a:t>Άρθρο 96 Χρόνος  &amp; τρόπος υποβολής προσφορών ή αιτήσεων συμμετοχής</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124932" name="Content Placeholder 2"/>
          <p:cNvSpPr>
            <a:spLocks noGrp="1"/>
          </p:cNvSpPr>
          <p:nvPr>
            <p:ph idx="4294967295"/>
          </p:nvPr>
        </p:nvSpPr>
        <p:spPr>
          <a:xfrm>
            <a:off x="250825" y="1268413"/>
            <a:ext cx="8605838" cy="5040312"/>
          </a:xfrm>
          <a:noFill/>
        </p:spPr>
        <p:txBody>
          <a:bodyPr/>
          <a:lstStyle/>
          <a:p>
            <a:pPr algn="just">
              <a:lnSpc>
                <a:spcPct val="180000"/>
              </a:lnSpc>
              <a:spcBef>
                <a:spcPct val="0"/>
              </a:spcBef>
              <a:buFont typeface="Wingdings" pitchFamily="2" charset="2"/>
              <a:buChar char="§"/>
            </a:pPr>
            <a:r>
              <a:rPr lang="el-GR" sz="2000" smtClean="0">
                <a:effectLst/>
                <a:latin typeface="Arial" charset="0"/>
              </a:rPr>
              <a:t>Αποσαφήνιση πλαισίου υποβολής προσφορών\αιτήσεων.</a:t>
            </a:r>
          </a:p>
          <a:p>
            <a:pPr algn="just">
              <a:lnSpc>
                <a:spcPct val="180000"/>
              </a:lnSpc>
              <a:spcBef>
                <a:spcPct val="0"/>
              </a:spcBef>
              <a:buFont typeface="Wingdings" pitchFamily="2" charset="2"/>
              <a:buChar char="ü"/>
            </a:pPr>
            <a:r>
              <a:rPr lang="el-GR" sz="2000" smtClean="0">
                <a:effectLst/>
                <a:latin typeface="Arial" charset="0"/>
              </a:rPr>
              <a:t>Υποβολή προσφοράς\αίτησης </a:t>
            </a:r>
            <a:r>
              <a:rPr lang="el-GR" sz="2000" smtClean="0">
                <a:solidFill>
                  <a:schemeClr val="accent1"/>
                </a:solidFill>
                <a:effectLst/>
                <a:latin typeface="Arial" charset="0"/>
              </a:rPr>
              <a:t>εμπρόθεσμα &amp; επί αποδείξει</a:t>
            </a:r>
            <a:r>
              <a:rPr lang="el-GR" sz="2000" smtClean="0">
                <a:effectLst/>
                <a:latin typeface="Arial" charset="0"/>
              </a:rPr>
              <a:t>.</a:t>
            </a:r>
          </a:p>
          <a:p>
            <a:pPr algn="just">
              <a:lnSpc>
                <a:spcPct val="180000"/>
              </a:lnSpc>
              <a:spcBef>
                <a:spcPct val="0"/>
              </a:spcBef>
              <a:buFont typeface="Wingdings" pitchFamily="2" charset="2"/>
              <a:buChar char="ü"/>
            </a:pPr>
            <a:r>
              <a:rPr lang="el-GR" sz="2000" smtClean="0">
                <a:solidFill>
                  <a:schemeClr val="accent1"/>
                </a:solidFill>
                <a:effectLst/>
                <a:latin typeface="Arial" charset="0"/>
              </a:rPr>
              <a:t>Εκπρόθεσμη υποβολή</a:t>
            </a:r>
            <a:r>
              <a:rPr lang="el-GR" sz="2000" smtClean="0">
                <a:effectLst/>
                <a:latin typeface="Arial" charset="0"/>
              </a:rPr>
              <a:t>: επιστροφή χωρίς αποσφράγιση\αξιολόγηση</a:t>
            </a:r>
          </a:p>
          <a:p>
            <a:pPr algn="just">
              <a:lnSpc>
                <a:spcPct val="180000"/>
              </a:lnSpc>
              <a:spcBef>
                <a:spcPct val="0"/>
              </a:spcBef>
              <a:buFont typeface="Wingdings" pitchFamily="2" charset="2"/>
              <a:buChar char="ü"/>
            </a:pPr>
            <a:r>
              <a:rPr lang="el-GR" sz="2000" b="1" u="sng" smtClean="0">
                <a:effectLst/>
                <a:latin typeface="Arial" charset="0"/>
              </a:rPr>
              <a:t>Αποσφράγιση προσφορών</a:t>
            </a:r>
            <a:r>
              <a:rPr lang="el-GR" sz="2000" smtClean="0">
                <a:effectLst/>
                <a:latin typeface="Arial" charset="0"/>
              </a:rPr>
              <a:t>: από το αρμόδιο Όργανο, όπως ορίζεται στα έγγραφα της σύμβασης.</a:t>
            </a:r>
          </a:p>
          <a:p>
            <a:pPr algn="just">
              <a:lnSpc>
                <a:spcPct val="180000"/>
              </a:lnSpc>
              <a:spcBef>
                <a:spcPct val="0"/>
              </a:spcBef>
              <a:buFont typeface="Wingdings" pitchFamily="2" charset="2"/>
              <a:buChar char="ü"/>
            </a:pPr>
            <a:r>
              <a:rPr lang="el-GR" sz="2000" smtClean="0">
                <a:effectLst/>
                <a:latin typeface="Arial" charset="0"/>
              </a:rPr>
              <a:t>Υποβολή </a:t>
            </a:r>
            <a:r>
              <a:rPr lang="el-GR" sz="2000" smtClean="0">
                <a:solidFill>
                  <a:schemeClr val="accent1"/>
                </a:solidFill>
                <a:effectLst/>
                <a:latin typeface="Arial" charset="0"/>
              </a:rPr>
              <a:t>κοινής προσφοράς από ένωση οικ. Φορέων</a:t>
            </a:r>
            <a:r>
              <a:rPr lang="el-GR" sz="2000" smtClean="0">
                <a:effectLst/>
                <a:latin typeface="Arial" charset="0"/>
              </a:rPr>
              <a:t>: απαραιτήτως προσδιορίζεται η έκταση\κατανομή αμοιβής &amp; το είδος της συμμετοχής κάθε μέλους &amp; ο εκπρόσωπος/συντονιστής της. </a:t>
            </a:r>
          </a:p>
        </p:txBody>
      </p:sp>
      <p:sp>
        <p:nvSpPr>
          <p:cNvPr id="1249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C05F230-626D-44DF-8727-56C32C4E7534}" type="slidenum">
              <a:rPr lang="el-GR" sz="1200">
                <a:solidFill>
                  <a:schemeClr val="tx1">
                    <a:tint val="75000"/>
                  </a:schemeClr>
                </a:solidFill>
                <a:latin typeface="+mn-lt"/>
                <a:cs typeface="+mn-cs"/>
              </a:rPr>
              <a:pPr algn="r" fontAlgn="auto">
                <a:spcBef>
                  <a:spcPts val="0"/>
                </a:spcBef>
                <a:spcAft>
                  <a:spcPts val="0"/>
                </a:spcAft>
                <a:defRPr/>
              </a:pPr>
              <a:t>151</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r>
              <a:rPr lang="el-GR" sz="2000" dirty="0" smtClean="0"/>
              <a:t/>
            </a:r>
            <a:br>
              <a:rPr lang="el-GR" sz="2000" dirty="0" smtClean="0"/>
            </a:br>
            <a:r>
              <a:rPr lang="el-GR" sz="2000" b="1" dirty="0" smtClean="0">
                <a:solidFill>
                  <a:srgbClr val="FFFF00"/>
                </a:solidFill>
              </a:rPr>
              <a:t> Άρθρο 97 Χρόνος  ισχύος  προσφορών</a:t>
            </a: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981075"/>
            <a:ext cx="8605838" cy="5327650"/>
          </a:xfrm>
        </p:spPr>
        <p:txBody>
          <a:bodyPr/>
          <a:lstStyle/>
          <a:p>
            <a:pPr marL="361950" indent="-361950" algn="just">
              <a:lnSpc>
                <a:spcPct val="180000"/>
              </a:lnSpc>
              <a:spcBef>
                <a:spcPct val="0"/>
              </a:spcBef>
              <a:buFont typeface="Wingdings" pitchFamily="2" charset="2"/>
              <a:buChar char="Ø"/>
              <a:defRPr/>
            </a:pPr>
            <a:r>
              <a:rPr lang="el-GR" sz="2000" b="1" dirty="0" smtClean="0">
                <a:solidFill>
                  <a:schemeClr val="accent1"/>
                </a:solidFill>
                <a:latin typeface="Arial" charset="0"/>
              </a:rPr>
              <a:t>Καθορισμός χρόνου ισχύος στα έγγραφα της σύμβασης</a:t>
            </a:r>
            <a:r>
              <a:rPr lang="el-GR" sz="2000" dirty="0" smtClean="0">
                <a:latin typeface="Arial" charset="0"/>
              </a:rPr>
              <a:t>. </a:t>
            </a:r>
          </a:p>
          <a:p>
            <a:pPr marL="361950" indent="-361950" algn="just">
              <a:lnSpc>
                <a:spcPct val="180000"/>
              </a:lnSpc>
              <a:spcBef>
                <a:spcPct val="0"/>
              </a:spcBef>
              <a:buFont typeface="Wingdings" pitchFamily="2" charset="2"/>
              <a:buChar char="Ø"/>
              <a:defRPr/>
            </a:pPr>
            <a:r>
              <a:rPr lang="el-GR" sz="2000" b="1" u="sng" dirty="0" smtClean="0">
                <a:latin typeface="Arial" charset="0"/>
              </a:rPr>
              <a:t>Γενικός κανόνας</a:t>
            </a:r>
            <a:r>
              <a:rPr lang="el-GR" sz="2000" dirty="0" smtClean="0">
                <a:latin typeface="Arial" charset="0"/>
              </a:rPr>
              <a:t>: προσφορά που ορίζει χρόνο ισχύος μικρότερο από τον οριζόμενο στα έγγραφα της σύμβασης </a:t>
            </a:r>
            <a:r>
              <a:rPr lang="el-GR" sz="2000" b="1" dirty="0" smtClean="0">
                <a:solidFill>
                  <a:srgbClr val="FFFF00"/>
                </a:solidFill>
                <a:latin typeface="Arial" charset="0"/>
              </a:rPr>
              <a:t>απορρίπτεται ως απαράδεκτη. </a:t>
            </a:r>
          </a:p>
          <a:p>
            <a:pPr marL="361950" indent="-361950" algn="just">
              <a:lnSpc>
                <a:spcPct val="180000"/>
              </a:lnSpc>
              <a:spcBef>
                <a:spcPct val="0"/>
              </a:spcBef>
              <a:buFont typeface="Wingdings" pitchFamily="2" charset="2"/>
              <a:buChar char="Ø"/>
              <a:defRPr/>
            </a:pPr>
            <a:r>
              <a:rPr lang="el-GR" sz="2000" dirty="0" smtClean="0">
                <a:latin typeface="Arial" charset="0"/>
              </a:rPr>
              <a:t>Αν η ΑΑ, </a:t>
            </a:r>
            <a:r>
              <a:rPr lang="el-GR" sz="2000" u="sng" dirty="0" smtClean="0">
                <a:solidFill>
                  <a:schemeClr val="accent1"/>
                </a:solidFill>
                <a:latin typeface="Arial" charset="0"/>
              </a:rPr>
              <a:t>πριν από την εκπνοή προθεσμιών</a:t>
            </a:r>
            <a:r>
              <a:rPr lang="el-GR" sz="2000" dirty="0" smtClean="0">
                <a:latin typeface="Arial" charset="0"/>
              </a:rPr>
              <a:t>, ζητήσει από τους</a:t>
            </a:r>
            <a:r>
              <a:rPr lang="el-GR" sz="2000" b="1" dirty="0" smtClean="0">
                <a:latin typeface="Arial" charset="0"/>
              </a:rPr>
              <a:t> </a:t>
            </a:r>
            <a:r>
              <a:rPr lang="el-GR" sz="2000" dirty="0" smtClean="0">
                <a:latin typeface="Arial" charset="0"/>
              </a:rPr>
              <a:t>προσφέροντες </a:t>
            </a:r>
            <a:r>
              <a:rPr lang="el-GR" sz="2000" b="1" dirty="0" smtClean="0">
                <a:latin typeface="Arial" charset="0"/>
              </a:rPr>
              <a:t>παράταση ισχύος </a:t>
            </a:r>
            <a:r>
              <a:rPr lang="el-GR" sz="2000" dirty="0" smtClean="0">
                <a:latin typeface="Arial" charset="0"/>
              </a:rPr>
              <a:t>προσφοράς &amp; εγγύησης  συμμετοχής, [</a:t>
            </a:r>
            <a:r>
              <a:rPr lang="el-GR" sz="2000" dirty="0" err="1" smtClean="0">
                <a:latin typeface="Arial" charset="0"/>
              </a:rPr>
              <a:t>περ.α</a:t>
            </a:r>
            <a:r>
              <a:rPr lang="el-GR" sz="2000" dirty="0" smtClean="0">
                <a:latin typeface="Arial" charset="0"/>
              </a:rPr>
              <a:t>),</a:t>
            </a:r>
            <a:r>
              <a:rPr lang="en-US" sz="2000" dirty="0" smtClean="0">
                <a:latin typeface="Arial" charset="0"/>
              </a:rPr>
              <a:t>§</a:t>
            </a:r>
            <a:r>
              <a:rPr lang="el-GR" sz="2000" dirty="0" smtClean="0">
                <a:latin typeface="Arial" charset="0"/>
              </a:rPr>
              <a:t>1, άρθρ.72], &amp; αυτοί το αποδεχθούν, πριν από λήξη ισχύος, </a:t>
            </a:r>
            <a:r>
              <a:rPr lang="el-GR" sz="2000" dirty="0" smtClean="0">
                <a:solidFill>
                  <a:srgbClr val="FFFF00"/>
                </a:solidFill>
                <a:latin typeface="Arial" charset="0"/>
              </a:rPr>
              <a:t>τότε οι προσφορές ισχύουν &amp; τους δεσμεύουν για το επιπλέον αυτό χρονικό διάστημα</a:t>
            </a:r>
            <a:r>
              <a:rPr lang="el-GR" sz="2000" dirty="0" smtClean="0">
                <a:latin typeface="Arial" charset="0"/>
              </a:rPr>
              <a:t>. </a:t>
            </a:r>
            <a:endParaRPr lang="el-GR" sz="2000" dirty="0" smtClean="0">
              <a:effectLst/>
              <a:latin typeface="Arial" charset="0"/>
            </a:endParaRPr>
          </a:p>
        </p:txBody>
      </p:sp>
      <p:sp>
        <p:nvSpPr>
          <p:cNvPr id="1259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AB9AD79-B546-4DCF-81FA-E74A8E038B5E}" type="slidenum">
              <a:rPr lang="el-GR" sz="1200">
                <a:solidFill>
                  <a:schemeClr val="tx1">
                    <a:tint val="75000"/>
                  </a:schemeClr>
                </a:solidFill>
                <a:latin typeface="+mn-lt"/>
                <a:cs typeface="+mn-cs"/>
              </a:rPr>
              <a:pPr algn="r" fontAlgn="auto">
                <a:spcBef>
                  <a:spcPts val="0"/>
                </a:spcBef>
                <a:spcAft>
                  <a:spcPts val="0"/>
                </a:spcAft>
                <a:defRPr/>
              </a:pPr>
              <a:t>152</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br>
              <a:rPr lang="el-GR" sz="2000" b="1" dirty="0" smtClean="0"/>
            </a:br>
            <a:r>
              <a:rPr lang="el-GR" sz="2000" b="1" dirty="0" smtClean="0">
                <a:solidFill>
                  <a:srgbClr val="00B050"/>
                </a:solidFill>
              </a:rPr>
              <a:t> Άρθρο 97 Χρόνος  ισχύος  προσφορών</a:t>
            </a: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125538"/>
            <a:ext cx="8605838" cy="5183187"/>
          </a:xfrm>
        </p:spPr>
        <p:txBody>
          <a:bodyPr/>
          <a:lstStyle/>
          <a:p>
            <a:pPr marL="361950" indent="-361950" algn="just">
              <a:spcBef>
                <a:spcPct val="0"/>
              </a:spcBef>
              <a:buFont typeface="Wingdings" pitchFamily="2" charset="2"/>
              <a:buAutoNum type="arabicParenR"/>
              <a:tabLst>
                <a:tab pos="361950" algn="l"/>
              </a:tabLst>
              <a:defRPr/>
            </a:pPr>
            <a:r>
              <a:rPr lang="el-GR" sz="2000" dirty="0" smtClean="0">
                <a:solidFill>
                  <a:schemeClr val="accent1"/>
                </a:solidFill>
                <a:latin typeface="Arial" charset="0"/>
              </a:rPr>
              <a:t>Χρόνος ισχύος προσφορών στις διαδικασίες σύναψης ΔΣ έργου, μελετών &amp; λοιπών συναφών επιστημονικών υπηρεσιών</a:t>
            </a:r>
            <a:r>
              <a:rPr lang="el-GR" sz="2000" dirty="0" smtClean="0">
                <a:latin typeface="Arial" charset="0"/>
              </a:rPr>
              <a:t>. </a:t>
            </a:r>
          </a:p>
          <a:p>
            <a:pPr marL="361950" indent="-361950" algn="ctr">
              <a:lnSpc>
                <a:spcPct val="160000"/>
              </a:lnSpc>
              <a:spcBef>
                <a:spcPct val="0"/>
              </a:spcBef>
              <a:buFont typeface="Wingdings" pitchFamily="2" charset="2"/>
              <a:buAutoNum type="arabicParenR"/>
              <a:tabLst>
                <a:tab pos="361950" algn="l"/>
              </a:tabLst>
              <a:defRPr/>
            </a:pPr>
            <a:r>
              <a:rPr lang="el-GR" sz="2000" b="1" u="sng" dirty="0" smtClean="0">
                <a:solidFill>
                  <a:srgbClr val="FFFF00"/>
                </a:solidFill>
                <a:latin typeface="Arial" charset="0"/>
              </a:rPr>
              <a:t>Διαδικασίες σύναψης ΔΣ προμηθειών &amp; ΠΥ</a:t>
            </a:r>
            <a:r>
              <a:rPr lang="el-GR" sz="2000" dirty="0" smtClean="0">
                <a:solidFill>
                  <a:srgbClr val="FFFF00"/>
                </a:solidFill>
                <a:latin typeface="Arial" charset="0"/>
              </a:rPr>
              <a:t>:</a:t>
            </a:r>
          </a:p>
          <a:p>
            <a:pPr marL="361950" indent="-361950" algn="just">
              <a:lnSpc>
                <a:spcPct val="160000"/>
              </a:lnSpc>
              <a:spcBef>
                <a:spcPct val="0"/>
              </a:spcBef>
              <a:buFont typeface="Wingdings" pitchFamily="2" charset="2"/>
              <a:buAutoNum type="romanLcPeriod"/>
              <a:tabLst>
                <a:tab pos="361950" algn="l"/>
              </a:tabLst>
              <a:defRPr/>
            </a:pPr>
            <a:r>
              <a:rPr lang="el-GR" sz="2000" dirty="0" smtClean="0">
                <a:latin typeface="Arial" charset="0"/>
              </a:rPr>
              <a:t>παράταση ισχύος </a:t>
            </a:r>
            <a:r>
              <a:rPr lang="el-GR" sz="2000" b="1" dirty="0" smtClean="0">
                <a:latin typeface="Arial" charset="0"/>
              </a:rPr>
              <a:t>κατά ανώτατο όριο</a:t>
            </a:r>
            <a:r>
              <a:rPr lang="el-GR" sz="2000" dirty="0" smtClean="0">
                <a:latin typeface="Arial" charset="0"/>
              </a:rPr>
              <a:t> για χρ. διάστημα ίσο με το οριζόμενο από τα έγγραφα της σύμβασης. </a:t>
            </a:r>
          </a:p>
          <a:p>
            <a:pPr marL="361950" indent="-361950" algn="just">
              <a:lnSpc>
                <a:spcPct val="160000"/>
              </a:lnSpc>
              <a:spcBef>
                <a:spcPct val="0"/>
              </a:spcBef>
              <a:buFont typeface="Wingdings" pitchFamily="2" charset="2"/>
              <a:buAutoNum type="romanLcPeriod"/>
              <a:tabLst>
                <a:tab pos="361950" algn="l"/>
              </a:tabLst>
              <a:defRPr/>
            </a:pPr>
            <a:r>
              <a:rPr lang="el-GR" sz="2000" dirty="0" smtClean="0">
                <a:latin typeface="Arial" charset="0"/>
              </a:rPr>
              <a:t>Μετά τη λήξη &amp; του ως άνω ανώτατου ορίου χρόνου παράτασης, τα αποτελέσματα της διαδικασίας ανάθεσης </a:t>
            </a:r>
            <a:r>
              <a:rPr lang="el-GR" sz="2000" b="1" dirty="0" smtClean="0">
                <a:latin typeface="Arial" charset="0"/>
              </a:rPr>
              <a:t>υποχρεωτικά ματαιώνονται</a:t>
            </a:r>
            <a:r>
              <a:rPr lang="el-GR" sz="2000" dirty="0" smtClean="0">
                <a:latin typeface="Arial" charset="0"/>
              </a:rPr>
              <a:t>,</a:t>
            </a:r>
          </a:p>
          <a:p>
            <a:pPr marL="361950" indent="-361950" algn="just">
              <a:lnSpc>
                <a:spcPct val="160000"/>
              </a:lnSpc>
              <a:spcBef>
                <a:spcPct val="0"/>
              </a:spcBef>
              <a:buFont typeface="Wingdings" pitchFamily="2" charset="2"/>
              <a:buAutoNum type="romanLcPeriod"/>
              <a:tabLst>
                <a:tab pos="361950" algn="l"/>
              </a:tabLst>
              <a:defRPr/>
            </a:pPr>
            <a:r>
              <a:rPr lang="el-GR" sz="2000" u="sng" dirty="0" smtClean="0">
                <a:latin typeface="Arial" charset="0"/>
              </a:rPr>
              <a:t>εκτός αν η ΑΑ κρίνει</a:t>
            </a:r>
            <a:r>
              <a:rPr lang="el-GR" sz="2000" dirty="0" smtClean="0">
                <a:latin typeface="Arial" charset="0"/>
              </a:rPr>
              <a:t>, κατά περίπτωση, αιτιολογημένα, ότι η συνέχιση της διαδικασίας </a:t>
            </a:r>
            <a:r>
              <a:rPr lang="el-GR" sz="2000" b="1" dirty="0" smtClean="0">
                <a:solidFill>
                  <a:srgbClr val="FFFF00"/>
                </a:solidFill>
                <a:latin typeface="Arial" charset="0"/>
              </a:rPr>
              <a:t>εξυπηρετεί το δημόσιο συμφέρον</a:t>
            </a:r>
            <a:r>
              <a:rPr lang="el-GR" sz="2000" dirty="0" smtClean="0">
                <a:latin typeface="Arial" charset="0"/>
              </a:rPr>
              <a:t>. Οι προσφέροντες  μπορούν να επιλέξουν: </a:t>
            </a:r>
            <a:endParaRPr lang="el-GR" sz="2000" dirty="0" smtClean="0">
              <a:effectLst/>
              <a:latin typeface="Arial" charset="0"/>
            </a:endParaRPr>
          </a:p>
        </p:txBody>
      </p:sp>
      <p:sp>
        <p:nvSpPr>
          <p:cNvPr id="12698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DCF8C8D-4196-4DD0-AB0C-C03D66BD2954}" type="slidenum">
              <a:rPr lang="el-GR" sz="1200">
                <a:solidFill>
                  <a:schemeClr val="tx1">
                    <a:tint val="75000"/>
                  </a:schemeClr>
                </a:solidFill>
                <a:latin typeface="+mn-lt"/>
                <a:cs typeface="+mn-cs"/>
              </a:rPr>
              <a:pPr algn="r" fontAlgn="auto">
                <a:spcBef>
                  <a:spcPts val="0"/>
                </a:spcBef>
                <a:spcAft>
                  <a:spcPts val="0"/>
                </a:spcAft>
                <a:defRPr/>
              </a:pPr>
              <a:t>153</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br>
              <a:rPr lang="el-GR" sz="2000" b="1" dirty="0" smtClean="0"/>
            </a:br>
            <a:r>
              <a:rPr lang="el-GR" sz="2000" b="1" dirty="0" smtClean="0"/>
              <a:t> </a:t>
            </a:r>
            <a:r>
              <a:rPr lang="el-GR" sz="2000" b="1" dirty="0" smtClean="0">
                <a:solidFill>
                  <a:srgbClr val="00B050"/>
                </a:solidFill>
              </a:rPr>
              <a:t>Άρθρο 97 Χρόνος  ισχύος  προσφορών</a:t>
            </a:r>
            <a:r>
              <a:rPr lang="el-GR" sz="2000" b="1" dirty="0" smtClean="0"/>
              <a:t/>
            </a:r>
            <a:br>
              <a:rPr lang="el-GR" sz="2000" b="1" dirty="0" smtClean="0"/>
            </a:br>
            <a:r>
              <a:rPr lang="el-GR" sz="2000" b="1" dirty="0" smtClean="0"/>
              <a:t/>
            </a:r>
            <a:br>
              <a:rPr lang="el-GR" sz="2000" b="1" dirty="0" smtClean="0"/>
            </a:br>
            <a:r>
              <a:rPr lang="el-GR" sz="2000" b="1" dirty="0" smtClean="0"/>
              <a:t/>
            </a:r>
            <a:br>
              <a:rPr lang="el-GR" sz="2000" b="1" dirty="0" smtClean="0"/>
            </a:br>
            <a:r>
              <a:rPr lang="el-GR" sz="1400" b="1" dirty="0" smtClean="0"/>
              <a:t>[συνέχεια]</a:t>
            </a:r>
            <a:r>
              <a:rPr lang="fr-CA" sz="1400" b="1" dirty="0" smtClean="0">
                <a:effectLst/>
              </a:rPr>
              <a:t/>
            </a:r>
            <a:br>
              <a:rPr lang="fr-CA" sz="1400" b="1" dirty="0" smtClean="0">
                <a:effectLst/>
              </a:rPr>
            </a:br>
            <a:endParaRPr lang="el-GR" sz="1400" b="1" dirty="0" smtClean="0">
              <a:effectLst/>
            </a:endParaRPr>
          </a:p>
        </p:txBody>
      </p:sp>
      <p:sp>
        <p:nvSpPr>
          <p:cNvPr id="227332" name="Content Placeholder 2"/>
          <p:cNvSpPr>
            <a:spLocks noGrp="1"/>
          </p:cNvSpPr>
          <p:nvPr>
            <p:ph idx="4294967295"/>
          </p:nvPr>
        </p:nvSpPr>
        <p:spPr>
          <a:xfrm>
            <a:off x="250825" y="908050"/>
            <a:ext cx="8605838" cy="5400675"/>
          </a:xfrm>
        </p:spPr>
        <p:txBody>
          <a:bodyPr/>
          <a:lstStyle/>
          <a:p>
            <a:pPr marL="609600" indent="-609600" algn="just">
              <a:lnSpc>
                <a:spcPct val="190000"/>
              </a:lnSpc>
              <a:spcBef>
                <a:spcPct val="0"/>
              </a:spcBef>
              <a:buFont typeface="Wingdings" pitchFamily="2" charset="2"/>
              <a:buNone/>
              <a:tabLst>
                <a:tab pos="361950" algn="l"/>
              </a:tabLst>
              <a:defRPr/>
            </a:pPr>
            <a:endParaRPr lang="el-GR" sz="2000" dirty="0" smtClean="0">
              <a:latin typeface="Arial" charset="0"/>
            </a:endParaRPr>
          </a:p>
          <a:p>
            <a:pPr marL="609600" indent="-609600" algn="just">
              <a:lnSpc>
                <a:spcPct val="190000"/>
              </a:lnSpc>
              <a:spcBef>
                <a:spcPct val="0"/>
              </a:spcBef>
              <a:tabLst>
                <a:tab pos="361950" algn="l"/>
              </a:tabLst>
              <a:defRPr/>
            </a:pPr>
            <a:r>
              <a:rPr lang="el-GR" sz="2000" dirty="0" smtClean="0">
                <a:latin typeface="Arial" charset="0"/>
              </a:rPr>
              <a:t>είτε να παρατείνουν την προσφορά τους, εφόσον τους ζητηθεί πριν από την πάροδο του ως άνω ανώτατου ορίου παράτασης της προσφοράς τους, </a:t>
            </a:r>
          </a:p>
          <a:p>
            <a:pPr marL="609600" indent="-609600" algn="just">
              <a:lnSpc>
                <a:spcPct val="190000"/>
              </a:lnSpc>
              <a:spcBef>
                <a:spcPct val="0"/>
              </a:spcBef>
              <a:tabLst>
                <a:tab pos="361950" algn="l"/>
              </a:tabLst>
              <a:defRPr/>
            </a:pPr>
            <a:r>
              <a:rPr lang="el-GR" sz="2000" dirty="0" smtClean="0">
                <a:latin typeface="Arial" charset="0"/>
              </a:rPr>
              <a:t>είτε όχι, </a:t>
            </a:r>
          </a:p>
          <a:p>
            <a:pPr marL="609600" indent="-609600" algn="just">
              <a:lnSpc>
                <a:spcPct val="190000"/>
              </a:lnSpc>
              <a:spcBef>
                <a:spcPct val="0"/>
              </a:spcBef>
              <a:buFont typeface="Wingdings" pitchFamily="2" charset="2"/>
              <a:buNone/>
              <a:tabLst>
                <a:tab pos="361950" algn="l"/>
              </a:tabLst>
              <a:defRPr/>
            </a:pPr>
            <a:r>
              <a:rPr lang="el-GR" sz="2000" dirty="0" smtClean="0">
                <a:latin typeface="Arial" charset="0"/>
              </a:rPr>
              <a:t>	   οπότε η διαδικασία συνεχίζεται με όσους παρέτειναν τις προσφορές τους &amp; αποκλείονται οι λοιποί οικονομικοί φορείς. </a:t>
            </a:r>
            <a:endParaRPr lang="el-GR" sz="2000" dirty="0" smtClean="0">
              <a:effectLst/>
              <a:latin typeface="Arial" charset="0"/>
            </a:endParaRPr>
          </a:p>
        </p:txBody>
      </p:sp>
      <p:sp>
        <p:nvSpPr>
          <p:cNvPr id="12800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DCF8C8D-4196-4DD0-AB0C-C03D66BD2954}" type="slidenum">
              <a:rPr lang="el-GR" sz="1200">
                <a:solidFill>
                  <a:schemeClr val="tx1">
                    <a:tint val="75000"/>
                  </a:schemeClr>
                </a:solidFill>
                <a:latin typeface="+mn-lt"/>
                <a:cs typeface="+mn-cs"/>
              </a:rPr>
              <a:pPr algn="r" fontAlgn="auto">
                <a:spcBef>
                  <a:spcPts val="0"/>
                </a:spcBef>
                <a:spcAft>
                  <a:spcPts val="0"/>
                </a:spcAft>
                <a:defRPr/>
              </a:pPr>
              <a:t>154</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792162"/>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ΕΝΟΤΗΤΑ 8 Προσφορές &amp; αιτήσεις συμμετοχής, άρθρα 92-97  </a:t>
            </a:r>
            <a:br>
              <a:rPr lang="el-GR" sz="2000" b="1" dirty="0" smtClean="0"/>
            </a:br>
            <a:r>
              <a:rPr lang="el-GR" sz="2000" b="1" dirty="0" smtClean="0"/>
              <a:t> </a:t>
            </a:r>
            <a:r>
              <a:rPr lang="el-GR" sz="2000" b="1" dirty="0" smtClean="0">
                <a:solidFill>
                  <a:srgbClr val="00B050"/>
                </a:solidFill>
              </a:rPr>
              <a:t>Άρθρο 97 Χρόνος  ισχύος  προσφορών</a:t>
            </a:r>
            <a:r>
              <a:rPr lang="el-GR" sz="2000" b="1" dirty="0" smtClean="0"/>
              <a:t/>
            </a:r>
            <a:br>
              <a:rPr lang="el-GR" sz="2000" b="1" dirty="0" smtClean="0"/>
            </a:br>
            <a:r>
              <a:rPr lang="el-GR" sz="2000" b="1" dirty="0" smtClean="0"/>
              <a:t/>
            </a:r>
            <a:br>
              <a:rPr lang="el-GR" sz="2000" b="1" dirty="0" smtClean="0"/>
            </a:br>
            <a:r>
              <a:rPr lang="el-GR" sz="2000" b="1" dirty="0" smtClean="0"/>
              <a:t/>
            </a:r>
            <a:br>
              <a:rPr lang="el-GR" sz="2000" b="1" dirty="0" smtClean="0"/>
            </a:br>
            <a:r>
              <a:rPr lang="el-GR" sz="1400" b="1" dirty="0" smtClean="0"/>
              <a:t>[συνέχεια]</a:t>
            </a:r>
            <a:r>
              <a:rPr lang="fr-CA" sz="1400" b="1" dirty="0" smtClean="0">
                <a:effectLst/>
              </a:rPr>
              <a:t/>
            </a:r>
            <a:br>
              <a:rPr lang="fr-CA" sz="1400" b="1" dirty="0" smtClean="0">
                <a:effectLst/>
              </a:rPr>
            </a:br>
            <a:endParaRPr lang="el-GR" sz="1400" b="1" dirty="0" smtClean="0">
              <a:effectLst/>
            </a:endParaRPr>
          </a:p>
        </p:txBody>
      </p:sp>
      <p:sp>
        <p:nvSpPr>
          <p:cNvPr id="227332" name="Content Placeholder 2"/>
          <p:cNvSpPr>
            <a:spLocks noGrp="1"/>
          </p:cNvSpPr>
          <p:nvPr>
            <p:ph idx="4294967295"/>
          </p:nvPr>
        </p:nvSpPr>
        <p:spPr>
          <a:xfrm>
            <a:off x="250825" y="908050"/>
            <a:ext cx="8605838" cy="5400675"/>
          </a:xfrm>
        </p:spPr>
        <p:txBody>
          <a:bodyPr/>
          <a:lstStyle/>
          <a:p>
            <a:pPr marL="609600" indent="-609600" algn="just">
              <a:lnSpc>
                <a:spcPct val="190000"/>
              </a:lnSpc>
              <a:spcBef>
                <a:spcPct val="0"/>
              </a:spcBef>
              <a:buNone/>
              <a:tabLst>
                <a:tab pos="361950" algn="l"/>
              </a:tabLst>
              <a:defRPr/>
            </a:pPr>
            <a:endParaRPr lang="el-GR" sz="2000" dirty="0" smtClean="0"/>
          </a:p>
          <a:p>
            <a:pPr marL="0" indent="0" algn="just">
              <a:lnSpc>
                <a:spcPct val="190000"/>
              </a:lnSpc>
              <a:spcBef>
                <a:spcPct val="0"/>
              </a:spcBef>
              <a:buNone/>
              <a:tabLst>
                <a:tab pos="361950" algn="l"/>
              </a:tabLst>
              <a:defRPr/>
            </a:pPr>
            <a:r>
              <a:rPr lang="el-GR" sz="2000" dirty="0" smtClean="0">
                <a:solidFill>
                  <a:srgbClr val="FFFF00"/>
                </a:solidFill>
              </a:rPr>
              <a:t>Σε περίπτωση που λήξει ο χρόνος ισχύος των προσφορών &amp; δεν ζητηθεί παράταση της προσφοράς</a:t>
            </a:r>
            <a:r>
              <a:rPr lang="el-GR" sz="2000" dirty="0" smtClean="0"/>
              <a:t>: η Α/Α δύναται, εάν η εκτέλεση της σύμβασης εξυπηρετεί το δημόσιο συμφέρον, να ζητήσει αιτιολογημένα εκ των υστέρων από τους προσφέροντες είτε να παρατείνουν την προσφορά τους </a:t>
            </a:r>
            <a:r>
              <a:rPr lang="el-GR" sz="2000" dirty="0" smtClean="0">
                <a:solidFill>
                  <a:srgbClr val="FF0000"/>
                </a:solidFill>
              </a:rPr>
              <a:t>είτε όχι [;]</a:t>
            </a:r>
            <a:endParaRPr lang="el-GR" sz="2000" dirty="0" smtClean="0">
              <a:solidFill>
                <a:srgbClr val="FF0000"/>
              </a:solidFill>
              <a:latin typeface="Arial" charset="0"/>
            </a:endParaRPr>
          </a:p>
        </p:txBody>
      </p:sp>
      <p:sp>
        <p:nvSpPr>
          <p:cNvPr id="12800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BFB1449-A048-4754-A9ED-BEE10276CA96}" type="slidenum">
              <a:rPr lang="el-GR" sz="1200">
                <a:solidFill>
                  <a:schemeClr val="tx1">
                    <a:tint val="75000"/>
                  </a:schemeClr>
                </a:solidFill>
                <a:latin typeface="+mn-lt"/>
                <a:cs typeface="+mn-cs"/>
              </a:rPr>
              <a:pPr algn="r" fontAlgn="auto">
                <a:spcBef>
                  <a:spcPts val="0"/>
                </a:spcBef>
                <a:spcAft>
                  <a:spcPts val="0"/>
                </a:spcAft>
                <a:defRPr/>
              </a:pPr>
              <a:t>155</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a:t>
            </a:r>
            <a:r>
              <a:rPr lang="el-GR" sz="2000" dirty="0" smtClean="0"/>
              <a:t>(άρθρα 98-106)</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692150"/>
            <a:ext cx="8605838" cy="5616575"/>
          </a:xfrm>
        </p:spPr>
        <p:txBody>
          <a:bodyPr/>
          <a:lstStyle/>
          <a:p>
            <a:pPr marL="361950" indent="-361950" algn="just">
              <a:lnSpc>
                <a:spcPct val="125000"/>
              </a:lnSpc>
              <a:spcBef>
                <a:spcPct val="0"/>
              </a:spcBef>
              <a:buFont typeface="Wingdings" pitchFamily="2" charset="2"/>
              <a:buChar char="Ø"/>
              <a:defRPr/>
            </a:pPr>
            <a:r>
              <a:rPr lang="el-GR" sz="2000" b="1" smtClean="0">
                <a:solidFill>
                  <a:srgbClr val="00B050"/>
                </a:solidFill>
                <a:latin typeface="Arial" charset="0"/>
              </a:rPr>
              <a:t>Άρθρο 98 Αποσφράγιση &amp; αξιολόγηση προσφορών &amp; αιτήσεων συμμετοχής στις ΔΣ έργων </a:t>
            </a:r>
          </a:p>
          <a:p>
            <a:pPr marL="361950" indent="-361950" algn="just">
              <a:lnSpc>
                <a:spcPct val="125000"/>
              </a:lnSpc>
              <a:spcBef>
                <a:spcPct val="0"/>
              </a:spcBef>
              <a:buFont typeface="Wingdings" pitchFamily="2" charset="2"/>
              <a:buNone/>
              <a:defRPr/>
            </a:pPr>
            <a:r>
              <a:rPr lang="el-GR" sz="2000" b="1" smtClean="0">
                <a:latin typeface="Arial" charset="0"/>
              </a:rPr>
              <a:t>	</a:t>
            </a:r>
            <a:r>
              <a:rPr lang="el-GR" sz="2000" smtClean="0">
                <a:latin typeface="Arial" charset="0"/>
              </a:rPr>
              <a:t>Περιγραφή διαδικασίας αποσφράγισης &amp; αξιολόγησης προσφορών και αιτήσεων συμμετοχής στις συμβάσεις έργων όταν αυτές δεν διενεργούνται με ηλεκτρονικό τρόπο και ορίζεται η Τρίτη ή η Πέμπτη και ώρα 10 π.μ. ως ημέρα και ώρα των δημοπρασιών (με δυνατότητα ορισμού και επιπλέον ημερών με Υ.Α.) και δυνατότητα μετάθεσής τους σε περίπτωση μη διενέργειας της δημοπρασίας ή μη υποβολής προσφοράς. [βλ. </a:t>
            </a:r>
            <a:r>
              <a:rPr lang="en-US" sz="2000" smtClean="0">
                <a:latin typeface="Arial" charset="0"/>
              </a:rPr>
              <a:t>§</a:t>
            </a:r>
            <a:r>
              <a:rPr lang="el-GR" sz="2000" smtClean="0">
                <a:latin typeface="Arial" charset="0"/>
              </a:rPr>
              <a:t>στ &amp; αρθρ. 127 υποβολή ένστασης &amp; προδικαστικής προσφυγής αρθρ.360].</a:t>
            </a:r>
          </a:p>
          <a:p>
            <a:pPr marL="361950" indent="-361950" algn="just">
              <a:lnSpc>
                <a:spcPct val="125000"/>
              </a:lnSpc>
              <a:spcBef>
                <a:spcPct val="0"/>
              </a:spcBef>
              <a:buFont typeface="Wingdings" pitchFamily="2" charset="2"/>
              <a:buChar char="Ø"/>
              <a:defRPr/>
            </a:pPr>
            <a:r>
              <a:rPr lang="el-GR" sz="2000" b="1" smtClean="0">
                <a:solidFill>
                  <a:srgbClr val="00B050"/>
                </a:solidFill>
                <a:latin typeface="Arial" charset="0"/>
              </a:rPr>
              <a:t>Άρθρο 99 Αποσφράγιση &amp; αξιολόγηση προσφορών και αιτήσεων συμμετοχής στις ΔΣ, μελετών, τεχνικών και λοιπών συναφών επιστημονικών υπηρεσιών </a:t>
            </a:r>
            <a:r>
              <a:rPr lang="el-GR" sz="2000" smtClean="0">
                <a:solidFill>
                  <a:srgbClr val="00B050"/>
                </a:solidFill>
                <a:latin typeface="Arial" charset="0"/>
              </a:rPr>
              <a:t>όταν αυτές δεν διενεργούνται με ηλεκτρονικό τρόπο.</a:t>
            </a:r>
            <a:r>
              <a:rPr lang="el-GR" sz="2000" smtClean="0">
                <a:latin typeface="Arial" charset="0"/>
              </a:rPr>
              <a:t> </a:t>
            </a:r>
            <a:endParaRPr lang="en-US" sz="2000" smtClean="0">
              <a:latin typeface="Arial" charset="0"/>
            </a:endParaRPr>
          </a:p>
        </p:txBody>
      </p:sp>
      <p:sp>
        <p:nvSpPr>
          <p:cNvPr id="12902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B3C2D39-B910-4357-B2CD-3FC5091419E8}" type="slidenum">
              <a:rPr lang="el-GR" sz="1200">
                <a:solidFill>
                  <a:schemeClr val="tx1">
                    <a:tint val="75000"/>
                  </a:schemeClr>
                </a:solidFill>
                <a:latin typeface="+mn-lt"/>
                <a:cs typeface="+mn-cs"/>
              </a:rPr>
              <a:pPr algn="r" fontAlgn="auto">
                <a:spcBef>
                  <a:spcPts val="0"/>
                </a:spcBef>
                <a:spcAft>
                  <a:spcPts val="0"/>
                </a:spcAft>
                <a:defRPr/>
              </a:pPr>
              <a:t>156</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692150"/>
            <a:ext cx="8605838" cy="5616575"/>
          </a:xfrm>
        </p:spPr>
        <p:txBody>
          <a:bodyPr/>
          <a:lstStyle/>
          <a:p>
            <a:pPr marL="361950" indent="-361950" algn="just">
              <a:lnSpc>
                <a:spcPct val="150000"/>
              </a:lnSpc>
              <a:spcBef>
                <a:spcPct val="0"/>
              </a:spcBef>
              <a:buFont typeface="Wingdings" pitchFamily="2" charset="2"/>
              <a:buNone/>
              <a:defRPr/>
            </a:pPr>
            <a:r>
              <a:rPr lang="el-GR" sz="2000" b="1" dirty="0" smtClean="0">
                <a:latin typeface="Arial" charset="0"/>
              </a:rPr>
              <a:t>	</a:t>
            </a:r>
            <a:r>
              <a:rPr lang="el-GR" sz="2000" b="1" dirty="0" smtClean="0">
                <a:solidFill>
                  <a:srgbClr val="00B050"/>
                </a:solidFill>
                <a:latin typeface="Arial" charset="0"/>
              </a:rPr>
              <a:t>Άρθρο 100 Αποσφράγιση &amp; αξιολόγηση προσφορών\αιτήσεων </a:t>
            </a:r>
            <a:r>
              <a:rPr lang="el-GR" sz="2000" b="1" dirty="0" smtClean="0">
                <a:latin typeface="Arial" charset="0"/>
              </a:rPr>
              <a:t>συμμετοχής </a:t>
            </a:r>
            <a:r>
              <a:rPr lang="el-GR" sz="2000" b="1" u="sng" dirty="0" smtClean="0">
                <a:solidFill>
                  <a:srgbClr val="FFFF00"/>
                </a:solidFill>
                <a:latin typeface="Arial" charset="0"/>
              </a:rPr>
              <a:t>ΔΣ προμηθειών &amp; παροχής γενικών υπηρεσιών</a:t>
            </a:r>
            <a:endParaRPr lang="el-GR" sz="2000" u="sng" dirty="0" smtClean="0">
              <a:solidFill>
                <a:srgbClr val="FFFF00"/>
              </a:solidFill>
              <a:latin typeface="Arial" charset="0"/>
            </a:endParaRPr>
          </a:p>
          <a:p>
            <a:pPr marL="361950" indent="-361950" algn="just">
              <a:lnSpc>
                <a:spcPct val="150000"/>
              </a:lnSpc>
              <a:spcBef>
                <a:spcPct val="0"/>
              </a:spcBef>
              <a:buFont typeface="Wingdings" pitchFamily="2" charset="2"/>
              <a:buChar char="Ø"/>
              <a:defRPr/>
            </a:pPr>
            <a:r>
              <a:rPr lang="el-GR" sz="2000" dirty="0" smtClean="0">
                <a:latin typeface="Arial" charset="0"/>
              </a:rPr>
              <a:t> Τήρηση διαδικασίας όπως ορίζεται από τα έγγραφα της σύμβασης\ή πρόσκλησης:</a:t>
            </a:r>
          </a:p>
          <a:p>
            <a:pPr marL="361950" indent="-361950" algn="just">
              <a:lnSpc>
                <a:spcPct val="150000"/>
              </a:lnSpc>
              <a:spcBef>
                <a:spcPct val="0"/>
              </a:spcBef>
              <a:buFont typeface="Wingdings" pitchFamily="2" charset="2"/>
              <a:buChar char="ü"/>
              <a:defRPr/>
            </a:pPr>
            <a:r>
              <a:rPr lang="el-GR" sz="2000" dirty="0" smtClean="0">
                <a:latin typeface="Arial" charset="0"/>
              </a:rPr>
              <a:t>Χρόνος, τόπος</a:t>
            </a:r>
          </a:p>
          <a:p>
            <a:pPr marL="361950" indent="-361950" algn="just">
              <a:lnSpc>
                <a:spcPct val="150000"/>
              </a:lnSpc>
              <a:spcBef>
                <a:spcPct val="0"/>
              </a:spcBef>
              <a:buFont typeface="Wingdings" pitchFamily="2" charset="2"/>
              <a:buChar char="ü"/>
              <a:defRPr/>
            </a:pPr>
            <a:r>
              <a:rPr lang="el-GR" sz="2000" dirty="0" smtClean="0">
                <a:latin typeface="Arial" charset="0"/>
              </a:rPr>
              <a:t>Δημόσια, παρουσία των προσφερόντων/συμμετεχόντων ή των νομίμως εξουσιοδοτημένων εκπροσώπων τους. </a:t>
            </a:r>
          </a:p>
          <a:p>
            <a:pPr marL="361950" indent="-361950" algn="just">
              <a:lnSpc>
                <a:spcPct val="150000"/>
              </a:lnSpc>
              <a:spcBef>
                <a:spcPct val="0"/>
              </a:spcBef>
              <a:buFont typeface="Wingdings" pitchFamily="2" charset="2"/>
              <a:buChar char="ü"/>
              <a:defRPr/>
            </a:pPr>
            <a:r>
              <a:rPr lang="el-GR" sz="2000" b="1" u="sng" dirty="0" smtClean="0">
                <a:latin typeface="Arial" charset="0"/>
              </a:rPr>
              <a:t>ΥΠΟΒΟΛΗ ΕΝΣΤΑΣΕΩΝ &amp; ΠΡΟΔΙΚΑΣΤΙΚΩΝ ΠΡΟΣΦΥΓΩΝ</a:t>
            </a:r>
          </a:p>
          <a:p>
            <a:pPr marL="361950" indent="-361950" algn="just">
              <a:lnSpc>
                <a:spcPct val="150000"/>
              </a:lnSpc>
              <a:spcBef>
                <a:spcPct val="0"/>
              </a:spcBef>
              <a:buFont typeface="Wingdings" pitchFamily="2" charset="2"/>
              <a:buChar char="ü"/>
              <a:defRPr/>
            </a:pPr>
            <a:r>
              <a:rPr lang="el-GR" sz="2000" dirty="0" smtClean="0">
                <a:latin typeface="Arial" charset="0"/>
              </a:rPr>
              <a:t>Επιμέρους στάδια ανοικτής διαδικασίας, κλειστής, ανταγωνιστικής με διαπραγμάτευση, ανταγωνιστικού διαλόγου, &amp; σύμπραξης καινοτομίας, </a:t>
            </a:r>
            <a:r>
              <a:rPr lang="el-GR" sz="2000" b="1" dirty="0" smtClean="0">
                <a:solidFill>
                  <a:srgbClr val="FFFF00"/>
                </a:solidFill>
                <a:latin typeface="Arial" charset="0"/>
              </a:rPr>
              <a:t>όταν οι ως άνω διαδικασίες δεν διενεργούνται με ηλεκτρονικό τρόπο</a:t>
            </a:r>
            <a:r>
              <a:rPr lang="el-GR" sz="2000" dirty="0" smtClean="0">
                <a:solidFill>
                  <a:srgbClr val="FFFF00"/>
                </a:solidFill>
                <a:latin typeface="Arial" charset="0"/>
              </a:rPr>
              <a:t>.</a:t>
            </a:r>
            <a:endParaRPr lang="el-GR" sz="2000" dirty="0" smtClean="0">
              <a:solidFill>
                <a:srgbClr val="FFFF00"/>
              </a:solidFill>
              <a:effectLst/>
              <a:latin typeface="Arial" charset="0"/>
            </a:endParaRPr>
          </a:p>
        </p:txBody>
      </p:sp>
      <p:sp>
        <p:nvSpPr>
          <p:cNvPr id="13005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FE0DF6-B6B5-46AB-88B2-51B306696B63}" type="slidenum">
              <a:rPr lang="el-GR" sz="1200">
                <a:solidFill>
                  <a:schemeClr val="tx1">
                    <a:tint val="75000"/>
                  </a:schemeClr>
                </a:solidFill>
                <a:latin typeface="+mn-lt"/>
                <a:cs typeface="+mn-cs"/>
              </a:rPr>
              <a:pPr algn="r" fontAlgn="auto">
                <a:spcBef>
                  <a:spcPts val="0"/>
                </a:spcBef>
                <a:spcAft>
                  <a:spcPts val="0"/>
                </a:spcAft>
                <a:defRPr/>
              </a:pPr>
              <a:t>157</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214313"/>
            <a:ext cx="8605838" cy="6094412"/>
          </a:xfrm>
        </p:spPr>
        <p:txBody>
          <a:bodyPr/>
          <a:lstStyle/>
          <a:p>
            <a:pPr marL="361950" indent="-361950" algn="just">
              <a:lnSpc>
                <a:spcPct val="150000"/>
              </a:lnSpc>
              <a:spcBef>
                <a:spcPct val="0"/>
              </a:spcBef>
              <a:buFont typeface="Wingdings" pitchFamily="2" charset="2"/>
              <a:buNone/>
              <a:defRPr/>
            </a:pPr>
            <a:r>
              <a:rPr lang="el-GR" sz="2000" b="1" dirty="0" smtClean="0">
                <a:latin typeface="Arial" charset="0"/>
              </a:rPr>
              <a:t>	</a:t>
            </a:r>
            <a:r>
              <a:rPr lang="el-GR" sz="2000" b="1" dirty="0" smtClean="0">
                <a:solidFill>
                  <a:srgbClr val="00B050"/>
                </a:solidFill>
                <a:latin typeface="Arial" charset="0"/>
              </a:rPr>
              <a:t>Άρθρο 100 Αποσφράγιση &amp; αξιολόγηση προσφορών\αιτήσεων – </a:t>
            </a:r>
            <a:r>
              <a:rPr lang="el-GR" sz="1800" b="1" u="sng" dirty="0" smtClean="0">
                <a:solidFill>
                  <a:srgbClr val="FFFF00"/>
                </a:solidFill>
                <a:latin typeface="Arial" charset="0"/>
              </a:rPr>
              <a:t>ΤΡΟΠΟΠΟΙΗΣΗ</a:t>
            </a:r>
          </a:p>
          <a:p>
            <a:pPr marL="361950" indent="-361950" algn="just">
              <a:lnSpc>
                <a:spcPct val="150000"/>
              </a:lnSpc>
              <a:spcBef>
                <a:spcPct val="0"/>
              </a:spcBef>
              <a:buFont typeface="Wingdings" pitchFamily="2" charset="2"/>
              <a:buNone/>
              <a:defRPr/>
            </a:pPr>
            <a:endParaRPr lang="el-GR" sz="1800" b="1" u="sng" dirty="0" smtClean="0">
              <a:solidFill>
                <a:srgbClr val="FFFF00"/>
              </a:solidFill>
              <a:latin typeface="Arial" charset="0"/>
            </a:endParaRPr>
          </a:p>
          <a:p>
            <a:pPr marL="355600" indent="-355600" algn="just">
              <a:lnSpc>
                <a:spcPct val="150000"/>
              </a:lnSpc>
              <a:spcBef>
                <a:spcPct val="0"/>
              </a:spcBef>
              <a:buFont typeface="Wingdings" pitchFamily="2" charset="2"/>
              <a:buChar char="Ø"/>
              <a:defRPr/>
            </a:pPr>
            <a:r>
              <a:rPr lang="el-GR" sz="2000" dirty="0" smtClean="0">
                <a:latin typeface="+mj-lt"/>
              </a:rPr>
              <a:t>Τα αποτελέσματα κάθε σταδίου επικυρώνονται με απόφαση του αποφαινόμενου οργάνου της αναθέτουσας αρχής, η οποία κοινοποιείται με επιμέλεια αυτής στους προσφέροντες ή στους συμμετέχοντες. </a:t>
            </a:r>
          </a:p>
          <a:p>
            <a:pPr marL="355600" indent="-355600" algn="just">
              <a:lnSpc>
                <a:spcPct val="150000"/>
              </a:lnSpc>
              <a:spcBef>
                <a:spcPct val="0"/>
              </a:spcBef>
              <a:buFont typeface="Wingdings" pitchFamily="2" charset="2"/>
              <a:buChar char="Ø"/>
              <a:defRPr/>
            </a:pPr>
            <a:r>
              <a:rPr lang="el-GR" sz="2000" dirty="0" smtClean="0">
                <a:latin typeface="+mj-lt"/>
              </a:rPr>
              <a:t>Ειδικά, για τις </a:t>
            </a:r>
            <a:r>
              <a:rPr lang="el-GR" sz="2000" b="1" dirty="0" smtClean="0">
                <a:solidFill>
                  <a:srgbClr val="FFFF00"/>
                </a:solidFill>
                <a:latin typeface="+mj-lt"/>
              </a:rPr>
              <a:t>συμβάσεις με εκτιμώμενη αξία έως (60.000) ευρώ</a:t>
            </a:r>
            <a:r>
              <a:rPr lang="el-GR" sz="2000" dirty="0" smtClean="0">
                <a:latin typeface="+mj-lt"/>
              </a:rPr>
              <a:t>, </a:t>
            </a:r>
            <a:r>
              <a:rPr lang="el-GR" sz="2000" b="1" dirty="0" smtClean="0">
                <a:solidFill>
                  <a:srgbClr val="FFFF00"/>
                </a:solidFill>
                <a:latin typeface="+mj-lt"/>
              </a:rPr>
              <a:t>πλέον ΦΠΑ</a:t>
            </a:r>
            <a:r>
              <a:rPr lang="el-GR" sz="2000" dirty="0" smtClean="0">
                <a:latin typeface="+mj-lt"/>
              </a:rPr>
              <a:t>, που δεν διενεργούνται με ηλεκτρονικά μέσα, </a:t>
            </a:r>
            <a:r>
              <a:rPr lang="el-GR" sz="2000" b="1" u="sng" dirty="0" smtClean="0">
                <a:solidFill>
                  <a:srgbClr val="FFFF00"/>
                </a:solidFill>
                <a:latin typeface="+mj-lt"/>
              </a:rPr>
              <a:t>εκδίδεται μία απόφαση</a:t>
            </a:r>
            <a:r>
              <a:rPr lang="el-GR" sz="2000" dirty="0" smtClean="0">
                <a:latin typeface="+mj-lt"/>
              </a:rPr>
              <a:t>, κατά τα ανωτέρω, ανεξαρτήτως του κριτηρίου ανάθεσης. </a:t>
            </a:r>
            <a:endParaRPr lang="el-GR" sz="2000" dirty="0" smtClean="0">
              <a:effectLst/>
              <a:latin typeface="+mj-lt"/>
            </a:endParaRPr>
          </a:p>
        </p:txBody>
      </p:sp>
      <p:sp>
        <p:nvSpPr>
          <p:cNvPr id="1310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FE0DF6-B6B5-46AB-88B2-51B306696B63}" type="slidenum">
              <a:rPr lang="el-GR" sz="1200">
                <a:solidFill>
                  <a:schemeClr val="tx1">
                    <a:tint val="75000"/>
                  </a:schemeClr>
                </a:solidFill>
                <a:latin typeface="+mn-lt"/>
                <a:cs typeface="+mn-cs"/>
              </a:rPr>
              <a:pPr algn="r" fontAlgn="auto">
                <a:spcBef>
                  <a:spcPts val="0"/>
                </a:spcBef>
                <a:spcAft>
                  <a:spcPts val="0"/>
                </a:spcAft>
                <a:defRPr/>
              </a:pPr>
              <a:t>158</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214313"/>
            <a:ext cx="8605838" cy="6094412"/>
          </a:xfrm>
        </p:spPr>
        <p:txBody>
          <a:bodyPr/>
          <a:lstStyle/>
          <a:p>
            <a:pPr marL="361950" indent="-361950" algn="just">
              <a:lnSpc>
                <a:spcPct val="150000"/>
              </a:lnSpc>
              <a:spcBef>
                <a:spcPct val="0"/>
              </a:spcBef>
              <a:buFont typeface="Wingdings" pitchFamily="2" charset="2"/>
              <a:buNone/>
              <a:defRPr/>
            </a:pPr>
            <a:r>
              <a:rPr lang="el-GR" sz="2000" b="1" dirty="0" smtClean="0">
                <a:latin typeface="Arial" charset="0"/>
              </a:rPr>
              <a:t>	</a:t>
            </a:r>
            <a:r>
              <a:rPr lang="el-GR" sz="2000" b="1" dirty="0" smtClean="0">
                <a:solidFill>
                  <a:srgbClr val="00B050"/>
                </a:solidFill>
                <a:latin typeface="Arial" charset="0"/>
              </a:rPr>
              <a:t>Άρθρο 100 Αποσφράγιση &amp; αξιολόγηση προσφορών\αιτήσεων – </a:t>
            </a:r>
            <a:r>
              <a:rPr lang="el-GR" sz="1800" b="1" u="sng" dirty="0" smtClean="0">
                <a:solidFill>
                  <a:srgbClr val="FFFF00"/>
                </a:solidFill>
                <a:latin typeface="Arial" charset="0"/>
              </a:rPr>
              <a:t>ΤΡΟΠΟΠΟΙΗΣΗ</a:t>
            </a:r>
          </a:p>
          <a:p>
            <a:pPr marL="0" indent="-361950" algn="just">
              <a:lnSpc>
                <a:spcPct val="150000"/>
              </a:lnSpc>
              <a:spcBef>
                <a:spcPct val="0"/>
              </a:spcBef>
              <a:buNone/>
              <a:defRPr/>
            </a:pPr>
            <a:r>
              <a:rPr lang="el-GR" sz="2400" dirty="0" smtClean="0">
                <a:latin typeface="+mj-lt"/>
              </a:rPr>
              <a:t>Για τις συμβάσεις που διενεργούνται με </a:t>
            </a:r>
            <a:r>
              <a:rPr lang="el-GR" sz="2400" b="1" dirty="0" smtClean="0">
                <a:latin typeface="+mj-lt"/>
              </a:rPr>
              <a:t>ηλεκτρονικό τρόπο </a:t>
            </a:r>
            <a:r>
              <a:rPr lang="el-GR" sz="2400" dirty="0" smtClean="0">
                <a:latin typeface="+mj-lt"/>
              </a:rPr>
              <a:t>με κριτήριο ανάθεσης την </a:t>
            </a:r>
            <a:r>
              <a:rPr lang="el-GR" sz="2400" b="1" dirty="0" smtClean="0">
                <a:latin typeface="+mj-lt"/>
              </a:rPr>
              <a:t>πλέον συμφέρουσα από οικονομική άποψη προσφορά, </a:t>
            </a:r>
            <a:r>
              <a:rPr lang="el-GR" sz="2400" b="1" u="sng" dirty="0" smtClean="0">
                <a:solidFill>
                  <a:srgbClr val="FFFF00"/>
                </a:solidFill>
                <a:latin typeface="+mj-lt"/>
              </a:rPr>
              <a:t>μόνο βάσει τιμής </a:t>
            </a:r>
            <a:r>
              <a:rPr lang="el-GR" sz="2400" b="1" dirty="0" smtClean="0">
                <a:latin typeface="+mj-lt"/>
              </a:rPr>
              <a:t>ανεξαρτήτως ποσού και ανεξαρτήτως διαδικασίας</a:t>
            </a:r>
            <a:r>
              <a:rPr lang="el-GR" sz="2400" dirty="0" smtClean="0">
                <a:latin typeface="+mj-lt"/>
              </a:rPr>
              <a:t>, αποσφραγίζονται οι φάκελοι δικαιολογητικών, τεχνικής και οικονομικής προσφοράς όλων των διαγωνιζόμενων για όλα τα στάδια και </a:t>
            </a:r>
            <a:r>
              <a:rPr lang="el-GR" sz="2400" b="1" u="sng" dirty="0" smtClean="0">
                <a:solidFill>
                  <a:srgbClr val="FFFF00"/>
                </a:solidFill>
                <a:latin typeface="+mj-lt"/>
              </a:rPr>
              <a:t>εκδίδεται μια απόφαση</a:t>
            </a:r>
            <a:r>
              <a:rPr lang="el-GR" sz="2400" b="1" dirty="0" smtClean="0">
                <a:solidFill>
                  <a:srgbClr val="FFFF00"/>
                </a:solidFill>
                <a:latin typeface="+mj-lt"/>
              </a:rPr>
              <a:t>, με την οποία επικυρώνονται τα αποτελέσματα</a:t>
            </a:r>
            <a:r>
              <a:rPr lang="el-GR" sz="2400" dirty="0" smtClean="0">
                <a:latin typeface="+mj-lt"/>
              </a:rPr>
              <a:t> όλων των σταδίων στην περίπτωση ανοικτής διαδικασίας.</a:t>
            </a:r>
            <a:endParaRPr lang="el-GR" sz="2400" dirty="0" smtClean="0">
              <a:effectLst/>
              <a:latin typeface="+mj-lt"/>
            </a:endParaRPr>
          </a:p>
        </p:txBody>
      </p:sp>
      <p:sp>
        <p:nvSpPr>
          <p:cNvPr id="1310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FE0DF6-B6B5-46AB-88B2-51B306696B63}" type="slidenum">
              <a:rPr lang="el-GR" sz="1200">
                <a:solidFill>
                  <a:schemeClr val="tx1">
                    <a:tint val="75000"/>
                  </a:schemeClr>
                </a:solidFill>
                <a:latin typeface="+mn-lt"/>
                <a:cs typeface="+mn-cs"/>
              </a:rPr>
              <a:pPr algn="r" fontAlgn="auto">
                <a:spcBef>
                  <a:spcPts val="0"/>
                </a:spcBef>
                <a:spcAft>
                  <a:spcPts val="0"/>
                </a:spcAft>
                <a:defRPr/>
              </a:pPr>
              <a:t>159</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214313"/>
            <a:ext cx="8605838" cy="6094412"/>
          </a:xfrm>
        </p:spPr>
        <p:txBody>
          <a:bodyPr/>
          <a:lstStyle/>
          <a:p>
            <a:pPr marL="361950" indent="-361950" algn="just">
              <a:lnSpc>
                <a:spcPct val="150000"/>
              </a:lnSpc>
              <a:spcBef>
                <a:spcPct val="0"/>
              </a:spcBef>
              <a:buFont typeface="Wingdings" pitchFamily="2" charset="2"/>
              <a:buNone/>
              <a:defRPr/>
            </a:pPr>
            <a:r>
              <a:rPr lang="el-GR" sz="2000" b="1" dirty="0" smtClean="0">
                <a:latin typeface="Arial" charset="0"/>
              </a:rPr>
              <a:t>	</a:t>
            </a:r>
            <a:r>
              <a:rPr lang="el-GR" sz="2000" b="1" dirty="0" smtClean="0">
                <a:solidFill>
                  <a:srgbClr val="00B050"/>
                </a:solidFill>
                <a:latin typeface="Arial" charset="0"/>
              </a:rPr>
              <a:t>Άρθρο 100 Αποσφράγιση &amp; αξιολόγηση προσφορών\αιτήσεων – </a:t>
            </a:r>
            <a:r>
              <a:rPr lang="el-GR" sz="1800" b="1" u="sng" dirty="0" smtClean="0">
                <a:solidFill>
                  <a:srgbClr val="FFFF00"/>
                </a:solidFill>
                <a:latin typeface="Arial" charset="0"/>
              </a:rPr>
              <a:t>ΤΡΟΠΟΠΟΙΗΣΗ</a:t>
            </a:r>
          </a:p>
          <a:p>
            <a:pPr marL="361950" indent="-361950" algn="just">
              <a:lnSpc>
                <a:spcPct val="150000"/>
              </a:lnSpc>
              <a:spcBef>
                <a:spcPct val="0"/>
              </a:spcBef>
              <a:buFont typeface="Wingdings" pitchFamily="2" charset="2"/>
              <a:buNone/>
              <a:defRPr/>
            </a:pPr>
            <a:endParaRPr lang="el-GR" sz="1800" b="1" u="sng" dirty="0" smtClean="0">
              <a:solidFill>
                <a:srgbClr val="FFFF00"/>
              </a:solidFill>
              <a:latin typeface="Arial" charset="0"/>
            </a:endParaRPr>
          </a:p>
          <a:p>
            <a:pPr marL="361950" indent="-361950" algn="just">
              <a:lnSpc>
                <a:spcPct val="150000"/>
              </a:lnSpc>
              <a:spcBef>
                <a:spcPct val="0"/>
              </a:spcBef>
              <a:buFont typeface="Wingdings" pitchFamily="2" charset="2"/>
              <a:buChar char="Ø"/>
              <a:defRPr/>
            </a:pPr>
            <a:r>
              <a:rPr lang="el-GR" sz="2000" b="1" dirty="0" smtClean="0">
                <a:solidFill>
                  <a:srgbClr val="FFFF00"/>
                </a:solidFill>
                <a:latin typeface="+mj-lt"/>
              </a:rPr>
              <a:t>συμβάσεις με κριτήριο ανάθεσης την πλέον συμφέρουσα από οικονομική άποψη προσφορά, βάσει του κόστους ή τη βέλτιστη σχέση ποιότητας - τιμής &amp; ανεξαρτήτως ποσού &amp; διαδικασίας</a:t>
            </a:r>
            <a:r>
              <a:rPr lang="el-GR" sz="2000" b="1" dirty="0" smtClean="0">
                <a:latin typeface="+mj-lt"/>
              </a:rPr>
              <a:t>: όταν εξ αρχής έχει υποβληθεί 1 προσφορά, εκδίδεται μια απόφαση, με την οποία επικυρώνονται τα αποτελέσματα όλων των σταδίων της ανοικτής διαδικασίας.</a:t>
            </a:r>
            <a:endParaRPr lang="el-GR" sz="2000" b="1" u="sng" dirty="0" smtClean="0">
              <a:solidFill>
                <a:srgbClr val="FFFF00"/>
              </a:solidFill>
              <a:latin typeface="+mj-lt"/>
            </a:endParaRPr>
          </a:p>
        </p:txBody>
      </p:sp>
      <p:sp>
        <p:nvSpPr>
          <p:cNvPr id="1310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2A78A956-331A-4AA9-A477-55383868BDC5}" type="slidenum">
              <a:rPr lang="el-GR" sz="1200">
                <a:solidFill>
                  <a:schemeClr val="tx1">
                    <a:tint val="75000"/>
                  </a:schemeClr>
                </a:solidFill>
                <a:latin typeface="+mn-lt"/>
                <a:cs typeface="+mn-cs"/>
              </a:rPr>
              <a:pPr algn="r" fontAlgn="auto">
                <a:spcBef>
                  <a:spcPts val="0"/>
                </a:spcBef>
                <a:spcAft>
                  <a:spcPts val="0"/>
                </a:spcAft>
                <a:defRPr/>
              </a:pPr>
              <a:t>16</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smtClean="0"/>
              <a:t>Άρθρο</a:t>
            </a:r>
            <a:r>
              <a:rPr lang="en-GB" sz="2000" b="1" smtClean="0"/>
              <a:t> 5</a:t>
            </a:r>
            <a:r>
              <a:rPr lang="el-GR" sz="2000" b="1" smtClean="0"/>
              <a:t>4 Τεχνικές προδιαγραφές </a:t>
            </a:r>
            <a:r>
              <a:rPr lang="el-GR" sz="1600" b="1" smtClean="0"/>
              <a:t>[συνέχεια]</a:t>
            </a:r>
          </a:p>
        </p:txBody>
      </p:sp>
      <p:sp>
        <p:nvSpPr>
          <p:cNvPr id="148484" name="Content Placeholder 2"/>
          <p:cNvSpPr>
            <a:spLocks noGrp="1"/>
          </p:cNvSpPr>
          <p:nvPr>
            <p:ph idx="4294967295"/>
          </p:nvPr>
        </p:nvSpPr>
        <p:spPr>
          <a:xfrm>
            <a:off x="250825" y="836613"/>
            <a:ext cx="8642350" cy="5472112"/>
          </a:xfrm>
        </p:spPr>
        <p:txBody>
          <a:bodyPr/>
          <a:lstStyle/>
          <a:p>
            <a:pPr marL="355600" indent="-355600" algn="just" eaLnBrk="1" hangingPunct="1">
              <a:lnSpc>
                <a:spcPct val="150000"/>
              </a:lnSpc>
              <a:spcBef>
                <a:spcPct val="0"/>
              </a:spcBef>
              <a:buFont typeface="Wingdings" pitchFamily="2" charset="2"/>
              <a:buNone/>
              <a:defRPr/>
            </a:pPr>
            <a:r>
              <a:rPr lang="el-GR" sz="2000" b="1" u="sng" dirty="0" smtClean="0">
                <a:latin typeface="Calibri" pitchFamily="34" charset="0"/>
              </a:rPr>
              <a:t>Διατύπωση τεχνικών προδιαγραφών (ΤΠ),</a:t>
            </a:r>
            <a:r>
              <a:rPr lang="el-GR" sz="2000" dirty="0" smtClean="0">
                <a:latin typeface="Calibri" pitchFamily="34" charset="0"/>
              </a:rPr>
              <a:t> βάσει:</a:t>
            </a:r>
          </a:p>
          <a:p>
            <a:pPr marL="355600" indent="-355600" algn="just" eaLnBrk="1" hangingPunct="1">
              <a:lnSpc>
                <a:spcPct val="180000"/>
              </a:lnSpc>
              <a:spcBef>
                <a:spcPct val="0"/>
              </a:spcBef>
              <a:buFont typeface="Wingdings" pitchFamily="2" charset="2"/>
              <a:buNone/>
              <a:defRPr/>
            </a:pPr>
            <a:r>
              <a:rPr lang="el-GR" sz="2000" dirty="0" smtClean="0">
                <a:latin typeface="Arial" charset="0"/>
              </a:rPr>
              <a:t>2</a:t>
            </a:r>
            <a:r>
              <a:rPr lang="el-GR" sz="2000" baseline="30000" dirty="0" smtClean="0">
                <a:latin typeface="Arial" charset="0"/>
              </a:rPr>
              <a:t>ον</a:t>
            </a:r>
            <a:r>
              <a:rPr lang="el-GR" sz="2000" dirty="0" smtClean="0">
                <a:latin typeface="Arial" charset="0"/>
              </a:rPr>
              <a:t>.Με </a:t>
            </a:r>
            <a:r>
              <a:rPr lang="el-GR" sz="2000" b="1" dirty="0" smtClean="0">
                <a:solidFill>
                  <a:srgbClr val="FFFF00"/>
                </a:solidFill>
                <a:latin typeface="Arial" charset="0"/>
              </a:rPr>
              <a:t>αναφορά σε επιδόσεις ή λειτουργικές απαιτήσεις</a:t>
            </a:r>
            <a:r>
              <a:rPr lang="el-GR" sz="2000" dirty="0" smtClean="0">
                <a:latin typeface="Arial" charset="0"/>
              </a:rPr>
              <a:t>, συμπεριλαμβανομένων των </a:t>
            </a:r>
            <a:r>
              <a:rPr lang="el-GR" sz="2000" b="1" u="sng" dirty="0" smtClean="0">
                <a:solidFill>
                  <a:srgbClr val="FFFF00"/>
                </a:solidFill>
                <a:latin typeface="Arial" charset="0"/>
              </a:rPr>
              <a:t>περιβαλλοντικών χαρακτηριστικών</a:t>
            </a:r>
            <a:r>
              <a:rPr lang="el-GR" sz="2000" dirty="0" smtClean="0">
                <a:latin typeface="Arial" charset="0"/>
              </a:rPr>
              <a:t>, υπό την προϋπόθεση ότι οι παράμετροι είναι επαρκώς προσδιορισμένες ώστε να επιτρέπουν στους προσφέροντες να προσδιορίζουν το αντικείμενο της σύμβασης και στις ΑΑ να αναθέτουν τη σύμβαση.</a:t>
            </a:r>
          </a:p>
          <a:p>
            <a:pPr marL="355600" indent="-355600" algn="just" eaLnBrk="1" hangingPunct="1">
              <a:lnSpc>
                <a:spcPct val="180000"/>
              </a:lnSpc>
              <a:spcBef>
                <a:spcPct val="0"/>
              </a:spcBef>
              <a:buFont typeface="Wingdings" pitchFamily="2" charset="2"/>
              <a:buNone/>
              <a:defRPr/>
            </a:pPr>
            <a:r>
              <a:rPr lang="el-GR" sz="2000" dirty="0" smtClean="0">
                <a:latin typeface="Arial" charset="0"/>
              </a:rPr>
              <a:t>3</a:t>
            </a:r>
            <a:r>
              <a:rPr lang="el-GR" sz="2000" baseline="30000" dirty="0" smtClean="0">
                <a:latin typeface="Arial" charset="0"/>
              </a:rPr>
              <a:t>ον</a:t>
            </a:r>
            <a:r>
              <a:rPr lang="el-GR" sz="2000" dirty="0" smtClean="0">
                <a:latin typeface="Arial" charset="0"/>
              </a:rPr>
              <a:t>. Με αναφορά στις ως άνω επιδόσεις ή λειτουργικές απαιτήσεις, με παραπομπή στις προδιαγραφές του </a:t>
            </a:r>
            <a:r>
              <a:rPr lang="el-GR" sz="2000" b="1" dirty="0" smtClean="0">
                <a:solidFill>
                  <a:srgbClr val="FFFF00"/>
                </a:solidFill>
                <a:latin typeface="Arial" charset="0"/>
              </a:rPr>
              <a:t>Παραρτήματος VII</a:t>
            </a:r>
            <a:r>
              <a:rPr lang="el-GR" sz="2000" dirty="0" smtClean="0">
                <a:solidFill>
                  <a:srgbClr val="FFFF00"/>
                </a:solidFill>
                <a:latin typeface="Arial" charset="0"/>
              </a:rPr>
              <a:t>, </a:t>
            </a:r>
            <a:r>
              <a:rPr lang="el-GR" sz="2000" dirty="0" smtClean="0">
                <a:latin typeface="Arial" charset="0"/>
              </a:rPr>
              <a:t>προκειμένου να τεκμαίρεται η συμμόρφωση προς τις εν λόγω επιδόσεις ή λειτουργικές απαιτήσεις.</a:t>
            </a:r>
            <a:endParaRPr lang="el-GR" sz="2400" dirty="0" smtClean="0">
              <a:effectLst/>
              <a:latin typeface="Arial" charset="0"/>
            </a:endParaRPr>
          </a:p>
        </p:txBody>
      </p:sp>
      <p:sp>
        <p:nvSpPr>
          <p:cNvPr id="1638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FE0DF6-B6B5-46AB-88B2-51B306696B63}" type="slidenum">
              <a:rPr lang="el-GR" sz="1200">
                <a:solidFill>
                  <a:schemeClr val="tx1">
                    <a:tint val="75000"/>
                  </a:schemeClr>
                </a:solidFill>
                <a:latin typeface="+mn-lt"/>
                <a:cs typeface="+mn-cs"/>
              </a:rPr>
              <a:pPr algn="r" fontAlgn="auto">
                <a:spcBef>
                  <a:spcPts val="0"/>
                </a:spcBef>
                <a:spcAft>
                  <a:spcPts val="0"/>
                </a:spcAft>
                <a:defRPr/>
              </a:pPr>
              <a:t>160</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214313"/>
            <a:ext cx="8605838" cy="6094412"/>
          </a:xfrm>
        </p:spPr>
        <p:txBody>
          <a:bodyPr/>
          <a:lstStyle/>
          <a:p>
            <a:pPr marL="361950" indent="-361950" algn="just">
              <a:lnSpc>
                <a:spcPct val="150000"/>
              </a:lnSpc>
              <a:spcBef>
                <a:spcPct val="0"/>
              </a:spcBef>
              <a:buFont typeface="Wingdings" pitchFamily="2" charset="2"/>
              <a:buNone/>
              <a:defRPr/>
            </a:pPr>
            <a:r>
              <a:rPr lang="el-GR" sz="2000" b="1" dirty="0" smtClean="0">
                <a:latin typeface="Arial" charset="0"/>
              </a:rPr>
              <a:t>	</a:t>
            </a:r>
            <a:r>
              <a:rPr lang="el-GR" sz="2000" b="1" dirty="0" smtClean="0">
                <a:solidFill>
                  <a:srgbClr val="00B050"/>
                </a:solidFill>
                <a:latin typeface="Arial" charset="0"/>
              </a:rPr>
              <a:t>Άρθρο 100 Αποσφράγιση &amp; αξιολόγηση προσφορών\αιτήσεων – </a:t>
            </a:r>
            <a:r>
              <a:rPr lang="el-GR" sz="1800" b="1" u="sng" dirty="0" smtClean="0">
                <a:solidFill>
                  <a:srgbClr val="FFFF00"/>
                </a:solidFill>
                <a:latin typeface="Arial" charset="0"/>
              </a:rPr>
              <a:t>ΤΡΟΠΟΠΟΙΗΣΗ</a:t>
            </a:r>
          </a:p>
          <a:p>
            <a:pPr marL="361950" indent="-361950" algn="just">
              <a:lnSpc>
                <a:spcPct val="150000"/>
              </a:lnSpc>
              <a:spcBef>
                <a:spcPct val="0"/>
              </a:spcBef>
              <a:buFont typeface="Wingdings" pitchFamily="2" charset="2"/>
              <a:buNone/>
              <a:defRPr/>
            </a:pPr>
            <a:endParaRPr lang="el-GR" sz="1800" b="1" u="sng" dirty="0" smtClean="0">
              <a:solidFill>
                <a:srgbClr val="FFFF00"/>
              </a:solidFill>
              <a:latin typeface="Arial" charset="0"/>
            </a:endParaRPr>
          </a:p>
          <a:p>
            <a:pPr marL="361950" indent="-361950" algn="just">
              <a:lnSpc>
                <a:spcPct val="150000"/>
              </a:lnSpc>
              <a:spcBef>
                <a:spcPct val="0"/>
              </a:spcBef>
              <a:buFont typeface="Wingdings" pitchFamily="2" charset="2"/>
              <a:buNone/>
              <a:defRPr/>
            </a:pPr>
            <a:endParaRPr lang="el-GR" sz="1800" b="1" u="sng" dirty="0" smtClean="0">
              <a:solidFill>
                <a:srgbClr val="FFFF00"/>
              </a:solidFill>
              <a:latin typeface="Arial" charset="0"/>
            </a:endParaRPr>
          </a:p>
          <a:p>
            <a:pPr marL="361950" indent="-361950" algn="just">
              <a:lnSpc>
                <a:spcPct val="150000"/>
              </a:lnSpc>
              <a:spcBef>
                <a:spcPct val="0"/>
              </a:spcBef>
              <a:buFont typeface="Wingdings" pitchFamily="2" charset="2"/>
              <a:buChar char="Ø"/>
              <a:defRPr/>
            </a:pPr>
            <a:r>
              <a:rPr lang="el-GR" sz="2000" dirty="0" smtClean="0">
                <a:effectLst/>
              </a:rPr>
              <a:t>Ειδικά στις διαδικασίες που διενεργούνται μέσω </a:t>
            </a:r>
            <a:r>
              <a:rPr lang="el-GR" sz="2000" b="1" dirty="0" smtClean="0">
                <a:solidFill>
                  <a:srgbClr val="FFFF00"/>
                </a:solidFill>
                <a:effectLst/>
              </a:rPr>
              <a:t>Δυναμικού Συστήματος Αγορών</a:t>
            </a:r>
            <a:r>
              <a:rPr lang="el-GR" sz="2000" dirty="0" smtClean="0">
                <a:effectLst/>
              </a:rPr>
              <a:t>, οι αιτήσεις συμμετοχής των οικονομικών φορέων για την εγγραφή τους στο σύστημα υποβάλλονται ηλεκτρονικά, χωρίς να ακολουθείται η διαδικασία ηλεκτρονικής αποσφράγισης.</a:t>
            </a:r>
            <a:endParaRPr lang="el-GR" sz="2000" b="1" u="sng" dirty="0" smtClean="0">
              <a:solidFill>
                <a:srgbClr val="FFFF00"/>
              </a:solidFill>
              <a:effectLst/>
              <a:latin typeface="Arial" charset="0"/>
            </a:endParaRPr>
          </a:p>
        </p:txBody>
      </p:sp>
      <p:sp>
        <p:nvSpPr>
          <p:cNvPr id="1310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586BEBA-47DD-4434-B965-1C43A6AE9E9E}" type="slidenum">
              <a:rPr lang="el-GR" sz="1200">
                <a:solidFill>
                  <a:schemeClr val="tx1">
                    <a:tint val="75000"/>
                  </a:schemeClr>
                </a:solidFill>
                <a:latin typeface="+mn-lt"/>
                <a:cs typeface="+mn-cs"/>
              </a:rPr>
              <a:pPr algn="r" fontAlgn="auto">
                <a:spcBef>
                  <a:spcPts val="0"/>
                </a:spcBef>
                <a:spcAft>
                  <a:spcPts val="0"/>
                </a:spcAft>
                <a:defRPr/>
              </a:pPr>
              <a:t>161</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214313"/>
            <a:ext cx="8605838" cy="6094412"/>
          </a:xfrm>
        </p:spPr>
        <p:txBody>
          <a:bodyPr/>
          <a:lstStyle/>
          <a:p>
            <a:pPr marL="361950" indent="-361950" algn="just">
              <a:lnSpc>
                <a:spcPct val="150000"/>
              </a:lnSpc>
              <a:spcBef>
                <a:spcPct val="0"/>
              </a:spcBef>
              <a:buFont typeface="Wingdings" pitchFamily="2" charset="2"/>
              <a:buNone/>
              <a:defRPr/>
            </a:pPr>
            <a:r>
              <a:rPr lang="el-GR" sz="2000" b="1" dirty="0" smtClean="0">
                <a:latin typeface="Arial" charset="0"/>
              </a:rPr>
              <a:t>	</a:t>
            </a:r>
            <a:r>
              <a:rPr lang="el-GR" sz="2000" b="1" dirty="0" smtClean="0">
                <a:solidFill>
                  <a:srgbClr val="00B050"/>
                </a:solidFill>
                <a:latin typeface="Arial" charset="0"/>
              </a:rPr>
              <a:t>Άρθρο 100 Αποσφράγιση &amp; αξιολόγηση προσφορών\αιτήσεων – </a:t>
            </a:r>
            <a:r>
              <a:rPr lang="el-GR" sz="1800" b="1" dirty="0" smtClean="0">
                <a:solidFill>
                  <a:srgbClr val="FF0000"/>
                </a:solidFill>
                <a:latin typeface="Arial" charset="0"/>
              </a:rPr>
              <a:t>ΤΡΟΠΟΠΟΙΗΣΗ</a:t>
            </a:r>
          </a:p>
          <a:p>
            <a:pPr marL="0" indent="-361950" algn="just">
              <a:lnSpc>
                <a:spcPct val="150000"/>
              </a:lnSpc>
              <a:spcBef>
                <a:spcPct val="0"/>
              </a:spcBef>
              <a:buFont typeface="Wingdings" pitchFamily="2" charset="2"/>
              <a:buNone/>
              <a:defRPr/>
            </a:pPr>
            <a:endParaRPr lang="el-GR" sz="2000" b="1" dirty="0" smtClean="0"/>
          </a:p>
          <a:p>
            <a:pPr marL="0" indent="-361950" algn="just">
              <a:lnSpc>
                <a:spcPct val="150000"/>
              </a:lnSpc>
              <a:spcBef>
                <a:spcPct val="0"/>
              </a:spcBef>
              <a:buFont typeface="Wingdings" pitchFamily="2" charset="2"/>
              <a:buNone/>
              <a:defRPr/>
            </a:pPr>
            <a:r>
              <a:rPr lang="el-GR" sz="2000" b="1" u="sng" dirty="0" smtClean="0"/>
              <a:t>Κατά των ανωτέρω αποφάσεων χωρεί ένσταση</a:t>
            </a:r>
            <a:r>
              <a:rPr lang="el-GR" sz="2000" b="1" dirty="0" smtClean="0"/>
              <a:t>, σύμφωνα με το άρθρο 127 για συμβάσεις με εκτιμώμενη αξία έως &amp; 60.000,00, προ ΦΠΑ, ή σύμφωνα με το άρθρο 360, </a:t>
            </a:r>
            <a:r>
              <a:rPr lang="el-GR" sz="2000" b="1" dirty="0" smtClean="0">
                <a:solidFill>
                  <a:srgbClr val="FFFF00"/>
                </a:solidFill>
              </a:rPr>
              <a:t>προδικαστική προσφυγή για συμβάσεις με εκτιμώμενη αξία ανώτερη των 60.000,00 προ ΦΠΑ</a:t>
            </a:r>
            <a:r>
              <a:rPr lang="el-GR" sz="2000" b="1" dirty="0" smtClean="0"/>
              <a:t>.». </a:t>
            </a:r>
          </a:p>
          <a:p>
            <a:pPr marL="0" indent="-361950" algn="just">
              <a:lnSpc>
                <a:spcPct val="150000"/>
              </a:lnSpc>
              <a:spcBef>
                <a:spcPct val="0"/>
              </a:spcBef>
              <a:buFont typeface="Wingdings" pitchFamily="2" charset="2"/>
              <a:buNone/>
              <a:defRPr/>
            </a:pPr>
            <a:r>
              <a:rPr lang="el-GR" sz="1600" b="1" dirty="0" smtClean="0">
                <a:solidFill>
                  <a:srgbClr val="FF0000"/>
                </a:solidFill>
              </a:rPr>
              <a:t>[ΑΝΤΙΚ. ΤΗΣ ΠΑΡ. 4 ΤΟΥ ΑΡΘΡΟΥ 100 ΜΕ ΤΗΝ ΠΑΡ. 18 ΤΟΥ ΑΡΘ. 107 ΤΟΥ Ν. 4497/17, ΦΕΚ-171 Α/13-11-17]</a:t>
            </a:r>
            <a:r>
              <a:rPr lang="el-GR" sz="1600" b="1" dirty="0" smtClean="0"/>
              <a:t> </a:t>
            </a:r>
            <a:endParaRPr lang="el-GR" sz="1600" dirty="0" smtClean="0">
              <a:effectLst/>
              <a:latin typeface="Arial" pitchFamily="34" charset="0"/>
            </a:endParaRPr>
          </a:p>
        </p:txBody>
      </p:sp>
      <p:sp>
        <p:nvSpPr>
          <p:cNvPr id="13312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6DDA3B3-39A4-4E36-8A56-C7B10A2942D5}" type="slidenum">
              <a:rPr lang="el-GR" sz="1200">
                <a:solidFill>
                  <a:schemeClr val="tx1">
                    <a:tint val="75000"/>
                  </a:schemeClr>
                </a:solidFill>
                <a:latin typeface="+mn-lt"/>
                <a:cs typeface="+mn-cs"/>
              </a:rPr>
              <a:pPr algn="r" fontAlgn="auto">
                <a:spcBef>
                  <a:spcPts val="0"/>
                </a:spcBef>
                <a:spcAft>
                  <a:spcPts val="0"/>
                </a:spcAft>
                <a:defRPr/>
              </a:pPr>
              <a:t>162</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620713"/>
            <a:ext cx="8605838" cy="5976937"/>
          </a:xfrm>
        </p:spPr>
        <p:txBody>
          <a:bodyPr/>
          <a:lstStyle/>
          <a:p>
            <a:pPr marL="361950" indent="-361950" algn="just">
              <a:spcBef>
                <a:spcPct val="0"/>
              </a:spcBef>
              <a:buFont typeface="Wingdings" pitchFamily="2" charset="2"/>
              <a:buNone/>
              <a:defRPr/>
            </a:pPr>
            <a:r>
              <a:rPr lang="el-GR" sz="2000" b="1" dirty="0" smtClean="0">
                <a:latin typeface="Arial" charset="0"/>
              </a:rPr>
              <a:t>	</a:t>
            </a:r>
            <a:r>
              <a:rPr lang="fr-CA" sz="2000" b="1" dirty="0" smtClean="0">
                <a:solidFill>
                  <a:srgbClr val="00B050"/>
                </a:solidFill>
                <a:latin typeface="Arial" charset="0"/>
              </a:rPr>
              <a:t>Άρθρο 101 Αντιστροφή σταδίων αξιολόγησης στην ανοικτή διαδικασία </a:t>
            </a:r>
            <a:endParaRPr lang="el-GR" sz="2000" b="1" dirty="0" smtClean="0">
              <a:solidFill>
                <a:srgbClr val="00B050"/>
              </a:solidFill>
              <a:latin typeface="Arial" charset="0"/>
            </a:endParaRPr>
          </a:p>
          <a:p>
            <a:pPr marL="361950" indent="-361950" algn="just">
              <a:spcBef>
                <a:spcPct val="0"/>
              </a:spcBef>
              <a:buFont typeface="Wingdings" pitchFamily="2" charset="2"/>
              <a:buNone/>
              <a:defRPr/>
            </a:pPr>
            <a:endParaRPr lang="el-GR" sz="2000" b="1" dirty="0" smtClean="0">
              <a:solidFill>
                <a:srgbClr val="00B050"/>
              </a:solidFill>
              <a:latin typeface="Arial" charset="0"/>
            </a:endParaRPr>
          </a:p>
          <a:p>
            <a:pPr marL="361950" indent="-361950" algn="just">
              <a:lnSpc>
                <a:spcPct val="150000"/>
              </a:lnSpc>
              <a:spcBef>
                <a:spcPct val="0"/>
              </a:spcBef>
              <a:buFont typeface="Wingdings" pitchFamily="2" charset="2"/>
              <a:buChar char="Ø"/>
              <a:defRPr/>
            </a:pPr>
            <a:r>
              <a:rPr lang="el-GR" sz="1800" dirty="0" smtClean="0">
                <a:effectLst/>
                <a:latin typeface="+mj-lt"/>
              </a:rPr>
              <a:t>Στις ανοικτές διαδικασίες, οι αναθέτουσες αρχές δύνανται να εξετάσουν τις προσφορές </a:t>
            </a:r>
            <a:r>
              <a:rPr lang="el-GR" sz="1800" b="1" dirty="0" smtClean="0">
                <a:solidFill>
                  <a:srgbClr val="FFFF00"/>
                </a:solidFill>
                <a:effectLst/>
                <a:latin typeface="+mj-lt"/>
              </a:rPr>
              <a:t>πριν από την επαλήθευση μη συνδρομής λόγων αποκλεισμού και της πλήρωσης των κριτηρίων επιλογή</a:t>
            </a:r>
            <a:r>
              <a:rPr lang="el-GR" sz="1800" dirty="0" smtClean="0">
                <a:effectLst/>
                <a:latin typeface="+mj-lt"/>
              </a:rPr>
              <a:t>ς, (άρθρα 73 - 83). </a:t>
            </a:r>
          </a:p>
          <a:p>
            <a:pPr marL="361950" indent="-361950" algn="just">
              <a:lnSpc>
                <a:spcPct val="150000"/>
              </a:lnSpc>
              <a:spcBef>
                <a:spcPct val="0"/>
              </a:spcBef>
              <a:buFont typeface="Wingdings" pitchFamily="2" charset="2"/>
              <a:buChar char="Ø"/>
              <a:defRPr/>
            </a:pPr>
            <a:r>
              <a:rPr lang="el-GR" sz="1800" dirty="0" smtClean="0">
                <a:effectLst/>
                <a:latin typeface="+mj-lt"/>
              </a:rPr>
              <a:t>Όταν κάνουν χρήση αυτής της δυνατότητας, εξασφαλίζουν ότι ο έλεγχος μη συνδρομής των λόγων αποκλεισμού και πλήρωσης των κριτηρίων επιλογής πραγματοποιείται </a:t>
            </a:r>
            <a:r>
              <a:rPr lang="el-GR" sz="1800" b="1" dirty="0" smtClean="0">
                <a:effectLst/>
                <a:latin typeface="+mj-lt"/>
              </a:rPr>
              <a:t>κατά τρόπο αμερόληπτο και διαφανή </a:t>
            </a:r>
            <a:r>
              <a:rPr lang="el-GR" sz="1800" dirty="0" smtClean="0">
                <a:effectLst/>
                <a:latin typeface="+mj-lt"/>
              </a:rPr>
              <a:t>ώστε να μην ανατίθεται σύμβαση σε προσφέροντα που θα έπρεπε να είχε αποκλειστεί, ή δεν πληροί τα κριτήρια επιλογής.</a:t>
            </a:r>
          </a:p>
          <a:p>
            <a:pPr marL="361950" indent="-361950" algn="just">
              <a:lnSpc>
                <a:spcPct val="150000"/>
              </a:lnSpc>
              <a:spcBef>
                <a:spcPct val="0"/>
              </a:spcBef>
              <a:buFont typeface="Wingdings" pitchFamily="2" charset="2"/>
              <a:buNone/>
              <a:defRPr/>
            </a:pPr>
            <a:endParaRPr lang="el-GR" sz="1800" dirty="0" smtClean="0">
              <a:solidFill>
                <a:srgbClr val="00B050"/>
              </a:solidFill>
              <a:effectLst/>
              <a:latin typeface="+mj-lt"/>
            </a:endParaRPr>
          </a:p>
        </p:txBody>
      </p:sp>
      <p:sp>
        <p:nvSpPr>
          <p:cNvPr id="1341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6DDA3B3-39A4-4E36-8A56-C7B10A2942D5}" type="slidenum">
              <a:rPr lang="el-GR" sz="1200">
                <a:solidFill>
                  <a:schemeClr val="tx1">
                    <a:tint val="75000"/>
                  </a:schemeClr>
                </a:solidFill>
                <a:latin typeface="+mn-lt"/>
                <a:cs typeface="+mn-cs"/>
              </a:rPr>
              <a:pPr algn="r" fontAlgn="auto">
                <a:spcBef>
                  <a:spcPts val="0"/>
                </a:spcBef>
                <a:spcAft>
                  <a:spcPts val="0"/>
                </a:spcAft>
                <a:defRPr/>
              </a:pPr>
              <a:t>163</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620713"/>
            <a:ext cx="8605838" cy="5951559"/>
          </a:xfrm>
        </p:spPr>
        <p:txBody>
          <a:bodyPr/>
          <a:lstStyle/>
          <a:p>
            <a:pPr marL="361950" indent="-361950" algn="just">
              <a:spcBef>
                <a:spcPct val="0"/>
              </a:spcBef>
              <a:buFont typeface="Wingdings" pitchFamily="2" charset="2"/>
              <a:buNone/>
              <a:defRPr/>
            </a:pPr>
            <a:r>
              <a:rPr lang="el-GR" sz="2000" b="1" dirty="0" smtClean="0">
                <a:latin typeface="Arial" charset="0"/>
              </a:rPr>
              <a:t>	</a:t>
            </a:r>
            <a:r>
              <a:rPr lang="fr-CA" sz="2000" b="1" dirty="0" smtClean="0">
                <a:solidFill>
                  <a:srgbClr val="00B050"/>
                </a:solidFill>
                <a:latin typeface="Arial" charset="0"/>
              </a:rPr>
              <a:t>Άρθρο 101 Αντιστροφή σταδίων αξιολόγησης στην </a:t>
            </a:r>
            <a:r>
              <a:rPr lang="fr-CA" sz="2000" b="1" dirty="0" err="1" smtClean="0">
                <a:solidFill>
                  <a:srgbClr val="00B050"/>
                </a:solidFill>
                <a:latin typeface="Arial" charset="0"/>
              </a:rPr>
              <a:t>ανοικτή</a:t>
            </a:r>
            <a:r>
              <a:rPr lang="fr-CA" sz="2000" b="1" dirty="0" smtClean="0">
                <a:solidFill>
                  <a:srgbClr val="00B050"/>
                </a:solidFill>
                <a:latin typeface="Arial" charset="0"/>
              </a:rPr>
              <a:t> διαδικασία</a:t>
            </a:r>
            <a:r>
              <a:rPr lang="el-GR" sz="2000" b="1" dirty="0" smtClean="0">
                <a:solidFill>
                  <a:srgbClr val="00B050"/>
                </a:solidFill>
                <a:latin typeface="Arial" charset="0"/>
              </a:rPr>
              <a:t> </a:t>
            </a:r>
            <a:r>
              <a:rPr lang="el-GR" sz="2000" dirty="0" smtClean="0">
                <a:latin typeface="Arial" charset="0"/>
              </a:rPr>
              <a:t>Η χρήση της  προηγούμενης διαδικασίας </a:t>
            </a:r>
            <a:r>
              <a:rPr lang="el-GR" sz="2000" b="1" u="sng" dirty="0" smtClean="0">
                <a:solidFill>
                  <a:srgbClr val="00B050"/>
                </a:solidFill>
                <a:latin typeface="Arial" charset="0"/>
              </a:rPr>
              <a:t>δεν επιτρέπεται</a:t>
            </a:r>
            <a:r>
              <a:rPr lang="el-GR" sz="2000" dirty="0" smtClean="0">
                <a:latin typeface="Arial" charset="0"/>
              </a:rPr>
              <a:t>:</a:t>
            </a:r>
          </a:p>
          <a:p>
            <a:pPr marL="361950" indent="-361950" algn="just">
              <a:lnSpc>
                <a:spcPct val="180000"/>
              </a:lnSpc>
              <a:spcBef>
                <a:spcPct val="0"/>
              </a:spcBef>
              <a:buFont typeface="Wingdings" pitchFamily="2" charset="2"/>
              <a:buNone/>
              <a:defRPr/>
            </a:pPr>
            <a:r>
              <a:rPr lang="el-GR" sz="2000" dirty="0" smtClean="0">
                <a:latin typeface="Arial" charset="0"/>
              </a:rPr>
              <a:t>α) στις διαδικασίες σύναψης </a:t>
            </a:r>
            <a:r>
              <a:rPr lang="el-GR" sz="2000" dirty="0" smtClean="0">
                <a:solidFill>
                  <a:schemeClr val="accent1"/>
                </a:solidFill>
                <a:latin typeface="Arial" charset="0"/>
              </a:rPr>
              <a:t>ΔΣ έργων</a:t>
            </a:r>
            <a:r>
              <a:rPr lang="el-GR" sz="2000" dirty="0" smtClean="0">
                <a:latin typeface="Arial" charset="0"/>
              </a:rPr>
              <a:t>, </a:t>
            </a:r>
            <a:r>
              <a:rPr lang="el-GR" sz="2000" b="1" u="sng" dirty="0" smtClean="0">
                <a:latin typeface="Arial" charset="0"/>
              </a:rPr>
              <a:t>εκτός</a:t>
            </a:r>
            <a:r>
              <a:rPr lang="el-GR" sz="2000" dirty="0" smtClean="0">
                <a:latin typeface="Arial" charset="0"/>
              </a:rPr>
              <a:t> από την περίπτωση που κριτήριο ανάθεσης είναι η πλέον συμφέρουσα </a:t>
            </a:r>
            <a:r>
              <a:rPr lang="el-GR" sz="2000" dirty="0" smtClean="0">
                <a:solidFill>
                  <a:schemeClr val="accent1"/>
                </a:solidFill>
                <a:latin typeface="Arial" charset="0"/>
              </a:rPr>
              <a:t>από οικονομική άποψη προσφορά </a:t>
            </a:r>
            <a:r>
              <a:rPr lang="el-GR" sz="2000" b="1" dirty="0" smtClean="0">
                <a:solidFill>
                  <a:schemeClr val="accent1"/>
                </a:solidFill>
                <a:latin typeface="Arial" charset="0"/>
              </a:rPr>
              <a:t>μόνο βάσει τιμής</a:t>
            </a:r>
            <a:r>
              <a:rPr lang="el-GR" sz="2000" dirty="0" smtClean="0">
                <a:latin typeface="Arial" charset="0"/>
              </a:rPr>
              <a:t>,</a:t>
            </a:r>
            <a:r>
              <a:rPr lang="el-GR" sz="2000" dirty="0" smtClean="0"/>
              <a:t> &amp; </a:t>
            </a:r>
            <a:r>
              <a:rPr lang="el-GR" sz="2000" b="1" dirty="0" smtClean="0">
                <a:solidFill>
                  <a:srgbClr val="FF0000"/>
                </a:solidFill>
              </a:rPr>
              <a:t>ανάθεσης σύμβασης του άρθ. 50 </a:t>
            </a:r>
            <a:endParaRPr lang="el-GR" sz="2000" b="1" dirty="0" smtClean="0">
              <a:solidFill>
                <a:srgbClr val="FF0000"/>
              </a:solidFill>
              <a:latin typeface="Arial" charset="0"/>
            </a:endParaRPr>
          </a:p>
          <a:p>
            <a:pPr marL="361950" indent="-361950" algn="just">
              <a:lnSpc>
                <a:spcPct val="180000"/>
              </a:lnSpc>
              <a:spcBef>
                <a:spcPct val="0"/>
              </a:spcBef>
              <a:buNone/>
              <a:defRPr/>
            </a:pPr>
            <a:r>
              <a:rPr lang="el-GR" sz="2000" dirty="0" smtClean="0"/>
              <a:t>β) στις διαδικασίες σύναψης </a:t>
            </a:r>
            <a:r>
              <a:rPr lang="el-GR" sz="2000" b="1" dirty="0" smtClean="0">
                <a:solidFill>
                  <a:srgbClr val="FFFF00"/>
                </a:solidFill>
              </a:rPr>
              <a:t>δημοσίων συμβάσεων μελετών, τεχνικών και λοιπών συναφών επιστημονικών υπηρεσιών</a:t>
            </a:r>
            <a:r>
              <a:rPr lang="el-GR" sz="2000" dirty="0" smtClean="0"/>
              <a:t>, εκτός από την περίπτωση που κριτήριο ανάθεσης </a:t>
            </a:r>
            <a:r>
              <a:rPr lang="el-GR" sz="2000" b="1" dirty="0" smtClean="0"/>
              <a:t>είναι η πλέον </a:t>
            </a:r>
            <a:r>
              <a:rPr lang="el-GR" sz="2000" b="1" u="sng" dirty="0" smtClean="0"/>
              <a:t>συμφέρουσα από οικονομική άποψη προσφορά μόνο βάσει τιμής.</a:t>
            </a:r>
            <a:endParaRPr lang="el-GR" sz="2000" u="sng" dirty="0" smtClean="0">
              <a:solidFill>
                <a:srgbClr val="00B050"/>
              </a:solidFill>
              <a:effectLst/>
              <a:latin typeface="Arial" charset="0"/>
            </a:endParaRPr>
          </a:p>
        </p:txBody>
      </p:sp>
      <p:sp>
        <p:nvSpPr>
          <p:cNvPr id="1341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6DDA3B3-39A4-4E36-8A56-C7B10A2942D5}" type="slidenum">
              <a:rPr lang="el-GR" sz="1200">
                <a:solidFill>
                  <a:schemeClr val="tx1">
                    <a:tint val="75000"/>
                  </a:schemeClr>
                </a:solidFill>
                <a:latin typeface="+mn-lt"/>
                <a:cs typeface="+mn-cs"/>
              </a:rPr>
              <a:pPr algn="r" fontAlgn="auto">
                <a:spcBef>
                  <a:spcPts val="0"/>
                </a:spcBef>
                <a:spcAft>
                  <a:spcPts val="0"/>
                </a:spcAft>
                <a:defRPr/>
              </a:pPr>
              <a:t>164</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el-GR" sz="2000" b="1" dirty="0" smtClean="0"/>
              <a:t/>
            </a:r>
            <a:br>
              <a:rPr lang="el-GR" sz="2000" b="1"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620713"/>
            <a:ext cx="8605838" cy="5976937"/>
          </a:xfrm>
        </p:spPr>
        <p:txBody>
          <a:bodyPr/>
          <a:lstStyle/>
          <a:p>
            <a:pPr marL="361950" indent="-361950" algn="just">
              <a:spcBef>
                <a:spcPct val="0"/>
              </a:spcBef>
              <a:buFont typeface="Wingdings" pitchFamily="2" charset="2"/>
              <a:buNone/>
              <a:defRPr/>
            </a:pPr>
            <a:r>
              <a:rPr lang="el-GR" sz="2000" b="1" dirty="0" smtClean="0">
                <a:latin typeface="Arial" charset="0"/>
              </a:rPr>
              <a:t>	</a:t>
            </a:r>
            <a:r>
              <a:rPr lang="fr-CA" sz="2000" b="1" dirty="0" smtClean="0">
                <a:solidFill>
                  <a:srgbClr val="00B050"/>
                </a:solidFill>
                <a:latin typeface="Arial" charset="0"/>
              </a:rPr>
              <a:t>Άρθρο 101 Αντιστροφή σταδίων αξιολόγησης στην ανοικτή διαδικασία </a:t>
            </a:r>
            <a:endParaRPr lang="el-GR" sz="1600" dirty="0" smtClean="0">
              <a:solidFill>
                <a:srgbClr val="00B050"/>
              </a:solidFill>
              <a:latin typeface="Arial" charset="0"/>
            </a:endParaRPr>
          </a:p>
          <a:p>
            <a:pPr marL="361950" indent="-361950" algn="just">
              <a:lnSpc>
                <a:spcPct val="180000"/>
              </a:lnSpc>
              <a:spcBef>
                <a:spcPct val="0"/>
              </a:spcBef>
              <a:buFont typeface="Wingdings" pitchFamily="2" charset="2"/>
              <a:buNone/>
              <a:defRPr/>
            </a:pPr>
            <a:r>
              <a:rPr lang="el-GR" sz="2000" dirty="0" smtClean="0">
                <a:latin typeface="Arial" charset="0"/>
              </a:rPr>
              <a:t>Η χρήση της  προηγούμενης διαδικασίας </a:t>
            </a:r>
            <a:r>
              <a:rPr lang="el-GR" sz="2000" b="1" u="sng" dirty="0" smtClean="0">
                <a:solidFill>
                  <a:srgbClr val="00B050"/>
                </a:solidFill>
                <a:latin typeface="Arial" charset="0"/>
              </a:rPr>
              <a:t>δεν επιτρέπεται</a:t>
            </a:r>
            <a:r>
              <a:rPr lang="el-GR" sz="2000" dirty="0" smtClean="0">
                <a:latin typeface="Arial" charset="0"/>
              </a:rPr>
              <a:t>:</a:t>
            </a:r>
          </a:p>
          <a:p>
            <a:pPr marL="361950" indent="-361950" algn="just">
              <a:lnSpc>
                <a:spcPct val="180000"/>
              </a:lnSpc>
              <a:spcBef>
                <a:spcPct val="0"/>
              </a:spcBef>
              <a:buFont typeface="Wingdings" pitchFamily="2" charset="2"/>
              <a:buNone/>
              <a:defRPr/>
            </a:pPr>
            <a:endParaRPr lang="el-GR" sz="2000" dirty="0" smtClean="0">
              <a:latin typeface="Arial" charset="0"/>
            </a:endParaRPr>
          </a:p>
          <a:p>
            <a:pPr marL="361950" indent="-361950" algn="just">
              <a:lnSpc>
                <a:spcPct val="180000"/>
              </a:lnSpc>
              <a:spcBef>
                <a:spcPct val="0"/>
              </a:spcBef>
              <a:buFont typeface="Wingdings" pitchFamily="2" charset="2"/>
              <a:buNone/>
              <a:defRPr/>
            </a:pPr>
            <a:endParaRPr lang="el-GR" sz="2000" dirty="0" smtClean="0">
              <a:latin typeface="Arial" charset="0"/>
            </a:endParaRPr>
          </a:p>
          <a:p>
            <a:pPr marL="361950" indent="-361950" algn="just">
              <a:lnSpc>
                <a:spcPct val="180000"/>
              </a:lnSpc>
              <a:spcBef>
                <a:spcPct val="0"/>
              </a:spcBef>
              <a:buFont typeface="Wingdings" pitchFamily="2" charset="2"/>
              <a:buNone/>
              <a:defRPr/>
            </a:pPr>
            <a:r>
              <a:rPr lang="el-GR" sz="2000" dirty="0" smtClean="0">
                <a:latin typeface="Arial" charset="0"/>
              </a:rPr>
              <a:t>γ) </a:t>
            </a:r>
            <a:r>
              <a:rPr lang="el-GR" sz="2000" b="1" dirty="0" smtClean="0">
                <a:solidFill>
                  <a:srgbClr val="FFFF00"/>
                </a:solidFill>
                <a:latin typeface="Arial" charset="0"/>
              </a:rPr>
              <a:t>στις διαδικασίες σύναψης ΔΣ προμηθειών ή παροχής γενικών υπηρεσιών</a:t>
            </a:r>
            <a:r>
              <a:rPr lang="el-GR" sz="2000" b="1" dirty="0" smtClean="0">
                <a:solidFill>
                  <a:srgbClr val="00B050"/>
                </a:solidFill>
                <a:latin typeface="Arial" charset="0"/>
              </a:rPr>
              <a:t>.</a:t>
            </a:r>
            <a:r>
              <a:rPr lang="el-GR" sz="2000" b="1" dirty="0" smtClean="0">
                <a:solidFill>
                  <a:srgbClr val="00B050"/>
                </a:solidFill>
                <a:effectLst/>
                <a:latin typeface="Arial" charset="0"/>
              </a:rPr>
              <a:t> </a:t>
            </a:r>
          </a:p>
        </p:txBody>
      </p:sp>
      <p:sp>
        <p:nvSpPr>
          <p:cNvPr id="1341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C5AC8E1-0FF1-4A11-9F5F-06853BCDCF58}" type="slidenum">
              <a:rPr lang="el-GR" sz="1200">
                <a:solidFill>
                  <a:schemeClr val="tx1">
                    <a:tint val="75000"/>
                  </a:schemeClr>
                </a:solidFill>
                <a:latin typeface="+mn-lt"/>
                <a:cs typeface="+mn-cs"/>
              </a:rPr>
              <a:pPr algn="r" fontAlgn="auto">
                <a:spcBef>
                  <a:spcPts val="0"/>
                </a:spcBef>
                <a:spcAft>
                  <a:spcPts val="0"/>
                </a:spcAft>
                <a:defRPr/>
              </a:pPr>
              <a:t>165</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260350"/>
            <a:ext cx="8353425" cy="504825"/>
          </a:xfrm>
        </p:spPr>
        <p:txBody>
          <a:bodyPr/>
          <a:lstStyle/>
          <a:p>
            <a:pPr algn="l">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r>
              <a:rPr lang="el-GR" sz="2000" dirty="0" smtClean="0"/>
              <a:t/>
            </a:r>
            <a:br>
              <a:rPr lang="el-GR" sz="2000" dirty="0" smtClean="0"/>
            </a:br>
            <a:r>
              <a:rPr lang="el-GR" sz="2000" dirty="0" smtClean="0"/>
              <a:t/>
            </a:r>
            <a:br>
              <a:rPr lang="el-GR" sz="2000" dirty="0" smtClean="0"/>
            </a:br>
            <a:r>
              <a:rPr lang="el-GR" sz="2000" dirty="0" smtClean="0"/>
              <a:t> </a:t>
            </a:r>
            <a:r>
              <a:rPr lang="el-GR" sz="2000" b="1" dirty="0" smtClean="0"/>
              <a:t>ΕΝΟΤΗΤΑ 9 ΣΤΑΔΙΑ ΔΙΑΔΙΚΑΣΙΑΣ, (άρθρα 98-106)</a:t>
            </a:r>
            <a:r>
              <a:rPr lang="el-GR" sz="2000" dirty="0" smtClean="0"/>
              <a:t>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836613"/>
            <a:ext cx="8605838" cy="5616575"/>
          </a:xfrm>
        </p:spPr>
        <p:txBody>
          <a:bodyPr/>
          <a:lstStyle/>
          <a:p>
            <a:pPr marL="355600" indent="-355600" algn="just">
              <a:spcBef>
                <a:spcPct val="0"/>
              </a:spcBef>
              <a:buFont typeface="Wingdings" pitchFamily="2" charset="2"/>
              <a:buNone/>
              <a:defRPr/>
            </a:pPr>
            <a:r>
              <a:rPr lang="el-GR" sz="2000" b="1" dirty="0" smtClean="0">
                <a:latin typeface="Arial" charset="0"/>
              </a:rPr>
              <a:t>	</a:t>
            </a:r>
            <a:r>
              <a:rPr lang="fr-CA" sz="2000" b="1" dirty="0" smtClean="0">
                <a:solidFill>
                  <a:srgbClr val="FFFF00"/>
                </a:solidFill>
                <a:latin typeface="Arial" charset="0"/>
              </a:rPr>
              <a:t>Άρθρο 102 Συμπλήρωση - αποσαφήνιση πληροφοριών </a:t>
            </a:r>
            <a:r>
              <a:rPr lang="el-GR" sz="2000" b="1" dirty="0" smtClean="0">
                <a:solidFill>
                  <a:srgbClr val="FFFF00"/>
                </a:solidFill>
                <a:latin typeface="Arial" charset="0"/>
              </a:rPr>
              <a:t>&amp;</a:t>
            </a:r>
            <a:r>
              <a:rPr lang="fr-CA" sz="2000" b="1" dirty="0" smtClean="0">
                <a:solidFill>
                  <a:srgbClr val="FFFF00"/>
                </a:solidFill>
                <a:latin typeface="Arial" charset="0"/>
              </a:rPr>
              <a:t> δικαιολογητικών</a:t>
            </a:r>
            <a:endParaRPr lang="el-GR" sz="2000" b="1" dirty="0" smtClean="0">
              <a:solidFill>
                <a:srgbClr val="FFFF00"/>
              </a:solidFill>
              <a:latin typeface="Arial" charset="0"/>
            </a:endParaRPr>
          </a:p>
          <a:p>
            <a:pPr marL="355600" indent="-355600" algn="just">
              <a:lnSpc>
                <a:spcPct val="150000"/>
              </a:lnSpc>
              <a:spcBef>
                <a:spcPct val="0"/>
              </a:spcBef>
              <a:buFont typeface="Wingdings" pitchFamily="2" charset="2"/>
              <a:buChar char="Ø"/>
              <a:defRPr/>
            </a:pPr>
            <a:r>
              <a:rPr lang="fr-CA" sz="2000" b="1" dirty="0" smtClean="0">
                <a:latin typeface="Arial" charset="0"/>
              </a:rPr>
              <a:t> </a:t>
            </a:r>
            <a:r>
              <a:rPr lang="el-GR" sz="2000" b="1" dirty="0" smtClean="0">
                <a:latin typeface="Arial" charset="0"/>
              </a:rPr>
              <a:t>Σκοπός: δ</a:t>
            </a:r>
            <a:r>
              <a:rPr lang="el-GR" sz="2000" dirty="0" smtClean="0">
                <a:latin typeface="Arial" charset="0"/>
              </a:rPr>
              <a:t>ιάσωση προσφορών που πάσχουν από πρόδηλα σφάλματα ή επουσιώδεις παραλείψεις. </a:t>
            </a:r>
          </a:p>
          <a:p>
            <a:pPr marL="355600" indent="-355600" algn="just">
              <a:lnSpc>
                <a:spcPct val="150000"/>
              </a:lnSpc>
              <a:spcBef>
                <a:spcPct val="0"/>
              </a:spcBef>
              <a:buFont typeface="Wingdings" pitchFamily="2" charset="2"/>
              <a:buAutoNum type="arabicPeriod"/>
              <a:defRPr/>
            </a:pPr>
            <a:r>
              <a:rPr lang="el-GR" sz="2000" dirty="0" smtClean="0">
                <a:latin typeface="Arial" charset="0"/>
              </a:rPr>
              <a:t>Δυνατότητα ΑΑ να καλεί, </a:t>
            </a:r>
            <a:r>
              <a:rPr lang="el-GR" sz="2000" u="sng" dirty="0" smtClean="0">
                <a:latin typeface="Arial" charset="0"/>
              </a:rPr>
              <a:t>εγγράφως</a:t>
            </a:r>
            <a:r>
              <a:rPr lang="el-GR" sz="2000" dirty="0" smtClean="0">
                <a:latin typeface="Arial" charset="0"/>
              </a:rPr>
              <a:t>, τους προσφέροντες/υποψηφίους κατά τη διαδικασία ελέγχου\αξιολόγησης των προσφορών ή αιτήσεων συμμετοχής να διευκρινίζουν ή να συμπληρώνουν τα έγγραφα ή δικαιολογητικά που έχουν υποβάλει, </a:t>
            </a:r>
          </a:p>
          <a:p>
            <a:pPr marL="355600" indent="-355600" algn="just">
              <a:lnSpc>
                <a:spcPct val="150000"/>
              </a:lnSpc>
              <a:spcBef>
                <a:spcPct val="0"/>
              </a:spcBef>
              <a:buFont typeface="Wingdings" pitchFamily="2" charset="2"/>
              <a:buAutoNum type="arabicParenR" startAt="2"/>
              <a:defRPr/>
            </a:pPr>
            <a:r>
              <a:rPr lang="el-GR" sz="2000" dirty="0" smtClean="0">
                <a:latin typeface="Arial" charset="0"/>
              </a:rPr>
              <a:t>εντός εύλογης προθεσμίας [όχι </a:t>
            </a:r>
            <a:r>
              <a:rPr lang="fr-CA" sz="2000" dirty="0" smtClean="0">
                <a:latin typeface="Arial" charset="0"/>
              </a:rPr>
              <a:t>μικρότερη </a:t>
            </a:r>
            <a:r>
              <a:rPr lang="fr-CA" sz="2000" b="1" dirty="0" smtClean="0">
                <a:solidFill>
                  <a:schemeClr val="accent1"/>
                </a:solidFill>
                <a:latin typeface="Arial" charset="0"/>
              </a:rPr>
              <a:t>από </a:t>
            </a:r>
            <a:r>
              <a:rPr lang="el-GR" sz="2000" b="1" dirty="0" smtClean="0">
                <a:solidFill>
                  <a:schemeClr val="accent1"/>
                </a:solidFill>
                <a:latin typeface="Arial" charset="0"/>
              </a:rPr>
              <a:t>7 </a:t>
            </a:r>
            <a:r>
              <a:rPr lang="el-GR" sz="2000" b="1" dirty="0" err="1" smtClean="0">
                <a:solidFill>
                  <a:schemeClr val="accent1"/>
                </a:solidFill>
                <a:latin typeface="Arial" charset="0"/>
              </a:rPr>
              <a:t>ημ</a:t>
            </a:r>
            <a:r>
              <a:rPr lang="el-GR" sz="2000" dirty="0" smtClean="0">
                <a:latin typeface="Arial" charset="0"/>
              </a:rPr>
              <a:t>.] από κοινοποίηση πρόσκλησης.</a:t>
            </a:r>
          </a:p>
          <a:p>
            <a:pPr marL="355600" indent="-355600" algn="just">
              <a:lnSpc>
                <a:spcPct val="150000"/>
              </a:lnSpc>
              <a:spcBef>
                <a:spcPct val="0"/>
              </a:spcBef>
              <a:buFont typeface="Wingdings" pitchFamily="2" charset="2"/>
              <a:buAutoNum type="arabicParenR" startAt="2"/>
              <a:defRPr/>
            </a:pPr>
            <a:r>
              <a:rPr lang="el-GR" sz="2000" dirty="0" smtClean="0">
                <a:latin typeface="Arial" charset="0"/>
              </a:rPr>
              <a:t>Δεν λαμβάνεται υπόψη, ο</a:t>
            </a:r>
            <a:r>
              <a:rPr lang="fr-CA" sz="2000" dirty="0" smtClean="0">
                <a:latin typeface="Arial" charset="0"/>
              </a:rPr>
              <a:t>ποιαδήποτε </a:t>
            </a:r>
            <a:r>
              <a:rPr lang="fr-CA" sz="2000" dirty="0" err="1" smtClean="0">
                <a:latin typeface="Arial" charset="0"/>
              </a:rPr>
              <a:t>διευκρίνιση</a:t>
            </a:r>
            <a:r>
              <a:rPr lang="el-GR" sz="2000" dirty="0" smtClean="0">
                <a:latin typeface="Arial" charset="0"/>
              </a:rPr>
              <a:t>\</a:t>
            </a:r>
            <a:r>
              <a:rPr lang="fr-CA" sz="2000" dirty="0" smtClean="0">
                <a:latin typeface="Arial" charset="0"/>
              </a:rPr>
              <a:t>συμπλήρωση που </a:t>
            </a:r>
            <a:r>
              <a:rPr lang="fr-CA" sz="2000" dirty="0" err="1" smtClean="0">
                <a:latin typeface="Arial" charset="0"/>
              </a:rPr>
              <a:t>υποβάλλεται</a:t>
            </a:r>
            <a:r>
              <a:rPr lang="fr-CA" sz="2000" dirty="0" smtClean="0">
                <a:latin typeface="Arial" charset="0"/>
              </a:rPr>
              <a:t> </a:t>
            </a:r>
            <a:r>
              <a:rPr lang="fr-CA" sz="2000" dirty="0" err="1" smtClean="0">
                <a:latin typeface="Arial" charset="0"/>
              </a:rPr>
              <a:t>χωρίς</a:t>
            </a:r>
            <a:r>
              <a:rPr lang="fr-CA" sz="2000" dirty="0" smtClean="0">
                <a:latin typeface="Arial" charset="0"/>
              </a:rPr>
              <a:t> </a:t>
            </a:r>
            <a:r>
              <a:rPr lang="fr-CA" sz="2000" dirty="0" err="1" smtClean="0">
                <a:latin typeface="Arial" charset="0"/>
              </a:rPr>
              <a:t>να</a:t>
            </a:r>
            <a:r>
              <a:rPr lang="fr-CA" sz="2000" dirty="0" smtClean="0">
                <a:latin typeface="Arial" charset="0"/>
              </a:rPr>
              <a:t> έχει ζητηθεί από την </a:t>
            </a:r>
            <a:r>
              <a:rPr lang="el-GR" sz="2000" dirty="0" smtClean="0">
                <a:latin typeface="Arial" charset="0"/>
              </a:rPr>
              <a:t>ΑΑ.</a:t>
            </a:r>
            <a:endParaRPr lang="el-GR" sz="2000" dirty="0" smtClean="0">
              <a:effectLst/>
              <a:latin typeface="Arial" charset="0"/>
            </a:endParaRPr>
          </a:p>
        </p:txBody>
      </p:sp>
      <p:sp>
        <p:nvSpPr>
          <p:cNvPr id="13619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2A44B7E-755F-4CC2-AC7E-6688DE7970DB}" type="slidenum">
              <a:rPr lang="el-GR" sz="1200">
                <a:solidFill>
                  <a:schemeClr val="tx1">
                    <a:tint val="75000"/>
                  </a:schemeClr>
                </a:solidFill>
                <a:latin typeface="+mn-lt"/>
                <a:cs typeface="+mn-cs"/>
              </a:rPr>
              <a:pPr algn="r" fontAlgn="auto">
                <a:spcBef>
                  <a:spcPts val="0"/>
                </a:spcBef>
                <a:spcAft>
                  <a:spcPts val="0"/>
                </a:spcAft>
                <a:defRPr/>
              </a:pPr>
              <a:t>166</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260350"/>
            <a:ext cx="8353425" cy="647700"/>
          </a:xfrm>
        </p:spPr>
        <p:txBody>
          <a:bodyPr/>
          <a:lstStyle/>
          <a:p>
            <a:pPr>
              <a:defRPr/>
            </a:pPr>
            <a:r>
              <a:rPr lang="el-GR" sz="2800" b="1" dirty="0" smtClean="0">
                <a:effectLst/>
              </a:rPr>
              <a:t/>
            </a:r>
            <a:br>
              <a:rPr lang="el-GR" sz="2800" b="1" dirty="0" smtClean="0">
                <a:effectLst/>
              </a:rPr>
            </a:br>
            <a:r>
              <a:rPr lang="el-GR" sz="2800" b="1" dirty="0" smtClean="0">
                <a:effectLst/>
              </a:rPr>
              <a:t/>
            </a:r>
            <a:br>
              <a:rPr lang="el-GR" sz="2800" b="1" dirty="0" smtClean="0">
                <a:effectLst/>
              </a:rPr>
            </a:br>
            <a:r>
              <a:rPr lang="el-GR" sz="2400" b="1" dirty="0" smtClean="0"/>
              <a:t> </a:t>
            </a:r>
            <a:r>
              <a:rPr lang="el-GR" sz="2400" dirty="0" smtClean="0"/>
              <a:t/>
            </a:r>
            <a:br>
              <a:rPr lang="el-GR" sz="2400" dirty="0" smtClean="0"/>
            </a:br>
            <a:r>
              <a:rPr lang="el-GR" sz="2400" b="1" dirty="0" smtClean="0"/>
              <a:t> </a:t>
            </a:r>
            <a:r>
              <a:rPr lang="el-GR" sz="2400" dirty="0" smtClean="0"/>
              <a:t/>
            </a:r>
            <a:br>
              <a:rPr lang="el-GR" sz="2400" dirty="0" smtClean="0"/>
            </a:br>
            <a:r>
              <a:rPr lang="el-GR" sz="2400" dirty="0" smtClean="0"/>
              <a:t/>
            </a:r>
            <a:br>
              <a:rPr lang="el-GR" sz="2400" dirty="0" smtClean="0"/>
            </a:br>
            <a:r>
              <a:rPr lang="el-GR" sz="2400" dirty="0" smtClean="0"/>
              <a:t> </a:t>
            </a:r>
            <a:r>
              <a:rPr lang="el-GR" sz="2000" b="1" dirty="0" smtClean="0"/>
              <a:t>ΕΝΟΤΗΤΑ 9 ΣΤΑΔΙΑ ΔΙΑΔΙΚΑΣΙΑΣ, (άρθρα 98-106)</a:t>
            </a:r>
            <a:r>
              <a:rPr lang="el-GR" sz="2000" dirty="0" smtClean="0"/>
              <a:t> </a:t>
            </a:r>
            <a:br>
              <a:rPr lang="el-GR" sz="20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fr-CA" sz="2400" b="1" dirty="0" smtClean="0">
                <a:effectLst/>
              </a:rPr>
              <a:t/>
            </a:r>
            <a:br>
              <a:rPr lang="fr-CA" sz="2400" b="1" dirty="0" smtClean="0">
                <a:effectLst/>
              </a:rPr>
            </a:br>
            <a:endParaRPr lang="el-GR" sz="2400" b="1" dirty="0" smtClean="0">
              <a:effectLst/>
            </a:endParaRPr>
          </a:p>
        </p:txBody>
      </p:sp>
      <p:sp>
        <p:nvSpPr>
          <p:cNvPr id="227332" name="Content Placeholder 2"/>
          <p:cNvSpPr>
            <a:spLocks noGrp="1"/>
          </p:cNvSpPr>
          <p:nvPr>
            <p:ph idx="4294967295"/>
          </p:nvPr>
        </p:nvSpPr>
        <p:spPr>
          <a:xfrm>
            <a:off x="179388" y="836613"/>
            <a:ext cx="8677275" cy="5688012"/>
          </a:xfrm>
        </p:spPr>
        <p:txBody>
          <a:bodyPr/>
          <a:lstStyle/>
          <a:p>
            <a:pPr marL="361950" indent="-361950" algn="just">
              <a:spcBef>
                <a:spcPct val="0"/>
              </a:spcBef>
              <a:buFont typeface="Wingdings" pitchFamily="2" charset="2"/>
              <a:buNone/>
              <a:defRPr/>
            </a:pPr>
            <a:r>
              <a:rPr lang="el-GR" sz="2000" b="1" dirty="0" smtClean="0">
                <a:latin typeface="Arial" charset="0"/>
              </a:rPr>
              <a:t>	</a:t>
            </a:r>
            <a:r>
              <a:rPr lang="fr-CA" sz="2000" b="1" dirty="0" smtClean="0">
                <a:solidFill>
                  <a:srgbClr val="00B050"/>
                </a:solidFill>
                <a:latin typeface="Arial" charset="0"/>
              </a:rPr>
              <a:t>Άρθρο 102 </a:t>
            </a:r>
            <a:r>
              <a:rPr lang="fr-CA" sz="2000" b="1" dirty="0" err="1" smtClean="0">
                <a:solidFill>
                  <a:srgbClr val="00B050"/>
                </a:solidFill>
                <a:latin typeface="Arial" charset="0"/>
              </a:rPr>
              <a:t>Συμπλήρωση</a:t>
            </a:r>
            <a:r>
              <a:rPr lang="el-GR" sz="2000" b="1" dirty="0" smtClean="0">
                <a:solidFill>
                  <a:srgbClr val="00B050"/>
                </a:solidFill>
                <a:latin typeface="Arial" charset="0"/>
              </a:rPr>
              <a:t>\</a:t>
            </a:r>
            <a:r>
              <a:rPr lang="fr-CA" sz="2000" b="1" dirty="0" smtClean="0">
                <a:solidFill>
                  <a:srgbClr val="00B050"/>
                </a:solidFill>
                <a:latin typeface="Arial" charset="0"/>
              </a:rPr>
              <a:t>αποσαφήνιση πληροφοριών </a:t>
            </a:r>
            <a:r>
              <a:rPr lang="el-GR" sz="2000" b="1" dirty="0" smtClean="0">
                <a:solidFill>
                  <a:srgbClr val="00B050"/>
                </a:solidFill>
                <a:latin typeface="Arial" charset="0"/>
              </a:rPr>
              <a:t>&amp;</a:t>
            </a:r>
            <a:r>
              <a:rPr lang="fr-CA" sz="2000" b="1" dirty="0" smtClean="0">
                <a:solidFill>
                  <a:srgbClr val="00B050"/>
                </a:solidFill>
                <a:latin typeface="Arial" charset="0"/>
              </a:rPr>
              <a:t> δικαιολογητικών</a:t>
            </a:r>
            <a:r>
              <a:rPr lang="el-GR" sz="2000" b="1" dirty="0" smtClean="0">
                <a:solidFill>
                  <a:srgbClr val="00B050"/>
                </a:solidFill>
                <a:latin typeface="Arial" charset="0"/>
              </a:rPr>
              <a:t> </a:t>
            </a:r>
            <a:r>
              <a:rPr lang="el-GR" sz="1600" dirty="0" smtClean="0">
                <a:solidFill>
                  <a:srgbClr val="00B050"/>
                </a:solidFill>
                <a:latin typeface="Arial" charset="0"/>
              </a:rPr>
              <a:t>[συνέχεια]</a:t>
            </a:r>
          </a:p>
          <a:p>
            <a:pPr marL="361950" indent="-361950" algn="just">
              <a:lnSpc>
                <a:spcPct val="180000"/>
              </a:lnSpc>
              <a:spcBef>
                <a:spcPct val="0"/>
              </a:spcBef>
              <a:buFont typeface="Wingdings" pitchFamily="2" charset="2"/>
              <a:buAutoNum type="arabicParenR" startAt="4"/>
              <a:defRPr/>
            </a:pPr>
            <a:r>
              <a:rPr lang="el-GR" sz="2000" dirty="0" smtClean="0">
                <a:latin typeface="Arial" charset="0"/>
              </a:rPr>
              <a:t>Η παρεχόμενη δυνατότητα συμπλήρωσης/διευκρίνισης </a:t>
            </a:r>
            <a:r>
              <a:rPr lang="el-GR" sz="2000" b="1" u="sng" dirty="0" smtClean="0">
                <a:solidFill>
                  <a:srgbClr val="FF0000"/>
                </a:solidFill>
                <a:latin typeface="Arial" charset="0"/>
              </a:rPr>
              <a:t>αφορά μόνο</a:t>
            </a:r>
            <a:r>
              <a:rPr lang="el-GR" sz="2000" dirty="0" smtClean="0">
                <a:solidFill>
                  <a:srgbClr val="FF0000"/>
                </a:solidFill>
                <a:latin typeface="Arial" charset="0"/>
              </a:rPr>
              <a:t> </a:t>
            </a:r>
            <a:r>
              <a:rPr lang="el-GR" sz="2000" dirty="0" smtClean="0">
                <a:latin typeface="Arial" charset="0"/>
              </a:rPr>
              <a:t>τις ασάφειες, επουσιώδεις πλημμέλειες ή πρόδηλα τυπικά σφάλματα που επιδέχονται διόρθωσης ή συμπλήρωσης </a:t>
            </a:r>
            <a:r>
              <a:rPr lang="el-GR" sz="2000" b="1" dirty="0" smtClean="0">
                <a:solidFill>
                  <a:srgbClr val="FFFF00"/>
                </a:solidFill>
                <a:latin typeface="Arial" charset="0"/>
              </a:rPr>
              <a:t>και δεν επιτρέπεται να άγει σε μεταγενέστερη αντικατάσταση ή υποβολή νέων εγγράφων σε συμμόρφωση των όρων της διακήρυξης</a:t>
            </a:r>
            <a:r>
              <a:rPr lang="el-GR" sz="2000" dirty="0" smtClean="0">
                <a:latin typeface="Arial" charset="0"/>
              </a:rPr>
              <a:t>, αλλά μόνο στην διευκρίνιση ή συμπλήρωση, </a:t>
            </a:r>
            <a:r>
              <a:rPr lang="el-GR" sz="2000" b="1" dirty="0" smtClean="0">
                <a:latin typeface="Arial" charset="0"/>
              </a:rPr>
              <a:t>ακόμη και με νέα έγγραφα</a:t>
            </a:r>
            <a:r>
              <a:rPr lang="el-GR" sz="2000" dirty="0" smtClean="0">
                <a:latin typeface="Arial" charset="0"/>
              </a:rPr>
              <a:t>, εγγράφων ή δικαιολογητικών </a:t>
            </a:r>
            <a:r>
              <a:rPr lang="el-GR" sz="2000" b="1" dirty="0" smtClean="0">
                <a:latin typeface="Arial" charset="0"/>
              </a:rPr>
              <a:t>που έχουν ήδη υποβληθεί</a:t>
            </a:r>
            <a:r>
              <a:rPr lang="el-GR" sz="2000" dirty="0" smtClean="0">
                <a:latin typeface="Arial" charset="0"/>
              </a:rPr>
              <a:t>. </a:t>
            </a:r>
          </a:p>
          <a:p>
            <a:pPr marL="361950" indent="-361950" algn="ctr">
              <a:lnSpc>
                <a:spcPct val="180000"/>
              </a:lnSpc>
              <a:spcBef>
                <a:spcPct val="0"/>
              </a:spcBef>
              <a:buFont typeface="Wingdings" pitchFamily="2" charset="2"/>
              <a:buNone/>
              <a:defRPr/>
            </a:pPr>
            <a:r>
              <a:rPr lang="el-GR" sz="2000" dirty="0" smtClean="0">
                <a:latin typeface="Arial" charset="0"/>
              </a:rPr>
              <a:t>	</a:t>
            </a:r>
            <a:r>
              <a:rPr lang="el-GR" sz="2000" dirty="0" smtClean="0">
                <a:solidFill>
                  <a:srgbClr val="00B050"/>
                </a:solidFill>
                <a:latin typeface="Arial" charset="0"/>
              </a:rPr>
              <a:t>[διασφάλιση αρχών διαφάνειας &amp; ίσης μεταχείρισης]. </a:t>
            </a:r>
          </a:p>
          <a:p>
            <a:pPr marL="361950" indent="-361950" algn="just">
              <a:lnSpc>
                <a:spcPct val="180000"/>
              </a:lnSpc>
              <a:spcBef>
                <a:spcPct val="0"/>
              </a:spcBef>
              <a:buFont typeface="Wingdings" pitchFamily="2" charset="2"/>
              <a:buAutoNum type="arabicParenR" startAt="5"/>
              <a:defRPr/>
            </a:pPr>
            <a:r>
              <a:rPr lang="el-GR" sz="2000" dirty="0" smtClean="0">
                <a:latin typeface="Arial" charset="0"/>
              </a:rPr>
              <a:t>Απαρίθμηση ενδεικτικών περιπτώσεων</a:t>
            </a:r>
          </a:p>
        </p:txBody>
      </p:sp>
      <p:sp>
        <p:nvSpPr>
          <p:cNvPr id="13722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37A94D1-CE14-47C5-B262-3A036425FE09}" type="slidenum">
              <a:rPr lang="el-GR" sz="1200">
                <a:solidFill>
                  <a:schemeClr val="tx1">
                    <a:tint val="75000"/>
                  </a:schemeClr>
                </a:solidFill>
                <a:latin typeface="+mn-lt"/>
                <a:cs typeface="+mn-cs"/>
              </a:rPr>
              <a:pPr algn="r" fontAlgn="auto">
                <a:spcBef>
                  <a:spcPts val="0"/>
                </a:spcBef>
                <a:spcAft>
                  <a:spcPts val="0"/>
                </a:spcAft>
                <a:defRPr/>
              </a:pPr>
              <a:t>167</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260350"/>
            <a:ext cx="8353425" cy="504825"/>
          </a:xfrm>
        </p:spPr>
        <p:txBody>
          <a:bodyPr/>
          <a:lstStyle/>
          <a:p>
            <a:pPr>
              <a:defRPr/>
            </a:pPr>
            <a:r>
              <a:rPr lang="el-GR" sz="2800" b="1" smtClean="0">
                <a:effectLst/>
              </a:rPr>
              <a:t/>
            </a:r>
            <a:br>
              <a:rPr lang="el-GR" sz="2800" b="1" smtClean="0">
                <a:effectLst/>
              </a:rPr>
            </a:br>
            <a:r>
              <a:rPr lang="el-GR" sz="2800" b="1" smtClean="0">
                <a:effectLst/>
              </a:rPr>
              <a:t/>
            </a:r>
            <a:br>
              <a:rPr lang="el-GR" sz="2800" b="1" smtClean="0">
                <a:effectLst/>
              </a:rPr>
            </a:br>
            <a:r>
              <a:rPr lang="el-GR" sz="2400" b="1" smtClean="0"/>
              <a:t> </a:t>
            </a:r>
            <a:r>
              <a:rPr lang="el-GR" sz="2400" smtClean="0"/>
              <a:t/>
            </a:r>
            <a:br>
              <a:rPr lang="el-GR" sz="2400" smtClean="0"/>
            </a:br>
            <a:r>
              <a:rPr lang="el-GR" sz="2400" b="1" smtClean="0"/>
              <a:t> </a:t>
            </a:r>
            <a:r>
              <a:rPr lang="el-GR" sz="2400" smtClean="0"/>
              <a:t/>
            </a:r>
            <a:br>
              <a:rPr lang="el-GR" sz="2400" smtClean="0"/>
            </a:br>
            <a:r>
              <a:rPr lang="el-GR" sz="2400" smtClean="0"/>
              <a:t/>
            </a:r>
            <a:br>
              <a:rPr lang="el-GR" sz="2400" smtClean="0"/>
            </a:br>
            <a:r>
              <a:rPr lang="el-GR" sz="2400" smtClean="0"/>
              <a:t> </a:t>
            </a:r>
            <a:br>
              <a:rPr lang="el-GR" sz="2400" smtClean="0"/>
            </a:br>
            <a:r>
              <a:rPr lang="el-GR" sz="2400" smtClean="0"/>
              <a:t/>
            </a:r>
            <a:br>
              <a:rPr lang="el-GR" sz="2400" smtClean="0"/>
            </a:br>
            <a:r>
              <a:rPr lang="el-GR" sz="2400" smtClean="0"/>
              <a:t/>
            </a:r>
            <a:br>
              <a:rPr lang="el-GR" sz="2400" smtClean="0"/>
            </a:br>
            <a:r>
              <a:rPr lang="fr-CA" sz="2400" b="1" smtClean="0">
                <a:effectLst/>
              </a:rPr>
              <a:t/>
            </a:r>
            <a:br>
              <a:rPr lang="fr-CA" sz="2400" b="1" smtClean="0">
                <a:effectLst/>
              </a:rPr>
            </a:br>
            <a:endParaRPr lang="el-GR" sz="2400" b="1" smtClean="0">
              <a:effectLst/>
            </a:endParaRPr>
          </a:p>
        </p:txBody>
      </p:sp>
      <p:sp>
        <p:nvSpPr>
          <p:cNvPr id="227332" name="Content Placeholder 2"/>
          <p:cNvSpPr>
            <a:spLocks noGrp="1"/>
          </p:cNvSpPr>
          <p:nvPr>
            <p:ph idx="4294967295"/>
          </p:nvPr>
        </p:nvSpPr>
        <p:spPr>
          <a:xfrm>
            <a:off x="250825" y="333375"/>
            <a:ext cx="8605838" cy="6264275"/>
          </a:xfrm>
        </p:spPr>
        <p:txBody>
          <a:bodyPr/>
          <a:lstStyle/>
          <a:p>
            <a:pPr marL="0" indent="0" algn="just">
              <a:lnSpc>
                <a:spcPct val="150000"/>
              </a:lnSpc>
              <a:spcBef>
                <a:spcPct val="0"/>
              </a:spcBef>
              <a:buFont typeface="Wingdings" pitchFamily="2" charset="2"/>
              <a:buNone/>
              <a:defRPr/>
            </a:pPr>
            <a:r>
              <a:rPr lang="fr-CA" sz="2000" b="1" dirty="0" smtClean="0">
                <a:solidFill>
                  <a:srgbClr val="FFFF00"/>
                </a:solidFill>
                <a:latin typeface="Arial" charset="0"/>
              </a:rPr>
              <a:t>Άρθρο 102 Συμπλήρωση</a:t>
            </a:r>
            <a:r>
              <a:rPr lang="el-GR" sz="2000" b="1" dirty="0" smtClean="0">
                <a:solidFill>
                  <a:srgbClr val="FFFF00"/>
                </a:solidFill>
                <a:latin typeface="Arial" charset="0"/>
              </a:rPr>
              <a:t>\</a:t>
            </a:r>
            <a:r>
              <a:rPr lang="fr-CA" sz="2000" b="1" dirty="0" smtClean="0">
                <a:solidFill>
                  <a:srgbClr val="FFFF00"/>
                </a:solidFill>
                <a:latin typeface="Arial" charset="0"/>
              </a:rPr>
              <a:t>αποσαφήνιση πληροφοριών </a:t>
            </a:r>
            <a:r>
              <a:rPr lang="el-GR" sz="2000" b="1" dirty="0" smtClean="0">
                <a:solidFill>
                  <a:srgbClr val="FFFF00"/>
                </a:solidFill>
                <a:latin typeface="Arial" charset="0"/>
              </a:rPr>
              <a:t>&amp;</a:t>
            </a:r>
            <a:r>
              <a:rPr lang="fr-CA" sz="2000" b="1" dirty="0" smtClean="0">
                <a:solidFill>
                  <a:srgbClr val="FFFF00"/>
                </a:solidFill>
                <a:latin typeface="Arial" charset="0"/>
              </a:rPr>
              <a:t> δικαιολογητικών</a:t>
            </a:r>
            <a:r>
              <a:rPr lang="el-GR" sz="2000" b="1" dirty="0" smtClean="0">
                <a:solidFill>
                  <a:srgbClr val="FFFF00"/>
                </a:solidFill>
                <a:latin typeface="Arial" charset="0"/>
              </a:rPr>
              <a:t> </a:t>
            </a:r>
            <a:r>
              <a:rPr lang="el-GR" sz="2000" dirty="0" smtClean="0">
                <a:solidFill>
                  <a:srgbClr val="00B050"/>
                </a:solidFill>
                <a:latin typeface="Arial" charset="0"/>
              </a:rPr>
              <a:t>[συνέχεια]</a:t>
            </a:r>
          </a:p>
          <a:p>
            <a:pPr marL="0" indent="0" algn="just">
              <a:lnSpc>
                <a:spcPct val="150000"/>
              </a:lnSpc>
              <a:spcBef>
                <a:spcPct val="0"/>
              </a:spcBef>
              <a:buFont typeface="Wingdings" pitchFamily="2" charset="2"/>
              <a:buNone/>
              <a:defRPr/>
            </a:pPr>
            <a:endParaRPr lang="el-GR" sz="2000" dirty="0" smtClean="0">
              <a:solidFill>
                <a:srgbClr val="00B050"/>
              </a:solidFill>
              <a:latin typeface="Arial" charset="0"/>
            </a:endParaRPr>
          </a:p>
          <a:p>
            <a:pPr marL="0" indent="0" algn="just">
              <a:lnSpc>
                <a:spcPct val="150000"/>
              </a:lnSpc>
              <a:spcBef>
                <a:spcPct val="0"/>
              </a:spcBef>
              <a:buFont typeface="Wingdings" pitchFamily="2" charset="2"/>
              <a:buAutoNum type="arabicParenR" startAt="6"/>
              <a:defRPr/>
            </a:pPr>
            <a:r>
              <a:rPr lang="el-GR" sz="2000" dirty="0" smtClean="0">
                <a:latin typeface="Arial" charset="0"/>
              </a:rPr>
              <a:t>Δυνατότητα ΑΑ να ζητούν έγγραφη διευκρίνιση του περιεχομένου της </a:t>
            </a:r>
            <a:r>
              <a:rPr lang="el-GR" sz="2000" b="1" u="sng" dirty="0" smtClean="0">
                <a:solidFill>
                  <a:srgbClr val="FFFF00"/>
                </a:solidFill>
                <a:latin typeface="Arial" charset="0"/>
              </a:rPr>
              <a:t>τεχνικής ή οικονομικής προσφοράς </a:t>
            </a:r>
            <a:r>
              <a:rPr lang="el-GR" sz="2000" b="1" dirty="0" smtClean="0">
                <a:solidFill>
                  <a:srgbClr val="FFFF00"/>
                </a:solidFill>
                <a:latin typeface="Arial" charset="0"/>
              </a:rPr>
              <a:t>εάν περιέχει ασάφειες, ήσσονος σημασίας ατέλειες, επουσιώδεις παραλείψεις ή πρόδηλα τυπικά ή υπολογιστικά σφάλματα που κρίνονται θεραπεύσιμα</a:t>
            </a:r>
            <a:r>
              <a:rPr lang="el-GR" sz="2000" dirty="0" smtClean="0">
                <a:solidFill>
                  <a:srgbClr val="FFFF00"/>
                </a:solidFill>
                <a:latin typeface="Arial" charset="0"/>
              </a:rPr>
              <a:t>. </a:t>
            </a:r>
          </a:p>
          <a:p>
            <a:pPr marL="0" indent="0" algn="just">
              <a:lnSpc>
                <a:spcPct val="150000"/>
              </a:lnSpc>
              <a:spcBef>
                <a:spcPct val="0"/>
              </a:spcBef>
              <a:buFont typeface="Wingdings" pitchFamily="2" charset="2"/>
              <a:buNone/>
              <a:defRPr/>
            </a:pPr>
            <a:r>
              <a:rPr lang="el-GR" sz="2000" dirty="0" smtClean="0">
                <a:latin typeface="Arial" charset="0"/>
              </a:rPr>
              <a:t>Η διευκρίνιση δεν πρέπει να έχει </a:t>
            </a:r>
            <a:r>
              <a:rPr lang="el-GR" sz="2000" b="1" dirty="0" smtClean="0">
                <a:latin typeface="Arial" charset="0"/>
              </a:rPr>
              <a:t>ως αποτέλεσμα την ουσιώδη τροποποίηση ή αλλοίωση της προσφοράς ή τη μεταβολή στην κατάταξη των προσφορών</a:t>
            </a:r>
            <a:r>
              <a:rPr lang="el-GR" sz="2000" dirty="0" smtClean="0">
                <a:latin typeface="Arial" charset="0"/>
              </a:rPr>
              <a:t>, σύμφωνα με τα κριτήρια ανάθεσης &amp; δεν πρέπει να προσδίδει αθέμιτο ανταγωνιστικό πλεονέκτημα της συγκεκριμένης προσφοράς σε σχέση με τις λοιπές.</a:t>
            </a:r>
          </a:p>
        </p:txBody>
      </p:sp>
      <p:sp>
        <p:nvSpPr>
          <p:cNvPr id="13824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C3C6771-3051-4328-88A0-5B9DA97CF7F3}" type="slidenum">
              <a:rPr lang="el-GR" sz="1200">
                <a:solidFill>
                  <a:schemeClr val="tx1">
                    <a:tint val="75000"/>
                  </a:schemeClr>
                </a:solidFill>
                <a:latin typeface="+mn-lt"/>
                <a:cs typeface="+mn-cs"/>
              </a:rPr>
              <a:pPr algn="r" fontAlgn="auto">
                <a:spcBef>
                  <a:spcPts val="0"/>
                </a:spcBef>
                <a:spcAft>
                  <a:spcPts val="0"/>
                </a:spcAft>
                <a:defRPr/>
              </a:pPr>
              <a:t>168</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260350"/>
            <a:ext cx="8353425" cy="504825"/>
          </a:xfrm>
        </p:spPr>
        <p:txBody>
          <a:bodyPr/>
          <a:lstStyle/>
          <a:p>
            <a:pPr>
              <a:defRPr/>
            </a:pPr>
            <a:r>
              <a:rPr lang="el-GR" sz="2800" b="1" smtClean="0">
                <a:effectLst/>
              </a:rPr>
              <a:t/>
            </a:r>
            <a:br>
              <a:rPr lang="el-GR" sz="2800" b="1" smtClean="0">
                <a:effectLst/>
              </a:rPr>
            </a:br>
            <a:r>
              <a:rPr lang="el-GR" sz="2800" b="1" smtClean="0">
                <a:effectLst/>
              </a:rPr>
              <a:t/>
            </a:r>
            <a:br>
              <a:rPr lang="el-GR" sz="2800" b="1" smtClean="0">
                <a:effectLst/>
              </a:rPr>
            </a:br>
            <a:r>
              <a:rPr lang="el-GR" sz="2400" b="1" smtClean="0"/>
              <a:t> </a:t>
            </a:r>
            <a:r>
              <a:rPr lang="el-GR" sz="2400" smtClean="0"/>
              <a:t/>
            </a:r>
            <a:br>
              <a:rPr lang="el-GR" sz="2400" smtClean="0"/>
            </a:br>
            <a:r>
              <a:rPr lang="el-GR" sz="2400" b="1" smtClean="0"/>
              <a:t> </a:t>
            </a:r>
            <a:r>
              <a:rPr lang="el-GR" sz="2400" smtClean="0"/>
              <a:t/>
            </a:r>
            <a:br>
              <a:rPr lang="el-GR" sz="2400" smtClean="0"/>
            </a:br>
            <a:r>
              <a:rPr lang="el-GR" sz="2400" smtClean="0"/>
              <a:t/>
            </a:r>
            <a:br>
              <a:rPr lang="el-GR" sz="2400" smtClean="0"/>
            </a:br>
            <a:r>
              <a:rPr lang="el-GR" sz="2400" smtClean="0"/>
              <a:t> </a:t>
            </a:r>
            <a:br>
              <a:rPr lang="el-GR" sz="2400" smtClean="0"/>
            </a:br>
            <a:r>
              <a:rPr lang="el-GR" sz="2400" smtClean="0"/>
              <a:t/>
            </a:r>
            <a:br>
              <a:rPr lang="el-GR" sz="2400" smtClean="0"/>
            </a:br>
            <a:r>
              <a:rPr lang="el-GR" sz="2400" smtClean="0"/>
              <a:t/>
            </a:r>
            <a:br>
              <a:rPr lang="el-GR" sz="2400" smtClean="0"/>
            </a:br>
            <a:r>
              <a:rPr lang="fr-CA" sz="2400" b="1" smtClean="0">
                <a:effectLst/>
              </a:rPr>
              <a:t/>
            </a:r>
            <a:br>
              <a:rPr lang="fr-CA" sz="2400" b="1" smtClean="0">
                <a:effectLst/>
              </a:rPr>
            </a:br>
            <a:endParaRPr lang="el-GR" sz="2400" b="1" smtClean="0">
              <a:effectLst/>
            </a:endParaRPr>
          </a:p>
        </p:txBody>
      </p:sp>
      <p:sp>
        <p:nvSpPr>
          <p:cNvPr id="227332" name="Content Placeholder 2"/>
          <p:cNvSpPr>
            <a:spLocks noGrp="1"/>
          </p:cNvSpPr>
          <p:nvPr>
            <p:ph idx="4294967295"/>
          </p:nvPr>
        </p:nvSpPr>
        <p:spPr>
          <a:xfrm>
            <a:off x="250825" y="333375"/>
            <a:ext cx="8605838" cy="6119813"/>
          </a:xfrm>
        </p:spPr>
        <p:txBody>
          <a:bodyPr/>
          <a:lstStyle/>
          <a:p>
            <a:pPr marL="355600" indent="-355600" algn="just">
              <a:lnSpc>
                <a:spcPct val="175000"/>
              </a:lnSpc>
              <a:spcBef>
                <a:spcPct val="0"/>
              </a:spcBef>
              <a:buFont typeface="Wingdings" pitchFamily="2" charset="2"/>
              <a:buNone/>
              <a:defRPr/>
            </a:pPr>
            <a:r>
              <a:rPr lang="el-GR" sz="2000" b="1" dirty="0" smtClean="0">
                <a:latin typeface="Arial" charset="0"/>
              </a:rPr>
              <a:t>	</a:t>
            </a:r>
            <a:r>
              <a:rPr lang="fr-CA" sz="2000" b="1" dirty="0" smtClean="0">
                <a:solidFill>
                  <a:srgbClr val="00B050"/>
                </a:solidFill>
                <a:latin typeface="Arial" charset="0"/>
              </a:rPr>
              <a:t>Άρθρο 102 Συμπλήρωση</a:t>
            </a:r>
            <a:r>
              <a:rPr lang="el-GR" sz="2000" b="1" dirty="0" smtClean="0">
                <a:solidFill>
                  <a:srgbClr val="00B050"/>
                </a:solidFill>
                <a:latin typeface="Arial" charset="0"/>
              </a:rPr>
              <a:t>\</a:t>
            </a:r>
            <a:r>
              <a:rPr lang="fr-CA" sz="2000" b="1" dirty="0" smtClean="0">
                <a:solidFill>
                  <a:srgbClr val="00B050"/>
                </a:solidFill>
                <a:latin typeface="Arial" charset="0"/>
              </a:rPr>
              <a:t>αποσαφήνιση πληροφοριών </a:t>
            </a:r>
            <a:r>
              <a:rPr lang="el-GR" sz="2000" b="1" dirty="0" smtClean="0">
                <a:solidFill>
                  <a:srgbClr val="00B050"/>
                </a:solidFill>
                <a:latin typeface="Arial" charset="0"/>
              </a:rPr>
              <a:t>&amp;</a:t>
            </a:r>
            <a:r>
              <a:rPr lang="fr-CA" sz="2000" b="1" dirty="0" smtClean="0">
                <a:solidFill>
                  <a:srgbClr val="00B050"/>
                </a:solidFill>
                <a:latin typeface="Arial" charset="0"/>
              </a:rPr>
              <a:t> δικαιολογητικών</a:t>
            </a:r>
            <a:r>
              <a:rPr lang="el-GR" sz="2000" b="1" dirty="0" smtClean="0">
                <a:solidFill>
                  <a:srgbClr val="00B050"/>
                </a:solidFill>
                <a:latin typeface="Arial" charset="0"/>
              </a:rPr>
              <a:t> </a:t>
            </a:r>
            <a:r>
              <a:rPr lang="el-GR" sz="2000" dirty="0" smtClean="0">
                <a:solidFill>
                  <a:srgbClr val="00B050"/>
                </a:solidFill>
                <a:latin typeface="Arial" charset="0"/>
              </a:rPr>
              <a:t>[συνέχεια]</a:t>
            </a:r>
          </a:p>
          <a:p>
            <a:pPr marL="355600" indent="-355600" algn="just">
              <a:lnSpc>
                <a:spcPct val="175000"/>
              </a:lnSpc>
              <a:spcBef>
                <a:spcPct val="0"/>
              </a:spcBef>
              <a:buFont typeface="Wingdings" pitchFamily="2" charset="2"/>
              <a:buAutoNum type="arabicParenR" startAt="7"/>
              <a:defRPr/>
            </a:pPr>
            <a:r>
              <a:rPr lang="el-GR" sz="2400" dirty="0" smtClean="0">
                <a:latin typeface="Arial" charset="0"/>
              </a:rPr>
              <a:t>Οι ΑΑ </a:t>
            </a:r>
            <a:r>
              <a:rPr lang="el-GR" sz="2400" b="1" dirty="0" smtClean="0">
                <a:solidFill>
                  <a:srgbClr val="FFFF00"/>
                </a:solidFill>
                <a:latin typeface="Arial" charset="0"/>
              </a:rPr>
              <a:t>υποχρεούνται να ακολουθούν την ανωτέρω διαδικασία </a:t>
            </a:r>
            <a:r>
              <a:rPr lang="el-GR" sz="2400" dirty="0" smtClean="0">
                <a:latin typeface="Arial" charset="0"/>
              </a:rPr>
              <a:t>εάν επίκειται αποκλεισμός του προσφέροντα από τη διαδικασία λόγω ασαφειών των δικαιολογητικών και εγγράφων της προσφοράς.</a:t>
            </a:r>
          </a:p>
        </p:txBody>
      </p:sp>
      <p:sp>
        <p:nvSpPr>
          <p:cNvPr id="13926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C4BDF3B-D24F-4420-8D17-21D7BFE4B739}" type="slidenum">
              <a:rPr lang="el-GR" sz="1200">
                <a:solidFill>
                  <a:schemeClr val="tx1">
                    <a:tint val="75000"/>
                  </a:schemeClr>
                </a:solidFill>
                <a:latin typeface="+mn-lt"/>
                <a:cs typeface="+mn-cs"/>
              </a:rPr>
              <a:pPr algn="r" fontAlgn="auto">
                <a:spcBef>
                  <a:spcPts val="0"/>
                </a:spcBef>
                <a:spcAft>
                  <a:spcPts val="0"/>
                </a:spcAft>
                <a:defRPr/>
              </a:pPr>
              <a:t>169</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549275"/>
            <a:ext cx="8605838" cy="5975350"/>
          </a:xfrm>
        </p:spPr>
        <p:txBody>
          <a:bodyPr/>
          <a:lstStyle/>
          <a:p>
            <a:pPr marL="361950" indent="-361950" algn="ctr">
              <a:lnSpc>
                <a:spcPct val="150000"/>
              </a:lnSpc>
              <a:spcBef>
                <a:spcPct val="0"/>
              </a:spcBef>
              <a:buFont typeface="Wingdings" pitchFamily="2" charset="2"/>
              <a:buNone/>
              <a:defRPr/>
            </a:pPr>
            <a:r>
              <a:rPr lang="el-GR" sz="2000" b="1" dirty="0" smtClean="0">
                <a:solidFill>
                  <a:srgbClr val="00B050"/>
                </a:solidFill>
              </a:rPr>
              <a:t>Άρθρο 103 Πρόσκληση για υποβολή δικαιολογητικών</a:t>
            </a:r>
          </a:p>
          <a:p>
            <a:pPr marL="361950" indent="-361950" algn="just">
              <a:lnSpc>
                <a:spcPct val="180000"/>
              </a:lnSpc>
              <a:spcBef>
                <a:spcPct val="0"/>
              </a:spcBef>
              <a:buFont typeface="Wingdings" pitchFamily="2" charset="2"/>
              <a:buAutoNum type="arabicPeriod"/>
              <a:defRPr/>
            </a:pPr>
            <a:r>
              <a:rPr lang="el-GR" sz="2000" dirty="0" smtClean="0">
                <a:latin typeface="+mj-lt"/>
              </a:rPr>
              <a:t>Έγγραφη ειδοποίηση\πρόσκληση, μετά την αξιολόγηση των προσφορών, του </a:t>
            </a:r>
            <a:r>
              <a:rPr lang="el-GR" sz="2000" b="1" u="sng" dirty="0" smtClean="0">
                <a:latin typeface="+mj-lt"/>
              </a:rPr>
              <a:t>προσωρινού αναδόχου</a:t>
            </a:r>
            <a:r>
              <a:rPr lang="el-GR" sz="2000" dirty="0" smtClean="0">
                <a:latin typeface="+mj-lt"/>
              </a:rPr>
              <a:t> για υποβολή εντός συμβατικής προθεσμίας </a:t>
            </a:r>
            <a:r>
              <a:rPr lang="el-GR" sz="2000" b="1" dirty="0" smtClean="0">
                <a:solidFill>
                  <a:srgbClr val="FFFF00"/>
                </a:solidFill>
                <a:effectLst/>
                <a:latin typeface="+mj-lt"/>
              </a:rPr>
              <a:t>[10 ημερών] </a:t>
            </a:r>
            <a:r>
              <a:rPr lang="el-GR" sz="2000" dirty="0" smtClean="0">
                <a:latin typeface="+mj-lt"/>
              </a:rPr>
              <a:t>από κοινοποιήσεως, όλων των δικαιολογητικών, όπως καθορίζονται ειδικότερα στα έγγραφα της σύμβασης, ως αποδεικτικά στοιχεία. </a:t>
            </a:r>
          </a:p>
          <a:p>
            <a:pPr marL="361950" indent="-361950" algn="just">
              <a:lnSpc>
                <a:spcPct val="180000"/>
              </a:lnSpc>
              <a:spcBef>
                <a:spcPct val="0"/>
              </a:spcBef>
              <a:buNone/>
              <a:defRPr/>
            </a:pPr>
            <a:endParaRPr lang="el-GR" sz="2000" dirty="0" smtClean="0">
              <a:latin typeface="+mj-lt"/>
            </a:endParaRPr>
          </a:p>
          <a:p>
            <a:pPr marL="361950" indent="-361950" algn="just">
              <a:lnSpc>
                <a:spcPct val="180000"/>
              </a:lnSpc>
              <a:spcBef>
                <a:spcPct val="0"/>
              </a:spcBef>
              <a:buFont typeface="Wingdings" pitchFamily="2" charset="2"/>
              <a:buAutoNum type="arabicPeriod"/>
              <a:defRPr/>
            </a:pPr>
            <a:r>
              <a:rPr lang="el-GR" sz="2000" dirty="0" smtClean="0">
                <a:latin typeface="+mj-lt"/>
              </a:rPr>
              <a:t>Υποβολή δικαιολογητικών στην ΑΑ σε σφραγισμένο φάκελο, ο οποίος παραδίδεται στο αρμόδιο όργανο αξιολόγησης.</a:t>
            </a:r>
          </a:p>
        </p:txBody>
      </p:sp>
      <p:sp>
        <p:nvSpPr>
          <p:cNvPr id="14029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279BC417-95F2-4E05-9B99-94ACD264BE6E}" type="slidenum">
              <a:rPr lang="el-GR" sz="1200">
                <a:solidFill>
                  <a:schemeClr val="tx1">
                    <a:tint val="75000"/>
                  </a:schemeClr>
                </a:solidFill>
                <a:latin typeface="+mn-lt"/>
                <a:cs typeface="+mn-cs"/>
              </a:rPr>
              <a:pPr algn="r" fontAlgn="auto">
                <a:spcBef>
                  <a:spcPts val="0"/>
                </a:spcBef>
                <a:spcAft>
                  <a:spcPts val="0"/>
                </a:spcAft>
                <a:defRPr/>
              </a:pPr>
              <a:t>17</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smtClean="0"/>
              <a:t>Άρθρο</a:t>
            </a:r>
            <a:r>
              <a:rPr lang="en-GB" sz="2000" b="1" smtClean="0"/>
              <a:t> 5</a:t>
            </a:r>
            <a:r>
              <a:rPr lang="el-GR" sz="2000" b="1" smtClean="0"/>
              <a:t>4 Τεχνικές προδιαγραφές </a:t>
            </a:r>
            <a:r>
              <a:rPr lang="el-GR" sz="1600" b="1" smtClean="0"/>
              <a:t>[συνέχεια]</a:t>
            </a:r>
          </a:p>
        </p:txBody>
      </p:sp>
      <p:sp>
        <p:nvSpPr>
          <p:cNvPr id="149508" name="Content Placeholder 2"/>
          <p:cNvSpPr>
            <a:spLocks noGrp="1"/>
          </p:cNvSpPr>
          <p:nvPr>
            <p:ph idx="4294967295"/>
          </p:nvPr>
        </p:nvSpPr>
        <p:spPr>
          <a:xfrm>
            <a:off x="250825" y="836613"/>
            <a:ext cx="8642350" cy="5472112"/>
          </a:xfrm>
        </p:spPr>
        <p:txBody>
          <a:bodyPr/>
          <a:lstStyle/>
          <a:p>
            <a:pPr marL="660400" indent="-660400" algn="just" eaLnBrk="1" hangingPunct="1">
              <a:lnSpc>
                <a:spcPct val="150000"/>
              </a:lnSpc>
              <a:spcBef>
                <a:spcPct val="0"/>
              </a:spcBef>
              <a:buFont typeface="Wingdings" pitchFamily="2" charset="2"/>
              <a:buNone/>
              <a:defRPr/>
            </a:pPr>
            <a:r>
              <a:rPr lang="el-GR" sz="2000" b="1" u="sng" dirty="0" smtClean="0">
                <a:latin typeface="Calibri" pitchFamily="34" charset="0"/>
              </a:rPr>
              <a:t>Διατύπωση τεχνικών προδιαγραφών (ΤΠ),</a:t>
            </a:r>
            <a:r>
              <a:rPr lang="el-GR" sz="2000" dirty="0" smtClean="0">
                <a:latin typeface="Calibri" pitchFamily="34" charset="0"/>
              </a:rPr>
              <a:t> βάσει:</a:t>
            </a:r>
          </a:p>
          <a:p>
            <a:pPr marL="660400" indent="-660400" algn="just" eaLnBrk="1" hangingPunct="1">
              <a:lnSpc>
                <a:spcPct val="150000"/>
              </a:lnSpc>
              <a:spcBef>
                <a:spcPct val="0"/>
              </a:spcBef>
              <a:buFont typeface="Wingdings" pitchFamily="2" charset="2"/>
              <a:buNone/>
              <a:defRPr/>
            </a:pPr>
            <a:r>
              <a:rPr lang="el-GR" sz="2000" dirty="0" smtClean="0">
                <a:latin typeface="Calibri" pitchFamily="34" charset="0"/>
              </a:rPr>
              <a:t>4</a:t>
            </a:r>
            <a:r>
              <a:rPr lang="el-GR" sz="2000" baseline="30000" dirty="0" smtClean="0">
                <a:latin typeface="Calibri" pitchFamily="34" charset="0"/>
              </a:rPr>
              <a:t>ον</a:t>
            </a:r>
            <a:r>
              <a:rPr lang="el-GR" sz="2000" dirty="0" smtClean="0">
                <a:latin typeface="Calibri" pitchFamily="34" charset="0"/>
              </a:rPr>
              <a:t>. </a:t>
            </a:r>
            <a:r>
              <a:rPr lang="el-GR" sz="2800" b="1" dirty="0" smtClean="0">
                <a:solidFill>
                  <a:srgbClr val="00B050"/>
                </a:solidFill>
                <a:latin typeface="Arial" charset="0"/>
              </a:rPr>
              <a:t>Με παραπομπή: </a:t>
            </a:r>
          </a:p>
          <a:p>
            <a:pPr marL="660400" indent="-660400" algn="just" eaLnBrk="1" hangingPunct="1">
              <a:lnSpc>
                <a:spcPct val="150000"/>
              </a:lnSpc>
              <a:spcBef>
                <a:spcPct val="0"/>
              </a:spcBef>
              <a:buFont typeface="Wingdings" pitchFamily="2" charset="2"/>
              <a:buAutoNum type="romanLcPeriod"/>
              <a:defRPr/>
            </a:pPr>
            <a:r>
              <a:rPr lang="el-GR" sz="2800" dirty="0" smtClean="0">
                <a:solidFill>
                  <a:srgbClr val="FFFF00"/>
                </a:solidFill>
                <a:latin typeface="Arial" charset="0"/>
              </a:rPr>
              <a:t>στις προδιαγραφές των </a:t>
            </a:r>
            <a:r>
              <a:rPr lang="el-GR" sz="2800" b="1" dirty="0" smtClean="0">
                <a:solidFill>
                  <a:srgbClr val="FFFF00"/>
                </a:solidFill>
                <a:latin typeface="Arial" charset="0"/>
              </a:rPr>
              <a:t>Παραρτήματος VII </a:t>
            </a:r>
            <a:r>
              <a:rPr lang="el-GR" sz="2800" dirty="0" smtClean="0">
                <a:solidFill>
                  <a:srgbClr val="FFFF00"/>
                </a:solidFill>
                <a:latin typeface="Arial" charset="0"/>
              </a:rPr>
              <a:t>για ορισμένα χαρακτηριστικά </a:t>
            </a:r>
            <a:endParaRPr lang="en-US" sz="2800" dirty="0" smtClean="0">
              <a:solidFill>
                <a:srgbClr val="FFFF00"/>
              </a:solidFill>
              <a:latin typeface="Arial" charset="0"/>
            </a:endParaRPr>
          </a:p>
          <a:p>
            <a:pPr marL="660400" indent="-660400" algn="just" eaLnBrk="1" hangingPunct="1">
              <a:lnSpc>
                <a:spcPct val="150000"/>
              </a:lnSpc>
              <a:spcBef>
                <a:spcPct val="0"/>
              </a:spcBef>
              <a:buNone/>
              <a:defRPr/>
            </a:pPr>
            <a:r>
              <a:rPr lang="en-US" sz="2800" dirty="0" smtClean="0">
                <a:solidFill>
                  <a:srgbClr val="FFFF00"/>
                </a:solidFill>
                <a:latin typeface="Arial" charset="0"/>
              </a:rPr>
              <a:t>					</a:t>
            </a:r>
            <a:r>
              <a:rPr lang="el-GR" sz="2800" dirty="0" smtClean="0">
                <a:solidFill>
                  <a:srgbClr val="00B050"/>
                </a:solidFill>
                <a:latin typeface="Arial" charset="0"/>
              </a:rPr>
              <a:t>&amp;</a:t>
            </a:r>
            <a:endParaRPr lang="en-US" sz="2800" dirty="0" smtClean="0">
              <a:solidFill>
                <a:srgbClr val="00B050"/>
              </a:solidFill>
              <a:latin typeface="Arial" charset="0"/>
            </a:endParaRPr>
          </a:p>
          <a:p>
            <a:pPr marL="660400" indent="-660400" algn="just" eaLnBrk="1" hangingPunct="1">
              <a:lnSpc>
                <a:spcPct val="150000"/>
              </a:lnSpc>
              <a:spcBef>
                <a:spcPct val="0"/>
              </a:spcBef>
              <a:buNone/>
              <a:defRPr/>
            </a:pPr>
            <a:endParaRPr lang="el-GR" sz="2800" dirty="0" smtClean="0">
              <a:solidFill>
                <a:srgbClr val="FFFF00"/>
              </a:solidFill>
              <a:latin typeface="Arial" charset="0"/>
            </a:endParaRPr>
          </a:p>
          <a:p>
            <a:pPr marL="660400" indent="-660400" algn="just" eaLnBrk="1" hangingPunct="1">
              <a:lnSpc>
                <a:spcPct val="150000"/>
              </a:lnSpc>
              <a:spcBef>
                <a:spcPct val="0"/>
              </a:spcBef>
              <a:buFont typeface="Wingdings" pitchFamily="2" charset="2"/>
              <a:buAutoNum type="romanLcPeriod"/>
              <a:defRPr/>
            </a:pPr>
            <a:r>
              <a:rPr lang="el-GR" sz="2800" dirty="0" smtClean="0">
                <a:solidFill>
                  <a:srgbClr val="FFFF00"/>
                </a:solidFill>
                <a:latin typeface="Arial" charset="0"/>
              </a:rPr>
              <a:t>στις επιδόσεις ή τις λειτουργικές απαιτήσεις για ορισμένα άλλα χαρακτηριστικά</a:t>
            </a:r>
            <a:r>
              <a:rPr lang="el-GR" sz="2400" dirty="0" smtClean="0">
                <a:solidFill>
                  <a:srgbClr val="FFFF00"/>
                </a:solidFill>
                <a:latin typeface="Arial" charset="0"/>
              </a:rPr>
              <a:t>.</a:t>
            </a:r>
          </a:p>
          <a:p>
            <a:pPr marL="660400" indent="-660400" algn="just" eaLnBrk="1" hangingPunct="1">
              <a:lnSpc>
                <a:spcPct val="150000"/>
              </a:lnSpc>
              <a:spcBef>
                <a:spcPct val="0"/>
              </a:spcBef>
              <a:buFont typeface="Wingdings" pitchFamily="2" charset="2"/>
              <a:buNone/>
              <a:defRPr/>
            </a:pPr>
            <a:endParaRPr lang="el-GR" sz="2400" dirty="0" smtClean="0">
              <a:effectLst/>
              <a:latin typeface="Arial" charset="0"/>
            </a:endParaRPr>
          </a:p>
        </p:txBody>
      </p:sp>
      <p:sp>
        <p:nvSpPr>
          <p:cNvPr id="174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C4BDF3B-D24F-4420-8D17-21D7BFE4B739}" type="slidenum">
              <a:rPr lang="el-GR" sz="1200">
                <a:solidFill>
                  <a:schemeClr val="tx1">
                    <a:tint val="75000"/>
                  </a:schemeClr>
                </a:solidFill>
                <a:latin typeface="+mn-lt"/>
                <a:cs typeface="+mn-cs"/>
              </a:rPr>
              <a:pPr algn="r" fontAlgn="auto">
                <a:spcBef>
                  <a:spcPts val="0"/>
                </a:spcBef>
                <a:spcAft>
                  <a:spcPts val="0"/>
                </a:spcAft>
                <a:defRPr/>
              </a:pPr>
              <a:t>170</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10810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a:t>
            </a: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14282" y="285728"/>
            <a:ext cx="8786873" cy="6286544"/>
          </a:xfrm>
        </p:spPr>
        <p:txBody>
          <a:bodyPr/>
          <a:lstStyle/>
          <a:p>
            <a:pPr marL="361950" indent="-361950" algn="ctr">
              <a:lnSpc>
                <a:spcPct val="150000"/>
              </a:lnSpc>
              <a:spcBef>
                <a:spcPct val="0"/>
              </a:spcBef>
              <a:buFont typeface="Wingdings" pitchFamily="2" charset="2"/>
              <a:buNone/>
              <a:defRPr/>
            </a:pPr>
            <a:r>
              <a:rPr lang="el-GR" sz="2000" b="1" dirty="0" smtClean="0">
                <a:solidFill>
                  <a:srgbClr val="00B050"/>
                </a:solidFill>
              </a:rPr>
              <a:t>Άρθρο 103 Πρόσκληση για υποβολή δικαιολογητικών</a:t>
            </a:r>
          </a:p>
          <a:p>
            <a:pPr marL="355600" indent="-355600" algn="just">
              <a:lnSpc>
                <a:spcPct val="150000"/>
              </a:lnSpc>
              <a:spcBef>
                <a:spcPct val="0"/>
              </a:spcBef>
              <a:buFont typeface="Wingdings" pitchFamily="2" charset="2"/>
              <a:buChar char="Ø"/>
              <a:defRPr/>
            </a:pPr>
            <a:r>
              <a:rPr lang="el-GR" sz="2000" dirty="0" smtClean="0"/>
              <a:t>Αν δεν προσκομισθούν τα δικαιολογητικά ή υπάρχουν ελλείψεις σε αυτά που </a:t>
            </a:r>
            <a:r>
              <a:rPr lang="el-GR" sz="2000" dirty="0" err="1" smtClean="0"/>
              <a:t>υπoβλήθηκαν</a:t>
            </a:r>
            <a:r>
              <a:rPr lang="el-GR" sz="2000" dirty="0" smtClean="0"/>
              <a:t> και ο προσωρινός ανάδοχος υποβάλλει εντός του 10ημερου αίτημα </a:t>
            </a:r>
            <a:r>
              <a:rPr lang="el-GR" sz="2000" b="1" dirty="0" smtClean="0">
                <a:solidFill>
                  <a:srgbClr val="FFFF00"/>
                </a:solidFill>
              </a:rPr>
              <a:t>[ειδικά αιτιολογημένο] </a:t>
            </a:r>
            <a:r>
              <a:rPr lang="el-GR" sz="2000" dirty="0" smtClean="0"/>
              <a:t>για παράταση της προθεσμίας υποβολής, η αναθέτουσα αρχή παρατείνει την προθεσμία υποβολής των δικαιολογητικών για όσο χρόνο απαιτηθεί για τη χορήγηση των δικαιολογητικών από τις αρμόδιες αρχές.</a:t>
            </a:r>
          </a:p>
          <a:p>
            <a:pPr marL="355600" indent="-355600" algn="just">
              <a:lnSpc>
                <a:spcPct val="150000"/>
              </a:lnSpc>
              <a:spcBef>
                <a:spcPct val="0"/>
              </a:spcBef>
              <a:buNone/>
              <a:defRPr/>
            </a:pPr>
            <a:endParaRPr lang="el-GR" sz="2000" dirty="0" smtClean="0"/>
          </a:p>
          <a:p>
            <a:pPr marL="355600" indent="-355600" algn="just">
              <a:lnSpc>
                <a:spcPct val="150000"/>
              </a:lnSpc>
              <a:spcBef>
                <a:spcPct val="0"/>
              </a:spcBef>
              <a:buFont typeface="Wingdings" pitchFamily="2" charset="2"/>
              <a:buChar char="Ø"/>
              <a:defRPr/>
            </a:pPr>
            <a:r>
              <a:rPr lang="el-GR" sz="2000" dirty="0" smtClean="0"/>
              <a:t>Ανάλογη εφαρμογή διάταξης &amp; στις περιπτώσεις που η αναθέτουσα αρχή ζητήσει την προσκόμιση των δικαιολογητικών κατά τη διαδικασία αξιολόγησης των προσφορών ή αιτήσεων συμμετοχής και πριν το στάδιο κατακύρωσης, τηρουμένων των αρχών της ίσης μεταχείρισης και της διαφάνειας.</a:t>
            </a:r>
            <a:endParaRPr lang="el-GR" sz="2000" b="1" dirty="0" smtClean="0">
              <a:solidFill>
                <a:srgbClr val="00B050"/>
              </a:solidFill>
            </a:endParaRPr>
          </a:p>
        </p:txBody>
      </p:sp>
      <p:sp>
        <p:nvSpPr>
          <p:cNvPr id="14029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D0900AE-EAEE-4297-AAC4-BB91612F8D90}" type="slidenum">
              <a:rPr lang="el-GR" sz="1200">
                <a:solidFill>
                  <a:schemeClr val="tx1">
                    <a:tint val="75000"/>
                  </a:schemeClr>
                </a:solidFill>
                <a:latin typeface="+mn-lt"/>
                <a:cs typeface="+mn-cs"/>
              </a:rPr>
              <a:pPr algn="r" fontAlgn="auto">
                <a:spcBef>
                  <a:spcPts val="0"/>
                </a:spcBef>
                <a:spcAft>
                  <a:spcPts val="0"/>
                </a:spcAft>
                <a:defRPr/>
              </a:pPr>
              <a:t>171</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765175"/>
            <a:ext cx="8605838" cy="5543550"/>
          </a:xfrm>
        </p:spPr>
        <p:txBody>
          <a:bodyPr/>
          <a:lstStyle/>
          <a:p>
            <a:pPr marL="361950" indent="-361950" algn="ctr">
              <a:buFont typeface="Wingdings" pitchFamily="2" charset="2"/>
              <a:buNone/>
              <a:defRPr/>
            </a:pPr>
            <a:r>
              <a:rPr lang="el-GR" sz="2000" b="1" dirty="0" smtClean="0">
                <a:solidFill>
                  <a:srgbClr val="00B050"/>
                </a:solidFill>
                <a:latin typeface="+mj-lt"/>
              </a:rPr>
              <a:t>Άρθρο 103 Πρόσκληση για υποβολή δικαιολογητικών </a:t>
            </a:r>
            <a:r>
              <a:rPr lang="el-GR" sz="1600" dirty="0" smtClean="0">
                <a:solidFill>
                  <a:srgbClr val="00B050"/>
                </a:solidFill>
                <a:latin typeface="+mj-lt"/>
              </a:rPr>
              <a:t>[συνέχεια]</a:t>
            </a:r>
          </a:p>
          <a:p>
            <a:pPr marL="361950" indent="-361950" algn="just">
              <a:lnSpc>
                <a:spcPct val="190000"/>
              </a:lnSpc>
              <a:spcBef>
                <a:spcPct val="0"/>
              </a:spcBef>
              <a:buFont typeface="Wingdings" pitchFamily="2" charset="2"/>
              <a:buAutoNum type="arabicParenR" startAt="3"/>
              <a:defRPr/>
            </a:pPr>
            <a:r>
              <a:rPr lang="el-GR" sz="2400" dirty="0" smtClean="0">
                <a:latin typeface="Arial" charset="0"/>
              </a:rPr>
              <a:t>Διαδικασία &amp; λόγοι κήρυξης ως εκπτώτου του προσωρινού Αναδόχου </a:t>
            </a:r>
          </a:p>
          <a:p>
            <a:pPr marL="361950" indent="-361950" algn="just">
              <a:lnSpc>
                <a:spcPct val="190000"/>
              </a:lnSpc>
              <a:spcBef>
                <a:spcPct val="0"/>
              </a:spcBef>
              <a:buFont typeface="Wingdings" pitchFamily="2" charset="2"/>
              <a:buAutoNum type="arabicParenR" startAt="3"/>
              <a:defRPr/>
            </a:pPr>
            <a:r>
              <a:rPr lang="el-GR" sz="2400" dirty="0" smtClean="0">
                <a:latin typeface="Arial" charset="0"/>
              </a:rPr>
              <a:t>Κατάπτωση εγγύησης συμμετοχής του</a:t>
            </a:r>
          </a:p>
          <a:p>
            <a:pPr marL="361950" indent="-361950" algn="just">
              <a:lnSpc>
                <a:spcPct val="190000"/>
              </a:lnSpc>
              <a:spcBef>
                <a:spcPct val="0"/>
              </a:spcBef>
              <a:buFont typeface="Wingdings" pitchFamily="2" charset="2"/>
              <a:buAutoNum type="arabicParenR" startAt="3"/>
              <a:defRPr/>
            </a:pPr>
            <a:r>
              <a:rPr lang="el-GR" sz="2400" dirty="0" smtClean="0">
                <a:latin typeface="Arial" charset="0"/>
              </a:rPr>
              <a:t>Κατακύρωση</a:t>
            </a:r>
          </a:p>
          <a:p>
            <a:pPr marL="361950" indent="-361950" algn="just">
              <a:lnSpc>
                <a:spcPct val="190000"/>
              </a:lnSpc>
              <a:spcBef>
                <a:spcPct val="0"/>
              </a:spcBef>
              <a:buFont typeface="Wingdings" pitchFamily="2" charset="2"/>
              <a:buAutoNum type="arabicParenR" startAt="3"/>
              <a:defRPr/>
            </a:pPr>
            <a:r>
              <a:rPr lang="el-GR" sz="2400" dirty="0" smtClean="0">
                <a:latin typeface="Arial" charset="0"/>
              </a:rPr>
              <a:t>Περιπτώσεις ματαίωσης διαδικασίας ανάθεσης</a:t>
            </a:r>
          </a:p>
          <a:p>
            <a:pPr marL="361950" indent="-361950" algn="just">
              <a:lnSpc>
                <a:spcPct val="190000"/>
              </a:lnSpc>
              <a:spcBef>
                <a:spcPct val="0"/>
              </a:spcBef>
              <a:buFont typeface="Wingdings" pitchFamily="2" charset="2"/>
              <a:buNone/>
              <a:defRPr/>
            </a:pPr>
            <a:endParaRPr lang="el-GR" sz="2400" dirty="0" smtClean="0">
              <a:latin typeface="Arial" charset="0"/>
            </a:endParaRPr>
          </a:p>
          <a:p>
            <a:pPr marL="361950" indent="-361950" algn="just">
              <a:buFont typeface="Wingdings" pitchFamily="2" charset="2"/>
              <a:buNone/>
              <a:defRPr/>
            </a:pPr>
            <a:endParaRPr lang="el-GR" sz="2400" dirty="0" smtClean="0">
              <a:latin typeface="Arial" charset="0"/>
            </a:endParaRPr>
          </a:p>
        </p:txBody>
      </p:sp>
      <p:sp>
        <p:nvSpPr>
          <p:cNvPr id="1413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D0900AE-EAEE-4297-AAC4-BB91612F8D90}" type="slidenum">
              <a:rPr lang="el-GR" sz="1200">
                <a:solidFill>
                  <a:schemeClr val="tx1">
                    <a:tint val="75000"/>
                  </a:schemeClr>
                </a:solidFill>
                <a:latin typeface="+mn-lt"/>
                <a:cs typeface="+mn-cs"/>
              </a:rPr>
              <a:pPr algn="r" fontAlgn="auto">
                <a:spcBef>
                  <a:spcPts val="0"/>
                </a:spcBef>
                <a:spcAft>
                  <a:spcPts val="0"/>
                </a:spcAft>
                <a:defRPr/>
              </a:pPr>
              <a:t>172</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353425"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r>
              <a:rPr lang="el-GR" sz="2000" dirty="0" smtClean="0"/>
              <a:t/>
            </a:r>
            <a:br>
              <a:rPr lang="el-GR" sz="2000" dirty="0" smtClean="0"/>
            </a:br>
            <a:r>
              <a:rPr lang="el-GR" sz="2000" dirty="0" smtClean="0"/>
              <a:t/>
            </a:r>
            <a:br>
              <a:rPr lang="el-GR" sz="2000"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1428735"/>
            <a:ext cx="8605838" cy="3929091"/>
          </a:xfrm>
        </p:spPr>
        <p:txBody>
          <a:bodyPr/>
          <a:lstStyle/>
          <a:p>
            <a:pPr marL="361950" indent="-361950" algn="ctr">
              <a:buFont typeface="Wingdings" pitchFamily="2" charset="2"/>
              <a:buNone/>
              <a:defRPr/>
            </a:pPr>
            <a:r>
              <a:rPr lang="el-GR" sz="2000" b="1" dirty="0" smtClean="0">
                <a:solidFill>
                  <a:srgbClr val="00B050"/>
                </a:solidFill>
                <a:latin typeface="+mj-lt"/>
              </a:rPr>
              <a:t>Άρθρο 103 Πρόσκληση για υποβολή δικαιολογητικών </a:t>
            </a:r>
            <a:r>
              <a:rPr lang="el-GR" sz="1600" dirty="0" smtClean="0">
                <a:solidFill>
                  <a:srgbClr val="00B050"/>
                </a:solidFill>
                <a:latin typeface="+mj-lt"/>
              </a:rPr>
              <a:t>[συνέχεια]</a:t>
            </a:r>
          </a:p>
          <a:p>
            <a:pPr marL="361950" indent="-361950" algn="just">
              <a:lnSpc>
                <a:spcPct val="190000"/>
              </a:lnSpc>
              <a:spcBef>
                <a:spcPct val="0"/>
              </a:spcBef>
              <a:buFont typeface="Wingdings" pitchFamily="2" charset="2"/>
              <a:buChar char="Ø"/>
              <a:defRPr/>
            </a:pPr>
            <a:r>
              <a:rPr lang="el-GR" sz="2400" dirty="0" smtClean="0"/>
              <a:t>Ενημέρωση όλων των προσφερόντων που δεν έχουν αποκλειστεί οριστικά  για τυχόν άσκηση δικαιωμάτων έννομης προστασίας.</a:t>
            </a:r>
          </a:p>
          <a:p>
            <a:pPr marL="361950" indent="-361950" algn="just">
              <a:lnSpc>
                <a:spcPct val="190000"/>
              </a:lnSpc>
              <a:spcBef>
                <a:spcPct val="0"/>
              </a:spcBef>
              <a:buFont typeface="Wingdings" pitchFamily="2" charset="2"/>
              <a:buNone/>
              <a:defRPr/>
            </a:pPr>
            <a:endParaRPr lang="el-GR" sz="2400" dirty="0" smtClean="0">
              <a:latin typeface="Arial" charset="0"/>
            </a:endParaRPr>
          </a:p>
          <a:p>
            <a:pPr marL="361950" indent="-361950" algn="just">
              <a:buFont typeface="Wingdings" pitchFamily="2" charset="2"/>
              <a:buNone/>
              <a:defRPr/>
            </a:pPr>
            <a:endParaRPr lang="el-GR" sz="2400" dirty="0" smtClean="0">
              <a:latin typeface="Arial" charset="0"/>
            </a:endParaRPr>
          </a:p>
        </p:txBody>
      </p:sp>
      <p:sp>
        <p:nvSpPr>
          <p:cNvPr id="1413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6977248-2EB1-4676-AD5F-9CEC8156AD35}" type="slidenum">
              <a:rPr lang="el-GR" sz="1200">
                <a:solidFill>
                  <a:schemeClr val="tx1">
                    <a:tint val="75000"/>
                  </a:schemeClr>
                </a:solidFill>
                <a:latin typeface="+mn-lt"/>
                <a:cs typeface="+mn-cs"/>
              </a:rPr>
              <a:pPr algn="r" fontAlgn="auto">
                <a:spcBef>
                  <a:spcPts val="0"/>
                </a:spcBef>
                <a:spcAft>
                  <a:spcPts val="0"/>
                </a:spcAft>
                <a:defRPr/>
              </a:pPr>
              <a:t>173</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227332" name="Content Placeholder 2"/>
          <p:cNvSpPr>
            <a:spLocks noGrp="1"/>
          </p:cNvSpPr>
          <p:nvPr>
            <p:ph idx="4294967295"/>
          </p:nvPr>
        </p:nvSpPr>
        <p:spPr>
          <a:xfrm>
            <a:off x="250825" y="836613"/>
            <a:ext cx="8605838" cy="5688012"/>
          </a:xfrm>
        </p:spPr>
        <p:txBody>
          <a:bodyPr/>
          <a:lstStyle/>
          <a:p>
            <a:pPr marL="361950" indent="-361950">
              <a:buFont typeface="Wingdings" pitchFamily="2" charset="2"/>
              <a:buNone/>
              <a:defRPr/>
            </a:pPr>
            <a:r>
              <a:rPr lang="el-GR" sz="2000" b="1" dirty="0" smtClean="0">
                <a:effectLst/>
                <a:latin typeface="Arial" charset="0"/>
              </a:rPr>
              <a:t>	</a:t>
            </a:r>
            <a:r>
              <a:rPr lang="el-GR" sz="2000" b="1" dirty="0" smtClean="0">
                <a:solidFill>
                  <a:srgbClr val="00B050"/>
                </a:solidFill>
                <a:effectLst/>
                <a:latin typeface="Arial" charset="0"/>
              </a:rPr>
              <a:t>Άρθρο 104 Χρόνος συνδρομής όρων συμμετοχής - Οψιγενείς μεταβολές</a:t>
            </a:r>
            <a:endParaRPr lang="el-GR" sz="2000" dirty="0" smtClean="0">
              <a:solidFill>
                <a:srgbClr val="00B050"/>
              </a:solidFill>
              <a:effectLst/>
              <a:latin typeface="Arial" charset="0"/>
            </a:endParaRPr>
          </a:p>
          <a:p>
            <a:pPr marL="361950" indent="-361950" algn="just">
              <a:lnSpc>
                <a:spcPct val="160000"/>
              </a:lnSpc>
              <a:spcBef>
                <a:spcPct val="0"/>
              </a:spcBef>
              <a:buNone/>
              <a:defRPr/>
            </a:pPr>
            <a:r>
              <a:rPr lang="el-GR" sz="2000" dirty="0" smtClean="0">
                <a:latin typeface="Arial" charset="0"/>
              </a:rPr>
              <a:t>Το δικαίωμα συμμετοχής\οι όροι &amp; προϋποθέσεις κρίνονται: </a:t>
            </a:r>
          </a:p>
          <a:p>
            <a:pPr marL="457200" indent="-457200" algn="just">
              <a:lnSpc>
                <a:spcPct val="160000"/>
              </a:lnSpc>
              <a:spcBef>
                <a:spcPct val="0"/>
              </a:spcBef>
              <a:buFont typeface="+mj-lt"/>
              <a:buAutoNum type="arabicPeriod"/>
              <a:defRPr/>
            </a:pPr>
            <a:r>
              <a:rPr lang="el-GR" sz="2000" dirty="0" smtClean="0">
                <a:solidFill>
                  <a:srgbClr val="FFFF00"/>
                </a:solidFill>
                <a:latin typeface="Arial" charset="0"/>
              </a:rPr>
              <a:t>κατά την υποβολή της προσφοράς\ή αίτησης εκδήλωσης ενδιαφέροντος, </a:t>
            </a:r>
          </a:p>
          <a:p>
            <a:pPr marL="457200" indent="-457200" algn="just">
              <a:lnSpc>
                <a:spcPct val="160000"/>
              </a:lnSpc>
              <a:spcBef>
                <a:spcPct val="0"/>
              </a:spcBef>
              <a:buFont typeface="+mj-lt"/>
              <a:buAutoNum type="arabicPeriod"/>
              <a:defRPr/>
            </a:pPr>
            <a:r>
              <a:rPr lang="el-GR" sz="2000" dirty="0" smtClean="0">
                <a:solidFill>
                  <a:srgbClr val="FFFF00"/>
                </a:solidFill>
                <a:latin typeface="Arial" charset="0"/>
              </a:rPr>
              <a:t>κατά την υποβολή των δικαιολογητικών [άρθρ. 80], &amp; </a:t>
            </a:r>
          </a:p>
          <a:p>
            <a:pPr marL="457200" indent="-457200" algn="just">
              <a:lnSpc>
                <a:spcPct val="160000"/>
              </a:lnSpc>
              <a:spcBef>
                <a:spcPct val="0"/>
              </a:spcBef>
              <a:buFont typeface="+mj-lt"/>
              <a:buAutoNum type="arabicPeriod"/>
              <a:defRPr/>
            </a:pPr>
            <a:r>
              <a:rPr lang="el-GR" sz="2000" dirty="0" smtClean="0">
                <a:solidFill>
                  <a:srgbClr val="FFFF00"/>
                </a:solidFill>
                <a:latin typeface="Arial" charset="0"/>
              </a:rPr>
              <a:t>κατά την σύναψη της σύμβασης [άρθρ. 105]. </a:t>
            </a:r>
          </a:p>
          <a:p>
            <a:pPr marL="361950" indent="-361950" algn="just">
              <a:lnSpc>
                <a:spcPct val="160000"/>
              </a:lnSpc>
              <a:spcBef>
                <a:spcPct val="0"/>
              </a:spcBef>
              <a:buFont typeface="Wingdings" pitchFamily="2" charset="2"/>
              <a:buAutoNum type="arabicParenR"/>
              <a:defRPr/>
            </a:pPr>
            <a:endParaRPr lang="el-GR" sz="2000" dirty="0" smtClean="0">
              <a:solidFill>
                <a:srgbClr val="FFFF00"/>
              </a:solidFill>
              <a:latin typeface="Arial" charset="0"/>
            </a:endParaRPr>
          </a:p>
          <a:p>
            <a:pPr marL="361950" indent="-361950" algn="just">
              <a:lnSpc>
                <a:spcPct val="160000"/>
              </a:lnSpc>
              <a:spcBef>
                <a:spcPct val="0"/>
              </a:spcBef>
              <a:buFont typeface="Wingdings" pitchFamily="2" charset="2"/>
              <a:buAutoNum type="arabicParenR"/>
              <a:defRPr/>
            </a:pPr>
            <a:endParaRPr lang="el-GR" sz="2000" dirty="0" smtClean="0">
              <a:solidFill>
                <a:srgbClr val="FFFF00"/>
              </a:solidFill>
              <a:latin typeface="Arial" charset="0"/>
            </a:endParaRPr>
          </a:p>
          <a:p>
            <a:pPr marL="361950" indent="-361950" algn="just">
              <a:lnSpc>
                <a:spcPct val="160000"/>
              </a:lnSpc>
              <a:spcBef>
                <a:spcPct val="0"/>
              </a:spcBef>
              <a:buFont typeface="Wingdings" pitchFamily="2" charset="2"/>
              <a:buNone/>
              <a:defRPr/>
            </a:pPr>
            <a:r>
              <a:rPr lang="el-GR" sz="1600" b="1" dirty="0" smtClean="0">
                <a:solidFill>
                  <a:srgbClr val="FF0000"/>
                </a:solidFill>
              </a:rPr>
              <a:t>	[ΚΑΤΑΡΓΗΘΗΚΕ ΤΟ ΔΕΥΤΕΡΟ, ΤΡΙΤΟ, ΤΕΤΑΡΤΟ ΚΑΙ ΤΕΛΕΥΤΑΙΟ ΕΔΑΦΙΟ ΤΗΣ ΠΑΡ. 1 ΤΟΥ ΑΡΘΡΟΥ 104 ΜΕ ΤΗΝ ΠΑΡ. 24 ΤΟΥ ΑΡΘ. 107 ΤΟΥ Ν. 4497/17, ΦΕΚ-171 Α/13-11-17]</a:t>
            </a:r>
            <a:endParaRPr lang="el-GR" sz="1600" b="1" dirty="0" smtClean="0">
              <a:solidFill>
                <a:srgbClr val="FF0000"/>
              </a:solidFill>
              <a:latin typeface="Arial" charset="0"/>
            </a:endParaRPr>
          </a:p>
        </p:txBody>
      </p:sp>
      <p:sp>
        <p:nvSpPr>
          <p:cNvPr id="14234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63F59C0-5A66-4647-B1B5-FD373514A414}" type="slidenum">
              <a:rPr lang="el-GR" sz="1200">
                <a:solidFill>
                  <a:schemeClr val="tx1">
                    <a:tint val="75000"/>
                  </a:schemeClr>
                </a:solidFill>
                <a:latin typeface="+mn-lt"/>
                <a:cs typeface="+mn-cs"/>
              </a:rPr>
              <a:pPr algn="r" fontAlgn="auto">
                <a:spcBef>
                  <a:spcPts val="0"/>
                </a:spcBef>
                <a:spcAft>
                  <a:spcPts val="0"/>
                </a:spcAft>
                <a:defRPr/>
              </a:pPr>
              <a:t>174</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43364" name="Content Placeholder 2"/>
          <p:cNvSpPr>
            <a:spLocks noGrp="1"/>
          </p:cNvSpPr>
          <p:nvPr>
            <p:ph idx="4294967295"/>
          </p:nvPr>
        </p:nvSpPr>
        <p:spPr>
          <a:xfrm>
            <a:off x="250825" y="981075"/>
            <a:ext cx="8605838" cy="5327650"/>
          </a:xfrm>
          <a:noFill/>
        </p:spPr>
        <p:txBody>
          <a:bodyPr/>
          <a:lstStyle/>
          <a:p>
            <a:pPr marL="361950" indent="-361950" algn="just">
              <a:buFont typeface="Wingdings" pitchFamily="2" charset="2"/>
              <a:buNone/>
            </a:pPr>
            <a:r>
              <a:rPr lang="el-GR" sz="2000" b="1" dirty="0" smtClean="0">
                <a:effectLst/>
                <a:latin typeface="Arial" charset="0"/>
              </a:rPr>
              <a:t>	Άρθρο 104 Χρόνος συνδρομής όρων συμμετοχής - Οψιγενείς μεταβολές</a:t>
            </a:r>
            <a:r>
              <a:rPr lang="el-GR" dirty="0" smtClean="0">
                <a:effectLst/>
              </a:rPr>
              <a:t> </a:t>
            </a:r>
            <a:r>
              <a:rPr lang="el-GR" sz="1600" dirty="0" smtClean="0">
                <a:effectLst/>
              </a:rPr>
              <a:t>[συνέχεια]</a:t>
            </a:r>
            <a:endParaRPr lang="el-GR" dirty="0" smtClean="0">
              <a:effectLst/>
            </a:endParaRPr>
          </a:p>
          <a:p>
            <a:pPr marL="361950" indent="-361950" algn="just">
              <a:lnSpc>
                <a:spcPct val="150000"/>
              </a:lnSpc>
              <a:spcBef>
                <a:spcPct val="0"/>
              </a:spcBef>
              <a:buFont typeface="Wingdings" pitchFamily="2" charset="2"/>
              <a:buAutoNum type="arabicParenR" startAt="4"/>
            </a:pPr>
            <a:r>
              <a:rPr lang="el-GR" sz="2000" dirty="0" smtClean="0">
                <a:effectLst/>
                <a:latin typeface="Arial" charset="0"/>
              </a:rPr>
              <a:t>Δυνατότητα </a:t>
            </a:r>
            <a:r>
              <a:rPr lang="el-GR" sz="2000" b="1" u="sng" dirty="0" smtClean="0">
                <a:solidFill>
                  <a:srgbClr val="FF0000"/>
                </a:solidFill>
                <a:effectLst/>
                <a:latin typeface="Arial" charset="0"/>
              </a:rPr>
              <a:t>μη κατάπτωσης της εγγυητικής επιστολής</a:t>
            </a:r>
            <a:r>
              <a:rPr lang="el-GR" sz="2000" dirty="0" smtClean="0">
                <a:solidFill>
                  <a:srgbClr val="FF0000"/>
                </a:solidFill>
                <a:effectLst/>
                <a:latin typeface="Arial" charset="0"/>
              </a:rPr>
              <a:t> </a:t>
            </a:r>
            <a:r>
              <a:rPr lang="el-GR" sz="2000" dirty="0" smtClean="0">
                <a:effectLst/>
                <a:latin typeface="Arial" charset="0"/>
              </a:rPr>
              <a:t>του προσφέροντος εφόσον επέλθουν στο πρόσωπό του γεγονότα που μετέβαλαν καταστάσεις, με αποτέλεσμα να μην πληρούνται πλέον τα κριτήρια ποιοτικής επιλογής, όταν τούτα επήλθαν ή των οποίων έλαβε γνώση μετά την υποβολή της υπ. δήλωσης και ενημέρωσε σχετικά την ΑΑ εγκαίρως, &amp; </a:t>
            </a:r>
            <a:r>
              <a:rPr lang="el-GR" sz="2000" b="1" dirty="0" smtClean="0">
                <a:solidFill>
                  <a:srgbClr val="00B050"/>
                </a:solidFill>
                <a:effectLst/>
                <a:latin typeface="Arial" charset="0"/>
              </a:rPr>
              <a:t>σε κάθε περίπτωση πριν από την κοινοποίηση της έγγραφης ειδοποίησης για προσκόμιση των δικαιολογητικών κατακύρωσης.</a:t>
            </a:r>
          </a:p>
          <a:p>
            <a:pPr marL="361950" indent="-361950" algn="just">
              <a:lnSpc>
                <a:spcPct val="150000"/>
              </a:lnSpc>
              <a:spcBef>
                <a:spcPct val="0"/>
              </a:spcBef>
              <a:buFont typeface="Wingdings" pitchFamily="2" charset="2"/>
              <a:buChar char="v"/>
            </a:pPr>
            <a:r>
              <a:rPr lang="el-GR" sz="2000" dirty="0" smtClean="0">
                <a:solidFill>
                  <a:schemeClr val="accent1"/>
                </a:solidFill>
                <a:effectLst/>
                <a:latin typeface="Arial" charset="0"/>
              </a:rPr>
              <a:t>Σκοπός διάταξης</a:t>
            </a:r>
          </a:p>
        </p:txBody>
      </p:sp>
      <p:sp>
        <p:nvSpPr>
          <p:cNvPr id="14336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3B29441-B4E0-425D-830C-9C0D83CBEC44}" type="slidenum">
              <a:rPr lang="el-GR" sz="1200">
                <a:solidFill>
                  <a:schemeClr val="tx1">
                    <a:tint val="75000"/>
                  </a:schemeClr>
                </a:solidFill>
                <a:latin typeface="+mn-lt"/>
                <a:cs typeface="+mn-cs"/>
              </a:rPr>
              <a:pPr algn="r" fontAlgn="auto">
                <a:spcBef>
                  <a:spcPts val="0"/>
                </a:spcBef>
                <a:spcAft>
                  <a:spcPts val="0"/>
                </a:spcAft>
                <a:defRPr/>
              </a:pPr>
              <a:t>175</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44388" name="Content Placeholder 2"/>
          <p:cNvSpPr>
            <a:spLocks noGrp="1"/>
          </p:cNvSpPr>
          <p:nvPr>
            <p:ph idx="4294967295"/>
          </p:nvPr>
        </p:nvSpPr>
        <p:spPr>
          <a:xfrm>
            <a:off x="250825" y="836613"/>
            <a:ext cx="8605838" cy="5472112"/>
          </a:xfrm>
          <a:noFill/>
        </p:spPr>
        <p:txBody>
          <a:bodyPr/>
          <a:lstStyle/>
          <a:p>
            <a:pPr marL="361950" indent="-361950" algn="ctr">
              <a:buFont typeface="Wingdings" pitchFamily="2" charset="2"/>
              <a:buNone/>
            </a:pPr>
            <a:r>
              <a:rPr lang="el-GR" sz="2000" b="1" dirty="0" smtClean="0">
                <a:solidFill>
                  <a:srgbClr val="00B050"/>
                </a:solidFill>
                <a:effectLst/>
                <a:latin typeface="Arial" charset="0"/>
              </a:rPr>
              <a:t>Άρθρο</a:t>
            </a:r>
            <a:r>
              <a:rPr lang="en-GB" sz="2000" b="1" dirty="0" smtClean="0">
                <a:solidFill>
                  <a:srgbClr val="00B050"/>
                </a:solidFill>
                <a:effectLst/>
                <a:latin typeface="Arial" charset="0"/>
              </a:rPr>
              <a:t> 105 </a:t>
            </a:r>
            <a:r>
              <a:rPr lang="el-GR" sz="2000" b="1" dirty="0" smtClean="0">
                <a:solidFill>
                  <a:srgbClr val="00B050"/>
                </a:solidFill>
                <a:effectLst/>
                <a:latin typeface="Arial" charset="0"/>
              </a:rPr>
              <a:t>Κατακύρωση - σύναψη σύμβασης</a:t>
            </a:r>
          </a:p>
          <a:p>
            <a:pPr marL="361950" indent="-361950" algn="just">
              <a:lnSpc>
                <a:spcPct val="160000"/>
              </a:lnSpc>
              <a:spcBef>
                <a:spcPct val="0"/>
              </a:spcBef>
              <a:buFont typeface="Wingdings" pitchFamily="2" charset="2"/>
              <a:buAutoNum type="arabicParenR"/>
            </a:pPr>
            <a:r>
              <a:rPr lang="el-GR" sz="2400" b="1" dirty="0" smtClean="0">
                <a:solidFill>
                  <a:srgbClr val="FF0000"/>
                </a:solidFill>
                <a:effectLst/>
                <a:latin typeface="Arial" charset="0"/>
              </a:rPr>
              <a:t>Υποχρεωτική αναφορά </a:t>
            </a:r>
            <a:r>
              <a:rPr lang="el-GR" sz="2400" dirty="0" smtClean="0">
                <a:effectLst/>
                <a:latin typeface="Arial" charset="0"/>
              </a:rPr>
              <a:t>στην απόφαση κατακύρωσης των προθεσμιών αναστολής για την σύναψη της σύμβασης δυνάμει άρθρ. 127 &amp; 360 </a:t>
            </a:r>
            <a:r>
              <a:rPr lang="el-GR" sz="2400" dirty="0" err="1" smtClean="0">
                <a:effectLst/>
                <a:latin typeface="Arial" charset="0"/>
              </a:rPr>
              <a:t>επ</a:t>
            </a:r>
            <a:r>
              <a:rPr lang="el-GR" sz="2400" dirty="0" smtClean="0">
                <a:effectLst/>
                <a:latin typeface="Arial" charset="0"/>
              </a:rPr>
              <a:t>.</a:t>
            </a:r>
          </a:p>
          <a:p>
            <a:pPr marL="361950" indent="-361950" algn="just">
              <a:lnSpc>
                <a:spcPct val="160000"/>
              </a:lnSpc>
              <a:spcBef>
                <a:spcPct val="0"/>
              </a:spcBef>
              <a:buFont typeface="Wingdings" pitchFamily="2" charset="2"/>
              <a:buAutoNum type="arabicParenR"/>
            </a:pPr>
            <a:r>
              <a:rPr lang="el-GR" sz="2400" dirty="0" smtClean="0">
                <a:effectLst/>
                <a:latin typeface="Arial" charset="0"/>
              </a:rPr>
              <a:t>Αιτιολογημένη εισήγηση αρμοδίου γνωμοδοτικού Οργάνου για ΔΣ </a:t>
            </a:r>
            <a:r>
              <a:rPr lang="el-GR" sz="2400" dirty="0" smtClean="0">
                <a:solidFill>
                  <a:schemeClr val="accent1"/>
                </a:solidFill>
                <a:effectLst/>
                <a:latin typeface="Arial" charset="0"/>
              </a:rPr>
              <a:t>προμηθειών ή γενικών υπηρεσιών</a:t>
            </a:r>
            <a:r>
              <a:rPr lang="el-GR" sz="2400" dirty="0" smtClean="0">
                <a:effectLst/>
                <a:latin typeface="Arial" charset="0"/>
              </a:rPr>
              <a:t>.</a:t>
            </a:r>
          </a:p>
          <a:p>
            <a:pPr marL="361950" indent="-361950" algn="just">
              <a:lnSpc>
                <a:spcPct val="160000"/>
              </a:lnSpc>
              <a:spcBef>
                <a:spcPct val="0"/>
              </a:spcBef>
              <a:buFont typeface="Wingdings" pitchFamily="2" charset="2"/>
              <a:buAutoNum type="arabicParenR"/>
            </a:pPr>
            <a:r>
              <a:rPr lang="el-GR" sz="2400" dirty="0" smtClean="0">
                <a:effectLst/>
                <a:latin typeface="Arial" charset="0"/>
              </a:rPr>
              <a:t> Διαδικασία, μέσα, χρόνος, αποδέκτες της κοινοποιούμενης απόφασης κατακύρωσης.</a:t>
            </a:r>
          </a:p>
          <a:p>
            <a:pPr marL="361950" indent="-361950" algn="just">
              <a:lnSpc>
                <a:spcPct val="160000"/>
              </a:lnSpc>
              <a:spcBef>
                <a:spcPct val="0"/>
              </a:spcBef>
              <a:buFont typeface="Wingdings" pitchFamily="2" charset="2"/>
              <a:buNone/>
            </a:pPr>
            <a:endParaRPr lang="el-GR" sz="2400" dirty="0" smtClean="0">
              <a:effectLst/>
              <a:latin typeface="Arial" charset="0"/>
            </a:endParaRPr>
          </a:p>
        </p:txBody>
      </p:sp>
      <p:sp>
        <p:nvSpPr>
          <p:cNvPr id="14438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3F2FAD6-AA71-4A59-B7F7-91DBE16D6BF7}" type="slidenum">
              <a:rPr lang="el-GR" sz="1200">
                <a:solidFill>
                  <a:schemeClr val="tx1">
                    <a:tint val="75000"/>
                  </a:schemeClr>
                </a:solidFill>
                <a:latin typeface="+mn-lt"/>
                <a:cs typeface="+mn-cs"/>
              </a:rPr>
              <a:pPr algn="r" fontAlgn="auto">
                <a:spcBef>
                  <a:spcPts val="0"/>
                </a:spcBef>
                <a:spcAft>
                  <a:spcPts val="0"/>
                </a:spcAft>
                <a:defRPr/>
              </a:pPr>
              <a:t>176</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45412" name="Content Placeholder 2"/>
          <p:cNvSpPr>
            <a:spLocks noGrp="1"/>
          </p:cNvSpPr>
          <p:nvPr>
            <p:ph idx="4294967295"/>
          </p:nvPr>
        </p:nvSpPr>
        <p:spPr>
          <a:xfrm>
            <a:off x="250825" y="836613"/>
            <a:ext cx="8605838" cy="5472112"/>
          </a:xfrm>
          <a:noFill/>
        </p:spPr>
        <p:txBody>
          <a:bodyPr/>
          <a:lstStyle/>
          <a:p>
            <a:pPr marL="361950" indent="-361950" algn="ctr">
              <a:buFont typeface="Wingdings" pitchFamily="2" charset="2"/>
              <a:buNone/>
            </a:pPr>
            <a:r>
              <a:rPr lang="el-GR" sz="2400" b="1" dirty="0" smtClean="0">
                <a:solidFill>
                  <a:srgbClr val="00B050"/>
                </a:solidFill>
                <a:effectLst/>
                <a:latin typeface="Arial" charset="0"/>
              </a:rPr>
              <a:t>Άρθρο</a:t>
            </a:r>
            <a:r>
              <a:rPr lang="en-GB" sz="2400" b="1" dirty="0" smtClean="0">
                <a:solidFill>
                  <a:srgbClr val="00B050"/>
                </a:solidFill>
                <a:effectLst/>
                <a:latin typeface="Arial" charset="0"/>
              </a:rPr>
              <a:t> 105 </a:t>
            </a:r>
            <a:r>
              <a:rPr lang="el-GR" sz="2400" b="1" dirty="0" smtClean="0">
                <a:solidFill>
                  <a:srgbClr val="00B050"/>
                </a:solidFill>
                <a:effectLst/>
                <a:latin typeface="Arial" charset="0"/>
              </a:rPr>
              <a:t>Κατακύρωση - σύναψη σύμβασης</a:t>
            </a:r>
            <a:r>
              <a:rPr lang="el-GR" sz="2400" dirty="0" smtClean="0">
                <a:solidFill>
                  <a:srgbClr val="00B050"/>
                </a:solidFill>
                <a:effectLst/>
                <a:latin typeface="Arial" charset="0"/>
              </a:rPr>
              <a:t> </a:t>
            </a:r>
          </a:p>
          <a:p>
            <a:pPr marL="361950" indent="-361950" algn="just">
              <a:lnSpc>
                <a:spcPct val="150000"/>
              </a:lnSpc>
              <a:spcBef>
                <a:spcPct val="0"/>
              </a:spcBef>
              <a:buFont typeface="Wingdings" pitchFamily="2" charset="2"/>
              <a:buAutoNum type="arabicParenR" startAt="4"/>
            </a:pPr>
            <a:r>
              <a:rPr lang="el-GR" sz="2400" dirty="0" smtClean="0">
                <a:effectLst/>
                <a:latin typeface="Arial" charset="0"/>
              </a:rPr>
              <a:t>Τα έννομα αποτελέσματα της απόφασης κατακύρωσης &amp; ιδίως η σύναψη της σύμβασης επέρχονται εφόσον συντρέξουν </a:t>
            </a:r>
            <a:r>
              <a:rPr lang="el-GR" sz="2400" b="1" u="sng" dirty="0" smtClean="0">
                <a:effectLst/>
                <a:latin typeface="Arial" charset="0"/>
              </a:rPr>
              <a:t>σωρευτικά:</a:t>
            </a:r>
            <a:endParaRPr lang="el-GR" sz="2400" dirty="0" smtClean="0">
              <a:effectLst/>
              <a:latin typeface="Arial" charset="0"/>
            </a:endParaRPr>
          </a:p>
          <a:p>
            <a:pPr marL="361950" indent="-361950" algn="just">
              <a:lnSpc>
                <a:spcPct val="150000"/>
              </a:lnSpc>
              <a:spcBef>
                <a:spcPct val="0"/>
              </a:spcBef>
              <a:buFont typeface="Wingdings" pitchFamily="2" charset="2"/>
              <a:buNone/>
            </a:pPr>
            <a:r>
              <a:rPr lang="el-GR" sz="2400" dirty="0" smtClean="0">
                <a:effectLst/>
                <a:latin typeface="Arial" charset="0"/>
              </a:rPr>
              <a:t>(α) η άπρακτη πάροδος των προθεσμιών άσκησης των προβλεπόμενων στις κείμενες διατάξεις βοηθημάτων &amp; μέσων στο στάδιο της προδικαστικής &amp; δικαστικής προστασίας &amp; από τις τυχόν αποφάσεις αναστολών επί αυτών,</a:t>
            </a:r>
          </a:p>
          <a:p>
            <a:pPr marL="361950" indent="-361950" algn="just">
              <a:lnSpc>
                <a:spcPct val="150000"/>
              </a:lnSpc>
              <a:spcBef>
                <a:spcPct val="0"/>
              </a:spcBef>
              <a:buFont typeface="Wingdings" pitchFamily="2" charset="2"/>
              <a:buNone/>
            </a:pPr>
            <a:endParaRPr lang="el-GR" sz="2400" dirty="0" smtClean="0">
              <a:effectLst/>
              <a:latin typeface="Arial" charset="0"/>
            </a:endParaRPr>
          </a:p>
        </p:txBody>
      </p:sp>
      <p:sp>
        <p:nvSpPr>
          <p:cNvPr id="1454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2539428-4A52-49EB-80D9-ADAA9625AA46}" type="slidenum">
              <a:rPr lang="el-GR" sz="1200">
                <a:solidFill>
                  <a:schemeClr val="tx1">
                    <a:tint val="75000"/>
                  </a:schemeClr>
                </a:solidFill>
                <a:latin typeface="+mn-lt"/>
                <a:cs typeface="+mn-cs"/>
              </a:rPr>
              <a:pPr algn="r" fontAlgn="auto">
                <a:spcBef>
                  <a:spcPts val="0"/>
                </a:spcBef>
                <a:spcAft>
                  <a:spcPts val="0"/>
                </a:spcAft>
                <a:defRPr/>
              </a:pPr>
              <a:t>177</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22884" name="Content Placeholder 2"/>
          <p:cNvSpPr>
            <a:spLocks noGrp="1"/>
          </p:cNvSpPr>
          <p:nvPr>
            <p:ph idx="4294967295"/>
          </p:nvPr>
        </p:nvSpPr>
        <p:spPr>
          <a:xfrm>
            <a:off x="250825" y="836613"/>
            <a:ext cx="8605838" cy="5472112"/>
          </a:xfrm>
        </p:spPr>
        <p:txBody>
          <a:bodyPr/>
          <a:lstStyle/>
          <a:p>
            <a:pPr marL="361950" indent="-361950" algn="ctr">
              <a:buFont typeface="Wingdings" pitchFamily="2" charset="2"/>
              <a:buNone/>
              <a:defRPr/>
            </a:pPr>
            <a:r>
              <a:rPr lang="el-GR" sz="2000" b="1" smtClean="0">
                <a:solidFill>
                  <a:srgbClr val="00B050"/>
                </a:solidFill>
                <a:effectLst/>
                <a:latin typeface="Arial" charset="0"/>
              </a:rPr>
              <a:t>Άρθρο</a:t>
            </a:r>
            <a:r>
              <a:rPr lang="en-GB" sz="2000" b="1" smtClean="0">
                <a:solidFill>
                  <a:srgbClr val="00B050"/>
                </a:solidFill>
                <a:effectLst/>
                <a:latin typeface="Arial" charset="0"/>
              </a:rPr>
              <a:t> 105 </a:t>
            </a:r>
            <a:r>
              <a:rPr lang="el-GR" sz="2000" b="1" smtClean="0">
                <a:solidFill>
                  <a:srgbClr val="00B050"/>
                </a:solidFill>
                <a:effectLst/>
                <a:latin typeface="Arial" charset="0"/>
              </a:rPr>
              <a:t>Κατακύρωση - σύναψη σύμβασης</a:t>
            </a:r>
            <a:r>
              <a:rPr lang="el-GR" sz="2000" smtClean="0">
                <a:solidFill>
                  <a:srgbClr val="00B050"/>
                </a:solidFill>
                <a:effectLst/>
                <a:latin typeface="Arial" charset="0"/>
              </a:rPr>
              <a:t> </a:t>
            </a:r>
          </a:p>
          <a:p>
            <a:pPr marL="361950" indent="-361950" algn="just">
              <a:lnSpc>
                <a:spcPct val="150000"/>
              </a:lnSpc>
              <a:spcBef>
                <a:spcPct val="0"/>
              </a:spcBef>
              <a:buFont typeface="Wingdings" pitchFamily="2" charset="2"/>
              <a:buNone/>
              <a:defRPr/>
            </a:pPr>
            <a:r>
              <a:rPr lang="el-GR" sz="2000" smtClean="0">
                <a:effectLst/>
                <a:latin typeface="Arial" charset="0"/>
              </a:rPr>
              <a:t>(β) του προσυμβατικού ελέγχου από το ΕλΣ σύμφωνα με τα άρθρα 35 και 36 του ν. 4129/2013, εφόσον απαιτείται &amp;</a:t>
            </a:r>
          </a:p>
          <a:p>
            <a:pPr marL="361950" indent="-361950" algn="just">
              <a:lnSpc>
                <a:spcPct val="150000"/>
              </a:lnSpc>
              <a:spcBef>
                <a:spcPct val="0"/>
              </a:spcBef>
              <a:buFont typeface="Wingdings" pitchFamily="2" charset="2"/>
              <a:buNone/>
              <a:defRPr/>
            </a:pPr>
            <a:r>
              <a:rPr lang="el-GR" sz="2000" smtClean="0">
                <a:effectLst/>
                <a:latin typeface="Arial" charset="0"/>
              </a:rPr>
              <a:t>(γ) η κοινοποίηση της απόφασης κατακύρωσης στον προσωρινό ανάδοχο, εφόσον ο τελευταίος υποβάλει επικαιροποιημένα τα δικαιολογητικά του άρθρου 79, έπειτα από σχετική πρόσκληση. </a:t>
            </a:r>
          </a:p>
          <a:p>
            <a:pPr marL="361950" indent="-361950" algn="just">
              <a:lnSpc>
                <a:spcPct val="150000"/>
              </a:lnSpc>
              <a:spcBef>
                <a:spcPct val="0"/>
              </a:spcBef>
              <a:buFont typeface="Wingdings" pitchFamily="2" charset="2"/>
              <a:buNone/>
              <a:defRPr/>
            </a:pPr>
            <a:endParaRPr lang="el-GR" sz="2000" smtClean="0">
              <a:effectLst/>
              <a:latin typeface="Arial" charset="0"/>
            </a:endParaRPr>
          </a:p>
          <a:p>
            <a:pPr marL="361950" indent="-361950" algn="just">
              <a:lnSpc>
                <a:spcPct val="150000"/>
              </a:lnSpc>
              <a:spcBef>
                <a:spcPct val="0"/>
              </a:spcBef>
              <a:buFont typeface="Wingdings" pitchFamily="2" charset="2"/>
              <a:buChar char="v"/>
              <a:defRPr/>
            </a:pPr>
            <a:r>
              <a:rPr lang="el-GR" sz="2000" b="1" smtClean="0">
                <a:solidFill>
                  <a:srgbClr val="FF0000"/>
                </a:solidFill>
              </a:rPr>
              <a:t>Αν κανένας από τους προσφέροντες δεν προσέλθει για την υπογραφή του συμφωνητικού, η διαδικασία ανάθεσης ματαιώνεται.</a:t>
            </a:r>
            <a:endParaRPr lang="el-GR" sz="2000" b="1" smtClean="0">
              <a:solidFill>
                <a:srgbClr val="FF0000"/>
              </a:solidFill>
              <a:effectLst/>
              <a:latin typeface="Arial" charset="0"/>
            </a:endParaRPr>
          </a:p>
        </p:txBody>
      </p:sp>
      <p:sp>
        <p:nvSpPr>
          <p:cNvPr id="1464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02687F0-0338-4ECF-9DD6-A32F0B51FC5E}" type="slidenum">
              <a:rPr lang="el-GR" sz="1200">
                <a:solidFill>
                  <a:schemeClr val="tx1">
                    <a:tint val="75000"/>
                  </a:schemeClr>
                </a:solidFill>
                <a:latin typeface="+mn-lt"/>
                <a:cs typeface="+mn-cs"/>
              </a:rPr>
              <a:pPr algn="r" fontAlgn="auto">
                <a:spcBef>
                  <a:spcPts val="0"/>
                </a:spcBef>
                <a:spcAft>
                  <a:spcPts val="0"/>
                </a:spcAft>
                <a:defRPr/>
              </a:pPr>
              <a:t>178</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47460" name="Content Placeholder 2"/>
          <p:cNvSpPr>
            <a:spLocks noGrp="1"/>
          </p:cNvSpPr>
          <p:nvPr>
            <p:ph idx="4294967295"/>
          </p:nvPr>
        </p:nvSpPr>
        <p:spPr>
          <a:xfrm>
            <a:off x="250825" y="981075"/>
            <a:ext cx="8605838" cy="5327650"/>
          </a:xfrm>
          <a:noFill/>
        </p:spPr>
        <p:txBody>
          <a:bodyPr/>
          <a:lstStyle/>
          <a:p>
            <a:pPr marL="609600" indent="-609600" algn="ctr">
              <a:buFont typeface="Wingdings" pitchFamily="2" charset="2"/>
              <a:buNone/>
            </a:pPr>
            <a:r>
              <a:rPr lang="el-GR" sz="2000" b="1" smtClean="0">
                <a:solidFill>
                  <a:srgbClr val="00B050"/>
                </a:solidFill>
                <a:effectLst/>
                <a:latin typeface="Arial" charset="0"/>
              </a:rPr>
              <a:t>Άρθρο</a:t>
            </a:r>
            <a:r>
              <a:rPr lang="en-GB" sz="2000" b="1" smtClean="0">
                <a:solidFill>
                  <a:srgbClr val="00B050"/>
                </a:solidFill>
                <a:effectLst/>
                <a:latin typeface="Arial" charset="0"/>
              </a:rPr>
              <a:t> 105 </a:t>
            </a:r>
            <a:r>
              <a:rPr lang="el-GR" sz="2000" b="1" smtClean="0">
                <a:solidFill>
                  <a:srgbClr val="00B050"/>
                </a:solidFill>
                <a:effectLst/>
                <a:latin typeface="Arial" charset="0"/>
              </a:rPr>
              <a:t>Κατακύρωση - σύναψη σύμβασης</a:t>
            </a:r>
            <a:r>
              <a:rPr lang="el-GR" sz="2000" smtClean="0">
                <a:solidFill>
                  <a:srgbClr val="00B050"/>
                </a:solidFill>
                <a:effectLst/>
                <a:latin typeface="Arial" charset="0"/>
              </a:rPr>
              <a:t> </a:t>
            </a:r>
            <a:r>
              <a:rPr lang="el-GR" sz="1600" smtClean="0">
                <a:solidFill>
                  <a:srgbClr val="00B050"/>
                </a:solidFill>
                <a:effectLst/>
                <a:latin typeface="Arial" charset="0"/>
              </a:rPr>
              <a:t>[συνέχεια]</a:t>
            </a:r>
          </a:p>
          <a:p>
            <a:pPr marL="609600" indent="-609600" algn="just">
              <a:buFont typeface="Wingdings" pitchFamily="2" charset="2"/>
              <a:buNone/>
            </a:pPr>
            <a:endParaRPr lang="el-GR" sz="1600" smtClean="0">
              <a:effectLst/>
              <a:latin typeface="Arial" charset="0"/>
            </a:endParaRPr>
          </a:p>
          <a:p>
            <a:pPr marL="609600" indent="-609600" algn="just">
              <a:buFont typeface="Wingdings" pitchFamily="2" charset="2"/>
              <a:buNone/>
            </a:pPr>
            <a:endParaRPr lang="el-GR" sz="1600" smtClean="0">
              <a:effectLst/>
              <a:latin typeface="Arial" charset="0"/>
            </a:endParaRPr>
          </a:p>
          <a:p>
            <a:pPr marL="609600" indent="-609600" algn="just">
              <a:lnSpc>
                <a:spcPct val="150000"/>
              </a:lnSpc>
              <a:spcBef>
                <a:spcPct val="0"/>
              </a:spcBef>
              <a:buFont typeface="Wingdings" pitchFamily="2" charset="2"/>
              <a:buAutoNum type="arabicParenR" startAt="5"/>
            </a:pPr>
            <a:r>
              <a:rPr lang="el-GR" sz="2800" b="1" smtClean="0">
                <a:effectLst/>
                <a:latin typeface="Arial" charset="0"/>
              </a:rPr>
              <a:t>Η απόφαση κατακύρωσης δεν παράγει τα έννομα αποτελέσματά της, εφόσον η ΑΑ δεν την κοινοποίησε σε όλους τους προσφέροντες, σύμφωνα με την </a:t>
            </a:r>
            <a:r>
              <a:rPr lang="en-US" sz="2800" b="1" smtClean="0">
                <a:effectLst/>
                <a:latin typeface="Arial" charset="0"/>
              </a:rPr>
              <a:t>§</a:t>
            </a:r>
            <a:r>
              <a:rPr lang="el-GR" sz="2800" b="1" smtClean="0">
                <a:effectLst/>
                <a:latin typeface="Arial" charset="0"/>
              </a:rPr>
              <a:t> 2, άρθρ.105.</a:t>
            </a:r>
          </a:p>
        </p:txBody>
      </p:sp>
      <p:sp>
        <p:nvSpPr>
          <p:cNvPr id="14746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5595D7A-B1C4-4F27-88F9-081B33B32F4D}" type="slidenum">
              <a:rPr lang="el-GR" sz="1200">
                <a:solidFill>
                  <a:schemeClr val="tx1">
                    <a:tint val="75000"/>
                  </a:schemeClr>
                </a:solidFill>
                <a:latin typeface="+mn-lt"/>
                <a:cs typeface="+mn-cs"/>
              </a:rPr>
              <a:pPr algn="r" fontAlgn="auto">
                <a:spcBef>
                  <a:spcPts val="0"/>
                </a:spcBef>
                <a:spcAft>
                  <a:spcPts val="0"/>
                </a:spcAft>
                <a:defRPr/>
              </a:pPr>
              <a:t>179</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solidFill>
                  <a:srgbClr val="00B050"/>
                </a:solidFill>
                <a:effectLst/>
                <a:latin typeface="Arial" charset="0"/>
              </a:rPr>
              <a:t>Άρθρο</a:t>
            </a:r>
            <a:r>
              <a:rPr lang="en-GB" sz="2000" b="1" dirty="0" smtClean="0">
                <a:solidFill>
                  <a:srgbClr val="00B050"/>
                </a:solidFill>
                <a:effectLst/>
                <a:latin typeface="Arial" charset="0"/>
              </a:rPr>
              <a:t> 105 </a:t>
            </a:r>
            <a:r>
              <a:rPr lang="el-GR" sz="2000" b="1" dirty="0" smtClean="0">
                <a:solidFill>
                  <a:srgbClr val="00B050"/>
                </a:solidFill>
                <a:effectLst/>
                <a:latin typeface="Arial" charset="0"/>
              </a:rPr>
              <a:t>Κατακύρωση - σύναψη σύμβασης</a:t>
            </a:r>
            <a:r>
              <a:rPr lang="el-GR" sz="2000" dirty="0" smtClean="0">
                <a:solidFill>
                  <a:srgbClr val="00B050"/>
                </a:solidFill>
                <a:effectLst/>
                <a:latin typeface="Arial" charset="0"/>
              </a:rPr>
              <a:t> </a:t>
            </a:r>
            <a:r>
              <a:rPr lang="el-GR" sz="1600" dirty="0" smtClean="0">
                <a:solidFill>
                  <a:srgbClr val="00B050"/>
                </a:solidFill>
                <a:effectLst/>
                <a:latin typeface="Arial" charset="0"/>
              </a:rPr>
              <a:t>–</a:t>
            </a:r>
            <a:r>
              <a:rPr lang="el-GR" sz="1600" b="1" dirty="0" smtClean="0">
                <a:solidFill>
                  <a:srgbClr val="FF0000"/>
                </a:solidFill>
                <a:effectLst/>
                <a:latin typeface="Arial" charset="0"/>
              </a:rPr>
              <a:t>Τροποποίηση </a:t>
            </a:r>
            <a:br>
              <a:rPr lang="el-GR" sz="1600" b="1" dirty="0" smtClean="0">
                <a:solidFill>
                  <a:srgbClr val="FF0000"/>
                </a:solidFill>
                <a:effectLst/>
                <a:latin typeface="Arial" charset="0"/>
              </a:rPr>
            </a:br>
            <a:r>
              <a:rPr lang="el-GR" sz="2000" b="1" dirty="0" smtClean="0"/>
              <a:t>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36196" name="Content Placeholder 2"/>
          <p:cNvSpPr>
            <a:spLocks noGrp="1"/>
          </p:cNvSpPr>
          <p:nvPr>
            <p:ph idx="4294967295"/>
          </p:nvPr>
        </p:nvSpPr>
        <p:spPr>
          <a:xfrm>
            <a:off x="250825" y="785813"/>
            <a:ext cx="8605838" cy="5522912"/>
          </a:xfrm>
        </p:spPr>
        <p:txBody>
          <a:bodyPr/>
          <a:lstStyle/>
          <a:p>
            <a:pPr marL="0" indent="-609600" algn="just">
              <a:lnSpc>
                <a:spcPct val="150000"/>
              </a:lnSpc>
              <a:spcBef>
                <a:spcPts val="0"/>
              </a:spcBef>
              <a:buFont typeface="Wingdings" pitchFamily="2" charset="2"/>
              <a:buNone/>
              <a:defRPr/>
            </a:pPr>
            <a:endParaRPr lang="el-GR" sz="2000" b="1" u="sng" dirty="0" smtClean="0"/>
          </a:p>
          <a:p>
            <a:pPr marL="0" indent="-609600" algn="just">
              <a:lnSpc>
                <a:spcPct val="150000"/>
              </a:lnSpc>
              <a:spcBef>
                <a:spcPts val="0"/>
              </a:spcBef>
              <a:buFont typeface="Wingdings" pitchFamily="2" charset="2"/>
              <a:buNone/>
              <a:defRPr/>
            </a:pPr>
            <a:r>
              <a:rPr lang="el-GR" sz="2000" b="1" u="sng" dirty="0" smtClean="0">
                <a:solidFill>
                  <a:srgbClr val="FFFF00"/>
                </a:solidFill>
              </a:rPr>
              <a:t>Δικαίωμα προαίρεσης</a:t>
            </a:r>
            <a:r>
              <a:rPr lang="el-GR" sz="2000" b="1" dirty="0" smtClean="0"/>
              <a:t>: αιτιολογημένη εισήγηση γνωμοδοτικού οργάνου για κατακύρωση της σύμβασης για ολόκληρη ή μεγαλύτερη ή μικρότερη ποσότητα κατά ποσοστό % .</a:t>
            </a:r>
          </a:p>
          <a:p>
            <a:pPr marL="355600" indent="-355600" algn="just">
              <a:lnSpc>
                <a:spcPct val="150000"/>
              </a:lnSpc>
              <a:spcBef>
                <a:spcPts val="0"/>
              </a:spcBef>
              <a:buFont typeface="+mj-lt"/>
              <a:buAutoNum type="romanLcPeriod"/>
              <a:defRPr/>
            </a:pPr>
            <a:r>
              <a:rPr lang="el-GR" sz="2000" b="1" dirty="0" smtClean="0"/>
              <a:t>Διαγωνισμοί εκτιμώμενης αξίας με ΦΠΑ μέχρι 100.000 ευρώ: ποσότητα μεγαλύτερη μέχρι 30%</a:t>
            </a:r>
          </a:p>
          <a:p>
            <a:pPr marL="355600" indent="-355600" algn="just">
              <a:lnSpc>
                <a:spcPct val="150000"/>
              </a:lnSpc>
              <a:spcBef>
                <a:spcPts val="0"/>
              </a:spcBef>
              <a:buFont typeface="+mj-lt"/>
              <a:buAutoNum type="romanLcPeriod"/>
              <a:defRPr/>
            </a:pPr>
            <a:r>
              <a:rPr lang="el-GR" sz="2000" b="1" dirty="0" smtClean="0"/>
              <a:t> Διαγωνισμοί εκτιμώμενης αξίας με ΦΠΑ από 100.001 ευρώ: ποσότητα μεγαλύτερη μέχρι 15%</a:t>
            </a:r>
          </a:p>
          <a:p>
            <a:pPr marL="355600" indent="-355600" algn="just">
              <a:lnSpc>
                <a:spcPct val="150000"/>
              </a:lnSpc>
              <a:spcBef>
                <a:spcPts val="0"/>
              </a:spcBef>
              <a:buFont typeface="+mj-lt"/>
              <a:buAutoNum type="romanLcPeriod"/>
              <a:defRPr/>
            </a:pPr>
            <a:r>
              <a:rPr lang="el-GR" sz="2000" b="1" dirty="0" smtClean="0"/>
              <a:t>Κατακύρωση μικρότερης ποσότητας: μέχρι 50% με τη συναίνεση του προσωρινού αναδόχου.</a:t>
            </a:r>
          </a:p>
        </p:txBody>
      </p:sp>
      <p:sp>
        <p:nvSpPr>
          <p:cNvPr id="14848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DAF7E256-8740-4556-8B91-4F16CC4A4404}" type="slidenum">
              <a:rPr lang="el-GR" sz="1200">
                <a:solidFill>
                  <a:schemeClr val="tx1">
                    <a:tint val="75000"/>
                  </a:schemeClr>
                </a:solidFill>
                <a:latin typeface="+mn-lt"/>
                <a:cs typeface="+mn-cs"/>
              </a:rPr>
              <a:pPr algn="r" fontAlgn="auto">
                <a:spcBef>
                  <a:spcPts val="0"/>
                </a:spcBef>
                <a:spcAft>
                  <a:spcPts val="0"/>
                </a:spcAft>
                <a:defRPr/>
              </a:pPr>
              <a:t>18</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smtClean="0"/>
              <a:t>Άρθρο</a:t>
            </a:r>
            <a:r>
              <a:rPr lang="en-GB" sz="2000" b="1" smtClean="0"/>
              <a:t> 5</a:t>
            </a:r>
            <a:r>
              <a:rPr lang="el-GR" sz="2000" b="1" smtClean="0"/>
              <a:t>4 Τεχνικές προδιαγραφές </a:t>
            </a:r>
            <a:r>
              <a:rPr lang="el-GR" sz="1600" b="1" smtClean="0"/>
              <a:t>[συνέχεια]</a:t>
            </a:r>
          </a:p>
        </p:txBody>
      </p:sp>
      <p:sp>
        <p:nvSpPr>
          <p:cNvPr id="150532" name="Content Placeholder 2"/>
          <p:cNvSpPr>
            <a:spLocks noGrp="1"/>
          </p:cNvSpPr>
          <p:nvPr>
            <p:ph idx="4294967295"/>
          </p:nvPr>
        </p:nvSpPr>
        <p:spPr>
          <a:xfrm>
            <a:off x="250825" y="836613"/>
            <a:ext cx="8642350" cy="5472112"/>
          </a:xfrm>
        </p:spPr>
        <p:txBody>
          <a:bodyPr/>
          <a:lstStyle/>
          <a:p>
            <a:pPr marL="361950" indent="-361950" algn="just" eaLnBrk="1" hangingPunct="1">
              <a:lnSpc>
                <a:spcPct val="150000"/>
              </a:lnSpc>
              <a:spcBef>
                <a:spcPct val="0"/>
              </a:spcBef>
              <a:buFont typeface="Wingdings" pitchFamily="2" charset="2"/>
              <a:buChar char="v"/>
              <a:defRPr/>
            </a:pPr>
            <a:r>
              <a:rPr lang="el-GR" sz="2000" dirty="0" smtClean="0">
                <a:latin typeface="Arial" charset="0"/>
              </a:rPr>
              <a:t>Όταν οι ΑΑ κάνουν χρήση της δυνατότητας παραπομπής στις προδιαγραφές του </a:t>
            </a:r>
            <a:r>
              <a:rPr lang="el-GR" sz="2000" b="1" dirty="0" smtClean="0">
                <a:latin typeface="Arial" charset="0"/>
              </a:rPr>
              <a:t>Παραρτήματος VII</a:t>
            </a:r>
            <a:r>
              <a:rPr lang="el-GR" sz="2000" dirty="0" smtClean="0">
                <a:latin typeface="Arial" charset="0"/>
              </a:rPr>
              <a:t>, </a:t>
            </a:r>
            <a:r>
              <a:rPr lang="el-GR" sz="2000" b="1" u="sng" dirty="0" smtClean="0">
                <a:solidFill>
                  <a:schemeClr val="accent1"/>
                </a:solidFill>
                <a:latin typeface="Arial" charset="0"/>
              </a:rPr>
              <a:t>δεν δύνανται να απορρίπτουν προσφορά</a:t>
            </a:r>
            <a:r>
              <a:rPr lang="el-GR" sz="2000" dirty="0" smtClean="0">
                <a:latin typeface="Arial" charset="0"/>
              </a:rPr>
              <a:t> με την αιτιολογία ότι τα προσφερόμενα προϊόντα και υπηρεσίες δεν πληρούν τις προδιαγραφές, στις οποίες έχουν παραπέμψει, </a:t>
            </a:r>
            <a:r>
              <a:rPr lang="el-GR" sz="2000" b="1" dirty="0" smtClean="0">
                <a:solidFill>
                  <a:srgbClr val="FFFF00"/>
                </a:solidFill>
                <a:latin typeface="Arial" charset="0"/>
              </a:rPr>
              <a:t>εφόσον </a:t>
            </a:r>
            <a:r>
              <a:rPr lang="el-GR" sz="2000" b="1" u="sng" dirty="0" smtClean="0">
                <a:solidFill>
                  <a:srgbClr val="FFFF00"/>
                </a:solidFill>
                <a:latin typeface="Arial" charset="0"/>
              </a:rPr>
              <a:t>ο προσφέρων αποδεικνύει</a:t>
            </a:r>
            <a:r>
              <a:rPr lang="el-GR" sz="2000" b="1" dirty="0" smtClean="0">
                <a:solidFill>
                  <a:srgbClr val="FFFF00"/>
                </a:solidFill>
                <a:latin typeface="Arial" charset="0"/>
              </a:rPr>
              <a:t> στην προσφορά του, με τρόπο που ικανοποιεί την ΑΑ, με κάθε ενδεδειγμένο μέσο </a:t>
            </a:r>
            <a:r>
              <a:rPr lang="el-GR" sz="2000" b="1" u="sng" dirty="0" smtClean="0">
                <a:solidFill>
                  <a:srgbClr val="FFFF00"/>
                </a:solidFill>
                <a:latin typeface="Arial" charset="0"/>
              </a:rPr>
              <a:t>ότι οι λύσεις που προτείνει ικανοποιούν, κατά ισοδύναμο τρόπο, τις ΤΠ. </a:t>
            </a:r>
          </a:p>
          <a:p>
            <a:pPr marL="361950" indent="-361950" algn="just" eaLnBrk="1" hangingPunct="1">
              <a:lnSpc>
                <a:spcPct val="150000"/>
              </a:lnSpc>
              <a:spcBef>
                <a:spcPct val="0"/>
              </a:spcBef>
              <a:buFont typeface="Wingdings" pitchFamily="2" charset="2"/>
              <a:buChar char="v"/>
              <a:defRPr/>
            </a:pPr>
            <a:r>
              <a:rPr lang="el-GR" sz="2000" b="1" u="sng" dirty="0" smtClean="0">
                <a:latin typeface="Arial" charset="0"/>
              </a:rPr>
              <a:t>Τεχνικός φάκελος του κατασκευαστή ή έκθεση δοκιμών</a:t>
            </a:r>
            <a:r>
              <a:rPr lang="el-GR" sz="2000" dirty="0" smtClean="0">
                <a:latin typeface="Arial" charset="0"/>
              </a:rPr>
              <a:t> από αναγνωρισμένο οργανισμό μπορεί </a:t>
            </a:r>
            <a:r>
              <a:rPr lang="el-GR" sz="2000" b="1" dirty="0" smtClean="0">
                <a:solidFill>
                  <a:schemeClr val="accent1"/>
                </a:solidFill>
                <a:latin typeface="Arial" charset="0"/>
              </a:rPr>
              <a:t>να συνιστά ενδεδειγμένο μέσο</a:t>
            </a:r>
            <a:r>
              <a:rPr lang="el-GR" sz="2000" dirty="0" smtClean="0">
                <a:latin typeface="Arial" charset="0"/>
              </a:rPr>
              <a:t>.</a:t>
            </a:r>
          </a:p>
          <a:p>
            <a:pPr marL="361950" indent="-361950" algn="just" eaLnBrk="1" hangingPunct="1">
              <a:lnSpc>
                <a:spcPct val="150000"/>
              </a:lnSpc>
              <a:spcBef>
                <a:spcPct val="0"/>
              </a:spcBef>
              <a:buFont typeface="Wingdings" pitchFamily="2" charset="2"/>
              <a:buNone/>
              <a:defRPr/>
            </a:pPr>
            <a:endParaRPr lang="el-GR" sz="2400" dirty="0" smtClean="0">
              <a:effectLst/>
              <a:latin typeface="Arial" charset="0"/>
            </a:endParaRPr>
          </a:p>
        </p:txBody>
      </p:sp>
      <p:sp>
        <p:nvSpPr>
          <p:cNvPr id="184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AAB060F-DE60-45CF-881D-3F58A6E91C99}" type="slidenum">
              <a:rPr lang="el-GR" sz="1200">
                <a:solidFill>
                  <a:schemeClr val="tx1">
                    <a:tint val="75000"/>
                  </a:schemeClr>
                </a:solidFill>
                <a:latin typeface="+mn-lt"/>
                <a:cs typeface="+mn-cs"/>
              </a:rPr>
              <a:pPr algn="r" fontAlgn="auto">
                <a:spcBef>
                  <a:spcPts val="0"/>
                </a:spcBef>
                <a:spcAft>
                  <a:spcPts val="0"/>
                </a:spcAft>
                <a:defRPr/>
              </a:pPr>
              <a:t>180</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4333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49508" name="Content Placeholder 2"/>
          <p:cNvSpPr>
            <a:spLocks noGrp="1"/>
          </p:cNvSpPr>
          <p:nvPr>
            <p:ph idx="4294967295"/>
          </p:nvPr>
        </p:nvSpPr>
        <p:spPr>
          <a:xfrm>
            <a:off x="179388" y="692150"/>
            <a:ext cx="8785225" cy="5832475"/>
          </a:xfrm>
          <a:noFill/>
        </p:spPr>
        <p:txBody>
          <a:bodyPr/>
          <a:lstStyle/>
          <a:p>
            <a:pPr marL="361950" indent="-361950" algn="ctr">
              <a:buFont typeface="Wingdings" pitchFamily="2" charset="2"/>
              <a:buNone/>
            </a:pPr>
            <a:r>
              <a:rPr lang="el-GR" sz="2000" b="1" dirty="0" smtClean="0">
                <a:solidFill>
                  <a:srgbClr val="00B050"/>
                </a:solidFill>
                <a:effectLst/>
              </a:rPr>
              <a:t>Άρθρο</a:t>
            </a:r>
            <a:r>
              <a:rPr lang="en-GB" sz="2000" b="1" dirty="0" smtClean="0">
                <a:solidFill>
                  <a:srgbClr val="00B050"/>
                </a:solidFill>
                <a:effectLst/>
              </a:rPr>
              <a:t> 106 </a:t>
            </a:r>
            <a:r>
              <a:rPr lang="el-GR" sz="2000" b="1" dirty="0" smtClean="0">
                <a:solidFill>
                  <a:srgbClr val="00B050"/>
                </a:solidFill>
                <a:effectLst/>
              </a:rPr>
              <a:t>Ματαίωση διαδικασίας σύναψης σύμβασης</a:t>
            </a:r>
          </a:p>
          <a:p>
            <a:pPr marL="361950" indent="-361950" algn="just">
              <a:lnSpc>
                <a:spcPct val="150000"/>
              </a:lnSpc>
              <a:spcBef>
                <a:spcPct val="0"/>
              </a:spcBef>
              <a:buFont typeface="Wingdings" pitchFamily="2" charset="2"/>
              <a:buAutoNum type="arabicPeriod"/>
            </a:pPr>
            <a:r>
              <a:rPr lang="el-GR" sz="2000" b="1" dirty="0" smtClean="0">
                <a:solidFill>
                  <a:schemeClr val="bg2">
                    <a:lumMod val="50000"/>
                  </a:schemeClr>
                </a:solidFill>
                <a:effectLst/>
                <a:latin typeface="Arial" charset="0"/>
              </a:rPr>
              <a:t>Εξαντλητική απαρίθμηση των περιπτώσεων ματαίωσης της διαδικασίας ανάθεσης, </a:t>
            </a:r>
            <a:r>
              <a:rPr lang="el-GR" sz="2000" b="1" u="sng" dirty="0" smtClean="0">
                <a:solidFill>
                  <a:schemeClr val="bg2">
                    <a:lumMod val="50000"/>
                  </a:schemeClr>
                </a:solidFill>
                <a:effectLst/>
                <a:latin typeface="Arial" charset="0"/>
              </a:rPr>
              <a:t>πάντοτε μετά από γνώμη του αρμοδίου Οργάνου</a:t>
            </a:r>
            <a:r>
              <a:rPr lang="el-GR" sz="2000" b="1" dirty="0" smtClean="0">
                <a:solidFill>
                  <a:schemeClr val="bg2">
                    <a:lumMod val="50000"/>
                  </a:schemeClr>
                </a:solidFill>
                <a:effectLst/>
                <a:latin typeface="Arial" charset="0"/>
              </a:rPr>
              <a:t> προς τον σκοπό της επίτευξης ασφάλειας δικαίου &amp; προστασίας του δημοσίου συμφέροντος:</a:t>
            </a:r>
          </a:p>
          <a:p>
            <a:pPr marL="361950" indent="-361950" algn="just">
              <a:lnSpc>
                <a:spcPct val="150000"/>
              </a:lnSpc>
              <a:spcBef>
                <a:spcPct val="0"/>
              </a:spcBef>
              <a:buFont typeface="Wingdings" pitchFamily="2" charset="2"/>
              <a:buAutoNum type="romanLcPeriod"/>
            </a:pPr>
            <a:r>
              <a:rPr lang="el-GR" sz="2000" dirty="0" smtClean="0">
                <a:effectLst/>
                <a:latin typeface="Arial" charset="0"/>
              </a:rPr>
              <a:t>Η ΑΑ ματαιώνει τη διαδικασία, εφόσον αυτή </a:t>
            </a:r>
            <a:r>
              <a:rPr lang="el-GR" sz="2000" b="1" u="sng" dirty="0" smtClean="0">
                <a:effectLst/>
                <a:latin typeface="Arial" charset="0"/>
              </a:rPr>
              <a:t>απέβη άγονη</a:t>
            </a:r>
            <a:r>
              <a:rPr lang="el-GR" sz="2000" dirty="0" smtClean="0">
                <a:effectLst/>
                <a:latin typeface="Arial" charset="0"/>
              </a:rPr>
              <a:t>, είτε λόγω μη υποβολής προσφοράς είτε λόγω απόρριψης όλων των προσφορών ή αιτήσεων ή αποκλεισμού όλων των προσφερόντων ή συμμετεχόντων, σύμφωνα με τις διατάξεις του Βιβλίου Ι και τα έγγραφα της σύμβασης </a:t>
            </a:r>
            <a:r>
              <a:rPr lang="el-GR" sz="2000" b="1" dirty="0" smtClean="0">
                <a:solidFill>
                  <a:srgbClr val="FFFF00"/>
                </a:solidFill>
                <a:effectLst/>
                <a:latin typeface="Arial" charset="0"/>
              </a:rPr>
              <a:t>ή μη κοινοποίησης της απόφασης κατακύρωσης σε όλους τους προσφέροντες</a:t>
            </a:r>
            <a:r>
              <a:rPr lang="el-GR" sz="2000" dirty="0" smtClean="0">
                <a:solidFill>
                  <a:srgbClr val="FFFF00"/>
                </a:solidFill>
                <a:effectLst/>
                <a:latin typeface="Arial" charset="0"/>
              </a:rPr>
              <a:t> </a:t>
            </a:r>
            <a:r>
              <a:rPr lang="el-GR" sz="2000" dirty="0" smtClean="0">
                <a:effectLst/>
                <a:latin typeface="Arial" charset="0"/>
              </a:rPr>
              <a:t>[τελ. </a:t>
            </a:r>
            <a:r>
              <a:rPr lang="el-GR" sz="2000" dirty="0" err="1" smtClean="0">
                <a:effectLst/>
                <a:latin typeface="Arial" charset="0"/>
              </a:rPr>
              <a:t>εδ</a:t>
            </a:r>
            <a:r>
              <a:rPr lang="el-GR" sz="2000" dirty="0" smtClean="0">
                <a:effectLst/>
                <a:latin typeface="Arial" charset="0"/>
              </a:rPr>
              <a:t>., παρ. 5, άρθρ. 105].</a:t>
            </a:r>
          </a:p>
        </p:txBody>
      </p:sp>
      <p:sp>
        <p:nvSpPr>
          <p:cNvPr id="1495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9D9235D-05EA-4B45-9039-55DE05C7FB3A}" type="slidenum">
              <a:rPr lang="el-GR" sz="1200">
                <a:solidFill>
                  <a:schemeClr val="tx1">
                    <a:tint val="75000"/>
                  </a:schemeClr>
                </a:solidFill>
                <a:latin typeface="+mn-lt"/>
                <a:cs typeface="+mn-cs"/>
              </a:rPr>
              <a:pPr algn="r" fontAlgn="auto">
                <a:spcBef>
                  <a:spcPts val="0"/>
                </a:spcBef>
                <a:spcAft>
                  <a:spcPts val="0"/>
                </a:spcAft>
                <a:defRPr/>
              </a:pPr>
              <a:t>181</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4333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50532" name="Content Placeholder 2"/>
          <p:cNvSpPr>
            <a:spLocks noGrp="1"/>
          </p:cNvSpPr>
          <p:nvPr>
            <p:ph idx="4294967295"/>
          </p:nvPr>
        </p:nvSpPr>
        <p:spPr>
          <a:xfrm>
            <a:off x="250825" y="620713"/>
            <a:ext cx="8605838" cy="5903912"/>
          </a:xfrm>
          <a:noFill/>
        </p:spPr>
        <p:txBody>
          <a:bodyPr/>
          <a:lstStyle/>
          <a:p>
            <a:pPr marL="361950" indent="-361950" algn="ctr">
              <a:lnSpc>
                <a:spcPct val="150000"/>
              </a:lnSpc>
              <a:spcBef>
                <a:spcPct val="0"/>
              </a:spcBef>
              <a:buFont typeface="Wingdings" pitchFamily="2" charset="2"/>
              <a:buNone/>
              <a:tabLst>
                <a:tab pos="361950" algn="l"/>
              </a:tabLst>
            </a:pPr>
            <a:r>
              <a:rPr lang="el-GR" sz="1800" b="1" smtClean="0">
                <a:solidFill>
                  <a:srgbClr val="00B050"/>
                </a:solidFill>
                <a:effectLst/>
                <a:latin typeface="Arial" charset="0"/>
              </a:rPr>
              <a:t>Άρθρο</a:t>
            </a:r>
            <a:r>
              <a:rPr lang="en-GB" sz="1800" b="1" smtClean="0">
                <a:solidFill>
                  <a:srgbClr val="00B050"/>
                </a:solidFill>
                <a:effectLst/>
                <a:latin typeface="Arial" charset="0"/>
              </a:rPr>
              <a:t> 106 </a:t>
            </a:r>
            <a:r>
              <a:rPr lang="el-GR" sz="1800" b="1" smtClean="0">
                <a:solidFill>
                  <a:srgbClr val="00B050"/>
                </a:solidFill>
                <a:effectLst/>
                <a:latin typeface="Arial" charset="0"/>
              </a:rPr>
              <a:t>Ματαίωση διαδικασίας σύναψης σύμβασης </a:t>
            </a:r>
            <a:r>
              <a:rPr lang="el-GR" sz="1800" smtClean="0">
                <a:solidFill>
                  <a:srgbClr val="00B050"/>
                </a:solidFill>
                <a:effectLst/>
                <a:latin typeface="Arial" charset="0"/>
              </a:rPr>
              <a:t>[συνέχεια]</a:t>
            </a:r>
            <a:endParaRPr lang="el-GR" sz="1800" b="1" smtClean="0">
              <a:solidFill>
                <a:srgbClr val="00B050"/>
              </a:solidFill>
              <a:effectLst/>
              <a:latin typeface="Arial" charset="0"/>
            </a:endParaRPr>
          </a:p>
          <a:p>
            <a:pPr marL="361950" indent="-361950" algn="just">
              <a:lnSpc>
                <a:spcPct val="180000"/>
              </a:lnSpc>
              <a:spcBef>
                <a:spcPct val="0"/>
              </a:spcBef>
              <a:buFont typeface="Wingdings" pitchFamily="2" charset="2"/>
              <a:buAutoNum type="romanLcPeriod" startAt="2"/>
              <a:tabLst>
                <a:tab pos="361950" algn="l"/>
              </a:tabLst>
            </a:pPr>
            <a:r>
              <a:rPr lang="el-GR" sz="1800" smtClean="0">
                <a:effectLst/>
                <a:latin typeface="Arial" charset="0"/>
              </a:rPr>
              <a:t>για παράτυπη διεξαγωγή της διαδικασίας ανάθεσης, </a:t>
            </a:r>
          </a:p>
          <a:p>
            <a:pPr marL="361950" indent="-361950" algn="just">
              <a:lnSpc>
                <a:spcPct val="180000"/>
              </a:lnSpc>
              <a:spcBef>
                <a:spcPct val="0"/>
              </a:spcBef>
              <a:buFont typeface="Wingdings" pitchFamily="2" charset="2"/>
              <a:buAutoNum type="romanLcPeriod" startAt="2"/>
              <a:tabLst>
                <a:tab pos="361950" algn="l"/>
              </a:tabLst>
            </a:pPr>
            <a:r>
              <a:rPr lang="el-GR" sz="1800" smtClean="0">
                <a:effectLst/>
                <a:latin typeface="Arial" charset="0"/>
              </a:rPr>
              <a:t>όταν οι οικονομικές και τεχνικές παράμετροι που σχετίζονται με τη διαδικασία ανάθεσης </a:t>
            </a:r>
            <a:r>
              <a:rPr lang="el-GR" sz="1800" u="sng" smtClean="0">
                <a:effectLst/>
                <a:latin typeface="Arial" charset="0"/>
              </a:rPr>
              <a:t>άλλαξαν ουσιωδώς</a:t>
            </a:r>
            <a:r>
              <a:rPr lang="el-GR" sz="1800" smtClean="0">
                <a:effectLst/>
                <a:latin typeface="Arial" charset="0"/>
              </a:rPr>
              <a:t> και η εκτέλεση του συμβατικού αντικειμένου δεν ενδιαφέρει πλέον την ΑΑ ή τον φορέα για τον οποίο προορίζεται το υπό ανάθεση αντικείμενο, </a:t>
            </a:r>
          </a:p>
          <a:p>
            <a:pPr marL="361950" indent="-361950" algn="just">
              <a:lnSpc>
                <a:spcPct val="180000"/>
              </a:lnSpc>
              <a:spcBef>
                <a:spcPct val="0"/>
              </a:spcBef>
              <a:buFont typeface="Wingdings" pitchFamily="2" charset="2"/>
              <a:buAutoNum type="romanLcPeriod" startAt="2"/>
              <a:tabLst>
                <a:tab pos="361950" algn="l"/>
              </a:tabLst>
            </a:pPr>
            <a:r>
              <a:rPr lang="el-GR" sz="1800" smtClean="0">
                <a:effectLst/>
                <a:latin typeface="Arial" charset="0"/>
              </a:rPr>
              <a:t>σε εξαιρετικές περιπτώσεις όπου λόγω ανωτέρας βίας δεν είναι δυνατή η κανονική εκτέλεση της σύμβασης, </a:t>
            </a:r>
          </a:p>
          <a:p>
            <a:pPr marL="361950" indent="-361950" algn="just">
              <a:lnSpc>
                <a:spcPct val="180000"/>
              </a:lnSpc>
              <a:spcBef>
                <a:spcPct val="0"/>
              </a:spcBef>
              <a:buFont typeface="Wingdings" pitchFamily="2" charset="2"/>
              <a:buAutoNum type="romanLcPeriod" startAt="2"/>
              <a:tabLst>
                <a:tab pos="361950" algn="l"/>
              </a:tabLst>
            </a:pPr>
            <a:r>
              <a:rPr lang="el-GR" sz="1800" smtClean="0">
                <a:effectLst/>
                <a:latin typeface="Arial" charset="0"/>
              </a:rPr>
              <a:t>αν η επιλεγείσα προσφορά κριθεί ως μη συμφέρουσα από οικονομική άποψη, </a:t>
            </a:r>
          </a:p>
          <a:p>
            <a:pPr marL="361950" indent="-361950" algn="just">
              <a:lnSpc>
                <a:spcPct val="180000"/>
              </a:lnSpc>
              <a:spcBef>
                <a:spcPct val="0"/>
              </a:spcBef>
              <a:buFont typeface="Wingdings" pitchFamily="2" charset="2"/>
              <a:buAutoNum type="romanLcPeriod" startAt="2"/>
              <a:tabLst>
                <a:tab pos="361950" algn="l"/>
              </a:tabLst>
            </a:pPr>
            <a:r>
              <a:rPr lang="el-GR" sz="1800" smtClean="0">
                <a:effectLst/>
                <a:latin typeface="Arial" charset="0"/>
              </a:rPr>
              <a:t>στην περίπτωση υποβολής εκπρόθεσμων προσφορών [</a:t>
            </a:r>
            <a:r>
              <a:rPr lang="en-US" sz="1800" smtClean="0">
                <a:effectLst/>
                <a:latin typeface="Arial" charset="0"/>
              </a:rPr>
              <a:t>§</a:t>
            </a:r>
            <a:r>
              <a:rPr lang="el-GR" sz="1800" smtClean="0">
                <a:effectLst/>
                <a:latin typeface="Arial" charset="0"/>
              </a:rPr>
              <a:t>5,αρθρ.96], </a:t>
            </a:r>
          </a:p>
          <a:p>
            <a:pPr marL="361950" indent="-361950" algn="just">
              <a:lnSpc>
                <a:spcPct val="180000"/>
              </a:lnSpc>
              <a:spcBef>
                <a:spcPct val="0"/>
              </a:spcBef>
              <a:buFont typeface="Wingdings" pitchFamily="2" charset="2"/>
              <a:buAutoNum type="romanLcPeriod" startAt="2"/>
              <a:tabLst>
                <a:tab pos="361950" algn="l"/>
              </a:tabLst>
            </a:pPr>
            <a:r>
              <a:rPr lang="el-GR" sz="1800" smtClean="0">
                <a:effectLst/>
                <a:latin typeface="Arial" charset="0"/>
              </a:rPr>
              <a:t>για άλλους επιτακτικούς λόγους δημοσίου συμφέροντος όπως ιδίως</a:t>
            </a:r>
          </a:p>
          <a:p>
            <a:pPr marL="361950" indent="-361950" algn="just">
              <a:lnSpc>
                <a:spcPct val="180000"/>
              </a:lnSpc>
              <a:spcBef>
                <a:spcPct val="0"/>
              </a:spcBef>
              <a:buFont typeface="Wingdings" pitchFamily="2" charset="2"/>
              <a:buNone/>
              <a:tabLst>
                <a:tab pos="361950" algn="l"/>
              </a:tabLst>
            </a:pPr>
            <a:r>
              <a:rPr lang="el-GR" sz="1800" smtClean="0">
                <a:effectLst/>
                <a:latin typeface="Arial" charset="0"/>
              </a:rPr>
              <a:t>     δημόσιας υγείας ή προστασίας του περιβάλλοντος. </a:t>
            </a:r>
          </a:p>
        </p:txBody>
      </p:sp>
      <p:sp>
        <p:nvSpPr>
          <p:cNvPr id="1505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3056BC-32C7-49CF-B57A-B7587985F2E1}" type="slidenum">
              <a:rPr lang="el-GR" sz="1200">
                <a:solidFill>
                  <a:schemeClr val="tx1">
                    <a:tint val="75000"/>
                  </a:schemeClr>
                </a:solidFill>
                <a:latin typeface="+mn-lt"/>
                <a:cs typeface="+mn-cs"/>
              </a:rPr>
              <a:pPr algn="r" fontAlgn="auto">
                <a:spcBef>
                  <a:spcPts val="0"/>
                </a:spcBef>
                <a:spcAft>
                  <a:spcPts val="0"/>
                </a:spcAft>
                <a:defRPr/>
              </a:pPr>
              <a:t>182</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6492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51556" name="Content Placeholder 2"/>
          <p:cNvSpPr>
            <a:spLocks noGrp="1"/>
          </p:cNvSpPr>
          <p:nvPr>
            <p:ph idx="4294967295"/>
          </p:nvPr>
        </p:nvSpPr>
        <p:spPr>
          <a:xfrm>
            <a:off x="250825" y="981075"/>
            <a:ext cx="8605838" cy="5327650"/>
          </a:xfrm>
          <a:noFill/>
        </p:spPr>
        <p:txBody>
          <a:bodyPr/>
          <a:lstStyle/>
          <a:p>
            <a:pPr marL="361950" indent="-361950" algn="ctr">
              <a:buFont typeface="Wingdings" pitchFamily="2" charset="2"/>
              <a:buNone/>
              <a:tabLst>
                <a:tab pos="361950" algn="l"/>
              </a:tabLst>
            </a:pPr>
            <a:r>
              <a:rPr lang="el-GR" sz="2000" b="1" smtClean="0">
                <a:solidFill>
                  <a:srgbClr val="00B050"/>
                </a:solidFill>
                <a:effectLst/>
              </a:rPr>
              <a:t>Άρθρο</a:t>
            </a:r>
            <a:r>
              <a:rPr lang="en-GB" sz="2000" b="1" smtClean="0">
                <a:solidFill>
                  <a:srgbClr val="00B050"/>
                </a:solidFill>
                <a:effectLst/>
              </a:rPr>
              <a:t> 106 </a:t>
            </a:r>
            <a:r>
              <a:rPr lang="el-GR" sz="2000" b="1" smtClean="0">
                <a:solidFill>
                  <a:srgbClr val="00B050"/>
                </a:solidFill>
                <a:effectLst/>
              </a:rPr>
              <a:t>Ματαίωση διαδικασίας σύναψης </a:t>
            </a:r>
            <a:r>
              <a:rPr lang="el-GR" sz="2000" b="1" smtClean="0">
                <a:solidFill>
                  <a:srgbClr val="00B050"/>
                </a:solidFill>
                <a:effectLst/>
                <a:latin typeface="Arial" charset="0"/>
              </a:rPr>
              <a:t>σύμβασης </a:t>
            </a:r>
            <a:r>
              <a:rPr lang="el-GR" sz="1600" smtClean="0">
                <a:solidFill>
                  <a:srgbClr val="00B050"/>
                </a:solidFill>
                <a:effectLst/>
                <a:latin typeface="Arial" charset="0"/>
              </a:rPr>
              <a:t>[συνέχεια]</a:t>
            </a:r>
          </a:p>
          <a:p>
            <a:pPr marL="361950" indent="-361950" algn="just">
              <a:lnSpc>
                <a:spcPct val="220000"/>
              </a:lnSpc>
              <a:spcBef>
                <a:spcPct val="0"/>
              </a:spcBef>
              <a:buFont typeface="Wingdings" pitchFamily="2" charset="2"/>
              <a:buAutoNum type="arabicParenR" startAt="2"/>
              <a:tabLst>
                <a:tab pos="361950" algn="l"/>
              </a:tabLst>
            </a:pPr>
            <a:r>
              <a:rPr lang="el-GR" sz="2000" smtClean="0">
                <a:effectLst/>
                <a:latin typeface="Arial" charset="0"/>
              </a:rPr>
              <a:t>Εάν διαπιστωθούν σφάλματα ή παραλείψεις σε οποιοδήποτε στάδιο της διαδικασίας, </a:t>
            </a:r>
            <a:r>
              <a:rPr lang="el-GR" sz="2000" b="1" smtClean="0">
                <a:solidFill>
                  <a:srgbClr val="FFFF00"/>
                </a:solidFill>
                <a:effectLst/>
                <a:latin typeface="Arial" charset="0"/>
              </a:rPr>
              <a:t>η ΑΑ δύναται να: </a:t>
            </a:r>
          </a:p>
          <a:p>
            <a:pPr marL="361950" indent="-361950" algn="just">
              <a:lnSpc>
                <a:spcPct val="220000"/>
              </a:lnSpc>
              <a:spcBef>
                <a:spcPct val="0"/>
              </a:spcBef>
              <a:buFont typeface="Wingdings" pitchFamily="2" charset="2"/>
              <a:buChar char="ü"/>
              <a:tabLst>
                <a:tab pos="361950" algn="l"/>
              </a:tabLst>
            </a:pPr>
            <a:r>
              <a:rPr lang="el-GR" sz="2000" b="1" smtClean="0">
                <a:effectLst/>
                <a:latin typeface="Arial" charset="0"/>
              </a:rPr>
              <a:t>ακυρώσει μερικά τη διαδικασία ή </a:t>
            </a:r>
          </a:p>
          <a:p>
            <a:pPr marL="361950" indent="-361950" algn="just">
              <a:lnSpc>
                <a:spcPct val="220000"/>
              </a:lnSpc>
              <a:spcBef>
                <a:spcPct val="0"/>
              </a:spcBef>
              <a:buFont typeface="Wingdings" pitchFamily="2" charset="2"/>
              <a:buChar char="ü"/>
              <a:tabLst>
                <a:tab pos="361950" algn="l"/>
              </a:tabLst>
            </a:pPr>
            <a:r>
              <a:rPr lang="el-GR" sz="2000" b="1" smtClean="0">
                <a:effectLst/>
                <a:latin typeface="Arial" charset="0"/>
              </a:rPr>
              <a:t>να αναμορφώσει ανάλογα το αποτέλεσμά της ή </a:t>
            </a:r>
          </a:p>
          <a:p>
            <a:pPr marL="361950" indent="-361950" algn="just">
              <a:lnSpc>
                <a:spcPct val="220000"/>
              </a:lnSpc>
              <a:spcBef>
                <a:spcPct val="0"/>
              </a:spcBef>
              <a:buFont typeface="Wingdings" pitchFamily="2" charset="2"/>
              <a:buChar char="ü"/>
              <a:tabLst>
                <a:tab pos="361950" algn="l"/>
              </a:tabLst>
            </a:pPr>
            <a:r>
              <a:rPr lang="el-GR" sz="2000" b="1" smtClean="0">
                <a:effectLst/>
                <a:latin typeface="Arial" charset="0"/>
              </a:rPr>
              <a:t>να αποφασίσει την επανάληψή της από το σημείο που εμφιλοχώρησε το σφάλμα ή η παράλειψη, σε όλες τις περιπτώσεις, μετά από γνώμη του αρμοδίου Οργάνου.</a:t>
            </a:r>
            <a:r>
              <a:rPr lang="el-GR" sz="2000" b="1" smtClean="0">
                <a:solidFill>
                  <a:srgbClr val="FF0000"/>
                </a:solidFill>
                <a:effectLst/>
                <a:latin typeface="Arial" charset="0"/>
              </a:rPr>
              <a:t> </a:t>
            </a:r>
          </a:p>
        </p:txBody>
      </p:sp>
      <p:sp>
        <p:nvSpPr>
          <p:cNvPr id="1515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5CC16F-5993-45D2-906D-FD6539AE4821}" type="slidenum">
              <a:rPr lang="el-GR" sz="1200">
                <a:solidFill>
                  <a:schemeClr val="tx1">
                    <a:tint val="75000"/>
                  </a:schemeClr>
                </a:solidFill>
                <a:latin typeface="+mn-lt"/>
                <a:cs typeface="+mn-cs"/>
              </a:rPr>
              <a:pPr algn="r" fontAlgn="auto">
                <a:spcBef>
                  <a:spcPts val="0"/>
                </a:spcBef>
                <a:spcAft>
                  <a:spcPts val="0"/>
                </a:spcAft>
                <a:defRPr/>
              </a:pPr>
              <a:t>183</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468313" y="115888"/>
            <a:ext cx="8280400" cy="433387"/>
          </a:xfrm>
        </p:spPr>
        <p:txBody>
          <a:bodyPr/>
          <a:lstStyle/>
          <a:p>
            <a:pPr>
              <a:defRPr/>
            </a:pPr>
            <a:r>
              <a:rPr lang="el-GR" sz="2400" b="1" dirty="0" smtClean="0">
                <a:effectLst/>
              </a:rPr>
              <a:t/>
            </a:r>
            <a:br>
              <a:rPr lang="el-GR" sz="2400" b="1" dirty="0" smtClean="0">
                <a:effectLst/>
              </a:rPr>
            </a:br>
            <a:r>
              <a:rPr lang="el-GR" sz="2400" b="1" dirty="0" smtClean="0">
                <a:effectLst/>
              </a:rPr>
              <a:t/>
            </a:r>
            <a:br>
              <a:rPr lang="el-GR" sz="2400" b="1" dirty="0" smtClean="0">
                <a:effectLst/>
              </a:rPr>
            </a:br>
            <a:r>
              <a:rPr lang="el-GR" sz="2000" b="1" dirty="0" smtClean="0"/>
              <a:t> </a:t>
            </a:r>
            <a:r>
              <a:rPr lang="el-GR" sz="2000" dirty="0" smtClean="0"/>
              <a:t/>
            </a:r>
            <a:br>
              <a:rPr lang="el-GR" sz="2000" dirty="0" smtClean="0"/>
            </a:br>
            <a:r>
              <a:rPr lang="el-GR" sz="2000" b="1" dirty="0" smtClean="0"/>
              <a:t> ΕΝΟΤΗΤΑ 9 ΣΤΑΔΙΑ ΔΙΑΔΙΚΑΣΙΑΣ, άρθρα 98-106</a:t>
            </a:r>
            <a:br>
              <a:rPr lang="el-GR" sz="2000" b="1" dirty="0" smtClean="0"/>
            </a:br>
            <a:r>
              <a:rPr lang="el-GR" sz="2000" b="1" dirty="0" smtClean="0"/>
              <a:t/>
            </a:r>
            <a:br>
              <a:rPr lang="el-GR" sz="2000" b="1" dirty="0" smtClean="0"/>
            </a:br>
            <a:r>
              <a:rPr lang="fr-CA" sz="2000" b="1" dirty="0" smtClean="0">
                <a:effectLst/>
              </a:rPr>
              <a:t/>
            </a:r>
            <a:br>
              <a:rPr lang="fr-CA" sz="2000" b="1" dirty="0" smtClean="0">
                <a:effectLst/>
              </a:rPr>
            </a:br>
            <a:endParaRPr lang="el-GR" sz="2000" b="1" dirty="0" smtClean="0">
              <a:effectLst/>
            </a:endParaRPr>
          </a:p>
        </p:txBody>
      </p:sp>
      <p:sp>
        <p:nvSpPr>
          <p:cNvPr id="152580" name="Content Placeholder 2"/>
          <p:cNvSpPr>
            <a:spLocks noGrp="1"/>
          </p:cNvSpPr>
          <p:nvPr>
            <p:ph idx="4294967295"/>
          </p:nvPr>
        </p:nvSpPr>
        <p:spPr>
          <a:xfrm>
            <a:off x="250825" y="549275"/>
            <a:ext cx="8605838" cy="5903913"/>
          </a:xfrm>
          <a:noFill/>
        </p:spPr>
        <p:txBody>
          <a:bodyPr/>
          <a:lstStyle/>
          <a:p>
            <a:pPr marL="355600" indent="-355600" algn="ctr">
              <a:buFont typeface="Wingdings" pitchFamily="2" charset="2"/>
              <a:buNone/>
              <a:tabLst>
                <a:tab pos="361950" algn="l"/>
              </a:tabLst>
            </a:pPr>
            <a:r>
              <a:rPr lang="el-GR" sz="2000" b="1" smtClean="0">
                <a:solidFill>
                  <a:srgbClr val="00B050"/>
                </a:solidFill>
                <a:effectLst/>
                <a:latin typeface="Arial" charset="0"/>
              </a:rPr>
              <a:t>Άρθρο</a:t>
            </a:r>
            <a:r>
              <a:rPr lang="en-GB" sz="2000" b="1" smtClean="0">
                <a:solidFill>
                  <a:srgbClr val="00B050"/>
                </a:solidFill>
                <a:effectLst/>
                <a:latin typeface="Arial" charset="0"/>
              </a:rPr>
              <a:t> 106 </a:t>
            </a:r>
            <a:r>
              <a:rPr lang="el-GR" sz="2000" b="1" smtClean="0">
                <a:solidFill>
                  <a:srgbClr val="00B050"/>
                </a:solidFill>
                <a:effectLst/>
                <a:latin typeface="Arial" charset="0"/>
              </a:rPr>
              <a:t>Ματαίωση διαδικασίας σύναψης σύμβασης </a:t>
            </a:r>
            <a:r>
              <a:rPr lang="el-GR" sz="2000" smtClean="0">
                <a:solidFill>
                  <a:srgbClr val="00B050"/>
                </a:solidFill>
                <a:effectLst/>
                <a:latin typeface="Arial" charset="0"/>
              </a:rPr>
              <a:t>[συνέχεια]</a:t>
            </a:r>
          </a:p>
          <a:p>
            <a:pPr marL="355600" indent="-355600" algn="just">
              <a:lnSpc>
                <a:spcPct val="180000"/>
              </a:lnSpc>
              <a:spcBef>
                <a:spcPct val="0"/>
              </a:spcBef>
              <a:buFont typeface="Wingdings" pitchFamily="2" charset="2"/>
              <a:buAutoNum type="arabicParenR" startAt="3"/>
              <a:tabLst>
                <a:tab pos="361950" algn="l"/>
              </a:tabLst>
            </a:pPr>
            <a:r>
              <a:rPr lang="el-GR" sz="2000" smtClean="0">
                <a:effectLst/>
                <a:latin typeface="Arial" charset="0"/>
              </a:rPr>
              <a:t>Όταν υπάρχουν λόγοι για τη ματαίωση της διαδικασίας, η ΑΑ ματαιώνει τη διαδικασία για ολόκληρο το αντικείμενο της σύμβασης ή για συγκεκριμένο τμήμα αυτής.</a:t>
            </a:r>
          </a:p>
          <a:p>
            <a:pPr marL="355600" indent="-355600" algn="just">
              <a:lnSpc>
                <a:spcPct val="180000"/>
              </a:lnSpc>
              <a:spcBef>
                <a:spcPct val="0"/>
              </a:spcBef>
              <a:buFont typeface="Wingdings" pitchFamily="2" charset="2"/>
              <a:buAutoNum type="arabicParenR" startAt="3"/>
              <a:tabLst>
                <a:tab pos="361950" algn="l"/>
              </a:tabLst>
            </a:pPr>
            <a:r>
              <a:rPr lang="el-GR" sz="2000" smtClean="0">
                <a:effectLst/>
                <a:latin typeface="Arial" charset="0"/>
              </a:rPr>
              <a:t>Η ΑΑ, μετά από γνώμη του αρμοδίου Οργάνου, δύναται να αποφασίσει παράλληλα με την ακύρωση ή ματαίωση της διαδικασίας ανάθεσης </a:t>
            </a:r>
            <a:r>
              <a:rPr lang="el-GR" sz="2000" b="1" smtClean="0">
                <a:solidFill>
                  <a:schemeClr val="accent1"/>
                </a:solidFill>
                <a:effectLst/>
                <a:latin typeface="Arial" charset="0"/>
              </a:rPr>
              <a:t>&amp; </a:t>
            </a:r>
            <a:r>
              <a:rPr lang="el-GR" sz="2000" b="1" smtClean="0">
                <a:solidFill>
                  <a:srgbClr val="FFFF00"/>
                </a:solidFill>
                <a:effectLst/>
                <a:latin typeface="Arial" charset="0"/>
              </a:rPr>
              <a:t>την επανάληψη οποιασδήποτε φάσης αυτής με τροποποίηση ή μη των όρων της, </a:t>
            </a:r>
            <a:r>
              <a:rPr lang="el-GR" sz="2000" b="1" u="sng" smtClean="0">
                <a:solidFill>
                  <a:srgbClr val="FFFF00"/>
                </a:solidFill>
                <a:effectLst/>
                <a:latin typeface="Arial" charset="0"/>
              </a:rPr>
              <a:t>ή την προσφυγή στη διαδικασία της διαπραγμάτευσης δυνάμει αρθρ. 29 &amp; 32</a:t>
            </a:r>
            <a:r>
              <a:rPr lang="el-GR" sz="2000" smtClean="0">
                <a:solidFill>
                  <a:srgbClr val="FFFF00"/>
                </a:solidFill>
                <a:effectLst/>
                <a:latin typeface="Arial" charset="0"/>
              </a:rPr>
              <a:t>.</a:t>
            </a:r>
          </a:p>
          <a:p>
            <a:pPr marL="355600" indent="-355600" algn="just">
              <a:lnSpc>
                <a:spcPct val="180000"/>
              </a:lnSpc>
              <a:spcBef>
                <a:spcPct val="0"/>
              </a:spcBef>
              <a:buFont typeface="Wingdings" pitchFamily="2" charset="2"/>
              <a:buAutoNum type="arabicParenR" startAt="3"/>
              <a:tabLst>
                <a:tab pos="361950" algn="l"/>
              </a:tabLst>
            </a:pPr>
            <a:r>
              <a:rPr lang="en-US" sz="2000" smtClean="0">
                <a:solidFill>
                  <a:schemeClr val="accent1"/>
                </a:solidFill>
                <a:effectLst/>
                <a:latin typeface="Arial" charset="0"/>
              </a:rPr>
              <a:t>§</a:t>
            </a:r>
            <a:r>
              <a:rPr lang="el-GR" sz="2000" smtClean="0">
                <a:solidFill>
                  <a:schemeClr val="accent1"/>
                </a:solidFill>
                <a:effectLst/>
                <a:latin typeface="Arial" charset="0"/>
              </a:rPr>
              <a:t> 6&amp;7 ματαίωση διαδικασιών σύναψης συμβάσεων έργων &amp; μελετών.</a:t>
            </a:r>
            <a:endParaRPr lang="en-US" sz="2000" smtClean="0">
              <a:solidFill>
                <a:schemeClr val="accent1"/>
              </a:solidFill>
              <a:effectLst/>
              <a:latin typeface="Arial" charset="0"/>
            </a:endParaRPr>
          </a:p>
        </p:txBody>
      </p:sp>
      <p:sp>
        <p:nvSpPr>
          <p:cNvPr id="15258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F85154A7-A493-4C76-ACB5-6BB5A181F970}" type="slidenum">
              <a:rPr lang="el-GR" sz="1200">
                <a:solidFill>
                  <a:schemeClr val="tx1">
                    <a:tint val="75000"/>
                  </a:schemeClr>
                </a:solidFill>
                <a:latin typeface="+mn-lt"/>
                <a:cs typeface="+mn-cs"/>
              </a:rPr>
              <a:pPr algn="r" fontAlgn="auto">
                <a:spcBef>
                  <a:spcPts val="0"/>
                </a:spcBef>
                <a:spcAft>
                  <a:spcPts val="0"/>
                </a:spcAft>
                <a:defRPr/>
              </a:pPr>
              <a:t>19</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smtClean="0"/>
              <a:t>Άρθρο</a:t>
            </a:r>
            <a:r>
              <a:rPr lang="en-GB" sz="2000" b="1" smtClean="0"/>
              <a:t> 5</a:t>
            </a:r>
            <a:r>
              <a:rPr lang="el-GR" sz="2000" b="1" smtClean="0"/>
              <a:t>4 Τεχνικές προδιαγραφές </a:t>
            </a:r>
            <a:r>
              <a:rPr lang="el-GR" sz="1600" b="1" smtClean="0"/>
              <a:t>[συνέχεια]</a:t>
            </a:r>
          </a:p>
        </p:txBody>
      </p:sp>
      <p:sp>
        <p:nvSpPr>
          <p:cNvPr id="151556" name="Content Placeholder 2"/>
          <p:cNvSpPr>
            <a:spLocks noGrp="1"/>
          </p:cNvSpPr>
          <p:nvPr>
            <p:ph idx="4294967295"/>
          </p:nvPr>
        </p:nvSpPr>
        <p:spPr>
          <a:xfrm>
            <a:off x="250825" y="836613"/>
            <a:ext cx="8642350" cy="5472112"/>
          </a:xfrm>
        </p:spPr>
        <p:txBody>
          <a:bodyPr/>
          <a:lstStyle/>
          <a:p>
            <a:pPr marL="355600" indent="-355600" algn="just" eaLnBrk="1" hangingPunct="1">
              <a:lnSpc>
                <a:spcPct val="140000"/>
              </a:lnSpc>
              <a:spcBef>
                <a:spcPct val="0"/>
              </a:spcBef>
              <a:buFont typeface="Wingdings" pitchFamily="2" charset="2"/>
              <a:buChar char="v"/>
              <a:defRPr/>
            </a:pPr>
            <a:r>
              <a:rPr lang="el-GR" sz="2000" dirty="0" smtClean="0">
                <a:latin typeface="Arial" charset="0"/>
              </a:rPr>
              <a:t>Οι ΤΠ, </a:t>
            </a:r>
            <a:r>
              <a:rPr lang="el-GR" sz="2000" dirty="0" smtClean="0">
                <a:solidFill>
                  <a:schemeClr val="accent1"/>
                </a:solidFill>
                <a:latin typeface="Arial" charset="0"/>
              </a:rPr>
              <a:t>εκτός εάν</a:t>
            </a:r>
            <a:r>
              <a:rPr lang="el-GR" sz="2000" dirty="0" smtClean="0">
                <a:latin typeface="Arial" charset="0"/>
              </a:rPr>
              <a:t> δικαιολογείται από συμβατικό αντικείμενο, </a:t>
            </a:r>
            <a:r>
              <a:rPr lang="el-GR" sz="2000" b="1" u="sng" dirty="0" smtClean="0">
                <a:latin typeface="Arial" charset="0"/>
              </a:rPr>
              <a:t>δεν περιέχουν μνεία</a:t>
            </a:r>
            <a:r>
              <a:rPr lang="el-GR" sz="2000" dirty="0" smtClean="0">
                <a:latin typeface="Arial" charset="0"/>
              </a:rPr>
              <a:t>:</a:t>
            </a:r>
          </a:p>
          <a:p>
            <a:pPr marL="355600" indent="-355600" algn="just" eaLnBrk="1" hangingPunct="1">
              <a:lnSpc>
                <a:spcPct val="140000"/>
              </a:lnSpc>
              <a:spcBef>
                <a:spcPct val="0"/>
              </a:spcBef>
              <a:buFont typeface="Wingdings" pitchFamily="2" charset="2"/>
              <a:buAutoNum type="romanLcPeriod"/>
              <a:defRPr/>
            </a:pPr>
            <a:r>
              <a:rPr lang="el-GR" sz="2000" b="1" u="sng" dirty="0" smtClean="0">
                <a:latin typeface="Arial" charset="0"/>
              </a:rPr>
              <a:t>συγκεκριμένη</a:t>
            </a:r>
            <a:r>
              <a:rPr lang="el-GR" sz="2000" u="sng" dirty="0" smtClean="0">
                <a:latin typeface="Arial" charset="0"/>
              </a:rPr>
              <a:t>ς</a:t>
            </a:r>
            <a:r>
              <a:rPr lang="el-GR" sz="2000" dirty="0" smtClean="0">
                <a:latin typeface="Arial" charset="0"/>
              </a:rPr>
              <a:t> κατασκευής \ προέλευσης \ ιδιαίτερης μεθόδου κατασκευής που να χαρακτηρίζει τα προϊόντα ή τις υπηρεσίες που παρέχονται από έναν συγκεκριμένο οικονομικό φορέα, </a:t>
            </a:r>
          </a:p>
          <a:p>
            <a:pPr marL="355600" indent="-355600" algn="just" eaLnBrk="1" hangingPunct="1">
              <a:lnSpc>
                <a:spcPct val="140000"/>
              </a:lnSpc>
              <a:spcBef>
                <a:spcPct val="0"/>
              </a:spcBef>
              <a:buFont typeface="Wingdings" pitchFamily="2" charset="2"/>
              <a:buAutoNum type="romanLcPeriod"/>
              <a:defRPr/>
            </a:pPr>
            <a:r>
              <a:rPr lang="el-GR" sz="2000" b="1" u="sng" dirty="0" smtClean="0">
                <a:latin typeface="Arial" charset="0"/>
              </a:rPr>
              <a:t>εμπορικού</a:t>
            </a:r>
            <a:r>
              <a:rPr lang="el-GR" sz="2000" dirty="0" smtClean="0">
                <a:latin typeface="Arial" charset="0"/>
              </a:rPr>
              <a:t> σήματος, διπλώματος ευρεσιτεχνίας, τύπων ή </a:t>
            </a:r>
            <a:r>
              <a:rPr lang="el-GR" sz="2000" b="1" u="sng" dirty="0" smtClean="0">
                <a:latin typeface="Arial" charset="0"/>
              </a:rPr>
              <a:t>συγκεκριμένης</a:t>
            </a:r>
            <a:r>
              <a:rPr lang="el-GR" sz="2000" dirty="0" smtClean="0">
                <a:latin typeface="Arial" charset="0"/>
              </a:rPr>
              <a:t> καταγωγής ή παραγωγής </a:t>
            </a:r>
            <a:r>
              <a:rPr lang="el-GR" sz="2000" dirty="0" smtClean="0">
                <a:solidFill>
                  <a:srgbClr val="FFFF00"/>
                </a:solidFill>
                <a:latin typeface="Arial" charset="0"/>
              </a:rPr>
              <a:t>που θα είχε ως αποτέλεσμα να ευνοούνται ή να αποκλείονται ορισμένες επιχειρήσεις ή ορισμένα προϊόντα. </a:t>
            </a:r>
          </a:p>
          <a:p>
            <a:pPr marL="355600" indent="-355600" algn="just" eaLnBrk="1" hangingPunct="1">
              <a:lnSpc>
                <a:spcPct val="140000"/>
              </a:lnSpc>
              <a:spcBef>
                <a:spcPct val="0"/>
              </a:spcBef>
              <a:buFont typeface="Wingdings" pitchFamily="2" charset="2"/>
              <a:buChar char="Ø"/>
              <a:defRPr/>
            </a:pPr>
            <a:r>
              <a:rPr lang="el-GR" sz="2000" dirty="0" smtClean="0">
                <a:latin typeface="Arial" charset="0"/>
              </a:rPr>
              <a:t>Επιτρέπεται, </a:t>
            </a:r>
            <a:r>
              <a:rPr lang="el-GR" sz="2000" b="1" u="sng" dirty="0" smtClean="0">
                <a:latin typeface="Arial" charset="0"/>
              </a:rPr>
              <a:t>κατ' εξαίρεση</a:t>
            </a:r>
            <a:r>
              <a:rPr lang="el-GR" sz="2000" dirty="0" smtClean="0">
                <a:latin typeface="Arial" charset="0"/>
              </a:rPr>
              <a:t>, όταν δεν είναι δυνατόν να γίνει επαρκώς προσδιορισμένη &amp; κατανοητή περιγραφή του συμβατικού αντικειμένου </a:t>
            </a:r>
            <a:r>
              <a:rPr lang="el-GR" sz="2000" b="1" u="sng" dirty="0" smtClean="0">
                <a:latin typeface="Arial" charset="0"/>
              </a:rPr>
              <a:t>&amp; συνοδεύεται από τον όρο «ή ισοδύναμο».</a:t>
            </a:r>
            <a:endParaRPr lang="el-GR" sz="2000" dirty="0" smtClean="0">
              <a:effectLst/>
              <a:latin typeface="Arial" charset="0"/>
            </a:endParaRPr>
          </a:p>
        </p:txBody>
      </p:sp>
      <p:sp>
        <p:nvSpPr>
          <p:cNvPr id="1946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457200" y="188913"/>
            <a:ext cx="8229600" cy="360362"/>
          </a:xfrm>
          <a:noFill/>
        </p:spPr>
        <p:txBody>
          <a:bodyPr/>
          <a:lstStyle/>
          <a:p>
            <a:r>
              <a:rPr lang="el-GR" sz="1800" b="1" smtClean="0">
                <a:effectLst/>
              </a:rPr>
              <a:t>Ν. 4412/16_ ΔΙΕΞΑΓΩΓΗ ΤΗΣ ΔΙΑΔΙΚΑΣΙΑΣ _ΠΡΟΕΤΟΙΜΑΣΙΑ</a:t>
            </a:r>
          </a:p>
        </p:txBody>
      </p:sp>
      <p:sp>
        <p:nvSpPr>
          <p:cNvPr id="3075" name="Rectangle 5"/>
          <p:cNvSpPr>
            <a:spLocks noGrp="1" noChangeArrowheads="1"/>
          </p:cNvSpPr>
          <p:nvPr>
            <p:ph type="body" sz="half" idx="1"/>
          </p:nvPr>
        </p:nvSpPr>
        <p:spPr>
          <a:xfrm>
            <a:off x="250825" y="836613"/>
            <a:ext cx="8569325" cy="5040312"/>
          </a:xfrm>
          <a:noFill/>
        </p:spPr>
        <p:txBody>
          <a:bodyPr/>
          <a:lstStyle/>
          <a:p>
            <a:pPr algn="just">
              <a:lnSpc>
                <a:spcPct val="135000"/>
              </a:lnSpc>
              <a:spcBef>
                <a:spcPct val="0"/>
              </a:spcBef>
              <a:buFont typeface="Wingdings" pitchFamily="2" charset="2"/>
              <a:buChar char="Ø"/>
            </a:pPr>
            <a:endParaRPr lang="el-GR" sz="1800" dirty="0" smtClean="0">
              <a:effectLst/>
              <a:latin typeface="Arial" charset="0"/>
            </a:endParaRPr>
          </a:p>
          <a:p>
            <a:pPr algn="just">
              <a:lnSpc>
                <a:spcPct val="135000"/>
              </a:lnSpc>
              <a:spcBef>
                <a:spcPct val="0"/>
              </a:spcBef>
              <a:buFont typeface="Wingdings" pitchFamily="2" charset="2"/>
              <a:buChar char="Ø"/>
            </a:pPr>
            <a:endParaRPr lang="el-GR" sz="1800" dirty="0" smtClean="0">
              <a:effectLst/>
              <a:latin typeface="Arial" charset="0"/>
            </a:endParaRPr>
          </a:p>
          <a:p>
            <a:pPr algn="just">
              <a:lnSpc>
                <a:spcPct val="135000"/>
              </a:lnSpc>
              <a:spcBef>
                <a:spcPct val="0"/>
              </a:spcBef>
              <a:buFont typeface="Wingdings" pitchFamily="2" charset="2"/>
              <a:buChar char="Ø"/>
            </a:pPr>
            <a:endParaRPr lang="el-GR" sz="1800" dirty="0" smtClean="0">
              <a:effectLst/>
              <a:latin typeface="Arial" charset="0"/>
            </a:endParaRPr>
          </a:p>
          <a:p>
            <a:pPr algn="just">
              <a:lnSpc>
                <a:spcPct val="135000"/>
              </a:lnSpc>
              <a:spcBef>
                <a:spcPct val="0"/>
              </a:spcBef>
              <a:buFont typeface="Wingdings" pitchFamily="2" charset="2"/>
              <a:buChar char="Ø"/>
            </a:pPr>
            <a:endParaRPr lang="el-GR" sz="1800" dirty="0" smtClean="0">
              <a:effectLst/>
              <a:latin typeface="Arial" charset="0"/>
            </a:endParaRPr>
          </a:p>
          <a:p>
            <a:pPr algn="just">
              <a:lnSpc>
                <a:spcPct val="135000"/>
              </a:lnSpc>
              <a:spcBef>
                <a:spcPct val="0"/>
              </a:spcBef>
              <a:buFont typeface="Wingdings" pitchFamily="2" charset="2"/>
              <a:buChar char="Ø"/>
            </a:pPr>
            <a:endParaRPr lang="el-GR" sz="1800" dirty="0" smtClean="0">
              <a:effectLst/>
              <a:latin typeface="Arial" charset="0"/>
            </a:endParaRPr>
          </a:p>
          <a:p>
            <a:pPr algn="ctr">
              <a:lnSpc>
                <a:spcPct val="135000"/>
              </a:lnSpc>
              <a:spcBef>
                <a:spcPct val="0"/>
              </a:spcBef>
              <a:buFont typeface="Wingdings" pitchFamily="2" charset="2"/>
              <a:buNone/>
            </a:pPr>
            <a:r>
              <a:rPr lang="el-GR" sz="1800" b="1" dirty="0" smtClean="0">
                <a:solidFill>
                  <a:srgbClr val="FFFF00"/>
                </a:solidFill>
                <a:effectLst/>
                <a:latin typeface="Arial" charset="0"/>
              </a:rPr>
              <a:t>ΕΝΟΤΗΤΑ 2</a:t>
            </a:r>
            <a:r>
              <a:rPr lang="el-GR" sz="1800" b="1" baseline="30000" dirty="0" smtClean="0">
                <a:solidFill>
                  <a:srgbClr val="FFFF00"/>
                </a:solidFill>
                <a:effectLst/>
                <a:latin typeface="Arial" charset="0"/>
              </a:rPr>
              <a:t>η</a:t>
            </a:r>
            <a:r>
              <a:rPr lang="el-GR" sz="1800" b="1" dirty="0" smtClean="0">
                <a:solidFill>
                  <a:srgbClr val="FFFF00"/>
                </a:solidFill>
                <a:effectLst/>
                <a:latin typeface="Arial" charset="0"/>
              </a:rPr>
              <a:t> </a:t>
            </a:r>
          </a:p>
          <a:p>
            <a:pPr marL="0" indent="0" algn="just">
              <a:lnSpc>
                <a:spcPct val="135000"/>
              </a:lnSpc>
              <a:spcBef>
                <a:spcPct val="0"/>
              </a:spcBef>
              <a:buNone/>
              <a:tabLst>
                <a:tab pos="263525" algn="l"/>
              </a:tabLst>
            </a:pPr>
            <a:r>
              <a:rPr lang="el-GR" sz="1800" b="1" dirty="0" smtClean="0">
                <a:solidFill>
                  <a:srgbClr val="00B0F0"/>
                </a:solidFill>
                <a:latin typeface="Arial" charset="0"/>
              </a:rPr>
              <a:t>[τελευταία ενημέρωση: </a:t>
            </a:r>
            <a:r>
              <a:rPr lang="el-GR" sz="1800" b="1" dirty="0" smtClean="0">
                <a:solidFill>
                  <a:srgbClr val="FF0000"/>
                </a:solidFill>
                <a:latin typeface="Arial" charset="0"/>
              </a:rPr>
              <a:t>τροποποιήσεις με διατάξεις ν. 4635/2019, ΦΕΚ Α167/30.10.</a:t>
            </a:r>
            <a:r>
              <a:rPr lang="en-US" sz="1800" b="1" dirty="0" smtClean="0">
                <a:solidFill>
                  <a:srgbClr val="FF0000"/>
                </a:solidFill>
                <a:latin typeface="Arial" charset="0"/>
              </a:rPr>
              <a:t> </a:t>
            </a:r>
            <a:r>
              <a:rPr lang="el-GR" sz="1800" b="1" dirty="0" smtClean="0">
                <a:solidFill>
                  <a:srgbClr val="FF0000"/>
                </a:solidFill>
                <a:latin typeface="Arial" charset="0"/>
              </a:rPr>
              <a:t>2019]</a:t>
            </a:r>
          </a:p>
          <a:p>
            <a:pPr algn="just">
              <a:lnSpc>
                <a:spcPct val="135000"/>
              </a:lnSpc>
              <a:spcBef>
                <a:spcPct val="0"/>
              </a:spcBef>
              <a:buFont typeface="Wingdings" pitchFamily="2" charset="2"/>
              <a:buNone/>
            </a:pPr>
            <a:endParaRPr lang="el-GR" sz="1800" dirty="0" smtClean="0">
              <a:effectLst/>
              <a:latin typeface="Arial" charset="0"/>
            </a:endParaRPr>
          </a:p>
          <a:p>
            <a:pPr algn="just">
              <a:lnSpc>
                <a:spcPct val="135000"/>
              </a:lnSpc>
              <a:spcBef>
                <a:spcPct val="0"/>
              </a:spcBef>
              <a:buFont typeface="Wingdings" pitchFamily="2" charset="2"/>
              <a:buNone/>
            </a:pPr>
            <a:endParaRPr lang="el-GR" sz="1800" dirty="0" smtClean="0">
              <a:effectLst/>
              <a:latin typeface="Arial" charset="0"/>
            </a:endParaRPr>
          </a:p>
          <a:p>
            <a:pPr algn="just">
              <a:lnSpc>
                <a:spcPct val="135000"/>
              </a:lnSpc>
              <a:spcBef>
                <a:spcPct val="0"/>
              </a:spcBef>
              <a:buFont typeface="Wingdings" pitchFamily="2" charset="2"/>
              <a:buNone/>
            </a:pPr>
            <a:r>
              <a:rPr lang="el-GR" sz="1600" b="1" dirty="0" smtClean="0">
                <a:solidFill>
                  <a:schemeClr val="accent1"/>
                </a:solidFill>
                <a:effectLst/>
                <a:latin typeface="Arial" charset="0"/>
              </a:rPr>
              <a:t>Α. </a:t>
            </a:r>
            <a:r>
              <a:rPr lang="el-GR" sz="1600" b="1" dirty="0" err="1" smtClean="0">
                <a:solidFill>
                  <a:schemeClr val="accent1"/>
                </a:solidFill>
                <a:effectLst/>
                <a:latin typeface="Arial" charset="0"/>
              </a:rPr>
              <a:t>Γεροστάθου</a:t>
            </a:r>
            <a:endParaRPr lang="el-GR" sz="1600" b="1" dirty="0" smtClean="0">
              <a:solidFill>
                <a:schemeClr val="accent1"/>
              </a:solidFill>
              <a:effectLst/>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517DF468-D82D-4A1A-8AF9-8E8E2CF007BA}" type="slidenum">
              <a:rPr lang="el-GR" sz="1200">
                <a:solidFill>
                  <a:schemeClr val="tx1">
                    <a:tint val="75000"/>
                  </a:schemeClr>
                </a:solidFill>
                <a:latin typeface="+mn-lt"/>
                <a:cs typeface="+mn-cs"/>
              </a:rPr>
              <a:pPr algn="r" fontAlgn="auto">
                <a:spcBef>
                  <a:spcPts val="0"/>
                </a:spcBef>
                <a:spcAft>
                  <a:spcPts val="0"/>
                </a:spcAft>
                <a:defRPr/>
              </a:pPr>
              <a:t>20</a:t>
            </a:fld>
            <a:endParaRPr lang="el-GR" sz="1200">
              <a:solidFill>
                <a:schemeClr val="tx1">
                  <a:tint val="75000"/>
                </a:schemeClr>
              </a:solidFill>
              <a:latin typeface="+mn-lt"/>
              <a:cs typeface="+mn-cs"/>
            </a:endParaRPr>
          </a:p>
        </p:txBody>
      </p:sp>
      <p:sp>
        <p:nvSpPr>
          <p:cNvPr id="48131" name="Title 1"/>
          <p:cNvSpPr>
            <a:spLocks noGrp="1"/>
          </p:cNvSpPr>
          <p:nvPr>
            <p:ph type="title" idx="4294967295"/>
          </p:nvPr>
        </p:nvSpPr>
        <p:spPr>
          <a:xfrm>
            <a:off x="395288" y="260350"/>
            <a:ext cx="8497887" cy="504825"/>
          </a:xfrm>
        </p:spPr>
        <p:txBody>
          <a:bodyPr/>
          <a:lstStyle/>
          <a:p>
            <a:pPr eaLnBrk="1" hangingPunct="1">
              <a:defRPr/>
            </a:pPr>
            <a:r>
              <a:rPr lang="el-GR" sz="2000" b="1" smtClean="0"/>
              <a:t>Άρθρο</a:t>
            </a:r>
            <a:r>
              <a:rPr lang="en-GB" sz="2000" b="1" smtClean="0"/>
              <a:t> 5</a:t>
            </a:r>
            <a:r>
              <a:rPr lang="el-GR" sz="2000" b="1" smtClean="0"/>
              <a:t>4 Τεχνικές προδιαγραφές </a:t>
            </a:r>
            <a:r>
              <a:rPr lang="el-GR" sz="1600" b="1" smtClean="0"/>
              <a:t>[συνέχεια]</a:t>
            </a:r>
          </a:p>
        </p:txBody>
      </p:sp>
      <p:sp>
        <p:nvSpPr>
          <p:cNvPr id="152580" name="Content Placeholder 2"/>
          <p:cNvSpPr>
            <a:spLocks noGrp="1"/>
          </p:cNvSpPr>
          <p:nvPr>
            <p:ph idx="4294967295"/>
          </p:nvPr>
        </p:nvSpPr>
        <p:spPr>
          <a:xfrm>
            <a:off x="250825" y="836613"/>
            <a:ext cx="8642350" cy="5472112"/>
          </a:xfrm>
        </p:spPr>
        <p:txBody>
          <a:bodyPr/>
          <a:lstStyle/>
          <a:p>
            <a:pPr marL="355600" indent="-355600" algn="just" eaLnBrk="1" hangingPunct="1">
              <a:lnSpc>
                <a:spcPct val="170000"/>
              </a:lnSpc>
              <a:spcBef>
                <a:spcPct val="0"/>
              </a:spcBef>
              <a:defRPr/>
            </a:pPr>
            <a:r>
              <a:rPr lang="el-GR" sz="2000" b="1" u="sng" dirty="0" smtClean="0">
                <a:latin typeface="Arial" charset="0"/>
              </a:rPr>
              <a:t>Ειδικά</a:t>
            </a:r>
            <a:r>
              <a:rPr lang="el-GR" sz="2000" dirty="0" smtClean="0">
                <a:latin typeface="Arial" charset="0"/>
              </a:rPr>
              <a:t> για την κατάρτιση των ΤΠ </a:t>
            </a:r>
            <a:r>
              <a:rPr lang="el-GR" sz="2000" b="1" u="sng" dirty="0" smtClean="0">
                <a:latin typeface="Arial" charset="0"/>
              </a:rPr>
              <a:t>των ΔΣ προμηθειών &amp; παροχής γενικών υπηρεσιών</a:t>
            </a:r>
            <a:r>
              <a:rPr lang="el-GR" sz="2000" dirty="0" smtClean="0">
                <a:latin typeface="Arial" charset="0"/>
              </a:rPr>
              <a:t>, οι ΑΑ λαμβάνουν υπόψη:</a:t>
            </a:r>
          </a:p>
          <a:p>
            <a:pPr marL="355600" indent="-355600" algn="just" eaLnBrk="1" hangingPunct="1">
              <a:lnSpc>
                <a:spcPct val="170000"/>
              </a:lnSpc>
              <a:spcBef>
                <a:spcPct val="0"/>
              </a:spcBef>
              <a:buFont typeface="Wingdings" pitchFamily="2" charset="2"/>
              <a:buChar char="ü"/>
              <a:defRPr/>
            </a:pPr>
            <a:r>
              <a:rPr lang="el-GR" sz="2000" b="1" u="sng" dirty="0" smtClean="0">
                <a:solidFill>
                  <a:schemeClr val="accent1"/>
                </a:solidFill>
                <a:latin typeface="Arial" charset="0"/>
              </a:rPr>
              <a:t>τις ενιαίες προδιαγραφές που εκπονούνται από τις ΕΚΑΑ</a:t>
            </a:r>
            <a:r>
              <a:rPr lang="el-GR" sz="2000" b="1" u="sng" dirty="0" smtClean="0">
                <a:latin typeface="Arial" charset="0"/>
              </a:rPr>
              <a:t> &amp; αναρτώνται στο ΕΣΗΔΗΣ</a:t>
            </a:r>
            <a:r>
              <a:rPr lang="el-GR" sz="2000" dirty="0" smtClean="0">
                <a:latin typeface="Arial" charset="0"/>
              </a:rPr>
              <a:t>. </a:t>
            </a:r>
          </a:p>
          <a:p>
            <a:pPr marL="355600" indent="-355600" algn="just" eaLnBrk="1" hangingPunct="1">
              <a:lnSpc>
                <a:spcPct val="170000"/>
              </a:lnSpc>
              <a:spcBef>
                <a:spcPct val="0"/>
              </a:spcBef>
              <a:buFont typeface="Wingdings" pitchFamily="2" charset="2"/>
              <a:buChar char="ü"/>
              <a:defRPr/>
            </a:pPr>
            <a:r>
              <a:rPr lang="el-GR" sz="2000" dirty="0" smtClean="0">
                <a:latin typeface="Arial" charset="0"/>
              </a:rPr>
              <a:t>Για διαδικασίες </a:t>
            </a:r>
            <a:r>
              <a:rPr lang="el-GR" sz="2000" dirty="0" smtClean="0">
                <a:solidFill>
                  <a:schemeClr val="accent1"/>
                </a:solidFill>
                <a:latin typeface="Arial" charset="0"/>
              </a:rPr>
              <a:t>σύναψης ΔΣ από ΚΑΑ</a:t>
            </a:r>
            <a:r>
              <a:rPr lang="el-GR" sz="2000" dirty="0" smtClean="0">
                <a:latin typeface="Arial" charset="0"/>
              </a:rPr>
              <a:t>, οι ΤΠ καθορίζονται είτε από την ΑΑ είτε από την ΚΑΑ. </a:t>
            </a:r>
          </a:p>
          <a:p>
            <a:pPr marL="355600" indent="-355600" algn="just" eaLnBrk="1" hangingPunct="1">
              <a:lnSpc>
                <a:spcPct val="170000"/>
              </a:lnSpc>
              <a:spcBef>
                <a:spcPct val="0"/>
              </a:spcBef>
              <a:buFont typeface="Wingdings" pitchFamily="2" charset="2"/>
              <a:buChar char="ü"/>
              <a:defRPr/>
            </a:pPr>
            <a:r>
              <a:rPr lang="el-GR" sz="2000" dirty="0" smtClean="0">
                <a:latin typeface="Arial" charset="0"/>
              </a:rPr>
              <a:t>Αν έχουν καθοριστεί από την ΑΑ, </a:t>
            </a:r>
            <a:r>
              <a:rPr lang="el-GR" sz="2000" b="1" u="sng" dirty="0" smtClean="0">
                <a:solidFill>
                  <a:srgbClr val="FFFF00"/>
                </a:solidFill>
                <a:latin typeface="Arial" charset="0"/>
              </a:rPr>
              <a:t>ελέγχονται, τροποποιούνται, &amp; εγκρίνονται από την ΚΑΑ</a:t>
            </a:r>
            <a:r>
              <a:rPr lang="el-GR" sz="2000" dirty="0" smtClean="0">
                <a:solidFill>
                  <a:srgbClr val="FFFF00"/>
                </a:solidFill>
                <a:latin typeface="Arial" charset="0"/>
              </a:rPr>
              <a:t>.</a:t>
            </a:r>
          </a:p>
          <a:p>
            <a:pPr marL="355600" indent="-355600" algn="just" eaLnBrk="1" hangingPunct="1">
              <a:lnSpc>
                <a:spcPct val="170000"/>
              </a:lnSpc>
              <a:spcBef>
                <a:spcPct val="0"/>
              </a:spcBef>
              <a:buFont typeface="Wingdings" pitchFamily="2" charset="2"/>
              <a:buChar char="ü"/>
              <a:defRPr/>
            </a:pPr>
            <a:r>
              <a:rPr lang="el-GR" sz="2000" dirty="0" smtClean="0">
                <a:latin typeface="Arial" charset="0"/>
              </a:rPr>
              <a:t>Οι ΤΠ καθορίζονται &amp; εγκρίνονται πριν από την διαδικασία σύναψης της σύμβασης.</a:t>
            </a:r>
            <a:endParaRPr lang="el-GR" sz="2400" dirty="0" smtClean="0">
              <a:effectLst/>
              <a:latin typeface="Arial" charset="0"/>
            </a:endParaRPr>
          </a:p>
        </p:txBody>
      </p:sp>
      <p:sp>
        <p:nvSpPr>
          <p:cNvPr id="2048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284A9EB-A510-4DB3-AF67-D4162F1BD68B}" type="slidenum">
              <a:rPr lang="el-GR" sz="1200">
                <a:solidFill>
                  <a:schemeClr val="tx1">
                    <a:tint val="75000"/>
                  </a:schemeClr>
                </a:solidFill>
                <a:latin typeface="+mn-lt"/>
                <a:cs typeface="+mn-cs"/>
              </a:rPr>
              <a:pPr algn="r" fontAlgn="auto">
                <a:spcBef>
                  <a:spcPts val="0"/>
                </a:spcBef>
                <a:spcAft>
                  <a:spcPts val="0"/>
                </a:spcAft>
                <a:defRPr/>
              </a:pPr>
              <a:t>21</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95288" y="188913"/>
            <a:ext cx="8569325" cy="360362"/>
          </a:xfrm>
        </p:spPr>
        <p:txBody>
          <a:bodyPr/>
          <a:lstStyle/>
          <a:p>
            <a:pPr eaLnBrk="1" hangingPunct="1">
              <a:lnSpc>
                <a:spcPct val="60000"/>
              </a:lnSpc>
              <a:defRPr/>
            </a:pPr>
            <a:r>
              <a:rPr lang="el-GR" sz="2400" b="1" dirty="0" smtClean="0"/>
              <a:t>Άρθρο 55 Σήματα</a:t>
            </a:r>
            <a:r>
              <a:rPr lang="el-GR" dirty="0" smtClean="0">
                <a:effectLst/>
              </a:rPr>
              <a:t> </a:t>
            </a:r>
          </a:p>
        </p:txBody>
      </p:sp>
      <p:sp>
        <p:nvSpPr>
          <p:cNvPr id="21508" name="Content Placeholder 2"/>
          <p:cNvSpPr>
            <a:spLocks noGrp="1"/>
          </p:cNvSpPr>
          <p:nvPr>
            <p:ph idx="4294967295"/>
          </p:nvPr>
        </p:nvSpPr>
        <p:spPr>
          <a:xfrm>
            <a:off x="179388" y="692150"/>
            <a:ext cx="8785225" cy="5689600"/>
          </a:xfrm>
          <a:noFill/>
        </p:spPr>
        <p:txBody>
          <a:bodyPr/>
          <a:lstStyle/>
          <a:p>
            <a:pPr marL="355600" indent="-355600" algn="just">
              <a:lnSpc>
                <a:spcPct val="140000"/>
              </a:lnSpc>
              <a:spcBef>
                <a:spcPct val="0"/>
              </a:spcBef>
              <a:buFont typeface="Wingdings" pitchFamily="2" charset="2"/>
              <a:buChar char="Ø"/>
              <a:tabLst>
                <a:tab pos="355600" algn="l"/>
              </a:tabLst>
            </a:pPr>
            <a:endParaRPr lang="en-US" sz="2000" dirty="0" smtClean="0">
              <a:effectLst/>
              <a:latin typeface="Arial" charset="0"/>
            </a:endParaRPr>
          </a:p>
          <a:p>
            <a:pPr marL="355600" indent="-355600" algn="just">
              <a:lnSpc>
                <a:spcPct val="150000"/>
              </a:lnSpc>
              <a:spcBef>
                <a:spcPct val="0"/>
              </a:spcBef>
              <a:buFont typeface="Wingdings" pitchFamily="2" charset="2"/>
              <a:buChar char="Ø"/>
              <a:tabLst>
                <a:tab pos="355600" algn="l"/>
              </a:tabLst>
            </a:pPr>
            <a:r>
              <a:rPr lang="el-GR" sz="2400" dirty="0" smtClean="0">
                <a:effectLst/>
                <a:latin typeface="Arial" charset="0"/>
              </a:rPr>
              <a:t>Καθορισμός όρων &amp; προϋποθέσεων βάσει των οποίων οι ΑΑ </a:t>
            </a:r>
            <a:r>
              <a:rPr lang="el-GR" sz="2400" b="1" dirty="0" smtClean="0">
                <a:solidFill>
                  <a:srgbClr val="FFFF00"/>
                </a:solidFill>
                <a:effectLst/>
                <a:latin typeface="Arial" charset="0"/>
              </a:rPr>
              <a:t>δύναται να απαιτούν στις ΤΠ, κριτήρια ανάθεσης ή στους όρους εκτέλεσης</a:t>
            </a:r>
            <a:r>
              <a:rPr lang="el-GR" sz="2400" dirty="0" smtClean="0">
                <a:solidFill>
                  <a:srgbClr val="FFFF00"/>
                </a:solidFill>
                <a:effectLst/>
                <a:latin typeface="Arial" charset="0"/>
              </a:rPr>
              <a:t>, </a:t>
            </a:r>
            <a:r>
              <a:rPr lang="el-GR" sz="2400" dirty="0" smtClean="0">
                <a:effectLst/>
                <a:latin typeface="Arial" charset="0"/>
              </a:rPr>
              <a:t>από τους οικ. φορείς </a:t>
            </a:r>
            <a:r>
              <a:rPr lang="el-GR" sz="2400" b="1" u="sng" dirty="0" smtClean="0">
                <a:effectLst/>
                <a:latin typeface="Arial" charset="0"/>
              </a:rPr>
              <a:t>συγκεκριμένο σήμα</a:t>
            </a:r>
            <a:r>
              <a:rPr lang="el-GR" sz="2400" dirty="0" smtClean="0">
                <a:effectLst/>
                <a:latin typeface="Arial" charset="0"/>
              </a:rPr>
              <a:t> ή μέρος των απαιτήσεων σήματος, </a:t>
            </a:r>
            <a:r>
              <a:rPr lang="el-GR" sz="2400" b="1" u="sng" dirty="0" smtClean="0">
                <a:effectLst/>
                <a:latin typeface="Arial" charset="0"/>
              </a:rPr>
              <a:t>ως μέσο απόδειξης</a:t>
            </a:r>
            <a:r>
              <a:rPr lang="el-GR" sz="2400" dirty="0" smtClean="0">
                <a:effectLst/>
                <a:latin typeface="Arial" charset="0"/>
              </a:rPr>
              <a:t> ότι τα έργα, οι υπηρεσίες ή οι προμήθειες ανταποκρίνονται σε συγκεκριμένα περιβαλλοντικά, κοινωνικά ή άλλα χαρακτηριστικά. Αυτές οι προϋποθέσεις </a:t>
            </a:r>
            <a:r>
              <a:rPr lang="el-GR" sz="2400" u="sng" dirty="0" smtClean="0">
                <a:effectLst/>
                <a:latin typeface="Arial" charset="0"/>
              </a:rPr>
              <a:t>πρέπει να ισχύουν σωρευτικά</a:t>
            </a:r>
            <a:r>
              <a:rPr lang="el-GR" sz="2000" dirty="0" smtClean="0">
                <a:effectLst/>
                <a:latin typeface="Arial" charset="0"/>
              </a:rPr>
              <a:t>.</a:t>
            </a:r>
          </a:p>
        </p:txBody>
      </p:sp>
      <p:sp>
        <p:nvSpPr>
          <p:cNvPr id="215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284A9EB-A510-4DB3-AF67-D4162F1BD68B}" type="slidenum">
              <a:rPr lang="el-GR" sz="1200">
                <a:solidFill>
                  <a:schemeClr val="tx1">
                    <a:tint val="75000"/>
                  </a:schemeClr>
                </a:solidFill>
                <a:latin typeface="+mn-lt"/>
                <a:cs typeface="+mn-cs"/>
              </a:rPr>
              <a:pPr algn="r" fontAlgn="auto">
                <a:spcBef>
                  <a:spcPts val="0"/>
                </a:spcBef>
                <a:spcAft>
                  <a:spcPts val="0"/>
                </a:spcAft>
                <a:defRPr/>
              </a:pPr>
              <a:t>22</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95288" y="188913"/>
            <a:ext cx="8569325" cy="360362"/>
          </a:xfrm>
        </p:spPr>
        <p:txBody>
          <a:bodyPr/>
          <a:lstStyle/>
          <a:p>
            <a:pPr eaLnBrk="1" hangingPunct="1">
              <a:lnSpc>
                <a:spcPct val="60000"/>
              </a:lnSpc>
              <a:defRPr/>
            </a:pPr>
            <a:r>
              <a:rPr lang="el-GR" sz="2400" b="1" dirty="0" smtClean="0"/>
              <a:t>Άρθρο 55 Σήματα</a:t>
            </a:r>
            <a:r>
              <a:rPr lang="el-GR" dirty="0" smtClean="0">
                <a:effectLst/>
              </a:rPr>
              <a:t> </a:t>
            </a:r>
          </a:p>
        </p:txBody>
      </p:sp>
      <p:sp>
        <p:nvSpPr>
          <p:cNvPr id="21508" name="Content Placeholder 2"/>
          <p:cNvSpPr>
            <a:spLocks noGrp="1"/>
          </p:cNvSpPr>
          <p:nvPr>
            <p:ph idx="4294967295"/>
          </p:nvPr>
        </p:nvSpPr>
        <p:spPr>
          <a:xfrm>
            <a:off x="179388" y="692150"/>
            <a:ext cx="8785225" cy="5689600"/>
          </a:xfrm>
          <a:noFill/>
        </p:spPr>
        <p:txBody>
          <a:bodyPr/>
          <a:lstStyle/>
          <a:p>
            <a:pPr marL="355600" indent="-355600" algn="ctr">
              <a:lnSpc>
                <a:spcPct val="150000"/>
              </a:lnSpc>
              <a:spcBef>
                <a:spcPct val="0"/>
              </a:spcBef>
              <a:buFont typeface="Wingdings" pitchFamily="2" charset="2"/>
              <a:buChar char="Ø"/>
              <a:tabLst>
                <a:tab pos="355600" algn="l"/>
              </a:tabLst>
            </a:pPr>
            <a:endParaRPr lang="en-US" sz="2000" b="1" dirty="0" smtClean="0">
              <a:solidFill>
                <a:srgbClr val="00B050"/>
              </a:solidFill>
              <a:effectLst/>
              <a:latin typeface="Arial" charset="0"/>
            </a:endParaRPr>
          </a:p>
          <a:p>
            <a:pPr marL="355600" indent="-355600" algn="ctr">
              <a:lnSpc>
                <a:spcPct val="150000"/>
              </a:lnSpc>
              <a:spcBef>
                <a:spcPct val="0"/>
              </a:spcBef>
              <a:buFont typeface="Wingdings" pitchFamily="2" charset="2"/>
              <a:buChar char="Ø"/>
              <a:tabLst>
                <a:tab pos="355600" algn="l"/>
              </a:tabLst>
            </a:pPr>
            <a:r>
              <a:rPr lang="el-GR" sz="2000" b="1" dirty="0" smtClean="0">
                <a:solidFill>
                  <a:srgbClr val="00B050"/>
                </a:solidFill>
                <a:effectLst/>
                <a:latin typeface="Arial" charset="0"/>
              </a:rPr>
              <a:t>Οι απαιτήσεις σήματος οφείλουν να:</a:t>
            </a:r>
          </a:p>
          <a:p>
            <a:pPr marL="355600" indent="-355600" algn="just">
              <a:lnSpc>
                <a:spcPct val="150000"/>
              </a:lnSpc>
              <a:spcBef>
                <a:spcPct val="0"/>
              </a:spcBef>
              <a:buFont typeface="Wingdings" pitchFamily="2" charset="2"/>
              <a:buChar char="ü"/>
              <a:tabLst>
                <a:tab pos="355600" algn="l"/>
              </a:tabLst>
            </a:pPr>
            <a:r>
              <a:rPr lang="el-GR" sz="2000" dirty="0" smtClean="0">
                <a:effectLst/>
                <a:latin typeface="Arial" charset="0"/>
              </a:rPr>
              <a:t>είναι ενδεδειγμένες για τον καθορισμό των χαρακτηριστικών του συμβατικού αντικειμένου,</a:t>
            </a:r>
          </a:p>
          <a:p>
            <a:pPr marL="355600" indent="-355600" algn="just">
              <a:lnSpc>
                <a:spcPct val="150000"/>
              </a:lnSpc>
              <a:spcBef>
                <a:spcPct val="0"/>
              </a:spcBef>
              <a:buFont typeface="Wingdings" pitchFamily="2" charset="2"/>
              <a:buChar char="ü"/>
              <a:tabLst>
                <a:tab pos="355600" algn="l"/>
              </a:tabLst>
            </a:pPr>
            <a:r>
              <a:rPr lang="el-GR" sz="2000" dirty="0" smtClean="0">
                <a:effectLst/>
                <a:latin typeface="Arial" charset="0"/>
              </a:rPr>
              <a:t>να διαμορφώνονται βάσει επαληθεύσιμων κριτηρίων, </a:t>
            </a:r>
          </a:p>
          <a:p>
            <a:pPr marL="355600" indent="-355600" algn="just">
              <a:lnSpc>
                <a:spcPct val="150000"/>
              </a:lnSpc>
              <a:spcBef>
                <a:spcPct val="0"/>
              </a:spcBef>
              <a:buFont typeface="Wingdings" pitchFamily="2" charset="2"/>
              <a:buChar char="ü"/>
              <a:tabLst>
                <a:tab pos="355600" algn="l"/>
              </a:tabLst>
            </a:pPr>
            <a:r>
              <a:rPr lang="el-GR" sz="2000" dirty="0" smtClean="0">
                <a:effectLst/>
                <a:latin typeface="Arial" charset="0"/>
              </a:rPr>
              <a:t>τα σήματα να υιοθετούνται μέσω διαδικασίας, που μπορούν να συμμετέχουν όλα τα ενδιαφερόμενα μέρη,</a:t>
            </a:r>
          </a:p>
          <a:p>
            <a:pPr marL="355600" indent="-355600" algn="just">
              <a:lnSpc>
                <a:spcPct val="150000"/>
              </a:lnSpc>
              <a:spcBef>
                <a:spcPct val="0"/>
              </a:spcBef>
              <a:buFont typeface="Wingdings" pitchFamily="2" charset="2"/>
              <a:buChar char="Ø"/>
              <a:tabLst>
                <a:tab pos="355600" algn="l"/>
              </a:tabLst>
            </a:pPr>
            <a:r>
              <a:rPr lang="el-GR" sz="2000" dirty="0" smtClean="0">
                <a:effectLst/>
                <a:latin typeface="Arial" charset="0"/>
              </a:rPr>
              <a:t>να είναι προσιτά σε όλα τα ενδιαφερόμενα μέρη, </a:t>
            </a:r>
          </a:p>
        </p:txBody>
      </p:sp>
      <p:sp>
        <p:nvSpPr>
          <p:cNvPr id="215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0C9BD86-BF83-46FD-A03D-A2A4C7893B91}" type="slidenum">
              <a:rPr lang="el-GR" sz="1200">
                <a:solidFill>
                  <a:schemeClr val="tx1">
                    <a:tint val="75000"/>
                  </a:schemeClr>
                </a:solidFill>
                <a:latin typeface="+mn-lt"/>
                <a:cs typeface="+mn-cs"/>
              </a:rPr>
              <a:pPr algn="r" fontAlgn="auto">
                <a:spcBef>
                  <a:spcPts val="0"/>
                </a:spcBef>
                <a:spcAft>
                  <a:spcPts val="0"/>
                </a:spcAft>
                <a:defRPr/>
              </a:pPr>
              <a:t>23</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95288" y="188913"/>
            <a:ext cx="8569325" cy="360362"/>
          </a:xfrm>
        </p:spPr>
        <p:txBody>
          <a:bodyPr/>
          <a:lstStyle/>
          <a:p>
            <a:pPr eaLnBrk="1" hangingPunct="1">
              <a:lnSpc>
                <a:spcPct val="60000"/>
              </a:lnSpc>
              <a:defRPr/>
            </a:pPr>
            <a:r>
              <a:rPr lang="el-GR" sz="1800" b="1" smtClean="0"/>
              <a:t>Άρθρο 55 Σήματα</a:t>
            </a:r>
            <a:r>
              <a:rPr lang="el-GR" smtClean="0">
                <a:effectLst/>
              </a:rPr>
              <a:t> </a:t>
            </a:r>
          </a:p>
        </p:txBody>
      </p:sp>
      <p:sp>
        <p:nvSpPr>
          <p:cNvPr id="22532" name="Content Placeholder 2"/>
          <p:cNvSpPr>
            <a:spLocks noGrp="1"/>
          </p:cNvSpPr>
          <p:nvPr>
            <p:ph idx="4294967295"/>
          </p:nvPr>
        </p:nvSpPr>
        <p:spPr>
          <a:xfrm>
            <a:off x="179388" y="836613"/>
            <a:ext cx="8785225" cy="5472112"/>
          </a:xfrm>
          <a:noFill/>
        </p:spPr>
        <p:txBody>
          <a:bodyPr/>
          <a:lstStyle/>
          <a:p>
            <a:pPr marL="355600" indent="-355600" algn="just">
              <a:lnSpc>
                <a:spcPct val="180000"/>
              </a:lnSpc>
              <a:spcBef>
                <a:spcPct val="0"/>
              </a:spcBef>
              <a:buFont typeface="Wingdings" pitchFamily="2" charset="2"/>
              <a:buChar char="Ø"/>
              <a:tabLst>
                <a:tab pos="355600" algn="l"/>
              </a:tabLst>
            </a:pPr>
            <a:r>
              <a:rPr lang="el-GR" sz="2000" dirty="0" smtClean="0">
                <a:effectLst/>
                <a:latin typeface="Arial" charset="0"/>
              </a:rPr>
              <a:t>Ο αιτών την χορήγηση σήματος οικ. Φορέας </a:t>
            </a:r>
            <a:r>
              <a:rPr lang="el-GR" sz="2000" b="1" dirty="0" smtClean="0">
                <a:solidFill>
                  <a:srgbClr val="FFFF00"/>
                </a:solidFill>
                <a:effectLst/>
                <a:latin typeface="Arial" charset="0"/>
              </a:rPr>
              <a:t>να μην δύναται να ασκήσει αποφασιστική επιρροή στον τρίτο που καθορίζει τις απαιτήσεις του σήματος. </a:t>
            </a:r>
          </a:p>
          <a:p>
            <a:pPr marL="355600" indent="-355600" algn="just">
              <a:lnSpc>
                <a:spcPct val="180000"/>
              </a:lnSpc>
              <a:spcBef>
                <a:spcPct val="0"/>
              </a:spcBef>
              <a:buFont typeface="Wingdings" pitchFamily="2" charset="2"/>
              <a:buChar char="Ø"/>
              <a:tabLst>
                <a:tab pos="355600" algn="l"/>
              </a:tabLst>
            </a:pPr>
            <a:r>
              <a:rPr lang="el-GR" sz="2000" b="1" u="sng" dirty="0" smtClean="0">
                <a:effectLst/>
                <a:latin typeface="Arial" charset="0"/>
              </a:rPr>
              <a:t>Οι ΑΑ αποδέχονται κάθε σήμα που πληροί τις απαιτήσεις του ζητούμενου</a:t>
            </a:r>
            <a:r>
              <a:rPr lang="el-GR" sz="2000" dirty="0" smtClean="0">
                <a:effectLst/>
                <a:latin typeface="Arial" charset="0"/>
              </a:rPr>
              <a:t>. </a:t>
            </a:r>
          </a:p>
          <a:p>
            <a:pPr marL="355600" indent="-355600" algn="just">
              <a:lnSpc>
                <a:spcPct val="180000"/>
              </a:lnSpc>
              <a:spcBef>
                <a:spcPct val="0"/>
              </a:spcBef>
              <a:buFont typeface="Wingdings" pitchFamily="2" charset="2"/>
              <a:buChar char="Ø"/>
              <a:tabLst>
                <a:tab pos="355600" algn="l"/>
              </a:tabLst>
            </a:pPr>
            <a:r>
              <a:rPr lang="el-GR" sz="2000" dirty="0" smtClean="0">
                <a:effectLst/>
                <a:latin typeface="Arial" charset="0"/>
              </a:rPr>
              <a:t>Εφόσον ο οικ. Φορέας τεκμηριώσει στην ΑΑ </a:t>
            </a:r>
            <a:r>
              <a:rPr lang="el-GR" sz="2000" dirty="0" smtClean="0">
                <a:solidFill>
                  <a:schemeClr val="accent1"/>
                </a:solidFill>
                <a:effectLst/>
                <a:latin typeface="Arial" charset="0"/>
              </a:rPr>
              <a:t>ότι δεν είχε την δυνατότητα</a:t>
            </a:r>
            <a:r>
              <a:rPr lang="el-GR" sz="2000" dirty="0" smtClean="0">
                <a:effectLst/>
                <a:latin typeface="Arial" charset="0"/>
              </a:rPr>
              <a:t> απόκτησης του ζητούμενου από ΑΑ σήματος εντός των </a:t>
            </a:r>
            <a:r>
              <a:rPr lang="el-GR" sz="2000" dirty="0" err="1" smtClean="0">
                <a:effectLst/>
                <a:latin typeface="Arial" charset="0"/>
              </a:rPr>
              <a:t>σχετ</a:t>
            </a:r>
            <a:r>
              <a:rPr lang="el-GR" sz="2000" dirty="0" smtClean="0">
                <a:effectLst/>
                <a:latin typeface="Arial" charset="0"/>
              </a:rPr>
              <a:t>. προθεσμιών, </a:t>
            </a:r>
            <a:r>
              <a:rPr lang="el-GR" sz="2000" dirty="0" smtClean="0">
                <a:solidFill>
                  <a:schemeClr val="accent1"/>
                </a:solidFill>
                <a:effectLst/>
                <a:latin typeface="Arial" charset="0"/>
              </a:rPr>
              <a:t>χωρίς υπαιτιότητά του</a:t>
            </a:r>
            <a:r>
              <a:rPr lang="el-GR" sz="2000" dirty="0" smtClean="0">
                <a:effectLst/>
                <a:latin typeface="Arial" charset="0"/>
              </a:rPr>
              <a:t>, η ΑΑ αποδέχεται την πλήρωση των απαιτήσεων της, </a:t>
            </a:r>
            <a:r>
              <a:rPr lang="el-GR" sz="2000" dirty="0" smtClean="0">
                <a:solidFill>
                  <a:schemeClr val="accent1"/>
                </a:solidFill>
                <a:effectLst/>
                <a:latin typeface="Arial" charset="0"/>
              </a:rPr>
              <a:t>με άλλα αποδεικτικά μέσα</a:t>
            </a:r>
            <a:r>
              <a:rPr lang="el-GR" sz="2000" dirty="0" smtClean="0">
                <a:effectLst/>
                <a:latin typeface="Arial" charset="0"/>
              </a:rPr>
              <a:t> που υποβάλει ο οικ. Φορέας, όπως </a:t>
            </a:r>
            <a:r>
              <a:rPr lang="el-GR" sz="2000" b="1" u="sng" dirty="0" smtClean="0">
                <a:solidFill>
                  <a:srgbClr val="00B050"/>
                </a:solidFill>
                <a:effectLst/>
                <a:latin typeface="Arial" charset="0"/>
              </a:rPr>
              <a:t>ο τεχνικός φάκελος κατασκευαστή</a:t>
            </a:r>
            <a:r>
              <a:rPr lang="el-GR" sz="2000" dirty="0" smtClean="0">
                <a:solidFill>
                  <a:srgbClr val="00B050"/>
                </a:solidFill>
                <a:effectLst/>
                <a:latin typeface="Arial" charset="0"/>
              </a:rPr>
              <a:t>.</a:t>
            </a:r>
          </a:p>
        </p:txBody>
      </p:sp>
      <p:sp>
        <p:nvSpPr>
          <p:cNvPr id="225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8BD6FCA-222E-4A19-BB07-B8F32D9D83FE}" type="slidenum">
              <a:rPr lang="el-GR" sz="1200">
                <a:solidFill>
                  <a:schemeClr val="tx1">
                    <a:tint val="75000"/>
                  </a:schemeClr>
                </a:solidFill>
                <a:latin typeface="+mn-lt"/>
                <a:cs typeface="+mn-cs"/>
              </a:rPr>
              <a:pPr algn="r" fontAlgn="auto">
                <a:spcBef>
                  <a:spcPts val="0"/>
                </a:spcBef>
                <a:spcAft>
                  <a:spcPts val="0"/>
                </a:spcAft>
                <a:defRPr/>
              </a:pPr>
              <a:t>24</a:t>
            </a:fld>
            <a:endParaRPr lang="el-GR" sz="1200">
              <a:solidFill>
                <a:schemeClr val="tx1">
                  <a:tint val="75000"/>
                </a:schemeClr>
              </a:solidFill>
              <a:latin typeface="+mn-lt"/>
              <a:cs typeface="+mn-cs"/>
            </a:endParaRPr>
          </a:p>
        </p:txBody>
      </p:sp>
      <p:sp>
        <p:nvSpPr>
          <p:cNvPr id="99331" name="Title 1"/>
          <p:cNvSpPr>
            <a:spLocks noGrp="1"/>
          </p:cNvSpPr>
          <p:nvPr>
            <p:ph type="title" idx="4294967295"/>
          </p:nvPr>
        </p:nvSpPr>
        <p:spPr>
          <a:xfrm>
            <a:off x="395288" y="0"/>
            <a:ext cx="8569325" cy="692150"/>
          </a:xfrm>
        </p:spPr>
        <p:txBody>
          <a:bodyPr/>
          <a:lstStyle/>
          <a:p>
            <a:pPr eaLnBrk="1" hangingPunct="1">
              <a:lnSpc>
                <a:spcPct val="60000"/>
              </a:lnSpc>
              <a:defRPr/>
            </a:pPr>
            <a:r>
              <a:rPr lang="el-GR" sz="2000" b="1" smtClean="0"/>
              <a:t>Άρθρο 55 Σήματα [συνεχ.]</a:t>
            </a:r>
            <a:r>
              <a:rPr lang="el-GR" smtClean="0">
                <a:effectLst/>
              </a:rPr>
              <a:t> </a:t>
            </a:r>
          </a:p>
        </p:txBody>
      </p:sp>
      <p:sp>
        <p:nvSpPr>
          <p:cNvPr id="23556" name="Content Placeholder 2"/>
          <p:cNvSpPr>
            <a:spLocks noGrp="1"/>
          </p:cNvSpPr>
          <p:nvPr>
            <p:ph idx="4294967295"/>
          </p:nvPr>
        </p:nvSpPr>
        <p:spPr>
          <a:xfrm>
            <a:off x="179388" y="765175"/>
            <a:ext cx="8785225" cy="5616575"/>
          </a:xfrm>
          <a:noFill/>
        </p:spPr>
        <p:txBody>
          <a:bodyPr/>
          <a:lstStyle/>
          <a:p>
            <a:pPr marL="355600" indent="-355600" algn="just">
              <a:lnSpc>
                <a:spcPct val="240000"/>
              </a:lnSpc>
              <a:spcBef>
                <a:spcPct val="0"/>
              </a:spcBef>
              <a:buFont typeface="Wingdings" pitchFamily="2" charset="2"/>
              <a:buChar char="v"/>
              <a:tabLst>
                <a:tab pos="355600" algn="l"/>
              </a:tabLst>
            </a:pPr>
            <a:r>
              <a:rPr lang="el-GR" sz="2000" smtClean="0">
                <a:effectLst/>
                <a:latin typeface="Arial" charset="0"/>
              </a:rPr>
              <a:t>Εάν ένα σήμα πληροί τις ως άνω προϋποθέσεις, </a:t>
            </a:r>
            <a:r>
              <a:rPr lang="el-GR" sz="2000" smtClean="0">
                <a:solidFill>
                  <a:schemeClr val="accent1"/>
                </a:solidFill>
                <a:effectLst/>
                <a:latin typeface="Arial" charset="0"/>
              </a:rPr>
              <a:t>αλλά θέτει επιπλέον απαιτήσεις που δεν σχετίζονται</a:t>
            </a:r>
            <a:r>
              <a:rPr lang="el-GR" sz="2000" smtClean="0">
                <a:effectLst/>
                <a:latin typeface="Arial" charset="0"/>
              </a:rPr>
              <a:t> με το συμβατικό αντικείμενο, </a:t>
            </a:r>
            <a:r>
              <a:rPr lang="el-GR" sz="2000" u="sng" smtClean="0">
                <a:effectLst/>
                <a:latin typeface="Arial" charset="0"/>
              </a:rPr>
              <a:t>οι ΑΑ δεν απαιτούν το καθαυτό σήμα</a:t>
            </a:r>
            <a:r>
              <a:rPr lang="el-GR" sz="2000" smtClean="0">
                <a:effectLst/>
                <a:latin typeface="Arial" charset="0"/>
              </a:rPr>
              <a:t>, αλλά δύναται </a:t>
            </a:r>
            <a:r>
              <a:rPr lang="el-GR" sz="2000" smtClean="0">
                <a:solidFill>
                  <a:schemeClr val="accent1"/>
                </a:solidFill>
                <a:effectLst/>
                <a:latin typeface="Arial" charset="0"/>
              </a:rPr>
              <a:t>να ορίζουν την ΤΠ με παραπομπή</a:t>
            </a:r>
            <a:r>
              <a:rPr lang="el-GR" sz="2000" smtClean="0">
                <a:effectLst/>
                <a:latin typeface="Arial" charset="0"/>
              </a:rPr>
              <a:t> στις λεπτομερείς προδιαγραφές του αυτού, </a:t>
            </a:r>
            <a:r>
              <a:rPr lang="el-GR" sz="2000" u="sng" smtClean="0">
                <a:effectLst/>
                <a:latin typeface="Arial" charset="0"/>
              </a:rPr>
              <a:t>ή </a:t>
            </a:r>
          </a:p>
          <a:p>
            <a:pPr marL="355600" indent="-355600" algn="just">
              <a:lnSpc>
                <a:spcPct val="240000"/>
              </a:lnSpc>
              <a:spcBef>
                <a:spcPct val="0"/>
              </a:spcBef>
              <a:buFont typeface="Wingdings" pitchFamily="2" charset="2"/>
              <a:buChar char="v"/>
              <a:tabLst>
                <a:tab pos="355600" algn="l"/>
              </a:tabLst>
            </a:pPr>
            <a:r>
              <a:rPr lang="el-GR" sz="2000" smtClean="0">
                <a:effectLst/>
                <a:latin typeface="Arial" charset="0"/>
              </a:rPr>
              <a:t>όπου κρίνεται απαραίτητο, </a:t>
            </a:r>
            <a:r>
              <a:rPr lang="el-GR" sz="2000" smtClean="0">
                <a:solidFill>
                  <a:schemeClr val="accent1"/>
                </a:solidFill>
                <a:effectLst/>
                <a:latin typeface="Arial" charset="0"/>
              </a:rPr>
              <a:t>σε τμήματα των προδιαγραφών</a:t>
            </a:r>
            <a:r>
              <a:rPr lang="el-GR" sz="2000" smtClean="0">
                <a:effectLst/>
                <a:latin typeface="Arial" charset="0"/>
              </a:rPr>
              <a:t> αυτού που σχετίζονται με το συμβατικό αντικείμενο &amp; είναι κατάλληλα για τον καθορισμό των χαρακτηριστικών του συμβατικού αντικειμένου.</a:t>
            </a:r>
          </a:p>
        </p:txBody>
      </p:sp>
      <p:sp>
        <p:nvSpPr>
          <p:cNvPr id="235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5DE4E8A-1816-492F-8BAF-0A270759579C}" type="slidenum">
              <a:rPr lang="el-GR" sz="1200">
                <a:solidFill>
                  <a:schemeClr val="tx1">
                    <a:tint val="75000"/>
                  </a:schemeClr>
                </a:solidFill>
                <a:latin typeface="+mn-lt"/>
                <a:cs typeface="+mn-cs"/>
              </a:rPr>
              <a:pPr algn="r" fontAlgn="auto">
                <a:spcBef>
                  <a:spcPts val="0"/>
                </a:spcBef>
                <a:spcAft>
                  <a:spcPts val="0"/>
                </a:spcAft>
                <a:defRPr/>
              </a:pPr>
              <a:t>25</a:t>
            </a:fld>
            <a:endParaRPr lang="el-GR" sz="1200">
              <a:solidFill>
                <a:schemeClr val="tx1">
                  <a:tint val="75000"/>
                </a:schemeClr>
              </a:solidFill>
              <a:latin typeface="+mn-lt"/>
              <a:cs typeface="+mn-cs"/>
            </a:endParaRPr>
          </a:p>
        </p:txBody>
      </p:sp>
      <p:sp>
        <p:nvSpPr>
          <p:cNvPr id="100355" name="Title 1"/>
          <p:cNvSpPr>
            <a:spLocks noGrp="1"/>
          </p:cNvSpPr>
          <p:nvPr>
            <p:ph type="title" idx="4294967295"/>
          </p:nvPr>
        </p:nvSpPr>
        <p:spPr>
          <a:xfrm>
            <a:off x="395288" y="188913"/>
            <a:ext cx="8569325" cy="503237"/>
          </a:xfrm>
        </p:spPr>
        <p:txBody>
          <a:bodyPr/>
          <a:lstStyle/>
          <a:p>
            <a:pPr algn="l" eaLnBrk="1" hangingPunct="1">
              <a:lnSpc>
                <a:spcPct val="60000"/>
              </a:lnSpc>
              <a:defRPr/>
            </a:pPr>
            <a:r>
              <a:rPr lang="el-GR" sz="2000" b="1" smtClean="0"/>
              <a:t>Άρθρο 56 Εκθέσεις δοκιμών, πιστοποίηση και άλλα αποδεικτικά μέσα</a:t>
            </a:r>
            <a:r>
              <a:rPr lang="el-GR" smtClean="0">
                <a:effectLst/>
              </a:rPr>
              <a:t> </a:t>
            </a:r>
          </a:p>
        </p:txBody>
      </p:sp>
      <p:sp>
        <p:nvSpPr>
          <p:cNvPr id="24580" name="Content Placeholder 2"/>
          <p:cNvSpPr>
            <a:spLocks noGrp="1"/>
          </p:cNvSpPr>
          <p:nvPr>
            <p:ph idx="4294967295"/>
          </p:nvPr>
        </p:nvSpPr>
        <p:spPr>
          <a:xfrm>
            <a:off x="323850" y="765175"/>
            <a:ext cx="8640763" cy="5759450"/>
          </a:xfrm>
          <a:noFill/>
        </p:spPr>
        <p:txBody>
          <a:bodyPr/>
          <a:lstStyle/>
          <a:p>
            <a:pPr marL="361950" indent="-361950" algn="just">
              <a:lnSpc>
                <a:spcPct val="220000"/>
              </a:lnSpc>
              <a:spcBef>
                <a:spcPct val="0"/>
              </a:spcBef>
              <a:buFont typeface="Wingdings" pitchFamily="2" charset="2"/>
              <a:buChar char="v"/>
              <a:tabLst>
                <a:tab pos="0" algn="l"/>
                <a:tab pos="361950" algn="l"/>
              </a:tabLst>
            </a:pPr>
            <a:r>
              <a:rPr lang="el-GR" sz="2000" smtClean="0">
                <a:effectLst/>
                <a:latin typeface="Arial" charset="0"/>
              </a:rPr>
              <a:t>Ρύθμιση όρων &amp; προϋποθέσεων βάσει των οποίων οι ΑΑ δύναται να       </a:t>
            </a:r>
            <a:r>
              <a:rPr lang="el-GR" sz="2000" smtClean="0">
                <a:solidFill>
                  <a:srgbClr val="FFFF00"/>
                </a:solidFill>
                <a:effectLst/>
                <a:latin typeface="Arial" charset="0"/>
              </a:rPr>
              <a:t>απαιτούν </a:t>
            </a:r>
            <a:r>
              <a:rPr lang="el-GR" sz="2000" u="sng" smtClean="0">
                <a:solidFill>
                  <a:srgbClr val="FFFF00"/>
                </a:solidFill>
                <a:effectLst/>
                <a:latin typeface="Arial" charset="0"/>
              </a:rPr>
              <a:t>έκθεση δοκιμών</a:t>
            </a:r>
            <a:r>
              <a:rPr lang="el-GR" sz="2000" smtClean="0">
                <a:solidFill>
                  <a:srgbClr val="FFFF00"/>
                </a:solidFill>
                <a:effectLst/>
                <a:latin typeface="Arial" charset="0"/>
              </a:rPr>
              <a:t> ή εκδοθέν αποδεικτικό </a:t>
            </a:r>
            <a:r>
              <a:rPr lang="el-GR" sz="2000" smtClean="0">
                <a:effectLst/>
                <a:latin typeface="Arial" charset="0"/>
              </a:rPr>
              <a:t>από Οργανισμό αξιολόγησης της συμμόρφωσης, </a:t>
            </a:r>
            <a:r>
              <a:rPr lang="el-GR" sz="2000" b="1" u="sng" smtClean="0">
                <a:effectLst/>
                <a:latin typeface="Arial" charset="0"/>
              </a:rPr>
              <a:t>ως αποδεικτικό συμμόρφωσης</a:t>
            </a:r>
            <a:r>
              <a:rPr lang="el-GR" sz="2000" u="sng" smtClean="0">
                <a:effectLst/>
                <a:latin typeface="Arial" charset="0"/>
              </a:rPr>
              <a:t> σε</a:t>
            </a:r>
            <a:r>
              <a:rPr lang="el-GR" sz="2000" smtClean="0">
                <a:effectLst/>
                <a:latin typeface="Arial" charset="0"/>
              </a:rPr>
              <a:t> απαιτήσεις ή κριτήρια που ορίζονται στις ΤΠ, στα κριτήρια ανάθεσης ή τους όρους εκτέλεσης της σύμβασης.</a:t>
            </a:r>
          </a:p>
          <a:p>
            <a:pPr marL="361950" indent="-361950" algn="just">
              <a:lnSpc>
                <a:spcPct val="220000"/>
              </a:lnSpc>
              <a:spcBef>
                <a:spcPct val="0"/>
              </a:spcBef>
              <a:buFont typeface="Wingdings" pitchFamily="2" charset="2"/>
              <a:buChar char="ü"/>
              <a:tabLst>
                <a:tab pos="0" algn="l"/>
                <a:tab pos="361950" algn="l"/>
              </a:tabLst>
            </a:pPr>
            <a:r>
              <a:rPr lang="el-GR" sz="2000" smtClean="0">
                <a:effectLst/>
                <a:latin typeface="Arial" charset="0"/>
              </a:rPr>
              <a:t>Όταν οι ΑΑ απαιτούν από τους οικ. Φορείς την υποβολή πιστοποιητικού από συγκεκριμένο Οργανισμό, </a:t>
            </a:r>
            <a:r>
              <a:rPr lang="el-GR" sz="2000" smtClean="0">
                <a:solidFill>
                  <a:srgbClr val="FFFF00"/>
                </a:solidFill>
                <a:effectLst/>
                <a:latin typeface="Arial" charset="0"/>
              </a:rPr>
              <a:t>οφείλουν να δέχονται αντίστοιχα πιστοποιητικά εκδιδόμενα &amp; </a:t>
            </a:r>
            <a:r>
              <a:rPr lang="el-GR" sz="2000" u="sng" smtClean="0">
                <a:solidFill>
                  <a:srgbClr val="FFFF00"/>
                </a:solidFill>
                <a:effectLst/>
                <a:latin typeface="Arial" charset="0"/>
              </a:rPr>
              <a:t>από άλλους τέτοιους ισοδύναμους</a:t>
            </a:r>
            <a:r>
              <a:rPr lang="el-GR" sz="2000" smtClean="0">
                <a:solidFill>
                  <a:srgbClr val="FFFF00"/>
                </a:solidFill>
                <a:effectLst/>
                <a:latin typeface="Arial" charset="0"/>
              </a:rPr>
              <a:t>.</a:t>
            </a:r>
          </a:p>
        </p:txBody>
      </p:sp>
      <p:sp>
        <p:nvSpPr>
          <p:cNvPr id="2458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D5CBAD9-7699-48F8-A8D2-6F071DC3A15F}" type="slidenum">
              <a:rPr lang="el-GR" sz="1200">
                <a:solidFill>
                  <a:schemeClr val="tx1">
                    <a:tint val="75000"/>
                  </a:schemeClr>
                </a:solidFill>
                <a:latin typeface="+mn-lt"/>
                <a:cs typeface="+mn-cs"/>
              </a:rPr>
              <a:pPr algn="r" fontAlgn="auto">
                <a:spcBef>
                  <a:spcPts val="0"/>
                </a:spcBef>
                <a:spcAft>
                  <a:spcPts val="0"/>
                </a:spcAft>
                <a:defRPr/>
              </a:pPr>
              <a:t>26</a:t>
            </a:fld>
            <a:endParaRPr lang="el-GR" sz="1200">
              <a:solidFill>
                <a:schemeClr val="tx1">
                  <a:tint val="75000"/>
                </a:schemeClr>
              </a:solidFill>
              <a:latin typeface="+mn-lt"/>
              <a:cs typeface="+mn-cs"/>
            </a:endParaRPr>
          </a:p>
        </p:txBody>
      </p:sp>
      <p:sp>
        <p:nvSpPr>
          <p:cNvPr id="100355" name="Title 1"/>
          <p:cNvSpPr>
            <a:spLocks noGrp="1"/>
          </p:cNvSpPr>
          <p:nvPr>
            <p:ph type="title" idx="4294967295"/>
          </p:nvPr>
        </p:nvSpPr>
        <p:spPr>
          <a:xfrm>
            <a:off x="395288" y="188913"/>
            <a:ext cx="8569325" cy="503237"/>
          </a:xfrm>
        </p:spPr>
        <p:txBody>
          <a:bodyPr/>
          <a:lstStyle/>
          <a:p>
            <a:pPr algn="l" eaLnBrk="1" hangingPunct="1">
              <a:lnSpc>
                <a:spcPct val="60000"/>
              </a:lnSpc>
              <a:defRPr/>
            </a:pPr>
            <a:r>
              <a:rPr lang="el-GR" sz="2000" b="1" smtClean="0"/>
              <a:t>Άρθρο 56 Εκθέσεις δοκιμών, πιστοποίηση και άλλα αποδεικτικά μέσα</a:t>
            </a:r>
            <a:r>
              <a:rPr lang="el-GR" smtClean="0">
                <a:effectLst/>
              </a:rPr>
              <a:t> </a:t>
            </a:r>
          </a:p>
        </p:txBody>
      </p:sp>
      <p:sp>
        <p:nvSpPr>
          <p:cNvPr id="25604" name="Content Placeholder 2"/>
          <p:cNvSpPr>
            <a:spLocks noGrp="1"/>
          </p:cNvSpPr>
          <p:nvPr>
            <p:ph idx="4294967295"/>
          </p:nvPr>
        </p:nvSpPr>
        <p:spPr>
          <a:xfrm>
            <a:off x="323850" y="1125538"/>
            <a:ext cx="8640763" cy="4608512"/>
          </a:xfrm>
          <a:noFill/>
        </p:spPr>
        <p:txBody>
          <a:bodyPr/>
          <a:lstStyle/>
          <a:p>
            <a:pPr marL="361950" indent="-361950" algn="just">
              <a:lnSpc>
                <a:spcPct val="190000"/>
              </a:lnSpc>
              <a:spcBef>
                <a:spcPct val="0"/>
              </a:spcBef>
              <a:buFont typeface="Wingdings" pitchFamily="2" charset="2"/>
              <a:buChar char="Ø"/>
              <a:tabLst>
                <a:tab pos="0" algn="l"/>
                <a:tab pos="177800" algn="l"/>
              </a:tabLst>
            </a:pPr>
            <a:r>
              <a:rPr lang="el-GR" sz="2000" i="1" smtClean="0">
                <a:effectLst/>
                <a:latin typeface="Arial" charset="0"/>
              </a:rPr>
              <a:t>	</a:t>
            </a:r>
            <a:r>
              <a:rPr lang="el-GR" sz="2400" b="1" smtClean="0">
                <a:solidFill>
                  <a:srgbClr val="FFFF00"/>
                </a:solidFill>
                <a:effectLst/>
                <a:latin typeface="Arial" charset="0"/>
              </a:rPr>
              <a:t>Οργανισμός αξιολόγησης της συμμόρφωσης:</a:t>
            </a:r>
            <a:r>
              <a:rPr lang="el-GR" sz="2400" smtClean="0">
                <a:effectLst/>
                <a:latin typeface="Arial" charset="0"/>
              </a:rPr>
              <a:t> πραγματοποιεί δραστηριότητες αξιολόγησης της συμμόρφωσης, συμπεριλαμβανομένων βαθμονομήσεων, δοκιμών, πιστοποίησης και επιθεώρησης και είναι διαπιστευμένος, σύμφωνα με τον κανονισμό (ΕΚ) αριθμ. 765/2008 ΕΚ &amp; Συμβουλίου»</a:t>
            </a:r>
          </a:p>
        </p:txBody>
      </p:sp>
      <p:sp>
        <p:nvSpPr>
          <p:cNvPr id="2560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4E592EE-BCC6-45B4-BDE2-BEDEED3297AE}" type="slidenum">
              <a:rPr lang="el-GR" sz="1200">
                <a:solidFill>
                  <a:schemeClr val="tx1">
                    <a:tint val="75000"/>
                  </a:schemeClr>
                </a:solidFill>
                <a:latin typeface="+mn-lt"/>
                <a:cs typeface="+mn-cs"/>
              </a:rPr>
              <a:pPr algn="r" fontAlgn="auto">
                <a:spcBef>
                  <a:spcPts val="0"/>
                </a:spcBef>
                <a:spcAft>
                  <a:spcPts val="0"/>
                </a:spcAft>
                <a:defRPr/>
              </a:pPr>
              <a:t>27</a:t>
            </a:fld>
            <a:endParaRPr lang="el-GR" sz="1200">
              <a:solidFill>
                <a:schemeClr val="tx1">
                  <a:tint val="75000"/>
                </a:schemeClr>
              </a:solidFill>
              <a:latin typeface="+mn-lt"/>
              <a:cs typeface="+mn-cs"/>
            </a:endParaRPr>
          </a:p>
        </p:txBody>
      </p:sp>
      <p:sp>
        <p:nvSpPr>
          <p:cNvPr id="100355" name="Title 1"/>
          <p:cNvSpPr>
            <a:spLocks noGrp="1"/>
          </p:cNvSpPr>
          <p:nvPr>
            <p:ph type="title" idx="4294967295"/>
          </p:nvPr>
        </p:nvSpPr>
        <p:spPr>
          <a:xfrm>
            <a:off x="395288" y="188913"/>
            <a:ext cx="8569325" cy="503237"/>
          </a:xfrm>
        </p:spPr>
        <p:txBody>
          <a:bodyPr/>
          <a:lstStyle/>
          <a:p>
            <a:pPr algn="l" eaLnBrk="1" hangingPunct="1">
              <a:lnSpc>
                <a:spcPct val="60000"/>
              </a:lnSpc>
              <a:defRPr/>
            </a:pPr>
            <a:r>
              <a:rPr lang="el-GR" sz="2000" b="1" smtClean="0"/>
              <a:t>Άρθρο 56 Εκθέσεις δοκιμών, πιστοποίηση και άλλα αποδεικτικά μέσα</a:t>
            </a:r>
            <a:r>
              <a:rPr lang="el-GR" smtClean="0">
                <a:effectLst/>
              </a:rPr>
              <a:t> </a:t>
            </a:r>
            <a:r>
              <a:rPr lang="el-GR" sz="1600" smtClean="0">
                <a:effectLst/>
              </a:rPr>
              <a:t>(συνέχεια)</a:t>
            </a:r>
            <a:endParaRPr lang="el-GR" smtClean="0">
              <a:effectLst/>
            </a:endParaRPr>
          </a:p>
        </p:txBody>
      </p:sp>
      <p:sp>
        <p:nvSpPr>
          <p:cNvPr id="26628" name="Content Placeholder 2"/>
          <p:cNvSpPr>
            <a:spLocks noGrp="1"/>
          </p:cNvSpPr>
          <p:nvPr>
            <p:ph idx="4294967295"/>
          </p:nvPr>
        </p:nvSpPr>
        <p:spPr>
          <a:xfrm>
            <a:off x="323850" y="981075"/>
            <a:ext cx="8640763" cy="5184775"/>
          </a:xfrm>
          <a:noFill/>
        </p:spPr>
        <p:txBody>
          <a:bodyPr/>
          <a:lstStyle/>
          <a:p>
            <a:pPr marL="361950" indent="-361950" algn="just">
              <a:lnSpc>
                <a:spcPct val="240000"/>
              </a:lnSpc>
              <a:spcBef>
                <a:spcPct val="0"/>
              </a:spcBef>
              <a:buFont typeface="Wingdings" pitchFamily="2" charset="2"/>
              <a:buChar char="Ø"/>
              <a:tabLst>
                <a:tab pos="0" algn="l"/>
                <a:tab pos="361950" algn="l"/>
              </a:tabLst>
            </a:pPr>
            <a:r>
              <a:rPr lang="el-GR" sz="2000" smtClean="0">
                <a:effectLst/>
                <a:latin typeface="Arial" charset="0"/>
              </a:rPr>
              <a:t>Οι ΑΑ οφείλουν </a:t>
            </a:r>
            <a:r>
              <a:rPr lang="el-GR" sz="2000" u="sng" smtClean="0">
                <a:solidFill>
                  <a:srgbClr val="FFFF00"/>
                </a:solidFill>
                <a:effectLst/>
                <a:latin typeface="Arial" charset="0"/>
              </a:rPr>
              <a:t>να δέχονται &amp; άλλα αποδεικτικά μέσα </a:t>
            </a:r>
            <a:r>
              <a:rPr lang="el-GR" sz="2000" smtClean="0">
                <a:effectLst/>
                <a:latin typeface="Arial" charset="0"/>
              </a:rPr>
              <a:t>[λ.χ. τεχν. φάκελος κατασκευαστή] εάν ο οικ. Φορέας δεν διαθέτει πρόσβαση στο προαναφερόμενο πιστοποιητικό ή στις εκθέσεις δοκιμών. </a:t>
            </a:r>
          </a:p>
          <a:p>
            <a:pPr marL="361950" indent="-361950" algn="just">
              <a:lnSpc>
                <a:spcPct val="240000"/>
              </a:lnSpc>
              <a:spcBef>
                <a:spcPct val="0"/>
              </a:spcBef>
              <a:buFont typeface="Wingdings" pitchFamily="2" charset="2"/>
              <a:buChar char="Ø"/>
              <a:tabLst>
                <a:tab pos="0" algn="l"/>
                <a:tab pos="361950" algn="l"/>
              </a:tabLst>
            </a:pPr>
            <a:r>
              <a:rPr lang="el-GR" sz="2000" smtClean="0">
                <a:effectLst/>
                <a:latin typeface="Arial" charset="0"/>
              </a:rPr>
              <a:t>Ο οικ. Φορέας πρέπει </a:t>
            </a:r>
            <a:r>
              <a:rPr lang="el-GR" sz="2000" u="sng" smtClean="0">
                <a:solidFill>
                  <a:srgbClr val="FFFF00"/>
                </a:solidFill>
                <a:effectLst/>
                <a:latin typeface="Arial" charset="0"/>
              </a:rPr>
              <a:t>να είναι σε θέση να αποδείξει ότι τούτο δεν οφείλεται σε δική του υπαιτιότητα </a:t>
            </a:r>
            <a:r>
              <a:rPr lang="el-GR" sz="2000" smtClean="0">
                <a:effectLst/>
                <a:latin typeface="Arial" charset="0"/>
              </a:rPr>
              <a:t>&amp; ότι η προσφορά του πληροί τις απαιτήσεις που ορίζονται στις ΤΠ, στα κριτήρια ανάθεσης ή του όρους εκτέλεσης  της σύμβασης.</a:t>
            </a:r>
          </a:p>
        </p:txBody>
      </p:sp>
      <p:sp>
        <p:nvSpPr>
          <p:cNvPr id="2662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130770-542A-4867-B480-D35E1DFF7FCD}" type="slidenum">
              <a:rPr lang="el-GR" sz="1200">
                <a:solidFill>
                  <a:schemeClr val="tx1">
                    <a:tint val="75000"/>
                  </a:schemeClr>
                </a:solidFill>
                <a:latin typeface="+mn-lt"/>
                <a:cs typeface="+mn-cs"/>
              </a:rPr>
              <a:pPr algn="r" fontAlgn="auto">
                <a:spcBef>
                  <a:spcPts val="0"/>
                </a:spcBef>
                <a:spcAft>
                  <a:spcPts val="0"/>
                </a:spcAft>
                <a:defRPr/>
              </a:pPr>
              <a:t>28</a:t>
            </a:fld>
            <a:endParaRPr lang="el-GR" sz="1200">
              <a:solidFill>
                <a:schemeClr val="tx1">
                  <a:tint val="75000"/>
                </a:schemeClr>
              </a:solidFill>
              <a:latin typeface="+mn-lt"/>
              <a:cs typeface="+mn-cs"/>
            </a:endParaRPr>
          </a:p>
        </p:txBody>
      </p:sp>
      <p:sp>
        <p:nvSpPr>
          <p:cNvPr id="100355" name="Title 1"/>
          <p:cNvSpPr>
            <a:spLocks noGrp="1"/>
          </p:cNvSpPr>
          <p:nvPr>
            <p:ph type="title" idx="4294967295"/>
          </p:nvPr>
        </p:nvSpPr>
        <p:spPr>
          <a:xfrm>
            <a:off x="395288" y="188913"/>
            <a:ext cx="8569325" cy="503237"/>
          </a:xfrm>
        </p:spPr>
        <p:txBody>
          <a:bodyPr/>
          <a:lstStyle/>
          <a:p>
            <a:pPr algn="l" eaLnBrk="1" hangingPunct="1">
              <a:lnSpc>
                <a:spcPct val="60000"/>
              </a:lnSpc>
              <a:defRPr/>
            </a:pPr>
            <a:r>
              <a:rPr lang="el-GR" sz="2000" b="1" smtClean="0"/>
              <a:t>Άρθρο 56 Εκθέσεις δοκιμών, πιστοποίηση και άλλα αποδεικτικά μέσα</a:t>
            </a:r>
            <a:r>
              <a:rPr lang="el-GR" smtClean="0">
                <a:effectLst/>
              </a:rPr>
              <a:t> </a:t>
            </a:r>
            <a:r>
              <a:rPr lang="el-GR" sz="1600" smtClean="0">
                <a:effectLst/>
              </a:rPr>
              <a:t>(συνέχεια)</a:t>
            </a:r>
            <a:endParaRPr lang="el-GR" smtClean="0">
              <a:effectLst/>
            </a:endParaRPr>
          </a:p>
        </p:txBody>
      </p:sp>
      <p:sp>
        <p:nvSpPr>
          <p:cNvPr id="27652" name="Content Placeholder 2"/>
          <p:cNvSpPr>
            <a:spLocks noGrp="1"/>
          </p:cNvSpPr>
          <p:nvPr>
            <p:ph idx="4294967295"/>
          </p:nvPr>
        </p:nvSpPr>
        <p:spPr>
          <a:xfrm>
            <a:off x="323850" y="908050"/>
            <a:ext cx="8640763" cy="5257800"/>
          </a:xfrm>
          <a:noFill/>
        </p:spPr>
        <p:txBody>
          <a:bodyPr/>
          <a:lstStyle/>
          <a:p>
            <a:pPr marL="361950" indent="-361950" algn="just">
              <a:lnSpc>
                <a:spcPct val="190000"/>
              </a:lnSpc>
              <a:spcBef>
                <a:spcPct val="0"/>
              </a:spcBef>
              <a:buFont typeface="Wingdings" pitchFamily="2" charset="2"/>
              <a:buChar char="v"/>
              <a:tabLst>
                <a:tab pos="0" algn="l"/>
                <a:tab pos="361950" algn="l"/>
              </a:tabLst>
            </a:pPr>
            <a:r>
              <a:rPr lang="el-GR" sz="2000" smtClean="0">
                <a:effectLst/>
                <a:latin typeface="Arial" charset="0"/>
              </a:rPr>
              <a:t>Ορίζονται ως </a:t>
            </a:r>
            <a:r>
              <a:rPr lang="el-GR" sz="2000" b="1" smtClean="0">
                <a:solidFill>
                  <a:srgbClr val="FFFF00"/>
                </a:solidFill>
                <a:effectLst/>
                <a:latin typeface="Arial" charset="0"/>
              </a:rPr>
              <a:t>αρμόδιοι εθνικοί Φορείς</a:t>
            </a:r>
            <a:r>
              <a:rPr lang="el-GR" sz="2000" smtClean="0">
                <a:solidFill>
                  <a:srgbClr val="FFFF00"/>
                </a:solidFill>
                <a:effectLst/>
                <a:latin typeface="Arial" charset="0"/>
              </a:rPr>
              <a:t> </a:t>
            </a:r>
            <a:r>
              <a:rPr lang="el-GR" sz="2000" smtClean="0">
                <a:effectLst/>
                <a:latin typeface="Arial" charset="0"/>
              </a:rPr>
              <a:t>για την διάθεση, εφόσον αιτηθεί, σε άλλα κ-μ οποιασδήποτε πληροφορίας σχετικά με τα στοιχεία και τα έγγραφα που υποβάλλονται για ΤΠ, σήματα, εκθέσεις δοκιμών &amp; άλλα αποδεικτικά μέσα:</a:t>
            </a:r>
          </a:p>
          <a:p>
            <a:pPr marL="361950" indent="-361950" algn="just">
              <a:lnSpc>
                <a:spcPct val="190000"/>
              </a:lnSpc>
              <a:spcBef>
                <a:spcPct val="0"/>
              </a:spcBef>
              <a:buFont typeface="Wingdings" pitchFamily="2" charset="2"/>
              <a:buAutoNum type="arabicPeriod"/>
              <a:tabLst>
                <a:tab pos="0" algn="l"/>
                <a:tab pos="361950" algn="l"/>
              </a:tabLst>
            </a:pPr>
            <a:r>
              <a:rPr lang="el-GR" sz="2000" smtClean="0">
                <a:effectLst/>
                <a:latin typeface="Arial" charset="0"/>
              </a:rPr>
              <a:t>«Εθνικό Σύστημα Υποδομών Ποιότητας» (ΕΣΥΠ Α.Ε.),</a:t>
            </a:r>
          </a:p>
          <a:p>
            <a:pPr marL="361950" indent="-361950" algn="just">
              <a:lnSpc>
                <a:spcPct val="190000"/>
              </a:lnSpc>
              <a:spcBef>
                <a:spcPct val="0"/>
              </a:spcBef>
              <a:buFont typeface="Wingdings" pitchFamily="2" charset="2"/>
              <a:buAutoNum type="arabicPeriod"/>
              <a:tabLst>
                <a:tab pos="0" algn="l"/>
                <a:tab pos="361950" algn="l"/>
              </a:tabLst>
            </a:pPr>
            <a:r>
              <a:rPr lang="el-GR" sz="2000" smtClean="0">
                <a:effectLst/>
                <a:latin typeface="Arial" charset="0"/>
              </a:rPr>
              <a:t>«Ελληνικός Οργανισμός Τυποποίησης» (ΕΛΟΤ A.A.) &amp;</a:t>
            </a:r>
          </a:p>
          <a:p>
            <a:pPr marL="361950" indent="-361950" algn="just">
              <a:lnSpc>
                <a:spcPct val="190000"/>
              </a:lnSpc>
              <a:spcBef>
                <a:spcPct val="0"/>
              </a:spcBef>
              <a:buFont typeface="Wingdings" pitchFamily="2" charset="2"/>
              <a:buAutoNum type="arabicPeriod"/>
              <a:tabLst>
                <a:tab pos="0" algn="l"/>
                <a:tab pos="361950" algn="l"/>
              </a:tabLst>
            </a:pPr>
            <a:r>
              <a:rPr lang="el-GR" sz="2000" smtClean="0">
                <a:effectLst/>
                <a:latin typeface="Arial" charset="0"/>
              </a:rPr>
              <a:t>«Εθνικό Σύστημα Διαπίστευσης» (ΕΣΥΔ Α.Ε.).</a:t>
            </a:r>
          </a:p>
        </p:txBody>
      </p:sp>
      <p:sp>
        <p:nvSpPr>
          <p:cNvPr id="2765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25B53F1-9807-4BD5-A3D6-90C38E193EB1}" type="slidenum">
              <a:rPr lang="el-GR" sz="1200">
                <a:solidFill>
                  <a:schemeClr val="tx1">
                    <a:tint val="75000"/>
                  </a:schemeClr>
                </a:solidFill>
                <a:latin typeface="+mn-lt"/>
                <a:cs typeface="+mn-cs"/>
              </a:rPr>
              <a:pPr algn="r" fontAlgn="auto">
                <a:spcBef>
                  <a:spcPts val="0"/>
                </a:spcBef>
                <a:spcAft>
                  <a:spcPts val="0"/>
                </a:spcAft>
                <a:defRPr/>
              </a:pPr>
              <a:t>29</a:t>
            </a:fld>
            <a:endParaRPr lang="el-GR" sz="1200">
              <a:solidFill>
                <a:schemeClr val="tx1">
                  <a:tint val="75000"/>
                </a:schemeClr>
              </a:solidFill>
              <a:latin typeface="+mn-lt"/>
              <a:cs typeface="+mn-cs"/>
            </a:endParaRPr>
          </a:p>
        </p:txBody>
      </p:sp>
      <p:sp>
        <p:nvSpPr>
          <p:cNvPr id="110595" name="Title 1"/>
          <p:cNvSpPr>
            <a:spLocks noGrp="1"/>
          </p:cNvSpPr>
          <p:nvPr>
            <p:ph type="title" idx="4294967295"/>
          </p:nvPr>
        </p:nvSpPr>
        <p:spPr>
          <a:xfrm>
            <a:off x="395288" y="188913"/>
            <a:ext cx="8569325" cy="576262"/>
          </a:xfrm>
        </p:spPr>
        <p:txBody>
          <a:bodyPr/>
          <a:lstStyle/>
          <a:p>
            <a:pPr eaLnBrk="1" hangingPunct="1">
              <a:lnSpc>
                <a:spcPct val="90000"/>
              </a:lnSpc>
              <a:defRPr/>
            </a:pPr>
            <a:r>
              <a:rPr lang="el-GR" sz="2000" b="1" smtClean="0"/>
              <a:t>Άρθρο 57 Εναλλακτικές προσφορές</a:t>
            </a:r>
            <a:r>
              <a:rPr lang="el-GR" smtClean="0">
                <a:effectLst/>
              </a:rPr>
              <a:t> </a:t>
            </a:r>
          </a:p>
        </p:txBody>
      </p:sp>
      <p:sp>
        <p:nvSpPr>
          <p:cNvPr id="3" name="Content Placeholder 2"/>
          <p:cNvSpPr>
            <a:spLocks noGrp="1"/>
          </p:cNvSpPr>
          <p:nvPr>
            <p:ph idx="4294967295"/>
          </p:nvPr>
        </p:nvSpPr>
        <p:spPr>
          <a:xfrm>
            <a:off x="323850" y="908050"/>
            <a:ext cx="8640763" cy="5400675"/>
          </a:xfrm>
        </p:spPr>
        <p:txBody>
          <a:bodyPr>
            <a:normAutofit/>
          </a:bodyPr>
          <a:lstStyle/>
          <a:p>
            <a:pPr marL="609600" indent="-609600" algn="just" eaLnBrk="1" hangingPunct="1">
              <a:lnSpc>
                <a:spcPct val="150000"/>
              </a:lnSpc>
              <a:spcBef>
                <a:spcPct val="0"/>
              </a:spcBef>
              <a:buFont typeface="Wingdings" pitchFamily="2" charset="2"/>
              <a:buAutoNum type="arabicParenR"/>
              <a:tabLst>
                <a:tab pos="0" algn="l"/>
              </a:tabLst>
              <a:defRPr/>
            </a:pPr>
            <a:r>
              <a:rPr lang="el-GR" sz="2400" dirty="0" smtClean="0">
                <a:latin typeface="Arial" charset="0"/>
              </a:rPr>
              <a:t>Οι ΑΑ δύναται </a:t>
            </a:r>
            <a:r>
              <a:rPr lang="el-GR" sz="2400" b="1" dirty="0" smtClean="0">
                <a:solidFill>
                  <a:srgbClr val="FFFF00"/>
                </a:solidFill>
                <a:latin typeface="Arial" charset="0"/>
              </a:rPr>
              <a:t>να επιτρέπουν ή να απαιτούν ή να απαγορεύουν</a:t>
            </a:r>
            <a:r>
              <a:rPr lang="el-GR" sz="2400" dirty="0" smtClean="0">
                <a:latin typeface="Arial" charset="0"/>
              </a:rPr>
              <a:t> την υποβολή εναλλακτικών προσφορών. </a:t>
            </a:r>
          </a:p>
          <a:p>
            <a:pPr marL="609600" indent="-609600" algn="just" eaLnBrk="1" hangingPunct="1">
              <a:lnSpc>
                <a:spcPct val="150000"/>
              </a:lnSpc>
              <a:spcBef>
                <a:spcPct val="0"/>
              </a:spcBef>
              <a:buFont typeface="Wingdings" pitchFamily="2" charset="2"/>
              <a:buChar char="ü"/>
              <a:tabLst>
                <a:tab pos="0" algn="l"/>
              </a:tabLst>
              <a:defRPr/>
            </a:pPr>
            <a:r>
              <a:rPr lang="el-GR" sz="2400" dirty="0" smtClean="0">
                <a:latin typeface="Arial" charset="0"/>
              </a:rPr>
              <a:t>Αυτό </a:t>
            </a:r>
            <a:r>
              <a:rPr lang="el-GR" sz="2400" dirty="0" smtClean="0">
                <a:solidFill>
                  <a:schemeClr val="accent1"/>
                </a:solidFill>
                <a:latin typeface="Arial" charset="0"/>
              </a:rPr>
              <a:t>αναφέρεται </a:t>
            </a:r>
            <a:r>
              <a:rPr lang="el-GR" sz="2400" dirty="0" smtClean="0">
                <a:latin typeface="Arial" charset="0"/>
              </a:rPr>
              <a:t>στην προκήρυξη σύμβασης ή εάν προκαταρκτική προκήρυξη τότε στην πρόσκληση επιβεβαίωσης ενδιαφέροντος.</a:t>
            </a:r>
          </a:p>
          <a:p>
            <a:pPr marL="609600" indent="-609600" algn="just" eaLnBrk="1" hangingPunct="1">
              <a:lnSpc>
                <a:spcPct val="150000"/>
              </a:lnSpc>
              <a:spcBef>
                <a:spcPct val="0"/>
              </a:spcBef>
              <a:buFont typeface="Wingdings" pitchFamily="2" charset="2"/>
              <a:buChar char="ü"/>
              <a:tabLst>
                <a:tab pos="0" algn="l"/>
              </a:tabLst>
              <a:defRPr/>
            </a:pPr>
            <a:r>
              <a:rPr lang="el-GR" sz="2400" b="1" dirty="0" smtClean="0">
                <a:latin typeface="Arial" charset="0"/>
              </a:rPr>
              <a:t>Οι εναλλακτικές προσφορές </a:t>
            </a:r>
            <a:r>
              <a:rPr lang="el-GR" sz="2400" b="1" dirty="0" smtClean="0">
                <a:solidFill>
                  <a:schemeClr val="accent1"/>
                </a:solidFill>
                <a:latin typeface="Arial" charset="0"/>
              </a:rPr>
              <a:t>δεν επιτρέπονται</a:t>
            </a:r>
            <a:r>
              <a:rPr lang="el-GR" sz="2400" b="1" dirty="0" smtClean="0">
                <a:latin typeface="Arial" charset="0"/>
              </a:rPr>
              <a:t> εάν δεν υπάρχει σχετική αναφορά</a:t>
            </a:r>
            <a:r>
              <a:rPr lang="el-GR" sz="2400" dirty="0" smtClean="0">
                <a:latin typeface="Arial" charset="0"/>
              </a:rPr>
              <a:t>. </a:t>
            </a:r>
          </a:p>
          <a:p>
            <a:pPr marL="609600" indent="-609600" algn="just" eaLnBrk="1" hangingPunct="1">
              <a:lnSpc>
                <a:spcPct val="150000"/>
              </a:lnSpc>
              <a:spcBef>
                <a:spcPct val="0"/>
              </a:spcBef>
              <a:buFont typeface="Wingdings" pitchFamily="2" charset="2"/>
              <a:buChar char="ü"/>
              <a:tabLst>
                <a:tab pos="0" algn="l"/>
              </a:tabLst>
              <a:defRPr/>
            </a:pPr>
            <a:r>
              <a:rPr lang="el-GR" sz="2400" b="1" dirty="0" smtClean="0">
                <a:solidFill>
                  <a:srgbClr val="FFFF00"/>
                </a:solidFill>
                <a:latin typeface="Arial" charset="0"/>
              </a:rPr>
              <a:t>Συνδέονται με το αντικείμενο της σύμβασης</a:t>
            </a:r>
            <a:r>
              <a:rPr lang="el-GR" sz="2400" dirty="0" smtClean="0">
                <a:latin typeface="Arial" charset="0"/>
              </a:rPr>
              <a:t>.</a:t>
            </a:r>
          </a:p>
        </p:txBody>
      </p:sp>
      <p:sp>
        <p:nvSpPr>
          <p:cNvPr id="286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88913"/>
            <a:ext cx="8229600" cy="360362"/>
          </a:xfrm>
          <a:noFill/>
        </p:spPr>
        <p:txBody>
          <a:bodyPr/>
          <a:lstStyle/>
          <a:p>
            <a:r>
              <a:rPr lang="el-GR" sz="1800" b="1" smtClean="0">
                <a:effectLst/>
              </a:rPr>
              <a:t>Ν. 4412/16_ ΔΙΕΞΑΓΩΓΗ ΤΗΣ ΔΙΑΔΙΚΑΣΙΑΣ _ΠΡΟΕΤΟΙΜΑΣΙΑ</a:t>
            </a:r>
          </a:p>
        </p:txBody>
      </p:sp>
      <p:sp>
        <p:nvSpPr>
          <p:cNvPr id="4099" name="Rectangle 3"/>
          <p:cNvSpPr>
            <a:spLocks noGrp="1" noChangeArrowheads="1"/>
          </p:cNvSpPr>
          <p:nvPr>
            <p:ph type="body" sz="half" idx="1"/>
          </p:nvPr>
        </p:nvSpPr>
        <p:spPr>
          <a:xfrm>
            <a:off x="250825" y="620713"/>
            <a:ext cx="7634288" cy="6237287"/>
          </a:xfrm>
          <a:noFill/>
        </p:spPr>
        <p:txBody>
          <a:bodyPr/>
          <a:lstStyle/>
          <a:p>
            <a:pPr algn="just">
              <a:lnSpc>
                <a:spcPct val="135000"/>
              </a:lnSpc>
              <a:spcBef>
                <a:spcPct val="0"/>
              </a:spcBef>
              <a:buFont typeface="Wingdings" pitchFamily="2" charset="2"/>
              <a:buChar char="Ø"/>
            </a:pPr>
            <a:r>
              <a:rPr lang="el-GR" sz="1600" b="1" smtClean="0">
                <a:solidFill>
                  <a:schemeClr val="accent1"/>
                </a:solidFill>
                <a:effectLst/>
                <a:latin typeface="Arial" charset="0"/>
              </a:rPr>
              <a:t>Τεχνική επάρκεια ΑΑ  στις ΔΣ έργων και μελετών</a:t>
            </a:r>
          </a:p>
          <a:p>
            <a:pPr algn="just">
              <a:lnSpc>
                <a:spcPct val="135000"/>
              </a:lnSpc>
              <a:spcBef>
                <a:spcPct val="0"/>
              </a:spcBef>
              <a:buFont typeface="Wingdings" pitchFamily="2" charset="2"/>
              <a:buChar char="Ø"/>
            </a:pPr>
            <a:r>
              <a:rPr lang="el-GR" sz="1600" b="1" smtClean="0">
                <a:solidFill>
                  <a:schemeClr val="accent1"/>
                </a:solidFill>
                <a:effectLst/>
                <a:latin typeface="Arial" charset="0"/>
              </a:rPr>
              <a:t>ΔΣ με αξιολόγηση μελέτης</a:t>
            </a:r>
          </a:p>
          <a:p>
            <a:pPr algn="just">
              <a:lnSpc>
                <a:spcPct val="135000"/>
              </a:lnSpc>
              <a:spcBef>
                <a:spcPct val="0"/>
              </a:spcBef>
              <a:buFont typeface="Wingdings" pitchFamily="2" charset="2"/>
              <a:buChar char="Ø"/>
            </a:pPr>
            <a:r>
              <a:rPr lang="el-GR" sz="1600" b="1" smtClean="0">
                <a:solidFill>
                  <a:schemeClr val="accent1"/>
                </a:solidFill>
                <a:effectLst/>
                <a:latin typeface="Arial" charset="0"/>
              </a:rPr>
              <a:t>Συμβάσεις μελετών για τον προσδιορισμό τεχνικής λύσης</a:t>
            </a:r>
          </a:p>
          <a:p>
            <a:pPr algn="just">
              <a:lnSpc>
                <a:spcPct val="135000"/>
              </a:lnSpc>
              <a:spcBef>
                <a:spcPct val="0"/>
              </a:spcBef>
              <a:buFont typeface="Wingdings" pitchFamily="2" charset="2"/>
              <a:buChar char="Ø"/>
            </a:pPr>
            <a:r>
              <a:rPr lang="el-GR" sz="1600" b="1" smtClean="0">
                <a:solidFill>
                  <a:schemeClr val="accent1"/>
                </a:solidFill>
                <a:effectLst/>
                <a:latin typeface="Arial" charset="0"/>
              </a:rPr>
              <a:t>Σκοπιμότητα σύναψης ΔΣ παροχής τεχν/κών\επιστ. Υπηρεσιών</a:t>
            </a:r>
          </a:p>
          <a:p>
            <a:pPr algn="just">
              <a:lnSpc>
                <a:spcPct val="135000"/>
              </a:lnSpc>
              <a:spcBef>
                <a:spcPct val="0"/>
              </a:spcBef>
              <a:buFont typeface="Wingdings" pitchFamily="2" charset="2"/>
              <a:buChar char="Ø"/>
            </a:pPr>
            <a:r>
              <a:rPr lang="el-GR" sz="1600" b="1" u="sng" smtClean="0">
                <a:effectLst/>
                <a:latin typeface="Arial" charset="0"/>
              </a:rPr>
              <a:t>Επάρκεια προϋπολογισμού, ωριμότητα, μελέτες</a:t>
            </a:r>
          </a:p>
          <a:p>
            <a:pPr algn="just">
              <a:lnSpc>
                <a:spcPct val="135000"/>
              </a:lnSpc>
              <a:spcBef>
                <a:spcPct val="0"/>
              </a:spcBef>
              <a:buFont typeface="Wingdings" pitchFamily="2" charset="2"/>
              <a:buChar char="Ø"/>
            </a:pPr>
            <a:r>
              <a:rPr lang="el-GR" sz="1600" smtClean="0">
                <a:effectLst/>
                <a:latin typeface="Arial" charset="0"/>
              </a:rPr>
              <a:t>Προκαταρκτικές διαβουλεύσεις της αγοράς</a:t>
            </a:r>
          </a:p>
          <a:p>
            <a:pPr algn="just">
              <a:lnSpc>
                <a:spcPct val="135000"/>
              </a:lnSpc>
              <a:spcBef>
                <a:spcPct val="0"/>
              </a:spcBef>
              <a:buFont typeface="Wingdings" pitchFamily="2" charset="2"/>
              <a:buChar char="Ø"/>
            </a:pPr>
            <a:r>
              <a:rPr lang="el-GR" sz="1600" smtClean="0">
                <a:effectLst/>
                <a:latin typeface="Arial" charset="0"/>
              </a:rPr>
              <a:t> Κανόνες για τη διενέργεια προκαταρκτικών διαβουλεύσεων της αγοράς</a:t>
            </a:r>
          </a:p>
          <a:p>
            <a:pPr algn="just">
              <a:lnSpc>
                <a:spcPct val="135000"/>
              </a:lnSpc>
              <a:spcBef>
                <a:spcPct val="0"/>
              </a:spcBef>
              <a:buFont typeface="Wingdings" pitchFamily="2" charset="2"/>
              <a:buChar char="Ø"/>
            </a:pPr>
            <a:r>
              <a:rPr lang="el-GR" sz="1600" smtClean="0">
                <a:effectLst/>
                <a:latin typeface="Arial" charset="0"/>
              </a:rPr>
              <a:t>Προηγούμενη εμπλοκή υποψηφίων ή προσφερόντων </a:t>
            </a:r>
          </a:p>
          <a:p>
            <a:pPr algn="just">
              <a:lnSpc>
                <a:spcPct val="135000"/>
              </a:lnSpc>
              <a:spcBef>
                <a:spcPct val="0"/>
              </a:spcBef>
              <a:buFont typeface="Wingdings" pitchFamily="2" charset="2"/>
              <a:buChar char="Ø"/>
            </a:pPr>
            <a:r>
              <a:rPr lang="el-GR" sz="1600" b="1" smtClean="0">
                <a:solidFill>
                  <a:schemeClr val="tx2"/>
                </a:solidFill>
                <a:effectLst/>
                <a:latin typeface="Arial" charset="0"/>
              </a:rPr>
              <a:t>Τεχνικές προδιαγραφές </a:t>
            </a:r>
          </a:p>
          <a:p>
            <a:pPr algn="just">
              <a:lnSpc>
                <a:spcPct val="135000"/>
              </a:lnSpc>
              <a:spcBef>
                <a:spcPct val="0"/>
              </a:spcBef>
              <a:buFont typeface="Wingdings" pitchFamily="2" charset="2"/>
              <a:buChar char="Ø"/>
            </a:pPr>
            <a:r>
              <a:rPr lang="el-GR" sz="1600" b="1" smtClean="0">
                <a:solidFill>
                  <a:schemeClr val="tx2"/>
                </a:solidFill>
                <a:effectLst/>
                <a:latin typeface="Arial" charset="0"/>
              </a:rPr>
              <a:t>Σήματα </a:t>
            </a:r>
          </a:p>
          <a:p>
            <a:pPr algn="just">
              <a:lnSpc>
                <a:spcPct val="135000"/>
              </a:lnSpc>
              <a:spcBef>
                <a:spcPct val="0"/>
              </a:spcBef>
              <a:buFont typeface="Wingdings" pitchFamily="2" charset="2"/>
              <a:buChar char="Ø"/>
            </a:pPr>
            <a:r>
              <a:rPr lang="el-GR" sz="1600" b="1" smtClean="0">
                <a:solidFill>
                  <a:schemeClr val="tx2"/>
                </a:solidFill>
                <a:effectLst/>
                <a:latin typeface="Arial" charset="0"/>
              </a:rPr>
              <a:t>Εκθέσεις δοκιμών, πιστοποίηση και άλλα αποδεικτικά μέσα</a:t>
            </a:r>
            <a:r>
              <a:rPr lang="el-GR" sz="1600" b="1" smtClean="0">
                <a:effectLst/>
                <a:latin typeface="Arial" charset="0"/>
              </a:rPr>
              <a:t> </a:t>
            </a:r>
          </a:p>
          <a:p>
            <a:pPr algn="just">
              <a:lnSpc>
                <a:spcPct val="135000"/>
              </a:lnSpc>
              <a:spcBef>
                <a:spcPct val="0"/>
              </a:spcBef>
              <a:buFont typeface="Wingdings" pitchFamily="2" charset="2"/>
              <a:buChar char="Ø"/>
            </a:pPr>
            <a:r>
              <a:rPr lang="el-GR" sz="1600" smtClean="0">
                <a:effectLst/>
                <a:latin typeface="Arial" charset="0"/>
              </a:rPr>
              <a:t>Εναλλακτικές προσφορές </a:t>
            </a:r>
          </a:p>
          <a:p>
            <a:pPr algn="just">
              <a:lnSpc>
                <a:spcPct val="135000"/>
              </a:lnSpc>
              <a:spcBef>
                <a:spcPct val="0"/>
              </a:spcBef>
              <a:buFont typeface="Wingdings" pitchFamily="2" charset="2"/>
              <a:buChar char="Ø"/>
            </a:pPr>
            <a:r>
              <a:rPr lang="el-GR" sz="1600" b="1" u="sng" smtClean="0">
                <a:effectLst/>
                <a:latin typeface="Arial" charset="0"/>
              </a:rPr>
              <a:t>Υπεργολαβία </a:t>
            </a:r>
          </a:p>
          <a:p>
            <a:pPr algn="just">
              <a:lnSpc>
                <a:spcPct val="135000"/>
              </a:lnSpc>
              <a:spcBef>
                <a:spcPct val="0"/>
              </a:spcBef>
              <a:buFont typeface="Wingdings" pitchFamily="2" charset="2"/>
              <a:buChar char="Ø"/>
            </a:pPr>
            <a:r>
              <a:rPr lang="el-GR" sz="1600" b="1" u="sng" smtClean="0">
                <a:effectLst/>
                <a:latin typeface="Arial" charset="0"/>
              </a:rPr>
              <a:t>Υποδιαίρεση συμβάσεων σε τμήματα</a:t>
            </a:r>
            <a:r>
              <a:rPr lang="el-GR" sz="1600" smtClean="0">
                <a:effectLst/>
                <a:latin typeface="Arial" charset="0"/>
              </a:rPr>
              <a:t> </a:t>
            </a:r>
          </a:p>
          <a:p>
            <a:pPr algn="just">
              <a:lnSpc>
                <a:spcPct val="135000"/>
              </a:lnSpc>
              <a:spcBef>
                <a:spcPct val="0"/>
              </a:spcBef>
              <a:buFont typeface="Wingdings" pitchFamily="2" charset="2"/>
              <a:buChar char="Ø"/>
            </a:pPr>
            <a:r>
              <a:rPr lang="el-GR" sz="1600" smtClean="0">
                <a:effectLst/>
                <a:latin typeface="Arial" charset="0"/>
              </a:rPr>
              <a:t>Καθορισμός προθεσμιών </a:t>
            </a:r>
          </a:p>
          <a:p>
            <a:pPr algn="just">
              <a:lnSpc>
                <a:spcPct val="135000"/>
              </a:lnSpc>
              <a:spcBef>
                <a:spcPct val="0"/>
              </a:spcBef>
              <a:buFont typeface="Wingdings" pitchFamily="2" charset="2"/>
              <a:buChar char="Ø"/>
            </a:pPr>
            <a:r>
              <a:rPr lang="el-GR" sz="1600" smtClean="0">
                <a:effectLst/>
                <a:latin typeface="Arial" charset="0"/>
              </a:rPr>
              <a:t>Περιεχόμενο εγγράφων της σύμβασης</a:t>
            </a:r>
          </a:p>
          <a:p>
            <a:pPr algn="just">
              <a:lnSpc>
                <a:spcPct val="135000"/>
              </a:lnSpc>
              <a:spcBef>
                <a:spcPct val="0"/>
              </a:spcBef>
              <a:buFont typeface="Wingdings" pitchFamily="2" charset="2"/>
              <a:buChar char="Ø"/>
            </a:pPr>
            <a:r>
              <a:rPr lang="el-GR" sz="1600" smtClean="0">
                <a:effectLst/>
                <a:latin typeface="Arial" charset="0"/>
              </a:rPr>
              <a:t>Συγκρότηση και τήρηση φακέλου δημόσιας σύμβασης </a:t>
            </a:r>
          </a:p>
        </p:txBody>
      </p:sp>
      <p:sp>
        <p:nvSpPr>
          <p:cNvPr id="4100" name="Rectangle 4"/>
          <p:cNvSpPr>
            <a:spLocks noGrp="1" noChangeArrowheads="1"/>
          </p:cNvSpPr>
          <p:nvPr>
            <p:ph type="body" sz="half" idx="2"/>
          </p:nvPr>
        </p:nvSpPr>
        <p:spPr>
          <a:xfrm>
            <a:off x="8027988" y="620713"/>
            <a:ext cx="1008062" cy="6237287"/>
          </a:xfrm>
          <a:noFill/>
        </p:spPr>
        <p:txBody>
          <a:bodyPr/>
          <a:lstStyle/>
          <a:p>
            <a:pPr algn="ctr">
              <a:lnSpc>
                <a:spcPct val="135000"/>
              </a:lnSpc>
              <a:spcBef>
                <a:spcPct val="0"/>
              </a:spcBef>
              <a:buFont typeface="Wingdings" pitchFamily="2" charset="2"/>
              <a:buChar char="Ø"/>
            </a:pPr>
            <a:r>
              <a:rPr lang="el-GR" sz="1600" smtClean="0">
                <a:solidFill>
                  <a:schemeClr val="accent1"/>
                </a:solidFill>
                <a:effectLst/>
                <a:latin typeface="Arial" charset="0"/>
              </a:rPr>
              <a:t>44</a:t>
            </a:r>
          </a:p>
          <a:p>
            <a:pPr algn="ctr">
              <a:lnSpc>
                <a:spcPct val="135000"/>
              </a:lnSpc>
              <a:spcBef>
                <a:spcPct val="0"/>
              </a:spcBef>
              <a:buFont typeface="Wingdings" pitchFamily="2" charset="2"/>
              <a:buChar char="Ø"/>
            </a:pPr>
            <a:r>
              <a:rPr lang="el-GR" sz="1600" smtClean="0">
                <a:solidFill>
                  <a:schemeClr val="accent1"/>
                </a:solidFill>
                <a:effectLst/>
                <a:latin typeface="Arial" charset="0"/>
              </a:rPr>
              <a:t>50</a:t>
            </a:r>
          </a:p>
          <a:p>
            <a:pPr algn="ctr">
              <a:lnSpc>
                <a:spcPct val="135000"/>
              </a:lnSpc>
              <a:spcBef>
                <a:spcPct val="0"/>
              </a:spcBef>
              <a:buFont typeface="Wingdings" pitchFamily="2" charset="2"/>
              <a:buChar char="Ø"/>
            </a:pPr>
            <a:r>
              <a:rPr lang="el-GR" sz="1600" smtClean="0">
                <a:solidFill>
                  <a:schemeClr val="accent1"/>
                </a:solidFill>
                <a:effectLst/>
                <a:latin typeface="Arial" charset="0"/>
              </a:rPr>
              <a:t>51</a:t>
            </a:r>
          </a:p>
          <a:p>
            <a:pPr algn="ctr">
              <a:lnSpc>
                <a:spcPct val="135000"/>
              </a:lnSpc>
              <a:spcBef>
                <a:spcPct val="0"/>
              </a:spcBef>
              <a:buFont typeface="Wingdings" pitchFamily="2" charset="2"/>
              <a:buChar char="Ø"/>
            </a:pPr>
            <a:r>
              <a:rPr lang="el-GR" sz="1600" smtClean="0">
                <a:solidFill>
                  <a:schemeClr val="accent1"/>
                </a:solidFill>
                <a:effectLst/>
                <a:latin typeface="Arial" charset="0"/>
              </a:rPr>
              <a:t>52</a:t>
            </a:r>
          </a:p>
          <a:p>
            <a:pPr algn="ctr">
              <a:lnSpc>
                <a:spcPct val="135000"/>
              </a:lnSpc>
              <a:spcBef>
                <a:spcPct val="0"/>
              </a:spcBef>
              <a:buFont typeface="Wingdings" pitchFamily="2" charset="2"/>
              <a:buChar char="Ø"/>
            </a:pPr>
            <a:r>
              <a:rPr lang="el-GR" sz="1600" smtClean="0">
                <a:effectLst/>
                <a:latin typeface="Arial" charset="0"/>
              </a:rPr>
              <a:t>49</a:t>
            </a:r>
          </a:p>
          <a:p>
            <a:pPr algn="ctr">
              <a:lnSpc>
                <a:spcPct val="135000"/>
              </a:lnSpc>
              <a:spcBef>
                <a:spcPct val="0"/>
              </a:spcBef>
              <a:buFont typeface="Wingdings" pitchFamily="2" charset="2"/>
              <a:buChar char="Ø"/>
            </a:pPr>
            <a:r>
              <a:rPr lang="el-GR" sz="1600" smtClean="0">
                <a:effectLst/>
                <a:latin typeface="Arial" charset="0"/>
              </a:rPr>
              <a:t>46</a:t>
            </a:r>
          </a:p>
          <a:p>
            <a:pPr algn="ctr">
              <a:lnSpc>
                <a:spcPct val="135000"/>
              </a:lnSpc>
              <a:spcBef>
                <a:spcPct val="0"/>
              </a:spcBef>
              <a:buFont typeface="Wingdings" pitchFamily="2" charset="2"/>
              <a:buChar char="Ø"/>
            </a:pPr>
            <a:r>
              <a:rPr lang="el-GR" sz="1600" smtClean="0">
                <a:effectLst/>
                <a:latin typeface="Arial" charset="0"/>
              </a:rPr>
              <a:t>47</a:t>
            </a:r>
          </a:p>
          <a:p>
            <a:pPr algn="ctr">
              <a:lnSpc>
                <a:spcPct val="135000"/>
              </a:lnSpc>
              <a:spcBef>
                <a:spcPct val="0"/>
              </a:spcBef>
              <a:buFont typeface="Wingdings" pitchFamily="2" charset="2"/>
              <a:buChar char="Ø"/>
            </a:pPr>
            <a:r>
              <a:rPr lang="el-GR" sz="1600" smtClean="0">
                <a:effectLst/>
                <a:latin typeface="Arial" charset="0"/>
              </a:rPr>
              <a:t>48</a:t>
            </a:r>
          </a:p>
          <a:p>
            <a:pPr algn="ctr">
              <a:lnSpc>
                <a:spcPct val="135000"/>
              </a:lnSpc>
              <a:spcBef>
                <a:spcPct val="0"/>
              </a:spcBef>
              <a:buFont typeface="Wingdings" pitchFamily="2" charset="2"/>
              <a:buChar char="Ø"/>
            </a:pPr>
            <a:r>
              <a:rPr lang="el-GR" sz="1600" smtClean="0">
                <a:effectLst/>
                <a:latin typeface="Arial" charset="0"/>
              </a:rPr>
              <a:t>54</a:t>
            </a:r>
          </a:p>
          <a:p>
            <a:pPr algn="ctr">
              <a:lnSpc>
                <a:spcPct val="135000"/>
              </a:lnSpc>
              <a:spcBef>
                <a:spcPct val="0"/>
              </a:spcBef>
              <a:buFont typeface="Wingdings" pitchFamily="2" charset="2"/>
              <a:buChar char="Ø"/>
            </a:pPr>
            <a:r>
              <a:rPr lang="el-GR" sz="1600" smtClean="0">
                <a:effectLst/>
                <a:latin typeface="Arial" charset="0"/>
              </a:rPr>
              <a:t>55</a:t>
            </a:r>
          </a:p>
          <a:p>
            <a:pPr algn="ctr">
              <a:lnSpc>
                <a:spcPct val="135000"/>
              </a:lnSpc>
              <a:spcBef>
                <a:spcPct val="0"/>
              </a:spcBef>
              <a:buFont typeface="Wingdings" pitchFamily="2" charset="2"/>
              <a:buChar char="Ø"/>
            </a:pPr>
            <a:r>
              <a:rPr lang="el-GR" sz="1600" smtClean="0">
                <a:effectLst/>
                <a:latin typeface="Arial" charset="0"/>
              </a:rPr>
              <a:t>56</a:t>
            </a:r>
          </a:p>
          <a:p>
            <a:pPr algn="ctr">
              <a:lnSpc>
                <a:spcPct val="135000"/>
              </a:lnSpc>
              <a:spcBef>
                <a:spcPct val="0"/>
              </a:spcBef>
              <a:buFont typeface="Wingdings" pitchFamily="2" charset="2"/>
              <a:buChar char="Ø"/>
            </a:pPr>
            <a:r>
              <a:rPr lang="el-GR" sz="1600" smtClean="0">
                <a:effectLst/>
                <a:latin typeface="Arial" charset="0"/>
              </a:rPr>
              <a:t>57</a:t>
            </a:r>
          </a:p>
          <a:p>
            <a:pPr algn="ctr">
              <a:lnSpc>
                <a:spcPct val="135000"/>
              </a:lnSpc>
              <a:spcBef>
                <a:spcPct val="0"/>
              </a:spcBef>
              <a:buFont typeface="Wingdings" pitchFamily="2" charset="2"/>
              <a:buChar char="Ø"/>
            </a:pPr>
            <a:r>
              <a:rPr lang="el-GR" sz="1600" smtClean="0">
                <a:effectLst/>
                <a:latin typeface="Arial" charset="0"/>
              </a:rPr>
              <a:t>58</a:t>
            </a:r>
          </a:p>
          <a:p>
            <a:pPr algn="ctr">
              <a:lnSpc>
                <a:spcPct val="135000"/>
              </a:lnSpc>
              <a:spcBef>
                <a:spcPct val="0"/>
              </a:spcBef>
              <a:buFont typeface="Wingdings" pitchFamily="2" charset="2"/>
              <a:buChar char="Ø"/>
            </a:pPr>
            <a:r>
              <a:rPr lang="el-GR" sz="1600" smtClean="0">
                <a:effectLst/>
                <a:latin typeface="Arial" charset="0"/>
              </a:rPr>
              <a:t>59</a:t>
            </a:r>
          </a:p>
          <a:p>
            <a:pPr algn="ctr">
              <a:lnSpc>
                <a:spcPct val="135000"/>
              </a:lnSpc>
              <a:spcBef>
                <a:spcPct val="0"/>
              </a:spcBef>
              <a:buFont typeface="Wingdings" pitchFamily="2" charset="2"/>
              <a:buChar char="Ø"/>
            </a:pPr>
            <a:r>
              <a:rPr lang="el-GR" sz="1600" smtClean="0">
                <a:effectLst/>
                <a:latin typeface="Arial" charset="0"/>
              </a:rPr>
              <a:t>60</a:t>
            </a:r>
          </a:p>
          <a:p>
            <a:pPr algn="ctr">
              <a:lnSpc>
                <a:spcPct val="135000"/>
              </a:lnSpc>
              <a:spcBef>
                <a:spcPct val="0"/>
              </a:spcBef>
              <a:buFont typeface="Wingdings" pitchFamily="2" charset="2"/>
              <a:buChar char="Ø"/>
            </a:pPr>
            <a:r>
              <a:rPr lang="el-GR" sz="1600" smtClean="0">
                <a:effectLst/>
                <a:latin typeface="Arial" charset="0"/>
              </a:rPr>
              <a:t>53</a:t>
            </a:r>
          </a:p>
          <a:p>
            <a:pPr algn="ctr">
              <a:lnSpc>
                <a:spcPct val="135000"/>
              </a:lnSpc>
              <a:spcBef>
                <a:spcPct val="0"/>
              </a:spcBef>
              <a:buFont typeface="Wingdings" pitchFamily="2" charset="2"/>
              <a:buChar char="Ø"/>
            </a:pPr>
            <a:r>
              <a:rPr lang="el-GR" sz="1600" smtClean="0">
                <a:effectLst/>
                <a:latin typeface="Arial" charset="0"/>
              </a:rPr>
              <a:t>45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116DEBF-C6B3-4B21-B8DE-0FE06478DDCF}" type="slidenum">
              <a:rPr lang="el-GR" sz="1200">
                <a:solidFill>
                  <a:schemeClr val="tx1">
                    <a:tint val="75000"/>
                  </a:schemeClr>
                </a:solidFill>
                <a:latin typeface="+mn-lt"/>
                <a:cs typeface="+mn-cs"/>
              </a:rPr>
              <a:pPr algn="r" fontAlgn="auto">
                <a:spcBef>
                  <a:spcPts val="0"/>
                </a:spcBef>
                <a:spcAft>
                  <a:spcPts val="0"/>
                </a:spcAft>
                <a:defRPr/>
              </a:pPr>
              <a:t>30</a:t>
            </a:fld>
            <a:endParaRPr lang="el-GR" sz="1200">
              <a:solidFill>
                <a:schemeClr val="tx1">
                  <a:tint val="75000"/>
                </a:schemeClr>
              </a:solidFill>
              <a:latin typeface="+mn-lt"/>
              <a:cs typeface="+mn-cs"/>
            </a:endParaRPr>
          </a:p>
        </p:txBody>
      </p:sp>
      <p:sp>
        <p:nvSpPr>
          <p:cNvPr id="110595" name="Title 1"/>
          <p:cNvSpPr>
            <a:spLocks noGrp="1"/>
          </p:cNvSpPr>
          <p:nvPr>
            <p:ph type="title" idx="4294967295"/>
          </p:nvPr>
        </p:nvSpPr>
        <p:spPr>
          <a:xfrm>
            <a:off x="468313" y="188640"/>
            <a:ext cx="8496300" cy="432048"/>
          </a:xfrm>
        </p:spPr>
        <p:txBody>
          <a:bodyPr/>
          <a:lstStyle/>
          <a:p>
            <a:pPr eaLnBrk="1" hangingPunct="1">
              <a:lnSpc>
                <a:spcPct val="90000"/>
              </a:lnSpc>
              <a:defRPr/>
            </a:pPr>
            <a:r>
              <a:rPr lang="el-GR" sz="2000" b="1" dirty="0" smtClean="0">
                <a:solidFill>
                  <a:srgbClr val="00B050"/>
                </a:solidFill>
              </a:rPr>
              <a:t>Άρθρο 57 Εναλλακτικές προσφορές</a:t>
            </a:r>
            <a:r>
              <a:rPr lang="el-GR" b="1" dirty="0" smtClean="0">
                <a:solidFill>
                  <a:srgbClr val="00B050"/>
                </a:solidFill>
                <a:effectLst/>
              </a:rPr>
              <a:t> </a:t>
            </a:r>
            <a:r>
              <a:rPr lang="el-GR" sz="1800" b="1" dirty="0" smtClean="0">
                <a:solidFill>
                  <a:srgbClr val="00B050"/>
                </a:solidFill>
                <a:effectLst/>
              </a:rPr>
              <a:t>(συνέχεια)</a:t>
            </a:r>
            <a:endParaRPr lang="el-GR" b="1" dirty="0" smtClean="0">
              <a:solidFill>
                <a:srgbClr val="00B050"/>
              </a:solidFill>
              <a:effectLst/>
            </a:endParaRPr>
          </a:p>
        </p:txBody>
      </p:sp>
      <p:sp>
        <p:nvSpPr>
          <p:cNvPr id="3" name="Content Placeholder 2"/>
          <p:cNvSpPr>
            <a:spLocks noGrp="1"/>
          </p:cNvSpPr>
          <p:nvPr>
            <p:ph idx="4294967295"/>
          </p:nvPr>
        </p:nvSpPr>
        <p:spPr>
          <a:xfrm>
            <a:off x="323528" y="836712"/>
            <a:ext cx="8641085" cy="5472013"/>
          </a:xfrm>
        </p:spPr>
        <p:txBody>
          <a:bodyPr>
            <a:normAutofit/>
          </a:bodyPr>
          <a:lstStyle/>
          <a:p>
            <a:pPr marL="355600" indent="-355600" algn="just" eaLnBrk="1" hangingPunct="1">
              <a:lnSpc>
                <a:spcPct val="180000"/>
              </a:lnSpc>
              <a:spcBef>
                <a:spcPct val="0"/>
              </a:spcBef>
              <a:buFont typeface="Wingdings" pitchFamily="2" charset="2"/>
              <a:buAutoNum type="arabicParenR" startAt="2"/>
              <a:tabLst>
                <a:tab pos="0" algn="l"/>
              </a:tabLst>
              <a:defRPr/>
            </a:pPr>
            <a:r>
              <a:rPr lang="el-GR" sz="2000" dirty="0" smtClean="0">
                <a:latin typeface="Arial" charset="0"/>
              </a:rPr>
              <a:t>Όταν </a:t>
            </a:r>
            <a:r>
              <a:rPr lang="el-GR" sz="2000" dirty="0" smtClean="0">
                <a:solidFill>
                  <a:schemeClr val="accent1"/>
                </a:solidFill>
                <a:latin typeface="Arial" charset="0"/>
              </a:rPr>
              <a:t>επιτρέπεται ή απαιτείται</a:t>
            </a:r>
            <a:r>
              <a:rPr lang="el-GR" sz="2000" dirty="0" smtClean="0">
                <a:latin typeface="Arial" charset="0"/>
              </a:rPr>
              <a:t> από τις ΑΑ η υποβολή εναλλακτικών προσφορών, τότε στα έγγραφα της σύμβασης αναφέρονται:</a:t>
            </a:r>
          </a:p>
          <a:p>
            <a:pPr marL="355600" indent="-355600" algn="just" eaLnBrk="1" hangingPunct="1">
              <a:lnSpc>
                <a:spcPct val="180000"/>
              </a:lnSpc>
              <a:spcBef>
                <a:spcPct val="0"/>
              </a:spcBef>
              <a:buFont typeface="Wingdings" pitchFamily="2" charset="2"/>
              <a:buChar char="ü"/>
              <a:tabLst>
                <a:tab pos="0" algn="l"/>
              </a:tabLst>
              <a:defRPr/>
            </a:pPr>
            <a:r>
              <a:rPr lang="el-GR" sz="2000" dirty="0" smtClean="0">
                <a:latin typeface="Arial" charset="0"/>
              </a:rPr>
              <a:t> οι  </a:t>
            </a:r>
            <a:r>
              <a:rPr lang="el-GR" sz="2000" b="1" u="sng" dirty="0" smtClean="0">
                <a:latin typeface="Arial" charset="0"/>
              </a:rPr>
              <a:t>ελάχιστες απαιτήσεις</a:t>
            </a:r>
            <a:r>
              <a:rPr lang="el-GR" sz="2000" dirty="0" smtClean="0">
                <a:latin typeface="Arial" charset="0"/>
              </a:rPr>
              <a:t> που πρέπει να πληρούν &amp;</a:t>
            </a:r>
          </a:p>
          <a:p>
            <a:pPr marL="355600" indent="-355600" algn="just" eaLnBrk="1" hangingPunct="1">
              <a:lnSpc>
                <a:spcPct val="180000"/>
              </a:lnSpc>
              <a:spcBef>
                <a:spcPct val="0"/>
              </a:spcBef>
              <a:buFont typeface="Wingdings" pitchFamily="2" charset="2"/>
              <a:buChar char="ü"/>
              <a:tabLst>
                <a:tab pos="0" algn="l"/>
              </a:tabLst>
              <a:defRPr/>
            </a:pPr>
            <a:r>
              <a:rPr lang="el-GR" sz="2000" dirty="0" smtClean="0">
                <a:latin typeface="Arial" charset="0"/>
              </a:rPr>
              <a:t>οι ειδικοί τρόποι υποβολής αυτών των προσφορών</a:t>
            </a:r>
          </a:p>
          <a:p>
            <a:pPr marL="355600" indent="-355600" algn="just" eaLnBrk="1" hangingPunct="1">
              <a:lnSpc>
                <a:spcPct val="180000"/>
              </a:lnSpc>
              <a:spcBef>
                <a:spcPct val="0"/>
              </a:spcBef>
              <a:buFont typeface="Wingdings" pitchFamily="2" charset="2"/>
              <a:buChar char="Ø"/>
              <a:tabLst>
                <a:tab pos="0" algn="l"/>
              </a:tabLst>
              <a:defRPr/>
            </a:pPr>
            <a:r>
              <a:rPr lang="el-GR" sz="2000" dirty="0" smtClean="0">
                <a:latin typeface="Arial" charset="0"/>
              </a:rPr>
              <a:t>Διασφαλίζεται ότι τα </a:t>
            </a:r>
            <a:r>
              <a:rPr lang="el-GR" sz="2000" b="1" u="sng" dirty="0" smtClean="0">
                <a:latin typeface="Arial" charset="0"/>
              </a:rPr>
              <a:t>επιλεγέντα κριτήρια ανάθεσης</a:t>
            </a:r>
            <a:r>
              <a:rPr lang="el-GR" sz="2000" dirty="0" smtClean="0">
                <a:latin typeface="Arial" charset="0"/>
              </a:rPr>
              <a:t> μπορούν να εφαρμοστούν σε εναλλακτικές προσφορές που πληρούν τις εν λόγω ελάχιστες απαιτήσεις, &amp; σε συμμορφούμενες προσφορές που δεν είναι εναλλακτικές.</a:t>
            </a:r>
          </a:p>
        </p:txBody>
      </p:sp>
      <p:sp>
        <p:nvSpPr>
          <p:cNvPr id="297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9D71B25-7470-495C-877C-0936DEF3E4BA}" type="slidenum">
              <a:rPr lang="el-GR" sz="1200">
                <a:solidFill>
                  <a:schemeClr val="tx1">
                    <a:tint val="75000"/>
                  </a:schemeClr>
                </a:solidFill>
                <a:latin typeface="+mn-lt"/>
                <a:cs typeface="+mn-cs"/>
              </a:rPr>
              <a:pPr algn="r" fontAlgn="auto">
                <a:spcBef>
                  <a:spcPts val="0"/>
                </a:spcBef>
                <a:spcAft>
                  <a:spcPts val="0"/>
                </a:spcAft>
                <a:defRPr/>
              </a:pPr>
              <a:t>31</a:t>
            </a:fld>
            <a:endParaRPr lang="el-GR" sz="1200">
              <a:solidFill>
                <a:schemeClr val="tx1">
                  <a:tint val="75000"/>
                </a:schemeClr>
              </a:solidFill>
              <a:latin typeface="+mn-lt"/>
              <a:cs typeface="+mn-cs"/>
            </a:endParaRPr>
          </a:p>
        </p:txBody>
      </p:sp>
      <p:sp>
        <p:nvSpPr>
          <p:cNvPr id="110595" name="Title 1"/>
          <p:cNvSpPr>
            <a:spLocks noGrp="1"/>
          </p:cNvSpPr>
          <p:nvPr>
            <p:ph type="title" idx="4294967295"/>
          </p:nvPr>
        </p:nvSpPr>
        <p:spPr>
          <a:xfrm>
            <a:off x="468313" y="115888"/>
            <a:ext cx="8496300" cy="360362"/>
          </a:xfrm>
        </p:spPr>
        <p:txBody>
          <a:bodyPr/>
          <a:lstStyle/>
          <a:p>
            <a:pPr eaLnBrk="1" hangingPunct="1">
              <a:lnSpc>
                <a:spcPct val="90000"/>
              </a:lnSpc>
              <a:defRPr/>
            </a:pPr>
            <a:r>
              <a:rPr lang="el-GR" sz="2000" b="1" smtClean="0"/>
              <a:t>Άρθρο 57 Εναλλακτικές προσφορές</a:t>
            </a:r>
            <a:r>
              <a:rPr lang="el-GR" smtClean="0">
                <a:effectLst/>
              </a:rPr>
              <a:t> </a:t>
            </a:r>
            <a:r>
              <a:rPr lang="el-GR" sz="1800" smtClean="0">
                <a:effectLst/>
              </a:rPr>
              <a:t>(συνέχεια)</a:t>
            </a:r>
            <a:endParaRPr lang="el-GR" smtClean="0">
              <a:effectLst/>
            </a:endParaRPr>
          </a:p>
        </p:txBody>
      </p:sp>
      <p:sp>
        <p:nvSpPr>
          <p:cNvPr id="3" name="Content Placeholder 2"/>
          <p:cNvSpPr>
            <a:spLocks noGrp="1"/>
          </p:cNvSpPr>
          <p:nvPr>
            <p:ph idx="4294967295"/>
          </p:nvPr>
        </p:nvSpPr>
        <p:spPr>
          <a:xfrm>
            <a:off x="323850" y="620713"/>
            <a:ext cx="8640763" cy="5688012"/>
          </a:xfrm>
        </p:spPr>
        <p:txBody>
          <a:bodyPr>
            <a:normAutofit/>
          </a:bodyPr>
          <a:lstStyle/>
          <a:p>
            <a:pPr marL="361950" indent="-361950" algn="just">
              <a:lnSpc>
                <a:spcPct val="200000"/>
              </a:lnSpc>
              <a:spcBef>
                <a:spcPct val="0"/>
              </a:spcBef>
              <a:buFont typeface="Wingdings" pitchFamily="2" charset="2"/>
              <a:buNone/>
              <a:tabLst>
                <a:tab pos="0" algn="l"/>
                <a:tab pos="361950" algn="l"/>
              </a:tabLst>
              <a:defRPr/>
            </a:pPr>
            <a:r>
              <a:rPr lang="el-GR" sz="2000" smtClean="0">
                <a:latin typeface="Arial" charset="0"/>
              </a:rPr>
              <a:t>3. Οι ΑΑ </a:t>
            </a:r>
            <a:r>
              <a:rPr lang="el-GR" sz="2000" b="1" u="sng" smtClean="0">
                <a:latin typeface="Arial" charset="0"/>
              </a:rPr>
              <a:t>αξιολογούν μόνο τις εναλ. προσφορές</a:t>
            </a:r>
            <a:r>
              <a:rPr lang="el-GR" sz="2000" smtClean="0">
                <a:latin typeface="Arial" charset="0"/>
              </a:rPr>
              <a:t> που ανταποκρίνονται στις ελάχιστες απαιτήσεις που έχουν ορίσει.</a:t>
            </a:r>
          </a:p>
          <a:p>
            <a:pPr marL="361950" indent="-361950" algn="just">
              <a:lnSpc>
                <a:spcPct val="200000"/>
              </a:lnSpc>
              <a:spcBef>
                <a:spcPct val="0"/>
              </a:spcBef>
              <a:buFont typeface="Wingdings" pitchFamily="2" charset="2"/>
              <a:buChar char="Ø"/>
              <a:tabLst>
                <a:tab pos="0" algn="l"/>
                <a:tab pos="361950" algn="l"/>
              </a:tabLst>
              <a:defRPr/>
            </a:pPr>
            <a:r>
              <a:rPr lang="el-GR" sz="2000" b="1" u="sng" smtClean="0">
                <a:latin typeface="Arial" charset="0"/>
              </a:rPr>
              <a:t>ΔΣ προμηθειών ή υπηρεσιών</a:t>
            </a:r>
            <a:r>
              <a:rPr lang="el-GR" sz="2000" smtClean="0">
                <a:latin typeface="Arial" charset="0"/>
              </a:rPr>
              <a:t>: οι ΑΑ που έχουν επιτρέψει ή απαιτήσει εναλ. προσφορές </a:t>
            </a:r>
            <a:r>
              <a:rPr lang="el-GR" sz="2000" b="1" u="sng" smtClean="0">
                <a:solidFill>
                  <a:schemeClr val="accent1"/>
                </a:solidFill>
                <a:latin typeface="Arial" charset="0"/>
              </a:rPr>
              <a:t>δεν απορρίπτουν μια εναλ. προσφορά</a:t>
            </a:r>
            <a:r>
              <a:rPr lang="el-GR" sz="2000" smtClean="0">
                <a:latin typeface="Arial" charset="0"/>
              </a:rPr>
              <a:t> μόνο για τον λόγο ότι, εάν επιλεγεί, θα οδηγήσει, αντίστοιχα είτε στη σύναψη ΔΣ σύμβασης Υπηρ. αντί ΔΣ προμηθειών είτε το αντίστροφο. </a:t>
            </a:r>
          </a:p>
          <a:p>
            <a:pPr marL="361950" indent="-361950" algn="just">
              <a:lnSpc>
                <a:spcPct val="200000"/>
              </a:lnSpc>
              <a:spcBef>
                <a:spcPct val="0"/>
              </a:spcBef>
              <a:buFont typeface="Wingdings" pitchFamily="2" charset="2"/>
              <a:buNone/>
              <a:tabLst>
                <a:tab pos="0" algn="l"/>
                <a:tab pos="361950" algn="l"/>
              </a:tabLst>
              <a:defRPr/>
            </a:pPr>
            <a:r>
              <a:rPr lang="el-GR" sz="2000" smtClean="0">
                <a:latin typeface="Arial" charset="0"/>
              </a:rPr>
              <a:t>4. Εάν οι εναλ. λύσεις </a:t>
            </a:r>
            <a:r>
              <a:rPr lang="el-GR" sz="2000" u="sng" smtClean="0">
                <a:latin typeface="Arial" charset="0"/>
              </a:rPr>
              <a:t>καλύπτουν τις προδιαγραφές</a:t>
            </a:r>
            <a:r>
              <a:rPr lang="el-GR" sz="2000" smtClean="0">
                <a:latin typeface="Arial" charset="0"/>
              </a:rPr>
              <a:t> που έχουν τεθεί, τότε </a:t>
            </a:r>
            <a:r>
              <a:rPr lang="el-GR" sz="2000" b="1" u="sng" smtClean="0">
                <a:latin typeface="Arial" charset="0"/>
              </a:rPr>
              <a:t>κρίνονται όλες ως ισοδύναμες ανεξάρτητες προσφορές</a:t>
            </a:r>
            <a:r>
              <a:rPr lang="el-GR" sz="2000" smtClean="0">
                <a:latin typeface="Arial" charset="0"/>
              </a:rPr>
              <a:t>.</a:t>
            </a:r>
          </a:p>
          <a:p>
            <a:pPr marL="361950" indent="-361950" algn="just">
              <a:lnSpc>
                <a:spcPct val="200000"/>
              </a:lnSpc>
              <a:spcBef>
                <a:spcPct val="0"/>
              </a:spcBef>
              <a:buFont typeface="Wingdings" pitchFamily="2" charset="2"/>
              <a:buNone/>
              <a:tabLst>
                <a:tab pos="0" algn="l"/>
                <a:tab pos="361950" algn="l"/>
              </a:tabLst>
              <a:defRPr/>
            </a:pPr>
            <a:r>
              <a:rPr lang="el-GR" sz="2000" smtClean="0">
                <a:latin typeface="Arial" charset="0"/>
              </a:rPr>
              <a:t>5. </a:t>
            </a:r>
            <a:r>
              <a:rPr lang="el-GR" sz="2000" smtClean="0">
                <a:solidFill>
                  <a:schemeClr val="accent1"/>
                </a:solidFill>
                <a:latin typeface="Arial" charset="0"/>
              </a:rPr>
              <a:t>Εναλλακτικές προσφορές για σύναψη ΔΣ έργων</a:t>
            </a:r>
            <a:r>
              <a:rPr lang="el-GR" sz="2000" smtClean="0">
                <a:latin typeface="Arial" charset="0"/>
              </a:rPr>
              <a:t>. </a:t>
            </a:r>
          </a:p>
        </p:txBody>
      </p:sp>
      <p:sp>
        <p:nvSpPr>
          <p:cNvPr id="3072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6477E6B-090D-40A6-A6DB-7D165EF7A704}" type="slidenum">
              <a:rPr lang="el-GR" sz="1200">
                <a:solidFill>
                  <a:schemeClr val="tx1">
                    <a:tint val="75000"/>
                  </a:schemeClr>
                </a:solidFill>
                <a:latin typeface="+mn-lt"/>
                <a:cs typeface="+mn-cs"/>
              </a:rPr>
              <a:pPr algn="r" fontAlgn="auto">
                <a:spcBef>
                  <a:spcPts val="0"/>
                </a:spcBef>
                <a:spcAft>
                  <a:spcPts val="0"/>
                </a:spcAft>
                <a:defRPr/>
              </a:pPr>
              <a:t>32</a:t>
            </a:fld>
            <a:endParaRPr lang="el-GR" sz="1200">
              <a:solidFill>
                <a:schemeClr val="tx1">
                  <a:tint val="75000"/>
                </a:schemeClr>
              </a:solidFill>
              <a:latin typeface="+mn-lt"/>
              <a:cs typeface="+mn-cs"/>
            </a:endParaRPr>
          </a:p>
        </p:txBody>
      </p:sp>
      <p:sp>
        <p:nvSpPr>
          <p:cNvPr id="111619" name="Title 1"/>
          <p:cNvSpPr>
            <a:spLocks noGrp="1"/>
          </p:cNvSpPr>
          <p:nvPr>
            <p:ph type="title" idx="4294967295"/>
          </p:nvPr>
        </p:nvSpPr>
        <p:spPr>
          <a:xfrm>
            <a:off x="395288" y="188913"/>
            <a:ext cx="8569325" cy="431800"/>
          </a:xfrm>
        </p:spPr>
        <p:txBody>
          <a:bodyPr/>
          <a:lstStyle/>
          <a:p>
            <a:pPr eaLnBrk="1" hangingPunct="1">
              <a:lnSpc>
                <a:spcPct val="90000"/>
              </a:lnSpc>
              <a:defRPr/>
            </a:pPr>
            <a:r>
              <a:rPr lang="el-GR" sz="2400" b="1" smtClean="0"/>
              <a:t>Άρθρο 58 Υπεργολαβία</a:t>
            </a:r>
            <a:r>
              <a:rPr lang="el-GR" smtClean="0">
                <a:effectLst/>
              </a:rPr>
              <a:t> </a:t>
            </a:r>
          </a:p>
        </p:txBody>
      </p:sp>
      <p:sp>
        <p:nvSpPr>
          <p:cNvPr id="31748" name="Content Placeholder 2"/>
          <p:cNvSpPr>
            <a:spLocks noGrp="1"/>
          </p:cNvSpPr>
          <p:nvPr>
            <p:ph idx="4294967295"/>
          </p:nvPr>
        </p:nvSpPr>
        <p:spPr>
          <a:xfrm>
            <a:off x="323850" y="836613"/>
            <a:ext cx="8640763" cy="5472112"/>
          </a:xfrm>
          <a:noFill/>
        </p:spPr>
        <p:txBody>
          <a:bodyPr/>
          <a:lstStyle/>
          <a:p>
            <a:pPr marL="355600" indent="-355600" algn="just">
              <a:lnSpc>
                <a:spcPct val="200000"/>
              </a:lnSpc>
              <a:spcBef>
                <a:spcPct val="0"/>
              </a:spcBef>
              <a:buFont typeface="Wingdings" pitchFamily="2" charset="2"/>
              <a:buChar char="v"/>
              <a:tabLst>
                <a:tab pos="0" algn="l"/>
              </a:tabLst>
            </a:pPr>
            <a:r>
              <a:rPr lang="el-GR" sz="2000" smtClean="0">
                <a:effectLst/>
                <a:latin typeface="Arial" charset="0"/>
              </a:rPr>
              <a:t>Καθορίζεται </a:t>
            </a:r>
            <a:r>
              <a:rPr lang="el-GR" sz="2000" b="1" smtClean="0">
                <a:solidFill>
                  <a:schemeClr val="accent1"/>
                </a:solidFill>
                <a:effectLst/>
                <a:latin typeface="Arial" charset="0"/>
              </a:rPr>
              <a:t>η δυνατότητα ανάθεσης τμήματος της σύμβασης ως υπεργολαβίας σε τρίτους</a:t>
            </a:r>
            <a:r>
              <a:rPr lang="el-GR" sz="2000" smtClean="0">
                <a:effectLst/>
                <a:latin typeface="Arial" charset="0"/>
              </a:rPr>
              <a:t>. </a:t>
            </a:r>
          </a:p>
          <a:p>
            <a:pPr marL="355600" indent="-355600" algn="just">
              <a:lnSpc>
                <a:spcPct val="200000"/>
              </a:lnSpc>
              <a:spcBef>
                <a:spcPct val="0"/>
              </a:spcBef>
              <a:buFont typeface="Wingdings" pitchFamily="2" charset="2"/>
              <a:buChar char="v"/>
              <a:tabLst>
                <a:tab pos="0" algn="l"/>
              </a:tabLst>
            </a:pPr>
            <a:r>
              <a:rPr lang="el-GR" sz="2000" smtClean="0">
                <a:effectLst/>
                <a:latin typeface="Arial" charset="0"/>
              </a:rPr>
              <a:t>Η ΑΑ ζητά, με σχετικό όρο στα έγγραφα της σύμβασης, από τον προσφέροντα οικ. Φορέα να αναφέρει στην προσφορά του:</a:t>
            </a:r>
          </a:p>
          <a:p>
            <a:pPr marL="355600" indent="-355600" algn="just">
              <a:lnSpc>
                <a:spcPct val="200000"/>
              </a:lnSpc>
              <a:spcBef>
                <a:spcPct val="0"/>
              </a:spcBef>
              <a:buFont typeface="Wingdings" pitchFamily="2" charset="2"/>
              <a:buAutoNum type="romanLcPeriod"/>
              <a:tabLst>
                <a:tab pos="0" algn="l"/>
              </a:tabLst>
            </a:pPr>
            <a:r>
              <a:rPr lang="el-GR" sz="2000" b="1" u="sng" smtClean="0">
                <a:effectLst/>
                <a:latin typeface="Arial" charset="0"/>
              </a:rPr>
              <a:t>το τμήμα</a:t>
            </a:r>
            <a:r>
              <a:rPr lang="el-GR" sz="2000" smtClean="0">
                <a:effectLst/>
                <a:latin typeface="Arial" charset="0"/>
              </a:rPr>
              <a:t> της σύμβασης που προτίθεται να αναθέσει υπό μορφή υπεργολαβίας σε τρίτους, &amp; </a:t>
            </a:r>
          </a:p>
          <a:p>
            <a:pPr marL="355600" indent="-355600" algn="just">
              <a:lnSpc>
                <a:spcPct val="200000"/>
              </a:lnSpc>
              <a:spcBef>
                <a:spcPct val="0"/>
              </a:spcBef>
              <a:buFont typeface="Wingdings" pitchFamily="2" charset="2"/>
              <a:buAutoNum type="romanLcPeriod"/>
              <a:tabLst>
                <a:tab pos="0" algn="l"/>
              </a:tabLst>
            </a:pPr>
            <a:r>
              <a:rPr lang="el-GR" sz="2000" b="1" u="sng" smtClean="0">
                <a:effectLst/>
                <a:latin typeface="Arial" charset="0"/>
              </a:rPr>
              <a:t>τους υπεργολάβους</a:t>
            </a:r>
            <a:r>
              <a:rPr lang="el-GR" sz="2000" smtClean="0">
                <a:effectLst/>
                <a:latin typeface="Arial" charset="0"/>
              </a:rPr>
              <a:t> που προτείνει.</a:t>
            </a:r>
          </a:p>
          <a:p>
            <a:pPr marL="355600" indent="-355600" algn="just">
              <a:lnSpc>
                <a:spcPct val="200000"/>
              </a:lnSpc>
              <a:spcBef>
                <a:spcPct val="0"/>
              </a:spcBef>
              <a:buFont typeface="Wingdings" pitchFamily="2" charset="2"/>
              <a:buNone/>
              <a:tabLst>
                <a:tab pos="0" algn="l"/>
              </a:tabLst>
            </a:pPr>
            <a:r>
              <a:rPr lang="el-GR" sz="2000" i="1" smtClean="0">
                <a:solidFill>
                  <a:srgbClr val="FFFF00"/>
                </a:solidFill>
                <a:effectLst/>
                <a:latin typeface="Arial" charset="0"/>
              </a:rPr>
              <a:t>	[βλ. Κατευθ. Οδηγία ΕΑΔΗΣΥ 17: Ενίσχυση συμμετοχής των ΜΜΕ στις διαδικασίες ανάθεσης Δημοσίων Συμβάσεων]</a:t>
            </a:r>
          </a:p>
        </p:txBody>
      </p:sp>
      <p:sp>
        <p:nvSpPr>
          <p:cNvPr id="317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185B837-7237-4217-9370-A88627A65AC6}" type="slidenum">
              <a:rPr lang="el-GR" sz="1200">
                <a:solidFill>
                  <a:schemeClr val="tx1">
                    <a:tint val="75000"/>
                  </a:schemeClr>
                </a:solidFill>
                <a:latin typeface="+mn-lt"/>
                <a:cs typeface="+mn-cs"/>
              </a:rPr>
              <a:pPr algn="r" fontAlgn="auto">
                <a:spcBef>
                  <a:spcPts val="0"/>
                </a:spcBef>
                <a:spcAft>
                  <a:spcPts val="0"/>
                </a:spcAft>
                <a:defRPr/>
              </a:pPr>
              <a:t>33</a:t>
            </a:fld>
            <a:endParaRPr lang="el-GR" sz="1200">
              <a:solidFill>
                <a:schemeClr val="tx1">
                  <a:tint val="75000"/>
                </a:schemeClr>
              </a:solidFill>
              <a:latin typeface="+mn-lt"/>
              <a:cs typeface="+mn-cs"/>
            </a:endParaRPr>
          </a:p>
        </p:txBody>
      </p:sp>
      <p:sp>
        <p:nvSpPr>
          <p:cNvPr id="113667" name="Title 1"/>
          <p:cNvSpPr>
            <a:spLocks noGrp="1"/>
          </p:cNvSpPr>
          <p:nvPr>
            <p:ph type="title" idx="4294967295"/>
          </p:nvPr>
        </p:nvSpPr>
        <p:spPr>
          <a:xfrm>
            <a:off x="395288" y="115888"/>
            <a:ext cx="8569325" cy="433387"/>
          </a:xfrm>
        </p:spPr>
        <p:txBody>
          <a:bodyPr/>
          <a:lstStyle/>
          <a:p>
            <a:pPr eaLnBrk="1" hangingPunct="1">
              <a:lnSpc>
                <a:spcPct val="90000"/>
              </a:lnSpc>
              <a:defRPr/>
            </a:pPr>
            <a:r>
              <a:rPr lang="el-GR" sz="2000" b="1" smtClean="0"/>
              <a:t>Άρθρο 59 Υποδιαίρεση συμβάσεων σε τμήματα</a:t>
            </a:r>
            <a:r>
              <a:rPr lang="el-GR" smtClean="0">
                <a:effectLst/>
              </a:rPr>
              <a:t> </a:t>
            </a:r>
          </a:p>
        </p:txBody>
      </p:sp>
      <p:sp>
        <p:nvSpPr>
          <p:cNvPr id="3" name="Content Placeholder 2"/>
          <p:cNvSpPr>
            <a:spLocks noGrp="1"/>
          </p:cNvSpPr>
          <p:nvPr>
            <p:ph idx="4294967295"/>
          </p:nvPr>
        </p:nvSpPr>
        <p:spPr>
          <a:xfrm>
            <a:off x="323850" y="692150"/>
            <a:ext cx="8640763" cy="5616575"/>
          </a:xfrm>
        </p:spPr>
        <p:txBody>
          <a:bodyPr>
            <a:normAutofit/>
          </a:bodyPr>
          <a:lstStyle/>
          <a:p>
            <a:pPr marL="355600" indent="-355600" algn="just">
              <a:lnSpc>
                <a:spcPct val="190000"/>
              </a:lnSpc>
              <a:spcBef>
                <a:spcPct val="0"/>
              </a:spcBef>
              <a:buFont typeface="Wingdings" pitchFamily="2" charset="2"/>
              <a:buAutoNum type="arabicParenR"/>
              <a:tabLst>
                <a:tab pos="0" algn="l"/>
              </a:tabLst>
              <a:defRPr/>
            </a:pPr>
            <a:r>
              <a:rPr lang="el-GR" sz="2000" b="1" dirty="0" smtClean="0">
                <a:solidFill>
                  <a:schemeClr val="accent1"/>
                </a:solidFill>
                <a:latin typeface="Arial" charset="0"/>
              </a:rPr>
              <a:t>Δυνατότητα ΑΑ για ανάθεση  σύμβασης υπό τη μορφή χωριστών τμημάτων</a:t>
            </a:r>
            <a:r>
              <a:rPr lang="el-GR" sz="2000" dirty="0" smtClean="0">
                <a:latin typeface="Arial" charset="0"/>
              </a:rPr>
              <a:t>. </a:t>
            </a:r>
          </a:p>
          <a:p>
            <a:pPr marL="355600" indent="-355600" algn="just">
              <a:lnSpc>
                <a:spcPct val="190000"/>
              </a:lnSpc>
              <a:spcBef>
                <a:spcPct val="0"/>
              </a:spcBef>
              <a:buFont typeface="Wingdings" pitchFamily="2" charset="2"/>
              <a:buChar char="ü"/>
              <a:tabLst>
                <a:tab pos="0" algn="l"/>
              </a:tabLst>
              <a:defRPr/>
            </a:pPr>
            <a:r>
              <a:rPr lang="el-GR" sz="2000" dirty="0" smtClean="0">
                <a:latin typeface="Arial" charset="0"/>
              </a:rPr>
              <a:t>Προσδιορισμός μεγέθους &amp; αντικειμένου στα έγγραφα της σύμβασης</a:t>
            </a:r>
          </a:p>
          <a:p>
            <a:pPr marL="355600" indent="-355600" algn="just">
              <a:lnSpc>
                <a:spcPct val="190000"/>
              </a:lnSpc>
              <a:spcBef>
                <a:spcPct val="0"/>
              </a:spcBef>
              <a:buFont typeface="Wingdings" pitchFamily="2" charset="2"/>
              <a:buChar char="ü"/>
              <a:tabLst>
                <a:tab pos="0" algn="l"/>
              </a:tabLst>
              <a:defRPr/>
            </a:pPr>
            <a:r>
              <a:rPr lang="el-GR" sz="2000" u="sng" dirty="0" smtClean="0">
                <a:latin typeface="Arial" charset="0"/>
              </a:rPr>
              <a:t>Εξαιρουμένων των συμβάσεων των ΚΑΑ</a:t>
            </a:r>
            <a:r>
              <a:rPr lang="el-GR" sz="2000" dirty="0" smtClean="0">
                <a:latin typeface="Arial" charset="0"/>
              </a:rPr>
              <a:t> </a:t>
            </a:r>
            <a:r>
              <a:rPr lang="en-US" sz="2000" dirty="0" smtClean="0">
                <a:latin typeface="Arial" charset="0"/>
              </a:rPr>
              <a:t>§</a:t>
            </a:r>
            <a:r>
              <a:rPr lang="el-GR" sz="2000" dirty="0" smtClean="0">
                <a:latin typeface="Arial" charset="0"/>
              </a:rPr>
              <a:t> 4, οι ΑΑ </a:t>
            </a:r>
            <a:r>
              <a:rPr lang="el-GR" sz="2000" b="1" u="sng" dirty="0" smtClean="0">
                <a:solidFill>
                  <a:srgbClr val="FFFF00"/>
                </a:solidFill>
                <a:latin typeface="Arial" charset="0"/>
              </a:rPr>
              <a:t>αναφέρουν τους βασικούς λόγους μη διαίρεσης μία σύμβασης σε τμήματα</a:t>
            </a:r>
            <a:r>
              <a:rPr lang="el-GR" sz="2000" dirty="0" smtClean="0">
                <a:latin typeface="Arial" charset="0"/>
              </a:rPr>
              <a:t>, [στοιχείο εγγράφων σύμβασης ή ειδικής έκθεσης άρθρ. 341].</a:t>
            </a:r>
          </a:p>
          <a:p>
            <a:pPr marL="355600" indent="-355600" algn="just">
              <a:lnSpc>
                <a:spcPct val="190000"/>
              </a:lnSpc>
              <a:spcBef>
                <a:spcPct val="0"/>
              </a:spcBef>
              <a:buFont typeface="Wingdings" pitchFamily="2" charset="2"/>
              <a:buAutoNum type="arabicParenR" startAt="2"/>
              <a:tabLst>
                <a:tab pos="0" algn="l"/>
              </a:tabLst>
              <a:defRPr/>
            </a:pPr>
            <a:r>
              <a:rPr lang="el-GR" sz="2000" dirty="0" smtClean="0">
                <a:latin typeface="Arial" charset="0"/>
              </a:rPr>
              <a:t>Αναφορά σε προκήρυξη ή πρόσκληση επιβεβαίωσης ενδιαφέροντος, αν οι προσφορές υποβάλλονται για ένα, περισσότερα ή για όλα τα τμήματα. </a:t>
            </a:r>
          </a:p>
        </p:txBody>
      </p:sp>
      <p:sp>
        <p:nvSpPr>
          <p:cNvPr id="3277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F8E768F-43CE-410B-B8BF-F50FBFBCC7D0}" type="slidenum">
              <a:rPr lang="el-GR" sz="1200">
                <a:solidFill>
                  <a:schemeClr val="tx1">
                    <a:tint val="75000"/>
                  </a:schemeClr>
                </a:solidFill>
                <a:latin typeface="+mn-lt"/>
                <a:cs typeface="+mn-cs"/>
              </a:rPr>
              <a:pPr algn="r" fontAlgn="auto">
                <a:spcBef>
                  <a:spcPts val="0"/>
                </a:spcBef>
                <a:spcAft>
                  <a:spcPts val="0"/>
                </a:spcAft>
                <a:defRPr/>
              </a:pPr>
              <a:t>34</a:t>
            </a:fld>
            <a:endParaRPr lang="el-GR" sz="1200">
              <a:solidFill>
                <a:schemeClr val="tx1">
                  <a:tint val="75000"/>
                </a:schemeClr>
              </a:solidFill>
              <a:latin typeface="+mn-lt"/>
              <a:cs typeface="+mn-cs"/>
            </a:endParaRPr>
          </a:p>
        </p:txBody>
      </p:sp>
      <p:sp>
        <p:nvSpPr>
          <p:cNvPr id="113667" name="Title 1"/>
          <p:cNvSpPr>
            <a:spLocks noGrp="1"/>
          </p:cNvSpPr>
          <p:nvPr>
            <p:ph type="title" idx="4294967295"/>
          </p:nvPr>
        </p:nvSpPr>
        <p:spPr>
          <a:xfrm>
            <a:off x="395288" y="115888"/>
            <a:ext cx="8569325" cy="360362"/>
          </a:xfrm>
        </p:spPr>
        <p:txBody>
          <a:bodyPr/>
          <a:lstStyle/>
          <a:p>
            <a:pPr eaLnBrk="1" hangingPunct="1">
              <a:lnSpc>
                <a:spcPct val="90000"/>
              </a:lnSpc>
              <a:defRPr/>
            </a:pPr>
            <a:r>
              <a:rPr lang="el-GR" sz="2000" b="1" smtClean="0"/>
              <a:t>Άρθρο 59 Υποδιαίρεση συμβάσεων σε τμήματα</a:t>
            </a:r>
            <a:r>
              <a:rPr lang="el-GR" smtClean="0">
                <a:effectLst/>
              </a:rPr>
              <a:t> </a:t>
            </a:r>
            <a:r>
              <a:rPr lang="el-GR" sz="1600" smtClean="0">
                <a:effectLst/>
              </a:rPr>
              <a:t>[συνέχεια]</a:t>
            </a:r>
            <a:endParaRPr lang="el-GR" smtClean="0">
              <a:effectLst/>
            </a:endParaRPr>
          </a:p>
        </p:txBody>
      </p:sp>
      <p:sp>
        <p:nvSpPr>
          <p:cNvPr id="3" name="Content Placeholder 2"/>
          <p:cNvSpPr>
            <a:spLocks noGrp="1"/>
          </p:cNvSpPr>
          <p:nvPr>
            <p:ph idx="4294967295"/>
          </p:nvPr>
        </p:nvSpPr>
        <p:spPr>
          <a:xfrm>
            <a:off x="323850" y="765175"/>
            <a:ext cx="8640763" cy="5543550"/>
          </a:xfrm>
        </p:spPr>
        <p:txBody>
          <a:bodyPr>
            <a:normAutofit/>
          </a:bodyPr>
          <a:lstStyle/>
          <a:p>
            <a:pPr marL="355600" indent="-355600" algn="just">
              <a:lnSpc>
                <a:spcPct val="150000"/>
              </a:lnSpc>
              <a:spcBef>
                <a:spcPct val="0"/>
              </a:spcBef>
              <a:buFont typeface="Wingdings" pitchFamily="2" charset="2"/>
              <a:buAutoNum type="arabicParenR" startAt="3"/>
              <a:tabLst>
                <a:tab pos="0" algn="l"/>
              </a:tabLst>
              <a:defRPr/>
            </a:pPr>
            <a:r>
              <a:rPr lang="el-GR" sz="2000" dirty="0" smtClean="0">
                <a:latin typeface="Arial" charset="0"/>
              </a:rPr>
              <a:t>Οι ΑΑ δύνανται, </a:t>
            </a:r>
            <a:r>
              <a:rPr lang="el-GR" sz="2000" b="1" u="sng" dirty="0" smtClean="0">
                <a:solidFill>
                  <a:schemeClr val="accent1"/>
                </a:solidFill>
                <a:latin typeface="Arial" charset="0"/>
              </a:rPr>
              <a:t>ακόμη &amp; εάν</a:t>
            </a:r>
            <a:r>
              <a:rPr lang="el-GR" sz="2000" dirty="0" smtClean="0">
                <a:latin typeface="Arial" charset="0"/>
              </a:rPr>
              <a:t> οι προσφορές είναι δυνατόν να υποβάλλονται για πολλά ή για όλα τα τμήματα, </a:t>
            </a:r>
            <a:r>
              <a:rPr lang="el-GR" sz="2000" b="1" u="sng" dirty="0" smtClean="0">
                <a:latin typeface="Arial" charset="0"/>
              </a:rPr>
              <a:t>να περιορίζουν τον αριθμό των τμημάτων</a:t>
            </a:r>
            <a:r>
              <a:rPr lang="el-GR" sz="2000" dirty="0" smtClean="0">
                <a:latin typeface="Arial" charset="0"/>
              </a:rPr>
              <a:t> που μπορούν να ανατεθούν </a:t>
            </a:r>
            <a:r>
              <a:rPr lang="el-GR" sz="2000" b="1" u="sng" dirty="0" smtClean="0">
                <a:latin typeface="Arial" charset="0"/>
              </a:rPr>
              <a:t>σε έναν προσφέροντα</a:t>
            </a:r>
            <a:r>
              <a:rPr lang="el-GR" sz="2000" dirty="0" smtClean="0">
                <a:latin typeface="Arial" charset="0"/>
              </a:rPr>
              <a:t>, υπό τον όρο ότι </a:t>
            </a:r>
            <a:r>
              <a:rPr lang="el-GR" sz="2000" b="1" u="sng" dirty="0" smtClean="0">
                <a:latin typeface="Arial" charset="0"/>
              </a:rPr>
              <a:t>ο μέγιστος αριθμός</a:t>
            </a:r>
            <a:r>
              <a:rPr lang="el-GR" sz="2000" dirty="0" smtClean="0">
                <a:latin typeface="Arial" charset="0"/>
              </a:rPr>
              <a:t> των τμημάτων\προσφέροντα ορίζεται στην προκήρυξη ή στην πρόσκληση. </a:t>
            </a:r>
          </a:p>
          <a:p>
            <a:pPr marL="355600" indent="-355600" algn="just">
              <a:lnSpc>
                <a:spcPct val="150000"/>
              </a:lnSpc>
              <a:spcBef>
                <a:spcPct val="0"/>
              </a:spcBef>
              <a:buFont typeface="Wingdings" pitchFamily="2" charset="2"/>
              <a:buChar char="ü"/>
              <a:tabLst>
                <a:tab pos="0" algn="l"/>
              </a:tabLst>
              <a:defRPr/>
            </a:pPr>
            <a:r>
              <a:rPr lang="el-GR" sz="2000" dirty="0" smtClean="0">
                <a:latin typeface="Arial" charset="0"/>
              </a:rPr>
              <a:t>Αναφορά σε έγγραφα της σύμβασης </a:t>
            </a:r>
            <a:r>
              <a:rPr lang="el-GR" sz="2000" b="1" dirty="0" smtClean="0">
                <a:latin typeface="Arial" charset="0"/>
              </a:rPr>
              <a:t>των </a:t>
            </a:r>
            <a:r>
              <a:rPr lang="el-GR" sz="2000" b="1" dirty="0" smtClean="0">
                <a:solidFill>
                  <a:srgbClr val="FFFF00"/>
                </a:solidFill>
                <a:latin typeface="Arial" charset="0"/>
              </a:rPr>
              <a:t>αντικειμενικών, χωρίς διακρίσεις κριτηρίων, που προτίθενται να εφαρμόσουν για τον προσδιορισμό των τμημάτων</a:t>
            </a:r>
            <a:r>
              <a:rPr lang="el-GR" sz="2000" dirty="0" smtClean="0">
                <a:solidFill>
                  <a:srgbClr val="FFFF00"/>
                </a:solidFill>
                <a:latin typeface="Arial" charset="0"/>
              </a:rPr>
              <a:t>,</a:t>
            </a:r>
            <a:r>
              <a:rPr lang="el-GR" sz="2000" dirty="0" smtClean="0">
                <a:latin typeface="Arial" charset="0"/>
              </a:rPr>
              <a:t> σε περίπτωση που η εφαρμογή των κριτηρίων ανάθεσης θα είχε ως αποτέλεσμα </a:t>
            </a:r>
            <a:r>
              <a:rPr lang="el-GR" sz="2000" b="1" dirty="0" smtClean="0">
                <a:solidFill>
                  <a:srgbClr val="FFFF00"/>
                </a:solidFill>
                <a:latin typeface="Arial" charset="0"/>
              </a:rPr>
              <a:t>την ανάθεση σε έναν προσφέροντα τμημάτων που υπερβαίνουν τον μέγιστο αριθμό</a:t>
            </a:r>
            <a:r>
              <a:rPr lang="el-GR" sz="2000" dirty="0" smtClean="0">
                <a:solidFill>
                  <a:srgbClr val="FFFF00"/>
                </a:solidFill>
                <a:latin typeface="Arial" charset="0"/>
              </a:rPr>
              <a:t>.</a:t>
            </a:r>
          </a:p>
        </p:txBody>
      </p:sp>
      <p:sp>
        <p:nvSpPr>
          <p:cNvPr id="3379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DBBA299-34B8-472F-AE71-0B0A496DC151}" type="slidenum">
              <a:rPr lang="el-GR" sz="1200">
                <a:solidFill>
                  <a:schemeClr val="tx1">
                    <a:tint val="75000"/>
                  </a:schemeClr>
                </a:solidFill>
                <a:latin typeface="+mn-lt"/>
                <a:cs typeface="+mn-cs"/>
              </a:rPr>
              <a:pPr algn="r" fontAlgn="auto">
                <a:spcBef>
                  <a:spcPts val="0"/>
                </a:spcBef>
                <a:spcAft>
                  <a:spcPts val="0"/>
                </a:spcAft>
                <a:defRPr/>
              </a:pPr>
              <a:t>35</a:t>
            </a:fld>
            <a:endParaRPr lang="el-GR" sz="1200">
              <a:solidFill>
                <a:schemeClr val="tx1">
                  <a:tint val="75000"/>
                </a:schemeClr>
              </a:solidFill>
              <a:latin typeface="+mn-lt"/>
              <a:cs typeface="+mn-cs"/>
            </a:endParaRPr>
          </a:p>
        </p:txBody>
      </p:sp>
      <p:sp>
        <p:nvSpPr>
          <p:cNvPr id="113667" name="Title 1"/>
          <p:cNvSpPr>
            <a:spLocks noGrp="1"/>
          </p:cNvSpPr>
          <p:nvPr>
            <p:ph type="title" idx="4294967295"/>
          </p:nvPr>
        </p:nvSpPr>
        <p:spPr>
          <a:xfrm>
            <a:off x="395288" y="115888"/>
            <a:ext cx="8569325" cy="144462"/>
          </a:xfrm>
        </p:spPr>
        <p:txBody>
          <a:bodyPr/>
          <a:lstStyle/>
          <a:p>
            <a:pPr eaLnBrk="1" hangingPunct="1">
              <a:lnSpc>
                <a:spcPct val="90000"/>
              </a:lnSpc>
              <a:defRPr/>
            </a:pPr>
            <a:r>
              <a:rPr lang="el-GR" sz="2000" b="1" smtClean="0"/>
              <a:t>Άρθρο 59 Υποδιαίρεση συμβάσεων σε τμήματα</a:t>
            </a:r>
            <a:r>
              <a:rPr lang="el-GR" smtClean="0">
                <a:effectLst/>
              </a:rPr>
              <a:t> </a:t>
            </a:r>
            <a:r>
              <a:rPr lang="el-GR" sz="1600" smtClean="0">
                <a:effectLst/>
              </a:rPr>
              <a:t>[συνέχεια]</a:t>
            </a:r>
            <a:endParaRPr lang="el-GR" smtClean="0">
              <a:effectLst/>
            </a:endParaRPr>
          </a:p>
        </p:txBody>
      </p:sp>
      <p:sp>
        <p:nvSpPr>
          <p:cNvPr id="34820" name="Content Placeholder 2"/>
          <p:cNvSpPr>
            <a:spLocks noGrp="1"/>
          </p:cNvSpPr>
          <p:nvPr>
            <p:ph idx="4294967295"/>
          </p:nvPr>
        </p:nvSpPr>
        <p:spPr>
          <a:xfrm>
            <a:off x="323850" y="549275"/>
            <a:ext cx="8640763" cy="5759450"/>
          </a:xfrm>
          <a:noFill/>
        </p:spPr>
        <p:txBody>
          <a:bodyPr/>
          <a:lstStyle/>
          <a:p>
            <a:pPr marL="355600" indent="-355600" algn="just">
              <a:lnSpc>
                <a:spcPct val="235000"/>
              </a:lnSpc>
              <a:spcBef>
                <a:spcPct val="0"/>
              </a:spcBef>
              <a:buFont typeface="Wingdings" pitchFamily="2" charset="2"/>
              <a:buAutoNum type="arabicParenR" startAt="3"/>
              <a:tabLst>
                <a:tab pos="0" algn="l"/>
              </a:tabLst>
            </a:pPr>
            <a:r>
              <a:rPr lang="el-GR" sz="2400" smtClean="0">
                <a:effectLst/>
                <a:latin typeface="Arial" charset="0"/>
              </a:rPr>
              <a:t>Εάν είναι δυνατή η ανάθεση </a:t>
            </a:r>
            <a:r>
              <a:rPr lang="el-GR" sz="2400" smtClean="0">
                <a:solidFill>
                  <a:srgbClr val="FFFF00"/>
                </a:solidFill>
                <a:effectLst/>
                <a:latin typeface="Arial" charset="0"/>
              </a:rPr>
              <a:t>περισσότερων του ενός τμημάτων στον ίδιο προσφέροντα</a:t>
            </a:r>
            <a:r>
              <a:rPr lang="el-GR" sz="2400" smtClean="0">
                <a:effectLst/>
                <a:latin typeface="Arial" charset="0"/>
              </a:rPr>
              <a:t>, τότε οι ΑΑ δύνανται να αναθέτουν συνδυάζοντας πολλά ή όλα τα τμήματα, αρκεί να έχει οριστεί σε προκήρυξη\ πρόσκληση </a:t>
            </a:r>
            <a:r>
              <a:rPr lang="el-GR" sz="2400" smtClean="0">
                <a:solidFill>
                  <a:srgbClr val="FFFF00"/>
                </a:solidFill>
                <a:effectLst/>
                <a:latin typeface="Arial" charset="0"/>
              </a:rPr>
              <a:t>ότι διατηρούν το δικαίωμα αυτό &amp; να αναφέρουν τον τρόπο συνδυασμού των τμημάτων ή ομάδων τμημάτων.</a:t>
            </a:r>
          </a:p>
        </p:txBody>
      </p:sp>
      <p:sp>
        <p:nvSpPr>
          <p:cNvPr id="3482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207FF08-7BA0-466D-B868-7CA7BFD0C898}" type="slidenum">
              <a:rPr lang="el-GR" sz="1200">
                <a:solidFill>
                  <a:schemeClr val="tx1">
                    <a:tint val="75000"/>
                  </a:schemeClr>
                </a:solidFill>
                <a:latin typeface="+mn-lt"/>
                <a:cs typeface="+mn-cs"/>
              </a:rPr>
              <a:pPr algn="r" fontAlgn="auto">
                <a:spcBef>
                  <a:spcPts val="0"/>
                </a:spcBef>
                <a:spcAft>
                  <a:spcPts val="0"/>
                </a:spcAft>
                <a:defRPr/>
              </a:pPr>
              <a:t>36</a:t>
            </a:fld>
            <a:endParaRPr lang="el-GR" sz="1200">
              <a:solidFill>
                <a:schemeClr val="tx1">
                  <a:tint val="75000"/>
                </a:schemeClr>
              </a:solidFill>
              <a:latin typeface="+mn-lt"/>
              <a:cs typeface="+mn-cs"/>
            </a:endParaRPr>
          </a:p>
        </p:txBody>
      </p:sp>
      <p:sp>
        <p:nvSpPr>
          <p:cNvPr id="113667" name="Title 1"/>
          <p:cNvSpPr>
            <a:spLocks noGrp="1"/>
          </p:cNvSpPr>
          <p:nvPr>
            <p:ph type="title" idx="4294967295"/>
          </p:nvPr>
        </p:nvSpPr>
        <p:spPr>
          <a:xfrm>
            <a:off x="395288" y="115888"/>
            <a:ext cx="8569325" cy="144462"/>
          </a:xfrm>
        </p:spPr>
        <p:txBody>
          <a:bodyPr/>
          <a:lstStyle/>
          <a:p>
            <a:pPr eaLnBrk="1" hangingPunct="1">
              <a:lnSpc>
                <a:spcPct val="90000"/>
              </a:lnSpc>
              <a:defRPr/>
            </a:pPr>
            <a:r>
              <a:rPr lang="el-GR" sz="2000" b="1" smtClean="0"/>
              <a:t>Άρθρο 59 Υποδιαίρεση συμβάσεων σε τμήματα</a:t>
            </a:r>
            <a:r>
              <a:rPr lang="el-GR" smtClean="0">
                <a:effectLst/>
              </a:rPr>
              <a:t> </a:t>
            </a:r>
            <a:r>
              <a:rPr lang="el-GR" sz="1600" smtClean="0">
                <a:effectLst/>
              </a:rPr>
              <a:t>[συνέχεια]</a:t>
            </a:r>
            <a:endParaRPr lang="el-GR" smtClean="0">
              <a:effectLst/>
            </a:endParaRPr>
          </a:p>
        </p:txBody>
      </p:sp>
      <p:sp>
        <p:nvSpPr>
          <p:cNvPr id="35844" name="Content Placeholder 2"/>
          <p:cNvSpPr>
            <a:spLocks noGrp="1"/>
          </p:cNvSpPr>
          <p:nvPr>
            <p:ph idx="4294967295"/>
          </p:nvPr>
        </p:nvSpPr>
        <p:spPr>
          <a:xfrm>
            <a:off x="323850" y="549275"/>
            <a:ext cx="8640763" cy="5759450"/>
          </a:xfrm>
          <a:noFill/>
        </p:spPr>
        <p:txBody>
          <a:bodyPr/>
          <a:lstStyle/>
          <a:p>
            <a:pPr marL="355600" indent="-355600" algn="just">
              <a:lnSpc>
                <a:spcPct val="210000"/>
              </a:lnSpc>
              <a:spcBef>
                <a:spcPct val="0"/>
              </a:spcBef>
              <a:buFont typeface="Wingdings" pitchFamily="2" charset="2"/>
              <a:buAutoNum type="arabicParenR" startAt="4"/>
              <a:tabLst>
                <a:tab pos="0" algn="l"/>
              </a:tabLst>
            </a:pPr>
            <a:r>
              <a:rPr lang="el-GR" sz="2000" smtClean="0">
                <a:effectLst/>
                <a:latin typeface="Arial" charset="0"/>
              </a:rPr>
              <a:t>Οι ΚΑΑ </a:t>
            </a:r>
            <a:r>
              <a:rPr lang="el-GR" sz="2000" b="1" smtClean="0">
                <a:solidFill>
                  <a:srgbClr val="FFFF00"/>
                </a:solidFill>
                <a:effectLst/>
                <a:latin typeface="Arial" charset="0"/>
              </a:rPr>
              <a:t>διαιρούν υποχρεωτικά τις συμβάσεις </a:t>
            </a:r>
            <a:r>
              <a:rPr lang="el-GR" sz="2000" smtClean="0">
                <a:solidFill>
                  <a:schemeClr val="accent1"/>
                </a:solidFill>
                <a:effectLst/>
                <a:latin typeface="Arial" charset="0"/>
              </a:rPr>
              <a:t>που αναθέτουν σε χωριστά τμήματα</a:t>
            </a:r>
            <a:r>
              <a:rPr lang="el-GR" sz="2000" smtClean="0">
                <a:effectLst/>
                <a:latin typeface="Arial" charset="0"/>
              </a:rPr>
              <a:t>.</a:t>
            </a:r>
          </a:p>
          <a:p>
            <a:pPr marL="355600" indent="-355600" algn="just">
              <a:lnSpc>
                <a:spcPct val="210000"/>
              </a:lnSpc>
              <a:spcBef>
                <a:spcPct val="0"/>
              </a:spcBef>
              <a:buFont typeface="Wingdings" pitchFamily="2" charset="2"/>
              <a:buChar char="ü"/>
              <a:tabLst>
                <a:tab pos="0" algn="l"/>
              </a:tabLst>
            </a:pPr>
            <a:r>
              <a:rPr lang="el-GR" sz="2000" smtClean="0">
                <a:effectLst/>
                <a:latin typeface="Arial" charset="0"/>
              </a:rPr>
              <a:t>Καθορισμός μεγέθους &amp; αντικειμένου τμημάτων.</a:t>
            </a:r>
          </a:p>
          <a:p>
            <a:pPr marL="355600" indent="-355600" algn="just">
              <a:lnSpc>
                <a:spcPct val="210000"/>
              </a:lnSpc>
              <a:spcBef>
                <a:spcPct val="0"/>
              </a:spcBef>
              <a:buFont typeface="Wingdings" pitchFamily="2" charset="2"/>
              <a:buChar char="ü"/>
              <a:tabLst>
                <a:tab pos="0" algn="l"/>
              </a:tabLst>
            </a:pPr>
            <a:r>
              <a:rPr lang="el-GR" sz="2000" b="1" u="sng" smtClean="0">
                <a:effectLst/>
                <a:latin typeface="Arial" charset="0"/>
              </a:rPr>
              <a:t>Κατά παρέκκλιση</a:t>
            </a:r>
            <a:r>
              <a:rPr lang="el-GR" sz="2000" smtClean="0">
                <a:effectLst/>
                <a:latin typeface="Arial" charset="0"/>
              </a:rPr>
              <a:t>: με ΚΥΑ Οικ., Ανάπτ.&amp; Τουρισμού και του κατά περίπτωση αρμόδιου Υπουργού, επιτρέπεται η ανάθεση συγκεκριμένης σύμβασης από ΚΑΑ </a:t>
            </a:r>
            <a:r>
              <a:rPr lang="el-GR" sz="2000" u="sng" smtClean="0">
                <a:effectLst/>
                <a:latin typeface="Arial" charset="0"/>
              </a:rPr>
              <a:t>μη διαιρούμενης σε χωριστά τμήματα </a:t>
            </a:r>
          </a:p>
          <a:p>
            <a:pPr marL="355600" indent="-355600" algn="just">
              <a:lnSpc>
                <a:spcPct val="210000"/>
              </a:lnSpc>
              <a:spcBef>
                <a:spcPct val="0"/>
              </a:spcBef>
              <a:buFont typeface="Wingdings" pitchFamily="2" charset="2"/>
              <a:buNone/>
              <a:tabLst>
                <a:tab pos="0" algn="l"/>
              </a:tabLst>
            </a:pPr>
            <a:r>
              <a:rPr lang="el-GR" sz="2000" i="1" smtClean="0">
                <a:solidFill>
                  <a:schemeClr val="folHlink"/>
                </a:solidFill>
                <a:effectLst/>
                <a:latin typeface="Arial" charset="0"/>
              </a:rPr>
              <a:t>	[βλ. Κατευθ. Οδηγία ΕΑΔΗΣΥ 17: Ενίσχυση συμμετοχής των ΜΜΕ στις διαδικασίες ανάθεσης Δημοσίων Συμβάσεων]</a:t>
            </a:r>
            <a:endParaRPr lang="el-GR" sz="2000" u="sng" smtClean="0">
              <a:effectLst/>
              <a:latin typeface="Arial" charset="0"/>
            </a:endParaRPr>
          </a:p>
        </p:txBody>
      </p:sp>
      <p:sp>
        <p:nvSpPr>
          <p:cNvPr id="3584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22177A4-2B23-4A1B-8678-D65B5A65ED5C}" type="slidenum">
              <a:rPr lang="el-GR" sz="1200">
                <a:solidFill>
                  <a:schemeClr val="tx1">
                    <a:tint val="75000"/>
                  </a:schemeClr>
                </a:solidFill>
                <a:latin typeface="+mn-lt"/>
                <a:cs typeface="+mn-cs"/>
              </a:rPr>
              <a:pPr algn="r" fontAlgn="auto">
                <a:spcBef>
                  <a:spcPts val="0"/>
                </a:spcBef>
                <a:spcAft>
                  <a:spcPts val="0"/>
                </a:spcAft>
                <a:defRPr/>
              </a:pPr>
              <a:t>37</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eaLnBrk="1" hangingPunct="1">
              <a:lnSpc>
                <a:spcPct val="90000"/>
              </a:lnSpc>
              <a:defRPr/>
            </a:pPr>
            <a:r>
              <a:rPr lang="el-GR" sz="2000" b="1" dirty="0" smtClean="0">
                <a:solidFill>
                  <a:srgbClr val="FFFF00"/>
                </a:solidFill>
              </a:rPr>
              <a:t>Άρθρο 60 Καθορισμός προθεσμιών</a:t>
            </a:r>
            <a:r>
              <a:rPr lang="el-GR" dirty="0" smtClean="0">
                <a:solidFill>
                  <a:srgbClr val="FFFF00"/>
                </a:solidFill>
                <a:effectLst/>
              </a:rPr>
              <a:t> </a:t>
            </a:r>
          </a:p>
        </p:txBody>
      </p:sp>
      <p:sp>
        <p:nvSpPr>
          <p:cNvPr id="3" name="Content Placeholder 2"/>
          <p:cNvSpPr>
            <a:spLocks noGrp="1"/>
          </p:cNvSpPr>
          <p:nvPr>
            <p:ph idx="4294967295"/>
          </p:nvPr>
        </p:nvSpPr>
        <p:spPr>
          <a:xfrm>
            <a:off x="323850" y="765175"/>
            <a:ext cx="8640763" cy="5472113"/>
          </a:xfrm>
        </p:spPr>
        <p:txBody>
          <a:bodyPr>
            <a:normAutofit/>
          </a:bodyPr>
          <a:lstStyle/>
          <a:p>
            <a:pPr marL="355600" indent="-355600" algn="just">
              <a:lnSpc>
                <a:spcPct val="160000"/>
              </a:lnSpc>
              <a:spcBef>
                <a:spcPct val="0"/>
              </a:spcBef>
              <a:buFont typeface="Wingdings" pitchFamily="2" charset="2"/>
              <a:buChar char="v"/>
              <a:tabLst>
                <a:tab pos="0" algn="l"/>
                <a:tab pos="355600" algn="l"/>
              </a:tabLst>
              <a:defRPr/>
            </a:pPr>
            <a:r>
              <a:rPr lang="el-GR" sz="2000" b="1" dirty="0" smtClean="0">
                <a:solidFill>
                  <a:srgbClr val="FFFF00"/>
                </a:solidFill>
                <a:latin typeface="Arial" charset="0"/>
              </a:rPr>
              <a:t>Καθορισμός προθεσμιών παραλαβής προσφορών\αιτήσεων συμμετοχής</a:t>
            </a:r>
            <a:r>
              <a:rPr lang="el-GR" sz="2000" dirty="0" smtClean="0">
                <a:latin typeface="Arial" charset="0"/>
              </a:rPr>
              <a:t>: λαμβάνεται υπόψη η πολυπλοκότητα της σύμβασης &amp; ο απαιτούμενος χρόνος για προετοιμασία των προσφορών, </a:t>
            </a:r>
            <a:r>
              <a:rPr lang="el-GR" sz="2000" b="1" u="sng" dirty="0" smtClean="0">
                <a:latin typeface="Arial" charset="0"/>
              </a:rPr>
              <a:t>υπό την επιφύλαξη των ελάχιστων προθεσμιών</a:t>
            </a:r>
            <a:r>
              <a:rPr lang="el-GR" sz="2000" dirty="0" smtClean="0">
                <a:latin typeface="Arial" charset="0"/>
              </a:rPr>
              <a:t> άρθρων 27 - 31.</a:t>
            </a:r>
          </a:p>
          <a:p>
            <a:pPr marL="355600" indent="-355600" algn="just">
              <a:lnSpc>
                <a:spcPct val="160000"/>
              </a:lnSpc>
              <a:spcBef>
                <a:spcPct val="0"/>
              </a:spcBef>
              <a:buFont typeface="Wingdings" pitchFamily="2" charset="2"/>
              <a:buNone/>
              <a:tabLst>
                <a:tab pos="0" algn="l"/>
                <a:tab pos="355600" algn="l"/>
              </a:tabLst>
              <a:defRPr/>
            </a:pPr>
            <a:endParaRPr lang="el-GR" sz="2000" dirty="0" smtClean="0">
              <a:latin typeface="Arial" charset="0"/>
            </a:endParaRPr>
          </a:p>
          <a:p>
            <a:pPr marL="355600" indent="-355600" algn="just">
              <a:lnSpc>
                <a:spcPct val="160000"/>
              </a:lnSpc>
              <a:spcBef>
                <a:spcPct val="0"/>
              </a:spcBef>
              <a:buFont typeface="Wingdings" pitchFamily="2" charset="2"/>
              <a:buChar char="v"/>
              <a:tabLst>
                <a:tab pos="0" algn="l"/>
                <a:tab pos="355600" algn="l"/>
              </a:tabLst>
              <a:defRPr/>
            </a:pPr>
            <a:r>
              <a:rPr lang="el-GR" sz="2000" b="1" dirty="0" smtClean="0">
                <a:solidFill>
                  <a:srgbClr val="FFFF00"/>
                </a:solidFill>
                <a:latin typeface="Arial" charset="0"/>
              </a:rPr>
              <a:t>Σύνταξη προσφορών μόνο κατόπιν επιτόπιας επίσκεψης\εξέτασης</a:t>
            </a:r>
            <a:r>
              <a:rPr lang="el-GR" sz="2000" dirty="0" smtClean="0">
                <a:latin typeface="Arial" charset="0"/>
              </a:rPr>
              <a:t>: προθεσμίες υποχρεωτικά </a:t>
            </a:r>
            <a:r>
              <a:rPr lang="en-US" sz="2000" dirty="0" smtClean="0">
                <a:latin typeface="Arial" charset="0"/>
              </a:rPr>
              <a:t>&gt;</a:t>
            </a:r>
            <a:r>
              <a:rPr lang="el-GR" sz="2000" dirty="0" smtClean="0">
                <a:latin typeface="Arial" charset="0"/>
              </a:rPr>
              <a:t> από ελάχιστες αρθρ. 27-31 &amp; να παρέχεται η δυνατότητα σε όλους τους ενδιαφερόμενους οικ. Φορείς να λάβουν γνώση όλων των αναγκαίων πληροφοριών για την κατάρτιση των προσφορών τους.</a:t>
            </a:r>
          </a:p>
        </p:txBody>
      </p:sp>
      <p:sp>
        <p:nvSpPr>
          <p:cNvPr id="3686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D553557-F1CC-4F69-80FE-DF6DE1317205}" type="slidenum">
              <a:rPr lang="el-GR" sz="1200">
                <a:solidFill>
                  <a:schemeClr val="tx1">
                    <a:tint val="75000"/>
                  </a:schemeClr>
                </a:solidFill>
                <a:latin typeface="+mn-lt"/>
                <a:cs typeface="+mn-cs"/>
              </a:rPr>
              <a:pPr algn="r" fontAlgn="auto">
                <a:spcBef>
                  <a:spcPts val="0"/>
                </a:spcBef>
                <a:spcAft>
                  <a:spcPts val="0"/>
                </a:spcAft>
                <a:defRPr/>
              </a:pPr>
              <a:t>38</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eaLnBrk="1" hangingPunct="1">
              <a:lnSpc>
                <a:spcPct val="90000"/>
              </a:lnSpc>
              <a:defRPr/>
            </a:pPr>
            <a:r>
              <a:rPr lang="el-GR" sz="2000" b="1" dirty="0" smtClean="0">
                <a:solidFill>
                  <a:srgbClr val="FFFF00"/>
                </a:solidFill>
              </a:rPr>
              <a:t>Άρθρο 60 Καθορισμός προθεσμιών</a:t>
            </a:r>
            <a:r>
              <a:rPr lang="el-GR" sz="2000" b="1" dirty="0" smtClean="0"/>
              <a:t> </a:t>
            </a:r>
            <a:r>
              <a:rPr lang="el-GR" sz="1600" b="1" dirty="0" smtClean="0"/>
              <a:t>[συνέχεια]</a:t>
            </a:r>
            <a:r>
              <a:rPr lang="el-GR" dirty="0" smtClean="0">
                <a:effectLst/>
              </a:rPr>
              <a:t> </a:t>
            </a:r>
          </a:p>
        </p:txBody>
      </p:sp>
      <p:sp>
        <p:nvSpPr>
          <p:cNvPr id="3" name="Content Placeholder 2"/>
          <p:cNvSpPr>
            <a:spLocks noGrp="1"/>
          </p:cNvSpPr>
          <p:nvPr>
            <p:ph idx="4294967295"/>
          </p:nvPr>
        </p:nvSpPr>
        <p:spPr>
          <a:xfrm>
            <a:off x="323850" y="765175"/>
            <a:ext cx="8640763" cy="5472113"/>
          </a:xfrm>
        </p:spPr>
        <p:txBody>
          <a:bodyPr>
            <a:normAutofit/>
          </a:bodyPr>
          <a:lstStyle/>
          <a:p>
            <a:pPr marL="355600" indent="-355600" algn="just">
              <a:lnSpc>
                <a:spcPct val="140000"/>
              </a:lnSpc>
              <a:spcBef>
                <a:spcPct val="0"/>
              </a:spcBef>
              <a:buFont typeface="Wingdings" pitchFamily="2" charset="2"/>
              <a:buChar char="Ø"/>
              <a:tabLst>
                <a:tab pos="0" algn="l"/>
                <a:tab pos="355600" algn="l"/>
              </a:tabLst>
              <a:defRPr/>
            </a:pPr>
            <a:r>
              <a:rPr lang="el-GR" sz="2000" b="1" dirty="0" smtClean="0">
                <a:solidFill>
                  <a:srgbClr val="FFFF00"/>
                </a:solidFill>
                <a:latin typeface="Arial" charset="0"/>
              </a:rPr>
              <a:t>Περιπτώσεις παράτασης προθεσμιών παραλαβής προσφορών</a:t>
            </a:r>
            <a:r>
              <a:rPr lang="el-GR" sz="2000" dirty="0" smtClean="0">
                <a:latin typeface="Arial" charset="0"/>
              </a:rPr>
              <a:t>: </a:t>
            </a:r>
          </a:p>
          <a:p>
            <a:pPr marL="355600" indent="-355600" algn="just">
              <a:lnSpc>
                <a:spcPct val="140000"/>
              </a:lnSpc>
              <a:spcBef>
                <a:spcPct val="0"/>
              </a:spcBef>
              <a:buFont typeface="Wingdings" pitchFamily="2" charset="2"/>
              <a:buAutoNum type="romanLcPeriod"/>
              <a:tabLst>
                <a:tab pos="0" algn="l"/>
                <a:tab pos="355600" algn="l"/>
              </a:tabLst>
              <a:defRPr/>
            </a:pPr>
            <a:r>
              <a:rPr lang="el-GR" sz="2000" dirty="0" smtClean="0">
                <a:latin typeface="Arial" charset="0"/>
              </a:rPr>
              <a:t>όταν, για οποιονδήποτε λόγο, </a:t>
            </a:r>
            <a:r>
              <a:rPr lang="el-GR" sz="2000" dirty="0" err="1" smtClean="0">
                <a:latin typeface="Arial" charset="0"/>
              </a:rPr>
              <a:t>πρόσθ</a:t>
            </a:r>
            <a:r>
              <a:rPr lang="el-GR" sz="2000" dirty="0" smtClean="0">
                <a:latin typeface="Arial" charset="0"/>
              </a:rPr>
              <a:t>. πληροφορίες, </a:t>
            </a:r>
            <a:r>
              <a:rPr lang="el-GR" sz="2000" b="1" u="sng" dirty="0" smtClean="0">
                <a:latin typeface="Arial" charset="0"/>
              </a:rPr>
              <a:t>αν &amp; ζητήθηκαν έγκαιρα δεν έχουν παρασχεθεί το αργότερο 6 ημέρες</a:t>
            </a:r>
            <a:r>
              <a:rPr lang="el-GR" sz="2000" dirty="0" smtClean="0">
                <a:latin typeface="Arial" charset="0"/>
              </a:rPr>
              <a:t> πριν από την προθεσμία παραλαβής. </a:t>
            </a:r>
          </a:p>
          <a:p>
            <a:pPr marL="355600" indent="-355600" algn="just">
              <a:lnSpc>
                <a:spcPct val="140000"/>
              </a:lnSpc>
              <a:spcBef>
                <a:spcPct val="0"/>
              </a:spcBef>
              <a:buFont typeface="Wingdings" pitchFamily="2" charset="2"/>
              <a:buNone/>
              <a:tabLst>
                <a:tab pos="0" algn="l"/>
                <a:tab pos="355600" algn="l"/>
              </a:tabLst>
              <a:defRPr/>
            </a:pPr>
            <a:r>
              <a:rPr lang="el-GR" sz="2000" dirty="0" smtClean="0">
                <a:latin typeface="Arial" charset="0"/>
              </a:rPr>
              <a:t>		Προθεσμία για επισπευσμένη διαδικασία: [</a:t>
            </a:r>
            <a:r>
              <a:rPr lang="en-US" sz="2000" dirty="0" smtClean="0">
                <a:latin typeface="Arial" charset="0"/>
              </a:rPr>
              <a:t>§</a:t>
            </a:r>
            <a:r>
              <a:rPr lang="el-GR" sz="2000" dirty="0" smtClean="0">
                <a:latin typeface="Arial" charset="0"/>
              </a:rPr>
              <a:t> 3 άρθρ. 27 &amp; </a:t>
            </a:r>
            <a:r>
              <a:rPr lang="en-US" sz="2000" dirty="0" smtClean="0">
                <a:latin typeface="Arial" charset="0"/>
              </a:rPr>
              <a:t>§</a:t>
            </a:r>
            <a:r>
              <a:rPr lang="el-GR" sz="2000" dirty="0" smtClean="0">
                <a:latin typeface="Arial" charset="0"/>
              </a:rPr>
              <a:t> 7 άρθρ.28]: </a:t>
            </a:r>
            <a:r>
              <a:rPr lang="el-GR" sz="2000" b="1" u="sng" dirty="0" smtClean="0">
                <a:solidFill>
                  <a:srgbClr val="FFFF00"/>
                </a:solidFill>
                <a:latin typeface="Arial" charset="0"/>
              </a:rPr>
              <a:t>4 ημέρες</a:t>
            </a:r>
            <a:r>
              <a:rPr lang="el-GR" sz="2000" dirty="0" smtClean="0">
                <a:solidFill>
                  <a:srgbClr val="FFFF00"/>
                </a:solidFill>
                <a:latin typeface="Arial" charset="0"/>
              </a:rPr>
              <a:t>.</a:t>
            </a:r>
          </a:p>
          <a:p>
            <a:pPr marL="355600" indent="-355600" algn="just">
              <a:lnSpc>
                <a:spcPct val="140000"/>
              </a:lnSpc>
              <a:spcBef>
                <a:spcPct val="0"/>
              </a:spcBef>
              <a:buFont typeface="Wingdings" pitchFamily="2" charset="2"/>
              <a:buAutoNum type="romanLcPeriod" startAt="2"/>
              <a:tabLst>
                <a:tab pos="0" algn="l"/>
                <a:tab pos="355600" algn="l"/>
              </a:tabLst>
              <a:defRPr/>
            </a:pPr>
            <a:r>
              <a:rPr lang="el-GR" sz="2000" dirty="0" smtClean="0">
                <a:latin typeface="Arial" charset="0"/>
              </a:rPr>
              <a:t>όταν τα έγγραφα της σύμβασης </a:t>
            </a:r>
            <a:r>
              <a:rPr lang="el-GR" sz="2000" b="1" u="sng" dirty="0" smtClean="0">
                <a:latin typeface="Arial" charset="0"/>
              </a:rPr>
              <a:t>υφίστανται σημαντικές αλλαγές</a:t>
            </a:r>
            <a:r>
              <a:rPr lang="el-GR" sz="2000" dirty="0" smtClean="0">
                <a:latin typeface="Arial" charset="0"/>
              </a:rPr>
              <a:t>. Διάρκεια: ανάλογη με τη σπουδαιότητα των πληροφοριών ή των αλλαγών.</a:t>
            </a:r>
          </a:p>
          <a:p>
            <a:pPr marL="355600" indent="-355600" algn="just">
              <a:lnSpc>
                <a:spcPct val="140000"/>
              </a:lnSpc>
              <a:spcBef>
                <a:spcPct val="0"/>
              </a:spcBef>
              <a:buFont typeface="Wingdings" pitchFamily="2" charset="2"/>
              <a:buChar char="Ø"/>
              <a:tabLst>
                <a:tab pos="0" algn="l"/>
                <a:tab pos="355600" algn="l"/>
              </a:tabLst>
              <a:defRPr/>
            </a:pPr>
            <a:r>
              <a:rPr lang="el-GR" sz="2000" b="1" dirty="0" smtClean="0">
                <a:solidFill>
                  <a:srgbClr val="FFFF00"/>
                </a:solidFill>
                <a:latin typeface="Arial" charset="0"/>
              </a:rPr>
              <a:t>Μη υποχρέωση ΑΑ για παράταση προθεσμιών</a:t>
            </a:r>
            <a:r>
              <a:rPr lang="el-GR" sz="2000" dirty="0" smtClean="0">
                <a:latin typeface="Arial" charset="0"/>
              </a:rPr>
              <a:t>: όταν οι πρόσθετες πληροφορίες δεν έχουν ζητηθεί έγκαιρα ή δεν έχουν σημασία για την προετοιμασία κατάλληλων προσφορών. </a:t>
            </a:r>
          </a:p>
        </p:txBody>
      </p:sp>
      <p:sp>
        <p:nvSpPr>
          <p:cNvPr id="3789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B6C04E-23AF-4E1C-90C6-89548997AE8D}" type="slidenum">
              <a:rPr lang="el-GR" sz="1200">
                <a:solidFill>
                  <a:schemeClr val="tx1">
                    <a:tint val="75000"/>
                  </a:schemeClr>
                </a:solidFill>
                <a:latin typeface="+mn-lt"/>
                <a:cs typeface="+mn-cs"/>
              </a:rPr>
              <a:pPr algn="r" fontAlgn="auto">
                <a:spcBef>
                  <a:spcPts val="0"/>
                </a:spcBef>
                <a:spcAft>
                  <a:spcPts val="0"/>
                </a:spcAft>
                <a:defRPr/>
              </a:pPr>
              <a:t>39</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eaLnBrk="1" hangingPunct="1">
              <a:lnSpc>
                <a:spcPct val="90000"/>
              </a:lnSpc>
              <a:defRPr/>
            </a:pPr>
            <a:r>
              <a:rPr lang="el-GR" sz="2000" b="1" smtClean="0"/>
              <a:t>Άρθρο</a:t>
            </a:r>
            <a:r>
              <a:rPr lang="en-GB" sz="2000" b="1" smtClean="0"/>
              <a:t> 53 </a:t>
            </a:r>
            <a:r>
              <a:rPr lang="el-GR" sz="2000" b="1" smtClean="0"/>
              <a:t>Περιεχόμενο εγγράφων της σύμβασης</a:t>
            </a:r>
          </a:p>
        </p:txBody>
      </p:sp>
      <p:sp>
        <p:nvSpPr>
          <p:cNvPr id="3" name="Content Placeholder 2"/>
          <p:cNvSpPr>
            <a:spLocks noGrp="1"/>
          </p:cNvSpPr>
          <p:nvPr>
            <p:ph idx="4294967295"/>
          </p:nvPr>
        </p:nvSpPr>
        <p:spPr>
          <a:xfrm>
            <a:off x="323850" y="765175"/>
            <a:ext cx="8640763" cy="5472113"/>
          </a:xfrm>
        </p:spPr>
        <p:txBody>
          <a:bodyPr>
            <a:normAutofit/>
          </a:bodyPr>
          <a:lstStyle/>
          <a:p>
            <a:pPr marL="355600" indent="-355600" algn="just">
              <a:lnSpc>
                <a:spcPct val="150000"/>
              </a:lnSpc>
              <a:spcBef>
                <a:spcPct val="0"/>
              </a:spcBef>
              <a:buFont typeface="Wingdings" pitchFamily="2" charset="2"/>
              <a:buChar char="Ø"/>
              <a:tabLst>
                <a:tab pos="0" algn="l"/>
                <a:tab pos="355600" algn="l"/>
              </a:tabLst>
              <a:defRPr/>
            </a:pPr>
            <a:r>
              <a:rPr lang="el-GR" sz="2000" b="1" u="sng" dirty="0" smtClean="0">
                <a:effectLst/>
                <a:latin typeface="Arial" charset="0"/>
              </a:rPr>
              <a:t>Γενικός κανόνας</a:t>
            </a:r>
            <a:r>
              <a:rPr lang="el-GR" sz="2000" b="1" dirty="0" smtClean="0">
                <a:effectLst/>
                <a:latin typeface="Arial" charset="0"/>
              </a:rPr>
              <a:t>: οι όροι των εγγράφων της σύμβασης πρέπει να είναι </a:t>
            </a:r>
            <a:r>
              <a:rPr lang="el-GR" sz="2000" b="1" dirty="0" smtClean="0">
                <a:solidFill>
                  <a:schemeClr val="accent1"/>
                </a:solidFill>
                <a:effectLst/>
                <a:latin typeface="Arial" charset="0"/>
              </a:rPr>
              <a:t>σαφείς &amp; πλήρεις</a:t>
            </a:r>
            <a:r>
              <a:rPr lang="el-GR" sz="2000" b="1" dirty="0" smtClean="0">
                <a:effectLst/>
                <a:latin typeface="Arial" charset="0"/>
              </a:rPr>
              <a:t> ώστε να επιτρέπουν την υποβολή άρτιων &amp; συγκρίσιμων μεταξύ τους προσφορών. </a:t>
            </a:r>
          </a:p>
          <a:p>
            <a:pPr marL="355600" indent="-355600" algn="just">
              <a:lnSpc>
                <a:spcPct val="150000"/>
              </a:lnSpc>
              <a:spcBef>
                <a:spcPct val="0"/>
              </a:spcBef>
              <a:buNone/>
              <a:tabLst>
                <a:tab pos="0" algn="l"/>
                <a:tab pos="355600" algn="l"/>
              </a:tabLst>
              <a:defRPr/>
            </a:pPr>
            <a:endParaRPr lang="el-GR" sz="2000" b="1" dirty="0" smtClean="0">
              <a:effectLst/>
              <a:latin typeface="Arial" charset="0"/>
            </a:endParaRPr>
          </a:p>
          <a:p>
            <a:pPr marL="355600" indent="-355600" algn="just">
              <a:lnSpc>
                <a:spcPct val="150000"/>
              </a:lnSpc>
              <a:spcBef>
                <a:spcPct val="0"/>
              </a:spcBef>
              <a:buFont typeface="Wingdings" pitchFamily="2" charset="2"/>
              <a:buChar char="Ø"/>
              <a:tabLst>
                <a:tab pos="0" algn="l"/>
                <a:tab pos="355600" algn="l"/>
              </a:tabLst>
              <a:defRPr/>
            </a:pPr>
            <a:r>
              <a:rPr lang="el-GR" sz="2000" b="1" dirty="0" smtClean="0">
                <a:solidFill>
                  <a:srgbClr val="FFFF00"/>
                </a:solidFill>
                <a:effectLst/>
                <a:latin typeface="Arial" charset="0"/>
              </a:rPr>
              <a:t>Καθορισμός [ελάχιστων] πληροφοριών εγγράφων σύμβασης</a:t>
            </a:r>
          </a:p>
          <a:p>
            <a:pPr marL="355600" indent="-355600" algn="just">
              <a:lnSpc>
                <a:spcPct val="150000"/>
              </a:lnSpc>
              <a:spcBef>
                <a:spcPct val="0"/>
              </a:spcBef>
              <a:buNone/>
              <a:tabLst>
                <a:tab pos="0" algn="l"/>
                <a:tab pos="355600" algn="l"/>
              </a:tabLst>
              <a:defRPr/>
            </a:pPr>
            <a:endParaRPr lang="el-GR" sz="2000" b="1" i="1" dirty="0" smtClean="0">
              <a:solidFill>
                <a:srgbClr val="FFFF00"/>
              </a:solidFill>
              <a:effectLst/>
              <a:latin typeface="Arial" charset="0"/>
            </a:endParaRPr>
          </a:p>
          <a:p>
            <a:pPr marL="355600" indent="-355600" algn="just">
              <a:lnSpc>
                <a:spcPct val="150000"/>
              </a:lnSpc>
              <a:spcBef>
                <a:spcPct val="0"/>
              </a:spcBef>
              <a:buFont typeface="Wingdings" pitchFamily="2" charset="2"/>
              <a:buChar char="Ø"/>
              <a:tabLst>
                <a:tab pos="0" algn="l"/>
                <a:tab pos="355600" algn="l"/>
              </a:tabLst>
              <a:defRPr/>
            </a:pPr>
            <a:r>
              <a:rPr lang="el-GR" sz="2000" b="1" dirty="0" smtClean="0">
                <a:effectLst/>
                <a:latin typeface="Arial" charset="0"/>
              </a:rPr>
              <a:t>Γλώσσα: υποχρεωτική σύνταξη στην </a:t>
            </a:r>
            <a:r>
              <a:rPr lang="el-GR" sz="2000" b="1" dirty="0" smtClean="0">
                <a:solidFill>
                  <a:schemeClr val="accent1"/>
                </a:solidFill>
                <a:effectLst/>
                <a:latin typeface="Arial" charset="0"/>
              </a:rPr>
              <a:t>ελληνική</a:t>
            </a:r>
            <a:r>
              <a:rPr lang="el-GR" sz="2000" b="1" dirty="0" smtClean="0">
                <a:effectLst/>
                <a:latin typeface="Arial" charset="0"/>
              </a:rPr>
              <a:t> &amp; προαιρετικά και σε άλλες γλώσσες, συνολικά ή μερικά και σε περίπτωση ασυμφωνίας μεταξύ των τμημάτων των εγγράφων της σύμβασης που έχουν συνταχθεί σε περισσότερες γλώσσες, </a:t>
            </a:r>
            <a:r>
              <a:rPr lang="el-GR" sz="2000" b="1" dirty="0" smtClean="0">
                <a:solidFill>
                  <a:schemeClr val="accent1"/>
                </a:solidFill>
                <a:effectLst/>
                <a:latin typeface="Arial" charset="0"/>
              </a:rPr>
              <a:t>επικρατεί η ελληνική έκδοση</a:t>
            </a:r>
            <a:r>
              <a:rPr lang="el-GR" sz="2000" b="1" dirty="0" smtClean="0">
                <a:effectLst/>
                <a:latin typeface="Arial" charset="0"/>
              </a:rPr>
              <a:t>. </a:t>
            </a:r>
          </a:p>
        </p:txBody>
      </p:sp>
      <p:sp>
        <p:nvSpPr>
          <p:cNvPr id="389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30A36FEE-024D-4959-9E95-C8396EA607B7}" type="slidenum">
              <a:rPr lang="el-GR">
                <a:solidFill>
                  <a:schemeClr val="tx1">
                    <a:tint val="75000"/>
                  </a:schemeClr>
                </a:solidFill>
                <a:latin typeface="+mn-lt"/>
                <a:cs typeface="+mn-cs"/>
              </a:rPr>
              <a:pPr fontAlgn="auto">
                <a:spcBef>
                  <a:spcPts val="0"/>
                </a:spcBef>
                <a:spcAft>
                  <a:spcPts val="0"/>
                </a:spcAft>
                <a:defRPr/>
              </a:pPr>
              <a:t>4</a:t>
            </a:fld>
            <a:endParaRPr lang="el-GR">
              <a:solidFill>
                <a:schemeClr val="tx1">
                  <a:tint val="75000"/>
                </a:schemeClr>
              </a:solidFill>
              <a:latin typeface="+mn-lt"/>
              <a:cs typeface="+mn-cs"/>
            </a:endParaRPr>
          </a:p>
        </p:txBody>
      </p:sp>
      <p:sp>
        <p:nvSpPr>
          <p:cNvPr id="5123" name="Title 1"/>
          <p:cNvSpPr>
            <a:spLocks noGrp="1"/>
          </p:cNvSpPr>
          <p:nvPr>
            <p:ph type="title" idx="4294967295"/>
          </p:nvPr>
        </p:nvSpPr>
        <p:spPr>
          <a:xfrm>
            <a:off x="395288" y="188913"/>
            <a:ext cx="8280400" cy="719137"/>
          </a:xfrm>
          <a:noFill/>
        </p:spPr>
        <p:txBody>
          <a:bodyPr/>
          <a:lstStyle/>
          <a:p>
            <a:pPr eaLnBrk="1" hangingPunct="1">
              <a:lnSpc>
                <a:spcPct val="90000"/>
              </a:lnSpc>
            </a:pPr>
            <a:r>
              <a:rPr lang="el-GR" sz="1800" b="1" smtClean="0">
                <a:solidFill>
                  <a:srgbClr val="FFFF00"/>
                </a:solidFill>
                <a:effectLst/>
              </a:rPr>
              <a:t>Άρθρο 44 Τεχνική επάρκεια ΑΑ στις ΔΣ έργων και μελετών:</a:t>
            </a:r>
            <a:endParaRPr lang="el-GR" sz="1800" smtClean="0">
              <a:effectLst/>
            </a:endParaRPr>
          </a:p>
        </p:txBody>
      </p:sp>
      <p:sp>
        <p:nvSpPr>
          <p:cNvPr id="4100" name="Content Placeholder 2"/>
          <p:cNvSpPr>
            <a:spLocks noGrp="1"/>
          </p:cNvSpPr>
          <p:nvPr>
            <p:ph idx="4294967295"/>
          </p:nvPr>
        </p:nvSpPr>
        <p:spPr>
          <a:xfrm>
            <a:off x="250825" y="1071563"/>
            <a:ext cx="8607425" cy="5526087"/>
          </a:xfrm>
        </p:spPr>
        <p:txBody>
          <a:bodyPr/>
          <a:lstStyle/>
          <a:p>
            <a:pPr marL="182563" indent="-182563" algn="just" defTabSz="190500">
              <a:lnSpc>
                <a:spcPct val="150000"/>
              </a:lnSpc>
              <a:spcBef>
                <a:spcPct val="0"/>
              </a:spcBef>
              <a:buFont typeface="Wingdings" pitchFamily="2" charset="2"/>
              <a:buChar char="v"/>
              <a:tabLst>
                <a:tab pos="182563" algn="l"/>
              </a:tabLst>
              <a:defRPr/>
            </a:pPr>
            <a:r>
              <a:rPr lang="el-GR" sz="2000" b="1" dirty="0" smtClean="0">
                <a:solidFill>
                  <a:srgbClr val="00B050"/>
                </a:solidFill>
                <a:effectLst/>
                <a:latin typeface="Arial" charset="0"/>
              </a:rPr>
              <a:t>ορίζονται οι προϋποθέσεις για την επάρκεια των Τεχνικών Υπηρεσιών που αναθέτουν και εκτελούν έργα και μελέτες</a:t>
            </a:r>
            <a:r>
              <a:rPr lang="el-GR" sz="2400" dirty="0" smtClean="0">
                <a:effectLst/>
                <a:latin typeface="Arial" charset="0"/>
              </a:rPr>
              <a:t>.</a:t>
            </a:r>
            <a:r>
              <a:rPr lang="el-GR" sz="2400" dirty="0" smtClean="0"/>
              <a:t> </a:t>
            </a:r>
            <a:endParaRPr lang="en-US" sz="2400" dirty="0" smtClean="0"/>
          </a:p>
          <a:p>
            <a:pPr marL="182563" indent="-182563" algn="just" defTabSz="190500">
              <a:lnSpc>
                <a:spcPct val="150000"/>
              </a:lnSpc>
              <a:spcBef>
                <a:spcPct val="0"/>
              </a:spcBef>
              <a:buFont typeface="Wingdings" pitchFamily="2" charset="2"/>
              <a:buChar char="v"/>
              <a:tabLst>
                <a:tab pos="182563" algn="l"/>
              </a:tabLst>
              <a:defRPr/>
            </a:pPr>
            <a:r>
              <a:rPr lang="el-GR" sz="1800" dirty="0" smtClean="0">
                <a:latin typeface="Arial" pitchFamily="34" charset="0"/>
              </a:rPr>
              <a:t>«Σε περίπτωση που η τεχνική υπηρεσία </a:t>
            </a:r>
            <a:r>
              <a:rPr lang="el-GR" sz="1800" dirty="0" smtClean="0">
                <a:solidFill>
                  <a:srgbClr val="FFFF00"/>
                </a:solidFill>
                <a:latin typeface="Arial" pitchFamily="34" charset="0"/>
              </a:rPr>
              <a:t>δεν πληροί τις προδιαγραφές επάρκειας</a:t>
            </a:r>
            <a:r>
              <a:rPr lang="en-US" sz="1800" dirty="0" smtClean="0">
                <a:solidFill>
                  <a:srgbClr val="FFFF00"/>
                </a:solidFill>
                <a:latin typeface="Arial" pitchFamily="34" charset="0"/>
              </a:rPr>
              <a:t>,</a:t>
            </a:r>
            <a:r>
              <a:rPr lang="el-GR" sz="1800" dirty="0" smtClean="0">
                <a:latin typeface="Arial" pitchFamily="34" charset="0"/>
              </a:rPr>
              <a:t> θεωρείται υπηρεσία </a:t>
            </a:r>
            <a:r>
              <a:rPr lang="el-GR" sz="1800" u="sng" dirty="0" smtClean="0">
                <a:latin typeface="Arial" pitchFamily="34" charset="0"/>
              </a:rPr>
              <a:t>που δεν έχει τεχνική επάρκεια</a:t>
            </a:r>
            <a:r>
              <a:rPr lang="el-GR" sz="1800" dirty="0" smtClean="0">
                <a:latin typeface="Arial" pitchFamily="34" charset="0"/>
              </a:rPr>
              <a:t> και η διεξαγωγή της διαδικασίας σύναψης, η εποπτεία και η επίβλεψη των δημοσίων συμβάσεων, έργων ή μελετών αρμοδιότητάς της, διενεργούνται, </a:t>
            </a:r>
            <a:r>
              <a:rPr lang="el-GR" sz="1800" b="1" dirty="0" smtClean="0">
                <a:solidFill>
                  <a:srgbClr val="00B050"/>
                </a:solidFill>
                <a:latin typeface="Arial" pitchFamily="34" charset="0"/>
              </a:rPr>
              <a:t>με προγραμματική σύμβαση </a:t>
            </a:r>
            <a:r>
              <a:rPr lang="el-GR" sz="1800" dirty="0" smtClean="0">
                <a:latin typeface="Arial" pitchFamily="34" charset="0"/>
              </a:rPr>
              <a:t>από την τεχνική υπηρεσία του εποπτεύοντος την αναθέτουσα αρχή φορέα ή της οικείας περιφέρειας ή από άλλη τεχνική υπηρεσία φορέων της Γενικής Κυβέρνησης της περίπτωσης </a:t>
            </a:r>
            <a:r>
              <a:rPr lang="el-GR" sz="1800" dirty="0" err="1" smtClean="0">
                <a:latin typeface="Arial" pitchFamily="34" charset="0"/>
              </a:rPr>
              <a:t>β΄</a:t>
            </a:r>
            <a:r>
              <a:rPr lang="el-GR" sz="1800" dirty="0" smtClean="0">
                <a:latin typeface="Arial" pitchFamily="34" charset="0"/>
              </a:rPr>
              <a:t> της παρ.1 του άρθρου 14 του ν. 4270/2014 (Α΄ 143).». -</a:t>
            </a:r>
            <a:endParaRPr lang="en-US" sz="1800" dirty="0" smtClean="0">
              <a:latin typeface="Arial" pitchFamily="34" charset="0"/>
            </a:endParaRPr>
          </a:p>
          <a:p>
            <a:pPr marL="182563" indent="-182563" algn="just" defTabSz="190500">
              <a:lnSpc>
                <a:spcPct val="150000"/>
              </a:lnSpc>
              <a:spcBef>
                <a:spcPct val="0"/>
              </a:spcBef>
              <a:buNone/>
              <a:tabLst>
                <a:tab pos="182563" algn="l"/>
              </a:tabLst>
              <a:defRPr/>
            </a:pPr>
            <a:r>
              <a:rPr lang="en-US" sz="1600" dirty="0" smtClean="0">
                <a:solidFill>
                  <a:srgbClr val="FFFF00"/>
                </a:solidFill>
                <a:latin typeface="Arial" pitchFamily="34" charset="0"/>
              </a:rPr>
              <a:t>	</a:t>
            </a:r>
            <a:r>
              <a:rPr lang="el-GR" sz="1600" dirty="0" smtClean="0">
                <a:solidFill>
                  <a:srgbClr val="FFFF00"/>
                </a:solidFill>
                <a:latin typeface="Arial" pitchFamily="34" charset="0"/>
              </a:rPr>
              <a:t>ΑΝΤΙΚ. ΤΟΥ ΠΡΩΤΟΥ ΕΔΑΦΙΟΥ ΤΗΣ ΠΑΡ. 2 ΤΟΥ ΑΡΘΡΟΥ 44 ΜΕ ΤΗΝ ΠΑΡ. 8 ΤΟΥ ΑΡΘ. 79 ΤΟΥ Ν. 4530/18, ΦΕΚ-59 Α/30-3-18 </a:t>
            </a:r>
            <a:r>
              <a:rPr lang="el-GR" sz="1600" dirty="0" smtClean="0">
                <a:solidFill>
                  <a:srgbClr val="FFFF00"/>
                </a:solidFill>
                <a:effectLst/>
                <a:latin typeface="Arial" pitchFamily="34" charset="0"/>
              </a:rPr>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8B6C04E-23AF-4E1C-90C6-89548997AE8D}" type="slidenum">
              <a:rPr lang="el-GR" sz="1200">
                <a:solidFill>
                  <a:schemeClr val="tx1">
                    <a:tint val="75000"/>
                  </a:schemeClr>
                </a:solidFill>
                <a:latin typeface="+mn-lt"/>
                <a:cs typeface="+mn-cs"/>
              </a:rPr>
              <a:pPr algn="r" fontAlgn="auto">
                <a:spcBef>
                  <a:spcPts val="0"/>
                </a:spcBef>
                <a:spcAft>
                  <a:spcPts val="0"/>
                </a:spcAft>
                <a:defRPr/>
              </a:pPr>
              <a:t>40</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eaLnBrk="1" hangingPunct="1">
              <a:lnSpc>
                <a:spcPct val="90000"/>
              </a:lnSpc>
              <a:defRPr/>
            </a:pPr>
            <a:r>
              <a:rPr lang="el-GR" sz="2000" b="1" smtClean="0"/>
              <a:t>Άρθρο</a:t>
            </a:r>
            <a:r>
              <a:rPr lang="en-GB" sz="2000" b="1" smtClean="0"/>
              <a:t> 53 </a:t>
            </a:r>
            <a:r>
              <a:rPr lang="el-GR" sz="2000" b="1" smtClean="0"/>
              <a:t>Περιεχόμενο εγγράφων της σύμβασης</a:t>
            </a:r>
          </a:p>
        </p:txBody>
      </p:sp>
      <p:sp>
        <p:nvSpPr>
          <p:cNvPr id="3" name="Content Placeholder 2"/>
          <p:cNvSpPr>
            <a:spLocks noGrp="1"/>
          </p:cNvSpPr>
          <p:nvPr>
            <p:ph idx="4294967295"/>
          </p:nvPr>
        </p:nvSpPr>
        <p:spPr>
          <a:xfrm>
            <a:off x="323850" y="1000108"/>
            <a:ext cx="8640763" cy="4143404"/>
          </a:xfrm>
        </p:spPr>
        <p:txBody>
          <a:bodyPr>
            <a:normAutofit/>
          </a:bodyPr>
          <a:lstStyle/>
          <a:p>
            <a:pPr marL="355600" indent="-355600" algn="just">
              <a:lnSpc>
                <a:spcPct val="150000"/>
              </a:lnSpc>
              <a:spcBef>
                <a:spcPct val="0"/>
              </a:spcBef>
              <a:buFont typeface="Wingdings" pitchFamily="2" charset="2"/>
              <a:buChar char="Ø"/>
              <a:tabLst>
                <a:tab pos="0" algn="l"/>
                <a:tab pos="355600" algn="l"/>
              </a:tabLst>
              <a:defRPr/>
            </a:pPr>
            <a:endParaRPr lang="el-GR" sz="1800" b="1" u="sng" dirty="0" smtClean="0">
              <a:solidFill>
                <a:srgbClr val="FFFF00"/>
              </a:solidFill>
              <a:effectLst/>
              <a:latin typeface="Arial" charset="0"/>
            </a:endParaRPr>
          </a:p>
          <a:p>
            <a:pPr marL="355600" indent="-355600" algn="just">
              <a:lnSpc>
                <a:spcPct val="150000"/>
              </a:lnSpc>
              <a:spcBef>
                <a:spcPct val="0"/>
              </a:spcBef>
              <a:buFont typeface="Wingdings" pitchFamily="2" charset="2"/>
              <a:buChar char="Ø"/>
              <a:tabLst>
                <a:tab pos="0" algn="l"/>
                <a:tab pos="355600" algn="l"/>
              </a:tabLst>
              <a:defRPr/>
            </a:pPr>
            <a:r>
              <a:rPr lang="el-GR" sz="2000" b="1" u="sng" dirty="0" smtClean="0">
                <a:solidFill>
                  <a:srgbClr val="FFFF00"/>
                </a:solidFill>
                <a:effectLst/>
                <a:latin typeface="Arial" charset="0"/>
              </a:rPr>
              <a:t>Επιβολή δαπάνης σε οικ. Φορείς</a:t>
            </a:r>
            <a:r>
              <a:rPr lang="el-GR" sz="2000" b="1" dirty="0" smtClean="0">
                <a:effectLst/>
                <a:latin typeface="Arial" charset="0"/>
              </a:rPr>
              <a:t>: όχι άλλη, πλην της δαπάνης που αντιστοιχεί στο κόστος αναπαραγωγής των εγγράφων &amp; της ταχυδρομικής αποστολής τους [μείωση κόστους συμμετοχής, ενίσχυση ανταγωνισμού]</a:t>
            </a:r>
            <a:endParaRPr lang="el-GR" sz="2000" dirty="0" smtClean="0">
              <a:latin typeface="Arial" charset="0"/>
            </a:endParaRPr>
          </a:p>
        </p:txBody>
      </p:sp>
      <p:sp>
        <p:nvSpPr>
          <p:cNvPr id="389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8EE506E-395B-42E7-95B8-1BBA10A45C96}" type="slidenum">
              <a:rPr lang="el-GR" sz="1200">
                <a:solidFill>
                  <a:schemeClr val="tx1">
                    <a:tint val="75000"/>
                  </a:schemeClr>
                </a:solidFill>
                <a:latin typeface="+mn-lt"/>
                <a:cs typeface="+mn-cs"/>
              </a:rPr>
              <a:pPr algn="r" fontAlgn="auto">
                <a:spcBef>
                  <a:spcPts val="0"/>
                </a:spcBef>
                <a:spcAft>
                  <a:spcPts val="0"/>
                </a:spcAft>
                <a:defRPr/>
              </a:pPr>
              <a:t>41</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eaLnBrk="1" hangingPunct="1">
              <a:lnSpc>
                <a:spcPct val="90000"/>
              </a:lnSpc>
              <a:defRPr/>
            </a:pPr>
            <a:r>
              <a:rPr lang="el-GR" sz="2000" b="1" smtClean="0"/>
              <a:t>Άρθρο</a:t>
            </a:r>
            <a:r>
              <a:rPr lang="en-GB" sz="2000" b="1" smtClean="0"/>
              <a:t> 53 </a:t>
            </a:r>
            <a:r>
              <a:rPr lang="el-GR" sz="2000" b="1" smtClean="0"/>
              <a:t>Περιεχόμενο εγγράφων της σύμβασης</a:t>
            </a:r>
            <a:r>
              <a:rPr lang="el-GR" sz="2400" b="1" smtClean="0"/>
              <a:t> </a:t>
            </a:r>
            <a:r>
              <a:rPr lang="el-GR" sz="1600" b="1" smtClean="0"/>
              <a:t>[συνέχεια]</a:t>
            </a:r>
            <a:endParaRPr lang="el-GR" sz="2400" b="1" smtClean="0"/>
          </a:p>
        </p:txBody>
      </p:sp>
      <p:sp>
        <p:nvSpPr>
          <p:cNvPr id="3" name="Content Placeholder 2"/>
          <p:cNvSpPr>
            <a:spLocks noGrp="1"/>
          </p:cNvSpPr>
          <p:nvPr>
            <p:ph idx="4294967295"/>
          </p:nvPr>
        </p:nvSpPr>
        <p:spPr>
          <a:xfrm>
            <a:off x="323850" y="765175"/>
            <a:ext cx="8640763" cy="5472113"/>
          </a:xfrm>
        </p:spPr>
        <p:txBody>
          <a:bodyPr>
            <a:normAutofit lnSpcReduction="10000"/>
          </a:bodyPr>
          <a:lstStyle/>
          <a:p>
            <a:pPr marL="660400" indent="-660400" algn="just">
              <a:lnSpc>
                <a:spcPct val="200000"/>
              </a:lnSpc>
              <a:spcBef>
                <a:spcPct val="0"/>
              </a:spcBef>
              <a:buFont typeface="Wingdings" pitchFamily="2" charset="2"/>
              <a:buChar char="Ø"/>
              <a:tabLst>
                <a:tab pos="0" algn="l"/>
                <a:tab pos="355600" algn="l"/>
              </a:tabLst>
              <a:defRPr/>
            </a:pPr>
            <a:r>
              <a:rPr lang="el-GR" sz="2000" b="1" dirty="0" smtClean="0">
                <a:solidFill>
                  <a:srgbClr val="FFFF00"/>
                </a:solidFill>
                <a:effectLst/>
                <a:latin typeface="Arial" charset="0"/>
              </a:rPr>
              <a:t>Εξουσιοδότηση στην Ε.Α.Α.ΔΗ.ΣΥ να εκδίδει </a:t>
            </a:r>
            <a:r>
              <a:rPr lang="el-GR" sz="2000" b="1" u="sng" dirty="0" smtClean="0">
                <a:solidFill>
                  <a:srgbClr val="FFFF00"/>
                </a:solidFill>
                <a:effectLst/>
                <a:latin typeface="Arial" charset="0"/>
              </a:rPr>
              <a:t>δεσμευτικά</a:t>
            </a:r>
            <a:r>
              <a:rPr lang="el-GR" sz="2000" b="1" dirty="0" smtClean="0">
                <a:solidFill>
                  <a:srgbClr val="FFFF00"/>
                </a:solidFill>
                <a:effectLst/>
                <a:latin typeface="Arial" charset="0"/>
              </a:rPr>
              <a:t> για όλους πρότυπα εγγράφων σύμβασης</a:t>
            </a:r>
            <a:r>
              <a:rPr lang="el-GR" sz="2000" dirty="0" smtClean="0">
                <a:solidFill>
                  <a:srgbClr val="FFFF00"/>
                </a:solidFill>
                <a:effectLst/>
                <a:latin typeface="Arial" charset="0"/>
              </a:rPr>
              <a:t>.</a:t>
            </a:r>
          </a:p>
          <a:p>
            <a:pPr marL="660400" indent="-660400" algn="just">
              <a:lnSpc>
                <a:spcPct val="200000"/>
              </a:lnSpc>
              <a:spcBef>
                <a:spcPct val="0"/>
              </a:spcBef>
              <a:buFont typeface="Wingdings" pitchFamily="2" charset="2"/>
              <a:buChar char="Ø"/>
              <a:tabLst>
                <a:tab pos="0" algn="l"/>
                <a:tab pos="355600" algn="l"/>
              </a:tabLst>
              <a:defRPr/>
            </a:pPr>
            <a:r>
              <a:rPr lang="el-GR" sz="2000" dirty="0" smtClean="0">
                <a:effectLst/>
                <a:latin typeface="Arial" charset="0"/>
              </a:rPr>
              <a:t>Εξουσιοδότηση στον Υπουργό Υποδομών, Μεταφορών &amp; Δικτύων να εκδίδει </a:t>
            </a:r>
            <a:r>
              <a:rPr lang="el-GR" sz="2000" u="sng" dirty="0" smtClean="0">
                <a:solidFill>
                  <a:schemeClr val="accent1"/>
                </a:solidFill>
                <a:effectLst/>
                <a:latin typeface="Arial" charset="0"/>
              </a:rPr>
              <a:t>λοιπά πρότυπα τεχνικού περιεχομένου</a:t>
            </a:r>
            <a:r>
              <a:rPr lang="el-GR" sz="2000" dirty="0" smtClean="0">
                <a:effectLst/>
                <a:latin typeface="Arial" charset="0"/>
              </a:rPr>
              <a:t> για τις συμβάσεις έργων, μελετών και τεχνικών &amp; λοιπών συναφών επιστημονικών υπηρεσιών. </a:t>
            </a:r>
          </a:p>
          <a:p>
            <a:pPr marL="660400" indent="-660400" algn="just">
              <a:lnSpc>
                <a:spcPct val="200000"/>
              </a:lnSpc>
              <a:spcBef>
                <a:spcPct val="0"/>
              </a:spcBef>
              <a:buFont typeface="Wingdings" pitchFamily="2" charset="2"/>
              <a:buChar char="Ø"/>
              <a:tabLst>
                <a:tab pos="0" algn="l"/>
                <a:tab pos="355600" algn="l"/>
              </a:tabLst>
              <a:defRPr/>
            </a:pPr>
            <a:r>
              <a:rPr lang="el-GR" sz="2000" u="sng" dirty="0" smtClean="0">
                <a:solidFill>
                  <a:schemeClr val="accent1"/>
                </a:solidFill>
                <a:effectLst/>
                <a:latin typeface="Arial" charset="0"/>
              </a:rPr>
              <a:t>Ειδικές ρυθμίσεις για τις συμβάσεις έργων</a:t>
            </a:r>
            <a:r>
              <a:rPr lang="el-GR" sz="2000" dirty="0" smtClean="0">
                <a:effectLst/>
                <a:latin typeface="Arial" charset="0"/>
              </a:rPr>
              <a:t>, που αφορούν στην προσαρμογή των υπαρχόντων σχεδίων διακήρυξης σύμφωνα με τα ισχύοντα πρότυπα. </a:t>
            </a:r>
            <a:endParaRPr lang="el-GR" sz="2000" dirty="0" smtClean="0">
              <a:latin typeface="Arial" charset="0"/>
            </a:endParaRPr>
          </a:p>
        </p:txBody>
      </p:sp>
      <p:sp>
        <p:nvSpPr>
          <p:cNvPr id="3994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048CDAB-A9ED-478B-BD98-4F90DCA82A4C}" type="slidenum">
              <a:rPr lang="el-GR" sz="1200">
                <a:solidFill>
                  <a:schemeClr val="tx1">
                    <a:tint val="75000"/>
                  </a:schemeClr>
                </a:solidFill>
                <a:latin typeface="+mn-lt"/>
                <a:cs typeface="+mn-cs"/>
              </a:rPr>
              <a:pPr algn="r" fontAlgn="auto">
                <a:spcBef>
                  <a:spcPts val="0"/>
                </a:spcBef>
                <a:spcAft>
                  <a:spcPts val="0"/>
                </a:spcAft>
                <a:defRPr/>
              </a:pPr>
              <a:t>42</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eaLnBrk="1" hangingPunct="1">
              <a:lnSpc>
                <a:spcPct val="90000"/>
              </a:lnSpc>
              <a:defRPr/>
            </a:pPr>
            <a:r>
              <a:rPr lang="el-GR" sz="2000" b="1" dirty="0" smtClean="0"/>
              <a:t>Άρθρο</a:t>
            </a:r>
            <a:r>
              <a:rPr lang="en-GB" sz="2000" b="1" dirty="0" smtClean="0"/>
              <a:t> 53 </a:t>
            </a:r>
            <a:r>
              <a:rPr lang="el-GR" sz="2000" b="1" dirty="0" smtClean="0"/>
              <a:t>Περιεχόμενο εγγράφων της σύμβασης</a:t>
            </a:r>
            <a:r>
              <a:rPr lang="el-GR" sz="2400" b="1" dirty="0" smtClean="0"/>
              <a:t> </a:t>
            </a:r>
            <a:r>
              <a:rPr lang="el-GR" sz="1600" b="1" dirty="0" smtClean="0"/>
              <a:t>[συνέχεια]</a:t>
            </a:r>
            <a:endParaRPr lang="el-GR" sz="2400" b="1" dirty="0" smtClean="0"/>
          </a:p>
        </p:txBody>
      </p:sp>
      <p:sp>
        <p:nvSpPr>
          <p:cNvPr id="3" name="Content Placeholder 2"/>
          <p:cNvSpPr>
            <a:spLocks noGrp="1"/>
          </p:cNvSpPr>
          <p:nvPr>
            <p:ph idx="4294967295"/>
          </p:nvPr>
        </p:nvSpPr>
        <p:spPr>
          <a:xfrm>
            <a:off x="323850" y="765175"/>
            <a:ext cx="8640763" cy="5472113"/>
          </a:xfrm>
        </p:spPr>
        <p:txBody>
          <a:bodyPr>
            <a:normAutofit/>
          </a:bodyPr>
          <a:lstStyle/>
          <a:p>
            <a:pPr marL="355600" indent="-355600" algn="just">
              <a:lnSpc>
                <a:spcPct val="255000"/>
              </a:lnSpc>
              <a:spcBef>
                <a:spcPct val="0"/>
              </a:spcBef>
              <a:buFont typeface="Wingdings" pitchFamily="2" charset="2"/>
              <a:buChar char="ü"/>
              <a:tabLst>
                <a:tab pos="0" algn="l"/>
                <a:tab pos="355600" algn="l"/>
              </a:tabLst>
              <a:defRPr/>
            </a:pPr>
            <a:r>
              <a:rPr lang="el-GR" sz="2000" u="sng" smtClean="0">
                <a:solidFill>
                  <a:srgbClr val="FFFF00"/>
                </a:solidFill>
                <a:latin typeface="Arial" charset="0"/>
              </a:rPr>
              <a:t>Εκπρόθεσμη </a:t>
            </a:r>
            <a:r>
              <a:rPr lang="el-GR" sz="2000" u="sng" dirty="0" smtClean="0">
                <a:solidFill>
                  <a:srgbClr val="FFFF00"/>
                </a:solidFill>
                <a:latin typeface="Arial" charset="0"/>
              </a:rPr>
              <a:t>παράδοση με υπαιτιότητα του αναδόχου</a:t>
            </a:r>
            <a:r>
              <a:rPr lang="el-GR" sz="2000" dirty="0" smtClean="0">
                <a:latin typeface="Arial" charset="0"/>
              </a:rPr>
              <a:t>: ο χρόνος παράτασης </a:t>
            </a:r>
            <a:r>
              <a:rPr lang="el-GR" sz="2000" b="1" dirty="0" smtClean="0">
                <a:solidFill>
                  <a:srgbClr val="FF0000"/>
                </a:solidFill>
                <a:latin typeface="Arial" charset="0"/>
              </a:rPr>
              <a:t>δεν λαμβάνεται</a:t>
            </a:r>
            <a:r>
              <a:rPr lang="el-GR" sz="2000" dirty="0" smtClean="0">
                <a:solidFill>
                  <a:srgbClr val="FF0000"/>
                </a:solidFill>
                <a:latin typeface="Arial" charset="0"/>
              </a:rPr>
              <a:t> υπόψη </a:t>
            </a:r>
            <a:r>
              <a:rPr lang="el-GR" sz="2000" dirty="0" smtClean="0">
                <a:latin typeface="Arial" charset="0"/>
              </a:rPr>
              <a:t>για την αναπροσαρμογή &amp;  τυχόν προκαταβολή αφαιρείται από την προς αναπροσαρμογή συμβατική αξία.</a:t>
            </a:r>
          </a:p>
        </p:txBody>
      </p:sp>
      <p:sp>
        <p:nvSpPr>
          <p:cNvPr id="4198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B639FE3-A70D-4A0D-8210-D0584F730D20}" type="slidenum">
              <a:rPr lang="el-GR" sz="1200">
                <a:solidFill>
                  <a:schemeClr val="tx1">
                    <a:tint val="75000"/>
                  </a:schemeClr>
                </a:solidFill>
                <a:latin typeface="+mn-lt"/>
                <a:cs typeface="+mn-cs"/>
              </a:rPr>
              <a:pPr algn="r" fontAlgn="auto">
                <a:spcBef>
                  <a:spcPts val="0"/>
                </a:spcBef>
                <a:spcAft>
                  <a:spcPts val="0"/>
                </a:spcAft>
                <a:defRPr/>
              </a:pPr>
              <a:t>43</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algn="l" eaLnBrk="1" hangingPunct="1">
              <a:lnSpc>
                <a:spcPct val="90000"/>
              </a:lnSpc>
              <a:defRPr/>
            </a:pPr>
            <a:r>
              <a:rPr lang="el-GR" sz="2000" b="1" smtClean="0"/>
              <a:t>Άρθρο 45 Συγκρότηση και τήρηση φακέλου δημόσιας σύμβασης</a:t>
            </a:r>
          </a:p>
        </p:txBody>
      </p:sp>
      <p:sp>
        <p:nvSpPr>
          <p:cNvPr id="43012" name="Content Placeholder 2"/>
          <p:cNvSpPr>
            <a:spLocks noGrp="1"/>
          </p:cNvSpPr>
          <p:nvPr>
            <p:ph idx="4294967295"/>
          </p:nvPr>
        </p:nvSpPr>
        <p:spPr>
          <a:xfrm>
            <a:off x="323850" y="765175"/>
            <a:ext cx="8640763" cy="5472113"/>
          </a:xfrm>
          <a:noFill/>
        </p:spPr>
        <p:txBody>
          <a:bodyPr/>
          <a:lstStyle/>
          <a:p>
            <a:pPr marL="361950" indent="-361950" algn="just">
              <a:lnSpc>
                <a:spcPct val="225000"/>
              </a:lnSpc>
              <a:spcBef>
                <a:spcPct val="0"/>
              </a:spcBef>
              <a:buFont typeface="Wingdings" pitchFamily="2" charset="2"/>
              <a:buChar char="Ø"/>
              <a:tabLst>
                <a:tab pos="0" algn="l"/>
                <a:tab pos="355600" algn="l"/>
              </a:tabLst>
            </a:pPr>
            <a:r>
              <a:rPr lang="el-GR" sz="2000" u="sng" dirty="0" smtClean="0">
                <a:effectLst/>
                <a:latin typeface="Arial" charset="0"/>
              </a:rPr>
              <a:t>Υποχρέωση των ΑΑ για τεκμηρίωση κάθε διαδικασίας σύναψης ΔΣ</a:t>
            </a:r>
            <a:endParaRPr lang="el-GR" sz="2000" dirty="0" smtClean="0">
              <a:effectLst/>
              <a:latin typeface="Arial" charset="0"/>
            </a:endParaRPr>
          </a:p>
          <a:p>
            <a:pPr marL="361950" indent="-361950" algn="just">
              <a:lnSpc>
                <a:spcPct val="225000"/>
              </a:lnSpc>
              <a:spcBef>
                <a:spcPct val="0"/>
              </a:spcBef>
              <a:buFont typeface="Wingdings" pitchFamily="2" charset="2"/>
              <a:buChar char="ü"/>
              <a:tabLst>
                <a:tab pos="0" algn="l"/>
                <a:tab pos="355600" algn="l"/>
              </a:tabLst>
            </a:pPr>
            <a:r>
              <a:rPr lang="el-GR" sz="2000" dirty="0" smtClean="0">
                <a:effectLst/>
                <a:latin typeface="Arial" charset="0"/>
              </a:rPr>
              <a:t>Οι ΑΑ συντάσσουν &amp; τηρούν, σε έγγραφη &amp; ηλεκτρ. μορφή, </a:t>
            </a:r>
            <a:r>
              <a:rPr lang="el-GR" sz="2000" b="1" dirty="0" smtClean="0">
                <a:solidFill>
                  <a:srgbClr val="FFFF00"/>
                </a:solidFill>
                <a:effectLst/>
                <a:latin typeface="Arial" charset="0"/>
              </a:rPr>
              <a:t>ειδικό φάκελο ΔΣ, που συμπληρώνεται &amp; ενημερώνεται σε όλα τα επιμέρους στάδια ανάθεσης &amp; εκτέλεσης αυτής, μέχρι την λήξη της</a:t>
            </a:r>
            <a:r>
              <a:rPr lang="el-GR" sz="2000" dirty="0" smtClean="0">
                <a:solidFill>
                  <a:srgbClr val="FFFF00"/>
                </a:solidFill>
                <a:effectLst/>
                <a:latin typeface="Arial" charset="0"/>
              </a:rPr>
              <a:t>. </a:t>
            </a:r>
          </a:p>
          <a:p>
            <a:pPr marL="361950" indent="-361950" algn="just">
              <a:lnSpc>
                <a:spcPct val="225000"/>
              </a:lnSpc>
              <a:spcBef>
                <a:spcPct val="0"/>
              </a:spcBef>
              <a:buFont typeface="Wingdings" pitchFamily="2" charset="2"/>
              <a:buChar char="ü"/>
              <a:tabLst>
                <a:tab pos="0" algn="l"/>
                <a:tab pos="355600" algn="l"/>
              </a:tabLst>
            </a:pPr>
            <a:r>
              <a:rPr lang="el-GR" sz="2000" b="1" dirty="0" smtClean="0">
                <a:effectLst/>
                <a:latin typeface="Arial" charset="0"/>
              </a:rPr>
              <a:t>Περιεχόμενο (κατ’ ελάχιστον) ειδικού φακέλου σύμβασης </a:t>
            </a:r>
            <a:r>
              <a:rPr lang="el-GR" sz="2000" i="1" dirty="0" smtClean="0">
                <a:effectLst/>
                <a:latin typeface="Arial" charset="0"/>
              </a:rPr>
              <a:t>.</a:t>
            </a:r>
          </a:p>
        </p:txBody>
      </p:sp>
      <p:sp>
        <p:nvSpPr>
          <p:cNvPr id="430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EF8B46E-B23B-4384-AF09-E719CF7FC2CC}" type="slidenum">
              <a:rPr lang="el-GR" sz="1200">
                <a:solidFill>
                  <a:schemeClr val="tx1">
                    <a:tint val="75000"/>
                  </a:schemeClr>
                </a:solidFill>
                <a:latin typeface="+mn-lt"/>
                <a:cs typeface="+mn-cs"/>
              </a:rPr>
              <a:pPr algn="r" fontAlgn="auto">
                <a:spcBef>
                  <a:spcPts val="0"/>
                </a:spcBef>
                <a:spcAft>
                  <a:spcPts val="0"/>
                </a:spcAft>
                <a:defRPr/>
              </a:pPr>
              <a:t>44</a:t>
            </a:fld>
            <a:endParaRPr lang="el-GR" sz="1200">
              <a:solidFill>
                <a:schemeClr val="tx1">
                  <a:tint val="75000"/>
                </a:schemeClr>
              </a:solidFill>
              <a:latin typeface="+mn-lt"/>
              <a:cs typeface="+mn-cs"/>
            </a:endParaRPr>
          </a:p>
        </p:txBody>
      </p:sp>
      <p:sp>
        <p:nvSpPr>
          <p:cNvPr id="146435" name="Title 1"/>
          <p:cNvSpPr>
            <a:spLocks noGrp="1"/>
          </p:cNvSpPr>
          <p:nvPr>
            <p:ph type="title" idx="4294967295"/>
          </p:nvPr>
        </p:nvSpPr>
        <p:spPr>
          <a:xfrm>
            <a:off x="395288" y="115888"/>
            <a:ext cx="8569325" cy="504825"/>
          </a:xfrm>
        </p:spPr>
        <p:txBody>
          <a:bodyPr/>
          <a:lstStyle/>
          <a:p>
            <a:pPr algn="l" eaLnBrk="1" hangingPunct="1">
              <a:lnSpc>
                <a:spcPct val="90000"/>
              </a:lnSpc>
              <a:defRPr/>
            </a:pPr>
            <a:r>
              <a:rPr lang="el-GR" sz="2000" b="1" smtClean="0"/>
              <a:t>Άρθρο 45 Συγκρότηση και τήρηση φακέλου δημόσιας σύμβασης</a:t>
            </a:r>
          </a:p>
        </p:txBody>
      </p:sp>
      <p:sp>
        <p:nvSpPr>
          <p:cNvPr id="3" name="Content Placeholder 2"/>
          <p:cNvSpPr>
            <a:spLocks noGrp="1"/>
          </p:cNvSpPr>
          <p:nvPr>
            <p:ph idx="4294967295"/>
          </p:nvPr>
        </p:nvSpPr>
        <p:spPr>
          <a:xfrm>
            <a:off x="323850" y="765175"/>
            <a:ext cx="8640763" cy="5472113"/>
          </a:xfrm>
        </p:spPr>
        <p:txBody>
          <a:bodyPr>
            <a:normAutofit/>
          </a:bodyPr>
          <a:lstStyle/>
          <a:p>
            <a:pPr marL="361950" indent="-361950" algn="just">
              <a:lnSpc>
                <a:spcPct val="250000"/>
              </a:lnSpc>
              <a:spcBef>
                <a:spcPct val="0"/>
              </a:spcBef>
              <a:buFont typeface="Wingdings" pitchFamily="2" charset="2"/>
              <a:buChar char="ü"/>
              <a:tabLst>
                <a:tab pos="0" algn="l"/>
                <a:tab pos="355600" algn="l"/>
              </a:tabLst>
              <a:defRPr/>
            </a:pPr>
            <a:r>
              <a:rPr lang="el-GR" sz="2000" smtClean="0">
                <a:effectLst/>
                <a:latin typeface="Arial" charset="0"/>
              </a:rPr>
              <a:t>Ελάχιστο χρονικό διάστημα τήρησης του φακέλου: </a:t>
            </a:r>
            <a:r>
              <a:rPr lang="el-GR" sz="2000" u="sng" smtClean="0">
                <a:effectLst/>
                <a:latin typeface="Arial" charset="0"/>
              </a:rPr>
              <a:t>τουλάχιστον 3 έτη</a:t>
            </a:r>
            <a:r>
              <a:rPr lang="el-GR" sz="2000" smtClean="0">
                <a:effectLst/>
                <a:latin typeface="Arial" charset="0"/>
              </a:rPr>
              <a:t> μετά την παραλαβή του αντικειμένου της σύμβασης. </a:t>
            </a:r>
          </a:p>
          <a:p>
            <a:pPr marL="361950" indent="-361950" algn="just">
              <a:lnSpc>
                <a:spcPct val="250000"/>
              </a:lnSpc>
              <a:spcBef>
                <a:spcPct val="0"/>
              </a:spcBef>
              <a:buFont typeface="Wingdings" pitchFamily="2" charset="2"/>
              <a:buChar char="ü"/>
              <a:tabLst>
                <a:tab pos="0" algn="l"/>
                <a:tab pos="355600" algn="l"/>
              </a:tabLst>
              <a:defRPr/>
            </a:pPr>
            <a:r>
              <a:rPr lang="el-GR" sz="2000" smtClean="0">
                <a:solidFill>
                  <a:schemeClr val="accent1"/>
                </a:solidFill>
                <a:effectLst/>
                <a:latin typeface="Arial" charset="0"/>
              </a:rPr>
              <a:t>Καθορισμός περιεχομένου</a:t>
            </a:r>
            <a:r>
              <a:rPr lang="el-GR" sz="2000" smtClean="0">
                <a:effectLst/>
                <a:latin typeface="Arial" charset="0"/>
              </a:rPr>
              <a:t> του φακέλου της σύμβασης στα έργα, στις μελέτες και στις τεχνικές υπηρεσίες &amp; πρόβλεψη για καταχώριση των στοιχείων αυτών σε </a:t>
            </a:r>
            <a:r>
              <a:rPr lang="el-GR" sz="2000" smtClean="0">
                <a:solidFill>
                  <a:schemeClr val="accent1"/>
                </a:solidFill>
                <a:effectLst/>
                <a:latin typeface="Arial" charset="0"/>
              </a:rPr>
              <a:t>ηλεκτρονικές βάσεις δεδομένων</a:t>
            </a:r>
            <a:r>
              <a:rPr lang="el-GR" sz="2000" smtClean="0">
                <a:effectLst/>
                <a:latin typeface="Arial" charset="0"/>
              </a:rPr>
              <a:t> που τηρούνται στην Γ.Γ.Υ, όπως προβλέπουν σχετικές Υ.Α.</a:t>
            </a:r>
            <a:endParaRPr lang="el-GR" sz="2000" smtClean="0">
              <a:latin typeface="Arial" charset="0"/>
            </a:endParaRPr>
          </a:p>
        </p:txBody>
      </p:sp>
      <p:sp>
        <p:nvSpPr>
          <p:cNvPr id="440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4"/>
          <p:cNvSpPr>
            <a:spLocks noGrp="1" noChangeArrowheads="1"/>
          </p:cNvSpPr>
          <p:nvPr>
            <p:ph type="title"/>
          </p:nvPr>
        </p:nvSpPr>
        <p:spPr>
          <a:xfrm>
            <a:off x="468313" y="115888"/>
            <a:ext cx="8218487" cy="288925"/>
          </a:xfrm>
          <a:noFill/>
        </p:spPr>
        <p:txBody>
          <a:bodyPr/>
          <a:lstStyle/>
          <a:p>
            <a:r>
              <a:rPr lang="el-GR" sz="1800" b="1" smtClean="0">
                <a:effectLst/>
              </a:rPr>
              <a:t>Ν. 4412/16 _ΔΗΜΟΣΙΟΤΗΤΑ ΚΑΙ ΔΙΑΦΑΝΕΙΑ</a:t>
            </a:r>
            <a:r>
              <a:rPr lang="el-GR" sz="4000" smtClean="0">
                <a:effectLst/>
              </a:rPr>
              <a:t> </a:t>
            </a:r>
          </a:p>
        </p:txBody>
      </p:sp>
      <p:sp>
        <p:nvSpPr>
          <p:cNvPr id="158725" name="Rectangle 5"/>
          <p:cNvSpPr>
            <a:spLocks noGrp="1" noChangeArrowheads="1"/>
          </p:cNvSpPr>
          <p:nvPr>
            <p:ph type="body" sz="half" idx="1"/>
          </p:nvPr>
        </p:nvSpPr>
        <p:spPr>
          <a:xfrm>
            <a:off x="457200" y="549275"/>
            <a:ext cx="6778625" cy="5581650"/>
          </a:xfrm>
        </p:spPr>
        <p:txBody>
          <a:bodyPr/>
          <a:lstStyle/>
          <a:p>
            <a:pPr algn="just">
              <a:lnSpc>
                <a:spcPct val="150000"/>
              </a:lnSpc>
              <a:spcBef>
                <a:spcPct val="0"/>
              </a:spcBef>
              <a:buFont typeface="Wingdings" pitchFamily="2" charset="2"/>
              <a:buChar char="Ø"/>
              <a:defRPr/>
            </a:pPr>
            <a:r>
              <a:rPr lang="el-GR" sz="2000" smtClean="0">
                <a:effectLst/>
                <a:latin typeface="Arial" charset="0"/>
              </a:rPr>
              <a:t>Έναρξη διαδικασίας σύναψης σύμβασης</a:t>
            </a:r>
          </a:p>
          <a:p>
            <a:pPr algn="just">
              <a:lnSpc>
                <a:spcPct val="150000"/>
              </a:lnSpc>
              <a:spcBef>
                <a:spcPct val="0"/>
              </a:spcBef>
              <a:buFont typeface="Wingdings" pitchFamily="2" charset="2"/>
              <a:buChar char="Ø"/>
              <a:defRPr/>
            </a:pPr>
            <a:r>
              <a:rPr lang="el-GR" sz="2000" smtClean="0">
                <a:effectLst/>
                <a:latin typeface="Arial" charset="0"/>
              </a:rPr>
              <a:t>Προκαταρκτικές προκηρύξεις </a:t>
            </a:r>
          </a:p>
          <a:p>
            <a:pPr algn="just">
              <a:lnSpc>
                <a:spcPct val="150000"/>
              </a:lnSpc>
              <a:spcBef>
                <a:spcPct val="0"/>
              </a:spcBef>
              <a:buFont typeface="Wingdings" pitchFamily="2" charset="2"/>
              <a:buChar char="Ø"/>
              <a:defRPr/>
            </a:pPr>
            <a:r>
              <a:rPr lang="el-GR" sz="2000" smtClean="0">
                <a:effectLst/>
                <a:latin typeface="Arial" charset="0"/>
              </a:rPr>
              <a:t>Προκηρύξεις σύμβασης </a:t>
            </a:r>
          </a:p>
          <a:p>
            <a:pPr algn="just">
              <a:lnSpc>
                <a:spcPct val="150000"/>
              </a:lnSpc>
              <a:spcBef>
                <a:spcPct val="0"/>
              </a:spcBef>
              <a:buFont typeface="Wingdings" pitchFamily="2" charset="2"/>
              <a:buChar char="Ø"/>
              <a:defRPr/>
            </a:pPr>
            <a:r>
              <a:rPr lang="el-GR" sz="2000" smtClean="0">
                <a:effectLst/>
                <a:latin typeface="Arial" charset="0"/>
              </a:rPr>
              <a:t>Γνωστοποιήσεις συναφθεισών συμβάσεων </a:t>
            </a:r>
          </a:p>
          <a:p>
            <a:pPr algn="just">
              <a:lnSpc>
                <a:spcPct val="150000"/>
              </a:lnSpc>
              <a:spcBef>
                <a:spcPct val="0"/>
              </a:spcBef>
              <a:buFont typeface="Wingdings" pitchFamily="2" charset="2"/>
              <a:buChar char="Ø"/>
              <a:defRPr/>
            </a:pPr>
            <a:r>
              <a:rPr lang="el-GR" sz="2000" smtClean="0">
                <a:effectLst/>
                <a:latin typeface="Arial" charset="0"/>
              </a:rPr>
              <a:t>Σύνταξη\λεπτομέρειες δημοσίευσης </a:t>
            </a:r>
          </a:p>
          <a:p>
            <a:pPr algn="just">
              <a:lnSpc>
                <a:spcPct val="150000"/>
              </a:lnSpc>
              <a:spcBef>
                <a:spcPct val="0"/>
              </a:spcBef>
              <a:buFont typeface="Wingdings" pitchFamily="2" charset="2"/>
              <a:buChar char="Ø"/>
              <a:defRPr/>
            </a:pPr>
            <a:r>
              <a:rPr lang="el-GR" sz="2000" smtClean="0">
                <a:effectLst/>
                <a:latin typeface="Arial" charset="0"/>
              </a:rPr>
              <a:t>Δημοσίευση σε εθνικό επίπεδο </a:t>
            </a:r>
          </a:p>
          <a:p>
            <a:pPr algn="just">
              <a:lnSpc>
                <a:spcPct val="150000"/>
              </a:lnSpc>
              <a:spcBef>
                <a:spcPct val="0"/>
              </a:spcBef>
              <a:buFont typeface="Wingdings" pitchFamily="2" charset="2"/>
              <a:buChar char="Ø"/>
              <a:defRPr/>
            </a:pPr>
            <a:r>
              <a:rPr lang="el-GR" sz="2000" smtClean="0">
                <a:effectLst/>
                <a:latin typeface="Arial" charset="0"/>
              </a:rPr>
              <a:t>Ηλεκτρονική διάθεση των εγγράφων της σύμβασης </a:t>
            </a:r>
          </a:p>
          <a:p>
            <a:pPr algn="just">
              <a:lnSpc>
                <a:spcPct val="150000"/>
              </a:lnSpc>
              <a:spcBef>
                <a:spcPct val="0"/>
              </a:spcBef>
              <a:buFont typeface="Wingdings" pitchFamily="2" charset="2"/>
              <a:buChar char="Ø"/>
              <a:defRPr/>
            </a:pPr>
            <a:r>
              <a:rPr lang="el-GR" sz="2000" smtClean="0">
                <a:solidFill>
                  <a:srgbClr val="FF0000"/>
                </a:solidFill>
                <a:latin typeface="Arial" charset="0"/>
              </a:rPr>
              <a:t>Διαβούλευση επί των δημ. εγγράφων σύμβασης έργων</a:t>
            </a:r>
          </a:p>
          <a:p>
            <a:pPr algn="just">
              <a:lnSpc>
                <a:spcPct val="150000"/>
              </a:lnSpc>
              <a:spcBef>
                <a:spcPct val="0"/>
              </a:spcBef>
              <a:buFont typeface="Wingdings" pitchFamily="2" charset="2"/>
              <a:buChar char="Ø"/>
              <a:defRPr/>
            </a:pPr>
            <a:r>
              <a:rPr lang="el-GR" sz="2000" smtClean="0">
                <a:effectLst/>
                <a:latin typeface="Arial" charset="0"/>
              </a:rPr>
              <a:t>Προσκλήσεις προς υποψηφίους </a:t>
            </a:r>
          </a:p>
          <a:p>
            <a:pPr algn="just">
              <a:lnSpc>
                <a:spcPct val="150000"/>
              </a:lnSpc>
              <a:spcBef>
                <a:spcPct val="0"/>
              </a:spcBef>
              <a:buFont typeface="Wingdings" pitchFamily="2" charset="2"/>
              <a:buChar char="Ø"/>
              <a:defRPr/>
            </a:pPr>
            <a:r>
              <a:rPr lang="el-GR" sz="2000" smtClean="0">
                <a:effectLst/>
                <a:latin typeface="Arial" charset="0"/>
              </a:rPr>
              <a:t>Ενημέρωση των υποψηφίων και των προσφερόντων</a:t>
            </a:r>
          </a:p>
        </p:txBody>
      </p:sp>
      <p:sp>
        <p:nvSpPr>
          <p:cNvPr id="45060" name="Rectangle 6"/>
          <p:cNvSpPr>
            <a:spLocks noGrp="1" noChangeArrowheads="1"/>
          </p:cNvSpPr>
          <p:nvPr>
            <p:ph type="body" sz="half" idx="2"/>
          </p:nvPr>
        </p:nvSpPr>
        <p:spPr>
          <a:xfrm>
            <a:off x="7524750" y="549275"/>
            <a:ext cx="1368425" cy="5581650"/>
          </a:xfrm>
          <a:noFill/>
        </p:spPr>
        <p:txBody>
          <a:bodyPr/>
          <a:lstStyle/>
          <a:p>
            <a:pPr algn="ctr">
              <a:lnSpc>
                <a:spcPct val="150000"/>
              </a:lnSpc>
              <a:spcBef>
                <a:spcPct val="0"/>
              </a:spcBef>
              <a:buFont typeface="Wingdings" pitchFamily="2" charset="2"/>
              <a:buChar char="Ø"/>
            </a:pPr>
            <a:r>
              <a:rPr lang="el-GR" sz="2000" smtClean="0">
                <a:effectLst/>
              </a:rPr>
              <a:t>61</a:t>
            </a:r>
          </a:p>
          <a:p>
            <a:pPr algn="ctr">
              <a:lnSpc>
                <a:spcPct val="150000"/>
              </a:lnSpc>
              <a:spcBef>
                <a:spcPct val="0"/>
              </a:spcBef>
              <a:buFont typeface="Wingdings" pitchFamily="2" charset="2"/>
              <a:buChar char="Ø"/>
            </a:pPr>
            <a:r>
              <a:rPr lang="el-GR" sz="2000" smtClean="0">
                <a:effectLst/>
              </a:rPr>
              <a:t>62</a:t>
            </a:r>
          </a:p>
          <a:p>
            <a:pPr algn="ctr">
              <a:lnSpc>
                <a:spcPct val="150000"/>
              </a:lnSpc>
              <a:spcBef>
                <a:spcPct val="0"/>
              </a:spcBef>
              <a:buFont typeface="Wingdings" pitchFamily="2" charset="2"/>
              <a:buChar char="Ø"/>
            </a:pPr>
            <a:r>
              <a:rPr lang="el-GR" sz="2000" smtClean="0">
                <a:effectLst/>
              </a:rPr>
              <a:t>63</a:t>
            </a:r>
          </a:p>
          <a:p>
            <a:pPr algn="ctr">
              <a:lnSpc>
                <a:spcPct val="150000"/>
              </a:lnSpc>
              <a:spcBef>
                <a:spcPct val="0"/>
              </a:spcBef>
              <a:buFont typeface="Wingdings" pitchFamily="2" charset="2"/>
              <a:buChar char="Ø"/>
            </a:pPr>
            <a:r>
              <a:rPr lang="el-GR" sz="2000" smtClean="0">
                <a:effectLst/>
              </a:rPr>
              <a:t>64</a:t>
            </a:r>
          </a:p>
          <a:p>
            <a:pPr algn="ctr">
              <a:lnSpc>
                <a:spcPct val="150000"/>
              </a:lnSpc>
              <a:spcBef>
                <a:spcPct val="0"/>
              </a:spcBef>
              <a:buFont typeface="Wingdings" pitchFamily="2" charset="2"/>
              <a:buChar char="Ø"/>
            </a:pPr>
            <a:r>
              <a:rPr lang="el-GR" sz="2000" smtClean="0">
                <a:effectLst/>
              </a:rPr>
              <a:t>65</a:t>
            </a:r>
          </a:p>
          <a:p>
            <a:pPr algn="ctr">
              <a:lnSpc>
                <a:spcPct val="150000"/>
              </a:lnSpc>
              <a:spcBef>
                <a:spcPct val="0"/>
              </a:spcBef>
              <a:buFont typeface="Wingdings" pitchFamily="2" charset="2"/>
              <a:buChar char="Ø"/>
            </a:pPr>
            <a:r>
              <a:rPr lang="el-GR" sz="2000" smtClean="0">
                <a:effectLst/>
              </a:rPr>
              <a:t>66</a:t>
            </a:r>
          </a:p>
          <a:p>
            <a:pPr algn="ctr">
              <a:lnSpc>
                <a:spcPct val="150000"/>
              </a:lnSpc>
              <a:spcBef>
                <a:spcPct val="0"/>
              </a:spcBef>
              <a:buFont typeface="Wingdings" pitchFamily="2" charset="2"/>
              <a:buChar char="Ø"/>
            </a:pPr>
            <a:r>
              <a:rPr lang="el-GR" sz="2000" smtClean="0">
                <a:effectLst/>
              </a:rPr>
              <a:t>67</a:t>
            </a:r>
          </a:p>
          <a:p>
            <a:pPr algn="ctr">
              <a:lnSpc>
                <a:spcPct val="150000"/>
              </a:lnSpc>
              <a:spcBef>
                <a:spcPct val="0"/>
              </a:spcBef>
              <a:buFont typeface="Wingdings" pitchFamily="2" charset="2"/>
              <a:buChar char="Ø"/>
            </a:pPr>
            <a:r>
              <a:rPr lang="el-GR" sz="2000" smtClean="0">
                <a:effectLst/>
              </a:rPr>
              <a:t>68</a:t>
            </a:r>
          </a:p>
          <a:p>
            <a:pPr algn="ctr">
              <a:lnSpc>
                <a:spcPct val="150000"/>
              </a:lnSpc>
              <a:spcBef>
                <a:spcPct val="0"/>
              </a:spcBef>
              <a:buFont typeface="Wingdings" pitchFamily="2" charset="2"/>
              <a:buChar char="Ø"/>
            </a:pPr>
            <a:r>
              <a:rPr lang="el-GR" sz="2000" smtClean="0">
                <a:effectLst/>
              </a:rPr>
              <a:t>69</a:t>
            </a:r>
          </a:p>
          <a:p>
            <a:pPr algn="ctr">
              <a:lnSpc>
                <a:spcPct val="150000"/>
              </a:lnSpc>
              <a:spcBef>
                <a:spcPct val="0"/>
              </a:spcBef>
              <a:buFont typeface="Wingdings" pitchFamily="2" charset="2"/>
              <a:buChar char="Ø"/>
            </a:pPr>
            <a:r>
              <a:rPr lang="el-GR" sz="2000" smtClean="0">
                <a:effectLst/>
              </a:rPr>
              <a:t>70</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93AF001-C0DD-4F75-836F-BC4CC3B9E0CE}" type="slidenum">
              <a:rPr lang="el-GR" sz="1200">
                <a:solidFill>
                  <a:schemeClr val="tx1">
                    <a:tint val="75000"/>
                  </a:schemeClr>
                </a:solidFill>
                <a:latin typeface="+mn-lt"/>
                <a:cs typeface="+mn-cs"/>
              </a:rPr>
              <a:pPr algn="r" fontAlgn="auto">
                <a:spcBef>
                  <a:spcPts val="0"/>
                </a:spcBef>
                <a:spcAft>
                  <a:spcPts val="0"/>
                </a:spcAft>
                <a:defRPr/>
              </a:pPr>
              <a:t>46</a:t>
            </a:fld>
            <a:endParaRPr lang="el-GR" sz="1200">
              <a:solidFill>
                <a:schemeClr val="tx1">
                  <a:tint val="75000"/>
                </a:schemeClr>
              </a:solidFill>
              <a:latin typeface="+mn-lt"/>
              <a:cs typeface="+mn-cs"/>
            </a:endParaRPr>
          </a:p>
        </p:txBody>
      </p:sp>
      <p:sp>
        <p:nvSpPr>
          <p:cNvPr id="149507" name="Title 1"/>
          <p:cNvSpPr>
            <a:spLocks noGrp="1"/>
          </p:cNvSpPr>
          <p:nvPr>
            <p:ph type="title" idx="4294967295"/>
          </p:nvPr>
        </p:nvSpPr>
        <p:spPr>
          <a:xfrm>
            <a:off x="323850" y="115888"/>
            <a:ext cx="8640763" cy="649287"/>
          </a:xfrm>
        </p:spPr>
        <p:txBody>
          <a:bodyPr/>
          <a:lstStyle/>
          <a:p>
            <a:pPr eaLnBrk="1" hangingPunct="1">
              <a:lnSpc>
                <a:spcPct val="90000"/>
              </a:lnSpc>
              <a:defRPr/>
            </a:pPr>
            <a:r>
              <a:rPr lang="el-GR" sz="2000" b="1" smtClean="0"/>
              <a:t>ΕΝΟΤΗΤΑ 2 «Δημοσιότητα &amp; Διαφάνεια», αρθρ.61-70 </a:t>
            </a:r>
            <a:br>
              <a:rPr lang="el-GR" sz="2000" b="1" smtClean="0"/>
            </a:br>
            <a:r>
              <a:rPr lang="el-GR" sz="2000" b="1" smtClean="0"/>
              <a:t>Άρθρο 61 Έναρξη διαδικασίας σύναψης σύμβασης</a:t>
            </a:r>
            <a:endParaRPr lang="el-GR" smtClean="0">
              <a:effectLst/>
            </a:endParaRPr>
          </a:p>
        </p:txBody>
      </p:sp>
      <p:sp>
        <p:nvSpPr>
          <p:cNvPr id="3" name="Content Placeholder 2"/>
          <p:cNvSpPr>
            <a:spLocks noGrp="1"/>
          </p:cNvSpPr>
          <p:nvPr>
            <p:ph idx="4294967295"/>
          </p:nvPr>
        </p:nvSpPr>
        <p:spPr>
          <a:xfrm>
            <a:off x="395288" y="908050"/>
            <a:ext cx="8569325" cy="5545138"/>
          </a:xfrm>
        </p:spPr>
        <p:txBody>
          <a:bodyPr>
            <a:normAutofit/>
          </a:bodyPr>
          <a:lstStyle/>
          <a:p>
            <a:pPr marL="355600" indent="-355600" algn="just">
              <a:lnSpc>
                <a:spcPct val="180000"/>
              </a:lnSpc>
              <a:spcBef>
                <a:spcPct val="0"/>
              </a:spcBef>
              <a:tabLst>
                <a:tab pos="0" algn="l"/>
                <a:tab pos="355600" algn="l"/>
              </a:tabLst>
              <a:defRPr/>
            </a:pPr>
            <a:r>
              <a:rPr lang="el-GR" sz="2000" b="1" u="sng" dirty="0" smtClean="0">
                <a:solidFill>
                  <a:srgbClr val="FFFF00"/>
                </a:solidFill>
                <a:latin typeface="Arial" charset="0"/>
              </a:rPr>
              <a:t>ΔΣ άνω των ορίων</a:t>
            </a:r>
            <a:r>
              <a:rPr lang="el-GR" sz="2000" dirty="0" smtClean="0">
                <a:solidFill>
                  <a:srgbClr val="FFFF00"/>
                </a:solidFill>
                <a:latin typeface="Arial" charset="0"/>
              </a:rPr>
              <a:t>:  </a:t>
            </a:r>
          </a:p>
          <a:p>
            <a:pPr marL="355600" indent="-355600" algn="just">
              <a:lnSpc>
                <a:spcPct val="180000"/>
              </a:lnSpc>
              <a:spcBef>
                <a:spcPct val="0"/>
              </a:spcBef>
              <a:buFont typeface="Wingdings" pitchFamily="2" charset="2"/>
              <a:buAutoNum type="romanLcPeriod"/>
              <a:tabLst>
                <a:tab pos="0" algn="l"/>
                <a:tab pos="355600" algn="l"/>
              </a:tabLst>
              <a:defRPr/>
            </a:pPr>
            <a:r>
              <a:rPr lang="el-GR" sz="2000" dirty="0" smtClean="0">
                <a:latin typeface="Arial" charset="0"/>
              </a:rPr>
              <a:t>η </a:t>
            </a:r>
            <a:r>
              <a:rPr lang="el-GR" sz="2000" dirty="0" err="1" smtClean="0">
                <a:latin typeface="Arial" charset="0"/>
              </a:rPr>
              <a:t>ημερ</a:t>
            </a:r>
            <a:r>
              <a:rPr lang="el-GR" sz="2000" dirty="0" smtClean="0">
                <a:latin typeface="Arial" charset="0"/>
              </a:rPr>
              <a:t>. αποστολής της προκήρυξης σύμβασης στην Επίσημη Εφημερίδα της Ένωσης ή της προκαταρκτικής προκήρυξης, όταν αποτελεί  μέσο προκήρυξης διαγωνισμού, [</a:t>
            </a:r>
            <a:r>
              <a:rPr lang="en-US" sz="2000" dirty="0" smtClean="0">
                <a:latin typeface="Arial" charset="0"/>
              </a:rPr>
              <a:t>§</a:t>
            </a:r>
            <a:r>
              <a:rPr lang="el-GR" sz="2000" dirty="0" smtClean="0">
                <a:latin typeface="Arial" charset="0"/>
              </a:rPr>
              <a:t> 5, άρθρ. 26] </a:t>
            </a:r>
          </a:p>
          <a:p>
            <a:pPr marL="355600" indent="-355600" algn="just">
              <a:lnSpc>
                <a:spcPct val="180000"/>
              </a:lnSpc>
              <a:spcBef>
                <a:spcPct val="0"/>
              </a:spcBef>
              <a:buFont typeface="Wingdings" pitchFamily="2" charset="2"/>
              <a:buAutoNum type="romanLcPeriod"/>
              <a:tabLst>
                <a:tab pos="0" algn="l"/>
                <a:tab pos="355600" algn="l"/>
              </a:tabLst>
              <a:defRPr/>
            </a:pPr>
            <a:r>
              <a:rPr lang="el-GR" sz="2000" b="1" u="sng" dirty="0" smtClean="0">
                <a:latin typeface="Arial" charset="0"/>
              </a:rPr>
              <a:t>Διαδικασία διαπραγμάτευσης χωρίς δημοσίευση προκήρυξης</a:t>
            </a:r>
            <a:r>
              <a:rPr lang="el-GR" sz="2000" dirty="0" smtClean="0">
                <a:latin typeface="Arial" charset="0"/>
              </a:rPr>
              <a:t>: η </a:t>
            </a:r>
            <a:r>
              <a:rPr lang="el-GR" sz="2000" dirty="0" err="1" smtClean="0">
                <a:latin typeface="Arial" charset="0"/>
              </a:rPr>
              <a:t>ημερ</a:t>
            </a:r>
            <a:r>
              <a:rPr lang="el-GR" sz="2000" dirty="0" smtClean="0">
                <a:latin typeface="Arial" charset="0"/>
              </a:rPr>
              <a:t>. αποστολής προς τους οικονομικούς φορείς της 1</a:t>
            </a:r>
            <a:r>
              <a:rPr lang="el-GR" sz="2000" baseline="30000" dirty="0" smtClean="0">
                <a:latin typeface="Arial" charset="0"/>
              </a:rPr>
              <a:t>ης</a:t>
            </a:r>
            <a:r>
              <a:rPr lang="el-GR" sz="2000" dirty="0" smtClean="0">
                <a:latin typeface="Arial" charset="0"/>
              </a:rPr>
              <a:t> πρόσκλησης συμμετοχής σε διαπραγμάτευση. </a:t>
            </a:r>
            <a:r>
              <a:rPr lang="el-GR" sz="2000" b="1" dirty="0" smtClean="0">
                <a:solidFill>
                  <a:srgbClr val="FFFF00"/>
                </a:solidFill>
                <a:latin typeface="Arial" charset="0"/>
              </a:rPr>
              <a:t>Η πρόσκληση δεν απαιτείται να αναρτηθεί στο ΚΗΜΔΗΣ</a:t>
            </a:r>
            <a:r>
              <a:rPr lang="el-GR" sz="2000" dirty="0" smtClean="0">
                <a:latin typeface="Arial" charset="0"/>
              </a:rPr>
              <a:t>, </a:t>
            </a:r>
            <a:r>
              <a:rPr lang="el-GR" sz="2000" dirty="0" smtClean="0">
                <a:solidFill>
                  <a:schemeClr val="accent1"/>
                </a:solidFill>
                <a:latin typeface="Arial" charset="0"/>
              </a:rPr>
              <a:t>[προσθήκη με την παρ. 17 αρθρ. 22, ν. 4441/16]</a:t>
            </a:r>
          </a:p>
        </p:txBody>
      </p:sp>
      <p:sp>
        <p:nvSpPr>
          <p:cNvPr id="4608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EE46C91-FAAF-48D3-A5EA-0CD0E2B30586}" type="slidenum">
              <a:rPr lang="el-GR" sz="1200">
                <a:solidFill>
                  <a:schemeClr val="tx1">
                    <a:tint val="75000"/>
                  </a:schemeClr>
                </a:solidFill>
                <a:latin typeface="+mn-lt"/>
                <a:cs typeface="+mn-cs"/>
              </a:rPr>
              <a:pPr algn="r" fontAlgn="auto">
                <a:spcBef>
                  <a:spcPts val="0"/>
                </a:spcBef>
                <a:spcAft>
                  <a:spcPts val="0"/>
                </a:spcAft>
                <a:defRPr/>
              </a:pPr>
              <a:t>47</a:t>
            </a:fld>
            <a:endParaRPr lang="el-GR" sz="1200">
              <a:solidFill>
                <a:schemeClr val="tx1">
                  <a:tint val="75000"/>
                </a:schemeClr>
              </a:solidFill>
              <a:latin typeface="+mn-lt"/>
              <a:cs typeface="+mn-cs"/>
            </a:endParaRPr>
          </a:p>
        </p:txBody>
      </p:sp>
      <p:sp>
        <p:nvSpPr>
          <p:cNvPr id="149507" name="Title 1"/>
          <p:cNvSpPr>
            <a:spLocks noGrp="1"/>
          </p:cNvSpPr>
          <p:nvPr>
            <p:ph type="title" idx="4294967295"/>
          </p:nvPr>
        </p:nvSpPr>
        <p:spPr>
          <a:xfrm>
            <a:off x="323850" y="115888"/>
            <a:ext cx="8640763" cy="649287"/>
          </a:xfrm>
        </p:spPr>
        <p:txBody>
          <a:bodyPr/>
          <a:lstStyle/>
          <a:p>
            <a:pPr eaLnBrk="1" hangingPunct="1">
              <a:lnSpc>
                <a:spcPct val="90000"/>
              </a:lnSpc>
              <a:defRPr/>
            </a:pPr>
            <a:r>
              <a:rPr lang="el-GR" sz="2000" b="1" dirty="0" smtClean="0"/>
              <a:t>ΕΝΟΤΗΤΑ 2 «Δημοσιότητα &amp; Διαφάνεια», αρθρ.61-70 </a:t>
            </a:r>
            <a:br>
              <a:rPr lang="el-GR" sz="2000" b="1" dirty="0" smtClean="0"/>
            </a:br>
            <a:r>
              <a:rPr lang="el-GR" sz="2000" b="1" dirty="0" smtClean="0"/>
              <a:t>Άρθρο 61 Έναρξη διαδικασίας σύναψης σύμβασης</a:t>
            </a:r>
            <a:endParaRPr lang="el-GR" dirty="0" smtClean="0">
              <a:effectLst/>
            </a:endParaRPr>
          </a:p>
        </p:txBody>
      </p:sp>
      <p:sp>
        <p:nvSpPr>
          <p:cNvPr id="3" name="Content Placeholder 2"/>
          <p:cNvSpPr>
            <a:spLocks noGrp="1"/>
          </p:cNvSpPr>
          <p:nvPr>
            <p:ph idx="4294967295"/>
          </p:nvPr>
        </p:nvSpPr>
        <p:spPr>
          <a:xfrm>
            <a:off x="395288" y="908050"/>
            <a:ext cx="8569325" cy="5545138"/>
          </a:xfrm>
        </p:spPr>
        <p:txBody>
          <a:bodyPr>
            <a:normAutofit/>
          </a:bodyPr>
          <a:lstStyle/>
          <a:p>
            <a:pPr marL="0" indent="0" algn="just">
              <a:lnSpc>
                <a:spcPct val="200000"/>
              </a:lnSpc>
              <a:spcBef>
                <a:spcPct val="0"/>
              </a:spcBef>
              <a:tabLst>
                <a:tab pos="0" algn="l"/>
              </a:tabLst>
              <a:defRPr/>
            </a:pPr>
            <a:r>
              <a:rPr lang="el-GR" sz="2000" b="1" dirty="0" smtClean="0">
                <a:solidFill>
                  <a:srgbClr val="FFFF00"/>
                </a:solidFill>
                <a:latin typeface="Arial" charset="0"/>
              </a:rPr>
              <a:t>  ΔΣ άνω των ορίων</a:t>
            </a:r>
            <a:r>
              <a:rPr lang="el-GR" sz="2000" dirty="0" smtClean="0">
                <a:solidFill>
                  <a:srgbClr val="FFFF00"/>
                </a:solidFill>
                <a:latin typeface="Arial" charset="0"/>
              </a:rPr>
              <a:t>:  </a:t>
            </a:r>
          </a:p>
          <a:p>
            <a:pPr marL="0" indent="0" algn="just">
              <a:lnSpc>
                <a:spcPct val="200000"/>
              </a:lnSpc>
              <a:spcBef>
                <a:spcPct val="0"/>
              </a:spcBef>
              <a:buFont typeface="Wingdings" pitchFamily="2" charset="2"/>
              <a:buAutoNum type="romanLcPeriod"/>
              <a:tabLst>
                <a:tab pos="0" algn="l"/>
              </a:tabLst>
              <a:defRPr/>
            </a:pPr>
            <a:r>
              <a:rPr lang="el-GR" sz="2000" b="1" u="sng" dirty="0" smtClean="0">
                <a:solidFill>
                  <a:srgbClr val="FFFF00"/>
                </a:solidFill>
                <a:latin typeface="Arial" charset="0"/>
              </a:rPr>
              <a:t>Διαγωνισμός μελετών</a:t>
            </a:r>
            <a:r>
              <a:rPr lang="el-GR" sz="2000" dirty="0" smtClean="0">
                <a:latin typeface="Arial" charset="0"/>
              </a:rPr>
              <a:t>: η </a:t>
            </a:r>
            <a:r>
              <a:rPr lang="el-GR" sz="2000" dirty="0" err="1" smtClean="0">
                <a:latin typeface="Arial" charset="0"/>
              </a:rPr>
              <a:t>ημερ</a:t>
            </a:r>
            <a:r>
              <a:rPr lang="el-GR" sz="2000" dirty="0" smtClean="0">
                <a:latin typeface="Arial" charset="0"/>
              </a:rPr>
              <a:t>. αποστολής της προκήρυξης διαγωνισμού μελετών στην Επίσημη Εφημερίδα της Ευρωπαϊκής Ένωσης.</a:t>
            </a:r>
          </a:p>
          <a:p>
            <a:pPr marL="0" indent="0" algn="just">
              <a:lnSpc>
                <a:spcPct val="200000"/>
              </a:lnSpc>
              <a:spcBef>
                <a:spcPct val="0"/>
              </a:spcBef>
              <a:buFont typeface="Wingdings" pitchFamily="2" charset="2"/>
              <a:buNone/>
              <a:tabLst>
                <a:tab pos="0" algn="l"/>
              </a:tabLst>
              <a:defRPr/>
            </a:pPr>
            <a:endParaRPr lang="el-GR" sz="2000" dirty="0" smtClean="0">
              <a:latin typeface="Arial" charset="0"/>
            </a:endParaRPr>
          </a:p>
          <a:p>
            <a:pPr marL="0" indent="0" algn="just">
              <a:lnSpc>
                <a:spcPct val="200000"/>
              </a:lnSpc>
              <a:spcBef>
                <a:spcPct val="0"/>
              </a:spcBef>
              <a:buFont typeface="Wingdings" pitchFamily="2" charset="2"/>
              <a:buNone/>
              <a:tabLst>
                <a:tab pos="0" algn="l"/>
              </a:tabLst>
              <a:defRPr/>
            </a:pPr>
            <a:r>
              <a:rPr lang="el-GR" sz="2000" b="1" u="sng" dirty="0" smtClean="0">
                <a:solidFill>
                  <a:srgbClr val="FFFF00"/>
                </a:solidFill>
                <a:latin typeface="Arial" charset="0"/>
              </a:rPr>
              <a:t>ΔΣ κάτω των ορίων</a:t>
            </a:r>
            <a:r>
              <a:rPr lang="el-GR" sz="2000" b="1" dirty="0" smtClean="0">
                <a:latin typeface="Arial" charset="0"/>
              </a:rPr>
              <a:t>: εφαρμόζονται οι διατάξεις του άρθρου 120.</a:t>
            </a:r>
          </a:p>
        </p:txBody>
      </p:sp>
      <p:sp>
        <p:nvSpPr>
          <p:cNvPr id="471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1200131-8FBC-4AC9-978E-7B92D1827BB6}" type="slidenum">
              <a:rPr lang="el-GR" sz="1200">
                <a:solidFill>
                  <a:schemeClr val="tx1">
                    <a:tint val="75000"/>
                  </a:schemeClr>
                </a:solidFill>
                <a:latin typeface="+mn-lt"/>
                <a:cs typeface="+mn-cs"/>
              </a:rPr>
              <a:pPr algn="r" fontAlgn="auto">
                <a:spcBef>
                  <a:spcPts val="0"/>
                </a:spcBef>
                <a:spcAft>
                  <a:spcPts val="0"/>
                </a:spcAft>
                <a:defRPr/>
              </a:pPr>
              <a:t>48</a:t>
            </a:fld>
            <a:endParaRPr lang="el-GR" sz="1200">
              <a:solidFill>
                <a:schemeClr val="tx1">
                  <a:tint val="75000"/>
                </a:schemeClr>
              </a:solidFill>
              <a:latin typeface="+mn-lt"/>
              <a:cs typeface="+mn-cs"/>
            </a:endParaRPr>
          </a:p>
        </p:txBody>
      </p:sp>
      <p:sp>
        <p:nvSpPr>
          <p:cNvPr id="149507" name="Title 1"/>
          <p:cNvSpPr>
            <a:spLocks noGrp="1"/>
          </p:cNvSpPr>
          <p:nvPr>
            <p:ph type="title" idx="4294967295"/>
          </p:nvPr>
        </p:nvSpPr>
        <p:spPr>
          <a:xfrm>
            <a:off x="323850" y="115888"/>
            <a:ext cx="8640763" cy="649287"/>
          </a:xfrm>
        </p:spPr>
        <p:txBody>
          <a:bodyPr/>
          <a:lstStyle/>
          <a:p>
            <a:pPr eaLnBrk="1" hangingPunct="1">
              <a:lnSpc>
                <a:spcPct val="60000"/>
              </a:lnSpc>
              <a:defRPr/>
            </a:pPr>
            <a:r>
              <a:rPr lang="el-GR" sz="2000" b="1" smtClean="0"/>
              <a:t>ΕΝΟΤΗΤΑ 2 «Δημοσιότητα &amp; Διαφάνεια», αρθρ.61-70 </a:t>
            </a:r>
            <a:br>
              <a:rPr lang="el-GR" sz="2000" b="1" smtClean="0"/>
            </a:br>
            <a:r>
              <a:rPr lang="el-GR" sz="2000" b="1" smtClean="0"/>
              <a:t>Άρθρο 62 Προκαταρκτικές προκηρύξεις</a:t>
            </a:r>
            <a:r>
              <a:rPr lang="el-GR" smtClean="0">
                <a:effectLst/>
              </a:rPr>
              <a:t> </a:t>
            </a:r>
          </a:p>
        </p:txBody>
      </p:sp>
      <p:sp>
        <p:nvSpPr>
          <p:cNvPr id="3" name="Content Placeholder 2"/>
          <p:cNvSpPr>
            <a:spLocks noGrp="1"/>
          </p:cNvSpPr>
          <p:nvPr>
            <p:ph idx="4294967295"/>
          </p:nvPr>
        </p:nvSpPr>
        <p:spPr>
          <a:xfrm>
            <a:off x="323850" y="908050"/>
            <a:ext cx="8640763" cy="5400675"/>
          </a:xfrm>
        </p:spPr>
        <p:txBody>
          <a:bodyPr>
            <a:normAutofit/>
          </a:bodyPr>
          <a:lstStyle/>
          <a:p>
            <a:pPr marL="355600" indent="-355600" algn="just">
              <a:lnSpc>
                <a:spcPct val="150000"/>
              </a:lnSpc>
              <a:spcBef>
                <a:spcPct val="0"/>
              </a:spcBef>
              <a:buFont typeface="Wingdings" pitchFamily="2" charset="2"/>
              <a:buAutoNum type="arabicPeriod"/>
              <a:tabLst>
                <a:tab pos="0" algn="l"/>
                <a:tab pos="355600" algn="l"/>
              </a:tabLst>
              <a:defRPr/>
            </a:pPr>
            <a:r>
              <a:rPr lang="el-GR" sz="2000" b="1" dirty="0" smtClean="0">
                <a:solidFill>
                  <a:srgbClr val="FFFF00"/>
                </a:solidFill>
                <a:latin typeface="Arial" charset="0"/>
              </a:rPr>
              <a:t>Δεν εφαρμόζεται στις ΔΣ κάτω των ορίων</a:t>
            </a:r>
          </a:p>
          <a:p>
            <a:pPr marL="355600" indent="-355600" algn="just">
              <a:lnSpc>
                <a:spcPct val="150000"/>
              </a:lnSpc>
              <a:spcBef>
                <a:spcPct val="0"/>
              </a:spcBef>
              <a:buFont typeface="Wingdings" pitchFamily="2" charset="2"/>
              <a:buAutoNum type="arabicPeriod"/>
              <a:tabLst>
                <a:tab pos="0" algn="l"/>
                <a:tab pos="355600" algn="l"/>
              </a:tabLst>
              <a:defRPr/>
            </a:pPr>
            <a:r>
              <a:rPr lang="el-GR" sz="2000" b="1" u="sng" dirty="0" smtClean="0">
                <a:latin typeface="Arial" charset="0"/>
              </a:rPr>
              <a:t>Δυνατότητα γνωστοποίησης</a:t>
            </a:r>
            <a:r>
              <a:rPr lang="el-GR" sz="2000" dirty="0" smtClean="0">
                <a:latin typeface="Arial" charset="0"/>
              </a:rPr>
              <a:t> ΑΑ για σχεδιαζόμενες διαδικασίες σύναψης ΔΣ μέσω δημοσίευσης προκαταρκτικής προκήρυξης.</a:t>
            </a:r>
          </a:p>
          <a:p>
            <a:pPr marL="355600" indent="-355600" algn="just">
              <a:lnSpc>
                <a:spcPct val="150000"/>
              </a:lnSpc>
              <a:spcBef>
                <a:spcPct val="0"/>
              </a:spcBef>
              <a:buFont typeface="Wingdings" pitchFamily="2" charset="2"/>
              <a:buAutoNum type="romanLcPeriod"/>
              <a:tabLst>
                <a:tab pos="0" algn="l"/>
                <a:tab pos="355600" algn="l"/>
              </a:tabLst>
              <a:defRPr/>
            </a:pPr>
            <a:r>
              <a:rPr lang="el-GR" sz="2000" b="1" u="sng" dirty="0" smtClean="0">
                <a:latin typeface="Arial" charset="0"/>
              </a:rPr>
              <a:t>Περιεχόμενο</a:t>
            </a:r>
            <a:r>
              <a:rPr lang="el-GR" sz="2000" dirty="0" smtClean="0">
                <a:latin typeface="Arial" charset="0"/>
              </a:rPr>
              <a:t>: πληροφορίες Μέρους Β, Τμήμα Ι του Παρ. V του </a:t>
            </a:r>
            <a:r>
              <a:rPr lang="el-GR" sz="2000" dirty="0" err="1" smtClean="0">
                <a:latin typeface="Arial" charset="0"/>
              </a:rPr>
              <a:t>Προσ</a:t>
            </a:r>
            <a:r>
              <a:rPr lang="el-GR" sz="2000" dirty="0" smtClean="0">
                <a:latin typeface="Arial" charset="0"/>
              </a:rPr>
              <a:t>/</a:t>
            </a:r>
            <a:r>
              <a:rPr lang="el-GR" sz="2000" dirty="0" err="1" smtClean="0">
                <a:latin typeface="Arial" charset="0"/>
              </a:rPr>
              <a:t>τος</a:t>
            </a:r>
            <a:r>
              <a:rPr lang="el-GR" sz="2000" dirty="0" smtClean="0">
                <a:latin typeface="Arial" charset="0"/>
              </a:rPr>
              <a:t> A</a:t>
            </a:r>
            <a:endParaRPr lang="el-GR" sz="2000" i="1" dirty="0" smtClean="0">
              <a:solidFill>
                <a:schemeClr val="accent1"/>
              </a:solidFill>
              <a:latin typeface="Arial" charset="0"/>
            </a:endParaRPr>
          </a:p>
          <a:p>
            <a:pPr marL="355600" indent="-355600" algn="just">
              <a:lnSpc>
                <a:spcPct val="150000"/>
              </a:lnSpc>
              <a:spcBef>
                <a:spcPct val="0"/>
              </a:spcBef>
              <a:buFont typeface="Wingdings" pitchFamily="2" charset="2"/>
              <a:buAutoNum type="romanLcPeriod"/>
              <a:tabLst>
                <a:tab pos="0" algn="l"/>
                <a:tab pos="355600" algn="l"/>
              </a:tabLst>
              <a:defRPr/>
            </a:pPr>
            <a:r>
              <a:rPr lang="el-GR" sz="2000" b="1" u="sng" dirty="0" smtClean="0">
                <a:latin typeface="Arial" charset="0"/>
              </a:rPr>
              <a:t>Δημοσίευση</a:t>
            </a:r>
            <a:r>
              <a:rPr lang="el-GR" sz="2000" dirty="0" smtClean="0">
                <a:latin typeface="Arial" charset="0"/>
              </a:rPr>
              <a:t>: είτε από </a:t>
            </a:r>
            <a:r>
              <a:rPr lang="el-GR" sz="2000" dirty="0" smtClean="0">
                <a:solidFill>
                  <a:schemeClr val="accent1"/>
                </a:solidFill>
                <a:latin typeface="Arial" charset="0"/>
              </a:rPr>
              <a:t>Υπηρεσία Εκδόσεων ΕΕ</a:t>
            </a:r>
            <a:r>
              <a:rPr lang="el-GR" sz="2000" dirty="0" smtClean="0">
                <a:latin typeface="Arial" charset="0"/>
              </a:rPr>
              <a:t>, είτε από ΑΑ στο </a:t>
            </a:r>
            <a:r>
              <a:rPr lang="el-GR" sz="2000" dirty="0" smtClean="0">
                <a:solidFill>
                  <a:schemeClr val="accent1"/>
                </a:solidFill>
                <a:latin typeface="Arial" charset="0"/>
              </a:rPr>
              <a:t>«προφίλ αγοραστή</a:t>
            </a:r>
            <a:r>
              <a:rPr lang="el-GR" sz="2000" dirty="0" smtClean="0">
                <a:latin typeface="Arial" charset="0"/>
              </a:rPr>
              <a:t>» τους, βάσει </a:t>
            </a:r>
            <a:r>
              <a:rPr lang="el-GR" sz="2000" dirty="0" err="1" smtClean="0">
                <a:latin typeface="Arial" charset="0"/>
              </a:rPr>
              <a:t>περ</a:t>
            </a:r>
            <a:r>
              <a:rPr lang="el-GR" sz="2000" dirty="0" smtClean="0">
                <a:latin typeface="Arial" charset="0"/>
              </a:rPr>
              <a:t>. β, παρ. 2, Παρ. VIII του Προσ. A'. Αν δημοσιευτεί στο «προφίλ αγοραστή» τους, οι ΑΑ αποστέλλουν στην Υπ. Εκδόσεων ΕΕ </a:t>
            </a:r>
            <a:r>
              <a:rPr lang="el-GR" sz="2000" dirty="0" smtClean="0">
                <a:solidFill>
                  <a:schemeClr val="accent1"/>
                </a:solidFill>
                <a:latin typeface="Arial" charset="0"/>
              </a:rPr>
              <a:t>γνωστοποίηση δημοσίευσης</a:t>
            </a:r>
            <a:r>
              <a:rPr lang="el-GR" sz="2000" dirty="0" smtClean="0">
                <a:latin typeface="Arial" charset="0"/>
              </a:rPr>
              <a:t> της προκήρυξης στο «προφίλ αγοραστή» τους, [Παρ. VIII, Προσ. A'. </a:t>
            </a:r>
          </a:p>
          <a:p>
            <a:pPr marL="355600" indent="-355600" algn="just">
              <a:lnSpc>
                <a:spcPct val="150000"/>
              </a:lnSpc>
              <a:spcBef>
                <a:spcPct val="0"/>
              </a:spcBef>
              <a:buFont typeface="Wingdings" pitchFamily="2" charset="2"/>
              <a:buAutoNum type="romanLcPeriod"/>
              <a:tabLst>
                <a:tab pos="0" algn="l"/>
                <a:tab pos="355600" algn="l"/>
              </a:tabLst>
              <a:defRPr/>
            </a:pPr>
            <a:r>
              <a:rPr lang="el-GR" sz="2000" dirty="0" smtClean="0">
                <a:latin typeface="Arial" charset="0"/>
              </a:rPr>
              <a:t>Περιεχόμενο: πληροφορίες Μέρους Α, Παρ. V, Προσ. Α'.</a:t>
            </a:r>
          </a:p>
        </p:txBody>
      </p:sp>
      <p:sp>
        <p:nvSpPr>
          <p:cNvPr id="481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D1D4F63-EF72-410C-9020-45E452F9CBA0}" type="slidenum">
              <a:rPr lang="el-GR" sz="1200">
                <a:solidFill>
                  <a:schemeClr val="tx1">
                    <a:tint val="75000"/>
                  </a:schemeClr>
                </a:solidFill>
                <a:latin typeface="+mn-lt"/>
                <a:cs typeface="+mn-cs"/>
              </a:rPr>
              <a:pPr algn="r" fontAlgn="auto">
                <a:spcBef>
                  <a:spcPts val="0"/>
                </a:spcBef>
                <a:spcAft>
                  <a:spcPts val="0"/>
                </a:spcAft>
                <a:defRPr/>
              </a:pPr>
              <a:t>49</a:t>
            </a:fld>
            <a:endParaRPr lang="el-GR" sz="1200">
              <a:solidFill>
                <a:schemeClr val="tx1">
                  <a:tint val="75000"/>
                </a:schemeClr>
              </a:solidFill>
              <a:latin typeface="+mn-lt"/>
              <a:cs typeface="+mn-cs"/>
            </a:endParaRPr>
          </a:p>
        </p:txBody>
      </p:sp>
      <p:sp>
        <p:nvSpPr>
          <p:cNvPr id="149507" name="Title 1"/>
          <p:cNvSpPr>
            <a:spLocks noGrp="1"/>
          </p:cNvSpPr>
          <p:nvPr>
            <p:ph type="title" idx="4294967295"/>
          </p:nvPr>
        </p:nvSpPr>
        <p:spPr>
          <a:xfrm>
            <a:off x="323850" y="115888"/>
            <a:ext cx="8640763" cy="720725"/>
          </a:xfrm>
        </p:spPr>
        <p:txBody>
          <a:bodyPr/>
          <a:lstStyle/>
          <a:p>
            <a:pPr algn="l" eaLnBrk="1" hangingPunct="1">
              <a:lnSpc>
                <a:spcPct val="60000"/>
              </a:lnSpc>
              <a:defRPr/>
            </a:pPr>
            <a:r>
              <a:rPr lang="el-GR" sz="2000" b="1" smtClean="0"/>
              <a:t>ΕΝΟΤΗΤΑ 2 «Δημοσιότητα &amp; Διαφάνεια», αρθρ.61-70 </a:t>
            </a:r>
            <a:br>
              <a:rPr lang="el-GR" sz="2000" b="1" smtClean="0"/>
            </a:br>
            <a:r>
              <a:rPr lang="el-GR" sz="2000" b="1" smtClean="0"/>
              <a:t>Άρθρο 62 Προκαταρκτικές προκηρύξεις [συνέχεια</a:t>
            </a:r>
            <a:r>
              <a:rPr lang="el-GR" sz="1600" b="1" smtClean="0"/>
              <a:t>]</a:t>
            </a:r>
            <a:r>
              <a:rPr lang="el-GR" smtClean="0">
                <a:effectLst/>
              </a:rPr>
              <a:t> </a:t>
            </a:r>
          </a:p>
        </p:txBody>
      </p:sp>
      <p:sp>
        <p:nvSpPr>
          <p:cNvPr id="3" name="Content Placeholder 2"/>
          <p:cNvSpPr>
            <a:spLocks noGrp="1"/>
          </p:cNvSpPr>
          <p:nvPr>
            <p:ph idx="4294967295"/>
          </p:nvPr>
        </p:nvSpPr>
        <p:spPr>
          <a:xfrm>
            <a:off x="323850" y="908050"/>
            <a:ext cx="8640763" cy="5400675"/>
          </a:xfrm>
        </p:spPr>
        <p:txBody>
          <a:bodyPr>
            <a:normAutofit/>
          </a:bodyPr>
          <a:lstStyle/>
          <a:p>
            <a:pPr marL="361950" indent="-361950" algn="just">
              <a:lnSpc>
                <a:spcPct val="170000"/>
              </a:lnSpc>
              <a:spcBef>
                <a:spcPct val="0"/>
              </a:spcBef>
              <a:buFont typeface="Wingdings" pitchFamily="2" charset="2"/>
              <a:buNone/>
              <a:tabLst>
                <a:tab pos="0" algn="l"/>
                <a:tab pos="355600" algn="l"/>
              </a:tabLst>
              <a:defRPr/>
            </a:pPr>
            <a:r>
              <a:rPr lang="el-GR" sz="2000" dirty="0" smtClean="0">
                <a:latin typeface="Arial" charset="0"/>
              </a:rPr>
              <a:t>2. </a:t>
            </a:r>
            <a:r>
              <a:rPr lang="el-GR" sz="2000" b="1" u="sng" dirty="0" smtClean="0">
                <a:solidFill>
                  <a:schemeClr val="accent1"/>
                </a:solidFill>
                <a:latin typeface="Arial" charset="0"/>
              </a:rPr>
              <a:t>Μη κεντρικές ΑΑ</a:t>
            </a:r>
            <a:r>
              <a:rPr lang="el-GR" sz="2000" dirty="0" smtClean="0">
                <a:solidFill>
                  <a:schemeClr val="accent1"/>
                </a:solidFill>
                <a:latin typeface="Arial" charset="0"/>
              </a:rPr>
              <a:t>:</a:t>
            </a:r>
            <a:r>
              <a:rPr lang="el-GR" sz="2000" dirty="0" smtClean="0">
                <a:latin typeface="Arial" charset="0"/>
              </a:rPr>
              <a:t> για κλειστές διαδικασίες &amp; ανταγωνιστικές διαδικασίες με διαπραγμάτευση, δύνανται να χρησιμοποιούν την προκαταρκτική προκήρυξη </a:t>
            </a:r>
            <a:r>
              <a:rPr lang="el-GR" sz="2000" b="1" dirty="0" smtClean="0">
                <a:solidFill>
                  <a:srgbClr val="FFFF00"/>
                </a:solidFill>
                <a:latin typeface="Arial" charset="0"/>
              </a:rPr>
              <a:t>ως μέσο προκήρυξης διαγωνισμού</a:t>
            </a:r>
            <a:r>
              <a:rPr lang="el-GR" sz="2000" dirty="0" smtClean="0">
                <a:latin typeface="Arial" charset="0"/>
              </a:rPr>
              <a:t>, σύμφωνα με </a:t>
            </a:r>
            <a:r>
              <a:rPr lang="en-US" sz="2000" dirty="0" smtClean="0">
                <a:latin typeface="Arial" charset="0"/>
              </a:rPr>
              <a:t>§</a:t>
            </a:r>
            <a:r>
              <a:rPr lang="el-GR" sz="2000" dirty="0" smtClean="0">
                <a:latin typeface="Arial" charset="0"/>
              </a:rPr>
              <a:t>. 5, άρθρ.26, υπό τον όρο ότι η προκαταρκτική προκήρυξη </a:t>
            </a:r>
            <a:r>
              <a:rPr lang="el-GR" sz="2000" dirty="0" smtClean="0">
                <a:solidFill>
                  <a:schemeClr val="accent1"/>
                </a:solidFill>
                <a:latin typeface="Arial" charset="0"/>
              </a:rPr>
              <a:t>πληροί το σύνολο των προϋποθέσεων</a:t>
            </a:r>
            <a:r>
              <a:rPr lang="el-GR" sz="2000" dirty="0" smtClean="0">
                <a:latin typeface="Arial" charset="0"/>
              </a:rPr>
              <a:t>: </a:t>
            </a:r>
          </a:p>
          <a:p>
            <a:pPr marL="361950" indent="-361950" algn="just">
              <a:lnSpc>
                <a:spcPct val="170000"/>
              </a:lnSpc>
              <a:spcBef>
                <a:spcPct val="0"/>
              </a:spcBef>
              <a:buFont typeface="Wingdings" pitchFamily="2" charset="2"/>
              <a:buNone/>
              <a:tabLst>
                <a:tab pos="0" algn="l"/>
                <a:tab pos="355600" algn="l"/>
              </a:tabLst>
              <a:defRPr/>
            </a:pPr>
            <a:r>
              <a:rPr lang="el-GR" sz="2000" dirty="0" smtClean="0">
                <a:latin typeface="Arial" charset="0"/>
              </a:rPr>
              <a:t>α) Συγκεκριμένη αναφορά αγαθών\έργων\υπηρεσιών που θα αποτελέσουν το αντικείμενο σύναψης ΔΣ,</a:t>
            </a:r>
          </a:p>
          <a:p>
            <a:pPr marL="361950" indent="-361950" algn="just">
              <a:lnSpc>
                <a:spcPct val="170000"/>
              </a:lnSpc>
              <a:spcBef>
                <a:spcPct val="0"/>
              </a:spcBef>
              <a:buFont typeface="Wingdings" pitchFamily="2" charset="2"/>
              <a:buNone/>
              <a:tabLst>
                <a:tab pos="0" algn="l"/>
                <a:tab pos="355600" algn="l"/>
              </a:tabLst>
              <a:defRPr/>
            </a:pPr>
            <a:r>
              <a:rPr lang="el-GR" sz="2000" dirty="0" smtClean="0">
                <a:latin typeface="Arial" charset="0"/>
              </a:rPr>
              <a:t>β) Επισήμανση διαδικασίας ανάθεσης [κλειστή ή ανταγωνιστική με διαπραγμάτευση, χωρίς περαιτέρω δημοσίευση προκήρυξης]  &amp; πρόσκληση οικ. Φορέων για εκδήλωση ενδιαφέροντος. </a:t>
            </a:r>
          </a:p>
        </p:txBody>
      </p:sp>
      <p:sp>
        <p:nvSpPr>
          <p:cNvPr id="491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47580014-8184-400E-890A-F6A7802675E2}" type="slidenum">
              <a:rPr lang="el-GR">
                <a:solidFill>
                  <a:schemeClr val="tx1">
                    <a:tint val="75000"/>
                  </a:schemeClr>
                </a:solidFill>
                <a:latin typeface="+mn-lt"/>
                <a:cs typeface="+mn-cs"/>
              </a:rPr>
              <a:pPr fontAlgn="auto">
                <a:spcBef>
                  <a:spcPts val="0"/>
                </a:spcBef>
                <a:spcAft>
                  <a:spcPts val="0"/>
                </a:spcAft>
                <a:defRPr/>
              </a:pPr>
              <a:t>5</a:t>
            </a:fld>
            <a:endParaRPr lang="el-GR">
              <a:solidFill>
                <a:schemeClr val="tx1">
                  <a:tint val="75000"/>
                </a:schemeClr>
              </a:solidFill>
              <a:latin typeface="+mn-lt"/>
              <a:cs typeface="+mn-cs"/>
            </a:endParaRPr>
          </a:p>
        </p:txBody>
      </p:sp>
      <p:sp>
        <p:nvSpPr>
          <p:cNvPr id="35843" name="Title 1"/>
          <p:cNvSpPr>
            <a:spLocks noGrp="1"/>
          </p:cNvSpPr>
          <p:nvPr>
            <p:ph type="title" idx="4294967295"/>
          </p:nvPr>
        </p:nvSpPr>
        <p:spPr>
          <a:xfrm>
            <a:off x="395288" y="188913"/>
            <a:ext cx="8280400" cy="719137"/>
          </a:xfrm>
        </p:spPr>
        <p:txBody>
          <a:bodyPr/>
          <a:lstStyle/>
          <a:p>
            <a:pPr algn="l" eaLnBrk="1" hangingPunct="1">
              <a:lnSpc>
                <a:spcPct val="90000"/>
              </a:lnSpc>
              <a:defRPr/>
            </a:pPr>
            <a:r>
              <a:rPr lang="el-GR" sz="1800" b="1" smtClean="0"/>
              <a:t>Άρθρα 44, 50, 51, 52 Προετοιμασία για σύναψη ΔΣ έργων, μελετών &amp; συναφών τεχνικών &amp; επιστημονικών υπηρεσιών</a:t>
            </a:r>
            <a:endParaRPr lang="el-GR" sz="1800" smtClean="0">
              <a:effectLst/>
            </a:endParaRPr>
          </a:p>
        </p:txBody>
      </p:sp>
      <p:sp>
        <p:nvSpPr>
          <p:cNvPr id="4100" name="Content Placeholder 2"/>
          <p:cNvSpPr>
            <a:spLocks noGrp="1"/>
          </p:cNvSpPr>
          <p:nvPr>
            <p:ph idx="4294967295"/>
          </p:nvPr>
        </p:nvSpPr>
        <p:spPr>
          <a:xfrm>
            <a:off x="250825" y="836613"/>
            <a:ext cx="8607425" cy="5761037"/>
          </a:xfrm>
        </p:spPr>
        <p:txBody>
          <a:bodyPr/>
          <a:lstStyle/>
          <a:p>
            <a:pPr marL="355600" indent="-355600" algn="just" defTabSz="190500">
              <a:lnSpc>
                <a:spcPct val="150000"/>
              </a:lnSpc>
              <a:spcBef>
                <a:spcPct val="0"/>
              </a:spcBef>
              <a:buFont typeface="Wingdings" pitchFamily="2" charset="2"/>
              <a:buChar char="v"/>
              <a:tabLst>
                <a:tab pos="0" algn="l"/>
                <a:tab pos="355600" algn="l"/>
              </a:tabLst>
              <a:defRPr/>
            </a:pPr>
            <a:r>
              <a:rPr lang="el-GR" sz="2400" b="1" dirty="0" smtClean="0">
                <a:solidFill>
                  <a:srgbClr val="FFFF00"/>
                </a:solidFill>
                <a:latin typeface="Arial" charset="0"/>
              </a:rPr>
              <a:t>Άρθρο 50 Δημόσιες συμβάσεις έργων με αξιολόγηση μελέτης:</a:t>
            </a:r>
            <a:r>
              <a:rPr lang="el-GR" sz="2400" dirty="0" smtClean="0">
                <a:solidFill>
                  <a:srgbClr val="FFFF00"/>
                </a:solidFill>
                <a:effectLst/>
                <a:latin typeface="Arial" charset="0"/>
              </a:rPr>
              <a:t> </a:t>
            </a:r>
            <a:r>
              <a:rPr lang="el-GR" sz="2400" dirty="0" smtClean="0">
                <a:effectLst/>
                <a:latin typeface="Arial" charset="0"/>
              </a:rPr>
              <a:t>προϋποθέσεις για τη σύναψη ΔΣ έργων, που έχουν ως αντικείμενο συγχρόνως τη μελέτη και την εκτέλεση (κατασκευή) έργου. Εξαιρούμενες  κατηγορίες έργων.</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53B701F-E01F-49E5-A8F2-92C5E3D37BC6}" type="slidenum">
              <a:rPr lang="el-GR" sz="1200">
                <a:solidFill>
                  <a:schemeClr val="tx1">
                    <a:tint val="75000"/>
                  </a:schemeClr>
                </a:solidFill>
                <a:latin typeface="+mn-lt"/>
                <a:cs typeface="+mn-cs"/>
              </a:rPr>
              <a:pPr algn="r" fontAlgn="auto">
                <a:spcBef>
                  <a:spcPts val="0"/>
                </a:spcBef>
                <a:spcAft>
                  <a:spcPts val="0"/>
                </a:spcAft>
                <a:defRPr/>
              </a:pPr>
              <a:t>50</a:t>
            </a:fld>
            <a:endParaRPr lang="el-GR" sz="1200">
              <a:solidFill>
                <a:schemeClr val="tx1">
                  <a:tint val="75000"/>
                </a:schemeClr>
              </a:solidFill>
              <a:latin typeface="+mn-lt"/>
              <a:cs typeface="+mn-cs"/>
            </a:endParaRPr>
          </a:p>
        </p:txBody>
      </p:sp>
      <p:sp>
        <p:nvSpPr>
          <p:cNvPr id="149507" name="Title 1"/>
          <p:cNvSpPr>
            <a:spLocks noGrp="1"/>
          </p:cNvSpPr>
          <p:nvPr>
            <p:ph type="title" idx="4294967295"/>
          </p:nvPr>
        </p:nvSpPr>
        <p:spPr>
          <a:xfrm>
            <a:off x="323850" y="115888"/>
            <a:ext cx="8640763" cy="720725"/>
          </a:xfrm>
        </p:spPr>
        <p:txBody>
          <a:bodyPr/>
          <a:lstStyle/>
          <a:p>
            <a:pPr algn="l" eaLnBrk="1" hangingPunct="1">
              <a:lnSpc>
                <a:spcPct val="60000"/>
              </a:lnSpc>
              <a:defRPr/>
            </a:pPr>
            <a:r>
              <a:rPr lang="el-GR" sz="2000" b="1" smtClean="0"/>
              <a:t>ΕΝΟΤΗΤΑ 2 «Δημοσιότητα &amp; Διαφάνεια», αρθρ.61-70 </a:t>
            </a:r>
            <a:br>
              <a:rPr lang="el-GR" sz="2000" b="1" smtClean="0"/>
            </a:br>
            <a:r>
              <a:rPr lang="el-GR" sz="2000" b="1" smtClean="0"/>
              <a:t>Άρθρο 62 Προκαταρκτικές προκηρύξεις [συνέχεια</a:t>
            </a:r>
            <a:r>
              <a:rPr lang="el-GR" sz="1600" b="1" smtClean="0"/>
              <a:t>]</a:t>
            </a:r>
            <a:r>
              <a:rPr lang="el-GR" smtClean="0">
                <a:effectLst/>
              </a:rPr>
              <a:t> </a:t>
            </a:r>
          </a:p>
        </p:txBody>
      </p:sp>
      <p:sp>
        <p:nvSpPr>
          <p:cNvPr id="3" name="Content Placeholder 2"/>
          <p:cNvSpPr>
            <a:spLocks noGrp="1"/>
          </p:cNvSpPr>
          <p:nvPr>
            <p:ph idx="4294967295"/>
          </p:nvPr>
        </p:nvSpPr>
        <p:spPr>
          <a:xfrm>
            <a:off x="250825" y="908050"/>
            <a:ext cx="8713788" cy="5689600"/>
          </a:xfrm>
        </p:spPr>
        <p:txBody>
          <a:bodyPr>
            <a:normAutofit/>
          </a:bodyPr>
          <a:lstStyle/>
          <a:p>
            <a:pPr marL="361950" indent="-361950" algn="just">
              <a:lnSpc>
                <a:spcPct val="150000"/>
              </a:lnSpc>
              <a:spcBef>
                <a:spcPct val="0"/>
              </a:spcBef>
              <a:buFont typeface="Wingdings" pitchFamily="2" charset="2"/>
              <a:buNone/>
              <a:tabLst>
                <a:tab pos="0" algn="l"/>
                <a:tab pos="355600" algn="l"/>
              </a:tabLst>
              <a:defRPr/>
            </a:pPr>
            <a:r>
              <a:rPr lang="el-GR" sz="2000" dirty="0" smtClean="0">
                <a:latin typeface="Arial" charset="0"/>
              </a:rPr>
              <a:t>2. </a:t>
            </a:r>
            <a:r>
              <a:rPr lang="el-GR" sz="2000" b="1" u="sng" dirty="0" smtClean="0">
                <a:latin typeface="Arial" charset="0"/>
              </a:rPr>
              <a:t>Μη κεντρικές ΑΑ</a:t>
            </a:r>
            <a:r>
              <a:rPr lang="el-GR" sz="2000" dirty="0" smtClean="0">
                <a:latin typeface="Arial" charset="0"/>
              </a:rPr>
              <a:t>: </a:t>
            </a:r>
          </a:p>
          <a:p>
            <a:pPr marL="361950" indent="-361950" algn="just">
              <a:lnSpc>
                <a:spcPct val="150000"/>
              </a:lnSpc>
              <a:spcBef>
                <a:spcPct val="0"/>
              </a:spcBef>
              <a:buFont typeface="Wingdings" pitchFamily="2" charset="2"/>
              <a:buNone/>
              <a:tabLst>
                <a:tab pos="0" algn="l"/>
                <a:tab pos="355600" algn="l"/>
              </a:tabLst>
              <a:defRPr/>
            </a:pPr>
            <a:r>
              <a:rPr lang="el-GR" sz="2000" dirty="0" smtClean="0">
                <a:latin typeface="Arial" charset="0"/>
              </a:rPr>
              <a:t>γ) περιέχει, εκτός από ως άνω πληροφορίες &amp; τις πληροφορίες Μέρους Β, Τμήμα II, Παρ. V, </a:t>
            </a:r>
            <a:r>
              <a:rPr lang="el-GR" sz="2000" dirty="0" err="1" smtClean="0">
                <a:latin typeface="Arial" charset="0"/>
              </a:rPr>
              <a:t>Προσαρτ</a:t>
            </a:r>
            <a:r>
              <a:rPr lang="el-GR" sz="2000" dirty="0" smtClean="0">
                <a:latin typeface="Arial" charset="0"/>
              </a:rPr>
              <a:t>. Α'</a:t>
            </a:r>
            <a:endParaRPr lang="el-GR" sz="1600" i="1" u="sng" dirty="0" smtClean="0">
              <a:latin typeface="Arial" charset="0"/>
            </a:endParaRPr>
          </a:p>
          <a:p>
            <a:pPr marL="361950" indent="-361950" algn="just">
              <a:lnSpc>
                <a:spcPct val="150000"/>
              </a:lnSpc>
              <a:spcBef>
                <a:spcPct val="0"/>
              </a:spcBef>
              <a:buFont typeface="Wingdings" pitchFamily="2" charset="2"/>
              <a:buNone/>
              <a:tabLst>
                <a:tab pos="0" algn="l"/>
                <a:tab pos="355600" algn="l"/>
              </a:tabLst>
              <a:defRPr/>
            </a:pPr>
            <a:r>
              <a:rPr lang="el-GR" sz="2000" dirty="0" smtClean="0">
                <a:latin typeface="Arial" charset="0"/>
              </a:rPr>
              <a:t>δ) έχει αποσταλεί για δημοσίευση μεταξύ 35 </a:t>
            </a:r>
            <a:r>
              <a:rPr lang="el-GR" sz="2000" dirty="0" err="1" smtClean="0">
                <a:latin typeface="Arial" charset="0"/>
              </a:rPr>
              <a:t>ημ</a:t>
            </a:r>
            <a:r>
              <a:rPr lang="el-GR" sz="2000" dirty="0" smtClean="0">
                <a:latin typeface="Arial" charset="0"/>
              </a:rPr>
              <a:t>. - 12 μηνών πριν από την </a:t>
            </a:r>
            <a:r>
              <a:rPr lang="el-GR" sz="2000" dirty="0" err="1" smtClean="0">
                <a:latin typeface="Arial" charset="0"/>
              </a:rPr>
              <a:t>ημ</a:t>
            </a:r>
            <a:r>
              <a:rPr lang="el-GR" sz="2000" dirty="0" smtClean="0">
                <a:latin typeface="Arial" charset="0"/>
              </a:rPr>
              <a:t>. αποστολής της πρόσκλησης </a:t>
            </a:r>
            <a:r>
              <a:rPr lang="en-US" sz="2000" dirty="0" smtClean="0">
                <a:latin typeface="Arial" charset="0"/>
              </a:rPr>
              <a:t>§</a:t>
            </a:r>
            <a:r>
              <a:rPr lang="el-GR" sz="2000" dirty="0" smtClean="0">
                <a:latin typeface="Arial" charset="0"/>
              </a:rPr>
              <a:t> 1,άρθρ. 69.</a:t>
            </a:r>
          </a:p>
          <a:p>
            <a:pPr marL="361950" indent="-361950" algn="just">
              <a:lnSpc>
                <a:spcPct val="150000"/>
              </a:lnSpc>
              <a:spcBef>
                <a:spcPct val="0"/>
              </a:spcBef>
              <a:tabLst>
                <a:tab pos="0" algn="l"/>
                <a:tab pos="355600" algn="l"/>
              </a:tabLst>
              <a:defRPr/>
            </a:pPr>
            <a:r>
              <a:rPr lang="el-GR" sz="2000" dirty="0" smtClean="0">
                <a:latin typeface="Arial" charset="0"/>
              </a:rPr>
              <a:t>Οι ως άνω προκηρύξεις δεν δημοσιεύονται στο «προφίλ αγοραστή». Τυχόν πρόσθετη δημοσίευση σε εθνικό επίπεδο, [άρθρ. 66] σε «προφίλ αγοραστή».</a:t>
            </a:r>
          </a:p>
          <a:p>
            <a:pPr marL="361950" indent="-361950" algn="just">
              <a:lnSpc>
                <a:spcPct val="150000"/>
              </a:lnSpc>
              <a:spcBef>
                <a:spcPct val="0"/>
              </a:spcBef>
              <a:tabLst>
                <a:tab pos="0" algn="l"/>
                <a:tab pos="355600" algn="l"/>
              </a:tabLst>
              <a:defRPr/>
            </a:pPr>
            <a:r>
              <a:rPr lang="el-GR" sz="2000" u="sng" dirty="0" smtClean="0">
                <a:latin typeface="Arial" charset="0"/>
              </a:rPr>
              <a:t>Καλυπτόμενη περίοδος από την προκαταρκτική προκήρυξη</a:t>
            </a:r>
            <a:r>
              <a:rPr lang="el-GR" sz="2000" dirty="0" smtClean="0">
                <a:latin typeface="Arial" charset="0"/>
              </a:rPr>
              <a:t>: κατ' ανώτατο όριο 12 μήνες από </a:t>
            </a:r>
            <a:r>
              <a:rPr lang="el-GR" sz="2000" dirty="0" err="1" smtClean="0">
                <a:latin typeface="Arial" charset="0"/>
              </a:rPr>
              <a:t>ημ</a:t>
            </a:r>
            <a:r>
              <a:rPr lang="el-GR" sz="2000" dirty="0" smtClean="0">
                <a:latin typeface="Arial" charset="0"/>
              </a:rPr>
              <a:t>. αποστολής της προς δημοσίευση. </a:t>
            </a:r>
            <a:r>
              <a:rPr lang="el-GR" sz="2000" dirty="0" smtClean="0">
                <a:solidFill>
                  <a:schemeClr val="accent1"/>
                </a:solidFill>
                <a:latin typeface="Arial" charset="0"/>
              </a:rPr>
              <a:t>Μεγαλύτερη διάρκεια για ΔΣ κοινωνικές &amp; άλλες ειδικές υπηρεσίες</a:t>
            </a:r>
            <a:r>
              <a:rPr lang="el-GR" sz="2000" dirty="0" smtClean="0">
                <a:latin typeface="Arial" charset="0"/>
              </a:rPr>
              <a:t> [</a:t>
            </a:r>
            <a:r>
              <a:rPr lang="el-GR" sz="2000" dirty="0" err="1" smtClean="0">
                <a:latin typeface="Arial" charset="0"/>
              </a:rPr>
              <a:t>περ</a:t>
            </a:r>
            <a:r>
              <a:rPr lang="el-GR" sz="2000" dirty="0" smtClean="0">
                <a:latin typeface="Arial" charset="0"/>
              </a:rPr>
              <a:t>. β, </a:t>
            </a:r>
            <a:r>
              <a:rPr lang="en-US" sz="2000" dirty="0" smtClean="0">
                <a:latin typeface="Arial" charset="0"/>
              </a:rPr>
              <a:t>§</a:t>
            </a:r>
            <a:r>
              <a:rPr lang="el-GR" sz="2000" dirty="0" smtClean="0">
                <a:latin typeface="Arial" charset="0"/>
              </a:rPr>
              <a:t> 1,άρθρ.108]. </a:t>
            </a:r>
          </a:p>
        </p:txBody>
      </p:sp>
      <p:sp>
        <p:nvSpPr>
          <p:cNvPr id="5018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3CFE6EB-AFD4-4382-8FD6-4CF556ED9307}" type="slidenum">
              <a:rPr lang="el-GR" sz="1200">
                <a:solidFill>
                  <a:schemeClr val="tx1">
                    <a:tint val="75000"/>
                  </a:schemeClr>
                </a:solidFill>
                <a:latin typeface="+mn-lt"/>
                <a:cs typeface="+mn-cs"/>
              </a:rPr>
              <a:pPr algn="r" fontAlgn="auto">
                <a:spcBef>
                  <a:spcPts val="0"/>
                </a:spcBef>
                <a:spcAft>
                  <a:spcPts val="0"/>
                </a:spcAft>
                <a:defRPr/>
              </a:pPr>
              <a:t>51</a:t>
            </a:fld>
            <a:endParaRPr lang="el-GR" sz="1200">
              <a:solidFill>
                <a:schemeClr val="tx1">
                  <a:tint val="75000"/>
                </a:schemeClr>
              </a:solidFill>
              <a:latin typeface="+mn-lt"/>
              <a:cs typeface="+mn-cs"/>
            </a:endParaRPr>
          </a:p>
        </p:txBody>
      </p:sp>
      <p:sp>
        <p:nvSpPr>
          <p:cNvPr id="150531" name="Title 1"/>
          <p:cNvSpPr>
            <a:spLocks noGrp="1"/>
          </p:cNvSpPr>
          <p:nvPr>
            <p:ph type="title" idx="4294967295"/>
          </p:nvPr>
        </p:nvSpPr>
        <p:spPr>
          <a:xfrm>
            <a:off x="395288" y="115888"/>
            <a:ext cx="8569325" cy="288925"/>
          </a:xfrm>
        </p:spPr>
        <p:txBody>
          <a:bodyPr/>
          <a:lstStyle/>
          <a:p>
            <a:pPr eaLnBrk="1" hangingPunct="1">
              <a:lnSpc>
                <a:spcPct val="90000"/>
              </a:lnSpc>
              <a:defRPr/>
            </a:pPr>
            <a:r>
              <a:rPr lang="el-GR" sz="2000" b="1" smtClean="0"/>
              <a:t>Άρθρο 63 Προκηρύξεις σύμβασης</a:t>
            </a:r>
            <a:r>
              <a:rPr lang="el-GR" smtClean="0">
                <a:effectLst/>
              </a:rPr>
              <a:t> </a:t>
            </a:r>
          </a:p>
        </p:txBody>
      </p:sp>
      <p:sp>
        <p:nvSpPr>
          <p:cNvPr id="3" name="Content Placeholder 2"/>
          <p:cNvSpPr>
            <a:spLocks noGrp="1"/>
          </p:cNvSpPr>
          <p:nvPr>
            <p:ph idx="4294967295"/>
          </p:nvPr>
        </p:nvSpPr>
        <p:spPr>
          <a:xfrm>
            <a:off x="323850" y="692150"/>
            <a:ext cx="8640763" cy="5903913"/>
          </a:xfrm>
        </p:spPr>
        <p:txBody>
          <a:bodyPr>
            <a:normAutofit/>
          </a:bodyPr>
          <a:lstStyle/>
          <a:p>
            <a:pPr marL="355600" indent="-355600" algn="just" eaLnBrk="1" hangingPunct="1">
              <a:lnSpc>
                <a:spcPct val="150000"/>
              </a:lnSpc>
              <a:spcBef>
                <a:spcPct val="0"/>
              </a:spcBef>
              <a:tabLst>
                <a:tab pos="0" algn="l"/>
                <a:tab pos="355600" algn="l"/>
              </a:tabLst>
              <a:defRPr/>
            </a:pPr>
            <a:r>
              <a:rPr lang="el-GR" sz="2000" b="1" u="sng" dirty="0" smtClean="0">
                <a:solidFill>
                  <a:srgbClr val="FFFF00"/>
                </a:solidFill>
                <a:latin typeface="Arial" charset="0"/>
              </a:rPr>
              <a:t>Προκηρύξεις συμβάσεων άνω των ορίων</a:t>
            </a:r>
            <a:r>
              <a:rPr lang="el-GR" sz="2000" dirty="0" smtClean="0">
                <a:latin typeface="Arial" charset="0"/>
              </a:rPr>
              <a:t>: </a:t>
            </a:r>
            <a:r>
              <a:rPr lang="el-GR" sz="2000" b="1" dirty="0" smtClean="0">
                <a:latin typeface="Arial" charset="0"/>
              </a:rPr>
              <a:t>το μέσο προκήρυξης του διαγωνισμού για όλες τις διαδικασίες, με την επιφύλαξη</a:t>
            </a:r>
            <a:r>
              <a:rPr lang="el-GR" sz="2000" dirty="0" smtClean="0">
                <a:latin typeface="Arial" charset="0"/>
              </a:rPr>
              <a:t>: </a:t>
            </a:r>
            <a:r>
              <a:rPr lang="el-GR" sz="2000" b="1" dirty="0" smtClean="0">
                <a:latin typeface="Arial" charset="0"/>
              </a:rPr>
              <a:t>[2ου </a:t>
            </a:r>
            <a:r>
              <a:rPr lang="el-GR" sz="2000" b="1" dirty="0" err="1" smtClean="0">
                <a:latin typeface="Arial" charset="0"/>
              </a:rPr>
              <a:t>εδαφ</a:t>
            </a:r>
            <a:r>
              <a:rPr lang="el-GR" sz="2000" b="1" dirty="0" smtClean="0">
                <a:latin typeface="Arial" charset="0"/>
              </a:rPr>
              <a:t>, </a:t>
            </a:r>
            <a:r>
              <a:rPr lang="en-US" sz="2000" b="1" dirty="0" smtClean="0">
                <a:latin typeface="Arial" charset="0"/>
              </a:rPr>
              <a:t>§</a:t>
            </a:r>
            <a:r>
              <a:rPr lang="el-GR" sz="2000" b="1" dirty="0" smtClean="0">
                <a:latin typeface="Arial" charset="0"/>
              </a:rPr>
              <a:t>5, αρθρ. 26 - ανάθεση ΔΣ μέσω κλειστής ή </a:t>
            </a:r>
            <a:r>
              <a:rPr lang="el-GR" sz="2000" b="1" dirty="0" err="1" smtClean="0">
                <a:latin typeface="Arial" charset="0"/>
              </a:rPr>
              <a:t>ανταγ</a:t>
            </a:r>
            <a:r>
              <a:rPr lang="el-GR" sz="2000" b="1" dirty="0" smtClean="0">
                <a:latin typeface="Arial" charset="0"/>
              </a:rPr>
              <a:t>. διαδικασίας μέσω προκαταρτικής </a:t>
            </a:r>
            <a:r>
              <a:rPr lang="el-GR" sz="2000" b="1" dirty="0" err="1" smtClean="0">
                <a:latin typeface="Arial" charset="0"/>
              </a:rPr>
              <a:t>προκ</a:t>
            </a:r>
            <a:r>
              <a:rPr lang="el-GR" sz="2000" b="1" dirty="0" smtClean="0">
                <a:latin typeface="Arial" charset="0"/>
              </a:rPr>
              <a:t>. από μη κεντρικές ΑΑ ] &amp; [άρθρ. 32 προσφυγή στη διαδικασία με διαπραγμάτευση χωρίς προηγούμενη δημοσίευση]</a:t>
            </a:r>
          </a:p>
          <a:p>
            <a:pPr marL="355600" indent="-355600" algn="just" eaLnBrk="1" hangingPunct="1">
              <a:lnSpc>
                <a:spcPct val="150000"/>
              </a:lnSpc>
              <a:spcBef>
                <a:spcPct val="0"/>
              </a:spcBef>
              <a:tabLst>
                <a:tab pos="0" algn="l"/>
                <a:tab pos="355600" algn="l"/>
              </a:tabLst>
              <a:defRPr/>
            </a:pPr>
            <a:r>
              <a:rPr lang="el-GR" sz="2000" b="1" u="sng" dirty="0" smtClean="0">
                <a:solidFill>
                  <a:srgbClr val="FFFF00"/>
                </a:solidFill>
                <a:latin typeface="Arial" charset="0"/>
              </a:rPr>
              <a:t>Περιεχόμενο προκηρύξεων</a:t>
            </a:r>
            <a:r>
              <a:rPr lang="el-GR" sz="2000" dirty="0" smtClean="0">
                <a:latin typeface="Arial" charset="0"/>
              </a:rPr>
              <a:t>: τις πληροφορίες Μέρους Γ, Παρ. V. </a:t>
            </a:r>
          </a:p>
          <a:p>
            <a:pPr marL="355600" indent="-355600" algn="just" eaLnBrk="1" hangingPunct="1">
              <a:lnSpc>
                <a:spcPct val="150000"/>
              </a:lnSpc>
              <a:spcBef>
                <a:spcPct val="0"/>
              </a:spcBef>
              <a:tabLst>
                <a:tab pos="0" algn="l"/>
                <a:tab pos="355600" algn="l"/>
              </a:tabLst>
              <a:defRPr/>
            </a:pPr>
            <a:r>
              <a:rPr lang="el-GR" sz="2000" b="1" u="sng" dirty="0" smtClean="0">
                <a:solidFill>
                  <a:srgbClr val="FFFF00"/>
                </a:solidFill>
                <a:latin typeface="Arial" charset="0"/>
              </a:rPr>
              <a:t>Δημοσίευση προκηρύξεων</a:t>
            </a:r>
            <a:r>
              <a:rPr lang="el-GR" sz="2000" dirty="0" smtClean="0">
                <a:latin typeface="Arial" charset="0"/>
              </a:rPr>
              <a:t>: δυνάμει άρθρου 65. </a:t>
            </a:r>
          </a:p>
          <a:p>
            <a:pPr marL="355600" indent="-355600" algn="just" eaLnBrk="1" hangingPunct="1">
              <a:lnSpc>
                <a:spcPct val="150000"/>
              </a:lnSpc>
              <a:spcBef>
                <a:spcPct val="0"/>
              </a:spcBef>
              <a:tabLst>
                <a:tab pos="0" algn="l"/>
                <a:tab pos="355600" algn="l"/>
              </a:tabLst>
              <a:defRPr/>
            </a:pPr>
            <a:r>
              <a:rPr lang="el-GR" sz="2000" b="1" u="sng" dirty="0" smtClean="0">
                <a:solidFill>
                  <a:schemeClr val="accent1"/>
                </a:solidFill>
                <a:latin typeface="Arial" charset="0"/>
              </a:rPr>
              <a:t>ΔΣ κάτω των ορίων</a:t>
            </a:r>
            <a:r>
              <a:rPr lang="el-GR" sz="2000" b="1" dirty="0" smtClean="0">
                <a:solidFill>
                  <a:schemeClr val="accent1"/>
                </a:solidFill>
                <a:latin typeface="Arial" charset="0"/>
              </a:rPr>
              <a:t>: δεν εφαρμόζεται το παρόν άρθρο</a:t>
            </a:r>
          </a:p>
          <a:p>
            <a:pPr marL="355600" indent="-355600" algn="just" eaLnBrk="1" hangingPunct="1">
              <a:lnSpc>
                <a:spcPct val="150000"/>
              </a:lnSpc>
              <a:spcBef>
                <a:spcPct val="0"/>
              </a:spcBef>
              <a:buNone/>
              <a:tabLst>
                <a:tab pos="0" algn="l"/>
                <a:tab pos="355600" algn="l"/>
              </a:tabLst>
              <a:defRPr/>
            </a:pPr>
            <a:endParaRPr lang="el-GR" sz="1800" b="1" dirty="0" smtClean="0">
              <a:solidFill>
                <a:schemeClr val="accent1"/>
              </a:solidFill>
              <a:latin typeface="Arial" charset="0"/>
            </a:endParaRPr>
          </a:p>
          <a:p>
            <a:pPr marL="355600" indent="-355600" algn="just" eaLnBrk="1" hangingPunct="1">
              <a:lnSpc>
                <a:spcPct val="150000"/>
              </a:lnSpc>
              <a:spcBef>
                <a:spcPct val="0"/>
              </a:spcBef>
              <a:buFont typeface="Wingdings" pitchFamily="2" charset="2"/>
              <a:buNone/>
              <a:tabLst>
                <a:tab pos="0" algn="l"/>
                <a:tab pos="355600" algn="l"/>
              </a:tabLst>
              <a:defRPr/>
            </a:pPr>
            <a:r>
              <a:rPr lang="el-GR" sz="1800" dirty="0" smtClean="0">
                <a:solidFill>
                  <a:srgbClr val="FFFF00"/>
                </a:solidFill>
                <a:latin typeface="Arial" charset="0"/>
              </a:rPr>
              <a:t>		</a:t>
            </a:r>
            <a:r>
              <a:rPr lang="el-GR" sz="1800" i="1" dirty="0" smtClean="0">
                <a:solidFill>
                  <a:srgbClr val="00B050"/>
                </a:solidFill>
                <a:latin typeface="Arial" charset="0"/>
              </a:rPr>
              <a:t>[βλ. Κατ. Οδηγία ΕΑΑΔΗΣΥ/3107/2014 «Σύνταξη διακηρύξεων και τευχών διαγωνισμού προς αποφυγή συνήθων πλημμελειών των όρων αυτών», ΑΔΑ:6162ΟΞΤΒ-4ΕΓ]</a:t>
            </a:r>
            <a:endParaRPr lang="el-GR" sz="1800" b="1" i="1" dirty="0" smtClean="0">
              <a:solidFill>
                <a:srgbClr val="00B050"/>
              </a:solidFill>
              <a:effectLst/>
              <a:latin typeface="Arial" charset="0"/>
            </a:endParaRPr>
          </a:p>
        </p:txBody>
      </p:sp>
      <p:sp>
        <p:nvSpPr>
          <p:cNvPr id="5120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92BE4A0-21FA-4B6F-88B6-83C1988C3853}" type="slidenum">
              <a:rPr lang="el-GR" sz="1200">
                <a:solidFill>
                  <a:schemeClr val="tx1">
                    <a:tint val="75000"/>
                  </a:schemeClr>
                </a:solidFill>
                <a:latin typeface="+mn-lt"/>
                <a:cs typeface="+mn-cs"/>
              </a:rPr>
              <a:pPr algn="r" fontAlgn="auto">
                <a:spcBef>
                  <a:spcPts val="0"/>
                </a:spcBef>
                <a:spcAft>
                  <a:spcPts val="0"/>
                </a:spcAft>
                <a:defRPr/>
              </a:pPr>
              <a:t>52</a:t>
            </a:fld>
            <a:endParaRPr lang="el-GR" sz="1200">
              <a:solidFill>
                <a:schemeClr val="tx1">
                  <a:tint val="75000"/>
                </a:schemeClr>
              </a:solidFill>
              <a:latin typeface="+mn-lt"/>
              <a:cs typeface="+mn-cs"/>
            </a:endParaRPr>
          </a:p>
        </p:txBody>
      </p:sp>
      <p:sp>
        <p:nvSpPr>
          <p:cNvPr id="155651" name="Title 1"/>
          <p:cNvSpPr>
            <a:spLocks noGrp="1"/>
          </p:cNvSpPr>
          <p:nvPr>
            <p:ph type="title" idx="4294967295"/>
          </p:nvPr>
        </p:nvSpPr>
        <p:spPr>
          <a:xfrm>
            <a:off x="395288" y="188913"/>
            <a:ext cx="8569325" cy="792162"/>
          </a:xfrm>
        </p:spPr>
        <p:txBody>
          <a:bodyPr/>
          <a:lstStyle/>
          <a:p>
            <a:pPr algn="l" eaLnBrk="1" hangingPunct="1">
              <a:lnSpc>
                <a:spcPct val="65000"/>
              </a:lnSpc>
              <a:defRPr/>
            </a:pPr>
            <a:r>
              <a:rPr lang="el-GR" sz="2000" b="1" dirty="0" smtClean="0"/>
              <a:t/>
            </a:r>
            <a:br>
              <a:rPr lang="el-GR" sz="2000" b="1" dirty="0" smtClean="0"/>
            </a:br>
            <a:r>
              <a:rPr lang="el-GR" sz="2000" b="1" dirty="0" smtClean="0"/>
              <a:t/>
            </a:r>
            <a:br>
              <a:rPr lang="el-GR" sz="2000" b="1" dirty="0" smtClean="0"/>
            </a:br>
            <a:r>
              <a:rPr lang="el-GR" sz="2000" b="1" dirty="0" smtClean="0"/>
              <a:t>Άρθρο 64 Γνωστοποιήσεις συναφθεισών συμβάσεων </a:t>
            </a:r>
            <a:r>
              <a:rPr lang="el-GR" sz="2000" b="1" dirty="0" smtClean="0">
                <a:solidFill>
                  <a:srgbClr val="FFFF00"/>
                </a:solidFill>
              </a:rPr>
              <a:t>[άνω των ορίων]</a:t>
            </a:r>
            <a:r>
              <a:rPr lang="el-GR" dirty="0" smtClean="0">
                <a:solidFill>
                  <a:srgbClr val="FFFF00"/>
                </a:solidFill>
                <a:effectLst/>
              </a:rPr>
              <a:t> </a:t>
            </a:r>
            <a:r>
              <a:rPr lang="el-GR" sz="1600" dirty="0" smtClean="0">
                <a:solidFill>
                  <a:srgbClr val="FFFF00"/>
                </a:solidFill>
                <a:effectLst/>
              </a:rPr>
              <a:t/>
            </a:r>
            <a:br>
              <a:rPr lang="el-GR" sz="1600" dirty="0" smtClean="0">
                <a:solidFill>
                  <a:srgbClr val="FFFF00"/>
                </a:solidFill>
                <a:effectLst/>
              </a:rPr>
            </a:br>
            <a:endParaRPr lang="el-GR" dirty="0" smtClean="0">
              <a:solidFill>
                <a:srgbClr val="FFFF00"/>
              </a:solidFill>
              <a:effectLst/>
            </a:endParaRPr>
          </a:p>
        </p:txBody>
      </p:sp>
      <p:sp>
        <p:nvSpPr>
          <p:cNvPr id="41988" name="Content Placeholder 2"/>
          <p:cNvSpPr>
            <a:spLocks noGrp="1"/>
          </p:cNvSpPr>
          <p:nvPr>
            <p:ph idx="4294967295"/>
          </p:nvPr>
        </p:nvSpPr>
        <p:spPr>
          <a:xfrm>
            <a:off x="323850" y="1125538"/>
            <a:ext cx="8640763" cy="5256212"/>
          </a:xfrm>
        </p:spPr>
        <p:txBody>
          <a:bodyPr/>
          <a:lstStyle/>
          <a:p>
            <a:pPr marL="355600" indent="-355600" algn="just">
              <a:lnSpc>
                <a:spcPct val="150000"/>
              </a:lnSpc>
              <a:spcBef>
                <a:spcPct val="0"/>
              </a:spcBef>
              <a:buFont typeface="Wingdings" pitchFamily="2" charset="2"/>
              <a:buChar char="§"/>
              <a:tabLst>
                <a:tab pos="355600" algn="l"/>
              </a:tabLst>
              <a:defRPr/>
            </a:pPr>
            <a:r>
              <a:rPr lang="el-GR" sz="2000" b="1" u="sng" dirty="0" smtClean="0">
                <a:effectLst/>
                <a:latin typeface="Arial" charset="0"/>
              </a:rPr>
              <a:t>Υποχρέωση</a:t>
            </a:r>
            <a:r>
              <a:rPr lang="el-GR" sz="2000" dirty="0" smtClean="0">
                <a:effectLst/>
                <a:latin typeface="Arial" charset="0"/>
              </a:rPr>
              <a:t> ΑΑ για ενημέρωση της Υπηρεσίας Εκδόσεων ΕΕ </a:t>
            </a:r>
            <a:r>
              <a:rPr lang="el-GR" sz="2000" dirty="0" smtClean="0">
                <a:solidFill>
                  <a:srgbClr val="FFFF00"/>
                </a:solidFill>
                <a:latin typeface="Arial" charset="0"/>
              </a:rPr>
              <a:t>εντός 30 </a:t>
            </a:r>
            <a:r>
              <a:rPr lang="el-GR" sz="2000" dirty="0" err="1" smtClean="0">
                <a:solidFill>
                  <a:srgbClr val="FFFF00"/>
                </a:solidFill>
                <a:latin typeface="Arial" charset="0"/>
              </a:rPr>
              <a:t>ημ</a:t>
            </a:r>
            <a:r>
              <a:rPr lang="el-GR" sz="2000" dirty="0" smtClean="0">
                <a:solidFill>
                  <a:srgbClr val="FFFF00"/>
                </a:solidFill>
                <a:latin typeface="Arial" charset="0"/>
              </a:rPr>
              <a:t>.</a:t>
            </a:r>
            <a:r>
              <a:rPr lang="el-GR" sz="2000" dirty="0" smtClean="0">
                <a:solidFill>
                  <a:srgbClr val="FF0000"/>
                </a:solidFill>
                <a:latin typeface="Arial" charset="0"/>
              </a:rPr>
              <a:t> μετά τη σύναψη σύμβασης ή συμφωνίας-πλαίσιο &amp; </a:t>
            </a:r>
            <a:r>
              <a:rPr lang="el-GR" sz="2000" dirty="0" err="1" smtClean="0">
                <a:solidFill>
                  <a:srgbClr val="FF0000"/>
                </a:solidFill>
                <a:latin typeface="Arial" charset="0"/>
              </a:rPr>
              <a:t>δυναμ</a:t>
            </a:r>
            <a:r>
              <a:rPr lang="el-GR" sz="2000" dirty="0" smtClean="0">
                <a:solidFill>
                  <a:srgbClr val="FF0000"/>
                </a:solidFill>
                <a:latin typeface="Arial" charset="0"/>
              </a:rPr>
              <a:t>. συστημάτων αγορών, μέσω </a:t>
            </a:r>
            <a:r>
              <a:rPr lang="el-GR" sz="2000" u="sng" dirty="0" smtClean="0">
                <a:solidFill>
                  <a:srgbClr val="FF0000"/>
                </a:solidFill>
                <a:latin typeface="Arial" charset="0"/>
              </a:rPr>
              <a:t>γνωστοποίηση</a:t>
            </a:r>
            <a:r>
              <a:rPr lang="el-GR" sz="2000" dirty="0" smtClean="0">
                <a:solidFill>
                  <a:srgbClr val="FF0000"/>
                </a:solidFill>
                <a:latin typeface="Arial" charset="0"/>
              </a:rPr>
              <a:t>ς των αποτελεσμάτων της σχετικής διαδικασίας.</a:t>
            </a:r>
          </a:p>
          <a:p>
            <a:pPr marL="355600" indent="-355600" algn="just">
              <a:lnSpc>
                <a:spcPct val="150000"/>
              </a:lnSpc>
              <a:spcBef>
                <a:spcPct val="0"/>
              </a:spcBef>
              <a:buFont typeface="Wingdings" pitchFamily="2" charset="2"/>
              <a:buChar char="§"/>
              <a:tabLst>
                <a:tab pos="355600" algn="l"/>
              </a:tabLst>
              <a:defRPr/>
            </a:pPr>
            <a:r>
              <a:rPr lang="el-GR" sz="2000" dirty="0" smtClean="0">
                <a:effectLst/>
                <a:latin typeface="Arial" charset="0"/>
              </a:rPr>
              <a:t>Εξαίρεση από ως άνω υποχρέωση των εκτελεστικών συμβάσεων των συμφωνιών- πλαίσιο. </a:t>
            </a:r>
          </a:p>
          <a:p>
            <a:pPr marL="355600" indent="-355600" algn="just">
              <a:lnSpc>
                <a:spcPct val="150000"/>
              </a:lnSpc>
              <a:spcBef>
                <a:spcPct val="0"/>
              </a:spcBef>
              <a:buFont typeface="Wingdings" pitchFamily="2" charset="2"/>
              <a:buChar char="§"/>
              <a:tabLst>
                <a:tab pos="355600" algn="l"/>
              </a:tabLst>
              <a:defRPr/>
            </a:pPr>
            <a:r>
              <a:rPr lang="el-GR" sz="2000" dirty="0" smtClean="0">
                <a:effectLst/>
                <a:latin typeface="Arial" charset="0"/>
              </a:rPr>
              <a:t>ΔΣ με δυναμικό σύστημα αγορών: δυνατότητα για συγκέντρωση &amp; γνωστοποίηση συναφθεισών σε 3μηνιαία βάση &amp; αποστολή εντός  30 </a:t>
            </a:r>
            <a:r>
              <a:rPr lang="el-GR" sz="2000" dirty="0" err="1" smtClean="0">
                <a:effectLst/>
                <a:latin typeface="Arial" charset="0"/>
              </a:rPr>
              <a:t>ημ</a:t>
            </a:r>
            <a:r>
              <a:rPr lang="el-GR" sz="2000" dirty="0" smtClean="0">
                <a:effectLst/>
                <a:latin typeface="Arial" charset="0"/>
              </a:rPr>
              <a:t>. από λήξη 3μηνου.</a:t>
            </a:r>
          </a:p>
        </p:txBody>
      </p:sp>
      <p:sp>
        <p:nvSpPr>
          <p:cNvPr id="5222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3EDD3E0-7E95-4DB4-930E-76FDE46A0A76}" type="slidenum">
              <a:rPr lang="el-GR" sz="1200">
                <a:solidFill>
                  <a:schemeClr val="tx1">
                    <a:tint val="75000"/>
                  </a:schemeClr>
                </a:solidFill>
                <a:latin typeface="+mn-lt"/>
                <a:cs typeface="+mn-cs"/>
              </a:rPr>
              <a:pPr algn="r" fontAlgn="auto">
                <a:spcBef>
                  <a:spcPts val="0"/>
                </a:spcBef>
                <a:spcAft>
                  <a:spcPts val="0"/>
                </a:spcAft>
                <a:defRPr/>
              </a:pPr>
              <a:t>53</a:t>
            </a:fld>
            <a:endParaRPr lang="el-GR" sz="1200">
              <a:solidFill>
                <a:schemeClr val="tx1">
                  <a:tint val="75000"/>
                </a:schemeClr>
              </a:solidFill>
              <a:latin typeface="+mn-lt"/>
              <a:cs typeface="+mn-cs"/>
            </a:endParaRPr>
          </a:p>
        </p:txBody>
      </p:sp>
      <p:sp>
        <p:nvSpPr>
          <p:cNvPr id="155651" name="Title 1"/>
          <p:cNvSpPr>
            <a:spLocks noGrp="1"/>
          </p:cNvSpPr>
          <p:nvPr>
            <p:ph type="title" idx="4294967295"/>
          </p:nvPr>
        </p:nvSpPr>
        <p:spPr>
          <a:xfrm>
            <a:off x="395288" y="188913"/>
            <a:ext cx="8569325" cy="503237"/>
          </a:xfrm>
        </p:spPr>
        <p:txBody>
          <a:bodyPr/>
          <a:lstStyle/>
          <a:p>
            <a:pPr algn="l" eaLnBrk="1" hangingPunct="1">
              <a:lnSpc>
                <a:spcPct val="65000"/>
              </a:lnSpc>
              <a:defRPr/>
            </a:pPr>
            <a:r>
              <a:rPr lang="el-GR" sz="2000" b="1" dirty="0" smtClean="0"/>
              <a:t/>
            </a:r>
            <a:br>
              <a:rPr lang="el-GR" sz="2000" b="1" dirty="0" smtClean="0"/>
            </a:br>
            <a:r>
              <a:rPr lang="el-GR" sz="2000" b="1" dirty="0" smtClean="0"/>
              <a:t/>
            </a:r>
            <a:br>
              <a:rPr lang="el-GR" sz="2000" b="1" dirty="0" smtClean="0"/>
            </a:br>
            <a:r>
              <a:rPr lang="el-GR" sz="2000" b="1" dirty="0" smtClean="0"/>
              <a:t>Άρθρο 64 Γνωστοποιήσεις συναφθεισών συμβάσεων [άνω των ορίων]</a:t>
            </a:r>
            <a:r>
              <a:rPr lang="el-GR" dirty="0" smtClean="0">
                <a:effectLst/>
              </a:rPr>
              <a:t> </a:t>
            </a:r>
          </a:p>
        </p:txBody>
      </p:sp>
      <p:sp>
        <p:nvSpPr>
          <p:cNvPr id="41988" name="Content Placeholder 2"/>
          <p:cNvSpPr>
            <a:spLocks noGrp="1"/>
          </p:cNvSpPr>
          <p:nvPr>
            <p:ph idx="4294967295"/>
          </p:nvPr>
        </p:nvSpPr>
        <p:spPr>
          <a:xfrm>
            <a:off x="323850" y="1268413"/>
            <a:ext cx="8640763" cy="4968875"/>
          </a:xfrm>
        </p:spPr>
        <p:txBody>
          <a:bodyPr/>
          <a:lstStyle/>
          <a:p>
            <a:pPr marL="355600" indent="-355600" algn="just">
              <a:lnSpc>
                <a:spcPct val="150000"/>
              </a:lnSpc>
              <a:spcBef>
                <a:spcPct val="0"/>
              </a:spcBef>
              <a:buFont typeface="Wingdings" pitchFamily="2" charset="2"/>
              <a:buChar char="ü"/>
              <a:tabLst>
                <a:tab pos="355600" algn="l"/>
              </a:tabLst>
              <a:defRPr/>
            </a:pPr>
            <a:r>
              <a:rPr lang="el-GR" sz="2400" dirty="0" smtClean="0">
                <a:latin typeface="Arial" charset="0"/>
              </a:rPr>
              <a:t>Εξαίρεση πληροφοριών που η γνωστοποίησή τους μπορεί: </a:t>
            </a:r>
            <a:r>
              <a:rPr lang="el-GR" sz="2400" dirty="0" smtClean="0">
                <a:solidFill>
                  <a:srgbClr val="FFFF00"/>
                </a:solidFill>
                <a:latin typeface="Arial" charset="0"/>
              </a:rPr>
              <a:t>να εμποδίσει την εφαρμογή της κείμενης νομοθεσίας, αντίθετη με </a:t>
            </a:r>
            <a:r>
              <a:rPr lang="el-GR" sz="2400" dirty="0" err="1" smtClean="0">
                <a:solidFill>
                  <a:srgbClr val="FFFF00"/>
                </a:solidFill>
                <a:latin typeface="Arial" charset="0"/>
              </a:rPr>
              <a:t>δημ</a:t>
            </a:r>
            <a:r>
              <a:rPr lang="el-GR" sz="2400" dirty="0" smtClean="0">
                <a:solidFill>
                  <a:srgbClr val="FFFF00"/>
                </a:solidFill>
                <a:latin typeface="Arial" charset="0"/>
              </a:rPr>
              <a:t>. συμφέρον ή </a:t>
            </a:r>
          </a:p>
          <a:p>
            <a:pPr marL="355600" indent="-355600" algn="just">
              <a:lnSpc>
                <a:spcPct val="150000"/>
              </a:lnSpc>
              <a:spcBef>
                <a:spcPct val="0"/>
              </a:spcBef>
              <a:buFont typeface="Wingdings" pitchFamily="2" charset="2"/>
              <a:buChar char="ü"/>
              <a:tabLst>
                <a:tab pos="355600" algn="l"/>
              </a:tabLst>
              <a:defRPr/>
            </a:pPr>
            <a:r>
              <a:rPr lang="el-GR" sz="2400" dirty="0" smtClean="0">
                <a:solidFill>
                  <a:srgbClr val="FFFF00"/>
                </a:solidFill>
                <a:latin typeface="Arial" charset="0"/>
              </a:rPr>
              <a:t>επιζήμια για νόμιμα εμπορικά συμφέροντα </a:t>
            </a:r>
            <a:r>
              <a:rPr lang="el-GR" sz="2400" dirty="0" err="1" smtClean="0">
                <a:solidFill>
                  <a:srgbClr val="FFFF00"/>
                </a:solidFill>
                <a:latin typeface="Arial" charset="0"/>
              </a:rPr>
              <a:t>δημ</a:t>
            </a:r>
            <a:r>
              <a:rPr lang="el-GR" sz="2400" dirty="0" smtClean="0">
                <a:solidFill>
                  <a:srgbClr val="FFFF00"/>
                </a:solidFill>
                <a:latin typeface="Arial" charset="0"/>
              </a:rPr>
              <a:t>. ή </a:t>
            </a:r>
          </a:p>
          <a:p>
            <a:pPr marL="355600" indent="-355600" algn="just">
              <a:lnSpc>
                <a:spcPct val="150000"/>
              </a:lnSpc>
              <a:spcBef>
                <a:spcPct val="0"/>
              </a:spcBef>
              <a:buFont typeface="Wingdings" pitchFamily="2" charset="2"/>
              <a:buChar char="ü"/>
              <a:tabLst>
                <a:tab pos="355600" algn="l"/>
              </a:tabLst>
              <a:defRPr/>
            </a:pPr>
            <a:r>
              <a:rPr lang="el-GR" sz="2400" dirty="0" smtClean="0">
                <a:solidFill>
                  <a:srgbClr val="FFFF00"/>
                </a:solidFill>
                <a:latin typeface="Arial" charset="0"/>
              </a:rPr>
              <a:t> οικ. Φορέων ή </a:t>
            </a:r>
          </a:p>
          <a:p>
            <a:pPr marL="355600" indent="-355600" algn="just">
              <a:lnSpc>
                <a:spcPct val="150000"/>
              </a:lnSpc>
              <a:spcBef>
                <a:spcPct val="0"/>
              </a:spcBef>
              <a:buFont typeface="Wingdings" pitchFamily="2" charset="2"/>
              <a:buChar char="ü"/>
              <a:tabLst>
                <a:tab pos="355600" algn="l"/>
              </a:tabLst>
              <a:defRPr/>
            </a:pPr>
            <a:r>
              <a:rPr lang="el-GR" sz="2400" dirty="0" smtClean="0">
                <a:solidFill>
                  <a:srgbClr val="FFFF00"/>
                </a:solidFill>
                <a:latin typeface="Arial" charset="0"/>
              </a:rPr>
              <a:t>τις συνθήκες θεμιτού ανταγωνισμού μεταξύ αυτών.</a:t>
            </a:r>
          </a:p>
        </p:txBody>
      </p:sp>
      <p:sp>
        <p:nvSpPr>
          <p:cNvPr id="5325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1448A57-AE0A-44C1-82FD-EFAAB988BD2A}" type="slidenum">
              <a:rPr lang="el-GR" sz="1200">
                <a:solidFill>
                  <a:schemeClr val="tx1">
                    <a:tint val="75000"/>
                  </a:schemeClr>
                </a:solidFill>
                <a:latin typeface="+mn-lt"/>
                <a:cs typeface="+mn-cs"/>
              </a:rPr>
              <a:pPr algn="r" fontAlgn="auto">
                <a:spcBef>
                  <a:spcPts val="0"/>
                </a:spcBef>
                <a:spcAft>
                  <a:spcPts val="0"/>
                </a:spcAft>
                <a:defRPr/>
              </a:pPr>
              <a:t>54</a:t>
            </a:fld>
            <a:endParaRPr lang="el-GR" sz="1200">
              <a:solidFill>
                <a:schemeClr val="tx1">
                  <a:tint val="75000"/>
                </a:schemeClr>
              </a:solidFill>
              <a:latin typeface="+mn-lt"/>
              <a:cs typeface="+mn-cs"/>
            </a:endParaRPr>
          </a:p>
        </p:txBody>
      </p:sp>
      <p:sp>
        <p:nvSpPr>
          <p:cNvPr id="152579" name="Title 1"/>
          <p:cNvSpPr>
            <a:spLocks noGrp="1"/>
          </p:cNvSpPr>
          <p:nvPr>
            <p:ph type="title" idx="4294967295"/>
          </p:nvPr>
        </p:nvSpPr>
        <p:spPr>
          <a:xfrm>
            <a:off x="395288" y="188913"/>
            <a:ext cx="8569325" cy="719137"/>
          </a:xfrm>
        </p:spPr>
        <p:txBody>
          <a:bodyPr/>
          <a:lstStyle/>
          <a:p>
            <a:pPr algn="just" eaLnBrk="1" hangingPunct="1">
              <a:lnSpc>
                <a:spcPct val="60000"/>
              </a:lnSpc>
              <a:defRPr/>
            </a:pPr>
            <a:r>
              <a:rPr lang="el-GR" sz="2000" b="1" smtClean="0"/>
              <a:t>Άρθρο 65 Σύνταξη &amp; λεπτομέρειες δημοσίευσης των προκηρύξεων &amp;  γνωστοποιήσεων</a:t>
            </a:r>
            <a:r>
              <a:rPr lang="el-GR" smtClean="0">
                <a:effectLst/>
              </a:rPr>
              <a:t> </a:t>
            </a:r>
          </a:p>
        </p:txBody>
      </p:sp>
      <p:sp>
        <p:nvSpPr>
          <p:cNvPr id="3" name="Content Placeholder 2"/>
          <p:cNvSpPr>
            <a:spLocks noGrp="1"/>
          </p:cNvSpPr>
          <p:nvPr>
            <p:ph idx="4294967295"/>
          </p:nvPr>
        </p:nvSpPr>
        <p:spPr>
          <a:xfrm>
            <a:off x="250825" y="981075"/>
            <a:ext cx="8713788" cy="5543550"/>
          </a:xfrm>
        </p:spPr>
        <p:txBody>
          <a:bodyPr>
            <a:normAutofit/>
          </a:bodyPr>
          <a:lstStyle/>
          <a:p>
            <a:pPr marL="355600" indent="-355600" algn="just">
              <a:lnSpc>
                <a:spcPct val="185000"/>
              </a:lnSpc>
              <a:spcBef>
                <a:spcPct val="0"/>
              </a:spcBef>
              <a:tabLst>
                <a:tab pos="0" algn="l"/>
                <a:tab pos="355600" algn="l"/>
              </a:tabLst>
              <a:defRPr/>
            </a:pPr>
            <a:r>
              <a:rPr lang="el-GR" sz="2000" b="1" u="sng" smtClean="0">
                <a:latin typeface="Arial" charset="0"/>
              </a:rPr>
              <a:t>Περιεχόμενο προκηρύξεων</a:t>
            </a:r>
            <a:r>
              <a:rPr lang="el-GR" sz="2000" smtClean="0">
                <a:latin typeface="Arial" charset="0"/>
              </a:rPr>
              <a:t> </a:t>
            </a:r>
            <a:r>
              <a:rPr lang="el-GR" sz="2000" b="1" u="sng" smtClean="0">
                <a:latin typeface="Arial" charset="0"/>
              </a:rPr>
              <a:t>&amp; γνωστοποιήσεων</a:t>
            </a:r>
            <a:r>
              <a:rPr lang="el-GR" sz="2000" smtClean="0">
                <a:latin typeface="Arial" charset="0"/>
              </a:rPr>
              <a:t> των άρθρ.62,63,64: περιλαμβάνουν τις πληροφορίες του Παρ. V, Προσ. Α' σε τυποποιημένα έντυπα [+διορθωτικά έντυπα]. </a:t>
            </a:r>
          </a:p>
          <a:p>
            <a:pPr marL="355600" indent="-355600" algn="just">
              <a:lnSpc>
                <a:spcPct val="185000"/>
              </a:lnSpc>
              <a:spcBef>
                <a:spcPct val="0"/>
              </a:spcBef>
              <a:tabLst>
                <a:tab pos="0" algn="l"/>
                <a:tab pos="355600" algn="l"/>
              </a:tabLst>
              <a:defRPr/>
            </a:pPr>
            <a:r>
              <a:rPr lang="el-GR" sz="2000" smtClean="0">
                <a:latin typeface="Arial" charset="0"/>
              </a:rPr>
              <a:t>Σύνταξη, διαβίβαση &amp; δημοσίευση των ως άνω προκηρύξεων &amp; γνωστοποιήσεων με ηλεκτρονικά μέσα στην Υπ. Εκδόσεων ΕΕ της Ένωσης και δημοσιεύονται, βάσει Παρ/τος VIII του Προσ. Α'.</a:t>
            </a:r>
          </a:p>
          <a:p>
            <a:pPr marL="355600" indent="-355600" algn="just">
              <a:lnSpc>
                <a:spcPct val="185000"/>
              </a:lnSpc>
              <a:spcBef>
                <a:spcPct val="0"/>
              </a:spcBef>
              <a:tabLst>
                <a:tab pos="0" algn="l"/>
                <a:tab pos="355600" algn="l"/>
              </a:tabLst>
              <a:defRPr/>
            </a:pPr>
            <a:r>
              <a:rPr lang="el-GR" sz="2000" b="1" smtClean="0">
                <a:latin typeface="Arial" charset="0"/>
              </a:rPr>
              <a:t>Γλώσσα</a:t>
            </a:r>
            <a:r>
              <a:rPr lang="el-GR" sz="2000" smtClean="0">
                <a:latin typeface="Arial" charset="0"/>
              </a:rPr>
              <a:t>: εξ ολοκλήρου στην επίσημη\-ες γλώσσα\-ες των θεσμικών Οργάνων ΕΕ που επιλέγει η ΑΑ. Αυθεντικότητα κειμένου. Δημοσίευση περίληψης &amp; σε υπόλοιπες γλώσσες. </a:t>
            </a:r>
          </a:p>
        </p:txBody>
      </p:sp>
      <p:sp>
        <p:nvSpPr>
          <p:cNvPr id="542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8854A6B-C97A-4E2E-A2D8-D53E01E4E61A}" type="slidenum">
              <a:rPr lang="el-GR" sz="1200">
                <a:solidFill>
                  <a:schemeClr val="tx1">
                    <a:tint val="75000"/>
                  </a:schemeClr>
                </a:solidFill>
                <a:latin typeface="+mn-lt"/>
                <a:cs typeface="+mn-cs"/>
              </a:rPr>
              <a:pPr algn="r" fontAlgn="auto">
                <a:spcBef>
                  <a:spcPts val="0"/>
                </a:spcBef>
                <a:spcAft>
                  <a:spcPts val="0"/>
                </a:spcAft>
                <a:defRPr/>
              </a:pPr>
              <a:t>55</a:t>
            </a:fld>
            <a:endParaRPr lang="el-GR" sz="1200">
              <a:solidFill>
                <a:schemeClr val="tx1">
                  <a:tint val="75000"/>
                </a:schemeClr>
              </a:solidFill>
              <a:latin typeface="+mn-lt"/>
              <a:cs typeface="+mn-cs"/>
            </a:endParaRPr>
          </a:p>
        </p:txBody>
      </p:sp>
      <p:sp>
        <p:nvSpPr>
          <p:cNvPr id="152579" name="Title 1"/>
          <p:cNvSpPr>
            <a:spLocks noGrp="1"/>
          </p:cNvSpPr>
          <p:nvPr>
            <p:ph type="title" idx="4294967295"/>
          </p:nvPr>
        </p:nvSpPr>
        <p:spPr>
          <a:xfrm>
            <a:off x="395288" y="188913"/>
            <a:ext cx="8569325" cy="719137"/>
          </a:xfrm>
        </p:spPr>
        <p:txBody>
          <a:bodyPr/>
          <a:lstStyle/>
          <a:p>
            <a:pPr algn="just" eaLnBrk="1" hangingPunct="1">
              <a:lnSpc>
                <a:spcPct val="60000"/>
              </a:lnSpc>
              <a:defRPr/>
            </a:pPr>
            <a:r>
              <a:rPr lang="el-GR" sz="2000" b="1" smtClean="0"/>
              <a:t>Άρθρο 65 Σύνταξη &amp; λεπτομέρειες δημοσίευσης των προκηρύξεων &amp;  γνωστοποιήσεων</a:t>
            </a:r>
            <a:r>
              <a:rPr lang="el-GR" smtClean="0">
                <a:effectLst/>
              </a:rPr>
              <a:t> </a:t>
            </a:r>
            <a:r>
              <a:rPr lang="el-GR" sz="1600" smtClean="0">
                <a:effectLst/>
              </a:rPr>
              <a:t>[συνέχεια]</a:t>
            </a:r>
          </a:p>
        </p:txBody>
      </p:sp>
      <p:sp>
        <p:nvSpPr>
          <p:cNvPr id="3" name="Content Placeholder 2"/>
          <p:cNvSpPr>
            <a:spLocks noGrp="1"/>
          </p:cNvSpPr>
          <p:nvPr>
            <p:ph idx="4294967295"/>
          </p:nvPr>
        </p:nvSpPr>
        <p:spPr>
          <a:xfrm>
            <a:off x="250825" y="981075"/>
            <a:ext cx="8713788" cy="5327650"/>
          </a:xfrm>
        </p:spPr>
        <p:txBody>
          <a:bodyPr>
            <a:normAutofit/>
          </a:bodyPr>
          <a:lstStyle/>
          <a:p>
            <a:pPr marL="355600" indent="-355600" algn="just">
              <a:lnSpc>
                <a:spcPct val="235000"/>
              </a:lnSpc>
              <a:spcBef>
                <a:spcPct val="0"/>
              </a:spcBef>
              <a:tabLst>
                <a:tab pos="0" algn="l"/>
                <a:tab pos="355600" algn="l"/>
              </a:tabLst>
              <a:defRPr/>
            </a:pPr>
            <a:r>
              <a:rPr lang="el-GR" sz="2000" dirty="0" smtClean="0">
                <a:latin typeface="Arial" charset="0"/>
              </a:rPr>
              <a:t>Υποχρεώσεις Υπ. Εκδόσεων ΕΕ για χρονική διάρκεια δημοσιεύσεων </a:t>
            </a:r>
            <a:r>
              <a:rPr lang="el-GR" sz="2000" dirty="0" err="1" smtClean="0">
                <a:latin typeface="Arial" charset="0"/>
              </a:rPr>
              <a:t>προκατ</a:t>
            </a:r>
            <a:r>
              <a:rPr lang="el-GR" sz="2000" dirty="0" smtClean="0">
                <a:latin typeface="Arial" charset="0"/>
              </a:rPr>
              <a:t>. προκηρύξεων\ </a:t>
            </a:r>
            <a:r>
              <a:rPr lang="el-GR" sz="2000" dirty="0" err="1" smtClean="0">
                <a:latin typeface="Arial" charset="0"/>
              </a:rPr>
              <a:t>προκ</a:t>
            </a:r>
            <a:r>
              <a:rPr lang="el-GR" sz="2000" dirty="0" smtClean="0">
                <a:latin typeface="Arial" charset="0"/>
              </a:rPr>
              <a:t>. διαγωνισμών της δωδεκάμηνης περιόδου που καλύπτεται από την προκήρυξη του διαγωνισμού. </a:t>
            </a:r>
          </a:p>
          <a:p>
            <a:pPr marL="355600" indent="-355600" algn="just">
              <a:lnSpc>
                <a:spcPct val="235000"/>
              </a:lnSpc>
              <a:spcBef>
                <a:spcPct val="0"/>
              </a:spcBef>
              <a:tabLst>
                <a:tab pos="0" algn="l"/>
                <a:tab pos="355600" algn="l"/>
              </a:tabLst>
              <a:defRPr/>
            </a:pPr>
            <a:r>
              <a:rPr lang="el-GR" sz="2000" b="1" dirty="0" smtClean="0">
                <a:solidFill>
                  <a:srgbClr val="FFFF00"/>
                </a:solidFill>
                <a:latin typeface="Arial" charset="0"/>
              </a:rPr>
              <a:t>Απόδειξη </a:t>
            </a:r>
            <a:r>
              <a:rPr lang="el-GR" sz="2000" b="1" dirty="0" err="1" smtClean="0">
                <a:solidFill>
                  <a:srgbClr val="FFFF00"/>
                </a:solidFill>
                <a:latin typeface="Arial" charset="0"/>
              </a:rPr>
              <a:t>ημερ</a:t>
            </a:r>
            <a:r>
              <a:rPr lang="el-GR" sz="2000" b="1" dirty="0" smtClean="0">
                <a:solidFill>
                  <a:srgbClr val="FFFF00"/>
                </a:solidFill>
                <a:latin typeface="Arial" charset="0"/>
              </a:rPr>
              <a:t>. αποστολής των προκηρύξεων &amp; γνωστοποιήσεων σε ΕΕ από ΑΑ. Χορήγηση βεβαίωσης παραλαβής\δημοσίευσης από Υπ. Εκδόσεων ως αποδεικτικό στοιχείο.</a:t>
            </a:r>
            <a:r>
              <a:rPr lang="el-GR" sz="2000" dirty="0" smtClean="0">
                <a:solidFill>
                  <a:srgbClr val="FFFF00"/>
                </a:solidFill>
                <a:latin typeface="Arial" charset="0"/>
              </a:rPr>
              <a:t> </a:t>
            </a:r>
          </a:p>
        </p:txBody>
      </p:sp>
      <p:sp>
        <p:nvSpPr>
          <p:cNvPr id="553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5B05180-CC7E-4EA0-9F85-CFD0D7C92933}" type="slidenum">
              <a:rPr lang="el-GR" sz="1200">
                <a:solidFill>
                  <a:schemeClr val="tx1">
                    <a:tint val="75000"/>
                  </a:schemeClr>
                </a:solidFill>
                <a:latin typeface="+mn-lt"/>
                <a:cs typeface="+mn-cs"/>
              </a:rPr>
              <a:pPr algn="r" fontAlgn="auto">
                <a:spcBef>
                  <a:spcPts val="0"/>
                </a:spcBef>
                <a:spcAft>
                  <a:spcPts val="0"/>
                </a:spcAft>
                <a:defRPr/>
              </a:pPr>
              <a:t>56</a:t>
            </a:fld>
            <a:endParaRPr lang="el-GR" sz="1200">
              <a:solidFill>
                <a:schemeClr val="tx1">
                  <a:tint val="75000"/>
                </a:schemeClr>
              </a:solidFill>
              <a:latin typeface="+mn-lt"/>
              <a:cs typeface="+mn-cs"/>
            </a:endParaRPr>
          </a:p>
        </p:txBody>
      </p:sp>
      <p:sp>
        <p:nvSpPr>
          <p:cNvPr id="152579" name="Title 1"/>
          <p:cNvSpPr>
            <a:spLocks noGrp="1"/>
          </p:cNvSpPr>
          <p:nvPr>
            <p:ph type="title" idx="4294967295"/>
          </p:nvPr>
        </p:nvSpPr>
        <p:spPr>
          <a:xfrm>
            <a:off x="395288" y="188913"/>
            <a:ext cx="8569325" cy="719137"/>
          </a:xfrm>
        </p:spPr>
        <p:txBody>
          <a:bodyPr/>
          <a:lstStyle/>
          <a:p>
            <a:pPr algn="just" eaLnBrk="1" hangingPunct="1">
              <a:lnSpc>
                <a:spcPct val="60000"/>
              </a:lnSpc>
              <a:defRPr/>
            </a:pPr>
            <a:r>
              <a:rPr lang="el-GR" sz="2000" b="1" smtClean="0"/>
              <a:t>Άρθρο 65 Σύνταξη &amp; λεπτομέρειες δημοσίευσης των προκηρύξεων &amp;  γνωστοποιήσεων</a:t>
            </a:r>
            <a:r>
              <a:rPr lang="el-GR" smtClean="0">
                <a:effectLst/>
              </a:rPr>
              <a:t> </a:t>
            </a:r>
            <a:r>
              <a:rPr lang="el-GR" sz="1600" smtClean="0">
                <a:effectLst/>
              </a:rPr>
              <a:t>[συνέχεια]</a:t>
            </a:r>
          </a:p>
        </p:txBody>
      </p:sp>
      <p:sp>
        <p:nvSpPr>
          <p:cNvPr id="3" name="Content Placeholder 2"/>
          <p:cNvSpPr>
            <a:spLocks noGrp="1"/>
          </p:cNvSpPr>
          <p:nvPr>
            <p:ph idx="4294967295"/>
          </p:nvPr>
        </p:nvSpPr>
        <p:spPr>
          <a:xfrm>
            <a:off x="250825" y="981075"/>
            <a:ext cx="8713788" cy="5327650"/>
          </a:xfrm>
        </p:spPr>
        <p:txBody>
          <a:bodyPr>
            <a:normAutofit/>
          </a:bodyPr>
          <a:lstStyle/>
          <a:p>
            <a:pPr marL="355600" indent="-355600" algn="just">
              <a:lnSpc>
                <a:spcPct val="250000"/>
              </a:lnSpc>
              <a:spcBef>
                <a:spcPct val="0"/>
              </a:spcBef>
              <a:tabLst>
                <a:tab pos="0" algn="l"/>
                <a:tab pos="355600" algn="l"/>
              </a:tabLst>
              <a:defRPr/>
            </a:pPr>
            <a:r>
              <a:rPr lang="el-GR" sz="2000" dirty="0" smtClean="0">
                <a:latin typeface="Arial" charset="0"/>
              </a:rPr>
              <a:t>Δυνατότητα ΑΑ για δημοσίευση προκηρύξεων\γνωστοποιήσεων ΔΣ, μη υποκείμενων σε υποχρεωτική δημοσίευση σε ΕΕ, υπό τον όρο ότι αυτές αποστέλλονται με ηλεκτρονικά μέσα, με το </a:t>
            </a:r>
            <a:r>
              <a:rPr lang="el-GR" sz="2000" dirty="0" err="1" smtClean="0">
                <a:latin typeface="Arial" charset="0"/>
              </a:rPr>
              <a:t>μορφότυπο</a:t>
            </a:r>
            <a:r>
              <a:rPr lang="el-GR" sz="2000" dirty="0" smtClean="0">
                <a:latin typeface="Arial" charset="0"/>
              </a:rPr>
              <a:t> &amp; διαδικασίες  διαβίβασης Παρ/</a:t>
            </a:r>
            <a:r>
              <a:rPr lang="el-GR" sz="2000" dirty="0" err="1" smtClean="0">
                <a:latin typeface="Arial" charset="0"/>
              </a:rPr>
              <a:t>τος</a:t>
            </a:r>
            <a:r>
              <a:rPr lang="el-GR" sz="2000" dirty="0" smtClean="0">
                <a:latin typeface="Arial" charset="0"/>
              </a:rPr>
              <a:t> VIII, Προς. Α'.</a:t>
            </a:r>
          </a:p>
          <a:p>
            <a:pPr marL="355600" indent="-355600" algn="just">
              <a:lnSpc>
                <a:spcPct val="250000"/>
              </a:lnSpc>
              <a:spcBef>
                <a:spcPct val="0"/>
              </a:spcBef>
              <a:tabLst>
                <a:tab pos="0" algn="l"/>
                <a:tab pos="355600" algn="l"/>
              </a:tabLst>
              <a:defRPr/>
            </a:pPr>
            <a:r>
              <a:rPr lang="el-GR" sz="2000" b="1" u="sng" dirty="0" smtClean="0">
                <a:solidFill>
                  <a:srgbClr val="FFFF00"/>
                </a:solidFill>
                <a:latin typeface="Arial" charset="0"/>
              </a:rPr>
              <a:t>Συμβάσεις κάτω των ορίων</a:t>
            </a:r>
            <a:r>
              <a:rPr lang="el-GR" sz="2000" dirty="0" smtClean="0">
                <a:solidFill>
                  <a:srgbClr val="FFFF00"/>
                </a:solidFill>
                <a:latin typeface="Arial" charset="0"/>
              </a:rPr>
              <a:t>: δεν εφαρμόζεται</a:t>
            </a:r>
          </a:p>
        </p:txBody>
      </p:sp>
      <p:sp>
        <p:nvSpPr>
          <p:cNvPr id="5632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AFA3317-70D2-4BC3-A5B9-23D4305CE4ED}" type="slidenum">
              <a:rPr lang="el-GR" sz="1200">
                <a:solidFill>
                  <a:schemeClr val="tx1">
                    <a:tint val="75000"/>
                  </a:schemeClr>
                </a:solidFill>
                <a:latin typeface="+mn-lt"/>
                <a:cs typeface="+mn-cs"/>
              </a:rPr>
              <a:pPr algn="r" fontAlgn="auto">
                <a:spcBef>
                  <a:spcPts val="0"/>
                </a:spcBef>
                <a:spcAft>
                  <a:spcPts val="0"/>
                </a:spcAft>
                <a:defRPr/>
              </a:pPr>
              <a:t>57</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569325" cy="576262"/>
          </a:xfrm>
        </p:spPr>
        <p:txBody>
          <a:bodyPr/>
          <a:lstStyle/>
          <a:p>
            <a:pPr eaLnBrk="1" hangingPunct="1">
              <a:lnSpc>
                <a:spcPct val="90000"/>
              </a:lnSpc>
              <a:defRPr/>
            </a:pPr>
            <a:r>
              <a:rPr lang="el-GR" sz="2000" b="1" smtClean="0"/>
              <a:t>Άρθρο 66 Δημοσίευση σε εθνικό επίπεδο [ΚΗΜΔΗΣ]</a:t>
            </a:r>
            <a:br>
              <a:rPr lang="el-GR" sz="2000" b="1" smtClean="0"/>
            </a:br>
            <a:endParaRPr lang="el-GR" sz="2000" b="1" smtClean="0"/>
          </a:p>
        </p:txBody>
      </p:sp>
      <p:sp>
        <p:nvSpPr>
          <p:cNvPr id="3" name="Content Placeholder 2"/>
          <p:cNvSpPr>
            <a:spLocks noGrp="1"/>
          </p:cNvSpPr>
          <p:nvPr>
            <p:ph idx="4294967295"/>
          </p:nvPr>
        </p:nvSpPr>
        <p:spPr>
          <a:xfrm>
            <a:off x="323850" y="549275"/>
            <a:ext cx="8640763" cy="5688013"/>
          </a:xfrm>
        </p:spPr>
        <p:txBody>
          <a:bodyPr>
            <a:normAutofit/>
          </a:bodyPr>
          <a:lstStyle/>
          <a:p>
            <a:pPr marL="355600" indent="-355600" algn="just">
              <a:lnSpc>
                <a:spcPct val="255000"/>
              </a:lnSpc>
              <a:spcBef>
                <a:spcPct val="0"/>
              </a:spcBef>
              <a:buFont typeface="Wingdings" pitchFamily="2" charset="2"/>
              <a:buChar char="§"/>
              <a:tabLst>
                <a:tab pos="0" algn="l"/>
                <a:tab pos="361950" algn="l"/>
              </a:tabLst>
              <a:defRPr/>
            </a:pPr>
            <a:r>
              <a:rPr lang="el-GR" sz="2000" dirty="0" smtClean="0">
                <a:latin typeface="Arial" charset="0"/>
              </a:rPr>
              <a:t>Υποχρέωση ΑΑ &amp; ΚΑΑ για δημοσίευση προκηρύξεων \ διακηρύξεων \ αποφάσεων ανάθεσης ΔΣ, ανάλογα με την διαδικασία ανάθεσης </a:t>
            </a:r>
            <a:r>
              <a:rPr lang="el-GR" sz="2000" b="1" dirty="0" smtClean="0">
                <a:latin typeface="Arial" charset="0"/>
              </a:rPr>
              <a:t>αυτών</a:t>
            </a:r>
            <a:r>
              <a:rPr lang="el-GR" sz="2000" dirty="0" smtClean="0">
                <a:latin typeface="Arial" charset="0"/>
              </a:rPr>
              <a:t>, </a:t>
            </a:r>
            <a:r>
              <a:rPr lang="el-GR" sz="2000" b="1" dirty="0" smtClean="0">
                <a:solidFill>
                  <a:srgbClr val="FFFF00"/>
                </a:solidFill>
                <a:latin typeface="Arial" charset="0"/>
              </a:rPr>
              <a:t>στο ΚΗΜΔΗΣ</a:t>
            </a:r>
            <a:r>
              <a:rPr lang="el-GR" sz="2000" dirty="0" smtClean="0">
                <a:latin typeface="Arial" charset="0"/>
              </a:rPr>
              <a:t>, με την επιφύλαξη της παρ.1, αρθρ.38 </a:t>
            </a:r>
            <a:r>
              <a:rPr lang="el-GR" sz="2000" b="1" dirty="0" smtClean="0">
                <a:latin typeface="Arial" charset="0"/>
              </a:rPr>
              <a:t>[εκτιμώμενης αξίας άνω των 1.000,00 ευρώ]</a:t>
            </a:r>
          </a:p>
          <a:p>
            <a:pPr marL="355600" indent="-355600" algn="ctr">
              <a:lnSpc>
                <a:spcPct val="255000"/>
              </a:lnSpc>
              <a:spcBef>
                <a:spcPct val="0"/>
              </a:spcBef>
              <a:buFont typeface="Wingdings" pitchFamily="2" charset="2"/>
              <a:buChar char="§"/>
              <a:tabLst>
                <a:tab pos="0" algn="l"/>
                <a:tab pos="361950" algn="l"/>
              </a:tabLst>
              <a:defRPr/>
            </a:pPr>
            <a:r>
              <a:rPr lang="el-GR" sz="2000" b="1" u="sng" dirty="0" smtClean="0">
                <a:solidFill>
                  <a:srgbClr val="FFFF00"/>
                </a:solidFill>
                <a:latin typeface="Arial" charset="0"/>
              </a:rPr>
              <a:t>Υποχρέωση ΑΑ για απόδειξη ημερομηνίας ανάρτησης</a:t>
            </a:r>
            <a:r>
              <a:rPr lang="el-GR" sz="2000" dirty="0" smtClean="0">
                <a:latin typeface="Arial" charset="0"/>
              </a:rPr>
              <a:t>.</a:t>
            </a:r>
          </a:p>
          <a:p>
            <a:pPr marL="355600" indent="-355600" algn="just">
              <a:lnSpc>
                <a:spcPct val="255000"/>
              </a:lnSpc>
              <a:spcBef>
                <a:spcPct val="0"/>
              </a:spcBef>
              <a:buFont typeface="Wingdings" pitchFamily="2" charset="2"/>
              <a:buChar char="§"/>
              <a:tabLst>
                <a:tab pos="0" algn="l"/>
                <a:tab pos="361950" algn="l"/>
              </a:tabLst>
              <a:defRPr/>
            </a:pPr>
            <a:r>
              <a:rPr lang="el-GR" sz="2000" dirty="0" smtClean="0">
                <a:latin typeface="Arial" charset="0"/>
              </a:rPr>
              <a:t>Οι ως άνω προκηρύξεις\διακηρύξεις ΔΣ πρέπει να φέρουν ΑΔΑΜ [</a:t>
            </a:r>
            <a:r>
              <a:rPr lang="en-US" sz="2000" dirty="0" smtClean="0">
                <a:latin typeface="Arial" charset="0"/>
              </a:rPr>
              <a:t>§</a:t>
            </a:r>
            <a:r>
              <a:rPr lang="el-GR" sz="2000" dirty="0" smtClean="0">
                <a:latin typeface="Arial" charset="0"/>
              </a:rPr>
              <a:t> 8,άρθρ. 38].</a:t>
            </a:r>
          </a:p>
        </p:txBody>
      </p:sp>
      <p:sp>
        <p:nvSpPr>
          <p:cNvPr id="573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984BCE-1DCF-4D42-862A-EBF836F5D2B2}" type="slidenum">
              <a:rPr lang="el-GR" sz="1200">
                <a:solidFill>
                  <a:schemeClr val="tx1">
                    <a:tint val="75000"/>
                  </a:schemeClr>
                </a:solidFill>
                <a:latin typeface="+mn-lt"/>
                <a:cs typeface="+mn-cs"/>
              </a:rPr>
              <a:pPr algn="r" fontAlgn="auto">
                <a:spcBef>
                  <a:spcPts val="0"/>
                </a:spcBef>
                <a:spcAft>
                  <a:spcPts val="0"/>
                </a:spcAft>
                <a:defRPr/>
              </a:pPr>
              <a:t>58</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569325" cy="576262"/>
          </a:xfrm>
        </p:spPr>
        <p:txBody>
          <a:bodyPr/>
          <a:lstStyle/>
          <a:p>
            <a:pPr eaLnBrk="1" hangingPunct="1">
              <a:lnSpc>
                <a:spcPct val="90000"/>
              </a:lnSpc>
              <a:defRPr/>
            </a:pPr>
            <a:r>
              <a:rPr lang="el-GR" sz="2000" b="1" dirty="0" smtClean="0">
                <a:solidFill>
                  <a:srgbClr val="FFFF00"/>
                </a:solidFill>
              </a:rPr>
              <a:t>Άρθρο 66 Δημοσίευση σε εθνικό επίπεδο [ΚΗΜΔΗΣ]</a:t>
            </a:r>
            <a:br>
              <a:rPr lang="el-GR" sz="2000" b="1" dirty="0" smtClean="0">
                <a:solidFill>
                  <a:srgbClr val="FFFF00"/>
                </a:solidFill>
              </a:rPr>
            </a:br>
            <a:endParaRPr lang="el-GR" sz="2000" b="1" dirty="0" smtClean="0">
              <a:solidFill>
                <a:srgbClr val="FFFF00"/>
              </a:solidFill>
            </a:endParaRPr>
          </a:p>
        </p:txBody>
      </p:sp>
      <p:sp>
        <p:nvSpPr>
          <p:cNvPr id="3" name="Content Placeholder 2"/>
          <p:cNvSpPr>
            <a:spLocks noGrp="1"/>
          </p:cNvSpPr>
          <p:nvPr>
            <p:ph idx="4294967295"/>
          </p:nvPr>
        </p:nvSpPr>
        <p:spPr>
          <a:xfrm>
            <a:off x="323850" y="549275"/>
            <a:ext cx="8640763" cy="6048375"/>
          </a:xfrm>
        </p:spPr>
        <p:txBody>
          <a:bodyPr>
            <a:normAutofit/>
          </a:bodyPr>
          <a:lstStyle/>
          <a:p>
            <a:pPr marL="355600" indent="-355600" algn="just">
              <a:lnSpc>
                <a:spcPct val="225000"/>
              </a:lnSpc>
              <a:spcBef>
                <a:spcPct val="0"/>
              </a:spcBef>
              <a:buFont typeface="Wingdings" pitchFamily="2" charset="2"/>
              <a:buChar char="§"/>
              <a:tabLst>
                <a:tab pos="0" algn="l"/>
                <a:tab pos="361950" algn="l"/>
              </a:tabLst>
              <a:defRPr/>
            </a:pPr>
            <a:r>
              <a:rPr lang="el-GR" sz="2400" dirty="0" smtClean="0">
                <a:latin typeface="Arial" charset="0"/>
              </a:rPr>
              <a:t>Οι προκηρύξεις\γνωστοποιήσεις υποκείμενες σε δημοσιότητα σε επίπεδο ΕΕ </a:t>
            </a:r>
            <a:r>
              <a:rPr lang="el-GR" sz="2400" b="1" u="sng" dirty="0" smtClean="0">
                <a:latin typeface="Arial" charset="0"/>
              </a:rPr>
              <a:t>δεν δημοσιεύονται σε εθνικό επίπεδο</a:t>
            </a:r>
            <a:r>
              <a:rPr lang="el-GR" sz="2400" dirty="0" smtClean="0">
                <a:latin typeface="Arial" charset="0"/>
              </a:rPr>
              <a:t> πριν από την ημερομηνία δημοσίευσης αρθρ. 65. </a:t>
            </a:r>
          </a:p>
          <a:p>
            <a:pPr marL="355600" indent="-355600" algn="just">
              <a:lnSpc>
                <a:spcPct val="225000"/>
              </a:lnSpc>
              <a:spcBef>
                <a:spcPct val="0"/>
              </a:spcBef>
              <a:buFont typeface="Wingdings" pitchFamily="2" charset="2"/>
              <a:buChar char="§"/>
              <a:tabLst>
                <a:tab pos="0" algn="l"/>
                <a:tab pos="361950" algn="l"/>
              </a:tabLst>
              <a:defRPr/>
            </a:pPr>
            <a:r>
              <a:rPr lang="el-GR" sz="2400" dirty="0" smtClean="0">
                <a:solidFill>
                  <a:srgbClr val="FFFF00"/>
                </a:solidFill>
                <a:latin typeface="Arial" charset="0"/>
              </a:rPr>
              <a:t>Εά</a:t>
            </a:r>
            <a:r>
              <a:rPr lang="el-GR" sz="2400" b="1" dirty="0" smtClean="0">
                <a:solidFill>
                  <a:srgbClr val="FFFF00"/>
                </a:solidFill>
                <a:latin typeface="Arial" charset="0"/>
              </a:rPr>
              <a:t>ν οι ΑΑ δεν έχουν εντός 48 ωρών αποδεικτικό παραλαβής από την ΕΕ</a:t>
            </a:r>
            <a:r>
              <a:rPr lang="el-GR" sz="2400" dirty="0" smtClean="0">
                <a:solidFill>
                  <a:srgbClr val="FFFF00"/>
                </a:solidFill>
                <a:latin typeface="Arial" charset="0"/>
              </a:rPr>
              <a:t> </a:t>
            </a:r>
            <a:r>
              <a:rPr lang="el-GR" sz="2400" dirty="0" smtClean="0">
                <a:latin typeface="Arial" charset="0"/>
              </a:rPr>
              <a:t>σε κάθε περίπτωση, η δημοσίευση πραγματοποιείται σε εθνικό επίπεδο.</a:t>
            </a:r>
          </a:p>
        </p:txBody>
      </p:sp>
      <p:sp>
        <p:nvSpPr>
          <p:cNvPr id="5837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2A9FC8A-02C8-42F3-A434-43BFC8D5E8F9}" type="slidenum">
              <a:rPr lang="el-GR" sz="1200">
                <a:solidFill>
                  <a:schemeClr val="tx1">
                    <a:tint val="75000"/>
                  </a:schemeClr>
                </a:solidFill>
                <a:latin typeface="+mn-lt"/>
                <a:cs typeface="+mn-cs"/>
              </a:rPr>
              <a:pPr algn="r" fontAlgn="auto">
                <a:spcBef>
                  <a:spcPts val="0"/>
                </a:spcBef>
                <a:spcAft>
                  <a:spcPts val="0"/>
                </a:spcAft>
                <a:defRPr/>
              </a:pPr>
              <a:t>59</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569325" cy="433387"/>
          </a:xfrm>
        </p:spPr>
        <p:txBody>
          <a:bodyPr/>
          <a:lstStyle/>
          <a:p>
            <a:pPr eaLnBrk="1" hangingPunct="1">
              <a:lnSpc>
                <a:spcPct val="90000"/>
              </a:lnSpc>
              <a:defRPr/>
            </a:pPr>
            <a:r>
              <a:rPr lang="el-GR" sz="2000" b="1" dirty="0" smtClean="0"/>
              <a:t/>
            </a:r>
            <a:br>
              <a:rPr lang="el-GR" sz="2000" b="1" dirty="0" smtClean="0"/>
            </a:br>
            <a:r>
              <a:rPr lang="el-GR" sz="2000" b="1" dirty="0" smtClean="0"/>
              <a:t>Άρθρο 66 Δημοσίευση σε εθνικό επίπεδο [ΚΗΜΔΗΣ]</a:t>
            </a:r>
            <a:br>
              <a:rPr lang="el-GR" sz="2000" b="1" dirty="0" smtClean="0"/>
            </a:br>
            <a:endParaRPr lang="el-GR" sz="2000" b="1" dirty="0" smtClean="0"/>
          </a:p>
        </p:txBody>
      </p:sp>
      <p:sp>
        <p:nvSpPr>
          <p:cNvPr id="3" name="Content Placeholder 2"/>
          <p:cNvSpPr>
            <a:spLocks noGrp="1"/>
          </p:cNvSpPr>
          <p:nvPr>
            <p:ph idx="4294967295"/>
          </p:nvPr>
        </p:nvSpPr>
        <p:spPr>
          <a:xfrm>
            <a:off x="323850" y="549275"/>
            <a:ext cx="8640763" cy="6048375"/>
          </a:xfrm>
        </p:spPr>
        <p:txBody>
          <a:bodyPr>
            <a:normAutofit/>
          </a:bodyPr>
          <a:lstStyle/>
          <a:p>
            <a:pPr marL="355600" indent="-355600" algn="just">
              <a:lnSpc>
                <a:spcPct val="260000"/>
              </a:lnSpc>
              <a:spcBef>
                <a:spcPct val="0"/>
              </a:spcBef>
              <a:tabLst>
                <a:tab pos="0" algn="l"/>
                <a:tab pos="361950" algn="l"/>
              </a:tabLst>
              <a:defRPr/>
            </a:pPr>
            <a:r>
              <a:rPr lang="el-GR" sz="2000" smtClean="0">
                <a:latin typeface="Arial" charset="0"/>
              </a:rPr>
              <a:t>Οι προς δημοσίευση προκηρύξεις\γνωστοποιήσεις σε εθνικό επίπεδο </a:t>
            </a:r>
            <a:r>
              <a:rPr lang="el-GR" sz="2000" u="sng" smtClean="0">
                <a:latin typeface="Arial" charset="0"/>
              </a:rPr>
              <a:t>δεν περιλαμβάνουν πληροφορίες</a:t>
            </a:r>
            <a:r>
              <a:rPr lang="el-GR" sz="2000" smtClean="0">
                <a:latin typeface="Arial" charset="0"/>
              </a:rPr>
              <a:t> άλλες από εκείνες σε Υπ. Εκδόσεων ΕΕ ή στο «προφίλ αγοραστή».</a:t>
            </a:r>
          </a:p>
          <a:p>
            <a:pPr marL="355600" indent="-355600" algn="just">
              <a:lnSpc>
                <a:spcPct val="260000"/>
              </a:lnSpc>
              <a:spcBef>
                <a:spcPct val="0"/>
              </a:spcBef>
              <a:tabLst>
                <a:tab pos="0" algn="l"/>
                <a:tab pos="361950" algn="l"/>
              </a:tabLst>
              <a:defRPr/>
            </a:pPr>
            <a:r>
              <a:rPr lang="el-GR" sz="2000" smtClean="0">
                <a:latin typeface="Arial" charset="0"/>
              </a:rPr>
              <a:t>Αναφορά ημ. αποστολής σε ΕΕ ή δημοσίευσης σε «προφίλ αγοραστή».</a:t>
            </a:r>
          </a:p>
          <a:p>
            <a:pPr marL="355600" indent="-355600" algn="just">
              <a:lnSpc>
                <a:spcPct val="260000"/>
              </a:lnSpc>
              <a:spcBef>
                <a:spcPct val="0"/>
              </a:spcBef>
              <a:tabLst>
                <a:tab pos="0" algn="l"/>
                <a:tab pos="361950" algn="l"/>
              </a:tabLst>
              <a:defRPr/>
            </a:pPr>
            <a:r>
              <a:rPr lang="el-GR" sz="2000" smtClean="0">
                <a:latin typeface="Arial" charset="0"/>
              </a:rPr>
              <a:t>Οι προκ/κτικές προκηρύξεις δεν δημοσιεύονται στο «προφίλ αγοραστή» πριν από την αποστολή σε ΕΕ &amp; αναφορά ημ. αποστολής.</a:t>
            </a:r>
          </a:p>
        </p:txBody>
      </p:sp>
      <p:sp>
        <p:nvSpPr>
          <p:cNvPr id="5939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C8886852-E9E4-4340-9C15-8F5389FA8177}" type="slidenum">
              <a:rPr lang="el-GR" sz="1200">
                <a:solidFill>
                  <a:schemeClr val="tx1">
                    <a:tint val="75000"/>
                  </a:schemeClr>
                </a:solidFill>
                <a:latin typeface="+mn-lt"/>
                <a:cs typeface="+mn-cs"/>
              </a:rPr>
              <a:pPr algn="r" fontAlgn="auto">
                <a:spcBef>
                  <a:spcPts val="0"/>
                </a:spcBef>
                <a:spcAft>
                  <a:spcPts val="0"/>
                </a:spcAft>
                <a:defRPr/>
              </a:pPr>
              <a:t>6</a:t>
            </a:fld>
            <a:endParaRPr lang="el-GR" sz="1200">
              <a:solidFill>
                <a:schemeClr val="tx1">
                  <a:tint val="75000"/>
                </a:schemeClr>
              </a:solidFill>
              <a:latin typeface="+mn-lt"/>
              <a:cs typeface="+mn-cs"/>
            </a:endParaRPr>
          </a:p>
        </p:txBody>
      </p:sp>
      <p:sp>
        <p:nvSpPr>
          <p:cNvPr id="35843" name="Title 1"/>
          <p:cNvSpPr>
            <a:spLocks noGrp="1"/>
          </p:cNvSpPr>
          <p:nvPr>
            <p:ph type="title" idx="4294967295"/>
          </p:nvPr>
        </p:nvSpPr>
        <p:spPr>
          <a:xfrm>
            <a:off x="395288" y="188913"/>
            <a:ext cx="8280400" cy="719137"/>
          </a:xfrm>
        </p:spPr>
        <p:txBody>
          <a:bodyPr/>
          <a:lstStyle/>
          <a:p>
            <a:pPr algn="l" eaLnBrk="1" hangingPunct="1">
              <a:lnSpc>
                <a:spcPct val="90000"/>
              </a:lnSpc>
              <a:defRPr/>
            </a:pPr>
            <a:r>
              <a:rPr lang="el-GR" sz="1800" b="1" smtClean="0"/>
              <a:t>Άρθρα 44, 50, 51, 52 Προετοιμασία για σύναψη ΔΣ έργων, μελετών &amp; συναφών τεχνικών &amp; επιστημονικών υπηρεσιών</a:t>
            </a:r>
            <a:endParaRPr lang="el-GR" sz="1800" smtClean="0">
              <a:effectLst/>
            </a:endParaRPr>
          </a:p>
        </p:txBody>
      </p:sp>
      <p:sp>
        <p:nvSpPr>
          <p:cNvPr id="7172" name="Content Placeholder 2"/>
          <p:cNvSpPr>
            <a:spLocks noGrp="1"/>
          </p:cNvSpPr>
          <p:nvPr>
            <p:ph idx="4294967295"/>
          </p:nvPr>
        </p:nvSpPr>
        <p:spPr>
          <a:xfrm>
            <a:off x="250825" y="908050"/>
            <a:ext cx="8607425" cy="5689600"/>
          </a:xfrm>
          <a:noFill/>
        </p:spPr>
        <p:txBody>
          <a:bodyPr/>
          <a:lstStyle/>
          <a:p>
            <a:pPr marL="355600" indent="-355600" algn="just" defTabSz="190500">
              <a:lnSpc>
                <a:spcPct val="150000"/>
              </a:lnSpc>
              <a:spcBef>
                <a:spcPct val="0"/>
              </a:spcBef>
              <a:buFont typeface="Wingdings" pitchFamily="2" charset="2"/>
              <a:buChar char="v"/>
              <a:tabLst>
                <a:tab pos="0" algn="l"/>
                <a:tab pos="355600" algn="l"/>
              </a:tabLst>
            </a:pPr>
            <a:r>
              <a:rPr lang="el-GR" sz="2000" b="1" dirty="0" smtClean="0">
                <a:solidFill>
                  <a:srgbClr val="FFFF00"/>
                </a:solidFill>
                <a:effectLst/>
                <a:latin typeface="Arial" charset="0"/>
              </a:rPr>
              <a:t>Άρθρο 51 Συμβάσεις μελετών για τον προσδιορισμό τεχνικής λύσης: </a:t>
            </a:r>
            <a:r>
              <a:rPr lang="el-GR" sz="2000" dirty="0" smtClean="0">
                <a:effectLst/>
                <a:latin typeface="Arial" charset="0"/>
              </a:rPr>
              <a:t>δυνατότητα της ΑΑ να αναθέτει την εκπόνηση των πρώιμων σταδίων μελέτης, χωρίς υποβολή οικονομικής προσφοράς, όταν ο σχεδιασμός επιδέχεται διαφορετικές τεχνικές λύσεις &amp; δεν έχει προσδιοριστεί από την ΑΑ.</a:t>
            </a:r>
          </a:p>
          <a:p>
            <a:pPr marL="355600" indent="-355600" algn="just" defTabSz="190500">
              <a:lnSpc>
                <a:spcPct val="150000"/>
              </a:lnSpc>
              <a:spcBef>
                <a:spcPct val="0"/>
              </a:spcBef>
              <a:buFont typeface="Wingdings" pitchFamily="2" charset="2"/>
              <a:buChar char="v"/>
              <a:tabLst>
                <a:tab pos="0" algn="l"/>
                <a:tab pos="355600" algn="l"/>
              </a:tabLst>
            </a:pPr>
            <a:r>
              <a:rPr lang="el-GR" sz="2000" b="1" dirty="0" smtClean="0">
                <a:solidFill>
                  <a:srgbClr val="FFFF00"/>
                </a:solidFill>
                <a:effectLst/>
                <a:latin typeface="Arial" charset="0"/>
              </a:rPr>
              <a:t>Άρθρο 52 Σκοπιμότητα σύναψης ΔΣ παροχής τεχνικών &amp; λοιπών συναφών επιστημονικών υπηρεσιών </a:t>
            </a:r>
            <a:r>
              <a:rPr lang="el-GR" sz="2000" dirty="0" smtClean="0">
                <a:effectLst/>
                <a:latin typeface="Arial" charset="0"/>
              </a:rPr>
              <a:t>σε κάθε περίπτωση αιτιολογημένης αδυναμίας της ΑΑ να ανταποκριθεί στα καθήκοντα που αντιστοιχούν στην ανατιθέμενη σύμβαση λόγω πολυπλοκότητας και εξειδικευμένων απαιτήσεων αυτής, κατόπιν γνωμοδότησης του αρμόδιου ΤΣ, επί ποινή ακυρότητας της διαδικασίας.</a:t>
            </a:r>
          </a:p>
          <a:p>
            <a:pPr marL="355600" indent="-355600" algn="just" defTabSz="190500">
              <a:lnSpc>
                <a:spcPct val="150000"/>
              </a:lnSpc>
              <a:spcBef>
                <a:spcPct val="0"/>
              </a:spcBef>
              <a:buFont typeface="Wingdings" pitchFamily="2" charset="2"/>
              <a:buNone/>
              <a:tabLst>
                <a:tab pos="0" algn="l"/>
                <a:tab pos="355600" algn="l"/>
              </a:tabLst>
            </a:pPr>
            <a:endParaRPr lang="el-GR" sz="2000" dirty="0" smtClean="0">
              <a:solidFill>
                <a:schemeClr val="accent1"/>
              </a:solidFill>
              <a:effectLst/>
              <a:latin typeface="Arial"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35F3FB-4219-48BD-9EFB-FDBD91664778}" type="slidenum">
              <a:rPr lang="el-GR" sz="1200">
                <a:solidFill>
                  <a:schemeClr val="tx1">
                    <a:tint val="75000"/>
                  </a:schemeClr>
                </a:solidFill>
                <a:latin typeface="+mn-lt"/>
                <a:cs typeface="+mn-cs"/>
              </a:rPr>
              <a:pPr algn="r" fontAlgn="auto">
                <a:spcBef>
                  <a:spcPts val="0"/>
                </a:spcBef>
                <a:spcAft>
                  <a:spcPts val="0"/>
                </a:spcAft>
                <a:defRPr/>
              </a:pPr>
              <a:t>60</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569325" cy="433387"/>
          </a:xfrm>
        </p:spPr>
        <p:txBody>
          <a:bodyPr/>
          <a:lstStyle/>
          <a:p>
            <a:pPr eaLnBrk="1" hangingPunct="1">
              <a:lnSpc>
                <a:spcPct val="90000"/>
              </a:lnSpc>
              <a:defRPr/>
            </a:pPr>
            <a:r>
              <a:rPr lang="el-GR" sz="2000" b="1" smtClean="0"/>
              <a:t>Άρθρο 66 Δημοσίευση σε εθνικό επίπεδο [ΚΗΜΔΗΣ]</a:t>
            </a:r>
            <a:br>
              <a:rPr lang="el-GR" sz="2000" b="1" smtClean="0"/>
            </a:br>
            <a:endParaRPr lang="el-GR" sz="2000" b="1" smtClean="0"/>
          </a:p>
        </p:txBody>
      </p:sp>
      <p:sp>
        <p:nvSpPr>
          <p:cNvPr id="3" name="Content Placeholder 2"/>
          <p:cNvSpPr>
            <a:spLocks noGrp="1"/>
          </p:cNvSpPr>
          <p:nvPr>
            <p:ph idx="4294967295"/>
          </p:nvPr>
        </p:nvSpPr>
        <p:spPr>
          <a:xfrm>
            <a:off x="323850" y="549275"/>
            <a:ext cx="8640763" cy="6048375"/>
          </a:xfrm>
        </p:spPr>
        <p:txBody>
          <a:bodyPr>
            <a:normAutofit/>
          </a:bodyPr>
          <a:lstStyle/>
          <a:p>
            <a:pPr marL="355600" indent="-355600" algn="just">
              <a:lnSpc>
                <a:spcPct val="255000"/>
              </a:lnSpc>
              <a:spcBef>
                <a:spcPct val="0"/>
              </a:spcBef>
              <a:tabLst>
                <a:tab pos="0" algn="l"/>
                <a:tab pos="361950" algn="l"/>
              </a:tabLst>
              <a:defRPr/>
            </a:pPr>
            <a:r>
              <a:rPr lang="el-GR" sz="2000" dirty="0" smtClean="0">
                <a:solidFill>
                  <a:srgbClr val="FFFF00"/>
                </a:solidFill>
                <a:latin typeface="Arial" charset="0"/>
              </a:rPr>
              <a:t>Δυνατότητα λειτουργίας Ε.Σ.Η.Δ.Η.Σ. ως </a:t>
            </a:r>
            <a:r>
              <a:rPr lang="el-GR" sz="2000" b="1" dirty="0" smtClean="0">
                <a:solidFill>
                  <a:srgbClr val="FFFF00"/>
                </a:solidFill>
                <a:latin typeface="Arial" charset="0"/>
              </a:rPr>
              <a:t>επίσημο εθνικό πληροφοριακό σύστημα </a:t>
            </a:r>
            <a:r>
              <a:rPr lang="el-GR" sz="2000" b="1" dirty="0" err="1" smtClean="0">
                <a:solidFill>
                  <a:srgbClr val="FFFF00"/>
                </a:solidFill>
                <a:latin typeface="Arial" charset="0"/>
              </a:rPr>
              <a:t>eSender</a:t>
            </a:r>
            <a:r>
              <a:rPr lang="el-GR" sz="2000" dirty="0" smtClean="0">
                <a:solidFill>
                  <a:srgbClr val="FFFF00"/>
                </a:solidFill>
                <a:latin typeface="Arial" charset="0"/>
              </a:rPr>
              <a:t> </a:t>
            </a:r>
            <a:r>
              <a:rPr lang="el-GR" sz="2000" dirty="0" smtClean="0">
                <a:latin typeface="Arial" charset="0"/>
              </a:rPr>
              <a:t>για την απευθείας </a:t>
            </a:r>
            <a:r>
              <a:rPr lang="el-GR" sz="2000" dirty="0" err="1" smtClean="0">
                <a:latin typeface="Arial" charset="0"/>
              </a:rPr>
              <a:t>ηλ</a:t>
            </a:r>
            <a:r>
              <a:rPr lang="el-GR" sz="2000" dirty="0" smtClean="0">
                <a:latin typeface="Arial" charset="0"/>
              </a:rPr>
              <a:t>. υποβολή των προκηρύξεων\γνωστοποιήσεων που αποστέλλονται στην Υπ. Εκδόσεων, στο TED. </a:t>
            </a:r>
          </a:p>
          <a:p>
            <a:pPr marL="355600" indent="-355600" algn="just">
              <a:lnSpc>
                <a:spcPct val="255000"/>
              </a:lnSpc>
              <a:spcBef>
                <a:spcPct val="0"/>
              </a:spcBef>
              <a:tabLst>
                <a:tab pos="0" algn="l"/>
                <a:tab pos="361950" algn="l"/>
              </a:tabLst>
              <a:defRPr/>
            </a:pPr>
            <a:r>
              <a:rPr lang="el-GR" sz="2000" dirty="0" smtClean="0">
                <a:latin typeface="Arial" charset="0"/>
              </a:rPr>
              <a:t>Εξουσιοδότηση για έκδοση ΥΑ </a:t>
            </a:r>
            <a:r>
              <a:rPr lang="el-GR" sz="2000" dirty="0" err="1" smtClean="0">
                <a:latin typeface="Arial" charset="0"/>
              </a:rPr>
              <a:t>Οικ.Αν.&amp;Τουρ</a:t>
            </a:r>
            <a:r>
              <a:rPr lang="el-GR" sz="2000" dirty="0" smtClean="0">
                <a:latin typeface="Arial" charset="0"/>
              </a:rPr>
              <a:t>. για ρύθμιση τεχν. λεπτομερειών.</a:t>
            </a:r>
          </a:p>
        </p:txBody>
      </p:sp>
      <p:sp>
        <p:nvSpPr>
          <p:cNvPr id="6042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0D561A5-50AA-485D-B64A-485E5BEEE811}" type="slidenum">
              <a:rPr lang="el-GR" sz="1200">
                <a:solidFill>
                  <a:schemeClr val="tx1">
                    <a:tint val="75000"/>
                  </a:schemeClr>
                </a:solidFill>
                <a:latin typeface="+mn-lt"/>
                <a:cs typeface="+mn-cs"/>
              </a:rPr>
              <a:pPr algn="r" fontAlgn="auto">
                <a:spcBef>
                  <a:spcPts val="0"/>
                </a:spcBef>
                <a:spcAft>
                  <a:spcPts val="0"/>
                </a:spcAft>
                <a:defRPr/>
              </a:pPr>
              <a:t>61</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95288" y="115888"/>
            <a:ext cx="8569325" cy="865187"/>
          </a:xfrm>
        </p:spPr>
        <p:txBody>
          <a:bodyPr/>
          <a:lstStyle/>
          <a:p>
            <a:pPr eaLnBrk="1" hangingPunct="1">
              <a:lnSpc>
                <a:spcPct val="90000"/>
              </a:lnSpc>
              <a:defRPr/>
            </a:pPr>
            <a:r>
              <a:rPr lang="el-GR" sz="2000" b="1" dirty="0" smtClean="0"/>
              <a:t>Άρθρο 66 Δημοσίευση σε εθνικό επίπεδο [ΚΗΜΔΗΣ]</a:t>
            </a:r>
            <a:br>
              <a:rPr lang="el-GR" sz="2000" b="1" dirty="0" smtClean="0"/>
            </a:br>
            <a:endParaRPr lang="el-GR" sz="2000" b="1" dirty="0" smtClean="0"/>
          </a:p>
        </p:txBody>
      </p:sp>
      <p:sp>
        <p:nvSpPr>
          <p:cNvPr id="3" name="Content Placeholder 2"/>
          <p:cNvSpPr>
            <a:spLocks noGrp="1"/>
          </p:cNvSpPr>
          <p:nvPr>
            <p:ph idx="4294967295"/>
          </p:nvPr>
        </p:nvSpPr>
        <p:spPr>
          <a:xfrm>
            <a:off x="323850" y="1052513"/>
            <a:ext cx="8640763" cy="4968875"/>
          </a:xfrm>
        </p:spPr>
        <p:txBody>
          <a:bodyPr>
            <a:normAutofit/>
          </a:bodyPr>
          <a:lstStyle/>
          <a:p>
            <a:pPr marL="355600" indent="-355600" algn="just">
              <a:lnSpc>
                <a:spcPct val="255000"/>
              </a:lnSpc>
              <a:spcBef>
                <a:spcPct val="0"/>
              </a:spcBef>
              <a:tabLst>
                <a:tab pos="0" algn="l"/>
                <a:tab pos="361950" algn="l"/>
              </a:tabLst>
              <a:defRPr/>
            </a:pPr>
            <a:r>
              <a:rPr lang="el-GR" sz="2400" dirty="0" smtClean="0">
                <a:solidFill>
                  <a:srgbClr val="FFFF00"/>
                </a:solidFill>
              </a:rPr>
              <a:t>Εφαρμογή &amp; στις ΔΣ κάτω των ορίων [αρθρ. 121] που διενεργούνται με ηλεκτρονικά  μέσα. </a:t>
            </a:r>
          </a:p>
          <a:p>
            <a:pPr marL="355600" indent="-355600" algn="just">
              <a:lnSpc>
                <a:spcPct val="255000"/>
              </a:lnSpc>
              <a:spcBef>
                <a:spcPct val="0"/>
              </a:spcBef>
              <a:buFont typeface="Wingdings" pitchFamily="2" charset="2"/>
              <a:buNone/>
              <a:tabLst>
                <a:tab pos="0" algn="l"/>
                <a:tab pos="361950" algn="l"/>
              </a:tabLst>
              <a:defRPr/>
            </a:pPr>
            <a:r>
              <a:rPr lang="el-GR" sz="2000" dirty="0" smtClean="0"/>
              <a:t>		</a:t>
            </a:r>
            <a:r>
              <a:rPr lang="el-GR" sz="1400" b="1" dirty="0" smtClean="0">
                <a:solidFill>
                  <a:srgbClr val="00B050"/>
                </a:solidFill>
              </a:rPr>
              <a:t>[ΑΝΤΙΚ. ΤΗΣ ΠΑΡ. 3 ΤΟΥ ΑΡΘΡΟΥ 67 ΜΕ ΤΗΝ ΠΑΡ. 3 ΤΟΥ ΑΡΘ. 107 ΤΟΥ Ν. 4497/17, ΦΕΚ-171 Α/13-11-17]</a:t>
            </a:r>
            <a:endParaRPr lang="el-GR" sz="1400" b="1" dirty="0" smtClean="0">
              <a:solidFill>
                <a:srgbClr val="00B050"/>
              </a:solidFill>
              <a:latin typeface="Arial" charset="0"/>
            </a:endParaRPr>
          </a:p>
        </p:txBody>
      </p:sp>
      <p:sp>
        <p:nvSpPr>
          <p:cNvPr id="6144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E6C312A-B4A7-476F-AC4A-6F22B1125B12}" type="slidenum">
              <a:rPr lang="el-GR" sz="1200">
                <a:solidFill>
                  <a:schemeClr val="tx1">
                    <a:tint val="75000"/>
                  </a:schemeClr>
                </a:solidFill>
                <a:latin typeface="+mn-lt"/>
                <a:cs typeface="+mn-cs"/>
              </a:rPr>
              <a:pPr algn="r" fontAlgn="auto">
                <a:spcBef>
                  <a:spcPts val="0"/>
                </a:spcBef>
                <a:spcAft>
                  <a:spcPts val="0"/>
                </a:spcAft>
                <a:defRPr/>
              </a:pPr>
              <a:t>62</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250825" y="0"/>
            <a:ext cx="8678863" cy="765175"/>
          </a:xfrm>
        </p:spPr>
        <p:txBody>
          <a:bodyPr/>
          <a:lstStyle/>
          <a:p>
            <a:pPr eaLnBrk="1" hangingPunct="1">
              <a:defRPr/>
            </a:pPr>
            <a:r>
              <a:rPr lang="el-GR" sz="2000" b="1" smtClean="0"/>
              <a:t/>
            </a:r>
            <a:br>
              <a:rPr lang="el-GR" sz="2000" b="1" smtClean="0"/>
            </a:br>
            <a:r>
              <a:rPr lang="el-GR" sz="2000" b="1" smtClean="0"/>
              <a:t/>
            </a:r>
            <a:br>
              <a:rPr lang="el-GR" sz="2000" b="1" smtClean="0"/>
            </a:br>
            <a:r>
              <a:rPr lang="el-GR" sz="2000" b="1" smtClean="0"/>
              <a:t>Άρθρο 67 Ηλεκτρονική διάθεση των εγγράφων της σύμβασης</a:t>
            </a:r>
            <a:r>
              <a:rPr lang="el-GR" sz="2000" b="1" smtClean="0">
                <a:effectLst/>
              </a:rPr>
              <a:t> </a:t>
            </a:r>
            <a:r>
              <a:rPr lang="el-GR" sz="2000" b="1" smtClean="0"/>
              <a:t/>
            </a:r>
            <a:br>
              <a:rPr lang="el-GR" sz="2000" b="1" smtClean="0"/>
            </a:br>
            <a:endParaRPr lang="el-GR" sz="2000" b="1" smtClean="0"/>
          </a:p>
        </p:txBody>
      </p:sp>
      <p:sp>
        <p:nvSpPr>
          <p:cNvPr id="62468" name="Content Placeholder 2"/>
          <p:cNvSpPr>
            <a:spLocks noGrp="1"/>
          </p:cNvSpPr>
          <p:nvPr>
            <p:ph idx="4294967295"/>
          </p:nvPr>
        </p:nvSpPr>
        <p:spPr>
          <a:xfrm>
            <a:off x="179388" y="836613"/>
            <a:ext cx="8785225" cy="5811837"/>
          </a:xfrm>
          <a:noFill/>
        </p:spPr>
        <p:txBody>
          <a:bodyPr/>
          <a:lstStyle/>
          <a:p>
            <a:pPr marL="355600" indent="-355600" algn="just">
              <a:lnSpc>
                <a:spcPct val="180000"/>
              </a:lnSpc>
              <a:spcBef>
                <a:spcPct val="0"/>
              </a:spcBef>
              <a:buFont typeface="Wingdings" pitchFamily="2" charset="2"/>
              <a:buChar char="v"/>
              <a:tabLst>
                <a:tab pos="355600" algn="l"/>
              </a:tabLst>
            </a:pPr>
            <a:r>
              <a:rPr lang="el-GR" sz="2000" dirty="0" smtClean="0">
                <a:effectLst/>
                <a:latin typeface="Arial" charset="0"/>
              </a:rPr>
              <a:t>Ρύθμιση θεμάτων </a:t>
            </a:r>
            <a:r>
              <a:rPr lang="el-GR" sz="2000" dirty="0" err="1" smtClean="0">
                <a:effectLst/>
                <a:latin typeface="Arial" charset="0"/>
              </a:rPr>
              <a:t>ηλ</a:t>
            </a:r>
            <a:r>
              <a:rPr lang="el-GR" sz="2000" dirty="0" smtClean="0">
                <a:effectLst/>
                <a:latin typeface="Arial" charset="0"/>
              </a:rPr>
              <a:t>. διάθεσης εγγράφων ΔΣ &amp; παροχής  συμπληρωματικών πληροφοριών:</a:t>
            </a:r>
          </a:p>
          <a:p>
            <a:pPr marL="355600" indent="-355600" algn="just">
              <a:lnSpc>
                <a:spcPct val="180000"/>
              </a:lnSpc>
              <a:spcBef>
                <a:spcPct val="0"/>
              </a:spcBef>
              <a:buFont typeface="Wingdings" pitchFamily="2" charset="2"/>
              <a:buAutoNum type="romanLcPeriod"/>
              <a:tabLst>
                <a:tab pos="355600" algn="l"/>
              </a:tabLst>
            </a:pPr>
            <a:r>
              <a:rPr lang="el-GR" sz="2000" dirty="0" smtClean="0">
                <a:effectLst/>
                <a:latin typeface="Arial" charset="0"/>
              </a:rPr>
              <a:t>Υποχρέωση ΑΑ για </a:t>
            </a:r>
            <a:r>
              <a:rPr lang="el-GR" sz="2000" b="1" u="sng" dirty="0" smtClean="0">
                <a:solidFill>
                  <a:srgbClr val="FFFF00"/>
                </a:solidFill>
                <a:effectLst/>
                <a:latin typeface="Arial" charset="0"/>
              </a:rPr>
              <a:t>παροχή ελεύθερης, πλήρους, άμεσης &amp; δωρεάν</a:t>
            </a:r>
            <a:r>
              <a:rPr lang="el-GR" sz="2000" b="1" dirty="0" smtClean="0">
                <a:solidFill>
                  <a:srgbClr val="FFFF00"/>
                </a:solidFill>
                <a:effectLst/>
                <a:latin typeface="Arial" charset="0"/>
              </a:rPr>
              <a:t> </a:t>
            </a:r>
            <a:r>
              <a:rPr lang="el-GR" sz="2000" b="1" dirty="0" err="1" smtClean="0">
                <a:solidFill>
                  <a:srgbClr val="FFFF00"/>
                </a:solidFill>
                <a:effectLst/>
                <a:latin typeface="Arial" charset="0"/>
              </a:rPr>
              <a:t>ηλ</a:t>
            </a:r>
            <a:r>
              <a:rPr lang="el-GR" sz="2000" b="1" dirty="0" smtClean="0">
                <a:solidFill>
                  <a:srgbClr val="FFFF00"/>
                </a:solidFill>
                <a:effectLst/>
                <a:latin typeface="Arial" charset="0"/>
              </a:rPr>
              <a:t>. πρόσβασης από </a:t>
            </a:r>
            <a:r>
              <a:rPr lang="el-GR" sz="2000" b="1" dirty="0" err="1" smtClean="0">
                <a:solidFill>
                  <a:srgbClr val="FFFF00"/>
                </a:solidFill>
                <a:effectLst/>
                <a:latin typeface="Arial" charset="0"/>
              </a:rPr>
              <a:t>ημ</a:t>
            </a:r>
            <a:r>
              <a:rPr lang="el-GR" sz="2000" b="1" dirty="0" smtClean="0">
                <a:solidFill>
                  <a:srgbClr val="FFFF00"/>
                </a:solidFill>
                <a:effectLst/>
                <a:latin typeface="Arial" charset="0"/>
              </a:rPr>
              <a:t>. δημοσίευσης προκηρύξεων ή </a:t>
            </a:r>
            <a:r>
              <a:rPr lang="el-GR" sz="2000" b="1" dirty="0" err="1" smtClean="0">
                <a:solidFill>
                  <a:srgbClr val="FFFF00"/>
                </a:solidFill>
                <a:effectLst/>
                <a:latin typeface="Arial" charset="0"/>
              </a:rPr>
              <a:t>ημ</a:t>
            </a:r>
            <a:r>
              <a:rPr lang="el-GR" sz="2000" b="1" dirty="0" smtClean="0">
                <a:solidFill>
                  <a:srgbClr val="FFFF00"/>
                </a:solidFill>
                <a:effectLst/>
                <a:latin typeface="Arial" charset="0"/>
              </a:rPr>
              <a:t>. αποστολής της πρόσκλησης εκδήλωσης ενδιαφέροντος.</a:t>
            </a:r>
          </a:p>
          <a:p>
            <a:pPr marL="355600" indent="-355600" algn="just">
              <a:lnSpc>
                <a:spcPct val="180000"/>
              </a:lnSpc>
              <a:spcBef>
                <a:spcPct val="0"/>
              </a:spcBef>
              <a:buFont typeface="Wingdings" pitchFamily="2" charset="2"/>
              <a:buAutoNum type="romanLcPeriod"/>
              <a:tabLst>
                <a:tab pos="355600" algn="l"/>
              </a:tabLst>
            </a:pPr>
            <a:r>
              <a:rPr lang="el-GR" sz="2000" dirty="0" smtClean="0">
                <a:effectLst/>
                <a:latin typeface="Arial" charset="0"/>
              </a:rPr>
              <a:t>Αν για </a:t>
            </a:r>
            <a:r>
              <a:rPr lang="el-GR" sz="2000" b="1" dirty="0" smtClean="0">
                <a:effectLst/>
                <a:latin typeface="Arial" charset="0"/>
              </a:rPr>
              <a:t>λόγους τεχνικής αδυναμίας</a:t>
            </a:r>
            <a:r>
              <a:rPr lang="el-GR" sz="2000" dirty="0" smtClean="0">
                <a:effectLst/>
                <a:latin typeface="Arial" charset="0"/>
              </a:rPr>
              <a:t> [</a:t>
            </a:r>
            <a:r>
              <a:rPr lang="en-US" sz="2000" dirty="0" smtClean="0">
                <a:effectLst/>
                <a:latin typeface="Arial" charset="0"/>
              </a:rPr>
              <a:t>§</a:t>
            </a:r>
            <a:r>
              <a:rPr lang="el-GR" sz="2000" dirty="0" smtClean="0">
                <a:effectLst/>
                <a:latin typeface="Arial" charset="0"/>
              </a:rPr>
              <a:t> 1, αρθρ. 22] οι ΑΑ αδυνατούν για εφαρμογή της ως άνω υποχρέωσης, τότε αναφορά σε προκήρυξη\πρόσκληση για διαβίβαση εγγράφων με άλλα μέσα &amp; παράταση προθεσμίας υποβολής προσφορών </a:t>
            </a:r>
            <a:r>
              <a:rPr lang="el-GR" sz="2000" u="sng" dirty="0" smtClean="0">
                <a:effectLst/>
                <a:latin typeface="Arial" charset="0"/>
              </a:rPr>
              <a:t>κατά 5 ημέρες</a:t>
            </a:r>
            <a:r>
              <a:rPr lang="el-GR" sz="2000" dirty="0" smtClean="0">
                <a:effectLst/>
                <a:latin typeface="Arial" charset="0"/>
              </a:rPr>
              <a:t>, εκτός από αιτιολογημένες επείγουσες περιπτώσεις.</a:t>
            </a:r>
          </a:p>
        </p:txBody>
      </p:sp>
      <p:sp>
        <p:nvSpPr>
          <p:cNvPr id="6246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C1B50CB-B050-47CB-B6FF-048558E951B6}" type="slidenum">
              <a:rPr lang="el-GR" sz="1200">
                <a:solidFill>
                  <a:schemeClr val="tx1">
                    <a:tint val="75000"/>
                  </a:schemeClr>
                </a:solidFill>
                <a:latin typeface="+mn-lt"/>
                <a:cs typeface="+mn-cs"/>
              </a:rPr>
              <a:pPr algn="r" fontAlgn="auto">
                <a:spcBef>
                  <a:spcPts val="0"/>
                </a:spcBef>
                <a:spcAft>
                  <a:spcPts val="0"/>
                </a:spcAft>
                <a:defRPr/>
              </a:pPr>
              <a:t>63</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250825" y="0"/>
            <a:ext cx="8678863" cy="765175"/>
          </a:xfrm>
        </p:spPr>
        <p:txBody>
          <a:bodyPr/>
          <a:lstStyle/>
          <a:p>
            <a:pPr eaLnBrk="1" hangingPunct="1">
              <a:defRPr/>
            </a:pPr>
            <a:r>
              <a:rPr lang="el-GR" sz="2000" b="1" smtClean="0"/>
              <a:t>Άρθρο 67 Ηλεκτρονική διάθεση των εγγράφων της σύμβασης</a:t>
            </a:r>
            <a:r>
              <a:rPr lang="el-GR" sz="2000" b="1" smtClean="0">
                <a:effectLst/>
              </a:rPr>
              <a:t> </a:t>
            </a:r>
            <a:r>
              <a:rPr lang="el-GR" sz="1600" b="1" smtClean="0">
                <a:effectLst/>
              </a:rPr>
              <a:t>[συνέχεια]</a:t>
            </a:r>
            <a:r>
              <a:rPr lang="el-GR" sz="2000" b="1" smtClean="0"/>
              <a:t/>
            </a:r>
            <a:br>
              <a:rPr lang="el-GR" sz="2000" b="1" smtClean="0"/>
            </a:br>
            <a:endParaRPr lang="el-GR" sz="2000" b="1" smtClean="0"/>
          </a:p>
        </p:txBody>
      </p:sp>
      <p:sp>
        <p:nvSpPr>
          <p:cNvPr id="63492" name="Content Placeholder 2"/>
          <p:cNvSpPr>
            <a:spLocks noGrp="1"/>
          </p:cNvSpPr>
          <p:nvPr>
            <p:ph idx="4294967295"/>
          </p:nvPr>
        </p:nvSpPr>
        <p:spPr>
          <a:xfrm>
            <a:off x="179388" y="1125538"/>
            <a:ext cx="8785225" cy="4895850"/>
          </a:xfrm>
          <a:noFill/>
        </p:spPr>
        <p:txBody>
          <a:bodyPr/>
          <a:lstStyle/>
          <a:p>
            <a:pPr marL="355600" indent="-355600" algn="just">
              <a:lnSpc>
                <a:spcPct val="180000"/>
              </a:lnSpc>
              <a:spcBef>
                <a:spcPct val="0"/>
              </a:spcBef>
              <a:buFont typeface="Wingdings" pitchFamily="2" charset="2"/>
              <a:buAutoNum type="romanLcPeriod"/>
              <a:tabLst>
                <a:tab pos="355600" algn="l"/>
              </a:tabLst>
            </a:pPr>
            <a:r>
              <a:rPr lang="el-GR" sz="2000" dirty="0" smtClean="0">
                <a:effectLst/>
                <a:latin typeface="Arial" charset="0"/>
              </a:rPr>
              <a:t>Παράταση 5 </a:t>
            </a:r>
            <a:r>
              <a:rPr lang="el-GR" sz="2000" dirty="0" err="1" smtClean="0">
                <a:effectLst/>
                <a:latin typeface="Arial" charset="0"/>
              </a:rPr>
              <a:t>ημ</a:t>
            </a:r>
            <a:r>
              <a:rPr lang="el-GR" sz="2000" dirty="0" smtClean="0">
                <a:effectLst/>
                <a:latin typeface="Arial" charset="0"/>
              </a:rPr>
              <a:t>. &amp; για λόγους εχεμύθειας [</a:t>
            </a:r>
            <a:r>
              <a:rPr lang="en-US" sz="2000" dirty="0" smtClean="0">
                <a:effectLst/>
                <a:latin typeface="Arial" charset="0"/>
              </a:rPr>
              <a:t>§</a:t>
            </a:r>
            <a:r>
              <a:rPr lang="el-GR" sz="2000" dirty="0" smtClean="0">
                <a:effectLst/>
                <a:latin typeface="Arial" charset="0"/>
              </a:rPr>
              <a:t>2, αρθρ.21] μη παροχή </a:t>
            </a:r>
            <a:r>
              <a:rPr lang="el-GR" sz="2000" dirty="0" err="1" smtClean="0">
                <a:effectLst/>
                <a:latin typeface="Arial" charset="0"/>
              </a:rPr>
              <a:t>ηλ</a:t>
            </a:r>
            <a:r>
              <a:rPr lang="el-GR" sz="2000" dirty="0" smtClean="0">
                <a:effectLst/>
                <a:latin typeface="Arial" charset="0"/>
              </a:rPr>
              <a:t>. πρόσβασης σε ορισμένα έγγραφα.</a:t>
            </a:r>
          </a:p>
          <a:p>
            <a:pPr marL="355600" indent="-355600" algn="just">
              <a:lnSpc>
                <a:spcPct val="180000"/>
              </a:lnSpc>
              <a:spcBef>
                <a:spcPct val="0"/>
              </a:spcBef>
              <a:buFont typeface="Wingdings" pitchFamily="2" charset="2"/>
              <a:buAutoNum type="romanLcPeriod"/>
              <a:tabLst>
                <a:tab pos="355600" algn="l"/>
              </a:tabLst>
            </a:pPr>
            <a:r>
              <a:rPr lang="el-GR" sz="2000" dirty="0" smtClean="0">
                <a:effectLst/>
                <a:latin typeface="Arial" charset="0"/>
              </a:rPr>
              <a:t>Παροχή </a:t>
            </a:r>
            <a:r>
              <a:rPr lang="el-GR" sz="2000" b="1" u="sng" dirty="0" smtClean="0">
                <a:solidFill>
                  <a:srgbClr val="FFFF00"/>
                </a:solidFill>
                <a:effectLst/>
                <a:latin typeface="Arial" charset="0"/>
              </a:rPr>
              <a:t>σε όλους τους προσφέροντες</a:t>
            </a:r>
            <a:r>
              <a:rPr lang="el-GR" sz="2000" dirty="0" smtClean="0">
                <a:effectLst/>
                <a:latin typeface="Arial" charset="0"/>
              </a:rPr>
              <a:t> συμπληρωματικών πληροφοριών για προδιαγραφές &amp; λοιπά δικαιολογητικά </a:t>
            </a:r>
            <a:r>
              <a:rPr lang="el-GR" sz="2000" b="1" dirty="0" smtClean="0">
                <a:solidFill>
                  <a:srgbClr val="FFFF00"/>
                </a:solidFill>
                <a:effectLst/>
                <a:latin typeface="Arial" charset="0"/>
              </a:rPr>
              <a:t>εντός 6 </a:t>
            </a:r>
            <a:r>
              <a:rPr lang="el-GR" sz="2000" b="1" dirty="0" err="1" smtClean="0">
                <a:solidFill>
                  <a:srgbClr val="FFFF00"/>
                </a:solidFill>
                <a:effectLst/>
                <a:latin typeface="Arial" charset="0"/>
              </a:rPr>
              <a:t>ημ</a:t>
            </a:r>
            <a:r>
              <a:rPr lang="el-GR" sz="2000" b="1" dirty="0" smtClean="0">
                <a:solidFill>
                  <a:srgbClr val="FFFF00"/>
                </a:solidFill>
                <a:effectLst/>
                <a:latin typeface="Arial" charset="0"/>
              </a:rPr>
              <a:t>. [ή 4 </a:t>
            </a:r>
            <a:r>
              <a:rPr lang="el-GR" sz="2000" b="1" dirty="0" err="1" smtClean="0">
                <a:effectLst/>
                <a:latin typeface="Arial" charset="0"/>
              </a:rPr>
              <a:t>ημ</a:t>
            </a:r>
            <a:r>
              <a:rPr lang="el-GR" sz="2000" b="1" dirty="0" smtClean="0">
                <a:effectLst/>
                <a:latin typeface="Arial" charset="0"/>
              </a:rPr>
              <a:t>. για επισπευσμένες διαδικασίες] </a:t>
            </a:r>
            <a:r>
              <a:rPr lang="el-GR" sz="2000" b="1" dirty="0" err="1" smtClean="0">
                <a:effectLst/>
                <a:latin typeface="Arial" charset="0"/>
              </a:rPr>
              <a:t>ημ</a:t>
            </a:r>
            <a:r>
              <a:rPr lang="el-GR" sz="2000" b="1" dirty="0" smtClean="0">
                <a:effectLst/>
                <a:latin typeface="Arial" charset="0"/>
              </a:rPr>
              <a:t>. πριν από τη λήξη της υποβολής προσφορών</a:t>
            </a:r>
            <a:r>
              <a:rPr lang="el-GR" sz="2000" dirty="0" smtClean="0">
                <a:effectLst/>
                <a:latin typeface="Arial" charset="0"/>
              </a:rPr>
              <a:t>. </a:t>
            </a:r>
          </a:p>
          <a:p>
            <a:pPr marL="355600" indent="-355600" algn="just">
              <a:lnSpc>
                <a:spcPct val="180000"/>
              </a:lnSpc>
              <a:spcBef>
                <a:spcPct val="0"/>
              </a:spcBef>
              <a:buFont typeface="Wingdings" pitchFamily="2" charset="2"/>
              <a:buAutoNum type="romanLcPeriod"/>
              <a:tabLst>
                <a:tab pos="355600" algn="l"/>
              </a:tabLst>
            </a:pPr>
            <a:r>
              <a:rPr lang="el-GR" sz="2000" dirty="0" smtClean="0">
                <a:effectLst/>
                <a:latin typeface="Arial" charset="0"/>
              </a:rPr>
              <a:t>Η ως άνω υποχρέωση υφίσταται μόνον εφόσον αιτούνται εγκαίρως οι πληροφορίες.</a:t>
            </a:r>
          </a:p>
          <a:p>
            <a:pPr marL="355600" indent="-355600" algn="just">
              <a:lnSpc>
                <a:spcPct val="180000"/>
              </a:lnSpc>
              <a:spcBef>
                <a:spcPct val="0"/>
              </a:spcBef>
              <a:buFont typeface="Wingdings" pitchFamily="2" charset="2"/>
              <a:buNone/>
              <a:tabLst>
                <a:tab pos="355600" algn="l"/>
              </a:tabLst>
            </a:pPr>
            <a:endParaRPr lang="el-GR" sz="2000" b="1" dirty="0" smtClean="0">
              <a:solidFill>
                <a:schemeClr val="accent1"/>
              </a:solidFill>
              <a:effectLst/>
              <a:latin typeface="Arial" charset="0"/>
            </a:endParaRPr>
          </a:p>
        </p:txBody>
      </p:sp>
      <p:sp>
        <p:nvSpPr>
          <p:cNvPr id="6349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E7884B4-DFBF-4A66-A104-56FF87FA3102}" type="slidenum">
              <a:rPr lang="el-GR" sz="1200">
                <a:solidFill>
                  <a:schemeClr val="tx1">
                    <a:tint val="75000"/>
                  </a:schemeClr>
                </a:solidFill>
                <a:latin typeface="+mn-lt"/>
                <a:cs typeface="+mn-cs"/>
              </a:rPr>
              <a:pPr algn="r" fontAlgn="auto">
                <a:spcBef>
                  <a:spcPts val="0"/>
                </a:spcBef>
                <a:spcAft>
                  <a:spcPts val="0"/>
                </a:spcAft>
                <a:defRPr/>
              </a:pPr>
              <a:t>64</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23850" y="0"/>
            <a:ext cx="8605838" cy="1341438"/>
          </a:xfrm>
        </p:spPr>
        <p:txBody>
          <a:bodyPr/>
          <a:lstStyle/>
          <a:p>
            <a:pPr eaLnBrk="1" hangingPunct="1">
              <a:defRPr/>
            </a:pPr>
            <a:r>
              <a:rPr lang="el-GR" sz="2000" b="1" smtClean="0"/>
              <a:t/>
            </a:r>
            <a:br>
              <a:rPr lang="el-GR" sz="2000" b="1" smtClean="0"/>
            </a:br>
            <a:r>
              <a:rPr lang="el-GR" sz="2400" b="1" smtClean="0"/>
              <a:t>Άρθρο 68 Διαβούλευση επί των δημοσιευμένων εγγράφων σύμβασης έργων</a:t>
            </a:r>
          </a:p>
        </p:txBody>
      </p:sp>
      <p:sp>
        <p:nvSpPr>
          <p:cNvPr id="64516" name="Content Placeholder 2"/>
          <p:cNvSpPr>
            <a:spLocks noGrp="1"/>
          </p:cNvSpPr>
          <p:nvPr>
            <p:ph idx="4294967295"/>
          </p:nvPr>
        </p:nvSpPr>
        <p:spPr>
          <a:xfrm>
            <a:off x="179388" y="2205038"/>
            <a:ext cx="8785225" cy="3887787"/>
          </a:xfrm>
          <a:noFill/>
        </p:spPr>
        <p:txBody>
          <a:bodyPr/>
          <a:lstStyle/>
          <a:p>
            <a:pPr marL="660400" indent="-660400" algn="ctr">
              <a:lnSpc>
                <a:spcPct val="150000"/>
              </a:lnSpc>
              <a:spcBef>
                <a:spcPct val="0"/>
              </a:spcBef>
              <a:buFont typeface="Wingdings" pitchFamily="2" charset="2"/>
              <a:buNone/>
              <a:tabLst>
                <a:tab pos="355600" algn="l"/>
              </a:tabLst>
            </a:pPr>
            <a:r>
              <a:rPr lang="el-GR" sz="2000" smtClean="0">
                <a:effectLst/>
                <a:latin typeface="Arial" charset="0"/>
              </a:rPr>
              <a:t>[βλ. Θεματική Ενότητα 6</a:t>
            </a:r>
            <a:r>
              <a:rPr lang="el-GR" sz="2000" baseline="30000" smtClean="0">
                <a:effectLst/>
                <a:latin typeface="Arial" charset="0"/>
              </a:rPr>
              <a:t>η</a:t>
            </a:r>
            <a:r>
              <a:rPr lang="el-GR" sz="2000" smtClean="0">
                <a:effectLst/>
                <a:latin typeface="Arial" charset="0"/>
              </a:rPr>
              <a:t>]</a:t>
            </a:r>
          </a:p>
        </p:txBody>
      </p:sp>
      <p:sp>
        <p:nvSpPr>
          <p:cNvPr id="645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8F6DC41-1000-4BB7-9A44-BD30B8E578E6}" type="slidenum">
              <a:rPr lang="el-GR" sz="1200">
                <a:solidFill>
                  <a:schemeClr val="tx1">
                    <a:tint val="75000"/>
                  </a:schemeClr>
                </a:solidFill>
                <a:latin typeface="+mn-lt"/>
                <a:cs typeface="+mn-cs"/>
              </a:rPr>
              <a:pPr algn="r" fontAlgn="auto">
                <a:spcBef>
                  <a:spcPts val="0"/>
                </a:spcBef>
                <a:spcAft>
                  <a:spcPts val="0"/>
                </a:spcAft>
                <a:defRPr/>
              </a:pPr>
              <a:t>65</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23850" y="188913"/>
            <a:ext cx="8496300" cy="503237"/>
          </a:xfrm>
        </p:spPr>
        <p:txBody>
          <a:bodyPr/>
          <a:lstStyle/>
          <a:p>
            <a:pPr eaLnBrk="1" hangingPunct="1">
              <a:defRPr/>
            </a:pPr>
            <a:r>
              <a:rPr lang="el-GR" sz="2000" b="1" smtClean="0"/>
              <a:t/>
            </a:r>
            <a:br>
              <a:rPr lang="el-GR" sz="2000" b="1" smtClean="0"/>
            </a:br>
            <a:r>
              <a:rPr lang="el-GR" sz="2000" b="1" smtClean="0"/>
              <a:t>Άρθρο 69 Προσκλήσεις προς υποψηφίους</a:t>
            </a:r>
            <a:br>
              <a:rPr lang="el-GR" sz="2000" b="1" smtClean="0"/>
            </a:br>
            <a:r>
              <a:rPr lang="el-GR" smtClean="0">
                <a:effectLst/>
              </a:rPr>
              <a:t> </a:t>
            </a:r>
          </a:p>
        </p:txBody>
      </p:sp>
      <p:sp>
        <p:nvSpPr>
          <p:cNvPr id="65540" name="Content Placeholder 2"/>
          <p:cNvSpPr>
            <a:spLocks noGrp="1"/>
          </p:cNvSpPr>
          <p:nvPr>
            <p:ph idx="4294967295"/>
          </p:nvPr>
        </p:nvSpPr>
        <p:spPr>
          <a:xfrm>
            <a:off x="179388" y="692150"/>
            <a:ext cx="8785225" cy="5400675"/>
          </a:xfrm>
          <a:noFill/>
        </p:spPr>
        <p:txBody>
          <a:bodyPr/>
          <a:lstStyle/>
          <a:p>
            <a:pPr marL="355600" indent="-355600" algn="just">
              <a:lnSpc>
                <a:spcPct val="185000"/>
              </a:lnSpc>
              <a:spcBef>
                <a:spcPct val="0"/>
              </a:spcBef>
              <a:tabLst>
                <a:tab pos="355600" algn="l"/>
              </a:tabLst>
            </a:pPr>
            <a:r>
              <a:rPr lang="el-GR" sz="2000" b="1" u="sng" smtClean="0">
                <a:solidFill>
                  <a:srgbClr val="FFFF00"/>
                </a:solidFill>
                <a:effectLst/>
                <a:latin typeface="Arial" charset="0"/>
              </a:rPr>
              <a:t>Εφαρμογή</a:t>
            </a:r>
            <a:r>
              <a:rPr lang="el-GR" sz="2000" smtClean="0">
                <a:effectLst/>
                <a:latin typeface="Arial" charset="0"/>
              </a:rPr>
              <a:t>: σε κλειστές διαδικασίες, διαδικασίες ανταγωνιστικού διαλόγου, συμπράξεις καινοτομίας, ανταγωνιστικές διαδικασίες με διαπραγμάτευση </a:t>
            </a:r>
            <a:r>
              <a:rPr lang="el-GR" sz="2000" b="1" u="sng" smtClean="0">
                <a:effectLst/>
                <a:latin typeface="Arial" charset="0"/>
              </a:rPr>
              <a:t>για συμβάσεις άνω των ορίων</a:t>
            </a:r>
            <a:r>
              <a:rPr lang="el-GR" sz="2000" smtClean="0">
                <a:effectLst/>
                <a:latin typeface="Arial" charset="0"/>
              </a:rPr>
              <a:t> [επιφ. αρθρ.123] </a:t>
            </a:r>
          </a:p>
          <a:p>
            <a:pPr marL="355600" indent="-355600" algn="just">
              <a:lnSpc>
                <a:spcPct val="185000"/>
              </a:lnSpc>
              <a:spcBef>
                <a:spcPct val="0"/>
              </a:spcBef>
              <a:buFont typeface="Wingdings" pitchFamily="2" charset="2"/>
              <a:buAutoNum type="romanLcPeriod"/>
              <a:tabLst>
                <a:tab pos="355600" algn="l"/>
              </a:tabLst>
            </a:pPr>
            <a:r>
              <a:rPr lang="el-GR" sz="2000" b="1" smtClean="0">
                <a:solidFill>
                  <a:srgbClr val="FFFF00"/>
                </a:solidFill>
                <a:effectLst/>
                <a:latin typeface="Arial" charset="0"/>
              </a:rPr>
              <a:t>Γραπτή &amp; ταυτόχρονη πρόσκληση στους επιλεγέντες υποψηφίους για υποβολή προσφορών\συμμετοχή σε διάλογο</a:t>
            </a:r>
            <a:r>
              <a:rPr lang="el-GR" sz="2000" smtClean="0">
                <a:solidFill>
                  <a:srgbClr val="FFFF00"/>
                </a:solidFill>
                <a:effectLst/>
                <a:latin typeface="Arial" charset="0"/>
              </a:rPr>
              <a:t>. </a:t>
            </a:r>
          </a:p>
          <a:p>
            <a:pPr marL="355600" indent="-355600" algn="just">
              <a:lnSpc>
                <a:spcPct val="185000"/>
              </a:lnSpc>
              <a:spcBef>
                <a:spcPct val="0"/>
              </a:spcBef>
              <a:buFont typeface="Wingdings" pitchFamily="2" charset="2"/>
              <a:buAutoNum type="romanLcPeriod"/>
              <a:tabLst>
                <a:tab pos="355600" algn="l"/>
              </a:tabLst>
            </a:pPr>
            <a:r>
              <a:rPr lang="el-GR" sz="2000" smtClean="0">
                <a:effectLst/>
                <a:latin typeface="Arial" charset="0"/>
              </a:rPr>
              <a:t>Εάν η προκ/κτική προκήρυξη αποτελεί μέσο προκ. διαγωνισμού [</a:t>
            </a:r>
            <a:r>
              <a:rPr lang="en-US" sz="2000" smtClean="0">
                <a:effectLst/>
                <a:latin typeface="Arial" charset="0"/>
              </a:rPr>
              <a:t>§</a:t>
            </a:r>
            <a:r>
              <a:rPr lang="el-GR" sz="2000" smtClean="0">
                <a:effectLst/>
                <a:latin typeface="Arial" charset="0"/>
              </a:rPr>
              <a:t>2, αρθρ.62] οι ΑΑ προσκαλούν ταυτοχρόνως &amp; γραπτώς τους οικ. φορείς που έχουν εκδηλώσει το ενδιαφέρον τους προς επιβεβαίωση αυτού. </a:t>
            </a:r>
          </a:p>
        </p:txBody>
      </p:sp>
      <p:sp>
        <p:nvSpPr>
          <p:cNvPr id="6554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8572569-1FFE-48AB-AFC8-D5F4953A33BD}" type="slidenum">
              <a:rPr lang="el-GR" sz="1200">
                <a:solidFill>
                  <a:schemeClr val="tx1">
                    <a:tint val="75000"/>
                  </a:schemeClr>
                </a:solidFill>
                <a:latin typeface="+mn-lt"/>
                <a:cs typeface="+mn-cs"/>
              </a:rPr>
              <a:pPr algn="r" fontAlgn="auto">
                <a:spcBef>
                  <a:spcPts val="0"/>
                </a:spcBef>
                <a:spcAft>
                  <a:spcPts val="0"/>
                </a:spcAft>
                <a:defRPr/>
              </a:pPr>
              <a:t>66</a:t>
            </a:fld>
            <a:endParaRPr lang="el-GR" sz="1200">
              <a:solidFill>
                <a:schemeClr val="tx1">
                  <a:tint val="75000"/>
                </a:schemeClr>
              </a:solidFill>
              <a:latin typeface="+mn-lt"/>
              <a:cs typeface="+mn-cs"/>
            </a:endParaRPr>
          </a:p>
        </p:txBody>
      </p:sp>
      <p:sp>
        <p:nvSpPr>
          <p:cNvPr id="157699" name="Title 1"/>
          <p:cNvSpPr>
            <a:spLocks noGrp="1"/>
          </p:cNvSpPr>
          <p:nvPr>
            <p:ph type="title" idx="4294967295"/>
          </p:nvPr>
        </p:nvSpPr>
        <p:spPr>
          <a:xfrm>
            <a:off x="323850" y="188913"/>
            <a:ext cx="8496300" cy="647799"/>
          </a:xfrm>
        </p:spPr>
        <p:txBody>
          <a:bodyPr/>
          <a:lstStyle/>
          <a:p>
            <a:pPr eaLnBrk="1" hangingPunct="1">
              <a:lnSpc>
                <a:spcPct val="40000"/>
              </a:lnSpc>
              <a:defRPr/>
            </a:pPr>
            <a:r>
              <a:rPr lang="el-GR" sz="2000" b="1" dirty="0" smtClean="0"/>
              <a:t/>
            </a:r>
            <a:br>
              <a:rPr lang="el-GR" sz="2000" b="1" dirty="0" smtClean="0"/>
            </a:br>
            <a:r>
              <a:rPr lang="el-GR" sz="2000" b="1" dirty="0" smtClean="0">
                <a:solidFill>
                  <a:srgbClr val="00B050"/>
                </a:solidFill>
              </a:rPr>
              <a:t>Άρθρο 69 Προσκλήσεις προς υποψηφίους</a:t>
            </a:r>
            <a:br>
              <a:rPr lang="el-GR" sz="2000" b="1" dirty="0" smtClean="0">
                <a:solidFill>
                  <a:srgbClr val="00B050"/>
                </a:solidFill>
              </a:rPr>
            </a:br>
            <a:r>
              <a:rPr lang="el-GR" sz="1600" b="1" dirty="0" smtClean="0"/>
              <a:t>[συνέχεια]</a:t>
            </a:r>
            <a:r>
              <a:rPr lang="el-GR" dirty="0" smtClean="0">
                <a:effectLst/>
              </a:rPr>
              <a:t> </a:t>
            </a:r>
          </a:p>
        </p:txBody>
      </p:sp>
      <p:sp>
        <p:nvSpPr>
          <p:cNvPr id="66564" name="Content Placeholder 2"/>
          <p:cNvSpPr>
            <a:spLocks noGrp="1"/>
          </p:cNvSpPr>
          <p:nvPr>
            <p:ph idx="4294967295"/>
          </p:nvPr>
        </p:nvSpPr>
        <p:spPr>
          <a:xfrm>
            <a:off x="179388" y="1124744"/>
            <a:ext cx="8785225" cy="4968081"/>
          </a:xfrm>
          <a:noFill/>
        </p:spPr>
        <p:txBody>
          <a:bodyPr/>
          <a:lstStyle/>
          <a:p>
            <a:pPr marL="660400" indent="-660400" algn="just">
              <a:lnSpc>
                <a:spcPct val="205000"/>
              </a:lnSpc>
              <a:spcBef>
                <a:spcPct val="0"/>
              </a:spcBef>
              <a:buFont typeface="Wingdings" pitchFamily="2" charset="2"/>
              <a:buAutoNum type="romanLcPeriod" startAt="3"/>
              <a:tabLst>
                <a:tab pos="355600" algn="l"/>
              </a:tabLst>
            </a:pPr>
            <a:r>
              <a:rPr lang="el-GR" sz="2400" u="sng" dirty="0" smtClean="0">
                <a:solidFill>
                  <a:srgbClr val="FFFF00"/>
                </a:solidFill>
                <a:effectLst/>
                <a:latin typeface="Arial" charset="0"/>
              </a:rPr>
              <a:t>Περιεχόμενο προσκλήσεων</a:t>
            </a:r>
            <a:r>
              <a:rPr lang="el-GR" sz="2400" dirty="0" smtClean="0">
                <a:effectLst/>
                <a:latin typeface="Arial" charset="0"/>
              </a:rPr>
              <a:t>, περιλαμβάνουν:  </a:t>
            </a:r>
          </a:p>
          <a:p>
            <a:pPr marL="660400" indent="-660400" algn="just">
              <a:lnSpc>
                <a:spcPct val="205000"/>
              </a:lnSpc>
              <a:spcBef>
                <a:spcPct val="0"/>
              </a:spcBef>
              <a:buFont typeface="Wingdings" pitchFamily="2" charset="2"/>
              <a:buChar char="ü"/>
              <a:tabLst>
                <a:tab pos="355600" algn="l"/>
              </a:tabLst>
            </a:pPr>
            <a:r>
              <a:rPr lang="el-GR" sz="2400" dirty="0" smtClean="0">
                <a:effectLst/>
                <a:latin typeface="Arial" charset="0"/>
              </a:rPr>
              <a:t>ηλεκτρονική διεύθυνση για άμεση διάθεση εγγράφων σύμβασης.</a:t>
            </a:r>
          </a:p>
          <a:p>
            <a:pPr marL="660400" indent="-660400" algn="just">
              <a:lnSpc>
                <a:spcPct val="205000"/>
              </a:lnSpc>
              <a:spcBef>
                <a:spcPct val="0"/>
              </a:spcBef>
              <a:buFont typeface="Wingdings" pitchFamily="2" charset="2"/>
              <a:buChar char="ü"/>
              <a:tabLst>
                <a:tab pos="355600" algn="l"/>
              </a:tabLst>
            </a:pPr>
            <a:r>
              <a:rPr lang="el-GR" sz="2400" dirty="0" smtClean="0">
                <a:effectLst/>
                <a:latin typeface="Arial" charset="0"/>
              </a:rPr>
              <a:t>+ έγγραφα σύμβασης &amp; αναφορά σε μη πρόσβαση σε ορισμένα απ’ αυτά [</a:t>
            </a:r>
            <a:r>
              <a:rPr lang="en-US" sz="2400" dirty="0" smtClean="0">
                <a:effectLst/>
                <a:latin typeface="Arial" charset="0"/>
              </a:rPr>
              <a:t>§</a:t>
            </a:r>
            <a:r>
              <a:rPr lang="el-GR" sz="2400" dirty="0" smtClean="0">
                <a:effectLst/>
                <a:latin typeface="Arial" charset="0"/>
              </a:rPr>
              <a:t>1, αρθρ.67]</a:t>
            </a:r>
          </a:p>
          <a:p>
            <a:pPr marL="660400" indent="-660400" algn="just">
              <a:lnSpc>
                <a:spcPct val="205000"/>
              </a:lnSpc>
              <a:spcBef>
                <a:spcPct val="0"/>
              </a:spcBef>
              <a:buFont typeface="Wingdings" pitchFamily="2" charset="2"/>
              <a:buChar char="ü"/>
              <a:tabLst>
                <a:tab pos="355600" algn="l"/>
              </a:tabLst>
            </a:pPr>
            <a:r>
              <a:rPr lang="el-GR" sz="2400" dirty="0" smtClean="0">
                <a:effectLst/>
                <a:latin typeface="Arial" charset="0"/>
              </a:rPr>
              <a:t>Πληροφορίες Παραρτήματος IX, Προσαρτήματος Α'. </a:t>
            </a:r>
          </a:p>
        </p:txBody>
      </p:sp>
      <p:sp>
        <p:nvSpPr>
          <p:cNvPr id="6656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71C0217-C0C9-45EB-A3C5-053356A79000}" type="slidenum">
              <a:rPr lang="el-GR" sz="1200">
                <a:solidFill>
                  <a:schemeClr val="tx1">
                    <a:tint val="75000"/>
                  </a:schemeClr>
                </a:solidFill>
                <a:latin typeface="+mn-lt"/>
                <a:cs typeface="+mn-cs"/>
              </a:rPr>
              <a:pPr algn="r" fontAlgn="auto">
                <a:spcBef>
                  <a:spcPts val="0"/>
                </a:spcBef>
                <a:spcAft>
                  <a:spcPts val="0"/>
                </a:spcAft>
                <a:defRPr/>
              </a:pPr>
              <a:t>67</a:t>
            </a:fld>
            <a:endParaRPr lang="el-GR" sz="1200">
              <a:solidFill>
                <a:schemeClr val="tx1">
                  <a:tint val="75000"/>
                </a:schemeClr>
              </a:solidFill>
              <a:latin typeface="+mn-lt"/>
              <a:cs typeface="+mn-cs"/>
            </a:endParaRPr>
          </a:p>
        </p:txBody>
      </p:sp>
      <p:sp>
        <p:nvSpPr>
          <p:cNvPr id="67587" name="Title 1"/>
          <p:cNvSpPr>
            <a:spLocks noGrp="1"/>
          </p:cNvSpPr>
          <p:nvPr>
            <p:ph type="title" idx="4294967295"/>
          </p:nvPr>
        </p:nvSpPr>
        <p:spPr>
          <a:xfrm>
            <a:off x="323850" y="188913"/>
            <a:ext cx="8496300" cy="719137"/>
          </a:xfrm>
          <a:noFill/>
        </p:spPr>
        <p:txBody>
          <a:bodyPr/>
          <a:lstStyle/>
          <a:p>
            <a:pPr eaLnBrk="1" hangingPunct="1">
              <a:lnSpc>
                <a:spcPct val="40000"/>
              </a:lnSpc>
            </a:pPr>
            <a:r>
              <a:rPr lang="el-GR" sz="2000" b="1" smtClean="0">
                <a:solidFill>
                  <a:srgbClr val="FFFF00"/>
                </a:solidFill>
                <a:effectLst/>
              </a:rPr>
              <a:t>Άρθρο 70 Ενημέρωση των υποψηφίων και των προσφερόντων</a:t>
            </a:r>
            <a:r>
              <a:rPr lang="el-GR" sz="2000" smtClean="0">
                <a:solidFill>
                  <a:srgbClr val="FFFF00"/>
                </a:solidFill>
                <a:effectLst/>
              </a:rPr>
              <a:t> </a:t>
            </a:r>
            <a:r>
              <a:rPr lang="el-GR" sz="2000" smtClean="0">
                <a:effectLst/>
              </a:rPr>
              <a:t/>
            </a:r>
            <a:br>
              <a:rPr lang="el-GR" sz="2000" smtClean="0">
                <a:effectLst/>
              </a:rPr>
            </a:br>
            <a:endParaRPr lang="el-GR" sz="2000" smtClean="0">
              <a:effectLst/>
            </a:endParaRPr>
          </a:p>
        </p:txBody>
      </p:sp>
      <p:sp>
        <p:nvSpPr>
          <p:cNvPr id="67588" name="Content Placeholder 2"/>
          <p:cNvSpPr>
            <a:spLocks noGrp="1"/>
          </p:cNvSpPr>
          <p:nvPr>
            <p:ph idx="4294967295"/>
          </p:nvPr>
        </p:nvSpPr>
        <p:spPr>
          <a:xfrm>
            <a:off x="323850" y="1196975"/>
            <a:ext cx="8640763" cy="5040313"/>
          </a:xfrm>
          <a:noFill/>
        </p:spPr>
        <p:txBody>
          <a:bodyPr/>
          <a:lstStyle/>
          <a:p>
            <a:pPr marL="361950" indent="-361950" algn="just">
              <a:lnSpc>
                <a:spcPct val="210000"/>
              </a:lnSpc>
              <a:spcBef>
                <a:spcPct val="0"/>
              </a:spcBef>
              <a:buFont typeface="Wingdings" pitchFamily="2" charset="2"/>
              <a:buAutoNum type="arabicParenR"/>
            </a:pPr>
            <a:r>
              <a:rPr lang="el-GR" sz="2000" smtClean="0">
                <a:solidFill>
                  <a:srgbClr val="FFFF00"/>
                </a:solidFill>
                <a:effectLst/>
                <a:latin typeface="Arial" charset="0"/>
              </a:rPr>
              <a:t>Άμεση ενημέρωση όλων των υποψηφίων\προσφερόντων</a:t>
            </a:r>
            <a:r>
              <a:rPr lang="el-GR" sz="2000" smtClean="0">
                <a:effectLst/>
                <a:latin typeface="Arial" charset="0"/>
              </a:rPr>
              <a:t> για αποφάσεις σχετικά με τη σύναψη συμφωνίας-πλαίσιο\ανάθεση σύμβασης\ αποδοχή σε δυναμικό σύστημα αγορών, </a:t>
            </a:r>
            <a:r>
              <a:rPr lang="el-GR" sz="2000" u="sng" smtClean="0">
                <a:solidFill>
                  <a:srgbClr val="FFFF00"/>
                </a:solidFill>
                <a:effectLst/>
                <a:latin typeface="Arial" charset="0"/>
              </a:rPr>
              <a:t>καθώς &amp; για τυχόν λόγους μη τελεσφόρησης των διαδικασιών ή έναρξη νέας διαδικασίας</a:t>
            </a:r>
            <a:r>
              <a:rPr lang="el-GR" sz="2000" smtClean="0">
                <a:solidFill>
                  <a:srgbClr val="FFFF00"/>
                </a:solidFill>
                <a:effectLst/>
                <a:latin typeface="Arial" charset="0"/>
              </a:rPr>
              <a:t>. </a:t>
            </a:r>
          </a:p>
          <a:p>
            <a:pPr marL="361950" indent="-361950" algn="just">
              <a:lnSpc>
                <a:spcPct val="210000"/>
              </a:lnSpc>
              <a:spcBef>
                <a:spcPct val="0"/>
              </a:spcBef>
              <a:buFont typeface="Wingdings" pitchFamily="2" charset="2"/>
              <a:buAutoNum type="arabicParenR"/>
            </a:pPr>
            <a:r>
              <a:rPr lang="el-GR" sz="2000" b="1" u="sng" smtClean="0">
                <a:effectLst/>
                <a:latin typeface="Arial" charset="0"/>
              </a:rPr>
              <a:t>Κατόπιν αιτήσεως</a:t>
            </a:r>
            <a:r>
              <a:rPr lang="el-GR" sz="2000" smtClean="0">
                <a:effectLst/>
                <a:latin typeface="Arial" charset="0"/>
              </a:rPr>
              <a:t> ενδιαφερομένων υποψηφίων\προσφερόντων: οι ΑΑ  γνωστοποιούν </a:t>
            </a:r>
            <a:r>
              <a:rPr lang="el-GR" sz="2000" b="1" u="sng" smtClean="0">
                <a:effectLst/>
                <a:latin typeface="Arial" charset="0"/>
              </a:rPr>
              <a:t>εντός 15 ημ</a:t>
            </a:r>
            <a:r>
              <a:rPr lang="el-GR" sz="2000" smtClean="0">
                <a:effectLst/>
                <a:latin typeface="Arial" charset="0"/>
              </a:rPr>
              <a:t>. από παραλαβή γραπτής αίτησης:</a:t>
            </a:r>
          </a:p>
          <a:p>
            <a:pPr marL="361950" indent="-361950" algn="just">
              <a:lnSpc>
                <a:spcPct val="210000"/>
              </a:lnSpc>
              <a:spcBef>
                <a:spcPct val="0"/>
              </a:spcBef>
              <a:buFont typeface="Wingdings" pitchFamily="2" charset="2"/>
              <a:buNone/>
            </a:pPr>
            <a:r>
              <a:rPr lang="el-GR" sz="2000" smtClean="0">
                <a:effectLst/>
                <a:latin typeface="Arial" charset="0"/>
              </a:rPr>
              <a:t>α) τους λόγους απόρριψης της αίτησης συμμετοχής σε κάθε απορριφθέντα υποψήφιο. </a:t>
            </a:r>
          </a:p>
        </p:txBody>
      </p:sp>
      <p:sp>
        <p:nvSpPr>
          <p:cNvPr id="6758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DE5B9B4-15DB-4E99-9D2C-C4B84461857B}" type="slidenum">
              <a:rPr lang="el-GR" sz="1200">
                <a:solidFill>
                  <a:schemeClr val="tx1">
                    <a:tint val="75000"/>
                  </a:schemeClr>
                </a:solidFill>
                <a:latin typeface="+mn-lt"/>
                <a:cs typeface="+mn-cs"/>
              </a:rPr>
              <a:pPr algn="r" fontAlgn="auto">
                <a:spcBef>
                  <a:spcPts val="0"/>
                </a:spcBef>
                <a:spcAft>
                  <a:spcPts val="0"/>
                </a:spcAft>
                <a:defRPr/>
              </a:pPr>
              <a:t>68</a:t>
            </a:fld>
            <a:endParaRPr lang="el-GR" sz="1200">
              <a:solidFill>
                <a:schemeClr val="tx1">
                  <a:tint val="75000"/>
                </a:schemeClr>
              </a:solidFill>
              <a:latin typeface="+mn-lt"/>
              <a:cs typeface="+mn-cs"/>
            </a:endParaRPr>
          </a:p>
        </p:txBody>
      </p:sp>
      <p:sp>
        <p:nvSpPr>
          <p:cNvPr id="68611" name="Title 1"/>
          <p:cNvSpPr>
            <a:spLocks noGrp="1"/>
          </p:cNvSpPr>
          <p:nvPr>
            <p:ph type="title" idx="4294967295"/>
          </p:nvPr>
        </p:nvSpPr>
        <p:spPr>
          <a:xfrm>
            <a:off x="323850" y="188913"/>
            <a:ext cx="8496300" cy="503237"/>
          </a:xfrm>
          <a:noFill/>
        </p:spPr>
        <p:txBody>
          <a:bodyPr/>
          <a:lstStyle/>
          <a:p>
            <a:pPr eaLnBrk="1" hangingPunct="1">
              <a:lnSpc>
                <a:spcPct val="40000"/>
              </a:lnSpc>
            </a:pPr>
            <a:r>
              <a:rPr lang="el-GR" sz="2000" b="1" smtClean="0">
                <a:effectLst/>
              </a:rPr>
              <a:t>Άρθρο 70 Ενημέρωση των υποψηφίων και των προσφερόντων</a:t>
            </a:r>
            <a:r>
              <a:rPr lang="el-GR" sz="2000" smtClean="0">
                <a:effectLst/>
              </a:rPr>
              <a:t> </a:t>
            </a:r>
            <a:br>
              <a:rPr lang="el-GR" sz="2000" smtClean="0">
                <a:effectLst/>
              </a:rPr>
            </a:br>
            <a:endParaRPr lang="el-GR" sz="2000" smtClean="0">
              <a:effectLst/>
            </a:endParaRPr>
          </a:p>
        </p:txBody>
      </p:sp>
      <p:sp>
        <p:nvSpPr>
          <p:cNvPr id="68612" name="Content Placeholder 2"/>
          <p:cNvSpPr>
            <a:spLocks noGrp="1"/>
          </p:cNvSpPr>
          <p:nvPr>
            <p:ph idx="4294967295"/>
          </p:nvPr>
        </p:nvSpPr>
        <p:spPr>
          <a:xfrm>
            <a:off x="323850" y="908050"/>
            <a:ext cx="8640763" cy="5689600"/>
          </a:xfrm>
          <a:noFill/>
        </p:spPr>
        <p:txBody>
          <a:bodyPr/>
          <a:lstStyle/>
          <a:p>
            <a:pPr marL="361950" indent="-361950" algn="just">
              <a:lnSpc>
                <a:spcPct val="120000"/>
              </a:lnSpc>
              <a:spcBef>
                <a:spcPct val="0"/>
              </a:spcBef>
              <a:buFont typeface="Wingdings" pitchFamily="2" charset="2"/>
              <a:buNone/>
            </a:pPr>
            <a:r>
              <a:rPr lang="el-GR" sz="1600" smtClean="0">
                <a:effectLst/>
                <a:latin typeface="Arial" charset="0"/>
              </a:rPr>
              <a:t>1. [συνέχεια]</a:t>
            </a:r>
          </a:p>
          <a:p>
            <a:pPr marL="361950" indent="-361950" algn="just">
              <a:lnSpc>
                <a:spcPct val="235000"/>
              </a:lnSpc>
              <a:spcBef>
                <a:spcPct val="0"/>
              </a:spcBef>
              <a:buFont typeface="Wingdings" pitchFamily="2" charset="2"/>
              <a:buNone/>
            </a:pPr>
            <a:r>
              <a:rPr lang="el-GR" sz="2000" smtClean="0">
                <a:effectLst/>
                <a:latin typeface="Arial" charset="0"/>
              </a:rPr>
              <a:t>β) τους </a:t>
            </a:r>
            <a:r>
              <a:rPr lang="el-GR" sz="2000" b="1" smtClean="0">
                <a:effectLst/>
                <a:latin typeface="Arial" charset="0"/>
              </a:rPr>
              <a:t>λόγους απόρριψης της προσφοράς</a:t>
            </a:r>
            <a:r>
              <a:rPr lang="el-GR" sz="2000" smtClean="0">
                <a:effectLst/>
                <a:latin typeface="Arial" charset="0"/>
              </a:rPr>
              <a:t> σε κάθε απορριφθέντα προσφέροντα ή\&amp; αιτιολόγηση αποφ. απόρριψης περί μη ισοδυναμίας των λύσεων ή\&amp; ότι τα έργα\αγαθά\υπηρεσίες δεν εκπληρώνουν τις απαιτήσεις περί επίδοσης ή λειτουργίας, [</a:t>
            </a:r>
            <a:r>
              <a:rPr lang="en-US" sz="2000" smtClean="0">
                <a:effectLst/>
                <a:latin typeface="Arial" charset="0"/>
              </a:rPr>
              <a:t>§</a:t>
            </a:r>
            <a:r>
              <a:rPr lang="el-GR" sz="2000" smtClean="0">
                <a:effectLst/>
                <a:latin typeface="Arial" charset="0"/>
              </a:rPr>
              <a:t>5,6 αρθρ.54].</a:t>
            </a:r>
            <a:endParaRPr lang="en-US" sz="2000" smtClean="0">
              <a:effectLst/>
              <a:latin typeface="Arial" charset="0"/>
            </a:endParaRPr>
          </a:p>
          <a:p>
            <a:pPr marL="361950" indent="-361950" algn="just">
              <a:lnSpc>
                <a:spcPct val="235000"/>
              </a:lnSpc>
              <a:spcBef>
                <a:spcPct val="0"/>
              </a:spcBef>
              <a:buFont typeface="Wingdings" pitchFamily="2" charset="2"/>
              <a:buNone/>
            </a:pPr>
            <a:r>
              <a:rPr lang="el-GR" sz="2000" smtClean="0">
                <a:effectLst/>
                <a:latin typeface="Arial" charset="0"/>
              </a:rPr>
              <a:t>γ) σε κάθε προσφέροντα που </a:t>
            </a:r>
            <a:r>
              <a:rPr lang="el-GR" sz="2000" b="1" u="sng" smtClean="0">
                <a:solidFill>
                  <a:schemeClr val="accent1"/>
                </a:solidFill>
                <a:effectLst/>
                <a:latin typeface="Arial" charset="0"/>
              </a:rPr>
              <a:t>έχει υποβάλει παραδεκτή προσφορά</a:t>
            </a:r>
            <a:r>
              <a:rPr lang="el-GR" sz="2000" smtClean="0">
                <a:effectLst/>
                <a:latin typeface="Arial" charset="0"/>
              </a:rPr>
              <a:t>: τα χαρακτηριστικά\σχετικά πλεονεκτήματα της επιλεγείσας, επωνυμία  αναδόχου ή των ΣΜ της συμφωνίας-πλαίσιο.</a:t>
            </a:r>
          </a:p>
        </p:txBody>
      </p:sp>
      <p:sp>
        <p:nvSpPr>
          <p:cNvPr id="6861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6EB1564-B3E9-4DD5-AC90-1C51E632E455}" type="slidenum">
              <a:rPr lang="el-GR" sz="1200">
                <a:solidFill>
                  <a:schemeClr val="tx1">
                    <a:tint val="75000"/>
                  </a:schemeClr>
                </a:solidFill>
                <a:latin typeface="+mn-lt"/>
                <a:cs typeface="+mn-cs"/>
              </a:rPr>
              <a:pPr algn="r" fontAlgn="auto">
                <a:spcBef>
                  <a:spcPts val="0"/>
                </a:spcBef>
                <a:spcAft>
                  <a:spcPts val="0"/>
                </a:spcAft>
                <a:defRPr/>
              </a:pPr>
              <a:t>69</a:t>
            </a:fld>
            <a:endParaRPr lang="el-GR" sz="1200">
              <a:solidFill>
                <a:schemeClr val="tx1">
                  <a:tint val="75000"/>
                </a:schemeClr>
              </a:solidFill>
              <a:latin typeface="+mn-lt"/>
              <a:cs typeface="+mn-cs"/>
            </a:endParaRPr>
          </a:p>
        </p:txBody>
      </p:sp>
      <p:sp>
        <p:nvSpPr>
          <p:cNvPr id="69635" name="Title 1"/>
          <p:cNvSpPr>
            <a:spLocks noGrp="1"/>
          </p:cNvSpPr>
          <p:nvPr>
            <p:ph type="title" idx="4294967295"/>
          </p:nvPr>
        </p:nvSpPr>
        <p:spPr>
          <a:xfrm>
            <a:off x="323850" y="115888"/>
            <a:ext cx="8496300" cy="865187"/>
          </a:xfrm>
          <a:noFill/>
        </p:spPr>
        <p:txBody>
          <a:bodyPr/>
          <a:lstStyle/>
          <a:p>
            <a:pPr eaLnBrk="1" hangingPunct="1">
              <a:lnSpc>
                <a:spcPct val="70000"/>
              </a:lnSpc>
            </a:pPr>
            <a:r>
              <a:rPr lang="el-GR" sz="2000" b="1" smtClean="0">
                <a:solidFill>
                  <a:srgbClr val="FFFF00"/>
                </a:solidFill>
                <a:effectLst/>
              </a:rPr>
              <a:t>Άρθρο 70 Ενημέρωση των υποψηφίων &amp; των προσφερόντων</a:t>
            </a:r>
            <a:r>
              <a:rPr lang="el-GR" sz="2000" smtClean="0">
                <a:solidFill>
                  <a:srgbClr val="FFFF00"/>
                </a:solidFill>
                <a:effectLst/>
              </a:rPr>
              <a:t> </a:t>
            </a:r>
            <a:r>
              <a:rPr lang="el-GR" sz="2000" smtClean="0">
                <a:effectLst/>
              </a:rPr>
              <a:t/>
            </a:r>
            <a:br>
              <a:rPr lang="el-GR" sz="2000" smtClean="0">
                <a:effectLst/>
              </a:rPr>
            </a:br>
            <a:r>
              <a:rPr lang="el-GR" sz="2000" smtClean="0">
                <a:effectLst/>
              </a:rPr>
              <a:t>[συνέχεια]</a:t>
            </a:r>
            <a:endParaRPr lang="el-GR" sz="3200" smtClean="0">
              <a:effectLst/>
            </a:endParaRPr>
          </a:p>
        </p:txBody>
      </p:sp>
      <p:sp>
        <p:nvSpPr>
          <p:cNvPr id="69636" name="Content Placeholder 2"/>
          <p:cNvSpPr>
            <a:spLocks noGrp="1"/>
          </p:cNvSpPr>
          <p:nvPr>
            <p:ph idx="4294967295"/>
          </p:nvPr>
        </p:nvSpPr>
        <p:spPr>
          <a:xfrm>
            <a:off x="179388" y="1196975"/>
            <a:ext cx="8785225" cy="4895850"/>
          </a:xfrm>
          <a:noFill/>
        </p:spPr>
        <p:txBody>
          <a:bodyPr/>
          <a:lstStyle/>
          <a:p>
            <a:pPr marL="361950" indent="-361950" algn="just">
              <a:lnSpc>
                <a:spcPct val="215000"/>
              </a:lnSpc>
              <a:spcBef>
                <a:spcPct val="0"/>
              </a:spcBef>
              <a:buFont typeface="Wingdings" pitchFamily="2" charset="2"/>
              <a:buNone/>
              <a:tabLst>
                <a:tab pos="355600" algn="l"/>
              </a:tabLst>
            </a:pPr>
            <a:r>
              <a:rPr lang="el-GR" sz="2000" smtClean="0">
                <a:effectLst/>
                <a:latin typeface="Arial" charset="0"/>
              </a:rPr>
              <a:t>δ) </a:t>
            </a:r>
            <a:r>
              <a:rPr lang="el-GR" sz="2400" smtClean="0">
                <a:effectLst/>
                <a:latin typeface="Arial" charset="0"/>
              </a:rPr>
              <a:t>ή τη διεξαγωγή &amp; πρόοδο των διαπραγματεύσεων &amp; του διαλόγου με τους προσφέροντες.</a:t>
            </a:r>
          </a:p>
          <a:p>
            <a:pPr marL="361950" indent="-361950" algn="just">
              <a:lnSpc>
                <a:spcPct val="215000"/>
              </a:lnSpc>
              <a:spcBef>
                <a:spcPct val="0"/>
              </a:spcBef>
              <a:buFont typeface="Wingdings" pitchFamily="2" charset="2"/>
              <a:buAutoNum type="arabicParenR" startAt="3"/>
              <a:tabLst>
                <a:tab pos="355600" algn="l"/>
              </a:tabLst>
            </a:pPr>
            <a:r>
              <a:rPr lang="el-GR" sz="2400" smtClean="0">
                <a:effectLst/>
                <a:latin typeface="Arial" charset="0"/>
              </a:rPr>
              <a:t>Δυνατότητα ΑΑ για μη γνωστοποίηση ορισμένων πληροφοριών. Απαίτηση για αιτιολόγηση.</a:t>
            </a:r>
          </a:p>
        </p:txBody>
      </p:sp>
      <p:sp>
        <p:nvSpPr>
          <p:cNvPr id="6963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C8886852-E9E4-4340-9C15-8F5389FA8177}" type="slidenum">
              <a:rPr lang="el-GR" sz="1200">
                <a:solidFill>
                  <a:schemeClr val="tx1">
                    <a:tint val="75000"/>
                  </a:schemeClr>
                </a:solidFill>
                <a:latin typeface="+mn-lt"/>
                <a:cs typeface="+mn-cs"/>
              </a:rPr>
              <a:pPr algn="r" fontAlgn="auto">
                <a:spcBef>
                  <a:spcPts val="0"/>
                </a:spcBef>
                <a:spcAft>
                  <a:spcPts val="0"/>
                </a:spcAft>
                <a:defRPr/>
              </a:pPr>
              <a:t>7</a:t>
            </a:fld>
            <a:endParaRPr lang="el-GR" sz="1200">
              <a:solidFill>
                <a:schemeClr val="tx1">
                  <a:tint val="75000"/>
                </a:schemeClr>
              </a:solidFill>
              <a:latin typeface="+mn-lt"/>
              <a:cs typeface="+mn-cs"/>
            </a:endParaRPr>
          </a:p>
        </p:txBody>
      </p:sp>
      <p:sp>
        <p:nvSpPr>
          <p:cNvPr id="35843" name="Title 1"/>
          <p:cNvSpPr>
            <a:spLocks noGrp="1"/>
          </p:cNvSpPr>
          <p:nvPr>
            <p:ph type="title" idx="4294967295"/>
          </p:nvPr>
        </p:nvSpPr>
        <p:spPr>
          <a:xfrm>
            <a:off x="395288" y="188913"/>
            <a:ext cx="8280400" cy="525443"/>
          </a:xfrm>
        </p:spPr>
        <p:txBody>
          <a:bodyPr/>
          <a:lstStyle/>
          <a:p>
            <a:pPr eaLnBrk="1" hangingPunct="1">
              <a:lnSpc>
                <a:spcPct val="90000"/>
              </a:lnSpc>
              <a:defRPr/>
            </a:pPr>
            <a:r>
              <a:rPr lang="el-GR" sz="1800" b="1" dirty="0" smtClean="0"/>
              <a:t>Άρθρο 50</a:t>
            </a:r>
            <a:endParaRPr lang="el-GR" sz="1800" dirty="0" smtClean="0">
              <a:effectLst/>
            </a:endParaRPr>
          </a:p>
        </p:txBody>
      </p:sp>
      <p:sp>
        <p:nvSpPr>
          <p:cNvPr id="7172" name="Content Placeholder 2"/>
          <p:cNvSpPr>
            <a:spLocks noGrp="1"/>
          </p:cNvSpPr>
          <p:nvPr>
            <p:ph idx="4294967295"/>
          </p:nvPr>
        </p:nvSpPr>
        <p:spPr>
          <a:xfrm>
            <a:off x="142845" y="785794"/>
            <a:ext cx="8786874" cy="5811856"/>
          </a:xfrm>
          <a:noFill/>
        </p:spPr>
        <p:txBody>
          <a:bodyPr/>
          <a:lstStyle/>
          <a:p>
            <a:pPr marL="0" indent="0" algn="just" defTabSz="190500">
              <a:lnSpc>
                <a:spcPct val="150000"/>
              </a:lnSpc>
              <a:spcBef>
                <a:spcPct val="0"/>
              </a:spcBef>
              <a:buNone/>
              <a:tabLst>
                <a:tab pos="0" algn="l"/>
              </a:tabLst>
            </a:pPr>
            <a:r>
              <a:rPr lang="el-GR" sz="2000" dirty="0" smtClean="0">
                <a:solidFill>
                  <a:srgbClr val="0070C0"/>
                </a:solidFill>
              </a:rPr>
              <a:t>Αντικατάσταση παρ. 1 άρθρου 50 , με διατάξεις παρ. 1 άρθρ. 81 ν. 4635/2019 Α' 167</a:t>
            </a:r>
          </a:p>
          <a:p>
            <a:pPr marL="0" indent="0" algn="just" defTabSz="190500">
              <a:spcBef>
                <a:spcPct val="0"/>
              </a:spcBef>
              <a:buNone/>
              <a:tabLst>
                <a:tab pos="0" algn="l"/>
              </a:tabLst>
            </a:pPr>
            <a:r>
              <a:rPr lang="el-GR" sz="2000" i="1" dirty="0" smtClean="0">
                <a:latin typeface="+mj-lt"/>
              </a:rPr>
              <a:t>1. Στις διαδικασίες σύναψης δημόσιας σύμβασης έργου, η αναθέτουσα αρχή μπορεί να ορίσει στα έγγραφα της σύμβασης ότι η υπό ανάθεση δημόσια σύμβαση έργου </a:t>
            </a:r>
            <a:r>
              <a:rPr lang="el-GR" sz="2000" i="1" dirty="0" smtClean="0">
                <a:solidFill>
                  <a:srgbClr val="FFFF00"/>
                </a:solidFill>
                <a:latin typeface="+mj-lt"/>
              </a:rPr>
              <a:t>έχει ως αντικείμενο συγχρόνως τη μελέτη και την εκτέλεση (κατασκευή) έργου εφόσον συντρέχουν, πριν την έναρξη της διαδικασίας σύναψης της δημόσιας σύμβασης έργου και έπειτα από σύμφωνη γνώμη του τεχνικού συμβουλίου της αναθέτουσας αρχής ή του τεχνικού συμβουλίου της Γενικής Γραμματείας Υποδομών, αν στην αναθέτουσα αρχή δεν υφίσταται τεχνικό συμβούλιο, σωρευτικά οι ακόλουθες προϋποθέσεις</a:t>
            </a:r>
            <a:r>
              <a:rPr lang="el-GR" sz="2000" i="1" dirty="0" smtClean="0">
                <a:latin typeface="+mj-lt"/>
              </a:rPr>
              <a:t>: (α) ύπαρξη εγκεκριμένων περιβαλλοντικών όρων, τεύχους υπολογισμού και τεκμηρίωσης για τον καθορισμό του προϋπολογισμού της αναθέτουσας αρχής και Κανονισμού Μελετών Έργου, ο οποίος συντάσσεται ειδικά για το προς ανάθεση έργο ή υπάρχει και εφαρμόστηκε σε παρόμοια έργα, (β) η ύπαρξη των στοιχείων Α.1 έως Α.3 και Α.7 έως Α.10 και Α.12 του </a:t>
            </a:r>
            <a:r>
              <a:rPr lang="el-GR" sz="2000" i="1" dirty="0" err="1" smtClean="0">
                <a:latin typeface="+mj-lt"/>
              </a:rPr>
              <a:t>υποφακέλου</a:t>
            </a:r>
            <a:r>
              <a:rPr lang="el-GR" sz="2000" i="1" dirty="0" smtClean="0">
                <a:latin typeface="+mj-lt"/>
              </a:rPr>
              <a:t> της υποπερίπτωσης Α΄ της παραγράφου 7 του άρθρου 45 του παρόντος. Με απόφαση του Υπουργού Υποδομών και Μεταφορών μπορούν να εξαιρούνται κατηγορίες έργων από την εφαρμογή της παραγράφου αυτής</a:t>
            </a:r>
            <a:endParaRPr lang="el-GR" sz="2000" dirty="0" smtClean="0">
              <a:solidFill>
                <a:schemeClr val="accent1"/>
              </a:solidFill>
              <a:effectLst/>
              <a:latin typeface="+mj-lt"/>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4"/>
          <p:cNvSpPr>
            <a:spLocks noGrp="1" noChangeArrowheads="1"/>
          </p:cNvSpPr>
          <p:nvPr>
            <p:ph type="title"/>
          </p:nvPr>
        </p:nvSpPr>
        <p:spPr>
          <a:xfrm>
            <a:off x="468313" y="115888"/>
            <a:ext cx="8229600" cy="433387"/>
          </a:xfrm>
          <a:noFill/>
        </p:spPr>
        <p:txBody>
          <a:bodyPr/>
          <a:lstStyle/>
          <a:p>
            <a:r>
              <a:rPr lang="el-GR" sz="1800" b="1" smtClean="0">
                <a:effectLst/>
              </a:rPr>
              <a:t>Ν.4412/16_κριτήρια επιλογής των συμμετεχόντων</a:t>
            </a:r>
          </a:p>
        </p:txBody>
      </p:sp>
      <p:sp>
        <p:nvSpPr>
          <p:cNvPr id="70659" name="Rectangle 5"/>
          <p:cNvSpPr>
            <a:spLocks noGrp="1" noChangeArrowheads="1"/>
          </p:cNvSpPr>
          <p:nvPr>
            <p:ph type="body" sz="half" idx="1"/>
          </p:nvPr>
        </p:nvSpPr>
        <p:spPr>
          <a:xfrm>
            <a:off x="468313" y="620713"/>
            <a:ext cx="7272337" cy="5976937"/>
          </a:xfrm>
          <a:noFill/>
        </p:spPr>
        <p:txBody>
          <a:bodyPr/>
          <a:lstStyle/>
          <a:p>
            <a:pPr algn="just">
              <a:lnSpc>
                <a:spcPct val="140000"/>
              </a:lnSpc>
              <a:spcBef>
                <a:spcPct val="0"/>
              </a:spcBef>
              <a:buFont typeface="Wingdings" pitchFamily="2" charset="2"/>
              <a:buChar char="Ø"/>
            </a:pPr>
            <a:r>
              <a:rPr lang="el-GR" sz="1800" smtClean="0">
                <a:effectLst/>
                <a:latin typeface="Arial" charset="0"/>
              </a:rPr>
              <a:t>Γενικές αρχές </a:t>
            </a:r>
          </a:p>
          <a:p>
            <a:pPr algn="just">
              <a:lnSpc>
                <a:spcPct val="140000"/>
              </a:lnSpc>
              <a:spcBef>
                <a:spcPct val="0"/>
              </a:spcBef>
              <a:buFont typeface="Wingdings" pitchFamily="2" charset="2"/>
              <a:buChar char="Ø"/>
            </a:pPr>
            <a:r>
              <a:rPr lang="el-GR" sz="1800" smtClean="0">
                <a:effectLst/>
                <a:latin typeface="Arial" charset="0"/>
              </a:rPr>
              <a:t>Εγγυήσεις</a:t>
            </a:r>
            <a:endParaRPr lang="el-GR" sz="1800" i="1" smtClean="0">
              <a:effectLst/>
              <a:latin typeface="Arial" charset="0"/>
            </a:endParaRPr>
          </a:p>
          <a:p>
            <a:pPr algn="just">
              <a:lnSpc>
                <a:spcPct val="140000"/>
              </a:lnSpc>
              <a:spcBef>
                <a:spcPct val="0"/>
              </a:spcBef>
              <a:buFont typeface="Wingdings" pitchFamily="2" charset="2"/>
              <a:buChar char="Ø"/>
            </a:pPr>
            <a:r>
              <a:rPr lang="el-GR" sz="1800" smtClean="0">
                <a:effectLst/>
                <a:latin typeface="Arial" charset="0"/>
              </a:rPr>
              <a:t>Λόγοι αποκλεισμού </a:t>
            </a:r>
          </a:p>
          <a:p>
            <a:pPr algn="just">
              <a:lnSpc>
                <a:spcPct val="140000"/>
              </a:lnSpc>
              <a:spcBef>
                <a:spcPct val="0"/>
              </a:spcBef>
              <a:buFont typeface="Wingdings" pitchFamily="2" charset="2"/>
              <a:buChar char="Ø"/>
            </a:pPr>
            <a:r>
              <a:rPr lang="el-GR" sz="1800" smtClean="0">
                <a:effectLst/>
                <a:latin typeface="Arial" charset="0"/>
              </a:rPr>
              <a:t>Αποκλεισμός οικονομικού φορέα από δημόσιες συμβάσεις </a:t>
            </a:r>
          </a:p>
          <a:p>
            <a:pPr algn="just">
              <a:lnSpc>
                <a:spcPct val="140000"/>
              </a:lnSpc>
              <a:spcBef>
                <a:spcPct val="0"/>
              </a:spcBef>
              <a:buFont typeface="Wingdings" pitchFamily="2" charset="2"/>
              <a:buChar char="Ø"/>
            </a:pPr>
            <a:r>
              <a:rPr lang="el-GR" sz="1800" smtClean="0">
                <a:effectLst/>
                <a:latin typeface="Arial" charset="0"/>
              </a:rPr>
              <a:t>Κριτήρια επιλογής </a:t>
            </a:r>
          </a:p>
          <a:p>
            <a:pPr algn="just">
              <a:lnSpc>
                <a:spcPct val="140000"/>
              </a:lnSpc>
              <a:spcBef>
                <a:spcPct val="0"/>
              </a:spcBef>
              <a:buFont typeface="Wingdings" pitchFamily="2" charset="2"/>
              <a:buChar char="Ø"/>
            </a:pPr>
            <a:r>
              <a:rPr lang="el-GR" sz="1800" smtClean="0">
                <a:effectLst/>
                <a:latin typeface="Arial" charset="0"/>
              </a:rPr>
              <a:t>Κριτήρια επιλογής σε διαδικασίες σύναψης ΔΣ έργου</a:t>
            </a:r>
          </a:p>
          <a:p>
            <a:pPr algn="just">
              <a:lnSpc>
                <a:spcPct val="140000"/>
              </a:lnSpc>
              <a:spcBef>
                <a:spcPct val="0"/>
              </a:spcBef>
              <a:buFont typeface="Wingdings" pitchFamily="2" charset="2"/>
              <a:buChar char="Ø"/>
            </a:pPr>
            <a:r>
              <a:rPr lang="el-GR" sz="1800" smtClean="0">
                <a:effectLst/>
                <a:latin typeface="Arial" charset="0"/>
              </a:rPr>
              <a:t>Κριτήρια επιλογής για σύναψη ΔΣ μελέτης ή Π.Τεχν.Υπ. </a:t>
            </a:r>
          </a:p>
          <a:p>
            <a:pPr algn="just">
              <a:lnSpc>
                <a:spcPct val="140000"/>
              </a:lnSpc>
              <a:spcBef>
                <a:spcPct val="0"/>
              </a:spcBef>
              <a:buFont typeface="Wingdings" pitchFamily="2" charset="2"/>
              <a:buChar char="Ø"/>
            </a:pPr>
            <a:r>
              <a:rPr lang="el-GR" sz="1800" smtClean="0">
                <a:effectLst/>
                <a:latin typeface="Arial" charset="0"/>
              </a:rPr>
              <a:t>Στήριξη στις ικανότητες άλλων φορέων </a:t>
            </a:r>
          </a:p>
          <a:p>
            <a:pPr algn="just">
              <a:lnSpc>
                <a:spcPct val="140000"/>
              </a:lnSpc>
              <a:spcBef>
                <a:spcPct val="0"/>
              </a:spcBef>
              <a:buFont typeface="Wingdings" pitchFamily="2" charset="2"/>
              <a:buChar char="Ø"/>
            </a:pPr>
            <a:r>
              <a:rPr lang="el-GR" sz="1800" smtClean="0">
                <a:effectLst/>
                <a:latin typeface="Arial" charset="0"/>
              </a:rPr>
              <a:t>Ευρωπαϊκό Ενιαίο Έγγραφο Σύμβασης </a:t>
            </a:r>
          </a:p>
          <a:p>
            <a:pPr algn="just">
              <a:lnSpc>
                <a:spcPct val="140000"/>
              </a:lnSpc>
              <a:spcBef>
                <a:spcPct val="0"/>
              </a:spcBef>
              <a:buFont typeface="Wingdings" pitchFamily="2" charset="2"/>
              <a:buChar char="Ø"/>
            </a:pPr>
            <a:r>
              <a:rPr lang="el-GR" sz="1800" smtClean="0">
                <a:effectLst/>
                <a:latin typeface="Arial" charset="0"/>
              </a:rPr>
              <a:t>Αποδεικτικά μέσα </a:t>
            </a:r>
          </a:p>
          <a:p>
            <a:pPr algn="just">
              <a:lnSpc>
                <a:spcPct val="140000"/>
              </a:lnSpc>
              <a:spcBef>
                <a:spcPct val="0"/>
              </a:spcBef>
              <a:buFont typeface="Wingdings" pitchFamily="2" charset="2"/>
              <a:buChar char="Ø"/>
            </a:pPr>
            <a:r>
              <a:rPr lang="el-GR" sz="1800" smtClean="0">
                <a:effectLst/>
                <a:latin typeface="Arial" charset="0"/>
              </a:rPr>
              <a:t>Επιγραμμικό αποθετήριο πιστοποιητικών (e-Certis) </a:t>
            </a:r>
          </a:p>
          <a:p>
            <a:pPr algn="just">
              <a:lnSpc>
                <a:spcPct val="140000"/>
              </a:lnSpc>
              <a:spcBef>
                <a:spcPct val="0"/>
              </a:spcBef>
              <a:buFont typeface="Wingdings" pitchFamily="2" charset="2"/>
              <a:buChar char="Ø"/>
            </a:pPr>
            <a:r>
              <a:rPr lang="el-GR" sz="1800" smtClean="0">
                <a:effectLst/>
                <a:latin typeface="Arial" charset="0"/>
              </a:rPr>
              <a:t>Πρότυπα διασφάλισης ποιότητας &amp; περιβαλλοντικής διαχείρισης </a:t>
            </a:r>
          </a:p>
          <a:p>
            <a:pPr algn="just">
              <a:lnSpc>
                <a:spcPct val="140000"/>
              </a:lnSpc>
              <a:spcBef>
                <a:spcPct val="0"/>
              </a:spcBef>
              <a:buFont typeface="Wingdings" pitchFamily="2" charset="2"/>
              <a:buChar char="Ø"/>
            </a:pPr>
            <a:r>
              <a:rPr lang="el-GR" sz="1800" smtClean="0">
                <a:effectLst/>
                <a:latin typeface="Arial" charset="0"/>
              </a:rPr>
              <a:t>Επίσημοι κατάλογοι εγκεκριμένων οικ. φορέων &amp; πιστοποίηση</a:t>
            </a:r>
          </a:p>
          <a:p>
            <a:pPr algn="just">
              <a:lnSpc>
                <a:spcPct val="140000"/>
              </a:lnSpc>
              <a:spcBef>
                <a:spcPct val="0"/>
              </a:spcBef>
              <a:buFont typeface="Wingdings" pitchFamily="2" charset="2"/>
              <a:buChar char="Ø"/>
            </a:pPr>
            <a:r>
              <a:rPr lang="el-GR" sz="1800" smtClean="0">
                <a:effectLst/>
                <a:latin typeface="Arial" charset="0"/>
              </a:rPr>
              <a:t>Περιορισμός του αριθμού των πληρούντων τα κριτήρια επιλογής</a:t>
            </a:r>
          </a:p>
          <a:p>
            <a:pPr algn="just">
              <a:lnSpc>
                <a:spcPct val="140000"/>
              </a:lnSpc>
              <a:spcBef>
                <a:spcPct val="0"/>
              </a:spcBef>
              <a:buFont typeface="Wingdings" pitchFamily="2" charset="2"/>
              <a:buChar char="Ø"/>
            </a:pPr>
            <a:r>
              <a:rPr lang="el-GR" sz="1800" smtClean="0">
                <a:effectLst/>
                <a:latin typeface="Arial" charset="0"/>
              </a:rPr>
              <a:t>Περιορισμός του αριθμού των προσφορών και των λύσεων</a:t>
            </a:r>
          </a:p>
        </p:txBody>
      </p:sp>
      <p:sp>
        <p:nvSpPr>
          <p:cNvPr id="70660" name="Rectangle 6"/>
          <p:cNvSpPr>
            <a:spLocks noGrp="1" noChangeArrowheads="1"/>
          </p:cNvSpPr>
          <p:nvPr>
            <p:ph type="body" sz="half" idx="2"/>
          </p:nvPr>
        </p:nvSpPr>
        <p:spPr>
          <a:xfrm>
            <a:off x="7956550" y="549275"/>
            <a:ext cx="1008063" cy="6048375"/>
          </a:xfrm>
          <a:noFill/>
        </p:spPr>
        <p:txBody>
          <a:bodyPr/>
          <a:lstStyle/>
          <a:p>
            <a:pPr algn="ctr">
              <a:lnSpc>
                <a:spcPct val="140000"/>
              </a:lnSpc>
              <a:spcBef>
                <a:spcPct val="0"/>
              </a:spcBef>
              <a:buFont typeface="Wingdings" pitchFamily="2" charset="2"/>
              <a:buChar char="Ø"/>
            </a:pPr>
            <a:r>
              <a:rPr lang="el-GR" sz="1800" smtClean="0">
                <a:effectLst/>
                <a:latin typeface="Arial" charset="0"/>
              </a:rPr>
              <a:t>71</a:t>
            </a:r>
          </a:p>
          <a:p>
            <a:pPr algn="ctr">
              <a:lnSpc>
                <a:spcPct val="140000"/>
              </a:lnSpc>
              <a:spcBef>
                <a:spcPct val="0"/>
              </a:spcBef>
              <a:buFont typeface="Wingdings" pitchFamily="2" charset="2"/>
              <a:buChar char="Ø"/>
            </a:pPr>
            <a:r>
              <a:rPr lang="el-GR" sz="1800" smtClean="0">
                <a:effectLst/>
                <a:latin typeface="Arial" charset="0"/>
              </a:rPr>
              <a:t>72</a:t>
            </a:r>
          </a:p>
          <a:p>
            <a:pPr algn="ctr">
              <a:lnSpc>
                <a:spcPct val="140000"/>
              </a:lnSpc>
              <a:spcBef>
                <a:spcPct val="0"/>
              </a:spcBef>
              <a:buFont typeface="Wingdings" pitchFamily="2" charset="2"/>
              <a:buChar char="Ø"/>
            </a:pPr>
            <a:r>
              <a:rPr lang="el-GR" sz="1800" smtClean="0">
                <a:effectLst/>
                <a:latin typeface="Arial" charset="0"/>
              </a:rPr>
              <a:t>73</a:t>
            </a:r>
          </a:p>
          <a:p>
            <a:pPr algn="ctr">
              <a:lnSpc>
                <a:spcPct val="140000"/>
              </a:lnSpc>
              <a:spcBef>
                <a:spcPct val="0"/>
              </a:spcBef>
              <a:buFont typeface="Wingdings" pitchFamily="2" charset="2"/>
              <a:buChar char="Ø"/>
            </a:pPr>
            <a:r>
              <a:rPr lang="el-GR" sz="1800" smtClean="0">
                <a:effectLst/>
                <a:latin typeface="Arial" charset="0"/>
              </a:rPr>
              <a:t>74</a:t>
            </a:r>
          </a:p>
          <a:p>
            <a:pPr algn="ctr">
              <a:lnSpc>
                <a:spcPct val="140000"/>
              </a:lnSpc>
              <a:spcBef>
                <a:spcPct val="0"/>
              </a:spcBef>
              <a:buFont typeface="Wingdings" pitchFamily="2" charset="2"/>
              <a:buChar char="Ø"/>
            </a:pPr>
            <a:r>
              <a:rPr lang="el-GR" sz="1800" smtClean="0">
                <a:effectLst/>
                <a:latin typeface="Arial" charset="0"/>
              </a:rPr>
              <a:t>75</a:t>
            </a:r>
          </a:p>
          <a:p>
            <a:pPr algn="ctr">
              <a:lnSpc>
                <a:spcPct val="140000"/>
              </a:lnSpc>
              <a:spcBef>
                <a:spcPct val="0"/>
              </a:spcBef>
              <a:buFont typeface="Wingdings" pitchFamily="2" charset="2"/>
              <a:buChar char="Ø"/>
            </a:pPr>
            <a:r>
              <a:rPr lang="el-GR" sz="1800" smtClean="0">
                <a:effectLst/>
                <a:latin typeface="Arial" charset="0"/>
              </a:rPr>
              <a:t>76</a:t>
            </a:r>
          </a:p>
          <a:p>
            <a:pPr algn="ctr">
              <a:lnSpc>
                <a:spcPct val="140000"/>
              </a:lnSpc>
              <a:spcBef>
                <a:spcPct val="0"/>
              </a:spcBef>
              <a:buFont typeface="Wingdings" pitchFamily="2" charset="2"/>
              <a:buChar char="Ø"/>
            </a:pPr>
            <a:r>
              <a:rPr lang="el-GR" sz="1800" smtClean="0">
                <a:effectLst/>
                <a:latin typeface="Arial" charset="0"/>
              </a:rPr>
              <a:t>77</a:t>
            </a:r>
          </a:p>
          <a:p>
            <a:pPr algn="ctr">
              <a:lnSpc>
                <a:spcPct val="140000"/>
              </a:lnSpc>
              <a:spcBef>
                <a:spcPct val="0"/>
              </a:spcBef>
              <a:buFont typeface="Wingdings" pitchFamily="2" charset="2"/>
              <a:buChar char="Ø"/>
            </a:pPr>
            <a:r>
              <a:rPr lang="el-GR" sz="1800" smtClean="0">
                <a:effectLst/>
                <a:latin typeface="Arial" charset="0"/>
              </a:rPr>
              <a:t>78</a:t>
            </a:r>
          </a:p>
          <a:p>
            <a:pPr algn="ctr">
              <a:lnSpc>
                <a:spcPct val="140000"/>
              </a:lnSpc>
              <a:spcBef>
                <a:spcPct val="0"/>
              </a:spcBef>
              <a:buFont typeface="Wingdings" pitchFamily="2" charset="2"/>
              <a:buChar char="Ø"/>
            </a:pPr>
            <a:r>
              <a:rPr lang="el-GR" sz="1800" smtClean="0">
                <a:effectLst/>
                <a:latin typeface="Arial" charset="0"/>
              </a:rPr>
              <a:t>79</a:t>
            </a:r>
          </a:p>
          <a:p>
            <a:pPr algn="ctr">
              <a:lnSpc>
                <a:spcPct val="140000"/>
              </a:lnSpc>
              <a:spcBef>
                <a:spcPct val="0"/>
              </a:spcBef>
              <a:buFont typeface="Wingdings" pitchFamily="2" charset="2"/>
              <a:buChar char="Ø"/>
            </a:pPr>
            <a:r>
              <a:rPr lang="el-GR" sz="1800" smtClean="0">
                <a:effectLst/>
                <a:latin typeface="Arial" charset="0"/>
              </a:rPr>
              <a:t>80</a:t>
            </a:r>
          </a:p>
          <a:p>
            <a:pPr algn="ctr">
              <a:lnSpc>
                <a:spcPct val="140000"/>
              </a:lnSpc>
              <a:spcBef>
                <a:spcPct val="0"/>
              </a:spcBef>
              <a:buFont typeface="Wingdings" pitchFamily="2" charset="2"/>
              <a:buChar char="Ø"/>
            </a:pPr>
            <a:r>
              <a:rPr lang="el-GR" sz="1800" smtClean="0">
                <a:effectLst/>
                <a:latin typeface="Arial" charset="0"/>
              </a:rPr>
              <a:t>81</a:t>
            </a:r>
          </a:p>
          <a:p>
            <a:pPr algn="ctr">
              <a:lnSpc>
                <a:spcPct val="140000"/>
              </a:lnSpc>
              <a:spcBef>
                <a:spcPct val="0"/>
              </a:spcBef>
              <a:buFont typeface="Wingdings" pitchFamily="2" charset="2"/>
              <a:buChar char="Ø"/>
            </a:pPr>
            <a:r>
              <a:rPr lang="el-GR" sz="1800" smtClean="0">
                <a:effectLst/>
                <a:latin typeface="Arial" charset="0"/>
              </a:rPr>
              <a:t>82</a:t>
            </a:r>
          </a:p>
          <a:p>
            <a:pPr algn="ctr">
              <a:lnSpc>
                <a:spcPct val="140000"/>
              </a:lnSpc>
              <a:spcBef>
                <a:spcPct val="0"/>
              </a:spcBef>
              <a:buFont typeface="Wingdings" pitchFamily="2" charset="2"/>
              <a:buChar char="Ø"/>
            </a:pPr>
            <a:r>
              <a:rPr lang="el-GR" sz="1800" smtClean="0">
                <a:effectLst/>
                <a:latin typeface="Arial" charset="0"/>
              </a:rPr>
              <a:t>83</a:t>
            </a:r>
          </a:p>
          <a:p>
            <a:pPr algn="ctr">
              <a:lnSpc>
                <a:spcPct val="140000"/>
              </a:lnSpc>
              <a:spcBef>
                <a:spcPct val="0"/>
              </a:spcBef>
              <a:buFont typeface="Wingdings" pitchFamily="2" charset="2"/>
              <a:buChar char="Ø"/>
            </a:pPr>
            <a:r>
              <a:rPr lang="el-GR" sz="1800" smtClean="0">
                <a:effectLst/>
                <a:latin typeface="Arial" charset="0"/>
              </a:rPr>
              <a:t>84</a:t>
            </a:r>
          </a:p>
          <a:p>
            <a:pPr algn="ctr">
              <a:lnSpc>
                <a:spcPct val="140000"/>
              </a:lnSpc>
              <a:spcBef>
                <a:spcPct val="0"/>
              </a:spcBef>
              <a:buFont typeface="Wingdings" pitchFamily="2" charset="2"/>
              <a:buChar char="Ø"/>
            </a:pPr>
            <a:r>
              <a:rPr lang="el-GR" sz="1800" smtClean="0">
                <a:effectLst/>
                <a:latin typeface="Arial" charset="0"/>
              </a:rPr>
              <a:t>85</a:t>
            </a:r>
          </a:p>
          <a:p>
            <a:pPr algn="ctr">
              <a:lnSpc>
                <a:spcPct val="140000"/>
              </a:lnSpc>
              <a:spcBef>
                <a:spcPct val="0"/>
              </a:spcBef>
              <a:buFont typeface="Wingdings" pitchFamily="2" charset="2"/>
              <a:buChar char="Ø"/>
            </a:pPr>
            <a:endParaRPr lang="el-GR" sz="1800" smtClean="0">
              <a:effectLst/>
              <a:latin typeface="Arial" charset="0"/>
            </a:endParaRPr>
          </a:p>
          <a:p>
            <a:pPr algn="ctr">
              <a:lnSpc>
                <a:spcPct val="140000"/>
              </a:lnSpc>
              <a:spcBef>
                <a:spcPct val="0"/>
              </a:spcBef>
              <a:buFont typeface="Wingdings" pitchFamily="2" charset="2"/>
              <a:buChar char="Ø"/>
            </a:pPr>
            <a:endParaRPr lang="el-GR" sz="1800" smtClean="0">
              <a:effectLst/>
              <a:latin typeface="Arial"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8D1400F-D98C-41CE-B0BD-FE0A86ABAF83}" type="slidenum">
              <a:rPr lang="el-GR" sz="1200">
                <a:solidFill>
                  <a:schemeClr val="tx1">
                    <a:tint val="75000"/>
                  </a:schemeClr>
                </a:solidFill>
                <a:latin typeface="+mn-lt"/>
                <a:cs typeface="+mn-cs"/>
              </a:rPr>
              <a:pPr algn="r" fontAlgn="auto">
                <a:spcBef>
                  <a:spcPts val="0"/>
                </a:spcBef>
                <a:spcAft>
                  <a:spcPts val="0"/>
                </a:spcAft>
                <a:defRPr/>
              </a:pPr>
              <a:t>71</a:t>
            </a:fld>
            <a:endParaRPr lang="el-GR" sz="1200">
              <a:solidFill>
                <a:schemeClr val="tx1">
                  <a:tint val="75000"/>
                </a:schemeClr>
              </a:solidFill>
              <a:latin typeface="+mn-lt"/>
              <a:cs typeface="+mn-cs"/>
            </a:endParaRPr>
          </a:p>
        </p:txBody>
      </p:sp>
      <p:sp>
        <p:nvSpPr>
          <p:cNvPr id="71683" name="Title 1"/>
          <p:cNvSpPr>
            <a:spLocks noGrp="1"/>
          </p:cNvSpPr>
          <p:nvPr>
            <p:ph type="title" idx="4294967295"/>
          </p:nvPr>
        </p:nvSpPr>
        <p:spPr>
          <a:xfrm>
            <a:off x="395288" y="115888"/>
            <a:ext cx="8353425" cy="792162"/>
          </a:xfrm>
          <a:noFill/>
        </p:spPr>
        <p:txBody>
          <a:bodyPr/>
          <a:lstStyle/>
          <a:p>
            <a:pPr algn="l" eaLnBrk="1" hangingPunct="1">
              <a:lnSpc>
                <a:spcPct val="90000"/>
              </a:lnSpc>
            </a:pPr>
            <a:r>
              <a:rPr lang="el-GR" sz="2000" b="1" dirty="0" smtClean="0">
                <a:effectLst/>
              </a:rPr>
              <a:t/>
            </a:r>
            <a:br>
              <a:rPr lang="el-GR" sz="2000" b="1" dirty="0" smtClean="0">
                <a:effectLst/>
              </a:rPr>
            </a:br>
            <a:r>
              <a:rPr lang="el-GR" sz="2000" b="1" dirty="0" smtClean="0">
                <a:solidFill>
                  <a:srgbClr val="00B050"/>
                </a:solidFill>
                <a:effectLst/>
              </a:rPr>
              <a:t>ΕΝΟΤΗΤΑ 3 «Επιλογή των συμμετεχόντων &amp; ανάθεση των Συμβάσεων», 			</a:t>
            </a:r>
            <a:r>
              <a:rPr lang="el-GR" sz="2000" b="1" dirty="0" smtClean="0">
                <a:effectLst/>
              </a:rPr>
              <a:t>άρθρα 71 - 72</a:t>
            </a:r>
            <a:br>
              <a:rPr lang="el-GR" sz="2000" b="1" dirty="0" smtClean="0">
                <a:effectLst/>
              </a:rPr>
            </a:br>
            <a:endParaRPr lang="el-GR" dirty="0" smtClean="0">
              <a:effectLst/>
            </a:endParaRPr>
          </a:p>
        </p:txBody>
      </p:sp>
      <p:sp>
        <p:nvSpPr>
          <p:cNvPr id="71684" name="Content Placeholder 2"/>
          <p:cNvSpPr>
            <a:spLocks noGrp="1"/>
          </p:cNvSpPr>
          <p:nvPr>
            <p:ph idx="4294967295"/>
          </p:nvPr>
        </p:nvSpPr>
        <p:spPr>
          <a:xfrm>
            <a:off x="179388" y="836613"/>
            <a:ext cx="8785225" cy="5761037"/>
          </a:xfrm>
          <a:noFill/>
        </p:spPr>
        <p:txBody>
          <a:bodyPr/>
          <a:lstStyle/>
          <a:p>
            <a:pPr marL="361950" indent="-361950" algn="just">
              <a:lnSpc>
                <a:spcPct val="150000"/>
              </a:lnSpc>
              <a:spcBef>
                <a:spcPct val="0"/>
              </a:spcBef>
              <a:buFont typeface="Wingdings" pitchFamily="2" charset="2"/>
              <a:buNone/>
              <a:tabLst>
                <a:tab pos="355600" algn="l"/>
              </a:tabLst>
            </a:pPr>
            <a:r>
              <a:rPr lang="el-GR" sz="2000" b="1" u="sng" dirty="0" smtClean="0">
                <a:solidFill>
                  <a:srgbClr val="FFFF00"/>
                </a:solidFill>
                <a:effectLst/>
                <a:latin typeface="Arial" charset="0"/>
              </a:rPr>
              <a:t>Άρθρο 71 Γενικές αρχές:</a:t>
            </a:r>
          </a:p>
          <a:p>
            <a:pPr marL="361950" indent="-361950" algn="just">
              <a:lnSpc>
                <a:spcPct val="150000"/>
              </a:lnSpc>
              <a:spcBef>
                <a:spcPct val="0"/>
              </a:spcBef>
              <a:buFont typeface="Wingdings" pitchFamily="2" charset="2"/>
              <a:buAutoNum type="romanLcPeriod"/>
              <a:tabLst>
                <a:tab pos="355600" algn="l"/>
              </a:tabLst>
            </a:pPr>
            <a:r>
              <a:rPr lang="el-GR" sz="2000" dirty="0" smtClean="0">
                <a:effectLst/>
                <a:latin typeface="Arial" charset="0"/>
              </a:rPr>
              <a:t>Επαλήθευση πλήρωσης των προϋποθέσεων για ανάθεση βάσει άρθρ. 79-81</a:t>
            </a:r>
          </a:p>
          <a:p>
            <a:pPr marL="361950" indent="-361950" algn="just">
              <a:lnSpc>
                <a:spcPct val="150000"/>
              </a:lnSpc>
              <a:spcBef>
                <a:spcPct val="0"/>
              </a:spcBef>
              <a:buFont typeface="Wingdings" pitchFamily="2" charset="2"/>
              <a:buAutoNum type="romanLcPeriod"/>
              <a:tabLst>
                <a:tab pos="355600" algn="l"/>
              </a:tabLst>
            </a:pPr>
            <a:r>
              <a:rPr lang="el-GR" sz="2000" dirty="0" smtClean="0">
                <a:effectLst/>
                <a:latin typeface="Arial" charset="0"/>
              </a:rPr>
              <a:t>Ανάθεση βάσει των κριτηρίων αρθρ. 86-89</a:t>
            </a:r>
          </a:p>
          <a:p>
            <a:pPr marL="361950" indent="-361950" algn="just">
              <a:lnSpc>
                <a:spcPct val="150000"/>
              </a:lnSpc>
              <a:spcBef>
                <a:spcPct val="0"/>
              </a:spcBef>
              <a:buFont typeface="Wingdings" pitchFamily="2" charset="2"/>
              <a:buChar char="Ø"/>
              <a:tabLst>
                <a:tab pos="355600" algn="l"/>
              </a:tabLst>
            </a:pPr>
            <a:r>
              <a:rPr lang="el-GR" sz="2000" u="sng" dirty="0" smtClean="0">
                <a:effectLst/>
                <a:latin typeface="Arial" charset="0"/>
              </a:rPr>
              <a:t>Προϋποθέσεις ανάθεσης</a:t>
            </a:r>
            <a:r>
              <a:rPr lang="el-GR" sz="2000" dirty="0" smtClean="0">
                <a:effectLst/>
                <a:latin typeface="Arial" charset="0"/>
              </a:rPr>
              <a:t>:</a:t>
            </a:r>
          </a:p>
          <a:p>
            <a:pPr marL="361950" indent="-361950" algn="just">
              <a:lnSpc>
                <a:spcPct val="150000"/>
              </a:lnSpc>
              <a:spcBef>
                <a:spcPct val="0"/>
              </a:spcBef>
              <a:buFont typeface="Wingdings" pitchFamily="2" charset="2"/>
              <a:buAutoNum type="arabicPeriod"/>
              <a:tabLst>
                <a:tab pos="355600" algn="l"/>
              </a:tabLst>
            </a:pPr>
            <a:r>
              <a:rPr lang="el-GR" sz="2000" dirty="0" smtClean="0">
                <a:effectLst/>
                <a:latin typeface="Arial" charset="0"/>
              </a:rPr>
              <a:t>Η προσφορά συνάδει με τις απαιτήσεις\προϋποθέσεις\κριτήρια της προκήρυξης\ή της πρόσκλησης\&amp; των εγγράφων της [+δυνατότητα υποβολής εναλλακτικών προσφορών άρθρ. 57],</a:t>
            </a:r>
          </a:p>
          <a:p>
            <a:pPr marL="361950" indent="-361950" algn="just">
              <a:lnSpc>
                <a:spcPct val="150000"/>
              </a:lnSpc>
              <a:spcBef>
                <a:spcPct val="0"/>
              </a:spcBef>
              <a:buFont typeface="Wingdings" pitchFamily="2" charset="2"/>
              <a:buAutoNum type="arabicPeriod"/>
              <a:tabLst>
                <a:tab pos="355600" algn="l"/>
              </a:tabLst>
            </a:pPr>
            <a:r>
              <a:rPr lang="el-GR" sz="2000" dirty="0" smtClean="0">
                <a:effectLst/>
                <a:latin typeface="Arial" charset="0"/>
              </a:rPr>
              <a:t>Ο προσφέρων δεν αποκλείεται δυνάμει αρθρ. 73 -74, πληροί τα κριτήρια επιλογής άρθρ. 75-77, &amp;, κατά περίπτωση, τους κανόνες\κριτήρια αμεροληψίας άρθρ. 84.</a:t>
            </a:r>
          </a:p>
        </p:txBody>
      </p:sp>
      <p:sp>
        <p:nvSpPr>
          <p:cNvPr id="7168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D587FEF-C6C6-4766-9F3D-2A06DC127D86}" type="slidenum">
              <a:rPr lang="el-GR" sz="1200">
                <a:solidFill>
                  <a:schemeClr val="tx1">
                    <a:tint val="75000"/>
                  </a:schemeClr>
                </a:solidFill>
                <a:latin typeface="+mn-lt"/>
                <a:cs typeface="+mn-cs"/>
              </a:rPr>
              <a:pPr algn="r" fontAlgn="auto">
                <a:spcBef>
                  <a:spcPts val="0"/>
                </a:spcBef>
                <a:spcAft>
                  <a:spcPts val="0"/>
                </a:spcAft>
                <a:defRPr/>
              </a:pPr>
              <a:t>72</a:t>
            </a:fld>
            <a:endParaRPr lang="el-GR" sz="1200">
              <a:solidFill>
                <a:schemeClr val="tx1">
                  <a:tint val="75000"/>
                </a:schemeClr>
              </a:solidFill>
              <a:latin typeface="+mn-lt"/>
              <a:cs typeface="+mn-cs"/>
            </a:endParaRPr>
          </a:p>
        </p:txBody>
      </p:sp>
      <p:sp>
        <p:nvSpPr>
          <p:cNvPr id="72707"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2708" name="Content Placeholder 2"/>
          <p:cNvSpPr>
            <a:spLocks noGrp="1"/>
          </p:cNvSpPr>
          <p:nvPr>
            <p:ph idx="4294967295"/>
          </p:nvPr>
        </p:nvSpPr>
        <p:spPr>
          <a:xfrm>
            <a:off x="179388" y="1052513"/>
            <a:ext cx="8785225" cy="5040312"/>
          </a:xfrm>
          <a:noFill/>
        </p:spPr>
        <p:txBody>
          <a:bodyPr/>
          <a:lstStyle/>
          <a:p>
            <a:pPr marL="361950" indent="-361950" algn="just">
              <a:lnSpc>
                <a:spcPct val="150000"/>
              </a:lnSpc>
              <a:spcBef>
                <a:spcPct val="0"/>
              </a:spcBef>
              <a:buFont typeface="Wingdings" pitchFamily="2" charset="2"/>
              <a:buNone/>
              <a:tabLst>
                <a:tab pos="355600" algn="l"/>
              </a:tabLst>
            </a:pPr>
            <a:r>
              <a:rPr lang="el-GR" sz="2000" b="1" u="sng" dirty="0" smtClean="0">
                <a:effectLst/>
                <a:latin typeface="Arial" charset="0"/>
              </a:rPr>
              <a:t>Άρθρο 71 Γενικές αρχές</a:t>
            </a:r>
            <a:r>
              <a:rPr lang="el-GR" sz="2000" b="1" dirty="0" smtClean="0">
                <a:effectLst/>
                <a:latin typeface="Arial" charset="0"/>
              </a:rPr>
              <a:t>: </a:t>
            </a:r>
            <a:r>
              <a:rPr lang="el-GR" sz="1600" dirty="0" smtClean="0">
                <a:effectLst/>
                <a:latin typeface="Arial" charset="0"/>
              </a:rPr>
              <a:t>[συνέχεια]</a:t>
            </a:r>
          </a:p>
          <a:p>
            <a:pPr marL="361950" indent="-361950">
              <a:lnSpc>
                <a:spcPct val="200000"/>
              </a:lnSpc>
              <a:spcBef>
                <a:spcPct val="0"/>
              </a:spcBef>
              <a:buFont typeface="Wingdings" pitchFamily="2" charset="2"/>
              <a:buChar char="Ø"/>
              <a:tabLst>
                <a:tab pos="355600" algn="l"/>
              </a:tabLst>
            </a:pPr>
            <a:r>
              <a:rPr lang="el-GR" sz="2000" b="1" dirty="0" smtClean="0">
                <a:effectLst/>
                <a:latin typeface="Arial" charset="0"/>
              </a:rPr>
              <a:t>Δυνατότητα ΑΑ </a:t>
            </a:r>
            <a:r>
              <a:rPr lang="el-GR" sz="2000" b="1" u="sng" dirty="0" smtClean="0">
                <a:effectLst/>
                <a:latin typeface="Arial" charset="0"/>
              </a:rPr>
              <a:t>να μην αναθέσουν τη σύμβαση</a:t>
            </a:r>
            <a:r>
              <a:rPr lang="el-GR" sz="2000" b="1" dirty="0" smtClean="0">
                <a:effectLst/>
                <a:latin typeface="Arial" charset="0"/>
              </a:rPr>
              <a:t> στον προσφέροντα που υπέβαλε την πλέον συμφέρουσα από οικονομική άποψη προσφορά εάν έχουν διαπιστώσει ότι η προσφορά δεν πληροί τις ισχύουσες υποχρεώσεις της</a:t>
            </a:r>
          </a:p>
          <a:p>
            <a:pPr marL="361950" indent="-361950">
              <a:lnSpc>
                <a:spcPct val="200000"/>
              </a:lnSpc>
              <a:spcBef>
                <a:spcPct val="0"/>
              </a:spcBef>
              <a:buNone/>
              <a:tabLst>
                <a:tab pos="355600" algn="l"/>
              </a:tabLst>
            </a:pPr>
            <a:r>
              <a:rPr lang="el-GR" sz="2000" b="1" dirty="0" smtClean="0">
                <a:solidFill>
                  <a:srgbClr val="FFFF00"/>
                </a:solidFill>
                <a:effectLst/>
                <a:latin typeface="Arial" charset="0"/>
              </a:rPr>
              <a:t> 	περιβαλλοντικής, </a:t>
            </a:r>
          </a:p>
          <a:p>
            <a:pPr marL="361950" indent="-361950">
              <a:lnSpc>
                <a:spcPct val="200000"/>
              </a:lnSpc>
              <a:spcBef>
                <a:spcPct val="0"/>
              </a:spcBef>
              <a:buNone/>
              <a:tabLst>
                <a:tab pos="355600" algn="l"/>
              </a:tabLst>
            </a:pPr>
            <a:r>
              <a:rPr lang="el-GR" sz="2000" b="1" dirty="0" smtClean="0">
                <a:solidFill>
                  <a:srgbClr val="FFFF00"/>
                </a:solidFill>
                <a:effectLst/>
                <a:latin typeface="Arial" charset="0"/>
              </a:rPr>
              <a:t>	κοινωνικοασφαλιστικής &amp; </a:t>
            </a:r>
          </a:p>
          <a:p>
            <a:pPr marL="361950" indent="-361950">
              <a:lnSpc>
                <a:spcPct val="200000"/>
              </a:lnSpc>
              <a:spcBef>
                <a:spcPct val="0"/>
              </a:spcBef>
              <a:buNone/>
              <a:tabLst>
                <a:tab pos="355600" algn="l"/>
              </a:tabLst>
            </a:pPr>
            <a:r>
              <a:rPr lang="el-GR" sz="2000" b="1" dirty="0" smtClean="0">
                <a:solidFill>
                  <a:srgbClr val="FFFF00"/>
                </a:solidFill>
                <a:effectLst/>
                <a:latin typeface="Arial" charset="0"/>
              </a:rPr>
              <a:t>	εργατικής νομοθεσίας </a:t>
            </a:r>
            <a:r>
              <a:rPr lang="el-GR" sz="2000" b="1" dirty="0" smtClean="0">
                <a:effectLst/>
                <a:latin typeface="Arial" charset="0"/>
              </a:rPr>
              <a:t>[ </a:t>
            </a:r>
            <a:r>
              <a:rPr lang="en-US" sz="2000" b="1" dirty="0" smtClean="0">
                <a:effectLst/>
                <a:latin typeface="Arial" charset="0"/>
              </a:rPr>
              <a:t>§</a:t>
            </a:r>
            <a:r>
              <a:rPr lang="el-GR" sz="2000" b="1" dirty="0" smtClean="0">
                <a:effectLst/>
                <a:latin typeface="Arial" charset="0"/>
              </a:rPr>
              <a:t> 2, άρθρ. 18].</a:t>
            </a:r>
            <a:r>
              <a:rPr lang="el-GR" sz="2400" b="1" dirty="0" smtClean="0">
                <a:effectLst/>
                <a:latin typeface="Arial" charset="0"/>
              </a:rPr>
              <a:t> </a:t>
            </a:r>
          </a:p>
        </p:txBody>
      </p:sp>
      <p:sp>
        <p:nvSpPr>
          <p:cNvPr id="7270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160A738-2E47-423A-BF72-EA66ED1E1648}" type="slidenum">
              <a:rPr lang="el-GR" sz="1200">
                <a:solidFill>
                  <a:schemeClr val="tx1">
                    <a:tint val="75000"/>
                  </a:schemeClr>
                </a:solidFill>
                <a:latin typeface="+mn-lt"/>
                <a:cs typeface="+mn-cs"/>
              </a:rPr>
              <a:pPr algn="r" fontAlgn="auto">
                <a:spcBef>
                  <a:spcPts val="0"/>
                </a:spcBef>
                <a:spcAft>
                  <a:spcPts val="0"/>
                </a:spcAft>
                <a:defRPr/>
              </a:pPr>
              <a:t>73</a:t>
            </a:fld>
            <a:endParaRPr lang="el-GR" sz="1200">
              <a:solidFill>
                <a:schemeClr val="tx1">
                  <a:tint val="75000"/>
                </a:schemeClr>
              </a:solidFill>
              <a:latin typeface="+mn-lt"/>
              <a:cs typeface="+mn-cs"/>
            </a:endParaRPr>
          </a:p>
        </p:txBody>
      </p:sp>
      <p:sp>
        <p:nvSpPr>
          <p:cNvPr id="73731"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3732" name="Content Placeholder 2"/>
          <p:cNvSpPr>
            <a:spLocks noGrp="1"/>
          </p:cNvSpPr>
          <p:nvPr>
            <p:ph idx="4294967295"/>
          </p:nvPr>
        </p:nvSpPr>
        <p:spPr>
          <a:xfrm>
            <a:off x="179388" y="1052513"/>
            <a:ext cx="8785225" cy="5329237"/>
          </a:xfrm>
          <a:noFill/>
        </p:spPr>
        <p:txBody>
          <a:bodyPr/>
          <a:lstStyle/>
          <a:p>
            <a:pPr marL="660400" indent="-660400" algn="just">
              <a:buFont typeface="Wingdings" pitchFamily="2" charset="2"/>
              <a:buNone/>
              <a:tabLst>
                <a:tab pos="355600" algn="l"/>
              </a:tabLst>
            </a:pPr>
            <a:r>
              <a:rPr lang="el-GR" sz="1800" b="1" u="sng" dirty="0" smtClean="0">
                <a:effectLst/>
                <a:latin typeface="Arial" charset="0"/>
              </a:rPr>
              <a:t>Άρθρο</a:t>
            </a:r>
            <a:r>
              <a:rPr lang="en-GB" sz="1800" b="1" u="sng" dirty="0" smtClean="0">
                <a:effectLst/>
                <a:latin typeface="Arial" charset="0"/>
              </a:rPr>
              <a:t> 72 </a:t>
            </a:r>
            <a:r>
              <a:rPr lang="el-GR" sz="1800" b="1" u="sng" dirty="0" smtClean="0">
                <a:effectLst/>
                <a:latin typeface="Arial" charset="0"/>
              </a:rPr>
              <a:t>Εγγυήσεις</a:t>
            </a:r>
            <a:endParaRPr lang="el-GR" sz="1800" u="sng" dirty="0" smtClean="0">
              <a:effectLst/>
              <a:latin typeface="Arial" charset="0"/>
            </a:endParaRPr>
          </a:p>
          <a:p>
            <a:pPr marL="660400" indent="-660400" algn="just">
              <a:lnSpc>
                <a:spcPct val="180000"/>
              </a:lnSpc>
              <a:spcBef>
                <a:spcPct val="0"/>
              </a:spcBef>
              <a:buFont typeface="Wingdings" pitchFamily="2" charset="2"/>
              <a:buAutoNum type="arabicParenR"/>
              <a:tabLst>
                <a:tab pos="355600" algn="l"/>
              </a:tabLst>
            </a:pPr>
            <a:r>
              <a:rPr lang="el-GR" sz="1800" dirty="0" smtClean="0">
                <a:solidFill>
                  <a:schemeClr val="accent1"/>
                </a:solidFill>
                <a:effectLst/>
                <a:latin typeface="Arial" charset="0"/>
              </a:rPr>
              <a:t>Είδη παρεχόμενων εγγυήσεων από τους προσφέροντες</a:t>
            </a:r>
            <a:r>
              <a:rPr lang="el-GR" sz="1800" dirty="0" smtClean="0">
                <a:effectLst/>
                <a:latin typeface="Arial" charset="0"/>
              </a:rPr>
              <a:t>:</a:t>
            </a:r>
          </a:p>
          <a:p>
            <a:pPr marL="660400" indent="-660400" algn="just">
              <a:lnSpc>
                <a:spcPct val="180000"/>
              </a:lnSpc>
              <a:spcBef>
                <a:spcPct val="0"/>
              </a:spcBef>
              <a:buFont typeface="Wingdings" pitchFamily="2" charset="2"/>
              <a:buAutoNum type="romanLcPeriod"/>
              <a:tabLst>
                <a:tab pos="355600" algn="l"/>
              </a:tabLst>
            </a:pPr>
            <a:r>
              <a:rPr lang="el-GR" sz="1800" b="1" dirty="0" smtClean="0">
                <a:effectLst/>
                <a:latin typeface="Arial" charset="0"/>
              </a:rPr>
              <a:t>«</a:t>
            </a:r>
            <a:r>
              <a:rPr lang="el-GR" sz="1800" b="1" u="sng" dirty="0" smtClean="0">
                <a:effectLst/>
                <a:latin typeface="Arial" charset="0"/>
              </a:rPr>
              <a:t>Εγγύηση συμμετοχής</a:t>
            </a:r>
            <a:r>
              <a:rPr lang="el-GR" sz="1800" b="1" dirty="0" smtClean="0">
                <a:effectLst/>
                <a:latin typeface="Arial" charset="0"/>
              </a:rPr>
              <a:t>» </a:t>
            </a:r>
          </a:p>
          <a:p>
            <a:pPr marL="660400" indent="-660400" algn="just">
              <a:lnSpc>
                <a:spcPct val="180000"/>
              </a:lnSpc>
              <a:spcBef>
                <a:spcPct val="0"/>
              </a:spcBef>
              <a:buFont typeface="Wingdings" pitchFamily="2" charset="2"/>
              <a:buChar char="ü"/>
              <a:tabLst>
                <a:tab pos="355600" algn="l"/>
              </a:tabLst>
            </a:pPr>
            <a:r>
              <a:rPr lang="el-GR" sz="1800" dirty="0" smtClean="0">
                <a:effectLst/>
                <a:latin typeface="Arial" charset="0"/>
              </a:rPr>
              <a:t>περιεχόμενο</a:t>
            </a:r>
          </a:p>
          <a:p>
            <a:pPr marL="660400" indent="-660400" algn="just">
              <a:lnSpc>
                <a:spcPct val="180000"/>
              </a:lnSpc>
              <a:spcBef>
                <a:spcPct val="0"/>
              </a:spcBef>
              <a:buFont typeface="Wingdings" pitchFamily="2" charset="2"/>
              <a:buChar char="ü"/>
              <a:tabLst>
                <a:tab pos="355600" algn="l"/>
              </a:tabLst>
            </a:pPr>
            <a:r>
              <a:rPr lang="el-GR" sz="1800" dirty="0" smtClean="0">
                <a:effectLst/>
                <a:latin typeface="Arial" charset="0"/>
              </a:rPr>
              <a:t>διάρκεια ισχύος [τουλάχιστον +30 ημέρες</a:t>
            </a:r>
            <a:r>
              <a:rPr lang="en-US" sz="1800" dirty="0" smtClean="0">
                <a:effectLst/>
                <a:latin typeface="Arial" charset="0"/>
              </a:rPr>
              <a:t>&gt;</a:t>
            </a:r>
            <a:r>
              <a:rPr lang="el-GR" sz="1800" dirty="0" smtClean="0">
                <a:effectLst/>
                <a:latin typeface="Arial" charset="0"/>
              </a:rPr>
              <a:t> από χρόνο ισχύος προσφορών]</a:t>
            </a:r>
            <a:endParaRPr lang="en-US" sz="1800" dirty="0" smtClean="0">
              <a:effectLst/>
              <a:latin typeface="Arial" charset="0"/>
            </a:endParaRPr>
          </a:p>
          <a:p>
            <a:pPr marL="660400" indent="-660400" algn="just">
              <a:lnSpc>
                <a:spcPct val="180000"/>
              </a:lnSpc>
              <a:spcBef>
                <a:spcPct val="0"/>
              </a:spcBef>
              <a:buFont typeface="Wingdings" pitchFamily="2" charset="2"/>
              <a:buChar char="ü"/>
              <a:tabLst>
                <a:tab pos="355600" algn="l"/>
              </a:tabLst>
            </a:pPr>
            <a:r>
              <a:rPr lang="el-GR" sz="1800" dirty="0" smtClean="0">
                <a:effectLst/>
                <a:latin typeface="Arial" charset="0"/>
              </a:rPr>
              <a:t>ύψος </a:t>
            </a:r>
          </a:p>
          <a:p>
            <a:pPr marL="660400" indent="-660400" algn="just">
              <a:lnSpc>
                <a:spcPct val="180000"/>
              </a:lnSpc>
              <a:spcBef>
                <a:spcPct val="0"/>
              </a:spcBef>
              <a:buFont typeface="Wingdings" pitchFamily="2" charset="2"/>
              <a:buChar char="ü"/>
              <a:tabLst>
                <a:tab pos="355600" algn="l"/>
              </a:tabLst>
            </a:pPr>
            <a:r>
              <a:rPr lang="el-GR" sz="1800" b="1" dirty="0" smtClean="0">
                <a:solidFill>
                  <a:srgbClr val="FFFF00"/>
                </a:solidFill>
                <a:effectLst/>
                <a:latin typeface="Arial" charset="0"/>
              </a:rPr>
              <a:t>περιπτώσεις κατάπτωσης εγγυητικής συμμετοχής</a:t>
            </a:r>
            <a:endParaRPr lang="el-GR" sz="1800" dirty="0" smtClean="0">
              <a:solidFill>
                <a:srgbClr val="FFFF00"/>
              </a:solidFill>
              <a:effectLst/>
              <a:latin typeface="Arial" charset="0"/>
            </a:endParaRPr>
          </a:p>
          <a:p>
            <a:pPr marL="660400" indent="-660400" algn="just">
              <a:lnSpc>
                <a:spcPct val="180000"/>
              </a:lnSpc>
              <a:spcBef>
                <a:spcPct val="0"/>
              </a:spcBef>
              <a:buFont typeface="Wingdings" pitchFamily="2" charset="2"/>
              <a:buChar char="ü"/>
              <a:tabLst>
                <a:tab pos="355600" algn="l"/>
              </a:tabLst>
            </a:pPr>
            <a:r>
              <a:rPr lang="el-GR" sz="1800" dirty="0" smtClean="0">
                <a:effectLst/>
                <a:latin typeface="Arial" charset="0"/>
              </a:rPr>
              <a:t>επιστροφή σε ανάδοχο\λοιπούς προσφέροντες. </a:t>
            </a:r>
          </a:p>
          <a:p>
            <a:pPr marL="660400" indent="-660400" algn="just">
              <a:lnSpc>
                <a:spcPct val="180000"/>
              </a:lnSpc>
              <a:spcBef>
                <a:spcPct val="0"/>
              </a:spcBef>
              <a:buFont typeface="Wingdings" pitchFamily="2" charset="2"/>
              <a:buChar char="ü"/>
              <a:tabLst>
                <a:tab pos="355600" algn="l"/>
              </a:tabLst>
            </a:pPr>
            <a:r>
              <a:rPr lang="el-GR" sz="1800" dirty="0" smtClean="0">
                <a:effectLst/>
                <a:latin typeface="Arial" charset="0"/>
              </a:rPr>
              <a:t>Δυνατότητα παράτασης εγγυήσεων συμμετοχής και προσφορών</a:t>
            </a:r>
          </a:p>
          <a:p>
            <a:pPr marL="660400" indent="-660400" algn="just">
              <a:lnSpc>
                <a:spcPct val="180000"/>
              </a:lnSpc>
              <a:spcBef>
                <a:spcPct val="0"/>
              </a:spcBef>
              <a:buFont typeface="Wingdings" pitchFamily="2" charset="2"/>
              <a:buChar char="ü"/>
              <a:tabLst>
                <a:tab pos="355600" algn="l"/>
              </a:tabLst>
            </a:pPr>
            <a:r>
              <a:rPr lang="el-GR" sz="1800" b="1" u="sng" dirty="0" smtClean="0">
                <a:solidFill>
                  <a:schemeClr val="accent1"/>
                </a:solidFill>
                <a:effectLst/>
                <a:latin typeface="Arial" charset="0"/>
              </a:rPr>
              <a:t>Πότε δεν απαιτείται εγγυητική συμμετοχής;</a:t>
            </a:r>
          </a:p>
        </p:txBody>
      </p:sp>
      <p:sp>
        <p:nvSpPr>
          <p:cNvPr id="737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160A738-2E47-423A-BF72-EA66ED1E1648}" type="slidenum">
              <a:rPr lang="el-GR" sz="1200">
                <a:solidFill>
                  <a:schemeClr val="tx1">
                    <a:tint val="75000"/>
                  </a:schemeClr>
                </a:solidFill>
                <a:latin typeface="+mn-lt"/>
                <a:cs typeface="+mn-cs"/>
              </a:rPr>
              <a:pPr algn="r" fontAlgn="auto">
                <a:spcBef>
                  <a:spcPts val="0"/>
                </a:spcBef>
                <a:spcAft>
                  <a:spcPts val="0"/>
                </a:spcAft>
                <a:defRPr/>
              </a:pPr>
              <a:t>74</a:t>
            </a:fld>
            <a:endParaRPr lang="el-GR" sz="1200">
              <a:solidFill>
                <a:schemeClr val="tx1">
                  <a:tint val="75000"/>
                </a:schemeClr>
              </a:solidFill>
              <a:latin typeface="+mn-lt"/>
              <a:cs typeface="+mn-cs"/>
            </a:endParaRPr>
          </a:p>
        </p:txBody>
      </p:sp>
      <p:sp>
        <p:nvSpPr>
          <p:cNvPr id="73731"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3732" name="Content Placeholder 2"/>
          <p:cNvSpPr>
            <a:spLocks noGrp="1"/>
          </p:cNvSpPr>
          <p:nvPr>
            <p:ph idx="4294967295"/>
          </p:nvPr>
        </p:nvSpPr>
        <p:spPr>
          <a:xfrm>
            <a:off x="179388" y="857233"/>
            <a:ext cx="8785225" cy="5524518"/>
          </a:xfrm>
          <a:noFill/>
        </p:spPr>
        <p:txBody>
          <a:bodyPr/>
          <a:lstStyle/>
          <a:p>
            <a:pPr marL="660400" indent="-660400" algn="just">
              <a:buFont typeface="Wingdings" pitchFamily="2" charset="2"/>
              <a:buNone/>
              <a:tabLst>
                <a:tab pos="355600" algn="l"/>
              </a:tabLst>
            </a:pPr>
            <a:r>
              <a:rPr lang="el-GR" sz="1800" b="1" u="sng" dirty="0" smtClean="0">
                <a:effectLst/>
                <a:latin typeface="Arial" charset="0"/>
              </a:rPr>
              <a:t>Άρθρο</a:t>
            </a:r>
            <a:r>
              <a:rPr lang="en-GB" sz="1800" b="1" u="sng" dirty="0" smtClean="0">
                <a:effectLst/>
                <a:latin typeface="Arial" charset="0"/>
              </a:rPr>
              <a:t> 72 </a:t>
            </a:r>
            <a:r>
              <a:rPr lang="el-GR" sz="1800" b="1" dirty="0" smtClean="0">
                <a:effectLst/>
                <a:latin typeface="Arial" charset="0"/>
              </a:rPr>
              <a:t>«</a:t>
            </a:r>
            <a:r>
              <a:rPr lang="el-GR" sz="1800" b="1" u="sng" dirty="0" smtClean="0">
                <a:effectLst/>
                <a:latin typeface="Arial" charset="0"/>
              </a:rPr>
              <a:t>Εγγύηση συμμετοχής</a:t>
            </a:r>
            <a:r>
              <a:rPr lang="el-GR" sz="1800" b="1" dirty="0" smtClean="0">
                <a:effectLst/>
                <a:latin typeface="Arial" charset="0"/>
              </a:rPr>
              <a:t>» </a:t>
            </a:r>
          </a:p>
          <a:p>
            <a:pPr marL="182563" indent="-182563" algn="just">
              <a:lnSpc>
                <a:spcPct val="150000"/>
              </a:lnSpc>
              <a:spcBef>
                <a:spcPts val="0"/>
              </a:spcBef>
              <a:tabLst>
                <a:tab pos="263525" algn="l"/>
              </a:tabLst>
            </a:pPr>
            <a:r>
              <a:rPr lang="el-GR" sz="1800" dirty="0" smtClean="0">
                <a:latin typeface="+mj-lt"/>
              </a:rPr>
              <a:t> ύψος: καθορίζεται στα έγγραφα της σύμβασης &amp; δεν υπερβαίνει το 2% της εκτιμώμενης αξίας της σύμβασης </a:t>
            </a:r>
            <a:r>
              <a:rPr lang="el-GR" sz="1800" b="1" dirty="0" smtClean="0">
                <a:solidFill>
                  <a:srgbClr val="FFFF00"/>
                </a:solidFill>
                <a:latin typeface="+mj-lt"/>
              </a:rPr>
              <a:t>μη συνυπολογιζόμενων των δικαιωμάτων προαίρεσης και παράτασης της σύμβασης</a:t>
            </a:r>
            <a:endParaRPr lang="el-GR" sz="1800" dirty="0" smtClean="0">
              <a:solidFill>
                <a:srgbClr val="FFFF00"/>
              </a:solidFill>
              <a:latin typeface="+mj-lt"/>
            </a:endParaRPr>
          </a:p>
          <a:p>
            <a:pPr marL="182563" indent="-182563" algn="just">
              <a:lnSpc>
                <a:spcPct val="150000"/>
              </a:lnSpc>
              <a:spcBef>
                <a:spcPts val="0"/>
              </a:spcBef>
              <a:tabLst>
                <a:tab pos="263525" algn="l"/>
              </a:tabLst>
            </a:pPr>
            <a:r>
              <a:rPr lang="el-GR" sz="1800" dirty="0" smtClean="0">
                <a:latin typeface="+mj-lt"/>
              </a:rPr>
              <a:t> Σε περίπτωση υποβολής προσφοράς για ένα ή περισσότερα τμήματα της σύμβασης, το ύψος υπολογίζεται επί της εκτιμώμενης αξίας, εκτός ΦΠΑ, του/των προσφερομένου/ων τμήματος/τμημάτων.</a:t>
            </a:r>
          </a:p>
          <a:p>
            <a:pPr marL="182563" indent="-182563" algn="just">
              <a:lnSpc>
                <a:spcPct val="150000"/>
              </a:lnSpc>
              <a:spcBef>
                <a:spcPts val="0"/>
              </a:spcBef>
              <a:tabLst>
                <a:tab pos="263525" algn="l"/>
              </a:tabLst>
            </a:pPr>
            <a:r>
              <a:rPr lang="el-GR" sz="1800" dirty="0" smtClean="0">
                <a:latin typeface="+mj-lt"/>
              </a:rPr>
              <a:t> </a:t>
            </a:r>
            <a:r>
              <a:rPr lang="el-GR" sz="1800" b="1" dirty="0" smtClean="0">
                <a:solidFill>
                  <a:srgbClr val="FFFF00"/>
                </a:solidFill>
                <a:latin typeface="+mj-lt"/>
              </a:rPr>
              <a:t>Ένωση οικονομικών φορέων</a:t>
            </a:r>
            <a:r>
              <a:rPr lang="el-GR" sz="1800" dirty="0" smtClean="0">
                <a:latin typeface="+mj-lt"/>
              </a:rPr>
              <a:t>: περιλαμβάνει όρο ότι η εγγύηση καλύπτει τις υποχρεώσεις όλων των οικονομικών φορέων που συμμετέχουν στην ένωση.</a:t>
            </a:r>
          </a:p>
          <a:p>
            <a:pPr marL="182563" indent="-182563" algn="just">
              <a:lnSpc>
                <a:spcPct val="150000"/>
              </a:lnSpc>
              <a:spcBef>
                <a:spcPts val="0"/>
              </a:spcBef>
              <a:tabLst>
                <a:tab pos="263525" algn="l"/>
              </a:tabLst>
            </a:pPr>
            <a:r>
              <a:rPr lang="el-GR" sz="1800" dirty="0" smtClean="0">
                <a:latin typeface="+mj-lt"/>
              </a:rPr>
              <a:t> Ισχύς: </a:t>
            </a:r>
            <a:r>
              <a:rPr lang="el-GR" sz="1800" b="1" u="sng" dirty="0" smtClean="0">
                <a:latin typeface="+mj-lt"/>
              </a:rPr>
              <a:t>τουλάχιστον για (30) ημέρες</a:t>
            </a:r>
            <a:r>
              <a:rPr lang="el-GR" sz="1800" dirty="0" smtClean="0">
                <a:latin typeface="+mj-lt"/>
              </a:rPr>
              <a:t> μετά τη λήξη του χρόνου ισχύος της προσφοράς. Η αναθέτουσα αρχή μπορεί, πριν τη λήξη της προσφοράς, να ζητά από τον προσφέροντα να παρατείνει, πριν τη λήξη τους, τη διάρκεια ισχύος της προσφοράς και της εγγύησης συμμετοχής.</a:t>
            </a:r>
          </a:p>
        </p:txBody>
      </p:sp>
      <p:sp>
        <p:nvSpPr>
          <p:cNvPr id="737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160A738-2E47-423A-BF72-EA66ED1E1648}" type="slidenum">
              <a:rPr lang="el-GR" sz="1200">
                <a:solidFill>
                  <a:schemeClr val="tx1">
                    <a:tint val="75000"/>
                  </a:schemeClr>
                </a:solidFill>
                <a:latin typeface="+mn-lt"/>
                <a:cs typeface="+mn-cs"/>
              </a:rPr>
              <a:pPr algn="r" fontAlgn="auto">
                <a:spcBef>
                  <a:spcPts val="0"/>
                </a:spcBef>
                <a:spcAft>
                  <a:spcPts val="0"/>
                </a:spcAft>
                <a:defRPr/>
              </a:pPr>
              <a:t>75</a:t>
            </a:fld>
            <a:endParaRPr lang="el-GR" sz="1200">
              <a:solidFill>
                <a:schemeClr val="tx1">
                  <a:tint val="75000"/>
                </a:schemeClr>
              </a:solidFill>
              <a:latin typeface="+mn-lt"/>
              <a:cs typeface="+mn-cs"/>
            </a:endParaRPr>
          </a:p>
        </p:txBody>
      </p:sp>
      <p:sp>
        <p:nvSpPr>
          <p:cNvPr id="73731"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3732" name="Content Placeholder 2"/>
          <p:cNvSpPr>
            <a:spLocks noGrp="1"/>
          </p:cNvSpPr>
          <p:nvPr>
            <p:ph idx="4294967295"/>
          </p:nvPr>
        </p:nvSpPr>
        <p:spPr>
          <a:xfrm>
            <a:off x="179388" y="857233"/>
            <a:ext cx="8785225" cy="5524518"/>
          </a:xfrm>
          <a:noFill/>
        </p:spPr>
        <p:txBody>
          <a:bodyPr/>
          <a:lstStyle/>
          <a:p>
            <a:pPr marL="660400" indent="-660400" algn="just">
              <a:buFont typeface="Wingdings" pitchFamily="2" charset="2"/>
              <a:buNone/>
              <a:tabLst>
                <a:tab pos="355600" algn="l"/>
              </a:tabLst>
            </a:pPr>
            <a:r>
              <a:rPr lang="el-GR" sz="1800" b="1" u="sng" dirty="0" smtClean="0">
                <a:effectLst/>
                <a:latin typeface="Arial" charset="0"/>
              </a:rPr>
              <a:t>Άρθρο</a:t>
            </a:r>
            <a:r>
              <a:rPr lang="en-GB" sz="1800" b="1" u="sng" dirty="0" smtClean="0">
                <a:effectLst/>
                <a:latin typeface="Arial" charset="0"/>
              </a:rPr>
              <a:t> 72 </a:t>
            </a:r>
            <a:r>
              <a:rPr lang="el-GR" sz="1800" b="1" dirty="0" smtClean="0">
                <a:effectLst/>
                <a:latin typeface="Arial" charset="0"/>
              </a:rPr>
              <a:t>«</a:t>
            </a:r>
            <a:r>
              <a:rPr lang="el-GR" sz="1800" b="1" u="sng" dirty="0" smtClean="0">
                <a:effectLst/>
                <a:latin typeface="Arial" charset="0"/>
              </a:rPr>
              <a:t>Εγγύηση συμμετοχής</a:t>
            </a:r>
            <a:r>
              <a:rPr lang="el-GR" sz="1800" b="1" dirty="0" smtClean="0">
                <a:effectLst/>
                <a:latin typeface="Arial" charset="0"/>
              </a:rPr>
              <a:t>»  δ</a:t>
            </a:r>
            <a:r>
              <a:rPr lang="el-GR" sz="2000" b="1" u="sng" dirty="0" smtClean="0"/>
              <a:t>εν απαιτείται:</a:t>
            </a:r>
            <a:r>
              <a:rPr lang="el-GR" sz="2000" b="1" dirty="0" smtClean="0"/>
              <a:t> για τη συμμετοχή σε: </a:t>
            </a:r>
          </a:p>
          <a:p>
            <a:pPr marL="660400" indent="-660400" algn="just">
              <a:buFont typeface="Wingdings" pitchFamily="2" charset="2"/>
              <a:buNone/>
              <a:tabLst>
                <a:tab pos="355600" algn="l"/>
              </a:tabLst>
            </a:pPr>
            <a:endParaRPr lang="el-GR" sz="2000" b="1" dirty="0" smtClean="0"/>
          </a:p>
          <a:p>
            <a:pPr marL="660400" indent="-660400" algn="just">
              <a:buFont typeface="Wingdings" pitchFamily="2" charset="2"/>
              <a:buNone/>
              <a:tabLst>
                <a:tab pos="355600" algn="l"/>
              </a:tabLst>
            </a:pPr>
            <a:endParaRPr lang="el-GR" sz="2000" b="1" dirty="0" smtClean="0"/>
          </a:p>
          <a:p>
            <a:pPr marL="660400" indent="-660400" algn="just">
              <a:buFont typeface="+mj-lt"/>
              <a:buAutoNum type="romanLcPeriod"/>
              <a:tabLst>
                <a:tab pos="355600" algn="l"/>
              </a:tabLst>
            </a:pPr>
            <a:r>
              <a:rPr lang="el-GR" sz="2000" b="1" dirty="0" smtClean="0"/>
              <a:t>διαδικασίες σύναψης συμφωνιών-πλαίσιο, </a:t>
            </a:r>
          </a:p>
          <a:p>
            <a:pPr marL="514350" indent="-514350" algn="just">
              <a:lnSpc>
                <a:spcPct val="150000"/>
              </a:lnSpc>
              <a:spcBef>
                <a:spcPts val="0"/>
              </a:spcBef>
              <a:buFont typeface="+mj-lt"/>
              <a:buAutoNum type="romanLcPeriod"/>
            </a:pPr>
            <a:r>
              <a:rPr lang="el-GR" sz="2000" b="1" dirty="0" smtClean="0"/>
              <a:t>δυναμικού συστήματος αγοράς, </a:t>
            </a:r>
          </a:p>
          <a:p>
            <a:pPr marL="514350" indent="-514350" algn="just">
              <a:lnSpc>
                <a:spcPct val="150000"/>
              </a:lnSpc>
              <a:spcBef>
                <a:spcPts val="0"/>
              </a:spcBef>
              <a:buFont typeface="+mj-lt"/>
              <a:buAutoNum type="romanLcPeriod"/>
            </a:pPr>
            <a:r>
              <a:rPr lang="el-GR" sz="2000" b="1" dirty="0" smtClean="0"/>
              <a:t>σε συνοπτικό διαγωνισμό, </a:t>
            </a:r>
          </a:p>
          <a:p>
            <a:pPr marL="514350" indent="-514350" algn="just">
              <a:lnSpc>
                <a:spcPct val="150000"/>
              </a:lnSpc>
              <a:spcBef>
                <a:spcPts val="0"/>
              </a:spcBef>
              <a:buFont typeface="+mj-lt"/>
              <a:buAutoNum type="romanLcPeriod"/>
            </a:pPr>
            <a:r>
              <a:rPr lang="el-GR" sz="2000" b="1" dirty="0" smtClean="0"/>
              <a:t>σε διαδικασίες απευθείας ανάθεσης ή </a:t>
            </a:r>
          </a:p>
          <a:p>
            <a:pPr marL="514350" indent="-514350" algn="just">
              <a:lnSpc>
                <a:spcPct val="150000"/>
              </a:lnSpc>
              <a:spcBef>
                <a:spcPts val="0"/>
              </a:spcBef>
              <a:buFont typeface="+mj-lt"/>
              <a:buAutoNum type="romanLcPeriod"/>
            </a:pPr>
            <a:r>
              <a:rPr lang="el-GR" sz="2000" b="1" dirty="0" smtClean="0"/>
              <a:t>σε διαδικασία επιλογής από κατάλογο, </a:t>
            </a:r>
          </a:p>
          <a:p>
            <a:pPr algn="just">
              <a:lnSpc>
                <a:spcPct val="150000"/>
              </a:lnSpc>
              <a:spcBef>
                <a:spcPts val="0"/>
              </a:spcBef>
              <a:buNone/>
            </a:pPr>
            <a:endParaRPr lang="el-GR" sz="2000" b="1" dirty="0" smtClean="0"/>
          </a:p>
          <a:p>
            <a:pPr algn="just">
              <a:lnSpc>
                <a:spcPct val="150000"/>
              </a:lnSpc>
              <a:spcBef>
                <a:spcPts val="0"/>
              </a:spcBef>
              <a:buNone/>
            </a:pPr>
            <a:r>
              <a:rPr lang="el-GR" sz="2000" b="1" dirty="0" smtClean="0"/>
              <a:t>εκτός αν άλλως ορίζεται στα έγγραφα της σύμβασης</a:t>
            </a:r>
            <a:r>
              <a:rPr lang="el-GR" sz="2000" dirty="0" smtClean="0"/>
              <a:t>.</a:t>
            </a:r>
          </a:p>
          <a:p>
            <a:pPr marL="660400" indent="-660400" algn="just">
              <a:lnSpc>
                <a:spcPct val="180000"/>
              </a:lnSpc>
              <a:spcBef>
                <a:spcPts val="0"/>
              </a:spcBef>
              <a:buFont typeface="Wingdings" pitchFamily="2" charset="2"/>
              <a:buChar char="ü"/>
              <a:tabLst>
                <a:tab pos="355600" algn="l"/>
              </a:tabLst>
            </a:pPr>
            <a:endParaRPr lang="el-GR" sz="2000" b="1" dirty="0" smtClean="0">
              <a:solidFill>
                <a:schemeClr val="accent1"/>
              </a:solidFill>
              <a:effectLst/>
              <a:latin typeface="Arial" charset="0"/>
            </a:endParaRPr>
          </a:p>
        </p:txBody>
      </p:sp>
      <p:sp>
        <p:nvSpPr>
          <p:cNvPr id="737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160A738-2E47-423A-BF72-EA66ED1E1648}" type="slidenum">
              <a:rPr lang="el-GR" sz="1200">
                <a:solidFill>
                  <a:schemeClr val="tx1">
                    <a:tint val="75000"/>
                  </a:schemeClr>
                </a:solidFill>
                <a:latin typeface="+mn-lt"/>
                <a:cs typeface="+mn-cs"/>
              </a:rPr>
              <a:pPr algn="r" fontAlgn="auto">
                <a:spcBef>
                  <a:spcPts val="0"/>
                </a:spcBef>
                <a:spcAft>
                  <a:spcPts val="0"/>
                </a:spcAft>
                <a:defRPr/>
              </a:pPr>
              <a:t>76</a:t>
            </a:fld>
            <a:endParaRPr lang="el-GR" sz="1200">
              <a:solidFill>
                <a:schemeClr val="tx1">
                  <a:tint val="75000"/>
                </a:schemeClr>
              </a:solidFill>
              <a:latin typeface="+mn-lt"/>
              <a:cs typeface="+mn-cs"/>
            </a:endParaRPr>
          </a:p>
        </p:txBody>
      </p:sp>
      <p:sp>
        <p:nvSpPr>
          <p:cNvPr id="73731"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3732" name="Content Placeholder 2"/>
          <p:cNvSpPr>
            <a:spLocks noGrp="1"/>
          </p:cNvSpPr>
          <p:nvPr>
            <p:ph idx="4294967295"/>
          </p:nvPr>
        </p:nvSpPr>
        <p:spPr>
          <a:xfrm>
            <a:off x="179388" y="857233"/>
            <a:ext cx="8785225" cy="5524518"/>
          </a:xfrm>
          <a:noFill/>
        </p:spPr>
        <p:txBody>
          <a:bodyPr/>
          <a:lstStyle/>
          <a:p>
            <a:pPr marL="0" indent="0" algn="just">
              <a:lnSpc>
                <a:spcPct val="150000"/>
              </a:lnSpc>
              <a:spcBef>
                <a:spcPts val="0"/>
              </a:spcBef>
              <a:buFont typeface="Wingdings" pitchFamily="2" charset="2"/>
              <a:buNone/>
              <a:tabLst>
                <a:tab pos="355600" algn="l"/>
              </a:tabLst>
            </a:pPr>
            <a:endParaRPr lang="el-GR" sz="2000" b="1" u="sng" dirty="0" smtClean="0">
              <a:effectLst/>
              <a:latin typeface="+mj-lt"/>
            </a:endParaRPr>
          </a:p>
          <a:p>
            <a:pPr marL="0" indent="0" algn="just">
              <a:lnSpc>
                <a:spcPct val="150000"/>
              </a:lnSpc>
              <a:spcBef>
                <a:spcPts val="0"/>
              </a:spcBef>
              <a:buFont typeface="Wingdings" pitchFamily="2" charset="2"/>
              <a:buNone/>
              <a:tabLst>
                <a:tab pos="355600" algn="l"/>
              </a:tabLst>
            </a:pPr>
            <a:r>
              <a:rPr lang="el-GR" sz="2000" b="1" u="sng" dirty="0" smtClean="0">
                <a:effectLst/>
                <a:latin typeface="+mj-lt"/>
              </a:rPr>
              <a:t>Άρθρο</a:t>
            </a:r>
            <a:r>
              <a:rPr lang="en-GB" sz="2000" b="1" u="sng" dirty="0" smtClean="0">
                <a:effectLst/>
                <a:latin typeface="+mj-lt"/>
              </a:rPr>
              <a:t> 72 </a:t>
            </a:r>
            <a:r>
              <a:rPr lang="el-GR" sz="2000" b="1" dirty="0" smtClean="0">
                <a:effectLst/>
                <a:latin typeface="+mj-lt"/>
              </a:rPr>
              <a:t>«</a:t>
            </a:r>
            <a:r>
              <a:rPr lang="el-GR" sz="2000" b="1" u="sng" dirty="0" smtClean="0">
                <a:effectLst/>
                <a:latin typeface="+mj-lt"/>
              </a:rPr>
              <a:t>Εγγύηση συμμετοχής</a:t>
            </a:r>
            <a:r>
              <a:rPr lang="el-GR" sz="2000" b="1" dirty="0" smtClean="0">
                <a:effectLst/>
                <a:latin typeface="+mj-lt"/>
              </a:rPr>
              <a:t>» </a:t>
            </a:r>
            <a:r>
              <a:rPr lang="el-GR" sz="2000" dirty="0" smtClean="0">
                <a:latin typeface="+mj-lt"/>
              </a:rPr>
              <a:t>καταπίπτει:</a:t>
            </a:r>
          </a:p>
          <a:p>
            <a:pPr marL="0" indent="0" algn="just">
              <a:lnSpc>
                <a:spcPct val="150000"/>
              </a:lnSpc>
              <a:spcBef>
                <a:spcPts val="0"/>
              </a:spcBef>
              <a:buFont typeface="Wingdings" pitchFamily="2" charset="2"/>
              <a:buNone/>
              <a:tabLst>
                <a:tab pos="355600" algn="l"/>
              </a:tabLst>
            </a:pPr>
            <a:endParaRPr lang="el-GR" sz="2000" dirty="0" smtClean="0">
              <a:latin typeface="+mj-lt"/>
            </a:endParaRPr>
          </a:p>
          <a:p>
            <a:pPr marL="514350" indent="-514350" algn="just">
              <a:lnSpc>
                <a:spcPct val="150000"/>
              </a:lnSpc>
              <a:spcBef>
                <a:spcPts val="0"/>
              </a:spcBef>
              <a:buFont typeface="+mj-lt"/>
              <a:buAutoNum type="romanLcPeriod"/>
              <a:tabLst>
                <a:tab pos="355600" algn="l"/>
              </a:tabLst>
            </a:pPr>
            <a:r>
              <a:rPr lang="el-GR" sz="2000" dirty="0" smtClean="0">
                <a:latin typeface="+mj-lt"/>
              </a:rPr>
              <a:t>αν ο προσφέρων αποσύρει την προσφορά του κατά τη διάρκεια ισχύος αυτής, </a:t>
            </a:r>
          </a:p>
          <a:p>
            <a:pPr marL="514350" indent="-514350" algn="just">
              <a:lnSpc>
                <a:spcPct val="150000"/>
              </a:lnSpc>
              <a:spcBef>
                <a:spcPts val="0"/>
              </a:spcBef>
              <a:buFont typeface="+mj-lt"/>
              <a:buAutoNum type="romanLcPeriod"/>
              <a:tabLst>
                <a:tab pos="355600" algn="l"/>
              </a:tabLst>
            </a:pPr>
            <a:r>
              <a:rPr lang="el-GR" sz="2000" dirty="0" smtClean="0">
                <a:latin typeface="+mj-lt"/>
              </a:rPr>
              <a:t>παρέχει ψευδή στοιχεία ή πληροφορίες που αναφέρονται στα άρθρα 73 έως 78, </a:t>
            </a:r>
          </a:p>
          <a:p>
            <a:pPr marL="514350" indent="-514350" algn="just">
              <a:lnSpc>
                <a:spcPct val="150000"/>
              </a:lnSpc>
              <a:spcBef>
                <a:spcPts val="0"/>
              </a:spcBef>
              <a:buFont typeface="+mj-lt"/>
              <a:buAutoNum type="romanLcPeriod"/>
              <a:tabLst>
                <a:tab pos="355600" algn="l"/>
              </a:tabLst>
            </a:pPr>
            <a:r>
              <a:rPr lang="el-GR" sz="2000" dirty="0" smtClean="0">
                <a:latin typeface="+mj-lt"/>
              </a:rPr>
              <a:t>δεν προσκομίσει εγκαίρως τα προβλεπόμενα στα έγγραφα της σύμβασης δικαιολογητικά </a:t>
            </a:r>
          </a:p>
          <a:p>
            <a:pPr marL="514350" indent="-514350" algn="just">
              <a:lnSpc>
                <a:spcPct val="150000"/>
              </a:lnSpc>
              <a:spcBef>
                <a:spcPts val="0"/>
              </a:spcBef>
              <a:buFont typeface="+mj-lt"/>
              <a:buAutoNum type="romanLcPeriod"/>
              <a:tabLst>
                <a:tab pos="355600" algn="l"/>
              </a:tabLst>
            </a:pPr>
            <a:r>
              <a:rPr lang="el-GR" sz="2000" dirty="0" smtClean="0">
                <a:latin typeface="+mj-lt"/>
              </a:rPr>
              <a:t>ή δεν προσέλθει εγκαίρως για υπογραφή της σύμβασης.</a:t>
            </a:r>
          </a:p>
          <a:p>
            <a:pPr marL="660400" indent="-660400" algn="just">
              <a:lnSpc>
                <a:spcPct val="180000"/>
              </a:lnSpc>
              <a:spcBef>
                <a:spcPts val="0"/>
              </a:spcBef>
              <a:buFont typeface="Wingdings" pitchFamily="2" charset="2"/>
              <a:buChar char="ü"/>
              <a:tabLst>
                <a:tab pos="355600" algn="l"/>
              </a:tabLst>
            </a:pPr>
            <a:endParaRPr lang="el-GR" sz="2000" b="1" dirty="0" smtClean="0">
              <a:solidFill>
                <a:schemeClr val="accent1"/>
              </a:solidFill>
              <a:effectLst/>
              <a:latin typeface="Arial" charset="0"/>
            </a:endParaRPr>
          </a:p>
        </p:txBody>
      </p:sp>
      <p:sp>
        <p:nvSpPr>
          <p:cNvPr id="7373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0CD856E-E72E-4B16-9647-163543D93DEB}" type="slidenum">
              <a:rPr lang="el-GR" sz="1200">
                <a:solidFill>
                  <a:schemeClr val="tx1">
                    <a:tint val="75000"/>
                  </a:schemeClr>
                </a:solidFill>
                <a:latin typeface="+mn-lt"/>
                <a:cs typeface="+mn-cs"/>
              </a:rPr>
              <a:pPr algn="r" fontAlgn="auto">
                <a:spcBef>
                  <a:spcPts val="0"/>
                </a:spcBef>
                <a:spcAft>
                  <a:spcPts val="0"/>
                </a:spcAft>
                <a:defRPr/>
              </a:pPr>
              <a:t>77</a:t>
            </a:fld>
            <a:endParaRPr lang="el-GR" sz="1200">
              <a:solidFill>
                <a:schemeClr val="tx1">
                  <a:tint val="75000"/>
                </a:schemeClr>
              </a:solidFill>
              <a:latin typeface="+mn-lt"/>
              <a:cs typeface="+mn-cs"/>
            </a:endParaRPr>
          </a:p>
        </p:txBody>
      </p:sp>
      <p:sp>
        <p:nvSpPr>
          <p:cNvPr id="74755" name="Title 1"/>
          <p:cNvSpPr>
            <a:spLocks noGrp="1"/>
          </p:cNvSpPr>
          <p:nvPr>
            <p:ph type="title" idx="4294967295"/>
          </p:nvPr>
        </p:nvSpPr>
        <p:spPr>
          <a:xfrm>
            <a:off x="395288" y="115888"/>
            <a:ext cx="8353425" cy="527030"/>
          </a:xfrm>
          <a:noFill/>
        </p:spPr>
        <p:txBody>
          <a:bodyPr/>
          <a:lstStyle/>
          <a:p>
            <a:pPr eaLnBrk="1" hangingPunct="1">
              <a:lnSpc>
                <a:spcPct val="90000"/>
              </a:lnSpc>
            </a:pPr>
            <a:r>
              <a:rPr lang="el-GR" sz="2000" b="1" dirty="0" smtClean="0">
                <a:effectLst/>
              </a:rPr>
              <a:t/>
            </a:r>
            <a:br>
              <a:rPr lang="el-GR" sz="2000" b="1" dirty="0" smtClean="0">
                <a:effectLst/>
              </a:rPr>
            </a:br>
            <a:r>
              <a:rPr lang="el-GR" sz="2000" b="1" dirty="0" smtClean="0">
                <a:effectLst/>
              </a:rPr>
              <a:t/>
            </a:r>
            <a:br>
              <a:rPr lang="el-GR" sz="2000" b="1" dirty="0" smtClean="0">
                <a:effectLst/>
              </a:rPr>
            </a:br>
            <a:r>
              <a:rPr lang="el-GR" sz="2000" b="1" dirty="0" smtClean="0">
                <a:solidFill>
                  <a:srgbClr val="FFFF00"/>
                </a:solidFill>
                <a:effectLst/>
                <a:latin typeface="Arial" pitchFamily="34" charset="0"/>
                <a:cs typeface="Arial" pitchFamily="34" charset="0"/>
              </a:rPr>
              <a:t>Άρθρο</a:t>
            </a:r>
            <a:r>
              <a:rPr lang="en-GB" sz="2000" b="1" dirty="0" smtClean="0">
                <a:solidFill>
                  <a:srgbClr val="FFFF00"/>
                </a:solidFill>
                <a:effectLst/>
                <a:latin typeface="Arial" pitchFamily="34" charset="0"/>
                <a:cs typeface="Arial" pitchFamily="34" charset="0"/>
              </a:rPr>
              <a:t> 72 </a:t>
            </a:r>
            <a:r>
              <a:rPr lang="el-GR" sz="2000" b="1" dirty="0" smtClean="0">
                <a:effectLst/>
                <a:latin typeface="Arial" pitchFamily="34" charset="0"/>
                <a:cs typeface="Arial" pitchFamily="34" charset="0"/>
              </a:rPr>
              <a:t/>
            </a:r>
            <a:br>
              <a:rPr lang="el-GR" sz="2000" b="1" dirty="0" smtClean="0">
                <a:effectLst/>
                <a:latin typeface="Arial" pitchFamily="34" charset="0"/>
                <a:cs typeface="Arial" pitchFamily="34" charset="0"/>
              </a:rPr>
            </a:br>
            <a:endParaRPr lang="el-GR" sz="2000" dirty="0" smtClean="0">
              <a:effectLst/>
            </a:endParaRPr>
          </a:p>
        </p:txBody>
      </p:sp>
      <p:sp>
        <p:nvSpPr>
          <p:cNvPr id="65540" name="Content Placeholder 2"/>
          <p:cNvSpPr>
            <a:spLocks noGrp="1"/>
          </p:cNvSpPr>
          <p:nvPr>
            <p:ph idx="4294967295"/>
          </p:nvPr>
        </p:nvSpPr>
        <p:spPr>
          <a:xfrm>
            <a:off x="179388" y="785795"/>
            <a:ext cx="8785225" cy="5595956"/>
          </a:xfrm>
        </p:spPr>
        <p:txBody>
          <a:bodyPr/>
          <a:lstStyle/>
          <a:p>
            <a:pPr marL="0" indent="0" algn="just">
              <a:lnSpc>
                <a:spcPct val="150000"/>
              </a:lnSpc>
              <a:spcBef>
                <a:spcPts val="0"/>
              </a:spcBef>
              <a:buFont typeface="Wingdings" pitchFamily="2" charset="2"/>
              <a:buChar char="v"/>
            </a:pPr>
            <a:r>
              <a:rPr lang="el-GR" sz="2000" b="1" dirty="0" smtClean="0">
                <a:latin typeface="+mj-lt"/>
              </a:rPr>
              <a:t> Η εγγύηση συμμετοχής επιστρέφεται στον ανάδοχο με την προσκόμιση της εγγύησης καλής εκτέλεσης.</a:t>
            </a:r>
          </a:p>
          <a:p>
            <a:pPr marL="0" indent="0" algn="just">
              <a:lnSpc>
                <a:spcPct val="150000"/>
              </a:lnSpc>
              <a:spcBef>
                <a:spcPts val="0"/>
              </a:spcBef>
              <a:buNone/>
            </a:pPr>
            <a:endParaRPr lang="el-GR" sz="2000" dirty="0" smtClean="0">
              <a:latin typeface="+mj-lt"/>
            </a:endParaRPr>
          </a:p>
          <a:p>
            <a:pPr marL="0" indent="0" algn="ctr">
              <a:lnSpc>
                <a:spcPct val="150000"/>
              </a:lnSpc>
              <a:spcBef>
                <a:spcPts val="0"/>
              </a:spcBef>
              <a:buFont typeface="Wingdings" pitchFamily="2" charset="2"/>
              <a:buChar char="v"/>
            </a:pPr>
            <a:r>
              <a:rPr lang="el-GR" sz="2000" dirty="0" smtClean="0">
                <a:latin typeface="+mj-lt"/>
              </a:rPr>
              <a:t> </a:t>
            </a:r>
            <a:r>
              <a:rPr lang="el-GR" sz="2000" b="1" dirty="0" smtClean="0">
                <a:latin typeface="+mj-lt"/>
              </a:rPr>
              <a:t>Στους λοιπούς προσφέροντες μετά:</a:t>
            </a:r>
          </a:p>
          <a:p>
            <a:pPr marL="457200" indent="-457200" algn="just">
              <a:lnSpc>
                <a:spcPct val="150000"/>
              </a:lnSpc>
              <a:spcBef>
                <a:spcPts val="0"/>
              </a:spcBef>
              <a:buFont typeface="+mj-lt"/>
              <a:buAutoNum type="arabicParenR"/>
            </a:pPr>
            <a:r>
              <a:rPr lang="el-GR" sz="2000" dirty="0" smtClean="0">
                <a:latin typeface="+mj-lt"/>
              </a:rPr>
              <a:t>την άπρακτη πάροδο της προθεσμίας άσκησης </a:t>
            </a:r>
            <a:r>
              <a:rPr lang="el-GR" sz="2000" dirty="0" err="1" smtClean="0">
                <a:latin typeface="+mj-lt"/>
              </a:rPr>
              <a:t>ενδικοφανούς</a:t>
            </a:r>
            <a:r>
              <a:rPr lang="el-GR" sz="2000" dirty="0" smtClean="0">
                <a:latin typeface="+mj-lt"/>
              </a:rPr>
              <a:t> προσφυγής  ή την έκδοση απόφασης επί ασκηθείσας προσφυγής κατά της απόφασης κατακύρωσης &amp;</a:t>
            </a:r>
          </a:p>
          <a:p>
            <a:pPr marL="457200" indent="-457200" algn="just">
              <a:lnSpc>
                <a:spcPct val="150000"/>
              </a:lnSpc>
              <a:spcBef>
                <a:spcPts val="0"/>
              </a:spcBef>
              <a:buFont typeface="+mj-lt"/>
              <a:buAutoNum type="arabicParenR"/>
            </a:pPr>
            <a:r>
              <a:rPr lang="el-GR" sz="2000" dirty="0" smtClean="0">
                <a:latin typeface="+mj-lt"/>
              </a:rPr>
              <a:t>την άπρακτη πάροδο της προθεσμίας άσκησης ένδικων βοηθημάτων προσωρινής δικαστικής Προστασίας ή την έκδοση απόφασης επ' αυτών, </a:t>
            </a:r>
          </a:p>
          <a:p>
            <a:pPr marL="457200" indent="-457200" algn="just">
              <a:lnSpc>
                <a:spcPct val="150000"/>
              </a:lnSpc>
              <a:spcBef>
                <a:spcPts val="0"/>
              </a:spcBef>
              <a:buFont typeface="+mj-lt"/>
              <a:buAutoNum type="arabicParenR"/>
            </a:pPr>
            <a:r>
              <a:rPr lang="el-GR" sz="2000" dirty="0" smtClean="0">
                <a:latin typeface="+mj-lt"/>
              </a:rPr>
              <a:t>την ολοκλήρωση του </a:t>
            </a:r>
            <a:r>
              <a:rPr lang="el-GR" sz="2000" dirty="0" err="1" smtClean="0">
                <a:latin typeface="+mj-lt"/>
              </a:rPr>
              <a:t>προσυμβατικού</a:t>
            </a:r>
            <a:r>
              <a:rPr lang="el-GR" sz="2000" dirty="0" smtClean="0">
                <a:latin typeface="+mj-lt"/>
              </a:rPr>
              <a:t> ελέγχου από το </a:t>
            </a:r>
            <a:r>
              <a:rPr lang="el-GR" sz="2000" dirty="0" err="1" smtClean="0">
                <a:latin typeface="+mj-lt"/>
              </a:rPr>
              <a:t>ΕλΣ</a:t>
            </a:r>
            <a:r>
              <a:rPr lang="el-GR" sz="2000" dirty="0" smtClean="0">
                <a:latin typeface="+mj-lt"/>
              </a:rPr>
              <a:t>, εφόσον απαιτείται.</a:t>
            </a:r>
          </a:p>
        </p:txBody>
      </p:sp>
      <p:sp>
        <p:nvSpPr>
          <p:cNvPr id="747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0CD856E-E72E-4B16-9647-163543D93DEB}" type="slidenum">
              <a:rPr lang="el-GR" sz="1200">
                <a:solidFill>
                  <a:schemeClr val="tx1">
                    <a:tint val="75000"/>
                  </a:schemeClr>
                </a:solidFill>
                <a:latin typeface="+mn-lt"/>
                <a:cs typeface="+mn-cs"/>
              </a:rPr>
              <a:pPr algn="r" fontAlgn="auto">
                <a:spcBef>
                  <a:spcPts val="0"/>
                </a:spcBef>
                <a:spcAft>
                  <a:spcPts val="0"/>
                </a:spcAft>
                <a:defRPr/>
              </a:pPr>
              <a:t>78</a:t>
            </a:fld>
            <a:endParaRPr lang="el-GR" sz="1200">
              <a:solidFill>
                <a:schemeClr val="tx1">
                  <a:tint val="75000"/>
                </a:schemeClr>
              </a:solidFill>
              <a:latin typeface="+mn-lt"/>
              <a:cs typeface="+mn-cs"/>
            </a:endParaRPr>
          </a:p>
        </p:txBody>
      </p:sp>
      <p:sp>
        <p:nvSpPr>
          <p:cNvPr id="74755" name="Title 1"/>
          <p:cNvSpPr>
            <a:spLocks noGrp="1"/>
          </p:cNvSpPr>
          <p:nvPr>
            <p:ph type="title" idx="4294967295"/>
          </p:nvPr>
        </p:nvSpPr>
        <p:spPr>
          <a:xfrm>
            <a:off x="395288" y="115888"/>
            <a:ext cx="8353425" cy="527030"/>
          </a:xfrm>
          <a:noFill/>
        </p:spPr>
        <p:txBody>
          <a:bodyPr/>
          <a:lstStyle/>
          <a:p>
            <a:pPr eaLnBrk="1" hangingPunct="1">
              <a:lnSpc>
                <a:spcPct val="90000"/>
              </a:lnSpc>
            </a:pPr>
            <a:r>
              <a:rPr lang="el-GR" sz="2000" b="1" dirty="0" smtClean="0">
                <a:effectLst/>
              </a:rPr>
              <a:t/>
            </a:r>
            <a:br>
              <a:rPr lang="el-GR" sz="2000" b="1" dirty="0" smtClean="0">
                <a:effectLst/>
              </a:rPr>
            </a:br>
            <a:r>
              <a:rPr lang="el-GR" sz="2000" b="1" dirty="0" smtClean="0">
                <a:effectLst/>
              </a:rPr>
              <a:t/>
            </a:r>
            <a:br>
              <a:rPr lang="el-GR" sz="2000" b="1" dirty="0" smtClean="0">
                <a:effectLst/>
              </a:rPr>
            </a:br>
            <a:r>
              <a:rPr lang="el-GR" sz="2000" b="1" dirty="0" smtClean="0">
                <a:solidFill>
                  <a:srgbClr val="FFFF00"/>
                </a:solidFill>
                <a:effectLst/>
                <a:latin typeface="Arial" pitchFamily="34" charset="0"/>
                <a:cs typeface="Arial" pitchFamily="34" charset="0"/>
              </a:rPr>
              <a:t>Άρθρο</a:t>
            </a:r>
            <a:r>
              <a:rPr lang="en-GB" sz="2000" b="1" dirty="0" smtClean="0">
                <a:solidFill>
                  <a:srgbClr val="FFFF00"/>
                </a:solidFill>
                <a:effectLst/>
                <a:latin typeface="Arial" pitchFamily="34" charset="0"/>
                <a:cs typeface="Arial" pitchFamily="34" charset="0"/>
              </a:rPr>
              <a:t> 72 </a:t>
            </a:r>
            <a:r>
              <a:rPr lang="el-GR" sz="2000" b="1" dirty="0" smtClean="0">
                <a:effectLst/>
                <a:latin typeface="Arial" pitchFamily="34" charset="0"/>
                <a:cs typeface="Arial" pitchFamily="34" charset="0"/>
              </a:rPr>
              <a:t/>
            </a:r>
            <a:br>
              <a:rPr lang="el-GR" sz="2000" b="1" dirty="0" smtClean="0">
                <a:effectLst/>
                <a:latin typeface="Arial" pitchFamily="34" charset="0"/>
                <a:cs typeface="Arial" pitchFamily="34" charset="0"/>
              </a:rPr>
            </a:br>
            <a:endParaRPr lang="el-GR" sz="2000" dirty="0" smtClean="0">
              <a:effectLst/>
            </a:endParaRPr>
          </a:p>
        </p:txBody>
      </p:sp>
      <p:sp>
        <p:nvSpPr>
          <p:cNvPr id="65540" name="Content Placeholder 2"/>
          <p:cNvSpPr>
            <a:spLocks noGrp="1"/>
          </p:cNvSpPr>
          <p:nvPr>
            <p:ph idx="4294967295"/>
          </p:nvPr>
        </p:nvSpPr>
        <p:spPr>
          <a:xfrm>
            <a:off x="179388" y="785795"/>
            <a:ext cx="8785225" cy="5595956"/>
          </a:xfrm>
        </p:spPr>
        <p:txBody>
          <a:bodyPr/>
          <a:lstStyle/>
          <a:p>
            <a:pPr marL="0" indent="0" algn="just">
              <a:lnSpc>
                <a:spcPct val="150000"/>
              </a:lnSpc>
              <a:spcBef>
                <a:spcPts val="0"/>
              </a:spcBef>
              <a:buNone/>
            </a:pPr>
            <a:r>
              <a:rPr lang="el-GR" sz="2000" dirty="0" smtClean="0">
                <a:solidFill>
                  <a:srgbClr val="FFFF00"/>
                </a:solidFill>
                <a:latin typeface="+mj-lt"/>
              </a:rPr>
              <a:t>Για τα προηγούμενα στάδια της κατακύρωσης η εγγύηση συμμετοχής επιστρέφεται στους συμμετέχοντες στις περιπτώσεις</a:t>
            </a:r>
            <a:r>
              <a:rPr lang="el-GR" sz="2000" dirty="0" smtClean="0">
                <a:latin typeface="+mj-lt"/>
              </a:rPr>
              <a:t>: </a:t>
            </a:r>
          </a:p>
          <a:p>
            <a:pPr marL="0" indent="0" algn="just">
              <a:lnSpc>
                <a:spcPct val="150000"/>
              </a:lnSpc>
              <a:spcBef>
                <a:spcPts val="0"/>
              </a:spcBef>
              <a:buNone/>
            </a:pPr>
            <a:r>
              <a:rPr lang="el-GR" sz="2400" dirty="0" smtClean="0">
                <a:latin typeface="+mj-lt"/>
              </a:rPr>
              <a:t>α</a:t>
            </a:r>
            <a:r>
              <a:rPr lang="el-GR" sz="2400" dirty="0" smtClean="0">
                <a:effectLst/>
                <a:latin typeface="+mj-lt"/>
              </a:rPr>
              <a:t>) λήξης του χρόνου ισχύος της προσφοράς και μη ανανέωσης αυτής </a:t>
            </a:r>
          </a:p>
          <a:p>
            <a:pPr marL="0" indent="0" algn="just">
              <a:lnSpc>
                <a:spcPct val="150000"/>
              </a:lnSpc>
              <a:spcBef>
                <a:spcPts val="0"/>
              </a:spcBef>
              <a:buNone/>
            </a:pPr>
            <a:r>
              <a:rPr lang="el-GR" sz="2400" dirty="0" smtClean="0">
                <a:effectLst/>
                <a:latin typeface="+mj-lt"/>
              </a:rPr>
              <a:t>β) απόρριψης της προσφοράς τους και εφόσον δεν έχει ασκηθεί </a:t>
            </a:r>
            <a:r>
              <a:rPr lang="el-GR" sz="2400" dirty="0" err="1" smtClean="0">
                <a:effectLst/>
                <a:latin typeface="+mj-lt"/>
              </a:rPr>
              <a:t>ενδικοφανής</a:t>
            </a:r>
            <a:r>
              <a:rPr lang="el-GR" sz="2400" dirty="0" smtClean="0">
                <a:effectLst/>
                <a:latin typeface="+mj-lt"/>
              </a:rPr>
              <a:t> προσφυγή ή ένδικο βοήθημα ή έχει εκπνεύσει άπρακτη η προθεσμία άσκησης </a:t>
            </a:r>
            <a:r>
              <a:rPr lang="el-GR" sz="2400" dirty="0" err="1" smtClean="0">
                <a:effectLst/>
                <a:latin typeface="+mj-lt"/>
              </a:rPr>
              <a:t>ενδικοφανούς</a:t>
            </a:r>
            <a:r>
              <a:rPr lang="el-GR" sz="2400" dirty="0" smtClean="0">
                <a:effectLst/>
                <a:latin typeface="+mj-lt"/>
              </a:rPr>
              <a:t> προσφυγής ή ένδικων βοηθημάτων ή έχει λάβει χώρα παραίτηση από το δικαίωμα άσκησης αυτών ή αυτά έχουν απορριφθεί αμετακλήτως.</a:t>
            </a:r>
            <a:endParaRPr lang="el-GR" sz="2400" dirty="0" smtClean="0">
              <a:effectLst/>
              <a:latin typeface="+mj-lt"/>
              <a:cs typeface="Arial" pitchFamily="34" charset="0"/>
            </a:endParaRPr>
          </a:p>
        </p:txBody>
      </p:sp>
      <p:sp>
        <p:nvSpPr>
          <p:cNvPr id="7475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B73CEA-D2AD-4024-B585-CBDF2F00D743}" type="slidenum">
              <a:rPr lang="el-GR" sz="1200">
                <a:solidFill>
                  <a:schemeClr val="tx1">
                    <a:tint val="75000"/>
                  </a:schemeClr>
                </a:solidFill>
                <a:latin typeface="+mn-lt"/>
                <a:cs typeface="+mn-cs"/>
              </a:rPr>
              <a:pPr algn="r" fontAlgn="auto">
                <a:spcBef>
                  <a:spcPts val="0"/>
                </a:spcBef>
                <a:spcAft>
                  <a:spcPts val="0"/>
                </a:spcAft>
                <a:defRPr/>
              </a:pPr>
              <a:t>79</a:t>
            </a:fld>
            <a:endParaRPr lang="el-GR" sz="1200">
              <a:solidFill>
                <a:schemeClr val="tx1">
                  <a:tint val="75000"/>
                </a:schemeClr>
              </a:solidFill>
              <a:latin typeface="+mn-lt"/>
              <a:cs typeface="+mn-cs"/>
            </a:endParaRPr>
          </a:p>
        </p:txBody>
      </p:sp>
      <p:sp>
        <p:nvSpPr>
          <p:cNvPr id="75779"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5780" name="Content Placeholder 2"/>
          <p:cNvSpPr>
            <a:spLocks noGrp="1"/>
          </p:cNvSpPr>
          <p:nvPr>
            <p:ph idx="4294967295"/>
          </p:nvPr>
        </p:nvSpPr>
        <p:spPr>
          <a:xfrm>
            <a:off x="179388" y="1052513"/>
            <a:ext cx="8785225" cy="5040312"/>
          </a:xfrm>
          <a:noFill/>
        </p:spPr>
        <p:txBody>
          <a:bodyPr/>
          <a:lstStyle/>
          <a:p>
            <a:pPr marL="660400" indent="-660400" algn="just">
              <a:buFont typeface="Wingdings" pitchFamily="2" charset="2"/>
              <a:buNone/>
              <a:tabLst>
                <a:tab pos="355600" algn="l"/>
              </a:tabLst>
            </a:pPr>
            <a:r>
              <a:rPr lang="el-GR" sz="2000" b="1" dirty="0" smtClean="0">
                <a:effectLst/>
                <a:latin typeface="Arial" charset="0"/>
              </a:rPr>
              <a:t>Άρθρο</a:t>
            </a:r>
            <a:r>
              <a:rPr lang="en-GB" sz="2000" b="1" dirty="0" smtClean="0">
                <a:effectLst/>
                <a:latin typeface="Arial" charset="0"/>
              </a:rPr>
              <a:t> 72 </a:t>
            </a:r>
            <a:r>
              <a:rPr lang="el-GR" sz="2000" b="1" dirty="0" smtClean="0">
                <a:effectLst/>
                <a:latin typeface="Arial" charset="0"/>
              </a:rPr>
              <a:t> </a:t>
            </a:r>
            <a:r>
              <a:rPr lang="el-GR" sz="2000" dirty="0" smtClean="0">
                <a:solidFill>
                  <a:schemeClr val="accent1"/>
                </a:solidFill>
                <a:effectLst/>
                <a:latin typeface="Arial" charset="0"/>
              </a:rPr>
              <a:t>Είδη παρεχόμενων εγγυήσεων από τους προσφέροντες</a:t>
            </a:r>
            <a:r>
              <a:rPr lang="el-GR" sz="2000" dirty="0" smtClean="0">
                <a:effectLst/>
                <a:latin typeface="Arial" charset="0"/>
              </a:rPr>
              <a:t>:</a:t>
            </a:r>
          </a:p>
          <a:p>
            <a:pPr marL="660400" indent="-660400" algn="ctr">
              <a:lnSpc>
                <a:spcPct val="150000"/>
              </a:lnSpc>
              <a:spcBef>
                <a:spcPct val="0"/>
              </a:spcBef>
              <a:buFont typeface="Wingdings" pitchFamily="2" charset="2"/>
              <a:buAutoNum type="romanLcPeriod" startAt="2"/>
              <a:tabLst>
                <a:tab pos="355600" algn="l"/>
              </a:tabLst>
            </a:pPr>
            <a:r>
              <a:rPr lang="el-GR" sz="2000" b="1" dirty="0" smtClean="0">
                <a:effectLst/>
                <a:latin typeface="Arial" charset="0"/>
              </a:rPr>
              <a:t>«</a:t>
            </a:r>
            <a:r>
              <a:rPr lang="el-GR" sz="2000" b="1" u="sng" dirty="0" smtClean="0">
                <a:effectLst/>
                <a:latin typeface="Arial" charset="0"/>
              </a:rPr>
              <a:t>Εγγύηση καλής εκτέλεσης</a:t>
            </a:r>
            <a:r>
              <a:rPr lang="el-GR" sz="2000" b="1" dirty="0" smtClean="0">
                <a:effectLst/>
                <a:latin typeface="Arial" charset="0"/>
              </a:rPr>
              <a:t>» </a:t>
            </a:r>
          </a:p>
          <a:p>
            <a:pPr marL="660400" indent="-660400" algn="just">
              <a:lnSpc>
                <a:spcPct val="150000"/>
              </a:lnSpc>
              <a:spcBef>
                <a:spcPct val="0"/>
              </a:spcBef>
              <a:buFont typeface="Wingdings" pitchFamily="2" charset="2"/>
              <a:buAutoNum type="arabicPeriod"/>
              <a:tabLst>
                <a:tab pos="355600" algn="l"/>
              </a:tabLst>
            </a:pPr>
            <a:r>
              <a:rPr lang="el-GR" sz="2000" dirty="0" smtClean="0">
                <a:effectLst/>
                <a:latin typeface="Arial" charset="0"/>
              </a:rPr>
              <a:t>ύψος, </a:t>
            </a:r>
          </a:p>
          <a:p>
            <a:pPr marL="660400" indent="-660400" algn="just">
              <a:lnSpc>
                <a:spcPct val="150000"/>
              </a:lnSpc>
              <a:spcBef>
                <a:spcPct val="0"/>
              </a:spcBef>
              <a:buFont typeface="Wingdings" pitchFamily="2" charset="2"/>
              <a:buAutoNum type="arabicPeriod"/>
              <a:tabLst>
                <a:tab pos="355600" algn="l"/>
              </a:tabLst>
            </a:pPr>
            <a:r>
              <a:rPr lang="el-GR" sz="2000" dirty="0" smtClean="0">
                <a:effectLst/>
                <a:latin typeface="Arial" charset="0"/>
              </a:rPr>
              <a:t>περιεχόμενο, </a:t>
            </a:r>
          </a:p>
          <a:p>
            <a:pPr marL="660400" indent="-660400" algn="just">
              <a:lnSpc>
                <a:spcPct val="150000"/>
              </a:lnSpc>
              <a:spcBef>
                <a:spcPct val="0"/>
              </a:spcBef>
              <a:buFont typeface="Wingdings" pitchFamily="2" charset="2"/>
              <a:buAutoNum type="arabicPeriod"/>
              <a:tabLst>
                <a:tab pos="355600" algn="l"/>
              </a:tabLst>
            </a:pPr>
            <a:r>
              <a:rPr lang="el-GR" sz="2000" dirty="0" smtClean="0">
                <a:effectLst/>
                <a:latin typeface="Arial" charset="0"/>
              </a:rPr>
              <a:t>κατάπτωση, </a:t>
            </a:r>
          </a:p>
          <a:p>
            <a:pPr marL="660400" indent="-660400" algn="just">
              <a:lnSpc>
                <a:spcPct val="150000"/>
              </a:lnSpc>
              <a:spcBef>
                <a:spcPct val="0"/>
              </a:spcBef>
              <a:buFont typeface="Wingdings" pitchFamily="2" charset="2"/>
              <a:buAutoNum type="arabicPeriod"/>
              <a:tabLst>
                <a:tab pos="355600" algn="l"/>
              </a:tabLst>
            </a:pPr>
            <a:r>
              <a:rPr lang="el-GR" sz="2000" dirty="0" smtClean="0">
                <a:effectLst/>
                <a:latin typeface="Arial" charset="0"/>
              </a:rPr>
              <a:t>τροποποίηση, </a:t>
            </a:r>
          </a:p>
          <a:p>
            <a:pPr marL="660400" indent="-660400" algn="just">
              <a:lnSpc>
                <a:spcPct val="150000"/>
              </a:lnSpc>
              <a:spcBef>
                <a:spcPct val="0"/>
              </a:spcBef>
              <a:buFont typeface="Wingdings" pitchFamily="2" charset="2"/>
              <a:buAutoNum type="arabicPeriod"/>
              <a:tabLst>
                <a:tab pos="355600" algn="l"/>
              </a:tabLst>
            </a:pPr>
            <a:r>
              <a:rPr lang="el-GR" sz="2000" dirty="0" smtClean="0">
                <a:effectLst/>
                <a:latin typeface="Arial" charset="0"/>
              </a:rPr>
              <a:t>χρόνος ισχύος, </a:t>
            </a:r>
          </a:p>
          <a:p>
            <a:pPr marL="660400" indent="-660400" algn="just">
              <a:lnSpc>
                <a:spcPct val="150000"/>
              </a:lnSpc>
              <a:spcBef>
                <a:spcPct val="0"/>
              </a:spcBef>
              <a:buFont typeface="Wingdings" pitchFamily="2" charset="2"/>
              <a:buAutoNum type="arabicPeriod"/>
              <a:tabLst>
                <a:tab pos="355600" algn="l"/>
              </a:tabLst>
            </a:pPr>
            <a:r>
              <a:rPr lang="el-GR" sz="2000" dirty="0" smtClean="0">
                <a:effectLst/>
                <a:latin typeface="Arial" charset="0"/>
              </a:rPr>
              <a:t>επιστροφή. </a:t>
            </a:r>
          </a:p>
          <a:p>
            <a:pPr marL="660400" indent="-660400" algn="just">
              <a:lnSpc>
                <a:spcPct val="150000"/>
              </a:lnSpc>
              <a:spcBef>
                <a:spcPct val="0"/>
              </a:spcBef>
              <a:buFont typeface="Wingdings" pitchFamily="2" charset="2"/>
              <a:buAutoNum type="arabicPeriod"/>
              <a:tabLst>
                <a:tab pos="355600" algn="l"/>
              </a:tabLst>
            </a:pPr>
            <a:r>
              <a:rPr lang="el-GR" sz="2000" b="1" dirty="0" smtClean="0">
                <a:solidFill>
                  <a:schemeClr val="accent1"/>
                </a:solidFill>
                <a:effectLst/>
                <a:latin typeface="Arial" charset="0"/>
              </a:rPr>
              <a:t>Χρόνος ισχύος εγγύησης καλής εκτέλεσης για ΔΣ προμηθειών</a:t>
            </a:r>
            <a:r>
              <a:rPr lang="el-GR" sz="2000" dirty="0" smtClean="0">
                <a:effectLst/>
                <a:latin typeface="Arial" charset="0"/>
              </a:rPr>
              <a:t>. </a:t>
            </a:r>
          </a:p>
        </p:txBody>
      </p:sp>
      <p:sp>
        <p:nvSpPr>
          <p:cNvPr id="7578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noGrp="1"/>
          </p:cNvSpPr>
          <p:nvPr/>
        </p:nvSpPr>
        <p:spPr bwMode="auto">
          <a:xfrm>
            <a:off x="6553200" y="6356350"/>
            <a:ext cx="2133600" cy="365125"/>
          </a:xfrm>
          <a:prstGeom prst="rect">
            <a:avLst/>
          </a:prstGeom>
          <a:noFill/>
          <a:ln>
            <a:miter lim="800000"/>
            <a:headEnd/>
            <a:tailEnd/>
          </a:ln>
        </p:spPr>
        <p:txBody>
          <a:bodyPr anchor="ctr"/>
          <a:lstStyle/>
          <a:p>
            <a:pPr algn="r" fontAlgn="auto">
              <a:spcBef>
                <a:spcPts val="0"/>
              </a:spcBef>
              <a:spcAft>
                <a:spcPts val="0"/>
              </a:spcAft>
              <a:defRPr/>
            </a:pPr>
            <a:fld id="{C8886852-E9E4-4340-9C15-8F5389FA8177}" type="slidenum">
              <a:rPr lang="el-GR" sz="1200">
                <a:solidFill>
                  <a:schemeClr val="tx1">
                    <a:tint val="75000"/>
                  </a:schemeClr>
                </a:solidFill>
                <a:latin typeface="+mn-lt"/>
                <a:cs typeface="+mn-cs"/>
              </a:rPr>
              <a:pPr algn="r" fontAlgn="auto">
                <a:spcBef>
                  <a:spcPts val="0"/>
                </a:spcBef>
                <a:spcAft>
                  <a:spcPts val="0"/>
                </a:spcAft>
                <a:defRPr/>
              </a:pPr>
              <a:t>8</a:t>
            </a:fld>
            <a:endParaRPr lang="el-GR" sz="1200">
              <a:solidFill>
                <a:schemeClr val="tx1">
                  <a:tint val="75000"/>
                </a:schemeClr>
              </a:solidFill>
              <a:latin typeface="+mn-lt"/>
              <a:cs typeface="+mn-cs"/>
            </a:endParaRPr>
          </a:p>
        </p:txBody>
      </p:sp>
      <p:sp>
        <p:nvSpPr>
          <p:cNvPr id="35843" name="Title 1"/>
          <p:cNvSpPr>
            <a:spLocks noGrp="1"/>
          </p:cNvSpPr>
          <p:nvPr>
            <p:ph type="title" idx="4294967295"/>
          </p:nvPr>
        </p:nvSpPr>
        <p:spPr>
          <a:xfrm>
            <a:off x="395288" y="188913"/>
            <a:ext cx="8280400" cy="525443"/>
          </a:xfrm>
        </p:spPr>
        <p:txBody>
          <a:bodyPr/>
          <a:lstStyle/>
          <a:p>
            <a:pPr eaLnBrk="1" hangingPunct="1">
              <a:lnSpc>
                <a:spcPct val="90000"/>
              </a:lnSpc>
              <a:defRPr/>
            </a:pPr>
            <a:r>
              <a:rPr lang="el-GR" sz="1800" b="1" dirty="0" smtClean="0"/>
              <a:t>Άρθρο 50</a:t>
            </a:r>
            <a:endParaRPr lang="el-GR" sz="1800" dirty="0" smtClean="0">
              <a:effectLst/>
            </a:endParaRPr>
          </a:p>
        </p:txBody>
      </p:sp>
      <p:sp>
        <p:nvSpPr>
          <p:cNvPr id="7172" name="Content Placeholder 2"/>
          <p:cNvSpPr>
            <a:spLocks noGrp="1"/>
          </p:cNvSpPr>
          <p:nvPr>
            <p:ph idx="4294967295"/>
          </p:nvPr>
        </p:nvSpPr>
        <p:spPr>
          <a:xfrm>
            <a:off x="142845" y="1000108"/>
            <a:ext cx="8786874" cy="4929222"/>
          </a:xfrm>
          <a:noFill/>
        </p:spPr>
        <p:txBody>
          <a:bodyPr/>
          <a:lstStyle/>
          <a:p>
            <a:pPr marL="0" indent="0" algn="just" defTabSz="190500">
              <a:lnSpc>
                <a:spcPct val="150000"/>
              </a:lnSpc>
              <a:spcBef>
                <a:spcPct val="0"/>
              </a:spcBef>
              <a:buNone/>
              <a:tabLst>
                <a:tab pos="0" algn="l"/>
              </a:tabLst>
            </a:pPr>
            <a:r>
              <a:rPr lang="el-GR" sz="2000" dirty="0" smtClean="0">
                <a:solidFill>
                  <a:srgbClr val="0070C0"/>
                </a:solidFill>
              </a:rPr>
              <a:t>Προσθήκη παρ. 5 στο άρθρο 50, με Αντικατάσταση παρ. 1 άρθρου 50 , με διατάξεις παρ. 1 άρθρ. 81 παρ. 2 του α ν. 4635/2019 Α' 167</a:t>
            </a:r>
          </a:p>
          <a:p>
            <a:pPr marL="0" indent="0" algn="just" defTabSz="190500">
              <a:lnSpc>
                <a:spcPct val="150000"/>
              </a:lnSpc>
              <a:spcBef>
                <a:spcPct val="0"/>
              </a:spcBef>
              <a:buNone/>
              <a:tabLst>
                <a:tab pos="0" algn="l"/>
              </a:tabLst>
            </a:pPr>
            <a:endParaRPr lang="el-GR" sz="2000" dirty="0" smtClean="0">
              <a:solidFill>
                <a:srgbClr val="0070C0"/>
              </a:solidFill>
            </a:endParaRPr>
          </a:p>
          <a:p>
            <a:pPr marL="0" indent="0" algn="just" defTabSz="190500">
              <a:lnSpc>
                <a:spcPct val="150000"/>
              </a:lnSpc>
              <a:spcBef>
                <a:spcPct val="0"/>
              </a:spcBef>
              <a:buNone/>
              <a:tabLst>
                <a:tab pos="0" algn="l"/>
              </a:tabLst>
            </a:pPr>
            <a:r>
              <a:rPr lang="el-GR" sz="2400" i="1" dirty="0" smtClean="0">
                <a:latin typeface="Arial" pitchFamily="34" charset="0"/>
                <a:cs typeface="Arial" pitchFamily="34" charset="0"/>
              </a:rPr>
              <a:t>«Ουδεμία ευθύνη του δημοσίου προς αποζημίωση θεμελιώνεται σε περίπτωση τήρησης των προϋποθέσεων και της διαδικασίας του παρόντος».</a:t>
            </a:r>
            <a:r>
              <a:rPr lang="el-GR" sz="2400" dirty="0" smtClean="0">
                <a:latin typeface="Arial" pitchFamily="34" charset="0"/>
                <a:cs typeface="Arial" pitchFamily="34" charset="0"/>
              </a:rPr>
              <a:t> </a:t>
            </a:r>
            <a:endParaRPr lang="el-GR" sz="2400" dirty="0" smtClean="0">
              <a:solidFill>
                <a:schemeClr val="accent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B257D0E-69F0-47C7-855F-9B67F01CAF56}" type="slidenum">
              <a:rPr lang="el-GR" sz="1200">
                <a:solidFill>
                  <a:schemeClr val="tx1">
                    <a:tint val="75000"/>
                  </a:schemeClr>
                </a:solidFill>
                <a:latin typeface="+mn-lt"/>
                <a:cs typeface="+mn-cs"/>
              </a:rPr>
              <a:pPr algn="r" fontAlgn="auto">
                <a:spcBef>
                  <a:spcPts val="0"/>
                </a:spcBef>
                <a:spcAft>
                  <a:spcPts val="0"/>
                </a:spcAft>
                <a:defRPr/>
              </a:pPr>
              <a:t>80</a:t>
            </a:fld>
            <a:endParaRPr lang="el-GR" sz="1200">
              <a:solidFill>
                <a:schemeClr val="tx1">
                  <a:tint val="75000"/>
                </a:schemeClr>
              </a:solidFill>
              <a:latin typeface="+mn-lt"/>
              <a:cs typeface="+mn-cs"/>
            </a:endParaRPr>
          </a:p>
        </p:txBody>
      </p:sp>
      <p:sp>
        <p:nvSpPr>
          <p:cNvPr id="76803"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άρθρα 71 - 72</a:t>
            </a:r>
            <a:br>
              <a:rPr lang="el-GR" sz="2000" b="1" smtClean="0">
                <a:effectLst/>
              </a:rPr>
            </a:br>
            <a:endParaRPr lang="el-GR" smtClean="0">
              <a:effectLst/>
            </a:endParaRPr>
          </a:p>
        </p:txBody>
      </p:sp>
      <p:sp>
        <p:nvSpPr>
          <p:cNvPr id="76804" name="Content Placeholder 2"/>
          <p:cNvSpPr>
            <a:spLocks noGrp="1"/>
          </p:cNvSpPr>
          <p:nvPr>
            <p:ph idx="4294967295"/>
          </p:nvPr>
        </p:nvSpPr>
        <p:spPr>
          <a:xfrm>
            <a:off x="179388" y="1052513"/>
            <a:ext cx="8785225" cy="5040312"/>
          </a:xfrm>
          <a:noFill/>
        </p:spPr>
        <p:txBody>
          <a:bodyPr/>
          <a:lstStyle/>
          <a:p>
            <a:pPr marL="609600" indent="-609600" algn="just">
              <a:lnSpc>
                <a:spcPct val="150000"/>
              </a:lnSpc>
              <a:spcBef>
                <a:spcPct val="0"/>
              </a:spcBef>
              <a:buFont typeface="Wingdings" pitchFamily="2" charset="2"/>
              <a:buNone/>
              <a:tabLst>
                <a:tab pos="355600" algn="l"/>
                <a:tab pos="361950" algn="l"/>
              </a:tabLst>
            </a:pPr>
            <a:r>
              <a:rPr lang="el-GR" sz="2000" b="1" u="sng" smtClean="0">
                <a:effectLst/>
                <a:latin typeface="Arial" charset="0"/>
              </a:rPr>
              <a:t>Άρθρο</a:t>
            </a:r>
            <a:r>
              <a:rPr lang="en-GB" sz="2000" b="1" u="sng" smtClean="0">
                <a:effectLst/>
                <a:latin typeface="Arial" charset="0"/>
              </a:rPr>
              <a:t> 72 </a:t>
            </a:r>
            <a:r>
              <a:rPr lang="el-GR" sz="2000" b="1" u="sng" smtClean="0">
                <a:effectLst/>
                <a:latin typeface="Arial" charset="0"/>
              </a:rPr>
              <a:t>Εγγυήσεις</a:t>
            </a:r>
            <a:r>
              <a:rPr lang="el-GR" sz="2000" b="1" smtClean="0">
                <a:effectLst/>
                <a:latin typeface="Arial" charset="0"/>
              </a:rPr>
              <a:t> </a:t>
            </a:r>
            <a:r>
              <a:rPr lang="el-GR" sz="2000" smtClean="0">
                <a:effectLst/>
                <a:latin typeface="Arial" charset="0"/>
              </a:rPr>
              <a:t>[συνέχεια]</a:t>
            </a:r>
            <a:endParaRPr lang="el-GR" sz="2000" u="sng" smtClean="0">
              <a:effectLst/>
              <a:latin typeface="Arial" charset="0"/>
            </a:endParaRPr>
          </a:p>
          <a:p>
            <a:pPr marL="609600" indent="-609600" algn="just">
              <a:lnSpc>
                <a:spcPct val="150000"/>
              </a:lnSpc>
              <a:spcBef>
                <a:spcPct val="0"/>
              </a:spcBef>
              <a:buFont typeface="Wingdings" pitchFamily="2" charset="2"/>
              <a:buAutoNum type="arabicParenR"/>
              <a:tabLst>
                <a:tab pos="355600" algn="l"/>
                <a:tab pos="361950" algn="l"/>
              </a:tabLst>
            </a:pPr>
            <a:r>
              <a:rPr lang="el-GR" sz="2000" smtClean="0">
                <a:effectLst/>
                <a:latin typeface="Arial" charset="0"/>
              </a:rPr>
              <a:t>Είδη παρεχόμενων εγγυήσεων από τους προσφέροντες\αναδόχους:</a:t>
            </a:r>
          </a:p>
          <a:p>
            <a:pPr marL="609600" indent="-609600" algn="just">
              <a:lnSpc>
                <a:spcPct val="150000"/>
              </a:lnSpc>
              <a:spcBef>
                <a:spcPct val="0"/>
              </a:spcBef>
              <a:buFont typeface="Wingdings" pitchFamily="2" charset="2"/>
              <a:buAutoNum type="romanLcPeriod" startAt="3"/>
              <a:tabLst>
                <a:tab pos="355600" algn="l"/>
                <a:tab pos="361950" algn="l"/>
              </a:tabLst>
            </a:pPr>
            <a:r>
              <a:rPr lang="el-GR" sz="2000" b="1" smtClean="0">
                <a:effectLst/>
                <a:latin typeface="Arial" charset="0"/>
              </a:rPr>
              <a:t>«Εγγύηση καλής εκτέλεσης συμφωνίας-πλαίσιο», </a:t>
            </a:r>
          </a:p>
          <a:p>
            <a:pPr marL="609600" indent="-609600" algn="just">
              <a:lnSpc>
                <a:spcPct val="150000"/>
              </a:lnSpc>
              <a:spcBef>
                <a:spcPct val="0"/>
              </a:spcBef>
              <a:buFont typeface="Wingdings" pitchFamily="2" charset="2"/>
              <a:buAutoNum type="romanLcPeriod" startAt="3"/>
              <a:tabLst>
                <a:tab pos="355600" algn="l"/>
                <a:tab pos="361950" algn="l"/>
              </a:tabLst>
            </a:pPr>
            <a:r>
              <a:rPr lang="el-GR" sz="2000" b="1" smtClean="0">
                <a:effectLst/>
                <a:latin typeface="Arial" charset="0"/>
              </a:rPr>
              <a:t>«Εγγύηση προκαταβολής»</a:t>
            </a:r>
          </a:p>
          <a:p>
            <a:pPr marL="609600" indent="-609600" algn="just">
              <a:lnSpc>
                <a:spcPct val="150000"/>
              </a:lnSpc>
              <a:spcBef>
                <a:spcPct val="0"/>
              </a:spcBef>
              <a:buFont typeface="Wingdings" pitchFamily="2" charset="2"/>
              <a:buAutoNum type="romanLcPeriod" startAt="3"/>
              <a:tabLst>
                <a:tab pos="355600" algn="l"/>
                <a:tab pos="361950" algn="l"/>
              </a:tabLst>
            </a:pPr>
            <a:r>
              <a:rPr lang="el-GR" sz="2000" b="1" smtClean="0">
                <a:effectLst/>
                <a:latin typeface="Arial" charset="0"/>
              </a:rPr>
              <a:t>«Εγγύηση καλής λειτουργίας»</a:t>
            </a:r>
          </a:p>
          <a:p>
            <a:pPr marL="609600" indent="-609600" algn="just">
              <a:lnSpc>
                <a:spcPct val="150000"/>
              </a:lnSpc>
              <a:spcBef>
                <a:spcPct val="0"/>
              </a:spcBef>
              <a:buFont typeface="Wingdings" pitchFamily="2" charset="2"/>
              <a:buAutoNum type="arabicParenR" startAt="2"/>
              <a:tabLst>
                <a:tab pos="355600" algn="l"/>
                <a:tab pos="361950" algn="l"/>
              </a:tabLst>
            </a:pPr>
            <a:r>
              <a:rPr lang="el-GR" sz="2000" b="1" smtClean="0">
                <a:effectLst/>
                <a:latin typeface="Arial" charset="0"/>
              </a:rPr>
              <a:t>Φορείς έκδοσης εγγυήσεων</a:t>
            </a:r>
          </a:p>
          <a:p>
            <a:pPr marL="609600" indent="-609600" algn="just">
              <a:lnSpc>
                <a:spcPct val="150000"/>
              </a:lnSpc>
              <a:spcBef>
                <a:spcPct val="0"/>
              </a:spcBef>
              <a:buFont typeface="Wingdings" pitchFamily="2" charset="2"/>
              <a:buAutoNum type="arabicParenR" startAt="2"/>
              <a:tabLst>
                <a:tab pos="355600" algn="l"/>
                <a:tab pos="361950" algn="l"/>
              </a:tabLst>
            </a:pPr>
            <a:r>
              <a:rPr lang="el-GR" sz="2000" b="1" u="sng" smtClean="0">
                <a:effectLst/>
                <a:latin typeface="Arial" charset="0"/>
              </a:rPr>
              <a:t>Περιεχόμενο εγγυήσεων</a:t>
            </a:r>
            <a:r>
              <a:rPr lang="el-GR" sz="2000" b="1" smtClean="0">
                <a:effectLst/>
                <a:latin typeface="Arial" charset="0"/>
              </a:rPr>
              <a:t> </a:t>
            </a:r>
          </a:p>
          <a:p>
            <a:pPr marL="609600" indent="-609600" algn="just">
              <a:lnSpc>
                <a:spcPct val="150000"/>
              </a:lnSpc>
              <a:spcBef>
                <a:spcPct val="0"/>
              </a:spcBef>
              <a:buFont typeface="Wingdings" pitchFamily="2" charset="2"/>
              <a:buAutoNum type="arabicParenR" startAt="2"/>
              <a:tabLst>
                <a:tab pos="355600" algn="l"/>
                <a:tab pos="361950" algn="l"/>
              </a:tabLst>
            </a:pPr>
            <a:r>
              <a:rPr lang="el-GR" sz="2000" b="1" smtClean="0">
                <a:effectLst/>
                <a:latin typeface="Arial" charset="0"/>
              </a:rPr>
              <a:t>Έλεγχος εγκυρότητας εγγυητικών επιστολών</a:t>
            </a:r>
          </a:p>
          <a:p>
            <a:pPr marL="609600" indent="-609600" algn="just">
              <a:lnSpc>
                <a:spcPct val="150000"/>
              </a:lnSpc>
              <a:spcBef>
                <a:spcPct val="0"/>
              </a:spcBef>
              <a:buFont typeface="Wingdings" pitchFamily="2" charset="2"/>
              <a:buChar char="ü"/>
              <a:tabLst>
                <a:tab pos="355600" algn="l"/>
                <a:tab pos="361950" algn="l"/>
              </a:tabLst>
            </a:pPr>
            <a:r>
              <a:rPr lang="el-GR" sz="2000" b="1" u="sng" smtClean="0">
                <a:solidFill>
                  <a:schemeClr val="accent1"/>
                </a:solidFill>
                <a:effectLst/>
                <a:latin typeface="Arial" charset="0"/>
              </a:rPr>
              <a:t>Ειδικές διατάξεις για εγγυήσεις ΔΣ έργων</a:t>
            </a:r>
          </a:p>
          <a:p>
            <a:pPr marL="609600" indent="-609600" algn="just">
              <a:lnSpc>
                <a:spcPct val="150000"/>
              </a:lnSpc>
              <a:spcBef>
                <a:spcPct val="0"/>
              </a:spcBef>
              <a:buFont typeface="Wingdings" pitchFamily="2" charset="2"/>
              <a:buChar char="ü"/>
              <a:tabLst>
                <a:tab pos="355600" algn="l"/>
                <a:tab pos="361950" algn="l"/>
              </a:tabLst>
            </a:pPr>
            <a:r>
              <a:rPr lang="el-GR" sz="2000" b="1" smtClean="0">
                <a:solidFill>
                  <a:schemeClr val="accent1"/>
                </a:solidFill>
                <a:effectLst/>
                <a:latin typeface="Arial" charset="0"/>
              </a:rPr>
              <a:t>Ειδικές διατάξεις για ΔΣ προμηθειών &amp; γενικών υπηρεσιών </a:t>
            </a:r>
          </a:p>
        </p:txBody>
      </p:sp>
      <p:sp>
        <p:nvSpPr>
          <p:cNvPr id="7680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322F6B2-C2A6-476B-AB69-9ECA9E6D4600}" type="slidenum">
              <a:rPr lang="el-GR" sz="1200">
                <a:solidFill>
                  <a:schemeClr val="tx1">
                    <a:tint val="75000"/>
                  </a:schemeClr>
                </a:solidFill>
                <a:latin typeface="+mn-lt"/>
                <a:cs typeface="+mn-cs"/>
              </a:rPr>
              <a:pPr algn="r" fontAlgn="auto">
                <a:spcBef>
                  <a:spcPts val="0"/>
                </a:spcBef>
                <a:spcAft>
                  <a:spcPts val="0"/>
                </a:spcAft>
                <a:defRPr/>
              </a:pPr>
              <a:t>81</a:t>
            </a:fld>
            <a:endParaRPr lang="el-GR" sz="1200">
              <a:solidFill>
                <a:schemeClr val="tx1">
                  <a:tint val="75000"/>
                </a:schemeClr>
              </a:solidFill>
              <a:latin typeface="+mn-lt"/>
              <a:cs typeface="+mn-cs"/>
            </a:endParaRPr>
          </a:p>
        </p:txBody>
      </p:sp>
      <p:sp>
        <p:nvSpPr>
          <p:cNvPr id="77827"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άρθρο 72</a:t>
            </a:r>
            <a:br>
              <a:rPr lang="el-GR" sz="2000" b="1" smtClean="0">
                <a:effectLst/>
              </a:rPr>
            </a:br>
            <a:endParaRPr lang="el-GR" smtClean="0">
              <a:effectLst/>
            </a:endParaRPr>
          </a:p>
        </p:txBody>
      </p:sp>
      <p:sp>
        <p:nvSpPr>
          <p:cNvPr id="77828" name="Content Placeholder 2"/>
          <p:cNvSpPr>
            <a:spLocks noGrp="1"/>
          </p:cNvSpPr>
          <p:nvPr>
            <p:ph idx="4294967295"/>
          </p:nvPr>
        </p:nvSpPr>
        <p:spPr>
          <a:xfrm>
            <a:off x="179388" y="836613"/>
            <a:ext cx="8785225" cy="5616575"/>
          </a:xfrm>
          <a:noFill/>
        </p:spPr>
        <p:txBody>
          <a:bodyPr/>
          <a:lstStyle/>
          <a:p>
            <a:pPr marL="0" indent="0" algn="just">
              <a:lnSpc>
                <a:spcPct val="200000"/>
              </a:lnSpc>
              <a:spcBef>
                <a:spcPct val="0"/>
              </a:spcBef>
              <a:buFont typeface="Wingdings" pitchFamily="2" charset="2"/>
              <a:buNone/>
              <a:tabLst>
                <a:tab pos="177800" algn="l"/>
                <a:tab pos="361950" algn="l"/>
              </a:tabLst>
            </a:pPr>
            <a:r>
              <a:rPr lang="el-GR" sz="2000" b="1" i="1" u="sng" dirty="0" smtClean="0">
                <a:solidFill>
                  <a:schemeClr val="folHlink"/>
                </a:solidFill>
                <a:effectLst/>
                <a:latin typeface="Arial" charset="0"/>
              </a:rPr>
              <a:t>Με την παρ. 1 του άρθρου 45 του Ν. 4456/17, ΦΕΚ-24 Α/1-3-17, ορίζεται ότι :</a:t>
            </a:r>
            <a:r>
              <a:rPr lang="el-GR" sz="2000" i="1" dirty="0" smtClean="0">
                <a:effectLst/>
                <a:latin typeface="Arial" charset="0"/>
              </a:rPr>
              <a:t> </a:t>
            </a:r>
          </a:p>
          <a:p>
            <a:pPr marL="0" indent="0" algn="just">
              <a:lnSpc>
                <a:spcPct val="200000"/>
              </a:lnSpc>
              <a:spcBef>
                <a:spcPct val="0"/>
              </a:spcBef>
              <a:buFont typeface="Wingdings" pitchFamily="2" charset="2"/>
              <a:buNone/>
              <a:tabLst>
                <a:tab pos="177800" algn="l"/>
                <a:tab pos="361950" algn="l"/>
              </a:tabLst>
            </a:pPr>
            <a:r>
              <a:rPr lang="el-GR" sz="2000" i="1" dirty="0" smtClean="0">
                <a:effectLst/>
                <a:latin typeface="Arial" charset="0"/>
              </a:rPr>
              <a:t>“1. Οι προκαταβολές που χορηγούνται βάσει του άρθρου 72 παρ. 1 περίπτωση δ’ και του άρθρου 150 του ν. 4412/2016 (Α΄ 147), όπως κάθε φορά ισχύει, </a:t>
            </a:r>
            <a:r>
              <a:rPr lang="el-GR" sz="2000" b="1" i="1" u="sng" dirty="0" smtClean="0">
                <a:effectLst/>
                <a:latin typeface="Arial" charset="0"/>
              </a:rPr>
              <a:t>για συγχρηματοδοτούμενες πράξεις στα μέτρα του ΠΑΑ 2014-2020</a:t>
            </a:r>
            <a:r>
              <a:rPr lang="el-GR" sz="2000" i="1" dirty="0" smtClean="0">
                <a:effectLst/>
                <a:latin typeface="Arial" charset="0"/>
              </a:rPr>
              <a:t> θα αντιμετωπίζονται και </a:t>
            </a:r>
            <a:r>
              <a:rPr lang="el-GR" sz="2000" b="1" i="1" dirty="0" smtClean="0">
                <a:effectLst/>
                <a:latin typeface="Arial" charset="0"/>
              </a:rPr>
              <a:t>θα </a:t>
            </a:r>
            <a:r>
              <a:rPr lang="el-GR" sz="2000" b="1" i="1" u="sng" dirty="0" smtClean="0">
                <a:effectLst/>
                <a:latin typeface="Arial" charset="0"/>
              </a:rPr>
              <a:t>δηλώνονται στην Ε.Ε. σύμφωνα με τον Εκτελεστικό Κανονισμό της Ευρωπαϊκής Επιτροπής 2016/1813</a:t>
            </a:r>
            <a:r>
              <a:rPr lang="el-GR" sz="2000" i="1" dirty="0" smtClean="0">
                <a:effectLst/>
                <a:latin typeface="Arial" charset="0"/>
              </a:rPr>
              <a:t> της 7ης Οκτωβρίου 2016, όπως τροποποιούμενος ισχύει, </a:t>
            </a:r>
            <a:r>
              <a:rPr lang="el-GR" sz="2000" b="1" i="1" dirty="0" smtClean="0">
                <a:solidFill>
                  <a:srgbClr val="FFFF00"/>
                </a:solidFill>
                <a:effectLst/>
                <a:latin typeface="Arial" charset="0"/>
              </a:rPr>
              <a:t>ως μερική πληρωμή</a:t>
            </a:r>
            <a:r>
              <a:rPr lang="el-GR" sz="2000" i="1" dirty="0" smtClean="0">
                <a:effectLst/>
                <a:latin typeface="Arial" charset="0"/>
              </a:rPr>
              <a:t>” </a:t>
            </a:r>
            <a:endParaRPr lang="el-GR" sz="2000" b="1" i="1" dirty="0" smtClean="0">
              <a:effectLst/>
              <a:latin typeface="Arial" charset="0"/>
            </a:endParaRPr>
          </a:p>
        </p:txBody>
      </p:sp>
      <p:sp>
        <p:nvSpPr>
          <p:cNvPr id="7782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3D341F5-94AB-468C-96C4-F96259BE8DDB}" type="slidenum">
              <a:rPr lang="el-GR" sz="1200">
                <a:solidFill>
                  <a:schemeClr val="tx1">
                    <a:tint val="75000"/>
                  </a:schemeClr>
                </a:solidFill>
                <a:latin typeface="+mn-lt"/>
                <a:cs typeface="+mn-cs"/>
              </a:rPr>
              <a:pPr algn="r" fontAlgn="auto">
                <a:spcBef>
                  <a:spcPts val="0"/>
                </a:spcBef>
                <a:spcAft>
                  <a:spcPts val="0"/>
                </a:spcAft>
                <a:defRPr/>
              </a:pPr>
              <a:t>82</a:t>
            </a:fld>
            <a:endParaRPr lang="el-GR" sz="1200">
              <a:solidFill>
                <a:schemeClr val="tx1">
                  <a:tint val="75000"/>
                </a:schemeClr>
              </a:solidFill>
              <a:latin typeface="+mn-lt"/>
              <a:cs typeface="+mn-cs"/>
            </a:endParaRPr>
          </a:p>
        </p:txBody>
      </p:sp>
      <p:sp>
        <p:nvSpPr>
          <p:cNvPr id="78851"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άρθρο 72</a:t>
            </a:r>
            <a:br>
              <a:rPr lang="el-GR" sz="2000" b="1" smtClean="0">
                <a:effectLst/>
              </a:rPr>
            </a:br>
            <a:endParaRPr lang="el-GR" smtClean="0">
              <a:effectLst/>
            </a:endParaRPr>
          </a:p>
        </p:txBody>
      </p:sp>
      <p:sp>
        <p:nvSpPr>
          <p:cNvPr id="168964" name="Content Placeholder 2"/>
          <p:cNvSpPr>
            <a:spLocks noGrp="1"/>
          </p:cNvSpPr>
          <p:nvPr>
            <p:ph idx="4294967295"/>
          </p:nvPr>
        </p:nvSpPr>
        <p:spPr>
          <a:xfrm>
            <a:off x="179388" y="836613"/>
            <a:ext cx="8785225" cy="5616575"/>
          </a:xfrm>
        </p:spPr>
        <p:txBody>
          <a:bodyPr/>
          <a:lstStyle/>
          <a:p>
            <a:pPr marL="0" indent="0" algn="just">
              <a:lnSpc>
                <a:spcPct val="150000"/>
              </a:lnSpc>
              <a:spcBef>
                <a:spcPct val="0"/>
              </a:spcBef>
              <a:buFont typeface="Wingdings" pitchFamily="2" charset="2"/>
              <a:buNone/>
              <a:tabLst>
                <a:tab pos="177800" algn="l"/>
                <a:tab pos="361950" algn="l"/>
              </a:tabLst>
              <a:defRPr/>
            </a:pPr>
            <a:r>
              <a:rPr lang="el-GR" sz="1800" b="1" dirty="0" smtClean="0">
                <a:solidFill>
                  <a:srgbClr val="00B050"/>
                </a:solidFill>
              </a:rPr>
              <a:t>[</a:t>
            </a:r>
            <a:r>
              <a:rPr lang="el-GR" sz="2000" b="1" dirty="0" smtClean="0">
                <a:solidFill>
                  <a:srgbClr val="00B050"/>
                </a:solidFill>
              </a:rPr>
              <a:t>βλ. &amp; </a:t>
            </a:r>
            <a:r>
              <a:rPr lang="el-GR" sz="2000" b="1" u="sng" dirty="0" smtClean="0">
                <a:solidFill>
                  <a:srgbClr val="00B050"/>
                </a:solidFill>
              </a:rPr>
              <a:t>Κατ. Οδηγία 12</a:t>
            </a:r>
            <a:r>
              <a:rPr lang="el-GR" sz="2000" b="1" dirty="0" smtClean="0">
                <a:solidFill>
                  <a:srgbClr val="00B050"/>
                </a:solidFill>
              </a:rPr>
              <a:t> </a:t>
            </a:r>
            <a:r>
              <a:rPr lang="el-GR" sz="2000" b="1" dirty="0" smtClean="0"/>
              <a:t>ΕΑΑΔΗΣΥ/5838/2015 “Υποδείγματα Εγγυητικών Επιστολών Συμμετοχής και Καλής Εκτέλεσης”. </a:t>
            </a:r>
          </a:p>
          <a:p>
            <a:pPr marL="0" indent="0" algn="just">
              <a:lnSpc>
                <a:spcPct val="150000"/>
              </a:lnSpc>
              <a:spcBef>
                <a:spcPct val="0"/>
              </a:spcBef>
              <a:buFont typeface="Wingdings" pitchFamily="2" charset="2"/>
              <a:buNone/>
              <a:tabLst>
                <a:tab pos="177800" algn="l"/>
                <a:tab pos="361950" algn="l"/>
              </a:tabLst>
              <a:defRPr/>
            </a:pPr>
            <a:r>
              <a:rPr lang="el-GR" sz="2000" b="1" dirty="0" smtClean="0">
                <a:solidFill>
                  <a:srgbClr val="00B050"/>
                </a:solidFill>
              </a:rPr>
              <a:t>Κατ. Οδηγία 8 ΕΑΑΔΗΣΥ/3190/2015 “</a:t>
            </a:r>
            <a:r>
              <a:rPr lang="el-GR" sz="2000" b="1" dirty="0" smtClean="0"/>
              <a:t>Εφαρμογή των διατάξεων περί εγγυήσεων στις δημόσιες συμβάσεις, μετά τη δημοσίευση του ν.4281/2014</a:t>
            </a:r>
            <a:r>
              <a:rPr lang="el-GR" sz="2000" b="1" dirty="0" smtClean="0">
                <a:solidFill>
                  <a:srgbClr val="00B050"/>
                </a:solidFill>
              </a:rPr>
              <a:t> (Α΄ 160</a:t>
            </a:r>
            <a:r>
              <a:rPr lang="el-GR" sz="2000" b="1" dirty="0" smtClean="0">
                <a:solidFill>
                  <a:srgbClr val="FFFF00"/>
                </a:solidFill>
              </a:rPr>
              <a:t>). (Κατευθυντήρια Οδηγία με αντικείμενο το ζήτημα των εγγυήσεων, σε συμπλήρωση της Κατευθυντήριας Οδηγίας με αρ. 5 και θέμα “Ενημέρωση επί του ν. 4281/2014” (Απόφαση 337/2014 Ε.Α.Α.ΔΗ.ΣΥ, αρ. πρωτ.4590/3.11.2014/ΑΔΑ: 7ΘΘ90ΞΤΒ-Τ20), όπως τροποποιήθηκε κατά την 11η Συνεδρίαση της Ολομέλειας του Συμβουλίου της Αρχής την 9η Φεβρουαρίου 2015 και ισχύει.) </a:t>
            </a:r>
          </a:p>
        </p:txBody>
      </p:sp>
      <p:sp>
        <p:nvSpPr>
          <p:cNvPr id="7885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D0BB765-E5CA-4437-B23C-B8E28F5B1A50}" type="slidenum">
              <a:rPr lang="el-GR" sz="1200">
                <a:solidFill>
                  <a:schemeClr val="tx1">
                    <a:tint val="75000"/>
                  </a:schemeClr>
                </a:solidFill>
                <a:latin typeface="+mn-lt"/>
                <a:cs typeface="+mn-cs"/>
              </a:rPr>
              <a:pPr algn="r" fontAlgn="auto">
                <a:spcBef>
                  <a:spcPts val="0"/>
                </a:spcBef>
                <a:spcAft>
                  <a:spcPts val="0"/>
                </a:spcAft>
                <a:defRPr/>
              </a:pPr>
              <a:t>83</a:t>
            </a:fld>
            <a:endParaRPr lang="el-GR" sz="1200">
              <a:solidFill>
                <a:schemeClr val="tx1">
                  <a:tint val="75000"/>
                </a:schemeClr>
              </a:solidFill>
              <a:latin typeface="+mn-lt"/>
              <a:cs typeface="+mn-cs"/>
            </a:endParaRPr>
          </a:p>
        </p:txBody>
      </p:sp>
      <p:sp>
        <p:nvSpPr>
          <p:cNvPr id="79875" name="Title 1"/>
          <p:cNvSpPr>
            <a:spLocks noGrp="1"/>
          </p:cNvSpPr>
          <p:nvPr>
            <p:ph type="title" idx="4294967295"/>
          </p:nvPr>
        </p:nvSpPr>
        <p:spPr>
          <a:xfrm>
            <a:off x="395288" y="115888"/>
            <a:ext cx="8353425" cy="792162"/>
          </a:xfrm>
          <a:noFill/>
        </p:spPr>
        <p:txBody>
          <a:bodyPr/>
          <a:lstStyle/>
          <a:p>
            <a:pPr eaLnBrk="1" hangingPunct="1">
              <a:lnSpc>
                <a:spcPct val="90000"/>
              </a:lnSpc>
            </a:pPr>
            <a:r>
              <a:rPr lang="el-GR" sz="2000" b="1" smtClean="0">
                <a:effectLst/>
              </a:rPr>
              <a:t/>
            </a:r>
            <a:br>
              <a:rPr lang="el-GR" sz="2000" b="1" smtClean="0">
                <a:effectLst/>
              </a:rPr>
            </a:br>
            <a:r>
              <a:rPr lang="el-GR" sz="2000" b="1" smtClean="0">
                <a:effectLst/>
              </a:rPr>
              <a:t>ΕΝΟΤΗΤΑ 3 «Επιλογή των συμμετεχόντων &amp; ανάθεση των Συμβάσεων», άρθρο 72</a:t>
            </a:r>
            <a:br>
              <a:rPr lang="el-GR" sz="2000" b="1" smtClean="0">
                <a:effectLst/>
              </a:rPr>
            </a:br>
            <a:endParaRPr lang="el-GR" smtClean="0">
              <a:effectLst/>
            </a:endParaRPr>
          </a:p>
        </p:txBody>
      </p:sp>
      <p:sp>
        <p:nvSpPr>
          <p:cNvPr id="168964" name="Content Placeholder 2"/>
          <p:cNvSpPr>
            <a:spLocks noGrp="1"/>
          </p:cNvSpPr>
          <p:nvPr>
            <p:ph idx="4294967295"/>
          </p:nvPr>
        </p:nvSpPr>
        <p:spPr>
          <a:xfrm>
            <a:off x="179388" y="836613"/>
            <a:ext cx="8785225" cy="5616575"/>
          </a:xfrm>
        </p:spPr>
        <p:txBody>
          <a:bodyPr/>
          <a:lstStyle/>
          <a:p>
            <a:pPr marL="355600" indent="-355600" algn="just">
              <a:lnSpc>
                <a:spcPct val="150000"/>
              </a:lnSpc>
              <a:spcBef>
                <a:spcPct val="0"/>
              </a:spcBef>
              <a:buFont typeface="Wingdings" pitchFamily="2" charset="2"/>
              <a:buNone/>
              <a:tabLst>
                <a:tab pos="0" algn="l"/>
                <a:tab pos="361950" algn="l"/>
              </a:tabLst>
              <a:defRPr/>
            </a:pPr>
            <a:r>
              <a:rPr lang="el-GR" sz="2400" dirty="0" smtClean="0"/>
              <a:t>Εκδίδονται από:</a:t>
            </a:r>
          </a:p>
          <a:p>
            <a:pPr marL="355600" indent="-355600" algn="just">
              <a:lnSpc>
                <a:spcPct val="150000"/>
              </a:lnSpc>
              <a:spcBef>
                <a:spcPct val="0"/>
              </a:spcBef>
              <a:buFont typeface="Wingdings" pitchFamily="2" charset="2"/>
              <a:buChar char="ü"/>
              <a:tabLst>
                <a:tab pos="0" algn="l"/>
                <a:tab pos="361950" algn="l"/>
              </a:tabLst>
              <a:defRPr/>
            </a:pPr>
            <a:r>
              <a:rPr lang="el-GR" sz="2400" dirty="0" smtClean="0"/>
              <a:t> </a:t>
            </a:r>
            <a:r>
              <a:rPr lang="el-GR" sz="2400" b="1" dirty="0" smtClean="0">
                <a:solidFill>
                  <a:srgbClr val="FFFF00"/>
                </a:solidFill>
              </a:rPr>
              <a:t>πιστωτικά ή χρηματοδοτικά  ιδρύματα </a:t>
            </a:r>
            <a:r>
              <a:rPr lang="el-GR" sz="2400" dirty="0" smtClean="0"/>
              <a:t>που λειτουργούν νόμιμα στα Κ-Μ της ΕΕ ή του ΕΟΧ ή στα Κ-Μ της ΣΔΣ </a:t>
            </a:r>
          </a:p>
          <a:p>
            <a:pPr marL="355600" indent="-355600" algn="just">
              <a:lnSpc>
                <a:spcPct val="150000"/>
              </a:lnSpc>
              <a:spcBef>
                <a:spcPct val="0"/>
              </a:spcBef>
              <a:buFont typeface="Wingdings" pitchFamily="2" charset="2"/>
              <a:buChar char="ü"/>
              <a:tabLst>
                <a:tab pos="0" algn="l"/>
                <a:tab pos="361950" algn="l"/>
              </a:tabLst>
              <a:defRPr/>
            </a:pPr>
            <a:r>
              <a:rPr lang="el-GR" sz="2400" dirty="0" smtClean="0"/>
              <a:t>από  το </a:t>
            </a:r>
            <a:r>
              <a:rPr lang="el-GR" sz="2400" dirty="0" smtClean="0">
                <a:solidFill>
                  <a:srgbClr val="FF0000"/>
                </a:solidFill>
              </a:rPr>
              <a:t>Ε.Τ.Α.Α. - Τ.Σ.Μ.Ε.Δ.Ε</a:t>
            </a:r>
            <a:r>
              <a:rPr lang="el-GR" sz="2400" dirty="0" smtClean="0"/>
              <a:t>.		 ή</a:t>
            </a:r>
          </a:p>
          <a:p>
            <a:pPr marL="355600" indent="-355600" algn="just">
              <a:lnSpc>
                <a:spcPct val="150000"/>
              </a:lnSpc>
              <a:spcBef>
                <a:spcPct val="0"/>
              </a:spcBef>
              <a:buFont typeface="Wingdings" pitchFamily="2" charset="2"/>
              <a:buChar char="ü"/>
              <a:tabLst>
                <a:tab pos="0" algn="l"/>
                <a:tab pos="361950" algn="l"/>
              </a:tabLst>
              <a:defRPr/>
            </a:pPr>
            <a:r>
              <a:rPr lang="el-GR" sz="2400" dirty="0" smtClean="0"/>
              <a:t>παρέχονται με γραμμάτιο του </a:t>
            </a:r>
            <a:r>
              <a:rPr lang="el-GR" sz="2400" dirty="0" smtClean="0">
                <a:solidFill>
                  <a:srgbClr val="FF0000"/>
                </a:solidFill>
              </a:rPr>
              <a:t>Ταμείου Παρακαταθηκών και Δανείων </a:t>
            </a:r>
            <a:r>
              <a:rPr lang="el-GR" sz="2400" dirty="0" smtClean="0"/>
              <a:t>με παρακατάθεση σε αυτό του αντίστοιχου χρηματικού ποσού. Τα τοκομερίδια ή μερίσματα που λήγουν κατά τη διάρκεια της εγγύησης επιστρέφονται μετά τη λήξη τους στον υπέρ ου η εγγύηση οικονομικό φορέα</a:t>
            </a:r>
            <a:endParaRPr lang="el-GR" sz="2400" b="1" dirty="0" smtClean="0">
              <a:solidFill>
                <a:srgbClr val="00B050"/>
              </a:solidFill>
            </a:endParaRPr>
          </a:p>
        </p:txBody>
      </p:sp>
      <p:sp>
        <p:nvSpPr>
          <p:cNvPr id="7987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FECA8D6-0767-4B39-96BE-F2870D8136FC}" type="slidenum">
              <a:rPr lang="el-GR" sz="1200">
                <a:solidFill>
                  <a:schemeClr val="tx1">
                    <a:tint val="75000"/>
                  </a:schemeClr>
                </a:solidFill>
                <a:latin typeface="+mn-lt"/>
                <a:cs typeface="+mn-cs"/>
              </a:rPr>
              <a:pPr algn="r" fontAlgn="auto">
                <a:spcBef>
                  <a:spcPts val="0"/>
                </a:spcBef>
                <a:spcAft>
                  <a:spcPts val="0"/>
                </a:spcAft>
                <a:defRPr/>
              </a:pPr>
              <a:t>84</a:t>
            </a:fld>
            <a:endParaRPr lang="el-GR" sz="1200">
              <a:solidFill>
                <a:schemeClr val="tx1">
                  <a:tint val="75000"/>
                </a:schemeClr>
              </a:solidFill>
              <a:latin typeface="+mn-lt"/>
              <a:cs typeface="+mn-cs"/>
            </a:endParaRPr>
          </a:p>
        </p:txBody>
      </p:sp>
      <p:sp>
        <p:nvSpPr>
          <p:cNvPr id="80899" name="Title 1"/>
          <p:cNvSpPr>
            <a:spLocks noGrp="1"/>
          </p:cNvSpPr>
          <p:nvPr>
            <p:ph type="title" idx="4294967295"/>
          </p:nvPr>
        </p:nvSpPr>
        <p:spPr>
          <a:xfrm>
            <a:off x="395288" y="115888"/>
            <a:ext cx="8353425" cy="792162"/>
          </a:xfrm>
          <a:noFill/>
        </p:spPr>
        <p:txBody>
          <a:bodyPr/>
          <a:lstStyle/>
          <a:p>
            <a:pPr algn="l" eaLnBrk="1" hangingPunct="1">
              <a:lnSpc>
                <a:spcPct val="80000"/>
              </a:lnSpc>
            </a:pP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a:t>
            </a:r>
            <a:r>
              <a:rPr lang="el-GR" sz="2000" b="1" smtClean="0">
                <a:solidFill>
                  <a:srgbClr val="FFFF00"/>
                </a:solidFill>
                <a:effectLst/>
              </a:rPr>
              <a:t>Άρθρο 73 Λόγοι αποκλεισμού</a:t>
            </a:r>
            <a:r>
              <a:rPr lang="el-GR" smtClean="0">
                <a:solidFill>
                  <a:srgbClr val="FFFF00"/>
                </a:solidFill>
                <a:effectLst/>
              </a:rPr>
              <a:t> </a:t>
            </a:r>
          </a:p>
        </p:txBody>
      </p:sp>
      <p:sp>
        <p:nvSpPr>
          <p:cNvPr id="80900" name="Content Placeholder 2"/>
          <p:cNvSpPr>
            <a:spLocks noGrp="1"/>
          </p:cNvSpPr>
          <p:nvPr>
            <p:ph idx="4294967295"/>
          </p:nvPr>
        </p:nvSpPr>
        <p:spPr>
          <a:xfrm>
            <a:off x="179388" y="1052513"/>
            <a:ext cx="8785225" cy="5256212"/>
          </a:xfrm>
          <a:noFill/>
        </p:spPr>
        <p:txBody>
          <a:bodyPr/>
          <a:lstStyle/>
          <a:p>
            <a:pPr marL="361950" indent="-361950" algn="just">
              <a:lnSpc>
                <a:spcPct val="150000"/>
              </a:lnSpc>
              <a:spcBef>
                <a:spcPct val="0"/>
              </a:spcBef>
              <a:buFont typeface="Wingdings" pitchFamily="2" charset="2"/>
              <a:buChar char="v"/>
              <a:tabLst>
                <a:tab pos="355600" algn="l"/>
              </a:tabLst>
            </a:pPr>
            <a:r>
              <a:rPr lang="el-GR" sz="2400" dirty="0" smtClean="0">
                <a:effectLst/>
                <a:latin typeface="Arial" charset="0"/>
              </a:rPr>
              <a:t>Σύστημα κανόνων που εξειδικεύεται σε: </a:t>
            </a:r>
          </a:p>
          <a:p>
            <a:pPr marL="361950" indent="-361950" algn="just">
              <a:lnSpc>
                <a:spcPct val="150000"/>
              </a:lnSpc>
              <a:spcBef>
                <a:spcPct val="0"/>
              </a:spcBef>
              <a:buFont typeface="Wingdings" pitchFamily="2" charset="2"/>
              <a:buAutoNum type="romanLcPeriod"/>
              <a:tabLst>
                <a:tab pos="355600" algn="l"/>
              </a:tabLst>
            </a:pPr>
            <a:r>
              <a:rPr lang="el-GR" sz="2400" dirty="0" smtClean="0">
                <a:solidFill>
                  <a:schemeClr val="accent1"/>
                </a:solidFill>
                <a:effectLst/>
                <a:latin typeface="Arial" charset="0"/>
              </a:rPr>
              <a:t>Υποχρεωτικούς &amp;</a:t>
            </a:r>
          </a:p>
          <a:p>
            <a:pPr marL="361950" indent="-361950" algn="just">
              <a:lnSpc>
                <a:spcPct val="150000"/>
              </a:lnSpc>
              <a:spcBef>
                <a:spcPct val="0"/>
              </a:spcBef>
              <a:buFont typeface="Wingdings" pitchFamily="2" charset="2"/>
              <a:buAutoNum type="romanLcPeriod"/>
              <a:tabLst>
                <a:tab pos="355600" algn="l"/>
              </a:tabLst>
            </a:pPr>
            <a:r>
              <a:rPr lang="el-GR" sz="2400" dirty="0" smtClean="0">
                <a:solidFill>
                  <a:schemeClr val="accent1"/>
                </a:solidFill>
                <a:effectLst/>
                <a:latin typeface="Arial" charset="0"/>
              </a:rPr>
              <a:t>Δυνητικούς λόγους αποκλεισμού</a:t>
            </a:r>
          </a:p>
          <a:p>
            <a:pPr marL="361950" indent="-361950" algn="just">
              <a:lnSpc>
                <a:spcPct val="150000"/>
              </a:lnSpc>
              <a:spcBef>
                <a:spcPct val="0"/>
              </a:spcBef>
              <a:buFont typeface="Wingdings" pitchFamily="2" charset="2"/>
              <a:buChar char="v"/>
              <a:tabLst>
                <a:tab pos="355600" algn="l"/>
              </a:tabLst>
            </a:pPr>
            <a:r>
              <a:rPr lang="el-GR" sz="2400" dirty="0" smtClean="0">
                <a:effectLst/>
                <a:latin typeface="Arial" charset="0"/>
              </a:rPr>
              <a:t>Στόχος</a:t>
            </a:r>
          </a:p>
          <a:p>
            <a:pPr marL="361950" indent="-361950" algn="just">
              <a:lnSpc>
                <a:spcPct val="150000"/>
              </a:lnSpc>
              <a:spcBef>
                <a:spcPct val="0"/>
              </a:spcBef>
              <a:buFont typeface="Wingdings" pitchFamily="2" charset="2"/>
              <a:buChar char="v"/>
              <a:tabLst>
                <a:tab pos="355600" algn="l"/>
              </a:tabLst>
            </a:pPr>
            <a:r>
              <a:rPr lang="el-GR" sz="2400" dirty="0" smtClean="0">
                <a:effectLst/>
                <a:latin typeface="Arial" charset="0"/>
              </a:rPr>
              <a:t>Καθορισμός του κρίσιμου χρονικού διαστήματος για την συνδρομή των λόγων αποκλεισμού, τόσο πριν όσο &amp; κατά τη διάρκεια της διαδικασίας.</a:t>
            </a:r>
          </a:p>
          <a:p>
            <a:pPr marL="361950" indent="-361950" algn="just">
              <a:lnSpc>
                <a:spcPct val="150000"/>
              </a:lnSpc>
              <a:spcBef>
                <a:spcPct val="0"/>
              </a:spcBef>
              <a:buFont typeface="Wingdings" pitchFamily="2" charset="2"/>
              <a:buNone/>
              <a:tabLst>
                <a:tab pos="355600" algn="l"/>
              </a:tabLst>
            </a:pPr>
            <a:endParaRPr lang="el-GR" sz="2400" dirty="0" smtClean="0">
              <a:effectLst/>
              <a:latin typeface="Arial" charset="0"/>
            </a:endParaRPr>
          </a:p>
          <a:p>
            <a:pPr marL="361950" indent="-361950" algn="just">
              <a:lnSpc>
                <a:spcPct val="150000"/>
              </a:lnSpc>
              <a:spcBef>
                <a:spcPct val="0"/>
              </a:spcBef>
              <a:buFont typeface="Wingdings" pitchFamily="2" charset="2"/>
              <a:buNone/>
              <a:tabLst>
                <a:tab pos="355600" algn="l"/>
              </a:tabLst>
            </a:pPr>
            <a:r>
              <a:rPr lang="el-GR" sz="1800" dirty="0" smtClean="0">
                <a:solidFill>
                  <a:schemeClr val="accent1"/>
                </a:solidFill>
                <a:effectLst/>
                <a:latin typeface="Arial" charset="0"/>
              </a:rPr>
              <a:t>	</a:t>
            </a:r>
          </a:p>
        </p:txBody>
      </p:sp>
      <p:sp>
        <p:nvSpPr>
          <p:cNvPr id="809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FECA8D6-0767-4B39-96BE-F2870D8136FC}" type="slidenum">
              <a:rPr lang="el-GR" sz="1200">
                <a:solidFill>
                  <a:schemeClr val="tx1">
                    <a:tint val="75000"/>
                  </a:schemeClr>
                </a:solidFill>
                <a:latin typeface="+mn-lt"/>
                <a:cs typeface="+mn-cs"/>
              </a:rPr>
              <a:pPr algn="r" fontAlgn="auto">
                <a:spcBef>
                  <a:spcPts val="0"/>
                </a:spcBef>
                <a:spcAft>
                  <a:spcPts val="0"/>
                </a:spcAft>
                <a:defRPr/>
              </a:pPr>
              <a:t>85</a:t>
            </a:fld>
            <a:endParaRPr lang="el-GR" sz="1200">
              <a:solidFill>
                <a:schemeClr val="tx1">
                  <a:tint val="75000"/>
                </a:schemeClr>
              </a:solidFill>
              <a:latin typeface="+mn-lt"/>
              <a:cs typeface="+mn-cs"/>
            </a:endParaRPr>
          </a:p>
        </p:txBody>
      </p:sp>
      <p:sp>
        <p:nvSpPr>
          <p:cNvPr id="80899" name="Title 1"/>
          <p:cNvSpPr>
            <a:spLocks noGrp="1"/>
          </p:cNvSpPr>
          <p:nvPr>
            <p:ph type="title" idx="4294967295"/>
          </p:nvPr>
        </p:nvSpPr>
        <p:spPr>
          <a:xfrm>
            <a:off x="395288" y="115888"/>
            <a:ext cx="8353425" cy="792162"/>
          </a:xfrm>
          <a:noFill/>
        </p:spPr>
        <p:txBody>
          <a:bodyPr/>
          <a:lstStyle/>
          <a:p>
            <a:pPr algn="just" eaLnBrk="1" hangingPunct="1">
              <a:lnSpc>
                <a:spcPct val="80000"/>
              </a:lnSpc>
            </a:pPr>
            <a:r>
              <a:rPr lang="el-GR" sz="2000" b="1" dirty="0" smtClean="0">
                <a:effectLst/>
              </a:rPr>
              <a:t/>
            </a:r>
            <a:br>
              <a:rPr lang="el-GR" sz="2000" b="1" dirty="0" smtClean="0">
                <a:effectLst/>
              </a:rPr>
            </a:br>
            <a:r>
              <a:rPr lang="el-GR" sz="2000" b="1" dirty="0" smtClean="0">
                <a:effectLst/>
              </a:rPr>
              <a:t/>
            </a:r>
            <a:br>
              <a:rPr lang="el-GR" sz="2000" b="1" dirty="0" smtClean="0">
                <a:effectLst/>
              </a:rPr>
            </a:br>
            <a:r>
              <a:rPr lang="el-GR" sz="2000" b="1" dirty="0" smtClean="0">
                <a:effectLst/>
              </a:rPr>
              <a:t>Α. </a:t>
            </a:r>
            <a:r>
              <a:rPr lang="el-GR" sz="2000" b="1" dirty="0" smtClean="0">
                <a:solidFill>
                  <a:srgbClr val="FF0000"/>
                </a:solidFill>
                <a:effectLst/>
                <a:latin typeface="Arial" charset="0"/>
              </a:rPr>
              <a:t>Υποχρεωτικοί λόγοι αποκλεισμού οικονομικού φορέα σε οποιοδήποτε χρόνο </a:t>
            </a:r>
            <a:r>
              <a:rPr lang="el-GR" sz="2000" b="1" dirty="0" smtClean="0">
                <a:solidFill>
                  <a:srgbClr val="FFFF00"/>
                </a:solidFill>
                <a:effectLst/>
                <a:latin typeface="Arial" charset="0"/>
              </a:rPr>
              <a:t>[5 έτη]: </a:t>
            </a:r>
            <a:r>
              <a:rPr lang="el-GR" sz="2000" b="1" dirty="0" smtClean="0">
                <a:solidFill>
                  <a:srgbClr val="FF0000"/>
                </a:solidFill>
                <a:effectLst/>
                <a:latin typeface="Arial" charset="0"/>
              </a:rPr>
              <a:t>αμετάκλητη καταδικαστική απόφαση για:</a:t>
            </a:r>
            <a:r>
              <a:rPr lang="el-GR" dirty="0" smtClean="0">
                <a:solidFill>
                  <a:schemeClr val="accent1"/>
                </a:solidFill>
                <a:effectLst/>
                <a:latin typeface="Arial" charset="0"/>
              </a:rPr>
              <a:t/>
            </a:r>
            <a:br>
              <a:rPr lang="el-GR" dirty="0" smtClean="0">
                <a:solidFill>
                  <a:schemeClr val="accent1"/>
                </a:solidFill>
                <a:effectLst/>
                <a:latin typeface="Arial" charset="0"/>
              </a:rPr>
            </a:br>
            <a:endParaRPr lang="el-GR" dirty="0" smtClean="0">
              <a:solidFill>
                <a:srgbClr val="FFFF00"/>
              </a:solidFill>
              <a:effectLst/>
            </a:endParaRPr>
          </a:p>
        </p:txBody>
      </p:sp>
      <p:sp>
        <p:nvSpPr>
          <p:cNvPr id="80900" name="Content Placeholder 2"/>
          <p:cNvSpPr>
            <a:spLocks noGrp="1"/>
          </p:cNvSpPr>
          <p:nvPr>
            <p:ph idx="4294967295"/>
          </p:nvPr>
        </p:nvSpPr>
        <p:spPr>
          <a:xfrm>
            <a:off x="179388" y="1071546"/>
            <a:ext cx="8785225" cy="5500726"/>
          </a:xfrm>
          <a:noFill/>
        </p:spPr>
        <p:txBody>
          <a:bodyPr/>
          <a:lstStyle/>
          <a:p>
            <a:pPr marL="355600" indent="-355600" algn="just">
              <a:lnSpc>
                <a:spcPct val="150000"/>
              </a:lnSpc>
              <a:buFont typeface="+mj-lt"/>
              <a:buAutoNum type="arabicPeriod"/>
              <a:tabLst>
                <a:tab pos="0" algn="l"/>
                <a:tab pos="355600" algn="l"/>
              </a:tabLst>
            </a:pPr>
            <a:r>
              <a:rPr lang="el-GR" sz="2000" b="1" dirty="0" smtClean="0">
                <a:latin typeface="+mj-lt"/>
              </a:rPr>
              <a:t>συμμετοχή σε εγκληματική οργάνωση</a:t>
            </a:r>
          </a:p>
          <a:p>
            <a:pPr marL="355600" indent="-355600" algn="just">
              <a:lnSpc>
                <a:spcPct val="150000"/>
              </a:lnSpc>
              <a:buFont typeface="+mj-lt"/>
              <a:buAutoNum type="arabicPeriod"/>
              <a:tabLst>
                <a:tab pos="0" algn="l"/>
                <a:tab pos="355600" algn="l"/>
              </a:tabLst>
            </a:pPr>
            <a:r>
              <a:rPr lang="el-GR" sz="2000" b="1" dirty="0" smtClean="0">
                <a:latin typeface="+mj-lt"/>
              </a:rPr>
              <a:t>δωροδοκία</a:t>
            </a:r>
          </a:p>
          <a:p>
            <a:pPr marL="355600" indent="-355600" algn="just">
              <a:lnSpc>
                <a:spcPct val="150000"/>
              </a:lnSpc>
              <a:buFont typeface="+mj-lt"/>
              <a:buAutoNum type="arabicPeriod"/>
              <a:tabLst>
                <a:tab pos="0" algn="l"/>
                <a:tab pos="355600" algn="l"/>
              </a:tabLst>
            </a:pPr>
            <a:r>
              <a:rPr lang="el-GR" sz="2000" b="1" dirty="0" smtClean="0">
                <a:latin typeface="+mj-lt"/>
              </a:rPr>
              <a:t>απάτη</a:t>
            </a:r>
          </a:p>
          <a:p>
            <a:pPr marL="355600" indent="-355600" algn="just">
              <a:lnSpc>
                <a:spcPct val="150000"/>
              </a:lnSpc>
              <a:buFont typeface="+mj-lt"/>
              <a:buAutoNum type="arabicPeriod"/>
              <a:tabLst>
                <a:tab pos="0" algn="l"/>
                <a:tab pos="355600" algn="l"/>
              </a:tabLst>
            </a:pPr>
            <a:r>
              <a:rPr lang="el-GR" sz="2000" b="1" dirty="0" smtClean="0">
                <a:latin typeface="+mj-lt"/>
              </a:rPr>
              <a:t>τρομοκρατικά εγκλήματα ή εγκλήματα συνδεόμενα με τρομοκρατικές δραστηριότητες ή ηθική αυτουργία ή συνεργεία ή απόπειρα διάπραξης εγκλήματος</a:t>
            </a:r>
          </a:p>
          <a:p>
            <a:pPr marL="355600" indent="-355600" algn="just">
              <a:lnSpc>
                <a:spcPct val="150000"/>
              </a:lnSpc>
              <a:buFont typeface="+mj-lt"/>
              <a:buAutoNum type="arabicPeriod"/>
              <a:tabLst>
                <a:tab pos="0" algn="l"/>
                <a:tab pos="355600" algn="l"/>
              </a:tabLst>
            </a:pPr>
            <a:r>
              <a:rPr lang="el-GR" sz="2000" b="1" dirty="0" smtClean="0">
                <a:latin typeface="+mj-lt"/>
              </a:rPr>
              <a:t>νομιμοποίηση εσόδων από παράνομες δραστηριότητες ή χρηματοδότηση της τρομοκρατίας</a:t>
            </a:r>
          </a:p>
          <a:p>
            <a:pPr marL="355600" indent="-355600" algn="just">
              <a:lnSpc>
                <a:spcPct val="150000"/>
              </a:lnSpc>
              <a:buFont typeface="+mj-lt"/>
              <a:buAutoNum type="arabicPeriod"/>
              <a:tabLst>
                <a:tab pos="0" algn="l"/>
                <a:tab pos="355600" algn="l"/>
              </a:tabLst>
            </a:pPr>
            <a:r>
              <a:rPr lang="el-GR" sz="2000" b="1" dirty="0" smtClean="0">
                <a:latin typeface="+mj-lt"/>
              </a:rPr>
              <a:t>παιδική εργασία και άλλες μορφές εμπορίας ανθρώπων</a:t>
            </a:r>
          </a:p>
          <a:p>
            <a:pPr marL="355600" indent="-355600" algn="just">
              <a:lnSpc>
                <a:spcPct val="150000"/>
              </a:lnSpc>
              <a:buFont typeface="Wingdings" pitchFamily="2" charset="2"/>
              <a:buChar char="Ø"/>
              <a:tabLst>
                <a:tab pos="0" algn="l"/>
                <a:tab pos="355600" algn="l"/>
              </a:tabLst>
            </a:pPr>
            <a:r>
              <a:rPr lang="el-GR" sz="2000" b="1" dirty="0" smtClean="0">
                <a:solidFill>
                  <a:schemeClr val="accent1"/>
                </a:solidFill>
                <a:effectLst/>
                <a:latin typeface="+mj-lt"/>
              </a:rPr>
              <a:t>Υποχρέωση αποκλεισμού για ποια φυσικά πρόσωπα;</a:t>
            </a:r>
          </a:p>
          <a:p>
            <a:pPr marL="355600" indent="-355600" algn="just">
              <a:lnSpc>
                <a:spcPct val="150000"/>
              </a:lnSpc>
              <a:buFont typeface="Wingdings" pitchFamily="2" charset="2"/>
              <a:buChar char="Ø"/>
              <a:tabLst>
                <a:tab pos="0" algn="l"/>
                <a:tab pos="355600" algn="l"/>
              </a:tabLst>
            </a:pPr>
            <a:r>
              <a:rPr lang="el-GR" sz="2000" b="1" dirty="0" smtClean="0">
                <a:solidFill>
                  <a:schemeClr val="accent1"/>
                </a:solidFill>
                <a:effectLst/>
                <a:latin typeface="+mj-lt"/>
              </a:rPr>
              <a:t>Παρέκκλιση: για επιτακτικούς λόγους δημοσίου συμφέροντος</a:t>
            </a:r>
          </a:p>
        </p:txBody>
      </p:sp>
      <p:sp>
        <p:nvSpPr>
          <p:cNvPr id="809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FECA8D6-0767-4B39-96BE-F2870D8136FC}" type="slidenum">
              <a:rPr lang="el-GR" sz="1200">
                <a:solidFill>
                  <a:schemeClr val="tx1">
                    <a:tint val="75000"/>
                  </a:schemeClr>
                </a:solidFill>
                <a:latin typeface="+mn-lt"/>
                <a:cs typeface="+mn-cs"/>
              </a:rPr>
              <a:pPr algn="r" fontAlgn="auto">
                <a:spcBef>
                  <a:spcPts val="0"/>
                </a:spcBef>
                <a:spcAft>
                  <a:spcPts val="0"/>
                </a:spcAft>
                <a:defRPr/>
              </a:pPr>
              <a:t>86</a:t>
            </a:fld>
            <a:endParaRPr lang="el-GR" sz="1200">
              <a:solidFill>
                <a:schemeClr val="tx1">
                  <a:tint val="75000"/>
                </a:schemeClr>
              </a:solidFill>
              <a:latin typeface="+mn-lt"/>
              <a:cs typeface="+mn-cs"/>
            </a:endParaRPr>
          </a:p>
        </p:txBody>
      </p:sp>
      <p:sp>
        <p:nvSpPr>
          <p:cNvPr id="80899" name="Title 1"/>
          <p:cNvSpPr>
            <a:spLocks noGrp="1"/>
          </p:cNvSpPr>
          <p:nvPr>
            <p:ph type="title" idx="4294967295"/>
          </p:nvPr>
        </p:nvSpPr>
        <p:spPr>
          <a:xfrm>
            <a:off x="395288" y="115888"/>
            <a:ext cx="8353425" cy="792162"/>
          </a:xfrm>
          <a:noFill/>
        </p:spPr>
        <p:txBody>
          <a:bodyPr/>
          <a:lstStyle/>
          <a:p>
            <a:pPr algn="just" eaLnBrk="1" hangingPunct="1">
              <a:lnSpc>
                <a:spcPct val="80000"/>
              </a:lnSpc>
            </a:pPr>
            <a:r>
              <a:rPr lang="el-GR" sz="2000" b="1" dirty="0" smtClean="0">
                <a:effectLst/>
              </a:rPr>
              <a:t/>
            </a:r>
            <a:br>
              <a:rPr lang="el-GR" sz="2000" b="1" dirty="0" smtClean="0">
                <a:effectLst/>
              </a:rPr>
            </a:br>
            <a:r>
              <a:rPr lang="el-GR" sz="2000" b="1" dirty="0" smtClean="0">
                <a:effectLst/>
              </a:rPr>
              <a:t>Β. </a:t>
            </a:r>
            <a:r>
              <a:rPr lang="el-GR" sz="2000" b="1" dirty="0" smtClean="0">
                <a:solidFill>
                  <a:srgbClr val="FF0000"/>
                </a:solidFill>
                <a:effectLst/>
                <a:latin typeface="Arial" charset="0"/>
              </a:rPr>
              <a:t>Υποχρεωτικοί λόγοι αποκλεισμού οικονομικού φορέα σε οποιοδήποτε χρόνο: αμετάκλητη καταδικαστική απόφαση για:</a:t>
            </a:r>
            <a:r>
              <a:rPr lang="el-GR" dirty="0" smtClean="0">
                <a:solidFill>
                  <a:schemeClr val="accent1"/>
                </a:solidFill>
                <a:effectLst/>
                <a:latin typeface="Arial" charset="0"/>
              </a:rPr>
              <a:t/>
            </a:r>
            <a:br>
              <a:rPr lang="el-GR" dirty="0" smtClean="0">
                <a:solidFill>
                  <a:schemeClr val="accent1"/>
                </a:solidFill>
                <a:effectLst/>
                <a:latin typeface="Arial" charset="0"/>
              </a:rPr>
            </a:br>
            <a:endParaRPr lang="el-GR" dirty="0" smtClean="0">
              <a:solidFill>
                <a:srgbClr val="FFFF00"/>
              </a:solidFill>
              <a:effectLst/>
            </a:endParaRPr>
          </a:p>
        </p:txBody>
      </p:sp>
      <p:sp>
        <p:nvSpPr>
          <p:cNvPr id="80900" name="Content Placeholder 2"/>
          <p:cNvSpPr>
            <a:spLocks noGrp="1"/>
          </p:cNvSpPr>
          <p:nvPr>
            <p:ph idx="4294967295"/>
          </p:nvPr>
        </p:nvSpPr>
        <p:spPr>
          <a:xfrm>
            <a:off x="179388" y="714356"/>
            <a:ext cx="8785225" cy="5857916"/>
          </a:xfrm>
          <a:noFill/>
        </p:spPr>
        <p:txBody>
          <a:bodyPr/>
          <a:lstStyle/>
          <a:p>
            <a:pPr marL="182563" indent="-182563" algn="just">
              <a:lnSpc>
                <a:spcPct val="150000"/>
              </a:lnSpc>
              <a:buFont typeface="+mj-lt"/>
              <a:buAutoNum type="arabicPeriod"/>
            </a:pPr>
            <a:r>
              <a:rPr lang="el-GR" sz="2000" b="1" dirty="0" smtClean="0">
                <a:latin typeface="+mj-lt"/>
              </a:rPr>
              <a:t>Μη τήρηση φορολογικών &amp; κοινωνικοασφαλιστικών υποχρεώσεων - </a:t>
            </a:r>
            <a:r>
              <a:rPr lang="el-GR" sz="2000" b="1" dirty="0" smtClean="0">
                <a:solidFill>
                  <a:srgbClr val="FFFF00"/>
                </a:solidFill>
                <a:latin typeface="+mj-lt"/>
              </a:rPr>
              <a:t>τελεσίδικη &amp; αμετάκλητη δικαστική ή διοικητική απόφαση</a:t>
            </a:r>
            <a:r>
              <a:rPr lang="el-GR" sz="2000" b="1" dirty="0" smtClean="0">
                <a:latin typeface="+mj-lt"/>
              </a:rPr>
              <a:t>. </a:t>
            </a:r>
          </a:p>
          <a:p>
            <a:pPr marL="182563" indent="-182563" algn="just">
              <a:lnSpc>
                <a:spcPct val="150000"/>
              </a:lnSpc>
              <a:buFont typeface="+mj-lt"/>
              <a:buAutoNum type="arabicPeriod"/>
            </a:pPr>
            <a:r>
              <a:rPr lang="el-GR" sz="2000" b="1" dirty="0" smtClean="0">
                <a:latin typeface="+mj-lt"/>
              </a:rPr>
              <a:t>Αθέτηση φορολογικών &amp; κοινωνικοασφαλιστικών υποχρεώσεων - </a:t>
            </a:r>
            <a:r>
              <a:rPr lang="el-GR" sz="2000" b="1" dirty="0" smtClean="0">
                <a:solidFill>
                  <a:srgbClr val="FFFF00"/>
                </a:solidFill>
                <a:latin typeface="+mj-lt"/>
              </a:rPr>
              <a:t>βάρος απόδειξης </a:t>
            </a:r>
          </a:p>
          <a:p>
            <a:pPr marL="182563" indent="-182563" algn="just">
              <a:lnSpc>
                <a:spcPct val="150000"/>
              </a:lnSpc>
              <a:buFont typeface="+mj-lt"/>
              <a:buAutoNum type="arabicPeriod"/>
            </a:pPr>
            <a:r>
              <a:rPr lang="el-GR" sz="2000" b="1" dirty="0" smtClean="0">
                <a:latin typeface="+mj-lt"/>
              </a:rPr>
              <a:t>Τελεσίδικη &amp; δεσμευτική επιβολή κυρώσεων από ΣΕΠΕ για παραβάσεις εργατικής νομοθεσίας για υψηλής ή πολύ υψηλής σοβαρότητας παραβάσεις, αδήλωτη εργασία - </a:t>
            </a:r>
            <a:r>
              <a:rPr lang="el-GR" sz="2000" b="1" dirty="0" smtClean="0">
                <a:solidFill>
                  <a:srgbClr val="FFFF00"/>
                </a:solidFill>
                <a:latin typeface="+mj-lt"/>
              </a:rPr>
              <a:t>βάρος απόδειξης. Μη εφαρμογή σε συμβάσεις έως 20 χιλ. ευρώ. </a:t>
            </a:r>
          </a:p>
          <a:p>
            <a:pPr marL="355600" indent="-355600" algn="just">
              <a:lnSpc>
                <a:spcPct val="150000"/>
              </a:lnSpc>
              <a:buFont typeface="Wingdings" pitchFamily="2" charset="2"/>
              <a:buChar char="Ø"/>
              <a:tabLst>
                <a:tab pos="0" algn="l"/>
                <a:tab pos="355600" algn="l"/>
              </a:tabLst>
            </a:pPr>
            <a:r>
              <a:rPr lang="el-GR" sz="2000" b="1" u="sng" dirty="0" smtClean="0">
                <a:effectLst/>
                <a:latin typeface="+mj-lt"/>
              </a:rPr>
              <a:t>Παρέκκλιση</a:t>
            </a:r>
            <a:r>
              <a:rPr lang="el-GR" sz="2000" b="1" dirty="0" smtClean="0">
                <a:effectLst/>
                <a:latin typeface="+mj-lt"/>
              </a:rPr>
              <a:t>: για επιτακτικούς λόγους δημοσίου συμφέροντος</a:t>
            </a:r>
          </a:p>
          <a:p>
            <a:pPr marL="355600" indent="-355600" algn="just">
              <a:lnSpc>
                <a:spcPct val="150000"/>
              </a:lnSpc>
              <a:buFont typeface="Wingdings" pitchFamily="2" charset="2"/>
              <a:buChar char="Ø"/>
              <a:tabLst>
                <a:tab pos="0" algn="l"/>
                <a:tab pos="355600" algn="l"/>
              </a:tabLst>
            </a:pPr>
            <a:r>
              <a:rPr lang="el-GR" sz="2000" b="1" u="sng" dirty="0" smtClean="0">
                <a:effectLst/>
                <a:latin typeface="+mj-lt"/>
              </a:rPr>
              <a:t>Μη εφαρμογή </a:t>
            </a:r>
            <a:r>
              <a:rPr lang="el-GR" sz="2000" b="1" dirty="0" smtClean="0">
                <a:effectLst/>
                <a:latin typeface="+mj-lt"/>
              </a:rPr>
              <a:t>λόγων υποχρεωτικού αποκλεισμού: </a:t>
            </a:r>
          </a:p>
          <a:p>
            <a:pPr marL="514350" indent="-514350" algn="just">
              <a:lnSpc>
                <a:spcPct val="150000"/>
              </a:lnSpc>
              <a:buFont typeface="+mj-lt"/>
              <a:buAutoNum type="romanLcPeriod"/>
              <a:tabLst>
                <a:tab pos="0" algn="l"/>
                <a:tab pos="355600" algn="l"/>
              </a:tabLst>
            </a:pPr>
            <a:r>
              <a:rPr lang="el-GR" sz="1800" b="1" dirty="0" smtClean="0">
                <a:solidFill>
                  <a:schemeClr val="accent1"/>
                </a:solidFill>
                <a:effectLst/>
                <a:latin typeface="+mj-lt"/>
              </a:rPr>
              <a:t>λήψη μέτρων συμμόρφωσης\επανόρθωσης από οικονομικό φορέα</a:t>
            </a:r>
          </a:p>
          <a:p>
            <a:pPr marL="514350" indent="-514350" algn="just">
              <a:lnSpc>
                <a:spcPct val="150000"/>
              </a:lnSpc>
              <a:buFont typeface="+mj-lt"/>
              <a:buAutoNum type="romanLcPeriod"/>
              <a:tabLst>
                <a:tab pos="0" algn="l"/>
                <a:tab pos="355600" algn="l"/>
              </a:tabLst>
            </a:pPr>
            <a:r>
              <a:rPr lang="el-GR" sz="1800" b="1" dirty="0" smtClean="0">
                <a:solidFill>
                  <a:schemeClr val="accent1"/>
                </a:solidFill>
                <a:effectLst/>
                <a:latin typeface="+mj-lt"/>
              </a:rPr>
              <a:t>κατ’ εφαρμογή αρχής αναλογικότητας</a:t>
            </a:r>
          </a:p>
          <a:p>
            <a:pPr marL="514350" indent="-514350" algn="just">
              <a:lnSpc>
                <a:spcPct val="150000"/>
              </a:lnSpc>
              <a:buFont typeface="+mj-lt"/>
              <a:buAutoNum type="romanLcPeriod"/>
              <a:tabLst>
                <a:tab pos="0" algn="l"/>
                <a:tab pos="355600" algn="l"/>
              </a:tabLst>
            </a:pPr>
            <a:endParaRPr lang="el-GR" sz="2000" b="1" dirty="0" smtClean="0">
              <a:solidFill>
                <a:schemeClr val="accent1"/>
              </a:solidFill>
              <a:effectLst/>
              <a:latin typeface="+mj-lt"/>
            </a:endParaRPr>
          </a:p>
        </p:txBody>
      </p:sp>
      <p:sp>
        <p:nvSpPr>
          <p:cNvPr id="809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FECA8D6-0767-4B39-96BE-F2870D8136FC}" type="slidenum">
              <a:rPr lang="el-GR" sz="1200">
                <a:solidFill>
                  <a:schemeClr val="tx1">
                    <a:tint val="75000"/>
                  </a:schemeClr>
                </a:solidFill>
                <a:latin typeface="+mn-lt"/>
                <a:cs typeface="+mn-cs"/>
              </a:rPr>
              <a:pPr algn="r" fontAlgn="auto">
                <a:spcBef>
                  <a:spcPts val="0"/>
                </a:spcBef>
                <a:spcAft>
                  <a:spcPts val="0"/>
                </a:spcAft>
                <a:defRPr/>
              </a:pPr>
              <a:t>87</a:t>
            </a:fld>
            <a:endParaRPr lang="el-GR" sz="1200">
              <a:solidFill>
                <a:schemeClr val="tx1">
                  <a:tint val="75000"/>
                </a:schemeClr>
              </a:solidFill>
              <a:latin typeface="+mn-lt"/>
              <a:cs typeface="+mn-cs"/>
            </a:endParaRPr>
          </a:p>
        </p:txBody>
      </p:sp>
      <p:sp>
        <p:nvSpPr>
          <p:cNvPr id="80899" name="Title 1"/>
          <p:cNvSpPr>
            <a:spLocks noGrp="1"/>
          </p:cNvSpPr>
          <p:nvPr>
            <p:ph type="title" idx="4294967295"/>
          </p:nvPr>
        </p:nvSpPr>
        <p:spPr>
          <a:xfrm>
            <a:off x="395288" y="115888"/>
            <a:ext cx="8353425" cy="792162"/>
          </a:xfrm>
          <a:noFill/>
        </p:spPr>
        <p:txBody>
          <a:bodyPr/>
          <a:lstStyle/>
          <a:p>
            <a:pPr algn="l" eaLnBrk="1" hangingPunct="1">
              <a:lnSpc>
                <a:spcPct val="80000"/>
              </a:lnSpc>
            </a:pPr>
            <a:r>
              <a:rPr lang="el-GR" sz="2000" b="1" dirty="0" smtClean="0">
                <a:effectLst/>
              </a:rPr>
              <a:t/>
            </a:r>
            <a:br>
              <a:rPr lang="el-GR" sz="2000" b="1" dirty="0" smtClean="0">
                <a:effectLst/>
              </a:rPr>
            </a:br>
            <a:r>
              <a:rPr lang="el-GR" sz="2000" b="1" dirty="0" smtClean="0">
                <a:effectLst/>
              </a:rPr>
              <a:t>Δυνητικοί λόγοι αποκλεισμού </a:t>
            </a:r>
            <a:r>
              <a:rPr lang="el-GR" sz="2000" b="1" dirty="0" smtClean="0">
                <a:solidFill>
                  <a:srgbClr val="FF0000"/>
                </a:solidFill>
                <a:effectLst/>
              </a:rPr>
              <a:t>σε οποιοδήποτε χρόνο </a:t>
            </a:r>
            <a:r>
              <a:rPr lang="el-GR" sz="2000" b="1" dirty="0" smtClean="0">
                <a:solidFill>
                  <a:srgbClr val="FFFF00"/>
                </a:solidFill>
                <a:effectLst/>
              </a:rPr>
              <a:t>[3 έτη] </a:t>
            </a:r>
            <a:r>
              <a:rPr lang="el-GR" sz="2000" b="1" dirty="0" smtClean="0">
                <a:effectLst/>
              </a:rPr>
              <a:t>οικονομικού φορέα για:</a:t>
            </a:r>
            <a:br>
              <a:rPr lang="el-GR" sz="2000" b="1" dirty="0" smtClean="0">
                <a:effectLst/>
              </a:rPr>
            </a:br>
            <a:endParaRPr lang="el-GR" sz="2000" b="1" dirty="0" smtClean="0">
              <a:effectLst/>
            </a:endParaRPr>
          </a:p>
        </p:txBody>
      </p:sp>
      <p:sp>
        <p:nvSpPr>
          <p:cNvPr id="80900" name="Content Placeholder 2"/>
          <p:cNvSpPr>
            <a:spLocks noGrp="1"/>
          </p:cNvSpPr>
          <p:nvPr>
            <p:ph idx="4294967295"/>
          </p:nvPr>
        </p:nvSpPr>
        <p:spPr>
          <a:xfrm>
            <a:off x="179388" y="857232"/>
            <a:ext cx="8785225" cy="5715040"/>
          </a:xfrm>
          <a:noFill/>
        </p:spPr>
        <p:txBody>
          <a:bodyPr/>
          <a:lstStyle/>
          <a:p>
            <a:pPr marL="263525" indent="-263525" algn="just">
              <a:lnSpc>
                <a:spcPct val="150000"/>
              </a:lnSpc>
              <a:buFont typeface="+mj-lt"/>
              <a:buAutoNum type="arabicPeriod"/>
              <a:tabLst>
                <a:tab pos="0" algn="l"/>
                <a:tab pos="182563" algn="l"/>
              </a:tabLst>
            </a:pPr>
            <a:r>
              <a:rPr lang="el-GR" sz="2000" dirty="0" smtClean="0">
                <a:latin typeface="+mj-lt"/>
              </a:rPr>
              <a:t>Μη τήρηση υποχρεώσεων περιβαλλοντικής, κοινωνικοασφαλιστικής &amp; εργατικής νομοθεσίας §2αρθρ.18 - </a:t>
            </a:r>
            <a:r>
              <a:rPr lang="el-GR" sz="2000" dirty="0" smtClean="0">
                <a:solidFill>
                  <a:srgbClr val="FFFF00"/>
                </a:solidFill>
                <a:latin typeface="+mj-lt"/>
              </a:rPr>
              <a:t>βάρος απόδειξης.</a:t>
            </a:r>
          </a:p>
          <a:p>
            <a:pPr marL="263525" indent="-263525" algn="just">
              <a:lnSpc>
                <a:spcPct val="150000"/>
              </a:lnSpc>
              <a:buFont typeface="+mj-lt"/>
              <a:buAutoNum type="arabicPeriod"/>
              <a:tabLst>
                <a:tab pos="0" algn="l"/>
                <a:tab pos="182563" algn="l"/>
              </a:tabLst>
            </a:pPr>
            <a:r>
              <a:rPr lang="el-GR" sz="2000" dirty="0" smtClean="0">
                <a:latin typeface="+mj-lt"/>
              </a:rPr>
              <a:t>Εάν τελεί υπό πτώχευση ή έχει υπαχθεί σε διαδικασία εξυγίανσης ή ειδικής εκκαθάρισης ή τελεί υπό αναγκαστική διαχείριση από εκκαθαριστή ή από το δικαστήριο ή έχει υπαχθεί σε διαδικασία πτωχευτικού συμβιβασμού ή έχει αναστείλει τις επιχειρηματικές του δραστηριότητες ή εάν βρίσκεται σε οποιαδήποτε ανάλογη κατάσταση προκύπτουσα από παρόμοια διαδικασία, προβλεπόμενη σε εθνικές διατάξεις νόμου. </a:t>
            </a:r>
            <a:r>
              <a:rPr lang="el-GR" sz="2000" dirty="0" smtClean="0">
                <a:solidFill>
                  <a:srgbClr val="FFFF00"/>
                </a:solidFill>
                <a:latin typeface="+mj-lt"/>
              </a:rPr>
              <a:t>Παρέκκλιση σε περίπτωση απόδειξης δυνατότητας συνέχισης της επιχειρηματικής του λειτουργίας</a:t>
            </a:r>
          </a:p>
          <a:p>
            <a:pPr marL="263525" indent="-263525" algn="just">
              <a:lnSpc>
                <a:spcPct val="150000"/>
              </a:lnSpc>
              <a:buFont typeface="+mj-lt"/>
              <a:buAutoNum type="arabicPeriod"/>
              <a:tabLst>
                <a:tab pos="0" algn="l"/>
                <a:tab pos="182563" algn="l"/>
              </a:tabLst>
            </a:pPr>
            <a:r>
              <a:rPr lang="el-GR" sz="2000" dirty="0" smtClean="0">
                <a:latin typeface="+mj-lt"/>
              </a:rPr>
              <a:t>Αθέμιτες εμπορικές πρακτικές = στρέβλωση του ανταγωνισμού - </a:t>
            </a:r>
            <a:r>
              <a:rPr lang="el-GR" sz="2000" dirty="0" smtClean="0">
                <a:solidFill>
                  <a:srgbClr val="FFFF00"/>
                </a:solidFill>
                <a:latin typeface="+mj-lt"/>
              </a:rPr>
              <a:t>βάρος απόδειξης.</a:t>
            </a:r>
          </a:p>
          <a:p>
            <a:pPr marL="0" indent="0">
              <a:buNone/>
              <a:tabLst>
                <a:tab pos="92075" algn="l"/>
              </a:tabLst>
            </a:pPr>
            <a:endParaRPr lang="el-GR" sz="2000" dirty="0" smtClean="0">
              <a:latin typeface="+mj-lt"/>
            </a:endParaRPr>
          </a:p>
          <a:p>
            <a:pPr marL="0" indent="0">
              <a:buNone/>
              <a:tabLst>
                <a:tab pos="92075" algn="l"/>
              </a:tabLst>
            </a:pPr>
            <a:endParaRPr lang="el-GR" sz="2000" b="1" dirty="0" smtClean="0">
              <a:solidFill>
                <a:schemeClr val="accent1"/>
              </a:solidFill>
              <a:effectLst/>
              <a:latin typeface="+mj-lt"/>
            </a:endParaRPr>
          </a:p>
        </p:txBody>
      </p:sp>
      <p:sp>
        <p:nvSpPr>
          <p:cNvPr id="809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FECA8D6-0767-4B39-96BE-F2870D8136FC}" type="slidenum">
              <a:rPr lang="el-GR" sz="1200">
                <a:solidFill>
                  <a:schemeClr val="tx1">
                    <a:tint val="75000"/>
                  </a:schemeClr>
                </a:solidFill>
                <a:latin typeface="+mn-lt"/>
                <a:cs typeface="+mn-cs"/>
              </a:rPr>
              <a:pPr algn="r" fontAlgn="auto">
                <a:spcBef>
                  <a:spcPts val="0"/>
                </a:spcBef>
                <a:spcAft>
                  <a:spcPts val="0"/>
                </a:spcAft>
                <a:defRPr/>
              </a:pPr>
              <a:t>88</a:t>
            </a:fld>
            <a:endParaRPr lang="el-GR" sz="1200">
              <a:solidFill>
                <a:schemeClr val="tx1">
                  <a:tint val="75000"/>
                </a:schemeClr>
              </a:solidFill>
              <a:latin typeface="+mn-lt"/>
              <a:cs typeface="+mn-cs"/>
            </a:endParaRPr>
          </a:p>
        </p:txBody>
      </p:sp>
      <p:sp>
        <p:nvSpPr>
          <p:cNvPr id="80899" name="Title 1"/>
          <p:cNvSpPr>
            <a:spLocks noGrp="1"/>
          </p:cNvSpPr>
          <p:nvPr>
            <p:ph type="title" idx="4294967295"/>
          </p:nvPr>
        </p:nvSpPr>
        <p:spPr>
          <a:xfrm>
            <a:off x="395288" y="115888"/>
            <a:ext cx="8353425" cy="792162"/>
          </a:xfrm>
          <a:noFill/>
        </p:spPr>
        <p:txBody>
          <a:bodyPr/>
          <a:lstStyle/>
          <a:p>
            <a:pPr eaLnBrk="1" hangingPunct="1">
              <a:lnSpc>
                <a:spcPct val="80000"/>
              </a:lnSpc>
            </a:pPr>
            <a:r>
              <a:rPr lang="el-GR" sz="2000" b="1" dirty="0" smtClean="0">
                <a:effectLst/>
              </a:rPr>
              <a:t/>
            </a:r>
            <a:br>
              <a:rPr lang="el-GR" sz="2000" b="1" dirty="0" smtClean="0">
                <a:effectLst/>
              </a:rPr>
            </a:br>
            <a:r>
              <a:rPr lang="el-GR" sz="2000" b="1" dirty="0" smtClean="0">
                <a:effectLst/>
              </a:rPr>
              <a:t>Δυνητικοί λόγοι αποκλεισμού </a:t>
            </a:r>
            <a:r>
              <a:rPr lang="el-GR" sz="2000" b="1" dirty="0" smtClean="0">
                <a:solidFill>
                  <a:srgbClr val="FF0000"/>
                </a:solidFill>
                <a:effectLst/>
                <a:latin typeface="Arial" charset="0"/>
              </a:rPr>
              <a:t>σε οποιοδήποτε χρόνο </a:t>
            </a:r>
            <a:r>
              <a:rPr lang="el-GR" sz="2000" b="1" dirty="0" smtClean="0">
                <a:solidFill>
                  <a:srgbClr val="FFFF00"/>
                </a:solidFill>
                <a:effectLst/>
                <a:latin typeface="Arial" charset="0"/>
              </a:rPr>
              <a:t>[3έτη] </a:t>
            </a:r>
            <a:r>
              <a:rPr lang="el-GR" sz="2000" b="1" dirty="0" smtClean="0">
                <a:effectLst/>
              </a:rPr>
              <a:t>οικονομικού φορέα για:</a:t>
            </a:r>
            <a:br>
              <a:rPr lang="el-GR" sz="2000" b="1" dirty="0" smtClean="0">
                <a:effectLst/>
              </a:rPr>
            </a:br>
            <a:endParaRPr lang="el-GR" sz="2000" b="1" dirty="0" smtClean="0">
              <a:effectLst/>
            </a:endParaRPr>
          </a:p>
        </p:txBody>
      </p:sp>
      <p:sp>
        <p:nvSpPr>
          <p:cNvPr id="80900" name="Content Placeholder 2"/>
          <p:cNvSpPr>
            <a:spLocks noGrp="1"/>
          </p:cNvSpPr>
          <p:nvPr>
            <p:ph idx="4294967295"/>
          </p:nvPr>
        </p:nvSpPr>
        <p:spPr>
          <a:xfrm>
            <a:off x="179388" y="714356"/>
            <a:ext cx="8785225" cy="5857916"/>
          </a:xfrm>
          <a:noFill/>
        </p:spPr>
        <p:txBody>
          <a:bodyPr/>
          <a:lstStyle/>
          <a:p>
            <a:pPr marL="355600" indent="-355600" algn="just">
              <a:lnSpc>
                <a:spcPct val="150000"/>
              </a:lnSpc>
              <a:buNone/>
            </a:pPr>
            <a:r>
              <a:rPr lang="el-GR" sz="1800" dirty="0" smtClean="0">
                <a:solidFill>
                  <a:srgbClr val="FFFF00"/>
                </a:solidFill>
              </a:rPr>
              <a:t>4.</a:t>
            </a:r>
            <a:r>
              <a:rPr lang="el-GR" sz="1800" dirty="0" smtClean="0"/>
              <a:t> </a:t>
            </a:r>
            <a:r>
              <a:rPr lang="el-GR" sz="2000" dirty="0" smtClean="0">
                <a:latin typeface="+mj-lt"/>
              </a:rPr>
              <a:t>Λόγω ύπαρξης καταστάσεων σύγκρουσης συμφερόντων άρθρ. 24 &amp; μη δυνατότητα λήψης λιγότερο παρεμβατικών μέτρων - </a:t>
            </a:r>
            <a:r>
              <a:rPr lang="el-GR" sz="2000" dirty="0" smtClean="0">
                <a:solidFill>
                  <a:srgbClr val="FFFF00"/>
                </a:solidFill>
                <a:latin typeface="+mj-lt"/>
              </a:rPr>
              <a:t>βάρος απόδειξης.</a:t>
            </a:r>
          </a:p>
          <a:p>
            <a:pPr marL="355600" indent="-355600" algn="just">
              <a:lnSpc>
                <a:spcPct val="150000"/>
              </a:lnSpc>
              <a:buNone/>
              <a:tabLst>
                <a:tab pos="92075" algn="l"/>
              </a:tabLst>
            </a:pPr>
            <a:r>
              <a:rPr lang="el-GR" sz="2000" dirty="0" smtClean="0">
                <a:solidFill>
                  <a:srgbClr val="FFFF00"/>
                </a:solidFill>
                <a:latin typeface="+mj-lt"/>
              </a:rPr>
              <a:t>5.</a:t>
            </a:r>
            <a:r>
              <a:rPr lang="el-GR" sz="2000" dirty="0" smtClean="0">
                <a:latin typeface="+mj-lt"/>
              </a:rPr>
              <a:t> Λόγω καταστάσεων στρέβλωσης του ανταγωνισμού άρθρ.48 &amp; μη δυνατότητα λήψης λιγότερο παρεμβατικών μέτρων - </a:t>
            </a:r>
            <a:r>
              <a:rPr lang="el-GR" sz="2000" dirty="0" smtClean="0">
                <a:solidFill>
                  <a:srgbClr val="FFFF00"/>
                </a:solidFill>
                <a:latin typeface="+mj-lt"/>
              </a:rPr>
              <a:t>βάρος απόδειξης.</a:t>
            </a:r>
            <a:endParaRPr lang="el-GR" sz="2000" dirty="0" smtClean="0">
              <a:latin typeface="+mj-lt"/>
            </a:endParaRPr>
          </a:p>
          <a:p>
            <a:pPr marL="355600" indent="-355600" algn="just">
              <a:lnSpc>
                <a:spcPct val="150000"/>
              </a:lnSpc>
              <a:buNone/>
            </a:pPr>
            <a:r>
              <a:rPr lang="el-GR" sz="2000" dirty="0" smtClean="0">
                <a:solidFill>
                  <a:srgbClr val="FFFF00"/>
                </a:solidFill>
                <a:latin typeface="+mj-lt"/>
              </a:rPr>
              <a:t>6. </a:t>
            </a:r>
            <a:r>
              <a:rPr lang="el-GR" sz="2000" dirty="0" smtClean="0">
                <a:latin typeface="+mj-lt"/>
              </a:rPr>
              <a:t>Σοβαρή ή επαναλαμβανόμενη πλημμέλεια κατά την εκτέλεση προηγούμενων συμβατικών του υποχρεώσεων.</a:t>
            </a:r>
          </a:p>
          <a:p>
            <a:pPr marL="355600" indent="-355600" algn="just">
              <a:lnSpc>
                <a:spcPct val="150000"/>
              </a:lnSpc>
              <a:buNone/>
            </a:pPr>
            <a:r>
              <a:rPr lang="el-GR" sz="2000" dirty="0" smtClean="0">
                <a:solidFill>
                  <a:srgbClr val="FFFF00"/>
                </a:solidFill>
                <a:latin typeface="+mj-lt"/>
              </a:rPr>
              <a:t>7.</a:t>
            </a:r>
            <a:r>
              <a:rPr lang="el-GR" sz="2000" dirty="0" smtClean="0">
                <a:latin typeface="+mj-lt"/>
              </a:rPr>
              <a:t> Ένοχος για ψευδείς δηλώσεις, απόκρυψη πληροφοριών ή αδυναμίας προσκόμισης δικαιολογητικών άρθρ.79.</a:t>
            </a:r>
          </a:p>
          <a:p>
            <a:pPr marL="355600" indent="-355600" algn="just">
              <a:lnSpc>
                <a:spcPct val="150000"/>
              </a:lnSpc>
              <a:buNone/>
            </a:pPr>
            <a:r>
              <a:rPr lang="el-GR" sz="2000" dirty="0" smtClean="0">
                <a:solidFill>
                  <a:srgbClr val="FFFF00"/>
                </a:solidFill>
                <a:latin typeface="+mj-lt"/>
              </a:rPr>
              <a:t>8.</a:t>
            </a:r>
            <a:r>
              <a:rPr lang="el-GR" sz="2000" dirty="0" smtClean="0">
                <a:latin typeface="+mj-lt"/>
              </a:rPr>
              <a:t>  Αθέμιτη ή παραπλανητική συμπεριφορά που ενδέχεται να επηρεάσει ουσιωδώς την έκβαση των αποφάσεων σύναψης σύμβασης.</a:t>
            </a:r>
          </a:p>
          <a:p>
            <a:pPr marL="355600" indent="-355600" algn="just">
              <a:lnSpc>
                <a:spcPct val="150000"/>
              </a:lnSpc>
              <a:buNone/>
            </a:pPr>
            <a:r>
              <a:rPr lang="el-GR" sz="2000" dirty="0" smtClean="0">
                <a:solidFill>
                  <a:srgbClr val="FFFF00"/>
                </a:solidFill>
                <a:latin typeface="+mj-lt"/>
              </a:rPr>
              <a:t>9.  </a:t>
            </a:r>
            <a:r>
              <a:rPr lang="el-GR" sz="2000" dirty="0" smtClean="0">
                <a:latin typeface="+mj-lt"/>
              </a:rPr>
              <a:t>Διάπραξη σοβαρού επαγγελματικού παραπτώματος - </a:t>
            </a:r>
            <a:r>
              <a:rPr lang="el-GR" sz="2000" dirty="0" smtClean="0">
                <a:solidFill>
                  <a:srgbClr val="FFFF00"/>
                </a:solidFill>
                <a:latin typeface="+mj-lt"/>
              </a:rPr>
              <a:t>βάρος απόδειξης.</a:t>
            </a:r>
            <a:endParaRPr lang="el-GR" sz="2000" dirty="0" smtClean="0">
              <a:latin typeface="+mj-lt"/>
            </a:endParaRPr>
          </a:p>
          <a:p>
            <a:pPr marL="0" indent="0">
              <a:buNone/>
              <a:tabLst>
                <a:tab pos="92075" algn="l"/>
              </a:tabLst>
            </a:pPr>
            <a:endParaRPr lang="el-GR" sz="2000" b="1" dirty="0" smtClean="0">
              <a:solidFill>
                <a:schemeClr val="accent1"/>
              </a:solidFill>
              <a:effectLst/>
              <a:latin typeface="+mj-lt"/>
            </a:endParaRPr>
          </a:p>
        </p:txBody>
      </p:sp>
      <p:sp>
        <p:nvSpPr>
          <p:cNvPr id="8090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DC251C5-F259-4ED8-8934-3901FDA8FA91}" type="slidenum">
              <a:rPr lang="el-GR" sz="1200">
                <a:solidFill>
                  <a:schemeClr val="tx1">
                    <a:tint val="75000"/>
                  </a:schemeClr>
                </a:solidFill>
                <a:latin typeface="+mn-lt"/>
                <a:cs typeface="+mn-cs"/>
              </a:rPr>
              <a:pPr algn="r" fontAlgn="auto">
                <a:spcBef>
                  <a:spcPts val="0"/>
                </a:spcBef>
                <a:spcAft>
                  <a:spcPts val="0"/>
                </a:spcAft>
                <a:defRPr/>
              </a:pPr>
              <a:t>89</a:t>
            </a:fld>
            <a:endParaRPr lang="el-GR" sz="1200">
              <a:solidFill>
                <a:schemeClr val="tx1">
                  <a:tint val="75000"/>
                </a:schemeClr>
              </a:solidFill>
              <a:latin typeface="+mn-lt"/>
              <a:cs typeface="+mn-cs"/>
            </a:endParaRPr>
          </a:p>
        </p:txBody>
      </p:sp>
      <p:sp>
        <p:nvSpPr>
          <p:cNvPr id="81923" name="Title 1"/>
          <p:cNvSpPr>
            <a:spLocks noGrp="1"/>
          </p:cNvSpPr>
          <p:nvPr>
            <p:ph type="title" idx="4294967295"/>
          </p:nvPr>
        </p:nvSpPr>
        <p:spPr>
          <a:xfrm>
            <a:off x="395288" y="115888"/>
            <a:ext cx="8353425" cy="576262"/>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Άρθρο 73 Λόγοι αποκλεισμού</a:t>
            </a:r>
            <a:r>
              <a:rPr lang="el-GR" smtClean="0">
                <a:effectLst/>
              </a:rPr>
              <a:t> </a:t>
            </a:r>
            <a:r>
              <a:rPr lang="el-GR" sz="1800" smtClean="0">
                <a:effectLst/>
              </a:rPr>
              <a:t>[συνέχεια]</a:t>
            </a:r>
            <a:endParaRPr lang="el-GR" smtClean="0">
              <a:effectLst/>
            </a:endParaRPr>
          </a:p>
        </p:txBody>
      </p:sp>
      <p:sp>
        <p:nvSpPr>
          <p:cNvPr id="81924" name="Content Placeholder 2"/>
          <p:cNvSpPr>
            <a:spLocks noGrp="1"/>
          </p:cNvSpPr>
          <p:nvPr>
            <p:ph idx="4294967295"/>
          </p:nvPr>
        </p:nvSpPr>
        <p:spPr>
          <a:xfrm>
            <a:off x="179388" y="908050"/>
            <a:ext cx="8785225" cy="5400675"/>
          </a:xfrm>
          <a:noFill/>
        </p:spPr>
        <p:txBody>
          <a:bodyPr/>
          <a:lstStyle/>
          <a:p>
            <a:pPr marL="361950" indent="-361950" algn="just">
              <a:lnSpc>
                <a:spcPct val="200000"/>
              </a:lnSpc>
              <a:spcBef>
                <a:spcPct val="0"/>
              </a:spcBef>
              <a:buFont typeface="Wingdings" pitchFamily="2" charset="2"/>
              <a:buChar char="v"/>
              <a:tabLst>
                <a:tab pos="355600" algn="l"/>
              </a:tabLst>
            </a:pPr>
            <a:r>
              <a:rPr lang="el-GR" sz="2000" smtClean="0">
                <a:effectLst/>
                <a:latin typeface="Arial" charset="0"/>
              </a:rPr>
              <a:t>Δίδεται η δυνατότητα </a:t>
            </a:r>
            <a:r>
              <a:rPr lang="el-GR" sz="2000" b="1" u="sng" smtClean="0">
                <a:solidFill>
                  <a:srgbClr val="FFFF00"/>
                </a:solidFill>
                <a:effectLst/>
                <a:latin typeface="Arial" charset="0"/>
              </a:rPr>
              <a:t>στους οικ. Φορείς να λαμβάνουν μέτρα συμμόρφωσης</a:t>
            </a:r>
            <a:r>
              <a:rPr lang="el-GR" sz="2000" smtClean="0">
                <a:solidFill>
                  <a:srgbClr val="FFFF00"/>
                </a:solidFill>
                <a:effectLst/>
                <a:latin typeface="Arial" charset="0"/>
              </a:rPr>
              <a:t>, </a:t>
            </a:r>
            <a:r>
              <a:rPr lang="el-GR" sz="2000" smtClean="0">
                <a:effectLst/>
                <a:latin typeface="Arial" charset="0"/>
              </a:rPr>
              <a:t>με στόχο την άρση των συνεπειών τυχόν ποινικών αδικημάτων ή παραπτωμάτων και την αποτελεσματική πρόληψη των παρανομιών. Όταν τα μέτρα προσφέρουν επαρκείς εγγυήσεις, ο </a:t>
            </a:r>
            <a:r>
              <a:rPr lang="el-GR" sz="2000" b="1" u="sng" smtClean="0">
                <a:solidFill>
                  <a:schemeClr val="accent1"/>
                </a:solidFill>
                <a:effectLst/>
                <a:latin typeface="Arial" charset="0"/>
              </a:rPr>
              <a:t>οικ. φορέας δεν αποκλείεται για αυτούς τους λόγους και μόνον</a:t>
            </a:r>
            <a:r>
              <a:rPr lang="el-GR" sz="2000" smtClean="0">
                <a:effectLst/>
                <a:latin typeface="Arial" charset="0"/>
              </a:rPr>
              <a:t>.</a:t>
            </a:r>
          </a:p>
          <a:p>
            <a:pPr marL="361950" indent="-361950" algn="just">
              <a:lnSpc>
                <a:spcPct val="200000"/>
              </a:lnSpc>
              <a:spcBef>
                <a:spcPct val="0"/>
              </a:spcBef>
              <a:buFont typeface="Wingdings" pitchFamily="2" charset="2"/>
              <a:buChar char="v"/>
              <a:tabLst>
                <a:tab pos="355600" algn="l"/>
              </a:tabLst>
            </a:pPr>
            <a:r>
              <a:rPr lang="el-GR" sz="2000" smtClean="0">
                <a:effectLst/>
                <a:latin typeface="Arial" charset="0"/>
              </a:rPr>
              <a:t>Έκδοση της απόφασης της ΑΑ κατόπιν σύμφωνης γνώμης της Επιτροπής παρ. 9 &amp; υποχρέωση κοινοποίησής της στην Αρχή.</a:t>
            </a:r>
          </a:p>
        </p:txBody>
      </p:sp>
      <p:sp>
        <p:nvSpPr>
          <p:cNvPr id="8192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119BF3B4-F5BC-415E-91EB-D1FBE4B099D2}" type="slidenum">
              <a:rPr lang="el-GR">
                <a:solidFill>
                  <a:schemeClr val="tx1">
                    <a:tint val="75000"/>
                  </a:schemeClr>
                </a:solidFill>
                <a:latin typeface="+mn-lt"/>
                <a:cs typeface="+mn-cs"/>
              </a:rPr>
              <a:pPr fontAlgn="auto">
                <a:spcBef>
                  <a:spcPts val="0"/>
                </a:spcBef>
                <a:spcAft>
                  <a:spcPts val="0"/>
                </a:spcAft>
                <a:defRPr/>
              </a:pPr>
              <a:t>9</a:t>
            </a:fld>
            <a:endParaRPr lang="el-GR">
              <a:solidFill>
                <a:schemeClr val="tx1">
                  <a:tint val="75000"/>
                </a:schemeClr>
              </a:solidFill>
              <a:latin typeface="+mn-lt"/>
              <a:cs typeface="+mn-cs"/>
            </a:endParaRPr>
          </a:p>
        </p:txBody>
      </p:sp>
      <p:sp>
        <p:nvSpPr>
          <p:cNvPr id="36867" name="Title 1"/>
          <p:cNvSpPr>
            <a:spLocks noGrp="1"/>
          </p:cNvSpPr>
          <p:nvPr>
            <p:ph type="title" idx="4294967295"/>
          </p:nvPr>
        </p:nvSpPr>
        <p:spPr>
          <a:xfrm>
            <a:off x="395288" y="188913"/>
            <a:ext cx="8280400" cy="360362"/>
          </a:xfrm>
        </p:spPr>
        <p:txBody>
          <a:bodyPr/>
          <a:lstStyle/>
          <a:p>
            <a:pPr eaLnBrk="1" hangingPunct="1">
              <a:defRPr/>
            </a:pPr>
            <a:r>
              <a:rPr lang="el-GR" sz="2000" b="1" dirty="0" smtClean="0"/>
              <a:t>Άρθρο 46 Προκαταρκτικές διαβουλεύσεις </a:t>
            </a:r>
            <a:r>
              <a:rPr lang="el-GR" sz="2000" b="1" dirty="0" smtClean="0">
                <a:solidFill>
                  <a:srgbClr val="FFFF00"/>
                </a:solidFill>
              </a:rPr>
              <a:t>με </a:t>
            </a:r>
            <a:r>
              <a:rPr lang="el-GR" sz="2000" b="1" dirty="0" smtClean="0"/>
              <a:t>την αγορά</a:t>
            </a:r>
            <a:endParaRPr lang="el-GR" sz="4000" dirty="0" smtClean="0">
              <a:effectLst/>
            </a:endParaRPr>
          </a:p>
        </p:txBody>
      </p:sp>
      <p:sp>
        <p:nvSpPr>
          <p:cNvPr id="10244" name="Content Placeholder 2"/>
          <p:cNvSpPr>
            <a:spLocks noGrp="1"/>
          </p:cNvSpPr>
          <p:nvPr>
            <p:ph idx="4294967295"/>
          </p:nvPr>
        </p:nvSpPr>
        <p:spPr>
          <a:xfrm>
            <a:off x="250825" y="692150"/>
            <a:ext cx="8678863" cy="5905500"/>
          </a:xfrm>
          <a:noFill/>
        </p:spPr>
        <p:txBody>
          <a:bodyPr/>
          <a:lstStyle/>
          <a:p>
            <a:pPr marL="355600" indent="-355600" algn="just">
              <a:lnSpc>
                <a:spcPct val="150000"/>
              </a:lnSpc>
              <a:spcBef>
                <a:spcPct val="0"/>
              </a:spcBef>
              <a:buFont typeface="Wingdings" pitchFamily="2" charset="2"/>
              <a:buChar char="v"/>
              <a:tabLst>
                <a:tab pos="355600" algn="l"/>
              </a:tabLst>
            </a:pPr>
            <a:endParaRPr lang="en-US" sz="2400" dirty="0" smtClean="0">
              <a:effectLst/>
              <a:latin typeface="Arial" charset="0"/>
            </a:endParaRPr>
          </a:p>
          <a:p>
            <a:pPr marL="355600" indent="-355600" algn="just">
              <a:lnSpc>
                <a:spcPct val="150000"/>
              </a:lnSpc>
              <a:spcBef>
                <a:spcPct val="0"/>
              </a:spcBef>
              <a:buFont typeface="Wingdings" pitchFamily="2" charset="2"/>
              <a:buChar char="v"/>
              <a:tabLst>
                <a:tab pos="355600" algn="l"/>
              </a:tabLst>
            </a:pPr>
            <a:r>
              <a:rPr lang="el-GR" sz="2400" dirty="0" smtClean="0">
                <a:effectLst/>
                <a:latin typeface="Arial" charset="0"/>
              </a:rPr>
              <a:t>Δυνατότητα των ΑΑ, πριν από την έναρξη της διαδικασίας σύναψης, να διεξάγουν διαβουλεύσεις με την αγορά, για την </a:t>
            </a:r>
            <a:r>
              <a:rPr lang="el-GR" sz="2400" dirty="0" smtClean="0">
                <a:solidFill>
                  <a:schemeClr val="accent1"/>
                </a:solidFill>
                <a:effectLst/>
                <a:latin typeface="Arial" charset="0"/>
              </a:rPr>
              <a:t>προετοιμασία</a:t>
            </a:r>
            <a:r>
              <a:rPr lang="el-GR" sz="2400" dirty="0" smtClean="0">
                <a:effectLst/>
                <a:latin typeface="Arial" charset="0"/>
              </a:rPr>
              <a:t> της σύμβασης και για</a:t>
            </a:r>
            <a:r>
              <a:rPr lang="el-GR" sz="2400" dirty="0" smtClean="0">
                <a:solidFill>
                  <a:schemeClr val="accent1"/>
                </a:solidFill>
                <a:effectLst/>
                <a:latin typeface="Arial" charset="0"/>
              </a:rPr>
              <a:t> ενημέρωση</a:t>
            </a:r>
            <a:r>
              <a:rPr lang="el-GR" sz="2400" dirty="0" smtClean="0">
                <a:effectLst/>
                <a:latin typeface="Arial" charset="0"/>
              </a:rPr>
              <a:t> των οικ. Φορέων για τα σχέδια &amp; τις απαιτήσεις των συμβάσεων τους &amp; να αξιολογήσουν την διάρθρωση &amp; ικανότητα της αγοράς.</a:t>
            </a:r>
          </a:p>
          <a:p>
            <a:pPr marL="355600" indent="-355600" algn="just">
              <a:lnSpc>
                <a:spcPct val="150000"/>
              </a:lnSpc>
              <a:spcBef>
                <a:spcPct val="0"/>
              </a:spcBef>
              <a:buFont typeface="Wingdings" pitchFamily="2" charset="2"/>
              <a:buChar char="v"/>
              <a:tabLst>
                <a:tab pos="355600" algn="l"/>
              </a:tabLst>
            </a:pPr>
            <a:r>
              <a:rPr lang="el-GR" sz="2400" dirty="0" smtClean="0">
                <a:effectLst/>
                <a:latin typeface="Arial" charset="0"/>
              </a:rPr>
              <a:t>Δυνατότητα για την </a:t>
            </a:r>
            <a:r>
              <a:rPr lang="el-GR" sz="2400" dirty="0" smtClean="0">
                <a:solidFill>
                  <a:srgbClr val="FFFF00"/>
                </a:solidFill>
                <a:effectLst/>
                <a:latin typeface="Arial" charset="0"/>
              </a:rPr>
              <a:t>παροχή στις ΑΑ εμπειρογνωμοσύνης </a:t>
            </a:r>
            <a:r>
              <a:rPr lang="el-GR" sz="2400" dirty="0" smtClean="0">
                <a:effectLst/>
                <a:latin typeface="Arial" charset="0"/>
              </a:rPr>
              <a:t>από Δημόσιους Φορείς ή ανεξάρτητων εμπειρογνωμόνων ή Φορείς της αγοράς. </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007CB2F-1D14-449A-B460-ED2F7960B479}" type="slidenum">
              <a:rPr lang="el-GR" sz="1200">
                <a:solidFill>
                  <a:schemeClr val="tx1">
                    <a:tint val="75000"/>
                  </a:schemeClr>
                </a:solidFill>
                <a:latin typeface="+mn-lt"/>
                <a:cs typeface="+mn-cs"/>
              </a:rPr>
              <a:pPr algn="r" fontAlgn="auto">
                <a:spcBef>
                  <a:spcPts val="0"/>
                </a:spcBef>
                <a:spcAft>
                  <a:spcPts val="0"/>
                </a:spcAft>
                <a:defRPr/>
              </a:pPr>
              <a:t>90</a:t>
            </a:fld>
            <a:endParaRPr lang="el-GR" sz="1200">
              <a:solidFill>
                <a:schemeClr val="tx1">
                  <a:tint val="75000"/>
                </a:schemeClr>
              </a:solidFill>
              <a:latin typeface="+mn-lt"/>
              <a:cs typeface="+mn-cs"/>
            </a:endParaRPr>
          </a:p>
        </p:txBody>
      </p:sp>
      <p:sp>
        <p:nvSpPr>
          <p:cNvPr id="82947" name="Title 1"/>
          <p:cNvSpPr>
            <a:spLocks noGrp="1"/>
          </p:cNvSpPr>
          <p:nvPr>
            <p:ph type="title" idx="4294967295"/>
          </p:nvPr>
        </p:nvSpPr>
        <p:spPr>
          <a:xfrm>
            <a:off x="395288" y="115888"/>
            <a:ext cx="8353425" cy="504825"/>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 Άρθρο 73 Λόγοι αποκλεισμού</a:t>
            </a:r>
            <a:r>
              <a:rPr lang="el-GR" smtClean="0">
                <a:effectLst/>
              </a:rPr>
              <a:t> </a:t>
            </a:r>
            <a:r>
              <a:rPr lang="el-GR" sz="1800" smtClean="0">
                <a:effectLst/>
              </a:rPr>
              <a:t>[συνέχεια]</a:t>
            </a:r>
            <a:endParaRPr lang="el-GR" smtClean="0">
              <a:effectLst/>
            </a:endParaRPr>
          </a:p>
        </p:txBody>
      </p:sp>
      <p:sp>
        <p:nvSpPr>
          <p:cNvPr id="71684" name="Content Placeholder 2"/>
          <p:cNvSpPr>
            <a:spLocks noGrp="1"/>
          </p:cNvSpPr>
          <p:nvPr>
            <p:ph idx="4294967295"/>
          </p:nvPr>
        </p:nvSpPr>
        <p:spPr>
          <a:xfrm>
            <a:off x="179388" y="765175"/>
            <a:ext cx="8964612" cy="5543550"/>
          </a:xfrm>
        </p:spPr>
        <p:txBody>
          <a:bodyPr/>
          <a:lstStyle/>
          <a:p>
            <a:pPr marL="0" algn="just">
              <a:lnSpc>
                <a:spcPct val="150000"/>
              </a:lnSpc>
              <a:spcBef>
                <a:spcPts val="0"/>
              </a:spcBef>
              <a:defRPr/>
            </a:pPr>
            <a:r>
              <a:rPr lang="el-GR" sz="2000" dirty="0" smtClean="0">
                <a:latin typeface="Arial" pitchFamily="34" charset="0"/>
              </a:rPr>
              <a:t>Η υποχρέωση αποκλεισμού εφαρμόζεται επίσης όταν το πρόσωπο εις βάρος του οποίου εκδόθηκε </a:t>
            </a:r>
            <a:r>
              <a:rPr lang="el-GR" sz="2000" b="1" dirty="0" smtClean="0">
                <a:solidFill>
                  <a:srgbClr val="FFFF00"/>
                </a:solidFill>
                <a:latin typeface="Arial" pitchFamily="34" charset="0"/>
              </a:rPr>
              <a:t>αμετάκλητη καταδικαστική απόφαση </a:t>
            </a:r>
            <a:r>
              <a:rPr lang="el-GR" sz="2000" dirty="0" smtClean="0">
                <a:solidFill>
                  <a:srgbClr val="FFFF00"/>
                </a:solidFill>
                <a:latin typeface="Arial" pitchFamily="34" charset="0"/>
              </a:rPr>
              <a:t>είναι μέλος του διοικητικού, διευθυντικού ή εποπτικού οργάνου του εν λόγω οικονομικού φορέα ή έχει εξουσία εκπροσώπησης, λήψης αποφάσεων ή ελέγχου σε αυτό</a:t>
            </a:r>
            <a:r>
              <a:rPr lang="el-GR" sz="2000" dirty="0" smtClean="0">
                <a:latin typeface="Arial" pitchFamily="34" charset="0"/>
              </a:rPr>
              <a:t>. </a:t>
            </a:r>
          </a:p>
          <a:p>
            <a:pPr marL="0" algn="just">
              <a:lnSpc>
                <a:spcPct val="150000"/>
              </a:lnSpc>
              <a:spcBef>
                <a:spcPts val="0"/>
              </a:spcBef>
              <a:defRPr/>
            </a:pPr>
            <a:r>
              <a:rPr lang="el-GR" sz="2000" dirty="0" smtClean="0">
                <a:latin typeface="Arial" pitchFamily="34" charset="0"/>
              </a:rPr>
              <a:t>Η υποχρέωση αφορά: αα) στις περιπτώσεις Ε.Π.Ε., ιδιωτικών κεφαλαιουχικών εταιρειών (Ι.Κ.Ε.) και (Ο.Ε. και Ε.Ε.), τους διαχειριστές,</a:t>
            </a:r>
          </a:p>
          <a:p>
            <a:pPr marL="0" algn="just">
              <a:lnSpc>
                <a:spcPct val="150000"/>
              </a:lnSpc>
              <a:spcBef>
                <a:spcPts val="0"/>
              </a:spcBef>
              <a:buFont typeface="Wingdings" pitchFamily="2" charset="2"/>
              <a:buNone/>
              <a:defRPr/>
            </a:pPr>
            <a:r>
              <a:rPr lang="el-GR" sz="2000" dirty="0" err="1" smtClean="0">
                <a:latin typeface="Arial" pitchFamily="34" charset="0"/>
              </a:rPr>
              <a:t>ββ</a:t>
            </a:r>
            <a:r>
              <a:rPr lang="el-GR" sz="2000" dirty="0" smtClean="0">
                <a:latin typeface="Arial" pitchFamily="34" charset="0"/>
              </a:rPr>
              <a:t>) στις περιπτώσεις Α.Ε., τον διευθύνοντα σύμβουλο, καθώς και όλα τα μέλη του Διοικητικού Συμβουλίου,</a:t>
            </a:r>
          </a:p>
          <a:p>
            <a:pPr marL="0" algn="just">
              <a:lnSpc>
                <a:spcPct val="150000"/>
              </a:lnSpc>
              <a:spcBef>
                <a:spcPts val="0"/>
              </a:spcBef>
              <a:buFont typeface="Wingdings" pitchFamily="2" charset="2"/>
              <a:buNone/>
              <a:defRPr/>
            </a:pPr>
            <a:r>
              <a:rPr lang="el-GR" sz="2000" dirty="0" err="1" smtClean="0">
                <a:latin typeface="Arial" pitchFamily="34" charset="0"/>
              </a:rPr>
              <a:t>γγ</a:t>
            </a:r>
            <a:r>
              <a:rPr lang="el-GR" sz="2000" dirty="0" smtClean="0">
                <a:latin typeface="Arial" pitchFamily="34" charset="0"/>
              </a:rPr>
              <a:t>) στις περιπτώσεις των συνεταιρισμών τα μέλη του ΔΣ </a:t>
            </a:r>
          </a:p>
          <a:p>
            <a:pPr marL="0" algn="just">
              <a:lnSpc>
                <a:spcPct val="150000"/>
              </a:lnSpc>
              <a:spcBef>
                <a:spcPts val="0"/>
              </a:spcBef>
              <a:buFont typeface="Wingdings" pitchFamily="2" charset="2"/>
              <a:buNone/>
              <a:defRPr/>
            </a:pPr>
            <a:r>
              <a:rPr lang="el-GR" sz="2000" dirty="0" smtClean="0">
                <a:latin typeface="Arial" pitchFamily="34" charset="0"/>
              </a:rPr>
              <a:t> [</a:t>
            </a:r>
            <a:r>
              <a:rPr lang="el-GR" sz="1600" b="1" dirty="0" smtClean="0">
                <a:solidFill>
                  <a:srgbClr val="FFFF00"/>
                </a:solidFill>
                <a:latin typeface="Arial" pitchFamily="34" charset="0"/>
              </a:rPr>
              <a:t>ΑΝΤΙΚ. ΤΩΝ ΔΥΟ ΤΕΛ. ΕΔΑΦΙΩΝ ΤΗΣ ΠΑΡ. 1 ΤΟΥ ΑΡΘΡΟΥ 73 ΜΕ ΤΗΝ ΠΑΡ. 7 ΤΟΥ ΑΡΘ. 107 ΤΟΥ Ν. 4497/17, ΦΕΚ-171 Α/13-11-17]</a:t>
            </a:r>
            <a:r>
              <a:rPr lang="el-GR" sz="2000" dirty="0" smtClean="0">
                <a:latin typeface="Arial" pitchFamily="34" charset="0"/>
              </a:rPr>
              <a:t> </a:t>
            </a:r>
            <a:endParaRPr lang="el-GR" sz="2000" dirty="0" smtClean="0">
              <a:effectLst/>
              <a:latin typeface="Arial" pitchFamily="34" charset="0"/>
            </a:endParaRPr>
          </a:p>
        </p:txBody>
      </p:sp>
      <p:sp>
        <p:nvSpPr>
          <p:cNvPr id="829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007CB2F-1D14-449A-B460-ED2F7960B479}" type="slidenum">
              <a:rPr lang="el-GR" sz="1200">
                <a:solidFill>
                  <a:schemeClr val="tx1">
                    <a:tint val="75000"/>
                  </a:schemeClr>
                </a:solidFill>
                <a:latin typeface="+mn-lt"/>
                <a:cs typeface="+mn-cs"/>
              </a:rPr>
              <a:pPr algn="r" fontAlgn="auto">
                <a:spcBef>
                  <a:spcPts val="0"/>
                </a:spcBef>
                <a:spcAft>
                  <a:spcPts val="0"/>
                </a:spcAft>
                <a:defRPr/>
              </a:pPr>
              <a:t>91</a:t>
            </a:fld>
            <a:endParaRPr lang="el-GR" sz="1200">
              <a:solidFill>
                <a:schemeClr val="tx1">
                  <a:tint val="75000"/>
                </a:schemeClr>
              </a:solidFill>
              <a:latin typeface="+mn-lt"/>
              <a:cs typeface="+mn-cs"/>
            </a:endParaRPr>
          </a:p>
        </p:txBody>
      </p:sp>
      <p:sp>
        <p:nvSpPr>
          <p:cNvPr id="82947" name="Title 1"/>
          <p:cNvSpPr>
            <a:spLocks noGrp="1"/>
          </p:cNvSpPr>
          <p:nvPr>
            <p:ph type="title" idx="4294967295"/>
          </p:nvPr>
        </p:nvSpPr>
        <p:spPr>
          <a:xfrm>
            <a:off x="395288" y="115888"/>
            <a:ext cx="8353425" cy="504825"/>
          </a:xfrm>
          <a:noFill/>
        </p:spPr>
        <p:txBody>
          <a:bodyPr/>
          <a:lstStyle/>
          <a:p>
            <a:pPr eaLnBrk="1" hangingPunct="1">
              <a:lnSpc>
                <a:spcPct val="70000"/>
              </a:lnSpc>
            </a:pPr>
            <a:r>
              <a:rPr lang="el-GR" sz="2000" b="1" dirty="0" smtClean="0">
                <a:effectLst/>
              </a:rPr>
              <a:t/>
            </a:r>
            <a:br>
              <a:rPr lang="el-GR" sz="2000" b="1" dirty="0" smtClean="0">
                <a:effectLst/>
              </a:rPr>
            </a:br>
            <a:r>
              <a:rPr lang="el-GR" sz="2000" b="1" dirty="0" smtClean="0">
                <a:effectLst/>
              </a:rPr>
              <a:t> Άρθρο 73 Λόγοι αποκλεισμού</a:t>
            </a:r>
            <a:r>
              <a:rPr lang="el-GR" b="1" dirty="0" smtClean="0">
                <a:effectLst/>
              </a:rPr>
              <a:t> </a:t>
            </a:r>
            <a:r>
              <a:rPr lang="el-GR" sz="1800" b="1" dirty="0" smtClean="0">
                <a:effectLst/>
              </a:rPr>
              <a:t>[συνέχεια]</a:t>
            </a:r>
            <a:endParaRPr lang="el-GR" b="1" dirty="0" smtClean="0">
              <a:effectLst/>
            </a:endParaRPr>
          </a:p>
        </p:txBody>
      </p:sp>
      <p:sp>
        <p:nvSpPr>
          <p:cNvPr id="71684" name="Content Placeholder 2"/>
          <p:cNvSpPr>
            <a:spLocks noGrp="1"/>
          </p:cNvSpPr>
          <p:nvPr>
            <p:ph idx="4294967295"/>
          </p:nvPr>
        </p:nvSpPr>
        <p:spPr>
          <a:xfrm>
            <a:off x="179388" y="1785925"/>
            <a:ext cx="8964612" cy="3643339"/>
          </a:xfrm>
        </p:spPr>
        <p:txBody>
          <a:bodyPr/>
          <a:lstStyle/>
          <a:p>
            <a:pPr marL="0" algn="just">
              <a:lnSpc>
                <a:spcPct val="150000"/>
              </a:lnSpc>
              <a:spcBef>
                <a:spcPts val="0"/>
              </a:spcBef>
              <a:defRPr/>
            </a:pPr>
            <a:r>
              <a:rPr lang="el-GR" sz="2000" b="1" dirty="0" smtClean="0">
                <a:solidFill>
                  <a:srgbClr val="FFFF00"/>
                </a:solidFill>
                <a:latin typeface="+mj-lt"/>
              </a:rPr>
              <a:t>Μη εφαρμογή διατάξεων άρθρου 73 σε δημόσιες συμβάσεις με εκτιμώμενη αξία ίση ή κατώτερη των 2.500 ευρώ χωρίς Φ.Π.Α. </a:t>
            </a:r>
          </a:p>
          <a:p>
            <a:pPr marL="0" algn="ctr">
              <a:lnSpc>
                <a:spcPct val="150000"/>
              </a:lnSpc>
              <a:spcBef>
                <a:spcPts val="0"/>
              </a:spcBef>
              <a:buNone/>
              <a:defRPr/>
            </a:pPr>
            <a:r>
              <a:rPr lang="el-GR" sz="2000" dirty="0" smtClean="0"/>
              <a:t>[ΠΑΡ. 9 ΤΟΥ ΑΡΘ. 107 ΤΟΥ Ν. 4497/17, ΦΕΚ-171 Α]</a:t>
            </a:r>
            <a:endParaRPr lang="el-GR" sz="2000" dirty="0" smtClean="0">
              <a:effectLst/>
              <a:latin typeface="+mj-lt"/>
            </a:endParaRPr>
          </a:p>
        </p:txBody>
      </p:sp>
      <p:sp>
        <p:nvSpPr>
          <p:cNvPr id="8294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D18EA2E-9878-44DA-87AA-11771AF15865}" type="slidenum">
              <a:rPr lang="el-GR" sz="1200">
                <a:solidFill>
                  <a:schemeClr val="tx1">
                    <a:tint val="75000"/>
                  </a:schemeClr>
                </a:solidFill>
                <a:latin typeface="+mn-lt"/>
                <a:cs typeface="+mn-cs"/>
              </a:rPr>
              <a:pPr algn="r" fontAlgn="auto">
                <a:spcBef>
                  <a:spcPts val="0"/>
                </a:spcBef>
                <a:spcAft>
                  <a:spcPts val="0"/>
                </a:spcAft>
                <a:defRPr/>
              </a:pPr>
              <a:t>92</a:t>
            </a:fld>
            <a:endParaRPr lang="el-GR" sz="1200">
              <a:solidFill>
                <a:schemeClr val="tx1">
                  <a:tint val="75000"/>
                </a:schemeClr>
              </a:solidFill>
              <a:latin typeface="+mn-lt"/>
              <a:cs typeface="+mn-cs"/>
            </a:endParaRPr>
          </a:p>
        </p:txBody>
      </p:sp>
      <p:sp>
        <p:nvSpPr>
          <p:cNvPr id="83971" name="Title 1"/>
          <p:cNvSpPr>
            <a:spLocks noGrp="1"/>
          </p:cNvSpPr>
          <p:nvPr>
            <p:ph type="title" idx="4294967295"/>
          </p:nvPr>
        </p:nvSpPr>
        <p:spPr>
          <a:xfrm>
            <a:off x="395288" y="115888"/>
            <a:ext cx="8353425" cy="288925"/>
          </a:xfrm>
          <a:noFill/>
        </p:spPr>
        <p:txBody>
          <a:bodyPr/>
          <a:lstStyle/>
          <a:p>
            <a:pPr eaLnBrk="1" hangingPunct="1">
              <a:lnSpc>
                <a:spcPct val="70000"/>
              </a:lnSpc>
            </a:pPr>
            <a:r>
              <a:rPr lang="el-GR" sz="2000" b="1" smtClean="0">
                <a:effectLst/>
              </a:rPr>
              <a:t/>
            </a:r>
            <a:br>
              <a:rPr lang="el-GR" sz="2000" b="1" smtClean="0">
                <a:effectLst/>
              </a:rPr>
            </a:br>
            <a:r>
              <a:rPr lang="el-GR" sz="2000" b="1" smtClean="0">
                <a:effectLst/>
              </a:rPr>
              <a:t> Άρθρο 74 Αποκλεισμός οικ. Φορέα από ΔΣ</a:t>
            </a:r>
            <a:endParaRPr lang="el-GR" smtClean="0">
              <a:effectLst/>
            </a:endParaRPr>
          </a:p>
        </p:txBody>
      </p:sp>
      <p:sp>
        <p:nvSpPr>
          <p:cNvPr id="60420" name="Content Placeholder 2"/>
          <p:cNvSpPr>
            <a:spLocks noGrp="1"/>
          </p:cNvSpPr>
          <p:nvPr>
            <p:ph idx="4294967295"/>
          </p:nvPr>
        </p:nvSpPr>
        <p:spPr>
          <a:xfrm>
            <a:off x="179388" y="765175"/>
            <a:ext cx="8785225" cy="5759450"/>
          </a:xfrm>
        </p:spPr>
        <p:txBody>
          <a:bodyPr/>
          <a:lstStyle/>
          <a:p>
            <a:pPr marL="361950" indent="-361950" algn="just">
              <a:lnSpc>
                <a:spcPct val="170000"/>
              </a:lnSpc>
              <a:spcBef>
                <a:spcPct val="0"/>
              </a:spcBef>
              <a:buFont typeface="Wingdings" pitchFamily="2" charset="2"/>
              <a:buChar char="Ø"/>
              <a:tabLst>
                <a:tab pos="355600" algn="l"/>
              </a:tabLst>
              <a:defRPr/>
            </a:pPr>
            <a:r>
              <a:rPr lang="el-GR" sz="2000" dirty="0" smtClean="0">
                <a:effectLst/>
                <a:latin typeface="Arial" charset="0"/>
              </a:rPr>
              <a:t>Δυνατότητα επιβολής, όταν συντρέχει λόγος των </a:t>
            </a:r>
            <a:r>
              <a:rPr lang="en-US" sz="2000" dirty="0" smtClean="0">
                <a:effectLst/>
                <a:latin typeface="Arial" charset="0"/>
              </a:rPr>
              <a:t>§</a:t>
            </a:r>
            <a:r>
              <a:rPr lang="el-GR" sz="2000" dirty="0" smtClean="0">
                <a:effectLst/>
                <a:latin typeface="Arial" charset="0"/>
              </a:rPr>
              <a:t>1,2,4 αρθρ.73, εις βάρος οικ. Φορέα της </a:t>
            </a:r>
            <a:r>
              <a:rPr lang="el-GR" sz="2000" b="1" dirty="0" smtClean="0">
                <a:solidFill>
                  <a:srgbClr val="FFFF00"/>
                </a:solidFill>
                <a:effectLst/>
                <a:latin typeface="Arial" charset="0"/>
              </a:rPr>
              <a:t>ποινής αποκλεισμού από την συμμετοχή </a:t>
            </a:r>
            <a:r>
              <a:rPr lang="el-GR" sz="2000" dirty="0" smtClean="0">
                <a:solidFill>
                  <a:srgbClr val="FFFF00"/>
                </a:solidFill>
                <a:effectLst/>
                <a:latin typeface="Arial" charset="0"/>
              </a:rPr>
              <a:t>σε εν εξελίξει και μελλοντικές διαδικασίες σύναψης συμβάσεων για εύλογο χρονικό διάστημα.</a:t>
            </a:r>
          </a:p>
          <a:p>
            <a:pPr marL="361950" indent="-361950" algn="just">
              <a:lnSpc>
                <a:spcPct val="170000"/>
              </a:lnSpc>
              <a:spcBef>
                <a:spcPct val="0"/>
              </a:spcBef>
              <a:buFont typeface="Wingdings" pitchFamily="2" charset="2"/>
              <a:buChar char="Ø"/>
              <a:tabLst>
                <a:tab pos="355600" algn="l"/>
              </a:tabLst>
              <a:defRPr/>
            </a:pPr>
            <a:r>
              <a:rPr lang="el-GR" sz="2000" dirty="0" smtClean="0">
                <a:effectLst/>
                <a:latin typeface="Arial" charset="0"/>
              </a:rPr>
              <a:t>Καθορισμός [ανώτατου] χρονικού διαστήματος αποκλεισμού.</a:t>
            </a:r>
          </a:p>
          <a:p>
            <a:pPr marL="361950" indent="-361950" algn="just">
              <a:lnSpc>
                <a:spcPct val="170000"/>
              </a:lnSpc>
              <a:spcBef>
                <a:spcPct val="0"/>
              </a:spcBef>
              <a:buFont typeface="Wingdings" pitchFamily="2" charset="2"/>
              <a:buChar char="Ø"/>
              <a:tabLst>
                <a:tab pos="355600" algn="l"/>
              </a:tabLst>
              <a:defRPr/>
            </a:pPr>
            <a:r>
              <a:rPr lang="el-GR" sz="2000" dirty="0" smtClean="0">
                <a:effectLst/>
                <a:latin typeface="Arial" charset="0"/>
              </a:rPr>
              <a:t>Διαδικαστικοί κανόνες για έκδοση Κ.Υ.Α. απόφασης αποκλεισμού</a:t>
            </a:r>
          </a:p>
          <a:p>
            <a:pPr marL="361950" indent="-361950" algn="just">
              <a:lnSpc>
                <a:spcPct val="170000"/>
              </a:lnSpc>
              <a:spcBef>
                <a:spcPct val="0"/>
              </a:spcBef>
              <a:buFont typeface="Wingdings" pitchFamily="2" charset="2"/>
              <a:buChar char="Ø"/>
              <a:tabLst>
                <a:tab pos="355600" algn="l"/>
              </a:tabLst>
              <a:defRPr/>
            </a:pPr>
            <a:r>
              <a:rPr lang="el-GR" sz="2000" dirty="0" smtClean="0">
                <a:effectLst/>
                <a:latin typeface="Arial" charset="0"/>
              </a:rPr>
              <a:t>Συνέπειες Απόφασης αποκλεισμού.</a:t>
            </a:r>
          </a:p>
          <a:p>
            <a:pPr marL="361950" indent="-361950" algn="just">
              <a:lnSpc>
                <a:spcPct val="170000"/>
              </a:lnSpc>
              <a:spcBef>
                <a:spcPct val="0"/>
              </a:spcBef>
              <a:buFont typeface="Wingdings" pitchFamily="2" charset="2"/>
              <a:buChar char="Ø"/>
              <a:tabLst>
                <a:tab pos="355600" algn="l"/>
              </a:tabLst>
              <a:defRPr/>
            </a:pPr>
            <a:r>
              <a:rPr lang="el-GR" sz="2000" dirty="0" smtClean="0">
                <a:effectLst/>
                <a:latin typeface="Arial" charset="0"/>
              </a:rPr>
              <a:t>Γνωστοποίηση Αποφάσεων αποκλεισμού &amp; </a:t>
            </a:r>
            <a:r>
              <a:rPr lang="el-GR" sz="2000" dirty="0" smtClean="0">
                <a:solidFill>
                  <a:schemeClr val="accent1"/>
                </a:solidFill>
                <a:effectLst/>
                <a:latin typeface="Arial" charset="0"/>
              </a:rPr>
              <a:t>τήρηση καταλόγου των αποκλεισθέντων οικονομικών φορέων, με την επιφύλαξη των διατάξεων του </a:t>
            </a:r>
            <a:r>
              <a:rPr lang="el-GR" sz="2000" b="1" dirty="0" smtClean="0">
                <a:solidFill>
                  <a:srgbClr val="00B050"/>
                </a:solidFill>
              </a:rPr>
              <a:t>Ν</a:t>
            </a:r>
            <a:r>
              <a:rPr lang="el-GR" sz="2000" dirty="0" smtClean="0">
                <a:solidFill>
                  <a:srgbClr val="00B050"/>
                </a:solidFill>
                <a:effectLst/>
                <a:latin typeface="Arial" charset="0"/>
              </a:rPr>
              <a:t>. 2472/97 «Προστασία του ατόµου από την επεξεργασία δεδοµένων προσωπικού χαρακτήρα»</a:t>
            </a:r>
          </a:p>
        </p:txBody>
      </p:sp>
      <p:sp>
        <p:nvSpPr>
          <p:cNvPr id="8397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803E920-0CCC-42AF-A2CC-DC9BFCB6374F}" type="slidenum">
              <a:rPr lang="el-GR" sz="1200">
                <a:solidFill>
                  <a:schemeClr val="tx1">
                    <a:tint val="75000"/>
                  </a:schemeClr>
                </a:solidFill>
                <a:latin typeface="+mn-lt"/>
                <a:cs typeface="+mn-cs"/>
              </a:rPr>
              <a:pPr algn="r" fontAlgn="auto">
                <a:spcBef>
                  <a:spcPts val="0"/>
                </a:spcBef>
                <a:spcAft>
                  <a:spcPts val="0"/>
                </a:spcAft>
                <a:defRPr/>
              </a:pPr>
              <a:t>93</a:t>
            </a:fld>
            <a:endParaRPr lang="el-GR" sz="1200">
              <a:solidFill>
                <a:schemeClr val="tx1">
                  <a:tint val="75000"/>
                </a:schemeClr>
              </a:solidFill>
              <a:latin typeface="+mn-lt"/>
              <a:cs typeface="+mn-cs"/>
            </a:endParaRPr>
          </a:p>
        </p:txBody>
      </p:sp>
      <p:sp>
        <p:nvSpPr>
          <p:cNvPr id="84995" name="Title 1"/>
          <p:cNvSpPr>
            <a:spLocks noGrp="1"/>
          </p:cNvSpPr>
          <p:nvPr>
            <p:ph type="title" idx="4294967295"/>
          </p:nvPr>
        </p:nvSpPr>
        <p:spPr>
          <a:xfrm>
            <a:off x="395288" y="115888"/>
            <a:ext cx="8353425" cy="792162"/>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a:r>
            <a:br>
              <a:rPr lang="el-GR" sz="2000" b="1" smtClean="0">
                <a:effectLst/>
              </a:rPr>
            </a:br>
            <a:r>
              <a:rPr lang="el-GR" sz="2000" b="1" smtClean="0">
                <a:effectLst/>
              </a:rPr>
              <a:t> Άρθρο 75 Κριτήρια Επιλογής</a:t>
            </a:r>
            <a:endParaRPr lang="el-GR" smtClean="0">
              <a:effectLst/>
            </a:endParaRPr>
          </a:p>
        </p:txBody>
      </p:sp>
      <p:sp>
        <p:nvSpPr>
          <p:cNvPr id="84996" name="Content Placeholder 2"/>
          <p:cNvSpPr>
            <a:spLocks noGrp="1"/>
          </p:cNvSpPr>
          <p:nvPr>
            <p:ph idx="4294967295"/>
          </p:nvPr>
        </p:nvSpPr>
        <p:spPr>
          <a:xfrm>
            <a:off x="179388" y="1052513"/>
            <a:ext cx="8785225" cy="5545137"/>
          </a:xfrm>
          <a:noFill/>
        </p:spPr>
        <p:txBody>
          <a:bodyPr/>
          <a:lstStyle/>
          <a:p>
            <a:pPr marL="361950" indent="-361950" algn="just">
              <a:lnSpc>
                <a:spcPct val="160000"/>
              </a:lnSpc>
              <a:spcBef>
                <a:spcPct val="0"/>
              </a:spcBef>
              <a:buFont typeface="Wingdings" pitchFamily="2" charset="2"/>
              <a:buChar char="v"/>
              <a:tabLst>
                <a:tab pos="355600" algn="l"/>
              </a:tabLst>
            </a:pPr>
            <a:r>
              <a:rPr lang="el-GR" sz="2000" dirty="0" smtClean="0">
                <a:effectLst/>
                <a:latin typeface="Arial" charset="0"/>
              </a:rPr>
              <a:t>Ρύθμιση απαιτήσεων απόδειξης της καταλληλότητας για:</a:t>
            </a:r>
          </a:p>
          <a:p>
            <a:pPr marL="361950" indent="-361950" algn="just">
              <a:lnSpc>
                <a:spcPct val="160000"/>
              </a:lnSpc>
              <a:spcBef>
                <a:spcPct val="0"/>
              </a:spcBef>
              <a:buFont typeface="Wingdings" pitchFamily="2" charset="2"/>
              <a:buAutoNum type="romanLcPeriod"/>
              <a:tabLst>
                <a:tab pos="355600" algn="l"/>
              </a:tabLst>
            </a:pPr>
            <a:r>
              <a:rPr lang="el-GR" sz="2000" b="1" dirty="0" smtClean="0">
                <a:solidFill>
                  <a:srgbClr val="FFFF00"/>
                </a:solidFill>
                <a:effectLst/>
                <a:latin typeface="Arial" charset="0"/>
              </a:rPr>
              <a:t>την άσκηση της επαγγελματικής δραστηριότητας, </a:t>
            </a:r>
          </a:p>
          <a:p>
            <a:pPr marL="361950" indent="-361950" algn="just">
              <a:lnSpc>
                <a:spcPct val="160000"/>
              </a:lnSpc>
              <a:spcBef>
                <a:spcPct val="0"/>
              </a:spcBef>
              <a:buFont typeface="Wingdings" pitchFamily="2" charset="2"/>
              <a:buAutoNum type="romanLcPeriod"/>
              <a:tabLst>
                <a:tab pos="355600" algn="l"/>
              </a:tabLst>
            </a:pPr>
            <a:r>
              <a:rPr lang="el-GR" sz="2000" b="1" dirty="0" smtClean="0">
                <a:solidFill>
                  <a:srgbClr val="FFFF00"/>
                </a:solidFill>
                <a:effectLst/>
                <a:latin typeface="Arial" charset="0"/>
              </a:rPr>
              <a:t>της χρηματοοικονομικής επάρκειας, </a:t>
            </a:r>
          </a:p>
          <a:p>
            <a:pPr marL="361950" indent="-361950" algn="just">
              <a:lnSpc>
                <a:spcPct val="160000"/>
              </a:lnSpc>
              <a:spcBef>
                <a:spcPct val="0"/>
              </a:spcBef>
              <a:buFont typeface="Wingdings" pitchFamily="2" charset="2"/>
              <a:buAutoNum type="romanLcPeriod"/>
              <a:tabLst>
                <a:tab pos="355600" algn="l"/>
              </a:tabLst>
            </a:pPr>
            <a:r>
              <a:rPr lang="el-GR" sz="2000" b="1" dirty="0" smtClean="0">
                <a:solidFill>
                  <a:srgbClr val="FFFF00"/>
                </a:solidFill>
                <a:effectLst/>
                <a:latin typeface="Arial" charset="0"/>
              </a:rPr>
              <a:t>της τεχνικής ή επαγγελματικής ικανότητας των προσφερόντων /υποψηφίων. </a:t>
            </a:r>
          </a:p>
          <a:p>
            <a:pPr marL="361950" indent="-361950" algn="just">
              <a:lnSpc>
                <a:spcPct val="160000"/>
              </a:lnSpc>
              <a:spcBef>
                <a:spcPct val="0"/>
              </a:spcBef>
              <a:buFont typeface="Wingdings" pitchFamily="2" charset="2"/>
              <a:buChar char="v"/>
              <a:tabLst>
                <a:tab pos="355600" algn="l"/>
              </a:tabLst>
            </a:pPr>
            <a:r>
              <a:rPr lang="el-GR" sz="2000" dirty="0" smtClean="0">
                <a:effectLst/>
                <a:latin typeface="Arial" charset="0"/>
              </a:rPr>
              <a:t>Απαιτήσεις που θεσπίζονται ανά κριτήριο επιλογής</a:t>
            </a:r>
          </a:p>
          <a:p>
            <a:pPr marL="361950" indent="-361950" algn="just">
              <a:lnSpc>
                <a:spcPct val="160000"/>
              </a:lnSpc>
              <a:spcBef>
                <a:spcPct val="0"/>
              </a:spcBef>
              <a:buFont typeface="Wingdings" pitchFamily="2" charset="2"/>
              <a:buChar char="v"/>
              <a:tabLst>
                <a:tab pos="355600" algn="l"/>
              </a:tabLst>
            </a:pPr>
            <a:r>
              <a:rPr lang="el-GR" sz="2000" dirty="0" smtClean="0">
                <a:effectLst/>
                <a:latin typeface="Arial" charset="0"/>
              </a:rPr>
              <a:t>Εξουσιοδότηση για έκδοση κανονιστικών πράξεων ρύθμισης περαιτέρω τεχνικών λεπτομερειών. </a:t>
            </a:r>
          </a:p>
          <a:p>
            <a:pPr marL="361950" indent="-361950" algn="just">
              <a:lnSpc>
                <a:spcPct val="160000"/>
              </a:lnSpc>
              <a:spcBef>
                <a:spcPct val="0"/>
              </a:spcBef>
              <a:buFont typeface="Wingdings" pitchFamily="2" charset="2"/>
              <a:buNone/>
              <a:tabLst>
                <a:tab pos="355600" algn="l"/>
              </a:tabLst>
            </a:pPr>
            <a:r>
              <a:rPr lang="el-GR" sz="2000" b="1" dirty="0" smtClean="0">
                <a:solidFill>
                  <a:srgbClr val="00B050"/>
                </a:solidFill>
                <a:effectLst/>
                <a:latin typeface="Arial" charset="0"/>
              </a:rPr>
              <a:t>	</a:t>
            </a:r>
            <a:r>
              <a:rPr lang="el-GR" sz="1800" b="1" i="1" dirty="0" smtClean="0">
                <a:solidFill>
                  <a:srgbClr val="00B050"/>
                </a:solidFill>
                <a:effectLst/>
                <a:latin typeface="Arial" charset="0"/>
              </a:rPr>
              <a:t>[βλ. ΕΑΑΔΗΣΥ/1111/2016 «Κριτήρια ποιοτικής επιλογής δημοσίων συμβάσεων και έλεγχος καταλληλότητας: ειδικά η οικονομική και χρηματοοικονομική επάρκεια και η τεχνική και επαγγελματική ικανότητα»</a:t>
            </a:r>
          </a:p>
        </p:txBody>
      </p:sp>
      <p:sp>
        <p:nvSpPr>
          <p:cNvPr id="8499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140A070-9F16-4D14-A668-D5F799DF4AEC}" type="slidenum">
              <a:rPr lang="el-GR" sz="1200">
                <a:solidFill>
                  <a:schemeClr val="tx1">
                    <a:tint val="75000"/>
                  </a:schemeClr>
                </a:solidFill>
                <a:latin typeface="+mn-lt"/>
                <a:cs typeface="+mn-cs"/>
              </a:rPr>
              <a:pPr algn="r" fontAlgn="auto">
                <a:spcBef>
                  <a:spcPts val="0"/>
                </a:spcBef>
                <a:spcAft>
                  <a:spcPts val="0"/>
                </a:spcAft>
                <a:defRPr/>
              </a:pPr>
              <a:t>94</a:t>
            </a:fld>
            <a:endParaRPr lang="el-GR" sz="1200">
              <a:solidFill>
                <a:schemeClr val="tx1">
                  <a:tint val="75000"/>
                </a:schemeClr>
              </a:solidFill>
              <a:latin typeface="+mn-lt"/>
              <a:cs typeface="+mn-cs"/>
            </a:endParaRPr>
          </a:p>
        </p:txBody>
      </p:sp>
      <p:sp>
        <p:nvSpPr>
          <p:cNvPr id="86019" name="Title 1"/>
          <p:cNvSpPr>
            <a:spLocks noGrp="1"/>
          </p:cNvSpPr>
          <p:nvPr>
            <p:ph type="title" idx="4294967295"/>
          </p:nvPr>
        </p:nvSpPr>
        <p:spPr>
          <a:xfrm>
            <a:off x="395288" y="115888"/>
            <a:ext cx="8353425" cy="649287"/>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
            </a:r>
            <a:br>
              <a:rPr lang="el-GR" sz="2000" b="1" smtClean="0">
                <a:effectLst/>
              </a:rPr>
            </a:b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a:r>
            <a:br>
              <a:rPr lang="el-GR" sz="2000" b="1" smtClean="0">
                <a:effectLst/>
              </a:rPr>
            </a:br>
            <a:endParaRPr lang="el-GR" smtClean="0">
              <a:effectLst/>
            </a:endParaRPr>
          </a:p>
        </p:txBody>
      </p:sp>
      <p:sp>
        <p:nvSpPr>
          <p:cNvPr id="86020" name="Content Placeholder 2"/>
          <p:cNvSpPr>
            <a:spLocks noGrp="1"/>
          </p:cNvSpPr>
          <p:nvPr>
            <p:ph idx="4294967295"/>
          </p:nvPr>
        </p:nvSpPr>
        <p:spPr>
          <a:xfrm>
            <a:off x="179388" y="1052513"/>
            <a:ext cx="8785225" cy="5256212"/>
          </a:xfrm>
          <a:noFill/>
        </p:spPr>
        <p:txBody>
          <a:bodyPr/>
          <a:lstStyle/>
          <a:p>
            <a:pPr marL="361950" indent="-361950" algn="just">
              <a:lnSpc>
                <a:spcPct val="160000"/>
              </a:lnSpc>
              <a:spcBef>
                <a:spcPct val="0"/>
              </a:spcBef>
              <a:buFont typeface="Wingdings" pitchFamily="2" charset="2"/>
              <a:buChar char="Ø"/>
              <a:tabLst>
                <a:tab pos="361950" algn="l"/>
              </a:tabLst>
            </a:pPr>
            <a:r>
              <a:rPr lang="el-GR" sz="2400" b="1" dirty="0" smtClean="0">
                <a:solidFill>
                  <a:srgbClr val="002060"/>
                </a:solidFill>
                <a:effectLst/>
                <a:latin typeface="Arial" charset="0"/>
              </a:rPr>
              <a:t>Άρθρο 76 Κριτήρια επιλογής σε διαδικασίες σύναψης δημόσιας σύμβασης έργου</a:t>
            </a:r>
          </a:p>
          <a:p>
            <a:pPr marL="361950" indent="-361950" algn="just">
              <a:lnSpc>
                <a:spcPct val="160000"/>
              </a:lnSpc>
              <a:spcBef>
                <a:spcPct val="0"/>
              </a:spcBef>
              <a:buFont typeface="Wingdings" pitchFamily="2" charset="2"/>
              <a:buChar char="Ø"/>
              <a:tabLst>
                <a:tab pos="361950" algn="l"/>
              </a:tabLst>
            </a:pPr>
            <a:r>
              <a:rPr lang="el-GR" sz="2400" b="1" dirty="0" smtClean="0">
                <a:solidFill>
                  <a:srgbClr val="002060"/>
                </a:solidFill>
                <a:effectLst/>
                <a:latin typeface="Arial" charset="0"/>
              </a:rPr>
              <a:t>Άρθρο 77 Κριτήρια επιλογής σε διαδικασίες σύναψης δημόσιας σύμβασης μελέτης ή παροχής τεχνικών και λοιπών συναφών επιστημονικών υπηρεσιών</a:t>
            </a:r>
            <a:r>
              <a:rPr lang="el-GR" sz="2400" b="1" dirty="0" smtClean="0">
                <a:effectLst/>
                <a:latin typeface="Arial" charset="0"/>
              </a:rPr>
              <a:t>.</a:t>
            </a:r>
          </a:p>
          <a:p>
            <a:pPr algn="just"/>
            <a:r>
              <a:rPr lang="el-GR" sz="2400" i="1" dirty="0" smtClean="0">
                <a:solidFill>
                  <a:srgbClr val="FF0000"/>
                </a:solidFill>
                <a:latin typeface="+mj-lt"/>
              </a:rPr>
              <a:t>[</a:t>
            </a:r>
            <a:r>
              <a:rPr lang="el-GR" sz="2400" i="1" dirty="0" err="1" smtClean="0">
                <a:solidFill>
                  <a:srgbClr val="FF0000"/>
                </a:solidFill>
                <a:latin typeface="+mj-lt"/>
              </a:rPr>
              <a:t>π.δ</a:t>
            </a:r>
            <a:r>
              <a:rPr lang="el-GR" sz="2400" i="1" dirty="0" smtClean="0">
                <a:solidFill>
                  <a:srgbClr val="FF0000"/>
                </a:solidFill>
                <a:latin typeface="+mj-lt"/>
              </a:rPr>
              <a:t>. 71/19 (ΦΕΚ-112 Α/3-7-19): Μητρώα συντελεστών παραγωγής δημοσίων και ιδιωτικών έργων, μελετών, τεχνικών και λοιπών συναφών επιστημονικών υπηρεσιών (ΜΗΤΕ)]</a:t>
            </a:r>
            <a:endParaRPr lang="el-GR" sz="2400" dirty="0" smtClean="0">
              <a:solidFill>
                <a:srgbClr val="FF0000"/>
              </a:solidFill>
              <a:latin typeface="+mj-lt"/>
            </a:endParaRPr>
          </a:p>
          <a:p>
            <a:r>
              <a:rPr lang="el-GR" sz="2400" dirty="0" smtClean="0"/>
              <a:t> </a:t>
            </a:r>
          </a:p>
          <a:p>
            <a:pPr marL="361950" indent="-361950" algn="just">
              <a:lnSpc>
                <a:spcPct val="160000"/>
              </a:lnSpc>
              <a:spcBef>
                <a:spcPct val="0"/>
              </a:spcBef>
              <a:buFont typeface="Wingdings" pitchFamily="2" charset="2"/>
              <a:buNone/>
              <a:tabLst>
                <a:tab pos="361950" algn="l"/>
              </a:tabLst>
            </a:pPr>
            <a:endParaRPr lang="el-GR" sz="2400" b="1" dirty="0" smtClean="0">
              <a:effectLst/>
              <a:latin typeface="Arial" charset="0"/>
            </a:endParaRPr>
          </a:p>
        </p:txBody>
      </p:sp>
      <p:sp>
        <p:nvSpPr>
          <p:cNvPr id="8602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F165B78-83B2-45D3-9E5C-A21A642072D2}" type="slidenum">
              <a:rPr lang="el-GR" sz="1200">
                <a:solidFill>
                  <a:schemeClr val="tx1">
                    <a:tint val="75000"/>
                  </a:schemeClr>
                </a:solidFill>
                <a:latin typeface="+mn-lt"/>
                <a:cs typeface="+mn-cs"/>
              </a:rPr>
              <a:pPr algn="r" fontAlgn="auto">
                <a:spcBef>
                  <a:spcPts val="0"/>
                </a:spcBef>
                <a:spcAft>
                  <a:spcPts val="0"/>
                </a:spcAft>
                <a:defRPr/>
              </a:pPr>
              <a:t>95</a:t>
            </a:fld>
            <a:endParaRPr lang="el-GR" sz="1200">
              <a:solidFill>
                <a:schemeClr val="tx1">
                  <a:tint val="75000"/>
                </a:schemeClr>
              </a:solidFill>
              <a:latin typeface="+mn-lt"/>
              <a:cs typeface="+mn-cs"/>
            </a:endParaRPr>
          </a:p>
        </p:txBody>
      </p:sp>
      <p:sp>
        <p:nvSpPr>
          <p:cNvPr id="87043" name="Title 1"/>
          <p:cNvSpPr>
            <a:spLocks noGrp="1"/>
          </p:cNvSpPr>
          <p:nvPr>
            <p:ph type="title" idx="4294967295"/>
          </p:nvPr>
        </p:nvSpPr>
        <p:spPr>
          <a:xfrm>
            <a:off x="395288" y="115888"/>
            <a:ext cx="8353425" cy="720725"/>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a:r>
            <a:br>
              <a:rPr lang="el-GR" sz="2000" b="1" smtClean="0">
                <a:effectLst/>
              </a:rPr>
            </a:br>
            <a:r>
              <a:rPr lang="el-GR" sz="1800" b="1" smtClean="0">
                <a:effectLst/>
              </a:rPr>
              <a:t>Άρθρο 78 Στήριξη στις ικανότητες άλλων Φορέων</a:t>
            </a:r>
            <a:endParaRPr lang="el-GR" smtClean="0">
              <a:effectLst/>
            </a:endParaRPr>
          </a:p>
        </p:txBody>
      </p:sp>
      <p:sp>
        <p:nvSpPr>
          <p:cNvPr id="87044" name="Content Placeholder 2"/>
          <p:cNvSpPr>
            <a:spLocks noGrp="1"/>
          </p:cNvSpPr>
          <p:nvPr>
            <p:ph idx="4294967295"/>
          </p:nvPr>
        </p:nvSpPr>
        <p:spPr>
          <a:xfrm>
            <a:off x="250825" y="1052513"/>
            <a:ext cx="8713788" cy="5616575"/>
          </a:xfrm>
          <a:noFill/>
        </p:spPr>
        <p:txBody>
          <a:bodyPr/>
          <a:lstStyle/>
          <a:p>
            <a:pPr marL="361950" indent="-361950" algn="just">
              <a:lnSpc>
                <a:spcPct val="220000"/>
              </a:lnSpc>
              <a:spcBef>
                <a:spcPct val="0"/>
              </a:spcBef>
              <a:buFont typeface="Wingdings" pitchFamily="2" charset="2"/>
              <a:buChar char="Ø"/>
              <a:tabLst>
                <a:tab pos="361950" algn="l"/>
              </a:tabLst>
            </a:pPr>
            <a:r>
              <a:rPr lang="el-GR" sz="2000" smtClean="0">
                <a:effectLst/>
                <a:latin typeface="Arial" charset="0"/>
              </a:rPr>
              <a:t>Δυνατότητα στήριξης συμμετέχοντα </a:t>
            </a:r>
            <a:r>
              <a:rPr lang="el-GR" sz="2000" b="1" u="sng" smtClean="0">
                <a:effectLst/>
                <a:latin typeface="Arial" charset="0"/>
              </a:rPr>
              <a:t>σε ικανότητες τρίτων</a:t>
            </a:r>
            <a:r>
              <a:rPr lang="el-GR" sz="2000" smtClean="0">
                <a:effectLst/>
                <a:latin typeface="Arial" charset="0"/>
              </a:rPr>
              <a:t>, είτε για: </a:t>
            </a:r>
          </a:p>
          <a:p>
            <a:pPr marL="361950" indent="-361950" algn="just">
              <a:lnSpc>
                <a:spcPct val="220000"/>
              </a:lnSpc>
              <a:spcBef>
                <a:spcPct val="0"/>
              </a:spcBef>
              <a:buFont typeface="Wingdings" pitchFamily="2" charset="2"/>
              <a:buAutoNum type="romanLcPeriod"/>
              <a:tabLst>
                <a:tab pos="361950" algn="l"/>
              </a:tabLst>
            </a:pPr>
            <a:r>
              <a:rPr lang="el-GR" sz="2000" b="1" smtClean="0">
                <a:solidFill>
                  <a:schemeClr val="accent1"/>
                </a:solidFill>
                <a:effectLst/>
                <a:latin typeface="Arial" charset="0"/>
              </a:rPr>
              <a:t>την οικονομική &amp; χρηματοοικονομική επάρκεια, είτε </a:t>
            </a:r>
          </a:p>
          <a:p>
            <a:pPr marL="361950" indent="-361950" algn="just">
              <a:lnSpc>
                <a:spcPct val="220000"/>
              </a:lnSpc>
              <a:spcBef>
                <a:spcPct val="0"/>
              </a:spcBef>
              <a:buFont typeface="Wingdings" pitchFamily="2" charset="2"/>
              <a:buAutoNum type="romanLcPeriod"/>
              <a:tabLst>
                <a:tab pos="361950" algn="l"/>
              </a:tabLst>
            </a:pPr>
            <a:r>
              <a:rPr lang="el-GR" sz="2000" b="1" smtClean="0">
                <a:solidFill>
                  <a:schemeClr val="accent1"/>
                </a:solidFill>
                <a:effectLst/>
                <a:latin typeface="Arial" charset="0"/>
              </a:rPr>
              <a:t>την τεχνική ή επαγγελματική ικανότητα</a:t>
            </a:r>
            <a:r>
              <a:rPr lang="el-GR" sz="2000" smtClean="0">
                <a:effectLst/>
                <a:latin typeface="Arial" charset="0"/>
              </a:rPr>
              <a:t>,</a:t>
            </a:r>
          </a:p>
          <a:p>
            <a:pPr marL="361950" indent="-361950" algn="just">
              <a:lnSpc>
                <a:spcPct val="220000"/>
              </a:lnSpc>
              <a:spcBef>
                <a:spcPct val="0"/>
              </a:spcBef>
              <a:buFont typeface="Wingdings" pitchFamily="2" charset="2"/>
              <a:buNone/>
              <a:tabLst>
                <a:tab pos="361950" algn="l"/>
              </a:tabLst>
            </a:pPr>
            <a:r>
              <a:rPr lang="el-GR" sz="2000" smtClean="0">
                <a:effectLst/>
                <a:latin typeface="Arial" charset="0"/>
              </a:rPr>
              <a:t>	ανεξαρτήτως της νομικής φύσης των δεσμών του με αυτούς, </a:t>
            </a:r>
            <a:r>
              <a:rPr lang="el-GR" sz="2000" b="1" u="sng" smtClean="0">
                <a:effectLst/>
                <a:latin typeface="Arial" charset="0"/>
              </a:rPr>
              <a:t>αρκεί να μπορεί να αποδεικνύει</a:t>
            </a:r>
            <a:r>
              <a:rPr lang="el-GR" sz="2000" smtClean="0">
                <a:effectLst/>
                <a:latin typeface="Arial" charset="0"/>
              </a:rPr>
              <a:t> ότι έχει στη διάθεσή του τους αναγκαίους πόρους.</a:t>
            </a:r>
          </a:p>
          <a:p>
            <a:pPr marL="361950" indent="-361950" algn="just">
              <a:lnSpc>
                <a:spcPct val="220000"/>
              </a:lnSpc>
              <a:spcBef>
                <a:spcPct val="0"/>
              </a:spcBef>
              <a:buFont typeface="Wingdings" pitchFamily="2" charset="2"/>
              <a:buChar char="ü"/>
              <a:tabLst>
                <a:tab pos="361950" algn="l"/>
              </a:tabLst>
            </a:pPr>
            <a:r>
              <a:rPr lang="el-GR" sz="2000" smtClean="0">
                <a:effectLst/>
                <a:latin typeface="Arial" charset="0"/>
              </a:rPr>
              <a:t>Ρύθμιση για την περίπτωση </a:t>
            </a:r>
            <a:r>
              <a:rPr lang="el-GR" sz="2000" b="1" smtClean="0">
                <a:effectLst/>
                <a:latin typeface="Arial" charset="0"/>
              </a:rPr>
              <a:t>επίκλησης τίτλων σπουδών και επαγγελματικών προσόντων τρίτου φορέα</a:t>
            </a:r>
            <a:r>
              <a:rPr lang="el-GR" sz="2000" smtClean="0">
                <a:effectLst/>
                <a:latin typeface="Arial" charset="0"/>
              </a:rPr>
              <a:t>.</a:t>
            </a:r>
          </a:p>
        </p:txBody>
      </p:sp>
      <p:sp>
        <p:nvSpPr>
          <p:cNvPr id="87045"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2C0661A-DCFE-4486-9574-297B43F3F4EC}" type="slidenum">
              <a:rPr lang="el-GR" sz="1200">
                <a:solidFill>
                  <a:schemeClr val="tx1">
                    <a:tint val="75000"/>
                  </a:schemeClr>
                </a:solidFill>
                <a:latin typeface="+mn-lt"/>
                <a:cs typeface="+mn-cs"/>
              </a:rPr>
              <a:pPr algn="r" fontAlgn="auto">
                <a:spcBef>
                  <a:spcPts val="0"/>
                </a:spcBef>
                <a:spcAft>
                  <a:spcPts val="0"/>
                </a:spcAft>
                <a:defRPr/>
              </a:pPr>
              <a:t>96</a:t>
            </a:fld>
            <a:endParaRPr lang="el-GR" sz="1200">
              <a:solidFill>
                <a:schemeClr val="tx1">
                  <a:tint val="75000"/>
                </a:schemeClr>
              </a:solidFill>
              <a:latin typeface="+mn-lt"/>
              <a:cs typeface="+mn-cs"/>
            </a:endParaRPr>
          </a:p>
        </p:txBody>
      </p:sp>
      <p:sp>
        <p:nvSpPr>
          <p:cNvPr id="88067" name="Title 1"/>
          <p:cNvSpPr>
            <a:spLocks noGrp="1"/>
          </p:cNvSpPr>
          <p:nvPr>
            <p:ph type="title" idx="4294967295"/>
          </p:nvPr>
        </p:nvSpPr>
        <p:spPr>
          <a:xfrm>
            <a:off x="395288" y="115888"/>
            <a:ext cx="8353425" cy="720725"/>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a:r>
            <a:br>
              <a:rPr lang="el-GR" sz="2000" b="1" smtClean="0">
                <a:effectLst/>
              </a:rPr>
            </a:br>
            <a:r>
              <a:rPr lang="el-GR" sz="1800" b="1" smtClean="0">
                <a:effectLst/>
              </a:rPr>
              <a:t>Άρθρο 78 Στήριξη στις ικανότητες άλλων Φορέων</a:t>
            </a:r>
            <a:endParaRPr lang="el-GR" smtClean="0">
              <a:effectLst/>
            </a:endParaRPr>
          </a:p>
        </p:txBody>
      </p:sp>
      <p:sp>
        <p:nvSpPr>
          <p:cNvPr id="88068" name="Content Placeholder 2"/>
          <p:cNvSpPr>
            <a:spLocks noGrp="1"/>
          </p:cNvSpPr>
          <p:nvPr>
            <p:ph idx="4294967295"/>
          </p:nvPr>
        </p:nvSpPr>
        <p:spPr>
          <a:xfrm>
            <a:off x="250825" y="1052513"/>
            <a:ext cx="8713788" cy="5616575"/>
          </a:xfrm>
          <a:noFill/>
        </p:spPr>
        <p:txBody>
          <a:bodyPr/>
          <a:lstStyle/>
          <a:p>
            <a:pPr marL="361950" indent="-361950" algn="just">
              <a:lnSpc>
                <a:spcPct val="200000"/>
              </a:lnSpc>
              <a:spcBef>
                <a:spcPct val="0"/>
              </a:spcBef>
              <a:buFont typeface="Wingdings" pitchFamily="2" charset="2"/>
              <a:buChar char="ü"/>
              <a:tabLst>
                <a:tab pos="361950" algn="l"/>
              </a:tabLst>
            </a:pPr>
            <a:r>
              <a:rPr lang="el-GR" sz="2000" dirty="0" smtClean="0">
                <a:effectLst/>
                <a:latin typeface="Arial" charset="0"/>
              </a:rPr>
              <a:t>Ρύθμιση περί </a:t>
            </a:r>
            <a:r>
              <a:rPr lang="el-GR" sz="2000" b="1" dirty="0" smtClean="0">
                <a:effectLst/>
                <a:latin typeface="Arial" charset="0"/>
              </a:rPr>
              <a:t>υποχρέωσης πλήρωσης των κριτηρίων επιλογής και ανυπαρξίας λόγων αποκλεισμού</a:t>
            </a:r>
            <a:r>
              <a:rPr lang="el-GR" sz="2000" dirty="0" smtClean="0">
                <a:effectLst/>
                <a:latin typeface="Arial" charset="0"/>
              </a:rPr>
              <a:t> </a:t>
            </a:r>
            <a:r>
              <a:rPr lang="el-GR" sz="2000" b="1" dirty="0" smtClean="0">
                <a:solidFill>
                  <a:srgbClr val="FFFF00"/>
                </a:solidFill>
                <a:effectLst/>
                <a:latin typeface="Arial" charset="0"/>
              </a:rPr>
              <a:t>&amp; στο πρόσωπο του 3</a:t>
            </a:r>
            <a:r>
              <a:rPr lang="el-GR" sz="2000" b="1" baseline="30000" dirty="0" smtClean="0">
                <a:solidFill>
                  <a:srgbClr val="FFFF00"/>
                </a:solidFill>
                <a:effectLst/>
                <a:latin typeface="Arial" charset="0"/>
              </a:rPr>
              <a:t>ου</a:t>
            </a:r>
            <a:r>
              <a:rPr lang="el-GR" sz="2000" b="1" dirty="0" smtClean="0">
                <a:solidFill>
                  <a:srgbClr val="FFFF00"/>
                </a:solidFill>
                <a:effectLst/>
                <a:latin typeface="Arial" charset="0"/>
              </a:rPr>
              <a:t> φορέα</a:t>
            </a:r>
            <a:r>
              <a:rPr lang="el-GR" sz="2000" dirty="0" smtClean="0">
                <a:effectLst/>
                <a:latin typeface="Arial" charset="0"/>
              </a:rPr>
              <a:t>, &amp; συναφούς υποχρέωσης του συμμετέχοντα αντικατάστασης του 3</a:t>
            </a:r>
            <a:r>
              <a:rPr lang="el-GR" sz="2000" baseline="30000" dirty="0" smtClean="0">
                <a:effectLst/>
                <a:latin typeface="Arial" charset="0"/>
              </a:rPr>
              <a:t>ου</a:t>
            </a:r>
            <a:r>
              <a:rPr lang="el-GR" sz="2000" dirty="0" smtClean="0">
                <a:effectLst/>
                <a:latin typeface="Arial" charset="0"/>
              </a:rPr>
              <a:t> φορέα, σε περίπτωση που δεν πληροί τα κριτήρια, ή που συντρέχουν στο πρόσωπό του λόγοι αποκλεισμού. </a:t>
            </a:r>
          </a:p>
          <a:p>
            <a:pPr marL="361950" indent="-361950" algn="just">
              <a:lnSpc>
                <a:spcPct val="200000"/>
              </a:lnSpc>
              <a:spcBef>
                <a:spcPct val="0"/>
              </a:spcBef>
              <a:buFont typeface="Wingdings" pitchFamily="2" charset="2"/>
              <a:buChar char="ü"/>
              <a:tabLst>
                <a:tab pos="361950" algn="l"/>
              </a:tabLst>
            </a:pPr>
            <a:r>
              <a:rPr lang="el-GR" sz="2000" dirty="0" smtClean="0">
                <a:effectLst/>
                <a:latin typeface="Arial" charset="0"/>
              </a:rPr>
              <a:t>Θέσπιση [1</a:t>
            </a:r>
            <a:r>
              <a:rPr lang="el-GR" sz="2000" baseline="30000" dirty="0" smtClean="0">
                <a:effectLst/>
                <a:latin typeface="Arial" charset="0"/>
              </a:rPr>
              <a:t>η</a:t>
            </a:r>
            <a:r>
              <a:rPr lang="el-GR" sz="2000" dirty="0" smtClean="0">
                <a:effectLst/>
                <a:latin typeface="Arial" charset="0"/>
              </a:rPr>
              <a:t> φορά] δυνατότητας της ΑΑ </a:t>
            </a:r>
            <a:r>
              <a:rPr lang="el-GR" sz="2000" b="1" u="sng" dirty="0" smtClean="0">
                <a:solidFill>
                  <a:srgbClr val="FFFF00"/>
                </a:solidFill>
                <a:effectLst/>
                <a:latin typeface="Arial" charset="0"/>
              </a:rPr>
              <a:t>να απαιτήσει από κοινού ευθύνη εκτέλεσης της σύμβασης αναδόχου και τρίτου</a:t>
            </a:r>
            <a:r>
              <a:rPr lang="el-GR" sz="2000" dirty="0" smtClean="0">
                <a:solidFill>
                  <a:srgbClr val="FFFF00"/>
                </a:solidFill>
                <a:effectLst/>
                <a:latin typeface="Arial" charset="0"/>
              </a:rPr>
              <a:t>. </a:t>
            </a:r>
          </a:p>
        </p:txBody>
      </p:sp>
      <p:sp>
        <p:nvSpPr>
          <p:cNvPr id="88069"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F2FBDF4-A145-4164-BCF0-199F9715BFF4}" type="slidenum">
              <a:rPr lang="el-GR" sz="1200">
                <a:solidFill>
                  <a:schemeClr val="tx1">
                    <a:tint val="75000"/>
                  </a:schemeClr>
                </a:solidFill>
                <a:latin typeface="+mn-lt"/>
                <a:cs typeface="+mn-cs"/>
              </a:rPr>
              <a:pPr algn="r" fontAlgn="auto">
                <a:spcBef>
                  <a:spcPts val="0"/>
                </a:spcBef>
                <a:spcAft>
                  <a:spcPts val="0"/>
                </a:spcAft>
                <a:defRPr/>
              </a:pPr>
              <a:t>97</a:t>
            </a:fld>
            <a:endParaRPr lang="el-GR" sz="1200">
              <a:solidFill>
                <a:schemeClr val="tx1">
                  <a:tint val="75000"/>
                </a:schemeClr>
              </a:solidFill>
              <a:latin typeface="+mn-lt"/>
              <a:cs typeface="+mn-cs"/>
            </a:endParaRPr>
          </a:p>
        </p:txBody>
      </p:sp>
      <p:sp>
        <p:nvSpPr>
          <p:cNvPr id="89091" name="Title 1"/>
          <p:cNvSpPr>
            <a:spLocks noGrp="1"/>
          </p:cNvSpPr>
          <p:nvPr>
            <p:ph type="title" idx="4294967295"/>
          </p:nvPr>
        </p:nvSpPr>
        <p:spPr>
          <a:xfrm>
            <a:off x="395288" y="115888"/>
            <a:ext cx="8353425" cy="720725"/>
          </a:xfrm>
          <a:noFill/>
        </p:spPr>
        <p:txBody>
          <a:bodyPr/>
          <a:lstStyle/>
          <a:p>
            <a:pPr algn="l" eaLnBrk="1" hangingPunct="1">
              <a:lnSpc>
                <a:spcPct val="70000"/>
              </a:lnSpc>
            </a:pPr>
            <a:r>
              <a:rPr lang="el-GR" sz="2000" b="1" smtClean="0">
                <a:effectLst/>
              </a:rPr>
              <a:t/>
            </a:r>
            <a:br>
              <a:rPr lang="el-GR" sz="2000" b="1" smtClean="0">
                <a:effectLst/>
              </a:rPr>
            </a:br>
            <a:r>
              <a:rPr lang="el-GR" sz="2000" b="1" smtClean="0">
                <a:effectLst/>
              </a:rPr>
              <a:t>ΕΝΟΤΗΤΑ 4 «Κριτήρια ποιοτικής επιλογής», άρθρα 73-78</a:t>
            </a:r>
            <a:br>
              <a:rPr lang="el-GR" sz="2000" b="1" smtClean="0">
                <a:effectLst/>
              </a:rPr>
            </a:br>
            <a:r>
              <a:rPr lang="el-GR" sz="2000" b="1" smtClean="0">
                <a:effectLst/>
              </a:rPr>
              <a:t/>
            </a:r>
            <a:br>
              <a:rPr lang="el-GR" sz="2000" b="1" smtClean="0">
                <a:effectLst/>
              </a:rPr>
            </a:br>
            <a:r>
              <a:rPr lang="el-GR" sz="1800" b="1" smtClean="0">
                <a:effectLst/>
              </a:rPr>
              <a:t>Άρθρο 78 Στήριξη στις ικανότητες άλλων Φορέων</a:t>
            </a:r>
            <a:endParaRPr lang="el-GR" smtClean="0">
              <a:effectLst/>
            </a:endParaRPr>
          </a:p>
        </p:txBody>
      </p:sp>
      <p:sp>
        <p:nvSpPr>
          <p:cNvPr id="64516" name="Content Placeholder 2"/>
          <p:cNvSpPr>
            <a:spLocks noGrp="1"/>
          </p:cNvSpPr>
          <p:nvPr>
            <p:ph idx="4294967295"/>
          </p:nvPr>
        </p:nvSpPr>
        <p:spPr>
          <a:xfrm>
            <a:off x="179388" y="1052513"/>
            <a:ext cx="8785225" cy="5472112"/>
          </a:xfrm>
        </p:spPr>
        <p:txBody>
          <a:bodyPr/>
          <a:lstStyle/>
          <a:p>
            <a:pPr marL="361950" indent="-361950" algn="just">
              <a:lnSpc>
                <a:spcPct val="200000"/>
              </a:lnSpc>
              <a:spcBef>
                <a:spcPct val="0"/>
              </a:spcBef>
              <a:buFont typeface="Wingdings" pitchFamily="2" charset="2"/>
              <a:buChar char="Ø"/>
              <a:tabLst>
                <a:tab pos="361950" algn="l"/>
              </a:tabLst>
              <a:defRPr/>
            </a:pPr>
            <a:r>
              <a:rPr lang="el-GR" sz="2000" dirty="0" smtClean="0">
                <a:effectLst/>
                <a:latin typeface="Arial" charset="0"/>
              </a:rPr>
              <a:t>Δυνατότητα, </a:t>
            </a:r>
            <a:r>
              <a:rPr lang="el-GR" sz="2000" b="1" dirty="0" smtClean="0">
                <a:solidFill>
                  <a:schemeClr val="accent1"/>
                </a:solidFill>
                <a:effectLst/>
                <a:latin typeface="Arial" charset="0"/>
              </a:rPr>
              <a:t>με τους ίδιους όρους, </a:t>
            </a:r>
            <a:r>
              <a:rPr lang="el-GR" sz="2000" b="1" dirty="0" smtClean="0">
                <a:solidFill>
                  <a:srgbClr val="FFFF00"/>
                </a:solidFill>
                <a:effectLst/>
                <a:latin typeface="Arial" charset="0"/>
              </a:rPr>
              <a:t>ένωσης</a:t>
            </a:r>
            <a:r>
              <a:rPr lang="el-GR" sz="2000" dirty="0" smtClean="0">
                <a:solidFill>
                  <a:srgbClr val="FFFF00"/>
                </a:solidFill>
                <a:effectLst/>
                <a:latin typeface="Arial" charset="0"/>
              </a:rPr>
              <a:t> </a:t>
            </a:r>
            <a:r>
              <a:rPr lang="el-GR" sz="2000" dirty="0" smtClean="0">
                <a:effectLst/>
                <a:latin typeface="Arial" charset="0"/>
              </a:rPr>
              <a:t>να στηρίζεται στις δυνατότητες των συμμετεχόντων της ή\&amp; σε άλλους φορείς.</a:t>
            </a:r>
          </a:p>
          <a:p>
            <a:pPr marL="361950" indent="-361950" algn="just">
              <a:lnSpc>
                <a:spcPct val="200000"/>
              </a:lnSpc>
              <a:spcBef>
                <a:spcPct val="0"/>
              </a:spcBef>
              <a:buFont typeface="Wingdings" pitchFamily="2" charset="2"/>
              <a:buChar char="Ø"/>
              <a:tabLst>
                <a:tab pos="361950" algn="l"/>
              </a:tabLst>
              <a:defRPr/>
            </a:pPr>
            <a:r>
              <a:rPr lang="el-GR" sz="2000" dirty="0" smtClean="0">
                <a:effectLst/>
                <a:latin typeface="Arial" charset="0"/>
              </a:rPr>
              <a:t>Δυνατότητα της ΑΑ να απαιτήσει, </a:t>
            </a:r>
            <a:r>
              <a:rPr lang="el-GR" sz="2000" b="1" dirty="0" smtClean="0">
                <a:effectLst/>
                <a:latin typeface="Arial" charset="0"/>
              </a:rPr>
              <a:t>σε συμβάσεις έργων\κατά την Π.Υ.\ </a:t>
            </a:r>
            <a:r>
              <a:rPr lang="el-GR" sz="2000" dirty="0" smtClean="0">
                <a:effectLst/>
                <a:latin typeface="Arial" charset="0"/>
              </a:rPr>
              <a:t>εργασιών τοποθέτησης-</a:t>
            </a:r>
            <a:r>
              <a:rPr lang="el-GR" sz="2000" dirty="0" err="1" smtClean="0">
                <a:effectLst/>
                <a:latin typeface="Arial" charset="0"/>
              </a:rPr>
              <a:t>εγκ</a:t>
            </a:r>
            <a:r>
              <a:rPr lang="el-GR" sz="2000" dirty="0" smtClean="0">
                <a:effectLst/>
                <a:latin typeface="Arial" charset="0"/>
              </a:rPr>
              <a:t>\σης </a:t>
            </a:r>
            <a:r>
              <a:rPr lang="el-GR" sz="2000" b="1" u="sng" dirty="0" smtClean="0">
                <a:solidFill>
                  <a:schemeClr val="accent1"/>
                </a:solidFill>
                <a:latin typeface="Arial" charset="0"/>
              </a:rPr>
              <a:t>στο πλαίσιο ΔΣ προμηθειών</a:t>
            </a:r>
            <a:r>
              <a:rPr lang="el-GR" sz="2000" dirty="0" smtClean="0">
                <a:effectLst/>
                <a:latin typeface="Arial" charset="0"/>
              </a:rPr>
              <a:t>, την εκτέλεση κρίσιμων καθηκόντων </a:t>
            </a:r>
            <a:r>
              <a:rPr lang="el-GR" sz="2000" b="1" u="sng" dirty="0" smtClean="0">
                <a:effectLst/>
                <a:latin typeface="Arial" charset="0"/>
              </a:rPr>
              <a:t>από τον ίδιο τον προσφέροντα ή από συγκεκριμένο μέλος ένωσης</a:t>
            </a:r>
            <a:r>
              <a:rPr lang="el-GR" sz="2000" dirty="0" smtClean="0">
                <a:effectLst/>
                <a:latin typeface="Arial" charset="0"/>
              </a:rPr>
              <a:t>. </a:t>
            </a:r>
          </a:p>
          <a:p>
            <a:pPr marL="361950" indent="-361950" algn="just">
              <a:lnSpc>
                <a:spcPct val="200000"/>
              </a:lnSpc>
              <a:spcBef>
                <a:spcPct val="0"/>
              </a:spcBef>
              <a:buFont typeface="Wingdings" pitchFamily="2" charset="2"/>
              <a:buChar char="Ø"/>
              <a:tabLst>
                <a:tab pos="361950" algn="l"/>
              </a:tabLst>
              <a:defRPr/>
            </a:pPr>
            <a:r>
              <a:rPr lang="el-GR" sz="1800" b="1" dirty="0" smtClean="0">
                <a:solidFill>
                  <a:srgbClr val="00B050"/>
                </a:solidFill>
              </a:rPr>
              <a:t>[βλ. Κατ. Οδηγία 14 ΕΑΑΔΗΣΥ/2076/2016 «Δυνατότητα δανεισμού ικανότητας τρίτων κατά την ανάθεση δημοσίων συμβάσεων”]</a:t>
            </a:r>
            <a:endParaRPr lang="el-GR" sz="1800" dirty="0" smtClean="0">
              <a:solidFill>
                <a:srgbClr val="00B050"/>
              </a:solidFill>
              <a:effectLst/>
              <a:latin typeface="Arial" charset="0"/>
            </a:endParaRPr>
          </a:p>
        </p:txBody>
      </p:sp>
      <p:sp>
        <p:nvSpPr>
          <p:cNvPr id="89093"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36AAC2D-2828-461F-9337-500FA4479A31}" type="slidenum">
              <a:rPr lang="el-GR" sz="1200">
                <a:solidFill>
                  <a:schemeClr val="tx1">
                    <a:tint val="75000"/>
                  </a:schemeClr>
                </a:solidFill>
                <a:latin typeface="+mn-lt"/>
                <a:cs typeface="+mn-cs"/>
              </a:rPr>
              <a:pPr algn="r" fontAlgn="auto">
                <a:spcBef>
                  <a:spcPts val="0"/>
                </a:spcBef>
                <a:spcAft>
                  <a:spcPts val="0"/>
                </a:spcAft>
                <a:defRPr/>
              </a:pPr>
              <a:t>98</a:t>
            </a:fld>
            <a:endParaRPr lang="el-GR" sz="1200">
              <a:solidFill>
                <a:schemeClr val="tx1">
                  <a:tint val="75000"/>
                </a:schemeClr>
              </a:solidFill>
              <a:latin typeface="+mn-lt"/>
              <a:cs typeface="+mn-cs"/>
            </a:endParaRPr>
          </a:p>
        </p:txBody>
      </p:sp>
      <p:sp>
        <p:nvSpPr>
          <p:cNvPr id="90115" name="Title 1"/>
          <p:cNvSpPr>
            <a:spLocks noGrp="1"/>
          </p:cNvSpPr>
          <p:nvPr>
            <p:ph type="title" idx="4294967295"/>
          </p:nvPr>
        </p:nvSpPr>
        <p:spPr>
          <a:xfrm>
            <a:off x="395288" y="115888"/>
            <a:ext cx="8353425" cy="8651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ΕΝΟΤΗΤΑ 5 «Κανόνες απόδειξης ποιοτικής επιλογής», άρθρα 79 -83_ά</a:t>
            </a:r>
            <a:r>
              <a:rPr lang="el-GR" sz="1800" b="1" smtClean="0">
                <a:effectLst/>
              </a:rPr>
              <a:t>ρθρο 79 Ευρωπαϊκό Ενιαίο Έγγραφο Σύμβασης (ΕΕΕΣ)</a:t>
            </a:r>
            <a:br>
              <a:rPr lang="el-GR" sz="1800" b="1" smtClean="0">
                <a:effectLst/>
              </a:rPr>
            </a:br>
            <a:endParaRPr lang="el-GR" smtClean="0">
              <a:effectLst/>
            </a:endParaRPr>
          </a:p>
        </p:txBody>
      </p:sp>
      <p:sp>
        <p:nvSpPr>
          <p:cNvPr id="65540" name="Content Placeholder 2"/>
          <p:cNvSpPr>
            <a:spLocks noGrp="1"/>
          </p:cNvSpPr>
          <p:nvPr>
            <p:ph idx="4294967295"/>
          </p:nvPr>
        </p:nvSpPr>
        <p:spPr>
          <a:xfrm>
            <a:off x="107950" y="765175"/>
            <a:ext cx="8856663" cy="5832475"/>
          </a:xfrm>
        </p:spPr>
        <p:txBody>
          <a:bodyPr/>
          <a:lstStyle/>
          <a:p>
            <a:pPr marL="361950" indent="-361950" algn="just">
              <a:lnSpc>
                <a:spcPct val="240000"/>
              </a:lnSpc>
              <a:spcBef>
                <a:spcPct val="0"/>
              </a:spcBef>
              <a:buFont typeface="Wingdings" pitchFamily="2" charset="2"/>
              <a:buChar char="Ø"/>
              <a:defRPr/>
            </a:pPr>
            <a:r>
              <a:rPr lang="el-GR" sz="2400" b="1" dirty="0" smtClean="0">
                <a:solidFill>
                  <a:srgbClr val="FFFF00"/>
                </a:solidFill>
                <a:effectLst/>
                <a:latin typeface="Arial" charset="0"/>
              </a:rPr>
              <a:t>Σκοπός</a:t>
            </a:r>
            <a:r>
              <a:rPr lang="el-GR" sz="2400" dirty="0" smtClean="0">
                <a:solidFill>
                  <a:srgbClr val="FFFF00"/>
                </a:solidFill>
                <a:effectLst/>
                <a:latin typeface="Arial" charset="0"/>
              </a:rPr>
              <a:t>:</a:t>
            </a:r>
            <a:r>
              <a:rPr lang="el-GR" sz="2400" dirty="0" smtClean="0">
                <a:effectLst/>
                <a:latin typeface="Arial" charset="0"/>
              </a:rPr>
              <a:t> </a:t>
            </a:r>
            <a:r>
              <a:rPr lang="el-GR" sz="2400" b="1" dirty="0" smtClean="0">
                <a:effectLst/>
                <a:latin typeface="Arial" charset="0"/>
              </a:rPr>
              <a:t>απλοποίηση διαδικασιών</a:t>
            </a:r>
            <a:endParaRPr lang="el-GR" sz="2400" dirty="0" smtClean="0">
              <a:effectLst/>
              <a:latin typeface="Arial" charset="0"/>
            </a:endParaRPr>
          </a:p>
          <a:p>
            <a:pPr marL="361950" indent="-361950" algn="just">
              <a:lnSpc>
                <a:spcPct val="240000"/>
              </a:lnSpc>
              <a:spcBef>
                <a:spcPct val="0"/>
              </a:spcBef>
              <a:buNone/>
              <a:defRPr/>
            </a:pPr>
            <a:endParaRPr lang="el-GR" sz="2400" dirty="0" smtClean="0">
              <a:effectLst/>
              <a:latin typeface="Arial" charset="0"/>
            </a:endParaRPr>
          </a:p>
          <a:p>
            <a:pPr marL="361950" indent="-361950" algn="just">
              <a:lnSpc>
                <a:spcPct val="150000"/>
              </a:lnSpc>
              <a:spcBef>
                <a:spcPct val="0"/>
              </a:spcBef>
              <a:buFont typeface="Wingdings" pitchFamily="2" charset="2"/>
              <a:buChar char="Ø"/>
              <a:defRPr/>
            </a:pPr>
            <a:r>
              <a:rPr lang="el-GR" sz="2400" b="1" dirty="0" smtClean="0">
                <a:solidFill>
                  <a:srgbClr val="FFFF00"/>
                </a:solidFill>
                <a:effectLst/>
                <a:latin typeface="Arial" charset="0"/>
              </a:rPr>
              <a:t>ΔΣ άνω των ορίων</a:t>
            </a:r>
            <a:r>
              <a:rPr lang="el-GR" sz="2400" dirty="0" smtClean="0">
                <a:effectLst/>
                <a:latin typeface="Arial" charset="0"/>
              </a:rPr>
              <a:t>: χρήση ΕΕΕΣ, </a:t>
            </a:r>
            <a:r>
              <a:rPr lang="el-GR" sz="2400" dirty="0" smtClean="0">
                <a:solidFill>
                  <a:srgbClr val="00B050"/>
                </a:solidFill>
                <a:effectLst/>
                <a:latin typeface="Arial" charset="0"/>
              </a:rPr>
              <a:t>[</a:t>
            </a:r>
            <a:r>
              <a:rPr lang="el-GR" sz="2400" dirty="0" smtClean="0">
                <a:solidFill>
                  <a:srgbClr val="00B050"/>
                </a:solidFill>
                <a:latin typeface="Arial" charset="0"/>
              </a:rPr>
              <a:t>Κανονισμός </a:t>
            </a:r>
            <a:r>
              <a:rPr lang="el-GR" sz="2400" b="1" dirty="0" smtClean="0">
                <a:solidFill>
                  <a:srgbClr val="00B050"/>
                </a:solidFill>
                <a:latin typeface="Arial" charset="0"/>
              </a:rPr>
              <a:t>(ΕΕ) 2016/7 της Επιτροπής]  </a:t>
            </a:r>
            <a:r>
              <a:rPr lang="el-GR" sz="2400" b="1" dirty="0" smtClean="0">
                <a:solidFill>
                  <a:srgbClr val="FF0000"/>
                </a:solidFill>
                <a:latin typeface="Arial" charset="0"/>
              </a:rPr>
              <a:t>ΠΡΟΣΟΧΗ! ΕΚΔΟΣΗ ΔΙΟΡΘΩΤΙΚΟΥ ΚΑΝΟΝΙΣΜΟΥ</a:t>
            </a:r>
            <a:endParaRPr lang="el-GR" sz="2400" dirty="0" smtClean="0">
              <a:solidFill>
                <a:srgbClr val="FF0000"/>
              </a:solidFill>
              <a:effectLst/>
              <a:latin typeface="Arial" charset="0"/>
            </a:endParaRPr>
          </a:p>
        </p:txBody>
      </p:sp>
      <p:sp>
        <p:nvSpPr>
          <p:cNvPr id="90117"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17CAB12-CDDF-42F4-A251-EF39BD1BAEDE}" type="slidenum">
              <a:rPr lang="el-GR" sz="1200">
                <a:solidFill>
                  <a:schemeClr val="tx1">
                    <a:tint val="75000"/>
                  </a:schemeClr>
                </a:solidFill>
                <a:latin typeface="+mn-lt"/>
                <a:cs typeface="+mn-cs"/>
              </a:rPr>
              <a:pPr algn="r" fontAlgn="auto">
                <a:spcBef>
                  <a:spcPts val="0"/>
                </a:spcBef>
                <a:spcAft>
                  <a:spcPts val="0"/>
                </a:spcAft>
                <a:defRPr/>
              </a:pPr>
              <a:t>99</a:t>
            </a:fld>
            <a:endParaRPr lang="el-GR" sz="1200">
              <a:solidFill>
                <a:schemeClr val="tx1">
                  <a:tint val="75000"/>
                </a:schemeClr>
              </a:solidFill>
              <a:latin typeface="+mn-lt"/>
              <a:cs typeface="+mn-cs"/>
            </a:endParaRPr>
          </a:p>
        </p:txBody>
      </p:sp>
      <p:sp>
        <p:nvSpPr>
          <p:cNvPr id="91139" name="Title 1"/>
          <p:cNvSpPr>
            <a:spLocks noGrp="1"/>
          </p:cNvSpPr>
          <p:nvPr>
            <p:ph type="title" idx="4294967295"/>
          </p:nvPr>
        </p:nvSpPr>
        <p:spPr>
          <a:xfrm>
            <a:off x="395288" y="115888"/>
            <a:ext cx="8353425" cy="865187"/>
          </a:xfrm>
          <a:noFill/>
        </p:spPr>
        <p:txBody>
          <a:bodyPr/>
          <a:lstStyle/>
          <a:p>
            <a:pPr algn="l" eaLnBrk="1" hangingPunct="1">
              <a:lnSpc>
                <a:spcPct val="85000"/>
              </a:lnSpc>
            </a:pPr>
            <a:r>
              <a:rPr lang="el-GR" sz="2000" b="1" smtClean="0">
                <a:effectLst/>
              </a:rPr>
              <a:t/>
            </a:r>
            <a:br>
              <a:rPr lang="el-GR" sz="2000" b="1" smtClean="0">
                <a:effectLst/>
              </a:rPr>
            </a:br>
            <a:r>
              <a:rPr lang="el-GR" sz="2000" b="1" smtClean="0">
                <a:effectLst/>
              </a:rPr>
              <a:t>ΕΝΟΤΗΤΑ 5 «Κανόνες απόδειξης ποιοτικής επιλογής», άρθρα 79 -83_ά</a:t>
            </a:r>
            <a:r>
              <a:rPr lang="el-GR" sz="1800" b="1" smtClean="0">
                <a:effectLst/>
              </a:rPr>
              <a:t>ρθρο 79 Ευρωπαϊκό Ενιαίο Έγγραφο Σύμβασης (ΕΕΕΣ)</a:t>
            </a:r>
            <a:br>
              <a:rPr lang="el-GR" sz="1800" b="1" smtClean="0">
                <a:effectLst/>
              </a:rPr>
            </a:br>
            <a:endParaRPr lang="el-GR" smtClean="0">
              <a:effectLst/>
            </a:endParaRPr>
          </a:p>
        </p:txBody>
      </p:sp>
      <p:sp>
        <p:nvSpPr>
          <p:cNvPr id="65540" name="Content Placeholder 2"/>
          <p:cNvSpPr>
            <a:spLocks noGrp="1"/>
          </p:cNvSpPr>
          <p:nvPr>
            <p:ph idx="4294967295"/>
          </p:nvPr>
        </p:nvSpPr>
        <p:spPr>
          <a:xfrm>
            <a:off x="107950" y="765175"/>
            <a:ext cx="8856663" cy="5832475"/>
          </a:xfrm>
        </p:spPr>
        <p:txBody>
          <a:bodyPr/>
          <a:lstStyle/>
          <a:p>
            <a:pPr marL="361950" indent="-361950" algn="just">
              <a:lnSpc>
                <a:spcPct val="260000"/>
              </a:lnSpc>
              <a:spcBef>
                <a:spcPct val="0"/>
              </a:spcBef>
              <a:buFont typeface="Wingdings" pitchFamily="2" charset="2"/>
              <a:buChar char="Ø"/>
              <a:defRPr/>
            </a:pPr>
            <a:r>
              <a:rPr lang="el-GR" sz="2000" b="1" smtClean="0">
                <a:effectLst/>
                <a:latin typeface="Arial" charset="0"/>
              </a:rPr>
              <a:t>ΔΣ κάτω των ορίων:  ΤΕΥΔ,</a:t>
            </a:r>
            <a:r>
              <a:rPr lang="el-GR" sz="2000" smtClean="0">
                <a:latin typeface="Arial" charset="0"/>
              </a:rPr>
              <a:t> </a:t>
            </a:r>
            <a:r>
              <a:rPr lang="el-GR" sz="2000" b="1" smtClean="0">
                <a:solidFill>
                  <a:srgbClr val="00B050"/>
                </a:solidFill>
                <a:latin typeface="Arial" charset="0"/>
              </a:rPr>
              <a:t>Κατ. Οδηγία 15 Ε.Α.Α.ΔΗ.ΣΥ/5797 /2016 «Οδηγίες συμπλήρωσης για το “Τυποποιημένο Έντυπο Υπεύθυνης Δήλωσης (ΤΕΥΔ) του άρθρου 79 παρ. 4 του ν. 4412/2016»</a:t>
            </a:r>
            <a:endParaRPr lang="el-GR" sz="2000" smtClean="0">
              <a:solidFill>
                <a:srgbClr val="00B050"/>
              </a:solidFill>
              <a:effectLst/>
              <a:latin typeface="Arial" charset="0"/>
            </a:endParaRPr>
          </a:p>
          <a:p>
            <a:pPr marL="361950" indent="-361950" algn="just">
              <a:lnSpc>
                <a:spcPct val="260000"/>
              </a:lnSpc>
              <a:spcBef>
                <a:spcPct val="0"/>
              </a:spcBef>
              <a:buFont typeface="Wingdings" pitchFamily="2" charset="2"/>
              <a:buNone/>
              <a:defRPr/>
            </a:pPr>
            <a:r>
              <a:rPr lang="el-GR" sz="2000" b="1" smtClean="0">
                <a:effectLst/>
                <a:latin typeface="Arial" charset="0"/>
              </a:rPr>
              <a:t>	ως </a:t>
            </a:r>
            <a:r>
              <a:rPr lang="el-GR" sz="2000" b="1" u="sng" smtClean="0">
                <a:effectLst/>
                <a:latin typeface="Arial" charset="0"/>
              </a:rPr>
              <a:t>προκαταρκτική απόδειξη</a:t>
            </a:r>
            <a:r>
              <a:rPr lang="el-GR" sz="2000" b="1" smtClean="0">
                <a:effectLst/>
                <a:latin typeface="Arial" charset="0"/>
              </a:rPr>
              <a:t>,</a:t>
            </a:r>
            <a:r>
              <a:rPr lang="el-GR" sz="2000" smtClean="0">
                <a:effectLst/>
                <a:latin typeface="Arial" charset="0"/>
              </a:rPr>
              <a:t> προς αντικατάσταση των πιστοποιητικών που εκδίδουν Δημ. Αρχές ή τρίτα μέρη, επιβεβαιώνοντας ότι ο εν λόγω οικ. φορέας πληροί τις προβλεπόμενες προϋποθέσεις. </a:t>
            </a:r>
          </a:p>
        </p:txBody>
      </p:sp>
      <p:sp>
        <p:nvSpPr>
          <p:cNvPr id="91141" name="Rectangle 4"/>
          <p:cNvSpPr>
            <a:spLocks noChangeArrowheads="1"/>
          </p:cNvSpPr>
          <p:nvPr/>
        </p:nvSpPr>
        <p:spPr bwMode="auto">
          <a:xfrm flipH="1" flipV="1">
            <a:off x="11052175" y="6491288"/>
            <a:ext cx="539750" cy="366712"/>
          </a:xfrm>
          <a:prstGeom prst="rect">
            <a:avLst/>
          </a:prstGeom>
          <a:noFill/>
          <a:ln w="9525">
            <a:noFill/>
            <a:miter lim="800000"/>
            <a:headEnd/>
            <a:tailEnd/>
          </a:ln>
        </p:spPr>
        <p:txBody>
          <a:bodyPr rot="10800000" anchor="ctr">
            <a:spAutoFit/>
          </a:bodyPr>
          <a:lstStyle/>
          <a:p>
            <a:endParaRPr lang="el-GR">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Ισορροπία">
  <a:themeElements>
    <a:clrScheme name="Ισορροπία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Ισορροπία">
      <a:majorFont>
        <a:latin typeface="Arial"/>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Ισορροπία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Ισορροπία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Ισορροπία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Ισορροπία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Ισορροπία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Ισορροπία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Ισορροπία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Ισορροπία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Ισορροπία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Balance</Template>
  <TotalTime>20828</TotalTime>
  <Words>11274</Words>
  <Application>Microsoft Office PowerPoint</Application>
  <PresentationFormat>Προβολή στην οθόνη (4:3)</PresentationFormat>
  <Paragraphs>1191</Paragraphs>
  <Slides>183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183</vt:i4>
      </vt:variant>
    </vt:vector>
  </HeadingPairs>
  <TitlesOfParts>
    <vt:vector size="184" baseType="lpstr">
      <vt:lpstr>Ισορροπία</vt:lpstr>
      <vt:lpstr>ΕΘΝΙΚΗ ΣΧΟΛΗ ΔΗΜΟΣΙΑΣ ΔΙΟΙΚΗΣΗΣ &amp; ΑΥΤΟΔΙΟΙΚΗΣΗΣ ΚΣΤ ‘ ΣΕΙΡΑ </vt:lpstr>
      <vt:lpstr>Ν. 4412/16_ ΔΙΕΞΑΓΩΓΗ ΤΗΣ ΔΙΑΔΙΚΑΣΙΑΣ _ΠΡΟΕΤΟΙΜΑΣΙΑ</vt:lpstr>
      <vt:lpstr>Ν. 4412/16_ ΔΙΕΞΑΓΩΓΗ ΤΗΣ ΔΙΑΔΙΚΑΣΙΑΣ _ΠΡΟΕΤΟΙΜΑΣΙΑ</vt:lpstr>
      <vt:lpstr>Άρθρο 44 Τεχνική επάρκεια ΑΑ στις ΔΣ έργων και μελετών:</vt:lpstr>
      <vt:lpstr>Άρθρα 44, 50, 51, 52 Προετοιμασία για σύναψη ΔΣ έργων, μελετών &amp; συναφών τεχνικών &amp; επιστημονικών υπηρεσιών</vt:lpstr>
      <vt:lpstr>Άρθρα 44, 50, 51, 52 Προετοιμασία για σύναψη ΔΣ έργων, μελετών &amp; συναφών τεχνικών &amp; επιστημονικών υπηρεσιών</vt:lpstr>
      <vt:lpstr>Άρθρο 50</vt:lpstr>
      <vt:lpstr>Άρθρο 50</vt:lpstr>
      <vt:lpstr>Άρθρο 46 Προκαταρκτικές διαβουλεύσεις με την αγορά</vt:lpstr>
      <vt:lpstr>Άρθρο 46 Προκαταρκτικές διαβουλεύσεις με την αγορά</vt:lpstr>
      <vt:lpstr>Άρθρο 47 Κανόνες για τη διενέργεια προκαταρκτικών διαβουλεύσεων της αγοράς</vt:lpstr>
      <vt:lpstr>Άρθρο 47 Κανόνες για τη διενέργεια προκαταρκτικών διαβουλεύσεων της αγοράς (συν.)</vt:lpstr>
      <vt:lpstr>Άρθρο 48 Προηγούμενη εμπλοκή υποψηφίων ή προσφερόντων  </vt:lpstr>
      <vt:lpstr>Άρθρο 54 Τεχνικές προδιαγραφές</vt:lpstr>
      <vt:lpstr>Άρθρο 54 Τεχνικές προδιαγραφές [συνέχεια]</vt:lpstr>
      <vt:lpstr>Άρθρο 54 Τεχνικές προδιαγραφές [συνέχεια]</vt:lpstr>
      <vt:lpstr>Άρθρο 54 Τεχνικές προδιαγραφές [συνέχεια]</vt:lpstr>
      <vt:lpstr>Άρθρο 54 Τεχνικές προδιαγραφές [συνέχεια]</vt:lpstr>
      <vt:lpstr>Άρθρο 54 Τεχνικές προδιαγραφές [συνέχεια]</vt:lpstr>
      <vt:lpstr>Άρθρο 54 Τεχνικές προδιαγραφές [συνέχεια]</vt:lpstr>
      <vt:lpstr>Άρθρο 55 Σήματα </vt:lpstr>
      <vt:lpstr>Άρθρο 55 Σήματα </vt:lpstr>
      <vt:lpstr>Άρθρο 55 Σήματα </vt:lpstr>
      <vt:lpstr>Άρθρο 55 Σήματα [συνεχ.] </vt:lpstr>
      <vt:lpstr>Άρθρο 56 Εκθέσεις δοκιμών, πιστοποίηση και άλλα αποδεικτικά μέσα </vt:lpstr>
      <vt:lpstr>Άρθρο 56 Εκθέσεις δοκιμών, πιστοποίηση και άλλα αποδεικτικά μέσα </vt:lpstr>
      <vt:lpstr>Άρθρο 56 Εκθέσεις δοκιμών, πιστοποίηση και άλλα αποδεικτικά μέσα (συνέχεια)</vt:lpstr>
      <vt:lpstr>Άρθρο 56 Εκθέσεις δοκιμών, πιστοποίηση και άλλα αποδεικτικά μέσα (συνέχεια)</vt:lpstr>
      <vt:lpstr>Άρθρο 57 Εναλλακτικές προσφορές </vt:lpstr>
      <vt:lpstr>Άρθρο 57 Εναλλακτικές προσφορές (συνέχεια)</vt:lpstr>
      <vt:lpstr>Άρθρο 57 Εναλλακτικές προσφορές (συνέχεια)</vt:lpstr>
      <vt:lpstr>Άρθρο 58 Υπεργολαβία </vt:lpstr>
      <vt:lpstr>Άρθρο 59 Υποδιαίρεση συμβάσεων σε τμήματα </vt:lpstr>
      <vt:lpstr>Άρθρο 59 Υποδιαίρεση συμβάσεων σε τμήματα [συνέχεια]</vt:lpstr>
      <vt:lpstr>Άρθρο 59 Υποδιαίρεση συμβάσεων σε τμήματα [συνέχεια]</vt:lpstr>
      <vt:lpstr>Άρθρο 59 Υποδιαίρεση συμβάσεων σε τμήματα [συνέχεια]</vt:lpstr>
      <vt:lpstr>Άρθρο 60 Καθορισμός προθεσμιών </vt:lpstr>
      <vt:lpstr>Άρθρο 60 Καθορισμός προθεσμιών [συνέχεια] </vt:lpstr>
      <vt:lpstr>Άρθρο 53 Περιεχόμενο εγγράφων της σύμβασης</vt:lpstr>
      <vt:lpstr>Άρθρο 53 Περιεχόμενο εγγράφων της σύμβασης</vt:lpstr>
      <vt:lpstr>Άρθρο 53 Περιεχόμενο εγγράφων της σύμβασης [συνέχεια]</vt:lpstr>
      <vt:lpstr>Άρθρο 53 Περιεχόμενο εγγράφων της σύμβασης [συνέχεια]</vt:lpstr>
      <vt:lpstr>Άρθρο 45 Συγκρότηση και τήρηση φακέλου δημόσιας σύμβασης</vt:lpstr>
      <vt:lpstr>Άρθρο 45 Συγκρότηση και τήρηση φακέλου δημόσιας σύμβασης</vt:lpstr>
      <vt:lpstr>Ν. 4412/16 _ΔΗΜΟΣΙΟΤΗΤΑ ΚΑΙ ΔΙΑΦΑΝΕΙΑ </vt:lpstr>
      <vt:lpstr>ΕΝΟΤΗΤΑ 2 «Δημοσιότητα &amp; Διαφάνεια», αρθρ.61-70  Άρθρο 61 Έναρξη διαδικασίας σύναψης σύμβασης</vt:lpstr>
      <vt:lpstr>ΕΝΟΤΗΤΑ 2 «Δημοσιότητα &amp; Διαφάνεια», αρθρ.61-70  Άρθρο 61 Έναρξη διαδικασίας σύναψης σύμβασης</vt:lpstr>
      <vt:lpstr>ΕΝΟΤΗΤΑ 2 «Δημοσιότητα &amp; Διαφάνεια», αρθρ.61-70  Άρθρο 62 Προκαταρκτικές προκηρύξεις </vt:lpstr>
      <vt:lpstr>ΕΝΟΤΗΤΑ 2 «Δημοσιότητα &amp; Διαφάνεια», αρθρ.61-70  Άρθρο 62 Προκαταρκτικές προκηρύξεις [συνέχεια] </vt:lpstr>
      <vt:lpstr>ΕΝΟΤΗΤΑ 2 «Δημοσιότητα &amp; Διαφάνεια», αρθρ.61-70  Άρθρο 62 Προκαταρκτικές προκηρύξεις [συνέχεια] </vt:lpstr>
      <vt:lpstr>Άρθρο 63 Προκηρύξεις σύμβασης </vt:lpstr>
      <vt:lpstr>  Άρθρο 64 Γνωστοποιήσεις συναφθεισών συμβάσεων [άνω των ορίων]  </vt:lpstr>
      <vt:lpstr>  Άρθρο 64 Γνωστοποιήσεις συναφθεισών συμβάσεων [άνω των ορίων] </vt:lpstr>
      <vt:lpstr>Άρθρο 65 Σύνταξη &amp; λεπτομέρειες δημοσίευσης των προκηρύξεων &amp;  γνωστοποιήσεων </vt:lpstr>
      <vt:lpstr>Άρθρο 65 Σύνταξη &amp; λεπτομέρειες δημοσίευσης των προκηρύξεων &amp;  γνωστοποιήσεων [συνέχεια]</vt:lpstr>
      <vt:lpstr>Άρθρο 65 Σύνταξη &amp; λεπτομέρειες δημοσίευσης των προκηρύξεων &amp;  γνωστοποιήσεων [συνέχεια]</vt:lpstr>
      <vt:lpstr>Άρθρο 66 Δημοσίευση σε εθνικό επίπεδο [ΚΗΜΔΗΣ] </vt:lpstr>
      <vt:lpstr>Άρθρο 66 Δημοσίευση σε εθνικό επίπεδο [ΚΗΜΔΗΣ] </vt:lpstr>
      <vt:lpstr> Άρθρο 66 Δημοσίευση σε εθνικό επίπεδο [ΚΗΜΔΗΣ] </vt:lpstr>
      <vt:lpstr>Άρθρο 66 Δημοσίευση σε εθνικό επίπεδο [ΚΗΜΔΗΣ] </vt:lpstr>
      <vt:lpstr>Άρθρο 66 Δημοσίευση σε εθνικό επίπεδο [ΚΗΜΔΗΣ] </vt:lpstr>
      <vt:lpstr>  Άρθρο 67 Ηλεκτρονική διάθεση των εγγράφων της σύμβασης  </vt:lpstr>
      <vt:lpstr>Άρθρο 67 Ηλεκτρονική διάθεση των εγγράφων της σύμβασης [συνέχεια] </vt:lpstr>
      <vt:lpstr> Άρθρο 68 Διαβούλευση επί των δημοσιευμένων εγγράφων σύμβασης έργων</vt:lpstr>
      <vt:lpstr> Άρθρο 69 Προσκλήσεις προς υποψηφίους  </vt:lpstr>
      <vt:lpstr> Άρθρο 69 Προσκλήσεις προς υποψηφίους [συνέχεια] </vt:lpstr>
      <vt:lpstr>Άρθρο 70 Ενημέρωση των υποψηφίων και των προσφερόντων  </vt:lpstr>
      <vt:lpstr>Άρθρο 70 Ενημέρωση των υποψηφίων και των προσφερόντων  </vt:lpstr>
      <vt:lpstr>Άρθρο 70 Ενημέρωση των υποψηφίων &amp; των προσφερόντων  [συνέχεια]</vt:lpstr>
      <vt:lpstr>Ν.4412/16_κριτήρια επιλογής των συμμετεχόντων</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άρθρα 71 - 72 </vt:lpstr>
      <vt:lpstr>  Άρθρο 72  </vt:lpstr>
      <vt:lpstr>  Άρθρο 72  </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άρθρα 71 - 72 </vt:lpstr>
      <vt:lpstr> ΕΝΟΤΗΤΑ 3 «Επιλογή των συμμετεχόντων &amp; ανάθεση των Συμβάσεων», άρθρο 72 </vt:lpstr>
      <vt:lpstr> ΕΝΟΤΗΤΑ 3 «Επιλογή των συμμετεχόντων &amp; ανάθεση των Συμβάσεων», άρθρο 72 </vt:lpstr>
      <vt:lpstr> ΕΝΟΤΗΤΑ 3 «Επιλογή των συμμετεχόντων &amp; ανάθεση των Συμβάσεων», άρθρο 72 </vt:lpstr>
      <vt:lpstr> ΕΝΟΤΗΤΑ 4 «Κριτήρια ποιοτικής επιλογής», άρθρα 73-78  Άρθρο 73 Λόγοι αποκλεισμού </vt:lpstr>
      <vt:lpstr>  Α. Υποχρεωτικοί λόγοι αποκλεισμού οικονομικού φορέα σε οποιοδήποτε χρόνο [5 έτη]: αμετάκλητη καταδικαστική απόφαση για: </vt:lpstr>
      <vt:lpstr> Β. Υποχρεωτικοί λόγοι αποκλεισμού οικονομικού φορέα σε οποιοδήποτε χρόνο: αμετάκλητη καταδικαστική απόφαση για: </vt:lpstr>
      <vt:lpstr> Δυνητικοί λόγοι αποκλεισμού σε οποιοδήποτε χρόνο [3 έτη] οικονομικού φορέα για: </vt:lpstr>
      <vt:lpstr> Δυνητικοί λόγοι αποκλεισμού σε οποιοδήποτε χρόνο [3έτη] οικονομικού φορέα για: </vt:lpstr>
      <vt:lpstr> ΕΝΟΤΗΤΑ 4 «Κριτήρια ποιοτικής επιλογής», άρθρα 73-78  Άρθρο 73 Λόγοι αποκλεισμού [συνέχεια]</vt:lpstr>
      <vt:lpstr>  Άρθρο 73 Λόγοι αποκλεισμού [συνέχεια]</vt:lpstr>
      <vt:lpstr>  Άρθρο 73 Λόγοι αποκλεισμού [συνέχεια]</vt:lpstr>
      <vt:lpstr>  Άρθρο 74 Αποκλεισμός οικ. Φορέα από ΔΣ</vt:lpstr>
      <vt:lpstr> ΕΝΟΤΗΤΑ 4 «Κριτήρια ποιοτικής επιλογής», άρθρα 73-78   Άρθρο 75 Κριτήρια Επιλογής</vt:lpstr>
      <vt:lpstr>   ΕΝΟΤΗΤΑ 4 «Κριτήρια ποιοτικής επιλογής», άρθρα 73-78  </vt:lpstr>
      <vt:lpstr> ΕΝΟΤΗΤΑ 4 «Κριτήρια ποιοτικής επιλογής», άρθρα 73-78  Άρθρο 78 Στήριξη στις ικανότητες άλλων Φορέων</vt:lpstr>
      <vt:lpstr> ΕΝΟΤΗΤΑ 4 «Κριτήρια ποιοτικής επιλογής», άρθρα 73-78  Άρθρο 78 Στήριξη στις ικανότητες άλλων Φορέων</vt:lpstr>
      <vt:lpstr> ΕΝΟΤΗΤΑ 4 «Κριτήρια ποιοτικής επιλογής», άρθρα 73-78  Άρθρο 78 Στήριξη στις ικανότητες άλλων Φορέων</vt:lpstr>
      <vt:lpstr> ΕΝΟΤΗΤΑ 5 «Κανόνες απόδειξης ποιοτικής επιλογής», άρθρα 79 -83_άρθρο 79 Ευρωπαϊκό Ενιαίο Έγγραφο Σύμβασης (ΕΕΕΣ) </vt:lpstr>
      <vt:lpstr> ΕΝΟΤΗΤΑ 5 «Κανόνες απόδειξης ποιοτικής επιλογής», άρθρα 79 -83_άρθρο 79 Ευρωπαϊκό Ενιαίο Έγγραφο Σύμβασης (ΕΕΕΣ) </vt:lpstr>
      <vt:lpstr> ΕΝΟΤΗΤΑ 5 «Κανόνες απόδειξης ποιοτικής επιλογής», άρθρα 79 -83 Άρθρο 79 Ευρωπαϊκό Ενιαίο Έγγραφο Σύμβασης (ΕΕΕΣ) [συνέχεια]</vt:lpstr>
      <vt:lpstr> ΕΝΟΤΗΤΑ 5 «Κανόνες απόδειξης ποιοτικής επιλογής», άρθρα 79 -83 Άρθρο 79 Ευρωπαϊκό Ενιαίο Έγγραφο Σύμβασης (ΕΕΕΣ) [συνέχεια]</vt:lpstr>
      <vt:lpstr>Άρθρο 79Α ΥΠΟΓΡΑΦΗ ΕΕΕΣ </vt:lpstr>
      <vt:lpstr>Άρθρο 79Α ΥΠΟΓΡΑΦΗ ΕΕΕΣ </vt:lpstr>
      <vt:lpstr>Άρθρο 79Α ΥΠΟΓΡΑΦΗ ΕΕΕΣ </vt:lpstr>
      <vt:lpstr> ΕΝΟΤΗΤΑ 5 «Κανόνες απόδειξης ποιοτικής επιλογής», άρθρα 79 -83 Άρθρο 80 Αποδεικτικά μέσα</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Άρθρο 80 Αποδεικτικά μέσα -ΤΡΟΠΟΠΟΙΗΣΗ</vt:lpstr>
      <vt:lpstr> ΕΝΟΤΗΤΑ 5 «Κανόνες απόδειξης ποιοτικής επιλογής», άρθρα 79 -83 Άρθρο 81 Επιγραμμικό αποθετήριο πιστοποιητικών</vt:lpstr>
      <vt:lpstr> ΕΝΟΤΗΤΑ 5 «Κανόνες απόδειξης ποιοτικής επιλογής», άρθρα 79 -83 - Άρθρο 82 Πρότυπα διασφάλισης ποιότητας &amp; πρότυπα περιβαλλοντικής διαχείρισης</vt:lpstr>
      <vt:lpstr>Άρθρο 83 Επίσημοι κατάλογοι εγκεκριμένων οικ. Φορέων &amp; πιστοποίηση από Οργανισμούς δημοσίου ή ιδ. δικαίου</vt:lpstr>
      <vt:lpstr> Άρθρο 83 Επίσημοι κατάλογοι εγκεκριμένων οικ. Φορέων &amp; πιστοποίηση από Οργανισμούς δημ. ή ιδ. Δικαίου [συνέχεια] </vt:lpstr>
      <vt:lpstr> Άρθρο 83 Επίσημοι κατάλογοι εγκεκριμένων οικ. Φορέων &amp; πιστοποίηση από Οργανισμούς δημ. ή ιδ. Δικαίου [συνέχεια] </vt:lpstr>
      <vt:lpstr> ΕΝΟΤΗΤΑ 6 ΠΕΡΙΟΡΙΣΜΟΣ ΤΟΥ ΑΡΙΘΜΟΥ ΤΩΝ ΥΠΟΨΗΦΙΩΝ ΤΩΝ ΠΡΟΣΦΟΡΩΝ ΚΑΙ ΤΩΝ ΛΥΣΕΩΝ, άρθρα 84-85 </vt:lpstr>
      <vt:lpstr>Άρθρο 85 Περιορισμός του αριθμού των προσφορών &amp; των λύσεων</vt:lpstr>
      <vt:lpstr>Ν. 4412/16_ανάθεση της σύμβασης</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7 Ανάθεση της σύμβασης, άρθρα 86-91   </vt:lpstr>
      <vt:lpstr>  ΕΝΟΤΗΤΑ 8 Προσφορές &amp; αιτήσεις συμμετοχής, άρθρα 92-97   Άρθρο 92 Περιεχόμενο προσφορών και αιτήσεων συμμετοχής  </vt:lpstr>
      <vt:lpstr>  ΕΝΟΤΗΤΑ 8 Προσφορές &amp; αιτήσεις συμμετοχής, άρθρα 92-97   Άρθρο 92 Περιεχόμενο προσφορών και αιτήσεων συμμετοχής  </vt:lpstr>
      <vt:lpstr>  ΕΝΟΤΗΤΑ 8 Προσφορές &amp; αιτήσεις συμμετοχής, άρθρα 92-97   Άρθρο 92 Περιεχόμενο προσφορών και αιτήσεων συμμετοχής  </vt:lpstr>
      <vt:lpstr>  ΕΝΟΤΗΤΑ 8 Προσφορές &amp; αιτήσεις συμμετοχής, άρθρα 92-97   Άρθρο 92 Περιεχόμενο προσφορών και αιτήσεων συμμετοχής  </vt:lpstr>
      <vt:lpstr>  ΕΝΟΤΗΤΑ 8 Προσφορές &amp; αιτήσεις συμμετοχής, άρθρα 92-97   Άρθρο 93 Περιεχόμενο φακέλου «Δικαιολογητικά συμμετοχής»   </vt:lpstr>
      <vt:lpstr>  ΕΝΟΤΗΤΑ 8 Προσφορές &amp; αιτήσεις συμμετοχής, άρθρα 92-97   Άρθρο 94 Περιεχόμενο φακέλου «Τεχνική Προσφορά»   </vt:lpstr>
      <vt:lpstr>  ΕΝΟΤΗΤΑ 8 Προσφορές &amp; αιτήσεις συμμετοχής, άρθρα 92-97   Άρθρο 94 Περιεχόμενο φακέλου «Τεχνική Προσφορά»   </vt:lpstr>
      <vt:lpstr>  ΕΝΟΤΗΤΑ 8 Προσφορές &amp; αιτήσεις συμμετοχής, άρθρα 92-97   Άρθρο 94 Περιεχόμενο φακέλου «Τεχνική Προσφορά»   </vt:lpstr>
      <vt:lpstr>  ΕΝΟΤΗΤΑ 8 Προσφορές &amp; αιτήσεις συμμετοχής, άρθρα 92-97    Άρθρο 95 Τρόπος σύνταξης  &amp; υποβολής οικ. προσφορών  </vt:lpstr>
      <vt:lpstr>  ΕΝΟΤΗΤΑ 8 Προσφορές &amp; αιτήσεις συμμετοχής, άρθρα 92-97    Άρθρο 95 Τρόπος σύνταξης  &amp; υποβολής οικ. Προσφορών [συνεχ.]  </vt:lpstr>
      <vt:lpstr>  ΕΝΟΤΗΤΑ 8 Προσφορές &amp; αιτήσεις συμμετοχής, άρθρα 92-97    Άρθρο 96 Χρόνος  &amp; τρόπος υποβολής προσφορών ή αιτήσεων συμμετοχής  </vt:lpstr>
      <vt:lpstr>  ΕΝΟΤΗΤΑ 8 Προσφορές &amp; αιτήσεις συμμετοχής, άρθρα 92-97    Άρθρο 97 Χρόνος  ισχύος  προσφορών  </vt:lpstr>
      <vt:lpstr>  ΕΝΟΤΗΤΑ 8 Προσφορές &amp; αιτήσεις συμμετοχής, άρθρα 92-97    Άρθρο 97 Χρόνος  ισχύος  προσφορών  </vt:lpstr>
      <vt:lpstr>  ΕΝΟΤΗΤΑ 8 Προσφορές &amp; αιτήσεις συμμετοχής, άρθρα 92-97    Άρθρο 97 Χρόνος  ισχύος  προσφορών   [συνέχεια] </vt:lpstr>
      <vt:lpstr>  ΕΝΟΤΗΤΑ 8 Προσφορές &amp; αιτήσεις συμμετοχής, άρθρα 92-97    Άρθρο 97 Χρόνος  ισχύος  προσφορών   [συνέχεια] </vt:lpstr>
      <vt:lpstr>     ΕΝΟΤΗΤΑ 9 ΣΤΑΔΙΑ ΔΙΑΔΙΚΑΣΙΑΣ, (άρθρα 98-106)     </vt:lpstr>
      <vt:lpstr>     ΕΝΟΤΗΤΑ 9 ΣΤΑΔΙΑ ΔΙΑΔΙΚΑΣΙΑΣ, (άρθρα 98-106)      </vt:lpstr>
      <vt:lpstr>          </vt:lpstr>
      <vt:lpstr>          </vt:lpstr>
      <vt:lpstr>          </vt:lpstr>
      <vt:lpstr>          </vt:lpstr>
      <vt:lpstr>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vt:lpstr>
      <vt:lpstr>            </vt:lpstr>
      <vt:lpstr>     ΕΝΟΤΗΤΑ 9 ΣΤΑΔΙΑ ΔΙΑΔΙΚΑΣΙΑΣ, άρθρα 98-106      </vt:lpstr>
      <vt:lpstr>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lpstr>    Άρθρο 105 Κατακύρωση - σύναψη σύμβασης –Τροποποίηση     </vt:lpstr>
      <vt:lpstr>     ΕΝΟΤΗΤΑ 9 ΣΤΑΔΙΑ ΔΙΑΔΙΚΑΣΙΑΣ, άρθρα 98-106   </vt:lpstr>
      <vt:lpstr>     ΕΝΟΤΗΤΑ 9 ΣΤΑΔΙΑ ΔΙΑΔΙΚΑΣΙΑΣ, άρθρα 98-106   </vt:lpstr>
      <vt:lpstr>     ΕΝΟΤΗΤΑ 9 ΣΤΑΔΙΑ ΔΙΑΔΙΚΑΣΙΑΣ, άρθρα 98-106   </vt:lpstr>
      <vt:lpstr>     ΕΝΟΤΗΤΑ 9 ΣΤΑΔΙΑ ΔΙΑΔΙΚΑΣΙΑΣ, άρθρα 98-106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ΠΡΟΜΗΘΕΙΕΣ ΔΗΜΟΣΙΟΥ</dc:title>
  <dc:creator>Windows User</dc:creator>
  <cp:lastModifiedBy>SOULA</cp:lastModifiedBy>
  <cp:revision>422</cp:revision>
  <dcterms:created xsi:type="dcterms:W3CDTF">2009-07-11T13:29:11Z</dcterms:created>
  <dcterms:modified xsi:type="dcterms:W3CDTF">2020-05-07T23:04:03Z</dcterms:modified>
</cp:coreProperties>
</file>