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1" r:id="rId38"/>
    <p:sldId id="293" r:id="rId3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F43F91-4F9A-475C-9235-2212D4E1721A}" type="datetimeFigureOut">
              <a:rPr lang="el-GR" smtClean="0"/>
              <a:t>27/06/2018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FCB155-9FBD-4D7B-9913-391A38E58593}" type="slidenum">
              <a:rPr lang="el-GR" smtClean="0"/>
              <a:t>‹#›</a:t>
            </a:fld>
            <a:endParaRPr lang="el-GR"/>
          </a:p>
        </p:txBody>
      </p:sp>
    </p:spTree>
    <p:extLst>
      <p:ext uri="{BB962C8B-B14F-4D97-AF65-F5344CB8AC3E}">
        <p14:creationId xmlns:p14="http://schemas.microsoft.com/office/powerpoint/2010/main" val="15718585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4203011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204864"/>
            <a:ext cx="7772400" cy="2160240"/>
          </a:xfrm>
        </p:spPr>
        <p:txBody>
          <a:bodyPr>
            <a:normAutofit/>
          </a:bodyPr>
          <a:lstStyle/>
          <a:p>
            <a:r>
              <a:rPr lang="el-GR" b="1" u="sng" dirty="0"/>
              <a:t>«ΣΥΣΤΗΜΑΤΑ ΠΛΗΡΟΦΟΡΙΚΗΣ ΟΡΓΑΝΙΣΜΩΝ ΚΟΙΝΩΝΙΚΗΣ ΠΟΛΙΤΙΚΗΣ»</a:t>
            </a:r>
            <a:endParaRPr lang="el-GR" dirty="0"/>
          </a:p>
        </p:txBody>
      </p:sp>
      <p:sp>
        <p:nvSpPr>
          <p:cNvPr id="3" name="Subtitle 2"/>
          <p:cNvSpPr>
            <a:spLocks noGrp="1"/>
          </p:cNvSpPr>
          <p:nvPr>
            <p:ph type="subTitle" idx="1"/>
          </p:nvPr>
        </p:nvSpPr>
        <p:spPr>
          <a:xfrm>
            <a:off x="1403648" y="4653136"/>
            <a:ext cx="6400800" cy="1152128"/>
          </a:xfrm>
        </p:spPr>
        <p:txBody>
          <a:bodyPr/>
          <a:lstStyle/>
          <a:p>
            <a:r>
              <a:rPr lang="el-GR" dirty="0" smtClean="0"/>
              <a:t>Ενότητα 3</a:t>
            </a:r>
          </a:p>
          <a:p>
            <a:r>
              <a:rPr lang="el-GR" dirty="0"/>
              <a:t>Πληροφοριακά Συστήματα στην Κοινωνική Ασφάλιση</a:t>
            </a:r>
          </a:p>
        </p:txBody>
      </p:sp>
      <p:sp>
        <p:nvSpPr>
          <p:cNvPr id="7" name="Rectangle 6"/>
          <p:cNvSpPr/>
          <p:nvPr/>
        </p:nvSpPr>
        <p:spPr>
          <a:xfrm>
            <a:off x="1552553" y="1687799"/>
            <a:ext cx="6259807" cy="517065"/>
          </a:xfrm>
          <a:prstGeom prst="rect">
            <a:avLst/>
          </a:prstGeom>
        </p:spPr>
        <p:txBody>
          <a:bodyPr wrap="square">
            <a:spAutoFit/>
          </a:bodyPr>
          <a:lstStyle/>
          <a:p>
            <a:pPr>
              <a:lnSpc>
                <a:spcPct val="115000"/>
              </a:lnSpc>
              <a:spcAft>
                <a:spcPts val="1000"/>
              </a:spcAft>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995009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6059016" cy="1143000"/>
          </a:xfrm>
        </p:spPr>
        <p:txBody>
          <a:bodyPr>
            <a:normAutofit/>
          </a:bodyPr>
          <a:lstStyle/>
          <a:p>
            <a:r>
              <a:rPr lang="el-GR" sz="3600" b="1" dirty="0" smtClean="0"/>
              <a:t>Φορείς που υποστηρίζονται</a:t>
            </a:r>
            <a:endParaRPr lang="el-GR" sz="3600" b="1" dirty="0"/>
          </a:p>
        </p:txBody>
      </p:sp>
      <p:sp>
        <p:nvSpPr>
          <p:cNvPr id="3" name="Content Placeholder 2"/>
          <p:cNvSpPr>
            <a:spLocks noGrp="1"/>
          </p:cNvSpPr>
          <p:nvPr>
            <p:ph idx="1"/>
          </p:nvPr>
        </p:nvSpPr>
        <p:spPr>
          <a:xfrm>
            <a:off x="323528" y="1509826"/>
            <a:ext cx="8568954" cy="4655478"/>
          </a:xfrm>
        </p:spPr>
        <p:txBody>
          <a:bodyPr>
            <a:normAutofit fontScale="77500" lnSpcReduction="20000"/>
          </a:bodyPr>
          <a:lstStyle/>
          <a:p>
            <a:pPr>
              <a:buFont typeface="Wingdings" panose="05000000000000000000" pitchFamily="2" charset="2"/>
              <a:buChar char="Ø"/>
            </a:pPr>
            <a:r>
              <a:rPr lang="el-GR" dirty="0"/>
              <a:t>Η ΗΔΙΚΑ παρέχει μηχανογραφική υποστήριξη στους παρακάτω φορείς:</a:t>
            </a:r>
          </a:p>
          <a:p>
            <a:pPr lvl="1">
              <a:buFont typeface="Wingdings" panose="05000000000000000000" pitchFamily="2" charset="2"/>
              <a:buChar char="ü"/>
            </a:pPr>
            <a:r>
              <a:rPr lang="el-GR" dirty="0"/>
              <a:t>Υπουργείο Εργασίας. </a:t>
            </a:r>
          </a:p>
          <a:p>
            <a:pPr lvl="1">
              <a:buFont typeface="Wingdings" panose="05000000000000000000" pitchFamily="2" charset="2"/>
              <a:buChar char="ü"/>
            </a:pPr>
            <a:r>
              <a:rPr lang="el-GR" dirty="0"/>
              <a:t>Φορείς Κοινωνικής Ασφάλισης. </a:t>
            </a:r>
          </a:p>
          <a:p>
            <a:pPr lvl="1">
              <a:buFont typeface="Wingdings" panose="05000000000000000000" pitchFamily="2" charset="2"/>
              <a:buChar char="ü"/>
            </a:pPr>
            <a:r>
              <a:rPr lang="el-GR" dirty="0"/>
              <a:t>Νοσηλευτικά Ιδρύματα και Ιδρύματα Κοινωνικής Πρόνοιας. </a:t>
            </a:r>
            <a:endParaRPr lang="en-US" dirty="0" smtClean="0"/>
          </a:p>
          <a:p>
            <a:pPr marL="0" lvl="0" indent="0">
              <a:buNone/>
            </a:pPr>
            <a:endParaRPr lang="el-GR" dirty="0"/>
          </a:p>
          <a:p>
            <a:pPr>
              <a:buFont typeface="Wingdings" panose="05000000000000000000" pitchFamily="2" charset="2"/>
              <a:buChar char="Ø"/>
            </a:pPr>
            <a:r>
              <a:rPr lang="el-GR" dirty="0"/>
              <a:t>Συνολικά, εξυπηρετούνται:</a:t>
            </a:r>
          </a:p>
          <a:p>
            <a:pPr lvl="1">
              <a:buFont typeface="Wingdings" panose="05000000000000000000" pitchFamily="2" charset="2"/>
              <a:buChar char="ü"/>
            </a:pPr>
            <a:r>
              <a:rPr lang="el-GR" dirty="0"/>
              <a:t>Περίπου 4.000.000 ασφαλισμένοι (εκτός αγροτών).</a:t>
            </a:r>
          </a:p>
          <a:p>
            <a:pPr lvl="1">
              <a:buFont typeface="Wingdings" panose="05000000000000000000" pitchFamily="2" charset="2"/>
              <a:buChar char="ü"/>
            </a:pPr>
            <a:r>
              <a:rPr lang="el-GR" dirty="0"/>
              <a:t>1.000.000 ασφαλισμένοι αγρότες.</a:t>
            </a:r>
          </a:p>
          <a:p>
            <a:pPr lvl="1">
              <a:buFont typeface="Wingdings" panose="05000000000000000000" pitchFamily="2" charset="2"/>
              <a:buChar char="ü"/>
            </a:pPr>
            <a:r>
              <a:rPr lang="el-GR" dirty="0"/>
              <a:t>2.500.000 συνταξιούχοι.</a:t>
            </a:r>
          </a:p>
          <a:p>
            <a:pPr lvl="1">
              <a:buFont typeface="Wingdings" panose="05000000000000000000" pitchFamily="2" charset="2"/>
              <a:buChar char="ü"/>
            </a:pPr>
            <a:r>
              <a:rPr lang="el-GR" dirty="0"/>
              <a:t>350.000 </a:t>
            </a:r>
            <a:r>
              <a:rPr lang="el-GR" dirty="0" err="1"/>
              <a:t>επιδοματούχοι</a:t>
            </a:r>
            <a:r>
              <a:rPr lang="el-GR" dirty="0"/>
              <a:t>.</a:t>
            </a:r>
          </a:p>
          <a:p>
            <a:pPr lvl="1">
              <a:buFont typeface="Wingdings" panose="05000000000000000000" pitchFamily="2" charset="2"/>
              <a:buChar char="ü"/>
            </a:pPr>
            <a:r>
              <a:rPr lang="en-US" dirty="0"/>
              <a:t>150.000 </a:t>
            </a:r>
            <a:r>
              <a:rPr lang="en-US" dirty="0" err="1"/>
              <a:t>μισθοδοτούμενοι</a:t>
            </a:r>
            <a:r>
              <a:rPr lang="en-US" dirty="0"/>
              <a:t> Υπ</a:t>
            </a:r>
            <a:r>
              <a:rPr lang="en-US" dirty="0" err="1"/>
              <a:t>ουργείων</a:t>
            </a:r>
            <a:r>
              <a:rPr lang="en-US" dirty="0"/>
              <a:t>, </a:t>
            </a:r>
            <a:r>
              <a:rPr lang="en-US" dirty="0" err="1"/>
              <a:t>Ασφ</a:t>
            </a:r>
            <a:r>
              <a:rPr lang="en-US" dirty="0"/>
              <a:t>αλιστικών Ταμείων, Νοσοκομείων κλπ.</a:t>
            </a:r>
            <a:endParaRPr lang="el-GR" dirty="0"/>
          </a:p>
        </p:txBody>
      </p:sp>
    </p:spTree>
    <p:extLst>
      <p:ext uri="{BB962C8B-B14F-4D97-AF65-F5344CB8AC3E}">
        <p14:creationId xmlns:p14="http://schemas.microsoft.com/office/powerpoint/2010/main" val="1725009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832649" cy="1143000"/>
          </a:xfrm>
        </p:spPr>
        <p:txBody>
          <a:bodyPr>
            <a:normAutofit/>
          </a:bodyPr>
          <a:lstStyle/>
          <a:p>
            <a:r>
              <a:rPr lang="el-GR" sz="3600" b="1" dirty="0" smtClean="0"/>
              <a:t>Φορείς που υποστηρίζονται</a:t>
            </a:r>
            <a:endParaRPr lang="el-GR" sz="3600" b="1" dirty="0"/>
          </a:p>
        </p:txBody>
      </p:sp>
      <p:sp>
        <p:nvSpPr>
          <p:cNvPr id="3" name="Content Placeholder 2"/>
          <p:cNvSpPr>
            <a:spLocks noGrp="1"/>
          </p:cNvSpPr>
          <p:nvPr>
            <p:ph idx="1"/>
          </p:nvPr>
        </p:nvSpPr>
        <p:spPr/>
        <p:txBody>
          <a:bodyPr>
            <a:normAutofit lnSpcReduction="10000"/>
          </a:bodyPr>
          <a:lstStyle/>
          <a:p>
            <a:pPr marL="0" indent="0">
              <a:lnSpc>
                <a:spcPct val="110000"/>
              </a:lnSpc>
              <a:spcBef>
                <a:spcPts val="0"/>
              </a:spcBef>
              <a:buNone/>
            </a:pPr>
            <a:r>
              <a:rPr lang="el-GR" dirty="0"/>
              <a:t>Για μικρά / μεσαία ασφαλιστικά ταμεία και ταμεία πρόνοιας:</a:t>
            </a:r>
          </a:p>
          <a:p>
            <a:pPr lvl="0">
              <a:lnSpc>
                <a:spcPct val="110000"/>
              </a:lnSpc>
              <a:spcBef>
                <a:spcPts val="0"/>
              </a:spcBef>
              <a:buFont typeface="Wingdings" panose="05000000000000000000" pitchFamily="2" charset="2"/>
              <a:buChar char="ü"/>
            </a:pPr>
            <a:r>
              <a:rPr lang="el-GR" dirty="0"/>
              <a:t>Έσοδα </a:t>
            </a:r>
          </a:p>
          <a:p>
            <a:pPr lvl="0">
              <a:lnSpc>
                <a:spcPct val="110000"/>
              </a:lnSpc>
              <a:spcBef>
                <a:spcPts val="0"/>
              </a:spcBef>
              <a:buFont typeface="Wingdings" panose="05000000000000000000" pitchFamily="2" charset="2"/>
              <a:buChar char="ü"/>
            </a:pPr>
            <a:r>
              <a:rPr lang="el-GR" dirty="0"/>
              <a:t>Μητρώο </a:t>
            </a:r>
          </a:p>
          <a:p>
            <a:pPr lvl="0">
              <a:lnSpc>
                <a:spcPct val="110000"/>
              </a:lnSpc>
              <a:spcBef>
                <a:spcPts val="0"/>
              </a:spcBef>
              <a:buFont typeface="Wingdings" panose="05000000000000000000" pitchFamily="2" charset="2"/>
              <a:buChar char="ü"/>
            </a:pPr>
            <a:r>
              <a:rPr lang="el-GR" dirty="0"/>
              <a:t>Συντάξεις </a:t>
            </a:r>
          </a:p>
          <a:p>
            <a:pPr lvl="0">
              <a:lnSpc>
                <a:spcPct val="110000"/>
              </a:lnSpc>
              <a:spcBef>
                <a:spcPts val="0"/>
              </a:spcBef>
              <a:buFont typeface="Wingdings" panose="05000000000000000000" pitchFamily="2" charset="2"/>
              <a:buChar char="ü"/>
            </a:pPr>
            <a:r>
              <a:rPr lang="el-GR" dirty="0"/>
              <a:t>Λογιστήριο </a:t>
            </a:r>
          </a:p>
          <a:p>
            <a:pPr>
              <a:lnSpc>
                <a:spcPct val="110000"/>
              </a:lnSpc>
              <a:spcBef>
                <a:spcPts val="0"/>
              </a:spcBef>
              <a:buFont typeface="Wingdings" panose="05000000000000000000" pitchFamily="2" charset="2"/>
              <a:buChar char="ü"/>
            </a:pPr>
            <a:r>
              <a:rPr lang="en-US" dirty="0" err="1"/>
              <a:t>Δι</a:t>
            </a:r>
            <a:r>
              <a:rPr lang="en-US" dirty="0"/>
              <a:t>αχείριση Ανθρώπινου Δυναμικού / Μισθοδοσία</a:t>
            </a:r>
            <a:endParaRPr lang="el-GR" dirty="0"/>
          </a:p>
        </p:txBody>
      </p:sp>
    </p:spTree>
    <p:extLst>
      <p:ext uri="{BB962C8B-B14F-4D97-AF65-F5344CB8AC3E}">
        <p14:creationId xmlns:p14="http://schemas.microsoft.com/office/powerpoint/2010/main" val="41062512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l-GR" sz="3600" b="1" dirty="0" smtClean="0"/>
              <a:t>Φορείς που υποστηρίζονται</a:t>
            </a:r>
            <a:endParaRPr lang="el-GR" sz="3600" b="1" dirty="0"/>
          </a:p>
        </p:txBody>
      </p:sp>
      <p:sp>
        <p:nvSpPr>
          <p:cNvPr id="3" name="Content Placeholder 2"/>
          <p:cNvSpPr>
            <a:spLocks noGrp="1"/>
          </p:cNvSpPr>
          <p:nvPr>
            <p:ph idx="1"/>
          </p:nvPr>
        </p:nvSpPr>
        <p:spPr>
          <a:xfrm>
            <a:off x="323526" y="1556792"/>
            <a:ext cx="8568954" cy="4367447"/>
          </a:xfrm>
        </p:spPr>
        <p:txBody>
          <a:bodyPr>
            <a:normAutofit fontScale="70000" lnSpcReduction="20000"/>
          </a:bodyPr>
          <a:lstStyle/>
          <a:p>
            <a:pPr marL="0" indent="0">
              <a:lnSpc>
                <a:spcPct val="120000"/>
              </a:lnSpc>
              <a:spcBef>
                <a:spcPts val="0"/>
              </a:spcBef>
              <a:buNone/>
            </a:pPr>
            <a:r>
              <a:rPr lang="el-GR" dirty="0"/>
              <a:t>Για νοσοκομεία: </a:t>
            </a:r>
          </a:p>
          <a:p>
            <a:pPr>
              <a:lnSpc>
                <a:spcPct val="120000"/>
              </a:lnSpc>
              <a:spcBef>
                <a:spcPts val="0"/>
              </a:spcBef>
              <a:buFont typeface="Wingdings" panose="05000000000000000000" pitchFamily="2" charset="2"/>
              <a:buChar char="ü"/>
            </a:pPr>
            <a:r>
              <a:rPr lang="el-GR" dirty="0"/>
              <a:t>Η ΗΔΙΚΑ έχει αναπτύξει και θέσει σε λειτουργία το Δ.Π.Σ.Ν. (Διαχειριστικό Πληροφοριακό Σύστημα Νοσοκομείων), με μία σειρά από εφαρμογές, όπως: </a:t>
            </a:r>
          </a:p>
          <a:p>
            <a:pPr lvl="0">
              <a:lnSpc>
                <a:spcPct val="120000"/>
              </a:lnSpc>
              <a:spcBef>
                <a:spcPts val="0"/>
              </a:spcBef>
              <a:buFont typeface="Wingdings" panose="05000000000000000000" pitchFamily="2" charset="2"/>
              <a:buChar char="ü"/>
            </a:pPr>
            <a:r>
              <a:rPr lang="el-GR" dirty="0"/>
              <a:t>Γραμματεία εξωτερικών Ιατρείων. </a:t>
            </a:r>
          </a:p>
          <a:p>
            <a:pPr lvl="0">
              <a:lnSpc>
                <a:spcPct val="120000"/>
              </a:lnSpc>
              <a:spcBef>
                <a:spcPts val="0"/>
              </a:spcBef>
              <a:buFont typeface="Wingdings" panose="05000000000000000000" pitchFamily="2" charset="2"/>
              <a:buChar char="ü"/>
            </a:pPr>
            <a:r>
              <a:rPr lang="el-GR" dirty="0"/>
              <a:t>Τμήμα επειγόντων περιστατικών. </a:t>
            </a:r>
          </a:p>
          <a:p>
            <a:pPr lvl="0">
              <a:lnSpc>
                <a:spcPct val="120000"/>
              </a:lnSpc>
              <a:spcBef>
                <a:spcPts val="0"/>
              </a:spcBef>
              <a:buFont typeface="Wingdings" panose="05000000000000000000" pitchFamily="2" charset="2"/>
              <a:buChar char="ü"/>
            </a:pPr>
            <a:r>
              <a:rPr lang="el-GR" dirty="0"/>
              <a:t>Γραφείο Εισαγωγής και κίνησης. </a:t>
            </a:r>
          </a:p>
          <a:p>
            <a:pPr lvl="0">
              <a:lnSpc>
                <a:spcPct val="120000"/>
              </a:lnSpc>
              <a:spcBef>
                <a:spcPts val="0"/>
              </a:spcBef>
              <a:buFont typeface="Wingdings" panose="05000000000000000000" pitchFamily="2" charset="2"/>
              <a:buChar char="ü"/>
            </a:pPr>
            <a:r>
              <a:rPr lang="el-GR" dirty="0"/>
              <a:t>Γραφείο Προμηθειών. </a:t>
            </a:r>
          </a:p>
          <a:p>
            <a:pPr lvl="0">
              <a:lnSpc>
                <a:spcPct val="120000"/>
              </a:lnSpc>
              <a:spcBef>
                <a:spcPts val="0"/>
              </a:spcBef>
              <a:buFont typeface="Wingdings" panose="05000000000000000000" pitchFamily="2" charset="2"/>
              <a:buChar char="ü"/>
            </a:pPr>
            <a:r>
              <a:rPr lang="el-GR" dirty="0"/>
              <a:t>Φαρμακείο / Υγειονομικά Υλικά / Γραφείο Υλικού. </a:t>
            </a:r>
          </a:p>
          <a:p>
            <a:pPr lvl="0">
              <a:lnSpc>
                <a:spcPct val="120000"/>
              </a:lnSpc>
              <a:spcBef>
                <a:spcPts val="0"/>
              </a:spcBef>
              <a:buFont typeface="Wingdings" panose="05000000000000000000" pitchFamily="2" charset="2"/>
              <a:buChar char="ü"/>
            </a:pPr>
            <a:r>
              <a:rPr lang="el-GR" dirty="0"/>
              <a:t>Τροφοδοσία / Διαιτολόγιο. </a:t>
            </a:r>
          </a:p>
          <a:p>
            <a:pPr lvl="0">
              <a:lnSpc>
                <a:spcPct val="120000"/>
              </a:lnSpc>
              <a:spcBef>
                <a:spcPts val="0"/>
              </a:spcBef>
              <a:buFont typeface="Wingdings" panose="05000000000000000000" pitchFamily="2" charset="2"/>
              <a:buChar char="ü"/>
            </a:pPr>
            <a:r>
              <a:rPr lang="el-GR" dirty="0"/>
              <a:t>Λογιστήριο / Διαχείριση Ανθρώπινου Δυναμικού / Μισθοδοσία. </a:t>
            </a:r>
          </a:p>
          <a:p>
            <a:pPr>
              <a:lnSpc>
                <a:spcPct val="120000"/>
              </a:lnSpc>
              <a:spcBef>
                <a:spcPts val="0"/>
              </a:spcBef>
              <a:buFont typeface="Wingdings" panose="05000000000000000000" pitchFamily="2" charset="2"/>
              <a:buChar char="ü"/>
            </a:pPr>
            <a:r>
              <a:rPr lang="en-US" dirty="0" err="1"/>
              <a:t>Νοσήλι</a:t>
            </a:r>
            <a:r>
              <a:rPr lang="en-US" dirty="0"/>
              <a:t>α.</a:t>
            </a:r>
            <a:endParaRPr lang="el-GR" dirty="0"/>
          </a:p>
        </p:txBody>
      </p:sp>
    </p:spTree>
    <p:extLst>
      <p:ext uri="{BB962C8B-B14F-4D97-AF65-F5344CB8AC3E}">
        <p14:creationId xmlns:p14="http://schemas.microsoft.com/office/powerpoint/2010/main" val="1217207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l-GR" sz="3600" b="1" dirty="0" smtClean="0"/>
              <a:t>Φορείς που υποστηρίζονται</a:t>
            </a:r>
            <a:endParaRPr lang="el-GR" sz="3600" b="1" dirty="0"/>
          </a:p>
        </p:txBody>
      </p:sp>
      <p:sp>
        <p:nvSpPr>
          <p:cNvPr id="3" name="Content Placeholder 2"/>
          <p:cNvSpPr>
            <a:spLocks noGrp="1"/>
          </p:cNvSpPr>
          <p:nvPr>
            <p:ph idx="1"/>
          </p:nvPr>
        </p:nvSpPr>
        <p:spPr>
          <a:xfrm>
            <a:off x="395534" y="1581834"/>
            <a:ext cx="8424938" cy="4367447"/>
          </a:xfrm>
        </p:spPr>
        <p:txBody>
          <a:bodyPr>
            <a:normAutofit fontScale="92500" lnSpcReduction="10000"/>
          </a:bodyPr>
          <a:lstStyle/>
          <a:p>
            <a:pPr marL="0" indent="0">
              <a:lnSpc>
                <a:spcPct val="110000"/>
              </a:lnSpc>
              <a:spcBef>
                <a:spcPts val="0"/>
              </a:spcBef>
              <a:buNone/>
            </a:pPr>
            <a:r>
              <a:rPr lang="el-GR" dirty="0"/>
              <a:t>Ενδεικτική κατάσταση με τους εξυπηρετούμενους φορείς:</a:t>
            </a:r>
          </a:p>
          <a:p>
            <a:pPr lvl="0">
              <a:lnSpc>
                <a:spcPct val="110000"/>
              </a:lnSpc>
              <a:spcBef>
                <a:spcPts val="0"/>
              </a:spcBef>
              <a:buFont typeface="Wingdings" panose="05000000000000000000" pitchFamily="2" charset="2"/>
              <a:buChar char="ü"/>
            </a:pPr>
            <a:r>
              <a:rPr lang="el-GR" dirty="0"/>
              <a:t>Ίδρυμα Κοινωνικών Ασφαλίσεων (ΙΚΑ-ΕΤΑΜ).</a:t>
            </a:r>
          </a:p>
          <a:p>
            <a:pPr lvl="0">
              <a:lnSpc>
                <a:spcPct val="110000"/>
              </a:lnSpc>
              <a:spcBef>
                <a:spcPts val="0"/>
              </a:spcBef>
              <a:buFont typeface="Wingdings" panose="05000000000000000000" pitchFamily="2" charset="2"/>
              <a:buChar char="ü"/>
            </a:pPr>
            <a:r>
              <a:rPr lang="el-GR" dirty="0"/>
              <a:t>Οργανισμός Γεωργικών Ασφαλίσεων (ΟΓΑ).</a:t>
            </a:r>
          </a:p>
          <a:p>
            <a:pPr lvl="0">
              <a:lnSpc>
                <a:spcPct val="110000"/>
              </a:lnSpc>
              <a:spcBef>
                <a:spcPts val="0"/>
              </a:spcBef>
              <a:buFont typeface="Wingdings" panose="05000000000000000000" pitchFamily="2" charset="2"/>
              <a:buChar char="ü"/>
            </a:pPr>
            <a:r>
              <a:rPr lang="el-GR" dirty="0"/>
              <a:t>Οργανισμός Ασφάλισης Ελευθέρων Επαγγελματιών (ΟΑΕΕ).</a:t>
            </a:r>
          </a:p>
          <a:p>
            <a:pPr>
              <a:lnSpc>
                <a:spcPct val="110000"/>
              </a:lnSpc>
              <a:spcBef>
                <a:spcPts val="0"/>
              </a:spcBef>
              <a:buFont typeface="Wingdings" panose="05000000000000000000" pitchFamily="2" charset="2"/>
              <a:buChar char="ü"/>
            </a:pPr>
            <a:r>
              <a:rPr lang="en-US" dirty="0" err="1"/>
              <a:t>Πληθώρ</a:t>
            </a:r>
            <a:r>
              <a:rPr lang="en-US" dirty="0"/>
              <a:t>α μικρότερων φορέων που συγχωνεύθηκαν με τον Ν.3655/2008, ΦΕΚ Α 58 3-4-2008.</a:t>
            </a:r>
            <a:endParaRPr lang="el-GR" dirty="0"/>
          </a:p>
        </p:txBody>
      </p:sp>
    </p:spTree>
    <p:extLst>
      <p:ext uri="{BB962C8B-B14F-4D97-AF65-F5344CB8AC3E}">
        <p14:creationId xmlns:p14="http://schemas.microsoft.com/office/powerpoint/2010/main" val="30984906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16632"/>
            <a:ext cx="5760641" cy="1143000"/>
          </a:xfrm>
        </p:spPr>
        <p:txBody>
          <a:bodyPr>
            <a:normAutofit/>
          </a:bodyPr>
          <a:lstStyle/>
          <a:p>
            <a:r>
              <a:rPr lang="el-GR" sz="3600" b="1" dirty="0" smtClean="0"/>
              <a:t>Φορείς που υποστηρίζονται</a:t>
            </a:r>
            <a:endParaRPr lang="el-GR" sz="3600" b="1" dirty="0"/>
          </a:p>
        </p:txBody>
      </p:sp>
      <p:sp>
        <p:nvSpPr>
          <p:cNvPr id="3" name="Content Placeholder 2"/>
          <p:cNvSpPr>
            <a:spLocks noGrp="1"/>
          </p:cNvSpPr>
          <p:nvPr>
            <p:ph idx="1"/>
          </p:nvPr>
        </p:nvSpPr>
        <p:spPr>
          <a:xfrm>
            <a:off x="323528" y="1581834"/>
            <a:ext cx="8568954" cy="4367447"/>
          </a:xfrm>
        </p:spPr>
        <p:txBody>
          <a:bodyPr>
            <a:normAutofit fontScale="92500" lnSpcReduction="20000"/>
          </a:bodyPr>
          <a:lstStyle/>
          <a:p>
            <a:pPr marL="0" indent="0">
              <a:lnSpc>
                <a:spcPct val="120000"/>
              </a:lnSpc>
              <a:spcBef>
                <a:spcPts val="0"/>
              </a:spcBef>
              <a:buNone/>
            </a:pPr>
            <a:r>
              <a:rPr lang="el-GR" dirty="0"/>
              <a:t>Σχετικά με το  Επιχειρησιακό Έργο στον Τομέα της Πρόνοιας, υποστηρίζονται:</a:t>
            </a:r>
          </a:p>
          <a:p>
            <a:pPr lvl="0">
              <a:lnSpc>
                <a:spcPct val="120000"/>
              </a:lnSpc>
              <a:spcBef>
                <a:spcPts val="0"/>
              </a:spcBef>
              <a:buFont typeface="Wingdings" panose="05000000000000000000" pitchFamily="2" charset="2"/>
              <a:buChar char="ü"/>
            </a:pPr>
            <a:r>
              <a:rPr lang="el-GR" dirty="0"/>
              <a:t>Η πληρωμή συντάξεων κάθε μήνα με επιταγές μέσω ΕΛΤΑ σε 40.000 υπερήλικες.</a:t>
            </a:r>
          </a:p>
          <a:p>
            <a:pPr lvl="0">
              <a:lnSpc>
                <a:spcPct val="120000"/>
              </a:lnSpc>
              <a:spcBef>
                <a:spcPts val="0"/>
              </a:spcBef>
              <a:buFont typeface="Wingdings" panose="05000000000000000000" pitchFamily="2" charset="2"/>
              <a:buChar char="ü"/>
            </a:pPr>
            <a:r>
              <a:rPr lang="el-GR" dirty="0"/>
              <a:t>Η πληρωμή οικογενειακών επιδομάτων σε πολύτεκνους.</a:t>
            </a:r>
          </a:p>
          <a:p>
            <a:pPr lvl="0">
              <a:lnSpc>
                <a:spcPct val="120000"/>
              </a:lnSpc>
              <a:spcBef>
                <a:spcPts val="0"/>
              </a:spcBef>
              <a:buFont typeface="Wingdings" panose="05000000000000000000" pitchFamily="2" charset="2"/>
              <a:buChar char="ü"/>
            </a:pPr>
            <a:r>
              <a:rPr lang="el-GR" dirty="0"/>
              <a:t>Η πληρωμή ισόβιας σύνταξης σε πολύτεκνες μητέρες.</a:t>
            </a:r>
          </a:p>
          <a:p>
            <a:pPr>
              <a:lnSpc>
                <a:spcPct val="120000"/>
              </a:lnSpc>
              <a:spcBef>
                <a:spcPts val="0"/>
              </a:spcBef>
              <a:buFont typeface="Wingdings" panose="05000000000000000000" pitchFamily="2" charset="2"/>
              <a:buChar char="ü"/>
            </a:pPr>
            <a:r>
              <a:rPr lang="en-US" dirty="0" err="1"/>
              <a:t>Διάφορες</a:t>
            </a:r>
            <a:r>
              <a:rPr lang="en-US" dirty="0"/>
              <a:t> </a:t>
            </a:r>
            <a:r>
              <a:rPr lang="en-US" dirty="0" err="1"/>
              <a:t>στ</a:t>
            </a:r>
            <a:r>
              <a:rPr lang="en-US" dirty="0"/>
              <a:t>ατιστικές αναλύσεις (ατυχήματα κλπ.).</a:t>
            </a:r>
            <a:endParaRPr lang="el-GR" dirty="0"/>
          </a:p>
        </p:txBody>
      </p:sp>
    </p:spTree>
    <p:extLst>
      <p:ext uri="{BB962C8B-B14F-4D97-AF65-F5344CB8AC3E}">
        <p14:creationId xmlns:p14="http://schemas.microsoft.com/office/powerpoint/2010/main" val="733536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88640"/>
            <a:ext cx="5915001" cy="1143000"/>
          </a:xfrm>
        </p:spPr>
        <p:txBody>
          <a:bodyPr>
            <a:normAutofit/>
          </a:bodyPr>
          <a:lstStyle/>
          <a:p>
            <a:r>
              <a:rPr lang="en-US" sz="3800" b="1" dirty="0" smtClean="0"/>
              <a:t>H</a:t>
            </a:r>
            <a:r>
              <a:rPr lang="el-GR" sz="3800" b="1" dirty="0" smtClean="0"/>
              <a:t> </a:t>
            </a:r>
            <a:r>
              <a:rPr lang="el-GR" sz="3800" b="1" dirty="0"/>
              <a:t>περίπτωση του ΙΚΑ-ΕΤΑΜ</a:t>
            </a:r>
          </a:p>
        </p:txBody>
      </p:sp>
      <p:sp>
        <p:nvSpPr>
          <p:cNvPr id="3" name="Content Placeholder 2"/>
          <p:cNvSpPr>
            <a:spLocks noGrp="1"/>
          </p:cNvSpPr>
          <p:nvPr>
            <p:ph idx="1"/>
          </p:nvPr>
        </p:nvSpPr>
        <p:spPr>
          <a:xfrm>
            <a:off x="395534" y="1556792"/>
            <a:ext cx="8496946" cy="4367447"/>
          </a:xfrm>
        </p:spPr>
        <p:txBody>
          <a:bodyPr>
            <a:normAutofit fontScale="62500" lnSpcReduction="20000"/>
          </a:bodyPr>
          <a:lstStyle/>
          <a:p>
            <a:pPr>
              <a:lnSpc>
                <a:spcPct val="120000"/>
              </a:lnSpc>
              <a:buFont typeface="Wingdings" panose="05000000000000000000" pitchFamily="2" charset="2"/>
              <a:buChar char="Ø"/>
            </a:pPr>
            <a:r>
              <a:rPr lang="el-GR" dirty="0"/>
              <a:t>Το Ίδρυμα Κοινωνικών Ασφαλίσεων ιδρύθηκε το 1934, μετά από αιτήματα των εργαζομένων της εποχής. Πρώτος Διοικητής του ήταν ο Παναγιώτης Κανελλόπουλος. Εκτός από το αμιγώς ασφαλιστικό του έργο, για πολλές δεκαετίες διέθετε το δικό του δίκτυο μονάδων παροχής υπηρεσιών υγείας, το οποίο συγχωνεύθηκε στο Εθνικό Σύστημα Υγείας (ΕΣΥ) και τον Εθνικό Οργανισμό Παροχής Υπηρεσιών Υγείας (ΕΟΠΥΥ</a:t>
            </a:r>
            <a:r>
              <a:rPr lang="el-GR" dirty="0" smtClean="0"/>
              <a:t>).</a:t>
            </a:r>
            <a:endParaRPr lang="en-US" dirty="0" smtClean="0"/>
          </a:p>
          <a:p>
            <a:pPr>
              <a:lnSpc>
                <a:spcPct val="120000"/>
              </a:lnSpc>
              <a:buFont typeface="Wingdings" panose="05000000000000000000" pitchFamily="2" charset="2"/>
              <a:buChar char="Ø"/>
            </a:pPr>
            <a:endParaRPr lang="el-GR" dirty="0"/>
          </a:p>
          <a:p>
            <a:pPr>
              <a:lnSpc>
                <a:spcPct val="120000"/>
              </a:lnSpc>
              <a:buFont typeface="Wingdings" panose="05000000000000000000" pitchFamily="2" charset="2"/>
              <a:buChar char="Ø"/>
            </a:pPr>
            <a:r>
              <a:rPr lang="el-GR" dirty="0"/>
              <a:t>Το ΙΚΑ σήμερα διαθέτει ένα από τα μεγαλύτερα ολοκληρωμένα πληροφοριακά συστήματα για την υποστήριξη των επιχειρησιακών του λειτουργιών, και ταυτόχρονα υποστηρίζει ηλεκτρονικές υπηρεσίες προς πολίτες, φορείς και επιχειρήσεις. Επίσης υποστηρίζει, μέσω των συστημάτων του, τον Εθνικό Οργανισμό Παροχής Υπηρεσιών Υγείας (ΕΟΠΥΥ) και το Κέντρο Είσπραξης Ασφαλιστικών Οφειλών (ΚΕΑΟ).</a:t>
            </a:r>
          </a:p>
        </p:txBody>
      </p:sp>
    </p:spTree>
    <p:extLst>
      <p:ext uri="{BB962C8B-B14F-4D97-AF65-F5344CB8AC3E}">
        <p14:creationId xmlns:p14="http://schemas.microsoft.com/office/powerpoint/2010/main" val="32374880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n-US" sz="3800" b="1" dirty="0"/>
              <a:t>H</a:t>
            </a:r>
            <a:r>
              <a:rPr lang="el-GR" sz="3800" b="1" dirty="0"/>
              <a:t> περίπτωση του ΙΚΑ-ΕΤΑΜ</a:t>
            </a:r>
          </a:p>
        </p:txBody>
      </p:sp>
      <p:sp>
        <p:nvSpPr>
          <p:cNvPr id="3" name="Content Placeholder 2"/>
          <p:cNvSpPr>
            <a:spLocks noGrp="1"/>
          </p:cNvSpPr>
          <p:nvPr>
            <p:ph idx="1"/>
          </p:nvPr>
        </p:nvSpPr>
        <p:spPr/>
        <p:txBody>
          <a:bodyPr>
            <a:normAutofit fontScale="70000" lnSpcReduction="20000"/>
          </a:bodyPr>
          <a:lstStyle/>
          <a:p>
            <a:pPr marL="0" indent="0" algn="just">
              <a:buNone/>
            </a:pPr>
            <a:r>
              <a:rPr lang="el-GR" dirty="0"/>
              <a:t>Οι υπηρεσίες Πληροφορικής που έχουν αναπτυχθεί στο ΙΚΑ-ΕΤΑΜ χωρίζονται σε δύο κατηγορίες: τις υπηρεσίες του Ολοκληρωμένου Πληροφοριακού Συστήματος (ΟΠΣ-ΙΚΑ) και τις ηλεκτρονικές υπηρεσίες προς Πολίτες / Φορείς / Επιχειρήσεις</a:t>
            </a:r>
            <a:r>
              <a:rPr lang="el-GR" dirty="0" smtClean="0"/>
              <a:t>.</a:t>
            </a:r>
            <a:endParaRPr lang="en-US" dirty="0" smtClean="0"/>
          </a:p>
          <a:p>
            <a:pPr marL="0" indent="0" algn="just">
              <a:buNone/>
            </a:pPr>
            <a:endParaRPr lang="el-GR" dirty="0"/>
          </a:p>
          <a:p>
            <a:pPr marL="0" indent="0" algn="just">
              <a:buNone/>
            </a:pPr>
            <a:r>
              <a:rPr lang="el-GR" dirty="0"/>
              <a:t>Το Ολοκληρωμένο Πληροφοριακό Σύστημα (ΟΠΣ-ΙΚΑ) αποτελεί έργο ηλεκτρονικής αυτοματοποίησης των Επιχειρησιακών Λειτουργιών και των Διοικητικών Υπηρεσιών του Ιδρύματος. Είναι ένα ‘κλειστό’ πληροφοριακό σύστημα με σημεία παρουσίας σε όλη την Ελλάδα και εξυπηρετεί δεκάδες χιλιάδες πολίτες καθημερινά, στην πρώτη γραμμή (‘κλειστό’ με την έννοια ότι δε συνδέεται άμεσα με το Δημόσιο Internet). Το συνολικό μέγεθος των βάσεων δεδομένων είναι της τάξης των 6 ΤΒ, και εμπλουτίζεται καθημερινά από τις εκατοντάδες τελικών χρηστών, τόσο στα Υποκαταστήματα όσο και στις Διευθύνσεις της Διοίκησης</a:t>
            </a:r>
            <a:r>
              <a:rPr lang="el-GR" dirty="0" smtClean="0"/>
              <a:t>.</a:t>
            </a:r>
            <a:endParaRPr lang="el-GR" dirty="0"/>
          </a:p>
        </p:txBody>
      </p:sp>
    </p:spTree>
    <p:extLst>
      <p:ext uri="{BB962C8B-B14F-4D97-AF65-F5344CB8AC3E}">
        <p14:creationId xmlns:p14="http://schemas.microsoft.com/office/powerpoint/2010/main" val="1298874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97768"/>
            <a:ext cx="5915001" cy="1143000"/>
          </a:xfrm>
        </p:spPr>
        <p:txBody>
          <a:bodyPr>
            <a:normAutofit/>
          </a:bodyPr>
          <a:lstStyle/>
          <a:p>
            <a:r>
              <a:rPr lang="en-US" sz="3800" b="1" dirty="0"/>
              <a:t>H</a:t>
            </a:r>
            <a:r>
              <a:rPr lang="el-GR" sz="3800" b="1" dirty="0"/>
              <a:t> περίπτωση του ΙΚΑ-ΕΤΑΜ</a:t>
            </a:r>
          </a:p>
        </p:txBody>
      </p:sp>
      <p:sp>
        <p:nvSpPr>
          <p:cNvPr id="3" name="Content Placeholder 2"/>
          <p:cNvSpPr>
            <a:spLocks noGrp="1"/>
          </p:cNvSpPr>
          <p:nvPr>
            <p:ph idx="1"/>
          </p:nvPr>
        </p:nvSpPr>
        <p:spPr>
          <a:xfrm>
            <a:off x="251520" y="1556792"/>
            <a:ext cx="8712968" cy="4367447"/>
          </a:xfrm>
        </p:spPr>
        <p:txBody>
          <a:bodyPr>
            <a:normAutofit fontScale="55000" lnSpcReduction="20000"/>
          </a:bodyPr>
          <a:lstStyle/>
          <a:p>
            <a:pPr marL="0" indent="0">
              <a:buNone/>
            </a:pPr>
            <a:r>
              <a:rPr lang="el-GR" dirty="0" smtClean="0"/>
              <a:t>Το </a:t>
            </a:r>
            <a:r>
              <a:rPr lang="el-GR" dirty="0"/>
              <a:t>ΟΠΣ-ΙΚΑ είχε εγκατασταθεί αρχικά σε Παραγωγική Λειτουργία σε περίπου 300 σημεία (μεταξύ των οποίων 164 Υποκαταστήματα και 127 Παραρτήματα), με περίπου 9.000 χρήστες, οι οποίοι εκτελούσαν περίπου 120.000 συναλλαγές ημερησίως. </a:t>
            </a:r>
          </a:p>
          <a:p>
            <a:pPr marL="0" indent="0">
              <a:buNone/>
            </a:pPr>
            <a:endParaRPr lang="el-GR" dirty="0"/>
          </a:p>
          <a:p>
            <a:pPr marL="0" indent="0">
              <a:buNone/>
            </a:pPr>
            <a:r>
              <a:rPr lang="el-GR" dirty="0"/>
              <a:t>Μετά την αναστολή λειτουργίας Παραρτημάτων και ορισμένων Υποκαταστημάτων, καθώς και τη λειτουργία των Γραφείων Κοινωνικής Ασφάλισης (Γ.Κ.Α), το ΟΠΣ-ΙΚΑ λειτουργεί παραγωγικά σε περίπου 140 Υποκαταστήματα και 70 Γ.Κ.Α.</a:t>
            </a:r>
          </a:p>
          <a:p>
            <a:pPr marL="0" indent="0">
              <a:buNone/>
            </a:pPr>
            <a:r>
              <a:rPr lang="el-GR" dirty="0"/>
              <a:t> </a:t>
            </a:r>
          </a:p>
          <a:p>
            <a:pPr marL="0" indent="0">
              <a:buNone/>
            </a:pPr>
            <a:r>
              <a:rPr lang="el-GR" dirty="0"/>
              <a:t>Εκτός από το ‘κλειστό’ ΟΠΣ, στο ΙΚΑ λειτουργεί παραγωγικά ένα δεύτερο σύστημα υποδομών και εφαρμογών για την εξυπηρέτηση Πολιτών και μη-φυσικών προσώπων, με το γενικό όνομα ‘Ηλεκτρονικές Υπηρεσίες’. Οι Ηλεκτρονικές Υπηρεσίες παρέχονται μέσω διαδικτύου σε πολίτες και φορείς με την μορφή είτε </a:t>
            </a:r>
            <a:r>
              <a:rPr lang="el-GR" dirty="0" err="1"/>
              <a:t>web</a:t>
            </a:r>
            <a:r>
              <a:rPr lang="el-GR" dirty="0"/>
              <a:t> εφαρμογών είτε </a:t>
            </a:r>
            <a:r>
              <a:rPr lang="el-GR" dirty="0" err="1"/>
              <a:t>web</a:t>
            </a:r>
            <a:r>
              <a:rPr lang="el-GR" dirty="0"/>
              <a:t> </a:t>
            </a:r>
            <a:r>
              <a:rPr lang="el-GR" dirty="0" err="1"/>
              <a:t>services</a:t>
            </a:r>
            <a:r>
              <a:rPr lang="el-GR" dirty="0"/>
              <a:t>, διαμορφώνοντας κανόνες πρόσβασης χρηστών σε πληροφοριακά συστήματα, καθώς και ανάλυση προϋποθέσεων και δεδομένων που διακινούνται.</a:t>
            </a:r>
          </a:p>
        </p:txBody>
      </p:sp>
    </p:spTree>
    <p:extLst>
      <p:ext uri="{BB962C8B-B14F-4D97-AF65-F5344CB8AC3E}">
        <p14:creationId xmlns:p14="http://schemas.microsoft.com/office/powerpoint/2010/main" val="607908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n-US" sz="3800" b="1" dirty="0"/>
              <a:t>H</a:t>
            </a:r>
            <a:r>
              <a:rPr lang="el-GR" sz="3800" b="1" dirty="0"/>
              <a:t> περίπτωση του ΙΚΑ-ΕΤΑΜ</a:t>
            </a:r>
          </a:p>
        </p:txBody>
      </p:sp>
      <p:sp>
        <p:nvSpPr>
          <p:cNvPr id="3" name="Content Placeholder 2"/>
          <p:cNvSpPr>
            <a:spLocks noGrp="1"/>
          </p:cNvSpPr>
          <p:nvPr>
            <p:ph idx="1"/>
          </p:nvPr>
        </p:nvSpPr>
        <p:spPr/>
        <p:txBody>
          <a:bodyPr>
            <a:normAutofit fontScale="70000" lnSpcReduction="20000"/>
          </a:bodyPr>
          <a:lstStyle/>
          <a:p>
            <a:pPr>
              <a:lnSpc>
                <a:spcPct val="120000"/>
              </a:lnSpc>
              <a:spcBef>
                <a:spcPts val="0"/>
              </a:spcBef>
              <a:buFont typeface="Wingdings" panose="05000000000000000000" pitchFamily="2" charset="2"/>
              <a:buChar char="ü"/>
            </a:pPr>
            <a:r>
              <a:rPr lang="el-GR" dirty="0"/>
              <a:t>Οι προσφερόμενες υπηρεσίες υλοποιούν θεσμικές και νομοθετικές ρυθμίσεις:</a:t>
            </a:r>
          </a:p>
          <a:p>
            <a:pPr lvl="0">
              <a:lnSpc>
                <a:spcPct val="120000"/>
              </a:lnSpc>
              <a:spcBef>
                <a:spcPts val="0"/>
              </a:spcBef>
              <a:buFont typeface="Wingdings" panose="05000000000000000000" pitchFamily="2" charset="2"/>
              <a:buChar char="ü"/>
            </a:pPr>
            <a:r>
              <a:rPr lang="el-GR" dirty="0" err="1"/>
              <a:t>Στοχευμένοι</a:t>
            </a:r>
            <a:r>
              <a:rPr lang="el-GR" dirty="0"/>
              <a:t> έλεγχοι Εργοδοτών και Ασφαλισμένων (</a:t>
            </a:r>
            <a:r>
              <a:rPr lang="el-GR" dirty="0" err="1"/>
              <a:t>Risk</a:t>
            </a:r>
            <a:r>
              <a:rPr lang="el-GR" dirty="0"/>
              <a:t> </a:t>
            </a:r>
            <a:r>
              <a:rPr lang="el-GR" dirty="0" err="1"/>
              <a:t>Analysis</a:t>
            </a:r>
            <a:r>
              <a:rPr lang="el-GR" dirty="0"/>
              <a:t>)</a:t>
            </a:r>
          </a:p>
          <a:p>
            <a:pPr lvl="0">
              <a:lnSpc>
                <a:spcPct val="120000"/>
              </a:lnSpc>
              <a:spcBef>
                <a:spcPts val="0"/>
              </a:spcBef>
              <a:buFont typeface="Wingdings" panose="05000000000000000000" pitchFamily="2" charset="2"/>
              <a:buChar char="ü"/>
            </a:pPr>
            <a:r>
              <a:rPr lang="el-GR" dirty="0"/>
              <a:t>Επιχειρησιακές λειτουργίες για την Επικουρική Ασφάλιση.</a:t>
            </a:r>
          </a:p>
          <a:p>
            <a:pPr lvl="0">
              <a:lnSpc>
                <a:spcPct val="120000"/>
              </a:lnSpc>
              <a:spcBef>
                <a:spcPts val="0"/>
              </a:spcBef>
              <a:buFont typeface="Wingdings" panose="05000000000000000000" pitchFamily="2" charset="2"/>
              <a:buChar char="ü"/>
            </a:pPr>
            <a:r>
              <a:rPr lang="el-GR" dirty="0"/>
              <a:t>Επιχειρησιακές λειτουργίες του Κέντρου Είσπραξης Ασφαλιστικών Οφειλών.</a:t>
            </a:r>
          </a:p>
          <a:p>
            <a:pPr lvl="0">
              <a:lnSpc>
                <a:spcPct val="120000"/>
              </a:lnSpc>
              <a:spcBef>
                <a:spcPts val="0"/>
              </a:spcBef>
              <a:buFont typeface="Wingdings" panose="05000000000000000000" pitchFamily="2" charset="2"/>
              <a:buChar char="ü"/>
            </a:pPr>
            <a:r>
              <a:rPr lang="el-GR" dirty="0"/>
              <a:t>Επιχειρησιακές λειτουργίες του ΕΟΠΥΥ.</a:t>
            </a:r>
          </a:p>
          <a:p>
            <a:pPr lvl="0">
              <a:lnSpc>
                <a:spcPct val="120000"/>
              </a:lnSpc>
              <a:spcBef>
                <a:spcPts val="0"/>
              </a:spcBef>
              <a:buFont typeface="Wingdings" panose="05000000000000000000" pitchFamily="2" charset="2"/>
              <a:buChar char="ü"/>
            </a:pPr>
            <a:r>
              <a:rPr lang="el-GR" dirty="0"/>
              <a:t>Επιχειρησιακές λειτουργίες των Κέντρων Πιστοποίησης Αναπηρίας.</a:t>
            </a:r>
          </a:p>
          <a:p>
            <a:pPr lvl="0">
              <a:lnSpc>
                <a:spcPct val="120000"/>
              </a:lnSpc>
              <a:spcBef>
                <a:spcPts val="0"/>
              </a:spcBef>
              <a:buFont typeface="Wingdings" panose="05000000000000000000" pitchFamily="2" charset="2"/>
              <a:buChar char="ü"/>
            </a:pPr>
            <a:r>
              <a:rPr lang="el-GR" dirty="0"/>
              <a:t>Πρόγραμμα κατ’ </a:t>
            </a:r>
            <a:r>
              <a:rPr lang="el-GR" dirty="0" err="1"/>
              <a:t>Οίκον</a:t>
            </a:r>
            <a:r>
              <a:rPr lang="el-GR" dirty="0"/>
              <a:t> Φροντίδας. </a:t>
            </a:r>
          </a:p>
          <a:p>
            <a:pPr lvl="0">
              <a:lnSpc>
                <a:spcPct val="120000"/>
              </a:lnSpc>
              <a:spcBef>
                <a:spcPts val="0"/>
              </a:spcBef>
              <a:buFont typeface="Wingdings" panose="05000000000000000000" pitchFamily="2" charset="2"/>
              <a:buChar char="ü"/>
            </a:pPr>
            <a:r>
              <a:rPr lang="el-GR" dirty="0"/>
              <a:t>Επιχειρησιακές λειτουργίες του ΟΠΑΔ.</a:t>
            </a:r>
          </a:p>
          <a:p>
            <a:pPr>
              <a:lnSpc>
                <a:spcPct val="120000"/>
              </a:lnSpc>
              <a:spcBef>
                <a:spcPts val="0"/>
              </a:spcBef>
              <a:buFont typeface="Wingdings" panose="05000000000000000000" pitchFamily="2" charset="2"/>
              <a:buChar char="ü"/>
            </a:pPr>
            <a:r>
              <a:rPr lang="en-US" dirty="0" err="1"/>
              <a:t>Δι</a:t>
            </a:r>
            <a:r>
              <a:rPr lang="en-US" dirty="0"/>
              <a:t>αλειτουργικότητα με ΚΕΠ, ΓΓΠΣ, ΓΓΔΕ, ΣΕΠΕ, ΟΑΕΔ, Ελληνική Αστυνομία, Υπουργείο Εσωτερικών.</a:t>
            </a:r>
            <a:endParaRPr lang="el-GR" dirty="0"/>
          </a:p>
        </p:txBody>
      </p:sp>
    </p:spTree>
    <p:extLst>
      <p:ext uri="{BB962C8B-B14F-4D97-AF65-F5344CB8AC3E}">
        <p14:creationId xmlns:p14="http://schemas.microsoft.com/office/powerpoint/2010/main" val="399149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112568" cy="1143000"/>
          </a:xfrm>
        </p:spPr>
        <p:txBody>
          <a:bodyPr>
            <a:normAutofit/>
          </a:bodyPr>
          <a:lstStyle/>
          <a:p>
            <a:r>
              <a:rPr lang="el-GR" sz="4000" b="1" dirty="0" smtClean="0"/>
              <a:t>Επιπρόσθετα στο ΙΚΑ</a:t>
            </a:r>
            <a:endParaRPr lang="el-GR" sz="4000" b="1" dirty="0"/>
          </a:p>
        </p:txBody>
      </p:sp>
      <p:sp>
        <p:nvSpPr>
          <p:cNvPr id="3" name="Content Placeholder 2"/>
          <p:cNvSpPr>
            <a:spLocks noGrp="1"/>
          </p:cNvSpPr>
          <p:nvPr>
            <p:ph idx="1"/>
          </p:nvPr>
        </p:nvSpPr>
        <p:spPr/>
        <p:txBody>
          <a:bodyPr/>
          <a:lstStyle/>
          <a:p>
            <a:pPr marL="0" indent="0">
              <a:spcBef>
                <a:spcPts val="0"/>
              </a:spcBef>
              <a:buNone/>
            </a:pPr>
            <a:r>
              <a:rPr lang="el-GR" dirty="0"/>
              <a:t>Επισημαίνεται εδώ ότι η ηλεκτρονική εξυπηρέτηση του ΕΟΠΥΥ γίνεται μέσω των Υποδομών Πληροφορικής του ΙΚΑ-ΕΤΑΜ (είτε μέσω ΟΠΣ είτε μέσω Ηλεκτρονικών Υπηρεσιών μέσω διαδικτύου), με βάση προγραμματική συμφωνία ανάμεσα στους δύο οργανισμούς. Το ίδιο ισχύει και για την ηλεκτρονική εξυπηρέτηση του Κ.Ε.Α.Ο</a:t>
            </a:r>
            <a:r>
              <a:rPr lang="el-GR" dirty="0" smtClean="0"/>
              <a:t>.</a:t>
            </a:r>
            <a:endParaRPr lang="el-GR" dirty="0"/>
          </a:p>
        </p:txBody>
      </p:sp>
    </p:spTree>
    <p:extLst>
      <p:ext uri="{BB962C8B-B14F-4D97-AF65-F5344CB8AC3E}">
        <p14:creationId xmlns:p14="http://schemas.microsoft.com/office/powerpoint/2010/main" val="3516783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3695700" y="4927600"/>
            <a:ext cx="1612900" cy="584200"/>
          </a:xfrm>
          <a:prstGeom prst="rect">
            <a:avLst/>
          </a:prstGeom>
          <a:noFill/>
        </p:spPr>
      </p:pic>
      <p:sp>
        <p:nvSpPr>
          <p:cNvPr id="2" name="TextBox 1"/>
          <p:cNvSpPr txBox="1"/>
          <p:nvPr/>
        </p:nvSpPr>
        <p:spPr>
          <a:xfrm>
            <a:off x="2857500" y="469900"/>
            <a:ext cx="3403600" cy="749300"/>
          </a:xfrm>
          <a:prstGeom prst="rect">
            <a:avLst/>
          </a:prstGeom>
          <a:noFill/>
        </p:spPr>
        <p:txBody>
          <a:bodyPr wrap="none" lIns="0" tIns="0" rIns="0" rtlCol="0">
            <a:spAutoFit/>
          </a:bodyPr>
          <a:lstStyle/>
          <a:p>
            <a:pPr>
              <a:lnSpc>
                <a:spcPts val="5900"/>
              </a:lnSpc>
              <a:tabLst/>
            </a:pPr>
            <a:r>
              <a:rPr lang="en-US" altLang="zh-CN" sz="4397" b="1" dirty="0" smtClean="0">
                <a:solidFill>
                  <a:srgbClr val="000000"/>
                </a:solidFill>
                <a:latin typeface="Calibri" pitchFamily="18" charset="0"/>
                <a:cs typeface="Calibri" pitchFamily="18" charset="0"/>
              </a:rPr>
              <a:t>Άδειες</a:t>
            </a:r>
            <a:r>
              <a:rPr lang="en-US" altLang="zh-CN" sz="4397" dirty="0" smtClean="0">
                <a:latin typeface="Times New Roman" pitchFamily="18" charset="0"/>
                <a:cs typeface="Times New Roman" pitchFamily="18" charset="0"/>
              </a:rPr>
              <a:t> </a:t>
            </a:r>
            <a:r>
              <a:rPr lang="en-US" altLang="zh-CN" sz="4397" b="1" dirty="0" smtClean="0">
                <a:solidFill>
                  <a:srgbClr val="000000"/>
                </a:solidFill>
                <a:latin typeface="Calibri" pitchFamily="18" charset="0"/>
                <a:cs typeface="Calibri" pitchFamily="18" charset="0"/>
              </a:rPr>
              <a:t>Χρήσης</a:t>
            </a:r>
          </a:p>
        </p:txBody>
      </p:sp>
      <p:sp>
        <p:nvSpPr>
          <p:cNvPr id="3" name="TextBox 1"/>
          <p:cNvSpPr txBox="1"/>
          <p:nvPr/>
        </p:nvSpPr>
        <p:spPr>
          <a:xfrm>
            <a:off x="546100" y="1625600"/>
            <a:ext cx="75057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Το</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παρόν</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άδειες</a:t>
            </a:r>
          </a:p>
        </p:txBody>
      </p:sp>
      <p:sp>
        <p:nvSpPr>
          <p:cNvPr id="4" name="TextBox 1"/>
          <p:cNvSpPr txBox="1"/>
          <p:nvPr/>
        </p:nvSpPr>
        <p:spPr>
          <a:xfrm>
            <a:off x="889000" y="2044700"/>
            <a:ext cx="39370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Creative</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Commons.</a:t>
            </a:r>
          </a:p>
        </p:txBody>
      </p:sp>
      <p:sp>
        <p:nvSpPr>
          <p:cNvPr id="5" name="TextBox 1"/>
          <p:cNvSpPr txBox="1"/>
          <p:nvPr/>
        </p:nvSpPr>
        <p:spPr>
          <a:xfrm>
            <a:off x="546100" y="2628900"/>
            <a:ext cx="79883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Για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όπως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εικόνες,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p>
        </p:txBody>
      </p:sp>
      <p:sp>
        <p:nvSpPr>
          <p:cNvPr id="6" name="TextBox 1"/>
          <p:cNvSpPr txBox="1"/>
          <p:nvPr/>
        </p:nvSpPr>
        <p:spPr>
          <a:xfrm>
            <a:off x="889000" y="3073400"/>
            <a:ext cx="6934200" cy="8890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άλλου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τύπου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η</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p>
          <a:p>
            <a:pPr>
              <a:lnSpc>
                <a:spcPts val="3300"/>
              </a:lnSpc>
              <a:tabLst/>
            </a:pPr>
            <a:r>
              <a:rPr lang="en-US" altLang="zh-CN" sz="2802" dirty="0" smtClean="0">
                <a:solidFill>
                  <a:srgbClr val="000000"/>
                </a:solidFill>
                <a:latin typeface="Calibri" pitchFamily="18" charset="0"/>
                <a:cs typeface="Calibri" pitchFamily="18" charset="0"/>
              </a:rPr>
              <a:t>αναφέρεται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2580594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44624"/>
            <a:ext cx="6192689" cy="1498178"/>
          </a:xfrm>
        </p:spPr>
        <p:txBody>
          <a:bodyPr>
            <a:noAutofit/>
          </a:bodyPr>
          <a:lstStyle/>
          <a:p>
            <a:r>
              <a:rPr lang="el-GR" sz="3600" b="1" dirty="0"/>
              <a:t>Κεντρικές Υποδομές Πληροφορικής του ΙΚΑ-ΕΤΑΜ</a:t>
            </a:r>
          </a:p>
        </p:txBody>
      </p:sp>
      <p:sp>
        <p:nvSpPr>
          <p:cNvPr id="3" name="Content Placeholder 2"/>
          <p:cNvSpPr>
            <a:spLocks noGrp="1"/>
          </p:cNvSpPr>
          <p:nvPr>
            <p:ph idx="1"/>
          </p:nvPr>
        </p:nvSpPr>
        <p:spPr>
          <a:xfrm>
            <a:off x="323526" y="1556792"/>
            <a:ext cx="8568954" cy="4367447"/>
          </a:xfrm>
        </p:spPr>
        <p:txBody>
          <a:bodyPr>
            <a:normAutofit fontScale="62500" lnSpcReduction="20000"/>
          </a:bodyPr>
          <a:lstStyle/>
          <a:p>
            <a:pPr marL="0" indent="0">
              <a:lnSpc>
                <a:spcPct val="120000"/>
              </a:lnSpc>
              <a:spcBef>
                <a:spcPts val="0"/>
              </a:spcBef>
              <a:buNone/>
            </a:pPr>
            <a:r>
              <a:rPr lang="el-GR" dirty="0"/>
              <a:t>Η Κεντρική Υπολογιστική Υποδομή (</a:t>
            </a:r>
            <a:r>
              <a:rPr lang="el-GR" dirty="0" err="1"/>
              <a:t>Data</a:t>
            </a:r>
            <a:r>
              <a:rPr lang="el-GR" dirty="0"/>
              <a:t> </a:t>
            </a:r>
            <a:r>
              <a:rPr lang="el-GR" dirty="0" err="1"/>
              <a:t>Centers</a:t>
            </a:r>
            <a:r>
              <a:rPr lang="el-GR" dirty="0"/>
              <a:t>) είναι εγκατεστημένη σε δύο σημεία</a:t>
            </a:r>
            <a:r>
              <a:rPr lang="el-GR" dirty="0" smtClean="0"/>
              <a:t>:</a:t>
            </a:r>
          </a:p>
          <a:p>
            <a:pPr marL="0" indent="0">
              <a:lnSpc>
                <a:spcPct val="120000"/>
              </a:lnSpc>
              <a:spcBef>
                <a:spcPts val="0"/>
              </a:spcBef>
              <a:buNone/>
            </a:pPr>
            <a:endParaRPr lang="el-GR" dirty="0"/>
          </a:p>
          <a:p>
            <a:pPr lvl="0" algn="just">
              <a:lnSpc>
                <a:spcPct val="120000"/>
              </a:lnSpc>
              <a:spcBef>
                <a:spcPts val="0"/>
              </a:spcBef>
              <a:buFont typeface="Wingdings" panose="05000000000000000000" pitchFamily="2" charset="2"/>
              <a:buChar char="Ø"/>
            </a:pPr>
            <a:r>
              <a:rPr lang="el-GR" dirty="0"/>
              <a:t>‘Πληροφορική-1’, κτίριο Παπαδιαμαντοπούλου 87: περιλαμβάνει τους εξυπηρετητές </a:t>
            </a:r>
            <a:r>
              <a:rPr lang="el-GR" dirty="0" smtClean="0"/>
              <a:t>(</a:t>
            </a:r>
            <a:r>
              <a:rPr lang="en-US" dirty="0" smtClean="0"/>
              <a:t>servers</a:t>
            </a:r>
            <a:r>
              <a:rPr lang="el-GR" dirty="0" smtClean="0"/>
              <a:t>) </a:t>
            </a:r>
            <a:r>
              <a:rPr lang="el-GR" dirty="0"/>
              <a:t>για τις εφαρμογές του ΟΠΣ-ΙΚΑ που εκτελούνται παραγωγικά, καθώς και το περιβάλλον εκπαίδευσης των τελικών χρηστών</a:t>
            </a:r>
            <a:r>
              <a:rPr lang="el-GR" dirty="0" smtClean="0"/>
              <a:t>.</a:t>
            </a:r>
          </a:p>
          <a:p>
            <a:pPr marL="0" lvl="0" indent="0" algn="just">
              <a:lnSpc>
                <a:spcPct val="120000"/>
              </a:lnSpc>
              <a:spcBef>
                <a:spcPts val="0"/>
              </a:spcBef>
              <a:buNone/>
            </a:pPr>
            <a:endParaRPr lang="el-GR" dirty="0"/>
          </a:p>
          <a:p>
            <a:pPr algn="just">
              <a:lnSpc>
                <a:spcPct val="120000"/>
              </a:lnSpc>
              <a:spcBef>
                <a:spcPts val="0"/>
              </a:spcBef>
              <a:buFont typeface="Wingdings" panose="05000000000000000000" pitchFamily="2" charset="2"/>
              <a:buChar char="Ø"/>
            </a:pPr>
            <a:r>
              <a:rPr lang="en-US" dirty="0"/>
              <a:t>‘Πληροφορική-2’, </a:t>
            </a:r>
            <a:r>
              <a:rPr lang="en-US" dirty="0" err="1"/>
              <a:t>κτίριο</a:t>
            </a:r>
            <a:r>
              <a:rPr lang="en-US" dirty="0"/>
              <a:t> Πα</a:t>
            </a:r>
            <a:r>
              <a:rPr lang="en-US" dirty="0" err="1"/>
              <a:t>τησίων</a:t>
            </a:r>
            <a:r>
              <a:rPr lang="en-US" dirty="0"/>
              <a:t> 12 π</a:t>
            </a:r>
            <a:r>
              <a:rPr lang="en-US" dirty="0" err="1"/>
              <a:t>ου</a:t>
            </a:r>
            <a:r>
              <a:rPr lang="en-US" dirty="0"/>
              <a:t> α</a:t>
            </a:r>
            <a:r>
              <a:rPr lang="en-US" dirty="0" err="1"/>
              <a:t>φορά</a:t>
            </a:r>
            <a:r>
              <a:rPr lang="en-US" dirty="0"/>
              <a:t>: π</a:t>
            </a:r>
            <a:r>
              <a:rPr lang="en-US" dirty="0" err="1"/>
              <a:t>ου</a:t>
            </a:r>
            <a:r>
              <a:rPr lang="en-US" dirty="0"/>
              <a:t> π</a:t>
            </a:r>
            <a:r>
              <a:rPr lang="en-US" dirty="0" err="1"/>
              <a:t>εριλ</a:t>
            </a:r>
            <a:r>
              <a:rPr lang="en-US" dirty="0"/>
              <a:t>αμβάνει το περιβάλλον ανάπτυξης (development) και το σύστημα άμεσης βοήθειας (help desk). </a:t>
            </a:r>
            <a:r>
              <a:rPr lang="en-US" dirty="0" err="1"/>
              <a:t>Στο</a:t>
            </a:r>
            <a:r>
              <a:rPr lang="en-US" dirty="0"/>
              <a:t> </a:t>
            </a:r>
            <a:r>
              <a:rPr lang="en-US" dirty="0" err="1"/>
              <a:t>κτίριο</a:t>
            </a:r>
            <a:r>
              <a:rPr lang="en-US" dirty="0"/>
              <a:t> Πα</a:t>
            </a:r>
            <a:r>
              <a:rPr lang="en-US" dirty="0" err="1"/>
              <a:t>τησίων</a:t>
            </a:r>
            <a:r>
              <a:rPr lang="en-US" dirty="0"/>
              <a:t> 12 β</a:t>
            </a:r>
            <a:r>
              <a:rPr lang="en-US" dirty="0" err="1"/>
              <a:t>ρίσκοντ</a:t>
            </a:r>
            <a:r>
              <a:rPr lang="en-US" dirty="0"/>
              <a:t>αι επίσης οι υποδομές που συνδέονται με το Δημόσιο Internet για τις Ηλεκτρονικές Υπηρεσίες.</a:t>
            </a:r>
            <a:endParaRPr lang="el-GR" dirty="0"/>
          </a:p>
        </p:txBody>
      </p:sp>
    </p:spTree>
    <p:extLst>
      <p:ext uri="{BB962C8B-B14F-4D97-AF65-F5344CB8AC3E}">
        <p14:creationId xmlns:p14="http://schemas.microsoft.com/office/powerpoint/2010/main" val="27407019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88640"/>
            <a:ext cx="5915001" cy="1143000"/>
          </a:xfrm>
        </p:spPr>
        <p:txBody>
          <a:bodyPr>
            <a:noAutofit/>
          </a:bodyPr>
          <a:lstStyle/>
          <a:p>
            <a:r>
              <a:rPr lang="el-GR" sz="3600" b="1" dirty="0"/>
              <a:t>Δικτυακή Υποδομή </a:t>
            </a:r>
            <a:r>
              <a:rPr lang="en-US" sz="3600" b="1" dirty="0" smtClean="0"/>
              <a:t/>
            </a:r>
            <a:br>
              <a:rPr lang="en-US" sz="3600" b="1" dirty="0" smtClean="0"/>
            </a:br>
            <a:r>
              <a:rPr lang="el-GR" sz="3600" b="1" dirty="0" smtClean="0"/>
              <a:t>του </a:t>
            </a:r>
            <a:r>
              <a:rPr lang="el-GR" sz="3600" b="1" dirty="0"/>
              <a:t>ΙΚΑ-ΕΤΑΜ</a:t>
            </a:r>
          </a:p>
        </p:txBody>
      </p:sp>
      <p:sp>
        <p:nvSpPr>
          <p:cNvPr id="3" name="Content Placeholder 2"/>
          <p:cNvSpPr>
            <a:spLocks noGrp="1"/>
          </p:cNvSpPr>
          <p:nvPr>
            <p:ph idx="1"/>
          </p:nvPr>
        </p:nvSpPr>
        <p:spPr>
          <a:xfrm>
            <a:off x="323526" y="1556792"/>
            <a:ext cx="8568954" cy="4367447"/>
          </a:xfrm>
        </p:spPr>
        <p:txBody>
          <a:bodyPr>
            <a:normAutofit fontScale="62500" lnSpcReduction="20000"/>
          </a:bodyPr>
          <a:lstStyle/>
          <a:p>
            <a:pPr algn="just">
              <a:lnSpc>
                <a:spcPct val="120000"/>
              </a:lnSpc>
              <a:spcBef>
                <a:spcPts val="0"/>
              </a:spcBef>
              <a:buFont typeface="Wingdings" panose="05000000000000000000" pitchFamily="2" charset="2"/>
              <a:buChar char="Ø"/>
            </a:pPr>
            <a:r>
              <a:rPr lang="el-GR" dirty="0"/>
              <a:t>Το Δίκτυο ΙΚΑΝΕΤ, συνδέει όλες τις Μονάδες του ΙΚΑ (συμπεριλαμβανομένων των Γραφείων Κοινωνικής Ασφάλισης) με τις Κεντρικές Υπηρεσίες. Είναι τεχνολογίας IP-VPN. Η Σχεδίαση, Υλοποίηση, Λειτουργία, Συντήρηση  και Διαχείριση του δικτύου έχει γίνει με την μορφή Σύμβασης Παροχής Υπηρεσιών Συμφωνημένου Επιπέδου (Service </a:t>
            </a:r>
            <a:r>
              <a:rPr lang="el-GR" dirty="0" err="1"/>
              <a:t>Level</a:t>
            </a:r>
            <a:r>
              <a:rPr lang="el-GR" dirty="0"/>
              <a:t> Agreement, SLA), ώστε να εξασφαλίζονται υψηλά ποιοτικά χαρακτηριστικά λειτουργίας και η διαθεσιμότητα του δικτύου να πλησιάζει στο 100%.</a:t>
            </a:r>
          </a:p>
          <a:p>
            <a:pPr marL="0" indent="0" algn="just">
              <a:lnSpc>
                <a:spcPct val="120000"/>
              </a:lnSpc>
              <a:spcBef>
                <a:spcPts val="0"/>
              </a:spcBef>
              <a:buNone/>
            </a:pPr>
            <a:r>
              <a:rPr lang="el-GR" dirty="0"/>
              <a:t> </a:t>
            </a:r>
          </a:p>
          <a:p>
            <a:pPr algn="just">
              <a:lnSpc>
                <a:spcPct val="120000"/>
              </a:lnSpc>
              <a:spcBef>
                <a:spcPts val="0"/>
              </a:spcBef>
              <a:buFont typeface="Wingdings" panose="05000000000000000000" pitchFamily="2" charset="2"/>
              <a:buChar char="Ø"/>
            </a:pPr>
            <a:r>
              <a:rPr lang="el-GR" dirty="0"/>
              <a:t>H υλοποίηση του δικτύου πρόσβασης (Καταστήματα) έχει επιτευχθεί με την δημιουργία τοπικής δικτυακής υποδομής (</a:t>
            </a:r>
            <a:r>
              <a:rPr lang="el-GR" dirty="0" err="1"/>
              <a:t>Local</a:t>
            </a:r>
            <a:r>
              <a:rPr lang="el-GR" dirty="0"/>
              <a:t> </a:t>
            </a:r>
            <a:r>
              <a:rPr lang="el-GR" dirty="0" err="1"/>
              <a:t>Area</a:t>
            </a:r>
            <a:r>
              <a:rPr lang="el-GR" dirty="0"/>
              <a:t> </a:t>
            </a:r>
            <a:r>
              <a:rPr lang="el-GR" dirty="0" err="1"/>
              <a:t>Networks</a:t>
            </a:r>
            <a:r>
              <a:rPr lang="el-GR" dirty="0"/>
              <a:t>, </a:t>
            </a:r>
            <a:r>
              <a:rPr lang="el-GR" dirty="0" err="1"/>
              <a:t>LANs</a:t>
            </a:r>
            <a:r>
              <a:rPr lang="el-GR" dirty="0"/>
              <a:t>) με εγκατάσταση του κατάλληλου παθητικού (δομημένη καλωδίωση) και ενεργού (</a:t>
            </a:r>
            <a:r>
              <a:rPr lang="el-GR" dirty="0" err="1"/>
              <a:t>routers</a:t>
            </a:r>
            <a:r>
              <a:rPr lang="el-GR" dirty="0"/>
              <a:t>, </a:t>
            </a:r>
            <a:r>
              <a:rPr lang="el-GR" dirty="0" err="1"/>
              <a:t>switches</a:t>
            </a:r>
            <a:r>
              <a:rPr lang="el-GR" dirty="0"/>
              <a:t>) εξοπλισμού. Κάθε κατάστημα συνδέεται μέσω κυκλώματος πρόσβασης με το δίκτυο κορμού του τηλεπικοινωνιακού </a:t>
            </a:r>
            <a:r>
              <a:rPr lang="el-GR" dirty="0" err="1"/>
              <a:t>παρόχου</a:t>
            </a:r>
            <a:r>
              <a:rPr lang="el-GR" dirty="0"/>
              <a:t>, ο οποίος υλοποιεί το IP-MPLS VPN δίκτυο IKANET</a:t>
            </a:r>
            <a:r>
              <a:rPr lang="el-GR" dirty="0" smtClean="0"/>
              <a:t>.</a:t>
            </a:r>
            <a:endParaRPr lang="el-GR" dirty="0"/>
          </a:p>
        </p:txBody>
      </p:sp>
    </p:spTree>
    <p:extLst>
      <p:ext uri="{BB962C8B-B14F-4D97-AF65-F5344CB8AC3E}">
        <p14:creationId xmlns:p14="http://schemas.microsoft.com/office/powerpoint/2010/main" val="8309561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16632"/>
            <a:ext cx="4968553" cy="1143000"/>
          </a:xfrm>
        </p:spPr>
        <p:txBody>
          <a:bodyPr>
            <a:noAutofit/>
          </a:bodyPr>
          <a:lstStyle/>
          <a:p>
            <a:r>
              <a:rPr lang="el-GR" sz="3600" b="1" dirty="0"/>
              <a:t>Δικτυακή Υποδομή </a:t>
            </a:r>
            <a:r>
              <a:rPr lang="en-US" sz="3600" b="1" dirty="0" smtClean="0"/>
              <a:t/>
            </a:r>
            <a:br>
              <a:rPr lang="en-US" sz="3600" b="1" dirty="0" smtClean="0"/>
            </a:br>
            <a:r>
              <a:rPr lang="el-GR" sz="3600" b="1" dirty="0" smtClean="0"/>
              <a:t>του </a:t>
            </a:r>
            <a:r>
              <a:rPr lang="el-GR" sz="3600" b="1" dirty="0"/>
              <a:t>ΙΚΑ-ΕΤΑΜ</a:t>
            </a:r>
          </a:p>
        </p:txBody>
      </p:sp>
      <p:sp>
        <p:nvSpPr>
          <p:cNvPr id="3" name="Content Placeholder 2"/>
          <p:cNvSpPr>
            <a:spLocks noGrp="1"/>
          </p:cNvSpPr>
          <p:nvPr>
            <p:ph idx="1"/>
          </p:nvPr>
        </p:nvSpPr>
        <p:spPr>
          <a:xfrm>
            <a:off x="179512" y="1581834"/>
            <a:ext cx="8784976" cy="4367447"/>
          </a:xfrm>
        </p:spPr>
        <p:txBody>
          <a:bodyPr>
            <a:normAutofit fontScale="77500" lnSpcReduction="20000"/>
          </a:bodyPr>
          <a:lstStyle/>
          <a:p>
            <a:pPr marL="0" indent="0">
              <a:lnSpc>
                <a:spcPct val="120000"/>
              </a:lnSpc>
              <a:spcBef>
                <a:spcPts val="0"/>
              </a:spcBef>
              <a:buNone/>
            </a:pPr>
            <a:r>
              <a:rPr lang="el-GR" dirty="0" smtClean="0"/>
              <a:t>Από </a:t>
            </a:r>
            <a:r>
              <a:rPr lang="el-GR" dirty="0"/>
              <a:t>την άποψη του τοπικού βρόχου δύνανται να χρησιμοποιηθούν πρακτικά όλες οι διαθέσιμες τεχνολογίες πρόσβασης, όπως:</a:t>
            </a:r>
          </a:p>
          <a:p>
            <a:pPr lvl="0">
              <a:lnSpc>
                <a:spcPct val="120000"/>
              </a:lnSpc>
              <a:spcBef>
                <a:spcPts val="0"/>
              </a:spcBef>
              <a:buFont typeface="Wingdings" panose="05000000000000000000" pitchFamily="2" charset="2"/>
              <a:buChar char="ü"/>
            </a:pPr>
            <a:r>
              <a:rPr lang="el-GR" dirty="0"/>
              <a:t>Σταθερή ασύρματη πρόσβαση τεχνολογίας </a:t>
            </a:r>
            <a:r>
              <a:rPr lang="el-GR" dirty="0" err="1"/>
              <a:t>Wi-Max</a:t>
            </a:r>
            <a:r>
              <a:rPr lang="el-GR" dirty="0"/>
              <a:t>. </a:t>
            </a:r>
          </a:p>
          <a:p>
            <a:pPr lvl="0">
              <a:lnSpc>
                <a:spcPct val="120000"/>
              </a:lnSpc>
              <a:spcBef>
                <a:spcPts val="0"/>
              </a:spcBef>
              <a:buFont typeface="Wingdings" panose="05000000000000000000" pitchFamily="2" charset="2"/>
              <a:buChar char="ü"/>
            </a:pPr>
            <a:r>
              <a:rPr lang="el-GR" dirty="0"/>
              <a:t>Συμμετρικές και ασύμμετρες τεχνολογίες ψηφιακού βρόχου, DSL. </a:t>
            </a:r>
          </a:p>
          <a:p>
            <a:pPr lvl="0">
              <a:lnSpc>
                <a:spcPct val="120000"/>
              </a:lnSpc>
              <a:spcBef>
                <a:spcPts val="0"/>
              </a:spcBef>
              <a:buFont typeface="Wingdings" panose="05000000000000000000" pitchFamily="2" charset="2"/>
              <a:buChar char="ü"/>
            </a:pPr>
            <a:r>
              <a:rPr lang="el-GR" dirty="0"/>
              <a:t>Ψηφιακές γραμμές </a:t>
            </a:r>
            <a:r>
              <a:rPr lang="el-GR" dirty="0" err="1"/>
              <a:t>HellasCom</a:t>
            </a:r>
            <a:r>
              <a:rPr lang="el-GR" dirty="0"/>
              <a:t> του ΟΤΕ. </a:t>
            </a:r>
          </a:p>
          <a:p>
            <a:pPr lvl="0">
              <a:lnSpc>
                <a:spcPct val="120000"/>
              </a:lnSpc>
              <a:spcBef>
                <a:spcPts val="0"/>
              </a:spcBef>
              <a:buFont typeface="Wingdings" panose="05000000000000000000" pitchFamily="2" charset="2"/>
              <a:buChar char="ü"/>
            </a:pPr>
            <a:r>
              <a:rPr lang="el-GR" dirty="0"/>
              <a:t>Μητροπολιτικό </a:t>
            </a:r>
            <a:r>
              <a:rPr lang="el-GR" dirty="0" err="1"/>
              <a:t>Ethernet</a:t>
            </a:r>
            <a:r>
              <a:rPr lang="el-GR" dirty="0"/>
              <a:t> με οπτική ίνα για τα κεντρικά σημεία.</a:t>
            </a:r>
          </a:p>
          <a:p>
            <a:pPr>
              <a:lnSpc>
                <a:spcPct val="120000"/>
              </a:lnSpc>
              <a:spcBef>
                <a:spcPts val="0"/>
              </a:spcBef>
              <a:buFont typeface="Wingdings" panose="05000000000000000000" pitchFamily="2" charset="2"/>
              <a:buChar char="ü"/>
            </a:pPr>
            <a:r>
              <a:rPr lang="en-US" dirty="0" err="1"/>
              <a:t>Γρ</a:t>
            </a:r>
            <a:r>
              <a:rPr lang="en-US" dirty="0"/>
              <a:t>αμμές ISDN για χρήση ως backup συνδέσεις, σε περίπτωση μη διαθεσιμότητας του σταθερού κυκλώματος διασύνδεσης.</a:t>
            </a:r>
            <a:endParaRPr lang="el-GR" dirty="0"/>
          </a:p>
        </p:txBody>
      </p:sp>
    </p:spTree>
    <p:extLst>
      <p:ext uri="{BB962C8B-B14F-4D97-AF65-F5344CB8AC3E}">
        <p14:creationId xmlns:p14="http://schemas.microsoft.com/office/powerpoint/2010/main" val="31789061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97768"/>
            <a:ext cx="5915001" cy="1143000"/>
          </a:xfrm>
        </p:spPr>
        <p:txBody>
          <a:bodyPr>
            <a:normAutofit/>
          </a:bodyPr>
          <a:lstStyle/>
          <a:p>
            <a:r>
              <a:rPr lang="el-GR" sz="4000" b="1" dirty="0"/>
              <a:t>Ηλεκτρονικές Υπηρεσίες</a:t>
            </a:r>
          </a:p>
        </p:txBody>
      </p:sp>
      <p:sp>
        <p:nvSpPr>
          <p:cNvPr id="3" name="Content Placeholder 2"/>
          <p:cNvSpPr>
            <a:spLocks noGrp="1"/>
          </p:cNvSpPr>
          <p:nvPr>
            <p:ph idx="1"/>
          </p:nvPr>
        </p:nvSpPr>
        <p:spPr>
          <a:xfrm>
            <a:off x="179512" y="1484784"/>
            <a:ext cx="8856984" cy="4727486"/>
          </a:xfrm>
        </p:spPr>
        <p:txBody>
          <a:bodyPr>
            <a:noAutofit/>
          </a:bodyPr>
          <a:lstStyle/>
          <a:p>
            <a:pPr marL="0" indent="0">
              <a:lnSpc>
                <a:spcPct val="120000"/>
              </a:lnSpc>
              <a:spcBef>
                <a:spcPts val="0"/>
              </a:spcBef>
              <a:buNone/>
            </a:pPr>
            <a:r>
              <a:rPr lang="el-GR" sz="1400" dirty="0"/>
              <a:t>Οι ηλεκτρονικές υπηρεσίες προς πολίτες, φορείς και επιχειρήσεις φιλοξενούνται σε δημοσιευμένους εξυπηρετητές (</a:t>
            </a:r>
            <a:r>
              <a:rPr lang="el-GR" sz="1400" dirty="0" err="1"/>
              <a:t>published</a:t>
            </a:r>
            <a:r>
              <a:rPr lang="el-GR" sz="1400" dirty="0"/>
              <a:t> </a:t>
            </a:r>
            <a:r>
              <a:rPr lang="el-GR" sz="1400" dirty="0" err="1"/>
              <a:t>servers</a:t>
            </a:r>
            <a:r>
              <a:rPr lang="el-GR" sz="1400" dirty="0"/>
              <a:t>) που δίνουν ασφαλή και ελεγχόμενη πρόσβαση σε εξωτερικούς χρήστες. Αυτές είναι:</a:t>
            </a:r>
          </a:p>
          <a:p>
            <a:pPr lvl="0">
              <a:lnSpc>
                <a:spcPct val="120000"/>
              </a:lnSpc>
              <a:spcBef>
                <a:spcPts val="0"/>
              </a:spcBef>
              <a:buFont typeface="Wingdings" panose="05000000000000000000" pitchFamily="2" charset="2"/>
              <a:buChar char="ü"/>
            </a:pPr>
            <a:r>
              <a:rPr lang="el-GR" sz="1400" dirty="0"/>
              <a:t>Πληροφόρηση μέσω του Διαδικτυακού Κόμβου (</a:t>
            </a:r>
            <a:r>
              <a:rPr lang="el-GR" sz="1400" dirty="0" err="1"/>
              <a:t>site-portal</a:t>
            </a:r>
            <a:r>
              <a:rPr lang="el-GR" sz="1400" dirty="0"/>
              <a:t>) του Ιδρύματος.</a:t>
            </a:r>
          </a:p>
          <a:p>
            <a:pPr lvl="0">
              <a:lnSpc>
                <a:spcPct val="120000"/>
              </a:lnSpc>
              <a:spcBef>
                <a:spcPts val="0"/>
              </a:spcBef>
              <a:buFont typeface="Wingdings" panose="05000000000000000000" pitchFamily="2" charset="2"/>
              <a:buChar char="ü"/>
            </a:pPr>
            <a:r>
              <a:rPr lang="el-GR" sz="1400" dirty="0"/>
              <a:t>Ηλεκτρονική υποβολή Αναλυτικής Περιοδικής Δήλωσης, ΑΠΔ.</a:t>
            </a:r>
          </a:p>
          <a:p>
            <a:pPr lvl="0">
              <a:lnSpc>
                <a:spcPct val="120000"/>
              </a:lnSpc>
              <a:spcBef>
                <a:spcPts val="0"/>
              </a:spcBef>
              <a:buFont typeface="Wingdings" panose="05000000000000000000" pitchFamily="2" charset="2"/>
              <a:buChar char="ü"/>
            </a:pPr>
            <a:r>
              <a:rPr lang="el-GR" sz="1400" dirty="0"/>
              <a:t>On-</a:t>
            </a:r>
            <a:r>
              <a:rPr lang="el-GR" sz="1400" dirty="0" err="1"/>
              <a:t>line</a:t>
            </a:r>
            <a:r>
              <a:rPr lang="el-GR" sz="1400" dirty="0"/>
              <a:t> εργαλείο / εφαρμογή υπολογισμού σύνταξης.</a:t>
            </a:r>
          </a:p>
          <a:p>
            <a:pPr lvl="0">
              <a:lnSpc>
                <a:spcPct val="120000"/>
              </a:lnSpc>
              <a:spcBef>
                <a:spcPts val="0"/>
              </a:spcBef>
              <a:buFont typeface="Wingdings" panose="05000000000000000000" pitchFamily="2" charset="2"/>
              <a:buChar char="ü"/>
            </a:pPr>
            <a:r>
              <a:rPr lang="el-GR" sz="1400" dirty="0"/>
              <a:t>Χορήγηση Ασφαλιστικής Ενημερότητας μέσω Διαδικτύου σε πολίτες και επιχειρήσεις.</a:t>
            </a:r>
          </a:p>
          <a:p>
            <a:pPr lvl="0">
              <a:lnSpc>
                <a:spcPct val="120000"/>
              </a:lnSpc>
              <a:spcBef>
                <a:spcPts val="0"/>
              </a:spcBef>
              <a:buFont typeface="Wingdings" panose="05000000000000000000" pitchFamily="2" charset="2"/>
              <a:buChar char="ü"/>
            </a:pPr>
            <a:r>
              <a:rPr lang="el-GR" sz="1400" dirty="0"/>
              <a:t>Ταυτοποίηση χρηστών μέσω ΓΓΠΣ / </a:t>
            </a:r>
            <a:r>
              <a:rPr lang="el-GR" sz="1400" dirty="0" err="1"/>
              <a:t>Taxis</a:t>
            </a:r>
            <a:r>
              <a:rPr lang="el-GR" sz="1400" dirty="0"/>
              <a:t>.</a:t>
            </a:r>
          </a:p>
          <a:p>
            <a:pPr lvl="0">
              <a:lnSpc>
                <a:spcPct val="120000"/>
              </a:lnSpc>
              <a:spcBef>
                <a:spcPts val="0"/>
              </a:spcBef>
              <a:buFont typeface="Wingdings" panose="05000000000000000000" pitchFamily="2" charset="2"/>
              <a:buChar char="ü"/>
            </a:pPr>
            <a:r>
              <a:rPr lang="el-GR" sz="1400" dirty="0"/>
              <a:t>Παροχή Υπηρεσιών κατ' </a:t>
            </a:r>
            <a:r>
              <a:rPr lang="el-GR" sz="1400" dirty="0" err="1"/>
              <a:t>Οίκον</a:t>
            </a:r>
            <a:r>
              <a:rPr lang="el-GR" sz="1400" dirty="0"/>
              <a:t> Φροντίδας Συνταξιούχων.</a:t>
            </a:r>
          </a:p>
          <a:p>
            <a:pPr lvl="0">
              <a:lnSpc>
                <a:spcPct val="120000"/>
              </a:lnSpc>
              <a:spcBef>
                <a:spcPts val="0"/>
              </a:spcBef>
              <a:buFont typeface="Wingdings" panose="05000000000000000000" pitchFamily="2" charset="2"/>
              <a:buChar char="ü"/>
            </a:pPr>
            <a:r>
              <a:rPr lang="el-GR" sz="1400" dirty="0"/>
              <a:t>Ατομικός Λογαριασμός Ασφάλισης.</a:t>
            </a:r>
          </a:p>
          <a:p>
            <a:pPr lvl="0">
              <a:lnSpc>
                <a:spcPct val="120000"/>
              </a:lnSpc>
              <a:spcBef>
                <a:spcPts val="0"/>
              </a:spcBef>
              <a:buFont typeface="Wingdings" panose="05000000000000000000" pitchFamily="2" charset="2"/>
              <a:buChar char="ü"/>
            </a:pPr>
            <a:r>
              <a:rPr lang="el-GR" sz="1400" dirty="0"/>
              <a:t>Διαχείριση Ευρημάτων on-</a:t>
            </a:r>
            <a:r>
              <a:rPr lang="el-GR" sz="1400" dirty="0" err="1"/>
              <a:t>site</a:t>
            </a:r>
            <a:r>
              <a:rPr lang="el-GR" sz="1400" dirty="0"/>
              <a:t> Ελέγχων Σ.ΕΠ.Ε.</a:t>
            </a:r>
          </a:p>
          <a:p>
            <a:pPr lvl="0">
              <a:lnSpc>
                <a:spcPct val="120000"/>
              </a:lnSpc>
              <a:spcBef>
                <a:spcPts val="0"/>
              </a:spcBef>
              <a:buFont typeface="Wingdings" panose="05000000000000000000" pitchFamily="2" charset="2"/>
              <a:buChar char="ü"/>
            </a:pPr>
            <a:r>
              <a:rPr lang="el-GR" sz="1400" dirty="0"/>
              <a:t>Πιστοποίηση Φορέων για Λήψη Ασφαλιστικής Ενημερότητας μέσω Διαδικτύου.</a:t>
            </a:r>
          </a:p>
          <a:p>
            <a:pPr lvl="0">
              <a:lnSpc>
                <a:spcPct val="120000"/>
              </a:lnSpc>
              <a:spcBef>
                <a:spcPts val="0"/>
              </a:spcBef>
              <a:buFont typeface="Wingdings" panose="05000000000000000000" pitchFamily="2" charset="2"/>
              <a:buChar char="ü"/>
            </a:pPr>
            <a:r>
              <a:rPr lang="el-GR" sz="1400" dirty="0"/>
              <a:t>Έλεγχος Εγκυρότητας Βεβαιώσεων Ασφαλιστικής Ενημερότητας.</a:t>
            </a:r>
          </a:p>
          <a:p>
            <a:pPr lvl="0">
              <a:lnSpc>
                <a:spcPct val="120000"/>
              </a:lnSpc>
              <a:spcBef>
                <a:spcPts val="0"/>
              </a:spcBef>
              <a:buFont typeface="Wingdings" panose="05000000000000000000" pitchFamily="2" charset="2"/>
              <a:buChar char="ü"/>
            </a:pPr>
            <a:r>
              <a:rPr lang="el-GR" sz="1400" dirty="0"/>
              <a:t>Ατομικός Λογαριασμός Ασφάλισης Απασχολουμένων Εργοδότη.</a:t>
            </a:r>
          </a:p>
          <a:p>
            <a:pPr lvl="0">
              <a:lnSpc>
                <a:spcPct val="120000"/>
              </a:lnSpc>
              <a:spcBef>
                <a:spcPts val="0"/>
              </a:spcBef>
              <a:buFont typeface="Wingdings" panose="05000000000000000000" pitchFamily="2" charset="2"/>
              <a:buChar char="ü"/>
            </a:pPr>
            <a:r>
              <a:rPr lang="el-GR" sz="1400" dirty="0"/>
              <a:t>Πληροφόρηση Συνταξιούχων για ΑΜΚΑ-ΑΦΜ.</a:t>
            </a:r>
          </a:p>
          <a:p>
            <a:pPr lvl="0">
              <a:lnSpc>
                <a:spcPct val="120000"/>
              </a:lnSpc>
              <a:spcBef>
                <a:spcPts val="0"/>
              </a:spcBef>
              <a:buFont typeface="Wingdings" panose="05000000000000000000" pitchFamily="2" charset="2"/>
              <a:buChar char="ü"/>
            </a:pPr>
            <a:r>
              <a:rPr lang="el-GR" sz="1400" dirty="0"/>
              <a:t>Πληροφόρηση Συνταξιούχων Εξωτερικού.</a:t>
            </a:r>
          </a:p>
          <a:p>
            <a:pPr lvl="0">
              <a:lnSpc>
                <a:spcPct val="120000"/>
              </a:lnSpc>
              <a:spcBef>
                <a:spcPts val="0"/>
              </a:spcBef>
              <a:buFont typeface="Wingdings" panose="05000000000000000000" pitchFamily="2" charset="2"/>
              <a:buChar char="ü"/>
            </a:pPr>
            <a:r>
              <a:rPr lang="el-GR" sz="1400" dirty="0"/>
              <a:t>Πίνακας Χρεών Οφειλέτη.</a:t>
            </a:r>
          </a:p>
          <a:p>
            <a:pPr lvl="0">
              <a:lnSpc>
                <a:spcPct val="120000"/>
              </a:lnSpc>
              <a:spcBef>
                <a:spcPts val="0"/>
              </a:spcBef>
              <a:buFont typeface="Wingdings" panose="05000000000000000000" pitchFamily="2" charset="2"/>
              <a:buChar char="ü"/>
            </a:pPr>
            <a:r>
              <a:rPr lang="el-GR" sz="1400" dirty="0"/>
              <a:t>Καρτέλα Κινήσεων Εργοδότη.</a:t>
            </a:r>
          </a:p>
          <a:p>
            <a:pPr lvl="0">
              <a:lnSpc>
                <a:spcPct val="120000"/>
              </a:lnSpc>
              <a:spcBef>
                <a:spcPts val="0"/>
              </a:spcBef>
              <a:buFont typeface="Wingdings" panose="05000000000000000000" pitchFamily="2" charset="2"/>
              <a:buChar char="ü"/>
            </a:pPr>
            <a:r>
              <a:rPr lang="el-GR" sz="1400" dirty="0"/>
              <a:t>Γνωστοποίηση Αποτελέσματος Πιστοποίησης Αναπηρίας</a:t>
            </a:r>
            <a:r>
              <a:rPr lang="el-GR" sz="1400" dirty="0" smtClean="0"/>
              <a:t>.</a:t>
            </a:r>
            <a:endParaRPr lang="el-GR" sz="1400" dirty="0"/>
          </a:p>
        </p:txBody>
      </p:sp>
    </p:spTree>
    <p:extLst>
      <p:ext uri="{BB962C8B-B14F-4D97-AF65-F5344CB8AC3E}">
        <p14:creationId xmlns:p14="http://schemas.microsoft.com/office/powerpoint/2010/main" val="1829828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266928" cy="1143000"/>
          </a:xfrm>
        </p:spPr>
        <p:txBody>
          <a:bodyPr>
            <a:normAutofit fontScale="90000"/>
          </a:bodyPr>
          <a:lstStyle/>
          <a:p>
            <a:r>
              <a:rPr lang="el-GR" sz="4000" b="1" dirty="0"/>
              <a:t>Ηλεκτρονικές Υπηρεσίες</a:t>
            </a:r>
          </a:p>
        </p:txBody>
      </p:sp>
      <p:sp>
        <p:nvSpPr>
          <p:cNvPr id="3" name="Content Placeholder 2"/>
          <p:cNvSpPr>
            <a:spLocks noGrp="1"/>
          </p:cNvSpPr>
          <p:nvPr>
            <p:ph idx="1"/>
          </p:nvPr>
        </p:nvSpPr>
        <p:spPr/>
        <p:txBody>
          <a:bodyPr>
            <a:normAutofit fontScale="55000" lnSpcReduction="20000"/>
          </a:bodyPr>
          <a:lstStyle/>
          <a:p>
            <a:pPr lvl="0">
              <a:buFont typeface="Wingdings" panose="05000000000000000000" pitchFamily="2" charset="2"/>
              <a:buChar char="ü"/>
            </a:pPr>
            <a:r>
              <a:rPr lang="el-GR" dirty="0" smtClean="0"/>
              <a:t>Ηλεκτρονικές </a:t>
            </a:r>
            <a:r>
              <a:rPr lang="el-GR" dirty="0"/>
              <a:t>Υπηρεσίες Λήψης Ασφαλιστικής Ενημερότητας.</a:t>
            </a:r>
          </a:p>
          <a:p>
            <a:pPr lvl="0">
              <a:buFont typeface="Wingdings" panose="05000000000000000000" pitchFamily="2" charset="2"/>
              <a:buChar char="ü"/>
            </a:pPr>
            <a:r>
              <a:rPr lang="el-GR" dirty="0"/>
              <a:t>Ηλεκτρονικές Υπηρεσίες Λήψης Ασφαλιστικής Ενημερότητας Μέσω ΚΕΠ.</a:t>
            </a:r>
          </a:p>
          <a:p>
            <a:pPr lvl="0">
              <a:buFont typeface="Wingdings" panose="05000000000000000000" pitchFamily="2" charset="2"/>
              <a:buChar char="ü"/>
            </a:pPr>
            <a:r>
              <a:rPr lang="el-GR" dirty="0"/>
              <a:t>Οδηγός Θεμελίωσης Συνταξιοδοτικού Δικαιώματος για Ασφαλισμένους του ΙΚΑ-ΕΤΑΜ.</a:t>
            </a:r>
          </a:p>
          <a:p>
            <a:pPr lvl="0">
              <a:buFont typeface="Wingdings" panose="05000000000000000000" pitchFamily="2" charset="2"/>
              <a:buChar char="ü"/>
            </a:pPr>
            <a:r>
              <a:rPr lang="el-GR" dirty="0"/>
              <a:t>Υποβολή αίτησης συνταξιοδότησης.</a:t>
            </a:r>
          </a:p>
          <a:p>
            <a:pPr lvl="0">
              <a:buFont typeface="Wingdings" panose="05000000000000000000" pitchFamily="2" charset="2"/>
              <a:buChar char="ü"/>
            </a:pPr>
            <a:r>
              <a:rPr lang="el-GR" dirty="0"/>
              <a:t>Παρακολούθηση της Πορείας Αίτησης Συνταξιοδότησης ή Προσδιορισμού Χρόνου Ασφάλισης.</a:t>
            </a:r>
          </a:p>
          <a:p>
            <a:pPr lvl="0">
              <a:buFont typeface="Wingdings" panose="05000000000000000000" pitchFamily="2" charset="2"/>
              <a:buChar char="ü"/>
            </a:pPr>
            <a:r>
              <a:rPr lang="el-GR" dirty="0"/>
              <a:t>Ενημερωτικό Σημείωμα Συντάξεων.</a:t>
            </a:r>
          </a:p>
          <a:p>
            <a:pPr lvl="0">
              <a:buFont typeface="Wingdings" panose="05000000000000000000" pitchFamily="2" charset="2"/>
              <a:buChar char="ü"/>
            </a:pPr>
            <a:r>
              <a:rPr lang="el-GR" dirty="0"/>
              <a:t>Ηλεκτρονική Ενημέρωση Οφειλετών.</a:t>
            </a:r>
          </a:p>
          <a:p>
            <a:pPr lvl="0">
              <a:buFont typeface="Wingdings" panose="05000000000000000000" pitchFamily="2" charset="2"/>
              <a:buChar char="ü"/>
            </a:pPr>
            <a:r>
              <a:rPr lang="el-GR" dirty="0"/>
              <a:t>Βεβαίωση Συντάξεων για φορολογική χρήση.</a:t>
            </a:r>
          </a:p>
          <a:p>
            <a:pPr lvl="0">
              <a:buFont typeface="Wingdings" panose="05000000000000000000" pitchFamily="2" charset="2"/>
              <a:buChar char="ü"/>
            </a:pPr>
            <a:r>
              <a:rPr lang="el-GR" dirty="0"/>
              <a:t>Πιστοποίηση </a:t>
            </a:r>
            <a:r>
              <a:rPr lang="el-GR" dirty="0" err="1"/>
              <a:t>Παρόχων</a:t>
            </a:r>
            <a:r>
              <a:rPr lang="el-GR" dirty="0"/>
              <a:t> για το Πρόγραμμα Κατ' </a:t>
            </a:r>
            <a:r>
              <a:rPr lang="el-GR" dirty="0" err="1"/>
              <a:t>Οίκον</a:t>
            </a:r>
            <a:r>
              <a:rPr lang="el-GR" dirty="0"/>
              <a:t> Φροντίδας Συνταξιούχων.</a:t>
            </a:r>
          </a:p>
          <a:p>
            <a:pPr lvl="0">
              <a:buFont typeface="Wingdings" panose="05000000000000000000" pitchFamily="2" charset="2"/>
              <a:buChar char="ü"/>
            </a:pPr>
            <a:r>
              <a:rPr lang="el-GR" dirty="0"/>
              <a:t>Αιτήσεις Ρύθμισης Οφειλών.</a:t>
            </a:r>
          </a:p>
          <a:p>
            <a:pPr lvl="0">
              <a:buFont typeface="Wingdings" panose="05000000000000000000" pitchFamily="2" charset="2"/>
              <a:buChar char="ü"/>
            </a:pPr>
            <a:r>
              <a:rPr lang="el-GR" dirty="0"/>
              <a:t>Παροχή Υπηρεσιών κατ' </a:t>
            </a:r>
            <a:r>
              <a:rPr lang="el-GR" dirty="0" err="1"/>
              <a:t>Οίκον</a:t>
            </a:r>
            <a:r>
              <a:rPr lang="el-GR" dirty="0"/>
              <a:t> Φροντίδας Συνταξιούχων.</a:t>
            </a:r>
          </a:p>
          <a:p>
            <a:pPr lvl="0">
              <a:buFont typeface="Wingdings" panose="05000000000000000000" pitchFamily="2" charset="2"/>
              <a:buChar char="ü"/>
            </a:pPr>
            <a:r>
              <a:rPr lang="el-GR" dirty="0"/>
              <a:t>Πιστοποίηση Οφειλετών KEAO για σχεδόν όλους τους ασφαλιστικούς φορείς.</a:t>
            </a:r>
          </a:p>
          <a:p>
            <a:pPr lvl="0">
              <a:buFont typeface="Wingdings" panose="05000000000000000000" pitchFamily="2" charset="2"/>
              <a:buChar char="ü"/>
            </a:pPr>
            <a:r>
              <a:rPr lang="el-GR" dirty="0"/>
              <a:t>Συγκέντρωση Στοιχείων Διεύθυνσης Ασφαλισμένου.</a:t>
            </a:r>
          </a:p>
          <a:p>
            <a:pPr>
              <a:buFont typeface="Wingdings" panose="05000000000000000000" pitchFamily="2" charset="2"/>
              <a:buChar char="ü"/>
            </a:pPr>
            <a:r>
              <a:rPr lang="en-US" dirty="0"/>
              <a:t>Απ</a:t>
            </a:r>
            <a:r>
              <a:rPr lang="en-US" dirty="0" err="1"/>
              <a:t>οδοχή</a:t>
            </a:r>
            <a:r>
              <a:rPr lang="en-US" dirty="0"/>
              <a:t> </a:t>
            </a:r>
            <a:r>
              <a:rPr lang="en-US" dirty="0" err="1"/>
              <a:t>Πληρωμής</a:t>
            </a:r>
            <a:r>
              <a:rPr lang="en-US" dirty="0"/>
              <a:t> </a:t>
            </a:r>
            <a:r>
              <a:rPr lang="en-US" dirty="0" err="1"/>
              <a:t>Ληξι</a:t>
            </a:r>
            <a:r>
              <a:rPr lang="en-US" dirty="0"/>
              <a:t>πρόθεσμων Οφειλών ΟΠΑΔ.</a:t>
            </a:r>
            <a:endParaRPr lang="el-GR" dirty="0"/>
          </a:p>
        </p:txBody>
      </p:sp>
    </p:spTree>
    <p:extLst>
      <p:ext uri="{BB962C8B-B14F-4D97-AF65-F5344CB8AC3E}">
        <p14:creationId xmlns:p14="http://schemas.microsoft.com/office/powerpoint/2010/main" val="29435663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664630" cy="1143000"/>
          </a:xfrm>
        </p:spPr>
        <p:txBody>
          <a:bodyPr>
            <a:normAutofit/>
          </a:bodyPr>
          <a:lstStyle/>
          <a:p>
            <a:r>
              <a:rPr lang="el-GR" sz="4000" b="1" dirty="0"/>
              <a:t>Ηλεκτρονικές Υπηρεσίες</a:t>
            </a:r>
          </a:p>
        </p:txBody>
      </p:sp>
      <p:sp>
        <p:nvSpPr>
          <p:cNvPr id="3" name="Content Placeholder 2"/>
          <p:cNvSpPr>
            <a:spLocks noGrp="1"/>
          </p:cNvSpPr>
          <p:nvPr>
            <p:ph idx="1"/>
          </p:nvPr>
        </p:nvSpPr>
        <p:spPr/>
        <p:txBody>
          <a:bodyPr>
            <a:normAutofit fontScale="55000" lnSpcReduction="20000"/>
          </a:bodyPr>
          <a:lstStyle/>
          <a:p>
            <a:pPr marL="0" indent="0">
              <a:buNone/>
            </a:pPr>
            <a:r>
              <a:rPr lang="el-GR" dirty="0"/>
              <a:t>Επιπλέον, και στα πλαίσια Μνημονίου Συνεργασίας ανάμεσα στους δύο Οργανισμούς, παρέχονται οι παρακάτω υπηρεσίες στον Εθνικό Οργανισμό Παροχής Υπηρεσιών Υγείας:</a:t>
            </a:r>
          </a:p>
          <a:p>
            <a:pPr lvl="0">
              <a:buFont typeface="Wingdings" panose="05000000000000000000" pitchFamily="2" charset="2"/>
              <a:buChar char="ü"/>
            </a:pPr>
            <a:r>
              <a:rPr lang="el-GR" dirty="0"/>
              <a:t>Φιλοξενία</a:t>
            </a:r>
            <a:r>
              <a:rPr lang="en-US" dirty="0"/>
              <a:t> (hosting, collocation) </a:t>
            </a:r>
            <a:r>
              <a:rPr lang="el-GR" dirty="0"/>
              <a:t>του ΟΠΣ</a:t>
            </a:r>
            <a:r>
              <a:rPr lang="en-US" dirty="0"/>
              <a:t>-</a:t>
            </a:r>
            <a:r>
              <a:rPr lang="el-GR" dirty="0"/>
              <a:t>ΕΟΠΥΥ</a:t>
            </a:r>
            <a:r>
              <a:rPr lang="en-US" dirty="0"/>
              <a:t>. </a:t>
            </a:r>
            <a:endParaRPr lang="el-GR" dirty="0"/>
          </a:p>
          <a:p>
            <a:pPr lvl="0">
              <a:buFont typeface="Wingdings" panose="05000000000000000000" pitchFamily="2" charset="2"/>
              <a:buChar char="ü"/>
            </a:pPr>
            <a:r>
              <a:rPr lang="el-GR" dirty="0"/>
              <a:t>Μισθοδοσία Προσωπικού.</a:t>
            </a:r>
          </a:p>
          <a:p>
            <a:pPr lvl="0">
              <a:buFont typeface="Wingdings" panose="05000000000000000000" pitchFamily="2" charset="2"/>
              <a:buChar char="ü"/>
            </a:pPr>
            <a:r>
              <a:rPr lang="el-GR" dirty="0"/>
              <a:t>Πιστοποίηση Ιατρών / Λοιπών Προμηθευτών Υγείας.</a:t>
            </a:r>
          </a:p>
          <a:p>
            <a:pPr lvl="0">
              <a:buFont typeface="Wingdings" panose="05000000000000000000" pitchFamily="2" charset="2"/>
              <a:buChar char="ü"/>
            </a:pPr>
            <a:r>
              <a:rPr lang="el-GR" dirty="0"/>
              <a:t>ΔΑΠΥ Ανοικτής Περίθαλψης.</a:t>
            </a:r>
          </a:p>
          <a:p>
            <a:pPr lvl="0">
              <a:buFont typeface="Wingdings" panose="05000000000000000000" pitchFamily="2" charset="2"/>
              <a:buChar char="ü"/>
            </a:pPr>
            <a:r>
              <a:rPr lang="el-GR" dirty="0"/>
              <a:t>Περιστατικά Αιμοκάθαρσης.</a:t>
            </a:r>
          </a:p>
          <a:p>
            <a:pPr lvl="0">
              <a:buFont typeface="Wingdings" panose="05000000000000000000" pitchFamily="2" charset="2"/>
              <a:buChar char="ü"/>
            </a:pPr>
            <a:r>
              <a:rPr lang="el-GR" dirty="0"/>
              <a:t>Αναγγελία Εισιτηρίων / Εξιτηρίων.</a:t>
            </a:r>
          </a:p>
          <a:p>
            <a:pPr lvl="0">
              <a:buFont typeface="Wingdings" panose="05000000000000000000" pitchFamily="2" charset="2"/>
              <a:buChar char="ü"/>
            </a:pPr>
            <a:r>
              <a:rPr lang="el-GR" dirty="0"/>
              <a:t>Διαχείριση Νοσηλείας.</a:t>
            </a:r>
          </a:p>
          <a:p>
            <a:pPr lvl="0">
              <a:buFont typeface="Wingdings" panose="05000000000000000000" pitchFamily="2" charset="2"/>
              <a:buChar char="ü"/>
            </a:pPr>
            <a:r>
              <a:rPr lang="el-GR" dirty="0"/>
              <a:t>Πιστοποίηση Προμηθευτών Υλικών.</a:t>
            </a:r>
          </a:p>
          <a:p>
            <a:pPr lvl="0">
              <a:buFont typeface="Wingdings" panose="05000000000000000000" pitchFamily="2" charset="2"/>
              <a:buChar char="ü"/>
            </a:pPr>
            <a:r>
              <a:rPr lang="el-GR" dirty="0"/>
              <a:t>Εγγραφή Ιατρών για Αποδοχή Πληρωμής Ληξιπρόθεσμων Οφειλών ΟΠΑΔ.</a:t>
            </a:r>
          </a:p>
          <a:p>
            <a:pPr lvl="0">
              <a:buFont typeface="Wingdings" panose="05000000000000000000" pitchFamily="2" charset="2"/>
              <a:buChar char="ü"/>
            </a:pPr>
            <a:r>
              <a:rPr lang="el-GR" dirty="0"/>
              <a:t>Πιστοποίηση Ιατρών με </a:t>
            </a:r>
            <a:r>
              <a:rPr lang="el-GR" dirty="0" err="1"/>
              <a:t>Συνταγογράφηση</a:t>
            </a:r>
            <a:r>
              <a:rPr lang="el-GR" dirty="0"/>
              <a:t> (Με Απόδοση Κλειδαρίθμου).</a:t>
            </a:r>
          </a:p>
          <a:p>
            <a:pPr lvl="0">
              <a:buFont typeface="Wingdings" panose="05000000000000000000" pitchFamily="2" charset="2"/>
              <a:buChar char="ü"/>
            </a:pPr>
            <a:r>
              <a:rPr lang="el-GR" dirty="0"/>
              <a:t>Πιστοποίηση Προμηθευτών Με Απόδοση Κλειδαρίθμου για Αποδοχή Πληρωμής Ληξιπρόθεσμων Οφειλών ΟΠΑΔ</a:t>
            </a:r>
            <a:r>
              <a:rPr lang="el-GR" dirty="0" smtClean="0"/>
              <a:t>.</a:t>
            </a:r>
            <a:endParaRPr lang="el-GR" dirty="0"/>
          </a:p>
        </p:txBody>
      </p:sp>
    </p:spTree>
    <p:extLst>
      <p:ext uri="{BB962C8B-B14F-4D97-AF65-F5344CB8AC3E}">
        <p14:creationId xmlns:p14="http://schemas.microsoft.com/office/powerpoint/2010/main" val="27886875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5915001" cy="1143000"/>
          </a:xfrm>
        </p:spPr>
        <p:txBody>
          <a:bodyPr>
            <a:normAutofit/>
          </a:bodyPr>
          <a:lstStyle/>
          <a:p>
            <a:r>
              <a:rPr lang="el-GR" sz="4000" b="1" dirty="0"/>
              <a:t>Ηλεκτρονικές Υπηρεσίες</a:t>
            </a:r>
          </a:p>
        </p:txBody>
      </p:sp>
      <p:sp>
        <p:nvSpPr>
          <p:cNvPr id="3" name="Content Placeholder 2"/>
          <p:cNvSpPr>
            <a:spLocks noGrp="1"/>
          </p:cNvSpPr>
          <p:nvPr>
            <p:ph idx="1"/>
          </p:nvPr>
        </p:nvSpPr>
        <p:spPr/>
        <p:txBody>
          <a:bodyPr>
            <a:normAutofit fontScale="70000" lnSpcReduction="20000"/>
          </a:bodyPr>
          <a:lstStyle/>
          <a:p>
            <a:pPr lvl="0" algn="just">
              <a:buFont typeface="Wingdings" panose="05000000000000000000" pitchFamily="2" charset="2"/>
              <a:buChar char="ü"/>
            </a:pPr>
            <a:r>
              <a:rPr lang="el-GR" dirty="0" smtClean="0"/>
              <a:t>Πιστοποίηση </a:t>
            </a:r>
            <a:r>
              <a:rPr lang="el-GR" dirty="0"/>
              <a:t>Προμηθευτών για τα Αναλώσιμα Διαβητικού Υλικού.</a:t>
            </a:r>
          </a:p>
          <a:p>
            <a:pPr lvl="0" algn="just">
              <a:buFont typeface="Wingdings" panose="05000000000000000000" pitchFamily="2" charset="2"/>
              <a:buChar char="ü"/>
            </a:pPr>
            <a:r>
              <a:rPr lang="el-GR" dirty="0"/>
              <a:t>Αίτηση και Συνταγή για φάρμακα υψηλού κόστους.</a:t>
            </a:r>
          </a:p>
          <a:p>
            <a:pPr lvl="0" algn="just">
              <a:buFont typeface="Wingdings" panose="05000000000000000000" pitchFamily="2" charset="2"/>
              <a:buChar char="ü"/>
            </a:pPr>
            <a:r>
              <a:rPr lang="el-GR" dirty="0"/>
              <a:t>ΔΑΠΥ Κλειστής Περίθαλψης.</a:t>
            </a:r>
          </a:p>
          <a:p>
            <a:pPr lvl="0" algn="just">
              <a:buFont typeface="Wingdings" panose="05000000000000000000" pitchFamily="2" charset="2"/>
              <a:buChar char="ü"/>
            </a:pPr>
            <a:r>
              <a:rPr lang="el-GR" dirty="0"/>
              <a:t>ΔΑΠΥ για Παροχές Ιατρικών Υλικών και Σκευασμάτων Ειδικής Διατροφής.</a:t>
            </a:r>
          </a:p>
          <a:p>
            <a:pPr lvl="0" algn="just">
              <a:buFont typeface="Wingdings" panose="05000000000000000000" pitchFamily="2" charset="2"/>
              <a:buChar char="ü"/>
            </a:pPr>
            <a:r>
              <a:rPr lang="el-GR" dirty="0"/>
              <a:t>e-ΔΑΠΥ Δείκτες Χρήσης.</a:t>
            </a:r>
          </a:p>
          <a:p>
            <a:pPr lvl="0" algn="just">
              <a:buFont typeface="Wingdings" panose="05000000000000000000" pitchFamily="2" charset="2"/>
              <a:buChar char="ü"/>
            </a:pPr>
            <a:r>
              <a:rPr lang="el-GR" dirty="0"/>
              <a:t>e-ΔΑΠΥ Αιμοκάθαρσης.</a:t>
            </a:r>
          </a:p>
          <a:p>
            <a:pPr lvl="0" algn="just">
              <a:buFont typeface="Wingdings" panose="05000000000000000000" pitchFamily="2" charset="2"/>
              <a:buChar char="ü"/>
            </a:pPr>
            <a:r>
              <a:rPr lang="el-GR" dirty="0"/>
              <a:t>Πρόσβαση στην Ηλεκτρονική Διασύνδεση με e-ΔΑΠΥ.</a:t>
            </a:r>
          </a:p>
          <a:p>
            <a:pPr lvl="0" algn="just">
              <a:buFont typeface="Wingdings" panose="05000000000000000000" pitchFamily="2" charset="2"/>
              <a:buChar char="ü"/>
            </a:pPr>
            <a:r>
              <a:rPr lang="el-GR" dirty="0"/>
              <a:t>ΗΔΙΚΑ Συνταγές (</a:t>
            </a:r>
            <a:r>
              <a:rPr lang="el-GR" dirty="0" err="1"/>
              <a:t>WebService</a:t>
            </a:r>
            <a:r>
              <a:rPr lang="el-GR" dirty="0"/>
              <a:t>).</a:t>
            </a:r>
          </a:p>
          <a:p>
            <a:pPr lvl="0" algn="just">
              <a:buFont typeface="Wingdings" panose="05000000000000000000" pitchFamily="2" charset="2"/>
              <a:buChar char="ü"/>
            </a:pPr>
            <a:r>
              <a:rPr lang="el-GR" dirty="0"/>
              <a:t>ΕΟΠΥΥ Νοσοκομεία (</a:t>
            </a:r>
            <a:r>
              <a:rPr lang="el-GR" dirty="0" err="1"/>
              <a:t>WebService</a:t>
            </a:r>
            <a:r>
              <a:rPr lang="el-GR" dirty="0"/>
              <a:t>).</a:t>
            </a:r>
          </a:p>
          <a:p>
            <a:pPr lvl="0" algn="just">
              <a:buFont typeface="Wingdings" panose="05000000000000000000" pitchFamily="2" charset="2"/>
              <a:buChar char="ü"/>
            </a:pPr>
            <a:r>
              <a:rPr lang="el-GR" dirty="0"/>
              <a:t>ΗΔΙΚΑ έλεγχος ΑΜΚΑ (</a:t>
            </a:r>
            <a:r>
              <a:rPr lang="el-GR" dirty="0" err="1"/>
              <a:t>WebService</a:t>
            </a:r>
            <a:r>
              <a:rPr lang="el-GR" dirty="0" smtClean="0"/>
              <a:t>).</a:t>
            </a:r>
            <a:endParaRPr lang="el-GR" dirty="0"/>
          </a:p>
        </p:txBody>
      </p:sp>
    </p:spTree>
    <p:extLst>
      <p:ext uri="{BB962C8B-B14F-4D97-AF65-F5344CB8AC3E}">
        <p14:creationId xmlns:p14="http://schemas.microsoft.com/office/powerpoint/2010/main" val="19006604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88640"/>
            <a:ext cx="5915001" cy="1143000"/>
          </a:xfrm>
        </p:spPr>
        <p:txBody>
          <a:bodyPr>
            <a:normAutofit/>
          </a:bodyPr>
          <a:lstStyle/>
          <a:p>
            <a:r>
              <a:rPr lang="el-GR" sz="4000" dirty="0"/>
              <a:t>Λογισμικό Εφαρμογών</a:t>
            </a:r>
          </a:p>
        </p:txBody>
      </p:sp>
      <p:sp>
        <p:nvSpPr>
          <p:cNvPr id="3" name="Content Placeholder 2"/>
          <p:cNvSpPr>
            <a:spLocks noGrp="1"/>
          </p:cNvSpPr>
          <p:nvPr>
            <p:ph idx="1"/>
          </p:nvPr>
        </p:nvSpPr>
        <p:spPr/>
        <p:txBody>
          <a:bodyPr/>
          <a:lstStyle/>
          <a:p>
            <a:pPr>
              <a:buFont typeface="Wingdings" panose="05000000000000000000" pitchFamily="2" charset="2"/>
              <a:buChar char="Ø"/>
            </a:pPr>
            <a:r>
              <a:rPr lang="el-GR" dirty="0"/>
              <a:t>Οι εφαρμογές που έχουν αναπτυχθεί καλύπτουν πρακτικά το σύνολο των επιχειρησιακών λειτουργιών του Ιδρύματος</a:t>
            </a:r>
          </a:p>
        </p:txBody>
      </p:sp>
    </p:spTree>
    <p:extLst>
      <p:ext uri="{BB962C8B-B14F-4D97-AF65-F5344CB8AC3E}">
        <p14:creationId xmlns:p14="http://schemas.microsoft.com/office/powerpoint/2010/main" val="5206888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25760"/>
            <a:ext cx="6768752" cy="1143000"/>
          </a:xfrm>
        </p:spPr>
        <p:txBody>
          <a:bodyPr>
            <a:noAutofit/>
          </a:bodyPr>
          <a:lstStyle/>
          <a:p>
            <a:r>
              <a:rPr lang="el-GR" sz="3600" b="1" dirty="0"/>
              <a:t>Υποσύστημα </a:t>
            </a:r>
            <a:r>
              <a:rPr lang="en-US" sz="3600" b="1" dirty="0" smtClean="0"/>
              <a:t/>
            </a:r>
            <a:br>
              <a:rPr lang="en-US" sz="3600" b="1" dirty="0" smtClean="0"/>
            </a:br>
            <a:r>
              <a:rPr lang="el-GR" sz="3600" b="1" dirty="0" smtClean="0"/>
              <a:t>Ασφαλιστικών </a:t>
            </a:r>
            <a:r>
              <a:rPr lang="el-GR" sz="3600" b="1" dirty="0"/>
              <a:t>Εισφορών</a:t>
            </a:r>
            <a:endParaRPr lang="el-GR" sz="3600" dirty="0"/>
          </a:p>
        </p:txBody>
      </p:sp>
      <p:sp>
        <p:nvSpPr>
          <p:cNvPr id="3" name="Content Placeholder 2"/>
          <p:cNvSpPr>
            <a:spLocks noGrp="1"/>
          </p:cNvSpPr>
          <p:nvPr>
            <p:ph idx="1"/>
          </p:nvPr>
        </p:nvSpPr>
        <p:spPr>
          <a:xfrm>
            <a:off x="469241" y="1700808"/>
            <a:ext cx="8229600" cy="4968552"/>
          </a:xfrm>
        </p:spPr>
        <p:txBody>
          <a:bodyPr>
            <a:noAutofit/>
          </a:bodyPr>
          <a:lstStyle/>
          <a:p>
            <a:pPr lvl="0" algn="just">
              <a:spcBef>
                <a:spcPts val="0"/>
              </a:spcBef>
              <a:buFont typeface="Wingdings" panose="05000000000000000000" pitchFamily="2" charset="2"/>
              <a:buChar char="ü"/>
            </a:pPr>
            <a:r>
              <a:rPr lang="el-GR" sz="1600" dirty="0" smtClean="0"/>
              <a:t>Διαχείριση </a:t>
            </a:r>
            <a:r>
              <a:rPr lang="el-GR" sz="1600" dirty="0"/>
              <a:t>Μητρώων Εργοδοτών: κοινών επιχειρήσεων, οικιακού προσωπικού, </a:t>
            </a:r>
            <a:r>
              <a:rPr lang="el-GR" sz="1600" dirty="0" err="1"/>
              <a:t>οικοδομοτεχνικών</a:t>
            </a:r>
            <a:r>
              <a:rPr lang="el-GR" sz="1600" dirty="0"/>
              <a:t> έργων, ειδικών κατηγοριών ασφάλισης. </a:t>
            </a:r>
          </a:p>
          <a:p>
            <a:pPr lvl="0" algn="just">
              <a:spcBef>
                <a:spcPts val="0"/>
              </a:spcBef>
              <a:buFont typeface="Wingdings" panose="05000000000000000000" pitchFamily="2" charset="2"/>
              <a:buChar char="ü"/>
            </a:pPr>
            <a:r>
              <a:rPr lang="el-GR" sz="1600" dirty="0"/>
              <a:t>Διαχείριση ΑΠΔ και τρεχουσών Εισφορών: παραλαβή ΑΠΔ, διόρθωση λαθών ΑΠΔ, είσπραξη τρεχουσών εισφορών, δυνατότητα παρακολούθησης των υποχρεώσεων εργοδότη.</a:t>
            </a:r>
          </a:p>
          <a:p>
            <a:pPr lvl="0" algn="just">
              <a:spcBef>
                <a:spcPts val="0"/>
              </a:spcBef>
              <a:buFont typeface="Wingdings" panose="05000000000000000000" pitchFamily="2" charset="2"/>
              <a:buChar char="ü"/>
            </a:pPr>
            <a:r>
              <a:rPr lang="el-GR" sz="1600" dirty="0"/>
              <a:t>Διαχείριση Ειδικών Κατηγοριών Ασφάλισης: αποκλειστικές νοσοκόμες, κατ' </a:t>
            </a:r>
            <a:r>
              <a:rPr lang="el-GR" sz="1600" dirty="0" err="1"/>
              <a:t>οίκον</a:t>
            </a:r>
            <a:r>
              <a:rPr lang="el-GR" sz="1600" dirty="0"/>
              <a:t> απασχολούμενοι σε μη σταθερό εργοδότη, ασφαλισμένοι του </a:t>
            </a:r>
            <a:r>
              <a:rPr lang="el-GR" sz="1600" dirty="0" err="1"/>
              <a:t>αρθ</a:t>
            </a:r>
            <a:r>
              <a:rPr lang="el-GR" sz="1600" dirty="0"/>
              <a:t>. 65 Ν.2676/99.</a:t>
            </a:r>
          </a:p>
          <a:p>
            <a:pPr lvl="0" algn="just">
              <a:spcBef>
                <a:spcPts val="0"/>
              </a:spcBef>
              <a:buFont typeface="Wingdings" panose="05000000000000000000" pitchFamily="2" charset="2"/>
              <a:buChar char="ü"/>
            </a:pPr>
            <a:r>
              <a:rPr lang="el-GR" sz="1600" dirty="0"/>
              <a:t>Διαχείριση Ασφαλιστικής Ιστορίας: ηλεκτρονική τήρηση Ασφαλιστικής Ιστορίας Ασφαλισμένου και δυνατότητα εκτύπωσής  της.</a:t>
            </a:r>
          </a:p>
          <a:p>
            <a:pPr lvl="0" algn="just">
              <a:spcBef>
                <a:spcPts val="0"/>
              </a:spcBef>
              <a:buFont typeface="Wingdings" panose="05000000000000000000" pitchFamily="2" charset="2"/>
              <a:buChar char="ü"/>
            </a:pPr>
            <a:r>
              <a:rPr lang="el-GR" sz="1600" dirty="0"/>
              <a:t>Διαχείριση </a:t>
            </a:r>
            <a:r>
              <a:rPr lang="el-GR" sz="1600" dirty="0" err="1"/>
              <a:t>Δωροσήμου</a:t>
            </a:r>
            <a:r>
              <a:rPr lang="el-GR" sz="1600" dirty="0"/>
              <a:t>: πληρωμή </a:t>
            </a:r>
            <a:r>
              <a:rPr lang="el-GR" sz="1600" dirty="0" err="1"/>
              <a:t>δωροσήμου</a:t>
            </a:r>
            <a:r>
              <a:rPr lang="el-GR" sz="1600" dirty="0"/>
              <a:t> στους οικοδόμους.</a:t>
            </a:r>
          </a:p>
          <a:p>
            <a:pPr lvl="0" algn="just">
              <a:spcBef>
                <a:spcPts val="0"/>
              </a:spcBef>
              <a:buFont typeface="Wingdings" panose="05000000000000000000" pitchFamily="2" charset="2"/>
              <a:buChar char="ü"/>
            </a:pPr>
            <a:r>
              <a:rPr lang="el-GR" sz="1600" dirty="0"/>
              <a:t>Έλεγχος εργοδοτών κοινών επιχειρήσεων και </a:t>
            </a:r>
            <a:r>
              <a:rPr lang="el-GR" sz="1600" dirty="0" err="1"/>
              <a:t>οικοδομοτεχνικών</a:t>
            </a:r>
            <a:r>
              <a:rPr lang="el-GR" sz="1600" dirty="0"/>
              <a:t> έργων τυπικός και ουσιαστικός έλεγχος.</a:t>
            </a:r>
          </a:p>
          <a:p>
            <a:pPr lvl="0" algn="just">
              <a:spcBef>
                <a:spcPts val="0"/>
              </a:spcBef>
              <a:buFont typeface="Wingdings" panose="05000000000000000000" pitchFamily="2" charset="2"/>
              <a:buChar char="ü"/>
            </a:pPr>
            <a:r>
              <a:rPr lang="el-GR" sz="1600" dirty="0"/>
              <a:t>Έκδοση και διαχείριση </a:t>
            </a:r>
            <a:r>
              <a:rPr lang="el-GR" sz="1600" dirty="0" err="1"/>
              <a:t>Καταλογιστικών</a:t>
            </a:r>
            <a:r>
              <a:rPr lang="el-GR" sz="1600" dirty="0"/>
              <a:t> Πράξεων. </a:t>
            </a:r>
          </a:p>
          <a:p>
            <a:pPr lvl="0" algn="just">
              <a:spcBef>
                <a:spcPts val="0"/>
              </a:spcBef>
              <a:buFont typeface="Wingdings" panose="05000000000000000000" pitchFamily="2" charset="2"/>
              <a:buChar char="ü"/>
            </a:pPr>
            <a:r>
              <a:rPr lang="el-GR" sz="1600" dirty="0"/>
              <a:t>Εκκαθαρίσεις Ιδιωτικών οικοδομικών έργων.</a:t>
            </a:r>
          </a:p>
          <a:p>
            <a:pPr lvl="0" algn="just">
              <a:spcBef>
                <a:spcPts val="0"/>
              </a:spcBef>
              <a:buFont typeface="Wingdings" panose="05000000000000000000" pitchFamily="2" charset="2"/>
              <a:buChar char="ü"/>
            </a:pPr>
            <a:r>
              <a:rPr lang="el-GR" sz="1600" dirty="0"/>
              <a:t>Έκδοση Βεβαιώσεων Ασφαλιστικής Ενημερότητας </a:t>
            </a:r>
            <a:r>
              <a:rPr lang="el-GR" sz="1600" dirty="0" err="1"/>
              <a:t>Οικοδομοτεχνικών</a:t>
            </a:r>
            <a:r>
              <a:rPr lang="el-GR" sz="1600" dirty="0"/>
              <a:t> Έργων.</a:t>
            </a:r>
          </a:p>
          <a:p>
            <a:pPr lvl="0" algn="just">
              <a:spcBef>
                <a:spcPts val="0"/>
              </a:spcBef>
              <a:buFont typeface="Wingdings" panose="05000000000000000000" pitchFamily="2" charset="2"/>
              <a:buChar char="ü"/>
            </a:pPr>
            <a:r>
              <a:rPr lang="el-GR" sz="1600" dirty="0"/>
              <a:t>Διαχείριση Μεταβολών Ασφαλιστικής Ιστορίας: ακύρωση / μετατροπή ασφάλισης.</a:t>
            </a:r>
          </a:p>
          <a:p>
            <a:pPr lvl="0" algn="just">
              <a:spcBef>
                <a:spcPts val="0"/>
              </a:spcBef>
              <a:buFont typeface="Wingdings" panose="05000000000000000000" pitchFamily="2" charset="2"/>
              <a:buChar char="ü"/>
            </a:pPr>
            <a:r>
              <a:rPr lang="el-GR" sz="1600" dirty="0"/>
              <a:t>Προαιρετική ασφάλιση / αναγνωρίσεις χρόνων. </a:t>
            </a:r>
          </a:p>
          <a:p>
            <a:pPr lvl="0" algn="just">
              <a:spcBef>
                <a:spcPts val="0"/>
              </a:spcBef>
              <a:buFont typeface="Wingdings" panose="05000000000000000000" pitchFamily="2" charset="2"/>
              <a:buChar char="ü"/>
            </a:pPr>
            <a:r>
              <a:rPr lang="el-GR" sz="1600" dirty="0"/>
              <a:t>Ένδικα μέσα εισφορών.</a:t>
            </a:r>
          </a:p>
          <a:p>
            <a:pPr lvl="0" algn="just">
              <a:spcBef>
                <a:spcPts val="0"/>
              </a:spcBef>
              <a:buFont typeface="Wingdings" panose="05000000000000000000" pitchFamily="2" charset="2"/>
              <a:buChar char="ü"/>
            </a:pPr>
            <a:r>
              <a:rPr lang="el-GR" sz="1600" dirty="0"/>
              <a:t>Παρακολούθηση </a:t>
            </a:r>
            <a:r>
              <a:rPr lang="el-GR" sz="1600" dirty="0" err="1"/>
              <a:t>καθυστερουμένων</a:t>
            </a:r>
            <a:r>
              <a:rPr lang="el-GR" sz="1600" dirty="0"/>
              <a:t> οφειλών / Αναγκαστικά μέτρα.</a:t>
            </a:r>
          </a:p>
          <a:p>
            <a:pPr algn="just">
              <a:spcBef>
                <a:spcPts val="0"/>
              </a:spcBef>
              <a:buFont typeface="Wingdings" panose="05000000000000000000" pitchFamily="2" charset="2"/>
              <a:buChar char="ü"/>
            </a:pPr>
            <a:r>
              <a:rPr lang="en-US" sz="1600" dirty="0" err="1"/>
              <a:t>Ασφ</a:t>
            </a:r>
            <a:r>
              <a:rPr lang="en-US" sz="1600" dirty="0"/>
              <a:t>αλιστική Ενημερότητα κοινών επιχειρήσεων.</a:t>
            </a:r>
            <a:endParaRPr lang="el-GR" sz="1600" dirty="0"/>
          </a:p>
        </p:txBody>
      </p:sp>
    </p:spTree>
    <p:extLst>
      <p:ext uri="{BB962C8B-B14F-4D97-AF65-F5344CB8AC3E}">
        <p14:creationId xmlns:p14="http://schemas.microsoft.com/office/powerpoint/2010/main" val="3846862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274638"/>
            <a:ext cx="5915001" cy="1143000"/>
          </a:xfrm>
        </p:spPr>
        <p:txBody>
          <a:bodyPr>
            <a:noAutofit/>
          </a:bodyPr>
          <a:lstStyle/>
          <a:p>
            <a:r>
              <a:rPr lang="el-GR" sz="3600" b="1" dirty="0"/>
              <a:t>Υποσύστημα Παροχών Ασθενείας</a:t>
            </a:r>
            <a:endParaRPr lang="el-GR" sz="3600" dirty="0"/>
          </a:p>
        </p:txBody>
      </p:sp>
      <p:sp>
        <p:nvSpPr>
          <p:cNvPr id="3" name="Content Placeholder 2"/>
          <p:cNvSpPr>
            <a:spLocks noGrp="1"/>
          </p:cNvSpPr>
          <p:nvPr>
            <p:ph idx="1"/>
          </p:nvPr>
        </p:nvSpPr>
        <p:spPr/>
        <p:txBody>
          <a:bodyPr>
            <a:normAutofit fontScale="77500" lnSpcReduction="20000"/>
          </a:bodyPr>
          <a:lstStyle/>
          <a:p>
            <a:pPr lvl="0" algn="just">
              <a:buFont typeface="Wingdings" panose="05000000000000000000" pitchFamily="2" charset="2"/>
              <a:buChar char="ü"/>
            </a:pPr>
            <a:r>
              <a:rPr lang="el-GR" dirty="0" smtClean="0"/>
              <a:t>Παροχές </a:t>
            </a:r>
            <a:r>
              <a:rPr lang="el-GR" dirty="0"/>
              <a:t>σε χρήμα: επιδόματα, βοηθήματα, έξοδα κηδείας. </a:t>
            </a:r>
          </a:p>
          <a:p>
            <a:pPr lvl="0" algn="just">
              <a:buFont typeface="Wingdings" panose="05000000000000000000" pitchFamily="2" charset="2"/>
              <a:buChar char="ü"/>
            </a:pPr>
            <a:r>
              <a:rPr lang="el-GR" dirty="0"/>
              <a:t>Παροχές σε Είδος που μετατρέπονται σε χρήμα: έκτακτη Ιατροφαρμακευτική και Νοσοκομειακή περίθαλψη.</a:t>
            </a:r>
          </a:p>
          <a:p>
            <a:pPr lvl="0" algn="just">
              <a:buFont typeface="Wingdings" panose="05000000000000000000" pitchFamily="2" charset="2"/>
              <a:buChar char="ü"/>
            </a:pPr>
            <a:r>
              <a:rPr lang="el-GR" dirty="0"/>
              <a:t>Λοιπές Παροχές: δαπάνες Λουτροθεραπείας, Μετακίνησης ασθενών κλπ.</a:t>
            </a:r>
          </a:p>
          <a:p>
            <a:pPr lvl="0" algn="just">
              <a:buFont typeface="Wingdings" panose="05000000000000000000" pitchFamily="2" charset="2"/>
              <a:buChar char="ü"/>
            </a:pPr>
            <a:r>
              <a:rPr lang="el-GR" dirty="0"/>
              <a:t>Πρόσθετη περίθαλψη :οπτικά είδη, βηματοδότες, ορθοπεδικά είδη κλπ.</a:t>
            </a:r>
          </a:p>
          <a:p>
            <a:pPr lvl="0" algn="just">
              <a:buFont typeface="Wingdings" panose="05000000000000000000" pitchFamily="2" charset="2"/>
              <a:buChar char="ü"/>
            </a:pPr>
            <a:r>
              <a:rPr lang="el-GR" dirty="0" err="1"/>
              <a:t>Νοσήλεια</a:t>
            </a:r>
            <a:r>
              <a:rPr lang="el-GR" dirty="0"/>
              <a:t> εξωτερικού.  </a:t>
            </a:r>
          </a:p>
          <a:p>
            <a:pPr lvl="0" algn="just">
              <a:buFont typeface="Wingdings" panose="05000000000000000000" pitchFamily="2" charset="2"/>
              <a:buChar char="ü"/>
            </a:pPr>
            <a:r>
              <a:rPr lang="el-GR" dirty="0"/>
              <a:t>Παρακολούθηση Χρηματικών Λογαριασμών.</a:t>
            </a:r>
          </a:p>
          <a:p>
            <a:pPr algn="just">
              <a:buFont typeface="Wingdings" panose="05000000000000000000" pitchFamily="2" charset="2"/>
              <a:buChar char="ü"/>
            </a:pPr>
            <a:r>
              <a:rPr lang="en-US" dirty="0" err="1"/>
              <a:t>Ένδικ</a:t>
            </a:r>
            <a:r>
              <a:rPr lang="en-US" dirty="0"/>
              <a:t>α μέσα Παροχών.</a:t>
            </a:r>
            <a:endParaRPr lang="el-GR" dirty="0"/>
          </a:p>
        </p:txBody>
      </p:sp>
    </p:spTree>
    <p:extLst>
      <p:ext uri="{BB962C8B-B14F-4D97-AF65-F5344CB8AC3E}">
        <p14:creationId xmlns:p14="http://schemas.microsoft.com/office/powerpoint/2010/main" val="2210269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88640"/>
            <a:ext cx="5040560" cy="1143000"/>
          </a:xfrm>
        </p:spPr>
        <p:txBody>
          <a:bodyPr/>
          <a:lstStyle/>
          <a:p>
            <a:r>
              <a:rPr lang="el-GR" dirty="0" smtClean="0"/>
              <a:t>Εισαγωγικά</a:t>
            </a:r>
            <a:endParaRPr lang="el-GR" dirty="0"/>
          </a:p>
        </p:txBody>
      </p:sp>
      <p:sp>
        <p:nvSpPr>
          <p:cNvPr id="3" name="Content Placeholder 2"/>
          <p:cNvSpPr>
            <a:spLocks noGrp="1"/>
          </p:cNvSpPr>
          <p:nvPr>
            <p:ph idx="1"/>
          </p:nvPr>
        </p:nvSpPr>
        <p:spPr>
          <a:xfrm>
            <a:off x="251520" y="1581834"/>
            <a:ext cx="8568954" cy="4367447"/>
          </a:xfrm>
        </p:spPr>
        <p:txBody>
          <a:bodyPr>
            <a:normAutofit/>
          </a:bodyPr>
          <a:lstStyle/>
          <a:p>
            <a:pPr>
              <a:spcBef>
                <a:spcPts val="0"/>
              </a:spcBef>
              <a:buFont typeface="Wingdings" panose="05000000000000000000" pitchFamily="2" charset="2"/>
              <a:buChar char="Ø"/>
            </a:pPr>
            <a:r>
              <a:rPr lang="el-GR" dirty="0"/>
              <a:t>Το μεγαλύτερο πεδίο της Κοινωνικής Πολιτικής είναι η Κοινωνική Ασφάλιση, με την έννοια της κάλυψης των ασφαλιστικών κινδύνων. </a:t>
            </a:r>
            <a:endParaRPr lang="en-US" dirty="0" smtClean="0"/>
          </a:p>
          <a:p>
            <a:pPr>
              <a:spcBef>
                <a:spcPts val="0"/>
              </a:spcBef>
              <a:buFont typeface="Wingdings" panose="05000000000000000000" pitchFamily="2" charset="2"/>
              <a:buChar char="Ø"/>
            </a:pPr>
            <a:r>
              <a:rPr lang="el-GR" dirty="0" smtClean="0"/>
              <a:t>Οι </a:t>
            </a:r>
            <a:r>
              <a:rPr lang="el-GR" dirty="0"/>
              <a:t>Φορείς Κοινωνικής Ασφάλισης (ΦΚΑ) στηρίζουν όλο και περισσότερο το έργο τους (Έσοδα / Παροχές) στις Τεχνολογίες Πληροφορικής και Επικοινωνιών, παρέχοντας όλα τα είδη των σχετικών υπηρεσιών. </a:t>
            </a:r>
          </a:p>
        </p:txBody>
      </p:sp>
    </p:spTree>
    <p:extLst>
      <p:ext uri="{BB962C8B-B14F-4D97-AF65-F5344CB8AC3E}">
        <p14:creationId xmlns:p14="http://schemas.microsoft.com/office/powerpoint/2010/main" val="36306458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25760"/>
            <a:ext cx="5915001" cy="1143000"/>
          </a:xfrm>
        </p:spPr>
        <p:txBody>
          <a:bodyPr>
            <a:normAutofit/>
          </a:bodyPr>
          <a:lstStyle/>
          <a:p>
            <a:r>
              <a:rPr lang="el-GR" sz="4000" b="1" dirty="0"/>
              <a:t>Υποσύστημα </a:t>
            </a:r>
            <a:r>
              <a:rPr lang="el-GR" sz="4000" b="1" dirty="0" smtClean="0"/>
              <a:t>Συντάξεων</a:t>
            </a:r>
            <a:endParaRPr lang="el-GR" sz="4000" dirty="0"/>
          </a:p>
        </p:txBody>
      </p:sp>
      <p:sp>
        <p:nvSpPr>
          <p:cNvPr id="3" name="Content Placeholder 2"/>
          <p:cNvSpPr>
            <a:spLocks noGrp="1"/>
          </p:cNvSpPr>
          <p:nvPr>
            <p:ph idx="1"/>
          </p:nvPr>
        </p:nvSpPr>
        <p:spPr>
          <a:xfrm>
            <a:off x="467542" y="1725849"/>
            <a:ext cx="8219257" cy="4367447"/>
          </a:xfrm>
        </p:spPr>
        <p:txBody>
          <a:bodyPr>
            <a:normAutofit lnSpcReduction="10000"/>
          </a:bodyPr>
          <a:lstStyle/>
          <a:p>
            <a:pPr lvl="0">
              <a:lnSpc>
                <a:spcPct val="110000"/>
              </a:lnSpc>
              <a:spcBef>
                <a:spcPts val="0"/>
              </a:spcBef>
              <a:buFont typeface="Wingdings" panose="05000000000000000000" pitchFamily="2" charset="2"/>
              <a:buChar char="ü"/>
            </a:pPr>
            <a:r>
              <a:rPr lang="el-GR" dirty="0"/>
              <a:t>Απονομές Συντάξεων ΙΚΑ, ΙΚΑ ΕΤΑΜ, ΕΤΕΑ (τ. ΕΤΕΑΜ): γήρατος, αναπηρίας, θανάτου. 	</a:t>
            </a:r>
          </a:p>
          <a:p>
            <a:pPr lvl="0">
              <a:lnSpc>
                <a:spcPct val="110000"/>
              </a:lnSpc>
              <a:spcBef>
                <a:spcPts val="0"/>
              </a:spcBef>
              <a:buFont typeface="Wingdings" panose="05000000000000000000" pitchFamily="2" charset="2"/>
              <a:buChar char="ü"/>
            </a:pPr>
            <a:r>
              <a:rPr lang="el-GR" dirty="0"/>
              <a:t>Γενική αντιμετώπιση λοιπών απονομών Συντάξεων.</a:t>
            </a:r>
          </a:p>
          <a:p>
            <a:pPr lvl="0">
              <a:lnSpc>
                <a:spcPct val="110000"/>
              </a:lnSpc>
              <a:spcBef>
                <a:spcPts val="0"/>
              </a:spcBef>
              <a:buFont typeface="Wingdings" panose="05000000000000000000" pitchFamily="2" charset="2"/>
              <a:buChar char="ü"/>
            </a:pPr>
            <a:r>
              <a:rPr lang="el-GR" dirty="0"/>
              <a:t>Απονομές Συντάξεων ΝΠΔΔ: γήρατος, αναπηρίας, θανάτου. </a:t>
            </a:r>
          </a:p>
          <a:p>
            <a:pPr lvl="0">
              <a:lnSpc>
                <a:spcPct val="110000"/>
              </a:lnSpc>
              <a:spcBef>
                <a:spcPts val="0"/>
              </a:spcBef>
              <a:buFont typeface="Wingdings" panose="05000000000000000000" pitchFamily="2" charset="2"/>
              <a:buChar char="ü"/>
            </a:pPr>
            <a:r>
              <a:rPr lang="el-GR" dirty="0"/>
              <a:t>Γενικές Μεταβολές Συντάξεων.</a:t>
            </a:r>
          </a:p>
          <a:p>
            <a:pPr>
              <a:lnSpc>
                <a:spcPct val="110000"/>
              </a:lnSpc>
              <a:spcBef>
                <a:spcPts val="0"/>
              </a:spcBef>
              <a:buFont typeface="Wingdings" panose="05000000000000000000" pitchFamily="2" charset="2"/>
              <a:buChar char="ü"/>
            </a:pPr>
            <a:r>
              <a:rPr lang="en-US" dirty="0" err="1"/>
              <a:t>Γενικές</a:t>
            </a:r>
            <a:r>
              <a:rPr lang="en-US" dirty="0"/>
              <a:t> </a:t>
            </a:r>
            <a:r>
              <a:rPr lang="en-US" dirty="0" err="1"/>
              <a:t>Πληρωμές</a:t>
            </a:r>
            <a:r>
              <a:rPr lang="en-US" dirty="0"/>
              <a:t> </a:t>
            </a:r>
            <a:r>
              <a:rPr lang="en-US" dirty="0" err="1"/>
              <a:t>Συντάξεων</a:t>
            </a:r>
            <a:r>
              <a:rPr lang="en-US" dirty="0"/>
              <a:t>.</a:t>
            </a:r>
            <a:endParaRPr lang="el-GR" dirty="0"/>
          </a:p>
        </p:txBody>
      </p:sp>
    </p:spTree>
    <p:extLst>
      <p:ext uri="{BB962C8B-B14F-4D97-AF65-F5344CB8AC3E}">
        <p14:creationId xmlns:p14="http://schemas.microsoft.com/office/powerpoint/2010/main" val="892834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16632"/>
            <a:ext cx="5915001" cy="1143000"/>
          </a:xfrm>
        </p:spPr>
        <p:txBody>
          <a:bodyPr>
            <a:normAutofit/>
          </a:bodyPr>
          <a:lstStyle/>
          <a:p>
            <a:r>
              <a:rPr lang="el-GR" sz="4000" b="1" dirty="0"/>
              <a:t>Υποσύστημα </a:t>
            </a:r>
            <a:r>
              <a:rPr lang="el-GR" sz="4000" b="1" dirty="0" smtClean="0"/>
              <a:t>Μητρώου</a:t>
            </a:r>
            <a:endParaRPr lang="el-GR" sz="4000" dirty="0"/>
          </a:p>
        </p:txBody>
      </p:sp>
      <p:sp>
        <p:nvSpPr>
          <p:cNvPr id="3" name="Content Placeholder 2"/>
          <p:cNvSpPr>
            <a:spLocks noGrp="1"/>
          </p:cNvSpPr>
          <p:nvPr>
            <p:ph idx="1"/>
          </p:nvPr>
        </p:nvSpPr>
        <p:spPr/>
        <p:txBody>
          <a:bodyPr>
            <a:normAutofit fontScale="92500" lnSpcReduction="10000"/>
          </a:bodyPr>
          <a:lstStyle/>
          <a:p>
            <a:pPr lvl="0">
              <a:lnSpc>
                <a:spcPct val="110000"/>
              </a:lnSpc>
              <a:spcBef>
                <a:spcPts val="0"/>
              </a:spcBef>
              <a:buFont typeface="Wingdings" panose="05000000000000000000" pitchFamily="2" charset="2"/>
              <a:buChar char="ü"/>
            </a:pPr>
            <a:r>
              <a:rPr lang="el-GR" dirty="0"/>
              <a:t>Διαχείριση Μητρώου Ασφαλισμένων: απογραφές/μεταβολές στοιχείων άμεσα ασφαλισμένων. </a:t>
            </a:r>
          </a:p>
          <a:p>
            <a:pPr lvl="0">
              <a:lnSpc>
                <a:spcPct val="110000"/>
              </a:lnSpc>
              <a:spcBef>
                <a:spcPts val="0"/>
              </a:spcBef>
              <a:buFont typeface="Wingdings" panose="05000000000000000000" pitchFamily="2" charset="2"/>
              <a:buChar char="ü"/>
            </a:pPr>
            <a:r>
              <a:rPr lang="el-GR" dirty="0"/>
              <a:t>Ασφαλιστική Ικανότητα: έκδοση / θεώρηση Βιβλιαρίων Υγείας.</a:t>
            </a:r>
          </a:p>
          <a:p>
            <a:pPr lvl="0">
              <a:lnSpc>
                <a:spcPct val="110000"/>
              </a:lnSpc>
              <a:spcBef>
                <a:spcPts val="0"/>
              </a:spcBef>
              <a:buFont typeface="Wingdings" panose="05000000000000000000" pitchFamily="2" charset="2"/>
              <a:buChar char="ü"/>
            </a:pPr>
            <a:r>
              <a:rPr lang="el-GR" dirty="0"/>
              <a:t>Βεβαιώσεις / Αποφάσεις.</a:t>
            </a:r>
          </a:p>
          <a:p>
            <a:pPr lvl="0">
              <a:lnSpc>
                <a:spcPct val="110000"/>
              </a:lnSpc>
              <a:spcBef>
                <a:spcPts val="0"/>
              </a:spcBef>
              <a:buFont typeface="Wingdings" panose="05000000000000000000" pitchFamily="2" charset="2"/>
              <a:buChar char="ü"/>
            </a:pPr>
            <a:r>
              <a:rPr lang="el-GR" dirty="0"/>
              <a:t>Βεβαιώσεις χρόνου ασφάλισης προς τρίτους φορείς κλπ.</a:t>
            </a:r>
          </a:p>
          <a:p>
            <a:pPr>
              <a:lnSpc>
                <a:spcPct val="110000"/>
              </a:lnSpc>
              <a:spcBef>
                <a:spcPts val="0"/>
              </a:spcBef>
              <a:buFont typeface="Wingdings" panose="05000000000000000000" pitchFamily="2" charset="2"/>
              <a:buChar char="ü"/>
            </a:pPr>
            <a:r>
              <a:rPr lang="en-US" dirty="0" err="1"/>
              <a:t>Έντυ</a:t>
            </a:r>
            <a:r>
              <a:rPr lang="en-US" dirty="0"/>
              <a:t>πα Ε.Ε.</a:t>
            </a:r>
            <a:endParaRPr lang="el-GR" dirty="0"/>
          </a:p>
        </p:txBody>
      </p:sp>
    </p:spTree>
    <p:extLst>
      <p:ext uri="{BB962C8B-B14F-4D97-AF65-F5344CB8AC3E}">
        <p14:creationId xmlns:p14="http://schemas.microsoft.com/office/powerpoint/2010/main" val="29580576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5915001" cy="1143000"/>
          </a:xfrm>
        </p:spPr>
        <p:txBody>
          <a:bodyPr>
            <a:normAutofit fontScale="90000"/>
          </a:bodyPr>
          <a:lstStyle/>
          <a:p>
            <a:r>
              <a:rPr lang="el-GR" b="1" dirty="0"/>
              <a:t>Υποσύστημα </a:t>
            </a:r>
            <a:r>
              <a:rPr lang="en-US" b="1" dirty="0" smtClean="0"/>
              <a:t/>
            </a:r>
            <a:br>
              <a:rPr lang="en-US" b="1" dirty="0" smtClean="0"/>
            </a:br>
            <a:r>
              <a:rPr lang="el-GR" b="1" dirty="0" smtClean="0"/>
              <a:t>Οικονομικής </a:t>
            </a:r>
            <a:r>
              <a:rPr lang="el-GR" b="1" dirty="0" smtClean="0"/>
              <a:t>Διαχείρισης</a:t>
            </a:r>
            <a:endParaRPr lang="el-GR" dirty="0"/>
          </a:p>
        </p:txBody>
      </p:sp>
      <p:sp>
        <p:nvSpPr>
          <p:cNvPr id="3" name="Content Placeholder 2"/>
          <p:cNvSpPr>
            <a:spLocks noGrp="1"/>
          </p:cNvSpPr>
          <p:nvPr>
            <p:ph idx="1"/>
          </p:nvPr>
        </p:nvSpPr>
        <p:spPr>
          <a:xfrm>
            <a:off x="467542" y="1725849"/>
            <a:ext cx="8219257" cy="4367447"/>
          </a:xfrm>
        </p:spPr>
        <p:txBody>
          <a:bodyPr>
            <a:normAutofit fontScale="77500" lnSpcReduction="20000"/>
          </a:bodyPr>
          <a:lstStyle/>
          <a:p>
            <a:pPr lvl="0">
              <a:buFont typeface="Wingdings" panose="05000000000000000000" pitchFamily="2" charset="2"/>
              <a:buChar char="ü"/>
            </a:pPr>
            <a:r>
              <a:rPr lang="el-GR" dirty="0"/>
              <a:t>Γενική Λογιστική Υποκαταστημάτων: εκτέλεση ταμειακών κινήσεων πληρωμών παροχών και εισπράξεων τρεχουσών εισφορών κλπ.</a:t>
            </a:r>
          </a:p>
          <a:p>
            <a:pPr lvl="0">
              <a:buFont typeface="Wingdings" panose="05000000000000000000" pitchFamily="2" charset="2"/>
              <a:buChar char="ü"/>
            </a:pPr>
            <a:r>
              <a:rPr lang="el-GR" dirty="0"/>
              <a:t>Βοηθητική Λογιστική Διοίκησης  / Υποκαταστημάτων.</a:t>
            </a:r>
          </a:p>
          <a:p>
            <a:pPr lvl="0">
              <a:buFont typeface="Wingdings" panose="05000000000000000000" pitchFamily="2" charset="2"/>
              <a:buChar char="ü"/>
            </a:pPr>
            <a:r>
              <a:rPr lang="el-GR" dirty="0"/>
              <a:t>Διαχείριση Συμβάσεων και χορηγήσεων προμηθευτών υλικού και αναλωσίμων.</a:t>
            </a:r>
          </a:p>
          <a:p>
            <a:pPr lvl="0">
              <a:buFont typeface="Wingdings" panose="05000000000000000000" pitchFamily="2" charset="2"/>
              <a:buChar char="ü"/>
            </a:pPr>
            <a:r>
              <a:rPr lang="el-GR" dirty="0"/>
              <a:t>Διαχείριση Αποθεμάτων Κεντρικής Αποθήκης.</a:t>
            </a:r>
          </a:p>
          <a:p>
            <a:pPr lvl="0">
              <a:buFont typeface="Wingdings" panose="05000000000000000000" pitchFamily="2" charset="2"/>
              <a:buChar char="ü"/>
            </a:pPr>
            <a:r>
              <a:rPr lang="el-GR" dirty="0"/>
              <a:t>Προϋπολογιστική Λογιστική.</a:t>
            </a:r>
          </a:p>
          <a:p>
            <a:pPr lvl="0">
              <a:buFont typeface="Wingdings" panose="05000000000000000000" pitchFamily="2" charset="2"/>
              <a:buChar char="ü"/>
            </a:pPr>
            <a:r>
              <a:rPr lang="el-GR" dirty="0"/>
              <a:t>Σύστημα Διαχείρισης Στατιστικών Στοιχείων και Κατάρτισης προϋπολογισμού.</a:t>
            </a:r>
          </a:p>
          <a:p>
            <a:pPr lvl="0">
              <a:buFont typeface="Wingdings" panose="05000000000000000000" pitchFamily="2" charset="2"/>
              <a:buChar char="ü"/>
            </a:pPr>
            <a:r>
              <a:rPr lang="el-GR" dirty="0"/>
              <a:t>Σύστημα Μισθοδοσίας.</a:t>
            </a:r>
          </a:p>
          <a:p>
            <a:pPr>
              <a:buFont typeface="Wingdings" panose="05000000000000000000" pitchFamily="2" charset="2"/>
              <a:buChar char="ü"/>
            </a:pPr>
            <a:r>
              <a:rPr lang="en-US" dirty="0" err="1"/>
              <a:t>Δι</a:t>
            </a:r>
            <a:r>
              <a:rPr lang="en-US" dirty="0"/>
              <a:t>αχείριση Παγίων στοιχείων.</a:t>
            </a:r>
            <a:endParaRPr lang="el-GR" dirty="0"/>
          </a:p>
        </p:txBody>
      </p:sp>
    </p:spTree>
    <p:extLst>
      <p:ext uri="{BB962C8B-B14F-4D97-AF65-F5344CB8AC3E}">
        <p14:creationId xmlns:p14="http://schemas.microsoft.com/office/powerpoint/2010/main" val="30986968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88640"/>
            <a:ext cx="5915001" cy="1143000"/>
          </a:xfrm>
        </p:spPr>
        <p:txBody>
          <a:bodyPr>
            <a:normAutofit fontScale="90000"/>
          </a:bodyPr>
          <a:lstStyle/>
          <a:p>
            <a:r>
              <a:rPr lang="el-GR" b="1" dirty="0"/>
              <a:t>Υποσύστημα Κέντρων Πιστοποίησης </a:t>
            </a:r>
            <a:r>
              <a:rPr lang="el-GR" b="1" dirty="0" smtClean="0"/>
              <a:t>Αναπηρίας</a:t>
            </a:r>
            <a:endParaRPr lang="el-GR" dirty="0"/>
          </a:p>
        </p:txBody>
      </p:sp>
      <p:sp>
        <p:nvSpPr>
          <p:cNvPr id="3" name="Content Placeholder 2"/>
          <p:cNvSpPr>
            <a:spLocks noGrp="1"/>
          </p:cNvSpPr>
          <p:nvPr>
            <p:ph idx="1"/>
          </p:nvPr>
        </p:nvSpPr>
        <p:spPr>
          <a:xfrm>
            <a:off x="395536" y="1725849"/>
            <a:ext cx="8219257" cy="4367447"/>
          </a:xfrm>
        </p:spPr>
        <p:txBody>
          <a:bodyPr/>
          <a:lstStyle/>
          <a:p>
            <a:pPr lvl="0">
              <a:spcBef>
                <a:spcPts val="0"/>
              </a:spcBef>
            </a:pPr>
            <a:r>
              <a:rPr lang="el-GR" dirty="0"/>
              <a:t>Σημείο Υποβολής Αιτήματος.</a:t>
            </a:r>
          </a:p>
          <a:p>
            <a:pPr lvl="0">
              <a:spcBef>
                <a:spcPts val="0"/>
              </a:spcBef>
            </a:pPr>
            <a:r>
              <a:rPr lang="el-GR" dirty="0"/>
              <a:t>Προγραμματισμός Αιτημάτων σε Υγειονομικές Επιτροπές.</a:t>
            </a:r>
          </a:p>
          <a:p>
            <a:pPr lvl="0">
              <a:spcBef>
                <a:spcPts val="0"/>
              </a:spcBef>
            </a:pPr>
            <a:r>
              <a:rPr lang="el-GR" dirty="0"/>
              <a:t>Απόφαση Υγειονομικής Επιτροπής.</a:t>
            </a:r>
          </a:p>
          <a:p>
            <a:pPr lvl="0">
              <a:spcBef>
                <a:spcPts val="0"/>
              </a:spcBef>
            </a:pPr>
            <a:r>
              <a:rPr lang="el-GR" dirty="0"/>
              <a:t>Διαχείριση Αποφάσεων Υγειονομικής Επιτροπών.</a:t>
            </a:r>
          </a:p>
          <a:p>
            <a:pPr>
              <a:spcBef>
                <a:spcPts val="0"/>
              </a:spcBef>
            </a:pPr>
            <a:r>
              <a:rPr lang="en-US" dirty="0"/>
              <a:t>Κα</a:t>
            </a:r>
            <a:r>
              <a:rPr lang="en-US" dirty="0" err="1"/>
              <a:t>ρτέλ</a:t>
            </a:r>
            <a:r>
              <a:rPr lang="en-US" dirty="0"/>
              <a:t>α Εξεταζόμενου.</a:t>
            </a:r>
            <a:endParaRPr lang="el-GR" dirty="0"/>
          </a:p>
        </p:txBody>
      </p:sp>
    </p:spTree>
    <p:extLst>
      <p:ext uri="{BB962C8B-B14F-4D97-AF65-F5344CB8AC3E}">
        <p14:creationId xmlns:p14="http://schemas.microsoft.com/office/powerpoint/2010/main" val="425882069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9368" y="116632"/>
            <a:ext cx="6275040" cy="1143000"/>
          </a:xfrm>
        </p:spPr>
        <p:txBody>
          <a:bodyPr>
            <a:noAutofit/>
          </a:bodyPr>
          <a:lstStyle/>
          <a:p>
            <a:r>
              <a:rPr lang="el-GR" sz="3600" b="1" dirty="0"/>
              <a:t>Πρόγραμμα Κατ’ Οίκον </a:t>
            </a:r>
            <a:r>
              <a:rPr lang="en-US" sz="3600" b="1" dirty="0" smtClean="0"/>
              <a:t/>
            </a:r>
            <a:br>
              <a:rPr lang="en-US" sz="3600" b="1" dirty="0" smtClean="0"/>
            </a:br>
            <a:r>
              <a:rPr lang="el-GR" sz="3600" b="1" dirty="0" smtClean="0"/>
              <a:t>Φροντίδας </a:t>
            </a:r>
            <a:r>
              <a:rPr lang="el-GR" sz="3600" b="1" dirty="0" smtClean="0"/>
              <a:t>Συνταξιούχων</a:t>
            </a:r>
            <a:endParaRPr lang="el-GR" sz="3600" dirty="0"/>
          </a:p>
        </p:txBody>
      </p:sp>
      <p:sp>
        <p:nvSpPr>
          <p:cNvPr id="3" name="Content Placeholder 2"/>
          <p:cNvSpPr>
            <a:spLocks noGrp="1"/>
          </p:cNvSpPr>
          <p:nvPr>
            <p:ph idx="1"/>
          </p:nvPr>
        </p:nvSpPr>
        <p:spPr>
          <a:xfrm>
            <a:off x="457200" y="1700808"/>
            <a:ext cx="8229600" cy="5040560"/>
          </a:xfrm>
        </p:spPr>
        <p:txBody>
          <a:bodyPr>
            <a:noAutofit/>
          </a:bodyPr>
          <a:lstStyle/>
          <a:p>
            <a:pPr lvl="0">
              <a:spcBef>
                <a:spcPts val="0"/>
              </a:spcBef>
            </a:pPr>
            <a:r>
              <a:rPr lang="el-GR" sz="1800" dirty="0"/>
              <a:t>Παραλαβή Φακέλου.</a:t>
            </a:r>
          </a:p>
          <a:p>
            <a:pPr lvl="0">
              <a:spcBef>
                <a:spcPts val="0"/>
              </a:spcBef>
            </a:pPr>
            <a:r>
              <a:rPr lang="el-GR" sz="1800" dirty="0"/>
              <a:t>Παραλαβή Δικαιολογητικών.</a:t>
            </a:r>
          </a:p>
          <a:p>
            <a:pPr lvl="0">
              <a:spcBef>
                <a:spcPts val="0"/>
              </a:spcBef>
            </a:pPr>
            <a:r>
              <a:rPr lang="el-GR" sz="1800" dirty="0"/>
              <a:t>Έλεγχος Κριτηρίων Συμμετοχής </a:t>
            </a:r>
            <a:r>
              <a:rPr lang="el-GR" sz="1800" dirty="0" err="1"/>
              <a:t>Παρόχου</a:t>
            </a:r>
            <a:r>
              <a:rPr lang="el-GR" sz="1800" dirty="0"/>
              <a:t> από Εισηγητή.</a:t>
            </a:r>
          </a:p>
          <a:p>
            <a:pPr lvl="0">
              <a:spcBef>
                <a:spcPts val="0"/>
              </a:spcBef>
            </a:pPr>
            <a:r>
              <a:rPr lang="el-GR" sz="1800" dirty="0"/>
              <a:t>Έλεγχος Κριτηρίων Συμμετοχής </a:t>
            </a:r>
            <a:r>
              <a:rPr lang="el-GR" sz="1800" dirty="0" err="1"/>
              <a:t>Παρόχου</a:t>
            </a:r>
            <a:r>
              <a:rPr lang="el-GR" sz="1800" dirty="0"/>
              <a:t> από Προϊστάμενο.</a:t>
            </a:r>
          </a:p>
          <a:p>
            <a:pPr lvl="0">
              <a:spcBef>
                <a:spcPts val="0"/>
              </a:spcBef>
            </a:pPr>
            <a:r>
              <a:rPr lang="el-GR" sz="1800" dirty="0"/>
              <a:t>Έγκριση Σύναψης Σύμβασης.</a:t>
            </a:r>
          </a:p>
          <a:p>
            <a:pPr lvl="0">
              <a:spcBef>
                <a:spcPts val="0"/>
              </a:spcBef>
            </a:pPr>
            <a:r>
              <a:rPr lang="el-GR" sz="1800" dirty="0"/>
              <a:t>Πορεία Αίτησης </a:t>
            </a:r>
            <a:r>
              <a:rPr lang="el-GR" sz="1800" dirty="0" err="1"/>
              <a:t>Παρόχου</a:t>
            </a:r>
            <a:r>
              <a:rPr lang="el-GR" sz="1800" dirty="0"/>
              <a:t>.</a:t>
            </a:r>
          </a:p>
          <a:p>
            <a:pPr lvl="0">
              <a:spcBef>
                <a:spcPts val="0"/>
              </a:spcBef>
            </a:pPr>
            <a:r>
              <a:rPr lang="el-GR" sz="1800" dirty="0"/>
              <a:t>Στοιχεία Σύμβασης προς υπογραφή.</a:t>
            </a:r>
          </a:p>
          <a:p>
            <a:pPr lvl="0">
              <a:spcBef>
                <a:spcPts val="0"/>
              </a:spcBef>
            </a:pPr>
            <a:r>
              <a:rPr lang="el-GR" sz="1800" dirty="0"/>
              <a:t>Επικύρωση Υπογραφής Σύμβασης με </a:t>
            </a:r>
            <a:r>
              <a:rPr lang="el-GR" sz="1800" dirty="0" err="1"/>
              <a:t>Πάροχο</a:t>
            </a:r>
            <a:r>
              <a:rPr lang="el-GR" sz="1800" dirty="0"/>
              <a:t>.</a:t>
            </a:r>
          </a:p>
          <a:p>
            <a:pPr lvl="0">
              <a:spcBef>
                <a:spcPts val="0"/>
              </a:spcBef>
            </a:pPr>
            <a:r>
              <a:rPr lang="el-GR" sz="1800" dirty="0"/>
              <a:t>Μεταβολή Στοιχείων </a:t>
            </a:r>
            <a:r>
              <a:rPr lang="el-GR" sz="1800" dirty="0" err="1"/>
              <a:t>Παρόχου</a:t>
            </a:r>
            <a:r>
              <a:rPr lang="el-GR" sz="1800" dirty="0"/>
              <a:t>.</a:t>
            </a:r>
          </a:p>
          <a:p>
            <a:pPr lvl="0">
              <a:spcBef>
                <a:spcPts val="0"/>
              </a:spcBef>
            </a:pPr>
            <a:r>
              <a:rPr lang="el-GR" sz="1800" dirty="0"/>
              <a:t>Δήλωση Στοιχείων Συνταξιούχων.</a:t>
            </a:r>
          </a:p>
          <a:p>
            <a:pPr lvl="0">
              <a:spcBef>
                <a:spcPts val="0"/>
              </a:spcBef>
            </a:pPr>
            <a:r>
              <a:rPr lang="el-GR" sz="1800" dirty="0"/>
              <a:t>Έλεγχος Κριτηρίων Υπαγωγής Ωφελούμενου.</a:t>
            </a:r>
          </a:p>
          <a:p>
            <a:pPr lvl="0">
              <a:spcBef>
                <a:spcPts val="0"/>
              </a:spcBef>
            </a:pPr>
            <a:r>
              <a:rPr lang="el-GR" sz="1800" dirty="0"/>
              <a:t>Έλεγχος Κριτηρίων Υπαγωγής Ωφελούμενου από Προϊστάμενο </a:t>
            </a:r>
          </a:p>
          <a:p>
            <a:pPr lvl="0">
              <a:spcBef>
                <a:spcPts val="0"/>
              </a:spcBef>
            </a:pPr>
            <a:r>
              <a:rPr lang="el-GR" sz="1800" dirty="0"/>
              <a:t>Απόδοση Κωδικού Χρήστη.</a:t>
            </a:r>
          </a:p>
          <a:p>
            <a:pPr lvl="0">
              <a:spcBef>
                <a:spcPts val="0"/>
              </a:spcBef>
            </a:pPr>
            <a:r>
              <a:rPr lang="el-GR" sz="1800" dirty="0"/>
              <a:t>Ανάκληση Απόδοσης Κωδικού Χρήστη.</a:t>
            </a:r>
          </a:p>
          <a:p>
            <a:pPr lvl="0">
              <a:spcBef>
                <a:spcPts val="0"/>
              </a:spcBef>
            </a:pPr>
            <a:r>
              <a:rPr lang="el-GR" sz="1800" dirty="0"/>
              <a:t>Διαχείριση Τιμολογίων.</a:t>
            </a:r>
          </a:p>
          <a:p>
            <a:pPr lvl="0">
              <a:spcBef>
                <a:spcPts val="0"/>
              </a:spcBef>
            </a:pPr>
            <a:r>
              <a:rPr lang="el-GR" sz="1800" dirty="0"/>
              <a:t>Διαχείριση Βεβαιώσεων Παροχής Υπηρεσιών.</a:t>
            </a:r>
          </a:p>
          <a:p>
            <a:pPr>
              <a:spcBef>
                <a:spcPts val="0"/>
              </a:spcBef>
            </a:pPr>
            <a:r>
              <a:rPr lang="en-US" sz="1800" dirty="0" err="1"/>
              <a:t>Έλεγχος</a:t>
            </a:r>
            <a:r>
              <a:rPr lang="en-US" sz="1800" dirty="0"/>
              <a:t> </a:t>
            </a:r>
            <a:r>
              <a:rPr lang="en-US" sz="1800" dirty="0" err="1"/>
              <a:t>Δήλωσης</a:t>
            </a:r>
            <a:r>
              <a:rPr lang="en-US" sz="1800" dirty="0"/>
              <a:t> Πα</a:t>
            </a:r>
            <a:r>
              <a:rPr lang="en-US" sz="1800" dirty="0" err="1"/>
              <a:t>ροχής</a:t>
            </a:r>
            <a:r>
              <a:rPr lang="en-US" sz="1800" dirty="0"/>
              <a:t> Υπ</a:t>
            </a:r>
            <a:r>
              <a:rPr lang="en-US" sz="1800" dirty="0" err="1"/>
              <a:t>ηρεσιών</a:t>
            </a:r>
            <a:r>
              <a:rPr lang="en-US" sz="1800" dirty="0"/>
              <a:t>.</a:t>
            </a:r>
            <a:endParaRPr lang="el-GR" sz="1800" dirty="0"/>
          </a:p>
        </p:txBody>
      </p:sp>
    </p:spTree>
    <p:extLst>
      <p:ext uri="{BB962C8B-B14F-4D97-AF65-F5344CB8AC3E}">
        <p14:creationId xmlns:p14="http://schemas.microsoft.com/office/powerpoint/2010/main" val="114121904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5371" y="-27384"/>
            <a:ext cx="6691085" cy="1143000"/>
          </a:xfrm>
        </p:spPr>
        <p:txBody>
          <a:bodyPr>
            <a:normAutofit/>
          </a:bodyPr>
          <a:lstStyle/>
          <a:p>
            <a:r>
              <a:rPr lang="el-GR" sz="4000" b="1" dirty="0"/>
              <a:t>Υποστήριξη του Κ.Ε.Α.Ο</a:t>
            </a:r>
          </a:p>
        </p:txBody>
      </p:sp>
      <p:sp>
        <p:nvSpPr>
          <p:cNvPr id="3" name="Content Placeholder 2"/>
          <p:cNvSpPr>
            <a:spLocks noGrp="1"/>
          </p:cNvSpPr>
          <p:nvPr>
            <p:ph idx="1"/>
          </p:nvPr>
        </p:nvSpPr>
        <p:spPr>
          <a:xfrm>
            <a:off x="323528" y="1556792"/>
            <a:ext cx="8496944" cy="4525963"/>
          </a:xfrm>
        </p:spPr>
        <p:txBody>
          <a:bodyPr>
            <a:noAutofit/>
          </a:bodyPr>
          <a:lstStyle/>
          <a:p>
            <a:pPr lvl="0" algn="just">
              <a:buFont typeface="Wingdings" panose="05000000000000000000" pitchFamily="2" charset="2"/>
              <a:buChar char="ü"/>
            </a:pPr>
            <a:r>
              <a:rPr lang="el-GR" sz="1800" dirty="0" smtClean="0"/>
              <a:t>Διαχείριση οφειλετών: Δημιουργία νέων οφειλετών από το χρήστη (πέραν των οφειλετών που αυτόματα δημιουργούνται με την έκδοση νέας οφειλής), απενεργοποίηση οφειλετών, διαδικασία ενοποίησης οφειλετών.</a:t>
            </a:r>
          </a:p>
          <a:p>
            <a:pPr lvl="0" algn="just">
              <a:buFont typeface="Wingdings" panose="05000000000000000000" pitchFamily="2" charset="2"/>
              <a:buChar char="ü"/>
            </a:pPr>
            <a:r>
              <a:rPr lang="el-GR" sz="1800" dirty="0" smtClean="0"/>
              <a:t>Δημιουργία χειρόγραφων οφειλών: Δημιουργία από τους χρήστες του ΟΠΣ νέων οφειλών για περιπτώσεις οι οποίες δεν εντάσσονται στην κανονική λειτουργία του πληροφοριακού συστήματος.</a:t>
            </a:r>
          </a:p>
          <a:p>
            <a:pPr lvl="0" algn="just">
              <a:buFont typeface="Wingdings" panose="05000000000000000000" pitchFamily="2" charset="2"/>
              <a:buChar char="ü"/>
            </a:pPr>
            <a:r>
              <a:rPr lang="el-GR" sz="1800" dirty="0" smtClean="0"/>
              <a:t>Δημιουργία χειρόγραφων πιστωτικών κινήσεων: Δημιουργία από τους χρήστες του ΟΠΣ νέων πιστωτικών κινήσεων για περιπτώσεις οι οποίες δεν εντάσσονται στην κανονική λειτουργία του πληροφοριακού συστήματος.</a:t>
            </a:r>
          </a:p>
          <a:p>
            <a:pPr lvl="0" algn="just">
              <a:buFont typeface="Wingdings" panose="05000000000000000000" pitchFamily="2" charset="2"/>
              <a:buChar char="ü"/>
            </a:pPr>
            <a:r>
              <a:rPr lang="el-GR" sz="1800" dirty="0" smtClean="0"/>
              <a:t>Καρτέλα Οφειλέτη: Αναλυτική παρακολούθηση όλων των οφειλών του οφειλέτη και των κινήσεων που συνδέονται με αυτές (πληρωμές μέσω ΟΠΣ, πληρωμές μέσω ΔΙΑΣ, ακυρώσεις/μειώσεις οφειλών, εκπτώσεις, συμψηφισμοί, μηνύσεις οφειλών</a:t>
            </a:r>
            <a:r>
              <a:rPr lang="el-GR" sz="1800" dirty="0" smtClean="0"/>
              <a:t>)</a:t>
            </a:r>
            <a:r>
              <a:rPr lang="en-US" sz="1800" dirty="0" smtClean="0"/>
              <a:t>.</a:t>
            </a:r>
            <a:endParaRPr lang="el-GR" sz="1800" dirty="0" smtClean="0"/>
          </a:p>
        </p:txBody>
      </p:sp>
    </p:spTree>
    <p:extLst>
      <p:ext uri="{BB962C8B-B14F-4D97-AF65-F5344CB8AC3E}">
        <p14:creationId xmlns:p14="http://schemas.microsoft.com/office/powerpoint/2010/main" val="10824557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1355" y="53752"/>
            <a:ext cx="6907109" cy="1143000"/>
          </a:xfrm>
        </p:spPr>
        <p:txBody>
          <a:bodyPr>
            <a:normAutofit/>
          </a:bodyPr>
          <a:lstStyle/>
          <a:p>
            <a:r>
              <a:rPr lang="el-GR" sz="4000" b="1" dirty="0"/>
              <a:t>Υποστήριξη του Κ.Ε.Α.Ο</a:t>
            </a:r>
          </a:p>
        </p:txBody>
      </p:sp>
      <p:sp>
        <p:nvSpPr>
          <p:cNvPr id="3" name="Content Placeholder 2"/>
          <p:cNvSpPr>
            <a:spLocks noGrp="1"/>
          </p:cNvSpPr>
          <p:nvPr>
            <p:ph idx="1"/>
          </p:nvPr>
        </p:nvSpPr>
        <p:spPr>
          <a:xfrm>
            <a:off x="465125" y="1567333"/>
            <a:ext cx="8229600" cy="4525963"/>
          </a:xfrm>
        </p:spPr>
        <p:txBody>
          <a:bodyPr>
            <a:noAutofit/>
          </a:bodyPr>
          <a:lstStyle/>
          <a:p>
            <a:pPr lvl="0" algn="just">
              <a:buFont typeface="Wingdings" panose="05000000000000000000" pitchFamily="2" charset="2"/>
              <a:buChar char="ü"/>
            </a:pPr>
            <a:r>
              <a:rPr lang="el-GR" sz="2000" dirty="0" smtClean="0"/>
              <a:t>Καταβολή οφειλών εκτός ρύθμισης: Δημιουργία προσωρινού Γραμματίου Είσπραξης για ποσό οφειλής εκτός ρύθμισης που καταβάλλεται από τον οφειλέτη ή ποσό παρακράτησης από άλλους φορείς για λογαριασμό του οφειλέτη. Το παραστατικό στη συνέχεια εκτελείται από τον ταμία, εκδίδεται η Απόδειξη Είσπραξης και ενημερώνεται η Καρτέλα Οφειλέτη.</a:t>
            </a:r>
          </a:p>
          <a:p>
            <a:pPr lvl="0" algn="just">
              <a:buFont typeface="Wingdings" panose="05000000000000000000" pitchFamily="2" charset="2"/>
              <a:buChar char="ü"/>
            </a:pPr>
            <a:r>
              <a:rPr lang="el-GR" sz="2000" dirty="0" smtClean="0"/>
              <a:t>Είσπραξη ποσού </a:t>
            </a:r>
            <a:r>
              <a:rPr lang="el-GR" sz="2000" dirty="0" err="1" smtClean="0"/>
              <a:t>υπερ</a:t>
            </a:r>
            <a:r>
              <a:rPr lang="el-GR" sz="2000" dirty="0" smtClean="0"/>
              <a:t> είσπραξης: Δημιουργία Γραμματίου </a:t>
            </a:r>
            <a:r>
              <a:rPr lang="el-GR" sz="2000" dirty="0" err="1" smtClean="0"/>
              <a:t>Υπερ</a:t>
            </a:r>
            <a:r>
              <a:rPr lang="el-GR" sz="2000" dirty="0" smtClean="0"/>
              <a:t> είσπραξης με το υπερβάλλον από το οφειλόμενο ποσό του οφειλέτη. Το παραστατικό στη συνέχεια εκτελείται από τον ταμία και συμψηφίζεται με τυχόν μελλοντικές οφειλές του οφειλέτη, ή επιστρέφεται σε αυτόν μετά από αίτησή του.</a:t>
            </a:r>
          </a:p>
          <a:p>
            <a:pPr lvl="0" algn="just">
              <a:buFont typeface="Wingdings" panose="05000000000000000000" pitchFamily="2" charset="2"/>
              <a:buChar char="ü"/>
            </a:pPr>
            <a:r>
              <a:rPr lang="el-GR" sz="2000" dirty="0" smtClean="0"/>
              <a:t>Υπολογισμός Στοιχείων Ρύθμισης: Πληροφόρηση για την απεικόνιση της τελικής ρύθμισης που θα προκύψει βάσει του επιθυμούμενου από τον οφειλέτη τύπου ρύθμισης για τις εκτός ρύθμισης ανεξόφλητες οφειλές του.</a:t>
            </a:r>
          </a:p>
        </p:txBody>
      </p:sp>
    </p:spTree>
    <p:extLst>
      <p:ext uri="{BB962C8B-B14F-4D97-AF65-F5344CB8AC3E}">
        <p14:creationId xmlns:p14="http://schemas.microsoft.com/office/powerpoint/2010/main" val="16572106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3344" y="44624"/>
            <a:ext cx="6995120" cy="1143000"/>
          </a:xfrm>
        </p:spPr>
        <p:txBody>
          <a:bodyPr>
            <a:normAutofit/>
          </a:bodyPr>
          <a:lstStyle/>
          <a:p>
            <a:r>
              <a:rPr lang="el-GR" sz="4000" b="1" dirty="0"/>
              <a:t>Υποστήριξη του Κ.Ε.Α.Ο</a:t>
            </a:r>
          </a:p>
        </p:txBody>
      </p:sp>
      <p:sp>
        <p:nvSpPr>
          <p:cNvPr id="3" name="Content Placeholder 2"/>
          <p:cNvSpPr>
            <a:spLocks noGrp="1"/>
          </p:cNvSpPr>
          <p:nvPr>
            <p:ph idx="1"/>
          </p:nvPr>
        </p:nvSpPr>
        <p:spPr>
          <a:xfrm>
            <a:off x="457200" y="1451917"/>
            <a:ext cx="8229600" cy="5001419"/>
          </a:xfrm>
        </p:spPr>
        <p:txBody>
          <a:bodyPr>
            <a:normAutofit fontScale="62500" lnSpcReduction="20000"/>
          </a:bodyPr>
          <a:lstStyle/>
          <a:p>
            <a:pPr lvl="0" algn="just">
              <a:buFont typeface="Wingdings" panose="05000000000000000000" pitchFamily="2" charset="2"/>
              <a:buChar char="ü"/>
            </a:pPr>
            <a:r>
              <a:rPr lang="el-GR" dirty="0" smtClean="0"/>
              <a:t>Δημιουργία </a:t>
            </a:r>
            <a:r>
              <a:rPr lang="el-GR" dirty="0"/>
              <a:t>Αίτησης και Απόφασης Ρύθμισης: Ο οφειλέτης αιτείται τη ρύθμιση των ανεξόφλητων εκτός ρύθμισης οφειλών του με τις διατάξεις του συγκεκριμένου νόμου (τύπου ρύθμισης). Στη συνέχεια, αφού πραγματοποιηθούν οι απαραίτητοι έλεγχοι, δημιουργείται η Απόφαση Ρύθμισης για την Αίτηση του οφειλέτη, το συνολικό ποσό της οποίας θα εξοφληθεί εφάπαξ ή σε καθορισμένες δόσεις.</a:t>
            </a:r>
          </a:p>
          <a:p>
            <a:pPr lvl="0" algn="just">
              <a:buFont typeface="Wingdings" panose="05000000000000000000" pitchFamily="2" charset="2"/>
              <a:buChar char="ü"/>
            </a:pPr>
            <a:r>
              <a:rPr lang="el-GR" dirty="0"/>
              <a:t>Τροποποίηση Απόφασης Ρύθμισης: Η δημιουργία νέας οφειλής, η ακύρωση/μείωση της οφειλής, καθώς και η αφαίρεση οφειλών από ήδη ισχύουσα απόφαση ρύθμισης, έχουν ως συνέπεια την τροποποίηση της ισχύουσας ρύθμισης του οφειλέτη και την δημιουργία νέας, στην οποία αποτυπώνεται η τελική εικόνα, με ταυτόχρονη απενεργοποίηση της παλαιάς.</a:t>
            </a:r>
          </a:p>
          <a:p>
            <a:pPr lvl="0" algn="just">
              <a:buFont typeface="Wingdings" panose="05000000000000000000" pitchFamily="2" charset="2"/>
              <a:buChar char="ü"/>
            </a:pPr>
            <a:r>
              <a:rPr lang="el-GR" dirty="0"/>
              <a:t>Καταβολή δόσης ρύθμισης: Δημιουργία προσωρινού Γραμματίου Είσπραξης για ποσό δόσης ρύθμισης που καταβάλλεται από τον οφειλέτη ή ποσό παρακράτησης από άλλους φορείς για λογαριασμό του οφειλέτη. Το παραστατικό στη συνέχεια εκτελείται από τον ταμία, εκδίδεται η Απόδειξη Είσπραξης και ενημερώνεται η Καρτέλα Οφειλέτη και η Απόφαση Ρύθμισης</a:t>
            </a:r>
            <a:r>
              <a:rPr lang="el-GR" dirty="0" smtClean="0"/>
              <a:t>.</a:t>
            </a:r>
            <a:endParaRPr lang="el-GR" dirty="0"/>
          </a:p>
        </p:txBody>
      </p:sp>
    </p:spTree>
    <p:extLst>
      <p:ext uri="{BB962C8B-B14F-4D97-AF65-F5344CB8AC3E}">
        <p14:creationId xmlns:p14="http://schemas.microsoft.com/office/powerpoint/2010/main" val="27496521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53752"/>
            <a:ext cx="7056784" cy="1143000"/>
          </a:xfrm>
        </p:spPr>
        <p:txBody>
          <a:bodyPr>
            <a:normAutofit/>
          </a:bodyPr>
          <a:lstStyle/>
          <a:p>
            <a:r>
              <a:rPr lang="el-GR" sz="4000" b="1" dirty="0"/>
              <a:t>Υποστήριξη του Κ.Ε.Α.Ο</a:t>
            </a:r>
          </a:p>
        </p:txBody>
      </p:sp>
      <p:sp>
        <p:nvSpPr>
          <p:cNvPr id="3" name="Content Placeholder 2"/>
          <p:cNvSpPr>
            <a:spLocks noGrp="1"/>
          </p:cNvSpPr>
          <p:nvPr>
            <p:ph idx="1"/>
          </p:nvPr>
        </p:nvSpPr>
        <p:spPr>
          <a:xfrm>
            <a:off x="323528" y="1595933"/>
            <a:ext cx="8507288" cy="5001419"/>
          </a:xfrm>
        </p:spPr>
        <p:txBody>
          <a:bodyPr>
            <a:normAutofit fontScale="70000" lnSpcReduction="20000"/>
          </a:bodyPr>
          <a:lstStyle/>
          <a:p>
            <a:pPr lvl="0" algn="just">
              <a:buFont typeface="Wingdings" panose="05000000000000000000" pitchFamily="2" charset="2"/>
              <a:buChar char="ü"/>
            </a:pPr>
            <a:r>
              <a:rPr lang="el-GR" dirty="0" smtClean="0"/>
              <a:t>Δημιουργία </a:t>
            </a:r>
            <a:r>
              <a:rPr lang="el-GR" dirty="0"/>
              <a:t>Α’ και Β’ Ατομικής Ειδοποίησης από τις Περιφερειακές .Υπηρεσίες ΚΕΑΟ: Οι αρμόδιες Περιφερειακές Υπηρεσίες του Κ.Ε.Α.Ο. εκδίδουν από το ΟΠΣ ατομικές ειδοποιήσεις για τις οφειλές των οφειλετών τους και τη δρομολόγηση αναγκαστικών μέτρων εις βάρος τους. Οι ειδοποιήσεις αυτές είναι ταυτόχρονα διαθέσιμες και στον λογαριασμό των οφειλετών στο διαδίκτυο.</a:t>
            </a:r>
          </a:p>
          <a:p>
            <a:pPr lvl="0" algn="just">
              <a:buFont typeface="Wingdings" panose="05000000000000000000" pitchFamily="2" charset="2"/>
              <a:buChar char="ü"/>
            </a:pPr>
            <a:r>
              <a:rPr lang="el-GR" dirty="0"/>
              <a:t>Διαδικασία Μαζικής Δημιουργίας Ατομικών Ειδοποιήσεων: Η διαδικασία αυτή εκτελείται χρονικά με υπόδειξη του Κ.Ε.Α.Ο. και αφορά οφειλέτες που εντάχθηκαν στο Κ.Ε.Α.Ο. σε συγκεκριμένα χρονικά διαστήματα. Οι ατομικές ειδοποιήσεις που δημιουργούνται είναι ταυτόχρονα διαθέσιμες και στον λογαριασμό των οφειλετών στο διαδίκτυο.</a:t>
            </a:r>
          </a:p>
          <a:p>
            <a:pPr lvl="0" algn="just">
              <a:buFont typeface="Wingdings" panose="05000000000000000000" pitchFamily="2" charset="2"/>
              <a:buChar char="ü"/>
            </a:pPr>
            <a:r>
              <a:rPr lang="el-GR" dirty="0"/>
              <a:t>Αναγκαστικά Μέτρα: Υποθήκες, κατασχέσεις, πλειστηριασμοί, πτωχεύσεις εκκαθαρίσεις.</a:t>
            </a:r>
          </a:p>
          <a:p>
            <a:pPr algn="just">
              <a:buFont typeface="Wingdings" panose="05000000000000000000" pitchFamily="2" charset="2"/>
              <a:buChar char="ü"/>
            </a:pPr>
            <a:r>
              <a:rPr lang="en-US" dirty="0" err="1"/>
              <a:t>Οικονομική</a:t>
            </a:r>
            <a:r>
              <a:rPr lang="en-US" dirty="0"/>
              <a:t> </a:t>
            </a:r>
            <a:r>
              <a:rPr lang="en-US" dirty="0" err="1"/>
              <a:t>Δι</a:t>
            </a:r>
            <a:r>
              <a:rPr lang="en-US" dirty="0"/>
              <a:t>αχείριση και Ταμειακή Εκτέλεση Παραστατικών Είσπραξης.</a:t>
            </a:r>
            <a:endParaRPr lang="el-GR" dirty="0"/>
          </a:p>
        </p:txBody>
      </p:sp>
    </p:spTree>
    <p:extLst>
      <p:ext uri="{BB962C8B-B14F-4D97-AF65-F5344CB8AC3E}">
        <p14:creationId xmlns:p14="http://schemas.microsoft.com/office/powerpoint/2010/main" val="19512986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188640"/>
            <a:ext cx="4546848" cy="1143000"/>
          </a:xfrm>
        </p:spPr>
        <p:txBody>
          <a:bodyPr/>
          <a:lstStyle/>
          <a:p>
            <a:r>
              <a:rPr lang="el-GR" dirty="0" smtClean="0"/>
              <a:t>Εισαγωγικά</a:t>
            </a:r>
            <a:endParaRPr lang="el-GR" dirty="0"/>
          </a:p>
        </p:txBody>
      </p:sp>
      <p:sp>
        <p:nvSpPr>
          <p:cNvPr id="3" name="Content Placeholder 2"/>
          <p:cNvSpPr>
            <a:spLocks noGrp="1"/>
          </p:cNvSpPr>
          <p:nvPr>
            <p:ph idx="1"/>
          </p:nvPr>
        </p:nvSpPr>
        <p:spPr>
          <a:xfrm>
            <a:off x="323528" y="1581834"/>
            <a:ext cx="8568954" cy="4367447"/>
          </a:xfrm>
        </p:spPr>
        <p:txBody>
          <a:bodyPr>
            <a:normAutofit fontScale="92500" lnSpcReduction="10000"/>
          </a:bodyPr>
          <a:lstStyle/>
          <a:p>
            <a:pPr marL="0" indent="0">
              <a:lnSpc>
                <a:spcPct val="120000"/>
              </a:lnSpc>
              <a:spcBef>
                <a:spcPts val="0"/>
              </a:spcBef>
              <a:buNone/>
            </a:pPr>
            <a:r>
              <a:rPr lang="el-GR" dirty="0" smtClean="0"/>
              <a:t>Οι </a:t>
            </a:r>
            <a:r>
              <a:rPr lang="el-GR" dirty="0"/>
              <a:t>τρεις άξονες για την Πληροφορική στην Κοινωνική Ασφάλιση </a:t>
            </a:r>
            <a:r>
              <a:rPr lang="el-GR" dirty="0" smtClean="0"/>
              <a:t>είναι:</a:t>
            </a:r>
          </a:p>
          <a:p>
            <a:pPr>
              <a:lnSpc>
                <a:spcPct val="120000"/>
              </a:lnSpc>
              <a:spcBef>
                <a:spcPts val="0"/>
              </a:spcBef>
              <a:buFont typeface="Wingdings" panose="05000000000000000000" pitchFamily="2" charset="2"/>
              <a:buChar char="ü"/>
            </a:pPr>
            <a:r>
              <a:rPr lang="el-GR" dirty="0" smtClean="0"/>
              <a:t>η </a:t>
            </a:r>
            <a:r>
              <a:rPr lang="el-GR" dirty="0"/>
              <a:t>Γενική Γραμματεία Κοινωνικής Ασφάλισης (ΓΓΚΑ), </a:t>
            </a:r>
            <a:endParaRPr lang="el-GR" dirty="0" smtClean="0"/>
          </a:p>
          <a:p>
            <a:pPr>
              <a:lnSpc>
                <a:spcPct val="120000"/>
              </a:lnSpc>
              <a:spcBef>
                <a:spcPts val="0"/>
              </a:spcBef>
              <a:buFont typeface="Wingdings" panose="05000000000000000000" pitchFamily="2" charset="2"/>
              <a:buChar char="ü"/>
            </a:pPr>
            <a:r>
              <a:rPr lang="el-GR" dirty="0" smtClean="0"/>
              <a:t>η </a:t>
            </a:r>
            <a:r>
              <a:rPr lang="el-GR" dirty="0"/>
              <a:t>Ηλεκτρονική Διακυβέρνηση Κοινωνικής Ασφάλισης (ΗΔΙΚΑ ΑΕ, πρώην ΚΗΥΚΥ, Κεντρικός Ηλεκτρονικός Υπολογιστής Κοινωνικών Υπηρεσιών</a:t>
            </a:r>
            <a:r>
              <a:rPr lang="el-GR" dirty="0" smtClean="0"/>
              <a:t>)</a:t>
            </a:r>
          </a:p>
          <a:p>
            <a:pPr>
              <a:lnSpc>
                <a:spcPct val="120000"/>
              </a:lnSpc>
              <a:spcBef>
                <a:spcPts val="0"/>
              </a:spcBef>
              <a:buFont typeface="Wingdings" panose="05000000000000000000" pitchFamily="2" charset="2"/>
              <a:buChar char="ü"/>
            </a:pPr>
            <a:r>
              <a:rPr lang="el-GR" dirty="0" smtClean="0"/>
              <a:t>οι </a:t>
            </a:r>
            <a:r>
              <a:rPr lang="el-GR" dirty="0"/>
              <a:t>ίδιοι οι φορείς, με τις Διευθύνσεις / Τμήματα Μηχανογράφησης που </a:t>
            </a:r>
            <a:r>
              <a:rPr lang="el-GR" dirty="0" smtClean="0"/>
              <a:t>διαθέτουν</a:t>
            </a:r>
            <a:endParaRPr lang="el-GR" dirty="0"/>
          </a:p>
        </p:txBody>
      </p:sp>
    </p:spTree>
    <p:extLst>
      <p:ext uri="{BB962C8B-B14F-4D97-AF65-F5344CB8AC3E}">
        <p14:creationId xmlns:p14="http://schemas.microsoft.com/office/powerpoint/2010/main" val="356285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16632"/>
            <a:ext cx="5328593" cy="1143000"/>
          </a:xfrm>
        </p:spPr>
        <p:txBody>
          <a:bodyPr>
            <a:normAutofit fontScale="90000"/>
          </a:bodyPr>
          <a:lstStyle/>
          <a:p>
            <a:r>
              <a:rPr lang="el-GR" dirty="0"/>
              <a:t>Γενική Γραμματεία Κοινωνικής Ασφάλισης</a:t>
            </a:r>
          </a:p>
        </p:txBody>
      </p:sp>
      <p:sp>
        <p:nvSpPr>
          <p:cNvPr id="3" name="Content Placeholder 2"/>
          <p:cNvSpPr>
            <a:spLocks noGrp="1"/>
          </p:cNvSpPr>
          <p:nvPr>
            <p:ph idx="1"/>
          </p:nvPr>
        </p:nvSpPr>
        <p:spPr>
          <a:xfrm>
            <a:off x="251520" y="1581834"/>
            <a:ext cx="8568954" cy="4367447"/>
          </a:xfrm>
        </p:spPr>
        <p:txBody>
          <a:bodyPr>
            <a:normAutofit/>
          </a:bodyPr>
          <a:lstStyle/>
          <a:p>
            <a:pPr marL="0" indent="0" algn="just">
              <a:buNone/>
            </a:pPr>
            <a:r>
              <a:rPr lang="el-GR" sz="1600" dirty="0"/>
              <a:t>Η Γενική Γραμματεία Κοινωνικής Ασφάλισης διαθέτει Διεύθυνση Πληροφορικής, με γενικό στόχο τον έλεγχο και την εποπτεία των Φορέων Κοινωνικής Ασφάλισης σε θέματα που έχουν σχέση με την εισαγωγή, υποστήριξη και επέκταση των ΤΠΕ στις υπηρεσίες </a:t>
            </a:r>
            <a:r>
              <a:rPr lang="el-GR" sz="1600" dirty="0" smtClean="0"/>
              <a:t>τους.</a:t>
            </a:r>
          </a:p>
          <a:p>
            <a:pPr marL="0" indent="0" algn="just">
              <a:buNone/>
            </a:pPr>
            <a:endParaRPr lang="el-GR" sz="1600" dirty="0"/>
          </a:p>
          <a:p>
            <a:pPr marL="0" indent="0" algn="just">
              <a:buNone/>
            </a:pPr>
            <a:r>
              <a:rPr lang="el-GR" sz="1600" dirty="0" smtClean="0"/>
              <a:t>Έχει </a:t>
            </a:r>
            <a:r>
              <a:rPr lang="el-GR" sz="1600" dirty="0"/>
              <a:t>επίσης την ευθύνη για την υλοποίηση, θέση σε λειτουργία, διαχείριση και υποστήριξη του Έργου ‘ΑΜΚΑ-ΕΜΑΕΣ’/ Εθνικό Γενικό Μητρώο Ασφαλισμένων και Συνταξιούχων - Αριθμός Μητρώου Κοινωνικής Ασφάλισης - Κάρτα Κοινωνικής Ασφάλισης" (άρθρο 64 Ν.2084/92 ‘Αναμόρφωση της Κοινωνικής Ασφάλισης και άλλες διατάξεις’). </a:t>
            </a:r>
            <a:endParaRPr lang="el-GR" sz="1600" dirty="0" smtClean="0"/>
          </a:p>
          <a:p>
            <a:pPr marL="0" indent="0" algn="just">
              <a:buNone/>
            </a:pPr>
            <a:endParaRPr lang="el-GR" sz="1600" dirty="0"/>
          </a:p>
          <a:p>
            <a:pPr marL="0" indent="0" algn="just">
              <a:buNone/>
            </a:pPr>
            <a:r>
              <a:rPr lang="el-GR" sz="1600" dirty="0" smtClean="0"/>
              <a:t>Συντονίζει </a:t>
            </a:r>
            <a:r>
              <a:rPr lang="el-GR" sz="1600" dirty="0"/>
              <a:t>όλους τους εμπλεκόμενους φορείς, προδιαγράφει τις διαδικασίες και θέτει τις προτεραιότητες. Η υλοποίηση του Εθνικού Μητρώου και του ΑΜΚΑ έχουν ανατεθεί στην </a:t>
            </a:r>
            <a:r>
              <a:rPr lang="el-GR" sz="1600" dirty="0" smtClean="0"/>
              <a:t>ΗΔΙΚΑ.</a:t>
            </a:r>
          </a:p>
          <a:p>
            <a:pPr marL="0" indent="0" algn="just">
              <a:buNone/>
            </a:pPr>
            <a:endParaRPr lang="el-GR" sz="1600" dirty="0" smtClean="0"/>
          </a:p>
          <a:p>
            <a:pPr marL="0" indent="0" algn="just">
              <a:buNone/>
            </a:pPr>
            <a:r>
              <a:rPr lang="el-GR" sz="1600" dirty="0" smtClean="0"/>
              <a:t>Η </a:t>
            </a:r>
            <a:r>
              <a:rPr lang="el-GR" sz="1600" dirty="0"/>
              <a:t>Διεύθυνση είναι οργανωμένη σε δύο Τμήματα:</a:t>
            </a:r>
          </a:p>
          <a:p>
            <a:pPr lvl="0" algn="just"/>
            <a:r>
              <a:rPr lang="el-GR" sz="1600" dirty="0"/>
              <a:t>Το Τμήμα Ανάλυσης και Προγραμματισμού, και</a:t>
            </a:r>
          </a:p>
          <a:p>
            <a:pPr algn="just"/>
            <a:r>
              <a:rPr lang="en-US" sz="1600" dirty="0" err="1"/>
              <a:t>Το</a:t>
            </a:r>
            <a:r>
              <a:rPr lang="en-US" sz="1600" dirty="0"/>
              <a:t> Τμήμα Εκμετάλλευσης εξοπλισμού και υποστήριξης συστημάτων</a:t>
            </a:r>
            <a:endParaRPr lang="el-GR" sz="1600" dirty="0"/>
          </a:p>
        </p:txBody>
      </p:sp>
    </p:spTree>
    <p:extLst>
      <p:ext uri="{BB962C8B-B14F-4D97-AF65-F5344CB8AC3E}">
        <p14:creationId xmlns:p14="http://schemas.microsoft.com/office/powerpoint/2010/main" val="2942576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125760"/>
            <a:ext cx="5256585" cy="1143000"/>
          </a:xfrm>
        </p:spPr>
        <p:txBody>
          <a:bodyPr>
            <a:normAutofit fontScale="90000"/>
          </a:bodyPr>
          <a:lstStyle/>
          <a:p>
            <a:r>
              <a:rPr lang="el-GR" dirty="0"/>
              <a:t>Γενική Γραμματεία Κοινωνικής Ασφάλισης</a:t>
            </a:r>
          </a:p>
        </p:txBody>
      </p:sp>
      <p:sp>
        <p:nvSpPr>
          <p:cNvPr id="3" name="Content Placeholder 2"/>
          <p:cNvSpPr>
            <a:spLocks noGrp="1"/>
          </p:cNvSpPr>
          <p:nvPr>
            <p:ph idx="1"/>
          </p:nvPr>
        </p:nvSpPr>
        <p:spPr>
          <a:xfrm>
            <a:off x="323528" y="1484784"/>
            <a:ext cx="8507288" cy="4853136"/>
          </a:xfrm>
        </p:spPr>
        <p:txBody>
          <a:bodyPr>
            <a:noAutofit/>
          </a:bodyPr>
          <a:lstStyle/>
          <a:p>
            <a:pPr marL="0" indent="0" algn="just">
              <a:buNone/>
            </a:pPr>
            <a:r>
              <a:rPr lang="el-GR" sz="1600" b="1" dirty="0" smtClean="0"/>
              <a:t>Τμήμα </a:t>
            </a:r>
            <a:r>
              <a:rPr lang="el-GR" sz="1600" b="1" dirty="0"/>
              <a:t>Ανάλυσης και Προγραμματισμού της ΓΓΚΑ</a:t>
            </a:r>
          </a:p>
          <a:p>
            <a:pPr marL="0" indent="0" algn="just">
              <a:buNone/>
            </a:pPr>
            <a:r>
              <a:rPr lang="el-GR" sz="1600" dirty="0"/>
              <a:t>Αρμοδιότητες:</a:t>
            </a:r>
          </a:p>
          <a:p>
            <a:pPr lvl="0" algn="just">
              <a:buFont typeface="Wingdings" panose="05000000000000000000" pitchFamily="2" charset="2"/>
              <a:buChar char="ü"/>
            </a:pPr>
            <a:r>
              <a:rPr lang="el-GR" sz="1600" dirty="0"/>
              <a:t>Η πλήρης κάλυψη των μηχανογραφικών αναγκών της Γενικής Γραμματείας και των ασφαλιστικών οργανισμών που εποπτεύει από πλευράς ανάλυσης, σχεδίασης, προγραμματισμού, τεκμηρίωσης, υλοποίησης και σύνταξης ειδικών τεχνικών μελετών και μελετών σκοπιμότητας.</a:t>
            </a:r>
          </a:p>
          <a:p>
            <a:pPr marL="0" indent="0" algn="just">
              <a:buNone/>
            </a:pPr>
            <a:r>
              <a:rPr lang="el-GR" sz="1600" b="1" dirty="0"/>
              <a:t> </a:t>
            </a:r>
          </a:p>
          <a:p>
            <a:pPr marL="0" indent="0" algn="just">
              <a:buNone/>
            </a:pPr>
            <a:r>
              <a:rPr lang="el-GR" sz="1600" b="1" dirty="0" smtClean="0"/>
              <a:t>Τμήμα </a:t>
            </a:r>
            <a:r>
              <a:rPr lang="el-GR" sz="1600" b="1" dirty="0"/>
              <a:t>Εκμετάλλευσης εξοπλισμού και υποστήριξης συστημάτων</a:t>
            </a:r>
          </a:p>
          <a:p>
            <a:pPr marL="0" indent="0" algn="just">
              <a:buNone/>
            </a:pPr>
            <a:r>
              <a:rPr lang="el-GR" sz="1600" dirty="0"/>
              <a:t> </a:t>
            </a:r>
          </a:p>
          <a:p>
            <a:pPr marL="0" indent="0" algn="just">
              <a:buNone/>
            </a:pPr>
            <a:r>
              <a:rPr lang="el-GR" sz="1600" dirty="0"/>
              <a:t>Αρμοδιότητες:</a:t>
            </a:r>
          </a:p>
          <a:p>
            <a:pPr algn="just">
              <a:buFont typeface="Wingdings" panose="05000000000000000000" pitchFamily="2" charset="2"/>
              <a:buChar char="ü"/>
            </a:pPr>
            <a:r>
              <a:rPr lang="el-GR" sz="1600" dirty="0"/>
              <a:t>Η καλή λειτουργία, εκμετάλλευση και συντήρηση του εξοπλισμού, η προετοιμασία δεδομένων, ο έλεγχος εισόδου / εξόδου και η ασφάλεια του όλου συστήματος. </a:t>
            </a:r>
          </a:p>
          <a:p>
            <a:pPr algn="just">
              <a:buFont typeface="Wingdings" panose="05000000000000000000" pitchFamily="2" charset="2"/>
              <a:buChar char="ü"/>
            </a:pPr>
            <a:r>
              <a:rPr lang="el-GR" sz="1600" dirty="0"/>
              <a:t>Η εποπτεία και ο έλεγχος της ΗΔΙΚΑ και των Νομικών Προσώπων αρμοδιότητας της Γενικής Γραμματείας σε θέματα Μηχανογράφησης καθώς και η τήρηση στατιστικών στοιχείων.</a:t>
            </a:r>
          </a:p>
          <a:p>
            <a:pPr algn="just">
              <a:buFont typeface="Wingdings" panose="05000000000000000000" pitchFamily="2" charset="2"/>
              <a:buChar char="ü"/>
            </a:pPr>
            <a:r>
              <a:rPr lang="en-US" sz="1600" dirty="0"/>
              <a:t>Η πα</a:t>
            </a:r>
            <a:r>
              <a:rPr lang="en-US" sz="1600" dirty="0" err="1"/>
              <a:t>ροχή</a:t>
            </a:r>
            <a:r>
              <a:rPr lang="en-US" sz="1600" dirty="0"/>
              <a:t> υπ</a:t>
            </a:r>
            <a:r>
              <a:rPr lang="en-US" sz="1600" dirty="0" err="1"/>
              <a:t>οστήριξης</a:t>
            </a:r>
            <a:r>
              <a:rPr lang="en-US" sz="1600" dirty="0"/>
              <a:t> </a:t>
            </a:r>
            <a:r>
              <a:rPr lang="en-US" sz="1600" dirty="0" err="1"/>
              <a:t>γι</a:t>
            </a:r>
            <a:r>
              <a:rPr lang="en-US" sz="1600" dirty="0"/>
              <a:t>α την κάλυψη αναγκών σε εξειδικευμένους τομείς της Πληροφορικής καθώς και η διαρκής ενημέρωση του προσωπικού πάνω στις εξελίξεις των τομέων αυτών.</a:t>
            </a:r>
            <a:endParaRPr lang="el-GR" sz="1600" dirty="0"/>
          </a:p>
        </p:txBody>
      </p:sp>
    </p:spTree>
    <p:extLst>
      <p:ext uri="{BB962C8B-B14F-4D97-AF65-F5344CB8AC3E}">
        <p14:creationId xmlns:p14="http://schemas.microsoft.com/office/powerpoint/2010/main" val="18204033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25760"/>
            <a:ext cx="6804248" cy="1143000"/>
          </a:xfrm>
        </p:spPr>
        <p:txBody>
          <a:bodyPr>
            <a:noAutofit/>
          </a:bodyPr>
          <a:lstStyle/>
          <a:p>
            <a:r>
              <a:rPr lang="el-GR" sz="3600" b="1" dirty="0"/>
              <a:t>Ηλεκτρονική Διακυβέρνηση Κοινωνικής </a:t>
            </a:r>
            <a:r>
              <a:rPr lang="el-GR" sz="3600" b="1" dirty="0" smtClean="0"/>
              <a:t>Ασφάλισης (ΗΔΙΚΑ ΑΕ)</a:t>
            </a:r>
            <a:endParaRPr lang="el-GR" sz="3600" b="1" dirty="0"/>
          </a:p>
        </p:txBody>
      </p:sp>
      <p:sp>
        <p:nvSpPr>
          <p:cNvPr id="3" name="Content Placeholder 2"/>
          <p:cNvSpPr>
            <a:spLocks noGrp="1"/>
          </p:cNvSpPr>
          <p:nvPr>
            <p:ph idx="1"/>
          </p:nvPr>
        </p:nvSpPr>
        <p:spPr>
          <a:xfrm>
            <a:off x="323528" y="1581834"/>
            <a:ext cx="8496946" cy="4367447"/>
          </a:xfrm>
        </p:spPr>
        <p:txBody>
          <a:bodyPr>
            <a:normAutofit/>
          </a:bodyPr>
          <a:lstStyle/>
          <a:p>
            <a:pPr>
              <a:spcBef>
                <a:spcPts val="0"/>
              </a:spcBef>
              <a:buFont typeface="Wingdings" panose="05000000000000000000" pitchFamily="2" charset="2"/>
              <a:buChar char="Ø"/>
            </a:pPr>
            <a:r>
              <a:rPr lang="el-GR" dirty="0"/>
              <a:t>Η ‘Ηλεκτρονική Διακυβέρνηση Κοινωνικής Ασφάλισης’ (Η.ΔΙ.Κ.Α. Α.Ε.), είναι ανώνυμη εταιρεία μη κερδοσκοπικού χαρακτήρα. </a:t>
            </a:r>
            <a:endParaRPr lang="en-US" dirty="0" smtClean="0"/>
          </a:p>
          <a:p>
            <a:pPr>
              <a:spcBef>
                <a:spcPts val="0"/>
              </a:spcBef>
              <a:buFont typeface="Wingdings" panose="05000000000000000000" pitchFamily="2" charset="2"/>
              <a:buChar char="Ø"/>
            </a:pPr>
            <a:r>
              <a:rPr lang="el-GR" dirty="0" smtClean="0"/>
              <a:t>Ιδρύθηκε </a:t>
            </a:r>
            <a:r>
              <a:rPr lang="el-GR" dirty="0"/>
              <a:t>με το Ν.3607/2007 (ΦΕΚ 245/Α/2007) και προέρχεται από το Ν.Π.Ι.Δ. με την επωνυμία ‘Κέντρο Ηλεκτρονικού Υπολογιστή Κοινωνικών Υπηρεσιών’ (Κ.Η.Υ.Κ.Υ.), που είχε ιδρυθεί με το Ν.Δ 390/69 (ΦΕΚ 283/Α/1969</a:t>
            </a:r>
            <a:r>
              <a:rPr lang="el-GR" dirty="0" smtClean="0"/>
              <a:t>).</a:t>
            </a:r>
            <a:endParaRPr lang="el-GR" dirty="0"/>
          </a:p>
        </p:txBody>
      </p:sp>
    </p:spTree>
    <p:extLst>
      <p:ext uri="{BB962C8B-B14F-4D97-AF65-F5344CB8AC3E}">
        <p14:creationId xmlns:p14="http://schemas.microsoft.com/office/powerpoint/2010/main" val="3782007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6264" y="116632"/>
            <a:ext cx="6804248" cy="1143000"/>
          </a:xfrm>
        </p:spPr>
        <p:txBody>
          <a:bodyPr>
            <a:noAutofit/>
          </a:bodyPr>
          <a:lstStyle/>
          <a:p>
            <a:r>
              <a:rPr lang="el-GR" sz="3600" b="1" dirty="0"/>
              <a:t>Ηλεκτρονική Διακυβέρνηση Κοινωνικής </a:t>
            </a:r>
            <a:r>
              <a:rPr lang="el-GR" sz="3600" b="1" dirty="0" smtClean="0"/>
              <a:t>Ασφάλισης (ΗΔΙΚΑ ΑΕ)</a:t>
            </a:r>
            <a:endParaRPr lang="el-GR" sz="3600" b="1" dirty="0"/>
          </a:p>
        </p:txBody>
      </p:sp>
      <p:sp>
        <p:nvSpPr>
          <p:cNvPr id="3" name="Content Placeholder 2"/>
          <p:cNvSpPr>
            <a:spLocks noGrp="1"/>
          </p:cNvSpPr>
          <p:nvPr>
            <p:ph idx="1"/>
          </p:nvPr>
        </p:nvSpPr>
        <p:spPr>
          <a:xfrm>
            <a:off x="251520" y="1556792"/>
            <a:ext cx="8568954" cy="4367447"/>
          </a:xfrm>
        </p:spPr>
        <p:txBody>
          <a:bodyPr>
            <a:normAutofit fontScale="70000" lnSpcReduction="20000"/>
          </a:bodyPr>
          <a:lstStyle/>
          <a:p>
            <a:pPr marL="0" indent="0" algn="just">
              <a:lnSpc>
                <a:spcPct val="120000"/>
              </a:lnSpc>
              <a:spcBef>
                <a:spcPts val="0"/>
              </a:spcBef>
              <a:buNone/>
            </a:pPr>
            <a:r>
              <a:rPr lang="el-GR" dirty="0" smtClean="0"/>
              <a:t>Η </a:t>
            </a:r>
            <a:r>
              <a:rPr lang="el-GR" dirty="0"/>
              <a:t>Η.ΔΙ.ΚΑ. Α.Ε λειτουργεί χάριν του δημοσίου συμφέροντος κατά τις διατάξεις του ιδιωτικού δικαίου, σύμφωνα με τους κανόνες της ιδιωτικής οικονομίας, </a:t>
            </a:r>
            <a:r>
              <a:rPr lang="el-GR" dirty="0" smtClean="0"/>
              <a:t>διέπετε </a:t>
            </a:r>
            <a:r>
              <a:rPr lang="el-GR" dirty="0"/>
              <a:t>από τις διατάξεις του Ν.3607/2007 και των κατά εξουσιοδότηση αυτού διοικητικών πράξεων όπως τροποποιήθηκε με τις διατάξεις του Ν.4024/2011 άρθρο 2 παρ.12 (ΦΕΚ Α226) και υπάγεται στις διατάξεις του Ν.3429/2005 (ΦΕΚ 314/Α’) ‘Δημόσιες Επιχειρήσεις και Οργανισμοί (Δ.Ε.Κ.Ο.)’ εξαιρουμένων των διατάξεων του άρθρου 14. Για τα ρυθμιζόμενα θέματα, που αφορούν στην ίδρυση και λειτουργία της Εταιρείας, εφαρμόζονται συμπληρωματικά και εφόσον δεν αντίκειται στις διατάξεις αυτού και του Ν.3429/2005, οι διατάξεις του Κ.Ν. 2190/2005, οι διατάξεις του Κ.Ν. 2190/1920 και της λοιπής νομοθεσίας ‘Περί Ανωνύμων Εταιρειών’, όπως ισχύουν κάθε φορά.</a:t>
            </a:r>
          </a:p>
        </p:txBody>
      </p:sp>
    </p:spTree>
    <p:extLst>
      <p:ext uri="{BB962C8B-B14F-4D97-AF65-F5344CB8AC3E}">
        <p14:creationId xmlns:p14="http://schemas.microsoft.com/office/powerpoint/2010/main" val="2553993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25760"/>
            <a:ext cx="5112569" cy="1143000"/>
          </a:xfrm>
        </p:spPr>
        <p:txBody>
          <a:bodyPr>
            <a:normAutofit/>
          </a:bodyPr>
          <a:lstStyle/>
          <a:p>
            <a:r>
              <a:rPr lang="el-GR" sz="4000" b="1" dirty="0" smtClean="0"/>
              <a:t>Αποστολή ΗΔΙΚΑ</a:t>
            </a:r>
            <a:endParaRPr lang="el-GR" sz="4000" b="1" dirty="0"/>
          </a:p>
        </p:txBody>
      </p:sp>
      <p:sp>
        <p:nvSpPr>
          <p:cNvPr id="3" name="Content Placeholder 2"/>
          <p:cNvSpPr>
            <a:spLocks noGrp="1"/>
          </p:cNvSpPr>
          <p:nvPr>
            <p:ph idx="1"/>
          </p:nvPr>
        </p:nvSpPr>
        <p:spPr/>
        <p:txBody>
          <a:bodyPr>
            <a:normAutofit fontScale="70000" lnSpcReduction="20000"/>
          </a:bodyPr>
          <a:lstStyle/>
          <a:p>
            <a:pPr lvl="0">
              <a:lnSpc>
                <a:spcPct val="120000"/>
              </a:lnSpc>
              <a:spcBef>
                <a:spcPts val="0"/>
              </a:spcBef>
              <a:buFont typeface="Wingdings" panose="05000000000000000000" pitchFamily="2" charset="2"/>
              <a:buChar char="Ø"/>
            </a:pPr>
            <a:r>
              <a:rPr lang="el-GR" dirty="0"/>
              <a:t>Η Ανάπτυξη και συντήρηση Ηλεκτρονικών Υπηρεσιών Εθνικής Εμβέλειας στους τομείς της Κοινωνικής Ασφάλισης και της Υγείας με τη μέγιστη δυνατή αξιοποίηση των διαθέσιμων Ευρωπαϊκών πόρων.</a:t>
            </a:r>
          </a:p>
          <a:p>
            <a:pPr lvl="0">
              <a:lnSpc>
                <a:spcPct val="120000"/>
              </a:lnSpc>
              <a:spcBef>
                <a:spcPts val="0"/>
              </a:spcBef>
              <a:buFont typeface="Wingdings" panose="05000000000000000000" pitchFamily="2" charset="2"/>
              <a:buChar char="Ø"/>
            </a:pPr>
            <a:r>
              <a:rPr lang="el-GR" dirty="0"/>
              <a:t>Ο Εκσυγχρονισμός, η τυποποίηση και η </a:t>
            </a:r>
            <a:r>
              <a:rPr lang="el-GR" dirty="0" err="1"/>
              <a:t>επικαιροποίηση</a:t>
            </a:r>
            <a:r>
              <a:rPr lang="el-GR" dirty="0"/>
              <a:t> των εφαρμογών των Φορέων Κοινωνικής Ασφάλισης και άλλων Δημοσίων Φορέων.</a:t>
            </a:r>
          </a:p>
          <a:p>
            <a:pPr>
              <a:lnSpc>
                <a:spcPct val="120000"/>
              </a:lnSpc>
              <a:spcBef>
                <a:spcPts val="0"/>
              </a:spcBef>
              <a:buFont typeface="Wingdings" panose="05000000000000000000" pitchFamily="2" charset="2"/>
              <a:buChar char="Ø"/>
            </a:pPr>
            <a:r>
              <a:rPr lang="en-US" dirty="0"/>
              <a:t>Η </a:t>
            </a:r>
            <a:r>
              <a:rPr lang="en-US" dirty="0" err="1"/>
              <a:t>Πρόοδος</a:t>
            </a:r>
            <a:r>
              <a:rPr lang="en-US" dirty="0"/>
              <a:t> και </a:t>
            </a:r>
            <a:r>
              <a:rPr lang="en-US" dirty="0" err="1"/>
              <a:t>ενδυνάμωση</a:t>
            </a:r>
            <a:r>
              <a:rPr lang="en-US" dirty="0"/>
              <a:t> </a:t>
            </a:r>
            <a:r>
              <a:rPr lang="en-US" dirty="0" err="1"/>
              <a:t>της</a:t>
            </a:r>
            <a:r>
              <a:rPr lang="en-US" dirty="0"/>
              <a:t> </a:t>
            </a:r>
            <a:r>
              <a:rPr lang="en-US" dirty="0" err="1"/>
              <a:t>Ετ</a:t>
            </a:r>
            <a:r>
              <a:rPr lang="en-US" dirty="0"/>
              <a:t>αιρείας με τον εμπλουτισμό των δυνατοτήτων της και την εξέλιξη μιας νέας εταιρικής φυσιογνωμίας που θα τη χαρακτηρίζει ως ‘νησίδα πληροφόρησης / εκπαίδευσης / γνώσης ηλεκτρονικής διακυβέρνησης Κοινωνικής Ασφάλισης και Υγείας’.</a:t>
            </a:r>
            <a:endParaRPr lang="el-GR" dirty="0"/>
          </a:p>
        </p:txBody>
      </p:sp>
    </p:spTree>
    <p:extLst>
      <p:ext uri="{BB962C8B-B14F-4D97-AF65-F5344CB8AC3E}">
        <p14:creationId xmlns:p14="http://schemas.microsoft.com/office/powerpoint/2010/main" val="1517515810"/>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57</TotalTime>
  <Words>2944</Words>
  <Application>Microsoft Office PowerPoint</Application>
  <PresentationFormat>Προβολή στην οθόνη (4:3)</PresentationFormat>
  <Paragraphs>279</Paragraphs>
  <Slides>38</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ΕΣΔΔΑ υποδειγμα</vt:lpstr>
      <vt:lpstr>«ΣΥΣΤΗΜΑΤΑ ΠΛΗΡΟΦΟΡΙΚΗΣ ΟΡΓΑΝΙΣΜΩΝ ΚΟΙΝΩΝΙΚΗΣ ΠΟΛΙΤΙΚΗΣ»</vt:lpstr>
      <vt:lpstr>Παρουσίαση του PowerPoint</vt:lpstr>
      <vt:lpstr>Εισαγωγικά</vt:lpstr>
      <vt:lpstr>Εισαγωγικά</vt:lpstr>
      <vt:lpstr>Γενική Γραμματεία Κοινωνικής Ασφάλισης</vt:lpstr>
      <vt:lpstr>Γενική Γραμματεία Κοινωνικής Ασφάλισης</vt:lpstr>
      <vt:lpstr>Ηλεκτρονική Διακυβέρνηση Κοινωνικής Ασφάλισης (ΗΔΙΚΑ ΑΕ)</vt:lpstr>
      <vt:lpstr>Ηλεκτρονική Διακυβέρνηση Κοινωνικής Ασφάλισης (ΗΔΙΚΑ ΑΕ)</vt:lpstr>
      <vt:lpstr>Αποστολή ΗΔΙΚΑ</vt:lpstr>
      <vt:lpstr>Φορείς που υποστηρίζονται</vt:lpstr>
      <vt:lpstr>Φορείς που υποστηρίζονται</vt:lpstr>
      <vt:lpstr>Φορείς που υποστηρίζονται</vt:lpstr>
      <vt:lpstr>Φορείς που υποστηρίζονται</vt:lpstr>
      <vt:lpstr>Φορείς που υποστηρίζονται</vt:lpstr>
      <vt:lpstr>H περίπτωση του ΙΚΑ-ΕΤΑΜ</vt:lpstr>
      <vt:lpstr>H περίπτωση του ΙΚΑ-ΕΤΑΜ</vt:lpstr>
      <vt:lpstr>H περίπτωση του ΙΚΑ-ΕΤΑΜ</vt:lpstr>
      <vt:lpstr>H περίπτωση του ΙΚΑ-ΕΤΑΜ</vt:lpstr>
      <vt:lpstr>Επιπρόσθετα στο ΙΚΑ</vt:lpstr>
      <vt:lpstr>Κεντρικές Υποδομές Πληροφορικής του ΙΚΑ-ΕΤΑΜ</vt:lpstr>
      <vt:lpstr>Δικτυακή Υποδομή  του ΙΚΑ-ΕΤΑΜ</vt:lpstr>
      <vt:lpstr>Δικτυακή Υποδομή  του ΙΚΑ-ΕΤΑΜ</vt:lpstr>
      <vt:lpstr>Ηλεκτρονικές Υπηρεσίες</vt:lpstr>
      <vt:lpstr>Ηλεκτρονικές Υπηρεσίες</vt:lpstr>
      <vt:lpstr>Ηλεκτρονικές Υπηρεσίες</vt:lpstr>
      <vt:lpstr>Ηλεκτρονικές Υπηρεσίες</vt:lpstr>
      <vt:lpstr>Λογισμικό Εφαρμογών</vt:lpstr>
      <vt:lpstr>Υποσύστημα  Ασφαλιστικών Εισφορών</vt:lpstr>
      <vt:lpstr>Υποσύστημα Παροχών Ασθενείας</vt:lpstr>
      <vt:lpstr>Υποσύστημα Συντάξεων</vt:lpstr>
      <vt:lpstr>Υποσύστημα Μητρώου</vt:lpstr>
      <vt:lpstr>Υποσύστημα  Οικονομικής Διαχείρισης</vt:lpstr>
      <vt:lpstr>Υποσύστημα Κέντρων Πιστοποίησης Αναπηρίας</vt:lpstr>
      <vt:lpstr>Πρόγραμμα Κατ’ Οίκον  Φροντίδας Συνταξιούχων</vt:lpstr>
      <vt:lpstr>Υποστήριξη του Κ.Ε.Α.Ο</vt:lpstr>
      <vt:lpstr>Υποστήριξη του Κ.Ε.Α.Ο</vt:lpstr>
      <vt:lpstr>Υποστήριξη του Κ.Ε.Α.Ο</vt:lpstr>
      <vt:lpstr>Υποστήριξη του Κ.Ε.Α.Ο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«ΣΥΣΤΗΜΑΤΑ ΠΛΗΡΟΦΟΡΙΚΗΣ ΟΡΓΑΝΙΣΜΩΝ ΚΟΙΝΩΝΙΚΗΣ ΠΟΛΙΤΙΚΗΣ»</dc:title>
  <dc:creator>user-pc</dc:creator>
  <cp:lastModifiedBy>michail</cp:lastModifiedBy>
  <cp:revision>26</cp:revision>
  <dcterms:created xsi:type="dcterms:W3CDTF">2017-02-28T18:36:17Z</dcterms:created>
  <dcterms:modified xsi:type="dcterms:W3CDTF">2018-06-27T09:00:40Z</dcterms:modified>
</cp:coreProperties>
</file>