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omments/comment2.xml" ContentType="application/vnd.openxmlformats-officedocument.presentationml.comment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omments/comment3.xml" ContentType="application/vnd.openxmlformats-officedocument.presentationml.comments+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5"/>
  </p:notesMasterIdLst>
  <p:handoutMasterIdLst>
    <p:handoutMasterId r:id="rId146"/>
  </p:handoutMasterIdLst>
  <p:sldIdLst>
    <p:sldId id="256" r:id="rId2"/>
    <p:sldId id="368" r:id="rId3"/>
    <p:sldId id="370" r:id="rId4"/>
    <p:sldId id="438" r:id="rId5"/>
    <p:sldId id="439" r:id="rId6"/>
    <p:sldId id="441" r:id="rId7"/>
    <p:sldId id="442" r:id="rId8"/>
    <p:sldId id="440" r:id="rId9"/>
    <p:sldId id="465" r:id="rId10"/>
    <p:sldId id="466" r:id="rId11"/>
    <p:sldId id="467" r:id="rId12"/>
    <p:sldId id="468" r:id="rId13"/>
    <p:sldId id="469" r:id="rId14"/>
    <p:sldId id="470" r:id="rId15"/>
    <p:sldId id="471" r:id="rId16"/>
    <p:sldId id="475" r:id="rId17"/>
    <p:sldId id="473" r:id="rId18"/>
    <p:sldId id="474" r:id="rId19"/>
    <p:sldId id="476" r:id="rId20"/>
    <p:sldId id="436" r:id="rId21"/>
    <p:sldId id="477" r:id="rId22"/>
    <p:sldId id="450" r:id="rId23"/>
    <p:sldId id="481" r:id="rId24"/>
    <p:sldId id="478" r:id="rId25"/>
    <p:sldId id="479" r:id="rId26"/>
    <p:sldId id="480" r:id="rId27"/>
    <p:sldId id="482" r:id="rId28"/>
    <p:sldId id="483" r:id="rId29"/>
    <p:sldId id="484" r:id="rId30"/>
    <p:sldId id="486" r:id="rId31"/>
    <p:sldId id="277" r:id="rId32"/>
    <p:sldId id="278" r:id="rId33"/>
    <p:sldId id="279" r:id="rId34"/>
    <p:sldId id="280" r:id="rId35"/>
    <p:sldId id="281" r:id="rId36"/>
    <p:sldId id="340" r:id="rId37"/>
    <p:sldId id="282" r:id="rId38"/>
    <p:sldId id="307" r:id="rId39"/>
    <p:sldId id="308" r:id="rId40"/>
    <p:sldId id="310" r:id="rId41"/>
    <p:sldId id="275" r:id="rId42"/>
    <p:sldId id="311" r:id="rId43"/>
    <p:sldId id="259" r:id="rId44"/>
    <p:sldId id="260" r:id="rId45"/>
    <p:sldId id="313" r:id="rId46"/>
    <p:sldId id="312" r:id="rId47"/>
    <p:sldId id="261" r:id="rId48"/>
    <p:sldId id="262" r:id="rId49"/>
    <p:sldId id="263" r:id="rId50"/>
    <p:sldId id="314" r:id="rId51"/>
    <p:sldId id="264" r:id="rId52"/>
    <p:sldId id="268" r:id="rId53"/>
    <p:sldId id="266" r:id="rId54"/>
    <p:sldId id="315" r:id="rId55"/>
    <p:sldId id="267" r:id="rId56"/>
    <p:sldId id="316" r:id="rId57"/>
    <p:sldId id="269" r:id="rId58"/>
    <p:sldId id="271" r:id="rId59"/>
    <p:sldId id="317" r:id="rId60"/>
    <p:sldId id="273" r:id="rId61"/>
    <p:sldId id="397" r:id="rId62"/>
    <p:sldId id="318" r:id="rId63"/>
    <p:sldId id="319" r:id="rId64"/>
    <p:sldId id="320" r:id="rId65"/>
    <p:sldId id="321" r:id="rId66"/>
    <p:sldId id="322" r:id="rId67"/>
    <p:sldId id="341" r:id="rId68"/>
    <p:sldId id="323" r:id="rId69"/>
    <p:sldId id="324" r:id="rId70"/>
    <p:sldId id="325" r:id="rId71"/>
    <p:sldId id="326" r:id="rId72"/>
    <p:sldId id="327" r:id="rId73"/>
    <p:sldId id="329" r:id="rId74"/>
    <p:sldId id="328" r:id="rId75"/>
    <p:sldId id="342" r:id="rId76"/>
    <p:sldId id="331" r:id="rId77"/>
    <p:sldId id="343" r:id="rId78"/>
    <p:sldId id="344" r:id="rId79"/>
    <p:sldId id="332" r:id="rId80"/>
    <p:sldId id="333" r:id="rId81"/>
    <p:sldId id="334" r:id="rId82"/>
    <p:sldId id="335" r:id="rId83"/>
    <p:sldId id="336" r:id="rId84"/>
    <p:sldId id="337" r:id="rId85"/>
    <p:sldId id="338" r:id="rId86"/>
    <p:sldId id="339" r:id="rId87"/>
    <p:sldId id="283" r:id="rId88"/>
    <p:sldId id="381" r:id="rId89"/>
    <p:sldId id="382" r:id="rId90"/>
    <p:sldId id="383" r:id="rId91"/>
    <p:sldId id="384" r:id="rId92"/>
    <p:sldId id="385" r:id="rId93"/>
    <p:sldId id="386" r:id="rId94"/>
    <p:sldId id="387" r:id="rId95"/>
    <p:sldId id="388" r:id="rId96"/>
    <p:sldId id="389" r:id="rId97"/>
    <p:sldId id="391" r:id="rId98"/>
    <p:sldId id="392" r:id="rId99"/>
    <p:sldId id="422" r:id="rId100"/>
    <p:sldId id="393" r:id="rId101"/>
    <p:sldId id="394" r:id="rId102"/>
    <p:sldId id="395" r:id="rId103"/>
    <p:sldId id="423" r:id="rId104"/>
    <p:sldId id="396" r:id="rId105"/>
    <p:sldId id="424" r:id="rId106"/>
    <p:sldId id="380" r:id="rId107"/>
    <p:sldId id="425" r:id="rId108"/>
    <p:sldId id="426" r:id="rId109"/>
    <p:sldId id="452" r:id="rId110"/>
    <p:sldId id="453" r:id="rId111"/>
    <p:sldId id="454" r:id="rId112"/>
    <p:sldId id="455" r:id="rId113"/>
    <p:sldId id="456" r:id="rId114"/>
    <p:sldId id="457" r:id="rId115"/>
    <p:sldId id="458" r:id="rId116"/>
    <p:sldId id="459" r:id="rId117"/>
    <p:sldId id="460" r:id="rId118"/>
    <p:sldId id="462" r:id="rId119"/>
    <p:sldId id="463" r:id="rId120"/>
    <p:sldId id="464" r:id="rId121"/>
    <p:sldId id="461" r:id="rId122"/>
    <p:sldId id="451" r:id="rId123"/>
    <p:sldId id="345" r:id="rId124"/>
    <p:sldId id="285" r:id="rId125"/>
    <p:sldId id="346" r:id="rId126"/>
    <p:sldId id="286" r:id="rId127"/>
    <p:sldId id="347" r:id="rId128"/>
    <p:sldId id="287" r:id="rId129"/>
    <p:sldId id="348" r:id="rId130"/>
    <p:sldId id="288" r:id="rId131"/>
    <p:sldId id="289" r:id="rId132"/>
    <p:sldId id="290" r:id="rId133"/>
    <p:sldId id="291" r:id="rId134"/>
    <p:sldId id="349" r:id="rId135"/>
    <p:sldId id="292" r:id="rId136"/>
    <p:sldId id="350" r:id="rId137"/>
    <p:sldId id="293" r:id="rId138"/>
    <p:sldId id="294" r:id="rId139"/>
    <p:sldId id="398" r:id="rId140"/>
    <p:sldId id="295" r:id="rId141"/>
    <p:sldId id="296" r:id="rId142"/>
    <p:sldId id="297" r:id="rId143"/>
    <p:sldId id="351" r:id="rId1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ostathoua" initials="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1877" y="5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8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1-30T07:45:42.080" idx="2">
    <p:pos x="3313" y="769"/>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1-30T07:45:42.080" idx="6">
    <p:pos x="3313" y="769"/>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1-30T07:45:42.080" idx="4">
    <p:pos x="3313" y="769"/>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09C113-1050-48DE-A12B-6DE4937BF471}" type="datetimeFigureOut">
              <a:rPr lang="el-GR" smtClean="0"/>
              <a:pPr/>
              <a:t>13/4/2020</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BEFDFB-E4DB-481A-B93C-AA85EA7AC1B6}"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78027-93C6-4012-B9E7-4EEA188105AD}" type="datetimeFigureOut">
              <a:rPr lang="el-GR" smtClean="0"/>
              <a:pPr/>
              <a:t>13/4/2020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9F18A-D5F8-4837-8FD7-99130057240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a:t>
            </a:fld>
            <a:endParaRPr lang="el-G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100</a:t>
            </a:fld>
            <a:endParaRPr lang="el-G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101</a:t>
            </a:fld>
            <a:endParaRPr lang="el-G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102</a:t>
            </a:fld>
            <a:endParaRPr lang="el-G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103</a:t>
            </a:fld>
            <a:endParaRPr lang="el-G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104</a:t>
            </a:fld>
            <a:endParaRPr lang="el-G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105</a:t>
            </a:fld>
            <a:endParaRPr lang="el-G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106</a:t>
            </a:fld>
            <a:endParaRPr lang="el-G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107</a:t>
            </a:fld>
            <a:endParaRPr lang="el-G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108</a:t>
            </a:fld>
            <a:endParaRPr lang="el-G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109</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a:t>
            </a:fld>
            <a:endParaRPr lang="el-G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110</a:t>
            </a:fld>
            <a:endParaRPr lang="el-G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111</a:t>
            </a:fld>
            <a:endParaRPr lang="el-G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112</a:t>
            </a:fld>
            <a:endParaRPr lang="el-G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113</a:t>
            </a:fld>
            <a:endParaRPr lang="el-G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114</a:t>
            </a:fld>
            <a:endParaRPr lang="el-G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115</a:t>
            </a:fld>
            <a:endParaRPr lang="el-G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116</a:t>
            </a:fld>
            <a:endParaRPr lang="el-G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117</a:t>
            </a:fld>
            <a:endParaRPr lang="el-G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118</a:t>
            </a:fld>
            <a:endParaRPr lang="el-G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119</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a:t>
            </a:fld>
            <a:endParaRPr lang="el-G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120</a:t>
            </a:fld>
            <a:endParaRPr lang="el-G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121</a:t>
            </a:fld>
            <a:endParaRPr lang="el-G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122</a:t>
            </a:fld>
            <a:endParaRPr lang="el-G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123</a:t>
            </a:fld>
            <a:endParaRPr lang="el-G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124</a:t>
            </a:fld>
            <a:endParaRPr lang="el-G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125</a:t>
            </a:fld>
            <a:endParaRPr lang="el-G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126</a:t>
            </a:fld>
            <a:endParaRPr lang="el-G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127</a:t>
            </a:fld>
            <a:endParaRPr lang="el-G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128</a:t>
            </a:fld>
            <a:endParaRPr lang="el-G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a:t>
            </a:fld>
            <a:endParaRPr lang="el-G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130</a:t>
            </a:fld>
            <a:endParaRPr lang="el-G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131</a:t>
            </a:fld>
            <a:endParaRPr lang="el-G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132</a:t>
            </a:fld>
            <a:endParaRPr lang="el-G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133</a:t>
            </a:fld>
            <a:endParaRPr lang="el-G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134</a:t>
            </a:fld>
            <a:endParaRPr lang="el-G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135</a:t>
            </a:fld>
            <a:endParaRPr lang="el-G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136</a:t>
            </a:fld>
            <a:endParaRPr lang="el-G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137</a:t>
            </a:fld>
            <a:endParaRPr lang="el-G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138</a:t>
            </a:fld>
            <a:endParaRPr lang="el-G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14</a:t>
            </a:fld>
            <a:endParaRPr lang="el-G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140</a:t>
            </a:fld>
            <a:endParaRPr lang="el-G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141</a:t>
            </a:fld>
            <a:endParaRPr lang="el-G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142</a:t>
            </a:fld>
            <a:endParaRPr lang="el-G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143</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*παρ.</a:t>
            </a:r>
            <a:r>
              <a:rPr lang="el-GR" baseline="0" dirty="0" smtClean="0"/>
              <a:t> 1, αρθρ. 98, ν.4583/2018, (ΦΕΚ  Α΄212)</a:t>
            </a:r>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54</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a:t>
            </a:r>
            <a:r>
              <a:rPr lang="el-GR" sz="1100" dirty="0" smtClean="0"/>
              <a:t>παρ.</a:t>
            </a:r>
            <a:r>
              <a:rPr lang="el-GR" sz="1100" kern="1200" dirty="0" smtClean="0">
                <a:solidFill>
                  <a:schemeClr val="tx1"/>
                </a:solidFill>
                <a:latin typeface="+mn-lt"/>
                <a:ea typeface="+mn-ea"/>
                <a:cs typeface="+mn-cs"/>
              </a:rPr>
              <a:t> 2, αρθρ. 98, ν. 4583/2018, (ΦΕΚ Α΄212)</a:t>
            </a:r>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a:t>
            </a:r>
            <a:r>
              <a:rPr lang="el-GR" sz="1100" dirty="0" smtClean="0"/>
              <a:t>παρ.</a:t>
            </a:r>
            <a:r>
              <a:rPr lang="el-GR" sz="1100" kern="1200" dirty="0" smtClean="0">
                <a:solidFill>
                  <a:schemeClr val="tx1"/>
                </a:solidFill>
                <a:latin typeface="+mn-lt"/>
                <a:ea typeface="+mn-ea"/>
                <a:cs typeface="+mn-cs"/>
              </a:rPr>
              <a:t> 2, αρθρ. 98, ν. 4583/2018, (ΦΕΚ Α΄212)</a:t>
            </a:r>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56</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57</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58</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60</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61</a:t>
            </a:fld>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62</a:t>
            </a:fld>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63</a:t>
            </a:fld>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64</a:t>
            </a:fld>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65</a:t>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66</a:t>
            </a:fld>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67</a:t>
            </a:fld>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68</a:t>
            </a:fld>
            <a:endParaRPr 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a:t>
            </a:fld>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70</a:t>
            </a:fld>
            <a:endParaRPr lang="el-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71</a:t>
            </a:fld>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72</a:t>
            </a:fld>
            <a:endParaRPr lang="el-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73</a:t>
            </a:fld>
            <a:endParaRPr lang="el-G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74</a:t>
            </a:fld>
            <a:endParaRPr lang="el-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75</a:t>
            </a:fld>
            <a:endParaRPr lang="el-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76</a:t>
            </a:fld>
            <a:endParaRPr lang="el-G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77</a:t>
            </a:fld>
            <a:endParaRPr lang="el-G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78</a:t>
            </a:fld>
            <a:endParaRPr lang="el-G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a:t>
            </a:fld>
            <a:endParaRPr lang="el-G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80</a:t>
            </a:fld>
            <a:endParaRPr lang="el-G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81</a:t>
            </a:fld>
            <a:endParaRPr lang="el-G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82</a:t>
            </a:fld>
            <a:endParaRPr lang="el-G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83</a:t>
            </a:fld>
            <a:endParaRPr lang="el-G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84</a:t>
            </a:fld>
            <a:endParaRPr lang="el-G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85</a:t>
            </a:fld>
            <a:endParaRPr lang="el-G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86</a:t>
            </a:fld>
            <a:endParaRPr lang="el-G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87</a:t>
            </a:fld>
            <a:endParaRPr lang="el-G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88</a:t>
            </a:fld>
            <a:endParaRPr lang="el-G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a:t>
            </a:fld>
            <a:endParaRPr lang="el-G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90</a:t>
            </a:fld>
            <a:endParaRPr lang="el-G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91</a:t>
            </a:fld>
            <a:endParaRPr lang="el-G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92</a:t>
            </a:fld>
            <a:endParaRPr lang="el-G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93</a:t>
            </a:fld>
            <a:endParaRPr lang="el-G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94</a:t>
            </a:fld>
            <a:endParaRPr lang="el-G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95</a:t>
            </a:fld>
            <a:endParaRPr lang="el-G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96</a:t>
            </a:fld>
            <a:endParaRPr lang="el-G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97</a:t>
            </a:fld>
            <a:endParaRPr lang="el-G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98</a:t>
            </a:fld>
            <a:endParaRPr lang="el-G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4AF0A0F1-5FC0-42F7-8AF6-D0BA871DB80F}" type="datetime1">
              <a:rPr lang="el-GR" smtClean="0"/>
              <a:pPr/>
              <a:t>13/4/2020</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BFDB302-46EB-4C97-A92F-2B66C4D7FAC1}" type="datetime1">
              <a:rPr lang="el-GR" smtClean="0"/>
              <a:pPr/>
              <a:t>13/4/2020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A811EBE-0494-4834-8225-5CB503A56027}" type="datetime1">
              <a:rPr lang="el-GR" smtClean="0"/>
              <a:pPr/>
              <a:t>13/4/2020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7F3816D-2182-4FCA-BF2C-6BBB7CCEF7C3}" type="datetime1">
              <a:rPr lang="el-GR" smtClean="0"/>
              <a:pPr/>
              <a:t>13/4/2020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7B06E324-6550-4C9F-8226-410DC33C5E2A}" type="datetime1">
              <a:rPr lang="el-GR" smtClean="0"/>
              <a:pPr/>
              <a:t>13/4/2020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B37EADDB-A37E-4095-A5E9-878F028110EB}" type="datetime1">
              <a:rPr lang="el-GR" smtClean="0"/>
              <a:pPr/>
              <a:t>13/4/2020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9A58ED9-9FF8-4A0B-9A4C-2BF7DB3FC053}" type="datetime1">
              <a:rPr lang="el-GR" smtClean="0"/>
              <a:pPr/>
              <a:t>13/4/2020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0D2B41A9-F3C0-4736-A210-657AACA1EDF9}" type="datetime1">
              <a:rPr lang="el-GR" smtClean="0"/>
              <a:pPr/>
              <a:t>13/4/2020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0846B35E-509A-43EE-A45C-5A04381870DE}" type="datetime1">
              <a:rPr lang="el-GR" smtClean="0"/>
              <a:pPr/>
              <a:t>13/4/2020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0B81417-8856-49E2-A654-B020C1E6977D}" type="datetime1">
              <a:rPr lang="el-GR" smtClean="0"/>
              <a:pPr/>
              <a:t>13/4/2020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5F686812-6EA3-4D72-8974-276417B1200C}" type="datetime1">
              <a:rPr lang="el-GR" smtClean="0"/>
              <a:pPr/>
              <a:t>13/4/2020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240E-3BD2-4919-8829-EAD10CACDEB2}" type="datetime1">
              <a:rPr lang="el-GR" smtClean="0"/>
              <a:pPr/>
              <a:t>13/4/2020</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ECB5523-6155-44DC-AC39-A22880EABDA8}"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infin.gr/web/31331/dtcifr"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http://minfin.gr/OdigosEkkatharisisDapanwn"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taxheaven.gr/laws/circular/view/id/25331"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minfin.gr/web/31331/dtcifr/-/asset_publisher/Se2xqragq335/content/odegies-gia-ten-exophlese-chrematikon-entalmaton"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edia\Desktop\Νέος φάκελος\αρχείο λήψης.png"/>
          <p:cNvPicPr>
            <a:picLocks noChangeAspect="1" noChangeArrowheads="1"/>
          </p:cNvPicPr>
          <p:nvPr/>
        </p:nvPicPr>
        <p:blipFill>
          <a:blip r:embed="rId3" cstate="print"/>
          <a:srcRect/>
          <a:stretch>
            <a:fillRect/>
          </a:stretch>
        </p:blipFill>
        <p:spPr bwMode="auto">
          <a:xfrm>
            <a:off x="1214414" y="6143644"/>
            <a:ext cx="2357454" cy="50006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3500430" y="6143644"/>
            <a:ext cx="5429288" cy="571504"/>
          </a:xfrm>
          <a:prstGeom prst="rect">
            <a:avLst/>
          </a:prstGeom>
          <a:noFill/>
          <a:ln w="9525">
            <a:noFill/>
            <a:miter lim="800000"/>
            <a:headEnd/>
            <a:tailEnd/>
          </a:ln>
          <a:effectLst/>
        </p:spPr>
      </p:pic>
      <p:sp>
        <p:nvSpPr>
          <p:cNvPr id="2" name="1 - Τίτλος"/>
          <p:cNvSpPr>
            <a:spLocks noGrp="1"/>
          </p:cNvSpPr>
          <p:nvPr>
            <p:ph type="ctrTitle"/>
          </p:nvPr>
        </p:nvSpPr>
        <p:spPr>
          <a:xfrm>
            <a:off x="1571604" y="428604"/>
            <a:ext cx="6886596" cy="785819"/>
          </a:xfrm>
          <a:noFill/>
        </p:spPr>
        <p:txBody>
          <a:bodyPr>
            <a:normAutofit/>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ΕΘΝΙΚΗ ΣΧΟΛΗ ΔΗΜΟΣΙΑΣ ΔΙΟΙΚΗΣΗΣ &amp; ΑΥΤΟΔΙΟΙΚΗΣΗΣ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ΚΣΤ ‘ </a:t>
            </a: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ΣΕΙΡΑ</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714488"/>
            <a:ext cx="7786742" cy="4929222"/>
          </a:xfrm>
          <a:solidFill>
            <a:srgbClr val="92D050"/>
          </a:solidFill>
          <a:ln>
            <a:solidFill>
              <a:srgbClr val="FFC000"/>
            </a:solidFill>
          </a:ln>
        </p:spPr>
        <p:txBody>
          <a:bodyPr>
            <a:normAutofit/>
          </a:bodyPr>
          <a:lstStyle/>
          <a:p>
            <a:pPr algn="just"/>
            <a:endParaRPr lang="el-GR" sz="2400" dirty="0" smtClean="0">
              <a:ln>
                <a:solidFill>
                  <a:srgbClr val="00B050"/>
                </a:solidFill>
              </a:ln>
              <a:solidFill>
                <a:srgbClr val="FFC000"/>
              </a:solidFill>
            </a:endParaRPr>
          </a:p>
          <a:p>
            <a:pPr algn="just"/>
            <a:endParaRPr lang="el-GR" sz="2400" dirty="0" smtClean="0">
              <a:ln>
                <a:solidFill>
                  <a:srgbClr val="00B050"/>
                </a:solidFill>
              </a:ln>
              <a:solidFill>
                <a:srgbClr val="FFC000"/>
              </a:solidFill>
            </a:endParaRPr>
          </a:p>
          <a:p>
            <a:pPr algn="just"/>
            <a:r>
              <a:rPr lang="el-GR" sz="2400" b="1" i="1" dirty="0" smtClean="0">
                <a:solidFill>
                  <a:srgbClr val="C00000"/>
                </a:solidFill>
                <a:latin typeface="Calibri" pitchFamily="34" charset="0"/>
                <a:cs typeface="Calibri" pitchFamily="34" charset="0"/>
              </a:rPr>
              <a:t>«Χρηματοοικονομικό management Υγειονομικών Οργανισμών - ΙΙ»</a:t>
            </a:r>
            <a:endParaRPr lang="el-GR" sz="2400" b="1" dirty="0" smtClean="0">
              <a:solidFill>
                <a:srgbClr val="C0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just"/>
            <a:endParaRPr lang="el-GR" sz="1800" b="1" u="sng" dirty="0" smtClean="0">
              <a:solidFill>
                <a:schemeClr val="tx1"/>
              </a:solidFill>
              <a:latin typeface="Calibri" pitchFamily="34" charset="0"/>
              <a:cs typeface="Calibri" pitchFamily="34" charset="0"/>
            </a:endParaRPr>
          </a:p>
          <a:p>
            <a:pPr algn="just"/>
            <a:r>
              <a:rPr lang="el-GR" sz="1800" b="1" u="sng" dirty="0" smtClean="0">
                <a:solidFill>
                  <a:schemeClr val="tx1"/>
                </a:solidFill>
                <a:latin typeface="Calibri" pitchFamily="34" charset="0"/>
                <a:cs typeface="Calibri" pitchFamily="34" charset="0"/>
              </a:rPr>
              <a:t>Εισήγηση</a:t>
            </a:r>
            <a:r>
              <a:rPr lang="el-GR" sz="1800" b="1" dirty="0" smtClean="0">
                <a:solidFill>
                  <a:schemeClr val="tx1"/>
                </a:solidFill>
                <a:latin typeface="Calibri" pitchFamily="34" charset="0"/>
                <a:cs typeface="Calibri" pitchFamily="34" charset="0"/>
              </a:rPr>
              <a:t>:					</a:t>
            </a:r>
          </a:p>
          <a:p>
            <a:pPr algn="just"/>
            <a:r>
              <a:rPr lang="el-GR" sz="1800" b="1" dirty="0" smtClean="0">
                <a:solidFill>
                  <a:schemeClr val="tx1"/>
                </a:solidFill>
                <a:latin typeface="Calibri" pitchFamily="34" charset="0"/>
                <a:cs typeface="Calibri" pitchFamily="34" charset="0"/>
              </a:rPr>
              <a:t>Α. </a:t>
            </a:r>
            <a:r>
              <a:rPr lang="el-GR" sz="1800" b="1" dirty="0" err="1" smtClean="0">
                <a:solidFill>
                  <a:schemeClr val="tx1"/>
                </a:solidFill>
                <a:latin typeface="Calibri" pitchFamily="34" charset="0"/>
                <a:cs typeface="Calibri" pitchFamily="34" charset="0"/>
              </a:rPr>
              <a:t>Γεροστάθου</a:t>
            </a:r>
            <a:endParaRPr lang="el-GR" sz="1800" b="1" dirty="0" smtClean="0">
              <a:solidFill>
                <a:schemeClr val="tx1"/>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r>
              <a:rPr lang="el-GR" sz="1800" b="1" dirty="0" smtClean="0">
                <a:solidFill>
                  <a:schemeClr val="tx1"/>
                </a:solidFill>
                <a:latin typeface="Calibri" pitchFamily="34" charset="0"/>
                <a:cs typeface="Calibri" pitchFamily="34" charset="0"/>
              </a:rPr>
              <a:t>Αθήνα </a:t>
            </a:r>
            <a:r>
              <a:rPr lang="el-GR" sz="1800" b="1" dirty="0" smtClean="0">
                <a:solidFill>
                  <a:schemeClr val="tx1"/>
                </a:solidFill>
                <a:latin typeface="Calibri" pitchFamily="34" charset="0"/>
                <a:cs typeface="Calibri" pitchFamily="34" charset="0"/>
              </a:rPr>
              <a:t>24 Απριλίου </a:t>
            </a:r>
            <a:r>
              <a:rPr lang="el-GR" sz="1800" b="1" dirty="0" smtClean="0">
                <a:solidFill>
                  <a:schemeClr val="tx1"/>
                </a:solidFill>
                <a:latin typeface="Calibri" pitchFamily="34" charset="0"/>
                <a:cs typeface="Calibri" pitchFamily="34" charset="0"/>
              </a:rPr>
              <a:t>2020</a:t>
            </a:r>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solidFill>
                  <a:srgbClr val="002060"/>
                </a:solidFill>
                <a:effectLst/>
              </a:rPr>
              <a:t>Άρθρο 66 Ανάληψη </a:t>
            </a:r>
            <a:r>
              <a:rPr lang="el-GR" sz="2000" b="1" dirty="0" smtClean="0">
                <a:solidFill>
                  <a:srgbClr val="002060"/>
                </a:solidFill>
                <a:effectLst/>
              </a:rPr>
              <a:t>υποχρεώσεων</a:t>
            </a:r>
            <a:endParaRPr lang="el-GR" sz="20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858180" cy="5715040"/>
          </a:xfrm>
          <a:solidFill>
            <a:schemeClr val="bg1"/>
          </a:solidFill>
          <a:ln>
            <a:solidFill>
              <a:srgbClr val="FFC000"/>
            </a:solidFill>
          </a:ln>
        </p:spPr>
        <p:txBody>
          <a:bodyPr>
            <a:noAutofit/>
          </a:bodyPr>
          <a:lstStyle/>
          <a:p>
            <a:pPr marL="360363" indent="-333375" algn="just">
              <a:lnSpc>
                <a:spcPct val="150000"/>
              </a:lnSpc>
              <a:spcBef>
                <a:spcPts val="0"/>
              </a:spcBef>
              <a:buFont typeface="Wingdings" pitchFamily="2" charset="2"/>
              <a:buChar char="v"/>
            </a:pPr>
            <a:r>
              <a:rPr lang="el-GR" sz="1800" b="1" dirty="0" smtClean="0">
                <a:latin typeface="Calibri" pitchFamily="34" charset="0"/>
                <a:cs typeface="Calibri" pitchFamily="34" charset="0"/>
              </a:rPr>
              <a:t>Η απόφαση ανάληψης υποχρέωσης υπογράφεται από τον διατάκτη </a:t>
            </a:r>
            <a:r>
              <a:rPr lang="el-GR" sz="1800" b="1" dirty="0" smtClean="0">
                <a:latin typeface="Calibri" pitchFamily="34" charset="0"/>
                <a:cs typeface="Calibri" pitchFamily="34" charset="0"/>
              </a:rPr>
              <a:t>&amp; </a:t>
            </a:r>
            <a:r>
              <a:rPr lang="el-GR" sz="1800" b="1" dirty="0" smtClean="0">
                <a:latin typeface="Calibri" pitchFamily="34" charset="0"/>
                <a:cs typeface="Calibri" pitchFamily="34" charset="0"/>
              </a:rPr>
              <a:t>περιέχει βεβαίωση του </a:t>
            </a:r>
            <a:r>
              <a:rPr lang="el-GR" sz="1800" b="1" dirty="0" smtClean="0">
                <a:latin typeface="Calibri" pitchFamily="34" charset="0"/>
                <a:cs typeface="Calibri" pitchFamily="34" charset="0"/>
              </a:rPr>
              <a:t>ΠΟΥ του </a:t>
            </a:r>
            <a:r>
              <a:rPr lang="el-GR" sz="1800" b="1" dirty="0" smtClean="0">
                <a:latin typeface="Calibri" pitchFamily="34" charset="0"/>
                <a:cs typeface="Calibri" pitchFamily="34" charset="0"/>
              </a:rPr>
              <a:t>φορέα, ότι </a:t>
            </a:r>
            <a:r>
              <a:rPr lang="el-GR" sz="1800" b="1" dirty="0" smtClean="0">
                <a:solidFill>
                  <a:srgbClr val="C00000"/>
                </a:solidFill>
                <a:latin typeface="Calibri" pitchFamily="34" charset="0"/>
                <a:cs typeface="Calibri" pitchFamily="34" charset="0"/>
              </a:rPr>
              <a:t>το ποσό της </a:t>
            </a:r>
            <a:r>
              <a:rPr lang="el-GR" sz="1800" b="1" dirty="0" smtClean="0">
                <a:solidFill>
                  <a:srgbClr val="C00000"/>
                </a:solidFill>
                <a:latin typeface="Calibri" pitchFamily="34" charset="0"/>
                <a:cs typeface="Calibri" pitchFamily="34" charset="0"/>
              </a:rPr>
              <a:t>δαπάνης, </a:t>
            </a:r>
            <a:r>
              <a:rPr lang="el-GR" sz="1800" b="1" dirty="0" smtClean="0">
                <a:solidFill>
                  <a:srgbClr val="C00000"/>
                </a:solidFill>
                <a:latin typeface="Calibri" pitchFamily="34" charset="0"/>
                <a:cs typeface="Calibri" pitchFamily="34" charset="0"/>
              </a:rPr>
              <a:t>βρίσκεται </a:t>
            </a:r>
            <a:r>
              <a:rPr lang="el-GR" sz="1800" b="1" u="sng" dirty="0" smtClean="0">
                <a:solidFill>
                  <a:srgbClr val="C00000"/>
                </a:solidFill>
                <a:latin typeface="Calibri" pitchFamily="34" charset="0"/>
                <a:cs typeface="Calibri" pitchFamily="34" charset="0"/>
              </a:rPr>
              <a:t>εντός των ορίων της σχετικής πίστωσης</a:t>
            </a:r>
            <a:r>
              <a:rPr lang="el-GR" sz="1800" b="1" dirty="0" smtClean="0">
                <a:solidFill>
                  <a:srgbClr val="C00000"/>
                </a:solidFill>
                <a:latin typeface="Calibri" pitchFamily="34" charset="0"/>
                <a:cs typeface="Calibri" pitchFamily="34" charset="0"/>
              </a:rPr>
              <a:t>, </a:t>
            </a:r>
            <a:r>
              <a:rPr lang="el-GR" sz="1800" b="1" dirty="0" smtClean="0">
                <a:solidFill>
                  <a:srgbClr val="C00000"/>
                </a:solidFill>
                <a:latin typeface="Calibri" pitchFamily="34" charset="0"/>
                <a:cs typeface="Calibri" pitchFamily="34" charset="0"/>
              </a:rPr>
              <a:t>&amp; ειδικά </a:t>
            </a:r>
            <a:r>
              <a:rPr lang="el-GR" sz="1800" b="1" dirty="0" smtClean="0">
                <a:solidFill>
                  <a:srgbClr val="C00000"/>
                </a:solidFill>
                <a:latin typeface="Calibri" pitchFamily="34" charset="0"/>
                <a:cs typeface="Calibri" pitchFamily="34" charset="0"/>
              </a:rPr>
              <a:t>για την </a:t>
            </a:r>
            <a:r>
              <a:rPr lang="el-GR" sz="1800" b="1" dirty="0" smtClean="0">
                <a:solidFill>
                  <a:srgbClr val="C00000"/>
                </a:solidFill>
                <a:latin typeface="Calibri" pitchFamily="34" charset="0"/>
                <a:cs typeface="Calibri" pitchFamily="34" charset="0"/>
              </a:rPr>
              <a:t>ΚΔ εντός </a:t>
            </a:r>
            <a:r>
              <a:rPr lang="el-GR" sz="1800" b="1" dirty="0" smtClean="0">
                <a:solidFill>
                  <a:srgbClr val="C00000"/>
                </a:solidFill>
                <a:latin typeface="Calibri" pitchFamily="34" charset="0"/>
                <a:cs typeface="Calibri" pitchFamily="34" charset="0"/>
              </a:rPr>
              <a:t>του διαθέσιμου ποσοστού αυτής, &amp;</a:t>
            </a:r>
            <a:r>
              <a:rPr lang="el-GR" sz="1800" b="1" dirty="0" smtClean="0">
                <a:solidFill>
                  <a:srgbClr val="C00000"/>
                </a:solidFill>
                <a:latin typeface="Calibri" pitchFamily="34" charset="0"/>
                <a:cs typeface="Calibri" pitchFamily="34" charset="0"/>
              </a:rPr>
              <a:t> </a:t>
            </a:r>
            <a:r>
              <a:rPr lang="el-GR" sz="1800" b="1" dirty="0" smtClean="0">
                <a:solidFill>
                  <a:srgbClr val="C00000"/>
                </a:solidFill>
                <a:latin typeface="Calibri" pitchFamily="34" charset="0"/>
                <a:cs typeface="Calibri" pitchFamily="34" charset="0"/>
              </a:rPr>
              <a:t>ότι έ</a:t>
            </a:r>
            <a:r>
              <a:rPr lang="el-GR" sz="1800" b="1" u="sng" dirty="0" smtClean="0">
                <a:solidFill>
                  <a:srgbClr val="C00000"/>
                </a:solidFill>
                <a:latin typeface="Calibri" pitchFamily="34" charset="0"/>
                <a:cs typeface="Calibri" pitchFamily="34" charset="0"/>
              </a:rPr>
              <a:t>χει δεσμευθεί από τον προϋπολογισμό </a:t>
            </a:r>
            <a:r>
              <a:rPr lang="el-GR" sz="1800" b="1" dirty="0" smtClean="0">
                <a:solidFill>
                  <a:srgbClr val="C00000"/>
                </a:solidFill>
                <a:latin typeface="Calibri" pitchFamily="34" charset="0"/>
                <a:cs typeface="Calibri" pitchFamily="34" charset="0"/>
              </a:rPr>
              <a:t>του φορέα</a:t>
            </a:r>
            <a:r>
              <a:rPr lang="el-GR" sz="1800" b="1" dirty="0" smtClean="0">
                <a:latin typeface="Calibri" pitchFamily="34" charset="0"/>
                <a:cs typeface="Calibri" pitchFamily="34" charset="0"/>
              </a:rPr>
              <a:t>. </a:t>
            </a:r>
            <a:endParaRPr lang="el-GR" sz="1800" b="1" dirty="0" smtClean="0">
              <a:latin typeface="Calibri" pitchFamily="34" charset="0"/>
              <a:cs typeface="Calibri" pitchFamily="34" charset="0"/>
            </a:endParaRPr>
          </a:p>
          <a:p>
            <a:pPr marL="360363" indent="-333375" algn="just">
              <a:lnSpc>
                <a:spcPct val="150000"/>
              </a:lnSpc>
              <a:spcBef>
                <a:spcPts val="0"/>
              </a:spcBef>
            </a:pPr>
            <a:r>
              <a:rPr lang="el-GR" sz="1800" b="1" dirty="0" smtClean="0">
                <a:latin typeface="Calibri" pitchFamily="34" charset="0"/>
                <a:cs typeface="Calibri" pitchFamily="34" charset="0"/>
              </a:rPr>
              <a:t>	</a:t>
            </a:r>
            <a:r>
              <a:rPr lang="el-GR" sz="1800" b="1" dirty="0" smtClean="0">
                <a:latin typeface="Calibri" pitchFamily="34" charset="0"/>
                <a:cs typeface="Calibri" pitchFamily="34" charset="0"/>
              </a:rPr>
              <a:t>Το </a:t>
            </a:r>
            <a:r>
              <a:rPr lang="el-GR" sz="1800" b="1" dirty="0" smtClean="0">
                <a:latin typeface="Calibri" pitchFamily="34" charset="0"/>
                <a:cs typeface="Calibri" pitchFamily="34" charset="0"/>
              </a:rPr>
              <a:t>ποσό </a:t>
            </a:r>
            <a:r>
              <a:rPr lang="el-GR" sz="1800" b="1" u="sng" dirty="0" smtClean="0">
                <a:latin typeface="Calibri" pitchFamily="34" charset="0"/>
                <a:cs typeface="Calibri" pitchFamily="34" charset="0"/>
              </a:rPr>
              <a:t>παραμένει δεσμευμένο μέχρι</a:t>
            </a:r>
            <a:r>
              <a:rPr lang="el-GR" sz="1800" b="1" dirty="0" smtClean="0">
                <a:latin typeface="Calibri" pitchFamily="34" charset="0"/>
                <a:cs typeface="Calibri" pitchFamily="34" charset="0"/>
              </a:rPr>
              <a:t> την καταβολή του ή μέχρι την ανάκληση της δέσμευσης της πίστωσης κατόπιν αιτήματος του </a:t>
            </a:r>
            <a:r>
              <a:rPr lang="el-GR" sz="1800" b="1" dirty="0" smtClean="0">
                <a:latin typeface="Calibri" pitchFamily="34" charset="0"/>
                <a:cs typeface="Calibri" pitchFamily="34" charset="0"/>
              </a:rPr>
              <a:t>διατάκτη.</a:t>
            </a:r>
          </a:p>
          <a:p>
            <a:pPr marL="177800" indent="-150813" algn="just">
              <a:lnSpc>
                <a:spcPct val="150000"/>
              </a:lnSpc>
              <a:spcBef>
                <a:spcPts val="0"/>
              </a:spcBef>
              <a:buFont typeface="Wingdings" pitchFamily="2" charset="2"/>
              <a:buChar char="v"/>
            </a:pPr>
            <a:r>
              <a:rPr lang="el-GR" sz="1800" b="1" dirty="0" smtClean="0">
                <a:solidFill>
                  <a:srgbClr val="0070C0"/>
                </a:solidFill>
                <a:latin typeface="Calibri" pitchFamily="34" charset="0"/>
                <a:cs typeface="Calibri" pitchFamily="34" charset="0"/>
              </a:rPr>
              <a:t>Ειδικά </a:t>
            </a:r>
            <a:r>
              <a:rPr lang="el-GR" sz="1800" b="1" dirty="0" smtClean="0">
                <a:solidFill>
                  <a:srgbClr val="0070C0"/>
                </a:solidFill>
                <a:latin typeface="Calibri" pitchFamily="34" charset="0"/>
                <a:cs typeface="Calibri" pitchFamily="34" charset="0"/>
              </a:rPr>
              <a:t>για τις δαπάνες του ΠΔΕ, τίτλο ανάληψης υποχρέωσης αποτελεί η Συλλογική Απόφαση (ΣΑ).</a:t>
            </a:r>
            <a:endParaRPr lang="el-GR" sz="1800" b="1" dirty="0" smtClean="0">
              <a:solidFill>
                <a:srgbClr val="0070C0"/>
              </a:solidFill>
              <a:latin typeface="Calibri" pitchFamily="34" charset="0"/>
              <a:cs typeface="Calibri" pitchFamily="34" charset="0"/>
            </a:endParaRPr>
          </a:p>
          <a:p>
            <a:pPr marL="360363" indent="-333375" algn="just">
              <a:lnSpc>
                <a:spcPct val="150000"/>
              </a:lnSpc>
              <a:spcBef>
                <a:spcPts val="0"/>
              </a:spcBef>
            </a:pPr>
            <a:endParaRPr lang="el-GR" sz="18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1800" b="1" dirty="0" smtClean="0">
                <a:latin typeface="Calibri" pitchFamily="34" charset="0"/>
                <a:cs typeface="Calibri" pitchFamily="34" charset="0"/>
              </a:rPr>
              <a:t>Διαδικασία τήρησης έκδοση απόφασης ανάληψης υποχρέωσης</a:t>
            </a:r>
          </a:p>
          <a:p>
            <a:endParaRPr lang="el-GR" sz="1800" b="1" dirty="0" smtClean="0">
              <a:solidFill>
                <a:srgbClr val="002060"/>
              </a:solidFill>
              <a:latin typeface="Calibri" pitchFamily="34" charset="0"/>
              <a:cs typeface="Calibri" pitchFamily="34" charset="0"/>
            </a:endParaRPr>
          </a:p>
          <a:p>
            <a:pPr marL="360363" indent="-333375" algn="just">
              <a:lnSpc>
                <a:spcPct val="150000"/>
              </a:lnSpc>
              <a:spcBef>
                <a:spcPts val="0"/>
              </a:spcBef>
              <a:buFont typeface="Wingdings" pitchFamily="2" charset="2"/>
              <a:buChar char="v"/>
            </a:pPr>
            <a:endParaRPr lang="el-GR" sz="1800" dirty="0" smtClean="0">
              <a:solidFill>
                <a:srgbClr val="00206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a:t>
            </a:fld>
            <a:endParaRPr lang="el-G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50000"/>
              </a:lnSpc>
              <a:spcBef>
                <a:spcPts val="0"/>
              </a:spcBef>
              <a:buFont typeface="Wingdings" pitchFamily="2" charset="2"/>
              <a:buChar char="v"/>
            </a:pPr>
            <a:r>
              <a:rPr lang="el-GR" sz="2000" b="1" dirty="0" smtClean="0">
                <a:latin typeface="Arial" pitchFamily="34" charset="0"/>
                <a:cs typeface="Arial" pitchFamily="34" charset="0"/>
              </a:rPr>
              <a:t>Δυνατότητα για </a:t>
            </a:r>
            <a:r>
              <a:rPr lang="el-GR" sz="2000" b="1" dirty="0" smtClean="0">
                <a:solidFill>
                  <a:srgbClr val="C00000"/>
                </a:solidFill>
                <a:latin typeface="Arial" pitchFamily="34" charset="0"/>
                <a:cs typeface="Arial" pitchFamily="34" charset="0"/>
              </a:rPr>
              <a:t>προσβολή καταλογιστικής πράξης </a:t>
            </a:r>
            <a:r>
              <a:rPr lang="el-GR" sz="2000" b="1" dirty="0" smtClean="0">
                <a:latin typeface="Arial" pitchFamily="34" charset="0"/>
                <a:cs typeface="Arial" pitchFamily="34" charset="0"/>
              </a:rPr>
              <a:t>ενώπιον του </a:t>
            </a:r>
            <a:r>
              <a:rPr lang="el-GR" sz="2000" b="1" dirty="0" err="1" smtClean="0">
                <a:latin typeface="Arial" pitchFamily="34" charset="0"/>
                <a:cs typeface="Arial" pitchFamily="34" charset="0"/>
              </a:rPr>
              <a:t>ΕλΣ</a:t>
            </a:r>
            <a:r>
              <a:rPr lang="el-GR" sz="2000" b="1" dirty="0" smtClean="0">
                <a:latin typeface="Arial" pitchFamily="34" charset="0"/>
                <a:cs typeface="Arial" pitchFamily="34" charset="0"/>
              </a:rPr>
              <a:t>.</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 </a:t>
            </a:r>
            <a:r>
              <a:rPr lang="el-GR" sz="2000" b="1" dirty="0" smtClean="0">
                <a:latin typeface="Arial" pitchFamily="34" charset="0"/>
                <a:cs typeface="Arial" pitchFamily="34" charset="0"/>
              </a:rPr>
              <a:t>Δυνατότητα &amp; για </a:t>
            </a:r>
            <a:r>
              <a:rPr lang="el-GR" sz="2000" b="1" dirty="0" smtClean="0">
                <a:solidFill>
                  <a:srgbClr val="C00000"/>
                </a:solidFill>
                <a:latin typeface="Arial" pitchFamily="34" charset="0"/>
                <a:cs typeface="Arial" pitchFamily="34" charset="0"/>
              </a:rPr>
              <a:t>υποβολή αίτησης αναθεώρησης </a:t>
            </a:r>
            <a:r>
              <a:rPr lang="el-GR" sz="2000" b="1" dirty="0" smtClean="0">
                <a:latin typeface="Arial" pitchFamily="34" charset="0"/>
                <a:cs typeface="Arial" pitchFamily="34" charset="0"/>
              </a:rPr>
              <a:t>ενώπιον του οργάνου που εξέδωσε την </a:t>
            </a:r>
            <a:r>
              <a:rPr lang="el-GR" sz="2000" b="1" dirty="0" err="1" smtClean="0">
                <a:latin typeface="Arial" pitchFamily="34" charset="0"/>
                <a:cs typeface="Arial" pitchFamily="34" charset="0"/>
              </a:rPr>
              <a:t>καταλογιστική</a:t>
            </a:r>
            <a:r>
              <a:rPr lang="el-GR" sz="2000" b="1" dirty="0" smtClean="0">
                <a:latin typeface="Arial" pitchFamily="34" charset="0"/>
                <a:cs typeface="Arial" pitchFamily="34" charset="0"/>
              </a:rPr>
              <a:t> πράξη εντός προθεσμίας 6 μηνών από την κοινοποίηση της</a:t>
            </a:r>
            <a:r>
              <a:rPr lang="el-GR" sz="2000" dirty="0" smtClean="0">
                <a:latin typeface="Arial" pitchFamily="34" charset="0"/>
                <a:cs typeface="Arial" pitchFamily="34" charset="0"/>
              </a:rPr>
              <a:t>.</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 </a:t>
            </a:r>
            <a:r>
              <a:rPr lang="el-GR" sz="2000" b="1" dirty="0" smtClean="0">
                <a:latin typeface="Arial" pitchFamily="34" charset="0"/>
                <a:cs typeface="Arial" pitchFamily="34" charset="0"/>
              </a:rPr>
              <a:t>Λόγοι αναθεώρησης</a:t>
            </a:r>
            <a:r>
              <a:rPr lang="el-GR" sz="2000" dirty="0" smtClean="0">
                <a:latin typeface="Arial" pitchFamily="34" charset="0"/>
                <a:cs typeface="Arial" pitchFamily="34" charset="0"/>
              </a:rPr>
              <a:t>: οι ίδιοι για τους οποίους επιτρέπεται αναθεώρηση πράξεων του </a:t>
            </a:r>
            <a:r>
              <a:rPr lang="el-GR" sz="2000" dirty="0" err="1" smtClean="0">
                <a:latin typeface="Arial" pitchFamily="34" charset="0"/>
                <a:cs typeface="Arial" pitchFamily="34" charset="0"/>
              </a:rPr>
              <a:t>ΕλΣ</a:t>
            </a:r>
            <a:r>
              <a:rPr lang="el-GR" sz="2000" dirty="0" smtClean="0">
                <a:latin typeface="Arial" pitchFamily="34" charset="0"/>
                <a:cs typeface="Arial" pitchFamily="34" charset="0"/>
              </a:rPr>
              <a:t>. </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100</a:t>
            </a:fld>
            <a:endParaRPr lang="el-G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Arial" pitchFamily="34" charset="0"/>
                <a:cs typeface="Arial" pitchFamily="34" charset="0"/>
              </a:rPr>
              <a:t>Ορισμός με ΚΥΑ </a:t>
            </a:r>
            <a:r>
              <a:rPr lang="el-GR" sz="2400" dirty="0" err="1" smtClean="0">
                <a:latin typeface="Arial" pitchFamily="34" charset="0"/>
                <a:cs typeface="Arial" pitchFamily="34" charset="0"/>
              </a:rPr>
              <a:t>ΥπΟικ</a:t>
            </a:r>
            <a:r>
              <a:rPr lang="el-GR" sz="2400" dirty="0" smtClean="0">
                <a:latin typeface="Arial" pitchFamily="34" charset="0"/>
                <a:cs typeface="Arial" pitchFamily="34" charset="0"/>
              </a:rPr>
              <a:t>. &amp; αρμόδιου Υπουργού των </a:t>
            </a:r>
            <a:r>
              <a:rPr lang="el-GR" sz="2400" b="1" dirty="0" smtClean="0">
                <a:solidFill>
                  <a:srgbClr val="C00000"/>
                </a:solidFill>
                <a:latin typeface="Arial" pitchFamily="34" charset="0"/>
                <a:cs typeface="Arial" pitchFamily="34" charset="0"/>
              </a:rPr>
              <a:t>τηρούμενων διαχειριστικών &amp; λογιστικών βιβλίων</a:t>
            </a:r>
            <a:r>
              <a:rPr lang="el-GR" sz="2400" dirty="0" smtClean="0">
                <a:latin typeface="Arial" pitchFamily="34" charset="0"/>
                <a:cs typeface="Arial" pitchFamily="34" charset="0"/>
              </a:rPr>
              <a:t>, καθώς &amp; του τρόπου τήρησης &amp; θεώρησης αυτών. </a:t>
            </a:r>
          </a:p>
          <a:p>
            <a:pPr marL="360363" indent="-333375" algn="just">
              <a:lnSpc>
                <a:spcPct val="150000"/>
              </a:lnSpc>
              <a:spcBef>
                <a:spcPts val="0"/>
              </a:spcBef>
            </a:pPr>
            <a:endParaRPr lang="el-GR" sz="24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400" dirty="0" smtClean="0">
                <a:latin typeface="Arial" pitchFamily="34" charset="0"/>
                <a:cs typeface="Arial" pitchFamily="34" charset="0"/>
              </a:rPr>
              <a:t>Ρύθμιση θεμάτων για τους υπολόγους διαχειριστές αρμοδιότητας των </a:t>
            </a:r>
            <a:r>
              <a:rPr lang="el-GR" sz="2400" b="1" dirty="0" smtClean="0">
                <a:latin typeface="Arial" pitchFamily="34" charset="0"/>
                <a:cs typeface="Arial" pitchFamily="34" charset="0"/>
              </a:rPr>
              <a:t>ΥΕΘΑ &amp; Προστασίας του Πολίτη </a:t>
            </a:r>
            <a:r>
              <a:rPr lang="el-GR" sz="2400" dirty="0" smtClean="0">
                <a:latin typeface="Arial" pitchFamily="34" charset="0"/>
                <a:cs typeface="Arial" pitchFamily="34" charset="0"/>
              </a:rPr>
              <a:t>με αποφάσεις των αρμοδίων υπουργών. </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153 Βιβλία δημοσίων υπολόγων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101</a:t>
            </a:fld>
            <a:endParaRPr lang="el-G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Autofit/>
          </a:bodyPr>
          <a:lstStyle/>
          <a:p>
            <a:pPr marL="360363" indent="-333375" algn="just">
              <a:lnSpc>
                <a:spcPct val="150000"/>
              </a:lnSpc>
              <a:spcBef>
                <a:spcPts val="0"/>
              </a:spcBef>
              <a:buFont typeface="Wingdings" pitchFamily="2" charset="2"/>
              <a:buChar char="v"/>
            </a:pPr>
            <a:endParaRPr lang="el-GR" sz="18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endParaRPr lang="el-GR" sz="18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Όλα τα </a:t>
            </a:r>
            <a:r>
              <a:rPr lang="el-GR" sz="2000" b="1" dirty="0" smtClean="0">
                <a:solidFill>
                  <a:srgbClr val="C00000"/>
                </a:solidFill>
                <a:latin typeface="Arial" pitchFamily="34" charset="0"/>
                <a:cs typeface="Arial" pitchFamily="34" charset="0"/>
              </a:rPr>
              <a:t>βιβλία των υπολόγων διαχειριστών </a:t>
            </a:r>
            <a:r>
              <a:rPr lang="el-GR" sz="2000" dirty="0" smtClean="0">
                <a:latin typeface="Arial" pitchFamily="34" charset="0"/>
                <a:cs typeface="Arial" pitchFamily="34" charset="0"/>
              </a:rPr>
              <a:t>του Δημοσίου, &amp; των </a:t>
            </a:r>
            <a:r>
              <a:rPr lang="el-GR" sz="2000" dirty="0" err="1" smtClean="0">
                <a:latin typeface="Arial" pitchFamily="34" charset="0"/>
                <a:cs typeface="Arial" pitchFamily="34" charset="0"/>
              </a:rPr>
              <a:t>νπδδ</a:t>
            </a:r>
            <a:r>
              <a:rPr lang="el-GR" sz="2000" dirty="0" smtClean="0">
                <a:latin typeface="Arial" pitchFamily="34" charset="0"/>
                <a:cs typeface="Arial" pitchFamily="34" charset="0"/>
              </a:rPr>
              <a:t> &amp; </a:t>
            </a:r>
            <a:r>
              <a:rPr lang="el-GR" sz="2000" b="1" dirty="0" smtClean="0">
                <a:solidFill>
                  <a:srgbClr val="FF0000"/>
                </a:solidFill>
                <a:latin typeface="Arial" pitchFamily="34" charset="0"/>
                <a:cs typeface="Arial" pitchFamily="34" charset="0"/>
              </a:rPr>
              <a:t>των </a:t>
            </a:r>
            <a:r>
              <a:rPr lang="el-GR" sz="2000" b="1" dirty="0" err="1" smtClean="0">
                <a:solidFill>
                  <a:srgbClr val="FF0000"/>
                </a:solidFill>
                <a:latin typeface="Arial" pitchFamily="34" charset="0"/>
                <a:cs typeface="Arial" pitchFamily="34" charset="0"/>
              </a:rPr>
              <a:t>νπιδ</a:t>
            </a:r>
            <a:r>
              <a:rPr lang="el-GR" sz="2000" b="1" dirty="0" smtClean="0">
                <a:solidFill>
                  <a:srgbClr val="FF0000"/>
                </a:solidFill>
                <a:latin typeface="Arial" pitchFamily="34" charset="0"/>
                <a:cs typeface="Arial" pitchFamily="34" charset="0"/>
              </a:rPr>
              <a:t> εφόσον επιχορηγούνται ή χρηματοδοτούνται από τον ΚΠ ή από την ΕΕ  κλείνονται</a:t>
            </a:r>
            <a:r>
              <a:rPr lang="el-GR" sz="2000" dirty="0" smtClean="0">
                <a:latin typeface="Arial" pitchFamily="34" charset="0"/>
                <a:cs typeface="Arial" pitchFamily="34" charset="0"/>
              </a:rPr>
              <a:t> την 31</a:t>
            </a:r>
            <a:r>
              <a:rPr lang="el-GR" sz="2000" baseline="30000" dirty="0" smtClean="0">
                <a:latin typeface="Arial" pitchFamily="34" charset="0"/>
                <a:cs typeface="Arial" pitchFamily="34" charset="0"/>
              </a:rPr>
              <a:t>η</a:t>
            </a:r>
            <a:r>
              <a:rPr lang="el-GR" sz="2000" dirty="0" smtClean="0">
                <a:latin typeface="Arial" pitchFamily="34" charset="0"/>
                <a:cs typeface="Arial" pitchFamily="34" charset="0"/>
              </a:rPr>
              <a:t>/12/κάθε οικ. έτους. </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Σύνταξη πρωτοκόλλων για τα εμφανιζόμενα στα βιβλία σύνολα χρέωσης, πίστωσης &amp; για το υπόλοιπο της διαχείρισης.</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154 Ετήσιο κλείσιμο διαχειριστικών βιβλίων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102</a:t>
            </a:fld>
            <a:endParaRPr lang="el-G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Autofit/>
          </a:bodyPr>
          <a:lstStyle/>
          <a:p>
            <a:pPr marL="360363" indent="-333375" algn="just">
              <a:lnSpc>
                <a:spcPct val="150000"/>
              </a:lnSpc>
              <a:spcBef>
                <a:spcPts val="0"/>
              </a:spcBef>
              <a:buFont typeface="Wingdings" pitchFamily="2" charset="2"/>
              <a:buChar char="v"/>
            </a:pPr>
            <a:endParaRPr lang="el-GR" sz="1800" b="1"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b="1" dirty="0" smtClean="0">
                <a:solidFill>
                  <a:srgbClr val="FF0000"/>
                </a:solidFill>
                <a:latin typeface="Arial" pitchFamily="34" charset="0"/>
                <a:cs typeface="Arial" pitchFamily="34" charset="0"/>
              </a:rPr>
              <a:t>Θεώρηση του κλεισίματος των βιβλίων των ανωτέρω διαχειρίσεων από</a:t>
            </a:r>
            <a:r>
              <a:rPr lang="el-GR" sz="2000" dirty="0" smtClean="0">
                <a:solidFill>
                  <a:srgbClr val="FF0000"/>
                </a:solidFill>
                <a:latin typeface="Arial" pitchFamily="34" charset="0"/>
                <a:cs typeface="Arial" pitchFamily="34" charset="0"/>
              </a:rPr>
              <a:t>:</a:t>
            </a:r>
          </a:p>
          <a:p>
            <a:pPr marL="360363" indent="-333375" algn="just">
              <a:lnSpc>
                <a:spcPct val="150000"/>
              </a:lnSpc>
              <a:spcBef>
                <a:spcPts val="0"/>
              </a:spcBef>
              <a:buFont typeface="+mj-lt"/>
              <a:buAutoNum type="romanLcPeriod"/>
            </a:pPr>
            <a:r>
              <a:rPr lang="el-GR" sz="2000" dirty="0" smtClean="0">
                <a:latin typeface="Arial" pitchFamily="34" charset="0"/>
                <a:cs typeface="Arial" pitchFamily="34" charset="0"/>
              </a:rPr>
              <a:t> για τις διαχειρίσεις που υπάγονται στα ΥΕΘΑ &amp; Υπουργείο Προστασίας του Πολίτη από αξιωματικούς που ορίζονται με διαταγές των αρμόδιων Υπουργείων, &amp;</a:t>
            </a:r>
          </a:p>
          <a:p>
            <a:pPr marL="360363" indent="-333375" algn="just">
              <a:lnSpc>
                <a:spcPct val="150000"/>
              </a:lnSpc>
              <a:spcBef>
                <a:spcPts val="0"/>
              </a:spcBef>
              <a:buFont typeface="+mj-lt"/>
              <a:buAutoNum type="romanLcPeriod"/>
            </a:pPr>
            <a:r>
              <a:rPr lang="el-GR" sz="2000" b="1" dirty="0" smtClean="0">
                <a:latin typeface="Arial" pitchFamily="34" charset="0"/>
                <a:cs typeface="Arial" pitchFamily="34" charset="0"/>
              </a:rPr>
              <a:t>για τις υπόλοιπες διαχειρίσεις, </a:t>
            </a:r>
            <a:r>
              <a:rPr lang="el-GR" sz="2000" b="1" dirty="0" smtClean="0">
                <a:solidFill>
                  <a:srgbClr val="C00000"/>
                </a:solidFill>
                <a:latin typeface="Arial" pitchFamily="34" charset="0"/>
                <a:cs typeface="Arial" pitchFamily="34" charset="0"/>
              </a:rPr>
              <a:t>από τους προϊσταμένους των υπολόγων διαχειριστών</a:t>
            </a:r>
            <a:r>
              <a:rPr lang="el-GR" sz="2000" dirty="0" smtClean="0">
                <a:latin typeface="Arial" pitchFamily="34" charset="0"/>
                <a:cs typeface="Arial" pitchFamily="34" charset="0"/>
              </a:rPr>
              <a:t>.</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154 Ετήσιο κλείσιμο διαχειριστικών βιβλίων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103</a:t>
            </a:fld>
            <a:endParaRPr lang="el-G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70000"/>
              </a:lnSpc>
              <a:spcBef>
                <a:spcPts val="0"/>
              </a:spcBef>
              <a:buFont typeface="Wingdings" pitchFamily="2" charset="2"/>
              <a:buChar char="v"/>
            </a:pPr>
            <a:r>
              <a:rPr lang="el-GR" sz="2000" dirty="0" smtClean="0">
                <a:latin typeface="Arial" pitchFamily="34" charset="0"/>
                <a:cs typeface="Arial" pitchFamily="34" charset="0"/>
              </a:rPr>
              <a:t>Εάν </a:t>
            </a:r>
            <a:r>
              <a:rPr lang="el-GR" sz="2000" b="1" u="sng" dirty="0" smtClean="0">
                <a:solidFill>
                  <a:srgbClr val="C00000"/>
                </a:solidFill>
                <a:latin typeface="Arial" pitchFamily="34" charset="0"/>
                <a:cs typeface="Arial" pitchFamily="34" charset="0"/>
              </a:rPr>
              <a:t>συμπίπτει το πρόσωπο του προϊσταμένου &amp; του υπολόγου</a:t>
            </a:r>
            <a:r>
              <a:rPr lang="el-GR" sz="2000" dirty="0" smtClean="0">
                <a:latin typeface="Arial" pitchFamily="34" charset="0"/>
                <a:cs typeface="Arial" pitchFamily="34" charset="0"/>
              </a:rPr>
              <a:t>: η θεώρηση ενεργείται από υπάλληλο που ορίζεται από την αμέσως προϊστάμενη αυτού αρχή.</a:t>
            </a:r>
          </a:p>
          <a:p>
            <a:pPr marL="360363" indent="-333375" algn="just">
              <a:lnSpc>
                <a:spcPct val="170000"/>
              </a:lnSpc>
              <a:spcBef>
                <a:spcPts val="0"/>
              </a:spcBef>
              <a:buFont typeface="Wingdings" pitchFamily="2" charset="2"/>
              <a:buChar char="v"/>
            </a:pPr>
            <a:r>
              <a:rPr lang="el-GR" sz="2000" dirty="0" smtClean="0">
                <a:latin typeface="Arial" pitchFamily="34" charset="0"/>
                <a:cs typeface="Arial" pitchFamily="34" charset="0"/>
              </a:rPr>
              <a:t>Καθορισμός με απόφαση του Υπουργού Οικονομικών του τρόπου κλεισίματος &amp; θεώρησης των βιβλίων &amp; λεπτομερειών εφαρμογής.</a:t>
            </a:r>
          </a:p>
          <a:p>
            <a:pPr marL="360363" indent="-333375" algn="just">
              <a:lnSpc>
                <a:spcPct val="170000"/>
              </a:lnSpc>
              <a:spcBef>
                <a:spcPts val="0"/>
              </a:spcBef>
              <a:buFont typeface="Wingdings" pitchFamily="2" charset="2"/>
              <a:buChar char="v"/>
            </a:pPr>
            <a:r>
              <a:rPr lang="el-GR" sz="2000" dirty="0" smtClean="0">
                <a:latin typeface="Arial" pitchFamily="34" charset="0"/>
                <a:cs typeface="Arial" pitchFamily="34" charset="0"/>
              </a:rPr>
              <a:t>Εφαρμογή ειδικών διατάξεων για το ετήσιο κλείσιμο βιβλίων των διαχειρίσεων υλικού &amp; εφοδίων των ΕΔ, της Ελ Αστυνομίας, του Πυροσβεστικού &amp; του Λιμενικού Σώματος. </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154 Ετήσιο κλείσιμο διαχειριστικών βιβλίων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104</a:t>
            </a:fld>
            <a:endParaRPr lang="el-G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50000"/>
              </a:lnSpc>
              <a:spcBef>
                <a:spcPts val="0"/>
              </a:spcBef>
              <a:buFont typeface="Wingdings" pitchFamily="2" charset="2"/>
              <a:buChar char="Ø"/>
            </a:pPr>
            <a:endParaRPr lang="el-GR" sz="2000" b="1"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Ø"/>
            </a:pPr>
            <a:r>
              <a:rPr lang="el-GR" sz="2000" b="1" dirty="0" smtClean="0">
                <a:latin typeface="Arial" pitchFamily="34" charset="0"/>
                <a:cs typeface="Arial" pitchFamily="34" charset="0"/>
              </a:rPr>
              <a:t>Απόδοση λογαριασμού στο </a:t>
            </a:r>
            <a:r>
              <a:rPr lang="el-GR" sz="2000" b="1" dirty="0" err="1" smtClean="0">
                <a:latin typeface="Arial" pitchFamily="34" charset="0"/>
                <a:cs typeface="Arial" pitchFamily="34" charset="0"/>
              </a:rPr>
              <a:t>ΕλΣ</a:t>
            </a:r>
            <a:r>
              <a:rPr lang="el-GR" sz="2000" dirty="0" smtClean="0">
                <a:latin typeface="Arial" pitchFamily="34" charset="0"/>
                <a:cs typeface="Arial" pitchFamily="34" charset="0"/>
              </a:rPr>
              <a:t>: με την επιφύλαξη ειδικών διατάξεων, εντός 2 μηνών από τη λήξη του οικ. έτους </a:t>
            </a:r>
            <a:r>
              <a:rPr lang="el-GR" sz="2000" b="1" dirty="0" smtClean="0">
                <a:latin typeface="Arial" pitchFamily="34" charset="0"/>
                <a:cs typeface="Arial" pitchFamily="34" charset="0"/>
              </a:rPr>
              <a:t>ή από την με οποιονδήποτε τρόπο λήξη της διαχείρισής τους.</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Ø"/>
            </a:pPr>
            <a:r>
              <a:rPr lang="el-GR" sz="2000" dirty="0" smtClean="0">
                <a:latin typeface="Arial" pitchFamily="34" charset="0"/>
                <a:cs typeface="Arial" pitchFamily="34" charset="0"/>
              </a:rPr>
              <a:t>Έλεγχος λογαριασμών των υπόχρεων σε λογοδοσία υπολόγων &amp; απόφαση\πράξη </a:t>
            </a:r>
            <a:r>
              <a:rPr lang="el-GR" sz="2000" b="1" dirty="0" smtClean="0">
                <a:solidFill>
                  <a:srgbClr val="C00000"/>
                </a:solidFill>
                <a:latin typeface="Arial" pitchFamily="34" charset="0"/>
                <a:cs typeface="Arial" pitchFamily="34" charset="0"/>
              </a:rPr>
              <a:t>περί ορθότητας ή μη αυτών</a:t>
            </a:r>
            <a:r>
              <a:rPr lang="el-GR" sz="2000" dirty="0" smtClean="0">
                <a:latin typeface="Arial" pitchFamily="34" charset="0"/>
                <a:cs typeface="Arial" pitchFamily="34" charset="0"/>
              </a:rPr>
              <a:t>.</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Ø"/>
            </a:pPr>
            <a:r>
              <a:rPr lang="el-GR" sz="2000" dirty="0" smtClean="0">
                <a:latin typeface="Arial" pitchFamily="34" charset="0"/>
                <a:cs typeface="Arial" pitchFamily="34" charset="0"/>
              </a:rPr>
              <a:t>Οι πράξεις\αποφάσεις του </a:t>
            </a:r>
            <a:r>
              <a:rPr lang="el-GR" sz="2000" dirty="0" err="1" smtClean="0">
                <a:latin typeface="Arial" pitchFamily="34" charset="0"/>
                <a:cs typeface="Arial" pitchFamily="34" charset="0"/>
              </a:rPr>
              <a:t>ΕλΣ</a:t>
            </a:r>
            <a:r>
              <a:rPr lang="el-GR" sz="2000" dirty="0" smtClean="0">
                <a:latin typeface="Arial" pitchFamily="34" charset="0"/>
                <a:cs typeface="Arial" pitchFamily="34" charset="0"/>
              </a:rPr>
              <a:t> υπόκεινται στα προβλεπόμενα ένδικα μέσα. </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latin typeface="Arial" pitchFamily="34" charset="0"/>
                <a:cs typeface="Arial" pitchFamily="34" charset="0"/>
              </a:rPr>
              <a:t> </a:t>
            </a:r>
            <a:br>
              <a:rPr lang="el-GR" sz="2000" b="1" dirty="0" smtClean="0">
                <a:solidFill>
                  <a:srgbClr val="C00000"/>
                </a:solidFill>
                <a:latin typeface="Arial" pitchFamily="34" charset="0"/>
                <a:cs typeface="Arial" pitchFamily="34" charset="0"/>
              </a:rPr>
            </a:br>
            <a:r>
              <a:rPr lang="el-GR" sz="2000" b="1" dirty="0" smtClean="0">
                <a:solidFill>
                  <a:srgbClr val="C00000"/>
                </a:solidFill>
                <a:latin typeface="Arial" pitchFamily="34" charset="0"/>
                <a:cs typeface="Arial" pitchFamily="34" charset="0"/>
              </a:rPr>
              <a:t/>
            </a:r>
            <a:br>
              <a:rPr lang="el-GR" sz="2000" b="1" dirty="0" smtClean="0">
                <a:solidFill>
                  <a:srgbClr val="C00000"/>
                </a:solidFill>
                <a:latin typeface="Arial" pitchFamily="34" charset="0"/>
                <a:cs typeface="Arial" pitchFamily="34" charset="0"/>
              </a:rPr>
            </a:br>
            <a:r>
              <a:rPr lang="el-GR" sz="2000" b="1" dirty="0" smtClean="0">
                <a:solidFill>
                  <a:srgbClr val="C00000"/>
                </a:solidFill>
                <a:latin typeface="Arial" pitchFamily="34" charset="0"/>
                <a:cs typeface="Arial" pitchFamily="34" charset="0"/>
              </a:rPr>
              <a:t> ν. 4270/2014 _ άρθρο 155 Λογοδοσία δημοσίων υπολόγων στο </a:t>
            </a:r>
            <a:r>
              <a:rPr lang="el-GR" sz="2000" b="1" dirty="0" err="1" smtClean="0">
                <a:solidFill>
                  <a:srgbClr val="C00000"/>
                </a:solidFill>
                <a:latin typeface="Arial" pitchFamily="34" charset="0"/>
                <a:cs typeface="Arial" pitchFamily="34" charset="0"/>
              </a:rPr>
              <a:t>ΕλΣ</a:t>
            </a:r>
            <a:endParaRPr lang="el-GR" sz="2000" b="1" dirty="0" smtClean="0">
              <a:solidFill>
                <a:srgbClr val="C0000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105</a:t>
            </a:fld>
            <a:endParaRPr lang="el-G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256584"/>
          </a:xfrm>
          <a:solidFill>
            <a:srgbClr val="FFC000"/>
          </a:solidFill>
          <a:ln>
            <a:noFill/>
          </a:ln>
        </p:spPr>
        <p:txBody>
          <a:bodyPr>
            <a:normAutofit/>
          </a:bodyPr>
          <a:lstStyle/>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Ν. 4270/2014 Άρθρα 100 -105</a:t>
            </a:r>
          </a:p>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Π.Δ. 136/20-5-98 (ΦΕΚ 107 Α') </a:t>
            </a:r>
            <a:r>
              <a:rPr lang="el-GR" sz="2000" dirty="0" smtClean="0">
                <a:solidFill>
                  <a:schemeClr val="dk1"/>
                </a:solidFill>
                <a:latin typeface="Calibri" pitchFamily="34" charset="0"/>
                <a:cs typeface="Calibri" pitchFamily="34" charset="0"/>
              </a:rPr>
              <a:t>«Περιορισμοί έκδοσης Χρηματικών Ενταλμάτων Προπληρωμής και ευθύνες υπολόγων».</a:t>
            </a:r>
          </a:p>
          <a:p>
            <a:pPr marL="265113" indent="-238125" algn="just">
              <a:lnSpc>
                <a:spcPct val="150000"/>
              </a:lnSpc>
              <a:spcBef>
                <a:spcPts val="0"/>
              </a:spcBef>
              <a:buFont typeface="+mj-lt"/>
              <a:buAutoNum type="arabicPeriod"/>
            </a:pPr>
            <a:r>
              <a:rPr lang="el-GR" sz="2000" dirty="0" smtClean="0">
                <a:solidFill>
                  <a:schemeClr val="dk1"/>
                </a:solidFill>
                <a:latin typeface="Calibri" pitchFamily="34" charset="0"/>
                <a:cs typeface="Calibri" pitchFamily="34" charset="0"/>
              </a:rPr>
              <a:t>ΠΔ.97/2011 (ΦΕΚ:232/Α) «Προθεσμία απόδοσης λογαριασμού Χρηματικών Ενταλμάτων Προπληρωμής». </a:t>
            </a:r>
          </a:p>
          <a:p>
            <a:pPr marL="265113" indent="-238125" algn="just">
              <a:lnSpc>
                <a:spcPct val="150000"/>
              </a:lnSpc>
              <a:spcBef>
                <a:spcPts val="0"/>
              </a:spcBef>
              <a:buFont typeface="+mj-lt"/>
              <a:buAutoNum type="arabicPeriod"/>
            </a:pPr>
            <a:r>
              <a:rPr lang="el-GR" sz="2000" dirty="0" smtClean="0">
                <a:solidFill>
                  <a:schemeClr val="dk1"/>
                </a:solidFill>
                <a:latin typeface="Calibri" pitchFamily="34" charset="0"/>
                <a:cs typeface="Calibri" pitchFamily="34" charset="0"/>
              </a:rPr>
              <a:t>ΥΑ 2472/2428/0026/2015 (ΦΕΚ 40/Α «Ορισμός πιστωτικών ιδρυμάτων, ως υπολόγων Χρηματικών Ενταλμάτων Προπληρωμής (Χ.Ε.Π.)». </a:t>
            </a:r>
            <a:endParaRPr lang="en-US" sz="20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ΧΡΗΜΑΤΙΚΑ ΕΝΤΑΛΜΑΤΑ ΠΡΟΠΛΗΡΩΜΗΣ - ΥΠΟΛΟΓΟΙ</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106</a:t>
            </a:fld>
            <a:endParaRPr lang="el-G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8001056" cy="5857916"/>
          </a:xfrm>
          <a:solidFill>
            <a:srgbClr val="FFC000"/>
          </a:solidFill>
          <a:ln>
            <a:noFill/>
          </a:ln>
        </p:spPr>
        <p:txBody>
          <a:bodyPr>
            <a:normAutofit lnSpcReduction="10000"/>
          </a:bodyPr>
          <a:lstStyle/>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100 Έννοια, προϋποθέσεις και διαδικασία έκδοσης χρηματικών ενταλμάτων προπληρωμής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101 Περιορισμοί - Ειδικές περιπτώσεις χρηματικών ενταλμάτων προπληρωμής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102 Υποχρεώσεις και ευθύνες υπολόγων και άλλων οργάνων εξ ενταλμάτων προπληρωμής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103 Απόδοση λογαριασμού χρηματικών ενταλμάτων </a:t>
            </a:r>
            <a:r>
              <a:rPr lang="el-GR" sz="2000" dirty="0" err="1" smtClean="0">
                <a:latin typeface="Arial" pitchFamily="34" charset="0"/>
                <a:cs typeface="Arial" pitchFamily="34" charset="0"/>
              </a:rPr>
              <a:t>προπ</a:t>
            </a:r>
            <a:endParaRPr lang="el-GR" sz="2000" dirty="0" smtClean="0">
              <a:latin typeface="Arial" pitchFamily="34" charset="0"/>
              <a:cs typeface="Arial" pitchFamily="34" charset="0"/>
            </a:endParaRP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104 Χρηματικά εντάλματα προπληρωμής δημοσίων επενδύσεων</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105 Προσωρινά χρηματικά εντάλματα</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106 Εξουσιοδοτήσεις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107 Ευθύνες διαχειριζομένων χρήματα χωρίς έκδοση ενταλμάτων προπληρωμής</a:t>
            </a:r>
          </a:p>
          <a:p>
            <a:endParaRPr lang="el-GR" sz="1800" dirty="0" smtClean="0"/>
          </a:p>
          <a:p>
            <a:endParaRPr lang="el-GR" sz="1700" b="1" dirty="0" smtClean="0">
              <a:latin typeface="Arial" pitchFamily="34" charset="0"/>
              <a:cs typeface="Arial" pitchFamily="34" charset="0"/>
            </a:endParaRPr>
          </a:p>
          <a:p>
            <a:endParaRPr lang="en-US" sz="1700" b="1" dirty="0" smtClean="0">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107</a:t>
            </a:fld>
            <a:endParaRPr lang="el-GR"/>
          </a:p>
        </p:txBody>
      </p:sp>
      <p:sp>
        <p:nvSpPr>
          <p:cNvPr id="4097" name="Rectangle 1"/>
          <p:cNvSpPr>
            <a:spLocks noGrp="1" noChangeArrowheads="1"/>
          </p:cNvSpPr>
          <p:nvPr>
            <p:ph type="ctrTitle"/>
          </p:nvPr>
        </p:nvSpPr>
        <p:spPr bwMode="auto">
          <a:xfrm>
            <a:off x="1000101" y="51535"/>
            <a:ext cx="8001055"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Ν. 4270/2014 ΠΡΟΠΛΗΡΩΜΕΣ ΤΑΚΤΙΚΟΥ ΠΡΟΫΠΟΛΟΓΙΣΜΟΥ ΚΑΙ ΠΡΟΫΠΟΛΟΓΙΣΜΟΥ ΔΗΜΟΣΙΩΝ ΕΠΕΝΔΥΣΕΩΝ</a:t>
            </a:r>
            <a:endParaRPr kumimoji="0" lang="el-G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929618" cy="5143536"/>
          </a:xfrm>
          <a:noFill/>
          <a:ln>
            <a:noFill/>
          </a:ln>
        </p:spPr>
        <p:txBody>
          <a:bodyPr>
            <a:normAutofit/>
          </a:bodyPr>
          <a:lstStyle/>
          <a:p>
            <a:pPr marL="361950" indent="-361950" algn="just">
              <a:lnSpc>
                <a:spcPct val="150000"/>
              </a:lnSpc>
              <a:spcBef>
                <a:spcPts val="0"/>
              </a:spcBef>
              <a:buFont typeface="Wingdings" pitchFamily="2" charset="2"/>
              <a:buChar char="Ø"/>
            </a:pPr>
            <a:r>
              <a:rPr lang="el-GR" sz="2000" b="1" u="sng" dirty="0" smtClean="0">
                <a:solidFill>
                  <a:srgbClr val="FF0000"/>
                </a:solidFill>
                <a:latin typeface="Calibri" pitchFamily="34" charset="0"/>
                <a:cs typeface="Calibri" pitchFamily="34" charset="0"/>
              </a:rPr>
              <a:t>Χ.Ε.Π</a:t>
            </a:r>
            <a:r>
              <a:rPr lang="el-GR" sz="2000" b="1" dirty="0" smtClean="0">
                <a:solidFill>
                  <a:srgbClr val="FF0000"/>
                </a:solidFill>
                <a:latin typeface="Calibri" pitchFamily="34" charset="0"/>
                <a:cs typeface="Calibri" pitchFamily="34" charset="0"/>
              </a:rPr>
              <a:t>:</a:t>
            </a:r>
            <a:r>
              <a:rPr lang="el-GR" sz="2000" dirty="0" smtClean="0">
                <a:solidFill>
                  <a:srgbClr val="FF0000"/>
                </a:solidFill>
                <a:latin typeface="Calibri" pitchFamily="34" charset="0"/>
                <a:cs typeface="Calibri" pitchFamily="34" charset="0"/>
              </a:rPr>
              <a:t> </a:t>
            </a:r>
            <a:r>
              <a:rPr lang="el-GR" sz="2000" dirty="0" smtClean="0">
                <a:latin typeface="Calibri" pitchFamily="34" charset="0"/>
                <a:cs typeface="Calibri" pitchFamily="34" charset="0"/>
              </a:rPr>
              <a:t>το χρηματικό ένταλμα με το οποίο </a:t>
            </a:r>
            <a:r>
              <a:rPr lang="el-GR" sz="2000" b="1" dirty="0" smtClean="0">
                <a:latin typeface="Calibri" pitchFamily="34" charset="0"/>
                <a:cs typeface="Calibri" pitchFamily="34" charset="0"/>
              </a:rPr>
              <a:t>προκαταβάλλεται</a:t>
            </a:r>
            <a:r>
              <a:rPr lang="el-GR" sz="2000" dirty="0" smtClean="0">
                <a:latin typeface="Calibri" pitchFamily="34" charset="0"/>
                <a:cs typeface="Calibri" pitchFamily="34" charset="0"/>
              </a:rPr>
              <a:t> χρηματικό ποσό σε </a:t>
            </a:r>
            <a:r>
              <a:rPr lang="el-GR" sz="2000" b="1" dirty="0" smtClean="0">
                <a:latin typeface="Calibri" pitchFamily="34" charset="0"/>
                <a:cs typeface="Calibri" pitchFamily="34" charset="0"/>
              </a:rPr>
              <a:t>οριζόμενο υπόλογο</a:t>
            </a:r>
            <a:r>
              <a:rPr lang="el-GR" sz="2000" dirty="0" smtClean="0">
                <a:latin typeface="Calibri" pitchFamily="34" charset="0"/>
                <a:cs typeface="Calibri" pitchFamily="34" charset="0"/>
              </a:rPr>
              <a:t>, ο οποίος </a:t>
            </a:r>
            <a:r>
              <a:rPr lang="el-GR" sz="2000" b="1" dirty="0" smtClean="0">
                <a:latin typeface="Calibri" pitchFamily="34" charset="0"/>
                <a:cs typeface="Calibri" pitchFamily="34" charset="0"/>
              </a:rPr>
              <a:t>αποδίδει λογαριασμό </a:t>
            </a:r>
            <a:r>
              <a:rPr lang="el-GR" sz="2000" dirty="0" smtClean="0">
                <a:latin typeface="Calibri" pitchFamily="34" charset="0"/>
                <a:cs typeface="Calibri" pitchFamily="34" charset="0"/>
              </a:rPr>
              <a:t>σε τακτή προθεσμία με την </a:t>
            </a:r>
            <a:r>
              <a:rPr lang="el-GR" sz="2000" b="1" dirty="0" smtClean="0">
                <a:latin typeface="Calibri" pitchFamily="34" charset="0"/>
                <a:cs typeface="Calibri" pitchFamily="34" charset="0"/>
              </a:rPr>
              <a:t>υποβολή των νόμιμων δικαιολογητικών</a:t>
            </a:r>
            <a:r>
              <a:rPr lang="el-GR" sz="2000" dirty="0" smtClean="0">
                <a:latin typeface="Calibri" pitchFamily="34" charset="0"/>
                <a:cs typeface="Calibri" pitchFamily="34" charset="0"/>
              </a:rPr>
              <a:t>.</a:t>
            </a:r>
          </a:p>
          <a:p>
            <a:pPr marL="177800" indent="-177800" algn="just">
              <a:lnSpc>
                <a:spcPct val="150000"/>
              </a:lnSpc>
              <a:spcBef>
                <a:spcPts val="0"/>
              </a:spcBef>
              <a:buFont typeface="Wingdings" pitchFamily="2" charset="2"/>
              <a:buChar char="Ø"/>
            </a:pPr>
            <a:r>
              <a:rPr lang="el-GR" sz="2000" b="1" u="sng" dirty="0" smtClean="0">
                <a:solidFill>
                  <a:srgbClr val="FF0000"/>
                </a:solidFill>
                <a:latin typeface="Calibri" pitchFamily="34" charset="0"/>
                <a:cs typeface="Calibri" pitchFamily="34" charset="0"/>
              </a:rPr>
              <a:t>Πότε επιτρέπεται η έκδοση Χ.Ε.Π</a:t>
            </a:r>
            <a:r>
              <a:rPr lang="el-GR" sz="2000" b="1" dirty="0" smtClean="0">
                <a:solidFill>
                  <a:srgbClr val="FF0000"/>
                </a:solidFill>
                <a:latin typeface="Calibri" pitchFamily="34" charset="0"/>
                <a:cs typeface="Calibri" pitchFamily="34" charset="0"/>
              </a:rPr>
              <a:t>; </a:t>
            </a:r>
          </a:p>
          <a:p>
            <a:pPr marL="177800" indent="-177800" algn="just">
              <a:lnSpc>
                <a:spcPct val="150000"/>
              </a:lnSpc>
              <a:spcBef>
                <a:spcPts val="0"/>
              </a:spcBef>
            </a:pPr>
            <a:r>
              <a:rPr lang="el-GR" sz="2000" b="1" dirty="0" smtClean="0">
                <a:solidFill>
                  <a:srgbClr val="FF0000"/>
                </a:solidFill>
                <a:latin typeface="Calibri" pitchFamily="34" charset="0"/>
                <a:cs typeface="Calibri" pitchFamily="34" charset="0"/>
              </a:rPr>
              <a:t>1. </a:t>
            </a:r>
            <a:r>
              <a:rPr lang="el-GR" sz="2000" dirty="0" smtClean="0">
                <a:latin typeface="Calibri" pitchFamily="34" charset="0"/>
                <a:cs typeface="Calibri" pitchFamily="34" charset="0"/>
              </a:rPr>
              <a:t>έκδοση αιτιολογημένης απόφασης, για πραγματοποίηση δαπανών, που λόγω: </a:t>
            </a:r>
          </a:p>
          <a:p>
            <a:pPr marL="177800" indent="-177800" algn="just">
              <a:lnSpc>
                <a:spcPct val="150000"/>
              </a:lnSpc>
              <a:spcBef>
                <a:spcPts val="0"/>
              </a:spcBef>
              <a:buFont typeface="Wingdings" pitchFamily="2" charset="2"/>
              <a:buChar char="ü"/>
            </a:pPr>
            <a:r>
              <a:rPr lang="el-GR" sz="2000" dirty="0" smtClean="0">
                <a:latin typeface="Calibri" pitchFamily="34" charset="0"/>
                <a:cs typeface="Calibri" pitchFamily="34" charset="0"/>
              </a:rPr>
              <a:t>της φύσης τους ή </a:t>
            </a:r>
          </a:p>
          <a:p>
            <a:pPr marL="177800" indent="-177800" algn="just">
              <a:lnSpc>
                <a:spcPct val="150000"/>
              </a:lnSpc>
              <a:spcBef>
                <a:spcPts val="0"/>
              </a:spcBef>
              <a:buFont typeface="Wingdings" pitchFamily="2" charset="2"/>
              <a:buChar char="ü"/>
            </a:pPr>
            <a:r>
              <a:rPr lang="el-GR" sz="2000" dirty="0" smtClean="0">
                <a:latin typeface="Calibri" pitchFamily="34" charset="0"/>
                <a:cs typeface="Calibri" pitchFamily="34" charset="0"/>
              </a:rPr>
              <a:t>λόγω επείγουσας υπηρεσιακής ανάγκης, </a:t>
            </a:r>
          </a:p>
          <a:p>
            <a:pPr marL="177800" indent="-177800" algn="just">
              <a:lnSpc>
                <a:spcPct val="150000"/>
              </a:lnSpc>
              <a:spcBef>
                <a:spcPts val="0"/>
              </a:spcBef>
            </a:pPr>
            <a:r>
              <a:rPr lang="el-GR" sz="2000" dirty="0" smtClean="0">
                <a:latin typeface="Calibri" pitchFamily="34" charset="0"/>
                <a:cs typeface="Calibri" pitchFamily="34" charset="0"/>
              </a:rPr>
              <a:t>είναι δυσχερής η τήρηση των διατυπώσεων δικαιολόγησή τους, </a:t>
            </a:r>
          </a:p>
          <a:p>
            <a:pPr marL="177800" indent="-177800" algn="just">
              <a:lnSpc>
                <a:spcPct val="150000"/>
              </a:lnSpc>
              <a:spcBef>
                <a:spcPts val="0"/>
              </a:spcBef>
            </a:pPr>
            <a:r>
              <a:rPr lang="el-GR" sz="2000" b="1" dirty="0" smtClean="0">
                <a:solidFill>
                  <a:srgbClr val="FF0000"/>
                </a:solidFill>
                <a:latin typeface="Calibri" pitchFamily="34" charset="0"/>
                <a:cs typeface="Calibri" pitchFamily="34" charset="0"/>
              </a:rPr>
              <a:t>2.</a:t>
            </a:r>
            <a:r>
              <a:rPr lang="el-GR" sz="2000" dirty="0" smtClean="0">
                <a:latin typeface="Calibri" pitchFamily="34" charset="0"/>
                <a:cs typeface="Calibri" pitchFamily="34" charset="0"/>
              </a:rPr>
              <a:t> για μικροδαπάνες </a:t>
            </a:r>
            <a:r>
              <a:rPr lang="el-GR" sz="2000" b="1" dirty="0" smtClean="0">
                <a:latin typeface="Calibri" pitchFamily="34" charset="0"/>
                <a:cs typeface="Calibri" pitchFamily="34" charset="0"/>
              </a:rPr>
              <a:t>χωρίς αιτιολόγηση</a:t>
            </a:r>
            <a:r>
              <a:rPr lang="el-GR" sz="2000" dirty="0" smtClean="0">
                <a:latin typeface="Calibri" pitchFamily="34" charset="0"/>
                <a:cs typeface="Calibri" pitchFamily="34" charset="0"/>
              </a:rPr>
              <a:t>, μέχρι του ύψους των 7.000,00 κατά Κ.Α.Ε., ετησίως, (αναπροσαρμοζόμενο με απόφαση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a:t>
            </a:r>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071538" y="142852"/>
            <a:ext cx="7929618" cy="571504"/>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rPr>
              <a:t>ν. 4270/14 - ά</a:t>
            </a:r>
            <a:r>
              <a:rPr lang="el-GR" sz="1800" b="1" dirty="0" smtClean="0">
                <a:effectLst/>
              </a:rPr>
              <a:t>ρθρο 100 Έννοια, προϋποθέσεις και διαδικασία έκδοσης ΧΕΠ</a:t>
            </a:r>
            <a:br>
              <a:rPr lang="el-GR" sz="1800" b="1" dirty="0" smtClean="0">
                <a:effectLst/>
              </a:rPr>
            </a:b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108</a:t>
            </a:fld>
            <a:endParaRPr lang="el-G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929618" cy="5143536"/>
          </a:xfrm>
          <a:noFill/>
          <a:ln>
            <a:noFill/>
          </a:ln>
        </p:spPr>
        <p:txBody>
          <a:bodyPr>
            <a:normAutofit fontScale="62500" lnSpcReduction="20000"/>
          </a:bodyPr>
          <a:lstStyle/>
          <a:p>
            <a:pPr algn="just"/>
            <a:endParaRPr lang="el-GR" sz="2000" b="1" dirty="0" smtClean="0">
              <a:solidFill>
                <a:schemeClr val="dk1"/>
              </a:solidFill>
              <a:latin typeface="Calibri" pitchFamily="34" charset="0"/>
              <a:cs typeface="Calibri" pitchFamily="34" charset="0"/>
            </a:endParaRPr>
          </a:p>
          <a:p>
            <a:pPr algn="just">
              <a:lnSpc>
                <a:spcPct val="170000"/>
              </a:lnSpc>
              <a:spcBef>
                <a:spcPts val="0"/>
              </a:spcBef>
            </a:pPr>
            <a:r>
              <a:rPr lang="el-GR" sz="2800" b="1" dirty="0" smtClean="0">
                <a:solidFill>
                  <a:srgbClr val="FF0000"/>
                </a:solidFill>
                <a:latin typeface="Calibri" pitchFamily="34" charset="0"/>
                <a:cs typeface="Calibri" pitchFamily="34" charset="0"/>
              </a:rPr>
              <a:t>3.</a:t>
            </a:r>
            <a:r>
              <a:rPr lang="el-GR" sz="2800" dirty="0" smtClean="0">
                <a:solidFill>
                  <a:srgbClr val="FF0000"/>
                </a:solidFill>
                <a:latin typeface="Calibri" pitchFamily="34" charset="0"/>
                <a:cs typeface="Calibri" pitchFamily="34" charset="0"/>
              </a:rPr>
              <a:t> </a:t>
            </a:r>
            <a:r>
              <a:rPr lang="el-GR" sz="2900" b="1" dirty="0" smtClean="0">
                <a:latin typeface="Calibri" pitchFamily="34" charset="0"/>
                <a:cs typeface="Calibri" pitchFamily="34" charset="0"/>
              </a:rPr>
              <a:t>Έκδοση </a:t>
            </a:r>
            <a:r>
              <a:rPr lang="el-GR" sz="2900" b="1" u="sng" dirty="0" smtClean="0">
                <a:latin typeface="Calibri" pitchFamily="34" charset="0"/>
                <a:cs typeface="Calibri" pitchFamily="34" charset="0"/>
              </a:rPr>
              <a:t>ενιαίου Χ.Ε.Π., με έναν υπόλογο</a:t>
            </a:r>
            <a:r>
              <a:rPr lang="el-GR" sz="2900" b="1" dirty="0" smtClean="0">
                <a:latin typeface="Calibri" pitchFamily="34" charset="0"/>
                <a:cs typeface="Calibri" pitchFamily="34" charset="0"/>
              </a:rPr>
              <a:t>, χωρίς να απαιτείται αιτιολογημένη απόφαση, για την κάλυψη δαπανών πολλαπλών μετακινήσεων των Επιθεωρητών ΓΣΕΕ-ΥΠΕΝ</a:t>
            </a:r>
            <a:r>
              <a:rPr lang="el-GR" sz="2900" dirty="0" smtClean="0">
                <a:latin typeface="Calibri" pitchFamily="34" charset="0"/>
                <a:cs typeface="Calibri" pitchFamily="34" charset="0"/>
              </a:rPr>
              <a:t>, με σκοπό τη διενέργεια προληπτικών και κατασταλτικών ελέγχων, την εκτέλεση εισαγγελικών παραγγελιών, την παράστασή τους σε δικαστήρια επί υποθέσεων που σχετίζονται με το ελεγκτικό τους έργο, τη διερεύνηση των συνθηκών ατυχημάτων σε χώρους της ελεγκτικής τους αρμοδιότητας, τη συμμετοχή τους σε επιμορφωτικά και εκπαιδευτικά προγράμματα, συνέδρια, ημερίδες που συνδέονται αποκλειστικά με το ελεγκτικό τους έργο, καθώς και τη συμμετοχή τους σε συναντήσεις εργασίας και επιτροπές με χρονικό ορίζοντα 2 μηνών.</a:t>
            </a:r>
            <a:endParaRPr lang="en-US" sz="2900" dirty="0" smtClean="0">
              <a:latin typeface="Calibri" pitchFamily="34" charset="0"/>
            </a:endParaRPr>
          </a:p>
        </p:txBody>
      </p:sp>
      <p:sp>
        <p:nvSpPr>
          <p:cNvPr id="8" name="1 - Τίτλος"/>
          <p:cNvSpPr>
            <a:spLocks noGrp="1"/>
          </p:cNvSpPr>
          <p:nvPr>
            <p:ph type="ctrTitle"/>
          </p:nvPr>
        </p:nvSpPr>
        <p:spPr>
          <a:xfrm>
            <a:off x="1071538" y="142852"/>
            <a:ext cx="7929618" cy="571504"/>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rPr>
              <a:t>ν. 4270/14 - ά</a:t>
            </a:r>
            <a:r>
              <a:rPr lang="el-GR" sz="1800" b="1" dirty="0" smtClean="0">
                <a:effectLst/>
              </a:rPr>
              <a:t>ρθρο 100 Έννοια, προϋποθέσεις και διαδικασία έκδοσης ΧΕΠ</a:t>
            </a:r>
            <a:br>
              <a:rPr lang="el-GR" sz="1800" b="1" dirty="0" smtClean="0">
                <a:effectLst/>
              </a:rPr>
            </a:b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109</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571504"/>
          </a:xfrm>
          <a:noFill/>
        </p:spPr>
        <p:txBody>
          <a:bodyPr>
            <a:normAutofit fontScale="90000"/>
          </a:bodyPr>
          <a:lstStyle/>
          <a:p>
            <a:pPr algn="ctr"/>
            <a:r>
              <a:rPr lang="el-GR" sz="2000" b="1" dirty="0" smtClean="0">
                <a:effectLst/>
                <a:latin typeface="Calibri" pitchFamily="34" charset="0"/>
                <a:cs typeface="Calibri" pitchFamily="34" charset="0"/>
              </a:rPr>
              <a:t>Άρθρο 67 Πολυετείς </a:t>
            </a:r>
            <a:r>
              <a:rPr lang="el-GR" sz="2000" b="1" dirty="0" smtClean="0">
                <a:effectLst/>
                <a:latin typeface="Calibri" pitchFamily="34" charset="0"/>
                <a:cs typeface="Calibri" pitchFamily="34" charset="0"/>
              </a:rPr>
              <a:t>υποχρεώσεις</a:t>
            </a:r>
            <a:r>
              <a:rPr lang="el-GR" sz="2000" dirty="0" smtClean="0">
                <a:effectLst/>
                <a:latin typeface="Calibri" pitchFamily="34" charset="0"/>
                <a:cs typeface="Calibri" pitchFamily="34" charset="0"/>
              </a:rPr>
              <a:t/>
            </a:r>
            <a:br>
              <a:rPr lang="el-GR" sz="2000" dirty="0" smtClean="0">
                <a:effectLst/>
                <a:latin typeface="Calibri" pitchFamily="34" charset="0"/>
                <a:cs typeface="Calibri" pitchFamily="34" charset="0"/>
              </a:rPr>
            </a:br>
            <a:endParaRPr lang="el-GR" sz="20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500042"/>
            <a:ext cx="7858180" cy="6215106"/>
          </a:xfrm>
          <a:solidFill>
            <a:schemeClr val="bg1"/>
          </a:solidFill>
          <a:ln>
            <a:solidFill>
              <a:srgbClr val="FFC000"/>
            </a:solidFill>
          </a:ln>
        </p:spPr>
        <p:txBody>
          <a:bodyPr>
            <a:noAutofit/>
          </a:bodyPr>
          <a:lstStyle/>
          <a:p>
            <a:pPr marL="177800" indent="-150813" algn="just">
              <a:lnSpc>
                <a:spcPct val="150000"/>
              </a:lnSpc>
              <a:spcBef>
                <a:spcPts val="0"/>
              </a:spcBef>
              <a:buFont typeface="Wingdings" pitchFamily="2" charset="2"/>
              <a:buChar char="v"/>
              <a:tabLst>
                <a:tab pos="177800" algn="l"/>
              </a:tabLst>
            </a:pPr>
            <a:r>
              <a:rPr lang="el-GR" sz="1800" b="1" dirty="0" smtClean="0">
                <a:solidFill>
                  <a:srgbClr val="C00000"/>
                </a:solidFill>
                <a:latin typeface="Calibri" pitchFamily="34" charset="0"/>
                <a:cs typeface="Calibri" pitchFamily="34" charset="0"/>
              </a:rPr>
              <a:t>Φορείς ΚΔ: </a:t>
            </a:r>
            <a:r>
              <a:rPr lang="el-GR" sz="1800" dirty="0" smtClean="0">
                <a:latin typeface="Calibri" pitchFamily="34" charset="0"/>
                <a:cs typeface="Calibri" pitchFamily="34" charset="0"/>
              </a:rPr>
              <a:t>ανάληψη </a:t>
            </a:r>
            <a:r>
              <a:rPr lang="el-GR" sz="1800" dirty="0" smtClean="0">
                <a:latin typeface="Calibri" pitchFamily="34" charset="0"/>
                <a:cs typeface="Calibri" pitchFamily="34" charset="0"/>
              </a:rPr>
              <a:t>υποχρεώσεων </a:t>
            </a:r>
            <a:r>
              <a:rPr lang="el-GR" sz="1800" dirty="0" smtClean="0">
                <a:latin typeface="Calibri" pitchFamily="34" charset="0"/>
                <a:cs typeface="Calibri" pitchFamily="34" charset="0"/>
              </a:rPr>
              <a:t>που </a:t>
            </a:r>
            <a:r>
              <a:rPr lang="el-GR" sz="1800" dirty="0" smtClean="0">
                <a:latin typeface="Calibri" pitchFamily="34" charset="0"/>
                <a:cs typeface="Calibri" pitchFamily="34" charset="0"/>
              </a:rPr>
              <a:t>προβλέπεται να βαρύνουν είτε </a:t>
            </a:r>
            <a:r>
              <a:rPr lang="el-GR" sz="1800" dirty="0" smtClean="0">
                <a:latin typeface="Calibri" pitchFamily="34" charset="0"/>
                <a:cs typeface="Calibri" pitchFamily="34" charset="0"/>
              </a:rPr>
              <a:t>τμηματικά, </a:t>
            </a:r>
            <a:r>
              <a:rPr lang="el-GR" sz="1800" dirty="0" smtClean="0">
                <a:latin typeface="Calibri" pitchFamily="34" charset="0"/>
                <a:cs typeface="Calibri" pitchFamily="34" charset="0"/>
              </a:rPr>
              <a:t>είτε εξ ολοκλήρου έτη πέραν του </a:t>
            </a:r>
            <a:r>
              <a:rPr lang="el-GR" sz="1800" dirty="0" smtClean="0">
                <a:latin typeface="Calibri" pitchFamily="34" charset="0"/>
                <a:cs typeface="Calibri" pitchFamily="34" charset="0"/>
              </a:rPr>
              <a:t>τρέχοντος, που υπερβαίνουν </a:t>
            </a:r>
            <a:r>
              <a:rPr lang="el-GR" sz="1800" dirty="0" smtClean="0">
                <a:latin typeface="Calibri" pitchFamily="34" charset="0"/>
                <a:cs typeface="Calibri" pitchFamily="34" charset="0"/>
              </a:rPr>
              <a:t>ετησίως το ποσό του </a:t>
            </a:r>
            <a:r>
              <a:rPr lang="el-GR" sz="1800" dirty="0" smtClean="0">
                <a:latin typeface="Calibri" pitchFamily="34" charset="0"/>
                <a:cs typeface="Calibri" pitchFamily="34" charset="0"/>
              </a:rPr>
              <a:t>1.000.000,00 σωρευτικά </a:t>
            </a:r>
            <a:r>
              <a:rPr lang="el-GR" sz="1800" dirty="0" smtClean="0">
                <a:latin typeface="Calibri" pitchFamily="34" charset="0"/>
                <a:cs typeface="Calibri" pitchFamily="34" charset="0"/>
              </a:rPr>
              <a:t>ανά Κ.Α.Ε. </a:t>
            </a:r>
            <a:r>
              <a:rPr lang="el-GR" sz="1800" dirty="0" smtClean="0">
                <a:latin typeface="Calibri" pitchFamily="34" charset="0"/>
                <a:cs typeface="Calibri" pitchFamily="34" charset="0"/>
              </a:rPr>
              <a:t>απαιτείται </a:t>
            </a:r>
            <a:r>
              <a:rPr lang="el-GR" sz="1800" b="1" dirty="0" smtClean="0">
                <a:latin typeface="Calibri" pitchFamily="34" charset="0"/>
                <a:cs typeface="Calibri" pitchFamily="34" charset="0"/>
              </a:rPr>
              <a:t>προηγούμενη απόφαση έγκρισης του </a:t>
            </a:r>
            <a:r>
              <a:rPr lang="el-GR" sz="1800" b="1" dirty="0" err="1" smtClean="0">
                <a:latin typeface="Calibri" pitchFamily="34" charset="0"/>
                <a:cs typeface="Calibri" pitchFamily="34" charset="0"/>
              </a:rPr>
              <a:t>ΥπΟικ</a:t>
            </a:r>
            <a:r>
              <a:rPr lang="el-GR" sz="1800" b="1" dirty="0" smtClean="0">
                <a:latin typeface="Calibri" pitchFamily="34" charset="0"/>
                <a:cs typeface="Calibri" pitchFamily="34" charset="0"/>
              </a:rPr>
              <a:t>.</a:t>
            </a:r>
            <a:endParaRPr lang="el-GR" sz="1800" b="1"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v"/>
              <a:tabLst>
                <a:tab pos="177800" algn="l"/>
              </a:tabLst>
            </a:pPr>
            <a:r>
              <a:rPr lang="el-GR" sz="1800" dirty="0" smtClean="0">
                <a:latin typeface="Calibri" pitchFamily="34" charset="0"/>
                <a:cs typeface="Calibri" pitchFamily="34" charset="0"/>
              </a:rPr>
              <a:t> </a:t>
            </a:r>
            <a:r>
              <a:rPr lang="el-GR" sz="1800" b="1" dirty="0" smtClean="0">
                <a:solidFill>
                  <a:srgbClr val="C00000"/>
                </a:solidFill>
                <a:latin typeface="Calibri" pitchFamily="34" charset="0"/>
                <a:cs typeface="Calibri" pitchFamily="34" charset="0"/>
              </a:rPr>
              <a:t>Λοιποί Φορείς </a:t>
            </a:r>
            <a:r>
              <a:rPr lang="el-GR" sz="1800" b="1" dirty="0" smtClean="0">
                <a:solidFill>
                  <a:srgbClr val="C00000"/>
                </a:solidFill>
                <a:latin typeface="Calibri" pitchFamily="34" charset="0"/>
                <a:cs typeface="Calibri" pitchFamily="34" charset="0"/>
              </a:rPr>
              <a:t>της </a:t>
            </a:r>
            <a:r>
              <a:rPr lang="el-GR" sz="1800" b="1" dirty="0" smtClean="0">
                <a:solidFill>
                  <a:srgbClr val="C00000"/>
                </a:solidFill>
                <a:latin typeface="Calibri" pitchFamily="34" charset="0"/>
                <a:cs typeface="Calibri" pitchFamily="34" charset="0"/>
              </a:rPr>
              <a:t>ΓΚ: </a:t>
            </a:r>
            <a:r>
              <a:rPr lang="el-GR" sz="1800" dirty="0" smtClean="0">
                <a:latin typeface="Calibri" pitchFamily="34" charset="0"/>
                <a:cs typeface="Calibri" pitchFamily="34" charset="0"/>
              </a:rPr>
              <a:t>απαιτείται </a:t>
            </a:r>
            <a:r>
              <a:rPr lang="el-GR" sz="1800" b="1" dirty="0" smtClean="0">
                <a:latin typeface="Calibri" pitchFamily="34" charset="0"/>
                <a:cs typeface="Calibri" pitchFamily="34" charset="0"/>
              </a:rPr>
              <a:t>απόφαση έγκρισης του εποπτεύοντος Υπουργού</a:t>
            </a:r>
            <a:r>
              <a:rPr lang="el-GR" sz="1800" dirty="0" smtClean="0">
                <a:latin typeface="Calibri" pitchFamily="34" charset="0"/>
                <a:cs typeface="Calibri" pitchFamily="34" charset="0"/>
              </a:rPr>
              <a:t>, εφόσον η αναλαμβανόμενη υποχρέωση υπερβαίνει το ποσό των </a:t>
            </a:r>
            <a:r>
              <a:rPr lang="el-GR" sz="1800" dirty="0" smtClean="0">
                <a:latin typeface="Calibri" pitchFamily="34" charset="0"/>
                <a:cs typeface="Calibri" pitchFamily="34" charset="0"/>
              </a:rPr>
              <a:t>100.000,00 </a:t>
            </a:r>
            <a:r>
              <a:rPr lang="el-GR" sz="1800" dirty="0" smtClean="0">
                <a:latin typeface="Calibri" pitchFamily="34" charset="0"/>
                <a:cs typeface="Calibri" pitchFamily="34" charset="0"/>
              </a:rPr>
              <a:t>σωρευτικά ανά Κ.Α.Ε. </a:t>
            </a:r>
            <a:r>
              <a:rPr lang="el-GR" sz="1800" dirty="0" smtClean="0">
                <a:latin typeface="Calibri" pitchFamily="34" charset="0"/>
                <a:cs typeface="Calibri" pitchFamily="34" charset="0"/>
              </a:rPr>
              <a:t>για τα Ν.Π.Δ.Δ</a:t>
            </a:r>
            <a:r>
              <a:rPr lang="el-GR" sz="1800" dirty="0" smtClean="0">
                <a:latin typeface="Calibri" pitchFamily="34" charset="0"/>
                <a:cs typeface="Calibri" pitchFamily="34" charset="0"/>
              </a:rPr>
              <a:t>. ή σωρευτικά ανά αναλυτικό λογαριασμό Γενικής Λογιστικής </a:t>
            </a:r>
            <a:r>
              <a:rPr lang="el-GR" sz="1800" dirty="0" smtClean="0">
                <a:latin typeface="Calibri" pitchFamily="34" charset="0"/>
                <a:cs typeface="Calibri" pitchFamily="34" charset="0"/>
              </a:rPr>
              <a:t> για τα Ν.Π.Ι.Δ.</a:t>
            </a:r>
          </a:p>
          <a:p>
            <a:pPr marL="177800" indent="-150813" algn="just">
              <a:lnSpc>
                <a:spcPct val="150000"/>
              </a:lnSpc>
              <a:spcBef>
                <a:spcPts val="0"/>
              </a:spcBef>
              <a:buFont typeface="Wingdings" pitchFamily="2" charset="2"/>
              <a:buChar char="v"/>
              <a:tabLst>
                <a:tab pos="177800" algn="l"/>
              </a:tabLst>
            </a:pPr>
            <a:r>
              <a:rPr lang="el-GR" sz="1800" b="1" dirty="0" smtClean="0">
                <a:solidFill>
                  <a:srgbClr val="C00000"/>
                </a:solidFill>
                <a:latin typeface="Calibri" pitchFamily="34" charset="0"/>
                <a:cs typeface="Calibri" pitchFamily="34" charset="0"/>
              </a:rPr>
              <a:t>Όταν δεν </a:t>
            </a:r>
            <a:r>
              <a:rPr lang="el-GR" sz="1800" b="1" dirty="0" smtClean="0">
                <a:solidFill>
                  <a:srgbClr val="C00000"/>
                </a:solidFill>
                <a:latin typeface="Calibri" pitchFamily="34" charset="0"/>
                <a:cs typeface="Calibri" pitchFamily="34" charset="0"/>
              </a:rPr>
              <a:t>υπερβαίνουν τα </a:t>
            </a:r>
            <a:r>
              <a:rPr lang="el-GR" sz="1800" b="1" dirty="0" smtClean="0">
                <a:solidFill>
                  <a:srgbClr val="C00000"/>
                </a:solidFill>
                <a:latin typeface="Calibri" pitchFamily="34" charset="0"/>
                <a:cs typeface="Calibri" pitchFamily="34" charset="0"/>
              </a:rPr>
              <a:t>ως άνω ποσά</a:t>
            </a:r>
            <a:r>
              <a:rPr lang="el-GR" sz="1800" dirty="0" smtClean="0">
                <a:latin typeface="Calibri" pitchFamily="34" charset="0"/>
                <a:cs typeface="Calibri" pitchFamily="34" charset="0"/>
              </a:rPr>
              <a:t>, </a:t>
            </a:r>
            <a:r>
              <a:rPr lang="el-GR" sz="1800" dirty="0" smtClean="0">
                <a:latin typeface="Calibri" pitchFamily="34" charset="0"/>
                <a:cs typeface="Calibri" pitchFamily="34" charset="0"/>
              </a:rPr>
              <a:t>η έγκριση παρέχεται με απόφαση του </a:t>
            </a:r>
            <a:r>
              <a:rPr lang="el-GR" sz="1800" b="1" dirty="0" smtClean="0">
                <a:latin typeface="Calibri" pitchFamily="34" charset="0"/>
                <a:cs typeface="Calibri" pitchFamily="34" charset="0"/>
              </a:rPr>
              <a:t>αρμόδιου </a:t>
            </a:r>
            <a:r>
              <a:rPr lang="el-GR" sz="1800" b="1" dirty="0" smtClean="0">
                <a:latin typeface="Calibri" pitchFamily="34" charset="0"/>
                <a:cs typeface="Calibri" pitchFamily="34" charset="0"/>
              </a:rPr>
              <a:t>διατάκτη</a:t>
            </a:r>
            <a:r>
              <a:rPr lang="el-GR" sz="1800" dirty="0" smtClean="0">
                <a:latin typeface="Calibri" pitchFamily="34" charset="0"/>
                <a:cs typeface="Calibri" pitchFamily="34" charset="0"/>
              </a:rPr>
              <a:t>. Η απόφαση </a:t>
            </a:r>
            <a:r>
              <a:rPr lang="el-GR" sz="1800" dirty="0" smtClean="0">
                <a:latin typeface="Calibri" pitchFamily="34" charset="0"/>
                <a:cs typeface="Calibri" pitchFamily="34" charset="0"/>
              </a:rPr>
              <a:t>έγκρισης παρέχεται αφού ο </a:t>
            </a:r>
            <a:r>
              <a:rPr lang="el-GR" sz="1800" dirty="0" smtClean="0">
                <a:latin typeface="Calibri" pitchFamily="34" charset="0"/>
                <a:cs typeface="Calibri" pitchFamily="34" charset="0"/>
              </a:rPr>
              <a:t>ΠΟΥ ελέγξει &amp; βεβαιώσει </a:t>
            </a:r>
            <a:r>
              <a:rPr lang="el-GR" sz="1800" dirty="0" smtClean="0">
                <a:latin typeface="Calibri" pitchFamily="34" charset="0"/>
                <a:cs typeface="Calibri" pitchFamily="34" charset="0"/>
              </a:rPr>
              <a:t>ότι δεν γίνεται υπέρβαση των ανωτάτων ορίων </a:t>
            </a:r>
            <a:r>
              <a:rPr lang="el-GR" sz="1800" dirty="0" smtClean="0">
                <a:latin typeface="Calibri" pitchFamily="34" charset="0"/>
                <a:cs typeface="Calibri" pitchFamily="34" charset="0"/>
              </a:rPr>
              <a:t>δαπανών, </a:t>
            </a:r>
            <a:r>
              <a:rPr lang="el-GR" sz="1800" dirty="0" smtClean="0">
                <a:latin typeface="Calibri" pitchFamily="34" charset="0"/>
                <a:cs typeface="Calibri" pitchFamily="34" charset="0"/>
              </a:rPr>
              <a:t>των δεσμευτικών στόχων και των επιδιωκόμενων αποτελεσμάτων του εκάστοτε ισχύοντος Μ.Π.Δ.Σ</a:t>
            </a:r>
            <a:r>
              <a:rPr lang="el-GR" sz="1800" dirty="0" smtClean="0">
                <a:latin typeface="Calibri" pitchFamily="34" charset="0"/>
                <a:cs typeface="Calibri" pitchFamily="34" charset="0"/>
              </a:rPr>
              <a:t>.</a:t>
            </a:r>
          </a:p>
          <a:p>
            <a:pPr marL="177800" indent="-150813" algn="just">
              <a:lnSpc>
                <a:spcPct val="150000"/>
              </a:lnSpc>
              <a:spcBef>
                <a:spcPts val="0"/>
              </a:spcBef>
              <a:buFont typeface="Wingdings" pitchFamily="2" charset="2"/>
              <a:buChar char="v"/>
              <a:tabLst>
                <a:tab pos="177800" algn="l"/>
              </a:tabLst>
            </a:pPr>
            <a:r>
              <a:rPr lang="el-GR" sz="1800" dirty="0" smtClean="0">
                <a:latin typeface="Calibri" pitchFamily="34" charset="0"/>
                <a:cs typeface="Calibri" pitchFamily="34" charset="0"/>
              </a:rPr>
              <a:t>Περιεχόμενο απόφασης ανάληψης πολυετούς υποχρέωσης.</a:t>
            </a:r>
          </a:p>
          <a:p>
            <a:pPr marL="177800" indent="-150813" algn="just">
              <a:lnSpc>
                <a:spcPct val="150000"/>
              </a:lnSpc>
              <a:spcBef>
                <a:spcPts val="0"/>
              </a:spcBef>
              <a:buFont typeface="Wingdings" pitchFamily="2" charset="2"/>
              <a:buChar char="v"/>
              <a:tabLst>
                <a:tab pos="177800" algn="l"/>
              </a:tabLst>
            </a:pPr>
            <a:r>
              <a:rPr lang="el-GR" sz="1800" b="1" dirty="0" smtClean="0">
                <a:solidFill>
                  <a:srgbClr val="0070C0"/>
                </a:solidFill>
              </a:rPr>
              <a:t>Δεν εφαρμόζεται για τις </a:t>
            </a:r>
            <a:r>
              <a:rPr lang="el-GR" sz="1800" b="1" dirty="0" smtClean="0">
                <a:solidFill>
                  <a:srgbClr val="0070C0"/>
                </a:solidFill>
              </a:rPr>
              <a:t>δαπάνες του </a:t>
            </a:r>
            <a:r>
              <a:rPr lang="el-GR" sz="1800" b="1" dirty="0" smtClean="0">
                <a:solidFill>
                  <a:srgbClr val="0070C0"/>
                </a:solidFill>
              </a:rPr>
              <a:t>ΠΔΕ. </a:t>
            </a:r>
            <a:endParaRPr lang="el-GR" sz="1800" b="1" dirty="0" smtClean="0">
              <a:solidFill>
                <a:srgbClr val="0070C0"/>
              </a:solidFill>
              <a:latin typeface="Calibri" pitchFamily="34" charset="0"/>
              <a:cs typeface="Calibri" pitchFamily="34" charset="0"/>
            </a:endParaRPr>
          </a:p>
          <a:p>
            <a:pPr marL="177800" indent="-150813" algn="just">
              <a:lnSpc>
                <a:spcPct val="150000"/>
              </a:lnSpc>
              <a:spcBef>
                <a:spcPts val="0"/>
              </a:spcBef>
              <a:buFont typeface="Wingdings" pitchFamily="2" charset="2"/>
              <a:buChar char="v"/>
              <a:tabLst>
                <a:tab pos="177800" algn="l"/>
              </a:tabLst>
            </a:pPr>
            <a:endParaRPr lang="el-GR" sz="18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a:t>
            </a:fld>
            <a:endParaRPr lang="el-G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929618" cy="5143536"/>
          </a:xfrm>
          <a:noFill/>
          <a:ln>
            <a:noFill/>
          </a:ln>
        </p:spPr>
        <p:txBody>
          <a:bodyPr>
            <a:normAutofit/>
          </a:bodyPr>
          <a:lstStyle/>
          <a:p>
            <a:pPr algn="just">
              <a:lnSpc>
                <a:spcPct val="150000"/>
              </a:lnSpc>
              <a:spcBef>
                <a:spcPts val="0"/>
              </a:spcBef>
              <a:buFont typeface="Wingdings" pitchFamily="2" charset="2"/>
              <a:buChar char="Ø"/>
            </a:pPr>
            <a:r>
              <a:rPr lang="el-GR" sz="2000" b="1" u="sng" dirty="0" smtClean="0">
                <a:solidFill>
                  <a:srgbClr val="FF0000"/>
                </a:solidFill>
                <a:latin typeface="Calibri" pitchFamily="34" charset="0"/>
                <a:cs typeface="Calibri" pitchFamily="34" charset="0"/>
              </a:rPr>
              <a:t>Ποιοι ορίζονται ως δημόσιοι υπόλογοι Χ.Ε.Π.;</a:t>
            </a:r>
          </a:p>
          <a:p>
            <a:pPr marL="177800" indent="-150813" algn="just">
              <a:lnSpc>
                <a:spcPct val="150000"/>
              </a:lnSpc>
              <a:spcBef>
                <a:spcPts val="0"/>
              </a:spcBef>
              <a:buFont typeface="Wingdings" pitchFamily="2" charset="2"/>
              <a:buChar char="ü"/>
            </a:pPr>
            <a:r>
              <a:rPr lang="el-GR" sz="2000" dirty="0" smtClean="0">
                <a:latin typeface="Calibri" pitchFamily="34" charset="0"/>
                <a:cs typeface="Calibri" pitchFamily="34" charset="0"/>
              </a:rPr>
              <a:t>μόνιμοι ή ΙΔΑΧ δημόσιοι υπάλληλοι, </a:t>
            </a:r>
          </a:p>
          <a:p>
            <a:pPr marL="177800" indent="-150813" algn="just">
              <a:lnSpc>
                <a:spcPct val="150000"/>
              </a:lnSpc>
              <a:spcBef>
                <a:spcPts val="0"/>
              </a:spcBef>
              <a:buFont typeface="Wingdings" pitchFamily="2" charset="2"/>
              <a:buChar char="ü"/>
            </a:pPr>
            <a:r>
              <a:rPr lang="el-GR" sz="2000" dirty="0" smtClean="0">
                <a:latin typeface="Calibri" pitchFamily="34" charset="0"/>
                <a:cs typeface="Calibri" pitchFamily="34" charset="0"/>
              </a:rPr>
              <a:t>υπάλληλοι Ο.Τ.Α. Β΄ βαθμού, </a:t>
            </a:r>
          </a:p>
          <a:p>
            <a:pPr marL="177800" indent="-150813" algn="just">
              <a:lnSpc>
                <a:spcPct val="150000"/>
              </a:lnSpc>
              <a:spcBef>
                <a:spcPts val="0"/>
              </a:spcBef>
              <a:buFont typeface="Wingdings" pitchFamily="2" charset="2"/>
              <a:buChar char="ü"/>
            </a:pPr>
            <a:r>
              <a:rPr lang="el-GR" sz="2000" dirty="0" smtClean="0">
                <a:latin typeface="Calibri" pitchFamily="34" charset="0"/>
                <a:cs typeface="Calibri" pitchFamily="34" charset="0"/>
              </a:rPr>
              <a:t>αξιωματικοί των Ε.Δ., της Ελ. Αστυνομίας, του Πυροσβεστικού &amp; Λιμενικού Σώματος - Ελ. Ακτοφυλακής </a:t>
            </a:r>
            <a:r>
              <a:rPr lang="el-GR" sz="2000" b="1" dirty="0" smtClean="0">
                <a:latin typeface="Calibri" pitchFamily="34" charset="0"/>
                <a:cs typeface="Calibri" pitchFamily="34" charset="0"/>
              </a:rPr>
              <a:t>που έχουν χρηματική διαχείριση.</a:t>
            </a:r>
            <a:r>
              <a:rPr lang="el-GR" sz="2000" dirty="0" smtClean="0">
                <a:latin typeface="Calibri" pitchFamily="34" charset="0"/>
                <a:cs typeface="Calibri" pitchFamily="34" charset="0"/>
              </a:rPr>
              <a:t> </a:t>
            </a:r>
          </a:p>
          <a:p>
            <a:pPr marL="177800" indent="-150813" algn="just">
              <a:lnSpc>
                <a:spcPct val="150000"/>
              </a:lnSpc>
              <a:spcBef>
                <a:spcPts val="0"/>
              </a:spcBef>
              <a:buFont typeface="Wingdings" pitchFamily="2" charset="2"/>
              <a:buChar char="ü"/>
            </a:pPr>
            <a:r>
              <a:rPr lang="el-GR" sz="2000" dirty="0" smtClean="0">
                <a:latin typeface="Calibri" pitchFamily="34" charset="0"/>
                <a:cs typeface="Calibri" pitchFamily="34" charset="0"/>
              </a:rPr>
              <a:t>στο </a:t>
            </a:r>
            <a:r>
              <a:rPr lang="el-GR" sz="2000" b="1" dirty="0" smtClean="0">
                <a:latin typeface="Calibri" pitchFamily="34" charset="0"/>
                <a:cs typeface="Calibri" pitchFamily="34" charset="0"/>
              </a:rPr>
              <a:t>όνομα της Τράπεζας της Ελλάδος</a:t>
            </a: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με ορισμό ως 2</a:t>
            </a:r>
            <a:r>
              <a:rPr lang="el-GR" sz="2000" b="1" baseline="30000" dirty="0" smtClean="0">
                <a:latin typeface="Calibri" pitchFamily="34" charset="0"/>
                <a:cs typeface="Calibri" pitchFamily="34" charset="0"/>
              </a:rPr>
              <a:t>ου</a:t>
            </a:r>
            <a:r>
              <a:rPr lang="el-GR" sz="2000" b="1" dirty="0" smtClean="0">
                <a:latin typeface="Calibri" pitchFamily="34" charset="0"/>
                <a:cs typeface="Calibri" pitchFamily="34" charset="0"/>
              </a:rPr>
              <a:t> υπόλογου </a:t>
            </a:r>
            <a:r>
              <a:rPr lang="el-GR" sz="2000" dirty="0" smtClean="0">
                <a:latin typeface="Calibri" pitchFamily="34" charset="0"/>
                <a:cs typeface="Calibri" pitchFamily="34" charset="0"/>
              </a:rPr>
              <a:t>μόνιμου δημόσιου υπάλληλου, μονάδας ή υπηρεσίας των Ε.Δ., της Ελ. Αστυνομίας, του Πυροσβεστικού &amp; Λιμενικού Σώματος.</a:t>
            </a:r>
          </a:p>
          <a:p>
            <a:pPr marL="177800" indent="-150813" algn="just">
              <a:lnSpc>
                <a:spcPct val="150000"/>
              </a:lnSpc>
              <a:spcBef>
                <a:spcPts val="0"/>
              </a:spcBef>
              <a:buFont typeface="Wingdings" pitchFamily="2" charset="2"/>
              <a:buChar char="ü"/>
            </a:pPr>
            <a:r>
              <a:rPr lang="el-GR" sz="2000" b="1" dirty="0" smtClean="0">
                <a:solidFill>
                  <a:schemeClr val="dk1"/>
                </a:solidFill>
                <a:latin typeface="Calibri" pitchFamily="34" charset="0"/>
                <a:cs typeface="Calibri" pitchFamily="34" charset="0"/>
              </a:rPr>
              <a:t> ή </a:t>
            </a:r>
            <a:r>
              <a:rPr lang="el-GR" sz="2000" dirty="0" smtClean="0">
                <a:solidFill>
                  <a:schemeClr val="dk1"/>
                </a:solidFill>
                <a:latin typeface="Calibri" pitchFamily="34" charset="0"/>
                <a:cs typeface="Calibri" pitchFamily="34" charset="0"/>
              </a:rPr>
              <a:t>&amp; άλλων Πιστωτικών Ιδρυμάτων με απόφαση του </a:t>
            </a:r>
            <a:r>
              <a:rPr lang="el-GR" sz="2000" dirty="0" err="1" smtClean="0">
                <a:solidFill>
                  <a:schemeClr val="dk1"/>
                </a:solidFill>
                <a:latin typeface="Calibri" pitchFamily="34" charset="0"/>
                <a:cs typeface="Calibri" pitchFamily="34" charset="0"/>
              </a:rPr>
              <a:t>ΥπΟικ</a:t>
            </a:r>
            <a:r>
              <a:rPr lang="el-GR" sz="2000" dirty="0" smtClean="0">
                <a:solidFill>
                  <a:schemeClr val="dk1"/>
                </a:solidFill>
                <a:latin typeface="Calibri" pitchFamily="34" charset="0"/>
                <a:cs typeface="Calibri" pitchFamily="34" charset="0"/>
              </a:rPr>
              <a:t>.</a:t>
            </a:r>
            <a:endParaRPr lang="el-GR" sz="2000" b="1" dirty="0" smtClean="0">
              <a:solidFill>
                <a:schemeClr val="dk1"/>
              </a:solidFill>
              <a:latin typeface="Calibri" pitchFamily="34" charset="0"/>
              <a:cs typeface="Calibri" pitchFamily="34" charset="0"/>
            </a:endParaRPr>
          </a:p>
        </p:txBody>
      </p:sp>
      <p:sp>
        <p:nvSpPr>
          <p:cNvPr id="8" name="1 - Τίτλος"/>
          <p:cNvSpPr>
            <a:spLocks noGrp="1"/>
          </p:cNvSpPr>
          <p:nvPr>
            <p:ph type="ctrTitle"/>
          </p:nvPr>
        </p:nvSpPr>
        <p:spPr>
          <a:xfrm>
            <a:off x="1071538" y="142852"/>
            <a:ext cx="7929618" cy="571504"/>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rPr>
              <a:t>ν. 4270/14 - ά</a:t>
            </a:r>
            <a:r>
              <a:rPr lang="el-GR" sz="1800" b="1" dirty="0" smtClean="0">
                <a:effectLst/>
              </a:rPr>
              <a:t>ρθρο 100 Έννοια, προϋποθέσεις και διαδικασία έκδοσης ΧΕΠ</a:t>
            </a:r>
            <a:br>
              <a:rPr lang="el-GR" sz="1800" b="1" dirty="0" smtClean="0">
                <a:effectLst/>
              </a:rPr>
            </a:b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110</a:t>
            </a:fld>
            <a:endParaRPr lang="el-G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929618" cy="5143536"/>
          </a:xfrm>
          <a:noFill/>
          <a:ln>
            <a:noFill/>
          </a:ln>
        </p:spPr>
        <p:txBody>
          <a:bodyPr>
            <a:normAutofit/>
          </a:bodyPr>
          <a:lstStyle/>
          <a:p>
            <a:pPr algn="just">
              <a:lnSpc>
                <a:spcPct val="150000"/>
              </a:lnSpc>
              <a:spcBef>
                <a:spcPts val="0"/>
              </a:spcBef>
              <a:buFont typeface="Wingdings" pitchFamily="2" charset="2"/>
              <a:buChar char="Ø"/>
            </a:pPr>
            <a:r>
              <a:rPr lang="el-GR" sz="2000" b="1" u="sng" dirty="0" smtClean="0">
                <a:solidFill>
                  <a:srgbClr val="FF0000"/>
                </a:solidFill>
                <a:latin typeface="Calibri" pitchFamily="34" charset="0"/>
                <a:cs typeface="Calibri" pitchFamily="34" charset="0"/>
              </a:rPr>
              <a:t>Ποια είναι η διαδικασία για την έκδοση Χ.Ε.Π</a:t>
            </a:r>
            <a:r>
              <a:rPr lang="el-GR" sz="2000" b="1" dirty="0" smtClean="0">
                <a:solidFill>
                  <a:srgbClr val="FF0000"/>
                </a:solidFill>
                <a:latin typeface="Calibri" pitchFamily="34" charset="0"/>
                <a:cs typeface="Calibri" pitchFamily="34" charset="0"/>
              </a:rPr>
              <a:t>.; </a:t>
            </a:r>
          </a:p>
          <a:p>
            <a:pPr marL="177800" indent="-150813" algn="just">
              <a:lnSpc>
                <a:spcPct val="150000"/>
              </a:lnSpc>
              <a:spcBef>
                <a:spcPts val="0"/>
              </a:spcBef>
              <a:buFont typeface="Wingdings" pitchFamily="2" charset="2"/>
              <a:buChar char="ü"/>
            </a:pPr>
            <a:r>
              <a:rPr lang="el-GR" sz="2000" b="1" dirty="0" smtClean="0">
                <a:latin typeface="Calibri" pitchFamily="34" charset="0"/>
                <a:cs typeface="Calibri" pitchFamily="34" charset="0"/>
              </a:rPr>
              <a:t>Έκδοση απόφασης Διατάκτη</a:t>
            </a:r>
            <a:r>
              <a:rPr lang="el-GR" sz="2000" dirty="0" smtClean="0">
                <a:latin typeface="Calibri" pitchFamily="34" charset="0"/>
                <a:cs typeface="Calibri" pitchFamily="34" charset="0"/>
              </a:rPr>
              <a:t>: ποσό, είδος δαπάνης, υπόλογος, προθεσμία απόδοσης λογαριασμού. Δυνατότητα παράτασης προθεσμίας απόδοσης λογαριασμού με όμοια απόφαση (+ άρθρο 103).</a:t>
            </a:r>
          </a:p>
          <a:p>
            <a:pPr marL="177800" indent="-150813" algn="just">
              <a:lnSpc>
                <a:spcPct val="150000"/>
              </a:lnSpc>
              <a:spcBef>
                <a:spcPts val="0"/>
              </a:spcBef>
              <a:buFont typeface="Wingdings" pitchFamily="2" charset="2"/>
              <a:buChar char="ü"/>
            </a:pP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Προθεσμία έκδοσης ΧΕΠ</a:t>
            </a:r>
            <a:r>
              <a:rPr lang="el-GR" sz="2000" dirty="0" smtClean="0">
                <a:latin typeface="Calibri" pitchFamily="34" charset="0"/>
                <a:cs typeface="Calibri" pitchFamily="34" charset="0"/>
              </a:rPr>
              <a:t>: μέχρι τις 20/12/οικ. έτους, &amp; </a:t>
            </a:r>
            <a:r>
              <a:rPr lang="el-GR" sz="2000" b="1" dirty="0" smtClean="0">
                <a:latin typeface="Calibri" pitchFamily="34" charset="0"/>
                <a:cs typeface="Calibri" pitchFamily="34" charset="0"/>
              </a:rPr>
              <a:t>κατ’ εξαίρεση</a:t>
            </a:r>
            <a:r>
              <a:rPr lang="el-GR" sz="2000" dirty="0" smtClean="0">
                <a:latin typeface="Calibri" pitchFamily="34" charset="0"/>
                <a:cs typeface="Calibri" pitchFamily="34" charset="0"/>
              </a:rPr>
              <a:t>, μέχρι και τη λήξη του οικ. έτους για την αντιμετώπιση των δαπανών μετακίνησης των ελεγκτικών οργάνων που διενεργούν ελέγχους σε εκτέλεση εισαγγελικής παραγγελίας ή κατόπιν εντολής του Υπουργού Οικονομικών.</a:t>
            </a:r>
          </a:p>
        </p:txBody>
      </p:sp>
      <p:sp>
        <p:nvSpPr>
          <p:cNvPr id="8" name="1 - Τίτλος"/>
          <p:cNvSpPr>
            <a:spLocks noGrp="1"/>
          </p:cNvSpPr>
          <p:nvPr>
            <p:ph type="ctrTitle"/>
          </p:nvPr>
        </p:nvSpPr>
        <p:spPr>
          <a:xfrm>
            <a:off x="1071538" y="142852"/>
            <a:ext cx="7929618" cy="571504"/>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rPr>
              <a:t>ν. 4270/14 - ά</a:t>
            </a:r>
            <a:r>
              <a:rPr lang="el-GR" sz="1800" b="1" dirty="0" smtClean="0">
                <a:effectLst/>
              </a:rPr>
              <a:t>ρθρο 100 Έννοια, προϋποθέσεις και διαδικασία έκδοσης ΧΕΠ</a:t>
            </a:r>
            <a:br>
              <a:rPr lang="el-GR" sz="1800" b="1" dirty="0" smtClean="0">
                <a:effectLst/>
              </a:rPr>
            </a:b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111</a:t>
            </a:fld>
            <a:endParaRPr lang="el-G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929618" cy="5143536"/>
          </a:xfrm>
          <a:noFill/>
          <a:ln>
            <a:noFill/>
          </a:ln>
        </p:spPr>
        <p:txBody>
          <a:bodyPr>
            <a:normAutofit/>
          </a:bodyPr>
          <a:lstStyle/>
          <a:p>
            <a:pPr marL="177800" indent="-150813" algn="just">
              <a:lnSpc>
                <a:spcPct val="150000"/>
              </a:lnSpc>
              <a:spcBef>
                <a:spcPts val="0"/>
              </a:spcBef>
              <a:buFont typeface="Wingdings" pitchFamily="2" charset="2"/>
              <a:buChar char="Ø"/>
              <a:tabLst>
                <a:tab pos="177800" algn="l"/>
              </a:tabLst>
            </a:pPr>
            <a:r>
              <a:rPr lang="el-GR" sz="1800" b="1" u="sng" dirty="0" smtClean="0">
                <a:solidFill>
                  <a:srgbClr val="FF0000"/>
                </a:solidFill>
                <a:latin typeface="Calibri" pitchFamily="34" charset="0"/>
                <a:cs typeface="Calibri" pitchFamily="34" charset="0"/>
              </a:rPr>
              <a:t>Πότε δεν επιτρέπεται η έκδοση Χ.Ε.Π.;</a:t>
            </a:r>
            <a:r>
              <a:rPr lang="el-GR" sz="1800" dirty="0" smtClean="0">
                <a:latin typeface="Calibri" pitchFamily="34" charset="0"/>
                <a:cs typeface="Calibri" pitchFamily="34" charset="0"/>
              </a:rPr>
              <a:t> </a:t>
            </a:r>
            <a:r>
              <a:rPr lang="el-GR" sz="1800" b="1" dirty="0" smtClean="0">
                <a:latin typeface="Calibri" pitchFamily="34" charset="0"/>
                <a:cs typeface="Calibri" pitchFamily="34" charset="0"/>
              </a:rPr>
              <a:t>στο όνομα υπαλλήλων των Δ.Υ.Ε.Ε. ή Δ.Ο.Υ. ή όσων διαχειρίζονται χρήματα &amp; αξίες του Δημοσίου</a:t>
            </a:r>
            <a:r>
              <a:rPr lang="el-GR" sz="1800" dirty="0" smtClean="0">
                <a:latin typeface="Calibri" pitchFamily="34" charset="0"/>
                <a:cs typeface="Calibri" pitchFamily="34" charset="0"/>
              </a:rPr>
              <a:t>, εκτός αν πρόκειται για δαπάνες μετακινήσεως τους &amp; για έξοδα διακινήσεως του μηχανογραφικού υλικού εισπράξεων &amp; πληρωμών.</a:t>
            </a:r>
          </a:p>
          <a:p>
            <a:pPr marL="177800" indent="-150813" algn="just">
              <a:lnSpc>
                <a:spcPct val="150000"/>
              </a:lnSpc>
              <a:spcBef>
                <a:spcPts val="0"/>
              </a:spcBef>
              <a:buFont typeface="Wingdings" pitchFamily="2" charset="2"/>
              <a:buChar char="Ø"/>
              <a:tabLst>
                <a:tab pos="177800" algn="l"/>
              </a:tabLst>
            </a:pPr>
            <a:r>
              <a:rPr lang="el-GR" sz="1800" b="1" u="sng" dirty="0" smtClean="0">
                <a:solidFill>
                  <a:srgbClr val="FF0000"/>
                </a:solidFill>
                <a:latin typeface="Calibri" pitchFamily="34" charset="0"/>
                <a:cs typeface="Calibri" pitchFamily="34" charset="0"/>
              </a:rPr>
              <a:t>Πότε επιτρέπεται η έκδοση Χ.Ε.Π.;</a:t>
            </a:r>
          </a:p>
          <a:p>
            <a:pPr marL="177800" indent="-152400" algn="just">
              <a:lnSpc>
                <a:spcPct val="150000"/>
              </a:lnSpc>
              <a:spcBef>
                <a:spcPts val="0"/>
              </a:spcBef>
              <a:buFont typeface="+mj-lt"/>
              <a:buAutoNum type="arabicPeriod"/>
              <a:tabLst>
                <a:tab pos="177800" algn="l"/>
              </a:tabLst>
            </a:pPr>
            <a:r>
              <a:rPr lang="el-GR" sz="1800" dirty="0" smtClean="0">
                <a:latin typeface="Calibri" pitchFamily="34" charset="0"/>
                <a:cs typeface="Calibri" pitchFamily="34" charset="0"/>
              </a:rPr>
              <a:t> </a:t>
            </a:r>
            <a:r>
              <a:rPr lang="el-GR" sz="1800" b="1" dirty="0" smtClean="0">
                <a:latin typeface="Calibri" pitchFamily="34" charset="0"/>
                <a:cs typeface="Calibri" pitchFamily="34" charset="0"/>
              </a:rPr>
              <a:t>για δαπάνες μετακίνησης με εντολή του Δημοσίου:</a:t>
            </a:r>
            <a:r>
              <a:rPr lang="el-GR" sz="1800" dirty="0" smtClean="0">
                <a:latin typeface="Calibri" pitchFamily="34" charset="0"/>
                <a:cs typeface="Calibri" pitchFamily="34" charset="0"/>
              </a:rPr>
              <a:t> σε υπαλλήλους του Δημοσίου με οποιαδήποτε σχέση, σε όργανα της Ελ. Αστυνομίας, του Πυροσβεστικού &amp; Λιμενικού Σώματος, καθώς &amp; σε άλλα πρόσωπα.</a:t>
            </a:r>
          </a:p>
          <a:p>
            <a:pPr marL="177800" indent="-150813" algn="just">
              <a:lnSpc>
                <a:spcPct val="15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 </a:t>
            </a:r>
            <a:r>
              <a:rPr lang="el-GR" sz="1800" b="1" dirty="0" smtClean="0">
                <a:latin typeface="Calibri" pitchFamily="34" charset="0"/>
                <a:cs typeface="Calibri" pitchFamily="34" charset="0"/>
              </a:rPr>
              <a:t>Δαπάνες μετακίνησης περισσότερων του ενός προσώπων</a:t>
            </a:r>
            <a:r>
              <a:rPr lang="el-GR" sz="1800" dirty="0" smtClean="0">
                <a:latin typeface="Calibri" pitchFamily="34" charset="0"/>
                <a:cs typeface="Calibri" pitchFamily="34" charset="0"/>
              </a:rPr>
              <a:t>: εκδίδεται ένα  μόνο Χ.Ε.Π., με υπόλογο μόνιμο ή ΙΔΑΧ δημόσιο υπάλληλο, που προκαταβάλλει τα απαιτούμενα ποσά στους μετακινουμένους.</a:t>
            </a:r>
            <a:endParaRPr lang="el-GR" sz="2000" dirty="0" smtClean="0">
              <a:latin typeface="Calibri" pitchFamily="34" charset="0"/>
              <a:cs typeface="Calibri" pitchFamily="34" charset="0"/>
            </a:endParaRPr>
          </a:p>
        </p:txBody>
      </p:sp>
      <p:sp>
        <p:nvSpPr>
          <p:cNvPr id="8" name="1 - Τίτλος"/>
          <p:cNvSpPr>
            <a:spLocks noGrp="1"/>
          </p:cNvSpPr>
          <p:nvPr>
            <p:ph type="ctrTitle"/>
          </p:nvPr>
        </p:nvSpPr>
        <p:spPr>
          <a:xfrm>
            <a:off x="1071538" y="142852"/>
            <a:ext cx="7929618" cy="428628"/>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101 Περιορισμοί - Ειδικές περιπτώσεις</a:t>
            </a:r>
            <a:r>
              <a:rPr lang="el-GR" sz="1800" b="1" dirty="0" smtClean="0">
                <a:effectLst/>
                <a:latin typeface="Calibri" pitchFamily="34" charset="0"/>
                <a:cs typeface="Calibri" pitchFamily="34" charset="0"/>
              </a:rPr>
              <a:t>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112</a:t>
            </a:fld>
            <a:endParaRPr lang="el-G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929618" cy="5143536"/>
          </a:xfrm>
          <a:noFill/>
          <a:ln>
            <a:noFill/>
          </a:ln>
        </p:spPr>
        <p:txBody>
          <a:bodyPr>
            <a:normAutofit/>
          </a:bodyPr>
          <a:lstStyle/>
          <a:p>
            <a:pPr marL="177800" indent="-150813" algn="just">
              <a:lnSpc>
                <a:spcPct val="150000"/>
              </a:lnSpc>
              <a:spcBef>
                <a:spcPts val="0"/>
              </a:spcBef>
              <a:buFont typeface="Wingdings" pitchFamily="2" charset="2"/>
              <a:buChar char="Ø"/>
              <a:tabLst>
                <a:tab pos="177800" algn="l"/>
              </a:tabLst>
            </a:pPr>
            <a:r>
              <a:rPr lang="el-GR" sz="2000" b="1" u="sng" dirty="0" smtClean="0">
                <a:solidFill>
                  <a:srgbClr val="FF0000"/>
                </a:solidFill>
                <a:latin typeface="Calibri" pitchFamily="34" charset="0"/>
                <a:cs typeface="Calibri" pitchFamily="34" charset="0"/>
              </a:rPr>
              <a:t>Ποιες είναι οι ευθύνες</a:t>
            </a:r>
            <a:r>
              <a:rPr lang="el-GR" sz="2000" dirty="0" smtClean="0">
                <a:latin typeface="Calibri" pitchFamily="34" charset="0"/>
                <a:cs typeface="Calibri" pitchFamily="34" charset="0"/>
              </a:rPr>
              <a:t> </a:t>
            </a:r>
            <a:r>
              <a:rPr lang="el-GR" sz="2000" b="1" u="sng" dirty="0" smtClean="0">
                <a:solidFill>
                  <a:srgbClr val="FF0000"/>
                </a:solidFill>
                <a:latin typeface="Calibri" pitchFamily="34" charset="0"/>
                <a:cs typeface="Calibri" pitchFamily="34" charset="0"/>
              </a:rPr>
              <a:t>για δαπάνες μετακίνησης με εντολή του Δημοσίου;</a:t>
            </a:r>
          </a:p>
          <a:p>
            <a:pPr marL="177800" indent="-150813" algn="just">
              <a:lnSpc>
                <a:spcPct val="150000"/>
              </a:lnSpc>
              <a:spcBef>
                <a:spcPts val="0"/>
              </a:spcBef>
              <a:buFont typeface="Wingdings" pitchFamily="2" charset="2"/>
              <a:buChar char="ü"/>
              <a:tabLst>
                <a:tab pos="177800" algn="l"/>
              </a:tabLst>
            </a:pPr>
            <a:r>
              <a:rPr lang="el-GR" sz="2000" dirty="0" smtClean="0">
                <a:latin typeface="Calibri" pitchFamily="34" charset="0"/>
                <a:cs typeface="Calibri" pitchFamily="34" charset="0"/>
              </a:rPr>
              <a:t> Οι λαμβάνοντες τις προκαταβολές </a:t>
            </a:r>
            <a:r>
              <a:rPr lang="el-GR" sz="2000" b="1" dirty="0" smtClean="0">
                <a:latin typeface="Calibri" pitchFamily="34" charset="0"/>
                <a:cs typeface="Calibri" pitchFamily="34" charset="0"/>
              </a:rPr>
              <a:t>υπέχουν αυτοτελώς τις ευθύνες υπολόγου Χ.Ε.Π.</a:t>
            </a:r>
            <a:r>
              <a:rPr lang="el-GR" sz="2000" dirty="0" smtClean="0">
                <a:latin typeface="Calibri" pitchFamily="34" charset="0"/>
                <a:cs typeface="Calibri" pitchFamily="34" charset="0"/>
              </a:rPr>
              <a:t> &amp; αποδίδουν λογαριασμό δια του υπολόγου του Χ.Ε.Π.</a:t>
            </a:r>
          </a:p>
          <a:p>
            <a:pPr marL="177800" indent="-150813" algn="just">
              <a:lnSpc>
                <a:spcPct val="150000"/>
              </a:lnSpc>
              <a:spcBef>
                <a:spcPts val="0"/>
              </a:spcBef>
              <a:buFont typeface="Wingdings" pitchFamily="2" charset="2"/>
              <a:buChar char="ü"/>
              <a:tabLst>
                <a:tab pos="177800" algn="l"/>
              </a:tabLst>
            </a:pP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Ο υπόλογος του Χ.Ε.Π.</a:t>
            </a:r>
            <a:r>
              <a:rPr lang="el-GR" sz="2000" dirty="0" smtClean="0">
                <a:latin typeface="Calibri" pitchFamily="34" charset="0"/>
                <a:cs typeface="Calibri" pitchFamily="34" charset="0"/>
              </a:rPr>
              <a:t> ευθύνεται μόνο για τη νομιμότητα των προκαταβολών που διενήργησε, συγκεντρώνει τα δικαιολογητικά απόδοσης λογαριασμού των μετακινηθέντων &amp; τα υποβάλλει αρμοδίως μαζί με τις αποδείξεις πληρωμής των προκαταβληθέντων ποσών.</a:t>
            </a:r>
          </a:p>
        </p:txBody>
      </p:sp>
      <p:sp>
        <p:nvSpPr>
          <p:cNvPr id="8" name="1 - Τίτλος"/>
          <p:cNvSpPr>
            <a:spLocks noGrp="1"/>
          </p:cNvSpPr>
          <p:nvPr>
            <p:ph type="ctrTitle"/>
          </p:nvPr>
        </p:nvSpPr>
        <p:spPr>
          <a:xfrm>
            <a:off x="1071538" y="142852"/>
            <a:ext cx="7929618" cy="428628"/>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101 Περιορισμοί - Ειδικές περιπτώσεις</a:t>
            </a:r>
            <a:r>
              <a:rPr lang="el-GR" sz="1800" b="1" dirty="0" smtClean="0">
                <a:effectLst/>
                <a:latin typeface="Calibri" pitchFamily="34" charset="0"/>
                <a:cs typeface="Calibri" pitchFamily="34" charset="0"/>
              </a:rPr>
              <a:t>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113</a:t>
            </a:fld>
            <a:endParaRPr lang="el-G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rmAutofit/>
          </a:bodyPr>
          <a:lstStyle/>
          <a:p>
            <a:pPr marL="177800" indent="-150813" algn="just">
              <a:lnSpc>
                <a:spcPct val="150000"/>
              </a:lnSpc>
              <a:spcBef>
                <a:spcPts val="0"/>
              </a:spcBef>
              <a:buFont typeface="Wingdings" pitchFamily="2" charset="2"/>
              <a:buChar char="Ø"/>
              <a:tabLst>
                <a:tab pos="177800" algn="l"/>
              </a:tabLst>
            </a:pPr>
            <a:r>
              <a:rPr lang="el-GR" sz="1800" b="1" u="sng" dirty="0" smtClean="0">
                <a:solidFill>
                  <a:srgbClr val="FF0000"/>
                </a:solidFill>
                <a:latin typeface="Calibri" pitchFamily="34" charset="0"/>
                <a:cs typeface="Calibri" pitchFamily="34" charset="0"/>
              </a:rPr>
              <a:t>Πως εκδίδονται τα ΧΕΠ για δαπάνες νοσηλείας στο εξωτερικό</a:t>
            </a:r>
            <a:r>
              <a:rPr lang="el-GR" sz="1800" b="1" dirty="0" smtClean="0">
                <a:solidFill>
                  <a:srgbClr val="FF0000"/>
                </a:solidFill>
                <a:latin typeface="Calibri" pitchFamily="34" charset="0"/>
                <a:cs typeface="Calibri" pitchFamily="34" charset="0"/>
              </a:rPr>
              <a:t>; </a:t>
            </a:r>
            <a:r>
              <a:rPr lang="el-GR" sz="1800" dirty="0" smtClean="0">
                <a:latin typeface="Calibri" pitchFamily="34" charset="0"/>
                <a:cs typeface="Calibri" pitchFamily="34" charset="0"/>
              </a:rPr>
              <a:t>υπέρ:</a:t>
            </a:r>
          </a:p>
          <a:p>
            <a:pPr marL="177800" indent="-150813" algn="just">
              <a:lnSpc>
                <a:spcPct val="15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των εν ενεργεία υπαλλήλων &amp; των μελών των οικογενειών τους, &amp;</a:t>
            </a:r>
          </a:p>
          <a:p>
            <a:pPr marL="177800" indent="-150813" algn="just">
              <a:lnSpc>
                <a:spcPct val="15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 ιδιωτών που νοσηλεύονται στο εξωτερικό με δαπάνη του Δημοσίου,. εκδίδονται στο όνομα της ΤΕ, με 2</a:t>
            </a:r>
            <a:r>
              <a:rPr lang="el-GR" sz="1800" baseline="30000" dirty="0" smtClean="0">
                <a:latin typeface="Calibri" pitchFamily="34" charset="0"/>
                <a:cs typeface="Calibri" pitchFamily="34" charset="0"/>
              </a:rPr>
              <a:t>ο</a:t>
            </a:r>
            <a:r>
              <a:rPr lang="el-GR" sz="1800" dirty="0" smtClean="0">
                <a:latin typeface="Calibri" pitchFamily="34" charset="0"/>
                <a:cs typeface="Calibri" pitchFamily="34" charset="0"/>
              </a:rPr>
              <a:t> υπόλογο τον Πρόξενο της χώρας μεταβάσεως.</a:t>
            </a:r>
          </a:p>
          <a:p>
            <a:pPr marL="177800" indent="-150813" algn="just">
              <a:lnSpc>
                <a:spcPct val="150000"/>
              </a:lnSpc>
              <a:spcBef>
                <a:spcPts val="0"/>
              </a:spcBef>
              <a:tabLst>
                <a:tab pos="177800" algn="l"/>
              </a:tabLst>
            </a:pPr>
            <a:endParaRPr lang="el-GR" sz="800"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Ø"/>
              <a:tabLst>
                <a:tab pos="177800" algn="l"/>
              </a:tabLst>
            </a:pPr>
            <a:r>
              <a:rPr lang="el-GR" sz="1800" b="1" u="sng" dirty="0" smtClean="0">
                <a:solidFill>
                  <a:srgbClr val="FF0000"/>
                </a:solidFill>
                <a:latin typeface="Calibri" pitchFamily="34" charset="0"/>
                <a:cs typeface="Calibri" pitchFamily="34" charset="0"/>
              </a:rPr>
              <a:t>Πως εκδίδονται τα ΧΕΠ για δαπάνες μετακίνησης στο εξωτερικό των νοσηλευομένων &amp; των τυχόν συνοδών τους</a:t>
            </a:r>
            <a:r>
              <a:rPr lang="el-GR" sz="1800" b="1" dirty="0" smtClean="0">
                <a:solidFill>
                  <a:srgbClr val="FF0000"/>
                </a:solidFill>
                <a:latin typeface="Calibri" pitchFamily="34" charset="0"/>
                <a:cs typeface="Calibri" pitchFamily="34" charset="0"/>
              </a:rPr>
              <a:t>; </a:t>
            </a:r>
            <a:r>
              <a:rPr lang="el-GR" sz="1800" dirty="0" smtClean="0">
                <a:latin typeface="Calibri" pitchFamily="34" charset="0"/>
                <a:cs typeface="Calibri" pitchFamily="34" charset="0"/>
              </a:rPr>
              <a:t>τα οικεία Χ.Ε.Π. εκδίδονται στο όνομα των ενδιαφερόμενων υπαλλήλων ή ιδιωτών.</a:t>
            </a:r>
          </a:p>
          <a:p>
            <a:pPr marL="177800" indent="-150813" algn="just">
              <a:lnSpc>
                <a:spcPct val="150000"/>
              </a:lnSpc>
              <a:spcBef>
                <a:spcPts val="0"/>
              </a:spcBef>
              <a:tabLst>
                <a:tab pos="177800" algn="l"/>
              </a:tabLst>
            </a:pPr>
            <a:endParaRPr lang="el-GR" sz="800"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Ø"/>
              <a:tabLst>
                <a:tab pos="177800" algn="l"/>
              </a:tabLst>
            </a:pPr>
            <a:r>
              <a:rPr lang="el-GR" sz="1800" b="1" u="sng" dirty="0" smtClean="0">
                <a:solidFill>
                  <a:srgbClr val="FF0000"/>
                </a:solidFill>
                <a:latin typeface="Calibri" pitchFamily="34" charset="0"/>
                <a:cs typeface="Calibri" pitchFamily="34" charset="0"/>
              </a:rPr>
              <a:t>Πως εκδίδονται τα ΧΕΠ για ιατροφαρμακευτική περίθαλψη στο εσωτερικό προσώπων, με κάλυψη της δαπάνης από το Δημόσιο</a:t>
            </a:r>
            <a:r>
              <a:rPr lang="el-GR" sz="1800" dirty="0" smtClean="0">
                <a:latin typeface="Calibri" pitchFamily="34" charset="0"/>
                <a:cs typeface="Calibri" pitchFamily="34" charset="0"/>
              </a:rPr>
              <a:t>;</a:t>
            </a:r>
          </a:p>
          <a:p>
            <a:pPr marL="177800" indent="-150813" algn="just">
              <a:lnSpc>
                <a:spcPct val="150000"/>
              </a:lnSpc>
              <a:spcBef>
                <a:spcPts val="0"/>
              </a:spcBef>
              <a:tabLst>
                <a:tab pos="177800" algn="l"/>
              </a:tabLst>
            </a:pPr>
            <a:r>
              <a:rPr lang="el-GR" sz="1800" dirty="0" smtClean="0">
                <a:latin typeface="Calibri" pitchFamily="34" charset="0"/>
                <a:cs typeface="Calibri" pitchFamily="34" charset="0"/>
              </a:rPr>
              <a:t>	επιτρέπεται η έκδοση Χ.Ε.Π. επ’ ονόματι μόνιμου ή ΙΔΑΧ δημοσίου υπαλλήλου. </a:t>
            </a:r>
          </a:p>
        </p:txBody>
      </p:sp>
      <p:sp>
        <p:nvSpPr>
          <p:cNvPr id="8" name="1 - Τίτλος"/>
          <p:cNvSpPr>
            <a:spLocks noGrp="1"/>
          </p:cNvSpPr>
          <p:nvPr>
            <p:ph type="ctrTitle"/>
          </p:nvPr>
        </p:nvSpPr>
        <p:spPr>
          <a:xfrm>
            <a:off x="1071538" y="142852"/>
            <a:ext cx="7929618" cy="428628"/>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101 Περιορισμοί - Ειδικές περιπτώσεις</a:t>
            </a:r>
            <a:r>
              <a:rPr lang="el-GR" sz="1800" b="1" dirty="0" smtClean="0">
                <a:effectLst/>
                <a:latin typeface="Calibri" pitchFamily="34" charset="0"/>
                <a:cs typeface="Calibri" pitchFamily="34" charset="0"/>
              </a:rPr>
              <a:t>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114</a:t>
            </a:fld>
            <a:endParaRPr lang="el-G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rmAutofit fontScale="85000" lnSpcReduction="10000"/>
          </a:bodyPr>
          <a:lstStyle/>
          <a:p>
            <a:pPr algn="just">
              <a:lnSpc>
                <a:spcPct val="160000"/>
              </a:lnSpc>
              <a:spcBef>
                <a:spcPts val="0"/>
              </a:spcBef>
              <a:buFont typeface="Wingdings" pitchFamily="2" charset="2"/>
              <a:buChar char="Ø"/>
            </a:pPr>
            <a:r>
              <a:rPr lang="el-GR" sz="1800" dirty="0" smtClean="0">
                <a:latin typeface="Calibri" pitchFamily="34" charset="0"/>
                <a:cs typeface="Calibri" pitchFamily="34" charset="0"/>
              </a:rPr>
              <a:t> </a:t>
            </a:r>
            <a:r>
              <a:rPr lang="el-GR" sz="1800" b="1" u="sng" dirty="0" smtClean="0">
                <a:solidFill>
                  <a:srgbClr val="FF0000"/>
                </a:solidFill>
                <a:latin typeface="Calibri" pitchFamily="34" charset="0"/>
                <a:cs typeface="Calibri" pitchFamily="34" charset="0"/>
              </a:rPr>
              <a:t>Ποιες είναι οι υποχρεώσεις του υπολόγου ΧΕΠ</a:t>
            </a:r>
            <a:r>
              <a:rPr lang="el-GR" sz="1800" b="1" dirty="0" smtClean="0">
                <a:solidFill>
                  <a:srgbClr val="FF0000"/>
                </a:solidFill>
                <a:latin typeface="Calibri" pitchFamily="34" charset="0"/>
                <a:cs typeface="Calibri" pitchFamily="34" charset="0"/>
              </a:rPr>
              <a:t>; </a:t>
            </a:r>
          </a:p>
          <a:p>
            <a:pPr marL="177800" indent="-150813" algn="just">
              <a:lnSpc>
                <a:spcPct val="160000"/>
              </a:lnSpc>
              <a:spcBef>
                <a:spcPts val="0"/>
              </a:spcBef>
              <a:buFont typeface="+mj-lt"/>
              <a:buAutoNum type="arabicPeriod"/>
              <a:tabLst>
                <a:tab pos="177800" algn="l"/>
              </a:tabLst>
            </a:pPr>
            <a:r>
              <a:rPr lang="el-GR" sz="1800" dirty="0" smtClean="0">
                <a:latin typeface="Calibri" pitchFamily="34" charset="0"/>
                <a:cs typeface="Calibri" pitchFamily="34" charset="0"/>
              </a:rPr>
              <a:t>Διενέργεια πληρωμών σε βάρος του προϊόντος Χ.Ε.Π. έως την ημερομηνία απόδοσης λογαριασμού &amp; σε καμία περίπτωση πέραν της 31</a:t>
            </a:r>
            <a:r>
              <a:rPr lang="el-GR" sz="1800" baseline="30000" dirty="0" smtClean="0">
                <a:latin typeface="Calibri" pitchFamily="34" charset="0"/>
                <a:cs typeface="Calibri" pitchFamily="34" charset="0"/>
              </a:rPr>
              <a:t>ης</a:t>
            </a:r>
            <a:r>
              <a:rPr lang="el-GR" sz="1800" dirty="0" smtClean="0">
                <a:latin typeface="Calibri" pitchFamily="34" charset="0"/>
                <a:cs typeface="Calibri" pitchFamily="34" charset="0"/>
              </a:rPr>
              <a:t>/12/οικ.έτους.</a:t>
            </a:r>
          </a:p>
          <a:p>
            <a:pPr marL="177800" indent="-150813" algn="just">
              <a:lnSpc>
                <a:spcPct val="160000"/>
              </a:lnSpc>
              <a:spcBef>
                <a:spcPts val="0"/>
              </a:spcBef>
              <a:buFont typeface="+mj-lt"/>
              <a:buAutoNum type="arabicPeriod"/>
              <a:tabLst>
                <a:tab pos="177800" algn="l"/>
              </a:tabLst>
            </a:pPr>
            <a:r>
              <a:rPr lang="el-GR" sz="1800" dirty="0" smtClean="0">
                <a:latin typeface="Calibri" pitchFamily="34" charset="0"/>
                <a:cs typeface="Calibri" pitchFamily="34" charset="0"/>
              </a:rPr>
              <a:t> Κατάθεση τυχόν αδιάθετου υπολοίπου &amp; συναφών τόκων εντός της αυτής ως άνω προθεσμίας, σε διακριτούς λογαριασμούς του Ελληνικού Δημοσίου που τηρούνται στην ΤΕ. </a:t>
            </a:r>
          </a:p>
          <a:p>
            <a:pPr marL="177800" indent="-150813" algn="just">
              <a:lnSpc>
                <a:spcPct val="160000"/>
              </a:lnSpc>
              <a:spcBef>
                <a:spcPts val="0"/>
              </a:spcBef>
              <a:tabLst>
                <a:tab pos="177800" algn="l"/>
              </a:tabLst>
            </a:pPr>
            <a:endParaRPr lang="el-GR" sz="1800" dirty="0" smtClean="0">
              <a:latin typeface="Calibri" pitchFamily="34" charset="0"/>
              <a:cs typeface="Calibri" pitchFamily="34" charset="0"/>
            </a:endParaRPr>
          </a:p>
          <a:p>
            <a:pPr marL="177800" indent="-150813" algn="just">
              <a:lnSpc>
                <a:spcPct val="160000"/>
              </a:lnSpc>
              <a:spcBef>
                <a:spcPts val="0"/>
              </a:spcBef>
              <a:buFont typeface="Wingdings" pitchFamily="2" charset="2"/>
              <a:buChar char="Ø"/>
              <a:tabLst>
                <a:tab pos="177800" algn="l"/>
              </a:tabLst>
            </a:pPr>
            <a:r>
              <a:rPr lang="el-GR" sz="1800" b="1" u="sng" dirty="0" smtClean="0">
                <a:solidFill>
                  <a:srgbClr val="FF0000"/>
                </a:solidFill>
                <a:latin typeface="Calibri" pitchFamily="34" charset="0"/>
                <a:cs typeface="Calibri" pitchFamily="34" charset="0"/>
              </a:rPr>
              <a:t>Ποιες είναι οι ευθύνες των υπολόγων ΧΕΠ;</a:t>
            </a:r>
          </a:p>
          <a:p>
            <a:pPr marL="177800" indent="-150813" algn="just">
              <a:lnSpc>
                <a:spcPct val="160000"/>
              </a:lnSpc>
              <a:spcBef>
                <a:spcPts val="0"/>
              </a:spcBef>
              <a:buFont typeface="Wingdings" pitchFamily="2" charset="2"/>
              <a:buChar char="ü"/>
            </a:pPr>
            <a:r>
              <a:rPr lang="el-GR" sz="1800" b="1" dirty="0" smtClean="0">
                <a:latin typeface="Calibri" pitchFamily="34" charset="0"/>
                <a:cs typeface="Calibri" pitchFamily="34" charset="0"/>
              </a:rPr>
              <a:t>Υπόλογοι</a:t>
            </a:r>
            <a:r>
              <a:rPr lang="el-GR" sz="1800" dirty="0" smtClean="0">
                <a:latin typeface="Calibri" pitchFamily="34" charset="0"/>
                <a:cs typeface="Calibri" pitchFamily="34" charset="0"/>
              </a:rPr>
              <a:t>: για δόλο ή βαρεία αμέλεια κατά την πληρωμή μη νόμιμων δαπανών &amp; για αμέλεια όσον αφορά στη νομιμότητα των αποδεικτικών πληρωμής &amp; πληρότητα των δικαιολογητικών.</a:t>
            </a:r>
          </a:p>
          <a:p>
            <a:pPr marL="177800" indent="-150813" algn="just">
              <a:lnSpc>
                <a:spcPct val="160000"/>
              </a:lnSpc>
              <a:spcBef>
                <a:spcPts val="0"/>
              </a:spcBef>
              <a:buFont typeface="Wingdings" pitchFamily="2" charset="2"/>
              <a:buChar char="ü"/>
            </a:pPr>
            <a:r>
              <a:rPr lang="el-GR" sz="1800" b="1" dirty="0" smtClean="0">
                <a:latin typeface="Calibri" pitchFamily="34" charset="0"/>
                <a:cs typeface="Calibri" pitchFamily="34" charset="0"/>
              </a:rPr>
              <a:t>Τράπεζες &amp; λοιπά πιστωτικά ιδρύματα</a:t>
            </a:r>
            <a:r>
              <a:rPr lang="el-GR" sz="1800" dirty="0" smtClean="0">
                <a:latin typeface="Calibri" pitchFamily="34" charset="0"/>
                <a:cs typeface="Calibri" pitchFamily="34" charset="0"/>
              </a:rPr>
              <a:t>: μόνο για την ακριβή εκτέλεση των οδηγιών που δίδονται σε αυτές κάθε φορά.</a:t>
            </a:r>
          </a:p>
          <a:p>
            <a:pPr marL="177800" indent="-150813" algn="just">
              <a:lnSpc>
                <a:spcPct val="160000"/>
              </a:lnSpc>
              <a:spcBef>
                <a:spcPts val="0"/>
              </a:spcBef>
              <a:buFont typeface="Wingdings" pitchFamily="2" charset="2"/>
              <a:buChar char="ü"/>
            </a:pPr>
            <a:r>
              <a:rPr lang="el-GR" sz="1800" b="1" dirty="0" smtClean="0">
                <a:latin typeface="Calibri" pitchFamily="34" charset="0"/>
                <a:cs typeface="Calibri" pitchFamily="34" charset="0"/>
              </a:rPr>
              <a:t>2</a:t>
            </a:r>
            <a:r>
              <a:rPr lang="el-GR" sz="1800" b="1" baseline="30000" dirty="0" smtClean="0">
                <a:latin typeface="Calibri" pitchFamily="34" charset="0"/>
                <a:cs typeface="Calibri" pitchFamily="34" charset="0"/>
              </a:rPr>
              <a:t>ος</a:t>
            </a:r>
            <a:r>
              <a:rPr lang="el-GR" sz="1800" b="1" dirty="0" smtClean="0">
                <a:latin typeface="Calibri" pitchFamily="34" charset="0"/>
                <a:cs typeface="Calibri" pitchFamily="34" charset="0"/>
              </a:rPr>
              <a:t> υπόλογος</a:t>
            </a:r>
            <a:r>
              <a:rPr lang="el-GR" sz="1800" dirty="0" smtClean="0">
                <a:latin typeface="Calibri" pitchFamily="34" charset="0"/>
                <a:cs typeface="Calibri" pitchFamily="34" charset="0"/>
              </a:rPr>
              <a:t>: για τη συγκέντρωση &amp; την εμπρόθεσμη υποβολή των δικαιολογητικών, </a:t>
            </a:r>
          </a:p>
          <a:p>
            <a:pPr marL="177800" indent="-150813" algn="just">
              <a:lnSpc>
                <a:spcPct val="160000"/>
              </a:lnSpc>
              <a:spcBef>
                <a:spcPts val="0"/>
              </a:spcBef>
              <a:buFont typeface="Wingdings" pitchFamily="2" charset="2"/>
              <a:buChar char="ü"/>
            </a:pPr>
            <a:r>
              <a:rPr lang="el-GR" sz="1800" b="1" dirty="0" smtClean="0">
                <a:latin typeface="Calibri" pitchFamily="34" charset="0"/>
                <a:cs typeface="Calibri" pitchFamily="34" charset="0"/>
              </a:rPr>
              <a:t>το αρμόδιο όργανο που δίδει τις σχετικές οδηγίες στις Τράπεζες &amp; λοιπά πιστωτικά ιδρύματα</a:t>
            </a:r>
            <a:r>
              <a:rPr lang="el-GR" sz="1800" dirty="0" smtClean="0">
                <a:latin typeface="Calibri" pitchFamily="34" charset="0"/>
                <a:cs typeface="Calibri" pitchFamily="34" charset="0"/>
              </a:rPr>
              <a:t>: για τυχόν μη νόμιμη πληρωμή, εφόσον έχει ενεργήσει με δόλο ή βαρεία αμέλεια.</a:t>
            </a:r>
          </a:p>
        </p:txBody>
      </p:sp>
      <p:sp>
        <p:nvSpPr>
          <p:cNvPr id="8" name="1 - Τίτλος"/>
          <p:cNvSpPr>
            <a:spLocks noGrp="1"/>
          </p:cNvSpPr>
          <p:nvPr>
            <p:ph type="ctrTitle"/>
          </p:nvPr>
        </p:nvSpPr>
        <p:spPr>
          <a:xfrm>
            <a:off x="1071538" y="142852"/>
            <a:ext cx="7929618" cy="571504"/>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102 Υποχρεώσεις &amp; ευθύνες υπολόγων &amp; άλλων οργάνων εξ </a:t>
            </a:r>
            <a:r>
              <a:rPr lang="el-GR" sz="1800" b="1" dirty="0" smtClean="0">
                <a:effectLst/>
                <a:latin typeface="Calibri" pitchFamily="34" charset="0"/>
                <a:cs typeface="Calibri" pitchFamily="34" charset="0"/>
              </a:rPr>
              <a:t>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115</a:t>
            </a:fld>
            <a:endParaRPr lang="el-G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rmAutofit fontScale="92500"/>
          </a:bodyPr>
          <a:lstStyle/>
          <a:p>
            <a:pPr marL="177800" indent="-150813" algn="just">
              <a:lnSpc>
                <a:spcPct val="160000"/>
              </a:lnSpc>
              <a:spcBef>
                <a:spcPts val="0"/>
              </a:spcBef>
              <a:buFont typeface="Wingdings" pitchFamily="2" charset="2"/>
              <a:buChar char="Ø"/>
            </a:pPr>
            <a:r>
              <a:rPr lang="el-GR" sz="1800" b="1" u="sng" dirty="0" smtClean="0">
                <a:solidFill>
                  <a:srgbClr val="FF0000"/>
                </a:solidFill>
                <a:latin typeface="Calibri" pitchFamily="34" charset="0"/>
                <a:cs typeface="Calibri" pitchFamily="34" charset="0"/>
              </a:rPr>
              <a:t>Ποια είναι η προθεσμία απόδοσης λογαριασμού</a:t>
            </a:r>
            <a:r>
              <a:rPr lang="el-GR" sz="1800" dirty="0" smtClean="0">
                <a:latin typeface="Calibri" pitchFamily="34" charset="0"/>
                <a:cs typeface="Calibri" pitchFamily="34" charset="0"/>
              </a:rPr>
              <a:t>; όχι πέραν του 1 μηνός από τη λήξη του οικ. έτους κατά το οποίο εκδόθηκε το Χ.Ε.Π.</a:t>
            </a:r>
          </a:p>
          <a:p>
            <a:pPr marL="177800" indent="-150813" algn="just">
              <a:lnSpc>
                <a:spcPct val="160000"/>
              </a:lnSpc>
              <a:spcBef>
                <a:spcPts val="0"/>
              </a:spcBef>
              <a:buFont typeface="Wingdings" pitchFamily="2" charset="2"/>
              <a:buChar char="Ø"/>
            </a:pPr>
            <a:r>
              <a:rPr lang="el-GR" sz="1800" b="1" u="sng" dirty="0" smtClean="0">
                <a:solidFill>
                  <a:srgbClr val="FF0000"/>
                </a:solidFill>
                <a:latin typeface="Calibri" pitchFamily="34" charset="0"/>
                <a:cs typeface="Calibri" pitchFamily="34" charset="0"/>
              </a:rPr>
              <a:t>Ποια είναι η προθεσμία για τη διαβίβαση των δικαιολογητικών για την τακτοποίηση του ΧΕΠ;</a:t>
            </a:r>
            <a:r>
              <a:rPr lang="el-GR" sz="1800" b="1" dirty="0" smtClean="0">
                <a:solidFill>
                  <a:srgbClr val="FF0000"/>
                </a:solidFill>
                <a:latin typeface="Calibri" pitchFamily="34" charset="0"/>
                <a:cs typeface="Calibri" pitchFamily="34" charset="0"/>
              </a:rPr>
              <a:t> </a:t>
            </a:r>
            <a:r>
              <a:rPr lang="el-GR" sz="1800" dirty="0" smtClean="0">
                <a:latin typeface="Calibri" pitchFamily="34" charset="0"/>
                <a:cs typeface="Calibri" pitchFamily="34" charset="0"/>
              </a:rPr>
              <a:t>διαβιβάζονται από την αρμόδια υπηρεσία του Διατάκτη στην αρμόδια προς εκκαθάριση υπηρεσία εντός 1 μηνός από τη λήξη της προηγούμενης προθεσμίας. Σύνταξη ειδικού εντύπου για τη λογιστική καταγραφή.  Δυνατότητα πρόβλεψης εξαιρέσεων με έκδοση πδ με πρόταση του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 </a:t>
            </a:r>
          </a:p>
          <a:p>
            <a:pPr marL="177800" indent="-150813" algn="just">
              <a:lnSpc>
                <a:spcPct val="160000"/>
              </a:lnSpc>
              <a:spcBef>
                <a:spcPts val="0"/>
              </a:spcBef>
              <a:buFont typeface="Wingdings" pitchFamily="2" charset="2"/>
              <a:buChar char="Ø"/>
            </a:pPr>
            <a:r>
              <a:rPr lang="el-GR" sz="1800" b="1" u="sng" dirty="0" smtClean="0">
                <a:solidFill>
                  <a:srgbClr val="FF0000"/>
                </a:solidFill>
                <a:latin typeface="Calibri" pitchFamily="34" charset="0"/>
                <a:cs typeface="Calibri" pitchFamily="34" charset="0"/>
              </a:rPr>
              <a:t>Τι προβλέπεται σε περίπτωση αντικειμενικής αδυναμίας απόδοσης λογαριασμού</a:t>
            </a:r>
            <a:r>
              <a:rPr lang="el-GR" sz="1800" dirty="0" smtClean="0">
                <a:latin typeface="Calibri" pitchFamily="34" charset="0"/>
                <a:cs typeface="Calibri" pitchFamily="34" charset="0"/>
              </a:rPr>
              <a:t>; </a:t>
            </a:r>
          </a:p>
          <a:p>
            <a:pPr marL="177800" indent="-150813" algn="just">
              <a:lnSpc>
                <a:spcPct val="160000"/>
              </a:lnSpc>
              <a:spcBef>
                <a:spcPts val="0"/>
              </a:spcBef>
              <a:buFontTx/>
              <a:buChar char="-"/>
            </a:pPr>
            <a:r>
              <a:rPr lang="el-GR" sz="1800" dirty="0" smtClean="0">
                <a:latin typeface="Calibri" pitchFamily="34" charset="0"/>
                <a:cs typeface="Calibri" pitchFamily="34" charset="0"/>
              </a:rPr>
              <a:t>διαπιστώνεται μετά από έρευνα αρμόδιου κατά νόμο οργάνου που ορίζεται από τον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 ύστερα από πρόταση της Δ.Υ.Ε.Ε. </a:t>
            </a:r>
          </a:p>
          <a:p>
            <a:pPr marL="177800" indent="-150813" algn="just">
              <a:lnSpc>
                <a:spcPct val="160000"/>
              </a:lnSpc>
              <a:spcBef>
                <a:spcPts val="0"/>
              </a:spcBef>
              <a:buFontTx/>
              <a:buChar char="-"/>
            </a:pPr>
            <a:r>
              <a:rPr lang="el-GR" sz="1800" dirty="0" smtClean="0">
                <a:latin typeface="Calibri" pitchFamily="34" charset="0"/>
                <a:cs typeface="Calibri" pitchFamily="34" charset="0"/>
              </a:rPr>
              <a:t>η πορισματική έκθεση δύναται να αποτελέσει παραστατικό δικαιολόγησης της δαπάνης εν όλω ή εν μέρει για την τακτοποίηση του οικείου Χ.Ε.Π.. </a:t>
            </a:r>
          </a:p>
        </p:txBody>
      </p:sp>
      <p:sp>
        <p:nvSpPr>
          <p:cNvPr id="8" name="1 - Τίτλος"/>
          <p:cNvSpPr>
            <a:spLocks noGrp="1"/>
          </p:cNvSpPr>
          <p:nvPr>
            <p:ph type="ctrTitle"/>
          </p:nvPr>
        </p:nvSpPr>
        <p:spPr>
          <a:xfrm>
            <a:off x="1071538" y="142852"/>
            <a:ext cx="7929618" cy="428628"/>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103 απόδοση λογαριασμού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116</a:t>
            </a:fld>
            <a:endParaRPr lang="el-G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rmAutofit/>
          </a:bodyPr>
          <a:lstStyle/>
          <a:p>
            <a:pPr marL="177800" indent="-177800" algn="just">
              <a:lnSpc>
                <a:spcPct val="150000"/>
              </a:lnSpc>
              <a:spcBef>
                <a:spcPts val="0"/>
              </a:spcBef>
              <a:buFont typeface="Wingdings" pitchFamily="2" charset="2"/>
              <a:buChar char="Ø"/>
              <a:tabLst>
                <a:tab pos="0" algn="l"/>
                <a:tab pos="177800" algn="l"/>
              </a:tabLst>
            </a:pPr>
            <a:r>
              <a:rPr lang="el-GR" sz="1800" b="1" u="sng" dirty="0" smtClean="0">
                <a:solidFill>
                  <a:srgbClr val="FF0000"/>
                </a:solidFill>
                <a:latin typeface="Calibri" pitchFamily="34" charset="0"/>
                <a:cs typeface="Calibri" pitchFamily="34" charset="0"/>
              </a:rPr>
              <a:t>Τι ισχύει για τα Χ.Ε.Π. δημοσίων επενδύσεων</a:t>
            </a:r>
            <a:r>
              <a:rPr lang="el-GR" sz="1800" dirty="0" smtClean="0">
                <a:latin typeface="Calibri" pitchFamily="34" charset="0"/>
                <a:cs typeface="Calibri" pitchFamily="34" charset="0"/>
              </a:rPr>
              <a:t>;</a:t>
            </a:r>
          </a:p>
          <a:p>
            <a:pPr marL="177800" indent="-177800" algn="just">
              <a:lnSpc>
                <a:spcPct val="150000"/>
              </a:lnSpc>
              <a:spcBef>
                <a:spcPts val="0"/>
              </a:spcBef>
              <a:buFont typeface="Wingdings" pitchFamily="2" charset="2"/>
              <a:buChar char="ü"/>
              <a:tabLst>
                <a:tab pos="0" algn="l"/>
                <a:tab pos="177800" algn="l"/>
              </a:tabLst>
            </a:pPr>
            <a:r>
              <a:rPr lang="el-GR" sz="1800" dirty="0" smtClean="0">
                <a:latin typeface="Calibri" pitchFamily="34" charset="0"/>
                <a:cs typeface="Calibri" pitchFamily="34" charset="0"/>
              </a:rPr>
              <a:t>επιτρέπεται η έκδοση Χ.Ε.Π. μέχρι την </a:t>
            </a:r>
            <a:r>
              <a:rPr lang="el-GR" sz="1800" b="1" dirty="0" smtClean="0">
                <a:latin typeface="Calibri" pitchFamily="34" charset="0"/>
                <a:cs typeface="Calibri" pitchFamily="34" charset="0"/>
              </a:rPr>
              <a:t>31</a:t>
            </a:r>
            <a:r>
              <a:rPr lang="el-GR" sz="1800" b="1" baseline="30000" dirty="0" smtClean="0">
                <a:latin typeface="Calibri" pitchFamily="34" charset="0"/>
                <a:cs typeface="Calibri" pitchFamily="34" charset="0"/>
              </a:rPr>
              <a:t>η</a:t>
            </a:r>
            <a:r>
              <a:rPr lang="el-GR" sz="1800" b="1" dirty="0" smtClean="0">
                <a:latin typeface="Calibri" pitchFamily="34" charset="0"/>
                <a:cs typeface="Calibri" pitchFamily="34" charset="0"/>
              </a:rPr>
              <a:t>/3/επόμενου οικ. έτους </a:t>
            </a:r>
            <a:r>
              <a:rPr lang="el-GR" sz="1800" dirty="0" smtClean="0">
                <a:latin typeface="Calibri" pitchFamily="34" charset="0"/>
                <a:cs typeface="Calibri" pitchFamily="34" charset="0"/>
              </a:rPr>
              <a:t>για την εμφάνιση ως εξόδων του προϋπολογισμού των πληρωμών του ΠΔΕ που έγιναν μέχρι την 31</a:t>
            </a:r>
            <a:r>
              <a:rPr lang="el-GR" sz="1800" baseline="30000" dirty="0" smtClean="0">
                <a:latin typeface="Calibri" pitchFamily="34" charset="0"/>
                <a:cs typeface="Calibri" pitchFamily="34" charset="0"/>
              </a:rPr>
              <a:t>η</a:t>
            </a:r>
            <a:r>
              <a:rPr lang="el-GR" sz="1800" dirty="0" smtClean="0">
                <a:latin typeface="Calibri" pitchFamily="34" charset="0"/>
                <a:cs typeface="Calibri" pitchFamily="34" charset="0"/>
              </a:rPr>
              <a:t>/12/οικ. έτους.</a:t>
            </a:r>
          </a:p>
          <a:p>
            <a:pPr marL="177800" indent="-177800" algn="just">
              <a:lnSpc>
                <a:spcPct val="150000"/>
              </a:lnSpc>
              <a:spcBef>
                <a:spcPts val="0"/>
              </a:spcBef>
              <a:buFont typeface="Wingdings" pitchFamily="2" charset="2"/>
              <a:buChar char="ü"/>
              <a:tabLst>
                <a:tab pos="0" algn="l"/>
                <a:tab pos="177800" algn="l"/>
              </a:tabLst>
            </a:pPr>
            <a:r>
              <a:rPr lang="el-GR" sz="1800" dirty="0" smtClean="0">
                <a:latin typeface="Calibri" pitchFamily="34" charset="0"/>
                <a:cs typeface="Calibri" pitchFamily="34" charset="0"/>
              </a:rPr>
              <a:t>δυνατότητα παράτασης προθεσμίας απόδοσης λογαριασμού μέχρι 31/5 &amp; περαιτέρω παράτασης για τις δαπάνες εξωτερικού. </a:t>
            </a:r>
          </a:p>
          <a:p>
            <a:pPr marL="177800" indent="-177800" algn="just">
              <a:lnSpc>
                <a:spcPct val="150000"/>
              </a:lnSpc>
              <a:spcBef>
                <a:spcPts val="0"/>
              </a:spcBef>
              <a:buFont typeface="Wingdings" pitchFamily="2" charset="2"/>
              <a:buChar char="ü"/>
              <a:tabLst>
                <a:tab pos="0" algn="l"/>
                <a:tab pos="177800" algn="l"/>
              </a:tabLst>
            </a:pPr>
            <a:r>
              <a:rPr lang="el-GR" sz="1800" dirty="0" smtClean="0">
                <a:latin typeface="Calibri" pitchFamily="34" charset="0"/>
                <a:cs typeface="Calibri" pitchFamily="34" charset="0"/>
              </a:rPr>
              <a:t> τα ως άνω ΧΕΠ φέρουν ημερομηνία έκδοσης την τρέχουσα ημερομηνία και εμφανίζονται την 31</a:t>
            </a:r>
            <a:r>
              <a:rPr lang="el-GR" sz="1800" baseline="30000" dirty="0" smtClean="0">
                <a:latin typeface="Calibri" pitchFamily="34" charset="0"/>
                <a:cs typeface="Calibri" pitchFamily="34" charset="0"/>
              </a:rPr>
              <a:t>η</a:t>
            </a:r>
            <a:r>
              <a:rPr lang="el-GR" sz="1800" dirty="0" smtClean="0">
                <a:latin typeface="Calibri" pitchFamily="34" charset="0"/>
                <a:cs typeface="Calibri" pitchFamily="34" charset="0"/>
              </a:rPr>
              <a:t>/12/του έτους πραγματοποίησης των πληρωμών.</a:t>
            </a:r>
          </a:p>
        </p:txBody>
      </p:sp>
      <p:sp>
        <p:nvSpPr>
          <p:cNvPr id="8" name="1 - Τίτλος"/>
          <p:cNvSpPr>
            <a:spLocks noGrp="1"/>
          </p:cNvSpPr>
          <p:nvPr>
            <p:ph type="ctrTitle"/>
          </p:nvPr>
        </p:nvSpPr>
        <p:spPr>
          <a:xfrm>
            <a:off x="1071538" y="142852"/>
            <a:ext cx="7929618" cy="285752"/>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104 ΧΕΠ δημοσίων επενδύσεων</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117</a:t>
            </a:fld>
            <a:endParaRPr lang="el-G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71480"/>
            <a:ext cx="7929618" cy="5500726"/>
          </a:xfrm>
          <a:noFill/>
          <a:ln>
            <a:noFill/>
          </a:ln>
        </p:spPr>
        <p:txBody>
          <a:bodyPr>
            <a:normAutofit fontScale="85000" lnSpcReduction="10000"/>
          </a:bodyPr>
          <a:lstStyle/>
          <a:p>
            <a:pPr marL="177800" indent="-177800" algn="just">
              <a:lnSpc>
                <a:spcPct val="150000"/>
              </a:lnSpc>
              <a:spcBef>
                <a:spcPts val="0"/>
              </a:spcBef>
              <a:buFont typeface="Wingdings" pitchFamily="2" charset="2"/>
              <a:buChar char="Ø"/>
              <a:tabLst>
                <a:tab pos="177800" algn="l"/>
              </a:tabLst>
            </a:pPr>
            <a:r>
              <a:rPr lang="el-GR" sz="1800" b="1" u="sng" dirty="0" smtClean="0">
                <a:solidFill>
                  <a:srgbClr val="FF0000"/>
                </a:solidFill>
                <a:latin typeface="Calibri" pitchFamily="34" charset="0"/>
                <a:cs typeface="Calibri" pitchFamily="34" charset="0"/>
              </a:rPr>
              <a:t>Προσωρινό Χ.Ε.</a:t>
            </a:r>
            <a:r>
              <a:rPr lang="el-GR" sz="1800" b="1" dirty="0" smtClean="0">
                <a:solidFill>
                  <a:srgbClr val="FF0000"/>
                </a:solidFill>
                <a:latin typeface="Calibri" pitchFamily="34" charset="0"/>
                <a:cs typeface="Calibri" pitchFamily="34" charset="0"/>
              </a:rPr>
              <a:t> </a:t>
            </a:r>
            <a:r>
              <a:rPr lang="el-GR" sz="1800" dirty="0" smtClean="0">
                <a:latin typeface="Calibri" pitchFamily="34" charset="0"/>
                <a:cs typeface="Calibri" pitchFamily="34" charset="0"/>
              </a:rPr>
              <a:t>είναι το Χ.Ε. που εκδίδεται από τον αρμόδιο Υπουργό για </a:t>
            </a:r>
            <a:r>
              <a:rPr lang="el-GR" sz="1800" b="1" dirty="0" smtClean="0">
                <a:latin typeface="Calibri" pitchFamily="34" charset="0"/>
                <a:cs typeface="Calibri" pitchFamily="34" charset="0"/>
              </a:rPr>
              <a:t>επιτακτικές &amp; επείγουσες δαπάνες του κράτους</a:t>
            </a:r>
            <a:r>
              <a:rPr lang="el-GR" sz="1800" dirty="0" smtClean="0">
                <a:latin typeface="Calibri" pitchFamily="34" charset="0"/>
                <a:cs typeface="Calibri" pitchFamily="34" charset="0"/>
              </a:rPr>
              <a:t>, που δεν προβλέπονται από το νόμο ή για τις οποίες δεν υπάρχει πίστωση στον προϋπολογισμό. </a:t>
            </a:r>
            <a:r>
              <a:rPr lang="el-GR" sz="1800" b="1" u="sng" dirty="0" smtClean="0">
                <a:latin typeface="Calibri" pitchFamily="34" charset="0"/>
                <a:cs typeface="Calibri" pitchFamily="34" charset="0"/>
              </a:rPr>
              <a:t>Εκδίδονται</a:t>
            </a:r>
            <a:r>
              <a:rPr lang="el-GR" sz="1800" dirty="0" smtClean="0">
                <a:latin typeface="Calibri" pitchFamily="34" charset="0"/>
                <a:cs typeface="Calibri" pitchFamily="34" charset="0"/>
              </a:rPr>
              <a:t>:</a:t>
            </a:r>
          </a:p>
          <a:p>
            <a:pPr marL="177800" indent="-177800" algn="just">
              <a:lnSpc>
                <a:spcPct val="150000"/>
              </a:lnSpc>
              <a:spcBef>
                <a:spcPts val="0"/>
              </a:spcBef>
              <a:buFont typeface="+mj-lt"/>
              <a:buAutoNum type="arabicPeriod"/>
              <a:tabLst>
                <a:tab pos="177800" algn="l"/>
              </a:tabLst>
            </a:pPr>
            <a:r>
              <a:rPr lang="el-GR" sz="1800" dirty="0" smtClean="0">
                <a:latin typeface="Calibri" pitchFamily="34" charset="0"/>
                <a:cs typeface="Calibri" pitchFamily="34" charset="0"/>
              </a:rPr>
              <a:t>για δαπάνες που δεν προβλέπονται από το νόμο, ύστερα από απόφαση του Υπουργικού Συμβουλίου </a:t>
            </a:r>
          </a:p>
          <a:p>
            <a:pPr marL="177800" indent="-177800" algn="just">
              <a:lnSpc>
                <a:spcPct val="150000"/>
              </a:lnSpc>
              <a:spcBef>
                <a:spcPts val="0"/>
              </a:spcBef>
              <a:buFont typeface="+mj-lt"/>
              <a:buAutoNum type="arabicPeriod"/>
              <a:tabLst>
                <a:tab pos="177800" algn="l"/>
              </a:tabLst>
            </a:pPr>
            <a:r>
              <a:rPr lang="el-GR" sz="1800" dirty="0" smtClean="0">
                <a:latin typeface="Calibri" pitchFamily="34" charset="0"/>
                <a:cs typeface="Calibri" pitchFamily="34" charset="0"/>
              </a:rPr>
              <a:t>για δαπάνες που δεν υπάρχει πίστωση, ύστερα από απόφαση του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 &amp; του αρμόδιου Υπουργού. Με τις αποφάσεις ορίζεται το ποσό του εντάλματος, το είδος της δαπάνης, ο υπόλογος διαχειριστής &amp; η προθεσμία απόδοσης λογαριασμού.</a:t>
            </a:r>
          </a:p>
          <a:p>
            <a:pPr marL="177800" indent="-177800" algn="just">
              <a:lnSpc>
                <a:spcPct val="150000"/>
              </a:lnSpc>
              <a:spcBef>
                <a:spcPts val="0"/>
              </a:spcBef>
              <a:buFont typeface="+mj-lt"/>
              <a:buAutoNum type="arabicPeriod"/>
              <a:tabLst>
                <a:tab pos="177800" algn="l"/>
              </a:tabLst>
            </a:pPr>
            <a:r>
              <a:rPr lang="el-GR" sz="1800" dirty="0" smtClean="0">
                <a:latin typeface="Calibri" pitchFamily="34" charset="0"/>
                <a:cs typeface="Calibri" pitchFamily="34" charset="0"/>
              </a:rPr>
              <a:t>στο όνομα μόνιμων δημοσίων υπαλλήλων, αξιωματικών, μονάδων ή υπηρεσιών των ΕΔ, της </a:t>
            </a:r>
            <a:r>
              <a:rPr lang="el-GR" sz="1800" dirty="0" err="1" smtClean="0">
                <a:latin typeface="Calibri" pitchFamily="34" charset="0"/>
                <a:cs typeface="Calibri" pitchFamily="34" charset="0"/>
              </a:rPr>
              <a:t>Ε.Αστ</a:t>
            </a:r>
            <a:r>
              <a:rPr lang="el-GR" sz="1800" dirty="0" smtClean="0">
                <a:latin typeface="Calibri" pitchFamily="34" charset="0"/>
                <a:cs typeface="Calibri" pitchFamily="34" charset="0"/>
              </a:rPr>
              <a:t>., του Πυροσβεστικού &amp; Λιμενικού Σώματος, υπό το </a:t>
            </a:r>
            <a:r>
              <a:rPr lang="el-GR" sz="1800" b="1" dirty="0" smtClean="0">
                <a:latin typeface="Calibri" pitchFamily="34" charset="0"/>
                <a:cs typeface="Calibri" pitchFamily="34" charset="0"/>
              </a:rPr>
              <a:t>λογαριασμό λογιστικής «Προσωρινά χρηματικά εντάλματα».</a:t>
            </a:r>
          </a:p>
          <a:p>
            <a:pPr marL="177800" indent="-177800" algn="just">
              <a:lnSpc>
                <a:spcPct val="150000"/>
              </a:lnSpc>
              <a:spcBef>
                <a:spcPts val="0"/>
              </a:spcBef>
              <a:buFont typeface="+mj-lt"/>
              <a:buAutoNum type="arabicPeriod"/>
              <a:tabLst>
                <a:tab pos="177800" algn="l"/>
              </a:tabLst>
            </a:pPr>
            <a:r>
              <a:rPr lang="el-GR" sz="1800" dirty="0" smtClean="0">
                <a:latin typeface="Calibri" pitchFamily="34" charset="0"/>
                <a:cs typeface="Calibri" pitchFamily="34" charset="0"/>
              </a:rPr>
              <a:t>τα ΠΧΕ προ της πληρωμής τους δεν υπόκεινται στον έλεγχο του άρθρου 91 &amp; του </a:t>
            </a:r>
            <a:r>
              <a:rPr lang="el-GR" sz="1800" dirty="0" err="1" smtClean="0">
                <a:latin typeface="Calibri" pitchFamily="34" charset="0"/>
                <a:cs typeface="Calibri" pitchFamily="34" charset="0"/>
              </a:rPr>
              <a:t>ΕλΣ</a:t>
            </a:r>
            <a:r>
              <a:rPr lang="el-GR" sz="1800" dirty="0" smtClean="0">
                <a:latin typeface="Calibri" pitchFamily="34" charset="0"/>
                <a:cs typeface="Calibri" pitchFamily="34" charset="0"/>
              </a:rPr>
              <a:t> &amp; καταχωρούνται πριν από την πληρωμή τους σε ειδικό βιβλίο που τηρείται στο ΓΛΚ.</a:t>
            </a:r>
          </a:p>
          <a:p>
            <a:pPr marL="177800" indent="-177800" algn="just">
              <a:lnSpc>
                <a:spcPct val="150000"/>
              </a:lnSpc>
              <a:spcBef>
                <a:spcPts val="0"/>
              </a:spcBef>
              <a:buFont typeface="+mj-lt"/>
              <a:buAutoNum type="arabicPeriod"/>
              <a:tabLst>
                <a:tab pos="177800" algn="l"/>
              </a:tabLst>
            </a:pPr>
            <a:r>
              <a:rPr lang="el-GR" sz="1800" dirty="0" smtClean="0">
                <a:latin typeface="Calibri" pitchFamily="34" charset="0"/>
                <a:cs typeface="Calibri" pitchFamily="34" charset="0"/>
              </a:rPr>
              <a:t>τακτοποιούνται με χρηματικά συμψηφιστικά εντάλματα, που εκδίδονται σε βάρος των πιστώσεων του οικείου Υπουργείου, βάσει των σχετικών δικαιολογητικών, το αργότερο μέχρι τη λήξη του μεθεπόμενου οικ. έτους από τη λήξη της προθεσμίας απόδοσης λογαριασμού, εγγραφομένης υποχρεωτικώς σχετικής πίστωσης.</a:t>
            </a:r>
          </a:p>
        </p:txBody>
      </p:sp>
      <p:sp>
        <p:nvSpPr>
          <p:cNvPr id="8" name="1 - Τίτλος"/>
          <p:cNvSpPr>
            <a:spLocks noGrp="1"/>
          </p:cNvSpPr>
          <p:nvPr>
            <p:ph type="ctrTitle"/>
          </p:nvPr>
        </p:nvSpPr>
        <p:spPr>
          <a:xfrm>
            <a:off x="1071538" y="142852"/>
            <a:ext cx="7929618" cy="428628"/>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105 Προσωρινά χρηματικά εντάλματα</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118</a:t>
            </a:fld>
            <a:endParaRPr lang="el-G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71480"/>
            <a:ext cx="7929618" cy="5500726"/>
          </a:xfrm>
          <a:noFill/>
          <a:ln>
            <a:noFill/>
          </a:ln>
        </p:spPr>
        <p:txBody>
          <a:bodyPr>
            <a:normAutofit/>
          </a:bodyPr>
          <a:lstStyle/>
          <a:p>
            <a:pPr algn="just">
              <a:lnSpc>
                <a:spcPct val="150000"/>
              </a:lnSpc>
              <a:spcBef>
                <a:spcPts val="0"/>
              </a:spcBef>
            </a:pPr>
            <a:r>
              <a:rPr lang="el-GR" sz="1800" dirty="0" smtClean="0">
                <a:latin typeface="Calibri" pitchFamily="34" charset="0"/>
                <a:cs typeface="Calibri" pitchFamily="34" charset="0"/>
              </a:rPr>
              <a:t>Με </a:t>
            </a:r>
            <a:r>
              <a:rPr lang="el-GR" sz="1800" dirty="0" err="1" smtClean="0">
                <a:latin typeface="Calibri" pitchFamily="34" charset="0"/>
                <a:cs typeface="Calibri" pitchFamily="34" charset="0"/>
              </a:rPr>
              <a:t>π.δ</a:t>
            </a:r>
            <a:r>
              <a:rPr lang="el-GR" sz="1800" dirty="0" smtClean="0">
                <a:latin typeface="Calibri" pitchFamily="34" charset="0"/>
                <a:cs typeface="Calibri" pitchFamily="34" charset="0"/>
              </a:rPr>
              <a:t>. που εκδίδονται μετά από πρόταση του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 ρυθμίζονται:</a:t>
            </a:r>
          </a:p>
          <a:p>
            <a:pPr algn="just">
              <a:lnSpc>
                <a:spcPct val="150000"/>
              </a:lnSpc>
              <a:spcBef>
                <a:spcPts val="0"/>
              </a:spcBef>
            </a:pPr>
            <a:r>
              <a:rPr lang="el-GR" sz="1800" dirty="0" smtClean="0">
                <a:latin typeface="Calibri" pitchFamily="34" charset="0"/>
                <a:cs typeface="Calibri" pitchFamily="34" charset="0"/>
              </a:rPr>
              <a:t>α. Λοιπές υποχρεώσεις και ευθύνες των υπολόγων από εντάλματα προπληρωμής, επενδύσεων και προσωρινών.</a:t>
            </a:r>
          </a:p>
          <a:p>
            <a:pPr algn="just">
              <a:lnSpc>
                <a:spcPct val="150000"/>
              </a:lnSpc>
              <a:spcBef>
                <a:spcPts val="0"/>
              </a:spcBef>
            </a:pPr>
            <a:r>
              <a:rPr lang="el-GR" sz="1800" dirty="0" smtClean="0">
                <a:latin typeface="Calibri" pitchFamily="34" charset="0"/>
                <a:cs typeface="Calibri" pitchFamily="34" charset="0"/>
              </a:rPr>
              <a:t>β. Ο τρόπος τακτοποίησης των ανωτέρω ενταλμάτων &amp; οι συνέπειες της μη εμπρόθεσμης απόδοσης λογαριασμού, οι κατά των υπολόγων κυρώσεις, τα σχετικά θέματα με την επίσχεση των αποδοχών, σε περίπτωση αθετήσεως των υποχρεώσεών τους, καθώς και με τον καταλογισμό αυτών και των μη νομίμως λαβόντων.</a:t>
            </a:r>
          </a:p>
          <a:p>
            <a:pPr algn="just">
              <a:lnSpc>
                <a:spcPct val="150000"/>
              </a:lnSpc>
              <a:spcBef>
                <a:spcPts val="0"/>
              </a:spcBef>
            </a:pPr>
            <a:r>
              <a:rPr lang="el-GR" sz="1800" dirty="0" smtClean="0">
                <a:latin typeface="Calibri" pitchFamily="34" charset="0"/>
                <a:cs typeface="Calibri" pitchFamily="34" charset="0"/>
              </a:rPr>
              <a:t>γ. Η καθιέρωση περιορισμών στην έκδοση ενταλμάτων προπληρωμής και προσωρινών, τα σχετικά θέματα με τη μεταβίβαση σε άλλους υπαλλήλους της διαχείρισης ολόκληρου ή μέρους του ποσού που έχει προκαταβληθεί στον υπόλογο, καθώς και λεπτομέρειες εφαρμογής των διατάξεων περί προπληρωμών.</a:t>
            </a:r>
          </a:p>
        </p:txBody>
      </p:sp>
      <p:sp>
        <p:nvSpPr>
          <p:cNvPr id="8" name="1 - Τίτλος"/>
          <p:cNvSpPr>
            <a:spLocks noGrp="1"/>
          </p:cNvSpPr>
          <p:nvPr>
            <p:ph type="ctrTitle"/>
          </p:nvPr>
        </p:nvSpPr>
        <p:spPr>
          <a:xfrm>
            <a:off x="1071538" y="142852"/>
            <a:ext cx="7929618" cy="428628"/>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106 Εξουσιοδοτήσεις</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119</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571504"/>
          </a:xfrm>
          <a:noFill/>
        </p:spPr>
        <p:txBody>
          <a:bodyPr>
            <a:normAutofit fontScale="90000"/>
          </a:bodyPr>
          <a:lstStyle/>
          <a:p>
            <a:pPr algn="ctr"/>
            <a:r>
              <a:rPr lang="el-GR" sz="2000" b="1" dirty="0" smtClean="0"/>
              <a:t>Άρθρο 68 Διαδικασίες ελέγχου ανάληψης υποχρεώσεων</a:t>
            </a:r>
            <a:r>
              <a:rPr lang="el-GR" sz="2000" dirty="0" smtClean="0"/>
              <a:t/>
            </a:r>
            <a:br>
              <a:rPr lang="el-GR" sz="2000" dirty="0" smtClean="0"/>
            </a:br>
            <a:endParaRPr lang="el-GR" sz="20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1142984"/>
            <a:ext cx="7858180" cy="5214974"/>
          </a:xfrm>
          <a:solidFill>
            <a:schemeClr val="bg1"/>
          </a:solidFill>
          <a:ln>
            <a:solidFill>
              <a:srgbClr val="FFC000"/>
            </a:solidFill>
          </a:ln>
        </p:spPr>
        <p:txBody>
          <a:bodyPr>
            <a:noAutofit/>
          </a:bodyPr>
          <a:lstStyle/>
          <a:p>
            <a:pPr marL="177800" indent="-150813" algn="just">
              <a:lnSpc>
                <a:spcPct val="150000"/>
              </a:lnSpc>
              <a:spcBef>
                <a:spcPts val="0"/>
              </a:spcBef>
              <a:buFont typeface="Wingdings" pitchFamily="2" charset="2"/>
              <a:buChar char="v"/>
              <a:tabLst>
                <a:tab pos="177800" algn="l"/>
              </a:tabLst>
            </a:pPr>
            <a:r>
              <a:rPr lang="el-GR" sz="2000" dirty="0" smtClean="0">
                <a:latin typeface="Calibri" pitchFamily="34" charset="0"/>
                <a:cs typeface="Calibri" pitchFamily="34" charset="0"/>
              </a:rPr>
              <a:t>Εξουσιοδότηση για έκδοση κανονιστικής πράξης </a:t>
            </a:r>
            <a:r>
              <a:rPr lang="el-GR" sz="2000" dirty="0" smtClean="0">
                <a:latin typeface="Calibri" pitchFamily="34" charset="0"/>
                <a:cs typeface="Calibri" pitchFamily="34" charset="0"/>
              </a:rPr>
              <a:t>καθορισμού των διαδικασιών ελέγχου </a:t>
            </a:r>
            <a:r>
              <a:rPr lang="el-GR" sz="2000" dirty="0" smtClean="0">
                <a:latin typeface="Calibri" pitchFamily="34" charset="0"/>
                <a:cs typeface="Calibri" pitchFamily="34" charset="0"/>
              </a:rPr>
              <a:t>για όλες τις αναλήψεις υποχρεώσεων κατά την εκτέλεση των προϋπολογισμών της </a:t>
            </a:r>
            <a:r>
              <a:rPr lang="el-GR" sz="2000" dirty="0" smtClean="0">
                <a:latin typeface="Calibri" pitchFamily="34" charset="0"/>
                <a:cs typeface="Calibri" pitchFamily="34" charset="0"/>
              </a:rPr>
              <a:t>ΓΚ, </a:t>
            </a:r>
            <a:r>
              <a:rPr lang="el-GR" sz="2000" b="1" dirty="0" smtClean="0">
                <a:solidFill>
                  <a:srgbClr val="002060"/>
                </a:solidFill>
                <a:latin typeface="Calibri" pitchFamily="34" charset="0"/>
                <a:cs typeface="Calibri" pitchFamily="34" charset="0"/>
              </a:rPr>
              <a:t>βλ</a:t>
            </a:r>
            <a:r>
              <a:rPr lang="el-GR" sz="2000" b="1" dirty="0" smtClean="0">
                <a:solidFill>
                  <a:srgbClr val="002060"/>
                </a:solidFill>
                <a:latin typeface="Calibri" pitchFamily="34" charset="0"/>
                <a:cs typeface="Calibri" pitchFamily="34" charset="0"/>
              </a:rPr>
              <a:t>. Π.Δ. 80  «Ανάληψη υποχρεώσεων από τους διατάκτες»,(ΦΕΚ Α΄ 145</a:t>
            </a:r>
            <a:r>
              <a:rPr lang="el-GR" sz="2000" b="1" dirty="0" smtClean="0">
                <a:solidFill>
                  <a:srgbClr val="002060"/>
                </a:solidFill>
                <a:latin typeface="Calibri" pitchFamily="34" charset="0"/>
                <a:cs typeface="Calibri" pitchFamily="34" charset="0"/>
              </a:rPr>
              <a:t>).</a:t>
            </a:r>
          </a:p>
          <a:p>
            <a:pPr marL="177800" indent="-150813" algn="just">
              <a:lnSpc>
                <a:spcPct val="150000"/>
              </a:lnSpc>
              <a:spcBef>
                <a:spcPts val="0"/>
              </a:spcBef>
              <a:buFont typeface="Wingdings" pitchFamily="2" charset="2"/>
              <a:buChar char="v"/>
              <a:tabLst>
                <a:tab pos="177800" algn="l"/>
              </a:tabLst>
            </a:pP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Υποχρεώσεις Π.Ο.Υ. όλων </a:t>
            </a:r>
            <a:r>
              <a:rPr lang="el-GR" sz="2000" b="1" dirty="0" smtClean="0">
                <a:latin typeface="Calibri" pitchFamily="34" charset="0"/>
                <a:cs typeface="Calibri" pitchFamily="34" charset="0"/>
              </a:rPr>
              <a:t>των φορέων της </a:t>
            </a:r>
            <a:r>
              <a:rPr lang="el-GR" sz="2000" b="1" dirty="0" smtClean="0">
                <a:latin typeface="Calibri" pitchFamily="34" charset="0"/>
                <a:cs typeface="Calibri" pitchFamily="34" charset="0"/>
              </a:rPr>
              <a:t>ΓΚ </a:t>
            </a:r>
          </a:p>
          <a:p>
            <a:pPr marL="177800" indent="-150813" algn="just">
              <a:lnSpc>
                <a:spcPct val="150000"/>
              </a:lnSpc>
              <a:spcBef>
                <a:spcPts val="0"/>
              </a:spcBef>
              <a:buFont typeface="Wingdings" pitchFamily="2" charset="2"/>
              <a:buChar char="v"/>
              <a:tabLst>
                <a:tab pos="177800" algn="l"/>
              </a:tabLst>
            </a:pP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Κ</a:t>
            </a:r>
            <a:r>
              <a:rPr lang="el-GR" sz="2000" b="1" dirty="0" smtClean="0">
                <a:latin typeface="Calibri" pitchFamily="34" charset="0"/>
                <a:cs typeface="Calibri" pitchFamily="34" charset="0"/>
              </a:rPr>
              <a:t>αταχώριση </a:t>
            </a:r>
            <a:r>
              <a:rPr lang="el-GR" sz="2000" b="1" dirty="0" smtClean="0">
                <a:latin typeface="Calibri" pitchFamily="34" charset="0"/>
                <a:cs typeface="Calibri" pitchFamily="34" charset="0"/>
              </a:rPr>
              <a:t>των υποχρεώσεων του Δημοσίου προς τρίτους στο λογιστικό </a:t>
            </a:r>
            <a:r>
              <a:rPr lang="el-GR" sz="2000" b="1" dirty="0" smtClean="0">
                <a:latin typeface="Calibri" pitchFamily="34" charset="0"/>
                <a:cs typeface="Calibri" pitchFamily="34" charset="0"/>
              </a:rPr>
              <a:t>σύστημα:</a:t>
            </a:r>
            <a:r>
              <a:rPr lang="el-GR" sz="2000" dirty="0" smtClean="0">
                <a:latin typeface="Calibri" pitchFamily="34" charset="0"/>
                <a:cs typeface="Calibri" pitchFamily="34" charset="0"/>
              </a:rPr>
              <a:t> διενεργείται για την ΚΔ </a:t>
            </a:r>
            <a:r>
              <a:rPr lang="el-GR" sz="2000" dirty="0" smtClean="0">
                <a:latin typeface="Calibri" pitchFamily="34" charset="0"/>
                <a:cs typeface="Calibri" pitchFamily="34" charset="0"/>
              </a:rPr>
              <a:t>σύμφωνα με το </a:t>
            </a:r>
            <a:r>
              <a:rPr lang="el-GR" sz="2000" dirty="0" smtClean="0">
                <a:latin typeface="Calibri" pitchFamily="34" charset="0"/>
                <a:cs typeface="Calibri" pitchFamily="34" charset="0"/>
              </a:rPr>
              <a:t>ΠΔ 54/2018. </a:t>
            </a: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a:t>
            </a:fld>
            <a:endParaRPr lang="el-G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rmAutofit/>
          </a:bodyPr>
          <a:lstStyle/>
          <a:p>
            <a:pPr algn="just"/>
            <a:endParaRPr lang="el-GR" sz="1800" b="1" dirty="0" smtClean="0">
              <a:latin typeface="Calibri" pitchFamily="34" charset="0"/>
              <a:cs typeface="Calibri" pitchFamily="34" charset="0"/>
            </a:endParaRPr>
          </a:p>
          <a:p>
            <a:pPr marL="266700" indent="-239713" algn="just">
              <a:lnSpc>
                <a:spcPct val="150000"/>
              </a:lnSpc>
              <a:spcBef>
                <a:spcPts val="0"/>
              </a:spcBef>
              <a:buFont typeface="Wingdings" pitchFamily="2" charset="2"/>
              <a:buChar char="Ø"/>
            </a:pPr>
            <a:r>
              <a:rPr lang="el-GR" sz="1800" b="1" dirty="0" smtClean="0">
                <a:latin typeface="Calibri" pitchFamily="34" charset="0"/>
                <a:cs typeface="Calibri" pitchFamily="34" charset="0"/>
              </a:rPr>
              <a:t>Εφαρμογή των ισχυουσών διατάξεων περί υποχρεώσεων &amp; ευθυνών των υπολόγων των Χ.Ε.Π. &amp; σε όσους διαχειρίζονται με οποιονδήποτε τρόπο δημόσια χρήματα, που προκαταβάλλονται με την υποχρέωση απόδοσης λογαριασμού, έστω και χωρίς έκδοση Χ.Ε.Π.</a:t>
            </a:r>
          </a:p>
          <a:p>
            <a:pPr marL="266700" indent="-239713" algn="just">
              <a:lnSpc>
                <a:spcPct val="150000"/>
              </a:lnSpc>
              <a:spcBef>
                <a:spcPts val="0"/>
              </a:spcBef>
              <a:buFont typeface="Wingdings" pitchFamily="2" charset="2"/>
              <a:buChar char="Ø"/>
            </a:pPr>
            <a:r>
              <a:rPr lang="el-GR" sz="1800" b="1" dirty="0" smtClean="0">
                <a:latin typeface="Calibri" pitchFamily="34" charset="0"/>
                <a:cs typeface="Calibri" pitchFamily="34" charset="0"/>
              </a:rPr>
              <a:t>Οι Διατάκτες των ως άνω προκαταβολών έχουν τις αρμοδιότητες και υποχρεώσεις των Διατακτών Χ.Ε.Π., όσον αφορά τον ορισμό των υπολόγων, τον καθορισμό προθεσμίας απόδοσης λογαριασμού, παράταση αυτής, αντικατάσταση υπολόγων, επίσχεση αποδοχών αυτών, άρση αυτής, &amp; στον καταλογισμό των υπολόγων.</a:t>
            </a:r>
          </a:p>
          <a:p>
            <a:pPr marL="266700" indent="-239713" algn="just">
              <a:lnSpc>
                <a:spcPct val="150000"/>
              </a:lnSpc>
              <a:spcBef>
                <a:spcPts val="0"/>
              </a:spcBef>
              <a:buFont typeface="Wingdings" pitchFamily="2" charset="2"/>
              <a:buChar char="Ø"/>
            </a:pPr>
            <a:r>
              <a:rPr lang="el-GR" sz="1800" b="1" dirty="0" smtClean="0">
                <a:latin typeface="Calibri" pitchFamily="34" charset="0"/>
                <a:cs typeface="Calibri" pitchFamily="34" charset="0"/>
              </a:rPr>
              <a:t>Οι υπόλογοι των προσωρινών ενισχύσεων πάγιων προκαταβολών [άρθρ. 114 «Προκαταβολές», </a:t>
            </a:r>
            <a:r>
              <a:rPr lang="el-GR" sz="1800" b="1" dirty="0" err="1" smtClean="0">
                <a:latin typeface="Calibri" pitchFamily="34" charset="0"/>
                <a:cs typeface="Calibri" pitchFamily="34" charset="0"/>
              </a:rPr>
              <a:t>περ</a:t>
            </a:r>
            <a:r>
              <a:rPr lang="el-GR" sz="1800" b="1" dirty="0" smtClean="0">
                <a:latin typeface="Calibri" pitchFamily="34" charset="0"/>
                <a:cs typeface="Calibri" pitchFamily="34" charset="0"/>
              </a:rPr>
              <a:t>. </a:t>
            </a:r>
            <a:r>
              <a:rPr lang="el-GR" sz="1800" b="1" dirty="0" err="1" smtClean="0">
                <a:latin typeface="Calibri" pitchFamily="34" charset="0"/>
                <a:cs typeface="Calibri" pitchFamily="34" charset="0"/>
              </a:rPr>
              <a:t>β΄</a:t>
            </a:r>
            <a:r>
              <a:rPr lang="el-GR" sz="1800" b="1" dirty="0" smtClean="0">
                <a:latin typeface="Calibri" pitchFamily="34" charset="0"/>
                <a:cs typeface="Calibri" pitchFamily="34" charset="0"/>
              </a:rPr>
              <a:t>] έχουν τις ευθύνες των υπολόγων εκ Χ.Ε.Π., η δε επίσχεση αποδοχών ενεργείται από τον Υπουργό Οικονομικών.  </a:t>
            </a:r>
          </a:p>
        </p:txBody>
      </p:sp>
      <p:sp>
        <p:nvSpPr>
          <p:cNvPr id="8" name="1 - Τίτλος"/>
          <p:cNvSpPr>
            <a:spLocks noGrp="1"/>
          </p:cNvSpPr>
          <p:nvPr>
            <p:ph type="ctrTitle"/>
          </p:nvPr>
        </p:nvSpPr>
        <p:spPr>
          <a:xfrm>
            <a:off x="1071538" y="142852"/>
            <a:ext cx="7929618" cy="857256"/>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107 Ευθύνες διαχειριζομένων χρήματα χωρίς έκδοση ενταλμάτων προπληρωμής</a:t>
            </a:r>
            <a:r>
              <a:rPr lang="el-GR" sz="1800" dirty="0" smtClean="0">
                <a:latin typeface="Calibri" pitchFamily="34" charset="0"/>
                <a:cs typeface="Calibri" pitchFamily="34" charset="0"/>
              </a:rPr>
              <a:t/>
            </a:r>
            <a:br>
              <a:rPr lang="el-GR" sz="1800" dirty="0" smtClean="0">
                <a:latin typeface="Calibri" pitchFamily="34" charset="0"/>
                <a:cs typeface="Calibri" pitchFamily="34" charset="0"/>
              </a:rPr>
            </a:b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120</a:t>
            </a:fld>
            <a:endParaRPr lang="el-G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rmAutofit/>
          </a:bodyPr>
          <a:lstStyle/>
          <a:p>
            <a:pPr marL="177800" indent="-177800" algn="just">
              <a:lnSpc>
                <a:spcPct val="150000"/>
              </a:lnSpc>
              <a:spcBef>
                <a:spcPts val="0"/>
              </a:spcBef>
              <a:buFont typeface="Wingdings" pitchFamily="2" charset="2"/>
              <a:buChar char="Ø"/>
              <a:tabLst>
                <a:tab pos="0" algn="l"/>
                <a:tab pos="177800" algn="l"/>
              </a:tabLst>
            </a:pPr>
            <a:r>
              <a:rPr lang="el-GR" sz="1800" b="1" u="sng" dirty="0" smtClean="0">
                <a:solidFill>
                  <a:srgbClr val="FF0000"/>
                </a:solidFill>
                <a:latin typeface="Calibri" pitchFamily="34" charset="0"/>
                <a:cs typeface="Calibri" pitchFamily="34" charset="0"/>
              </a:rPr>
              <a:t>Τι ισχύει για τα Χ.Ε.Π. δημοσίων επενδύσεων</a:t>
            </a:r>
            <a:r>
              <a:rPr lang="el-GR" sz="1800" dirty="0" smtClean="0">
                <a:latin typeface="Calibri" pitchFamily="34" charset="0"/>
                <a:cs typeface="Calibri" pitchFamily="34" charset="0"/>
              </a:rPr>
              <a:t>;</a:t>
            </a:r>
          </a:p>
          <a:p>
            <a:pPr marL="177800" indent="-177800" algn="just">
              <a:lnSpc>
                <a:spcPct val="150000"/>
              </a:lnSpc>
              <a:spcBef>
                <a:spcPts val="0"/>
              </a:spcBef>
              <a:buFont typeface="Wingdings" pitchFamily="2" charset="2"/>
              <a:buChar char="ü"/>
              <a:tabLst>
                <a:tab pos="0" algn="l"/>
                <a:tab pos="177800" algn="l"/>
              </a:tabLst>
            </a:pPr>
            <a:r>
              <a:rPr lang="el-GR" sz="1800" dirty="0" smtClean="0">
                <a:latin typeface="Calibri" pitchFamily="34" charset="0"/>
                <a:cs typeface="Calibri" pitchFamily="34" charset="0"/>
              </a:rPr>
              <a:t>επιτρέπεται η έκδοση Χ.Ε.Π. μέχρι την </a:t>
            </a:r>
            <a:r>
              <a:rPr lang="el-GR" sz="1800" b="1" dirty="0" smtClean="0">
                <a:latin typeface="Calibri" pitchFamily="34" charset="0"/>
                <a:cs typeface="Calibri" pitchFamily="34" charset="0"/>
              </a:rPr>
              <a:t>31</a:t>
            </a:r>
            <a:r>
              <a:rPr lang="el-GR" sz="1800" b="1" baseline="30000" dirty="0" smtClean="0">
                <a:latin typeface="Calibri" pitchFamily="34" charset="0"/>
                <a:cs typeface="Calibri" pitchFamily="34" charset="0"/>
              </a:rPr>
              <a:t>η</a:t>
            </a:r>
            <a:r>
              <a:rPr lang="el-GR" sz="1800" b="1" dirty="0" smtClean="0">
                <a:latin typeface="Calibri" pitchFamily="34" charset="0"/>
                <a:cs typeface="Calibri" pitchFamily="34" charset="0"/>
              </a:rPr>
              <a:t>/3/επόμενου οικ. έτους </a:t>
            </a:r>
            <a:r>
              <a:rPr lang="el-GR" sz="1800" dirty="0" smtClean="0">
                <a:latin typeface="Calibri" pitchFamily="34" charset="0"/>
                <a:cs typeface="Calibri" pitchFamily="34" charset="0"/>
              </a:rPr>
              <a:t>για την εμφάνιση ως εξόδων του προϋπολογισμού των πληρωμών του ΠΔΕ που έγιναν μέχρι την 31</a:t>
            </a:r>
            <a:r>
              <a:rPr lang="el-GR" sz="1800" baseline="30000" dirty="0" smtClean="0">
                <a:latin typeface="Calibri" pitchFamily="34" charset="0"/>
                <a:cs typeface="Calibri" pitchFamily="34" charset="0"/>
              </a:rPr>
              <a:t>η</a:t>
            </a:r>
            <a:r>
              <a:rPr lang="el-GR" sz="1800" dirty="0" smtClean="0">
                <a:latin typeface="Calibri" pitchFamily="34" charset="0"/>
                <a:cs typeface="Calibri" pitchFamily="34" charset="0"/>
              </a:rPr>
              <a:t>/12/οικ. έτους.</a:t>
            </a:r>
          </a:p>
          <a:p>
            <a:pPr marL="177800" indent="-177800" algn="just">
              <a:lnSpc>
                <a:spcPct val="150000"/>
              </a:lnSpc>
              <a:spcBef>
                <a:spcPts val="0"/>
              </a:spcBef>
              <a:buFont typeface="Wingdings" pitchFamily="2" charset="2"/>
              <a:buChar char="ü"/>
              <a:tabLst>
                <a:tab pos="0" algn="l"/>
                <a:tab pos="177800" algn="l"/>
              </a:tabLst>
            </a:pPr>
            <a:r>
              <a:rPr lang="el-GR" sz="1800" dirty="0" smtClean="0">
                <a:latin typeface="Calibri" pitchFamily="34" charset="0"/>
                <a:cs typeface="Calibri" pitchFamily="34" charset="0"/>
              </a:rPr>
              <a:t>δυνατότητα παράτασης προθεσμίας απόδοσης λογαριασμού μέχρι 31/5 &amp; περαιτέρω παράτασης για τις δαπάνες εξωτερικού. </a:t>
            </a:r>
          </a:p>
          <a:p>
            <a:pPr marL="177800" indent="-177800" algn="just">
              <a:lnSpc>
                <a:spcPct val="150000"/>
              </a:lnSpc>
              <a:spcBef>
                <a:spcPts val="0"/>
              </a:spcBef>
              <a:buFont typeface="Wingdings" pitchFamily="2" charset="2"/>
              <a:buChar char="ü"/>
              <a:tabLst>
                <a:tab pos="0" algn="l"/>
                <a:tab pos="177800" algn="l"/>
              </a:tabLst>
            </a:pPr>
            <a:r>
              <a:rPr lang="el-GR" sz="1800" dirty="0" smtClean="0">
                <a:latin typeface="Calibri" pitchFamily="34" charset="0"/>
                <a:cs typeface="Calibri" pitchFamily="34" charset="0"/>
              </a:rPr>
              <a:t> τα ως άνω ΧΕΠ φέρουν ημερομηνία έκδοσης την τρέχουσα ημερομηνία και εμφανίζονται την 31</a:t>
            </a:r>
            <a:r>
              <a:rPr lang="el-GR" sz="1800" baseline="30000" dirty="0" smtClean="0">
                <a:latin typeface="Calibri" pitchFamily="34" charset="0"/>
                <a:cs typeface="Calibri" pitchFamily="34" charset="0"/>
              </a:rPr>
              <a:t>η</a:t>
            </a:r>
            <a:r>
              <a:rPr lang="el-GR" sz="1800" dirty="0" smtClean="0">
                <a:latin typeface="Calibri" pitchFamily="34" charset="0"/>
                <a:cs typeface="Calibri" pitchFamily="34" charset="0"/>
              </a:rPr>
              <a:t>/12/του έτους πραγματοποίησης των πληρωμών.</a:t>
            </a:r>
          </a:p>
        </p:txBody>
      </p:sp>
      <p:sp>
        <p:nvSpPr>
          <p:cNvPr id="8" name="1 - Τίτλος"/>
          <p:cNvSpPr>
            <a:spLocks noGrp="1"/>
          </p:cNvSpPr>
          <p:nvPr>
            <p:ph type="ctrTitle"/>
          </p:nvPr>
        </p:nvSpPr>
        <p:spPr>
          <a:xfrm>
            <a:off x="1071538" y="142852"/>
            <a:ext cx="7929618" cy="428628"/>
          </a:xfrm>
          <a:solidFill>
            <a:srgbClr val="92D050"/>
          </a:solidFill>
          <a:ln>
            <a:noFill/>
          </a:ln>
        </p:spPr>
        <p:style>
          <a:lnRef idx="2">
            <a:schemeClr val="accent3"/>
          </a:lnRef>
          <a:fillRef idx="1">
            <a:schemeClr val="lt1"/>
          </a:fillRef>
          <a:effectRef idx="0">
            <a:schemeClr val="accent3"/>
          </a:effectRef>
          <a:fontRef idx="minor">
            <a:schemeClr val="dk1"/>
          </a:fontRef>
        </p:style>
        <p:txBody>
          <a:bodyPr>
            <a:noAutofit/>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1800" b="1" dirty="0" smtClean="0">
                <a:effectLst/>
                <a:latin typeface="Calibri" pitchFamily="34" charset="0"/>
                <a:cs typeface="Calibri" pitchFamily="34" charset="0"/>
              </a:rPr>
              <a:t>ν. 4270/14 – άρθρο </a:t>
            </a:r>
            <a:r>
              <a:rPr lang="el-GR" sz="1800" b="1" dirty="0" smtClean="0">
                <a:latin typeface="Calibri" pitchFamily="34" charset="0"/>
                <a:cs typeface="Calibri" pitchFamily="34" charset="0"/>
              </a:rPr>
              <a:t>104 ΧΕΠ δημοσίων επενδύσεων</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121</a:t>
            </a:fld>
            <a:endParaRPr lang="el-G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164626"/>
          </a:xfrm>
          <a:noFill/>
          <a:ln>
            <a:noFill/>
          </a:ln>
        </p:spPr>
        <p:txBody>
          <a:bodyPr>
            <a:normAutofit fontScale="92500"/>
          </a:bodyPr>
          <a:lstStyle/>
          <a:p>
            <a:pPr marL="0" algn="just">
              <a:lnSpc>
                <a:spcPct val="150000"/>
              </a:lnSpc>
              <a:spcBef>
                <a:spcPts val="0"/>
              </a:spcBef>
            </a:pPr>
            <a:r>
              <a:rPr lang="el-GR" sz="2200" b="1" u="sng" dirty="0" smtClean="0">
                <a:solidFill>
                  <a:schemeClr val="dk1"/>
                </a:solidFill>
                <a:latin typeface="Calibri" pitchFamily="34" charset="0"/>
                <a:cs typeface="Calibri" pitchFamily="34" charset="0"/>
              </a:rPr>
              <a:t>Δεν επιτρέπεται η έκδοση ΧΕΠ</a:t>
            </a:r>
            <a:r>
              <a:rPr lang="el-GR" sz="2200" b="1" dirty="0" smtClean="0">
                <a:solidFill>
                  <a:schemeClr val="dk1"/>
                </a:solidFill>
                <a:latin typeface="Calibri" pitchFamily="34" charset="0"/>
                <a:cs typeface="Calibri" pitchFamily="34" charset="0"/>
              </a:rPr>
              <a:t>:</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Όταν ο υπόλογος δεν έχει υποβάλλει τα σχετικά δικαιολογητικά απόδοσης λογαριασμού για προηγούμενο Χ.Ε.Π., που εκδόθηκε στο όνομά του για την ίδια ή άλλη αιτία, ενώ έχει λήξει η προθεσμία υποβολής τους.</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Όταν για την ίδια αιτία παραμένουν ατακτοποίητα μέχρι 3 Χ.Ε.Π. ή μέχρι 5, όταν πρόκειται για </a:t>
            </a:r>
            <a:r>
              <a:rPr lang="el-GR" sz="2200" dirty="0" smtClean="0">
                <a:solidFill>
                  <a:srgbClr val="C00000"/>
                </a:solidFill>
                <a:latin typeface="Calibri" pitchFamily="34" charset="0"/>
                <a:cs typeface="Calibri" pitchFamily="34" charset="0"/>
              </a:rPr>
              <a:t>δαπάνες επιμισθίων του εκπαιδευτικού προσωπικού του Υπ. Παιδείας στο εξωτερικό</a:t>
            </a:r>
            <a:r>
              <a:rPr lang="el-GR" sz="2200" dirty="0" smtClean="0">
                <a:latin typeface="Calibri" pitchFamily="34" charset="0"/>
                <a:cs typeface="Calibri" pitchFamily="34" charset="0"/>
              </a:rPr>
              <a:t>, ανεξάρτητα από τη λήξη της προθεσμίας απόδοσης λογαριασμού &amp; ανεξάρτητα αν εκδόθηκαν στο όνομα του ίδιου ή άλλου υπολόγου.</a:t>
            </a:r>
          </a:p>
          <a:p>
            <a:pPr algn="just"/>
            <a:endParaRPr lang="el-GR" sz="2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latin typeface="Calibri" pitchFamily="34" charset="0"/>
                <a:cs typeface="Calibri" pitchFamily="34" charset="0"/>
              </a:rPr>
              <a:t> </a:t>
            </a:r>
            <a:r>
              <a:rPr lang="el-GR" sz="1800" b="1" dirty="0" smtClean="0">
                <a:effectLst/>
                <a:latin typeface="Calibri" pitchFamily="34" charset="0"/>
                <a:cs typeface="Calibri" pitchFamily="34" charset="0"/>
              </a:rPr>
              <a:t>Π.Δ. 136/20-5-98 (ΦΕΚ 107 Α') _ </a:t>
            </a:r>
            <a:r>
              <a:rPr lang="el-GR" sz="1800" b="1" dirty="0" smtClean="0">
                <a:latin typeface="Calibri" pitchFamily="34" charset="0"/>
                <a:cs typeface="Calibri" pitchFamily="34" charset="0"/>
              </a:rPr>
              <a:t>ΆΡΘΡΟ 1 ΠΕΡΙΟΡΙΣΜΟΙ ΕΚΔΟΣΗΣ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122</a:t>
            </a:fld>
            <a:endParaRPr lang="el-G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0" algn="ctr">
              <a:lnSpc>
                <a:spcPct val="150000"/>
              </a:lnSpc>
              <a:spcBef>
                <a:spcPts val="0"/>
              </a:spcBef>
            </a:pPr>
            <a:r>
              <a:rPr lang="el-GR" sz="2200" b="1" u="sng" dirty="0" smtClean="0">
                <a:latin typeface="Calibri" pitchFamily="34" charset="0"/>
                <a:cs typeface="Calibri" pitchFamily="34" charset="0"/>
              </a:rPr>
              <a:t>Εξαιρούνται </a:t>
            </a:r>
            <a:r>
              <a:rPr lang="el-GR" sz="2200" dirty="0" smtClean="0">
                <a:latin typeface="Calibri" pitchFamily="34" charset="0"/>
                <a:cs typeface="Calibri" pitchFamily="34" charset="0"/>
              </a:rPr>
              <a:t>:</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Οι δαπάνες νοσηλείας στο εξωτερικό</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Οι απόρρητες δαπάνες του ΥΠΕΞ </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Οι δαπάνες των δημοσίων έργων που εκτελούνται απ' ευθείας από τις Τεχνικές Υπηρεσίες των Υπουργείων</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 Τα Χ.Ε.Π. που εκδίδονται στο όνομα Τραπεζών.</a:t>
            </a:r>
            <a:endParaRPr lang="el-GR" sz="2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buFont typeface="Wingdings" pitchFamily="2" charset="2"/>
              <a:buChar char="Ø"/>
            </a:pPr>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latin typeface="Calibri" pitchFamily="34" charset="0"/>
                <a:cs typeface="Calibri" pitchFamily="34" charset="0"/>
              </a:rPr>
              <a:t> </a:t>
            </a:r>
            <a:r>
              <a:rPr lang="el-GR" sz="1800" b="1" dirty="0" smtClean="0">
                <a:effectLst/>
                <a:latin typeface="Calibri" pitchFamily="34" charset="0"/>
                <a:cs typeface="Calibri" pitchFamily="34" charset="0"/>
              </a:rPr>
              <a:t>Π.Δ. 136/20-5-98 (ΦΕΚ 107 Α') _ </a:t>
            </a:r>
            <a:r>
              <a:rPr lang="el-GR" sz="1800" b="1" dirty="0" smtClean="0">
                <a:latin typeface="Calibri" pitchFamily="34" charset="0"/>
                <a:cs typeface="Calibri" pitchFamily="34" charset="0"/>
              </a:rPr>
              <a:t>ΆΡΘΡΟ 1 ΠΕΡΙΟΡΙΣΜΟΙ ΕΚΔΟΣΗΣ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123</a:t>
            </a:fld>
            <a:endParaRPr lang="el-G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5143536"/>
          </a:xfrm>
          <a:noFill/>
          <a:ln>
            <a:noFill/>
          </a:ln>
        </p:spPr>
        <p:txBody>
          <a:bodyPr>
            <a:normAutofit/>
          </a:bodyPr>
          <a:lstStyle/>
          <a:p>
            <a:pPr marL="328613" indent="-328613" algn="just">
              <a:lnSpc>
                <a:spcPct val="150000"/>
              </a:lnSpc>
              <a:spcBef>
                <a:spcPts val="0"/>
              </a:spcBef>
              <a:buFont typeface="Wingdings" pitchFamily="2" charset="2"/>
              <a:buChar char="Ø"/>
            </a:pPr>
            <a:r>
              <a:rPr lang="el-GR" dirty="0" smtClean="0">
                <a:latin typeface="Calibri" pitchFamily="34" charset="0"/>
                <a:cs typeface="Calibri" pitchFamily="34" charset="0"/>
              </a:rPr>
              <a:t>Ενέργειες υπολόγου ΧΕΠ  </a:t>
            </a:r>
          </a:p>
          <a:p>
            <a:pPr marL="328613" indent="-328613" algn="just">
              <a:lnSpc>
                <a:spcPct val="150000"/>
              </a:lnSpc>
              <a:spcBef>
                <a:spcPts val="0"/>
              </a:spcBef>
              <a:buFont typeface="Wingdings" pitchFamily="2" charset="2"/>
              <a:buChar char="Ø"/>
            </a:pPr>
            <a:r>
              <a:rPr lang="el-GR" dirty="0" smtClean="0">
                <a:latin typeface="Calibri" pitchFamily="34" charset="0"/>
                <a:cs typeface="Calibri" pitchFamily="34" charset="0"/>
              </a:rPr>
              <a:t>Ενέργειες υπολόγου που υπηρετεί στο εξωτερικό</a:t>
            </a:r>
          </a:p>
          <a:p>
            <a:pPr marL="328613" indent="-328613" algn="just">
              <a:lnSpc>
                <a:spcPct val="150000"/>
              </a:lnSpc>
              <a:spcBef>
                <a:spcPts val="0"/>
              </a:spcBef>
              <a:buFont typeface="Wingdings" pitchFamily="2" charset="2"/>
              <a:buChar char="Ø"/>
            </a:pPr>
            <a:r>
              <a:rPr lang="el-GR" dirty="0" smtClean="0">
                <a:latin typeface="Calibri" pitchFamily="34" charset="0"/>
                <a:cs typeface="Calibri" pitchFamily="34" charset="0"/>
              </a:rPr>
              <a:t>Δεν επιτρέπεται η κατάθεση στον ίδιο λογαριασμό χρηματικών ποσών που προέρχονται από άλλο ένταλμα, [</a:t>
            </a:r>
            <a:r>
              <a:rPr lang="el-GR" dirty="0" smtClean="0">
                <a:solidFill>
                  <a:srgbClr val="C00000"/>
                </a:solidFill>
                <a:latin typeface="Calibri" pitchFamily="34" charset="0"/>
                <a:cs typeface="Calibri" pitchFamily="34" charset="0"/>
              </a:rPr>
              <a:t>εξαίρεση: ο ίδιος υπόλογος περισσότερα του ενός ΧΕΠ για την ίδια αιτία</a:t>
            </a:r>
            <a:r>
              <a:rPr lang="el-GR" dirty="0" smtClean="0">
                <a:latin typeface="Calibri" pitchFamily="34" charset="0"/>
                <a:cs typeface="Calibri" pitchFamily="34" charset="0"/>
              </a:rPr>
              <a:t>]</a:t>
            </a:r>
          </a:p>
          <a:p>
            <a:pPr marL="360363" indent="-360363" algn="just">
              <a:lnSpc>
                <a:spcPct val="150000"/>
              </a:lnSpc>
              <a:spcBef>
                <a:spcPts val="0"/>
              </a:spcBef>
              <a:buFont typeface="Wingdings" pitchFamily="2" charset="2"/>
              <a:buChar char="Ø"/>
            </a:pPr>
            <a:r>
              <a:rPr lang="el-GR" dirty="0" smtClean="0">
                <a:latin typeface="Calibri" pitchFamily="34" charset="0"/>
                <a:cs typeface="Calibri" pitchFamily="34" charset="0"/>
              </a:rPr>
              <a:t>Απαγορεύεται η ανάμιξη ιδιωτικών χρημάτων με αυτά του Δημοσίου</a:t>
            </a:r>
            <a:r>
              <a:rPr lang="el-GR" dirty="0" smtClean="0">
                <a:latin typeface="Calibri" pitchFamily="34" charset="0"/>
                <a:cs typeface="Calibri" pitchFamily="34" charset="0"/>
              </a:rPr>
              <a:t>.</a:t>
            </a:r>
            <a:endParaRPr lang="el-GR" sz="2800" dirty="0" smtClean="0"/>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124</a:t>
            </a:fld>
            <a:endParaRPr lang="el-G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5143536"/>
          </a:xfrm>
          <a:noFill/>
          <a:ln>
            <a:noFill/>
          </a:ln>
        </p:spPr>
        <p:txBody>
          <a:bodyPr>
            <a:normAutofit/>
          </a:bodyPr>
          <a:lstStyle/>
          <a:p>
            <a:pPr marL="360363" indent="-360363" algn="just">
              <a:lnSpc>
                <a:spcPct val="150000"/>
              </a:lnSpc>
              <a:spcBef>
                <a:spcPts val="0"/>
              </a:spcBef>
              <a:buFont typeface="Wingdings" pitchFamily="2" charset="2"/>
              <a:buChar char="Ø"/>
            </a:pPr>
            <a:r>
              <a:rPr lang="el-GR" dirty="0" smtClean="0">
                <a:latin typeface="Calibri" pitchFamily="34" charset="0"/>
                <a:cs typeface="Calibri" pitchFamily="34" charset="0"/>
              </a:rPr>
              <a:t>Σύσταση δημόσιας παρακαταθήκης για κάθε </a:t>
            </a:r>
            <a:r>
              <a:rPr lang="el-GR" dirty="0" smtClean="0">
                <a:solidFill>
                  <a:srgbClr val="C00000"/>
                </a:solidFill>
                <a:latin typeface="Calibri" pitchFamily="34" charset="0"/>
                <a:cs typeface="Calibri" pitchFamily="34" charset="0"/>
              </a:rPr>
              <a:t>χρηματικό πλεόνασμα</a:t>
            </a:r>
            <a:r>
              <a:rPr lang="el-GR" dirty="0" smtClean="0">
                <a:latin typeface="Calibri" pitchFamily="34" charset="0"/>
                <a:cs typeface="Calibri" pitchFamily="34" charset="0"/>
              </a:rPr>
              <a:t>, που διαπιστώνεται κατά την επιθεώρηση στη διαχείριση του υπολόγου, μέχρι να αποδειχθεί η αιτία.</a:t>
            </a:r>
          </a:p>
          <a:p>
            <a:pPr marL="360363" indent="-360363" algn="just">
              <a:lnSpc>
                <a:spcPct val="150000"/>
              </a:lnSpc>
              <a:spcBef>
                <a:spcPts val="0"/>
              </a:spcBef>
              <a:buFont typeface="Wingdings" pitchFamily="2" charset="2"/>
              <a:buChar char="Ø"/>
            </a:pPr>
            <a:r>
              <a:rPr lang="el-GR" dirty="0" smtClean="0">
                <a:latin typeface="Calibri" pitchFamily="34" charset="0"/>
                <a:cs typeface="Calibri" pitchFamily="34" charset="0"/>
              </a:rPr>
              <a:t>Το προϊόν του ΧΕΠ χρησιμοποιείται για το σκοπό που καθορίζεται με την απόφαση του διατάκτη &amp; αποδίδεται λογαριασμός για τη διαχείρισή του μέσα στην ορισμένη προθεσμία. </a:t>
            </a:r>
            <a:endParaRPr lang="el-GR" sz="2800" dirty="0" smtClean="0"/>
          </a:p>
          <a:p>
            <a:pPr algn="just"/>
            <a:endParaRPr lang="el-GR" sz="2800" b="1" dirty="0" smtClean="0">
              <a:solidFill>
                <a:schemeClr val="dk1"/>
              </a:solidFill>
              <a:latin typeface="Calibri" pitchFamily="34" charset="0"/>
              <a:cs typeface="Calibri" pitchFamily="34" charset="0"/>
            </a:endParaRPr>
          </a:p>
          <a:p>
            <a:pPr algn="just">
              <a:buFont typeface="Wingdings" pitchFamily="2" charset="2"/>
              <a:buChar char="Ø"/>
            </a:pPr>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125</a:t>
            </a:fld>
            <a:endParaRPr lang="el-G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000660"/>
          </a:xfrm>
          <a:noFill/>
          <a:ln>
            <a:noFill/>
          </a:ln>
        </p:spPr>
        <p:txBody>
          <a:bodyPr>
            <a:normAutofit fontScale="92500"/>
          </a:bodyPr>
          <a:lstStyle/>
          <a:p>
            <a:pPr marL="176213" indent="-149225" algn="just">
              <a:lnSpc>
                <a:spcPct val="170000"/>
              </a:lnSpc>
              <a:spcBef>
                <a:spcPts val="0"/>
              </a:spcBef>
              <a:buFont typeface="Wingdings" pitchFamily="2" charset="2"/>
              <a:buChar char="Ø"/>
              <a:tabLst>
                <a:tab pos="176213" algn="l"/>
              </a:tabLst>
            </a:pPr>
            <a:r>
              <a:rPr lang="el-GR" sz="2400" dirty="0" smtClean="0">
                <a:latin typeface="Calibri" pitchFamily="34" charset="0"/>
                <a:cs typeface="Calibri" pitchFamily="34" charset="0"/>
              </a:rPr>
              <a:t>Τήρηση ημερολόγιου κατά τρόπο που να εξακριβώνεται ευχερώς το διαθέσιμο υπόλοιπο στα χέρια του, σε κάθε στιγμή.</a:t>
            </a:r>
          </a:p>
          <a:p>
            <a:pPr marL="176213" indent="-149225" algn="just">
              <a:lnSpc>
                <a:spcPct val="170000"/>
              </a:lnSpc>
              <a:spcBef>
                <a:spcPts val="0"/>
              </a:spcBef>
              <a:buFont typeface="Wingdings" pitchFamily="2" charset="2"/>
              <a:buChar char="Ø"/>
              <a:tabLst>
                <a:tab pos="176213" algn="l"/>
              </a:tabLst>
            </a:pPr>
            <a:r>
              <a:rPr lang="el-GR" sz="2400" b="1" dirty="0" smtClean="0">
                <a:solidFill>
                  <a:srgbClr val="FF0000"/>
                </a:solidFill>
                <a:latin typeface="Calibri" pitchFamily="34" charset="0"/>
                <a:cs typeface="Calibri" pitchFamily="34" charset="0"/>
              </a:rPr>
              <a:t>Παραστατικά στοιχεία δαπανών, που πραγματοποιήθηκαν μετά τη λήξη της προθεσμίας απόδοσης λογαριασμού του εντάλματος ή της τυχόν παράτασής της, δεν μπορεί να αποτελέσουν δικαιολογητικά για την τακτοποίηση του Χ.Ε.Π.</a:t>
            </a:r>
          </a:p>
          <a:p>
            <a:pPr marL="176213" indent="-149225" algn="just">
              <a:lnSpc>
                <a:spcPct val="170000"/>
              </a:lnSpc>
              <a:spcBef>
                <a:spcPts val="0"/>
              </a:spcBef>
              <a:buFont typeface="Wingdings" pitchFamily="2" charset="2"/>
              <a:buChar char="Ø"/>
              <a:tabLst>
                <a:tab pos="176213" algn="l"/>
              </a:tabLst>
            </a:pPr>
            <a:r>
              <a:rPr lang="el-GR" sz="2400" dirty="0" smtClean="0">
                <a:latin typeface="Calibri" pitchFamily="34" charset="0"/>
                <a:cs typeface="Calibri" pitchFamily="34" charset="0"/>
              </a:rPr>
              <a:t>Υποχρέωση, με τη λήξη της προθεσμίας για απόδοση λογαριασμού, έλεγχος από την Υπηρεσία του Διατάκτη</a:t>
            </a:r>
            <a:r>
              <a:rPr lang="el-GR" sz="2400" dirty="0" smtClean="0">
                <a:latin typeface="Calibri" pitchFamily="34" charset="0"/>
                <a:cs typeface="Calibri" pitchFamily="34" charset="0"/>
              </a:rPr>
              <a:t>.</a:t>
            </a:r>
            <a:endParaRPr lang="el-GR" sz="2800" dirty="0" smtClean="0"/>
          </a:p>
          <a:p>
            <a:pPr algn="just"/>
            <a:endParaRPr lang="el-GR" sz="2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126</a:t>
            </a:fld>
            <a:endParaRPr lang="el-G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000660"/>
          </a:xfrm>
          <a:noFill/>
          <a:ln>
            <a:noFill/>
          </a:ln>
        </p:spPr>
        <p:txBody>
          <a:bodyPr>
            <a:normAutofit/>
          </a:bodyPr>
          <a:lstStyle/>
          <a:p>
            <a:pPr marL="360363" indent="-333375" algn="just">
              <a:lnSpc>
                <a:spcPct val="170000"/>
              </a:lnSpc>
              <a:spcBef>
                <a:spcPts val="0"/>
              </a:spcBef>
              <a:buFont typeface="Wingdings" pitchFamily="2" charset="2"/>
              <a:buChar char="Ø"/>
              <a:tabLst>
                <a:tab pos="360363" algn="l"/>
              </a:tabLst>
            </a:pPr>
            <a:r>
              <a:rPr lang="el-GR" sz="2400" dirty="0" smtClean="0">
                <a:latin typeface="Calibri" pitchFamily="34" charset="0"/>
                <a:cs typeface="Calibri" pitchFamily="34" charset="0"/>
              </a:rPr>
              <a:t>Δικαιολογητικά απόδοσης λογαριασμού των Χ.Ε.Π. αρμοδιότητας του ΥΕΘΑ</a:t>
            </a:r>
          </a:p>
          <a:p>
            <a:pPr marL="360363" indent="-333375" algn="just">
              <a:lnSpc>
                <a:spcPct val="170000"/>
              </a:lnSpc>
              <a:spcBef>
                <a:spcPts val="0"/>
              </a:spcBef>
              <a:buFont typeface="Wingdings" pitchFamily="2" charset="2"/>
              <a:buChar char="Ø"/>
              <a:tabLst>
                <a:tab pos="360363" algn="l"/>
              </a:tabLst>
            </a:pPr>
            <a:r>
              <a:rPr lang="el-GR" sz="2400" dirty="0" smtClean="0">
                <a:latin typeface="Calibri" pitchFamily="34" charset="0"/>
                <a:cs typeface="Calibri" pitchFamily="34" charset="0"/>
              </a:rPr>
              <a:t>Αν ο υπόλογος δεν διαθέσει ολόκληρο το ποσό του εντάλματος, </a:t>
            </a:r>
            <a:r>
              <a:rPr lang="el-GR" sz="2400" b="1" dirty="0" smtClean="0">
                <a:solidFill>
                  <a:srgbClr val="00B050"/>
                </a:solidFill>
                <a:latin typeface="Calibri" pitchFamily="34" charset="0"/>
                <a:cs typeface="Calibri" pitchFamily="34" charset="0"/>
              </a:rPr>
              <a:t>οφείλει να επιστρέψει το αδιάθετο υπόλοιπο το αργότερο μέχρι τη λήξη της προθεσμίας απόδοσης λογαριασμού</a:t>
            </a:r>
            <a:r>
              <a:rPr lang="el-GR" sz="2400" dirty="0" smtClean="0">
                <a:latin typeface="Calibri" pitchFamily="34" charset="0"/>
                <a:cs typeface="Calibri" pitchFamily="34" charset="0"/>
              </a:rPr>
              <a:t>. Το πρωτότυπο επισυνάπτεται στα δικαιολογητικά τακτοποίησης του ΧΕΠ. </a:t>
            </a:r>
            <a:endParaRPr lang="el-GR" sz="2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127</a:t>
            </a:fld>
            <a:endParaRPr lang="el-G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357850"/>
          </a:xfrm>
          <a:noFill/>
          <a:ln>
            <a:noFill/>
          </a:ln>
        </p:spPr>
        <p:txBody>
          <a:bodyPr>
            <a:normAutofit lnSpcReduction="10000"/>
          </a:bodyPr>
          <a:lstStyle/>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Αν πριν από τη λήξη της προθεσμίας απόδοσης λογαριασμού </a:t>
            </a:r>
            <a:r>
              <a:rPr lang="el-GR" sz="2400" b="1" dirty="0" smtClean="0">
                <a:solidFill>
                  <a:srgbClr val="00B050"/>
                </a:solidFill>
                <a:latin typeface="Calibri" pitchFamily="34" charset="0"/>
                <a:cs typeface="Calibri" pitchFamily="34" charset="0"/>
              </a:rPr>
              <a:t>δεν προβλέπεται να πραγματοποιηθεί άλλη πληρωμή,</a:t>
            </a:r>
            <a:r>
              <a:rPr lang="el-GR" sz="2400" dirty="0" smtClean="0">
                <a:latin typeface="Calibri" pitchFamily="34" charset="0"/>
                <a:cs typeface="Calibri" pitchFamily="34" charset="0"/>
              </a:rPr>
              <a:t> επειδή εκπληρώθηκε ή ματαιώθηκε ο σκοπός για τον οποίο εκδόθηκε το Χ.Ε.Π. τότε</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 ο υπόλογος </a:t>
            </a:r>
            <a:r>
              <a:rPr lang="el-GR" sz="2400" b="1" dirty="0" smtClean="0">
                <a:solidFill>
                  <a:srgbClr val="FF0000"/>
                </a:solidFill>
                <a:latin typeface="Calibri" pitchFamily="34" charset="0"/>
                <a:cs typeface="Calibri" pitchFamily="34" charset="0"/>
              </a:rPr>
              <a:t>έχει υποχρέωση να επιστρέψει αμέσως </a:t>
            </a:r>
            <a:r>
              <a:rPr lang="el-GR" sz="2400" dirty="0" smtClean="0">
                <a:latin typeface="Calibri" pitchFamily="34" charset="0"/>
                <a:cs typeface="Calibri" pitchFamily="34" charset="0"/>
              </a:rPr>
              <a:t>στη Δ.Ο.Υ. </a:t>
            </a:r>
            <a:r>
              <a:rPr lang="el-GR" sz="2400" dirty="0" smtClean="0">
                <a:solidFill>
                  <a:srgbClr val="C00000"/>
                </a:solidFill>
                <a:latin typeface="Calibri" pitchFamily="34" charset="0"/>
                <a:cs typeface="Calibri" pitchFamily="34" charset="0"/>
              </a:rPr>
              <a:t>[;]</a:t>
            </a:r>
            <a:r>
              <a:rPr lang="el-GR" sz="2400" dirty="0" smtClean="0">
                <a:latin typeface="Calibri" pitchFamily="34" charset="0"/>
                <a:cs typeface="Calibri" pitchFamily="34" charset="0"/>
              </a:rPr>
              <a:t> το αδιάθετο ποσό του εντάλματος και να αποδώσει λογαριασμό της διαχείρισης του ποσού που τυχόν δαπανήθηκε, χωρίς να περιμένει να λήξει η προθεσμία απόδοσης. </a:t>
            </a: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128</a:t>
            </a:fld>
            <a:endParaRPr lang="el-G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072098"/>
          </a:xfrm>
          <a:noFill/>
          <a:ln>
            <a:noFill/>
          </a:ln>
        </p:spPr>
        <p:txBody>
          <a:bodyPr>
            <a:normAutofit fontScale="85000" lnSpcReduction="20000"/>
          </a:bodyPr>
          <a:lstStyle/>
          <a:p>
            <a:pPr marL="176213" indent="-149225" algn="just">
              <a:lnSpc>
                <a:spcPct val="170000"/>
              </a:lnSpc>
              <a:spcBef>
                <a:spcPts val="0"/>
              </a:spcBef>
              <a:buFont typeface="Wingdings" pitchFamily="2" charset="2"/>
              <a:buChar char="Ø"/>
            </a:pPr>
            <a:r>
              <a:rPr lang="el-GR" sz="2800" dirty="0" smtClean="0">
                <a:latin typeface="Calibri" pitchFamily="34" charset="0"/>
                <a:cs typeface="Calibri" pitchFamily="34" charset="0"/>
              </a:rPr>
              <a:t>Για κάθε χρηματικό ποσό που βρίσκεται στα χέρια του, προερχόμενο από Χ.Ε.Π, κατά παράβαση, εκτός από την </a:t>
            </a:r>
            <a:r>
              <a:rPr lang="el-GR" sz="2800" u="sng" dirty="0" smtClean="0">
                <a:solidFill>
                  <a:srgbClr val="FF0000"/>
                </a:solidFill>
                <a:latin typeface="Calibri" pitchFamily="34" charset="0"/>
                <a:cs typeface="Calibri" pitchFamily="34" charset="0"/>
              </a:rPr>
              <a:t>πειθαρχική ευθύνη</a:t>
            </a:r>
            <a:r>
              <a:rPr lang="el-GR" sz="2800" dirty="0" smtClean="0">
                <a:latin typeface="Calibri" pitchFamily="34" charset="0"/>
                <a:cs typeface="Calibri" pitchFamily="34" charset="0"/>
              </a:rPr>
              <a:t>, οφείλει και </a:t>
            </a:r>
            <a:r>
              <a:rPr lang="el-GR" sz="2800" u="sng" dirty="0" smtClean="0">
                <a:latin typeface="Calibri" pitchFamily="34" charset="0"/>
                <a:cs typeface="Calibri" pitchFamily="34" charset="0"/>
              </a:rPr>
              <a:t>προσαύξηση λόγω εκπρόθεσμης καταβολής</a:t>
            </a:r>
            <a:r>
              <a:rPr lang="el-GR" sz="2800" dirty="0" smtClean="0">
                <a:latin typeface="Calibri" pitchFamily="34" charset="0"/>
                <a:cs typeface="Calibri" pitchFamily="34" charset="0"/>
              </a:rPr>
              <a:t>, επί του παρακρατούμενου ποσού. </a:t>
            </a:r>
          </a:p>
          <a:p>
            <a:pPr marL="176213" indent="-149225" algn="just">
              <a:lnSpc>
                <a:spcPct val="170000"/>
              </a:lnSpc>
              <a:spcBef>
                <a:spcPts val="0"/>
              </a:spcBef>
              <a:buFont typeface="Wingdings" pitchFamily="2" charset="2"/>
              <a:buChar char="Ø"/>
            </a:pPr>
            <a:r>
              <a:rPr lang="el-GR" sz="2800" dirty="0" smtClean="0">
                <a:latin typeface="Calibri" pitchFamily="34" charset="0"/>
                <a:cs typeface="Calibri" pitchFamily="34" charset="0"/>
              </a:rPr>
              <a:t>Ομοίως &amp; στην περίπτωση που ο υπόλογος </a:t>
            </a:r>
            <a:r>
              <a:rPr lang="el-GR" sz="2800" b="1" dirty="0" smtClean="0">
                <a:solidFill>
                  <a:srgbClr val="FF0000"/>
                </a:solidFill>
                <a:latin typeface="Calibri" pitchFamily="34" charset="0"/>
                <a:cs typeface="Calibri" pitchFamily="34" charset="0"/>
              </a:rPr>
              <a:t>παρακρατεί αδικαιολόγητα  χρήματα</a:t>
            </a:r>
            <a:r>
              <a:rPr lang="el-GR" sz="2800" dirty="0" smtClean="0">
                <a:latin typeface="Calibri" pitchFamily="34" charset="0"/>
                <a:cs typeface="Calibri" pitchFamily="34" charset="0"/>
              </a:rPr>
              <a:t>, εφ' όσον αυτά δεν προορίζονται για άμεση ανάγκη πληρωμής σχετικών δαπανών ακόμα και όταν δεν έχει λήξει η προθεσμία απόδοσης του Χ.Ε.Π</a:t>
            </a:r>
            <a:r>
              <a:rPr lang="el-GR" sz="2800" dirty="0" smtClean="0">
                <a:latin typeface="Calibri" pitchFamily="34" charset="0"/>
                <a:cs typeface="Calibri" pitchFamily="34" charset="0"/>
              </a:rPr>
              <a:t>.</a:t>
            </a:r>
            <a:r>
              <a:rPr lang="el-GR" sz="2800" dirty="0" smtClean="0">
                <a:latin typeface="Calibri" pitchFamily="34" charset="0"/>
                <a:cs typeface="Calibri" pitchFamily="34" charset="0"/>
              </a:rPr>
              <a:t> </a:t>
            </a: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129</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500065"/>
          </a:xfrm>
          <a:noFill/>
        </p:spPr>
        <p:txBody>
          <a:bodyPr>
            <a:noAutofit/>
          </a:bodyPr>
          <a:lstStyle/>
          <a:p>
            <a:pPr algn="ctr"/>
            <a:r>
              <a:rPr lang="el-GR" sz="1800" b="1" dirty="0" smtClean="0">
                <a:effectLst/>
                <a:latin typeface="Calibri" pitchFamily="34" charset="0"/>
                <a:cs typeface="Calibri" pitchFamily="34" charset="0"/>
              </a:rPr>
              <a:t>Ν.4270/2014</a:t>
            </a:r>
            <a:endParaRPr lang="el-GR" sz="18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858180" cy="5929354"/>
          </a:xfrm>
          <a:solidFill>
            <a:srgbClr val="FFFF00"/>
          </a:solidFill>
          <a:ln>
            <a:solidFill>
              <a:srgbClr val="FFC000"/>
            </a:solidFill>
          </a:ln>
        </p:spPr>
        <p:txBody>
          <a:bodyPr>
            <a:noAutofit/>
          </a:bodyPr>
          <a:lstStyle/>
          <a:p>
            <a:pPr algn="just">
              <a:spcBef>
                <a:spcPts val="0"/>
              </a:spcBef>
            </a:pPr>
            <a:r>
              <a:rPr lang="el-GR" sz="1600" b="1" u="sng" dirty="0" smtClean="0">
                <a:solidFill>
                  <a:srgbClr val="C00000"/>
                </a:solidFill>
                <a:latin typeface="Calibri" pitchFamily="34" charset="0"/>
                <a:cs typeface="Calibri" pitchFamily="34" charset="0"/>
              </a:rPr>
              <a:t>ΜΕΡΟΣ Δ΄ ΕΚΤΕΛΕΣΗ ΠΡΟΫΠΟΛΟΓΙΣΜΩΝ &amp;</a:t>
            </a:r>
            <a:r>
              <a:rPr lang="el-GR" sz="1600" b="1" u="sng" dirty="0" smtClean="0">
                <a:solidFill>
                  <a:srgbClr val="C00000"/>
                </a:solidFill>
                <a:latin typeface="Calibri" pitchFamily="34" charset="0"/>
                <a:cs typeface="Calibri" pitchFamily="34" charset="0"/>
              </a:rPr>
              <a:t> </a:t>
            </a:r>
            <a:r>
              <a:rPr lang="el-GR" sz="1600" b="1" u="sng" dirty="0" smtClean="0">
                <a:solidFill>
                  <a:srgbClr val="C00000"/>
                </a:solidFill>
                <a:latin typeface="Calibri" pitchFamily="34" charset="0"/>
                <a:cs typeface="Calibri" pitchFamily="34" charset="0"/>
              </a:rPr>
              <a:t>ΜΗΧΑΝΙΣΜΟΙ ΠΑΡΑΚΟΛΟΥΘΗΣΗΣ</a:t>
            </a:r>
          </a:p>
          <a:p>
            <a:pPr algn="just">
              <a:spcBef>
                <a:spcPts val="0"/>
              </a:spcBef>
            </a:pPr>
            <a:r>
              <a:rPr lang="el-GR" sz="1600" b="1" dirty="0" smtClean="0">
                <a:solidFill>
                  <a:srgbClr val="C00000"/>
                </a:solidFill>
                <a:latin typeface="Calibri" pitchFamily="34" charset="0"/>
                <a:cs typeface="Calibri" pitchFamily="34" charset="0"/>
              </a:rPr>
              <a:t>ΚΕΦ. Α΄ ΓΕΝΙΚΕΣ ΡΥΘΜΙΣΕΙΣ ΓΙΑ ΟΛΟΥΣ ΤΟΥΣ ΦΟΡΕΙΣ </a:t>
            </a:r>
            <a:r>
              <a:rPr lang="el-GR" sz="1600" b="1" dirty="0" smtClean="0">
                <a:solidFill>
                  <a:srgbClr val="C00000"/>
                </a:solidFill>
                <a:latin typeface="Calibri" pitchFamily="34" charset="0"/>
                <a:cs typeface="Calibri" pitchFamily="34" charset="0"/>
              </a:rPr>
              <a:t>ΤΗΣ ΓΚ\ΥΠΟΚΕΦ.2 </a:t>
            </a:r>
            <a:r>
              <a:rPr lang="el-GR" sz="1600" b="1" dirty="0" smtClean="0">
                <a:solidFill>
                  <a:srgbClr val="00B0F0"/>
                </a:solidFill>
                <a:latin typeface="Calibri" pitchFamily="34" charset="0"/>
                <a:cs typeface="Calibri" pitchFamily="34" charset="0"/>
              </a:rPr>
              <a:t>ΠΡΟΛΗΠΤΙΚΟΣ </a:t>
            </a:r>
            <a:r>
              <a:rPr lang="el-GR" sz="1600" b="1" dirty="0" smtClean="0">
                <a:solidFill>
                  <a:srgbClr val="00B0F0"/>
                </a:solidFill>
                <a:latin typeface="Calibri" pitchFamily="34" charset="0"/>
                <a:cs typeface="Calibri" pitchFamily="34" charset="0"/>
              </a:rPr>
              <a:t>ΕΛΕΓΧΟΣ ΔΑΠΑΝΩΝ &amp;</a:t>
            </a:r>
            <a:r>
              <a:rPr lang="el-GR" sz="1600" b="1" dirty="0" smtClean="0">
                <a:solidFill>
                  <a:srgbClr val="00B0F0"/>
                </a:solidFill>
                <a:latin typeface="Calibri" pitchFamily="34" charset="0"/>
                <a:cs typeface="Calibri" pitchFamily="34" charset="0"/>
              </a:rPr>
              <a:t> </a:t>
            </a:r>
            <a:r>
              <a:rPr lang="el-GR" sz="1600" b="1" dirty="0" smtClean="0">
                <a:solidFill>
                  <a:srgbClr val="00B0F0"/>
                </a:solidFill>
                <a:latin typeface="Calibri" pitchFamily="34" charset="0"/>
                <a:cs typeface="Calibri" pitchFamily="34" charset="0"/>
              </a:rPr>
              <a:t>ΕΣΟΔΩΝ ΦΟΡΕΩΝ ΤΗΣ </a:t>
            </a:r>
            <a:r>
              <a:rPr lang="el-GR" sz="1600" b="1" dirty="0" smtClean="0">
                <a:solidFill>
                  <a:srgbClr val="00B0F0"/>
                </a:solidFill>
                <a:latin typeface="Calibri" pitchFamily="34" charset="0"/>
                <a:cs typeface="Calibri" pitchFamily="34" charset="0"/>
              </a:rPr>
              <a:t>ΓΚ ΑΠΟ </a:t>
            </a:r>
            <a:r>
              <a:rPr lang="el-GR" sz="1600" b="1" dirty="0" smtClean="0">
                <a:solidFill>
                  <a:srgbClr val="00B0F0"/>
                </a:solidFill>
                <a:latin typeface="Calibri" pitchFamily="34" charset="0"/>
                <a:cs typeface="Calibri" pitchFamily="34" charset="0"/>
              </a:rPr>
              <a:t>ΤΟ </a:t>
            </a:r>
            <a:r>
              <a:rPr lang="el-GR" sz="1600" b="1" dirty="0" err="1" smtClean="0">
                <a:solidFill>
                  <a:srgbClr val="00B0F0"/>
                </a:solidFill>
                <a:latin typeface="Calibri" pitchFamily="34" charset="0"/>
                <a:cs typeface="Calibri" pitchFamily="34" charset="0"/>
              </a:rPr>
              <a:t>ΕλΣ</a:t>
            </a:r>
            <a:endParaRPr lang="el-GR" sz="1600" b="1" dirty="0" smtClean="0">
              <a:solidFill>
                <a:srgbClr val="00B0F0"/>
              </a:solidFill>
              <a:latin typeface="Calibri" pitchFamily="34" charset="0"/>
              <a:cs typeface="Calibri" pitchFamily="34" charset="0"/>
            </a:endParaRPr>
          </a:p>
          <a:p>
            <a:pPr marL="355600" indent="-328613" algn="just">
              <a:spcBef>
                <a:spcPts val="0"/>
              </a:spcBef>
              <a:buFont typeface="Wingdings" pitchFamily="2" charset="2"/>
              <a:buChar char="ü"/>
            </a:pPr>
            <a:r>
              <a:rPr lang="el-GR" sz="1600" b="1" dirty="0" smtClean="0">
                <a:latin typeface="Calibri" pitchFamily="34" charset="0"/>
                <a:cs typeface="Calibri" pitchFamily="34" charset="0"/>
              </a:rPr>
              <a:t>Άρθρο </a:t>
            </a:r>
            <a:r>
              <a:rPr lang="el-GR" sz="1600" b="1" dirty="0" smtClean="0">
                <a:latin typeface="Calibri" pitchFamily="34" charset="0"/>
                <a:cs typeface="Calibri" pitchFamily="34" charset="0"/>
              </a:rPr>
              <a:t>69 Προληπτικός </a:t>
            </a:r>
            <a:r>
              <a:rPr lang="el-GR" sz="1600" b="1" dirty="0" smtClean="0">
                <a:latin typeface="Calibri" pitchFamily="34" charset="0"/>
                <a:cs typeface="Calibri" pitchFamily="34" charset="0"/>
              </a:rPr>
              <a:t>έλεγχος δαπανών και εσόδων από το Ελεγκτικό </a:t>
            </a:r>
            <a:r>
              <a:rPr lang="el-GR" sz="1600" b="1" dirty="0" smtClean="0">
                <a:latin typeface="Calibri" pitchFamily="34" charset="0"/>
                <a:cs typeface="Calibri" pitchFamily="34" charset="0"/>
              </a:rPr>
              <a:t>Συνέδριο</a:t>
            </a:r>
          </a:p>
          <a:p>
            <a:pPr marL="355600" indent="-328613" algn="just">
              <a:spcBef>
                <a:spcPts val="0"/>
              </a:spcBef>
            </a:pPr>
            <a:endParaRPr lang="el-GR" sz="1600" b="1" dirty="0" smtClean="0">
              <a:latin typeface="Calibri" pitchFamily="34" charset="0"/>
              <a:cs typeface="Calibri" pitchFamily="34" charset="0"/>
            </a:endParaRPr>
          </a:p>
          <a:p>
            <a:pPr algn="just">
              <a:spcBef>
                <a:spcPts val="0"/>
              </a:spcBef>
            </a:pPr>
            <a:r>
              <a:rPr lang="el-GR" sz="1600" b="1" dirty="0" smtClean="0">
                <a:solidFill>
                  <a:srgbClr val="C00000"/>
                </a:solidFill>
                <a:latin typeface="Calibri" pitchFamily="34" charset="0"/>
                <a:cs typeface="Calibri" pitchFamily="34" charset="0"/>
              </a:rPr>
              <a:t>ΥΠΟΚΕΦ. 3 </a:t>
            </a:r>
            <a:r>
              <a:rPr lang="el-GR" sz="1600" b="1" dirty="0" smtClean="0">
                <a:solidFill>
                  <a:srgbClr val="00B0F0"/>
                </a:solidFill>
                <a:latin typeface="Calibri" pitchFamily="34" charset="0"/>
                <a:cs typeface="Calibri" pitchFamily="34" charset="0"/>
              </a:rPr>
              <a:t>ΤΡΑΠΕΖΙΚΟΙ </a:t>
            </a:r>
            <a:r>
              <a:rPr lang="el-GR" sz="1600" b="1" dirty="0" smtClean="0">
                <a:solidFill>
                  <a:srgbClr val="00B0F0"/>
                </a:solidFill>
                <a:latin typeface="Calibri" pitchFamily="34" charset="0"/>
                <a:cs typeface="Calibri" pitchFamily="34" charset="0"/>
              </a:rPr>
              <a:t>ΛΟΓΑΡΙΑΣΜΟΙ &amp;</a:t>
            </a:r>
            <a:r>
              <a:rPr lang="el-GR" sz="1600" b="1" dirty="0" smtClean="0">
                <a:solidFill>
                  <a:srgbClr val="00B0F0"/>
                </a:solidFill>
                <a:latin typeface="Calibri" pitchFamily="34" charset="0"/>
                <a:cs typeface="Calibri" pitchFamily="34" charset="0"/>
              </a:rPr>
              <a:t> </a:t>
            </a:r>
            <a:r>
              <a:rPr lang="el-GR" sz="1600" b="1" dirty="0" smtClean="0">
                <a:solidFill>
                  <a:srgbClr val="00B0F0"/>
                </a:solidFill>
                <a:latin typeface="Calibri" pitchFamily="34" charset="0"/>
                <a:cs typeface="Calibri" pitchFamily="34" charset="0"/>
              </a:rPr>
              <a:t>ΔΙΑΧΕΙΡΙΣΗ ΔΙΑΘΕΣΙΜΩΝ </a:t>
            </a:r>
            <a:r>
              <a:rPr lang="el-GR" sz="1600" b="1" dirty="0" smtClean="0">
                <a:solidFill>
                  <a:srgbClr val="00B0F0"/>
                </a:solidFill>
                <a:latin typeface="Calibri" pitchFamily="34" charset="0"/>
                <a:cs typeface="Calibri" pitchFamily="34" charset="0"/>
              </a:rPr>
              <a:t>ΓΚ</a:t>
            </a:r>
            <a:endParaRPr lang="el-GR" sz="1600" b="1" dirty="0" smtClean="0">
              <a:solidFill>
                <a:srgbClr val="00B0F0"/>
              </a:solidFill>
              <a:latin typeface="Calibri" pitchFamily="34" charset="0"/>
              <a:cs typeface="Calibri" pitchFamily="34" charset="0"/>
            </a:endParaRPr>
          </a:p>
          <a:p>
            <a:pPr marL="271463" indent="-244475" algn="just">
              <a:spcBef>
                <a:spcPts val="0"/>
              </a:spcBef>
              <a:buFont typeface="Wingdings" pitchFamily="2" charset="2"/>
              <a:buChar char="ü"/>
            </a:pPr>
            <a:r>
              <a:rPr lang="el-GR" sz="1600" b="1" dirty="0" smtClean="0">
                <a:latin typeface="Calibri" pitchFamily="34" charset="0"/>
                <a:cs typeface="Calibri" pitchFamily="34" charset="0"/>
              </a:rPr>
              <a:t>Άρθρο </a:t>
            </a:r>
            <a:r>
              <a:rPr lang="el-GR" sz="1600" b="1" dirty="0" smtClean="0">
                <a:latin typeface="Calibri" pitchFamily="34" charset="0"/>
                <a:cs typeface="Calibri" pitchFamily="34" charset="0"/>
              </a:rPr>
              <a:t>69</a:t>
            </a:r>
            <a:r>
              <a:rPr lang="el-GR" sz="1600" b="1" baseline="30000" dirty="0" smtClean="0">
                <a:latin typeface="Calibri" pitchFamily="34" charset="0"/>
                <a:cs typeface="Calibri" pitchFamily="34" charset="0"/>
              </a:rPr>
              <a:t>α</a:t>
            </a:r>
            <a:r>
              <a:rPr lang="el-GR" sz="1600" b="1" dirty="0" smtClean="0">
                <a:latin typeface="Calibri" pitchFamily="34" charset="0"/>
                <a:cs typeface="Calibri" pitchFamily="34" charset="0"/>
              </a:rPr>
              <a:t> Ενιαίος </a:t>
            </a:r>
            <a:r>
              <a:rPr lang="el-GR" sz="1600" b="1" dirty="0" smtClean="0">
                <a:latin typeface="Calibri" pitchFamily="34" charset="0"/>
                <a:cs typeface="Calibri" pitchFamily="34" charset="0"/>
              </a:rPr>
              <a:t>Λογαριασμός </a:t>
            </a:r>
            <a:r>
              <a:rPr lang="el-GR" sz="1600" b="1" dirty="0" smtClean="0">
                <a:latin typeface="Calibri" pitchFamily="34" charset="0"/>
                <a:cs typeface="Calibri" pitchFamily="34" charset="0"/>
              </a:rPr>
              <a:t>Θησαυροφυλακίου</a:t>
            </a:r>
          </a:p>
          <a:p>
            <a:pPr marL="271463" indent="-244475" algn="just">
              <a:spcBef>
                <a:spcPts val="0"/>
              </a:spcBef>
              <a:buFont typeface="Wingdings" pitchFamily="2" charset="2"/>
              <a:buChar char="ü"/>
            </a:pPr>
            <a:r>
              <a:rPr lang="el-GR" sz="1600" b="1" dirty="0" smtClean="0">
                <a:latin typeface="Calibri" pitchFamily="34" charset="0"/>
                <a:cs typeface="Calibri" pitchFamily="34" charset="0"/>
              </a:rPr>
              <a:t>Άρθρο </a:t>
            </a:r>
            <a:r>
              <a:rPr lang="el-GR" sz="1600" b="1" dirty="0" smtClean="0">
                <a:latin typeface="Calibri" pitchFamily="34" charset="0"/>
                <a:cs typeface="Calibri" pitchFamily="34" charset="0"/>
              </a:rPr>
              <a:t>69β Διαχείριση </a:t>
            </a:r>
            <a:r>
              <a:rPr lang="el-GR" sz="1600" b="1" dirty="0" smtClean="0">
                <a:latin typeface="Calibri" pitchFamily="34" charset="0"/>
                <a:cs typeface="Calibri" pitchFamily="34" charset="0"/>
              </a:rPr>
              <a:t>διαθεσίμων του </a:t>
            </a:r>
            <a:r>
              <a:rPr lang="el-GR" sz="1600" b="1" dirty="0" smtClean="0">
                <a:latin typeface="Calibri" pitchFamily="34" charset="0"/>
                <a:cs typeface="Calibri" pitchFamily="34" charset="0"/>
              </a:rPr>
              <a:t>Δημοσίου</a:t>
            </a:r>
          </a:p>
          <a:p>
            <a:pPr marL="271463" indent="-244475" algn="just">
              <a:spcBef>
                <a:spcPts val="0"/>
              </a:spcBef>
            </a:pPr>
            <a:endParaRPr lang="el-GR" sz="1600" b="1" dirty="0" smtClean="0">
              <a:latin typeface="Calibri" pitchFamily="34" charset="0"/>
              <a:cs typeface="Calibri" pitchFamily="34" charset="0"/>
            </a:endParaRPr>
          </a:p>
          <a:p>
            <a:pPr algn="just">
              <a:spcBef>
                <a:spcPts val="0"/>
              </a:spcBef>
            </a:pPr>
            <a:r>
              <a:rPr lang="el-GR" sz="1600" b="1" dirty="0" smtClean="0">
                <a:solidFill>
                  <a:srgbClr val="C00000"/>
                </a:solidFill>
                <a:latin typeface="Calibri" pitchFamily="34" charset="0"/>
                <a:cs typeface="Calibri" pitchFamily="34" charset="0"/>
              </a:rPr>
              <a:t>ΥΠΟΚΕΦ. 4 </a:t>
            </a:r>
            <a:r>
              <a:rPr lang="el-GR" sz="1600" b="1" dirty="0" smtClean="0">
                <a:solidFill>
                  <a:srgbClr val="00B0F0"/>
                </a:solidFill>
                <a:latin typeface="Calibri" pitchFamily="34" charset="0"/>
                <a:cs typeface="Calibri" pitchFamily="34" charset="0"/>
              </a:rPr>
              <a:t>ΑΝΑΚΑΤΑΝΟΜΗ &amp; </a:t>
            </a:r>
            <a:r>
              <a:rPr lang="el-GR" sz="1600" b="1" dirty="0" smtClean="0">
                <a:solidFill>
                  <a:srgbClr val="00B0F0"/>
                </a:solidFill>
                <a:latin typeface="Calibri" pitchFamily="34" charset="0"/>
                <a:cs typeface="Calibri" pitchFamily="34" charset="0"/>
              </a:rPr>
              <a:t>ΤΡΟΠΟΠΟΙΗΣΗ ΑΡΜΟΔΙΟΤΗΤΩΝ </a:t>
            </a:r>
            <a:r>
              <a:rPr lang="el-GR" sz="1600" b="1" dirty="0" smtClean="0">
                <a:solidFill>
                  <a:srgbClr val="00B0F0"/>
                </a:solidFill>
                <a:latin typeface="Calibri" pitchFamily="34" charset="0"/>
                <a:cs typeface="Calibri" pitchFamily="34" charset="0"/>
              </a:rPr>
              <a:t>Π.Ο.Υ. &amp; Υ.Δ.Ε</a:t>
            </a:r>
            <a:r>
              <a:rPr lang="el-GR" sz="1600" b="1" dirty="0" smtClean="0">
                <a:solidFill>
                  <a:srgbClr val="00B0F0"/>
                </a:solidFill>
                <a:latin typeface="Calibri" pitchFamily="34" charset="0"/>
                <a:cs typeface="Calibri" pitchFamily="34" charset="0"/>
              </a:rPr>
              <a:t>. - ΜΕΤΟΝΟΜΑΣΙΑ ΤΩΝ Υ.Δ.Ε.</a:t>
            </a:r>
            <a:endParaRPr lang="el-GR" sz="1600" dirty="0" smtClean="0">
              <a:solidFill>
                <a:srgbClr val="00B0F0"/>
              </a:solidFill>
              <a:latin typeface="Calibri" pitchFamily="34" charset="0"/>
              <a:cs typeface="Calibri" pitchFamily="34" charset="0"/>
            </a:endParaRPr>
          </a:p>
          <a:p>
            <a:pPr marL="271463" indent="-244475" algn="just">
              <a:spcBef>
                <a:spcPts val="0"/>
              </a:spcBef>
              <a:buFont typeface="Wingdings" pitchFamily="2" charset="2"/>
              <a:buChar char="ü"/>
            </a:pPr>
            <a:r>
              <a:rPr lang="el-GR" sz="1600" b="1" dirty="0" smtClean="0">
                <a:latin typeface="Calibri" pitchFamily="34" charset="0"/>
                <a:cs typeface="Calibri" pitchFamily="34" charset="0"/>
              </a:rPr>
              <a:t>Άρθρο </a:t>
            </a:r>
            <a:r>
              <a:rPr lang="el-GR" sz="1600" b="1" dirty="0" smtClean="0">
                <a:latin typeface="Calibri" pitchFamily="34" charset="0"/>
                <a:cs typeface="Calibri" pitchFamily="34" charset="0"/>
              </a:rPr>
              <a:t>69γΑνάθεση </a:t>
            </a:r>
            <a:r>
              <a:rPr lang="el-GR" sz="1600" b="1" dirty="0" smtClean="0">
                <a:latin typeface="Calibri" pitchFamily="34" charset="0"/>
                <a:cs typeface="Calibri" pitchFamily="34" charset="0"/>
              </a:rPr>
              <a:t>καθηκόντων και αρμοδιοτήτων στους Προϊσταμένους Οικονομικών </a:t>
            </a:r>
            <a:r>
              <a:rPr lang="el-GR" sz="1600" b="1" dirty="0" smtClean="0">
                <a:latin typeface="Calibri" pitchFamily="34" charset="0"/>
                <a:cs typeface="Calibri" pitchFamily="34" charset="0"/>
              </a:rPr>
              <a:t>Υπηρεσιών</a:t>
            </a:r>
          </a:p>
          <a:p>
            <a:pPr marL="271463" indent="-244475" algn="just">
              <a:spcBef>
                <a:spcPts val="0"/>
              </a:spcBef>
              <a:buFont typeface="Wingdings" pitchFamily="2" charset="2"/>
              <a:buChar char="ü"/>
            </a:pPr>
            <a:r>
              <a:rPr lang="el-GR" sz="1600" b="1" dirty="0" smtClean="0">
                <a:latin typeface="Calibri" pitchFamily="34" charset="0"/>
                <a:cs typeface="Calibri" pitchFamily="34" charset="0"/>
              </a:rPr>
              <a:t>Άρθρο </a:t>
            </a:r>
            <a:r>
              <a:rPr lang="el-GR" sz="1600" b="1" dirty="0" smtClean="0">
                <a:latin typeface="Calibri" pitchFamily="34" charset="0"/>
                <a:cs typeface="Calibri" pitchFamily="34" charset="0"/>
              </a:rPr>
              <a:t>69δ Μετονομασία </a:t>
            </a:r>
            <a:r>
              <a:rPr lang="el-GR" sz="1600" b="1" dirty="0" smtClean="0">
                <a:latin typeface="Calibri" pitchFamily="34" charset="0"/>
                <a:cs typeface="Calibri" pitchFamily="34" charset="0"/>
              </a:rPr>
              <a:t>των Υπηρεσιών Δημοσιονομικού Ελέγχου (ΥΔΕ) - Νέες </a:t>
            </a:r>
            <a:r>
              <a:rPr lang="el-GR" sz="1600" b="1" dirty="0" smtClean="0">
                <a:latin typeface="Calibri" pitchFamily="34" charset="0"/>
                <a:cs typeface="Calibri" pitchFamily="34" charset="0"/>
              </a:rPr>
              <a:t>αρμοδιότητες</a:t>
            </a:r>
          </a:p>
          <a:p>
            <a:pPr marL="271463" indent="-244475" algn="just">
              <a:spcBef>
                <a:spcPts val="0"/>
              </a:spcBef>
            </a:pPr>
            <a:endParaRPr lang="el-GR" sz="1600" b="1" dirty="0" smtClean="0">
              <a:latin typeface="Calibri" pitchFamily="34" charset="0"/>
              <a:cs typeface="Calibri" pitchFamily="34" charset="0"/>
            </a:endParaRPr>
          </a:p>
          <a:p>
            <a:pPr algn="just">
              <a:spcBef>
                <a:spcPts val="0"/>
              </a:spcBef>
            </a:pPr>
            <a:r>
              <a:rPr lang="el-GR" sz="1600" b="1" dirty="0" smtClean="0">
                <a:solidFill>
                  <a:srgbClr val="C00000"/>
                </a:solidFill>
                <a:latin typeface="Calibri" pitchFamily="34" charset="0"/>
                <a:cs typeface="Calibri" pitchFamily="34" charset="0"/>
              </a:rPr>
              <a:t>ΥΠΟΚΕΦΑΛΑΙΟ 5</a:t>
            </a:r>
            <a:r>
              <a:rPr lang="el-GR" sz="1600" b="1" dirty="0" smtClean="0">
                <a:latin typeface="Calibri" pitchFamily="34" charset="0"/>
                <a:cs typeface="Calibri" pitchFamily="34" charset="0"/>
              </a:rPr>
              <a:t> </a:t>
            </a:r>
            <a:r>
              <a:rPr lang="el-GR" sz="1600" b="1" dirty="0" smtClean="0">
                <a:solidFill>
                  <a:srgbClr val="00B0F0"/>
                </a:solidFill>
                <a:latin typeface="Calibri" pitchFamily="34" charset="0"/>
                <a:cs typeface="Calibri" pitchFamily="34" charset="0"/>
              </a:rPr>
              <a:t>ΛΟΙΠΕΣ ΡΥΘΜΙΣΕΙΣ ΔΗΜΟΣΙΟΥ ΤΟΜΕΑ</a:t>
            </a:r>
          </a:p>
          <a:p>
            <a:pPr marL="271463" indent="-244475" algn="just">
              <a:spcBef>
                <a:spcPts val="0"/>
              </a:spcBef>
              <a:buFont typeface="Wingdings" pitchFamily="2" charset="2"/>
              <a:buChar char="ü"/>
            </a:pPr>
            <a:r>
              <a:rPr lang="el-GR" sz="1600" b="1" dirty="0" smtClean="0">
                <a:latin typeface="Calibri" pitchFamily="34" charset="0"/>
                <a:cs typeface="Calibri" pitchFamily="34" charset="0"/>
              </a:rPr>
              <a:t>Άρθρο </a:t>
            </a:r>
            <a:r>
              <a:rPr lang="el-GR" sz="1600" b="1" dirty="0" smtClean="0">
                <a:latin typeface="Calibri" pitchFamily="34" charset="0"/>
                <a:cs typeface="Calibri" pitchFamily="34" charset="0"/>
              </a:rPr>
              <a:t>69εΤακτοποίηση </a:t>
            </a:r>
            <a:r>
              <a:rPr lang="el-GR" sz="1600" b="1" dirty="0" smtClean="0">
                <a:latin typeface="Calibri" pitchFamily="34" charset="0"/>
                <a:cs typeface="Calibri" pitchFamily="34" charset="0"/>
              </a:rPr>
              <a:t>εκκρεμοτήτων φορέων του Δημοσίου </a:t>
            </a:r>
            <a:r>
              <a:rPr lang="el-GR" sz="1600" b="1" dirty="0" smtClean="0">
                <a:latin typeface="Calibri" pitchFamily="34" charset="0"/>
                <a:cs typeface="Calibri" pitchFamily="34" charset="0"/>
              </a:rPr>
              <a:t>Τομέα</a:t>
            </a:r>
          </a:p>
          <a:p>
            <a:pPr marL="271463" indent="-244475" algn="just">
              <a:spcBef>
                <a:spcPts val="0"/>
              </a:spcBef>
              <a:buFont typeface="Wingdings" pitchFamily="2" charset="2"/>
              <a:buChar char="ü"/>
            </a:pPr>
            <a:r>
              <a:rPr lang="el-GR" sz="1600" b="1" dirty="0" smtClean="0">
                <a:latin typeface="Calibri" pitchFamily="34" charset="0"/>
                <a:cs typeface="Calibri" pitchFamily="34" charset="0"/>
              </a:rPr>
              <a:t>Άρθρο 69στ Ηλεκτρονική </a:t>
            </a:r>
            <a:r>
              <a:rPr lang="el-GR" sz="1600" b="1" dirty="0" smtClean="0">
                <a:latin typeface="Calibri" pitchFamily="34" charset="0"/>
                <a:cs typeface="Calibri" pitchFamily="34" charset="0"/>
              </a:rPr>
              <a:t>διακίνηση εγγράφων</a:t>
            </a:r>
            <a:endParaRPr lang="el-GR" sz="1600" dirty="0" smtClean="0">
              <a:latin typeface="Calibri" pitchFamily="34" charset="0"/>
              <a:cs typeface="Calibri" pitchFamily="34" charset="0"/>
            </a:endParaRPr>
          </a:p>
          <a:p>
            <a:pPr marL="271463" indent="-244475" algn="just">
              <a:spcBef>
                <a:spcPts val="0"/>
              </a:spcBef>
              <a:buFont typeface="Wingdings" pitchFamily="2" charset="2"/>
              <a:buChar char="ü"/>
            </a:pPr>
            <a:r>
              <a:rPr lang="el-GR" sz="1600" b="1" dirty="0" smtClean="0">
                <a:latin typeface="Calibri" pitchFamily="34" charset="0"/>
                <a:cs typeface="Calibri" pitchFamily="34" charset="0"/>
              </a:rPr>
              <a:t>Άρθρο 69ζ Προθεσμίες </a:t>
            </a:r>
            <a:r>
              <a:rPr lang="el-GR" sz="1600" b="1" dirty="0" smtClean="0">
                <a:latin typeface="Calibri" pitchFamily="34" charset="0"/>
                <a:cs typeface="Calibri" pitchFamily="34" charset="0"/>
              </a:rPr>
              <a:t>αποστολής δικαιολογητικών δημοσίων δαπανών και δαπανών φορέων </a:t>
            </a:r>
            <a:r>
              <a:rPr lang="el-GR" sz="1600" b="1" dirty="0" smtClean="0">
                <a:latin typeface="Calibri" pitchFamily="34" charset="0"/>
                <a:cs typeface="Calibri" pitchFamily="34" charset="0"/>
              </a:rPr>
              <a:t>ΓΚ, </a:t>
            </a:r>
            <a:r>
              <a:rPr lang="el-GR" sz="1600" b="1" dirty="0" smtClean="0">
                <a:latin typeface="Calibri" pitchFamily="34" charset="0"/>
                <a:cs typeface="Calibri" pitchFamily="34" charset="0"/>
              </a:rPr>
              <a:t>έκδοσης τίτλου πληρωμής και εξόφλησης </a:t>
            </a:r>
            <a:r>
              <a:rPr lang="el-GR" sz="1600" b="1" dirty="0" smtClean="0">
                <a:latin typeface="Calibri" pitchFamily="34" charset="0"/>
                <a:cs typeface="Calibri" pitchFamily="34" charset="0"/>
              </a:rPr>
              <a:t>αυτών.</a:t>
            </a:r>
            <a:endParaRPr lang="el-GR" sz="2000" dirty="0" smtClean="0"/>
          </a:p>
          <a:p>
            <a:endParaRPr lang="el-GR" sz="2000" dirty="0" smtClean="0"/>
          </a:p>
          <a:p>
            <a:endParaRPr lang="el-GR" sz="2000" dirty="0" smtClean="0"/>
          </a:p>
          <a:p>
            <a:pPr marL="177800" indent="-150813" algn="just">
              <a:lnSpc>
                <a:spcPct val="150000"/>
              </a:lnSpc>
              <a:spcBef>
                <a:spcPts val="0"/>
              </a:spcBef>
              <a:buFont typeface="Wingdings" pitchFamily="2" charset="2"/>
              <a:buChar char="v"/>
              <a:tabLst>
                <a:tab pos="177800" algn="l"/>
              </a:tabLst>
            </a:pP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a:t>
            </a:fld>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214974"/>
          </a:xfrm>
          <a:noFill/>
          <a:ln>
            <a:noFill/>
          </a:ln>
        </p:spPr>
        <p:txBody>
          <a:bodyPr>
            <a:normAutofit lnSpcReduction="10000"/>
          </a:bodyPr>
          <a:lstStyle/>
          <a:p>
            <a:pPr marL="176213" indent="-149225" algn="just">
              <a:lnSpc>
                <a:spcPct val="150000"/>
              </a:lnSpc>
              <a:spcBef>
                <a:spcPts val="0"/>
              </a:spcBef>
              <a:buFont typeface="+mj-lt"/>
              <a:buAutoNum type="arabicPeriod"/>
            </a:pPr>
            <a:r>
              <a:rPr lang="el-GR" sz="2400" b="1" u="sng" dirty="0" smtClean="0">
                <a:solidFill>
                  <a:srgbClr val="FF0000"/>
                </a:solidFill>
                <a:latin typeface="Calibri" pitchFamily="34" charset="0"/>
                <a:cs typeface="Calibri" pitchFamily="34" charset="0"/>
              </a:rPr>
              <a:t>Ευθύνεται για δόλο ή βαριά αμέλεια για την πληρωμή μη νόμιμων δαπανών</a:t>
            </a:r>
            <a:r>
              <a:rPr lang="el-GR" sz="2400" dirty="0" smtClean="0">
                <a:latin typeface="Calibri" pitchFamily="34" charset="0"/>
                <a:cs typeface="Calibri" pitchFamily="34" charset="0"/>
              </a:rPr>
              <a:t>. </a:t>
            </a:r>
          </a:p>
          <a:p>
            <a:pPr marL="176213" indent="-149225" algn="just">
              <a:lnSpc>
                <a:spcPct val="150000"/>
              </a:lnSpc>
              <a:spcBef>
                <a:spcPts val="0"/>
              </a:spcBef>
            </a:pPr>
            <a:r>
              <a:rPr lang="el-GR" sz="2400" dirty="0" smtClean="0">
                <a:latin typeface="Calibri" pitchFamily="34" charset="0"/>
                <a:cs typeface="Calibri" pitchFamily="34" charset="0"/>
              </a:rPr>
              <a:t>Για την πληρωμή αυτή </a:t>
            </a:r>
            <a:r>
              <a:rPr lang="el-GR" sz="2400" b="1" u="sng" dirty="0" smtClean="0">
                <a:solidFill>
                  <a:srgbClr val="00B050"/>
                </a:solidFill>
                <a:latin typeface="Calibri" pitchFamily="34" charset="0"/>
                <a:cs typeface="Calibri" pitchFamily="34" charset="0"/>
              </a:rPr>
              <a:t>ευθύνεται εις ολόκληρο</a:t>
            </a:r>
            <a:r>
              <a:rPr lang="el-GR" sz="2400" dirty="0" smtClean="0">
                <a:latin typeface="Calibri" pitchFamily="34" charset="0"/>
                <a:cs typeface="Calibri" pitchFamily="34" charset="0"/>
              </a:rPr>
              <a:t>:</a:t>
            </a:r>
          </a:p>
          <a:p>
            <a:pPr marL="176213" indent="-149225" algn="just">
              <a:lnSpc>
                <a:spcPct val="150000"/>
              </a:lnSpc>
              <a:spcBef>
                <a:spcPts val="0"/>
              </a:spcBef>
              <a:buFont typeface="Wingdings" pitchFamily="2" charset="2"/>
              <a:buChar char="ü"/>
            </a:pPr>
            <a:r>
              <a:rPr lang="el-GR" sz="2400" dirty="0" smtClean="0">
                <a:latin typeface="Calibri" pitchFamily="34" charset="0"/>
                <a:cs typeface="Calibri" pitchFamily="34" charset="0"/>
              </a:rPr>
              <a:t>Με τα </a:t>
            </a:r>
            <a:r>
              <a:rPr lang="el-GR" sz="2400" dirty="0" smtClean="0">
                <a:solidFill>
                  <a:srgbClr val="C00000"/>
                </a:solidFill>
                <a:latin typeface="Calibri" pitchFamily="34" charset="0"/>
                <a:cs typeface="Calibri" pitchFamily="34" charset="0"/>
              </a:rPr>
              <a:t>υπηρεσιακά όργανα </a:t>
            </a:r>
            <a:r>
              <a:rPr lang="el-GR" sz="2400" dirty="0" smtClean="0">
                <a:latin typeface="Calibri" pitchFamily="34" charset="0"/>
                <a:cs typeface="Calibri" pitchFamily="34" charset="0"/>
              </a:rPr>
              <a:t>που από δόλο ή βαριά αμέλεια έχουν εκδώσει παράνομες διοικητικές πράξεις ή έχουν συμπράξει στη μη τήρηση των νομίμων διαδικασιών πραγματοποίησης της δαπάνης. </a:t>
            </a:r>
          </a:p>
          <a:p>
            <a:pPr marL="176213" indent="-149225" algn="just">
              <a:lnSpc>
                <a:spcPct val="150000"/>
              </a:lnSpc>
              <a:spcBef>
                <a:spcPts val="0"/>
              </a:spcBef>
              <a:buFont typeface="Wingdings" pitchFamily="2" charset="2"/>
              <a:buChar char="ü"/>
            </a:pPr>
            <a:r>
              <a:rPr lang="el-GR" sz="2400" dirty="0" smtClean="0">
                <a:latin typeface="Calibri" pitchFamily="34" charset="0"/>
                <a:cs typeface="Calibri" pitchFamily="34" charset="0"/>
              </a:rPr>
              <a:t>Με τους </a:t>
            </a:r>
            <a:r>
              <a:rPr lang="el-GR" sz="2400" dirty="0" smtClean="0">
                <a:solidFill>
                  <a:srgbClr val="C00000"/>
                </a:solidFill>
                <a:latin typeface="Calibri" pitchFamily="34" charset="0"/>
                <a:cs typeface="Calibri" pitchFamily="34" charset="0"/>
              </a:rPr>
              <a:t>λαβόντες</a:t>
            </a:r>
            <a:r>
              <a:rPr lang="el-GR" sz="2400" dirty="0" smtClean="0">
                <a:latin typeface="Calibri" pitchFamily="34" charset="0"/>
                <a:cs typeface="Calibri" pitchFamily="34" charset="0"/>
              </a:rPr>
              <a:t>, εφόσον υπέχουν ευθύνη για τη μη τήρηση των ανωτέρω διαδικασιών [+εφαρμογή διατάξεων ν.4270/12</a:t>
            </a:r>
            <a:r>
              <a:rPr lang="el-GR" sz="2400" dirty="0" smtClean="0">
                <a:latin typeface="Calibri" pitchFamily="34" charset="0"/>
                <a:cs typeface="Calibri" pitchFamily="34" charset="0"/>
              </a:rPr>
              <a:t>].</a:t>
            </a: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3 Ευθύνες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130</a:t>
            </a:fld>
            <a:endParaRPr lang="el-G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4786346"/>
          </a:xfrm>
          <a:noFill/>
          <a:ln>
            <a:noFill/>
          </a:ln>
        </p:spPr>
        <p:txBody>
          <a:bodyPr>
            <a:normAutofit/>
          </a:bodyPr>
          <a:lstStyle/>
          <a:p>
            <a:pPr algn="just">
              <a:lnSpc>
                <a:spcPct val="150000"/>
              </a:lnSpc>
              <a:spcBef>
                <a:spcPts val="0"/>
              </a:spcBef>
            </a:pPr>
            <a:r>
              <a:rPr lang="el-GR" sz="2400" dirty="0" smtClean="0">
                <a:latin typeface="Calibri" pitchFamily="34" charset="0"/>
                <a:cs typeface="Calibri" pitchFamily="34" charset="0"/>
              </a:rPr>
              <a:t>2. Για </a:t>
            </a:r>
            <a:r>
              <a:rPr lang="el-GR" sz="2400" b="1" dirty="0" smtClean="0">
                <a:solidFill>
                  <a:srgbClr val="FF0000"/>
                </a:solidFill>
                <a:latin typeface="Calibri" pitchFamily="34" charset="0"/>
                <a:cs typeface="Calibri" pitchFamily="34" charset="0"/>
              </a:rPr>
              <a:t>αμέλεια</a:t>
            </a:r>
            <a:r>
              <a:rPr lang="el-GR" sz="2400" dirty="0" smtClean="0">
                <a:latin typeface="Calibri" pitchFamily="34" charset="0"/>
                <a:cs typeface="Calibri" pitchFamily="34" charset="0"/>
              </a:rPr>
              <a:t> όσον αφορά στη νομιμότητα των αποδεικτικών πληρωμής &amp; πληρότητα των δικαιολογητικών.</a:t>
            </a:r>
          </a:p>
          <a:p>
            <a:pPr algn="just">
              <a:lnSpc>
                <a:spcPct val="150000"/>
              </a:lnSpc>
              <a:spcBef>
                <a:spcPts val="0"/>
              </a:spcBef>
            </a:pPr>
            <a:endParaRPr lang="el-GR" sz="2400" dirty="0" smtClean="0">
              <a:latin typeface="Calibri" pitchFamily="34" charset="0"/>
              <a:cs typeface="Calibri" pitchFamily="34" charset="0"/>
            </a:endParaRPr>
          </a:p>
          <a:p>
            <a:pPr algn="just">
              <a:lnSpc>
                <a:spcPct val="150000"/>
              </a:lnSpc>
              <a:spcBef>
                <a:spcPts val="0"/>
              </a:spcBef>
            </a:pPr>
            <a:r>
              <a:rPr lang="el-GR" sz="2400" dirty="0" smtClean="0">
                <a:latin typeface="Calibri" pitchFamily="34" charset="0"/>
                <a:cs typeface="Calibri" pitchFamily="34" charset="0"/>
              </a:rPr>
              <a:t>3. Ο υπόλογος οφείλει, όσον αφορά τη φύλαξη και την εν γένει εξασφάλιση των χρημάτων που διαχειρίζεται, να καταβάλλει την επιμέλεια </a:t>
            </a:r>
            <a:r>
              <a:rPr lang="el-GR" sz="2400" b="1" dirty="0" smtClean="0">
                <a:latin typeface="Calibri" pitchFamily="34" charset="0"/>
                <a:cs typeface="Calibri" pitchFamily="34" charset="0"/>
              </a:rPr>
              <a:t>που δείχνει συνήθως στις δικές του υποθέσεις &amp; ευθύνεται για κάθε απώλεια ή μείωση των χρημάτων αυτών</a:t>
            </a:r>
            <a:r>
              <a:rPr lang="el-GR" sz="2400" dirty="0" smtClean="0">
                <a:latin typeface="Calibri" pitchFamily="34" charset="0"/>
                <a:cs typeface="Calibri" pitchFamily="34" charset="0"/>
              </a:rPr>
              <a:t>.</a:t>
            </a: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3 Ευθύνες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131</a:t>
            </a:fld>
            <a:endParaRPr lang="el-G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786742" cy="4500594"/>
          </a:xfrm>
          <a:noFill/>
          <a:ln>
            <a:noFill/>
          </a:ln>
        </p:spPr>
        <p:txBody>
          <a:bodyPr>
            <a:normAutofit/>
          </a:bodyPr>
          <a:lstStyle/>
          <a:p>
            <a:pPr algn="just">
              <a:lnSpc>
                <a:spcPct val="170000"/>
              </a:lnSpc>
              <a:spcBef>
                <a:spcPts val="0"/>
              </a:spcBef>
            </a:pPr>
            <a:r>
              <a:rPr lang="el-GR" sz="2400" b="1" dirty="0" smtClean="0">
                <a:latin typeface="Calibri" pitchFamily="34" charset="0"/>
                <a:cs typeface="Calibri" pitchFamily="34" charset="0"/>
              </a:rPr>
              <a:t/>
            </a:r>
            <a:br>
              <a:rPr lang="el-GR" sz="2400" b="1" dirty="0" smtClean="0">
                <a:latin typeface="Calibri" pitchFamily="34" charset="0"/>
                <a:cs typeface="Calibri" pitchFamily="34" charset="0"/>
              </a:rPr>
            </a:br>
            <a:r>
              <a:rPr lang="el-GR" sz="2400" b="1" i="1" dirty="0" smtClean="0">
                <a:latin typeface="Calibri" pitchFamily="34" charset="0"/>
                <a:cs typeface="Calibri" pitchFamily="34" charset="0"/>
              </a:rPr>
              <a:t>Υποχρέωση &amp; ευθύνη για διάθεση του προϊόντος των ΧΕΠ, σύμφωνα με τις οδηγίες της αρμόδιας υπηρεσίας που τις όρισε ως υπολόγους</a:t>
            </a:r>
            <a:r>
              <a:rPr lang="el-GR" sz="2400" dirty="0" smtClean="0">
                <a:latin typeface="Calibri" pitchFamily="34" charset="0"/>
                <a:cs typeface="Calibri" pitchFamily="34" charset="0"/>
              </a:rPr>
              <a:t>.  </a:t>
            </a: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4 Υποχρεώσεις &amp; ευθύνες Τραπεζών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132</a:t>
            </a:fld>
            <a:endParaRPr lang="el-G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4857784"/>
          </a:xfrm>
          <a:noFill/>
          <a:ln>
            <a:noFill/>
          </a:ln>
        </p:spPr>
        <p:txBody>
          <a:bodyPr>
            <a:normAutofit fontScale="47500" lnSpcReduction="20000"/>
          </a:bodyPr>
          <a:lstStyle/>
          <a:p>
            <a:pPr marL="360363" indent="-333375" algn="just">
              <a:lnSpc>
                <a:spcPct val="170000"/>
              </a:lnSpc>
              <a:spcBef>
                <a:spcPts val="0"/>
              </a:spcBef>
              <a:buFont typeface="Wingdings" pitchFamily="2" charset="2"/>
              <a:buChar char="Ø"/>
            </a:pPr>
            <a:r>
              <a:rPr lang="el-GR" sz="3300" dirty="0" smtClean="0">
                <a:latin typeface="Calibri" pitchFamily="34" charset="0"/>
                <a:cs typeface="Calibri" pitchFamily="34" charset="0"/>
              </a:rPr>
              <a:t> </a:t>
            </a:r>
            <a:r>
              <a:rPr lang="el-GR" sz="3600" u="sng" dirty="0" smtClean="0">
                <a:latin typeface="Calibri" pitchFamily="34" charset="0"/>
                <a:cs typeface="Calibri" pitchFamily="34" charset="0"/>
              </a:rPr>
              <a:t>Κατ' εξαίρεση</a:t>
            </a:r>
            <a:r>
              <a:rPr lang="el-GR" sz="3600" dirty="0" smtClean="0">
                <a:latin typeface="Calibri" pitchFamily="34" charset="0"/>
                <a:cs typeface="Calibri" pitchFamily="34" charset="0"/>
              </a:rPr>
              <a:t>, σε περίπτωση υπηρεσιακής ανάγκης, επιτρέπεται στον υπόλογο να καταβάλλει, μετά από προηγούμενη έγκριση του οικείου διατάκτη, </a:t>
            </a:r>
            <a:r>
              <a:rPr lang="el-GR" sz="3600" b="1" i="1" dirty="0" smtClean="0">
                <a:latin typeface="Calibri" pitchFamily="34" charset="0"/>
                <a:cs typeface="Calibri" pitchFamily="34" charset="0"/>
              </a:rPr>
              <a:t>σε άλλο υπόλογο, που ορίζεται από αυτόν, ολόκληρο ή μέρος του ποσού του εντάλματος, είτε για να εκτελέσει τμήμα της δαπάνης είτε για να τη συνεχίσει</a:t>
            </a:r>
            <a:r>
              <a:rPr lang="el-GR" sz="3600" dirty="0" smtClean="0">
                <a:latin typeface="Calibri" pitchFamily="34" charset="0"/>
                <a:cs typeface="Calibri" pitchFamily="34" charset="0"/>
              </a:rPr>
              <a:t>.</a:t>
            </a:r>
          </a:p>
          <a:p>
            <a:pPr marL="360363" indent="-333375" algn="just">
              <a:lnSpc>
                <a:spcPct val="170000"/>
              </a:lnSpc>
              <a:spcBef>
                <a:spcPts val="0"/>
              </a:spcBef>
            </a:pPr>
            <a:endParaRPr lang="el-GR" sz="3600"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Ø"/>
            </a:pPr>
            <a:r>
              <a:rPr lang="el-GR" sz="3600" dirty="0" smtClean="0">
                <a:latin typeface="Calibri" pitchFamily="34" charset="0"/>
                <a:cs typeface="Calibri" pitchFamily="34" charset="0"/>
              </a:rPr>
              <a:t>Στη περίπτωση αυτή, η ευθύνη του αρχικού υπολόγου, περιορίζεται στο ποσό που διαχειρίσθηκε ο ίδιος, ενώ για το υπόλοιπο καθίσταται υπόλογος ο νέος που τον διαδέχεται. </a:t>
            </a:r>
          </a:p>
          <a:p>
            <a:pPr marL="360363" indent="-333375" algn="just">
              <a:lnSpc>
                <a:spcPct val="170000"/>
              </a:lnSpc>
              <a:spcBef>
                <a:spcPts val="0"/>
              </a:spcBef>
              <a:buFont typeface="Wingdings" pitchFamily="2" charset="2"/>
              <a:buChar char="Ø"/>
            </a:pPr>
            <a:r>
              <a:rPr lang="el-GR" sz="3600" dirty="0" smtClean="0">
                <a:latin typeface="Calibri" pitchFamily="34" charset="0"/>
                <a:cs typeface="Calibri" pitchFamily="34" charset="0"/>
              </a:rPr>
              <a:t>Αναγγελία μεταβολής που επέρχεται στο πρόσωπο του υπολόγου. </a:t>
            </a:r>
          </a:p>
          <a:p>
            <a:pPr algn="just">
              <a:lnSpc>
                <a:spcPct val="170000"/>
              </a:lnSpc>
              <a:spcBef>
                <a:spcPts val="0"/>
              </a:spcBef>
            </a:pPr>
            <a:r>
              <a:rPr lang="el-GR" sz="2900" b="1" dirty="0" smtClean="0">
                <a:latin typeface="Calibri" pitchFamily="34" charset="0"/>
                <a:cs typeface="Calibri" pitchFamily="34" charset="0"/>
              </a:rPr>
              <a:t/>
            </a:r>
            <a:br>
              <a:rPr lang="el-GR" sz="2900" b="1" dirty="0" smtClean="0">
                <a:latin typeface="Calibri" pitchFamily="34" charset="0"/>
                <a:cs typeface="Calibri" pitchFamily="34" charset="0"/>
              </a:rPr>
            </a:br>
            <a:endParaRPr lang="el-GR" sz="2900" dirty="0" smtClean="0">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5 Μεταβολή στο πρόσωπο του υπολόγου</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133</a:t>
            </a:fld>
            <a:endParaRPr lang="el-G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5072098"/>
          </a:xfrm>
          <a:noFill/>
          <a:ln>
            <a:noFill/>
          </a:ln>
        </p:spPr>
        <p:txBody>
          <a:bodyPr>
            <a:normAutofit/>
          </a:bodyPr>
          <a:lstStyle/>
          <a:p>
            <a:pPr marL="360363" indent="-333375" algn="just">
              <a:lnSpc>
                <a:spcPct val="170000"/>
              </a:lnSpc>
              <a:spcBef>
                <a:spcPts val="0"/>
              </a:spcBef>
              <a:buFont typeface="Wingdings" pitchFamily="2" charset="2"/>
              <a:buChar char="Ø"/>
            </a:pPr>
            <a:r>
              <a:rPr lang="el-GR" sz="2400" dirty="0" smtClean="0">
                <a:latin typeface="Calibri" pitchFamily="34" charset="0"/>
                <a:cs typeface="Calibri" pitchFamily="34" charset="0"/>
              </a:rPr>
              <a:t>Η διαχείριση των διαφορετικών υπολόγων δύναται να τακτοποιηθεί και αυτοτελώς.</a:t>
            </a:r>
          </a:p>
          <a:p>
            <a:pPr marL="360363" indent="-333375" algn="just">
              <a:lnSpc>
                <a:spcPct val="170000"/>
              </a:lnSpc>
              <a:spcBef>
                <a:spcPts val="0"/>
              </a:spcBef>
            </a:pPr>
            <a:endParaRPr lang="el-GR" sz="2400"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Ø"/>
            </a:pPr>
            <a:r>
              <a:rPr lang="el-GR" sz="2400" dirty="0" smtClean="0">
                <a:latin typeface="Calibri" pitchFamily="34" charset="0"/>
                <a:cs typeface="Calibri" pitchFamily="34" charset="0"/>
              </a:rPr>
              <a:t>Σε περίπτωση </a:t>
            </a:r>
            <a:r>
              <a:rPr lang="el-GR" sz="2400" dirty="0" smtClean="0">
                <a:solidFill>
                  <a:srgbClr val="C00000"/>
                </a:solidFill>
                <a:latin typeface="Calibri" pitchFamily="34" charset="0"/>
                <a:cs typeface="Calibri" pitchFamily="34" charset="0"/>
              </a:rPr>
              <a:t>θανάτου ή ανικανότητας του υπολόγου </a:t>
            </a:r>
            <a:r>
              <a:rPr lang="el-GR" sz="2400" dirty="0" smtClean="0">
                <a:latin typeface="Calibri" pitchFamily="34" charset="0"/>
                <a:cs typeface="Calibri" pitchFamily="34" charset="0"/>
              </a:rPr>
              <a:t>η απόδοση λογαριασμού πραγματοποιείται με φροντίδα της υπηρεσίας που τον όρισε υπόλογο, από τους κληρονόμους ή από το νόμιμο αντιπρόσωπό του</a:t>
            </a:r>
            <a:r>
              <a:rPr lang="el-GR" sz="2400" dirty="0" smtClean="0">
                <a:latin typeface="Calibri" pitchFamily="34" charset="0"/>
                <a:cs typeface="Calibri" pitchFamily="34" charset="0"/>
              </a:rPr>
              <a:t>.</a:t>
            </a: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5 Μεταβολή στο πρόσωπο του υπολόγου</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134</a:t>
            </a:fld>
            <a:endParaRPr lang="el-G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072098"/>
          </a:xfrm>
          <a:noFill/>
          <a:ln>
            <a:noFill/>
          </a:ln>
        </p:spPr>
        <p:txBody>
          <a:bodyPr>
            <a:normAutofit fontScale="85000" lnSpcReduction="20000"/>
          </a:bodyPr>
          <a:lstStyle/>
          <a:p>
            <a:pPr marL="360363" indent="-333375" algn="just">
              <a:lnSpc>
                <a:spcPct val="170000"/>
              </a:lnSpc>
              <a:spcBef>
                <a:spcPts val="0"/>
              </a:spcBef>
              <a:buFont typeface="Wingdings" pitchFamily="2" charset="2"/>
              <a:buChar char="Ø"/>
            </a:pPr>
            <a:r>
              <a:rPr lang="el-GR" sz="3100" dirty="0" smtClean="0">
                <a:solidFill>
                  <a:schemeClr val="tx1"/>
                </a:solidFill>
                <a:latin typeface="Calibri" pitchFamily="34" charset="0"/>
                <a:cs typeface="Calibri" pitchFamily="34" charset="0"/>
              </a:rPr>
              <a:t>Αν ο υπόλογος δεν υποβάλλει, </a:t>
            </a:r>
            <a:r>
              <a:rPr lang="el-GR" sz="3100" b="1" dirty="0" smtClean="0">
                <a:solidFill>
                  <a:schemeClr val="tx1"/>
                </a:solidFill>
                <a:latin typeface="Calibri" pitchFamily="34" charset="0"/>
                <a:cs typeface="Calibri" pitchFamily="34" charset="0"/>
              </a:rPr>
              <a:t>μετά 15 ημέρες από τη λήξη της προθεσμίας απόδοσης λογαριασμού</a:t>
            </a:r>
            <a:r>
              <a:rPr lang="el-GR" sz="3100" dirty="0" smtClean="0">
                <a:solidFill>
                  <a:schemeClr val="tx1"/>
                </a:solidFill>
                <a:latin typeface="Calibri" pitchFamily="34" charset="0"/>
                <a:cs typeface="Calibri" pitchFamily="34" charset="0"/>
              </a:rPr>
              <a:t>, τα σχετικά δικαιολογητικά στην υπηρεσία που έχει προκαλέσει την έκδοση του Χ.Ε.Π, ο ΓΔΟΥ\ΠΟΥ  με προσωπική του ευθύνη, </a:t>
            </a:r>
            <a:r>
              <a:rPr lang="el-GR" sz="3100" b="1" dirty="0" smtClean="0">
                <a:solidFill>
                  <a:srgbClr val="FF0000"/>
                </a:solidFill>
                <a:latin typeface="Calibri" pitchFamily="34" charset="0"/>
                <a:cs typeface="Calibri" pitchFamily="34" charset="0"/>
              </a:rPr>
              <a:t>έχει υποχρέωση να διατάξει την επίσχεση των αποδοχών του</a:t>
            </a:r>
            <a:r>
              <a:rPr lang="el-GR" sz="3100" dirty="0" smtClean="0">
                <a:solidFill>
                  <a:schemeClr val="tx1"/>
                </a:solidFill>
                <a:latin typeface="Calibri" pitchFamily="34" charset="0"/>
                <a:cs typeface="Calibri" pitchFamily="34" charset="0"/>
              </a:rPr>
              <a:t> μέχρι να συμπληρωθεί το ποσό για το οποίο καθυστερεί η απόδοση λογαριασμού</a:t>
            </a:r>
            <a:r>
              <a:rPr lang="el-GR" sz="3100" dirty="0" smtClean="0">
                <a:solidFill>
                  <a:schemeClr val="tx1"/>
                </a:solidFill>
                <a:latin typeface="Calibri" pitchFamily="34" charset="0"/>
                <a:cs typeface="Calibri" pitchFamily="34" charset="0"/>
              </a:rPr>
              <a:t>.</a:t>
            </a: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6 Συνέπειες μη εμπρόθεσμης απόδοσης λογαριασμού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135</a:t>
            </a:fld>
            <a:endParaRPr lang="el-G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286412"/>
          </a:xfrm>
          <a:noFill/>
          <a:ln>
            <a:noFill/>
          </a:ln>
        </p:spPr>
        <p:txBody>
          <a:bodyPr>
            <a:normAutofit fontScale="62500" lnSpcReduction="20000"/>
          </a:bodyPr>
          <a:lstStyle/>
          <a:p>
            <a:pPr marL="360363" indent="-333375" algn="just">
              <a:lnSpc>
                <a:spcPct val="170000"/>
              </a:lnSpc>
              <a:spcBef>
                <a:spcPts val="0"/>
              </a:spcBef>
              <a:buFont typeface="Wingdings" pitchFamily="2" charset="2"/>
              <a:buChar char="Ø"/>
            </a:pPr>
            <a:r>
              <a:rPr lang="el-GR" sz="3100" dirty="0" smtClean="0">
                <a:solidFill>
                  <a:srgbClr val="FF0000"/>
                </a:solidFill>
                <a:latin typeface="Calibri" pitchFamily="34" charset="0"/>
                <a:cs typeface="Calibri" pitchFamily="34" charset="0"/>
              </a:rPr>
              <a:t>Εφαρμογή ως άνω διατάξεων &amp; για τους δεύτερους υπολόγους Χ.Ε.Π. </a:t>
            </a:r>
            <a:r>
              <a:rPr lang="el-GR" sz="3100" b="1" u="sng" dirty="0" smtClean="0">
                <a:solidFill>
                  <a:srgbClr val="FF0000"/>
                </a:solidFill>
                <a:latin typeface="Calibri" pitchFamily="34" charset="0"/>
                <a:cs typeface="Calibri" pitchFamily="34" charset="0"/>
              </a:rPr>
              <a:t>που εκδίδονται στο όνομα των Τραπεζών</a:t>
            </a:r>
            <a:r>
              <a:rPr lang="el-GR" sz="3100" dirty="0" smtClean="0">
                <a:latin typeface="Calibri" pitchFamily="34" charset="0"/>
                <a:cs typeface="Calibri" pitchFamily="34" charset="0"/>
              </a:rPr>
              <a:t>. Αν η καθυστέρηση απόδοσης λογαριασμού </a:t>
            </a:r>
            <a:r>
              <a:rPr lang="el-GR" sz="3100" b="1" dirty="0" smtClean="0">
                <a:latin typeface="Calibri" pitchFamily="34" charset="0"/>
                <a:cs typeface="Calibri" pitchFamily="34" charset="0"/>
              </a:rPr>
              <a:t>οφείλεται στην Τράπεζα</a:t>
            </a:r>
            <a:r>
              <a:rPr lang="el-GR" sz="3100" dirty="0" smtClean="0">
                <a:latin typeface="Calibri" pitchFamily="34" charset="0"/>
                <a:cs typeface="Calibri" pitchFamily="34" charset="0"/>
              </a:rPr>
              <a:t>, επειδή δεν τήρησε τις οδηγίες της αρμόδιας υπηρεσίας ή τις τραπεζικές διαδικασίες, προτείνεται από τον Προϊστάμενο της Υ.Δ.Ε. ο καταλογισμός της από το Ελεγκτικό Συνέδριο.</a:t>
            </a:r>
          </a:p>
          <a:p>
            <a:pPr marL="360363" indent="-333375" algn="just">
              <a:lnSpc>
                <a:spcPct val="170000"/>
              </a:lnSpc>
              <a:spcBef>
                <a:spcPts val="0"/>
              </a:spcBef>
              <a:buFont typeface="Wingdings" pitchFamily="2" charset="2"/>
              <a:buChar char="Ø"/>
            </a:pPr>
            <a:r>
              <a:rPr lang="el-GR" sz="3100" dirty="0" smtClean="0">
                <a:latin typeface="Calibri" pitchFamily="34" charset="0"/>
                <a:cs typeface="Calibri" pitchFamily="34" charset="0"/>
              </a:rPr>
              <a:t>Αν εντός τριμήνου από τη λήξη της προθεσμίας απόδοσης λογαριασμού δεν έχει γνωστοποιηθεί στο </a:t>
            </a:r>
            <a:r>
              <a:rPr lang="el-GR" sz="3100" b="1" dirty="0" err="1" smtClean="0">
                <a:solidFill>
                  <a:srgbClr val="FF0000"/>
                </a:solidFill>
                <a:latin typeface="Calibri" pitchFamily="34" charset="0"/>
                <a:cs typeface="Calibri" pitchFamily="34" charset="0"/>
              </a:rPr>
              <a:t>ΕλΣ</a:t>
            </a:r>
            <a:r>
              <a:rPr lang="el-GR" sz="3100" b="1" dirty="0" smtClean="0">
                <a:solidFill>
                  <a:srgbClr val="FF0000"/>
                </a:solidFill>
                <a:latin typeface="Calibri" pitchFamily="34" charset="0"/>
                <a:cs typeface="Calibri" pitchFamily="34" charset="0"/>
              </a:rPr>
              <a:t> η υποβολή των σχετικών δικαιολογητικών, αυτό προβαίνει στον καταλογισμό του υπολόγου με το ποσό του Χ.Ε.Π.</a:t>
            </a:r>
          </a:p>
          <a:p>
            <a:pPr marL="360363" indent="-333375" algn="just">
              <a:lnSpc>
                <a:spcPct val="170000"/>
              </a:lnSpc>
              <a:spcBef>
                <a:spcPts val="0"/>
              </a:spcBef>
            </a:pPr>
            <a:endParaRPr lang="el-GR" sz="2900" dirty="0" smtClean="0">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6 Συνέπειες μη εμπρόθεσμης απόδοσης λογαριασμού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136</a:t>
            </a:fld>
            <a:endParaRPr lang="el-G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357850"/>
          </a:xfrm>
          <a:noFill/>
          <a:ln>
            <a:noFill/>
          </a:ln>
        </p:spPr>
        <p:txBody>
          <a:bodyPr>
            <a:normAutofit lnSpcReduction="10000"/>
          </a:bodyPr>
          <a:lstStyle/>
          <a:p>
            <a:pPr marL="360363" indent="-360363" algn="just">
              <a:lnSpc>
                <a:spcPct val="150000"/>
              </a:lnSpc>
              <a:spcBef>
                <a:spcPts val="0"/>
              </a:spcBef>
              <a:buFont typeface="Wingdings" pitchFamily="2" charset="2"/>
              <a:buChar char="Ø"/>
            </a:pPr>
            <a:r>
              <a:rPr lang="el-GR" sz="2400" dirty="0" smtClean="0">
                <a:latin typeface="Calibri" pitchFamily="34" charset="0"/>
                <a:cs typeface="Calibri" pitchFamily="34" charset="0"/>
              </a:rPr>
              <a:t>Αν η </a:t>
            </a:r>
            <a:r>
              <a:rPr lang="el-GR" sz="2400" b="1" dirty="0" smtClean="0">
                <a:latin typeface="Calibri" pitchFamily="34" charset="0"/>
                <a:cs typeface="Calibri" pitchFamily="34" charset="0"/>
              </a:rPr>
              <a:t>εκπρόθεσμη απόδοση λογαριασμού </a:t>
            </a:r>
            <a:r>
              <a:rPr lang="el-GR" sz="2400" dirty="0" smtClean="0">
                <a:latin typeface="Calibri" pitchFamily="34" charset="0"/>
                <a:cs typeface="Calibri" pitchFamily="34" charset="0"/>
              </a:rPr>
              <a:t>από τον υπόλογο οφείλεται σε διαπιστωμένη αμέλειά του, </a:t>
            </a:r>
            <a:r>
              <a:rPr lang="el-GR" sz="2400" dirty="0" smtClean="0">
                <a:solidFill>
                  <a:srgbClr val="FF0000"/>
                </a:solidFill>
                <a:latin typeface="Calibri" pitchFamily="34" charset="0"/>
                <a:cs typeface="Calibri" pitchFamily="34" charset="0"/>
              </a:rPr>
              <a:t>υπόκειται &amp; σε πειθαρχική δίωξη για παράβαση καθήκοντος</a:t>
            </a:r>
            <a:r>
              <a:rPr lang="el-GR" sz="2400" dirty="0" smtClean="0">
                <a:latin typeface="Calibri" pitchFamily="34" charset="0"/>
                <a:cs typeface="Calibri" pitchFamily="34" charset="0"/>
              </a:rPr>
              <a:t>.</a:t>
            </a:r>
          </a:p>
          <a:p>
            <a:pPr marL="360363" indent="-360363" algn="just">
              <a:lnSpc>
                <a:spcPct val="150000"/>
              </a:lnSpc>
              <a:spcBef>
                <a:spcPts val="0"/>
              </a:spcBef>
            </a:pPr>
            <a:endParaRPr lang="el-GR" sz="2400" dirty="0" smtClean="0">
              <a:latin typeface="Calibri" pitchFamily="34" charset="0"/>
              <a:cs typeface="Calibri" pitchFamily="34" charset="0"/>
            </a:endParaRPr>
          </a:p>
          <a:p>
            <a:pPr marL="360363" indent="-360363" algn="just">
              <a:lnSpc>
                <a:spcPct val="150000"/>
              </a:lnSpc>
              <a:spcBef>
                <a:spcPts val="0"/>
              </a:spcBef>
              <a:buFont typeface="Wingdings" pitchFamily="2" charset="2"/>
              <a:buChar char="Ø"/>
            </a:pPr>
            <a:r>
              <a:rPr lang="el-GR" sz="2400" dirty="0" smtClean="0">
                <a:latin typeface="Calibri" pitchFamily="34" charset="0"/>
                <a:cs typeface="Calibri" pitchFamily="34" charset="0"/>
              </a:rPr>
              <a:t>Αν υπόλογος του Χ.Ε.Π. </a:t>
            </a:r>
            <a:r>
              <a:rPr lang="el-GR" sz="2400" b="1" u="sng" dirty="0" smtClean="0">
                <a:latin typeface="Calibri" pitchFamily="34" charset="0"/>
                <a:cs typeface="Calibri" pitchFamily="34" charset="0"/>
              </a:rPr>
              <a:t>έχει ορισθεί ιδιώτης</a:t>
            </a:r>
            <a:r>
              <a:rPr lang="el-GR" sz="2400" dirty="0" smtClean="0">
                <a:latin typeface="Calibri" pitchFamily="34" charset="0"/>
                <a:cs typeface="Calibri" pitchFamily="34" charset="0"/>
              </a:rPr>
              <a:t>, o Προϊστάμενος της Υπηρεσίας που έχει εκδώσει το ένταλμα υποχρεούται, με προσωπική του ευθύνη, αμέσως μόλις παρέλθει άπρακτο το 15νθήμερο, να προτείνει στο </a:t>
            </a:r>
            <a:r>
              <a:rPr lang="el-GR" sz="2400" dirty="0" err="1" smtClean="0">
                <a:latin typeface="Calibri" pitchFamily="34" charset="0"/>
                <a:cs typeface="Calibri" pitchFamily="34" charset="0"/>
              </a:rPr>
              <a:t>ΕλΣ</a:t>
            </a:r>
            <a:r>
              <a:rPr lang="el-GR" sz="2400" dirty="0" smtClean="0">
                <a:latin typeface="Calibri" pitchFamily="34" charset="0"/>
                <a:cs typeface="Calibri" pitchFamily="34" charset="0"/>
              </a:rPr>
              <a:t> τον καταλογισμό του </a:t>
            </a:r>
            <a:r>
              <a:rPr lang="el-GR" sz="2400" dirty="0" smtClean="0">
                <a:latin typeface="Calibri" pitchFamily="34" charset="0"/>
                <a:cs typeface="Calibri" pitchFamily="34" charset="0"/>
              </a:rPr>
              <a:t>υπολόγου.</a:t>
            </a:r>
          </a:p>
          <a:p>
            <a:pPr marL="0" algn="just">
              <a:lnSpc>
                <a:spcPct val="150000"/>
              </a:lnSpc>
              <a:spcBef>
                <a:spcPts val="0"/>
              </a:spcBef>
            </a:pPr>
            <a:endParaRPr lang="el-GR" sz="2400" b="1" dirty="0" smtClean="0">
              <a:solidFill>
                <a:schemeClr val="dk1"/>
              </a:solidFill>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6 Συνέπειες μη εμπρόθεσμης απόδοσης λογαριασμού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137</a:t>
            </a:fld>
            <a:endParaRPr lang="el-G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Σε περίπτωση διαπίστωσης </a:t>
            </a:r>
            <a:r>
              <a:rPr lang="el-GR" sz="2400" b="1" u="sng" dirty="0" smtClean="0">
                <a:solidFill>
                  <a:srgbClr val="FF0000"/>
                </a:solidFill>
                <a:latin typeface="Calibri" pitchFamily="34" charset="0"/>
                <a:cs typeface="Calibri" pitchFamily="34" charset="0"/>
              </a:rPr>
              <a:t>ανώμαλης διαχείρισης</a:t>
            </a:r>
            <a:r>
              <a:rPr lang="el-GR" sz="2400" b="1"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(έλλειμμα, κατάχρηση ολοκλήρου ή μέρος του ποσού), ο υπόλογος οφείλει να την αποκαταστήσει μέσα σε 48 ώρες. </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Σε αντίθετη περίπτωση εκείνος που ενεργεί τον έλεγχο, τον απομακρύνει αμέσως από τη διαχείριση &amp; προβαίνει στην έκδοση </a:t>
            </a:r>
            <a:r>
              <a:rPr lang="el-GR" sz="2400" b="1" dirty="0" smtClean="0">
                <a:solidFill>
                  <a:srgbClr val="FF0000"/>
                </a:solidFill>
                <a:latin typeface="Calibri" pitchFamily="34" charset="0"/>
                <a:cs typeface="Calibri" pitchFamily="34" charset="0"/>
              </a:rPr>
              <a:t>καταλογιστικής απόφασης </a:t>
            </a:r>
            <a:r>
              <a:rPr lang="el-GR" sz="2400" dirty="0" smtClean="0">
                <a:latin typeface="Calibri" pitchFamily="34" charset="0"/>
                <a:cs typeface="Calibri" pitchFamily="34" charset="0"/>
              </a:rPr>
              <a:t>για το ποσό του ελλείμματος ή για το ποσό της κατάχρησης. </a:t>
            </a: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7 Έκτακτος έλεγχος διαχείρισης υπολόγων</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138</a:t>
            </a:fld>
            <a:endParaRPr lang="el-G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edia\Desktop\Νέος φάκελος\αρχείο λήψης.png"/>
          <p:cNvPicPr>
            <a:picLocks noChangeAspect="1" noChangeArrowheads="1"/>
          </p:cNvPicPr>
          <p:nvPr/>
        </p:nvPicPr>
        <p:blipFill>
          <a:blip r:embed="rId3" cstate="print"/>
          <a:srcRect/>
          <a:stretch>
            <a:fillRect/>
          </a:stretch>
        </p:blipFill>
        <p:spPr bwMode="auto">
          <a:xfrm>
            <a:off x="1214414" y="6143644"/>
            <a:ext cx="2357454" cy="50006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3500430" y="6143644"/>
            <a:ext cx="5429288" cy="571504"/>
          </a:xfrm>
          <a:prstGeom prst="rect">
            <a:avLst/>
          </a:prstGeom>
          <a:noFill/>
          <a:ln w="9525">
            <a:noFill/>
            <a:miter lim="800000"/>
            <a:headEnd/>
            <a:tailEnd/>
          </a:ln>
          <a:effectLst/>
        </p:spPr>
      </p:pic>
      <p:sp>
        <p:nvSpPr>
          <p:cNvPr id="3" name="2 - Υπότιτλος"/>
          <p:cNvSpPr>
            <a:spLocks noGrp="1"/>
          </p:cNvSpPr>
          <p:nvPr>
            <p:ph type="subTitle" idx="1"/>
          </p:nvPr>
        </p:nvSpPr>
        <p:spPr>
          <a:xfrm>
            <a:off x="1071538" y="642918"/>
            <a:ext cx="7715304"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400" b="1" dirty="0" smtClean="0">
                <a:solidFill>
                  <a:srgbClr val="FF0000"/>
                </a:solidFill>
                <a:latin typeface="Calibri" pitchFamily="34" charset="0"/>
                <a:cs typeface="Calibri" pitchFamily="34" charset="0"/>
              </a:rPr>
              <a:t>«Έλλειμμα»</a:t>
            </a:r>
            <a:r>
              <a:rPr lang="el-GR" sz="2400" dirty="0" smtClean="0">
                <a:latin typeface="Calibri" pitchFamily="34" charset="0"/>
                <a:cs typeface="Calibri" pitchFamily="34" charset="0"/>
              </a:rPr>
              <a:t>: &amp; κάθε πληρωμή του υπόλογου όταν αυτή είναι εντελώς άσχετη με το σκοπό για τον οποίο εκδόθηκε το Χ.Ε.Π.</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Αν συντρέχει δόλος ή βαριά αμέλεια του υπολόγου (</a:t>
            </a:r>
            <a:r>
              <a:rPr lang="el-GR" sz="2400" b="1" dirty="0" smtClean="0">
                <a:solidFill>
                  <a:srgbClr val="FF0000"/>
                </a:solidFill>
                <a:latin typeface="Calibri" pitchFamily="34" charset="0"/>
                <a:cs typeface="Calibri" pitchFamily="34" charset="0"/>
              </a:rPr>
              <a:t>άπιστη διαχείριση)</a:t>
            </a:r>
            <a:r>
              <a:rPr lang="el-GR" sz="2400" dirty="0" smtClean="0">
                <a:latin typeface="Calibri" pitchFamily="34" charset="0"/>
                <a:cs typeface="Calibri" pitchFamily="34" charset="0"/>
              </a:rPr>
              <a:t>, διώκεται &amp; πειθαρχικώς.</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Βεβαίωση του καταλογιζόμενου ποσού ως δημόσιο έσοδο.</a:t>
            </a: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7 Έκτακτος έλεγχος διαχείρισης υπολόγων</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139</a:t>
            </a:fld>
            <a:endParaRPr lang="el-GR"/>
          </a:p>
        </p:txBody>
      </p:sp>
      <p:pic>
        <p:nvPicPr>
          <p:cNvPr id="9" name="Picture 2" descr="C:\Users\gerostathoua\Desktop\unnamed.png"/>
          <p:cNvPicPr>
            <a:picLocks noChangeAspect="1" noChangeArrowheads="1"/>
          </p:cNvPicPr>
          <p:nvPr/>
        </p:nvPicPr>
        <p:blipFill>
          <a:blip r:embed="rId5" cstate="print"/>
          <a:srcRect/>
          <a:stretch>
            <a:fillRect/>
          </a:stretch>
        </p:blipFill>
        <p:spPr bwMode="auto">
          <a:xfrm>
            <a:off x="1259632" y="6165304"/>
            <a:ext cx="2232248" cy="5040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500065"/>
          </a:xfrm>
          <a:noFill/>
        </p:spPr>
        <p:txBody>
          <a:bodyPr>
            <a:noAutofit/>
          </a:bodyPr>
          <a:lstStyle/>
          <a:p>
            <a:pPr algn="ctr"/>
            <a:r>
              <a:rPr lang="el-GR" sz="1800" b="1" dirty="0" smtClean="0">
                <a:effectLst/>
                <a:latin typeface="Calibri" pitchFamily="34" charset="0"/>
                <a:cs typeface="Calibri" pitchFamily="34" charset="0"/>
              </a:rPr>
              <a:t>Ν.4270/2014</a:t>
            </a:r>
            <a:endParaRPr lang="el-GR" sz="18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1071546"/>
            <a:ext cx="7858180" cy="5286412"/>
          </a:xfrm>
          <a:solidFill>
            <a:srgbClr val="FFFF00"/>
          </a:solidFill>
          <a:ln>
            <a:solidFill>
              <a:srgbClr val="FFC000"/>
            </a:solidFill>
          </a:ln>
        </p:spPr>
        <p:txBody>
          <a:bodyPr>
            <a:noAutofit/>
          </a:bodyPr>
          <a:lstStyle/>
          <a:p>
            <a:pPr algn="just">
              <a:lnSpc>
                <a:spcPct val="150000"/>
              </a:lnSpc>
              <a:spcBef>
                <a:spcPts val="0"/>
              </a:spcBef>
            </a:pPr>
            <a:r>
              <a:rPr lang="el-GR" sz="1800" b="1" dirty="0" smtClean="0">
                <a:solidFill>
                  <a:srgbClr val="C00000"/>
                </a:solidFill>
                <a:latin typeface="Calibri" pitchFamily="34" charset="0"/>
                <a:cs typeface="Calibri" pitchFamily="34" charset="0"/>
              </a:rPr>
              <a:t>ΚΕΦΑΛΑΙΟ </a:t>
            </a:r>
            <a:r>
              <a:rPr lang="el-GR" sz="1800" b="1" dirty="0" smtClean="0">
                <a:solidFill>
                  <a:srgbClr val="C00000"/>
                </a:solidFill>
                <a:latin typeface="Calibri" pitchFamily="34" charset="0"/>
                <a:cs typeface="Calibri" pitchFamily="34" charset="0"/>
              </a:rPr>
              <a:t>Β</a:t>
            </a:r>
            <a:r>
              <a:rPr lang="el-GR" sz="1800" b="1" dirty="0" smtClean="0">
                <a:solidFill>
                  <a:srgbClr val="C00000"/>
                </a:solidFill>
                <a:latin typeface="Calibri" pitchFamily="34" charset="0"/>
                <a:cs typeface="Calibri" pitchFamily="34" charset="0"/>
              </a:rPr>
              <a:t>΄ΡΥΘΜΙΣΕΙΣ </a:t>
            </a:r>
            <a:r>
              <a:rPr lang="el-GR" sz="1800" b="1" dirty="0" smtClean="0">
                <a:solidFill>
                  <a:srgbClr val="C00000"/>
                </a:solidFill>
                <a:latin typeface="Calibri" pitchFamily="34" charset="0"/>
                <a:cs typeface="Calibri" pitchFamily="34" charset="0"/>
              </a:rPr>
              <a:t>ΓΙΑ ΤΗΝ ΚΕΝΤΡΙΚΗ </a:t>
            </a:r>
            <a:r>
              <a:rPr lang="el-GR" sz="1800" b="1" dirty="0" smtClean="0">
                <a:solidFill>
                  <a:srgbClr val="C00000"/>
                </a:solidFill>
                <a:latin typeface="Calibri" pitchFamily="34" charset="0"/>
                <a:cs typeface="Calibri" pitchFamily="34" charset="0"/>
              </a:rPr>
              <a:t>ΔΙΟΙΚΗΣΗ\</a:t>
            </a:r>
            <a:r>
              <a:rPr lang="el-GR" sz="1800" b="1" dirty="0" smtClean="0">
                <a:solidFill>
                  <a:srgbClr val="00B0F0"/>
                </a:solidFill>
                <a:latin typeface="Calibri" pitchFamily="34" charset="0"/>
                <a:cs typeface="Calibri" pitchFamily="34" charset="0"/>
              </a:rPr>
              <a:t>ΥΠΟΚΕΦ. 1 ΠΑΡΑΚΟΛΟΥΘΗΣΗ </a:t>
            </a:r>
            <a:r>
              <a:rPr lang="el-GR" sz="1800" b="1" dirty="0" smtClean="0">
                <a:solidFill>
                  <a:srgbClr val="00B0F0"/>
                </a:solidFill>
                <a:latin typeface="Calibri" pitchFamily="34" charset="0"/>
                <a:cs typeface="Calibri" pitchFamily="34" charset="0"/>
              </a:rPr>
              <a:t>- ΣΤΟΧΟΘΕΣΙΑ</a:t>
            </a:r>
            <a:endParaRPr lang="el-GR" sz="1800" dirty="0" smtClean="0">
              <a:solidFill>
                <a:srgbClr val="00B0F0"/>
              </a:solidFill>
              <a:latin typeface="Calibri" pitchFamily="34" charset="0"/>
              <a:cs typeface="Calibri" pitchFamily="34" charset="0"/>
            </a:endParaRP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70 Μνημόνια </a:t>
            </a:r>
            <a:r>
              <a:rPr lang="el-GR" sz="1800" b="1" dirty="0" smtClean="0">
                <a:latin typeface="Calibri" pitchFamily="34" charset="0"/>
                <a:cs typeface="Calibri" pitchFamily="34" charset="0"/>
              </a:rPr>
              <a:t>συνεργασίας -</a:t>
            </a:r>
            <a:r>
              <a:rPr lang="el-GR" sz="1800" b="1" dirty="0" smtClean="0">
                <a:latin typeface="Calibri" pitchFamily="34" charset="0"/>
                <a:cs typeface="Calibri" pitchFamily="34" charset="0"/>
              </a:rPr>
              <a:t> στοχοθεσία</a:t>
            </a:r>
          </a:p>
          <a:p>
            <a:pPr algn="just">
              <a:lnSpc>
                <a:spcPct val="150000"/>
              </a:lnSpc>
              <a:spcBef>
                <a:spcPts val="0"/>
              </a:spcBef>
            </a:pPr>
            <a:r>
              <a:rPr lang="el-GR" sz="1800" b="1" dirty="0" smtClean="0">
                <a:solidFill>
                  <a:srgbClr val="00B0F0"/>
                </a:solidFill>
                <a:latin typeface="Calibri" pitchFamily="34" charset="0"/>
                <a:cs typeface="Calibri" pitchFamily="34" charset="0"/>
              </a:rPr>
              <a:t>ΥΠΟΚΕΦ. 2 ΔΙΑΧΕΙΡΙΣΗ </a:t>
            </a:r>
            <a:r>
              <a:rPr lang="el-GR" sz="1800" b="1" dirty="0" smtClean="0">
                <a:solidFill>
                  <a:srgbClr val="00B0F0"/>
                </a:solidFill>
                <a:latin typeface="Calibri" pitchFamily="34" charset="0"/>
                <a:cs typeface="Calibri" pitchFamily="34" charset="0"/>
              </a:rPr>
              <a:t>ΠΙΣΤΩΣΕΩΝ</a:t>
            </a:r>
            <a:endParaRPr lang="el-GR" sz="1800" dirty="0" smtClean="0">
              <a:solidFill>
                <a:srgbClr val="00B0F0"/>
              </a:solidFill>
              <a:latin typeface="Calibri" pitchFamily="34" charset="0"/>
              <a:cs typeface="Calibri" pitchFamily="34" charset="0"/>
            </a:endParaRP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71 Ανακατανομή </a:t>
            </a:r>
            <a:r>
              <a:rPr lang="el-GR" sz="1800" b="1" dirty="0" smtClean="0">
                <a:latin typeface="Calibri" pitchFamily="34" charset="0"/>
                <a:cs typeface="Calibri" pitchFamily="34" charset="0"/>
              </a:rPr>
              <a:t>πιστώσεων του Κρατικού </a:t>
            </a:r>
            <a:r>
              <a:rPr lang="el-GR" sz="1800" b="1" dirty="0" smtClean="0">
                <a:latin typeface="Calibri" pitchFamily="34" charset="0"/>
                <a:cs typeface="Calibri" pitchFamily="34" charset="0"/>
              </a:rPr>
              <a:t>Προϋπολογισμού</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72 Ποσοστά </a:t>
            </a:r>
            <a:r>
              <a:rPr lang="el-GR" sz="1800" b="1" dirty="0" smtClean="0">
                <a:latin typeface="Calibri" pitchFamily="34" charset="0"/>
                <a:cs typeface="Calibri" pitchFamily="34" charset="0"/>
              </a:rPr>
              <a:t>διάθεσης πιστώσεων </a:t>
            </a:r>
            <a:r>
              <a:rPr lang="el-GR" sz="1800" b="1" dirty="0" smtClean="0">
                <a:latin typeface="Calibri" pitchFamily="34" charset="0"/>
                <a:cs typeface="Calibri" pitchFamily="34" charset="0"/>
              </a:rPr>
              <a:t>- ανώτατα </a:t>
            </a:r>
            <a:r>
              <a:rPr lang="el-GR" sz="1800" b="1" dirty="0" smtClean="0">
                <a:latin typeface="Calibri" pitchFamily="34" charset="0"/>
                <a:cs typeface="Calibri" pitchFamily="34" charset="0"/>
              </a:rPr>
              <a:t>όρια </a:t>
            </a:r>
            <a:r>
              <a:rPr lang="el-GR" sz="1800" b="1" dirty="0" smtClean="0">
                <a:latin typeface="Calibri" pitchFamily="34" charset="0"/>
                <a:cs typeface="Calibri" pitchFamily="34" charset="0"/>
              </a:rPr>
              <a:t>πληρωμών</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73 Διάθεση ορισμένου μέρους των </a:t>
            </a:r>
            <a:r>
              <a:rPr lang="el-GR" sz="1800" b="1" dirty="0" smtClean="0">
                <a:latin typeface="Calibri" pitchFamily="34" charset="0"/>
                <a:cs typeface="Calibri" pitchFamily="34" charset="0"/>
              </a:rPr>
              <a:t>πιστώσεων</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74 Εγγραφή πιστώσεων κατά τη διάρκεια του οικονομικού </a:t>
            </a:r>
            <a:r>
              <a:rPr lang="el-GR" sz="1800" b="1" dirty="0" smtClean="0">
                <a:latin typeface="Calibri" pitchFamily="34" charset="0"/>
                <a:cs typeface="Calibri" pitchFamily="34" charset="0"/>
              </a:rPr>
              <a:t>έτους</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75 Έσοδα και φορολογικές δαπάνες του </a:t>
            </a:r>
            <a:r>
              <a:rPr lang="el-GR" sz="1800" b="1" dirty="0" smtClean="0">
                <a:latin typeface="Calibri" pitchFamily="34" charset="0"/>
                <a:cs typeface="Calibri" pitchFamily="34" charset="0"/>
              </a:rPr>
              <a:t>προϋπολογισμού</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76 Έξοδα του ετήσιου </a:t>
            </a:r>
            <a:r>
              <a:rPr lang="el-GR" sz="1800" b="1" dirty="0" smtClean="0">
                <a:latin typeface="Calibri" pitchFamily="34" charset="0"/>
                <a:cs typeface="Calibri" pitchFamily="34" charset="0"/>
              </a:rPr>
              <a:t>προϋπολογισμού</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77 Έννοια </a:t>
            </a:r>
            <a:r>
              <a:rPr lang="el-GR" sz="1800" b="1" dirty="0" smtClean="0">
                <a:latin typeface="Calibri" pitchFamily="34" charset="0"/>
                <a:cs typeface="Calibri" pitchFamily="34" charset="0"/>
              </a:rPr>
              <a:t>και περιπτώσεις Δημόσιων δαπανών</a:t>
            </a:r>
            <a:endParaRPr lang="el-GR" sz="1800" dirty="0" smtClean="0">
              <a:latin typeface="Calibri" pitchFamily="34" charset="0"/>
              <a:cs typeface="Calibri" pitchFamily="34" charset="0"/>
            </a:endParaRPr>
          </a:p>
          <a:p>
            <a:pPr marL="271463" indent="-244475" algn="just">
              <a:lnSpc>
                <a:spcPct val="150000"/>
              </a:lnSpc>
              <a:spcBef>
                <a:spcPts val="0"/>
              </a:spcBef>
              <a:buFont typeface="Wingdings" pitchFamily="2" charset="2"/>
              <a:buChar char="ü"/>
            </a:pPr>
            <a:endParaRPr lang="el-GR" sz="1800" dirty="0" smtClean="0">
              <a:latin typeface="Calibri" pitchFamily="34" charset="0"/>
              <a:cs typeface="Calibri" pitchFamily="34" charset="0"/>
            </a:endParaRPr>
          </a:p>
          <a:p>
            <a:pPr marL="271463" indent="-244475" algn="just">
              <a:lnSpc>
                <a:spcPct val="150000"/>
              </a:lnSpc>
              <a:spcBef>
                <a:spcPts val="0"/>
              </a:spcBef>
              <a:buFont typeface="Wingdings" pitchFamily="2" charset="2"/>
              <a:buChar char="ü"/>
            </a:pPr>
            <a:endParaRPr lang="el-GR" sz="1800" dirty="0" smtClean="0">
              <a:latin typeface="Calibri" pitchFamily="34" charset="0"/>
              <a:cs typeface="Calibri" pitchFamily="34" charset="0"/>
            </a:endParaRPr>
          </a:p>
          <a:p>
            <a:pPr algn="just">
              <a:lnSpc>
                <a:spcPct val="150000"/>
              </a:lnSpc>
              <a:spcBef>
                <a:spcPts val="0"/>
              </a:spcBef>
            </a:pPr>
            <a:endParaRPr lang="el-GR" sz="1800" dirty="0" smtClean="0">
              <a:latin typeface="Calibri" pitchFamily="34" charset="0"/>
              <a:cs typeface="Calibri" pitchFamily="34" charset="0"/>
            </a:endParaRPr>
          </a:p>
          <a:p>
            <a:pPr marL="271463" indent="-244475" algn="just">
              <a:buFont typeface="Wingdings" pitchFamily="2" charset="2"/>
              <a:buChar char="ü"/>
            </a:pPr>
            <a:endParaRPr lang="el-GR" sz="1800"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v"/>
              <a:tabLst>
                <a:tab pos="177800" algn="l"/>
              </a:tabLst>
            </a:pP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14</a:t>
            </a:fld>
            <a:endParaRPr lang="el-G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Κατά της καταλογιστικής απόφασης </a:t>
            </a:r>
            <a:r>
              <a:rPr lang="el-GR" sz="2400" dirty="0" smtClean="0">
                <a:solidFill>
                  <a:srgbClr val="C00000"/>
                </a:solidFill>
                <a:latin typeface="Calibri" pitchFamily="34" charset="0"/>
                <a:cs typeface="Calibri" pitchFamily="34" charset="0"/>
              </a:rPr>
              <a:t>χωρούν τα ένδικα μέσα ενώπιον του </a:t>
            </a:r>
            <a:r>
              <a:rPr lang="el-GR" sz="2400" dirty="0" err="1" smtClean="0">
                <a:solidFill>
                  <a:srgbClr val="C00000"/>
                </a:solidFill>
                <a:latin typeface="Calibri" pitchFamily="34" charset="0"/>
                <a:cs typeface="Calibri" pitchFamily="34" charset="0"/>
              </a:rPr>
              <a:t>ΕλΣ</a:t>
            </a:r>
            <a:r>
              <a:rPr lang="el-GR" sz="2400" dirty="0" smtClean="0">
                <a:latin typeface="Calibri" pitchFamily="34" charset="0"/>
                <a:cs typeface="Calibri" pitchFamily="34" charset="0"/>
              </a:rPr>
              <a:t>.</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Οι </a:t>
            </a:r>
            <a:r>
              <a:rPr lang="el-GR" sz="2400" dirty="0" err="1" smtClean="0">
                <a:latin typeface="Calibri" pitchFamily="34" charset="0"/>
                <a:cs typeface="Calibri" pitchFamily="34" charset="0"/>
              </a:rPr>
              <a:t>καταλογιστικές</a:t>
            </a:r>
            <a:r>
              <a:rPr lang="el-GR" sz="2400" dirty="0" smtClean="0">
                <a:latin typeface="Calibri" pitchFamily="34" charset="0"/>
                <a:cs typeface="Calibri" pitchFamily="34" charset="0"/>
              </a:rPr>
              <a:t> αποφάσεις μαζί με τα σχετικά παραρτήματα των αποδεικτικών βεβαίωσης εισπρακτέων εσόδων, </a:t>
            </a:r>
            <a:r>
              <a:rPr lang="el-GR" sz="2400" dirty="0" smtClean="0">
                <a:solidFill>
                  <a:srgbClr val="C00000"/>
                </a:solidFill>
                <a:latin typeface="Calibri" pitchFamily="34" charset="0"/>
                <a:cs typeface="Calibri" pitchFamily="34" charset="0"/>
              </a:rPr>
              <a:t>αποτελούν δικαιολογητικά της τακτοποίησης του οικείου Χ.Ε.Π</a:t>
            </a:r>
            <a:r>
              <a:rPr lang="el-GR" sz="2400" dirty="0" smtClean="0">
                <a:latin typeface="Calibri" pitchFamily="34" charset="0"/>
                <a:cs typeface="Calibri" pitchFamily="34" charset="0"/>
              </a:rPr>
              <a:t>, μέχρι την τυχόν άρση του καταλογισμού με τις διαδικασίες που προβλέπονται.</a:t>
            </a:r>
          </a:p>
          <a:p>
            <a:pPr algn="just">
              <a:lnSpc>
                <a:spcPct val="170000"/>
              </a:lnSpc>
              <a:spcBef>
                <a:spcPts val="0"/>
              </a:spcBef>
            </a:pPr>
            <a:endParaRPr lang="el-GR" sz="20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7 Έκτακτος έλεγχος διαχείρισης υπολόγων</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140</a:t>
            </a:fld>
            <a:endParaRPr lang="el-G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929354"/>
          </a:xfrm>
          <a:noFill/>
          <a:ln>
            <a:noFill/>
          </a:ln>
        </p:spPr>
        <p:txBody>
          <a:bodyPr>
            <a:normAutofit/>
          </a:bodyPr>
          <a:lstStyle/>
          <a:p>
            <a:pPr algn="just">
              <a:lnSpc>
                <a:spcPct val="150000"/>
              </a:lnSpc>
              <a:spcBef>
                <a:spcPts val="0"/>
              </a:spcBef>
              <a:buFont typeface="Wingdings" pitchFamily="2" charset="2"/>
              <a:buChar char="Ø"/>
            </a:pPr>
            <a:endParaRPr lang="el-GR" sz="2000" dirty="0" smtClean="0"/>
          </a:p>
          <a:p>
            <a:pPr marL="360363" indent="-333375" algn="just">
              <a:lnSpc>
                <a:spcPct val="150000"/>
              </a:lnSpc>
              <a:spcBef>
                <a:spcPts val="0"/>
              </a:spcBef>
              <a:buFont typeface="Wingdings" pitchFamily="2" charset="2"/>
              <a:buChar char="Ø"/>
            </a:pPr>
            <a:r>
              <a:rPr lang="el-GR" sz="2800" dirty="0" smtClean="0">
                <a:latin typeface="Calibri" pitchFamily="34" charset="0"/>
                <a:cs typeface="Calibri" pitchFamily="34" charset="0"/>
              </a:rPr>
              <a:t>Σε περίπτωση απώλειας δικαιολογητικών, εφαρμόζονται οι διατάξεις του Οργανισμού του </a:t>
            </a:r>
            <a:r>
              <a:rPr lang="el-GR" sz="2800" dirty="0" err="1" smtClean="0">
                <a:latin typeface="Calibri" pitchFamily="34" charset="0"/>
                <a:cs typeface="Calibri" pitchFamily="34" charset="0"/>
              </a:rPr>
              <a:t>ΕλΣ</a:t>
            </a: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8 απώλεια δικαιολογητικών Χ.Ε.Π.</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141</a:t>
            </a:fld>
            <a:endParaRPr lang="el-G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857232"/>
            <a:ext cx="7715304" cy="5715040"/>
          </a:xfrm>
          <a:noFill/>
          <a:ln>
            <a:noFill/>
          </a:ln>
        </p:spPr>
        <p:txBody>
          <a:bodyPr>
            <a:normAutofit/>
          </a:bodyPr>
          <a:lstStyle/>
          <a:p>
            <a:pPr algn="just">
              <a:lnSpc>
                <a:spcPct val="150000"/>
              </a:lnSpc>
              <a:spcBef>
                <a:spcPts val="0"/>
              </a:spcBef>
              <a:buFont typeface="Wingdings" pitchFamily="2" charset="2"/>
              <a:buChar char="Ø"/>
            </a:pPr>
            <a:endParaRPr lang="el-GR" sz="2000" dirty="0" smtClean="0"/>
          </a:p>
          <a:p>
            <a:pPr marL="360363" indent="-333375" algn="just">
              <a:buFont typeface="Wingdings" pitchFamily="2" charset="2"/>
              <a:buChar char="Ø"/>
            </a:pPr>
            <a:r>
              <a:rPr lang="el-GR" sz="2400" b="1" dirty="0" smtClean="0">
                <a:latin typeface="Calibri" pitchFamily="34" charset="0"/>
                <a:cs typeface="Calibri" pitchFamily="34" charset="0"/>
              </a:rPr>
              <a:t>Άρθρο 9 Υποχρεώσεις - Ευθύνες υπολόγων προσωρινών Χ. Ε.</a:t>
            </a:r>
          </a:p>
          <a:p>
            <a:pPr marL="360363" indent="-333375" algn="just"/>
            <a:endParaRPr lang="el-GR" sz="2400" b="1" dirty="0" smtClean="0">
              <a:latin typeface="Calibri" pitchFamily="34" charset="0"/>
              <a:cs typeface="Calibri" pitchFamily="34" charset="0"/>
            </a:endParaRPr>
          </a:p>
          <a:p>
            <a:pPr marL="360363" indent="-333375" algn="just"/>
            <a:endParaRPr lang="el-GR" sz="2400" b="1"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Ø"/>
            </a:pPr>
            <a:r>
              <a:rPr lang="el-GR" sz="2400" b="1" dirty="0" smtClean="0">
                <a:latin typeface="Calibri" pitchFamily="34" charset="0"/>
                <a:cs typeface="Calibri" pitchFamily="34" charset="0"/>
              </a:rPr>
              <a:t>Άρθρο 10 Τακτοποίηση Προσωρινών Χ.Ε.</a:t>
            </a: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9 -10</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142</a:t>
            </a:fld>
            <a:endParaRPr lang="el-G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643042" y="1000108"/>
            <a:ext cx="7143800" cy="4786346"/>
          </a:xfrm>
          <a:solidFill>
            <a:schemeClr val="accent5">
              <a:lumMod val="40000"/>
              <a:lumOff val="60000"/>
            </a:schemeClr>
          </a:solidFill>
          <a:ln>
            <a:noFill/>
          </a:ln>
        </p:spPr>
        <p:txBody>
          <a:bodyPr>
            <a:normAutofit/>
          </a:bodyPr>
          <a:lstStyle/>
          <a:p>
            <a:pPr algn="just">
              <a:lnSpc>
                <a:spcPct val="150000"/>
              </a:lnSpc>
              <a:spcBef>
                <a:spcPts val="0"/>
              </a:spcBef>
            </a:pPr>
            <a:endParaRPr lang="el-GR" sz="2000" dirty="0" smtClean="0"/>
          </a:p>
          <a:p>
            <a:pPr algn="just">
              <a:lnSpc>
                <a:spcPct val="150000"/>
              </a:lnSpc>
              <a:spcBef>
                <a:spcPts val="0"/>
              </a:spcBef>
            </a:pPr>
            <a:endParaRPr lang="el-GR" sz="2000" dirty="0" smtClean="0"/>
          </a:p>
          <a:p>
            <a:pPr algn="just">
              <a:lnSpc>
                <a:spcPct val="150000"/>
              </a:lnSpc>
              <a:spcBef>
                <a:spcPts val="0"/>
              </a:spcBef>
            </a:pPr>
            <a:endParaRPr lang="el-GR" sz="2000" dirty="0" smtClean="0"/>
          </a:p>
          <a:p>
            <a:pPr algn="just">
              <a:lnSpc>
                <a:spcPct val="150000"/>
              </a:lnSpc>
              <a:spcBef>
                <a:spcPts val="0"/>
              </a:spcBef>
            </a:pPr>
            <a:endParaRPr lang="el-GR" sz="2000" dirty="0" smtClean="0"/>
          </a:p>
          <a:p>
            <a:pPr algn="ctr">
              <a:lnSpc>
                <a:spcPct val="170000"/>
              </a:lnSpc>
              <a:spcBef>
                <a:spcPts val="0"/>
              </a:spcBef>
            </a:pPr>
            <a:endParaRPr lang="el-GR" sz="2400" dirty="0" smtClean="0">
              <a:latin typeface="Calibri" pitchFamily="34" charset="0"/>
              <a:cs typeface="Calibri" pitchFamily="34" charset="0"/>
            </a:endParaRPr>
          </a:p>
          <a:p>
            <a:pPr algn="ctr">
              <a:lnSpc>
                <a:spcPct val="170000"/>
              </a:lnSpc>
              <a:spcBef>
                <a:spcPts val="0"/>
              </a:spcBef>
            </a:pPr>
            <a:r>
              <a:rPr lang="el-GR" sz="2400" b="1" dirty="0" smtClean="0">
                <a:latin typeface="Calibri" pitchFamily="34" charset="0"/>
                <a:cs typeface="Calibri" pitchFamily="34" charset="0"/>
              </a:rPr>
              <a:t>Ευχαριστώ πολύ για την προσοχή σας!</a:t>
            </a:r>
            <a:endParaRPr lang="en-US" sz="2400" b="1" dirty="0" smtClean="0">
              <a:latin typeface="Calibri" pitchFamily="34" charset="0"/>
              <a:cs typeface="Calibri" pitchFamily="34" charset="0"/>
            </a:endParaRPr>
          </a:p>
          <a:p>
            <a:pPr algn="ctr">
              <a:lnSpc>
                <a:spcPct val="170000"/>
              </a:lnSpc>
              <a:spcBef>
                <a:spcPts val="0"/>
              </a:spcBef>
            </a:pPr>
            <a:endParaRPr lang="en-US" sz="2400" b="1" dirty="0" smtClean="0">
              <a:latin typeface="Calibri" pitchFamily="34" charset="0"/>
              <a:cs typeface="Calibri" pitchFamily="34" charset="0"/>
            </a:endParaRPr>
          </a:p>
          <a:p>
            <a:pPr algn="ctr">
              <a:lnSpc>
                <a:spcPct val="170000"/>
              </a:lnSpc>
              <a:spcBef>
                <a:spcPts val="0"/>
              </a:spcBef>
            </a:pPr>
            <a:endParaRPr lang="en-US" sz="2400" b="1"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143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428627"/>
          </a:xfrm>
          <a:noFill/>
        </p:spPr>
        <p:txBody>
          <a:bodyPr>
            <a:noAutofit/>
          </a:bodyPr>
          <a:lstStyle/>
          <a:p>
            <a:pPr algn="ctr"/>
            <a:r>
              <a:rPr lang="el-GR" sz="1800" b="1" dirty="0" smtClean="0"/>
              <a:t>Άρθρο 71 Ανακατανομή πιστώσεων του ΚΠ</a:t>
            </a:r>
            <a:endParaRPr lang="el-GR" sz="18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642918"/>
            <a:ext cx="7858180" cy="6000792"/>
          </a:xfrm>
          <a:noFill/>
          <a:ln>
            <a:solidFill>
              <a:srgbClr val="FFC000"/>
            </a:solidFill>
          </a:ln>
        </p:spPr>
        <p:txBody>
          <a:bodyPr>
            <a:noAutofit/>
          </a:bodyPr>
          <a:lstStyle/>
          <a:p>
            <a:pPr marL="36000" indent="-150813" algn="just">
              <a:lnSpc>
                <a:spcPct val="150000"/>
              </a:lnSpc>
              <a:spcBef>
                <a:spcPts val="0"/>
              </a:spcBef>
              <a:buFont typeface="Wingdings" pitchFamily="2" charset="2"/>
              <a:buChar char="v"/>
              <a:tabLst>
                <a:tab pos="177800" algn="l"/>
              </a:tabLst>
            </a:pPr>
            <a:r>
              <a:rPr lang="el-GR" sz="2000" dirty="0" smtClean="0"/>
              <a:t> </a:t>
            </a:r>
            <a:r>
              <a:rPr lang="el-GR" sz="1800" dirty="0" smtClean="0">
                <a:latin typeface="Calibri" pitchFamily="34" charset="0"/>
                <a:cs typeface="Calibri" pitchFamily="34" charset="0"/>
              </a:rPr>
              <a:t>Χρησιμοποίηση πιστώσεων ΚΠ αποκλειστικά </a:t>
            </a:r>
            <a:r>
              <a:rPr lang="el-GR" sz="1800" dirty="0" smtClean="0">
                <a:latin typeface="Calibri" pitchFamily="34" charset="0"/>
                <a:cs typeface="Calibri" pitchFamily="34" charset="0"/>
              </a:rPr>
              <a:t>για την αντιμετώπιση των δαπανών του </a:t>
            </a:r>
            <a:r>
              <a:rPr lang="el-GR" sz="1800" dirty="0" smtClean="0">
                <a:latin typeface="Calibri" pitchFamily="34" charset="0"/>
                <a:cs typeface="Calibri" pitchFamily="34" charset="0"/>
              </a:rPr>
              <a:t>Φ. της ΚΔ &amp; της </a:t>
            </a:r>
            <a:r>
              <a:rPr lang="el-GR" sz="1800" dirty="0" smtClean="0">
                <a:latin typeface="Calibri" pitchFamily="34" charset="0"/>
                <a:cs typeface="Calibri" pitchFamily="34" charset="0"/>
              </a:rPr>
              <a:t>συγκεκριμένης μείζονος </a:t>
            </a:r>
            <a:r>
              <a:rPr lang="el-GR" sz="1800" dirty="0" smtClean="0">
                <a:latin typeface="Calibri" pitchFamily="34" charset="0"/>
                <a:cs typeface="Calibri" pitchFamily="34" charset="0"/>
              </a:rPr>
              <a:t>κατηγορίας δαπάνης </a:t>
            </a:r>
            <a:r>
              <a:rPr lang="el-GR" sz="1800" dirty="0" smtClean="0">
                <a:latin typeface="Calibri" pitchFamily="34" charset="0"/>
                <a:cs typeface="Calibri" pitchFamily="34" charset="0"/>
              </a:rPr>
              <a:t>για την οποία προβλέφθηκαν </a:t>
            </a:r>
            <a:r>
              <a:rPr lang="el-GR" sz="1800" b="1" dirty="0" smtClean="0">
                <a:solidFill>
                  <a:srgbClr val="C00000"/>
                </a:solidFill>
                <a:latin typeface="Calibri" pitchFamily="34" charset="0"/>
                <a:cs typeface="Calibri" pitchFamily="34" charset="0"/>
              </a:rPr>
              <a:t>(αρχή της ειδικότητας των πιστώσεων)</a:t>
            </a:r>
            <a:r>
              <a:rPr lang="el-GR" sz="1800" dirty="0" smtClean="0">
                <a:latin typeface="Calibri" pitchFamily="34" charset="0"/>
                <a:cs typeface="Calibri" pitchFamily="34" charset="0"/>
              </a:rPr>
              <a:t>, εκτός εάν οι πιστώσεις ανακατανέμονται </a:t>
            </a:r>
            <a:r>
              <a:rPr lang="el-GR" sz="1800" u="sng" dirty="0" smtClean="0">
                <a:latin typeface="Calibri" pitchFamily="34" charset="0"/>
                <a:cs typeface="Calibri" pitchFamily="34" charset="0"/>
              </a:rPr>
              <a:t>βάσει  των εξής περιπτώσεων</a:t>
            </a:r>
            <a:r>
              <a:rPr lang="el-GR" sz="1800" dirty="0" smtClean="0">
                <a:latin typeface="Calibri" pitchFamily="34" charset="0"/>
                <a:cs typeface="Calibri" pitchFamily="34" charset="0"/>
              </a:rPr>
              <a:t>: </a:t>
            </a:r>
            <a:endParaRPr lang="el-GR" sz="1800" dirty="0" smtClean="0">
              <a:latin typeface="Calibri" pitchFamily="34" charset="0"/>
              <a:cs typeface="Calibri" pitchFamily="34" charset="0"/>
            </a:endParaRPr>
          </a:p>
          <a:p>
            <a:pPr marL="177800" indent="-177800" algn="just">
              <a:lnSpc>
                <a:spcPct val="150000"/>
              </a:lnSpc>
              <a:spcBef>
                <a:spcPts val="0"/>
              </a:spcBef>
              <a:buAutoNum type="arabicPeriod"/>
              <a:tabLst>
                <a:tab pos="177800" algn="l"/>
              </a:tabLst>
            </a:pPr>
            <a:r>
              <a:rPr lang="el-GR" sz="1800" b="1" u="sng" dirty="0" smtClean="0">
                <a:latin typeface="Calibri" pitchFamily="34" charset="0"/>
                <a:cs typeface="Calibri" pitchFamily="34" charset="0"/>
              </a:rPr>
              <a:t>Αρμόδιος διατάκτης προϋπολογισμού</a:t>
            </a:r>
            <a:r>
              <a:rPr lang="el-GR" sz="1800" dirty="0" smtClean="0">
                <a:latin typeface="Calibri" pitchFamily="34" charset="0"/>
                <a:cs typeface="Calibri" pitchFamily="34" charset="0"/>
              </a:rPr>
              <a:t>: μεταφορά </a:t>
            </a:r>
            <a:r>
              <a:rPr lang="el-GR" sz="1800" dirty="0" smtClean="0">
                <a:latin typeface="Calibri" pitchFamily="34" charset="0"/>
                <a:cs typeface="Calibri" pitchFamily="34" charset="0"/>
              </a:rPr>
              <a:t>πιστώσεων </a:t>
            </a:r>
            <a:r>
              <a:rPr lang="el-GR" sz="1800" b="1" dirty="0" smtClean="0">
                <a:latin typeface="Calibri" pitchFamily="34" charset="0"/>
                <a:cs typeface="Calibri" pitchFamily="34" charset="0"/>
              </a:rPr>
              <a:t>εντός </a:t>
            </a:r>
            <a:r>
              <a:rPr lang="el-GR" sz="1800" b="1" dirty="0" smtClean="0">
                <a:latin typeface="Calibri" pitchFamily="34" charset="0"/>
                <a:cs typeface="Calibri" pitchFamily="34" charset="0"/>
              </a:rPr>
              <a:t>μειζόνων κατηγοριών </a:t>
            </a:r>
            <a:r>
              <a:rPr lang="el-GR" sz="1800" b="1" dirty="0" smtClean="0">
                <a:latin typeface="Calibri" pitchFamily="34" charset="0"/>
                <a:cs typeface="Calibri" pitchFamily="34" charset="0"/>
              </a:rPr>
              <a:t>δαπανών</a:t>
            </a:r>
            <a:r>
              <a:rPr lang="el-GR" sz="1800" dirty="0" smtClean="0">
                <a:latin typeface="Calibri" pitchFamily="34" charset="0"/>
                <a:cs typeface="Calibri" pitchFamily="34" charset="0"/>
              </a:rPr>
              <a:t>, </a:t>
            </a:r>
            <a:r>
              <a:rPr lang="el-GR" sz="1800" b="1" dirty="0" smtClean="0">
                <a:solidFill>
                  <a:srgbClr val="C00000"/>
                </a:solidFill>
                <a:latin typeface="Calibri" pitchFamily="34" charset="0"/>
                <a:cs typeface="Calibri" pitchFamily="34" charset="0"/>
              </a:rPr>
              <a:t>χωρίς να μεταβληθούν τα ανώτατα όρια </a:t>
            </a:r>
            <a:r>
              <a:rPr lang="el-GR" sz="1800" dirty="0" smtClean="0">
                <a:latin typeface="Calibri" pitchFamily="34" charset="0"/>
                <a:cs typeface="Calibri" pitchFamily="34" charset="0"/>
              </a:rPr>
              <a:t>αυτών, καθώς </a:t>
            </a:r>
            <a:r>
              <a:rPr lang="el-GR" sz="1800" dirty="0" smtClean="0">
                <a:latin typeface="Calibri" pitchFamily="34" charset="0"/>
                <a:cs typeface="Calibri" pitchFamily="34" charset="0"/>
              </a:rPr>
              <a:t>&amp; </a:t>
            </a:r>
            <a:r>
              <a:rPr lang="el-GR" sz="1800" b="1" dirty="0" smtClean="0">
                <a:solidFill>
                  <a:srgbClr val="C00000"/>
                </a:solidFill>
                <a:latin typeface="Calibri" pitchFamily="34" charset="0"/>
                <a:cs typeface="Calibri" pitchFamily="34" charset="0"/>
              </a:rPr>
              <a:t>από </a:t>
            </a:r>
            <a:r>
              <a:rPr lang="el-GR" sz="1800" b="1" dirty="0" smtClean="0">
                <a:solidFill>
                  <a:srgbClr val="C00000"/>
                </a:solidFill>
                <a:latin typeface="Calibri" pitchFamily="34" charset="0"/>
                <a:cs typeface="Calibri" pitchFamily="34" charset="0"/>
              </a:rPr>
              <a:t>ΕΦ σε ΕΦ </a:t>
            </a:r>
            <a:r>
              <a:rPr lang="el-GR" sz="1800" dirty="0" smtClean="0">
                <a:latin typeface="Calibri" pitchFamily="34" charset="0"/>
                <a:cs typeface="Calibri" pitchFamily="34" charset="0"/>
              </a:rPr>
              <a:t>εντός της ίδιας μείζονος κατηγορίας, χωρίς να μεταβληθούν τα ανώτατα όρια του φορέα</a:t>
            </a:r>
            <a:r>
              <a:rPr lang="el-GR" sz="1800" dirty="0" smtClean="0">
                <a:latin typeface="Calibri" pitchFamily="34" charset="0"/>
                <a:cs typeface="Calibri" pitchFamily="34" charset="0"/>
              </a:rPr>
              <a:t>.</a:t>
            </a:r>
          </a:p>
          <a:p>
            <a:pPr marL="177800" indent="-177800" algn="just">
              <a:lnSpc>
                <a:spcPct val="150000"/>
              </a:lnSpc>
              <a:spcBef>
                <a:spcPts val="0"/>
              </a:spcBef>
              <a:buAutoNum type="arabicPeriod"/>
              <a:tabLst>
                <a:tab pos="177800" algn="l"/>
              </a:tabLst>
            </a:pPr>
            <a:r>
              <a:rPr lang="el-GR" sz="1800" b="1" u="sng" dirty="0" smtClean="0">
                <a:latin typeface="Calibri" pitchFamily="34" charset="0"/>
                <a:cs typeface="Calibri" pitchFamily="34" charset="0"/>
              </a:rPr>
              <a:t>Απόφαση </a:t>
            </a:r>
            <a:r>
              <a:rPr lang="el-GR" sz="1800" b="1" u="sng" dirty="0" err="1" smtClean="0">
                <a:latin typeface="Calibri" pitchFamily="34" charset="0"/>
                <a:cs typeface="Calibri" pitchFamily="34" charset="0"/>
              </a:rPr>
              <a:t>ΥπΟικ</a:t>
            </a:r>
            <a:r>
              <a:rPr lang="el-GR" sz="1800" dirty="0" smtClean="0">
                <a:latin typeface="Calibri" pitchFamily="34" charset="0"/>
                <a:cs typeface="Calibri" pitchFamily="34" charset="0"/>
              </a:rPr>
              <a:t>., κατόπιν αιτιολογημένης πρότασης </a:t>
            </a:r>
            <a:r>
              <a:rPr lang="el-GR" sz="1800" dirty="0" smtClean="0">
                <a:latin typeface="Calibri" pitchFamily="34" charset="0"/>
                <a:cs typeface="Calibri" pitchFamily="34" charset="0"/>
              </a:rPr>
              <a:t>του αρμόδιου διατάκτη </a:t>
            </a:r>
            <a:r>
              <a:rPr lang="el-GR" sz="1800" dirty="0" smtClean="0">
                <a:latin typeface="Calibri" pitchFamily="34" charset="0"/>
                <a:cs typeface="Calibri" pitchFamily="34" charset="0"/>
              </a:rPr>
              <a:t>&amp; σύμφωνης γνώμης </a:t>
            </a:r>
            <a:r>
              <a:rPr lang="el-GR" sz="1800" dirty="0" smtClean="0">
                <a:latin typeface="Calibri" pitchFamily="34" charset="0"/>
                <a:cs typeface="Calibri" pitchFamily="34" charset="0"/>
              </a:rPr>
              <a:t>του </a:t>
            </a:r>
            <a:r>
              <a:rPr lang="el-GR" sz="1800" dirty="0" smtClean="0">
                <a:latin typeface="Calibri" pitchFamily="34" charset="0"/>
                <a:cs typeface="Calibri" pitchFamily="34" charset="0"/>
              </a:rPr>
              <a:t>ΠΟΥ, </a:t>
            </a:r>
            <a:r>
              <a:rPr lang="el-GR" sz="1800" dirty="0" smtClean="0">
                <a:latin typeface="Calibri" pitchFamily="34" charset="0"/>
                <a:cs typeface="Calibri" pitchFamily="34" charset="0"/>
              </a:rPr>
              <a:t>δύναται να γίνονται μεταφορές μεταξύ μειζόνων κατηγοριών δαπανών εντός του προϋπολογισμού </a:t>
            </a:r>
            <a:r>
              <a:rPr lang="el-GR" sz="1800" dirty="0" smtClean="0">
                <a:latin typeface="Calibri" pitchFamily="34" charset="0"/>
                <a:cs typeface="Calibri" pitchFamily="34" charset="0"/>
              </a:rPr>
              <a:t>του Φ της ΚΔ. </a:t>
            </a:r>
          </a:p>
          <a:p>
            <a:pPr marL="177800" indent="-177800" algn="just">
              <a:lnSpc>
                <a:spcPct val="150000"/>
              </a:lnSpc>
              <a:spcBef>
                <a:spcPts val="0"/>
              </a:spcBef>
              <a:buAutoNum type="arabicPeriod"/>
              <a:tabLst>
                <a:tab pos="177800" algn="l"/>
              </a:tabLst>
            </a:pPr>
            <a:r>
              <a:rPr lang="el-GR" sz="1800" b="1" u="sng" dirty="0" smtClean="0">
                <a:latin typeface="Calibri" pitchFamily="34" charset="0"/>
                <a:cs typeface="Calibri" pitchFamily="34" charset="0"/>
              </a:rPr>
              <a:t>ΠΔΕ</a:t>
            </a:r>
            <a:r>
              <a:rPr lang="el-GR" sz="1800" dirty="0" smtClean="0">
                <a:latin typeface="Calibri" pitchFamily="34" charset="0"/>
                <a:cs typeface="Calibri" pitchFamily="34" charset="0"/>
              </a:rPr>
              <a:t>: μεταφορά πιστώσεων </a:t>
            </a:r>
            <a:r>
              <a:rPr lang="el-GR" sz="1800" dirty="0" smtClean="0">
                <a:latin typeface="Calibri" pitchFamily="34" charset="0"/>
                <a:cs typeface="Calibri" pitchFamily="34" charset="0"/>
              </a:rPr>
              <a:t>μεταξύ μειζόνων κατηγοριών δαπανών εντός του ορίου πιστώσεων του </a:t>
            </a:r>
            <a:r>
              <a:rPr lang="el-GR" sz="1800" dirty="0" smtClean="0">
                <a:latin typeface="Calibri" pitchFamily="34" charset="0"/>
                <a:cs typeface="Calibri" pitchFamily="34" charset="0"/>
              </a:rPr>
              <a:t>Φ. για </a:t>
            </a:r>
            <a:r>
              <a:rPr lang="el-GR" sz="1800" dirty="0" smtClean="0">
                <a:latin typeface="Calibri" pitchFamily="34" charset="0"/>
                <a:cs typeface="Calibri" pitchFamily="34" charset="0"/>
              </a:rPr>
              <a:t>κάθε σκέλος </a:t>
            </a:r>
            <a:r>
              <a:rPr lang="el-GR" sz="1800" dirty="0" smtClean="0">
                <a:latin typeface="Calibri" pitchFamily="34" charset="0"/>
                <a:cs typeface="Calibri" pitchFamily="34" charset="0"/>
              </a:rPr>
              <a:t>χωριστά με </a:t>
            </a:r>
            <a:r>
              <a:rPr lang="el-GR" sz="1800" dirty="0" smtClean="0">
                <a:latin typeface="Calibri" pitchFamily="34" charset="0"/>
                <a:cs typeface="Calibri" pitchFamily="34" charset="0"/>
              </a:rPr>
              <a:t>απόφαση του αρμόδιου διατάκτη, κατόπιν σύμφωνης γνώμης του </a:t>
            </a:r>
            <a:r>
              <a:rPr lang="el-GR" sz="1800" dirty="0" smtClean="0">
                <a:latin typeface="Calibri" pitchFamily="34" charset="0"/>
                <a:cs typeface="Calibri" pitchFamily="34" charset="0"/>
              </a:rPr>
              <a:t>ΠΟΥ.</a:t>
            </a:r>
            <a:endParaRPr lang="el-GR" sz="1800" dirty="0" smtClean="0">
              <a:latin typeface="Calibri" pitchFamily="34" charset="0"/>
              <a:cs typeface="Calibri" pitchFamily="34" charset="0"/>
            </a:endParaRPr>
          </a:p>
          <a:p>
            <a:pPr marL="36000" indent="-342900" algn="just">
              <a:lnSpc>
                <a:spcPct val="150000"/>
              </a:lnSpc>
              <a:spcBef>
                <a:spcPts val="0"/>
              </a:spcBef>
              <a:buAutoNum type="arabicPeriod"/>
              <a:tabLst>
                <a:tab pos="177800" algn="l"/>
              </a:tabLst>
            </a:pPr>
            <a:endParaRPr lang="el-GR" sz="1800"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15</a:t>
            </a:fld>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428627"/>
          </a:xfrm>
          <a:noFill/>
        </p:spPr>
        <p:txBody>
          <a:bodyPr>
            <a:noAutofit/>
          </a:bodyPr>
          <a:lstStyle/>
          <a:p>
            <a:pPr algn="ctr"/>
            <a:r>
              <a:rPr lang="el-GR" sz="1800" b="1" dirty="0" smtClean="0"/>
              <a:t>Άρθρο 71 Ανακατανομή πιστώσεων του ΚΠ</a:t>
            </a:r>
            <a:endParaRPr lang="el-GR" sz="18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642918"/>
            <a:ext cx="7858180" cy="6143668"/>
          </a:xfrm>
          <a:noFill/>
          <a:ln>
            <a:solidFill>
              <a:srgbClr val="FFC000"/>
            </a:solidFill>
          </a:ln>
        </p:spPr>
        <p:txBody>
          <a:bodyPr>
            <a:noAutofit/>
          </a:bodyPr>
          <a:lstStyle/>
          <a:p>
            <a:pPr marL="36000" indent="-150813" algn="just">
              <a:lnSpc>
                <a:spcPct val="150000"/>
              </a:lnSpc>
              <a:spcBef>
                <a:spcPts val="0"/>
              </a:spcBef>
              <a:tabLst>
                <a:tab pos="177800" algn="l"/>
              </a:tabLst>
            </a:pPr>
            <a:r>
              <a:rPr lang="el-GR" sz="1800" dirty="0" smtClean="0">
                <a:latin typeface="Calibri" pitchFamily="34" charset="0"/>
                <a:cs typeface="Calibri" pitchFamily="34" charset="0"/>
              </a:rPr>
              <a:t>4. </a:t>
            </a:r>
            <a:r>
              <a:rPr lang="el-GR" sz="1800" b="1" u="sng" dirty="0" smtClean="0">
                <a:solidFill>
                  <a:srgbClr val="C00000"/>
                </a:solidFill>
                <a:latin typeface="Calibri" pitchFamily="34" charset="0"/>
                <a:cs typeface="Calibri" pitchFamily="34" charset="0"/>
              </a:rPr>
              <a:t>Έγκριση Βουλής</a:t>
            </a:r>
            <a:r>
              <a:rPr lang="el-GR" sz="1800" dirty="0" smtClean="0">
                <a:latin typeface="Calibri" pitchFamily="34" charset="0"/>
                <a:cs typeface="Calibri" pitchFamily="34" charset="0"/>
              </a:rPr>
              <a:t>: για μεταφορά πιστώσεων από Φ. σε άλλον Φ. ΚΔ (άρθρ.60). </a:t>
            </a:r>
            <a:r>
              <a:rPr lang="el-GR" sz="1800" b="1" dirty="0" smtClean="0">
                <a:solidFill>
                  <a:srgbClr val="0070C0"/>
                </a:solidFill>
                <a:latin typeface="Calibri" pitchFamily="34" charset="0"/>
                <a:cs typeface="Calibri" pitchFamily="34" charset="0"/>
              </a:rPr>
              <a:t>Κατ' εξαίρεση, με απόφαση του </a:t>
            </a:r>
            <a:r>
              <a:rPr lang="el-GR" sz="1800" b="1" dirty="0" err="1" smtClean="0">
                <a:solidFill>
                  <a:srgbClr val="0070C0"/>
                </a:solidFill>
                <a:latin typeface="Calibri" pitchFamily="34" charset="0"/>
                <a:cs typeface="Calibri" pitchFamily="34" charset="0"/>
              </a:rPr>
              <a:t>ΥπΟικ</a:t>
            </a:r>
            <a:r>
              <a:rPr lang="el-GR" sz="1800" b="1" dirty="0" smtClean="0">
                <a:solidFill>
                  <a:srgbClr val="0070C0"/>
                </a:solidFill>
                <a:latin typeface="Calibri" pitchFamily="34" charset="0"/>
                <a:cs typeface="Calibri" pitchFamily="34" charset="0"/>
              </a:rPr>
              <a:t>. επιτρέπεται</a:t>
            </a:r>
            <a:r>
              <a:rPr lang="el-GR" sz="1800" dirty="0" smtClean="0">
                <a:latin typeface="Calibri" pitchFamily="34" charset="0"/>
                <a:cs typeface="Calibri" pitchFamily="34" charset="0"/>
              </a:rPr>
              <a:t>:</a:t>
            </a:r>
          </a:p>
          <a:p>
            <a:pPr marL="36000" indent="-150813" algn="just">
              <a:lnSpc>
                <a:spcPct val="15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Η μεταφορά πιστώσεων αποδοχών από ένα Φ της ΚΔ σε άλλον Φ της ΚΔ, πιστώσεων για επιχορήγηση φορέων &amp; υπό κατανομή πιστώσεων για νέες προσλήψεις, σε πιστώσεις αποδοχών άλλου Φ της ΚΔ για κάλυψη δαπανών πρόσληψης, μετάταξης και απόσπασης προσωπικού ή για τακτοποίηση γενομένων δαπανών μισθοδοσίας.</a:t>
            </a:r>
          </a:p>
          <a:p>
            <a:pPr marL="36000" indent="-150813" algn="just">
              <a:lnSpc>
                <a:spcPct val="15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Η μεταφορά υπό κατανομή πιστώσεων του προϋπολογισμού σε άλλες κατηγορίες δαπανών άλλων Φ της ΚΔ για την υλοποίηση του σκοπού για τον οποίο έχουν προβλεφθεί.</a:t>
            </a:r>
          </a:p>
          <a:p>
            <a:pPr marL="36000" indent="-150813" algn="just">
              <a:lnSpc>
                <a:spcPct val="15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Η μεταφορά πιστώσεων από έναν Φ της ΚΔ σε άλλον Φ της ΚΔ για την κάλυψη δαπανών που πραγματοποιούνται για λογαριασμό του φορέα στον προϋπολογισμό του οποίου έχουν αρχικά προβλεφθεί οι πιστώσεις.</a:t>
            </a:r>
          </a:p>
          <a:p>
            <a:pPr marL="36000" indent="-150813">
              <a:lnSpc>
                <a:spcPct val="15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Η μεταφορά πιστώσεων από έναν Φ της ΚΔ σε άλλον Φ, για την υλοποίηση του </a:t>
            </a:r>
            <a:r>
              <a:rPr lang="el-GR" sz="1800" dirty="0" smtClean="0">
                <a:latin typeface="Calibri" pitchFamily="34" charset="0"/>
                <a:cs typeface="Calibri" pitchFamily="34" charset="0"/>
              </a:rPr>
              <a:t>ΠΔΕ.</a:t>
            </a:r>
            <a:endParaRPr lang="el-GR" sz="1800"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16</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500065"/>
          </a:xfrm>
          <a:noFill/>
        </p:spPr>
        <p:txBody>
          <a:bodyPr>
            <a:noAutofit/>
          </a:bodyPr>
          <a:lstStyle/>
          <a:p>
            <a:pPr algn="ctr"/>
            <a:r>
              <a:rPr lang="el-GR" sz="1800" b="1" dirty="0" smtClean="0">
                <a:effectLst/>
              </a:rPr>
              <a:t>Άρθρο 72 Ποσοστά διάθεσης πιστώσεων </a:t>
            </a:r>
            <a:r>
              <a:rPr lang="el-GR" sz="1800" b="1" dirty="0" smtClean="0">
                <a:effectLst/>
              </a:rPr>
              <a:t>- ανώτατα </a:t>
            </a:r>
            <a:r>
              <a:rPr lang="el-GR" sz="1800" b="1" dirty="0" smtClean="0">
                <a:effectLst/>
              </a:rPr>
              <a:t>όρια πληρωμών</a:t>
            </a:r>
            <a:endParaRPr lang="el-GR" sz="18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1357298"/>
            <a:ext cx="7858180" cy="4572032"/>
          </a:xfrm>
          <a:noFill/>
          <a:ln>
            <a:solidFill>
              <a:srgbClr val="FFC000"/>
            </a:solidFill>
          </a:ln>
        </p:spPr>
        <p:txBody>
          <a:bodyPr>
            <a:noAutofit/>
          </a:bodyPr>
          <a:lstStyle/>
          <a:p>
            <a:pPr marL="177800" indent="-150813" algn="just">
              <a:lnSpc>
                <a:spcPct val="150000"/>
              </a:lnSpc>
              <a:spcBef>
                <a:spcPts val="0"/>
              </a:spcBef>
              <a:buFont typeface="Wingdings" pitchFamily="2" charset="2"/>
              <a:buChar char="Ø"/>
            </a:pPr>
            <a:r>
              <a:rPr lang="el-GR" sz="1800" dirty="0" smtClean="0">
                <a:latin typeface="Calibri" pitchFamily="34" charset="0"/>
                <a:cs typeface="Calibri" pitchFamily="34" charset="0"/>
              </a:rPr>
              <a:t> </a:t>
            </a:r>
            <a:r>
              <a:rPr lang="el-GR" sz="2000" dirty="0" smtClean="0">
                <a:latin typeface="Calibri" pitchFamily="34" charset="0"/>
                <a:cs typeface="Calibri" pitchFamily="34" charset="0"/>
              </a:rPr>
              <a:t>Με </a:t>
            </a:r>
            <a:r>
              <a:rPr lang="el-GR" sz="2000" dirty="0" smtClean="0">
                <a:latin typeface="Calibri" pitchFamily="34" charset="0"/>
                <a:cs typeface="Calibri" pitchFamily="34" charset="0"/>
              </a:rPr>
              <a:t>απόφαση του Υπουργού Οικονομικών ορίζεται κάθε φορά &amp;</a:t>
            </a:r>
            <a:r>
              <a:rPr lang="el-GR" sz="2000" dirty="0" smtClean="0">
                <a:latin typeface="Calibri" pitchFamily="34" charset="0"/>
                <a:cs typeface="Calibri" pitchFamily="34" charset="0"/>
              </a:rPr>
              <a:t> </a:t>
            </a:r>
            <a:r>
              <a:rPr lang="el-GR" sz="2000" dirty="0" smtClean="0">
                <a:latin typeface="Calibri" pitchFamily="34" charset="0"/>
                <a:cs typeface="Calibri" pitchFamily="34" charset="0"/>
              </a:rPr>
              <a:t>για ορισμένη χρονική περίοδο </a:t>
            </a:r>
            <a:r>
              <a:rPr lang="el-GR" sz="2000" b="1" dirty="0" smtClean="0">
                <a:solidFill>
                  <a:srgbClr val="C00000"/>
                </a:solidFill>
                <a:latin typeface="Calibri" pitchFamily="34" charset="0"/>
                <a:cs typeface="Calibri" pitchFamily="34" charset="0"/>
              </a:rPr>
              <a:t>το ποσοστό των πιστώσεων </a:t>
            </a:r>
            <a:r>
              <a:rPr lang="el-GR" sz="2000" dirty="0" smtClean="0">
                <a:latin typeface="Calibri" pitchFamily="34" charset="0"/>
                <a:cs typeface="Calibri" pitchFamily="34" charset="0"/>
              </a:rPr>
              <a:t>του </a:t>
            </a:r>
            <a:r>
              <a:rPr lang="el-GR" sz="2000" dirty="0" smtClean="0">
                <a:latin typeface="Calibri" pitchFamily="34" charset="0"/>
                <a:cs typeface="Calibri" pitchFamily="34" charset="0"/>
              </a:rPr>
              <a:t>Προϋπολογισμού, </a:t>
            </a:r>
            <a:r>
              <a:rPr lang="el-GR" sz="2000" dirty="0" smtClean="0">
                <a:latin typeface="Calibri" pitchFamily="34" charset="0"/>
                <a:cs typeface="Calibri" pitchFamily="34" charset="0"/>
              </a:rPr>
              <a:t>που επιτρέπεται να διατεθούν από τους </a:t>
            </a:r>
            <a:r>
              <a:rPr lang="el-GR" sz="2000" dirty="0" smtClean="0">
                <a:latin typeface="Calibri" pitchFamily="34" charset="0"/>
                <a:cs typeface="Calibri" pitchFamily="34" charset="0"/>
              </a:rPr>
              <a:t>διατάκτες:</a:t>
            </a:r>
          </a:p>
          <a:p>
            <a:pPr algn="just">
              <a:lnSpc>
                <a:spcPct val="150000"/>
              </a:lnSpc>
              <a:spcBef>
                <a:spcPts val="0"/>
              </a:spcBef>
              <a:buFont typeface="Wingdings" pitchFamily="2" charset="2"/>
              <a:buChar char="ü"/>
            </a:pPr>
            <a:r>
              <a:rPr lang="el-GR" sz="2000" dirty="0" smtClean="0">
                <a:latin typeface="Calibri" pitchFamily="34" charset="0"/>
                <a:cs typeface="Calibri" pitchFamily="34" charset="0"/>
              </a:rPr>
              <a:t> </a:t>
            </a:r>
            <a:r>
              <a:rPr lang="el-GR" sz="2000" dirty="0" smtClean="0">
                <a:latin typeface="Calibri" pitchFamily="34" charset="0"/>
                <a:cs typeface="Calibri" pitchFamily="34" charset="0"/>
              </a:rPr>
              <a:t>κατά κατηγορίες ή ομάδες δαπανών, χωρίς να αποκλείεται </a:t>
            </a:r>
            <a:r>
              <a:rPr lang="el-GR" sz="2000" dirty="0" smtClean="0">
                <a:latin typeface="Calibri" pitchFamily="34" charset="0"/>
                <a:cs typeface="Calibri" pitchFamily="34" charset="0"/>
              </a:rPr>
              <a:t>&amp; </a:t>
            </a:r>
          </a:p>
          <a:p>
            <a:pPr algn="just">
              <a:lnSpc>
                <a:spcPct val="150000"/>
              </a:lnSpc>
              <a:spcBef>
                <a:spcPts val="0"/>
              </a:spcBef>
              <a:buFont typeface="Wingdings" pitchFamily="2" charset="2"/>
              <a:buChar char="ü"/>
            </a:pPr>
            <a:r>
              <a:rPr lang="el-GR" sz="2000" dirty="0" smtClean="0">
                <a:latin typeface="Calibri" pitchFamily="34" charset="0"/>
                <a:cs typeface="Calibri" pitchFamily="34" charset="0"/>
              </a:rPr>
              <a:t> </a:t>
            </a:r>
            <a:r>
              <a:rPr lang="el-GR" sz="2000" dirty="0" smtClean="0">
                <a:latin typeface="Calibri" pitchFamily="34" charset="0"/>
                <a:cs typeface="Calibri" pitchFamily="34" charset="0"/>
              </a:rPr>
              <a:t>η </a:t>
            </a:r>
            <a:r>
              <a:rPr lang="el-GR" sz="2000" dirty="0" smtClean="0">
                <a:latin typeface="Calibri" pitchFamily="34" charset="0"/>
                <a:cs typeface="Calibri" pitchFamily="34" charset="0"/>
              </a:rPr>
              <a:t>εξ ολοκλήρου διάθεση ορισμένων από αυτές. </a:t>
            </a:r>
            <a:endParaRPr lang="el-GR" sz="2000" dirty="0" smtClean="0">
              <a:latin typeface="Calibri" pitchFamily="34" charset="0"/>
              <a:cs typeface="Calibri" pitchFamily="34" charset="0"/>
            </a:endParaRPr>
          </a:p>
          <a:p>
            <a:pPr algn="just">
              <a:lnSpc>
                <a:spcPct val="150000"/>
              </a:lnSpc>
              <a:spcBef>
                <a:spcPts val="0"/>
              </a:spcBef>
              <a:buFont typeface="Wingdings" pitchFamily="2" charset="2"/>
              <a:buChar char="Ø"/>
            </a:pPr>
            <a:r>
              <a:rPr lang="el-GR" sz="2000" dirty="0" smtClean="0">
                <a:latin typeface="Calibri" pitchFamily="34" charset="0"/>
                <a:cs typeface="Calibri" pitchFamily="34" charset="0"/>
              </a:rPr>
              <a:t> </a:t>
            </a:r>
            <a:r>
              <a:rPr lang="el-GR" sz="2000" dirty="0" smtClean="0">
                <a:latin typeface="Calibri" pitchFamily="34" charset="0"/>
                <a:cs typeface="Calibri" pitchFamily="34" charset="0"/>
              </a:rPr>
              <a:t>Με </a:t>
            </a:r>
            <a:r>
              <a:rPr lang="el-GR" sz="2000" dirty="0" smtClean="0">
                <a:latin typeface="Calibri" pitchFamily="34" charset="0"/>
                <a:cs typeface="Calibri" pitchFamily="34" charset="0"/>
              </a:rPr>
              <a:t>όμοια απόφαση επιτρέπεται να </a:t>
            </a:r>
            <a:r>
              <a:rPr lang="el-GR" sz="2000" b="1" dirty="0" smtClean="0">
                <a:solidFill>
                  <a:srgbClr val="C00000"/>
                </a:solidFill>
                <a:latin typeface="Calibri" pitchFamily="34" charset="0"/>
                <a:cs typeface="Calibri" pitchFamily="34" charset="0"/>
              </a:rPr>
              <a:t>ορίζονται όρια πληρωμών</a:t>
            </a:r>
            <a:r>
              <a:rPr lang="el-GR" sz="2000" dirty="0" smtClean="0">
                <a:latin typeface="Calibri" pitchFamily="34" charset="0"/>
                <a:cs typeface="Calibri" pitchFamily="34" charset="0"/>
              </a:rPr>
              <a:t>, εφόσον το επιβάλλουν οι δημοσιονομικές συνθήκες ή λόγοι σχετικοί με την οικονομική πολιτική.</a:t>
            </a:r>
          </a:p>
          <a:p>
            <a:pPr marL="36000" indent="-150813" algn="just">
              <a:lnSpc>
                <a:spcPct val="150000"/>
              </a:lnSpc>
              <a:spcBef>
                <a:spcPts val="0"/>
              </a:spcBef>
              <a:tabLst>
                <a:tab pos="177800" algn="l"/>
              </a:tabLst>
            </a:pPr>
            <a:endParaRPr lang="el-GR" sz="1800"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17</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500065"/>
          </a:xfrm>
          <a:noFill/>
        </p:spPr>
        <p:txBody>
          <a:bodyPr>
            <a:noAutofit/>
          </a:bodyPr>
          <a:lstStyle/>
          <a:p>
            <a:pPr algn="ctr"/>
            <a:r>
              <a:rPr lang="el-GR" sz="1800" b="1" dirty="0" smtClean="0"/>
              <a:t>Άρθρο 73 Διάθεση ορισμένου μέρους των πιστώσεων</a:t>
            </a:r>
            <a:endParaRPr lang="el-GR" sz="18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85794"/>
            <a:ext cx="7858180" cy="5857916"/>
          </a:xfrm>
          <a:noFill/>
          <a:ln>
            <a:solidFill>
              <a:srgbClr val="FFC000"/>
            </a:solidFill>
          </a:ln>
        </p:spPr>
        <p:txBody>
          <a:bodyPr>
            <a:noAutofit/>
          </a:bodyPr>
          <a:lstStyle/>
          <a:p>
            <a:pPr marL="0" algn="just">
              <a:lnSpc>
                <a:spcPct val="150000"/>
              </a:lnSpc>
              <a:spcBef>
                <a:spcPts val="0"/>
              </a:spcBef>
            </a:pPr>
            <a:r>
              <a:rPr lang="el-GR" sz="1800" b="1" u="sng" dirty="0" smtClean="0">
                <a:solidFill>
                  <a:srgbClr val="C00000"/>
                </a:solidFill>
                <a:latin typeface="Calibri" pitchFamily="34" charset="0"/>
                <a:cs typeface="Calibri" pitchFamily="34" charset="0"/>
              </a:rPr>
              <a:t>Δεν διατίθεται μέχρι 30/6/χ</a:t>
            </a:r>
            <a:r>
              <a:rPr lang="el-GR" sz="1800" b="1" dirty="0" smtClean="0">
                <a:solidFill>
                  <a:srgbClr val="C00000"/>
                </a:solidFill>
                <a:latin typeface="Calibri" pitchFamily="34" charset="0"/>
                <a:cs typeface="Calibri" pitchFamily="34" charset="0"/>
              </a:rPr>
              <a:t>, </a:t>
            </a:r>
            <a:r>
              <a:rPr lang="el-GR" sz="1800" dirty="0" smtClean="0">
                <a:latin typeface="Calibri" pitchFamily="34" charset="0"/>
                <a:cs typeface="Calibri" pitchFamily="34" charset="0"/>
              </a:rPr>
              <a:t>% ίσο με το 10% των πιστώσεων για ελαστικές δαπάνες του ετήσιου </a:t>
            </a:r>
            <a:r>
              <a:rPr lang="el-GR" sz="1800" dirty="0" smtClean="0">
                <a:latin typeface="Calibri" pitchFamily="34" charset="0"/>
                <a:cs typeface="Calibri" pitchFamily="34" charset="0"/>
              </a:rPr>
              <a:t>ΤΠ, </a:t>
            </a:r>
            <a:r>
              <a:rPr lang="el-GR" sz="1800" dirty="0" smtClean="0">
                <a:latin typeface="Calibri" pitchFamily="34" charset="0"/>
                <a:cs typeface="Calibri" pitchFamily="34" charset="0"/>
              </a:rPr>
              <a:t>στις οποίες δεν περιλαμβάνονται οι δαπάνες:</a:t>
            </a:r>
            <a:br>
              <a:rPr lang="el-GR" sz="1800" dirty="0" smtClean="0">
                <a:latin typeface="Calibri" pitchFamily="34" charset="0"/>
                <a:cs typeface="Calibri" pitchFamily="34" charset="0"/>
              </a:rPr>
            </a:br>
            <a:r>
              <a:rPr lang="el-GR" sz="1800" dirty="0" smtClean="0">
                <a:latin typeface="Calibri" pitchFamily="34" charset="0"/>
                <a:cs typeface="Calibri" pitchFamily="34" charset="0"/>
              </a:rPr>
              <a:t>   για </a:t>
            </a:r>
            <a:r>
              <a:rPr lang="el-GR" sz="1800" dirty="0" smtClean="0">
                <a:latin typeface="Calibri" pitchFamily="34" charset="0"/>
                <a:cs typeface="Calibri" pitchFamily="34" charset="0"/>
              </a:rPr>
              <a:t>την εξυπηρέτηση του χρέους</a:t>
            </a:r>
            <a:r>
              <a:rPr lang="el-GR" sz="1800" dirty="0" smtClean="0">
                <a:latin typeface="Calibri" pitchFamily="34" charset="0"/>
                <a:cs typeface="Calibri" pitchFamily="34" charset="0"/>
              </a:rPr>
              <a:t>,</a:t>
            </a:r>
          </a:p>
          <a:p>
            <a:pPr marL="177800" indent="-177800" algn="just">
              <a:lnSpc>
                <a:spcPct val="150000"/>
              </a:lnSpc>
              <a:spcBef>
                <a:spcPts val="0"/>
              </a:spcBef>
              <a:buFont typeface="Wingdings" pitchFamily="2" charset="2"/>
              <a:buChar char="ü"/>
            </a:pPr>
            <a:r>
              <a:rPr lang="el-GR" sz="1800" dirty="0" smtClean="0">
                <a:latin typeface="Calibri" pitchFamily="34" charset="0"/>
                <a:cs typeface="Calibri" pitchFamily="34" charset="0"/>
              </a:rPr>
              <a:t>για </a:t>
            </a:r>
            <a:r>
              <a:rPr lang="el-GR" sz="1800" dirty="0" smtClean="0">
                <a:latin typeface="Calibri" pitchFamily="34" charset="0"/>
                <a:cs typeface="Calibri" pitchFamily="34" charset="0"/>
              </a:rPr>
              <a:t>την εκκίνηση διαγωνιστικών διαδικασιών, καθώς και για την εκπλήρωση συμβατικών υποχρεώσεων και υποχρεώσεων διεθνών συμβάσεων </a:t>
            </a:r>
            <a:r>
              <a:rPr lang="el-GR" sz="1800" dirty="0" smtClean="0">
                <a:latin typeface="Calibri" pitchFamily="34" charset="0"/>
                <a:cs typeface="Calibri" pitchFamily="34" charset="0"/>
              </a:rPr>
              <a:t>&amp; συνθηκών</a:t>
            </a:r>
            <a:r>
              <a:rPr lang="el-GR" sz="1800" dirty="0" smtClean="0">
                <a:latin typeface="Calibri" pitchFamily="34" charset="0"/>
                <a:cs typeface="Calibri" pitchFamily="34" charset="0"/>
              </a:rPr>
              <a:t/>
            </a:r>
            <a:br>
              <a:rPr lang="el-GR" sz="1800" dirty="0" smtClean="0">
                <a:latin typeface="Calibri" pitchFamily="34" charset="0"/>
                <a:cs typeface="Calibri" pitchFamily="34" charset="0"/>
              </a:rPr>
            </a:br>
            <a:r>
              <a:rPr lang="el-GR" sz="1800" dirty="0" smtClean="0">
                <a:latin typeface="Calibri" pitchFamily="34" charset="0"/>
                <a:cs typeface="Calibri" pitchFamily="34" charset="0"/>
              </a:rPr>
              <a:t>για </a:t>
            </a:r>
            <a:r>
              <a:rPr lang="el-GR" sz="1800" dirty="0" smtClean="0">
                <a:latin typeface="Calibri" pitchFamily="34" charset="0"/>
                <a:cs typeface="Calibri" pitchFamily="34" charset="0"/>
              </a:rPr>
              <a:t>προγράμματα χρηματοδοτούμενα από τον προϋπολογισμό της </a:t>
            </a:r>
            <a:r>
              <a:rPr lang="el-GR" sz="1800" dirty="0" smtClean="0">
                <a:latin typeface="Calibri" pitchFamily="34" charset="0"/>
                <a:cs typeface="Calibri" pitchFamily="34" charset="0"/>
              </a:rPr>
              <a:t>ΕΕ</a:t>
            </a:r>
          </a:p>
          <a:p>
            <a:pPr marL="177800" indent="-177800" algn="just">
              <a:lnSpc>
                <a:spcPct val="150000"/>
              </a:lnSpc>
              <a:spcBef>
                <a:spcPts val="0"/>
              </a:spcBef>
              <a:buFont typeface="Wingdings" pitchFamily="2" charset="2"/>
              <a:buChar char="ü"/>
            </a:pPr>
            <a:r>
              <a:rPr lang="el-GR" sz="1800" dirty="0" smtClean="0">
                <a:latin typeface="Calibri" pitchFamily="34" charset="0"/>
                <a:cs typeface="Calibri" pitchFamily="34" charset="0"/>
              </a:rPr>
              <a:t>για αποδόσεις προς την ΕΕ,</a:t>
            </a:r>
          </a:p>
          <a:p>
            <a:pPr marL="177800" indent="-177800" algn="just">
              <a:lnSpc>
                <a:spcPct val="150000"/>
              </a:lnSpc>
              <a:spcBef>
                <a:spcPts val="0"/>
              </a:spcBef>
              <a:buFont typeface="Wingdings" pitchFamily="2" charset="2"/>
              <a:buChar char="ü"/>
            </a:pPr>
            <a:r>
              <a:rPr lang="el-GR" sz="1800" dirty="0" smtClean="0">
                <a:latin typeface="Calibri" pitchFamily="34" charset="0"/>
                <a:cs typeface="Calibri" pitchFamily="34" charset="0"/>
              </a:rPr>
              <a:t>για αποδοχές, συντάξεις και λοιπές δαπάνες πάγιου χαρακτήρα,</a:t>
            </a:r>
          </a:p>
          <a:p>
            <a:pPr marL="177800" indent="-177800" algn="just">
              <a:lnSpc>
                <a:spcPct val="150000"/>
              </a:lnSpc>
              <a:spcBef>
                <a:spcPts val="0"/>
              </a:spcBef>
              <a:buFont typeface="Wingdings" pitchFamily="2" charset="2"/>
              <a:buChar char="ü"/>
            </a:pPr>
            <a:r>
              <a:rPr lang="el-GR" sz="1800" dirty="0" smtClean="0">
                <a:latin typeface="Calibri" pitchFamily="34" charset="0"/>
                <a:cs typeface="Calibri" pitchFamily="34" charset="0"/>
              </a:rPr>
              <a:t>που απορρέουν από αναλήψεις πολυετών υποχρεώσεων του άρθρου 67,</a:t>
            </a:r>
          </a:p>
          <a:p>
            <a:pPr marL="177800" indent="-177800" algn="just">
              <a:lnSpc>
                <a:spcPct val="150000"/>
              </a:lnSpc>
              <a:spcBef>
                <a:spcPts val="0"/>
              </a:spcBef>
              <a:buFont typeface="Wingdings" pitchFamily="2" charset="2"/>
              <a:buChar char="ü"/>
            </a:pPr>
            <a:r>
              <a:rPr lang="el-GR" sz="1800" dirty="0" smtClean="0">
                <a:latin typeface="Calibri" pitchFamily="34" charset="0"/>
                <a:cs typeface="Calibri" pitchFamily="34" charset="0"/>
              </a:rPr>
              <a:t>για την υλοποίηση προγραμμάτων που χρηματοδοτούνται από τον ΚΠ </a:t>
            </a:r>
          </a:p>
          <a:p>
            <a:pPr marL="177800" indent="-177800" algn="just">
              <a:lnSpc>
                <a:spcPct val="150000"/>
              </a:lnSpc>
              <a:spcBef>
                <a:spcPts val="0"/>
              </a:spcBef>
              <a:buFont typeface="Wingdings" pitchFamily="2" charset="2"/>
              <a:buChar char="ü"/>
            </a:pPr>
            <a:r>
              <a:rPr lang="el-GR" sz="1800" dirty="0" smtClean="0">
                <a:latin typeface="Calibri" pitchFamily="34" charset="0"/>
                <a:cs typeface="Calibri" pitchFamily="34" charset="0"/>
              </a:rPr>
              <a:t>άλλες, κατά νόμο, υποχρεωτικές ανελαστικές δαπάνες.</a:t>
            </a:r>
          </a:p>
          <a:p>
            <a:pPr marL="177800" indent="-177800" algn="just">
              <a:lnSpc>
                <a:spcPct val="150000"/>
              </a:lnSpc>
              <a:spcBef>
                <a:spcPts val="0"/>
              </a:spcBef>
              <a:buFont typeface="Wingdings" pitchFamily="2" charset="2"/>
              <a:buChar char="Ø"/>
            </a:pPr>
            <a:r>
              <a:rPr lang="el-GR" sz="1800" b="1" dirty="0" smtClean="0">
                <a:latin typeface="Calibri" pitchFamily="34" charset="0"/>
                <a:cs typeface="Calibri" pitchFamily="34" charset="0"/>
              </a:rPr>
              <a:t>Προϋποθέσεις διάθεσης </a:t>
            </a:r>
            <a:r>
              <a:rPr lang="el-GR" sz="1800" b="1" dirty="0" smtClean="0">
                <a:latin typeface="Calibri" pitchFamily="34" charset="0"/>
                <a:cs typeface="Calibri" pitchFamily="34" charset="0"/>
              </a:rPr>
              <a:t>των πιστώσεων από την </a:t>
            </a:r>
            <a:r>
              <a:rPr lang="el-GR" sz="1800" b="1" dirty="0" smtClean="0">
                <a:latin typeface="Calibri" pitchFamily="34" charset="0"/>
                <a:cs typeface="Calibri" pitchFamily="34" charset="0"/>
              </a:rPr>
              <a:t>1</a:t>
            </a:r>
            <a:r>
              <a:rPr lang="el-GR" sz="1800" b="1" baseline="30000" dirty="0" smtClean="0">
                <a:latin typeface="Calibri" pitchFamily="34" charset="0"/>
                <a:cs typeface="Calibri" pitchFamily="34" charset="0"/>
              </a:rPr>
              <a:t>η</a:t>
            </a:r>
            <a:r>
              <a:rPr lang="el-GR" sz="1800" b="1" dirty="0" smtClean="0">
                <a:latin typeface="Calibri" pitchFamily="34" charset="0"/>
                <a:cs typeface="Calibri" pitchFamily="34" charset="0"/>
              </a:rPr>
              <a:t> /7/χ</a:t>
            </a:r>
            <a:endParaRPr lang="el-GR" sz="18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18</a:t>
            </a:fld>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3"/>
            <a:ext cx="7929618" cy="500065"/>
          </a:xfrm>
          <a:noFill/>
        </p:spPr>
        <p:txBody>
          <a:bodyPr>
            <a:noAutofit/>
          </a:bodyPr>
          <a:lstStyle/>
          <a:p>
            <a:pPr algn="ctr"/>
            <a:r>
              <a:rPr lang="el-GR" sz="1800" b="1" dirty="0" smtClean="0">
                <a:latin typeface="Calibri" pitchFamily="34" charset="0"/>
                <a:cs typeface="Calibri" pitchFamily="34" charset="0"/>
              </a:rPr>
              <a:t>Άρθρο 74 Εγγραφή πιστώσεων κατά τη διάρκεια του οικονομικού </a:t>
            </a:r>
            <a:r>
              <a:rPr lang="el-GR" sz="1800" b="1" dirty="0" smtClean="0">
                <a:latin typeface="Calibri" pitchFamily="34" charset="0"/>
                <a:cs typeface="Calibri" pitchFamily="34" charset="0"/>
              </a:rPr>
              <a:t>έτους</a:t>
            </a:r>
            <a:endParaRPr lang="el-GR" sz="18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85794"/>
            <a:ext cx="7858180" cy="5857916"/>
          </a:xfrm>
          <a:noFill/>
          <a:ln>
            <a:solidFill>
              <a:srgbClr val="FFC000"/>
            </a:solidFill>
          </a:ln>
        </p:spPr>
        <p:txBody>
          <a:bodyPr>
            <a:noAutofit/>
          </a:bodyPr>
          <a:lstStyle/>
          <a:p>
            <a:pPr marL="0" algn="just">
              <a:lnSpc>
                <a:spcPct val="150000"/>
              </a:lnSpc>
              <a:spcBef>
                <a:spcPts val="0"/>
              </a:spcBef>
              <a:buFont typeface="Wingdings" pitchFamily="2" charset="2"/>
              <a:buChar char="Ø"/>
            </a:pPr>
            <a:r>
              <a:rPr lang="el-GR" sz="1800" dirty="0" smtClean="0">
                <a:latin typeface="Calibri" pitchFamily="34" charset="0"/>
                <a:cs typeface="Calibri" pitchFamily="34" charset="0"/>
              </a:rPr>
              <a:t> Με απόφαση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 &amp; κατά </a:t>
            </a:r>
            <a:r>
              <a:rPr lang="el-GR" sz="1800" dirty="0" smtClean="0">
                <a:latin typeface="Calibri" pitchFamily="34" charset="0"/>
                <a:cs typeface="Calibri" pitchFamily="34" charset="0"/>
              </a:rPr>
              <a:t>παρέκκλιση του κανόνα του μη ειδικού προορισμού των </a:t>
            </a:r>
            <a:r>
              <a:rPr lang="el-GR" sz="1800" dirty="0" smtClean="0">
                <a:latin typeface="Calibri" pitchFamily="34" charset="0"/>
                <a:cs typeface="Calibri" pitchFamily="34" charset="0"/>
              </a:rPr>
              <a:t>εσόδων </a:t>
            </a:r>
            <a:r>
              <a:rPr lang="el-GR" sz="1800" b="1" dirty="0" smtClean="0">
                <a:latin typeface="Calibri" pitchFamily="34" charset="0"/>
                <a:cs typeface="Calibri" pitchFamily="34" charset="0"/>
              </a:rPr>
              <a:t>δύναται να επιτρέπεται </a:t>
            </a:r>
            <a:r>
              <a:rPr lang="el-GR" sz="1800" b="1" dirty="0" smtClean="0">
                <a:latin typeface="Calibri" pitchFamily="34" charset="0"/>
                <a:cs typeface="Calibri" pitchFamily="34" charset="0"/>
              </a:rPr>
              <a:t>κατά τη διάρκεια του </a:t>
            </a:r>
            <a:r>
              <a:rPr lang="el-GR" sz="1800" b="1" dirty="0" smtClean="0">
                <a:latin typeface="Calibri" pitchFamily="34" charset="0"/>
                <a:cs typeface="Calibri" pitchFamily="34" charset="0"/>
              </a:rPr>
              <a:t>οικ. </a:t>
            </a:r>
            <a:r>
              <a:rPr lang="el-GR" sz="1800" b="1" dirty="0" smtClean="0">
                <a:latin typeface="Calibri" pitchFamily="34" charset="0"/>
                <a:cs typeface="Calibri" pitchFamily="34" charset="0"/>
              </a:rPr>
              <a:t>έτους, αύξηση πιστώσεων του προϋπολογισμού Υπουργείων </a:t>
            </a:r>
            <a:r>
              <a:rPr lang="el-GR" sz="1800" dirty="0" smtClean="0">
                <a:latin typeface="Calibri" pitchFamily="34" charset="0"/>
                <a:cs typeface="Calibri" pitchFamily="34" charset="0"/>
              </a:rPr>
              <a:t>&amp;</a:t>
            </a:r>
            <a:r>
              <a:rPr lang="el-GR" sz="1800" dirty="0" smtClean="0">
                <a:latin typeface="Calibri" pitchFamily="34" charset="0"/>
                <a:cs typeface="Calibri" pitchFamily="34" charset="0"/>
              </a:rPr>
              <a:t> </a:t>
            </a:r>
            <a:r>
              <a:rPr lang="el-GR" sz="1800" dirty="0" smtClean="0">
                <a:latin typeface="Calibri" pitchFamily="34" charset="0"/>
                <a:cs typeface="Calibri" pitchFamily="34" charset="0"/>
              </a:rPr>
              <a:t>Αποκεντρωμένων Διοικήσεων κατά ποσά ίσα με έσοδα του προϋπολογισμού που δεν είχαν προβλεφθεί και που προκύπτουν από</a:t>
            </a:r>
            <a:r>
              <a:rPr lang="el-GR" sz="1800" dirty="0" smtClean="0">
                <a:latin typeface="Calibri" pitchFamily="34" charset="0"/>
                <a:cs typeface="Calibri" pitchFamily="34" charset="0"/>
              </a:rPr>
              <a:t>:</a:t>
            </a:r>
          </a:p>
          <a:p>
            <a:pPr marL="0">
              <a:spcBef>
                <a:spcPts val="0"/>
              </a:spcBef>
            </a:pPr>
            <a:r>
              <a:rPr lang="el-GR" sz="1800" dirty="0" smtClean="0">
                <a:solidFill>
                  <a:srgbClr val="0070C0"/>
                </a:solidFill>
                <a:latin typeface="Calibri" pitchFamily="34" charset="0"/>
                <a:cs typeface="Calibri" pitchFamily="34" charset="0"/>
              </a:rPr>
              <a:t>είσπραξη </a:t>
            </a:r>
            <a:r>
              <a:rPr lang="el-GR" sz="1800" dirty="0" smtClean="0">
                <a:solidFill>
                  <a:srgbClr val="0070C0"/>
                </a:solidFill>
                <a:latin typeface="Calibri" pitchFamily="34" charset="0"/>
                <a:cs typeface="Calibri" pitchFamily="34" charset="0"/>
              </a:rPr>
              <a:t>ποσών από την παροχή αγαθών ή υπηρεσιών σε ανεξάρτητες </a:t>
            </a:r>
            <a:r>
              <a:rPr lang="el-GR" sz="1800" dirty="0" smtClean="0">
                <a:solidFill>
                  <a:srgbClr val="0070C0"/>
                </a:solidFill>
                <a:latin typeface="Calibri" pitchFamily="34" charset="0"/>
                <a:cs typeface="Calibri" pitchFamily="34" charset="0"/>
              </a:rPr>
              <a:t>δημόσιες </a:t>
            </a:r>
            <a:r>
              <a:rPr lang="el-GR" sz="1800" dirty="0" smtClean="0">
                <a:solidFill>
                  <a:srgbClr val="0070C0"/>
                </a:solidFill>
                <a:latin typeface="Calibri" pitchFamily="34" charset="0"/>
                <a:cs typeface="Calibri" pitchFamily="34" charset="0"/>
              </a:rPr>
              <a:t>υπηρεσίες ή επιχειρήσεις και οργανισμούς που έχουν δικό τους προϋπολογισμό, </a:t>
            </a:r>
            <a:r>
              <a:rPr lang="el-GR" sz="1800" dirty="0" smtClean="0">
                <a:solidFill>
                  <a:srgbClr val="0070C0"/>
                </a:solidFill>
                <a:latin typeface="Calibri" pitchFamily="34" charset="0"/>
                <a:cs typeface="Calibri" pitchFamily="34" charset="0"/>
              </a:rPr>
              <a:t>ΝΠ ή </a:t>
            </a:r>
            <a:r>
              <a:rPr lang="el-GR" sz="1800" dirty="0" smtClean="0">
                <a:solidFill>
                  <a:srgbClr val="0070C0"/>
                </a:solidFill>
                <a:latin typeface="Calibri" pitchFamily="34" charset="0"/>
                <a:cs typeface="Calibri" pitchFamily="34" charset="0"/>
              </a:rPr>
              <a:t>φυσικά πρόσωπα του εσωτερικού ή του εξωτερικού,</a:t>
            </a:r>
            <a:r>
              <a:rPr lang="el-GR" sz="1800" dirty="0" smtClean="0">
                <a:latin typeface="Calibri" pitchFamily="34" charset="0"/>
                <a:cs typeface="Calibri" pitchFamily="34" charset="0"/>
              </a:rPr>
              <a:t/>
            </a:r>
            <a:br>
              <a:rPr lang="el-GR" sz="1800" dirty="0" smtClean="0">
                <a:latin typeface="Calibri" pitchFamily="34" charset="0"/>
                <a:cs typeface="Calibri" pitchFamily="34" charset="0"/>
              </a:rPr>
            </a:br>
            <a:r>
              <a:rPr lang="el-GR" sz="1800" dirty="0" smtClean="0">
                <a:solidFill>
                  <a:srgbClr val="C00000"/>
                </a:solidFill>
                <a:latin typeface="Calibri" pitchFamily="34" charset="0"/>
                <a:cs typeface="Calibri" pitchFamily="34" charset="0"/>
              </a:rPr>
              <a:t>είσπραξη </a:t>
            </a:r>
            <a:r>
              <a:rPr lang="el-GR" sz="1800" dirty="0" smtClean="0">
                <a:solidFill>
                  <a:srgbClr val="C00000"/>
                </a:solidFill>
                <a:latin typeface="Calibri" pitchFamily="34" charset="0"/>
                <a:cs typeface="Calibri" pitchFamily="34" charset="0"/>
              </a:rPr>
              <a:t>ποσών που είχαν καταβληθεί αχρεώστητα</a:t>
            </a:r>
            <a:r>
              <a:rPr lang="el-GR" sz="1800" dirty="0" smtClean="0">
                <a:latin typeface="Calibri" pitchFamily="34" charset="0"/>
                <a:cs typeface="Calibri" pitchFamily="34" charset="0"/>
              </a:rPr>
              <a:t>,</a:t>
            </a:r>
            <a:br>
              <a:rPr lang="el-GR" sz="1800" dirty="0" smtClean="0">
                <a:latin typeface="Calibri" pitchFamily="34" charset="0"/>
                <a:cs typeface="Calibri" pitchFamily="34" charset="0"/>
              </a:rPr>
            </a:br>
            <a:r>
              <a:rPr lang="el-GR" sz="1800" dirty="0" smtClean="0">
                <a:solidFill>
                  <a:srgbClr val="FF0000"/>
                </a:solidFill>
                <a:latin typeface="Calibri" pitchFamily="34" charset="0"/>
                <a:cs typeface="Calibri" pitchFamily="34" charset="0"/>
              </a:rPr>
              <a:t>είσπραξη </a:t>
            </a:r>
            <a:r>
              <a:rPr lang="el-GR" sz="1800" dirty="0" smtClean="0">
                <a:solidFill>
                  <a:srgbClr val="FF0000"/>
                </a:solidFill>
                <a:latin typeface="Calibri" pitchFamily="34" charset="0"/>
                <a:cs typeface="Calibri" pitchFamily="34" charset="0"/>
              </a:rPr>
              <a:t>ποσών που προορίζονται βάσει ρητής διάταξης νόμου για την </a:t>
            </a:r>
            <a:r>
              <a:rPr lang="el-GR" sz="1800" dirty="0" smtClean="0">
                <a:solidFill>
                  <a:srgbClr val="FF0000"/>
                </a:solidFill>
                <a:latin typeface="Calibri" pitchFamily="34" charset="0"/>
                <a:cs typeface="Calibri" pitchFamily="34" charset="0"/>
              </a:rPr>
              <a:t>αντιμετώπιση </a:t>
            </a:r>
            <a:r>
              <a:rPr lang="el-GR" sz="1800" dirty="0" smtClean="0">
                <a:solidFill>
                  <a:srgbClr val="FF0000"/>
                </a:solidFill>
                <a:latin typeface="Calibri" pitchFamily="34" charset="0"/>
                <a:cs typeface="Calibri" pitchFamily="34" charset="0"/>
              </a:rPr>
              <a:t>ορισμένης δαπάνης</a:t>
            </a:r>
            <a:r>
              <a:rPr lang="el-GR" sz="1800" dirty="0" smtClean="0">
                <a:latin typeface="Calibri" pitchFamily="34" charset="0"/>
                <a:cs typeface="Calibri" pitchFamily="34" charset="0"/>
              </a:rPr>
              <a:t>,</a:t>
            </a:r>
            <a:br>
              <a:rPr lang="el-GR" sz="1800" dirty="0" smtClean="0">
                <a:latin typeface="Calibri" pitchFamily="34" charset="0"/>
                <a:cs typeface="Calibri" pitchFamily="34" charset="0"/>
              </a:rPr>
            </a:br>
            <a:r>
              <a:rPr lang="el-GR" sz="1800" dirty="0" smtClean="0">
                <a:solidFill>
                  <a:srgbClr val="7030A0"/>
                </a:solidFill>
                <a:latin typeface="Calibri" pitchFamily="34" charset="0"/>
                <a:cs typeface="Calibri" pitchFamily="34" charset="0"/>
              </a:rPr>
              <a:t>είσπραξη </a:t>
            </a:r>
            <a:r>
              <a:rPr lang="el-GR" sz="1800" dirty="0" smtClean="0">
                <a:solidFill>
                  <a:srgbClr val="7030A0"/>
                </a:solidFill>
                <a:latin typeface="Calibri" pitchFamily="34" charset="0"/>
                <a:cs typeface="Calibri" pitchFamily="34" charset="0"/>
              </a:rPr>
              <a:t>ποσών από συμφωνίες ανταλλαγής νομισμάτων και επιτοκίων, </a:t>
            </a:r>
            <a:r>
              <a:rPr lang="el-GR" sz="1800" dirty="0" smtClean="0">
                <a:solidFill>
                  <a:srgbClr val="7030A0"/>
                </a:solidFill>
                <a:latin typeface="Calibri" pitchFamily="34" charset="0"/>
                <a:cs typeface="Calibri" pitchFamily="34" charset="0"/>
              </a:rPr>
              <a:t>&amp; στο </a:t>
            </a:r>
            <a:r>
              <a:rPr lang="el-GR" sz="1800" dirty="0" smtClean="0">
                <a:solidFill>
                  <a:srgbClr val="7030A0"/>
                </a:solidFill>
                <a:latin typeface="Calibri" pitchFamily="34" charset="0"/>
                <a:cs typeface="Calibri" pitchFamily="34" charset="0"/>
              </a:rPr>
              <a:t>πλαίσιο διαχείρισης του δημοσίου χρέους,</a:t>
            </a:r>
            <a:r>
              <a:rPr lang="el-GR" sz="1800" dirty="0" smtClean="0">
                <a:latin typeface="Calibri" pitchFamily="34" charset="0"/>
                <a:cs typeface="Calibri" pitchFamily="34" charset="0"/>
              </a:rPr>
              <a:t/>
            </a:r>
            <a:br>
              <a:rPr lang="el-GR" sz="1800" dirty="0" smtClean="0">
                <a:latin typeface="Calibri" pitchFamily="34" charset="0"/>
                <a:cs typeface="Calibri" pitchFamily="34" charset="0"/>
              </a:rPr>
            </a:br>
            <a:r>
              <a:rPr lang="el-GR" sz="1800" dirty="0" smtClean="0">
                <a:solidFill>
                  <a:schemeClr val="accent1">
                    <a:lumMod val="75000"/>
                  </a:schemeClr>
                </a:solidFill>
                <a:latin typeface="Calibri" pitchFamily="34" charset="0"/>
                <a:cs typeface="Calibri" pitchFamily="34" charset="0"/>
              </a:rPr>
              <a:t>είσπραξη </a:t>
            </a:r>
            <a:r>
              <a:rPr lang="el-GR" sz="1800" dirty="0" smtClean="0">
                <a:solidFill>
                  <a:schemeClr val="accent1">
                    <a:lumMod val="75000"/>
                  </a:schemeClr>
                </a:solidFill>
                <a:latin typeface="Calibri" pitchFamily="34" charset="0"/>
                <a:cs typeface="Calibri" pitchFamily="34" charset="0"/>
              </a:rPr>
              <a:t>ποσών που αφορούν την υλοποίηση προγραμμάτων ή δράσεων ειδικού σκοπού χρηματοδοτούμενων από τον προϋπολογισμό της </a:t>
            </a:r>
            <a:r>
              <a:rPr lang="el-GR" sz="1800" dirty="0" smtClean="0">
                <a:solidFill>
                  <a:schemeClr val="accent1">
                    <a:lumMod val="75000"/>
                  </a:schemeClr>
                </a:solidFill>
                <a:latin typeface="Calibri" pitchFamily="34" charset="0"/>
                <a:cs typeface="Calibri" pitchFamily="34" charset="0"/>
              </a:rPr>
              <a:t>ΕΕ ή </a:t>
            </a:r>
            <a:r>
              <a:rPr lang="el-GR" sz="1800" dirty="0" smtClean="0">
                <a:solidFill>
                  <a:schemeClr val="accent1">
                    <a:lumMod val="75000"/>
                  </a:schemeClr>
                </a:solidFill>
                <a:latin typeface="Calibri" pitchFamily="34" charset="0"/>
                <a:cs typeface="Calibri" pitchFamily="34" charset="0"/>
              </a:rPr>
              <a:t>από άλλους ευρωπαϊκούς ή διεθνείς οργανισμούς.</a:t>
            </a:r>
            <a:endParaRPr lang="el-GR" sz="1800" b="1" dirty="0" smtClean="0">
              <a:solidFill>
                <a:schemeClr val="accent1">
                  <a:lumMod val="75000"/>
                </a:schemeClr>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19</a:t>
            </a:fld>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357166"/>
            <a:ext cx="6886596" cy="642943"/>
          </a:xfrm>
          <a:noFill/>
        </p:spPr>
        <p:txBody>
          <a:bodyPr>
            <a:normAutofit/>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428728" y="1500174"/>
            <a:ext cx="7358114" cy="4286280"/>
          </a:xfrm>
          <a:solidFill>
            <a:srgbClr val="FFFF00"/>
          </a:solidFill>
          <a:ln>
            <a:solidFill>
              <a:srgbClr val="FFFF00"/>
            </a:solidFill>
          </a:ln>
        </p:spPr>
        <p:txBody>
          <a:bodyPr>
            <a:normAutofit lnSpcReduction="10000"/>
          </a:bodyPr>
          <a:lstStyle/>
          <a:p>
            <a:pPr algn="just">
              <a:lnSpc>
                <a:spcPct val="150000"/>
              </a:lnSpc>
              <a:spcBef>
                <a:spcPts val="0"/>
              </a:spcBef>
            </a:pPr>
            <a:r>
              <a:rPr lang="el-GR" sz="1800" b="1" dirty="0" smtClean="0">
                <a:solidFill>
                  <a:srgbClr val="C00000"/>
                </a:solidFill>
                <a:latin typeface="Calibri" pitchFamily="34" charset="0"/>
                <a:cs typeface="Calibri" pitchFamily="34" charset="0"/>
              </a:rPr>
              <a:t>ΜΕΡΟΣ </a:t>
            </a:r>
            <a:r>
              <a:rPr lang="el-GR" sz="1800" b="1" dirty="0" smtClean="0">
                <a:solidFill>
                  <a:srgbClr val="C00000"/>
                </a:solidFill>
                <a:latin typeface="Calibri" pitchFamily="34" charset="0"/>
                <a:cs typeface="Calibri" pitchFamily="34" charset="0"/>
              </a:rPr>
              <a:t>Δ΄ ΕΚΤΕΛΕΣΗ ΠΡΟΫΠΟΛΟΓΙΣΜΩΝ ΚΑΙ ΜΗΧΑΝΙΣΜΟΙ ΠΑΡΑΚΟΛΟΥΘΗΣΗΣ</a:t>
            </a:r>
          </a:p>
          <a:p>
            <a:pPr algn="just">
              <a:lnSpc>
                <a:spcPct val="150000"/>
              </a:lnSpc>
              <a:spcBef>
                <a:spcPts val="0"/>
              </a:spcBef>
            </a:pPr>
            <a:r>
              <a:rPr lang="el-GR" sz="1800" b="1" dirty="0" smtClean="0">
                <a:solidFill>
                  <a:srgbClr val="C00000"/>
                </a:solidFill>
                <a:latin typeface="Calibri" pitchFamily="34" charset="0"/>
                <a:cs typeface="Calibri" pitchFamily="34" charset="0"/>
              </a:rPr>
              <a:t>ΚΕΦ. Α΄ ΓΕΝΙΚΕΣ ΡΥΘΜΙΣΕΙΣ ΓΙΑ ΟΛΟΥΣ ΤΟΥΣ ΦΟΡΕΙΣ ΤΗΣ ΓΚ\ΥΠΟΚΕΦ.1 ΕΛΕΓΧΟΣ ΔΕΣΜΕΥΣΕΩΝ</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65 </a:t>
            </a:r>
            <a:r>
              <a:rPr lang="el-GR" sz="1800" b="1" dirty="0" smtClean="0">
                <a:latin typeface="Calibri" pitchFamily="34" charset="0"/>
                <a:cs typeface="Calibri" pitchFamily="34" charset="0"/>
              </a:rPr>
              <a:t>Διατάκτης</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66 Ανάληψη </a:t>
            </a:r>
            <a:r>
              <a:rPr lang="el-GR" sz="1800" b="1" dirty="0" smtClean="0">
                <a:latin typeface="Calibri" pitchFamily="34" charset="0"/>
                <a:cs typeface="Calibri" pitchFamily="34" charset="0"/>
              </a:rPr>
              <a:t>υποχρεώσεων</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67 Πολυετείς </a:t>
            </a:r>
            <a:r>
              <a:rPr lang="el-GR" sz="1800" b="1" dirty="0" smtClean="0">
                <a:latin typeface="Calibri" pitchFamily="34" charset="0"/>
                <a:cs typeface="Calibri" pitchFamily="34" charset="0"/>
              </a:rPr>
              <a:t>υποχρεώσεις</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68 Διαδικασίες ελέγχου ανάληψης υποχρεώσεων</a:t>
            </a:r>
            <a:endParaRPr lang="el-GR" sz="1800" dirty="0" smtClean="0">
              <a:latin typeface="Calibri" pitchFamily="34" charset="0"/>
              <a:cs typeface="Calibri" pitchFamily="34" charset="0"/>
            </a:endParaRPr>
          </a:p>
          <a:p>
            <a:endParaRPr lang="el-GR" sz="1800" dirty="0" smtClean="0"/>
          </a:p>
          <a:p>
            <a:endParaRPr lang="el-GR" sz="1800" dirty="0" smtClean="0"/>
          </a:p>
          <a:p>
            <a:pPr marL="360363" indent="-333375" algn="just">
              <a:lnSpc>
                <a:spcPct val="170000"/>
              </a:lnSpc>
              <a:spcBef>
                <a:spcPts val="0"/>
              </a:spcBef>
            </a:pP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142852"/>
            <a:ext cx="7715304" cy="571504"/>
          </a:xfrm>
          <a:noFill/>
        </p:spPr>
        <p:txBody>
          <a:bodyPr>
            <a:normAutofit fontScale="90000"/>
          </a:bodyPr>
          <a:lstStyle/>
          <a:p>
            <a:pPr algn="ct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75 Έσοδα </a:t>
            </a:r>
            <a:r>
              <a:rPr lang="el-GR" sz="1800" b="1" dirty="0" smtClean="0">
                <a:latin typeface="Calibri" pitchFamily="34" charset="0"/>
                <a:cs typeface="Calibri" pitchFamily="34" charset="0"/>
              </a:rPr>
              <a:t>και φορολογικές δαπάνες του προϋπολογισμού</a:t>
            </a:r>
            <a:r>
              <a:rPr lang="el-GR" sz="1800" dirty="0" smtClean="0"/>
              <a:t/>
            </a:r>
            <a:br>
              <a:rPr lang="el-GR" sz="1800" dirty="0" smtClean="0"/>
            </a:b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858180" cy="5857916"/>
          </a:xfrm>
          <a:solidFill>
            <a:schemeClr val="bg1"/>
          </a:solidFill>
          <a:ln>
            <a:solidFill>
              <a:srgbClr val="FFC000"/>
            </a:solidFill>
          </a:ln>
        </p:spPr>
        <p:txBody>
          <a:bodyPr>
            <a:normAutofit fontScale="55000" lnSpcReduction="20000"/>
          </a:bodyPr>
          <a:lstStyle/>
          <a:p>
            <a:pPr marL="177800" indent="-150813" algn="just">
              <a:lnSpc>
                <a:spcPct val="170000"/>
              </a:lnSpc>
              <a:spcBef>
                <a:spcPts val="0"/>
              </a:spcBef>
              <a:buFont typeface="Wingdings" pitchFamily="2" charset="2"/>
              <a:buChar char="Ø"/>
            </a:pPr>
            <a:r>
              <a:rPr lang="el-GR" b="1" dirty="0" smtClean="0">
                <a:solidFill>
                  <a:srgbClr val="FF0000"/>
                </a:solidFill>
                <a:latin typeface="Calibri" pitchFamily="34" charset="0"/>
                <a:cs typeface="Calibri" pitchFamily="34" charset="0"/>
              </a:rPr>
              <a:t>Εισπραχθέντα</a:t>
            </a:r>
            <a:r>
              <a:rPr lang="el-GR" b="1" dirty="0" smtClean="0">
                <a:solidFill>
                  <a:srgbClr val="FF0000"/>
                </a:solidFill>
                <a:latin typeface="Calibri" pitchFamily="34" charset="0"/>
                <a:cs typeface="Calibri" pitchFamily="34" charset="0"/>
              </a:rPr>
              <a:t>:</a:t>
            </a:r>
            <a:r>
              <a:rPr lang="el-GR" dirty="0" smtClean="0">
                <a:latin typeface="Calibri" pitchFamily="34" charset="0"/>
                <a:cs typeface="Calibri" pitchFamily="34" charset="0"/>
              </a:rPr>
              <a:t> τα ποσά που εισπράττονται κατά τη διάρκεια του οικ. έτους, </a:t>
            </a:r>
            <a:r>
              <a:rPr lang="el-GR" b="1" dirty="0" smtClean="0">
                <a:solidFill>
                  <a:srgbClr val="C00000"/>
                </a:solidFill>
                <a:latin typeface="Calibri" pitchFamily="34" charset="0"/>
                <a:cs typeface="Calibri" pitchFamily="34" charset="0"/>
              </a:rPr>
              <a:t>ανεξάρτητα από τη χρονική περίοδο από την οποία προέρχονται. </a:t>
            </a:r>
            <a:r>
              <a:rPr lang="el-GR" dirty="0" smtClean="0">
                <a:latin typeface="Calibri" pitchFamily="34" charset="0"/>
                <a:cs typeface="Calibri" pitchFamily="34" charset="0"/>
              </a:rPr>
              <a:t>Αχρεώστητη είσπραξη εσόδου</a:t>
            </a:r>
          </a:p>
          <a:p>
            <a:pPr marL="177800" indent="-150813" algn="just">
              <a:lnSpc>
                <a:spcPct val="170000"/>
              </a:lnSpc>
              <a:spcBef>
                <a:spcPts val="0"/>
              </a:spcBef>
              <a:buFont typeface="Wingdings" pitchFamily="2" charset="2"/>
              <a:buChar char="Ø"/>
            </a:pPr>
            <a:r>
              <a:rPr lang="el-GR" b="1" dirty="0" smtClean="0">
                <a:solidFill>
                  <a:srgbClr val="FF0000"/>
                </a:solidFill>
                <a:latin typeface="Calibri" pitchFamily="34" charset="0"/>
                <a:cs typeface="Calibri" pitchFamily="34" charset="0"/>
              </a:rPr>
              <a:t>Βεβαιωθέντα</a:t>
            </a:r>
            <a:r>
              <a:rPr lang="el-GR" b="1" dirty="0" smtClean="0">
                <a:latin typeface="Calibri" pitchFamily="34" charset="0"/>
                <a:cs typeface="Calibri" pitchFamily="34" charset="0"/>
              </a:rPr>
              <a:t>: </a:t>
            </a:r>
            <a:r>
              <a:rPr lang="el-GR" dirty="0" smtClean="0">
                <a:latin typeface="Calibri" pitchFamily="34" charset="0"/>
                <a:cs typeface="Calibri" pitchFamily="34" charset="0"/>
              </a:rPr>
              <a:t>τα ποσά που βεβαιώνονται κατά τη διάρκεια του οικ. έτους, </a:t>
            </a:r>
            <a:r>
              <a:rPr lang="el-GR" b="1" dirty="0" smtClean="0">
                <a:solidFill>
                  <a:srgbClr val="C00000"/>
                </a:solidFill>
                <a:latin typeface="Calibri" pitchFamily="34" charset="0"/>
                <a:cs typeface="Calibri" pitchFamily="34" charset="0"/>
              </a:rPr>
              <a:t>ανεξάρτητα από τη χρονική περίοδο από την οποία προέρχονται</a:t>
            </a:r>
            <a:r>
              <a:rPr lang="el-GR" dirty="0" smtClean="0">
                <a:latin typeface="Calibri" pitchFamily="34" charset="0"/>
                <a:cs typeface="Calibri" pitchFamily="34" charset="0"/>
              </a:rPr>
              <a:t>, όπως επίσης και τα βεβαιωθέντα έσοδα του προϋπολογισμού του προηγούμενου οικ. έτους που δεν έχουν εισπραχθεί. </a:t>
            </a:r>
            <a:endParaRPr lang="el-GR" dirty="0" smtClean="0">
              <a:latin typeface="Calibri" pitchFamily="34" charset="0"/>
              <a:cs typeface="Calibri" pitchFamily="34" charset="0"/>
            </a:endParaRPr>
          </a:p>
          <a:p>
            <a:pPr marL="177800" indent="-150813" algn="just">
              <a:lnSpc>
                <a:spcPct val="170000"/>
              </a:lnSpc>
              <a:spcBef>
                <a:spcPts val="0"/>
              </a:spcBef>
              <a:buFont typeface="Wingdings" pitchFamily="2" charset="2"/>
              <a:buChar char="Ø"/>
            </a:pPr>
            <a:r>
              <a:rPr lang="el-GR" dirty="0" smtClean="0">
                <a:latin typeface="Calibri" pitchFamily="34" charset="0"/>
                <a:cs typeface="Calibri" pitchFamily="34" charset="0"/>
              </a:rPr>
              <a:t> </a:t>
            </a:r>
            <a:r>
              <a:rPr lang="el-GR" b="1" dirty="0" smtClean="0">
                <a:solidFill>
                  <a:schemeClr val="accent1">
                    <a:lumMod val="75000"/>
                  </a:schemeClr>
                </a:solidFill>
                <a:latin typeface="Calibri" pitchFamily="34" charset="0"/>
                <a:cs typeface="Calibri" pitchFamily="34" charset="0"/>
              </a:rPr>
              <a:t>Λογιστική </a:t>
            </a:r>
            <a:r>
              <a:rPr lang="el-GR" b="1" dirty="0" smtClean="0">
                <a:solidFill>
                  <a:schemeClr val="accent1">
                    <a:lumMod val="75000"/>
                  </a:schemeClr>
                </a:solidFill>
                <a:latin typeface="Calibri" pitchFamily="34" charset="0"/>
                <a:cs typeface="Calibri" pitchFamily="34" charset="0"/>
              </a:rPr>
              <a:t>διαγραφή </a:t>
            </a:r>
            <a:r>
              <a:rPr lang="el-GR" dirty="0" smtClean="0">
                <a:latin typeface="Calibri" pitchFamily="34" charset="0"/>
                <a:cs typeface="Calibri" pitchFamily="34" charset="0"/>
              </a:rPr>
              <a:t>βεβαιωθέντων &amp; μη εισπραχθέντων &amp; επαναβεβαίωση ως εσόδων επόμενου οικ. έτους. </a:t>
            </a:r>
            <a:endParaRPr lang="el-GR" dirty="0" smtClean="0">
              <a:latin typeface="Calibri" pitchFamily="34" charset="0"/>
              <a:cs typeface="Calibri" pitchFamily="34" charset="0"/>
            </a:endParaRPr>
          </a:p>
          <a:p>
            <a:pPr marL="177800" indent="-150813" algn="just">
              <a:lnSpc>
                <a:spcPct val="170000"/>
              </a:lnSpc>
              <a:spcBef>
                <a:spcPts val="0"/>
              </a:spcBef>
              <a:buFont typeface="Wingdings" pitchFamily="2" charset="2"/>
              <a:buChar char="Ø"/>
            </a:pPr>
            <a:r>
              <a:rPr lang="el-GR" b="1" dirty="0" smtClean="0">
                <a:latin typeface="Calibri" pitchFamily="34" charset="0"/>
                <a:cs typeface="Calibri" pitchFamily="34" charset="0"/>
              </a:rPr>
              <a:t>Δεν αποτελούν έσοδο οι αχρεώστητες εισπράξεις</a:t>
            </a:r>
          </a:p>
          <a:p>
            <a:pPr marL="177800" indent="-150813" algn="just">
              <a:lnSpc>
                <a:spcPct val="170000"/>
              </a:lnSpc>
              <a:spcBef>
                <a:spcPts val="0"/>
              </a:spcBef>
            </a:pPr>
            <a:endParaRPr lang="el-GR" b="1" dirty="0" smtClean="0">
              <a:latin typeface="Calibri" pitchFamily="34" charset="0"/>
              <a:cs typeface="Calibri" pitchFamily="34" charset="0"/>
            </a:endParaRPr>
          </a:p>
          <a:p>
            <a:pPr algn="ctr">
              <a:lnSpc>
                <a:spcPct val="170000"/>
              </a:lnSpc>
              <a:spcBef>
                <a:spcPts val="0"/>
              </a:spcBef>
              <a:buFont typeface="Wingdings" pitchFamily="2" charset="2"/>
              <a:buChar char="Ø"/>
            </a:pPr>
            <a:r>
              <a:rPr lang="el-GR" b="1" dirty="0" smtClean="0">
                <a:solidFill>
                  <a:srgbClr val="FF0000"/>
                </a:solidFill>
                <a:latin typeface="Calibri" pitchFamily="34" charset="0"/>
                <a:cs typeface="Calibri" pitchFamily="34" charset="0"/>
              </a:rPr>
              <a:t> </a:t>
            </a:r>
            <a:r>
              <a:rPr lang="el-GR" b="1" dirty="0" smtClean="0">
                <a:solidFill>
                  <a:srgbClr val="FF0000"/>
                </a:solidFill>
                <a:latin typeface="Calibri" pitchFamily="34" charset="0"/>
                <a:cs typeface="Calibri" pitchFamily="34" charset="0"/>
              </a:rPr>
              <a:t>Άρθρο 5 «Έσοδα» </a:t>
            </a:r>
            <a:r>
              <a:rPr lang="el-GR" b="1" dirty="0" err="1" smtClean="0">
                <a:solidFill>
                  <a:srgbClr val="FF0000"/>
                </a:solidFill>
                <a:latin typeface="Calibri" pitchFamily="34" charset="0"/>
                <a:cs typeface="Calibri" pitchFamily="34" charset="0"/>
              </a:rPr>
              <a:t>ν.δ</a:t>
            </a:r>
            <a:r>
              <a:rPr lang="el-GR" b="1" dirty="0" smtClean="0">
                <a:solidFill>
                  <a:srgbClr val="FF0000"/>
                </a:solidFill>
                <a:latin typeface="Calibri" pitchFamily="34" charset="0"/>
                <a:cs typeface="Calibri" pitchFamily="34" charset="0"/>
              </a:rPr>
              <a:t>. 496/1974 </a:t>
            </a:r>
          </a:p>
          <a:p>
            <a:pPr algn="just">
              <a:lnSpc>
                <a:spcPct val="170000"/>
              </a:lnSpc>
              <a:spcBef>
                <a:spcPts val="0"/>
              </a:spcBef>
            </a:pPr>
            <a:r>
              <a:rPr lang="el-GR" dirty="0" smtClean="0">
                <a:latin typeface="Calibri" pitchFamily="34" charset="0"/>
                <a:cs typeface="Calibri" pitchFamily="34" charset="0"/>
              </a:rPr>
              <a:t>Έσοδα του Προϋπολογισμού είναι τα κατά την διάρκεια του οικονομικού έτους στο οποίο αναφέρεται αυτός βεβαιούμενα υπό Κ.Α. κωδικούς αριθμούς του Προϋπολογισμού ποσά, </a:t>
            </a:r>
            <a:r>
              <a:rPr lang="el-GR" dirty="0" smtClean="0">
                <a:solidFill>
                  <a:srgbClr val="C00000"/>
                </a:solidFill>
                <a:latin typeface="Calibri" pitchFamily="34" charset="0"/>
                <a:cs typeface="Calibri" pitchFamily="34" charset="0"/>
              </a:rPr>
              <a:t>ασχέτως της χρονικής περιόδου εξ ης αυτά προέρχονται </a:t>
            </a:r>
            <a:r>
              <a:rPr lang="el-GR" dirty="0" smtClean="0">
                <a:latin typeface="Calibri" pitchFamily="34" charset="0"/>
                <a:cs typeface="Calibri" pitchFamily="34" charset="0"/>
              </a:rPr>
              <a:t>ως και τα μη εισπραχθέντα έσοδα των προηγουμένων οικονομικών ετών. </a:t>
            </a:r>
          </a:p>
          <a:p>
            <a:pPr algn="just">
              <a:lnSpc>
                <a:spcPct val="170000"/>
              </a:lnSpc>
              <a:spcBef>
                <a:spcPts val="0"/>
              </a:spcBef>
            </a:pPr>
            <a:endParaRPr lang="el-GR" sz="2000" dirty="0" smtClean="0">
              <a:latin typeface="Arial" pitchFamily="34" charset="0"/>
              <a:cs typeface="Arial" pitchFamily="34" charset="0"/>
            </a:endParaRPr>
          </a:p>
          <a:p>
            <a:pPr algn="just">
              <a:lnSpc>
                <a:spcPct val="170000"/>
              </a:lnSpc>
              <a:spcBef>
                <a:spcPts val="0"/>
              </a:spcBef>
            </a:pPr>
            <a:r>
              <a:rPr lang="el-GR" sz="2000" dirty="0" smtClean="0">
                <a:latin typeface="Arial" pitchFamily="34" charset="0"/>
                <a:cs typeface="Arial" pitchFamily="34" charset="0"/>
              </a:rPr>
              <a:t>	</a:t>
            </a:r>
            <a:endParaRPr lang="el-GR" sz="2000" dirty="0" smtClean="0">
              <a:latin typeface="Arial" pitchFamily="34" charset="0"/>
              <a:cs typeface="Arial" pitchFamily="34" charset="0"/>
            </a:endParaRPr>
          </a:p>
          <a:p>
            <a:pPr algn="just">
              <a:lnSpc>
                <a:spcPct val="170000"/>
              </a:lnSpc>
              <a:spcBef>
                <a:spcPts val="0"/>
              </a:spcBef>
            </a:pPr>
            <a:r>
              <a:rPr lang="el-GR" sz="2000" dirty="0" smtClean="0">
                <a:latin typeface="Arial" pitchFamily="34" charset="0"/>
                <a:cs typeface="Arial" pitchFamily="34" charset="0"/>
              </a:rPr>
              <a:t>					</a:t>
            </a:r>
          </a:p>
          <a:p>
            <a:pPr algn="just"/>
            <a:r>
              <a:rPr lang="el-GR" sz="2000" b="1" dirty="0" smtClean="0">
                <a:solidFill>
                  <a:srgbClr val="7030A0"/>
                </a:solidFill>
                <a:latin typeface="Arial" pitchFamily="34" charset="0"/>
                <a:cs typeface="Arial" pitchFamily="34" charset="0"/>
              </a:rPr>
              <a:t>[N.Δ. 356/74 (ΦΕΚ 90 Α'): Περί Κώδικος Εισπράξεως Δημοσίων Εσόδων, όπως ισχύει]</a:t>
            </a:r>
          </a:p>
          <a:p>
            <a:r>
              <a:rPr lang="el-GR" sz="1400" dirty="0" smtClean="0"/>
              <a:t/>
            </a:r>
            <a:br>
              <a:rPr lang="el-GR" sz="1400" dirty="0" smtClean="0"/>
            </a:br>
            <a:r>
              <a:rPr lang="el-GR" sz="1400" dirty="0" smtClean="0"/>
              <a:t> </a:t>
            </a:r>
            <a:r>
              <a:rPr lang="el-GR" sz="2000" dirty="0" smtClean="0">
                <a:latin typeface="Arial" pitchFamily="34" charset="0"/>
                <a:cs typeface="Arial" pitchFamily="34" charset="0"/>
              </a:rPr>
              <a:t>		</a:t>
            </a: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20</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142852"/>
            <a:ext cx="7715304" cy="571504"/>
          </a:xfrm>
          <a:noFill/>
        </p:spPr>
        <p:txBody>
          <a:bodyPr>
            <a:normAutofit fontScale="90000"/>
          </a:bodyPr>
          <a:lstStyle/>
          <a:p>
            <a:pPr algn="ctr"/>
            <a:r>
              <a:rPr lang="el-GR" sz="1800" dirty="0" smtClean="0"/>
              <a:t/>
            </a:r>
            <a:br>
              <a:rPr lang="el-GR" sz="1800" dirty="0" smtClean="0"/>
            </a:br>
            <a:r>
              <a:rPr lang="el-GR" sz="2000" b="1" dirty="0" smtClean="0">
                <a:latin typeface="Calibri" pitchFamily="34" charset="0"/>
                <a:cs typeface="Calibri" pitchFamily="34" charset="0"/>
              </a:rPr>
              <a:t>Άρθρο 76 Έξοδα του ετήσιου προϋπολογισμού</a:t>
            </a:r>
            <a:r>
              <a:rPr lang="el-GR" sz="2000" dirty="0" smtClean="0">
                <a:latin typeface="Calibri" pitchFamily="34" charset="0"/>
                <a:cs typeface="Calibri" pitchFamily="34" charset="0"/>
              </a:rPr>
              <a:t/>
            </a:r>
            <a:br>
              <a:rPr lang="el-GR" sz="2000" dirty="0" smtClean="0">
                <a:latin typeface="Calibri" pitchFamily="34" charset="0"/>
                <a:cs typeface="Calibri" pitchFamily="34" charset="0"/>
              </a:rPr>
            </a:b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858180" cy="5857916"/>
          </a:xfrm>
          <a:solidFill>
            <a:schemeClr val="bg1"/>
          </a:solidFill>
          <a:ln>
            <a:solidFill>
              <a:srgbClr val="FFC000"/>
            </a:solidFill>
          </a:ln>
        </p:spPr>
        <p:txBody>
          <a:bodyPr>
            <a:normAutofit/>
          </a:bodyPr>
          <a:lstStyle/>
          <a:p>
            <a:pPr marL="271463" indent="-244475" algn="just">
              <a:lnSpc>
                <a:spcPct val="150000"/>
              </a:lnSpc>
              <a:spcBef>
                <a:spcPts val="0"/>
              </a:spcBef>
              <a:buFont typeface="Wingdings" pitchFamily="2" charset="2"/>
              <a:buChar char="v"/>
            </a:pPr>
            <a:r>
              <a:rPr lang="el-GR" sz="2000" b="1" dirty="0" smtClean="0">
                <a:solidFill>
                  <a:schemeClr val="accent1">
                    <a:lumMod val="75000"/>
                  </a:schemeClr>
                </a:solidFill>
                <a:latin typeface="Calibri" pitchFamily="34" charset="0"/>
                <a:cs typeface="Calibri" pitchFamily="34" charset="0"/>
              </a:rPr>
              <a:t> Έξοδα </a:t>
            </a:r>
            <a:r>
              <a:rPr lang="el-GR" sz="2000" b="1" dirty="0" smtClean="0">
                <a:solidFill>
                  <a:schemeClr val="accent1">
                    <a:lumMod val="75000"/>
                  </a:schemeClr>
                </a:solidFill>
                <a:latin typeface="Calibri" pitchFamily="34" charset="0"/>
                <a:cs typeface="Calibri" pitchFamily="34" charset="0"/>
              </a:rPr>
              <a:t>του ετήσιου </a:t>
            </a:r>
            <a:r>
              <a:rPr lang="el-GR" sz="2000" b="1" dirty="0" smtClean="0">
                <a:solidFill>
                  <a:schemeClr val="accent1">
                    <a:lumMod val="75000"/>
                  </a:schemeClr>
                </a:solidFill>
                <a:latin typeface="Calibri" pitchFamily="34" charset="0"/>
                <a:cs typeface="Calibri" pitchFamily="34" charset="0"/>
              </a:rPr>
              <a:t>προϋπολογισμού</a:t>
            </a:r>
            <a:r>
              <a:rPr lang="el-GR" sz="2000" dirty="0" smtClean="0">
                <a:latin typeface="Calibri" pitchFamily="34" charset="0"/>
                <a:cs typeface="Calibri" pitchFamily="34" charset="0"/>
              </a:rPr>
              <a:t>: οι </a:t>
            </a:r>
            <a:r>
              <a:rPr lang="el-GR" sz="2000" dirty="0" smtClean="0">
                <a:latin typeface="Calibri" pitchFamily="34" charset="0"/>
                <a:cs typeface="Calibri" pitchFamily="34" charset="0"/>
              </a:rPr>
              <a:t>πληρωμές που πραγματοποιούνται κατά τη διάρκεια του </a:t>
            </a:r>
            <a:r>
              <a:rPr lang="el-GR" sz="2000" dirty="0" smtClean="0">
                <a:latin typeface="Calibri" pitchFamily="34" charset="0"/>
                <a:cs typeface="Calibri" pitchFamily="34" charset="0"/>
              </a:rPr>
              <a:t>οικ. </a:t>
            </a:r>
            <a:r>
              <a:rPr lang="el-GR" sz="2000" dirty="0" smtClean="0">
                <a:latin typeface="Calibri" pitchFamily="34" charset="0"/>
                <a:cs typeface="Calibri" pitchFamily="34" charset="0"/>
              </a:rPr>
              <a:t>έτους στο οποίο αναφέρεται ο προϋπολογισμός, </a:t>
            </a:r>
            <a:r>
              <a:rPr lang="el-GR" sz="2000" b="1" dirty="0" smtClean="0">
                <a:latin typeface="Calibri" pitchFamily="34" charset="0"/>
                <a:cs typeface="Calibri" pitchFamily="34" charset="0"/>
              </a:rPr>
              <a:t>ανεξάρτητα από το χρόνο που έχει δημιουργηθεί η υποχρέωση για πληρωμή</a:t>
            </a:r>
            <a:r>
              <a:rPr lang="el-GR" sz="2000" dirty="0" smtClean="0">
                <a:latin typeface="Calibri" pitchFamily="34" charset="0"/>
                <a:cs typeface="Calibri" pitchFamily="34" charset="0"/>
              </a:rPr>
              <a:t>, με την εξαίρεση των επιστροφών δημοσίων εσόδων που έχουν εισπραχθεί αχρεώστητα και οι οποίες εμφανίζονται αφαιρετικά των εισπραχθέντων εσόδων.</a:t>
            </a:r>
          </a:p>
          <a:p>
            <a:pPr marL="271463" indent="-244475" algn="just">
              <a:lnSpc>
                <a:spcPct val="150000"/>
              </a:lnSpc>
              <a:spcBef>
                <a:spcPts val="0"/>
              </a:spcBef>
              <a:buFont typeface="Wingdings" pitchFamily="2" charset="2"/>
              <a:buChar char="v"/>
            </a:pPr>
            <a:r>
              <a:rPr lang="el-GR" sz="2000" dirty="0" smtClean="0">
                <a:latin typeface="Calibri" pitchFamily="34" charset="0"/>
                <a:cs typeface="Calibri" pitchFamily="34" charset="0"/>
              </a:rPr>
              <a:t> Η </a:t>
            </a:r>
            <a:r>
              <a:rPr lang="el-GR" sz="2000" dirty="0" smtClean="0">
                <a:latin typeface="Calibri" pitchFamily="34" charset="0"/>
                <a:cs typeface="Calibri" pitchFamily="34" charset="0"/>
              </a:rPr>
              <a:t>πληρωμή των εξόδων του προϋπολογισμού θεωρείται ότι πραγματοποιείται με την </a:t>
            </a:r>
            <a:r>
              <a:rPr lang="el-GR" sz="2000" b="1" dirty="0" smtClean="0">
                <a:solidFill>
                  <a:schemeClr val="accent1">
                    <a:lumMod val="75000"/>
                  </a:schemeClr>
                </a:solidFill>
                <a:latin typeface="Calibri" pitchFamily="34" charset="0"/>
                <a:cs typeface="Calibri" pitchFamily="34" charset="0"/>
              </a:rPr>
              <a:t>εξόφληση του οικείου </a:t>
            </a:r>
            <a:r>
              <a:rPr lang="el-GR" sz="2000" b="1" dirty="0" smtClean="0">
                <a:solidFill>
                  <a:schemeClr val="accent1">
                    <a:lumMod val="75000"/>
                  </a:schemeClr>
                </a:solidFill>
                <a:latin typeface="Calibri" pitchFamily="34" charset="0"/>
                <a:cs typeface="Calibri" pitchFamily="34" charset="0"/>
              </a:rPr>
              <a:t>τίτλου </a:t>
            </a:r>
            <a:r>
              <a:rPr lang="el-GR" sz="2000" dirty="0" smtClean="0">
                <a:latin typeface="Calibri" pitchFamily="34" charset="0"/>
                <a:cs typeface="Calibri" pitchFamily="34" charset="0"/>
              </a:rPr>
              <a:t>[άρθρ.92].</a:t>
            </a:r>
            <a:endParaRPr lang="el-GR" sz="2000" dirty="0" smtClean="0">
              <a:latin typeface="Calibri" pitchFamily="34" charset="0"/>
              <a:cs typeface="Calibri" pitchFamily="34" charset="0"/>
            </a:endParaRPr>
          </a:p>
          <a:p>
            <a:pPr marL="271463" indent="-244475" algn="just">
              <a:lnSpc>
                <a:spcPct val="150000"/>
              </a:lnSpc>
              <a:spcBef>
                <a:spcPts val="0"/>
              </a:spcBef>
              <a:buFont typeface="Wingdings" pitchFamily="2" charset="2"/>
              <a:buChar char="v"/>
            </a:pPr>
            <a:r>
              <a:rPr lang="el-GR" sz="2000" b="1" dirty="0" smtClean="0">
                <a:solidFill>
                  <a:srgbClr val="002060"/>
                </a:solidFill>
                <a:latin typeface="Calibri" pitchFamily="34" charset="0"/>
                <a:cs typeface="Calibri" pitchFamily="34" charset="0"/>
              </a:rPr>
              <a:t>Τα </a:t>
            </a:r>
            <a:r>
              <a:rPr lang="el-GR" sz="2000" b="1" dirty="0" smtClean="0">
                <a:solidFill>
                  <a:srgbClr val="002060"/>
                </a:solidFill>
                <a:latin typeface="Calibri" pitchFamily="34" charset="0"/>
                <a:cs typeface="Calibri" pitchFamily="34" charset="0"/>
              </a:rPr>
              <a:t>έξοδα του προϋπολογισμού εντέλλονται σε βάρος των κατά φορέα πιστώσεων </a:t>
            </a:r>
            <a:r>
              <a:rPr lang="el-GR" sz="2000" b="1" dirty="0" smtClean="0">
                <a:solidFill>
                  <a:srgbClr val="002060"/>
                </a:solidFill>
                <a:latin typeface="Calibri" pitchFamily="34" charset="0"/>
                <a:cs typeface="Calibri" pitchFamily="34" charset="0"/>
              </a:rPr>
              <a:t>&amp; μέσα </a:t>
            </a:r>
            <a:r>
              <a:rPr lang="el-GR" sz="2000" b="1" dirty="0" smtClean="0">
                <a:solidFill>
                  <a:srgbClr val="002060"/>
                </a:solidFill>
                <a:latin typeface="Calibri" pitchFamily="34" charset="0"/>
                <a:cs typeface="Calibri" pitchFamily="34" charset="0"/>
              </a:rPr>
              <a:t>στα όρια των πληρωμών &amp;</a:t>
            </a:r>
            <a:r>
              <a:rPr lang="el-GR" sz="2000" b="1" dirty="0" smtClean="0">
                <a:solidFill>
                  <a:srgbClr val="002060"/>
                </a:solidFill>
                <a:latin typeface="Calibri" pitchFamily="34" charset="0"/>
                <a:cs typeface="Calibri" pitchFamily="34" charset="0"/>
              </a:rPr>
              <a:t> </a:t>
            </a:r>
            <a:r>
              <a:rPr lang="el-GR" sz="2000" b="1" dirty="0" smtClean="0">
                <a:solidFill>
                  <a:srgbClr val="002060"/>
                </a:solidFill>
                <a:latin typeface="Calibri" pitchFamily="34" charset="0"/>
                <a:cs typeface="Calibri" pitchFamily="34" charset="0"/>
              </a:rPr>
              <a:t>ποσοστών διαθέσεως που ορίζονται κάθε φορά.</a:t>
            </a:r>
          </a:p>
          <a:p>
            <a:pPr algn="just">
              <a:spcBef>
                <a:spcPts val="0"/>
              </a:spcBef>
            </a:pPr>
            <a:endParaRPr lang="el-GR" sz="20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solidFill>
                  <a:schemeClr val="accent1"/>
                </a:solidFill>
                <a:latin typeface="Calibri" pitchFamily="34" charset="0"/>
                <a:cs typeface="Calibri" pitchFamily="34" charset="0"/>
              </a:rPr>
              <a:t>Άρθρο 77 Έννοια και περιπτώσεις Δημόσιων δαπανών</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714356"/>
            <a:ext cx="8001056" cy="6000792"/>
          </a:xfrm>
          <a:solidFill>
            <a:schemeClr val="bg1"/>
          </a:solidFill>
          <a:ln>
            <a:solidFill>
              <a:srgbClr val="FFC000"/>
            </a:solidFill>
          </a:ln>
        </p:spPr>
        <p:txBody>
          <a:bodyPr>
            <a:normAutofit fontScale="85000" lnSpcReduction="10000"/>
          </a:bodyPr>
          <a:lstStyle/>
          <a:p>
            <a:pPr marL="177800" indent="-150813" algn="just">
              <a:lnSpc>
                <a:spcPct val="170000"/>
              </a:lnSpc>
              <a:spcBef>
                <a:spcPts val="0"/>
              </a:spcBef>
              <a:buFont typeface="Wingdings" pitchFamily="2" charset="2"/>
              <a:buChar char="Ø"/>
            </a:pPr>
            <a:r>
              <a:rPr lang="el-GR" sz="1800" b="1" dirty="0" smtClean="0">
                <a:solidFill>
                  <a:srgbClr val="C00000"/>
                </a:solidFill>
                <a:latin typeface="Calibri" pitchFamily="34" charset="0"/>
                <a:cs typeface="Calibri" pitchFamily="34" charset="0"/>
              </a:rPr>
              <a:t>Δημόσια δαπάνη</a:t>
            </a:r>
            <a:r>
              <a:rPr lang="el-GR" sz="1800" b="1" dirty="0" smtClean="0">
                <a:latin typeface="Calibri" pitchFamily="34" charset="0"/>
                <a:cs typeface="Calibri" pitchFamily="34" charset="0"/>
              </a:rPr>
              <a:t>: </a:t>
            </a:r>
            <a:r>
              <a:rPr lang="el-GR" sz="1800" dirty="0" smtClean="0">
                <a:latin typeface="Calibri" pitchFamily="34" charset="0"/>
                <a:cs typeface="Calibri" pitchFamily="34" charset="0"/>
              </a:rPr>
              <a:t>η χρησιμοποίηση πίστωσης για την εκπλήρωση των λειτουργικών δραστηριοτήτων ή της αποστολής της Κεντρικής Διοίκησης. Επιστροφή αχρεωστήτως εισπραχθέντων δημοσίων εσόδων ≠ δημόσια δαπάνη.</a:t>
            </a:r>
          </a:p>
          <a:p>
            <a:pPr marL="177800" indent="-150813" algn="just">
              <a:lnSpc>
                <a:spcPct val="170000"/>
              </a:lnSpc>
              <a:spcBef>
                <a:spcPts val="0"/>
              </a:spcBef>
              <a:buFont typeface="Wingdings" pitchFamily="2" charset="2"/>
              <a:buChar char="Ø"/>
            </a:pPr>
            <a:r>
              <a:rPr lang="el-GR" sz="1800" b="1" dirty="0" smtClean="0">
                <a:solidFill>
                  <a:srgbClr val="C00000"/>
                </a:solidFill>
                <a:latin typeface="Calibri" pitchFamily="34" charset="0"/>
                <a:cs typeface="Calibri" pitchFamily="34" charset="0"/>
              </a:rPr>
              <a:t>Αναγνώριση δημοσίων δαπανών</a:t>
            </a:r>
            <a:r>
              <a:rPr lang="el-GR" sz="1800" dirty="0" smtClean="0">
                <a:latin typeface="Calibri" pitchFamily="34" charset="0"/>
                <a:cs typeface="Calibri" pitchFamily="34" charset="0"/>
              </a:rPr>
              <a:t>: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όσες προβλέπονται από διάταξη τυπικού νόμου ή κανονιστικής διοικητικής πράξης &amp; κατ’ εξαίρεση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όσες δεν προβλέπονται ρητά από διάταξη νόμου, αλλά εξυπηρετούν αιτιολογημένα τους σκοπούς των Φ. της ΚΔ. </a:t>
            </a:r>
          </a:p>
          <a:p>
            <a:pPr marL="177800" indent="-150813" algn="just">
              <a:lnSpc>
                <a:spcPct val="170000"/>
              </a:lnSpc>
              <a:spcBef>
                <a:spcPts val="0"/>
              </a:spcBef>
              <a:buFont typeface="Wingdings" pitchFamily="2" charset="2"/>
              <a:buChar char="Ø"/>
              <a:tabLst>
                <a:tab pos="177800" algn="l"/>
              </a:tabLst>
            </a:pPr>
            <a:r>
              <a:rPr lang="el-GR" sz="1800" dirty="0" smtClean="0">
                <a:latin typeface="Calibri" pitchFamily="34" charset="0"/>
                <a:cs typeface="Calibri" pitchFamily="34" charset="0"/>
              </a:rPr>
              <a:t>Δαπάνες προκαλούμενες από κανονιστικές διοικητικές πράξεις για την αναγνώρισή τους απαιτείται η σύμπραξη του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 </a:t>
            </a:r>
            <a:r>
              <a:rPr lang="el-GR" sz="1800" dirty="0" smtClean="0">
                <a:latin typeface="Calibri" pitchFamily="34" charset="0"/>
                <a:cs typeface="Calibri" pitchFamily="34" charset="0"/>
              </a:rPr>
              <a:t>,</a:t>
            </a:r>
            <a:r>
              <a:rPr lang="el-GR" sz="1800" b="1" u="sng" dirty="0" smtClean="0">
                <a:solidFill>
                  <a:srgbClr val="C00000"/>
                </a:solidFill>
                <a:latin typeface="Calibri" pitchFamily="34" charset="0"/>
                <a:cs typeface="Calibri" pitchFamily="34" charset="0"/>
              </a:rPr>
              <a:t>άλλως </a:t>
            </a:r>
            <a:r>
              <a:rPr lang="el-GR" sz="1800" b="1" u="sng" dirty="0" smtClean="0">
                <a:solidFill>
                  <a:srgbClr val="C00000"/>
                </a:solidFill>
                <a:latin typeface="Calibri" pitchFamily="34" charset="0"/>
                <a:cs typeface="Calibri" pitchFamily="34" charset="0"/>
              </a:rPr>
              <a:t>παράβαση ουσιώδους τύπου της διαδικασίας </a:t>
            </a:r>
          </a:p>
          <a:p>
            <a:pPr marL="177800" indent="-150813" algn="just">
              <a:lnSpc>
                <a:spcPct val="170000"/>
              </a:lnSpc>
              <a:spcBef>
                <a:spcPts val="0"/>
              </a:spcBef>
              <a:buFont typeface="Wingdings" pitchFamily="2" charset="2"/>
              <a:buChar char="v"/>
              <a:tabLst>
                <a:tab pos="177800" algn="l"/>
              </a:tabLst>
            </a:pPr>
            <a:r>
              <a:rPr lang="el-GR" sz="1800" b="1" dirty="0" smtClean="0">
                <a:latin typeface="Calibri" pitchFamily="34" charset="0"/>
                <a:cs typeface="Calibri" pitchFamily="34" charset="0"/>
              </a:rPr>
              <a:t>Παρέκκλιση - δεν απαιτείται σύμπραξη του </a:t>
            </a:r>
            <a:r>
              <a:rPr lang="el-GR" sz="1800" b="1" dirty="0" err="1" smtClean="0">
                <a:latin typeface="Calibri" pitchFamily="34" charset="0"/>
                <a:cs typeface="Calibri" pitchFamily="34" charset="0"/>
              </a:rPr>
              <a:t>ΥπΟικ</a:t>
            </a:r>
            <a:r>
              <a:rPr lang="el-GR" sz="1800" b="1" dirty="0" smtClean="0">
                <a:latin typeface="Calibri" pitchFamily="34" charset="0"/>
                <a:cs typeface="Calibri" pitchFamily="34" charset="0"/>
              </a:rPr>
              <a:t>.: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για τον καθορισμό του ύψους της επιχορήγησης φορέων από τον ΚΠ,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για την καθιέρωση υπερωριακής απασχόλησης, &amp;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για τον καθορισμό αποζημίωσης σε ιδιώτες μέλη συλλογικών οργάνων.</a:t>
            </a:r>
          </a:p>
          <a:p>
            <a:pPr algn="just">
              <a:lnSpc>
                <a:spcPct val="170000"/>
              </a:lnSpc>
              <a:spcBef>
                <a:spcPts val="0"/>
              </a:spcBef>
            </a:pPr>
            <a:endParaRPr lang="el-GR" sz="1800" dirty="0" smtClean="0">
              <a:latin typeface="Calibri" pitchFamily="34" charset="0"/>
              <a:cs typeface="Calibri" pitchFamily="34" charset="0"/>
            </a:endParaRPr>
          </a:p>
          <a:p>
            <a:pPr marL="177800" indent="-150813" algn="just">
              <a:lnSpc>
                <a:spcPct val="170000"/>
              </a:lnSpc>
              <a:spcBef>
                <a:spcPts val="0"/>
              </a:spcBef>
              <a:buFont typeface="Wingdings" pitchFamily="2" charset="2"/>
              <a:buChar char="Ø"/>
            </a:pPr>
            <a:r>
              <a:rPr lang="el-GR" sz="1800" b="1" dirty="0" smtClean="0">
                <a:solidFill>
                  <a:srgbClr val="C00000"/>
                </a:solidFill>
                <a:latin typeface="Calibri" pitchFamily="34" charset="0"/>
                <a:cs typeface="Calibri" pitchFamily="34" charset="0"/>
              </a:rPr>
              <a:t>Δαπάνες δημοσίων σχέσεων</a:t>
            </a:r>
          </a:p>
          <a:p>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solidFill>
                  <a:schemeClr val="accent1"/>
                </a:solidFill>
                <a:latin typeface="Calibri" pitchFamily="34" charset="0"/>
                <a:cs typeface="Calibri" pitchFamily="34" charset="0"/>
              </a:rPr>
              <a:t>Άρθρο 77 Έννοια και περιπτώσεις Δημόσιων δαπανών</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714356"/>
            <a:ext cx="8001056" cy="6000792"/>
          </a:xfrm>
          <a:solidFill>
            <a:schemeClr val="bg1"/>
          </a:solidFill>
          <a:ln>
            <a:solidFill>
              <a:srgbClr val="FFC000"/>
            </a:solidFill>
          </a:ln>
        </p:spPr>
        <p:txBody>
          <a:bodyPr>
            <a:normAutofit/>
          </a:bodyPr>
          <a:lstStyle/>
          <a:p>
            <a:pPr marL="360363" indent="-333375" algn="just">
              <a:lnSpc>
                <a:spcPct val="170000"/>
              </a:lnSpc>
              <a:spcBef>
                <a:spcPts val="0"/>
              </a:spcBef>
              <a:tabLst>
                <a:tab pos="360363" algn="l"/>
              </a:tabLst>
            </a:pPr>
            <a:r>
              <a:rPr lang="el-GR" sz="1800" b="1" dirty="0" smtClean="0">
                <a:latin typeface="Calibri" pitchFamily="34" charset="0"/>
                <a:cs typeface="Calibri" pitchFamily="34" charset="0"/>
              </a:rPr>
              <a:t>ΚΑΤΗΓΟΡΙΕΣ ΔΗΜΟΣΙΩΝ ΔΑΠΑΝΩΝ</a:t>
            </a:r>
            <a:r>
              <a:rPr lang="el-GR" sz="1800" dirty="0" smtClean="0">
                <a:latin typeface="Calibri" pitchFamily="34" charset="0"/>
                <a:cs typeface="Calibri" pitchFamily="34" charset="0"/>
              </a:rPr>
              <a:t>:</a:t>
            </a:r>
          </a:p>
          <a:p>
            <a:pPr marL="360363" indent="-333375" algn="just">
              <a:lnSpc>
                <a:spcPct val="170000"/>
              </a:lnSpc>
              <a:spcBef>
                <a:spcPts val="0"/>
              </a:spcBef>
              <a:buFont typeface="Wingdings" pitchFamily="2" charset="2"/>
              <a:buChar char="Ø"/>
              <a:tabLst>
                <a:tab pos="360363" algn="l"/>
              </a:tabLst>
            </a:pPr>
            <a:r>
              <a:rPr lang="el-GR" sz="1800" dirty="0" smtClean="0">
                <a:latin typeface="Calibri" pitchFamily="34" charset="0"/>
                <a:cs typeface="Calibri" pitchFamily="34" charset="0"/>
              </a:rPr>
              <a:t>Τακτικές </a:t>
            </a:r>
            <a:r>
              <a:rPr lang="el-GR" sz="1800" dirty="0" smtClean="0">
                <a:latin typeface="Calibri" pitchFamily="34" charset="0"/>
                <a:cs typeface="Calibri" pitchFamily="34" charset="0"/>
              </a:rPr>
              <a:t>αποδοχές</a:t>
            </a:r>
          </a:p>
          <a:p>
            <a:pPr marL="360363" indent="-333375" algn="just">
              <a:lnSpc>
                <a:spcPct val="170000"/>
              </a:lnSpc>
              <a:spcBef>
                <a:spcPts val="0"/>
              </a:spcBef>
              <a:buFont typeface="Wingdings" pitchFamily="2" charset="2"/>
              <a:buChar char="Ø"/>
              <a:tabLst>
                <a:tab pos="360363" algn="l"/>
              </a:tabLst>
            </a:pPr>
            <a:r>
              <a:rPr lang="el-GR" sz="1800" dirty="0" smtClean="0">
                <a:latin typeface="Calibri" pitchFamily="34" charset="0"/>
                <a:cs typeface="Calibri" pitchFamily="34" charset="0"/>
              </a:rPr>
              <a:t>Συντάξεις</a:t>
            </a:r>
          </a:p>
          <a:p>
            <a:pPr marL="360363" indent="-333375" algn="just">
              <a:lnSpc>
                <a:spcPct val="170000"/>
              </a:lnSpc>
              <a:spcBef>
                <a:spcPts val="0"/>
              </a:spcBef>
              <a:buFont typeface="Wingdings" pitchFamily="2" charset="2"/>
              <a:buChar char="Ø"/>
              <a:tabLst>
                <a:tab pos="360363" algn="l"/>
              </a:tabLst>
            </a:pPr>
            <a:r>
              <a:rPr lang="el-GR" sz="1800" dirty="0" smtClean="0">
                <a:latin typeface="Calibri" pitchFamily="34" charset="0"/>
                <a:cs typeface="Calibri" pitchFamily="34" charset="0"/>
              </a:rPr>
              <a:t>Πρόσθετες απολαβές, αμοιβές, αποζημιώσεις, κ.α.</a:t>
            </a:r>
          </a:p>
          <a:p>
            <a:pPr marL="360363" indent="-333375" algn="just">
              <a:lnSpc>
                <a:spcPct val="170000"/>
              </a:lnSpc>
              <a:spcBef>
                <a:spcPts val="0"/>
              </a:spcBef>
              <a:buFont typeface="Wingdings" pitchFamily="2" charset="2"/>
              <a:buChar char="Ø"/>
              <a:tabLst>
                <a:tab pos="360363" algn="l"/>
              </a:tabLst>
            </a:pPr>
            <a:r>
              <a:rPr lang="el-GR" sz="1800" dirty="0" smtClean="0">
                <a:latin typeface="Calibri" pitchFamily="34" charset="0"/>
                <a:cs typeface="Calibri" pitchFamily="34" charset="0"/>
              </a:rPr>
              <a:t>Υπηρεσιακές μετακινήσεις</a:t>
            </a:r>
          </a:p>
          <a:p>
            <a:pPr marL="360363" indent="-333375" algn="just">
              <a:lnSpc>
                <a:spcPct val="170000"/>
              </a:lnSpc>
              <a:spcBef>
                <a:spcPts val="0"/>
              </a:spcBef>
              <a:buFont typeface="Wingdings" pitchFamily="2" charset="2"/>
              <a:buChar char="Ø"/>
              <a:tabLst>
                <a:tab pos="360363" algn="l"/>
              </a:tabLst>
            </a:pPr>
            <a:r>
              <a:rPr lang="el-GR" sz="1800" dirty="0" smtClean="0">
                <a:latin typeface="Calibri" pitchFamily="34" charset="0"/>
                <a:cs typeface="Calibri" pitchFamily="34" charset="0"/>
              </a:rPr>
              <a:t>Δημόσιες συμβάσεις προμήθειας αγαθών, παροχής υπηρεσιών, έργων, μελετών</a:t>
            </a:r>
          </a:p>
          <a:p>
            <a:pPr marL="360363" indent="-333375" algn="just">
              <a:lnSpc>
                <a:spcPct val="170000"/>
              </a:lnSpc>
              <a:spcBef>
                <a:spcPts val="0"/>
              </a:spcBef>
              <a:buFont typeface="Wingdings" pitchFamily="2" charset="2"/>
              <a:buChar char="Ø"/>
              <a:tabLst>
                <a:tab pos="360363" algn="l"/>
              </a:tabLst>
            </a:pPr>
            <a:r>
              <a:rPr lang="el-GR" sz="1800" dirty="0" smtClean="0">
                <a:latin typeface="Calibri" pitchFamily="34" charset="0"/>
                <a:cs typeface="Calibri" pitchFamily="34" charset="0"/>
              </a:rPr>
              <a:t>Εκτέλεση αμετάκλητων δικαστικών αποφάσεων</a:t>
            </a:r>
          </a:p>
          <a:p>
            <a:pPr marL="360363" indent="-333375" algn="just">
              <a:lnSpc>
                <a:spcPct val="170000"/>
              </a:lnSpc>
              <a:spcBef>
                <a:spcPts val="0"/>
              </a:spcBef>
              <a:buFont typeface="Wingdings" pitchFamily="2" charset="2"/>
              <a:buChar char="Ø"/>
              <a:tabLst>
                <a:tab pos="360363" algn="l"/>
              </a:tabLst>
            </a:pPr>
            <a:r>
              <a:rPr lang="el-GR" sz="1800" b="1" dirty="0" smtClean="0">
                <a:solidFill>
                  <a:srgbClr val="7030A0"/>
                </a:solidFill>
                <a:latin typeface="Calibri" pitchFamily="34" charset="0"/>
                <a:cs typeface="Calibri" pitchFamily="34" charset="0"/>
              </a:rPr>
              <a:t>Επιχορηγήσεις - χρηματοδοτήσεις</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23</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ν.4270/2014</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8001056" cy="4929222"/>
          </a:xfrm>
          <a:solidFill>
            <a:srgbClr val="FFC000"/>
          </a:solidFill>
          <a:ln>
            <a:solidFill>
              <a:srgbClr val="FFC000"/>
            </a:solidFill>
          </a:ln>
        </p:spPr>
        <p:txBody>
          <a:bodyPr>
            <a:normAutofit/>
          </a:bodyPr>
          <a:lstStyle/>
          <a:p>
            <a:pPr algn="just">
              <a:lnSpc>
                <a:spcPct val="150000"/>
              </a:lnSpc>
              <a:spcBef>
                <a:spcPts val="0"/>
              </a:spcBef>
            </a:pPr>
            <a:r>
              <a:rPr lang="el-GR" sz="1800" b="1" dirty="0" smtClean="0">
                <a:solidFill>
                  <a:srgbClr val="002060"/>
                </a:solidFill>
                <a:latin typeface="Calibri" pitchFamily="34" charset="0"/>
                <a:cs typeface="Calibri" pitchFamily="34" charset="0"/>
              </a:rPr>
              <a:t>ΥΠΟΚΕΦ. 3 ΠΔΕ - ΑΝΑΚΑΤΑΝΟΜΕΣ </a:t>
            </a:r>
            <a:r>
              <a:rPr lang="el-GR" sz="1800" b="1" dirty="0" smtClean="0">
                <a:solidFill>
                  <a:srgbClr val="002060"/>
                </a:solidFill>
                <a:latin typeface="Calibri" pitchFamily="34" charset="0"/>
                <a:cs typeface="Calibri" pitchFamily="34" charset="0"/>
              </a:rPr>
              <a:t>ΠΙΣΤΩΣΕΩΝ ΕΡΓΩΝ, ΑΝΑΛΗΨΗ ΥΠΟΧΡΕΩΣΕΩΝ, ΕΚΤΕΛΕΣΗ ΠΡΟΫΠΟΛΟΓΙΣΜΟΥ</a:t>
            </a:r>
            <a:endParaRPr lang="el-GR" sz="1800" dirty="0" smtClean="0">
              <a:solidFill>
                <a:srgbClr val="002060"/>
              </a:solidFill>
              <a:latin typeface="Calibri" pitchFamily="34" charset="0"/>
              <a:cs typeface="Calibri" pitchFamily="34" charset="0"/>
            </a:endParaRP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78 Ανακατανομές </a:t>
            </a:r>
            <a:r>
              <a:rPr lang="el-GR" sz="1800" b="1" dirty="0" smtClean="0">
                <a:latin typeface="Calibri" pitchFamily="34" charset="0"/>
                <a:cs typeface="Calibri" pitchFamily="34" charset="0"/>
              </a:rPr>
              <a:t>πιστώσεων έργων </a:t>
            </a:r>
            <a:r>
              <a:rPr lang="el-GR" sz="1800" b="1" dirty="0" smtClean="0">
                <a:latin typeface="Calibri" pitchFamily="34" charset="0"/>
                <a:cs typeface="Calibri" pitchFamily="34" charset="0"/>
              </a:rPr>
              <a:t>ΠΔΕ</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79 Ανάληψη </a:t>
            </a:r>
            <a:r>
              <a:rPr lang="el-GR" sz="1800" b="1" dirty="0" smtClean="0">
                <a:latin typeface="Calibri" pitchFamily="34" charset="0"/>
                <a:cs typeface="Calibri" pitchFamily="34" charset="0"/>
              </a:rPr>
              <a:t>υποχρεώσεων για δαπάνες του Προϋπολογισμού Δημοσίων Επενδύσεων -</a:t>
            </a:r>
            <a:r>
              <a:rPr lang="el-GR" sz="1800" b="1" dirty="0" smtClean="0">
                <a:latin typeface="Calibri" pitchFamily="34" charset="0"/>
                <a:cs typeface="Calibri" pitchFamily="34" charset="0"/>
              </a:rPr>
              <a:t> πληρωμές</a:t>
            </a:r>
          </a:p>
          <a:p>
            <a:pPr marL="271463" indent="-2444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80 Εκτέλεση </a:t>
            </a:r>
            <a:r>
              <a:rPr lang="el-GR" sz="1800" b="1" dirty="0" smtClean="0">
                <a:latin typeface="Calibri" pitchFamily="34" charset="0"/>
                <a:cs typeface="Calibri" pitchFamily="34" charset="0"/>
              </a:rPr>
              <a:t>Προϋπολογισμού Δημοσίων </a:t>
            </a:r>
            <a:r>
              <a:rPr lang="el-GR" sz="1800" b="1" dirty="0" smtClean="0">
                <a:latin typeface="Calibri" pitchFamily="34" charset="0"/>
                <a:cs typeface="Calibri" pitchFamily="34" charset="0"/>
              </a:rPr>
              <a:t>Επενδύσεων</a:t>
            </a:r>
          </a:p>
          <a:p>
            <a:pPr marL="271463" indent="-244475"/>
            <a:endParaRPr lang="el-GR" sz="1800" b="1" dirty="0" smtClean="0"/>
          </a:p>
          <a:p>
            <a:pPr marL="0" algn="just"/>
            <a:r>
              <a:rPr lang="el-GR" sz="1800" b="1" dirty="0" smtClean="0">
                <a:solidFill>
                  <a:srgbClr val="C00000"/>
                </a:solidFill>
                <a:latin typeface="Calibri" pitchFamily="34" charset="0"/>
                <a:cs typeface="Calibri" pitchFamily="34" charset="0"/>
              </a:rPr>
              <a:t>[βλ. Αριθ</a:t>
            </a:r>
            <a:r>
              <a:rPr lang="el-GR" sz="1800" b="1" dirty="0" smtClean="0">
                <a:solidFill>
                  <a:srgbClr val="C00000"/>
                </a:solidFill>
                <a:latin typeface="Calibri" pitchFamily="34" charset="0"/>
                <a:cs typeface="Calibri" pitchFamily="34" charset="0"/>
              </a:rPr>
              <a:t>. </a:t>
            </a:r>
            <a:r>
              <a:rPr lang="el-GR" sz="1800" b="1" dirty="0" err="1" smtClean="0">
                <a:solidFill>
                  <a:srgbClr val="C00000"/>
                </a:solidFill>
                <a:latin typeface="Calibri" pitchFamily="34" charset="0"/>
                <a:cs typeface="Calibri" pitchFamily="34" charset="0"/>
              </a:rPr>
              <a:t>πρωτ</a:t>
            </a:r>
            <a:r>
              <a:rPr lang="el-GR" sz="1800" b="1" dirty="0" smtClean="0">
                <a:solidFill>
                  <a:srgbClr val="C00000"/>
                </a:solidFill>
                <a:latin typeface="Calibri" pitchFamily="34" charset="0"/>
                <a:cs typeface="Calibri" pitchFamily="34" charset="0"/>
              </a:rPr>
              <a:t>. 14235/06.02.2020 </a:t>
            </a:r>
            <a:r>
              <a:rPr lang="el-GR" sz="1800" b="1" dirty="0" smtClean="0">
                <a:solidFill>
                  <a:srgbClr val="C00000"/>
                </a:solidFill>
                <a:latin typeface="Calibri" pitchFamily="34" charset="0"/>
                <a:cs typeface="Calibri" pitchFamily="34" charset="0"/>
              </a:rPr>
              <a:t>Εγκύκλιο Οδηγιών </a:t>
            </a:r>
            <a:r>
              <a:rPr lang="el-GR" sz="1800" b="1" dirty="0" smtClean="0">
                <a:solidFill>
                  <a:srgbClr val="C00000"/>
                </a:solidFill>
                <a:latin typeface="Calibri" pitchFamily="34" charset="0"/>
                <a:cs typeface="Calibri" pitchFamily="34" charset="0"/>
              </a:rPr>
              <a:t>για την Έγκριση και Χρηματοδότηση του ΠΔΕ 2020 και τον Προγραμματισμό Δαπανών ΠΔΕ 2021 </a:t>
            </a:r>
            <a:r>
              <a:rPr lang="el-GR" sz="1800" b="1" dirty="0" smtClean="0">
                <a:solidFill>
                  <a:srgbClr val="C00000"/>
                </a:solidFill>
                <a:latin typeface="Calibri" pitchFamily="34" charset="0"/>
                <a:cs typeface="Calibri" pitchFamily="34" charset="0"/>
              </a:rPr>
              <a:t>- 2023]</a:t>
            </a:r>
            <a:endParaRPr lang="el-GR" sz="1800" b="1" dirty="0" smtClean="0">
              <a:solidFill>
                <a:srgbClr val="C00000"/>
              </a:solidFill>
              <a:latin typeface="Calibri" pitchFamily="34" charset="0"/>
              <a:cs typeface="Calibri" pitchFamily="34" charset="0"/>
            </a:endParaRPr>
          </a:p>
          <a:p>
            <a:pPr marL="0" algn="just">
              <a:buFont typeface="Wingdings" pitchFamily="2" charset="2"/>
              <a:buChar char="ü"/>
            </a:pPr>
            <a:endParaRPr lang="el-GR" sz="1800" dirty="0" smtClean="0"/>
          </a:p>
          <a:p>
            <a:pPr marL="271463" indent="-244475">
              <a:buFont typeface="Wingdings" pitchFamily="2" charset="2"/>
              <a:buChar char="ü"/>
            </a:pPr>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24</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Άρθρο 78 Ανακατανομές πιστώσεων έργων </a:t>
            </a:r>
            <a:r>
              <a:rPr lang="el-GR" sz="2000" b="1" dirty="0" smtClean="0">
                <a:latin typeface="Calibri" pitchFamily="34" charset="0"/>
                <a:cs typeface="Calibri" pitchFamily="34" charset="0"/>
              </a:rPr>
              <a:t>ΠΔΕ</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785794"/>
            <a:ext cx="8001056" cy="5929354"/>
          </a:xfrm>
          <a:noFill/>
          <a:ln>
            <a:solidFill>
              <a:srgbClr val="FFC000"/>
            </a:solidFill>
          </a:ln>
        </p:spPr>
        <p:txBody>
          <a:bodyPr>
            <a:normAutofit/>
          </a:bodyPr>
          <a:lstStyle/>
          <a:p>
            <a:pPr marL="177800" indent="-150813" algn="just">
              <a:lnSpc>
                <a:spcPct val="150000"/>
              </a:lnSpc>
              <a:spcBef>
                <a:spcPts val="0"/>
              </a:spcBef>
              <a:buFont typeface="Wingdings" pitchFamily="2" charset="2"/>
              <a:buChar char="v"/>
            </a:pPr>
            <a:r>
              <a:rPr lang="el-GR" sz="1800" b="1" dirty="0" smtClean="0">
                <a:solidFill>
                  <a:srgbClr val="002060"/>
                </a:solidFill>
                <a:latin typeface="Calibri" pitchFamily="34" charset="0"/>
                <a:cs typeface="Calibri" pitchFamily="34" charset="0"/>
              </a:rPr>
              <a:t>Πίστωση</a:t>
            </a:r>
            <a:r>
              <a:rPr lang="el-GR" sz="1800" dirty="0" smtClean="0">
                <a:latin typeface="Calibri" pitchFamily="34" charset="0"/>
                <a:cs typeface="Calibri" pitchFamily="34" charset="0"/>
              </a:rPr>
              <a:t> </a:t>
            </a:r>
            <a:r>
              <a:rPr lang="el-GR" sz="1800" dirty="0" smtClean="0">
                <a:latin typeface="Calibri" pitchFamily="34" charset="0"/>
                <a:cs typeface="Calibri" pitchFamily="34" charset="0"/>
              </a:rPr>
              <a:t>για κάθε έργο/μελέτη του </a:t>
            </a:r>
            <a:r>
              <a:rPr lang="el-GR" sz="1800" dirty="0" smtClean="0">
                <a:latin typeface="Calibri" pitchFamily="34" charset="0"/>
                <a:cs typeface="Calibri" pitchFamily="34" charset="0"/>
              </a:rPr>
              <a:t>ΠΔΕ είναι </a:t>
            </a:r>
            <a:r>
              <a:rPr lang="el-GR" sz="1800" dirty="0" smtClean="0">
                <a:latin typeface="Calibri" pitchFamily="34" charset="0"/>
                <a:cs typeface="Calibri" pitchFamily="34" charset="0"/>
              </a:rPr>
              <a:t>το ποσό που έχει εγκριθεί με τη </a:t>
            </a:r>
            <a:r>
              <a:rPr lang="el-GR" sz="1800" dirty="0" smtClean="0">
                <a:latin typeface="Calibri" pitchFamily="34" charset="0"/>
                <a:cs typeface="Calibri" pitchFamily="34" charset="0"/>
              </a:rPr>
              <a:t>ΣΑ, &amp; τυχόν </a:t>
            </a:r>
            <a:r>
              <a:rPr lang="el-GR" sz="1800" dirty="0" smtClean="0">
                <a:latin typeface="Calibri" pitchFamily="34" charset="0"/>
                <a:cs typeface="Calibri" pitchFamily="34" charset="0"/>
              </a:rPr>
              <a:t>τροποποίησή της, περιλαμβανομένης της προδέσμευσης πιστώσεων του προϋπολογισμού για το επόμενο </a:t>
            </a:r>
            <a:r>
              <a:rPr lang="el-GR" sz="1800" dirty="0" smtClean="0">
                <a:latin typeface="Calibri" pitchFamily="34" charset="0"/>
                <a:cs typeface="Calibri" pitchFamily="34" charset="0"/>
              </a:rPr>
              <a:t>οικ. </a:t>
            </a:r>
            <a:r>
              <a:rPr lang="el-GR" sz="1800" dirty="0" smtClean="0">
                <a:latin typeface="Calibri" pitchFamily="34" charset="0"/>
                <a:cs typeface="Calibri" pitchFamily="34" charset="0"/>
              </a:rPr>
              <a:t>έτος που εγκρίνεται με απόφαση του </a:t>
            </a:r>
            <a:r>
              <a:rPr lang="el-GR" sz="1800" dirty="0" err="1" smtClean="0">
                <a:latin typeface="Calibri" pitchFamily="34" charset="0"/>
                <a:cs typeface="Calibri" pitchFamily="34" charset="0"/>
              </a:rPr>
              <a:t>ΥπΑΝ</a:t>
            </a:r>
            <a:r>
              <a:rPr lang="el-GR" sz="1800" dirty="0" smtClean="0">
                <a:latin typeface="Calibri" pitchFamily="34" charset="0"/>
                <a:cs typeface="Calibri" pitchFamily="34" charset="0"/>
              </a:rPr>
              <a:t>. </a:t>
            </a:r>
          </a:p>
          <a:p>
            <a:pPr marL="177800" indent="-150813" algn="just">
              <a:lnSpc>
                <a:spcPct val="150000"/>
              </a:lnSpc>
              <a:spcBef>
                <a:spcPts val="0"/>
              </a:spcBef>
              <a:buFont typeface="Wingdings" pitchFamily="2" charset="2"/>
              <a:buChar char="v"/>
            </a:pPr>
            <a:r>
              <a:rPr lang="el-GR" sz="1800" dirty="0" smtClean="0">
                <a:latin typeface="Calibri" pitchFamily="34" charset="0"/>
                <a:cs typeface="Calibri" pitchFamily="34" charset="0"/>
              </a:rPr>
              <a:t> </a:t>
            </a:r>
            <a:r>
              <a:rPr lang="el-GR" sz="1800" b="1" dirty="0" smtClean="0">
                <a:solidFill>
                  <a:srgbClr val="002060"/>
                </a:solidFill>
                <a:latin typeface="Calibri" pitchFamily="34" charset="0"/>
                <a:cs typeface="Calibri" pitchFamily="34" charset="0"/>
              </a:rPr>
              <a:t>ΠΔΕ:</a:t>
            </a:r>
            <a:r>
              <a:rPr lang="el-GR" sz="1800" dirty="0" smtClean="0">
                <a:latin typeface="Calibri" pitchFamily="34" charset="0"/>
                <a:cs typeface="Calibri" pitchFamily="34" charset="0"/>
              </a:rPr>
              <a:t> το </a:t>
            </a:r>
            <a:r>
              <a:rPr lang="el-GR" sz="1800" dirty="0" smtClean="0">
                <a:latin typeface="Calibri" pitchFamily="34" charset="0"/>
                <a:cs typeface="Calibri" pitchFamily="34" charset="0"/>
              </a:rPr>
              <a:t>ανώτατο όριο δαπάνης είναι το συνολικό άθροισμα των ποσών του προϋπολογισμού των φορέων, όπως εγκρίνεται από τη Βουλή</a:t>
            </a:r>
            <a:r>
              <a:rPr lang="el-GR" sz="1800" dirty="0" smtClean="0">
                <a:latin typeface="Calibri" pitchFamily="34" charset="0"/>
                <a:cs typeface="Calibri" pitchFamily="34" charset="0"/>
              </a:rPr>
              <a:t>.</a:t>
            </a:r>
          </a:p>
          <a:p>
            <a:pPr marL="177800" indent="-150813" algn="just">
              <a:lnSpc>
                <a:spcPct val="150000"/>
              </a:lnSpc>
              <a:spcBef>
                <a:spcPts val="0"/>
              </a:spcBef>
              <a:buFont typeface="Wingdings" pitchFamily="2" charset="2"/>
              <a:buChar char="v"/>
            </a:pPr>
            <a:r>
              <a:rPr lang="el-GR" sz="1800" dirty="0" smtClean="0">
                <a:latin typeface="Calibri" pitchFamily="34" charset="0"/>
                <a:cs typeface="Calibri" pitchFamily="34" charset="0"/>
              </a:rPr>
              <a:t> </a:t>
            </a:r>
            <a:r>
              <a:rPr lang="el-GR" sz="1800" b="1" dirty="0" smtClean="0">
                <a:solidFill>
                  <a:srgbClr val="002060"/>
                </a:solidFill>
                <a:latin typeface="Calibri" pitchFamily="34" charset="0"/>
                <a:cs typeface="Calibri" pitchFamily="34" charset="0"/>
              </a:rPr>
              <a:t>Ανακατανομή ετήσιων πιστώσεων έργων/μελετών ΣΑΕ/ΣΑΜ</a:t>
            </a:r>
            <a:r>
              <a:rPr lang="el-GR" sz="1800" dirty="0" smtClean="0">
                <a:latin typeface="Calibri" pitchFamily="34" charset="0"/>
                <a:cs typeface="Calibri" pitchFamily="34" charset="0"/>
              </a:rPr>
              <a:t>: στα </a:t>
            </a:r>
            <a:r>
              <a:rPr lang="el-GR" sz="1800" dirty="0" smtClean="0">
                <a:latin typeface="Calibri" pitchFamily="34" charset="0"/>
                <a:cs typeface="Calibri" pitchFamily="34" charset="0"/>
              </a:rPr>
              <a:t>έργα που έχουν περιληφθεί στην εν λόγω </a:t>
            </a:r>
            <a:r>
              <a:rPr lang="el-GR" sz="1800" dirty="0" smtClean="0">
                <a:latin typeface="Calibri" pitchFamily="34" charset="0"/>
                <a:cs typeface="Calibri" pitchFamily="34" charset="0"/>
              </a:rPr>
              <a:t>ΣΑ  με </a:t>
            </a:r>
            <a:r>
              <a:rPr lang="el-GR" sz="1800" dirty="0" smtClean="0">
                <a:latin typeface="Calibri" pitchFamily="34" charset="0"/>
                <a:cs typeface="Calibri" pitchFamily="34" charset="0"/>
              </a:rPr>
              <a:t>απόφαση του αρμόδιου Υπουργού ή του αρμόδιου οργάνου των φορέων της </a:t>
            </a:r>
            <a:r>
              <a:rPr lang="el-GR" sz="1800" dirty="0" smtClean="0">
                <a:latin typeface="Calibri" pitchFamily="34" charset="0"/>
                <a:cs typeface="Calibri" pitchFamily="34" charset="0"/>
              </a:rPr>
              <a:t>ΓΚ ή </a:t>
            </a:r>
            <a:r>
              <a:rPr lang="el-GR" sz="1800" dirty="0" smtClean="0">
                <a:latin typeface="Calibri" pitchFamily="34" charset="0"/>
                <a:cs typeface="Calibri" pitchFamily="34" charset="0"/>
              </a:rPr>
              <a:t>άλλου εξουσιοδοτημένου οργάνου που ορίζεται ως διατάκτης για τη ΣΑ</a:t>
            </a:r>
            <a:r>
              <a:rPr lang="el-GR" sz="1800" dirty="0" smtClean="0">
                <a:latin typeface="Calibri" pitchFamily="34" charset="0"/>
                <a:cs typeface="Calibri" pitchFamily="34" charset="0"/>
              </a:rPr>
              <a:t>.</a:t>
            </a:r>
            <a:r>
              <a:rPr lang="el-GR" sz="1800" dirty="0" smtClean="0"/>
              <a:t> </a:t>
            </a:r>
            <a:endParaRPr lang="el-GR" sz="1800" dirty="0" smtClean="0"/>
          </a:p>
          <a:p>
            <a:pPr marL="177800" indent="-150813" algn="just">
              <a:lnSpc>
                <a:spcPct val="150000"/>
              </a:lnSpc>
              <a:spcBef>
                <a:spcPts val="0"/>
              </a:spcBef>
              <a:buFont typeface="Wingdings" pitchFamily="2" charset="2"/>
              <a:buChar char="v"/>
            </a:pPr>
            <a:r>
              <a:rPr lang="el-GR" sz="1800" b="1" dirty="0" smtClean="0">
                <a:solidFill>
                  <a:srgbClr val="002060"/>
                </a:solidFill>
                <a:latin typeface="Calibri" pitchFamily="34" charset="0"/>
                <a:cs typeface="Calibri" pitchFamily="34" charset="0"/>
              </a:rPr>
              <a:t>Ανακατανομή ετήσιων πιστώσεων </a:t>
            </a:r>
            <a:r>
              <a:rPr lang="el-GR" sz="1800" b="1" dirty="0" smtClean="0">
                <a:solidFill>
                  <a:srgbClr val="002060"/>
                </a:solidFill>
              </a:rPr>
              <a:t>τόσο </a:t>
            </a:r>
            <a:r>
              <a:rPr lang="el-GR" sz="1800" b="1" dirty="0" smtClean="0">
                <a:solidFill>
                  <a:srgbClr val="002060"/>
                </a:solidFill>
              </a:rPr>
              <a:t>εντός του συγχρηματοδοτούμενου όσο &amp;</a:t>
            </a:r>
            <a:r>
              <a:rPr lang="el-GR" sz="1800" b="1" dirty="0" smtClean="0">
                <a:solidFill>
                  <a:srgbClr val="002060"/>
                </a:solidFill>
              </a:rPr>
              <a:t> </a:t>
            </a:r>
            <a:r>
              <a:rPr lang="el-GR" sz="1800" b="1" dirty="0" smtClean="0">
                <a:solidFill>
                  <a:srgbClr val="002060"/>
                </a:solidFill>
              </a:rPr>
              <a:t>εντός του εθνικού σκέλους του </a:t>
            </a:r>
            <a:r>
              <a:rPr lang="el-GR" sz="1800" b="1" dirty="0" smtClean="0">
                <a:solidFill>
                  <a:srgbClr val="002060"/>
                </a:solidFill>
              </a:rPr>
              <a:t>ΠΔΕ</a:t>
            </a:r>
            <a:r>
              <a:rPr lang="el-GR" sz="1800" dirty="0" smtClean="0"/>
              <a:t>: με όμοια απόφαση υπό </a:t>
            </a:r>
            <a:r>
              <a:rPr lang="el-GR" sz="1800" dirty="0" smtClean="0"/>
              <a:t>την προϋπόθεση ότι δεν μεταβάλλεται το άθροισμά τους κατά κατηγορία (εθνικό / </a:t>
            </a:r>
            <a:r>
              <a:rPr lang="el-GR" sz="1800" dirty="0" smtClean="0"/>
              <a:t>συγχρηματοδοτούμενο).</a:t>
            </a:r>
            <a:endParaRPr lang="el-GR" sz="1800" dirty="0" smtClean="0">
              <a:latin typeface="Calibri" pitchFamily="34" charset="0"/>
              <a:cs typeface="Calibri" pitchFamily="34" charset="0"/>
            </a:endParaRPr>
          </a:p>
          <a:p>
            <a:pPr marL="271463" indent="-244475"/>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Άρθρο 78 Ανακατανομές πιστώσεων έργων </a:t>
            </a:r>
            <a:r>
              <a:rPr lang="el-GR" sz="2000" b="1" dirty="0" smtClean="0">
                <a:latin typeface="Calibri" pitchFamily="34" charset="0"/>
                <a:cs typeface="Calibri" pitchFamily="34" charset="0"/>
              </a:rPr>
              <a:t>ΠΔΕ</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785794"/>
            <a:ext cx="8001056" cy="5929354"/>
          </a:xfrm>
          <a:noFill/>
          <a:ln>
            <a:solidFill>
              <a:srgbClr val="FFC000"/>
            </a:solidFill>
          </a:ln>
        </p:spPr>
        <p:txBody>
          <a:bodyPr>
            <a:normAutofit/>
          </a:bodyPr>
          <a:lstStyle/>
          <a:p>
            <a:pPr marL="177800" indent="-150813" algn="just">
              <a:lnSpc>
                <a:spcPct val="150000"/>
              </a:lnSpc>
              <a:spcBef>
                <a:spcPts val="0"/>
              </a:spcBef>
              <a:buFont typeface="Wingdings" pitchFamily="2" charset="2"/>
              <a:buChar char="v"/>
            </a:pPr>
            <a:r>
              <a:rPr lang="el-GR" sz="1800" b="1" dirty="0" smtClean="0">
                <a:solidFill>
                  <a:srgbClr val="002060"/>
                </a:solidFill>
                <a:latin typeface="Calibri" pitchFamily="34" charset="0"/>
                <a:cs typeface="Calibri" pitchFamily="34" charset="0"/>
              </a:rPr>
              <a:t>Μ</a:t>
            </a:r>
            <a:r>
              <a:rPr lang="el-GR" sz="1800" b="1" dirty="0" smtClean="0">
                <a:solidFill>
                  <a:srgbClr val="002060"/>
                </a:solidFill>
                <a:latin typeface="Calibri" pitchFamily="34" charset="0"/>
                <a:cs typeface="Calibri" pitchFamily="34" charset="0"/>
              </a:rPr>
              <a:t>ε απόφαση του </a:t>
            </a:r>
            <a:r>
              <a:rPr lang="el-GR" sz="1800" b="1" dirty="0" err="1" smtClean="0">
                <a:solidFill>
                  <a:srgbClr val="002060"/>
                </a:solidFill>
                <a:latin typeface="Calibri" pitchFamily="34" charset="0"/>
                <a:cs typeface="Calibri" pitchFamily="34" charset="0"/>
              </a:rPr>
              <a:t>ΥπΑΝ</a:t>
            </a:r>
            <a:r>
              <a:rPr lang="el-GR" sz="1800" b="1" dirty="0" smtClean="0">
                <a:solidFill>
                  <a:srgbClr val="002060"/>
                </a:solidFill>
                <a:latin typeface="Calibri" pitchFamily="34" charset="0"/>
                <a:cs typeface="Calibri" pitchFamily="34" charset="0"/>
              </a:rPr>
              <a:t> δύναται να </a:t>
            </a:r>
            <a:r>
              <a:rPr lang="el-GR" sz="1800" b="1" dirty="0" smtClean="0">
                <a:solidFill>
                  <a:srgbClr val="002060"/>
                </a:solidFill>
                <a:latin typeface="Calibri" pitchFamily="34" charset="0"/>
                <a:cs typeface="Calibri" pitchFamily="34" charset="0"/>
              </a:rPr>
              <a:t>πραγματοποιούνται μεταφορές του ορίου του </a:t>
            </a:r>
            <a:r>
              <a:rPr lang="el-GR" sz="1800" b="1" dirty="0" smtClean="0">
                <a:solidFill>
                  <a:srgbClr val="002060"/>
                </a:solidFill>
                <a:latin typeface="Calibri" pitchFamily="34" charset="0"/>
                <a:cs typeface="Calibri" pitchFamily="34" charset="0"/>
              </a:rPr>
              <a:t>ΠΔΕ από </a:t>
            </a:r>
            <a:r>
              <a:rPr lang="el-GR" sz="1800" b="1" dirty="0" smtClean="0">
                <a:solidFill>
                  <a:srgbClr val="002060"/>
                </a:solidFill>
                <a:latin typeface="Calibri" pitchFamily="34" charset="0"/>
                <a:cs typeface="Calibri" pitchFamily="34" charset="0"/>
              </a:rPr>
              <a:t>Φορέα σε Φορέα &amp;</a:t>
            </a:r>
            <a:r>
              <a:rPr lang="el-GR" sz="1800" b="1" dirty="0" smtClean="0">
                <a:solidFill>
                  <a:srgbClr val="002060"/>
                </a:solidFill>
                <a:latin typeface="Calibri" pitchFamily="34" charset="0"/>
                <a:cs typeface="Calibri" pitchFamily="34" charset="0"/>
              </a:rPr>
              <a:t> </a:t>
            </a:r>
            <a:r>
              <a:rPr lang="el-GR" sz="1800" b="1" dirty="0" smtClean="0">
                <a:solidFill>
                  <a:srgbClr val="002060"/>
                </a:solidFill>
                <a:latin typeface="Calibri" pitchFamily="34" charset="0"/>
                <a:cs typeface="Calibri" pitchFamily="34" charset="0"/>
              </a:rPr>
              <a:t>στη συνέχεια να μεταβάλλονται, αντίστοιχα, με </a:t>
            </a:r>
            <a:r>
              <a:rPr lang="el-GR" sz="1800" b="1" dirty="0" smtClean="0">
                <a:solidFill>
                  <a:srgbClr val="002060"/>
                </a:solidFill>
                <a:latin typeface="Calibri" pitchFamily="34" charset="0"/>
                <a:cs typeface="Calibri" pitchFamily="34" charset="0"/>
              </a:rPr>
              <a:t>ΣΑ</a:t>
            </a:r>
            <a:r>
              <a:rPr lang="el-GR" sz="1800" b="1" dirty="0" smtClean="0">
                <a:latin typeface="Calibri" pitchFamily="34" charset="0"/>
                <a:cs typeface="Calibri" pitchFamily="34" charset="0"/>
              </a:rPr>
              <a:t> οι </a:t>
            </a:r>
            <a:r>
              <a:rPr lang="el-GR" sz="1800" b="1" dirty="0" smtClean="0">
                <a:latin typeface="Calibri" pitchFamily="34" charset="0"/>
                <a:cs typeface="Calibri" pitchFamily="34" charset="0"/>
              </a:rPr>
              <a:t>πιστώσεις έργων ή μελετών,</a:t>
            </a:r>
            <a:r>
              <a:rPr lang="el-GR" sz="1800" dirty="0" smtClean="0">
                <a:latin typeface="Calibri" pitchFamily="34" charset="0"/>
                <a:cs typeface="Calibri" pitchFamily="34" charset="0"/>
              </a:rPr>
              <a:t> ανάλογα με την πορεία υλοποίησης και το </a:t>
            </a:r>
            <a:r>
              <a:rPr lang="el-GR" sz="1800" dirty="0" smtClean="0">
                <a:latin typeface="Calibri" pitchFamily="34" charset="0"/>
                <a:cs typeface="Calibri" pitchFamily="34" charset="0"/>
              </a:rPr>
              <a:t>% πραγματοποίησης </a:t>
            </a:r>
            <a:r>
              <a:rPr lang="el-GR" sz="1800" dirty="0" smtClean="0">
                <a:latin typeface="Calibri" pitchFamily="34" charset="0"/>
                <a:cs typeface="Calibri" pitchFamily="34" charset="0"/>
              </a:rPr>
              <a:t>των δαπανών, με σκοπό την απρόσκοπτη εκτέλεση του </a:t>
            </a:r>
            <a:r>
              <a:rPr lang="el-GR" sz="1800" dirty="0" smtClean="0">
                <a:latin typeface="Calibri" pitchFamily="34" charset="0"/>
                <a:cs typeface="Calibri" pitchFamily="34" charset="0"/>
              </a:rPr>
              <a:t>ΠΔΕ στο </a:t>
            </a:r>
            <a:r>
              <a:rPr lang="el-GR" sz="1800" dirty="0" smtClean="0">
                <a:latin typeface="Calibri" pitchFamily="34" charset="0"/>
                <a:cs typeface="Calibri" pitchFamily="34" charset="0"/>
              </a:rPr>
              <a:t>σκέλος των συνολικών δαπανών</a:t>
            </a:r>
            <a:r>
              <a:rPr lang="el-GR" sz="1800" dirty="0" smtClean="0">
                <a:latin typeface="Calibri" pitchFamily="34" charset="0"/>
                <a:cs typeface="Calibri" pitchFamily="34" charset="0"/>
              </a:rPr>
              <a:t>.</a:t>
            </a:r>
          </a:p>
          <a:p>
            <a:pPr marL="177800" indent="-150813" algn="just">
              <a:lnSpc>
                <a:spcPct val="150000"/>
              </a:lnSpc>
              <a:spcBef>
                <a:spcPts val="0"/>
              </a:spcBef>
              <a:buFont typeface="Wingdings" pitchFamily="2" charset="2"/>
              <a:buChar char="v"/>
            </a:pPr>
            <a:r>
              <a:rPr lang="el-GR" sz="1800" dirty="0" smtClean="0">
                <a:latin typeface="Calibri" pitchFamily="34" charset="0"/>
                <a:cs typeface="Calibri" pitchFamily="34" charset="0"/>
              </a:rPr>
              <a:t>Ομοίως, &amp; </a:t>
            </a:r>
            <a:r>
              <a:rPr lang="el-GR" sz="1800" b="1" dirty="0" smtClean="0">
                <a:solidFill>
                  <a:srgbClr val="002060"/>
                </a:solidFill>
                <a:latin typeface="Calibri" pitchFamily="34" charset="0"/>
                <a:cs typeface="Calibri" pitchFamily="34" charset="0"/>
              </a:rPr>
              <a:t>υπό </a:t>
            </a:r>
            <a:r>
              <a:rPr lang="el-GR" sz="1800" b="1" dirty="0" smtClean="0">
                <a:solidFill>
                  <a:srgbClr val="002060"/>
                </a:solidFill>
                <a:latin typeface="Calibri" pitchFamily="34" charset="0"/>
                <a:cs typeface="Calibri" pitchFamily="34" charset="0"/>
              </a:rPr>
              <a:t>την προϋπόθεση ότι δεν επηρεάζεται η επίτευξη του συνολικά προβλεπόμενου </a:t>
            </a:r>
            <a:r>
              <a:rPr lang="el-GR" sz="1800" b="1" dirty="0" smtClean="0">
                <a:solidFill>
                  <a:srgbClr val="002060"/>
                </a:solidFill>
                <a:latin typeface="Calibri" pitchFamily="34" charset="0"/>
                <a:cs typeface="Calibri" pitchFamily="34" charset="0"/>
              </a:rPr>
              <a:t>κατ’ </a:t>
            </a:r>
            <a:r>
              <a:rPr lang="el-GR" sz="1800" b="1" dirty="0" smtClean="0">
                <a:solidFill>
                  <a:srgbClr val="002060"/>
                </a:solidFill>
                <a:latin typeface="Calibri" pitchFamily="34" charset="0"/>
                <a:cs typeface="Calibri" pitchFamily="34" charset="0"/>
              </a:rPr>
              <a:t>έτος δημοσιονομικού αποτελέσματος του </a:t>
            </a:r>
            <a:r>
              <a:rPr lang="el-GR" sz="1800" b="1" dirty="0" smtClean="0">
                <a:solidFill>
                  <a:srgbClr val="002060"/>
                </a:solidFill>
                <a:latin typeface="Calibri" pitchFamily="34" charset="0"/>
                <a:cs typeface="Calibri" pitchFamily="34" charset="0"/>
              </a:rPr>
              <a:t>ΠΔΕ του </a:t>
            </a:r>
            <a:r>
              <a:rPr lang="el-GR" sz="1800" b="1" dirty="0" smtClean="0">
                <a:solidFill>
                  <a:srgbClr val="002060"/>
                </a:solidFill>
                <a:latin typeface="Calibri" pitchFamily="34" charset="0"/>
                <a:cs typeface="Calibri" pitchFamily="34" charset="0"/>
              </a:rPr>
              <a:t>εγκεκριμένου </a:t>
            </a:r>
            <a:r>
              <a:rPr lang="el-GR" sz="1800" b="1" dirty="0" smtClean="0">
                <a:solidFill>
                  <a:srgbClr val="002060"/>
                </a:solidFill>
                <a:latin typeface="Calibri" pitchFamily="34" charset="0"/>
                <a:cs typeface="Calibri" pitchFamily="34" charset="0"/>
              </a:rPr>
              <a:t>ΜΠΔΣ</a:t>
            </a:r>
            <a:r>
              <a:rPr lang="el-GR" sz="1800" dirty="0" smtClean="0">
                <a:latin typeface="Calibri" pitchFamily="34" charset="0"/>
                <a:cs typeface="Calibri" pitchFamily="34" charset="0"/>
              </a:rPr>
              <a:t>, δύναται</a:t>
            </a:r>
            <a:r>
              <a:rPr lang="el-GR" sz="1800" dirty="0" smtClean="0">
                <a:latin typeface="Calibri" pitchFamily="34" charset="0"/>
                <a:cs typeface="Calibri" pitchFamily="34" charset="0"/>
              </a:rPr>
              <a:t>, με </a:t>
            </a:r>
            <a:r>
              <a:rPr lang="el-GR" sz="1800" dirty="0" smtClean="0">
                <a:latin typeface="Calibri" pitchFamily="34" charset="0"/>
                <a:cs typeface="Calibri" pitchFamily="34" charset="0"/>
              </a:rPr>
              <a:t>ΚΥΑ που </a:t>
            </a:r>
            <a:r>
              <a:rPr lang="el-GR" sz="1800" dirty="0" smtClean="0">
                <a:latin typeface="Calibri" pitchFamily="34" charset="0"/>
                <a:cs typeface="Calibri" pitchFamily="34" charset="0"/>
              </a:rPr>
              <a:t>εκδίδεται κατά τη διάρκεια του τελευταίου </a:t>
            </a:r>
            <a:r>
              <a:rPr lang="el-GR" sz="1800" dirty="0" smtClean="0">
                <a:latin typeface="Calibri" pitchFamily="34" charset="0"/>
                <a:cs typeface="Calibri" pitchFamily="34" charset="0"/>
              </a:rPr>
              <a:t>3μήνου </a:t>
            </a:r>
            <a:r>
              <a:rPr lang="el-GR" sz="1800" dirty="0" smtClean="0">
                <a:latin typeface="Calibri" pitchFamily="34" charset="0"/>
                <a:cs typeface="Calibri" pitchFamily="34" charset="0"/>
              </a:rPr>
              <a:t>κάθε έτους, να ανακατανέμονται μεταξύ εθνικού και συγχρηματοδοτούμενου σκέλους του ΠΔΕ, τα συνολικά εγκεκριμένα από την Βουλή όρια πιστώσεων του </a:t>
            </a:r>
            <a:r>
              <a:rPr lang="el-GR" sz="1800" dirty="0" smtClean="0">
                <a:latin typeface="Calibri" pitchFamily="34" charset="0"/>
                <a:cs typeface="Calibri" pitchFamily="34" charset="0"/>
              </a:rPr>
              <a:t>ΠΔΕ.</a:t>
            </a:r>
            <a:endParaRPr lang="el-GR" sz="1800"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v"/>
            </a:pPr>
            <a:endParaRPr lang="el-GR" sz="1800"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v"/>
            </a:pPr>
            <a:endParaRPr lang="el-GR" sz="1800"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v"/>
            </a:pPr>
            <a:endParaRPr lang="el-GR" sz="1800" dirty="0" smtClean="0">
              <a:latin typeface="Calibri" pitchFamily="34" charset="0"/>
              <a:cs typeface="Calibri" pitchFamily="34" charset="0"/>
            </a:endParaRPr>
          </a:p>
          <a:p>
            <a:pPr marL="271463" indent="-244475"/>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26</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Ν.4270/2014</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71546"/>
            <a:ext cx="8001056" cy="4714908"/>
          </a:xfrm>
          <a:solidFill>
            <a:srgbClr val="FFFF00"/>
          </a:solidFill>
          <a:ln>
            <a:solidFill>
              <a:srgbClr val="FFC000"/>
            </a:solidFill>
          </a:ln>
        </p:spPr>
        <p:txBody>
          <a:bodyPr>
            <a:normAutofit/>
          </a:bodyPr>
          <a:lstStyle/>
          <a:p>
            <a:r>
              <a:rPr lang="el-GR" sz="1800" b="1" dirty="0" smtClean="0">
                <a:solidFill>
                  <a:srgbClr val="002060"/>
                </a:solidFill>
                <a:latin typeface="Calibri" pitchFamily="34" charset="0"/>
                <a:cs typeface="Calibri" pitchFamily="34" charset="0"/>
              </a:rPr>
              <a:t>ΥΠΟΚΕΦ. 4 ΕΙΣΠΡΑΞΗ ΕΣΟΔΩΝ</a:t>
            </a:r>
            <a:endParaRPr lang="el-GR" sz="1800" dirty="0" smtClean="0">
              <a:solidFill>
                <a:srgbClr val="002060"/>
              </a:solidFill>
              <a:latin typeface="Calibri" pitchFamily="34" charset="0"/>
              <a:cs typeface="Calibri" pitchFamily="34" charset="0"/>
            </a:endParaRPr>
          </a:p>
          <a:p>
            <a:pPr marL="355600" indent="-328613">
              <a:buFont typeface="Wingdings" pitchFamily="2" charset="2"/>
              <a:buChar char="ü"/>
            </a:pPr>
            <a:r>
              <a:rPr lang="el-GR" sz="1800" b="1" dirty="0" smtClean="0">
                <a:latin typeface="Calibri" pitchFamily="34" charset="0"/>
                <a:cs typeface="Calibri" pitchFamily="34" charset="0"/>
              </a:rPr>
              <a:t>Άρθρο 81 Όργανα </a:t>
            </a:r>
            <a:r>
              <a:rPr lang="el-GR" sz="1800" b="1" dirty="0" smtClean="0">
                <a:latin typeface="Calibri" pitchFamily="34" charset="0"/>
                <a:cs typeface="Calibri" pitchFamily="34" charset="0"/>
              </a:rPr>
              <a:t>και τίτλοι </a:t>
            </a:r>
            <a:r>
              <a:rPr lang="el-GR" sz="1800" b="1" dirty="0" smtClean="0">
                <a:latin typeface="Calibri" pitchFamily="34" charset="0"/>
                <a:cs typeface="Calibri" pitchFamily="34" charset="0"/>
              </a:rPr>
              <a:t>είσπραξης</a:t>
            </a:r>
          </a:p>
          <a:p>
            <a:pPr marL="355600" indent="-328613">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82 Αποδεικτικά </a:t>
            </a:r>
            <a:r>
              <a:rPr lang="el-GR" sz="1800" b="1" dirty="0" smtClean="0">
                <a:latin typeface="Calibri" pitchFamily="34" charset="0"/>
                <a:cs typeface="Calibri" pitchFamily="34" charset="0"/>
              </a:rPr>
              <a:t>είσπραξης</a:t>
            </a:r>
            <a:endParaRPr lang="el-GR" sz="1800" dirty="0" smtClean="0">
              <a:latin typeface="Calibri" pitchFamily="34" charset="0"/>
              <a:cs typeface="Calibri" pitchFamily="34" charset="0"/>
            </a:endParaRPr>
          </a:p>
          <a:p>
            <a:pPr marL="355600" indent="-328613">
              <a:buFont typeface="Wingdings" pitchFamily="2" charset="2"/>
              <a:buChar char="ü"/>
            </a:pPr>
            <a:r>
              <a:rPr lang="el-GR" sz="1800" b="1" dirty="0" smtClean="0">
                <a:latin typeface="Calibri" pitchFamily="34" charset="0"/>
                <a:cs typeface="Calibri" pitchFamily="34" charset="0"/>
              </a:rPr>
              <a:t>Άρθρο 83 Αρμοδιότητες </a:t>
            </a:r>
            <a:r>
              <a:rPr lang="el-GR" sz="1800" b="1" dirty="0" smtClean="0">
                <a:latin typeface="Calibri" pitchFamily="34" charset="0"/>
                <a:cs typeface="Calibri" pitchFamily="34" charset="0"/>
              </a:rPr>
              <a:t>των Δημοσίων Οικονομικών Υπηρεσιών σε θέματα </a:t>
            </a:r>
            <a:r>
              <a:rPr lang="el-GR" sz="1800" b="1" dirty="0" smtClean="0">
                <a:latin typeface="Calibri" pitchFamily="34" charset="0"/>
                <a:cs typeface="Calibri" pitchFamily="34" charset="0"/>
              </a:rPr>
              <a:t>εισπράξεων</a:t>
            </a:r>
          </a:p>
          <a:p>
            <a:pPr marL="355600" indent="-328613">
              <a:buFont typeface="Wingdings" pitchFamily="2" charset="2"/>
              <a:buChar char="ü"/>
            </a:pPr>
            <a:r>
              <a:rPr lang="el-GR" sz="1800" b="1" dirty="0" smtClean="0">
                <a:latin typeface="Calibri" pitchFamily="34" charset="0"/>
                <a:cs typeface="Calibri" pitchFamily="34" charset="0"/>
              </a:rPr>
              <a:t>Άρθρο 84 Λογιστικό </a:t>
            </a:r>
            <a:r>
              <a:rPr lang="el-GR" sz="1800" b="1" dirty="0" smtClean="0">
                <a:latin typeface="Calibri" pitchFamily="34" charset="0"/>
                <a:cs typeface="Calibri" pitchFamily="34" charset="0"/>
              </a:rPr>
              <a:t>σύστημα των Δημοσίων Οικονομικών Υπηρεσιών</a:t>
            </a:r>
            <a:endParaRPr lang="el-GR" sz="1800" dirty="0" smtClean="0">
              <a:latin typeface="Calibri" pitchFamily="34" charset="0"/>
              <a:cs typeface="Calibri" pitchFamily="34" charset="0"/>
            </a:endParaRPr>
          </a:p>
          <a:p>
            <a:pPr marL="355600" indent="-328613">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85 Εισπράξεις - πληρωμές</a:t>
            </a:r>
          </a:p>
          <a:p>
            <a:pPr marL="355600" indent="-328613">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86 Υποβολή </a:t>
            </a:r>
            <a:r>
              <a:rPr lang="el-GR" sz="1800" b="1" dirty="0" smtClean="0">
                <a:latin typeface="Calibri" pitchFamily="34" charset="0"/>
                <a:cs typeface="Calibri" pitchFamily="34" charset="0"/>
              </a:rPr>
              <a:t>στοιχείων από τις Δημόσιες Οικονομικές Υπηρεσίες</a:t>
            </a:r>
            <a:endParaRPr lang="el-GR" sz="1800" dirty="0" smtClean="0">
              <a:latin typeface="Calibri" pitchFamily="34" charset="0"/>
              <a:cs typeface="Calibri" pitchFamily="34" charset="0"/>
            </a:endParaRPr>
          </a:p>
          <a:p>
            <a:pPr marL="355600" indent="-328613">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87 Ειδικοί Ταμίες</a:t>
            </a:r>
          </a:p>
          <a:p>
            <a:pPr marL="355600" indent="-328613">
              <a:buFont typeface="Wingdings" pitchFamily="2" charset="2"/>
              <a:buChar char="ü"/>
            </a:pPr>
            <a:r>
              <a:rPr lang="el-GR" sz="1800" b="1" dirty="0" smtClean="0">
                <a:latin typeface="Calibri" pitchFamily="34" charset="0"/>
                <a:cs typeface="Calibri" pitchFamily="34" charset="0"/>
              </a:rPr>
              <a:t>Άρθρο 88 Χρηματικό </a:t>
            </a:r>
            <a:r>
              <a:rPr lang="el-GR" sz="1800" b="1" dirty="0" smtClean="0">
                <a:latin typeface="Calibri" pitchFamily="34" charset="0"/>
                <a:cs typeface="Calibri" pitchFamily="34" charset="0"/>
              </a:rPr>
              <a:t>υπόλοιπο Δημόσιων Οικονομικών Υπηρεσιών και Ειδικών Ταμιών</a:t>
            </a:r>
            <a:endParaRPr lang="el-GR" sz="1800" dirty="0" smtClean="0">
              <a:latin typeface="Calibri" pitchFamily="34" charset="0"/>
              <a:cs typeface="Calibri" pitchFamily="34" charset="0"/>
            </a:endParaRPr>
          </a:p>
          <a:p>
            <a:endParaRPr lang="el-GR" sz="1800" dirty="0" smtClean="0"/>
          </a:p>
          <a:p>
            <a:pPr marL="177800" indent="-150813" algn="just">
              <a:lnSpc>
                <a:spcPct val="150000"/>
              </a:lnSpc>
              <a:spcBef>
                <a:spcPts val="0"/>
              </a:spcBef>
              <a:buFont typeface="Wingdings" pitchFamily="2" charset="2"/>
              <a:buChar char="v"/>
            </a:pPr>
            <a:endParaRPr lang="el-GR" sz="1800" dirty="0" smtClean="0">
              <a:latin typeface="Calibri" pitchFamily="34" charset="0"/>
              <a:cs typeface="Calibri" pitchFamily="34" charset="0"/>
            </a:endParaRPr>
          </a:p>
          <a:p>
            <a:pPr marL="177800" indent="-150813" algn="just">
              <a:lnSpc>
                <a:spcPct val="150000"/>
              </a:lnSpc>
              <a:spcBef>
                <a:spcPts val="0"/>
              </a:spcBef>
              <a:buFont typeface="Wingdings" pitchFamily="2" charset="2"/>
              <a:buChar char="v"/>
            </a:pPr>
            <a:endParaRPr lang="el-GR" sz="1800" dirty="0" smtClean="0">
              <a:latin typeface="Calibri" pitchFamily="34" charset="0"/>
              <a:cs typeface="Calibri" pitchFamily="34" charset="0"/>
            </a:endParaRPr>
          </a:p>
          <a:p>
            <a:pPr marL="271463" indent="-244475"/>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27</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Άρθρο 81 Όργανα και τίτλοι </a:t>
            </a:r>
            <a:r>
              <a:rPr lang="el-GR" sz="2000" b="1" dirty="0" smtClean="0">
                <a:latin typeface="Calibri" pitchFamily="34" charset="0"/>
                <a:cs typeface="Calibri" pitchFamily="34" charset="0"/>
              </a:rPr>
              <a:t>είσπραξης</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928662" y="785794"/>
            <a:ext cx="8001056" cy="5357850"/>
          </a:xfrm>
          <a:noFill/>
          <a:ln>
            <a:solidFill>
              <a:srgbClr val="FFC000"/>
            </a:solidFill>
          </a:ln>
        </p:spPr>
        <p:txBody>
          <a:bodyPr>
            <a:normAutofit fontScale="85000" lnSpcReduction="20000"/>
          </a:bodyPr>
          <a:lstStyle/>
          <a:p>
            <a:pPr marL="400050" lvl="1" indent="-400050" algn="just">
              <a:lnSpc>
                <a:spcPct val="150000"/>
              </a:lnSpc>
              <a:spcBef>
                <a:spcPct val="0"/>
              </a:spcBef>
              <a:buFont typeface="Wingdings" pitchFamily="2" charset="2"/>
              <a:buChar char="§"/>
              <a:defRPr/>
            </a:pPr>
            <a:r>
              <a:rPr lang="el-GR" sz="2400" b="1" dirty="0" smtClean="0">
                <a:solidFill>
                  <a:srgbClr val="002060"/>
                </a:solidFill>
                <a:latin typeface="Calibri" pitchFamily="34" charset="0"/>
                <a:cs typeface="Calibri" pitchFamily="34" charset="0"/>
              </a:rPr>
              <a:t>Η είσπραξη των δημοσίων εσόδων ενεργείται </a:t>
            </a:r>
            <a:r>
              <a:rPr lang="el-GR" sz="2400" dirty="0" smtClean="0">
                <a:latin typeface="Calibri" pitchFamily="34" charset="0"/>
                <a:cs typeface="Calibri" pitchFamily="34" charset="0"/>
              </a:rPr>
              <a:t>δυνάμει νόμιμου τίτλου από τις Δ.Ο.Υ., τα Τελωνεία, τα λοιπά όργανα είσπραξης του Δημοσίου και τους Ειδικούς Ταμίες, στους οποίους έχει ανατεθεί η είσπραξη ειδικών εσόδων</a:t>
            </a:r>
            <a:r>
              <a:rPr lang="el-GR" sz="2400" dirty="0" smtClean="0">
                <a:latin typeface="Calibri" pitchFamily="34" charset="0"/>
                <a:cs typeface="Calibri" pitchFamily="34" charset="0"/>
              </a:rPr>
              <a:t>.</a:t>
            </a:r>
          </a:p>
          <a:p>
            <a:pPr marL="400050" lvl="1" indent="-400050" algn="just">
              <a:lnSpc>
                <a:spcPct val="150000"/>
              </a:lnSpc>
              <a:spcBef>
                <a:spcPct val="0"/>
              </a:spcBef>
              <a:buFont typeface="Wingdings" pitchFamily="2" charset="2"/>
              <a:buChar char="§"/>
              <a:defRPr/>
            </a:pPr>
            <a:r>
              <a:rPr lang="el-GR" sz="2400" b="1" dirty="0" smtClean="0">
                <a:solidFill>
                  <a:srgbClr val="002060"/>
                </a:solidFill>
                <a:latin typeface="Calibri" pitchFamily="34" charset="0"/>
                <a:cs typeface="Calibri" pitchFamily="34" charset="0"/>
              </a:rPr>
              <a:t>Τίτλοι </a:t>
            </a:r>
            <a:r>
              <a:rPr lang="el-GR" sz="2400" b="1" dirty="0" smtClean="0">
                <a:solidFill>
                  <a:srgbClr val="002060"/>
                </a:solidFill>
                <a:latin typeface="Calibri" pitchFamily="34" charset="0"/>
                <a:cs typeface="Calibri" pitchFamily="34" charset="0"/>
              </a:rPr>
              <a:t>είσπραξης </a:t>
            </a:r>
            <a:r>
              <a:rPr lang="el-GR" sz="2400" dirty="0" smtClean="0">
                <a:latin typeface="Calibri" pitchFamily="34" charset="0"/>
                <a:cs typeface="Calibri" pitchFamily="34" charset="0"/>
              </a:rPr>
              <a:t>είναι τα παραστατικά στοιχεία που προβλέπονται από τις κείμενες διατάξεις και από τα οποία προκύπτει ο οφειλέτης του Δημοσίου, το είδος της οφειλής και το εισπρακτέο, κατά οφειλέτη, ποσό.</a:t>
            </a:r>
          </a:p>
          <a:p>
            <a:pPr marL="400050" lvl="1" indent="-400050" algn="just">
              <a:lnSpc>
                <a:spcPct val="150000"/>
              </a:lnSpc>
              <a:spcBef>
                <a:spcPct val="0"/>
              </a:spcBef>
              <a:buFont typeface="Wingdings" pitchFamily="2" charset="2"/>
              <a:buChar char="§"/>
              <a:defRPr/>
            </a:pPr>
            <a:r>
              <a:rPr lang="el-GR" sz="2400" dirty="0" smtClean="0">
                <a:latin typeface="Calibri" pitchFamily="34" charset="0"/>
                <a:cs typeface="Calibri" pitchFamily="34" charset="0"/>
              </a:rPr>
              <a:t>Οι </a:t>
            </a:r>
            <a:r>
              <a:rPr lang="el-GR" sz="2400" dirty="0" smtClean="0">
                <a:latin typeface="Calibri" pitchFamily="34" charset="0"/>
                <a:cs typeface="Calibri" pitchFamily="34" charset="0"/>
              </a:rPr>
              <a:t>εισπράξεις δημοσίων εσόδων που πραγματοποιούνται από τους διαχειριστές ή τους ταμίες των Δ.Ο.Υ, τους ειδικούς ταμίες ή τα πρόσωπα (φυσικά ή νομικά) στα οποία έχει ανατεθεί η είσπραξη, καθώς και το περιεχόμενο των χρηματοκιβωτίων των Δ.Ο.Υ. είναι </a:t>
            </a:r>
            <a:r>
              <a:rPr lang="el-GR" sz="2400" u="sng" dirty="0" smtClean="0">
                <a:solidFill>
                  <a:srgbClr val="002060"/>
                </a:solidFill>
                <a:latin typeface="Calibri" pitchFamily="34" charset="0"/>
                <a:cs typeface="Calibri" pitchFamily="34" charset="0"/>
              </a:rPr>
              <a:t>ακατάσχετα</a:t>
            </a:r>
            <a:r>
              <a:rPr lang="el-GR" sz="2400" dirty="0" smtClean="0">
                <a:solidFill>
                  <a:srgbClr val="002060"/>
                </a:solidFill>
                <a:latin typeface="Calibri" pitchFamily="34" charset="0"/>
                <a:cs typeface="Calibri" pitchFamily="34" charset="0"/>
              </a:rPr>
              <a:t>.</a:t>
            </a:r>
          </a:p>
          <a:p>
            <a:pPr marL="177800" indent="-150813" algn="just">
              <a:lnSpc>
                <a:spcPct val="150000"/>
              </a:lnSpc>
              <a:spcBef>
                <a:spcPts val="0"/>
              </a:spcBef>
              <a:buFont typeface="Wingdings" pitchFamily="2" charset="2"/>
              <a:buChar char="v"/>
            </a:pPr>
            <a:endParaRPr lang="el-GR" sz="1800" dirty="0" smtClean="0">
              <a:latin typeface="Calibri" pitchFamily="34" charset="0"/>
              <a:cs typeface="Calibri" pitchFamily="34" charset="0"/>
            </a:endParaRPr>
          </a:p>
          <a:p>
            <a:pPr marL="271463" indent="-244475"/>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28</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Άρθρο </a:t>
            </a:r>
            <a:r>
              <a:rPr lang="el-GR" sz="2000" b="1" dirty="0" smtClean="0">
                <a:latin typeface="Calibri" pitchFamily="34" charset="0"/>
                <a:cs typeface="Calibri" pitchFamily="34" charset="0"/>
              </a:rPr>
              <a:t>82 Αποδεικτικά είσπραξης</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928662" y="1285860"/>
            <a:ext cx="8001056" cy="3000396"/>
          </a:xfrm>
          <a:noFill/>
          <a:ln>
            <a:solidFill>
              <a:srgbClr val="FFC000"/>
            </a:solidFill>
          </a:ln>
        </p:spPr>
        <p:txBody>
          <a:bodyPr>
            <a:normAutofit/>
          </a:bodyPr>
          <a:lstStyle/>
          <a:p>
            <a:pPr marL="400050" lvl="1" indent="-400050" algn="just">
              <a:lnSpc>
                <a:spcPct val="150000"/>
              </a:lnSpc>
              <a:spcBef>
                <a:spcPct val="0"/>
              </a:spcBef>
              <a:buFont typeface="Wingdings" pitchFamily="2" charset="2"/>
              <a:buChar char="§"/>
              <a:defRPr/>
            </a:pPr>
            <a:r>
              <a:rPr lang="el-GR" sz="2000" b="1" dirty="0" smtClean="0">
                <a:solidFill>
                  <a:srgbClr val="002060"/>
                </a:solidFill>
                <a:latin typeface="Calibri" pitchFamily="34" charset="0"/>
                <a:cs typeface="Calibri" pitchFamily="34" charset="0"/>
              </a:rPr>
              <a:t>Ε</a:t>
            </a:r>
            <a:r>
              <a:rPr lang="el-GR" sz="2000" b="1" dirty="0" smtClean="0">
                <a:solidFill>
                  <a:srgbClr val="002060"/>
                </a:solidFill>
                <a:latin typeface="Calibri" pitchFamily="34" charset="0"/>
                <a:cs typeface="Calibri" pitchFamily="34" charset="0"/>
              </a:rPr>
              <a:t>ίναι </a:t>
            </a:r>
            <a:r>
              <a:rPr lang="el-GR" sz="2000" b="1" dirty="0" smtClean="0">
                <a:solidFill>
                  <a:srgbClr val="002060"/>
                </a:solidFill>
                <a:latin typeface="Calibri" pitchFamily="34" charset="0"/>
                <a:cs typeface="Calibri" pitchFamily="34" charset="0"/>
              </a:rPr>
              <a:t>τα παραστατικά στοιχεία</a:t>
            </a:r>
            <a:r>
              <a:rPr lang="el-GR" sz="2000" dirty="0" smtClean="0">
                <a:latin typeface="Calibri" pitchFamily="34" charset="0"/>
                <a:cs typeface="Calibri" pitchFamily="34" charset="0"/>
              </a:rPr>
              <a:t>, μηχανογραφικά ή μη, που εκδίδονται από τα αρμόδια, για την είσπραξη δημοσίων εσόδων, όργανα &amp;</a:t>
            </a:r>
            <a:r>
              <a:rPr lang="el-GR" sz="2000" dirty="0" smtClean="0">
                <a:latin typeface="Calibri" pitchFamily="34" charset="0"/>
                <a:cs typeface="Calibri" pitchFamily="34" charset="0"/>
              </a:rPr>
              <a:t> </a:t>
            </a:r>
            <a:r>
              <a:rPr lang="el-GR" sz="2000" b="1" dirty="0" smtClean="0">
                <a:solidFill>
                  <a:srgbClr val="002060"/>
                </a:solidFill>
                <a:latin typeface="Calibri" pitchFamily="34" charset="0"/>
                <a:cs typeface="Calibri" pitchFamily="34" charset="0"/>
              </a:rPr>
              <a:t>αποδεικνύουν την εξόφληση της οφειλής. </a:t>
            </a:r>
          </a:p>
          <a:p>
            <a:pPr marL="271463" indent="-244475"/>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29</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ΔΙΑΤΑΚΤΗΣ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714356"/>
            <a:ext cx="7858180" cy="5857916"/>
          </a:xfrm>
          <a:solidFill>
            <a:schemeClr val="bg1"/>
          </a:solidFill>
          <a:ln>
            <a:solidFill>
              <a:srgbClr val="FFC000"/>
            </a:solidFill>
          </a:ln>
        </p:spPr>
        <p:txBody>
          <a:bodyPr>
            <a:normAutofit fontScale="47500" lnSpcReduction="20000"/>
          </a:bodyPr>
          <a:lstStyle/>
          <a:p>
            <a:pPr marL="360363" indent="-333375" algn="just">
              <a:lnSpc>
                <a:spcPct val="170000"/>
              </a:lnSpc>
              <a:spcBef>
                <a:spcPts val="0"/>
              </a:spcBef>
              <a:buFont typeface="+mj-lt"/>
              <a:buAutoNum type="arabicPeriod"/>
            </a:pPr>
            <a:r>
              <a:rPr lang="el-GR" sz="3800" b="1" dirty="0" smtClean="0">
                <a:solidFill>
                  <a:srgbClr val="0070C0"/>
                </a:solidFill>
                <a:latin typeface="Calibri" pitchFamily="34" charset="0"/>
                <a:cs typeface="Calibri" pitchFamily="34" charset="0"/>
              </a:rPr>
              <a:t>Υπουργεία </a:t>
            </a:r>
            <a:r>
              <a:rPr lang="el-GR" sz="3800" b="1" dirty="0" smtClean="0">
                <a:solidFill>
                  <a:srgbClr val="C00000"/>
                </a:solidFill>
                <a:latin typeface="Calibri" pitchFamily="34" charset="0"/>
                <a:cs typeface="Calibri" pitchFamily="34" charset="0"/>
              </a:rPr>
              <a:t>_ Διατάκτης: </a:t>
            </a:r>
          </a:p>
          <a:p>
            <a:pPr marL="360363" indent="-333375" algn="just">
              <a:lnSpc>
                <a:spcPct val="170000"/>
              </a:lnSpc>
              <a:spcBef>
                <a:spcPts val="0"/>
              </a:spcBef>
              <a:buFont typeface="Wingdings" pitchFamily="2" charset="2"/>
              <a:buChar char="Ø"/>
            </a:pPr>
            <a:r>
              <a:rPr lang="el-GR" sz="3800" dirty="0" smtClean="0">
                <a:latin typeface="Calibri" pitchFamily="34" charset="0"/>
                <a:cs typeface="Calibri" pitchFamily="34" charset="0"/>
              </a:rPr>
              <a:t>ο </a:t>
            </a:r>
            <a:r>
              <a:rPr lang="el-GR" sz="3800" dirty="0" smtClean="0">
                <a:solidFill>
                  <a:srgbClr val="C00000"/>
                </a:solidFill>
                <a:latin typeface="Calibri" pitchFamily="34" charset="0"/>
                <a:cs typeface="Calibri" pitchFamily="34" charset="0"/>
              </a:rPr>
              <a:t>Υπηρεσιακός Γραμματέας </a:t>
            </a:r>
            <a:r>
              <a:rPr lang="el-GR" sz="3800" dirty="0" smtClean="0">
                <a:latin typeface="Calibri" pitchFamily="34" charset="0"/>
                <a:cs typeface="Calibri" pitchFamily="34" charset="0"/>
              </a:rPr>
              <a:t>ή </a:t>
            </a:r>
          </a:p>
          <a:p>
            <a:pPr marL="360363" indent="-333375" algn="just">
              <a:lnSpc>
                <a:spcPct val="170000"/>
              </a:lnSpc>
              <a:spcBef>
                <a:spcPts val="0"/>
              </a:spcBef>
              <a:buFont typeface="Wingdings" pitchFamily="2" charset="2"/>
              <a:buChar char="Ø"/>
            </a:pPr>
            <a:r>
              <a:rPr lang="el-GR" sz="3800" dirty="0" smtClean="0">
                <a:latin typeface="Calibri" pitchFamily="34" charset="0"/>
                <a:cs typeface="Calibri" pitchFamily="34" charset="0"/>
              </a:rPr>
              <a:t>ο Υπουργός  </a:t>
            </a:r>
            <a:r>
              <a:rPr lang="el-GR" sz="3800" b="1" dirty="0" smtClean="0">
                <a:solidFill>
                  <a:srgbClr val="7030A0"/>
                </a:solidFill>
                <a:latin typeface="Calibri" pitchFamily="34" charset="0"/>
                <a:cs typeface="Calibri" pitchFamily="34" charset="0"/>
              </a:rPr>
              <a:t>[άρθρ. 22, ν.4270/2014] </a:t>
            </a:r>
            <a:r>
              <a:rPr lang="el-GR" sz="3800" dirty="0" smtClean="0">
                <a:latin typeface="Calibri" pitchFamily="34" charset="0"/>
                <a:cs typeface="Calibri" pitchFamily="34" charset="0"/>
              </a:rPr>
              <a:t>	ή </a:t>
            </a:r>
          </a:p>
          <a:p>
            <a:pPr marL="360363" indent="-333375" algn="just">
              <a:lnSpc>
                <a:spcPct val="170000"/>
              </a:lnSpc>
              <a:spcBef>
                <a:spcPts val="0"/>
              </a:spcBef>
              <a:buFont typeface="Wingdings" pitchFamily="2" charset="2"/>
              <a:buChar char="Ø"/>
            </a:pPr>
            <a:r>
              <a:rPr lang="el-GR" sz="3800" dirty="0" smtClean="0">
                <a:latin typeface="Calibri" pitchFamily="34" charset="0"/>
                <a:cs typeface="Calibri" pitchFamily="34" charset="0"/>
              </a:rPr>
              <a:t>το προβλεπόμενο από την κείμενη νομοθεσία ή τις οργανικές διατάξεις όργανο </a:t>
            </a:r>
            <a:r>
              <a:rPr lang="el-GR" sz="3800" b="1" dirty="0" smtClean="0">
                <a:solidFill>
                  <a:srgbClr val="FF0000"/>
                </a:solidFill>
                <a:latin typeface="Calibri" pitchFamily="34" charset="0"/>
                <a:cs typeface="Calibri" pitchFamily="34" charset="0"/>
              </a:rPr>
              <a:t>κάθε φορέα της ΓΚ</a:t>
            </a:r>
          </a:p>
          <a:p>
            <a:pPr marL="360363" indent="-333375" algn="just">
              <a:lnSpc>
                <a:spcPct val="170000"/>
              </a:lnSpc>
              <a:spcBef>
                <a:spcPts val="0"/>
              </a:spcBef>
              <a:buFont typeface="Wingdings" pitchFamily="2" charset="2"/>
              <a:buChar char="Ø"/>
            </a:pPr>
            <a:r>
              <a:rPr lang="el-GR" sz="3800" dirty="0" smtClean="0">
                <a:latin typeface="Calibri" pitchFamily="34" charset="0"/>
                <a:cs typeface="Calibri" pitchFamily="34" charset="0"/>
              </a:rPr>
              <a:t>ή </a:t>
            </a:r>
            <a:r>
              <a:rPr lang="el-GR" sz="3800" b="1" dirty="0" smtClean="0">
                <a:solidFill>
                  <a:srgbClr val="FF0000"/>
                </a:solidFill>
                <a:latin typeface="Calibri" pitchFamily="34" charset="0"/>
                <a:cs typeface="Calibri" pitchFamily="34" charset="0"/>
              </a:rPr>
              <a:t>οποιοδήποτε άλλο </a:t>
            </a:r>
            <a:r>
              <a:rPr lang="el-GR" sz="3800" b="1" u="sng" dirty="0" smtClean="0">
                <a:solidFill>
                  <a:srgbClr val="FF0000"/>
                </a:solidFill>
                <a:latin typeface="Calibri" pitchFamily="34" charset="0"/>
                <a:cs typeface="Calibri" pitchFamily="34" charset="0"/>
              </a:rPr>
              <a:t>εξουσιοδοτημένο από αυτούς </a:t>
            </a:r>
            <a:r>
              <a:rPr lang="el-GR" sz="3800" b="1" dirty="0" smtClean="0">
                <a:solidFill>
                  <a:srgbClr val="FF0000"/>
                </a:solidFill>
                <a:latin typeface="Calibri" pitchFamily="34" charset="0"/>
                <a:cs typeface="Calibri" pitchFamily="34" charset="0"/>
              </a:rPr>
              <a:t>όργανο</a:t>
            </a:r>
            <a:r>
              <a:rPr lang="el-GR" sz="3800" dirty="0" smtClean="0">
                <a:latin typeface="Calibri" pitchFamily="34" charset="0"/>
                <a:cs typeface="Calibri" pitchFamily="34" charset="0"/>
              </a:rPr>
              <a:t>, που:</a:t>
            </a:r>
          </a:p>
          <a:p>
            <a:pPr marL="360363" indent="-333375" algn="just">
              <a:lnSpc>
                <a:spcPct val="170000"/>
              </a:lnSpc>
              <a:spcBef>
                <a:spcPts val="0"/>
              </a:spcBef>
            </a:pPr>
            <a:endParaRPr lang="el-GR" sz="3800"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v"/>
            </a:pPr>
            <a:r>
              <a:rPr lang="el-GR" sz="3800" b="1" dirty="0" smtClean="0">
                <a:latin typeface="Calibri" pitchFamily="34" charset="0"/>
                <a:cs typeface="Calibri" pitchFamily="34" charset="0"/>
              </a:rPr>
              <a:t>είναι υπεύθυνο για τη διαχείριση του προϋπολογισμού του φορέα του</a:t>
            </a:r>
            <a:r>
              <a:rPr lang="el-GR" sz="3800" dirty="0" smtClean="0">
                <a:latin typeface="Calibri" pitchFamily="34" charset="0"/>
                <a:cs typeface="Calibri" pitchFamily="34" charset="0"/>
              </a:rPr>
              <a:t>, </a:t>
            </a:r>
          </a:p>
          <a:p>
            <a:pPr marL="360363" indent="-333375" algn="just">
              <a:lnSpc>
                <a:spcPct val="170000"/>
              </a:lnSpc>
              <a:spcBef>
                <a:spcPts val="0"/>
              </a:spcBef>
              <a:buFont typeface="Wingdings" pitchFamily="2" charset="2"/>
              <a:buChar char="v"/>
            </a:pPr>
            <a:r>
              <a:rPr lang="el-GR" sz="3800" b="1" dirty="0" smtClean="0">
                <a:latin typeface="Calibri" pitchFamily="34" charset="0"/>
                <a:cs typeface="Calibri" pitchFamily="34" charset="0"/>
              </a:rPr>
              <a:t>αναλαμβάνει υποχρεώσεις σε βάρος των πιστώσεων του προϋπολογισμού αυτού &amp;</a:t>
            </a:r>
          </a:p>
          <a:p>
            <a:pPr marL="360363" indent="-333375" algn="just">
              <a:lnSpc>
                <a:spcPct val="170000"/>
              </a:lnSpc>
              <a:spcBef>
                <a:spcPts val="0"/>
              </a:spcBef>
              <a:buFont typeface="Wingdings" pitchFamily="2" charset="2"/>
              <a:buChar char="v"/>
            </a:pPr>
            <a:r>
              <a:rPr lang="el-GR" sz="3800" b="1" dirty="0" smtClean="0">
                <a:latin typeface="Calibri" pitchFamily="34" charset="0"/>
                <a:cs typeface="Calibri" pitchFamily="34" charset="0"/>
              </a:rPr>
              <a:t>προσδιορίζει τις απαιτήσεις σε βάρος του. </a:t>
            </a:r>
          </a:p>
          <a:p>
            <a:pPr marL="360363" indent="-333375" algn="just">
              <a:lnSpc>
                <a:spcPct val="170000"/>
              </a:lnSpc>
              <a:spcBef>
                <a:spcPts val="0"/>
              </a:spcBef>
              <a:buFont typeface="Wingdings" pitchFamily="2" charset="2"/>
              <a:buChar char="v"/>
            </a:pPr>
            <a:endParaRPr lang="el-GR" sz="2400" b="1" dirty="0" smtClean="0">
              <a:latin typeface="Calibri" pitchFamily="34" charset="0"/>
              <a:cs typeface="Calibri" pitchFamily="34" charset="0"/>
            </a:endParaRPr>
          </a:p>
          <a:p>
            <a:pPr marL="177800" indent="-177800" algn="just">
              <a:lnSpc>
                <a:spcPct val="150000"/>
              </a:lnSpc>
              <a:spcBef>
                <a:spcPts val="0"/>
              </a:spcBef>
              <a:buFont typeface="Wingdings" pitchFamily="2" charset="2"/>
              <a:buChar char="Ø"/>
            </a:pPr>
            <a:r>
              <a:rPr lang="el-GR" sz="4000" b="1" dirty="0" smtClean="0">
                <a:solidFill>
                  <a:srgbClr val="002060"/>
                </a:solidFill>
                <a:latin typeface="Calibri" pitchFamily="34" charset="0"/>
                <a:cs typeface="Calibri" pitchFamily="34" charset="0"/>
              </a:rPr>
              <a:t>[</a:t>
            </a:r>
            <a:r>
              <a:rPr lang="el-GR" sz="4000" b="1" dirty="0" err="1" smtClean="0">
                <a:solidFill>
                  <a:srgbClr val="002060"/>
                </a:solidFill>
                <a:latin typeface="Calibri" pitchFamily="34" charset="0"/>
                <a:cs typeface="Calibri" pitchFamily="34" charset="0"/>
              </a:rPr>
              <a:t>σχετ</a:t>
            </a:r>
            <a:r>
              <a:rPr lang="el-GR" sz="4000" b="1" dirty="0" smtClean="0">
                <a:solidFill>
                  <a:srgbClr val="002060"/>
                </a:solidFill>
                <a:latin typeface="Calibri" pitchFamily="34" charset="0"/>
                <a:cs typeface="Calibri" pitchFamily="34" charset="0"/>
              </a:rPr>
              <a:t>.: 66 </a:t>
            </a:r>
            <a:r>
              <a:rPr lang="el-GR" sz="4000" b="1" dirty="0" smtClean="0">
                <a:solidFill>
                  <a:srgbClr val="002060"/>
                </a:solidFill>
                <a:latin typeface="Calibri" pitchFamily="34" charset="0"/>
                <a:cs typeface="Calibri" pitchFamily="34" charset="0"/>
              </a:rPr>
              <a:t>Ανάληψη υποχρεώσεων, </a:t>
            </a:r>
            <a:r>
              <a:rPr lang="el-GR" sz="4000" b="1" dirty="0" smtClean="0">
                <a:solidFill>
                  <a:srgbClr val="002060"/>
                </a:solidFill>
                <a:latin typeface="Calibri" pitchFamily="34" charset="0"/>
                <a:cs typeface="Calibri" pitchFamily="34" charset="0"/>
              </a:rPr>
              <a:t>67 </a:t>
            </a:r>
            <a:r>
              <a:rPr lang="el-GR" sz="4000" b="1" dirty="0" smtClean="0">
                <a:solidFill>
                  <a:srgbClr val="002060"/>
                </a:solidFill>
                <a:latin typeface="Calibri" pitchFamily="34" charset="0"/>
                <a:cs typeface="Calibri" pitchFamily="34" charset="0"/>
              </a:rPr>
              <a:t>Πολυετείς υποχρεώσεις  &amp; </a:t>
            </a:r>
            <a:r>
              <a:rPr lang="el-GR" sz="4000" b="1" dirty="0" smtClean="0">
                <a:solidFill>
                  <a:srgbClr val="002060"/>
                </a:solidFill>
                <a:latin typeface="Calibri" pitchFamily="34" charset="0"/>
                <a:cs typeface="Calibri" pitchFamily="34" charset="0"/>
              </a:rPr>
              <a:t>79 </a:t>
            </a:r>
            <a:r>
              <a:rPr lang="el-GR" sz="4000" b="1" dirty="0" smtClean="0">
                <a:solidFill>
                  <a:srgbClr val="002060"/>
                </a:solidFill>
                <a:latin typeface="Calibri" pitchFamily="34" charset="0"/>
                <a:cs typeface="Calibri" pitchFamily="34" charset="0"/>
              </a:rPr>
              <a:t>Ανάληψη υποχρεώσεων για δαπάνες του ΠΔΕ, </a:t>
            </a:r>
            <a:r>
              <a:rPr lang="el-GR" sz="4000" b="1" dirty="0" smtClean="0">
                <a:solidFill>
                  <a:srgbClr val="002060"/>
                </a:solidFill>
                <a:latin typeface="Calibri" pitchFamily="34" charset="0"/>
                <a:cs typeface="Calibri" pitchFamily="34" charset="0"/>
              </a:rPr>
              <a:t>πληρωμές]</a:t>
            </a:r>
            <a:endParaRPr lang="el-GR" sz="4000" b="1" dirty="0" smtClean="0">
              <a:solidFill>
                <a:srgbClr val="002060"/>
              </a:solidFill>
              <a:latin typeface="Calibri" pitchFamily="34" charset="0"/>
              <a:cs typeface="Calibri" pitchFamily="34" charset="0"/>
            </a:endParaRPr>
          </a:p>
          <a:p>
            <a:pPr marL="360363" indent="-333375" algn="just">
              <a:lnSpc>
                <a:spcPct val="170000"/>
              </a:lnSpc>
              <a:spcBef>
                <a:spcPts val="0"/>
              </a:spcBef>
            </a:pPr>
            <a:endParaRPr lang="el-GR" sz="2400" b="1" dirty="0" smtClean="0">
              <a:latin typeface="Calibri" pitchFamily="34" charset="0"/>
              <a:cs typeface="Calibri" pitchFamily="34" charset="0"/>
            </a:endParaRPr>
          </a:p>
          <a:p>
            <a:pPr marL="0" indent="26988" algn="just">
              <a:lnSpc>
                <a:spcPct val="170000"/>
              </a:lnSpc>
              <a:spcBef>
                <a:spcPts val="0"/>
              </a:spcBef>
            </a:pPr>
            <a:endParaRPr lang="el-GR" sz="2400" b="1" dirty="0">
              <a:solidFill>
                <a:srgbClr val="7030A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Ν. 4270/2014</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928662" y="785794"/>
            <a:ext cx="8072494" cy="5786478"/>
          </a:xfrm>
          <a:solidFill>
            <a:srgbClr val="FFC000"/>
          </a:solidFill>
          <a:ln>
            <a:solidFill>
              <a:srgbClr val="FFC000"/>
            </a:solidFill>
          </a:ln>
        </p:spPr>
        <p:txBody>
          <a:bodyPr>
            <a:normAutofit fontScale="92500" lnSpcReduction="10000"/>
          </a:bodyPr>
          <a:lstStyle/>
          <a:p>
            <a:pPr algn="ctr">
              <a:lnSpc>
                <a:spcPct val="150000"/>
              </a:lnSpc>
              <a:spcBef>
                <a:spcPts val="0"/>
              </a:spcBef>
            </a:pPr>
            <a:r>
              <a:rPr lang="el-GR" sz="1800" b="1" dirty="0" smtClean="0">
                <a:solidFill>
                  <a:srgbClr val="002060"/>
                </a:solidFill>
                <a:latin typeface="Calibri" pitchFamily="34" charset="0"/>
                <a:cs typeface="Calibri" pitchFamily="34" charset="0"/>
              </a:rPr>
              <a:t>ΥΠΟΚΕΦΑΛΑΙΟ 5 ΕΛΕΓΧΟΣ </a:t>
            </a:r>
            <a:r>
              <a:rPr lang="el-GR" sz="1800" b="1" dirty="0" smtClean="0">
                <a:solidFill>
                  <a:srgbClr val="002060"/>
                </a:solidFill>
                <a:latin typeface="Calibri" pitchFamily="34" charset="0"/>
                <a:cs typeface="Calibri" pitchFamily="34" charset="0"/>
              </a:rPr>
              <a:t>ΔΑΠΑΝΩΝ</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89 Υπηρεσίες </a:t>
            </a:r>
            <a:r>
              <a:rPr lang="el-GR" sz="1800" b="1" dirty="0" smtClean="0">
                <a:latin typeface="Calibri" pitchFamily="34" charset="0"/>
                <a:cs typeface="Calibri" pitchFamily="34" charset="0"/>
              </a:rPr>
              <a:t>Δημοσιονομικού Ελέγχου -Ειδικά </a:t>
            </a:r>
            <a:r>
              <a:rPr lang="el-GR" sz="1800" b="1" dirty="0" smtClean="0">
                <a:latin typeface="Calibri" pitchFamily="34" charset="0"/>
                <a:cs typeface="Calibri" pitchFamily="34" charset="0"/>
              </a:rPr>
              <a:t>Λογιστήρια</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90 Επιθεώρηση ΥΔΕ</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91 Έλεγχος </a:t>
            </a:r>
            <a:r>
              <a:rPr lang="el-GR" sz="1800" b="1" dirty="0" smtClean="0">
                <a:latin typeface="Calibri" pitchFamily="34" charset="0"/>
                <a:cs typeface="Calibri" pitchFamily="34" charset="0"/>
              </a:rPr>
              <a:t>και εκκαθάριση των δαπανών του </a:t>
            </a:r>
            <a:r>
              <a:rPr lang="el-GR" sz="1800" b="1" dirty="0" smtClean="0">
                <a:latin typeface="Calibri" pitchFamily="34" charset="0"/>
                <a:cs typeface="Calibri" pitchFamily="34" charset="0"/>
              </a:rPr>
              <a:t>Δημοσίου</a:t>
            </a:r>
          </a:p>
          <a:p>
            <a:pPr algn="ctr">
              <a:lnSpc>
                <a:spcPct val="150000"/>
              </a:lnSpc>
              <a:spcBef>
                <a:spcPts val="0"/>
              </a:spcBef>
            </a:pPr>
            <a:r>
              <a:rPr lang="el-GR" sz="1800" b="1" dirty="0" smtClean="0">
                <a:solidFill>
                  <a:srgbClr val="002060"/>
                </a:solidFill>
                <a:latin typeface="Calibri" pitchFamily="34" charset="0"/>
                <a:cs typeface="Calibri" pitchFamily="34" charset="0"/>
              </a:rPr>
              <a:t>ΥΠΟΚΕΦ. 6 ΕΚΔΟΣΗ </a:t>
            </a:r>
            <a:r>
              <a:rPr lang="el-GR" sz="1800" b="1" dirty="0" smtClean="0">
                <a:solidFill>
                  <a:srgbClr val="002060"/>
                </a:solidFill>
                <a:latin typeface="Calibri" pitchFamily="34" charset="0"/>
                <a:cs typeface="Calibri" pitchFamily="34" charset="0"/>
              </a:rPr>
              <a:t>- ΕΞΟΦΛΗΣΗ ΤΙΤΛΩΝ ΠΛΗΡΩΜΗΣ</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92 Εντολή </a:t>
            </a:r>
            <a:r>
              <a:rPr lang="el-GR" sz="1800" b="1" dirty="0" smtClean="0">
                <a:latin typeface="Calibri" pitchFamily="34" charset="0"/>
                <a:cs typeface="Calibri" pitchFamily="34" charset="0"/>
              </a:rPr>
              <a:t>πληρωμής των δαπανών του Δημοσίου</a:t>
            </a:r>
            <a:endParaRPr lang="el-GR" sz="1800" dirty="0" smtClean="0">
              <a:latin typeface="Calibri" pitchFamily="34" charset="0"/>
              <a:cs typeface="Calibri" pitchFamily="34" charset="0"/>
            </a:endParaRP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93 Εξόφληση </a:t>
            </a:r>
            <a:r>
              <a:rPr lang="el-GR" sz="1800" b="1" dirty="0" smtClean="0">
                <a:latin typeface="Calibri" pitchFamily="34" charset="0"/>
                <a:cs typeface="Calibri" pitchFamily="34" charset="0"/>
              </a:rPr>
              <a:t>τίτλων </a:t>
            </a:r>
            <a:r>
              <a:rPr lang="el-GR" sz="1800" b="1" dirty="0" smtClean="0">
                <a:latin typeface="Calibri" pitchFamily="34" charset="0"/>
                <a:cs typeface="Calibri" pitchFamily="34" charset="0"/>
              </a:rPr>
              <a:t>πληρωμής</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94 Εκτέλεση </a:t>
            </a:r>
            <a:r>
              <a:rPr lang="el-GR" sz="1800" b="1" dirty="0" smtClean="0">
                <a:latin typeface="Calibri" pitchFamily="34" charset="0"/>
                <a:cs typeface="Calibri" pitchFamily="34" charset="0"/>
              </a:rPr>
              <a:t>επιτροπικών ενταλμάτων πριν από την άφιξή </a:t>
            </a:r>
            <a:r>
              <a:rPr lang="el-GR" sz="1800" b="1" dirty="0" smtClean="0">
                <a:latin typeface="Calibri" pitchFamily="34" charset="0"/>
                <a:cs typeface="Calibri" pitchFamily="34" charset="0"/>
              </a:rPr>
              <a:t>τους</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95 Εξόφληση </a:t>
            </a:r>
            <a:r>
              <a:rPr lang="el-GR" sz="1800" b="1" dirty="0" smtClean="0">
                <a:latin typeface="Calibri" pitchFamily="34" charset="0"/>
                <a:cs typeface="Calibri" pitchFamily="34" charset="0"/>
              </a:rPr>
              <a:t>τίτλων δικαιούχων που αδυνατούν να </a:t>
            </a:r>
            <a:r>
              <a:rPr lang="el-GR" sz="1800" b="1" dirty="0" smtClean="0">
                <a:latin typeface="Calibri" pitchFamily="34" charset="0"/>
                <a:cs typeface="Calibri" pitchFamily="34" charset="0"/>
              </a:rPr>
              <a:t>υπογράψουν</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96 Καταλογισμοί </a:t>
            </a:r>
            <a:r>
              <a:rPr lang="el-GR" sz="1800" b="1" dirty="0" smtClean="0">
                <a:latin typeface="Calibri" pitchFamily="34" charset="0"/>
                <a:cs typeface="Calibri" pitchFamily="34" charset="0"/>
              </a:rPr>
              <a:t>για μη νόμιμες δαπάνες που πληρώθηκαν με τίτλους πληρωμής - αρμόδια </a:t>
            </a:r>
            <a:r>
              <a:rPr lang="el-GR" sz="1800" b="1" dirty="0" smtClean="0">
                <a:latin typeface="Calibri" pitchFamily="34" charset="0"/>
                <a:cs typeface="Calibri" pitchFamily="34" charset="0"/>
              </a:rPr>
              <a:t>όργανα</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97 Απώλεια </a:t>
            </a:r>
            <a:r>
              <a:rPr lang="el-GR" sz="1800" b="1" dirty="0" smtClean="0">
                <a:latin typeface="Calibri" pitchFamily="34" charset="0"/>
                <a:cs typeface="Calibri" pitchFamily="34" charset="0"/>
              </a:rPr>
              <a:t>αποδεικτικών είσπραξης, γραμματίων, δικαιολογητικών πληρωμής, δαπανών και τίτλων </a:t>
            </a:r>
            <a:r>
              <a:rPr lang="el-GR" sz="1800" b="1" dirty="0" smtClean="0">
                <a:latin typeface="Calibri" pitchFamily="34" charset="0"/>
                <a:cs typeface="Calibri" pitchFamily="34" charset="0"/>
              </a:rPr>
              <a:t>πληρωμής</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98 Απόδοση </a:t>
            </a:r>
            <a:r>
              <a:rPr lang="el-GR" sz="1800" b="1" dirty="0" smtClean="0">
                <a:latin typeface="Calibri" pitchFamily="34" charset="0"/>
                <a:cs typeface="Calibri" pitchFamily="34" charset="0"/>
              </a:rPr>
              <a:t>εσόδων υπέρ </a:t>
            </a:r>
            <a:r>
              <a:rPr lang="el-GR" sz="1800" b="1" dirty="0" smtClean="0">
                <a:latin typeface="Calibri" pitchFamily="34" charset="0"/>
                <a:cs typeface="Calibri" pitchFamily="34" charset="0"/>
              </a:rPr>
              <a:t>τρίτων</a:t>
            </a:r>
          </a:p>
          <a:p>
            <a:pPr marL="355600" indent="-328613"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Άρθρο </a:t>
            </a:r>
            <a:r>
              <a:rPr lang="el-GR" sz="1800" b="1" dirty="0" smtClean="0">
                <a:latin typeface="Calibri" pitchFamily="34" charset="0"/>
                <a:cs typeface="Calibri" pitchFamily="34" charset="0"/>
              </a:rPr>
              <a:t>99 Πληρωμή </a:t>
            </a:r>
            <a:r>
              <a:rPr lang="el-GR" sz="1800" b="1" dirty="0" smtClean="0">
                <a:latin typeface="Calibri" pitchFamily="34" charset="0"/>
                <a:cs typeface="Calibri" pitchFamily="34" charset="0"/>
              </a:rPr>
              <a:t>δαπανών από προξενικές </a:t>
            </a:r>
            <a:r>
              <a:rPr lang="el-GR" sz="1800" b="1" dirty="0" smtClean="0">
                <a:latin typeface="Calibri" pitchFamily="34" charset="0"/>
                <a:cs typeface="Calibri" pitchFamily="34" charset="0"/>
              </a:rPr>
              <a:t>εισπράξεις</a:t>
            </a:r>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pPr marL="355600" indent="-328613" algn="just">
              <a:lnSpc>
                <a:spcPct val="150000"/>
              </a:lnSpc>
              <a:spcBef>
                <a:spcPts val="0"/>
              </a:spcBef>
              <a:buFont typeface="Wingdings" pitchFamily="2" charset="2"/>
              <a:buChar char="ü"/>
            </a:pPr>
            <a:endParaRPr lang="el-GR" sz="1800" dirty="0" smtClean="0">
              <a:latin typeface="Calibri" pitchFamily="34" charset="0"/>
              <a:cs typeface="Calibri" pitchFamily="34" charset="0"/>
            </a:endParaRPr>
          </a:p>
          <a:p>
            <a:endParaRPr lang="el-GR" sz="1800" dirty="0" smtClean="0"/>
          </a:p>
          <a:p>
            <a:endParaRPr lang="el-GR" sz="1800" dirty="0" smtClean="0"/>
          </a:p>
          <a:p>
            <a:pPr marL="271463" indent="-244475"/>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30</a:t>
            </a:fld>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91</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Έλεγχος και εκκαθάριση των δαπανών του Δημοσίου</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fontScale="92500" lnSpcReduction="20000"/>
          </a:bodyPr>
          <a:lstStyle/>
          <a:p>
            <a:pPr marL="36000" indent="-333375" algn="just">
              <a:lnSpc>
                <a:spcPct val="160000"/>
              </a:lnSpc>
              <a:spcBef>
                <a:spcPts val="0"/>
              </a:spcBef>
              <a:buFont typeface="Wingdings" pitchFamily="2" charset="2"/>
              <a:buChar char="Ø"/>
            </a:pPr>
            <a:r>
              <a:rPr lang="el-GR" sz="2400" b="1" dirty="0" smtClean="0">
                <a:latin typeface="Calibri" pitchFamily="34" charset="0"/>
                <a:cs typeface="Calibri" pitchFamily="34" charset="0"/>
              </a:rPr>
              <a:t>Οι </a:t>
            </a:r>
            <a:r>
              <a:rPr lang="el-GR" sz="2400" b="1" dirty="0" smtClean="0">
                <a:solidFill>
                  <a:srgbClr val="FF0000"/>
                </a:solidFill>
                <a:latin typeface="Calibri" pitchFamily="34" charset="0"/>
                <a:cs typeface="Calibri" pitchFamily="34" charset="0"/>
              </a:rPr>
              <a:t>δαπάνες</a:t>
            </a:r>
            <a:r>
              <a:rPr lang="el-GR" sz="2400" b="1" dirty="0" smtClean="0">
                <a:latin typeface="Calibri" pitchFamily="34" charset="0"/>
                <a:cs typeface="Calibri" pitchFamily="34" charset="0"/>
              </a:rPr>
              <a:t> του Δημοσίου ελέγχονται &amp; εκκαθαρίζονται βάσει </a:t>
            </a:r>
            <a:r>
              <a:rPr lang="el-GR" sz="2400" b="1" u="sng" dirty="0" smtClean="0">
                <a:latin typeface="Calibri" pitchFamily="34" charset="0"/>
                <a:cs typeface="Calibri" pitchFamily="34" charset="0"/>
              </a:rPr>
              <a:t>νόμιμων δικαιολογητικών</a:t>
            </a:r>
            <a:r>
              <a:rPr lang="el-GR" sz="2400" b="1" dirty="0" smtClean="0">
                <a:latin typeface="Calibri" pitchFamily="34" charset="0"/>
                <a:cs typeface="Calibri" pitchFamily="34" charset="0"/>
              </a:rPr>
              <a:t> που αποδεικνύουν την </a:t>
            </a:r>
            <a:r>
              <a:rPr lang="el-GR" sz="2400" b="1" dirty="0" smtClean="0">
                <a:solidFill>
                  <a:srgbClr val="FF0000"/>
                </a:solidFill>
                <a:latin typeface="Calibri" pitchFamily="34" charset="0"/>
                <a:cs typeface="Calibri" pitchFamily="34" charset="0"/>
              </a:rPr>
              <a:t>απαίτηση </a:t>
            </a:r>
            <a:r>
              <a:rPr lang="el-GR" sz="2400" b="1" dirty="0" smtClean="0">
                <a:latin typeface="Calibri" pitchFamily="34" charset="0"/>
                <a:cs typeface="Calibri" pitchFamily="34" charset="0"/>
              </a:rPr>
              <a:t>κατά του Δημοσίου</a:t>
            </a:r>
            <a:r>
              <a:rPr lang="el-GR" sz="2400" dirty="0" smtClean="0">
                <a:latin typeface="Calibri" pitchFamily="34" charset="0"/>
                <a:cs typeface="Calibri" pitchFamily="34" charset="0"/>
              </a:rPr>
              <a:t>.</a:t>
            </a:r>
          </a:p>
          <a:p>
            <a:pPr marL="36000" indent="-333375" algn="just">
              <a:lnSpc>
                <a:spcPct val="160000"/>
              </a:lnSpc>
              <a:spcBef>
                <a:spcPts val="0"/>
              </a:spcBef>
              <a:buFont typeface="Wingdings" pitchFamily="2" charset="2"/>
              <a:buChar char="Ø"/>
            </a:pPr>
            <a:r>
              <a:rPr lang="el-GR" sz="2400" dirty="0" smtClean="0">
                <a:latin typeface="Calibri" pitchFamily="34" charset="0"/>
                <a:cs typeface="Calibri" pitchFamily="34" charset="0"/>
              </a:rPr>
              <a:t>Τα απαιτούμενα, κατά κατηγορία δαπάνης, δικαιολογητικά </a:t>
            </a:r>
            <a:r>
              <a:rPr lang="el-GR" sz="2400" b="1" dirty="0" smtClean="0">
                <a:latin typeface="Calibri" pitchFamily="34" charset="0"/>
                <a:cs typeface="Calibri" pitchFamily="34" charset="0"/>
              </a:rPr>
              <a:t>καθορίζονται με αποφάσεις του </a:t>
            </a:r>
            <a:r>
              <a:rPr lang="el-GR" sz="2400" b="1" dirty="0" err="1" smtClean="0">
                <a:latin typeface="Calibri" pitchFamily="34" charset="0"/>
                <a:cs typeface="Calibri" pitchFamily="34" charset="0"/>
              </a:rPr>
              <a:t>ΥπΟικ</a:t>
            </a:r>
            <a:r>
              <a:rPr lang="el-GR" sz="2400" dirty="0" smtClean="0">
                <a:latin typeface="Calibri" pitchFamily="34" charset="0"/>
                <a:cs typeface="Calibri" pitchFamily="34" charset="0"/>
              </a:rPr>
              <a:t>. </a:t>
            </a:r>
          </a:p>
          <a:p>
            <a:pPr marL="36000" indent="-333375" algn="just">
              <a:lnSpc>
                <a:spcPct val="160000"/>
              </a:lnSpc>
              <a:spcBef>
                <a:spcPts val="0"/>
              </a:spcBef>
              <a:buFont typeface="Wingdings" pitchFamily="2" charset="2"/>
              <a:buChar char="Ø"/>
            </a:pPr>
            <a:r>
              <a:rPr lang="el-GR" sz="2400" dirty="0" smtClean="0">
                <a:latin typeface="Calibri" pitchFamily="34" charset="0"/>
                <a:cs typeface="Calibri" pitchFamily="34" charset="0"/>
              </a:rPr>
              <a:t>Ο έλεγχος συνίσταται σε </a:t>
            </a:r>
            <a:r>
              <a:rPr lang="el-GR" sz="2400" b="1" dirty="0" smtClean="0">
                <a:latin typeface="Calibri" pitchFamily="34" charset="0"/>
                <a:cs typeface="Calibri" pitchFamily="34" charset="0"/>
              </a:rPr>
              <a:t>έλεγχο νομιμότητας </a:t>
            </a:r>
            <a:r>
              <a:rPr lang="el-GR" sz="2400" dirty="0" smtClean="0">
                <a:latin typeface="Calibri" pitchFamily="34" charset="0"/>
                <a:cs typeface="Calibri" pitchFamily="34" charset="0"/>
              </a:rPr>
              <a:t>&amp; </a:t>
            </a:r>
            <a:r>
              <a:rPr lang="el-GR" sz="2400" b="1" dirty="0" smtClean="0">
                <a:latin typeface="Calibri" pitchFamily="34" charset="0"/>
                <a:cs typeface="Calibri" pitchFamily="34" charset="0"/>
              </a:rPr>
              <a:t>κανονικότητας</a:t>
            </a:r>
            <a:r>
              <a:rPr lang="el-GR" sz="2400" dirty="0" smtClean="0">
                <a:latin typeface="Calibri" pitchFamily="34" charset="0"/>
                <a:cs typeface="Calibri" pitchFamily="34" charset="0"/>
              </a:rPr>
              <a:t>.</a:t>
            </a:r>
          </a:p>
          <a:p>
            <a:pPr marL="36000" indent="-333375" algn="just">
              <a:lnSpc>
                <a:spcPct val="160000"/>
              </a:lnSpc>
              <a:spcBef>
                <a:spcPts val="0"/>
              </a:spcBef>
              <a:buFont typeface="Wingdings" pitchFamily="2" charset="2"/>
              <a:buChar char="Ø"/>
            </a:pPr>
            <a:r>
              <a:rPr lang="el-GR" sz="2400" dirty="0" smtClean="0">
                <a:latin typeface="Calibri" pitchFamily="34" charset="0"/>
                <a:cs typeface="Calibri" pitchFamily="34" charset="0"/>
              </a:rPr>
              <a:t>Με την </a:t>
            </a:r>
            <a:r>
              <a:rPr lang="el-GR" sz="2400" b="1" u="sng" dirty="0" smtClean="0">
                <a:solidFill>
                  <a:srgbClr val="FF0000"/>
                </a:solidFill>
                <a:latin typeface="Calibri" pitchFamily="34" charset="0"/>
                <a:cs typeface="Calibri" pitchFamily="34" charset="0"/>
              </a:rPr>
              <a:t>πράξη εκκαθάρισης </a:t>
            </a:r>
            <a:r>
              <a:rPr lang="el-GR" sz="2400" dirty="0" smtClean="0">
                <a:latin typeface="Calibri" pitchFamily="34" charset="0"/>
                <a:cs typeface="Calibri" pitchFamily="34" charset="0"/>
              </a:rPr>
              <a:t>προσδιορίζονται τα δικαιώματα των πιστωτών του Δημοσίου &amp; </a:t>
            </a:r>
            <a:r>
              <a:rPr lang="el-GR" sz="2400" b="1" dirty="0" smtClean="0">
                <a:solidFill>
                  <a:srgbClr val="C00000"/>
                </a:solidFill>
                <a:latin typeface="Calibri" pitchFamily="34" charset="0"/>
                <a:cs typeface="Calibri" pitchFamily="34" charset="0"/>
              </a:rPr>
              <a:t>εκδίδεται τίτλος πληρωμής</a:t>
            </a:r>
            <a:r>
              <a:rPr lang="el-GR" sz="2400" dirty="0" smtClean="0">
                <a:latin typeface="Calibri" pitchFamily="34" charset="0"/>
                <a:cs typeface="Calibri" pitchFamily="34" charset="0"/>
              </a:rPr>
              <a:t>.</a:t>
            </a:r>
            <a:endParaRPr lang="el-GR" sz="29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91</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Έλεγχος και εκκαθάριση των δαπανών του Δημοσίου</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Autofit/>
          </a:bodyPr>
          <a:lstStyle/>
          <a:p>
            <a:pPr marL="360363" indent="-333375" algn="just">
              <a:lnSpc>
                <a:spcPct val="150000"/>
              </a:lnSpc>
              <a:buFont typeface="Wingdings" pitchFamily="2" charset="2"/>
              <a:buChar char="Ø"/>
            </a:pPr>
            <a:r>
              <a:rPr lang="el-GR" sz="2100" dirty="0" smtClean="0">
                <a:latin typeface="Calibri" pitchFamily="34" charset="0"/>
                <a:cs typeface="Calibri" pitchFamily="34" charset="0"/>
              </a:rPr>
              <a:t>Αντιμετώπιση βάσιμων αμφιβολιών ως προς το </a:t>
            </a:r>
            <a:r>
              <a:rPr lang="el-GR" sz="2100" b="1" dirty="0" smtClean="0">
                <a:solidFill>
                  <a:srgbClr val="FF0000"/>
                </a:solidFill>
                <a:latin typeface="Calibri" pitchFamily="34" charset="0"/>
                <a:cs typeface="Calibri" pitchFamily="34" charset="0"/>
              </a:rPr>
              <a:t>ουσιαστικό μέρος της δαπάνης</a:t>
            </a:r>
            <a:r>
              <a:rPr lang="el-GR" sz="2100" dirty="0" smtClean="0">
                <a:solidFill>
                  <a:srgbClr val="FF0000"/>
                </a:solidFill>
                <a:latin typeface="Calibri" pitchFamily="34" charset="0"/>
                <a:cs typeface="Calibri" pitchFamily="34" charset="0"/>
              </a:rPr>
              <a:t>.</a:t>
            </a:r>
          </a:p>
          <a:p>
            <a:pPr marL="360363" indent="-333375" algn="just">
              <a:lnSpc>
                <a:spcPct val="150000"/>
              </a:lnSpc>
              <a:buFont typeface="Wingdings" pitchFamily="2" charset="2"/>
              <a:buChar char="Ø"/>
            </a:pPr>
            <a:r>
              <a:rPr lang="el-GR" sz="2100" dirty="0" smtClean="0">
                <a:latin typeface="Calibri" pitchFamily="34" charset="0"/>
                <a:cs typeface="Calibri" pitchFamily="34" charset="0"/>
              </a:rPr>
              <a:t>Άσκηση  &amp; </a:t>
            </a:r>
            <a:r>
              <a:rPr lang="el-GR" sz="2100" dirty="0" smtClean="0">
                <a:solidFill>
                  <a:srgbClr val="FF0000"/>
                </a:solidFill>
                <a:latin typeface="Calibri" pitchFamily="34" charset="0"/>
                <a:cs typeface="Calibri" pitchFamily="34" charset="0"/>
              </a:rPr>
              <a:t>επιτόπιου ελέγχου</a:t>
            </a:r>
            <a:r>
              <a:rPr lang="el-GR" sz="2100" dirty="0" smtClean="0">
                <a:latin typeface="Calibri" pitchFamily="34" charset="0"/>
                <a:cs typeface="Calibri" pitchFamily="34" charset="0"/>
              </a:rPr>
              <a:t>, η οποία δεν αναστέλλει την πληρωμή των συγκεκριμένων δαπανών, εκτός αν δοθεί αντίθετη εντολή του </a:t>
            </a:r>
            <a:r>
              <a:rPr lang="el-GR" sz="2100" dirty="0" err="1" smtClean="0">
                <a:latin typeface="Calibri" pitchFamily="34" charset="0"/>
                <a:cs typeface="Calibri" pitchFamily="34" charset="0"/>
              </a:rPr>
              <a:t>ΥπΟικ</a:t>
            </a:r>
            <a:r>
              <a:rPr lang="el-GR" sz="2100" dirty="0" smtClean="0">
                <a:latin typeface="Calibri" pitchFamily="34" charset="0"/>
                <a:cs typeface="Calibri" pitchFamily="34" charset="0"/>
              </a:rPr>
              <a:t>. με αιτιολογημένη απόφασή του.</a:t>
            </a:r>
          </a:p>
          <a:p>
            <a:pPr marL="360363" indent="-333375" algn="just">
              <a:lnSpc>
                <a:spcPct val="150000"/>
              </a:lnSpc>
              <a:buFont typeface="Wingdings" pitchFamily="2" charset="2"/>
              <a:buChar char="Ø"/>
            </a:pPr>
            <a:r>
              <a:rPr lang="el-GR" sz="2100" dirty="0" smtClean="0">
                <a:latin typeface="Calibri" pitchFamily="34" charset="0"/>
                <a:cs typeface="Calibri" pitchFamily="34" charset="0"/>
              </a:rPr>
              <a:t>Εάν κατά το διενεργηθέντα έλεγχο διαπιστωθούν αξιόποινες πράξεις ή παραλείψεις, η σχετική έκθεση αποστέλλεται στον Εισαγγελέα  &amp; εφόσον διαπιστωθεί </a:t>
            </a:r>
            <a:r>
              <a:rPr lang="el-GR" sz="2100" dirty="0" smtClean="0">
                <a:solidFill>
                  <a:srgbClr val="FF0000"/>
                </a:solidFill>
                <a:latin typeface="Calibri" pitchFamily="34" charset="0"/>
                <a:cs typeface="Calibri" pitchFamily="34" charset="0"/>
              </a:rPr>
              <a:t>έλλειμμα</a:t>
            </a:r>
            <a:r>
              <a:rPr lang="el-GR" sz="2100" dirty="0" smtClean="0">
                <a:latin typeface="Calibri" pitchFamily="34" charset="0"/>
                <a:cs typeface="Calibri" pitchFamily="34" charset="0"/>
              </a:rPr>
              <a:t>, η σχετική έκθεση διαβιβάζεται στο </a:t>
            </a:r>
            <a:r>
              <a:rPr lang="el-GR" sz="2100" dirty="0" err="1" smtClean="0">
                <a:latin typeface="Calibri" pitchFamily="34" charset="0"/>
                <a:cs typeface="Calibri" pitchFamily="34" charset="0"/>
              </a:rPr>
              <a:t>ΕλΣ</a:t>
            </a:r>
            <a:r>
              <a:rPr lang="el-GR" sz="2100" dirty="0" smtClean="0">
                <a:latin typeface="Calibri" pitchFamily="34" charset="0"/>
                <a:cs typeface="Calibri" pitchFamily="34" charset="0"/>
              </a:rPr>
              <a:t>. </a:t>
            </a:r>
            <a:endParaRPr lang="el-GR" sz="21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32</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5"/>
            <a:ext cx="7858180" cy="714380"/>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92 Εντολή πληρωμής των δαπανών του Δημοσίου</a:t>
            </a: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7786742" cy="5715040"/>
          </a:xfrm>
          <a:noFill/>
          <a:ln>
            <a:noFill/>
          </a:ln>
        </p:spPr>
        <p:txBody>
          <a:bodyPr>
            <a:normAutofit fontScale="92500"/>
          </a:bodyPr>
          <a:lstStyle/>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Τίτλος πληρωμής</a:t>
            </a:r>
            <a:r>
              <a:rPr lang="el-GR" sz="2400" dirty="0" smtClean="0">
                <a:latin typeface="Calibri" pitchFamily="34" charset="0"/>
                <a:cs typeface="Calibri" pitchFamily="34" charset="0"/>
              </a:rPr>
              <a:t>: το Χ.Ε. που εκδίδεται από αρμόδιο κατά νόμο όργανο, για την πληρωμή εκκαθαρισμένων απαιτήσεων πιστωτών του Δημοσίου σε βάρος πιστώσεων του ΚΠ.</a:t>
            </a:r>
          </a:p>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Χρηματικό ένταλμα</a:t>
            </a:r>
            <a:r>
              <a:rPr lang="el-GR" sz="2400"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η</a:t>
            </a:r>
            <a:r>
              <a:rPr lang="el-GR" sz="2400"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έγγραφη εντολή για την πληρωμή εξόδων του Δημοσίου.</a:t>
            </a:r>
          </a:p>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Τακτικό Χ.Ε</a:t>
            </a:r>
            <a:r>
              <a:rPr lang="el-GR" sz="2400" dirty="0" smtClean="0">
                <a:latin typeface="Calibri" pitchFamily="34" charset="0"/>
                <a:cs typeface="Calibri" pitchFamily="34" charset="0"/>
              </a:rPr>
              <a:t>: εκδίδεται στο όνομα του δικαιούχου για την πληρωμή εκκαθαρισμένων απαιτήσεων κατά του Δημοσίου.</a:t>
            </a:r>
          </a:p>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Πληρωμή δαπανών</a:t>
            </a:r>
            <a:r>
              <a:rPr lang="el-GR" sz="2400" dirty="0" smtClean="0">
                <a:latin typeface="Calibri" pitchFamily="34" charset="0"/>
                <a:cs typeface="Calibri" pitchFamily="34" charset="0"/>
              </a:rPr>
              <a:t>:  από τις αρμόδιες, για την πληρωμή αυτών, υπηρεσίες με ΧΕ.</a:t>
            </a:r>
          </a:p>
          <a:p>
            <a:pPr marL="360363" indent="-333375" algn="just">
              <a:lnSpc>
                <a:spcPct val="150000"/>
              </a:lnSpc>
              <a:spcBef>
                <a:spcPts val="0"/>
              </a:spcBef>
              <a:buFont typeface="Wingdings" pitchFamily="2" charset="2"/>
              <a:buChar char="Ø"/>
            </a:pPr>
            <a:r>
              <a:rPr lang="el-GR" sz="2400" dirty="0" smtClean="0">
                <a:solidFill>
                  <a:srgbClr val="FF0000"/>
                </a:solidFill>
                <a:latin typeface="Calibri" pitchFamily="34" charset="0"/>
                <a:cs typeface="Calibri" pitchFamily="34" charset="0"/>
              </a:rPr>
              <a:t>Άλλοι τίτλοι πληρωμής: </a:t>
            </a:r>
            <a:r>
              <a:rPr lang="el-GR" sz="2400" dirty="0" smtClean="0">
                <a:latin typeface="Calibri" pitchFamily="34" charset="0"/>
                <a:cs typeface="Calibri" pitchFamily="34" charset="0"/>
              </a:rPr>
              <a:t>καθορίζονται</a:t>
            </a:r>
            <a:r>
              <a:rPr lang="el-GR" sz="2400"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με αποφάσεις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a:t>
            </a:r>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33</a:t>
            </a:fld>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Εξόφληση τίτλων πληρωμής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Autofit/>
          </a:bodyPr>
          <a:lstStyle/>
          <a:p>
            <a:pPr marL="363538" indent="-363538" algn="just">
              <a:lnSpc>
                <a:spcPct val="150000"/>
              </a:lnSpc>
              <a:spcBef>
                <a:spcPts val="0"/>
              </a:spcBef>
              <a:buFont typeface="Wingdings" pitchFamily="2" charset="2"/>
              <a:buChar char="Ø"/>
            </a:pPr>
            <a:r>
              <a:rPr lang="el-GR" sz="2400" dirty="0" smtClean="0">
                <a:latin typeface="Calibri" pitchFamily="34" charset="0"/>
                <a:cs typeface="Calibri" pitchFamily="34" charset="0"/>
              </a:rPr>
              <a:t>Χρηματικό ένταλμα ή άλλος τίτλος πληρωμής εξοφλείται από το </a:t>
            </a:r>
            <a:r>
              <a:rPr lang="el-GR" sz="2400" b="1" dirty="0" smtClean="0">
                <a:latin typeface="Calibri" pitchFamily="34" charset="0"/>
                <a:cs typeface="Calibri" pitchFamily="34" charset="0"/>
              </a:rPr>
              <a:t>αρμόδιο </a:t>
            </a:r>
            <a:r>
              <a:rPr lang="el-GR" sz="2400" dirty="0" smtClean="0">
                <a:latin typeface="Calibri" pitchFamily="34" charset="0"/>
                <a:cs typeface="Calibri" pitchFamily="34" charset="0"/>
              </a:rPr>
              <a:t>όργανο, </a:t>
            </a:r>
            <a:r>
              <a:rPr lang="el-GR" sz="2400" b="1" dirty="0" smtClean="0">
                <a:solidFill>
                  <a:srgbClr val="FF0000"/>
                </a:solidFill>
                <a:latin typeface="Calibri" pitchFamily="34" charset="0"/>
                <a:cs typeface="Calibri" pitchFamily="34" charset="0"/>
              </a:rPr>
              <a:t>μόνο όταν φέρει όλα τα τυπικά στοιχεία που απαιτεί ο νόμος</a:t>
            </a:r>
            <a:r>
              <a:rPr lang="el-GR" sz="2400" dirty="0" smtClean="0">
                <a:latin typeface="Calibri" pitchFamily="34" charset="0"/>
                <a:cs typeface="Calibri" pitchFamily="34" charset="0"/>
              </a:rPr>
              <a:t>.</a:t>
            </a:r>
          </a:p>
          <a:p>
            <a:pPr marL="363538" indent="-363538" algn="just">
              <a:lnSpc>
                <a:spcPct val="150000"/>
              </a:lnSpc>
              <a:spcBef>
                <a:spcPts val="0"/>
              </a:spcBef>
            </a:pPr>
            <a:endParaRPr lang="el-GR" sz="2400" dirty="0" smtClean="0">
              <a:latin typeface="Calibri" pitchFamily="34" charset="0"/>
              <a:cs typeface="Calibri" pitchFamily="34" charset="0"/>
            </a:endParaRPr>
          </a:p>
          <a:p>
            <a:pPr marL="363538" indent="-363538" algn="just">
              <a:lnSpc>
                <a:spcPct val="150000"/>
              </a:lnSpc>
              <a:spcBef>
                <a:spcPts val="0"/>
              </a:spcBef>
            </a:pPr>
            <a:endParaRPr lang="el-GR" sz="2400" dirty="0" smtClean="0">
              <a:latin typeface="Calibri" pitchFamily="34" charset="0"/>
              <a:cs typeface="Calibri" pitchFamily="34" charset="0"/>
            </a:endParaRPr>
          </a:p>
          <a:p>
            <a:pPr marL="363538" indent="-363538" algn="just">
              <a:lnSpc>
                <a:spcPct val="150000"/>
              </a:lnSpc>
              <a:spcBef>
                <a:spcPts val="0"/>
              </a:spcBef>
              <a:buFont typeface="Wingdings" pitchFamily="2" charset="2"/>
              <a:buChar char="Ø"/>
            </a:pPr>
            <a:r>
              <a:rPr lang="el-GR" sz="2400" dirty="0" smtClean="0">
                <a:latin typeface="Calibri" pitchFamily="34" charset="0"/>
                <a:cs typeface="Calibri" pitchFamily="34" charset="0"/>
              </a:rPr>
              <a:t>Με απόφαση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καθορίζονται </a:t>
            </a:r>
            <a:r>
              <a:rPr lang="el-GR" sz="2400" b="1" dirty="0" smtClean="0">
                <a:solidFill>
                  <a:srgbClr val="FF0000"/>
                </a:solidFill>
                <a:latin typeface="Calibri" pitchFamily="34" charset="0"/>
                <a:cs typeface="Calibri" pitchFamily="34" charset="0"/>
              </a:rPr>
              <a:t>τα δικαιολογητικά εξόφλησης των τίτλων πληρωμής</a:t>
            </a:r>
            <a:r>
              <a:rPr lang="el-GR" sz="2400" dirty="0" smtClean="0">
                <a:latin typeface="Calibri" pitchFamily="34" charset="0"/>
                <a:cs typeface="Calibri" pitchFamily="34" charset="0"/>
              </a:rPr>
              <a:t>.</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34</a:t>
            </a:fld>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2"/>
            <a:ext cx="7858180" cy="571504"/>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a:t>
            </a:r>
            <a:r>
              <a:rPr lang="el-GR" sz="2000" b="1" dirty="0" smtClean="0">
                <a:latin typeface="Calibri" pitchFamily="34" charset="0"/>
                <a:cs typeface="Calibri" pitchFamily="34" charset="0"/>
              </a:rPr>
              <a:t>Εξόφληση τίτλων πληρωμής</a:t>
            </a: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7786742" cy="5715040"/>
          </a:xfrm>
          <a:noFill/>
          <a:ln>
            <a:noFill/>
          </a:ln>
        </p:spPr>
        <p:txBody>
          <a:bodyPr>
            <a:normAutofit/>
          </a:bodyPr>
          <a:lstStyle/>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ΧΕ ή άλλοι τίτλοι πληρωμής, </a:t>
            </a:r>
            <a:r>
              <a:rPr lang="el-GR" sz="2000" b="1" dirty="0" smtClean="0">
                <a:solidFill>
                  <a:srgbClr val="C00000"/>
                </a:solidFill>
                <a:latin typeface="Calibri" pitchFamily="34" charset="0"/>
                <a:cs typeface="Calibri" pitchFamily="34" charset="0"/>
              </a:rPr>
              <a:t>που δεν υπόκεινται σε έλεγχο από τις ΥΔΕ ή τις ΓΔΟΥ</a:t>
            </a:r>
            <a:r>
              <a:rPr lang="el-GR" sz="2000" dirty="0" smtClean="0">
                <a:latin typeface="Calibri" pitchFamily="34" charset="0"/>
                <a:cs typeface="Calibri" pitchFamily="34" charset="0"/>
              </a:rPr>
              <a:t>, τα αρμόδια για την πληρωμή όργανα </a:t>
            </a:r>
            <a:r>
              <a:rPr lang="el-GR" sz="2000" b="1" dirty="0" smtClean="0">
                <a:latin typeface="Calibri" pitchFamily="34" charset="0"/>
                <a:cs typeface="Calibri" pitchFamily="34" charset="0"/>
              </a:rPr>
              <a:t>ασκούν έλεγχο </a:t>
            </a:r>
            <a:r>
              <a:rPr lang="el-GR" sz="2000" dirty="0" smtClean="0">
                <a:latin typeface="Calibri" pitchFamily="34" charset="0"/>
                <a:cs typeface="Calibri" pitchFamily="34" charset="0"/>
              </a:rPr>
              <a:t>και ευθύνονται:</a:t>
            </a:r>
          </a:p>
          <a:p>
            <a:pPr marL="360363" indent="-333375" algn="just">
              <a:lnSpc>
                <a:spcPct val="150000"/>
              </a:lnSpc>
              <a:spcBef>
                <a:spcPts val="0"/>
              </a:spcBef>
            </a:pPr>
            <a:r>
              <a:rPr lang="el-GR" sz="2000" dirty="0" smtClean="0">
                <a:latin typeface="Calibri" pitchFamily="34" charset="0"/>
                <a:cs typeface="Calibri" pitchFamily="34" charset="0"/>
              </a:rPr>
              <a:t>α. 	για την </a:t>
            </a:r>
            <a:r>
              <a:rPr lang="el-GR" sz="2000" b="1" dirty="0" smtClean="0">
                <a:solidFill>
                  <a:srgbClr val="FF0000"/>
                </a:solidFill>
                <a:latin typeface="Calibri" pitchFamily="34" charset="0"/>
                <a:cs typeface="Calibri" pitchFamily="34" charset="0"/>
              </a:rPr>
              <a:t>καθ’ υπέρβαση πληρωμή </a:t>
            </a:r>
            <a:r>
              <a:rPr lang="el-GR" sz="2000" dirty="0" smtClean="0">
                <a:latin typeface="Calibri" pitchFamily="34" charset="0"/>
                <a:cs typeface="Calibri" pitchFamily="34" charset="0"/>
              </a:rPr>
              <a:t>των εκκαθαρισμένων δαπανών,</a:t>
            </a:r>
          </a:p>
          <a:p>
            <a:pPr marL="360363" indent="-333375" algn="just">
              <a:lnSpc>
                <a:spcPct val="150000"/>
              </a:lnSpc>
              <a:spcBef>
                <a:spcPts val="0"/>
              </a:spcBef>
            </a:pPr>
            <a:r>
              <a:rPr lang="el-GR" sz="2000" dirty="0" smtClean="0">
                <a:latin typeface="Calibri" pitchFamily="34" charset="0"/>
                <a:cs typeface="Calibri" pitchFamily="34" charset="0"/>
              </a:rPr>
              <a:t>β. 	για πληρωμές αυτών με </a:t>
            </a:r>
            <a:r>
              <a:rPr lang="el-GR" sz="2000" b="1" dirty="0" smtClean="0">
                <a:solidFill>
                  <a:srgbClr val="FF0000"/>
                </a:solidFill>
                <a:latin typeface="Calibri" pitchFamily="34" charset="0"/>
                <a:cs typeface="Calibri" pitchFamily="34" charset="0"/>
              </a:rPr>
              <a:t>εντολή αναρμόδιου οργάνου</a:t>
            </a:r>
            <a:r>
              <a:rPr lang="el-GR" sz="2000" dirty="0" smtClean="0">
                <a:latin typeface="Calibri" pitchFamily="34" charset="0"/>
                <a:cs typeface="Calibri" pitchFamily="34" charset="0"/>
              </a:rPr>
              <a:t>,</a:t>
            </a:r>
          </a:p>
          <a:p>
            <a:pPr marL="360363" indent="-333375" algn="just">
              <a:lnSpc>
                <a:spcPct val="150000"/>
              </a:lnSpc>
              <a:spcBef>
                <a:spcPts val="0"/>
              </a:spcBef>
            </a:pPr>
            <a:r>
              <a:rPr lang="el-GR" sz="2000" dirty="0" smtClean="0">
                <a:latin typeface="Calibri" pitchFamily="34" charset="0"/>
                <a:cs typeface="Calibri" pitchFamily="34" charset="0"/>
              </a:rPr>
              <a:t>γ. 	για την πληρωμή </a:t>
            </a:r>
            <a:r>
              <a:rPr lang="el-GR" sz="2000" b="1" dirty="0" smtClean="0">
                <a:solidFill>
                  <a:srgbClr val="FF0000"/>
                </a:solidFill>
                <a:latin typeface="Calibri" pitchFamily="34" charset="0"/>
                <a:cs typeface="Calibri" pitchFamily="34" charset="0"/>
              </a:rPr>
              <a:t>πέραν των ορίων της πίστωσης </a:t>
            </a:r>
            <a:r>
              <a:rPr lang="el-GR" sz="2000" dirty="0" smtClean="0">
                <a:latin typeface="Calibri" pitchFamily="34" charset="0"/>
                <a:cs typeface="Calibri" pitchFamily="34" charset="0"/>
              </a:rPr>
              <a:t>που έχει χορηγηθεί ή της εξουσιοδοτήσεως που έχει παρασχεθεί στους εκκαθαριστές &amp;</a:t>
            </a:r>
          </a:p>
          <a:p>
            <a:pPr marL="360363" indent="-333375" algn="just">
              <a:lnSpc>
                <a:spcPct val="150000"/>
              </a:lnSpc>
              <a:spcBef>
                <a:spcPts val="0"/>
              </a:spcBef>
            </a:pPr>
            <a:r>
              <a:rPr lang="el-GR" sz="2000" dirty="0" smtClean="0">
                <a:latin typeface="Calibri" pitchFamily="34" charset="0"/>
                <a:cs typeface="Calibri" pitchFamily="34" charset="0"/>
              </a:rPr>
              <a:t>δ.	για την </a:t>
            </a:r>
            <a:r>
              <a:rPr lang="el-GR" sz="2000" b="1" dirty="0" smtClean="0">
                <a:solidFill>
                  <a:srgbClr val="FF0000"/>
                </a:solidFill>
                <a:latin typeface="Calibri" pitchFamily="34" charset="0"/>
                <a:cs typeface="Calibri" pitchFamily="34" charset="0"/>
              </a:rPr>
              <a:t>ύπαρξη των απαιτούμενων από ειδικές διατάξεις δικαιολογητικών</a:t>
            </a:r>
            <a:r>
              <a:rPr lang="el-GR" sz="2000" dirty="0" smtClean="0">
                <a:latin typeface="Calibri" pitchFamily="34" charset="0"/>
                <a:cs typeface="Calibri" pitchFamily="34" charset="0"/>
              </a:rPr>
              <a:t> για τις δαπάνες αυτές.</a:t>
            </a:r>
          </a:p>
          <a:p>
            <a:pPr marL="360363" indent="-333375" algn="just"/>
            <a:endParaRPr lang="el-GR" sz="2000" dirty="0" smtClean="0"/>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35</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a:t>
            </a:r>
            <a:r>
              <a:rPr lang="el-GR" sz="1800" b="1" dirty="0" smtClean="0"/>
              <a:t>Εξόφληση τίτλων πληρωμής</a:t>
            </a:r>
            <a:r>
              <a:rPr lang="el-GR" sz="1800" dirty="0" smtClean="0"/>
              <a:t/>
            </a:r>
            <a:br>
              <a:rPr lang="el-GR" sz="1800" dirty="0" smtClean="0"/>
            </a:b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142984"/>
            <a:ext cx="7786742" cy="5572164"/>
          </a:xfrm>
          <a:noFill/>
          <a:ln>
            <a:noFill/>
          </a:ln>
        </p:spPr>
        <p:txBody>
          <a:bodyPr>
            <a:normAutofit/>
          </a:bodyPr>
          <a:lstStyle/>
          <a:p>
            <a:pPr marL="360363" indent="-333375" algn="just">
              <a:lnSpc>
                <a:spcPct val="150000"/>
              </a:lnSpc>
              <a:spcBef>
                <a:spcPts val="0"/>
              </a:spcBef>
              <a:buFont typeface="Wingdings" pitchFamily="2" charset="2"/>
              <a:buChar char="Ø"/>
            </a:pPr>
            <a:r>
              <a:rPr lang="el-GR" sz="2400" dirty="0" smtClean="0">
                <a:latin typeface="Calibri" pitchFamily="34" charset="0"/>
                <a:cs typeface="Calibri" pitchFamily="34" charset="0"/>
              </a:rPr>
              <a:t>Εάν δεν συντρέχουν οι  προηγούμενες προϋποθέσεις </a:t>
            </a:r>
            <a:r>
              <a:rPr lang="el-GR" sz="2400" b="1" dirty="0" smtClean="0">
                <a:solidFill>
                  <a:srgbClr val="C00000"/>
                </a:solidFill>
                <a:latin typeface="Calibri" pitchFamily="34" charset="0"/>
                <a:cs typeface="Calibri" pitchFamily="34" charset="0"/>
              </a:rPr>
              <a:t>αρνούνται με έγγραφο την εξόφληση</a:t>
            </a:r>
            <a:r>
              <a:rPr lang="el-GR" sz="2400" dirty="0" smtClean="0">
                <a:latin typeface="Calibri" pitchFamily="34" charset="0"/>
                <a:cs typeface="Calibri" pitchFamily="34" charset="0"/>
              </a:rPr>
              <a:t>, </a:t>
            </a:r>
            <a:r>
              <a:rPr lang="el-GR" sz="2400" b="1" u="sng" dirty="0" smtClean="0">
                <a:latin typeface="Calibri" pitchFamily="34" charset="0"/>
                <a:cs typeface="Calibri" pitchFamily="34" charset="0"/>
              </a:rPr>
              <a:t>μπορεί όμως ο αρμόδιος διατάκτης να διατάσσει την πληρωμή με ευθύνη του</a:t>
            </a:r>
            <a:r>
              <a:rPr lang="el-GR" sz="2400" dirty="0" smtClean="0">
                <a:latin typeface="Calibri" pitchFamily="34" charset="0"/>
                <a:cs typeface="Calibri" pitchFamily="34" charset="0"/>
              </a:rPr>
              <a:t>, ο οποίος καθίσταται </a:t>
            </a:r>
            <a:r>
              <a:rPr lang="el-GR" sz="2400" b="1" u="sng" dirty="0" smtClean="0">
                <a:solidFill>
                  <a:srgbClr val="C00000"/>
                </a:solidFill>
                <a:latin typeface="Calibri" pitchFamily="34" charset="0"/>
                <a:cs typeface="Calibri" pitchFamily="34" charset="0"/>
              </a:rPr>
              <a:t>ως ο μόνος υπεύθυνος &amp; ο υπόλογος απαλλάσσεται.</a:t>
            </a:r>
          </a:p>
          <a:p>
            <a:pPr marL="360363" indent="-333375" algn="just">
              <a:lnSpc>
                <a:spcPct val="150000"/>
              </a:lnSpc>
              <a:spcBef>
                <a:spcPts val="0"/>
              </a:spcBef>
              <a:buFont typeface="Wingdings" pitchFamily="2" charset="2"/>
              <a:buChar char="Ø"/>
            </a:pPr>
            <a:r>
              <a:rPr lang="el-GR" sz="2400" dirty="0" smtClean="0">
                <a:latin typeface="Calibri" pitchFamily="34" charset="0"/>
                <a:cs typeface="Calibri" pitchFamily="34" charset="0"/>
              </a:rPr>
              <a:t>Ανάλογη εφαρμογή διατάξεων αρθρ. 91.</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36</a:t>
            </a:fld>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a:t>
            </a:r>
            <a:r>
              <a:rPr lang="el-GR" sz="1800" b="1" dirty="0" smtClean="0"/>
              <a:t>Εξόφληση τίτλων πληρωμής</a:t>
            </a:r>
            <a:r>
              <a:rPr lang="el-GR" sz="1800" dirty="0" smtClean="0"/>
              <a:t/>
            </a:r>
            <a:br>
              <a:rPr lang="el-GR" sz="1800" dirty="0" smtClean="0"/>
            </a:b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a:bodyPr>
          <a:lstStyle/>
          <a:p>
            <a:pPr marL="360363" indent="-333375" algn="just">
              <a:lnSpc>
                <a:spcPct val="150000"/>
              </a:lnSpc>
              <a:spcBef>
                <a:spcPts val="0"/>
              </a:spcBef>
              <a:buFont typeface="Wingdings" pitchFamily="2" charset="2"/>
              <a:buChar char="Ø"/>
            </a:pPr>
            <a:r>
              <a:rPr lang="el-GR" sz="2000" b="1" dirty="0" smtClean="0">
                <a:solidFill>
                  <a:srgbClr val="7030A0"/>
                </a:solidFill>
                <a:latin typeface="Calibri" pitchFamily="34" charset="0"/>
                <a:cs typeface="Calibri" pitchFamily="34" charset="0"/>
              </a:rPr>
              <a:t>Πληρωμή  δαπανών &amp; από Τράπεζες ή άλλα πιστωτικά ιδρύματα</a:t>
            </a:r>
            <a:r>
              <a:rPr lang="el-GR" sz="2000" dirty="0" smtClean="0">
                <a:latin typeface="Calibri" pitchFamily="34" charset="0"/>
                <a:cs typeface="Calibri" pitchFamily="34" charset="0"/>
              </a:rPr>
              <a:t>. Εξουσιοδοτική διάταξη για έκδοση απόφασης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[τρόπος εξόφλησης, ευθύνη αρμόδιων οργάνων, ύψος προμήθειας, κ.α.]</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Τα από τις ΥΔΕ εκδιδόμενα ΧΕ εξοφλούνται από τις Υπηρεσίες αυτές, με πίστωση του τραπεζικού λογαριασμού του δικαιούχου, </a:t>
            </a:r>
            <a:r>
              <a:rPr lang="el-GR" sz="2000" b="1" dirty="0" smtClean="0">
                <a:latin typeface="Calibri" pitchFamily="34" charset="0"/>
                <a:cs typeface="Calibri" pitchFamily="34" charset="0"/>
              </a:rPr>
              <a:t>με την επιφύλαξη διατάξεων εκτέλεσης του ΠΔΕ. </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Εξουσιοδοτική διάταξη για έκδοση απόφασης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37</a:t>
            </a:fld>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94 Εκτέλεση επιτροπικών ενταλμάτων πριν από την άφιξή τους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a:bodyPr>
          <a:lstStyle/>
          <a:p>
            <a:pPr marL="360363" indent="-333375" algn="just">
              <a:lnSpc>
                <a:spcPct val="150000"/>
              </a:lnSpc>
              <a:spcBef>
                <a:spcPts val="0"/>
              </a:spcBef>
              <a:buFont typeface="Wingdings" pitchFamily="2" charset="2"/>
              <a:buChar char="Ø"/>
            </a:pPr>
            <a:r>
              <a:rPr lang="el-GR" sz="2400" dirty="0" smtClean="0">
                <a:latin typeface="Calibri" pitchFamily="34" charset="0"/>
                <a:cs typeface="Calibri" pitchFamily="34" charset="0"/>
              </a:rPr>
              <a:t>Σε περίπτωση κατεπείγουσας ανάγκης άμεσης πληρωμής δημόσιας δαπάνης, επιτρέπεται στους προϊσταμένους των ΥΔΕ να εντέλλονται, με κάθε πρόσφορο μέσο, την εκτέλεση </a:t>
            </a:r>
            <a:r>
              <a:rPr lang="el-GR" sz="2400" b="1" dirty="0" smtClean="0">
                <a:solidFill>
                  <a:srgbClr val="FF0000"/>
                </a:solidFill>
                <a:latin typeface="Calibri" pitchFamily="34" charset="0"/>
                <a:cs typeface="Calibri" pitchFamily="34" charset="0"/>
              </a:rPr>
              <a:t>επιτροπικών ενταλμάτων </a:t>
            </a:r>
            <a:r>
              <a:rPr lang="el-GR" sz="2400" dirty="0" smtClean="0">
                <a:latin typeface="Calibri" pitchFamily="34" charset="0"/>
                <a:cs typeface="Calibri" pitchFamily="34" charset="0"/>
              </a:rPr>
              <a:t>πριν από την άφιξή τους στους </a:t>
            </a:r>
            <a:r>
              <a:rPr lang="el-GR" sz="2400" b="1" dirty="0" smtClean="0">
                <a:solidFill>
                  <a:srgbClr val="FF0000"/>
                </a:solidFill>
                <a:latin typeface="Calibri" pitchFamily="34" charset="0"/>
                <a:cs typeface="Calibri" pitchFamily="34" charset="0"/>
              </a:rPr>
              <a:t>δευτερεύοντες διατάκτες</a:t>
            </a:r>
            <a:r>
              <a:rPr lang="el-GR" sz="2400" dirty="0" smtClean="0">
                <a:latin typeface="Calibri" pitchFamily="34" charset="0"/>
                <a:cs typeface="Calibri" pitchFamily="34" charset="0"/>
              </a:rPr>
              <a:t>.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38</a:t>
            </a:fld>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95 Εξόφληση τίτλων δικαιούχων που αδυνατούν να υπογράψουν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a:bodyPr>
          <a:lstStyle/>
          <a:p>
            <a:pPr marL="360363" indent="-333375" algn="just">
              <a:buFont typeface="Wingdings" pitchFamily="2" charset="2"/>
              <a:buChar char="v"/>
            </a:pPr>
            <a:endParaRPr lang="el-GR" sz="2400" dirty="0" smtClean="0">
              <a:latin typeface="Calibri" pitchFamily="34" charset="0"/>
              <a:cs typeface="Calibri" pitchFamily="34" charset="0"/>
            </a:endParaRPr>
          </a:p>
          <a:p>
            <a:pPr marL="360363" indent="-333375" algn="just">
              <a:buFont typeface="Wingdings" pitchFamily="2" charset="2"/>
              <a:buChar char="v"/>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Η εξόφληση τίτλων πληρωμής δικαιούχων, που αδυνατούν, για οποιονδήποτε λόγο, </a:t>
            </a:r>
            <a:r>
              <a:rPr lang="el-GR" sz="2400" dirty="0" smtClean="0">
                <a:solidFill>
                  <a:srgbClr val="FF0000"/>
                </a:solidFill>
                <a:latin typeface="Calibri" pitchFamily="34" charset="0"/>
                <a:cs typeface="Calibri" pitchFamily="34" charset="0"/>
              </a:rPr>
              <a:t>να υπογράψουν την πράξη εξόφλησης</a:t>
            </a:r>
            <a:r>
              <a:rPr lang="el-GR" sz="2400" dirty="0" smtClean="0">
                <a:latin typeface="Calibri" pitchFamily="34" charset="0"/>
                <a:cs typeface="Calibri" pitchFamily="34" charset="0"/>
              </a:rPr>
              <a:t> ρυθμίζεται με απόφαση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39</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ΔΕΥΤΕΡΕΥΩΝ ΔΙΑΤΑΚΤΗΣ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714356"/>
            <a:ext cx="7858180" cy="5572164"/>
          </a:xfrm>
          <a:solidFill>
            <a:schemeClr val="bg1"/>
          </a:solidFill>
          <a:ln>
            <a:solidFill>
              <a:srgbClr val="FFC000"/>
            </a:solidFill>
          </a:ln>
        </p:spPr>
        <p:txBody>
          <a:bodyPr>
            <a:normAutofit/>
          </a:bodyPr>
          <a:lstStyle/>
          <a:p>
            <a:pPr marL="360363" lvl="1" indent="-360363" algn="just">
              <a:lnSpc>
                <a:spcPct val="150000"/>
              </a:lnSpc>
              <a:spcBef>
                <a:spcPts val="0"/>
              </a:spcBef>
              <a:buFont typeface="Wingdings" pitchFamily="2" charset="2"/>
              <a:buChar char="Ø"/>
            </a:pPr>
            <a:r>
              <a:rPr lang="el-GR" sz="2200" dirty="0" smtClean="0">
                <a:latin typeface="Calibri" pitchFamily="34" charset="0"/>
                <a:cs typeface="Calibri" pitchFamily="34" charset="0"/>
              </a:rPr>
              <a:t>ο </a:t>
            </a:r>
            <a:r>
              <a:rPr lang="el-GR" sz="2200" dirty="0" smtClean="0">
                <a:latin typeface="Calibri" pitchFamily="34" charset="0"/>
                <a:cs typeface="Calibri" pitchFamily="34" charset="0"/>
              </a:rPr>
              <a:t>διατάκτης που αναλαμβάνει υποχρεώσεις σε βάρος πιστώσεων που τίθενται στη διάθεσή του </a:t>
            </a:r>
            <a:r>
              <a:rPr lang="el-GR" sz="2200" b="1" dirty="0" smtClean="0">
                <a:solidFill>
                  <a:srgbClr val="FF0000"/>
                </a:solidFill>
                <a:latin typeface="Calibri" pitchFamily="34" charset="0"/>
                <a:cs typeface="Calibri" pitchFamily="34" charset="0"/>
              </a:rPr>
              <a:t>κατ’ εντολή </a:t>
            </a:r>
            <a:r>
              <a:rPr lang="el-GR" sz="2200" dirty="0" smtClean="0">
                <a:latin typeface="Calibri" pitchFamily="34" charset="0"/>
                <a:cs typeface="Calibri" pitchFamily="34" charset="0"/>
              </a:rPr>
              <a:t>του κύριου διατάκτη με </a:t>
            </a:r>
            <a:r>
              <a:rPr lang="el-GR" sz="2200" b="1" dirty="0" smtClean="0">
                <a:solidFill>
                  <a:srgbClr val="0070C0"/>
                </a:solidFill>
                <a:latin typeface="Calibri" pitchFamily="34" charset="0"/>
                <a:cs typeface="Calibri" pitchFamily="34" charset="0"/>
              </a:rPr>
              <a:t>επιτροπικό ένταλμα</a:t>
            </a:r>
            <a:r>
              <a:rPr lang="el-GR" sz="2200" dirty="0" smtClean="0">
                <a:latin typeface="Calibri" pitchFamily="34" charset="0"/>
                <a:cs typeface="Calibri" pitchFamily="34" charset="0"/>
              </a:rPr>
              <a:t>.</a:t>
            </a:r>
          </a:p>
          <a:p>
            <a:pPr marL="360363" lvl="1" indent="-360363" algn="just">
              <a:lnSpc>
                <a:spcPct val="150000"/>
              </a:lnSpc>
              <a:spcBef>
                <a:spcPts val="0"/>
              </a:spcBef>
            </a:pPr>
            <a:endParaRPr lang="el-GR" sz="2200" dirty="0" smtClean="0">
              <a:latin typeface="Calibri" pitchFamily="34" charset="0"/>
              <a:cs typeface="Calibri" pitchFamily="34" charset="0"/>
            </a:endParaRPr>
          </a:p>
          <a:p>
            <a:pPr marL="360363" lvl="1" indent="-360363" algn="just">
              <a:lnSpc>
                <a:spcPct val="150000"/>
              </a:lnSpc>
              <a:spcBef>
                <a:spcPts val="0"/>
              </a:spcBef>
              <a:buFont typeface="Wingdings" pitchFamily="2" charset="2"/>
              <a:buChar char="Ø"/>
            </a:pPr>
            <a:r>
              <a:rPr lang="el-GR" sz="2200" dirty="0" smtClean="0">
                <a:latin typeface="Calibri" pitchFamily="34" charset="0"/>
                <a:cs typeface="Calibri" pitchFamily="34" charset="0"/>
              </a:rPr>
              <a:t>ορίζεται με απόφαση του κύριου διατάκτη. </a:t>
            </a:r>
            <a:endParaRPr lang="el-GR" sz="2200" dirty="0" smtClean="0">
              <a:latin typeface="Calibri" pitchFamily="34" charset="0"/>
              <a:cs typeface="Calibri" pitchFamily="34" charset="0"/>
            </a:endParaRPr>
          </a:p>
          <a:p>
            <a:pPr marL="360363" lvl="1" indent="-360363" algn="just">
              <a:lnSpc>
                <a:spcPct val="150000"/>
              </a:lnSpc>
              <a:spcBef>
                <a:spcPts val="0"/>
              </a:spcBef>
              <a:buFont typeface="Wingdings" pitchFamily="2" charset="2"/>
              <a:buChar char="Ø"/>
            </a:pPr>
            <a:endParaRPr lang="el-GR" sz="2200" dirty="0" smtClean="0">
              <a:latin typeface="Calibri" pitchFamily="34" charset="0"/>
              <a:cs typeface="Calibri" pitchFamily="34" charset="0"/>
            </a:endParaRPr>
          </a:p>
          <a:p>
            <a:pPr marL="360363" lvl="1" indent="-360363" algn="just">
              <a:lnSpc>
                <a:spcPct val="150000"/>
              </a:lnSpc>
              <a:spcBef>
                <a:spcPts val="0"/>
              </a:spcBef>
              <a:buFont typeface="Wingdings" pitchFamily="2" charset="2"/>
              <a:buChar char="Ø"/>
            </a:pPr>
            <a:endParaRPr lang="el-GR" sz="2200" dirty="0" smtClean="0">
              <a:latin typeface="Calibri" pitchFamily="34" charset="0"/>
              <a:cs typeface="Calibri" pitchFamily="34" charset="0"/>
            </a:endParaRPr>
          </a:p>
          <a:p>
            <a:pPr marL="0" lvl="1" algn="just">
              <a:lnSpc>
                <a:spcPct val="150000"/>
              </a:lnSpc>
              <a:spcBef>
                <a:spcPts val="0"/>
              </a:spcBef>
            </a:pPr>
            <a:r>
              <a:rPr lang="el-GR" sz="1600" b="1" dirty="0" smtClean="0">
                <a:solidFill>
                  <a:srgbClr val="7030A0"/>
                </a:solidFill>
                <a:latin typeface="Calibri" pitchFamily="34" charset="0"/>
                <a:cs typeface="Calibri" pitchFamily="34" charset="0"/>
              </a:rPr>
              <a:t>[§ </a:t>
            </a:r>
            <a:r>
              <a:rPr lang="el-GR" sz="1600" b="1" dirty="0" smtClean="0">
                <a:solidFill>
                  <a:srgbClr val="7030A0"/>
                </a:solidFill>
                <a:latin typeface="Calibri" pitchFamily="34" charset="0"/>
                <a:cs typeface="Calibri" pitchFamily="34" charset="0"/>
              </a:rPr>
              <a:t>Ζ, άρθρ. πρώτο, ν.4152/2013 (Α΄107) _Οδηγία 2011/7/ΕΕ &amp; ν.4329/15, ΦΕΚ 53/Α Έκδοση διαταγής πληρωμής για αξιώσεις από διοικητική σύμβαση που έχει συναφθεί στο πλαίσιο εμπορικής συναλλαγής και άλλες διατάξεις</a:t>
            </a:r>
            <a:r>
              <a:rPr lang="el-GR" sz="1600" b="1" dirty="0" smtClean="0">
                <a:solidFill>
                  <a:srgbClr val="7030A0"/>
                </a:solidFill>
                <a:latin typeface="Calibri" pitchFamily="34" charset="0"/>
                <a:cs typeface="Calibri" pitchFamily="34" charset="0"/>
              </a:rPr>
              <a:t>»].</a:t>
            </a:r>
            <a:endParaRPr lang="el-GR" sz="1600" b="1" dirty="0" smtClean="0">
              <a:solidFill>
                <a:srgbClr val="7030A0"/>
              </a:solidFill>
              <a:latin typeface="Calibri" pitchFamily="34" charset="0"/>
              <a:cs typeface="Calibri" pitchFamily="34" charset="0"/>
            </a:endParaRPr>
          </a:p>
          <a:p>
            <a:pPr marL="360363" lvl="1" indent="-360363" algn="just">
              <a:lnSpc>
                <a:spcPct val="150000"/>
              </a:lnSpc>
              <a:spcBef>
                <a:spcPts val="0"/>
              </a:spcBef>
            </a:pPr>
            <a:endParaRPr lang="el-GR" sz="2200" dirty="0" smtClean="0">
              <a:solidFill>
                <a:srgbClr val="002060"/>
              </a:solidFill>
              <a:latin typeface="Calibri" pitchFamily="34" charset="0"/>
              <a:cs typeface="Calibri" pitchFamily="34" charset="0"/>
            </a:endParaRPr>
          </a:p>
          <a:p>
            <a:pPr marL="360363" indent="-333375" algn="ctr">
              <a:lnSpc>
                <a:spcPct val="170000"/>
              </a:lnSpc>
              <a:spcBef>
                <a:spcPts val="0"/>
              </a:spcBef>
            </a:pPr>
            <a:endParaRPr lang="el-GR" sz="2000" dirty="0" smtClean="0">
              <a:solidFill>
                <a:srgbClr val="00206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5"/>
            <a:ext cx="7858180" cy="78581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96 </a:t>
            </a:r>
            <a:r>
              <a:rPr lang="el-GR"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Καταλογισμοί για μη νόμιμες δαπάνες που πληρώθηκαν με τίτλους πληρωμής - αρμόδια όργανα</a:t>
            </a:r>
            <a:br>
              <a:rPr lang="el-GR"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71546"/>
            <a:ext cx="7858180" cy="5643602"/>
          </a:xfrm>
          <a:noFill/>
          <a:ln>
            <a:noFill/>
          </a:ln>
        </p:spPr>
        <p:txBody>
          <a:bodyPr>
            <a:normAutofit fontScale="70000" lnSpcReduction="20000"/>
          </a:bodyPr>
          <a:lstStyle/>
          <a:p>
            <a:pPr marL="360363" indent="-333375" algn="just">
              <a:lnSpc>
                <a:spcPct val="170000"/>
              </a:lnSpc>
              <a:spcBef>
                <a:spcPts val="0"/>
              </a:spcBef>
              <a:buFont typeface="Wingdings" pitchFamily="2" charset="2"/>
              <a:buChar char="v"/>
            </a:pPr>
            <a:r>
              <a:rPr lang="el-GR" sz="2400" b="1" dirty="0" smtClean="0">
                <a:solidFill>
                  <a:srgbClr val="FF0000"/>
                </a:solidFill>
                <a:latin typeface="Calibri" pitchFamily="34" charset="0"/>
                <a:cs typeface="Calibri" pitchFamily="34" charset="0"/>
              </a:rPr>
              <a:t>Μη νόμιμες δαπάνες που πληρώθηκαν με οποιονδήποτε τίτλο πληρωμής καταλογίζονται</a:t>
            </a:r>
            <a:r>
              <a:rPr lang="el-GR" sz="2400" dirty="0" smtClean="0">
                <a:latin typeface="Calibri" pitchFamily="34" charset="0"/>
                <a:cs typeface="Calibri" pitchFamily="34" charset="0"/>
              </a:rPr>
              <a:t>:</a:t>
            </a:r>
          </a:p>
          <a:p>
            <a:pPr marL="360363" indent="-333375" algn="just">
              <a:lnSpc>
                <a:spcPct val="170000"/>
              </a:lnSpc>
              <a:spcBef>
                <a:spcPts val="0"/>
              </a:spcBef>
              <a:buFont typeface="Wingdings" pitchFamily="2" charset="2"/>
              <a:buChar char="Ø"/>
            </a:pPr>
            <a:r>
              <a:rPr lang="el-GR" sz="2400" b="1" dirty="0" smtClean="0">
                <a:latin typeface="Calibri" pitchFamily="34" charset="0"/>
                <a:cs typeface="Calibri" pitchFamily="34" charset="0"/>
              </a:rPr>
              <a:t>στον υπάλληλο </a:t>
            </a:r>
            <a:r>
              <a:rPr lang="el-GR" sz="2400" dirty="0" smtClean="0">
                <a:latin typeface="Calibri" pitchFamily="34" charset="0"/>
                <a:cs typeface="Calibri" pitchFamily="34" charset="0"/>
              </a:rPr>
              <a:t>που από </a:t>
            </a:r>
            <a:r>
              <a:rPr lang="el-GR" sz="2400" b="1" dirty="0" smtClean="0">
                <a:solidFill>
                  <a:srgbClr val="002060"/>
                </a:solidFill>
                <a:latin typeface="Calibri" pitchFamily="34" charset="0"/>
                <a:cs typeface="Calibri" pitchFamily="34" charset="0"/>
              </a:rPr>
              <a:t>δόλο ή βαρεία αμέλεια </a:t>
            </a:r>
            <a:r>
              <a:rPr lang="el-GR" sz="2400" dirty="0" smtClean="0">
                <a:latin typeface="Calibri" pitchFamily="34" charset="0"/>
                <a:cs typeface="Calibri" pitchFamily="34" charset="0"/>
              </a:rPr>
              <a:t>προέβη σε παράνομες πράξεις ή παραλείψεις ή συνέπραξε στην έκδοση αυτών ή στη μη τήρηση των νόμιμων διαδικασιών πραγματοποιήσεως της δαπάνης &amp;</a:t>
            </a:r>
          </a:p>
          <a:p>
            <a:pPr marL="360363" indent="-333375" algn="just">
              <a:lnSpc>
                <a:spcPct val="170000"/>
              </a:lnSpc>
              <a:spcBef>
                <a:spcPts val="0"/>
              </a:spcBef>
              <a:buFont typeface="Wingdings" pitchFamily="2" charset="2"/>
              <a:buChar char="Ø"/>
            </a:pPr>
            <a:r>
              <a:rPr lang="el-GR" sz="2400" b="1" dirty="0" smtClean="0">
                <a:latin typeface="Calibri" pitchFamily="34" charset="0"/>
                <a:cs typeface="Calibri" pitchFamily="34" charset="0"/>
              </a:rPr>
              <a:t>στον </a:t>
            </a:r>
            <a:r>
              <a:rPr lang="el-GR" sz="2400" b="1" dirty="0" err="1" smtClean="0">
                <a:latin typeface="Calibri" pitchFamily="34" charset="0"/>
                <a:cs typeface="Calibri" pitchFamily="34" charset="0"/>
              </a:rPr>
              <a:t>λαβόντα</a:t>
            </a:r>
            <a:r>
              <a:rPr lang="el-GR" sz="2400" dirty="0" smtClean="0">
                <a:latin typeface="Calibri" pitchFamily="34" charset="0"/>
                <a:cs typeface="Calibri" pitchFamily="34" charset="0"/>
              </a:rPr>
              <a:t>, εφόσον έχει </a:t>
            </a:r>
            <a:r>
              <a:rPr lang="el-GR" sz="2400" b="1" dirty="0" smtClean="0">
                <a:solidFill>
                  <a:srgbClr val="002060"/>
                </a:solidFill>
                <a:latin typeface="Calibri" pitchFamily="34" charset="0"/>
                <a:cs typeface="Calibri" pitchFamily="34" charset="0"/>
              </a:rPr>
              <a:t>συντελέσει υπαίτια </a:t>
            </a:r>
            <a:r>
              <a:rPr lang="el-GR" sz="2400" dirty="0" smtClean="0">
                <a:latin typeface="Calibri" pitchFamily="34" charset="0"/>
                <a:cs typeface="Calibri" pitchFamily="34" charset="0"/>
              </a:rPr>
              <a:t>στη μη νόμιμη πληρωμή &amp; </a:t>
            </a:r>
            <a:r>
              <a:rPr lang="el-GR" sz="2400" b="1" dirty="0" smtClean="0">
                <a:solidFill>
                  <a:srgbClr val="7030A0"/>
                </a:solidFill>
                <a:latin typeface="Calibri" pitchFamily="34" charset="0"/>
                <a:cs typeface="Calibri" pitchFamily="34" charset="0"/>
              </a:rPr>
              <a:t>σε κάθε περίπτωση αχρεώστητης πληρωμής, ανεξάρτητα από υπαιτιότητα αυτού</a:t>
            </a:r>
            <a:r>
              <a:rPr lang="el-GR" sz="2400" dirty="0" smtClean="0">
                <a:latin typeface="Calibri" pitchFamily="34" charset="0"/>
                <a:cs typeface="Calibri" pitchFamily="34" charset="0"/>
              </a:rPr>
              <a:t>.</a:t>
            </a:r>
          </a:p>
          <a:p>
            <a:pPr marL="360363" indent="-333375" algn="just">
              <a:lnSpc>
                <a:spcPct val="170000"/>
              </a:lnSpc>
              <a:spcBef>
                <a:spcPts val="0"/>
              </a:spcBef>
              <a:buFont typeface="Wingdings" pitchFamily="2" charset="2"/>
              <a:buChar char="v"/>
              <a:tabLst>
                <a:tab pos="0" algn="l"/>
              </a:tabLst>
            </a:pPr>
            <a:r>
              <a:rPr lang="el-GR" sz="2400" b="1" dirty="0" smtClean="0">
                <a:solidFill>
                  <a:srgbClr val="FF0000"/>
                </a:solidFill>
                <a:latin typeface="Calibri" pitchFamily="34" charset="0"/>
                <a:cs typeface="Calibri" pitchFamily="34" charset="0"/>
              </a:rPr>
              <a:t>Αρμόδιο όργανο: </a:t>
            </a:r>
            <a:r>
              <a:rPr lang="el-GR" sz="2400" dirty="0" smtClean="0">
                <a:latin typeface="Calibri" pitchFamily="34" charset="0"/>
                <a:cs typeface="Calibri" pitchFamily="34" charset="0"/>
              </a:rPr>
              <a:t>ο διατάκτης &amp; τα κατά νόμο αρμόδια όργανα που έχουν διαπιστώσει την παράνομη πληρωμή &amp; σε κάθε περίπτωση το </a:t>
            </a:r>
            <a:r>
              <a:rPr lang="el-GR" sz="2400" dirty="0" err="1" smtClean="0">
                <a:latin typeface="Calibri" pitchFamily="34" charset="0"/>
                <a:cs typeface="Calibri" pitchFamily="34" charset="0"/>
              </a:rPr>
              <a:t>ΕλΣ</a:t>
            </a:r>
            <a:endParaRPr lang="el-GR" sz="2400"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Προσβολή </a:t>
            </a:r>
            <a:r>
              <a:rPr lang="el-GR" sz="2400" dirty="0" err="1" smtClean="0">
                <a:latin typeface="Calibri" pitchFamily="34" charset="0"/>
                <a:cs typeface="Calibri" pitchFamily="34" charset="0"/>
              </a:rPr>
              <a:t>καταλογιστικών</a:t>
            </a:r>
            <a:r>
              <a:rPr lang="el-GR" sz="2400" dirty="0" smtClean="0">
                <a:latin typeface="Calibri" pitchFamily="34" charset="0"/>
                <a:cs typeface="Calibri" pitchFamily="34" charset="0"/>
              </a:rPr>
              <a:t> αποφάσεων με </a:t>
            </a:r>
            <a:r>
              <a:rPr lang="el-GR" sz="2400" b="1" dirty="0" smtClean="0">
                <a:solidFill>
                  <a:srgbClr val="FF0000"/>
                </a:solidFill>
                <a:latin typeface="Calibri" pitchFamily="34" charset="0"/>
                <a:cs typeface="Calibri" pitchFamily="34" charset="0"/>
              </a:rPr>
              <a:t>έφεση ενώπιον του </a:t>
            </a:r>
            <a:r>
              <a:rPr lang="el-GR" sz="2400" b="1" dirty="0" err="1" smtClean="0">
                <a:solidFill>
                  <a:srgbClr val="FF0000"/>
                </a:solidFill>
                <a:latin typeface="Calibri" pitchFamily="34" charset="0"/>
                <a:cs typeface="Calibri" pitchFamily="34" charset="0"/>
              </a:rPr>
              <a:t>ΕλΣ</a:t>
            </a:r>
            <a:endParaRPr lang="el-GR" sz="2400" b="1" dirty="0" smtClean="0">
              <a:solidFill>
                <a:srgbClr val="FF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Αρμοδιότητα οικείου διατάκτη &amp; για τον καταλογισμό των αχρεωστήτως λαβόντων με τίτλους πληρωμής της ΥΔΕ,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40</a:t>
            </a:fld>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857256"/>
          </a:xfrm>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97 Απώλεια αποδεικτικών είσπραξης, γραμματίων, δικαιολογητικών πληρωμής, δαπανών &amp; τίτλων πληρωμής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8001056" cy="5429288"/>
          </a:xfrm>
          <a:noFill/>
          <a:ln>
            <a:noFill/>
          </a:ln>
        </p:spPr>
        <p:txBody>
          <a:bodyPr>
            <a:normAutofit/>
          </a:bodyPr>
          <a:lstStyle/>
          <a:p>
            <a:pPr marL="0" indent="26988" algn="just">
              <a:lnSpc>
                <a:spcPct val="150000"/>
              </a:lnSpc>
              <a:spcBef>
                <a:spcPts val="0"/>
              </a:spcBef>
              <a:buFont typeface="+mj-lt"/>
              <a:buAutoNum type="arabicPeriod"/>
              <a:tabLst>
                <a:tab pos="265113" algn="l"/>
              </a:tabLst>
            </a:pPr>
            <a:r>
              <a:rPr lang="el-GR" sz="2000" b="1" dirty="0" smtClean="0">
                <a:solidFill>
                  <a:srgbClr val="C00000"/>
                </a:solidFill>
                <a:latin typeface="Calibri" pitchFamily="34" charset="0"/>
                <a:cs typeface="Calibri" pitchFamily="34" charset="0"/>
              </a:rPr>
              <a:t> Τίτλοι πληρωμής που δεν έχουν εξοφληθεί</a:t>
            </a:r>
            <a:r>
              <a:rPr lang="el-GR" sz="2000" dirty="0" smtClean="0">
                <a:solidFill>
                  <a:srgbClr val="C00000"/>
                </a:solidFill>
                <a:latin typeface="Calibri" pitchFamily="34" charset="0"/>
                <a:cs typeface="Calibri" pitchFamily="34" charset="0"/>
              </a:rPr>
              <a:t>: </a:t>
            </a:r>
            <a:r>
              <a:rPr lang="el-GR" sz="2000" dirty="0" smtClean="0">
                <a:latin typeface="Calibri" pitchFamily="34" charset="0"/>
                <a:cs typeface="Calibri" pitchFamily="34" charset="0"/>
              </a:rPr>
              <a:t>εκδίδονται, με έγκριση του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ή του οργάνου στο οποίο έχει μεταβιβασθεί η άσκηση της αρμοδιότητας αυτής, </a:t>
            </a:r>
            <a:r>
              <a:rPr lang="el-GR" sz="2000" b="1" dirty="0" smtClean="0">
                <a:solidFill>
                  <a:srgbClr val="FF0000"/>
                </a:solidFill>
                <a:latin typeface="Calibri" pitchFamily="34" charset="0"/>
                <a:cs typeface="Calibri" pitchFamily="34" charset="0"/>
              </a:rPr>
              <a:t>αντίγραφα αυτών</a:t>
            </a:r>
            <a:r>
              <a:rPr lang="el-GR" sz="2000" dirty="0" smtClean="0">
                <a:latin typeface="Calibri" pitchFamily="34" charset="0"/>
                <a:cs typeface="Calibri" pitchFamily="34" charset="0"/>
              </a:rPr>
              <a:t>, ύστερα από διαπίστωση </a:t>
            </a:r>
            <a:r>
              <a:rPr lang="el-GR" sz="2000" dirty="0" smtClean="0">
                <a:solidFill>
                  <a:srgbClr val="7030A0"/>
                </a:solidFill>
                <a:latin typeface="Calibri" pitchFamily="34" charset="0"/>
                <a:cs typeface="Calibri" pitchFamily="34" charset="0"/>
              </a:rPr>
              <a:t>του κατά νόμο αρμόδιου οργάνου</a:t>
            </a:r>
            <a:r>
              <a:rPr lang="el-GR" sz="2000" dirty="0" smtClean="0">
                <a:latin typeface="Calibri" pitchFamily="34" charset="0"/>
                <a:cs typeface="Calibri" pitchFamily="34" charset="0"/>
              </a:rPr>
              <a:t>:</a:t>
            </a:r>
          </a:p>
          <a:p>
            <a:pPr marL="363538" algn="just">
              <a:lnSpc>
                <a:spcPct val="150000"/>
              </a:lnSpc>
              <a:spcBef>
                <a:spcPts val="0"/>
              </a:spcBef>
            </a:pPr>
            <a:r>
              <a:rPr lang="el-GR" sz="2000" dirty="0" smtClean="0">
                <a:solidFill>
                  <a:srgbClr val="FF0000"/>
                </a:solidFill>
                <a:latin typeface="Calibri" pitchFamily="34" charset="0"/>
                <a:cs typeface="Calibri" pitchFamily="34" charset="0"/>
              </a:rPr>
              <a:t>α)</a:t>
            </a:r>
            <a:r>
              <a:rPr lang="el-GR" sz="2000" dirty="0" smtClean="0">
                <a:latin typeface="Calibri" pitchFamily="34" charset="0"/>
                <a:cs typeface="Calibri" pitchFamily="34" charset="0"/>
              </a:rPr>
              <a:t> για αποδεικτικά είσπραξης, της εισαγωγής ή μη στη Δ.Ο.Υ., στο Τελωνείο ή κάθε άλλη αρμόδια υπηρεσία του ποσού που αναγράφεται σε αυτά &amp;</a:t>
            </a:r>
          </a:p>
          <a:p>
            <a:pPr marL="363538" algn="just">
              <a:lnSpc>
                <a:spcPct val="150000"/>
              </a:lnSpc>
              <a:spcBef>
                <a:spcPts val="0"/>
              </a:spcBef>
            </a:pPr>
            <a:r>
              <a:rPr lang="el-GR" sz="2000" dirty="0" smtClean="0">
                <a:solidFill>
                  <a:srgbClr val="FF0000"/>
                </a:solidFill>
                <a:latin typeface="Calibri" pitchFamily="34" charset="0"/>
                <a:cs typeface="Calibri" pitchFamily="34" charset="0"/>
              </a:rPr>
              <a:t>β)</a:t>
            </a:r>
            <a:r>
              <a:rPr lang="el-GR" sz="2000" dirty="0" smtClean="0">
                <a:latin typeface="Calibri" pitchFamily="34" charset="0"/>
                <a:cs typeface="Calibri" pitchFamily="34" charset="0"/>
              </a:rPr>
              <a:t> προκειμένου για γραμμάτια, ΧΕ ή άλλους τίτλους πληρωμής, </a:t>
            </a:r>
            <a:r>
              <a:rPr lang="el-GR" sz="2000" b="1" u="sng" dirty="0" smtClean="0">
                <a:solidFill>
                  <a:srgbClr val="FF0000"/>
                </a:solidFill>
                <a:latin typeface="Calibri" pitchFamily="34" charset="0"/>
                <a:cs typeface="Calibri" pitchFamily="34" charset="0"/>
              </a:rPr>
              <a:t>της μη εξόφλησης αυτών</a:t>
            </a:r>
            <a:r>
              <a:rPr lang="el-GR" sz="2000" dirty="0" smtClean="0">
                <a:latin typeface="Calibri" pitchFamily="34" charset="0"/>
                <a:cs typeface="Calibri" pitchFamily="34" charset="0"/>
              </a:rPr>
              <a:t>.</a:t>
            </a:r>
          </a:p>
          <a:p>
            <a:endParaRPr lang="el-GR" sz="1800" b="1" dirty="0" smtClean="0">
              <a:solidFill>
                <a:schemeClr val="tx1"/>
              </a:solidFill>
              <a:latin typeface="Calibri" pitchFamily="34" charset="0"/>
              <a:cs typeface="Calibri" pitchFamily="34" charset="0"/>
            </a:endParaRP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41</a:t>
            </a:fld>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214290"/>
            <a:ext cx="7715304" cy="78581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97 Απώλεια αποδεικτικών είσπραξης, γραμματίων, δικαιολογητικών πληρωμής, δαπανών και τίτλων πληρωμής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357298"/>
            <a:ext cx="8001056" cy="5286412"/>
          </a:xfrm>
          <a:noFill/>
          <a:ln>
            <a:noFill/>
          </a:ln>
        </p:spPr>
        <p:txBody>
          <a:bodyPr>
            <a:normAutofit fontScale="85000" lnSpcReduction="10000"/>
          </a:bodyPr>
          <a:lstStyle/>
          <a:p>
            <a:pPr algn="just">
              <a:lnSpc>
                <a:spcPct val="170000"/>
              </a:lnSpc>
              <a:spcBef>
                <a:spcPts val="0"/>
              </a:spcBef>
            </a:pPr>
            <a:r>
              <a:rPr lang="el-GR" sz="2400" dirty="0" smtClean="0">
                <a:solidFill>
                  <a:srgbClr val="C00000"/>
                </a:solidFill>
                <a:latin typeface="Calibri" pitchFamily="34" charset="0"/>
                <a:cs typeface="Calibri" pitchFamily="34" charset="0"/>
              </a:rPr>
              <a:t>2. </a:t>
            </a:r>
            <a:r>
              <a:rPr lang="el-GR" sz="2400" b="1" dirty="0" smtClean="0">
                <a:solidFill>
                  <a:srgbClr val="C00000"/>
                </a:solidFill>
                <a:latin typeface="Calibri" pitchFamily="34" charset="0"/>
                <a:cs typeface="Calibri" pitchFamily="34" charset="0"/>
              </a:rPr>
              <a:t>Για απώλεια ΧΕ ή άλλων τίτλων πληρωμής </a:t>
            </a:r>
            <a:r>
              <a:rPr lang="el-GR" sz="2400" b="1" u="sng" dirty="0" smtClean="0">
                <a:solidFill>
                  <a:srgbClr val="C00000"/>
                </a:solidFill>
                <a:latin typeface="Calibri" pitchFamily="34" charset="0"/>
                <a:cs typeface="Calibri" pitchFamily="34" charset="0"/>
              </a:rPr>
              <a:t>μετά</a:t>
            </a:r>
            <a:r>
              <a:rPr lang="el-GR" sz="2400" b="1" dirty="0" smtClean="0">
                <a:solidFill>
                  <a:srgbClr val="C00000"/>
                </a:solidFill>
                <a:latin typeface="Calibri" pitchFamily="34" charset="0"/>
                <a:cs typeface="Calibri" pitchFamily="34" charset="0"/>
              </a:rPr>
              <a:t> την εξόφληση τους:</a:t>
            </a:r>
            <a:r>
              <a:rPr lang="el-GR" sz="2400" dirty="0" smtClean="0">
                <a:latin typeface="Calibri" pitchFamily="34" charset="0"/>
                <a:cs typeface="Calibri" pitchFamily="34" charset="0"/>
              </a:rPr>
              <a:t> ύστερα από διαπίστωση του αρμόδιου κατά νόμο οργάνου, εκδίδεται α/α από το αρμόδιο όργανο </a:t>
            </a:r>
            <a:r>
              <a:rPr lang="el-GR" sz="2400" b="1" dirty="0" smtClean="0">
                <a:latin typeface="Calibri" pitchFamily="34" charset="0"/>
                <a:cs typeface="Calibri" pitchFamily="34" charset="0"/>
              </a:rPr>
              <a:t>για υπηρεσιακή και μόνο χρήση</a:t>
            </a:r>
            <a:r>
              <a:rPr lang="el-GR" sz="2400" dirty="0" smtClean="0">
                <a:latin typeface="Calibri" pitchFamily="34" charset="0"/>
                <a:cs typeface="Calibri" pitchFamily="34" charset="0"/>
              </a:rPr>
              <a:t>.</a:t>
            </a:r>
          </a:p>
          <a:p>
            <a:pPr algn="just">
              <a:lnSpc>
                <a:spcPct val="170000"/>
              </a:lnSpc>
              <a:spcBef>
                <a:spcPts val="0"/>
              </a:spcBef>
            </a:pPr>
            <a:endParaRPr lang="el-GR" sz="2400" dirty="0" smtClean="0">
              <a:latin typeface="Calibri" pitchFamily="34" charset="0"/>
              <a:cs typeface="Calibri" pitchFamily="34" charset="0"/>
            </a:endParaRPr>
          </a:p>
          <a:p>
            <a:pPr algn="just">
              <a:lnSpc>
                <a:spcPct val="170000"/>
              </a:lnSpc>
              <a:spcBef>
                <a:spcPts val="0"/>
              </a:spcBef>
            </a:pPr>
            <a:r>
              <a:rPr lang="el-GR" sz="2400" dirty="0" smtClean="0">
                <a:solidFill>
                  <a:srgbClr val="C00000"/>
                </a:solidFill>
                <a:latin typeface="Calibri" pitchFamily="34" charset="0"/>
                <a:cs typeface="Calibri" pitchFamily="34" charset="0"/>
              </a:rPr>
              <a:t>3. Για</a:t>
            </a:r>
            <a:r>
              <a:rPr lang="el-GR" sz="2400" dirty="0" smtClean="0">
                <a:latin typeface="Calibri" pitchFamily="34" charset="0"/>
                <a:cs typeface="Calibri" pitchFamily="34" charset="0"/>
              </a:rPr>
              <a:t> </a:t>
            </a:r>
            <a:r>
              <a:rPr lang="el-GR" sz="2400" b="1" dirty="0" smtClean="0">
                <a:solidFill>
                  <a:srgbClr val="C00000"/>
                </a:solidFill>
                <a:latin typeface="Calibri" pitchFamily="34" charset="0"/>
                <a:cs typeface="Calibri" pitchFamily="34" charset="0"/>
              </a:rPr>
              <a:t>απώλεια δικαιολογητικών πληρωμής </a:t>
            </a:r>
            <a:r>
              <a:rPr lang="el-GR" sz="2400" b="1" u="sng" dirty="0" smtClean="0">
                <a:solidFill>
                  <a:srgbClr val="002060"/>
                </a:solidFill>
                <a:latin typeface="Calibri" pitchFamily="34" charset="0"/>
                <a:cs typeface="Calibri" pitchFamily="34" charset="0"/>
              </a:rPr>
              <a:t>πριν</a:t>
            </a:r>
            <a:r>
              <a:rPr lang="el-GR" sz="2400" dirty="0" smtClean="0">
                <a:solidFill>
                  <a:srgbClr val="002060"/>
                </a:solidFill>
                <a:latin typeface="Calibri" pitchFamily="34" charset="0"/>
                <a:cs typeface="Calibri" pitchFamily="34" charset="0"/>
              </a:rPr>
              <a:t> </a:t>
            </a:r>
            <a:r>
              <a:rPr lang="el-GR" sz="2400" dirty="0" smtClean="0">
                <a:solidFill>
                  <a:srgbClr val="C00000"/>
                </a:solidFill>
                <a:latin typeface="Calibri" pitchFamily="34" charset="0"/>
                <a:cs typeface="Calibri" pitchFamily="34" charset="0"/>
              </a:rPr>
              <a:t>από την έκδοση τίτλου πληρωμής</a:t>
            </a:r>
            <a:r>
              <a:rPr lang="el-GR" sz="2400" dirty="0" smtClean="0">
                <a:latin typeface="Calibri" pitchFamily="34" charset="0"/>
                <a:cs typeface="Calibri" pitchFamily="34" charset="0"/>
              </a:rPr>
              <a:t>: η πληρωμή της δαπάνης δύναται να επιτραπεί με απόφαση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[αιτιολόγηση &amp; κατόπιν διενέργειας ΕΔΕ από αρμόδιο επιθεωρητή διαπίστωσης ότι η απώλεια έχει συντελεσθεί στην αρμόδια υπηρεσία ή σε εταιρίες που προσφέρουν ταχυδρομικές υπηρεσίες].</a:t>
            </a:r>
            <a:endParaRPr lang="el-GR" sz="2400" dirty="0" smtClean="0">
              <a:ln>
                <a:solidFill>
                  <a:srgbClr val="00B050"/>
                </a:solidFill>
              </a:ln>
              <a:solidFill>
                <a:srgbClr val="FFC000"/>
              </a:solidFill>
              <a:latin typeface="Calibri" pitchFamily="34" charset="0"/>
              <a:cs typeface="Calibri" pitchFamily="34" charset="0"/>
            </a:endParaRPr>
          </a:p>
          <a:p>
            <a:pPr algn="ct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42</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214290"/>
            <a:ext cx="7715304" cy="1071569"/>
          </a:xfrm>
        </p:spPr>
        <p:style>
          <a:lnRef idx="2">
            <a:schemeClr val="accent3"/>
          </a:lnRef>
          <a:fillRef idx="1">
            <a:schemeClr val="lt1"/>
          </a:fillRef>
          <a:effectRef idx="0">
            <a:schemeClr val="accent3"/>
          </a:effectRef>
          <a:fontRef idx="minor">
            <a:schemeClr val="dk1"/>
          </a:fontRef>
        </p:style>
        <p:txBody>
          <a:bodyPr>
            <a:normAutofit/>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Ν.4446/2016 (ΦΕΚ Α 240)</a:t>
            </a:r>
            <a:r>
              <a:rPr lang="el-GR" sz="2000" b="1" dirty="0" smtClean="0">
                <a:latin typeface="Calibri" pitchFamily="34" charset="0"/>
                <a:cs typeface="Calibri" pitchFamily="34" charset="0"/>
              </a:rPr>
              <a:t> _ </a:t>
            </a: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ΚΕΦΑΛΑΙΟ Γ΄</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ΕΛΕΓΧΟΣ ΓΙΑ ΕΚΚΑΘΑΡΙΣΗ ΚΑΙ ΠΛΗΡΩΜΗ ΔΑΠΑΝΩΝ ΔΗΜΟΣΙΟΥ</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714488"/>
            <a:ext cx="7786742" cy="4357718"/>
          </a:xfrm>
          <a:solidFill>
            <a:srgbClr val="00B050"/>
          </a:solidFill>
          <a:ln>
            <a:noFill/>
          </a:ln>
        </p:spPr>
        <p:txBody>
          <a:bodyPr>
            <a:normAutofit fontScale="92500" lnSpcReduction="10000"/>
          </a:bodyPr>
          <a:lstStyle/>
          <a:p>
            <a:pPr algn="just"/>
            <a:endParaRPr lang="el-GR" sz="2400" dirty="0" smtClean="0">
              <a:ln>
                <a:solidFill>
                  <a:srgbClr val="00B050"/>
                </a:solidFill>
              </a:ln>
              <a:solidFill>
                <a:srgbClr val="FFC000"/>
              </a:solidFill>
            </a:endParaRPr>
          </a:p>
          <a:p>
            <a:pPr algn="just"/>
            <a:endParaRPr lang="el-GR" sz="2400" dirty="0" smtClean="0">
              <a:ln>
                <a:solidFill>
                  <a:srgbClr val="00B050"/>
                </a:solidFill>
              </a:ln>
              <a:solidFill>
                <a:srgbClr val="FFC000"/>
              </a:solidFill>
            </a:endParaRPr>
          </a:p>
          <a:p>
            <a:pPr algn="ctr"/>
            <a:r>
              <a:rPr lang="el-GR" sz="2400" b="1" dirty="0" smtClean="0">
                <a:solidFill>
                  <a:srgbClr val="FF0000"/>
                </a:solidFill>
                <a:latin typeface="Calibri" pitchFamily="34" charset="0"/>
                <a:cs typeface="Calibri" pitchFamily="34" charset="0"/>
              </a:rPr>
              <a:t>Άρθρα 75 -96</a:t>
            </a:r>
          </a:p>
          <a:p>
            <a:pPr algn="ctr"/>
            <a:r>
              <a:rPr lang="el-GR" sz="1600" b="1" dirty="0" smtClean="0">
                <a:solidFill>
                  <a:srgbClr val="FF0000"/>
                </a:solidFill>
                <a:latin typeface="Calibri" pitchFamily="34" charset="0"/>
                <a:cs typeface="Calibri" pitchFamily="34" charset="0"/>
              </a:rPr>
              <a:t>βλ.  </a:t>
            </a:r>
            <a:r>
              <a:rPr lang="en-US" sz="2400" b="1" dirty="0" smtClean="0">
                <a:solidFill>
                  <a:srgbClr val="FFFF00"/>
                </a:solidFill>
                <a:latin typeface="Calibri" pitchFamily="34" charset="0"/>
                <a:cs typeface="Calibri" pitchFamily="34" charset="0"/>
                <a:hlinkClick r:id="rId3"/>
              </a:rPr>
              <a:t>https://minfin.gr/web/31331/dtcifr</a:t>
            </a:r>
            <a:endParaRPr lang="el-GR" sz="2400" b="1" dirty="0" smtClean="0">
              <a:solidFill>
                <a:srgbClr val="FFFF00"/>
              </a:solidFill>
              <a:latin typeface="Calibri" pitchFamily="34" charset="0"/>
              <a:cs typeface="Calibri" pitchFamily="34" charset="0"/>
            </a:endParaRPr>
          </a:p>
          <a:p>
            <a:pPr algn="just"/>
            <a:r>
              <a:rPr lang="el-GR" sz="2400" b="1" dirty="0" smtClean="0">
                <a:latin typeface="Calibri" pitchFamily="34" charset="0"/>
                <a:cs typeface="Calibri" pitchFamily="34" charset="0"/>
              </a:rPr>
              <a:t>«Οδηγίες ελέγχου, εκκαθάρισης και πληρωμής δημοσίων δαπανών» </a:t>
            </a:r>
            <a:r>
              <a:rPr lang="el-GR" sz="1800" dirty="0" smtClean="0">
                <a:solidFill>
                  <a:srgbClr val="FFFF00"/>
                </a:solidFill>
                <a:latin typeface="Calibri" pitchFamily="34" charset="0"/>
                <a:cs typeface="Calibri" pitchFamily="34" charset="0"/>
              </a:rPr>
              <a:t>[ +απαιτούμενα δικαιολογητικά δαπανών]</a:t>
            </a:r>
          </a:p>
          <a:p>
            <a:pPr algn="just"/>
            <a:endParaRPr lang="el-GR" sz="1800" dirty="0" smtClean="0">
              <a:solidFill>
                <a:srgbClr val="FFFF00"/>
              </a:solidFill>
              <a:latin typeface="Calibri" pitchFamily="34" charset="0"/>
              <a:cs typeface="Calibri" pitchFamily="34" charset="0"/>
            </a:endParaRPr>
          </a:p>
          <a:p>
            <a:pPr algn="ctr"/>
            <a:r>
              <a:rPr lang="en-US" sz="1800" b="1" u="sng" dirty="0" smtClean="0">
                <a:hlinkClick r:id="rId4"/>
              </a:rPr>
              <a:t>http://minfin.gr/OdigosEkkatharisisDapanwn</a:t>
            </a:r>
            <a:r>
              <a:rPr lang="en-US" sz="1800" dirty="0" smtClean="0"/>
              <a:t> </a:t>
            </a:r>
            <a:endParaRPr lang="el-GR" sz="1800" dirty="0" smtClean="0">
              <a:solidFill>
                <a:srgbClr val="FFFF00"/>
              </a:solidFill>
              <a:latin typeface="Calibri" pitchFamily="34" charset="0"/>
              <a:cs typeface="Calibri" pitchFamily="34" charset="0"/>
            </a:endParaRPr>
          </a:p>
          <a:p>
            <a:r>
              <a:rPr lang="el-GR" sz="2400" dirty="0" smtClean="0"/>
              <a:t/>
            </a:r>
            <a:br>
              <a:rPr lang="el-GR" sz="2400" dirty="0" smtClean="0"/>
            </a:br>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43</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3"/>
            <a:ext cx="7715304" cy="428628"/>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ΦΟΡΟΛΟΓΙΚΗ &amp; ΑΣΦΑΛΙΣΤΙΚΗ ΕΝΗΜΕΡΟΤΗΤΑ</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714356"/>
            <a:ext cx="7786742" cy="5857916"/>
          </a:xfrm>
          <a:noFill/>
          <a:ln>
            <a:noFill/>
          </a:ln>
        </p:spPr>
        <p:txBody>
          <a:bodyPr>
            <a:normAutofit fontScale="92500"/>
          </a:bodyPr>
          <a:lstStyle/>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 Ν.4174/2013 -ΦΕΚ 170 Α/26-7-2013 (…) ΚΕΦ. ΤΡΙΤΟ-«ΑΠΟΔΕΙΚΤΙΚΟ ΕΝΗΜΕΡΟΤΗΤΑΣ», Άρθρο 12 «Αποδεικτικό ενημερότητας και βεβαίωση οφειλής»</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ΠΟΛ: 1123/2012 (ΦΕΚ 1665/Β) Αποδεικτικό ενημερότητας ή πληροφόρηση για τη φορολογική ενημερότητα φυσικών ή μη φυσικών προσώπων ηλεκτρονικά μέσω διαδικτύου. </a:t>
            </a:r>
          </a:p>
          <a:p>
            <a:pPr marL="360363" indent="-333375">
              <a:lnSpc>
                <a:spcPct val="150000"/>
              </a:lnSpc>
              <a:spcBef>
                <a:spcPts val="0"/>
              </a:spcBef>
              <a:buFont typeface="Wingdings" pitchFamily="2" charset="2"/>
              <a:buChar char="Ø"/>
            </a:pPr>
            <a:r>
              <a:rPr lang="el-GR" sz="1800" dirty="0" err="1" smtClean="0">
                <a:latin typeface="Calibri" pitchFamily="34" charset="0"/>
                <a:cs typeface="Calibri" pitchFamily="34" charset="0"/>
              </a:rPr>
              <a:t>Αριθμ</a:t>
            </a:r>
            <a:r>
              <a:rPr lang="el-GR" sz="1800" dirty="0" smtClean="0">
                <a:latin typeface="Calibri" pitchFamily="34" charset="0"/>
                <a:cs typeface="Calibri" pitchFamily="34" charset="0"/>
              </a:rPr>
              <a:t>. ΠΟΛ. 1274 /2013 (ΦΕΚ Β 3398/31.12.2013) Αποδεικτικό Ενημερότητας άρθρου 12 ν. 4174/2013 (ΦΕΚ 170 Α΄), όπως ισχύει. </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ΠΟΛ 1124/2014 ΘΕΜΑ: Eπικαιροποιημένες Αποφάσεις περί αποδεικτικού ενημερότητας και βεβαίωσης οφειλής άρθρου 12 Κ.Φ.Δ. ΔΠΕΙΣΑ1055789ΕΞ/2014 Αποδεικτικό ενημερότητας-συμψηφισμοί</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 Ν.Δ.356/1974 (ΦΕΚ 90/A/1974) «Περί Κώδικος Εισπράξεως Δημοσίων Εσόδων» </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ΕΓΚ. Φ80000/ΟΙΚ. 5547/248/7.2.2017 Ρύθμιση ασφάλισης Φ.Π.</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Ε.Φ.Κ.Α. ΕΓΚ. ΔΕΙΣΦΜΜ/1228/1490270/15.11.2017 Aσφαλιστική ενημερότητα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44</a:t>
            </a:fld>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714381"/>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ΦΟΡΟΛΟΓΙΚΗ &amp; ΑΣΦΑΛΙΣΤΙΚΗ ΕΝΗΜΕΡΟΤΗΤΑ</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7786742" cy="5572164"/>
          </a:xfrm>
          <a:noFill/>
          <a:ln>
            <a:noFill/>
          </a:ln>
        </p:spPr>
        <p:txBody>
          <a:bodyPr>
            <a:normAutofit/>
          </a:bodyPr>
          <a:lstStyle/>
          <a:p>
            <a:pPr algn="just">
              <a:lnSpc>
                <a:spcPct val="150000"/>
              </a:lnSpc>
              <a:spcBef>
                <a:spcPts val="0"/>
              </a:spcBef>
              <a:buFont typeface="Wingdings" pitchFamily="2" charset="2"/>
              <a:buChar char="Ø"/>
            </a:pPr>
            <a:r>
              <a:rPr lang="el-GR" sz="1800" b="1" dirty="0" smtClean="0">
                <a:solidFill>
                  <a:srgbClr val="FF0000"/>
                </a:solidFill>
                <a:latin typeface="Calibri" pitchFamily="34" charset="0"/>
                <a:cs typeface="Calibri" pitchFamily="34" charset="0"/>
              </a:rPr>
              <a:t> ΕΓΚ. ΙΚΑ Ε57/35/5.09.2016 «Βεβαίωση ασφαλιστικής ενημερότητας σε δικαιούχους επιχορηγήσεων από εθνικούς πόρους ή συγχρηματοδοτούμενα προγράμματα της ΕΕ» (ΑΔΑ: ΩΧΘΣ469ΙΩΓ-ΖΤ6) </a:t>
            </a:r>
          </a:p>
          <a:p>
            <a:pPr algn="just">
              <a:lnSpc>
                <a:spcPct val="150000"/>
              </a:lnSpc>
              <a:spcBef>
                <a:spcPts val="0"/>
              </a:spcBef>
              <a:buFont typeface="Wingdings" pitchFamily="2" charset="2"/>
              <a:buChar char="Ø"/>
            </a:pPr>
            <a:r>
              <a:rPr lang="el-GR" sz="1800" dirty="0" smtClean="0">
                <a:latin typeface="Calibri" pitchFamily="34" charset="0"/>
                <a:cs typeface="Calibri" pitchFamily="34" charset="0"/>
              </a:rPr>
              <a:t>Υπ. Εργασίας Εγκ. αριθ. </a:t>
            </a:r>
            <a:r>
              <a:rPr lang="el-GR" sz="1800" dirty="0" err="1" smtClean="0">
                <a:latin typeface="Calibri" pitchFamily="34" charset="0"/>
                <a:cs typeface="Calibri" pitchFamily="34" charset="0"/>
              </a:rPr>
              <a:t>πρωτ</a:t>
            </a:r>
            <a:r>
              <a:rPr lang="el-GR" sz="1800" dirty="0" smtClean="0">
                <a:latin typeface="Calibri" pitchFamily="34" charset="0"/>
                <a:cs typeface="Calibri" pitchFamily="34" charset="0"/>
              </a:rPr>
              <a:t>. </a:t>
            </a:r>
            <a:r>
              <a:rPr lang="el-GR" sz="1800" dirty="0" smtClean="0">
                <a:latin typeface="Calibri" pitchFamily="34" charset="0"/>
                <a:cs typeface="Calibri" pitchFamily="34" charset="0"/>
                <a:hlinkClick r:id="rId3"/>
              </a:rPr>
              <a:t>Φ.80000/οικ.61691/2216/30.12.2016</a:t>
            </a:r>
            <a:r>
              <a:rPr lang="el-GR" sz="1800" dirty="0" smtClean="0">
                <a:latin typeface="Calibri" pitchFamily="34" charset="0"/>
                <a:cs typeface="Calibri" pitchFamily="34" charset="0"/>
              </a:rPr>
              <a:t> &amp; </a:t>
            </a:r>
            <a:r>
              <a:rPr lang="el-GR" sz="1800" dirty="0" err="1" smtClean="0">
                <a:latin typeface="Calibri" pitchFamily="34" charset="0"/>
                <a:cs typeface="Calibri" pitchFamily="34" charset="0"/>
              </a:rPr>
              <a:t>α</a:t>
            </a:r>
            <a:r>
              <a:rPr lang="el-GR" sz="1800" b="1" dirty="0" err="1" smtClean="0">
                <a:latin typeface="Calibri" pitchFamily="34" charset="0"/>
                <a:cs typeface="Calibri" pitchFamily="34" charset="0"/>
              </a:rPr>
              <a:t>ριθμ</a:t>
            </a:r>
            <a:r>
              <a:rPr lang="el-GR" sz="1800" b="1" dirty="0" smtClean="0">
                <a:latin typeface="Calibri" pitchFamily="34" charset="0"/>
                <a:cs typeface="Calibri" pitchFamily="34" charset="0"/>
              </a:rPr>
              <a:t>. 2128/30.10.2017 «Οδηγίες χορήγησης βεβαίωσης ασφαλιστικής ενημερότητας»</a:t>
            </a:r>
          </a:p>
          <a:p>
            <a:pPr algn="just">
              <a:lnSpc>
                <a:spcPct val="150000"/>
              </a:lnSpc>
              <a:spcBef>
                <a:spcPts val="0"/>
              </a:spcBef>
              <a:buFont typeface="Wingdings" pitchFamily="2" charset="2"/>
              <a:buChar char="Ø"/>
            </a:pPr>
            <a:r>
              <a:rPr lang="el-GR" sz="1800" dirty="0" smtClean="0">
                <a:latin typeface="Calibri" pitchFamily="34" charset="0"/>
                <a:cs typeface="Calibri" pitchFamily="34" charset="0"/>
              </a:rPr>
              <a:t> υπ’ </a:t>
            </a:r>
            <a:r>
              <a:rPr lang="el-GR" sz="1800" dirty="0" err="1" smtClean="0">
                <a:latin typeface="Calibri" pitchFamily="34" charset="0"/>
                <a:cs typeface="Calibri" pitchFamily="34" charset="0"/>
              </a:rPr>
              <a:t>αριθμ</a:t>
            </a:r>
            <a:r>
              <a:rPr lang="el-GR" sz="1800" dirty="0" smtClean="0">
                <a:latin typeface="Calibri" pitchFamily="34" charset="0"/>
                <a:cs typeface="Calibri" pitchFamily="34" charset="0"/>
              </a:rPr>
              <a:t>. Α1002/19 (ΦΕΚ 20 Β/14-01-2019) απόφαση «Καθορισμός λεπτομερειών εφαρμογής της παρ. 9 του άρθρου 12 του ν. 4174/2013» (ΦΕΚ Α΄ 170).</a:t>
            </a:r>
            <a:endParaRPr lang="el-GR" sz="18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45</a:t>
            </a:fld>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714381"/>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 75 </a:t>
            </a:r>
            <a:r>
              <a:rPr lang="el-GR" sz="2000" b="1" dirty="0" smtClean="0">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Έλεγχος δαπανών από τις οικονομικές υπηρεσίες των φορέων</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p>
        </p:txBody>
      </p:sp>
      <p:sp>
        <p:nvSpPr>
          <p:cNvPr id="3" name="2 - Υπότιτλος"/>
          <p:cNvSpPr>
            <a:spLocks noGrp="1"/>
          </p:cNvSpPr>
          <p:nvPr>
            <p:ph type="subTitle" idx="1"/>
          </p:nvPr>
        </p:nvSpPr>
        <p:spPr>
          <a:xfrm>
            <a:off x="1000100" y="714356"/>
            <a:ext cx="7786742" cy="5857916"/>
          </a:xfrm>
          <a:noFill/>
          <a:ln>
            <a:noFill/>
          </a:ln>
        </p:spPr>
        <p:txBody>
          <a:bodyPr>
            <a:noAutofit/>
          </a:bodyPr>
          <a:lstStyle/>
          <a:p>
            <a:pPr marL="360363" indent="-333375">
              <a:lnSpc>
                <a:spcPct val="170000"/>
              </a:lnSpc>
              <a:spcBef>
                <a:spcPts val="0"/>
              </a:spcBef>
            </a:pPr>
            <a:r>
              <a:rPr lang="el-GR" sz="1400" b="1" dirty="0" smtClean="0">
                <a:solidFill>
                  <a:srgbClr val="0070C0"/>
                </a:solidFill>
                <a:latin typeface="Calibri" pitchFamily="34" charset="0"/>
                <a:cs typeface="Calibri" pitchFamily="34" charset="0"/>
              </a:rPr>
              <a:t>Στάδιο 1</a:t>
            </a:r>
            <a:r>
              <a:rPr lang="el-GR" sz="1400" b="1" baseline="30000" dirty="0" smtClean="0">
                <a:solidFill>
                  <a:srgbClr val="0070C0"/>
                </a:solidFill>
                <a:latin typeface="Calibri" pitchFamily="34" charset="0"/>
                <a:cs typeface="Calibri" pitchFamily="34" charset="0"/>
              </a:rPr>
              <a:t>ο</a:t>
            </a:r>
            <a:r>
              <a:rPr lang="el-GR" sz="1400" b="1" dirty="0" smtClean="0">
                <a:solidFill>
                  <a:srgbClr val="0070C0"/>
                </a:solidFill>
                <a:latin typeface="Calibri" pitchFamily="34" charset="0"/>
                <a:cs typeface="Calibri" pitchFamily="34" charset="0"/>
              </a:rPr>
              <a:t>: </a:t>
            </a:r>
            <a:r>
              <a:rPr lang="el-GR" sz="1400" b="1" u="sng" dirty="0" smtClean="0">
                <a:solidFill>
                  <a:srgbClr val="FF0000"/>
                </a:solidFill>
                <a:latin typeface="Calibri" pitchFamily="34" charset="0"/>
                <a:cs typeface="Calibri" pitchFamily="34" charset="0"/>
              </a:rPr>
              <a:t>ΠΕΡΙΕΧΟΜΕΝΟ ΕΛΕΓΧΟΥ ΕΠΙ ΤΩΝ ΔΑΠΑΝΩΝ:</a:t>
            </a:r>
          </a:p>
          <a:p>
            <a:pPr marL="360363" indent="-333375" algn="ctr">
              <a:lnSpc>
                <a:spcPct val="170000"/>
              </a:lnSpc>
              <a:spcBef>
                <a:spcPts val="0"/>
              </a:spcBef>
              <a:buFont typeface="Wingdings" pitchFamily="2" charset="2"/>
              <a:buChar char="Ø"/>
            </a:pPr>
            <a:r>
              <a:rPr lang="el-GR" sz="1400" b="1" u="sng" dirty="0" smtClean="0">
                <a:solidFill>
                  <a:srgbClr val="FF0000"/>
                </a:solidFill>
                <a:latin typeface="Calibri" pitchFamily="34" charset="0"/>
                <a:cs typeface="Calibri" pitchFamily="34" charset="0"/>
              </a:rPr>
              <a:t>Έλεγχος νομιμότητας δαπανών</a:t>
            </a:r>
            <a:r>
              <a:rPr lang="el-GR" sz="1400" dirty="0" smtClean="0">
                <a:solidFill>
                  <a:srgbClr val="FF0000"/>
                </a:solidFill>
                <a:latin typeface="Calibri" pitchFamily="34" charset="0"/>
                <a:cs typeface="Calibri" pitchFamily="34" charset="0"/>
              </a:rPr>
              <a:t>:</a:t>
            </a:r>
            <a:endParaRPr lang="el-GR" sz="1400" b="1" dirty="0" smtClean="0">
              <a:solidFill>
                <a:srgbClr val="FF0000"/>
              </a:solidFill>
              <a:latin typeface="Calibri" pitchFamily="34" charset="0"/>
              <a:cs typeface="Calibri" pitchFamily="34" charset="0"/>
            </a:endParaRPr>
          </a:p>
          <a:p>
            <a:pPr marL="360363" indent="-333375">
              <a:lnSpc>
                <a:spcPct val="170000"/>
              </a:lnSpc>
              <a:spcBef>
                <a:spcPts val="0"/>
              </a:spcBef>
              <a:buFont typeface="Wingdings" pitchFamily="2" charset="2"/>
              <a:buChar char="ü"/>
            </a:pPr>
            <a:r>
              <a:rPr lang="el-GR" sz="1400" b="1" dirty="0" smtClean="0">
                <a:latin typeface="Calibri" pitchFamily="34" charset="0"/>
                <a:cs typeface="Calibri" pitchFamily="34" charset="0"/>
              </a:rPr>
              <a:t>προβλέπεται από διάταξη νόμου </a:t>
            </a:r>
            <a:r>
              <a:rPr lang="el-GR" sz="1400" b="1" dirty="0" smtClean="0">
                <a:solidFill>
                  <a:srgbClr val="C00000"/>
                </a:solidFill>
                <a:latin typeface="Calibri" pitchFamily="34" charset="0"/>
                <a:cs typeface="Calibri" pitchFamily="34" charset="0"/>
              </a:rPr>
              <a:t>ή </a:t>
            </a:r>
          </a:p>
          <a:p>
            <a:pPr marL="360363" indent="-333375">
              <a:lnSpc>
                <a:spcPct val="170000"/>
              </a:lnSpc>
              <a:spcBef>
                <a:spcPts val="0"/>
              </a:spcBef>
            </a:pPr>
            <a:r>
              <a:rPr lang="el-GR" sz="1400" b="1" dirty="0" smtClean="0">
                <a:latin typeface="Calibri" pitchFamily="34" charset="0"/>
                <a:cs typeface="Calibri" pitchFamily="34" charset="0"/>
              </a:rPr>
              <a:t>  	εξυπηρετεί λειτουργικές ανάγκες της Υπηρεσίας </a:t>
            </a:r>
            <a:r>
              <a:rPr lang="el-GR" sz="1400" b="1" dirty="0" smtClean="0">
                <a:solidFill>
                  <a:srgbClr val="C00000"/>
                </a:solidFill>
                <a:latin typeface="Calibri" pitchFamily="34" charset="0"/>
                <a:cs typeface="Calibri" pitchFamily="34" charset="0"/>
              </a:rPr>
              <a:t>ή </a:t>
            </a:r>
          </a:p>
          <a:p>
            <a:pPr marL="360363" indent="-333375">
              <a:lnSpc>
                <a:spcPct val="170000"/>
              </a:lnSpc>
              <a:spcBef>
                <a:spcPts val="0"/>
              </a:spcBef>
            </a:pPr>
            <a:r>
              <a:rPr lang="el-GR" sz="1400" b="1" dirty="0" smtClean="0">
                <a:latin typeface="Calibri" pitchFamily="34" charset="0"/>
                <a:cs typeface="Calibri" pitchFamily="34" charset="0"/>
              </a:rPr>
              <a:t>   	συντελεί στην εκπλήρωση των σκοπών της &amp;</a:t>
            </a:r>
          </a:p>
          <a:p>
            <a:pPr marL="360363" indent="-333375">
              <a:lnSpc>
                <a:spcPct val="170000"/>
              </a:lnSpc>
              <a:spcBef>
                <a:spcPts val="0"/>
              </a:spcBef>
              <a:buFont typeface="Wingdings" pitchFamily="2" charset="2"/>
              <a:buChar char="ü"/>
            </a:pPr>
            <a:r>
              <a:rPr lang="el-GR" sz="1400" b="1" dirty="0" smtClean="0">
                <a:latin typeface="Calibri" pitchFamily="34" charset="0"/>
                <a:cs typeface="Calibri" pitchFamily="34" charset="0"/>
              </a:rPr>
              <a:t>υπάρχει για αυτή διαθέσιμη πίστωση </a:t>
            </a:r>
          </a:p>
          <a:p>
            <a:pPr marL="176213" indent="-149225" algn="ctr">
              <a:lnSpc>
                <a:spcPct val="170000"/>
              </a:lnSpc>
              <a:spcBef>
                <a:spcPts val="0"/>
              </a:spcBef>
              <a:buFont typeface="Wingdings" pitchFamily="2" charset="2"/>
              <a:buChar char="Ø"/>
            </a:pPr>
            <a:r>
              <a:rPr lang="el-GR" sz="1400" dirty="0" smtClean="0">
                <a:latin typeface="Calibri" pitchFamily="34" charset="0"/>
                <a:cs typeface="Calibri" pitchFamily="34" charset="0"/>
              </a:rPr>
              <a:t> </a:t>
            </a:r>
            <a:r>
              <a:rPr lang="el-GR" sz="1400" b="1" u="sng" dirty="0" smtClean="0">
                <a:solidFill>
                  <a:srgbClr val="FF0000"/>
                </a:solidFill>
                <a:latin typeface="Calibri" pitchFamily="34" charset="0"/>
                <a:cs typeface="Calibri" pitchFamily="34" charset="0"/>
              </a:rPr>
              <a:t>Έλεγχος κανονικότητας δαπανών</a:t>
            </a:r>
            <a:r>
              <a:rPr lang="el-GR" sz="1400" b="1" dirty="0" smtClean="0">
                <a:solidFill>
                  <a:srgbClr val="FF0000"/>
                </a:solidFill>
                <a:latin typeface="Calibri" pitchFamily="34" charset="0"/>
                <a:cs typeface="Calibri" pitchFamily="34" charset="0"/>
              </a:rPr>
              <a:t>:</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έχει νόμιμα αναληφθεί (Π.Α.Υ)</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η σχετική απαίτηση δεν έχει παραγραφεί &amp; </a:t>
            </a:r>
          </a:p>
          <a:p>
            <a:pPr marL="176213" indent="-149225">
              <a:lnSpc>
                <a:spcPct val="170000"/>
              </a:lnSpc>
              <a:spcBef>
                <a:spcPts val="0"/>
              </a:spcBef>
              <a:buFont typeface="Wingdings" pitchFamily="2" charset="2"/>
              <a:buChar char="ü"/>
            </a:pPr>
            <a:r>
              <a:rPr lang="el-GR" sz="1400" b="1" dirty="0" smtClean="0">
                <a:solidFill>
                  <a:srgbClr val="7030A0"/>
                </a:solidFill>
                <a:latin typeface="Calibri" pitchFamily="34" charset="0"/>
                <a:cs typeface="Calibri" pitchFamily="34" charset="0"/>
              </a:rPr>
              <a:t>επισυνάπτονται τα νόμιμα δικαιολογητικά  </a:t>
            </a:r>
            <a:r>
              <a:rPr lang="el-GR" sz="1400" b="1" dirty="0" smtClean="0">
                <a:solidFill>
                  <a:srgbClr val="00B0F0"/>
                </a:solidFill>
                <a:latin typeface="Calibri" pitchFamily="34" charset="0"/>
                <a:cs typeface="Calibri" pitchFamily="34" charset="0"/>
              </a:rPr>
              <a:t>[περαιτέρω εξέταση + Καν. Πράξεις ανά κατηγορία δαπανών]</a:t>
            </a:r>
          </a:p>
          <a:p>
            <a:pPr marL="176213" indent="-149225" algn="ctr">
              <a:lnSpc>
                <a:spcPct val="170000"/>
              </a:lnSpc>
              <a:spcBef>
                <a:spcPts val="0"/>
              </a:spcBef>
              <a:buFont typeface="Wingdings" pitchFamily="2" charset="2"/>
              <a:buChar char="Ø"/>
            </a:pPr>
            <a:r>
              <a:rPr lang="el-GR" sz="1400" b="1" u="sng" dirty="0" smtClean="0">
                <a:solidFill>
                  <a:srgbClr val="FF0000"/>
                </a:solidFill>
                <a:latin typeface="Calibri" pitchFamily="34" charset="0"/>
                <a:cs typeface="Calibri" pitchFamily="34" charset="0"/>
              </a:rPr>
              <a:t>Παρεμπίπτων έλεγχος δαπανών: </a:t>
            </a:r>
            <a:r>
              <a:rPr lang="el-GR" sz="1400" b="1" u="sng" dirty="0" smtClean="0">
                <a:solidFill>
                  <a:srgbClr val="00B050"/>
                </a:solidFill>
                <a:latin typeface="Calibri" pitchFamily="34" charset="0"/>
                <a:cs typeface="Calibri" pitchFamily="34" charset="0"/>
              </a:rPr>
              <a:t>ΌΧΙ ΕΛΕΓΧΟΣ ΣΚΟΠΙΜΟΤΗΤΑΣ</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Όρια αρμοδιότητας, συμμόρφωση με όρους &amp; τύπους δράσης, κ.α.  επιφύλαξη για:</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αμετάκλητες δικαστικές αποφάσεις</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γνωμοδοτήσεις ΝΣΚ (πότε καθίστανται υποχρεωτικές για τη Διοίκηση;), ...</a:t>
            </a:r>
          </a:p>
          <a:p>
            <a:pPr marL="176213" indent="-149225"/>
            <a:endParaRPr lang="el-GR" sz="2400" dirty="0" smtClean="0">
              <a:ln>
                <a:solidFill>
                  <a:srgbClr val="00B050"/>
                </a:solidFill>
              </a:ln>
              <a:solidFill>
                <a:srgbClr val="FFC000"/>
              </a:solidFill>
              <a:latin typeface="Calibri" pitchFamily="34" charset="0"/>
              <a:cs typeface="Calibri" pitchFamily="34" charset="0"/>
            </a:endParaRPr>
          </a:p>
          <a:p>
            <a:pPr algn="ctr"/>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46</a:t>
            </a:fld>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3"/>
            <a:ext cx="7715304" cy="500066"/>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 75 </a:t>
            </a:r>
            <a:r>
              <a:rPr lang="el-GR" sz="2000" b="1" dirty="0" smtClean="0">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Έλεγχος δαπανών από τις οικονομικές υπηρεσίες των φορέων</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p>
        </p:txBody>
      </p:sp>
      <p:sp>
        <p:nvSpPr>
          <p:cNvPr id="3" name="2 - Υπότιτλος"/>
          <p:cNvSpPr>
            <a:spLocks noGrp="1"/>
          </p:cNvSpPr>
          <p:nvPr>
            <p:ph type="subTitle" idx="1"/>
          </p:nvPr>
        </p:nvSpPr>
        <p:spPr>
          <a:xfrm>
            <a:off x="1000100" y="500042"/>
            <a:ext cx="7929618" cy="6072230"/>
          </a:xfrm>
          <a:noFill/>
          <a:ln>
            <a:noFill/>
          </a:ln>
        </p:spPr>
        <p:txBody>
          <a:bodyPr>
            <a:noAutofit/>
          </a:bodyPr>
          <a:lstStyle/>
          <a:p>
            <a:pPr algn="ctr">
              <a:lnSpc>
                <a:spcPct val="170000"/>
              </a:lnSpc>
              <a:spcBef>
                <a:spcPts val="0"/>
              </a:spcBef>
              <a:buFont typeface="Wingdings" pitchFamily="2" charset="2"/>
              <a:buChar char="Ø"/>
            </a:pPr>
            <a:r>
              <a:rPr lang="el-GR" sz="1800" b="1" u="sng" dirty="0" smtClean="0">
                <a:latin typeface="Calibri" pitchFamily="34" charset="0"/>
                <a:cs typeface="Calibri" pitchFamily="34" charset="0"/>
              </a:rPr>
              <a:t>Νόμιμα (κατά περίπτωση δαπάνης) δικαιολογητικά:</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πρωτότυπα &amp; χωρίς αλλοιώσεις. Πότε γίνονται δεκτά επικυρωμένα φ/α;</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ειδικές διατάξεις για τη δικαιολόγηση απορρήτων δαπανών</a:t>
            </a:r>
          </a:p>
          <a:p>
            <a:pPr>
              <a:lnSpc>
                <a:spcPct val="170000"/>
              </a:lnSpc>
              <a:spcBef>
                <a:spcPts val="0"/>
              </a:spcBef>
              <a:buFont typeface="Wingdings" pitchFamily="2" charset="2"/>
              <a:buChar char="Ø"/>
            </a:pPr>
            <a:r>
              <a:rPr lang="el-GR" sz="1800" b="1" dirty="0" smtClean="0">
                <a:solidFill>
                  <a:srgbClr val="FF0000"/>
                </a:solidFill>
                <a:latin typeface="Calibri" pitchFamily="34" charset="0"/>
                <a:cs typeface="Calibri" pitchFamily="34" charset="0"/>
              </a:rPr>
              <a:t>Υπόχρεος </a:t>
            </a:r>
            <a:r>
              <a:rPr lang="el-GR" sz="1800" b="1" dirty="0" smtClean="0">
                <a:latin typeface="Calibri" pitchFamily="34" charset="0"/>
                <a:cs typeface="Calibri" pitchFamily="34" charset="0"/>
              </a:rPr>
              <a:t>για συγκέντρωση &amp; </a:t>
            </a:r>
            <a:r>
              <a:rPr lang="el-GR" sz="1800" b="1" dirty="0" smtClean="0">
                <a:solidFill>
                  <a:srgbClr val="FF0000"/>
                </a:solidFill>
                <a:latin typeface="Calibri" pitchFamily="34" charset="0"/>
                <a:cs typeface="Calibri" pitchFamily="34" charset="0"/>
              </a:rPr>
              <a:t>διαβίβαση</a:t>
            </a:r>
            <a:r>
              <a:rPr lang="el-GR" sz="1800" b="1" dirty="0" smtClean="0">
                <a:latin typeface="Calibri" pitchFamily="34" charset="0"/>
                <a:cs typeface="Calibri" pitchFamily="34" charset="0"/>
              </a:rPr>
              <a:t> δικαιολογητικών στη ΓΔΟΥ\ΟΙΚ.ΥΠ. για έλεγχο - εκκαθάριση &amp; </a:t>
            </a:r>
            <a:r>
              <a:rPr lang="el-GR" sz="1800" b="1" dirty="0" err="1" smtClean="0">
                <a:latin typeface="Calibri" pitchFamily="34" charset="0"/>
                <a:cs typeface="Calibri" pitchFamily="34" charset="0"/>
              </a:rPr>
              <a:t>ενταλματοποίηση</a:t>
            </a:r>
            <a:r>
              <a:rPr lang="el-GR" sz="1800" b="1" dirty="0" smtClean="0">
                <a:latin typeface="Calibri" pitchFamily="34" charset="0"/>
                <a:cs typeface="Calibri" pitchFamily="34" charset="0"/>
              </a:rPr>
              <a:t> της δαπάνης:</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δικαιούχος, αριθμός της πράξης Α.Υ. , ΕΦ, </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Κ.A.Ε. - </a:t>
            </a:r>
            <a:r>
              <a:rPr lang="el-GR" sz="1800" dirty="0" err="1" smtClean="0">
                <a:latin typeface="Calibri" pitchFamily="34" charset="0"/>
                <a:cs typeface="Calibri" pitchFamily="34" charset="0"/>
              </a:rPr>
              <a:t>Αριθμ</a:t>
            </a:r>
            <a:r>
              <a:rPr lang="el-GR" sz="1800" dirty="0" smtClean="0">
                <a:latin typeface="Calibri" pitchFamily="34" charset="0"/>
                <a:cs typeface="Calibri" pitchFamily="34" charset="0"/>
              </a:rPr>
              <a:t>. Λογαριασμού, </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ποσό για έκδοση Χ.Ε.Π. </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πλήρης κατάλογος  συν/</a:t>
            </a:r>
            <a:r>
              <a:rPr lang="el-GR" sz="1800" dirty="0" err="1" smtClean="0">
                <a:latin typeface="Calibri" pitchFamily="34" charset="0"/>
                <a:cs typeface="Calibri" pitchFamily="34" charset="0"/>
              </a:rPr>
              <a:t>νων</a:t>
            </a:r>
            <a:r>
              <a:rPr lang="el-GR" sz="1800" dirty="0" smtClean="0">
                <a:latin typeface="Calibri" pitchFamily="34" charset="0"/>
                <a:cs typeface="Calibri" pitchFamily="34" charset="0"/>
              </a:rPr>
              <a:t> δικαιολογητικών &amp; </a:t>
            </a:r>
            <a:r>
              <a:rPr lang="el-GR" sz="1800" dirty="0" smtClean="0">
                <a:ln>
                  <a:solidFill>
                    <a:srgbClr val="00B050"/>
                  </a:solidFill>
                </a:ln>
                <a:solidFill>
                  <a:srgbClr val="00B050"/>
                </a:solidFill>
                <a:latin typeface="Calibri" pitchFamily="34" charset="0"/>
                <a:cs typeface="Calibri" pitchFamily="34" charset="0"/>
              </a:rPr>
              <a:t>+ οποιοδήποτε στοιχείο ζητηθεί από την αρμόδια για τον έλεγχο Υπηρεσία</a:t>
            </a:r>
          </a:p>
          <a:p>
            <a:pPr marL="176213" indent="-149225" algn="just">
              <a:lnSpc>
                <a:spcPct val="170000"/>
              </a:lnSpc>
              <a:spcBef>
                <a:spcPts val="0"/>
              </a:spcBef>
              <a:buFont typeface="Wingdings" pitchFamily="2" charset="2"/>
              <a:buChar char="Ø"/>
            </a:pPr>
            <a:r>
              <a:rPr lang="el-GR" sz="1800" dirty="0" smtClean="0">
                <a:ln>
                  <a:solidFill>
                    <a:srgbClr val="00B050"/>
                  </a:solidFill>
                </a:ln>
                <a:solidFill>
                  <a:srgbClr val="FF0000"/>
                </a:solidFill>
                <a:latin typeface="Calibri" pitchFamily="34" charset="0"/>
                <a:cs typeface="Calibri" pitchFamily="34" charset="0"/>
              </a:rPr>
              <a:t> «θεραπεύσιμες ελλείψεις» συμπληρώνονται εντός εύλογου χρόνου από την αρμόδια υπηρεσία.</a:t>
            </a:r>
          </a:p>
          <a:p>
            <a:pPr algn="ctr">
              <a:lnSpc>
                <a:spcPct val="170000"/>
              </a:lnSpc>
              <a:spcBef>
                <a:spcPts val="0"/>
              </a:spcBef>
            </a:pPr>
            <a:endParaRPr lang="el-GR" sz="18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47</a:t>
            </a:fld>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714381"/>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 75 </a:t>
            </a:r>
            <a:r>
              <a:rPr lang="el-GR" sz="2000" b="1" dirty="0" smtClean="0">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Έλεγχος δαπανών από τις οικονομικές υπηρεσίες των φορέων</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p>
        </p:txBody>
      </p:sp>
      <p:sp>
        <p:nvSpPr>
          <p:cNvPr id="3" name="2 - Υπότιτλος"/>
          <p:cNvSpPr>
            <a:spLocks noGrp="1"/>
          </p:cNvSpPr>
          <p:nvPr>
            <p:ph type="subTitle" idx="1"/>
          </p:nvPr>
        </p:nvSpPr>
        <p:spPr>
          <a:xfrm>
            <a:off x="1000100" y="1000108"/>
            <a:ext cx="7786742" cy="5572164"/>
          </a:xfrm>
          <a:noFill/>
          <a:ln>
            <a:noFill/>
          </a:ln>
        </p:spPr>
        <p:txBody>
          <a:bodyPr>
            <a:normAutofit/>
          </a:bodyPr>
          <a:lstStyle/>
          <a:p>
            <a:pPr marL="360363" indent="-333375" algn="just">
              <a:lnSpc>
                <a:spcPct val="150000"/>
              </a:lnSpc>
              <a:spcBef>
                <a:spcPts val="0"/>
              </a:spcBef>
              <a:buFont typeface="Wingdings" pitchFamily="2" charset="2"/>
              <a:buChar char="Ø"/>
            </a:pPr>
            <a:r>
              <a:rPr lang="el-GR" sz="2400" b="1" dirty="0" smtClean="0">
                <a:latin typeface="Calibri" pitchFamily="34" charset="0"/>
                <a:cs typeface="Calibri" pitchFamily="34" charset="0"/>
              </a:rPr>
              <a:t> Αντιμετώπιση </a:t>
            </a:r>
            <a:r>
              <a:rPr lang="el-GR" sz="2400" b="1" dirty="0" smtClean="0">
                <a:solidFill>
                  <a:srgbClr val="FF0000"/>
                </a:solidFill>
                <a:latin typeface="Calibri" pitchFamily="34" charset="0"/>
                <a:cs typeface="Calibri" pitchFamily="34" charset="0"/>
              </a:rPr>
              <a:t>ενδεχόμενης διάστασης απόψεων μεταξύ Διατάκτη - Π.Ο.Υ. </a:t>
            </a:r>
            <a:r>
              <a:rPr lang="el-GR" sz="2400" b="1" dirty="0" smtClean="0">
                <a:latin typeface="Calibri" pitchFamily="34" charset="0"/>
                <a:cs typeface="Calibri" pitchFamily="34" charset="0"/>
              </a:rPr>
              <a:t>ως προς την συνδρομή των προϋποθέσεων ελέγχου νομιμότητας &amp; κανονικότητας δαπανών μέσω της εφαρμογής των διατάξεων </a:t>
            </a:r>
            <a:r>
              <a:rPr lang="el-GR" sz="2400" b="1" dirty="0" smtClean="0">
                <a:solidFill>
                  <a:srgbClr val="FF0000"/>
                </a:solidFill>
                <a:latin typeface="Calibri" pitchFamily="34" charset="0"/>
                <a:cs typeface="Calibri" pitchFamily="34" charset="0"/>
              </a:rPr>
              <a:t>της §1, άρθρ. 26 του ν. 4270/2014</a:t>
            </a:r>
            <a:r>
              <a:rPr lang="el-GR" sz="2400" b="1" dirty="0" smtClean="0">
                <a:latin typeface="Calibri" pitchFamily="34" charset="0"/>
                <a:cs typeface="Calibri" pitchFamily="34" charset="0"/>
              </a:rPr>
              <a:t> + [έκθεση σε ΓΛΚ § γ,αρθρ.69Γ]</a:t>
            </a:r>
          </a:p>
          <a:p>
            <a:pPr marL="360363" indent="-333375" algn="just">
              <a:lnSpc>
                <a:spcPct val="150000"/>
              </a:lnSpc>
              <a:spcBef>
                <a:spcPts val="0"/>
              </a:spcBef>
              <a:buFont typeface="Wingdings" pitchFamily="2" charset="2"/>
              <a:buChar char="Ø"/>
            </a:pPr>
            <a:r>
              <a:rPr lang="el-GR" sz="2400" b="1" dirty="0" smtClean="0">
                <a:latin typeface="Calibri" pitchFamily="34" charset="0"/>
                <a:cs typeface="Calibri" pitchFamily="34" charset="0"/>
              </a:rPr>
              <a:t>Εφαρμογή διατάξεων αρθρ. 88επ. σε περίπτωση βάσιμων αμφιβολιών ως </a:t>
            </a:r>
            <a:r>
              <a:rPr lang="el-GR" sz="2400" b="1" dirty="0" smtClean="0">
                <a:solidFill>
                  <a:srgbClr val="FF0000"/>
                </a:solidFill>
                <a:latin typeface="Calibri" pitchFamily="34" charset="0"/>
                <a:cs typeface="Calibri" pitchFamily="34" charset="0"/>
              </a:rPr>
              <a:t>προς το ουσιαστικό μέρος της δαπάνης</a:t>
            </a:r>
            <a:r>
              <a:rPr lang="el-GR" sz="2400" b="1" dirty="0" smtClean="0">
                <a:latin typeface="Calibri" pitchFamily="34" charset="0"/>
                <a:cs typeface="Calibri" pitchFamily="34" charset="0"/>
              </a:rPr>
              <a:t>.</a:t>
            </a:r>
            <a:r>
              <a:rPr lang="el-GR" sz="24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48</a:t>
            </a:fld>
            <a:endParaRPr 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7786742" cy="5715040"/>
          </a:xfrm>
          <a:noFill/>
          <a:ln>
            <a:noFill/>
          </a:ln>
        </p:spPr>
        <p:txBody>
          <a:bodyPr>
            <a:normAutofit/>
          </a:bodyPr>
          <a:lstStyle/>
          <a:p>
            <a:pPr marL="360363" indent="-333375" algn="just"/>
            <a:r>
              <a:rPr lang="el-GR" sz="2000" b="1" u="sng" dirty="0" smtClean="0">
                <a:solidFill>
                  <a:srgbClr val="0070C0"/>
                </a:solidFill>
                <a:latin typeface="Calibri" pitchFamily="34" charset="0"/>
                <a:cs typeface="Calibri" pitchFamily="34" charset="0"/>
              </a:rPr>
              <a:t>Στάδιο 2</a:t>
            </a:r>
            <a:r>
              <a:rPr lang="el-GR" sz="2000" b="1" u="sng" baseline="30000" dirty="0" smtClean="0">
                <a:solidFill>
                  <a:srgbClr val="0070C0"/>
                </a:solidFill>
                <a:latin typeface="Calibri" pitchFamily="34" charset="0"/>
                <a:cs typeface="Calibri" pitchFamily="34" charset="0"/>
              </a:rPr>
              <a:t>ο</a:t>
            </a:r>
            <a:r>
              <a:rPr lang="el-GR" sz="2000" b="1" u="sng" dirty="0" smtClean="0">
                <a:solidFill>
                  <a:srgbClr val="0070C0"/>
                </a:solidFill>
                <a:latin typeface="Calibri" pitchFamily="34" charset="0"/>
                <a:cs typeface="Calibri" pitchFamily="34" charset="0"/>
              </a:rPr>
              <a:t>:</a:t>
            </a:r>
          </a:p>
          <a:p>
            <a:pPr marL="360363" indent="-333375" algn="just">
              <a:buFont typeface="Wingdings" pitchFamily="2" charset="2"/>
              <a:buChar char="Ø"/>
            </a:pPr>
            <a:r>
              <a:rPr lang="el-GR" sz="2000" b="1" dirty="0" smtClean="0">
                <a:latin typeface="Calibri" pitchFamily="34" charset="0"/>
                <a:cs typeface="Calibri" pitchFamily="34" charset="0"/>
              </a:rPr>
              <a:t>Σύνταξη </a:t>
            </a:r>
            <a:r>
              <a:rPr lang="el-GR" sz="2000" b="1" dirty="0" smtClean="0">
                <a:solidFill>
                  <a:srgbClr val="FF0000"/>
                </a:solidFill>
                <a:latin typeface="Calibri" pitchFamily="34" charset="0"/>
                <a:cs typeface="Calibri" pitchFamily="34" charset="0"/>
              </a:rPr>
              <a:t>πράξης εκκαθάρισης </a:t>
            </a:r>
            <a:r>
              <a:rPr lang="el-GR" sz="2000" b="1" dirty="0" smtClean="0">
                <a:latin typeface="Calibri" pitchFamily="34" charset="0"/>
                <a:cs typeface="Calibri" pitchFamily="34" charset="0"/>
              </a:rPr>
              <a:t>των δικαιολογητικών δαπανών. Περιεχόμενο - τύπος:</a:t>
            </a:r>
          </a:p>
          <a:p>
            <a:pPr marL="360363" indent="-333375">
              <a:buFont typeface="Wingdings" pitchFamily="2" charset="2"/>
              <a:buChar char="ü"/>
            </a:pPr>
            <a:r>
              <a:rPr lang="el-GR" sz="2000" dirty="0" smtClean="0">
                <a:latin typeface="Calibri" pitchFamily="34" charset="0"/>
                <a:cs typeface="Calibri" pitchFamily="34" charset="0"/>
              </a:rPr>
              <a:t>δικαιούχος (πιστωτής)</a:t>
            </a:r>
          </a:p>
          <a:p>
            <a:pPr marL="360363" indent="-333375">
              <a:buFont typeface="Wingdings" pitchFamily="2" charset="2"/>
              <a:buChar char="ü"/>
            </a:pPr>
            <a:r>
              <a:rPr lang="el-GR" sz="2000" dirty="0" smtClean="0">
                <a:latin typeface="Calibri" pitchFamily="34" charset="0"/>
                <a:cs typeface="Calibri" pitchFamily="34" charset="0"/>
              </a:rPr>
              <a:t>υπογραφές</a:t>
            </a:r>
          </a:p>
          <a:p>
            <a:pPr marL="360363" indent="-333375">
              <a:buFont typeface="Wingdings" pitchFamily="2" charset="2"/>
              <a:buChar char="ü"/>
            </a:pPr>
            <a:r>
              <a:rPr lang="el-GR" sz="2000" dirty="0" smtClean="0">
                <a:latin typeface="Calibri" pitchFamily="34" charset="0"/>
                <a:cs typeface="Calibri" pitchFamily="34" charset="0"/>
              </a:rPr>
              <a:t>διορθώσεις επί της πράξης εκκαθάρισης</a:t>
            </a:r>
          </a:p>
          <a:p>
            <a:pPr marL="360363" indent="-333375">
              <a:buFont typeface="Wingdings" pitchFamily="2" charset="2"/>
              <a:buChar char="ü"/>
            </a:pPr>
            <a:r>
              <a:rPr lang="el-GR" sz="2000" dirty="0" smtClean="0">
                <a:latin typeface="Calibri" pitchFamily="34" charset="0"/>
                <a:cs typeface="Calibri" pitchFamily="34" charset="0"/>
              </a:rPr>
              <a:t>περιπτώσεις περικοπής δαπανών</a:t>
            </a:r>
          </a:p>
          <a:p>
            <a:pPr marL="360363" indent="-333375"/>
            <a:endParaRPr lang="el-GR" sz="2000" b="1" dirty="0" smtClean="0">
              <a:latin typeface="Calibri" pitchFamily="34" charset="0"/>
              <a:cs typeface="Calibri" pitchFamily="34" charset="0"/>
            </a:endParaRPr>
          </a:p>
          <a:p>
            <a:pPr marL="360363" indent="-333375" algn="just">
              <a:buFont typeface="Wingdings" pitchFamily="2" charset="2"/>
              <a:buChar char="Ø"/>
            </a:pPr>
            <a:r>
              <a:rPr lang="el-GR" sz="2000" b="1" dirty="0" smtClean="0">
                <a:latin typeface="Calibri" pitchFamily="34" charset="0"/>
                <a:cs typeface="Calibri" pitchFamily="34" charset="0"/>
              </a:rPr>
              <a:t>Σύνταξη πράξης εκκαθάρισης απαιτήσεων δικαιούχου\ων, </a:t>
            </a:r>
            <a:r>
              <a:rPr lang="el-GR" sz="2000" b="1" u="sng" dirty="0" smtClean="0">
                <a:latin typeface="Calibri" pitchFamily="34" charset="0"/>
                <a:cs typeface="Calibri" pitchFamily="34" charset="0"/>
              </a:rPr>
              <a:t>μόνο</a:t>
            </a:r>
            <a:r>
              <a:rPr lang="el-GR" sz="2000" b="1" dirty="0" smtClean="0">
                <a:latin typeface="Calibri" pitchFamily="34" charset="0"/>
                <a:cs typeface="Calibri" pitchFamily="34" charset="0"/>
              </a:rPr>
              <a:t> για δαπάνες που εξοφλούνται μέσω της </a:t>
            </a:r>
            <a:r>
              <a:rPr lang="el-GR" sz="2000" b="1" dirty="0" smtClean="0">
                <a:solidFill>
                  <a:srgbClr val="0070C0"/>
                </a:solidFill>
                <a:latin typeface="Calibri" pitchFamily="34" charset="0"/>
                <a:cs typeface="Calibri" pitchFamily="34" charset="0"/>
              </a:rPr>
              <a:t>ΕΑΠ </a:t>
            </a:r>
            <a:r>
              <a:rPr lang="el-GR" sz="2000" b="1" dirty="0" smtClean="0">
                <a:latin typeface="Calibri" pitchFamily="34" charset="0"/>
                <a:cs typeface="Calibri" pitchFamily="34" charset="0"/>
              </a:rPr>
              <a:t>μέσω της συγκεντρωτικής κατάστασης δαπανών.</a:t>
            </a:r>
          </a:p>
          <a:p>
            <a:pPr marL="360363" indent="-333375" algn="just"/>
            <a:endParaRPr lang="el-GR" sz="2000" b="1" dirty="0" smtClean="0">
              <a:latin typeface="Calibri" pitchFamily="34" charset="0"/>
              <a:cs typeface="Calibri" pitchFamily="34" charset="0"/>
            </a:endParaRPr>
          </a:p>
          <a:p>
            <a:pPr marL="360363" indent="-333375" algn="just">
              <a:buFont typeface="Wingdings" pitchFamily="2" charset="2"/>
              <a:buChar char="Ø"/>
            </a:pPr>
            <a:r>
              <a:rPr lang="el-GR" sz="2000" b="1" dirty="0" smtClean="0">
                <a:latin typeface="Calibri" pitchFamily="34" charset="0"/>
                <a:cs typeface="Calibri" pitchFamily="34" charset="0"/>
              </a:rPr>
              <a:t>Εκκαθάριση &amp; εντολή πληρωμής δαπανών του </a:t>
            </a:r>
            <a:r>
              <a:rPr lang="el-GR" sz="2000" b="1" dirty="0" err="1" smtClean="0">
                <a:latin typeface="Calibri" pitchFamily="34" charset="0"/>
                <a:cs typeface="Calibri" pitchFamily="34" charset="0"/>
              </a:rPr>
              <a:t>ΥΕθΑ</a:t>
            </a:r>
            <a:r>
              <a:rPr lang="el-GR" sz="2000" b="1" dirty="0" smtClean="0">
                <a:latin typeface="Calibri" pitchFamily="34" charset="0"/>
                <a:cs typeface="Calibri" pitchFamily="34" charset="0"/>
              </a:rPr>
              <a:t> δυνάμει της νομοθεσίας που το διέπει.</a:t>
            </a:r>
          </a:p>
          <a:p>
            <a:r>
              <a:rPr lang="el-GR" sz="2000" dirty="0" smtClean="0">
                <a:latin typeface="Calibri" pitchFamily="34" charset="0"/>
                <a:cs typeface="Calibri" pitchFamily="34" charset="0"/>
              </a:rPr>
              <a:t> </a:t>
            </a:r>
            <a:endParaRPr lang="el-GR" sz="2000" dirty="0">
              <a:latin typeface="Calibri" pitchFamily="34" charset="0"/>
              <a:cs typeface="Calibri" pitchFamily="34" charset="0"/>
            </a:endParaRPr>
          </a:p>
        </p:txBody>
      </p:sp>
      <p:sp>
        <p:nvSpPr>
          <p:cNvPr id="8" name="1 - Τίτλος"/>
          <p:cNvSpPr>
            <a:spLocks noGrp="1"/>
          </p:cNvSpPr>
          <p:nvPr>
            <p:ph type="ctrTitle"/>
          </p:nvPr>
        </p:nvSpPr>
        <p:spPr>
          <a:xfrm>
            <a:off x="1432560" y="359898"/>
            <a:ext cx="7406640" cy="354458"/>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 76 Εκκαθάριση δαπανών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49</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ΑΣΥΜΒΙΒΑΣΤΑ ΔΙΑΤΑΚΤΗ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714356"/>
            <a:ext cx="7858180" cy="5572164"/>
          </a:xfrm>
          <a:solidFill>
            <a:schemeClr val="bg1"/>
          </a:solidFill>
          <a:ln>
            <a:solidFill>
              <a:srgbClr val="FFC000"/>
            </a:solidFill>
          </a:ln>
        </p:spPr>
        <p:txBody>
          <a:bodyPr>
            <a:normAutofit fontScale="70000" lnSpcReduction="20000"/>
          </a:bodyPr>
          <a:lstStyle/>
          <a:p>
            <a:pPr marL="360363" indent="-333375" algn="just">
              <a:lnSpc>
                <a:spcPct val="170000"/>
              </a:lnSpc>
              <a:spcBef>
                <a:spcPts val="0"/>
              </a:spcBef>
              <a:buFont typeface="+mj-lt"/>
              <a:buAutoNum type="arabicPeriod"/>
            </a:pPr>
            <a:r>
              <a:rPr lang="el-GR" sz="2900" b="1" u="sng" dirty="0" smtClean="0">
                <a:solidFill>
                  <a:srgbClr val="C00000"/>
                </a:solidFill>
                <a:latin typeface="Calibri" pitchFamily="34" charset="0"/>
                <a:cs typeface="Calibri" pitchFamily="34" charset="0"/>
              </a:rPr>
              <a:t>με τα καθήκοντα του ΓΔΟΥ ή Π.Ο.Υ. </a:t>
            </a:r>
          </a:p>
          <a:p>
            <a:pPr algn="just">
              <a:lnSpc>
                <a:spcPct val="170000"/>
              </a:lnSpc>
              <a:spcBef>
                <a:spcPts val="0"/>
              </a:spcBef>
            </a:pPr>
            <a:r>
              <a:rPr lang="el-GR" sz="2900" dirty="0" smtClean="0">
                <a:latin typeface="Calibri" pitchFamily="34" charset="0"/>
                <a:cs typeface="Calibri" pitchFamily="34" charset="0"/>
              </a:rPr>
              <a:t>Εάν ταυτίζεται με τον διατάκτη ή είναι αρμόδιος για οποιαδήποτε ενέργεια που τείνει στην </a:t>
            </a:r>
            <a:r>
              <a:rPr lang="el-GR" sz="2900" b="1" u="sng" dirty="0" smtClean="0">
                <a:solidFill>
                  <a:srgbClr val="FF0000"/>
                </a:solidFill>
                <a:latin typeface="Calibri" pitchFamily="34" charset="0"/>
                <a:cs typeface="Calibri" pitchFamily="34" charset="0"/>
              </a:rPr>
              <a:t>ανάληψη υποχρέωσης</a:t>
            </a:r>
            <a:r>
              <a:rPr lang="el-GR" sz="2900" b="1" dirty="0" smtClean="0">
                <a:solidFill>
                  <a:srgbClr val="FF0000"/>
                </a:solidFill>
                <a:latin typeface="Calibri" pitchFamily="34" charset="0"/>
                <a:cs typeface="Calibri" pitchFamily="34" charset="0"/>
              </a:rPr>
              <a:t> </a:t>
            </a:r>
            <a:r>
              <a:rPr lang="el-GR" sz="2900" dirty="0" smtClean="0">
                <a:latin typeface="Calibri" pitchFamily="34" charset="0"/>
                <a:cs typeface="Calibri" pitchFamily="34" charset="0"/>
              </a:rPr>
              <a:t>σε βάρος πίστωσης της ΓΔ\Δ/</a:t>
            </a:r>
            <a:r>
              <a:rPr lang="el-GR" sz="2900" dirty="0" err="1" smtClean="0">
                <a:latin typeface="Calibri" pitchFamily="34" charset="0"/>
                <a:cs typeface="Calibri" pitchFamily="34" charset="0"/>
              </a:rPr>
              <a:t>νσης</a:t>
            </a:r>
            <a:r>
              <a:rPr lang="el-GR" sz="2900" dirty="0" smtClean="0">
                <a:latin typeface="Calibri" pitchFamily="34" charset="0"/>
                <a:cs typeface="Calibri" pitchFamily="34" charset="0"/>
              </a:rPr>
              <a:t> στην οποία προΐσταται, </a:t>
            </a:r>
            <a:r>
              <a:rPr lang="el-GR" sz="2900" b="1" dirty="0" smtClean="0">
                <a:latin typeface="Calibri" pitchFamily="34" charset="0"/>
                <a:cs typeface="Calibri" pitchFamily="34" charset="0"/>
              </a:rPr>
              <a:t>οφείλει να </a:t>
            </a:r>
            <a:r>
              <a:rPr lang="el-GR" sz="2900" b="1" dirty="0" smtClean="0">
                <a:solidFill>
                  <a:srgbClr val="FFC000"/>
                </a:solidFill>
                <a:latin typeface="Calibri" pitchFamily="34" charset="0"/>
                <a:cs typeface="Calibri" pitchFamily="34" charset="0"/>
              </a:rPr>
              <a:t>εκχωρήσει</a:t>
            </a:r>
            <a:r>
              <a:rPr lang="el-GR" sz="2900" b="1" dirty="0" smtClean="0">
                <a:latin typeface="Calibri" pitchFamily="34" charset="0"/>
                <a:cs typeface="Calibri" pitchFamily="34" charset="0"/>
              </a:rPr>
              <a:t> </a:t>
            </a:r>
            <a:r>
              <a:rPr lang="el-GR" sz="2900" dirty="0" smtClean="0">
                <a:latin typeface="Calibri" pitchFamily="34" charset="0"/>
                <a:cs typeface="Calibri" pitchFamily="34" charset="0"/>
              </a:rPr>
              <a:t>την αρμοδιότητα δημοσιονομικής έγκρισης για δεσμεύσεις στο νόμιμο κατά τον ΥΚ αντικαταστάτη του, άλλως συνιστά πειθαρχικό αδίκημα.</a:t>
            </a:r>
          </a:p>
          <a:p>
            <a:pPr algn="just">
              <a:lnSpc>
                <a:spcPct val="170000"/>
              </a:lnSpc>
              <a:spcBef>
                <a:spcPts val="0"/>
              </a:spcBef>
            </a:pPr>
            <a:endParaRPr lang="el-GR" sz="2900" dirty="0" smtClean="0">
              <a:latin typeface="Calibri" pitchFamily="34" charset="0"/>
              <a:cs typeface="Calibri" pitchFamily="34" charset="0"/>
            </a:endParaRPr>
          </a:p>
          <a:p>
            <a:pPr marL="541782" indent="-514350" algn="just">
              <a:lnSpc>
                <a:spcPct val="170000"/>
              </a:lnSpc>
              <a:spcBef>
                <a:spcPts val="0"/>
              </a:spcBef>
            </a:pPr>
            <a:r>
              <a:rPr lang="el-GR" sz="2900" b="1" u="sng" dirty="0" smtClean="0">
                <a:solidFill>
                  <a:srgbClr val="C00000"/>
                </a:solidFill>
                <a:latin typeface="Calibri" pitchFamily="34" charset="0"/>
                <a:cs typeface="Calibri" pitchFamily="34" charset="0"/>
              </a:rPr>
              <a:t>2. με τα καθήκοντα του δημόσιου υπόλογου</a:t>
            </a:r>
            <a:r>
              <a:rPr lang="el-GR" sz="2900" dirty="0" smtClean="0">
                <a:latin typeface="Calibri" pitchFamily="34" charset="0"/>
                <a:cs typeface="Calibri" pitchFamily="34" charset="0"/>
              </a:rPr>
              <a:t>. </a:t>
            </a:r>
          </a:p>
          <a:p>
            <a:pPr marL="0" indent="26988" algn="just">
              <a:lnSpc>
                <a:spcPct val="170000"/>
              </a:lnSpc>
              <a:spcBef>
                <a:spcPts val="0"/>
              </a:spcBef>
            </a:pPr>
            <a:r>
              <a:rPr lang="el-GR" sz="2900" dirty="0" smtClean="0">
                <a:latin typeface="Calibri" pitchFamily="34" charset="0"/>
                <a:cs typeface="Calibri" pitchFamily="34" charset="0"/>
              </a:rPr>
              <a:t>Αν αναμιχθεί στα καθήκοντα του υπολόγου, ευθύνεται ως δημόσιος υπόλογος.</a:t>
            </a:r>
            <a:endParaRPr lang="el-GR" sz="2000" dirty="0" smtClean="0">
              <a:solidFill>
                <a:srgbClr val="00206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7786742" cy="5715040"/>
          </a:xfrm>
          <a:noFill/>
          <a:ln>
            <a:noFill/>
          </a:ln>
        </p:spPr>
        <p:txBody>
          <a:bodyPr>
            <a:normAutofit/>
          </a:bodyPr>
          <a:lstStyle/>
          <a:p>
            <a:pPr marL="360363" indent="-333375" algn="just"/>
            <a:r>
              <a:rPr lang="el-GR" sz="2000" b="1" u="sng" dirty="0" smtClean="0">
                <a:solidFill>
                  <a:srgbClr val="0070C0"/>
                </a:solidFill>
                <a:latin typeface="Calibri" pitchFamily="34" charset="0"/>
                <a:cs typeface="Calibri" pitchFamily="34" charset="0"/>
              </a:rPr>
              <a:t>Στάδιο 2</a:t>
            </a:r>
            <a:r>
              <a:rPr lang="el-GR" sz="2000" b="1" u="sng" baseline="30000" dirty="0" smtClean="0">
                <a:solidFill>
                  <a:srgbClr val="0070C0"/>
                </a:solidFill>
                <a:latin typeface="Calibri" pitchFamily="34" charset="0"/>
                <a:cs typeface="Calibri" pitchFamily="34" charset="0"/>
              </a:rPr>
              <a:t>ο</a:t>
            </a:r>
            <a:r>
              <a:rPr lang="el-GR" sz="2000" b="1" u="sng" dirty="0" smtClean="0">
                <a:solidFill>
                  <a:srgbClr val="0070C0"/>
                </a:solidFill>
                <a:latin typeface="Calibri" pitchFamily="34" charset="0"/>
                <a:cs typeface="Calibri" pitchFamily="34" charset="0"/>
              </a:rPr>
              <a:t>:</a:t>
            </a:r>
          </a:p>
          <a:p>
            <a:pPr algn="just">
              <a:lnSpc>
                <a:spcPct val="150000"/>
              </a:lnSpc>
              <a:spcBef>
                <a:spcPts val="0"/>
              </a:spcBef>
              <a:buFont typeface="Wingdings" pitchFamily="2" charset="2"/>
              <a:buChar char="v"/>
            </a:pPr>
            <a:r>
              <a:rPr lang="el-GR" sz="2000" dirty="0" smtClean="0">
                <a:latin typeface="Calibri" pitchFamily="34" charset="0"/>
                <a:cs typeface="Calibri" pitchFamily="34" charset="0"/>
              </a:rPr>
              <a:t>  Είναι δυνατή </a:t>
            </a:r>
            <a:r>
              <a:rPr lang="el-GR" sz="2000" b="1" u="sng" dirty="0" smtClean="0">
                <a:latin typeface="Calibri" pitchFamily="34" charset="0"/>
                <a:cs typeface="Calibri" pitchFamily="34" charset="0"/>
              </a:rPr>
              <a:t>η έκδοση ενός μόνο Χ.Ε</a:t>
            </a:r>
            <a:r>
              <a:rPr lang="el-GR" sz="2000" dirty="0" smtClean="0">
                <a:latin typeface="Calibri" pitchFamily="34" charset="0"/>
                <a:cs typeface="Calibri" pitchFamily="34" charset="0"/>
              </a:rPr>
              <a:t>. για περισσότερα του ενός τιμολόγια ή άλλου ισοδύναμου εγγράφου του ίδιου πιστωτή, μόνο στη περίπτωση που </a:t>
            </a:r>
            <a:r>
              <a:rPr lang="el-GR" sz="2000" b="1" u="sng" dirty="0" smtClean="0">
                <a:latin typeface="Calibri" pitchFamily="34" charset="0"/>
                <a:cs typeface="Calibri" pitchFamily="34" charset="0"/>
              </a:rPr>
              <a:t>η </a:t>
            </a:r>
            <a:r>
              <a:rPr lang="el-GR" sz="2000" b="1" u="sng" dirty="0" err="1" smtClean="0">
                <a:latin typeface="Calibri" pitchFamily="34" charset="0"/>
                <a:cs typeface="Calibri" pitchFamily="34" charset="0"/>
              </a:rPr>
              <a:t>ημερ</a:t>
            </a:r>
            <a:r>
              <a:rPr lang="el-GR" sz="2000" b="1" u="sng" dirty="0" smtClean="0">
                <a:latin typeface="Calibri" pitchFamily="34" charset="0"/>
                <a:cs typeface="Calibri" pitchFamily="34" charset="0"/>
              </a:rPr>
              <a:t>. δημιουργίας υποχρέωσης είναι η ίδια για όλα τα τιμολόγια</a:t>
            </a:r>
            <a:r>
              <a:rPr lang="el-GR" sz="2000" dirty="0" smtClean="0">
                <a:latin typeface="Calibri" pitchFamily="34" charset="0"/>
                <a:cs typeface="Calibri" pitchFamily="34" charset="0"/>
              </a:rPr>
              <a:t>. </a:t>
            </a:r>
          </a:p>
          <a:p>
            <a:pPr algn="just">
              <a:lnSpc>
                <a:spcPct val="150000"/>
              </a:lnSpc>
              <a:spcBef>
                <a:spcPts val="0"/>
              </a:spcBef>
            </a:pPr>
            <a:endParaRPr lang="el-GR" sz="2000" dirty="0" smtClean="0">
              <a:latin typeface="Calibri" pitchFamily="34" charset="0"/>
              <a:cs typeface="Calibri" pitchFamily="34" charset="0"/>
            </a:endParaRPr>
          </a:p>
          <a:p>
            <a:pPr lvl="1" algn="just">
              <a:lnSpc>
                <a:spcPct val="150000"/>
              </a:lnSpc>
              <a:spcBef>
                <a:spcPts val="0"/>
              </a:spcBef>
              <a:buFont typeface="Wingdings" pitchFamily="2" charset="2"/>
              <a:buChar char="v"/>
              <a:tabLst>
                <a:tab pos="360363" algn="l"/>
              </a:tabLst>
            </a:pPr>
            <a:r>
              <a:rPr lang="el-GR" sz="2000" b="1" u="sng" dirty="0" err="1" smtClean="0">
                <a:solidFill>
                  <a:srgbClr val="FF0000"/>
                </a:solidFill>
                <a:latin typeface="Calibri" pitchFamily="34" charset="0"/>
                <a:cs typeface="Calibri" pitchFamily="34" charset="0"/>
              </a:rPr>
              <a:t>Ημερ</a:t>
            </a:r>
            <a:r>
              <a:rPr lang="el-GR" sz="2000" b="1" u="sng" dirty="0" smtClean="0">
                <a:solidFill>
                  <a:srgbClr val="FF0000"/>
                </a:solidFill>
                <a:latin typeface="Calibri" pitchFamily="34" charset="0"/>
                <a:cs typeface="Calibri" pitchFamily="34" charset="0"/>
              </a:rPr>
              <a:t>. δημιουργίας υποχρέωσης</a:t>
            </a:r>
            <a:r>
              <a:rPr lang="el-GR" sz="2000" dirty="0" smtClean="0">
                <a:latin typeface="Calibri" pitchFamily="34" charset="0"/>
                <a:cs typeface="Calibri" pitchFamily="34" charset="0"/>
              </a:rPr>
              <a:t>: η ημερομηνία που ορίζεται με τις διατάξεις της </a:t>
            </a:r>
            <a:r>
              <a:rPr lang="el-GR" sz="2000" b="1" dirty="0" err="1" smtClean="0">
                <a:latin typeface="Calibri" pitchFamily="34" charset="0"/>
                <a:cs typeface="Calibri" pitchFamily="34" charset="0"/>
              </a:rPr>
              <a:t>υποπ</a:t>
            </a:r>
            <a:r>
              <a:rPr lang="el-GR" sz="2000" b="1" dirty="0" smtClean="0">
                <a:latin typeface="Calibri" pitchFamily="34" charset="0"/>
                <a:cs typeface="Calibri" pitchFamily="34" charset="0"/>
              </a:rPr>
              <a:t>. Ζ.5. της παρ. Ζ </a:t>
            </a:r>
            <a:r>
              <a:rPr lang="el-GR" sz="2000" dirty="0" smtClean="0">
                <a:latin typeface="Calibri" pitchFamily="34" charset="0"/>
                <a:cs typeface="Calibri" pitchFamily="34" charset="0"/>
              </a:rPr>
              <a:t>, άρθρου πρώτου του ν. 4152/2013 (Α.107).  </a:t>
            </a:r>
          </a:p>
          <a:p>
            <a:endParaRPr lang="el-GR" sz="2000" dirty="0">
              <a:latin typeface="Calibri" pitchFamily="34" charset="0"/>
              <a:cs typeface="Calibri" pitchFamily="34" charset="0"/>
            </a:endParaRPr>
          </a:p>
        </p:txBody>
      </p:sp>
      <p:sp>
        <p:nvSpPr>
          <p:cNvPr id="8" name="1 - Τίτλος"/>
          <p:cNvSpPr>
            <a:spLocks noGrp="1"/>
          </p:cNvSpPr>
          <p:nvPr>
            <p:ph type="ctrTitle"/>
          </p:nvPr>
        </p:nvSpPr>
        <p:spPr>
          <a:xfrm>
            <a:off x="1432560" y="359898"/>
            <a:ext cx="7406640" cy="354458"/>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 76 Εκκαθάριση δαπανών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50</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786742" cy="5572164"/>
          </a:xfrm>
          <a:noFill/>
          <a:ln>
            <a:noFill/>
          </a:ln>
        </p:spPr>
        <p:txBody>
          <a:bodyPr>
            <a:normAutofit fontScale="92500" lnSpcReduction="20000"/>
          </a:bodyPr>
          <a:lstStyle/>
          <a:p>
            <a:pPr marL="361950" indent="-334963" algn="ctr">
              <a:lnSpc>
                <a:spcPct val="150000"/>
              </a:lnSpc>
              <a:spcBef>
                <a:spcPts val="0"/>
              </a:spcBef>
            </a:pPr>
            <a:r>
              <a:rPr lang="el-GR" sz="2400" b="1" u="sng" dirty="0" smtClean="0">
                <a:latin typeface="Calibri" pitchFamily="34" charset="0"/>
                <a:cs typeface="Calibri" pitchFamily="34" charset="0"/>
              </a:rPr>
              <a:t>Τηρούμενη διαδικασία</a:t>
            </a:r>
            <a:r>
              <a:rPr lang="el-GR" sz="2400" dirty="0" smtClean="0">
                <a:latin typeface="Calibri" pitchFamily="34" charset="0"/>
                <a:cs typeface="Calibri" pitchFamily="34" charset="0"/>
              </a:rPr>
              <a:t>:</a:t>
            </a:r>
          </a:p>
          <a:p>
            <a:pPr marL="361950" indent="-334963" algn="just">
              <a:lnSpc>
                <a:spcPct val="150000"/>
              </a:lnSpc>
              <a:spcBef>
                <a:spcPts val="0"/>
              </a:spcBef>
              <a:buFont typeface="Wingdings" pitchFamily="2" charset="2"/>
              <a:buChar char="ü"/>
            </a:pPr>
            <a:r>
              <a:rPr lang="el-GR" sz="2400" b="1" dirty="0" smtClean="0">
                <a:solidFill>
                  <a:srgbClr val="FF0000"/>
                </a:solidFill>
                <a:latin typeface="Calibri" pitchFamily="34" charset="0"/>
                <a:cs typeface="Calibri" pitchFamily="34" charset="0"/>
              </a:rPr>
              <a:t>Έκδοση Χ.Ε. αποκλειστικά μέσω του Ο.Π.Σ.Δ.Π</a:t>
            </a:r>
            <a:r>
              <a:rPr lang="el-GR" sz="2400" dirty="0" smtClean="0">
                <a:latin typeface="Calibri" pitchFamily="34" charset="0"/>
                <a:cs typeface="Calibri" pitchFamily="34" charset="0"/>
              </a:rPr>
              <a:t>. [παρ. 1, αρθρ. 98, ν.4583/2018, (ΦΕΚ  Α΄212)]</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σε 2 αντίτυπα _ </a:t>
            </a:r>
            <a:r>
              <a:rPr lang="el-GR" sz="2400" dirty="0" smtClean="0">
                <a:solidFill>
                  <a:srgbClr val="C00000"/>
                </a:solidFill>
                <a:latin typeface="Calibri" pitchFamily="34" charset="0"/>
                <a:cs typeface="Calibri" pitchFamily="34" charset="0"/>
              </a:rPr>
              <a:t>Υπογραφές</a:t>
            </a:r>
          </a:p>
          <a:p>
            <a:pPr marL="361950" indent="-334963" algn="just">
              <a:lnSpc>
                <a:spcPct val="150000"/>
              </a:lnSpc>
              <a:spcBef>
                <a:spcPts val="0"/>
              </a:spcBef>
              <a:buFont typeface="Wingdings" pitchFamily="2" charset="2"/>
              <a:buChar char="ü"/>
            </a:pPr>
            <a:r>
              <a:rPr lang="el-GR" sz="2400" dirty="0" smtClean="0">
                <a:solidFill>
                  <a:srgbClr val="C00000"/>
                </a:solidFill>
                <a:latin typeface="Calibri" pitchFamily="34" charset="0"/>
                <a:cs typeface="Calibri" pitchFamily="34" charset="0"/>
              </a:rPr>
              <a:t>Έκδοση ΧΕ που εξοφλούνται από την ΕΑΠ (</a:t>
            </a:r>
            <a:r>
              <a:rPr lang="el-GR" sz="2400" dirty="0" smtClean="0">
                <a:latin typeface="Calibri" pitchFamily="34" charset="0"/>
                <a:cs typeface="Calibri" pitchFamily="34" charset="0"/>
              </a:rPr>
              <a:t>ομοειδείς απαιτήσεις περισσότερων του ενός δικαιούχων)</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Επισύναψη όλων των πρωτότυπων δικαιολογητικών εκκαθάρισης &amp; εξόφλησης </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Αποστολή στο </a:t>
            </a:r>
            <a:r>
              <a:rPr lang="el-GR" sz="2400" dirty="0" err="1" smtClean="0">
                <a:latin typeface="Calibri" pitchFamily="34" charset="0"/>
                <a:cs typeface="Calibri" pitchFamily="34" charset="0"/>
              </a:rPr>
              <a:t>ΕλΣ</a:t>
            </a:r>
            <a:r>
              <a:rPr lang="el-GR" sz="2400" dirty="0" smtClean="0">
                <a:latin typeface="Calibri" pitchFamily="34" charset="0"/>
                <a:cs typeface="Calibri" pitchFamily="34" charset="0"/>
              </a:rPr>
              <a:t> για έλεγχο των πρωτότυπων δικαιολογητικών</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Ο πλήρης φάκελος (αντίγραφα) των δικαιολογητικών παραμένει στην εκκαθαρίζουσα Υπηρεσία.</a:t>
            </a:r>
          </a:p>
          <a:p>
            <a:endParaRPr lang="el-GR" sz="2000" dirty="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n-US" sz="1800" b="1" dirty="0" smtClean="0"/>
              <a:t>7</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51</a:t>
            </a:fld>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786742" cy="5572164"/>
          </a:xfrm>
          <a:noFill/>
          <a:ln>
            <a:noFill/>
          </a:ln>
        </p:spPr>
        <p:txBody>
          <a:bodyPr>
            <a:normAutofit fontScale="92500"/>
          </a:bodyPr>
          <a:lstStyle/>
          <a:p>
            <a:pPr marL="361950" indent="-334963" algn="ctr">
              <a:lnSpc>
                <a:spcPct val="150000"/>
              </a:lnSpc>
              <a:spcBef>
                <a:spcPts val="0"/>
              </a:spcBef>
            </a:pPr>
            <a:r>
              <a:rPr lang="el-GR" sz="2200" b="1" u="sng" dirty="0" smtClean="0">
                <a:latin typeface="Calibri" pitchFamily="34" charset="0"/>
              </a:rPr>
              <a:t>Τηρούμενη διαδικασία</a:t>
            </a:r>
            <a:r>
              <a:rPr lang="el-GR" sz="2200" dirty="0" smtClean="0">
                <a:latin typeface="Calibri" pitchFamily="34" charset="0"/>
              </a:rPr>
              <a:t>:</a:t>
            </a:r>
          </a:p>
          <a:p>
            <a:pPr marL="361950" indent="-334963" algn="just">
              <a:lnSpc>
                <a:spcPct val="150000"/>
              </a:lnSpc>
              <a:spcBef>
                <a:spcPts val="0"/>
              </a:spcBef>
              <a:buFont typeface="Wingdings" pitchFamily="2" charset="2"/>
              <a:buChar char="Ø"/>
            </a:pPr>
            <a:r>
              <a:rPr lang="el-GR" sz="2200" dirty="0" smtClean="0">
                <a:latin typeface="Calibri" pitchFamily="34" charset="0"/>
              </a:rPr>
              <a:t>Στα Χ.Ε. δεν επιτρέπονται προσθήκες, αλλοιώσεις, διαγραφές &amp; παρεγγραφές.</a:t>
            </a:r>
          </a:p>
          <a:p>
            <a:pPr marL="361950" indent="-334963" algn="just">
              <a:lnSpc>
                <a:spcPct val="150000"/>
              </a:lnSpc>
              <a:spcBef>
                <a:spcPts val="0"/>
              </a:spcBef>
              <a:buFont typeface="Wingdings" pitchFamily="2" charset="2"/>
              <a:buChar char="Ø"/>
            </a:pPr>
            <a:r>
              <a:rPr lang="el-GR" sz="2200" dirty="0" smtClean="0">
                <a:latin typeface="Calibri" pitchFamily="34" charset="0"/>
              </a:rPr>
              <a:t>Επιτρέπεται η έκδοση ΧΕ βάσει δικαιολογητικών που έχουν επισυναφθεί σε άλλο, </a:t>
            </a:r>
            <a:r>
              <a:rPr lang="el-GR" sz="2200" b="1" dirty="0" smtClean="0">
                <a:solidFill>
                  <a:srgbClr val="002060"/>
                </a:solidFill>
                <a:latin typeface="Calibri" pitchFamily="34" charset="0"/>
              </a:rPr>
              <a:t>μέσω σημείωσης παραπομπής</a:t>
            </a:r>
            <a:r>
              <a:rPr lang="el-GR" sz="2200" dirty="0" smtClean="0">
                <a:latin typeface="Calibri" pitchFamily="34" charset="0"/>
              </a:rPr>
              <a:t>. </a:t>
            </a:r>
          </a:p>
          <a:p>
            <a:pPr marL="361950" indent="-334963" algn="just">
              <a:lnSpc>
                <a:spcPct val="150000"/>
              </a:lnSpc>
              <a:spcBef>
                <a:spcPts val="0"/>
              </a:spcBef>
              <a:buFont typeface="Wingdings" pitchFamily="2" charset="2"/>
              <a:buChar char="Ø"/>
            </a:pPr>
            <a:r>
              <a:rPr lang="el-GR" sz="2200" dirty="0" smtClean="0">
                <a:latin typeface="Calibri" pitchFamily="34" charset="0"/>
              </a:rPr>
              <a:t>Αρμόδια υπηρεσιακά όργανα για διενέργεια ελέγχου - εκκαθάρισης δαπανών και έκδοσης Χ.Ε. Εφαρμογή διατάξεων περί αναπλήρωσης άρθρου 87, ν. 3528/2007. </a:t>
            </a:r>
            <a:r>
              <a:rPr lang="el-GR" sz="2200" b="1" dirty="0" smtClean="0">
                <a:solidFill>
                  <a:srgbClr val="FF0000"/>
                </a:solidFill>
                <a:latin typeface="Calibri" pitchFamily="34" charset="0"/>
              </a:rPr>
              <a:t>Ασυμβίβαστα καθήκοντα.</a:t>
            </a:r>
          </a:p>
          <a:p>
            <a:pPr marL="361950" indent="-334963" algn="just">
              <a:lnSpc>
                <a:spcPct val="150000"/>
              </a:lnSpc>
              <a:spcBef>
                <a:spcPts val="0"/>
              </a:spcBef>
              <a:buFont typeface="Wingdings" pitchFamily="2" charset="2"/>
              <a:buChar char="Ø"/>
            </a:pPr>
            <a:r>
              <a:rPr lang="el-GR" sz="2200" dirty="0" smtClean="0">
                <a:latin typeface="Calibri" pitchFamily="34" charset="0"/>
                <a:cs typeface="Calibri" pitchFamily="34" charset="0"/>
              </a:rPr>
              <a:t>Μέχρι τη σχετική προσαρμογή του Ο.Π.Σ.Δ.Π. κατά την έκδοση του Χ.Ε. στο πεδίο «ΣΦΡΑΓΙΔΑ ΘΕΩΡΗΣΗΣ» θα επιλέγεται: </a:t>
            </a:r>
            <a:r>
              <a:rPr lang="el-GR" sz="2200" b="1" dirty="0" smtClean="0">
                <a:solidFill>
                  <a:srgbClr val="FF0000"/>
                </a:solidFill>
                <a:latin typeface="Calibri" pitchFamily="34" charset="0"/>
                <a:cs typeface="Calibri" pitchFamily="34" charset="0"/>
              </a:rPr>
              <a:t>«ΑΘΕΩΡΗΤΟ ΒΑΣΕΙ ΤΟΥ Π.Δ. 136/2011».</a:t>
            </a:r>
          </a:p>
          <a:p>
            <a:pPr marL="361950" indent="-334963" algn="just"/>
            <a:endParaRPr lang="el-GR" sz="2200" dirty="0" smtClean="0">
              <a:latin typeface="Calibri" pitchFamily="34" charset="0"/>
            </a:endParaRPr>
          </a:p>
          <a:p>
            <a:pPr marL="361950" indent="-334963" algn="just"/>
            <a:endParaRPr lang="el-GR" sz="2400" dirty="0" smtClean="0">
              <a:latin typeface="Calibri"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Παρ. 5 -8 άρθρου 77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52</a:t>
            </a:fld>
            <a:endParaRPr lang="el-G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20688"/>
            <a:ext cx="7786742" cy="5951584"/>
          </a:xfrm>
          <a:noFill/>
          <a:ln>
            <a:noFill/>
          </a:ln>
        </p:spPr>
        <p:txBody>
          <a:bodyPr>
            <a:normAutofit/>
          </a:bodyPr>
          <a:lstStyle/>
          <a:p>
            <a:pPr marL="361950" indent="-334963" algn="just"/>
            <a:r>
              <a:rPr lang="el-GR" sz="1800" b="1" u="sng" dirty="0" smtClean="0">
                <a:latin typeface="Calibri" pitchFamily="34" charset="0"/>
              </a:rPr>
              <a:t>Περιεχόμενο Χ.Ε.Π</a:t>
            </a:r>
            <a:r>
              <a:rPr lang="el-GR" sz="1800" b="1" dirty="0" smtClean="0">
                <a:latin typeface="Calibri" pitchFamily="34" charset="0"/>
              </a:rPr>
              <a:t>. </a:t>
            </a:r>
            <a:r>
              <a:rPr lang="el-GR" sz="1800" b="1" dirty="0" smtClean="0">
                <a:solidFill>
                  <a:srgbClr val="FF0000"/>
                </a:solidFill>
                <a:latin typeface="Calibri" pitchFamily="34" charset="0"/>
              </a:rPr>
              <a:t>[άρθρα 100 &amp; 105 του ν.4270/2014]</a:t>
            </a:r>
          </a:p>
          <a:p>
            <a:pPr marL="271463" indent="-244475" algn="just">
              <a:lnSpc>
                <a:spcPct val="150000"/>
              </a:lnSpc>
              <a:spcBef>
                <a:spcPts val="0"/>
              </a:spcBef>
              <a:buFont typeface="Wingdings" pitchFamily="2" charset="2"/>
              <a:buChar char="ü"/>
            </a:pPr>
            <a:r>
              <a:rPr lang="el-GR" sz="2000" dirty="0" smtClean="0">
                <a:latin typeface="Calibri" pitchFamily="34" charset="0"/>
              </a:rPr>
              <a:t>α/α Χ.Ε. &amp; </a:t>
            </a:r>
            <a:r>
              <a:rPr lang="el-GR" sz="2000" dirty="0" err="1" smtClean="0">
                <a:latin typeface="Calibri" pitchFamily="34" charset="0"/>
              </a:rPr>
              <a:t>αριθμ</a:t>
            </a:r>
            <a:r>
              <a:rPr lang="el-GR" sz="2000" dirty="0" smtClean="0">
                <a:latin typeface="Calibri" pitchFamily="34" charset="0"/>
              </a:rPr>
              <a:t>. </a:t>
            </a:r>
            <a:r>
              <a:rPr lang="el-GR" sz="2000" dirty="0" err="1" smtClean="0">
                <a:latin typeface="Calibri" pitchFamily="34" charset="0"/>
              </a:rPr>
              <a:t>πρωτ</a:t>
            </a:r>
            <a:r>
              <a:rPr lang="el-GR" sz="2000" dirty="0" smtClean="0">
                <a:latin typeface="Calibri" pitchFamily="34" charset="0"/>
              </a:rPr>
              <a:t>. διαβιβαστικού εγγράφου επισπεύδουσας υπηρεσίας</a:t>
            </a:r>
          </a:p>
          <a:p>
            <a:pPr marL="271463" indent="-244475" algn="just">
              <a:lnSpc>
                <a:spcPct val="150000"/>
              </a:lnSpc>
              <a:spcBef>
                <a:spcPts val="0"/>
              </a:spcBef>
              <a:buFont typeface="Wingdings" pitchFamily="2" charset="2"/>
              <a:buChar char="ü"/>
            </a:pPr>
            <a:r>
              <a:rPr lang="el-GR" sz="2000" dirty="0" smtClean="0">
                <a:latin typeface="Calibri" pitchFamily="34" charset="0"/>
              </a:rPr>
              <a:t>οικονομικό έτος</a:t>
            </a:r>
          </a:p>
          <a:p>
            <a:pPr marL="271463" indent="-244475" algn="just">
              <a:lnSpc>
                <a:spcPct val="150000"/>
              </a:lnSpc>
              <a:spcBef>
                <a:spcPts val="0"/>
              </a:spcBef>
              <a:buFont typeface="Wingdings" pitchFamily="2" charset="2"/>
              <a:buChar char="ü"/>
            </a:pPr>
            <a:r>
              <a:rPr lang="el-GR" sz="2000" dirty="0" smtClean="0">
                <a:latin typeface="Calibri" pitchFamily="34" charset="0"/>
              </a:rPr>
              <a:t>τίτλος - Κ.Α. των Φορέα &amp; Ε.Φ, σε βάρος του προϋπολογισμού του οποίου εκδίδεται το Χ.Ε.  - ΚΑΕ καταλογισμού της δαπάνης.</a:t>
            </a:r>
          </a:p>
          <a:p>
            <a:pPr marL="271463" indent="-244475" algn="just">
              <a:lnSpc>
                <a:spcPct val="150000"/>
              </a:lnSpc>
              <a:spcBef>
                <a:spcPts val="0"/>
              </a:spcBef>
              <a:buFont typeface="Wingdings" pitchFamily="2" charset="2"/>
              <a:buChar char="ü"/>
            </a:pPr>
            <a:r>
              <a:rPr lang="el-GR" sz="2000" dirty="0" smtClean="0">
                <a:latin typeface="Calibri" pitchFamily="34" charset="0"/>
              </a:rPr>
              <a:t>υπηρεσία που εκδίδει το Χ.Ε.</a:t>
            </a:r>
          </a:p>
          <a:p>
            <a:pPr marL="271463" indent="-244475" algn="just">
              <a:lnSpc>
                <a:spcPct val="150000"/>
              </a:lnSpc>
              <a:spcBef>
                <a:spcPts val="0"/>
              </a:spcBef>
              <a:buFont typeface="Wingdings" pitchFamily="2" charset="2"/>
              <a:buChar char="ü"/>
            </a:pPr>
            <a:r>
              <a:rPr lang="el-GR" sz="2000" dirty="0" smtClean="0">
                <a:latin typeface="Calibri" pitchFamily="34" charset="0"/>
              </a:rPr>
              <a:t>αύξων αριθμός της αναληφθείσας Π.Α.Υ. </a:t>
            </a:r>
          </a:p>
          <a:p>
            <a:pPr marL="271463" indent="-244475" algn="just">
              <a:lnSpc>
                <a:spcPct val="150000"/>
              </a:lnSpc>
              <a:spcBef>
                <a:spcPts val="0"/>
              </a:spcBef>
              <a:buFont typeface="Wingdings" pitchFamily="2" charset="2"/>
              <a:buChar char="ü"/>
            </a:pPr>
            <a:r>
              <a:rPr lang="el-GR" sz="2000" dirty="0" smtClean="0">
                <a:latin typeface="Calibri" pitchFamily="34" charset="0"/>
              </a:rPr>
              <a:t>πληρωτέο ποσό ολογράφως &amp; αριθμητικώς.</a:t>
            </a:r>
          </a:p>
          <a:p>
            <a:pPr marL="271463" indent="-244475" algn="just">
              <a:lnSpc>
                <a:spcPct val="150000"/>
              </a:lnSpc>
              <a:spcBef>
                <a:spcPts val="0"/>
              </a:spcBef>
              <a:buFont typeface="Wingdings" pitchFamily="2" charset="2"/>
              <a:buChar char="ü"/>
            </a:pPr>
            <a:r>
              <a:rPr lang="el-GR" sz="2000" dirty="0" smtClean="0">
                <a:latin typeface="Calibri" pitchFamily="34" charset="0"/>
              </a:rPr>
              <a:t>δικαιούχος - φυσικό πρόσωπο: Ονοματεπώνυμο δικαιούχου, διεύθυνση, επάγγελμα, ΑΦΜ </a:t>
            </a:r>
          </a:p>
        </p:txBody>
      </p:sp>
      <p:sp>
        <p:nvSpPr>
          <p:cNvPr id="8" name="1 - Τίτλος"/>
          <p:cNvSpPr>
            <a:spLocks noGrp="1"/>
          </p:cNvSpPr>
          <p:nvPr>
            <p:ph type="ctrTitle"/>
          </p:nvPr>
        </p:nvSpPr>
        <p:spPr>
          <a:xfrm>
            <a:off x="1432560" y="260648"/>
            <a:ext cx="7406640" cy="3108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n-US" sz="1800" b="1" dirty="0" smtClean="0"/>
              <a:t>7</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53</a:t>
            </a:fld>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20688"/>
            <a:ext cx="7786742" cy="5951584"/>
          </a:xfrm>
          <a:noFill/>
          <a:ln>
            <a:noFill/>
          </a:ln>
        </p:spPr>
        <p:txBody>
          <a:bodyPr>
            <a:normAutofit/>
          </a:bodyPr>
          <a:lstStyle/>
          <a:p>
            <a:pPr marL="361950" indent="-334963" algn="just">
              <a:lnSpc>
                <a:spcPct val="150000"/>
              </a:lnSpc>
              <a:spcBef>
                <a:spcPts val="0"/>
              </a:spcBef>
            </a:pPr>
            <a:r>
              <a:rPr lang="el-GR" sz="1800" b="1" u="sng" dirty="0" smtClean="0">
                <a:latin typeface="Calibri" pitchFamily="34" charset="0"/>
              </a:rPr>
              <a:t>Περιεχόμενο Χ.Ε.Π</a:t>
            </a:r>
            <a:r>
              <a:rPr lang="el-GR" sz="1800" b="1" dirty="0" smtClean="0">
                <a:latin typeface="Calibri" pitchFamily="34" charset="0"/>
              </a:rPr>
              <a:t>. </a:t>
            </a:r>
            <a:r>
              <a:rPr lang="el-GR" sz="1800" b="1" dirty="0" smtClean="0">
                <a:solidFill>
                  <a:srgbClr val="FF0000"/>
                </a:solidFill>
                <a:latin typeface="Calibri" pitchFamily="34" charset="0"/>
              </a:rPr>
              <a:t>[συνέχεια]</a:t>
            </a:r>
          </a:p>
          <a:p>
            <a:pPr marL="271463" indent="-244475" algn="just">
              <a:lnSpc>
                <a:spcPct val="150000"/>
              </a:lnSpc>
              <a:spcBef>
                <a:spcPts val="0"/>
              </a:spcBef>
              <a:buFont typeface="Wingdings" pitchFamily="2" charset="2"/>
              <a:buChar char="ü"/>
            </a:pPr>
            <a:r>
              <a:rPr lang="el-GR" sz="1900" dirty="0" smtClean="0">
                <a:latin typeface="Calibri" pitchFamily="34" charset="0"/>
              </a:rPr>
              <a:t>δικαιούχος - ΝΠ: ακριβής επωνυμία &amp; έδρα.</a:t>
            </a:r>
          </a:p>
          <a:p>
            <a:pPr marL="271463" indent="-244475" algn="just">
              <a:lnSpc>
                <a:spcPct val="150000"/>
              </a:lnSpc>
              <a:spcBef>
                <a:spcPts val="0"/>
              </a:spcBef>
              <a:buFont typeface="Wingdings" pitchFamily="2" charset="2"/>
              <a:buChar char="ü"/>
            </a:pPr>
            <a:r>
              <a:rPr lang="el-GR" sz="1900" dirty="0" smtClean="0">
                <a:latin typeface="Calibri" pitchFamily="34" charset="0"/>
              </a:rPr>
              <a:t>πλήρης αιτιολογία πληρωμής &amp; αριθμός τιμολογίου ή ισοδύναμου εγγράφου.</a:t>
            </a:r>
          </a:p>
          <a:p>
            <a:pPr marL="271463" indent="-244475" algn="just">
              <a:lnSpc>
                <a:spcPct val="150000"/>
              </a:lnSpc>
              <a:spcBef>
                <a:spcPts val="0"/>
              </a:spcBef>
              <a:buFont typeface="Wingdings" pitchFamily="2" charset="2"/>
              <a:buChar char="ü"/>
            </a:pPr>
            <a:r>
              <a:rPr lang="el-GR" sz="1900" dirty="0" smtClean="0">
                <a:latin typeface="Calibri" pitchFamily="34" charset="0"/>
              </a:rPr>
              <a:t>τόπος &amp; χρονολογία έκδοσης.</a:t>
            </a:r>
          </a:p>
          <a:p>
            <a:pPr marL="271463" indent="-244475" algn="just">
              <a:lnSpc>
                <a:spcPct val="150000"/>
              </a:lnSpc>
              <a:spcBef>
                <a:spcPts val="0"/>
              </a:spcBef>
              <a:buFont typeface="Wingdings" pitchFamily="2" charset="2"/>
              <a:buChar char="ü"/>
            </a:pPr>
            <a:r>
              <a:rPr lang="el-GR" sz="1900" dirty="0" smtClean="0">
                <a:latin typeface="Calibri" pitchFamily="34" charset="0"/>
              </a:rPr>
              <a:t>καθαρό πληρωτέο ποσό &amp; ανάλυση των σχετικών κρατήσεων και φόρων.</a:t>
            </a:r>
          </a:p>
          <a:p>
            <a:pPr marL="271463" indent="-244475" algn="just">
              <a:lnSpc>
                <a:spcPct val="150000"/>
              </a:lnSpc>
              <a:spcBef>
                <a:spcPts val="0"/>
              </a:spcBef>
              <a:buFont typeface="Wingdings" pitchFamily="2" charset="2"/>
              <a:buChar char="ü"/>
            </a:pPr>
            <a:r>
              <a:rPr lang="el-GR" sz="1900" dirty="0" smtClean="0">
                <a:latin typeface="Calibri" pitchFamily="34" charset="0"/>
              </a:rPr>
              <a:t>τίτλος της θέσεως &amp; ον/</a:t>
            </a:r>
            <a:r>
              <a:rPr lang="el-GR" sz="1900" dirty="0" err="1" smtClean="0">
                <a:latin typeface="Calibri" pitchFamily="34" charset="0"/>
              </a:rPr>
              <a:t>πωνυμο</a:t>
            </a:r>
            <a:r>
              <a:rPr lang="el-GR" sz="1900" dirty="0" smtClean="0">
                <a:latin typeface="Calibri" pitchFamily="34" charset="0"/>
              </a:rPr>
              <a:t> αρμόδιων οργάνων που εκδίδουν το Χ.Ε. </a:t>
            </a:r>
          </a:p>
          <a:p>
            <a:pPr marL="271463" indent="-244475" algn="just">
              <a:lnSpc>
                <a:spcPct val="150000"/>
              </a:lnSpc>
              <a:spcBef>
                <a:spcPts val="0"/>
              </a:spcBef>
              <a:buFont typeface="Wingdings" pitchFamily="2" charset="2"/>
              <a:buChar char="ü"/>
            </a:pPr>
            <a:r>
              <a:rPr lang="el-GR" sz="1900" dirty="0" smtClean="0">
                <a:latin typeface="Calibri" pitchFamily="34" charset="0"/>
              </a:rPr>
              <a:t>Αρίθμηση ΧΕΠ και καταχώρηση στα τηρούμενα βιβλία της Υπηρεσίας.</a:t>
            </a:r>
          </a:p>
          <a:p>
            <a:pPr marL="0" indent="26988" algn="just"/>
            <a:endParaRPr lang="el-GR" sz="1400" dirty="0" smtClean="0">
              <a:hlinkClick r:id="rId3"/>
            </a:endParaRPr>
          </a:p>
          <a:p>
            <a:pPr marL="0" indent="26988" algn="just"/>
            <a:r>
              <a:rPr lang="en-US" sz="1600" dirty="0" smtClean="0">
                <a:hlinkClick r:id="rId3"/>
              </a:rPr>
              <a:t>https://minfin.gr/web/31331/dtcifr/-/asset_publisher/Se2xqragq335/content/odegies-gia-ten-exophlese-chrematikon-entalmaton</a:t>
            </a:r>
            <a:r>
              <a:rPr lang="en-US" sz="1600" dirty="0" smtClean="0"/>
              <a:t>?</a:t>
            </a:r>
            <a:r>
              <a:rPr lang="el-GR" sz="1600" dirty="0" smtClean="0"/>
              <a:t>   </a:t>
            </a:r>
            <a:r>
              <a:rPr lang="el-GR" sz="1600" dirty="0" smtClean="0">
                <a:solidFill>
                  <a:srgbClr val="FF0000"/>
                </a:solidFill>
              </a:rPr>
              <a:t>«</a:t>
            </a:r>
            <a:r>
              <a:rPr lang="el-GR" sz="1600" b="1" dirty="0" smtClean="0">
                <a:solidFill>
                  <a:srgbClr val="FF0000"/>
                </a:solidFill>
              </a:rPr>
              <a:t>Οδηγός εξόφλησης χρηματικών ενταλμάτων»</a:t>
            </a:r>
          </a:p>
          <a:p>
            <a:pPr marL="361950" indent="-334963" algn="just"/>
            <a:endParaRPr lang="el-GR" sz="2000" dirty="0" smtClean="0">
              <a:latin typeface="Calibri" pitchFamily="34" charset="0"/>
            </a:endParaRPr>
          </a:p>
        </p:txBody>
      </p:sp>
      <p:sp>
        <p:nvSpPr>
          <p:cNvPr id="8" name="1 - Τίτλος"/>
          <p:cNvSpPr>
            <a:spLocks noGrp="1"/>
          </p:cNvSpPr>
          <p:nvPr>
            <p:ph type="ctrTitle"/>
          </p:nvPr>
        </p:nvSpPr>
        <p:spPr>
          <a:xfrm>
            <a:off x="1432560" y="260648"/>
            <a:ext cx="7406640" cy="3108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n-US" sz="1800" b="1" dirty="0" smtClean="0"/>
              <a:t>7</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54</a:t>
            </a:fld>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0" algn="just">
              <a:lnSpc>
                <a:spcPct val="150000"/>
              </a:lnSpc>
              <a:spcBef>
                <a:spcPts val="0"/>
              </a:spcBef>
              <a:buFont typeface="Wingdings" pitchFamily="2" charset="2"/>
              <a:buChar char="Ø"/>
            </a:pPr>
            <a:r>
              <a:rPr lang="el-GR" sz="2000" b="1" dirty="0" smtClean="0">
                <a:latin typeface="Calibri" pitchFamily="34" charset="0"/>
              </a:rPr>
              <a:t>Άσκηση </a:t>
            </a:r>
            <a:r>
              <a:rPr lang="el-GR" sz="2000" b="1" u="sng" dirty="0" smtClean="0">
                <a:solidFill>
                  <a:srgbClr val="FF0000"/>
                </a:solidFill>
                <a:latin typeface="Calibri" pitchFamily="34" charset="0"/>
              </a:rPr>
              <a:t>κατασταλτικού ελέγχου</a:t>
            </a:r>
            <a:r>
              <a:rPr lang="el-GR" sz="2000" b="1" dirty="0" smtClean="0">
                <a:solidFill>
                  <a:srgbClr val="FF0000"/>
                </a:solidFill>
                <a:latin typeface="Calibri" pitchFamily="34" charset="0"/>
              </a:rPr>
              <a:t> </a:t>
            </a:r>
            <a:r>
              <a:rPr lang="el-GR" sz="2000" b="1" dirty="0" smtClean="0">
                <a:latin typeface="Calibri" pitchFamily="34" charset="0"/>
              </a:rPr>
              <a:t>των δημόσιων δαπανών από την αρμόδια Υπηρεσία Επιτρόπου του </a:t>
            </a:r>
            <a:r>
              <a:rPr lang="el-GR" sz="2000" b="1" dirty="0" err="1" smtClean="0">
                <a:latin typeface="Calibri" pitchFamily="34" charset="0"/>
              </a:rPr>
              <a:t>ΕλΣ</a:t>
            </a:r>
            <a:r>
              <a:rPr lang="el-GR" sz="2000" b="1" dirty="0" smtClean="0">
                <a:latin typeface="Calibri" pitchFamily="34" charset="0"/>
              </a:rPr>
              <a:t>:</a:t>
            </a:r>
          </a:p>
          <a:p>
            <a:pPr marL="0" algn="just">
              <a:lnSpc>
                <a:spcPct val="150000"/>
              </a:lnSpc>
              <a:spcBef>
                <a:spcPts val="0"/>
              </a:spcBef>
            </a:pPr>
            <a:endParaRPr lang="el-GR" sz="2000" b="1" dirty="0" smtClean="0">
              <a:latin typeface="Calibri" pitchFamily="34" charset="0"/>
            </a:endParaRPr>
          </a:p>
          <a:p>
            <a:pPr marL="0" algn="just">
              <a:lnSpc>
                <a:spcPct val="150000"/>
              </a:lnSpc>
              <a:spcBef>
                <a:spcPts val="0"/>
              </a:spcBef>
              <a:buFont typeface="Wingdings" pitchFamily="2" charset="2"/>
              <a:buChar char="v"/>
            </a:pPr>
            <a:r>
              <a:rPr lang="el-GR" sz="2000" b="1" u="sng" dirty="0" smtClean="0"/>
              <a:t>Εξοφλημένα τακτικά ΧΕ</a:t>
            </a:r>
            <a:r>
              <a:rPr lang="el-GR" sz="2000" dirty="0" smtClean="0"/>
              <a:t>: εντός του τελευταίου 10ημέρου του επόμενου από την εξόφληση μήνα: </a:t>
            </a:r>
          </a:p>
          <a:p>
            <a:pPr marL="0" algn="just">
              <a:lnSpc>
                <a:spcPct val="150000"/>
              </a:lnSpc>
              <a:spcBef>
                <a:spcPts val="0"/>
              </a:spcBef>
            </a:pPr>
            <a:r>
              <a:rPr lang="el-GR" sz="2000" dirty="0" smtClean="0">
                <a:solidFill>
                  <a:srgbClr val="00B050"/>
                </a:solidFill>
              </a:rPr>
              <a:t>α)</a:t>
            </a:r>
            <a:r>
              <a:rPr lang="el-GR" sz="2000" dirty="0" smtClean="0"/>
              <a:t> το πρωτότυπο Χ.Ε. με τα δικαιολογητικά εξόφλησης, εκτός αυτών που εξοφλούνται μέσω ΕΑΠ.</a:t>
            </a:r>
          </a:p>
          <a:p>
            <a:pPr marL="0" algn="just">
              <a:lnSpc>
                <a:spcPct val="150000"/>
              </a:lnSpc>
              <a:spcBef>
                <a:spcPts val="0"/>
              </a:spcBef>
            </a:pPr>
            <a:r>
              <a:rPr lang="el-GR" sz="2000" dirty="0" smtClean="0">
                <a:solidFill>
                  <a:srgbClr val="00B050"/>
                </a:solidFill>
              </a:rPr>
              <a:t>β)</a:t>
            </a:r>
            <a:r>
              <a:rPr lang="el-GR" sz="2000" dirty="0" smtClean="0"/>
              <a:t> το αντίγραφο του Χ.Ε., είτε αυτό εξοφλείται από την οικ. υπηρεσία είτε από την Ε.Α.Π., με τα δικαιολογητικά εκκαθάρισης, συνοδευόμενα από τις αντίστοιχες καταστάσεις.</a:t>
            </a:r>
          </a:p>
          <a:p>
            <a:pPr marL="0" algn="just">
              <a:lnSpc>
                <a:spcPct val="150000"/>
              </a:lnSpc>
              <a:spcBef>
                <a:spcPts val="0"/>
              </a:spcBef>
              <a:buFont typeface="Wingdings" pitchFamily="2" charset="2"/>
              <a:buChar char="Ø"/>
            </a:pPr>
            <a:endParaRPr lang="el-GR" sz="2000" b="1"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78 </a:t>
            </a:r>
            <a:r>
              <a:rPr lang="el-GR" sz="2000" b="1" dirty="0" smtClean="0">
                <a:latin typeface="Calibri" pitchFamily="34" charset="0"/>
              </a:rPr>
              <a:t>Αποστολή ΧΕ στο Ελεγκτικό Συνέδριο</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55</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8001056" cy="5807568"/>
          </a:xfrm>
          <a:noFill/>
          <a:ln>
            <a:noFill/>
          </a:ln>
        </p:spPr>
        <p:txBody>
          <a:bodyPr>
            <a:normAutofit/>
          </a:bodyPr>
          <a:lstStyle/>
          <a:p>
            <a:pPr marL="176213" indent="-176213"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Εξοφλημένα ΧΕ Προπληρωμής</a:t>
            </a:r>
            <a:r>
              <a:rPr lang="el-GR" sz="2400" dirty="0" smtClean="0">
                <a:latin typeface="Calibri" pitchFamily="34" charset="0"/>
                <a:cs typeface="Calibri" pitchFamily="34" charset="0"/>
              </a:rPr>
              <a:t>: τα πρωτότυπα &amp; αντίγραφα αυτών, αποστέλλονται στο </a:t>
            </a:r>
            <a:r>
              <a:rPr lang="el-GR" sz="2400" dirty="0" err="1" smtClean="0">
                <a:latin typeface="Calibri" pitchFamily="34" charset="0"/>
                <a:cs typeface="Calibri" pitchFamily="34" charset="0"/>
              </a:rPr>
              <a:t>ΕλΣ</a:t>
            </a:r>
            <a:r>
              <a:rPr lang="el-GR" sz="2400" dirty="0" smtClean="0">
                <a:latin typeface="Calibri" pitchFamily="34" charset="0"/>
                <a:cs typeface="Calibri" pitchFamily="34" charset="0"/>
              </a:rPr>
              <a:t> εντός του τελευταίου 10ημέρου του επόμενου από την εξόφληση μήνα εξόφλησης, συνοδευόμενα από σχετική κατάσταση. </a:t>
            </a:r>
          </a:p>
          <a:p>
            <a:pPr marL="176213" indent="-176213"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Επιτροπικά Εντάλματα άρθρ. 81 του ν.4446/2016</a:t>
            </a:r>
            <a:r>
              <a:rPr lang="el-GR" sz="2400" dirty="0" smtClean="0">
                <a:latin typeface="Calibri" pitchFamily="34" charset="0"/>
                <a:cs typeface="Calibri" pitchFamily="34" charset="0"/>
              </a:rPr>
              <a:t>: αποστέλλονται μόνον τα α/α αυτών εντός του τελευταίου 10ημέρου του επόμενου μήνα από την μεταφορά της πίστωσης, συνοδευόμενα επίσης από αντίστοιχη κατάσταση.</a:t>
            </a:r>
          </a:p>
          <a:p>
            <a:pPr marL="358775" indent="-358775" algn="just">
              <a:lnSpc>
                <a:spcPct val="150000"/>
              </a:lnSpc>
              <a:spcBef>
                <a:spcPts val="0"/>
              </a:spcBef>
            </a:pPr>
            <a:endParaRPr lang="el-GR" sz="20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78 άσκηση κατασταλτικού ελέγχου</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56</a:t>
            </a:fld>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358775" indent="-358775" algn="just">
              <a:lnSpc>
                <a:spcPct val="150000"/>
              </a:lnSpc>
              <a:spcBef>
                <a:spcPts val="0"/>
              </a:spcBef>
              <a:buFont typeface="Wingdings" pitchFamily="2" charset="2"/>
              <a:buChar char="Ø"/>
            </a:pPr>
            <a:r>
              <a:rPr lang="el-GR" sz="2000" b="1" dirty="0" smtClean="0">
                <a:solidFill>
                  <a:srgbClr val="7030A0"/>
                </a:solidFill>
                <a:latin typeface="Calibri" pitchFamily="34" charset="0"/>
                <a:cs typeface="Calibri" pitchFamily="34" charset="0"/>
              </a:rPr>
              <a:t>Ακύρωση ηλεκτρονικά μέσω του ΟΠΣΔΠ </a:t>
            </a:r>
          </a:p>
          <a:p>
            <a:pPr marL="358775" indent="-3587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Δεν επιτρέπεται </a:t>
            </a:r>
            <a:r>
              <a:rPr lang="el-GR" sz="2000" dirty="0" smtClean="0">
                <a:latin typeface="Calibri" pitchFamily="34" charset="0"/>
                <a:cs typeface="Calibri" pitchFamily="34" charset="0"/>
              </a:rPr>
              <a:t>η ακύρωση ΧΕ μετά την αποστολή αιτήματος στη ΔΟΥ για </a:t>
            </a:r>
            <a:r>
              <a:rPr lang="el-GR" sz="2000" b="1" dirty="0" smtClean="0">
                <a:solidFill>
                  <a:srgbClr val="FF0000"/>
                </a:solidFill>
                <a:latin typeface="Calibri" pitchFamily="34" charset="0"/>
                <a:cs typeface="Calibri" pitchFamily="34" charset="0"/>
              </a:rPr>
              <a:t>διενέργεια συμψηφισμού απαιτήσεων - οφειλών</a:t>
            </a:r>
            <a:r>
              <a:rPr lang="el-GR" sz="2000" dirty="0" smtClean="0">
                <a:latin typeface="Calibri" pitchFamily="34" charset="0"/>
                <a:cs typeface="Calibri" pitchFamily="34" charset="0"/>
              </a:rPr>
              <a:t>.</a:t>
            </a:r>
          </a:p>
          <a:p>
            <a:pPr marL="358775" indent="-358775" algn="just">
              <a:lnSpc>
                <a:spcPct val="150000"/>
              </a:lnSpc>
              <a:spcBef>
                <a:spcPts val="0"/>
              </a:spcBef>
              <a:buFont typeface="Wingdings" pitchFamily="2" charset="2"/>
              <a:buChar char="Ø"/>
            </a:pPr>
            <a:r>
              <a:rPr lang="el-GR" sz="2000" dirty="0" smtClean="0">
                <a:latin typeface="Calibri" pitchFamily="34" charset="0"/>
                <a:cs typeface="Calibri" pitchFamily="34" charset="0"/>
              </a:rPr>
              <a:t>Η αρμόδια για την εκκαθάριση της δαπάνης οργανική μονάδα τηρεί το αρχείο των </a:t>
            </a:r>
            <a:r>
              <a:rPr lang="el-GR" sz="2000" dirty="0" smtClean="0">
                <a:solidFill>
                  <a:srgbClr val="7030A0"/>
                </a:solidFill>
                <a:latin typeface="Calibri" pitchFamily="34" charset="0"/>
                <a:cs typeface="Calibri" pitchFamily="34" charset="0"/>
              </a:rPr>
              <a:t>ακυρωθέντων ΧΕ </a:t>
            </a:r>
            <a:r>
              <a:rPr lang="el-GR" sz="2000" dirty="0" smtClean="0">
                <a:latin typeface="Calibri" pitchFamily="34" charset="0"/>
                <a:cs typeface="Calibri" pitchFamily="34" charset="0"/>
              </a:rPr>
              <a:t>(χειρόγραφη ένδειξη «ΑΚΥΡΟ» &amp; έγκριση - επισημειωματική πράξη του Προϊστάμενου).</a:t>
            </a:r>
          </a:p>
          <a:p>
            <a:pPr marL="358775" indent="-358775" algn="just">
              <a:lnSpc>
                <a:spcPct val="150000"/>
              </a:lnSpc>
              <a:spcBef>
                <a:spcPts val="0"/>
              </a:spcBef>
              <a:buFont typeface="Wingdings" pitchFamily="2" charset="2"/>
              <a:buChar char="Ø"/>
            </a:pPr>
            <a:r>
              <a:rPr lang="el-GR" sz="2000" dirty="0" smtClean="0">
                <a:latin typeface="Calibri" pitchFamily="34" charset="0"/>
                <a:cs typeface="Calibri" pitchFamily="34" charset="0"/>
              </a:rPr>
              <a:t>Το πρωτότυπο και το αντίγραφο του Χ.Ε. </a:t>
            </a:r>
            <a:r>
              <a:rPr lang="el-GR" sz="2000" dirty="0" smtClean="0">
                <a:solidFill>
                  <a:srgbClr val="FF0000"/>
                </a:solidFill>
                <a:latin typeface="Calibri" pitchFamily="34" charset="0"/>
                <a:cs typeface="Calibri" pitchFamily="34" charset="0"/>
              </a:rPr>
              <a:t>τηρούνται σε διακριτό αρχείο ακυρωθέντων Χ.Ε</a:t>
            </a:r>
            <a:r>
              <a:rPr lang="el-GR" sz="2000" dirty="0" smtClean="0">
                <a:latin typeface="Calibri" pitchFamily="34" charset="0"/>
                <a:cs typeface="Calibri" pitchFamily="34" charset="0"/>
              </a:rPr>
              <a:t>., ενώ το στέλεχος παραμένει στο γενικό αρχείο της υπηρεσίας.</a:t>
            </a:r>
          </a:p>
          <a:p>
            <a:pPr marL="358775" indent="-358775" algn="just">
              <a:buFont typeface="Wingdings" pitchFamily="2" charset="2"/>
              <a:buChar char="Ø"/>
            </a:pPr>
            <a:endParaRPr lang="el-GR" sz="2400" dirty="0" smtClean="0">
              <a:latin typeface="Calibri" pitchFamily="34" charset="0"/>
            </a:endParaRPr>
          </a:p>
          <a:p>
            <a:pPr marL="358775" indent="-358775" algn="just"/>
            <a:endParaRPr lang="el-GR" sz="24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79 </a:t>
            </a:r>
            <a:r>
              <a:rPr lang="el-GR" sz="2000" b="1" dirty="0" smtClean="0">
                <a:latin typeface="Calibri" pitchFamily="34" charset="0"/>
              </a:rPr>
              <a:t>Ακύρωση ΧΕ</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57</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algn="just">
              <a:lnSpc>
                <a:spcPct val="150000"/>
              </a:lnSpc>
              <a:spcBef>
                <a:spcPts val="0"/>
              </a:spcBef>
              <a:buFont typeface="Wingdings" pitchFamily="2" charset="2"/>
              <a:buChar char="Ø"/>
            </a:pPr>
            <a:r>
              <a:rPr lang="el-GR" sz="2000" dirty="0" smtClean="0">
                <a:latin typeface="Calibri" pitchFamily="34" charset="0"/>
                <a:cs typeface="Calibri" pitchFamily="34" charset="0"/>
              </a:rPr>
              <a:t>Μέσω </a:t>
            </a:r>
            <a:r>
              <a:rPr lang="el-GR" sz="2000" dirty="0" smtClean="0">
                <a:solidFill>
                  <a:srgbClr val="FF0000"/>
                </a:solidFill>
                <a:latin typeface="Calibri" pitchFamily="34" charset="0"/>
                <a:cs typeface="Calibri" pitchFamily="34" charset="0"/>
              </a:rPr>
              <a:t>ηλεκτρονικής εντολής</a:t>
            </a:r>
            <a:r>
              <a:rPr lang="el-GR" sz="2000" dirty="0" smtClean="0">
                <a:latin typeface="Calibri" pitchFamily="34" charset="0"/>
                <a:cs typeface="Calibri" pitchFamily="34" charset="0"/>
              </a:rPr>
              <a:t>, της αρμόδιας οργανικής μονάδας της οικ. υπηρεσίας του φορέα, για μεταφορά &amp; πίστωση λογαριασμού προς </a:t>
            </a:r>
            <a:r>
              <a:rPr lang="el-GR" sz="2000" dirty="0" err="1" smtClean="0">
                <a:latin typeface="Calibri" pitchFamily="34" charset="0"/>
                <a:cs typeface="Calibri" pitchFamily="34" charset="0"/>
              </a:rPr>
              <a:t>ΤτΕ</a:t>
            </a:r>
            <a:r>
              <a:rPr lang="el-GR" sz="2000" dirty="0" smtClean="0">
                <a:latin typeface="Calibri" pitchFamily="34" charset="0"/>
                <a:cs typeface="Calibri" pitchFamily="34" charset="0"/>
              </a:rPr>
              <a:t> για την εξόφληση του οικείου ΧΕ, </a:t>
            </a:r>
          </a:p>
          <a:p>
            <a:pPr marL="361950" indent="-334963" algn="just">
              <a:lnSpc>
                <a:spcPct val="150000"/>
              </a:lnSpc>
              <a:spcBef>
                <a:spcPts val="0"/>
              </a:spcBef>
              <a:buFont typeface="Wingdings" pitchFamily="2" charset="2"/>
              <a:buChar char="ü"/>
            </a:pPr>
            <a:r>
              <a:rPr lang="el-GR" sz="2000" dirty="0" smtClean="0">
                <a:latin typeface="Calibri" pitchFamily="34" charset="0"/>
                <a:cs typeface="Calibri" pitchFamily="34" charset="0"/>
              </a:rPr>
              <a:t>με </a:t>
            </a:r>
            <a:r>
              <a:rPr lang="el-GR" sz="2000" b="1" dirty="0" smtClean="0">
                <a:solidFill>
                  <a:srgbClr val="FF0000"/>
                </a:solidFill>
                <a:latin typeface="Calibri" pitchFamily="34" charset="0"/>
                <a:cs typeface="Calibri" pitchFamily="34" charset="0"/>
              </a:rPr>
              <a:t>πίστωση του δηλωθέντος τραπεζικού λογαριασμού του δικαιούχου ή/&amp; άλλων ληπτών ποσών &amp; </a:t>
            </a:r>
          </a:p>
          <a:p>
            <a:pPr marL="361950" indent="-334963" algn="just">
              <a:lnSpc>
                <a:spcPct val="150000"/>
              </a:lnSpc>
              <a:spcBef>
                <a:spcPts val="0"/>
              </a:spcBef>
              <a:buFont typeface="Wingdings" pitchFamily="2" charset="2"/>
              <a:buChar char="ü"/>
            </a:pPr>
            <a:r>
              <a:rPr lang="el-GR" sz="2000" b="1" dirty="0" smtClean="0">
                <a:solidFill>
                  <a:srgbClr val="C00000"/>
                </a:solidFill>
                <a:latin typeface="Calibri" pitchFamily="34" charset="0"/>
                <a:cs typeface="Calibri" pitchFamily="34" charset="0"/>
              </a:rPr>
              <a:t>χρέωση του </a:t>
            </a:r>
            <a:r>
              <a:rPr lang="el-GR" sz="2000" dirty="0" smtClean="0">
                <a:latin typeface="Calibri" pitchFamily="34" charset="0"/>
                <a:cs typeface="Calibri" pitchFamily="34" charset="0"/>
              </a:rPr>
              <a:t>τηρούμενου στην </a:t>
            </a:r>
            <a:r>
              <a:rPr lang="el-GR" sz="2000" dirty="0" err="1" smtClean="0">
                <a:latin typeface="Calibri" pitchFamily="34" charset="0"/>
                <a:cs typeface="Calibri" pitchFamily="34" charset="0"/>
              </a:rPr>
              <a:t>ΤτΕ</a:t>
            </a:r>
            <a:r>
              <a:rPr lang="el-GR" sz="2000" dirty="0" smtClean="0">
                <a:latin typeface="Calibri" pitchFamily="34" charset="0"/>
                <a:cs typeface="Calibri" pitchFamily="34" charset="0"/>
              </a:rPr>
              <a:t> </a:t>
            </a:r>
            <a:r>
              <a:rPr lang="el-GR" sz="2000" b="1" dirty="0" smtClean="0">
                <a:solidFill>
                  <a:srgbClr val="C00000"/>
                </a:solidFill>
                <a:latin typeface="Calibri" pitchFamily="34" charset="0"/>
                <a:cs typeface="Calibri" pitchFamily="34" charset="0"/>
              </a:rPr>
              <a:t>λογαριασμού του Δημοσίου 200 «Ελληνικό Δημόσιο, Συγκέντρωση Εισπράξεων - Πληρωμών»</a:t>
            </a:r>
            <a:r>
              <a:rPr lang="el-GR" sz="2000" dirty="0" smtClean="0">
                <a:latin typeface="Calibri" pitchFamily="34" charset="0"/>
                <a:cs typeface="Calibri" pitchFamily="34" charset="0"/>
              </a:rPr>
              <a:t> υπολογαριασμός 200207.</a:t>
            </a:r>
          </a:p>
          <a:p>
            <a:pPr marL="361950" indent="-334963" algn="just">
              <a:lnSpc>
                <a:spcPct val="150000"/>
              </a:lnSpc>
              <a:spcBef>
                <a:spcPts val="0"/>
              </a:spcBef>
              <a:buFont typeface="Wingdings" pitchFamily="2" charset="2"/>
              <a:buChar char="ü"/>
            </a:pPr>
            <a:r>
              <a:rPr lang="el-GR" sz="2000" dirty="0" smtClean="0">
                <a:latin typeface="Calibri" pitchFamily="34" charset="0"/>
                <a:cs typeface="Calibri" pitchFamily="34" charset="0"/>
              </a:rPr>
              <a:t>Με την ίδια εντολή γίνεται &amp; η </a:t>
            </a:r>
            <a:r>
              <a:rPr lang="el-GR" sz="2000" b="1" dirty="0" smtClean="0">
                <a:solidFill>
                  <a:srgbClr val="FF0000"/>
                </a:solidFill>
                <a:latin typeface="Calibri" pitchFamily="34" charset="0"/>
                <a:cs typeface="Calibri" pitchFamily="34" charset="0"/>
              </a:rPr>
              <a:t>απόδοση των κρατήσεων προς τρίτους</a:t>
            </a:r>
            <a:r>
              <a:rPr lang="el-GR" sz="2000" b="1" dirty="0" smtClean="0">
                <a:latin typeface="Calibri" pitchFamily="34" charset="0"/>
                <a:cs typeface="Calibri" pitchFamily="34" charset="0"/>
              </a:rPr>
              <a:t>. </a:t>
            </a: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58</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48680"/>
            <a:ext cx="7929618" cy="5616624"/>
          </a:xfrm>
          <a:noFill/>
          <a:ln>
            <a:noFill/>
          </a:ln>
        </p:spPr>
        <p:txBody>
          <a:bodyPr>
            <a:normAutofit fontScale="92500" lnSpcReduction="20000"/>
          </a:bodyPr>
          <a:lstStyle/>
          <a:p>
            <a:pPr algn="just">
              <a:lnSpc>
                <a:spcPct val="160000"/>
              </a:lnSpc>
              <a:spcBef>
                <a:spcPts val="0"/>
              </a:spcBef>
            </a:pPr>
            <a:r>
              <a:rPr lang="el-GR" sz="2000" b="1" u="sng" dirty="0" smtClean="0">
                <a:solidFill>
                  <a:srgbClr val="FF0000"/>
                </a:solidFill>
                <a:latin typeface="Calibri" pitchFamily="34" charset="0"/>
                <a:cs typeface="Calibri" pitchFamily="34" charset="0"/>
              </a:rPr>
              <a:t>Αποδεικτικό φορολογικής ενημερότητας:</a:t>
            </a:r>
            <a:r>
              <a:rPr lang="el-GR" sz="2000" dirty="0" smtClean="0">
                <a:latin typeface="Calibri" pitchFamily="34" charset="0"/>
                <a:cs typeface="Calibri" pitchFamily="34" charset="0"/>
              </a:rPr>
              <a:t> [</a:t>
            </a:r>
            <a:r>
              <a:rPr lang="el-GR" sz="2100" dirty="0" smtClean="0">
                <a:latin typeface="Calibri" pitchFamily="34" charset="0"/>
                <a:cs typeface="Calibri" pitchFamily="34" charset="0"/>
              </a:rPr>
              <a:t>άρθρ. 26, ν.1882/1990 (Α΄43) </a:t>
            </a:r>
            <a:r>
              <a:rPr lang="el-GR" sz="2000" dirty="0" smtClean="0">
                <a:latin typeface="Calibri" pitchFamily="34" charset="0"/>
                <a:cs typeface="Calibri" pitchFamily="34" charset="0"/>
              </a:rPr>
              <a:t>ΠΟΛ 1274/2013 (Β.3398)]</a:t>
            </a:r>
            <a:endParaRPr lang="el-GR" sz="2000" b="1" u="sng" dirty="0" smtClean="0">
              <a:solidFill>
                <a:srgbClr val="FF0000"/>
              </a:solidFill>
              <a:latin typeface="Calibri" pitchFamily="34" charset="0"/>
              <a:cs typeface="Calibri" pitchFamily="34" charset="0"/>
            </a:endParaRPr>
          </a:p>
          <a:p>
            <a:pPr marL="176213" indent="-149225" algn="just">
              <a:lnSpc>
                <a:spcPct val="160000"/>
              </a:lnSpc>
              <a:spcBef>
                <a:spcPts val="0"/>
              </a:spcBef>
              <a:buFont typeface="Wingdings" pitchFamily="2" charset="2"/>
              <a:buChar char="ü"/>
            </a:pPr>
            <a:r>
              <a:rPr lang="el-GR" sz="2000" dirty="0" smtClean="0">
                <a:latin typeface="Calibri" pitchFamily="34" charset="0"/>
                <a:cs typeface="Calibri" pitchFamily="34" charset="0"/>
              </a:rPr>
              <a:t>Για την είσπραξη χρημάτων ή την εξόφληση τίτλων πληρωμής από το Δημόσιο Τομέα, εφόσον το ακαθάριστο ποσό για κάθε τίτλο πληρωμής υπερβαίνει τα </a:t>
            </a:r>
            <a:r>
              <a:rPr lang="el-GR" sz="2000" dirty="0" smtClean="0">
                <a:solidFill>
                  <a:srgbClr val="FF0000"/>
                </a:solidFill>
                <a:latin typeface="Calibri" pitchFamily="34" charset="0"/>
                <a:cs typeface="Calibri" pitchFamily="34" charset="0"/>
              </a:rPr>
              <a:t>1.500,00€ </a:t>
            </a:r>
            <a:r>
              <a:rPr lang="el-GR" sz="2000" dirty="0" smtClean="0">
                <a:latin typeface="Calibri" pitchFamily="34" charset="0"/>
                <a:cs typeface="Calibri" pitchFamily="34" charset="0"/>
              </a:rPr>
              <a:t>ανά δικαιούχο, </a:t>
            </a:r>
            <a:r>
              <a:rPr lang="el-GR" sz="2000" b="1" dirty="0" smtClean="0">
                <a:solidFill>
                  <a:srgbClr val="7030A0"/>
                </a:solidFill>
                <a:latin typeface="Calibri" pitchFamily="34" charset="0"/>
                <a:cs typeface="Calibri" pitchFamily="34" charset="0"/>
              </a:rPr>
              <a:t>καθίσταται υποχρεωτική η προσκόμιση αποδεικτικού ενημερότητας. </a:t>
            </a:r>
          </a:p>
          <a:p>
            <a:pPr marL="176213" indent="-149225" algn="just">
              <a:lnSpc>
                <a:spcPct val="160000"/>
              </a:lnSpc>
              <a:spcBef>
                <a:spcPts val="0"/>
              </a:spcBef>
              <a:buFont typeface="Wingdings" pitchFamily="2" charset="2"/>
              <a:buChar char="ü"/>
            </a:pPr>
            <a:r>
              <a:rPr lang="el-GR" sz="2000" dirty="0" smtClean="0">
                <a:latin typeface="Calibri" pitchFamily="34" charset="0"/>
                <a:cs typeface="Calibri" pitchFamily="34" charset="0"/>
              </a:rPr>
              <a:t>Το ΧΕ </a:t>
            </a:r>
            <a:r>
              <a:rPr lang="el-GR" sz="2000" b="1" dirty="0" smtClean="0">
                <a:solidFill>
                  <a:srgbClr val="002060"/>
                </a:solidFill>
                <a:latin typeface="Calibri" pitchFamily="34" charset="0"/>
                <a:cs typeface="Calibri" pitchFamily="34" charset="0"/>
              </a:rPr>
              <a:t>δεν εξοφλείται </a:t>
            </a:r>
            <a:r>
              <a:rPr lang="el-GR" sz="2000" dirty="0" smtClean="0">
                <a:latin typeface="Calibri" pitchFamily="34" charset="0"/>
                <a:cs typeface="Calibri" pitchFamily="34" charset="0"/>
              </a:rPr>
              <a:t>χωρίς την ύπαρξη φορολογικής ενημερότητας (δικαιολογητικό εξόφλησης) &amp; </a:t>
            </a:r>
            <a:r>
              <a:rPr lang="el-GR" sz="2000" b="1" u="sng" dirty="0" smtClean="0">
                <a:solidFill>
                  <a:srgbClr val="002060"/>
                </a:solidFill>
                <a:latin typeface="Calibri" pitchFamily="34" charset="0"/>
                <a:cs typeface="Calibri" pitchFamily="34" charset="0"/>
              </a:rPr>
              <a:t>αναζητείται αυτεπάγγελτα</a:t>
            </a:r>
            <a:r>
              <a:rPr lang="el-GR" sz="2000" b="1" dirty="0" smtClean="0">
                <a:solidFill>
                  <a:srgbClr val="002060"/>
                </a:solidFill>
                <a:latin typeface="Calibri" pitchFamily="34" charset="0"/>
                <a:cs typeface="Calibri" pitchFamily="34" charset="0"/>
              </a:rPr>
              <a:t> </a:t>
            </a:r>
            <a:r>
              <a:rPr lang="el-GR" sz="2000" dirty="0" smtClean="0">
                <a:latin typeface="Calibri" pitchFamily="34" charset="0"/>
                <a:cs typeface="Calibri" pitchFamily="34" charset="0"/>
              </a:rPr>
              <a:t>μέσω του  </a:t>
            </a:r>
            <a:r>
              <a:rPr lang="el-GR" sz="2000" dirty="0" err="1" smtClean="0">
                <a:latin typeface="Calibri" pitchFamily="34" charset="0"/>
                <a:cs typeface="Calibri" pitchFamily="34" charset="0"/>
              </a:rPr>
              <a:t>TAXISnet</a:t>
            </a:r>
            <a:r>
              <a:rPr lang="el-GR" sz="2000" dirty="0" smtClean="0">
                <a:latin typeface="Calibri" pitchFamily="34" charset="0"/>
                <a:cs typeface="Calibri" pitchFamily="34" charset="0"/>
              </a:rPr>
              <a:t> </a:t>
            </a:r>
            <a:r>
              <a:rPr lang="el-GR" sz="2000" dirty="0" smtClean="0">
                <a:solidFill>
                  <a:srgbClr val="FF0000"/>
                </a:solidFill>
                <a:latin typeface="Calibri" pitchFamily="34" charset="0"/>
                <a:cs typeface="Calibri" pitchFamily="34" charset="0"/>
              </a:rPr>
              <a:t>(</a:t>
            </a:r>
            <a:r>
              <a:rPr lang="el-GR" sz="2000" dirty="0" err="1" smtClean="0">
                <a:solidFill>
                  <a:srgbClr val="FF0000"/>
                </a:solidFill>
                <a:latin typeface="Calibri" pitchFamily="34" charset="0"/>
                <a:cs typeface="Calibri" pitchFamily="34" charset="0"/>
              </a:rPr>
              <a:t>Α.Α.Δ.Ε.αρ</a:t>
            </a:r>
            <a:r>
              <a:rPr lang="el-GR" sz="2000" dirty="0" smtClean="0">
                <a:solidFill>
                  <a:srgbClr val="FF0000"/>
                </a:solidFill>
                <a:latin typeface="Calibri" pitchFamily="34" charset="0"/>
                <a:cs typeface="Calibri" pitchFamily="34" charset="0"/>
              </a:rPr>
              <a:t>. ΔΗΛΕΔ Β 1026701ΕΞ2017/ 21.02.2017).</a:t>
            </a:r>
          </a:p>
          <a:p>
            <a:pPr marL="176213" indent="-149225" algn="just">
              <a:lnSpc>
                <a:spcPct val="160000"/>
              </a:lnSpc>
              <a:spcBef>
                <a:spcPts val="0"/>
              </a:spcBef>
              <a:buFont typeface="Wingdings" pitchFamily="2" charset="2"/>
              <a:buChar char="ü"/>
            </a:pPr>
            <a:r>
              <a:rPr lang="el-GR" sz="2000" dirty="0" smtClean="0">
                <a:latin typeface="Calibri" pitchFamily="34" charset="0"/>
                <a:cs typeface="Calibri" pitchFamily="34" charset="0"/>
              </a:rPr>
              <a:t> </a:t>
            </a:r>
            <a:r>
              <a:rPr lang="el-GR" sz="2000" b="1" dirty="0" smtClean="0">
                <a:solidFill>
                  <a:srgbClr val="002060"/>
                </a:solidFill>
                <a:latin typeface="Calibri" pitchFamily="34" charset="0"/>
                <a:cs typeface="Calibri" pitchFamily="34" charset="0"/>
              </a:rPr>
              <a:t>Δεν απαιτείται αποδεικτικό ενημερότητας</a:t>
            </a:r>
            <a:r>
              <a:rPr lang="el-GR" sz="2000" dirty="0" smtClean="0">
                <a:latin typeface="Calibri" pitchFamily="34" charset="0"/>
                <a:cs typeface="Calibri" pitchFamily="34" charset="0"/>
              </a:rPr>
              <a:t> από το ελ. δημόσιο, το δημόσιο άλλων κρατών, τους ΔΟ, Ο.Τ.Α., τα Ν.Π.Δ.Δ., τα ιδρύματα του ν.2039/1939 (Α.455) &amp; εκείνα που είχαν συσταθεί με τις διατάξεις του Κώδικα Κοινωφελών Περιουσιών - </a:t>
            </a:r>
            <a:r>
              <a:rPr lang="el-GR" sz="2000" dirty="0" err="1" smtClean="0">
                <a:latin typeface="Calibri" pitchFamily="34" charset="0"/>
                <a:cs typeface="Calibri" pitchFamily="34" charset="0"/>
              </a:rPr>
              <a:t>Σχολαζουσών</a:t>
            </a:r>
            <a:r>
              <a:rPr lang="el-GR" sz="2000" dirty="0" smtClean="0">
                <a:latin typeface="Calibri" pitchFamily="34" charset="0"/>
                <a:cs typeface="Calibri" pitchFamily="34" charset="0"/>
              </a:rPr>
              <a:t> Κληρονομιών [ν.4182/2013</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a:t>
            </a:r>
          </a:p>
          <a:p>
            <a:pPr algn="just">
              <a:buFont typeface="Wingdings" pitchFamily="2" charset="2"/>
              <a:buChar char="Ø"/>
            </a:pPr>
            <a:endParaRPr lang="el-GR" sz="20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59</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260649"/>
            <a:ext cx="7715304" cy="596583"/>
          </a:xfrm>
          <a:noFill/>
        </p:spPr>
        <p:txBody>
          <a:bodyPr>
            <a:normAutofit fontScale="90000"/>
          </a:bodyPr>
          <a:lstStyle/>
          <a:p>
            <a:pPr algn="just"/>
            <a:r>
              <a:rPr lang="el-GR"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ΑΡΜΟΔΙΟΤΗΤΕΣ ΔΙΑΤΑΚΤΗ &amp; ΜΕΤΑΒΙΒΑΣΗ ΑΡΜΟΔΙΟΤΗΤΩΝ\ ΕΞΟΥΣΙΟΔΟΤΗΣΗ ΥΠΟΓΡΑΦΗΣ</a:t>
            </a:r>
            <a:endParaRPr lang="el-GR" sz="1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1214422"/>
            <a:ext cx="7858180" cy="5000660"/>
          </a:xfrm>
          <a:solidFill>
            <a:schemeClr val="bg1"/>
          </a:solidFill>
          <a:ln>
            <a:solidFill>
              <a:srgbClr val="FFC000"/>
            </a:solidFill>
          </a:ln>
        </p:spPr>
        <p:txBody>
          <a:bodyPr>
            <a:normAutofit/>
          </a:bodyPr>
          <a:lstStyle/>
          <a:p>
            <a:pPr marL="361950" indent="-334963" algn="just">
              <a:lnSpc>
                <a:spcPct val="150000"/>
              </a:lnSpc>
              <a:spcBef>
                <a:spcPts val="0"/>
              </a:spcBef>
              <a:buFont typeface="Wingdings" pitchFamily="2" charset="2"/>
              <a:buChar char="Ø"/>
            </a:pPr>
            <a:r>
              <a:rPr lang="el-GR" sz="1800" b="1" dirty="0" smtClean="0">
                <a:solidFill>
                  <a:srgbClr val="C00000"/>
                </a:solidFill>
                <a:latin typeface="Calibri" pitchFamily="34" charset="0"/>
                <a:cs typeface="Calibri" pitchFamily="34" charset="0"/>
              </a:rPr>
              <a:t>αρθρ. 25 του ν.3528/2007,</a:t>
            </a:r>
          </a:p>
          <a:p>
            <a:pPr marL="361950" indent="-334963" algn="just">
              <a:lnSpc>
                <a:spcPct val="150000"/>
              </a:lnSpc>
              <a:spcBef>
                <a:spcPts val="0"/>
              </a:spcBef>
              <a:buFont typeface="Wingdings" pitchFamily="2" charset="2"/>
              <a:buChar char="Ø"/>
            </a:pPr>
            <a:r>
              <a:rPr lang="el-GR" sz="1800" b="1" dirty="0" smtClean="0">
                <a:latin typeface="Calibri" pitchFamily="34" charset="0"/>
                <a:cs typeface="Calibri" pitchFamily="34" charset="0"/>
              </a:rPr>
              <a:t>άρθρ. 22, §2 άρθρ. 24 &amp; 1 άρθρ. 25, §1 άρθρ. 26, 69Γ του ν.4270/2014</a:t>
            </a:r>
          </a:p>
          <a:p>
            <a:pPr marL="361950" indent="-334963" algn="just">
              <a:lnSpc>
                <a:spcPct val="150000"/>
              </a:lnSpc>
              <a:spcBef>
                <a:spcPts val="0"/>
              </a:spcBef>
              <a:buFont typeface="Wingdings" pitchFamily="2" charset="2"/>
              <a:buChar char="Ø"/>
            </a:pPr>
            <a:r>
              <a:rPr lang="el-GR" sz="1800" b="1" dirty="0" err="1" smtClean="0">
                <a:latin typeface="Calibri" pitchFamily="34" charset="0"/>
                <a:cs typeface="Calibri" pitchFamily="34" charset="0"/>
              </a:rPr>
              <a:t>αριθμ</a:t>
            </a:r>
            <a:r>
              <a:rPr lang="el-GR" sz="1800" b="1" dirty="0" smtClean="0">
                <a:latin typeface="Calibri" pitchFamily="34" charset="0"/>
                <a:cs typeface="Calibri" pitchFamily="34" charset="0"/>
              </a:rPr>
              <a:t>. </a:t>
            </a:r>
            <a:r>
              <a:rPr lang="el-GR" sz="1800" b="1" dirty="0" err="1" smtClean="0">
                <a:latin typeface="Calibri" pitchFamily="34" charset="0"/>
                <a:cs typeface="Calibri" pitchFamily="34" charset="0"/>
              </a:rPr>
              <a:t>πρωτ</a:t>
            </a:r>
            <a:r>
              <a:rPr lang="el-GR" sz="1800" b="1" dirty="0" smtClean="0">
                <a:latin typeface="Calibri" pitchFamily="34" charset="0"/>
                <a:cs typeface="Calibri" pitchFamily="34" charset="0"/>
              </a:rPr>
              <a:t>.: 2/45897/0026/14.6.2017 εγκύκλιο ΓΛΚ «Παροχή οδηγιών επί διατάξεων του ν.4270/2014» </a:t>
            </a:r>
          </a:p>
          <a:p>
            <a:pPr marL="361950" indent="-334963" algn="just">
              <a:lnSpc>
                <a:spcPct val="150000"/>
              </a:lnSpc>
              <a:spcBef>
                <a:spcPts val="0"/>
              </a:spcBef>
              <a:buFont typeface="Wingdings" pitchFamily="2" charset="2"/>
              <a:buChar char="Ø"/>
            </a:pPr>
            <a:r>
              <a:rPr lang="el-GR" sz="1800" b="1" dirty="0" err="1" smtClean="0">
                <a:latin typeface="Calibri" pitchFamily="34" charset="0"/>
                <a:cs typeface="Calibri" pitchFamily="34" charset="0"/>
              </a:rPr>
              <a:t>αριθμ</a:t>
            </a:r>
            <a:r>
              <a:rPr lang="el-GR" sz="1800" b="1" dirty="0" smtClean="0">
                <a:latin typeface="Calibri" pitchFamily="34" charset="0"/>
                <a:cs typeface="Calibri" pitchFamily="34" charset="0"/>
              </a:rPr>
              <a:t>. </a:t>
            </a:r>
            <a:r>
              <a:rPr lang="el-GR" sz="1800" b="1" dirty="0" err="1" smtClean="0">
                <a:latin typeface="Calibri" pitchFamily="34" charset="0"/>
                <a:cs typeface="Calibri" pitchFamily="34" charset="0"/>
              </a:rPr>
              <a:t>πρωτ</a:t>
            </a:r>
            <a:r>
              <a:rPr lang="el-GR" sz="1800" b="1" dirty="0" smtClean="0">
                <a:latin typeface="Calibri" pitchFamily="34" charset="0"/>
                <a:cs typeface="Calibri" pitchFamily="34" charset="0"/>
              </a:rPr>
              <a:t>.: 2/27840/0026 /4.4.2017 εγκύκλιο ΓΛΚ «Παροχή οδηγιών επί διατάξεων του άρθρου 26 του ν.4270/2014»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71480"/>
            <a:ext cx="8072494" cy="6000792"/>
          </a:xfrm>
          <a:noFill/>
          <a:ln>
            <a:noFill/>
          </a:ln>
        </p:spPr>
        <p:txBody>
          <a:bodyPr>
            <a:normAutofit/>
          </a:bodyPr>
          <a:lstStyle/>
          <a:p>
            <a:pPr marL="176213" indent="-149225" algn="just">
              <a:lnSpc>
                <a:spcPct val="170000"/>
              </a:lnSpc>
              <a:spcBef>
                <a:spcPts val="0"/>
              </a:spcBef>
              <a:buFont typeface="Wingdings" pitchFamily="2" charset="2"/>
              <a:buChar char="Ø"/>
            </a:pPr>
            <a:r>
              <a:rPr lang="el-GR" sz="2000" b="1" u="sng" dirty="0" smtClean="0">
                <a:solidFill>
                  <a:srgbClr val="FF0000"/>
                </a:solidFill>
                <a:latin typeface="Calibri" pitchFamily="34" charset="0"/>
                <a:cs typeface="Calibri" pitchFamily="34" charset="0"/>
              </a:rPr>
              <a:t>Διαδικασία συμψηφισμού </a:t>
            </a:r>
            <a:r>
              <a:rPr lang="el-GR" sz="2000" b="1" dirty="0" smtClean="0">
                <a:solidFill>
                  <a:srgbClr val="FF0000"/>
                </a:solidFill>
                <a:latin typeface="Calibri" pitchFamily="34" charset="0"/>
                <a:cs typeface="Calibri" pitchFamily="34" charset="0"/>
              </a:rPr>
              <a:t>[</a:t>
            </a:r>
            <a:r>
              <a:rPr lang="el-GR" sz="2100" dirty="0" err="1" smtClean="0">
                <a:latin typeface="Calibri" pitchFamily="34" charset="0"/>
                <a:cs typeface="Calibri" pitchFamily="34" charset="0"/>
              </a:rPr>
              <a:t>αρθ</a:t>
            </a:r>
            <a:r>
              <a:rPr lang="el-GR" sz="2000" dirty="0" smtClean="0">
                <a:latin typeface="Calibri" pitchFamily="34" charset="0"/>
                <a:cs typeface="Calibri" pitchFamily="34" charset="0"/>
              </a:rPr>
              <a:t>. 83 </a:t>
            </a:r>
            <a:r>
              <a:rPr lang="el-GR" sz="2000" dirty="0" err="1" smtClean="0">
                <a:latin typeface="Calibri" pitchFamily="34" charset="0"/>
                <a:cs typeface="Calibri" pitchFamily="34" charset="0"/>
              </a:rPr>
              <a:t>ν.δ</a:t>
            </a:r>
            <a:r>
              <a:rPr lang="el-GR" sz="2000" dirty="0" smtClean="0">
                <a:latin typeface="Calibri" pitchFamily="34" charset="0"/>
                <a:cs typeface="Calibri" pitchFamily="34" charset="0"/>
              </a:rPr>
              <a:t>. 356/1974-Κ.Ε.Δ.Ε.-, ΠΟΛ.1022/24.1.2012, άρθ. 42 και 48 ν. 4174/2013 Κ.Φ.Δ.ΠΟΛ. 1141/2016]</a:t>
            </a:r>
            <a:endParaRPr lang="el-GR" sz="2000" b="1" dirty="0" smtClean="0">
              <a:solidFill>
                <a:srgbClr val="FF0000"/>
              </a:solidFill>
              <a:latin typeface="Calibri" pitchFamily="34" charset="0"/>
              <a:cs typeface="Calibri" pitchFamily="34" charset="0"/>
            </a:endParaRPr>
          </a:p>
          <a:p>
            <a:pPr algn="just">
              <a:lnSpc>
                <a:spcPct val="170000"/>
              </a:lnSpc>
              <a:spcBef>
                <a:spcPts val="0"/>
              </a:spcBef>
              <a:buFont typeface="Wingdings" pitchFamily="2" charset="2"/>
              <a:buChar char="ü"/>
            </a:pPr>
            <a:r>
              <a:rPr lang="el-GR" sz="2000" dirty="0" smtClean="0">
                <a:latin typeface="Calibri" pitchFamily="34" charset="0"/>
                <a:cs typeface="Calibri" pitchFamily="34" charset="0"/>
              </a:rPr>
              <a:t>Κατά την εξόφληση τίτλων πληρωμής, </a:t>
            </a:r>
            <a:r>
              <a:rPr lang="el-GR" sz="2000" b="1" u="sng" dirty="0" smtClean="0">
                <a:latin typeface="Calibri" pitchFamily="34" charset="0"/>
                <a:cs typeface="Calibri" pitchFamily="34" charset="0"/>
              </a:rPr>
              <a:t>ανεξαρτήτως ύψους ποσού</a:t>
            </a:r>
            <a:r>
              <a:rPr lang="el-GR" sz="2000" dirty="0" smtClean="0">
                <a:latin typeface="Calibri" pitchFamily="34" charset="0"/>
                <a:cs typeface="Calibri" pitchFamily="34" charset="0"/>
              </a:rPr>
              <a:t>, ελέγχεται η τυχόν συνδρομή των προϋποθέσεων του συμψηφισμού.</a:t>
            </a:r>
          </a:p>
          <a:p>
            <a:pPr algn="just">
              <a:lnSpc>
                <a:spcPct val="170000"/>
              </a:lnSpc>
              <a:spcBef>
                <a:spcPts val="0"/>
              </a:spcBef>
              <a:buFont typeface="Wingdings" pitchFamily="2" charset="2"/>
              <a:buChar char="ü"/>
            </a:pPr>
            <a:r>
              <a:rPr lang="el-GR" sz="2000" dirty="0" smtClean="0">
                <a:latin typeface="Calibri" pitchFamily="34" charset="0"/>
                <a:cs typeface="Calibri" pitchFamily="34" charset="0"/>
              </a:rPr>
              <a:t>Προς τούτο: </a:t>
            </a:r>
            <a:r>
              <a:rPr lang="el-GR" sz="2000" b="1" dirty="0" smtClean="0">
                <a:latin typeface="Calibri" pitchFamily="34" charset="0"/>
                <a:cs typeface="Calibri" pitchFamily="34" charset="0"/>
              </a:rPr>
              <a:t>διάκριση της αιτίας χορήγησης του αποδεικτικού ενημερότητας όταν αυτό ζητείται για είσπραξη χρημάτων.</a:t>
            </a:r>
            <a:r>
              <a:rPr lang="el-GR" sz="2000" dirty="0" smtClean="0">
                <a:latin typeface="Calibri" pitchFamily="34" charset="0"/>
                <a:cs typeface="Calibri" pitchFamily="34" charset="0"/>
              </a:rPr>
              <a:t> Χορήγηση αποδεικτικού </a:t>
            </a:r>
            <a:r>
              <a:rPr lang="el-GR" sz="2000" u="sng" dirty="0" smtClean="0">
                <a:solidFill>
                  <a:srgbClr val="FF0000"/>
                </a:solidFill>
                <a:latin typeface="Calibri" pitchFamily="34" charset="0"/>
                <a:cs typeface="Calibri" pitchFamily="34" charset="0"/>
              </a:rPr>
              <a:t>«για είσπραξη χρημάτων από φορείς Κεντρικής Διοίκησης»</a:t>
            </a:r>
            <a:r>
              <a:rPr lang="el-GR" sz="2000" dirty="0" smtClean="0">
                <a:latin typeface="Calibri" pitchFamily="34" charset="0"/>
                <a:cs typeface="Calibri" pitchFamily="34" charset="0"/>
              </a:rPr>
              <a:t> χρήση &amp; </a:t>
            </a:r>
            <a:r>
              <a:rPr lang="el-GR" sz="2000" b="1" dirty="0" smtClean="0">
                <a:latin typeface="Calibri" pitchFamily="34" charset="0"/>
                <a:cs typeface="Calibri" pitchFamily="34" charset="0"/>
              </a:rPr>
              <a:t>ως εργαλείο συμψηφισμού</a:t>
            </a:r>
            <a:r>
              <a:rPr lang="el-GR" sz="2000" dirty="0" smtClean="0">
                <a:latin typeface="Calibri" pitchFamily="34" charset="0"/>
                <a:cs typeface="Calibri" pitchFamily="34" charset="0"/>
              </a:rPr>
              <a:t> </a:t>
            </a:r>
            <a:r>
              <a:rPr lang="el-GR" sz="2000" dirty="0" smtClean="0">
                <a:solidFill>
                  <a:srgbClr val="C00000"/>
                </a:solidFill>
                <a:latin typeface="Calibri" pitchFamily="34" charset="0"/>
                <a:cs typeface="Calibri" pitchFamily="34" charset="0"/>
              </a:rPr>
              <a:t>[Δ.ΕΙΣΠΡ.Α1003660ΕΞ 2017/11.1.2017 «Παροχή διευκρινήσεων»)</a:t>
            </a:r>
            <a:r>
              <a:rPr lang="el-GR" sz="2000" dirty="0" smtClean="0">
                <a:latin typeface="Calibri" pitchFamily="34" charset="0"/>
                <a:cs typeface="Calibri" pitchFamily="34" charset="0"/>
              </a:rPr>
              <a:t>.</a:t>
            </a:r>
            <a:endParaRPr lang="en-US" sz="2000" dirty="0" smtClean="0"/>
          </a:p>
        </p:txBody>
      </p:sp>
      <p:sp>
        <p:nvSpPr>
          <p:cNvPr id="8" name="1 - Τίτλος"/>
          <p:cNvSpPr>
            <a:spLocks noGrp="1"/>
          </p:cNvSpPr>
          <p:nvPr>
            <p:ph type="ctrTitle"/>
          </p:nvPr>
        </p:nvSpPr>
        <p:spPr>
          <a:xfrm>
            <a:off x="1432560" y="142852"/>
            <a:ext cx="7406640" cy="28575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60</a:t>
            </a:fld>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71480"/>
            <a:ext cx="8072494" cy="6000792"/>
          </a:xfrm>
          <a:noFill/>
          <a:ln>
            <a:noFill/>
          </a:ln>
        </p:spPr>
        <p:txBody>
          <a:bodyPr>
            <a:normAutofit/>
          </a:bodyPr>
          <a:lstStyle/>
          <a:p>
            <a:pPr marL="176213" indent="-149225" algn="just">
              <a:lnSpc>
                <a:spcPct val="170000"/>
              </a:lnSpc>
              <a:spcBef>
                <a:spcPts val="0"/>
              </a:spcBef>
              <a:buFont typeface="Wingdings" pitchFamily="2" charset="2"/>
              <a:buChar char="Ø"/>
            </a:pPr>
            <a:r>
              <a:rPr lang="el-GR" sz="2000" dirty="0" smtClean="0">
                <a:latin typeface="Calibri" pitchFamily="34" charset="0"/>
                <a:cs typeface="Calibri" pitchFamily="34" charset="0"/>
              </a:rPr>
              <a:t>Ανεξαρτήτως ύψους ποσού Χ.Ε. αναζητείται αποδεικτικό ενημερότητας «για είσπραξη χρημάτων από φορείς Κεντρικής Διοίκησης» &amp; εάν δεν χορηγείται μέσω του </a:t>
            </a:r>
            <a:r>
              <a:rPr lang="el-GR" sz="2000" dirty="0" err="1" smtClean="0">
                <a:latin typeface="Calibri" pitchFamily="34" charset="0"/>
                <a:cs typeface="Calibri" pitchFamily="34" charset="0"/>
              </a:rPr>
              <a:t>TAXISnet</a:t>
            </a:r>
            <a:r>
              <a:rPr lang="el-GR" sz="2000" dirty="0" smtClean="0">
                <a:latin typeface="Calibri" pitchFamily="34" charset="0"/>
                <a:cs typeface="Calibri" pitchFamily="34" charset="0"/>
              </a:rPr>
              <a:t>, η υπηρεσία </a:t>
            </a:r>
            <a:r>
              <a:rPr lang="el-GR" sz="2000" b="1" dirty="0" smtClean="0">
                <a:solidFill>
                  <a:srgbClr val="FF0000"/>
                </a:solidFill>
                <a:latin typeface="Calibri" pitchFamily="34" charset="0"/>
                <a:cs typeface="Calibri" pitchFamily="34" charset="0"/>
              </a:rPr>
              <a:t>πρέπει να αποστέλλει αίτημα συμψηφισμού εκκαθαρισμένης και βέβαιης απαίτησης στη Δ.Ο.Υ. του δικαιούχου</a:t>
            </a:r>
            <a:r>
              <a:rPr lang="el-GR" sz="2000" dirty="0" smtClean="0">
                <a:latin typeface="Calibri" pitchFamily="34" charset="0"/>
                <a:cs typeface="Calibri" pitchFamily="34" charset="0"/>
              </a:rPr>
              <a:t>, για τυχόν συμψηφισμό της εν λόγω απαίτησης του με οφειλές αυτού προς το Δημόσιο, εκτός εάν ορίζεται σαφώς από σχετικές διατάξεις ότι το </a:t>
            </a:r>
            <a:r>
              <a:rPr lang="el-GR" sz="2000" dirty="0" smtClean="0">
                <a:solidFill>
                  <a:srgbClr val="FF0000"/>
                </a:solidFill>
                <a:latin typeface="Calibri" pitchFamily="34" charset="0"/>
                <a:cs typeface="Calibri" pitchFamily="34" charset="0"/>
              </a:rPr>
              <a:t>ποσό είναι ακατάσχετο ή δεν υπόκειται σε συμψηφισμό</a:t>
            </a: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Η αποστολή του αιτήματος συμψηφισμού γίνεται αποκλειστικά μέσω ηλεκτρονικής </a:t>
            </a:r>
            <a:r>
              <a:rPr lang="el-GR" sz="2000" b="1" u="sng" dirty="0" smtClean="0">
                <a:latin typeface="Calibri" pitchFamily="34" charset="0"/>
                <a:cs typeface="Calibri" pitchFamily="34" charset="0"/>
              </a:rPr>
              <a:t>διεπαφής από 3.7.2017</a:t>
            </a:r>
            <a:r>
              <a:rPr lang="el-GR" sz="2000" b="1" dirty="0" smtClean="0">
                <a:latin typeface="Calibri" pitchFamily="34" charset="0"/>
                <a:cs typeface="Calibri" pitchFamily="34" charset="0"/>
              </a:rPr>
              <a:t>. </a:t>
            </a:r>
            <a:endParaRPr lang="el-GR" sz="2000" dirty="0" smtClean="0">
              <a:latin typeface="Calibri" pitchFamily="34" charset="0"/>
              <a:cs typeface="Calibri" pitchFamily="34" charset="0"/>
            </a:endParaRPr>
          </a:p>
          <a:p>
            <a:pPr algn="just"/>
            <a:endParaRPr lang="en-US" sz="2000" dirty="0" smtClean="0"/>
          </a:p>
        </p:txBody>
      </p:sp>
      <p:sp>
        <p:nvSpPr>
          <p:cNvPr id="8" name="1 - Τίτλος"/>
          <p:cNvSpPr>
            <a:spLocks noGrp="1"/>
          </p:cNvSpPr>
          <p:nvPr>
            <p:ph type="ctrTitle"/>
          </p:nvPr>
        </p:nvSpPr>
        <p:spPr>
          <a:xfrm>
            <a:off x="1432560" y="142852"/>
            <a:ext cx="7406640" cy="28575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61</a:t>
            </a:fld>
            <a:endParaRPr lang="el-G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000" b="1" dirty="0" smtClean="0">
                <a:solidFill>
                  <a:srgbClr val="FF0000"/>
                </a:solidFill>
                <a:latin typeface="Calibri" pitchFamily="34" charset="0"/>
                <a:cs typeface="Calibri" pitchFamily="34" charset="0"/>
              </a:rPr>
              <a:t>Αυτοδίκαιος συμψηφισμός </a:t>
            </a:r>
            <a:r>
              <a:rPr lang="el-GR" sz="2000" dirty="0" smtClean="0">
                <a:latin typeface="Calibri" pitchFamily="34" charset="0"/>
                <a:cs typeface="Calibri" pitchFamily="34" charset="0"/>
              </a:rPr>
              <a:t>από την οικεία Δ.Ο.Υ. σε περίπτωση οφειλών του Δικαιούχου </a:t>
            </a:r>
          </a:p>
          <a:p>
            <a:pPr marL="360363" indent="-333375" algn="just">
              <a:lnSpc>
                <a:spcPct val="150000"/>
              </a:lnSpc>
              <a:spcBef>
                <a:spcPts val="0"/>
              </a:spcBef>
              <a:buFont typeface="Wingdings" pitchFamily="2" charset="2"/>
              <a:buChar char="v"/>
            </a:pPr>
            <a:r>
              <a:rPr lang="el-GR" sz="2000" dirty="0" smtClean="0">
                <a:latin typeface="Calibri" pitchFamily="34" charset="0"/>
                <a:cs typeface="Calibri" pitchFamily="34" charset="0"/>
              </a:rPr>
              <a:t>Αποστολή με </a:t>
            </a:r>
            <a:r>
              <a:rPr lang="en-US" sz="2000" dirty="0" smtClean="0">
                <a:latin typeface="Calibri" pitchFamily="34" charset="0"/>
                <a:cs typeface="Calibri" pitchFamily="34" charset="0"/>
              </a:rPr>
              <a:t>fax </a:t>
            </a:r>
            <a:r>
              <a:rPr lang="el-GR" sz="2000" dirty="0" smtClean="0">
                <a:latin typeface="Calibri" pitchFamily="34" charset="0"/>
                <a:cs typeface="Calibri" pitchFamily="34" charset="0"/>
              </a:rPr>
              <a:t>μέχρι να ολοκληρωθεί η ηλεκτρονική εφαρμογή</a:t>
            </a:r>
          </a:p>
          <a:p>
            <a:pPr marL="360363" indent="-333375" algn="just">
              <a:lnSpc>
                <a:spcPct val="150000"/>
              </a:lnSpc>
              <a:spcBef>
                <a:spcPts val="0"/>
              </a:spcBef>
              <a:buFont typeface="Wingdings" pitchFamily="2" charset="2"/>
              <a:buChar char="Ø"/>
              <a:tabLst>
                <a:tab pos="360363" algn="l"/>
              </a:tabLst>
            </a:pPr>
            <a:r>
              <a:rPr lang="el-GR" sz="2000" dirty="0" smtClean="0">
                <a:latin typeface="Calibri" pitchFamily="34" charset="0"/>
                <a:cs typeface="Calibri" pitchFamily="34" charset="0"/>
              </a:rPr>
              <a:t>Κατά την εξόφληση των Χ.Ε. μέσω Ο.Π.Σ.Δ.Π. στο πεδίο "Δ. Ελ. </a:t>
            </a:r>
            <a:r>
              <a:rPr lang="es-ES" sz="2000" dirty="0" smtClean="0">
                <a:latin typeface="Calibri" pitchFamily="34" charset="0"/>
                <a:cs typeface="Calibri" pitchFamily="34" charset="0"/>
              </a:rPr>
              <a:t>Taxis" </a:t>
            </a:r>
            <a:r>
              <a:rPr lang="el-GR" sz="2000" dirty="0" smtClean="0">
                <a:latin typeface="Calibri" pitchFamily="34" charset="0"/>
                <a:cs typeface="Calibri" pitchFamily="34" charset="0"/>
              </a:rPr>
              <a:t>της Οθόνης Στοιχείων Εξόφλησης καταχωρείται:</a:t>
            </a:r>
          </a:p>
          <a:p>
            <a:pPr algn="just">
              <a:lnSpc>
                <a:spcPct val="150000"/>
              </a:lnSpc>
              <a:spcBef>
                <a:spcPts val="0"/>
              </a:spcBef>
            </a:pPr>
            <a:r>
              <a:rPr lang="el-GR" sz="2000" dirty="0" smtClean="0">
                <a:latin typeface="Calibri" pitchFamily="34" charset="0"/>
                <a:cs typeface="Calibri" pitchFamily="34" charset="0"/>
              </a:rPr>
              <a:t>■ </a:t>
            </a:r>
            <a:r>
              <a:rPr lang="el-GR" sz="2000" b="1" dirty="0" smtClean="0">
                <a:solidFill>
                  <a:srgbClr val="FF0000"/>
                </a:solidFill>
                <a:latin typeface="Calibri" pitchFamily="34" charset="0"/>
                <a:cs typeface="Calibri" pitchFamily="34" charset="0"/>
              </a:rPr>
              <a:t>«Απαιτείται»</a:t>
            </a:r>
            <a:r>
              <a:rPr lang="el-GR" sz="2000" dirty="0" smtClean="0">
                <a:latin typeface="Calibri" pitchFamily="34" charset="0"/>
                <a:cs typeface="Calibri" pitchFamily="34" charset="0"/>
              </a:rPr>
              <a:t> εάν αποστολή αιτήματος συμψηφισμού στη Δ.Ο.Υ. του δικαιούχου &amp;</a:t>
            </a:r>
          </a:p>
          <a:p>
            <a:pPr algn="just">
              <a:lnSpc>
                <a:spcPct val="150000"/>
              </a:lnSpc>
              <a:spcBef>
                <a:spcPts val="0"/>
              </a:spcBef>
            </a:pPr>
            <a:r>
              <a:rPr lang="el-GR" sz="2000" dirty="0" smtClean="0">
                <a:latin typeface="Calibri" pitchFamily="34" charset="0"/>
                <a:cs typeface="Calibri" pitchFamily="34" charset="0"/>
              </a:rPr>
              <a:t>■ </a:t>
            </a:r>
            <a:r>
              <a:rPr lang="el-GR" sz="2000" b="1" dirty="0" smtClean="0">
                <a:solidFill>
                  <a:srgbClr val="FF0000"/>
                </a:solidFill>
                <a:latin typeface="Calibri" pitchFamily="34" charset="0"/>
                <a:cs typeface="Calibri" pitchFamily="34" charset="0"/>
              </a:rPr>
              <a:t>«Δεν απαιτείται»</a:t>
            </a:r>
            <a:r>
              <a:rPr lang="el-GR" sz="2000" dirty="0" smtClean="0">
                <a:latin typeface="Calibri" pitchFamily="34" charset="0"/>
                <a:cs typeface="Calibri" pitchFamily="34" charset="0"/>
              </a:rPr>
              <a:t> όταν: </a:t>
            </a:r>
          </a:p>
          <a:p>
            <a:pPr algn="just">
              <a:lnSpc>
                <a:spcPct val="150000"/>
              </a:lnSpc>
              <a:spcBef>
                <a:spcPts val="0"/>
              </a:spcBef>
            </a:pPr>
            <a:r>
              <a:rPr lang="el-GR" sz="2000" dirty="0" smtClean="0">
                <a:solidFill>
                  <a:srgbClr val="00B050"/>
                </a:solidFill>
                <a:latin typeface="Calibri" pitchFamily="34" charset="0"/>
                <a:cs typeface="Calibri" pitchFamily="34" charset="0"/>
              </a:rPr>
              <a:t>α) </a:t>
            </a:r>
            <a:r>
              <a:rPr lang="el-GR" sz="2000" dirty="0" smtClean="0">
                <a:latin typeface="Calibri" pitchFamily="34" charset="0"/>
                <a:cs typeface="Calibri" pitchFamily="34" charset="0"/>
              </a:rPr>
              <a:t>κατά την αναζήτηση έχει χορηγηθεί αποδεικτικό ΦΕ της ΚΔ, άρα δεν απαιτείται συμψηφισμός από οικεία Δ.Ο.Υ. &amp; </a:t>
            </a:r>
          </a:p>
          <a:p>
            <a:pPr algn="just">
              <a:lnSpc>
                <a:spcPct val="150000"/>
              </a:lnSpc>
              <a:spcBef>
                <a:spcPts val="0"/>
              </a:spcBef>
            </a:pPr>
            <a:r>
              <a:rPr lang="el-GR" sz="2000" dirty="0" smtClean="0">
                <a:solidFill>
                  <a:srgbClr val="00B050"/>
                </a:solidFill>
                <a:latin typeface="Calibri" pitchFamily="34" charset="0"/>
                <a:cs typeface="Calibri" pitchFamily="34" charset="0"/>
              </a:rPr>
              <a:t>β) </a:t>
            </a:r>
            <a:r>
              <a:rPr lang="el-GR" sz="2000" dirty="0" smtClean="0">
                <a:latin typeface="Calibri" pitchFamily="34" charset="0"/>
                <a:cs typeface="Calibri" pitchFamily="34" charset="0"/>
              </a:rPr>
              <a:t>το ποσό είναι ακατάσχετο ή δεν υπόκειται σε συμψηφισμό.</a:t>
            </a:r>
          </a:p>
          <a:p>
            <a:pPr algn="just">
              <a:lnSpc>
                <a:spcPct val="17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62</a:t>
            </a:fld>
            <a:endParaRPr lang="el-G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lgn="just">
              <a:lnSpc>
                <a:spcPct val="150000"/>
              </a:lnSpc>
              <a:spcBef>
                <a:spcPts val="0"/>
              </a:spcBef>
            </a:pPr>
            <a:r>
              <a:rPr lang="el-GR" sz="2400" dirty="0" smtClean="0">
                <a:latin typeface="Calibri" pitchFamily="34" charset="0"/>
                <a:cs typeface="Calibri" pitchFamily="34" charset="0"/>
              </a:rPr>
              <a:t>Οι </a:t>
            </a:r>
            <a:r>
              <a:rPr lang="el-GR" sz="2400" b="1" dirty="0" smtClean="0">
                <a:solidFill>
                  <a:srgbClr val="FF0000"/>
                </a:solidFill>
                <a:latin typeface="Calibri" pitchFamily="34" charset="0"/>
                <a:cs typeface="Calibri" pitchFamily="34" charset="0"/>
              </a:rPr>
              <a:t>συμβάσεις εκχώρησης απαιτήσεων </a:t>
            </a:r>
            <a:r>
              <a:rPr lang="el-GR" sz="2400" dirty="0" smtClean="0">
                <a:latin typeface="Calibri" pitchFamily="34" charset="0"/>
                <a:cs typeface="Calibri" pitchFamily="34" charset="0"/>
              </a:rPr>
              <a:t>&amp; τα κ</a:t>
            </a:r>
            <a:r>
              <a:rPr lang="el-GR" sz="2400" b="1" dirty="0" smtClean="0">
                <a:solidFill>
                  <a:srgbClr val="FF0000"/>
                </a:solidFill>
                <a:latin typeface="Calibri" pitchFamily="34" charset="0"/>
                <a:cs typeface="Calibri" pitchFamily="34" charset="0"/>
              </a:rPr>
              <a:t>ατασχετήρια</a:t>
            </a:r>
            <a:r>
              <a:rPr lang="el-GR" sz="2400" dirty="0" smtClean="0">
                <a:latin typeface="Calibri" pitchFamily="34" charset="0"/>
                <a:cs typeface="Calibri" pitchFamily="34" charset="0"/>
              </a:rPr>
              <a:t> που επιδίδονται στις οικ. υπηρεσίες από το αρμόδιο όργανο, </a:t>
            </a:r>
            <a:r>
              <a:rPr lang="el-GR" sz="2400" b="1" dirty="0" smtClean="0">
                <a:solidFill>
                  <a:srgbClr val="00B050"/>
                </a:solidFill>
                <a:latin typeface="Calibri" pitchFamily="34" charset="0"/>
                <a:cs typeface="Calibri" pitchFamily="34" charset="0"/>
              </a:rPr>
              <a:t>[άρθρ.145, ν.4270/2014], </a:t>
            </a:r>
            <a:r>
              <a:rPr lang="el-GR" sz="2400" dirty="0" smtClean="0">
                <a:latin typeface="Calibri" pitchFamily="34" charset="0"/>
                <a:cs typeface="Calibri" pitchFamily="34" charset="0"/>
              </a:rPr>
              <a:t>εκτελούνται από το αρμόδιο Τμήμα Πληρωμών της οικ. υπηρεσίας μέχρι την αποστολή των στοιχείων εξόφλησης του Χ.Ε. στην Α.Α.Δ.Ε./Δ.Ο.Υ. για τυχόν συμψηφισμούς, καθόσον με τον τυχόν συμψηφισμό το Χ.Ε. θεωρείται ότι έχει εξοφληθεί πλέον κατά το ποσό αυτό.</a:t>
            </a:r>
          </a:p>
          <a:p>
            <a:pPr algn="just">
              <a:lnSpc>
                <a:spcPct val="17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63</a:t>
            </a:fld>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363538" indent="-363538" algn="just">
              <a:lnSpc>
                <a:spcPct val="150000"/>
              </a:lnSpc>
              <a:spcBef>
                <a:spcPts val="0"/>
              </a:spcBef>
            </a:pPr>
            <a:endParaRPr lang="el-GR" sz="2400" b="1" dirty="0" smtClean="0">
              <a:solidFill>
                <a:srgbClr val="C00000"/>
              </a:solidFill>
              <a:latin typeface="Calibri" pitchFamily="34" charset="0"/>
              <a:cs typeface="Calibri" pitchFamily="34" charset="0"/>
            </a:endParaRPr>
          </a:p>
          <a:p>
            <a:pPr marL="363538" indent="-363538" algn="just">
              <a:lnSpc>
                <a:spcPct val="150000"/>
              </a:lnSpc>
              <a:spcBef>
                <a:spcPts val="0"/>
              </a:spcBef>
              <a:buFont typeface="Wingdings" pitchFamily="2" charset="2"/>
              <a:buChar char="Ø"/>
            </a:pPr>
            <a:r>
              <a:rPr lang="el-GR" sz="2400" b="1" dirty="0" smtClean="0">
                <a:solidFill>
                  <a:srgbClr val="C00000"/>
                </a:solidFill>
                <a:latin typeface="Calibri" pitchFamily="34" charset="0"/>
                <a:cs typeface="Calibri" pitchFamily="34" charset="0"/>
              </a:rPr>
              <a:t>Πληρωμή οικείων Χ.Ε. με ηλεκτρονική εντολή μεταφοράς και πίστωσης λογαριασμού προς την </a:t>
            </a:r>
            <a:r>
              <a:rPr lang="el-GR" sz="2400" b="1" dirty="0" err="1" smtClean="0">
                <a:solidFill>
                  <a:srgbClr val="C00000"/>
                </a:solidFill>
                <a:latin typeface="Calibri" pitchFamily="34" charset="0"/>
                <a:cs typeface="Calibri" pitchFamily="34" charset="0"/>
              </a:rPr>
              <a:t>ΤτΕ</a:t>
            </a:r>
            <a:r>
              <a:rPr lang="el-GR" sz="2400" b="1" dirty="0" smtClean="0">
                <a:solidFill>
                  <a:srgbClr val="C00000"/>
                </a:solidFill>
                <a:latin typeface="Calibri" pitchFamily="34" charset="0"/>
                <a:cs typeface="Calibri" pitchFamily="34" charset="0"/>
              </a:rPr>
              <a:t> με πίστωση του τραπεζικού λογαριασμού του </a:t>
            </a:r>
            <a:r>
              <a:rPr lang="el-GR" sz="2400" b="1" dirty="0" err="1" smtClean="0">
                <a:solidFill>
                  <a:srgbClr val="00B050"/>
                </a:solidFill>
                <a:latin typeface="Calibri" pitchFamily="34" charset="0"/>
                <a:cs typeface="Calibri" pitchFamily="34" charset="0"/>
              </a:rPr>
              <a:t>κατάσχοντος</a:t>
            </a:r>
            <a:r>
              <a:rPr lang="el-GR" sz="2400" b="1" dirty="0" smtClean="0">
                <a:solidFill>
                  <a:srgbClr val="00B050"/>
                </a:solidFill>
                <a:latin typeface="Calibri" pitchFamily="34" charset="0"/>
                <a:cs typeface="Calibri" pitchFamily="34" charset="0"/>
              </a:rPr>
              <a:t> </a:t>
            </a:r>
            <a:r>
              <a:rPr lang="el-GR" sz="2400" b="1" dirty="0" smtClean="0">
                <a:solidFill>
                  <a:srgbClr val="C00000"/>
                </a:solidFill>
                <a:latin typeface="Calibri" pitchFamily="34" charset="0"/>
                <a:cs typeface="Calibri" pitchFamily="34" charset="0"/>
              </a:rPr>
              <a:t>ή του υπέρ ου η εκχώρηση (</a:t>
            </a:r>
            <a:r>
              <a:rPr lang="el-GR" sz="2400" b="1" dirty="0" err="1" smtClean="0">
                <a:solidFill>
                  <a:srgbClr val="00B050"/>
                </a:solidFill>
                <a:latin typeface="Calibri" pitchFamily="34" charset="0"/>
                <a:cs typeface="Calibri" pitchFamily="34" charset="0"/>
              </a:rPr>
              <a:t>εκδοχέα</a:t>
            </a:r>
            <a:r>
              <a:rPr lang="el-GR" sz="2400" b="1" dirty="0" smtClean="0">
                <a:solidFill>
                  <a:srgbClr val="C00000"/>
                </a:solidFill>
                <a:latin typeface="Calibri" pitchFamily="34" charset="0"/>
                <a:cs typeface="Calibri" pitchFamily="34" charset="0"/>
              </a:rPr>
              <a:t>) κατά περίπτωση </a:t>
            </a:r>
          </a:p>
          <a:p>
            <a:pPr marL="363538" indent="-363538" algn="just">
              <a:lnSpc>
                <a:spcPct val="150000"/>
              </a:lnSpc>
              <a:spcBef>
                <a:spcPts val="0"/>
              </a:spcBef>
            </a:pPr>
            <a:r>
              <a:rPr lang="el-GR" sz="2400" b="1" dirty="0" smtClean="0">
                <a:solidFill>
                  <a:srgbClr val="00B0F0"/>
                </a:solidFill>
                <a:latin typeface="Calibri" pitchFamily="34" charset="0"/>
                <a:cs typeface="Calibri" pitchFamily="34" charset="0"/>
              </a:rPr>
              <a:t>		[§ 9, άρθρ. 26 του ν. 1882/1990, όπως ισχύει].</a:t>
            </a:r>
          </a:p>
          <a:p>
            <a:pPr algn="just">
              <a:buFont typeface="Wingdings" pitchFamily="2" charset="2"/>
              <a:buChar char="Ø"/>
            </a:pPr>
            <a:endParaRPr lang="el-GR" sz="2400" b="1" dirty="0" smtClean="0">
              <a:solidFill>
                <a:srgbClr val="FF0000"/>
              </a:solidFill>
              <a:latin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64</a:t>
            </a:fld>
            <a:endParaRPr 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algn="just">
              <a:lnSpc>
                <a:spcPct val="170000"/>
              </a:lnSpc>
              <a:spcBef>
                <a:spcPts val="0"/>
              </a:spcBef>
            </a:pPr>
            <a:r>
              <a:rPr lang="el-GR" sz="2400" b="1" u="sng" dirty="0" smtClean="0">
                <a:solidFill>
                  <a:srgbClr val="C00000"/>
                </a:solidFill>
                <a:latin typeface="Calibri" pitchFamily="34" charset="0"/>
                <a:cs typeface="Calibri" pitchFamily="34" charset="0"/>
              </a:rPr>
              <a:t>Ασφαλιστική ενημερότητα:</a:t>
            </a:r>
            <a:r>
              <a:rPr lang="el-GR" sz="2400" b="1" dirty="0" smtClean="0">
                <a:solidFill>
                  <a:srgbClr val="C00000"/>
                </a:solidFill>
                <a:latin typeface="Calibri" pitchFamily="34" charset="0"/>
                <a:cs typeface="Calibri" pitchFamily="34" charset="0"/>
              </a:rPr>
              <a:t> </a:t>
            </a:r>
            <a:r>
              <a:rPr lang="el-GR" sz="2400" dirty="0" smtClean="0">
                <a:latin typeface="Calibri" pitchFamily="34" charset="0"/>
                <a:cs typeface="Calibri" pitchFamily="34" charset="0"/>
              </a:rPr>
              <a:t>δικαιολογητικό εξόφλησης &amp; αναζητείται αυτεπάγγελτα </a:t>
            </a:r>
          </a:p>
          <a:p>
            <a:pPr marL="265113" indent="-238125" algn="just">
              <a:lnSpc>
                <a:spcPct val="170000"/>
              </a:lnSpc>
              <a:spcBef>
                <a:spcPts val="0"/>
              </a:spcBef>
              <a:buFont typeface="Wingdings" pitchFamily="2" charset="2"/>
              <a:buChar char="Ø"/>
            </a:pPr>
            <a:r>
              <a:rPr lang="el-GR" sz="2400" dirty="0" smtClean="0">
                <a:latin typeface="Calibri" pitchFamily="34" charset="0"/>
                <a:cs typeface="Calibri" pitchFamily="34" charset="0"/>
              </a:rPr>
              <a:t>Δεν εξοφλείται Χ.Ε. χωρίς ασφαλιστική ενημερότητα από τον εκάστοτε φορέα κύριας ασφάλισης του δικαιούχου.</a:t>
            </a:r>
          </a:p>
          <a:p>
            <a:pPr marL="265113" indent="-238125" algn="just">
              <a:lnSpc>
                <a:spcPct val="170000"/>
              </a:lnSpc>
              <a:spcBef>
                <a:spcPts val="0"/>
              </a:spcBef>
              <a:buFont typeface="Wingdings" pitchFamily="2" charset="2"/>
              <a:buChar char="Ø"/>
            </a:pPr>
            <a:r>
              <a:rPr lang="el-GR" sz="2400" dirty="0" smtClean="0">
                <a:latin typeface="Calibri" pitchFamily="34" charset="0"/>
                <a:cs typeface="Calibri" pitchFamily="34" charset="0"/>
              </a:rPr>
              <a:t>Μέχρι την ολοκλήρωση των ηλεκτρονικών διεπαφών του Ο.Π.Σ.Δ.Π. με το ΟΠΣ Ε.Φ.Κ.Α. θα πρέπει να προσκομίζεται από τον δικαιούχο του Χ.Ε.</a:t>
            </a:r>
          </a:p>
          <a:p>
            <a:pPr marL="363538" indent="-363538" algn="just">
              <a:lnSpc>
                <a:spcPct val="150000"/>
              </a:lnSpc>
              <a:spcBef>
                <a:spcPts val="0"/>
              </a:spcBef>
            </a:pPr>
            <a:endParaRPr lang="el-GR" sz="2400" b="1" dirty="0" smtClean="0">
              <a:solidFill>
                <a:srgbClr val="C00000"/>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65</a:t>
            </a:fld>
            <a:endParaRPr lang="el-G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8001056" cy="5857916"/>
          </a:xfrm>
          <a:noFill/>
          <a:ln>
            <a:noFill/>
          </a:ln>
        </p:spPr>
        <p:txBody>
          <a:bodyPr>
            <a:normAutofit/>
          </a:bodyPr>
          <a:lstStyle/>
          <a:p>
            <a:pPr marL="360363" indent="-333375" algn="just">
              <a:lnSpc>
                <a:spcPct val="170000"/>
              </a:lnSpc>
              <a:spcBef>
                <a:spcPts val="0"/>
              </a:spcBef>
              <a:buFont typeface="Wingdings" pitchFamily="2" charset="2"/>
              <a:buChar char="Ø"/>
            </a:pPr>
            <a:r>
              <a:rPr lang="el-GR" sz="2400" b="1" u="sng" dirty="0" smtClean="0">
                <a:solidFill>
                  <a:srgbClr val="C00000"/>
                </a:solidFill>
                <a:latin typeface="Calibri" pitchFamily="34" charset="0"/>
                <a:cs typeface="Calibri" pitchFamily="34" charset="0"/>
              </a:rPr>
              <a:t>Λοιπά θέματα εξόφλησης:</a:t>
            </a:r>
            <a:endParaRPr lang="el-GR" sz="2400" u="sng" dirty="0" smtClean="0">
              <a:solidFill>
                <a:srgbClr val="C0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v"/>
            </a:pPr>
            <a:r>
              <a:rPr lang="el-GR" sz="2400" dirty="0" smtClean="0">
                <a:solidFill>
                  <a:srgbClr val="C00000"/>
                </a:solidFill>
                <a:latin typeface="Calibri" pitchFamily="34" charset="0"/>
                <a:cs typeface="Calibri" pitchFamily="34" charset="0"/>
              </a:rPr>
              <a:t>Σειρά προτεραιότητας ικανοποίησης των δικαιούχων ληπτών του προϊόντος του Χ.Ε</a:t>
            </a:r>
            <a:r>
              <a:rPr lang="el-GR" sz="2400" dirty="0" smtClean="0">
                <a:latin typeface="Calibri" pitchFamily="34" charset="0"/>
                <a:cs typeface="Calibri" pitchFamily="34" charset="0"/>
              </a:rPr>
              <a:t>:</a:t>
            </a:r>
          </a:p>
          <a:p>
            <a:pPr algn="just">
              <a:lnSpc>
                <a:spcPct val="170000"/>
              </a:lnSpc>
              <a:spcBef>
                <a:spcPts val="0"/>
              </a:spcBef>
            </a:pPr>
            <a:r>
              <a:rPr lang="el-GR" sz="2400" dirty="0" smtClean="0">
                <a:solidFill>
                  <a:srgbClr val="00B050"/>
                </a:solidFill>
                <a:latin typeface="Calibri" pitchFamily="34" charset="0"/>
                <a:cs typeface="Calibri" pitchFamily="34" charset="0"/>
              </a:rPr>
              <a:t>1.</a:t>
            </a:r>
            <a:r>
              <a:rPr lang="el-GR" sz="2400" dirty="0" smtClean="0">
                <a:latin typeface="Calibri" pitchFamily="34" charset="0"/>
                <a:cs typeface="Calibri" pitchFamily="34" charset="0"/>
              </a:rPr>
              <a:t> Ελληνικό Δημόσιο,</a:t>
            </a:r>
          </a:p>
          <a:p>
            <a:pPr algn="just">
              <a:lnSpc>
                <a:spcPct val="170000"/>
              </a:lnSpc>
              <a:spcBef>
                <a:spcPts val="0"/>
              </a:spcBef>
            </a:pPr>
            <a:r>
              <a:rPr lang="el-GR" sz="2400" dirty="0" smtClean="0">
                <a:solidFill>
                  <a:srgbClr val="00B050"/>
                </a:solidFill>
                <a:latin typeface="Calibri" pitchFamily="34" charset="0"/>
                <a:cs typeface="Calibri" pitchFamily="34" charset="0"/>
              </a:rPr>
              <a:t>2. </a:t>
            </a:r>
            <a:r>
              <a:rPr lang="el-GR" sz="2400" dirty="0" smtClean="0">
                <a:latin typeface="Calibri" pitchFamily="34" charset="0"/>
                <a:cs typeface="Calibri" pitchFamily="34" charset="0"/>
              </a:rPr>
              <a:t>Ασφαλιστικοί Οργανισμοί,</a:t>
            </a:r>
          </a:p>
          <a:p>
            <a:pPr algn="just">
              <a:lnSpc>
                <a:spcPct val="170000"/>
              </a:lnSpc>
              <a:spcBef>
                <a:spcPts val="0"/>
              </a:spcBef>
            </a:pPr>
            <a:r>
              <a:rPr lang="el-GR" sz="2400" dirty="0" smtClean="0">
                <a:solidFill>
                  <a:srgbClr val="00B050"/>
                </a:solidFill>
                <a:latin typeface="Calibri" pitchFamily="34" charset="0"/>
                <a:cs typeface="Calibri" pitchFamily="34" charset="0"/>
              </a:rPr>
              <a:t>3.</a:t>
            </a:r>
            <a:r>
              <a:rPr lang="el-GR" sz="2400" dirty="0" smtClean="0">
                <a:latin typeface="Calibri" pitchFamily="34" charset="0"/>
                <a:cs typeface="Calibri" pitchFamily="34" charset="0"/>
              </a:rPr>
              <a:t>Κατάσχοντες\εκδοχείς κατά χρονολογική σειρά πρωτοκόλλου της οικ. Υπηρεσίας.</a:t>
            </a:r>
          </a:p>
          <a:p>
            <a:pPr algn="just">
              <a:lnSpc>
                <a:spcPct val="170000"/>
              </a:lnSpc>
              <a:spcBef>
                <a:spcPts val="0"/>
              </a:spcBef>
            </a:pPr>
            <a:endParaRPr lang="el-GR" sz="2400" b="1" dirty="0" smtClean="0">
              <a:solidFill>
                <a:srgbClr val="C00000"/>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66</a:t>
            </a:fld>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8001056" cy="5857916"/>
          </a:xfrm>
          <a:noFill/>
          <a:ln>
            <a:noFill/>
          </a:ln>
        </p:spPr>
        <p:txBody>
          <a:bodyPr>
            <a:normAutofit fontScale="85000" lnSpcReduction="20000"/>
          </a:bodyPr>
          <a:lstStyle/>
          <a:p>
            <a:pPr marL="360363" indent="-333375" algn="just">
              <a:lnSpc>
                <a:spcPct val="170000"/>
              </a:lnSpc>
              <a:spcBef>
                <a:spcPts val="0"/>
              </a:spcBef>
              <a:buFont typeface="Wingdings" pitchFamily="2" charset="2"/>
              <a:buChar char="Ø"/>
            </a:pPr>
            <a:r>
              <a:rPr lang="el-GR" sz="2400" b="1" u="sng" dirty="0" smtClean="0">
                <a:solidFill>
                  <a:srgbClr val="C00000"/>
                </a:solidFill>
                <a:latin typeface="Calibri" pitchFamily="34" charset="0"/>
                <a:cs typeface="Calibri" pitchFamily="34" charset="0"/>
              </a:rPr>
              <a:t>Λοιπά θέματα εξόφλησης:</a:t>
            </a:r>
            <a:endParaRPr lang="el-GR" sz="2400" u="sng" dirty="0" smtClean="0">
              <a:solidFill>
                <a:srgbClr val="C00000"/>
              </a:solidFill>
              <a:latin typeface="Calibri" pitchFamily="34" charset="0"/>
              <a:cs typeface="Calibri" pitchFamily="34" charset="0"/>
            </a:endParaRPr>
          </a:p>
          <a:p>
            <a:pPr marL="265113" indent="-238125" algn="just">
              <a:lnSpc>
                <a:spcPct val="170000"/>
              </a:lnSpc>
              <a:spcBef>
                <a:spcPts val="0"/>
              </a:spcBef>
              <a:tabLst>
                <a:tab pos="265113" algn="l"/>
              </a:tabLst>
            </a:pPr>
            <a:r>
              <a:rPr lang="el-GR" sz="2400" b="1" dirty="0" smtClean="0">
                <a:solidFill>
                  <a:srgbClr val="C00000"/>
                </a:solidFill>
                <a:latin typeface="Calibri" pitchFamily="34" charset="0"/>
                <a:cs typeface="Calibri" pitchFamily="34" charset="0"/>
              </a:rPr>
              <a:t>Εάν ο δικαιούχος της δαπάνης απεβίωσε</a:t>
            </a:r>
            <a:r>
              <a:rPr lang="el-GR" sz="2400" dirty="0" smtClean="0">
                <a:latin typeface="Calibri" pitchFamily="34" charset="0"/>
                <a:cs typeface="Calibri" pitchFamily="34" charset="0"/>
              </a:rPr>
              <a:t>: </a:t>
            </a:r>
          </a:p>
          <a:p>
            <a:pPr marL="265113" indent="-238125" algn="just">
              <a:lnSpc>
                <a:spcPct val="170000"/>
              </a:lnSpc>
              <a:spcBef>
                <a:spcPts val="0"/>
              </a:spcBef>
              <a:buFont typeface="Wingdings" pitchFamily="2" charset="2"/>
              <a:buChar char="v"/>
              <a:tabLst>
                <a:tab pos="265113" algn="l"/>
              </a:tabLst>
            </a:pPr>
            <a:r>
              <a:rPr lang="el-GR" sz="2400" dirty="0" smtClean="0">
                <a:latin typeface="Calibri" pitchFamily="34" charset="0"/>
                <a:cs typeface="Calibri" pitchFamily="34" charset="0"/>
              </a:rPr>
              <a:t>το Χ.Ε. εκδίδεται στο όνομα του θανόντα, εφόσον υφίστανται ενεργός ΑΦΜ &amp; τραπεζικός λογαριασμός αυτού, αλλά η σχετική Εντολή Μεταφοράς και Πίστωσης Λογαριασμού παράγεται στο όνομα των κληρονόμων, εφόσον έχουν καταχωρηθεί στο Ο.Π.Σ.Δ.Π. ως λήπτες του ποσού. </a:t>
            </a:r>
          </a:p>
          <a:p>
            <a:pPr marL="265113" indent="-238125" algn="just">
              <a:lnSpc>
                <a:spcPct val="170000"/>
              </a:lnSpc>
              <a:spcBef>
                <a:spcPts val="0"/>
              </a:spcBef>
              <a:buFont typeface="Wingdings" pitchFamily="2" charset="2"/>
              <a:buChar char="v"/>
              <a:tabLst>
                <a:tab pos="265113" algn="l"/>
              </a:tabLst>
            </a:pPr>
            <a:r>
              <a:rPr lang="el-GR" sz="2400" dirty="0" smtClean="0">
                <a:latin typeface="Calibri" pitchFamily="34" charset="0"/>
                <a:cs typeface="Calibri" pitchFamily="34" charset="0"/>
              </a:rPr>
              <a:t>Στις περιπτώσεις μη ύπαρξης ενεργού ΑΦΜ και τραπεζικού λογαριασμού, εκδίδονται Χ.Ε. με δικαιούχο κάθε κληρονόμο χωριστά, και στα αιτήματα συμψηφισμού εκκαθαρισμένης και βέβαιης απαίτησης προς τις αρμόδιες για τους δικαιούχους - κληρονόμους Δ.Ο.Υ. αναγράφονται τα στοιχεία του θανόντα.</a:t>
            </a:r>
          </a:p>
          <a:p>
            <a:pPr algn="just">
              <a:lnSpc>
                <a:spcPct val="170000"/>
              </a:lnSpc>
              <a:spcBef>
                <a:spcPts val="0"/>
              </a:spcBef>
            </a:pPr>
            <a:endParaRPr lang="el-GR" sz="2400" b="1" dirty="0" smtClean="0">
              <a:solidFill>
                <a:srgbClr val="C00000"/>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67</a:t>
            </a:fld>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fontScale="70000" lnSpcReduction="20000"/>
          </a:bodyPr>
          <a:lstStyle/>
          <a:p>
            <a:pPr marL="360363" indent="-333375" algn="ctr">
              <a:lnSpc>
                <a:spcPct val="170000"/>
              </a:lnSpc>
              <a:spcBef>
                <a:spcPts val="0"/>
              </a:spcBef>
              <a:buFont typeface="Wingdings" pitchFamily="2" charset="2"/>
              <a:buChar char="v"/>
            </a:pPr>
            <a:r>
              <a:rPr lang="el-GR" sz="2400" b="1" u="sng" dirty="0" smtClean="0">
                <a:solidFill>
                  <a:srgbClr val="FF0000"/>
                </a:solidFill>
                <a:latin typeface="Calibri" pitchFamily="34" charset="0"/>
                <a:cs typeface="Calibri" pitchFamily="34" charset="0"/>
              </a:rPr>
              <a:t>Λοιπά θέματα εξόφλησης</a:t>
            </a:r>
            <a:endParaRPr lang="el-GR" sz="2400" u="sng" dirty="0" smtClean="0">
              <a:solidFill>
                <a:srgbClr val="FF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ü"/>
            </a:pPr>
            <a:r>
              <a:rPr lang="el-GR" sz="2400" dirty="0" smtClean="0">
                <a:latin typeface="Calibri" pitchFamily="34" charset="0"/>
                <a:cs typeface="Calibri" pitchFamily="34" charset="0"/>
              </a:rPr>
              <a:t>Ο </a:t>
            </a:r>
            <a:r>
              <a:rPr lang="el-GR" sz="2400" b="1" u="sng" dirty="0" smtClean="0">
                <a:solidFill>
                  <a:srgbClr val="C00000"/>
                </a:solidFill>
                <a:latin typeface="Calibri" pitchFamily="34" charset="0"/>
                <a:cs typeface="Calibri" pitchFamily="34" charset="0"/>
              </a:rPr>
              <a:t>δικαιούχος Χ.Ε. δεν έχει υποχρέωση έκδοσης ελληνικού ΑΦΜ</a:t>
            </a:r>
            <a:r>
              <a:rPr lang="el-GR" sz="2400" u="sng" dirty="0" smtClean="0">
                <a:latin typeface="Calibri" pitchFamily="34" charset="0"/>
                <a:cs typeface="Calibri" pitchFamily="34" charset="0"/>
              </a:rPr>
              <a:t> </a:t>
            </a:r>
            <a:r>
              <a:rPr lang="el-GR" sz="2400" dirty="0" smtClean="0">
                <a:latin typeface="Calibri" pitchFamily="34" charset="0"/>
                <a:cs typeface="Calibri" pitchFamily="34" charset="0"/>
              </a:rPr>
              <a:t>[</a:t>
            </a:r>
            <a:r>
              <a:rPr lang="el-GR" sz="2400" dirty="0" smtClean="0">
                <a:solidFill>
                  <a:srgbClr val="00B050"/>
                </a:solidFill>
                <a:latin typeface="Calibri" pitchFamily="34" charset="0"/>
                <a:cs typeface="Calibri" pitchFamily="34" charset="0"/>
              </a:rPr>
              <a:t>άρθρ. 11, παρ.1 &amp; 3 του ν.4174/2013 (Α.170) &amp; ΠΟΛ.1006/2013 (Β.19/2014)]:</a:t>
            </a:r>
            <a:r>
              <a:rPr lang="el-GR" sz="2400" dirty="0" smtClean="0">
                <a:latin typeface="Calibri" pitchFamily="34" charset="0"/>
                <a:cs typeface="Calibri" pitchFamily="34" charset="0"/>
              </a:rPr>
              <a:t> η έκδοση του Χ.Ε. γίνεται υπό αυστηρές προϋποθέσεις σε ειδικό ΑΦΜ &amp; η εξόφληση του διενεργείται σε τραπεζικό λογαριασμό του νομίμου εκπροσώπου ή του πληρεξούσιου δικηγόρου του, οι οποίοι δεν ελέγχονται για τη φορολογική &amp; ασφαλιστική τους ενημερότητα. </a:t>
            </a:r>
            <a:r>
              <a:rPr lang="el-GR" sz="2400" b="1" dirty="0" smtClean="0">
                <a:latin typeface="Calibri" pitchFamily="34" charset="0"/>
                <a:cs typeface="Calibri" pitchFamily="34" charset="0"/>
              </a:rPr>
              <a:t>Στις περιπτώσεις αυτές τα σχετικά Χ.Ε. εκδίδονται αποκλειστικά από τον Γ.Δ.Ο.Υ. </a:t>
            </a:r>
            <a:r>
              <a:rPr lang="el-GR" sz="2400" dirty="0" smtClean="0">
                <a:latin typeface="Calibri" pitchFamily="34" charset="0"/>
                <a:cs typeface="Calibri" pitchFamily="34" charset="0"/>
              </a:rPr>
              <a:t>Ο δικαιούχος ενημερώνεται αυτόματα από το Ο.Π.Σ.Δ.Π., μέσω ηλεκτρονικού ταχυδρομείου (εφόσον το Μητρώο Δικαιούχων του Ο.Π.Σ.Δ.Π. έχει ενημερωθεί με τα σχετικά στοιχεία του δικαιούχου) για την πίστωση του τραπεζικού του λογαριασμού.</a:t>
            </a:r>
          </a:p>
          <a:p>
            <a:pPr algn="just">
              <a:lnSpc>
                <a:spcPct val="170000"/>
              </a:lnSpc>
              <a:spcBef>
                <a:spcPts val="0"/>
              </a:spcBef>
            </a:pPr>
            <a:endParaRPr lang="el-GR" sz="2400" b="1" dirty="0" smtClean="0">
              <a:solidFill>
                <a:srgbClr val="7030A0"/>
              </a:solidFill>
              <a:latin typeface="Calibri" pitchFamily="34" charset="0"/>
              <a:cs typeface="Calibri" pitchFamily="34" charset="0"/>
            </a:endParaRPr>
          </a:p>
          <a:p>
            <a:pPr algn="just">
              <a:lnSpc>
                <a:spcPct val="170000"/>
              </a:lnSpc>
              <a:spcBef>
                <a:spcPts val="0"/>
              </a:spcBef>
            </a:pPr>
            <a:r>
              <a:rPr lang="el-GR" sz="2400" b="1" dirty="0" smtClean="0">
                <a:solidFill>
                  <a:srgbClr val="7030A0"/>
                </a:solidFill>
                <a:latin typeface="Calibri" pitchFamily="34" charset="0"/>
                <a:cs typeface="Calibri" pitchFamily="34" charset="0"/>
              </a:rPr>
              <a:t>[Παράρτημα II ΕΓΚΥΚΛ. 2/45136/0026/1-6-17 Παροχή οδηγιών για τον έλεγχο, εκκαθάριση και πληρωμή δημοσίων δαπανών (ΑΔΑ: ΩΣΡ5Η-ΞΘΨ)]</a:t>
            </a:r>
            <a:endParaRPr lang="el-GR" sz="2400" dirty="0" smtClean="0">
              <a:latin typeface="Calibri" pitchFamily="34" charset="0"/>
              <a:cs typeface="Calibri" pitchFamily="34" charset="0"/>
            </a:endParaRPr>
          </a:p>
          <a:p>
            <a:pPr marL="363538" indent="-363538" algn="just">
              <a:lnSpc>
                <a:spcPct val="170000"/>
              </a:lnSpc>
              <a:spcBef>
                <a:spcPts val="0"/>
              </a:spcBef>
            </a:pPr>
            <a:endParaRPr lang="el-GR" sz="2400" b="1" dirty="0" smtClean="0">
              <a:solidFill>
                <a:srgbClr val="C00000"/>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68</a:t>
            </a:fld>
            <a:endParaRPr lang="el-G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fontScale="70000" lnSpcReduction="20000"/>
          </a:bodyPr>
          <a:lstStyle/>
          <a:p>
            <a:pPr marL="176213" indent="-149225" algn="just">
              <a:lnSpc>
                <a:spcPct val="170000"/>
              </a:lnSpc>
              <a:spcBef>
                <a:spcPts val="0"/>
              </a:spcBef>
              <a:buFont typeface="Wingdings" pitchFamily="2" charset="2"/>
              <a:buChar char="v"/>
              <a:tabLst>
                <a:tab pos="176213" algn="l"/>
              </a:tabLst>
            </a:pPr>
            <a:r>
              <a:rPr lang="el-GR" sz="2400" b="1" dirty="0" smtClean="0">
                <a:latin typeface="Calibri" pitchFamily="34" charset="0"/>
                <a:cs typeface="Calibri" pitchFamily="34" charset="0"/>
              </a:rPr>
              <a:t>Με τα ΕΕ μεταβιβάζονται οι αναγκαίες κάθε φορά πιστώσεις από τον κύριο διατάκτη στους δευτερεύοντες διατάκτες </a:t>
            </a:r>
            <a:r>
              <a:rPr lang="el-GR" sz="2400" b="1" u="sng" dirty="0" smtClean="0">
                <a:latin typeface="Calibri" pitchFamily="34" charset="0"/>
                <a:cs typeface="Calibri" pitchFamily="34" charset="0"/>
              </a:rPr>
              <a:t>του ιδίου φορέα</a:t>
            </a:r>
            <a:r>
              <a:rPr lang="el-GR" sz="2400" dirty="0" smtClean="0">
                <a:latin typeface="Calibri" pitchFamily="34" charset="0"/>
                <a:cs typeface="Calibri" pitchFamily="34" charset="0"/>
              </a:rPr>
              <a:t>.</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 Εκδίδονται μέσω Ο.Π.Σ.Δ.Π. από τις οικ. υπηρεσίες των υπουργείων &amp; των λοιπών φορέων της Κεντρικής Διοίκησης [</a:t>
            </a:r>
            <a:r>
              <a:rPr lang="el-GR" sz="2400" b="1" dirty="0" smtClean="0">
                <a:solidFill>
                  <a:srgbClr val="FF0000"/>
                </a:solidFill>
                <a:latin typeface="Calibri" pitchFamily="34" charset="0"/>
                <a:cs typeface="Calibri" pitchFamily="34" charset="0"/>
              </a:rPr>
              <a:t>άρθρ.65, παρ. 1, ν.4270/2014 (Α.143) περί ορισμού δευτερεύοντος διατάκτη] </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Εκδίδονται σε 4 αντίτυπα, μονογράφονται &amp; υπογράφονται από τα υπηρεσιακά όργανα της παρ. 8, του άρθρου 77, του ν. 4446/2016 &amp; διανέμονται ως εξής:</a:t>
            </a:r>
          </a:p>
          <a:p>
            <a:pPr marL="176213" indent="-149225" algn="just">
              <a:lnSpc>
                <a:spcPct val="170000"/>
              </a:lnSpc>
              <a:spcBef>
                <a:spcPts val="0"/>
              </a:spcBef>
            </a:pPr>
            <a:r>
              <a:rPr lang="el-GR" sz="2400" dirty="0" smtClean="0">
                <a:solidFill>
                  <a:srgbClr val="00B050"/>
                </a:solidFill>
                <a:latin typeface="Calibri" pitchFamily="34" charset="0"/>
                <a:cs typeface="Calibri" pitchFamily="34" charset="0"/>
              </a:rPr>
              <a:t>•</a:t>
            </a:r>
            <a:r>
              <a:rPr lang="el-GR" sz="2400" dirty="0" smtClean="0">
                <a:latin typeface="Calibri" pitchFamily="34" charset="0"/>
                <a:cs typeface="Calibri" pitchFamily="34" charset="0"/>
              </a:rPr>
              <a:t> </a:t>
            </a:r>
            <a:r>
              <a:rPr lang="el-GR" sz="2400" b="1" dirty="0" smtClean="0">
                <a:solidFill>
                  <a:srgbClr val="00B050"/>
                </a:solidFill>
                <a:latin typeface="Calibri" pitchFamily="34" charset="0"/>
                <a:cs typeface="Calibri" pitchFamily="34" charset="0"/>
              </a:rPr>
              <a:t>το 1</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(πρωτότυπο) αποστέλλεται στον δευτερεύοντα διατάκτη</a:t>
            </a:r>
          </a:p>
          <a:p>
            <a:pPr marL="176213" indent="-149225" algn="just">
              <a:lnSpc>
                <a:spcPct val="170000"/>
              </a:lnSpc>
              <a:spcBef>
                <a:spcPts val="0"/>
              </a:spcBef>
            </a:pPr>
            <a:r>
              <a:rPr lang="el-GR" sz="2400" b="1" dirty="0" smtClean="0">
                <a:solidFill>
                  <a:srgbClr val="00B050"/>
                </a:solidFill>
                <a:latin typeface="Calibri" pitchFamily="34" charset="0"/>
                <a:cs typeface="Calibri" pitchFamily="34" charset="0"/>
              </a:rPr>
              <a:t>• το 2</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&amp; 3</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αποστέλλονται στις αρμόδιες υπηρεσίες του </a:t>
            </a:r>
            <a:r>
              <a:rPr lang="el-GR" sz="2400" b="1" dirty="0" err="1" smtClean="0">
                <a:solidFill>
                  <a:srgbClr val="00B050"/>
                </a:solidFill>
                <a:latin typeface="Calibri" pitchFamily="34" charset="0"/>
                <a:cs typeface="Calibri" pitchFamily="34" charset="0"/>
              </a:rPr>
              <a:t>ΕλΣ</a:t>
            </a:r>
            <a:r>
              <a:rPr lang="el-GR" sz="2400" b="1" dirty="0" smtClean="0">
                <a:solidFill>
                  <a:srgbClr val="00B050"/>
                </a:solidFill>
                <a:latin typeface="Calibri" pitchFamily="34" charset="0"/>
                <a:cs typeface="Calibri" pitchFamily="34" charset="0"/>
              </a:rPr>
              <a:t> του δευτερεύοντα &amp; κύριου διατάκτη αντίστοιχα &amp;</a:t>
            </a:r>
          </a:p>
          <a:p>
            <a:pPr marL="176213" indent="-149225" algn="just">
              <a:lnSpc>
                <a:spcPct val="170000"/>
              </a:lnSpc>
              <a:spcBef>
                <a:spcPts val="0"/>
              </a:spcBef>
            </a:pPr>
            <a:r>
              <a:rPr lang="el-GR" sz="2400" b="1" dirty="0" smtClean="0">
                <a:solidFill>
                  <a:srgbClr val="00B050"/>
                </a:solidFill>
                <a:latin typeface="Calibri" pitchFamily="34" charset="0"/>
                <a:cs typeface="Calibri" pitchFamily="34" charset="0"/>
              </a:rPr>
              <a:t>• το 4</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παραμένει στην οικ. υπηρεσία του φορέα που το εκδίδει</a:t>
            </a:r>
            <a:r>
              <a:rPr lang="el-GR" sz="2400" dirty="0" smtClean="0">
                <a:latin typeface="Calibri" pitchFamily="34" charset="0"/>
                <a:cs typeface="Calibri" pitchFamily="34" charset="0"/>
              </a:rPr>
              <a:t>.</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Αν με την ίδια εντολή κατανέμονται πιστώσεις σε περισσότερους από έναν δευτερεύοντες διατάκτες, τα αντίτυπα συνοδεύονται με αριθμημένο διανεμητικό πίνακα.</a:t>
            </a: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81 Έκδοση &amp; θεώρηση Επιτροπικών Ενταλμάτων (ΕΕ)</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69</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71415"/>
            <a:ext cx="7715304" cy="428628"/>
          </a:xfrm>
          <a:noFill/>
        </p:spPr>
        <p:txBody>
          <a:bodyPr>
            <a:noAutofit/>
          </a:bodyPr>
          <a:lstStyle/>
          <a:p>
            <a:pPr algn="ctr"/>
            <a:r>
              <a:rPr lang="el-GR" sz="1200" b="1" dirty="0" smtClean="0">
                <a:effectLst>
                  <a:outerShdw blurRad="38100" dist="38100" dir="2700000" algn="tl">
                    <a:srgbClr val="000000">
                      <a:alpha val="43137"/>
                    </a:srgbClr>
                  </a:outerShdw>
                </a:effectLst>
                <a:latin typeface="Arial" pitchFamily="34" charset="0"/>
                <a:cs typeface="Arial" pitchFamily="34" charset="0"/>
              </a:rPr>
              <a:t>αρθρ. 25</a:t>
            </a:r>
            <a:r>
              <a:rPr lang="en-US" sz="1200" b="1" dirty="0" smtClean="0">
                <a:effectLst>
                  <a:outerShdw blurRad="38100" dist="38100" dir="2700000" algn="tl">
                    <a:srgbClr val="000000">
                      <a:alpha val="43137"/>
                    </a:srgbClr>
                  </a:outerShdw>
                </a:effectLst>
                <a:latin typeface="Arial" pitchFamily="34" charset="0"/>
                <a:cs typeface="Arial" pitchFamily="34" charset="0"/>
              </a:rPr>
              <a:t> </a:t>
            </a:r>
            <a:r>
              <a:rPr lang="el-GR" sz="1200" b="1" dirty="0" smtClean="0">
                <a:effectLst>
                  <a:outerShdw blurRad="38100" dist="38100" dir="2700000" algn="tl">
                    <a:srgbClr val="000000">
                      <a:alpha val="43137"/>
                    </a:srgbClr>
                  </a:outerShdw>
                </a:effectLst>
                <a:latin typeface="Arial" pitchFamily="34" charset="0"/>
                <a:cs typeface="Arial" pitchFamily="34" charset="0"/>
              </a:rPr>
              <a:t>«Νομιμότητα υπηρεσιακών ενεργειών» του ν.3528/2007</a:t>
            </a:r>
            <a:br>
              <a:rPr lang="el-GR" sz="1200" b="1" dirty="0" smtClean="0">
                <a:effectLst>
                  <a:outerShdw blurRad="38100" dist="38100" dir="2700000" algn="tl">
                    <a:srgbClr val="000000">
                      <a:alpha val="43137"/>
                    </a:srgbClr>
                  </a:outerShdw>
                </a:effectLst>
                <a:latin typeface="Arial" pitchFamily="34" charset="0"/>
                <a:cs typeface="Arial" pitchFamily="34" charset="0"/>
              </a:rPr>
            </a:br>
            <a:endParaRPr lang="el-GR" sz="12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428604"/>
            <a:ext cx="7858180" cy="6143668"/>
          </a:xfrm>
          <a:solidFill>
            <a:schemeClr val="bg1"/>
          </a:solidFill>
          <a:ln>
            <a:solidFill>
              <a:srgbClr val="FFC000"/>
            </a:solidFill>
          </a:ln>
        </p:spPr>
        <p:txBody>
          <a:bodyPr>
            <a:normAutofit fontScale="77500" lnSpcReduction="20000"/>
          </a:bodyPr>
          <a:lstStyle/>
          <a:p>
            <a:pPr algn="just">
              <a:lnSpc>
                <a:spcPct val="170000"/>
              </a:lnSpc>
              <a:spcBef>
                <a:spcPts val="0"/>
              </a:spcBef>
            </a:pPr>
            <a:r>
              <a:rPr lang="el-GR" sz="1400" i="1" dirty="0" smtClean="0">
                <a:latin typeface="Arial" pitchFamily="34" charset="0"/>
                <a:cs typeface="Arial" pitchFamily="34" charset="0"/>
              </a:rPr>
              <a:t>1. Ο υπάλληλος είναι υπεύθυνος για την εκτέλεση των καθηκόντων του και τη νομιμότητα των υπηρεσιακών του ενεργειών.</a:t>
            </a:r>
          </a:p>
          <a:p>
            <a:pPr algn="just">
              <a:lnSpc>
                <a:spcPct val="170000"/>
              </a:lnSpc>
              <a:spcBef>
                <a:spcPts val="0"/>
              </a:spcBef>
            </a:pPr>
            <a:r>
              <a:rPr lang="el-GR" sz="1400" i="1" dirty="0" smtClean="0">
                <a:latin typeface="Arial" pitchFamily="34" charset="0"/>
                <a:cs typeface="Arial" pitchFamily="34" charset="0"/>
              </a:rPr>
              <a:t>2. Ο υπάλληλος οφείλει να υπακούει στις διαταγές των προϊσταμένων του. Όταν όμως εκτελεί διαταγή, την οποία θεωρεί παράνομη, οφείλει, πριν την εκτέλεση, να αναφέρει εγγράφως την αντίθετη γνώμη του και να εκτελέσει τη διαταγή χωρίς υπαίτια καθυστέρηση. Η διαταγή δεν προσκτάται νομιμότητα εκ του ότι ο υπάλληλος οφείλει να υπακούσει σε αυτήν.</a:t>
            </a:r>
          </a:p>
          <a:p>
            <a:pPr algn="just">
              <a:lnSpc>
                <a:spcPct val="170000"/>
              </a:lnSpc>
              <a:spcBef>
                <a:spcPts val="0"/>
              </a:spcBef>
            </a:pPr>
            <a:r>
              <a:rPr lang="el-GR" sz="1400" i="1" dirty="0" smtClean="0">
                <a:latin typeface="Arial" pitchFamily="34" charset="0"/>
                <a:cs typeface="Arial" pitchFamily="34" charset="0"/>
              </a:rPr>
              <a:t>3. Αν η διαταγή είναι προδήλως αντισυνταγματική ή παράνομη, ο υπάλληλος οφείλει να μην την εκτελέσει και να το αναφέρει χωρίς αναβολή. Όταν σε διαταγή, η οποία προδήλως αντίκειται σε διατάξεις νόμων ή κανονιστικών πράξεων, διατυπώνονται επείγοντες και εξαιρετικοί λόγοι γενικότερου συμφέροντος ή όταν, ύστερα από άρνηση υπακοής σε πρώτη διαταγή που προδήλως αντίκειται σε τέτοιες διατάξεις, ακολουθήσει δεύτερη διαταγή που εκθέτει επείγοντες και εξαιρετικούς λόγους γενικότερου συμφέροντος, ο υπάλληλος οφείλει να εκτελέσει τη διαταγή και να αναφέρει συγχρόνως στην προϊσταμένη αρχή εκείνου που τον διέταξε. Επί νομικών προσώπων δημοσίου δικαίου, εφόσον εκείνος που διέταξε είναι το διοικητικό συμβούλιο ή το ανώτατο μονομελές όργανο διοίκησης, η αναφορά υποβάλλεται στον εποπτεύοντα Υπουργό. Εάν εκείνος που διέταξε είναι ο Υπουργός, η αναφορά υποβάλλεται στον Πρωθυπουργό.</a:t>
            </a:r>
          </a:p>
          <a:p>
            <a:pPr algn="just">
              <a:lnSpc>
                <a:spcPct val="170000"/>
              </a:lnSpc>
              <a:spcBef>
                <a:spcPts val="0"/>
              </a:spcBef>
            </a:pPr>
            <a:r>
              <a:rPr lang="el-GR" sz="1400" i="1" dirty="0" smtClean="0">
                <a:latin typeface="Arial" pitchFamily="34" charset="0"/>
                <a:cs typeface="Arial" pitchFamily="34" charset="0"/>
              </a:rPr>
              <a:t>4. Αν ο υπάλληλος έχει αντίθετη γνώμη για εντελλόμενη ενέργεια, για την οποία είναι αναγκαία η προσυπογραφή ή η θεώρηση του, οφείλει να τη διατυπώσει εγγράφως για να απαλλαγεί από την ευθύνη. Εάν παραλείπει την προσυπογραφή ή θεώρηση, θεωρείται ότι προσυπέγραψε ή θεώρησε.</a:t>
            </a:r>
          </a:p>
          <a:p>
            <a:pPr algn="just">
              <a:lnSpc>
                <a:spcPct val="170000"/>
              </a:lnSpc>
              <a:spcBef>
                <a:spcPts val="0"/>
              </a:spcBef>
            </a:pPr>
            <a:r>
              <a:rPr lang="el-GR" sz="1400" i="1" dirty="0" smtClean="0">
                <a:latin typeface="Arial" pitchFamily="34" charset="0"/>
                <a:cs typeface="Arial" pitchFamily="34" charset="0"/>
              </a:rPr>
              <a:t>5. Οι προϊστάμενοι όλων των βαθμίδων οφείλουν να προσυπογράφουν τα έγγραφα που ανήκουν στην αρμοδιότητα τους και εκδίδονται με την υπογραφή του προϊσταμένου τους. Αν διαφωνούν, οφείλουν να διατυπώσουν εγγράφως τις τυχόν αντιρρήσεις τους. Αν παραλείψουν να προσυπογράψουν το έγγραφο, θεωρείται ότι το προσυπέγραψαν.</a:t>
            </a:r>
          </a:p>
          <a:p>
            <a:pPr algn="just">
              <a:lnSpc>
                <a:spcPct val="170000"/>
              </a:lnSpc>
              <a:spcBef>
                <a:spcPts val="0"/>
              </a:spcBef>
            </a:pPr>
            <a:r>
              <a:rPr lang="el-GR" sz="1400" i="1" dirty="0" smtClean="0">
                <a:latin typeface="Arial" pitchFamily="34" charset="0"/>
                <a:cs typeface="Arial" pitchFamily="34" charset="0"/>
              </a:rPr>
              <a:t>6. Ο υπάλληλος δεν έχει το δικαίωμα να αρνηθεί τη σύνταξη, με κάθε μέσο, εγγράφου για θέμα της αρμοδιότητας του, εφόσον διαταχθεί γι’ αυτό από οποιονδήποτε από τους προϊσταμένους του. Αν διαφωνεί με το περιεχόμενο του εγγράφου, εφαρμόζεται η παρ. 4 του παρόντος άρθρου</a:t>
            </a:r>
            <a:r>
              <a:rPr lang="el-GR" sz="1400" i="1" dirty="0" smtClean="0">
                <a:latin typeface="Arial" pitchFamily="34" charset="0"/>
                <a:cs typeface="Arial" pitchFamily="34" charset="0"/>
              </a:rPr>
              <a:t>.</a:t>
            </a:r>
          </a:p>
          <a:p>
            <a:pPr algn="just">
              <a:lnSpc>
                <a:spcPct val="170000"/>
              </a:lnSpc>
              <a:spcBef>
                <a:spcPts val="0"/>
              </a:spcBef>
            </a:pPr>
            <a:r>
              <a:rPr lang="el-GR" sz="1400" dirty="0" smtClean="0">
                <a:latin typeface="Arial" pitchFamily="34" charset="0"/>
                <a:cs typeface="Arial" pitchFamily="34" charset="0"/>
              </a:rPr>
              <a:t/>
            </a:r>
            <a:br>
              <a:rPr lang="el-GR" sz="1400" dirty="0" smtClean="0">
                <a:latin typeface="Arial" pitchFamily="34" charset="0"/>
                <a:cs typeface="Arial" pitchFamily="34" charset="0"/>
              </a:rPr>
            </a:br>
            <a:endParaRPr lang="el-GR" sz="1400" dirty="0" smtClean="0">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lgn="just">
              <a:lnSpc>
                <a:spcPct val="160000"/>
              </a:lnSpc>
              <a:spcBef>
                <a:spcPts val="0"/>
              </a:spcBef>
              <a:buFont typeface="Wingdings" pitchFamily="2" charset="2"/>
              <a:buChar char="v"/>
            </a:pPr>
            <a:r>
              <a:rPr lang="el-GR" sz="1800" b="1" dirty="0" smtClean="0">
                <a:solidFill>
                  <a:srgbClr val="FF0000"/>
                </a:solidFill>
                <a:latin typeface="Calibri" pitchFamily="34" charset="0"/>
                <a:cs typeface="Calibri" pitchFamily="34" charset="0"/>
              </a:rPr>
              <a:t>Ρύθμιση διαδικασίας έκδοσης Χ.Ε σε βάρος των πιστώσεων που μεταβιβάστηκαν μετά από εγκριτική απόφαση του κύριου διατάκτη, στους δευτερεύοντες διατάκτες, μέσω Ο.Π.Σ.Δ.Π</a:t>
            </a:r>
            <a:r>
              <a:rPr lang="el-GR" sz="1800" dirty="0" smtClean="0">
                <a:latin typeface="Calibri" pitchFamily="34" charset="0"/>
                <a:cs typeface="Calibri" pitchFamily="34" charset="0"/>
              </a:rPr>
              <a:t>.</a:t>
            </a:r>
          </a:p>
          <a:p>
            <a:pPr marL="360363" indent="-333375" algn="just">
              <a:lnSpc>
                <a:spcPct val="160000"/>
              </a:lnSpc>
              <a:spcBef>
                <a:spcPts val="0"/>
              </a:spcBef>
              <a:buFont typeface="+mj-lt"/>
              <a:buAutoNum type="arabicPeriod"/>
            </a:pPr>
            <a:r>
              <a:rPr lang="el-GR" sz="1800" b="1" dirty="0" smtClean="0">
                <a:latin typeface="Calibri" pitchFamily="34" charset="0"/>
                <a:cs typeface="Calibri" pitchFamily="34" charset="0"/>
              </a:rPr>
              <a:t>Αθροίζονται και αποτελούν μία πίστωση:</a:t>
            </a:r>
            <a:r>
              <a:rPr lang="el-GR" sz="1800" dirty="0" smtClean="0">
                <a:latin typeface="Calibri" pitchFamily="34" charset="0"/>
                <a:cs typeface="Calibri" pitchFamily="34" charset="0"/>
              </a:rPr>
              <a:t> όταν οι πιστώσεις ενός οικ. έτους που αναφέρονται στον ίδιο Φορέα &amp; ΚΑΕ μεταβιβάζονται με περισσότερα του ενός Ε.Ε. στον δευτερεύοντα διατάκτη.</a:t>
            </a:r>
          </a:p>
          <a:p>
            <a:pPr marL="360363" indent="-333375" algn="just">
              <a:lnSpc>
                <a:spcPct val="160000"/>
              </a:lnSpc>
              <a:spcBef>
                <a:spcPts val="0"/>
              </a:spcBef>
              <a:buFont typeface="+mj-lt"/>
              <a:buAutoNum type="arabicPeriod"/>
            </a:pPr>
            <a:r>
              <a:rPr lang="el-GR" sz="1800" dirty="0" smtClean="0">
                <a:latin typeface="Calibri" pitchFamily="34" charset="0"/>
                <a:cs typeface="Calibri" pitchFamily="34" charset="0"/>
              </a:rPr>
              <a:t>Παρακολούθηση των πιστώσεων  που μεταβιβάζονται στους δευτερεύοντες διατάκτες μέσω Ο.Π.Σ.Δ.Π.</a:t>
            </a:r>
          </a:p>
          <a:p>
            <a:pPr marL="360363" indent="-333375" algn="just">
              <a:lnSpc>
                <a:spcPct val="160000"/>
              </a:lnSpc>
              <a:spcBef>
                <a:spcPts val="0"/>
              </a:spcBef>
              <a:buFont typeface="+mj-lt"/>
              <a:buAutoNum type="arabicPeriod"/>
            </a:pPr>
            <a:r>
              <a:rPr lang="el-GR" sz="1800" dirty="0" smtClean="0">
                <a:latin typeface="Calibri" pitchFamily="34" charset="0"/>
                <a:cs typeface="Calibri" pitchFamily="34" charset="0"/>
              </a:rPr>
              <a:t>Εάν δεν είναι  δυνατή η παρακολούθηση  μέσω Ο.Π.Σ.Δ.Π. ακολουθείται η διαδικασία κατάρτισης &amp; αποστολής καταστάσεων με βάση τις εγγραφές που έγιναν τον προηγούμενο μήνα στα βιβλία του δευτερεύοντα διατάκτη. </a:t>
            </a:r>
            <a:endParaRPr lang="en-US" sz="18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82 ΧΕ δευτερεύοντα διατάκτη - Μηνιαίες καταστάσεις</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70</a:t>
            </a:fld>
            <a:endParaRPr lang="el-G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Καθορισμός τρόπου ανάκλησης των ΕΕ: </a:t>
            </a:r>
            <a:r>
              <a:rPr lang="el-GR" sz="2000" dirty="0" smtClean="0">
                <a:latin typeface="Calibri" pitchFamily="34" charset="0"/>
                <a:cs typeface="Calibri" pitchFamily="34" charset="0"/>
              </a:rPr>
              <a:t>κάθε πίστωση που μεταβιβάζεται σε δευτερεύοντα διατάκτη, ισχύει μέχρι την </a:t>
            </a:r>
            <a:r>
              <a:rPr lang="uk-UA" sz="2000" dirty="0" smtClean="0">
                <a:latin typeface="Calibri" pitchFamily="34" charset="0"/>
                <a:cs typeface="Calibri" pitchFamily="34" charset="0"/>
              </a:rPr>
              <a:t>З</a:t>
            </a:r>
            <a:r>
              <a:rPr lang="el-GR" sz="2000" dirty="0" smtClean="0">
                <a:latin typeface="Calibri" pitchFamily="34" charset="0"/>
                <a:cs typeface="Calibri" pitchFamily="34" charset="0"/>
              </a:rPr>
              <a:t>1η/12/οικ. έτους αναφοράς.</a:t>
            </a:r>
          </a:p>
          <a:p>
            <a:pPr marL="714375" indent="-687388" algn="just">
              <a:lnSpc>
                <a:spcPct val="150000"/>
              </a:lnSpc>
              <a:spcBef>
                <a:spcPts val="0"/>
              </a:spcBef>
              <a:buFont typeface="Wingdings" pitchFamily="2" charset="2"/>
              <a:buChar char="ü"/>
            </a:pPr>
            <a:r>
              <a:rPr lang="el-GR" sz="2000" dirty="0" smtClean="0">
                <a:latin typeface="Calibri" pitchFamily="34" charset="0"/>
                <a:cs typeface="Calibri" pitchFamily="34" charset="0"/>
              </a:rPr>
              <a:t>Αν δεν γίνει χρήση του συνόλου ή μέρους της πίστωσης, κατά τη διάρκεια του οικ. έτους, ανακαλείται πριν από τη λήξη του με την </a:t>
            </a:r>
            <a:r>
              <a:rPr lang="el-GR" sz="2000" dirty="0" smtClean="0">
                <a:solidFill>
                  <a:srgbClr val="C00000"/>
                </a:solidFill>
                <a:latin typeface="Calibri" pitchFamily="34" charset="0"/>
                <a:cs typeface="Calibri" pitchFamily="34" charset="0"/>
              </a:rPr>
              <a:t>έκδοση ανακλητικού Ε.Ε</a:t>
            </a:r>
            <a:r>
              <a:rPr lang="el-GR" sz="2000" dirty="0" smtClean="0">
                <a:latin typeface="Calibri" pitchFamily="34" charset="0"/>
                <a:cs typeface="Calibri" pitchFamily="34" charset="0"/>
              </a:rPr>
              <a:t>.</a:t>
            </a:r>
          </a:p>
          <a:p>
            <a:pPr marL="714375" indent="-687388" algn="just">
              <a:lnSpc>
                <a:spcPct val="150000"/>
              </a:lnSpc>
              <a:spcBef>
                <a:spcPts val="0"/>
              </a:spcBef>
              <a:buFont typeface="Wingdings" pitchFamily="2" charset="2"/>
              <a:buChar char="ü"/>
            </a:pPr>
            <a:r>
              <a:rPr lang="el-GR" sz="2000" dirty="0" smtClean="0">
                <a:latin typeface="Calibri" pitchFamily="34" charset="0"/>
                <a:cs typeface="Calibri" pitchFamily="34" charset="0"/>
              </a:rPr>
              <a:t> Εάν δεν εκδοθεί ανακλητικό ΕΕ τότε στις 31/12 </a:t>
            </a:r>
            <a:r>
              <a:rPr lang="el-GR" sz="2000" dirty="0" smtClean="0">
                <a:solidFill>
                  <a:srgbClr val="C00000"/>
                </a:solidFill>
                <a:latin typeface="Calibri" pitchFamily="34" charset="0"/>
                <a:cs typeface="Calibri" pitchFamily="34" charset="0"/>
              </a:rPr>
              <a:t>ανακαλείται χωρίς καμία διατύπωση ή περαιτέρω ενέργεια</a:t>
            </a:r>
            <a:r>
              <a:rPr lang="el-GR" sz="2000" dirty="0" smtClean="0">
                <a:latin typeface="Calibri" pitchFamily="34" charset="0"/>
                <a:cs typeface="Calibri" pitchFamily="34" charset="0"/>
              </a:rPr>
              <a:t>.</a:t>
            </a:r>
          </a:p>
          <a:p>
            <a:pPr marL="714375" indent="-687388" algn="just">
              <a:lnSpc>
                <a:spcPct val="150000"/>
              </a:lnSpc>
              <a:spcBef>
                <a:spcPts val="0"/>
              </a:spcBef>
              <a:buFont typeface="Wingdings" pitchFamily="2" charset="2"/>
              <a:buChar char="ü"/>
            </a:pPr>
            <a:r>
              <a:rPr lang="el-GR" sz="2000" dirty="0" smtClean="0">
                <a:latin typeface="Calibri" pitchFamily="34" charset="0"/>
                <a:cs typeface="Calibri" pitchFamily="34" charset="0"/>
              </a:rPr>
              <a:t>Τα ανακλητικά ΕΕ συντάσσονται &amp; εκδίδονται όπως και τα Ε.Ε.</a:t>
            </a: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83 Ανάκληση Επιτροπικών Ενταλμάτων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71</a:t>
            </a:fld>
            <a:endParaRPr lang="el-G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lnSpcReduction="10000"/>
          </a:bodyPr>
          <a:lstStyle/>
          <a:p>
            <a:pPr marL="360363" indent="-333375" algn="just">
              <a:lnSpc>
                <a:spcPct val="160000"/>
              </a:lnSpc>
              <a:spcBef>
                <a:spcPts val="0"/>
              </a:spcBef>
              <a:buFont typeface="Wingdings" pitchFamily="2" charset="2"/>
              <a:buChar char="v"/>
              <a:tabLst>
                <a:tab pos="360363" algn="l"/>
              </a:tabLst>
            </a:pPr>
            <a:r>
              <a:rPr lang="el-GR" sz="1900" b="1" dirty="0" smtClean="0">
                <a:solidFill>
                  <a:srgbClr val="FF0000"/>
                </a:solidFill>
                <a:latin typeface="Calibri" pitchFamily="34" charset="0"/>
                <a:cs typeface="Calibri" pitchFamily="34" charset="0"/>
              </a:rPr>
              <a:t>Υποχρεωτική τήρηση μέσω ΟΠΣΔΠ: </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1</a:t>
            </a:r>
            <a:r>
              <a:rPr lang="el-GR" sz="1900" b="1" dirty="0" smtClean="0">
                <a:solidFill>
                  <a:srgbClr val="7030A0"/>
                </a:solidFill>
                <a:latin typeface="Calibri" pitchFamily="34" charset="0"/>
                <a:cs typeface="Calibri" pitchFamily="34" charset="0"/>
              </a:rPr>
              <a:t>. Βιβλίο εγκρίσεων και εντολών πληρωμής: </a:t>
            </a:r>
            <a:r>
              <a:rPr lang="el-GR" sz="1900" dirty="0" smtClean="0">
                <a:latin typeface="Calibri" pitchFamily="34" charset="0"/>
                <a:cs typeface="Calibri" pitchFamily="34" charset="0"/>
              </a:rPr>
              <a:t>καταχωρίζονται σε ιδιαίτερες στήλες κατά ΕΦ &amp; Κ.Α.Ε. οι υποχρεώσεις που αναλαμβάνονται από τους διατάκτες, τα εκδιδόμενα Χ.Ε., τα ΕΕ &amp; οι ενεργούμενες πληρωμές βάσει άλλων τίτλων.</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2. </a:t>
            </a:r>
            <a:r>
              <a:rPr lang="el-GR" sz="1900" b="1" dirty="0" smtClean="0">
                <a:solidFill>
                  <a:srgbClr val="7030A0"/>
                </a:solidFill>
                <a:latin typeface="Calibri" pitchFamily="34" charset="0"/>
                <a:cs typeface="Calibri" pitchFamily="34" charset="0"/>
              </a:rPr>
              <a:t>Ημερολόγιο</a:t>
            </a:r>
            <a:r>
              <a:rPr lang="el-GR" sz="1900" b="1" dirty="0" smtClean="0">
                <a:latin typeface="Calibri" pitchFamily="34" charset="0"/>
                <a:cs typeface="Calibri" pitchFamily="34" charset="0"/>
              </a:rPr>
              <a:t>: </a:t>
            </a:r>
            <a:r>
              <a:rPr lang="el-GR" sz="1900" dirty="0" smtClean="0">
                <a:latin typeface="Calibri" pitchFamily="34" charset="0"/>
                <a:cs typeface="Calibri" pitchFamily="34" charset="0"/>
              </a:rPr>
              <a:t>καταχωρίζονται κατ</a:t>
            </a:r>
            <a:r>
              <a:rPr lang="el-GR" sz="1900" baseline="30000" dirty="0" smtClean="0">
                <a:latin typeface="Calibri" pitchFamily="34" charset="0"/>
                <a:cs typeface="Calibri" pitchFamily="34" charset="0"/>
              </a:rPr>
              <a:t>’</a:t>
            </a:r>
            <a:r>
              <a:rPr lang="el-GR" sz="1900" dirty="0" smtClean="0">
                <a:latin typeface="Calibri" pitchFamily="34" charset="0"/>
                <a:cs typeface="Calibri" pitchFamily="34" charset="0"/>
              </a:rPr>
              <a:t> α/α &amp; χρονολογική σειρά τα εκδιδόμενα Χ.Ε. &amp; Ε.Ε. και οι ενεργούμενες κατά μήνα πληρωμές.</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3. </a:t>
            </a:r>
            <a:r>
              <a:rPr lang="el-GR" sz="1900" b="1" dirty="0" smtClean="0">
                <a:solidFill>
                  <a:srgbClr val="7030A0"/>
                </a:solidFill>
                <a:latin typeface="Calibri" pitchFamily="34" charset="0"/>
                <a:cs typeface="Calibri" pitchFamily="34" charset="0"/>
              </a:rPr>
              <a:t>Βιβλίο λογαριασμού δευτερευόντων </a:t>
            </a:r>
            <a:r>
              <a:rPr lang="el-GR" sz="1900" b="1" dirty="0" err="1" smtClean="0">
                <a:solidFill>
                  <a:srgbClr val="7030A0"/>
                </a:solidFill>
                <a:latin typeface="Calibri" pitchFamily="34" charset="0"/>
                <a:cs typeface="Calibri" pitchFamily="34" charset="0"/>
              </a:rPr>
              <a:t>διατακτών</a:t>
            </a:r>
            <a:r>
              <a:rPr lang="el-GR" sz="1900" b="1" dirty="0" smtClean="0">
                <a:latin typeface="Calibri" pitchFamily="34" charset="0"/>
                <a:cs typeface="Calibri" pitchFamily="34" charset="0"/>
              </a:rPr>
              <a:t>: </a:t>
            </a:r>
            <a:r>
              <a:rPr lang="el-GR" sz="1900" dirty="0" smtClean="0">
                <a:latin typeface="Calibri" pitchFamily="34" charset="0"/>
                <a:cs typeface="Calibri" pitchFamily="34" charset="0"/>
              </a:rPr>
              <a:t>καταχωρίζονται κατά διατάκτη, ΕΦ, Κ.Α.Ε. οι μεταβιβαζόμενες σε αυτούς πιστώσεις, τα κατά μήνα εκδιδόμενα Χ.Ε. &amp; οι εξοφλήσεις τους.</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4. </a:t>
            </a:r>
            <a:r>
              <a:rPr lang="el-GR" sz="1900" b="1" dirty="0" smtClean="0">
                <a:solidFill>
                  <a:srgbClr val="7030A0"/>
                </a:solidFill>
                <a:latin typeface="Calibri" pitchFamily="34" charset="0"/>
                <a:cs typeface="Calibri" pitchFamily="34" charset="0"/>
              </a:rPr>
              <a:t>Βιβλίο υπολόγων Χ.Ε.Π. &amp; προσωρινών Χ.Ε</a:t>
            </a:r>
            <a:r>
              <a:rPr lang="el-GR" sz="1900" b="1" dirty="0" smtClean="0">
                <a:latin typeface="Calibri" pitchFamily="34" charset="0"/>
                <a:cs typeface="Calibri" pitchFamily="34" charset="0"/>
              </a:rPr>
              <a:t>.: </a:t>
            </a:r>
            <a:r>
              <a:rPr lang="el-GR" sz="1900" dirty="0" smtClean="0">
                <a:latin typeface="Calibri" pitchFamily="34" charset="0"/>
                <a:cs typeface="Calibri" pitchFamily="34" charset="0"/>
              </a:rPr>
              <a:t>καταχωρίζονται ανά υπόλογο τα εκδιδόμενα Χ.Ε.Π.</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5. </a:t>
            </a:r>
            <a:r>
              <a:rPr lang="el-GR" sz="1900" b="1" dirty="0" smtClean="0">
                <a:solidFill>
                  <a:srgbClr val="7030A0"/>
                </a:solidFill>
                <a:latin typeface="Calibri" pitchFamily="34" charset="0"/>
                <a:cs typeface="Calibri" pitchFamily="34" charset="0"/>
              </a:rPr>
              <a:t>Ημερολόγιο εκδιδομένων προσωρινών Χ.Ε</a:t>
            </a:r>
            <a:r>
              <a:rPr lang="el-GR" sz="1900" b="1" dirty="0" smtClean="0">
                <a:latin typeface="Calibri" pitchFamily="34" charset="0"/>
                <a:cs typeface="Calibri" pitchFamily="34" charset="0"/>
              </a:rPr>
              <a:t>.</a:t>
            </a:r>
            <a:endParaRPr lang="el-GR" sz="1900" dirty="0" smtClean="0">
              <a:latin typeface="Calibri" pitchFamily="34" charset="0"/>
              <a:cs typeface="Calibri" pitchFamily="34" charset="0"/>
            </a:endParaRPr>
          </a:p>
          <a:p>
            <a:pPr marL="360363" indent="-333375" algn="just">
              <a:lnSpc>
                <a:spcPct val="17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84 Τηρούμενα Βιβλία από τις οικ. Υπηρεσίες των Φορέων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72</a:t>
            </a:fld>
            <a:endParaRPr 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buFont typeface="Wingdings" pitchFamily="2" charset="2"/>
              <a:buChar char="v"/>
            </a:pPr>
            <a:r>
              <a:rPr lang="el-GR" sz="2000" b="1" dirty="0" smtClean="0">
                <a:solidFill>
                  <a:srgbClr val="FF0000"/>
                </a:solidFill>
              </a:rPr>
              <a:t>Υποχρεωτική τήρηση μέσω ΟΠΣΔΠ: </a:t>
            </a:r>
          </a:p>
          <a:p>
            <a:endParaRPr lang="el-GR" sz="2000" b="1" dirty="0" smtClean="0">
              <a:solidFill>
                <a:srgbClr val="FF0000"/>
              </a:solidFill>
            </a:endParaRPr>
          </a:p>
          <a:p>
            <a:pPr marL="360363" indent="-333375" algn="just">
              <a:lnSpc>
                <a:spcPct val="150000"/>
              </a:lnSpc>
              <a:spcBef>
                <a:spcPts val="0"/>
              </a:spcBef>
            </a:pPr>
            <a:r>
              <a:rPr lang="el-GR" sz="2000" b="1" dirty="0" smtClean="0">
                <a:latin typeface="Calibri" pitchFamily="34" charset="0"/>
                <a:cs typeface="Calibri" pitchFamily="34" charset="0"/>
              </a:rPr>
              <a:t>6</a:t>
            </a:r>
            <a:r>
              <a:rPr lang="el-GR" sz="2000" b="1" dirty="0" smtClean="0">
                <a:solidFill>
                  <a:srgbClr val="7030A0"/>
                </a:solidFill>
                <a:latin typeface="Calibri" pitchFamily="34" charset="0"/>
                <a:cs typeface="Calibri" pitchFamily="34" charset="0"/>
              </a:rPr>
              <a:t>. </a:t>
            </a:r>
            <a:r>
              <a:rPr lang="el-GR" sz="2400" b="1" dirty="0" smtClean="0">
                <a:solidFill>
                  <a:srgbClr val="7030A0"/>
                </a:solidFill>
                <a:latin typeface="Calibri" pitchFamily="34" charset="0"/>
                <a:cs typeface="Calibri" pitchFamily="34" charset="0"/>
              </a:rPr>
              <a:t>Ημερολόγιο Χ.Ε. που εκδίδονται σε βάρος λογαριασμών εκτός προϋπολογισμού</a:t>
            </a:r>
            <a:r>
              <a:rPr lang="el-GR" sz="2400" b="1" dirty="0" smtClean="0">
                <a:latin typeface="Calibri" pitchFamily="34" charset="0"/>
                <a:cs typeface="Calibri" pitchFamily="34" charset="0"/>
              </a:rPr>
              <a:t>.</a:t>
            </a:r>
            <a:endParaRPr lang="el-GR" sz="2400" dirty="0" smtClean="0">
              <a:latin typeface="Calibri" pitchFamily="34" charset="0"/>
              <a:cs typeface="Calibri" pitchFamily="34" charset="0"/>
            </a:endParaRPr>
          </a:p>
          <a:p>
            <a:pPr marL="360363" indent="-333375" algn="just">
              <a:lnSpc>
                <a:spcPct val="150000"/>
              </a:lnSpc>
              <a:spcBef>
                <a:spcPts val="0"/>
              </a:spcBef>
            </a:pPr>
            <a:r>
              <a:rPr lang="el-GR" sz="2400" b="1" dirty="0" smtClean="0">
                <a:latin typeface="Calibri" pitchFamily="34" charset="0"/>
                <a:cs typeface="Calibri" pitchFamily="34" charset="0"/>
              </a:rPr>
              <a:t>7. </a:t>
            </a:r>
            <a:r>
              <a:rPr lang="el-GR" sz="2400" b="1" dirty="0" smtClean="0">
                <a:solidFill>
                  <a:srgbClr val="C00000"/>
                </a:solidFill>
                <a:latin typeface="Calibri" pitchFamily="34" charset="0"/>
                <a:cs typeface="Calibri" pitchFamily="34" charset="0"/>
              </a:rPr>
              <a:t>Βιβλίο προκαταβολών που χορηγούνται από τον </a:t>
            </a:r>
            <a:r>
              <a:rPr lang="el-GR" sz="2400" b="1" dirty="0" err="1" smtClean="0">
                <a:solidFill>
                  <a:srgbClr val="C00000"/>
                </a:solidFill>
                <a:latin typeface="Calibri" pitchFamily="34" charset="0"/>
                <a:cs typeface="Calibri" pitchFamily="34" charset="0"/>
              </a:rPr>
              <a:t>ΥπΟικ</a:t>
            </a:r>
            <a:r>
              <a:rPr lang="el-GR" sz="2400" b="1" dirty="0" smtClean="0">
                <a:solidFill>
                  <a:srgbClr val="C00000"/>
                </a:solidFill>
                <a:latin typeface="Calibri" pitchFamily="34" charset="0"/>
                <a:cs typeface="Calibri" pitchFamily="34" charset="0"/>
              </a:rPr>
              <a:t>., βάσει των άρθρ.114 του ν. 4270/2014.</a:t>
            </a:r>
            <a:endParaRPr lang="el-GR" sz="2400" dirty="0" smtClean="0">
              <a:solidFill>
                <a:srgbClr val="C00000"/>
              </a:solidFill>
              <a:latin typeface="Calibri" pitchFamily="34" charset="0"/>
              <a:cs typeface="Calibri" pitchFamily="34" charset="0"/>
            </a:endParaRPr>
          </a:p>
          <a:p>
            <a:pPr marL="360363" indent="-333375" algn="just">
              <a:lnSpc>
                <a:spcPct val="150000"/>
              </a:lnSpc>
              <a:spcBef>
                <a:spcPts val="0"/>
              </a:spcBef>
            </a:pPr>
            <a:r>
              <a:rPr lang="el-GR" sz="2400" b="1" dirty="0" smtClean="0">
                <a:latin typeface="Calibri" pitchFamily="34" charset="0"/>
                <a:cs typeface="Calibri" pitchFamily="34" charset="0"/>
              </a:rPr>
              <a:t>8.</a:t>
            </a:r>
            <a:r>
              <a:rPr lang="el-GR" sz="2400" b="1" dirty="0" smtClean="0">
                <a:solidFill>
                  <a:srgbClr val="7030A0"/>
                </a:solidFill>
                <a:latin typeface="Calibri" pitchFamily="34" charset="0"/>
                <a:cs typeface="Calibri" pitchFamily="34" charset="0"/>
              </a:rPr>
              <a:t>Ημερολόγιο Εντολών Μεταφοράς &amp; Πίστωσης λογαριασμού των εξοφλουμένων, μέσω της </a:t>
            </a:r>
            <a:r>
              <a:rPr lang="el-GR" sz="2400" b="1" dirty="0" err="1" smtClean="0">
                <a:solidFill>
                  <a:srgbClr val="7030A0"/>
                </a:solidFill>
                <a:latin typeface="Calibri" pitchFamily="34" charset="0"/>
                <a:cs typeface="Calibri" pitchFamily="34" charset="0"/>
              </a:rPr>
              <a:t>ΤτΕ</a:t>
            </a:r>
            <a:r>
              <a:rPr lang="el-GR" sz="2400" b="1" dirty="0" smtClean="0">
                <a:solidFill>
                  <a:srgbClr val="7030A0"/>
                </a:solidFill>
                <a:latin typeface="Calibri" pitchFamily="34" charset="0"/>
                <a:cs typeface="Calibri" pitchFamily="34" charset="0"/>
              </a:rPr>
              <a:t>, ΧΕ.</a:t>
            </a:r>
            <a:endParaRPr lang="el-GR" sz="2400" dirty="0" smtClean="0">
              <a:solidFill>
                <a:srgbClr val="7030A0"/>
              </a:solidFill>
              <a:latin typeface="Calibri" pitchFamily="34" charset="0"/>
              <a:cs typeface="Calibri" pitchFamily="34" charset="0"/>
            </a:endParaRPr>
          </a:p>
          <a:p>
            <a:pPr marL="360363" indent="-333375" algn="just">
              <a:lnSpc>
                <a:spcPct val="150000"/>
              </a:lnSpc>
              <a:spcBef>
                <a:spcPts val="0"/>
              </a:spcBef>
            </a:pPr>
            <a:r>
              <a:rPr lang="el-GR" sz="2400" b="1" dirty="0" smtClean="0">
                <a:latin typeface="Calibri" pitchFamily="34" charset="0"/>
                <a:cs typeface="Calibri" pitchFamily="34" charset="0"/>
              </a:rPr>
              <a:t>9. 	</a:t>
            </a:r>
            <a:r>
              <a:rPr lang="el-GR" sz="2400" b="1" dirty="0" smtClean="0">
                <a:solidFill>
                  <a:srgbClr val="C00000"/>
                </a:solidFill>
                <a:latin typeface="Calibri" pitchFamily="34" charset="0"/>
                <a:cs typeface="Calibri" pitchFamily="34" charset="0"/>
              </a:rPr>
              <a:t>Μητρώο Δικαιούχων.</a:t>
            </a:r>
            <a:endParaRPr lang="el-GR" sz="2400" dirty="0" smtClean="0">
              <a:solidFill>
                <a:srgbClr val="C0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84 Τηρούμενα Βιβλία από τις οικ. Υπηρεσίες των Φορέων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73</a:t>
            </a:fld>
            <a:endParaRPr lang="el-G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lgn="just">
              <a:lnSpc>
                <a:spcPct val="150000"/>
              </a:lnSpc>
              <a:spcBef>
                <a:spcPts val="0"/>
              </a:spcBef>
              <a:buFont typeface="Wingdings" pitchFamily="2" charset="2"/>
              <a:buChar char="v"/>
            </a:pPr>
            <a:r>
              <a:rPr lang="el-GR" sz="2000" b="1" dirty="0" smtClean="0">
                <a:solidFill>
                  <a:srgbClr val="FF0000"/>
                </a:solidFill>
                <a:latin typeface="Calibri" pitchFamily="34" charset="0"/>
                <a:cs typeface="Calibri" pitchFamily="34" charset="0"/>
              </a:rPr>
              <a:t>Υποχρεωτική τήρηση μέσω ΟΠΣΔΠ: </a:t>
            </a:r>
            <a:r>
              <a:rPr lang="el-GR" sz="2000" dirty="0" smtClean="0">
                <a:latin typeface="Calibri" pitchFamily="34" charset="0"/>
                <a:cs typeface="Calibri" pitchFamily="34" charset="0"/>
              </a:rPr>
              <a:t>επιπρόσθετα (χειρόγραφα ή ηλεκτρονικά):</a:t>
            </a:r>
          </a:p>
          <a:p>
            <a:pPr marL="360363" indent="-333375" algn="just">
              <a:lnSpc>
                <a:spcPct val="150000"/>
              </a:lnSpc>
              <a:spcBef>
                <a:spcPts val="0"/>
              </a:spcBef>
            </a:pPr>
            <a:r>
              <a:rPr lang="el-GR" sz="2000" b="1" dirty="0" smtClean="0">
                <a:latin typeface="Calibri" pitchFamily="34" charset="0"/>
                <a:cs typeface="Calibri" pitchFamily="34" charset="0"/>
              </a:rPr>
              <a:t>1. Μητρώο Κατασχέσεων </a:t>
            </a:r>
            <a:r>
              <a:rPr lang="el-GR" sz="2000" b="1" dirty="0" smtClean="0">
                <a:solidFill>
                  <a:srgbClr val="00B050"/>
                </a:solidFill>
                <a:latin typeface="Calibri" pitchFamily="34" charset="0"/>
                <a:cs typeface="Calibri" pitchFamily="34" charset="0"/>
              </a:rPr>
              <a:t>[Παράρτημα III, όμοιο με το συν/</a:t>
            </a:r>
            <a:r>
              <a:rPr lang="el-GR" sz="2000" b="1" dirty="0" err="1" smtClean="0">
                <a:solidFill>
                  <a:srgbClr val="00B050"/>
                </a:solidFill>
                <a:latin typeface="Calibri" pitchFamily="34" charset="0"/>
                <a:cs typeface="Calibri" pitchFamily="34" charset="0"/>
              </a:rPr>
              <a:t>νο</a:t>
            </a:r>
            <a:r>
              <a:rPr lang="el-GR" sz="2000" b="1" dirty="0" smtClean="0">
                <a:solidFill>
                  <a:srgbClr val="00B050"/>
                </a:solidFill>
                <a:latin typeface="Calibri" pitchFamily="34" charset="0"/>
                <a:cs typeface="Calibri" pitchFamily="34" charset="0"/>
              </a:rPr>
              <a:t> σχετικό υπόδειγμα στο Παράρτημα της </a:t>
            </a:r>
            <a:r>
              <a:rPr lang="el-GR" sz="2000" b="1" dirty="0" err="1" smtClean="0">
                <a:solidFill>
                  <a:srgbClr val="00B050"/>
                </a:solidFill>
                <a:latin typeface="Calibri" pitchFamily="34" charset="0"/>
                <a:cs typeface="Calibri" pitchFamily="34" charset="0"/>
              </a:rPr>
              <a:t>αριθμ</a:t>
            </a:r>
            <a:r>
              <a:rPr lang="el-GR" sz="2000" b="1" dirty="0" smtClean="0">
                <a:solidFill>
                  <a:srgbClr val="00B050"/>
                </a:solidFill>
                <a:latin typeface="Calibri" pitchFamily="34" charset="0"/>
                <a:cs typeface="Calibri" pitchFamily="34" charset="0"/>
              </a:rPr>
              <a:t>. 2/107929/0026/1.12.2013 (Β.3172) Κ.Υ.Α.].</a:t>
            </a:r>
          </a:p>
          <a:p>
            <a:pPr marL="360363" indent="-333375" algn="just">
              <a:lnSpc>
                <a:spcPct val="150000"/>
              </a:lnSpc>
              <a:spcBef>
                <a:spcPts val="0"/>
              </a:spcBef>
            </a:pPr>
            <a:r>
              <a:rPr lang="el-GR" sz="2000" b="1" dirty="0" smtClean="0">
                <a:latin typeface="Calibri" pitchFamily="34" charset="0"/>
                <a:cs typeface="Calibri" pitchFamily="34" charset="0"/>
              </a:rPr>
              <a:t>2. Μητρώο Εκχωρήσεων </a:t>
            </a:r>
            <a:r>
              <a:rPr lang="el-GR" sz="2000" b="1" dirty="0" smtClean="0">
                <a:solidFill>
                  <a:srgbClr val="00B050"/>
                </a:solidFill>
                <a:latin typeface="Calibri" pitchFamily="34" charset="0"/>
                <a:cs typeface="Calibri" pitchFamily="34" charset="0"/>
              </a:rPr>
              <a:t>[Παράρτημα IV, όμοιο με το συν/</a:t>
            </a:r>
            <a:r>
              <a:rPr lang="el-GR" sz="2000" b="1" dirty="0" err="1" smtClean="0">
                <a:solidFill>
                  <a:srgbClr val="00B050"/>
                </a:solidFill>
                <a:latin typeface="Calibri" pitchFamily="34" charset="0"/>
                <a:cs typeface="Calibri" pitchFamily="34" charset="0"/>
              </a:rPr>
              <a:t>νο</a:t>
            </a:r>
            <a:r>
              <a:rPr lang="el-GR" sz="2000" b="1" dirty="0" smtClean="0">
                <a:solidFill>
                  <a:srgbClr val="00B050"/>
                </a:solidFill>
                <a:latin typeface="Calibri" pitchFamily="34" charset="0"/>
                <a:cs typeface="Calibri" pitchFamily="34" charset="0"/>
              </a:rPr>
              <a:t> σχετικό υπόδειγμα στο Παράρτημα της </a:t>
            </a:r>
            <a:r>
              <a:rPr lang="el-GR" sz="2000" b="1" dirty="0" err="1" smtClean="0">
                <a:solidFill>
                  <a:srgbClr val="00B050"/>
                </a:solidFill>
                <a:latin typeface="Calibri" pitchFamily="34" charset="0"/>
                <a:cs typeface="Calibri" pitchFamily="34" charset="0"/>
              </a:rPr>
              <a:t>αριθμ</a:t>
            </a:r>
            <a:r>
              <a:rPr lang="el-GR" sz="2000" b="1" dirty="0" smtClean="0">
                <a:solidFill>
                  <a:srgbClr val="00B050"/>
                </a:solidFill>
                <a:latin typeface="Calibri" pitchFamily="34" charset="0"/>
                <a:cs typeface="Calibri" pitchFamily="34" charset="0"/>
              </a:rPr>
              <a:t>. 2/107929/0026/1-12-2013 (Β.3172) Κ.Υ.Α.].</a:t>
            </a:r>
          </a:p>
          <a:p>
            <a:pPr marL="360363" indent="-333375" algn="just">
              <a:lnSpc>
                <a:spcPct val="150000"/>
              </a:lnSpc>
              <a:spcBef>
                <a:spcPts val="0"/>
              </a:spcBef>
            </a:pPr>
            <a:r>
              <a:rPr lang="el-GR" sz="2000" dirty="0" smtClean="0">
                <a:latin typeface="Calibri" pitchFamily="34" charset="0"/>
                <a:cs typeface="Calibri" pitchFamily="34" charset="0"/>
              </a:rPr>
              <a:t>3. </a:t>
            </a:r>
            <a:r>
              <a:rPr lang="el-GR" sz="2000" b="1" dirty="0" smtClean="0">
                <a:latin typeface="Calibri" pitchFamily="34" charset="0"/>
                <a:cs typeface="Calibri" pitchFamily="34" charset="0"/>
              </a:rPr>
              <a:t>Μητρώο Υπαλλήλων </a:t>
            </a:r>
            <a:r>
              <a:rPr lang="el-GR" sz="2000" b="1" dirty="0" smtClean="0">
                <a:solidFill>
                  <a:srgbClr val="00B050"/>
                </a:solidFill>
                <a:latin typeface="Calibri" pitchFamily="34" charset="0"/>
                <a:cs typeface="Calibri" pitchFamily="34" charset="0"/>
              </a:rPr>
              <a:t>(Παράρτημα V - ενδεικτικό υπόδειγμα Μητρώου Υπαλλήλων)</a:t>
            </a:r>
            <a:endParaRPr lang="el-GR" sz="20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Εξουσιοδοτική διάταξη στον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για ρύθμιση λοιπών ζητημάτων εφαρμογής.</a:t>
            </a:r>
          </a:p>
          <a:p>
            <a:pPr marL="360363" indent="-333375" algn="just">
              <a:lnSpc>
                <a:spcPct val="16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84 Τηρούμενα Βιβλία από τις οικ. Υπηρεσίες των Φορέων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74</a:t>
            </a:fld>
            <a:endParaRPr lang="el-G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8001056" cy="5786478"/>
          </a:xfrm>
          <a:noFill/>
          <a:ln>
            <a:noFill/>
          </a:ln>
        </p:spPr>
        <p:txBody>
          <a:bodyPr>
            <a:normAutofit/>
          </a:bodyPr>
          <a:lstStyle/>
          <a:p>
            <a:pPr marL="176213" indent="-149225" algn="just">
              <a:lnSpc>
                <a:spcPct val="150000"/>
              </a:lnSpc>
              <a:spcBef>
                <a:spcPts val="0"/>
              </a:spcBef>
              <a:buFont typeface="Wingdings" pitchFamily="2" charset="2"/>
              <a:buChar char="Ø"/>
            </a:pPr>
            <a:r>
              <a:rPr lang="el-GR" sz="2400" dirty="0" smtClean="0">
                <a:latin typeface="Calibri" pitchFamily="34" charset="0"/>
                <a:cs typeface="Calibri" pitchFamily="34" charset="0"/>
              </a:rPr>
              <a:t>Οριοθέτηση της ευθύνης των αρμόδιων οργάνων  των οικ. υπηρεσιών των φορέων του Δημοσίου που διενεργούν: </a:t>
            </a:r>
          </a:p>
          <a:p>
            <a:pPr marL="484188" indent="-457200" algn="just">
              <a:lnSpc>
                <a:spcPct val="150000"/>
              </a:lnSpc>
              <a:spcBef>
                <a:spcPts val="0"/>
              </a:spcBef>
              <a:buAutoNum type="arabicParenR"/>
              <a:tabLst>
                <a:tab pos="360363" algn="l"/>
              </a:tabLst>
            </a:pPr>
            <a:r>
              <a:rPr lang="el-GR" sz="2400" b="1" dirty="0" smtClean="0">
                <a:solidFill>
                  <a:srgbClr val="FF0000"/>
                </a:solidFill>
                <a:latin typeface="Calibri" pitchFamily="34" charset="0"/>
                <a:cs typeface="Calibri" pitchFamily="34" charset="0"/>
              </a:rPr>
              <a:t>τον έλεγχο, την εκκαθάριση &amp; την </a:t>
            </a:r>
            <a:r>
              <a:rPr lang="el-GR" sz="2400" b="1" dirty="0" err="1" smtClean="0">
                <a:solidFill>
                  <a:srgbClr val="FF0000"/>
                </a:solidFill>
                <a:latin typeface="Calibri" pitchFamily="34" charset="0"/>
                <a:cs typeface="Calibri" pitchFamily="34" charset="0"/>
              </a:rPr>
              <a:t>ενταλματοποίηση</a:t>
            </a:r>
            <a:r>
              <a:rPr lang="el-GR" sz="2400" b="1" dirty="0" smtClean="0">
                <a:solidFill>
                  <a:srgbClr val="FF0000"/>
                </a:solidFill>
                <a:latin typeface="Calibri" pitchFamily="34" charset="0"/>
                <a:cs typeface="Calibri" pitchFamily="34" charset="0"/>
              </a:rPr>
              <a:t> των δαπανών, &amp; την τήρηση των βιβλίων </a:t>
            </a:r>
          </a:p>
          <a:p>
            <a:pPr marL="484188" indent="-457200" algn="ctr">
              <a:lnSpc>
                <a:spcPct val="150000"/>
              </a:lnSpc>
              <a:spcBef>
                <a:spcPts val="0"/>
              </a:spcBef>
              <a:tabLst>
                <a:tab pos="360363" algn="l"/>
              </a:tabLst>
            </a:pPr>
            <a:r>
              <a:rPr lang="el-GR" sz="2400" b="1" dirty="0" smtClean="0">
                <a:solidFill>
                  <a:srgbClr val="FF0000"/>
                </a:solidFill>
                <a:latin typeface="Calibri" pitchFamily="34" charset="0"/>
                <a:cs typeface="Calibri" pitchFamily="34" charset="0"/>
              </a:rPr>
              <a:t>&amp; </a:t>
            </a:r>
          </a:p>
          <a:p>
            <a:pPr marL="484188" indent="-457200" algn="just">
              <a:lnSpc>
                <a:spcPct val="150000"/>
              </a:lnSpc>
              <a:spcBef>
                <a:spcPts val="0"/>
              </a:spcBef>
              <a:tabLst>
                <a:tab pos="360363" algn="l"/>
              </a:tabLst>
            </a:pPr>
            <a:r>
              <a:rPr lang="el-GR" sz="2400" b="1" dirty="0" smtClean="0">
                <a:solidFill>
                  <a:srgbClr val="FF0000"/>
                </a:solidFill>
                <a:latin typeface="Calibri" pitchFamily="34" charset="0"/>
                <a:cs typeface="Calibri" pitchFamily="34" charset="0"/>
              </a:rPr>
              <a:t>2)   την εξόφληση &amp; το συμψηφισμό των Χ.Ε</a:t>
            </a:r>
            <a:r>
              <a:rPr lang="el-GR" sz="2400" dirty="0" smtClean="0">
                <a:solidFill>
                  <a:srgbClr val="FF0000"/>
                </a:solidFill>
                <a:latin typeface="Calibri" pitchFamily="34" charset="0"/>
                <a:cs typeface="Calibri" pitchFamily="34" charset="0"/>
              </a:rPr>
              <a:t>.</a:t>
            </a: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75</a:t>
            </a:fld>
            <a:endParaRPr 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176213" indent="-149225" algn="just">
              <a:lnSpc>
                <a:spcPct val="160000"/>
              </a:lnSpc>
              <a:spcBef>
                <a:spcPts val="0"/>
              </a:spcBef>
              <a:buFont typeface="Wingdings" pitchFamily="2" charset="2"/>
              <a:buChar char="Ø"/>
            </a:pPr>
            <a:r>
              <a:rPr lang="el-GR" sz="2000" dirty="0" smtClean="0">
                <a:latin typeface="Calibri" pitchFamily="34" charset="0"/>
                <a:cs typeface="Calibri" pitchFamily="34" charset="0"/>
              </a:rPr>
              <a:t>Προσδιορισμός ευθύνης Π.Ο.Υ. &amp; των προϊσταμένων/επικεφαλής των Τμημάτων/Γραφείων &amp; των υπαλλήλων, </a:t>
            </a:r>
            <a:r>
              <a:rPr lang="el-GR" sz="2000" b="1" dirty="0" smtClean="0">
                <a:latin typeface="Calibri" pitchFamily="34" charset="0"/>
                <a:cs typeface="Calibri" pitchFamily="34" charset="0"/>
              </a:rPr>
              <a:t>κατά λόγο αρμοδιότητας</a:t>
            </a:r>
            <a:r>
              <a:rPr lang="el-GR" sz="2000" dirty="0" smtClean="0">
                <a:latin typeface="Calibri" pitchFamily="34" charset="0"/>
                <a:cs typeface="Calibri" pitchFamily="34" charset="0"/>
              </a:rPr>
              <a:t>, με τις διατάξεις του </a:t>
            </a:r>
            <a:r>
              <a:rPr lang="el-GR" sz="2000" b="1" dirty="0" smtClean="0">
                <a:solidFill>
                  <a:srgbClr val="00B050"/>
                </a:solidFill>
                <a:latin typeface="Calibri" pitchFamily="34" charset="0"/>
                <a:cs typeface="Calibri" pitchFamily="34" charset="0"/>
              </a:rPr>
              <a:t>άρθρ. 26 </a:t>
            </a:r>
            <a:r>
              <a:rPr lang="el-GR" sz="2000" dirty="0" smtClean="0">
                <a:latin typeface="Calibri" pitchFamily="34" charset="0"/>
                <a:cs typeface="Calibri" pitchFamily="34" charset="0"/>
              </a:rPr>
              <a:t>του ν. 4270/2014 &amp; § 3 αρθρ.85. Διακρίνεται σε:</a:t>
            </a:r>
          </a:p>
          <a:p>
            <a:pPr marL="176213" indent="-149225" algn="just">
              <a:lnSpc>
                <a:spcPct val="160000"/>
              </a:lnSpc>
              <a:spcBef>
                <a:spcPts val="0"/>
              </a:spcBef>
            </a:pPr>
            <a:endParaRPr lang="el-GR" sz="2000" dirty="0" smtClean="0">
              <a:latin typeface="Calibri" pitchFamily="34" charset="0"/>
              <a:cs typeface="Calibri" pitchFamily="34" charset="0"/>
            </a:endParaRPr>
          </a:p>
          <a:p>
            <a:pPr marL="360363" indent="-333375" algn="just">
              <a:lnSpc>
                <a:spcPct val="160000"/>
              </a:lnSpc>
              <a:spcBef>
                <a:spcPts val="0"/>
              </a:spcBef>
            </a:pPr>
            <a:r>
              <a:rPr lang="el-GR" sz="2000" dirty="0" smtClean="0">
                <a:latin typeface="Calibri" pitchFamily="34" charset="0"/>
                <a:cs typeface="Calibri" pitchFamily="34" charset="0"/>
              </a:rPr>
              <a:t>	</a:t>
            </a:r>
            <a:r>
              <a:rPr lang="el-GR" sz="2000" dirty="0" smtClean="0">
                <a:solidFill>
                  <a:srgbClr val="00B050"/>
                </a:solidFill>
                <a:latin typeface="Calibri" pitchFamily="34" charset="0"/>
                <a:cs typeface="Calibri" pitchFamily="34" charset="0"/>
              </a:rPr>
              <a:t>α)</a:t>
            </a:r>
            <a:r>
              <a:rPr lang="el-GR" sz="2000" dirty="0" smtClean="0">
                <a:latin typeface="Calibri" pitchFamily="34" charset="0"/>
                <a:cs typeface="Calibri" pitchFamily="34" charset="0"/>
              </a:rPr>
              <a:t> </a:t>
            </a:r>
            <a:r>
              <a:rPr lang="el-GR" sz="2000" b="1" u="sng" dirty="0" smtClean="0">
                <a:solidFill>
                  <a:srgbClr val="00B050"/>
                </a:solidFill>
                <a:latin typeface="Calibri" pitchFamily="34" charset="0"/>
                <a:cs typeface="Calibri" pitchFamily="34" charset="0"/>
              </a:rPr>
              <a:t>αστική ευθύνη έναντι του Δημοσίου</a:t>
            </a:r>
            <a:r>
              <a:rPr lang="el-GR" sz="2000" dirty="0" smtClean="0">
                <a:latin typeface="Calibri" pitchFamily="34" charset="0"/>
                <a:cs typeface="Calibri" pitchFamily="34" charset="0"/>
              </a:rPr>
              <a:t>: </a:t>
            </a:r>
            <a:r>
              <a:rPr lang="el-GR" sz="2000" b="1" dirty="0" smtClean="0">
                <a:solidFill>
                  <a:srgbClr val="FF0000"/>
                </a:solidFill>
                <a:latin typeface="Calibri" pitchFamily="34" charset="0"/>
                <a:cs typeface="Calibri" pitchFamily="34" charset="0"/>
              </a:rPr>
              <a:t>[άρθρ. 38, ΥΚ ο υπάλληλος ευθύνεται έναντι του Δημοσίου για κάθε ζημία την οποία προξένησε σε αυτό από δόλο ή βαρεία αμέλεια κατά την εκτέλεση των καθηκόντων του].</a:t>
            </a:r>
          </a:p>
          <a:p>
            <a:pPr marL="360363" indent="-333375" algn="just">
              <a:lnSpc>
                <a:spcPct val="160000"/>
              </a:lnSpc>
              <a:spcBef>
                <a:spcPts val="0"/>
              </a:spcBef>
            </a:pPr>
            <a:r>
              <a:rPr lang="el-GR" sz="2000" dirty="0" smtClean="0">
                <a:latin typeface="Calibri" pitchFamily="34" charset="0"/>
                <a:cs typeface="Calibri" pitchFamily="34" charset="0"/>
              </a:rPr>
              <a:t>	</a:t>
            </a:r>
            <a:endParaRPr lang="el-GR" sz="2000" dirty="0" smtClean="0">
              <a:solidFill>
                <a:srgbClr val="0070C0"/>
              </a:solidFill>
              <a:latin typeface="Calibri" pitchFamily="34" charset="0"/>
              <a:cs typeface="Calibri" pitchFamily="34" charset="0"/>
            </a:endParaRP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76</a:t>
            </a:fld>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0363" indent="-333375" algn="just">
              <a:lnSpc>
                <a:spcPct val="160000"/>
              </a:lnSpc>
              <a:spcBef>
                <a:spcPts val="0"/>
              </a:spcBef>
            </a:pPr>
            <a:r>
              <a:rPr lang="el-GR" sz="2000" dirty="0" smtClean="0">
                <a:latin typeface="Calibri" pitchFamily="34" charset="0"/>
                <a:cs typeface="Calibri" pitchFamily="34" charset="0"/>
              </a:rPr>
              <a:t>β) 	</a:t>
            </a:r>
            <a:r>
              <a:rPr lang="el-GR" sz="2100" b="1" dirty="0" smtClean="0">
                <a:solidFill>
                  <a:srgbClr val="00B050"/>
                </a:solidFill>
                <a:latin typeface="Calibri" pitchFamily="34" charset="0"/>
                <a:cs typeface="Calibri" pitchFamily="34" charset="0"/>
              </a:rPr>
              <a:t>πειθαρχική ευθύνη</a:t>
            </a:r>
            <a:r>
              <a:rPr lang="el-GR" sz="2000" dirty="0" smtClean="0">
                <a:latin typeface="Calibri" pitchFamily="34" charset="0"/>
                <a:cs typeface="Calibri" pitchFamily="34" charset="0"/>
              </a:rPr>
              <a:t>: [άρθρα 106 - 146Β του ΥΚ_ </a:t>
            </a:r>
            <a:r>
              <a:rPr lang="el-GR" sz="2000" dirty="0" smtClean="0">
                <a:solidFill>
                  <a:srgbClr val="FF0000"/>
                </a:solidFill>
                <a:latin typeface="Calibri" pitchFamily="34" charset="0"/>
                <a:cs typeface="Calibri" pitchFamily="34" charset="0"/>
              </a:rPr>
              <a:t>το πειθαρχικό παράπτωμα συντελείται με υπαίτια πράξη ή παράλειψη του υπαλλήλου που μπορεί να του καταλογισθεί + άρθρ. 114 ΥΚ: </a:t>
            </a:r>
            <a:r>
              <a:rPr lang="el-GR" sz="2000" b="1" dirty="0" smtClean="0">
                <a:solidFill>
                  <a:srgbClr val="FF0000"/>
                </a:solidFill>
                <a:latin typeface="Calibri" pitchFamily="34" charset="0"/>
                <a:cs typeface="Calibri" pitchFamily="34" charset="0"/>
              </a:rPr>
              <a:t>η πειθαρχική διαδικασία είναι αυτοτελής &amp; ανεξάρτητη από την ποινική δίκη].</a:t>
            </a:r>
          </a:p>
          <a:p>
            <a:pPr marL="360363" indent="-333375" algn="just">
              <a:lnSpc>
                <a:spcPct val="160000"/>
              </a:lnSpc>
              <a:spcBef>
                <a:spcPts val="0"/>
              </a:spcBef>
              <a:tabLst>
                <a:tab pos="176213" algn="l"/>
              </a:tabLst>
            </a:pPr>
            <a:r>
              <a:rPr lang="el-GR" sz="2000" dirty="0" smtClean="0">
                <a:latin typeface="Calibri" pitchFamily="34" charset="0"/>
                <a:cs typeface="Calibri" pitchFamily="34" charset="0"/>
              </a:rPr>
              <a:t>γ)  </a:t>
            </a:r>
            <a:r>
              <a:rPr lang="el-GR" sz="2000" b="1" dirty="0" smtClean="0">
                <a:solidFill>
                  <a:srgbClr val="00B050"/>
                </a:solidFill>
                <a:latin typeface="Calibri" pitchFamily="34" charset="0"/>
                <a:cs typeface="Calibri" pitchFamily="34" charset="0"/>
              </a:rPr>
              <a:t>ποινική</a:t>
            </a:r>
            <a:r>
              <a:rPr lang="el-GR" sz="2000" dirty="0" smtClean="0">
                <a:latin typeface="Calibri" pitchFamily="34" charset="0"/>
                <a:cs typeface="Calibri" pitchFamily="34" charset="0"/>
              </a:rPr>
              <a:t> </a:t>
            </a:r>
            <a:r>
              <a:rPr lang="el-GR" sz="2100" b="1" dirty="0" smtClean="0">
                <a:solidFill>
                  <a:srgbClr val="00B050"/>
                </a:solidFill>
                <a:latin typeface="Calibri" pitchFamily="34" charset="0"/>
                <a:cs typeface="Calibri" pitchFamily="34" charset="0"/>
              </a:rPr>
              <a:t>ευθύνη </a:t>
            </a:r>
            <a:r>
              <a:rPr lang="el-GR" sz="2000" dirty="0" smtClean="0">
                <a:latin typeface="Calibri" pitchFamily="34" charset="0"/>
                <a:cs typeface="Calibri" pitchFamily="34" charset="0"/>
              </a:rPr>
              <a:t>για πράξη ή παράλειψη που παραβιάζει διατάξεις του ΠΚ [ιδιαίτερη ποινική ευθύνη δημόσιων υπαλλήλων κατά τα άρθρα 235 - 263Α του ΠΚ  &amp; ειδικές διατάξεις].</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77</a:t>
            </a:fld>
            <a:endParaRPr lang="el-G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3538" indent="-363538" algn="just">
              <a:lnSpc>
                <a:spcPct val="150000"/>
              </a:lnSpc>
              <a:spcBef>
                <a:spcPts val="0"/>
              </a:spcBef>
              <a:buFont typeface="Wingdings" pitchFamily="2" charset="2"/>
              <a:buChar char="Ø"/>
            </a:pPr>
            <a:r>
              <a:rPr lang="el-GR" sz="2400" dirty="0" smtClean="0">
                <a:latin typeface="Calibri" pitchFamily="34" charset="0"/>
                <a:cs typeface="Calibri" pitchFamily="34" charset="0"/>
              </a:rPr>
              <a:t>Δεν εφαρμόζονται </a:t>
            </a:r>
            <a:r>
              <a:rPr lang="el-GR" sz="2400" b="1" u="sng" dirty="0" smtClean="0">
                <a:solidFill>
                  <a:srgbClr val="FF0000"/>
                </a:solidFill>
                <a:latin typeface="Calibri" pitchFamily="34" charset="0"/>
                <a:cs typeface="Calibri" pitchFamily="34" charset="0"/>
              </a:rPr>
              <a:t>οι ειδικές διατάξεις περί ευθύνης δημοσίων υπολόγων</a:t>
            </a:r>
            <a:r>
              <a:rPr lang="el-GR" sz="2400" dirty="0" smtClean="0">
                <a:latin typeface="Calibri" pitchFamily="34" charset="0"/>
                <a:cs typeface="Calibri" pitchFamily="34" charset="0"/>
              </a:rPr>
              <a:t>: οι υπάλληλοι των οικ. υπηρεσιών των φορέων που είναι αρμόδιοι για τον έλεγχο - εκκαθάριση - </a:t>
            </a:r>
            <a:r>
              <a:rPr lang="el-GR" sz="2400" dirty="0" err="1" smtClean="0">
                <a:latin typeface="Calibri" pitchFamily="34" charset="0"/>
                <a:cs typeface="Calibri" pitchFamily="34" charset="0"/>
              </a:rPr>
              <a:t>εντ</a:t>
            </a:r>
            <a:r>
              <a:rPr lang="el-GR" sz="2400" dirty="0" smtClean="0">
                <a:latin typeface="Calibri" pitchFamily="34" charset="0"/>
                <a:cs typeface="Calibri" pitchFamily="34" charset="0"/>
              </a:rPr>
              <a:t>/ποίηση των δαπανών, τήρηση των βιβλίων και την εξόφληση - συμψηφισμό των Χ.Ε. </a:t>
            </a:r>
            <a:r>
              <a:rPr lang="el-GR" sz="2400" b="1" u="sng" dirty="0" smtClean="0">
                <a:solidFill>
                  <a:srgbClr val="0070C0"/>
                </a:solidFill>
                <a:latin typeface="Calibri" pitchFamily="34" charset="0"/>
                <a:cs typeface="Calibri" pitchFamily="34" charset="0"/>
              </a:rPr>
              <a:t>δεν θεωρούνται </a:t>
            </a:r>
            <a:r>
              <a:rPr lang="el-GR" sz="2400" b="1" u="sng" dirty="0" err="1" smtClean="0">
                <a:solidFill>
                  <a:srgbClr val="0070C0"/>
                </a:solidFill>
                <a:latin typeface="Calibri" pitchFamily="34" charset="0"/>
                <a:cs typeface="Calibri" pitchFamily="34" charset="0"/>
              </a:rPr>
              <a:t>δημ</a:t>
            </a:r>
            <a:r>
              <a:rPr lang="el-GR" sz="2400" b="1" u="sng" dirty="0" smtClean="0">
                <a:solidFill>
                  <a:srgbClr val="0070C0"/>
                </a:solidFill>
                <a:latin typeface="Calibri" pitchFamily="34" charset="0"/>
                <a:cs typeface="Calibri" pitchFamily="34" charset="0"/>
              </a:rPr>
              <a:t>. υπόλογοι του άρθρ.150, ν. 4270/2014</a:t>
            </a:r>
            <a:r>
              <a:rPr lang="el-GR" sz="2400" dirty="0" smtClean="0">
                <a:solidFill>
                  <a:srgbClr val="0070C0"/>
                </a:solidFill>
                <a:latin typeface="Calibri" pitchFamily="34" charset="0"/>
                <a:cs typeface="Calibri" pitchFamily="34" charset="0"/>
              </a:rPr>
              <a:t>.</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78</a:t>
            </a:fld>
            <a:endParaRPr lang="el-G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v"/>
            </a:pPr>
            <a:r>
              <a:rPr lang="el-GR" sz="2400" b="1" dirty="0" smtClean="0">
                <a:latin typeface="Calibri" pitchFamily="34" charset="0"/>
                <a:cs typeface="Calibri" pitchFamily="34" charset="0"/>
              </a:rPr>
              <a:t>Σε περίπτωση διαφωνίας μεταξύ των συναρμοδίων οργάνων</a:t>
            </a:r>
            <a:r>
              <a:rPr lang="el-GR" sz="2400" dirty="0" smtClean="0">
                <a:latin typeface="Calibri" pitchFamily="34" charset="0"/>
                <a:cs typeface="Calibri" pitchFamily="34" charset="0"/>
              </a:rPr>
              <a:t>: διατυπώνεται εγγράφως στη πράξη εκκαθάρισης κατά τα οριζόμενα στο άρθρο 25 του ΥΚ.</a:t>
            </a: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Για την ορθή εκτέλεση των εντολών μεταφοράς &amp; την πίστωση των εντελλομένων ποσών στους τραπεζικούς λογαριασμούς των δικαιούχων, </a:t>
            </a:r>
            <a:r>
              <a:rPr lang="el-GR" sz="2400" dirty="0" smtClean="0">
                <a:solidFill>
                  <a:srgbClr val="FF0000"/>
                </a:solidFill>
                <a:latin typeface="Calibri" pitchFamily="34" charset="0"/>
                <a:cs typeface="Calibri" pitchFamily="34" charset="0"/>
              </a:rPr>
              <a:t>αποκλειστική ευθύνη φέρει η </a:t>
            </a:r>
            <a:r>
              <a:rPr lang="el-GR" sz="2400" dirty="0" err="1" smtClean="0">
                <a:solidFill>
                  <a:srgbClr val="FF0000"/>
                </a:solidFill>
                <a:latin typeface="Calibri" pitchFamily="34" charset="0"/>
                <a:cs typeface="Calibri" pitchFamily="34" charset="0"/>
              </a:rPr>
              <a:t>ΤτΕ</a:t>
            </a:r>
            <a:r>
              <a:rPr lang="el-GR" sz="2400" dirty="0" smtClean="0">
                <a:latin typeface="Calibri" pitchFamily="34" charset="0"/>
                <a:cs typeface="Calibri" pitchFamily="34" charset="0"/>
              </a:rPr>
              <a:t>.</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79</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ΑΣΥΜΒΙΒΑΣΤΑ  &amp; ΥΠΟΧΡΕΩΣΕΙΣ ΔΙΑΤΑΚΤΗ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858180" cy="5715040"/>
          </a:xfrm>
          <a:solidFill>
            <a:schemeClr val="bg1"/>
          </a:solidFill>
          <a:ln>
            <a:solidFill>
              <a:srgbClr val="FFC000"/>
            </a:solidFill>
          </a:ln>
        </p:spPr>
        <p:txBody>
          <a:bodyPr>
            <a:noAutofit/>
          </a:bodyPr>
          <a:lstStyle/>
          <a:p>
            <a:pPr marL="360363" indent="-333375" algn="just">
              <a:lnSpc>
                <a:spcPct val="150000"/>
              </a:lnSpc>
              <a:spcBef>
                <a:spcPts val="0"/>
              </a:spcBef>
              <a:buFont typeface="Wingdings" pitchFamily="2" charset="2"/>
              <a:buChar char="v"/>
            </a:pPr>
            <a:r>
              <a:rPr lang="el-GR" sz="1800" dirty="0" smtClean="0">
                <a:latin typeface="Calibri" pitchFamily="34" charset="0"/>
                <a:cs typeface="Calibri" pitchFamily="34" charset="0"/>
              </a:rPr>
              <a:t>επικουρούμενος από το ΓΔΟΥ\ΠΟΥ οφείλει να λαμβάνει τα απαραίτητα μέτρα για την </a:t>
            </a:r>
            <a:r>
              <a:rPr lang="el-GR" sz="1800" b="1" dirty="0" smtClean="0">
                <a:solidFill>
                  <a:srgbClr val="C00000"/>
                </a:solidFill>
                <a:latin typeface="Calibri" pitchFamily="34" charset="0"/>
                <a:cs typeface="Calibri" pitchFamily="34" charset="0"/>
              </a:rPr>
              <a:t>ορθή εκτέλεση </a:t>
            </a:r>
            <a:r>
              <a:rPr lang="el-GR" sz="1800" dirty="0" smtClean="0">
                <a:latin typeface="Calibri" pitchFamily="34" charset="0"/>
                <a:cs typeface="Calibri" pitchFamily="34" charset="0"/>
              </a:rPr>
              <a:t>του προϋπολογισμού του φορέα του, καθώς &amp; για την </a:t>
            </a:r>
            <a:r>
              <a:rPr lang="el-GR" sz="1800" b="1" dirty="0" smtClean="0">
                <a:solidFill>
                  <a:srgbClr val="C00000"/>
                </a:solidFill>
                <a:latin typeface="Calibri" pitchFamily="34" charset="0"/>
                <a:cs typeface="Calibri" pitchFamily="34" charset="0"/>
              </a:rPr>
              <a:t>επίτευξη των στόχων </a:t>
            </a:r>
            <a:r>
              <a:rPr lang="el-GR" sz="1800" dirty="0" smtClean="0">
                <a:latin typeface="Calibri" pitchFamily="34" charset="0"/>
                <a:cs typeface="Calibri" pitchFamily="34" charset="0"/>
              </a:rPr>
              <a:t>του.</a:t>
            </a:r>
          </a:p>
          <a:p>
            <a:pPr marL="360363" indent="-333375" algn="just">
              <a:lnSpc>
                <a:spcPct val="150000"/>
              </a:lnSpc>
              <a:spcBef>
                <a:spcPts val="0"/>
              </a:spcBef>
              <a:buFont typeface="Wingdings" pitchFamily="2" charset="2"/>
              <a:buChar char="Ø"/>
            </a:pPr>
            <a:r>
              <a:rPr lang="el-GR" sz="1800" b="1" dirty="0" smtClean="0">
                <a:solidFill>
                  <a:srgbClr val="FF0000"/>
                </a:solidFill>
                <a:latin typeface="Calibri" pitchFamily="34" charset="0"/>
                <a:cs typeface="Calibri" pitchFamily="34" charset="0"/>
              </a:rPr>
              <a:t>ανάληψη υποχρέωσης &amp; κατάσταση σύγκρουσης συμφερόντων</a:t>
            </a:r>
            <a:r>
              <a:rPr lang="el-GR" sz="1800" dirty="0" smtClean="0">
                <a:latin typeface="Calibri" pitchFamily="34" charset="0"/>
                <a:cs typeface="Calibri" pitchFamily="34" charset="0"/>
              </a:rPr>
              <a:t>:  αποχή &amp; αναφορά στην αρμόδια αρχή &amp; στον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a:t>
            </a:r>
          </a:p>
          <a:p>
            <a:pPr marL="360363" indent="-333375" algn="just">
              <a:lnSpc>
                <a:spcPct val="150000"/>
              </a:lnSpc>
              <a:spcBef>
                <a:spcPts val="0"/>
              </a:spcBef>
              <a:buFont typeface="Wingdings" pitchFamily="2" charset="2"/>
              <a:buChar char="Ø"/>
            </a:pPr>
            <a:r>
              <a:rPr lang="el-GR" sz="1800" b="1" dirty="0" smtClean="0">
                <a:solidFill>
                  <a:srgbClr val="FF0000"/>
                </a:solidFill>
                <a:latin typeface="Calibri" pitchFamily="34" charset="0"/>
                <a:cs typeface="Calibri" pitchFamily="34" charset="0"/>
              </a:rPr>
              <a:t>Λόγοι </a:t>
            </a:r>
            <a:r>
              <a:rPr lang="el-GR" sz="1800" dirty="0" smtClean="0">
                <a:latin typeface="Calibri" pitchFamily="34" charset="0"/>
                <a:cs typeface="Calibri" pitchFamily="34" charset="0"/>
              </a:rPr>
              <a:t>που στοιχειοθετούν κατάσταση σύγκρουσης συμφερόντων &amp; παραβίαση της αρχής της αμεροληψίας  [&amp; αρθρ. 7, ν.2690/99] </a:t>
            </a:r>
          </a:p>
          <a:p>
            <a:pPr marL="360363" indent="-333375" algn="just">
              <a:lnSpc>
                <a:spcPct val="150000"/>
              </a:lnSpc>
              <a:spcBef>
                <a:spcPts val="0"/>
              </a:spcBef>
              <a:buFont typeface="Wingdings" pitchFamily="2" charset="2"/>
              <a:buChar char="v"/>
            </a:pPr>
            <a:r>
              <a:rPr lang="el-GR" sz="1800" b="1" dirty="0" smtClean="0">
                <a:solidFill>
                  <a:srgbClr val="FF0000"/>
                </a:solidFill>
                <a:latin typeface="Calibri" pitchFamily="34" charset="0"/>
                <a:cs typeface="Calibri" pitchFamily="34" charset="0"/>
              </a:rPr>
              <a:t>Παράβαση των υποχρεώσεων του διατάκτη</a:t>
            </a:r>
            <a:r>
              <a:rPr lang="el-GR" sz="1800" dirty="0" smtClean="0">
                <a:latin typeface="Calibri" pitchFamily="34" charset="0"/>
                <a:cs typeface="Calibri" pitchFamily="34" charset="0"/>
              </a:rPr>
              <a:t>: συνιστά πειθαρχικό αδίκημα [άρθρ. 109, ν. 3528/2007].</a:t>
            </a:r>
          </a:p>
          <a:p>
            <a:pPr marL="360363" indent="-333375" algn="just">
              <a:lnSpc>
                <a:spcPct val="150000"/>
              </a:lnSpc>
              <a:spcBef>
                <a:spcPts val="0"/>
              </a:spcBef>
              <a:buFont typeface="Wingdings" pitchFamily="2" charset="2"/>
              <a:buChar char="v"/>
            </a:pPr>
            <a:r>
              <a:rPr lang="el-GR" sz="1800" b="1" dirty="0" smtClean="0">
                <a:solidFill>
                  <a:srgbClr val="FF0000"/>
                </a:solidFill>
                <a:latin typeface="Calibri" pitchFamily="34" charset="0"/>
                <a:cs typeface="Calibri" pitchFamily="34" charset="0"/>
              </a:rPr>
              <a:t>Αν ο διατάκτης είναι Υπουργός</a:t>
            </a:r>
            <a:r>
              <a:rPr lang="el-GR" sz="1800" dirty="0" smtClean="0">
                <a:latin typeface="Calibri" pitchFamily="34" charset="0"/>
                <a:cs typeface="Calibri" pitchFamily="34" charset="0"/>
              </a:rPr>
              <a:t>: αποχή από την ανάληψη υποχρέωσης &amp; εξουσιοδότηση στον Υφυπουργό ή τον ΓΓ του Υπουργείου του. </a:t>
            </a:r>
            <a:endParaRPr lang="el-GR" sz="1800" dirty="0" smtClean="0">
              <a:solidFill>
                <a:srgbClr val="00206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a:t>
            </a:fld>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Θεσπίστηκε με διατάξεις § 5, αρθρ. 91 του ν. 4270/2014. Στόχος</a:t>
            </a:r>
          </a:p>
          <a:p>
            <a:pPr marL="360363" indent="-333375" algn="just">
              <a:lnSpc>
                <a:spcPct val="150000"/>
              </a:lnSpc>
              <a:spcBef>
                <a:spcPts val="0"/>
              </a:spcBef>
              <a:buFont typeface="Wingdings" pitchFamily="2" charset="2"/>
              <a:buChar char="Ø"/>
            </a:pPr>
            <a:r>
              <a:rPr lang="el-GR" sz="2100" b="1" dirty="0" smtClean="0">
                <a:solidFill>
                  <a:srgbClr val="FF0000"/>
                </a:solidFill>
                <a:latin typeface="Calibri" pitchFamily="34" charset="0"/>
                <a:cs typeface="Calibri" pitchFamily="34" charset="0"/>
              </a:rPr>
              <a:t>Έννοια επιτόπου ελέγχου</a:t>
            </a:r>
            <a:r>
              <a:rPr lang="el-GR" sz="2100" dirty="0" smtClean="0">
                <a:latin typeface="Calibri" pitchFamily="34" charset="0"/>
                <a:cs typeface="Calibri" pitchFamily="34" charset="0"/>
              </a:rPr>
              <a:t>: διενεργείται όταν ανακύπτουν σοβαρές [βάσιμες] αμφιβολίες για το ουσιαστικό μέρος της δαπάνης.</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Εφιστάται ιδιαίτερη προσοχή προς αποφυγή καταχρηστικής προσφυγής στη διαδικασία του επιτόπου ελέγχου.</a:t>
            </a:r>
          </a:p>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Αντικείμενο</a:t>
            </a:r>
            <a:r>
              <a:rPr lang="el-GR" sz="2000" dirty="0" smtClean="0">
                <a:latin typeface="Calibri" pitchFamily="34" charset="0"/>
                <a:cs typeface="Calibri" pitchFamily="34" charset="0"/>
              </a:rPr>
              <a:t>: συνίσταται στη συλλογή αποδεικτικού υλικού με κάθε πρόσφορο τρόπο, κυρίως </a:t>
            </a:r>
            <a:r>
              <a:rPr lang="el-GR" sz="2000" dirty="0" smtClean="0">
                <a:solidFill>
                  <a:srgbClr val="C00000"/>
                </a:solidFill>
                <a:latin typeface="Calibri" pitchFamily="34" charset="0"/>
                <a:cs typeface="Calibri" pitchFamily="34" charset="0"/>
              </a:rPr>
              <a:t>μέσω αυτοψίας ή /&amp; πραγματογνωμοσύνης </a:t>
            </a:r>
            <a:r>
              <a:rPr lang="el-GR" sz="2000" dirty="0" smtClean="0">
                <a:latin typeface="Calibri" pitchFamily="34" charset="0"/>
                <a:cs typeface="Calibri" pitchFamily="34" charset="0"/>
              </a:rPr>
              <a:t>στο αντικείμενο της δαπάνης.</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86</a:t>
            </a:r>
            <a:r>
              <a:rPr lang="el-GR" sz="1200" dirty="0" smtClean="0"/>
              <a:t> .</a:t>
            </a:r>
            <a:r>
              <a:rPr lang="el-GR" sz="800" b="1" dirty="0" smtClean="0"/>
              <a:t>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Επιτόπου έλεγχος δαπανών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80</a:t>
            </a:fld>
            <a:endParaRPr lang="el-G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v"/>
            </a:pPr>
            <a:r>
              <a:rPr lang="el-GR" sz="1800" b="1" dirty="0" smtClean="0">
                <a:solidFill>
                  <a:srgbClr val="FF0000"/>
                </a:solidFill>
                <a:latin typeface="Calibri" pitchFamily="34" charset="0"/>
                <a:cs typeface="Calibri" pitchFamily="34" charset="0"/>
              </a:rPr>
              <a:t>Καθορισμός κατηγοριών δαπανών </a:t>
            </a:r>
            <a:r>
              <a:rPr lang="el-GR" sz="1800" dirty="0" smtClean="0">
                <a:latin typeface="Calibri" pitchFamily="34" charset="0"/>
                <a:cs typeface="Calibri" pitchFamily="34" charset="0"/>
              </a:rPr>
              <a:t>- στοιχεία στα οποία εστιάζεται ο επιτόπου έλεγχος: </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δαπάνες εκτελούμενων έργων</a:t>
            </a:r>
            <a:r>
              <a:rPr lang="el-GR" sz="1800" dirty="0" smtClean="0">
                <a:latin typeface="Calibri" pitchFamily="34" charset="0"/>
                <a:cs typeface="Calibri" pitchFamily="34" charset="0"/>
              </a:rPr>
              <a:t>: εξακρίβωση της κατασκευής τους σύμφωνα με τους τεχνικούς όρους, τη μελέτη &amp; τις προδιαγραφές, την ακρίβεια των πρωτοκόλλων, τη συμφωνία των μεγεθών κάθε λογαριασμού &amp; ιδιαίτερα του τελικού σε σχέση με τις επιμετρήσεις κ.λπ.</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δαπάνες προμηθειών\υπηρεσιών</a:t>
            </a:r>
            <a:r>
              <a:rPr lang="el-GR" sz="1800" dirty="0" smtClean="0">
                <a:latin typeface="Calibri" pitchFamily="34" charset="0"/>
                <a:cs typeface="Calibri" pitchFamily="34" charset="0"/>
              </a:rPr>
              <a:t>: διαπίστωση παραλαβής\παροχής τους σύμφωνα με συμβατικούς όρους, κ.λπ.</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δαπάνες μετακινήσεων εκτός έδρας, υπερωριακής εργασίας, κ.α. </a:t>
            </a:r>
            <a:r>
              <a:rPr lang="el-GR" sz="1800" dirty="0" smtClean="0">
                <a:latin typeface="Calibri" pitchFamily="34" charset="0"/>
                <a:cs typeface="Calibri" pitchFamily="34" charset="0"/>
              </a:rPr>
              <a:t>πραγματοποίηση αυτών σύμφωνα με τα ελεγχόμενα δικαιολογητικά.</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σε κάθε άλλη περίπτωση δαπάνης, </a:t>
            </a:r>
            <a:r>
              <a:rPr lang="el-GR" sz="1800" dirty="0" smtClean="0">
                <a:latin typeface="Calibri" pitchFamily="34" charset="0"/>
                <a:cs typeface="Calibri" pitchFamily="34" charset="0"/>
              </a:rPr>
              <a:t>που ανακύπτουν αμφιβολίες για την πραγματοποίηση της.</a:t>
            </a: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86</a:t>
            </a:r>
            <a:r>
              <a:rPr lang="el-GR" sz="1200" dirty="0" smtClean="0"/>
              <a:t> .</a:t>
            </a:r>
            <a:r>
              <a:rPr lang="el-GR" sz="800" b="1" dirty="0" smtClean="0"/>
              <a:t>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Επιτόπου έλεγχος δαπανών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81</a:t>
            </a:fld>
            <a:endParaRPr lang="el-G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Η άσκηση του επιτόπου ελέγχου </a:t>
            </a:r>
            <a:r>
              <a:rPr lang="el-GR" sz="2400" b="1" dirty="0" smtClean="0">
                <a:solidFill>
                  <a:srgbClr val="FF0000"/>
                </a:solidFill>
                <a:latin typeface="Calibri" pitchFamily="34" charset="0"/>
                <a:cs typeface="Calibri" pitchFamily="34" charset="0"/>
              </a:rPr>
              <a:t>αναστέλλει την πληρωμή </a:t>
            </a:r>
            <a:r>
              <a:rPr lang="el-GR" sz="2400" dirty="0" smtClean="0">
                <a:latin typeface="Calibri" pitchFamily="34" charset="0"/>
                <a:cs typeface="Calibri" pitchFamily="34" charset="0"/>
              </a:rPr>
              <a:t>των συγκεκριμένων δαπανών, </a:t>
            </a:r>
            <a:r>
              <a:rPr lang="el-GR" sz="2400" dirty="0" smtClean="0">
                <a:solidFill>
                  <a:srgbClr val="FF0000"/>
                </a:solidFill>
                <a:latin typeface="Calibri" pitchFamily="34" charset="0"/>
                <a:cs typeface="Calibri" pitchFamily="34" charset="0"/>
              </a:rPr>
              <a:t>εκτός εάν δοθεί αντίθετη εντολή </a:t>
            </a:r>
            <a:r>
              <a:rPr lang="el-GR" sz="2400" dirty="0" smtClean="0">
                <a:latin typeface="Calibri" pitchFamily="34" charset="0"/>
                <a:cs typeface="Calibri" pitchFamily="34" charset="0"/>
              </a:rPr>
              <a:t>του αρμόδιου Υπουργού ή του κατά νόμο αρμόδιου οργάνου διοίκησης φορέων της ΓΚ, με αιτιολογημένη απόφαση του. </a:t>
            </a: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Στη περίπτωση αυτή, ο επιτόπου έλεγχος μπορεί να διενεργείται ανεξαρτήτως της ύπαρξης της προβλεπόμενης εντολής για την πληρωμή της δαπάνης.</a:t>
            </a: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86</a:t>
            </a:r>
            <a:r>
              <a:rPr lang="el-GR" sz="1200" dirty="0" smtClean="0"/>
              <a:t> .</a:t>
            </a:r>
            <a:r>
              <a:rPr lang="el-GR" sz="800" b="1" dirty="0" smtClean="0"/>
              <a:t>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Επιτόπου έλεγχος δαπανών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82</a:t>
            </a:fld>
            <a:endParaRPr lang="el-G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60363" algn="just">
              <a:lnSpc>
                <a:spcPct val="150000"/>
              </a:lnSpc>
              <a:spcBef>
                <a:spcPts val="0"/>
              </a:spcBef>
              <a:buFont typeface="Wingdings" pitchFamily="2" charset="2"/>
              <a:buChar char="Ø"/>
            </a:pPr>
            <a:r>
              <a:rPr lang="el-GR" sz="2000" b="1" u="sng" dirty="0" smtClean="0">
                <a:latin typeface="Calibri" pitchFamily="34" charset="0"/>
                <a:cs typeface="Calibri" pitchFamily="34" charset="0"/>
              </a:rPr>
              <a:t>Τηρούμενη διαδικασία</a:t>
            </a:r>
            <a:r>
              <a:rPr lang="el-GR" sz="2000" dirty="0" smtClean="0">
                <a:latin typeface="Calibri" pitchFamily="34" charset="0"/>
                <a:cs typeface="Calibri" pitchFamily="34" charset="0"/>
              </a:rPr>
              <a:t>:     </a:t>
            </a:r>
            <a:r>
              <a:rPr lang="el-GR" sz="2000" dirty="0" smtClean="0">
                <a:solidFill>
                  <a:srgbClr val="00B050"/>
                </a:solidFill>
                <a:latin typeface="Calibri" pitchFamily="34" charset="0"/>
                <a:cs typeface="Calibri" pitchFamily="34" charset="0"/>
              </a:rPr>
              <a:t>[βλ. &amp; άρθρ. 91, παρ. 5 του ν. 4270/2014]</a:t>
            </a:r>
            <a:endParaRPr lang="el-GR" sz="2000" dirty="0" smtClean="0">
              <a:latin typeface="Calibri" pitchFamily="34" charset="0"/>
              <a:cs typeface="Calibri" pitchFamily="34" charset="0"/>
            </a:endParaRPr>
          </a:p>
          <a:p>
            <a:pPr marL="360363" indent="-360363" algn="just">
              <a:lnSpc>
                <a:spcPct val="150000"/>
              </a:lnSpc>
              <a:spcBef>
                <a:spcPts val="0"/>
              </a:spcBef>
              <a:buFont typeface="Wingdings" pitchFamily="2" charset="2"/>
              <a:buChar char="ü"/>
            </a:pPr>
            <a:r>
              <a:rPr lang="el-GR" sz="2000" dirty="0" smtClean="0">
                <a:solidFill>
                  <a:srgbClr val="FF0000"/>
                </a:solidFill>
                <a:latin typeface="Calibri" pitchFamily="34" charset="0"/>
                <a:cs typeface="Calibri" pitchFamily="34" charset="0"/>
              </a:rPr>
              <a:t>έκθεση του οικείου Π.Ο.Υ. στο ΓΛΚ</a:t>
            </a:r>
          </a:p>
          <a:p>
            <a:pPr marL="360363" indent="-360363" algn="just">
              <a:lnSpc>
                <a:spcPct val="150000"/>
              </a:lnSpc>
              <a:spcBef>
                <a:spcPts val="0"/>
              </a:spcBef>
              <a:buFont typeface="Wingdings" pitchFamily="2" charset="2"/>
              <a:buChar char="ü"/>
            </a:pPr>
            <a:r>
              <a:rPr lang="el-GR" sz="2000" dirty="0" smtClean="0">
                <a:latin typeface="Calibri" pitchFamily="34" charset="0"/>
                <a:cs typeface="Calibri" pitchFamily="34" charset="0"/>
              </a:rPr>
              <a:t>ανάθεση ελέγχου με </a:t>
            </a:r>
            <a:r>
              <a:rPr lang="el-GR" sz="2000" dirty="0" smtClean="0">
                <a:solidFill>
                  <a:srgbClr val="FF0000"/>
                </a:solidFill>
                <a:latin typeface="Calibri" pitchFamily="34" charset="0"/>
                <a:cs typeface="Calibri" pitchFamily="34" charset="0"/>
              </a:rPr>
              <a:t>απόφαση του </a:t>
            </a:r>
            <a:r>
              <a:rPr lang="el-GR" sz="2000" dirty="0" err="1" smtClean="0">
                <a:solidFill>
                  <a:srgbClr val="FF0000"/>
                </a:solidFill>
                <a:latin typeface="Calibri" pitchFamily="34" charset="0"/>
                <a:cs typeface="Calibri" pitchFamily="34" charset="0"/>
              </a:rPr>
              <a:t>ΥπΟικ</a:t>
            </a:r>
            <a:r>
              <a:rPr lang="el-GR" sz="2000" dirty="0" smtClean="0">
                <a:solidFill>
                  <a:srgbClr val="FF0000"/>
                </a:solidFill>
                <a:latin typeface="Calibri" pitchFamily="34" charset="0"/>
                <a:cs typeface="Calibri" pitchFamily="34" charset="0"/>
              </a:rPr>
              <a:t>., </a:t>
            </a:r>
            <a:r>
              <a:rPr lang="el-GR" sz="2000" dirty="0" smtClean="0">
                <a:latin typeface="Calibri" pitchFamily="34" charset="0"/>
                <a:cs typeface="Calibri" pitchFamily="34" charset="0"/>
              </a:rPr>
              <a:t>κατόπιν εισήγησης της Δ/</a:t>
            </a:r>
            <a:r>
              <a:rPr lang="el-GR" sz="2000" dirty="0" err="1" smtClean="0">
                <a:latin typeface="Calibri" pitchFamily="34" charset="0"/>
                <a:cs typeface="Calibri" pitchFamily="34" charset="0"/>
              </a:rPr>
              <a:t>νσης</a:t>
            </a:r>
            <a:r>
              <a:rPr lang="el-GR" sz="2000" dirty="0" smtClean="0">
                <a:latin typeface="Calibri" pitchFamily="34" charset="0"/>
                <a:cs typeface="Calibri" pitchFamily="34" charset="0"/>
              </a:rPr>
              <a:t> Συντονισμού &amp; Ελέγχου Εφαρμογής Δημοσιολογιστικών Διατάξεων του Γ.Λ.Κ. Η απόφαση δεν δημοσιεύεται στην </a:t>
            </a:r>
            <a:r>
              <a:rPr lang="el-GR" sz="2000" dirty="0" err="1" smtClean="0">
                <a:latin typeface="Calibri" pitchFamily="34" charset="0"/>
                <a:cs typeface="Calibri" pitchFamily="34" charset="0"/>
              </a:rPr>
              <a:t>ΕφΚ</a:t>
            </a:r>
            <a:r>
              <a:rPr lang="el-GR" sz="2000" dirty="0" smtClean="0">
                <a:latin typeface="Calibri" pitchFamily="34" charset="0"/>
                <a:cs typeface="Calibri" pitchFamily="34" charset="0"/>
              </a:rPr>
              <a:t> αλλά αναρτάται στο πρόγραμμα «Διαύγεια». </a:t>
            </a:r>
          </a:p>
          <a:p>
            <a:pPr marL="360363" indent="-360363" algn="just">
              <a:lnSpc>
                <a:spcPct val="150000"/>
              </a:lnSpc>
              <a:spcBef>
                <a:spcPts val="0"/>
              </a:spcBef>
              <a:buFont typeface="Wingdings" pitchFamily="2" charset="2"/>
              <a:buChar char="ü"/>
            </a:pPr>
            <a:r>
              <a:rPr lang="el-GR" sz="2000" b="1" dirty="0" smtClean="0">
                <a:latin typeface="Calibri" pitchFamily="34" charset="0"/>
                <a:cs typeface="Calibri" pitchFamily="34" charset="0"/>
              </a:rPr>
              <a:t>Περιεχόμενο απόφασης</a:t>
            </a:r>
            <a:r>
              <a:rPr lang="el-GR" sz="2000" dirty="0" smtClean="0">
                <a:latin typeface="Calibri" pitchFamily="34" charset="0"/>
                <a:cs typeface="Calibri" pitchFamily="34" charset="0"/>
              </a:rPr>
              <a:t>: αντικείμενο του ελέγχου, ο χρόνος διάρκειας του, συγκεκριμένα ελεγκτικά όργανα, ύψος της αποζημίωσης τους &amp; κάθε άλλη αναγκαία λεπτομέρεια.</a:t>
            </a: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87</a:t>
            </a:r>
            <a:r>
              <a:rPr lang="el-GR" sz="1200" dirty="0" smtClean="0"/>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Ανάθεση του επιτόπου ελέγχου - αρμόδια όργανα</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800" b="1" dirty="0" smtClean="0"/>
              <a:t>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83</a:t>
            </a:fld>
            <a:endParaRPr lang="el-G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Αρμόδια όργανα για την άσκηση του επιτόπου ελέγχου</a:t>
            </a:r>
            <a:r>
              <a:rPr lang="el-GR" sz="2000" dirty="0" smtClean="0">
                <a:latin typeface="Calibri" pitchFamily="34" charset="0"/>
                <a:cs typeface="Calibri" pitchFamily="34" charset="0"/>
              </a:rPr>
              <a:t>: οι υπάλληλοι των Δ.Υ.Ε.Ε. του Γ.Λ.Κ &amp; σε περίπτωση μη επάρκειας αυτών, οι λοιποί υπάλληλοι του Γ.Λ.Κ.</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Ορίζονται στην ίδια απόφαση, εάν απαιτείται η συνδρομή τους λόγω ειδικότητας ή εμπειρίας για θέματα τεχνικής φύσης κ.λπ., &amp; άλλοι υπάλληλοι του Δημοσίου. </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Βεβαίωση ότι δεν έχουν λάβει μέρος, με οποιονδήποτε τρόπο, στη διαδικασία πραγματοποίησης της δαπάνης.</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Η συνδρομή &amp; η έγγραφη - πλήρως αιτιολογημένη γνώμη των οργάνων είναι υποχρεωτική. </a:t>
            </a: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87</a:t>
            </a:r>
            <a:r>
              <a:rPr lang="el-GR" sz="1200" dirty="0" smtClean="0"/>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Ανάθεση του επιτόπου ελέγχου - αρμόδια όργανα</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800" b="1" dirty="0" smtClean="0"/>
              <a:t>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84</a:t>
            </a:fld>
            <a:endParaRPr lang="el-G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Περιεχόμενο έκθεσης ελέγχου</a:t>
            </a:r>
            <a:r>
              <a:rPr lang="el-GR" sz="2000" dirty="0" smtClean="0">
                <a:latin typeface="Calibri" pitchFamily="34" charset="0"/>
                <a:cs typeface="Calibri" pitchFamily="34" charset="0"/>
              </a:rPr>
              <a:t>. Προσδιορισμός ευθύνης των διοικητικών οργάνων που διενήργησαν τη δαπάνη, αλλά &amp; των φερόμενων ως δικαιούχων.</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Υποβολή στη Δ/</a:t>
            </a:r>
            <a:r>
              <a:rPr lang="el-GR" sz="2000" dirty="0" err="1" smtClean="0">
                <a:latin typeface="Calibri" pitchFamily="34" charset="0"/>
                <a:cs typeface="Calibri" pitchFamily="34" charset="0"/>
              </a:rPr>
              <a:t>νση</a:t>
            </a:r>
            <a:r>
              <a:rPr lang="el-GR" sz="2000" dirty="0" smtClean="0">
                <a:latin typeface="Calibri" pitchFamily="34" charset="0"/>
                <a:cs typeface="Calibri" pitchFamily="34" charset="0"/>
              </a:rPr>
              <a:t> Συντονισμού &amp; Ελέγχου Δημοσιολογιστικών Διατάξεων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&amp; κοινοποίηση σε ελεγχόμενο, στον οικείο Π.Ο.Υ. &amp; στο οικείο όργανο διοίκησης.</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Αρμοδιότητα ελεγκτικών οργάνων, σε περίπτωση διαπίστωσης παρατυπιών ή απάτης, να προβαίνουν σε πρόταση καταλογισμού. </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Ανακοίνωση πορίσματος στην αρμόδια Εισαγγελική Αρχή, στη ΓΔ Δημοσιονομικών Ελέγχων, στο ΓΕΔΔ &amp; στο ΣΕΕΔΔ. </a:t>
            </a: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88 Έκθεση ελέγχου</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85</a:t>
            </a:fld>
            <a:endParaRPr lang="el-G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Ρύθμιση  ειδικότερων θεμάτων δαπανών </a:t>
            </a:r>
            <a:r>
              <a:rPr lang="el-GR" sz="2000" dirty="0" smtClean="0">
                <a:solidFill>
                  <a:srgbClr val="FF0000"/>
                </a:solidFill>
                <a:latin typeface="Calibri" pitchFamily="34" charset="0"/>
                <a:cs typeface="Calibri" pitchFamily="34" charset="0"/>
              </a:rPr>
              <a:t>ΥΠΕΞ</a:t>
            </a:r>
            <a:r>
              <a:rPr lang="el-GR" sz="2000" dirty="0" smtClean="0">
                <a:latin typeface="Calibri" pitchFamily="34" charset="0"/>
                <a:cs typeface="Calibri" pitchFamily="34" charset="0"/>
              </a:rPr>
              <a:t> [§1 &amp; 2]. </a:t>
            </a:r>
          </a:p>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Πληρωμή δαπανών από τις Υ.Δ.Ε.:  </a:t>
            </a:r>
            <a:r>
              <a:rPr lang="el-GR" sz="2000" dirty="0" smtClean="0">
                <a:latin typeface="Calibri" pitchFamily="34" charset="0"/>
                <a:cs typeface="Calibri" pitchFamily="34" charset="0"/>
              </a:rPr>
              <a:t>διατηρούνται σε ισχύ &amp; μετά την 1</a:t>
            </a:r>
            <a:r>
              <a:rPr lang="el-GR" sz="2000" baseline="30000" dirty="0" smtClean="0">
                <a:latin typeface="Calibri" pitchFamily="34" charset="0"/>
                <a:cs typeface="Calibri" pitchFamily="34" charset="0"/>
              </a:rPr>
              <a:t>η</a:t>
            </a:r>
            <a:r>
              <a:rPr lang="el-GR" sz="2000" dirty="0" smtClean="0">
                <a:latin typeface="Calibri" pitchFamily="34" charset="0"/>
                <a:cs typeface="Calibri" pitchFamily="34" charset="0"/>
              </a:rPr>
              <a:t>/1/2017 οι: αριθ. 2/107929/0026/1-12-2013 (Β.3172) ΚΥΑ &amp; η σχετική αρ. 2/113934 0026/24-12-2013 (ΑΔΑ: ΒΙΨΠΗ-ΘΨΖ) εγκύκλιος. Η αναφορά στην «ΥΔΕ» νοείται πλέον ως  «Οικονομική Υπηρεσία του Φορέα» </a:t>
            </a:r>
          </a:p>
          <a:p>
            <a:pPr marL="360363" indent="-333375">
              <a:lnSpc>
                <a:spcPct val="150000"/>
              </a:lnSpc>
              <a:spcBef>
                <a:spcPts val="0"/>
              </a:spcBef>
              <a:buFont typeface="Wingdings" pitchFamily="2" charset="2"/>
              <a:buChar char="Ø"/>
            </a:pPr>
            <a:r>
              <a:rPr lang="el-GR" sz="2000" dirty="0" smtClean="0">
                <a:latin typeface="Calibri" pitchFamily="34" charset="0"/>
                <a:cs typeface="Calibri" pitchFamily="34" charset="0"/>
              </a:rPr>
              <a:t>Διατηρούνται σε ισχύ οι ειδικές διατάξεις που διέπουν την πληρωμή δαπανών που διενεργούνται από </a:t>
            </a:r>
            <a:r>
              <a:rPr lang="el-GR" sz="2000" dirty="0" smtClean="0">
                <a:solidFill>
                  <a:srgbClr val="FF0000"/>
                </a:solidFill>
                <a:latin typeface="Calibri" pitchFamily="34" charset="0"/>
                <a:cs typeface="Calibri" pitchFamily="34" charset="0"/>
              </a:rPr>
              <a:t>Κεντρικές Υπηρεσίες του Γ.Λ.Κ &amp; του Ο.Δ.Δ.Η.Χ.</a:t>
            </a:r>
          </a:p>
          <a:p>
            <a:pPr marL="360363" indent="-333375" algn="just">
              <a:lnSpc>
                <a:spcPct val="15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142852"/>
            <a:ext cx="7406640" cy="500066"/>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89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Ειδικές διατάξεις</a:t>
            </a:r>
            <a:b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86</a:t>
            </a:fld>
            <a:endParaRPr lang="el-G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4752528"/>
          </a:xfrm>
          <a:solidFill>
            <a:srgbClr val="FFC000"/>
          </a:solidFill>
          <a:ln>
            <a:noFill/>
          </a:ln>
        </p:spPr>
        <p:txBody>
          <a:bodyPr>
            <a:normAutofit/>
          </a:bodyPr>
          <a:lstStyle/>
          <a:p>
            <a:pPr marL="265113" indent="-238125" algn="just">
              <a:lnSpc>
                <a:spcPct val="150000"/>
              </a:lnSpc>
              <a:spcBef>
                <a:spcPts val="0"/>
              </a:spcBef>
              <a:buFont typeface="+mj-lt"/>
              <a:buAutoNum type="arabicPeriod"/>
            </a:pPr>
            <a:endParaRPr lang="el-GR" sz="2000" dirty="0" smtClean="0">
              <a:latin typeface="Calibri" pitchFamily="34" charset="0"/>
              <a:cs typeface="Calibri" pitchFamily="34" charset="0"/>
            </a:endParaRPr>
          </a:p>
          <a:p>
            <a:pPr marL="265113" indent="-238125" algn="just">
              <a:lnSpc>
                <a:spcPct val="150000"/>
              </a:lnSpc>
              <a:spcBef>
                <a:spcPts val="0"/>
              </a:spcBef>
              <a:buFont typeface="+mj-lt"/>
              <a:buAutoNum type="arabicPeriod"/>
            </a:pPr>
            <a:endParaRPr lang="el-GR" sz="2000" dirty="0" smtClean="0">
              <a:latin typeface="Calibri" pitchFamily="34" charset="0"/>
              <a:cs typeface="Calibri" pitchFamily="34" charset="0"/>
            </a:endParaRPr>
          </a:p>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Ν. 4270/2014 άρθρα 100 -107</a:t>
            </a:r>
          </a:p>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Ν.4555/2018 (ΦΕΚ 133/Α)</a:t>
            </a: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ΔΗΜΟΣΙΟΙ ΥΠΟΛΟΓΟΙ</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87</a:t>
            </a:fld>
            <a:endParaRPr lang="el-G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265113" indent="-238125" algn="just">
              <a:lnSpc>
                <a:spcPct val="150000"/>
              </a:lnSpc>
              <a:spcBef>
                <a:spcPts val="0"/>
              </a:spcBef>
              <a:buFont typeface="Wingdings" pitchFamily="2" charset="2"/>
              <a:buChar char="v"/>
            </a:pPr>
            <a:r>
              <a:rPr lang="el-GR" sz="2000" b="1" dirty="0" smtClean="0">
                <a:latin typeface="Arial" pitchFamily="34" charset="0"/>
                <a:cs typeface="Arial" pitchFamily="34" charset="0"/>
              </a:rPr>
              <a:t>Έννοια δημόσιου υπολόγου</a:t>
            </a:r>
            <a:r>
              <a:rPr lang="el-GR" sz="2000" dirty="0" smtClean="0">
                <a:latin typeface="Arial" pitchFamily="34" charset="0"/>
                <a:cs typeface="Arial" pitchFamily="34" charset="0"/>
              </a:rPr>
              <a:t>: όποιος </a:t>
            </a:r>
            <a:r>
              <a:rPr lang="el-GR" sz="2000" b="1" dirty="0" smtClean="0">
                <a:latin typeface="Arial" pitchFamily="34" charset="0"/>
                <a:cs typeface="Arial" pitchFamily="34" charset="0"/>
              </a:rPr>
              <a:t>διαχειρίζεται,</a:t>
            </a:r>
            <a:r>
              <a:rPr lang="el-GR" sz="2000" dirty="0" smtClean="0">
                <a:latin typeface="Arial" pitchFamily="34" charset="0"/>
                <a:cs typeface="Arial" pitchFamily="34" charset="0"/>
              </a:rPr>
              <a:t> </a:t>
            </a:r>
            <a:r>
              <a:rPr lang="el-GR" sz="2000" b="1" dirty="0" smtClean="0">
                <a:solidFill>
                  <a:srgbClr val="FF0000"/>
                </a:solidFill>
                <a:latin typeface="Arial" pitchFamily="34" charset="0"/>
                <a:cs typeface="Arial" pitchFamily="34" charset="0"/>
              </a:rPr>
              <a:t>έστω &amp; χωρίς νόμιμη εξουσιοδότηση</a:t>
            </a:r>
            <a:r>
              <a:rPr lang="el-GR" sz="2000" dirty="0" smtClean="0">
                <a:latin typeface="Arial" pitchFamily="34" charset="0"/>
                <a:cs typeface="Arial" pitchFamily="34" charset="0"/>
              </a:rPr>
              <a:t>, </a:t>
            </a:r>
          </a:p>
          <a:p>
            <a:pPr marL="360363" indent="-333375" algn="just">
              <a:lnSpc>
                <a:spcPct val="150000"/>
              </a:lnSpc>
              <a:spcBef>
                <a:spcPts val="0"/>
              </a:spcBef>
              <a:buFont typeface="Wingdings" pitchFamily="2" charset="2"/>
              <a:buChar char="ü"/>
            </a:pPr>
            <a:r>
              <a:rPr lang="el-GR" sz="2000" dirty="0" smtClean="0">
                <a:latin typeface="Arial" pitchFamily="34" charset="0"/>
                <a:cs typeface="Arial" pitchFamily="34" charset="0"/>
              </a:rPr>
              <a:t>χρήματα, </a:t>
            </a:r>
          </a:p>
          <a:p>
            <a:pPr marL="360363" indent="-333375" algn="just">
              <a:lnSpc>
                <a:spcPct val="150000"/>
              </a:lnSpc>
              <a:spcBef>
                <a:spcPts val="0"/>
              </a:spcBef>
              <a:buFont typeface="Wingdings" pitchFamily="2" charset="2"/>
              <a:buChar char="ü"/>
            </a:pPr>
            <a:r>
              <a:rPr lang="el-GR" sz="2000" dirty="0" smtClean="0">
                <a:solidFill>
                  <a:srgbClr val="FF0000"/>
                </a:solidFill>
                <a:latin typeface="Arial" pitchFamily="34" charset="0"/>
                <a:cs typeface="Arial" pitchFamily="34" charset="0"/>
              </a:rPr>
              <a:t>αξίες</a:t>
            </a:r>
            <a:r>
              <a:rPr lang="el-GR" sz="2000" dirty="0" smtClean="0">
                <a:latin typeface="Arial" pitchFamily="34" charset="0"/>
                <a:cs typeface="Arial" pitchFamily="34" charset="0"/>
              </a:rPr>
              <a:t> 			ή </a:t>
            </a:r>
          </a:p>
          <a:p>
            <a:pPr marL="360363" indent="-333375" algn="just">
              <a:lnSpc>
                <a:spcPct val="150000"/>
              </a:lnSpc>
              <a:spcBef>
                <a:spcPts val="0"/>
              </a:spcBef>
              <a:buFont typeface="Wingdings" pitchFamily="2" charset="2"/>
              <a:buChar char="ü"/>
            </a:pPr>
            <a:r>
              <a:rPr lang="el-GR" sz="2000" dirty="0" smtClean="0">
                <a:solidFill>
                  <a:srgbClr val="FF0000"/>
                </a:solidFill>
                <a:latin typeface="Arial" pitchFamily="34" charset="0"/>
                <a:cs typeface="Arial" pitchFamily="34" charset="0"/>
              </a:rPr>
              <a:t>υλικό </a:t>
            </a:r>
          </a:p>
          <a:p>
            <a:pPr marL="360363" indent="-333375" algn="just">
              <a:lnSpc>
                <a:spcPct val="150000"/>
              </a:lnSpc>
              <a:spcBef>
                <a:spcPts val="0"/>
              </a:spcBef>
            </a:pPr>
            <a:r>
              <a:rPr lang="el-GR" sz="2000" dirty="0" smtClean="0">
                <a:latin typeface="Arial" pitchFamily="34" charset="0"/>
                <a:cs typeface="Arial" pitchFamily="34" charset="0"/>
              </a:rPr>
              <a:t>του Δημοσίου ή των Ν.Π.Δ.Δ. </a:t>
            </a:r>
            <a:r>
              <a:rPr lang="el-GR" sz="2000" dirty="0" smtClean="0">
                <a:solidFill>
                  <a:srgbClr val="FF0000"/>
                </a:solidFill>
                <a:latin typeface="Arial" pitchFamily="34" charset="0"/>
                <a:cs typeface="Arial" pitchFamily="34" charset="0"/>
              </a:rPr>
              <a:t>[ΝΠΙΔ; </a:t>
            </a:r>
            <a:r>
              <a:rPr lang="el-GR" sz="2000" dirty="0" smtClean="0">
                <a:solidFill>
                  <a:srgbClr val="FFC000"/>
                </a:solidFill>
                <a:latin typeface="Arial" pitchFamily="34" charset="0"/>
                <a:cs typeface="Arial" pitchFamily="34" charset="0"/>
              </a:rPr>
              <a:t>άρθρο 154</a:t>
            </a:r>
            <a:r>
              <a:rPr lang="el-GR" sz="2000" dirty="0" smtClean="0">
                <a:solidFill>
                  <a:srgbClr val="FF0000"/>
                </a:solidFill>
                <a:latin typeface="Arial" pitchFamily="34" charset="0"/>
                <a:cs typeface="Arial" pitchFamily="34" charset="0"/>
              </a:rPr>
              <a:t>]</a:t>
            </a:r>
          </a:p>
          <a:p>
            <a:pPr marL="0" indent="26988" algn="just">
              <a:lnSpc>
                <a:spcPct val="150000"/>
              </a:lnSpc>
              <a:spcBef>
                <a:spcPts val="0"/>
              </a:spcBef>
            </a:pPr>
            <a:r>
              <a:rPr lang="el-GR" sz="2000" dirty="0" smtClean="0">
                <a:latin typeface="Arial" pitchFamily="34" charset="0"/>
                <a:cs typeface="Arial" pitchFamily="34" charset="0"/>
              </a:rPr>
              <a:t>καθώς </a:t>
            </a:r>
            <a:r>
              <a:rPr lang="el-GR" sz="2000" dirty="0" smtClean="0">
                <a:solidFill>
                  <a:srgbClr val="FF0000"/>
                </a:solidFill>
                <a:latin typeface="Arial" pitchFamily="34" charset="0"/>
                <a:cs typeface="Arial" pitchFamily="34" charset="0"/>
              </a:rPr>
              <a:t>&amp; </a:t>
            </a:r>
            <a:r>
              <a:rPr lang="el-GR" sz="2000" b="1" u="sng" dirty="0" smtClean="0">
                <a:solidFill>
                  <a:srgbClr val="FF0000"/>
                </a:solidFill>
                <a:latin typeface="Arial" pitchFamily="34" charset="0"/>
                <a:cs typeface="Arial" pitchFamily="34" charset="0"/>
              </a:rPr>
              <a:t>οποιοσδήποτε άλλος</a:t>
            </a:r>
            <a:r>
              <a:rPr lang="el-GR" sz="2000" b="1" dirty="0" smtClean="0">
                <a:solidFill>
                  <a:srgbClr val="FF0000"/>
                </a:solidFill>
                <a:latin typeface="Arial" pitchFamily="34" charset="0"/>
                <a:cs typeface="Arial" pitchFamily="34" charset="0"/>
              </a:rPr>
              <a:t> </a:t>
            </a:r>
            <a:r>
              <a:rPr lang="el-GR" sz="2000" dirty="0" smtClean="0">
                <a:latin typeface="Arial" pitchFamily="34" charset="0"/>
                <a:cs typeface="Arial" pitchFamily="34" charset="0"/>
              </a:rPr>
              <a:t>θεωρείται από το νόμο δημόσιος υπόλογος.</a:t>
            </a:r>
          </a:p>
          <a:p>
            <a:pPr marL="265113" indent="-238125" algn="just">
              <a:lnSpc>
                <a:spcPct val="150000"/>
              </a:lnSpc>
              <a:spcBef>
                <a:spcPts val="0"/>
              </a:spcBef>
            </a:pPr>
            <a:endParaRPr lang="el-GR"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525146"/>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88</a:t>
            </a:fld>
            <a:endParaRPr lang="el-G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786742" cy="5643602"/>
          </a:xfrm>
          <a:noFill/>
          <a:ln>
            <a:noFill/>
          </a:ln>
        </p:spPr>
        <p:txBody>
          <a:bodyPr>
            <a:normAutofit/>
          </a:bodyPr>
          <a:lstStyle/>
          <a:p>
            <a:pPr algn="just">
              <a:lnSpc>
                <a:spcPct val="150000"/>
              </a:lnSpc>
              <a:spcBef>
                <a:spcPts val="0"/>
              </a:spcBef>
              <a:buFont typeface="Wingdings" pitchFamily="2" charset="2"/>
              <a:buChar char="v"/>
            </a:pPr>
            <a:r>
              <a:rPr lang="el-GR" sz="2000" dirty="0" smtClean="0"/>
              <a:t> </a:t>
            </a:r>
            <a:r>
              <a:rPr lang="el-GR" sz="2000" b="1" dirty="0" smtClean="0"/>
              <a:t>Διάκριση δημοσίων υπολόγων</a:t>
            </a:r>
            <a:r>
              <a:rPr lang="el-GR" sz="2000" dirty="0" smtClean="0"/>
              <a:t>:</a:t>
            </a:r>
          </a:p>
          <a:p>
            <a:pPr marL="360363" indent="-333375" algn="just">
              <a:lnSpc>
                <a:spcPct val="150000"/>
              </a:lnSpc>
              <a:spcBef>
                <a:spcPts val="0"/>
              </a:spcBef>
              <a:buFont typeface="Wingdings" pitchFamily="2" charset="2"/>
              <a:buChar char="ü"/>
            </a:pPr>
            <a:r>
              <a:rPr lang="el-GR" sz="2000" dirty="0" smtClean="0"/>
              <a:t>Υπόλογοι  Χ.Ε.Π.  &amp; υπόλογοι προσωρινών Χ.Ε.</a:t>
            </a:r>
          </a:p>
          <a:p>
            <a:pPr marL="360363" indent="-333375" algn="just">
              <a:lnSpc>
                <a:spcPct val="150000"/>
              </a:lnSpc>
              <a:spcBef>
                <a:spcPts val="0"/>
              </a:spcBef>
              <a:buFont typeface="Wingdings" pitchFamily="2" charset="2"/>
              <a:buChar char="ü"/>
            </a:pPr>
            <a:r>
              <a:rPr lang="el-GR" sz="2000" dirty="0" smtClean="0"/>
              <a:t>Διαχειριστές πάγιων προκαταβολών</a:t>
            </a:r>
          </a:p>
          <a:p>
            <a:pPr marL="360363" indent="-333375" algn="just">
              <a:lnSpc>
                <a:spcPct val="150000"/>
              </a:lnSpc>
              <a:spcBef>
                <a:spcPts val="0"/>
              </a:spcBef>
              <a:buFont typeface="Wingdings" pitchFamily="2" charset="2"/>
              <a:buChar char="ü"/>
            </a:pPr>
            <a:r>
              <a:rPr lang="el-GR" sz="2000" dirty="0" smtClean="0"/>
              <a:t>Εφοριακοί &amp; τελωνειακοί υπόλογοι </a:t>
            </a:r>
          </a:p>
          <a:p>
            <a:pPr marL="360363" indent="-333375" algn="just">
              <a:lnSpc>
                <a:spcPct val="150000"/>
              </a:lnSpc>
              <a:spcBef>
                <a:spcPts val="0"/>
              </a:spcBef>
              <a:buFont typeface="Wingdings" pitchFamily="2" charset="2"/>
              <a:buChar char="ü"/>
            </a:pPr>
            <a:r>
              <a:rPr lang="el-GR" sz="2000" b="1" dirty="0" smtClean="0">
                <a:solidFill>
                  <a:srgbClr val="C00000"/>
                </a:solidFill>
              </a:rPr>
              <a:t>Ειδικοί ταμίες </a:t>
            </a:r>
          </a:p>
          <a:p>
            <a:pPr marL="360363" indent="-333375" algn="just">
              <a:lnSpc>
                <a:spcPct val="150000"/>
              </a:lnSpc>
              <a:spcBef>
                <a:spcPts val="0"/>
              </a:spcBef>
              <a:buFont typeface="Wingdings" pitchFamily="2" charset="2"/>
              <a:buChar char="ü"/>
            </a:pPr>
            <a:r>
              <a:rPr lang="el-GR" sz="2000" b="1" dirty="0" smtClean="0">
                <a:solidFill>
                  <a:srgbClr val="FF0000"/>
                </a:solidFill>
              </a:rPr>
              <a:t>Υπόλογοι Ν.Π.Δ.Δ. &amp; Ο.Τ.Α.</a:t>
            </a:r>
          </a:p>
          <a:p>
            <a:pPr marL="360363" indent="-333375" algn="just">
              <a:lnSpc>
                <a:spcPct val="150000"/>
              </a:lnSpc>
              <a:spcBef>
                <a:spcPts val="0"/>
              </a:spcBef>
              <a:buFont typeface="Wingdings" pitchFamily="2" charset="2"/>
              <a:buChar char="ü"/>
            </a:pPr>
            <a:r>
              <a:rPr lang="el-GR" sz="2000" b="1" dirty="0" smtClean="0">
                <a:solidFill>
                  <a:srgbClr val="FF0000"/>
                </a:solidFill>
              </a:rPr>
              <a:t>Διαχειριστές έργων του Π.Δ.Ε. </a:t>
            </a:r>
            <a:endParaRPr lang="el-GR" sz="2000" b="1" dirty="0" smtClean="0">
              <a:solidFill>
                <a:srgbClr val="FF0000"/>
              </a:solidFill>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66802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89</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solidFill>
                  <a:srgbClr val="002060"/>
                </a:solidFill>
                <a:effectLst/>
              </a:rPr>
              <a:t>Άρθρο 66 Ανάληψη </a:t>
            </a:r>
            <a:r>
              <a:rPr lang="el-GR" sz="2000" b="1" dirty="0" smtClean="0">
                <a:solidFill>
                  <a:srgbClr val="002060"/>
                </a:solidFill>
                <a:effectLst/>
              </a:rPr>
              <a:t>υποχρεώσεων</a:t>
            </a:r>
            <a:endParaRPr lang="el-GR" sz="2000" b="1" dirty="0">
              <a:ln w="12700">
                <a:solidFill>
                  <a:schemeClr val="tx2">
                    <a:satMod val="155000"/>
                  </a:schemeClr>
                </a:solidFill>
                <a:prstDash val="solid"/>
              </a:ln>
              <a:solidFill>
                <a:srgbClr val="002060"/>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858180" cy="5715040"/>
          </a:xfrm>
          <a:solidFill>
            <a:schemeClr val="bg1"/>
          </a:solidFill>
          <a:ln>
            <a:solidFill>
              <a:srgbClr val="FFC000"/>
            </a:solidFill>
          </a:ln>
        </p:spPr>
        <p:txBody>
          <a:bodyPr>
            <a:noAutofit/>
          </a:bodyPr>
          <a:lstStyle/>
          <a:p>
            <a:pPr marL="177800" indent="-150813" algn="just">
              <a:lnSpc>
                <a:spcPct val="150000"/>
              </a:lnSpc>
              <a:spcBef>
                <a:spcPts val="0"/>
              </a:spcBef>
              <a:buFont typeface="Wingdings" pitchFamily="2" charset="2"/>
              <a:buChar char="v"/>
            </a:pPr>
            <a:r>
              <a:rPr lang="el-GR" sz="2000" b="1" dirty="0" smtClean="0">
                <a:solidFill>
                  <a:srgbClr val="C00000"/>
                </a:solidFill>
                <a:latin typeface="Calibri" pitchFamily="34" charset="0"/>
                <a:cs typeface="Calibri" pitchFamily="34" charset="0"/>
              </a:rPr>
              <a:t>Ανάληψη υποχρέωσης: </a:t>
            </a:r>
            <a:r>
              <a:rPr lang="el-GR" sz="2000" dirty="0" smtClean="0">
                <a:latin typeface="Calibri" pitchFamily="34" charset="0"/>
                <a:cs typeface="Calibri" pitchFamily="34" charset="0"/>
              </a:rPr>
              <a:t>η </a:t>
            </a:r>
            <a:r>
              <a:rPr lang="el-GR" sz="2000" dirty="0" smtClean="0">
                <a:latin typeface="Calibri" pitchFamily="34" charset="0"/>
                <a:cs typeface="Calibri" pitchFamily="34" charset="0"/>
              </a:rPr>
              <a:t>διοικητική πράξη με την οποία γεννάται ή βεβαιώνεται υποχρέωση του Δημοσίου και των λοιπών φορέων της </a:t>
            </a:r>
            <a:r>
              <a:rPr lang="el-GR" sz="2000" dirty="0" smtClean="0">
                <a:latin typeface="Calibri" pitchFamily="34" charset="0"/>
                <a:cs typeface="Calibri" pitchFamily="34" charset="0"/>
              </a:rPr>
              <a:t>ΓΚ (</a:t>
            </a:r>
            <a:r>
              <a:rPr lang="el-GR" sz="2000" b="1" dirty="0" smtClean="0">
                <a:solidFill>
                  <a:srgbClr val="C00000"/>
                </a:solidFill>
                <a:latin typeface="Calibri" pitchFamily="34" charset="0"/>
                <a:cs typeface="Calibri" pitchFamily="34" charset="0"/>
              </a:rPr>
              <a:t>νομική δέσμευση)</a:t>
            </a:r>
            <a:r>
              <a:rPr lang="el-GR" sz="2000" dirty="0" smtClean="0">
                <a:latin typeface="Calibri" pitchFamily="34" charset="0"/>
                <a:cs typeface="Calibri" pitchFamily="34" charset="0"/>
              </a:rPr>
              <a:t>. </a:t>
            </a:r>
            <a:endParaRPr lang="el-GR" sz="2000" dirty="0" smtClean="0">
              <a:latin typeface="Calibri" pitchFamily="34" charset="0"/>
              <a:cs typeface="Calibri" pitchFamily="34" charset="0"/>
            </a:endParaRPr>
          </a:p>
          <a:p>
            <a:pPr marL="177800" indent="-150813" algn="just">
              <a:lnSpc>
                <a:spcPct val="150000"/>
              </a:lnSpc>
              <a:spcBef>
                <a:spcPts val="0"/>
              </a:spcBef>
            </a:pPr>
            <a:r>
              <a:rPr lang="el-GR" sz="2000" dirty="0" smtClean="0">
                <a:latin typeface="Calibri" pitchFamily="34" charset="0"/>
                <a:cs typeface="Calibri" pitchFamily="34" charset="0"/>
              </a:rPr>
              <a:t>	</a:t>
            </a:r>
            <a:r>
              <a:rPr lang="el-GR" sz="2000" dirty="0" smtClean="0">
                <a:latin typeface="Calibri" pitchFamily="34" charset="0"/>
                <a:cs typeface="Calibri" pitchFamily="34" charset="0"/>
              </a:rPr>
              <a:t>Προκειμένου </a:t>
            </a:r>
            <a:r>
              <a:rPr lang="el-GR" sz="2000" dirty="0" smtClean="0">
                <a:latin typeface="Calibri" pitchFamily="34" charset="0"/>
                <a:cs typeface="Calibri" pitchFamily="34" charset="0"/>
              </a:rPr>
              <a:t>να αναληφθεί εγκύρως οποιαδήποτε δέσμευση ή να εκτελεσθεί οποιαδήποτε δαπάνη, εκδίδεται απόφαση ανάληψης υποχρέωσης η οποία περιέχει βεβαίωση του αρμόδιου, κατά τις διατάξεις του </a:t>
            </a:r>
            <a:r>
              <a:rPr lang="el-GR" sz="2000" dirty="0" smtClean="0">
                <a:latin typeface="Calibri" pitchFamily="34" charset="0"/>
                <a:cs typeface="Calibri" pitchFamily="34" charset="0"/>
              </a:rPr>
              <a:t>άρθρου 66, </a:t>
            </a:r>
            <a:r>
              <a:rPr lang="el-GR" sz="2000" dirty="0" smtClean="0">
                <a:latin typeface="Calibri" pitchFamily="34" charset="0"/>
                <a:cs typeface="Calibri" pitchFamily="34" charset="0"/>
              </a:rPr>
              <a:t>οργάνου περί ύπαρξης και δέσμευσης της αναγκαίας πίστωσης </a:t>
            </a:r>
            <a:r>
              <a:rPr lang="el-GR" sz="2000" b="1" dirty="0" smtClean="0">
                <a:solidFill>
                  <a:srgbClr val="C00000"/>
                </a:solidFill>
                <a:latin typeface="Calibri" pitchFamily="34" charset="0"/>
                <a:cs typeface="Calibri" pitchFamily="34" charset="0"/>
              </a:rPr>
              <a:t>(δημοσιονομική δέσμευση</a:t>
            </a:r>
            <a:r>
              <a:rPr lang="el-GR" sz="2000" b="1" dirty="0" smtClean="0">
                <a:solidFill>
                  <a:srgbClr val="C00000"/>
                </a:solidFill>
                <a:latin typeface="Calibri" pitchFamily="34" charset="0"/>
                <a:cs typeface="Calibri" pitchFamily="34" charset="0"/>
              </a:rPr>
              <a:t>)</a:t>
            </a:r>
            <a:r>
              <a:rPr lang="el-GR" sz="2000" dirty="0" smtClean="0">
                <a:latin typeface="Calibri" pitchFamily="34" charset="0"/>
                <a:cs typeface="Calibri" pitchFamily="34" charset="0"/>
              </a:rPr>
              <a:t>.</a:t>
            </a:r>
          </a:p>
          <a:p>
            <a:pPr marL="360363" indent="-333375" algn="just">
              <a:lnSpc>
                <a:spcPct val="150000"/>
              </a:lnSpc>
              <a:spcBef>
                <a:spcPts val="0"/>
              </a:spcBef>
              <a:buFont typeface="Wingdings" pitchFamily="2" charset="2"/>
              <a:buChar char="v"/>
            </a:pPr>
            <a:endParaRPr lang="el-GR" sz="1800" dirty="0" smtClean="0"/>
          </a:p>
          <a:p>
            <a:pPr marL="360363" indent="-333375" algn="just">
              <a:lnSpc>
                <a:spcPct val="150000"/>
              </a:lnSpc>
              <a:spcBef>
                <a:spcPts val="0"/>
              </a:spcBef>
              <a:buFont typeface="Wingdings" pitchFamily="2" charset="2"/>
              <a:buChar char="v"/>
            </a:pPr>
            <a:endParaRPr lang="el-GR" sz="1800" dirty="0" smtClean="0"/>
          </a:p>
          <a:p>
            <a:pPr marL="360363" indent="-333375" algn="just">
              <a:lnSpc>
                <a:spcPct val="150000"/>
              </a:lnSpc>
              <a:spcBef>
                <a:spcPts val="0"/>
              </a:spcBef>
            </a:pPr>
            <a:endParaRPr lang="el-GR" sz="1800" dirty="0" smtClean="0"/>
          </a:p>
          <a:p>
            <a:pPr marL="360363" indent="-333375" algn="just">
              <a:lnSpc>
                <a:spcPct val="150000"/>
              </a:lnSpc>
              <a:spcBef>
                <a:spcPts val="0"/>
              </a:spcBef>
            </a:pPr>
            <a:endParaRPr lang="el-GR" sz="1800" dirty="0" smtClean="0">
              <a:solidFill>
                <a:srgbClr val="00206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a:t>
            </a:fld>
            <a:endParaRPr lang="el-G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786742" cy="5643602"/>
          </a:xfrm>
          <a:noFill/>
          <a:ln>
            <a:noFill/>
          </a:ln>
        </p:spPr>
        <p:txBody>
          <a:bodyPr>
            <a:normAutofit/>
          </a:bodyPr>
          <a:lstStyle/>
          <a:p>
            <a:pPr algn="just">
              <a:lnSpc>
                <a:spcPct val="160000"/>
              </a:lnSpc>
              <a:spcBef>
                <a:spcPts val="0"/>
              </a:spcBef>
              <a:buFont typeface="Wingdings" pitchFamily="2" charset="2"/>
              <a:buChar char="v"/>
            </a:pPr>
            <a:r>
              <a:rPr lang="el-GR" sz="2000" dirty="0" smtClean="0"/>
              <a:t>  </a:t>
            </a:r>
            <a:r>
              <a:rPr lang="el-GR" sz="2000" b="1" dirty="0" smtClean="0">
                <a:latin typeface="Arial" pitchFamily="34" charset="0"/>
                <a:cs typeface="Arial" pitchFamily="34" charset="0"/>
              </a:rPr>
              <a:t>Ποιος ασκεί έλεγχο &amp; εποπτεία επί των δημοσίων υπολόγων</a:t>
            </a:r>
            <a:r>
              <a:rPr lang="el-GR" sz="2000" dirty="0" smtClean="0">
                <a:latin typeface="Arial" pitchFamily="34" charset="0"/>
                <a:cs typeface="Arial" pitchFamily="34" charset="0"/>
              </a:rPr>
              <a:t>;</a:t>
            </a:r>
          </a:p>
          <a:p>
            <a:pPr marL="360363" indent="-333375" algn="just">
              <a:lnSpc>
                <a:spcPct val="160000"/>
              </a:lnSpc>
              <a:spcBef>
                <a:spcPts val="0"/>
              </a:spcBef>
              <a:buFont typeface="Wingdings" pitchFamily="2" charset="2"/>
              <a:buChar char="ü"/>
            </a:pPr>
            <a:r>
              <a:rPr lang="el-GR" sz="2000" dirty="0" smtClean="0">
                <a:latin typeface="Arial" pitchFamily="34" charset="0"/>
                <a:cs typeface="Arial" pitchFamily="34" charset="0"/>
              </a:rPr>
              <a:t>Ο </a:t>
            </a:r>
            <a:r>
              <a:rPr lang="el-GR" sz="2000" b="1" dirty="0" smtClean="0">
                <a:solidFill>
                  <a:srgbClr val="FF0000"/>
                </a:solidFill>
                <a:latin typeface="Arial" pitchFamily="34" charset="0"/>
                <a:cs typeface="Arial" pitchFamily="34" charset="0"/>
              </a:rPr>
              <a:t>Υπουργός Οικονομικών</a:t>
            </a:r>
            <a:r>
              <a:rPr lang="el-GR" sz="2000" dirty="0" smtClean="0">
                <a:latin typeface="Arial" pitchFamily="34" charset="0"/>
                <a:cs typeface="Arial" pitchFamily="34" charset="0"/>
              </a:rPr>
              <a:t>, [ειδικές διατάξεις για διαχειρίσεις χρηματικού και υλικού των ΕΔ  &amp; του Υπουργείου Δημόσιας Τάξης]</a:t>
            </a:r>
          </a:p>
          <a:p>
            <a:pPr marL="360363" indent="-333375" algn="just">
              <a:lnSpc>
                <a:spcPct val="160000"/>
              </a:lnSpc>
              <a:spcBef>
                <a:spcPts val="0"/>
              </a:spcBef>
              <a:buFont typeface="Wingdings" pitchFamily="2" charset="2"/>
              <a:buChar char="ü"/>
            </a:pPr>
            <a:r>
              <a:rPr lang="el-GR" sz="2000" dirty="0" smtClean="0">
                <a:latin typeface="Arial" pitchFamily="34" charset="0"/>
                <a:cs typeface="Arial" pitchFamily="34" charset="0"/>
              </a:rPr>
              <a:t>Ο οικείος διατάκτης</a:t>
            </a:r>
          </a:p>
          <a:p>
            <a:pPr marL="360363" indent="-333375" algn="just">
              <a:lnSpc>
                <a:spcPct val="160000"/>
              </a:lnSpc>
              <a:spcBef>
                <a:spcPts val="0"/>
              </a:spcBef>
              <a:buFont typeface="Wingdings" pitchFamily="2" charset="2"/>
              <a:buChar char="ü"/>
            </a:pPr>
            <a:r>
              <a:rPr lang="el-GR" sz="2000" dirty="0" smtClean="0">
                <a:latin typeface="Arial" pitchFamily="34" charset="0"/>
                <a:cs typeface="Arial" pitchFamily="34" charset="0"/>
              </a:rPr>
              <a:t> Το </a:t>
            </a:r>
            <a:r>
              <a:rPr lang="el-GR" sz="2000" b="1" dirty="0" err="1" smtClean="0">
                <a:latin typeface="Arial" pitchFamily="34" charset="0"/>
                <a:cs typeface="Arial" pitchFamily="34" charset="0"/>
              </a:rPr>
              <a:t>ΕλΣ</a:t>
            </a:r>
            <a:r>
              <a:rPr lang="el-GR" sz="2000" b="1" dirty="0" smtClean="0">
                <a:latin typeface="Arial" pitchFamily="34" charset="0"/>
                <a:cs typeface="Arial" pitchFamily="34" charset="0"/>
              </a:rPr>
              <a:t> </a:t>
            </a:r>
            <a:endParaRPr lang="el-GR" sz="2000" b="1" dirty="0" smtClean="0">
              <a:solidFill>
                <a:srgbClr val="C00000"/>
              </a:solidFill>
              <a:latin typeface="Arial" pitchFamily="34" charset="0"/>
              <a:cs typeface="Arial" pitchFamily="34" charset="0"/>
            </a:endParaRPr>
          </a:p>
          <a:p>
            <a:endParaRPr lang="el-GR"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66802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90</a:t>
            </a:fld>
            <a:endParaRPr lang="el-G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786742" cy="5643602"/>
          </a:xfrm>
          <a:noFill/>
          <a:ln>
            <a:noFill/>
          </a:ln>
        </p:spPr>
        <p:txBody>
          <a:bodyPr>
            <a:normAutofit fontScale="92500"/>
          </a:bodyPr>
          <a:lstStyle/>
          <a:p>
            <a:pPr algn="just">
              <a:lnSpc>
                <a:spcPct val="160000"/>
              </a:lnSpc>
              <a:spcBef>
                <a:spcPts val="0"/>
              </a:spcBef>
              <a:buFont typeface="Wingdings" pitchFamily="2" charset="2"/>
              <a:buChar char="v"/>
            </a:pPr>
            <a:r>
              <a:rPr lang="el-GR" sz="2000" dirty="0" smtClean="0"/>
              <a:t>  </a:t>
            </a:r>
            <a:r>
              <a:rPr lang="el-GR" sz="2000" b="1" dirty="0" smtClean="0">
                <a:latin typeface="Arial" pitchFamily="34" charset="0"/>
                <a:cs typeface="Arial" pitchFamily="34" charset="0"/>
              </a:rPr>
              <a:t>Ποιος ασκεί έλεγχο &amp; εποπτεία επί των δημοσίων υπολόγων</a:t>
            </a:r>
            <a:r>
              <a:rPr lang="el-GR" sz="2000" dirty="0" smtClean="0">
                <a:latin typeface="Arial" pitchFamily="34" charset="0"/>
                <a:cs typeface="Arial" pitchFamily="34" charset="0"/>
              </a:rPr>
              <a:t>;</a:t>
            </a:r>
          </a:p>
          <a:p>
            <a:pPr marL="360363" indent="-333375" algn="just">
              <a:lnSpc>
                <a:spcPct val="160000"/>
              </a:lnSpc>
              <a:spcBef>
                <a:spcPts val="0"/>
              </a:spcBef>
              <a:buFont typeface="Wingdings" pitchFamily="2" charset="2"/>
              <a:buChar char="ü"/>
            </a:pPr>
            <a:r>
              <a:rPr lang="el-GR" sz="2000" b="1" dirty="0" smtClean="0">
                <a:latin typeface="Arial" pitchFamily="34" charset="0"/>
                <a:cs typeface="Arial" pitchFamily="34" charset="0"/>
              </a:rPr>
              <a:t>Ο Δήμαρχος στους ΟΤΑ Α΄ βαθμού </a:t>
            </a:r>
          </a:p>
          <a:p>
            <a:pPr marL="0" indent="26988" algn="just">
              <a:lnSpc>
                <a:spcPct val="160000"/>
              </a:lnSpc>
              <a:spcBef>
                <a:spcPts val="0"/>
              </a:spcBef>
            </a:pPr>
            <a:r>
              <a:rPr lang="el-GR" sz="1900" dirty="0" smtClean="0">
                <a:latin typeface="Arial" pitchFamily="34" charset="0"/>
                <a:cs typeface="Arial" pitchFamily="34" charset="0"/>
              </a:rPr>
              <a:t>[</a:t>
            </a:r>
            <a:r>
              <a:rPr lang="el-GR" sz="1900" i="1" dirty="0" smtClean="0">
                <a:latin typeface="Arial" pitchFamily="34" charset="0"/>
                <a:cs typeface="Arial" pitchFamily="34" charset="0"/>
              </a:rPr>
              <a:t>ν. 4555/2018, άρθρο 204 «Ρυθμίσεις σχετικές με την εκκαθάριση δαπανών – Εντολή πληρωμών στους δήμους»</a:t>
            </a:r>
            <a:r>
              <a:rPr lang="el-GR" sz="1900" dirty="0" smtClean="0">
                <a:latin typeface="Arial" pitchFamily="34" charset="0"/>
                <a:cs typeface="Arial" pitchFamily="34" charset="0"/>
              </a:rPr>
              <a:t> 5.Από την έναρξη ισχύος…, ο δήμαρχος έχει αρμοδιότητα να καταλογίζει με πράξη του αχρεωστήτως καταβληθείσες αποδοχές σε βάρος των λαβόντων υπαλλήλων, σύμφωνα με τις διατάξεις της παρ. 3 του άρθρου 24 του ν. 4354/2015 (Α΄ 176). …7. Στο πλαίσιο του δήμου, οι </a:t>
            </a:r>
            <a:r>
              <a:rPr lang="el-GR" sz="1900" b="1" dirty="0" smtClean="0">
                <a:solidFill>
                  <a:srgbClr val="C00000"/>
                </a:solidFill>
                <a:latin typeface="Arial" pitchFamily="34" charset="0"/>
                <a:cs typeface="Arial" pitchFamily="34" charset="0"/>
              </a:rPr>
              <a:t>αρμοδιότητες ελέγχου, εποπτείας και καταλογισμού των υπολόγων σύμφωνα με τις διατάξεις των άρθρων 150 και 152 του ν. 4270/2014, κατά το μέρος που ανάγονται στον διατάκτη, </a:t>
            </a:r>
            <a:r>
              <a:rPr lang="el-GR" sz="1900" b="1" u="sng" dirty="0" smtClean="0">
                <a:solidFill>
                  <a:srgbClr val="C00000"/>
                </a:solidFill>
                <a:latin typeface="Arial" pitchFamily="34" charset="0"/>
                <a:cs typeface="Arial" pitchFamily="34" charset="0"/>
              </a:rPr>
              <a:t>ασκούνται από τον δήμαρχο</a:t>
            </a:r>
            <a:r>
              <a:rPr lang="el-GR" sz="1900" b="1" dirty="0" smtClean="0">
                <a:solidFill>
                  <a:srgbClr val="C00000"/>
                </a:solidFill>
                <a:latin typeface="Arial" pitchFamily="34" charset="0"/>
                <a:cs typeface="Arial" pitchFamily="34" charset="0"/>
              </a:rPr>
              <a:t>» </a:t>
            </a:r>
            <a:endParaRPr lang="el-GR" sz="1900" dirty="0" smtClean="0">
              <a:solidFill>
                <a:srgbClr val="C00000"/>
              </a:solidFill>
              <a:latin typeface="Arial" pitchFamily="34" charset="0"/>
              <a:cs typeface="Arial" pitchFamily="34" charset="0"/>
            </a:endParaRPr>
          </a:p>
          <a:p>
            <a:endParaRPr lang="el-GR"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66802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91</a:t>
            </a:fld>
            <a:endParaRPr lang="el-G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643050"/>
            <a:ext cx="7786742" cy="4000528"/>
          </a:xfrm>
          <a:noFill/>
          <a:ln>
            <a:noFill/>
          </a:ln>
        </p:spPr>
        <p:txBody>
          <a:bodyPr>
            <a:normAutofit/>
          </a:bodyPr>
          <a:lstStyle/>
          <a:p>
            <a:pPr algn="just">
              <a:lnSpc>
                <a:spcPct val="150000"/>
              </a:lnSpc>
              <a:spcBef>
                <a:spcPts val="0"/>
              </a:spcBef>
            </a:pPr>
            <a:r>
              <a:rPr lang="el-GR" sz="2400" dirty="0" smtClean="0">
                <a:latin typeface="Arial" pitchFamily="34" charset="0"/>
                <a:cs typeface="Arial" pitchFamily="34" charset="0"/>
              </a:rPr>
              <a:t>Τα καθήκοντα των διαχειριστών χρημάτων, αξιών &amp; υλικού του Δημοσίου είναι ασυμβίβαστα με τα καθήκοντα </a:t>
            </a:r>
          </a:p>
          <a:p>
            <a:pPr marL="541782" indent="-514350" algn="just">
              <a:lnSpc>
                <a:spcPct val="150000"/>
              </a:lnSpc>
              <a:spcBef>
                <a:spcPts val="0"/>
              </a:spcBef>
              <a:buFont typeface="+mj-lt"/>
              <a:buAutoNum type="romanLcPeriod"/>
            </a:pPr>
            <a:r>
              <a:rPr lang="el-GR" sz="2400" b="1" dirty="0" smtClean="0">
                <a:latin typeface="Arial" pitchFamily="34" charset="0"/>
                <a:cs typeface="Arial" pitchFamily="34" charset="0"/>
              </a:rPr>
              <a:t>του διατάκτη </a:t>
            </a:r>
            <a:r>
              <a:rPr lang="el-GR" sz="2400" dirty="0" smtClean="0">
                <a:latin typeface="Arial" pitchFamily="34" charset="0"/>
                <a:cs typeface="Arial" pitchFamily="34" charset="0"/>
              </a:rPr>
              <a:t>			&amp;</a:t>
            </a:r>
          </a:p>
          <a:p>
            <a:pPr marL="541782" indent="-514350" algn="just">
              <a:lnSpc>
                <a:spcPct val="150000"/>
              </a:lnSpc>
              <a:spcBef>
                <a:spcPts val="0"/>
              </a:spcBef>
              <a:buFont typeface="+mj-lt"/>
              <a:buAutoNum type="romanLcPeriod"/>
            </a:pPr>
            <a:r>
              <a:rPr lang="el-GR" sz="2400" b="1" dirty="0" smtClean="0">
                <a:latin typeface="Arial" pitchFamily="34" charset="0"/>
                <a:cs typeface="Arial" pitchFamily="34" charset="0"/>
              </a:rPr>
              <a:t>του </a:t>
            </a:r>
            <a:r>
              <a:rPr lang="el-GR" sz="2400" b="1" dirty="0" smtClean="0">
                <a:solidFill>
                  <a:srgbClr val="FF0000"/>
                </a:solidFill>
                <a:latin typeface="Arial" pitchFamily="34" charset="0"/>
                <a:cs typeface="Arial" pitchFamily="34" charset="0"/>
              </a:rPr>
              <a:t>εκκαθαριστή</a:t>
            </a:r>
          </a:p>
        </p:txBody>
      </p:sp>
      <p:sp>
        <p:nvSpPr>
          <p:cNvPr id="8" name="1 - Τίτλος"/>
          <p:cNvSpPr>
            <a:spLocks noGrp="1"/>
          </p:cNvSpPr>
          <p:nvPr>
            <p:ph type="ctrTitle"/>
          </p:nvPr>
        </p:nvSpPr>
        <p:spPr>
          <a:xfrm>
            <a:off x="1432560" y="260648"/>
            <a:ext cx="7406640" cy="109665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151 Ασυμβίβαστα υπολόγων διαχειριστών χρημάτων αξιών και υλικού</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92</a:t>
            </a:fld>
            <a:endParaRPr lang="el-G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400" dirty="0" smtClean="0"/>
              <a:t> </a:t>
            </a:r>
            <a:r>
              <a:rPr lang="el-GR" sz="1900" b="1" dirty="0" smtClean="0">
                <a:solidFill>
                  <a:srgbClr val="FF0000"/>
                </a:solidFill>
                <a:latin typeface="Arial" pitchFamily="34" charset="0"/>
                <a:cs typeface="Arial" pitchFamily="34" charset="0"/>
              </a:rPr>
              <a:t>Τι θεωρείται ως έλλειμμα δημοσίου υπολόγου</a:t>
            </a:r>
            <a:r>
              <a:rPr lang="el-GR" sz="1900" b="1" dirty="0" smtClean="0">
                <a:latin typeface="Arial" pitchFamily="34" charset="0"/>
                <a:cs typeface="Arial" pitchFamily="34" charset="0"/>
              </a:rPr>
              <a:t>;</a:t>
            </a:r>
          </a:p>
          <a:p>
            <a:pPr marL="360363" indent="-333375" algn="just">
              <a:lnSpc>
                <a:spcPct val="150000"/>
              </a:lnSpc>
              <a:spcBef>
                <a:spcPts val="0"/>
              </a:spcBef>
              <a:buFont typeface="+mj-lt"/>
              <a:buAutoNum type="romanLcPeriod"/>
            </a:pPr>
            <a:r>
              <a:rPr lang="el-GR" sz="1900" dirty="0" smtClean="0">
                <a:latin typeface="Arial" pitchFamily="34" charset="0"/>
                <a:cs typeface="Arial" pitchFamily="34" charset="0"/>
              </a:rPr>
              <a:t>οποιαδήποτε έλλειψη χρημάτων, αξιών &amp; υλικού που διαπιστώνεται στη διαχείρισή του, &amp; </a:t>
            </a:r>
            <a:r>
              <a:rPr lang="el-GR" sz="1900" b="1" dirty="0" smtClean="0">
                <a:latin typeface="Arial" pitchFamily="34" charset="0"/>
                <a:cs typeface="Arial" pitchFamily="34" charset="0"/>
              </a:rPr>
              <a:t>οποιαδήποτε άλλη κατάσταση διαχείρισης που θεωρείται έλλειμμα κατά νόμο</a:t>
            </a:r>
            <a:r>
              <a:rPr lang="el-GR" sz="1900" dirty="0" smtClean="0">
                <a:latin typeface="Arial" pitchFamily="34" charset="0"/>
                <a:cs typeface="Arial" pitchFamily="34" charset="0"/>
              </a:rPr>
              <a:t>, </a:t>
            </a:r>
          </a:p>
          <a:p>
            <a:pPr marL="360363" indent="-333375" algn="just">
              <a:lnSpc>
                <a:spcPct val="150000"/>
              </a:lnSpc>
              <a:spcBef>
                <a:spcPts val="0"/>
              </a:spcBef>
              <a:buFont typeface="+mj-lt"/>
              <a:buAutoNum type="romanLcPeriod"/>
            </a:pPr>
            <a:r>
              <a:rPr lang="el-GR" sz="1900" b="1" dirty="0" smtClean="0">
                <a:solidFill>
                  <a:srgbClr val="C00000"/>
                </a:solidFill>
                <a:latin typeface="Arial" pitchFamily="34" charset="0"/>
                <a:cs typeface="Arial" pitchFamily="34" charset="0"/>
              </a:rPr>
              <a:t>&amp; </a:t>
            </a:r>
            <a:r>
              <a:rPr lang="el-GR" sz="1900" b="1" dirty="0" smtClean="0">
                <a:latin typeface="Arial" pitchFamily="34" charset="0"/>
                <a:cs typeface="Arial" pitchFamily="34" charset="0"/>
              </a:rPr>
              <a:t>κάθε πληρωμή που</a:t>
            </a:r>
            <a:r>
              <a:rPr lang="el-GR" sz="1900" dirty="0" smtClean="0">
                <a:latin typeface="Arial" pitchFamily="34" charset="0"/>
                <a:cs typeface="Arial" pitchFamily="34" charset="0"/>
              </a:rPr>
              <a:t>:</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δεν ανάγεται στην αρμοδιότητα του υπολόγου</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έγινε χωρίς τα προβλεπόμενα δικαιολογητικά</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αφορά δαπάνες για τις οποίες δεν τηρήθηκαν οι νόμιμες διαδικασίες </a:t>
            </a:r>
            <a:r>
              <a:rPr lang="el-GR" sz="1900" b="1" dirty="0" smtClean="0">
                <a:latin typeface="Arial" pitchFamily="34" charset="0"/>
                <a:cs typeface="Arial" pitchFamily="34" charset="0"/>
              </a:rPr>
              <a:t>από τον υπόλογο</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έγινε αχρεώστητα από υπαιτιότητα του υπολόγου</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είναι άσχετη με το σκοπό της διαχείρισης</a:t>
            </a:r>
          </a:p>
          <a:p>
            <a:pPr algn="just">
              <a:lnSpc>
                <a:spcPct val="150000"/>
              </a:lnSpc>
              <a:spcBef>
                <a:spcPts val="0"/>
              </a:spcBef>
            </a:pPr>
            <a:endParaRPr lang="el-GR" sz="1900" b="1" dirty="0" smtClean="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93</a:t>
            </a:fld>
            <a:endParaRPr lang="el-G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fontScale="85000" lnSpcReduction="10000"/>
          </a:bodyPr>
          <a:lstStyle/>
          <a:p>
            <a:pPr algn="just">
              <a:lnSpc>
                <a:spcPct val="160000"/>
              </a:lnSpc>
              <a:spcBef>
                <a:spcPts val="0"/>
              </a:spcBef>
              <a:buFont typeface="Wingdings" pitchFamily="2" charset="2"/>
              <a:buChar char="v"/>
            </a:pPr>
            <a:r>
              <a:rPr lang="el-GR" sz="2400" dirty="0" smtClean="0"/>
              <a:t> </a:t>
            </a:r>
            <a:r>
              <a:rPr lang="el-GR" sz="2000" b="1" dirty="0" smtClean="0">
                <a:solidFill>
                  <a:srgbClr val="FF0000"/>
                </a:solidFill>
                <a:latin typeface="Arial" pitchFamily="34" charset="0"/>
                <a:cs typeface="Arial" pitchFamily="34" charset="0"/>
              </a:rPr>
              <a:t>Ποιες είναι οι ευθύνες του υπολόγου σε περίπτωση διαπίστωσης ελλείμματος στη διαχείριση του &amp; ποια μέτρα λαμβάνονται</a:t>
            </a:r>
            <a:r>
              <a:rPr lang="el-GR" sz="2000" b="1" dirty="0" smtClean="0">
                <a:latin typeface="Arial" pitchFamily="34" charset="0"/>
                <a:cs typeface="Arial" pitchFamily="34" charset="0"/>
              </a:rPr>
              <a:t>;</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υποχρέωση αναπλήρωσης ελλείμματος εντός 48 ωρών </a:t>
            </a:r>
            <a:r>
              <a:rPr lang="el-GR" sz="2000" b="1" u="sng" dirty="0" smtClean="0">
                <a:solidFill>
                  <a:srgbClr val="C00000"/>
                </a:solidFill>
                <a:latin typeface="Arial" pitchFamily="34" charset="0"/>
                <a:cs typeface="Arial" pitchFamily="34" charset="0"/>
              </a:rPr>
              <a:t>άλλως</a:t>
            </a:r>
            <a:r>
              <a:rPr lang="el-GR" sz="2000" dirty="0" smtClean="0">
                <a:latin typeface="Arial" pitchFamily="34" charset="0"/>
                <a:cs typeface="Arial" pitchFamily="34" charset="0"/>
              </a:rPr>
              <a:t>:</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 άμεση απομάκρυνση από τη διαχείριση &amp; εις βάρος του καταλογισμός του ελλείμματος [βεβαίωση ως δημόσιο έσοδο] &amp;</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κάθε άλλο απαραίτητο μέτρο για την εξασφάλιση της απαίτησης του Δημοσίου.</a:t>
            </a:r>
          </a:p>
          <a:p>
            <a:pPr marL="360363" indent="-333375" algn="just">
              <a:lnSpc>
                <a:spcPct val="160000"/>
              </a:lnSpc>
              <a:spcBef>
                <a:spcPts val="0"/>
              </a:spcBef>
              <a:buFont typeface="+mj-lt"/>
              <a:buAutoNum type="romanLcPeriod"/>
            </a:pPr>
            <a:r>
              <a:rPr lang="el-GR" sz="2000" b="1" dirty="0" smtClean="0">
                <a:latin typeface="Arial" pitchFamily="34" charset="0"/>
                <a:cs typeface="Arial" pitchFamily="34" charset="0"/>
              </a:rPr>
              <a:t>Επιπλέον, </a:t>
            </a:r>
            <a:r>
              <a:rPr lang="el-GR" sz="2000" dirty="0" smtClean="0">
                <a:latin typeface="Arial" pitchFamily="34" charset="0"/>
                <a:cs typeface="Arial" pitchFamily="34" charset="0"/>
              </a:rPr>
              <a:t>σε περίπτωση δόλου ή βαρείας αμέλειας (άπιστη διαχείριση) </a:t>
            </a:r>
            <a:r>
              <a:rPr lang="el-GR" sz="2000" dirty="0" smtClean="0">
                <a:solidFill>
                  <a:srgbClr val="C00000"/>
                </a:solidFill>
                <a:latin typeface="Arial" pitchFamily="34" charset="0"/>
                <a:cs typeface="Arial" pitchFamily="34" charset="0"/>
              </a:rPr>
              <a:t>ευθύνεται &amp; πειθαρχικά</a:t>
            </a:r>
            <a:r>
              <a:rPr lang="el-GR" sz="2000" dirty="0" smtClean="0">
                <a:latin typeface="Arial" pitchFamily="34" charset="0"/>
                <a:cs typeface="Arial" pitchFamily="34" charset="0"/>
              </a:rPr>
              <a:t>. </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αν το έλλειμμα δεν οφείλεται σε δόλο ή βαρεία αμέλεια:  το αρμόδιο για τον καταλογισμό όργανο δύναται να εγκρίνει την τμηματική καταβολή μέχρι 24/μήνα δόσεις, </a:t>
            </a:r>
            <a:r>
              <a:rPr lang="el-GR" sz="2000" b="1" dirty="0" smtClean="0">
                <a:latin typeface="Arial" pitchFamily="34" charset="0"/>
                <a:cs typeface="Arial" pitchFamily="34" charset="0"/>
              </a:rPr>
              <a:t>χωρίς προσαύξηση εκπρόθεσμης καταβολής</a:t>
            </a:r>
            <a:r>
              <a:rPr lang="el-GR" sz="2000" dirty="0" smtClean="0">
                <a:latin typeface="Arial" pitchFamily="34" charset="0"/>
                <a:cs typeface="Arial" pitchFamily="34" charset="0"/>
              </a:rPr>
              <a:t>.</a:t>
            </a:r>
            <a:endParaRPr lang="el-GR" sz="1900" b="1" dirty="0" smtClean="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94</a:t>
            </a:fld>
            <a:endParaRPr lang="el-G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400" dirty="0" smtClean="0"/>
              <a:t> </a:t>
            </a:r>
            <a:r>
              <a:rPr lang="el-GR" sz="2000" dirty="0" smtClean="0">
                <a:solidFill>
                  <a:srgbClr val="FF0000"/>
                </a:solidFill>
                <a:latin typeface="Arial" pitchFamily="34" charset="0"/>
                <a:cs typeface="Arial" pitchFamily="34" charset="0"/>
              </a:rPr>
              <a:t>Ποιες είναι οι τηρούμενες διαδικασίες για τον καταλογισμό του ελλείμματος στους </a:t>
            </a:r>
            <a:r>
              <a:rPr lang="el-GR" sz="2000" b="1" dirty="0" smtClean="0">
                <a:solidFill>
                  <a:srgbClr val="FF0000"/>
                </a:solidFill>
                <a:latin typeface="Arial" pitchFamily="34" charset="0"/>
                <a:cs typeface="Arial" pitchFamily="34" charset="0"/>
              </a:rPr>
              <a:t>δημοσίους υπολόγους</a:t>
            </a:r>
            <a:r>
              <a:rPr lang="el-GR" sz="2000" dirty="0" smtClean="0">
                <a:latin typeface="Arial" pitchFamily="34" charset="0"/>
                <a:cs typeface="Arial" pitchFamily="34" charset="0"/>
              </a:rPr>
              <a:t>;</a:t>
            </a:r>
          </a:p>
          <a:p>
            <a:pPr algn="just">
              <a:lnSpc>
                <a:spcPct val="150000"/>
              </a:lnSpc>
              <a:spcBef>
                <a:spcPts val="0"/>
              </a:spcBef>
            </a:pPr>
            <a:endParaRPr lang="el-GR" sz="2000" dirty="0" smtClean="0">
              <a:latin typeface="Arial" pitchFamily="34" charset="0"/>
              <a:cs typeface="Arial" pitchFamily="34" charset="0"/>
            </a:endParaRPr>
          </a:p>
          <a:p>
            <a:pPr marL="265113" indent="-238125" algn="just">
              <a:lnSpc>
                <a:spcPct val="150000"/>
              </a:lnSpc>
              <a:spcBef>
                <a:spcPts val="0"/>
              </a:spcBef>
              <a:buFont typeface="+mj-lt"/>
              <a:buAutoNum type="romanLcPeriod"/>
            </a:pPr>
            <a:r>
              <a:rPr lang="el-GR" sz="2000" dirty="0" smtClean="0">
                <a:latin typeface="Arial" pitchFamily="34" charset="0"/>
                <a:cs typeface="Arial" pitchFamily="34" charset="0"/>
              </a:rPr>
              <a:t>από τους οικείους διατάκτες &amp; τα αρμόδια όργανα για την επιθεώρηση των υπολόγων, με ειδικά αιτιολογημένη απόφαση [§4]</a:t>
            </a:r>
          </a:p>
          <a:p>
            <a:pPr marL="265113" indent="-238125" algn="just">
              <a:lnSpc>
                <a:spcPct val="150000"/>
              </a:lnSpc>
              <a:spcBef>
                <a:spcPts val="0"/>
              </a:spcBef>
              <a:buFont typeface="+mj-lt"/>
              <a:buAutoNum type="romanLcPeriod"/>
            </a:pPr>
            <a:endParaRPr lang="el-GR" sz="2000" dirty="0" smtClean="0">
              <a:latin typeface="Arial" pitchFamily="34" charset="0"/>
              <a:cs typeface="Arial" pitchFamily="34" charset="0"/>
            </a:endParaRPr>
          </a:p>
          <a:p>
            <a:pPr marL="265113" indent="-238125" algn="just">
              <a:lnSpc>
                <a:spcPct val="150000"/>
              </a:lnSpc>
              <a:spcBef>
                <a:spcPts val="0"/>
              </a:spcBef>
              <a:buFont typeface="+mj-lt"/>
              <a:buAutoNum type="romanLcPeriod"/>
            </a:pPr>
            <a:r>
              <a:rPr lang="el-GR" sz="2000" dirty="0" smtClean="0">
                <a:latin typeface="Arial" pitchFamily="34" charset="0"/>
                <a:cs typeface="Arial" pitchFamily="34" charset="0"/>
              </a:rPr>
              <a:t> σε κάθε περίπτωση από το </a:t>
            </a:r>
            <a:r>
              <a:rPr lang="el-GR" sz="2000" b="1" u="sng" dirty="0" err="1" smtClean="0">
                <a:latin typeface="Arial" pitchFamily="34" charset="0"/>
                <a:cs typeface="Arial" pitchFamily="34" charset="0"/>
              </a:rPr>
              <a:t>ΕλΣ</a:t>
            </a:r>
            <a:r>
              <a:rPr lang="el-GR" sz="2000" b="1" u="sng" dirty="0" smtClean="0">
                <a:latin typeface="Arial" pitchFamily="34" charset="0"/>
                <a:cs typeface="Arial" pitchFamily="34" charset="0"/>
              </a:rPr>
              <a:t> το αργότερο εντός 10 ετών </a:t>
            </a:r>
            <a:r>
              <a:rPr lang="el-GR" sz="2000" dirty="0" smtClean="0">
                <a:latin typeface="Arial" pitchFamily="34" charset="0"/>
                <a:cs typeface="Arial" pitchFamily="34" charset="0"/>
              </a:rPr>
              <a:t>από της υποβολής σε αυτό των δικαιολογητικών απόδοσης λογαριασμού της διαχείρισής τους.</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95</a:t>
            </a:fld>
            <a:endParaRPr lang="el-G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400" dirty="0" smtClean="0"/>
              <a:t> </a:t>
            </a:r>
            <a:r>
              <a:rPr lang="el-GR" sz="2000" b="1" dirty="0" smtClean="0">
                <a:solidFill>
                  <a:srgbClr val="FF0000"/>
                </a:solidFill>
                <a:latin typeface="Arial" pitchFamily="34" charset="0"/>
                <a:cs typeface="Arial" pitchFamily="34" charset="0"/>
              </a:rPr>
              <a:t>Σε ποιους καταλογίζεται το έλλειμμα σε περιπτώσεις πληρωμής μη νόμιμων δαπανών</a:t>
            </a:r>
            <a:r>
              <a:rPr lang="el-GR" sz="2000" b="1" dirty="0" smtClean="0">
                <a:latin typeface="Arial" pitchFamily="34" charset="0"/>
                <a:cs typeface="Arial" pitchFamily="34" charset="0"/>
              </a:rPr>
              <a:t>;</a:t>
            </a:r>
          </a:p>
          <a:p>
            <a:pPr algn="just">
              <a:lnSpc>
                <a:spcPct val="150000"/>
              </a:lnSpc>
              <a:spcBef>
                <a:spcPts val="0"/>
              </a:spcBef>
            </a:pPr>
            <a:endParaRPr lang="el-GR" sz="2000" b="1" dirty="0" smtClean="0">
              <a:latin typeface="Arial" pitchFamily="34" charset="0"/>
              <a:cs typeface="Arial" pitchFamily="34" charset="0"/>
            </a:endParaRPr>
          </a:p>
          <a:p>
            <a:pPr marL="360363" indent="-333375" algn="just">
              <a:lnSpc>
                <a:spcPct val="150000"/>
              </a:lnSpc>
              <a:spcBef>
                <a:spcPts val="0"/>
              </a:spcBef>
              <a:buFont typeface="+mj-lt"/>
              <a:buAutoNum type="romanLcPeriod"/>
            </a:pPr>
            <a:r>
              <a:rPr lang="el-GR" sz="2000" dirty="0" smtClean="0">
                <a:latin typeface="Arial" pitchFamily="34" charset="0"/>
                <a:cs typeface="Arial" pitchFamily="34" charset="0"/>
              </a:rPr>
              <a:t>στα </a:t>
            </a:r>
            <a:r>
              <a:rPr lang="el-GR" sz="2000" b="1" dirty="0" smtClean="0">
                <a:solidFill>
                  <a:srgbClr val="C00000"/>
                </a:solidFill>
                <a:latin typeface="Arial" pitchFamily="34" charset="0"/>
                <a:cs typeface="Arial" pitchFamily="34" charset="0"/>
              </a:rPr>
              <a:t>υπηρεσιακά όργανα </a:t>
            </a:r>
            <a:r>
              <a:rPr lang="el-GR" sz="2000" dirty="0" smtClean="0">
                <a:latin typeface="Arial" pitchFamily="34" charset="0"/>
                <a:cs typeface="Arial" pitchFamily="34" charset="0"/>
              </a:rPr>
              <a:t>που από δόλο ή βαρεία αμέλεια έχουν εκδώσει παράνομες διοικητικές πράξεις ή συνέπραξαν στη μη τήρηση των νόμιμων διαδικασιών πραγματοποίησης της δαπάνης &amp;</a:t>
            </a:r>
          </a:p>
          <a:p>
            <a:pPr marL="360363" indent="-333375" algn="just">
              <a:lnSpc>
                <a:spcPct val="150000"/>
              </a:lnSpc>
              <a:spcBef>
                <a:spcPts val="0"/>
              </a:spcBef>
              <a:buFont typeface="+mj-lt"/>
              <a:buAutoNum type="romanLcPeriod"/>
            </a:pPr>
            <a:r>
              <a:rPr lang="el-GR" sz="2000" dirty="0" smtClean="0">
                <a:latin typeface="Arial" pitchFamily="34" charset="0"/>
                <a:cs typeface="Arial" pitchFamily="34" charset="0"/>
              </a:rPr>
              <a:t>στους </a:t>
            </a:r>
            <a:r>
              <a:rPr lang="el-GR" sz="2000" b="1" dirty="0" smtClean="0">
                <a:solidFill>
                  <a:srgbClr val="C00000"/>
                </a:solidFill>
                <a:latin typeface="Arial" pitchFamily="34" charset="0"/>
                <a:cs typeface="Arial" pitchFamily="34" charset="0"/>
              </a:rPr>
              <a:t>λαβόντες</a:t>
            </a:r>
            <a:r>
              <a:rPr lang="el-GR" sz="2000" dirty="0" smtClean="0">
                <a:latin typeface="Arial" pitchFamily="34" charset="0"/>
                <a:cs typeface="Arial" pitchFamily="34" charset="0"/>
              </a:rPr>
              <a:t>, εφόσον υπέχουν ευθύνη για τη μη τήρηση των σχετικών διαδικασιών, καθώς &amp; σε κάθε περίπτωση </a:t>
            </a:r>
            <a:r>
              <a:rPr lang="el-GR" sz="2000" b="1" dirty="0" smtClean="0">
                <a:latin typeface="Arial" pitchFamily="34" charset="0"/>
                <a:cs typeface="Arial" pitchFamily="34" charset="0"/>
              </a:rPr>
              <a:t>αχρεώστητης πληρωμής</a:t>
            </a:r>
            <a:r>
              <a:rPr lang="el-GR" sz="2000" dirty="0" smtClean="0">
                <a:latin typeface="Arial" pitchFamily="34" charset="0"/>
                <a:cs typeface="Arial" pitchFamily="34" charset="0"/>
              </a:rPr>
              <a:t>.</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96</a:t>
            </a:fld>
            <a:endParaRPr lang="el-G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000" dirty="0" smtClean="0">
                <a:latin typeface="Arial" pitchFamily="34" charset="0"/>
                <a:cs typeface="Arial" pitchFamily="34" charset="0"/>
              </a:rPr>
              <a:t> </a:t>
            </a:r>
            <a:r>
              <a:rPr lang="el-GR" sz="2000" b="1" dirty="0" smtClean="0">
                <a:solidFill>
                  <a:srgbClr val="C00000"/>
                </a:solidFill>
                <a:latin typeface="Arial" pitchFamily="34" charset="0"/>
                <a:cs typeface="Arial" pitchFamily="34" charset="0"/>
              </a:rPr>
              <a:t>Για μη νόμιμες πληρωμές</a:t>
            </a:r>
            <a:r>
              <a:rPr lang="el-GR" sz="2000" dirty="0" smtClean="0">
                <a:latin typeface="Arial" pitchFamily="34" charset="0"/>
                <a:cs typeface="Arial" pitchFamily="34" charset="0"/>
              </a:rPr>
              <a:t>: καταλογισμός ελλείμματος εις ολόκληρον &amp; στους λαβόντες.</a:t>
            </a:r>
          </a:p>
          <a:p>
            <a:pPr algn="just">
              <a:lnSpc>
                <a:spcPct val="150000"/>
              </a:lnSpc>
              <a:spcBef>
                <a:spcPts val="0"/>
              </a:spcBef>
            </a:pPr>
            <a:endParaRPr lang="el-GR" sz="2000" dirty="0" smtClean="0">
              <a:latin typeface="Arial" pitchFamily="34" charset="0"/>
              <a:cs typeface="Arial" pitchFamily="34" charset="0"/>
            </a:endParaRPr>
          </a:p>
          <a:p>
            <a:pPr algn="just">
              <a:lnSpc>
                <a:spcPct val="150000"/>
              </a:lnSpc>
              <a:spcBef>
                <a:spcPts val="0"/>
              </a:spcBef>
              <a:buFont typeface="Wingdings" pitchFamily="2" charset="2"/>
              <a:buChar char="v"/>
            </a:pPr>
            <a:r>
              <a:rPr lang="el-GR" sz="2000" b="1" dirty="0" smtClean="0">
                <a:solidFill>
                  <a:srgbClr val="C00000"/>
                </a:solidFill>
                <a:latin typeface="Arial" pitchFamily="34" charset="0"/>
                <a:cs typeface="Arial" pitchFamily="34" charset="0"/>
              </a:rPr>
              <a:t>Ελλείψεις χαρτοσήμου, ενσήμων  &amp; κάθε αντικειμένου, βάσει του οποίου εισπράττεται τέλος ή δικαίωμα</a:t>
            </a:r>
            <a:r>
              <a:rPr lang="el-GR" sz="2000" dirty="0" smtClean="0">
                <a:latin typeface="Arial" pitchFamily="34" charset="0"/>
                <a:cs typeface="Arial" pitchFamily="34" charset="0"/>
              </a:rPr>
              <a:t>: καταλογισμός σε χρήμα, στην οριζόμενη από τις οικείες διατάξεις τιμή διάθεσης.</a:t>
            </a:r>
          </a:p>
          <a:p>
            <a:pPr algn="just">
              <a:lnSpc>
                <a:spcPct val="150000"/>
              </a:lnSpc>
              <a:spcBef>
                <a:spcPts val="0"/>
              </a:spcBef>
            </a:pPr>
            <a:endParaRPr lang="el-GR" sz="2000" dirty="0" smtClean="0">
              <a:latin typeface="Arial" pitchFamily="34" charset="0"/>
              <a:cs typeface="Arial" pitchFamily="34" charset="0"/>
            </a:endParaRPr>
          </a:p>
          <a:p>
            <a:pPr algn="just">
              <a:lnSpc>
                <a:spcPct val="150000"/>
              </a:lnSpc>
              <a:spcBef>
                <a:spcPts val="0"/>
              </a:spcBef>
              <a:buFont typeface="Wingdings" pitchFamily="2" charset="2"/>
              <a:buChar char="v"/>
            </a:pPr>
            <a:r>
              <a:rPr lang="el-GR" sz="2000" b="1" dirty="0" smtClean="0">
                <a:solidFill>
                  <a:srgbClr val="C00000"/>
                </a:solidFill>
                <a:latin typeface="Arial" pitchFamily="34" charset="0"/>
                <a:cs typeface="Arial" pitchFamily="34" charset="0"/>
              </a:rPr>
              <a:t>Έλλειψη κάθε είδους υλικού</a:t>
            </a:r>
            <a:r>
              <a:rPr lang="el-GR" sz="2000" dirty="0" smtClean="0">
                <a:latin typeface="Arial" pitchFamily="34" charset="0"/>
                <a:cs typeface="Arial" pitchFamily="34" charset="0"/>
              </a:rPr>
              <a:t>: καταλογισμός σε χρήμα βάσει της </a:t>
            </a:r>
            <a:r>
              <a:rPr lang="el-GR" sz="2000" u="sng" dirty="0" smtClean="0">
                <a:solidFill>
                  <a:srgbClr val="FF0000"/>
                </a:solidFill>
                <a:latin typeface="Arial" pitchFamily="34" charset="0"/>
                <a:cs typeface="Arial" pitchFamily="34" charset="0"/>
              </a:rPr>
              <a:t>τρέχουσας τιμής</a:t>
            </a:r>
            <a:r>
              <a:rPr lang="el-GR" sz="2000" dirty="0" smtClean="0">
                <a:solidFill>
                  <a:srgbClr val="FF0000"/>
                </a:solidFill>
                <a:latin typeface="Arial" pitchFamily="34" charset="0"/>
                <a:cs typeface="Arial" pitchFamily="34" charset="0"/>
              </a:rPr>
              <a:t> </a:t>
            </a:r>
            <a:r>
              <a:rPr lang="el-GR" sz="2000" dirty="0" smtClean="0">
                <a:latin typeface="Arial" pitchFamily="34" charset="0"/>
                <a:cs typeface="Arial" pitchFamily="34" charset="0"/>
              </a:rPr>
              <a:t>κατά το χρόνο του καταλογισμού. Προσδιορισμός τιμής από 3μελή επιτροπή του οικείου διατάκτη. </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97</a:t>
            </a:fld>
            <a:endParaRPr lang="el-G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60000"/>
              </a:lnSpc>
              <a:spcBef>
                <a:spcPts val="0"/>
              </a:spcBef>
              <a:buFont typeface="Wingdings" pitchFamily="2" charset="2"/>
              <a:buChar char="v"/>
            </a:pPr>
            <a:r>
              <a:rPr lang="el-GR" sz="2000" b="1" dirty="0" smtClean="0">
                <a:latin typeface="Arial" pitchFamily="34" charset="0"/>
                <a:cs typeface="Arial" pitchFamily="34" charset="0"/>
              </a:rPr>
              <a:t>Απαγόρευση</a:t>
            </a:r>
            <a:r>
              <a:rPr lang="el-GR" sz="2000" dirty="0" smtClean="0">
                <a:latin typeface="Arial" pitchFamily="34" charset="0"/>
                <a:cs typeface="Arial" pitchFamily="34" charset="0"/>
              </a:rPr>
              <a:t> ανάμειξης στη διαχείριση του υπολόγου χρημάτων ξένων προς αυτή. Για κάθε χρηματικό πλεόνασμα συνιστάται δημόσια παρακαταθήκη μέχρι να αποδειχθεί η αιτία αυτού.</a:t>
            </a:r>
          </a:p>
          <a:p>
            <a:pPr marL="360363" indent="-333375" algn="just">
              <a:lnSpc>
                <a:spcPct val="160000"/>
              </a:lnSpc>
              <a:spcBef>
                <a:spcPts val="0"/>
              </a:spcBef>
            </a:pPr>
            <a:endParaRPr lang="el-GR" sz="2000" dirty="0" smtClean="0">
              <a:latin typeface="Arial" pitchFamily="34" charset="0"/>
              <a:cs typeface="Arial" pitchFamily="34" charset="0"/>
            </a:endParaRPr>
          </a:p>
          <a:p>
            <a:pPr marL="360363" indent="-333375" algn="just">
              <a:lnSpc>
                <a:spcPct val="160000"/>
              </a:lnSpc>
              <a:spcBef>
                <a:spcPts val="0"/>
              </a:spcBef>
              <a:buFont typeface="Wingdings" pitchFamily="2" charset="2"/>
              <a:buChar char="v"/>
            </a:pPr>
            <a:r>
              <a:rPr lang="el-GR" sz="2000" b="1" dirty="0" smtClean="0">
                <a:latin typeface="Arial" pitchFamily="34" charset="0"/>
                <a:cs typeface="Arial" pitchFamily="34" charset="0"/>
              </a:rPr>
              <a:t>Ευθύνη των υπολόγων για την ασφάλεια της διαχείρισής τους </a:t>
            </a:r>
            <a:r>
              <a:rPr lang="el-GR" sz="2000" dirty="0" smtClean="0">
                <a:latin typeface="Arial" pitchFamily="34" charset="0"/>
                <a:cs typeface="Arial" pitchFamily="34" charset="0"/>
              </a:rPr>
              <a:t>[</a:t>
            </a:r>
            <a:r>
              <a:rPr lang="el-GR" sz="2000" dirty="0" err="1" smtClean="0">
                <a:latin typeface="Arial" pitchFamily="34" charset="0"/>
                <a:cs typeface="Arial" pitchFamily="34" charset="0"/>
              </a:rPr>
              <a:t>δημ</a:t>
            </a:r>
            <a:r>
              <a:rPr lang="el-GR" sz="2000" dirty="0" smtClean="0">
                <a:latin typeface="Arial" pitchFamily="34" charset="0"/>
                <a:cs typeface="Arial" pitchFamily="34" charset="0"/>
              </a:rPr>
              <a:t>. χρήματα, ένσημα, αξίες &amp; υλικά]. Υποχρέωση τήρησης των οικείων κανονισμών ασφαλείας &amp; ευθύνη για κάθε σχετική ζημία του Δημοσίου.</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98</a:t>
            </a:fld>
            <a:endParaRPr lang="el-G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60000"/>
              </a:lnSpc>
              <a:spcBef>
                <a:spcPts val="0"/>
              </a:spcBef>
            </a:pPr>
            <a:endParaRPr lang="el-GR" sz="2000" dirty="0" smtClean="0">
              <a:latin typeface="Arial" pitchFamily="34" charset="0"/>
              <a:cs typeface="Arial" pitchFamily="34" charset="0"/>
            </a:endParaRPr>
          </a:p>
          <a:p>
            <a:pPr marL="360363" indent="-333375" algn="just">
              <a:lnSpc>
                <a:spcPct val="160000"/>
              </a:lnSpc>
              <a:spcBef>
                <a:spcPts val="0"/>
              </a:spcBef>
              <a:buFont typeface="Wingdings" pitchFamily="2" charset="2"/>
              <a:buChar char="v"/>
            </a:pPr>
            <a:r>
              <a:rPr lang="el-GR" sz="2000" dirty="0" smtClean="0">
                <a:latin typeface="Arial" pitchFamily="34" charset="0"/>
                <a:cs typeface="Arial" pitchFamily="34" charset="0"/>
              </a:rPr>
              <a:t>Ομοίως, υπεύθυνοι &amp; για περιπτώσεις </a:t>
            </a:r>
            <a:r>
              <a:rPr lang="el-GR" sz="2000" b="1" dirty="0" smtClean="0">
                <a:latin typeface="Arial" pitchFamily="34" charset="0"/>
                <a:cs typeface="Arial" pitchFamily="34" charset="0"/>
              </a:rPr>
              <a:t>απώλειας ή φθοράς τίτλων &amp; απαιτήσεων του Δημοσίου</a:t>
            </a:r>
            <a:r>
              <a:rPr lang="el-GR" sz="2000" dirty="0" smtClean="0">
                <a:latin typeface="Arial" pitchFamily="34" charset="0"/>
                <a:cs typeface="Arial" pitchFamily="34" charset="0"/>
              </a:rPr>
              <a:t>, εφόσον αυτή έχει προκαλέσει ζημία στο Δημόσιο &amp; δεν οφείλεται σε ανωτέρα βία ή απρόβλεπτα γεγονότα.</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99</a:t>
            </a:fld>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9999</TotalTime>
  <Words>10096</Words>
  <Application>Microsoft Office PowerPoint</Application>
  <PresentationFormat>Προβολή στην οθόνη (4:3)</PresentationFormat>
  <Paragraphs>4934</Paragraphs>
  <Slides>143</Slides>
  <Notes>143</Notes>
  <HiddenSlides>0</HiddenSlides>
  <MMClips>0</MMClips>
  <ScaleCrop>false</ScaleCrop>
  <HeadingPairs>
    <vt:vector size="4" baseType="variant">
      <vt:variant>
        <vt:lpstr>Θέμα</vt:lpstr>
      </vt:variant>
      <vt:variant>
        <vt:i4>1</vt:i4>
      </vt:variant>
      <vt:variant>
        <vt:lpstr>Τίτλοι διαφανειών</vt:lpstr>
      </vt:variant>
      <vt:variant>
        <vt:i4>143</vt:i4>
      </vt:variant>
    </vt:vector>
  </HeadingPairs>
  <TitlesOfParts>
    <vt:vector size="144" baseType="lpstr">
      <vt:lpstr>Ηλιοστάσιο</vt:lpstr>
      <vt:lpstr>ΕΘΝΙΚΗ ΣΧΟΛΗ ΔΗΜΟΣΙΑΣ ΔΙΟΙΚΗΣΗΣ &amp; ΑΥΤΟΔΙΟΙΚΗΣΗΣ ΚΣΤ ‘ ΣΕΙΡΑ</vt:lpstr>
      <vt:lpstr>«Ν.4270/2014»</vt:lpstr>
      <vt:lpstr>ΔΙΑΤΑΚΤΗΣ _αρθρ. 65, ν.4270/2014 </vt:lpstr>
      <vt:lpstr>ΔΕΥΤΕΡΕΥΩΝ ΔΙΑΤΑΚΤΗΣ _αρθρ. 65, ν.4270/2014: </vt:lpstr>
      <vt:lpstr>ΑΣΥΜΒΙΒΑΣΤΑ ΔΙΑΤΑΚΤΗ _αρθρ. 65, ν.4270/2014 </vt:lpstr>
      <vt:lpstr>ΑΡΜΟΔΙΟΤΗΤΕΣ ΔΙΑΤΑΚΤΗ &amp; ΜΕΤΑΒΙΒΑΣΗ ΑΡΜΟΔΙΟΤΗΤΩΝ\ ΕΞΟΥΣΙΟΔΟΤΗΣΗ ΥΠΟΓΡΑΦΗΣ</vt:lpstr>
      <vt:lpstr>αρθρ. 25 «Νομιμότητα υπηρεσιακών ενεργειών» του ν.3528/2007 </vt:lpstr>
      <vt:lpstr>ΑΣΥΜΒΙΒΑΣΤΑ  &amp; ΥΠΟΧΡΕΩΣΕΙΣ ΔΙΑΤΑΚΤΗ _αρθρ. 65, ν.4270/2014 </vt:lpstr>
      <vt:lpstr>Άρθρο 66 Ανάληψη υποχρεώσεων</vt:lpstr>
      <vt:lpstr>Άρθρο 66 Ανάληψη υποχρεώσεων</vt:lpstr>
      <vt:lpstr>Άρθρο 67 Πολυετείς υποχρεώσεις </vt:lpstr>
      <vt:lpstr>Άρθρο 68 Διαδικασίες ελέγχου ανάληψης υποχρεώσεων </vt:lpstr>
      <vt:lpstr>Ν.4270/2014</vt:lpstr>
      <vt:lpstr>Ν.4270/2014</vt:lpstr>
      <vt:lpstr>Άρθρο 71 Ανακατανομή πιστώσεων του ΚΠ</vt:lpstr>
      <vt:lpstr>Άρθρο 71 Ανακατανομή πιστώσεων του ΚΠ</vt:lpstr>
      <vt:lpstr>Άρθρο 72 Ποσοστά διάθεσης πιστώσεων - ανώτατα όρια πληρωμών</vt:lpstr>
      <vt:lpstr>Άρθρο 73 Διάθεση ορισμένου μέρους των πιστώσεων</vt:lpstr>
      <vt:lpstr>Άρθρο 74 Εγγραφή πιστώσεων κατά τη διάρκεια του οικονομικού έτους</vt:lpstr>
      <vt:lpstr>Άρθρο 75 Έσοδα και φορολογικές δαπάνες του προϋπολογισμού </vt:lpstr>
      <vt:lpstr> Άρθρο 76 Έξοδα του ετήσιου προϋπολογισμού </vt:lpstr>
      <vt:lpstr>        Άρθρο 77 Έννοια και περιπτώσεις Δημόσιων δαπανών</vt:lpstr>
      <vt:lpstr>        Άρθρο 77 Έννοια και περιπτώσεις Δημόσιων δαπανών</vt:lpstr>
      <vt:lpstr>        ν.4270/2014</vt:lpstr>
      <vt:lpstr>          Άρθρο 78 Ανακατανομές πιστώσεων έργων ΠΔΕ</vt:lpstr>
      <vt:lpstr>          Άρθρο 78 Ανακατανομές πιστώσεων έργων ΠΔΕ</vt:lpstr>
      <vt:lpstr>          Ν.4270/2014</vt:lpstr>
      <vt:lpstr>          Άρθρο 81 Όργανα και τίτλοι είσπραξης</vt:lpstr>
      <vt:lpstr>           Άρθρο 82 Αποδεικτικά είσπραξης</vt:lpstr>
      <vt:lpstr>          Ν. 4270/2014</vt:lpstr>
      <vt:lpstr>      Ν.4270/2014  Άρθρο 91 Έλεγχος και εκκαθάριση των δαπανών του Δημοσίου </vt:lpstr>
      <vt:lpstr>      Ν.4270/2014  Άρθρο 91 Έλεγχος και εκκαθάριση των δαπανών του Δημοσίου </vt:lpstr>
      <vt:lpstr>      Ν.4270/2014  Άρθρο 92 Εντολή πληρωμής των δαπανών του Δημοσίου </vt:lpstr>
      <vt:lpstr>           Ν.4270/2014  Άρθρο 93 Εξόφληση τίτλων πληρωμής  </vt:lpstr>
      <vt:lpstr>             Ν.4270/2014  Άρθρο 93 Εξόφληση τίτλων πληρωμής </vt:lpstr>
      <vt:lpstr>      Ν.4270/2014  Άρθρο 93 Εξόφληση τίτλων πληρωμής  </vt:lpstr>
      <vt:lpstr>      Ν.4270/2014  Άρθρο 93 Εξόφληση τίτλων πληρωμής  </vt:lpstr>
      <vt:lpstr>      Ν.4270/2014  Άρθρο 94 Εκτέλεση επιτροπικών ενταλμάτων πριν από την άφιξή τους </vt:lpstr>
      <vt:lpstr>      Ν.4270/2014  Άρθρο 95 Εξόφληση τίτλων δικαιούχων που αδυνατούν να υπογράψουν  </vt:lpstr>
      <vt:lpstr>      Ν.4270/2014  Άρθρο 96 Καταλογισμοί για μη νόμιμες δαπάνες που πληρώθηκαν με τίτλους πληρωμής - αρμόδια όργανα </vt:lpstr>
      <vt:lpstr>  Ν.4270/2014 Άρθρο 97 Απώλεια αποδεικτικών είσπραξης, γραμματίων, δικαιολογητικών πληρωμής, δαπανών &amp; τίτλων πληρωμής </vt:lpstr>
      <vt:lpstr>Ν.4270/2014 Άρθρο 97 Απώλεια αποδεικτικών είσπραξης, γραμματίων, δικαιολογητικών πληρωμής, δαπανών και τίτλων πληρωμής </vt:lpstr>
      <vt:lpstr>Ν.4446/2016 (ΦΕΚ Α 240) _ ΚΕΦΑΛΑΙΟ Γ΄ ΕΛΕΓΧΟΣ ΓΙΑ ΕΚΚΑΘΑΡΙΣΗ ΚΑΙ ΠΛΗΡΩΜΗ ΔΑΠΑΝΩΝ ΔΗΜΟΣΙΟΥ </vt:lpstr>
      <vt:lpstr>   ΦΟΡΟΛΟΓΙΚΗ &amp; ΑΣΦΑΛΙΣΤΙΚΗ ΕΝΗΜΕΡΟΤΗΤΑ</vt:lpstr>
      <vt:lpstr>   ΦΟΡΟΛΟΓΙΚΗ &amp; ΑΣΦΑΛΙΣΤΙΚΗ ΕΝΗΜΕΡΟΤΗΤΑ</vt:lpstr>
      <vt:lpstr>    Άρθρο 75  Έλεγχος δαπανών από τις οικονομικές υπηρεσίες των φορέων  </vt:lpstr>
      <vt:lpstr>    Άρθρο 75  Έλεγχος δαπανών από τις οικονομικές υπηρεσίες των φορέων  </vt:lpstr>
      <vt:lpstr>    Άρθρο 75  Έλεγχος δαπανών από τις οικονομικές υπηρεσίες των φορέων  </vt:lpstr>
      <vt:lpstr>  Άρθρο 76 Εκκαθάριση δαπανών</vt:lpstr>
      <vt:lpstr>  Άρθρο 76 Εκκαθάριση δαπανών</vt:lpstr>
      <vt:lpstr>       Άρθρο 77 Έκδοση Χρηματικών Ενταλμάτων </vt:lpstr>
      <vt:lpstr>       Παρ. 5 -8 άρθρου 77  Έκδοση Χρηματικών Ενταλμάτων </vt:lpstr>
      <vt:lpstr>       Άρθρο 77 Έκδοση Χρηματικών Ενταλμάτων </vt:lpstr>
      <vt:lpstr>       Άρθρο 77 Έκδοση Χρηματικών Ενταλμάτων </vt:lpstr>
      <vt:lpstr>          Άρθρο  78 Αποστολή ΧΕ στο Ελεγκτικό Συνέδριο</vt:lpstr>
      <vt:lpstr>          Άρθρο  78 άσκηση κατασταλτικού ελέγχου</vt:lpstr>
      <vt:lpstr>          Άρθρο  79 Ακύρωση ΧΕ</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81 Έκδοση &amp; θεώρηση Επιτροπικών Ενταλμάτων (ΕΕ)</vt:lpstr>
      <vt:lpstr>          Άρθρο  82 ΧΕ δευτερεύοντα διατάκτη - Μηνιαίες καταστάσεις</vt:lpstr>
      <vt:lpstr>          Άρθρο  83 Ανάκληση Επιτροπικών Ενταλμάτων</vt:lpstr>
      <vt:lpstr>          Άρθρο  84 Τηρούμενα Βιβλία από τις οικ. Υπηρεσίες των Φορέων</vt:lpstr>
      <vt:lpstr>          Άρθρο  84 Τηρούμενα Βιβλία από τις οικ. Υπηρεσίες των Φορέων</vt:lpstr>
      <vt:lpstr>          Άρθρο  84 Τηρούμενα Βιβλία από τις οικ. Υπηρεσίες των Φορέων</vt:lpstr>
      <vt:lpstr>          Άρθρο  85 Αρμόδια όργανα &amp; ευθύνη αυτών</vt:lpstr>
      <vt:lpstr>          Άρθρο  85 Αρμόδια όργανα &amp; ευθύνη αυτών</vt:lpstr>
      <vt:lpstr>          Άρθρο  85 Αρμόδια όργανα &amp; ευθύνη αυτών</vt:lpstr>
      <vt:lpstr>          Άρθρο  85 Αρμόδια όργανα &amp; ευθύνη αυτών</vt:lpstr>
      <vt:lpstr>          Άρθρο  85 Αρμόδια όργανα &amp; ευθύνη αυτών</vt:lpstr>
      <vt:lpstr>          Άρθρο  86 . Επιτόπου έλεγχος δαπανών </vt:lpstr>
      <vt:lpstr>          Άρθρο  86 . Επιτόπου έλεγχος δαπανών </vt:lpstr>
      <vt:lpstr>          Άρθρο  86 . Επιτόπου έλεγχος δαπανών </vt:lpstr>
      <vt:lpstr>          Άρθρο  87 Ανάθεση του επιτόπου ελέγχου - αρμόδια όργανα  </vt:lpstr>
      <vt:lpstr>          Άρθρο  87 Ανάθεση του επιτόπου ελέγχου - αρμόδια όργανα  </vt:lpstr>
      <vt:lpstr>          Άρθρο  88 Έκθεση ελέγχου</vt:lpstr>
      <vt:lpstr>          Άρθρο  89 Ειδικές διατάξεις </vt:lpstr>
      <vt:lpstr>         ΔΗΜΟΣΙΟΙ ΥΠΟΛΟΓΟΙ</vt:lpstr>
      <vt:lpstr>                                                    ν. 4270/2014 _ άρθρο 150 Διακρίσεις και εποπτεία δημοσίων υπολόγων </vt:lpstr>
      <vt:lpstr>                                                    ν. 4270/2014 _ άρθρο 150 Διακρίσεις και εποπτεία δημοσίων υπολόγων </vt:lpstr>
      <vt:lpstr>                                                    ν. 4270/2014 _ άρθρο 150 Διακρίσεις και εποπτεία δημοσίων υπολόγων </vt:lpstr>
      <vt:lpstr>                                                    ν. 4270/2014 _ άρθρο 150 Διακρίσεις και εποπτεία δημοσίων υπολόγων </vt:lpstr>
      <vt:lpstr>                                                    ν. 4270/2014 _ άρθρο 151 Ασυμβίβαστα υπολόγων διαχειριστών χρημάτων αξιών και υλικού </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153 Βιβλία δημοσίων υπολόγων </vt:lpstr>
      <vt:lpstr>                                                            ν. 4270/2014 _ άρθρο 154 Ετήσιο κλείσιμο διαχειριστικών βιβλίων </vt:lpstr>
      <vt:lpstr>                                                            ν. 4270/2014 _ άρθρο 154 Ετήσιο κλείσιμο διαχειριστικών βιβλίων </vt:lpstr>
      <vt:lpstr>                                                            ν. 4270/2014 _ άρθρο 154 Ετήσιο κλείσιμο διαχειριστικών βιβλίων </vt:lpstr>
      <vt:lpstr>                                                               ν. 4270/2014 _ άρθρο 155 Λογοδοσία δημοσίων υπολόγων στο ΕλΣ</vt:lpstr>
      <vt:lpstr>         ΧΡΗΜΑΤΙΚΑ ΕΝΤΑΛΜΑΤΑ ΠΡΟΠΛΗΡΩΜΗΣ - ΥΠΟΛΟΓΟΙ</vt:lpstr>
      <vt:lpstr>Ν. 4270/2014 ΠΡΟΠΛΗΡΩΜΕΣ ΤΑΚΤΙΚΟΥ ΠΡΟΫΠΟΛΟΓΙΣΜΟΥ ΚΑΙ ΠΡΟΫΠΟΛΟΓΙΣΜΟΥ ΔΗΜΟΣΙΩΝ ΕΠΕΝΔΥΣΕΩΝ </vt:lpstr>
      <vt:lpstr>          ν. 4270/14 - άρθρο 100 Έννοια, προϋποθέσεις και διαδικασία έκδοσης ΧΕΠ </vt:lpstr>
      <vt:lpstr>          ν. 4270/14 - άρθρο 100 Έννοια, προϋποθέσεις και διαδικασία έκδοσης ΧΕΠ </vt:lpstr>
      <vt:lpstr>          ν. 4270/14 - άρθρο 100 Έννοια, προϋποθέσεις και διαδικασία έκδοσης ΧΕΠ </vt:lpstr>
      <vt:lpstr>          ν. 4270/14 - άρθρο 100 Έννοια, προϋποθέσεις και διαδικασία έκδοσης ΧΕΠ </vt:lpstr>
      <vt:lpstr>          ν. 4270/14 – άρθρο 101 Περιορισμοί - Ειδικές περιπτώσεις ΧΕΠ</vt:lpstr>
      <vt:lpstr>          ν. 4270/14 – άρθρο 101 Περιορισμοί - Ειδικές περιπτώσεις ΧΕΠ</vt:lpstr>
      <vt:lpstr>          ν. 4270/14 – άρθρο 101 Περιορισμοί - Ειδικές περιπτώσεις ΧΕΠ</vt:lpstr>
      <vt:lpstr>          ν. 4270/14 – άρθρο 102 Υποχρεώσεις &amp; ευθύνες υπολόγων &amp; άλλων οργάνων εξ  ΧΕΠ</vt:lpstr>
      <vt:lpstr>          ν. 4270/14 – άρθρο 103 απόδοση λογαριασμού ΧΕΠ</vt:lpstr>
      <vt:lpstr>          ν. 4270/14 – άρθρο 104 ΧΕΠ δημοσίων επενδύσεων</vt:lpstr>
      <vt:lpstr>          ν. 4270/14 – άρθρο 105 Προσωρινά χρηματικά εντάλματα</vt:lpstr>
      <vt:lpstr>          ν. 4270/14 – άρθρο 106 Εξουσιοδοτήσεις</vt:lpstr>
      <vt:lpstr>          ν. 4270/14 – άρθρο 107 Ευθύνες διαχειριζομένων χρήματα χωρίς έκδοση ενταλμάτων προπληρωμής </vt:lpstr>
      <vt:lpstr>          ν. 4270/14 – άρθρο 104 ΧΕΠ δημοσίων επενδύσεων</vt:lpstr>
      <vt:lpstr>           Π.Δ. 136/20-5-98 (ΦΕΚ 107 Α') _ ΆΡΘΡΟ 1 ΠΕΡΙΟΡΙΣΜΟΙ ΕΚΔΟΣΗΣ Χ.Ε.Π.</vt:lpstr>
      <vt:lpstr>           Π.Δ. 136/20-5-98 (ΦΕΚ 107 Α') _ ΆΡΘΡΟ 1 ΠΕΡΙΟΡΙΣΜΟΙ ΕΚΔΟΣΗΣ Χ.Ε.Π.</vt:lpstr>
      <vt:lpstr>          ΆΡΘΡΟ 2 Υποχρεώσεις Υπολόγων Χ.Ε.Π. </vt:lpstr>
      <vt:lpstr>          ΆΡΘΡΟ 2 Υποχρεώσεις Υπολόγων Χ.Ε.Π. </vt:lpstr>
      <vt:lpstr>          ΆΡΘΡΟ 2 Υποχρεώσεις Υπολόγων Χ.Ε.Π. </vt:lpstr>
      <vt:lpstr>          ΆΡΘΡΟ 2 Υποχρεώσεις Υπολόγων Χ.Ε.Π. </vt:lpstr>
      <vt:lpstr>          ΆΡΘΡΟ 2 Υποχρεώσεις Υπολόγων Χ.Ε.Π. </vt:lpstr>
      <vt:lpstr>          ΆΡΘΡΟ 2 Υποχρεώσεις Υπολόγων Χ.Ε.Π. </vt:lpstr>
      <vt:lpstr>          ΆΡΘΡΟ 3 Ευθύνες Υπολόγων Χ.Ε.Π. </vt:lpstr>
      <vt:lpstr>          ΆΡΘΡΟ 3 Ευθύνες Υπολόγων Χ.Ε.Π. </vt:lpstr>
      <vt:lpstr>          ΆΡΘΡΟ 4 Υποχρεώσεις &amp; ευθύνες Τραπεζών   </vt:lpstr>
      <vt:lpstr>          ΆΡΘΡΟ 5 Μεταβολή στο πρόσωπο του υπολόγου </vt:lpstr>
      <vt:lpstr>          ΆΡΘΡΟ 5 Μεταβολή στο πρόσωπο του υπολόγου </vt:lpstr>
      <vt:lpstr>         ΆΡΘΡΟ 6 Συνέπειες μη εμπρόθεσμης απόδοσης λογαριασμού  </vt:lpstr>
      <vt:lpstr>         ΆΡΘΡΟ 6 Συνέπειες μη εμπρόθεσμης απόδοσης λογαριασμού  </vt:lpstr>
      <vt:lpstr>         ΆΡΘΡΟ 6 Συνέπειες μη εμπρόθεσμης απόδοσης λογαριασμού  </vt:lpstr>
      <vt:lpstr>         ΆΡΘΡΟ 7 Έκτακτος έλεγχος διαχείρισης υπολόγων </vt:lpstr>
      <vt:lpstr>         ΆΡΘΡΟ 7 Έκτακτος έλεγχος διαχείρισης υπολόγων </vt:lpstr>
      <vt:lpstr>         ΆΡΘΡΟ 7 Έκτακτος έλεγχος διαχείρισης υπολόγων </vt:lpstr>
      <vt:lpstr>         ΆΡΘΡΟ 8 απώλεια δικαιολογητικών Χ.Ε.Π.</vt:lpstr>
      <vt:lpstr>         ΆΡΘΡΟ 9 -10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SOULA</dc:creator>
  <cp:lastModifiedBy>SOULA</cp:lastModifiedBy>
  <cp:revision>403</cp:revision>
  <dcterms:created xsi:type="dcterms:W3CDTF">2019-01-29T14:20:19Z</dcterms:created>
  <dcterms:modified xsi:type="dcterms:W3CDTF">2020-04-14T07:03:15Z</dcterms:modified>
</cp:coreProperties>
</file>