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1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2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3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4.xml" ContentType="application/vnd.openxmlformats-officedocument.presentationml.notesSlide+xml"/>
  <Override PartName="/ppt/theme/themeOverride16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7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8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9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20.xml" ContentType="application/vnd.openxmlformats-officedocument.themeOverride+xml"/>
  <Override PartName="/ppt/notesSlides/notesSlide19.xml" ContentType="application/vnd.openxmlformats-officedocument.presentationml.notesSlide+xml"/>
  <Override PartName="/ppt/theme/themeOverride21.xml" ContentType="application/vnd.openxmlformats-officedocument.themeOverride+xml"/>
  <Override PartName="/ppt/notesSlides/notesSlide20.xml" ContentType="application/vnd.openxmlformats-officedocument.presentationml.notesSlide+xml"/>
  <Override PartName="/ppt/theme/themeOverride22.xml" ContentType="application/vnd.openxmlformats-officedocument.themeOverride+xml"/>
  <Override PartName="/ppt/theme/themeOverride23.xml" ContentType="application/vnd.openxmlformats-officedocument.themeOverride+xml"/>
  <Override PartName="/ppt/notesSlides/notesSlide21.xml" ContentType="application/vnd.openxmlformats-officedocument.presentationml.notesSlide+xml"/>
  <Override PartName="/ppt/theme/themeOverride24.xml" ContentType="application/vnd.openxmlformats-officedocument.themeOverride+xml"/>
  <Override PartName="/ppt/theme/themeOverride25.xml" ContentType="application/vnd.openxmlformats-officedocument.themeOverride+xml"/>
  <Override PartName="/ppt/theme/themeOverride26.xml" ContentType="application/vnd.openxmlformats-officedocument.themeOverride+xml"/>
  <Override PartName="/ppt/notesSlides/notesSlide22.xml" ContentType="application/vnd.openxmlformats-officedocument.presentationml.notesSlide+xml"/>
  <Override PartName="/ppt/theme/themeOverride27.xml" ContentType="application/vnd.openxmlformats-officedocument.themeOverride+xml"/>
  <Override PartName="/ppt/notesSlides/notesSlide23.xml" ContentType="application/vnd.openxmlformats-officedocument.presentationml.notesSlide+xml"/>
  <Override PartName="/ppt/theme/themeOverride28.xml" ContentType="application/vnd.openxmlformats-officedocument.themeOverride+xml"/>
  <Override PartName="/ppt/notesSlides/notesSlide24.xml" ContentType="application/vnd.openxmlformats-officedocument.presentationml.notesSlide+xml"/>
  <Override PartName="/ppt/theme/themeOverride29.xml" ContentType="application/vnd.openxmlformats-officedocument.themeOverride+xml"/>
  <Override PartName="/ppt/notesSlides/notesSlide25.xml" ContentType="application/vnd.openxmlformats-officedocument.presentationml.notesSlide+xml"/>
  <Override PartName="/ppt/theme/themeOverride30.xml" ContentType="application/vnd.openxmlformats-officedocument.themeOverride+xml"/>
  <Override PartName="/ppt/notesSlides/notesSlide26.xml" ContentType="application/vnd.openxmlformats-officedocument.presentationml.notesSlide+xml"/>
  <Override PartName="/ppt/theme/themeOverride31.xml" ContentType="application/vnd.openxmlformats-officedocument.themeOverride+xml"/>
  <Override PartName="/ppt/notesSlides/notesSlide27.xml" ContentType="application/vnd.openxmlformats-officedocument.presentationml.notesSlide+xml"/>
  <Override PartName="/ppt/theme/themeOverride32.xml" ContentType="application/vnd.openxmlformats-officedocument.themeOverride+xml"/>
  <Override PartName="/ppt/notesSlides/notesSlide28.xml" ContentType="application/vnd.openxmlformats-officedocument.presentationml.notesSlide+xml"/>
  <Override PartName="/ppt/theme/themeOverride33.xml" ContentType="application/vnd.openxmlformats-officedocument.themeOverride+xml"/>
  <Override PartName="/ppt/notesSlides/notesSlide29.xml" ContentType="application/vnd.openxmlformats-officedocument.presentationml.notesSlide+xml"/>
  <Override PartName="/ppt/theme/themeOverride34.xml" ContentType="application/vnd.openxmlformats-officedocument.themeOverride+xml"/>
  <Override PartName="/ppt/notesSlides/notesSlide30.xml" ContentType="application/vnd.openxmlformats-officedocument.presentationml.notesSlide+xml"/>
  <Override PartName="/ppt/theme/themeOverride35.xml" ContentType="application/vnd.openxmlformats-officedocument.themeOverride+xml"/>
  <Override PartName="/ppt/notesSlides/notesSlide31.xml" ContentType="application/vnd.openxmlformats-officedocument.presentationml.notesSlide+xml"/>
  <Override PartName="/ppt/theme/themeOverride36.xml" ContentType="application/vnd.openxmlformats-officedocument.themeOverride+xml"/>
  <Override PartName="/ppt/notesSlides/notesSlide32.xml" ContentType="application/vnd.openxmlformats-officedocument.presentationml.notesSlide+xml"/>
  <Override PartName="/ppt/theme/themeOverride37.xml" ContentType="application/vnd.openxmlformats-officedocument.themeOverride+xml"/>
  <Override PartName="/ppt/notesSlides/notesSlide33.xml" ContentType="application/vnd.openxmlformats-officedocument.presentationml.notesSlide+xml"/>
  <Override PartName="/ppt/theme/themeOverride38.xml" ContentType="application/vnd.openxmlformats-officedocument.themeOverride+xml"/>
  <Override PartName="/ppt/notesSlides/notesSlide34.xml" ContentType="application/vnd.openxmlformats-officedocument.presentationml.notesSlide+xml"/>
  <Override PartName="/ppt/theme/themeOverride39.xml" ContentType="application/vnd.openxmlformats-officedocument.themeOverride+xml"/>
  <Override PartName="/ppt/notesSlides/notesSlide35.xml" ContentType="application/vnd.openxmlformats-officedocument.presentationml.notesSlide+xml"/>
  <Override PartName="/ppt/theme/themeOverride40.xml" ContentType="application/vnd.openxmlformats-officedocument.themeOverride+xml"/>
  <Override PartName="/ppt/notesSlides/notesSlide36.xml" ContentType="application/vnd.openxmlformats-officedocument.presentationml.notesSlide+xml"/>
  <Override PartName="/ppt/theme/themeOverride41.xml" ContentType="application/vnd.openxmlformats-officedocument.themeOverride+xml"/>
  <Override PartName="/ppt/notesSlides/notesSlide37.xml" ContentType="application/vnd.openxmlformats-officedocument.presentationml.notesSlide+xml"/>
  <Override PartName="/ppt/theme/themeOverride42.xml" ContentType="application/vnd.openxmlformats-officedocument.themeOverride+xml"/>
  <Override PartName="/ppt/notesSlides/notesSlide38.xml" ContentType="application/vnd.openxmlformats-officedocument.presentationml.notesSlide+xml"/>
  <Override PartName="/ppt/theme/themeOverride43.xml" ContentType="application/vnd.openxmlformats-officedocument.themeOverride+xml"/>
  <Override PartName="/ppt/notesSlides/notesSlide39.xml" ContentType="application/vnd.openxmlformats-officedocument.presentationml.notesSlide+xml"/>
  <Override PartName="/ppt/theme/themeOverride44.xml" ContentType="application/vnd.openxmlformats-officedocument.themeOverride+xml"/>
  <Override PartName="/ppt/theme/themeOverride45.xml" ContentType="application/vnd.openxmlformats-officedocument.themeOverride+xml"/>
  <Override PartName="/ppt/theme/themeOverride46.xml" ContentType="application/vnd.openxmlformats-officedocument.themeOverride+xml"/>
  <Override PartName="/ppt/theme/themeOverride47.xml" ContentType="application/vnd.openxmlformats-officedocument.themeOverride+xml"/>
  <Override PartName="/ppt/theme/themeOverride48.xml" ContentType="application/vnd.openxmlformats-officedocument.themeOverride+xml"/>
  <Override PartName="/ppt/notesSlides/notesSlide40.xml" ContentType="application/vnd.openxmlformats-officedocument.presentationml.notesSlide+xml"/>
  <Override PartName="/ppt/theme/themeOverride49.xml" ContentType="application/vnd.openxmlformats-officedocument.themeOverride+xml"/>
  <Override PartName="/ppt/notesSlides/notesSlide41.xml" ContentType="application/vnd.openxmlformats-officedocument.presentationml.notesSlide+xml"/>
  <Override PartName="/ppt/theme/themeOverride50.xml" ContentType="application/vnd.openxmlformats-officedocument.themeOverride+xml"/>
  <Override PartName="/ppt/notesSlides/notesSlide42.xml" ContentType="application/vnd.openxmlformats-officedocument.presentationml.notesSlide+xml"/>
  <Override PartName="/ppt/theme/themeOverride51.xml" ContentType="application/vnd.openxmlformats-officedocument.themeOverride+xml"/>
  <Override PartName="/ppt/notesSlides/notesSlide43.xml" ContentType="application/vnd.openxmlformats-officedocument.presentationml.notesSlide+xml"/>
  <Override PartName="/ppt/theme/themeOverride52.xml" ContentType="application/vnd.openxmlformats-officedocument.themeOverride+xml"/>
  <Override PartName="/ppt/notesSlides/notesSlide44.xml" ContentType="application/vnd.openxmlformats-officedocument.presentationml.notesSlide+xml"/>
  <Override PartName="/ppt/theme/themeOverride53.xml" ContentType="application/vnd.openxmlformats-officedocument.themeOverride+xml"/>
  <Override PartName="/ppt/notesSlides/notesSlide45.xml" ContentType="application/vnd.openxmlformats-officedocument.presentationml.notesSlide+xml"/>
  <Override PartName="/ppt/theme/themeOverride54.xml" ContentType="application/vnd.openxmlformats-officedocument.themeOverride+xml"/>
  <Override PartName="/ppt/theme/themeOverride55.xml" ContentType="application/vnd.openxmlformats-officedocument.themeOverr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12">
  <p:sldMasterIdLst>
    <p:sldMasterId id="2147483696" r:id="rId1"/>
    <p:sldMasterId id="2147483720" r:id="rId2"/>
    <p:sldMasterId id="2147483732" r:id="rId3"/>
    <p:sldMasterId id="2147483744" r:id="rId4"/>
    <p:sldMasterId id="2147483756" r:id="rId5"/>
    <p:sldMasterId id="2147483768" r:id="rId6"/>
  </p:sldMasterIdLst>
  <p:notesMasterIdLst>
    <p:notesMasterId r:id="rId64"/>
  </p:notesMasterIdLst>
  <p:handoutMasterIdLst>
    <p:handoutMasterId r:id="rId65"/>
  </p:handoutMasterIdLst>
  <p:sldIdLst>
    <p:sldId id="646" r:id="rId7"/>
    <p:sldId id="656" r:id="rId8"/>
    <p:sldId id="660" r:id="rId9"/>
    <p:sldId id="715" r:id="rId10"/>
    <p:sldId id="716" r:id="rId11"/>
    <p:sldId id="717" r:id="rId12"/>
    <p:sldId id="718" r:id="rId13"/>
    <p:sldId id="719" r:id="rId14"/>
    <p:sldId id="720" r:id="rId15"/>
    <p:sldId id="721" r:id="rId16"/>
    <p:sldId id="662" r:id="rId17"/>
    <p:sldId id="663" r:id="rId18"/>
    <p:sldId id="666" r:id="rId19"/>
    <p:sldId id="665" r:id="rId20"/>
    <p:sldId id="676" r:id="rId21"/>
    <p:sldId id="677" r:id="rId22"/>
    <p:sldId id="678" r:id="rId23"/>
    <p:sldId id="679" r:id="rId24"/>
    <p:sldId id="682" r:id="rId25"/>
    <p:sldId id="684" r:id="rId26"/>
    <p:sldId id="685" r:id="rId27"/>
    <p:sldId id="689" r:id="rId28"/>
    <p:sldId id="690" r:id="rId29"/>
    <p:sldId id="691" r:id="rId30"/>
    <p:sldId id="692" r:id="rId31"/>
    <p:sldId id="693" r:id="rId32"/>
    <p:sldId id="695" r:id="rId33"/>
    <p:sldId id="696" r:id="rId34"/>
    <p:sldId id="697" r:id="rId35"/>
    <p:sldId id="698" r:id="rId36"/>
    <p:sldId id="700" r:id="rId37"/>
    <p:sldId id="701" r:id="rId38"/>
    <p:sldId id="703" r:id="rId39"/>
    <p:sldId id="706" r:id="rId40"/>
    <p:sldId id="707" r:id="rId41"/>
    <p:sldId id="708" r:id="rId42"/>
    <p:sldId id="709" r:id="rId43"/>
    <p:sldId id="710" r:id="rId44"/>
    <p:sldId id="711" r:id="rId45"/>
    <p:sldId id="722" r:id="rId46"/>
    <p:sldId id="723" r:id="rId47"/>
    <p:sldId id="726" r:id="rId48"/>
    <p:sldId id="727" r:id="rId49"/>
    <p:sldId id="729" r:id="rId50"/>
    <p:sldId id="734" r:id="rId51"/>
    <p:sldId id="735" r:id="rId52"/>
    <p:sldId id="736" r:id="rId53"/>
    <p:sldId id="751" r:id="rId54"/>
    <p:sldId id="743" r:id="rId55"/>
    <p:sldId id="744" r:id="rId56"/>
    <p:sldId id="745" r:id="rId57"/>
    <p:sldId id="746" r:id="rId58"/>
    <p:sldId id="747" r:id="rId59"/>
    <p:sldId id="748" r:id="rId60"/>
    <p:sldId id="749" r:id="rId61"/>
    <p:sldId id="750" r:id="rId62"/>
    <p:sldId id="558" r:id="rId63"/>
  </p:sldIdLst>
  <p:sldSz cx="12192000" cy="6858000"/>
  <p:notesSz cx="6858000" cy="9144000"/>
  <p:defaultTextStyle>
    <a:defPPr rtl="0"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613" userDrawn="1">
          <p15:clr>
            <a:srgbClr val="A4A3A4"/>
          </p15:clr>
        </p15:guide>
        <p15:guide id="3" pos="7296" userDrawn="1">
          <p15:clr>
            <a:srgbClr val="A4A3A4"/>
          </p15:clr>
        </p15:guide>
        <p15:guide id="4" orient="horz" pos="412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axiri Christina" initials="KC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AD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B4B98B0-60AC-42C2-AFA5-B58CD77FA1E5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77" autoAdjust="0"/>
    <p:restoredTop sz="87636" autoAdjust="0"/>
  </p:normalViewPr>
  <p:slideViewPr>
    <p:cSldViewPr snapToGrid="0">
      <p:cViewPr varScale="1">
        <p:scale>
          <a:sx n="64" d="100"/>
          <a:sy n="64" d="100"/>
        </p:scale>
        <p:origin x="936" y="72"/>
      </p:cViewPr>
      <p:guideLst>
        <p:guide orient="horz" pos="2160"/>
        <p:guide pos="3613"/>
        <p:guide pos="7296"/>
        <p:guide orient="horz" pos="4128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55" d="100"/>
          <a:sy n="55" d="100"/>
        </p:scale>
        <p:origin x="-2856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viewProps" Target="viewProps.xml"/><Relationship Id="rId7" Type="http://schemas.openxmlformats.org/officeDocument/2006/relationships/slide" Target="slides/slid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9" Type="http://schemas.openxmlformats.org/officeDocument/2006/relationships/slide" Target="slides/slide2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66" Type="http://schemas.openxmlformats.org/officeDocument/2006/relationships/commentAuthors" Target="commentAuthors.xml"/><Relationship Id="rId5" Type="http://schemas.openxmlformats.org/officeDocument/2006/relationships/slideMaster" Target="slideMasters/slideMaster5.xml"/><Relationship Id="rId61" Type="http://schemas.openxmlformats.org/officeDocument/2006/relationships/slide" Target="slides/slide5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notesMaster" Target="notesMasters/notesMaster1.xml"/><Relationship Id="rId69" Type="http://schemas.openxmlformats.org/officeDocument/2006/relationships/theme" Target="theme/theme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presProps" Target="presProps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handoutMaster" Target="handoutMasters/handout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E4CE4DA-22AE-442E-AC9C-92F214E4916F}" type="datetime1">
              <a:rPr lang="el-GR" smtClean="0"/>
              <a:pPr rtl="0"/>
              <a:t>18/11/2022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64E50CC-F33A-4EF4-9F12-93EC4A21A0CF}" type="slidenum">
              <a:rPr lang="el-GR" smtClean="0"/>
              <a:pPr rtl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2329507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41765FF-9287-4A7A-B1E0-3A22CE3F062E}" type="datetime1">
              <a:rPr lang="el-GR" noProof="0" smtClean="0"/>
              <a:pPr rtl="0"/>
              <a:t>18/11/2022</a:t>
            </a:fld>
            <a:endParaRPr lang="el-GR" noProof="0" dirty="0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l-GR" noProof="0" dirty="0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l-GR" noProof="0" dirty="0"/>
              <a:t>Στυλ υποδείγματος κειμένου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32674CE4-FBD8-4481-AEFB-CA53E599A745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27326818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2674CE4-FBD8-4481-AEFB-CA53E599A745}" type="slidenum">
              <a:rPr kumimoji="0" lang="el-G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l-G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205297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F4D580C-7A40-43EA-B980-E7924E08462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2EC441F-BC87-4E1E-B3D8-F05EDFECC4D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B9622D6-3874-40C2-A20B-FA77BB89F12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C20BE76-B2F0-4D22-88E9-7B88FEF5E6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3A4F9FC-1926-4F9E-A0C0-F2B48ABE3E2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0DE3FC83-712F-4095-8045-248C3217D38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6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71946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F4D580C-7A40-43EA-B980-E7924E08462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915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2EC441F-BC87-4E1E-B3D8-F05EDFECC4D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915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B9622D6-3874-40C2-A20B-FA77BB89F12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C20BE76-B2F0-4D22-88E9-7B88FEF5E68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3A4F9FC-1926-4F9E-A0C0-F2B48ABE3E2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5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0DE3FC83-712F-4095-8045-248C3217D38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916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6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602579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535391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0F44831-B37A-4AB0-8C4D-AD98921A0FF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734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09CC5CB-EEB6-4B66-986F-69382B1F931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734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66AFA1B-1D2A-41E0-B2AC-B910B9A3C2D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734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D63D3A0-1747-4D7D-B922-73A32428751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735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E34A66D-1900-495B-B1E6-94748F8FC4E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735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764CFF64-78EE-4416-9C40-3E01C6EB77B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735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5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268330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DF40955-DD25-4115-9F3C-C968FF34198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939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83FC767-7163-42E0-B3BA-17BFFBA992A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939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BE34921-F2E5-4B55-8EB3-59425488651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939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EAED50B-AC3C-46A9-9D23-0F3B0403F39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939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744B0C7-9B16-49C5-A150-642573C2EE4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939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1EE5BE0-3DC1-40C5-ABE5-22A675EBDC4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940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40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414028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BDFA025-869C-470B-839B-5A4CB6B86FB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144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C6919B8-4413-4F99-9D58-12497C79172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144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DB07314-ECEE-43F0-9C1B-D54768DD83A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144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5754D23-AB6E-40F5-A0A9-44DED12CC4D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144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428CAD9-7B62-460D-A9C7-4897E2D08A3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144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1CF31A6-D790-4417-A940-F417FE790FF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144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954704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AB266FD-45B4-4080-80D4-4017DA8B5D6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349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ECBE117-8289-4A9D-8D1C-FFA4ABABBC0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349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6BDAD3C-6A36-417B-9A1D-FCF71E13A78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349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2699972-28BD-40E7-A3C0-14239E7A2C0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349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EC684C2-37E0-4923-8335-9BE63DE75EA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349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BDFC2AD-6C8D-4302-8CE0-885D3BC11715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349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1123385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701E0BF-F652-4C7C-B5A5-16E7BDECC18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758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8BA89DA-0E84-4BC2-ACFE-045629A4837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6758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94F0325-9AF6-49B8-9138-8477265235E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758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BFFD8C2-B865-407A-8648-E581451A73A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759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CD939E4-D458-4424-9B42-5CB8B9D0D04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759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06B42E4-280D-4DAF-A577-95916ABF50E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675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9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0914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12B3A79-F4CE-4DD7-93D0-02F673D065A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7168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3EAD2DC-A8E5-4C0F-B70B-12530A1167C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7168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BC72497-D1BF-4529-B37F-37C9411E3E7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168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3AA6E41-63C6-4AC8-9A15-599428924E0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168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2F4BB58-1BC4-47BE-8916-9301C0DD99F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168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0041878-0431-4E96-8FEA-7D7AE094C9A0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168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74927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C917D9A-205B-4796-8914-D1364C75F6F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7373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DBFD9D9-8C54-4328-A42A-7A236F1322B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7373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740CE43-9F0D-46A4-ADEF-63EB21E5F39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373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CD5F7C5-E740-4217-A495-D78DC6D581F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373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E4AEA60-309F-4103-AE6A-418E1C4CC06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373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3A38AB1E-A279-42A1-BF15-BC6409C407E0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7373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029514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936492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2324A68-E866-4708-AF52-6B250869A91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192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3811667-F8FA-44D6-9E31-4CD163EDB9A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192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8906FCF-9841-4C45-B5F7-AB48AD823EB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192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97CA2DE-7B6D-4346-BF50-8C7188D2FD8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192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858E796-39ED-4A72-8161-7CFFDBEEF84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192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9370ABB-8C6A-4D6B-BC54-A98E9AC0462A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192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9902572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C99ED33-B4D8-45EB-81BE-6C7BBA9B074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499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4DE1B9F-A94E-42A8-B010-D44B2CCD412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8499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8053DFF-554D-4A03-9B97-11F66F8FA3C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499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6D6FF05-7190-4936-99A4-D225CB73C83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499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14581C6-82B6-4181-BA8D-796AA354C5F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499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77881C75-7571-410A-81BB-163F84FA6A96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8500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500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3620265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B6F0E88-41CD-4BB1-A7A4-872A226C1CD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011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6601894-E7B6-48DB-BA5D-DF67ED94E1F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011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4C1E702-1B8E-42EA-9F16-9DDE0648925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011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701D20D-75D2-4516-BD43-61AE971F1AB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011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65632DF-D290-4628-BDCF-FA17FB6C37D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011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0C5DFB06-7631-4104-AC5D-F72E0460776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012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2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923949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A9D4E5D-A29D-4008-89F3-AFC1EAADBDB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216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372E3BB-7BBE-4FDE-9483-F4930866E4A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216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5DDBAE0-E73D-41AD-8B34-EC340A2A014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216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7AC697F-60E9-49B0-AA92-B0D2EE77FE7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216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F5D79B9-AD51-4E99-94EE-0D2FAA6C7CA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216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66359FAE-A926-43B3-9658-11CC3D5C39D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216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382942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318177D-AB59-4B55-8DE4-ACC08F606B0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421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5007155-1E12-45C5-988F-F7169919192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421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25DCEC5-587B-4EC2-9F1F-598E2128EC4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421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19DB271-0D62-47D8-B073-2AE77A5B369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421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D78D07A-AF08-404F-BFA4-9732CCED7F3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29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421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5AAFEED-30AC-4A16-80FA-1E90DDC3B04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29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421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633429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5ECA15-F575-4C11-84C8-B1D90EF7D1F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625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DAF8C28-DEDC-49D8-A073-7143231000C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9626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1C0D54E-9BC3-43B6-8A38-1194592D0E4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626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BBE0B4F-392C-429A-A6C9-FCA59BC5E65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626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E6AED53-B14C-4FCB-8799-6FB087B36B2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626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A8E56121-1883-4C3B-B24D-58510AA4E6F1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9626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6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136780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B8363E4-709E-4977-B56B-D34F85C2FAD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035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543FF39-4CC9-4629-A61F-A340E4B2826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035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AAE5EAF-215B-4B87-816C-D6948D79AD4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035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D26B118-BED1-45B6-881C-974478E4AFF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035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48B6C9F-0814-48E3-9B55-89B36E66632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035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CF7F47A-31FE-4490-9812-D7D385145DB4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036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6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43990456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AD26165-BD98-4728-B711-A014C31D52D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240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9AB2E75-A0CE-41FE-84B4-937EFF1453B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240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63335DB-B776-41A8-B810-F73AC374DC2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240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1A53FAF-BC5D-41CB-982A-9DCAA8BDD07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240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293D8C6-B5E3-4652-93E6-9DA930FCC79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240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22E73FAF-EAC5-413A-9D24-55CAA6152C2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240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172040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E1BC420-DFE5-4A7C-AAEF-FE357D20203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649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8A90F82-9485-4ADB-B3A1-86A0FFE502E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0650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7575634-D7CE-43FC-9E7F-76C224AC014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650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2AF85D7-AA3C-472D-B856-EDD55DE669D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650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26D88B7-8B25-4CF3-A55C-E12D0439258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650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A66DB624-0851-4B9D-AB11-D25EC89CDD87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0650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650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148516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8A2B460-8F9C-4FD0-9F56-AD24C985C80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264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C3C8877-7833-4706-BE34-1127F7821FB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264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4CD8EE4-5A80-487A-BF5F-953684CB2E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264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29DB61A-D495-4D3F-A571-3D4216AC4EA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264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CD2DC50-1B96-433A-832E-A1BCDE5B7D0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264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353CD21E-12A1-4DA8-B65A-323AA3D704A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264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90840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5255240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4E9E136-4370-435A-B42B-7EEDDDE6EA0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469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6C29EF7-63DF-4C4D-83AA-DA6DBAA47EC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469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DE67CE1-C1D7-474A-B969-FD2E7087EE4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69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6AA05A3-8D60-4D1B-891A-9CBE6C7F33F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69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D7A6318-C241-4C4D-BA62-6BD86A3B6FD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35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69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FD94FBD-7248-442A-BF60-25FC8EEA6480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35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469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469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38162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09DCEA-4331-4FF4-966B-593C930E6BE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67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5287B5B-31FE-4599-A1A0-AC17E46FB36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67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7625DD6-D440-4D4B-A2FA-59D17AD58A3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67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BC99AD6-452B-4349-89E5-C514F0A8F3F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67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8ED2123-9BD7-4880-867A-16A38CAA632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67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2342C386-CE40-4F33-B25A-9925DF14267D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67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67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7772581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0BFE871-F10C-4419-8D90-4789C128DD9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878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B3C01E9-A1F4-4794-8DBA-C36ED1A2690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1878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EB43BA7-B87F-4176-9771-E6FDBEFC1FC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878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951586A-974B-41FF-8386-48373E5FC2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879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ACFA08F-2824-46D2-8547-B9E883E269F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879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CB271B0F-4FB9-4AC1-B014-981FD7772E2E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187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879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65229754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89E39BF-7626-4765-BD39-9DAA39228CB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083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1F1CC21-B3B3-4376-91EA-B80DE01EC42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083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28FA03F-621E-4E63-968F-5603E7A2AC5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83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A372F8C-2E08-43DE-A903-B166A025C78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83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9ACDFBD-E293-4DEF-89C8-18630A15820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83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C332D71C-2F7B-41DA-8D58-6437152D7789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084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084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455773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DCD440F-3D82-4058-9979-3A486C109A6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288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D404E4D-8731-4CBE-995F-B500F5A4E49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2288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A3DFBCE-6834-40EE-A156-4194DFB1A1F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288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E494F71-910C-4CCA-9D7C-208A68A702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288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58773A6-AEDC-46A5-B46B-B0A076B6705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39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288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2FEC565-A49F-4C72-ABC6-484FAFC98EA4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39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2288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23672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E51ADE8-7C2C-40CF-822D-AE082BF9E80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107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2DC07F6-7538-4742-ABBC-59E268424B7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107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9682A6C-BD73-43B1-BA3D-4C10F94F6F9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107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04B881C-00FB-489F-B8AD-D68323071DD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107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11E81D4-E460-470C-9EA2-999DAA1A9B0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107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A27E56FD-1BA2-4AEC-8FB2-68C22EE056C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108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108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1570224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61B01F5-FD71-4515-8F50-3869FB259A2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312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FB567B3-50FD-4CB1-B74E-705DC6C2768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312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B733A12-403F-4152-808D-7818D1F46F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312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C6ADCD2-6F4E-4C3F-B0BB-E489D1F28F3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312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B46429E-3465-4588-979A-61E04DF1164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312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53A26BB7-5519-4AD5-BF52-FD60A8A62467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312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2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791727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17BDBB8-8E80-45CB-9C22-63B728B8DF8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721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5C17F1-635D-409E-A830-44FDCFC00F1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722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5D18FBC-AE95-4E9A-9DD3-7600FB50357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722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F899397-686E-4AE4-B7AB-ED8E417A020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722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4C2B60E-71B2-4CC7-BC06-42D593AC38D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722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1523EB71-869D-4054-98FC-0B200CF0003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722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722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7688717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6685FD1-1805-44AF-AAA6-1EF74A6BEDD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926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79553DF-240C-479D-91B6-97942F8D042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3926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EAA6E20-EDDF-4A84-93BD-B59CEE59AA9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926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4A80B3B7-5041-40F8-BD97-8463FA5C6C2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927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831207E-4DC3-49F4-A49B-517293EA5AC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927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2167236E-39BD-4C3F-A03F-6A2B0C274D9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3927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927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016623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FF84AC-36AC-44E8-98B9-41893BD6F1A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4336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60C6F88-F490-4161-92F1-2DA760AC0B1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4336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61FB964-00B6-418A-B8FF-2FC9FC86EF5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336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CEF0E46-A018-4D36-9EF1-1928B179458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336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B1C11A0-B4A3-4F6E-A673-8BAFC333E27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336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F86D87B-8F6E-4C4A-BE42-F4B1A4EA444C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44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4336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6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981103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01388264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D428B8-758F-44E1-94D2-7B68C51FF7D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589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5FAAA4F-F370-4F3F-8D74-EC5ABFA0B56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589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F8B0FB4-55F5-4B2F-9BA4-333E98F5F7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589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C538C4F9-2FAC-4C4D-9006-7A6C4D31D46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589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9435BD3-7C8C-46C6-BCD3-40882A76598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49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589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9D060F64-2D91-4BB9-AD6E-291398B6FAFB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49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589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589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5898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0630227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B0DEC4F-C284-4197-B406-3007080DDE2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7939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B1EF938-DD9B-48AA-B36D-530041D6B72D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7940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5F05538-3212-4785-A751-8EE1945B2C5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7941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77ACCFA3-A271-4695-9499-02D99EE1C8B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7942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8403618-A802-4707-960F-EF2B2F8E5D9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7943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FC4049CE-9CB3-42BF-AB9C-10765A207DE8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7944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7945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7946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9265946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98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D5866A0-ADB3-4328-A04A-42BF1511D8E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998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0617D70-2580-45D6-9CEF-478AEA1DFB5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6998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8D5B9ED-7C7C-47AD-A4D3-8A2B367ECCA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998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E38B208-8CC0-400A-BCD3-D829BBCEB947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999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5ABF183-065E-4CF5-A6D8-A6E7D461526A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999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BD5D50FE-765D-4F38-B272-5404BEE96F46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6999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999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69994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4699216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FDD053-B674-46DB-AE55-2971C956B323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2035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DA918907-1392-45B7-8483-E8FD016F3FE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2036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0528876-9AE6-4672-B781-395BAE2BD07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2037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8E6900-BB92-407D-89F5-EF0BF1A259B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2038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EBCB703E-9C51-46EB-80F4-90BF9CEECB4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52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2039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EBADE814-1204-4D59-B54C-BE3FED9895A4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52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2040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2041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72042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5569222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416EAAF-3CDF-4C6C-8B04-01A630E7BB5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408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2FB40949-27E5-492B-B1C7-1D8C38C128F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408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B5D549B0-F40B-4252-8CF5-72894BBC87D9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408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A570595-6802-4998-BDD3-3FCF94FFF0D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408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349C915-62E9-4F23-9628-8F2A218498A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53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408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21AB0A1C-F871-47F7-BC90-72EF774FC466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53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408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08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74090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4908740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176131" name="Θέση σημειώσεων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l-GR" altLang="el-GR" smtClean="0">
              <a:latin typeface="Times New Roman" panose="02020603050405020304" pitchFamily="18" charset="0"/>
            </a:endParaRPr>
          </a:p>
        </p:txBody>
      </p:sp>
      <p:sp>
        <p:nvSpPr>
          <p:cNvPr id="176132" name="Θέση αριθμού διαφάνειας 3"/>
          <p:cNvSpPr>
            <a:spLocks noGrp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802C185E-916F-43B5-97B6-E35EB1F8D40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54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7366353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A62ECD9D-A5E5-41E8-8BA6-4E80623E778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9203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A141C3F-0FDB-4CA0-9978-7D55143777D0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179204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30F91B8-C502-4143-8435-BAA3AD16AA32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9205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A7B7268-2389-4900-AAB3-6BA497200AD1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9206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9E32148-0F7F-4611-B9B6-A7C9DE40E0EE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56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9207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B141D0D-A062-414F-86BC-E46B20989E96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56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179208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9209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  <p:sp>
        <p:nvSpPr>
          <p:cNvPr id="179210" name="Text Box 8"/>
          <p:cNvSpPr txBox="1">
            <a:spLocks noChangeArrowheads="1"/>
          </p:cNvSpPr>
          <p:nvPr/>
        </p:nvSpPr>
        <p:spPr bwMode="auto">
          <a:xfrm>
            <a:off x="679450" y="4716463"/>
            <a:ext cx="5427663" cy="4452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143352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7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7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203580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8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8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899839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9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9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2901739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31FABD5-0E2F-4375-B289-D78F6B8D2CC8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1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FCB843E8-A01D-46BD-9147-3EB199C1696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53252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EF739A5-4056-4A80-A45D-AAF5FC0957E4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3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D2EFF4D-8178-4049-B0FC-4A5D1163B2E5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4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16F6651F-51FC-4EF0-8995-83B45A0B600C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10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5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837C9457-CEBB-41AD-860B-0B7D59D96DBF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10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3256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7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154437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5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3BFF4DE1-6AB8-4651-BE3C-E3C3313CEF5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7107" name="Text Box 1"/>
          <p:cNvSpPr txBox="1">
            <a:spLocks noChangeArrowheads="1"/>
          </p:cNvSpPr>
          <p:nvPr/>
        </p:nvSpPr>
        <p:spPr bwMode="auto">
          <a:xfrm>
            <a:off x="3849688" y="9429750"/>
            <a:ext cx="2906712" cy="452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00AAD8EF-B8C6-4841-A7C0-1FBB83E7B64B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Segoe UI" panose="020B0502040204020203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Segoe UI" panose="020B0502040204020203" pitchFamily="34" charset="0"/>
            </a:endParaRPr>
          </a:p>
        </p:txBody>
      </p:sp>
      <p:sp>
        <p:nvSpPr>
          <p:cNvPr id="47108" name="Text Box 2"/>
          <p:cNvSpPr txBox="1">
            <a:spLocks noChangeArrowheads="1"/>
          </p:cNvSpPr>
          <p:nvPr/>
        </p:nvSpPr>
        <p:spPr bwMode="auto">
          <a:xfrm>
            <a:off x="3849688" y="9429750"/>
            <a:ext cx="2909887" cy="455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9BB71DB1-E18D-489D-9AA8-AEB135B9C38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109" name="Text Box 3"/>
          <p:cNvSpPr txBox="1">
            <a:spLocks noChangeArrowheads="1"/>
          </p:cNvSpPr>
          <p:nvPr/>
        </p:nvSpPr>
        <p:spPr bwMode="auto">
          <a:xfrm>
            <a:off x="3849688" y="9429750"/>
            <a:ext cx="291465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55351F66-267A-4F3B-80E3-BFD7985228BF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110" name="Text Box 4"/>
          <p:cNvSpPr txBox="1">
            <a:spLocks noChangeArrowheads="1"/>
          </p:cNvSpPr>
          <p:nvPr/>
        </p:nvSpPr>
        <p:spPr bwMode="auto">
          <a:xfrm>
            <a:off x="3849688" y="9429750"/>
            <a:ext cx="2935287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 marL="215900" indent="-171450"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215900" marR="0" lvl="0" indent="-17145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215900" algn="l"/>
                <a:tab pos="663575" algn="l"/>
                <a:tab pos="1112838" algn="l"/>
                <a:tab pos="1562100" algn="l"/>
                <a:tab pos="2011363" algn="l"/>
                <a:tab pos="2460625" algn="l"/>
                <a:tab pos="2909888" algn="l"/>
                <a:tab pos="3359150" algn="l"/>
                <a:tab pos="3808413" algn="l"/>
                <a:tab pos="4257675" algn="l"/>
                <a:tab pos="4706938" algn="l"/>
                <a:tab pos="5156200" algn="l"/>
                <a:tab pos="5605463" algn="l"/>
                <a:tab pos="6054725" algn="l"/>
                <a:tab pos="6503988" algn="l"/>
                <a:tab pos="6953250" algn="l"/>
                <a:tab pos="7402513" algn="l"/>
                <a:tab pos="7851775" algn="l"/>
                <a:tab pos="8301038" algn="l"/>
                <a:tab pos="8750300" algn="l"/>
                <a:tab pos="9199563" algn="l"/>
              </a:tabLst>
              <a:defRPr/>
            </a:pPr>
            <a:fld id="{67A262EF-04D4-41B7-B248-0F313F8F7D46}" type="slidenum">
              <a:rPr kumimoji="0" lang="de-DE" altLang="el-GR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Arial" panose="020B0604020202020204" pitchFamily="34" charset="0"/>
              </a:rPr>
              <a:pPr marL="215900" marR="0" lvl="0" indent="-17145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215900" algn="l"/>
                  <a:tab pos="663575" algn="l"/>
                  <a:tab pos="1112838" algn="l"/>
                  <a:tab pos="1562100" algn="l"/>
                  <a:tab pos="2011363" algn="l"/>
                  <a:tab pos="2460625" algn="l"/>
                  <a:tab pos="2909888" algn="l"/>
                  <a:tab pos="3359150" algn="l"/>
                  <a:tab pos="3808413" algn="l"/>
                  <a:tab pos="4257675" algn="l"/>
                  <a:tab pos="4706938" algn="l"/>
                  <a:tab pos="5156200" algn="l"/>
                  <a:tab pos="5605463" algn="l"/>
                  <a:tab pos="6054725" algn="l"/>
                  <a:tab pos="6503988" algn="l"/>
                  <a:tab pos="6953250" algn="l"/>
                  <a:tab pos="7402513" algn="l"/>
                  <a:tab pos="7851775" algn="l"/>
                  <a:tab pos="8301038" algn="l"/>
                  <a:tab pos="8750300" algn="l"/>
                  <a:tab pos="9199563" algn="l"/>
                </a:tabLst>
                <a:defRPr/>
              </a:pPr>
              <a:t>11</a:t>
            </a:fld>
            <a:endParaRPr kumimoji="0" lang="de-DE" altLang="el-GR" sz="12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111" name="Text Box 5"/>
          <p:cNvSpPr txBox="1">
            <a:spLocks noChangeArrowheads="1"/>
          </p:cNvSpPr>
          <p:nvPr/>
        </p:nvSpPr>
        <p:spPr bwMode="auto">
          <a:xfrm>
            <a:off x="3852863" y="9436100"/>
            <a:ext cx="2946400" cy="492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4680" tIns="47520" rIns="94680" bIns="4752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fld id="{D437D314-D1F5-42D3-BCDE-7163388B8242}" type="slidenum">
              <a:rPr kumimoji="0" lang="en-GB" altLang="el-GR" sz="13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pPr marL="0" marR="0" lvl="0" indent="0" algn="r" defTabSz="449263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Pct val="100000"/>
                <a:buFontTx/>
                <a:buNone/>
                <a:tabLst>
                  <a:tab pos="0" algn="l"/>
                  <a:tab pos="447675" algn="l"/>
                  <a:tab pos="896938" algn="l"/>
                  <a:tab pos="1346200" algn="l"/>
                  <a:tab pos="1795463" algn="l"/>
                  <a:tab pos="2244725" algn="l"/>
                  <a:tab pos="2693988" algn="l"/>
                  <a:tab pos="3143250" algn="l"/>
                  <a:tab pos="3592513" algn="l"/>
                  <a:tab pos="4041775" algn="l"/>
                  <a:tab pos="4491038" algn="l"/>
                  <a:tab pos="4940300" algn="l"/>
                  <a:tab pos="5389563" algn="l"/>
                  <a:tab pos="5838825" algn="l"/>
                  <a:tab pos="6288088" algn="l"/>
                  <a:tab pos="6737350" algn="l"/>
                  <a:tab pos="7186613" algn="l"/>
                  <a:tab pos="7635875" algn="l"/>
                  <a:tab pos="8085138" algn="l"/>
                  <a:tab pos="8534400" algn="l"/>
                  <a:tab pos="8983663" algn="l"/>
                </a:tabLst>
                <a:defRPr/>
              </a:pPr>
              <a:t>11</a:t>
            </a:fld>
            <a:endParaRPr kumimoji="0" lang="en-GB" altLang="el-GR" sz="1300" b="0" i="0" u="none" strike="noStrike" kern="1200" cap="none" spc="0" normalizeH="0" baseline="0" noProof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7112" name="Rectangle 6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4538"/>
            <a:ext cx="6623050" cy="3725862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13" name="Text Box 7"/>
          <p:cNvSpPr txBox="1">
            <a:spLocks noChangeArrowheads="1"/>
          </p:cNvSpPr>
          <p:nvPr/>
        </p:nvSpPr>
        <p:spPr bwMode="auto">
          <a:xfrm>
            <a:off x="906463" y="4716463"/>
            <a:ext cx="4986337" cy="446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pPr marL="0" marR="0" lvl="0" indent="0" algn="l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/>
              <a:defRPr/>
            </a:pPr>
            <a:endParaRPr kumimoji="0" lang="el-GR" altLang="el-GR" sz="2000" b="0" i="0" u="none" strike="noStrike" kern="1200" cap="none" spc="0" normalizeH="0" baseline="0" noProof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Microsoft YaHei" panose="020B0503020204020204" pitchFamily="34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437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Ορθογώνιο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3" name="Ορθογώνιο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4" name="Ορθογώνιο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5" name="Ορθογώνιο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6" name="Ορθογώνιο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7" name="Ορθογώνιο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0" name="Στρογγυλεμένο ορθογώνιο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1" name="Στρογγυλεμένο ορθογώνιο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7" name="Ορθογώνιο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0" name="Ορθογώνιο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11" name="Ορθογώνιο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09"/>
            <a:ext cx="11277600" cy="1470025"/>
          </a:xfrm>
        </p:spPr>
        <p:txBody>
          <a:bodyPr rtlCol="0"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 rtlCol="0"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pPr rtl="0"/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1"/>
          </p:nvPr>
        </p:nvSpPr>
        <p:spPr>
          <a:xfrm>
            <a:off x="7265116" y="4205288"/>
            <a:ext cx="172720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8" name="Θέση ημερομηνίας 27"/>
          <p:cNvSpPr>
            <a:spLocks noGrp="1"/>
          </p:cNvSpPr>
          <p:nvPr>
            <p:ph type="dt" sz="half" idx="10"/>
          </p:nvPr>
        </p:nvSpPr>
        <p:spPr>
          <a:xfrm>
            <a:off x="9043832" y="4206240"/>
            <a:ext cx="1280160" cy="457200"/>
          </a:xfrm>
        </p:spPr>
        <p:txBody>
          <a:bodyPr rtlCol="0"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 rtlCol="0"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60115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>
            <a:lvl1pPr>
              <a:defRPr/>
            </a:lvl1pPr>
            <a:lvl5pPr>
              <a:defRPr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467844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 hasCustomPrompt="1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pPr rtl="0"/>
            <a:r>
              <a:rPr lang="el-GR" noProof="0" dirty="0"/>
              <a:t>Επεξεργασία στυλ κύριου τίτλου</a:t>
            </a:r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1143000"/>
            <a:ext cx="8331200" cy="5448300"/>
          </a:xfrm>
        </p:spPr>
        <p:txBody>
          <a:bodyPr vert="eaVert" rtlCol="0"/>
          <a:lstStyle>
            <a:lvl5pPr>
              <a:defRPr/>
            </a:lvl5pPr>
          </a:lstStyle>
          <a:p>
            <a:pPr lvl="0" rtl="0" eaLnBrk="1" latinLnBrk="0" hangingPunct="1"/>
            <a:r>
              <a:rPr lang="el-GR" noProof="0" dirty="0"/>
              <a:t>Στυλ υποδείγματος κειμένου</a:t>
            </a:r>
          </a:p>
          <a:p>
            <a:pPr lvl="1" rtl="0" eaLnBrk="1" latinLnBrk="0" hangingPunct="1"/>
            <a:r>
              <a:rPr lang="el-GR" noProof="0" dirty="0"/>
              <a:t>Δεύτερου επιπέδου</a:t>
            </a:r>
          </a:p>
          <a:p>
            <a:pPr lvl="2" rtl="0" eaLnBrk="1" latinLnBrk="0" hangingPunct="1"/>
            <a:r>
              <a:rPr lang="el-GR" noProof="0" dirty="0"/>
              <a:t>Τρίτου επιπέδου</a:t>
            </a:r>
          </a:p>
          <a:p>
            <a:pPr lvl="3" rtl="0" eaLnBrk="1" latinLnBrk="0" hangingPunct="1"/>
            <a:r>
              <a:rPr lang="el-GR" noProof="0" dirty="0"/>
              <a:t>Τέταρτου επιπέδου</a:t>
            </a:r>
          </a:p>
          <a:p>
            <a:pPr lvl="4" rtl="0" eaLnBrk="1" latinLnBrk="0" hangingPunct="1"/>
            <a:r>
              <a:rPr lang="el-GR" noProof="0" dirty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97808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F30B572D-8E1A-468D-BE55-B6BA34A9B994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03324254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6C92CF-D535-4434-AE50-9133E4F6124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71151991"/>
      </p:ext>
    </p:extLst>
  </p:cSld>
  <p:clrMapOvr>
    <a:masterClrMapping/>
  </p:clrMapOvr>
  <p:transition spd="med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52FC1-2BB2-4501-BCE1-0C85413C3927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68779595"/>
      </p:ext>
    </p:extLst>
  </p:cSld>
  <p:clrMapOvr>
    <a:masterClrMapping/>
  </p:clrMapOvr>
  <p:transition spd="med"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C5DB97-4A36-49C7-83C9-1531FCA9670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11928731"/>
      </p:ext>
    </p:extLst>
  </p:cSld>
  <p:clrMapOvr>
    <a:masterClrMapping/>
  </p:clrMapOvr>
  <p:transition spd="med"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BF7B5-8550-42B8-BFC5-393A939B99D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8522041"/>
      </p:ext>
    </p:extLst>
  </p:cSld>
  <p:clrMapOvr>
    <a:masterClrMapping/>
  </p:clrMapOvr>
  <p:transition spd="med"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69A16-98FE-4901-B285-FC35B6CF4E4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29866907"/>
      </p:ext>
    </p:extLst>
  </p:cSld>
  <p:clrMapOvr>
    <a:masterClrMapping/>
  </p:clrMapOvr>
  <p:transition spd="med"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948712-EF3D-4898-9CE5-4F1505BB019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13393953"/>
      </p:ext>
    </p:extLst>
  </p:cSld>
  <p:clrMapOvr>
    <a:masterClrMapping/>
  </p:clrMapOvr>
  <p:transition spd="med"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AF965-A1AD-4095-A715-51BBF225301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05520586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59430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FCA163-5EC2-47F9-8BC5-6B3C1A6406A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710639717"/>
      </p:ext>
    </p:extLst>
  </p:cSld>
  <p:clrMapOvr>
    <a:masterClrMapping/>
  </p:clrMapOvr>
  <p:transition spd="med"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6C7A2E-DF84-49A3-872F-C739A236989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90011186"/>
      </p:ext>
    </p:extLst>
  </p:cSld>
  <p:clrMapOvr>
    <a:masterClrMapping/>
  </p:clrMapOvr>
  <p:transition spd="med"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581E33-C2EB-4380-9FC2-42993BC8565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55233689"/>
      </p:ext>
    </p:extLst>
  </p:cSld>
  <p:clrMapOvr>
    <a:masterClrMapping/>
  </p:clrMapOvr>
  <p:transition spd="med"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A4383F2-AADF-4472-8F22-20B26C7709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69781026"/>
      </p:ext>
    </p:extLst>
  </p:cSld>
  <p:clrMapOvr>
    <a:masterClrMapping/>
  </p:clrMapOvr>
  <p:transition spd="med"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9BF1-3258-4632-B252-07CE2CCD447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68472450"/>
      </p:ext>
    </p:extLst>
  </p:cSld>
  <p:clrMapOvr>
    <a:masterClrMapping/>
  </p:clrMapOvr>
  <p:transition spd="med"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56BB-7A28-4EAA-A317-99E7BE8E09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20428609"/>
      </p:ext>
    </p:extLst>
  </p:cSld>
  <p:clrMapOvr>
    <a:masterClrMapping/>
  </p:clrMapOvr>
  <p:transition spd="med">
    <p:fade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3A71-B281-4010-A19E-4980CAAFCF7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79275662"/>
      </p:ext>
    </p:extLst>
  </p:cSld>
  <p:clrMapOvr>
    <a:masterClrMapping/>
  </p:clrMapOvr>
  <p:transition spd="med">
    <p:fade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F9E49-BAC7-4139-A8BB-C570893CF7A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85624120"/>
      </p:ext>
    </p:extLst>
  </p:cSld>
  <p:clrMapOvr>
    <a:masterClrMapping/>
  </p:clrMapOvr>
  <p:transition spd="med">
    <p:fade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9B5-8965-435E-AB40-D81207A52A7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80019359"/>
      </p:ext>
    </p:extLst>
  </p:cSld>
  <p:clrMapOvr>
    <a:masterClrMapping/>
  </p:clrMapOvr>
  <p:transition spd="med">
    <p:fade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5EC85-9EDD-487B-A0B0-74096FC8FF0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9133473"/>
      </p:ext>
    </p:extLst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2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rtlCol="0"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70512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DBACC-8671-42FD-A061-CCAF0000730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55056340"/>
      </p:ext>
    </p:extLst>
  </p:cSld>
  <p:clrMapOvr>
    <a:masterClrMapping/>
  </p:clrMapOvr>
  <p:transition spd="med">
    <p:fade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39B5-845D-4840-A8D9-9C1A9804D73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47173705"/>
      </p:ext>
    </p:extLst>
  </p:cSld>
  <p:clrMapOvr>
    <a:masterClrMapping/>
  </p:clrMapOvr>
  <p:transition spd="med">
    <p:fade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C1490-0BDE-409C-83BC-C3EEF83EEC7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0524945"/>
      </p:ext>
    </p:extLst>
  </p:cSld>
  <p:clrMapOvr>
    <a:masterClrMapping/>
  </p:clrMapOvr>
  <p:transition spd="med">
    <p:fade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31375-3CA6-48DD-85C8-97AAC0AC3F6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9286432"/>
      </p:ext>
    </p:extLst>
  </p:cSld>
  <p:clrMapOvr>
    <a:masterClrMapping/>
  </p:clrMapOvr>
  <p:transition spd="med">
    <p:fade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A4383F2-AADF-4472-8F22-20B26C7709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1907417"/>
      </p:ext>
    </p:extLst>
  </p:cSld>
  <p:clrMapOvr>
    <a:masterClrMapping/>
  </p:clrMapOvr>
  <p:transition spd="med">
    <p:fade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9BF1-3258-4632-B252-07CE2CCD447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27696604"/>
      </p:ext>
    </p:extLst>
  </p:cSld>
  <p:clrMapOvr>
    <a:masterClrMapping/>
  </p:clrMapOvr>
  <p:transition spd="med">
    <p:fade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56BB-7A28-4EAA-A317-99E7BE8E09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8743576"/>
      </p:ext>
    </p:extLst>
  </p:cSld>
  <p:clrMapOvr>
    <a:masterClrMapping/>
  </p:clrMapOvr>
  <p:transition spd="med">
    <p:fade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3A71-B281-4010-A19E-4980CAAFCF7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53176116"/>
      </p:ext>
    </p:extLst>
  </p:cSld>
  <p:clrMapOvr>
    <a:masterClrMapping/>
  </p:clrMapOvr>
  <p:transition spd="med">
    <p:fade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F9E49-BAC7-4139-A8BB-C570893CF7A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73417192"/>
      </p:ext>
    </p:extLst>
  </p:cSld>
  <p:clrMapOvr>
    <a:masterClrMapping/>
  </p:clrMapOvr>
  <p:transition spd="med">
    <p:fade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9B5-8965-435E-AB40-D81207A52A7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13326661"/>
      </p:ext>
    </p:extLst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341875"/>
          </a:xfrm>
        </p:spPr>
        <p:txBody>
          <a:bodyPr rtlCol="0"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446445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>
        <p15:guide id="0" orient="horz" pos="2160" userDrawn="1">
          <p15:clr>
            <a:srgbClr val="FBAE40"/>
          </p15:clr>
        </p15:guide>
        <p15:guide id="1" pos="3840" userDrawn="1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5EC85-9EDD-487B-A0B0-74096FC8FF0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57838755"/>
      </p:ext>
    </p:extLst>
  </p:cSld>
  <p:clrMapOvr>
    <a:masterClrMapping/>
  </p:clrMapOvr>
  <p:transition spd="med">
    <p:fade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DBACC-8671-42FD-A061-CCAF0000730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3859738"/>
      </p:ext>
    </p:extLst>
  </p:cSld>
  <p:clrMapOvr>
    <a:masterClrMapping/>
  </p:clrMapOvr>
  <p:transition spd="med">
    <p:fade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39B5-845D-4840-A8D9-9C1A9804D73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1056537"/>
      </p:ext>
    </p:extLst>
  </p:cSld>
  <p:clrMapOvr>
    <a:masterClrMapping/>
  </p:clrMapOvr>
  <p:transition spd="med">
    <p:fade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C1490-0BDE-409C-83BC-C3EEF83EEC7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8604709"/>
      </p:ext>
    </p:extLst>
  </p:cSld>
  <p:clrMapOvr>
    <a:masterClrMapping/>
  </p:clrMapOvr>
  <p:transition spd="med">
    <p:fade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31375-3CA6-48DD-85C8-97AAC0AC3F6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6124981"/>
      </p:ext>
    </p:extLst>
  </p:cSld>
  <p:clrMapOvr>
    <a:masterClrMapping/>
  </p:clrMapOvr>
  <p:transition spd="med">
    <p:fade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A4383F2-AADF-4472-8F22-20B26C7709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06940203"/>
      </p:ext>
    </p:extLst>
  </p:cSld>
  <p:clrMapOvr>
    <a:masterClrMapping/>
  </p:clrMapOvr>
  <p:transition spd="med">
    <p:fade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9BF1-3258-4632-B252-07CE2CCD447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86914150"/>
      </p:ext>
    </p:extLst>
  </p:cSld>
  <p:clrMapOvr>
    <a:masterClrMapping/>
  </p:clrMapOvr>
  <p:transition spd="med">
    <p:fade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56BB-7A28-4EAA-A317-99E7BE8E09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24982166"/>
      </p:ext>
    </p:extLst>
  </p:cSld>
  <p:clrMapOvr>
    <a:masterClrMapping/>
  </p:clrMapOvr>
  <p:transition spd="med"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3A71-B281-4010-A19E-4980CAAFCF7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9616335"/>
      </p:ext>
    </p:extLst>
  </p:cSld>
  <p:clrMapOvr>
    <a:masterClrMapping/>
  </p:clrMapOvr>
  <p:transition spd="med"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F9E49-BAC7-4139-A8BB-C570893CF7A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9565631"/>
      </p:ext>
    </p:extLst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 anchor="ctr"/>
          <a:lstStyle>
            <a:lvl1pPr>
              <a:defRPr sz="4000" b="0" i="0" cap="none" baseline="0"/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rtlCol="0"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 rtlCol="0"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28" name="Θέση υποσέλιδου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6" name="Θέση ημερομηνίας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7" name="Θέση αριθμού διαφάνειας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707165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9B5-8965-435E-AB40-D81207A52A7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551647732"/>
      </p:ext>
    </p:extLst>
  </p:cSld>
  <p:clrMapOvr>
    <a:masterClrMapping/>
  </p:clrMapOvr>
  <p:transition spd="med"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5EC85-9EDD-487B-A0B0-74096FC8FF0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44997103"/>
      </p:ext>
    </p:extLst>
  </p:cSld>
  <p:clrMapOvr>
    <a:masterClrMapping/>
  </p:clrMapOvr>
  <p:transition spd="med"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DBACC-8671-42FD-A061-CCAF0000730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0881497"/>
      </p:ext>
    </p:extLst>
  </p:cSld>
  <p:clrMapOvr>
    <a:masterClrMapping/>
  </p:clrMapOvr>
  <p:transition spd="med"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39B5-845D-4840-A8D9-9C1A9804D73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23324541"/>
      </p:ext>
    </p:extLst>
  </p:cSld>
  <p:clrMapOvr>
    <a:masterClrMapping/>
  </p:clrMapOvr>
  <p:transition spd="med"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C1490-0BDE-409C-83BC-C3EEF83EEC7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109508"/>
      </p:ext>
    </p:extLst>
  </p:cSld>
  <p:clrMapOvr>
    <a:masterClrMapping/>
  </p:clrMapOvr>
  <p:transition spd="med"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31375-3CA6-48DD-85C8-97AAC0AC3F6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605595003"/>
      </p:ext>
    </p:extLst>
  </p:cSld>
  <p:clrMapOvr>
    <a:masterClrMapping/>
  </p:clrMapOvr>
  <p:transition spd="med"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 3"/>
          <p:cNvSpPr/>
          <p:nvPr/>
        </p:nvSpPr>
        <p:spPr>
          <a:xfrm>
            <a:off x="0" y="0"/>
            <a:ext cx="12192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Ορθογώνιο 4"/>
          <p:cNvSpPr/>
          <p:nvPr/>
        </p:nvSpPr>
        <p:spPr>
          <a:xfrm flipV="1">
            <a:off x="7213600" y="3810000"/>
            <a:ext cx="49784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Ορθογώνιο 5"/>
          <p:cNvSpPr/>
          <p:nvPr/>
        </p:nvSpPr>
        <p:spPr>
          <a:xfrm flipV="1">
            <a:off x="7213600" y="3897314"/>
            <a:ext cx="49784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Ορθογώνιο 6"/>
          <p:cNvSpPr/>
          <p:nvPr/>
        </p:nvSpPr>
        <p:spPr>
          <a:xfrm flipV="1">
            <a:off x="7213600" y="4114801"/>
            <a:ext cx="49784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0" name="Ορθογώνιο 9"/>
          <p:cNvSpPr/>
          <p:nvPr/>
        </p:nvSpPr>
        <p:spPr>
          <a:xfrm flipV="1">
            <a:off x="7213601" y="4164013"/>
            <a:ext cx="2620433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1" name="Ορθογώνιο 10"/>
          <p:cNvSpPr/>
          <p:nvPr/>
        </p:nvSpPr>
        <p:spPr>
          <a:xfrm flipV="1">
            <a:off x="7213601" y="4198939"/>
            <a:ext cx="2620433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2" name="Στρογγυλεμένο ορθογώνιο 11"/>
          <p:cNvSpPr/>
          <p:nvPr/>
        </p:nvSpPr>
        <p:spPr bwMode="white">
          <a:xfrm>
            <a:off x="7213601" y="3962400"/>
            <a:ext cx="4085167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13" name="Στρογγυλεμένο ορθογώνιο 12"/>
          <p:cNvSpPr/>
          <p:nvPr/>
        </p:nvSpPr>
        <p:spPr bwMode="white">
          <a:xfrm>
            <a:off x="9836151" y="4060826"/>
            <a:ext cx="21336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4" name="Ορθογώνιο 13"/>
          <p:cNvSpPr/>
          <p:nvPr/>
        </p:nvSpPr>
        <p:spPr>
          <a:xfrm>
            <a:off x="0" y="3649664"/>
            <a:ext cx="12192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Ορθογώνιο 14"/>
          <p:cNvSpPr/>
          <p:nvPr/>
        </p:nvSpPr>
        <p:spPr>
          <a:xfrm>
            <a:off x="0" y="3675064"/>
            <a:ext cx="12192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6" name="Ορθογώνιο 15"/>
          <p:cNvSpPr/>
          <p:nvPr/>
        </p:nvSpPr>
        <p:spPr>
          <a:xfrm flipV="1">
            <a:off x="8551333" y="3643313"/>
            <a:ext cx="3640667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Τίτλος 7"/>
          <p:cNvSpPr>
            <a:spLocks noGrp="1"/>
          </p:cNvSpPr>
          <p:nvPr>
            <p:ph type="ctrTitle"/>
          </p:nvPr>
        </p:nvSpPr>
        <p:spPr>
          <a:xfrm>
            <a:off x="609600" y="2389011"/>
            <a:ext cx="11277600" cy="1470025"/>
          </a:xfrm>
        </p:spPr>
        <p:txBody>
          <a:bodyPr rtlCol="0" anchor="b"/>
          <a:lstStyle>
            <a:lvl1pPr>
              <a:defRPr sz="3300">
                <a:solidFill>
                  <a:schemeClr val="bg1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9" name="Υπότιτλος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48006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lang="el-GR" noProof="0" smtClean="0"/>
              <a:t>Κάντε κλικ για να επεξεργαστείτε τον υπότιτλο του υποδείγματος</a:t>
            </a:r>
            <a:endParaRPr lang="el-GR" noProof="0" dirty="0"/>
          </a:p>
        </p:txBody>
      </p:sp>
      <p:sp>
        <p:nvSpPr>
          <p:cNvPr id="17" name="Θέση υποσέλιδου 16"/>
          <p:cNvSpPr>
            <a:spLocks noGrp="1"/>
          </p:cNvSpPr>
          <p:nvPr>
            <p:ph type="ftr" sz="quarter" idx="10"/>
          </p:nvPr>
        </p:nvSpPr>
        <p:spPr>
          <a:xfrm>
            <a:off x="7264400" y="4205288"/>
            <a:ext cx="1727200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8" name="Θέση ημερομηνίας 27"/>
          <p:cNvSpPr>
            <a:spLocks noGrp="1"/>
          </p:cNvSpPr>
          <p:nvPr>
            <p:ph type="dt" sz="half" idx="11"/>
          </p:nvPr>
        </p:nvSpPr>
        <p:spPr>
          <a:xfrm>
            <a:off x="9044517" y="4206875"/>
            <a:ext cx="1278467" cy="457200"/>
          </a:xfrm>
        </p:spPr>
        <p:txBody>
          <a:bodyPr/>
          <a:lstStyle>
            <a:lvl1pPr>
              <a:defRPr>
                <a:solidFill>
                  <a:srgbClr val="63A537">
                    <a:lumMod val="75000"/>
                  </a:srgbClr>
                </a:solidFill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19" name="Θέση αριθμού διαφάνειας 28"/>
          <p:cNvSpPr>
            <a:spLocks noGrp="1"/>
          </p:cNvSpPr>
          <p:nvPr>
            <p:ph type="sldNum" sz="quarter" idx="12"/>
          </p:nvPr>
        </p:nvSpPr>
        <p:spPr>
          <a:xfrm>
            <a:off x="11093451" y="1589"/>
            <a:ext cx="996949" cy="365125"/>
          </a:xfrm>
        </p:spPr>
        <p:txBody>
          <a:bodyPr/>
          <a:lstStyle>
            <a:lvl1pPr algn="r">
              <a:defRPr sz="1350">
                <a:solidFill>
                  <a:prstClr val="white"/>
                </a:solidFill>
              </a:defRPr>
            </a:lvl1pPr>
          </a:lstStyle>
          <a:p>
            <a:pPr>
              <a:defRPr/>
            </a:pPr>
            <a:fld id="{3A4383F2-AADF-4472-8F22-20B26C77096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4220243"/>
      </p:ext>
    </p:extLst>
  </p:cSld>
  <p:clrMapOvr>
    <a:masterClrMapping/>
  </p:clrMapOvr>
  <p:transition spd="med"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5pPr>
              <a:defRPr/>
            </a:lvl5pPr>
            <a:lvl6pPr>
              <a:defRPr/>
            </a:lvl6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D69BF1-3258-4632-B252-07CE2CCD4475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66981658"/>
      </p:ext>
    </p:extLst>
  </p:cSld>
  <p:clrMapOvr>
    <a:masterClrMapping/>
  </p:clrMapOvr>
  <p:transition spd="med"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963084" y="1968324"/>
            <a:ext cx="10363200" cy="1362075"/>
          </a:xfrm>
        </p:spPr>
        <p:txBody>
          <a:bodyPr rtlCol="0" anchor="b">
            <a:noAutofit/>
          </a:bodyPr>
          <a:lstStyle>
            <a:lvl1pPr algn="l">
              <a:buNone/>
              <a:defRPr sz="3225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chemeClr val="accent2"/>
                </a:solidFill>
                <a:effectLst/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/>
          <a:lstStyle>
            <a:lvl1pPr marL="34290" indent="0">
              <a:buNone/>
              <a:defRPr sz="1575" b="0">
                <a:solidFill>
                  <a:schemeClr val="tx2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356BB-7A28-4EAA-A317-99E7BE8E0989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47236584"/>
      </p:ext>
    </p:extLst>
  </p:cSld>
  <p:clrMapOvr>
    <a:masterClrMapping/>
  </p:clrMapOvr>
  <p:transition spd="med"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09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97600" y="2249427"/>
            <a:ext cx="5384800" cy="4341875"/>
          </a:xfrm>
        </p:spPr>
        <p:txBody>
          <a:bodyPr/>
          <a:lstStyle>
            <a:lvl1pPr>
              <a:defRPr sz="1500"/>
            </a:lvl1pPr>
            <a:lvl2pPr>
              <a:defRPr sz="1425"/>
            </a:lvl2pPr>
            <a:lvl3pPr>
              <a:defRPr sz="1350"/>
            </a:lvl3pPr>
            <a:lvl4pPr>
              <a:defRPr sz="1350"/>
            </a:lvl4pPr>
            <a:lvl5pPr>
              <a:defRPr sz="135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23A71-B281-4010-A19E-4980CAAFCF7C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02893474"/>
      </p:ext>
    </p:extLst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38219525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rtlCol="0"/>
          <a:lstStyle>
            <a:lvl1pPr>
              <a:defRPr sz="3000" b="0" i="0" cap="none" baseline="0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περιεχομένου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3"/>
          </p:nvPr>
        </p:nvSpPr>
        <p:spPr>
          <a:xfrm>
            <a:off x="6294969" y="2244970"/>
            <a:ext cx="5389033" cy="457200"/>
          </a:xfrm>
          <a:solidFill>
            <a:schemeClr val="accent2">
              <a:lumMod val="60000"/>
              <a:lumOff val="4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34290" indent="0">
              <a:buNone/>
              <a:defRPr sz="1425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291074" y="2708519"/>
            <a:ext cx="5389033" cy="3886200"/>
          </a:xfrm>
        </p:spPr>
        <p:txBody>
          <a:bodyPr/>
          <a:lstStyle>
            <a:lvl1pPr>
              <a:defRPr sz="15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7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8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9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1F9E49-BAC7-4139-A8BB-C570893CF7A6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29189931"/>
      </p:ext>
    </p:extLst>
  </p:cSld>
  <p:clrMapOvr>
    <a:masterClrMapping/>
  </p:clrMapOvr>
  <p:transition spd="med"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rtlCol="0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υποσέλιδου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4" name="Θέση ημερομηνίας 2"/>
          <p:cNvSpPr>
            <a:spLocks noGrp="1"/>
          </p:cNvSpPr>
          <p:nvPr>
            <p:ph type="dt" sz="half" idx="11"/>
          </p:nvPr>
        </p:nvSpPr>
        <p:spPr>
          <a:xfrm>
            <a:off x="8777818" y="612775"/>
            <a:ext cx="1276349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3179B5-8965-435E-AB40-D81207A52A72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830186480"/>
      </p:ext>
    </p:extLst>
  </p:cSld>
  <p:clrMapOvr>
    <a:masterClrMapping/>
  </p:clrMapOvr>
  <p:transition spd="med"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3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4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5EC85-9EDD-487B-A0B0-74096FC8FF0F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48878787"/>
      </p:ext>
    </p:extLst>
  </p:cSld>
  <p:clrMapOvr>
    <a:masterClrMapping/>
  </p:clrMapOvr>
  <p:transition spd="med">
    <p:fade/>
  </p:transition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35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9"/>
            <a:ext cx="6803136" cy="580508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9"/>
            <a:ext cx="4511040" cy="4580573"/>
          </a:xfrm>
        </p:spPr>
        <p:txBody>
          <a:bodyPr/>
          <a:lstStyle>
            <a:lvl1pPr marL="6858" indent="0">
              <a:buNone/>
              <a:defRPr sz="1050"/>
            </a:lvl1pPr>
            <a:lvl2pPr>
              <a:buNone/>
              <a:defRPr sz="900"/>
            </a:lvl2pPr>
            <a:lvl3pPr>
              <a:buNone/>
              <a:defRPr sz="750"/>
            </a:lvl3pPr>
            <a:lvl4pPr>
              <a:buNone/>
              <a:defRPr sz="675"/>
            </a:lvl4pPr>
            <a:lvl5pPr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ADBACC-8671-42FD-A061-CCAF00007300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340227244"/>
      </p:ext>
    </p:extLst>
  </p:cSld>
  <p:clrMapOvr>
    <a:masterClrMapping/>
  </p:clrMapOvr>
  <p:transition spd="med">
    <p:fade/>
  </p:transition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4" y="1109162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1500" b="1"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el-GR" noProof="0" smtClean="0"/>
              <a:t>Κάντε κλικ στο εικονίδιο για να προσθέσετε εικόνα</a:t>
            </a:r>
            <a:endParaRPr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11"/>
            <a:ext cx="34544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975"/>
            </a:lvl1pPr>
            <a:lvl2pPr>
              <a:buFontTx/>
              <a:buNone/>
              <a:defRPr sz="900"/>
            </a:lvl2pPr>
            <a:lvl3pPr>
              <a:buFontTx/>
              <a:buNone/>
              <a:defRPr sz="750"/>
            </a:lvl3pPr>
            <a:lvl4pPr>
              <a:buFontTx/>
              <a:buNone/>
              <a:defRPr sz="675"/>
            </a:lvl4pPr>
            <a:lvl5pPr>
              <a:buFontTx/>
              <a:buNone/>
              <a:defRPr sz="675"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5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6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7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C39B5-845D-4840-A8D9-9C1A9804D73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979335971"/>
      </p:ext>
    </p:extLst>
  </p:cSld>
  <p:clrMapOvr>
    <a:masterClrMapping/>
  </p:clrMapOvr>
  <p:transition spd="med"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C1490-0BDE-409C-83BC-C3EEF83EEC78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779660"/>
      </p:ext>
    </p:extLst>
  </p:cSld>
  <p:clrMapOvr>
    <a:masterClrMapping/>
  </p:clrMapOvr>
  <p:transition spd="med">
    <p:fade/>
  </p:transition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48300"/>
          </a:xfrm>
        </p:spPr>
        <p:txBody>
          <a:bodyPr vert="eaVert" rtlCol="0"/>
          <a:lstStyle>
            <a:lvl1pPr>
              <a:defRPr/>
            </a:lvl1pPr>
          </a:lstStyle>
          <a:p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Σύμβολο κράτησης θέσης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48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l-GR" noProof="0" smtClean="0"/>
              <a:t>Επεξεργασία στυλ υποδείγματος κειμένου</a:t>
            </a:r>
          </a:p>
          <a:p>
            <a:pPr lvl="1"/>
            <a:r>
              <a:rPr lang="el-GR" noProof="0" smtClean="0"/>
              <a:t>Δεύτερου επιπέδου</a:t>
            </a:r>
          </a:p>
          <a:p>
            <a:pPr lvl="2"/>
            <a:r>
              <a:rPr lang="el-GR" noProof="0" smtClean="0"/>
              <a:t>Τρίτου επιπέδου</a:t>
            </a:r>
          </a:p>
          <a:p>
            <a:pPr lvl="3"/>
            <a:r>
              <a:rPr lang="el-GR" noProof="0" smtClean="0"/>
              <a:t>Τέταρτου επιπέδου</a:t>
            </a:r>
          </a:p>
          <a:p>
            <a:pPr lvl="4"/>
            <a:r>
              <a:rPr lang="el-GR" noProof="0" smtClean="0"/>
              <a:t>Πέμπτου επιπέδου</a:t>
            </a:r>
            <a:endParaRPr lang="el-GR" noProof="0" dirty="0"/>
          </a:p>
        </p:txBody>
      </p:sp>
      <p:sp>
        <p:nvSpPr>
          <p:cNvPr id="4" name="Θέση υποσέλιδου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5" name="Θέση ημερομηνίας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6" name="Θέση αριθμού διαφάνειας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531375-3CA6-48DD-85C8-97AAC0AC3F6D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95938547"/>
      </p:ext>
    </p:extLst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135695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 hasCustomPrompt="1"/>
          </p:nvPr>
        </p:nvSpPr>
        <p:spPr>
          <a:xfrm>
            <a:off x="7137995" y="1101970"/>
            <a:ext cx="4511040" cy="877824"/>
          </a:xfrm>
        </p:spPr>
        <p:txBody>
          <a:bodyPr rtlCol="0" anchor="b"/>
          <a:lstStyle>
            <a:lvl1pPr algn="l">
              <a:buNone/>
              <a:defRPr sz="1800" b="1"/>
            </a:lvl1pPr>
          </a:lstStyle>
          <a:p>
            <a:pPr rtl="0"/>
            <a:r>
              <a:rPr lang="el-GR" noProof="0" dirty="0"/>
              <a:t>Επεξεργασία στυλ κύριου τίτλου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05083"/>
          </a:xfrm>
        </p:spPr>
        <p:txBody>
          <a:bodyPr rtlCol="0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  <a:p>
            <a:pPr lvl="1" rtl="0" eaLnBrk="1" latinLnBrk="0" hangingPunct="1"/>
            <a:r>
              <a:rPr lang="el-GR" noProof="0" smtClean="0"/>
              <a:t>Δεύτερου επιπέδου</a:t>
            </a:r>
          </a:p>
          <a:p>
            <a:pPr lvl="2" rtl="0" eaLnBrk="1" latinLnBrk="0" hangingPunct="1"/>
            <a:r>
              <a:rPr lang="el-GR" noProof="0" smtClean="0"/>
              <a:t>Τρίτου επιπέδου</a:t>
            </a:r>
          </a:p>
          <a:p>
            <a:pPr lvl="3" rtl="0" eaLnBrk="1" latinLnBrk="0" hangingPunct="1"/>
            <a:r>
              <a:rPr lang="el-GR" noProof="0" smtClean="0"/>
              <a:t>Τέταρτου επιπέδου</a:t>
            </a:r>
          </a:p>
          <a:p>
            <a:pPr lvl="4" rtl="0" eaLnBrk="1" latinLnBrk="0" hangingPunct="1"/>
            <a:r>
              <a:rPr lang="el-GR" noProof="0" smtClean="0"/>
              <a:t>Πέμπτου επιπέδου</a:t>
            </a:r>
            <a:endParaRPr kumimoji="0" lang="el-GR" noProof="0" dirty="0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580573"/>
          </a:xfrm>
        </p:spPr>
        <p:txBody>
          <a:bodyPr rtlCol="0"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498685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rtlCol="0" anchor="t"/>
          <a:lstStyle>
            <a:lvl1pPr algn="ctr">
              <a:buNone/>
              <a:defRPr sz="2000" b="1"/>
            </a:lvl1pPr>
          </a:lstStyle>
          <a:p>
            <a:pPr rtl="0"/>
            <a:r>
              <a:rPr lang="el-GR" noProof="0" smtClean="0"/>
              <a:t>Στυλ κύριου τίτλου</a:t>
            </a:r>
            <a:endParaRPr lang="el-GR" noProof="0" dirty="0"/>
          </a:p>
        </p:txBody>
      </p:sp>
      <p:sp>
        <p:nvSpPr>
          <p:cNvPr id="3" name="Θέση εικόνας 2" descr="Ένα κενό πλαίσιο κράτησης θέσης για να προσθέσετε μια εικόνα. Κάντε κλικ στο πλαίσιο κράτησης θέσης και επιλέξτε την εικόνα που θέλετε να προσθέσετε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 rtlCol="0"/>
          <a:lstStyle>
            <a:lvl1pPr marL="0" indent="0">
              <a:buNone/>
              <a:defRPr sz="3200"/>
            </a:lvl1pPr>
          </a:lstStyle>
          <a:p>
            <a:pPr rtl="0"/>
            <a:r>
              <a:rPr lang="el-GR" noProof="0" smtClean="0"/>
              <a:t>Κάντε κλικ στο εικονίδιο για να προσθέσετε εικόνα</a:t>
            </a:r>
            <a:endParaRPr kumimoji="0" lang="el-GR" noProof="0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rtlCol="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rtl="0" eaLnBrk="1" latinLnBrk="0" hangingPunct="1"/>
            <a:r>
              <a:rPr lang="el-GR" noProof="0" smtClean="0"/>
              <a:t>Επεξεργασία στυλ υποδείγματος κειμένου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1883619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9" name="Ορθογώνιο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0" name="Ορθογώνιο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1" name="Ορθογώνιο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 eaLnBrk="1" latinLnBrk="0" hangingPunct="1"/>
            <a:endParaRPr kumimoji="0" lang="el-GR" sz="1800" noProof="0" dirty="0"/>
          </a:p>
        </p:txBody>
      </p:sp>
      <p:sp>
        <p:nvSpPr>
          <p:cNvPr id="22" name="Θέση τίτλου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pPr rtl="0"/>
            <a:r>
              <a:rPr lang="el-GR" noProof="0" dirty="0"/>
              <a:t>Κάντε κλικ για να επεξεργαστείτε το Στυλ κύριου τίτλου</a:t>
            </a:r>
          </a:p>
        </p:txBody>
      </p:sp>
      <p:sp>
        <p:nvSpPr>
          <p:cNvPr id="13" name="Θέση κειμένου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rtl="0"/>
            <a:r>
              <a:rPr lang="el-GR" noProof="0" dirty="0"/>
              <a:t>Επεξεργασία στυλ κειμένου υποδείγματος</a:t>
            </a:r>
          </a:p>
          <a:p>
            <a:pPr lvl="1" rtl="0"/>
            <a:r>
              <a:rPr lang="el-GR" noProof="0" dirty="0"/>
              <a:t>Δεύτερου επιπέδου</a:t>
            </a:r>
          </a:p>
          <a:p>
            <a:pPr lvl="2" rtl="0"/>
            <a:r>
              <a:rPr lang="el-GR" noProof="0" dirty="0"/>
              <a:t>Τρίτου επιπέδου</a:t>
            </a:r>
          </a:p>
          <a:p>
            <a:pPr lvl="3" rtl="0"/>
            <a:r>
              <a:rPr lang="el-GR" noProof="0" dirty="0"/>
              <a:t>Τέταρτου επιπέδου</a:t>
            </a:r>
          </a:p>
          <a:p>
            <a:pPr lvl="4" rtl="0"/>
            <a:r>
              <a:rPr lang="el-GR" noProof="0" dirty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 rtlCol="0"/>
          <a:lstStyle>
            <a:lvl1pPr algn="r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dirty="0"/>
              <a:t>Προσθήκη υποσέλιδου</a:t>
            </a:r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 rtlCol="0"/>
          <a:lstStyle>
            <a:lvl1pPr algn="l" eaLnBrk="1" latinLnBrk="0" hangingPunct="1">
              <a:defRPr kumimoji="0" sz="11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pPr rtl="0"/>
            <a:r>
              <a:rPr lang="el-GR" noProof="0" smtClean="0"/>
              <a:t>08/12/2021</a:t>
            </a:r>
            <a:endParaRPr lang="el-GR" noProof="0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rtlCol="0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pPr rtl="0"/>
            <a:fld id="{401CF334-2D5C-4859-84A6-CA7E6E43FAEB}" type="slidenum">
              <a:rPr lang="el-GR" noProof="0" smtClean="0"/>
              <a:pPr rtl="0"/>
              <a:t>‹#›</a:t>
            </a:fld>
            <a:endParaRPr lang="el-GR" noProof="0" dirty="0"/>
          </a:p>
        </p:txBody>
      </p:sp>
    </p:spTree>
    <p:extLst>
      <p:ext uri="{BB962C8B-B14F-4D97-AF65-F5344CB8AC3E}">
        <p14:creationId xmlns:p14="http://schemas.microsoft.com/office/powerpoint/2010/main" val="21321717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>
            <a:lumMod val="75000"/>
          </a:schemeClr>
        </a:buClr>
        <a:buFont typeface="Georgia"/>
        <a:buChar char="•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>
            <a:lumMod val="75000"/>
          </a:schemeClr>
        </a:buClr>
        <a:buFont typeface="Georgia"/>
        <a:buChar char="▫"/>
        <a:defRPr kumimoji="0"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500" kern="1200">
          <a:solidFill>
            <a:schemeClr val="tx2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4152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776AE96E-0179-405B-8EF3-5F191FD0C491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97131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09CB5C0B-00AC-4CC6-A539-4BB0168E4C3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27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09CB5C0B-00AC-4CC6-A539-4BB0168E4C3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73321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09CB5C0B-00AC-4CC6-A539-4BB0168E4C3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817550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Ορθογώνιο 27"/>
          <p:cNvSpPr/>
          <p:nvPr/>
        </p:nvSpPr>
        <p:spPr>
          <a:xfrm>
            <a:off x="0" y="366714"/>
            <a:ext cx="12192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9" name="Ορθογώνιο 28"/>
          <p:cNvSpPr/>
          <p:nvPr/>
        </p:nvSpPr>
        <p:spPr>
          <a:xfrm>
            <a:off x="0" y="0"/>
            <a:ext cx="12192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Ορθογώνιο 29"/>
          <p:cNvSpPr/>
          <p:nvPr/>
        </p:nvSpPr>
        <p:spPr>
          <a:xfrm>
            <a:off x="0" y="307976"/>
            <a:ext cx="12192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Ορθογώνιο 30"/>
          <p:cNvSpPr/>
          <p:nvPr/>
        </p:nvSpPr>
        <p:spPr>
          <a:xfrm flipV="1">
            <a:off x="7213600" y="360364"/>
            <a:ext cx="49784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Ορθογώνιο 31"/>
          <p:cNvSpPr/>
          <p:nvPr/>
        </p:nvSpPr>
        <p:spPr>
          <a:xfrm flipV="1">
            <a:off x="7213600" y="439739"/>
            <a:ext cx="49784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3" name="Στρογγυλεμένο ορθογώνιο 32"/>
          <p:cNvSpPr/>
          <p:nvPr/>
        </p:nvSpPr>
        <p:spPr bwMode="white">
          <a:xfrm>
            <a:off x="7209367" y="496889"/>
            <a:ext cx="4085167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 useBgFill="1">
        <p:nvSpPr>
          <p:cNvPr id="34" name="Στρογγυλεμένο ορθογώνιο 33"/>
          <p:cNvSpPr/>
          <p:nvPr/>
        </p:nvSpPr>
        <p:spPr bwMode="white">
          <a:xfrm>
            <a:off x="9831917" y="588963"/>
            <a:ext cx="21336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5" name="Ορθογώνιο 34"/>
          <p:cNvSpPr/>
          <p:nvPr/>
        </p:nvSpPr>
        <p:spPr bwMode="invGray">
          <a:xfrm>
            <a:off x="12113684" y="-1588"/>
            <a:ext cx="762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6" name="Ορθογώνιο 35"/>
          <p:cNvSpPr/>
          <p:nvPr/>
        </p:nvSpPr>
        <p:spPr bwMode="invGray">
          <a:xfrm>
            <a:off x="12058651" y="-1588"/>
            <a:ext cx="3810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7" name="Ορθογώνιο 36"/>
          <p:cNvSpPr/>
          <p:nvPr/>
        </p:nvSpPr>
        <p:spPr bwMode="invGray">
          <a:xfrm>
            <a:off x="12033251" y="-1588"/>
            <a:ext cx="12700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8" name="Ορθογώνιο 37"/>
          <p:cNvSpPr/>
          <p:nvPr/>
        </p:nvSpPr>
        <p:spPr bwMode="invGray">
          <a:xfrm>
            <a:off x="11967633" y="-1588"/>
            <a:ext cx="35984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9" name="Ορθογώνιο 38"/>
          <p:cNvSpPr/>
          <p:nvPr/>
        </p:nvSpPr>
        <p:spPr bwMode="invGray">
          <a:xfrm>
            <a:off x="11887201" y="0"/>
            <a:ext cx="74084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0" name="Ορθογώνιο 39"/>
          <p:cNvSpPr/>
          <p:nvPr/>
        </p:nvSpPr>
        <p:spPr bwMode="invGray">
          <a:xfrm>
            <a:off x="11832167" y="0"/>
            <a:ext cx="10584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3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063" name="Θέση τίτλου 21"/>
          <p:cNvSpPr>
            <a:spLocks noGrp="1"/>
          </p:cNvSpPr>
          <p:nvPr>
            <p:ph type="title"/>
          </p:nvPr>
        </p:nvSpPr>
        <p:spPr bwMode="auto">
          <a:xfrm>
            <a:off x="609600" y="1143000"/>
            <a:ext cx="109728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 Στυλ κύριου τίτλου</a:t>
            </a:r>
          </a:p>
        </p:txBody>
      </p:sp>
      <p:sp>
        <p:nvSpPr>
          <p:cNvPr id="2064" name="Θέση κειμένου 12"/>
          <p:cNvSpPr>
            <a:spLocks noGrp="1"/>
          </p:cNvSpPr>
          <p:nvPr>
            <p:ph type="body" idx="1"/>
          </p:nvPr>
        </p:nvSpPr>
        <p:spPr bwMode="auto">
          <a:xfrm>
            <a:off x="609600" y="2249488"/>
            <a:ext cx="1097280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Επεξεργασία στυλ κειμένου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3"/>
          </p:nvPr>
        </p:nvSpPr>
        <p:spPr>
          <a:xfrm>
            <a:off x="7010401" y="612775"/>
            <a:ext cx="1767417" cy="457200"/>
          </a:xfrm>
          <a:prstGeom prst="rect">
            <a:avLst/>
          </a:prstGeom>
        </p:spPr>
        <p:txBody>
          <a:bodyPr vert="horz" rtlCol="0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Προσθήκη υποσέλιδου</a:t>
            </a:r>
            <a:endParaRPr lang="el-GR" dirty="0"/>
          </a:p>
        </p:txBody>
      </p:sp>
      <p:sp>
        <p:nvSpPr>
          <p:cNvPr id="14" name="Θέση ημερομηνίας 13"/>
          <p:cNvSpPr>
            <a:spLocks noGrp="1"/>
          </p:cNvSpPr>
          <p:nvPr>
            <p:ph type="dt" sz="half" idx="2"/>
          </p:nvPr>
        </p:nvSpPr>
        <p:spPr>
          <a:xfrm>
            <a:off x="8782051" y="612775"/>
            <a:ext cx="1276349" cy="457200"/>
          </a:xfrm>
          <a:prstGeom prst="rect">
            <a:avLst/>
          </a:prstGeom>
        </p:spPr>
        <p:txBody>
          <a:bodyPr vert="horz" rtlCol="0"/>
          <a:lstStyle>
            <a:lvl1pPr algn="l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825">
                <a:solidFill>
                  <a:srgbClr val="63A537">
                    <a:lumMod val="75000"/>
                  </a:srgbClr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r>
              <a:rPr lang="el-GR" smtClean="0"/>
              <a:t>08/12/2021</a:t>
            </a:r>
            <a:endParaRPr lang="el-GR" dirty="0"/>
          </a:p>
        </p:txBody>
      </p:sp>
      <p:sp>
        <p:nvSpPr>
          <p:cNvPr id="23" name="Θέση αριθμού διαφάνειας 22"/>
          <p:cNvSpPr>
            <a:spLocks noGrp="1"/>
          </p:cNvSpPr>
          <p:nvPr>
            <p:ph type="sldNum" sz="quarter" idx="4"/>
          </p:nvPr>
        </p:nvSpPr>
        <p:spPr>
          <a:xfrm>
            <a:off x="10898717" y="1588"/>
            <a:ext cx="1016000" cy="366712"/>
          </a:xfrm>
          <a:prstGeom prst="rect">
            <a:avLst/>
          </a:prstGeom>
        </p:spPr>
        <p:txBody>
          <a:bodyPr vert="horz" rtlCol="0" anchor="b"/>
          <a:lstStyle>
            <a:lvl1pPr algn="r" defTabSz="68580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50">
                <a:solidFill>
                  <a:srgbClr val="FFFFFF"/>
                </a:solidFill>
                <a:latin typeface="Calibri"/>
                <a:ea typeface="+mn-ea"/>
              </a:defRPr>
            </a:lvl1pPr>
          </a:lstStyle>
          <a:p>
            <a:pPr>
              <a:defRPr/>
            </a:pPr>
            <a:fld id="{09CB5C0B-00AC-4CC6-A539-4BB0168E4C3B}" type="slidenum">
              <a:rPr lang="el-GR" smtClean="0"/>
              <a:pPr>
                <a:defRPr/>
              </a:pPr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497401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med">
    <p:fade/>
  </p:transition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alibri" panose="020F0502020204030204" pitchFamily="34" charset="0"/>
        </a:defRPr>
      </a:lvl9pPr>
    </p:titleStyle>
    <p:bodyStyle>
      <a:lvl1pPr marL="273050" indent="-190500" algn="l" rtl="0" eaLnBrk="0" fontAlgn="base" hangingPunct="0">
        <a:spcBef>
          <a:spcPts val="225"/>
        </a:spcBef>
        <a:spcAft>
          <a:spcPct val="0"/>
        </a:spcAft>
        <a:buClr>
          <a:srgbClr val="297D53"/>
        </a:buClr>
        <a:buFont typeface="Georgia" panose="02040502050405020303" pitchFamily="18" charset="0"/>
        <a:buChar char="•"/>
        <a:defRPr sz="2100" kern="1200">
          <a:solidFill>
            <a:schemeClr val="tx2"/>
          </a:solidFill>
          <a:latin typeface="+mn-lt"/>
          <a:ea typeface="+mn-ea"/>
          <a:cs typeface="+mn-cs"/>
        </a:defRPr>
      </a:lvl1pPr>
      <a:lvl2pPr marL="493713" indent="-184150" algn="l" rtl="0" eaLnBrk="0" fontAlgn="base" hangingPunct="0">
        <a:spcBef>
          <a:spcPts val="225"/>
        </a:spcBef>
        <a:spcAft>
          <a:spcPct val="0"/>
        </a:spcAft>
        <a:buClr>
          <a:srgbClr val="4A7C29"/>
        </a:buClr>
        <a:buFont typeface="Georgia" panose="02040502050405020303" pitchFamily="18" charset="0"/>
        <a:buChar char="▫"/>
        <a:defRPr sz="1900" kern="1200">
          <a:solidFill>
            <a:schemeClr val="tx2"/>
          </a:solidFill>
          <a:latin typeface="+mn-lt"/>
          <a:ea typeface="+mn-ea"/>
          <a:cs typeface="+mn-cs"/>
        </a:defRPr>
      </a:lvl2pPr>
      <a:lvl3pPr marL="692150" indent="-1635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kern="1200">
          <a:solidFill>
            <a:schemeClr val="tx2"/>
          </a:solidFill>
          <a:latin typeface="+mn-lt"/>
          <a:ea typeface="+mn-ea"/>
          <a:cs typeface="+mn-cs"/>
        </a:defRPr>
      </a:lvl3pPr>
      <a:lvl4pPr marL="884238" indent="-150813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41400" indent="-136525" algn="l" rtl="0" eaLnBrk="0" fontAlgn="base" hangingPunct="0">
        <a:spcBef>
          <a:spcPts val="225"/>
        </a:spcBef>
        <a:spcAft>
          <a:spcPct val="0"/>
        </a:spcAft>
        <a:buClr>
          <a:srgbClr val="4D671B"/>
        </a:buClr>
        <a:buFont typeface="Wingdings 2" panose="05020102010507070707" pitchFamily="18" charset="2"/>
        <a:buChar char=""/>
        <a:defRPr sz="1500" kern="1200">
          <a:solidFill>
            <a:schemeClr val="tx2"/>
          </a:solidFill>
          <a:latin typeface="+mn-lt"/>
          <a:ea typeface="+mn-ea"/>
          <a:cs typeface="+mn-cs"/>
        </a:defRPr>
      </a:lvl5pPr>
      <a:lvl6pPr marL="1207008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350" kern="1200">
          <a:solidFill>
            <a:schemeClr val="tx2"/>
          </a:solidFill>
          <a:latin typeface="+mn-lt"/>
          <a:ea typeface="+mn-ea"/>
          <a:cs typeface="+mn-cs"/>
        </a:defRPr>
      </a:lvl6pPr>
      <a:lvl7pPr marL="137160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1522476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125" kern="1200">
          <a:solidFill>
            <a:schemeClr val="tx2"/>
          </a:solidFill>
          <a:latin typeface="+mn-lt"/>
          <a:ea typeface="+mn-ea"/>
          <a:cs typeface="+mn-cs"/>
        </a:defRPr>
      </a:lvl8pPr>
      <a:lvl9pPr marL="1680210" indent="-137160" algn="l" rtl="0" eaLnBrk="1" latinLnBrk="0" hangingPunct="1">
        <a:spcBef>
          <a:spcPts val="225"/>
        </a:spcBef>
        <a:buClr>
          <a:schemeClr val="accent1">
            <a:lumMod val="50000"/>
          </a:schemeClr>
        </a:buClr>
        <a:buFont typeface="Wingdings 2" panose="05020102010507070707" pitchFamily="18" charset="2"/>
        <a:buChar char=""/>
        <a:defRPr kumimoji="0" sz="105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9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2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7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4.xml"/><Relationship Id="rId2" Type="http://schemas.openxmlformats.org/officeDocument/2006/relationships/slideLayout" Target="../slideLayouts/slideLayout40.xml"/><Relationship Id="rId1" Type="http://schemas.openxmlformats.org/officeDocument/2006/relationships/themeOverride" Target="../theme/themeOverride2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6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7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8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9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2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3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4.xml"/><Relationship Id="rId2" Type="http://schemas.openxmlformats.org/officeDocument/2006/relationships/slideLayout" Target="../slideLayouts/slideLayout51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5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39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6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0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7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9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3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4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1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49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2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3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5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4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52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5.xml"/><Relationship Id="rId2" Type="http://schemas.openxmlformats.org/officeDocument/2006/relationships/slideLayout" Target="../slideLayouts/slideLayout60.xml"/><Relationship Id="rId1" Type="http://schemas.openxmlformats.org/officeDocument/2006/relationships/themeOverride" Target="../theme/themeOverride53.xml"/><Relationship Id="rId4" Type="http://schemas.openxmlformats.org/officeDocument/2006/relationships/image" Target="../media/image3.png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57.xml"/><Relationship Id="rId1" Type="http://schemas.openxmlformats.org/officeDocument/2006/relationships/themeOverride" Target="../theme/themeOverride5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6.xml"/><Relationship Id="rId2" Type="http://schemas.openxmlformats.org/officeDocument/2006/relationships/slideLayout" Target="../slideLayouts/slideLayout62.xml"/><Relationship Id="rId1" Type="http://schemas.openxmlformats.org/officeDocument/2006/relationships/themeOverride" Target="../theme/themeOverride5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hyperlink" Target="mailto:m.kalogridou@eaadhsy.g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457201" y="1685110"/>
            <a:ext cx="11430000" cy="1293222"/>
          </a:xfrm>
        </p:spPr>
        <p:txBody>
          <a:bodyPr rtlCol="0"/>
          <a:lstStyle/>
          <a:p>
            <a:r>
              <a:rPr lang="el-GR" dirty="0" smtClean="0"/>
              <a:t>Δημόσιες </a:t>
            </a:r>
            <a:r>
              <a:rPr lang="el-GR" dirty="0"/>
              <a:t>Συμβάσεις </a:t>
            </a:r>
            <a:r>
              <a:rPr lang="el-GR" dirty="0" smtClean="0"/>
              <a:t>- ΕΣΗΔΗΣ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640080" y="4430104"/>
            <a:ext cx="6573520" cy="1422056"/>
          </a:xfrm>
        </p:spPr>
        <p:txBody>
          <a:bodyPr rtlCol="0">
            <a:noAutofit/>
          </a:bodyPr>
          <a:lstStyle/>
          <a:p>
            <a:r>
              <a:rPr lang="el-GR" sz="1400" dirty="0"/>
              <a:t>ΕΣΔΑ_ΣΕΙΡΑ / </a:t>
            </a:r>
            <a:r>
              <a:rPr lang="el-GR" sz="1400" dirty="0" smtClean="0"/>
              <a:t>ΚΗ_Α_ΕΙΔΙΚΗ / ΤΜΗΜΑ ΚΟΙΝΩΝΙΚΗΣ ΠΟΛΙΤΙΚΗΣ</a:t>
            </a:r>
          </a:p>
          <a:p>
            <a:pPr rtl="0"/>
            <a:endParaRPr lang="el-GR" sz="1400" dirty="0" smtClean="0"/>
          </a:p>
          <a:p>
            <a:pPr rtl="0"/>
            <a:r>
              <a:rPr lang="el-GR" sz="1400" dirty="0"/>
              <a:t>5</a:t>
            </a:r>
            <a:r>
              <a:rPr lang="el-GR" sz="1400" baseline="30000" dirty="0" smtClean="0"/>
              <a:t>η</a:t>
            </a:r>
            <a:r>
              <a:rPr lang="el-GR" sz="1400" dirty="0" smtClean="0"/>
              <a:t> Ενότητα</a:t>
            </a:r>
          </a:p>
          <a:p>
            <a:pPr rtl="0"/>
            <a:endParaRPr lang="el-GR" sz="1400" dirty="0" smtClean="0"/>
          </a:p>
          <a:p>
            <a:r>
              <a:rPr lang="el-GR" sz="1400" i="1" dirty="0"/>
              <a:t>Αξιολόγηση καταλληλότητας υποψηφίου οικονομικού φορέα</a:t>
            </a:r>
          </a:p>
        </p:txBody>
      </p:sp>
      <p:sp>
        <p:nvSpPr>
          <p:cNvPr id="5" name="TextBox 4"/>
          <p:cNvSpPr txBox="1"/>
          <p:nvPr/>
        </p:nvSpPr>
        <p:spPr>
          <a:xfrm rot="10800000" flipV="1">
            <a:off x="7942215" y="4430105"/>
            <a:ext cx="3788230" cy="1912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37A76F">
                  <a:lumMod val="75000"/>
                </a:srgbClr>
              </a:buClr>
              <a:buSzTx/>
              <a:buFontTx/>
              <a:buNone/>
              <a:tabLst/>
              <a:defRPr/>
            </a:pPr>
            <a:r>
              <a:rPr kumimoji="0" lang="el-GR" sz="1400" b="0" i="1" u="none" strike="noStrike" kern="1200" cap="none" spc="0" normalizeH="0" baseline="0" noProof="0" dirty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Αθήνα, </a:t>
            </a:r>
            <a:r>
              <a:rPr kumimoji="0" lang="el-GR" sz="1400" b="0" i="1" u="none" strike="noStrike" kern="1200" cap="none" spc="0" normalizeH="0" baseline="0" noProof="0" dirty="0" smtClean="0">
                <a:ln>
                  <a:noFill/>
                </a:ln>
                <a:solidFill>
                  <a:srgbClr val="455F51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Νοέμβριος 2022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Εισηγήτρια 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endParaRPr lang="el-GR" sz="1400" i="1" dirty="0">
              <a:solidFill>
                <a:srgbClr val="455F51"/>
              </a:solidFill>
            </a:endParaRP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Μίνα </a:t>
            </a:r>
            <a:r>
              <a:rPr lang="el-GR" sz="1400" i="1" dirty="0" err="1">
                <a:solidFill>
                  <a:srgbClr val="455F51"/>
                </a:solidFill>
              </a:rPr>
              <a:t>Καλογρίδου</a:t>
            </a:r>
            <a:r>
              <a:rPr lang="el-GR" sz="1400" i="1" dirty="0">
                <a:solidFill>
                  <a:srgbClr val="455F51"/>
                </a:solidFill>
              </a:rPr>
              <a:t>, 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ΕΕΠ Νομικός,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Προϊσταμένη Δ/</a:t>
            </a:r>
            <a:r>
              <a:rPr lang="el-GR" sz="1400" i="1" dirty="0" err="1">
                <a:solidFill>
                  <a:srgbClr val="455F51"/>
                </a:solidFill>
              </a:rPr>
              <a:t>νσης</a:t>
            </a:r>
            <a:r>
              <a:rPr lang="el-GR" sz="1400" i="1" dirty="0">
                <a:solidFill>
                  <a:srgbClr val="455F51"/>
                </a:solidFill>
              </a:rPr>
              <a:t> Μελετών &amp; Γνωμοδοτήσεων,</a:t>
            </a:r>
          </a:p>
          <a:p>
            <a:pPr marL="64008" lvl="0">
              <a:lnSpc>
                <a:spcPct val="80000"/>
              </a:lnSpc>
              <a:spcBef>
                <a:spcPts val="300"/>
              </a:spcBef>
              <a:buClr>
                <a:srgbClr val="37A76F">
                  <a:lumMod val="75000"/>
                </a:srgbClr>
              </a:buClr>
              <a:defRPr/>
            </a:pPr>
            <a:r>
              <a:rPr lang="el-GR" sz="1400" i="1" dirty="0">
                <a:solidFill>
                  <a:srgbClr val="455F51"/>
                </a:solidFill>
              </a:rPr>
              <a:t>ΕΑΔΗΣΥ</a:t>
            </a:r>
          </a:p>
          <a:p>
            <a:pPr marL="64008" marR="0" lvl="0" indent="0" algn="l" defTabSz="914400" rtl="0" eaLnBrk="1" fontAlgn="auto" latinLnBrk="0" hangingPunct="1">
              <a:lnSpc>
                <a:spcPct val="80000"/>
              </a:lnSpc>
              <a:spcBef>
                <a:spcPts val="300"/>
              </a:spcBef>
              <a:spcAft>
                <a:spcPts val="0"/>
              </a:spcAft>
              <a:buClr>
                <a:srgbClr val="37A76F">
                  <a:lumMod val="75000"/>
                </a:srgbClr>
              </a:buClr>
              <a:buSzTx/>
              <a:buFontTx/>
              <a:buNone/>
              <a:tabLst/>
              <a:defRPr/>
            </a:pPr>
            <a:endParaRPr kumimoji="0" lang="el-GR" sz="1400" b="0" i="1" u="none" strike="noStrike" kern="1200" cap="none" spc="0" normalizeH="0" baseline="0" noProof="0" dirty="0">
              <a:ln>
                <a:noFill/>
              </a:ln>
              <a:solidFill>
                <a:srgbClr val="455F51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3626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494675" y="1537196"/>
            <a:ext cx="11482466" cy="33261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Ευχέρεια της αναθέτουσας αρχής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Το ύψος της καθορίζεται στα έγγραφα της σύμβασης και δεν μπορεί να υπερβαίνει το 5% της εκτιμώμενης αξίας της σύμβασης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Καλύπτει την αποκατάσταση των ελαττωμάτων που ανακύπτουν ή των ζημιών που προκαλούνται από δυσλειτουργία των αγαθών κατά την περίοδο εγγύησης καλής λειτουργίας, εφόσον τέτοια περίοδος προβλέπεται στα έγγραφα της σύμβασης*. 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Επιστρέφεται μετά από την ολοκλήρωση της περιόδου εγγύησης καλής λειτουργίας.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καλής λειτουργίας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142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46083" name="Rectangle 4"/>
          <p:cNvSpPr>
            <a:spLocks noChangeArrowheads="1"/>
          </p:cNvSpPr>
          <p:nvPr/>
        </p:nvSpPr>
        <p:spPr bwMode="auto">
          <a:xfrm>
            <a:off x="359764" y="1428751"/>
            <a:ext cx="11422505" cy="48650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None/>
            </a:pPr>
            <a:r>
              <a:rPr lang="el-GR" altLang="el-GR" sz="18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</a:pP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Σύστημα κανόνων για την εξειδίκευση </a:t>
            </a: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υποχρεωτικών και δυνητικών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λόγων αποκλεισμού, αναφερόμενων στην </a:t>
            </a: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προσωπική κατάσταση του προσφέροντος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Με τους κανόνες ρυθμίζονται: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"/>
            </a:pP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Λόγοι αποκλεισμού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"/>
            </a:pP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Μέτρα συμμόρφωσης/αυτοκάθαρσης (“</a:t>
            </a:r>
            <a:r>
              <a:rPr lang="el-GR" altLang="el-GR" sz="2200" i="1" dirty="0" err="1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self</a:t>
            </a:r>
            <a:r>
              <a:rPr lang="el-GR" altLang="el-GR" sz="2200" i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– </a:t>
            </a:r>
            <a:r>
              <a:rPr lang="el-GR" altLang="el-GR" sz="2200" i="1" dirty="0" err="1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cleaning</a:t>
            </a:r>
            <a:r>
              <a:rPr lang="en-US" altLang="el-GR" sz="2200" i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measures</a:t>
            </a:r>
            <a:r>
              <a:rPr lang="el-GR" altLang="el-GR" sz="2200" i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”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"/>
            </a:pP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 Διοικητικός αποκλεισμός </a:t>
            </a:r>
            <a:r>
              <a:rPr lang="el-GR" altLang="el-GR" sz="2200" dirty="0" err="1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ο.φ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 από διαδικασίες σύναψης συμβάσεων (με ανώτατο όριο αποκλεισμού)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"/>
            </a:pPr>
            <a:endParaRPr lang="el-GR" altLang="el-GR" sz="22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45000"/>
              <a:buNone/>
            </a:pP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		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l-GR" altLang="el-GR" sz="2200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	</a:t>
            </a:r>
            <a:r>
              <a:rPr lang="el-GR" altLang="el-GR" sz="2400" b="1" i="1" dirty="0" err="1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Πρβλ</a:t>
            </a:r>
            <a:r>
              <a:rPr lang="el-GR" altLang="el-GR" sz="2400" b="1" i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 Κατευθυντήρια Οδηγία (Κ.Ο) 20 της ΕΑΑΔΗΣΥ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panose="05000000000000000000" pitchFamily="2" charset="2"/>
              <a:buChar char="Ø"/>
            </a:pPr>
            <a:endParaRPr lang="el-GR" altLang="el-GR" sz="22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22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22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1800" b="1" u="sng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46084" name="Text Box 5"/>
          <p:cNvSpPr txBox="1">
            <a:spLocks noChangeArrowheads="1"/>
          </p:cNvSpPr>
          <p:nvPr/>
        </p:nvSpPr>
        <p:spPr bwMode="auto">
          <a:xfrm>
            <a:off x="1452562" y="144463"/>
            <a:ext cx="8715376" cy="1223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Λόγοι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αποκλεισμού (</a:t>
            </a: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Άρθρα 73 - 74)</a:t>
            </a:r>
          </a:p>
        </p:txBody>
      </p:sp>
    </p:spTree>
    <p:extLst>
      <p:ext uri="{BB962C8B-B14F-4D97-AF65-F5344CB8AC3E}">
        <p14:creationId xmlns:p14="http://schemas.microsoft.com/office/powerpoint/2010/main" val="1121767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374754" y="1357314"/>
            <a:ext cx="11392525" cy="4495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 υποχρεωτικοί λόγοι αποκλεισμού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Καταδίκη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οικονομικού φορέα με </a:t>
            </a:r>
            <a:r>
              <a:rPr lang="el-GR" altLang="el-GR" sz="2200" b="1" u="sng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αμετάκλητη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απόφαση 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για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συγκεκριμένα αδικήματα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Αφορά επίσης και τα πρόσωπα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εις βάρος 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των οποίων εκδόθηκε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αμετάκλητη καταδικαστική απόφαση 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και είναι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μέλη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διοικητικού, διευθυντικού ή εποπτικού οργάνου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εν λόγω οικονομικού φορέα ή έχει εξουσία εκπροσώπησης, λήψης αποφάσεων ή ελέγχου σε αυτό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 λόγος αποκλεισμού ισχύει για (5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 έτη από την ημερομηνία της καταδίκης με αμετάκλητη 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απόφαση.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2.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Αθέτηση των φορολογικών και </a:t>
            </a:r>
            <a:r>
              <a:rPr lang="el-GR" altLang="el-GR" sz="22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κοινωνικο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ασφαλιστικών υποχρεώσεων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l-GR" altLang="el-GR" sz="2200" b="1" dirty="0" smtClean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3.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Εάν έχει επιβληθεί σε βάρος του </a:t>
            </a:r>
            <a:r>
              <a:rPr lang="el-GR" altLang="el-GR" sz="2200" b="1" dirty="0" err="1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ο.φ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η κύρωση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οριζόντιου αποκλεισμού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σύμφωνα τις διατάξεις της κείμενης νομοθεσίας</a:t>
            </a:r>
            <a:endParaRPr lang="el-GR" altLang="el-G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 </a:t>
            </a:r>
          </a:p>
        </p:txBody>
      </p:sp>
    </p:spTree>
    <p:extLst>
      <p:ext uri="{BB962C8B-B14F-4D97-AF65-F5344CB8AC3E}">
        <p14:creationId xmlns:p14="http://schemas.microsoft.com/office/powerpoint/2010/main" val="30905550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48131" name="Rectangle 4"/>
          <p:cNvSpPr>
            <a:spLocks noChangeArrowheads="1"/>
          </p:cNvSpPr>
          <p:nvPr/>
        </p:nvSpPr>
        <p:spPr bwMode="auto">
          <a:xfrm>
            <a:off x="374754" y="1357314"/>
            <a:ext cx="11392525" cy="3864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1. Καταδίκη του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οικονομικού φορέα με </a:t>
            </a:r>
            <a:r>
              <a:rPr lang="el-GR" altLang="el-GR" sz="2200" b="1" u="sng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αμετάκλητη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απόφαση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για: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συμμετοχή σε εγκληματική οργάνωση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Ενεργητική δωροδοκία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απάτη σε βάρος των οικονομικών συμφερόντων της Ε.Ε.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τρομοκρατικά εγκλήματα ή εγκλήματα συνδεόμενα με τρομοκρατικές δραστηριότητες</a:t>
            </a:r>
            <a:endParaRPr lang="el-GR" altLang="el-GR" sz="2200" i="1" u="sng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νομιμοποίηση εσόδων από παράνομες δραστηριότητες ή χρηματοδότηση τρομοκρατίας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Εκμετάλλευση παιδικής εργασίας και άλλες μορφές εμπορίας ανθρώπων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</a:pPr>
            <a:endParaRPr lang="el-GR" altLang="el-G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8132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73 παρ. 1)</a:t>
            </a:r>
          </a:p>
        </p:txBody>
      </p:sp>
    </p:spTree>
    <p:extLst>
      <p:ext uri="{BB962C8B-B14F-4D97-AF65-F5344CB8AC3E}">
        <p14:creationId xmlns:p14="http://schemas.microsoft.com/office/powerpoint/2010/main" val="1683450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59764" y="1357314"/>
            <a:ext cx="11482466" cy="5434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Τα πρόσωπα, σε βάρος των οποίων έχει εκδοθεί αμετάκλητη καταδικαστική απόφαση, η οποία επισύρει αποκλεισμό 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Διαχειριστές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σε </a:t>
            </a:r>
            <a:r>
              <a:rPr lang="en-US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Ε.Π.Ε., Ο.Ε., Ε.Ε., Ι.Κ.Ε</a:t>
            </a: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l-GR" altLang="el-GR" sz="2200" b="1" dirty="0" err="1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Διευθ</a:t>
            </a: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 σύμβουλος &amp; όλα τα μέλη Δ.Σ.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σε Α.Ε</a:t>
            </a:r>
            <a:r>
              <a:rPr lang="el-GR" altLang="el-GR" sz="2200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lang="el-GR" altLang="el-GR" sz="2200" u="sng" dirty="0">
                <a:solidFill>
                  <a:srgbClr val="63A537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καθώς και τα πρόσωπα στα οποία με απόφαση του Διοικητικού Συμβουλίου έχει ανατεθεί το σύνολο της διαχείρισης και εκπροσώπησης της εταιρείας (ρύθμιση ν 4782)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l-GR" altLang="el-GR" sz="2200" b="1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Μέλη ΔΣ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σε συνεταιρισμούς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r>
              <a:rPr lang="el-GR" altLang="el-GR" sz="2200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στις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υπόλοιπες περιπτώσεις </a:t>
            </a:r>
            <a:r>
              <a:rPr lang="el-GR" altLang="el-GR" sz="2200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νομικών προσώπων, τον κατά περίπτωση </a:t>
            </a:r>
            <a:r>
              <a:rPr lang="el-GR" altLang="el-GR" sz="2200" b="1" u="sng" dirty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νόμιμο εκπρόσωπο</a:t>
            </a:r>
            <a:r>
              <a:rPr lang="en-US" altLang="el-GR" sz="2200" b="1" u="sng" dirty="0" smtClean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.</a:t>
            </a:r>
            <a:endParaRPr lang="el-GR" altLang="el-GR" sz="2200" b="1" u="sng" dirty="0" smtClean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Ø"/>
            </a:pPr>
            <a:endParaRPr lang="el-GR" altLang="el-GR" sz="2200" b="1" u="sng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Tx/>
              <a:buNone/>
            </a:pPr>
            <a:r>
              <a:rPr lang="el-GR" altLang="el-GR" sz="2200" b="1" u="sng" dirty="0" smtClean="0">
                <a:solidFill>
                  <a:srgbClr val="000000"/>
                </a:solidFill>
                <a:ea typeface="Microsoft YaHei" panose="020B0503020204020204" pitchFamily="34" charset="-122"/>
                <a:cs typeface="Arial" panose="020B0604020202020204" pitchFamily="34" charset="0"/>
              </a:rPr>
              <a:t>Αποδεικτικό μέσο: Απόσπασμα ποινικού μητρώου</a:t>
            </a:r>
            <a:endParaRPr lang="el-GR" altLang="el-GR" sz="2200" b="1" u="sng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n-US" altLang="el-GR" sz="2000" u="sng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18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18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Tx/>
              <a:buNone/>
            </a:pPr>
            <a:endParaRPr lang="el-GR" altLang="el-GR" sz="18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None/>
            </a:pPr>
            <a:endParaRPr lang="el-GR" altLang="el-GR" sz="1800" dirty="0">
              <a:solidFill>
                <a:srgbClr val="000000"/>
              </a:solidFill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73 παρ. 1)</a:t>
            </a:r>
          </a:p>
        </p:txBody>
      </p:sp>
    </p:spTree>
    <p:extLst>
      <p:ext uri="{BB962C8B-B14F-4D97-AF65-F5344CB8AC3E}">
        <p14:creationId xmlns:p14="http://schemas.microsoft.com/office/powerpoint/2010/main" val="2415625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359764" y="1428750"/>
            <a:ext cx="11197652" cy="498816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2. Αθέτηση υποχρεώσεων ως προς την καταβολή φόρων και εισφορών κοινωνικής ασφάλισης (συνέχεια)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Άρση λόγων αποκλεισμού </a:t>
            </a:r>
            <a:r>
              <a:rPr lang="en-US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ρύθμιση οδηγίας)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ο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εκπληρώνει τις υποχρεώσεις του :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είτε καταβάλλοντας οφειλόμενους φόρους ή ασφαλιστικές εισφορές, συμπεριλαμβανομένων, κατά περίπτωση, των δεδουλευμένων τόκων ή των προστίμων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είτε υπαγόμενος σε δεσμευτικό διακανονισμό για την καταβολή τους </a:t>
            </a:r>
            <a:r>
              <a:rPr lang="el-GR" sz="2200" b="1" dirty="0">
                <a:solidFill>
                  <a:srgbClr val="63A537"/>
                </a:solidFill>
                <a:latin typeface="Calibri" pitchFamily="32" charset="0"/>
                <a:ea typeface="Microsoft YaHei" charset="-122"/>
              </a:rPr>
              <a:t>στο μέτρο που τηρεί τους όρους του δεσμευτικού κανονισμού (ρύθμιση ν 4782</a:t>
            </a:r>
            <a:r>
              <a:rPr lang="el-GR" sz="2200" b="1" dirty="0" smtClean="0">
                <a:solidFill>
                  <a:srgbClr val="63A537"/>
                </a:solidFill>
                <a:latin typeface="Calibri" pitchFamily="32" charset="0"/>
                <a:ea typeface="Microsoft YaHei" charset="-122"/>
              </a:rPr>
              <a:t>)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2200" b="1" dirty="0"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 smtClean="0">
                <a:latin typeface="Calibri" pitchFamily="32" charset="0"/>
                <a:ea typeface="Microsoft YaHei" charset="-122"/>
              </a:rPr>
              <a:t>Αποδεικτικό μέσο: φορολογική ενημερότητα από ΑΑΔΕ και ασφαλιστική ενημερότητα από </a:t>
            </a:r>
            <a:r>
              <a:rPr lang="en-US" sz="2200" b="1" dirty="0" smtClean="0">
                <a:latin typeface="Calibri" pitchFamily="32" charset="0"/>
                <a:ea typeface="Microsoft YaHei" charset="-122"/>
              </a:rPr>
              <a:t>e</a:t>
            </a:r>
            <a:r>
              <a:rPr lang="el-GR" sz="2200" b="1" dirty="0" smtClean="0">
                <a:latin typeface="Calibri" pitchFamily="32" charset="0"/>
                <a:ea typeface="Microsoft YaHei" charset="-122"/>
              </a:rPr>
              <a:t>ΕΦΚΑ</a:t>
            </a:r>
            <a:endParaRPr lang="el-GR" sz="2200" b="1" dirty="0"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FF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u="sng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56324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</a:t>
            </a:r>
          </a:p>
        </p:txBody>
      </p:sp>
    </p:spTree>
    <p:extLst>
      <p:ext uri="{BB962C8B-B14F-4D97-AF65-F5344CB8AC3E}">
        <p14:creationId xmlns:p14="http://schemas.microsoft.com/office/powerpoint/2010/main" val="94249607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689548" y="1235870"/>
            <a:ext cx="10167249" cy="28337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2. Αθέτηση υποχρεώσεων ως προς την καταβολή φόρων και εισφορών κοινωνικής ασφάλισης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Άρση λόγων αποκλεισμού (</a:t>
            </a:r>
            <a:r>
              <a:rPr lang="el-GR" sz="2200" b="1" u="sng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εθνική ρύθμιση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q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Οι υποχρεώσεις θεωρείται ότι δεν έχουν αθετηθεί εφόσον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δεν έχουν καταστεί ληξιπρόθεσμες ή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έχουν υπαχθεί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σε δεσμευτικό διακανονισμό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που τηρείται.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u="sng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58372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</a:t>
            </a:r>
          </a:p>
        </p:txBody>
      </p:sp>
    </p:spTree>
    <p:extLst>
      <p:ext uri="{BB962C8B-B14F-4D97-AF65-F5344CB8AC3E}">
        <p14:creationId xmlns:p14="http://schemas.microsoft.com/office/powerpoint/2010/main" val="42051404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60419" name="Rectangle 4"/>
          <p:cNvSpPr>
            <a:spLocks noChangeArrowheads="1"/>
          </p:cNvSpPr>
          <p:nvPr/>
        </p:nvSpPr>
        <p:spPr bwMode="auto">
          <a:xfrm>
            <a:off x="569626" y="1052514"/>
            <a:ext cx="9953912" cy="4064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--&gt; Εξαίρεση από τον υποχρεωτικό αποκλεισμό </a:t>
            </a:r>
            <a:r>
              <a:rPr lang="el-GR" altLang="el-GR" sz="2200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δυνατότητα</a:t>
            </a:r>
            <a:r>
              <a:rPr lang="el-GR" altLang="el-GR" sz="2200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της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α.α.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με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πρόβλεψη στα έγγραφα της σύμβασης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α. για επιτακτικούς λόγους δημοσίου συμφέροντος </a:t>
            </a:r>
            <a:r>
              <a:rPr lang="el-GR" altLang="el-GR" sz="2200" b="1" i="1" u="sng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πχ</a:t>
            </a:r>
            <a:r>
              <a:rPr lang="el-GR" altLang="el-GR" sz="2200" b="1" i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l-GR" altLang="el-GR" sz="2200" i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λόγος δημόσιας υγείας ή προστασίας του περιβάλλοντος</a:t>
            </a:r>
            <a:r>
              <a:rPr lang="en-US" altLang="el-GR" sz="2200" i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l-GR" altLang="el-GR" sz="2200" i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Παράδειγμα: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επείγουσα ανάγκη για προμήθεια εμβολίων ή εξοπλισμού έκτακτης ανάγκης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β. εάν ο αποκλεισμός θα ήταν σαφώς δυσανάλογος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</a:t>
            </a:r>
            <a:r>
              <a:rPr lang="el-GR" altLang="el-GR" sz="2200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μόνο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για </a:t>
            </a:r>
            <a:r>
              <a:rPr lang="el-GR" altLang="el-GR" sz="22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τήρηση φορολογικών / ασφαλιστικών υποχρεώσεων)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τήρηση αρχής αναλογικότητας,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π.χ.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λόγω μικρών ποσών των οφειλών του που δεν έχουν καταβληθεί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ή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ενημέρωση του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ο.φ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για την οφειλή σε χρόνο που δεν μπορούσε να λάβει μέτρα</a:t>
            </a:r>
            <a:endParaRPr lang="el-GR" altLang="el-GR" sz="18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</a:pPr>
            <a:endParaRPr lang="el-GR" altLang="el-GR" sz="1800" u="sng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0420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0031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314793" y="1052514"/>
            <a:ext cx="11332564" cy="281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4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Εθνικός λόγος αποκλεισμού ν. 3310/2005 </a:t>
            </a:r>
          </a:p>
          <a:p>
            <a:pPr algn="ctr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4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για συμβάσεις  αξίας άνω των 1.000.000 €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endParaRPr lang="el-GR" altLang="el-GR" sz="2400" b="1" dirty="0">
              <a:solidFill>
                <a:srgbClr val="FF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</a:pPr>
            <a:r>
              <a:rPr lang="el-GR" altLang="el-GR" sz="24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Υποχρέωση ονομαστικοποίησης </a:t>
            </a:r>
            <a:r>
              <a:rPr lang="el-GR" altLang="el-GR" sz="24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μετοχών, </a:t>
            </a:r>
            <a:r>
              <a:rPr lang="el-GR" altLang="el-GR" sz="24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απαγόρευση συμμετοχής </a:t>
            </a:r>
            <a:r>
              <a:rPr lang="el-GR" altLang="el-GR" sz="24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εξωχώριας</a:t>
            </a:r>
            <a:r>
              <a:rPr lang="el-GR" altLang="el-GR" sz="24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εταιρείας στο μετοχικό κεφάλαιο της προσφέρουσας σε ποσοστό άνω του 1</a:t>
            </a:r>
            <a:r>
              <a:rPr lang="el-GR" altLang="el-GR" sz="24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% </a:t>
            </a:r>
            <a:r>
              <a:rPr lang="el-GR" altLang="el-GR" sz="2400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– </a:t>
            </a:r>
            <a:r>
              <a:rPr lang="el-GR" altLang="el-GR" sz="24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βλ. άρθρα 3,4, 8 ν. 3310/2005 ως ισχύει μετά την τροποποίηση με άρθρο 239 ν 4782/2021)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Pct val="100000"/>
            </a:pPr>
            <a:endParaRPr lang="el-GR" altLang="el-GR" sz="1800" u="sng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6246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Υποχρεωτικοί Λόγοι Αποκλεισμού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76853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404734" y="765176"/>
            <a:ext cx="11362545" cy="4895828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8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20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2000" b="1" dirty="0">
                <a:cs typeface="Arial" panose="020B0604020202020204" pitchFamily="34" charset="0"/>
              </a:rPr>
              <a:t> α) </a:t>
            </a:r>
            <a:r>
              <a:rPr lang="el-GR" altLang="el-GR" sz="2200" b="1" dirty="0">
                <a:cs typeface="Arial" panose="020B0604020202020204" pitchFamily="34" charset="0"/>
              </a:rPr>
              <a:t>Αθέτηση</a:t>
            </a:r>
            <a:r>
              <a:rPr lang="el-GR" altLang="el-GR" sz="2200" dirty="0">
                <a:cs typeface="Arial" panose="020B0604020202020204" pitchFamily="34" charset="0"/>
              </a:rPr>
              <a:t> των </a:t>
            </a:r>
            <a:r>
              <a:rPr lang="el-GR" altLang="el-GR" sz="2200" b="1" dirty="0" smtClean="0">
                <a:cs typeface="Arial" panose="020B0604020202020204" pitchFamily="34" charset="0"/>
              </a:rPr>
              <a:t>περιβαλλοντικών</a:t>
            </a:r>
            <a:r>
              <a:rPr lang="el-GR" altLang="el-GR" sz="2200" b="1" dirty="0">
                <a:cs typeface="Arial" panose="020B0604020202020204" pitchFamily="34" charset="0"/>
              </a:rPr>
              <a:t>, κοινωνικών, </a:t>
            </a:r>
            <a:r>
              <a:rPr lang="el-GR" altLang="el-GR" sz="2200" b="1" dirty="0">
                <a:solidFill>
                  <a:prstClr val="black"/>
                </a:solidFill>
                <a:cs typeface="Arial" panose="020B0604020202020204" pitchFamily="34" charset="0"/>
              </a:rPr>
              <a:t>εργασιακών</a:t>
            </a:r>
            <a:r>
              <a:rPr lang="el-GR" altLang="el-GR" sz="2200" b="1" u="sng" dirty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el-GR" altLang="el-GR" sz="2200" b="1" dirty="0" smtClean="0">
                <a:cs typeface="Arial" panose="020B0604020202020204" pitchFamily="34" charset="0"/>
              </a:rPr>
              <a:t>υποχρεώσεων</a:t>
            </a:r>
            <a:r>
              <a:rPr lang="el-GR" altLang="el-GR" sz="2200" dirty="0" smtClean="0">
                <a:cs typeface="Arial" panose="020B0604020202020204" pitchFamily="34" charset="0"/>
              </a:rPr>
              <a:t> </a:t>
            </a:r>
            <a:r>
              <a:rPr lang="el-GR" altLang="el-GR" sz="2200" dirty="0">
                <a:cs typeface="Arial" panose="020B0604020202020204" pitchFamily="34" charset="0"/>
              </a:rPr>
              <a:t>&amp; μπορεί να το αποδείξει η </a:t>
            </a:r>
            <a:r>
              <a:rPr lang="el-GR" altLang="el-GR" sz="2200" dirty="0" err="1">
                <a:cs typeface="Arial" panose="020B0604020202020204" pitchFamily="34" charset="0"/>
              </a:rPr>
              <a:t>α.α.</a:t>
            </a:r>
            <a:r>
              <a:rPr lang="el-GR" altLang="el-GR" sz="2200" dirty="0">
                <a:cs typeface="Arial" panose="020B0604020202020204" pitchFamily="34" charset="0"/>
              </a:rPr>
              <a:t> με κατάλληλα μέσα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22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 β) Αφερεγγυότητα</a:t>
            </a: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cs typeface="Arial" panose="020B0604020202020204" pitchFamily="34" charset="0"/>
              </a:rPr>
              <a:t>Πτώχευση, εξυγίανση, ειδική εκκαθάριση, πτωχευτικός συμβιβασμός, αναστολή επιχειρηματικών δραστηριοτήτων, κ.α.</a:t>
            </a:r>
            <a:r>
              <a:rPr lang="el-GR" altLang="el-GR" sz="2200" dirty="0">
                <a:cs typeface="Arial" panose="020B0604020202020204" pitchFamily="34" charset="0"/>
              </a:rPr>
              <a:t> 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22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γ) Συμπαιγνία ή καρτέλ </a:t>
            </a:r>
            <a:r>
              <a:rPr lang="el-GR" altLang="el-GR" sz="2200" b="1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cs typeface="Arial" panose="020B0604020202020204" pitchFamily="34" charset="0"/>
              </a:rPr>
              <a:t>Επαρκώς εύλογες ενδείξεις </a:t>
            </a:r>
            <a:r>
              <a:rPr lang="el-GR" altLang="el-GR" sz="2200" dirty="0">
                <a:cs typeface="Arial" panose="020B0604020202020204" pitchFamily="34" charset="0"/>
              </a:rPr>
              <a:t>της α.α. σύναψης </a:t>
            </a:r>
            <a:r>
              <a:rPr lang="el-GR" altLang="el-GR" sz="2200" b="1" dirty="0">
                <a:cs typeface="Arial" panose="020B0604020202020204" pitchFamily="34" charset="0"/>
              </a:rPr>
              <a:t>συμφωνιών</a:t>
            </a:r>
            <a:r>
              <a:rPr lang="el-GR" altLang="el-GR" sz="2200" dirty="0">
                <a:cs typeface="Arial" panose="020B0604020202020204" pitchFamily="34" charset="0"/>
              </a:rPr>
              <a:t> ο.φ. </a:t>
            </a:r>
            <a:r>
              <a:rPr lang="el-GR" altLang="el-GR" sz="2200" b="1" dirty="0">
                <a:cs typeface="Arial" panose="020B0604020202020204" pitchFamily="34" charset="0"/>
              </a:rPr>
              <a:t>με στόχο τη στρέβλωση του ανταγωνισμού</a:t>
            </a:r>
            <a:r>
              <a:rPr lang="el-GR" altLang="el-GR" sz="2200" dirty="0">
                <a:cs typeface="Arial" panose="020B0604020202020204" pitchFamily="34" charset="0"/>
              </a:rPr>
              <a:t>, </a:t>
            </a:r>
            <a:r>
              <a:rPr lang="el-GR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με την επιφύλαξη της παραγράφου 3</a:t>
            </a:r>
            <a:r>
              <a:rPr lang="el-GR" altLang="el-GR" sz="2200" b="1" strike="sngStrike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β</a:t>
            </a:r>
            <a:r>
              <a:rPr lang="el-GR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γ του άρθρου 44 του ν. 3959/2011  (Προσοχή! </a:t>
            </a:r>
            <a:r>
              <a:rPr lang="el-GR" altLang="el-GR" sz="2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τροποποίηση με το </a:t>
            </a:r>
            <a:r>
              <a:rPr lang="el-GR" altLang="el-GR" sz="22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αρ</a:t>
            </a:r>
            <a:r>
              <a:rPr lang="el-GR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. 235 </a:t>
            </a:r>
            <a:r>
              <a:rPr lang="el-GR" altLang="el-GR" sz="2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του ν. 4635/2019 και </a:t>
            </a:r>
            <a:r>
              <a:rPr lang="el-GR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άρθρο 48 Ν.4886/2022</a:t>
            </a:r>
            <a:r>
              <a:rPr lang="el-GR" altLang="el-GR" sz="22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)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"/>
              <a:defRPr/>
            </a:pPr>
            <a:endParaRPr lang="el-GR" altLang="el-GR" sz="18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1800" b="1" dirty="0">
                <a:solidFill>
                  <a:srgbClr val="63A537"/>
                </a:solidFill>
                <a:cs typeface="Arial" panose="020B0604020202020204" pitchFamily="34" charset="0"/>
              </a:rPr>
              <a:t>ΟΔΗΓΟΣ ΤΗΣ ΕΠΙΤΡΟΠΗΣ ΑΝΤΑΓΩΝΙΣΜΟΥ "ΑΝΙΧΝΕΥΣΗ ΚΑΙ ΠΡΟΛΗΨΗ ΣΥΜΠΑΙΓΝΙΑΚΩΝ ΠΡΑΚΤΙΚΩΝ ΣΕ ΔΙΑΓΩΝΙΣΜΟΥΣ ΠΡΟΜΗΘΕΙΩΝ» στην ιστοσελίδα </a:t>
            </a:r>
            <a:r>
              <a:rPr lang="en-US" altLang="el-GR" sz="1800" b="1" dirty="0">
                <a:solidFill>
                  <a:srgbClr val="63A537"/>
                </a:solidFill>
                <a:cs typeface="Arial" panose="020B0604020202020204" pitchFamily="34" charset="0"/>
              </a:rPr>
              <a:t>www.epant.gr</a:t>
            </a:r>
            <a:endParaRPr lang="el-GR" altLang="el-GR" sz="1800" b="1" dirty="0">
              <a:solidFill>
                <a:srgbClr val="63A537"/>
              </a:solidFill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"/>
              <a:defRPr/>
            </a:pPr>
            <a:endParaRPr lang="el-GR" altLang="el-GR" sz="1800" dirty="0">
              <a:cs typeface="Arial" panose="020B0604020202020204" pitchFamily="34" charset="0"/>
            </a:endParaRPr>
          </a:p>
        </p:txBody>
      </p:sp>
      <p:sp>
        <p:nvSpPr>
          <p:cNvPr id="66564" name="Text Box 5"/>
          <p:cNvSpPr txBox="1">
            <a:spLocks noChangeArrowheads="1"/>
          </p:cNvSpPr>
          <p:nvPr/>
        </p:nvSpPr>
        <p:spPr bwMode="auto">
          <a:xfrm>
            <a:off x="1631951" y="14288"/>
            <a:ext cx="871537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υποχρεωτικοί (δυνητικοί) λόγοι αποκλεισμού </a:t>
            </a:r>
          </a:p>
        </p:txBody>
      </p:sp>
    </p:spTree>
    <p:extLst>
      <p:ext uri="{BB962C8B-B14F-4D97-AF65-F5344CB8AC3E}">
        <p14:creationId xmlns:p14="http://schemas.microsoft.com/office/powerpoint/2010/main" val="17236065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19528" y="653143"/>
            <a:ext cx="10862871" cy="62102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>
                <a:solidFill>
                  <a:schemeClr val="tx1"/>
                </a:solidFill>
              </a:rPr>
              <a:t>5</a:t>
            </a:r>
            <a:r>
              <a:rPr lang="el-GR" sz="3200" b="1" dirty="0" smtClean="0">
                <a:solidFill>
                  <a:schemeClr val="tx1"/>
                </a:solidFill>
              </a:rPr>
              <a:t>η διδακτική ενότητα – Θεματικές ενότητες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479685" y="1678898"/>
            <a:ext cx="11102715" cy="4895638"/>
          </a:xfrm>
        </p:spPr>
        <p:txBody>
          <a:bodyPr>
            <a:normAutofit lnSpcReduction="10000"/>
          </a:bodyPr>
          <a:lstStyle/>
          <a:p>
            <a:pPr marL="109728" indent="0" algn="just">
              <a:spcBef>
                <a:spcPts val="600"/>
              </a:spcBef>
              <a:buNone/>
            </a:pPr>
            <a:r>
              <a:rPr lang="el-GR" sz="2400" b="1" dirty="0">
                <a:solidFill>
                  <a:schemeClr val="tx1"/>
                </a:solidFill>
              </a:rPr>
              <a:t>Αξιολόγηση καταλληλότητας υποψηφίου οικονομικού </a:t>
            </a:r>
            <a:r>
              <a:rPr lang="el-GR" sz="2400" b="1" dirty="0" smtClean="0">
                <a:solidFill>
                  <a:schemeClr val="tx1"/>
                </a:solidFill>
              </a:rPr>
              <a:t>φορέα  - Κριτήρια ποιοτικής επιλογής 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</a:rPr>
              <a:t>Οι εγγυητικές επιστολές</a:t>
            </a:r>
          </a:p>
          <a:p>
            <a:pPr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l-GR" sz="2200" b="1" dirty="0" smtClean="0">
                <a:solidFill>
                  <a:schemeClr val="tx1"/>
                </a:solidFill>
              </a:rPr>
              <a:t>Υποχρεωτικοί </a:t>
            </a:r>
            <a:r>
              <a:rPr lang="el-GR" sz="2200" b="1" dirty="0">
                <a:solidFill>
                  <a:schemeClr val="tx1"/>
                </a:solidFill>
              </a:rPr>
              <a:t>και δυνητικοί λόγοι  αποκλεισμού και τρόπος απόδειξης της μη συνδρομής τους. Ειδικές διατάξεις για την υποχρέωση ονομαστικοποίησης μετοχών (ν. 3310/2005)</a:t>
            </a:r>
          </a:p>
          <a:p>
            <a:pPr algn="just">
              <a:spcBef>
                <a:spcPts val="600"/>
              </a:spcBef>
            </a:pPr>
            <a:r>
              <a:rPr lang="el-GR" sz="2200" b="1" dirty="0" smtClean="0">
                <a:solidFill>
                  <a:schemeClr val="tx1"/>
                </a:solidFill>
              </a:rPr>
              <a:t>Τα </a:t>
            </a:r>
            <a:r>
              <a:rPr lang="el-GR" sz="2200" b="1" dirty="0">
                <a:solidFill>
                  <a:schemeClr val="tx1"/>
                </a:solidFill>
              </a:rPr>
              <a:t>κριτήρια επιλογής του υποψήφιου οικονομικού φορέα (επαγγελματική καταλληλότητα, οικονομική/χρηματοοικονομική επάρκεια, τεχνική/επαγγελματική ικανότητα) και τρόπος απόδειξης συνδρομής τους</a:t>
            </a:r>
          </a:p>
          <a:p>
            <a:pPr algn="just">
              <a:spcBef>
                <a:spcPts val="600"/>
              </a:spcBef>
            </a:pPr>
            <a:r>
              <a:rPr lang="el-GR" sz="2200" b="1" dirty="0" smtClean="0">
                <a:solidFill>
                  <a:schemeClr val="tx1"/>
                </a:solidFill>
              </a:rPr>
              <a:t>Η </a:t>
            </a:r>
            <a:r>
              <a:rPr lang="el-GR" sz="2200" b="1" dirty="0">
                <a:solidFill>
                  <a:schemeClr val="tx1"/>
                </a:solidFill>
              </a:rPr>
              <a:t>συμμετοχή τρίτων προσώπων στην διαδικασία ανάθεσης της σύμβασης και ό έλεγχος των κριτηρίων ποιοτικής επιλογής (δάνεια ικανότητα και υπεργολαβία)</a:t>
            </a:r>
          </a:p>
          <a:p>
            <a:pPr algn="just">
              <a:spcBef>
                <a:spcPts val="600"/>
              </a:spcBef>
            </a:pPr>
            <a:r>
              <a:rPr lang="el-GR" sz="2200" b="1" dirty="0" smtClean="0">
                <a:solidFill>
                  <a:schemeClr val="tx1"/>
                </a:solidFill>
              </a:rPr>
              <a:t>Το </a:t>
            </a:r>
            <a:r>
              <a:rPr lang="el-GR" sz="2200" b="1" dirty="0">
                <a:solidFill>
                  <a:schemeClr val="tx1"/>
                </a:solidFill>
              </a:rPr>
              <a:t>Ευρωπαϊκό Ενιαίο Έγγραφο Σύμβασης (ΕΕΕΣ) </a:t>
            </a:r>
            <a:r>
              <a:rPr lang="el-GR" sz="2200" b="1" dirty="0" smtClean="0">
                <a:solidFill>
                  <a:schemeClr val="tx1"/>
                </a:solidFill>
              </a:rPr>
              <a:t>ως μέσο </a:t>
            </a:r>
            <a:r>
              <a:rPr lang="el-GR" sz="2200" b="1" dirty="0">
                <a:solidFill>
                  <a:schemeClr val="tx1"/>
                </a:solidFill>
              </a:rPr>
              <a:t>προκαταρκτικής απόδειξης των κριτηρίων ποιοτικής επιλογής. </a:t>
            </a:r>
            <a:endParaRPr lang="el-GR" sz="2200" b="1" dirty="0" smtClean="0">
              <a:solidFill>
                <a:schemeClr val="tx1"/>
              </a:solidFill>
            </a:endParaRPr>
          </a:p>
          <a:p>
            <a:pPr marL="109728" indent="0" algn="just">
              <a:spcBef>
                <a:spcPts val="600"/>
              </a:spcBef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88681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0659" name="Rectangle 4"/>
          <p:cNvSpPr>
            <a:spLocks noChangeArrowheads="1"/>
          </p:cNvSpPr>
          <p:nvPr/>
        </p:nvSpPr>
        <p:spPr bwMode="auto">
          <a:xfrm>
            <a:off x="494674" y="765175"/>
            <a:ext cx="10987791" cy="40956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endParaRPr lang="el-GR" altLang="el-GR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δ) Σύγκρουση συμφερόντων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αρ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24,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</a:t>
            </a:r>
            <a:r>
              <a:rPr lang="el-GR" altLang="el-GR" sz="22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θεραπευόμενη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με λιγότερο παρεμβατικά μέσα.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22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ε)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Στρέβλωση του ανταγωνισμού από την πρότερη συμμετοχή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κατά την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προετοιμασία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της διαδικασίας σύναψης δημόσιας σύμβασης κατά το </a:t>
            </a:r>
            <a:r>
              <a:rPr lang="el-GR" altLang="el-GR" sz="2200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αρ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 48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 μη </a:t>
            </a:r>
            <a:r>
              <a:rPr lang="el-GR" altLang="el-GR" sz="22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θεραπευόμενη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με λιγότερο παρεμβατικά μέσα.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endParaRPr lang="el-GR" altLang="el-GR" sz="2200" b="1" u="sng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 Σοβαρή ή επαναλαμβανόμενη πλημμέλεια κατά την εκτέλεση προηγούμενων συμβάσεων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(των Βιβλίων Ι και ΙΙ του ν. 4412/2016, και συμβάσεων παραχώρησης του ν. 4413/2016),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με αποτέλεσμα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πρόωρη καταγγελία, αποζημιώσεις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και άλλες παρόμοιες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κυρώσεις.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"/>
            </a:pPr>
            <a:endParaRPr lang="el-GR" altLang="el-GR" b="1" u="sng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70660" name="Text Box 5"/>
          <p:cNvSpPr txBox="1">
            <a:spLocks noChangeArrowheads="1"/>
          </p:cNvSpPr>
          <p:nvPr/>
        </p:nvSpPr>
        <p:spPr bwMode="auto">
          <a:xfrm>
            <a:off x="1631951" y="14288"/>
            <a:ext cx="8715375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υποχρεωτικοί (δυνητικοί) λόγοι αποκλεισμού </a:t>
            </a:r>
          </a:p>
        </p:txBody>
      </p:sp>
    </p:spTree>
    <p:extLst>
      <p:ext uri="{BB962C8B-B14F-4D97-AF65-F5344CB8AC3E}">
        <p14:creationId xmlns:p14="http://schemas.microsoft.com/office/powerpoint/2010/main" val="23907398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4756" name="Rectangle 4"/>
          <p:cNvSpPr>
            <a:spLocks noChangeArrowheads="1"/>
          </p:cNvSpPr>
          <p:nvPr/>
        </p:nvSpPr>
        <p:spPr bwMode="auto">
          <a:xfrm>
            <a:off x="629587" y="1268413"/>
            <a:ext cx="11122702" cy="3480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ζ) Ένοχος για </a:t>
            </a:r>
            <a:r>
              <a:rPr lang="el-GR" altLang="el-GR" sz="2200" b="1" u="sng" dirty="0">
                <a:solidFill>
                  <a:srgbClr val="51C3F9">
                    <a:lumMod val="50000"/>
                  </a:srgbClr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εκ προθέσεως σοβαρών απατηλών </a:t>
            </a:r>
            <a:r>
              <a:rPr lang="el-GR" altLang="el-GR" sz="2200" b="1" dirty="0">
                <a:solidFill>
                  <a:srgbClr val="51C3F9">
                    <a:lumMod val="50000"/>
                  </a:srgbClr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δηλώσεων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(για εξακρίβωση απουσίας λόγων αποκλεισμού, πλήρωση κριτηρίων επιλογής, μη δυνατότητα προσκόμισης δηλωθέντων δικαιολογητικών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)</a:t>
            </a:r>
            <a:r>
              <a:rPr lang="el-GR" altLang="el-GR" sz="2200" b="1" dirty="0" smtClean="0">
                <a:solidFill>
                  <a:srgbClr val="51C3F9">
                    <a:lumMod val="50000"/>
                  </a:srgbClr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.</a:t>
            </a:r>
            <a:endParaRPr lang="el-GR" altLang="el-GR" sz="2200" b="1" dirty="0">
              <a:solidFill>
                <a:srgbClr val="51C3F9">
                  <a:lumMod val="50000"/>
                </a:srgbClr>
              </a:solidFill>
              <a:latin typeface="Calibri" pitchFamily="34" charset="0"/>
              <a:ea typeface="Microsoft YaHei" panose="020B0503020204020204" pitchFamily="34" charset="-122"/>
              <a:cs typeface="Arial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itchFamily="2" charset="2"/>
              <a:buChar char="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altLang="el-GR" sz="2200" dirty="0">
              <a:solidFill>
                <a:srgbClr val="000000"/>
              </a:solidFill>
              <a:latin typeface="Calibri" pitchFamily="34" charset="0"/>
              <a:ea typeface="Microsoft YaHei" panose="020B0503020204020204" pitchFamily="34" charset="-122"/>
              <a:cs typeface="Arial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η) Αθέμιτη εμπλοκή οικονομικού φορέα στη διαδικασία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(επηρεασμός λήψης αποφάσεων, απόκτηση εμπιστευτικών πληροφοριών, </a:t>
            </a:r>
            <a:r>
              <a:rPr lang="el-GR" altLang="el-GR" sz="2200" b="1" dirty="0">
                <a:solidFill>
                  <a:srgbClr val="51C3F9">
                    <a:lumMod val="50000"/>
                  </a:srgbClr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με απατηλό τρόπο</a:t>
            </a:r>
            <a:r>
              <a:rPr lang="el-GR" altLang="el-GR" sz="2200" b="1" dirty="0">
                <a:solidFill>
                  <a:srgbClr val="FF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παροχή παραπλανητικών πληροφοριών, </a:t>
            </a:r>
            <a:r>
              <a:rPr lang="el-GR" altLang="el-GR" sz="2200" dirty="0" err="1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κλπ</a:t>
            </a:r>
            <a:r>
              <a:rPr lang="el-GR" altLang="el-GR" sz="2200" dirty="0" smtClean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).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altLang="el-GR" sz="2200" dirty="0">
              <a:solidFill>
                <a:srgbClr val="000000"/>
              </a:solidFill>
              <a:latin typeface="Calibri" pitchFamily="34" charset="0"/>
              <a:ea typeface="Microsoft YaHei" panose="020B0503020204020204" pitchFamily="34" charset="-122"/>
              <a:cs typeface="Arial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 </a:t>
            </a:r>
            <a:r>
              <a:rPr lang="el-GR" altLang="el-GR" sz="2200" b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θ) Διάπραξη σοβαρού επαγγελματικού παραπτώματος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 </a:t>
            </a:r>
            <a:r>
              <a:rPr lang="en-US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“</a:t>
            </a:r>
            <a:r>
              <a:rPr lang="el-GR" altLang="el-GR" sz="2200" i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που θέτει εν αμφιβόλω την ακεραιότητά του</a:t>
            </a:r>
            <a:r>
              <a:rPr lang="en-US" altLang="el-GR" sz="2200" i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”</a:t>
            </a:r>
            <a:r>
              <a:rPr lang="el-GR" altLang="el-GR" sz="2200" i="1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  </a:t>
            </a:r>
            <a:r>
              <a:rPr lang="el-GR" altLang="el-GR" sz="2200" dirty="0">
                <a:solidFill>
                  <a:srgbClr val="000000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(Πρβ. και άρθρο 18 παρ. 5 του ν. 4412/2016</a:t>
            </a:r>
            <a:r>
              <a:rPr lang="el-GR" altLang="el-GR" sz="2200" i="1" dirty="0">
                <a:solidFill>
                  <a:prstClr val="black"/>
                </a:solidFill>
                <a:latin typeface="Calibri" pitchFamily="34" charset="0"/>
                <a:ea typeface="Microsoft YaHei" panose="020B0503020204020204" pitchFamily="34" charset="-122"/>
                <a:cs typeface="Arial" charset="0"/>
              </a:rPr>
              <a:t>)</a:t>
            </a:r>
          </a:p>
        </p:txBody>
      </p:sp>
      <p:sp>
        <p:nvSpPr>
          <p:cNvPr id="72708" name="Text Box 5"/>
          <p:cNvSpPr txBox="1">
            <a:spLocks noChangeArrowheads="1"/>
          </p:cNvSpPr>
          <p:nvPr/>
        </p:nvSpPr>
        <p:spPr bwMode="auto">
          <a:xfrm>
            <a:off x="1631951" y="476250"/>
            <a:ext cx="8715375" cy="33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υποχρεωτικοί (δυνητικοί) λόγοι αποκλεισμού </a:t>
            </a:r>
          </a:p>
        </p:txBody>
      </p:sp>
    </p:spTree>
    <p:extLst>
      <p:ext uri="{BB962C8B-B14F-4D97-AF65-F5344CB8AC3E}">
        <p14:creationId xmlns:p14="http://schemas.microsoft.com/office/powerpoint/2010/main" val="4192678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28677" name="Rectangle 5"/>
          <p:cNvSpPr>
            <a:spLocks noChangeArrowheads="1"/>
          </p:cNvSpPr>
          <p:nvPr/>
        </p:nvSpPr>
        <p:spPr bwMode="auto">
          <a:xfrm>
            <a:off x="389744" y="1196975"/>
            <a:ext cx="11152681" cy="5034328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itchFamily="34" charset="0"/>
                <a:ea typeface="Microsoft YaHei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defRPr/>
            </a:pPr>
            <a:r>
              <a:rPr lang="el-GR" altLang="el-GR" sz="2200" b="1" u="sng" dirty="0">
                <a:solidFill>
                  <a:srgbClr val="FF0000"/>
                </a:solidFill>
                <a:cs typeface="Arial" panose="020B0604020202020204" pitchFamily="34" charset="0"/>
              </a:rPr>
              <a:t>Προσοχή:</a:t>
            </a:r>
            <a:r>
              <a:rPr lang="el-GR" altLang="el-GR" sz="2200" u="sng" dirty="0">
                <a:cs typeface="Arial" panose="020B0604020202020204" pitchFamily="34" charset="0"/>
              </a:rPr>
              <a:t> </a:t>
            </a:r>
          </a:p>
          <a:p>
            <a:pPr marL="285750" indent="-28575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el-GR" altLang="el-GR" sz="2200" b="1" u="sng" dirty="0">
                <a:cs typeface="Arial" panose="020B0604020202020204" pitchFamily="34" charset="0"/>
              </a:rPr>
              <a:t>Εάν η περίοδος αποκλεισμού δεν έχει καθοριστεί με αμετάκλητη </a:t>
            </a:r>
            <a:r>
              <a:rPr lang="el-GR" altLang="el-GR" sz="2200" dirty="0">
                <a:cs typeface="Arial" panose="020B0604020202020204" pitchFamily="34" charset="0"/>
              </a:rPr>
              <a:t>απόφαση, </a:t>
            </a:r>
            <a:r>
              <a:rPr lang="el-GR" altLang="el-GR" sz="2200" b="1" dirty="0">
                <a:cs typeface="Arial" panose="020B0604020202020204" pitchFamily="34" charset="0"/>
              </a:rPr>
              <a:t>στις περιπτώσεις δυνητικών λόγων αποκλεισμού, </a:t>
            </a:r>
            <a:r>
              <a:rPr lang="el-GR" altLang="el-GR" sz="2200" dirty="0">
                <a:cs typeface="Arial" panose="020B0604020202020204" pitchFamily="34" charset="0"/>
              </a:rPr>
              <a:t>η περίοδος αυτή ανέρχεται </a:t>
            </a:r>
            <a:r>
              <a:rPr lang="el-GR" altLang="el-GR" sz="2200" b="1" dirty="0">
                <a:solidFill>
                  <a:srgbClr val="455F51"/>
                </a:solidFill>
                <a:cs typeface="Arial" panose="020B0604020202020204" pitchFamily="34" charset="0"/>
              </a:rPr>
              <a:t>στα τρία (3) έτη</a:t>
            </a:r>
            <a:r>
              <a:rPr lang="el-GR" altLang="el-GR" sz="2200" dirty="0">
                <a:solidFill>
                  <a:srgbClr val="455F51"/>
                </a:solidFill>
                <a:cs typeface="Arial" panose="020B0604020202020204" pitchFamily="34" charset="0"/>
              </a:rPr>
              <a:t> </a:t>
            </a:r>
            <a:r>
              <a:rPr lang="el-GR" altLang="el-GR" sz="2200" i="1" dirty="0">
                <a:solidFill>
                  <a:prstClr val="black"/>
                </a:solidFill>
                <a:cs typeface="Arial" panose="020B0604020202020204" pitchFamily="34" charset="0"/>
              </a:rPr>
              <a:t>«</a:t>
            </a:r>
            <a:r>
              <a:rPr lang="el-GR" altLang="el-GR" sz="2200" i="1" u="sng" dirty="0">
                <a:cs typeface="Arial" panose="020B0604020202020204" pitchFamily="34" charset="0"/>
              </a:rPr>
              <a:t>από την ημερομηνία του σχετικού γεγονότος</a:t>
            </a:r>
            <a:r>
              <a:rPr lang="el-GR" altLang="el-GR" sz="2200" i="1" dirty="0">
                <a:cs typeface="Arial" panose="020B0604020202020204" pitchFamily="34" charset="0"/>
              </a:rPr>
              <a:t>» </a:t>
            </a:r>
            <a:r>
              <a:rPr lang="el-GR" altLang="el-GR" sz="2200" i="1" dirty="0"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i="1" dirty="0">
                <a:solidFill>
                  <a:srgbClr val="51C3F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Wingdings" panose="05000000000000000000" pitchFamily="2" charset="2"/>
              </a:rPr>
              <a:t>πρβ. απόφαση του ΔΕΕ της 24.10.2018 στην υπόθεση </a:t>
            </a:r>
            <a:r>
              <a:rPr lang="en-US" altLang="el-GR" sz="2200" b="1" i="1" dirty="0">
                <a:solidFill>
                  <a:srgbClr val="51C3F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Wingdings" panose="05000000000000000000" pitchFamily="2" charset="2"/>
              </a:rPr>
              <a:t>C-124/17 (curia.europa.eu)</a:t>
            </a:r>
            <a:endParaRPr lang="el-GR" altLang="el-GR" sz="2200" b="1" i="1" dirty="0">
              <a:solidFill>
                <a:srgbClr val="51C3F9">
                  <a:lumMod val="50000"/>
                </a:srgb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ü"/>
              <a:defRPr/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Wingdings" panose="05000000000000000000" pitchFamily="2" charset="2"/>
              </a:rPr>
              <a:t>Σχετικό γεγονός </a:t>
            </a:r>
            <a:r>
              <a:rPr lang="el-GR" altLang="el-GR" sz="2200" b="1" i="1" dirty="0">
                <a:solidFill>
                  <a:srgbClr val="51C3F9">
                    <a:lumMod val="5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  <a:sym typeface="Wingdings" panose="05000000000000000000" pitchFamily="2" charset="2"/>
              </a:rPr>
              <a:t>όχι πότε έλαβε χώρα αλλά πότε διαπιστώθηκε με απόφαση αρμόδιου οργάνου </a:t>
            </a:r>
            <a:endParaRPr lang="en-US" altLang="el-GR" sz="2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defRPr/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		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defRPr/>
            </a:pPr>
            <a:r>
              <a:rPr lang="el-GR" altLang="el-GR" sz="2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anose="020B0604020202020204" pitchFamily="34" charset="0"/>
              </a:rPr>
              <a:t>ΓΕΝΙΚΟΣ ΚΑΝΟΝΑΣ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defRPr/>
            </a:pPr>
            <a:r>
              <a:rPr lang="el-GR" altLang="el-GR" sz="2200" b="1" dirty="0">
                <a:cs typeface="Arial" pitchFamily="34" charset="0"/>
              </a:rPr>
              <a:t>Το άρθρο 73 </a:t>
            </a:r>
            <a:r>
              <a:rPr lang="el-GR" altLang="el-GR" sz="2200" dirty="0">
                <a:cs typeface="Arial" pitchFamily="34" charset="0"/>
              </a:rPr>
              <a:t>του ν. 4412/2016 </a:t>
            </a:r>
            <a:r>
              <a:rPr lang="el-GR" altLang="el-GR" sz="2200" b="1" dirty="0">
                <a:cs typeface="Arial" pitchFamily="34" charset="0"/>
              </a:rPr>
              <a:t>δεν </a:t>
            </a:r>
            <a:r>
              <a:rPr lang="el-GR" altLang="el-GR" sz="2200" dirty="0">
                <a:cs typeface="Arial" pitchFamily="34" charset="0"/>
              </a:rPr>
              <a:t>εφαρμόζεται σε δημόσιες συμβάσεις</a:t>
            </a:r>
            <a:r>
              <a:rPr lang="el-GR" altLang="el-GR" sz="2200" b="1" dirty="0">
                <a:cs typeface="Arial" pitchFamily="34" charset="0"/>
              </a:rPr>
              <a:t>, εκτιμώμενης αξίας </a:t>
            </a:r>
            <a:r>
              <a:rPr lang="el-GR" altLang="el-GR" sz="2200" b="1" u="sng" dirty="0">
                <a:solidFill>
                  <a:srgbClr val="FF0000"/>
                </a:solidFill>
                <a:cs typeface="Arial" pitchFamily="34" charset="0"/>
              </a:rPr>
              <a:t>ίσης ή κατώτερης των 2.500 Ευρώ </a:t>
            </a:r>
            <a:r>
              <a:rPr lang="el-GR" altLang="el-GR" sz="2200" i="1" dirty="0">
                <a:cs typeface="Arial" panose="020B0604020202020204" pitchFamily="34" charset="0"/>
              </a:rPr>
              <a:t>		</a:t>
            </a:r>
            <a:endParaRPr lang="en-US" altLang="el-GR" sz="2200" i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defRPr/>
            </a:pPr>
            <a:endParaRPr lang="el-GR" altLang="el-GR" sz="2200" i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defRPr/>
            </a:pPr>
            <a:r>
              <a:rPr lang="el-GR" altLang="el-GR" sz="2200" dirty="0">
                <a:cs typeface="Arial" pitchFamily="34" charset="0"/>
              </a:rPr>
              <a:t>		</a:t>
            </a:r>
            <a:endParaRPr lang="el-GR" altLang="el-GR" sz="2200" i="1" dirty="0">
              <a:cs typeface="Arial" pitchFamily="34" charset="0"/>
            </a:endParaRPr>
          </a:p>
        </p:txBody>
      </p:sp>
      <p:sp>
        <p:nvSpPr>
          <p:cNvPr id="80900" name="Text Box 6"/>
          <p:cNvSpPr txBox="1">
            <a:spLocks noChangeArrowheads="1"/>
          </p:cNvSpPr>
          <p:nvPr/>
        </p:nvSpPr>
        <p:spPr bwMode="auto">
          <a:xfrm>
            <a:off x="1631951" y="188914"/>
            <a:ext cx="8628063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Μη υποχρεωτικοί (δυνητικοί) λόγοι αποκλεισμού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27673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Τίτλος 1"/>
          <p:cNvSpPr>
            <a:spLocks noGrp="1"/>
          </p:cNvSpPr>
          <p:nvPr>
            <p:ph type="title"/>
          </p:nvPr>
        </p:nvSpPr>
        <p:spPr>
          <a:xfrm>
            <a:off x="584616" y="539646"/>
            <a:ext cx="10997783" cy="809469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ΧΡΟΝΟΣ ΣΥΝΔΡΟΜΗΣ ΛΟΓΩΝ ΑΠΟΚΛΕΙΣΜΟΥ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152651" y="1825626"/>
            <a:ext cx="7853363" cy="3332163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35000">
                <a:schemeClr val="accent1">
                  <a:lumMod val="45000"/>
                  <a:lumOff val="55000"/>
                </a:schemeClr>
              </a:gs>
              <a:gs pos="95000">
                <a:schemeClr val="accent1">
                  <a:lumMod val="45000"/>
                  <a:lumOff val="55000"/>
                </a:schemeClr>
              </a:gs>
              <a:gs pos="47584">
                <a:srgbClr val="D6EAAF"/>
              </a:gs>
              <a:gs pos="33930">
                <a:srgbClr val="D8ECB3"/>
              </a:gs>
              <a:gs pos="38100">
                <a:srgbClr val="DBEDB8"/>
              </a:gs>
              <a:gs pos="50000">
                <a:schemeClr val="accent1">
                  <a:lumMod val="30000"/>
                  <a:lumOff val="70000"/>
                </a:schemeClr>
              </a:gs>
            </a:gsLst>
            <a:lin ang="13500000" scaled="1"/>
            <a:tileRect/>
          </a:gradFill>
        </p:spPr>
        <p:txBody>
          <a:bodyPr rtlCol="0">
            <a:normAutofit lnSpcReduction="10000"/>
          </a:bodyPr>
          <a:lstStyle/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b="1" dirty="0">
                <a:solidFill>
                  <a:schemeClr val="tx1"/>
                </a:solidFill>
              </a:rPr>
              <a:t>Σε οποιοδήποτε χρονικό σημείο </a:t>
            </a:r>
            <a:endParaRPr lang="el-GR" b="1" dirty="0" smtClean="0">
              <a:solidFill>
                <a:schemeClr val="tx1"/>
              </a:solidFill>
            </a:endParaRP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b="1" dirty="0" smtClean="0">
                <a:solidFill>
                  <a:schemeClr val="tx1"/>
                </a:solidFill>
              </a:rPr>
              <a:t>κατά </a:t>
            </a:r>
            <a:r>
              <a:rPr lang="el-GR" b="1" dirty="0">
                <a:solidFill>
                  <a:schemeClr val="tx1"/>
                </a:solidFill>
              </a:rPr>
              <a:t>τη διάρκεια της διαδικασίας</a:t>
            </a:r>
            <a:r>
              <a:rPr lang="el-GR" dirty="0">
                <a:solidFill>
                  <a:schemeClr val="tx1"/>
                </a:solidFill>
              </a:rPr>
              <a:t>, </a:t>
            </a:r>
            <a:endParaRPr lang="el-GR" dirty="0" smtClean="0">
              <a:solidFill>
                <a:schemeClr val="tx1"/>
              </a:solidFill>
            </a:endParaRP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dirty="0" smtClean="0">
                <a:solidFill>
                  <a:schemeClr val="tx1"/>
                </a:solidFill>
              </a:rPr>
              <a:t>οι </a:t>
            </a:r>
            <a:r>
              <a:rPr lang="el-GR" dirty="0">
                <a:solidFill>
                  <a:schemeClr val="tx1"/>
                </a:solidFill>
              </a:rPr>
              <a:t>αναθέτουσες αρχές αποκλείουν ή μπορούν να αποκλείουν οικονομικό φορέα όταν αποδεικνύεται ότι αυτός βρίσκεται λόγω πράξεων ή παραλείψεων του, </a:t>
            </a:r>
            <a:endParaRPr lang="el-GR" dirty="0" smtClean="0">
              <a:solidFill>
                <a:schemeClr val="tx1"/>
              </a:solidFill>
            </a:endParaRP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b="1" dirty="0" smtClean="0">
                <a:solidFill>
                  <a:schemeClr val="tx1"/>
                </a:solidFill>
              </a:rPr>
              <a:t>είτε πριν είτε κατά τη διαδικασία ανάθεσης</a:t>
            </a: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dirty="0" smtClean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σε μία από τις περιπτώσεις των παραγράφων 1, 2 και </a:t>
            </a:r>
            <a:r>
              <a:rPr lang="el-GR" dirty="0" smtClean="0">
                <a:solidFill>
                  <a:schemeClr val="tx1"/>
                </a:solidFill>
              </a:rPr>
              <a:t>4</a:t>
            </a: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endParaRPr lang="el-GR" dirty="0">
              <a:solidFill>
                <a:schemeClr val="tx1"/>
              </a:solidFill>
            </a:endParaRPr>
          </a:p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i="1" dirty="0" smtClean="0">
                <a:solidFill>
                  <a:schemeClr val="tx1"/>
                </a:solidFill>
              </a:rPr>
              <a:t>(</a:t>
            </a:r>
            <a:r>
              <a:rPr lang="el-GR" i="1" dirty="0" err="1" smtClean="0">
                <a:solidFill>
                  <a:schemeClr val="tx1"/>
                </a:solidFill>
              </a:rPr>
              <a:t>πρβλ</a:t>
            </a:r>
            <a:r>
              <a:rPr lang="el-GR" i="1" dirty="0" smtClean="0">
                <a:solidFill>
                  <a:schemeClr val="tx1"/>
                </a:solidFill>
              </a:rPr>
              <a:t> </a:t>
            </a:r>
            <a:r>
              <a:rPr lang="el-GR" i="1" dirty="0">
                <a:solidFill>
                  <a:schemeClr val="tx1"/>
                </a:solidFill>
              </a:rPr>
              <a:t>άρθρο </a:t>
            </a:r>
            <a:r>
              <a:rPr lang="el-GR" i="1" dirty="0" smtClean="0">
                <a:solidFill>
                  <a:schemeClr val="tx1"/>
                </a:solidFill>
              </a:rPr>
              <a:t>104 παρ. 1-οψιγενείς μεταβολές για τον τρόπο απόδειξης)</a:t>
            </a:r>
            <a:endParaRPr lang="el-GR" i="1" dirty="0">
              <a:solidFill>
                <a:schemeClr val="tx1"/>
              </a:solidFill>
            </a:endParaRP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0005771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3971" name="Rectangle 5"/>
          <p:cNvSpPr>
            <a:spLocks noChangeArrowheads="1"/>
          </p:cNvSpPr>
          <p:nvPr/>
        </p:nvSpPr>
        <p:spPr bwMode="auto">
          <a:xfrm>
            <a:off x="269823" y="2173574"/>
            <a:ext cx="10218791" cy="2356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u="sng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Δυνατότητα</a:t>
            </a:r>
            <a:r>
              <a:rPr lang="el-GR" altLang="el-GR" sz="2200" u="sng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του </a:t>
            </a:r>
            <a:r>
              <a:rPr lang="el-GR" altLang="el-GR" sz="2200" b="1" u="sng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ο.φ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να αποδείξει την αξιοπιστία του, διότι έλαβε μέτρα αυτοκάθαρσης/ συμμόρφωσης/επανορθωτικά μέτρα, </a:t>
            </a: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με στόχο </a:t>
            </a: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την άρση των συνεπειών ποινικών αδικημάτων /παραπτωμάτων και την αποτελεσματική πρόληψη των </a:t>
            </a:r>
            <a:r>
              <a:rPr lang="el-GR" alt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παρανομιών.</a:t>
            </a:r>
            <a:endParaRPr lang="el-GR" altLang="el-GR" sz="2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sz="18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83972" name="Text Box 6"/>
          <p:cNvSpPr txBox="1">
            <a:spLocks noChangeArrowheads="1"/>
          </p:cNvSpPr>
          <p:nvPr/>
        </p:nvSpPr>
        <p:spPr bwMode="auto">
          <a:xfrm>
            <a:off x="599607" y="509665"/>
            <a:ext cx="10298242" cy="758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n-US" altLang="el-GR" sz="3200" b="1" dirty="0" err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Μέτρ</a:t>
            </a:r>
            <a:r>
              <a:rPr lang="en-US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 αυτοκάθαρσης (self- cleaning) 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73 παρ. 7)</a:t>
            </a:r>
          </a:p>
        </p:txBody>
      </p:sp>
    </p:spTree>
    <p:extLst>
      <p:ext uri="{BB962C8B-B14F-4D97-AF65-F5344CB8AC3E}">
        <p14:creationId xmlns:p14="http://schemas.microsoft.com/office/powerpoint/2010/main" val="25457579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Τίτλος 1"/>
          <p:cNvSpPr>
            <a:spLocks noGrp="1"/>
          </p:cNvSpPr>
          <p:nvPr>
            <p:ph type="title"/>
          </p:nvPr>
        </p:nvSpPr>
        <p:spPr>
          <a:xfrm>
            <a:off x="2152651" y="188913"/>
            <a:ext cx="7853363" cy="64770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Λήψη Μέτρων Αυτοκάθαρσης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19528" y="1169233"/>
            <a:ext cx="10927829" cy="4996618"/>
          </a:xfrm>
        </p:spPr>
        <p:txBody>
          <a:bodyPr rtlCol="0">
            <a:noAutofit/>
          </a:bodyPr>
          <a:lstStyle/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sz="2200" b="1" dirty="0">
                <a:solidFill>
                  <a:schemeClr val="tx1"/>
                </a:solidFill>
              </a:rPr>
              <a:t>Ενδεικτικά μέτρα συμμόρφωσης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l-GR" sz="2200" b="1" dirty="0">
                <a:solidFill>
                  <a:schemeClr val="tx1"/>
                </a:solidFill>
              </a:rPr>
              <a:t>Καταβολή αποζημίωσης </a:t>
            </a:r>
            <a:r>
              <a:rPr lang="el-GR" sz="2200" dirty="0">
                <a:solidFill>
                  <a:schemeClr val="tx1"/>
                </a:solidFill>
              </a:rPr>
              <a:t>για ζημία που προκλήθηκε από ποινικό αδίκημα 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l-GR" sz="2200" b="1" dirty="0">
                <a:solidFill>
                  <a:schemeClr val="tx1"/>
                </a:solidFill>
              </a:rPr>
              <a:t>Ενεργή συνεργασία με τις αρμόδιες ερευνητικές αρχές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l-GR" sz="2200" b="1" dirty="0">
                <a:solidFill>
                  <a:schemeClr val="tx1"/>
                </a:solidFill>
              </a:rPr>
              <a:t>Τεχνικά και οργανωτικά μέτρα ως προς τη λειτουργία της επιχείρησης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Arial" pitchFamily="34" charset="0"/>
              <a:buChar char="•"/>
              <a:defRPr/>
            </a:pPr>
            <a:r>
              <a:rPr lang="el-GR" sz="2200" b="1" dirty="0">
                <a:solidFill>
                  <a:schemeClr val="tx1"/>
                </a:solidFill>
              </a:rPr>
              <a:t>Μέτρα σε επίπεδο προσωπικού </a:t>
            </a:r>
            <a:r>
              <a:rPr lang="el-GR" sz="2200" dirty="0">
                <a:solidFill>
                  <a:schemeClr val="tx1"/>
                </a:solidFill>
              </a:rPr>
              <a:t>για την αποφυγή περαιτέρω ποινικών αδικημάτων/ παραπτωμάτων.</a:t>
            </a:r>
          </a:p>
          <a:p>
            <a:pPr marL="82296" indent="0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sz="2200" b="1" dirty="0">
                <a:solidFill>
                  <a:schemeClr val="tx1"/>
                </a:solidFill>
              </a:rPr>
              <a:t>Παραδείγματα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l-GR" sz="2200" b="1" dirty="0">
                <a:solidFill>
                  <a:schemeClr val="tx1"/>
                </a:solidFill>
              </a:rPr>
              <a:t>η διακοπή όλων των δεσμών με πρόσωπα ή οργανισμούς που εμπλέκονται στην παράνομη συμπεριφορά </a:t>
            </a:r>
            <a:r>
              <a:rPr lang="el-GR" sz="2200" dirty="0">
                <a:solidFill>
                  <a:schemeClr val="tx1"/>
                </a:solidFill>
              </a:rPr>
              <a:t>(π.χ. απόλυση)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l-GR" sz="2200" b="1" dirty="0">
                <a:solidFill>
                  <a:schemeClr val="tx1"/>
                </a:solidFill>
              </a:rPr>
              <a:t>κατάλληλα μέτρα αναδιοργάνωσης προσωπικού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l-GR" sz="2200" b="1" dirty="0">
                <a:solidFill>
                  <a:schemeClr val="tx1"/>
                </a:solidFill>
              </a:rPr>
              <a:t>εφαρμογή συστημάτων υποβολής εκθέσεων και ελέγχου 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v"/>
              <a:defRPr/>
            </a:pPr>
            <a:r>
              <a:rPr lang="el-GR" sz="2200" b="1" dirty="0">
                <a:solidFill>
                  <a:schemeClr val="tx1"/>
                </a:solidFill>
              </a:rPr>
              <a:t>αναθεώρηση των εσωτερικών διαδικασιών </a:t>
            </a:r>
            <a:r>
              <a:rPr lang="el-GR" sz="2200" dirty="0">
                <a:solidFill>
                  <a:schemeClr val="tx1"/>
                </a:solidFill>
              </a:rPr>
              <a:t>για πρόληψη επανεμφάνισης της παραβατικής συμπεριφοράς</a:t>
            </a:r>
          </a:p>
        </p:txBody>
      </p:sp>
    </p:spTree>
    <p:extLst>
      <p:ext uri="{BB962C8B-B14F-4D97-AF65-F5344CB8AC3E}">
        <p14:creationId xmlns:p14="http://schemas.microsoft.com/office/powerpoint/2010/main" val="10378342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Τίτλος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7853363" cy="104775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ΑΞΙΟΛΟΓΗΣΗ ΜΕΤΡΩΝ ΑΥΤΟΚΑΘΑΡΣΗΣ</a:t>
            </a:r>
          </a:p>
        </p:txBody>
      </p:sp>
      <p:sp>
        <p:nvSpPr>
          <p:cNvPr id="87043" name="Θέση περιεχομένου 2"/>
          <p:cNvSpPr>
            <a:spLocks noGrp="1"/>
          </p:cNvSpPr>
          <p:nvPr>
            <p:ph idx="1"/>
          </p:nvPr>
        </p:nvSpPr>
        <p:spPr>
          <a:xfrm>
            <a:off x="494675" y="1828799"/>
            <a:ext cx="11347555" cy="4314825"/>
          </a:xfrm>
        </p:spPr>
        <p:txBody>
          <a:bodyPr/>
          <a:lstStyle/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altLang="el-GR" sz="2200" dirty="0">
                <a:solidFill>
                  <a:schemeClr val="tx1"/>
                </a:solidFill>
              </a:rPr>
              <a:t>Τα επικαλούμενα </a:t>
            </a:r>
            <a:r>
              <a:rPr lang="el-GR" altLang="el-GR" sz="2200" b="1" dirty="0">
                <a:solidFill>
                  <a:schemeClr val="tx1"/>
                </a:solidFill>
              </a:rPr>
              <a:t>μέτρα αυτοκάθαρσης αξιολογούνται </a:t>
            </a:r>
            <a:r>
              <a:rPr lang="el-GR" altLang="el-GR" sz="2200" dirty="0">
                <a:solidFill>
                  <a:schemeClr val="tx1"/>
                </a:solidFill>
              </a:rPr>
              <a:t>σε </a:t>
            </a:r>
            <a:r>
              <a:rPr lang="el-GR" altLang="el-GR" sz="2200" b="1" dirty="0">
                <a:solidFill>
                  <a:schemeClr val="tx1"/>
                </a:solidFill>
              </a:rPr>
              <a:t>συνάρτηση με τη σοβαρότητα και τις ιδιαίτερες περιστάσεις του ποινικού αδικήματος / παραπτώματος</a:t>
            </a:r>
            <a:r>
              <a:rPr lang="el-GR" altLang="el-GR" sz="2200" dirty="0">
                <a:solidFill>
                  <a:schemeClr val="tx1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altLang="el-GR" sz="2200" b="1" dirty="0" smtClean="0">
                <a:solidFill>
                  <a:schemeClr val="tx1"/>
                </a:solidFill>
              </a:rPr>
              <a:t>Αξιολογούνται </a:t>
            </a:r>
            <a:r>
              <a:rPr lang="el-GR" altLang="el-GR" sz="2200" b="1" dirty="0" err="1" smtClean="0">
                <a:solidFill>
                  <a:schemeClr val="tx1"/>
                </a:solidFill>
              </a:rPr>
              <a:t>κατ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 </a:t>
            </a:r>
            <a:r>
              <a:rPr lang="el-GR" altLang="el-GR" sz="2200" b="1" dirty="0" err="1" smtClean="0">
                <a:solidFill>
                  <a:schemeClr val="tx1"/>
                </a:solidFill>
              </a:rPr>
              <a:t>άρχήν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 από την </a:t>
            </a:r>
            <a:r>
              <a:rPr lang="el-GR" altLang="el-GR" sz="2200" b="1" dirty="0" err="1" smtClean="0">
                <a:solidFill>
                  <a:schemeClr val="tx1"/>
                </a:solidFill>
              </a:rPr>
              <a:t>α.α.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 </a:t>
            </a:r>
            <a:r>
              <a:rPr lang="el-GR" altLang="el-GR" sz="2200" dirty="0" smtClean="0">
                <a:solidFill>
                  <a:schemeClr val="tx1"/>
                </a:solidFill>
              </a:rPr>
              <a:t>: Εισήγηση </a:t>
            </a:r>
            <a:r>
              <a:rPr lang="el-GR" altLang="el-GR" sz="2200" dirty="0">
                <a:solidFill>
                  <a:schemeClr val="tx1"/>
                </a:solidFill>
              </a:rPr>
              <a:t>επιτροπής διαγωνισμού/σχέδιο απόφασης </a:t>
            </a:r>
            <a:r>
              <a:rPr lang="el-GR" altLang="el-GR" sz="2200" dirty="0" err="1">
                <a:solidFill>
                  <a:schemeClr val="tx1"/>
                </a:solidFill>
              </a:rPr>
              <a:t>αποφαινομένου</a:t>
            </a:r>
            <a:r>
              <a:rPr lang="el-GR" altLang="el-GR" sz="2200" dirty="0">
                <a:solidFill>
                  <a:schemeClr val="tx1"/>
                </a:solidFill>
              </a:rPr>
              <a:t> οργάνου </a:t>
            </a:r>
            <a:r>
              <a:rPr lang="el-GR" altLang="el-GR" sz="2200" dirty="0" err="1">
                <a:solidFill>
                  <a:schemeClr val="tx1"/>
                </a:solidFill>
              </a:rPr>
              <a:t>α.α</a:t>
            </a:r>
            <a:r>
              <a:rPr lang="el-GR" altLang="el-GR" sz="2200" dirty="0" err="1" smtClean="0">
                <a:solidFill>
                  <a:schemeClr val="tx1"/>
                </a:solidFill>
              </a:rPr>
              <a:t>.</a:t>
            </a:r>
            <a:endParaRPr lang="el-GR" altLang="el-GR" sz="2200" dirty="0" smtClean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altLang="el-GR" sz="2200" dirty="0" smtClean="0">
                <a:solidFill>
                  <a:schemeClr val="tx1"/>
                </a:solidFill>
              </a:rPr>
              <a:t>Το σχέδιο απόφασης για την επάρκεια ή μη των μέτρων αυτοκάθαρσης αποστέλλεται για 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σύμφωνη</a:t>
            </a:r>
            <a:r>
              <a:rPr lang="el-GR" altLang="el-GR" sz="2200" dirty="0" smtClean="0">
                <a:solidFill>
                  <a:schemeClr val="tx1"/>
                </a:solidFill>
              </a:rPr>
              <a:t> γνώμη στην 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κεντρική  επιτροπή της  </a:t>
            </a:r>
            <a:r>
              <a:rPr lang="el-GR" altLang="el-GR" sz="2200" b="1" dirty="0" err="1">
                <a:solidFill>
                  <a:schemeClr val="tx1"/>
                </a:solidFill>
              </a:rPr>
              <a:t>παρ</a:t>
            </a:r>
            <a:r>
              <a:rPr lang="en-US" altLang="el-GR" sz="2200" b="1" dirty="0">
                <a:solidFill>
                  <a:schemeClr val="tx1"/>
                </a:solidFill>
              </a:rPr>
              <a:t>.</a:t>
            </a:r>
            <a:r>
              <a:rPr lang="el-GR" altLang="el-GR" sz="2200" b="1" dirty="0">
                <a:solidFill>
                  <a:schemeClr val="tx1"/>
                </a:solidFill>
              </a:rPr>
              <a:t> 9</a:t>
            </a:r>
            <a:r>
              <a:rPr lang="en-US" altLang="el-GR" sz="2200" b="1" dirty="0">
                <a:solidFill>
                  <a:schemeClr val="tx1"/>
                </a:solidFill>
              </a:rPr>
              <a:t>.</a:t>
            </a:r>
            <a:endParaRPr lang="el-GR" altLang="el-GR" sz="2200" b="1" dirty="0">
              <a:solidFill>
                <a:schemeClr val="tx1"/>
              </a:solidFill>
            </a:endParaRP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altLang="el-GR" sz="2200" dirty="0">
                <a:solidFill>
                  <a:schemeClr val="tx1"/>
                </a:solidFill>
              </a:rPr>
              <a:t>Το </a:t>
            </a:r>
            <a:r>
              <a:rPr lang="el-GR" altLang="el-GR" sz="2200" b="1" dirty="0">
                <a:solidFill>
                  <a:schemeClr val="tx1"/>
                </a:solidFill>
              </a:rPr>
              <a:t>σκεπτικό της απόφασης γνωστοποιείται στον οικονομικό φορέα</a:t>
            </a:r>
            <a:r>
              <a:rPr lang="el-GR" altLang="el-GR" sz="2200" dirty="0">
                <a:solidFill>
                  <a:schemeClr val="tx1"/>
                </a:solidFill>
              </a:rPr>
              <a:t>.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l-GR" altLang="el-GR" sz="2200" b="1" u="sng" dirty="0">
                <a:solidFill>
                  <a:schemeClr val="tx1"/>
                </a:solidFill>
              </a:rPr>
              <a:t>Δεν μπορεί να επικαλεστεί τη λήψη μέτρων αυτοκάθαρσης </a:t>
            </a:r>
            <a:r>
              <a:rPr lang="el-GR" altLang="el-GR" sz="2200" dirty="0">
                <a:solidFill>
                  <a:schemeClr val="tx1"/>
                </a:solidFill>
              </a:rPr>
              <a:t>οικονομικός φορέας που έχει αποκλειστεί, </a:t>
            </a:r>
            <a:r>
              <a:rPr lang="el-GR" altLang="el-GR" sz="2200" b="1" u="sng" dirty="0">
                <a:solidFill>
                  <a:schemeClr val="tx1"/>
                </a:solidFill>
              </a:rPr>
              <a:t>με τελεσίδικη απόφαση κατά την περίοδο του αποκλεισμού που ορίζεται στην εν λόγω απόφαση</a:t>
            </a:r>
            <a:r>
              <a:rPr lang="el-GR" altLang="el-GR" sz="2200" b="1" dirty="0">
                <a:solidFill>
                  <a:schemeClr val="tx1"/>
                </a:solidFill>
              </a:rPr>
              <a:t> στο κράτος μέλος στο οποίο ισχύει η απόφαση.</a:t>
            </a:r>
          </a:p>
          <a:p>
            <a:pPr eaLnBrk="1" hangingPunct="1"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None/>
            </a:pPr>
            <a:endParaRPr lang="el-GR" altLang="el-GR" dirty="0" smtClean="0"/>
          </a:p>
          <a:p>
            <a:pPr eaLnBrk="1" hangingPunct="1">
              <a:buFont typeface="Times New Roman" panose="02020603050405020304" pitchFamily="18" charset="0"/>
              <a:buNone/>
            </a:pPr>
            <a:endParaRPr lang="el-GR" altLang="el-GR" dirty="0" smtClean="0"/>
          </a:p>
        </p:txBody>
      </p:sp>
    </p:spTree>
    <p:extLst>
      <p:ext uri="{BB962C8B-B14F-4D97-AF65-F5344CB8AC3E}">
        <p14:creationId xmlns:p14="http://schemas.microsoft.com/office/powerpoint/2010/main" val="21075222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auto">
          <a:xfrm>
            <a:off x="569626" y="1412876"/>
            <a:ext cx="10912839" cy="4541885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Αποκλεισμός </a:t>
            </a:r>
            <a:r>
              <a:rPr lang="el-GR" altLang="el-GR" sz="2200" dirty="0" err="1">
                <a:cs typeface="Arial" panose="020B0604020202020204" pitchFamily="34" charset="0"/>
              </a:rPr>
              <a:t>ο.φ</a:t>
            </a:r>
            <a:r>
              <a:rPr lang="el-GR" altLang="el-GR" sz="2200" dirty="0">
                <a:cs typeface="Arial" panose="020B0604020202020204" pitchFamily="34" charset="0"/>
              </a:rPr>
              <a:t>. από τη συμμετοχή σε </a:t>
            </a:r>
            <a:r>
              <a:rPr lang="el-GR" altLang="el-GR" sz="2200" b="1" dirty="0">
                <a:cs typeface="Arial" panose="020B0604020202020204" pitchFamily="34" charset="0"/>
              </a:rPr>
              <a:t>μελλοντικές διαδικασίες σύναψης δημόσιων συμβάσεων καθώς και συμβάσεων παραχώρησης για εύλογο χρονικό διάστημα.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defRPr/>
            </a:pPr>
            <a:r>
              <a:rPr lang="el-GR" altLang="el-GR" sz="2200" b="1" u="sng" dirty="0">
                <a:cs typeface="Arial" panose="020B0604020202020204" pitchFamily="34" charset="0"/>
              </a:rPr>
              <a:t>Σωρευτικές προϋποθέσεις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cs typeface="Arial" panose="020B0604020202020204" pitchFamily="34" charset="0"/>
              </a:rPr>
              <a:t>Συνδρομή λόγου αποκλεισμού </a:t>
            </a:r>
            <a:r>
              <a:rPr lang="el-GR" altLang="el-GR" sz="2200" dirty="0">
                <a:cs typeface="Arial" panose="020B0604020202020204" pitchFamily="34" charset="0"/>
              </a:rPr>
              <a:t>των </a:t>
            </a:r>
            <a:r>
              <a:rPr lang="el-GR" altLang="el-GR" sz="2200" b="1" dirty="0">
                <a:cs typeface="Arial" panose="020B0604020202020204" pitchFamily="34" charset="0"/>
              </a:rPr>
              <a:t>παρ. 1 </a:t>
            </a:r>
            <a:r>
              <a:rPr lang="el-GR" altLang="el-GR" sz="2200" b="1" dirty="0">
                <a:solidFill>
                  <a:prstClr val="black"/>
                </a:solidFill>
                <a:cs typeface="Arial" panose="020B0604020202020204" pitchFamily="34" charset="0"/>
              </a:rPr>
              <a:t> και 4</a:t>
            </a:r>
            <a:r>
              <a:rPr lang="el-GR" altLang="el-GR" sz="2200" dirty="0">
                <a:solidFill>
                  <a:prstClr val="black"/>
                </a:solidFill>
                <a:cs typeface="Arial" panose="020B0604020202020204" pitchFamily="34" charset="0"/>
              </a:rPr>
              <a:t> </a:t>
            </a:r>
            <a:r>
              <a:rPr lang="el-GR" altLang="el-GR" sz="2200" dirty="0">
                <a:cs typeface="Arial" panose="020B0604020202020204" pitchFamily="34" charset="0"/>
              </a:rPr>
              <a:t>του άρθρου 73</a:t>
            </a:r>
            <a:endParaRPr lang="el-GR" altLang="el-GR" sz="2200" i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u="sng" dirty="0">
                <a:cs typeface="Arial" panose="020B0604020202020204" pitchFamily="34" charset="0"/>
              </a:rPr>
              <a:t>Μη</a:t>
            </a:r>
            <a:r>
              <a:rPr lang="el-GR" altLang="el-GR" sz="2200" b="1" dirty="0">
                <a:cs typeface="Arial" panose="020B0604020202020204" pitchFamily="34" charset="0"/>
              </a:rPr>
              <a:t> λήψη μέτρων αυτοκάθαρσης  </a:t>
            </a:r>
            <a:r>
              <a:rPr lang="en-US" altLang="el-GR" sz="2200" i="1" dirty="0">
                <a:cs typeface="Arial" panose="020B0604020202020204" pitchFamily="34" charset="0"/>
              </a:rPr>
              <a:t>(“self-cleaning measures”) </a:t>
            </a:r>
            <a:endParaRPr lang="el-GR" altLang="el-GR" sz="22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Εφαρμοζόμενες αρχές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cs typeface="Arial" panose="020B0604020202020204" pitchFamily="34" charset="0"/>
              </a:rPr>
              <a:t>Η περίοδος αποκλεισμού </a:t>
            </a:r>
            <a:r>
              <a:rPr lang="el-GR" altLang="el-GR" sz="2200" b="1" dirty="0">
                <a:cs typeface="Arial" panose="020B0604020202020204" pitchFamily="34" charset="0"/>
                <a:sym typeface="Wingdings" panose="05000000000000000000" pitchFamily="2" charset="2"/>
              </a:rPr>
              <a:t></a:t>
            </a:r>
            <a:r>
              <a:rPr lang="el-GR" altLang="el-GR" sz="2200" b="1" dirty="0">
                <a:cs typeface="Arial" panose="020B0604020202020204" pitchFamily="34" charset="0"/>
              </a:rPr>
              <a:t> με βάση την αρχή της αναλογικότητας 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 smtClean="0">
                <a:cs typeface="Arial" panose="020B0604020202020204" pitchFamily="34" charset="0"/>
              </a:rPr>
              <a:t>Δικαίωμα </a:t>
            </a:r>
            <a:r>
              <a:rPr lang="el-GR" altLang="el-GR" sz="2200" b="1" dirty="0">
                <a:cs typeface="Arial" panose="020B0604020202020204" pitchFamily="34" charset="0"/>
              </a:rPr>
              <a:t>προηγούμενης ακρόασης </a:t>
            </a:r>
            <a:endParaRPr lang="el-GR" altLang="el-GR" sz="2200" b="1" dirty="0" smtClean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Ø"/>
              <a:defRPr/>
            </a:pPr>
            <a:endParaRPr lang="el-GR" altLang="el-GR" sz="2200" b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Για την εφαρμογή </a:t>
            </a:r>
            <a:r>
              <a:rPr lang="el-GR" altLang="el-GR" sz="2200" b="1" dirty="0" smtClean="0">
                <a:cs typeface="Arial" panose="020B0604020202020204" pitchFamily="34" charset="0"/>
              </a:rPr>
              <a:t>του άρθρου 74 απαιτείται </a:t>
            </a:r>
            <a:r>
              <a:rPr lang="el-GR" altLang="el-GR" sz="2200" b="1" dirty="0">
                <a:cs typeface="Arial" panose="020B0604020202020204" pitchFamily="34" charset="0"/>
              </a:rPr>
              <a:t>η έκδοση δευτερογενούς </a:t>
            </a:r>
            <a:r>
              <a:rPr lang="el-GR" altLang="el-GR" sz="2200" b="1" dirty="0" smtClean="0">
                <a:cs typeface="Arial" panose="020B0604020202020204" pitchFamily="34" charset="0"/>
              </a:rPr>
              <a:t>νομοθεσίας</a:t>
            </a:r>
            <a:endParaRPr lang="el-GR" altLang="el-GR" sz="2200" b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2200" b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2200" dirty="0">
              <a:cs typeface="Arial" panose="020B0604020202020204" pitchFamily="34" charset="0"/>
            </a:endParaRPr>
          </a:p>
        </p:txBody>
      </p:sp>
      <p:sp>
        <p:nvSpPr>
          <p:cNvPr id="89092" name="Text Box 5"/>
          <p:cNvSpPr txBox="1">
            <a:spLocks noChangeArrowheads="1"/>
          </p:cNvSpPr>
          <p:nvPr/>
        </p:nvSpPr>
        <p:spPr bwMode="auto">
          <a:xfrm>
            <a:off x="1524001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Διοικητικός Αποκλεισμός Οικονομικού Φορέα από δημόσιες συμβάσεις (Άρθρο 74)</a:t>
            </a:r>
          </a:p>
        </p:txBody>
      </p:sp>
    </p:spTree>
    <p:extLst>
      <p:ext uri="{BB962C8B-B14F-4D97-AF65-F5344CB8AC3E}">
        <p14:creationId xmlns:p14="http://schemas.microsoft.com/office/powerpoint/2010/main" val="1904358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3188" name="Rectangle 4"/>
          <p:cNvSpPr>
            <a:spLocks noChangeArrowheads="1"/>
          </p:cNvSpPr>
          <p:nvPr/>
        </p:nvSpPr>
        <p:spPr bwMode="auto">
          <a:xfrm>
            <a:off x="464694" y="1628776"/>
            <a:ext cx="11212643" cy="3356946"/>
          </a:xfrm>
          <a:prstGeom prst="rect">
            <a:avLst/>
          </a:prstGeom>
          <a:noFill/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Για την εφαρμογή απαιτείται η έκδοση δευτερογενούς νομοθεσίας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Έκδοση</a:t>
            </a: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dirty="0" err="1">
                <a:cs typeface="Arial" panose="020B0604020202020204" pitchFamily="34" charset="0"/>
              </a:rPr>
              <a:t>π.δ.</a:t>
            </a:r>
            <a:r>
              <a:rPr lang="el-GR" altLang="el-GR" sz="2200" b="1" dirty="0">
                <a:cs typeface="Arial" panose="020B0604020202020204" pitchFamily="34" charset="0"/>
              </a:rPr>
              <a:t> με το οποίο θεσπίζεται σύστημα οριζόντιου αποκλεισμού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l-GR" altLang="el-GR" sz="2200" b="1" dirty="0" smtClean="0">
                <a:cs typeface="Arial" panose="020B0604020202020204" pitchFamily="34" charset="0"/>
              </a:rPr>
              <a:t>‘Έκδοση </a:t>
            </a:r>
            <a:r>
              <a:rPr lang="el-GR" altLang="el-GR" sz="2200" b="1" dirty="0" err="1">
                <a:cs typeface="Arial" panose="020B0604020202020204" pitchFamily="34" charset="0"/>
              </a:rPr>
              <a:t>π.δ.</a:t>
            </a:r>
            <a:r>
              <a:rPr lang="el-GR" altLang="el-GR" sz="2200" b="1" dirty="0">
                <a:cs typeface="Arial" panose="020B0604020202020204" pitchFamily="34" charset="0"/>
              </a:rPr>
              <a:t> για σύσταση Μητρώων πληροφοριακού χαρακτήρα</a:t>
            </a:r>
            <a:r>
              <a:rPr lang="el-GR" altLang="el-GR" sz="2200" dirty="0">
                <a:cs typeface="Arial" panose="020B0604020202020204" pitchFamily="34" charset="0"/>
              </a:rPr>
              <a:t> (τήρηση στην Εθνική Βάση Δεδομένων Δημοσίων Συμβάσεων ΕΑΑΔΗΣΥ)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Font typeface="Wingdings" panose="05000000000000000000" pitchFamily="2" charset="2"/>
              <a:buChar char="§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Έκδοση</a:t>
            </a: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cs typeface="Arial" panose="020B0604020202020204" pitchFamily="34" charset="0"/>
              </a:rPr>
              <a:t>ΚΥΑ για ορισμό ημερομηνίας έναρξης λειτουργίας του μητρώου αποκλεισθέντων και των μητρώων πληροφοριακού χαρακτήρα </a:t>
            </a:r>
            <a:r>
              <a:rPr lang="el-GR" altLang="el-GR" sz="2200" dirty="0">
                <a:cs typeface="Arial" panose="020B0604020202020204" pitchFamily="34" charset="0"/>
              </a:rPr>
              <a:t>και έναρξης υποχρέωσης ενημέρωσής τους από τις αρμόδιες υπηρεσίες και φορείς.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9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defRPr/>
            </a:pPr>
            <a:endParaRPr lang="el-GR" altLang="el-GR" sz="1900" dirty="0">
              <a:cs typeface="Arial" panose="020B0604020202020204" pitchFamily="34" charset="0"/>
            </a:endParaRPr>
          </a:p>
        </p:txBody>
      </p:sp>
      <p:sp>
        <p:nvSpPr>
          <p:cNvPr id="91140" name="Text Box 5"/>
          <p:cNvSpPr txBox="1">
            <a:spLocks noChangeArrowheads="1"/>
          </p:cNvSpPr>
          <p:nvPr/>
        </p:nvSpPr>
        <p:spPr bwMode="auto">
          <a:xfrm>
            <a:off x="1524001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endParaRPr lang="en-US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Διοικητικός Αποκλεισμός Οικονομικού Φορέα από δημόσιες συμβάσεις (Άρθρο 74)</a:t>
            </a:r>
          </a:p>
        </p:txBody>
      </p:sp>
    </p:spTree>
    <p:extLst>
      <p:ext uri="{BB962C8B-B14F-4D97-AF65-F5344CB8AC3E}">
        <p14:creationId xmlns:p14="http://schemas.microsoft.com/office/powerpoint/2010/main" val="1400497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3187" name="Rectangle 4"/>
          <p:cNvSpPr>
            <a:spLocks noChangeArrowheads="1"/>
          </p:cNvSpPr>
          <p:nvPr/>
        </p:nvSpPr>
        <p:spPr bwMode="auto">
          <a:xfrm>
            <a:off x="854439" y="1557339"/>
            <a:ext cx="9615125" cy="370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</a:pPr>
            <a:endParaRPr lang="el-GR" altLang="el-GR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u="sng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ΣΥΝΕΠΕΙΕΣ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Αποκλεισμός από διαδικασίες δημόσιας σύμβασης (και Βιβλίου ΙΙ και συμβάσεων παραχώρησης) για συγκεκριμένο χρονικό διάστημα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endParaRPr lang="el-GR" altLang="el-GR" sz="2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</a:pPr>
            <a:r>
              <a:rPr lang="el-GR" altLang="el-GR" sz="2200" b="1" dirty="0">
                <a:solidFill>
                  <a:srgbClr val="FF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ΠΡΟΣΟΧΗ!!! 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Μέχρι την ημερομηνία έναρξης λειτουργίας του Μητρώου αποκλεισθέντων, οι αναθέτουσες αρχές ζητούν </a:t>
            </a:r>
            <a:r>
              <a:rPr lang="el-GR" altLang="el-GR" sz="2200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από τον προσωρινό ανάδοχο μαζί με τα δικαιολογητικά κατακύρωσης, 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υπεύθυνη δήλωση περί μη επιβολής σε βάρος του</a:t>
            </a:r>
            <a:r>
              <a:rPr lang="en-US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οριζόντιου αποκλεισμού</a:t>
            </a:r>
            <a:r>
              <a:rPr lang="en-US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παρ. 4).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</a:pPr>
            <a:endParaRPr lang="el-GR" altLang="el-GR" sz="1900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93188" name="Text Box 5"/>
          <p:cNvSpPr txBox="1">
            <a:spLocks noChangeArrowheads="1"/>
          </p:cNvSpPr>
          <p:nvPr/>
        </p:nvSpPr>
        <p:spPr bwMode="auto">
          <a:xfrm>
            <a:off x="1524001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Διοικητικός Αποκλεισμός Οικονομικού Φορέα από δημόσιες συμβάσεις (Άρθρο 74)</a:t>
            </a:r>
          </a:p>
        </p:txBody>
      </p:sp>
    </p:spTree>
    <p:extLst>
      <p:ext uri="{BB962C8B-B14F-4D97-AF65-F5344CB8AC3E}">
        <p14:creationId xmlns:p14="http://schemas.microsoft.com/office/powerpoint/2010/main" val="4274328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94478" y="389744"/>
            <a:ext cx="10787921" cy="1079291"/>
          </a:xfrm>
        </p:spPr>
        <p:txBody>
          <a:bodyPr>
            <a:normAutofit/>
          </a:bodyPr>
          <a:lstStyle/>
          <a:p>
            <a:pPr algn="ctr"/>
            <a:r>
              <a:rPr lang="el-GR" sz="3200" b="1" dirty="0" smtClean="0">
                <a:solidFill>
                  <a:schemeClr val="tx1"/>
                </a:solidFill>
              </a:rPr>
              <a:t>Επιλογή των συμμετεχόντων </a:t>
            </a:r>
            <a:endParaRPr lang="el-GR" sz="3200" b="1" dirty="0">
              <a:solidFill>
                <a:schemeClr val="tx1"/>
              </a:solidFill>
            </a:endParaRP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14793" y="1469035"/>
            <a:ext cx="11367753" cy="4347149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0"/>
              </a:spcBef>
              <a:spcAft>
                <a:spcPts val="600"/>
              </a:spcAft>
              <a:buNone/>
            </a:pPr>
            <a:r>
              <a:rPr lang="el-GR" sz="2200" b="1" dirty="0" smtClean="0">
                <a:solidFill>
                  <a:schemeClr val="tx1"/>
                </a:solidFill>
              </a:rPr>
              <a:t>Σε όλες τις διαδικασίες έλεγχος κριτηρίων ποιοτικής επιλογής οικονομικών φορέων: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  Ποιοτική επιλογή 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 Έλεγχος μη συνδρομής λόγων αποκλεισμού </a:t>
            </a:r>
          </a:p>
          <a:p>
            <a:pPr lvl="1"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 </a:t>
            </a:r>
            <a:r>
              <a:rPr lang="el-GR" sz="2200" b="1" dirty="0" smtClean="0">
                <a:solidFill>
                  <a:schemeClr val="tx1"/>
                </a:solidFill>
              </a:rPr>
              <a:t>Πλήρωση κριτηρίων επιλογής </a:t>
            </a: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200" b="1" dirty="0" smtClean="0">
                <a:solidFill>
                  <a:schemeClr val="tx1"/>
                </a:solidFill>
              </a:rPr>
              <a:t>Υποβολή </a:t>
            </a:r>
            <a:r>
              <a:rPr lang="el-GR" sz="2200" b="1" dirty="0">
                <a:solidFill>
                  <a:schemeClr val="tx1"/>
                </a:solidFill>
              </a:rPr>
              <a:t>εγγυητικών επιστολών </a:t>
            </a:r>
          </a:p>
          <a:p>
            <a:pPr marL="109728" indent="0" algn="just">
              <a:spcBef>
                <a:spcPts val="0"/>
              </a:spcBef>
              <a:spcAft>
                <a:spcPts val="600"/>
              </a:spcAft>
              <a:buNone/>
            </a:pPr>
            <a:endParaRPr lang="el-GR" sz="2200" b="1" dirty="0" smtClean="0">
              <a:solidFill>
                <a:schemeClr val="tx1"/>
              </a:solidFill>
            </a:endParaRPr>
          </a:p>
          <a:p>
            <a:pPr algn="just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endParaRPr lang="el-GR" sz="2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542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1924" name="Rectangle 4"/>
          <p:cNvSpPr>
            <a:spLocks noChangeArrowheads="1"/>
          </p:cNvSpPr>
          <p:nvPr/>
        </p:nvSpPr>
        <p:spPr bwMode="auto">
          <a:xfrm>
            <a:off x="404733" y="1439056"/>
            <a:ext cx="11467477" cy="421872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/>
                <a:ea typeface="Microsoft YaHei" charset="-122"/>
              </a:rPr>
              <a:t>Είναι </a:t>
            </a:r>
            <a:r>
              <a:rPr lang="el-G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Microsoft YaHei" charset="-122"/>
              </a:rPr>
              <a:t>προαιρετικά</a:t>
            </a:r>
            <a:r>
              <a:rPr lang="el-GR" sz="2200" b="1" dirty="0">
                <a:solidFill>
                  <a:srgbClr val="000000"/>
                </a:solidFill>
                <a:latin typeface="Calibri"/>
                <a:ea typeface="Microsoft YaHei" charset="-122"/>
              </a:rPr>
              <a:t> στο σύνολό τους και πρέπει να σχετίζονται και να είναι ανάλογα με το αντικείμενο της σύμβασης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/>
                <a:ea typeface="Microsoft YaHei" charset="-122"/>
              </a:rPr>
              <a:t>Συνδέονται με την καταλληλότητα </a:t>
            </a:r>
            <a:r>
              <a:rPr lang="el-GR" sz="2200" b="1" dirty="0">
                <a:solidFill>
                  <a:srgbClr val="000000"/>
                </a:solidFill>
                <a:latin typeface="Calibri"/>
                <a:ea typeface="Microsoft YaHei" charset="-122"/>
              </a:rPr>
              <a:t>για την </a:t>
            </a:r>
            <a:r>
              <a:rPr lang="el-GR" sz="2200" b="1" u="sng" dirty="0">
                <a:solidFill>
                  <a:srgbClr val="000000"/>
                </a:solidFill>
                <a:latin typeface="Calibri"/>
                <a:ea typeface="Microsoft YaHei" charset="-122"/>
              </a:rPr>
              <a:t>εκτέλεση της σύμβασης</a:t>
            </a:r>
            <a:r>
              <a:rPr lang="en-US" sz="2200" b="1" dirty="0">
                <a:solidFill>
                  <a:srgbClr val="000000"/>
                </a:solidFill>
                <a:latin typeface="Calibri"/>
                <a:ea typeface="Microsoft YaHei" charset="-122"/>
              </a:rPr>
              <a:t> </a:t>
            </a:r>
            <a:r>
              <a:rPr lang="el-GR" sz="2200" dirty="0" smtClean="0">
                <a:solidFill>
                  <a:srgbClr val="000000"/>
                </a:solidFill>
                <a:latin typeface="Calibri"/>
                <a:ea typeface="Microsoft YaHei" charset="-122"/>
              </a:rPr>
              <a:t>και αφορούν</a:t>
            </a:r>
            <a:r>
              <a:rPr lang="el-GR" sz="2200" dirty="0">
                <a:solidFill>
                  <a:srgbClr val="000000"/>
                </a:solidFill>
                <a:latin typeface="Calibri"/>
                <a:ea typeface="Microsoft YaHei" charset="-122"/>
              </a:rPr>
              <a:t>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/>
                <a:ea typeface="Microsoft YaHei" charset="-122"/>
              </a:rPr>
              <a:t>Την </a:t>
            </a:r>
            <a:r>
              <a:rPr lang="el-GR" sz="2200" b="1" u="sng" dirty="0">
                <a:solidFill>
                  <a:srgbClr val="000000"/>
                </a:solidFill>
                <a:latin typeface="Calibri"/>
                <a:ea typeface="Microsoft YaHei" charset="-122"/>
              </a:rPr>
              <a:t>καταλληλότητα</a:t>
            </a:r>
            <a:r>
              <a:rPr lang="el-GR" sz="2200" b="1" dirty="0">
                <a:solidFill>
                  <a:srgbClr val="000000"/>
                </a:solidFill>
                <a:latin typeface="Calibri"/>
                <a:ea typeface="Microsoft YaHei" charset="-122"/>
              </a:rPr>
              <a:t> για την άσκηση επαγγελματικής δραστηριότητας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/>
                <a:ea typeface="Microsoft YaHei" charset="-122"/>
              </a:rPr>
              <a:t>Την </a:t>
            </a:r>
            <a:r>
              <a:rPr lang="el-GR" sz="2200" b="1" u="sng" dirty="0">
                <a:solidFill>
                  <a:srgbClr val="000000"/>
                </a:solidFill>
                <a:latin typeface="Calibri"/>
                <a:ea typeface="Microsoft YaHei" charset="-122"/>
              </a:rPr>
              <a:t>οικονομική και χρηματοοικονομική επάρκεια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/>
                <a:ea typeface="Microsoft YaHei" charset="-122"/>
              </a:rPr>
              <a:t>Την </a:t>
            </a:r>
            <a:r>
              <a:rPr lang="el-GR" sz="2200" b="1" u="sng" dirty="0">
                <a:solidFill>
                  <a:srgbClr val="000000"/>
                </a:solidFill>
                <a:latin typeface="Calibri"/>
                <a:ea typeface="Microsoft YaHei" charset="-122"/>
              </a:rPr>
              <a:t>τεχνική και επαγγελματική ικανότητα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1900" b="1" u="sng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95236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 Άρθρο 75)</a:t>
            </a:r>
          </a:p>
        </p:txBody>
      </p:sp>
    </p:spTree>
    <p:extLst>
      <p:ext uri="{BB962C8B-B14F-4D97-AF65-F5344CB8AC3E}">
        <p14:creationId xmlns:p14="http://schemas.microsoft.com/office/powerpoint/2010/main" val="36188637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2948" name="Rectangle 4"/>
          <p:cNvSpPr>
            <a:spLocks noChangeArrowheads="1"/>
          </p:cNvSpPr>
          <p:nvPr/>
        </p:nvSpPr>
        <p:spPr bwMode="auto">
          <a:xfrm>
            <a:off x="434715" y="1304144"/>
            <a:ext cx="10053899" cy="446494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131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Ι. </a:t>
            </a:r>
            <a:r>
              <a:rPr 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Κριτήρια συνδεόμενα με την καταλληλότητα για την άσκηση της επαγγελματικής δραστηριότητας (παρ. 2)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Εγγραφή σε εμπορικό ή επαγγελματικό Μητρώο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χώρας εγκατάστασής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Συμβάσεις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προμηθειών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«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Βιοτεχνικό ή Εμπορικό ή Β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ιομηχανικό Επιμελητήριο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»</a:t>
            </a:r>
            <a:endParaRPr lang="el-GR" sz="2200" i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Συμβάσεις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γενικών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υπηρεσιών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χορήγηση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ειδικής έγκρισης ή ιδιότητα μέλους οργανισμού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να παράσχουν τη σχετική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υπηρεσία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Συμβάσεις έργων  και μελετών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Εγγραφή σε ειδικά μητρώα εργοληπτικών επιχειρήσεων και μελετητών / γραφείων μελετών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2286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Αποδεικτικό Μέσο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(α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</a:rPr>
              <a:t>ρ. 80 παρ. 3)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</a:rPr>
              <a:t>πιστοποιητικό/βεβαίωση του οικείου Μητρώου (Παρ. </a:t>
            </a:r>
            <a:r>
              <a:rPr lang="en-US" sz="2200" b="1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</a:rPr>
              <a:t>XI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panose="020B0503020204020204" pitchFamily="34" charset="-122"/>
              </a:rPr>
              <a:t>), που πιστοποιεί εγγραφή - επάγγελμα	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sz="2000" dirty="0">
              <a:solidFill>
                <a:srgbClr val="000000"/>
              </a:solidFill>
              <a:latin typeface="Calibri" pitchFamily="32" charset="0"/>
              <a:ea typeface="Microsoft YaHei" panose="020B0503020204020204" pitchFamily="34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99332" name="Text Box 5"/>
          <p:cNvSpPr txBox="1">
            <a:spLocks noChangeArrowheads="1"/>
          </p:cNvSpPr>
          <p:nvPr/>
        </p:nvSpPr>
        <p:spPr bwMode="auto">
          <a:xfrm>
            <a:off x="1524001" y="188914"/>
            <a:ext cx="8736013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 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35591369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3972" name="Rectangle 4"/>
          <p:cNvSpPr>
            <a:spLocks noChangeArrowheads="1"/>
          </p:cNvSpPr>
          <p:nvPr/>
        </p:nvSpPr>
        <p:spPr bwMode="auto">
          <a:xfrm>
            <a:off x="464695" y="1196976"/>
            <a:ext cx="10972800" cy="623465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42900" indent="-34131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0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ΙΙ. </a:t>
            </a:r>
            <a:r>
              <a:rPr 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Κριτήρια συνδεόμενα με την οικονομική και χρηματοοικονομική επάρκεια </a:t>
            </a:r>
            <a:endParaRPr lang="el-GR" sz="22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marL="342900" indent="-34131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 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Ελάχιστο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ετήσιο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γενικό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κύκλο εργασιών </a:t>
            </a:r>
            <a:r>
              <a:rPr lang="el-GR" sz="2200" b="1" u="sng" dirty="0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(σε όλες τις δραστηριότητες του </a:t>
            </a:r>
            <a:r>
              <a:rPr lang="el-GR" sz="2200" b="1" u="sng" dirty="0" err="1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u="sng" dirty="0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.)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ή/και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Ελάχιστο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ετήσιο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ειδικό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κύκλο εργασιών </a:t>
            </a:r>
            <a:r>
              <a:rPr lang="el-GR" sz="2200" b="1" u="sng" dirty="0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(= στον τομέα δραστηριοτήτων της σύμβασης)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κατ’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ανώτατο όριο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για τις 3 τελευταίες οικονομικές χρήσεις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i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ή </a:t>
            </a:r>
          </a:p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Ελάχιστο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μέσο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γενικό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ή/και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ειδικό</a:t>
            </a:r>
            <a:r>
              <a:rPr lang="el-GR" sz="2200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κύκλο εργασιών (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κατ’ ανώτατο όριο για τις 3 τελευταίες οικονομικές χρήσεις</a:t>
            </a:r>
            <a:r>
              <a:rPr lang="el-GR" sz="2200" b="1" dirty="0">
                <a:solidFill>
                  <a:srgbClr val="00B050"/>
                </a:solidFill>
                <a:latin typeface="Calibri" pitchFamily="32" charset="0"/>
                <a:ea typeface="Microsoft YaHei" charset="-122"/>
              </a:rPr>
              <a:t>)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 smtClean="0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!!!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Ο ανώτατος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ετήσιος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 κύκλος εργασιών </a:t>
            </a:r>
            <a:r>
              <a:rPr lang="el-GR" sz="2200" b="1" dirty="0" smtClean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δεν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μπορεί να υπερβαίνει </a:t>
            </a:r>
            <a:r>
              <a:rPr lang="el-GR" sz="2200" b="1" u="sng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το διπλάσιο </a:t>
            </a:r>
            <a:r>
              <a:rPr lang="el-GR" sz="2200" b="1" dirty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της εκτιμώμενης αξίας της </a:t>
            </a:r>
            <a:r>
              <a:rPr lang="el-GR" sz="2200" b="1" dirty="0" smtClean="0">
                <a:solidFill>
                  <a:prstClr val="black"/>
                </a:solidFill>
                <a:latin typeface="Calibri" pitchFamily="32" charset="0"/>
                <a:ea typeface="Microsoft YaHei" charset="-122"/>
              </a:rPr>
              <a:t>σύμβασης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Στοιχεία ετήσιων λογαριασμών / οικονομικών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καταστάσεων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π.χ. αναλογία στοιχείων ενεργητικού και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παθητικού)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Κατάλληλο επίπεδο ασφαλιστικής κάλυψης έναντι επαγγελματικών κινδύνων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(πχ. για αστική ευθύνη /σωματικές βλάβες προκληθείσες κατά την εκτέλεση της σύμβασης,  ποσού τουλάχιστον …)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42900" algn="l"/>
                <a:tab pos="790575" algn="l"/>
                <a:tab pos="1239838" algn="l"/>
                <a:tab pos="1689100" algn="l"/>
                <a:tab pos="2138363" algn="l"/>
                <a:tab pos="2587625" algn="l"/>
                <a:tab pos="3036888" algn="l"/>
                <a:tab pos="3486150" algn="l"/>
                <a:tab pos="3935413" algn="l"/>
                <a:tab pos="4384675" algn="l"/>
                <a:tab pos="4833938" algn="l"/>
                <a:tab pos="5283200" algn="l"/>
                <a:tab pos="5732463" algn="l"/>
                <a:tab pos="6181725" algn="l"/>
                <a:tab pos="6630988" algn="l"/>
                <a:tab pos="7080250" algn="l"/>
                <a:tab pos="7529513" algn="l"/>
                <a:tab pos="7978775" algn="l"/>
                <a:tab pos="8428038" algn="l"/>
                <a:tab pos="8877300" algn="l"/>
                <a:tab pos="9326563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01380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3059768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2947" name="Rectangle 4"/>
          <p:cNvSpPr>
            <a:spLocks noChangeArrowheads="1"/>
          </p:cNvSpPr>
          <p:nvPr/>
        </p:nvSpPr>
        <p:spPr bwMode="auto">
          <a:xfrm>
            <a:off x="494675" y="1125538"/>
            <a:ext cx="11392525" cy="5034328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l-GR" alt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ΙΙΙ.  Κριτήρια συνδεόμενα με την τεχνική και επαγγελματική ικανότητα </a:t>
            </a:r>
            <a:endParaRPr lang="el-GR" altLang="el-GR" sz="2200" b="1" dirty="0" smtClean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defRPr/>
            </a:pPr>
            <a:r>
              <a:rPr lang="el-GR" altLang="el-GR" sz="2200" b="1" dirty="0" smtClean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Οι </a:t>
            </a:r>
            <a:r>
              <a:rPr lang="el-GR" altLang="el-GR" sz="2200" b="1" dirty="0" err="1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α.α.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l-GR" altLang="el-GR" sz="2200" b="1" i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μπορούν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 να απαιτούν (δυνατότητα - όχι υποχρέωση):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Ελάχιστο αριθμό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ανθρώπινων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πόρων </a:t>
            </a:r>
            <a:r>
              <a:rPr lang="el-GR" altLang="el-GR" sz="2200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(ομάδα έργου)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Ελάχιστο επίπεδο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τεχνικών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πόρων </a:t>
            </a:r>
            <a:r>
              <a:rPr lang="el-GR" altLang="el-GR" sz="2200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(απαιτούμενος τεχνικός εξοπλισμός)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Ελάχιστη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εμπειρία σε συναφείς συμβάσεις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, (</a:t>
            </a:r>
            <a:r>
              <a:rPr lang="el-GR" altLang="el-GR" sz="2200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π.χ. είδος προηγούμενων συμβάσεων – αριθμός – προϋπολογισμός – πιστοποιητικά καλής εκτέλεσης/συστάσεις από άλλες συμβάσεις – </a:t>
            </a:r>
            <a:r>
              <a:rPr lang="el-GR" altLang="el-GR" sz="2200" i="1" dirty="0">
                <a:solidFill>
                  <a:srgbClr val="FF0000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απαιτούμενη εμπειρία και επαγγελματικά προσόντα της ο.ε., ιδίως σε συμβάσεις παροχής διανοητικών υπηρεσιών</a:t>
            </a:r>
            <a:r>
              <a:rPr lang="el-GR" altLang="el-GR" sz="2200" i="1" dirty="0" smtClean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): </a:t>
            </a:r>
            <a:r>
              <a:rPr lang="el-GR" altLang="el-GR" sz="2200" b="1" i="1" dirty="0" smtClean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Μέγιστη </a:t>
            </a:r>
            <a:r>
              <a:rPr lang="el-GR" altLang="el-GR" sz="2200" b="1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περίοδος αναφοράς:  Τριετία - για τη διασφάλιση ικανοποιητικού επιπέδου ανταγωνισμού και στοιχεία εκτέλεσης συμβάσεων πριν από την τελευταία 3ετία)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b="1" i="1" u="sng" dirty="0" smtClean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αναφορά </a:t>
            </a:r>
            <a:r>
              <a:rPr lang="el-GR" altLang="el-GR" sz="2200" b="1" i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του τρόπου διαχείρισης της αλυσίδας εφοδιασμού</a:t>
            </a:r>
            <a:r>
              <a:rPr lang="el-GR" altLang="el-GR" sz="2200" b="1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 </a:t>
            </a:r>
            <a:r>
              <a:rPr lang="el-GR" altLang="el-GR" sz="2200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και των συστημάτων ανίχνευσης που θα είναι σε θέση να εφαρμόζει ο οικονομικός φορέας κατά την εκτέλεση της σύμβασης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"/>
              <a:defRPr/>
            </a:pPr>
            <a:r>
              <a:rPr lang="el-GR" altLang="el-GR" sz="2200" b="1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Αποδεικτικά Μέσα: Παράρτημα </a:t>
            </a:r>
            <a:r>
              <a:rPr lang="en-US" altLang="el-GR" sz="2200" b="1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XII </a:t>
            </a:r>
            <a:r>
              <a:rPr lang="el-GR" altLang="el-GR" sz="2200" b="1" i="1" u="sng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Μέρος ΙΙ </a:t>
            </a:r>
            <a:r>
              <a:rPr lang="el-GR" altLang="el-GR" sz="2200" b="1" i="1" dirty="0">
                <a:solidFill>
                  <a:prstClr val="black"/>
                </a:solidFill>
                <a:latin typeface="Calibri" panose="020F0502020204030204" pitchFamily="34" charset="0"/>
                <a:ea typeface="Microsoft YaHei" panose="020B0503020204020204" pitchFamily="34" charset="-122"/>
                <a:cs typeface="Calibri" panose="020F0502020204030204" pitchFamily="34" charset="0"/>
              </a:rPr>
              <a:t>του Προσαρτήματος Α’ </a:t>
            </a:r>
          </a:p>
        </p:txBody>
      </p:sp>
      <p:sp>
        <p:nvSpPr>
          <p:cNvPr id="105476" name="Text Box 5"/>
          <p:cNvSpPr txBox="1">
            <a:spLocks noChangeArrowheads="1"/>
          </p:cNvSpPr>
          <p:nvPr/>
        </p:nvSpPr>
        <p:spPr bwMode="auto">
          <a:xfrm>
            <a:off x="1833249" y="23388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223167783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599607" y="1268413"/>
            <a:ext cx="10897849" cy="5711436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l-GR" alt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ΙΙΙ.  Κριτήρια συνδεόμενα με την τεχνική και επαγγελματική ικανότητα </a:t>
            </a:r>
            <a:r>
              <a:rPr lang="el-GR" altLang="el-GR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 </a:t>
            </a:r>
            <a:endParaRPr lang="el-GR" altLang="el-GR" sz="22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200" b="1" i="1" dirty="0">
                <a:cs typeface="Arial" panose="020B0604020202020204" pitchFamily="34" charset="0"/>
              </a:rPr>
              <a:t>Αποδεικτικά Μέσα: Παράρτημα </a:t>
            </a:r>
            <a:r>
              <a:rPr lang="en-US" altLang="el-GR" sz="2200" b="1" i="1" dirty="0">
                <a:cs typeface="Arial" panose="020B0604020202020204" pitchFamily="34" charset="0"/>
              </a:rPr>
              <a:t>XII </a:t>
            </a:r>
            <a:endParaRPr lang="el-GR" altLang="el-GR" sz="2200" b="1" i="1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κατάλογος των κυριότερων παραδόσεων ή των κυριότερων υπηρεσιών που πραγματοποιήθηκαν την τελευταία </a:t>
            </a:r>
            <a:r>
              <a:rPr lang="el-GR" altLang="el-GR" sz="2200" b="1" dirty="0" smtClean="0">
                <a:cs typeface="Arial" panose="020B0604020202020204" pitchFamily="34" charset="0"/>
              </a:rPr>
              <a:t>τριετία</a:t>
            </a:r>
            <a:endParaRPr lang="el-GR" altLang="el-GR" sz="2200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αναφορά του τεχνικού προσωπικού ή των τεχνικών υπηρεσιών</a:t>
            </a:r>
            <a:r>
              <a:rPr lang="el-GR" altLang="el-GR" sz="2200" dirty="0">
                <a:cs typeface="Arial" panose="020B0604020202020204" pitchFamily="34" charset="0"/>
              </a:rPr>
              <a:t>, </a:t>
            </a:r>
            <a:r>
              <a:rPr lang="el-GR" altLang="el-GR" sz="2200" dirty="0" smtClean="0">
                <a:cs typeface="Arial" panose="020B0604020202020204" pitchFamily="34" charset="0"/>
              </a:rPr>
              <a:t>είτε ανήκουν απευθείας στην επιχείρηση του οικονομικού φορέα είτε όχι, ιδίως των υπευθύνων </a:t>
            </a:r>
            <a:r>
              <a:rPr lang="el-GR" altLang="el-GR" sz="2200" b="1" dirty="0" smtClean="0">
                <a:cs typeface="Arial" panose="020B0604020202020204" pitchFamily="34" charset="0"/>
              </a:rPr>
              <a:t>για τον έλεγχο της ποιότητας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dirty="0" smtClean="0">
                <a:cs typeface="Arial" panose="020B0604020202020204" pitchFamily="34" charset="0"/>
              </a:rPr>
              <a:t>περιγραφή του </a:t>
            </a:r>
            <a:r>
              <a:rPr lang="el-GR" altLang="el-GR" sz="2200" b="1" dirty="0" smtClean="0">
                <a:cs typeface="Arial" panose="020B0604020202020204" pitchFamily="34" charset="0"/>
              </a:rPr>
              <a:t>τεχνικού εξοπλισμού </a:t>
            </a:r>
            <a:r>
              <a:rPr lang="el-GR" altLang="el-GR" sz="2200" dirty="0" smtClean="0">
                <a:cs typeface="Arial" panose="020B0604020202020204" pitchFamily="34" charset="0"/>
              </a:rPr>
              <a:t>και των </a:t>
            </a:r>
            <a:r>
              <a:rPr lang="el-GR" altLang="el-GR" sz="2200" b="1" dirty="0" smtClean="0">
                <a:cs typeface="Arial" panose="020B0604020202020204" pitchFamily="34" charset="0"/>
              </a:rPr>
              <a:t>μέτρων</a:t>
            </a:r>
            <a:r>
              <a:rPr lang="el-GR" altLang="el-GR" sz="2200" dirty="0" smtClean="0">
                <a:cs typeface="Arial" panose="020B0604020202020204" pitchFamily="34" charset="0"/>
              </a:rPr>
              <a:t> που λαμβάνει ο οικονομικός φορέας για την </a:t>
            </a:r>
            <a:r>
              <a:rPr lang="el-GR" altLang="el-GR" sz="2200" b="1" dirty="0" smtClean="0">
                <a:cs typeface="Arial" panose="020B0604020202020204" pitchFamily="34" charset="0"/>
              </a:rPr>
              <a:t>εξασφάλιση της ποιότητας </a:t>
            </a:r>
            <a:r>
              <a:rPr lang="el-GR" altLang="el-GR" sz="2200" dirty="0" smtClean="0">
                <a:cs typeface="Arial" panose="020B0604020202020204" pitchFamily="34" charset="0"/>
              </a:rPr>
              <a:t>και των μέσων μελέτης και έρευνας της επιχείρησής του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 smtClean="0">
                <a:cs typeface="Arial" panose="020B0604020202020204" pitchFamily="34" charset="0"/>
              </a:rPr>
              <a:t>αναφορά </a:t>
            </a:r>
            <a:r>
              <a:rPr lang="el-GR" altLang="el-GR" sz="2200" b="1" dirty="0">
                <a:cs typeface="Arial" panose="020B0604020202020204" pitchFamily="34" charset="0"/>
              </a:rPr>
              <a:t>του τρόπου διαχείρισης της αλυσίδας εφοδιασμού </a:t>
            </a:r>
            <a:r>
              <a:rPr lang="el-GR" altLang="el-GR" sz="2200" dirty="0">
                <a:cs typeface="Arial" panose="020B0604020202020204" pitchFamily="34" charset="0"/>
              </a:rPr>
              <a:t>και των συστημάτων ανίχνευσης που θα είναι σε θέση να εφαρμόζει ο οικονομικός φορέας κατά την εκτέλεση της σύμβασης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22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b="1" u="sng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dirty="0">
              <a:cs typeface="Arial" panose="020B0604020202020204" pitchFamily="34" charset="0"/>
            </a:endParaRPr>
          </a:p>
        </p:txBody>
      </p:sp>
      <p:sp>
        <p:nvSpPr>
          <p:cNvPr id="111620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28603108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723225" y="1268413"/>
            <a:ext cx="11163975" cy="3787833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l-GR" alt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ΙΙΙ.  Κριτήρια συνδεόμενα με την τεχνική και επαγγελματική </a:t>
            </a:r>
            <a:r>
              <a:rPr lang="el-GR" altLang="el-GR" sz="2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ικανότητα</a:t>
            </a:r>
            <a:endParaRPr lang="el-GR" altLang="el-GR" sz="2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000" i="1" dirty="0" smtClean="0">
                <a:cs typeface="Arial" panose="020B0604020202020204" pitchFamily="34" charset="0"/>
              </a:rPr>
              <a:t>(</a:t>
            </a:r>
            <a:r>
              <a:rPr lang="el-GR" altLang="el-GR" sz="2000" b="1" i="1" dirty="0" smtClean="0">
                <a:cs typeface="Arial" panose="020B0604020202020204" pitchFamily="34" charset="0"/>
              </a:rPr>
              <a:t>Αποδεικτικά </a:t>
            </a:r>
            <a:r>
              <a:rPr lang="el-GR" altLang="el-GR" sz="2000" b="1" i="1" dirty="0">
                <a:cs typeface="Arial" panose="020B0604020202020204" pitchFamily="34" charset="0"/>
              </a:rPr>
              <a:t>Μέσα: Παράρτημα </a:t>
            </a:r>
            <a:r>
              <a:rPr lang="en-US" altLang="el-GR" sz="2000" b="1" i="1" dirty="0">
                <a:cs typeface="Arial" panose="020B0604020202020204" pitchFamily="34" charset="0"/>
              </a:rPr>
              <a:t>XII 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Σε προϊόντα ή </a:t>
            </a:r>
            <a:r>
              <a:rPr lang="el-GR" altLang="el-GR" sz="2200" b="1" dirty="0" smtClean="0">
                <a:cs typeface="Arial" panose="020B0604020202020204" pitchFamily="34" charset="0"/>
              </a:rPr>
              <a:t>σύνθετα</a:t>
            </a:r>
            <a:r>
              <a:rPr lang="el-GR" altLang="el-GR" sz="2200" dirty="0" smtClean="0"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cs typeface="Arial" panose="020B0604020202020204" pitchFamily="34" charset="0"/>
              </a:rPr>
              <a:t>έλεγχος</a:t>
            </a:r>
            <a:r>
              <a:rPr lang="el-GR" altLang="el-GR" sz="2200" dirty="0">
                <a:cs typeface="Arial" panose="020B0604020202020204" pitchFamily="34" charset="0"/>
              </a:rPr>
              <a:t> </a:t>
            </a:r>
            <a:r>
              <a:rPr lang="el-GR" altLang="el-GR" sz="2200" b="1" dirty="0">
                <a:cs typeface="Arial" panose="020B0604020202020204" pitchFamily="34" charset="0"/>
              </a:rPr>
              <a:t>από αρμόδιο επίσημο οργανισμό της χώρας όπου είναι εγκατεστημένος ο προμηθευτής ή ο </a:t>
            </a:r>
            <a:r>
              <a:rPr lang="el-GR" altLang="el-GR" sz="2200" b="1" dirty="0" err="1">
                <a:cs typeface="Arial" panose="020B0604020202020204" pitchFamily="34" charset="0"/>
              </a:rPr>
              <a:t>πάροχος</a:t>
            </a:r>
            <a:r>
              <a:rPr lang="el-GR" altLang="el-GR" sz="2200" b="1" dirty="0">
                <a:cs typeface="Arial" panose="020B0604020202020204" pitchFamily="34" charset="0"/>
              </a:rPr>
              <a:t> </a:t>
            </a:r>
            <a:r>
              <a:rPr lang="el-GR" altLang="el-GR" sz="2200" b="1" dirty="0" smtClean="0">
                <a:cs typeface="Arial" panose="020B0604020202020204" pitchFamily="34" charset="0"/>
              </a:rPr>
              <a:t>υπηρεσιών</a:t>
            </a:r>
            <a:r>
              <a:rPr lang="en-US" altLang="el-GR" sz="2200" dirty="0" smtClean="0">
                <a:cs typeface="Arial" panose="020B0604020202020204" pitchFamily="34" charset="0"/>
              </a:rPr>
              <a:t>.</a:t>
            </a:r>
            <a:endParaRPr lang="el-GR" altLang="el-GR" sz="2200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αναφορά τίτλων σπουδών και επαγγελματικών προσόντων </a:t>
            </a:r>
            <a:r>
              <a:rPr lang="el-GR" altLang="el-GR" sz="2200" dirty="0">
                <a:cs typeface="Arial" panose="020B0604020202020204" pitchFamily="34" charset="0"/>
              </a:rPr>
              <a:t>του </a:t>
            </a:r>
            <a:r>
              <a:rPr lang="el-GR" altLang="el-GR" sz="2200" b="1" dirty="0">
                <a:cs typeface="Arial" panose="020B0604020202020204" pitchFamily="34" charset="0"/>
              </a:rPr>
              <a:t>παρόχου υπηρεσιών </a:t>
            </a:r>
            <a:r>
              <a:rPr lang="el-GR" altLang="el-GR" sz="2200" dirty="0">
                <a:cs typeface="Arial" panose="020B0604020202020204" pitchFamily="34" charset="0"/>
              </a:rPr>
              <a:t>ή των διευθυντικών στελεχών της επιχείρησης, </a:t>
            </a:r>
            <a:r>
              <a:rPr lang="el-GR" altLang="el-GR" sz="2200" b="1" dirty="0">
                <a:cs typeface="Arial" panose="020B0604020202020204" pitchFamily="34" charset="0"/>
              </a:rPr>
              <a:t>υπό την προϋπόθεση ότι δεν αξιολογούνται ως κριτήριο ανάθεσης</a:t>
            </a:r>
            <a:r>
              <a:rPr lang="en-US" altLang="el-GR" sz="2200" b="1" dirty="0">
                <a:cs typeface="Arial" panose="020B0604020202020204" pitchFamily="34" charset="0"/>
              </a:rPr>
              <a:t>.</a:t>
            </a:r>
            <a:endParaRPr lang="el-GR" altLang="el-GR" sz="2200" b="1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αναφορά των μέτρων περιβαλλοντικής διαχείρισης </a:t>
            </a:r>
            <a:r>
              <a:rPr lang="el-GR" altLang="el-GR" sz="2200" dirty="0">
                <a:cs typeface="Arial" panose="020B0604020202020204" pitchFamily="34" charset="0"/>
              </a:rPr>
              <a:t>που μπορεί να εφαρμόζει ο οικονομικός φορέας κατά την εκτέλεση της σύμβασης</a:t>
            </a:r>
            <a:r>
              <a:rPr lang="en-US" altLang="el-GR" sz="2200" dirty="0">
                <a:cs typeface="Arial" panose="020B0604020202020204" pitchFamily="34" charset="0"/>
              </a:rPr>
              <a:t>.</a:t>
            </a:r>
            <a:endParaRPr lang="el-GR" altLang="el-GR" sz="2200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δήλωση του μέσου ετήσιου εργατοϋπαλληλικού δυναμικού </a:t>
            </a:r>
            <a:r>
              <a:rPr lang="el-GR" altLang="el-GR" sz="2200" dirty="0">
                <a:cs typeface="Arial" panose="020B0604020202020204" pitchFamily="34" charset="0"/>
              </a:rPr>
              <a:t>του παρόχου υπηρεσιών και ο αριθμός των στελεχών της επιχείρησής του </a:t>
            </a:r>
            <a:r>
              <a:rPr lang="el-GR" altLang="el-GR" sz="2200" b="1" dirty="0">
                <a:cs typeface="Arial" panose="020B0604020202020204" pitchFamily="34" charset="0"/>
              </a:rPr>
              <a:t>κατά τα τελευταία τρία χρόνια.</a:t>
            </a:r>
            <a:endParaRPr lang="el-GR" altLang="el-GR" sz="2200" dirty="0">
              <a:cs typeface="Arial" panose="020B0604020202020204" pitchFamily="34" charset="0"/>
            </a:endParaRPr>
          </a:p>
        </p:txBody>
      </p:sp>
      <p:sp>
        <p:nvSpPr>
          <p:cNvPr id="113668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22923596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78854" name="Rectangle 5"/>
          <p:cNvSpPr>
            <a:spLocks noChangeArrowheads="1"/>
          </p:cNvSpPr>
          <p:nvPr/>
        </p:nvSpPr>
        <p:spPr bwMode="auto">
          <a:xfrm>
            <a:off x="359764" y="1268413"/>
            <a:ext cx="11452485" cy="5634492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lnSpc>
                <a:spcPct val="90000"/>
              </a:lnSpc>
              <a:spcBef>
                <a:spcPts val="75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90000"/>
              </a:lnSpc>
              <a:spcBef>
                <a:spcPts val="375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90000"/>
              </a:lnSpc>
              <a:spcBef>
                <a:spcPts val="375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3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l-GR" altLang="el-GR" sz="2200" b="1" dirty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ΙΙΙ.  Κριτήρια συνδεόμενα με την τεχνική και επαγγελματική ικανότητα </a:t>
            </a:r>
            <a:endParaRPr lang="el-GR" altLang="el-GR" sz="20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2000" i="1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200" b="1" i="1" dirty="0">
                <a:cs typeface="Arial" panose="020B0604020202020204" pitchFamily="34" charset="0"/>
              </a:rPr>
              <a:t>Αποδεικτικά Μέσα: Παράρτημα </a:t>
            </a:r>
            <a:r>
              <a:rPr lang="en-US" altLang="el-GR" sz="2200" b="1" i="1" dirty="0">
                <a:cs typeface="Arial" panose="020B0604020202020204" pitchFamily="34" charset="0"/>
              </a:rPr>
              <a:t>XII 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δήλωση</a:t>
            </a:r>
            <a:r>
              <a:rPr lang="el-GR" altLang="el-GR" sz="2200" dirty="0">
                <a:cs typeface="Arial" panose="020B0604020202020204" pitchFamily="34" charset="0"/>
              </a:rPr>
              <a:t> σχετικά με τα </a:t>
            </a:r>
            <a:r>
              <a:rPr lang="el-GR" altLang="el-GR" sz="2200" b="1" dirty="0">
                <a:cs typeface="Arial" panose="020B0604020202020204" pitchFamily="34" charset="0"/>
              </a:rPr>
              <a:t>μηχανήματα</a:t>
            </a:r>
            <a:r>
              <a:rPr lang="el-GR" altLang="el-GR" sz="2200" dirty="0">
                <a:cs typeface="Arial" panose="020B0604020202020204" pitchFamily="34" charset="0"/>
              </a:rPr>
              <a:t>, τις </a:t>
            </a:r>
            <a:r>
              <a:rPr lang="el-GR" altLang="el-GR" sz="2200" b="1" dirty="0">
                <a:cs typeface="Arial" panose="020B0604020202020204" pitchFamily="34" charset="0"/>
              </a:rPr>
              <a:t>εγκαταστάσεις</a:t>
            </a:r>
            <a:r>
              <a:rPr lang="el-GR" altLang="el-GR" sz="2200" dirty="0">
                <a:cs typeface="Arial" panose="020B0604020202020204" pitchFamily="34" charset="0"/>
              </a:rPr>
              <a:t> και τον </a:t>
            </a:r>
            <a:r>
              <a:rPr lang="el-GR" altLang="el-GR" sz="2200" b="1" dirty="0">
                <a:cs typeface="Arial" panose="020B0604020202020204" pitchFamily="34" charset="0"/>
              </a:rPr>
              <a:t>τεχνικό εξοπλισμό </a:t>
            </a:r>
            <a:r>
              <a:rPr lang="el-GR" altLang="el-GR" sz="2200" dirty="0">
                <a:cs typeface="Arial" panose="020B0604020202020204" pitchFamily="34" charset="0"/>
              </a:rPr>
              <a:t>που διαθέτει ο </a:t>
            </a:r>
            <a:r>
              <a:rPr lang="el-GR" altLang="el-GR" sz="2200" dirty="0" err="1">
                <a:cs typeface="Arial" panose="020B0604020202020204" pitchFamily="34" charset="0"/>
              </a:rPr>
              <a:t>πάροχος</a:t>
            </a:r>
            <a:r>
              <a:rPr lang="el-GR" altLang="el-GR" sz="2200" dirty="0">
                <a:cs typeface="Arial" panose="020B0604020202020204" pitchFamily="34" charset="0"/>
              </a:rPr>
              <a:t> υπηρεσιών για την εκτέλεση της σύμβασης·</a:t>
            </a: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αναφορά του τμήματος της σύμβασης </a:t>
            </a:r>
            <a:r>
              <a:rPr lang="el-GR" altLang="el-GR" sz="2200" dirty="0">
                <a:cs typeface="Arial" panose="020B0604020202020204" pitchFamily="34" charset="0"/>
              </a:rPr>
              <a:t>το οποίο ο οικονομικός φορέας προτίθεται, ενδεχομένως, </a:t>
            </a:r>
            <a:r>
              <a:rPr lang="el-GR" altLang="el-GR" sz="2200" b="1" dirty="0">
                <a:cs typeface="Arial" panose="020B0604020202020204" pitchFamily="34" charset="0"/>
              </a:rPr>
              <a:t>να αναθέσει σε τρίτους υπό μορφή υπεργολαβίας</a:t>
            </a:r>
            <a:endParaRPr lang="el-GR" altLang="el-GR" sz="2200" dirty="0">
              <a:cs typeface="Arial" panose="020B0604020202020204" pitchFamily="34" charset="0"/>
            </a:endParaRPr>
          </a:p>
          <a:p>
            <a:pPr marL="342900" indent="-34290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Font typeface="Arial" panose="020B0604020202020204" pitchFamily="34" charset="0"/>
              <a:buChar char="•"/>
              <a:defRPr/>
            </a:pPr>
            <a:r>
              <a:rPr lang="el-GR" altLang="el-GR" sz="2200" b="1" dirty="0">
                <a:cs typeface="Arial" panose="020B0604020202020204" pitchFamily="34" charset="0"/>
              </a:rPr>
              <a:t>όσον αφορά τα προϊόντα που παρέχονται</a:t>
            </a:r>
            <a:r>
              <a:rPr lang="el-GR" altLang="el-GR" sz="2200" dirty="0">
                <a:cs typeface="Arial" panose="020B0604020202020204" pitchFamily="34" charset="0"/>
              </a:rPr>
              <a:t>:</a:t>
            </a:r>
          </a:p>
          <a:p>
            <a:pPr marL="742950" lvl="1" indent="-28575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200" dirty="0">
                <a:cs typeface="Arial" panose="020B0604020202020204" pitchFamily="34" charset="0"/>
              </a:rPr>
              <a:t>i) </a:t>
            </a:r>
            <a:r>
              <a:rPr lang="el-GR" altLang="el-GR" sz="2200" b="1" dirty="0">
                <a:cs typeface="Arial" panose="020B0604020202020204" pitchFamily="34" charset="0"/>
              </a:rPr>
              <a:t>δείγματα, περιγραφή ή φωτογραφίες</a:t>
            </a:r>
            <a:r>
              <a:rPr lang="el-GR" altLang="el-GR" sz="2200" dirty="0">
                <a:cs typeface="Arial" panose="020B0604020202020204" pitchFamily="34" charset="0"/>
              </a:rPr>
              <a:t>, η αυθεντικότητα των οποίων πρέπει να μπορεί να βεβαιώνεται κατόπιν αιτήσεως της αναθέτουσας αρχής,</a:t>
            </a:r>
          </a:p>
          <a:p>
            <a:pPr marL="742950" lvl="1" indent="-285750"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r>
              <a:rPr lang="el-GR" altLang="el-GR" sz="2200" dirty="0" err="1">
                <a:cs typeface="Arial" panose="020B0604020202020204" pitchFamily="34" charset="0"/>
              </a:rPr>
              <a:t>ii</a:t>
            </a:r>
            <a:r>
              <a:rPr lang="el-GR" altLang="el-GR" sz="2200" dirty="0">
                <a:cs typeface="Arial" panose="020B0604020202020204" pitchFamily="34" charset="0"/>
              </a:rPr>
              <a:t>) </a:t>
            </a:r>
            <a:r>
              <a:rPr lang="el-GR" altLang="el-GR" sz="2200" b="1" dirty="0">
                <a:cs typeface="Arial" panose="020B0604020202020204" pitchFamily="34" charset="0"/>
              </a:rPr>
              <a:t>πιστοποιητικά εκδιδόμενα από επίσημα ινστιτούτα ή επίσημες υπηρεσίες ελέγχου της ποιότητας,</a:t>
            </a:r>
            <a:r>
              <a:rPr lang="el-GR" altLang="el-GR" sz="2200" dirty="0">
                <a:cs typeface="Arial" panose="020B0604020202020204" pitchFamily="34" charset="0"/>
              </a:rPr>
              <a:t> αναγνωρισμένων ικανοτήτων, με τα οποία βεβαιώνεται η </a:t>
            </a:r>
            <a:r>
              <a:rPr lang="el-GR" altLang="el-GR" sz="2200" dirty="0" err="1">
                <a:cs typeface="Arial" panose="020B0604020202020204" pitchFamily="34" charset="0"/>
              </a:rPr>
              <a:t>καταλληλότητα</a:t>
            </a:r>
            <a:r>
              <a:rPr lang="el-GR" altLang="el-GR" sz="2200" dirty="0">
                <a:cs typeface="Arial" panose="020B0604020202020204" pitchFamily="34" charset="0"/>
              </a:rPr>
              <a:t> των αγαθών, </a:t>
            </a:r>
            <a:r>
              <a:rPr lang="el-GR" altLang="el-GR" sz="2200" dirty="0" err="1">
                <a:cs typeface="Arial" panose="020B0604020202020204" pitchFamily="34" charset="0"/>
              </a:rPr>
              <a:t>επαληθευόμενη</a:t>
            </a:r>
            <a:r>
              <a:rPr lang="el-GR" altLang="el-GR" sz="2200" dirty="0">
                <a:cs typeface="Arial" panose="020B0604020202020204" pitchFamily="34" charset="0"/>
              </a:rPr>
              <a:t> με παραπομπές σε ορισμένες τεχνικές προδιαγραφές ή πρότυπα.</a:t>
            </a: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b="1" u="sng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dirty="0">
              <a:cs typeface="Arial" panose="020B0604020202020204" pitchFamily="34" charset="0"/>
            </a:endParaRPr>
          </a:p>
          <a:p>
            <a:pPr algn="just" defTabSz="449263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defRPr/>
            </a:pPr>
            <a:endParaRPr lang="el-GR" altLang="el-GR" sz="1900" dirty="0">
              <a:cs typeface="Arial" panose="020B0604020202020204" pitchFamily="34" charset="0"/>
            </a:endParaRPr>
          </a:p>
        </p:txBody>
      </p:sp>
      <p:sp>
        <p:nvSpPr>
          <p:cNvPr id="115716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Κριτήρια Επιλογής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75)</a:t>
            </a:r>
          </a:p>
        </p:txBody>
      </p:sp>
    </p:spTree>
    <p:extLst>
      <p:ext uri="{BB962C8B-B14F-4D97-AF65-F5344CB8AC3E}">
        <p14:creationId xmlns:p14="http://schemas.microsoft.com/office/powerpoint/2010/main" val="3124472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7045" name="Rectangle 5"/>
          <p:cNvSpPr>
            <a:spLocks noChangeArrowheads="1"/>
          </p:cNvSpPr>
          <p:nvPr/>
        </p:nvSpPr>
        <p:spPr bwMode="auto">
          <a:xfrm>
            <a:off x="284813" y="1514007"/>
            <a:ext cx="11077731" cy="469577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Δάνεια εμπειρία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200" b="1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Κατευθυντήρια Οδηγία υπ’ αριθμ. </a:t>
            </a:r>
            <a:r>
              <a:rPr lang="el-GR" sz="2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14 </a:t>
            </a:r>
            <a:r>
              <a:rPr lang="el-GR" sz="2200" b="1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ΕΑΑΔΗΣΥ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Ο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</a:t>
            </a:r>
            <a:r>
              <a:rPr lang="el-GR" sz="2200" b="1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μπορεί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να στηρίζεται στις ικανότητες τρίτων, </a:t>
            </a:r>
            <a:r>
              <a:rPr 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ασχέτως της νομικής φύσης των δεσμών του με αυτούς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(π.χ. </a:t>
            </a:r>
            <a:r>
              <a:rPr lang="el-GR" sz="2200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και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στον υπεργολάβο), </a:t>
            </a:r>
            <a:r>
              <a:rPr lang="el-GR" sz="2200" b="1" u="sng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ΜΟΝΟ</a:t>
            </a:r>
            <a:r>
              <a:rPr lang="el-GR" sz="2200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: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ως προς την οικονομική και χρηματοοικονομική επάρκεια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ως προς την τεχνική και επαγγελματική ικανότητα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i="1" u="sng" dirty="0">
                <a:solidFill>
                  <a:srgbClr val="FF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! Προσοχή: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Δεν</a:t>
            </a:r>
            <a:r>
              <a:rPr lang="el-GR" sz="2200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b="1" i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μπορεί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ο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να επικαλεστεί την </a:t>
            </a:r>
            <a:r>
              <a:rPr 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καταλληλότητα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άσκησης επαγγελματικής δραστηριότητας τρίτου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πρέπει να την διαθέτει ο ίδιος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Για τα κριτήρια επιλογής σχετικά με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τίτλους σπουδών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επαγγελματικά προσόντα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&amp;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εμπειρία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στήριξη στις ικανότητες τρίτου,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μόνο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όταν ο τρίτος 	τρίτος θα παρέχει τις υπηρεσίες ή θα εκτελέσει τις εργασίες.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Trebuchet MS" panose="020B0603020202020204"/>
              <a:ea typeface="Microsoft YaHei" charset="-122"/>
            </a:endParaRPr>
          </a:p>
        </p:txBody>
      </p:sp>
      <p:sp>
        <p:nvSpPr>
          <p:cNvPr id="117764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Στήριξη στις ικανότητες άλλων φορέων 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78)</a:t>
            </a:r>
          </a:p>
        </p:txBody>
      </p:sp>
    </p:spTree>
    <p:extLst>
      <p:ext uri="{BB962C8B-B14F-4D97-AF65-F5344CB8AC3E}">
        <p14:creationId xmlns:p14="http://schemas.microsoft.com/office/powerpoint/2010/main" val="27332800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194873" y="1500189"/>
            <a:ext cx="11422504" cy="3972499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Τρόπος απόδειξης στήριξης σε ικανότητες τρίτων: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ο συμμετέχων στη διαδικασία 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υποβάλλει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στην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α.α.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τη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σχετική δέσμευση των τρίτων φορέων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(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πχ. δήλωση, ιδιωτικό συμφωνητικό 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  <a:sym typeface="Wingdings" pitchFamily="2" charset="2"/>
              </a:rPr>
              <a:t>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b="1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συγκεκριμένη δέσμευση με ειδικά στοιχεία</a:t>
            </a:r>
            <a:r>
              <a:rPr lang="el-GR" sz="2200" i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)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i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Ειδικές απαιτήσεις: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περίπτωση ένωσης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ένωση μπορεί να στηρίζεται στις ικανότητες των μελών της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ή / και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τρίτων  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περίπτωση στήριξης του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στην ο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ικονομική/χρηματοοικονομική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ικανότητα τρίτου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η </a:t>
            </a:r>
            <a:r>
              <a:rPr lang="el-GR" sz="2200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α.α.</a:t>
            </a:r>
            <a:r>
              <a:rPr lang="el-GR" sz="2200" b="1" i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μπορεί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να απαιτεί την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από κοινού ευθύνη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</a:t>
            </a:r>
            <a:r>
              <a:rPr lang="el-GR" sz="2200" b="1" u="sng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και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τρίτου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ως προς την εκτέλεση της σύμβασης.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19812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Στήριξη στις ικανότητες άλλων φορέων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78)</a:t>
            </a:r>
          </a:p>
        </p:txBody>
      </p:sp>
    </p:spTree>
    <p:extLst>
      <p:ext uri="{BB962C8B-B14F-4D97-AF65-F5344CB8AC3E}">
        <p14:creationId xmlns:p14="http://schemas.microsoft.com/office/powerpoint/2010/main" val="2669223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464695" y="1394084"/>
            <a:ext cx="11167672" cy="551138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Η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α.α.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ελέγχει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τη μη συνδρομή των λόγων αποκλεισμού και </a:t>
            </a: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τα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σχετικά </a:t>
            </a:r>
            <a:r>
              <a:rPr lang="el-GR" sz="2200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κριτήρια επιλογής 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στο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πρόσωπο του τρίτου </a:t>
            </a:r>
            <a:endParaRPr lang="el-GR" sz="2200" b="1" dirty="0" smtClean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457200" indent="-4572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Αν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συντρέχει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στο πρόσωπο του τρίτου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υποχρεωτικός λόγος αποκλεισμού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των παρ. 1 &amp; 2 του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αρ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73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ή διοικητικός αποκλεισμός του </a:t>
            </a:r>
            <a:r>
              <a:rPr lang="el-GR" sz="2200" b="1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αρ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74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, που οφείλεται ομοίως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σε συνδρομή υποχρεωτικού λόγου αποκλεισμού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, </a:t>
            </a:r>
            <a:r>
              <a:rPr 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απαιτεί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αντικατάστασή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του. 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Αν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συντρέχει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στο πρόσωπο του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δυνητικός λόγος αποκλεισμού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της παρ. 4 του </a:t>
            </a:r>
            <a:r>
              <a:rPr lang="el-GR" sz="2200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αρ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73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ή διοικητικός αποκλεισμός του </a:t>
            </a:r>
            <a:r>
              <a:rPr lang="el-GR" sz="2200" b="1" dirty="0" err="1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αρ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 74, 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που οφείλεται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ομοίως σε συνδρομή δυνητικού λόγου αποκλεισμού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, </a:t>
            </a:r>
            <a:r>
              <a:rPr lang="el-GR" sz="2200" b="1" u="sng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μπορεί</a:t>
            </a:r>
            <a:r>
              <a:rPr lang="el-GR" sz="2200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 να </a:t>
            </a: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απαιτήσει αντικατάσταση</a:t>
            </a:r>
            <a:r>
              <a:rPr lang="el-GR" sz="2200" b="1" dirty="0" smtClean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.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Η αντικατάσταση γίνεται εντός 30 ημερών από την κοινοποίηση της πρόσκλησης. </a:t>
            </a:r>
            <a:endParaRPr lang="el-GR" sz="2200" b="1" dirty="0" smtClean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anose="020F0502020204030204" pitchFamily="34" charset="0"/>
                <a:ea typeface="Microsoft YaHei" charset="-122"/>
                <a:cs typeface="Calibri" panose="020F0502020204030204" pitchFamily="34" charset="0"/>
              </a:rPr>
              <a:t>Ο φορέας που αντικαθίσταται δεν επιτρέπεται να αντικατασταθεί εκ νέου (τροποποίηση με ν.4782/2021).</a:t>
            </a:r>
          </a:p>
          <a:p>
            <a:pPr marL="342900" indent="-342900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dirty="0">
              <a:solidFill>
                <a:srgbClr val="000000"/>
              </a:solidFill>
              <a:latin typeface="Calibri" panose="020F0502020204030204" pitchFamily="34" charset="0"/>
              <a:ea typeface="Microsoft YaHei" charset="-122"/>
              <a:cs typeface="Calibri" panose="020F0502020204030204" pitchFamily="34" charset="0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21860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Στήριξη στις ικανότητες άλλων φορέων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78)</a:t>
            </a:r>
          </a:p>
        </p:txBody>
      </p:sp>
    </p:spTree>
    <p:extLst>
      <p:ext uri="{BB962C8B-B14F-4D97-AF65-F5344CB8AC3E}">
        <p14:creationId xmlns:p14="http://schemas.microsoft.com/office/powerpoint/2010/main" val="4473971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59764" y="1357314"/>
            <a:ext cx="11482466" cy="51728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Είδη εγγυήσεων: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2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α) Εγγύηση συμμετοχής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β) Εγγύηση καλής εκτέλεσης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γ) Εγγύηση καλής εκτέλεσης συμφωνίας – πλαίσιο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δ) Εγγύηση προκαταβολής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ε) Εγγύηση καλής λειτουργίας για την αποκατάσταση ελαττωμάτων ή ζημιών, που προκύπτουν από δυσλειτουργία των έργων ή των αγαθών κατά την περίοδο εγγύησης καλής λειτουργίας.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2200" b="1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n-US" altLang="el-GR" sz="20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Εγγυήσεις</a:t>
            </a:r>
          </a:p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(Άρθρο 72)</a:t>
            </a:r>
          </a:p>
        </p:txBody>
      </p:sp>
    </p:spTree>
    <p:extLst>
      <p:ext uri="{BB962C8B-B14F-4D97-AF65-F5344CB8AC3E}">
        <p14:creationId xmlns:p14="http://schemas.microsoft.com/office/powerpoint/2010/main" val="28721307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719528" y="1125538"/>
            <a:ext cx="11002780" cy="5465762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4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Προκαταρκτική Απόδειξη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4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4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- Ευρωπαϊκό Ενιαίο Έγγραφο Σύμβασης (Ε.Ε.Ε.Σ.) 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4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4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4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Αποδεικτικά Μέσα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4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4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4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Επίσημοι Κατάλογοι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sz="1900" u="sng" dirty="0">
              <a:solidFill>
                <a:srgbClr val="00B0F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30052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ΚΑΝΟΝΕΣ ΑΠΟΔΕΙΞΗΣ</a:t>
            </a:r>
            <a:r>
              <a:rPr lang="en-US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l-GR" altLang="el-GR" sz="3200" b="1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ΚΡΙΤΗΡΙΩΝ ΠΟΙΟΤΙΚΗΣ ΕΠΙΛΟΓΗΣ</a:t>
            </a:r>
          </a:p>
        </p:txBody>
      </p:sp>
    </p:spTree>
    <p:extLst>
      <p:ext uri="{BB962C8B-B14F-4D97-AF65-F5344CB8AC3E}">
        <p14:creationId xmlns:p14="http://schemas.microsoft.com/office/powerpoint/2010/main" val="40192713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569627" y="1208089"/>
            <a:ext cx="11002780" cy="652704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ΕΕΕΣ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(</a:t>
            </a:r>
            <a:r>
              <a:rPr lang="en-US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ESPD)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Καινοτομία των νέων Οδηγιών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προαπόδειξη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κριτηρίων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ποιοτικής επιλογής 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Καθιέρωση του τυποποιημένου εντύπου ΕΕΕΣ με τον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Κανονισμό 2016/7/ΕΕ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αυτόν το ΕΕΕΣ αναφέρεται ως “</a:t>
            </a:r>
            <a:r>
              <a:rPr lang="el-GR" sz="2200" i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ΕΕΕΠ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”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 </a:t>
            </a:r>
            <a:endParaRPr lang="el-GR" sz="2200" dirty="0" smtClean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Εφαρμόζεται σε συμβάσεις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άνω</a:t>
            </a:r>
            <a:r>
              <a:rPr lang="en-US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u="sng" dirty="0">
                <a:solidFill>
                  <a:srgbClr val="002060"/>
                </a:solidFill>
                <a:latin typeface="Calibri" pitchFamily="32" charset="0"/>
                <a:ea typeface="Microsoft YaHei" charset="-122"/>
              </a:rPr>
              <a:t>και κάτω των ορίων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των Οδηγιών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πλην της απευθείας ανάθεσης. 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Αποτελεί υπεύθυνη δήλωση με τις συνέπειες του ν. 1599/86 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Συνιστά προκαταρκτική απόδειξη προς αντικατάσταση πιστοποιητικών που εκδίδουν δημόσιες αρχές ή τρίτα μέρη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Βεβαιώνει ότι δεν συντρέχουν οι λόγοι αποκλεισμού και ότι πληρούνται τα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τεθέντα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κριτήρια επιλογής παρέχοντας τις αναγκαίες πληροφορίες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Δύναται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να συνοδεύεται από διευκρινιστική υπεύθυνη δήλωση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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n-US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32100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Ευρωπαϊκό Ενιαίο Έγγραφο Σύμβασης (ΕΕΕΣ)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79)</a:t>
            </a:r>
          </a:p>
        </p:txBody>
      </p:sp>
    </p:spTree>
    <p:extLst>
      <p:ext uri="{BB962C8B-B14F-4D97-AF65-F5344CB8AC3E}">
        <p14:creationId xmlns:p14="http://schemas.microsoft.com/office/powerpoint/2010/main" val="34167133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659567" y="1208089"/>
            <a:ext cx="10927830" cy="512603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8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2" charset="0"/>
                <a:ea typeface="Microsoft YaHei" charset="-122"/>
              </a:rPr>
              <a:t>Δομή ΕΕΕΣ</a:t>
            </a:r>
            <a:endParaRPr lang="en-US" sz="28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0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Ι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Πληροφορίες σχετικά με τη διαδικασία σύναψης σύμβασης και την αναθέτουσα αρχή 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ή τον αναθέτοντα φορέα</a:t>
            </a:r>
            <a:endParaRPr lang="en-US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ΙΙ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Πληροφορίες σχετικά με τον οικονομικό φορέα</a:t>
            </a:r>
          </a:p>
          <a:p>
            <a:pPr marL="1057275" lvl="1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 Πληροφορίες σχετικά με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τον οικονομικό φορέα</a:t>
            </a:r>
          </a:p>
          <a:p>
            <a:pPr marL="1057275" lvl="1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Β: Πληροφορίες σχετικά με τους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εκπροσώπους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του οικονομικού φορέα</a:t>
            </a:r>
          </a:p>
          <a:p>
            <a:pPr marL="1057275" lvl="1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Γ: Πληροφορίες σχετικά με τη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στήριξη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στις ικανότητες άλλων οντοτήτων</a:t>
            </a:r>
          </a:p>
          <a:p>
            <a:pPr marL="1057275" lvl="1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Δ: Πληροφορίες σχετικά με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υπεργολάβους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στην ικανότητα των οποίων δεν στηρίζεται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ο οικονομικός φορέας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ΙΙΙ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Λόγοι αποκλεισμού</a:t>
            </a: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</a:t>
            </a:r>
            <a:r>
              <a:rPr lang="en-US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IV</a:t>
            </a:r>
            <a:r>
              <a:rPr lang="en-US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Κριτήρια επιλογής</a:t>
            </a:r>
            <a:endParaRPr lang="en-US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V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Περιορισμός του αριθμού των πληρούντων τα κριτήρια επιλογής υποψηφίων (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ΜΟΝΟ διαδικασίες 2 σταδίων</a:t>
            </a:r>
            <a:r>
              <a:rPr lang="en-US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– 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όχι ανοικτή διαδικασία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).</a:t>
            </a:r>
            <a:endParaRPr lang="en-US" sz="20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Μέρος </a:t>
            </a:r>
            <a:r>
              <a:rPr lang="en-US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V</a:t>
            </a:r>
            <a:r>
              <a:rPr lang="el-GR" sz="20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Ι</a:t>
            </a:r>
            <a:r>
              <a:rPr lang="el-GR" sz="20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Τελικές δηλώσεις</a:t>
            </a: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36196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Ευρωπαϊκό Ενιαίο Έγγραφο Σύμβασης (ΕΕΕΣ)</a:t>
            </a:r>
          </a:p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(Άρθρο 79)</a:t>
            </a:r>
          </a:p>
        </p:txBody>
      </p:sp>
    </p:spTree>
    <p:extLst>
      <p:ext uri="{BB962C8B-B14F-4D97-AF65-F5344CB8AC3E}">
        <p14:creationId xmlns:p14="http://schemas.microsoft.com/office/powerpoint/2010/main" val="3525956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2165" name="Rectangle 5"/>
          <p:cNvSpPr>
            <a:spLocks noChangeArrowheads="1"/>
          </p:cNvSpPr>
          <p:nvPr/>
        </p:nvSpPr>
        <p:spPr bwMode="auto">
          <a:xfrm>
            <a:off x="434714" y="1633928"/>
            <a:ext cx="11122702" cy="486505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15913" indent="-311150" algn="just" defTabSz="449263" eaLnBrk="0" fontAlgn="base" hangingPunct="0">
              <a:spcBef>
                <a:spcPts val="600"/>
              </a:spcBef>
              <a:spcAft>
                <a:spcPct val="0"/>
              </a:spcAft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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	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περίπτωση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ένωσης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υποβάλλεται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χωριστό ΕΕΕΣ για κάθε μέλος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της ένωσης</a:t>
            </a:r>
          </a:p>
          <a:p>
            <a:pPr marL="347663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Εφόσον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στήριξη του ο.φ.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στις ικανότητες τρίτων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(αρ. 78), το ΕΕΕΣ περιέχει τις σχετικές πληροφορίες όσον αφορά στους φορείς αυτούς</a:t>
            </a:r>
            <a:r>
              <a:rPr lang="en-US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(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οι τρίτοι υποβάλλουν χωριστό ΕΕΕΣ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)</a:t>
            </a:r>
          </a:p>
          <a:p>
            <a:pPr marL="347663" indent="-342900" algn="just" defTabSz="449263" eaLnBrk="0" fontAlgn="base" hangingPunct="0">
              <a:spcBef>
                <a:spcPts val="600"/>
              </a:spcBef>
              <a:spcAft>
                <a:spcPct val="0"/>
              </a:spcAft>
              <a:buFont typeface="Wingdings" panose="05000000000000000000" pitchFamily="2" charset="2"/>
              <a:buChar char="Ø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Από υπεργολάβο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εφόσον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ανατίθεται από τον </a:t>
            </a:r>
            <a:r>
              <a:rPr lang="el-GR" sz="2200" b="1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άνω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30% της συνολικής αξίας της σύμβασης </a:t>
            </a: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Δυνατότητα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εκ νέου χρήσης ΕΕΕΣ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που έχει ήδη χρησιμοποιηθεί σε άλλη διαδικασία σύναψης σύμβασης,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εφόσον επιβεβαιώνει ότι οι πληροφορίες εξακολουθούν να είναι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αληθείς.</a:t>
            </a: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2060"/>
                </a:solidFill>
                <a:latin typeface="Calibri" pitchFamily="32" charset="0"/>
                <a:ea typeface="Microsoft YaHei" charset="-122"/>
              </a:rPr>
              <a:t>Κατευθυντήρια οδηγία ΕΑΑΔΗΣΥ 23/2018 για την συμπλήρωση του ΕΕΕΣ </a:t>
            </a:r>
            <a:r>
              <a:rPr lang="el-GR" sz="2200" b="1" dirty="0" smtClean="0">
                <a:solidFill>
                  <a:srgbClr val="002060"/>
                </a:solidFill>
                <a:latin typeface="Calibri" pitchFamily="32" charset="0"/>
                <a:ea typeface="Microsoft YaHei" charset="-122"/>
              </a:rPr>
              <a:t>(</a:t>
            </a:r>
            <a:r>
              <a:rPr lang="el-GR" sz="2200" b="1" dirty="0">
                <a:solidFill>
                  <a:srgbClr val="002060"/>
                </a:solidFill>
                <a:latin typeface="Calibri" pitchFamily="32" charset="0"/>
                <a:ea typeface="Microsoft YaHei" charset="-122"/>
              </a:rPr>
              <a:t>ΑΔΑ Ψ3ΗΙΟΞΤΒ-Κ3Ε)</a:t>
            </a: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38244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Ευρωπαϊκό Ενιαίο Έγγραφο Σύμβασης (ΕΕΕΣ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)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8263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3189" name="Rectangle 5"/>
          <p:cNvSpPr>
            <a:spLocks noChangeArrowheads="1"/>
          </p:cNvSpPr>
          <p:nvPr/>
        </p:nvSpPr>
        <p:spPr bwMode="auto">
          <a:xfrm>
            <a:off x="479685" y="1154114"/>
            <a:ext cx="11137692" cy="66039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 ΕΕΕΣ παρέχεται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αποκλειστικά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σε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ηλεκτρονική μορφή (αρ. 79 παρ. 3)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 το ΕΕΕΣ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καταρχάς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δηλώνει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τα απαιτούμενα στοιχεία και τα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προσκομίζει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αργότερα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μόνο ο προσωρινός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ανάδοχος</a:t>
            </a: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FF0000"/>
                </a:solidFill>
                <a:latin typeface="Calibri" pitchFamily="32" charset="0"/>
                <a:ea typeface="Microsoft YaHei" charset="-122"/>
              </a:rPr>
              <a:t>Ωστόσο: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 α.α.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μπορεί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να ζητεί από οποιονδήποτε προσφέροντα,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σε οποιοδήποτε στάδιο της διαδικασίας,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την προσκόμιση όλων ή ορισμένων δικαιολογητικών,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αυτό απαιτείται για την ορθή διεξαγωγή της διαδικασίας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endParaRPr lang="el-GR" sz="2200" dirty="0" smtClean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Υπογράφεται από το νόμιμο εκπρόσωπο του </a:t>
            </a:r>
            <a:r>
              <a:rPr lang="el-GR" sz="2200" b="1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σε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ημερομηνία εντός του χρονικού διαστήματος κατά το οποίο μπορούν να υποβάλλονται προσφορές ή αιτήσεις συμμετοχής </a:t>
            </a:r>
            <a:endParaRPr lang="el-GR" sz="2200" b="1" dirty="0" smtClean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Δεν προσκομίζεται</a:t>
            </a:r>
          </a:p>
          <a:p>
            <a:pPr marL="766763" lvl="1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η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</a:t>
            </a:r>
            <a:r>
              <a:rPr lang="el-GR" sz="2200" b="1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διαθέτει ήδη τα δικαιολογητικά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από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προηγούμενη διαδικασία, </a:t>
            </a:r>
          </a:p>
          <a:p>
            <a:pPr marL="766763" lvl="1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όταν η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α.α.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έχει τη δυνατότητα να λαμβάνει τα πιστοποιητικά απευθείας μέσω πρόσβασης σε εθνική βάση δεδομένων σε οποιοδήποτε κράτος - μέλος της Ε.Ε., η οποία διατίθεται 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δωρεάν (στο ΕΕΕΣ </a:t>
            </a:r>
            <a:r>
              <a:rPr lang="el-GR" sz="2200" b="1" dirty="0" err="1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αναγραφεται</a:t>
            </a:r>
            <a:r>
              <a:rPr lang="el-GR" sz="2200" b="1" dirty="0" smtClean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η ηλεκτρονική διεύθυνση) 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ts val="60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14325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42340" name="Text Box 6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Ευρωπαϊκό Ενιαίο Έγγραφο Σύμβασης (ΕΕΕΣ)</a:t>
            </a:r>
          </a:p>
        </p:txBody>
      </p:sp>
    </p:spTree>
    <p:extLst>
      <p:ext uri="{BB962C8B-B14F-4D97-AF65-F5344CB8AC3E}">
        <p14:creationId xmlns:p14="http://schemas.microsoft.com/office/powerpoint/2010/main" val="28291886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Τίτλος 1"/>
          <p:cNvSpPr>
            <a:spLocks noGrp="1"/>
          </p:cNvSpPr>
          <p:nvPr>
            <p:ph type="title"/>
          </p:nvPr>
        </p:nvSpPr>
        <p:spPr>
          <a:xfrm>
            <a:off x="575469" y="590550"/>
            <a:ext cx="10972800" cy="106680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Ευρωπαϊκό Ενιαίο Έγγραφο Σύμβασης (ΕΕΕΣ)</a:t>
            </a:r>
            <a:b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endParaRPr lang="el-GR" altLang="el-GR" sz="3200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51555" name="Θέση περιεχομένου 2"/>
          <p:cNvSpPr>
            <a:spLocks noGrp="1"/>
          </p:cNvSpPr>
          <p:nvPr>
            <p:ph idx="1"/>
          </p:nvPr>
        </p:nvSpPr>
        <p:spPr>
          <a:xfrm>
            <a:off x="575469" y="1657350"/>
            <a:ext cx="11506603" cy="4318000"/>
          </a:xfrm>
          <a:blipFill dpi="0" rotWithShape="0">
            <a:blip r:embed="rId3"/>
            <a:srcRect/>
            <a:tile tx="0" ty="0" sx="100000" sy="100000" flip="none" algn="tl"/>
          </a:blipFill>
        </p:spPr>
        <p:txBody>
          <a:bodyPr/>
          <a:lstStyle/>
          <a:p>
            <a:pPr marL="80963" indent="0" algn="ctr" eaLnBrk="1" hangingPunct="1">
              <a:buNone/>
            </a:pPr>
            <a:r>
              <a:rPr lang="el-GR" altLang="el-GR" sz="2400" b="1" u="sng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Δεν </a:t>
            </a:r>
            <a:r>
              <a:rPr lang="el-GR" altLang="el-GR" sz="2400" b="1" u="sng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απαιτείται (άρθρο 32 Α):</a:t>
            </a:r>
          </a:p>
          <a:p>
            <a:pPr marL="80963" indent="0" algn="just" eaLnBrk="1" hangingPunct="1">
              <a:buNone/>
            </a:pPr>
            <a:r>
              <a:rPr lang="el-GR" altLang="el-GR" sz="2200" b="1" dirty="0">
                <a:solidFill>
                  <a:schemeClr val="tx1"/>
                </a:solidFill>
              </a:rPr>
              <a:t>Στις διαδικασίες προσφυγής σε διαπραγμάτευση χωρίς δημοσίευση προκήρυξης </a:t>
            </a:r>
            <a:r>
              <a:rPr lang="el-GR" altLang="el-GR" sz="2200" dirty="0">
                <a:solidFill>
                  <a:schemeClr val="tx1"/>
                </a:solidFill>
              </a:rPr>
              <a:t>όταν:</a:t>
            </a:r>
          </a:p>
          <a:p>
            <a:pPr marL="80963" indent="0" algn="just" eaLnBrk="1" hangingPunct="1">
              <a:buNone/>
            </a:pPr>
            <a:endParaRPr lang="el-GR" altLang="el-GR" sz="2200" dirty="0">
              <a:solidFill>
                <a:schemeClr val="tx1"/>
              </a:solidFill>
            </a:endParaRPr>
          </a:p>
          <a:p>
            <a:pPr lvl="1" algn="just" eaLnBrk="1" hangingPunct="1">
              <a:buFont typeface="Times New Roman" panose="02020603050405020304" pitchFamily="18" charset="0"/>
              <a:buNone/>
            </a:pPr>
            <a:r>
              <a:rPr lang="el-GR" altLang="el-GR" sz="2200" b="1" dirty="0">
                <a:solidFill>
                  <a:schemeClr val="tx1"/>
                </a:solidFill>
              </a:rPr>
              <a:t>Η δυνατότητα ανάθεσης περιορίζεται σε έναν προκαθορισμένο συμμετέχοντα </a:t>
            </a:r>
          </a:p>
          <a:p>
            <a:pPr lvl="1" algn="just" eaLnBrk="1" hangingPunct="1">
              <a:buFont typeface="Times New Roman" panose="02020603050405020304" pitchFamily="18" charset="0"/>
              <a:buNone/>
            </a:pPr>
            <a:endParaRPr lang="el-GR" altLang="el-GR" sz="2200" dirty="0">
              <a:solidFill>
                <a:schemeClr val="tx1"/>
              </a:solidFill>
            </a:endParaRPr>
          </a:p>
          <a:p>
            <a:pPr lvl="1" algn="just" eaLnBrk="1" hangingPunct="1">
              <a:buFont typeface="Times New Roman" panose="02020603050405020304" pitchFamily="18" charset="0"/>
              <a:buNone/>
            </a:pPr>
            <a:r>
              <a:rPr lang="el-GR" altLang="el-GR" sz="2200" dirty="0">
                <a:solidFill>
                  <a:schemeClr val="tx1"/>
                </a:solidFill>
              </a:rPr>
              <a:t>Η ανάθεση έχει </a:t>
            </a:r>
            <a:r>
              <a:rPr lang="el-GR" altLang="el-GR" sz="2200" b="1" dirty="0">
                <a:solidFill>
                  <a:schemeClr val="tx1"/>
                </a:solidFill>
              </a:rPr>
              <a:t>επείγοντα χαρακτήρα (άρθρο 32, παρ. 2, γ΄)</a:t>
            </a:r>
          </a:p>
          <a:p>
            <a:pPr lvl="1" algn="just" eaLnBrk="1" hangingPunct="1">
              <a:buFont typeface="Times New Roman" panose="02020603050405020304" pitchFamily="18" charset="0"/>
              <a:buNone/>
            </a:pPr>
            <a:endParaRPr lang="el-GR" altLang="el-GR" sz="2200" dirty="0">
              <a:solidFill>
                <a:schemeClr val="tx1"/>
              </a:solidFill>
            </a:endParaRPr>
          </a:p>
          <a:p>
            <a:pPr lvl="1" algn="just" eaLnBrk="1" hangingPunct="1">
              <a:buFont typeface="Times New Roman" panose="02020603050405020304" pitchFamily="18" charset="0"/>
              <a:buNone/>
            </a:pPr>
            <a:r>
              <a:rPr lang="el-GR" altLang="el-GR" sz="2200" dirty="0">
                <a:solidFill>
                  <a:schemeClr val="tx1"/>
                </a:solidFill>
              </a:rPr>
              <a:t>Στην περίπτωση </a:t>
            </a:r>
            <a:r>
              <a:rPr lang="el-GR" altLang="el-GR" sz="2200" b="1" dirty="0">
                <a:solidFill>
                  <a:schemeClr val="tx1"/>
                </a:solidFill>
              </a:rPr>
              <a:t>προμηθειών</a:t>
            </a:r>
            <a:r>
              <a:rPr lang="el-GR" altLang="el-GR" sz="2200" dirty="0">
                <a:solidFill>
                  <a:schemeClr val="tx1"/>
                </a:solidFill>
              </a:rPr>
              <a:t> που είναι εισηγμένες και αγοράζονται σε </a:t>
            </a:r>
            <a:r>
              <a:rPr lang="el-GR" altLang="el-GR" sz="2200" b="1" dirty="0">
                <a:solidFill>
                  <a:schemeClr val="tx1"/>
                </a:solidFill>
              </a:rPr>
              <a:t>χρηματιστήριο εμπορευμάτων </a:t>
            </a:r>
            <a:r>
              <a:rPr lang="el-GR" altLang="el-GR" sz="2200" dirty="0">
                <a:solidFill>
                  <a:schemeClr val="tx1"/>
                </a:solidFill>
              </a:rPr>
              <a:t>λόγω των ιδιαίτερων χαρακτηριστικών της συναλλαγής (άρθρο 32, παρ. 4, γ’)</a:t>
            </a:r>
          </a:p>
        </p:txBody>
      </p:sp>
    </p:spTree>
    <p:extLst>
      <p:ext uri="{BB962C8B-B14F-4D97-AF65-F5344CB8AC3E}">
        <p14:creationId xmlns:p14="http://schemas.microsoft.com/office/powerpoint/2010/main" val="33088516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Τίτλος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7853363" cy="61595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ΑΠΟΔΕΙΚΤΙΚΑ ΜΕΣΑ (άρθρο 80)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24852" y="1259174"/>
            <a:ext cx="11632367" cy="5126636"/>
          </a:xfrm>
        </p:spPr>
        <p:txBody>
          <a:bodyPr rtlCol="0">
            <a:normAutofit fontScale="85000" lnSpcReduction="10000"/>
          </a:bodyPr>
          <a:lstStyle/>
          <a:p>
            <a:pPr marL="274320" indent="-192024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600" b="1" dirty="0" smtClean="0">
                <a:solidFill>
                  <a:schemeClr val="tx1"/>
                </a:solidFill>
              </a:rPr>
              <a:t>Τα αποδεικτικά μέσα εξειδικεύονται με ρητή αναφορά στα έγγραφα της σύμβασης.</a:t>
            </a:r>
          </a:p>
          <a:p>
            <a:pPr marL="274320" indent="-192024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600" dirty="0" smtClean="0">
                <a:solidFill>
                  <a:schemeClr val="tx1"/>
                </a:solidFill>
              </a:rPr>
              <a:t>Η </a:t>
            </a:r>
            <a:r>
              <a:rPr lang="el-GR" sz="2600" dirty="0">
                <a:solidFill>
                  <a:schemeClr val="tx1"/>
                </a:solidFill>
              </a:rPr>
              <a:t>αναθέτουσα αρχή μπορεί να ζητά </a:t>
            </a:r>
            <a:r>
              <a:rPr lang="el-GR" sz="2600" b="1" dirty="0">
                <a:solidFill>
                  <a:schemeClr val="tx1"/>
                </a:solidFill>
              </a:rPr>
              <a:t>σε οποιοδήποτε σημείο της διαδικασίας την προσκόμιση όλων ή ορισμένων αποδεικτικών. </a:t>
            </a:r>
            <a:endParaRPr lang="el-GR" sz="2600" b="1" dirty="0" smtClean="0">
              <a:solidFill>
                <a:schemeClr val="tx1"/>
              </a:solidFill>
            </a:endParaRPr>
          </a:p>
          <a:p>
            <a:pPr marL="274320" indent="-192024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600" b="1" dirty="0">
                <a:solidFill>
                  <a:schemeClr val="tx1"/>
                </a:solidFill>
              </a:rPr>
              <a:t>Συντάσσονται στην ελληνική γλώσσα ή συνοδεύονται από επίσημη μετάφρασή τους στην ελληνική γλώσσα </a:t>
            </a:r>
          </a:p>
          <a:p>
            <a:pPr marL="274320" indent="-192024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600" b="1" dirty="0">
                <a:solidFill>
                  <a:schemeClr val="tx1"/>
                </a:solidFill>
              </a:rPr>
              <a:t>Τα αποδεικτικά υποβάλλονται σύμφωνα με τον ν. 2690/1999</a:t>
            </a:r>
            <a:r>
              <a:rPr lang="en-US" sz="2600" b="1" dirty="0">
                <a:solidFill>
                  <a:schemeClr val="tx1"/>
                </a:solidFill>
              </a:rPr>
              <a:t> </a:t>
            </a:r>
            <a:r>
              <a:rPr lang="en-US" sz="2600" dirty="0">
                <a:solidFill>
                  <a:schemeClr val="tx1"/>
                </a:solidFill>
              </a:rPr>
              <a:t>(</a:t>
            </a:r>
            <a:r>
              <a:rPr lang="el-GR" sz="2600" b="1" dirty="0">
                <a:solidFill>
                  <a:schemeClr val="tx1"/>
                </a:solidFill>
              </a:rPr>
              <a:t>άρθρο 11*</a:t>
            </a:r>
            <a:r>
              <a:rPr lang="el-GR" sz="2600" dirty="0">
                <a:solidFill>
                  <a:schemeClr val="tx1"/>
                </a:solidFill>
              </a:rPr>
              <a:t>) </a:t>
            </a:r>
            <a:r>
              <a:rPr lang="el-GR" sz="2600" b="1" dirty="0">
                <a:solidFill>
                  <a:schemeClr val="tx1"/>
                </a:solidFill>
              </a:rPr>
              <a:t>και τον ν. 4727/2020 </a:t>
            </a:r>
            <a:r>
              <a:rPr lang="el-GR" sz="2600" dirty="0">
                <a:solidFill>
                  <a:schemeClr val="tx1"/>
                </a:solidFill>
              </a:rPr>
              <a:t>(άρθρα 13, 15</a:t>
            </a:r>
            <a:r>
              <a:rPr lang="el-GR" sz="2600" dirty="0" smtClean="0">
                <a:solidFill>
                  <a:schemeClr val="tx1"/>
                </a:solidFill>
              </a:rPr>
              <a:t>).</a:t>
            </a:r>
          </a:p>
          <a:p>
            <a:pPr marL="760159" lvl="1" indent="-457200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  <a:defRPr/>
            </a:pPr>
            <a:r>
              <a:rPr lang="el-GR" sz="2600" dirty="0">
                <a:solidFill>
                  <a:schemeClr val="tx1"/>
                </a:solidFill>
              </a:rPr>
              <a:t> </a:t>
            </a:r>
            <a:r>
              <a:rPr lang="el-GR" sz="2600" b="1" dirty="0">
                <a:solidFill>
                  <a:schemeClr val="tx1"/>
                </a:solidFill>
              </a:rPr>
              <a:t>Τα δημόσια έγγραφα γίνονται δεκτά </a:t>
            </a:r>
            <a:r>
              <a:rPr lang="el-GR" sz="2600" b="1" dirty="0" smtClean="0">
                <a:solidFill>
                  <a:schemeClr val="tx1"/>
                </a:solidFill>
              </a:rPr>
              <a:t>και σε </a:t>
            </a:r>
            <a:r>
              <a:rPr lang="el-GR" sz="2600" b="1" dirty="0">
                <a:solidFill>
                  <a:schemeClr val="tx1"/>
                </a:solidFill>
              </a:rPr>
              <a:t>ευκρινή φωτοαντίγραφα των πρωτοτύπων </a:t>
            </a:r>
            <a:r>
              <a:rPr lang="el-GR" sz="2600" b="1" dirty="0" smtClean="0">
                <a:solidFill>
                  <a:schemeClr val="tx1"/>
                </a:solidFill>
              </a:rPr>
              <a:t>εγγράφων.</a:t>
            </a:r>
          </a:p>
          <a:p>
            <a:pPr marL="760159" lvl="1" indent="-457200" algn="just" eaLnBrk="1" fontAlgn="auto" hangingPunct="1">
              <a:spcBef>
                <a:spcPts val="0"/>
              </a:spcBef>
              <a:spcAft>
                <a:spcPts val="60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ü"/>
              <a:defRPr/>
            </a:pPr>
            <a:r>
              <a:rPr lang="el-GR" sz="2600" b="1" dirty="0" smtClean="0">
                <a:solidFill>
                  <a:schemeClr val="tx1"/>
                </a:solidFill>
              </a:rPr>
              <a:t>Τα </a:t>
            </a:r>
            <a:r>
              <a:rPr lang="el-GR" sz="2600" b="1" dirty="0">
                <a:solidFill>
                  <a:schemeClr val="tx1"/>
                </a:solidFill>
              </a:rPr>
              <a:t>ιδιωτικά έγγραφα γίνονται δεκτά και σε απλή φωτοτυπία, εφόσον συνυποβάλλεται υπεύθυνη δήλωση με την οποία βεβαιώνεται η ακρίβειά τους (παρ. 13).</a:t>
            </a:r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endParaRPr lang="el-GR" sz="2400" b="1" dirty="0" smtClean="0"/>
          </a:p>
          <a:p>
            <a:pPr marL="274320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altLang="el-GR" sz="2400" b="1" dirty="0" smtClean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* </a:t>
            </a:r>
            <a:r>
              <a:rPr lang="el-GR" altLang="el-GR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Άρθρο 11 γίνονται αποδεκτά ευκρινή φωτοαντίγραφα από </a:t>
            </a:r>
            <a:r>
              <a:rPr lang="el-GR" altLang="el-GR" sz="2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itchFamily="34" charset="0"/>
                <a:cs typeface="Times New Roman" pitchFamily="18" charset="0"/>
              </a:rPr>
              <a:t>αντίγραφα ιδιωτικών εγγράφων </a:t>
            </a:r>
            <a:r>
              <a:rPr lang="el-GR" altLang="el-GR" sz="2400" b="1" dirty="0">
                <a:solidFill>
                  <a:srgbClr val="FF0000"/>
                </a:solidFill>
                <a:ea typeface="Calibri" pitchFamily="34" charset="0"/>
                <a:cs typeface="Times New Roman" pitchFamily="18" charset="0"/>
              </a:rPr>
              <a:t>τα οποία έχουν επικυρωθεί από δικηγόρο, καθώς και ευκρινή φωτοαντίγραφα από τα πρωτότυπα όσων ιδιωτικών εγγράφων φέρουν θεώρηση από ΚΕΠ ή διοικητικές αρχές.</a:t>
            </a: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5995745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Τίτλος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7853363" cy="61595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ΑΠΟΔΕΙΚΤΙΚΑ ΜΕΣΑ (άρθρο 80)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209862" y="1528997"/>
            <a:ext cx="11452486" cy="4347928"/>
          </a:xfrm>
        </p:spPr>
        <p:txBody>
          <a:bodyPr rtlCol="0">
            <a:normAutofit/>
          </a:bodyPr>
          <a:lstStyle/>
          <a:p>
            <a:pPr marL="425196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l-GR" sz="2200" dirty="0" smtClean="0">
                <a:solidFill>
                  <a:schemeClr val="tx1"/>
                </a:solidFill>
              </a:rPr>
              <a:t>Στα </a:t>
            </a:r>
            <a:r>
              <a:rPr lang="el-GR" sz="2200" b="1" dirty="0">
                <a:solidFill>
                  <a:schemeClr val="tx1"/>
                </a:solidFill>
              </a:rPr>
              <a:t>αλλοδαπά </a:t>
            </a:r>
            <a:r>
              <a:rPr lang="el-GR" sz="2200" b="1" u="sng" dirty="0">
                <a:solidFill>
                  <a:schemeClr val="tx1"/>
                </a:solidFill>
              </a:rPr>
              <a:t>δημόσια</a:t>
            </a:r>
            <a:r>
              <a:rPr lang="el-GR" sz="2200" b="1" dirty="0">
                <a:solidFill>
                  <a:schemeClr val="tx1"/>
                </a:solidFill>
              </a:rPr>
              <a:t> έγγραφα και δικαιολογητικά </a:t>
            </a:r>
            <a:r>
              <a:rPr lang="el-GR" sz="2200" dirty="0">
                <a:solidFill>
                  <a:schemeClr val="tx1"/>
                </a:solidFill>
              </a:rPr>
              <a:t>εφαρμόζεται η </a:t>
            </a:r>
            <a:r>
              <a:rPr lang="el-GR" sz="2200" b="1" dirty="0">
                <a:solidFill>
                  <a:schemeClr val="tx1"/>
                </a:solidFill>
              </a:rPr>
              <a:t>Συνθήκη της Χάγης (ν. 1497/1984). </a:t>
            </a:r>
            <a:endParaRPr lang="en-US" sz="2200" b="1" dirty="0">
              <a:solidFill>
                <a:schemeClr val="tx1"/>
              </a:solidFill>
            </a:endParaRPr>
          </a:p>
          <a:p>
            <a:pPr marL="425196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Ø"/>
              <a:defRPr/>
            </a:pPr>
            <a:r>
              <a:rPr lang="el-GR" sz="2200" dirty="0">
                <a:solidFill>
                  <a:schemeClr val="tx1"/>
                </a:solidFill>
              </a:rPr>
              <a:t>Τα </a:t>
            </a:r>
            <a:r>
              <a:rPr lang="el-GR" sz="2200" b="1" dirty="0">
                <a:solidFill>
                  <a:schemeClr val="tx1"/>
                </a:solidFill>
              </a:rPr>
              <a:t>αλλοδαπά </a:t>
            </a:r>
            <a:r>
              <a:rPr lang="el-GR" sz="2200" u="sng" dirty="0">
                <a:solidFill>
                  <a:schemeClr val="tx1"/>
                </a:solidFill>
              </a:rPr>
              <a:t>ιδιωτικά</a:t>
            </a:r>
            <a:r>
              <a:rPr lang="el-GR" sz="2200" dirty="0">
                <a:solidFill>
                  <a:schemeClr val="tx1"/>
                </a:solidFill>
              </a:rPr>
              <a:t> </a:t>
            </a:r>
            <a:r>
              <a:rPr lang="el-GR" sz="2200" b="1" dirty="0">
                <a:solidFill>
                  <a:schemeClr val="tx1"/>
                </a:solidFill>
              </a:rPr>
              <a:t>έγγραφα</a:t>
            </a:r>
            <a:r>
              <a:rPr lang="el-GR" sz="2200" dirty="0">
                <a:solidFill>
                  <a:schemeClr val="tx1"/>
                </a:solidFill>
              </a:rPr>
              <a:t> συνοδεύονται από </a:t>
            </a:r>
            <a:r>
              <a:rPr lang="el-GR" sz="2200" b="1" dirty="0">
                <a:solidFill>
                  <a:schemeClr val="tx1"/>
                </a:solidFill>
              </a:rPr>
              <a:t>μετάφρασή τους στην ελληνική γλώσσα, επικυρωμένη </a:t>
            </a:r>
            <a:r>
              <a:rPr lang="el-GR" sz="2200" dirty="0">
                <a:solidFill>
                  <a:schemeClr val="tx1"/>
                </a:solidFill>
              </a:rPr>
              <a:t>είτε από πρόσωπο αρμόδιο κατά τις διατάξεις της εθνικής νομοθεσίας είτε από πρόσωπο κατά </a:t>
            </a:r>
            <a:r>
              <a:rPr lang="el-GR" sz="2200" dirty="0" err="1">
                <a:solidFill>
                  <a:schemeClr val="tx1"/>
                </a:solidFill>
              </a:rPr>
              <a:t>νόμον</a:t>
            </a:r>
            <a:r>
              <a:rPr lang="el-GR" sz="2200" dirty="0">
                <a:solidFill>
                  <a:schemeClr val="tx1"/>
                </a:solidFill>
              </a:rPr>
              <a:t> αρμόδιο της χώρας στην οποία έχει συνταχθεί το έγγραφο.</a:t>
            </a:r>
          </a:p>
        </p:txBody>
      </p:sp>
    </p:spTree>
    <p:extLst>
      <p:ext uri="{BB962C8B-B14F-4D97-AF65-F5344CB8AC3E}">
        <p14:creationId xmlns:p14="http://schemas.microsoft.com/office/powerpoint/2010/main" val="34026465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Τίτλος 1"/>
          <p:cNvSpPr>
            <a:spLocks noGrp="1"/>
          </p:cNvSpPr>
          <p:nvPr>
            <p:ph type="title"/>
          </p:nvPr>
        </p:nvSpPr>
        <p:spPr>
          <a:xfrm>
            <a:off x="2152651" y="365125"/>
            <a:ext cx="7853363" cy="615950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ΑΠΟΔΕΙΚΤΙΚΑ ΜΕΣΑ (άρθρο 80)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149902" y="981075"/>
            <a:ext cx="11017770" cy="4895850"/>
          </a:xfrm>
        </p:spPr>
        <p:txBody>
          <a:bodyPr rtlCol="0">
            <a:normAutofit/>
          </a:bodyPr>
          <a:lstStyle/>
          <a:p>
            <a:pPr marL="82296" indent="0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sz="2000" b="1" dirty="0">
                <a:solidFill>
                  <a:schemeClr val="tx1"/>
                </a:solidFill>
              </a:rPr>
              <a:t>ΚΑΝΟΝΕΣ</a:t>
            </a:r>
          </a:p>
          <a:p>
            <a:pPr marL="576072" indent="-342900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200" b="1" dirty="0">
                <a:solidFill>
                  <a:schemeClr val="tx1"/>
                </a:solidFill>
              </a:rPr>
              <a:t>Οι οικονομικοί φορείς δεν υποχρεούνται να υποβάλουν δικαιολογητικά </a:t>
            </a:r>
            <a:r>
              <a:rPr lang="el-GR" sz="2200" dirty="0">
                <a:solidFill>
                  <a:schemeClr val="tx1"/>
                </a:solidFill>
              </a:rPr>
              <a:t>εάν η  αναθέτουσα </a:t>
            </a:r>
            <a:r>
              <a:rPr lang="el-GR" sz="2200" dirty="0" smtClean="0">
                <a:solidFill>
                  <a:schemeClr val="tx1"/>
                </a:solidFill>
              </a:rPr>
              <a:t>αρχή </a:t>
            </a:r>
            <a:r>
              <a:rPr lang="el-GR" sz="2200" b="1" dirty="0" smtClean="0">
                <a:solidFill>
                  <a:schemeClr val="tx1"/>
                </a:solidFill>
              </a:rPr>
              <a:t>α) έχει </a:t>
            </a:r>
            <a:r>
              <a:rPr lang="el-GR" sz="2200" b="1" dirty="0">
                <a:solidFill>
                  <a:schemeClr val="tx1"/>
                </a:solidFill>
              </a:rPr>
              <a:t>τη δυνατότητα να λάβει αυτά ή τις σχετικές πληροφορίες μέσω δωρεάν πρόσβασης σε βάση δεδομένων ή </a:t>
            </a:r>
            <a:r>
              <a:rPr lang="el-GR" sz="2200" b="1" dirty="0" smtClean="0">
                <a:solidFill>
                  <a:schemeClr val="tx1"/>
                </a:solidFill>
              </a:rPr>
              <a:t>β) τα </a:t>
            </a:r>
            <a:r>
              <a:rPr lang="el-GR" sz="2200" b="1" dirty="0">
                <a:solidFill>
                  <a:schemeClr val="tx1"/>
                </a:solidFill>
              </a:rPr>
              <a:t>έχει ήδη στη διάθεσή της από προηγούμενη διαδικασία (και βρίσκονται εν ισχύ).</a:t>
            </a:r>
          </a:p>
          <a:p>
            <a:pPr marL="425196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200" b="1" dirty="0">
                <a:solidFill>
                  <a:schemeClr val="tx1"/>
                </a:solidFill>
              </a:rPr>
              <a:t>Οι ενώσεις οικονομικών φορέων υποβάλλουν τα απαιτούμενα δικαιολογητικά για όλα τα μέλη της </a:t>
            </a:r>
            <a:r>
              <a:rPr lang="el-GR" sz="2200" b="1" dirty="0" smtClean="0">
                <a:solidFill>
                  <a:schemeClr val="tx1"/>
                </a:solidFill>
              </a:rPr>
              <a:t>ένωσης, τους δανείζοντες εμπειρία και τους υπεργολάβους για τμήμα άνω του 30%. </a:t>
            </a:r>
          </a:p>
          <a:p>
            <a:pPr marL="425196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200" b="1" dirty="0">
                <a:solidFill>
                  <a:schemeClr val="tx1"/>
                </a:solidFill>
              </a:rPr>
              <a:t>Ως προς τη στήριξη στις ικανότητες τρίτων (</a:t>
            </a:r>
            <a:r>
              <a:rPr lang="el-GR" sz="2200" b="1" dirty="0" err="1">
                <a:solidFill>
                  <a:schemeClr val="tx1"/>
                </a:solidFill>
              </a:rPr>
              <a:t>αρ</a:t>
            </a:r>
            <a:r>
              <a:rPr lang="el-GR" sz="2200" b="1" dirty="0">
                <a:solidFill>
                  <a:schemeClr val="tx1"/>
                </a:solidFill>
              </a:rPr>
              <a:t>. 78) : προσκόμιση οιουδήποτε κατάλληλου μέσου, προς απόδειξη στην </a:t>
            </a:r>
            <a:r>
              <a:rPr lang="el-GR" sz="2200" b="1" dirty="0" err="1">
                <a:solidFill>
                  <a:schemeClr val="tx1"/>
                </a:solidFill>
              </a:rPr>
              <a:t>α.α.</a:t>
            </a:r>
            <a:r>
              <a:rPr lang="el-GR" sz="2200" b="1" dirty="0">
                <a:solidFill>
                  <a:schemeClr val="tx1"/>
                </a:solidFill>
              </a:rPr>
              <a:t> ότι οι </a:t>
            </a:r>
            <a:r>
              <a:rPr lang="el-GR" sz="2200" b="1" dirty="0" err="1">
                <a:solidFill>
                  <a:schemeClr val="tx1"/>
                </a:solidFill>
              </a:rPr>
              <a:t>ο.φ</a:t>
            </a:r>
            <a:r>
              <a:rPr lang="el-GR" sz="2200" b="1" dirty="0">
                <a:solidFill>
                  <a:schemeClr val="tx1"/>
                </a:solidFill>
              </a:rPr>
              <a:t>. θα έχουν στη διάθεσή τους τους αναγκαίους πόρους (ιδίως, σχετική δέσμευση των τρίτων, δήλωση, ιδιωτικό συμφωνητικό, κ.α.)</a:t>
            </a:r>
          </a:p>
          <a:p>
            <a:pPr marL="425196" indent="-192024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Wingdings" panose="05000000000000000000" pitchFamily="2" charset="2"/>
              <a:buChar char="q"/>
              <a:defRPr/>
            </a:pPr>
            <a:r>
              <a:rPr lang="el-GR" sz="2200" b="1" dirty="0" smtClean="0">
                <a:solidFill>
                  <a:schemeClr val="tx1"/>
                </a:solidFill>
              </a:rPr>
              <a:t>Η </a:t>
            </a:r>
            <a:r>
              <a:rPr lang="el-GR" sz="2200" b="1" dirty="0">
                <a:solidFill>
                  <a:schemeClr val="tx1"/>
                </a:solidFill>
              </a:rPr>
              <a:t>αναθέτουσα αρχή μπορεί να ζητήσει συμπλήρωση ή διευκρίνιση υποβληθέντων δικαιολογητικών</a:t>
            </a:r>
            <a:endParaRPr lang="el-GR" sz="2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9905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389745" y="1052513"/>
            <a:ext cx="11182662" cy="4511108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l-GR" altLang="el-GR" sz="2200" b="1" dirty="0">
                <a:solidFill>
                  <a:srgbClr val="000000"/>
                </a:solidFill>
                <a:latin typeface="Calibri" pitchFamily="32" charset="0"/>
              </a:rPr>
              <a:t>Δικαιολογητικά για τους ημεδαπούς οικονομικούς φορείς</a:t>
            </a: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</a:rPr>
              <a:t>Άρθρο 73 παρ. 1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Ποινικό μητρώο Εισαγγελίας</a:t>
            </a:r>
            <a:endParaRPr lang="el-GR" altLang="el-GR" sz="2200" b="1" u="sng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</a:rPr>
              <a:t>73 παρ. 2</a:t>
            </a:r>
            <a:r>
              <a:rPr lang="el-GR" altLang="el-GR" sz="2200" b="1" baseline="30000" dirty="0">
                <a:solidFill>
                  <a:prstClr val="black"/>
                </a:solidFill>
                <a:latin typeface="Calibri" panose="020F0502020204030204" pitchFamily="34" charset="0"/>
              </a:rPr>
              <a:t>α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</a:rPr>
              <a:t>)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</a:rPr>
              <a:t>Φορολογική Ενημερότητα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</a:rPr>
              <a:t>, άλλως, στην περίπτωση οφειλής, βεβαίωση οφειλής που εκδίδεται από την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</a:rPr>
              <a:t>Α.Α.Δ.Ε.</a:t>
            </a: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</a:rPr>
              <a:t>73 παρ. 2β)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Ασφαλιστική ενημερότητα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από </a:t>
            </a:r>
            <a:r>
              <a:rPr lang="en-US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e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ΕΦΚΑ</a:t>
            </a:r>
            <a:r>
              <a:rPr lang="en-US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endParaRPr lang="el-GR" altLang="el-GR" sz="2200" b="1" u="sng" dirty="0">
              <a:solidFill>
                <a:prstClr val="black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1028700" lvl="1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u="sng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ΠΡΟΣΟΧΗ!! </a:t>
            </a:r>
            <a:r>
              <a:rPr lang="en-US" altLang="el-GR" sz="2200" b="1" u="sng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+</a:t>
            </a:r>
            <a:r>
              <a:rPr lang="el-GR" altLang="el-GR" sz="2200" b="1" u="sng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Υ.Δ. </a:t>
            </a:r>
            <a:r>
              <a:rPr lang="el-GR" altLang="el-GR" sz="2200" b="1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ότι δεν έχει εκδοθεί δικαστική ή διοικητική απόφαση με τελεσίδικη και δεσμευτική ισχύ</a:t>
            </a:r>
            <a:r>
              <a:rPr lang="el-GR" altLang="el-GR" sz="2200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για την </a:t>
            </a:r>
            <a:r>
              <a:rPr lang="el-GR" altLang="el-GR" sz="2200" b="1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αθέτηση των υποχρεώσεών του όσον αφορά στην καταβολή φόρων ή εισφορών κοινωνικής ασφάλισης</a:t>
            </a:r>
            <a:r>
              <a:rPr lang="el-GR" altLang="el-GR" sz="2200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. </a:t>
            </a:r>
            <a:r>
              <a:rPr lang="el-GR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Wingdings" panose="05000000000000000000" pitchFamily="2" charset="2"/>
              </a:rPr>
              <a:t>(δες και ΥΔ άρθρου 74 παρ. 4)</a:t>
            </a:r>
            <a:r>
              <a:rPr lang="en-US" altLang="el-GR" sz="2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l-GR" altLang="el-GR" sz="22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defRPr/>
            </a:pPr>
            <a:endParaRPr lang="el-GR" altLang="el-GR" sz="2200" b="1" i="1" u="sng" dirty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sz="2200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64868" name="Text Box 5"/>
          <p:cNvSpPr txBox="1">
            <a:spLocks noChangeArrowheads="1"/>
          </p:cNvSpPr>
          <p:nvPr/>
        </p:nvSpPr>
        <p:spPr bwMode="auto">
          <a:xfrm>
            <a:off x="1928814" y="115889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Αποδεικτικά Μέσα </a:t>
            </a:r>
          </a:p>
        </p:txBody>
      </p:sp>
    </p:spTree>
    <p:extLst>
      <p:ext uri="{BB962C8B-B14F-4D97-AF65-F5344CB8AC3E}">
        <p14:creationId xmlns:p14="http://schemas.microsoft.com/office/powerpoint/2010/main" val="15147078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59764" y="1357314"/>
            <a:ext cx="11482466" cy="50497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Το ύψος καθορίζεται στα έγγραφα της σύμβασης σε συγκεκριμένο χρηματικό ποσό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και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δεν μπορεί να υπερβαίνει το 2% της εκτιμώμενης αξίας της σύμβασης (χωρίς ΦΠΑ)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Για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τον καθορισμό της δεν υπολογίζονται τα δικαιώματα προαίρεσης και παράτασης!!!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Σε περίπτωση υποβολής προσφοράς για 1 ή περισσότερα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τμήματα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το ύψος της υπολογίζεται επί της εκτιμώμενης αξίας του/των προσφερόμενου/ων  τμήματος/των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Σε περίπτωση ένωσης </a:t>
            </a:r>
            <a:r>
              <a:rPr kumimoji="0" lang="el-GR" altLang="el-G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ο.φ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περιλαμβάνει τον όρο ότι καλύπτει τις υποχρεώσεις όλων των </a:t>
            </a:r>
            <a:r>
              <a:rPr kumimoji="0" lang="el-GR" altLang="el-G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ο.φ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. που συμμετέχουν στην ένωση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Ισχύς της = τουλάχιστον 30 ημέρες μετά τη λήξη του χρόνου ισχύος της προσφοράς που καθορίζουν τα έγγραφα της σύμβασης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</a:t>
            </a:r>
            <a:endParaRPr kumimoji="0" lang="en-US" altLang="el-GR" sz="2000" b="0" i="0" u="sng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συμμετοχής 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3830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179882" y="1514007"/>
            <a:ext cx="11467475" cy="4203331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73 παρ. 4β 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Ενιαίο Πιστοποιητικό Δικαστικής Φερεγγυότητας*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από το αρμόδιο Πρωτοδικείο +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Πιστοποιητικό του Γ.Ε.Μ.Η.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από το οποίο προκύπτει ότι το </a:t>
            </a:r>
            <a:r>
              <a:rPr lang="el-GR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νομικό πρόσωπο δεν έχει λυθεί και τεθεί υπό εκκαθάριση με απόφαση των εταίρων</a:t>
            </a:r>
            <a:r>
              <a:rPr lang="en-US" altLang="el-GR" sz="2200" b="1" u="sng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.</a:t>
            </a:r>
            <a:endParaRPr lang="el-GR" altLang="el-GR" sz="2200" b="1" u="sng" dirty="0">
              <a:solidFill>
                <a:prstClr val="black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marL="285750" indent="-285750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r>
              <a:rPr lang="el-GR" altLang="el-GR" sz="2200" b="1" dirty="0">
                <a:solidFill>
                  <a:srgbClr val="FF000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ΠΡΟΣΟΧΉ!! Για τη μη αναστολή επιχειρηματικών δραστηριοτήτων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Εκτύπωση της καρτέλας “Στοιχεία Μητρώου/ Επιχείρησης” από την ηλεκτρονική πλατφόρμα της Ανεξάρτητης Αρχής Δημοσίων Εσόδων, όπως αυτά εμφανίζονται στο </a:t>
            </a:r>
            <a:r>
              <a:rPr lang="el-GR" altLang="el-GR" sz="2200" b="1" dirty="0" err="1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taxisnet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,  από την οποία να προκύπτει η μη αναστολή της επιχειρηματικής δραστηριότητάς τους.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sz="2200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l-GR" altLang="el-GR" sz="2200" dirty="0">
                <a:solidFill>
                  <a:srgbClr val="000000"/>
                </a:solidFill>
                <a:latin typeface="Calibri" pitchFamily="32" charset="0"/>
              </a:rPr>
              <a:t>*</a:t>
            </a:r>
            <a:r>
              <a:rPr lang="el-GR" altLang="el-GR" sz="2200" b="1" dirty="0" err="1">
                <a:solidFill>
                  <a:srgbClr val="002060"/>
                </a:solidFill>
                <a:latin typeface="Calibri" pitchFamily="32" charset="0"/>
              </a:rPr>
              <a:t>Πρβλ</a:t>
            </a:r>
            <a:r>
              <a:rPr lang="el-GR" altLang="el-GR" sz="2200" b="1" dirty="0">
                <a:solidFill>
                  <a:srgbClr val="002060"/>
                </a:solidFill>
                <a:latin typeface="Calibri" pitchFamily="32" charset="0"/>
              </a:rPr>
              <a:t> υπ’ </a:t>
            </a:r>
            <a:r>
              <a:rPr lang="el-GR" altLang="el-GR" sz="2200" b="1" dirty="0" err="1">
                <a:solidFill>
                  <a:srgbClr val="002060"/>
                </a:solidFill>
                <a:latin typeface="Calibri" pitchFamily="32" charset="0"/>
              </a:rPr>
              <a:t>αριθμ</a:t>
            </a:r>
            <a:r>
              <a:rPr lang="el-GR" altLang="el-GR" sz="2200" b="1" dirty="0">
                <a:solidFill>
                  <a:srgbClr val="002060"/>
                </a:solidFill>
                <a:latin typeface="Calibri" pitchFamily="32" charset="0"/>
              </a:rPr>
              <a:t>. 13535/29.03.2021 (ΑΔΑ Ω1Α2Ω-41Τ) </a:t>
            </a:r>
            <a:r>
              <a:rPr lang="el-GR" altLang="el-GR" sz="2200" dirty="0">
                <a:solidFill>
                  <a:srgbClr val="002060"/>
                </a:solidFill>
                <a:latin typeface="Calibri" pitchFamily="32" charset="0"/>
              </a:rPr>
              <a:t>εγκυκλίου του Υπουργείου Δικαιοσύνης σύμφωνα με το από 8-4-21 </a:t>
            </a:r>
            <a:r>
              <a:rPr lang="el-GR" altLang="el-GR" sz="2200" b="1" dirty="0">
                <a:solidFill>
                  <a:srgbClr val="002060"/>
                </a:solidFill>
                <a:latin typeface="Calibri" pitchFamily="32" charset="0"/>
              </a:rPr>
              <a:t>έγγραφο Γεν. Γραμματέων Ψηφιακής Διακυβέρνησης και Δικαιοσύνης. 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66916" name="Text Box 5"/>
          <p:cNvSpPr txBox="1">
            <a:spLocks noChangeArrowheads="1"/>
          </p:cNvSpPr>
          <p:nvPr/>
        </p:nvSpPr>
        <p:spPr bwMode="auto">
          <a:xfrm>
            <a:off x="1928814" y="115889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Αποδεικτικά Μέσα </a:t>
            </a:r>
          </a:p>
        </p:txBody>
      </p:sp>
    </p:spTree>
    <p:extLst>
      <p:ext uri="{BB962C8B-B14F-4D97-AF65-F5344CB8AC3E}">
        <p14:creationId xmlns:p14="http://schemas.microsoft.com/office/powerpoint/2010/main" val="9717886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962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68963" name="Rectangle 4"/>
          <p:cNvSpPr>
            <a:spLocks noChangeArrowheads="1"/>
          </p:cNvSpPr>
          <p:nvPr/>
        </p:nvSpPr>
        <p:spPr bwMode="auto">
          <a:xfrm>
            <a:off x="284813" y="1052513"/>
            <a:ext cx="10203801" cy="4803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 marL="285750" indent="-28575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</a:pPr>
            <a:endParaRPr lang="el-GR" altLang="el-GR" sz="2200" b="1" dirty="0">
              <a:solidFill>
                <a:prstClr val="black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Για τις περιπτώσεις 73 παρ. 4 περ. α’, γ’, δ’, ε’, </a:t>
            </a:r>
            <a:r>
              <a:rPr lang="el-GR" altLang="el-GR" sz="2200" b="1" dirty="0" err="1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στ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’, ζ’ η’ και θ’   υπεύθυνη δήλωση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του προσφέροντος  ότι δεν συντρέχουν στο πρόσωπό του οι οριζόμενοι λόγοι αποκλεισμού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l-GR" altLang="el-GR" sz="2200" b="1" u="sng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Για τον οριζόντιο αποκλεισμό από μελλοντικές διαδικασίες σύναψης (άρθρο 74)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l-GR" altLang="el-GR" sz="2200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 </a:t>
            </a:r>
            <a:r>
              <a:rPr lang="el-GR" altLang="el-GR" sz="2200" b="1" u="sng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Υπεύθυνη δήλωση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στην οποία δηλώνεται ότι δεν έχει επιβληθεί στον οικονομικό φορέα η κύρωση του οριζόντιου αποκλεισμού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από δημόσιες συμβάσεις και συμβάσεις παραχώρησης (</a:t>
            </a:r>
            <a:r>
              <a:rPr lang="el-GR" altLang="el-GR" sz="2200" b="1" dirty="0">
                <a:solidFill>
                  <a:srgbClr val="002060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τροποποίηση ν 4782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)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</a:pP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Αναλυτικά τα αποδεικτικά μέσα δείτε τους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σχετικούς πίνακες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που έχουν αναρτηθεί στην ιστοσελίδα της Αρχής </a:t>
            </a:r>
            <a:r>
              <a:rPr lang="en-US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www.eaadhsy.gr</a:t>
            </a:r>
            <a:r>
              <a:rPr lang="en-US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 </a:t>
            </a:r>
            <a:r>
              <a:rPr lang="el-GR" altLang="el-GR" sz="2200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στη διαδρομή </a:t>
            </a:r>
            <a:r>
              <a:rPr lang="el-GR" altLang="el-GR" sz="2200" b="1" dirty="0">
                <a:solidFill>
                  <a:prstClr val="black"/>
                </a:solidFill>
                <a:latin typeface="Calibri" panose="020F0502020204030204" pitchFamily="34" charset="0"/>
                <a:sym typeface="Wingdings" panose="05000000000000000000" pitchFamily="2" charset="2"/>
              </a:rPr>
              <a:t>ΑΡΧΙΚΗ ΣΕΛΙΔΑ / ΑΝΑΘΕΤΟΥΣΕΣ ΑΡΧΕΣ / ΠΡΟΤΥΠΑ ΤΕΥΧΗ ΥΠΟΔΕΙΓΜΑΤΑ / ΠΡΟΜΗΘΕΙΕΣ ή ΥΠΗΡΕΣΙΕΣ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</a:pPr>
            <a:endParaRPr lang="el-GR" altLang="el-GR" sz="2200" dirty="0">
              <a:solidFill>
                <a:prstClr val="black"/>
              </a:solidFill>
              <a:latin typeface="Calibri" panose="020F0502020204030204" pitchFamily="34" charset="0"/>
              <a:sym typeface="Wingdings" panose="05000000000000000000" pitchFamily="2" charset="2"/>
            </a:endParaRPr>
          </a:p>
        </p:txBody>
      </p:sp>
      <p:sp>
        <p:nvSpPr>
          <p:cNvPr id="168964" name="Text Box 5"/>
          <p:cNvSpPr txBox="1">
            <a:spLocks noChangeArrowheads="1"/>
          </p:cNvSpPr>
          <p:nvPr/>
        </p:nvSpPr>
        <p:spPr bwMode="auto">
          <a:xfrm>
            <a:off x="1928814" y="115889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Αποδεικτικά Μέσα </a:t>
            </a:r>
          </a:p>
        </p:txBody>
      </p:sp>
    </p:spTree>
    <p:extLst>
      <p:ext uri="{BB962C8B-B14F-4D97-AF65-F5344CB8AC3E}">
        <p14:creationId xmlns:p14="http://schemas.microsoft.com/office/powerpoint/2010/main" val="42117480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52229" name="Rectangle 4"/>
          <p:cNvSpPr>
            <a:spLocks noChangeArrowheads="1"/>
          </p:cNvSpPr>
          <p:nvPr/>
        </p:nvSpPr>
        <p:spPr bwMode="auto">
          <a:xfrm>
            <a:off x="374754" y="1052513"/>
            <a:ext cx="11167671" cy="4711163"/>
          </a:xfrm>
          <a:prstGeom prst="rect">
            <a:avLst/>
          </a:prstGeom>
          <a:noFill/>
          <a:ln>
            <a:noFill/>
          </a:ln>
        </p:spPr>
        <p:txBody>
          <a:bodyPr wrap="square" lIns="90000" tIns="46800" rIns="90000" bIns="46800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charset="0"/>
                <a:ea typeface="Microsoft YaHei" charset="-122"/>
              </a:defRPr>
            </a:lvl9pPr>
          </a:lstStyle>
          <a:p>
            <a:pPr marL="285750" indent="-285750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buFont typeface="Wingdings" panose="05000000000000000000" pitchFamily="2" charset="2"/>
              <a:buChar char="Ø"/>
              <a:defRPr/>
            </a:pPr>
            <a:endParaRPr lang="el-GR" altLang="el-GR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l-GR" altLang="el-GR" sz="2200" b="1" dirty="0">
                <a:solidFill>
                  <a:prstClr val="black"/>
                </a:solidFill>
                <a:latin typeface="Calibri" pitchFamily="32" charset="0"/>
              </a:rPr>
              <a:t>Ως προς την απόδειξη των κριτηρίων επιλογής:</a:t>
            </a:r>
            <a:endParaRPr lang="el-GR" altLang="el-GR" sz="2200" b="1" dirty="0">
              <a:solidFill>
                <a:srgbClr val="FF0000"/>
              </a:solidFill>
              <a:latin typeface="Calibri" pitchFamily="32" charset="0"/>
            </a:endParaRP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u="sng" dirty="0">
                <a:solidFill>
                  <a:srgbClr val="7030A0"/>
                </a:solidFill>
                <a:latin typeface="Calibri" pitchFamily="32" charset="0"/>
              </a:rPr>
              <a:t>Καταλληλότητα άσκησης επαγγελματικής δραστηριότητας (του αρ. 75 παρ. 2)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</a:rPr>
              <a:t>	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</a:rPr>
              <a:t>αρ. 80 παρ. 3: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</a:rPr>
              <a:t>με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</a:rPr>
              <a:t>πιστοποιητικό/βεβαίωση του οικείου επαγγελματικού μητρώου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</a:rPr>
              <a:t> του Παραρτήματος </a:t>
            </a:r>
            <a:r>
              <a:rPr lang="en-US" sz="2200" dirty="0">
                <a:solidFill>
                  <a:srgbClr val="000000"/>
                </a:solidFill>
                <a:latin typeface="Calibri" pitchFamily="32" charset="0"/>
              </a:rPr>
              <a:t>XI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</a:rPr>
              <a:t>του Προσαρτήματος Α’ του ν. 4412/2016, που πιστοποιεί την εγγραφή 	και το ειδικό επάγγελμα.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</a:rPr>
              <a:t>Για τους οικονομικούς φορείς που είναι εγκατεστημένοι στην Ελλάδα γίνεται αποδεκτό και πιστοποιητικό που εκδίδεται από την οικεία υπηρεσία του Γ.Ε.Μ.Η. των Επιμελητηρίων (Εμπορικό, Βιομηχανικό ή Βιοτεχνικό Επιμελητήριο)</a:t>
            </a:r>
            <a:endParaRPr lang="en-US" sz="2200" b="1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n-US" sz="2200" dirty="0">
                <a:solidFill>
                  <a:srgbClr val="000000"/>
                </a:solidFill>
                <a:latin typeface="Calibri" pitchFamily="32" charset="0"/>
              </a:rPr>
              <a:t>	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</a:rPr>
              <a:t>- Για την απόδειξη άσκησης γεωργικού ή κτηνοτροφικού επαγγέλματος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sym typeface="Wingdings" panose="05000000000000000000" pitchFamily="2" charset="2"/>
              </a:rPr>
              <a:t> βεβαίωση 	άσκησης επαγγέλματος από αρμόδια διοικητική αρχή ή ΟΤΑ</a:t>
            </a: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dirty="0">
                <a:solidFill>
                  <a:srgbClr val="000000"/>
                </a:solidFill>
                <a:latin typeface="Calibri" pitchFamily="32" charset="0"/>
                <a:sym typeface="Wingdings" panose="05000000000000000000" pitchFamily="2" charset="2"/>
              </a:rPr>
              <a:t>	</a:t>
            </a:r>
            <a:endParaRPr lang="el-GR" altLang="el-GR" b="1" dirty="0">
              <a:solidFill>
                <a:srgbClr val="FF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dirty="0">
              <a:solidFill>
                <a:srgbClr val="000000"/>
              </a:solidFill>
              <a:latin typeface="Calibri" pitchFamily="32" charset="0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defRPr/>
            </a:pPr>
            <a:endParaRPr lang="el-GR" altLang="el-GR" dirty="0">
              <a:solidFill>
                <a:srgbClr val="000000"/>
              </a:solidFill>
              <a:latin typeface="Calibri" pitchFamily="32" charset="0"/>
            </a:endParaRPr>
          </a:p>
        </p:txBody>
      </p:sp>
      <p:sp>
        <p:nvSpPr>
          <p:cNvPr id="171012" name="Text Box 5"/>
          <p:cNvSpPr txBox="1">
            <a:spLocks noChangeArrowheads="1"/>
          </p:cNvSpPr>
          <p:nvPr/>
        </p:nvSpPr>
        <p:spPr bwMode="auto">
          <a:xfrm>
            <a:off x="1558926" y="115889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Αποδεικτικά Μέσα </a:t>
            </a:r>
          </a:p>
        </p:txBody>
      </p:sp>
    </p:spTree>
    <p:extLst>
      <p:ext uri="{BB962C8B-B14F-4D97-AF65-F5344CB8AC3E}">
        <p14:creationId xmlns:p14="http://schemas.microsoft.com/office/powerpoint/2010/main" val="33987780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98308" name="Rectangle 4"/>
          <p:cNvSpPr>
            <a:spLocks noChangeArrowheads="1"/>
          </p:cNvSpPr>
          <p:nvPr/>
        </p:nvSpPr>
        <p:spPr bwMode="auto">
          <a:xfrm>
            <a:off x="434715" y="942976"/>
            <a:ext cx="11272603" cy="4834273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1900" u="sng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u="sng" dirty="0">
                <a:solidFill>
                  <a:srgbClr val="7030A0"/>
                </a:solidFill>
                <a:latin typeface="Calibri" pitchFamily="32" charset="0"/>
                <a:ea typeface="Microsoft YaHei" charset="-122"/>
              </a:rPr>
              <a:t>Οικονομική και χρηματοοικονομική επάρκεια (του αρ. 75 παρ. 3) 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αρ. 80 παρ. 4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με ένα ή περισσότερα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δικαιολογητικά Μέρους I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Παραρτήματος XII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του Προσαρτήματος Α,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αλλά και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εφόσον για βάσιμο λόγο ο ο.φ. δεν μπορεί να προσκομίσει τα αιτούμενα από την α.α., με οποιοδήποτε άλλο έγγραφο προσκομίζει ο ο.φ. και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κρίνει κατάλληλο η α.α.</a:t>
            </a: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u="sng" dirty="0">
                <a:solidFill>
                  <a:srgbClr val="7030A0"/>
                </a:solidFill>
                <a:latin typeface="Calibri" pitchFamily="32" charset="0"/>
                <a:ea typeface="Microsoft YaHei" charset="-122"/>
              </a:rPr>
              <a:t>Τεχνική και επαγγελματική ικανότητα (του αρ. 75 παρ. 4) 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</a:p>
          <a:p>
            <a:pPr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	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αρ. 80 παρ. 5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: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 έναν ή περισσότερους τρόπους που αναφέρονται στο Μέρος II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του Παραρτήματος XII του Προσαρτήματος Α’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  <a:sym typeface="Wingdings" panose="05000000000000000000" pitchFamily="2" charset="2"/>
              </a:rPr>
              <a:t> μόνο τα συγκεκριμένα αποδεικτικά μέσα</a:t>
            </a:r>
            <a:endParaRPr lang="el-GR" sz="2200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0956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Ενώσεις ο.φ. 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υποβάλλουν τα ως άνω, κατά περίπτωση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δικαιολογητικά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για κάθε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ο.φ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που συμμετέχει στην ένωση</a:t>
            </a:r>
          </a:p>
          <a:p>
            <a:pPr marL="30956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endParaRPr lang="el-GR" sz="22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tabLst>
                <a:tab pos="309563" algn="l"/>
                <a:tab pos="757238" algn="l"/>
                <a:tab pos="1206500" algn="l"/>
                <a:tab pos="1655763" algn="l"/>
                <a:tab pos="2105025" algn="l"/>
                <a:tab pos="2554288" algn="l"/>
                <a:tab pos="3003550" algn="l"/>
                <a:tab pos="3452813" algn="l"/>
                <a:tab pos="3902075" algn="l"/>
                <a:tab pos="4351338" algn="l"/>
                <a:tab pos="4800600" algn="l"/>
                <a:tab pos="5249863" algn="l"/>
                <a:tab pos="5699125" algn="l"/>
                <a:tab pos="6148388" algn="l"/>
                <a:tab pos="6597650" algn="l"/>
                <a:tab pos="7046913" algn="l"/>
                <a:tab pos="7496175" algn="l"/>
                <a:tab pos="7945438" algn="l"/>
                <a:tab pos="8394700" algn="l"/>
                <a:tab pos="8843963" algn="l"/>
                <a:tab pos="9293225" algn="l"/>
              </a:tabLst>
              <a:defRPr/>
            </a:pP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Πρβλ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 err="1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ο.π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. </a:t>
            </a:r>
            <a:r>
              <a:rPr lang="el-GR" sz="2200" b="1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πίνακα αποδεικτικών μέσων ΕΑΑΔΗΣΥ</a:t>
            </a:r>
          </a:p>
        </p:txBody>
      </p:sp>
      <p:sp>
        <p:nvSpPr>
          <p:cNvPr id="173060" name="Text Box 5"/>
          <p:cNvSpPr txBox="1">
            <a:spLocks noChangeArrowheads="1"/>
          </p:cNvSpPr>
          <p:nvPr/>
        </p:nvSpPr>
        <p:spPr bwMode="auto">
          <a:xfrm>
            <a:off x="1544639" y="0"/>
            <a:ext cx="8943975" cy="1125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 dirty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Αποδεικτικά </a:t>
            </a:r>
            <a:r>
              <a:rPr lang="el-GR" altLang="el-GR" sz="3200" b="1" dirty="0" smtClean="0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Μέσα</a:t>
            </a:r>
            <a:endParaRPr lang="el-GR" altLang="el-GR" sz="3200" b="1" dirty="0">
              <a:solidFill>
                <a:srgbClr val="00000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686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2063750" y="476250"/>
            <a:ext cx="8147050" cy="94138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b="1" dirty="0">
                <a:solidFill>
                  <a:schemeClr val="tx1"/>
                </a:solidFill>
                <a:cs typeface="Arial" panose="020B0604020202020204" pitchFamily="34" charset="0"/>
              </a:rPr>
              <a:t>ΑΠΟΔΕΙΚΤΙΚΑ ΜΕΣΑ </a:t>
            </a:r>
            <a:br>
              <a:rPr lang="el-GR" sz="3600" b="1" dirty="0">
                <a:solidFill>
                  <a:schemeClr val="tx1"/>
                </a:solidFill>
                <a:cs typeface="Arial" panose="020B0604020202020204" pitchFamily="34" charset="0"/>
              </a:rPr>
            </a:br>
            <a:r>
              <a:rPr lang="el-GR" sz="1500" dirty="0">
                <a:solidFill>
                  <a:schemeClr val="tx1"/>
                </a:solidFill>
              </a:rPr>
              <a:t/>
            </a:r>
            <a:br>
              <a:rPr lang="el-GR" sz="1500" dirty="0">
                <a:solidFill>
                  <a:schemeClr val="tx1"/>
                </a:solidFill>
              </a:rPr>
            </a:br>
            <a:r>
              <a:rPr lang="el-GR" sz="1500" b="1" dirty="0"/>
              <a:t/>
            </a:r>
            <a:br>
              <a:rPr lang="el-GR" sz="1500" b="1" dirty="0"/>
            </a:br>
            <a:endParaRPr lang="el-GR" sz="1500" dirty="0"/>
          </a:p>
        </p:txBody>
      </p:sp>
      <p:sp>
        <p:nvSpPr>
          <p:cNvPr id="103427" name="Θέση περιεχομένου 2"/>
          <p:cNvSpPr>
            <a:spLocks noGrp="1"/>
          </p:cNvSpPr>
          <p:nvPr>
            <p:ph type="body" idx="1"/>
          </p:nvPr>
        </p:nvSpPr>
        <p:spPr>
          <a:xfrm>
            <a:off x="1905001" y="1916114"/>
            <a:ext cx="4041775" cy="1512887"/>
          </a:xfrm>
          <a:ln>
            <a:round/>
            <a:headEnd/>
            <a:tailEnd/>
          </a:ln>
        </p:spPr>
        <p:txBody>
          <a:bodyPr rtlCol="0"/>
          <a:lstStyle/>
          <a:p>
            <a:pPr marL="80963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endParaRPr lang="el-GR" altLang="el-GR" dirty="0" smtClean="0"/>
          </a:p>
          <a:p>
            <a:pPr marL="80963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r>
              <a:rPr lang="el-GR" altLang="el-GR" sz="2600" dirty="0">
                <a:solidFill>
                  <a:schemeClr val="tx1"/>
                </a:solidFill>
              </a:rPr>
              <a:t>ΕΩΣ 3 ΜΗΝΕΣ </a:t>
            </a:r>
          </a:p>
          <a:p>
            <a:pPr marL="80963"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r>
              <a:rPr lang="el-GR" altLang="el-GR" sz="2600" dirty="0">
                <a:solidFill>
                  <a:schemeClr val="tx1"/>
                </a:solidFill>
              </a:rPr>
              <a:t>ΠΡΙΝ ΤΗΝ ΥΠΟΒΟΛΗ ΤΟΥΣ</a:t>
            </a:r>
          </a:p>
          <a:p>
            <a:pPr marL="80963" algn="just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endParaRPr lang="el-GR" altLang="el-GR" sz="3100" dirty="0">
              <a:solidFill>
                <a:schemeClr val="tx1"/>
              </a:solidFill>
            </a:endParaRPr>
          </a:p>
        </p:txBody>
      </p:sp>
      <p:sp>
        <p:nvSpPr>
          <p:cNvPr id="10" name="Θέση περιεχομένου 9"/>
          <p:cNvSpPr>
            <a:spLocks noGrp="1"/>
          </p:cNvSpPr>
          <p:nvPr>
            <p:ph sz="quarter" idx="2"/>
          </p:nvPr>
        </p:nvSpPr>
        <p:spPr>
          <a:xfrm>
            <a:off x="1905001" y="3257551"/>
            <a:ext cx="4041775" cy="3051175"/>
          </a:xfrm>
          <a:pattFill prst="pct20">
            <a:fgClr>
              <a:schemeClr val="accent1"/>
            </a:fgClr>
            <a:bgClr>
              <a:schemeClr val="bg1"/>
            </a:bgClr>
          </a:pattFill>
          <a:ln>
            <a:solidFill>
              <a:schemeClr val="accent2"/>
            </a:solidFill>
          </a:ln>
        </p:spPr>
        <p:txBody>
          <a:bodyPr rtlCol="0">
            <a:normAutofit fontScale="70000" lnSpcReduction="20000"/>
          </a:bodyPr>
          <a:lstStyle/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sz="2900" b="1" dirty="0">
                <a:solidFill>
                  <a:schemeClr val="tx1"/>
                </a:solidFill>
              </a:rPr>
              <a:t>Δικαιολογητικά 73 παρ. 1 (ποινικό μητρώο)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sz="2900" b="1" dirty="0">
                <a:solidFill>
                  <a:schemeClr val="tx1"/>
                </a:solidFill>
              </a:rPr>
              <a:t>Δικαιολογητικά 73 παρ. 2 (φορολογική – ασφαλιστική ενημερότητα)*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sz="2900" b="1" dirty="0">
                <a:solidFill>
                  <a:schemeClr val="tx1"/>
                </a:solidFill>
              </a:rPr>
              <a:t>Δικαιολογητικά 73 παρ. 4 β’ (Ενιαίο Πιστοποιητικό Δικαστικής Φερεγγυότητας)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sz="2900" b="1" dirty="0">
                <a:solidFill>
                  <a:schemeClr val="tx1"/>
                </a:solidFill>
              </a:rPr>
              <a:t>Ένορκες βεβαιώσεις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endParaRPr lang="el-GR" dirty="0">
              <a:solidFill>
                <a:schemeClr val="tx1"/>
              </a:solidFill>
            </a:endParaRPr>
          </a:p>
          <a:p>
            <a:pPr marL="82296" indent="0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None/>
              <a:defRPr/>
            </a:pPr>
            <a:r>
              <a:rPr lang="el-GR" b="1" dirty="0" smtClean="0">
                <a:solidFill>
                  <a:schemeClr val="tx1"/>
                </a:solidFill>
              </a:rPr>
              <a:t>*εκτός εάν ρητώς ορίζεται επ’ αυτών χρόνος ισχύος τους, για την Ελλάδα δίμηνο ή 1 μήνα (περίπτωση διακανονισμού)</a:t>
            </a:r>
            <a:endParaRPr lang="el-GR" b="1" dirty="0">
              <a:solidFill>
                <a:schemeClr val="tx1"/>
              </a:solidFill>
            </a:endParaRPr>
          </a:p>
        </p:txBody>
      </p:sp>
      <p:sp>
        <p:nvSpPr>
          <p:cNvPr id="103429" name="Θέση κειμένου 10"/>
          <p:cNvSpPr>
            <a:spLocks noGrp="1"/>
          </p:cNvSpPr>
          <p:nvPr>
            <p:ph type="body" sz="half" idx="3"/>
          </p:nvPr>
        </p:nvSpPr>
        <p:spPr>
          <a:xfrm>
            <a:off x="6245226" y="1916114"/>
            <a:ext cx="3965575" cy="1152525"/>
          </a:xfrm>
          <a:ln>
            <a:round/>
            <a:headEnd/>
            <a:tailEnd/>
          </a:ln>
        </p:spPr>
        <p:txBody>
          <a:bodyPr rtlCol="0"/>
          <a:lstStyle/>
          <a:p>
            <a:pPr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r>
              <a:rPr lang="el-GR" altLang="el-GR" dirty="0" smtClean="0">
                <a:solidFill>
                  <a:schemeClr val="tx1"/>
                </a:solidFill>
              </a:rPr>
              <a:t>ΕΩΣ 30 ΗΜΕΡΕΣ</a:t>
            </a:r>
          </a:p>
          <a:p>
            <a:pPr algn="ctr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defRPr/>
            </a:pPr>
            <a:r>
              <a:rPr lang="el-GR" altLang="el-GR" dirty="0" smtClean="0">
                <a:solidFill>
                  <a:schemeClr val="tx1"/>
                </a:solidFill>
              </a:rPr>
              <a:t>ΠΡΙΝ ΤΗΝ ΥΠΟΒΟΛΗ ΤΟΥΣ*</a:t>
            </a:r>
          </a:p>
        </p:txBody>
      </p:sp>
      <p:sp>
        <p:nvSpPr>
          <p:cNvPr id="103430" name="Θέση περιεχομένου 11"/>
          <p:cNvSpPr>
            <a:spLocks noGrp="1"/>
          </p:cNvSpPr>
          <p:nvPr>
            <p:ph sz="quarter" idx="4"/>
          </p:nvPr>
        </p:nvSpPr>
        <p:spPr>
          <a:xfrm>
            <a:off x="6245225" y="3068639"/>
            <a:ext cx="4038600" cy="2016125"/>
          </a:xfrm>
          <a:blipFill dpi="0" rotWithShape="0">
            <a:blip r:embed="rId4"/>
            <a:srcRect/>
            <a:tile tx="0" ty="0" sx="100000" sy="100000" flip="none" algn="tl"/>
          </a:blipFill>
          <a:ln>
            <a:solidFill>
              <a:schemeClr val="accent2"/>
            </a:solidFill>
            <a:round/>
            <a:headEnd/>
            <a:tailEnd/>
          </a:ln>
        </p:spPr>
        <p:txBody>
          <a:bodyPr rtlCol="0">
            <a:normAutofit fontScale="92500" lnSpcReduction="20000"/>
          </a:bodyPr>
          <a:lstStyle/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altLang="el-GR" sz="1800" b="1" dirty="0">
                <a:solidFill>
                  <a:schemeClr val="tx1"/>
                </a:solidFill>
              </a:rPr>
              <a:t>Δικαιολογητικά 75 παρ. 2 (πιστοποιητικό οικείου επαγγελματικού - εμπορικού μητρώου)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altLang="el-GR" sz="1800" b="1" dirty="0">
                <a:solidFill>
                  <a:schemeClr val="tx1"/>
                </a:solidFill>
              </a:rPr>
              <a:t>Αποδεικτικά εκπροσώπησης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altLang="el-GR" sz="1800" b="1" dirty="0">
                <a:solidFill>
                  <a:schemeClr val="tx1"/>
                </a:solidFill>
              </a:rPr>
              <a:t>Δικαιολογητικά ονομαστικοποίησης μετοχών (άνω του 1.000.000 €)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r>
              <a:rPr lang="el-GR" altLang="el-GR" sz="1800" dirty="0">
                <a:solidFill>
                  <a:schemeClr val="tx1"/>
                </a:solidFill>
              </a:rPr>
              <a:t>*εκτός αν προβλέπεται άλλως σε ειδικές διατάξεις</a:t>
            </a:r>
          </a:p>
          <a:p>
            <a:pPr marL="274320" indent="-192024" eaLnBrk="1" fontAlgn="auto" hangingPunct="1">
              <a:spcAft>
                <a:spcPts val="0"/>
              </a:spcAft>
              <a:buClr>
                <a:schemeClr val="accent3">
                  <a:lumMod val="75000"/>
                </a:schemeClr>
              </a:buClr>
              <a:buFont typeface="Georgia"/>
              <a:buChar char="•"/>
              <a:defRPr/>
            </a:pPr>
            <a:endParaRPr lang="el-GR" altLang="el-GR" sz="1800" dirty="0"/>
          </a:p>
        </p:txBody>
      </p:sp>
      <p:sp>
        <p:nvSpPr>
          <p:cNvPr id="13" name="TextBox 12"/>
          <p:cNvSpPr txBox="1"/>
          <p:nvPr/>
        </p:nvSpPr>
        <p:spPr>
          <a:xfrm>
            <a:off x="6584951" y="5710238"/>
            <a:ext cx="3286125" cy="10160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 defTabSz="449263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l-GR" sz="1500" dirty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Υπεύθυνες Δηλώσεις : σε μεταγενέστερο χρόνο της πρόσκλησης για υποβολή δικαιολογητικών </a:t>
            </a:r>
          </a:p>
        </p:txBody>
      </p:sp>
      <p:sp>
        <p:nvSpPr>
          <p:cNvPr id="175112" name="Ορθογώνιο 3"/>
          <p:cNvSpPr>
            <a:spLocks noChangeArrowheads="1"/>
          </p:cNvSpPr>
          <p:nvPr/>
        </p:nvSpPr>
        <p:spPr bwMode="auto">
          <a:xfrm>
            <a:off x="3989388" y="1444626"/>
            <a:ext cx="4572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defTabSz="449263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altLang="el-GR" sz="2000" b="1" dirty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  <a:t>ΧΡΟΝΟΣ ΕΚΔΟΣΗΣ</a:t>
            </a:r>
            <a:br>
              <a:rPr lang="el-GR" altLang="el-GR" sz="2000" b="1" dirty="0">
                <a:solidFill>
                  <a:prstClr val="black"/>
                </a:solidFill>
                <a:latin typeface="Arial" panose="020B0604020202020204" pitchFamily="34" charset="0"/>
                <a:ea typeface="Microsoft YaHei" panose="020B0503020204020204" pitchFamily="34" charset="-122"/>
              </a:rPr>
            </a:br>
            <a:endParaRPr lang="el-GR" altLang="el-GR" sz="2000" dirty="0">
              <a:solidFill>
                <a:prstClr val="black"/>
              </a:solidFill>
              <a:latin typeface="Arial" panose="020B0604020202020204" pitchFamily="34" charset="0"/>
              <a:ea typeface="Microsoft YaHei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76610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154" name="Τίτλος 1"/>
          <p:cNvSpPr>
            <a:spLocks noGrp="1"/>
          </p:cNvSpPr>
          <p:nvPr>
            <p:ph type="title"/>
          </p:nvPr>
        </p:nvSpPr>
        <p:spPr>
          <a:xfrm>
            <a:off x="1774826" y="188914"/>
            <a:ext cx="8435975" cy="1468437"/>
          </a:xfrm>
        </p:spPr>
        <p:txBody>
          <a:bodyPr/>
          <a:lstStyle/>
          <a:p>
            <a:pPr algn="ctr" eaLnBrk="1" hangingPunct="1"/>
            <a:r>
              <a:rPr lang="el-GR" altLang="el-GR" sz="3200" b="1" dirty="0">
                <a:solidFill>
                  <a:schemeClr val="tx1"/>
                </a:solidFill>
                <a:cs typeface="Arial" panose="020B0604020202020204" pitchFamily="34" charset="0"/>
              </a:rPr>
              <a:t>Πρότυπα διασφάλισης ποιότητας και πρότυπα περιβαλλοντικής διαχείρισης (άρθρο 82)</a:t>
            </a:r>
          </a:p>
        </p:txBody>
      </p:sp>
      <p:sp>
        <p:nvSpPr>
          <p:cNvPr id="178179" name="Θέση περιεχομένου 2"/>
          <p:cNvSpPr>
            <a:spLocks noGrp="1"/>
          </p:cNvSpPr>
          <p:nvPr>
            <p:ph idx="1"/>
          </p:nvPr>
        </p:nvSpPr>
        <p:spPr>
          <a:xfrm>
            <a:off x="359764" y="1844676"/>
            <a:ext cx="11437495" cy="4176713"/>
          </a:xfrm>
        </p:spPr>
        <p:txBody>
          <a:bodyPr rtlCol="0">
            <a:normAutofit lnSpcReduction="10000"/>
          </a:bodyPr>
          <a:lstStyle/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Times New Roman" panose="02020603050405020304" pitchFamily="18" charset="0"/>
              <a:buNone/>
              <a:defRPr/>
            </a:pPr>
            <a:r>
              <a:rPr lang="el-GR" altLang="el-GR" sz="2200" b="1" dirty="0" smtClean="0">
                <a:solidFill>
                  <a:schemeClr val="tx1"/>
                </a:solidFill>
              </a:rPr>
              <a:t>Αν </a:t>
            </a:r>
            <a:r>
              <a:rPr lang="el-GR" altLang="el-GR" sz="2200" dirty="0">
                <a:solidFill>
                  <a:schemeClr val="tx1"/>
                </a:solidFill>
              </a:rPr>
              <a:t>η αναθέτουσα αρχή </a:t>
            </a:r>
            <a:r>
              <a:rPr lang="el-GR" altLang="el-GR" sz="2200" b="1" dirty="0">
                <a:solidFill>
                  <a:schemeClr val="tx1"/>
                </a:solidFill>
              </a:rPr>
              <a:t>απαιτεί την προσκόμιση πιστοποιητικών </a:t>
            </a:r>
            <a:r>
              <a:rPr lang="el-GR" altLang="el-GR" sz="2200" dirty="0">
                <a:solidFill>
                  <a:schemeClr val="tx1"/>
                </a:solidFill>
              </a:rPr>
              <a:t>εκδιδόμενων από ανεξάρτητους </a:t>
            </a:r>
            <a:r>
              <a:rPr lang="el-GR" altLang="el-GR" sz="2200" dirty="0" smtClean="0">
                <a:solidFill>
                  <a:schemeClr val="tx1"/>
                </a:solidFill>
              </a:rPr>
              <a:t>οργανισμούς: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solidFill>
                  <a:schemeClr val="tx1"/>
                </a:solidFill>
              </a:rPr>
              <a:t> </a:t>
            </a:r>
            <a:r>
              <a:rPr lang="el-GR" altLang="el-GR" sz="2200" b="1" dirty="0">
                <a:solidFill>
                  <a:schemeClr val="tx1"/>
                </a:solidFill>
              </a:rPr>
              <a:t>παραπέμπει σε συστήματα διασφάλισης ποιότητας / οικολογικής διαχείρισης και ελέγχου τα οποία βασίζονται </a:t>
            </a:r>
            <a:r>
              <a:rPr lang="el-GR" altLang="el-GR" sz="2200" b="1" dirty="0" smtClean="0">
                <a:solidFill>
                  <a:schemeClr val="tx1"/>
                </a:solidFill>
              </a:rPr>
              <a:t>σε ευρωπαϊκά πρότυπα </a:t>
            </a:r>
            <a:r>
              <a:rPr lang="el-GR" altLang="el-GR" sz="2200" b="1" dirty="0">
                <a:solidFill>
                  <a:schemeClr val="tx1"/>
                </a:solidFill>
              </a:rPr>
              <a:t>και έχουν πιστοποιηθεί από διαπιστευμένους οργανισμούς. 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solidFill>
                  <a:schemeClr val="tx1"/>
                </a:solidFill>
              </a:rPr>
              <a:t>Αναγνωρίζει </a:t>
            </a:r>
            <a:r>
              <a:rPr lang="el-GR" altLang="el-GR" sz="2200" b="1" dirty="0">
                <a:solidFill>
                  <a:schemeClr val="tx1"/>
                </a:solidFill>
              </a:rPr>
              <a:t>ως ισοδύναμα πιστοποιητικά που παρέχονται από άλλα κράτη μέλη</a:t>
            </a:r>
          </a:p>
          <a:p>
            <a:pPr algn="just" eaLnBrk="1" hangingPunct="1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l-GR" altLang="el-GR" sz="2200" b="1" dirty="0" smtClean="0">
                <a:solidFill>
                  <a:schemeClr val="tx1"/>
                </a:solidFill>
              </a:rPr>
              <a:t>Αποδέχεται </a:t>
            </a:r>
            <a:r>
              <a:rPr lang="el-GR" altLang="el-GR" sz="2200" b="1" dirty="0">
                <a:solidFill>
                  <a:schemeClr val="tx1"/>
                </a:solidFill>
              </a:rPr>
              <a:t>άλλα αποδεικτικά στοιχεία για ισοδύναμα μέτρα διασφάλισης ποιότητας / οικολογικής διαχείρισης και ελέγχου, </a:t>
            </a:r>
            <a:r>
              <a:rPr lang="el-GR" altLang="el-GR" sz="2200" dirty="0">
                <a:solidFill>
                  <a:schemeClr val="tx1"/>
                </a:solidFill>
              </a:rPr>
              <a:t>εφόσον ο ενδιαφερόμενος οικονομικός φορέας δεν είχε τη δυνατότητα να αποκτήσει τα εν λόγω πιστοποιητικά εντός των σχετικών προθεσμιών </a:t>
            </a:r>
            <a:r>
              <a:rPr lang="el-GR" altLang="el-GR" sz="2200" b="1" dirty="0">
                <a:solidFill>
                  <a:schemeClr val="tx1"/>
                </a:solidFill>
              </a:rPr>
              <a:t>για λόγους για τους οποίους δεν ευθύνεται </a:t>
            </a:r>
            <a:r>
              <a:rPr lang="el-GR" altLang="el-GR" sz="2200" dirty="0">
                <a:solidFill>
                  <a:schemeClr val="tx1"/>
                </a:solidFill>
              </a:rPr>
              <a:t>ο ίδιος,</a:t>
            </a:r>
            <a:r>
              <a:rPr lang="el-GR" altLang="el-GR" sz="2200" b="1" dirty="0">
                <a:solidFill>
                  <a:schemeClr val="tx1"/>
                </a:solidFill>
              </a:rPr>
              <a:t> υπό την προϋπόθεση ότι ο οικονομικός φορέας αποδεικνύει ότι τα προτεινόμενα μέτρα διασφάλισης ποιότητας πληρούν τα απαιτούμενα πρότυπα διασφάλισης ποιότητας.</a:t>
            </a:r>
          </a:p>
        </p:txBody>
      </p:sp>
    </p:spTree>
    <p:extLst>
      <p:ext uri="{BB962C8B-B14F-4D97-AF65-F5344CB8AC3E}">
        <p14:creationId xmlns:p14="http://schemas.microsoft.com/office/powerpoint/2010/main" val="16132261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178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el-GR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  <a:p>
            <a:pPr algn="r" defTabSz="449263" fontAlgn="base">
              <a:spcBef>
                <a:spcPct val="0"/>
              </a:spcBef>
              <a:spcAft>
                <a:spcPts val="700"/>
              </a:spcAft>
              <a:buSzPct val="100000"/>
            </a:pPr>
            <a:endParaRPr lang="de-DE" altLang="el-GR" sz="1400">
              <a:solidFill>
                <a:srgbClr val="FFFFFF"/>
              </a:solidFill>
              <a:latin typeface="Book Antiqua" panose="02040602050305030304" pitchFamily="18" charset="0"/>
              <a:cs typeface="Arial" panose="020B0604020202020204" pitchFamily="34" charset="0"/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479686" y="1066801"/>
            <a:ext cx="10094654" cy="4726551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 marL="336550" indent="-312738" algn="just" defTabSz="449263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b="1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36550" indent="-312738" algn="just" defTabSz="449263" eaLnBrk="0" fontAlgn="base" hangingPunct="0">
              <a:spcBef>
                <a:spcPts val="6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Wingdings" charset="2"/>
              <a:buChar char="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Επίσημοι κατάλογοι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εγκεκριμένων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εργοληπτών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προμηθευτώ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 ή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παρόχων υπηρεσιών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, συμπεριλαμβανομένων των </a:t>
            </a:r>
            <a:r>
              <a:rPr lang="el-GR" sz="2200" u="sng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μελετητώ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ν, εφόσον προβλέπονται από τις εκάστοτε ισχύουσες εθνικές διατάξεις ή/και η πιστοποίηση από οργανισμούς πιστοποίησης </a:t>
            </a:r>
            <a:r>
              <a:rPr lang="el-GR" sz="2200" dirty="0">
                <a:solidFill>
                  <a:srgbClr val="000000"/>
                </a:solidFill>
                <a:latin typeface="Wingdings" charset="2"/>
                <a:ea typeface="Microsoft YaHei" charset="-122"/>
              </a:rPr>
              <a:t>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παρέχουν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τεκμήριο καταλληλότητας συμμετοχής ως προς τις απαιτήσεις ποιοτικής επιλογής, τις οποίες καλύπτει ο επίσημος κατάλογος ή το πιστοποιητικό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(παρ. 1 &amp; 4)</a:t>
            </a:r>
          </a:p>
          <a:p>
            <a:pPr marL="341313" indent="-309563" algn="just" defTabSz="449263" eaLnBrk="0" fontAlgn="base" hangingPunct="0">
              <a:spcBef>
                <a:spcPts val="60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Οι πληροφορίες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που μπορούν να συναχθούν από την εγγραφή σε επίσημους καταλόγους ή από την πιστοποίηση </a:t>
            </a:r>
            <a:r>
              <a:rPr lang="el-GR" sz="2200" b="1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δεν τίθενται υπό αμφισβήτηση </a:t>
            </a:r>
            <a:r>
              <a:rPr lang="el-GR" sz="2200" dirty="0">
                <a:solidFill>
                  <a:srgbClr val="000000"/>
                </a:solidFill>
                <a:latin typeface="Calibri" pitchFamily="32" charset="0"/>
                <a:ea typeface="Microsoft YaHei" charset="-122"/>
              </a:rPr>
              <a:t>χωρίς αιτιολόγηση</a:t>
            </a: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  <a:p>
            <a:pPr marL="341313" indent="-309563" algn="just" defTabSz="449263" eaLnBrk="0" fontAlgn="base" hangingPunct="0">
              <a:spcBef>
                <a:spcPct val="0"/>
              </a:spcBef>
              <a:spcAft>
                <a:spcPct val="0"/>
              </a:spcAft>
              <a:buSzPct val="100000"/>
              <a:tabLst>
                <a:tab pos="341313" algn="l"/>
                <a:tab pos="788988" algn="l"/>
                <a:tab pos="1238250" algn="l"/>
                <a:tab pos="1687513" algn="l"/>
                <a:tab pos="2136775" algn="l"/>
                <a:tab pos="2586038" algn="l"/>
                <a:tab pos="3035300" algn="l"/>
                <a:tab pos="3484563" algn="l"/>
                <a:tab pos="3933825" algn="l"/>
                <a:tab pos="4383088" algn="l"/>
                <a:tab pos="4832350" algn="l"/>
                <a:tab pos="5281613" algn="l"/>
                <a:tab pos="5730875" algn="l"/>
                <a:tab pos="6180138" algn="l"/>
                <a:tab pos="6629400" algn="l"/>
                <a:tab pos="7078663" algn="l"/>
                <a:tab pos="7527925" algn="l"/>
                <a:tab pos="7977188" algn="l"/>
                <a:tab pos="8426450" algn="l"/>
                <a:tab pos="8875713" algn="l"/>
                <a:tab pos="9324975" algn="l"/>
              </a:tabLst>
              <a:defRPr/>
            </a:pPr>
            <a:endParaRPr lang="el-GR" sz="1900" dirty="0">
              <a:solidFill>
                <a:srgbClr val="000000"/>
              </a:solidFill>
              <a:latin typeface="Calibri" pitchFamily="32" charset="0"/>
              <a:ea typeface="Microsoft YaHei" charset="-122"/>
            </a:endParaRPr>
          </a:p>
        </p:txBody>
      </p:sp>
      <p:sp>
        <p:nvSpPr>
          <p:cNvPr id="178180" name="Text Box 5"/>
          <p:cNvSpPr txBox="1">
            <a:spLocks noChangeArrowheads="1"/>
          </p:cNvSpPr>
          <p:nvPr/>
        </p:nvSpPr>
        <p:spPr bwMode="auto">
          <a:xfrm>
            <a:off x="1544639" y="188914"/>
            <a:ext cx="8715375" cy="936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algn="ctr" defTabSz="449263" fontAlgn="base">
              <a:spcBef>
                <a:spcPct val="0"/>
              </a:spcBef>
              <a:spcAft>
                <a:spcPct val="0"/>
              </a:spcAft>
              <a:buSzPct val="100000"/>
            </a:pPr>
            <a:r>
              <a:rPr lang="el-GR" altLang="el-GR" sz="3200" b="1">
                <a:solidFill>
                  <a:srgbClr val="00000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Επίσημοι Κατάλογοι</a:t>
            </a:r>
          </a:p>
        </p:txBody>
      </p:sp>
    </p:spTree>
    <p:extLst>
      <p:ext uri="{BB962C8B-B14F-4D97-AF65-F5344CB8AC3E}">
        <p14:creationId xmlns:p14="http://schemas.microsoft.com/office/powerpoint/2010/main" val="5247539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53143" y="731520"/>
            <a:ext cx="10929257" cy="1084217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705394" y="1802674"/>
            <a:ext cx="10877005" cy="3841041"/>
          </a:xfrm>
          <a:pattFill prst="ltDnDiag">
            <a:fgClr>
              <a:schemeClr val="accent1"/>
            </a:fgClr>
            <a:bgClr>
              <a:schemeClr val="bg1"/>
            </a:bgClr>
          </a:pattFill>
        </p:spPr>
        <p:txBody>
          <a:bodyPr>
            <a:normAutofit lnSpcReduction="10000"/>
          </a:bodyPr>
          <a:lstStyle/>
          <a:p>
            <a:pPr lvl="1" algn="just">
              <a:buNone/>
            </a:pPr>
            <a:r>
              <a:rPr lang="el-GR" sz="4000" b="1" i="1" dirty="0" smtClean="0">
                <a:solidFill>
                  <a:srgbClr val="002060"/>
                </a:solidFill>
                <a:sym typeface="Wingdings" pitchFamily="2" charset="2"/>
              </a:rPr>
              <a:t>Ευχαριστώ για την προσοχή σας!</a:t>
            </a:r>
          </a:p>
          <a:p>
            <a:pPr lvl="1" algn="just">
              <a:buNone/>
            </a:pPr>
            <a:endParaRPr lang="el-GR" sz="4000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Μίνα Καλογρίδου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Προϊσταμένη Διεύθυνσης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Μελετών και Γνωμοδοτήσεων</a:t>
            </a: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Ε.Α.ΔΗ.ΣΥ.</a:t>
            </a:r>
          </a:p>
          <a:p>
            <a:pPr lvl="1" algn="r">
              <a:buNone/>
            </a:pPr>
            <a:r>
              <a:rPr lang="en-US" b="1" i="1" dirty="0" smtClean="0">
                <a:solidFill>
                  <a:srgbClr val="002060"/>
                </a:solidFill>
                <a:sym typeface="Wingdings" pitchFamily="2" charset="2"/>
                <a:hlinkClick r:id="rId2"/>
              </a:rPr>
              <a:t>m.kalogridou@eaadhsy.gr</a:t>
            </a:r>
            <a:endParaRPr lang="en-US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r">
              <a:buNone/>
            </a:pPr>
            <a:r>
              <a:rPr lang="el-GR" b="1" i="1" dirty="0" smtClean="0">
                <a:solidFill>
                  <a:srgbClr val="002060"/>
                </a:solidFill>
                <a:sym typeface="Wingdings" pitchFamily="2" charset="2"/>
              </a:rPr>
              <a:t>Τηλ. </a:t>
            </a:r>
            <a:r>
              <a:rPr lang="en-US" b="1" i="1" dirty="0" smtClean="0">
                <a:solidFill>
                  <a:srgbClr val="002060"/>
                </a:solidFill>
                <a:sym typeface="Wingdings" pitchFamily="2" charset="2"/>
              </a:rPr>
              <a:t>2132124732</a:t>
            </a:r>
            <a:endParaRPr lang="el-GR" b="1" i="1" dirty="0" smtClean="0">
              <a:solidFill>
                <a:srgbClr val="002060"/>
              </a:solidFill>
              <a:sym typeface="Wingdings" pitchFamily="2" charset="2"/>
            </a:endParaRPr>
          </a:p>
          <a:p>
            <a:pPr lvl="1" algn="just"/>
            <a:endParaRPr lang="el-GR" sz="2200" dirty="0" smtClean="0"/>
          </a:p>
        </p:txBody>
      </p:sp>
    </p:spTree>
    <p:extLst>
      <p:ext uri="{BB962C8B-B14F-4D97-AF65-F5344CB8AC3E}">
        <p14:creationId xmlns:p14="http://schemas.microsoft.com/office/powerpoint/2010/main" val="1343085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59764" y="1357314"/>
            <a:ext cx="11482466" cy="49266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ΔΕΝ απαιτείται στις διαδικασίες: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διαδικασία ανάθεσης σύμβασης μέσω δυναμικού συστήματος αγοράς,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συμφωνίες-πλαίσιο,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απευθείας ανάθεσης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επιλογής από κατάλογο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επιλογή από ηλεκτρονικό κατάλογο (e-</a:t>
            </a:r>
            <a:r>
              <a:rPr kumimoji="0" lang="el-GR" altLang="el-G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catalogue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/</a:t>
            </a:r>
            <a:r>
              <a:rPr kumimoji="0" lang="el-GR" altLang="el-GR" sz="22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emarketplace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2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Στις διαδικασίες δύο σταδίων (κλειστή διαδικασία, ανταγωνιστική διαδικασία με διαπραγμάτευση, ανταγωνιστικό διάλογο και σύμπραξη καινοτομίας), η εγγύηση συμμετοχής υποβάλλεται στο δεύτερο στάδιο, με την υποβολή της προσφοράς (βλ. άρθρο 92, παρ. 3)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συμμετοχής 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8400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359764" y="1357314"/>
            <a:ext cx="11482466" cy="3741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Ποσοστό 4 % επί της εκτιμώμενης αξίας της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σύμβασης προμηθειών και υπηρεσιών 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(π/υ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) και 5% σε συμβάσεις έργων και μελετών 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χωρίς να συμπεριλαμβάνονται τα δικαιώματα προαίρεσης </a:t>
            </a:r>
            <a:endParaRPr kumimoji="0" lang="el-GR" altLang="el-GR" sz="2200" b="1" i="0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Κατάθεση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μέχρι την υπογραφή του συμφωνητικού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Κατάπτωση: για παράβαση των όρων της σύμβασης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 ΔΕΝ απαιτείται για συμβάσεις αξίας ίσης ή κατώτερης των 30.000 € (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ΠΡΟΣΟΧΗ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! Δεν συμπίπτει με την απευθείας ανάθεσης για υπηρεσίες άρθρου 107) 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Καλύπτει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: συνολικά και χωρίς διακρίσεις την εφαρμογή όλων των όρων της σύμβασης  και κάθε απαίτηση έναντι του αναδόχου </a:t>
            </a: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καλής εκτέλεσης 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2603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494675" y="1537196"/>
            <a:ext cx="11482466" cy="30645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για τη συμφωνία-πλαίσιο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Ευχέρεια αναθέτουσας αρχής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Ύψος σε ποσοστό μέχρι 0,5% επί της συνολικής αξίας της συμφωνίας πλαίσιο ή του τμήματος της συμφωνίας πλαίσιο που του έχει ανατεθεί. 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για τις εκτελεστικές συμβάσεις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Υποχρεωτική ύψους 4% της εκτιμώμενης αξίας της.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καλής εκτέλεσης συμφωνία πλαίσιο  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98385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1"/>
          <p:cNvSpPr txBox="1">
            <a:spLocks noChangeArrowheads="1"/>
          </p:cNvSpPr>
          <p:nvPr/>
        </p:nvSpPr>
        <p:spPr bwMode="auto">
          <a:xfrm>
            <a:off x="7192963" y="4714876"/>
            <a:ext cx="3295650" cy="728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46800" rIns="0" bIns="468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70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de-DE" altLang="el-GR" sz="14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Book Antiqua" panose="02040602050305030304" pitchFamily="18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7" name="Rectangle 4"/>
          <p:cNvSpPr>
            <a:spLocks noChangeArrowheads="1"/>
          </p:cNvSpPr>
          <p:nvPr/>
        </p:nvSpPr>
        <p:spPr bwMode="auto">
          <a:xfrm>
            <a:off x="494675" y="1537196"/>
            <a:ext cx="11482466" cy="4080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0000" tIns="46800" rIns="90000" bIns="46800">
            <a:spAutoFit/>
          </a:bodyPr>
          <a:lstStyle>
            <a:lvl1pPr>
              <a:spcBef>
                <a:spcPts val="225"/>
              </a:spcBef>
              <a:buClr>
                <a:srgbClr val="297D53"/>
              </a:buClr>
              <a:buFont typeface="Georgia" panose="02040502050405020303" pitchFamily="18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100">
                <a:solidFill>
                  <a:schemeClr val="tx2"/>
                </a:solidFill>
                <a:latin typeface="Calibri" panose="020F0502020204030204" pitchFamily="34" charset="0"/>
              </a:defRPr>
            </a:lvl1pPr>
            <a:lvl2pPr marL="493713" indent="-184150">
              <a:spcBef>
                <a:spcPts val="225"/>
              </a:spcBef>
              <a:buClr>
                <a:srgbClr val="4A7C29"/>
              </a:buClr>
              <a:buFont typeface="Georgia" panose="02040502050405020303" pitchFamily="18" charset="0"/>
              <a:buChar char="▫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900">
                <a:solidFill>
                  <a:schemeClr val="tx2"/>
                </a:solidFill>
                <a:latin typeface="Calibri" panose="020F0502020204030204" pitchFamily="34" charset="0"/>
              </a:defRPr>
            </a:lvl2pPr>
            <a:lvl3pPr marL="692150" indent="-1635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2"/>
                </a:solidFill>
                <a:latin typeface="Calibri" panose="020F0502020204030204" pitchFamily="34" charset="0"/>
              </a:defRPr>
            </a:lvl3pPr>
            <a:lvl4pPr marL="884238" indent="-150813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600">
                <a:solidFill>
                  <a:schemeClr val="tx2"/>
                </a:solidFill>
                <a:latin typeface="Calibri" panose="020F0502020204030204" pitchFamily="34" charset="0"/>
              </a:defRPr>
            </a:lvl4pPr>
            <a:lvl5pPr marL="1041400" indent="-136525">
              <a:spcBef>
                <a:spcPts val="225"/>
              </a:spcBef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5pPr>
            <a:lvl6pPr marL="14986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6pPr>
            <a:lvl7pPr marL="19558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7pPr>
            <a:lvl8pPr marL="24130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8pPr>
            <a:lvl9pPr marL="2870200" indent="-136525" defTabSz="449263" eaLnBrk="0" fontAlgn="base" hangingPunct="0">
              <a:spcBef>
                <a:spcPts val="225"/>
              </a:spcBef>
              <a:spcAft>
                <a:spcPct val="0"/>
              </a:spcAft>
              <a:buClr>
                <a:srgbClr val="4D671B"/>
              </a:buClr>
              <a:buFont typeface="Wingdings 2" panose="05020102010507070707" pitchFamily="18" charset="2"/>
              <a:buChar char="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500">
                <a:solidFill>
                  <a:schemeClr val="tx2"/>
                </a:solidFill>
                <a:latin typeface="Calibri" panose="020F0502020204030204" pitchFamily="34" charset="0"/>
              </a:defRPr>
            </a:lvl9pPr>
          </a:lstStyle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Η δυνατότητα προκαταβολής </a:t>
            </a: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αποτελεί ευχέρεια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της αναθέτουσας αρχής.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Αν δοθεί προκαταβολή υποχρέωση για εγγυητική ίσης με το ποσό της προκαταβολής. 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Η χορηγούμενη προκαταβολή είναι έντοκη από την ημερομηνία καταβολής της στον ανάδοχο και επιβαρύνεται με επιτόκιο, το ύψος του οποίου καθορίζεται με απόφαση του Υπουργού Οικονομικών.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Η προκαταβολή μπορεί να χορηγείται τμηματικά εφόσον ορίζεται στα έγγραφα της σύμβασης.</a:t>
            </a:r>
          </a:p>
          <a:p>
            <a:pPr marL="342900" marR="0" lvl="0" indent="-34290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§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2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Η </a:t>
            </a:r>
            <a:r>
              <a:rPr kumimoji="0" lang="el-GR" altLang="el-GR" sz="22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προκαταβολή απαγορεύεται να χρησιμοποιηθεί για δαπάνες που δεν σχετίζονται, άμεσα ή έμμεσα, με το αντικείμενο της σύμβασης.</a:t>
            </a: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  <a:p>
            <a:pPr marL="0" marR="0" lvl="0" indent="0" algn="just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FF0000"/>
              </a:buClr>
              <a:buSzTx/>
              <a:buFont typeface="Georgia" panose="02040502050405020303" pitchFamily="18" charset="0"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endParaRPr kumimoji="0" lang="el-GR" altLang="el-GR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  <p:sp>
        <p:nvSpPr>
          <p:cNvPr id="52228" name="Text Box 5"/>
          <p:cNvSpPr txBox="1">
            <a:spLocks noChangeArrowheads="1"/>
          </p:cNvSpPr>
          <p:nvPr/>
        </p:nvSpPr>
        <p:spPr bwMode="auto">
          <a:xfrm>
            <a:off x="1544639" y="188913"/>
            <a:ext cx="8715375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000">
                <a:solidFill>
                  <a:schemeClr val="bg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 marL="0" marR="0" lvl="0" indent="0" algn="ctr" defTabSz="4492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/>
            </a:pPr>
            <a:r>
              <a:rPr kumimoji="0" lang="el-GR" altLang="el-G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Microsoft YaHei" panose="020B0503020204020204" pitchFamily="34" charset="-122"/>
                <a:cs typeface="Arial" panose="020B0604020202020204" pitchFamily="34" charset="0"/>
              </a:rPr>
              <a:t>Εγγύηση προκαταβολής</a:t>
            </a:r>
            <a:endParaRPr kumimoji="0" lang="el-GR" altLang="el-GR" sz="32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Microsoft YaHei" panose="020B0503020204020204" pitchFamily="34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90864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2.xml><?xml version="1.0" encoding="utf-8"?>
<a:theme xmlns:a="http://schemas.openxmlformats.org/drawingml/2006/main" name="2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3.xml><?xml version="1.0" encoding="utf-8"?>
<a:theme xmlns:a="http://schemas.openxmlformats.org/drawingml/2006/main" name="3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4.xml><?xml version="1.0" encoding="utf-8"?>
<a:theme xmlns:a="http://schemas.openxmlformats.org/drawingml/2006/main" name="4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5.xml><?xml version="1.0" encoding="utf-8"?>
<a:theme xmlns:a="http://schemas.openxmlformats.org/drawingml/2006/main" name="5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6.xml><?xml version="1.0" encoding="utf-8"?>
<a:theme xmlns:a="http://schemas.openxmlformats.org/drawingml/2006/main" name="1_Παρουσίαση εκπαίδευσης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6224867_TF03460604" id="{25ABF085-DDEA-4EFE-8218-5BD8BECF4739}" vid="{63331392-D9F2-4E8A-98E1-8C9857AD6AFA}"/>
    </a:ext>
  </a:extLst>
</a:theme>
</file>

<file path=ppt/theme/theme7.xml><?xml version="1.0" encoding="utf-8"?>
<a:theme xmlns:a="http://schemas.openxmlformats.org/drawingml/2006/main" name="Θέμα του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Θέμα του Offic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1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2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3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4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0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1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2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3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4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55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6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7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8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ppt/theme/themeOverride9.xml><?xml version="1.0" encoding="utf-8"?>
<a:themeOverride xmlns:a="http://schemas.openxmlformats.org/drawingml/2006/main">
  <a:clrScheme name="Green Yellow">
    <a:dk1>
      <a:sysClr val="windowText" lastClr="000000"/>
    </a:dk1>
    <a:lt1>
      <a:sysClr val="window" lastClr="FFFFFF"/>
    </a:lt1>
    <a:dk2>
      <a:srgbClr val="455F51"/>
    </a:dk2>
    <a:lt2>
      <a:srgbClr val="E2DFCC"/>
    </a:lt2>
    <a:accent1>
      <a:srgbClr val="99CB38"/>
    </a:accent1>
    <a:accent2>
      <a:srgbClr val="63A537"/>
    </a:accent2>
    <a:accent3>
      <a:srgbClr val="37A76F"/>
    </a:accent3>
    <a:accent4>
      <a:srgbClr val="44C1A3"/>
    </a:accent4>
    <a:accent5>
      <a:srgbClr val="4EB3CF"/>
    </a:accent5>
    <a:accent6>
      <a:srgbClr val="51C3F9"/>
    </a:accent6>
    <a:hlink>
      <a:srgbClr val="EE7B08"/>
    </a:hlink>
    <a:folHlink>
      <a:srgbClr val="977B2D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13803</TotalTime>
  <Words>5167</Words>
  <Application>Microsoft Office PowerPoint</Application>
  <PresentationFormat>Ευρεία οθόνη</PresentationFormat>
  <Paragraphs>881</Paragraphs>
  <Slides>57</Slides>
  <Notes>46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6</vt:i4>
      </vt:variant>
      <vt:variant>
        <vt:lpstr>Τίτλοι διαφανειών</vt:lpstr>
      </vt:variant>
      <vt:variant>
        <vt:i4>57</vt:i4>
      </vt:variant>
    </vt:vector>
  </HeadingPairs>
  <TitlesOfParts>
    <vt:vector size="73" baseType="lpstr">
      <vt:lpstr>Microsoft YaHei</vt:lpstr>
      <vt:lpstr>Arial</vt:lpstr>
      <vt:lpstr>Book Antiqua</vt:lpstr>
      <vt:lpstr>Calibri</vt:lpstr>
      <vt:lpstr>Georgia</vt:lpstr>
      <vt:lpstr>Segoe UI</vt:lpstr>
      <vt:lpstr>Times New Roman</vt:lpstr>
      <vt:lpstr>Trebuchet MS</vt:lpstr>
      <vt:lpstr>Wingdings</vt:lpstr>
      <vt:lpstr>Wingdings 2</vt:lpstr>
      <vt:lpstr>Παρουσίαση εκπαίδευσης</vt:lpstr>
      <vt:lpstr>2_Παρουσίαση εκπαίδευσης</vt:lpstr>
      <vt:lpstr>3_Παρουσίαση εκπαίδευσης</vt:lpstr>
      <vt:lpstr>4_Παρουσίαση εκπαίδευσης</vt:lpstr>
      <vt:lpstr>5_Παρουσίαση εκπαίδευσης</vt:lpstr>
      <vt:lpstr>1_Παρουσίαση εκπαίδευσης</vt:lpstr>
      <vt:lpstr>Δημόσιες Συμβάσεις - ΕΣΗΔΗΣ</vt:lpstr>
      <vt:lpstr>5η διδακτική ενότητα – Θεματικές ενότητες</vt:lpstr>
      <vt:lpstr>Επιλογή των συμμετεχόντων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ΧΡΟΝΟΣ ΣΥΝΔΡΟΜΗΣ ΛΟΓΩΝ ΑΠΟΚΛΕΙΣΜΟΥ</vt:lpstr>
      <vt:lpstr>Παρουσίαση του PowerPoint</vt:lpstr>
      <vt:lpstr>Λήψη Μέτρων Αυτοκάθαρσης</vt:lpstr>
      <vt:lpstr>ΑΞΙΟΛΟΓΗΣΗ ΜΕΤΡΩΝ ΑΥΤΟΚΑΘΑΡΣΗΣ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Ευρωπαϊκό Ενιαίο Έγγραφο Σύμβασης (ΕΕΕΣ) </vt:lpstr>
      <vt:lpstr>ΑΠΟΔΕΙΚΤΙΚΑ ΜΕΣΑ (άρθρο 80)</vt:lpstr>
      <vt:lpstr>ΑΠΟΔΕΙΚΤΙΚΑ ΜΕΣΑ (άρθρο 80)</vt:lpstr>
      <vt:lpstr>ΑΠΟΔΕΙΚΤΙΚΑ ΜΕΣΑ (άρθρο 80)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ΑΠΟΔΕΙΚΤΙΚΑ ΜΕΣΑ    </vt:lpstr>
      <vt:lpstr>Πρότυπα διασφάλισης ποιότητας και πρότυπα περιβαλλοντικής διαχείρισης (άρθρο 82)</vt:lpstr>
      <vt:lpstr>Παρουσίαση του PowerPoint</vt:lpstr>
      <vt:lpstr>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ΑΝΑΘΕΣΗ ΚΑΙ ΕΚΤΕΛΕΣΗ ΔΗΜΟΣΙΩΝ ΣΥΜΒΑΣΕΩΝ ΠΡΟΜΗΘΕΙΩΝ &amp; ΥΠΗΡΕΣΙΩΝ</dc:title>
  <dc:creator>Eleni</dc:creator>
  <cp:lastModifiedBy>User</cp:lastModifiedBy>
  <cp:revision>707</cp:revision>
  <dcterms:created xsi:type="dcterms:W3CDTF">2021-12-02T12:36:04Z</dcterms:created>
  <dcterms:modified xsi:type="dcterms:W3CDTF">2022-11-17T22:27:59Z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