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248"/>
  </p:notesMasterIdLst>
  <p:sldIdLst>
    <p:sldId id="348" r:id="rId2"/>
    <p:sldId id="350" r:id="rId3"/>
    <p:sldId id="520" r:id="rId4"/>
    <p:sldId id="519" r:id="rId5"/>
    <p:sldId id="517" r:id="rId6"/>
    <p:sldId id="518" r:id="rId7"/>
    <p:sldId id="521" r:id="rId8"/>
    <p:sldId id="522" r:id="rId9"/>
    <p:sldId id="523" r:id="rId10"/>
    <p:sldId id="524" r:id="rId11"/>
    <p:sldId id="525" r:id="rId12"/>
    <p:sldId id="526" r:id="rId13"/>
    <p:sldId id="527" r:id="rId14"/>
    <p:sldId id="528" r:id="rId15"/>
    <p:sldId id="662" r:id="rId16"/>
    <p:sldId id="530" r:id="rId17"/>
    <p:sldId id="531" r:id="rId18"/>
    <p:sldId id="579" r:id="rId19"/>
    <p:sldId id="533" r:id="rId20"/>
    <p:sldId id="580" r:id="rId21"/>
    <p:sldId id="534" r:id="rId22"/>
    <p:sldId id="535" r:id="rId23"/>
    <p:sldId id="582" r:id="rId24"/>
    <p:sldId id="536" r:id="rId25"/>
    <p:sldId id="538" r:id="rId26"/>
    <p:sldId id="539" r:id="rId27"/>
    <p:sldId id="583" r:id="rId28"/>
    <p:sldId id="540" r:id="rId29"/>
    <p:sldId id="541" r:id="rId30"/>
    <p:sldId id="584" r:id="rId31"/>
    <p:sldId id="543" r:id="rId32"/>
    <p:sldId id="585" r:id="rId33"/>
    <p:sldId id="544" r:id="rId34"/>
    <p:sldId id="545" r:id="rId35"/>
    <p:sldId id="586" r:id="rId36"/>
    <p:sldId id="546" r:id="rId37"/>
    <p:sldId id="587" r:id="rId38"/>
    <p:sldId id="547" r:id="rId39"/>
    <p:sldId id="592" r:id="rId40"/>
    <p:sldId id="548" r:id="rId41"/>
    <p:sldId id="549" r:id="rId42"/>
    <p:sldId id="593" r:id="rId43"/>
    <p:sldId id="550" r:id="rId44"/>
    <p:sldId id="588" r:id="rId45"/>
    <p:sldId id="551" r:id="rId46"/>
    <p:sldId id="552" r:id="rId47"/>
    <p:sldId id="555" r:id="rId48"/>
    <p:sldId id="556" r:id="rId49"/>
    <p:sldId id="557" r:id="rId50"/>
    <p:sldId id="590" r:id="rId51"/>
    <p:sldId id="558" r:id="rId52"/>
    <p:sldId id="559" r:id="rId53"/>
    <p:sldId id="560" r:id="rId54"/>
    <p:sldId id="561" r:id="rId55"/>
    <p:sldId id="562" r:id="rId56"/>
    <p:sldId id="563" r:id="rId57"/>
    <p:sldId id="564" r:id="rId58"/>
    <p:sldId id="594" r:id="rId59"/>
    <p:sldId id="565" r:id="rId60"/>
    <p:sldId id="566" r:id="rId61"/>
    <p:sldId id="595" r:id="rId62"/>
    <p:sldId id="601" r:id="rId63"/>
    <p:sldId id="570" r:id="rId64"/>
    <p:sldId id="571" r:id="rId65"/>
    <p:sldId id="573" r:id="rId66"/>
    <p:sldId id="597" r:id="rId67"/>
    <p:sldId id="575" r:id="rId68"/>
    <p:sldId id="598" r:id="rId69"/>
    <p:sldId id="576" r:id="rId70"/>
    <p:sldId id="577" r:id="rId71"/>
    <p:sldId id="602" r:id="rId72"/>
    <p:sldId id="603" r:id="rId73"/>
    <p:sldId id="604" r:id="rId74"/>
    <p:sldId id="605" r:id="rId75"/>
    <p:sldId id="606" r:id="rId76"/>
    <p:sldId id="607" r:id="rId77"/>
    <p:sldId id="608" r:id="rId78"/>
    <p:sldId id="609" r:id="rId79"/>
    <p:sldId id="610" r:id="rId80"/>
    <p:sldId id="611" r:id="rId81"/>
    <p:sldId id="612" r:id="rId82"/>
    <p:sldId id="613" r:id="rId83"/>
    <p:sldId id="615" r:id="rId84"/>
    <p:sldId id="667" r:id="rId85"/>
    <p:sldId id="616" r:id="rId86"/>
    <p:sldId id="617" r:id="rId87"/>
    <p:sldId id="619" r:id="rId88"/>
    <p:sldId id="620" r:id="rId89"/>
    <p:sldId id="621" r:id="rId90"/>
    <p:sldId id="622" r:id="rId91"/>
    <p:sldId id="624" r:id="rId92"/>
    <p:sldId id="623" r:id="rId93"/>
    <p:sldId id="625" r:id="rId94"/>
    <p:sldId id="668" r:id="rId95"/>
    <p:sldId id="669" r:id="rId96"/>
    <p:sldId id="627" r:id="rId97"/>
    <p:sldId id="628" r:id="rId98"/>
    <p:sldId id="629" r:id="rId99"/>
    <p:sldId id="630" r:id="rId100"/>
    <p:sldId id="631" r:id="rId101"/>
    <p:sldId id="774" r:id="rId102"/>
    <p:sldId id="632" r:id="rId103"/>
    <p:sldId id="633" r:id="rId104"/>
    <p:sldId id="634" r:id="rId105"/>
    <p:sldId id="636" r:id="rId106"/>
    <p:sldId id="637" r:id="rId107"/>
    <p:sldId id="638" r:id="rId108"/>
    <p:sldId id="639" r:id="rId109"/>
    <p:sldId id="640" r:id="rId110"/>
    <p:sldId id="641" r:id="rId111"/>
    <p:sldId id="642" r:id="rId112"/>
    <p:sldId id="643" r:id="rId113"/>
    <p:sldId id="644" r:id="rId114"/>
    <p:sldId id="775" r:id="rId115"/>
    <p:sldId id="645" r:id="rId116"/>
    <p:sldId id="646" r:id="rId117"/>
    <p:sldId id="647" r:id="rId118"/>
    <p:sldId id="648" r:id="rId119"/>
    <p:sldId id="649" r:id="rId120"/>
    <p:sldId id="650" r:id="rId121"/>
    <p:sldId id="663" r:id="rId122"/>
    <p:sldId id="776" r:id="rId123"/>
    <p:sldId id="651" r:id="rId124"/>
    <p:sldId id="652" r:id="rId125"/>
    <p:sldId id="653" r:id="rId126"/>
    <p:sldId id="654" r:id="rId127"/>
    <p:sldId id="655" r:id="rId128"/>
    <p:sldId id="656" r:id="rId129"/>
    <p:sldId id="657" r:id="rId130"/>
    <p:sldId id="664" r:id="rId131"/>
    <p:sldId id="658" r:id="rId132"/>
    <p:sldId id="665" r:id="rId133"/>
    <p:sldId id="659" r:id="rId134"/>
    <p:sldId id="666" r:id="rId135"/>
    <p:sldId id="660" r:id="rId136"/>
    <p:sldId id="661" r:id="rId137"/>
    <p:sldId id="670" r:id="rId138"/>
    <p:sldId id="671" r:id="rId139"/>
    <p:sldId id="672" r:id="rId140"/>
    <p:sldId id="673" r:id="rId141"/>
    <p:sldId id="674" r:id="rId142"/>
    <p:sldId id="675" r:id="rId143"/>
    <p:sldId id="777" r:id="rId144"/>
    <p:sldId id="778" r:id="rId145"/>
    <p:sldId id="779" r:id="rId146"/>
    <p:sldId id="676" r:id="rId147"/>
    <p:sldId id="677" r:id="rId148"/>
    <p:sldId id="678" r:id="rId149"/>
    <p:sldId id="679" r:id="rId150"/>
    <p:sldId id="680" r:id="rId151"/>
    <p:sldId id="681" r:id="rId152"/>
    <p:sldId id="682" r:id="rId153"/>
    <p:sldId id="683" r:id="rId154"/>
    <p:sldId id="684" r:id="rId155"/>
    <p:sldId id="685" r:id="rId156"/>
    <p:sldId id="686" r:id="rId157"/>
    <p:sldId id="687" r:id="rId158"/>
    <p:sldId id="688" r:id="rId159"/>
    <p:sldId id="689" r:id="rId160"/>
    <p:sldId id="690" r:id="rId161"/>
    <p:sldId id="691" r:id="rId162"/>
    <p:sldId id="692" r:id="rId163"/>
    <p:sldId id="693" r:id="rId164"/>
    <p:sldId id="694" r:id="rId165"/>
    <p:sldId id="695" r:id="rId166"/>
    <p:sldId id="696" r:id="rId167"/>
    <p:sldId id="697" r:id="rId168"/>
    <p:sldId id="698" r:id="rId169"/>
    <p:sldId id="699" r:id="rId170"/>
    <p:sldId id="700" r:id="rId171"/>
    <p:sldId id="701" r:id="rId172"/>
    <p:sldId id="826" r:id="rId173"/>
    <p:sldId id="827" r:id="rId174"/>
    <p:sldId id="702" r:id="rId175"/>
    <p:sldId id="704" r:id="rId176"/>
    <p:sldId id="831" r:id="rId177"/>
    <p:sldId id="832" r:id="rId178"/>
    <p:sldId id="833" r:id="rId179"/>
    <p:sldId id="834" r:id="rId180"/>
    <p:sldId id="835" r:id="rId181"/>
    <p:sldId id="836" r:id="rId182"/>
    <p:sldId id="705" r:id="rId183"/>
    <p:sldId id="706" r:id="rId184"/>
    <p:sldId id="707" r:id="rId185"/>
    <p:sldId id="780" r:id="rId186"/>
    <p:sldId id="841" r:id="rId187"/>
    <p:sldId id="724" r:id="rId188"/>
    <p:sldId id="737" r:id="rId189"/>
    <p:sldId id="738" r:id="rId190"/>
    <p:sldId id="743" r:id="rId191"/>
    <p:sldId id="747" r:id="rId192"/>
    <p:sldId id="750" r:id="rId193"/>
    <p:sldId id="754" r:id="rId194"/>
    <p:sldId id="758" r:id="rId195"/>
    <p:sldId id="762" r:id="rId196"/>
    <p:sldId id="767" r:id="rId197"/>
    <p:sldId id="771" r:id="rId198"/>
    <p:sldId id="730" r:id="rId199"/>
    <p:sldId id="837" r:id="rId200"/>
    <p:sldId id="838" r:id="rId201"/>
    <p:sldId id="839" r:id="rId202"/>
    <p:sldId id="781" r:id="rId203"/>
    <p:sldId id="782" r:id="rId204"/>
    <p:sldId id="783" r:id="rId205"/>
    <p:sldId id="784" r:id="rId206"/>
    <p:sldId id="786" r:id="rId207"/>
    <p:sldId id="787" r:id="rId208"/>
    <p:sldId id="788" r:id="rId209"/>
    <p:sldId id="789" r:id="rId210"/>
    <p:sldId id="790" r:id="rId211"/>
    <p:sldId id="791" r:id="rId212"/>
    <p:sldId id="792" r:id="rId213"/>
    <p:sldId id="793" r:id="rId214"/>
    <p:sldId id="794" r:id="rId215"/>
    <p:sldId id="795" r:id="rId216"/>
    <p:sldId id="796" r:id="rId217"/>
    <p:sldId id="797" r:id="rId218"/>
    <p:sldId id="842" r:id="rId219"/>
    <p:sldId id="798" r:id="rId220"/>
    <p:sldId id="800" r:id="rId221"/>
    <p:sldId id="801" r:id="rId222"/>
    <p:sldId id="802" r:id="rId223"/>
    <p:sldId id="803" r:id="rId224"/>
    <p:sldId id="804" r:id="rId225"/>
    <p:sldId id="805" r:id="rId226"/>
    <p:sldId id="806" r:id="rId227"/>
    <p:sldId id="807" r:id="rId228"/>
    <p:sldId id="808" r:id="rId229"/>
    <p:sldId id="809" r:id="rId230"/>
    <p:sldId id="810" r:id="rId231"/>
    <p:sldId id="811" r:id="rId232"/>
    <p:sldId id="812" r:id="rId233"/>
    <p:sldId id="813" r:id="rId234"/>
    <p:sldId id="814" r:id="rId235"/>
    <p:sldId id="815" r:id="rId236"/>
    <p:sldId id="816" r:id="rId237"/>
    <p:sldId id="817" r:id="rId238"/>
    <p:sldId id="818" r:id="rId239"/>
    <p:sldId id="819" r:id="rId240"/>
    <p:sldId id="820" r:id="rId241"/>
    <p:sldId id="821" r:id="rId242"/>
    <p:sldId id="822" r:id="rId243"/>
    <p:sldId id="823" r:id="rId244"/>
    <p:sldId id="824" r:id="rId245"/>
    <p:sldId id="825" r:id="rId246"/>
    <p:sldId id="840" r:id="rId2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5870" autoAdjust="0"/>
  </p:normalViewPr>
  <p:slideViewPr>
    <p:cSldViewPr snapToGrid="0">
      <p:cViewPr>
        <p:scale>
          <a:sx n="96" d="100"/>
          <a:sy n="96" d="100"/>
        </p:scale>
        <p:origin x="182"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notesMaster" Target="notesMasters/notesMaster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slide" Target="slides/slide232.xml"/><Relationship Id="rId238" Type="http://schemas.openxmlformats.org/officeDocument/2006/relationships/slide" Target="slides/slide237.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slide" Target="slides/slide243.xml"/><Relationship Id="rId249"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viewProps" Target="viewProps.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theme" Target="theme/theme1.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tableStyles" Target="tableStyles.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1FC9DE-3D6C-46C7-864D-D2152E9B8143}" type="datetimeFigureOut">
              <a:rPr lang="el-GR" smtClean="0"/>
              <a:t>13/12/2025</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F09596-0B7F-4578-A653-1C3F08D64603}" type="slidenum">
              <a:rPr lang="el-GR" smtClean="0"/>
              <a:t>‹#›</a:t>
            </a:fld>
            <a:endParaRPr lang="el-GR"/>
          </a:p>
        </p:txBody>
      </p:sp>
    </p:spTree>
    <p:extLst>
      <p:ext uri="{BB962C8B-B14F-4D97-AF65-F5344CB8AC3E}">
        <p14:creationId xmlns:p14="http://schemas.microsoft.com/office/powerpoint/2010/main" val="1465601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smtClean="0"/>
          </a:p>
          <a:p>
            <a:endParaRPr lang="el-GR" dirty="0" smtClean="0"/>
          </a:p>
          <a:p>
            <a:endParaRPr lang="el-GR" dirty="0" smtClean="0"/>
          </a:p>
          <a:p>
            <a:endParaRPr lang="el-GR" dirty="0"/>
          </a:p>
        </p:txBody>
      </p:sp>
      <p:sp>
        <p:nvSpPr>
          <p:cNvPr id="4" name="Slide Number Placeholder 3"/>
          <p:cNvSpPr>
            <a:spLocks noGrp="1"/>
          </p:cNvSpPr>
          <p:nvPr>
            <p:ph type="sldNum" sz="quarter" idx="10"/>
          </p:nvPr>
        </p:nvSpPr>
        <p:spPr/>
        <p:txBody>
          <a:bodyPr/>
          <a:lstStyle/>
          <a:p>
            <a:fld id="{B8F09596-0B7F-4578-A653-1C3F08D64603}" type="slidenum">
              <a:rPr lang="el-GR" smtClean="0"/>
              <a:t>182</a:t>
            </a:fld>
            <a:endParaRPr lang="el-GR"/>
          </a:p>
        </p:txBody>
      </p:sp>
    </p:spTree>
    <p:extLst>
      <p:ext uri="{BB962C8B-B14F-4D97-AF65-F5344CB8AC3E}">
        <p14:creationId xmlns:p14="http://schemas.microsoft.com/office/powerpoint/2010/main" val="1570942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27652"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fld id="{0E238131-CC5C-455F-9504-01FD2CBA6C6A}" type="slidenum">
              <a:rPr lang="en-GB" altLang="en-US" sz="1200"/>
              <a:pPr/>
              <a:t>191</a:t>
            </a:fld>
            <a:endParaRPr lang="en-GB" altLang="en-US" sz="1200"/>
          </a:p>
        </p:txBody>
      </p:sp>
    </p:spTree>
    <p:extLst>
      <p:ext uri="{BB962C8B-B14F-4D97-AF65-F5344CB8AC3E}">
        <p14:creationId xmlns:p14="http://schemas.microsoft.com/office/powerpoint/2010/main" val="3119561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DFAF1FB-9E54-4D39-9D87-45CE9B8D5120}" type="datetimeFigureOut">
              <a:rPr lang="el-GR" smtClean="0"/>
              <a:t>13/12/2025</a:t>
            </a:fld>
            <a:endParaRPr lang="el-G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F3D0F1A6-88D2-46A7-AEDD-8598A6F55932}" type="slidenum">
              <a:rPr lang="el-GR" smtClean="0"/>
              <a:t>‹#›</a:t>
            </a:fld>
            <a:endParaRPr lang="el-G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9648594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13/12/2025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982801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13/12/2025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07929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13/12/2025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95638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DDFAF1FB-9E54-4D39-9D87-45CE9B8D5120}" type="datetimeFigureOut">
              <a:rPr lang="el-GR" smtClean="0"/>
              <a:t>13/12/2025</a:t>
            </a:fld>
            <a:endParaRPr lang="el-G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1861270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DDFAF1FB-9E54-4D39-9D87-45CE9B8D5120}" type="datetimeFigureOut">
              <a:rPr lang="el-GR" smtClean="0"/>
              <a:t>13/12/2025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62598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DDFAF1FB-9E54-4D39-9D87-45CE9B8D5120}" type="datetimeFigureOut">
              <a:rPr lang="el-GR" smtClean="0"/>
              <a:t>13/12/2025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33439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DDFAF1FB-9E54-4D39-9D87-45CE9B8D5120}" type="datetimeFigureOut">
              <a:rPr lang="el-GR" smtClean="0"/>
              <a:t>13/12/2025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4732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FAF1FB-9E54-4D39-9D87-45CE9B8D5120}" type="datetimeFigureOut">
              <a:rPr lang="el-GR" smtClean="0"/>
              <a:t>13/12/2025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4025868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DFAF1FB-9E54-4D39-9D87-45CE9B8D5120}" type="datetimeFigureOut">
              <a:rPr lang="el-GR" smtClean="0"/>
              <a:t>13/12/2025</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8582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DFAF1FB-9E54-4D39-9D87-45CE9B8D5120}" type="datetimeFigureOut">
              <a:rPr lang="el-GR" smtClean="0"/>
              <a:t>13/12/2025</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4369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DDFAF1FB-9E54-4D39-9D87-45CE9B8D5120}" type="datetimeFigureOut">
              <a:rPr lang="el-GR" smtClean="0"/>
              <a:t>13/12/2025</a:t>
            </a:fld>
            <a:endParaRPr lang="el-G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l-G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F3D0F1A6-88D2-46A7-AEDD-8598A6F55932}" type="slidenum">
              <a:rPr lang="el-GR" smtClean="0"/>
              <a:t>‹#›</a:t>
            </a:fld>
            <a:endParaRPr lang="el-G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935401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2" Type="http://schemas.openxmlformats.org/officeDocument/2006/relationships/hyperlink" Target="https://eur-lex.europa.eu/legal-content/EL/TXT/HTML/?uri=CELEX:52017XC0119(01)#ntr30-C_2017018EL.01001001-E0030" TargetMode="External"/><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2" Type="http://schemas.openxmlformats.org/officeDocument/2006/relationships/hyperlink" Target="https://eur-lex.europa.eu/eli/reg_impl/2018/1048/oj/ell" TargetMode="External"/><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uropean-union.europa.eu/principles-countries-history/history-eu/1945-59/schuman-declaration-may-1950_e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hyperlink" Target="https://www.nomotelia.gr/nservice22/document?documentId=530674" TargetMode="Externa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915128" y="1788454"/>
            <a:ext cx="8361229" cy="981123"/>
          </a:xfrm>
        </p:spPr>
        <p:txBody>
          <a:bodyPr/>
          <a:lstStyle/>
          <a:p>
            <a:r>
              <a:rPr lang="el-GR" sz="2800" dirty="0" err="1"/>
              <a:t>Νομοπαρασκευή</a:t>
            </a:r>
            <a:r>
              <a:rPr lang="el-GR" sz="2800" dirty="0"/>
              <a:t> για μεταφορά στο εθνικό δίκαιο</a:t>
            </a:r>
            <a:endParaRPr lang="el-GR" sz="2800" b="1" dirty="0"/>
          </a:p>
        </p:txBody>
      </p:sp>
      <p:sp>
        <p:nvSpPr>
          <p:cNvPr id="3" name="Υπότιτλος 2"/>
          <p:cNvSpPr>
            <a:spLocks noGrp="1"/>
          </p:cNvSpPr>
          <p:nvPr>
            <p:ph type="subTitle" idx="1"/>
          </p:nvPr>
        </p:nvSpPr>
        <p:spPr>
          <a:xfrm>
            <a:off x="2759036" y="3446325"/>
            <a:ext cx="6831673" cy="1086237"/>
          </a:xfrm>
        </p:spPr>
        <p:txBody>
          <a:bodyPr/>
          <a:lstStyle/>
          <a:p>
            <a:r>
              <a:rPr lang="el-GR" dirty="0"/>
              <a:t>Ευάγγελου Γ. Πουρνάρα</a:t>
            </a:r>
          </a:p>
        </p:txBody>
      </p:sp>
    </p:spTree>
    <p:extLst>
      <p:ext uri="{BB962C8B-B14F-4D97-AF65-F5344CB8AC3E}">
        <p14:creationId xmlns:p14="http://schemas.microsoft.com/office/powerpoint/2010/main" val="4023150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p:txBody>
          <a:bodyPr/>
          <a:lstStyle/>
          <a:p>
            <a:r>
              <a:rPr lang="el-GR" b="1" dirty="0"/>
              <a:t>Μια Ευρώπη χωρίς σύνορα</a:t>
            </a:r>
          </a:p>
          <a:p>
            <a:pPr marL="0" indent="0" algn="just">
              <a:buNone/>
            </a:pPr>
            <a:r>
              <a:rPr lang="el-GR" dirty="0"/>
              <a:t>Το 1993 δημιουργείται η </a:t>
            </a:r>
            <a:r>
              <a:rPr lang="el-GR" dirty="0">
                <a:solidFill>
                  <a:schemeClr val="tx1"/>
                </a:solidFill>
              </a:rPr>
              <a:t>ενιαία αγορά</a:t>
            </a:r>
            <a:r>
              <a:rPr lang="el-GR" dirty="0"/>
              <a:t>, με τις εξής «4 ελευθερίες»: ελεύθερη κυκλοφορία προσώπων, αγαθών, υπηρεσιών και κεφαλαίων. Η δεκαετία του 1990 είναι επίσης η δεκαετία κατά την οποία υπογράφονται 2 Συνθήκες — η Συνθήκη για την Ευρωπαϊκή Ένωση (</a:t>
            </a:r>
            <a:r>
              <a:rPr lang="el-GR" dirty="0">
                <a:solidFill>
                  <a:schemeClr val="tx1"/>
                </a:solidFill>
              </a:rPr>
              <a:t>Συνθήκη του Μάαστριχτ</a:t>
            </a:r>
            <a:r>
              <a:rPr lang="el-GR" dirty="0"/>
              <a:t>) το 1993 και η </a:t>
            </a:r>
            <a:r>
              <a:rPr lang="el-GR" dirty="0">
                <a:solidFill>
                  <a:schemeClr val="tx1"/>
                </a:solidFill>
              </a:rPr>
              <a:t>Συνθήκη του Άμστερνταμ </a:t>
            </a:r>
            <a:r>
              <a:rPr lang="el-GR" dirty="0"/>
              <a:t>το 1999. Η Αυστρία, η Φινλανδία και η Σουηδία προσχωρούν στην ΕΕ το 1995, ενώ ένα μικρό χωριό στο Λουξεμβούργο δίνει το όνομά του στη συμφωνία του </a:t>
            </a:r>
            <a:r>
              <a:rPr lang="el-GR" dirty="0" err="1">
                <a:solidFill>
                  <a:schemeClr val="tx1"/>
                </a:solidFill>
              </a:rPr>
              <a:t>Σένγκεν</a:t>
            </a:r>
            <a:r>
              <a:rPr lang="el-GR" dirty="0"/>
              <a:t>, η οποία θα επιτρέψει σταδιακά στους πολίτες να ταξιδεύουν σε μεγάλα τμήματα της ΕΕ χωρίς ελέγχους διαβατηρίων.</a:t>
            </a:r>
          </a:p>
          <a:p>
            <a:endParaRPr lang="el-GR" dirty="0"/>
          </a:p>
        </p:txBody>
      </p:sp>
    </p:spTree>
    <p:extLst>
      <p:ext uri="{BB962C8B-B14F-4D97-AF65-F5344CB8AC3E}">
        <p14:creationId xmlns:p14="http://schemas.microsoft.com/office/powerpoint/2010/main" val="10775293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944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004427" y="1385248"/>
            <a:ext cx="9601200" cy="4681183"/>
          </a:xfrm>
        </p:spPr>
        <p:txBody>
          <a:bodyPr>
            <a:normAutofit fontScale="92500" lnSpcReduction="10000"/>
          </a:bodyPr>
          <a:lstStyle/>
          <a:p>
            <a:pPr marL="0" indent="0" algn="just">
              <a:lnSpc>
                <a:spcPct val="170000"/>
              </a:lnSpc>
              <a:buNone/>
            </a:pPr>
            <a:r>
              <a:rPr lang="el-GR" dirty="0" smtClean="0"/>
              <a:t>Κατ</a:t>
            </a:r>
            <a:r>
              <a:rPr lang="el-GR" dirty="0"/>
              <a:t>’ αρχήν, η οδηγία τίθεται σε ισχύ μόνον αφού μεταφερθεί στο εθνικό δίκαιο. Ωστόσο, το Δικαστήριο θεωρεί ότι οδηγία που δεν έχει μεταφερθεί στο εθνικό δίκαιο μπορεί να παράγει άμεσα ορισμένα αποτελέσματα, όταν:</a:t>
            </a:r>
            <a:endParaRPr lang="el-GR" sz="1800" dirty="0"/>
          </a:p>
          <a:p>
            <a:pPr lvl="1" algn="just">
              <a:lnSpc>
                <a:spcPct val="170000"/>
              </a:lnSpc>
            </a:pPr>
            <a:r>
              <a:rPr lang="el-GR" dirty="0"/>
              <a:t>η μεταφορά στο εθνικό δίκαιο δεν πραγματοποιήθηκε ή πραγματοποιήθηκε εσφαλμένα·</a:t>
            </a:r>
            <a:endParaRPr lang="el-GR" sz="1800" dirty="0"/>
          </a:p>
          <a:p>
            <a:pPr lvl="1" algn="just">
              <a:lnSpc>
                <a:spcPct val="170000"/>
              </a:lnSpc>
            </a:pPr>
            <a:r>
              <a:rPr lang="el-GR" dirty="0"/>
              <a:t>οι διατάξεις της οδηγίας έχουν διατυπωθεί άνευ όρων και είναι αρκούντως σαφείς και ακριβείς·</a:t>
            </a:r>
            <a:endParaRPr lang="el-GR" sz="1800" dirty="0"/>
          </a:p>
          <a:p>
            <a:pPr lvl="1" algn="just">
              <a:lnSpc>
                <a:spcPct val="170000"/>
              </a:lnSpc>
            </a:pPr>
            <a:r>
              <a:rPr lang="el-GR" dirty="0"/>
              <a:t>οι όροι της οδηγίας παρέχουν δικαιώματα σε ιδιώτες.</a:t>
            </a:r>
            <a:endParaRPr lang="el-GR" sz="1800" dirty="0"/>
          </a:p>
          <a:p>
            <a:pPr marL="0" lvl="0" indent="0" algn="just">
              <a:lnSpc>
                <a:spcPct val="170000"/>
              </a:lnSpc>
              <a:buNone/>
            </a:pPr>
            <a:r>
              <a:rPr lang="el-GR" sz="1800" dirty="0" smtClean="0"/>
              <a:t>.</a:t>
            </a:r>
            <a:endParaRPr lang="el-GR" sz="1800" dirty="0"/>
          </a:p>
          <a:p>
            <a:endParaRPr lang="el-GR" dirty="0"/>
          </a:p>
        </p:txBody>
      </p:sp>
    </p:spTree>
    <p:extLst>
      <p:ext uri="{BB962C8B-B14F-4D97-AF65-F5344CB8AC3E}">
        <p14:creationId xmlns:p14="http://schemas.microsoft.com/office/powerpoint/2010/main" val="308329711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7884"/>
          </a:xfrm>
        </p:spPr>
        <p:txBody>
          <a:bodyPr>
            <a:normAutofit/>
          </a:bodyPr>
          <a:lstStyle/>
          <a:p>
            <a:pPr algn="ctr"/>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p:txBody>
          <a:bodyPr/>
          <a:lstStyle/>
          <a:p>
            <a:pPr marL="0" indent="0">
              <a:buNone/>
            </a:pPr>
            <a:r>
              <a:rPr lang="el-GR" dirty="0"/>
              <a:t>Όταν πληρούνται αυτοί οι όροι, τα άτομα μπορούν να επικαλεστούν την οδηγία κατά κράτους μέλους ενώπιον των εθνικών δικαστηρίων. Ωστόσο, εάν μια οδηγία δεν έχει μεταφερθεί στο εθνικό δίκαιο, οι ιδιώτες δεν μπορούν να την επικαλεστούν για υποβολή αξιώσεων κατά άλλων ιδιωτών σχετικά με το άμεσο αποτέλεσμά της (η </a:t>
            </a:r>
            <a:r>
              <a:rPr lang="el-GR" u="sng" dirty="0"/>
              <a:t>δικαστική απόφαση στην υπόθεση C-41/74 </a:t>
            </a:r>
            <a:r>
              <a:rPr lang="el-GR" i="1" u="sng" dirty="0"/>
              <a:t>Yvonne van Duyn</a:t>
            </a:r>
            <a:r>
              <a:rPr lang="el-GR" u="sng" dirty="0"/>
              <a:t> κατά </a:t>
            </a:r>
            <a:r>
              <a:rPr lang="el-GR" i="1" u="sng" dirty="0"/>
              <a:t>Home Office</a:t>
            </a:r>
            <a:r>
              <a:rPr lang="el-GR" dirty="0"/>
              <a:t> αποτελεί παράδειγμα </a:t>
            </a:r>
            <a:r>
              <a:rPr lang="el-GR" b="1" dirty="0"/>
              <a:t>κάθετου άμεσου αποτελέσματος</a:t>
            </a:r>
            <a:r>
              <a:rPr lang="el-GR" dirty="0"/>
              <a:t>), και η </a:t>
            </a:r>
            <a:r>
              <a:rPr lang="el-GR" u="sng" dirty="0"/>
              <a:t>δικαστική απόφαση στην υπόθεση C-152/84 </a:t>
            </a:r>
            <a:r>
              <a:rPr lang="el-GR" i="1" u="sng" dirty="0"/>
              <a:t>M. H. Marshall</a:t>
            </a:r>
            <a:r>
              <a:rPr lang="el-GR" u="sng" dirty="0"/>
              <a:t> κατά </a:t>
            </a:r>
            <a:r>
              <a:rPr lang="el-GR" i="1" u="sng" dirty="0"/>
              <a:t>Southampton and South-West Hampshire Area Health Authority (Teaching)</a:t>
            </a:r>
            <a:r>
              <a:rPr lang="el-GR" dirty="0"/>
              <a:t> αποτελεί παράδειγμα έλλειψης </a:t>
            </a:r>
            <a:r>
              <a:rPr lang="el-GR" b="1" dirty="0"/>
              <a:t>οριζόντιου άμεσου αποτελέσματος</a:t>
            </a:r>
            <a:r>
              <a:rPr lang="el-GR" dirty="0"/>
              <a:t>). </a:t>
            </a:r>
            <a:r>
              <a:rPr lang="el-GR" sz="1800" dirty="0"/>
              <a:t>Το Κράτος επίσης δεν μπορεί να επικαλεστεί υποχρέωση ιδιώτη από την Οδηγία όταν το ίδιο ευθύνεται για τη μεταφορά της ή την ελλειπή μεταφορά της</a:t>
            </a:r>
            <a:endParaRPr lang="el-GR" dirty="0"/>
          </a:p>
        </p:txBody>
      </p:sp>
    </p:spTree>
    <p:extLst>
      <p:ext uri="{BB962C8B-B14F-4D97-AF65-F5344CB8AC3E}">
        <p14:creationId xmlns:p14="http://schemas.microsoft.com/office/powerpoint/2010/main" val="364864566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lnSpcReduction="10000"/>
          </a:bodyPr>
          <a:lstStyle/>
          <a:p>
            <a:pPr marL="0" lvl="0" indent="0">
              <a:buNone/>
            </a:pPr>
            <a:r>
              <a:rPr lang="el-GR" dirty="0"/>
              <a:t>Επίσης, το Δικαστήριο παρέχει, υπό ορισμένους όρους, στους ιδιώτες τη δυνατότητα αποζημίωσης από το κράτος σε περίπτωση ανεπαρκούς ή καθυστερημένης μεταφοράς οδηγιών (για παράδειγμα, η </a:t>
            </a:r>
            <a:r>
              <a:rPr lang="el-GR" u="sng" dirty="0"/>
              <a:t>δικαστική απόφαση στην υπόθεση C-6/90 </a:t>
            </a:r>
            <a:r>
              <a:rPr lang="el-GR" i="1" u="sng" dirty="0"/>
              <a:t>Francovich</a:t>
            </a:r>
            <a:r>
              <a:rPr lang="el-GR" dirty="0"/>
              <a:t>).</a:t>
            </a:r>
          </a:p>
          <a:p>
            <a:pPr marL="0" indent="0">
              <a:buNone/>
            </a:pPr>
            <a:r>
              <a:rPr lang="el-GR" b="1" dirty="0"/>
              <a:t>Καθυστερήσεις στη μεταφορά</a:t>
            </a:r>
            <a:endParaRPr lang="el-GR" dirty="0"/>
          </a:p>
          <a:p>
            <a:pPr marL="0" lvl="0" indent="0">
              <a:buNone/>
            </a:pPr>
            <a:r>
              <a:rPr lang="el-GR" dirty="0"/>
              <a:t>Για τη διασφάλιση της ορθής εφαρμογής του δικαίου της ΕΕ προς όφελος των πολιτών και των επιχειρήσεων, η Επιτροπή παρακολουθεί τη μεταφορά ώστε να διασφαλίζει ότι υλοποιείται, ότι είναι ορθή και πλήρης με σκοπό την επίτευξη των επιδιωκόμενων αποτελεσμάτων, και ότι έχει ολοκληρωθεί μέχρι την καθορισμένη προθεσμία.</a:t>
            </a:r>
          </a:p>
          <a:p>
            <a:pPr marL="0" lvl="0" indent="0">
              <a:buNone/>
            </a:pPr>
            <a:r>
              <a:rPr lang="el-GR" dirty="0"/>
              <a:t>Η ΕΕ έχει θέσει έναν στόχο για τη μείωση του </a:t>
            </a:r>
            <a:r>
              <a:rPr lang="el-GR" b="1" dirty="0"/>
              <a:t>ελλείμματος μεταφοράς</a:t>
            </a:r>
            <a:r>
              <a:rPr lang="el-GR" dirty="0"/>
              <a:t> – τη διαφορά μεταξύ του αριθμού των οδηγιών που εγκρίνονται από την ΕΕ και του αριθμού των οδηγιών που έχουν μεταφερθεί από τα κράτη μέλη – στο 1 %. </a:t>
            </a:r>
          </a:p>
        </p:txBody>
      </p:sp>
    </p:spTree>
    <p:extLst>
      <p:ext uri="{BB962C8B-B14F-4D97-AF65-F5344CB8AC3E}">
        <p14:creationId xmlns:p14="http://schemas.microsoft.com/office/powerpoint/2010/main" val="362980160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63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lstStyle/>
          <a:p>
            <a:pPr marL="0" indent="0">
              <a:buNone/>
            </a:pPr>
            <a:r>
              <a:rPr lang="el-GR" dirty="0" smtClean="0"/>
              <a:t>Οταν </a:t>
            </a:r>
            <a:r>
              <a:rPr lang="el-GR" dirty="0"/>
              <a:t>η εναρμόνιση καλύπτεται από το ήδη υφιστάμενο εθνικό δίκαιο, δεν χρειάζεται μεταφορά, πρέπει, ωστόσο,  ρητώς να γίνει κοινοποίηση στην Ευρωπαϊκή Επιτροπή με παράθεση των εθνικών διατάξεων. </a:t>
            </a:r>
          </a:p>
          <a:p>
            <a:pPr marL="0" indent="0">
              <a:buNone/>
            </a:pPr>
            <a:r>
              <a:rPr lang="el-GR" dirty="0"/>
              <a:t>Η </a:t>
            </a:r>
            <a:r>
              <a:rPr lang="el-GR" dirty="0" smtClean="0"/>
              <a:t>ενσωμάτωση </a:t>
            </a:r>
            <a:r>
              <a:rPr lang="el-GR" dirty="0"/>
              <a:t>μπορεί να είναι ολική ή μερική ενσωμάτωση.</a:t>
            </a:r>
          </a:p>
          <a:p>
            <a:pPr marL="0" indent="0">
              <a:buNone/>
            </a:pPr>
            <a:r>
              <a:rPr lang="el-GR" dirty="0"/>
              <a:t>Τρόπος ενσωμάτωσης</a:t>
            </a:r>
            <a:r>
              <a:rPr lang="en-GB" dirty="0"/>
              <a:t>: </a:t>
            </a:r>
            <a:r>
              <a:rPr lang="el-GR" dirty="0"/>
              <a:t>νόμος, προεδρικό διάταγμα, υπουργική απόφαση. </a:t>
            </a:r>
          </a:p>
          <a:p>
            <a:pPr marL="0" indent="0">
              <a:buNone/>
            </a:pPr>
            <a:endParaRPr lang="el-GR" dirty="0"/>
          </a:p>
        </p:txBody>
      </p:sp>
    </p:spTree>
    <p:extLst>
      <p:ext uri="{BB962C8B-B14F-4D97-AF65-F5344CB8AC3E}">
        <p14:creationId xmlns:p14="http://schemas.microsoft.com/office/powerpoint/2010/main" val="417407627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a:bodyPr>
          <a:lstStyle/>
          <a:p>
            <a:pPr marL="0" indent="0" algn="just">
              <a:lnSpc>
                <a:spcPct val="150000"/>
              </a:lnSpc>
              <a:buNone/>
            </a:pPr>
            <a:r>
              <a:rPr lang="el-GR" dirty="0" smtClean="0"/>
              <a:t>Επίσης</a:t>
            </a:r>
            <a:r>
              <a:rPr lang="el-GR" dirty="0"/>
              <a:t>, οι κατ’ εξουσιοδότηση εκδοθείσες πράξεις που προβλέπονται στο βασικό νομοθέτημα με το οποίο ενσωματώνεται μια Οδηγία θα πρέπει να αποστέλλονται στην Ευρωπαϊκή Επιτροπή, έστω και μεταγενέστερα, προκειμένου να έχουμε πλήρη ενσωμάτωση. Μάλιστα, πρέπει τόσο το αρχικό νομοθέτημα όσο και οι </a:t>
            </a:r>
            <a:r>
              <a:rPr lang="el-GR" dirty="0" smtClean="0"/>
              <a:t>εξουσιοδοτικές να </a:t>
            </a:r>
            <a:r>
              <a:rPr lang="el-GR" dirty="0"/>
              <a:t>δημοσιεύονται μέχρι τη λήξη της προθεσμίας ενσωμάτωσης, ώστε να μην </a:t>
            </a:r>
            <a:r>
              <a:rPr lang="el-GR" dirty="0" smtClean="0"/>
              <a:t>κινήσει </a:t>
            </a:r>
            <a:r>
              <a:rPr lang="el-GR" dirty="0"/>
              <a:t>η Ευρωπαϊκή Επιτροπή διαδικασία </a:t>
            </a:r>
            <a:r>
              <a:rPr lang="el-GR" dirty="0" smtClean="0"/>
              <a:t>παράβασης. </a:t>
            </a:r>
            <a:endParaRPr lang="el-GR" dirty="0"/>
          </a:p>
        </p:txBody>
      </p:sp>
    </p:spTree>
    <p:extLst>
      <p:ext uri="{BB962C8B-B14F-4D97-AF65-F5344CB8AC3E}">
        <p14:creationId xmlns:p14="http://schemas.microsoft.com/office/powerpoint/2010/main" val="49763760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180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a:bodyPr>
          <a:lstStyle/>
          <a:p>
            <a:pPr marL="0" indent="0" algn="just">
              <a:lnSpc>
                <a:spcPct val="150000"/>
              </a:lnSpc>
              <a:buNone/>
            </a:pPr>
            <a:r>
              <a:rPr lang="el-GR" dirty="0"/>
              <a:t>Από την ψήφιση του νομοσχεδίου και μέχρι τη δημοσίευσή του στην Εφημερίδα της Κυβερνήσεως επιλαμβάνονται των διαδικασιών οι υπηρεσίες της Βουλής, της </a:t>
            </a:r>
            <a:r>
              <a:rPr lang="el-GR" dirty="0" smtClean="0"/>
              <a:t>ΓΓΝΚΘ, </a:t>
            </a:r>
            <a:r>
              <a:rPr lang="el-GR" dirty="0"/>
              <a:t>της Προεδρίας της Δημοκρατίας και του Εθνικού Τυπογραφείου (νόμος σε πάπυρο, υπογραφές υπουργών και Προέδρου Δημοκρατίας, αποστολή του παπύρου με όλες τις υπογραφές στο Υπουργείο Δικαιοσύνης προκειμένου να τεθεί η Μεγάλη Σφραγίδα του Κράτους και να υπογράψει ο Υπουργός </a:t>
            </a:r>
            <a:r>
              <a:rPr lang="el-GR" dirty="0" smtClean="0"/>
              <a:t>Δικαιοσύνης και μετά τυπογραφείο.</a:t>
            </a:r>
          </a:p>
        </p:txBody>
      </p:sp>
    </p:spTree>
    <p:extLst>
      <p:ext uri="{BB962C8B-B14F-4D97-AF65-F5344CB8AC3E}">
        <p14:creationId xmlns:p14="http://schemas.microsoft.com/office/powerpoint/2010/main" val="427273416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63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96537" y="1357951"/>
            <a:ext cx="9601200" cy="4885899"/>
          </a:xfrm>
        </p:spPr>
        <p:txBody>
          <a:bodyPr>
            <a:normAutofit lnSpcReduction="10000"/>
          </a:bodyPr>
          <a:lstStyle/>
          <a:p>
            <a:pPr marL="0" indent="0" algn="just">
              <a:lnSpc>
                <a:spcPct val="150000"/>
              </a:lnSpc>
              <a:buNone/>
            </a:pPr>
            <a:r>
              <a:rPr lang="el-GR" dirty="0"/>
              <a:t>Οι </a:t>
            </a:r>
            <a:r>
              <a:rPr lang="el-GR" dirty="0" smtClean="0"/>
              <a:t>Κανονισμοί έχουν </a:t>
            </a:r>
            <a:r>
              <a:rPr lang="el-GR" dirty="0"/>
              <a:t>ως αποδέκτες όλα τα κράτη μέλη, τα φυσικά και νομικά πρόσωπα της </a:t>
            </a:r>
            <a:r>
              <a:rPr lang="el-GR" dirty="0" smtClean="0"/>
              <a:t>΄</a:t>
            </a:r>
            <a:r>
              <a:rPr lang="el-GR" dirty="0" err="1" smtClean="0"/>
              <a:t>Ενωσης</a:t>
            </a:r>
            <a:r>
              <a:rPr lang="el-GR" dirty="0"/>
              <a:t>, καθώς και τα όργανα της ΄Ενωσης και θεσπίζονται όταν υπάρχει ανάγκη ομοιογενούς ρύθμισης μιας κατάστασης. Πρόκειται για νομοθετικές πράξεις με ισχύ γενική και άμεση και δεσμευτικότητα ως προς όλα τα μέρη τους και όχι μόνο ως προς το επιδιωκόμενο αποτέλεσμα. Δηλαδή, δεν απαιτείται να ενσωματωθούν στο εθνικό δίκαιο με εθνικό μέτρο μεταφοράς ή να γνωστοποιηθούν στην εθνική διοίκηση, τους διοικούμενους και τους ιδιώτες σύμφωνα με τους κανόνες του εθνικού δικαίου ή να κυρωθούν με νόμο. Ως εκ τούτου, από την ημερομηνία έναρξης ισχύος τους, οι Κανονισμοί αυτοδίκαια καθίστανται μέρος της έννομης τάξης του κάθε κράτους μέλους και δεσμεύουν τις εθνικές αρχές και τα εθνικά δικαστήρια, οι δε πολίτες μπορούν να τους επικαλούνται έναντι της ένωσης, των εθνικών αρχών αλλά και άλλων πολιτών.</a:t>
            </a:r>
          </a:p>
        </p:txBody>
      </p:sp>
    </p:spTree>
    <p:extLst>
      <p:ext uri="{BB962C8B-B14F-4D97-AF65-F5344CB8AC3E}">
        <p14:creationId xmlns:p14="http://schemas.microsoft.com/office/powerpoint/2010/main" val="226945804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180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96537" y="1412543"/>
            <a:ext cx="9601200" cy="4308988"/>
          </a:xfrm>
        </p:spPr>
        <p:txBody>
          <a:bodyPr>
            <a:normAutofit fontScale="92500" lnSpcReduction="10000"/>
          </a:bodyPr>
          <a:lstStyle/>
          <a:p>
            <a:pPr marL="0" indent="0" algn="just">
              <a:lnSpc>
                <a:spcPct val="150000"/>
              </a:lnSpc>
              <a:buNone/>
            </a:pPr>
            <a:r>
              <a:rPr lang="el-GR" dirty="0" smtClean="0"/>
              <a:t>Η </a:t>
            </a:r>
            <a:r>
              <a:rPr lang="el-GR" dirty="0"/>
              <a:t>έννοια της άμεσης ισχύος θα πρέπει, ωστόσο, να διακρίνεται από αυτή της άμεσης εφαρμογής, καθώς για την εκτέλεση των Κανονισμών ενδέχεται να απαιτούνται συμπληρωματικά εθνικά μέτρα εφαρμογής, κυρίως χάριν εξειδίκευσης ή διευκόλυνσης της εφαρμογής τους. </a:t>
            </a:r>
          </a:p>
          <a:p>
            <a:pPr marL="0" indent="0" algn="just">
              <a:lnSpc>
                <a:spcPct val="150000"/>
              </a:lnSpc>
              <a:buNone/>
            </a:pPr>
            <a:r>
              <a:rPr lang="el-GR" dirty="0" smtClean="0"/>
              <a:t>Τα </a:t>
            </a:r>
            <a:r>
              <a:rPr lang="el-GR" dirty="0"/>
              <a:t>κράτη μέλη υποχρεούνται να υιοθετούν τέτοια μέτρα, προκειμένου να εγγυώνται την άμεση και ανεμπόδιστη εφαρμογή των Κανονισμών, ιδιαίτερα όταν αυτά έχουν αποφασιστική σημασία για την ανάπτυξη των αποτελεσμάτων τους. Η παράλειψη συμμόρφωσης με αυτή την υποχρέωση συνιστά παράβαση του δικαίου της </a:t>
            </a:r>
            <a:r>
              <a:rPr lang="el-GR" dirty="0" smtClean="0"/>
              <a:t>ΕΕ. Τα </a:t>
            </a:r>
            <a:r>
              <a:rPr lang="el-GR" dirty="0"/>
              <a:t>μέτρα θα πρέπει να είναι δεσμευτικού χαρακτήρα προκειμένου να διασφαλιστεί η ασφάλεια δικάιου και δεν μπορεί να έχουν χαρακτήρα εγκυκλίου ή </a:t>
            </a:r>
            <a:r>
              <a:rPr lang="el-GR" dirty="0" smtClean="0"/>
              <a:t>οδηγίας.</a:t>
            </a:r>
            <a:endParaRPr lang="el-GR" dirty="0"/>
          </a:p>
        </p:txBody>
      </p:sp>
    </p:spTree>
    <p:extLst>
      <p:ext uri="{BB962C8B-B14F-4D97-AF65-F5344CB8AC3E}">
        <p14:creationId xmlns:p14="http://schemas.microsoft.com/office/powerpoint/2010/main" val="343619383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627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1480781"/>
            <a:ext cx="9601200" cy="4388795"/>
          </a:xfrm>
        </p:spPr>
        <p:txBody>
          <a:bodyPr>
            <a:normAutofit fontScale="92500"/>
          </a:bodyPr>
          <a:lstStyle/>
          <a:p>
            <a:pPr marL="0" indent="0" algn="just">
              <a:lnSpc>
                <a:spcPct val="150000"/>
              </a:lnSpc>
              <a:buNone/>
            </a:pPr>
            <a:r>
              <a:rPr lang="el-GR" dirty="0" smtClean="0"/>
              <a:t>Στους Κανονισμούς μπορεί να παρέχεται </a:t>
            </a:r>
            <a:r>
              <a:rPr lang="el-GR" dirty="0"/>
              <a:t>ρητή εξουσιοδότηση στα κράτη μέλη να υιοθετούν συμπληρωματικές διατάξεις για την εκτέλεσή τους. Εάν όμως δεν υπάρχει σχετική πρόβλεψη, τότε τα κράτη μέλη δεν έχουν αρμοδιότητα να συμπληρώσουν κενά του Κανονισμού ή να τροποποιήσουν το εύρος των ουσιαστικών του </a:t>
            </a:r>
            <a:r>
              <a:rPr lang="el-GR" dirty="0" smtClean="0"/>
              <a:t>διατάξεων.</a:t>
            </a:r>
          </a:p>
          <a:p>
            <a:pPr marL="0" indent="0" algn="just">
              <a:lnSpc>
                <a:spcPct val="150000"/>
              </a:lnSpc>
              <a:buNone/>
            </a:pPr>
            <a:r>
              <a:rPr lang="el-GR" dirty="0" smtClean="0"/>
              <a:t>Τα </a:t>
            </a:r>
            <a:r>
              <a:rPr lang="el-GR" dirty="0"/>
              <a:t>συμπληρωματικά μέτρα εφαρμογής πρέπει να μην εμποδίζουν την άμεση εφαρμογή του Κανονισμού και να μην τροποποιούν τον σκοπό και την άμεση ισχύ του. </a:t>
            </a:r>
            <a:endParaRPr lang="el-GR" dirty="0" smtClean="0"/>
          </a:p>
          <a:p>
            <a:pPr marL="0" indent="0" algn="just">
              <a:lnSpc>
                <a:spcPct val="150000"/>
              </a:lnSpc>
              <a:buNone/>
            </a:pPr>
            <a:r>
              <a:rPr lang="el-GR" dirty="0" smtClean="0"/>
              <a:t>Δεν </a:t>
            </a:r>
            <a:r>
              <a:rPr lang="el-GR" dirty="0"/>
              <a:t>επιτρέπεται η επανάληψη των αμέσου ισχύος διατάξεων </a:t>
            </a:r>
            <a:r>
              <a:rPr lang="el-GR" dirty="0" smtClean="0"/>
              <a:t>του Κανονισμού </a:t>
            </a:r>
            <a:r>
              <a:rPr lang="el-GR" dirty="0"/>
              <a:t>σε εθνικές νομοθετικές ή κανονιστικές πράξεις. Μια τέτοια επανάληψη θα δημιουργούσε ασάφειες ως προς την προέλευση της ρύθμισης που εισάγει ο Κανονισμός και ως προς την τυπική ισχύς της.</a:t>
            </a:r>
          </a:p>
        </p:txBody>
      </p:sp>
    </p:spTree>
    <p:extLst>
      <p:ext uri="{BB962C8B-B14F-4D97-AF65-F5344CB8AC3E}">
        <p14:creationId xmlns:p14="http://schemas.microsoft.com/office/powerpoint/2010/main" val="149633518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0863"/>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69242" y="1228298"/>
            <a:ext cx="9601200" cy="4589028"/>
          </a:xfrm>
        </p:spPr>
        <p:txBody>
          <a:bodyPr>
            <a:normAutofit/>
          </a:bodyPr>
          <a:lstStyle/>
          <a:p>
            <a:pPr marL="0" indent="0" algn="just">
              <a:lnSpc>
                <a:spcPct val="150000"/>
              </a:lnSpc>
              <a:buNone/>
            </a:pPr>
            <a:r>
              <a:rPr lang="el-GR" dirty="0"/>
              <a:t>Τ</a:t>
            </a:r>
            <a:r>
              <a:rPr lang="el-GR" dirty="0" smtClean="0"/>
              <a:t>α </a:t>
            </a:r>
            <a:r>
              <a:rPr lang="el-GR" dirty="0"/>
              <a:t>συμπληρωματικά μέτρα εφαρμογής του Κανονισμού είναι ρυθμίσεις ποινικές, καθώς και ρυθμίσεις διοικητικών κυρώσεων/προστίμων είτε ρυθμίσεις που καθορίζουν τα αρμόδια εθνικά όργανα για την εφαρμογή του Κανονισμού, τις αρμοδιότητές τους και τις σχετικές διαδικασίες.</a:t>
            </a:r>
          </a:p>
          <a:p>
            <a:pPr marL="0" indent="0" algn="just">
              <a:lnSpc>
                <a:spcPct val="150000"/>
              </a:lnSpc>
              <a:buNone/>
            </a:pPr>
            <a:r>
              <a:rPr lang="el-GR" dirty="0" smtClean="0"/>
              <a:t>Ως προς τις Οδηγίες, τα κράτη </a:t>
            </a:r>
            <a:r>
              <a:rPr lang="el-GR" dirty="0"/>
              <a:t>μέλη έχουν διακριτική ευχέρεια ως προς τον τύπο και τα μέσα ενσωμάτωσης εντός των ορίων της τασσόμενης προθεσμίας, συνυπολογίζοντας τις εθνικές ιδιαιτερότητες. Ωστόσο, το κατά πόσο οι εν λόγω ρυθμίσεις έχουν πράγματι μεταφερθεί σύμφωνα με το δίκαιο της ένωσης, ελέγχεται με κριτήρια που καθορίζονται από την ΕΕ.</a:t>
            </a:r>
          </a:p>
        </p:txBody>
      </p:sp>
    </p:spTree>
    <p:extLst>
      <p:ext uri="{BB962C8B-B14F-4D97-AF65-F5344CB8AC3E}">
        <p14:creationId xmlns:p14="http://schemas.microsoft.com/office/powerpoint/2010/main" val="3205632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140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64024" y="1541929"/>
            <a:ext cx="9708776" cy="4325471"/>
          </a:xfrm>
        </p:spPr>
        <p:txBody>
          <a:bodyPr>
            <a:normAutofit fontScale="92500" lnSpcReduction="20000"/>
          </a:bodyPr>
          <a:lstStyle/>
          <a:p>
            <a:pPr algn="just">
              <a:buFont typeface="Wingdings" panose="05000000000000000000" pitchFamily="2" charset="2"/>
              <a:buChar char="Ø"/>
            </a:pPr>
            <a:r>
              <a:rPr lang="el-GR" b="1" dirty="0"/>
              <a:t>7 Φεβρουαρίου 1992 — Συνθήκη του Μάαστριχτ</a:t>
            </a:r>
          </a:p>
          <a:p>
            <a:pPr marL="0" indent="0" algn="just">
              <a:buNone/>
            </a:pPr>
            <a:r>
              <a:rPr lang="el-GR" dirty="0"/>
              <a:t>Η Συνθήκη για την Ευρωπαϊκή Ένωση υπογράφεται στο Μάαστριχτ, στις Κάτω Χώρες. Πρόκειται για ένα σημαντικό ορόσημο, δεδομένου ότι θεσπίζει σαφείς κανόνες για το μελλοντικό ενιαίο νόμισμα και για την </a:t>
            </a:r>
            <a:r>
              <a:rPr lang="el-GR" dirty="0">
                <a:solidFill>
                  <a:schemeClr val="tx1"/>
                </a:solidFill>
              </a:rPr>
              <a:t>κοινή εξωτερική πολιτική και πολιτική </a:t>
            </a:r>
            <a:r>
              <a:rPr lang="el-GR" dirty="0" smtClean="0">
                <a:solidFill>
                  <a:schemeClr val="tx1"/>
                </a:solidFill>
              </a:rPr>
              <a:t>ασφαλείας,</a:t>
            </a:r>
            <a:r>
              <a:rPr lang="el-GR" dirty="0" smtClean="0"/>
              <a:t> </a:t>
            </a:r>
            <a:r>
              <a:rPr lang="el-GR" dirty="0"/>
              <a:t>καθώς και για τη στενότερη συνεργασία στον </a:t>
            </a:r>
            <a:r>
              <a:rPr lang="el-GR" dirty="0">
                <a:solidFill>
                  <a:schemeClr val="tx1"/>
                </a:solidFill>
              </a:rPr>
              <a:t>τομέα της δικαιοσύνης και των εσωτερικών υποθέσεων</a:t>
            </a:r>
            <a:r>
              <a:rPr lang="el-GR" dirty="0"/>
              <a:t>. Η «Ευρωπαϊκή Ένωση» δημιουργείται επίσημα με τη Συνθήκη, η οποία τίθεται σε ισχύ την 1η Νοεμβρίου 1993.</a:t>
            </a:r>
          </a:p>
          <a:p>
            <a:pPr algn="just">
              <a:buFont typeface="Wingdings" panose="05000000000000000000" pitchFamily="2" charset="2"/>
              <a:buChar char="Ø"/>
            </a:pPr>
            <a:r>
              <a:rPr lang="el-GR" b="1" dirty="0"/>
              <a:t>1η Ιανουαρίου 1994 — Δημιουργείται ο Ευρωπαϊκός Οικονομικός Χώρος</a:t>
            </a:r>
          </a:p>
          <a:p>
            <a:pPr marL="0" indent="0" algn="just">
              <a:buNone/>
            </a:pPr>
            <a:r>
              <a:rPr lang="el-GR" dirty="0"/>
              <a:t>Η συμφωνία για την ίδρυση του Ευρωπαϊκού Οικονομικού Χώρου (</a:t>
            </a:r>
            <a:r>
              <a:rPr lang="el-GR" dirty="0">
                <a:solidFill>
                  <a:schemeClr val="tx1"/>
                </a:solidFill>
              </a:rPr>
              <a:t>ΕΟΧ</a:t>
            </a:r>
            <a:r>
              <a:rPr lang="el-GR" dirty="0"/>
              <a:t>) αρχίζει να ισχύει, επεκτείνοντας την ενιαία αγορά στις χώρες της </a:t>
            </a:r>
            <a:r>
              <a:rPr lang="el-GR" dirty="0">
                <a:solidFill>
                  <a:schemeClr val="tx1"/>
                </a:solidFill>
              </a:rPr>
              <a:t>ΕΖΕΣ</a:t>
            </a:r>
            <a:r>
              <a:rPr lang="el-GR" dirty="0"/>
              <a:t>. Σήμερα, πρόσωπα, αγαθά, υπηρεσίες και κεφάλαια μπορούν να κυκλοφορούν εντός των 30 χωρών του ΕΟΧ (ΕΕ-27 συν Ισλανδία, Λιχτενστάιν και Νορβηγία). Η </a:t>
            </a:r>
            <a:r>
              <a:rPr lang="el-GR" dirty="0">
                <a:solidFill>
                  <a:schemeClr val="tx1"/>
                </a:solidFill>
              </a:rPr>
              <a:t>Ελβετία</a:t>
            </a:r>
            <a:r>
              <a:rPr lang="el-GR" dirty="0"/>
              <a:t> δεν συμμετέχει στον ΕΟΧ, αλλά έχει πρόσβαση στην ενιαία αγορά.</a:t>
            </a:r>
          </a:p>
          <a:p>
            <a:pPr algn="just">
              <a:buFont typeface="Wingdings" panose="05000000000000000000" pitchFamily="2" charset="2"/>
              <a:buChar char="Ø"/>
            </a:pPr>
            <a:r>
              <a:rPr lang="el-GR" b="1" dirty="0"/>
              <a:t>1η Ιανουαρίου 1995 — Η ΕΕ αποκτά 3 νέα μέλη: την Αυστρία, τη Σουηδία και τη Φινλανδία.</a:t>
            </a:r>
          </a:p>
          <a:p>
            <a:pPr marL="0" indent="0" algn="just">
              <a:buNone/>
            </a:pPr>
            <a:r>
              <a:rPr lang="el-GR" dirty="0"/>
              <a:t>Η Αυστρία, η Φινλανδία και η Σουηδία προσχωρούν στην ΕΕ. Τα 15 κράτη μέλη καλύπτουν πλέον το σύνολο σχεδόν της Δυτικής Ευρώπης.</a:t>
            </a:r>
          </a:p>
          <a:p>
            <a:pPr algn="just"/>
            <a:endParaRPr lang="el-GR" dirty="0"/>
          </a:p>
        </p:txBody>
      </p:sp>
    </p:spTree>
    <p:extLst>
      <p:ext uri="{BB962C8B-B14F-4D97-AF65-F5344CB8AC3E}">
        <p14:creationId xmlns:p14="http://schemas.microsoft.com/office/powerpoint/2010/main" val="345708933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768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03361" y="1542197"/>
            <a:ext cx="9601200" cy="4362214"/>
          </a:xfrm>
        </p:spPr>
        <p:txBody>
          <a:bodyPr/>
          <a:lstStyle/>
          <a:p>
            <a:pPr marL="0" indent="0" algn="just">
              <a:lnSpc>
                <a:spcPct val="150000"/>
              </a:lnSpc>
              <a:buNone/>
            </a:pPr>
            <a:r>
              <a:rPr lang="el-GR" dirty="0"/>
              <a:t>Οι Αποφάσεις αποτελούν τη συνήθη πράξη με την οποία τα όργανα της </a:t>
            </a:r>
            <a:r>
              <a:rPr lang="el-GR" dirty="0" smtClean="0"/>
              <a:t>Ενωσης </a:t>
            </a:r>
            <a:r>
              <a:rPr lang="el-GR" dirty="0"/>
              <a:t>ρυθμίζουν μεμονωμένες περιπτώσεις κατά τρόπο δεσμευτικό. Είναι δεσμευτικές ως προς όλα τα στοιχεία </a:t>
            </a:r>
            <a:r>
              <a:rPr lang="el-GR" dirty="0" smtClean="0"/>
              <a:t>τους, </a:t>
            </a:r>
            <a:r>
              <a:rPr lang="el-GR" dirty="0"/>
              <a:t>αλλά υποχρέωση εφαρμογής τους και μάλιστα άμεσης έχουν αυτοί προς τους οποίους απευθύνονται, δηλαδή είτε τα κράτη μέλη είτε οι ιδιώτες, οι οποίοι δυνάμει των Αποφάσεων καλούνται να προβούν σε πράξεις ή παραλείψεις, αντλούν δικαιώματα ή οφείλουν να εκπληρώσουν συγκεκριμένες υποχρεώσεις.</a:t>
            </a:r>
          </a:p>
        </p:txBody>
      </p:sp>
    </p:spTree>
    <p:extLst>
      <p:ext uri="{BB962C8B-B14F-4D97-AF65-F5344CB8AC3E}">
        <p14:creationId xmlns:p14="http://schemas.microsoft.com/office/powerpoint/2010/main" val="205843804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1073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lstStyle/>
          <a:p>
            <a:pPr marL="0" indent="0" algn="just">
              <a:lnSpc>
                <a:spcPct val="150000"/>
              </a:lnSpc>
              <a:buNone/>
            </a:pPr>
            <a:r>
              <a:rPr lang="el-GR" dirty="0"/>
              <a:t>Ο</a:t>
            </a:r>
            <a:r>
              <a:rPr lang="el-GR" dirty="0" smtClean="0"/>
              <a:t>ι </a:t>
            </a:r>
            <a:r>
              <a:rPr lang="el-GR" dirty="0"/>
              <a:t>διατάξεις του μέτρου ενσωμάτωσης πρέπει να διατυπώνονται καταλλήλως, ούτως ώστε να προκύπτει ότι η υποχρέωση εφαρμογής απορρέει από τις διατάξεις του εθνικού μέτρου μεταφοράς και όχι από την </a:t>
            </a:r>
            <a:r>
              <a:rPr lang="el-GR" dirty="0" smtClean="0"/>
              <a:t>Οδηγία. </a:t>
            </a:r>
            <a:r>
              <a:rPr lang="el-GR" dirty="0"/>
              <a:t>Κατά την ενσωμάτωση των Οδηγιών στην ελληνική έννομη τάξη, δεν χρήζουν μεταφοράς στο εσωτερικό δίκαιο οι διατάξεις που αφορούν τη δράση και τις αρμοδιότητες των οργάνων της </a:t>
            </a:r>
            <a:r>
              <a:rPr lang="el-GR" dirty="0" smtClean="0"/>
              <a:t>Ενωσης. Τέτοιες </a:t>
            </a:r>
            <a:r>
              <a:rPr lang="el-GR" dirty="0"/>
              <a:t>διατάξεις είναι οι διατάξεις Οδηγιών που προβλέπουν μια διαδικασία, η οποία εκτυλίσσεται αμιγώς σε επίπεδο </a:t>
            </a:r>
            <a:r>
              <a:rPr lang="el-GR" dirty="0" smtClean="0"/>
              <a:t>ΕΕ.</a:t>
            </a:r>
            <a:endParaRPr lang="el-GR" dirty="0"/>
          </a:p>
        </p:txBody>
      </p:sp>
    </p:spTree>
    <p:extLst>
      <p:ext uri="{BB962C8B-B14F-4D97-AF65-F5344CB8AC3E}">
        <p14:creationId xmlns:p14="http://schemas.microsoft.com/office/powerpoint/2010/main" val="413798738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42749"/>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lstStyle/>
          <a:p>
            <a:pPr marL="0" indent="0" algn="just">
              <a:lnSpc>
                <a:spcPct val="150000"/>
              </a:lnSpc>
              <a:buNone/>
            </a:pPr>
            <a:r>
              <a:rPr lang="el-GR" dirty="0"/>
              <a:t>Τ</a:t>
            </a:r>
            <a:r>
              <a:rPr lang="el-GR" dirty="0" smtClean="0"/>
              <a:t>ο </a:t>
            </a:r>
            <a:r>
              <a:rPr lang="el-GR" dirty="0"/>
              <a:t>κράτος μέλος δεν δικαιούται να εκδίδει εθνικές διατάξεις με τις οποίες καθίσταται </a:t>
            </a:r>
            <a:r>
              <a:rPr lang="el-GR" u="sng" dirty="0"/>
              <a:t>δυσχερής η μεταφορά ή διακινδυνεύεται το αποτέλεσμα </a:t>
            </a:r>
            <a:r>
              <a:rPr lang="el-GR" dirty="0"/>
              <a:t>της Οδηγίας εντός της συγκεκριμένης έννομης </a:t>
            </a:r>
            <a:r>
              <a:rPr lang="el-GR" dirty="0" smtClean="0"/>
              <a:t>τάξης. </a:t>
            </a:r>
            <a:r>
              <a:rPr lang="el-GR" dirty="0"/>
              <a:t>Δεν είναι νοητό σε εθνικό κανονιστικό κείμενο να περιέχονται διατάξεις, οι οποίες θα δεσμεύουν αρχές άλλων κρατών μελών ή τρίτων χωρών.</a:t>
            </a:r>
          </a:p>
        </p:txBody>
      </p:sp>
    </p:spTree>
    <p:extLst>
      <p:ext uri="{BB962C8B-B14F-4D97-AF65-F5344CB8AC3E}">
        <p14:creationId xmlns:p14="http://schemas.microsoft.com/office/powerpoint/2010/main" val="58680458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039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10185" y="1146411"/>
            <a:ext cx="9601200" cy="4892723"/>
          </a:xfrm>
        </p:spPr>
        <p:txBody>
          <a:bodyPr>
            <a:normAutofit/>
          </a:bodyPr>
          <a:lstStyle/>
          <a:p>
            <a:pPr marL="0" indent="0" algn="ctr">
              <a:lnSpc>
                <a:spcPct val="160000"/>
              </a:lnSpc>
              <a:buNone/>
            </a:pPr>
            <a:r>
              <a:rPr lang="el-GR" dirty="0" smtClean="0"/>
              <a:t>Αρχή </a:t>
            </a:r>
            <a:r>
              <a:rPr lang="el-GR" dirty="0"/>
              <a:t>της σαφήνειας και της ενότητας </a:t>
            </a:r>
          </a:p>
          <a:p>
            <a:pPr marL="0" indent="0" algn="just">
              <a:lnSpc>
                <a:spcPct val="160000"/>
              </a:lnSpc>
              <a:buNone/>
            </a:pPr>
            <a:r>
              <a:rPr lang="el-GR" dirty="0" smtClean="0"/>
              <a:t>Για </a:t>
            </a:r>
            <a:r>
              <a:rPr lang="el-GR" dirty="0"/>
              <a:t>την ορθή προσαρμογή της ελληνικής νομοθεσίας προς τις απαιτήσεις της Οδηγίας απαιτείται η θέσπιση συγκεκριμένων μέτρων συμμόρφωσης, προσαρμοσμένων στα νομικά και πραγματικά δεδομένα που επικρατούν στην </a:t>
            </a:r>
            <a:r>
              <a:rPr lang="el-GR" dirty="0" smtClean="0"/>
              <a:t>Ελλάδα.</a:t>
            </a:r>
          </a:p>
          <a:p>
            <a:pPr marL="0" indent="0" algn="just">
              <a:lnSpc>
                <a:spcPct val="160000"/>
              </a:lnSpc>
              <a:buNone/>
            </a:pPr>
            <a:r>
              <a:rPr lang="el-GR" dirty="0" smtClean="0"/>
              <a:t>Η </a:t>
            </a:r>
            <a:r>
              <a:rPr lang="el-GR" dirty="0"/>
              <a:t>θέσπιση του κανονιστικού πλαισίου πρέπει να γίνεται </a:t>
            </a:r>
            <a:r>
              <a:rPr lang="el-GR" u="sng" dirty="0"/>
              <a:t>με ένα, κατά το δυνατό</a:t>
            </a:r>
            <a:r>
              <a:rPr lang="el-GR" dirty="0"/>
              <a:t>, νομοθέτημα, ώστε να επιτυγχάνεται η συνοχή των ρυθμίσεων και να διευκολύνεται ο εντοπισμός και η εφαρμογή των κανόνων </a:t>
            </a:r>
            <a:r>
              <a:rPr lang="el-GR" dirty="0" smtClean="0"/>
              <a:t>δικαίου.</a:t>
            </a:r>
          </a:p>
        </p:txBody>
      </p:sp>
    </p:spTree>
    <p:extLst>
      <p:ext uri="{BB962C8B-B14F-4D97-AF65-F5344CB8AC3E}">
        <p14:creationId xmlns:p14="http://schemas.microsoft.com/office/powerpoint/2010/main" val="425837038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926"/>
          </a:xfrm>
        </p:spPr>
        <p:txBody>
          <a:bodyPr>
            <a:normAutofit/>
          </a:bodyPr>
          <a:lstStyle/>
          <a:p>
            <a:pPr algn="ctr"/>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p:txBody>
          <a:bodyPr/>
          <a:lstStyle/>
          <a:p>
            <a:pPr marL="0" indent="0" algn="just">
              <a:buNone/>
            </a:pPr>
            <a:r>
              <a:rPr lang="el-GR" sz="2400" dirty="0"/>
              <a:t>Η πολλαπλότητα νομοθετημάτων που ρυθμίζουν το ίδιο θέμα αντενδείκνυται από νομοτεχνική άποψη, διότι έρχεται σε αντίθεση προς τις αρχές της ενότητας και της σαφήνειας των νομοθετικών κειμένων, δυσχεραίνοντας την ανεύρεση του εφαρμοστέου κανόνα δικαίου. Δεν πρέπει να συγκεντρώνονται στο ίδιο νομοθέτημα διατάξεις που ορίζουν διαφορετικά θέματα, όπως διατάξεις περισσότερων Οδηγιών, κάθε μία από τις οποίες έχει διαφορετικό περιεχόμενο.</a:t>
            </a:r>
          </a:p>
          <a:p>
            <a:pPr marL="0" indent="0">
              <a:buNone/>
            </a:pPr>
            <a:endParaRPr lang="el-GR" dirty="0"/>
          </a:p>
        </p:txBody>
      </p:sp>
    </p:spTree>
    <p:extLst>
      <p:ext uri="{BB962C8B-B14F-4D97-AF65-F5344CB8AC3E}">
        <p14:creationId xmlns:p14="http://schemas.microsoft.com/office/powerpoint/2010/main" val="214977903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498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44304" y="1303360"/>
            <a:ext cx="9601200" cy="5245486"/>
          </a:xfrm>
        </p:spPr>
        <p:txBody>
          <a:bodyPr>
            <a:normAutofit fontScale="85000" lnSpcReduction="10000"/>
          </a:bodyPr>
          <a:lstStyle/>
          <a:p>
            <a:pPr marL="0" indent="0" algn="just">
              <a:lnSpc>
                <a:spcPct val="160000"/>
              </a:lnSpc>
              <a:buNone/>
            </a:pPr>
            <a:r>
              <a:rPr lang="el-GR" dirty="0" smtClean="0"/>
              <a:t>Θα </a:t>
            </a:r>
            <a:r>
              <a:rPr lang="el-GR" dirty="0"/>
              <a:t>πρέπει να διασφαλίζονται η </a:t>
            </a:r>
            <a:r>
              <a:rPr lang="el-GR" u="sng" dirty="0"/>
              <a:t>απλότητα</a:t>
            </a:r>
            <a:r>
              <a:rPr lang="el-GR" dirty="0"/>
              <a:t>, η </a:t>
            </a:r>
            <a:r>
              <a:rPr lang="el-GR" u="sng" dirty="0"/>
              <a:t>σαφήνεια</a:t>
            </a:r>
            <a:r>
              <a:rPr lang="el-GR" dirty="0"/>
              <a:t> και η </a:t>
            </a:r>
            <a:r>
              <a:rPr lang="el-GR" u="sng" dirty="0"/>
              <a:t>αποτελεσματικότητα</a:t>
            </a:r>
            <a:r>
              <a:rPr lang="el-GR" dirty="0"/>
              <a:t> των εισαγόμενων ρυθμίσεων. Οι διατάξεις του εσωτερικού δικαίου πρέπει να έχουν χαρακτήρα </a:t>
            </a:r>
            <a:r>
              <a:rPr lang="el-GR" u="sng" dirty="0"/>
              <a:t>ειδικό, ακριβή και δεσμευτικό</a:t>
            </a:r>
            <a:r>
              <a:rPr lang="el-GR" dirty="0"/>
              <a:t>, προκειμένου να διασφαλίζεται ασφάλεια δικαίου και οι ιδιώτες να έχουν πλήρη γνώση των δικαιωμάτων τους και, ενδεχομένως, να τα προβάλλουν ενώπιον των εθνικών </a:t>
            </a:r>
            <a:r>
              <a:rPr lang="el-GR" dirty="0" smtClean="0"/>
              <a:t>δικαστηρίων. </a:t>
            </a:r>
            <a:r>
              <a:rPr lang="el-GR" dirty="0"/>
              <a:t>Η μεταφορά της Οδηγίας στο εσωτερικό δίκαιο δεν απαιτεί, κατ’ ανάγκη, τυπική και κατά γράμμα επανάληψη των διατάξεων της Οδηγίας σε ρητή και ειδική νομοθετική ή κανονιστική διάταξη. </a:t>
            </a:r>
            <a:endParaRPr lang="el-GR" dirty="0" smtClean="0"/>
          </a:p>
          <a:p>
            <a:pPr marL="0" indent="0" algn="just">
              <a:lnSpc>
                <a:spcPct val="160000"/>
              </a:lnSpc>
              <a:buNone/>
            </a:pPr>
            <a:r>
              <a:rPr lang="el-GR" dirty="0" smtClean="0"/>
              <a:t>Μπορεί </a:t>
            </a:r>
            <a:r>
              <a:rPr lang="el-GR" dirty="0"/>
              <a:t>να αρκεί ένα γενικό νομικό πλαίσιο, εφόσον αυτό εξασφαλίζει αποτελεσματικά την πλήρη εφαρμογή της Οδηγίας με επαρκώς σαφή και συγκεκριμένο </a:t>
            </a:r>
            <a:r>
              <a:rPr lang="el-GR" dirty="0" smtClean="0"/>
              <a:t>τρόπο. </a:t>
            </a:r>
            <a:r>
              <a:rPr lang="el-GR" dirty="0"/>
              <a:t>Πρέπει να διευκρινίζεται αν ισχύουν οι γενικές διοικητικές προσφυγές που προβλέπονται στην ελληνική έννομη τάξη από το Σύνταγμα και τους νόμους, αν ισχύουν ήδη ρυθμιζόμενες σε άλλα νομοθετήματα ειδικές διοικητικές προσφυγές ή, τέλος, αν επιχειρείται η θέσπιση ειδικώς για τους εμπίπτοντες στο πεδίο εφαρμογής της Οδηγίας άλλου συστήματος διοικητικών </a:t>
            </a:r>
            <a:r>
              <a:rPr lang="el-GR" dirty="0" smtClean="0"/>
              <a:t>προσφυγών.</a:t>
            </a:r>
            <a:endParaRPr lang="el-GR" dirty="0"/>
          </a:p>
        </p:txBody>
      </p:sp>
    </p:spTree>
    <p:extLst>
      <p:ext uri="{BB962C8B-B14F-4D97-AF65-F5344CB8AC3E}">
        <p14:creationId xmlns:p14="http://schemas.microsoft.com/office/powerpoint/2010/main" val="247064685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580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lstStyle/>
          <a:p>
            <a:pPr marL="0" indent="0" algn="just">
              <a:lnSpc>
                <a:spcPct val="150000"/>
              </a:lnSpc>
              <a:buNone/>
            </a:pPr>
            <a:r>
              <a:rPr lang="el-GR" dirty="0"/>
              <a:t>Κατ’ εξαίρεση, η νομοθετική πράξη είναι δυνατό να περιλαμβάνει διατάξεις οι οποίες δεν θεσπίζονται για προσαρμογή στο δίκαιο της ΕΕ, τίθενται ασύνδετα προς την Οδηγία και θεσπίζονται για λόγους ενότητας του δικαίου. Επίσης, η νομοθετική πράξη μπορεί να περιλαμβάνει διατάξεις οι οποίες ρυθμίζουν διαφορετικό αντικείμενο, μη σχετιζόμενο με την υποχρέωση προσαρμογής του εθνικού δικαίου. Στην περίπτωση αυτή, πρέπει να μνημονεύεται στον τίτλο ότι το νομοσχέδιο περιλαμβάνει και άλλες </a:t>
            </a:r>
            <a:r>
              <a:rPr lang="el-GR" dirty="0" smtClean="0"/>
              <a:t>διατάξεις.</a:t>
            </a:r>
            <a:endParaRPr lang="el-GR" dirty="0"/>
          </a:p>
        </p:txBody>
      </p:sp>
    </p:spTree>
    <p:extLst>
      <p:ext uri="{BB962C8B-B14F-4D97-AF65-F5344CB8AC3E}">
        <p14:creationId xmlns:p14="http://schemas.microsoft.com/office/powerpoint/2010/main" val="166219820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6979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1371600"/>
            <a:ext cx="9601200" cy="3581400"/>
          </a:xfrm>
        </p:spPr>
        <p:txBody>
          <a:bodyPr>
            <a:normAutofit fontScale="92500" lnSpcReduction="20000"/>
          </a:bodyPr>
          <a:lstStyle/>
          <a:p>
            <a:pPr marL="0" indent="0" algn="just">
              <a:lnSpc>
                <a:spcPct val="150000"/>
              </a:lnSpc>
              <a:buNone/>
            </a:pPr>
            <a:r>
              <a:rPr lang="el-GR" dirty="0"/>
              <a:t>Σε περίπτωση που η Οδηγία δεν εισάγει πλήρη ουσιαστική ή διαδικαστική ρύθμιση, αλλά επιβάλλει στον εθνικό νομοθέτη την υποχρέωση ή του παρέχει την ευχέρεια να λάβει τα αναγκαία μέτρα (τέτοιες διατάξεις είναι και αυτές που εισάγονται συνήθως με τη φράση «τα κράτη μέλη μεριμνούν», «τα κράτη μέλη λαμβάνουν τα αναγκαία μέτρα», «τα κράτη μέλη εξασφαλίζουν»), επισημαίνεται ότι μόνη η επανάληψη ή η αντιγραφή του περιεχομένου της Οδηγίας δεν συνιστά συμμόρφωση προς την υποχρέωση ενσωμάτωσής της στην εσωτερική έννομη τάξη. Αντίθετα, θα πρέπει να ληφθούν μέτρα και να θεσπιστούν διαδικασίες που να βρίσκονται σε συμφωνία με τις αρχές που θεσπίζει η Οδηγία και να διασφαλίζουν, κατά την κρίση του εθνικού νομοθέτη, την αποτελεσματικότητα της Οδηγίας.</a:t>
            </a:r>
          </a:p>
        </p:txBody>
      </p:sp>
    </p:spTree>
    <p:extLst>
      <p:ext uri="{BB962C8B-B14F-4D97-AF65-F5344CB8AC3E}">
        <p14:creationId xmlns:p14="http://schemas.microsoft.com/office/powerpoint/2010/main" val="145002973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498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55594" y="1330656"/>
            <a:ext cx="9601200" cy="5131104"/>
          </a:xfrm>
        </p:spPr>
        <p:txBody>
          <a:bodyPr>
            <a:normAutofit fontScale="92500" lnSpcReduction="10000"/>
          </a:bodyPr>
          <a:lstStyle/>
          <a:p>
            <a:pPr marL="0" indent="0" algn="just">
              <a:lnSpc>
                <a:spcPct val="160000"/>
              </a:lnSpc>
              <a:buNone/>
            </a:pPr>
            <a:r>
              <a:rPr lang="el-GR" dirty="0" smtClean="0"/>
              <a:t>Οταν </a:t>
            </a:r>
            <a:r>
              <a:rPr lang="el-GR" dirty="0"/>
              <a:t>στο κείμενο του εθνικού μέτρου μεταφοράς γίνονται παραπομπές σε Οδηγίες του Ευρωπαϊκού Κοινοβουλίου και του Συμβουλίου, επιβάλλεται να αναφέρονται οι νόμοι ή οι κανονιστικές πράξεις με τις οποίες αυτές έχουν ενσωματωθεί </a:t>
            </a:r>
            <a:r>
              <a:rPr lang="el-GR" dirty="0" smtClean="0"/>
              <a:t>στην </a:t>
            </a:r>
            <a:r>
              <a:rPr lang="el-GR" dirty="0"/>
              <a:t>ελληνική έννομη τάξη. Στο κλασικό διεθνές δίκαιο, όταν γίνεται παραπομπή σε διεθνή σύμβαση, πρέπει να αναφέρονται και οι διατάξεις με τις οποίες αυτή έχει ενσωματωθεί στο ελληνικό </a:t>
            </a:r>
            <a:r>
              <a:rPr lang="el-GR" dirty="0" smtClean="0"/>
              <a:t>δίκαιο.</a:t>
            </a:r>
          </a:p>
          <a:p>
            <a:pPr marL="0" indent="0" algn="just">
              <a:lnSpc>
                <a:spcPct val="160000"/>
              </a:lnSpc>
              <a:buNone/>
            </a:pPr>
            <a:r>
              <a:rPr lang="el-GR" dirty="0" smtClean="0"/>
              <a:t>«Σκοπός </a:t>
            </a:r>
            <a:r>
              <a:rPr lang="el-GR" dirty="0"/>
              <a:t>του παρόντος νόμου ή προεδρικού διατάγματος ή της παρούσας υπουργικής απόφασης είναι η εναρμόνιση της νομοθεσίας με την Οδηγία (ή η ενσωμάτωση στο ελληνικό δίκαιο της Οδηγίας) 2010/41/ΕΕ του Ευρωπαϊκού Κοινοβουλίου και του Συμβουλίου της 7ης Ιουλίου 2010 για την εφαρμογή της αρχής της ίσης μεταχείρισης ανδρών και γυναικών που ασκούν αυτοτελή επαγγελματική δραστηριότητα και για την κατάργηση της Οδηγίας 86/613/ΕΟΚ του Συμβουλίου (ΕΕ L 180 της 15/07/2010, σ. 1)». </a:t>
            </a:r>
          </a:p>
        </p:txBody>
      </p:sp>
    </p:spTree>
    <p:extLst>
      <p:ext uri="{BB962C8B-B14F-4D97-AF65-F5344CB8AC3E}">
        <p14:creationId xmlns:p14="http://schemas.microsoft.com/office/powerpoint/2010/main" val="82425004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7215"/>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10185" y="1549020"/>
            <a:ext cx="9601200" cy="4642774"/>
          </a:xfrm>
        </p:spPr>
        <p:txBody>
          <a:bodyPr>
            <a:normAutofit fontScale="92500"/>
          </a:bodyPr>
          <a:lstStyle/>
          <a:p>
            <a:pPr marL="0" indent="0" algn="just">
              <a:lnSpc>
                <a:spcPct val="150000"/>
              </a:lnSpc>
              <a:buNone/>
            </a:pPr>
            <a:r>
              <a:rPr lang="el-GR" dirty="0" smtClean="0"/>
              <a:t>Ο </a:t>
            </a:r>
            <a:r>
              <a:rPr lang="el-GR" dirty="0"/>
              <a:t>τίτλος του νομοσχεδίου ενδείκνυται να αναδιατυπωθεί και να προταχθεί το αντικείμενο του νομοσχεδίου, αντί δε του όρου «ενσωμάτωση» δύναται να χρησιμοποιούνται εναλλακτικά οι όροι «εναρμόνιση» ή «προσαρμογή» ή «μεταφορά στο ελληνικό δίκαιο». </a:t>
            </a:r>
            <a:endParaRPr lang="el-GR" dirty="0" smtClean="0"/>
          </a:p>
          <a:p>
            <a:pPr marL="0" indent="0" algn="just">
              <a:lnSpc>
                <a:spcPct val="150000"/>
              </a:lnSpc>
              <a:buNone/>
            </a:pPr>
            <a:r>
              <a:rPr lang="el-GR" dirty="0"/>
              <a:t>-</a:t>
            </a:r>
            <a:r>
              <a:rPr lang="el-GR" dirty="0" smtClean="0"/>
              <a:t>Τα </a:t>
            </a:r>
            <a:r>
              <a:rPr lang="el-GR" dirty="0"/>
              <a:t>άρθρα και οι τίτλοι των άρθρων του νομοσχεδίου πρέπει να τίθενται με μικρά γράμματα. </a:t>
            </a:r>
            <a:endParaRPr lang="el-GR" dirty="0" smtClean="0"/>
          </a:p>
          <a:p>
            <a:pPr marL="0" indent="0" algn="just">
              <a:lnSpc>
                <a:spcPct val="150000"/>
              </a:lnSpc>
              <a:buNone/>
            </a:pPr>
            <a:r>
              <a:rPr lang="el-GR" dirty="0"/>
              <a:t>-</a:t>
            </a:r>
            <a:r>
              <a:rPr lang="el-GR" dirty="0" smtClean="0"/>
              <a:t>Τα </a:t>
            </a:r>
            <a:r>
              <a:rPr lang="el-GR" dirty="0"/>
              <a:t>είδη των παραβάσεων δεν δύνανται να καθορίζονται με υπουργική απόφαση, αλλά πρέπει να περιλαμβάνονται στο κείμενο του νόμου που ενσωματώνει την Οδηγία. Με υπουργική απόφαση εξειδικεύονται οι επιβαλλόμενες κυρώσεις και ρυθμίζεται η διαδικασία επιβολής τους, η υποβολή και εξέταση των ενστάσεων και άλλα συναφή θέματα.</a:t>
            </a:r>
          </a:p>
        </p:txBody>
      </p:sp>
    </p:spTree>
    <p:extLst>
      <p:ext uri="{BB962C8B-B14F-4D97-AF65-F5344CB8AC3E}">
        <p14:creationId xmlns:p14="http://schemas.microsoft.com/office/powerpoint/2010/main" val="4007909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33400"/>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28165" y="1658471"/>
            <a:ext cx="9744635" cy="4208929"/>
          </a:xfrm>
        </p:spPr>
        <p:txBody>
          <a:bodyPr>
            <a:normAutofit/>
          </a:bodyPr>
          <a:lstStyle/>
          <a:p>
            <a:pPr algn="just">
              <a:buFont typeface="Wingdings" panose="05000000000000000000" pitchFamily="2" charset="2"/>
              <a:buChar char="Ø"/>
            </a:pPr>
            <a:r>
              <a:rPr lang="el-GR" b="1" dirty="0"/>
              <a:t>26 Φεβρουαρίου 2001 — Συνθήκη της Νίκαιας</a:t>
            </a:r>
          </a:p>
          <a:p>
            <a:pPr marL="0" indent="0" algn="just">
              <a:buNone/>
            </a:pPr>
            <a:r>
              <a:rPr lang="el-GR" dirty="0"/>
              <a:t>Οι ηγέτες της ΕΕ υπογράφουν τη </a:t>
            </a:r>
            <a:r>
              <a:rPr lang="el-GR" dirty="0">
                <a:solidFill>
                  <a:schemeClr val="tx1"/>
                </a:solidFill>
              </a:rPr>
              <a:t>Συνθήκη της Νίκαιας</a:t>
            </a:r>
            <a:r>
              <a:rPr lang="el-GR" dirty="0"/>
              <a:t>. Στόχος της είναι η μεταρρύθμιση των θεσμικών οργάνων ώστε να μπορεί η ΕΕ να λειτουργεί αποτελεσματικά και να προετοιμαστεί για την επόμενη μεγάλη ομάδα νέων μελών που θα προσχωρήσουν. Τίθεται σε ισχύ την 1η Φεβρουαρίου 2003.</a:t>
            </a:r>
          </a:p>
          <a:p>
            <a:pPr algn="just">
              <a:buFont typeface="Wingdings" panose="05000000000000000000" pitchFamily="2" charset="2"/>
              <a:buChar char="Ø"/>
            </a:pPr>
            <a:r>
              <a:rPr lang="el-GR" b="1" dirty="0"/>
              <a:t>1 Ιανουαρίου 2002 — τα χαρτονομίσματα και τα κέρματα του ευρώ κυκλοφορούν σε 12 χώρες</a:t>
            </a:r>
          </a:p>
          <a:p>
            <a:pPr marL="0" indent="0" algn="just">
              <a:buNone/>
            </a:pPr>
            <a:r>
              <a:rPr lang="el-GR" dirty="0"/>
              <a:t>Τα </a:t>
            </a:r>
            <a:r>
              <a:rPr lang="el-GR" dirty="0">
                <a:solidFill>
                  <a:schemeClr val="tx1"/>
                </a:solidFill>
              </a:rPr>
              <a:t>χαρτονομίσματα</a:t>
            </a:r>
            <a:r>
              <a:rPr lang="el-GR" dirty="0"/>
              <a:t> και τα </a:t>
            </a:r>
            <a:r>
              <a:rPr lang="el-GR" dirty="0" smtClean="0">
                <a:solidFill>
                  <a:schemeClr val="tx1"/>
                </a:solidFill>
              </a:rPr>
              <a:t>κέρματα</a:t>
            </a:r>
            <a:r>
              <a:rPr lang="el-GR" dirty="0"/>
              <a:t> </a:t>
            </a:r>
            <a:r>
              <a:rPr lang="el-GR" dirty="0" smtClean="0"/>
              <a:t>του </a:t>
            </a:r>
            <a:r>
              <a:rPr lang="el-GR" dirty="0"/>
              <a:t>ευρώ καθίστανται το νόμιμο νόμισμα σε 12 χώρες της ΕΕ (η Ελλάδα προσχώρησε στη ζώνη του ευρώ το 2001 ενώ ακολουθούν και άλλες χώρες μετά το 2002). </a:t>
            </a:r>
          </a:p>
          <a:p>
            <a:endParaRPr lang="el-GR" dirty="0"/>
          </a:p>
        </p:txBody>
      </p:sp>
    </p:spTree>
    <p:extLst>
      <p:ext uri="{BB962C8B-B14F-4D97-AF65-F5344CB8AC3E}">
        <p14:creationId xmlns:p14="http://schemas.microsoft.com/office/powerpoint/2010/main" val="157015664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96538" y="1398896"/>
            <a:ext cx="9601200" cy="4524232"/>
          </a:xfrm>
        </p:spPr>
        <p:txBody>
          <a:bodyPr>
            <a:normAutofit/>
          </a:bodyPr>
          <a:lstStyle/>
          <a:p>
            <a:pPr marL="0" indent="0" algn="just">
              <a:buNone/>
            </a:pPr>
            <a:r>
              <a:rPr lang="el-GR" dirty="0"/>
              <a:t>Ερωτηματολόγιο για τη σύνταξη νομοθετήματος που ενσωματώνει </a:t>
            </a:r>
            <a:r>
              <a:rPr lang="el-GR" dirty="0" smtClean="0"/>
              <a:t>Οδηγία</a:t>
            </a:r>
            <a:r>
              <a:rPr lang="en-GB" dirty="0" smtClean="0"/>
              <a:t>:</a:t>
            </a:r>
            <a:endParaRPr lang="en-US" dirty="0" smtClean="0"/>
          </a:p>
          <a:p>
            <a:pPr algn="just">
              <a:buFont typeface="Wingdings" panose="05000000000000000000" pitchFamily="2" charset="2"/>
              <a:buChar char="§"/>
            </a:pPr>
            <a:r>
              <a:rPr lang="el-GR" dirty="0" smtClean="0"/>
              <a:t>Ποιο </a:t>
            </a:r>
            <a:r>
              <a:rPr lang="el-GR" dirty="0"/>
              <a:t>το πεδίο εφαρμογής της Οδηγίας; </a:t>
            </a:r>
            <a:endParaRPr lang="en-US" dirty="0"/>
          </a:p>
          <a:p>
            <a:pPr algn="just">
              <a:buFont typeface="Wingdings" panose="05000000000000000000" pitchFamily="2" charset="2"/>
              <a:buChar char="§"/>
            </a:pPr>
            <a:r>
              <a:rPr lang="el-GR" dirty="0" smtClean="0"/>
              <a:t>Ποιες </a:t>
            </a:r>
            <a:r>
              <a:rPr lang="el-GR" dirty="0"/>
              <a:t>διατάξεις της Οδηγίας ενδείκνυνται για αυτούσια υιοθέτηση, ποιες παρέχουν στα κράτη μέλη περιθώριο διακριτικής </a:t>
            </a:r>
            <a:r>
              <a:rPr lang="el-GR" dirty="0" smtClean="0"/>
              <a:t>ευχέρειας;</a:t>
            </a:r>
            <a:endParaRPr lang="en-US" dirty="0" smtClean="0"/>
          </a:p>
          <a:p>
            <a:pPr algn="just">
              <a:buFont typeface="Wingdings" panose="05000000000000000000" pitchFamily="2" charset="2"/>
              <a:buChar char="§"/>
            </a:pPr>
            <a:r>
              <a:rPr lang="el-GR" dirty="0" smtClean="0"/>
              <a:t>Ποιοι </a:t>
            </a:r>
            <a:r>
              <a:rPr lang="el-GR" dirty="0"/>
              <a:t>τομείς της εθνικής νομοθεσίας (π.χ. αστικός κώδικας, υπαλληλικός κώδικας, τοπική αυτοδιοίκηση, πιστωτική πολιτική, τράπεζες, κρατικές προμήθειες) εμπίπτουν στο πεδίο εφαρμογής της </a:t>
            </a:r>
            <a:r>
              <a:rPr lang="el-GR" dirty="0" smtClean="0"/>
              <a:t>Οδηγίας;</a:t>
            </a:r>
            <a:endParaRPr lang="en-US" dirty="0" smtClean="0"/>
          </a:p>
          <a:p>
            <a:pPr algn="just">
              <a:buFont typeface="Wingdings" panose="05000000000000000000" pitchFamily="2" charset="2"/>
              <a:buChar char="§"/>
            </a:pPr>
            <a:r>
              <a:rPr lang="el-GR" dirty="0" smtClean="0"/>
              <a:t>Υπάρχουν </a:t>
            </a:r>
            <a:r>
              <a:rPr lang="el-GR" dirty="0"/>
              <a:t>ήδη εθνικές διατάξεις που αναφέρονται στο ρυθμιστικό αντικείμενο της Οδηγίας; </a:t>
            </a:r>
            <a:endParaRPr lang="en-US" dirty="0"/>
          </a:p>
          <a:p>
            <a:pPr algn="just">
              <a:buFont typeface="Wingdings" panose="05000000000000000000" pitchFamily="2" charset="2"/>
              <a:buChar char="§"/>
            </a:pPr>
            <a:r>
              <a:rPr lang="el-GR" dirty="0" smtClean="0"/>
              <a:t>Ποιες </a:t>
            </a:r>
            <a:r>
              <a:rPr lang="el-GR" dirty="0"/>
              <a:t>εθνικές διατάξεις καλύπτουν πλήρως και επαρκώς τις διατάξεις της Οδηγίας; </a:t>
            </a:r>
            <a:endParaRPr lang="en-US" dirty="0"/>
          </a:p>
          <a:p>
            <a:pPr algn="just">
              <a:buFont typeface="Wingdings" panose="05000000000000000000" pitchFamily="2" charset="2"/>
              <a:buChar char="§"/>
            </a:pPr>
            <a:r>
              <a:rPr lang="el-GR" dirty="0" smtClean="0"/>
              <a:t>Ποιες </a:t>
            </a:r>
            <a:r>
              <a:rPr lang="el-GR" dirty="0"/>
              <a:t>εθνικές διατάξεις δεν καλύπτουν πλήρως και επαρκώς τις διατάξεις της </a:t>
            </a:r>
            <a:r>
              <a:rPr lang="el-GR" dirty="0" smtClean="0"/>
              <a:t>Οδηγίας;</a:t>
            </a:r>
          </a:p>
        </p:txBody>
      </p:sp>
    </p:spTree>
    <p:extLst>
      <p:ext uri="{BB962C8B-B14F-4D97-AF65-F5344CB8AC3E}">
        <p14:creationId xmlns:p14="http://schemas.microsoft.com/office/powerpoint/2010/main" val="99725729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5639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89714" y="1542196"/>
            <a:ext cx="9601200" cy="5099236"/>
          </a:xfrm>
        </p:spPr>
        <p:txBody>
          <a:bodyPr>
            <a:noAutofit/>
          </a:bodyPr>
          <a:lstStyle/>
          <a:p>
            <a:pPr algn="just">
              <a:lnSpc>
                <a:spcPct val="170000"/>
              </a:lnSpc>
              <a:buFont typeface="Wingdings" panose="05000000000000000000" pitchFamily="2" charset="2"/>
              <a:buChar char="§"/>
            </a:pPr>
            <a:r>
              <a:rPr lang="el-GR" sz="2400" dirty="0"/>
              <a:t>Ποιες εθνικές διατάξεις είναι αντίθετες ή δεν συνάδουν με τις διατάξεις που προβλέπονται από την Οδηγία; </a:t>
            </a:r>
            <a:endParaRPr lang="en-US" sz="2400" dirty="0"/>
          </a:p>
          <a:p>
            <a:pPr algn="just">
              <a:lnSpc>
                <a:spcPct val="170000"/>
              </a:lnSpc>
              <a:buFont typeface="Wingdings" panose="05000000000000000000" pitchFamily="2" charset="2"/>
              <a:buChar char="§"/>
            </a:pPr>
            <a:r>
              <a:rPr lang="el-GR" sz="2400" dirty="0" smtClean="0"/>
              <a:t>Απαιτείται </a:t>
            </a:r>
            <a:r>
              <a:rPr lang="el-GR" sz="2400" dirty="0"/>
              <a:t>τροποποίηση της εθνικής νομοθεσίας προκειμένου να επιτευχθούν οι νομοθετικοί στόχοι της Οδηγίας; </a:t>
            </a:r>
            <a:endParaRPr lang="en-US" sz="2400" dirty="0"/>
          </a:p>
          <a:p>
            <a:pPr algn="just">
              <a:lnSpc>
                <a:spcPct val="170000"/>
              </a:lnSpc>
              <a:buFont typeface="Wingdings" panose="05000000000000000000" pitchFamily="2" charset="2"/>
              <a:buChar char="§"/>
            </a:pPr>
            <a:r>
              <a:rPr lang="el-GR" sz="2400" dirty="0" smtClean="0"/>
              <a:t>Απαιτείται </a:t>
            </a:r>
            <a:r>
              <a:rPr lang="el-GR" sz="2400" dirty="0"/>
              <a:t>κατάργηση εθνικών ρυθμίσεων; </a:t>
            </a:r>
            <a:endParaRPr lang="en-US" sz="2400" dirty="0"/>
          </a:p>
        </p:txBody>
      </p:sp>
    </p:spTree>
    <p:extLst>
      <p:ext uri="{BB962C8B-B14F-4D97-AF65-F5344CB8AC3E}">
        <p14:creationId xmlns:p14="http://schemas.microsoft.com/office/powerpoint/2010/main" val="245789937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74032"/>
          </a:xfrm>
        </p:spPr>
        <p:txBody>
          <a:bodyPr>
            <a:normAutofit/>
          </a:bodyPr>
          <a:lstStyle/>
          <a:p>
            <a:pPr algn="ctr"/>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49680" y="1667691"/>
            <a:ext cx="9601200" cy="4437018"/>
          </a:xfrm>
        </p:spPr>
        <p:txBody>
          <a:bodyPr>
            <a:normAutofit/>
          </a:bodyPr>
          <a:lstStyle/>
          <a:p>
            <a:pPr>
              <a:lnSpc>
                <a:spcPct val="170000"/>
              </a:lnSpc>
              <a:buFont typeface="Wingdings" panose="05000000000000000000" pitchFamily="2" charset="2"/>
              <a:buChar char="§"/>
            </a:pPr>
            <a:r>
              <a:rPr lang="el-GR" dirty="0"/>
              <a:t>Αρκεί η τροποποίηση ισχυουσών εθνικών ρυθμίσεων;</a:t>
            </a:r>
            <a:endParaRPr lang="en-US" dirty="0"/>
          </a:p>
          <a:p>
            <a:pPr>
              <a:lnSpc>
                <a:spcPct val="170000"/>
              </a:lnSpc>
              <a:buFont typeface="Wingdings" panose="05000000000000000000" pitchFamily="2" charset="2"/>
              <a:buChar char="§"/>
            </a:pPr>
            <a:r>
              <a:rPr lang="el-GR" dirty="0"/>
              <a:t>Απαιτείται η θέσπιση νέων κανόνων δικαίου</a:t>
            </a:r>
            <a:r>
              <a:rPr lang="en-GB" dirty="0"/>
              <a:t>; </a:t>
            </a:r>
            <a:endParaRPr lang="el-GR" dirty="0"/>
          </a:p>
          <a:p>
            <a:pPr>
              <a:lnSpc>
                <a:spcPct val="170000"/>
              </a:lnSpc>
              <a:buFont typeface="Wingdings" panose="05000000000000000000" pitchFamily="2" charset="2"/>
              <a:buChar char="§"/>
            </a:pPr>
            <a:r>
              <a:rPr lang="el-GR" dirty="0"/>
              <a:t>Μήπως θα ήταν νομοτεχνικά ορθότερο να γίνει κωδικοποίηση της ισχύουσας νομοθεσίας;</a:t>
            </a:r>
          </a:p>
          <a:p>
            <a:pPr>
              <a:lnSpc>
                <a:spcPct val="170000"/>
              </a:lnSpc>
              <a:buFont typeface="Wingdings" panose="05000000000000000000" pitchFamily="2" charset="2"/>
              <a:buChar char="§"/>
            </a:pPr>
            <a:r>
              <a:rPr lang="el-GR" dirty="0"/>
              <a:t>Εφόσον η θέσπιση νέων εθνικών ρυθμίσεων είναι απαραίτητη, </a:t>
            </a:r>
            <a:r>
              <a:rPr lang="el-GR" dirty="0" smtClean="0"/>
              <a:t>θα </a:t>
            </a:r>
            <a:r>
              <a:rPr lang="el-GR" dirty="0"/>
              <a:t>πρέπει οι νέες ρυθμίσεις να θεσπιστούν με νέο σχέδιο νόμου ή </a:t>
            </a:r>
            <a:r>
              <a:rPr lang="el-GR" dirty="0" err="1"/>
              <a:t>προεδρικου</a:t>
            </a:r>
            <a:r>
              <a:rPr lang="el-GR" dirty="0"/>
              <a:t> </a:t>
            </a:r>
            <a:r>
              <a:rPr lang="el-GR" dirty="0" err="1" smtClean="0"/>
              <a:t>διαταγματος</a:t>
            </a:r>
            <a:r>
              <a:rPr lang="el-GR" dirty="0" smtClean="0"/>
              <a:t> ή </a:t>
            </a:r>
            <a:r>
              <a:rPr lang="el-GR" dirty="0"/>
              <a:t>υπουργικής απόφασης. Θα πρέπει να συμπληρωθούν ήδη υπάρχοντα νομοθετήματα</a:t>
            </a:r>
            <a:r>
              <a:rPr lang="en-GB" dirty="0"/>
              <a:t>;</a:t>
            </a:r>
            <a:endParaRPr lang="el-GR" dirty="0"/>
          </a:p>
          <a:p>
            <a:pPr marL="0" indent="0">
              <a:buNone/>
            </a:pPr>
            <a:endParaRPr lang="el-GR" dirty="0"/>
          </a:p>
          <a:p>
            <a:endParaRPr lang="el-GR" dirty="0"/>
          </a:p>
        </p:txBody>
      </p:sp>
    </p:spTree>
    <p:extLst>
      <p:ext uri="{BB962C8B-B14F-4D97-AF65-F5344CB8AC3E}">
        <p14:creationId xmlns:p14="http://schemas.microsoft.com/office/powerpoint/2010/main" val="135078952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768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35122" y="1453486"/>
            <a:ext cx="9601200" cy="4360459"/>
          </a:xfrm>
        </p:spPr>
        <p:txBody>
          <a:bodyPr>
            <a:normAutofit/>
          </a:bodyPr>
          <a:lstStyle/>
          <a:p>
            <a:pPr algn="just">
              <a:lnSpc>
                <a:spcPct val="150000"/>
              </a:lnSpc>
              <a:buFont typeface="Wingdings" panose="05000000000000000000" pitchFamily="2" charset="2"/>
              <a:buChar char="§"/>
            </a:pPr>
            <a:r>
              <a:rPr lang="el-GR" dirty="0" smtClean="0"/>
              <a:t>Λόγω </a:t>
            </a:r>
            <a:r>
              <a:rPr lang="el-GR" dirty="0"/>
              <a:t>της εναρμόνισης του εθνικού δικαίου με την Οδηγία, θα υπάρχουν συνέπειες των νομοθετικών αλλαγών σε άλλες εθνικές ρυθμίσεις, οι οποίες νομοθετικά είναι συναφείς ή συμπλέκονται με τις τροποποιούμενες/καταργούμενες; </a:t>
            </a:r>
            <a:endParaRPr lang="el-GR" dirty="0" smtClean="0"/>
          </a:p>
          <a:p>
            <a:pPr marL="0" indent="0" algn="just">
              <a:lnSpc>
                <a:spcPct val="150000"/>
              </a:lnSpc>
              <a:buNone/>
            </a:pPr>
            <a:r>
              <a:rPr lang="el-GR" u="sng" dirty="0" smtClean="0"/>
              <a:t>Σημαντικό</a:t>
            </a:r>
            <a:r>
              <a:rPr lang="el-GR" u="sng" dirty="0"/>
              <a:t>:</a:t>
            </a:r>
            <a:r>
              <a:rPr lang="el-GR" dirty="0"/>
              <a:t> Εκτός αν το επισπεύδον υπουργείο κρίνει για λόγους ουσίας διαφορετικά, πρέπει να αποφεύγεται η υιοθέτηση εθνικών μέτρων ενσωμάτωσης, των οποίων οι ρυθμίσεις υπερβαίνουν ό,τι είναι απαραίτητο για την πλήρη και ορθή ενσωμάτωση της Οδηγίας. Η ενσωμάτωση μιας Οδηγίας δεν θα πρέπει να αντιμετωπίζεται ως ευκαιρία για τροποποίηση ή αναθεώρηση της εθνικής νομοθεσίας πέραν όσων τροποποιήσεων είναι απαραίτητες για την πλήρη και ορθή </a:t>
            </a:r>
            <a:r>
              <a:rPr lang="el-GR" dirty="0" smtClean="0"/>
              <a:t>εναρμόνιση. Αποφυγή </a:t>
            </a:r>
            <a:r>
              <a:rPr lang="el-GR" dirty="0"/>
              <a:t>του </a:t>
            </a:r>
            <a:r>
              <a:rPr lang="en-GB" dirty="0"/>
              <a:t>gold </a:t>
            </a:r>
            <a:r>
              <a:rPr lang="en-GB" dirty="0" smtClean="0"/>
              <a:t>plating</a:t>
            </a:r>
            <a:r>
              <a:rPr lang="el-GR" dirty="0" smtClean="0"/>
              <a:t>.</a:t>
            </a:r>
            <a:endParaRPr lang="el-GR" dirty="0"/>
          </a:p>
        </p:txBody>
      </p:sp>
    </p:spTree>
    <p:extLst>
      <p:ext uri="{BB962C8B-B14F-4D97-AF65-F5344CB8AC3E}">
        <p14:creationId xmlns:p14="http://schemas.microsoft.com/office/powerpoint/2010/main" val="90643460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FD4F70A-2547-387C-5300-44626A94EA3F}"/>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53F375F4-5720-69C4-04A9-2B7CE40FE7A3}"/>
              </a:ext>
            </a:extLst>
          </p:cNvPr>
          <p:cNvSpPr>
            <a:spLocks noGrp="1"/>
          </p:cNvSpPr>
          <p:nvPr>
            <p:ph idx="1"/>
          </p:nvPr>
        </p:nvSpPr>
        <p:spPr>
          <a:xfrm>
            <a:off x="1269242" y="1508078"/>
            <a:ext cx="9601200" cy="3985146"/>
          </a:xfrm>
        </p:spPr>
        <p:txBody>
          <a:bodyPr>
            <a:normAutofit lnSpcReduction="10000"/>
          </a:bodyPr>
          <a:lstStyle/>
          <a:p>
            <a:pPr marL="0" indent="0" algn="just">
              <a:lnSpc>
                <a:spcPct val="150000"/>
              </a:lnSpc>
              <a:buNone/>
            </a:pPr>
            <a:r>
              <a:rPr lang="el-GR" dirty="0" smtClean="0"/>
              <a:t>Ο ρόλος </a:t>
            </a:r>
            <a:r>
              <a:rPr lang="el-GR" dirty="0"/>
              <a:t>των εθνικών νομοθέτων είναι να μεταγράψουν τις ρυθμιστικές πολιτικές της ΕΕ στην εθνική νομοθετική γλώσσα, να τις εντάξουν στην εθνική νομοθετική δομή και μορφή. Η σύνταξη της νομοθεσίας παρουσιάζει δυσκολίες σε οποιοδήποτε πλαίσιο. Αλλά η σύνταξη για τη μεταφορά και την ενσωμάτωση είναι ακόμη πιο δύσκολη. Η μεταφορά προϋποθέτει εξ ορισμού ένα υφιστάμενο νομοθετικό κείμενο της ΕΕ, με ήδη </a:t>
            </a:r>
            <a:r>
              <a:rPr lang="el-GR" dirty="0" err="1"/>
              <a:t>ληφθείσες</a:t>
            </a:r>
            <a:r>
              <a:rPr lang="el-GR" dirty="0"/>
              <a:t> αποφάσεις σχετικά με τις νομοθετικές επιλογές, τους στόχους, τη δομή του κειμένου και τη νομοθετική έκφραση. Αυτό καθιστά τη μεταφορά περίπλοκη, καθώς οι εθνικοί </a:t>
            </a:r>
            <a:r>
              <a:rPr lang="el-GR" dirty="0" smtClean="0"/>
              <a:t>νομοθέτες </a:t>
            </a:r>
            <a:r>
              <a:rPr lang="el-GR" dirty="0"/>
              <a:t>αναλαμβάνουν το ήδη δύσκολο έργο τους με πρόσθετες περιοριστικές παραμέτρους. </a:t>
            </a:r>
          </a:p>
        </p:txBody>
      </p:sp>
    </p:spTree>
    <p:extLst>
      <p:ext uri="{BB962C8B-B14F-4D97-AF65-F5344CB8AC3E}">
        <p14:creationId xmlns:p14="http://schemas.microsoft.com/office/powerpoint/2010/main" val="29843901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2A5C0C7-74A7-CF28-ABBB-58145A65F6C4}"/>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43CA9CD1-BCE3-9074-3044-7B88A7851813}"/>
              </a:ext>
            </a:extLst>
          </p:cNvPr>
          <p:cNvSpPr>
            <a:spLocks noGrp="1"/>
          </p:cNvSpPr>
          <p:nvPr>
            <p:ph idx="1"/>
          </p:nvPr>
        </p:nvSpPr>
        <p:spPr>
          <a:xfrm>
            <a:off x="1275806" y="1641564"/>
            <a:ext cx="9601200" cy="4245429"/>
          </a:xfrm>
        </p:spPr>
        <p:txBody>
          <a:bodyPr>
            <a:normAutofit/>
          </a:bodyPr>
          <a:lstStyle/>
          <a:p>
            <a:pPr marL="0" indent="0" algn="just">
              <a:lnSpc>
                <a:spcPct val="150000"/>
              </a:lnSpc>
              <a:buNone/>
            </a:pPr>
            <a:r>
              <a:rPr lang="el-GR" dirty="0"/>
              <a:t>Κάθε νέα νομική πράξη της ΕΕ, κάθε νέα απόφαση των Ευρωπαϊκών Δικαστηρίων, κάθε διεθνής συμφωνία που υπογράφεται από την ΕΕ επικαιροποιεί το περιεχόμενο </a:t>
            </a:r>
            <a:r>
              <a:rPr lang="el-GR" dirty="0" smtClean="0"/>
              <a:t>ενός κεκτημένου</a:t>
            </a:r>
            <a:r>
              <a:rPr lang="el-GR" dirty="0"/>
              <a:t>. Επιπλέον, οι πράξεις της ΕΕ διαφέρουν από τη μορφή των εθνικών και διεθνών νομικών μέτρων. Το γεγονός αυτό καθιστά την κατανόηση της νομικής τους αξίας, του βαθμού δεσμευτικότητάς τους και του βάθους των απαιτήσεων επιβολής τους ένα πολύπλοκο έργο. Τέλος, η ορολογία που χρησιμοποιείται στα κείμενα της ΕΕ έχει ιδιοσυγκρασιακό χαρακτήρα με συνδηλώσεις που διαφέρουν από εκείνες που αποδίδονται στον ίδιο όρο στις εθνικές νομοθεσίες των κρατών </a:t>
            </a:r>
            <a:r>
              <a:rPr lang="el-GR" dirty="0" smtClean="0"/>
              <a:t>μελών.</a:t>
            </a:r>
            <a:endParaRPr lang="el-GR" dirty="0"/>
          </a:p>
        </p:txBody>
      </p:sp>
    </p:spTree>
    <p:extLst>
      <p:ext uri="{BB962C8B-B14F-4D97-AF65-F5344CB8AC3E}">
        <p14:creationId xmlns:p14="http://schemas.microsoft.com/office/powerpoint/2010/main" val="144544421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2BED64E-8903-B7A2-4AD3-537BD34B45AE}"/>
              </a:ext>
            </a:extLst>
          </p:cNvPr>
          <p:cNvSpPr>
            <a:spLocks noGrp="1"/>
          </p:cNvSpPr>
          <p:nvPr>
            <p:ph type="title"/>
          </p:nvPr>
        </p:nvSpPr>
        <p:spPr>
          <a:xfrm>
            <a:off x="1371600" y="685800"/>
            <a:ext cx="9601200" cy="719919"/>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B516583D-DEDE-9B4A-757D-FBF2BD20044B}"/>
              </a:ext>
            </a:extLst>
          </p:cNvPr>
          <p:cNvSpPr>
            <a:spLocks noGrp="1"/>
          </p:cNvSpPr>
          <p:nvPr>
            <p:ph idx="1"/>
          </p:nvPr>
        </p:nvSpPr>
        <p:spPr>
          <a:xfrm>
            <a:off x="1160059" y="1487605"/>
            <a:ext cx="9601200" cy="4538726"/>
          </a:xfrm>
        </p:spPr>
        <p:txBody>
          <a:bodyPr>
            <a:normAutofit fontScale="92500"/>
          </a:bodyPr>
          <a:lstStyle/>
          <a:p>
            <a:pPr marL="0" indent="0" algn="just">
              <a:lnSpc>
                <a:spcPct val="150000"/>
              </a:lnSpc>
              <a:buNone/>
            </a:pPr>
            <a:r>
              <a:rPr lang="el-GR" dirty="0"/>
              <a:t>Νομοπαρασκευαστική διαδικασία για την μεταφορά πράξεων της </a:t>
            </a:r>
            <a:r>
              <a:rPr lang="el-GR" dirty="0" smtClean="0"/>
              <a:t>ΕΕ. </a:t>
            </a:r>
            <a:r>
              <a:rPr lang="el-GR" dirty="0"/>
              <a:t>Η </a:t>
            </a:r>
            <a:r>
              <a:rPr lang="el-GR" dirty="0" err="1"/>
              <a:t>προνομοθετική</a:t>
            </a:r>
            <a:r>
              <a:rPr lang="el-GR" dirty="0"/>
              <a:t> διαδικασία, όπως ρυθμίζεται από τον Ν. 4622/2019 προβλέπει πέντε στάδια νομοθέτησης.</a:t>
            </a:r>
          </a:p>
          <a:p>
            <a:pPr marL="0" indent="0" algn="just">
              <a:lnSpc>
                <a:spcPct val="150000"/>
              </a:lnSpc>
              <a:buNone/>
            </a:pPr>
            <a:r>
              <a:rPr lang="el-GR" dirty="0"/>
              <a:t>Στάδιο Α: </a:t>
            </a:r>
            <a:r>
              <a:rPr lang="el-GR" u="sng" dirty="0"/>
              <a:t>Εκκίνηση διαδικασίας από τον αρμόδιο </a:t>
            </a:r>
            <a:r>
              <a:rPr lang="el-GR" u="sng" dirty="0" smtClean="0"/>
              <a:t>Υπουργό</a:t>
            </a:r>
            <a:r>
              <a:rPr lang="el-GR" dirty="0" smtClean="0"/>
              <a:t>. Στόχος </a:t>
            </a:r>
            <a:r>
              <a:rPr lang="el-GR" dirty="0"/>
              <a:t>του σταδίου Α είναι η παροχή των απαραίτητων πληροφοριών από τον φορέα σχεδιασμού </a:t>
            </a:r>
            <a:r>
              <a:rPr lang="el-GR" dirty="0" smtClean="0"/>
              <a:t>πολιτικής </a:t>
            </a:r>
            <a:r>
              <a:rPr lang="el-GR" dirty="0"/>
              <a:t>(Υπουργείο) στον νομοτέχνη. Στο στάδιο αυτό στόχο αποτελεί ο διαχωρισμός του σχεδιασμού πολιτικής </a:t>
            </a:r>
            <a:r>
              <a:rPr lang="el-GR" dirty="0" smtClean="0"/>
              <a:t>από </a:t>
            </a:r>
            <a:r>
              <a:rPr lang="el-GR" dirty="0"/>
              <a:t>την νομοθέτηση. Στο πλαίσιο του ετήσιου ρυθμιστικού προγραμματισμού του κυβερνητικού έργου, ο αρμόδιος Υπουργός μπορεί να παρουσιάσει (α) προσχέδιο νόμου και προκαταρκτική ανάλυση συνεπειών ρύθμισης για το ζήτημα που επιθυμεί να ρυθμιστεί, ή (β) κατευθυντήριες γραμμές του σχεδίου νόμου και στοιχεία για την Ανάλυση Συνεπειών Ρύθμισης</a:t>
            </a:r>
            <a:r>
              <a:rPr lang="el-GR" dirty="0" smtClean="0"/>
              <a:t>.</a:t>
            </a:r>
            <a:endParaRPr lang="el-GR" dirty="0"/>
          </a:p>
        </p:txBody>
      </p:sp>
    </p:spTree>
    <p:extLst>
      <p:ext uri="{BB962C8B-B14F-4D97-AF65-F5344CB8AC3E}">
        <p14:creationId xmlns:p14="http://schemas.microsoft.com/office/powerpoint/2010/main" val="30295903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AFE9832-E53A-255E-A376-1B1CD2452D59}"/>
              </a:ext>
            </a:extLst>
          </p:cNvPr>
          <p:cNvSpPr>
            <a:spLocks noGrp="1"/>
          </p:cNvSpPr>
          <p:nvPr>
            <p:ph type="title"/>
          </p:nvPr>
        </p:nvSpPr>
        <p:spPr>
          <a:xfrm>
            <a:off x="1371600" y="685800"/>
            <a:ext cx="9601200" cy="77451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r>
              <a:rPr lang="el-GR" sz="2800" kern="100" dirty="0" smtClean="0">
                <a:ea typeface="Aptos" panose="020B0004020202020204" pitchFamily="34" charset="0"/>
                <a:cs typeface="Times New Roman" panose="02020603050405020304" pitchFamily="18" charset="0"/>
              </a:rPr>
              <a:t>.</a:t>
            </a:r>
            <a:endParaRPr lang="el-GR" sz="2800" dirty="0"/>
          </a:p>
        </p:txBody>
      </p:sp>
      <p:sp>
        <p:nvSpPr>
          <p:cNvPr id="3" name="Θέση περιεχομένου 2">
            <a:extLst>
              <a:ext uri="{FF2B5EF4-FFF2-40B4-BE49-F238E27FC236}">
                <a16:creationId xmlns:a16="http://schemas.microsoft.com/office/drawing/2014/main" xmlns="" id="{42D30B1F-F0A7-E346-C57C-9D62D3BAE81C}"/>
              </a:ext>
            </a:extLst>
          </p:cNvPr>
          <p:cNvSpPr>
            <a:spLocks noGrp="1"/>
          </p:cNvSpPr>
          <p:nvPr>
            <p:ph idx="1"/>
          </p:nvPr>
        </p:nvSpPr>
        <p:spPr>
          <a:xfrm>
            <a:off x="1248770" y="1385247"/>
            <a:ext cx="9601200" cy="4945883"/>
          </a:xfrm>
        </p:spPr>
        <p:txBody>
          <a:bodyPr>
            <a:normAutofit fontScale="92500" lnSpcReduction="10000"/>
          </a:bodyPr>
          <a:lstStyle/>
          <a:p>
            <a:pPr marL="0" indent="0" algn="just">
              <a:lnSpc>
                <a:spcPct val="150000"/>
              </a:lnSpc>
              <a:buNone/>
            </a:pPr>
            <a:r>
              <a:rPr lang="el-GR" dirty="0"/>
              <a:t>Στάδιο Β: </a:t>
            </a:r>
            <a:r>
              <a:rPr lang="el-GR" u="sng" dirty="0"/>
              <a:t>Λειτουργία νομοπαρασκευαστικής επιτροπής </a:t>
            </a:r>
            <a:endParaRPr lang="el-GR" u="sng" dirty="0" smtClean="0"/>
          </a:p>
          <a:p>
            <a:pPr marL="0" indent="0" algn="just">
              <a:lnSpc>
                <a:spcPct val="150000"/>
              </a:lnSpc>
              <a:buNone/>
            </a:pPr>
            <a:r>
              <a:rPr lang="el-GR" dirty="0" smtClean="0"/>
              <a:t>Στόχος </a:t>
            </a:r>
            <a:r>
              <a:rPr lang="el-GR" dirty="0"/>
              <a:t>του σταδίου Β είναι η διαμόρφωση του νομοθετικού κειμένου με βάση τις αρχές της καλής νομοθέτησης. Στο στάδιο αυτό </a:t>
            </a:r>
            <a:r>
              <a:rPr lang="el-GR" dirty="0" smtClean="0"/>
              <a:t>επιδιώκεται ιδίως, έλεγχος </a:t>
            </a:r>
            <a:r>
              <a:rPr lang="el-GR" dirty="0"/>
              <a:t>αναγκαιότητας και αποτελεσματικότητας της προτεινόμενης ρύθμισης μέσα από την κατανόηση του επιδιωκόμενου ρυθμιστικού σκοπού, των εμποδίων για την επίτευξή του και τον εντοπισμό του περιεχομένου των προτεινόμενων ρυθμίσεων σε σχέση με τα ήδη </a:t>
            </a:r>
            <a:r>
              <a:rPr lang="el-GR" dirty="0" smtClean="0"/>
              <a:t>ισχύοντα, σχεδιασμός </a:t>
            </a:r>
            <a:r>
              <a:rPr lang="el-GR" dirty="0"/>
              <a:t>των απαραίτητων νομοπαρασκευαστικών </a:t>
            </a:r>
            <a:r>
              <a:rPr lang="el-GR" dirty="0" smtClean="0"/>
              <a:t>μηχανισμών. σύνταξη </a:t>
            </a:r>
            <a:r>
              <a:rPr lang="el-GR" dirty="0"/>
              <a:t>του νομοθετικού κειμένου. </a:t>
            </a:r>
            <a:endParaRPr lang="el-GR" dirty="0" smtClean="0"/>
          </a:p>
          <a:p>
            <a:pPr marL="0" indent="0" algn="just">
              <a:lnSpc>
                <a:spcPct val="150000"/>
              </a:lnSpc>
              <a:buNone/>
            </a:pPr>
            <a:r>
              <a:rPr lang="el-GR" dirty="0" smtClean="0"/>
              <a:t>Στην πράξη</a:t>
            </a:r>
            <a:r>
              <a:rPr lang="el-GR" dirty="0"/>
              <a:t>, </a:t>
            </a:r>
            <a:r>
              <a:rPr lang="el-GR" dirty="0" smtClean="0"/>
              <a:t>μέχρι σήμερα, </a:t>
            </a:r>
            <a:r>
              <a:rPr lang="el-GR" dirty="0"/>
              <a:t>η μεταφορά του ενωσιακού δικαίου γινεται με ελάχιστη παρέμβαση στο </a:t>
            </a:r>
            <a:r>
              <a:rPr lang="el-GR" dirty="0" smtClean="0"/>
              <a:t>ενωσιακό </a:t>
            </a:r>
            <a:r>
              <a:rPr lang="el-GR" dirty="0"/>
              <a:t>κείμενο. Αυτή είναι κάκιστη πρακτική, η οποία πρέπει να αλλάξει με την εισαγωγή των αρχών καλής νομοθέτησης και ορθής νομοτεχνικής μεθοδολογίας και στην εφαρμογή του </a:t>
            </a:r>
            <a:r>
              <a:rPr lang="el-GR" dirty="0" err="1"/>
              <a:t>ενωσιακού</a:t>
            </a:r>
            <a:r>
              <a:rPr lang="el-GR" dirty="0"/>
              <a:t> δικαίου.</a:t>
            </a:r>
          </a:p>
        </p:txBody>
      </p:sp>
    </p:spTree>
    <p:extLst>
      <p:ext uri="{BB962C8B-B14F-4D97-AF65-F5344CB8AC3E}">
        <p14:creationId xmlns:p14="http://schemas.microsoft.com/office/powerpoint/2010/main" val="19202711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44B0678-0E10-67EB-5DB5-8184FBEFC518}"/>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D5FB0BC1-BA8C-9F85-F88A-C47B31083EBD}"/>
              </a:ext>
            </a:extLst>
          </p:cNvPr>
          <p:cNvSpPr>
            <a:spLocks noGrp="1"/>
          </p:cNvSpPr>
          <p:nvPr>
            <p:ph idx="1"/>
          </p:nvPr>
        </p:nvSpPr>
        <p:spPr>
          <a:xfrm>
            <a:off x="1371600" y="1269241"/>
            <a:ext cx="9601200" cy="5331855"/>
          </a:xfrm>
        </p:spPr>
        <p:txBody>
          <a:bodyPr>
            <a:normAutofit fontScale="85000" lnSpcReduction="10000"/>
          </a:bodyPr>
          <a:lstStyle/>
          <a:p>
            <a:pPr marL="0" indent="0" algn="just">
              <a:lnSpc>
                <a:spcPct val="160000"/>
              </a:lnSpc>
              <a:buNone/>
            </a:pPr>
            <a:r>
              <a:rPr lang="el-GR" dirty="0"/>
              <a:t>Στάδιο Γ΄: </a:t>
            </a:r>
            <a:r>
              <a:rPr lang="el-GR" u="sng" dirty="0"/>
              <a:t>Διαβούλευση </a:t>
            </a:r>
            <a:endParaRPr lang="el-GR" u="sng" dirty="0" smtClean="0"/>
          </a:p>
          <a:p>
            <a:pPr marL="0" indent="0" algn="just">
              <a:lnSpc>
                <a:spcPct val="160000"/>
              </a:lnSpc>
              <a:buNone/>
            </a:pPr>
            <a:r>
              <a:rPr lang="el-GR" dirty="0" smtClean="0"/>
              <a:t>Μετά </a:t>
            </a:r>
            <a:r>
              <a:rPr lang="el-GR" dirty="0"/>
              <a:t>από την ολοκλήρωση των εργασιών της νομοπαρασκευαστικής επιτροπής, η Γενική Γραμματεία Νομικών και Κοινοβουλευτικών Θεμάτων, σε συνεργασία με την αρμόδια υπηρεσία του Υπουργείου που έχει τη νομοθετική πρωτοβουλία, αναρτά το σχέδιο νόμου και την Ανάλυση Συνεπειών Ρύθμισης στον ιστότοπο www.opengov.gr σε δημόσια διαβούλευση καταρχήν για δύο (2) εβδομάδες. Μετά την ολοκλήρωση της διαβούλευσης, η Υπηρεσία Συντονισμού του οικείου Υπουργείου: α) συντάσσει έκθεση επί της δημόσιας διαβούλευσης, β) αναρτά την έκθεση στον διαδικτυακό τόπο στον οποίο έλαβε χώρα η διαβούλευση και γ) αποστέλλει την έκθεση στις ηλεκτρονικές διευθύνσεις από τις οποίες προήλθαν τα σχόλια. Εντός δέκα (10) ημερών από το πέρας της διαβούλευσης: α) οι συντάκτες της </a:t>
            </a:r>
            <a:r>
              <a:rPr lang="el-GR" dirty="0" smtClean="0"/>
              <a:t>νομοπαρασκευαστικής επιτροπής </a:t>
            </a:r>
            <a:r>
              <a:rPr lang="el-GR" dirty="0"/>
              <a:t>προετοιμάζουν το τελικό σχέδιο νόμου και την τελική Ανάλυση Συνεπειών Ρύθμισης β) το Γενικό Λογιστήριο του Κράτους συμπληρώνει στην Ανάλυση Συνεπειών Ρύθμισης τις ενότητες που αφορούν στις εκθέσεις του άρθρου 75 παρ. 1-3 του Συντάγματος και γ) τα παραδίδουν στον Γενικό Γραμματέα Νομικών και Κοινοβουλευτικών Θεμάτων.</a:t>
            </a:r>
          </a:p>
        </p:txBody>
      </p:sp>
    </p:spTree>
    <p:extLst>
      <p:ext uri="{BB962C8B-B14F-4D97-AF65-F5344CB8AC3E}">
        <p14:creationId xmlns:p14="http://schemas.microsoft.com/office/powerpoint/2010/main" val="9815585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C2A39F1-441D-E651-805F-D444213F4F4C}"/>
              </a:ext>
            </a:extLst>
          </p:cNvPr>
          <p:cNvSpPr>
            <a:spLocks noGrp="1"/>
          </p:cNvSpPr>
          <p:nvPr>
            <p:ph type="title"/>
          </p:nvPr>
        </p:nvSpPr>
        <p:spPr>
          <a:xfrm>
            <a:off x="1371600" y="685800"/>
            <a:ext cx="9601200" cy="835925"/>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45BD0611-809A-F28E-A994-1DFCD31C8BD7}"/>
              </a:ext>
            </a:extLst>
          </p:cNvPr>
          <p:cNvSpPr>
            <a:spLocks noGrp="1"/>
          </p:cNvSpPr>
          <p:nvPr>
            <p:ph idx="1"/>
          </p:nvPr>
        </p:nvSpPr>
        <p:spPr>
          <a:xfrm>
            <a:off x="1243263" y="1521725"/>
            <a:ext cx="9601200" cy="3581400"/>
          </a:xfrm>
        </p:spPr>
        <p:txBody>
          <a:bodyPr>
            <a:normAutofit/>
          </a:bodyPr>
          <a:lstStyle/>
          <a:p>
            <a:pPr marL="0" indent="0" algn="just">
              <a:lnSpc>
                <a:spcPct val="150000"/>
              </a:lnSpc>
              <a:buNone/>
            </a:pPr>
            <a:r>
              <a:rPr lang="el-GR" dirty="0"/>
              <a:t>Στάδιο Δ΄: </a:t>
            </a:r>
            <a:r>
              <a:rPr lang="el-GR" u="sng" dirty="0"/>
              <a:t>Επιτροπή Αξιολόγησης Ποιότητας της νομοπαρασκευαστικής </a:t>
            </a:r>
            <a:r>
              <a:rPr lang="el-GR" u="sng" dirty="0" smtClean="0"/>
              <a:t>διαδικασίας</a:t>
            </a:r>
            <a:r>
              <a:rPr lang="el-GR" dirty="0" smtClean="0"/>
              <a:t>.</a:t>
            </a:r>
          </a:p>
          <a:p>
            <a:pPr marL="0" indent="0" algn="just">
              <a:lnSpc>
                <a:spcPct val="150000"/>
              </a:lnSpc>
              <a:buNone/>
            </a:pPr>
            <a:r>
              <a:rPr lang="el-GR" dirty="0" smtClean="0"/>
              <a:t>Ο </a:t>
            </a:r>
            <a:r>
              <a:rPr lang="el-GR" dirty="0"/>
              <a:t>Γενικός Γραμματέας Νομικών και Κοινοβουλευτικών Θεμάτων υποβάλλει τα κείμενα της νομοπαρασκευαστικής επιτροπής στην Επιτροπή Αξιολόγησης Ποιότητας της νομοπαρασκευαστικής διαδικασίας για αξιολόγηση. Η Επιτροπή είναι ανεξάρτητο, γνωμοδοτικό όργανο που επιβεβαιώνει την τήρηση των αρχών της καλής νομοθέτησης. </a:t>
            </a:r>
          </a:p>
        </p:txBody>
      </p:sp>
    </p:spTree>
    <p:extLst>
      <p:ext uri="{BB962C8B-B14F-4D97-AF65-F5344CB8AC3E}">
        <p14:creationId xmlns:p14="http://schemas.microsoft.com/office/powerpoint/2010/main" val="3731797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6153"/>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443318" y="1461247"/>
            <a:ext cx="9529482" cy="4406153"/>
          </a:xfrm>
        </p:spPr>
        <p:txBody>
          <a:bodyPr>
            <a:normAutofit/>
          </a:bodyPr>
          <a:lstStyle/>
          <a:p>
            <a:pPr algn="just">
              <a:buFont typeface="Wingdings" panose="05000000000000000000" pitchFamily="2" charset="2"/>
              <a:buChar char="Ø"/>
            </a:pPr>
            <a:r>
              <a:rPr lang="el-GR" b="1" dirty="0"/>
              <a:t>1 Μαΐου 2004 — 10 νέες χώρες</a:t>
            </a:r>
          </a:p>
          <a:p>
            <a:pPr marL="0" indent="0" algn="just">
              <a:buNone/>
            </a:pPr>
            <a:r>
              <a:rPr lang="el-GR" dirty="0"/>
              <a:t>Η Κύπρος και η Μάλτα προσχωρούν στην ΕΕ μαζί με 8 χώρες της Κεντρικής και Ανατολικής Ευρώπης — Τσεχία, Εσθονία, Ουγγαρία, Λετονία, Λιθουανία, Πολωνία, Σλοβακία και Σλοβενία — τερματίζοντας τελικά τη διαίρεση της Ευρώπης μετά τον δεύτερο παγκόσμιο πόλεμο.</a:t>
            </a:r>
          </a:p>
          <a:p>
            <a:pPr algn="just">
              <a:buFont typeface="Wingdings" panose="05000000000000000000" pitchFamily="2" charset="2"/>
              <a:buChar char="Ø"/>
            </a:pPr>
            <a:r>
              <a:rPr lang="el-GR" b="1" dirty="0"/>
              <a:t>29 Μαΐου-1 Ιουνίου 2005 — Πρόταση ενός Συντάγματος για την Ευρώπη</a:t>
            </a:r>
          </a:p>
          <a:p>
            <a:pPr marL="0" indent="0" algn="just">
              <a:buNone/>
            </a:pPr>
            <a:r>
              <a:rPr lang="el-GR" dirty="0"/>
              <a:t>Οι ψηφοφόροι στη Γαλλία και τις Κάτω Χώρες απορρίπτουν τη Συνθήκη για τη θέσπιση Συντάγματος της Ευρώπης, η οποία υπεγράφη από τα 25 κράτη μέλη της ΕΕ τον Οκτώβριο του 2004.</a:t>
            </a:r>
          </a:p>
          <a:p>
            <a:pPr algn="just">
              <a:buFont typeface="Wingdings" panose="05000000000000000000" pitchFamily="2" charset="2"/>
              <a:buChar char="Ø"/>
            </a:pPr>
            <a:r>
              <a:rPr lang="el-GR" b="1" dirty="0"/>
              <a:t>1 Ιανουαρίου 2007 — Βουλγαρία και Ρουμανία προσχωρούν</a:t>
            </a:r>
          </a:p>
          <a:p>
            <a:pPr marL="0" indent="0" algn="just">
              <a:buNone/>
            </a:pPr>
            <a:r>
              <a:rPr lang="el-GR" dirty="0"/>
              <a:t>Δύο ακόμη χώρες της Ανατολικής Ευρώπης, η Βουλγαρία και η Ρουμανία, προσχωρούν στην ΕΕ, αυξάνοντας τον αριθμό των κρατών μελών σε 27.</a:t>
            </a:r>
          </a:p>
          <a:p>
            <a:endParaRPr lang="el-GR" dirty="0"/>
          </a:p>
        </p:txBody>
      </p:sp>
    </p:spTree>
    <p:extLst>
      <p:ext uri="{BB962C8B-B14F-4D97-AF65-F5344CB8AC3E}">
        <p14:creationId xmlns:p14="http://schemas.microsoft.com/office/powerpoint/2010/main" val="362548116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57952" y="1508078"/>
            <a:ext cx="9601200" cy="4196686"/>
          </a:xfrm>
        </p:spPr>
        <p:txBody>
          <a:bodyPr>
            <a:normAutofit fontScale="92500" lnSpcReduction="20000"/>
          </a:bodyPr>
          <a:lstStyle/>
          <a:p>
            <a:pPr marL="0" indent="0" algn="just">
              <a:lnSpc>
                <a:spcPct val="150000"/>
              </a:lnSpc>
              <a:buNone/>
            </a:pPr>
            <a:r>
              <a:rPr lang="el-GR" dirty="0"/>
              <a:t>Εφόσον το σχέδιο νόμου και η Ανάλυση Συνεπειών Ρύθμισης πληρούν τα κριτήρια του Εγχειριδίου Νομοτεχνικής Επεξεργασίας, </a:t>
            </a:r>
            <a:r>
              <a:rPr lang="el-GR" dirty="0" smtClean="0"/>
              <a:t>αλλά και της νομιμότητας, υπό ευρεία έννοια, η </a:t>
            </a:r>
            <a:r>
              <a:rPr lang="el-GR" dirty="0"/>
              <a:t>Επιτροπή γνωμοδοτεί θετικά. </a:t>
            </a:r>
            <a:endParaRPr lang="el-GR" dirty="0" smtClean="0"/>
          </a:p>
          <a:p>
            <a:pPr marL="0" indent="0" algn="just">
              <a:lnSpc>
                <a:spcPct val="150000"/>
              </a:lnSpc>
              <a:buNone/>
            </a:pPr>
            <a:r>
              <a:rPr lang="el-GR" dirty="0" smtClean="0"/>
              <a:t>Σε </a:t>
            </a:r>
            <a:r>
              <a:rPr lang="el-GR" dirty="0"/>
              <a:t>αντίθετη περίπτωση, επιστρέφει το σχέδιο νόμου και την Ανάλυση στη Γενική Γραμματεία Νομικών και Κοινοβουλευτικών Θεμάτων, η οποία οφείλει να ενσωματώσει τις παρατηρήσεις του πρακτικού της Επιτροπής εντός τριών (3) ημερών, προκειμένου το σχέδιο νόμου να υπογραφεί από τους συναρμόδιους Υπουργούς και να κατατεθεί στη Βουλή</a:t>
            </a:r>
            <a:r>
              <a:rPr lang="el-GR" dirty="0" smtClean="0"/>
              <a:t>.</a:t>
            </a:r>
          </a:p>
          <a:p>
            <a:pPr marL="0" indent="0" algn="just">
              <a:lnSpc>
                <a:spcPct val="150000"/>
              </a:lnSpc>
              <a:buNone/>
            </a:pPr>
            <a:r>
              <a:rPr lang="el-GR" dirty="0" smtClean="0"/>
              <a:t> </a:t>
            </a:r>
            <a:r>
              <a:rPr lang="el-GR" dirty="0"/>
              <a:t>Στην πραξη, η Επιτροπή προχωρεί σε λεπτομερείς παρατηρήσεις επί του νομοσχεδίου. Αυτές είναι υποχρεωτικές για τους συντάκτες, οι οποίοι </a:t>
            </a:r>
            <a:r>
              <a:rPr lang="el-GR" dirty="0" smtClean="0"/>
              <a:t>πρέπει να τις </a:t>
            </a:r>
            <a:r>
              <a:rPr lang="el-GR" dirty="0"/>
              <a:t>ενσωματώνουν πριν προχωρήσει η κατάθεση.</a:t>
            </a:r>
          </a:p>
        </p:txBody>
      </p:sp>
    </p:spTree>
    <p:extLst>
      <p:ext uri="{BB962C8B-B14F-4D97-AF65-F5344CB8AC3E}">
        <p14:creationId xmlns:p14="http://schemas.microsoft.com/office/powerpoint/2010/main" val="190152911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A6758EC-2A46-D9E8-8F0A-C2DE253F30FE}"/>
              </a:ext>
            </a:extLst>
          </p:cNvPr>
          <p:cNvSpPr>
            <a:spLocks noGrp="1"/>
          </p:cNvSpPr>
          <p:nvPr>
            <p:ph type="title"/>
          </p:nvPr>
        </p:nvSpPr>
        <p:spPr>
          <a:xfrm>
            <a:off x="1075508" y="459378"/>
            <a:ext cx="9601200" cy="148590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AD49FAD5-40E1-E55B-BC2B-962DE19B3526}"/>
              </a:ext>
            </a:extLst>
          </p:cNvPr>
          <p:cNvSpPr>
            <a:spLocks noGrp="1"/>
          </p:cNvSpPr>
          <p:nvPr>
            <p:ph idx="1"/>
          </p:nvPr>
        </p:nvSpPr>
        <p:spPr>
          <a:xfrm>
            <a:off x="1371600" y="1339516"/>
            <a:ext cx="9601200" cy="3581400"/>
          </a:xfrm>
        </p:spPr>
        <p:txBody>
          <a:bodyPr>
            <a:normAutofit/>
          </a:bodyPr>
          <a:lstStyle/>
          <a:p>
            <a:pPr marL="0" indent="0" algn="just">
              <a:lnSpc>
                <a:spcPct val="150000"/>
              </a:lnSpc>
              <a:buNone/>
            </a:pPr>
            <a:r>
              <a:rPr lang="el-GR" dirty="0"/>
              <a:t>Στάδιο Ε΄: </a:t>
            </a:r>
            <a:r>
              <a:rPr lang="el-GR" u="sng" dirty="0"/>
              <a:t>Κατάθεση και συζήτηση </a:t>
            </a:r>
            <a:r>
              <a:rPr lang="el-GR" u="sng" dirty="0" smtClean="0"/>
              <a:t>νομοσχεδίου.</a:t>
            </a:r>
          </a:p>
          <a:p>
            <a:pPr marL="0" indent="0" algn="just">
              <a:lnSpc>
                <a:spcPct val="150000"/>
              </a:lnSpc>
              <a:buNone/>
            </a:pPr>
            <a:r>
              <a:rPr lang="el-GR" dirty="0" smtClean="0"/>
              <a:t>Αν </a:t>
            </a:r>
            <a:r>
              <a:rPr lang="el-GR" dirty="0"/>
              <a:t>το σχέδιο νόμου και η Ανάλυση Συνεπειών Ρύθμισης πληρούν τα κριτήρια της καλής νομοθέτησης, διαβιβάζονται στον Γενικό Γραμματέα Νομικών και Κοινοβουλευτικών Θεμάτων, ο οποίος φροντίζει για την κατάθεσή τους στη Βουλή. </a:t>
            </a:r>
          </a:p>
        </p:txBody>
      </p:sp>
    </p:spTree>
    <p:extLst>
      <p:ext uri="{BB962C8B-B14F-4D97-AF65-F5344CB8AC3E}">
        <p14:creationId xmlns:p14="http://schemas.microsoft.com/office/powerpoint/2010/main" val="62007135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1772653"/>
            <a:ext cx="9601200" cy="3581400"/>
          </a:xfrm>
        </p:spPr>
        <p:txBody>
          <a:bodyPr/>
          <a:lstStyle/>
          <a:p>
            <a:pPr marL="0" indent="0" algn="just">
              <a:lnSpc>
                <a:spcPct val="150000"/>
              </a:lnSpc>
              <a:buNone/>
            </a:pPr>
            <a:r>
              <a:rPr lang="el-GR" dirty="0"/>
              <a:t>Μετά από την κατάθεση του νομοσχεδίου, τα μέλη της νομοπαρασκευαστικής επιτροπής που προέρχονται από τη Γενική Γραμματεία Νομικών και Κοινοβουλευτικών Θεμάτων είναι υπεύθυνα, σε συνεργασία με το επισπεύδον Υπουργείο, για την επιμέλεια των νομοτεχνικών προσθηκών και αναδιατυπώσεων που καθίστανται αναγκαίες και την επιμέλεια τυχόν αναγκαίων τροπολογιών, σύμφωνα με όσα προβλέπονται στο Σύνταγμα και τον Κανονισμό της Βουλής.</a:t>
            </a:r>
          </a:p>
        </p:txBody>
      </p:sp>
    </p:spTree>
    <p:extLst>
      <p:ext uri="{BB962C8B-B14F-4D97-AF65-F5344CB8AC3E}">
        <p14:creationId xmlns:p14="http://schemas.microsoft.com/office/powerpoint/2010/main" val="413484169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D0EC6F8-9A52-0495-4F5E-6A13F45D0BA2}"/>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6C04F454-4B8E-E1FF-4F6F-C032733D3EAD}"/>
              </a:ext>
            </a:extLst>
          </p:cNvPr>
          <p:cNvSpPr>
            <a:spLocks noGrp="1"/>
          </p:cNvSpPr>
          <p:nvPr>
            <p:ph idx="1"/>
          </p:nvPr>
        </p:nvSpPr>
        <p:spPr>
          <a:xfrm>
            <a:off x="1371600" y="1428750"/>
            <a:ext cx="9601200" cy="4176215"/>
          </a:xfrm>
        </p:spPr>
        <p:txBody>
          <a:bodyPr>
            <a:normAutofit fontScale="92500" lnSpcReduction="20000"/>
          </a:bodyPr>
          <a:lstStyle/>
          <a:p>
            <a:pPr marL="0" indent="0" algn="just">
              <a:lnSpc>
                <a:spcPct val="150000"/>
              </a:lnSpc>
              <a:buNone/>
            </a:pPr>
            <a:r>
              <a:rPr lang="el-GR" dirty="0"/>
              <a:t>Στην μεταφορά νομοθετικών πράξεων της ΕΕ σύμφωνα με τον Ν. 4622/2019 τα στάδια της προνομοθετικής διαδικασίας προσαρμόζονται στις ιδιαιτερότητες του ενωσιακού </a:t>
            </a:r>
            <a:r>
              <a:rPr lang="el-GR" dirty="0" smtClean="0"/>
              <a:t>δικαίου. </a:t>
            </a:r>
            <a:r>
              <a:rPr lang="el-GR" dirty="0"/>
              <a:t>Η ροή εργασιών για την υιοθέτηση των </a:t>
            </a:r>
            <a:r>
              <a:rPr lang="el-GR" dirty="0" smtClean="0"/>
              <a:t>κανόνων του </a:t>
            </a:r>
            <a:r>
              <a:rPr lang="el-GR" dirty="0"/>
              <a:t>ενωσιακού δικαίου ακολουθεί την προνομοθετική διαδικασία και </a:t>
            </a:r>
            <a:r>
              <a:rPr lang="el-GR" u="sng" dirty="0"/>
              <a:t>διαφοροποιείται στα στάδια Α’ και Β’, ενώ προστίθεται στάδιο ΣΤ’.</a:t>
            </a:r>
            <a:r>
              <a:rPr lang="el-GR" dirty="0"/>
              <a:t> </a:t>
            </a:r>
            <a:endParaRPr lang="el-GR" dirty="0" smtClean="0"/>
          </a:p>
          <a:p>
            <a:pPr marL="0" indent="0" algn="just">
              <a:lnSpc>
                <a:spcPct val="150000"/>
              </a:lnSpc>
              <a:buNone/>
            </a:pPr>
            <a:r>
              <a:rPr lang="el-GR" u="sng" dirty="0" smtClean="0"/>
              <a:t>Στάδιο </a:t>
            </a:r>
            <a:r>
              <a:rPr lang="el-GR" u="sng" dirty="0"/>
              <a:t>Α</a:t>
            </a:r>
            <a:r>
              <a:rPr lang="el-GR" u="sng" dirty="0" smtClean="0"/>
              <a:t>’:</a:t>
            </a:r>
          </a:p>
          <a:p>
            <a:pPr marL="0" indent="0" algn="just">
              <a:lnSpc>
                <a:spcPct val="150000"/>
              </a:lnSpc>
              <a:buNone/>
            </a:pPr>
            <a:r>
              <a:rPr lang="el-GR" dirty="0" smtClean="0"/>
              <a:t> α) Προ </a:t>
            </a:r>
            <a:r>
              <a:rPr lang="el-GR" dirty="0"/>
              <a:t>της ανάληψης πρωτοβουλίας από το καθ’ ύλην αρμόδιο Υπουργείο, η Γενική Γραμματεία Νομικών και Κοινοβουλευτικών Θεμάτων ενημερώνει το Υπουργείο αυτό για την έκδοση Κανονισμού, Οδηγίας, ή άλλου ευρωπαϊκού κειμένου χρήζοντος, καταρχήν, </a:t>
            </a:r>
            <a:r>
              <a:rPr lang="el-GR" dirty="0" smtClean="0"/>
              <a:t>μελέτης </a:t>
            </a:r>
            <a:r>
              <a:rPr lang="el-GR" dirty="0"/>
              <a:t>για μεταφορά ή εφαρμογή του στην εθνική έννομη τάξη. </a:t>
            </a:r>
          </a:p>
        </p:txBody>
      </p:sp>
    </p:spTree>
    <p:extLst>
      <p:ext uri="{BB962C8B-B14F-4D97-AF65-F5344CB8AC3E}">
        <p14:creationId xmlns:p14="http://schemas.microsoft.com/office/powerpoint/2010/main" val="198453556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1480782"/>
            <a:ext cx="9601200" cy="3991970"/>
          </a:xfrm>
        </p:spPr>
        <p:txBody>
          <a:bodyPr>
            <a:normAutofit/>
          </a:bodyPr>
          <a:lstStyle/>
          <a:p>
            <a:pPr marL="0" indent="0" algn="just">
              <a:lnSpc>
                <a:spcPct val="150000"/>
              </a:lnSpc>
              <a:buNone/>
            </a:pPr>
            <a:r>
              <a:rPr lang="el-GR" dirty="0" smtClean="0"/>
              <a:t>β</a:t>
            </a:r>
            <a:r>
              <a:rPr lang="el-GR" dirty="0"/>
              <a:t>) Ειδικά στην περίπτωση της εφαρμογής του ενωσιακού δικαίου, η υποβολή προσχεδίου νόμου είναι καταρχήν προτιμότερη, αφού υφίσταται ήδη νομοθετικό κείμενο σε ευρωπαϊκό επίπεδο. </a:t>
            </a:r>
            <a:endParaRPr lang="el-GR" dirty="0" smtClean="0"/>
          </a:p>
          <a:p>
            <a:pPr marL="0" indent="0" algn="just">
              <a:lnSpc>
                <a:spcPct val="150000"/>
              </a:lnSpc>
              <a:buNone/>
            </a:pPr>
            <a:r>
              <a:rPr lang="el-GR" dirty="0" smtClean="0"/>
              <a:t>γ</a:t>
            </a:r>
            <a:r>
              <a:rPr lang="el-GR" dirty="0"/>
              <a:t>) Σε κάθε περίπτωση, στη Γενική Γραμματεία Νομικών και Κοινοβουλευτικών Θεμάτων υποβάλλεται το σχετικό κείμενο του ενωσιακού δικαίου και τυχόν οδηγός εναρμόνισης</a:t>
            </a:r>
            <a:r>
              <a:rPr lang="el-GR" dirty="0" smtClean="0"/>
              <a:t>.</a:t>
            </a:r>
          </a:p>
          <a:p>
            <a:pPr marL="0" indent="0" algn="just">
              <a:lnSpc>
                <a:spcPct val="150000"/>
              </a:lnSpc>
              <a:buNone/>
            </a:pPr>
            <a:r>
              <a:rPr lang="el-GR" dirty="0" smtClean="0"/>
              <a:t> </a:t>
            </a:r>
            <a:endParaRPr lang="el-GR" dirty="0"/>
          </a:p>
        </p:txBody>
      </p:sp>
    </p:spTree>
    <p:extLst>
      <p:ext uri="{BB962C8B-B14F-4D97-AF65-F5344CB8AC3E}">
        <p14:creationId xmlns:p14="http://schemas.microsoft.com/office/powerpoint/2010/main" val="229521440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06C239D-9E90-FB68-A0A5-0F35DA25AF25}"/>
              </a:ext>
            </a:extLst>
          </p:cNvPr>
          <p:cNvSpPr>
            <a:spLocks noGrp="1"/>
          </p:cNvSpPr>
          <p:nvPr>
            <p:ph type="title"/>
          </p:nvPr>
        </p:nvSpPr>
        <p:spPr>
          <a:xfrm>
            <a:off x="1092926" y="685799"/>
            <a:ext cx="9601200" cy="148590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E62ADBAC-0FEA-0567-79B8-AE4AD6F77133}"/>
              </a:ext>
            </a:extLst>
          </p:cNvPr>
          <p:cNvSpPr>
            <a:spLocks noGrp="1"/>
          </p:cNvSpPr>
          <p:nvPr>
            <p:ph idx="1"/>
          </p:nvPr>
        </p:nvSpPr>
        <p:spPr>
          <a:xfrm>
            <a:off x="1269241" y="1428748"/>
            <a:ext cx="9601200" cy="5215891"/>
          </a:xfrm>
        </p:spPr>
        <p:txBody>
          <a:bodyPr>
            <a:normAutofit fontScale="92500" lnSpcReduction="20000"/>
          </a:bodyPr>
          <a:lstStyle/>
          <a:p>
            <a:pPr marL="0" indent="0" algn="just">
              <a:lnSpc>
                <a:spcPct val="160000"/>
              </a:lnSpc>
              <a:buNone/>
            </a:pPr>
            <a:r>
              <a:rPr lang="el-GR" u="sng" dirty="0"/>
              <a:t>Στάδιο </a:t>
            </a:r>
            <a:r>
              <a:rPr lang="el-GR" u="sng" dirty="0" smtClean="0"/>
              <a:t>Β</a:t>
            </a:r>
          </a:p>
          <a:p>
            <a:pPr marL="0" indent="0" algn="just">
              <a:lnSpc>
                <a:spcPct val="160000"/>
              </a:lnSpc>
              <a:buNone/>
            </a:pPr>
            <a:r>
              <a:rPr lang="el-GR" dirty="0" smtClean="0"/>
              <a:t>’ Κατά </a:t>
            </a:r>
            <a:r>
              <a:rPr lang="el-GR" dirty="0"/>
              <a:t>τις εργασίες της νομοπαρασκευαστικής επιτροπής λαμβάνεται μέριμνα, προκειμένου η κρίση ως προς την πλήρωση των αρχών της αναγκαιότητας και αποτελεσματικότητας να λαμβάνει υπόψη το ελληνικό πλαίσιο. Σημειώνεται ότι οι αποδέκτες των ευρωπαϊκών κειμένων διαφέρουν από αυτά των ελληνικών κειμένων. Ενώ η Ευρωπαϊκή Ένωση απευθύνεται στους πολίτες, τις διοικητικές αρχές των κρατών μελών και τα κράτη μέλη, </a:t>
            </a:r>
            <a:r>
              <a:rPr lang="el-GR" dirty="0" smtClean="0"/>
              <a:t>το ελληνικό </a:t>
            </a:r>
            <a:r>
              <a:rPr lang="el-GR" dirty="0"/>
              <a:t>κείμενο μεταφοράς των κανόνων του ευρωπαϊκού δικαίου απευθύνεται σε όσους βρίσκονται στην ελληνική επικράτεια, στην ελληνική δημόσια διοίκηση που θα εφαρμόσει τις νέες διατάξεις και στους νομικούς, οι οποίοι θα κληθούν να εφαρμόσουν ή να επικαλεστούν τους κανόνες σε περίπτωση δικαστικής διαφοράς. Δεδομένης της διαφοράς των αποδεκτών, και συνεπώς και των ρυθμιστικών μηνυμάτων των δύο κειμένων, ένα αποτελεσματικό ελληνικό κείμενο σπάνια μπορεί να ακολουθήσει τη δομή του ευρωπαϊκού. </a:t>
            </a:r>
          </a:p>
        </p:txBody>
      </p:sp>
    </p:spTree>
    <p:extLst>
      <p:ext uri="{BB962C8B-B14F-4D97-AF65-F5344CB8AC3E}">
        <p14:creationId xmlns:p14="http://schemas.microsoft.com/office/powerpoint/2010/main" val="349118142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4F515EB-7D98-E237-BA41-D7992E4E1D06}"/>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09F8F69B-B7CE-6029-0914-29904E54B84E}"/>
              </a:ext>
            </a:extLst>
          </p:cNvPr>
          <p:cNvSpPr>
            <a:spLocks noGrp="1"/>
          </p:cNvSpPr>
          <p:nvPr>
            <p:ph idx="1"/>
          </p:nvPr>
        </p:nvSpPr>
        <p:spPr>
          <a:xfrm>
            <a:off x="1255594" y="1428749"/>
            <a:ext cx="9601200" cy="4891840"/>
          </a:xfrm>
        </p:spPr>
        <p:txBody>
          <a:bodyPr>
            <a:normAutofit fontScale="92500" lnSpcReduction="10000"/>
          </a:bodyPr>
          <a:lstStyle/>
          <a:p>
            <a:pPr marL="0" indent="0" algn="just">
              <a:lnSpc>
                <a:spcPct val="150000"/>
              </a:lnSpc>
              <a:buNone/>
            </a:pPr>
            <a:r>
              <a:rPr lang="el-GR" u="sng" dirty="0"/>
              <a:t>Στάδιο ΣΤ</a:t>
            </a:r>
            <a:r>
              <a:rPr lang="el-GR" dirty="0" smtClean="0"/>
              <a:t>΄</a:t>
            </a:r>
          </a:p>
          <a:p>
            <a:pPr marL="0" indent="0" algn="just">
              <a:lnSpc>
                <a:spcPct val="150000"/>
              </a:lnSpc>
              <a:buNone/>
            </a:pPr>
            <a:r>
              <a:rPr lang="el-GR" dirty="0" smtClean="0"/>
              <a:t>Στο </a:t>
            </a:r>
            <a:r>
              <a:rPr lang="el-GR" dirty="0"/>
              <a:t>τέλος της διαδικασίας το αρμόδιο Υπουργείο κοινοποιεί στην Ευρωπαϊκή Επιτροπή και στον Γενικό Γραμματέα Νομικών και Κοινοβουλευτικών Θεμάτων </a:t>
            </a:r>
            <a:r>
              <a:rPr lang="el-GR" dirty="0" smtClean="0"/>
              <a:t>τον τρόπο </a:t>
            </a:r>
            <a:r>
              <a:rPr lang="el-GR" dirty="0"/>
              <a:t>μεταφοράς του ευρωπαϊκού κειμένου στην Ελλάδα, α) είτε εκθέτοντας τους λόγους μη αναγκαιότητας νομοθέτησης και υποβάλλοντας πίνακα αντιστοίχισης των άρθρων του ευρωπαϊκού κειμένου με τα άρθρα της ήδη ισχύουσας ελληνικής νομοθεσίας, β) είτε υποβάλλοντας πίνακα αντιστοίχισης των άρθρων του ευρωπαϊκού κειμένου με τα άρθρα της νέας ελληνικής νομοθεσίας, αφού αυτή έχει ψηφισθεί από τη Βουλή και δημοσιευθεί στην Εφημερίδα της Κυβερνήσεως. Τέλος, το αρμόδιο Υπουργείο κοινοποιεί στον Γενικό Γραμματέα Νομικών και Κοινοβουλευτικών Θεμάτων τα στοιχεία πρωτοκόλλου που επιβεβαιώνουν την παραλαβή των εγγράφων από την Ευρωπαϊκή </a:t>
            </a:r>
            <a:r>
              <a:rPr lang="el-GR" dirty="0" smtClean="0"/>
              <a:t>Επιτροπή.</a:t>
            </a:r>
            <a:endParaRPr lang="el-GR" dirty="0"/>
          </a:p>
        </p:txBody>
      </p:sp>
    </p:spTree>
    <p:extLst>
      <p:ext uri="{BB962C8B-B14F-4D97-AF65-F5344CB8AC3E}">
        <p14:creationId xmlns:p14="http://schemas.microsoft.com/office/powerpoint/2010/main" val="387950819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70284"/>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93223" y="1824445"/>
            <a:ext cx="9601200" cy="4154905"/>
          </a:xfrm>
        </p:spPr>
        <p:txBody>
          <a:bodyPr/>
          <a:lstStyle/>
          <a:p>
            <a:pPr marL="0" indent="0" algn="ctr">
              <a:buNone/>
            </a:pPr>
            <a:r>
              <a:rPr lang="el-GR" u="sng" dirty="0" smtClean="0"/>
              <a:t>Η ενσωμάτωση, υπό το πρίσμα των πέντε σταδίων του </a:t>
            </a:r>
            <a:r>
              <a:rPr lang="en-GB" u="sng" dirty="0" err="1" smtClean="0"/>
              <a:t>Hornton</a:t>
            </a:r>
            <a:r>
              <a:rPr lang="en-GB" u="sng" dirty="0" smtClean="0"/>
              <a:t>.</a:t>
            </a:r>
            <a:endParaRPr lang="el-GR" u="sng" dirty="0" smtClean="0"/>
          </a:p>
          <a:p>
            <a:pPr marL="0" indent="0" algn="ctr">
              <a:buNone/>
            </a:pPr>
            <a:endParaRPr lang="el-GR" u="sng" dirty="0" smtClean="0"/>
          </a:p>
          <a:p>
            <a:pPr marL="0" indent="0" algn="just">
              <a:buNone/>
            </a:pPr>
            <a:r>
              <a:rPr lang="el-GR" sz="2400" u="sng" dirty="0"/>
              <a:t>Στάδιο 1:</a:t>
            </a:r>
            <a:r>
              <a:rPr lang="el-GR" sz="2400" dirty="0"/>
              <a:t> Κατανόηση του νομοθετικού κειμένου της ΕΕ και των παραμέτρων μεταφοράς στο εθνικό </a:t>
            </a:r>
            <a:r>
              <a:rPr lang="el-GR" sz="2400" dirty="0" smtClean="0"/>
              <a:t>δίκαιο.</a:t>
            </a:r>
          </a:p>
          <a:p>
            <a:pPr marL="0" indent="0" algn="just">
              <a:buNone/>
            </a:pPr>
            <a:r>
              <a:rPr lang="el-GR" sz="2400" dirty="0"/>
              <a:t>Για την επίτευξη αποτελεσματικής νομοθεσίας, η βιβλιογραφία υπογραμμίζει την ανάγκη να κατανοήσει ο συντάκτης τους γενικούς στόχους της πολιτικής. Χωρίς την κατανόηση των πραγματικών λόγων που υπαγορεύουν την απόφαση της ΕΕ να νομοθετήσει, είναι αδύνατο να κατανοηθεί το πολιτικό πλαίσιο εντός του οποίου τοποθετείται το νομοθετικό κείμενο. </a:t>
            </a:r>
          </a:p>
          <a:p>
            <a:pPr marL="0" indent="0">
              <a:buNone/>
            </a:pPr>
            <a:endParaRPr lang="el-GR" sz="2400" dirty="0"/>
          </a:p>
        </p:txBody>
      </p:sp>
    </p:spTree>
    <p:extLst>
      <p:ext uri="{BB962C8B-B14F-4D97-AF65-F5344CB8AC3E}">
        <p14:creationId xmlns:p14="http://schemas.microsoft.com/office/powerpoint/2010/main" val="1156617422"/>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8095"/>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83369" y="1668378"/>
            <a:ext cx="9601200" cy="5037221"/>
          </a:xfrm>
        </p:spPr>
        <p:txBody>
          <a:bodyPr>
            <a:noAutofit/>
          </a:bodyPr>
          <a:lstStyle/>
          <a:p>
            <a:pPr marL="0" indent="0" algn="just">
              <a:buNone/>
            </a:pPr>
            <a:r>
              <a:rPr lang="el-GR" sz="2400" dirty="0"/>
              <a:t>Το πλαίσιο είναι σημαντικό για να κατανοηθεί ο στόχος της ρυθμιστικής προσπάθειας της ΕΕ, ως μέσο αξιολόγησης του κατά πόσον οι στόχοι αυτοί συμπίπτουν με εκείνους στο εθνικό πλαίσιο, κατά πόσον έχουν ήδη επιτευχθεί στο εθνικό πλαίσιο ή κατά πόσον έχουν εν μέρει επιτευχθεί στο εθνικό πλαίσιο. Στην περίπτωση μερικής ή μη επίτευξης σε εθνικό επίπεδο, το κείμενο της ΕΕ προσφέρει ένα εξαιρετικό μοντέλο για την πορεία προς τα εμπρός: γιατί επιλέχθηκε η νομοθεσία μεταξύ των άλλων διαθέσιμων ρυθμιστικών εργαλείων, πώς οι νομοθετικοί μηχανισμοί συνδέονται με τους στόχους πολιτικής και κατά πόσον αυτοί μπορούν να μεταφερθούν χρήσιμα σε εθνικό επίπεδο. Στην περίπτωση της μεταφοράς, η κατανόηση των στόχων πολιτικής είναι εξαιρετικά δύσκολη, επειδή το κείμενο της νομοθεσίας της ΕΕ δεν εισάγει επί του παρόντος επαρκώς συγκεκριμένους και σαφώς εκφρασμένους στόχους πολιτικής. Ορισμένοι στόχοι πολιτικής μπορούν να βρεθούν στις εισαγωγικές εκθέσεις </a:t>
            </a:r>
            <a:r>
              <a:rPr lang="el-GR" sz="2400" dirty="0" smtClean="0"/>
              <a:t>των πράξεων </a:t>
            </a:r>
            <a:r>
              <a:rPr lang="el-GR" sz="2400" dirty="0"/>
              <a:t>της ΕΕ</a:t>
            </a:r>
          </a:p>
        </p:txBody>
      </p:sp>
    </p:spTree>
    <p:extLst>
      <p:ext uri="{BB962C8B-B14F-4D97-AF65-F5344CB8AC3E}">
        <p14:creationId xmlns:p14="http://schemas.microsoft.com/office/powerpoint/2010/main" val="209311592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926"/>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67327" y="1572126"/>
            <a:ext cx="9601200" cy="4251158"/>
          </a:xfrm>
        </p:spPr>
        <p:txBody>
          <a:bodyPr>
            <a:normAutofit/>
          </a:bodyPr>
          <a:lstStyle/>
          <a:p>
            <a:pPr marL="0" indent="0" algn="just">
              <a:buNone/>
            </a:pPr>
            <a:r>
              <a:rPr lang="el-GR" sz="2400" dirty="0"/>
              <a:t>ή ακόμη και στους οδηγούς μεταφοράς, οι οποίοι θα μπορούσαν να χρησιμεύσουν ως οδηγίες σύνταξης στο πλαίσιο της μεταφοράς. Η εμπλοκή των νομοτεχνών στη νομοθετική διαδικασία της ΕΕ θα μπορούσε να εγγυηθεί την καλύτερη κατανόηση του ρυθμιστικού πλαισίου, των ρυθμιστικών στόχων που επιδιώκει η ΕΕ, της θέσης των κρατών μελών και φυσικά της εθνικής αντίδρασης στα σχέδια κειμένων. </a:t>
            </a:r>
            <a:endParaRPr lang="el-GR" sz="2400" dirty="0" smtClean="0"/>
          </a:p>
          <a:p>
            <a:pPr marL="0" indent="0" algn="just">
              <a:buNone/>
            </a:pPr>
            <a:r>
              <a:rPr lang="el-GR" sz="2400" dirty="0" smtClean="0"/>
              <a:t>Άλλη ιδιαιτερότητα</a:t>
            </a:r>
            <a:r>
              <a:rPr lang="en-GB" sz="2400" dirty="0" smtClean="0"/>
              <a:t>:</a:t>
            </a:r>
            <a:r>
              <a:rPr lang="el-GR" sz="2400" dirty="0"/>
              <a:t> η μεταφορά βασίζεται σε ένα υπάρχον, ήδη συνταγμένο νομοθετικό κείμενο, και μάλιστα ένα κείμενο που έχει ήδη παγιωθεί. Αυτό περιορίζει τη δημιουργικότητά των νομοτεχνών στο σχεδιασμό της εθνικής νομοθετικής λύσης </a:t>
            </a:r>
            <a:r>
              <a:rPr lang="el-GR" sz="2400" dirty="0" smtClean="0"/>
              <a:t>και, επομένως, δοκιμάζει περισσότερο την </a:t>
            </a:r>
            <a:r>
              <a:rPr lang="el-GR" sz="2400" dirty="0"/>
              <a:t>αποτελεσματικότητα των εθνικών μέτρων εφαρμογής. </a:t>
            </a:r>
          </a:p>
        </p:txBody>
      </p:sp>
    </p:spTree>
    <p:extLst>
      <p:ext uri="{BB962C8B-B14F-4D97-AF65-F5344CB8AC3E}">
        <p14:creationId xmlns:p14="http://schemas.microsoft.com/office/powerpoint/2010/main" val="1454562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23047"/>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55059" y="1568824"/>
            <a:ext cx="9717741" cy="4298576"/>
          </a:xfrm>
        </p:spPr>
        <p:txBody>
          <a:bodyPr>
            <a:normAutofit fontScale="92500" lnSpcReduction="10000"/>
          </a:bodyPr>
          <a:lstStyle/>
          <a:p>
            <a:pPr algn="just">
              <a:buFont typeface="Wingdings" panose="05000000000000000000" pitchFamily="2" charset="2"/>
              <a:buChar char="Ø"/>
            </a:pPr>
            <a:r>
              <a:rPr lang="el-GR" b="1" dirty="0"/>
              <a:t>13 Δεκεμβρίου 2007 — Συνθήκη της Λισαβόνας</a:t>
            </a:r>
          </a:p>
          <a:p>
            <a:pPr marL="0" indent="0" algn="just">
              <a:buNone/>
            </a:pPr>
            <a:r>
              <a:rPr lang="el-GR" dirty="0"/>
              <a:t>Τα 27 κράτη μέλη της ΕΕ υπογράφουν τη </a:t>
            </a:r>
            <a:r>
              <a:rPr lang="el-GR" dirty="0">
                <a:solidFill>
                  <a:schemeClr val="tx1"/>
                </a:solidFill>
              </a:rPr>
              <a:t>Συνθήκη της Λισαβόνας</a:t>
            </a:r>
            <a:r>
              <a:rPr lang="el-GR" dirty="0"/>
              <a:t>, η οποία τροποποιεί τις προηγούμενες Συνθήκες. Η νέα Συνθήκη στοχεύει σε μια πιο δημοκρατική, αποτελεσματική και διαφανή ΕΕ και, ως εκ τούτου, ικανή να αντιμετωπίζει παγκόσμιες προκλήσεις, όπως η κλιματική αλλαγή, η ασφάλεια και η βιώσιμη ανάπτυξη. Όλες οι χώρες της ΕΕ κυρώνουν τη Συνθήκη πριν αυτή τεθεί σε ισχύ την 1η Δεκεμβρίου 2009.</a:t>
            </a:r>
          </a:p>
          <a:p>
            <a:pPr algn="just">
              <a:buFont typeface="Wingdings" panose="05000000000000000000" pitchFamily="2" charset="2"/>
              <a:buChar char="Ø"/>
            </a:pPr>
            <a:r>
              <a:rPr lang="el-GR" b="1" dirty="0"/>
              <a:t>1 Ιουλίου 2013 — η Κροατία γίνεται το 28ο μέλος της ΕΕ</a:t>
            </a:r>
          </a:p>
          <a:p>
            <a:pPr marL="0" indent="0" algn="just">
              <a:buNone/>
            </a:pPr>
            <a:r>
              <a:rPr lang="el-GR" dirty="0"/>
              <a:t>Η Κροατία προσχωρεί στην ΕΕ και γίνεται το 28ο μέλος της.</a:t>
            </a:r>
          </a:p>
          <a:p>
            <a:pPr algn="just">
              <a:buFont typeface="Wingdings" panose="05000000000000000000" pitchFamily="2" charset="2"/>
              <a:buChar char="Ø"/>
            </a:pPr>
            <a:r>
              <a:rPr lang="el-GR" b="1" dirty="0"/>
              <a:t>23 Ιουνίου 2016 — το Ηνωμένο Βασίλειο ψηφίζει υπέρ της αποχώρησης από την ΕΕ</a:t>
            </a:r>
          </a:p>
          <a:p>
            <a:pPr marL="0" indent="0" algn="just">
              <a:buNone/>
            </a:pPr>
            <a:r>
              <a:rPr lang="el-GR" dirty="0"/>
              <a:t>Σε δημοψήφισμα του Ιουνίου 2016, το 52 % των ψηφοφόρων στο Ηνωμένο Βασίλειο ψήφισαν υπέρ της αποχώρησης του Ηνωμένου Βασιλείου από την Ευρωπαϊκή Ένωση, ύστερα από περισσότερα από 40 έτη που ήταν μέλος. Το Ηνωμένο Βασίλειο αναχωρεί στις 31 Ιανουαρίου 2020.</a:t>
            </a:r>
          </a:p>
          <a:p>
            <a:pPr algn="just"/>
            <a:endParaRPr lang="el-GR" dirty="0"/>
          </a:p>
        </p:txBody>
      </p:sp>
    </p:spTree>
    <p:extLst>
      <p:ext uri="{BB962C8B-B14F-4D97-AF65-F5344CB8AC3E}">
        <p14:creationId xmlns:p14="http://schemas.microsoft.com/office/powerpoint/2010/main" val="15768731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74032"/>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300785" y="1387413"/>
            <a:ext cx="9601200" cy="4943718"/>
          </a:xfrm>
        </p:spPr>
        <p:txBody>
          <a:bodyPr>
            <a:noAutofit/>
          </a:bodyPr>
          <a:lstStyle/>
          <a:p>
            <a:pPr marL="0" indent="0" algn="just">
              <a:buNone/>
            </a:pPr>
            <a:r>
              <a:rPr lang="el-GR" sz="2200" dirty="0"/>
              <a:t>Προσφέροντας στους εθνικούς συντάκτες ένα έτοιμο νομοθετικό κείμενο, η ΕΕ «προσκαλεί» την πιστή αντιγραφή του κειμένου κατά λέξη ως στρατηγική μεταφοράς. Αυτό μπορεί να αποβεί επιζήμιο για την ποιότητα της εθνικής νομοθεσίας που προκύπτει, διότι χρησιμεύει ως καλή δικαιολογία για την παράλειψη του μεγαλύτερου μέρους της μεθοδολογίας νομοθέτησης που αφορά τον εντοπισμό και την επεξεργασία των καταλληλότερων νομοθετικών λύσεων. Βάζοντας τους εθνικούς νομοτέχνες στον πειρασμό να παραλείψουν την κατανόηση της νομοθετικής πρότασης, στερεί τη διαδικασία σύνταξης από την ανάλυση των ρυθμιστικών στόχων που πρέπει να επιτευχθούν σε επίπεδο ΕΕ. Με τη σειρά του, αυτό στερεί τη διαδικασία από τον προσδιορισμό των εθνικών ρυθμιστικών στόχων και αποσυνθέτει τα ρυθμιστικά θεμέλια του νομοθετικού οικοδομήματος. Η αναποτελεσματικότητα και η μη συμμόρφωση είναι ένας πραγματικός κίνδυνος, όπως επιβεβαιώνουν τα ποσοστά συμμόρφωσης με τα νομοθετικά κείμενα της </a:t>
            </a:r>
            <a:r>
              <a:rPr lang="el-GR" sz="2200" dirty="0" smtClean="0"/>
              <a:t>Ε.Ε.</a:t>
            </a:r>
            <a:endParaRPr lang="el-GR" sz="2200" dirty="0"/>
          </a:p>
        </p:txBody>
      </p:sp>
    </p:spTree>
    <p:extLst>
      <p:ext uri="{BB962C8B-B14F-4D97-AF65-F5344CB8AC3E}">
        <p14:creationId xmlns:p14="http://schemas.microsoft.com/office/powerpoint/2010/main" val="109214908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25905"/>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339516" y="1540041"/>
            <a:ext cx="9601200" cy="4940969"/>
          </a:xfrm>
        </p:spPr>
        <p:txBody>
          <a:bodyPr>
            <a:normAutofit/>
          </a:bodyPr>
          <a:lstStyle/>
          <a:p>
            <a:pPr marL="0" indent="0" algn="just">
              <a:buNone/>
            </a:pPr>
            <a:r>
              <a:rPr lang="el-GR" dirty="0" smtClean="0"/>
              <a:t>Κατά την ελληνική νομοτεχνική θεωρία (Ξανθάκη) η καλή </a:t>
            </a:r>
            <a:r>
              <a:rPr lang="el-GR" dirty="0"/>
              <a:t>νομοθεσία για τη μεταφορά ενωσιακού δικαίου απαιτεί από τους εθνικούς νομοτέχνες να επιμείνουν στον προσδιορισμό των πραγματικών και μετρήσιμων ρυθμιστικών στόχων των νομοθετών της ΕΕ. Και να επιμείνουν στο στάδιο 1 του Thornton, χρησιμοποιώντας το κείμενο της ΕΕ ως οδηγίες σύνταξης και όχι ως πρότυπο νόμου που μπορεί να αντιγραφεί άμεσα και γρήγορα στην εθνική </a:t>
            </a:r>
            <a:r>
              <a:rPr lang="el-GR" dirty="0" smtClean="0"/>
              <a:t>νομοθεσία. Στο πλαίσιο αυτό</a:t>
            </a:r>
            <a:r>
              <a:rPr lang="en-GB" dirty="0" smtClean="0"/>
              <a:t>:</a:t>
            </a:r>
          </a:p>
          <a:p>
            <a:pPr marL="0" indent="0" algn="just">
              <a:buNone/>
            </a:pPr>
            <a:r>
              <a:rPr lang="el-GR" dirty="0"/>
              <a:t>Νόμος 4947/2022 Ενσωμάτωση της Οδηγίας (ΕΕ) 2019/713 του Ευρωπαϊκού Κοινοβουλίου και του Συμβουλίου της 17ης Απριλίου 2019 για την καταπολέμηση της απάτης και της πλαστογραφίας μέσων πληρωμής πλην </a:t>
            </a:r>
            <a:r>
              <a:rPr lang="el-GR" dirty="0" smtClean="0"/>
              <a:t>των μετρητών </a:t>
            </a:r>
            <a:r>
              <a:rPr lang="el-GR" dirty="0"/>
              <a:t>και την αντικατάσταση της απόφασης-πλαίσιο 2001/413/ΔΕΥ του Συμβουλίου (L 123) και λοιπές επείγουσες διατάξεις θετει ως σκοπό το εξής. «Σκοπός του Μέρους Α’ είναι η αντιμετώπιση της απάτης, της πλαστογραφίας, της παραχάραξης και άλλων αξιόποινων πράξεων, που αφορούν στα μέσα πληρωμής πλην των μετρητών, προκειμένου να αναπτύσσεται ανεμπόδιστα η ψηφιακή οικονομία και να διευκολυνθεί η διάδοση της καινοτομίας στον τομέα των τεχνολογιών ή ψηφιακών πληρωμών.» </a:t>
            </a:r>
          </a:p>
        </p:txBody>
      </p:sp>
    </p:spTree>
    <p:extLst>
      <p:ext uri="{BB962C8B-B14F-4D97-AF65-F5344CB8AC3E}">
        <p14:creationId xmlns:p14="http://schemas.microsoft.com/office/powerpoint/2010/main" val="210006353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389" y="525379"/>
            <a:ext cx="9601200" cy="757989"/>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163053" y="1467853"/>
            <a:ext cx="9809747" cy="4399547"/>
          </a:xfrm>
        </p:spPr>
        <p:txBody>
          <a:bodyPr>
            <a:normAutofit/>
          </a:bodyPr>
          <a:lstStyle/>
          <a:p>
            <a:pPr marL="0" indent="0" algn="just">
              <a:buNone/>
            </a:pPr>
            <a:r>
              <a:rPr lang="en-US" sz="2400" dirty="0" smtClean="0"/>
              <a:t>A</a:t>
            </a:r>
            <a:r>
              <a:rPr lang="el-GR" sz="2400" dirty="0" smtClean="0"/>
              <a:t>ντιγραφη </a:t>
            </a:r>
            <a:r>
              <a:rPr lang="el-GR" sz="2400" dirty="0"/>
              <a:t>του σκοπου της Οδηγίας </a:t>
            </a:r>
            <a:r>
              <a:rPr lang="el-GR" sz="2400" dirty="0" smtClean="0"/>
              <a:t>εδώ, κατά τη θεωρία, που αγνοεί </a:t>
            </a:r>
            <a:r>
              <a:rPr lang="el-GR" sz="2400" dirty="0"/>
              <a:t>πληρως ότι υπαρχουν ηδη ρυθμισεις για την απατη, την πλαστογραφια, και την παραχάραξη, οπότε αυτές ήδη αντιμετωπίζονται στο Ελληνικύ δίκαιο και συνεπώς ο σκοπός έχει ήδη επιτευχθεί και άρα η περαιτέρω νομοθέτηση είναι άχρηστη για την </a:t>
            </a:r>
            <a:r>
              <a:rPr lang="el-GR" sz="2400" dirty="0" smtClean="0"/>
              <a:t>Ελλάδα, που εισάγει </a:t>
            </a:r>
            <a:r>
              <a:rPr lang="el-GR" sz="2400" dirty="0"/>
              <a:t>σκοπό τόσο αόριστο («και άλλων αξιόποινων πράξεων») που αντίκειται στις αρχές καλής νομοθέτησης, και τελικά δεν θέτει σκοπο αφου δεν εχει μετρησιμα κριτηρια αποτελεσματικοτητας (π.χ. μείωση αυών των αδικημάτων) οποτε δεν μπορει να αξιολογηθει η εφαρμογη του. </a:t>
            </a:r>
          </a:p>
        </p:txBody>
      </p:sp>
    </p:spTree>
    <p:extLst>
      <p:ext uri="{BB962C8B-B14F-4D97-AF65-F5344CB8AC3E}">
        <p14:creationId xmlns:p14="http://schemas.microsoft.com/office/powerpoint/2010/main" val="9036440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82053"/>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35242" y="1604211"/>
            <a:ext cx="9601200" cy="4283242"/>
          </a:xfrm>
        </p:spPr>
        <p:txBody>
          <a:bodyPr>
            <a:normAutofit/>
          </a:bodyPr>
          <a:lstStyle/>
          <a:p>
            <a:pPr marL="0" indent="0" algn="just">
              <a:lnSpc>
                <a:spcPct val="90000"/>
              </a:lnSpc>
              <a:buNone/>
            </a:pPr>
            <a:r>
              <a:rPr lang="el-GR" altLang="en-US" sz="2600" dirty="0">
                <a:ea typeface="Arial Unicode MS" panose="020B0604020202020204" pitchFamily="34" charset="-128"/>
                <a:cs typeface="Arial Unicode MS" panose="020B0604020202020204" pitchFamily="34" charset="-128"/>
              </a:rPr>
              <a:t>Τ</a:t>
            </a:r>
            <a:r>
              <a:rPr lang="el-GR" altLang="en-US" sz="2600" dirty="0" smtClean="0">
                <a:ea typeface="Arial Unicode MS" panose="020B0604020202020204" pitchFamily="34" charset="-128"/>
                <a:cs typeface="Arial Unicode MS" panose="020B0604020202020204" pitchFamily="34" charset="-128"/>
              </a:rPr>
              <a:t>ι </a:t>
            </a:r>
            <a:r>
              <a:rPr lang="el-GR" altLang="en-US" sz="2600" dirty="0">
                <a:ea typeface="Arial Unicode MS" panose="020B0604020202020204" pitchFamily="34" charset="-128"/>
                <a:cs typeface="Arial Unicode MS" panose="020B0604020202020204" pitchFamily="34" charset="-128"/>
              </a:rPr>
              <a:t>συνεπάγεται </a:t>
            </a:r>
            <a:r>
              <a:rPr lang="el-GR" altLang="en-US" sz="2600" dirty="0" smtClean="0">
                <a:ea typeface="Arial Unicode MS" panose="020B0604020202020204" pitchFamily="34" charset="-128"/>
                <a:cs typeface="Arial Unicode MS" panose="020B0604020202020204" pitchFamily="34" charset="-128"/>
              </a:rPr>
              <a:t>η ενσωμάτωση του ενωσιακού δικαίου;</a:t>
            </a:r>
            <a:endParaRPr lang="el-GR" altLang="en-US" sz="2600" dirty="0">
              <a:ea typeface="Arial Unicode MS" panose="020B0604020202020204" pitchFamily="34" charset="-128"/>
              <a:cs typeface="Arial Unicode MS" panose="020B0604020202020204" pitchFamily="34" charset="-128"/>
            </a:endParaRPr>
          </a:p>
          <a:p>
            <a:pPr lvl="1" algn="just">
              <a:lnSpc>
                <a:spcPct val="90000"/>
              </a:lnSpc>
            </a:pPr>
            <a:r>
              <a:rPr lang="el-GR" altLang="en-US" sz="2400" dirty="0">
                <a:ea typeface="Arial Unicode MS" panose="020B0604020202020204" pitchFamily="34" charset="-128"/>
                <a:cs typeface="Arial Unicode MS" panose="020B0604020202020204" pitchFamily="34" charset="-128"/>
              </a:rPr>
              <a:t>Επιλογή της καταλληλότερης εθνικής ρύθμισης (</a:t>
            </a:r>
            <a:r>
              <a:rPr lang="en-GB" altLang="en-US" sz="2400" dirty="0">
                <a:ea typeface="Arial Unicode MS" panose="020B0604020202020204" pitchFamily="34" charset="-128"/>
                <a:cs typeface="Arial Unicode MS" panose="020B0604020202020204" pitchFamily="34" charset="-128"/>
              </a:rPr>
              <a:t>efficacy)</a:t>
            </a:r>
            <a:endParaRPr lang="el-GR" altLang="en-US" sz="2400" dirty="0">
              <a:ea typeface="Arial Unicode MS" panose="020B0604020202020204" pitchFamily="34" charset="-128"/>
              <a:cs typeface="Arial Unicode MS" panose="020B0604020202020204" pitchFamily="34" charset="-128"/>
            </a:endParaRPr>
          </a:p>
          <a:p>
            <a:pPr lvl="1" algn="just">
              <a:lnSpc>
                <a:spcPct val="90000"/>
              </a:lnSpc>
            </a:pPr>
            <a:r>
              <a:rPr lang="el-GR" altLang="en-US" sz="2400" dirty="0">
                <a:ea typeface="Arial Unicode MS" panose="020B0604020202020204" pitchFamily="34" charset="-128"/>
                <a:cs typeface="Arial Unicode MS" panose="020B0604020202020204" pitchFamily="34" charset="-128"/>
              </a:rPr>
              <a:t>Εάν, πρόκειται περί νομοθέσίας, σύνταξη ποιοτικής νομοθεσίας (</a:t>
            </a:r>
            <a:r>
              <a:rPr lang="en-GB" altLang="en-US" sz="2400" dirty="0">
                <a:ea typeface="Arial Unicode MS" panose="020B0604020202020204" pitchFamily="34" charset="-128"/>
                <a:cs typeface="Arial Unicode MS" panose="020B0604020202020204" pitchFamily="34" charset="-128"/>
              </a:rPr>
              <a:t>effectiveness)</a:t>
            </a:r>
            <a:endParaRPr lang="el-GR" altLang="en-US" sz="2400" dirty="0">
              <a:ea typeface="Arial Unicode MS" panose="020B0604020202020204" pitchFamily="34" charset="-128"/>
              <a:cs typeface="Arial Unicode MS" panose="020B0604020202020204" pitchFamily="34" charset="-128"/>
            </a:endParaRPr>
          </a:p>
          <a:p>
            <a:pPr lvl="1" algn="just">
              <a:lnSpc>
                <a:spcPct val="90000"/>
              </a:lnSpc>
            </a:pPr>
            <a:r>
              <a:rPr lang="el-GR" altLang="en-US" sz="2400" dirty="0">
                <a:ea typeface="Arial Unicode MS" panose="020B0604020202020204" pitchFamily="34" charset="-128"/>
                <a:cs typeface="Arial Unicode MS" panose="020B0604020202020204" pitchFamily="34" charset="-128"/>
              </a:rPr>
              <a:t>Με αποδεκτές νομοτεχνικές τεχνικές, τόσο κατά την ΕΕ οσο και κατά το Ελληνικό εγχειρίδιο</a:t>
            </a:r>
            <a:endParaRPr lang="en-GB" altLang="en-US" sz="2400" dirty="0">
              <a:ea typeface="Arial Unicode MS" panose="020B0604020202020204" pitchFamily="34" charset="-128"/>
              <a:cs typeface="Arial Unicode MS" panose="020B0604020202020204" pitchFamily="34" charset="-128"/>
            </a:endParaRPr>
          </a:p>
          <a:p>
            <a:endParaRPr lang="el-GR" dirty="0"/>
          </a:p>
        </p:txBody>
      </p:sp>
    </p:spTree>
    <p:extLst>
      <p:ext uri="{BB962C8B-B14F-4D97-AF65-F5344CB8AC3E}">
        <p14:creationId xmlns:p14="http://schemas.microsoft.com/office/powerpoint/2010/main" val="29682086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82053"/>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91389" y="1620252"/>
            <a:ext cx="9601200" cy="4050631"/>
          </a:xfrm>
        </p:spPr>
        <p:txBody>
          <a:bodyPr>
            <a:normAutofit lnSpcReduction="10000"/>
          </a:bodyPr>
          <a:lstStyle/>
          <a:p>
            <a:pPr marL="0" indent="0" algn="just">
              <a:buNone/>
            </a:pPr>
            <a:r>
              <a:rPr lang="el-GR" altLang="el-GR" sz="2400" u="sng" dirty="0" smtClean="0"/>
              <a:t>Σύνοψη για Σταδιο 1</a:t>
            </a:r>
          </a:p>
          <a:p>
            <a:pPr algn="just"/>
            <a:r>
              <a:rPr lang="el-GR" altLang="el-GR" sz="2400" dirty="0" smtClean="0"/>
              <a:t>Πρόταση </a:t>
            </a:r>
            <a:r>
              <a:rPr lang="el-GR" altLang="el-GR" sz="2400" dirty="0"/>
              <a:t>= πρόταση μεταφοράς ενός νομοθετικού κειμένου της ΕΕ</a:t>
            </a:r>
          </a:p>
          <a:p>
            <a:pPr algn="just"/>
            <a:r>
              <a:rPr lang="el-GR" altLang="el-GR" sz="2400" dirty="0"/>
              <a:t>Σταδιο 1 = </a:t>
            </a:r>
          </a:p>
          <a:p>
            <a:pPr lvl="1" algn="just"/>
            <a:r>
              <a:rPr lang="el-GR" altLang="el-GR" sz="2400" dirty="0"/>
              <a:t>Ποιο είναι το ακριβές ρυθμιστικό πρόβλημα; </a:t>
            </a:r>
          </a:p>
          <a:p>
            <a:pPr lvl="1" algn="just"/>
            <a:r>
              <a:rPr lang="el-GR" altLang="el-GR" sz="2400" dirty="0"/>
              <a:t>Ποια είναι η φύση και η κλίμακα του κινδύνου από τη βλάβη;</a:t>
            </a:r>
          </a:p>
          <a:p>
            <a:pPr lvl="1" algn="just"/>
            <a:r>
              <a:rPr lang="el-GR" altLang="el-GR" sz="2400" dirty="0"/>
              <a:t>Ποιες είναι οι επιλογές για την αντιμετώπιση του προβλήματος; (εναλλακτικοί τρόποι ρύθμισης)</a:t>
            </a:r>
          </a:p>
          <a:p>
            <a:pPr lvl="1" algn="just"/>
            <a:r>
              <a:rPr lang="el-GR" altLang="el-GR" sz="2400" dirty="0"/>
              <a:t>Ποιες είναι οι πιθανές επιπτώσεις κάθε επιλογής;</a:t>
            </a:r>
          </a:p>
          <a:p>
            <a:pPr lvl="1" algn="just"/>
            <a:r>
              <a:rPr lang="el-GR" altLang="el-GR" sz="2400" dirty="0"/>
              <a:t>Ποιοι διοικητικοί μηχανισμοί είναι απαραίτητοι;</a:t>
            </a:r>
          </a:p>
          <a:p>
            <a:pPr lvl="1" algn="just"/>
            <a:r>
              <a:rPr lang="el-GR" altLang="el-GR" sz="2400" dirty="0"/>
              <a:t>Ποιο είναι το εκτιμώμενο κόστος κάθε επιλογής;</a:t>
            </a:r>
            <a:endParaRPr lang="el-GR" sz="2400" dirty="0"/>
          </a:p>
        </p:txBody>
      </p:sp>
    </p:spTree>
    <p:extLst>
      <p:ext uri="{BB962C8B-B14F-4D97-AF65-F5344CB8AC3E}">
        <p14:creationId xmlns:p14="http://schemas.microsoft.com/office/powerpoint/2010/main" val="160831864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82053"/>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67326" y="1467853"/>
            <a:ext cx="9601200" cy="4499810"/>
          </a:xfrm>
        </p:spPr>
        <p:txBody>
          <a:bodyPr>
            <a:normAutofit/>
          </a:bodyPr>
          <a:lstStyle/>
          <a:p>
            <a:pPr algn="just"/>
            <a:r>
              <a:rPr lang="el-GR" altLang="el-GR" sz="2400" dirty="0"/>
              <a:t>Εμπόδια</a:t>
            </a:r>
          </a:p>
          <a:p>
            <a:pPr lvl="1" algn="just"/>
            <a:r>
              <a:rPr lang="el-GR" altLang="el-GR" sz="2400" dirty="0"/>
              <a:t>Συνεχιζόμενα χαμηλή ορατότητα των συγκεκριμένων ρυθμιστικών στόχων της ΕΕ</a:t>
            </a:r>
          </a:p>
          <a:p>
            <a:pPr lvl="1" algn="just"/>
            <a:r>
              <a:rPr lang="el-GR" altLang="el-GR" sz="2400" dirty="0"/>
              <a:t>Ελλειψη (ορθών) οδηγιών ενσωμάτωσης</a:t>
            </a:r>
          </a:p>
          <a:p>
            <a:pPr algn="just"/>
            <a:r>
              <a:rPr lang="el-GR" altLang="el-GR" sz="2400" dirty="0"/>
              <a:t>Αποτέλεσμα</a:t>
            </a:r>
          </a:p>
          <a:p>
            <a:pPr lvl="1" algn="just"/>
            <a:r>
              <a:rPr lang="el-GR" altLang="el-GR" sz="2400" dirty="0"/>
              <a:t>Ενθαρρύνεται η αντιγραφή του νομοθετικού κειμένου της ΕΕ</a:t>
            </a:r>
          </a:p>
          <a:p>
            <a:pPr algn="just"/>
            <a:r>
              <a:rPr lang="el-GR" altLang="el-GR" sz="2400" dirty="0"/>
              <a:t>Λυση</a:t>
            </a:r>
          </a:p>
          <a:p>
            <a:pPr lvl="1" algn="just"/>
            <a:r>
              <a:rPr lang="el-GR" altLang="el-GR" sz="2400" dirty="0"/>
              <a:t>Οι νομοτέχνες οφείλουν να εντοπίσουν συγκεκριμένους, ποσοτικοποιήσιμους ρυθμιστικούς στόχους της ΕΕ είτε στο κείμενο της νομοθεσίας της ΕΕ είτε στα εργαλεία μεταφοράς</a:t>
            </a:r>
            <a:endParaRPr lang="en-GB" altLang="el-GR" sz="2400" dirty="0"/>
          </a:p>
          <a:p>
            <a:endParaRPr lang="el-GR" dirty="0"/>
          </a:p>
        </p:txBody>
      </p:sp>
    </p:spTree>
    <p:extLst>
      <p:ext uri="{BB962C8B-B14F-4D97-AF65-F5344CB8AC3E}">
        <p14:creationId xmlns:p14="http://schemas.microsoft.com/office/powerpoint/2010/main" val="294221007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14137"/>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27221" y="1612232"/>
            <a:ext cx="9601200" cy="4797278"/>
          </a:xfrm>
        </p:spPr>
        <p:txBody>
          <a:bodyPr>
            <a:normAutofit/>
          </a:bodyPr>
          <a:lstStyle/>
          <a:p>
            <a:pPr marL="0" indent="0" algn="just">
              <a:buNone/>
            </a:pPr>
            <a:r>
              <a:rPr lang="el-GR" sz="2400" u="sng" dirty="0"/>
              <a:t>Στάδιο 2: Ανάλυση της πρότασης για τη μεταφορά της νομοθεσίας της ΕΕ </a:t>
            </a:r>
            <a:endParaRPr lang="el-GR" sz="2400" u="sng" dirty="0" smtClean="0"/>
          </a:p>
          <a:p>
            <a:pPr marL="0" indent="0">
              <a:buNone/>
            </a:pPr>
            <a:r>
              <a:rPr lang="el-GR" sz="2100" dirty="0"/>
              <a:t>Η ανάλυση της πρότασης για μεταφορά στο εθνικό δίκαιο είναι πολύπλοκο έργο. Η ύπαρξη ενός πλήρους και συμφωνημένου κειμένου αντί για περιγραφικές οδηγίες σύνταξης, και χωρίς, στις περισσότερες περιπτώσεις, την εμπειρία της συμμετοχής σε εθνικές διαπραγματευτικές ομάδες, οι εθνικοί νομοτέχνες πρέπει με κάποιο τρόπο να ανασύρουν τους ρυθμιστικούς στόχους και τις πολιτικές επιλογές της ΕΕ, το κενό δικαίου που καλύπεται με την ρύθμιση, την αναγκαιότητα της νομοθεσίας, καθώς και τυχόν ευαισθησίες και περιοχές κινδύνου. Καθώς αυτά σπάνια περιλαμβάνονται ρητά και με την απαιτούμενη λεπτομέρεια στα νομοθετικά κείμενα της ΕΕ, ο ρόλος των εθνικών νομοτεχνών στο στάδιο 2 μοιάζει με αυτόν ενός εκ των προτέρων αξιολογητή της νομοθεσίας</a:t>
            </a:r>
            <a:r>
              <a:rPr lang="el-GR" sz="2100" dirty="0" smtClean="0"/>
              <a:t>.</a:t>
            </a:r>
            <a:r>
              <a:rPr lang="el-GR" altLang="el-GR" sz="2100" dirty="0"/>
              <a:t> </a:t>
            </a:r>
            <a:r>
              <a:rPr lang="el-GR" altLang="el-GR" sz="2100" dirty="0" smtClean="0"/>
              <a:t/>
            </a:r>
            <a:br>
              <a:rPr lang="el-GR" altLang="el-GR" sz="2100" dirty="0" smtClean="0"/>
            </a:br>
            <a:r>
              <a:rPr lang="el-GR" altLang="el-GR" sz="2100" dirty="0" smtClean="0"/>
              <a:t>Αυξημένη </a:t>
            </a:r>
            <a:r>
              <a:rPr lang="el-GR" altLang="el-GR" sz="2100" dirty="0"/>
              <a:t>περιπλοκότητα </a:t>
            </a:r>
            <a:r>
              <a:rPr lang="el-GR" altLang="el-GR" sz="2100" dirty="0" err="1"/>
              <a:t>Σταδιου</a:t>
            </a:r>
            <a:r>
              <a:rPr lang="el-GR" altLang="el-GR" sz="2100" dirty="0"/>
              <a:t> 2 στην ενσωμάτωση, αφού η ανάλυση αφορά</a:t>
            </a:r>
          </a:p>
          <a:p>
            <a:pPr lvl="1"/>
            <a:r>
              <a:rPr lang="el-GR" altLang="el-GR" sz="2100" dirty="0"/>
              <a:t>Την προτεινόμενη ρύθμιση της ΕΕ, και</a:t>
            </a:r>
          </a:p>
          <a:p>
            <a:pPr lvl="1"/>
            <a:r>
              <a:rPr lang="el-GR" altLang="el-GR" sz="2100" dirty="0"/>
              <a:t>Την προτεινόμενη ρύθμιση στην Ελλάδα </a:t>
            </a:r>
            <a:endParaRPr lang="en-GB" altLang="el-GR" sz="2100" dirty="0"/>
          </a:p>
          <a:p>
            <a:pPr marL="0" indent="0" algn="just">
              <a:buNone/>
            </a:pPr>
            <a:endParaRPr lang="el-GR" sz="2400" dirty="0"/>
          </a:p>
        </p:txBody>
      </p:sp>
    </p:spTree>
    <p:extLst>
      <p:ext uri="{BB962C8B-B14F-4D97-AF65-F5344CB8AC3E}">
        <p14:creationId xmlns:p14="http://schemas.microsoft.com/office/powerpoint/2010/main" val="304693568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6011"/>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83369" y="1451810"/>
            <a:ext cx="9601200" cy="5210247"/>
          </a:xfrm>
        </p:spPr>
        <p:txBody>
          <a:bodyPr>
            <a:normAutofit/>
          </a:bodyPr>
          <a:lstStyle/>
          <a:p>
            <a:pPr marL="0" indent="0" algn="just">
              <a:buNone/>
            </a:pPr>
            <a:r>
              <a:rPr lang="el-GR" dirty="0"/>
              <a:t>Ο έλεγχος αποτελεσματικότητας μπορεί να εμπλουτιστεί περαιτέρω από επιπλέον κατευθυντήριες γραμμές για προ-νομοθετικό </a:t>
            </a:r>
            <a:r>
              <a:rPr lang="el-GR" dirty="0" smtClean="0"/>
              <a:t>έλεγχο. </a:t>
            </a:r>
            <a:r>
              <a:rPr lang="el-GR" dirty="0"/>
              <a:t>Ο έλεγχος αυτός απαιτεί την απάντηση των ακόλουθων ερωτημάτων</a:t>
            </a:r>
            <a:r>
              <a:rPr lang="el-GR" dirty="0" smtClean="0"/>
              <a:t>:</a:t>
            </a:r>
            <a:endParaRPr lang="en-US" dirty="0" smtClean="0"/>
          </a:p>
          <a:p>
            <a:pPr marL="457200" indent="-457200" algn="just">
              <a:buFont typeface="+mj-lt"/>
              <a:buAutoNum type="arabicPeriod"/>
            </a:pPr>
            <a:r>
              <a:rPr lang="el-GR" dirty="0" smtClean="0"/>
              <a:t>Ποια </a:t>
            </a:r>
            <a:r>
              <a:rPr lang="el-GR" dirty="0"/>
              <a:t>είναι τα επιθυμητά ρυθμιστικά αποτελέσματα της ΕΕ; </a:t>
            </a:r>
            <a:endParaRPr lang="en-US" dirty="0" smtClean="0"/>
          </a:p>
          <a:p>
            <a:pPr marL="457200" indent="-457200" algn="just">
              <a:buFont typeface="+mj-lt"/>
              <a:buAutoNum type="arabicPeriod"/>
            </a:pPr>
            <a:r>
              <a:rPr lang="el-GR" dirty="0" smtClean="0"/>
              <a:t>Πώς </a:t>
            </a:r>
            <a:r>
              <a:rPr lang="el-GR" dirty="0"/>
              <a:t>θα μετρηθούν από την ΕΕ; </a:t>
            </a:r>
            <a:endParaRPr lang="en-US" dirty="0"/>
          </a:p>
          <a:p>
            <a:pPr marL="457200" indent="-457200" algn="just">
              <a:buFont typeface="+mj-lt"/>
              <a:buAutoNum type="arabicPeriod"/>
            </a:pPr>
            <a:r>
              <a:rPr lang="el-GR" dirty="0" smtClean="0"/>
              <a:t>Εντός </a:t>
            </a:r>
            <a:r>
              <a:rPr lang="el-GR" dirty="0"/>
              <a:t>ποιου χρονικού διαστήματος θα επιτευχθούν από την </a:t>
            </a:r>
            <a:r>
              <a:rPr lang="el-GR" dirty="0" smtClean="0"/>
              <a:t>ΕΕ;</a:t>
            </a:r>
            <a:endParaRPr lang="en-US" dirty="0" smtClean="0"/>
          </a:p>
          <a:p>
            <a:pPr marL="457200" indent="-457200" algn="just">
              <a:buFont typeface="+mj-lt"/>
              <a:buAutoNum type="arabicPeriod"/>
            </a:pPr>
            <a:r>
              <a:rPr lang="el-GR" dirty="0" smtClean="0"/>
              <a:t>Πώς </a:t>
            </a:r>
            <a:r>
              <a:rPr lang="el-GR" dirty="0"/>
              <a:t>αναμένεται να αντιμετωπιστεί η νέα νομοθεσία της ΕΕ σε επίπεδο ΕΕ; </a:t>
            </a:r>
            <a:endParaRPr lang="en-US" dirty="0"/>
          </a:p>
          <a:p>
            <a:pPr marL="457200" indent="-457200" algn="just">
              <a:buFont typeface="+mj-lt"/>
              <a:buAutoNum type="arabicPeriod"/>
            </a:pPr>
            <a:r>
              <a:rPr lang="el-GR" dirty="0" smtClean="0"/>
              <a:t>Η </a:t>
            </a:r>
            <a:r>
              <a:rPr lang="el-GR" dirty="0"/>
              <a:t>γλώσσα κάθε διάταξης της ΕΕ επικοινωνεί με σαφήνεια το μήνυμά της; </a:t>
            </a:r>
            <a:endParaRPr lang="en-US" dirty="0"/>
          </a:p>
          <a:p>
            <a:pPr marL="457200" indent="-457200" algn="just">
              <a:buFont typeface="+mj-lt"/>
              <a:buAutoNum type="arabicPeriod"/>
            </a:pPr>
            <a:r>
              <a:rPr lang="el-GR" dirty="0" smtClean="0"/>
              <a:t>Εάν </a:t>
            </a:r>
            <a:r>
              <a:rPr lang="el-GR" dirty="0"/>
              <a:t>αυτό δεν ισχύει, ποια εργαλεία είναι διαθέσιμα για την αντιμετώπιση της </a:t>
            </a:r>
            <a:r>
              <a:rPr lang="el-GR" dirty="0" smtClean="0"/>
              <a:t>πολυπλοκότητας;</a:t>
            </a:r>
            <a:endParaRPr lang="en-US" dirty="0"/>
          </a:p>
          <a:p>
            <a:pPr marL="514350" indent="-514350" algn="just">
              <a:buAutoNum type="romanLcPeriod"/>
            </a:pPr>
            <a:r>
              <a:rPr lang="el-GR" dirty="0" smtClean="0"/>
              <a:t>η </a:t>
            </a:r>
            <a:r>
              <a:rPr lang="el-GR" dirty="0"/>
              <a:t>εισαγωγική έκθεση (συχνά με τη μορφή Λευκής ή Πράσινης Βίβλου) που συνοδεύει το σχέδιο πρότασης στις ομάδες εμπειρογνωμόνων και περιγράφει λεπτομερώς το ρυθμιστικό σκεπτικό των πολιτικών επιλογών</a:t>
            </a:r>
            <a:r>
              <a:rPr lang="el-GR" dirty="0" smtClean="0"/>
              <a:t>, ii. </a:t>
            </a:r>
            <a:r>
              <a:rPr lang="el-GR" dirty="0"/>
              <a:t>ορισμοί στο κείμενο της </a:t>
            </a:r>
            <a:r>
              <a:rPr lang="el-GR" dirty="0" smtClean="0"/>
              <a:t>ΕΕ</a:t>
            </a:r>
            <a:r>
              <a:rPr lang="en-US" dirty="0" smtClean="0"/>
              <a:t>., iii.</a:t>
            </a:r>
            <a:br>
              <a:rPr lang="en-US" dirty="0" smtClean="0"/>
            </a:br>
            <a:r>
              <a:rPr lang="el-GR" dirty="0" smtClean="0"/>
              <a:t>οποιεσδήποτε </a:t>
            </a:r>
            <a:r>
              <a:rPr lang="el-GR" dirty="0"/>
              <a:t>κατευθυντήριες γραμμές της ΕΕ για τη μεταφορά στο εθνικό δίκαιο, </a:t>
            </a:r>
          </a:p>
        </p:txBody>
      </p:sp>
    </p:spTree>
    <p:extLst>
      <p:ext uri="{BB962C8B-B14F-4D97-AF65-F5344CB8AC3E}">
        <p14:creationId xmlns:p14="http://schemas.microsoft.com/office/powerpoint/2010/main" val="43023662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3821"/>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99410" y="1540041"/>
            <a:ext cx="9601200" cy="4886885"/>
          </a:xfrm>
        </p:spPr>
        <p:txBody>
          <a:bodyPr>
            <a:normAutofit fontScale="92500" lnSpcReduction="10000"/>
          </a:bodyPr>
          <a:lstStyle/>
          <a:p>
            <a:pPr marL="0" indent="0" algn="just">
              <a:buNone/>
            </a:pPr>
            <a:r>
              <a:rPr lang="en-US" dirty="0" smtClean="0"/>
              <a:t>iv. </a:t>
            </a:r>
            <a:r>
              <a:rPr lang="el-GR" dirty="0" smtClean="0"/>
              <a:t>τυχόν </a:t>
            </a:r>
            <a:r>
              <a:rPr lang="el-GR" dirty="0"/>
              <a:t>επεξηγηματικά έγγραφα, v. τυχόν σχέδιο μεταφοράς και εφαρμογής (το οποίο καταρτίζεται στα αρχικά στάδια της πρότασης της Επιτροπής και εντοπίζει τις αδυναμίες και τις προκλήσεις για τα κράτη μέλη)- και vi. τυχόν εργαλεία προ-μεταφοράς που βασίζονται σε συνεδριάσεις (δίκτυα, ομάδες εμπειρογνωμόνων, συνεδριάσεις πακέτων, πίνακες αποτελεσμάτων κ.λπ</a:t>
            </a:r>
            <a:r>
              <a:rPr lang="el-GR" dirty="0" smtClean="0"/>
              <a:t>.).</a:t>
            </a:r>
          </a:p>
          <a:p>
            <a:pPr marL="0" indent="0" algn="just">
              <a:buNone/>
            </a:pPr>
            <a:r>
              <a:rPr lang="el-GR" dirty="0"/>
              <a:t>Μόλις απαντηθεί το πρώτο μέρος των ερωτήσεων και οι εθνικοί νομοτέχνες αναλύσουν το κείμενο της ΕΕ, μπορεί να αρχίσει η ανάλυση της πρότασης για τη μεταφορά της στο εσωτερικό του κράτους μέλους: </a:t>
            </a:r>
            <a:endParaRPr lang="en-US" dirty="0" smtClean="0"/>
          </a:p>
          <a:p>
            <a:pPr marL="457200" indent="-457200" algn="just">
              <a:buFont typeface="Franklin Gothic Book" panose="020B0503020102020204" pitchFamily="34" charset="0"/>
              <a:buAutoNum type="arabicPeriod"/>
            </a:pPr>
            <a:r>
              <a:rPr lang="el-GR" dirty="0" smtClean="0"/>
              <a:t>Ποια </a:t>
            </a:r>
            <a:r>
              <a:rPr lang="el-GR" dirty="0"/>
              <a:t>είναι τα επιθυμητά ρυθμιστικά </a:t>
            </a:r>
            <a:r>
              <a:rPr lang="el-GR" dirty="0" smtClean="0"/>
              <a:t>αποτελέσματα για την Ελλάδα; </a:t>
            </a:r>
            <a:r>
              <a:rPr lang="el-GR" altLang="el-GR" dirty="0"/>
              <a:t>Συμπίπτουν με εκείνα της ΕΕ ή υπάρχει ανάγκη διαφορετικής </a:t>
            </a:r>
            <a:r>
              <a:rPr lang="el-GR" altLang="el-GR" dirty="0" smtClean="0"/>
              <a:t>στόχευσης; Τα εθνικά ρυθμιστικά αποτελέσματα δ</a:t>
            </a:r>
            <a:r>
              <a:rPr lang="el-GR" dirty="0" smtClean="0"/>
              <a:t>εν </a:t>
            </a:r>
            <a:r>
              <a:rPr lang="el-GR" dirty="0"/>
              <a:t>συμπίπτουν πάντοτε με εκείνα της ΕΕ και αυτή η ποικιλομορφία μπορεί να οδηγήσει σε προβλήματα μεταφοράς</a:t>
            </a:r>
            <a:r>
              <a:rPr lang="el-GR" dirty="0" smtClean="0"/>
              <a:t>.</a:t>
            </a:r>
            <a:endParaRPr lang="en-US" dirty="0" smtClean="0"/>
          </a:p>
          <a:p>
            <a:pPr marL="457200" indent="-457200" algn="just">
              <a:buAutoNum type="arabicPeriod"/>
            </a:pPr>
            <a:r>
              <a:rPr lang="el-GR" dirty="0" smtClean="0"/>
              <a:t>Συμπίπτουν </a:t>
            </a:r>
            <a:r>
              <a:rPr lang="el-GR" dirty="0"/>
              <a:t>με εκείνες της ΕΕ ή πρέπει να προσαρμοστούν στο συγκεκριμένο εθνικό ρυθμιστικό περιβάλλον των κρατών μελών; </a:t>
            </a:r>
            <a:endParaRPr lang="en-US" dirty="0" smtClean="0"/>
          </a:p>
          <a:p>
            <a:pPr marL="457200" indent="-457200" algn="just">
              <a:buAutoNum type="arabicPeriod"/>
            </a:pPr>
            <a:r>
              <a:rPr lang="el-GR" dirty="0" smtClean="0"/>
              <a:t>Πώς </a:t>
            </a:r>
            <a:r>
              <a:rPr lang="el-GR" dirty="0"/>
              <a:t>μπορούν να μετρηθούν από τα κράτη μέλη, ώστε να παρέχουν τα δεδομένα που απαιτούνται για την απόδειξη της επιτυχίας της νομοθεσίας της ΕΕ και της επιτυχίας των κρατών μελών;</a:t>
            </a:r>
          </a:p>
        </p:txBody>
      </p:sp>
    </p:spTree>
    <p:extLst>
      <p:ext uri="{BB962C8B-B14F-4D97-AF65-F5344CB8AC3E}">
        <p14:creationId xmlns:p14="http://schemas.microsoft.com/office/powerpoint/2010/main" val="4017720676"/>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57989"/>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371600" y="1620253"/>
            <a:ext cx="9601200" cy="3665850"/>
          </a:xfrm>
        </p:spPr>
        <p:txBody>
          <a:bodyPr>
            <a:normAutofit/>
          </a:bodyPr>
          <a:lstStyle/>
          <a:p>
            <a:pPr marL="0" indent="0" algn="just">
              <a:buNone/>
            </a:pPr>
            <a:r>
              <a:rPr lang="en-US" dirty="0" smtClean="0"/>
              <a:t>4. </a:t>
            </a:r>
            <a:r>
              <a:rPr lang="el-GR" dirty="0" smtClean="0"/>
              <a:t>Μέσα </a:t>
            </a:r>
            <a:r>
              <a:rPr lang="el-GR" dirty="0"/>
              <a:t>σε πόσο χρονικό διάστημα πρέπει να επιτευχθούν σε επίπεδο ΕΕ, δεδομένου ότι κανονικά αυτό θα είναι το χρονικό διάστημα που θα οριστεί και για τα κράτη μέλη; </a:t>
            </a:r>
            <a:endParaRPr lang="en-US" dirty="0" smtClean="0"/>
          </a:p>
          <a:p>
            <a:pPr marL="0" indent="0" algn="just">
              <a:buNone/>
            </a:pPr>
            <a:r>
              <a:rPr lang="el-GR" dirty="0" smtClean="0"/>
              <a:t>5</a:t>
            </a:r>
            <a:r>
              <a:rPr lang="el-GR" dirty="0"/>
              <a:t>. Μπορούν οι επιλεγμένοι μηχανισμοί επιβολής να παράγουν τα επιθυμητά ρυθμιστικά αποτελέσματα εντός του καθορισμένου χρόνου σε επίπεδο κράτους μέλους; </a:t>
            </a:r>
            <a:endParaRPr lang="en-US" dirty="0" smtClean="0"/>
          </a:p>
          <a:p>
            <a:pPr marL="0" indent="0" algn="just">
              <a:buNone/>
            </a:pPr>
            <a:r>
              <a:rPr lang="el-GR" dirty="0" smtClean="0"/>
              <a:t>6</a:t>
            </a:r>
            <a:r>
              <a:rPr lang="el-GR" dirty="0"/>
              <a:t>. Μπορεί το κείμενο να εφαρμοστεί χωρίς να προσκρούσει σε κοινωνικο νομικά εμπόδια εντός των ΚΜ ή σε σχέση με άλλους υπηκόους της ΕΕ εντός των ΚΜ; </a:t>
            </a:r>
            <a:endParaRPr lang="en-US" dirty="0" smtClean="0"/>
          </a:p>
          <a:p>
            <a:pPr marL="0" indent="0" algn="just">
              <a:buNone/>
            </a:pPr>
            <a:r>
              <a:rPr lang="el-GR" dirty="0" smtClean="0"/>
              <a:t>7</a:t>
            </a:r>
            <a:r>
              <a:rPr lang="el-GR" dirty="0"/>
              <a:t>. Ποια είναι το «πρόβλημα» στο κράτος μέλος και πώς συνδέεται με τους επιδιωκόμενους ρυθμιστικούς στόχους του; </a:t>
            </a:r>
            <a:r>
              <a:rPr lang="el-GR" altLang="el-GR" dirty="0"/>
              <a:t>Ποιο είναι το νομικό κενό/πρόβλημα στην Ελλάδα;</a:t>
            </a:r>
          </a:p>
          <a:p>
            <a:pPr marL="0" indent="0" algn="just">
              <a:buNone/>
            </a:pPr>
            <a:endParaRPr lang="el-GR" dirty="0" smtClean="0"/>
          </a:p>
          <a:p>
            <a:pPr marL="0" indent="0" algn="just">
              <a:buNone/>
            </a:pPr>
            <a:endParaRPr lang="el-GR" dirty="0"/>
          </a:p>
        </p:txBody>
      </p:sp>
    </p:spTree>
    <p:extLst>
      <p:ext uri="{BB962C8B-B14F-4D97-AF65-F5344CB8AC3E}">
        <p14:creationId xmlns:p14="http://schemas.microsoft.com/office/powerpoint/2010/main" val="1943210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2021FA2-8808-F233-FD06-0C9ABF68081C}"/>
              </a:ext>
            </a:extLst>
          </p:cNvPr>
          <p:cNvSpPr>
            <a:spLocks noGrp="1"/>
          </p:cNvSpPr>
          <p:nvPr>
            <p:ph type="title"/>
          </p:nvPr>
        </p:nvSpPr>
        <p:spPr>
          <a:xfrm>
            <a:off x="1371600" y="685800"/>
            <a:ext cx="9601200" cy="614082"/>
          </a:xfrm>
        </p:spPr>
        <p:txBody>
          <a:bodyPr>
            <a:normAutofit/>
          </a:bodyPr>
          <a:lstStyle/>
          <a:p>
            <a:pPr algn="ctr"/>
            <a:r>
              <a:rPr lang="el-GR" sz="2800" dirty="0" err="1"/>
              <a:t>Νομοπαρασκευή</a:t>
            </a:r>
            <a:r>
              <a:rPr lang="el-GR" sz="2800" dirty="0"/>
              <a:t> για μεταφορά στο εθνικό δίκαιο</a:t>
            </a:r>
          </a:p>
        </p:txBody>
      </p:sp>
      <p:sp>
        <p:nvSpPr>
          <p:cNvPr id="3" name="Θέση περιεχομένου 2">
            <a:extLst>
              <a:ext uri="{FF2B5EF4-FFF2-40B4-BE49-F238E27FC236}">
                <a16:creationId xmlns:a16="http://schemas.microsoft.com/office/drawing/2014/main" xmlns="" id="{196B88E7-0D9C-4B05-7EC7-B77D3B38C59B}"/>
              </a:ext>
            </a:extLst>
          </p:cNvPr>
          <p:cNvSpPr>
            <a:spLocks noGrp="1"/>
          </p:cNvSpPr>
          <p:nvPr>
            <p:ph idx="1"/>
          </p:nvPr>
        </p:nvSpPr>
        <p:spPr>
          <a:xfrm>
            <a:off x="1295400" y="1532964"/>
            <a:ext cx="9601200" cy="3729317"/>
          </a:xfrm>
        </p:spPr>
        <p:txBody>
          <a:bodyPr>
            <a:normAutofit lnSpcReduction="10000"/>
          </a:bodyPr>
          <a:lstStyle/>
          <a:p>
            <a:pPr algn="just">
              <a:buFont typeface="Wingdings" panose="05000000000000000000" pitchFamily="2" charset="2"/>
              <a:buChar char="Ø"/>
            </a:pPr>
            <a:r>
              <a:rPr lang="el-GR" dirty="0">
                <a:latin typeface="+mj-lt"/>
              </a:rPr>
              <a:t>Υποψήφιες χώρες προς ένταξη στην ΕΕ</a:t>
            </a:r>
            <a:r>
              <a:rPr lang="en-US" dirty="0">
                <a:latin typeface="+mj-lt"/>
              </a:rPr>
              <a:t>:</a:t>
            </a:r>
            <a:endParaRPr lang="el-GR" dirty="0">
              <a:latin typeface="+mj-lt"/>
            </a:endParaRPr>
          </a:p>
          <a:p>
            <a:pPr marL="0" indent="0" algn="just">
              <a:buNone/>
            </a:pPr>
            <a:r>
              <a:rPr lang="el-GR" dirty="0">
                <a:latin typeface="+mj-lt"/>
              </a:rPr>
              <a:t>Αλβανία, Βόρεια Μακεδονία, Βοσνία και Ερζεγοβίνη, Μαυροβούνιο, Μολδαβία, Ουκρανία, Σερβία και Τουρκία (με παγωμένη υποψηφιότητα)</a:t>
            </a:r>
            <a:r>
              <a:rPr lang="el-GR" b="0" i="0" dirty="0">
                <a:solidFill>
                  <a:srgbClr val="0A0A0A"/>
                </a:solidFill>
                <a:effectLst/>
                <a:latin typeface="+mj-lt"/>
              </a:rPr>
              <a:t>. </a:t>
            </a:r>
          </a:p>
          <a:p>
            <a:pPr algn="just">
              <a:buFont typeface="Wingdings" panose="05000000000000000000" pitchFamily="2" charset="2"/>
              <a:buChar char="Ø"/>
            </a:pPr>
            <a:r>
              <a:rPr lang="el-GR" dirty="0">
                <a:latin typeface="+mj-lt"/>
              </a:rPr>
              <a:t>Η ΕΕ εγκαινιάζει την ετήσια Διάσκεψη για το Μέλλον της Ευρώπης το 2021. Η Διάσκεψη για το Μέλλον της Ευρώπης αποτέλεσε μια σειρά διαλόγων και συζητήσεων που έλαβαν χώρα με τη συμμετοχή πολιτών από τον Απρίλιο του 2021 έως τον Μάιο του 2022. Πολίτες από όλη την Ευρώπη είχαν τη δυνατότητα να μοιραστούν τις ιδέες τους και να συμβάλουν στη διαμόρφωση ενός κοινού μέλλοντος. Με πάνω από 5 εκατομμύρια μοναδικές επισκέψεις στην πλατφόρμα και πάνω από 700.000 συμμετοχές σε εκδηλώσεις στο ενεργητικό της, η Διάσκεψη κατόρθωσε να προσφέρει ένα δημόσιο φόρουμ για έναν ανοιχτό, χωρίς αποκλεισμούς και διαφανή διάλογο με τους πολίτες για μια σειρά από βασικές προτεραιότητες και προκλήσεις.</a:t>
            </a:r>
          </a:p>
          <a:p>
            <a:endParaRPr lang="el-GR"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87910875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429126"/>
          </a:xfrm>
        </p:spPr>
        <p:txBody>
          <a:bodyPr>
            <a:normAutofit fontScale="90000"/>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171074" y="1267326"/>
            <a:ext cx="9601200" cy="4968011"/>
          </a:xfrm>
        </p:spPr>
        <p:txBody>
          <a:bodyPr>
            <a:normAutofit/>
          </a:bodyPr>
          <a:lstStyle/>
          <a:p>
            <a:pPr marL="0" indent="0" algn="just">
              <a:buNone/>
            </a:pPr>
            <a:r>
              <a:rPr lang="en-US" dirty="0" smtClean="0"/>
              <a:t>8. </a:t>
            </a:r>
            <a:r>
              <a:rPr lang="el-GR" dirty="0" smtClean="0"/>
              <a:t>Μπορεί </a:t>
            </a:r>
            <a:r>
              <a:rPr lang="el-GR" dirty="0"/>
              <a:t>αυτό να αντιμετωπιστεί με μη νομοθετικά μέσα που εξασφαλίζουν την ομοιόμορφη εφαρμογή; Εάν ναι, ο έλεγχος της εθνικής θέσης με την Επιτροπή μπορεί να αποτρέψει την άσκοπη σύνταξη εθνικών μέτρων. </a:t>
            </a:r>
            <a:endParaRPr lang="en-US" dirty="0" smtClean="0"/>
          </a:p>
          <a:p>
            <a:pPr marL="0" indent="0" algn="just">
              <a:buNone/>
            </a:pPr>
            <a:r>
              <a:rPr lang="el-GR" dirty="0" smtClean="0"/>
              <a:t>9</a:t>
            </a:r>
            <a:r>
              <a:rPr lang="el-GR" dirty="0"/>
              <a:t>. Πώς αναμένεται να αντιμετωπιστεί το «πρόβλημα» με την προτεινόμενη εθνική </a:t>
            </a:r>
            <a:r>
              <a:rPr lang="el-GR" dirty="0" smtClean="0"/>
              <a:t>νομοθεσία;</a:t>
            </a:r>
            <a:endParaRPr lang="en-US" dirty="0" smtClean="0"/>
          </a:p>
          <a:p>
            <a:pPr marL="0" indent="0" algn="just">
              <a:buNone/>
            </a:pPr>
            <a:r>
              <a:rPr lang="en-US" dirty="0" smtClean="0"/>
              <a:t>10. </a:t>
            </a:r>
            <a:r>
              <a:rPr lang="el-GR" dirty="0" smtClean="0"/>
              <a:t>Ποιες </a:t>
            </a:r>
            <a:r>
              <a:rPr lang="el-GR" dirty="0"/>
              <a:t>είναι οι κύριες ομάδες πιθανών χρηστών του εθνικού κειμένου</a:t>
            </a:r>
            <a:r>
              <a:rPr lang="el-GR" dirty="0" smtClean="0"/>
              <a:t>;</a:t>
            </a:r>
            <a:endParaRPr lang="en-US" dirty="0" smtClean="0"/>
          </a:p>
          <a:p>
            <a:pPr marL="0" indent="0" algn="just">
              <a:buNone/>
            </a:pPr>
            <a:r>
              <a:rPr lang="el-GR" dirty="0" smtClean="0"/>
              <a:t> </a:t>
            </a:r>
            <a:r>
              <a:rPr lang="el-GR" dirty="0"/>
              <a:t>11. Ποιο είναι το επίπεδο ενημέρωσης για το θέμα</a:t>
            </a:r>
            <a:r>
              <a:rPr lang="el-GR" dirty="0" smtClean="0"/>
              <a:t>;</a:t>
            </a:r>
            <a:endParaRPr lang="en-US" dirty="0" smtClean="0"/>
          </a:p>
          <a:p>
            <a:pPr marL="0" indent="0" algn="just">
              <a:buNone/>
            </a:pPr>
            <a:r>
              <a:rPr lang="el-GR" dirty="0" smtClean="0"/>
              <a:t> </a:t>
            </a:r>
            <a:r>
              <a:rPr lang="el-GR" dirty="0"/>
              <a:t>12. Ποιο είναι το επίπεδο της νομικής τους επίγνωσης; </a:t>
            </a:r>
            <a:endParaRPr lang="en-US" dirty="0" smtClean="0"/>
          </a:p>
          <a:p>
            <a:pPr marL="0" indent="0" algn="just">
              <a:buNone/>
            </a:pPr>
            <a:r>
              <a:rPr lang="el-GR" dirty="0" smtClean="0"/>
              <a:t>13</a:t>
            </a:r>
            <a:r>
              <a:rPr lang="el-GR" dirty="0"/>
              <a:t>. Τι ερωτήσεις θέτει κάθε ομάδα; </a:t>
            </a:r>
            <a:endParaRPr lang="en-US" dirty="0" smtClean="0"/>
          </a:p>
          <a:p>
            <a:pPr marL="0" indent="0" algn="just">
              <a:buNone/>
            </a:pPr>
            <a:r>
              <a:rPr lang="el-GR" dirty="0" smtClean="0"/>
              <a:t>14</a:t>
            </a:r>
            <a:r>
              <a:rPr lang="el-GR" dirty="0"/>
              <a:t>. Παρέχει η τρέχουσα δομή προσιτές απαντήσεις στα συγκεκριμένα ερωτήματα κάθε ομάδας χρηστών; </a:t>
            </a:r>
            <a:endParaRPr lang="en-US" dirty="0" smtClean="0"/>
          </a:p>
          <a:p>
            <a:pPr marL="0" indent="0" algn="just">
              <a:buNone/>
            </a:pPr>
            <a:r>
              <a:rPr lang="el-GR" dirty="0" smtClean="0"/>
              <a:t>15</a:t>
            </a:r>
            <a:r>
              <a:rPr lang="el-GR" dirty="0"/>
              <a:t>. Η τρέχουσα δομή διευκολύνει τον απρόσκοπτο εντοπισμό των σχετικών απαντήσεων;</a:t>
            </a:r>
          </a:p>
        </p:txBody>
      </p:sp>
    </p:spTree>
    <p:extLst>
      <p:ext uri="{BB962C8B-B14F-4D97-AF65-F5344CB8AC3E}">
        <p14:creationId xmlns:p14="http://schemas.microsoft.com/office/powerpoint/2010/main" val="2840404921"/>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94347"/>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363579" y="1644316"/>
            <a:ext cx="9601200" cy="4331368"/>
          </a:xfrm>
        </p:spPr>
        <p:txBody>
          <a:bodyPr/>
          <a:lstStyle/>
          <a:p>
            <a:pPr marL="0" indent="0" algn="just">
              <a:buNone/>
            </a:pPr>
            <a:r>
              <a:rPr lang="en-US" dirty="0" smtClean="0"/>
              <a:t>16. </a:t>
            </a:r>
            <a:r>
              <a:rPr lang="el-GR" sz="2400" dirty="0" smtClean="0"/>
              <a:t>Η </a:t>
            </a:r>
            <a:r>
              <a:rPr lang="el-GR" sz="2400" dirty="0"/>
              <a:t>γλώσσα κάθε διάταξης μεταφέρει το μήνυμά της σε κάθε μία από τις ομάδες χρηστών που προορίζονται με τρόπο που να μπορούν να κατανοήσουν (θέμα και νόμος); </a:t>
            </a:r>
            <a:endParaRPr lang="en-US" sz="2400" dirty="0" smtClean="0"/>
          </a:p>
          <a:p>
            <a:pPr marL="0" indent="0" algn="just">
              <a:buNone/>
            </a:pPr>
            <a:r>
              <a:rPr lang="el-GR" sz="2400" dirty="0" smtClean="0"/>
              <a:t>17</a:t>
            </a:r>
            <a:r>
              <a:rPr lang="el-GR" sz="2400" dirty="0"/>
              <a:t>. Εάν αυτό είναι δύσκολο, ποια εργαλεία έχουν χρησιμοποιηθεί για την αντιμετώπιση της πολυπλοκότητας; α</a:t>
            </a:r>
            <a:r>
              <a:rPr lang="el-GR" sz="2400" dirty="0" smtClean="0"/>
              <a:t>. </a:t>
            </a:r>
            <a:r>
              <a:rPr lang="el-GR" sz="2400" dirty="0"/>
              <a:t>Παραδείγματα </a:t>
            </a:r>
            <a:r>
              <a:rPr lang="el-GR" sz="2400" dirty="0" smtClean="0"/>
              <a:t>β. </a:t>
            </a:r>
            <a:r>
              <a:rPr lang="el-GR" sz="2400" dirty="0"/>
              <a:t>Ορισμοί ή ερμηνεία </a:t>
            </a:r>
            <a:endParaRPr lang="el-GR" sz="2400" dirty="0" smtClean="0"/>
          </a:p>
          <a:p>
            <a:pPr marL="0" indent="0" algn="just">
              <a:buNone/>
            </a:pPr>
            <a:r>
              <a:rPr lang="el-GR" sz="2400" dirty="0" smtClean="0"/>
              <a:t>18</a:t>
            </a:r>
            <a:r>
              <a:rPr lang="el-GR" sz="2400" dirty="0"/>
              <a:t>. Είναι απλή η διάταξη; </a:t>
            </a:r>
            <a:endParaRPr lang="el-GR" sz="2400" dirty="0" smtClean="0"/>
          </a:p>
          <a:p>
            <a:pPr marL="0" indent="0" algn="just">
              <a:buNone/>
            </a:pPr>
            <a:r>
              <a:rPr lang="el-GR" sz="2400" dirty="0" smtClean="0"/>
              <a:t>19</a:t>
            </a:r>
            <a:r>
              <a:rPr lang="el-GR" sz="2400" dirty="0"/>
              <a:t>. Παραπέμπει το κείμενο τον χρήστη σε σχετικές </a:t>
            </a:r>
            <a:r>
              <a:rPr lang="el-GR" sz="2400" dirty="0" smtClean="0"/>
              <a:t>διατάξεις;</a:t>
            </a:r>
          </a:p>
          <a:p>
            <a:pPr marL="0" indent="0" algn="just">
              <a:buNone/>
            </a:pPr>
            <a:r>
              <a:rPr lang="el-GR" sz="2400" dirty="0" smtClean="0"/>
              <a:t>20. Πότε </a:t>
            </a:r>
            <a:r>
              <a:rPr lang="el-GR" sz="2400" dirty="0"/>
              <a:t>το νέο εθνικό κείμενο θα απαιτεί παρακολούθηση και με ποια αποτελέσματα;</a:t>
            </a:r>
            <a:endParaRPr lang="en-GB" sz="2400" dirty="0"/>
          </a:p>
          <a:p>
            <a:pPr marL="0" indent="0" algn="just">
              <a:buNone/>
            </a:pPr>
            <a:endParaRPr lang="el-GR" sz="2400" dirty="0"/>
          </a:p>
        </p:txBody>
      </p:sp>
    </p:spTree>
    <p:extLst>
      <p:ext uri="{BB962C8B-B14F-4D97-AF65-F5344CB8AC3E}">
        <p14:creationId xmlns:p14="http://schemas.microsoft.com/office/powerpoint/2010/main" val="247924465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21632"/>
          </a:xfrm>
        </p:spPr>
        <p:txBody>
          <a:bodyPr>
            <a:normAutofit/>
          </a:bodyPr>
          <a:lstStyle/>
          <a:p>
            <a:pPr algn="just"/>
            <a:r>
              <a:rPr lang="el-GR" sz="32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Content Placeholder 2"/>
          <p:cNvSpPr>
            <a:spLocks noGrp="1"/>
          </p:cNvSpPr>
          <p:nvPr>
            <p:ph idx="1"/>
          </p:nvPr>
        </p:nvSpPr>
        <p:spPr>
          <a:xfrm>
            <a:off x="1283368" y="1644316"/>
            <a:ext cx="9601200" cy="4146884"/>
          </a:xfrm>
        </p:spPr>
        <p:txBody>
          <a:bodyPr>
            <a:normAutofit/>
          </a:bodyPr>
          <a:lstStyle/>
          <a:p>
            <a:pPr marL="0" indent="0" algn="just">
              <a:buNone/>
            </a:pPr>
            <a:r>
              <a:rPr lang="el-GR" sz="2400" dirty="0"/>
              <a:t>Η</a:t>
            </a:r>
            <a:r>
              <a:rPr lang="el-GR" sz="2400" dirty="0" smtClean="0"/>
              <a:t> </a:t>
            </a:r>
            <a:r>
              <a:rPr lang="el-GR" sz="2400" dirty="0"/>
              <a:t>άσκηση αυτή θα συμβάλει στο κλείσιμο του </a:t>
            </a:r>
            <a:r>
              <a:rPr lang="el-GR" sz="2400" u="sng" dirty="0"/>
              <a:t>χάσματος μεταξύ νομοθετικής πρόθεσης και νομοθετικού αποτελέσματος</a:t>
            </a:r>
            <a:r>
              <a:rPr lang="el-GR" sz="2400" dirty="0"/>
              <a:t>. Εξασφαλίζοντας μια κατ' αρχήν συμφωνία με τα νομοθετικά σχέδια των κρατών μελών σε αυτό το πρώιμο στάδιο της σύνταξης, οι εθνικοί νομοτέχνες μπορούν να γνωρίζουν ότι το νομοθετικό τους σχέδιο ανταποκρίνεται στις απαιτήσεις της Επιτροπής και της δέσμης κανονιστικών μέτρων της ΕΕ. Επιπλέον, τυχόν προβλήματα μπορούν να εντοπιστούν έγκαιρα και να αντιμετωπιστούν χωρίς μεγάλη αναστάτωση ή χωρίς την αναπόφευκτη επιθετικότητα της προοπτικής διαδικασιών επί παραβάσει σε πολύ μεταγενέστερο στάδιο. </a:t>
            </a:r>
          </a:p>
        </p:txBody>
      </p:sp>
    </p:spTree>
    <p:extLst>
      <p:ext uri="{BB962C8B-B14F-4D97-AF65-F5344CB8AC3E}">
        <p14:creationId xmlns:p14="http://schemas.microsoft.com/office/powerpoint/2010/main" val="298372570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29194"/>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358537" y="1519644"/>
            <a:ext cx="9601200" cy="4593773"/>
          </a:xfrm>
        </p:spPr>
        <p:txBody>
          <a:bodyPr>
            <a:normAutofit/>
          </a:bodyPr>
          <a:lstStyle/>
          <a:p>
            <a:pPr marL="0" indent="0" algn="just">
              <a:buNone/>
            </a:pPr>
            <a:r>
              <a:rPr lang="el-GR" dirty="0"/>
              <a:t>Κοινή Υπουργική Απόφαση 951/44337/ 21.4.2017, η οποία επιτρέπει τη θρησκευτική σφαγή ζώων χωρίς αναισθησία σε περιπτώσεις όπου το δόγμα αυτών που εκτελούν τη θρησκευτική σφαγή απαγορεύει την πρακτική αυτή. Η ΚΥΑ ήρθε ως μέτρο εκτέλεσης του κανονισμού 1099/2009 του Συμβουλίου της 24.9.2009 σχετικά με την προστασία των ζώων κατά τη σφαγή τους, ο οποίος παρέχει στα κράτη μέλη τη δυνατότητα να αποφασίσουν αν μπορεί να γίνει αναισθησία και υπό ποιες προϋποθέσεις. Ο Έλληνας νομοθέτης επανέλαβε την πρακτική της αποσπασματικής νομοθέτησης για την εκτέλεση των Κανονισμών, αποσυνδέοντάς τους από τις υφιστάμενες νομικές διατάξεις της ελληνικής νομοθεσίας, παρά τη ρητή εισαγωγή αντίθετων οδηγιών. Στην προκειμένη περίπτωση, ο νομοθέτης αγνόησε το άρθρο 4 του ν. 2(2) του Ν. 1197/1981, το οποίο απαγορεύει τη σφαγή θηλαστικών χωρίς προηγούμενη αναισθησία. Το Συμβούλιο της Επικρατείας κλήθηκε να ανακαλέσει την Κοινή Υπουργική Απόφαση, καθώς προσέκρουε στο νόμο 1197/1981 ως ανώτερη πηγή του ελληνικού δικαίου σε σχέση με την Κοινή Υπουργική Απόφαση. </a:t>
            </a:r>
          </a:p>
        </p:txBody>
      </p:sp>
    </p:spTree>
    <p:extLst>
      <p:ext uri="{BB962C8B-B14F-4D97-AF65-F5344CB8AC3E}">
        <p14:creationId xmlns:p14="http://schemas.microsoft.com/office/powerpoint/2010/main" val="156014117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273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493520" y="1563187"/>
            <a:ext cx="9601200" cy="4889864"/>
          </a:xfrm>
        </p:spPr>
        <p:txBody>
          <a:bodyPr>
            <a:normAutofit/>
          </a:bodyPr>
          <a:lstStyle/>
          <a:p>
            <a:pPr marL="0" indent="0" algn="just">
              <a:buNone/>
            </a:pPr>
            <a:r>
              <a:rPr lang="el-GR" dirty="0"/>
              <a:t>Στάδιο 3 : Σχεδιασμός και δομή κατά τη </a:t>
            </a:r>
            <a:r>
              <a:rPr lang="el-GR" dirty="0" smtClean="0"/>
              <a:t>μεταφορά</a:t>
            </a:r>
            <a:endParaRPr lang="en-US" dirty="0"/>
          </a:p>
          <a:p>
            <a:pPr marL="0" indent="0" algn="just">
              <a:buNone/>
            </a:pPr>
            <a:r>
              <a:rPr lang="el-GR" dirty="0"/>
              <a:t>Τα κράτη μέλη της ΕΕ έχουν τις δικές τους παραδόσεις όσον αφορά τη δομή της εθνικής νομοθεσίας που ενσωματώνει ενωσιακό </a:t>
            </a:r>
            <a:r>
              <a:rPr lang="el-GR" dirty="0" smtClean="0"/>
              <a:t>δίκαιο. </a:t>
            </a:r>
            <a:r>
              <a:rPr lang="el-GR" dirty="0"/>
              <a:t>Από τη σκοπιά του δικαίου της ΕΕ, οι ακόλουθες αρχές ισχύουν και στο σχεδιασμό των κειμένων </a:t>
            </a:r>
            <a:r>
              <a:rPr lang="el-GR" dirty="0" smtClean="0"/>
              <a:t>μεταφοράς: </a:t>
            </a:r>
            <a:r>
              <a:rPr lang="el-GR" dirty="0"/>
              <a:t>η επικουρικότητα, η αναλογικότητα, η επάρκεια, η συνέργεια και η </a:t>
            </a:r>
            <a:r>
              <a:rPr lang="el-GR" dirty="0" smtClean="0"/>
              <a:t>προσαρμοστικότητα</a:t>
            </a:r>
            <a:r>
              <a:rPr lang="en-US" dirty="0" smtClean="0"/>
              <a:t>.</a:t>
            </a:r>
          </a:p>
          <a:p>
            <a:pPr marL="0" indent="0" algn="just">
              <a:buNone/>
            </a:pPr>
            <a:r>
              <a:rPr lang="el-GR" dirty="0"/>
              <a:t>Η νομική επικουρικότητα είναι οικονομία προσεγγίσεων, ενώ η νομοθετική επικουρικότητα είναι οικονομία μέτρων. Η νομική επικουρικότητα σημαίνει ότι η νομοθεσία χρησιμοποιείται ως μέσο εναρμόνισης με τις σχετικές πολιτικές της ΕΕ, εάν, και μόνο εάν, όλες οι άλλες πιθανές μορφές εναρμονιστικής ρύθμισης θεωρούνται αποτυχημένες στην παραγωγή των απαιτούμενων αποτελεσμάτων. Η νομοθετική επικουρικότητα απαιτεί ότι, εάν γίνει επιλογή για νομοθετική δράση, οι εθνικές αρχές επιλέγουν την ελαφρύτερη δυνατή μορφή εθνικής νομοθεσίας για τους σκοπούς της εναρμόνισης</a:t>
            </a:r>
            <a:endParaRPr lang="en-US" dirty="0"/>
          </a:p>
          <a:p>
            <a:pPr marL="0" indent="0">
              <a:buNone/>
            </a:pPr>
            <a:endParaRPr lang="el-GR" dirty="0"/>
          </a:p>
        </p:txBody>
      </p:sp>
    </p:spTree>
    <p:extLst>
      <p:ext uri="{BB962C8B-B14F-4D97-AF65-F5344CB8AC3E}">
        <p14:creationId xmlns:p14="http://schemas.microsoft.com/office/powerpoint/2010/main" val="176192481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7571"/>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32263" y="1393370"/>
            <a:ext cx="9601200" cy="4737464"/>
          </a:xfrm>
        </p:spPr>
        <p:txBody>
          <a:bodyPr>
            <a:normAutofit/>
          </a:bodyPr>
          <a:lstStyle/>
          <a:p>
            <a:pPr marL="0" indent="0" algn="just">
              <a:buNone/>
            </a:pPr>
            <a:r>
              <a:rPr lang="el-GR" dirty="0"/>
              <a:t>Η εφαρμογή της αρχής της </a:t>
            </a:r>
            <a:r>
              <a:rPr lang="el-GR" dirty="0" smtClean="0"/>
              <a:t>επικουρικότητας εξισορροπείται </a:t>
            </a:r>
            <a:r>
              <a:rPr lang="el-GR" dirty="0"/>
              <a:t>από την αναλογικότητα</a:t>
            </a:r>
            <a:r>
              <a:rPr lang="el-GR" dirty="0" smtClean="0"/>
              <a:t>:</a:t>
            </a:r>
            <a:endParaRPr lang="en-US" dirty="0" smtClean="0"/>
          </a:p>
          <a:p>
            <a:pPr marL="0" indent="0" algn="just">
              <a:buNone/>
            </a:pPr>
            <a:r>
              <a:rPr lang="el-GR" dirty="0"/>
              <a:t>Η αναλογικότητα συμπληρώνει τη νομοθετική επικουρικότητα και απαιτεί η επιλογή της μορφής του εθνικού εκτελεστικού μέτρου να αντικατοπτρίζει τον σκοπό του. Η αναλογικότητα εξισορροπεί επίσης την επικουρικότητα, καθώς αποτρέπει τις επιλογές εναρμόνισης που είναι πολύ ελαφρές για τους σκοπούς της μεταφοράς: αποτρέπονται, επομένως, η υπερρύθμιση και η υπορύθμιση. </a:t>
            </a:r>
            <a:endParaRPr lang="el-GR" dirty="0" smtClean="0"/>
          </a:p>
          <a:p>
            <a:pPr marL="0" indent="0" algn="just">
              <a:lnSpc>
                <a:spcPct val="90000"/>
              </a:lnSpc>
              <a:buNone/>
            </a:pPr>
            <a:r>
              <a:rPr lang="el-GR" dirty="0" smtClean="0"/>
              <a:t>Η </a:t>
            </a:r>
            <a:r>
              <a:rPr lang="el-GR" dirty="0"/>
              <a:t>νοµική επάρκεια </a:t>
            </a:r>
            <a:r>
              <a:rPr lang="el-GR" altLang="en-US" dirty="0">
                <a:solidFill>
                  <a:srgbClr val="003300"/>
                </a:solidFill>
                <a:cs typeface="Times New Roman" panose="02020603050405020304" pitchFamily="18" charset="0"/>
              </a:rPr>
              <a:t>εγγυάται ότι το επιλεγμένο μέσο είναι ικανό να επιτύχει το επιδιωκόμενο </a:t>
            </a:r>
            <a:r>
              <a:rPr lang="el-GR" altLang="en-US" dirty="0" smtClean="0">
                <a:solidFill>
                  <a:srgbClr val="003300"/>
                </a:solidFill>
                <a:cs typeface="Times New Roman" panose="02020603050405020304" pitchFamily="18" charset="0"/>
              </a:rPr>
              <a:t>αποτέλεσμα/στόχο. Η </a:t>
            </a:r>
            <a:r>
              <a:rPr lang="el-GR" altLang="en-US" dirty="0">
                <a:solidFill>
                  <a:srgbClr val="003300"/>
                </a:solidFill>
                <a:cs typeface="Times New Roman" panose="02020603050405020304" pitchFamily="18" charset="0"/>
              </a:rPr>
              <a:t>επάρκεια στη </a:t>
            </a:r>
            <a:r>
              <a:rPr lang="el-GR" altLang="en-US" dirty="0" err="1">
                <a:solidFill>
                  <a:srgbClr val="003300"/>
                </a:solidFill>
                <a:cs typeface="Times New Roman" panose="02020603050405020304" pitchFamily="18" charset="0"/>
              </a:rPr>
              <a:t>νοµοθετική</a:t>
            </a:r>
            <a:r>
              <a:rPr lang="el-GR" altLang="en-US" dirty="0">
                <a:solidFill>
                  <a:srgbClr val="003300"/>
                </a:solidFill>
                <a:cs typeface="Times New Roman" panose="02020603050405020304" pitchFamily="18" charset="0"/>
              </a:rPr>
              <a:t> σύνταξη επιτυγχάνεται µέσω </a:t>
            </a:r>
          </a:p>
          <a:p>
            <a:pPr lvl="1" algn="just">
              <a:lnSpc>
                <a:spcPct val="90000"/>
              </a:lnSpc>
            </a:pPr>
            <a:r>
              <a:rPr lang="el-GR" altLang="en-US" dirty="0" err="1">
                <a:solidFill>
                  <a:srgbClr val="003300"/>
                </a:solidFill>
                <a:cs typeface="Times New Roman" panose="02020603050405020304" pitchFamily="18" charset="0"/>
              </a:rPr>
              <a:t>προνομοθετικής</a:t>
            </a:r>
            <a:r>
              <a:rPr lang="el-GR" altLang="en-US" dirty="0">
                <a:solidFill>
                  <a:srgbClr val="003300"/>
                </a:solidFill>
                <a:cs typeface="Times New Roman" panose="02020603050405020304" pitchFamily="18" charset="0"/>
              </a:rPr>
              <a:t> αξιολόγησης του προτεινόμενου νόμου, δηλαδή ανάλυσης κόστους/οφέλους, και</a:t>
            </a:r>
          </a:p>
          <a:p>
            <a:pPr lvl="1" algn="just">
              <a:lnSpc>
                <a:spcPct val="90000"/>
              </a:lnSpc>
            </a:pPr>
            <a:r>
              <a:rPr lang="el-GR" altLang="en-US" dirty="0">
                <a:solidFill>
                  <a:srgbClr val="003300"/>
                </a:solidFill>
                <a:cs typeface="Times New Roman" panose="02020603050405020304" pitchFamily="18" charset="0"/>
              </a:rPr>
              <a:t>αναδρομικής αξιολόγησης με τη μορφή παρακολούθησης των ψηφισμένων νόμων και </a:t>
            </a:r>
            <a:r>
              <a:rPr lang="el-GR" altLang="en-US" dirty="0" err="1">
                <a:solidFill>
                  <a:srgbClr val="003300"/>
                </a:solidFill>
                <a:cs typeface="Times New Roman" panose="02020603050405020304" pitchFamily="18" charset="0"/>
              </a:rPr>
              <a:t>μετανομοθετικής</a:t>
            </a:r>
            <a:r>
              <a:rPr lang="el-GR" altLang="en-US" dirty="0">
                <a:solidFill>
                  <a:srgbClr val="003300"/>
                </a:solidFill>
                <a:cs typeface="Times New Roman" panose="02020603050405020304" pitchFamily="18" charset="0"/>
              </a:rPr>
              <a:t> </a:t>
            </a:r>
            <a:r>
              <a:rPr lang="el-GR" altLang="en-US" dirty="0" smtClean="0">
                <a:solidFill>
                  <a:srgbClr val="003300"/>
                </a:solidFill>
                <a:cs typeface="Times New Roman" panose="02020603050405020304" pitchFamily="18" charset="0"/>
              </a:rPr>
              <a:t>αξιολόγησης.</a:t>
            </a:r>
            <a:endParaRPr lang="en-GB" altLang="en-US" dirty="0">
              <a:solidFill>
                <a:srgbClr val="003300"/>
              </a:solidFill>
              <a:cs typeface="Times New Roman" panose="02020603050405020304" pitchFamily="18" charset="0"/>
            </a:endParaRPr>
          </a:p>
        </p:txBody>
      </p:sp>
    </p:spTree>
    <p:extLst>
      <p:ext uri="{BB962C8B-B14F-4D97-AF65-F5344CB8AC3E}">
        <p14:creationId xmlns:p14="http://schemas.microsoft.com/office/powerpoint/2010/main" val="221821679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7571"/>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49680" y="1393370"/>
            <a:ext cx="9601200" cy="4641669"/>
          </a:xfrm>
        </p:spPr>
        <p:txBody>
          <a:bodyPr>
            <a:normAutofit/>
          </a:bodyPr>
          <a:lstStyle/>
          <a:p>
            <a:pPr marL="0" indent="0" algn="just">
              <a:buNone/>
            </a:pPr>
            <a:r>
              <a:rPr lang="el-GR" dirty="0"/>
              <a:t>Η νομική συνέργεια προάγει τη συνοχή και την αλληλένδετη λειτουργία των διαφόρων τομέων δικαίου στο εθνικό νομικό σύστημα του υποψήφιου κράτους μέλους, ενώ η νομοθετική συνέργεια προάγει την ολιστική προσέγγιση του δικαίου για ένα συγκεκριμένο κοινωνικό φαινόμενο, διασφαλίζοντας έτσι ότι τα νέα μέσα πέφτουν ομαλά στη θέση τους κατά την έναρξη ισχύος τους και ότι συνδυάζουν τις δυνάμεις τους για την επίτευξη του στόχου της νομοθεσίας για το εν λόγω κοινωνικό </a:t>
            </a:r>
            <a:r>
              <a:rPr lang="el-GR" dirty="0" smtClean="0"/>
              <a:t>φαινόμενο</a:t>
            </a:r>
            <a:r>
              <a:rPr lang="en-US" dirty="0" smtClean="0"/>
              <a:t>.</a:t>
            </a:r>
          </a:p>
          <a:p>
            <a:pPr marL="0" indent="0" algn="just">
              <a:buNone/>
            </a:pPr>
            <a:r>
              <a:rPr lang="el-GR" dirty="0"/>
              <a:t>Η προσαρμοστικότητα λαμβάνει υπόψη πρακτικές πτυχές όπως οι περιορισμοί του κοινοβουλευτικού χρόνου και η συνακόλουθη επιλογή νομοθετικών μορφών με ελαφρύτερες διαδικαστικές απαιτήσεις. </a:t>
            </a:r>
            <a:r>
              <a:rPr lang="en-US" dirty="0" smtClean="0"/>
              <a:t>H</a:t>
            </a:r>
            <a:r>
              <a:rPr lang="el-GR" dirty="0" smtClean="0"/>
              <a:t> μεταφορά συνήθως </a:t>
            </a:r>
            <a:r>
              <a:rPr lang="el-GR" dirty="0"/>
              <a:t>αφήνεται στην κατ' εξουσιοδότηση νομοθεσία με το πρόσχημα του </a:t>
            </a:r>
            <a:r>
              <a:rPr lang="el-GR" dirty="0" smtClean="0"/>
              <a:t>επείγοντος</a:t>
            </a:r>
            <a:r>
              <a:rPr lang="en-US" dirty="0" smtClean="0"/>
              <a:t>. </a:t>
            </a:r>
            <a:endParaRPr lang="el-GR" dirty="0" smtClean="0"/>
          </a:p>
          <a:p>
            <a:pPr marL="0" indent="0" algn="just">
              <a:buNone/>
            </a:pPr>
            <a:r>
              <a:rPr lang="el-GR" dirty="0" smtClean="0"/>
              <a:t>Η </a:t>
            </a:r>
            <a:r>
              <a:rPr lang="el-GR" dirty="0"/>
              <a:t>προσαρμοστικότητα μπορεί να χρησιμεύσει στις εθνικές κυβερνήσεις για να επιτύχουν αποτελέσματα νόμιμα αλλά χωρίς σπατάλη πόρων. Η προσαρμοστικότητα επιτρέπει την πειραματική νομοθεσία ή τη σταδιακή νομοθεσία.</a:t>
            </a:r>
          </a:p>
        </p:txBody>
      </p:sp>
    </p:spTree>
    <p:extLst>
      <p:ext uri="{BB962C8B-B14F-4D97-AF65-F5344CB8AC3E}">
        <p14:creationId xmlns:p14="http://schemas.microsoft.com/office/powerpoint/2010/main" val="322366853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6611"/>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341120" y="1563188"/>
            <a:ext cx="9601200" cy="4741817"/>
          </a:xfrm>
        </p:spPr>
        <p:txBody>
          <a:bodyPr/>
          <a:lstStyle/>
          <a:p>
            <a:pPr marL="0" indent="0" algn="just">
              <a:buNone/>
            </a:pPr>
            <a:r>
              <a:rPr lang="el-GR" dirty="0"/>
              <a:t>Ε</a:t>
            </a:r>
            <a:r>
              <a:rPr lang="el-GR" dirty="0" smtClean="0"/>
              <a:t>ιδική </a:t>
            </a:r>
            <a:r>
              <a:rPr lang="el-GR" dirty="0"/>
              <a:t>μορφή </a:t>
            </a:r>
            <a:r>
              <a:rPr lang="el-GR" dirty="0" smtClean="0"/>
              <a:t>νομοθεσίας.</a:t>
            </a:r>
          </a:p>
          <a:p>
            <a:pPr marL="0" indent="0" algn="just">
              <a:buNone/>
            </a:pPr>
            <a:r>
              <a:rPr lang="el-GR" dirty="0" smtClean="0"/>
              <a:t>Το </a:t>
            </a:r>
            <a:r>
              <a:rPr lang="el-GR" dirty="0"/>
              <a:t>δευτερεύον περιεχόμενο του νομοθετικού εγγράφου ή η ανάγκη για ευελιξία συνηγορούν υπέρ της επιλογής διοικητικών πράξεων, εσωτερικών εγκυκλίων ή άλλων μορφών εκτελεστικής </a:t>
            </a:r>
            <a:r>
              <a:rPr lang="el-GR" dirty="0" smtClean="0"/>
              <a:t>νομοθεσίας. </a:t>
            </a:r>
            <a:r>
              <a:rPr lang="el-GR" dirty="0"/>
              <a:t>Τα εθνικά νομοθετικά σώματα έχουν </a:t>
            </a:r>
            <a:r>
              <a:rPr lang="el-GR" dirty="0" smtClean="0"/>
              <a:t>επιλογές</a:t>
            </a:r>
            <a:r>
              <a:rPr lang="en-US" dirty="0" smtClean="0"/>
              <a:t>.</a:t>
            </a:r>
          </a:p>
          <a:p>
            <a:pPr marL="0" indent="0" algn="just">
              <a:buNone/>
            </a:pPr>
            <a:r>
              <a:rPr lang="el-GR" dirty="0"/>
              <a:t>Πώς μπορούν λοιπόν οι εθνικές αρχές να επιλέξουν το κατάλληλο κανονιστικό </a:t>
            </a:r>
            <a:r>
              <a:rPr lang="el-GR" dirty="0" smtClean="0"/>
              <a:t>επίπεδο.</a:t>
            </a:r>
            <a:br>
              <a:rPr lang="el-GR" dirty="0" smtClean="0"/>
            </a:br>
            <a:r>
              <a:rPr lang="el-GR" dirty="0" smtClean="0"/>
              <a:t> </a:t>
            </a:r>
            <a:r>
              <a:rPr lang="el-GR" dirty="0"/>
              <a:t>Για την εφαρμογή των αρχών στην επιλογή της μορφής των εθνικών εκτελεστικών μέτρων λαμβάνονται υπόψη τρεις βασικές εκτιμήσεις: η έκταση της νομοθετικής παρέμβασης που απαιτείται για την πλήρη μεταφορά, ο τύπος του κύριου μέσου της ΕΕ για τη μεταφορά και το αντικείμενο του εθνικού εκτελεστικού μέτρου. </a:t>
            </a:r>
          </a:p>
        </p:txBody>
      </p:sp>
    </p:spTree>
    <p:extLst>
      <p:ext uri="{BB962C8B-B14F-4D97-AF65-F5344CB8AC3E}">
        <p14:creationId xmlns:p14="http://schemas.microsoft.com/office/powerpoint/2010/main" val="180767633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886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358537" y="1510937"/>
            <a:ext cx="9601200" cy="4532812"/>
          </a:xfrm>
        </p:spPr>
        <p:txBody>
          <a:bodyPr/>
          <a:lstStyle/>
          <a:p>
            <a:pPr marL="0" indent="0" algn="just">
              <a:buNone/>
            </a:pPr>
            <a:r>
              <a:rPr lang="el-GR" dirty="0"/>
              <a:t>Εάν το εθνικό δίκαιο δεν </a:t>
            </a:r>
            <a:r>
              <a:rPr lang="el-GR" dirty="0" smtClean="0"/>
              <a:t>ρυθμίζει ήδη το </a:t>
            </a:r>
            <a:r>
              <a:rPr lang="el-GR" dirty="0"/>
              <a:t>κύριο αντικείμενο της υπό μεταφορά πράξης της ΕΕ, η ανάγκη ρύθμισης είναι αδιαμφισβήτητη. Ωστόσο, η μεταφορά δεν απαιτεί απαραίτητα την κατά λέξη αναπαραγωγή των διατάξεων της ΕΕ σε συγκεκριμένο, ρητό νόμο ή κανονισμό- μπορεί να αρκεί ένα γενικό νομικό πλαίσιο, υπό την προϋπόθεση ότι διασφαλίζει αποτελεσματικά την πλήρη εφαρμογή της οδηγίας με επαρκώς σαφή και ακριβή τρόπο. Το ίδιο ισχύει και όταν η προηγούμενη εθνική ρύθμιση είναι αρχαϊκή ή έρχεται σε ριζική και άμεση σύγκρουση με το δίκαιο της ΕΕ. </a:t>
            </a:r>
            <a:r>
              <a:rPr lang="el-GR" dirty="0" smtClean="0"/>
              <a:t/>
            </a:r>
            <a:br>
              <a:rPr lang="el-GR" dirty="0" smtClean="0"/>
            </a:br>
            <a:r>
              <a:rPr lang="el-GR" dirty="0" smtClean="0"/>
              <a:t>Σε </a:t>
            </a:r>
            <a:r>
              <a:rPr lang="el-GR" dirty="0"/>
              <a:t>αυτές τις περιπτώσεις η μόνη επιλογή μεταφοράς είναι η ψήφιση ενός βασικού νόμου που συμπληρώνεται από κατ' εξουσιοδότηση νομοθεσία που αφορά τεχνικές και διοικητικές λεπτομέρειες. Στις περιπτώσεις όμως που υπάρχει προηγούμενη εθνική νομοθεσία στον υπό μεταφορά τομέα, οι εθνικές αρχές συγκρίνουν την εθνική και την ενωσιακή ρύθμιση. </a:t>
            </a:r>
          </a:p>
        </p:txBody>
      </p:sp>
    </p:spTree>
    <p:extLst>
      <p:ext uri="{BB962C8B-B14F-4D97-AF65-F5344CB8AC3E}">
        <p14:creationId xmlns:p14="http://schemas.microsoft.com/office/powerpoint/2010/main" val="27889518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886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10343" y="1384663"/>
            <a:ext cx="9601200" cy="4711337"/>
          </a:xfrm>
        </p:spPr>
        <p:txBody>
          <a:bodyPr>
            <a:normAutofit/>
          </a:bodyPr>
          <a:lstStyle/>
          <a:p>
            <a:pPr marL="0" indent="0" algn="just">
              <a:buNone/>
            </a:pPr>
            <a:r>
              <a:rPr lang="el-GR" dirty="0" smtClean="0"/>
              <a:t>Η </a:t>
            </a:r>
            <a:r>
              <a:rPr lang="el-GR" dirty="0"/>
              <a:t>ύπαρξη προηγούμενης εθνικής νομοθεσίας στον τομέα δεν εγγυάται την ομαλή μεταφορά. Εάν η υφιστάμενη εθνική νομοθεσία είναι ελλιπής, είναι απαραίτητη η συμπλήρωση της. Αυτό μπορεί να γίνει είτε μέσω της κατάργησης και της επαναφοράς σε ισχύ είτε μέσω της τροποποίησης του υφιστάμενου νομοθετικού κειμένου. </a:t>
            </a:r>
            <a:endParaRPr lang="el-GR" dirty="0" smtClean="0"/>
          </a:p>
          <a:p>
            <a:pPr marL="0" indent="0" algn="just">
              <a:buNone/>
            </a:pPr>
            <a:r>
              <a:rPr lang="el-GR" dirty="0" smtClean="0"/>
              <a:t>Η </a:t>
            </a:r>
            <a:r>
              <a:rPr lang="el-GR" dirty="0"/>
              <a:t>κατ' εξουσιοδότηση νομοθεσία θα μπορούσε να είναι κατάλληλη, εφόσον προβλέπεται από ρήτρα εξουσιοδότησης στην υφιστάμενη πρωτογενή νομοθεσία, εάν η πλήρης μεταφορά απαιτεί: να προωθηθεί περαιτέρω ο στόχος της πρωτογενούς νομοθεσίας- ή να εφαρμοστούν τεχνικές ή λεπτομερείς διατάξεις της πρωτογενούς νομοθεσίας- ή να καθοριστούν διοικητικές ρυθμίσεις- ή να τεθεί σε ισχύ η πρωτογενής νομοθεσία- ή να συμπληρωθεί ή να τροποποιηθεί η υφιστάμενη πρωτογενής νομοθεσία. </a:t>
            </a:r>
            <a:endParaRPr lang="el-GR" dirty="0" smtClean="0"/>
          </a:p>
          <a:p>
            <a:pPr marL="0" indent="0" algn="just">
              <a:buNone/>
            </a:pPr>
            <a:r>
              <a:rPr lang="el-GR" dirty="0" smtClean="0"/>
              <a:t>Η </a:t>
            </a:r>
            <a:r>
              <a:rPr lang="el-GR" dirty="0"/>
              <a:t>μορφή των υπό μεταφορά πράξεων της ΕΕ επηρεάζει σε μεγάλο βαθμό την επιλογή των εθνικών αρχών.</a:t>
            </a:r>
          </a:p>
        </p:txBody>
      </p:sp>
    </p:spTree>
    <p:extLst>
      <p:ext uri="{BB962C8B-B14F-4D97-AF65-F5344CB8AC3E}">
        <p14:creationId xmlns:p14="http://schemas.microsoft.com/office/powerpoint/2010/main" val="3005560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32012"/>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532964" y="1568824"/>
            <a:ext cx="9439835" cy="4298576"/>
          </a:xfrm>
        </p:spPr>
        <p:txBody>
          <a:bodyPr/>
          <a:lstStyle/>
          <a:p>
            <a:pPr marL="0" indent="0" algn="just">
              <a:buNone/>
            </a:pPr>
            <a:r>
              <a:rPr lang="el-GR" dirty="0"/>
              <a:t>Οι προτάσεις αυτές κάλυψαν εννέα θέματα: κλιματική αλλαγή και περιβάλλον· υγεία· ισχυρότερη οικονομία, κοινωνική δικαιοσύνη και θέσεις εργασίας· η ΕΕ στον κόσμο· αξίες και δικαιώματα, κράτος δικαίου, ασφάλεια· ψηφιακός μετασχηματισμός· ευρωπαϊκή δημοκρατία· μετανάστευση· εκπαίδευση, πολιτισμός, νεολαία και αθλητισμός. </a:t>
            </a:r>
          </a:p>
          <a:p>
            <a:pPr marL="0" indent="0" algn="just">
              <a:buNone/>
            </a:pPr>
            <a:r>
              <a:rPr lang="el-GR" dirty="0"/>
              <a:t>Μία σημαντική παρακαταθήκη της Διάσκεψης είναι η ενσωμάτωση της διαβουλευτικής δημοκρατίας στη χάραξη πολιτικής της ΕΕ. Έχουν ήδη πραγματοποιηθεί τρεις συνεδριάσεις ομάδων πολιτών της νέας γενιάς, στις οποίες διατυπώθηκαν συστάσεις ενόψει ορισμένων πρωτοβουλιών της Ευρωπαϊκής Επιτροπής για τη σπατάλη τροφίμων, τους εικονικούς κόσμους και τη μαθησιακή κινητικότητα στο εξωτερικό.</a:t>
            </a:r>
          </a:p>
        </p:txBody>
      </p:sp>
    </p:spTree>
    <p:extLst>
      <p:ext uri="{BB962C8B-B14F-4D97-AF65-F5344CB8AC3E}">
        <p14:creationId xmlns:p14="http://schemas.microsoft.com/office/powerpoint/2010/main" val="1127944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5532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80012" y="1493519"/>
            <a:ext cx="9601200" cy="4497977"/>
          </a:xfrm>
        </p:spPr>
        <p:txBody>
          <a:bodyPr>
            <a:normAutofit/>
          </a:bodyPr>
          <a:lstStyle/>
          <a:p>
            <a:pPr marL="0" indent="0" algn="just">
              <a:buNone/>
            </a:pPr>
            <a:r>
              <a:rPr lang="el-GR" dirty="0"/>
              <a:t>Οι Κανονισμοί έχουν άμεση εφαρμογή αλλά αυτό δεν απαλλάσσει τις εθνικές αρχές από το καθήκον της αξιολόγησης των Κανονισμών σε σχέση με το ισχύον εθνικό δίκαιο</a:t>
            </a:r>
            <a:r>
              <a:rPr lang="el-GR" dirty="0" smtClean="0"/>
              <a:t>.</a:t>
            </a:r>
          </a:p>
          <a:p>
            <a:pPr marL="0" indent="0" algn="just">
              <a:buNone/>
            </a:pPr>
            <a:r>
              <a:rPr lang="el-GR" dirty="0" smtClean="0"/>
              <a:t> </a:t>
            </a:r>
            <a:r>
              <a:rPr lang="el-GR" dirty="0"/>
              <a:t>Υπάρχουν τέσσερις βασικοί τύποι εθνικών κανονιστικών μέτρων εφαρμογής για τη μεταφορά των Κ</a:t>
            </a:r>
            <a:r>
              <a:rPr lang="el-GR" dirty="0" smtClean="0"/>
              <a:t>ανονισμών</a:t>
            </a:r>
            <a:r>
              <a:rPr lang="el-GR" dirty="0"/>
              <a:t>: μέτρα συγκεκριμενοποίησης και/ή συμπλήρωσης της ουσίας - θεσμικά μέτρα και/ή μέτρα αρμοδιότητας - διαδικαστικά, ελεγκτικά ή ποινικά μέτρα - ή μέτρα προσαρμογής ή </a:t>
            </a:r>
            <a:r>
              <a:rPr lang="el-GR" dirty="0" smtClean="0"/>
              <a:t>παρέκκλισης. </a:t>
            </a:r>
          </a:p>
          <a:p>
            <a:pPr marL="0" indent="0" algn="just">
              <a:buNone/>
            </a:pPr>
            <a:r>
              <a:rPr lang="el-GR" dirty="0" smtClean="0"/>
              <a:t>Εάν </a:t>
            </a:r>
            <a:r>
              <a:rPr lang="el-GR" dirty="0"/>
              <a:t>οι Κανονισμοί έρχονται σε πλήρη αντίθεση με την προηγούμενη εθνική νομοθεσία, η τελευταία πρέπει να τροποποιηθεί ή να καταργηθεί εντελώς. Εάν οι </a:t>
            </a:r>
            <a:r>
              <a:rPr lang="el-GR" dirty="0" smtClean="0"/>
              <a:t>Κανονισμοί </a:t>
            </a:r>
            <a:r>
              <a:rPr lang="el-GR" dirty="0"/>
              <a:t>επηρεάζουν εν μέρει το ισχύον εθνικό δίκαιο, καθήκον των εθνικών αρχών είναι να αξιολογήσουν την έκταση και τον τρόπο με τον οποίο το εθνικό δίκαιο μεταβάλλεται από τη λήψη του </a:t>
            </a:r>
            <a:r>
              <a:rPr lang="el-GR" dirty="0" smtClean="0"/>
              <a:t>Κανονισμού</a:t>
            </a:r>
            <a:r>
              <a:rPr lang="el-GR" dirty="0"/>
              <a:t>. Στην περίπτωση αυτή, οι </a:t>
            </a:r>
            <a:r>
              <a:rPr lang="el-GR" dirty="0" smtClean="0"/>
              <a:t>αλλαγές, </a:t>
            </a:r>
            <a:r>
              <a:rPr lang="el-GR" dirty="0"/>
              <a:t>μέσω τροποποίησης, αντικατάστασης ή </a:t>
            </a:r>
            <a:r>
              <a:rPr lang="el-GR" dirty="0" smtClean="0"/>
              <a:t>ενσωμάτωσης, </a:t>
            </a:r>
            <a:r>
              <a:rPr lang="el-GR" dirty="0"/>
              <a:t>διασφαλίζουν τη συνέργεια, τηρώντας παράλληλα την προσαρμοστικότητα. </a:t>
            </a:r>
          </a:p>
        </p:txBody>
      </p:sp>
    </p:spTree>
    <p:extLst>
      <p:ext uri="{BB962C8B-B14F-4D97-AF65-F5344CB8AC3E}">
        <p14:creationId xmlns:p14="http://schemas.microsoft.com/office/powerpoint/2010/main" val="160020746"/>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273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092926" y="1615440"/>
            <a:ext cx="9601200" cy="3581400"/>
          </a:xfrm>
        </p:spPr>
        <p:txBody>
          <a:bodyPr/>
          <a:lstStyle/>
          <a:p>
            <a:pPr marL="0" indent="0" algn="just">
              <a:buNone/>
            </a:pPr>
            <a:r>
              <a:rPr lang="el-GR" dirty="0"/>
              <a:t>Στη σπάνια περίπτωση όπου ο </a:t>
            </a:r>
            <a:r>
              <a:rPr lang="el-GR" dirty="0" smtClean="0"/>
              <a:t>Κανονισμός </a:t>
            </a:r>
            <a:r>
              <a:rPr lang="el-GR" dirty="0"/>
              <a:t>συνάδει πλήρως με </a:t>
            </a:r>
            <a:r>
              <a:rPr lang="el-GR" dirty="0" smtClean="0"/>
              <a:t>το προηγούμενο </a:t>
            </a:r>
            <a:r>
              <a:rPr lang="el-GR" dirty="0"/>
              <a:t>εθνικό δίκαιο, τα κράτη μέλη μπορούν: να παραμείνουν ανενεργά- ή να προσθέσουν μια αναφορά στον </a:t>
            </a:r>
            <a:r>
              <a:rPr lang="el-GR" dirty="0" smtClean="0"/>
              <a:t>Κανονισμό </a:t>
            </a:r>
            <a:r>
              <a:rPr lang="el-GR" dirty="0"/>
              <a:t>στη ρήτρα σκοπού ή στο επεξηγηματικό υλικό της εθνικής νομικής πράξης- ή να εισαγάγουν ένα εθνικό νομοθετικό κείμενο με μια μοναδική διάταξη θέσπισης που να διασταυρώνει την αναφορά σε προηγούμενα εθνικά δίκαια και να επισυνάπτει τον </a:t>
            </a:r>
            <a:r>
              <a:rPr lang="el-GR" dirty="0" smtClean="0"/>
              <a:t>Κανονισμό</a:t>
            </a:r>
            <a:r>
              <a:rPr lang="el-GR" dirty="0"/>
              <a:t>. </a:t>
            </a:r>
            <a:endParaRPr lang="en-US" dirty="0" smtClean="0"/>
          </a:p>
          <a:p>
            <a:pPr marL="0" indent="0" algn="just">
              <a:buNone/>
            </a:pPr>
            <a:r>
              <a:rPr lang="el-GR" dirty="0"/>
              <a:t>Μια περίπτωση επιτυχίας εκτέλεσης Κανονισμού είναι αυτή του Κανονισμού 2016/679 της 27ης Απριλίου 2016 για την προστασία των φυσικών προσώπων έναντι της επεξεργασίας δεδομένων προσωπικού χαρακτήρα και για την ελεύθερη κυκλοφορία των δεδομένων αυτών και την κατάργηση της οδηγίας 95/46/ΕΚ (Γενικός Κανονισμός για την Προστασία Δεδομένων). </a:t>
            </a:r>
          </a:p>
        </p:txBody>
      </p:sp>
    </p:spTree>
    <p:extLst>
      <p:ext uri="{BB962C8B-B14F-4D97-AF65-F5344CB8AC3E}">
        <p14:creationId xmlns:p14="http://schemas.microsoft.com/office/powerpoint/2010/main" val="704724946"/>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03069"/>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092926" y="1362891"/>
            <a:ext cx="9601200" cy="4680858"/>
          </a:xfrm>
        </p:spPr>
        <p:txBody>
          <a:bodyPr>
            <a:normAutofit/>
          </a:bodyPr>
          <a:lstStyle/>
          <a:p>
            <a:pPr marL="0" indent="0" algn="just">
              <a:buNone/>
            </a:pPr>
            <a:r>
              <a:rPr lang="el-GR" dirty="0"/>
              <a:t>Η επιλογή του νομοθέτη να εισαγάγει ένα πλήρες ελληνικό νομοθετικό πακέτο ως ολιστικό πλαίσιο για την προστασία των δεδομένων στη χώρα εξασφαλίζει αυξημένη προσβασιμότητα των δικαιωμάτων προστασίας δεδομένων, των ορίων τους και των μηχανισμών επιβολής τους στην καθημερινή ζωή και στη δικαστική πρακτική. Οπλίζει τους χρήστες, ιδίως τους απλούς χρήστες, με την κατανόηση του νέου κανονιστικού πλαισίου και τους καθοδηγεί στην πλήρη και απρόσκοπτη απόλαυση των δικαιωμάτων προστασίας δεδομένων. Κατά συνέπεια, καλλιεργεί την αποτελεσματική εκτέλεση του </a:t>
            </a:r>
            <a:r>
              <a:rPr lang="el-GR" dirty="0" smtClean="0"/>
              <a:t>Κανονισμού.</a:t>
            </a:r>
            <a:endParaRPr lang="en-US" dirty="0" smtClean="0"/>
          </a:p>
          <a:p>
            <a:pPr marL="0" indent="0" algn="just">
              <a:buNone/>
            </a:pPr>
            <a:r>
              <a:rPr lang="el-GR" dirty="0"/>
              <a:t>Οι οδηγίες απαιτούν προσοχή από τις εθνικές αρχές, καθώς θέτουν απλώς στόχους που πρέπει να επιτευχθούν και επιτρέπουν στις εθνικές αρχές να ασκούν την αυτονομία τους κατά τη διαδικασία </a:t>
            </a:r>
            <a:r>
              <a:rPr lang="el-GR" dirty="0" smtClean="0"/>
              <a:t>εφαρμογής. Τα </a:t>
            </a:r>
            <a:r>
              <a:rPr lang="el-GR" dirty="0"/>
              <a:t>κράτη μέλη έχουν τη δική τους προτίμηση στην προσέγγιση της μεταφοράς: ενώ ορισμένα προτιμούν την τροποποίηση της εθνικής νομοθεσίας, άλλα εισάγουν νέα κείμενα </a:t>
            </a:r>
            <a:r>
              <a:rPr lang="el-GR" dirty="0" smtClean="0"/>
              <a:t>μεταφοράς και ενώ </a:t>
            </a:r>
            <a:r>
              <a:rPr lang="el-GR" dirty="0"/>
              <a:t>ορισμένα επιλέγουν την πρωτογενή νομοθεσία, άλλα προτιμούν τη δευτερογενή νομοθεσία (κατ' εξουσιοδότηση ή δευτερεύουσα</a:t>
            </a:r>
            <a:r>
              <a:rPr lang="el-GR" dirty="0" smtClean="0"/>
              <a:t>). </a:t>
            </a:r>
            <a:r>
              <a:rPr lang="el-GR" dirty="0"/>
              <a:t>Φυσικά, η αυτονομία δεν είναι απεριόριστη</a:t>
            </a:r>
            <a:r>
              <a:rPr lang="el-GR" dirty="0" smtClean="0"/>
              <a:t>.</a:t>
            </a:r>
            <a:endParaRPr lang="el-GR" dirty="0"/>
          </a:p>
        </p:txBody>
      </p:sp>
    </p:spTree>
    <p:extLst>
      <p:ext uri="{BB962C8B-B14F-4D97-AF65-F5344CB8AC3E}">
        <p14:creationId xmlns:p14="http://schemas.microsoft.com/office/powerpoint/2010/main" val="4196774898"/>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5532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23554" y="1502227"/>
            <a:ext cx="9601200" cy="4576355"/>
          </a:xfrm>
        </p:spPr>
        <p:txBody>
          <a:bodyPr>
            <a:normAutofit/>
          </a:bodyPr>
          <a:lstStyle/>
          <a:p>
            <a:pPr marL="0" indent="0" algn="just">
              <a:buNone/>
            </a:pPr>
            <a:r>
              <a:rPr lang="el-GR" dirty="0"/>
              <a:t>Τ</a:t>
            </a:r>
            <a:r>
              <a:rPr lang="el-GR" dirty="0" smtClean="0"/>
              <a:t>α </a:t>
            </a:r>
            <a:r>
              <a:rPr lang="el-GR" dirty="0"/>
              <a:t>κράτη μέλη δεν μπορούν να δικαιολογήσουν την παραβίαση του κοινοτικού δικαίου με βάση την παράλειψη άλλων κρατών μελών να εκπληρώσουν τις υποχρεώσεις </a:t>
            </a:r>
            <a:r>
              <a:rPr lang="el-GR" dirty="0" smtClean="0"/>
              <a:t>τους-</a:t>
            </a:r>
            <a:endParaRPr lang="en-US" dirty="0" smtClean="0"/>
          </a:p>
          <a:p>
            <a:pPr marL="0" indent="0" algn="just">
              <a:buNone/>
            </a:pPr>
            <a:r>
              <a:rPr lang="el-GR" dirty="0"/>
              <a:t>Τα κράτη μέλη δεν μπορούν να επικαλούνται διατάξεις, πρακτικές ή περιστάσεις που υφίστανται στο εσωτερικό τους νομικό σύστημα για να δικαιολογήσουν τη μη συμμόρφωσή τους προς τις υποχρεώσεις και τις προθεσμίες που απορρέουν από τις κοινοτικές οδηγίες</a:t>
            </a:r>
            <a:r>
              <a:rPr lang="el-GR" dirty="0" smtClean="0"/>
              <a:t>.</a:t>
            </a:r>
            <a:endParaRPr lang="en-US" dirty="0" smtClean="0"/>
          </a:p>
          <a:p>
            <a:pPr marL="0" indent="0" algn="just">
              <a:buNone/>
            </a:pPr>
            <a:r>
              <a:rPr lang="el-GR" dirty="0"/>
              <a:t>Γ</a:t>
            </a:r>
            <a:r>
              <a:rPr lang="el-GR" dirty="0" smtClean="0"/>
              <a:t>ια </a:t>
            </a:r>
            <a:r>
              <a:rPr lang="el-GR" dirty="0"/>
              <a:t>τη μεταφορά των οδηγιών οι εθνικές αρχές δεν μπορούν να καταφεύγουν σε μια απλή εγκύκλιο που μπορεί να τροποποιηθεί από τη διοίκηση κατά </a:t>
            </a:r>
            <a:r>
              <a:rPr lang="el-GR" dirty="0" smtClean="0"/>
              <a:t>βούληση ή </a:t>
            </a:r>
            <a:r>
              <a:rPr lang="el-GR" dirty="0"/>
              <a:t>σε μια απλή γενική διάταξη της εθνικής νομοθεσίας που παραπέμπει στο δίκαιο της </a:t>
            </a:r>
            <a:r>
              <a:rPr lang="el-GR" dirty="0" smtClean="0"/>
              <a:t>ΕΕ, ή </a:t>
            </a:r>
            <a:r>
              <a:rPr lang="el-GR" dirty="0"/>
              <a:t>σε υφιστάμενες διοικητικές </a:t>
            </a:r>
            <a:r>
              <a:rPr lang="el-GR" dirty="0" smtClean="0"/>
              <a:t>πρακτικές, ή </a:t>
            </a:r>
            <a:r>
              <a:rPr lang="el-GR" dirty="0"/>
              <a:t>στην ανοχή που ασκεί η διοίκηση βάσει των υφιστάμενων εθνικών κανόνων και διοικητικών διατάξεων που δεν παρέχουν κανένα δικαίωμα σε ιδιώτες ικανό να επικαλεστεί ενώπιον των εθνικών </a:t>
            </a:r>
            <a:r>
              <a:rPr lang="el-GR" dirty="0" smtClean="0"/>
              <a:t>δικαστηρίων.</a:t>
            </a:r>
            <a:endParaRPr lang="el-GR" dirty="0"/>
          </a:p>
        </p:txBody>
      </p:sp>
    </p:spTree>
    <p:extLst>
      <p:ext uri="{BB962C8B-B14F-4D97-AF65-F5344CB8AC3E}">
        <p14:creationId xmlns:p14="http://schemas.microsoft.com/office/powerpoint/2010/main" val="1639667069"/>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790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14846" y="1632857"/>
            <a:ext cx="9601200" cy="4149633"/>
          </a:xfrm>
        </p:spPr>
        <p:txBody>
          <a:bodyPr/>
          <a:lstStyle/>
          <a:p>
            <a:pPr marL="0" indent="0" algn="just">
              <a:buNone/>
            </a:pPr>
            <a:r>
              <a:rPr lang="el-GR" dirty="0"/>
              <a:t>Σε περίπτωση απουσίας προηγούμενης εθνικής ρύθμισης ή όταν η προηγούμενη εθνική νομοθεσία έρχεται σε σύγκρουση με τις διατάξεις της </a:t>
            </a:r>
            <a:r>
              <a:rPr lang="el-GR" dirty="0" smtClean="0"/>
              <a:t>Οδηγίας</a:t>
            </a:r>
            <a:r>
              <a:rPr lang="el-GR" dirty="0"/>
              <a:t>, η </a:t>
            </a:r>
            <a:r>
              <a:rPr lang="el-GR" dirty="0" smtClean="0"/>
              <a:t>Οδηγία </a:t>
            </a:r>
            <a:r>
              <a:rPr lang="el-GR" dirty="0"/>
              <a:t>απαιτεί πλήρη μεταφορά μέσω νομοθετικών μέτρων</a:t>
            </a:r>
            <a:r>
              <a:rPr lang="el-GR" dirty="0" smtClean="0"/>
              <a:t>.</a:t>
            </a:r>
            <a:endParaRPr lang="en-US" dirty="0" smtClean="0"/>
          </a:p>
          <a:p>
            <a:pPr marL="0" indent="0" algn="just">
              <a:buNone/>
            </a:pPr>
            <a:r>
              <a:rPr lang="el-GR" dirty="0"/>
              <a:t>Στις περιπτώσεις που το εθνικό νομικό σύστημα διασφαλίζει ήδη τους στόχους που επιδιώκει η </a:t>
            </a:r>
            <a:r>
              <a:rPr lang="el-GR" dirty="0" smtClean="0"/>
              <a:t>Οδηγία</a:t>
            </a:r>
            <a:r>
              <a:rPr lang="el-GR" dirty="0"/>
              <a:t>, δεν απαιτούνται εκτελεστικά μέτρα. </a:t>
            </a:r>
            <a:r>
              <a:rPr lang="el-GR" dirty="0" smtClean="0"/>
              <a:t>Προϋπόθεση </a:t>
            </a:r>
            <a:r>
              <a:rPr lang="el-GR" dirty="0"/>
              <a:t>γι' αυτό είναι η </a:t>
            </a:r>
            <a:r>
              <a:rPr lang="el-GR" dirty="0" smtClean="0"/>
              <a:t>εθνική ρύθμιση να </a:t>
            </a:r>
            <a:r>
              <a:rPr lang="el-GR" dirty="0"/>
              <a:t>είναι επαρκώς ακριβής και σαφής και να μπορούν να την επικαλεστούν οι ιδιώτες ενώπιον των εθνικών </a:t>
            </a:r>
            <a:r>
              <a:rPr lang="el-GR" dirty="0" smtClean="0"/>
              <a:t>δικαστηρίων</a:t>
            </a:r>
            <a:r>
              <a:rPr lang="el-GR" dirty="0"/>
              <a:t> </a:t>
            </a:r>
            <a:r>
              <a:rPr lang="el-GR" dirty="0" smtClean="0"/>
              <a:t>κατά τρόπο όχι λιγότερο αποτελεσματικό από αυτόν που πρεσβεύει η Οδηγία.</a:t>
            </a:r>
            <a:endParaRPr lang="el-GR" dirty="0"/>
          </a:p>
        </p:txBody>
      </p:sp>
    </p:spTree>
    <p:extLst>
      <p:ext uri="{BB962C8B-B14F-4D97-AF65-F5344CB8AC3E}">
        <p14:creationId xmlns:p14="http://schemas.microsoft.com/office/powerpoint/2010/main" val="354222926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69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97429" y="1624148"/>
            <a:ext cx="9601200" cy="4254138"/>
          </a:xfrm>
        </p:spPr>
        <p:txBody>
          <a:bodyPr/>
          <a:lstStyle/>
          <a:p>
            <a:pPr marL="0" indent="0" algn="just">
              <a:buNone/>
            </a:pPr>
            <a:r>
              <a:rPr lang="el-GR" dirty="0"/>
              <a:t>Ένα εργαλείο μεταφοράς που χρησιμοποιείται συνήθως από τα κράτη μέλη είναι η μεταφορά πολλών </a:t>
            </a:r>
            <a:r>
              <a:rPr lang="el-GR" dirty="0" smtClean="0"/>
              <a:t>Οδηγιών </a:t>
            </a:r>
            <a:r>
              <a:rPr lang="el-GR" dirty="0"/>
              <a:t>μέσω ενός ενιαίου εθνικού νομικού μέσου, γνωστή ως "προσέγγιση της εθνικής δέσμης μέτρων μεταφοράς". </a:t>
            </a:r>
            <a:endParaRPr lang="el-GR" dirty="0" smtClean="0"/>
          </a:p>
          <a:p>
            <a:pPr marL="0" indent="0" algn="just">
              <a:buNone/>
            </a:pPr>
            <a:r>
              <a:rPr lang="el-GR" dirty="0" smtClean="0"/>
              <a:t>Παρόλο </a:t>
            </a:r>
            <a:r>
              <a:rPr lang="el-GR" dirty="0"/>
              <a:t>που αυτές είναι χρήσιμες για τη μείωση του κόστους συντονισμού στα υπουργεία, η αξία τους ως τεχνικό εργαλείο σύνταξης είναι αμφισβητήσιμη, καθώς διακόπτουν τη ρητή σύνδεση μεταξύ μιας </a:t>
            </a:r>
            <a:r>
              <a:rPr lang="el-GR" dirty="0" smtClean="0"/>
              <a:t>Οδηγίας </a:t>
            </a:r>
            <a:r>
              <a:rPr lang="el-GR" dirty="0"/>
              <a:t>και του </a:t>
            </a:r>
            <a:r>
              <a:rPr lang="el-GR" dirty="0" smtClean="0"/>
              <a:t>συγκεκριμένου εθνικού </a:t>
            </a:r>
            <a:r>
              <a:rPr lang="el-GR" dirty="0"/>
              <a:t>μέτρου εφαρμογής της. </a:t>
            </a:r>
            <a:endParaRPr lang="el-GR" dirty="0" smtClean="0"/>
          </a:p>
          <a:p>
            <a:pPr marL="0" indent="0" algn="just">
              <a:buNone/>
            </a:pPr>
            <a:r>
              <a:rPr lang="el-GR" dirty="0" smtClean="0"/>
              <a:t>Ακόμη </a:t>
            </a:r>
            <a:r>
              <a:rPr lang="el-GR" dirty="0"/>
              <a:t>και όταν η πάγια νομολογία ενός κράτους μέλους ερμηνεύει τις διατάξεις του εθνικού δικαίου κατά τρόπο που θεωρείται ότι πληροί τις απαιτήσεις μιας </a:t>
            </a:r>
            <a:r>
              <a:rPr lang="el-GR" dirty="0" smtClean="0"/>
              <a:t>Οδηγίας</a:t>
            </a:r>
            <a:r>
              <a:rPr lang="el-GR" dirty="0"/>
              <a:t>, δεν μπορεί να επιτευχθεί η σαφήνεια και η ακρίβεια που απαιτούνται για την ικανοποίηση της απαίτησης της ασφάλειας </a:t>
            </a:r>
            <a:r>
              <a:rPr lang="el-GR" dirty="0" smtClean="0"/>
              <a:t>δικαίου. </a:t>
            </a:r>
            <a:r>
              <a:rPr lang="el-GR" dirty="0"/>
              <a:t>Βλέπε υπόθεση C-144/99, Επιτροπή των Ευρωπαϊκών Κοινοτήτων κατά Βασιλείου των Κάτω Χωρών, Συλλογή 2001, σ. I-3541. </a:t>
            </a:r>
          </a:p>
        </p:txBody>
      </p:sp>
    </p:spTree>
    <p:extLst>
      <p:ext uri="{BB962C8B-B14F-4D97-AF65-F5344CB8AC3E}">
        <p14:creationId xmlns:p14="http://schemas.microsoft.com/office/powerpoint/2010/main" val="61270027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69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40972" y="1519645"/>
            <a:ext cx="9601200" cy="4741818"/>
          </a:xfrm>
        </p:spPr>
        <p:txBody>
          <a:bodyPr>
            <a:normAutofit/>
          </a:bodyPr>
          <a:lstStyle/>
          <a:p>
            <a:pPr marL="0" indent="0" algn="just">
              <a:buNone/>
            </a:pPr>
            <a:r>
              <a:rPr lang="el-GR" dirty="0"/>
              <a:t>Οι αποφάσεις μεταφέρονται μέσω διοικητικών πράξεων ή κατ' εξουσιοδότηση νομοθεσίας. </a:t>
            </a:r>
            <a:endParaRPr lang="el-GR" dirty="0" smtClean="0"/>
          </a:p>
          <a:p>
            <a:pPr marL="0" indent="0" algn="just">
              <a:buNone/>
            </a:pPr>
            <a:r>
              <a:rPr lang="el-GR" dirty="0" smtClean="0"/>
              <a:t>Οι </a:t>
            </a:r>
            <a:r>
              <a:rPr lang="el-GR" dirty="0"/>
              <a:t>αποδέκτες της απόφασης είναι τα υποκείμενα του μέτρου εφαρμογής και αυτό πρέπει να αντικατοπτρίζεται στο εθνικό μέτρο εφαρμογής. Οι συστάσεις και οι γνώμες δεν απαιτούν μεταφορά, καθώς δεν είναι νομικά δεσμευτικές. Ωστόσο, χρησιμεύουν ως αυθεντική ερμηνεία ισχυρότερων, νομικά δεσμευτικών </a:t>
            </a:r>
            <a:r>
              <a:rPr lang="el-GR" dirty="0" smtClean="0"/>
              <a:t>νομοθετικών</a:t>
            </a:r>
            <a:r>
              <a:rPr lang="el-GR" dirty="0"/>
              <a:t> </a:t>
            </a:r>
            <a:r>
              <a:rPr lang="el-GR" dirty="0" smtClean="0"/>
              <a:t>κειμένων. </a:t>
            </a:r>
          </a:p>
          <a:p>
            <a:pPr marL="0" indent="0" algn="just">
              <a:buNone/>
            </a:pPr>
            <a:r>
              <a:rPr lang="el-GR" dirty="0" smtClean="0"/>
              <a:t>Οι </a:t>
            </a:r>
            <a:r>
              <a:rPr lang="el-GR" dirty="0"/>
              <a:t>αποφάσεις των ευρωπαϊκών δικαστηρίων, και ιδίως η πάγια νομολογία, είναι δεσμευτικές για τα κράτη μέλη και πρέπει να περιλαμβάνονται στα εθνικά μέτρα εφαρμογής. </a:t>
            </a:r>
            <a:endParaRPr lang="en-US" dirty="0" smtClean="0"/>
          </a:p>
          <a:p>
            <a:pPr marL="0" indent="0" algn="just">
              <a:buNone/>
            </a:pPr>
            <a:r>
              <a:rPr lang="el-GR" dirty="0"/>
              <a:t>Ο</a:t>
            </a:r>
            <a:r>
              <a:rPr lang="el-GR" dirty="0" smtClean="0"/>
              <a:t>ι </a:t>
            </a:r>
            <a:r>
              <a:rPr lang="el-GR" dirty="0"/>
              <a:t>κυβερνήσεις τείνουν να επιλέγουν την πρωτογενή νομοθεσία για τους σκοπούς της μεταφοράς στην αρχή της θητείας </a:t>
            </a:r>
            <a:r>
              <a:rPr lang="el-GR" dirty="0" smtClean="0"/>
              <a:t>τους και </a:t>
            </a:r>
            <a:r>
              <a:rPr lang="el-GR" dirty="0"/>
              <a:t>οι πλουσιότερες χώρες φαίνεται να χρησιμοποιούν περισσότερο την πρωτογενή νομοθεσία. </a:t>
            </a:r>
          </a:p>
        </p:txBody>
      </p:sp>
    </p:spTree>
    <p:extLst>
      <p:ext uri="{BB962C8B-B14F-4D97-AF65-F5344CB8AC3E}">
        <p14:creationId xmlns:p14="http://schemas.microsoft.com/office/powerpoint/2010/main" val="1740119358"/>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1446"/>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71302" y="1367246"/>
            <a:ext cx="9601200" cy="4328160"/>
          </a:xfrm>
        </p:spPr>
        <p:txBody>
          <a:bodyPr>
            <a:normAutofit/>
          </a:bodyPr>
          <a:lstStyle/>
          <a:p>
            <a:pPr marL="0" indent="0" algn="just">
              <a:buNone/>
            </a:pPr>
            <a:r>
              <a:rPr lang="el-GR" dirty="0"/>
              <a:t>Η επιλογή της μορφής του εθνικού εκτελεστικού μέτρου, οι επιλογές που σχετίζονται με το πλαίσιο των εθνικών νομοθετικών κειμένων και οι επιλογές που σχετίζονται με την πολιτική και, εάν είναι απαραίτητο, τη νομοθετική λύση μπορούν να εξυπηρετήσουν την εναρμόνιση μόνο εάν γίνονται με βάση ένα κριτήριο: αυτό της αποτελεσματικότητας</a:t>
            </a:r>
            <a:r>
              <a:rPr lang="el-GR" dirty="0" smtClean="0"/>
              <a:t>.</a:t>
            </a:r>
            <a:endParaRPr lang="en-US" dirty="0" smtClean="0"/>
          </a:p>
          <a:p>
            <a:pPr marL="0" indent="0" algn="just">
              <a:buNone/>
            </a:pPr>
            <a:r>
              <a:rPr lang="el-GR" dirty="0"/>
              <a:t>Υπό την οπτική της αποτελεσματικότητας, η μεταφορά θα μπορούσε να ενισχυθεί σημαντικά με την εφαρμογή της πολυεπίπεδης δομής του κειμένου μεταφοράς. Μια δημιουργική και καινοτόμος πολυεπίπεδη δομή θα απαιτούσε από τους εθνικούς συντάκτες να διαιρέσουν τη νομοθεσία μεταφοράς σε τρία μέρη. Το μέρος 1 θα μπορούσε να περιλαμβάνει τα κύρια ρυθμιστικά μηνύματα, δηλαδή α. γιατί να νομοθετήσει, β. πώς αυτό ωφελεί τον χρήστη και γ. ποια είναι η ουσία της μεταρρύθμισης του δικαίου που εισάγεται από το κείμενο. Το μέρος 2 μπορεί να περιλαμβάνει τα ρυθμιστικά μηνύματα και τους μηχανισμούς επιβολής. Το μέρος 3 περιλαμβάνει ό,τι μένει εκτός των μερών 1 και 2.</a:t>
            </a:r>
          </a:p>
        </p:txBody>
      </p:sp>
    </p:spTree>
    <p:extLst>
      <p:ext uri="{BB962C8B-B14F-4D97-AF65-F5344CB8AC3E}">
        <p14:creationId xmlns:p14="http://schemas.microsoft.com/office/powerpoint/2010/main" val="2151214439"/>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20486"/>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23555" y="1580605"/>
            <a:ext cx="9601200" cy="4254137"/>
          </a:xfrm>
        </p:spPr>
        <p:txBody>
          <a:bodyPr>
            <a:normAutofit/>
          </a:bodyPr>
          <a:lstStyle/>
          <a:p>
            <a:pPr marL="0" indent="0" algn="just">
              <a:buNone/>
            </a:pPr>
            <a:r>
              <a:rPr lang="el-GR" dirty="0"/>
              <a:t>Στάδιο 4 : Σύνταξη κατά τη μεταφορά: η νομοθετική </a:t>
            </a:r>
            <a:r>
              <a:rPr lang="el-GR" dirty="0" smtClean="0"/>
              <a:t>έκφραση</a:t>
            </a:r>
            <a:endParaRPr lang="en-US" dirty="0" smtClean="0"/>
          </a:p>
          <a:p>
            <a:pPr marL="0" indent="0" algn="just">
              <a:buNone/>
            </a:pPr>
            <a:r>
              <a:rPr lang="el-GR" dirty="0"/>
              <a:t>Αν και ο τρόπος σύνταξης </a:t>
            </a:r>
            <a:r>
              <a:rPr lang="el-GR" dirty="0" smtClean="0"/>
              <a:t>διαφέρει </a:t>
            </a:r>
            <a:r>
              <a:rPr lang="el-GR" dirty="0"/>
              <a:t>στα κράτη μέλη, βασική </a:t>
            </a:r>
            <a:r>
              <a:rPr lang="el-GR" dirty="0" smtClean="0"/>
              <a:t>γενική επιδίωξη </a:t>
            </a:r>
            <a:r>
              <a:rPr lang="el-GR" dirty="0"/>
              <a:t>αποτελεί η σαφήνεια. </a:t>
            </a:r>
            <a:endParaRPr lang="el-GR" dirty="0" smtClean="0"/>
          </a:p>
          <a:p>
            <a:pPr marL="0" indent="0" algn="just">
              <a:buNone/>
            </a:pPr>
            <a:r>
              <a:rPr lang="el-GR" dirty="0" smtClean="0"/>
              <a:t>Η </a:t>
            </a:r>
            <a:r>
              <a:rPr lang="el-GR" dirty="0"/>
              <a:t>σαφήνεια καλλιεργείται από την προβλεψιμότητα του ύφους της νομοθεσίας που ενισχύει την ακριβή μετάδοση του νομοθετικού μηνύματος. Οι χρήστες κατανοούν τι τους ζητείται </a:t>
            </a:r>
            <a:r>
              <a:rPr lang="el-GR" dirty="0" smtClean="0"/>
              <a:t>και μπορούν </a:t>
            </a:r>
            <a:r>
              <a:rPr lang="el-GR" dirty="0"/>
              <a:t>να ακολουθήσουν με επιτυχία τις νομοθετικές απαιτήσεις, συμμετέχοντας έτσι στην εφαρμογή της νομοθεσίας μεταφοράς. Πράγματι, το Δικαστήριο έχει επανειλημμένα συνδέσει την πλήρη και ολοκληρωμένη μεταφορά με τους χρήστες που κατανοούν πλήρως τα δικαιώματα και τις υποχρεώσεις που </a:t>
            </a:r>
            <a:r>
              <a:rPr lang="el-GR" dirty="0" smtClean="0"/>
              <a:t>έχουν.</a:t>
            </a:r>
          </a:p>
          <a:p>
            <a:pPr marL="0" indent="0" algn="just">
              <a:buNone/>
            </a:pPr>
            <a:r>
              <a:rPr lang="el-GR" dirty="0" smtClean="0"/>
              <a:t>Η </a:t>
            </a:r>
            <a:r>
              <a:rPr lang="el-GR" dirty="0"/>
              <a:t>προσφορά σαφούς έκφρασης των ρυθμιστικών μηνυμάτων στη νομοθεσία μεταφοράς συμβάλλει στη ρυθμιστική επιτυχία όχι μόνο της εθνικής νομοθεσίας μεταφοράς αλλά και, έμμεσα, του κειμένου της ΕΕ.</a:t>
            </a:r>
          </a:p>
        </p:txBody>
      </p:sp>
    </p:spTree>
    <p:extLst>
      <p:ext uri="{BB962C8B-B14F-4D97-AF65-F5344CB8AC3E}">
        <p14:creationId xmlns:p14="http://schemas.microsoft.com/office/powerpoint/2010/main" val="912791120"/>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1446"/>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97429" y="1502228"/>
            <a:ext cx="9601200" cy="4262846"/>
          </a:xfrm>
        </p:spPr>
        <p:txBody>
          <a:bodyPr>
            <a:normAutofit/>
          </a:bodyPr>
          <a:lstStyle/>
          <a:p>
            <a:pPr marL="0" indent="0" algn="just">
              <a:buNone/>
            </a:pPr>
            <a:r>
              <a:rPr lang="el-GR" dirty="0"/>
              <a:t>Η τήρηση του εθνικού τρόπου σύνταξης </a:t>
            </a:r>
            <a:r>
              <a:rPr lang="el-GR" dirty="0" smtClean="0"/>
              <a:t>προσφέρει </a:t>
            </a:r>
            <a:r>
              <a:rPr lang="el-GR" dirty="0" err="1" smtClean="0"/>
              <a:t>προβλεψιμότητα</a:t>
            </a:r>
            <a:r>
              <a:rPr lang="el-GR" dirty="0" smtClean="0"/>
              <a:t> </a:t>
            </a:r>
            <a:r>
              <a:rPr lang="el-GR" dirty="0"/>
              <a:t>στο κείμενο μεταφοράς. Οι χρήστες βρίσκουν οικεία τη δομή και τις έννοιες, γνωρίζουν ακριβώς πού να αναζητήσουν τις πληροφορίες που χρειάζονται και μπορούν εύκολα να αναγνωρίσουν τα νομοθετικά μηνύματα και τα υποκείμενα ρυθμιστικά μηνύματα. Αυτό τους παρακινεί να εφαρμόσουν τη νομοθεσία μεταφοράς και, ως εκ τούτου, να συμβάλουν στην αποτελεσματικότητα της ρυθμιστικής δέσμης της ΕΕ στο σύνολό της. Από την άποψη του κράτους δικαίου, η προβλεψιμότητα ενισχύει την προσβασιμότητα του νομοθετικού κειμένου από τους χρήστες του, καλλιεργώντας έτσι τη διαφάνεια και τη δημοκρατία. </a:t>
            </a:r>
            <a:endParaRPr lang="en-US" dirty="0" smtClean="0"/>
          </a:p>
          <a:p>
            <a:pPr marL="0" indent="0" algn="just">
              <a:buNone/>
            </a:pPr>
            <a:r>
              <a:rPr lang="el-GR" dirty="0"/>
              <a:t>Παρά τις επανειλημμένες διαβεβαιώσεις </a:t>
            </a:r>
            <a:r>
              <a:rPr lang="el-GR" dirty="0" smtClean="0"/>
              <a:t>του ΔΕΕ </a:t>
            </a:r>
            <a:r>
              <a:rPr lang="el-GR" dirty="0"/>
              <a:t>ότι η αντιγραφή δεν είναι </a:t>
            </a:r>
            <a:r>
              <a:rPr lang="el-GR" dirty="0" smtClean="0"/>
              <a:t>απαραίτητη, </a:t>
            </a:r>
            <a:r>
              <a:rPr lang="el-GR" dirty="0"/>
              <a:t>τα περισσότερα κείμενα μεταφοράς απλώς αντιγράφουν κατά λέξη το κείμενο της νομοθεσίας της ΕΕ.</a:t>
            </a:r>
          </a:p>
        </p:txBody>
      </p:sp>
    </p:spTree>
    <p:extLst>
      <p:ext uri="{BB962C8B-B14F-4D97-AF65-F5344CB8AC3E}">
        <p14:creationId xmlns:p14="http://schemas.microsoft.com/office/powerpoint/2010/main" val="13927501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60294"/>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542196" y="1555041"/>
            <a:ext cx="9601201" cy="4858871"/>
          </a:xfrm>
        </p:spPr>
        <p:txBody>
          <a:bodyPr>
            <a:normAutofit/>
          </a:bodyPr>
          <a:lstStyle/>
          <a:p>
            <a:pPr marL="0" indent="0" algn="ctr">
              <a:buNone/>
            </a:pPr>
            <a:r>
              <a:rPr lang="el-GR" b="1" dirty="0"/>
              <a:t>Ο υπερεθνικός χαρακτήρας του δικαίου της Ένωσης</a:t>
            </a:r>
            <a:r>
              <a:rPr lang="el-GR" dirty="0"/>
              <a:t>.</a:t>
            </a:r>
          </a:p>
          <a:p>
            <a:pPr marL="0" indent="0" algn="just">
              <a:buNone/>
            </a:pPr>
            <a:r>
              <a:rPr lang="el-GR" dirty="0"/>
              <a:t> </a:t>
            </a:r>
            <a:r>
              <a:rPr lang="el-GR" dirty="0">
                <a:latin typeface="+mj-lt"/>
              </a:rPr>
              <a:t>(Υπερεθνικός χαρακτήρας</a:t>
            </a:r>
            <a:r>
              <a:rPr lang="en-US" dirty="0">
                <a:latin typeface="+mj-lt"/>
              </a:rPr>
              <a:t>: </a:t>
            </a:r>
            <a:r>
              <a:rPr lang="el-GR" dirty="0">
                <a:latin typeface="+mj-lt"/>
              </a:rPr>
              <a:t>μ</a:t>
            </a:r>
            <a:r>
              <a:rPr lang="el-GR" b="0" i="0" dirty="0">
                <a:solidFill>
                  <a:srgbClr val="0A0A0A"/>
                </a:solidFill>
                <a:effectLst/>
                <a:latin typeface="+mj-lt"/>
              </a:rPr>
              <a:t>πορεί να επιβάλει τη βούλησή της κατά τρόπο δεσμευτικό για τα κράτη μέλη).</a:t>
            </a:r>
          </a:p>
          <a:p>
            <a:pPr marL="0" indent="0" algn="just">
              <a:buNone/>
            </a:pPr>
            <a:r>
              <a:rPr lang="el-GR" b="0" i="0" dirty="0">
                <a:solidFill>
                  <a:srgbClr val="0A0A0A"/>
                </a:solidFill>
                <a:effectLst/>
                <a:latin typeface="+mj-lt"/>
              </a:rPr>
              <a:t> </a:t>
            </a:r>
            <a:r>
              <a:rPr lang="el-GR" dirty="0">
                <a:latin typeface="+mj-lt"/>
              </a:rPr>
              <a:t>Το δίκαιο της Ευρωπαϊκής Ένωσης είναι το πιο χαρακτηριστικό παράδειγμα, όπου οι Συνθήκες, οι Κανονισμοί και οι Οδηγίες της Ένωσης έχουν υπεροχή έναντι των εθνικών νομοθεσιών σε θέματα που εμπίπτουν στην αρμοδιότητά της.</a:t>
            </a:r>
          </a:p>
          <a:p>
            <a:pPr marL="0" indent="0" algn="just">
              <a:buNone/>
            </a:pPr>
            <a:r>
              <a:rPr lang="el-GR" dirty="0">
                <a:latin typeface="+mj-lt"/>
              </a:rPr>
              <a:t>Το δίκαιο της Ένωσης, πράγματι, δεν αποτελεί μια συνήθη διεθνή-διακρατική σύμβαση όπως τόσες άλλες που στηρίζονται, για την εφαρμογή τους, στις </a:t>
            </a:r>
            <a:r>
              <a:rPr lang="el-GR" dirty="0" smtClean="0">
                <a:latin typeface="+mj-lt"/>
              </a:rPr>
              <a:t>αμοιβαία εθνικές </a:t>
            </a:r>
            <a:r>
              <a:rPr lang="el-GR" dirty="0">
                <a:latin typeface="+mj-lt"/>
              </a:rPr>
              <a:t>(διακυβερνητικού χαρακτήρα-ομόφωνες) αποφάσεις, στο πλαίσιο της εκάστοτε επιμέρους (εθνικής) εξωτερικής πολιτικής, ως ένα τμήμα αυτής. Με την Ένωση, θεμελιώνεται μια έννομη τάξη στην οποία παράγεται και εφαρμόζεται δίκαιο με τρόπο, σε μεγάλο βαθμό, υπερεθνικό.</a:t>
            </a:r>
          </a:p>
          <a:p>
            <a:pPr marL="0" indent="0" algn="just">
              <a:buNone/>
            </a:pPr>
            <a:endParaRPr lang="el-GR" dirty="0">
              <a:latin typeface="+mj-lt"/>
            </a:endParaRPr>
          </a:p>
          <a:p>
            <a:pPr marL="0" indent="0">
              <a:buNone/>
            </a:pPr>
            <a:endParaRPr lang="el-GR" dirty="0"/>
          </a:p>
          <a:p>
            <a:pPr marL="0" indent="0">
              <a:buNone/>
            </a:pPr>
            <a:endParaRPr lang="el-GR" dirty="0"/>
          </a:p>
        </p:txBody>
      </p:sp>
    </p:spTree>
    <p:extLst>
      <p:ext uri="{BB962C8B-B14F-4D97-AF65-F5344CB8AC3E}">
        <p14:creationId xmlns:p14="http://schemas.microsoft.com/office/powerpoint/2010/main" val="2541806328"/>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03069"/>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49680" y="1554479"/>
            <a:ext cx="9601200" cy="4106091"/>
          </a:xfrm>
        </p:spPr>
        <p:txBody>
          <a:bodyPr/>
          <a:lstStyle/>
          <a:p>
            <a:pPr marL="0" indent="0" algn="just">
              <a:buNone/>
            </a:pPr>
            <a:r>
              <a:rPr lang="el-GR" dirty="0"/>
              <a:t>Η</a:t>
            </a:r>
            <a:r>
              <a:rPr lang="el-GR" dirty="0" smtClean="0"/>
              <a:t> </a:t>
            </a:r>
            <a:r>
              <a:rPr lang="el-GR" dirty="0"/>
              <a:t>αντιγραφή διατάξεων του νομοθετικού κειμένου της ΕΕ μπορεί να οδηγήσει σε αναποτελεσματικότητα σε εθνικό επίπεδο. </a:t>
            </a:r>
            <a:endParaRPr lang="en-US" dirty="0" smtClean="0"/>
          </a:p>
          <a:p>
            <a:pPr marL="0" indent="0" algn="just">
              <a:buNone/>
            </a:pPr>
            <a:r>
              <a:rPr lang="el-GR" dirty="0"/>
              <a:t>Φ</a:t>
            </a:r>
            <a:r>
              <a:rPr lang="el-GR" dirty="0" smtClean="0"/>
              <a:t>αινομενικό </a:t>
            </a:r>
            <a:r>
              <a:rPr lang="el-GR" dirty="0"/>
              <a:t>δίχτυ ασφαλείας της αντιγραφής του κειμένου της </a:t>
            </a:r>
            <a:r>
              <a:rPr lang="el-GR" dirty="0" smtClean="0"/>
              <a:t>ΕΕ. </a:t>
            </a:r>
            <a:r>
              <a:rPr lang="el-GR" dirty="0"/>
              <a:t>Η απόδειξη της ελλιπούς ή μερικής μεταφοράς στην πράξη, η οποία τροφοδοτείται από την εφαρμογή, οδηγεί τελικά σε διαδικασίες παράβασης. </a:t>
            </a:r>
            <a:endParaRPr lang="en-US" dirty="0" smtClean="0"/>
          </a:p>
          <a:p>
            <a:pPr marL="0" indent="0" algn="just">
              <a:buNone/>
            </a:pPr>
            <a:r>
              <a:rPr lang="el-GR" dirty="0"/>
              <a:t>Για να προωθήσουν την πλήρη μεταφορά, οι εθνικοί συντάκτες πρέπει να δημιουργήσουν με γενναιότητα ένα νέο κείμενο μεταφοράς. Οι νομοθετικές τους επιλογές επηρεάζονται από εθνικές ιδιομορφίες, οι οποίες συχνά ταξινομούνται ως θεσμικές, πολιτικές και </a:t>
            </a:r>
            <a:r>
              <a:rPr lang="el-GR" dirty="0" smtClean="0"/>
              <a:t>ουσιαστικές.</a:t>
            </a:r>
            <a:endParaRPr lang="el-GR" dirty="0"/>
          </a:p>
        </p:txBody>
      </p:sp>
    </p:spTree>
    <p:extLst>
      <p:ext uri="{BB962C8B-B14F-4D97-AF65-F5344CB8AC3E}">
        <p14:creationId xmlns:p14="http://schemas.microsoft.com/office/powerpoint/2010/main" val="2361141749"/>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886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32262" y="1780903"/>
            <a:ext cx="9601200" cy="4114800"/>
          </a:xfrm>
        </p:spPr>
        <p:txBody>
          <a:bodyPr/>
          <a:lstStyle/>
          <a:p>
            <a:pPr marL="0" indent="0" algn="just">
              <a:buNone/>
            </a:pPr>
            <a:r>
              <a:rPr lang="el-GR" dirty="0"/>
              <a:t>Η σαφήνεια, η απλότητα, </a:t>
            </a:r>
            <a:r>
              <a:rPr lang="el-GR" dirty="0" smtClean="0"/>
              <a:t>η </a:t>
            </a:r>
            <a:r>
              <a:rPr lang="el-GR" dirty="0"/>
              <a:t>ακρίβεια και η απλή γλώσσα αποτελούν κοινά πρότυπα καλής ποιότητας της νομοθεσίας σε όλες τις έννομες τάξεις. Η συνεκτίμηση του κύκλου των προσώπων που είναι οι κύριοι χρήστες των νομοθετικών κειμένων, η εξέταση τυχόν ερμηνευτικών προβλημάτων που προκύπτουν από το κείμενο, η ανάγκη συνοχής με την ισχύουσα νομοθεσία, η αποφυγή άσχετων διατάξεων και η χρήση ενιαίας ορολογίας είναι όλοι κανόνες σύνταξης που είναι κοινοί στις νομοθετικές κατευθυντήριες γραμμές των κρατών μελών της ΕΕ</a:t>
            </a:r>
            <a:r>
              <a:rPr lang="el-GR" dirty="0" smtClean="0"/>
              <a:t>.</a:t>
            </a:r>
            <a:endParaRPr lang="en-US" dirty="0" smtClean="0"/>
          </a:p>
          <a:p>
            <a:pPr marL="0" indent="0" algn="just">
              <a:buNone/>
            </a:pPr>
            <a:r>
              <a:rPr lang="el-GR" dirty="0"/>
              <a:t>Οι υφολογικές συμβάσεις σύνταξης περιλαμβάνουν την αποφυγή των </a:t>
            </a:r>
            <a:r>
              <a:rPr lang="el-GR" dirty="0" smtClean="0"/>
              <a:t>συνωνύμων, </a:t>
            </a:r>
            <a:r>
              <a:rPr lang="el-GR" dirty="0"/>
              <a:t>των περιττών συντομογραφιών, των άσκοπων επαναλήψεων υφιστάμενων διατάξεων, των μακροσκελών προτάσεων και των ασαφών παραπομπών σε άλλα νομικά κείμενα. </a:t>
            </a:r>
          </a:p>
        </p:txBody>
      </p:sp>
    </p:spTree>
    <p:extLst>
      <p:ext uri="{BB962C8B-B14F-4D97-AF65-F5344CB8AC3E}">
        <p14:creationId xmlns:p14="http://schemas.microsoft.com/office/powerpoint/2010/main" val="300043220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63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327868" y="1618090"/>
            <a:ext cx="9601200" cy="3581400"/>
          </a:xfrm>
        </p:spPr>
        <p:txBody>
          <a:bodyPr>
            <a:normAutofit/>
          </a:bodyPr>
          <a:lstStyle/>
          <a:p>
            <a:pPr marL="0" indent="0" algn="just">
              <a:buNone/>
            </a:pPr>
            <a:r>
              <a:rPr lang="el-GR" sz="2400" dirty="0"/>
              <a:t>Υπάρχουν επιλογές για τους συντάκτες κατά τη σύνταξη της εθνικής νομοθεσίας μεταφοράς. Αυτές απαιτούν υποκειμενικές αποφάσεις που τροφοδοτούνται από τον σχεδιασμό του εθνικού κειμένου μεταφοράς που εξυπηρετεί τις συγκεκριμένες ομάδες χρηστών που προσδιορίστηκαν στο στάδιο 3. Οι επιλογές αυτές </a:t>
            </a:r>
            <a:r>
              <a:rPr lang="el-GR" sz="2400" dirty="0" smtClean="0"/>
              <a:t>βέβαια </a:t>
            </a:r>
            <a:r>
              <a:rPr lang="el-GR" sz="2400" dirty="0"/>
              <a:t>δεν απαλλάσουν το νομοτέχνη από την υποχρέωση αντιστοίχησης των διατάξεων, η οποία όμως μπορει να γίνει σε επίπεδο τίτλων των άρθρων.</a:t>
            </a:r>
          </a:p>
        </p:txBody>
      </p:sp>
    </p:spTree>
    <p:extLst>
      <p:ext uri="{BB962C8B-B14F-4D97-AF65-F5344CB8AC3E}">
        <p14:creationId xmlns:p14="http://schemas.microsoft.com/office/powerpoint/2010/main" val="3432400338"/>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748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44379" y="1578333"/>
            <a:ext cx="9601200" cy="4305631"/>
          </a:xfrm>
        </p:spPr>
        <p:txBody>
          <a:bodyPr>
            <a:normAutofit/>
          </a:bodyPr>
          <a:lstStyle/>
          <a:p>
            <a:pPr marL="0" indent="0">
              <a:buNone/>
            </a:pPr>
            <a:r>
              <a:rPr lang="el-GR" dirty="0" smtClean="0"/>
              <a:t>Ενδεικτικά, ν.4967/2022 </a:t>
            </a:r>
            <a:r>
              <a:rPr lang="el-GR" dirty="0"/>
              <a:t>Ενσωμάτωση της Οδηγίας (ΕΕ) 2019/770 του Ευρωπαϊκού Κοινοβουλίου και του Συμβουλίου, της 20ής Μαΐου 2019, σχετικά με ορισμένες πτυχές που αφορούν τις συμβάσεις για την προμήθεια ψηφιακού περιεχομένου και ψηφιακών υπηρεσιών (L 136), καθώς και της Οδηγίας (ΕΕ) 2019/771 του Ευρωπαϊκού Κοινοβουλίου και του Συμβουλίου, της 20ής Μαΐου 2019, σχετικά με ορισμένες πτυχές που αφορούν τις συμβάσεις για τις πωλήσεις αγαθών, την τροποποίηση του Κανονισμού (ΕΕ) 2017/2394 και της Οδηγίας 2009/22/ΕΚ, και την κατάργηση της Οδηγίας 1999/44/ΕΚ (L 136) και λοιπές διατάξεις. </a:t>
            </a:r>
            <a:endParaRPr lang="el-GR" dirty="0" smtClean="0"/>
          </a:p>
          <a:p>
            <a:pPr marL="0" indent="0">
              <a:buNone/>
            </a:pPr>
            <a:r>
              <a:rPr lang="el-GR" dirty="0" smtClean="0"/>
              <a:t>Εδώ </a:t>
            </a:r>
            <a:r>
              <a:rPr lang="el-GR" dirty="0"/>
              <a:t>τα άρθρα έχουν την εξής </a:t>
            </a:r>
            <a:r>
              <a:rPr lang="el-GR" dirty="0" smtClean="0"/>
              <a:t>μορφή</a:t>
            </a:r>
            <a:r>
              <a:rPr lang="en-GB" dirty="0" smtClean="0"/>
              <a:t>:</a:t>
            </a:r>
            <a:endParaRPr lang="el-GR" dirty="0" smtClean="0"/>
          </a:p>
          <a:p>
            <a:pPr marL="0" indent="0">
              <a:buNone/>
            </a:pPr>
            <a:r>
              <a:rPr lang="el-GR" dirty="0" smtClean="0"/>
              <a:t>Άρθρο </a:t>
            </a:r>
            <a:r>
              <a:rPr lang="el-GR" dirty="0"/>
              <a:t>1: Σκοπός (άρθρο 1 Οδηγιών 2019/770 και 2019/771) </a:t>
            </a:r>
            <a:endParaRPr lang="el-GR" dirty="0" smtClean="0"/>
          </a:p>
          <a:p>
            <a:pPr marL="0" indent="0">
              <a:buNone/>
            </a:pPr>
            <a:r>
              <a:rPr lang="el-GR" dirty="0" smtClean="0"/>
              <a:t>Άρθρο </a:t>
            </a:r>
            <a:r>
              <a:rPr lang="el-GR" dirty="0"/>
              <a:t>2: Αντικείμενο (άρθρο 1 Οδηγιών 2019/770 και 2019/771) </a:t>
            </a:r>
          </a:p>
        </p:txBody>
      </p:sp>
    </p:spTree>
    <p:extLst>
      <p:ext uri="{BB962C8B-B14F-4D97-AF65-F5344CB8AC3E}">
        <p14:creationId xmlns:p14="http://schemas.microsoft.com/office/powerpoint/2010/main" val="4206860003"/>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628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62594" y="1537062"/>
            <a:ext cx="9601200" cy="5090161"/>
          </a:xfrm>
        </p:spPr>
        <p:txBody>
          <a:bodyPr>
            <a:normAutofit fontScale="85000" lnSpcReduction="20000"/>
          </a:bodyPr>
          <a:lstStyle/>
          <a:p>
            <a:pPr marL="0" indent="0" algn="just">
              <a:buNone/>
            </a:pPr>
            <a:r>
              <a:rPr lang="el-GR" dirty="0"/>
              <a:t>Για παράδειγμα, ο παρακάτω τίτλος Ελληνικού νόμου είναι απολύτως αντίθετος με τις αρχές καλής νομοθέτησης, για λόγους που δεν χρειάζονται ρητό </a:t>
            </a:r>
            <a:r>
              <a:rPr lang="el-GR" dirty="0" smtClean="0"/>
              <a:t>σχολιασμό</a:t>
            </a:r>
            <a:r>
              <a:rPr lang="en-US" dirty="0"/>
              <a:t>:</a:t>
            </a:r>
            <a:endParaRPr lang="en-US" dirty="0" smtClean="0"/>
          </a:p>
          <a:p>
            <a:pPr marL="0" indent="0" algn="just">
              <a:buNone/>
            </a:pPr>
            <a:r>
              <a:rPr lang="el-GR" dirty="0"/>
              <a:t>Νόμος 4920/2022 Ενσωμάτωση α) της Οδηγίας (ΕΕ) 2019/2162 του Ευρωπαϊκού Κοινοβουλίου και του Συμβουλίου της 27ης Νοεμβρίου 2019 σχετικά με την έκδοση καλυμμένων ομολόγων και τη δημόσια εποπτεία καλυμμένων ομολόγων και την τροποποίηση των Οδηγιών 2009/65/ΕΚ και 2014/59/ΕΕ, β) της Οδηγίας (ΕΕ) 2019/1153 του Ευρωπαϊκού Κοινοβουλίου και του Συμβουλίου για τη θέσπιση κανόνων με σκοπό τη διευκόλυνση της χρήσης χρηματοοικονομικών και άλλων πληροφοριών για την πρόληψη, την ανίχνευση, τη διερεύνηση ή τη δίωξη ορισμένων ποινικών αδικημάτων και την κατάργηση της Απόφασης 2000/642/ΔΕΥ του Συμβουλίου, γ) της Οδηγίας (ΕΕ) 2019/2034 σχετικά με την προληπτική εποπτεία επιχειρήσεων επενδύσεων, την τροποποίηση των Οδηγιών 2002/87/ΕΚ, 2009/65/ΕΚ, 2011/61/ΕΕ, 2013/36/ΕΕ, 2014/59/ΕΕ και 2014/65/ΕΕ και την προσαρμογή στον Κανονισμό (ΕΕ) 2019/2033 σχετικά με τις απαιτήσεις προληπτικής εποπτείας επιχειρήσεων επενδύσεων και την τροποποίηση των Kανονισμών (ΕΕ) 1093/2010, (ΕΕ) 575/2013, (ΕΕ) 600/2014 και (ΕΕ) 806/2014, δ) του άρθρου 1 της Οδηγίας (ΕΕ) 2019/2177 για την τροποποίηση της Οδηγίας 2014/65/ΕΕ για τις αγορές χρηματοπιστωτικών μέσων, ε) της Oδηγίας (ΕΕ) 2020/1504 για την τροποποίηση της Οδηγίας 2014/65/ΕΕ για τις αγορές χρηματοπιστωτικών μέσων και την προσαρμογή στον Κανονισμό (ΕΕ) 2020/1503 σχετικά με τους Ευρωπαίους παρόχους υπηρεσιών συμμετοχικής χρηματοδότησης για επιχειρήσεις, στ) της Οδηγίας (ΕΕ) 2019/1160 για την τροποποίηση των Οδηγιών 2009/65/ΕΚ και 2011/61/ΕΕ όσον αφορά τη διασυνοριακή διανομή οργανισμών συλλογικών επενδύσεων, ζ) της Οδηγίας (ΕΕ) 2021/338 του Ευρωπαϊκού Κοινοβουλίου και του Συμβουλίου της 16ης Φεβρουαρίου 2021 για την τροποποίηση της Οδηγίας 2014/65/ΕΕ όσον αφορά τις απαιτήσεις παροχής πληροφοριών, την παρακολούθηση των προϊόντων και τα όρια θέσης, και των Οδηγιών 2013/36/ΕΕ και (ΕΕ) 2019/878 όσον αφορά την εφαρμογή τους στις εταιρείες επενδύσεων, με σκοπό τη διευκόλυνση της ανάκαμψης απότην κρίση της COVID-19, Συμπληρωματικός Κρατικός Προϋπολογισμός οικονομικού έτους 2022 και συναφείς διατάξεις , κωδικοποιημένος με τον 4982/2022. </a:t>
            </a:r>
          </a:p>
        </p:txBody>
      </p:sp>
    </p:spTree>
    <p:extLst>
      <p:ext uri="{BB962C8B-B14F-4D97-AF65-F5344CB8AC3E}">
        <p14:creationId xmlns:p14="http://schemas.microsoft.com/office/powerpoint/2010/main" val="2977919089"/>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628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71303" y="1537063"/>
            <a:ext cx="9601200" cy="3581400"/>
          </a:xfrm>
        </p:spPr>
        <p:txBody>
          <a:bodyPr/>
          <a:lstStyle/>
          <a:p>
            <a:pPr marL="0" indent="0" algn="just">
              <a:buNone/>
            </a:pPr>
            <a:r>
              <a:rPr lang="el-GR" dirty="0"/>
              <a:t>Η δημιουργική προσέγγιση της μεταφοράς απαιτεί θάρρος ανάληψης ευθύνης για τις επιλογές νομοθετικής έκφρασης που πρέπει να κάνουν οι νομοτέχνες που επεξεργάζονται την μεταφορά. </a:t>
            </a:r>
            <a:endParaRPr lang="el-GR" dirty="0" smtClean="0"/>
          </a:p>
          <a:p>
            <a:pPr marL="0" indent="0" algn="just">
              <a:buNone/>
            </a:pPr>
            <a:r>
              <a:rPr lang="el-GR" dirty="0"/>
              <a:t>Ο</a:t>
            </a:r>
            <a:r>
              <a:rPr lang="el-GR" dirty="0" smtClean="0"/>
              <a:t>ρισμένα </a:t>
            </a:r>
            <a:r>
              <a:rPr lang="el-GR" dirty="0"/>
              <a:t>κράτη μέλη </a:t>
            </a:r>
            <a:r>
              <a:rPr lang="el-GR" dirty="0" smtClean="0"/>
              <a:t>καταλήγουν να </a:t>
            </a:r>
            <a:r>
              <a:rPr lang="el-GR" dirty="0"/>
              <a:t>επιλέξουν μια </a:t>
            </a:r>
            <a:r>
              <a:rPr lang="el-GR" dirty="0" smtClean="0"/>
              <a:t>γρήγορη, πρόχειρη, επιφανειακή </a:t>
            </a:r>
            <a:r>
              <a:rPr lang="el-GR" dirty="0"/>
              <a:t>μέθοδο </a:t>
            </a:r>
            <a:r>
              <a:rPr lang="el-GR" dirty="0" smtClean="0"/>
              <a:t>μεταφοράς.</a:t>
            </a:r>
          </a:p>
          <a:p>
            <a:pPr marL="0" indent="0" algn="just">
              <a:buNone/>
            </a:pPr>
            <a:r>
              <a:rPr lang="el-GR" dirty="0" smtClean="0"/>
              <a:t>Χρειάζεται η απελευθέρωση </a:t>
            </a:r>
            <a:r>
              <a:rPr lang="el-GR" dirty="0"/>
              <a:t>των εθνικών νομοτεχνών από τον τρόμο ότι μπορεί να κάνουν λάθος και να παρασύρουν τη δικαιοδοσία τους σε διαδικασίες επί </a:t>
            </a:r>
            <a:r>
              <a:rPr lang="el-GR" dirty="0" smtClean="0"/>
              <a:t>παραβάσει. </a:t>
            </a:r>
            <a:r>
              <a:rPr lang="el-GR" dirty="0"/>
              <a:t>Η ανάθεση στους εθνικούς νομοτέχνες απαιτεί αλλαγή νοοτροπίας τόσο σε επίπεδο ΕΕ όσο και σε επίπεδο κρατών μελών.</a:t>
            </a:r>
            <a:r>
              <a:rPr lang="el-GR" dirty="0" smtClean="0"/>
              <a:t>  </a:t>
            </a:r>
          </a:p>
          <a:p>
            <a:pPr marL="0" indent="0" algn="just">
              <a:buNone/>
            </a:pPr>
            <a:endParaRPr lang="el-GR" dirty="0" smtClean="0"/>
          </a:p>
          <a:p>
            <a:pPr marL="0" indent="0">
              <a:buNone/>
            </a:pPr>
            <a:endParaRPr lang="el-GR" dirty="0"/>
          </a:p>
        </p:txBody>
      </p:sp>
    </p:spTree>
    <p:extLst>
      <p:ext uri="{BB962C8B-B14F-4D97-AF65-F5344CB8AC3E}">
        <p14:creationId xmlns:p14="http://schemas.microsoft.com/office/powerpoint/2010/main" val="421804385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5435"/>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64866" y="1498820"/>
            <a:ext cx="9601200" cy="4289729"/>
          </a:xfrm>
        </p:spPr>
        <p:txBody>
          <a:bodyPr/>
          <a:lstStyle/>
          <a:p>
            <a:pPr marL="0" indent="0" algn="just">
              <a:buNone/>
            </a:pPr>
            <a:r>
              <a:rPr lang="el-GR" dirty="0"/>
              <a:t>Οι διατάξεις της νομοθετικής πράξης που ενσωματώνει Οδηγία ενδείκνυται να χωρίζονται στα ακόλουθα τμήματα: </a:t>
            </a:r>
          </a:p>
          <a:p>
            <a:pPr marL="0" indent="0" algn="just">
              <a:buNone/>
            </a:pPr>
            <a:r>
              <a:rPr lang="el-GR" dirty="0" smtClean="0"/>
              <a:t>Πρώτο </a:t>
            </a:r>
            <a:r>
              <a:rPr lang="el-GR" dirty="0"/>
              <a:t>μέρος: Διατάξεις για τη μεταφορά Οδηγίας Περιλαμβάνει διατάξεις που τίθενται για την προσαρμογή σε διατάξεις Οδηγίας, οι οπο οι οποίες έχουν αυτάρκεια κατά το κανονιστικό τους μέρος και δεν προβλέπουν τη λήψ πουν τη λήψη μέτρων από τα κράτη μέλη (πεδίο εφαρμογής, ορισμοί, ουσιαστικές </a:t>
            </a:r>
            <a:r>
              <a:rPr lang="el-GR" dirty="0" smtClean="0"/>
              <a:t>ρυθμίσεις).</a:t>
            </a:r>
          </a:p>
          <a:p>
            <a:pPr marL="0" indent="0" algn="just">
              <a:buNone/>
            </a:pPr>
            <a:r>
              <a:rPr lang="el-GR" dirty="0"/>
              <a:t>Δεύτερο μέρος: Μέτρα για τη συμμόρφωση προς τις απαιτήσεις Οδηγίας Περιλαμβάνει διατάξεις οι οποίες θεσπίζονται πρώτη φορά από τον νομοθέτη, με σκοπό τη συμμόρφωση στο περιεχόμενο της Οδηγίας, όπως τα όργανα, οι αρμοδιότητες των οργάνων και οι κυρώσεις. Επισημαίνεται ότι οι διατάξεις αυτές είναι αναγκαίες για </a:t>
            </a:r>
            <a:r>
              <a:rPr lang="el-GR" dirty="0" smtClean="0"/>
              <a:t>την </a:t>
            </a:r>
            <a:r>
              <a:rPr lang="el-GR" dirty="0"/>
              <a:t>πληρότητα της προσαρμογής του εθνικού δικαίου προς το δίκαιο της Ένωσης.</a:t>
            </a:r>
          </a:p>
          <a:p>
            <a:pPr marL="0" indent="0" algn="just">
              <a:buNone/>
            </a:pPr>
            <a:endParaRPr lang="el-GR" dirty="0"/>
          </a:p>
        </p:txBody>
      </p:sp>
    </p:spTree>
    <p:extLst>
      <p:ext uri="{BB962C8B-B14F-4D97-AF65-F5344CB8AC3E}">
        <p14:creationId xmlns:p14="http://schemas.microsoft.com/office/powerpoint/2010/main" val="754738804"/>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18214"/>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84136" y="1506772"/>
            <a:ext cx="9601200" cy="4480560"/>
          </a:xfrm>
        </p:spPr>
        <p:txBody>
          <a:bodyPr>
            <a:normAutofit/>
          </a:bodyPr>
          <a:lstStyle/>
          <a:p>
            <a:pPr marL="0" indent="0" algn="just">
              <a:buNone/>
            </a:pPr>
            <a:r>
              <a:rPr lang="el-GR" sz="2400" dirty="0" smtClean="0"/>
              <a:t>Τρίτο </a:t>
            </a:r>
            <a:r>
              <a:rPr lang="el-GR" sz="2400" dirty="0"/>
              <a:t>μέρος: Διατάξεις μη σχετικές με την Οδηγία Κατ’ εξαίρεση, η νομοθετική πράξη είναι δυνατό να περιλαμβάνει διατάξεις οι οποίες δεν θεσπίζονται για προσαρμογή στο δίκαιο της ΕΕ, τίθενται ασύνδετα προς την Οδηγία και θεσπίζονται για λόγους ενότητας του δικαίου. Επίσης, η νομοθετική πράξη μπορεί να περιλαμβάνει διατάξεις οι οποίες ρυθμίζουν διαφορετικό αντικείμενο, μη σχετιζόμενο με την υποχρέωση προσαρμογής του εθνικού δικαίου. Στην περίπτωση αυτή, πρέπει να μνημονεύεται στον τίτλο ότι το νομοσχέδιο περιλαμβάνει και άλλες διατάξεις («Προσαρμογή… και άλλες διατάξεις»), για να μη δημιουργείται σύγχυση ότι α για να μη δημιουργείται σύγχυση ότι αυτές επιβάλλονται κατ’ απαίτηση της </a:t>
            </a:r>
            <a:r>
              <a:rPr lang="el-GR" sz="2400" dirty="0" smtClean="0"/>
              <a:t>Οδηγίας και αντιστοιχούν στο κείμενό της.</a:t>
            </a:r>
            <a:endParaRPr lang="el-GR" sz="2400" dirty="0"/>
          </a:p>
        </p:txBody>
      </p:sp>
    </p:spTree>
    <p:extLst>
      <p:ext uri="{BB962C8B-B14F-4D97-AF65-F5344CB8AC3E}">
        <p14:creationId xmlns:p14="http://schemas.microsoft.com/office/powerpoint/2010/main" val="2014439643"/>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9289"/>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76184" y="1594237"/>
            <a:ext cx="9601200" cy="3581400"/>
          </a:xfrm>
        </p:spPr>
        <p:txBody>
          <a:bodyPr>
            <a:normAutofit lnSpcReduction="10000"/>
          </a:bodyPr>
          <a:lstStyle/>
          <a:p>
            <a:pPr marL="0" indent="0" algn="just">
              <a:buNone/>
            </a:pPr>
            <a:r>
              <a:rPr lang="el-GR" sz="2400" dirty="0"/>
              <a:t>Τα παραρτήματα μιας Οδηγίας αποτελούν αναπόσπαστο τμήμα της. Επομένως, όταν σ’ αυτά υπάρχουν ρυθμίσεις ουσιαστικού περιεχομένου, προτείνεται να προβλέπεται στον νόμο που ενσωματώνει την Οδηγία η παροχή εξουσιοδότησης για τη μεταφορά με υπουργική απόφαση του περιεχομένου των παραρτημάτων στο εσωτερικό δίκαιο. </a:t>
            </a:r>
          </a:p>
          <a:p>
            <a:pPr marL="0" indent="0" algn="just">
              <a:buNone/>
            </a:pPr>
            <a:r>
              <a:rPr lang="el-GR" sz="2400" dirty="0" smtClean="0"/>
              <a:t>Δεν </a:t>
            </a:r>
            <a:r>
              <a:rPr lang="el-GR" sz="2400" dirty="0"/>
              <a:t>πρέπει να περιλαμβάνονται στο ίδιο άρθρο διατάξεις που αφορούν διαφορετικά θέματα (π.χ. προαγωγή και μετάθεση υπαλλήλων). Και αντίστροφα, διατάξεις που ρυθμίζουν ενιαίο ζήτημα (π.χ. προϋποθέσεις για τη χορήγηση αδείας επιβατικού αυτοκινήτου δημόσιας χρήσης) πρέπει να περιέχονται στο ίδιο άρθρο. </a:t>
            </a:r>
          </a:p>
          <a:p>
            <a:pPr marL="0" indent="0">
              <a:buNone/>
            </a:pPr>
            <a:endParaRPr lang="el-GR" dirty="0"/>
          </a:p>
        </p:txBody>
      </p:sp>
    </p:spTree>
    <p:extLst>
      <p:ext uri="{BB962C8B-B14F-4D97-AF65-F5344CB8AC3E}">
        <p14:creationId xmlns:p14="http://schemas.microsoft.com/office/powerpoint/2010/main" val="3694323052"/>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53386"/>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96671" y="1439185"/>
            <a:ext cx="9601200" cy="4222143"/>
          </a:xfrm>
        </p:spPr>
        <p:txBody>
          <a:bodyPr>
            <a:noAutofit/>
          </a:bodyPr>
          <a:lstStyle/>
          <a:p>
            <a:pPr marL="0" indent="0" algn="just">
              <a:buNone/>
            </a:pPr>
            <a:r>
              <a:rPr lang="el-GR" dirty="0"/>
              <a:t>Η ελληνική αποτελεί επίσημη γλώσσα </a:t>
            </a:r>
            <a:r>
              <a:rPr lang="el-GR" dirty="0" smtClean="0"/>
              <a:t>της Ενωσης </a:t>
            </a:r>
            <a:r>
              <a:rPr lang="el-GR" dirty="0"/>
              <a:t>καθώς και γλώσσα εργασίας των οργάνων </a:t>
            </a:r>
            <a:r>
              <a:rPr lang="el-GR" dirty="0" smtClean="0"/>
              <a:t>της, οπότε </a:t>
            </a:r>
            <a:r>
              <a:rPr lang="el-GR" dirty="0"/>
              <a:t>το ελληνικό κείμενο της Οδηγίας είναι πλήρως δεσμευτικό για τον εθνικό νομοθέτη και η προσαρμογή στο δίκαιο της </a:t>
            </a:r>
            <a:r>
              <a:rPr lang="el-GR" dirty="0" smtClean="0"/>
              <a:t>Ενωσης </a:t>
            </a:r>
            <a:r>
              <a:rPr lang="el-GR" dirty="0"/>
              <a:t>πρέπει να έχει ως βάση το κείμενο αυτό. Αν υπάρχουν αμφιβολίες για τον επιδιωκόμενο από την Οδηγία σκοπό, πρέπει να εξετάζεται </a:t>
            </a:r>
            <a:r>
              <a:rPr lang="el-GR" dirty="0" smtClean="0"/>
              <a:t>το κείμενο της Οδηγίας και σε άλλες γλώσσες για την αποσαφήνιση του σκοπού της. </a:t>
            </a:r>
          </a:p>
          <a:p>
            <a:pPr marL="0" indent="0" algn="just">
              <a:buNone/>
            </a:pPr>
            <a:r>
              <a:rPr lang="el-GR" dirty="0" smtClean="0"/>
              <a:t>Σε </a:t>
            </a:r>
            <a:r>
              <a:rPr lang="el-GR" dirty="0"/>
              <a:t>εξαιρετικές περιπτώσεις, ιδίως όταν διαπιστώνεται ότι όροι ή </a:t>
            </a:r>
            <a:r>
              <a:rPr lang="el-GR" dirty="0" smtClean="0"/>
              <a:t>εκφράσεις που περιλαμβάνονται στο επίσημο κείμενο της Οδηγίας στην ελληνική γλώσσα</a:t>
            </a:r>
            <a:r>
              <a:rPr lang="el-GR" dirty="0"/>
              <a:t>δεν αποδίδουν τον σκοπό της Οδηγίας, διότι έχουν διαφορετικό νόημα από τους αντίστοιχους όρους και εκφράσεις του κειμένου της Οδηγίας όπως αυτό διατυπώνεται στις λοιπές επίσημες γλώσσες της ΕΕ, μπορεί, εφόσον δεν υπάρχει επίσημη διόρθωση του ελληνικού κειμένου της Οδηγίας, αμέσως μετά τους όρους στην ελληνική γλώσσα να τίθενται σε παρένθεση και οι αντίστοιχοι όροι που χρησιμοποιούνται στα λοιπά επίσημα κείμενα της Οδηγίας (στις άλλες ευρωπαϊκές γλώσσες).</a:t>
            </a:r>
          </a:p>
          <a:p>
            <a:pPr marL="0" indent="0" algn="just">
              <a:buNone/>
            </a:pPr>
            <a:r>
              <a:rPr lang="el-GR" dirty="0" smtClean="0"/>
              <a:t> </a:t>
            </a:r>
            <a:endParaRPr lang="el-GR" dirty="0"/>
          </a:p>
        </p:txBody>
      </p:sp>
    </p:spTree>
    <p:extLst>
      <p:ext uri="{BB962C8B-B14F-4D97-AF65-F5344CB8AC3E}">
        <p14:creationId xmlns:p14="http://schemas.microsoft.com/office/powerpoint/2010/main" val="3721805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165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55059" y="1506071"/>
            <a:ext cx="9717741" cy="4361329"/>
          </a:xfrm>
        </p:spPr>
        <p:txBody>
          <a:bodyPr/>
          <a:lstStyle/>
          <a:p>
            <a:pPr marL="0" indent="0" algn="just">
              <a:buNone/>
            </a:pPr>
            <a:r>
              <a:rPr lang="el-GR" dirty="0"/>
              <a:t>Κάνοντας, δηλαδή, λόγο για υπερεθνικότητα της Ένωσης, εντοπίζουμε και εστιάζουμε εδώ στο δεδομένο υπερεθνικό τρόπο παραγωγής, νομικής τυποποίησης και εφαρμογής μεγάλου μέρους του ενωσιακού δικαίου (οργανωτική διάσταση υπερεθνικότητας) αλλά και στις </a:t>
            </a:r>
            <a:r>
              <a:rPr lang="el-GR" dirty="0" smtClean="0"/>
              <a:t>πολιτικές που </a:t>
            </a:r>
            <a:r>
              <a:rPr lang="el-GR" dirty="0"/>
              <a:t>διέρχονται αυτής της ενωσιακής μεθόδου και, ως προϊόν αυτής, μετατρέπονται σε ενωσιακές –υπερεθνικές </a:t>
            </a:r>
            <a:r>
              <a:rPr lang="el-GR" dirty="0" smtClean="0"/>
              <a:t>πολιτικές (ουσιαστική διάσταση υπερεθνικότητας). Η </a:t>
            </a:r>
            <a:r>
              <a:rPr lang="el-GR" dirty="0"/>
              <a:t>οργάνωση του δικαίου της Ένωσης διακρίνεται, πιο συγκεκριμένα, από </a:t>
            </a:r>
            <a:r>
              <a:rPr lang="el-GR" dirty="0" smtClean="0"/>
              <a:t>ορισμένες βασικές </a:t>
            </a:r>
            <a:r>
              <a:rPr lang="el-GR" dirty="0"/>
              <a:t>δικλείδες και εγγυήσεις </a:t>
            </a:r>
            <a:r>
              <a:rPr lang="el-GR" dirty="0" smtClean="0"/>
              <a:t>υπερεθνικότητας:</a:t>
            </a:r>
            <a:endParaRPr lang="el-GR" dirty="0"/>
          </a:p>
          <a:p>
            <a:endParaRPr lang="el-GR" dirty="0"/>
          </a:p>
        </p:txBody>
      </p:sp>
    </p:spTree>
    <p:extLst>
      <p:ext uri="{BB962C8B-B14F-4D97-AF65-F5344CB8AC3E}">
        <p14:creationId xmlns:p14="http://schemas.microsoft.com/office/powerpoint/2010/main" val="3234869687"/>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18214"/>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64867" y="1498821"/>
            <a:ext cx="9601200" cy="3581400"/>
          </a:xfrm>
        </p:spPr>
        <p:txBody>
          <a:bodyPr>
            <a:normAutofit/>
          </a:bodyPr>
          <a:lstStyle/>
          <a:p>
            <a:pPr marL="0" indent="0" algn="just">
              <a:buNone/>
            </a:pPr>
            <a:r>
              <a:rPr lang="el-GR" sz="2400" dirty="0" smtClean="0"/>
              <a:t>Οταν </a:t>
            </a:r>
            <a:r>
              <a:rPr lang="el-GR" sz="2400" dirty="0"/>
              <a:t>στο κείμενο υπάρχουν συντομογραφίες, πρέπει στην αρχή, τουλάχιστον την πρώτη φορά, να αναγράφεται χωρίς σύντμηση η πλήρης ονομασία υπηρεσιών, νομικών προσώπων κ.λπ. και μέσα σε παρένθεση η συντομογραφία, για να γίνει εφεξής χρήση της. Η παρεμβολή τελειών μεταξύ των γραμμάτων </a:t>
            </a:r>
            <a:r>
              <a:rPr lang="el-GR" sz="2400" dirty="0" smtClean="0"/>
              <a:t>μιας συντομογραφίας δεν είναι απαραίτητη, εκτός αν διευκολύνει την κατανόησή της.</a:t>
            </a:r>
            <a:endParaRPr lang="el-GR" sz="2400" dirty="0"/>
          </a:p>
        </p:txBody>
      </p:sp>
    </p:spTree>
    <p:extLst>
      <p:ext uri="{BB962C8B-B14F-4D97-AF65-F5344CB8AC3E}">
        <p14:creationId xmlns:p14="http://schemas.microsoft.com/office/powerpoint/2010/main" val="1657755660"/>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772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41012" y="1538578"/>
            <a:ext cx="9601200" cy="4909930"/>
          </a:xfrm>
        </p:spPr>
        <p:txBody>
          <a:bodyPr>
            <a:noAutofit/>
          </a:bodyPr>
          <a:lstStyle/>
          <a:p>
            <a:pPr marL="0" indent="0" algn="just">
              <a:buNone/>
            </a:pPr>
            <a:r>
              <a:rPr lang="el-GR" sz="2400" dirty="0"/>
              <a:t>Το κράτος μέλος υποχρεούται να θεσπίσει μέτρα εναρμόνισης προς Οδηγία από το χρονικό σημείο που αυτή ορίζει. Σε περίπτωση μη εμπρόθεσμης μεταφοράς διατάξεων Οδηγίας στο εσωτερικό δίκαιο, η συμμόρφωση πρέπει να ανατρέχει στον χρόνο κατά τον οποίο οι διατάξεις της Οδηγίας έπρεπε να μεταφερθούν στο εσωτερικό </a:t>
            </a:r>
            <a:r>
              <a:rPr lang="el-GR" sz="2400" dirty="0" smtClean="0"/>
              <a:t>δίκαιο.</a:t>
            </a:r>
          </a:p>
          <a:p>
            <a:pPr marL="0" indent="0" algn="just">
              <a:buNone/>
            </a:pPr>
            <a:r>
              <a:rPr lang="el-GR" sz="2400" dirty="0" smtClean="0"/>
              <a:t>Νομίμως </a:t>
            </a:r>
            <a:r>
              <a:rPr lang="el-GR" sz="2400" dirty="0"/>
              <a:t>δηλαδή προσδίδεται αναδρομική ισχύς στις ρυθμίσεις του εθνικού μέτρου μεταφοράς, εφόσον τούτο εκδίδεται σε συμμόρφωση προς τους ορισμούς ευρωπαϊκής Οδηγίας και η προθεσμία προσαρμογής της ελληνικής νομοθεσίας προς τους ορισμούς αυτούς έχει </a:t>
            </a:r>
            <a:r>
              <a:rPr lang="el-GR" sz="2400" dirty="0" smtClean="0"/>
              <a:t>παρέλθει.</a:t>
            </a:r>
          </a:p>
          <a:p>
            <a:pPr marL="0" indent="0" algn="just">
              <a:buNone/>
            </a:pPr>
            <a:r>
              <a:rPr lang="el-GR" sz="2400" dirty="0" smtClean="0"/>
              <a:t> </a:t>
            </a:r>
            <a:r>
              <a:rPr lang="el-GR" sz="2400" dirty="0"/>
              <a:t>Οι διατάξεις με τις οποίες προβλέπονται κυρώσεις δεν μπορούν να έχουν αναδρομική </a:t>
            </a:r>
            <a:r>
              <a:rPr lang="el-GR" sz="2400" dirty="0" smtClean="0"/>
              <a:t>ισχύ. Θα </a:t>
            </a:r>
            <a:r>
              <a:rPr lang="el-GR" sz="2400" dirty="0"/>
              <a:t>πρέπει να διευκρινίζεται ρητά ότι το άρθρο του εθνικού μέτρου μεταφοράς </a:t>
            </a:r>
            <a:r>
              <a:rPr lang="el-GR" sz="2400" dirty="0" smtClean="0"/>
              <a:t>περί κυρώσεων ισχύει από τη δημοσίευσή του στην εφημερίδα της κυβερνήσεως.</a:t>
            </a:r>
            <a:endParaRPr lang="el-GR" sz="2400" dirty="0"/>
          </a:p>
        </p:txBody>
      </p:sp>
    </p:spTree>
    <p:extLst>
      <p:ext uri="{BB962C8B-B14F-4D97-AF65-F5344CB8AC3E}">
        <p14:creationId xmlns:p14="http://schemas.microsoft.com/office/powerpoint/2010/main" val="3881973239"/>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0154"/>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371600" y="1519646"/>
            <a:ext cx="9601200" cy="3581400"/>
          </a:xfrm>
        </p:spPr>
        <p:txBody>
          <a:bodyPr/>
          <a:lstStyle/>
          <a:p>
            <a:r>
              <a:rPr lang="el-GR" dirty="0"/>
              <a:t>Στάδιο 5: Επαλήθευση κατά τη </a:t>
            </a:r>
            <a:r>
              <a:rPr lang="el-GR" dirty="0" smtClean="0"/>
              <a:t>μεταφορά.</a:t>
            </a:r>
          </a:p>
          <a:p>
            <a:endParaRPr lang="el-GR" dirty="0"/>
          </a:p>
          <a:p>
            <a:pPr marL="0" indent="0" algn="just">
              <a:buNone/>
            </a:pPr>
            <a:r>
              <a:rPr lang="el-GR" dirty="0" smtClean="0"/>
              <a:t>Σύνδεση με αρχή της αποτελεσματικότητας</a:t>
            </a:r>
            <a:r>
              <a:rPr lang="el-GR" dirty="0"/>
              <a:t>. Δεδομένου ότι η τελευταία απαιτεί την προσβασιμότητα του κειμένου από κάθε ομάδα χρηστών σε κάθε κράτος μέλος, η πραγματική εξωτερική επαλήθευση μπορεί να επιτευχθεί μόνο μέσω της δοκιμής χρηστών από εκπροσώπους των τριών ομάδων χρηστών σε κάθε εθνική δικαιοδοσία. Η διαδικασία αυτή μπορεί να είναι δαπανηρή σε πόρους, αλλά είναι ο μόνος ασφαλής τρόπος για να διασφαλιστεί ότι τα ρυθμιστικά μηνύματα της ΕΕ θα ληφθούν όπως προβλέπεται και από τις τρεις ομάδες χρηστών στο εκάστοτε κράτος μέλος.</a:t>
            </a:r>
          </a:p>
        </p:txBody>
      </p:sp>
    </p:spTree>
    <p:extLst>
      <p:ext uri="{BB962C8B-B14F-4D97-AF65-F5344CB8AC3E}">
        <p14:creationId xmlns:p14="http://schemas.microsoft.com/office/powerpoint/2010/main" val="3542280090"/>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0154"/>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97429" y="1624148"/>
            <a:ext cx="9601200" cy="4497978"/>
          </a:xfrm>
        </p:spPr>
        <p:txBody>
          <a:bodyPr>
            <a:normAutofit/>
          </a:bodyPr>
          <a:lstStyle/>
          <a:p>
            <a:pPr marL="0" indent="0" algn="just">
              <a:buNone/>
            </a:pPr>
            <a:r>
              <a:rPr lang="el-GR" dirty="0"/>
              <a:t>Η εσωτερική επαλήθευση διασφαλίζει ότι οι ρυθμιστικοί στόχοι της ΕΕ έχουν μεταφραστεί επιτυχώς σε μεταρρύθμιση της εθνικής νομοθεσίας στα κράτη μέλη μεταφοράς και ότι η εν λόγω μεταρρύθμιση της νομοθεσίας έχει εκφραστεί με την κατάλληλη νομοθετική έκφραση στο κράτος μέλος μεταφοράς. Το τελευταίο μέρος επιτυγχάνεται κατά την εξωτερική επαλήθευση μέσω δοκιμών από τους χρήστες. Αλλά το πρώτο μέρος, η μετάφραση των ρυθμιστικών στόχων της ΕΕ σε εθνική νομοθετική μεταρρύθμιση, μπορεί να επαληθευτεί </a:t>
            </a:r>
            <a:r>
              <a:rPr lang="el-GR" dirty="0" smtClean="0"/>
              <a:t>συνδυαστικά μόνο, μέσα από </a:t>
            </a:r>
            <a:r>
              <a:rPr lang="el-GR" dirty="0"/>
              <a:t>τις ρυθμιστικές α</a:t>
            </a:r>
            <a:r>
              <a:rPr lang="el-GR" dirty="0" smtClean="0"/>
              <a:t>ρχές </a:t>
            </a:r>
            <a:r>
              <a:rPr lang="el-GR" dirty="0"/>
              <a:t>της ΕΕ, οι οποίες </a:t>
            </a:r>
            <a:r>
              <a:rPr lang="el-GR" dirty="0" smtClean="0"/>
              <a:t>γνωρίζουν τι επιδιώκεται και με </a:t>
            </a:r>
            <a:r>
              <a:rPr lang="el-GR" dirty="0"/>
              <a:t>τη βοήθεια των εθνικών ρυθμιστικών αρχών, οι οποίες γνωρίζουν το ρυθμιστικό αποτέλεσμα που αναμένεται από τις επιλογές μεταφοράς τους. Για την επίτευξη του </a:t>
            </a:r>
            <a:r>
              <a:rPr lang="el-GR" u="sng" dirty="0"/>
              <a:t>συσχετισμού μεταξύ αυτών των δύο ρυθμιστικών πτυχών και της έκφρασής τους στις εθνικές νομοθετικές επιλογές απαιτείται ένας ανοικτός δίαυλος επικοινωνίας μεταξύ των θεσμικών οργάνων της ΕΕ και των εθνικών συντακτών κατά το στάδιο της προ-νομοθετικής μεταφοράς. </a:t>
            </a:r>
          </a:p>
        </p:txBody>
      </p:sp>
    </p:spTree>
    <p:extLst>
      <p:ext uri="{BB962C8B-B14F-4D97-AF65-F5344CB8AC3E}">
        <p14:creationId xmlns:p14="http://schemas.microsoft.com/office/powerpoint/2010/main" val="2385423885"/>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24989"/>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371600" y="1502228"/>
            <a:ext cx="9601200" cy="4689566"/>
          </a:xfrm>
        </p:spPr>
        <p:txBody>
          <a:bodyPr/>
          <a:lstStyle/>
          <a:p>
            <a:pPr marL="0" indent="0" algn="just">
              <a:buNone/>
            </a:pPr>
            <a:r>
              <a:rPr lang="el-GR" dirty="0"/>
              <a:t>Αυτό μπορεί να διασφαλίσει ότι τα ζητήματα ελλιπούς ή κακής μεταφοράς μπορούν να αντιμετωπιστούν και να διορθωθούν </a:t>
            </a:r>
            <a:r>
              <a:rPr lang="el-GR" u="sng" dirty="0"/>
              <a:t>προτού το εθνικό κείμενο μεταφοράς γίνει νόμος και προτού χρειαστεί τιμωρητική παρέμβαση με τη μορφή διαδικασιών παράβασης κατά του κράτους μέλους</a:t>
            </a:r>
            <a:r>
              <a:rPr lang="el-GR" dirty="0"/>
              <a:t>. Η επιθετικότητα, η αμηχανία και οι δαπανηρές νομικές διαδικασίες μπορούν να αποτραπούν, εάν ο έλεγχος της μεταφοράς μεταφερθεί </a:t>
            </a:r>
            <a:r>
              <a:rPr lang="el-GR" u="sng" dirty="0"/>
              <a:t>στο στάδιο της επαλήθευσης της σύνταξης</a:t>
            </a:r>
            <a:r>
              <a:rPr lang="el-GR" dirty="0"/>
              <a:t>, σε αντίθεση με το μετανομοθετικό στάδιο των πινάκων αντιστοιχίας και των ανεπίσημων επιστολών και των διαδικασιών επί παραβάσει ενώπιον του ΔΕΕ και της επιβολής προστίμων. </a:t>
            </a:r>
            <a:r>
              <a:rPr lang="el-GR" u="sng" dirty="0"/>
              <a:t>Η βελτίωση της νομοθεσίας έχει ωριμάσει την έννοια της συν-νομοθεσίας</a:t>
            </a:r>
            <a:r>
              <a:rPr lang="el-GR" dirty="0"/>
              <a:t>. Στο πλαίσιο αυτό, η εσωτερική επαλήθευση της μεταφοράς πρέπει να εισαχθεί όχι ως υποκατάστατο των διαδικασιών επί παραβάσει αλλά ως </a:t>
            </a:r>
            <a:r>
              <a:rPr lang="el-GR" u="sng" dirty="0"/>
              <a:t>συνεργατική πρόληψη των διαδικασιών επί παραβάσει</a:t>
            </a:r>
            <a:r>
              <a:rPr lang="el-GR" dirty="0"/>
              <a:t>, όπου αυτό είναι δυνατόν. </a:t>
            </a:r>
          </a:p>
        </p:txBody>
      </p:sp>
    </p:spTree>
    <p:extLst>
      <p:ext uri="{BB962C8B-B14F-4D97-AF65-F5344CB8AC3E}">
        <p14:creationId xmlns:p14="http://schemas.microsoft.com/office/powerpoint/2010/main" val="4086920236"/>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273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58388" y="1476103"/>
            <a:ext cx="9601200" cy="4942114"/>
          </a:xfrm>
        </p:spPr>
        <p:txBody>
          <a:bodyPr>
            <a:normAutofit lnSpcReduction="10000"/>
          </a:bodyPr>
          <a:lstStyle/>
          <a:p>
            <a:pPr indent="0" algn="just">
              <a:lnSpc>
                <a:spcPct val="115000"/>
              </a:lnSpc>
              <a:spcAft>
                <a:spcPts val="1000"/>
              </a:spcAft>
              <a:buNone/>
            </a:pPr>
            <a:r>
              <a:rPr lang="el-GR" altLang="el-GR" dirty="0">
                <a:latin typeface="Franklin Gothic Book" panose="020B0503020102020204" pitchFamily="34" charset="0"/>
                <a:ea typeface="Calibri" panose="020F0502020204030204" pitchFamily="34" charset="0"/>
                <a:cs typeface="Times New Roman" panose="02020603050405020304" pitchFamily="18" charset="0"/>
              </a:rPr>
              <a:t>Οι Ελληνες νομοτέχνες συνηθίζουν να ακολουθούν τυφλά τη δομή του ενωσιακού </a:t>
            </a:r>
            <a:r>
              <a:rPr lang="el-GR" altLang="el-GR" dirty="0" smtClean="0">
                <a:latin typeface="Franklin Gothic Book" panose="020B0503020102020204" pitchFamily="34" charset="0"/>
                <a:ea typeface="Calibri" panose="020F0502020204030204" pitchFamily="34" charset="0"/>
                <a:cs typeface="Times New Roman" panose="02020603050405020304" pitchFamily="18" charset="0"/>
              </a:rPr>
              <a:t>κειμένου</a:t>
            </a:r>
          </a:p>
          <a:p>
            <a:pPr indent="0" algn="just">
              <a:lnSpc>
                <a:spcPct val="115000"/>
              </a:lnSpc>
              <a:spcAft>
                <a:spcPts val="1000"/>
              </a:spcAft>
              <a:buNone/>
            </a:pPr>
            <a:r>
              <a:rPr lang="el-GR" altLang="el-GR" dirty="0" err="1" smtClean="0">
                <a:latin typeface="Franklin Gothic Book" panose="020B0503020102020204" pitchFamily="34" charset="0"/>
                <a:ea typeface="Calibri" panose="020F0502020204030204" pitchFamily="34" charset="0"/>
                <a:cs typeface="Times New Roman" panose="02020603050405020304" pitchFamily="18" charset="0"/>
              </a:rPr>
              <a:t>Χρειαζεται</a:t>
            </a:r>
            <a:r>
              <a:rPr lang="el-GR" altLang="el-GR" dirty="0" smtClean="0">
                <a:latin typeface="Franklin Gothic Book" panose="020B0503020102020204" pitchFamily="34" charset="0"/>
                <a:ea typeface="Calibri" panose="020F0502020204030204" pitchFamily="34" charset="0"/>
                <a:cs typeface="Times New Roman" panose="02020603050405020304" pitchFamily="18" charset="0"/>
              </a:rPr>
              <a:t> </a:t>
            </a:r>
            <a:r>
              <a:rPr lang="el-GR" altLang="el-GR" dirty="0">
                <a:latin typeface="Franklin Gothic Book" panose="020B0503020102020204" pitchFamily="34" charset="0"/>
                <a:ea typeface="Calibri" panose="020F0502020204030204" pitchFamily="34" charset="0"/>
                <a:cs typeface="Times New Roman" panose="02020603050405020304" pitchFamily="18" charset="0"/>
              </a:rPr>
              <a:t>μεταστροφη από την κειμενο-κεντρική σε χρηστο-κεντρική δομη των Ελληνικών κειμένων ενσωμάτωσης</a:t>
            </a:r>
          </a:p>
          <a:p>
            <a:pPr indent="0" algn="just">
              <a:lnSpc>
                <a:spcPct val="115000"/>
              </a:lnSpc>
              <a:spcAft>
                <a:spcPts val="1000"/>
              </a:spcAft>
              <a:buNone/>
            </a:pPr>
            <a:r>
              <a:rPr lang="el-GR" altLang="el-GR" dirty="0">
                <a:latin typeface="Franklin Gothic Book" panose="020B0503020102020204" pitchFamily="34" charset="0"/>
                <a:ea typeface="Calibri" panose="020F0502020204030204" pitchFamily="34" charset="0"/>
                <a:cs typeface="Times New Roman" panose="02020603050405020304" pitchFamily="18" charset="0"/>
              </a:rPr>
              <a:t>Οι νομοτέχνες πρέπει να στραφούν</a:t>
            </a:r>
          </a:p>
          <a:p>
            <a:pPr lvl="1" indent="457200" algn="just">
              <a:lnSpc>
                <a:spcPct val="115000"/>
              </a:lnSpc>
              <a:spcAft>
                <a:spcPts val="1000"/>
              </a:spcAft>
            </a:pPr>
            <a:r>
              <a:rPr lang="el-GR" altLang="el-GR" dirty="0">
                <a:latin typeface="Franklin Gothic Book" panose="020B0503020102020204" pitchFamily="34" charset="0"/>
                <a:ea typeface="Calibri" panose="020F0502020204030204" pitchFamily="34" charset="0"/>
                <a:cs typeface="Times New Roman" panose="02020603050405020304" pitchFamily="18" charset="0"/>
              </a:rPr>
              <a:t>στο δικό τους παραδοσιακό στυλ διάρθρωσης των νομοθετικών κειμένων</a:t>
            </a:r>
          </a:p>
          <a:p>
            <a:pPr lvl="1" indent="457200" algn="just">
              <a:lnSpc>
                <a:spcPct val="115000"/>
              </a:lnSpc>
              <a:spcAft>
                <a:spcPts val="1000"/>
              </a:spcAft>
            </a:pPr>
            <a:r>
              <a:rPr lang="el-GR" altLang="el-GR" dirty="0">
                <a:latin typeface="Franklin Gothic Book" panose="020B0503020102020204" pitchFamily="34" charset="0"/>
                <a:ea typeface="Calibri" panose="020F0502020204030204" pitchFamily="34" charset="0"/>
                <a:cs typeface="Times New Roman" panose="02020603050405020304" pitchFamily="18" charset="0"/>
              </a:rPr>
              <a:t>στις αρχές του δικαίου της ΕΕ που ισχύουν για το έργο τους</a:t>
            </a:r>
          </a:p>
          <a:p>
            <a:pPr lvl="1" indent="457200" algn="just">
              <a:lnSpc>
                <a:spcPct val="115000"/>
              </a:lnSpc>
              <a:spcAft>
                <a:spcPts val="1000"/>
              </a:spcAft>
            </a:pPr>
            <a:r>
              <a:rPr lang="el-GR" altLang="el-GR" dirty="0">
                <a:latin typeface="Franklin Gothic Book" panose="020B0503020102020204" pitchFamily="34" charset="0"/>
                <a:ea typeface="Calibri" panose="020F0502020204030204" pitchFamily="34" charset="0"/>
                <a:cs typeface="Times New Roman" panose="02020603050405020304" pitchFamily="18" charset="0"/>
              </a:rPr>
              <a:t>στις εκτιμήσεις για την έκταση, τον τύπο και τη φύση του υπό μεταφορά κειμένου, καθώς και </a:t>
            </a:r>
          </a:p>
          <a:p>
            <a:pPr lvl="1" indent="457200" algn="just">
              <a:lnSpc>
                <a:spcPct val="115000"/>
              </a:lnSpc>
              <a:spcAft>
                <a:spcPts val="1000"/>
              </a:spcAft>
            </a:pPr>
            <a:r>
              <a:rPr lang="el-GR" altLang="el-GR" dirty="0">
                <a:latin typeface="Franklin Gothic Book" panose="020B0503020102020204" pitchFamily="34" charset="0"/>
                <a:ea typeface="Calibri" panose="020F0502020204030204" pitchFamily="34" charset="0"/>
                <a:cs typeface="Times New Roman" panose="02020603050405020304" pitchFamily="18" charset="0"/>
              </a:rPr>
              <a:t>στην πολυεπίπεδη προσέγγιση (</a:t>
            </a:r>
            <a:r>
              <a:rPr lang="en-GB" altLang="el-GR" dirty="0">
                <a:latin typeface="Franklin Gothic Book" panose="020B0503020102020204" pitchFamily="34" charset="0"/>
                <a:ea typeface="Calibri" panose="020F0502020204030204" pitchFamily="34" charset="0"/>
                <a:cs typeface="Times New Roman" panose="02020603050405020304" pitchFamily="18" charset="0"/>
              </a:rPr>
              <a:t>layered structure) </a:t>
            </a:r>
            <a:r>
              <a:rPr lang="el-GR" altLang="el-GR" dirty="0">
                <a:latin typeface="Franklin Gothic Book" panose="020B0503020102020204" pitchFamily="34" charset="0"/>
                <a:ea typeface="Calibri" panose="020F0502020204030204" pitchFamily="34" charset="0"/>
                <a:cs typeface="Times New Roman" panose="02020603050405020304" pitchFamily="18" charset="0"/>
              </a:rPr>
              <a:t>με επίκεντρο τον χρήστη. </a:t>
            </a:r>
          </a:p>
          <a:p>
            <a:pPr marL="0" indent="0">
              <a:buNone/>
            </a:pPr>
            <a:endParaRPr lang="el-GR" dirty="0"/>
          </a:p>
        </p:txBody>
      </p:sp>
    </p:spTree>
    <p:extLst>
      <p:ext uri="{BB962C8B-B14F-4D97-AF65-F5344CB8AC3E}">
        <p14:creationId xmlns:p14="http://schemas.microsoft.com/office/powerpoint/2010/main" val="2153845185"/>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53386"/>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097280" y="1645920"/>
            <a:ext cx="9875520" cy="4221480"/>
          </a:xfrm>
        </p:spPr>
        <p:txBody>
          <a:bodyPr/>
          <a:lstStyle/>
          <a:p>
            <a:pPr indent="0" algn="just">
              <a:lnSpc>
                <a:spcPct val="115000"/>
              </a:lnSpc>
              <a:spcAft>
                <a:spcPts val="1000"/>
              </a:spcAft>
              <a:buNone/>
            </a:pPr>
            <a:r>
              <a:rPr lang="el-GR" altLang="el-GR" dirty="0">
                <a:latin typeface="Times New Roman" panose="02020603050405020304" pitchFamily="18" charset="0"/>
                <a:ea typeface="Calibri" panose="020F0502020204030204" pitchFamily="34" charset="0"/>
                <a:cs typeface="Times New Roman" panose="02020603050405020304" pitchFamily="18" charset="0"/>
              </a:rPr>
              <a:t>Στις αναπόφευκτα υποκειμενικές επιλογές τους, οι εθνικοί συντάκτες καθοδηγούνται από την έννοια της αποτελεσματικότητας σε εθνικό επίπεδο, η οποία συμβάλλει στην αποτελεσματικότητα σε επίπεδο ΕΕ. </a:t>
            </a:r>
          </a:p>
          <a:p>
            <a:pPr indent="0" algn="just">
              <a:lnSpc>
                <a:spcPct val="115000"/>
              </a:lnSpc>
              <a:spcAft>
                <a:spcPts val="1000"/>
              </a:spcAft>
              <a:buNone/>
            </a:pPr>
            <a:r>
              <a:rPr lang="el-GR" altLang="el-GR" dirty="0">
                <a:latin typeface="Times New Roman" panose="02020603050405020304" pitchFamily="18" charset="0"/>
                <a:ea typeface="Calibri" panose="020F0502020204030204" pitchFamily="34" charset="0"/>
                <a:cs typeface="Times New Roman" panose="02020603050405020304" pitchFamily="18" charset="0"/>
              </a:rPr>
              <a:t>Προϋπόθεση και ενισχυτής αυτής της αποτελεσματικότητας είναι η απρόσκοπτη επικοινωνία των ρυθμιστικών μηνυμάτων στους συγκεκριμένους χρήστες του συγκεκριμένου νομοθετικού κειμένου. </a:t>
            </a:r>
          </a:p>
          <a:p>
            <a:endParaRPr lang="el-GR" dirty="0"/>
          </a:p>
        </p:txBody>
      </p:sp>
    </p:spTree>
    <p:extLst>
      <p:ext uri="{BB962C8B-B14F-4D97-AF65-F5344CB8AC3E}">
        <p14:creationId xmlns:p14="http://schemas.microsoft.com/office/powerpoint/2010/main" val="4153459563"/>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69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384663" y="1693816"/>
            <a:ext cx="9601200" cy="4977328"/>
          </a:xfrm>
        </p:spPr>
        <p:txBody>
          <a:bodyPr>
            <a:normAutofit fontScale="85000" lnSpcReduction="20000"/>
          </a:bodyPr>
          <a:lstStyle/>
          <a:p>
            <a:pPr marL="0" indent="0" algn="ctr">
              <a:buNone/>
            </a:pPr>
            <a:r>
              <a:rPr lang="el-GR" sz="2400" dirty="0" smtClean="0"/>
              <a:t>Νομοτεχικοί περιορισμοί.</a:t>
            </a:r>
          </a:p>
          <a:p>
            <a:pPr marL="0" indent="0" algn="just">
              <a:lnSpc>
                <a:spcPct val="90000"/>
              </a:lnSpc>
              <a:buNone/>
            </a:pPr>
            <a:r>
              <a:rPr lang="el-GR" altLang="en-US" sz="3200" dirty="0">
                <a:solidFill>
                  <a:srgbClr val="A50021"/>
                </a:solidFill>
                <a:cs typeface="Times New Roman" panose="02020603050405020304" pitchFamily="18" charset="0"/>
              </a:rPr>
              <a:t> </a:t>
            </a:r>
            <a:r>
              <a:rPr lang="el-GR" altLang="en-US" sz="3200" dirty="0" smtClean="0">
                <a:solidFill>
                  <a:srgbClr val="A50021"/>
                </a:solidFill>
                <a:cs typeface="Times New Roman" panose="02020603050405020304" pitchFamily="18" charset="0"/>
              </a:rPr>
              <a:t>        </a:t>
            </a:r>
            <a:r>
              <a:rPr lang="el-GR" altLang="en-US" sz="2500" dirty="0" smtClean="0">
                <a:cs typeface="Times New Roman" panose="02020603050405020304" pitchFamily="18" charset="0"/>
              </a:rPr>
              <a:t>Το </a:t>
            </a:r>
            <a:r>
              <a:rPr lang="el-GR" altLang="en-US" sz="2500" dirty="0">
                <a:cs typeface="Times New Roman" panose="02020603050405020304" pitchFamily="18" charset="0"/>
              </a:rPr>
              <a:t>περιεχόμενο της ρύθμισης </a:t>
            </a:r>
          </a:p>
          <a:p>
            <a:pPr lvl="1" algn="just">
              <a:lnSpc>
                <a:spcPct val="90000"/>
              </a:lnSpc>
            </a:pPr>
            <a:r>
              <a:rPr lang="el-GR" altLang="en-US" sz="2500" dirty="0">
                <a:cs typeface="Times New Roman" panose="02020603050405020304" pitchFamily="18" charset="0"/>
              </a:rPr>
              <a:t>Τομέας  δεσμευμένος για ειδική μορφή νομοθεσίας (εισαγωγη φορου)</a:t>
            </a:r>
          </a:p>
          <a:p>
            <a:pPr lvl="1" algn="just">
              <a:lnSpc>
                <a:spcPct val="90000"/>
              </a:lnSpc>
            </a:pPr>
            <a:r>
              <a:rPr lang="el-GR" altLang="en-US" sz="2500" dirty="0">
                <a:cs typeface="Times New Roman" panose="02020603050405020304" pitchFamily="18" charset="0"/>
              </a:rPr>
              <a:t>Δευτερεύοντες τομείς δεν θεωρούνται άξιοι παρέμβασης με νόμο, και ρυθμίζονται από κανονιστικές πράξεις ή εσωτερικές </a:t>
            </a:r>
            <a:r>
              <a:rPr lang="el-GR" altLang="en-US" sz="2500" dirty="0" smtClean="0">
                <a:cs typeface="Times New Roman" panose="02020603050405020304" pitchFamily="18" charset="0"/>
              </a:rPr>
              <a:t>εγκυκλίους</a:t>
            </a:r>
          </a:p>
          <a:p>
            <a:pPr marL="530352" lvl="1" indent="0" algn="just">
              <a:lnSpc>
                <a:spcPct val="90000"/>
              </a:lnSpc>
              <a:buNone/>
            </a:pPr>
            <a:r>
              <a:rPr lang="el-GR" altLang="en-US" sz="2500" dirty="0" smtClean="0">
                <a:cs typeface="Times New Roman" panose="02020603050405020304" pitchFamily="18" charset="0"/>
              </a:rPr>
              <a:t>Ειδικές περιπτώσεις </a:t>
            </a:r>
            <a:r>
              <a:rPr lang="el-GR" altLang="en-US" sz="2500" dirty="0">
                <a:cs typeface="Times New Roman" panose="02020603050405020304" pitchFamily="18" charset="0"/>
              </a:rPr>
              <a:t>δημοκρατικής νομιμότητας</a:t>
            </a:r>
          </a:p>
          <a:p>
            <a:pPr lvl="1" algn="just">
              <a:lnSpc>
                <a:spcPct val="90000"/>
              </a:lnSpc>
            </a:pPr>
            <a:r>
              <a:rPr lang="el-GR" altLang="en-US" sz="2500" dirty="0" smtClean="0">
                <a:cs typeface="Times New Roman" panose="02020603050405020304" pitchFamily="18" charset="0"/>
              </a:rPr>
              <a:t>Σοβαρός </a:t>
            </a:r>
            <a:r>
              <a:rPr lang="el-GR" altLang="en-US" sz="2500" dirty="0">
                <a:cs typeface="Times New Roman" panose="02020603050405020304" pitchFamily="18" charset="0"/>
              </a:rPr>
              <a:t>συμβιβασμός των θεμελιωδών δικαιωμάτων</a:t>
            </a:r>
          </a:p>
          <a:p>
            <a:pPr lvl="1" algn="just">
              <a:lnSpc>
                <a:spcPct val="90000"/>
              </a:lnSpc>
            </a:pPr>
            <a:r>
              <a:rPr lang="el-GR" altLang="en-US" sz="2500" dirty="0">
                <a:cs typeface="Times New Roman" panose="02020603050405020304" pitchFamily="18" charset="0"/>
              </a:rPr>
              <a:t>Εισαγωγή και απόδοση σημαντικών εξουσιών και αρμοδιοτήτων</a:t>
            </a:r>
          </a:p>
          <a:p>
            <a:pPr lvl="1" algn="just">
              <a:lnSpc>
                <a:spcPct val="90000"/>
              </a:lnSpc>
            </a:pPr>
            <a:r>
              <a:rPr lang="el-GR" altLang="en-US" sz="2500" dirty="0">
                <a:cs typeface="Times New Roman" panose="02020603050405020304" pitchFamily="18" charset="0"/>
              </a:rPr>
              <a:t>Ευρύς κύκλος αποδεκτών</a:t>
            </a:r>
          </a:p>
          <a:p>
            <a:pPr lvl="1" algn="just">
              <a:lnSpc>
                <a:spcPct val="90000"/>
              </a:lnSpc>
            </a:pPr>
            <a:r>
              <a:rPr lang="el-GR" altLang="en-US" sz="2500" dirty="0">
                <a:cs typeface="Times New Roman" panose="02020603050405020304" pitchFamily="18" charset="0"/>
              </a:rPr>
              <a:t>Σημαντικές πολιτικές, οικονομικές και κοινωνικές συνέπειες</a:t>
            </a:r>
          </a:p>
          <a:p>
            <a:pPr lvl="1" algn="just">
              <a:lnSpc>
                <a:spcPct val="90000"/>
              </a:lnSpc>
            </a:pPr>
            <a:r>
              <a:rPr lang="el-GR" altLang="en-US" sz="2500" dirty="0">
                <a:cs typeface="Times New Roman" panose="02020603050405020304" pitchFamily="18" charset="0"/>
              </a:rPr>
              <a:t>Αμφιλεγόμενος πολιτικός χαρακτήρας των προτεινόμενων </a:t>
            </a:r>
            <a:r>
              <a:rPr lang="el-GR" altLang="en-US" sz="2500" dirty="0" smtClean="0">
                <a:cs typeface="Times New Roman" panose="02020603050405020304" pitchFamily="18" charset="0"/>
              </a:rPr>
              <a:t>λύσεων</a:t>
            </a:r>
          </a:p>
          <a:p>
            <a:pPr marL="530352" lvl="1" indent="0" algn="just">
              <a:lnSpc>
                <a:spcPct val="90000"/>
              </a:lnSpc>
              <a:buNone/>
            </a:pPr>
            <a:r>
              <a:rPr lang="el-GR" altLang="en-US" sz="2500" dirty="0" smtClean="0">
                <a:cs typeface="Times New Roman" panose="02020603050405020304" pitchFamily="18" charset="0"/>
              </a:rPr>
              <a:t>Ειδικές περιπτώσεις </a:t>
            </a:r>
            <a:r>
              <a:rPr lang="el-GR" altLang="en-US" sz="2500" dirty="0">
                <a:cs typeface="Times New Roman" panose="02020603050405020304" pitchFamily="18" charset="0"/>
              </a:rPr>
              <a:t>κανονιστικής τάξης</a:t>
            </a:r>
          </a:p>
          <a:p>
            <a:pPr lvl="1" algn="just">
              <a:lnSpc>
                <a:spcPct val="90000"/>
              </a:lnSpc>
            </a:pPr>
            <a:r>
              <a:rPr lang="el-GR" altLang="en-US" sz="2500" dirty="0">
                <a:cs typeface="Times New Roman" panose="02020603050405020304" pitchFamily="18" charset="0"/>
              </a:rPr>
              <a:t>Ανάγκη για ευελιξία της ρύθμισης</a:t>
            </a:r>
          </a:p>
          <a:p>
            <a:pPr lvl="1" algn="just">
              <a:lnSpc>
                <a:spcPct val="90000"/>
              </a:lnSpc>
            </a:pPr>
            <a:r>
              <a:rPr lang="el-GR" altLang="en-US" sz="2500" dirty="0">
                <a:cs typeface="Times New Roman" panose="02020603050405020304" pitchFamily="18" charset="0"/>
              </a:rPr>
              <a:t>Τεχνική φύση της κανονιστικής ύλης</a:t>
            </a:r>
          </a:p>
          <a:p>
            <a:pPr lvl="1" algn="just">
              <a:lnSpc>
                <a:spcPct val="90000"/>
              </a:lnSpc>
            </a:pPr>
            <a:r>
              <a:rPr lang="el-GR" altLang="en-US" sz="2500" dirty="0">
                <a:cs typeface="Times New Roman" panose="02020603050405020304" pitchFamily="18" charset="0"/>
              </a:rPr>
              <a:t>Επαναλαμβανόμενες </a:t>
            </a:r>
            <a:r>
              <a:rPr lang="el-GR" altLang="en-US" sz="2500" dirty="0" smtClean="0">
                <a:cs typeface="Times New Roman" panose="02020603050405020304" pitchFamily="18" charset="0"/>
              </a:rPr>
              <a:t>πράξεις.</a:t>
            </a:r>
            <a:endParaRPr lang="el-GR" altLang="en-US" sz="2500" dirty="0">
              <a:cs typeface="Times New Roman" panose="02020603050405020304" pitchFamily="18" charset="0"/>
            </a:endParaRPr>
          </a:p>
          <a:p>
            <a:pPr marL="0" indent="0">
              <a:buNone/>
            </a:pPr>
            <a:endParaRPr lang="el-GR" sz="2500" dirty="0"/>
          </a:p>
        </p:txBody>
      </p:sp>
    </p:spTree>
    <p:extLst>
      <p:ext uri="{BB962C8B-B14F-4D97-AF65-F5344CB8AC3E}">
        <p14:creationId xmlns:p14="http://schemas.microsoft.com/office/powerpoint/2010/main" val="2769914780"/>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2208214" y="765175"/>
            <a:ext cx="7793037" cy="628196"/>
          </a:xfrm>
        </p:spPr>
        <p:txBody>
          <a:bodyPr>
            <a:noAutofit/>
          </a:bodyPr>
          <a:lstStyle/>
          <a:p>
            <a:pPr>
              <a:defRPr/>
            </a:pPr>
            <a:r>
              <a:rPr lang="el-GR" altLang="en-US" sz="4000" dirty="0" smtClean="0">
                <a:cs typeface="Times New Roman" panose="02020603050405020304" pitchFamily="18" charset="0"/>
              </a:rPr>
              <a:t> </a:t>
            </a:r>
            <a:r>
              <a:rPr lang="el-GR" sz="28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n-US" altLang="en-US" sz="2800" dirty="0"/>
          </a:p>
        </p:txBody>
      </p:sp>
      <p:sp>
        <p:nvSpPr>
          <p:cNvPr id="16387" name="Rectangle 3"/>
          <p:cNvSpPr>
            <a:spLocks noGrp="1"/>
          </p:cNvSpPr>
          <p:nvPr>
            <p:ph idx="1"/>
          </p:nvPr>
        </p:nvSpPr>
        <p:spPr>
          <a:xfrm>
            <a:off x="1905000" y="1700213"/>
            <a:ext cx="8574088" cy="5257800"/>
          </a:xfrm>
        </p:spPr>
        <p:txBody>
          <a:bodyPr/>
          <a:lstStyle/>
          <a:p>
            <a:pPr marL="342900" indent="-342900">
              <a:lnSpc>
                <a:spcPct val="107000"/>
              </a:lnSpc>
              <a:spcBef>
                <a:spcPts val="600"/>
              </a:spcBef>
              <a:buFont typeface="Symbol" panose="05050102010706020507" pitchFamily="18" charset="2"/>
              <a:buChar char=""/>
            </a:pPr>
            <a:r>
              <a:rPr lang="en-GB" altLang="en-US" sz="1600" dirty="0" err="1">
                <a:latin typeface="Franklin Gothic Book" panose="020B0503020102020204" pitchFamily="34" charset="0"/>
                <a:cs typeface="Calibri" panose="020F0502020204030204" pitchFamily="34" charset="0"/>
              </a:rPr>
              <a:t>Τίτλος</a:t>
            </a:r>
            <a:r>
              <a:rPr lang="en-GB" altLang="en-US" sz="1600" dirty="0">
                <a:latin typeface="Franklin Gothic Book" panose="020B0503020102020204" pitchFamily="34" charset="0"/>
                <a:cs typeface="Calibri" panose="020F0502020204030204" pitchFamily="34" charset="0"/>
              </a:rPr>
              <a:t> </a:t>
            </a:r>
            <a:endParaRPr lang="en-GB" altLang="en-US" sz="1600" dirty="0">
              <a:latin typeface="Franklin Gothic Book" panose="020B0503020102020204" pitchFamily="34" charset="0"/>
              <a:ea typeface="Calibri" panose="020F0502020204030204" pitchFamily="34" charset="0"/>
              <a:cs typeface="Times New Roman" panose="02020603050405020304" pitchFamily="18" charset="0"/>
            </a:endParaRPr>
          </a:p>
          <a:p>
            <a:pPr marL="342900" indent="-342900">
              <a:lnSpc>
                <a:spcPct val="107000"/>
              </a:lnSpc>
              <a:spcBef>
                <a:spcPts val="600"/>
              </a:spcBef>
              <a:buFont typeface="Symbol" panose="05050102010706020507" pitchFamily="18" charset="2"/>
              <a:buChar char=""/>
            </a:pPr>
            <a:r>
              <a:rPr lang="en-GB" altLang="en-US" sz="1600" dirty="0" err="1">
                <a:latin typeface="Franklin Gothic Book" panose="020B0503020102020204" pitchFamily="34" charset="0"/>
                <a:cs typeface="Calibri" panose="020F0502020204030204" pitchFamily="34" charset="0"/>
              </a:rPr>
              <a:t>Πίν</a:t>
            </a:r>
            <a:r>
              <a:rPr lang="en-GB" altLang="en-US" sz="1600" dirty="0">
                <a:latin typeface="Franklin Gothic Book" panose="020B0503020102020204" pitchFamily="34" charset="0"/>
                <a:cs typeface="Calibri" panose="020F0502020204030204" pitchFamily="34" charset="0"/>
              </a:rPr>
              <a:t>ακας περιεχομένων </a:t>
            </a:r>
          </a:p>
          <a:p>
            <a:pPr marL="342900" indent="-342900">
              <a:lnSpc>
                <a:spcPct val="107000"/>
              </a:lnSpc>
              <a:spcBef>
                <a:spcPts val="600"/>
              </a:spcBef>
              <a:buFont typeface="Symbol" panose="05050102010706020507" pitchFamily="18" charset="2"/>
              <a:buChar char=""/>
            </a:pPr>
            <a:r>
              <a:rPr lang="en-GB" altLang="en-US" sz="1600" dirty="0" err="1">
                <a:latin typeface="Franklin Gothic Book" panose="020B0503020102020204" pitchFamily="34" charset="0"/>
                <a:cs typeface="Calibri" panose="020F0502020204030204" pitchFamily="34" charset="0"/>
              </a:rPr>
              <a:t>Γενικές</a:t>
            </a:r>
            <a:r>
              <a:rPr lang="en-GB"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δι</a:t>
            </a:r>
            <a:r>
              <a:rPr lang="en-GB" altLang="en-US" sz="1600" dirty="0">
                <a:latin typeface="Franklin Gothic Book" panose="020B0503020102020204" pitchFamily="34" charset="0"/>
                <a:cs typeface="Calibri" panose="020F0502020204030204" pitchFamily="34" charset="0"/>
              </a:rPr>
              <a:t>ατάξεις</a:t>
            </a:r>
            <a:r>
              <a:rPr lang="el-GR"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Πεδίο</a:t>
            </a:r>
            <a:r>
              <a:rPr lang="en-GB"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εφ</a:t>
            </a:r>
            <a:r>
              <a:rPr lang="en-GB" altLang="en-US" sz="1600" dirty="0">
                <a:latin typeface="Franklin Gothic Book" panose="020B0503020102020204" pitchFamily="34" charset="0"/>
                <a:cs typeface="Calibri" panose="020F0502020204030204" pitchFamily="34" charset="0"/>
              </a:rPr>
              <a:t>αρμογής</a:t>
            </a:r>
            <a:r>
              <a:rPr lang="el-GR"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Ορισμοί</a:t>
            </a:r>
            <a:r>
              <a:rPr lang="el-GR" altLang="en-US" sz="1600" dirty="0">
                <a:latin typeface="Franklin Gothic Book" panose="020B0503020102020204" pitchFamily="34" charset="0"/>
                <a:cs typeface="Calibri" panose="020F0502020204030204" pitchFamily="34" charset="0"/>
              </a:rPr>
              <a:t>, </a:t>
            </a:r>
            <a:r>
              <a:rPr lang="en-GB" altLang="en-US" sz="1600" dirty="0">
                <a:latin typeface="Franklin Gothic Book" panose="020B0503020102020204" pitchFamily="34" charset="0"/>
                <a:cs typeface="Calibri" panose="020F0502020204030204" pitchFamily="34" charset="0"/>
              </a:rPr>
              <a:t>Δια</a:t>
            </a:r>
            <a:r>
              <a:rPr lang="en-GB" altLang="en-US" sz="1600" dirty="0" err="1">
                <a:latin typeface="Franklin Gothic Book" panose="020B0503020102020204" pitchFamily="34" charset="0"/>
                <a:cs typeface="Calibri" panose="020F0502020204030204" pitchFamily="34" charset="0"/>
              </a:rPr>
              <a:t>τάξεις</a:t>
            </a:r>
            <a:r>
              <a:rPr lang="en-GB"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γενικής</a:t>
            </a:r>
            <a:r>
              <a:rPr lang="en-GB"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εφ</a:t>
            </a:r>
            <a:r>
              <a:rPr lang="en-GB" altLang="en-US" sz="1600" dirty="0">
                <a:latin typeface="Franklin Gothic Book" panose="020B0503020102020204" pitchFamily="34" charset="0"/>
                <a:cs typeface="Calibri" panose="020F0502020204030204" pitchFamily="34" charset="0"/>
              </a:rPr>
              <a:t>αρμογής</a:t>
            </a:r>
            <a:r>
              <a:rPr lang="el-GR" altLang="en-US" sz="1600" dirty="0">
                <a:latin typeface="Franklin Gothic Book" panose="020B0503020102020204" pitchFamily="34" charset="0"/>
                <a:cs typeface="Calibri" panose="020F0502020204030204" pitchFamily="34" charset="0"/>
              </a:rPr>
              <a:t>)</a:t>
            </a:r>
            <a:endParaRPr lang="en-GB" altLang="en-US" sz="1600" dirty="0">
              <a:latin typeface="Franklin Gothic Book" panose="020B0503020102020204" pitchFamily="34" charset="0"/>
              <a:cs typeface="Calibri" panose="020F0502020204030204" pitchFamily="34" charset="0"/>
            </a:endParaRPr>
          </a:p>
          <a:p>
            <a:pPr marL="342900" indent="-342900">
              <a:lnSpc>
                <a:spcPct val="107000"/>
              </a:lnSpc>
              <a:spcBef>
                <a:spcPts val="600"/>
              </a:spcBef>
              <a:buFont typeface="Symbol" panose="05050102010706020507" pitchFamily="18" charset="2"/>
              <a:buChar char=""/>
            </a:pPr>
            <a:r>
              <a:rPr lang="en-GB" altLang="en-US" sz="1600" dirty="0">
                <a:latin typeface="Franklin Gothic Book" panose="020B0503020102020204" pitchFamily="34" charset="0"/>
                <a:cs typeface="Calibri" panose="020F0502020204030204" pitchFamily="34" charset="0"/>
              </a:rPr>
              <a:t>Ουσια</a:t>
            </a:r>
            <a:r>
              <a:rPr lang="en-GB" altLang="en-US" sz="1600" dirty="0" err="1">
                <a:latin typeface="Franklin Gothic Book" panose="020B0503020102020204" pitchFamily="34" charset="0"/>
                <a:cs typeface="Calibri" panose="020F0502020204030204" pitchFamily="34" charset="0"/>
              </a:rPr>
              <a:t>στικές</a:t>
            </a:r>
            <a:r>
              <a:rPr lang="en-GB"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δι</a:t>
            </a:r>
            <a:r>
              <a:rPr lang="en-GB" altLang="en-US" sz="1600" dirty="0">
                <a:latin typeface="Franklin Gothic Book" panose="020B0503020102020204" pitchFamily="34" charset="0"/>
                <a:cs typeface="Calibri" panose="020F0502020204030204" pitchFamily="34" charset="0"/>
              </a:rPr>
              <a:t>ατάξεις</a:t>
            </a:r>
          </a:p>
          <a:p>
            <a:pPr marL="342900" indent="-342900">
              <a:lnSpc>
                <a:spcPct val="107000"/>
              </a:lnSpc>
              <a:spcBef>
                <a:spcPts val="600"/>
              </a:spcBef>
              <a:buFont typeface="Symbol" panose="05050102010706020507" pitchFamily="18" charset="2"/>
              <a:buChar char=""/>
            </a:pPr>
            <a:r>
              <a:rPr lang="en-GB" altLang="en-US" sz="1600" dirty="0" err="1">
                <a:latin typeface="Franklin Gothic Book" panose="020B0503020102020204" pitchFamily="34" charset="0"/>
                <a:cs typeface="Calibri" panose="020F0502020204030204" pitchFamily="34" charset="0"/>
              </a:rPr>
              <a:t>Οργ</a:t>
            </a:r>
            <a:r>
              <a:rPr lang="en-GB" altLang="en-US" sz="1600" dirty="0">
                <a:latin typeface="Franklin Gothic Book" panose="020B0503020102020204" pitchFamily="34" charset="0"/>
                <a:cs typeface="Calibri" panose="020F0502020204030204" pitchFamily="34" charset="0"/>
              </a:rPr>
              <a:t>ανωτικές διατάξεις</a:t>
            </a:r>
          </a:p>
          <a:p>
            <a:pPr marL="342900" indent="-342900">
              <a:lnSpc>
                <a:spcPct val="107000"/>
              </a:lnSpc>
              <a:spcBef>
                <a:spcPts val="600"/>
              </a:spcBef>
              <a:buFont typeface="Symbol" panose="05050102010706020507" pitchFamily="18" charset="2"/>
              <a:buChar char=""/>
            </a:pPr>
            <a:r>
              <a:rPr lang="en-GB" altLang="en-US" sz="1600" dirty="0">
                <a:latin typeface="Franklin Gothic Book" panose="020B0503020102020204" pitchFamily="34" charset="0"/>
                <a:cs typeface="Calibri" panose="020F0502020204030204" pitchFamily="34" charset="0"/>
              </a:rPr>
              <a:t>Δια</a:t>
            </a:r>
            <a:r>
              <a:rPr lang="en-GB" altLang="en-US" sz="1600" dirty="0" err="1">
                <a:latin typeface="Franklin Gothic Book" panose="020B0503020102020204" pitchFamily="34" charset="0"/>
                <a:cs typeface="Calibri" panose="020F0502020204030204" pitchFamily="34" charset="0"/>
              </a:rPr>
              <a:t>δικ</a:t>
            </a:r>
            <a:r>
              <a:rPr lang="en-GB" altLang="en-US" sz="1600" dirty="0">
                <a:latin typeface="Franklin Gothic Book" panose="020B0503020102020204" pitchFamily="34" charset="0"/>
                <a:cs typeface="Calibri" panose="020F0502020204030204" pitchFamily="34" charset="0"/>
              </a:rPr>
              <a:t>αστικές διατάξεις – προθεσμίες</a:t>
            </a:r>
          </a:p>
          <a:p>
            <a:pPr marL="342900" indent="-342900">
              <a:lnSpc>
                <a:spcPct val="107000"/>
              </a:lnSpc>
              <a:spcBef>
                <a:spcPts val="600"/>
              </a:spcBef>
              <a:buFont typeface="Symbol" panose="05050102010706020507" pitchFamily="18" charset="2"/>
              <a:buChar char=""/>
            </a:pPr>
            <a:r>
              <a:rPr lang="el-GR" altLang="en-US" sz="1600" dirty="0">
                <a:latin typeface="Franklin Gothic Book" panose="020B0503020102020204" pitchFamily="34" charset="0"/>
                <a:cs typeface="Calibri" panose="020F0502020204030204" pitchFamily="34" charset="0"/>
              </a:rPr>
              <a:t>Ποινικές και δικονομικές διατάξεις – διοικητικές κυρώσεις</a:t>
            </a:r>
            <a:endParaRPr lang="en-GB" altLang="en-US" sz="1600" dirty="0">
              <a:latin typeface="Franklin Gothic Book" panose="020B0503020102020204" pitchFamily="34" charset="0"/>
              <a:cs typeface="Calibri" panose="020F0502020204030204" pitchFamily="34" charset="0"/>
            </a:endParaRPr>
          </a:p>
          <a:p>
            <a:pPr marL="342900" indent="-342900">
              <a:lnSpc>
                <a:spcPct val="107000"/>
              </a:lnSpc>
              <a:spcBef>
                <a:spcPts val="600"/>
              </a:spcBef>
              <a:buFont typeface="Symbol" panose="05050102010706020507" pitchFamily="18" charset="2"/>
              <a:buChar char=""/>
            </a:pPr>
            <a:r>
              <a:rPr lang="en-GB" altLang="en-US" sz="1600" dirty="0" err="1">
                <a:latin typeface="Franklin Gothic Book" panose="020B0503020102020204" pitchFamily="34" charset="0"/>
                <a:cs typeface="Calibri" panose="020F0502020204030204" pitchFamily="34" charset="0"/>
              </a:rPr>
              <a:t>Εξουσιοδοτικές</a:t>
            </a:r>
            <a:r>
              <a:rPr lang="en-GB"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δι</a:t>
            </a:r>
            <a:r>
              <a:rPr lang="en-GB" altLang="en-US" sz="1600" dirty="0">
                <a:latin typeface="Franklin Gothic Book" panose="020B0503020102020204" pitchFamily="34" charset="0"/>
                <a:cs typeface="Calibri" panose="020F0502020204030204" pitchFamily="34" charset="0"/>
              </a:rPr>
              <a:t>ατάξεις</a:t>
            </a:r>
          </a:p>
          <a:p>
            <a:pPr marL="342900" indent="-342900">
              <a:lnSpc>
                <a:spcPct val="107000"/>
              </a:lnSpc>
              <a:spcBef>
                <a:spcPts val="600"/>
              </a:spcBef>
              <a:buFont typeface="Symbol" panose="05050102010706020507" pitchFamily="18" charset="2"/>
              <a:buChar char=""/>
            </a:pPr>
            <a:r>
              <a:rPr lang="en-GB" altLang="en-US" sz="1600" dirty="0" err="1">
                <a:latin typeface="Franklin Gothic Book" panose="020B0503020102020204" pitchFamily="34" charset="0"/>
                <a:cs typeface="Calibri" panose="020F0502020204030204" pitchFamily="34" charset="0"/>
              </a:rPr>
              <a:t>Τελικές</a:t>
            </a:r>
            <a:r>
              <a:rPr lang="en-GB"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δι</a:t>
            </a:r>
            <a:r>
              <a:rPr lang="en-GB" altLang="en-US" sz="1600" dirty="0">
                <a:latin typeface="Franklin Gothic Book" panose="020B0503020102020204" pitchFamily="34" charset="0"/>
                <a:cs typeface="Calibri" panose="020F0502020204030204" pitchFamily="34" charset="0"/>
              </a:rPr>
              <a:t>ατάξεις </a:t>
            </a:r>
          </a:p>
          <a:p>
            <a:pPr marL="342900" indent="-342900">
              <a:lnSpc>
                <a:spcPct val="107000"/>
              </a:lnSpc>
              <a:spcBef>
                <a:spcPts val="600"/>
              </a:spcBef>
              <a:buFont typeface="Symbol" panose="05050102010706020507" pitchFamily="18" charset="2"/>
              <a:buChar char=""/>
            </a:pPr>
            <a:r>
              <a:rPr lang="en-GB" altLang="en-US" sz="1600" dirty="0" err="1">
                <a:latin typeface="Franklin Gothic Book" panose="020B0503020102020204" pitchFamily="34" charset="0"/>
                <a:cs typeface="Calibri" panose="020F0502020204030204" pitchFamily="34" charset="0"/>
              </a:rPr>
              <a:t>Μετ</a:t>
            </a:r>
            <a:r>
              <a:rPr lang="en-GB" altLang="en-US" sz="1600" dirty="0">
                <a:latin typeface="Franklin Gothic Book" panose="020B0503020102020204" pitchFamily="34" charset="0"/>
                <a:cs typeface="Calibri" panose="020F0502020204030204" pitchFamily="34" charset="0"/>
              </a:rPr>
              <a:t>αβατικές διατάξεις </a:t>
            </a:r>
          </a:p>
          <a:p>
            <a:pPr marL="342900" indent="-342900">
              <a:lnSpc>
                <a:spcPct val="107000"/>
              </a:lnSpc>
              <a:spcBef>
                <a:spcPts val="600"/>
              </a:spcBef>
              <a:buFont typeface="Symbol" panose="05050102010706020507" pitchFamily="18" charset="2"/>
              <a:buChar char=""/>
            </a:pPr>
            <a:r>
              <a:rPr lang="en-GB" altLang="en-US" sz="1600" dirty="0">
                <a:latin typeface="Franklin Gothic Book" panose="020B0503020102020204" pitchFamily="34" charset="0"/>
                <a:cs typeface="Calibri" panose="020F0502020204030204" pitchFamily="34" charset="0"/>
              </a:rPr>
              <a:t>Κατα</a:t>
            </a:r>
            <a:r>
              <a:rPr lang="en-GB" altLang="en-US" sz="1600" dirty="0" err="1">
                <a:latin typeface="Franklin Gothic Book" panose="020B0503020102020204" pitchFamily="34" charset="0"/>
                <a:cs typeface="Calibri" panose="020F0502020204030204" pitchFamily="34" charset="0"/>
              </a:rPr>
              <a:t>ργούμενες</a:t>
            </a:r>
            <a:r>
              <a:rPr lang="en-GB"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δι</a:t>
            </a:r>
            <a:r>
              <a:rPr lang="en-GB" altLang="en-US" sz="1600" dirty="0">
                <a:latin typeface="Franklin Gothic Book" panose="020B0503020102020204" pitchFamily="34" charset="0"/>
                <a:cs typeface="Calibri" panose="020F0502020204030204" pitchFamily="34" charset="0"/>
              </a:rPr>
              <a:t>ατάξης</a:t>
            </a:r>
            <a:endParaRPr lang="el-GR" altLang="en-US" sz="1600" dirty="0">
              <a:latin typeface="Franklin Gothic Book" panose="020B0503020102020204" pitchFamily="34" charset="0"/>
              <a:cs typeface="Calibri" panose="020F0502020204030204" pitchFamily="34" charset="0"/>
            </a:endParaRPr>
          </a:p>
          <a:p>
            <a:pPr marL="342900" indent="-342900">
              <a:lnSpc>
                <a:spcPct val="107000"/>
              </a:lnSpc>
              <a:spcBef>
                <a:spcPts val="600"/>
              </a:spcBef>
              <a:buFont typeface="Symbol" panose="05050102010706020507" pitchFamily="18" charset="2"/>
              <a:buChar char=""/>
            </a:pPr>
            <a:r>
              <a:rPr lang="en-GB" altLang="en-US" sz="1600" dirty="0">
                <a:latin typeface="Franklin Gothic Book" panose="020B0503020102020204" pitchFamily="34" charset="0"/>
                <a:cs typeface="Calibri" panose="020F0502020204030204" pitchFamily="34" charset="0"/>
              </a:rPr>
              <a:t>Ένα</a:t>
            </a:r>
            <a:r>
              <a:rPr lang="en-GB" altLang="en-US" sz="1600" dirty="0" err="1">
                <a:latin typeface="Franklin Gothic Book" panose="020B0503020102020204" pitchFamily="34" charset="0"/>
                <a:cs typeface="Calibri" panose="020F0502020204030204" pitchFamily="34" charset="0"/>
              </a:rPr>
              <a:t>ρξη</a:t>
            </a:r>
            <a:r>
              <a:rPr lang="en-GB" altLang="en-US" sz="1600" dirty="0">
                <a:latin typeface="Franklin Gothic Book" panose="020B0503020102020204" pitchFamily="34" charset="0"/>
                <a:cs typeface="Calibri" panose="020F0502020204030204" pitchFamily="34" charset="0"/>
              </a:rPr>
              <a:t> </a:t>
            </a:r>
            <a:r>
              <a:rPr lang="en-GB" altLang="en-US" sz="1600" dirty="0" err="1">
                <a:latin typeface="Franklin Gothic Book" panose="020B0503020102020204" pitchFamily="34" charset="0"/>
                <a:cs typeface="Calibri" panose="020F0502020204030204" pitchFamily="34" charset="0"/>
              </a:rPr>
              <a:t>ισχύος</a:t>
            </a:r>
            <a:endParaRPr lang="el-GR" altLang="en-US" sz="2400" i="1" dirty="0">
              <a:latin typeface="Franklin Gothic Book" panose="020B0503020102020204" pitchFamily="34" charset="0"/>
              <a:ea typeface="Arial Unicode MS" panose="020B0604020202020204" pitchFamily="34" charset="-128"/>
              <a:cs typeface="Arial Unicode MS" panose="020B0604020202020204" pitchFamily="34" charset="-128"/>
            </a:endParaRPr>
          </a:p>
        </p:txBody>
      </p:sp>
      <p:sp>
        <p:nvSpPr>
          <p:cNvPr id="2" name="Footer Placeholder 1"/>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1851844148"/>
      </p:ext>
    </p:extLst>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11777"/>
          </a:xfrm>
        </p:spPr>
        <p:txBody>
          <a:bodyPr/>
          <a:lstStyle/>
          <a:p>
            <a:pPr>
              <a:defRPr/>
            </a:pPr>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n-GB" dirty="0"/>
          </a:p>
        </p:txBody>
      </p:sp>
      <p:sp>
        <p:nvSpPr>
          <p:cNvPr id="3" name="Content Placeholder 2"/>
          <p:cNvSpPr>
            <a:spLocks noGrp="1"/>
          </p:cNvSpPr>
          <p:nvPr>
            <p:ph idx="1"/>
          </p:nvPr>
        </p:nvSpPr>
        <p:spPr>
          <a:xfrm>
            <a:off x="1294085" y="1297577"/>
            <a:ext cx="8640762" cy="4897438"/>
          </a:xfrm>
        </p:spPr>
        <p:txBody>
          <a:bodyPr>
            <a:normAutofit/>
          </a:bodyPr>
          <a:lstStyle/>
          <a:p>
            <a:pPr marL="0" indent="0" algn="just">
              <a:buClr>
                <a:srgbClr val="ED8428"/>
              </a:buClr>
              <a:buNone/>
              <a:defRPr/>
            </a:pPr>
            <a:r>
              <a:rPr lang="el-GR" altLang="en-US" dirty="0">
                <a:solidFill>
                  <a:srgbClr val="000000"/>
                </a:solidFill>
                <a:ea typeface="Arial Unicode MS" panose="020B0604020202020204" pitchFamily="34" charset="-128"/>
                <a:cs typeface="Arial Unicode MS" panose="020B0604020202020204" pitchFamily="34" charset="-128"/>
              </a:rPr>
              <a:t>Ο τίτλος αποδίδει συνοπτικά το πλήρες αντικείμενο του νομοσχεδίου, ώστε οι χρήστες να μπορούν να κατανοήσουν άμεσα αν και σε ποιόν βαθμό το νομοσχέδιο τους αφορά. Ο τίτλος συνοψίζει και επικοινωνεί τα βασικά «μηνύματα» της νομοθεσίας και είναι ιδιαίτερα σημαντικός για την προσβασιμότητα του νόμου. </a:t>
            </a:r>
          </a:p>
          <a:p>
            <a:pPr marL="0" indent="0" algn="just">
              <a:buClr>
                <a:srgbClr val="ED8428"/>
              </a:buClr>
              <a:buNone/>
              <a:defRPr/>
            </a:pPr>
            <a:r>
              <a:rPr lang="el-GR" altLang="en-US" dirty="0">
                <a:solidFill>
                  <a:srgbClr val="000000"/>
                </a:solidFill>
                <a:ea typeface="Arial Unicode MS" panose="020B0604020202020204" pitchFamily="34" charset="-128"/>
                <a:cs typeface="Arial Unicode MS" panose="020B0604020202020204" pitchFamily="34" charset="-128"/>
              </a:rPr>
              <a:t>Ο τίτλος είναι σύντομος, περιεκτικός και περιγράφει το βασικό αντικείμενο της ρύθμισης. Δευτερευόντως, και εφόσον κρίνεται απαραίτητο, αναφέρεται η κατάργηση ή τροποποίηση σημαντικών νομοθετημάτων (αυτό είναι σύνηθες σε Οδηγίες και νομοθεσία που μεταφέρει ενωσιακό δίκαιο). Στην μεταφορά Οδηγιών ο τίτλος αναφέρει και τις καταργούμενες διατάξεις </a:t>
            </a:r>
          </a:p>
          <a:p>
            <a:pPr marL="0" indent="0" algn="just">
              <a:buClr>
                <a:srgbClr val="ED8428"/>
              </a:buClr>
              <a:buNone/>
              <a:defRPr/>
            </a:pPr>
            <a:r>
              <a:rPr lang="el-GR" altLang="en-US" dirty="0">
                <a:solidFill>
                  <a:srgbClr val="000000"/>
                </a:solidFill>
                <a:ea typeface="Arial Unicode MS" panose="020B0604020202020204" pitchFamily="34" charset="-128"/>
                <a:cs typeface="Arial Unicode MS" panose="020B0604020202020204" pitchFamily="34" charset="-128"/>
              </a:rPr>
              <a:t>Η αναφορά σε «άλλες διατάξεις» που είναι συνηθισμένη πρακτική όταν το ν/σ περιλαμβάνει διατάξεις άσχετες με το κυρίως ρυθμιστικό του αντικείμενο πρέπει να αποφεύγεται γιατί προκαλεί ασάφεια, αμφισημία και συνεπώς αντίκειται στην αρχή της αποτελεσματικότητας και της προσβασιμότητας του δικαίου. </a:t>
            </a:r>
          </a:p>
          <a:p>
            <a:pPr marL="0" indent="0" algn="just">
              <a:buClr>
                <a:srgbClr val="ED8428"/>
              </a:buClr>
              <a:buNone/>
              <a:defRPr/>
            </a:pPr>
            <a:r>
              <a:rPr lang="el-GR" altLang="en-US" dirty="0">
                <a:solidFill>
                  <a:srgbClr val="000000"/>
                </a:solidFill>
                <a:ea typeface="Arial Unicode MS" panose="020B0604020202020204" pitchFamily="34" charset="-128"/>
                <a:cs typeface="Arial Unicode MS" panose="020B0604020202020204" pitchFamily="34" charset="-128"/>
              </a:rPr>
              <a:t>Κάθε μέρος, τμήμα, κεφάλαιο και άρθρο του νόμου φέρει ιδιαίτερο τίτλο. </a:t>
            </a:r>
          </a:p>
          <a:p>
            <a:pPr>
              <a:defRPr/>
            </a:pPr>
            <a:endParaRPr lang="en-GB" dirty="0"/>
          </a:p>
        </p:txBody>
      </p:sp>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26517691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664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08847" y="1586753"/>
            <a:ext cx="9663953" cy="4280647"/>
          </a:xfrm>
        </p:spPr>
        <p:txBody>
          <a:bodyPr>
            <a:normAutofit/>
          </a:bodyPr>
          <a:lstStyle/>
          <a:p>
            <a:pPr marL="0" indent="0">
              <a:buNone/>
            </a:pPr>
            <a:r>
              <a:rPr lang="el-GR" dirty="0"/>
              <a:t>α) το ενωσιακό δίκαιο, τύποις, παράγεται από όργανα ξέχωρα των Κρατών και των οργάνων άσκησης της εξωτερικής πολιτικής των Κρατών (όργανα της Ένωσης), οι δε αποφάσεις (σε επίπεδο Συμβουλίου) προβλέπεται να λαμβάνονται κατά κανόνα με πλειοψηφίες </a:t>
            </a:r>
            <a:r>
              <a:rPr lang="el-GR" dirty="0" smtClean="0"/>
              <a:t>ειδικές.</a:t>
            </a:r>
            <a:endParaRPr lang="el-GR" dirty="0"/>
          </a:p>
          <a:p>
            <a:pPr marL="0" indent="0">
              <a:buNone/>
            </a:pPr>
            <a:r>
              <a:rPr lang="el-GR" dirty="0"/>
              <a:t>β) για ορισμένους τομείς πολιτικής, θεμελιώνεται αρμοδιότητα της Ένωσης, στο πλαίσιο της δοτής </a:t>
            </a:r>
            <a:r>
              <a:rPr lang="el-GR" dirty="0" smtClean="0"/>
              <a:t>αρμοδιότητας, άλλοτε υποχρεωτικά, </a:t>
            </a:r>
            <a:r>
              <a:rPr lang="el-GR" dirty="0"/>
              <a:t>άλλοτε επικουρικά </a:t>
            </a:r>
            <a:r>
              <a:rPr lang="el-GR" dirty="0" smtClean="0"/>
              <a:t>και </a:t>
            </a:r>
            <a:r>
              <a:rPr lang="el-GR" dirty="0"/>
              <a:t>άλλοτε </a:t>
            </a:r>
            <a:r>
              <a:rPr lang="el-GR" dirty="0" smtClean="0"/>
              <a:t>συμπληρωματικά.</a:t>
            </a:r>
            <a:endParaRPr lang="el-GR" dirty="0"/>
          </a:p>
          <a:p>
            <a:pPr marL="0" indent="0">
              <a:buNone/>
            </a:pPr>
            <a:endParaRPr lang="el-GR" dirty="0"/>
          </a:p>
        </p:txBody>
      </p:sp>
    </p:spTree>
    <p:extLst>
      <p:ext uri="{BB962C8B-B14F-4D97-AF65-F5344CB8AC3E}">
        <p14:creationId xmlns:p14="http://schemas.microsoft.com/office/powerpoint/2010/main" val="3920627171"/>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1992314" y="549276"/>
            <a:ext cx="8008937" cy="661215"/>
          </a:xfrm>
        </p:spPr>
        <p:txBody>
          <a:bodyPr>
            <a:normAutofit/>
          </a:bodyPr>
          <a:lstStyle/>
          <a:p>
            <a:pPr>
              <a:defRPr/>
            </a:pPr>
            <a:r>
              <a:rPr lang="el-GR" sz="28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altLang="en-US" sz="2800" dirty="0">
              <a:cs typeface="Times New Roman" panose="02020603050405020304" pitchFamily="18" charset="0"/>
            </a:endParaRPr>
          </a:p>
        </p:txBody>
      </p:sp>
      <p:sp>
        <p:nvSpPr>
          <p:cNvPr id="22531" name="Rectangle 3"/>
          <p:cNvSpPr>
            <a:spLocks noGrp="1"/>
          </p:cNvSpPr>
          <p:nvPr>
            <p:ph idx="1"/>
          </p:nvPr>
        </p:nvSpPr>
        <p:spPr>
          <a:xfrm>
            <a:off x="1708835" y="1344705"/>
            <a:ext cx="8650288" cy="4752975"/>
          </a:xfrm>
        </p:spPr>
        <p:txBody>
          <a:bodyPr/>
          <a:lstStyle/>
          <a:p>
            <a:pPr marL="0" indent="0" algn="just" eaLnBrk="1" hangingPunct="1">
              <a:buNone/>
            </a:pPr>
            <a:r>
              <a:rPr lang="el-GR" altLang="en-US" sz="2400" dirty="0">
                <a:solidFill>
                  <a:srgbClr val="000000"/>
                </a:solidFill>
                <a:ea typeface="Arial Unicode MS" panose="020B0604020202020204" pitchFamily="34" charset="-128"/>
                <a:cs typeface="Arial Unicode MS" panose="020B0604020202020204" pitchFamily="34" charset="-128"/>
              </a:rPr>
              <a:t>Το άρθρο περί σκοπού αποσαφηνίζει τον σκοπό των επιμέρους ρυθμίσεων για τη διευκόλυνση της ερμηνείας, της εφαρμογής και της εκ των υστέρων αξιολόγησης του νόμου. Ο σκοπός του νόμου εντάσσεται στο κείμενο </a:t>
            </a:r>
            <a:r>
              <a:rPr lang="el-GR" altLang="en-US" sz="2400" dirty="0" smtClean="0">
                <a:solidFill>
                  <a:srgbClr val="000000"/>
                </a:solidFill>
                <a:ea typeface="Arial Unicode MS" panose="020B0604020202020204" pitchFamily="34" charset="-128"/>
                <a:cs typeface="Arial Unicode MS" panose="020B0604020202020204" pitchFamily="34" charset="-128"/>
              </a:rPr>
              <a:t>και </a:t>
            </a:r>
            <a:r>
              <a:rPr lang="el-GR" altLang="en-US" sz="2400" dirty="0">
                <a:solidFill>
                  <a:srgbClr val="000000"/>
                </a:solidFill>
                <a:ea typeface="Arial Unicode MS" panose="020B0604020202020204" pitchFamily="34" charset="-128"/>
                <a:cs typeface="Arial Unicode MS" panose="020B0604020202020204" pitchFamily="34" charset="-128"/>
              </a:rPr>
              <a:t>αναλύεται στην ΑΣΥΡ. </a:t>
            </a:r>
          </a:p>
          <a:p>
            <a:pPr marL="0" indent="0" algn="just" eaLnBrk="1" hangingPunct="1">
              <a:buNone/>
            </a:pPr>
            <a:r>
              <a:rPr lang="el-GR" altLang="en-US" sz="2400" dirty="0">
                <a:solidFill>
                  <a:srgbClr val="000000"/>
                </a:solidFill>
                <a:ea typeface="Arial Unicode MS" panose="020B0604020202020204" pitchFamily="34" charset="-128"/>
                <a:cs typeface="Arial Unicode MS" panose="020B0604020202020204" pitchFamily="34" charset="-128"/>
              </a:rPr>
              <a:t>Οι διατάξεις σκοπού είναι σύντομες και συγκεκριμένες και εστιάζουν στους στόχους της νομοθεσίας και στους συναφείς στόχους πολιτικής στους </a:t>
            </a:r>
            <a:r>
              <a:rPr lang="el-GR" altLang="en-US" sz="2400" dirty="0" smtClean="0">
                <a:solidFill>
                  <a:srgbClr val="000000"/>
                </a:solidFill>
                <a:ea typeface="Arial Unicode MS" panose="020B0604020202020204" pitchFamily="34" charset="-128"/>
                <a:cs typeface="Arial Unicode MS" panose="020B0604020202020204" pitchFamily="34" charset="-128"/>
              </a:rPr>
              <a:t>οποίους </a:t>
            </a:r>
            <a:r>
              <a:rPr lang="el-GR" altLang="en-US" sz="2400" dirty="0">
                <a:solidFill>
                  <a:srgbClr val="000000"/>
                </a:solidFill>
                <a:ea typeface="Arial Unicode MS" panose="020B0604020202020204" pitchFamily="34" charset="-128"/>
                <a:cs typeface="Arial Unicode MS" panose="020B0604020202020204" pitchFamily="34" charset="-128"/>
              </a:rPr>
              <a:t>συμβάλλουν. Όπου είναι δυνατόν, εισάγουν μετρήσιμα κριτήρια αποτελεσματικότητας. Με τον τρόπο αυτό αποτελούν κριτήρια ενσωματωμένα στον νόμο (</a:t>
            </a:r>
            <a:r>
              <a:rPr lang="el-GR" altLang="en-US" sz="2400" dirty="0" err="1">
                <a:solidFill>
                  <a:srgbClr val="000000"/>
                </a:solidFill>
                <a:ea typeface="Arial Unicode MS" panose="020B0604020202020204" pitchFamily="34" charset="-128"/>
                <a:cs typeface="Arial Unicode MS" panose="020B0604020202020204" pitchFamily="34" charset="-128"/>
              </a:rPr>
              <a:t>internalised</a:t>
            </a:r>
            <a:r>
              <a:rPr lang="el-GR" altLang="en-US" sz="2400" dirty="0">
                <a:solidFill>
                  <a:srgbClr val="000000"/>
                </a:solidFill>
                <a:ea typeface="Arial Unicode MS" panose="020B0604020202020204" pitchFamily="34" charset="-128"/>
                <a:cs typeface="Arial Unicode MS" panose="020B0604020202020204" pitchFamily="34" charset="-128"/>
              </a:rPr>
              <a:t> </a:t>
            </a:r>
            <a:r>
              <a:rPr lang="el-GR" altLang="en-US" sz="2400" dirty="0" err="1">
                <a:solidFill>
                  <a:srgbClr val="000000"/>
                </a:solidFill>
                <a:ea typeface="Arial Unicode MS" panose="020B0604020202020204" pitchFamily="34" charset="-128"/>
                <a:cs typeface="Arial Unicode MS" panose="020B0604020202020204" pitchFamily="34" charset="-128"/>
              </a:rPr>
              <a:t>benchmarks</a:t>
            </a:r>
            <a:r>
              <a:rPr lang="el-GR" altLang="en-US" sz="2400" dirty="0">
                <a:solidFill>
                  <a:srgbClr val="000000"/>
                </a:solidFill>
                <a:ea typeface="Arial Unicode MS" panose="020B0604020202020204" pitchFamily="34" charset="-128"/>
                <a:cs typeface="Arial Unicode MS" panose="020B0604020202020204" pitchFamily="34" charset="-128"/>
              </a:rPr>
              <a:t>) για την αξιολόγηση των αποτελεσμάτων εφαρμογής των ρυθμίσεων. </a:t>
            </a:r>
          </a:p>
        </p:txBody>
      </p:sp>
      <p:sp>
        <p:nvSpPr>
          <p:cNvPr id="2" name="Footer Placeholder 1"/>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3563091140"/>
      </p:ext>
    </p:extLst>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2105025" y="476250"/>
            <a:ext cx="7989888" cy="786493"/>
          </a:xfrm>
        </p:spPr>
        <p:txBody>
          <a:bodyPr>
            <a:normAutofit/>
          </a:bodyPr>
          <a:lstStyle/>
          <a:p>
            <a:pPr>
              <a:defRPr/>
            </a:pPr>
            <a:r>
              <a:rPr lang="el-GR" sz="28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n-US" altLang="en-US" sz="2800" dirty="0">
              <a:ea typeface="Arial Unicode MS" panose="020B0604020202020204" pitchFamily="34" charset="-128"/>
              <a:cs typeface="Arial Unicode MS" panose="020B0604020202020204" pitchFamily="34" charset="-128"/>
            </a:endParaRPr>
          </a:p>
        </p:txBody>
      </p:sp>
      <p:sp>
        <p:nvSpPr>
          <p:cNvPr id="26627" name="Rectangle 3"/>
          <p:cNvSpPr>
            <a:spLocks noGrp="1"/>
          </p:cNvSpPr>
          <p:nvPr>
            <p:ph idx="1"/>
          </p:nvPr>
        </p:nvSpPr>
        <p:spPr>
          <a:xfrm>
            <a:off x="1383122" y="1262743"/>
            <a:ext cx="9128125" cy="4868862"/>
          </a:xfrm>
        </p:spPr>
        <p:txBody>
          <a:bodyPr>
            <a:normAutofit/>
          </a:bodyPr>
          <a:lstStyle/>
          <a:p>
            <a:pPr marL="0" indent="0" algn="just" eaLnBrk="1" hangingPunct="1">
              <a:lnSpc>
                <a:spcPct val="90000"/>
              </a:lnSpc>
              <a:buNone/>
            </a:pPr>
            <a:r>
              <a:rPr lang="el-GR" altLang="en-US" sz="2800" dirty="0" smtClean="0">
                <a:solidFill>
                  <a:srgbClr val="000000"/>
                </a:solidFill>
                <a:ea typeface="Arial Unicode MS" panose="020B0604020202020204" pitchFamily="34" charset="-128"/>
                <a:cs typeface="Arial Unicode MS" panose="020B0604020202020204" pitchFamily="34" charset="-128"/>
              </a:rPr>
              <a:t>Το </a:t>
            </a:r>
            <a:r>
              <a:rPr lang="el-GR" altLang="en-US" sz="2800" dirty="0">
                <a:solidFill>
                  <a:srgbClr val="000000"/>
                </a:solidFill>
                <a:ea typeface="Arial Unicode MS" panose="020B0604020202020204" pitchFamily="34" charset="-128"/>
                <a:cs typeface="Arial Unicode MS" panose="020B0604020202020204" pitchFamily="34" charset="-128"/>
              </a:rPr>
              <a:t>αντικείμενο είναι μια σύντομη δήλωση που δίνει μια σύντομη περίληψη του κύριου τρόπου ή των τρόπων με τους οποίους ο νόμος θα επηρεάσει το δίκαιο, αναφέροντας τους κεντρικούς νομικούς μηχανισμούς που χρησιμοποιεί.</a:t>
            </a:r>
          </a:p>
          <a:p>
            <a:pPr marL="0" indent="0" algn="just" eaLnBrk="1" hangingPunct="1">
              <a:lnSpc>
                <a:spcPct val="90000"/>
              </a:lnSpc>
              <a:buNone/>
            </a:pPr>
            <a:r>
              <a:rPr lang="el-GR" altLang="en-US" sz="2800" dirty="0">
                <a:solidFill>
                  <a:srgbClr val="000000"/>
                </a:solidFill>
                <a:ea typeface="Arial Unicode MS" panose="020B0604020202020204" pitchFamily="34" charset="-128"/>
                <a:cs typeface="Arial Unicode MS" panose="020B0604020202020204" pitchFamily="34" charset="-128"/>
              </a:rPr>
              <a:t>Ουσιαστικά </a:t>
            </a:r>
            <a:r>
              <a:rPr lang="el-GR" altLang="en-US" sz="2800" dirty="0" smtClean="0">
                <a:solidFill>
                  <a:srgbClr val="000000"/>
                </a:solidFill>
                <a:ea typeface="Arial Unicode MS" panose="020B0604020202020204" pitchFamily="34" charset="-128"/>
                <a:cs typeface="Arial Unicode MS" panose="020B0604020202020204" pitchFamily="34" charset="-128"/>
              </a:rPr>
              <a:t>αποτελεί </a:t>
            </a:r>
            <a:r>
              <a:rPr lang="el-GR" altLang="en-US" sz="2800" dirty="0">
                <a:solidFill>
                  <a:srgbClr val="000000"/>
                </a:solidFill>
                <a:ea typeface="Arial Unicode MS" panose="020B0604020202020204" pitchFamily="34" charset="-128"/>
                <a:cs typeface="Arial Unicode MS" panose="020B0604020202020204" pitchFamily="34" charset="-128"/>
              </a:rPr>
              <a:t>μία λίστα των τροποποιήσεων που επιφέρει το νομικό </a:t>
            </a:r>
            <a:r>
              <a:rPr lang="el-GR" altLang="en-US" sz="2800" dirty="0" smtClean="0">
                <a:solidFill>
                  <a:srgbClr val="000000"/>
                </a:solidFill>
                <a:ea typeface="Arial Unicode MS" panose="020B0604020202020204" pitchFamily="34" charset="-128"/>
                <a:cs typeface="Arial Unicode MS" panose="020B0604020202020204" pitchFamily="34" charset="-128"/>
              </a:rPr>
              <a:t>κείμενο.</a:t>
            </a:r>
            <a:endParaRPr lang="en-GB" altLang="en-US" sz="2800" dirty="0">
              <a:solidFill>
                <a:srgbClr val="000000"/>
              </a:solidFill>
              <a:ea typeface="Arial Unicode MS" panose="020B0604020202020204" pitchFamily="34" charset="-128"/>
              <a:cs typeface="Arial Unicode MS" panose="020B0604020202020204" pitchFamily="34" charset="-128"/>
            </a:endParaRPr>
          </a:p>
        </p:txBody>
      </p:sp>
      <p:sp>
        <p:nvSpPr>
          <p:cNvPr id="2" name="Footer Placeholder 1"/>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362461066"/>
      </p:ext>
    </p:extLst>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1919289" y="692152"/>
            <a:ext cx="8175625" cy="596718"/>
          </a:xfrm>
        </p:spPr>
        <p:txBody>
          <a:bodyPr>
            <a:normAutofit/>
          </a:bodyPr>
          <a:lstStyle/>
          <a:p>
            <a:pPr algn="ctr">
              <a:defRPr/>
            </a:pPr>
            <a:r>
              <a:rPr lang="el-GR" sz="28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n-US" altLang="en-US" sz="2800" dirty="0">
              <a:ea typeface="Arial Unicode MS" panose="020B0604020202020204" pitchFamily="34" charset="-128"/>
              <a:cs typeface="Arial Unicode MS" panose="020B0604020202020204" pitchFamily="34" charset="-128"/>
            </a:endParaRPr>
          </a:p>
        </p:txBody>
      </p:sp>
      <p:sp>
        <p:nvSpPr>
          <p:cNvPr id="108547" name="Rectangle 3"/>
          <p:cNvSpPr>
            <a:spLocks noGrp="1" noChangeArrowheads="1"/>
          </p:cNvSpPr>
          <p:nvPr>
            <p:ph idx="1"/>
          </p:nvPr>
        </p:nvSpPr>
        <p:spPr>
          <a:xfrm>
            <a:off x="1670735" y="1627385"/>
            <a:ext cx="8726488" cy="4965003"/>
          </a:xfrm>
        </p:spPr>
        <p:txBody>
          <a:bodyPr rtlCol="0">
            <a:normAutofit fontScale="92500" lnSpcReduction="10000"/>
          </a:bodyPr>
          <a:lstStyle/>
          <a:p>
            <a:pPr marL="0" indent="0" algn="just" eaLnBrk="1" fontAlgn="auto" hangingPunct="1">
              <a:buNone/>
              <a:defRPr/>
            </a:pPr>
            <a:r>
              <a:rPr lang="el-GR" altLang="en-US" sz="2500" dirty="0">
                <a:solidFill>
                  <a:srgbClr val="000000"/>
                </a:solidFill>
                <a:ea typeface="Arial Unicode MS" panose="020B0604020202020204" pitchFamily="34" charset="-128"/>
                <a:cs typeface="Arial Unicode MS" panose="020B0604020202020204" pitchFamily="34" charset="-128"/>
              </a:rPr>
              <a:t>Οι ορισμοί αποσαφηνίζουν προλαβαίνουν τα ερμηνευτικά διλήμματα χωρίς περιπτωσιολογική απαρίθμηση. Όταν οι όροι χρησιμοποιούνται με νόημα γνωστό και δεδομένο από άλλο νόμο, νέος ορισμός είναι περιττός. Αν περισσότεροι νόμοι χρησιμοποιούν έναν όρο με διάφορο περιεχόμενο, σκόπιμο είναι να γίνεται ρητή αναφορά στο νόμο που ορίζει τον όρο με τον τρόπο που πρέπει να νοηθεί στο συντασσόμενο κείμενο. </a:t>
            </a:r>
          </a:p>
          <a:p>
            <a:pPr marL="0" indent="0" algn="just" eaLnBrk="1" fontAlgn="auto" hangingPunct="1">
              <a:buNone/>
              <a:defRPr/>
            </a:pPr>
            <a:r>
              <a:rPr lang="el-GR" altLang="en-US" sz="2500" dirty="0">
                <a:solidFill>
                  <a:srgbClr val="000000"/>
                </a:solidFill>
                <a:ea typeface="Arial Unicode MS" panose="020B0604020202020204" pitchFamily="34" charset="-128"/>
                <a:cs typeface="Arial Unicode MS" panose="020B0604020202020204" pitchFamily="34" charset="-128"/>
              </a:rPr>
              <a:t>Βασικό νομοπαρασκευαστικό ερώτημα αφορά αφενός ο εντοπισμός των εννοιών που διαδραματίζουν κεντρικό ρόλο στο νομοσχέδιο και το αν και σε ποιόν βαθμό χρησιμοποιούνται με την συνήθη ή άλλη έννοια. Εφόσον, διευκρινιστεί αυτό καθίσταται σαφές αν απαιτούνται ορισμοί και με ποιόν τρόπο διαφοροποιούνται από την συνήθη ή ήδη ορισμένη έννοια του όρου. Προτεραιότητα κατά την </a:t>
            </a:r>
            <a:r>
              <a:rPr lang="el-GR" altLang="en-US" sz="2500" dirty="0" smtClean="0">
                <a:solidFill>
                  <a:srgbClr val="000000"/>
                </a:solidFill>
                <a:ea typeface="Arial Unicode MS" panose="020B0604020202020204" pitchFamily="34" charset="-128"/>
                <a:cs typeface="Arial Unicode MS" panose="020B0604020202020204" pitchFamily="34" charset="-128"/>
              </a:rPr>
              <a:t>νομοπαρασκευή </a:t>
            </a:r>
            <a:r>
              <a:rPr lang="el-GR" altLang="en-US" sz="2500" dirty="0">
                <a:solidFill>
                  <a:srgbClr val="000000"/>
                </a:solidFill>
                <a:ea typeface="Arial Unicode MS" panose="020B0604020202020204" pitchFamily="34" charset="-128"/>
                <a:cs typeface="Arial Unicode MS" panose="020B0604020202020204" pitchFamily="34" charset="-128"/>
              </a:rPr>
              <a:t>είναι να εξετάζεται η δυνατότητα χρήσης ειδικότερου όρου ή στενότερης έννοιας (πχ με χρήση επιθετικών προσδιορισμών) ώστε να μην είναι αναγκαία η εισαγωγή νέων ορισμών. </a:t>
            </a:r>
          </a:p>
        </p:txBody>
      </p:sp>
      <p:sp>
        <p:nvSpPr>
          <p:cNvPr id="2" name="Footer Placeholder 1"/>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3820303167"/>
      </p:ext>
    </p:extLst>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p:cNvSpPr>
          <p:nvPr>
            <p:ph idx="1"/>
          </p:nvPr>
        </p:nvSpPr>
        <p:spPr>
          <a:xfrm>
            <a:off x="1615440" y="1551245"/>
            <a:ext cx="8650288" cy="4902141"/>
          </a:xfrm>
        </p:spPr>
        <p:txBody>
          <a:bodyPr/>
          <a:lstStyle/>
          <a:p>
            <a:pPr marL="0" indent="0" algn="just" eaLnBrk="1" hangingPunct="1">
              <a:lnSpc>
                <a:spcPct val="90000"/>
              </a:lnSpc>
              <a:buNone/>
            </a:pPr>
            <a:r>
              <a:rPr lang="el-GR" altLang="en-US" dirty="0">
                <a:solidFill>
                  <a:srgbClr val="000000"/>
                </a:solidFill>
                <a:cs typeface="Times New Roman" panose="02020603050405020304" pitchFamily="18" charset="0"/>
              </a:rPr>
              <a:t>Ο γενικός κανόνας είναι ότι τα νομοθετικά κείμενα ισχύουν σε όλη την περιοχή δικαιοδοσίας του κράτους, σε όλα τα πρόσωπα εντός της δικαιοδοσίας, και σε όλες τις πράξεις ή παραλείψεις που λαμβάνουν χώρα εντός της δικαιοδοσίας</a:t>
            </a:r>
          </a:p>
          <a:p>
            <a:pPr marL="0" indent="0" algn="just" eaLnBrk="1" hangingPunct="1">
              <a:lnSpc>
                <a:spcPct val="90000"/>
              </a:lnSpc>
              <a:buNone/>
            </a:pPr>
            <a:r>
              <a:rPr lang="el-GR" altLang="en-US" dirty="0">
                <a:solidFill>
                  <a:srgbClr val="000000"/>
                </a:solidFill>
                <a:cs typeface="Times New Roman" panose="02020603050405020304" pitchFamily="18" charset="0"/>
              </a:rPr>
              <a:t>Ειδικές διατάξεις πεδίου εφαρμογής μπορεί να είναι απαραίτητες σε δύο περιπτώσεις:</a:t>
            </a:r>
          </a:p>
          <a:p>
            <a:pPr lvl="1" algn="just" eaLnBrk="1" hangingPunct="1">
              <a:lnSpc>
                <a:spcPct val="90000"/>
              </a:lnSpc>
            </a:pPr>
            <a:r>
              <a:rPr lang="el-GR" altLang="en-US" dirty="0">
                <a:solidFill>
                  <a:srgbClr val="000000"/>
                </a:solidFill>
                <a:cs typeface="Times New Roman" panose="02020603050405020304" pitchFamily="18" charset="0"/>
              </a:rPr>
              <a:t>Για να εισαχθεί εξαίρεση από τον παραπάνω γενικό κανόνα, ή</a:t>
            </a:r>
          </a:p>
          <a:p>
            <a:pPr lvl="1" algn="just" eaLnBrk="1" hangingPunct="1">
              <a:lnSpc>
                <a:spcPct val="90000"/>
              </a:lnSpc>
            </a:pPr>
            <a:r>
              <a:rPr lang="el-GR" altLang="en-US" dirty="0">
                <a:solidFill>
                  <a:srgbClr val="000000"/>
                </a:solidFill>
                <a:cs typeface="Times New Roman" panose="02020603050405020304" pitchFamily="18" charset="0"/>
              </a:rPr>
              <a:t>Για να εισαχθεί εξαίρεση από την αναμενόμενη ερμηνεία όρου που</a:t>
            </a:r>
          </a:p>
          <a:p>
            <a:pPr lvl="2" indent="-304800" algn="just">
              <a:lnSpc>
                <a:spcPct val="90000"/>
              </a:lnSpc>
            </a:pPr>
            <a:r>
              <a:rPr lang="el-GR" altLang="en-US" sz="2000" dirty="0">
                <a:solidFill>
                  <a:srgbClr val="000000"/>
                </a:solidFill>
                <a:cs typeface="Times New Roman" panose="02020603050405020304" pitchFamily="18" charset="0"/>
              </a:rPr>
              <a:t>Είναι βασικός για τα βασικά ρυθμιστικά μηνύματα, </a:t>
            </a:r>
            <a:r>
              <a:rPr lang="el-GR" altLang="en-US" sz="2000" dirty="0" smtClean="0">
                <a:solidFill>
                  <a:srgbClr val="000000"/>
                </a:solidFill>
                <a:cs typeface="Times New Roman" panose="02020603050405020304" pitchFamily="18" charset="0"/>
              </a:rPr>
              <a:t>και</a:t>
            </a:r>
            <a:endParaRPr lang="el-GR" altLang="en-US" sz="2000" dirty="0">
              <a:solidFill>
                <a:srgbClr val="000000"/>
              </a:solidFill>
              <a:cs typeface="Times New Roman" panose="02020603050405020304" pitchFamily="18" charset="0"/>
            </a:endParaRPr>
          </a:p>
          <a:p>
            <a:pPr lvl="2" indent="-304800" algn="just">
              <a:lnSpc>
                <a:spcPct val="90000"/>
              </a:lnSpc>
            </a:pPr>
            <a:r>
              <a:rPr lang="el-GR" altLang="en-US" sz="2000" dirty="0">
                <a:solidFill>
                  <a:srgbClr val="000000"/>
                </a:solidFill>
                <a:cs typeface="Times New Roman" panose="02020603050405020304" pitchFamily="18" charset="0"/>
              </a:rPr>
              <a:t>Εισάγει εξαίρεση από όλο το κείμενο (και όχι κάποιες διατάξεις μόνο οπότε πρόκειται περί εξαίρεσης και όχι περί πεδίου εφαρμογής</a:t>
            </a:r>
            <a:r>
              <a:rPr lang="el-GR" altLang="en-US" sz="2000" dirty="0" smtClean="0">
                <a:solidFill>
                  <a:srgbClr val="000000"/>
                </a:solidFill>
                <a:cs typeface="Times New Roman" panose="02020603050405020304" pitchFamily="18" charset="0"/>
              </a:rPr>
              <a:t>).</a:t>
            </a:r>
            <a:endParaRPr lang="el-GR" altLang="en-US" sz="2000" dirty="0">
              <a:solidFill>
                <a:srgbClr val="000000"/>
              </a:solidFill>
              <a:cs typeface="Times New Roman" panose="02020603050405020304" pitchFamily="18" charset="0"/>
            </a:endParaRPr>
          </a:p>
          <a:p>
            <a:pPr lvl="2" indent="-304800">
              <a:lnSpc>
                <a:spcPct val="90000"/>
              </a:lnSpc>
            </a:pPr>
            <a:endParaRPr lang="en-GB" altLang="en-US" dirty="0">
              <a:solidFill>
                <a:srgbClr val="000000"/>
              </a:solidFill>
              <a:cs typeface="Times New Roman" panose="02020603050405020304" pitchFamily="18" charset="0"/>
            </a:endParaRPr>
          </a:p>
        </p:txBody>
      </p:sp>
      <p:sp>
        <p:nvSpPr>
          <p:cNvPr id="5" name="Rectangle 2"/>
          <p:cNvSpPr>
            <a:spLocks noGrp="1" noChangeArrowheads="1"/>
          </p:cNvSpPr>
          <p:nvPr>
            <p:ph type="title"/>
          </p:nvPr>
        </p:nvSpPr>
        <p:spPr>
          <a:xfrm>
            <a:off x="2135189" y="692150"/>
            <a:ext cx="7793037" cy="709930"/>
          </a:xfrm>
        </p:spPr>
        <p:txBody>
          <a:bodyPr>
            <a:normAutofit/>
          </a:bodyPr>
          <a:lstStyle/>
          <a:p>
            <a:pPr algn="ctr">
              <a:defRPr/>
            </a:pPr>
            <a:r>
              <a:rPr lang="el-GR" sz="28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n-GB" altLang="en-US" sz="2800" dirty="0">
              <a:ea typeface="Arial Unicode MS" panose="020B0604020202020204" pitchFamily="34" charset="-128"/>
              <a:cs typeface="Arial Unicode MS" panose="020B0604020202020204" pitchFamily="34" charset="-128"/>
            </a:endParaRPr>
          </a:p>
        </p:txBody>
      </p:sp>
      <p:sp>
        <p:nvSpPr>
          <p:cNvPr id="2" name="Footer Placeholder 1"/>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2947012482"/>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5025" y="736600"/>
            <a:ext cx="7989888" cy="578394"/>
          </a:xfrm>
        </p:spPr>
        <p:txBody>
          <a:bodyPr>
            <a:normAutofit/>
          </a:bodyPr>
          <a:lstStyle/>
          <a:p>
            <a:pPr>
              <a:defRPr/>
            </a:pPr>
            <a:r>
              <a:rPr lang="el-GR" sz="28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n-GB" sz="2800" dirty="0"/>
          </a:p>
        </p:txBody>
      </p:sp>
      <p:sp>
        <p:nvSpPr>
          <p:cNvPr id="3" name="Content Placeholder 2"/>
          <p:cNvSpPr>
            <a:spLocks noGrp="1"/>
          </p:cNvSpPr>
          <p:nvPr>
            <p:ph idx="1"/>
          </p:nvPr>
        </p:nvSpPr>
        <p:spPr>
          <a:xfrm>
            <a:off x="1510030" y="1511499"/>
            <a:ext cx="8712200" cy="4941887"/>
          </a:xfrm>
        </p:spPr>
        <p:txBody>
          <a:bodyPr/>
          <a:lstStyle/>
          <a:p>
            <a:pPr marL="0" indent="0" algn="just">
              <a:lnSpc>
                <a:spcPct val="107000"/>
              </a:lnSpc>
              <a:spcBef>
                <a:spcPts val="600"/>
              </a:spcBef>
              <a:buClr>
                <a:srgbClr val="ED8428"/>
              </a:buClr>
              <a:buNone/>
              <a:defRPr/>
            </a:pPr>
            <a:r>
              <a:rPr lang="el-GR" dirty="0">
                <a:latin typeface="Calibri" panose="020F0502020204030204" pitchFamily="34" charset="0"/>
                <a:ea typeface="Calibri" panose="020F0502020204030204" pitchFamily="34" charset="0"/>
                <a:cs typeface="Times New Roman" panose="02020603050405020304" pitchFamily="18" charset="0"/>
              </a:rPr>
              <a:t>Η νομοθετική εξουσιοδότηση πρέπει να είναι ειδική, ορισμένη και συγκεκριμένη κατά το περιεχόμενο, το αντικείμενο, το σκοπό, την έκτασή της. Σύμφωνα με πάγια νομολογία του (ΣτΕ) πρέπει να </a:t>
            </a:r>
          </a:p>
          <a:p>
            <a:pPr marL="323850" lvl="1" indent="0" algn="just">
              <a:lnSpc>
                <a:spcPct val="107000"/>
              </a:lnSpc>
              <a:spcBef>
                <a:spcPts val="600"/>
              </a:spcBef>
              <a:buClr>
                <a:srgbClr val="ED8428"/>
              </a:buClr>
              <a:buNone/>
              <a:defRPr/>
            </a:pPr>
            <a:r>
              <a:rPr lang="el-GR" sz="1800" dirty="0">
                <a:latin typeface="Calibri" panose="020F0502020204030204" pitchFamily="34" charset="0"/>
                <a:ea typeface="Calibri" panose="020F0502020204030204" pitchFamily="34" charset="0"/>
                <a:cs typeface="Times New Roman" panose="02020603050405020304" pitchFamily="18" charset="0"/>
              </a:rPr>
              <a:t>«(…)προβαίνει σε συγκεκριμένο προσδιορισμό του αντικειμένου της και να καθορίζει τα όριά της σε σχέση προς αυτό. Η εξουσιοδοτική, επομένως, διάταξη πρέπει να μην είναι γενική και αόριστη, ασχέτως αν είναι ευρεία ή στενή, αν περιλαμβάνει δηλαδή μεγάλο ή μικρό αριθμό περιπτώσεων, τις οποίες η Διοίκηση μπορεί να ρυθμίσει κανονιστικώς βάσει της νομοθετικής εξουσιοδοτήσεως» (Βλ ενδεικτικά ΣτΕ 510/2019, σκ. 13).</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600"/>
              </a:spcBef>
              <a:buClr>
                <a:srgbClr val="ED8428"/>
              </a:buClr>
              <a:buNone/>
              <a:defRPr/>
            </a:pPr>
            <a:r>
              <a:rPr lang="en-GB" dirty="0">
                <a:latin typeface="Calibri" panose="020F0502020204030204" pitchFamily="34" charset="0"/>
                <a:ea typeface="Calibri" panose="020F0502020204030204" pitchFamily="34" charset="0"/>
                <a:cs typeface="Times New Roman" panose="02020603050405020304" pitchFamily="18" charset="0"/>
              </a:rPr>
              <a:t>Η</a:t>
            </a:r>
            <a:r>
              <a:rPr lang="el-GR" dirty="0">
                <a:latin typeface="Calibri" panose="020F0502020204030204" pitchFamily="34" charset="0"/>
                <a:ea typeface="Calibri" panose="020F0502020204030204" pitchFamily="34" charset="0"/>
                <a:cs typeface="Times New Roman" panose="02020603050405020304" pitchFamily="18" charset="0"/>
              </a:rPr>
              <a:t> εξουσιοδοτική διάταξη είναι  </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666750" lvl="1" indent="-342900">
              <a:lnSpc>
                <a:spcPct val="107000"/>
              </a:lnSpc>
              <a:spcBef>
                <a:spcPts val="600"/>
              </a:spcBef>
              <a:buClr>
                <a:srgbClr val="ED8428"/>
              </a:buClr>
              <a:buFont typeface="Symbol" panose="05050102010706020507" pitchFamily="18" charset="2"/>
              <a:buChar char=""/>
              <a:defRPr/>
            </a:pPr>
            <a:r>
              <a:rPr lang="el-GR" sz="1800" b="1" dirty="0">
                <a:latin typeface="Calibri" panose="020F0502020204030204" pitchFamily="34" charset="0"/>
                <a:ea typeface="Calibri" panose="020F0502020204030204" pitchFamily="34" charset="0"/>
                <a:cs typeface="Times New Roman" panose="02020603050405020304" pitchFamily="18" charset="0"/>
              </a:rPr>
              <a:t>Ειδική</a:t>
            </a:r>
            <a:r>
              <a:rPr lang="el-GR" sz="1800" dirty="0">
                <a:latin typeface="Calibri" panose="020F0502020204030204" pitchFamily="34" charset="0"/>
                <a:ea typeface="Calibri" panose="020F0502020204030204" pitchFamily="34" charset="0"/>
                <a:cs typeface="Times New Roman" panose="02020603050405020304" pitchFamily="18" charset="0"/>
              </a:rPr>
              <a:t> όταν προσδιορίζεται καθ΄ ύλη το αντικείμενο της ρύθμισης, τα επιμέρους δηλαδή θέματα που μπορούν να ρυθμιστούν με την έκδοση της κανονιστικής διοικητικής πράξης. </a:t>
            </a:r>
          </a:p>
          <a:p>
            <a:pPr marL="666750" lvl="1" indent="-342900">
              <a:lnSpc>
                <a:spcPct val="107000"/>
              </a:lnSpc>
              <a:spcBef>
                <a:spcPts val="600"/>
              </a:spcBef>
              <a:buClr>
                <a:srgbClr val="ED8428"/>
              </a:buClr>
              <a:buFont typeface="Symbol" panose="05050102010706020507" pitchFamily="18" charset="2"/>
              <a:buChar char=""/>
              <a:defRPr/>
            </a:pPr>
            <a:r>
              <a:rPr lang="el-GR" sz="1800" b="1" dirty="0">
                <a:latin typeface="Calibri" panose="020F0502020204030204" pitchFamily="34" charset="0"/>
                <a:ea typeface="Calibri" panose="020F0502020204030204" pitchFamily="34" charset="0"/>
                <a:cs typeface="Times New Roman" panose="02020603050405020304" pitchFamily="18" charset="0"/>
              </a:rPr>
              <a:t>Ορισμένη</a:t>
            </a:r>
            <a:r>
              <a:rPr lang="el-GR" sz="1800" dirty="0">
                <a:latin typeface="Calibri" panose="020F0502020204030204" pitchFamily="34" charset="0"/>
                <a:ea typeface="Calibri" panose="020F0502020204030204" pitchFamily="34" charset="0"/>
                <a:cs typeface="Times New Roman" panose="02020603050405020304" pitchFamily="18" charset="0"/>
              </a:rPr>
              <a:t> όταν προσδιορίζεται το πλαίσιο της ρύθμισης των θεμάτων για τα οποία παρέχεται η εξουσιοδότηση.</a:t>
            </a:r>
            <a:endParaRPr lang="en-GB" sz="2400" dirty="0"/>
          </a:p>
        </p:txBody>
      </p:sp>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1341694651"/>
      </p:ext>
    </p:extLst>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29194"/>
          </a:xfrm>
        </p:spPr>
        <p:txBody>
          <a:bodyPr/>
          <a:lstStyle/>
          <a:p>
            <a:pPr>
              <a:defRPr/>
            </a:pPr>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n-GB" dirty="0"/>
          </a:p>
        </p:txBody>
      </p:sp>
      <p:sp>
        <p:nvSpPr>
          <p:cNvPr id="3" name="Content Placeholder 2"/>
          <p:cNvSpPr>
            <a:spLocks noGrp="1"/>
          </p:cNvSpPr>
          <p:nvPr>
            <p:ph idx="1"/>
          </p:nvPr>
        </p:nvSpPr>
        <p:spPr>
          <a:xfrm>
            <a:off x="1251877" y="1314994"/>
            <a:ext cx="8928100" cy="5069903"/>
          </a:xfrm>
        </p:spPr>
        <p:txBody>
          <a:bodyPr>
            <a:noAutofit/>
          </a:bodyPr>
          <a:lstStyle/>
          <a:p>
            <a:pPr marL="0" indent="0" algn="just">
              <a:lnSpc>
                <a:spcPct val="107000"/>
              </a:lnSpc>
              <a:spcBef>
                <a:spcPts val="600"/>
              </a:spcBef>
              <a:buNone/>
              <a:defRPr/>
            </a:pPr>
            <a:r>
              <a:rPr lang="el-GR" sz="1700" dirty="0">
                <a:solidFill>
                  <a:srgbClr val="000000"/>
                </a:solidFill>
                <a:latin typeface="Calibri" panose="020F0502020204030204" pitchFamily="34" charset="0"/>
                <a:ea typeface="Calibri" panose="020F0502020204030204" pitchFamily="34" charset="0"/>
                <a:cs typeface="Arial" panose="020B0604020202020204" pitchFamily="34" charset="0"/>
              </a:rPr>
              <a:t>Οι μεταβατικές  διατάξεις ρυθμίζουν τα θέματα που προκύπτουν από τη μεταβολή της νομοθεσίας, δηλαδή είναι απαραίτητα για την απρόσκοπτη μετάβαση από την προϊσχύουσα στη νέα νομοθεσία. Ο «μεταβατικός» κανόνας θεσπίζεται για να εξυπηρετήσει τη θέση σε ισχύ άλλου -και βασικού σε σχέση με αυτόν- κανόνα, με τον οποίο τίθεται σε ισχύ ταυτόχρονα. </a:t>
            </a:r>
            <a:endParaRPr lang="en-GB" sz="17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buNone/>
              <a:defRPr/>
            </a:pPr>
            <a:r>
              <a:rPr lang="el-GR" sz="1700" dirty="0">
                <a:solidFill>
                  <a:srgbClr val="000000"/>
                </a:solidFill>
                <a:latin typeface="Calibri" panose="020F0502020204030204" pitchFamily="34" charset="0"/>
                <a:ea typeface="Calibri" panose="020F0502020204030204" pitchFamily="34" charset="0"/>
                <a:cs typeface="Times New Roman" panose="02020603050405020304" pitchFamily="18" charset="0"/>
              </a:rPr>
              <a:t>Οι μεταβατικές διατάξεις </a:t>
            </a:r>
            <a:r>
              <a:rPr lang="el-GR" sz="1700" dirty="0">
                <a:solidFill>
                  <a:srgbClr val="000000"/>
                </a:solidFill>
                <a:latin typeface="Calibri" panose="020F0502020204030204" pitchFamily="34" charset="0"/>
                <a:ea typeface="Calibri" panose="020F0502020204030204" pitchFamily="34" charset="0"/>
                <a:cs typeface="Arial" panose="020B0604020202020204" pitchFamily="34" charset="0"/>
              </a:rPr>
              <a:t>δεν αναμειγνύονται με τις διατάξεις του νομοσχεδίου με πάγιο χαρακτήρα. </a:t>
            </a:r>
            <a:endParaRPr lang="en-GB" sz="17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buNone/>
              <a:defRPr/>
            </a:pPr>
            <a:r>
              <a:rPr lang="el-GR" sz="1700" dirty="0">
                <a:solidFill>
                  <a:srgbClr val="000000"/>
                </a:solidFill>
                <a:latin typeface="Calibri" panose="020F0502020204030204" pitchFamily="34" charset="0"/>
                <a:ea typeface="Calibri" panose="020F0502020204030204" pitchFamily="34" charset="0"/>
                <a:cs typeface="Times New Roman" panose="02020603050405020304" pitchFamily="18" charset="0"/>
              </a:rPr>
              <a:t>Τίθενται </a:t>
            </a:r>
            <a:r>
              <a:rPr lang="el-GR" sz="1700" dirty="0">
                <a:solidFill>
                  <a:srgbClr val="000000"/>
                </a:solidFill>
                <a:latin typeface="Calibri" panose="020F0502020204030204" pitchFamily="34" charset="0"/>
                <a:ea typeface="Calibri" panose="020F0502020204030204" pitchFamily="34" charset="0"/>
                <a:cs typeface="Arial" panose="020B0604020202020204" pitchFamily="34" charset="0"/>
              </a:rPr>
              <a:t>πάντοτε στο τέλος του νομοσχεδίου</a:t>
            </a:r>
            <a:r>
              <a:rPr lang="el-GR" sz="17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σε αυτοτελές (άρθρο 59 </a:t>
            </a:r>
            <a:r>
              <a:rPr lang="el-GR" sz="1700" dirty="0">
                <a:solidFill>
                  <a:srgbClr val="000000"/>
                </a:solidFill>
                <a:latin typeface="Calibri" panose="020F0502020204030204" pitchFamily="34" charset="0"/>
                <a:ea typeface="Calibri" panose="020F0502020204030204" pitchFamily="34" charset="0"/>
                <a:cs typeface="Arial" panose="020B0604020202020204" pitchFamily="34" charset="0"/>
              </a:rPr>
              <a:t>ν. 4622/2019 παρ.2). </a:t>
            </a:r>
            <a:endParaRPr lang="el-GR"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defRPr/>
            </a:pPr>
            <a:r>
              <a:rPr lang="el-GR" sz="1700" dirty="0">
                <a:solidFill>
                  <a:srgbClr val="000000"/>
                </a:solidFill>
                <a:latin typeface="Calibri" panose="020F0502020204030204" pitchFamily="34" charset="0"/>
                <a:ea typeface="Calibri" panose="020F0502020204030204" pitchFamily="34" charset="0"/>
                <a:cs typeface="Times New Roman" panose="02020603050405020304" pitchFamily="18" charset="0"/>
              </a:rPr>
              <a:t>ΠΑΡΑΔΕΙΓΜΑ ΑΠΌ ΤΟ ΕΓΧΕΙΡΙΔΙΟ - </a:t>
            </a:r>
            <a:r>
              <a:rPr lang="en-GB" sz="17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NOMO</a:t>
            </a:r>
            <a:r>
              <a:rPr lang="el-GR" sz="1700" dirty="0">
                <a:solidFill>
                  <a:srgbClr val="000000"/>
                </a:solidFill>
                <a:latin typeface="Calibri" panose="020F0502020204030204" pitchFamily="34" charset="0"/>
                <a:ea typeface="Calibri" panose="020F0502020204030204" pitchFamily="34" charset="0"/>
                <a:cs typeface="Times New Roman" panose="02020603050405020304" pitchFamily="18" charset="0"/>
              </a:rPr>
              <a:t>Σ ΥΠ’ ΑΡΙΘΜ. 4625/2019 (Α 139)</a:t>
            </a:r>
            <a:endParaRPr lang="en-GB" sz="1700" dirty="0">
              <a:latin typeface="Calibri" panose="020F0502020204030204" pitchFamily="34" charset="0"/>
              <a:ea typeface="Calibri" panose="020F0502020204030204" pitchFamily="34" charset="0"/>
              <a:cs typeface="Times New Roman" panose="02020603050405020304" pitchFamily="18" charset="0"/>
            </a:endParaRPr>
          </a:p>
          <a:p>
            <a:pPr marL="609600" indent="0" algn="just">
              <a:lnSpc>
                <a:spcPct val="107000"/>
              </a:lnSpc>
              <a:spcBef>
                <a:spcPts val="600"/>
              </a:spcBef>
              <a:buNone/>
              <a:defRPr/>
            </a:pPr>
            <a:r>
              <a:rPr lang="el-GR" sz="1700" dirty="0">
                <a:solidFill>
                  <a:srgbClr val="000000"/>
                </a:solidFill>
                <a:latin typeface="Calibri" panose="020F0502020204030204" pitchFamily="34" charset="0"/>
                <a:ea typeface="Calibri" panose="020F0502020204030204" pitchFamily="34" charset="0"/>
                <a:cs typeface="Times New Roman" panose="02020603050405020304" pitchFamily="18" charset="0"/>
              </a:rPr>
              <a:t>Ρυθμίσεις του Υπουργείου Υποδομών και Μεταφορών και άλλες επείγουσες διατάξεις.</a:t>
            </a:r>
            <a:endParaRPr lang="en-GB" sz="1700" dirty="0">
              <a:latin typeface="Calibri" panose="020F0502020204030204" pitchFamily="34" charset="0"/>
              <a:ea typeface="Calibri" panose="020F0502020204030204" pitchFamily="34" charset="0"/>
              <a:cs typeface="Times New Roman" panose="02020603050405020304" pitchFamily="18" charset="0"/>
            </a:endParaRPr>
          </a:p>
          <a:p>
            <a:pPr marL="609600" indent="0" algn="just">
              <a:lnSpc>
                <a:spcPct val="107000"/>
              </a:lnSpc>
              <a:spcBef>
                <a:spcPts val="600"/>
              </a:spcBef>
              <a:buNone/>
              <a:defRPr/>
            </a:pPr>
            <a:r>
              <a:rPr lang="el-GR" sz="1700" dirty="0">
                <a:solidFill>
                  <a:srgbClr val="000000"/>
                </a:solidFill>
                <a:latin typeface="Calibri" panose="020F0502020204030204" pitchFamily="34" charset="0"/>
                <a:ea typeface="Calibri" panose="020F0502020204030204" pitchFamily="34" charset="0"/>
                <a:cs typeface="Times New Roman" panose="02020603050405020304" pitchFamily="18" charset="0"/>
              </a:rPr>
              <a:t>Άρθρο 5 Μεταβατικές διατάξεις </a:t>
            </a:r>
            <a:endParaRPr lang="en-GB" sz="1700" dirty="0">
              <a:latin typeface="Calibri" panose="020F0502020204030204" pitchFamily="34" charset="0"/>
              <a:ea typeface="Calibri" panose="020F0502020204030204" pitchFamily="34" charset="0"/>
              <a:cs typeface="Times New Roman" panose="02020603050405020304" pitchFamily="18" charset="0"/>
            </a:endParaRPr>
          </a:p>
          <a:p>
            <a:pPr marL="609600" indent="0" algn="just">
              <a:lnSpc>
                <a:spcPct val="107000"/>
              </a:lnSpc>
              <a:spcBef>
                <a:spcPts val="600"/>
              </a:spcBef>
              <a:buNone/>
              <a:defRPr/>
            </a:pPr>
            <a:r>
              <a:rPr lang="el-GR" sz="1700" dirty="0">
                <a:solidFill>
                  <a:srgbClr val="000000"/>
                </a:solidFill>
                <a:latin typeface="Calibri" panose="020F0502020204030204" pitchFamily="34" charset="0"/>
                <a:ea typeface="Calibri" panose="020F0502020204030204" pitchFamily="34" charset="0"/>
                <a:cs typeface="Times New Roman" panose="02020603050405020304" pitchFamily="18" charset="0"/>
              </a:rPr>
              <a:t>1. Έως και την 31η Οκτωβρίου 2019 εξακολουθεί να καταβάλεται στους υπαλλήλους - εξεταστές και στα ελεγκτικά όργανα του έργου της δοκιμασίας προσόντων και συμπεριφοράς υποψηφίων οδηγών και οδηγών η μηνιαία αποζημίωση που καθορίζεται στην παράγραφο 1 του άρθρου 15 του ν. 4599/2019. </a:t>
            </a:r>
            <a:endParaRPr lang="en-GB" sz="1700" dirty="0">
              <a:latin typeface="Calibri" panose="020F0502020204030204" pitchFamily="34" charset="0"/>
              <a:ea typeface="Calibri" panose="020F0502020204030204" pitchFamily="34" charset="0"/>
              <a:cs typeface="Times New Roman" panose="02020603050405020304" pitchFamily="18" charset="0"/>
            </a:endParaRPr>
          </a:p>
          <a:p>
            <a:pPr>
              <a:defRPr/>
            </a:pPr>
            <a:r>
              <a:rPr lang="el-GR" sz="1700" dirty="0" smtClean="0"/>
              <a:t>Προσοχή</a:t>
            </a:r>
            <a:r>
              <a:rPr lang="en-US" sz="1700" dirty="0" smtClean="0"/>
              <a:t>:</a:t>
            </a:r>
            <a:r>
              <a:rPr lang="el-GR" sz="1700" dirty="0" smtClean="0"/>
              <a:t> όχι μεταβατικές οι διατάξεις που δίνουν αναδρομική ισχύ στη νέα ρύθμιση.</a:t>
            </a:r>
            <a:endParaRPr lang="en-GB" sz="1700" dirty="0"/>
          </a:p>
        </p:txBody>
      </p:sp>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2060369961"/>
      </p:ext>
    </p:extLst>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6280"/>
          </a:xfrm>
        </p:spPr>
        <p:txBody>
          <a:bodyPr/>
          <a:lstStyle/>
          <a:p>
            <a:pPr>
              <a:defRPr/>
            </a:pPr>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n-GB" dirty="0"/>
          </a:p>
        </p:txBody>
      </p:sp>
      <p:sp>
        <p:nvSpPr>
          <p:cNvPr id="26627" name="Content Placeholder 2"/>
          <p:cNvSpPr>
            <a:spLocks noGrp="1"/>
          </p:cNvSpPr>
          <p:nvPr>
            <p:ph idx="1"/>
          </p:nvPr>
        </p:nvSpPr>
        <p:spPr>
          <a:xfrm>
            <a:off x="1371600" y="1511499"/>
            <a:ext cx="9020175" cy="4941887"/>
          </a:xfrm>
        </p:spPr>
        <p:txBody>
          <a:bodyPr>
            <a:normAutofit lnSpcReduction="10000"/>
          </a:bodyPr>
          <a:lstStyle/>
          <a:p>
            <a:pPr marL="0" indent="0">
              <a:lnSpc>
                <a:spcPct val="107000"/>
              </a:lnSpc>
              <a:spcBef>
                <a:spcPts val="600"/>
              </a:spcBef>
              <a:buNone/>
            </a:pPr>
            <a:r>
              <a:rPr lang="el-GR" alt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Οι καταργούμενες διατάξεις αναφέρονται ρητά σε αυτοτελές άρθρο, στο τέλος του νομοσχεδίου. </a:t>
            </a:r>
          </a:p>
          <a:p>
            <a:pPr marL="0" indent="0">
              <a:lnSpc>
                <a:spcPct val="107000"/>
              </a:lnSpc>
              <a:spcBef>
                <a:spcPts val="600"/>
              </a:spcBef>
              <a:buNone/>
            </a:pPr>
            <a:r>
              <a:rPr lang="el-GR" altLang="en-US" dirty="0" smtClean="0">
                <a:solidFill>
                  <a:srgbClr val="000000"/>
                </a:solidFill>
                <a:latin typeface="Calibri" panose="020F0502020204030204" pitchFamily="34" charset="0"/>
                <a:ea typeface="Calibri" panose="020F0502020204030204" pitchFamily="34" charset="0"/>
                <a:cs typeface="Arial" panose="020B0604020202020204" pitchFamily="34" charset="0"/>
              </a:rPr>
              <a:t>Όταν καταργούνται διατάξεις που έχουν τροποποιηθεί ή αντικατασταθεί, μνημονεύονται και οι διατάξεις που τις τροποποίησαν. Η αναφορά «όπως ισχύει» δεν είναι αποδεκτή. </a:t>
            </a:r>
            <a:endParaRPr lang="en-GB" altLang="en-US" dirty="0" smtClean="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buNone/>
            </a:pPr>
            <a:r>
              <a:rPr lang="el-GR" altLang="en-US" dirty="0" smtClean="0">
                <a:solidFill>
                  <a:srgbClr val="000000"/>
                </a:solidFill>
                <a:latin typeface="Calibri" panose="020F0502020204030204" pitchFamily="34" charset="0"/>
                <a:ea typeface="Calibri" panose="020F0502020204030204" pitchFamily="34" charset="0"/>
                <a:cs typeface="Arial" panose="020B0604020202020204" pitchFamily="34" charset="0"/>
              </a:rPr>
              <a:t>Η κατάργηση εξουσιοδοτικής διάταξης δεν (συν-)καταργεί κανονιστικές πράξεις που εκδόθηκαν  βάσει αυτής. Η </a:t>
            </a:r>
            <a:r>
              <a:rPr lang="el-GR" altLang="en-US" dirty="0" err="1" smtClean="0">
                <a:solidFill>
                  <a:srgbClr val="000000"/>
                </a:solidFill>
                <a:latin typeface="Calibri" panose="020F0502020204030204" pitchFamily="34" charset="0"/>
                <a:ea typeface="Calibri" panose="020F0502020204030204" pitchFamily="34" charset="0"/>
                <a:cs typeface="Arial" panose="020B0604020202020204" pitchFamily="34" charset="0"/>
              </a:rPr>
              <a:t>εκδοθείσα</a:t>
            </a:r>
            <a:r>
              <a:rPr lang="el-GR" altLang="en-US" dirty="0" smtClean="0">
                <a:solidFill>
                  <a:srgbClr val="000000"/>
                </a:solidFill>
                <a:latin typeface="Calibri" panose="020F0502020204030204" pitchFamily="34" charset="0"/>
                <a:ea typeface="Calibri" panose="020F0502020204030204" pitchFamily="34" charset="0"/>
                <a:cs typeface="Arial" panose="020B0604020202020204" pitchFamily="34" charset="0"/>
              </a:rPr>
              <a:t> κανονιστική πράξη θα εξακολουθεί να ισχύει και μόνο με νόμο θα μπορεί πλέον να καταργηθεί. Επομένως, όταν καταργείται διάταξη νόμου που περιέχει νομοθετική εξουσιοδότηση, πρέπει να διερευνηθεί αν πρέπει να καταργηθεί μαζί μ’ αυτήν και η κανονιστική πράξη. Οι κανονιστικές πράξεις πρέπει να κατονομάζονται στις καταργούμενες διατάξεις. Δεν αρκεί, διότι καταλείπει ασάφεια δικαίου, η αναφορά «καταργείται η διάταξη … και όλες οι κανονιστικές πράξεις που έχουν εκδοθεί κατ’ εξουσιοδότησή της».</a:t>
            </a:r>
            <a:endParaRPr lang="en-GB" altLang="en-US" dirty="0" smtClean="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600"/>
              </a:spcBef>
              <a:buNone/>
            </a:pPr>
            <a:r>
              <a:rPr lang="el-GR" altLang="en-US" dirty="0" smtClean="0">
                <a:solidFill>
                  <a:srgbClr val="000000"/>
                </a:solidFill>
                <a:latin typeface="Calibri" panose="020F0502020204030204" pitchFamily="34" charset="0"/>
                <a:ea typeface="Calibri" panose="020F0502020204030204" pitchFamily="34" charset="0"/>
                <a:cs typeface="Arial" panose="020B0604020202020204" pitchFamily="34" charset="0"/>
              </a:rPr>
              <a:t>Δεν αναριθμούνται οι διατάξεις που παραμένουν σε ισχύ, όταν καταργούνται άρθρα ή αριθμημένες παράγραφοι ή και περιπτώσεις ορισμένου νομοθετήματος. </a:t>
            </a:r>
            <a:endParaRPr lang="en-GB" altLang="en-US" dirty="0" smtClean="0">
              <a:latin typeface="Calibri" panose="020F0502020204030204" pitchFamily="34" charset="0"/>
              <a:ea typeface="Calibri" panose="020F0502020204030204" pitchFamily="34" charset="0"/>
              <a:cs typeface="Times New Roman" panose="02020603050405020304" pitchFamily="18" charset="0"/>
            </a:endParaRPr>
          </a:p>
          <a:p>
            <a:endParaRPr lang="en-GB" altLang="en-US" dirty="0" smtClean="0"/>
          </a:p>
        </p:txBody>
      </p:sp>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2546453831"/>
      </p:ext>
    </p:extLst>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55320"/>
          </a:xfrm>
        </p:spPr>
        <p:txBody>
          <a:bodyPr/>
          <a:lstStyle/>
          <a:p>
            <a:pPr>
              <a:defRPr/>
            </a:pPr>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n-GB" dirty="0"/>
          </a:p>
        </p:txBody>
      </p:sp>
      <p:sp>
        <p:nvSpPr>
          <p:cNvPr id="21507" name="Content Placeholder 2"/>
          <p:cNvSpPr>
            <a:spLocks noGrp="1"/>
          </p:cNvSpPr>
          <p:nvPr>
            <p:ph idx="1"/>
          </p:nvPr>
        </p:nvSpPr>
        <p:spPr>
          <a:xfrm>
            <a:off x="1207000" y="1484253"/>
            <a:ext cx="8785225" cy="4826000"/>
          </a:xfrm>
        </p:spPr>
        <p:txBody>
          <a:bodyPr>
            <a:normAutofit/>
          </a:bodyPr>
          <a:lstStyle/>
          <a:p>
            <a:pPr marL="0" indent="0" algn="just">
              <a:lnSpc>
                <a:spcPct val="107000"/>
              </a:lnSpc>
              <a:spcBef>
                <a:spcPts val="600"/>
              </a:spcBef>
              <a:buNone/>
              <a:defRPr/>
            </a:pPr>
            <a:r>
              <a:rPr lang="el-GR" dirty="0" smtClean="0">
                <a:solidFill>
                  <a:srgbClr val="000000"/>
                </a:solidFill>
                <a:latin typeface="Calibri" panose="020F0502020204030204" pitchFamily="34" charset="0"/>
                <a:ea typeface="Calibri" panose="020F0502020204030204" pitchFamily="34" charset="0"/>
                <a:cs typeface="Arial" panose="020B0604020202020204" pitchFamily="34" charset="0"/>
              </a:rPr>
              <a:t>Η </a:t>
            </a:r>
            <a:r>
              <a:rPr lang="el-GR" dirty="0">
                <a:solidFill>
                  <a:srgbClr val="000000"/>
                </a:solidFill>
                <a:latin typeface="Calibri" panose="020F0502020204030204" pitchFamily="34" charset="0"/>
                <a:ea typeface="Calibri" panose="020F0502020204030204" pitchFamily="34" charset="0"/>
                <a:cs typeface="Arial" panose="020B0604020202020204" pitchFamily="34" charset="0"/>
              </a:rPr>
              <a:t>έναρξη ισχύος του νόμου καταχωρίζεται σε ιδιαίτερο άρθρο (Άρθρο 60 ν. 4622/2019). </a:t>
            </a:r>
          </a:p>
          <a:p>
            <a:pPr marL="0" indent="0" algn="just">
              <a:lnSpc>
                <a:spcPct val="107000"/>
              </a:lnSpc>
              <a:spcBef>
                <a:spcPts val="600"/>
              </a:spcBef>
              <a:buNone/>
              <a:defRPr/>
            </a:pPr>
            <a:r>
              <a:rPr lang="el-GR" dirty="0">
                <a:solidFill>
                  <a:srgbClr val="000000"/>
                </a:solidFill>
                <a:latin typeface="Calibri" panose="020F0502020204030204" pitchFamily="34" charset="0"/>
                <a:ea typeface="Calibri" panose="020F0502020204030204" pitchFamily="34" charset="0"/>
                <a:cs typeface="Arial" panose="020B0604020202020204" pitchFamily="34" charset="0"/>
              </a:rPr>
              <a:t>Αν για ορισμένες διατάξεις ορίζεται διαφορετικός χρόνος έναρξης της ισχύος τους αυτό ορίζεται ρητά σε αυτοτελή και αριθμημένη παράγραφο (ή παραγράφους) με μνεία της σχετικής διάταξης και του χρόνου έναρξης της ισχύος της. Η διατύπωση  «…εκτός αν ορίζεται διαφορετικά στις επιμέρους διατάξεις» δεν είναι αποδεκτή</a:t>
            </a:r>
            <a:r>
              <a:rPr lang="el-GR" dirty="0" smtClean="0">
                <a:solidFill>
                  <a:srgbClr val="000000"/>
                </a:solidFill>
                <a:latin typeface="Calibri" panose="020F0502020204030204" pitchFamily="34" charset="0"/>
                <a:ea typeface="Calibri" panose="020F0502020204030204" pitchFamily="34" charset="0"/>
                <a:cs typeface="Arial" panose="020B0604020202020204" pitchFamily="34" charset="0"/>
              </a:rPr>
              <a:t>.</a:t>
            </a:r>
            <a:endParaRPr lang="el-GR"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1789856489"/>
      </p:ext>
    </p:extLst>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886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01635" y="1685107"/>
            <a:ext cx="9601200" cy="4767943"/>
          </a:xfrm>
        </p:spPr>
        <p:txBody>
          <a:bodyPr>
            <a:normAutofit fontScale="40000" lnSpcReduction="20000"/>
          </a:bodyPr>
          <a:lstStyle/>
          <a:p>
            <a:pPr marL="0" indent="0" algn="ctr">
              <a:buNone/>
            </a:pPr>
            <a:r>
              <a:rPr lang="el-GR" sz="6000" dirty="0" smtClean="0"/>
              <a:t>Παραδείγματα με ισχύουσες διατάξεις ενσωμάτωσης, ως προς</a:t>
            </a:r>
            <a:r>
              <a:rPr lang="en-US" sz="6000" dirty="0" smtClean="0"/>
              <a:t>:</a:t>
            </a:r>
            <a:endParaRPr lang="el-GR" sz="6000" dirty="0" smtClean="0"/>
          </a:p>
          <a:p>
            <a:pPr>
              <a:buFont typeface="Wingdings" panose="05000000000000000000" pitchFamily="2" charset="2"/>
              <a:buChar char="§"/>
            </a:pPr>
            <a:r>
              <a:rPr lang="el-GR" sz="6000" dirty="0" smtClean="0"/>
              <a:t> </a:t>
            </a:r>
            <a:r>
              <a:rPr lang="el-GR" sz="6000" smtClean="0"/>
              <a:t>τον τίτλο, </a:t>
            </a:r>
            <a:endParaRPr lang="el-GR" sz="6000" dirty="0" smtClean="0"/>
          </a:p>
          <a:p>
            <a:pPr>
              <a:buFont typeface="Wingdings" panose="05000000000000000000" pitchFamily="2" charset="2"/>
              <a:buChar char="§"/>
            </a:pPr>
            <a:r>
              <a:rPr lang="el-GR" sz="6000" dirty="0" smtClean="0"/>
              <a:t>τον </a:t>
            </a:r>
            <a:r>
              <a:rPr lang="el-GR" sz="6000" smtClean="0"/>
              <a:t>Πίνακα Περιεχομένων, </a:t>
            </a:r>
            <a:endParaRPr lang="el-GR" sz="6000" dirty="0" smtClean="0"/>
          </a:p>
          <a:p>
            <a:pPr>
              <a:buFont typeface="Wingdings" panose="05000000000000000000" pitchFamily="2" charset="2"/>
              <a:buChar char="§"/>
            </a:pPr>
            <a:r>
              <a:rPr lang="el-GR" sz="6000" smtClean="0"/>
              <a:t>τον σκοπό, </a:t>
            </a:r>
            <a:endParaRPr lang="el-GR" sz="6000" dirty="0" smtClean="0"/>
          </a:p>
          <a:p>
            <a:pPr>
              <a:buFont typeface="Wingdings" panose="05000000000000000000" pitchFamily="2" charset="2"/>
              <a:buChar char="§"/>
            </a:pPr>
            <a:r>
              <a:rPr lang="el-GR" sz="6000" smtClean="0"/>
              <a:t>το αντικείμενο, </a:t>
            </a:r>
            <a:endParaRPr lang="el-GR" sz="6000" dirty="0" smtClean="0"/>
          </a:p>
          <a:p>
            <a:pPr>
              <a:buFont typeface="Wingdings" panose="05000000000000000000" pitchFamily="2" charset="2"/>
              <a:buChar char="§"/>
            </a:pPr>
            <a:r>
              <a:rPr lang="el-GR" sz="6000" smtClean="0"/>
              <a:t>τους ορισμούς, </a:t>
            </a:r>
            <a:endParaRPr lang="el-GR" sz="6000" dirty="0" smtClean="0"/>
          </a:p>
          <a:p>
            <a:pPr>
              <a:buFont typeface="Wingdings" panose="05000000000000000000" pitchFamily="2" charset="2"/>
              <a:buChar char="§"/>
            </a:pPr>
            <a:r>
              <a:rPr lang="el-GR" sz="6000" dirty="0" smtClean="0"/>
              <a:t>το </a:t>
            </a:r>
            <a:r>
              <a:rPr lang="el-GR" sz="6000" smtClean="0"/>
              <a:t>πεδίο εφαρμογής, </a:t>
            </a:r>
            <a:endParaRPr lang="el-GR" sz="6000" dirty="0" smtClean="0"/>
          </a:p>
          <a:p>
            <a:pPr>
              <a:buFont typeface="Wingdings" panose="05000000000000000000" pitchFamily="2" charset="2"/>
              <a:buChar char="§"/>
            </a:pPr>
            <a:r>
              <a:rPr lang="el-GR" sz="6000" smtClean="0"/>
              <a:t>τις εξουσιοδοτικές, </a:t>
            </a:r>
            <a:endParaRPr lang="el-GR" sz="6000" dirty="0" smtClean="0"/>
          </a:p>
          <a:p>
            <a:pPr>
              <a:buFont typeface="Wingdings" panose="05000000000000000000" pitchFamily="2" charset="2"/>
              <a:buChar char="§"/>
            </a:pPr>
            <a:r>
              <a:rPr lang="el-GR" sz="6000" smtClean="0"/>
              <a:t>τις μεταβατικές, </a:t>
            </a:r>
            <a:endParaRPr lang="el-GR" sz="6000" dirty="0" smtClean="0"/>
          </a:p>
          <a:p>
            <a:pPr>
              <a:buFont typeface="Wingdings" panose="05000000000000000000" pitchFamily="2" charset="2"/>
              <a:buChar char="§"/>
            </a:pPr>
            <a:r>
              <a:rPr lang="el-GR" sz="6000" smtClean="0"/>
              <a:t>τις καταργητικές</a:t>
            </a:r>
            <a:r>
              <a:rPr lang="el-GR" sz="6000"/>
              <a:t> </a:t>
            </a:r>
            <a:r>
              <a:rPr lang="el-GR" sz="6000" smtClean="0"/>
              <a:t>διατάξεις </a:t>
            </a:r>
            <a:r>
              <a:rPr lang="el-GR" sz="6000" dirty="0" smtClean="0"/>
              <a:t>και </a:t>
            </a:r>
          </a:p>
          <a:p>
            <a:pPr>
              <a:buFont typeface="Wingdings" panose="05000000000000000000" pitchFamily="2" charset="2"/>
              <a:buChar char="§"/>
            </a:pPr>
            <a:r>
              <a:rPr lang="el-GR" sz="6000" dirty="0" smtClean="0"/>
              <a:t>την </a:t>
            </a:r>
            <a:r>
              <a:rPr lang="el-GR" sz="6000" smtClean="0"/>
              <a:t>έναρξη ισχύος</a:t>
            </a:r>
            <a:endParaRPr lang="el-GR" sz="6000" dirty="0"/>
          </a:p>
          <a:p>
            <a:pPr marL="0" indent="0">
              <a:buNone/>
            </a:pPr>
            <a:endParaRPr lang="el-GR" dirty="0"/>
          </a:p>
          <a:p>
            <a:pPr marL="0" indent="0">
              <a:buNone/>
            </a:pPr>
            <a:endParaRPr lang="el-GR" dirty="0"/>
          </a:p>
          <a:p>
            <a:pPr marL="0" indent="0">
              <a:buNone/>
            </a:pPr>
            <a:endParaRPr lang="el-GR" dirty="0"/>
          </a:p>
          <a:p>
            <a:pPr marL="0" indent="0">
              <a:buNone/>
            </a:pPr>
            <a:endParaRPr lang="el-GR" dirty="0"/>
          </a:p>
          <a:p>
            <a:pPr marL="0" indent="0">
              <a:buNone/>
            </a:pPr>
            <a:endParaRPr lang="el-GR" dirty="0" smtClean="0"/>
          </a:p>
        </p:txBody>
      </p:sp>
    </p:spTree>
    <p:extLst>
      <p:ext uri="{BB962C8B-B14F-4D97-AF65-F5344CB8AC3E}">
        <p14:creationId xmlns:p14="http://schemas.microsoft.com/office/powerpoint/2010/main" val="414743138"/>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26165"/>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12574" y="1506771"/>
            <a:ext cx="9601200" cy="4496463"/>
          </a:xfrm>
        </p:spPr>
        <p:txBody>
          <a:bodyPr>
            <a:normAutofit/>
          </a:bodyPr>
          <a:lstStyle/>
          <a:p>
            <a:pPr marL="0" indent="0" algn="just">
              <a:buNone/>
            </a:pPr>
            <a:r>
              <a:rPr lang="el-GR" dirty="0" smtClean="0"/>
              <a:t>Τι χαρακτήρα πρέπει να λαμβάνει η βελτίωση της νομοθέτησης, κατά την Ευρωπαική Ένωση.- </a:t>
            </a:r>
            <a:r>
              <a:rPr lang="el-GR" u="sng" dirty="0" smtClean="0"/>
              <a:t>Διττή χρησιμότητα των ενωσιακών κατευθύνσεων για την ενωσιακή νομοθεσία</a:t>
            </a:r>
            <a:r>
              <a:rPr lang="en-GB" u="sng" dirty="0" smtClean="0"/>
              <a:t>:</a:t>
            </a:r>
            <a:r>
              <a:rPr lang="el-GR" u="sng" dirty="0" smtClean="0"/>
              <a:t> για τη βελτίωση του εθνικού δικαίου ως μέρους του ενωσιακού, για τη βελτίωση εν γένει της εθνικής νομοθεσίας</a:t>
            </a:r>
            <a:r>
              <a:rPr lang="el-GR" dirty="0" smtClean="0"/>
              <a:t>.</a:t>
            </a:r>
          </a:p>
          <a:p>
            <a:pPr algn="just">
              <a:buFont typeface="Wingdings" panose="05000000000000000000" pitchFamily="2" charset="2"/>
              <a:buChar char="Ø"/>
            </a:pPr>
            <a:r>
              <a:rPr lang="el-GR" dirty="0"/>
              <a:t>οι δράσεις της ΕΕ βασίζονται στα βέλτιστα διαθέσιμα στοιχεία και σχεδιάζονται με σκοπό να διασφαλίζουν τον επιθυμητό αντίκτυπο ώστε να είναι επωφελείς για την κοινωνία, την οικονομία και το περιβάλλον της ΕΕ και να βοηθούν την Επιτροπή στην υλοποίηση των στρατηγικών προτεραιοτήτων </a:t>
            </a:r>
            <a:r>
              <a:rPr lang="el-GR" dirty="0" smtClean="0"/>
              <a:t>της</a:t>
            </a:r>
          </a:p>
          <a:p>
            <a:pPr algn="just">
              <a:buFont typeface="Wingdings" panose="05000000000000000000" pitchFamily="2" charset="2"/>
              <a:buChar char="Ø"/>
            </a:pPr>
            <a:r>
              <a:rPr lang="el-GR" dirty="0"/>
              <a:t>Τ</a:t>
            </a:r>
            <a:r>
              <a:rPr lang="el-GR" dirty="0" smtClean="0"/>
              <a:t>ο </a:t>
            </a:r>
            <a:r>
              <a:rPr lang="el-GR" dirty="0"/>
              <a:t>ρυθμιστικό περιβάλλον είναι απλό, αποτελεσματικό, αποδοτικό και συνεκτικό και εφαρμόζεται σωστά με στόχο να καταστούν οι επιχειρηματικές δραστηριότητες στην Ευρώπη απλούστερες και </a:t>
            </a:r>
            <a:r>
              <a:rPr lang="el-GR" dirty="0" smtClean="0"/>
              <a:t>ταχύτερες.</a:t>
            </a:r>
          </a:p>
          <a:p>
            <a:pPr algn="just">
              <a:buFont typeface="Wingdings" panose="05000000000000000000" pitchFamily="2" charset="2"/>
              <a:buChar char="Ø"/>
            </a:pPr>
            <a:r>
              <a:rPr lang="el-GR" dirty="0"/>
              <a:t>Σ</a:t>
            </a:r>
            <a:r>
              <a:rPr lang="el-GR" dirty="0" smtClean="0"/>
              <a:t>την </a:t>
            </a:r>
            <a:r>
              <a:rPr lang="el-GR" dirty="0"/>
              <a:t>Ευρώπη έχει μειωθεί η γραφειοκρατία και η ανάγκη υποβολής εκθέσεων, με στόχο την τονωση των επενδύσεων και της </a:t>
            </a:r>
            <a:r>
              <a:rPr lang="el-GR" dirty="0" smtClean="0"/>
              <a:t>ανταγωνιστικότητας.</a:t>
            </a:r>
            <a:r>
              <a:rPr lang="el-GR" dirty="0"/>
              <a:t> </a:t>
            </a:r>
          </a:p>
          <a:p>
            <a:pPr marL="0" indent="0" algn="just">
              <a:buNone/>
            </a:pPr>
            <a:endParaRPr lang="el-GR" dirty="0"/>
          </a:p>
        </p:txBody>
      </p:sp>
    </p:spTree>
    <p:extLst>
      <p:ext uri="{BB962C8B-B14F-4D97-AF65-F5344CB8AC3E}">
        <p14:creationId xmlns:p14="http://schemas.microsoft.com/office/powerpoint/2010/main" val="3305341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2779B51E-CC29-404D-8917-67E8CB99249D}"/>
              </a:ext>
            </a:extLst>
          </p:cNvPr>
          <p:cNvSpPr>
            <a:spLocks noGrp="1"/>
          </p:cNvSpPr>
          <p:nvPr>
            <p:ph idx="1"/>
          </p:nvPr>
        </p:nvSpPr>
        <p:spPr>
          <a:xfrm>
            <a:off x="1371600" y="1057835"/>
            <a:ext cx="9601200" cy="4809565"/>
          </a:xfrm>
        </p:spPr>
        <p:txBody>
          <a:bodyPr/>
          <a:lstStyle/>
          <a:p>
            <a:pPr marL="0" indent="0" algn="ctr">
              <a:buNone/>
            </a:pPr>
            <a:endParaRPr lang="el-GR" dirty="0"/>
          </a:p>
          <a:p>
            <a:pPr marL="0" indent="0" algn="ctr">
              <a:buNone/>
            </a:pPr>
            <a:endParaRPr lang="el-GR" dirty="0"/>
          </a:p>
          <a:p>
            <a:pPr marL="0" indent="0" algn="ctr">
              <a:buNone/>
            </a:pPr>
            <a:endParaRPr lang="el-GR" dirty="0"/>
          </a:p>
          <a:p>
            <a:pPr marL="0" indent="0" algn="ctr">
              <a:buNone/>
            </a:pPr>
            <a:r>
              <a:rPr lang="el-GR" i="1" dirty="0"/>
              <a:t>ΕΥΑΓΓΕΛΟΣ Γ. ΠΟΥΡΝΑΡΑΣ</a:t>
            </a:r>
          </a:p>
          <a:p>
            <a:pPr marL="0" indent="0" algn="ctr">
              <a:buNone/>
            </a:pPr>
            <a:r>
              <a:rPr lang="en-US" i="1" dirty="0"/>
              <a:t>PHD </a:t>
            </a:r>
            <a:r>
              <a:rPr lang="el-GR" i="1" dirty="0"/>
              <a:t>Ευρωπαϊκού Δημοσίου Δικαίου Παντείου</a:t>
            </a:r>
          </a:p>
          <a:p>
            <a:pPr marL="0" indent="0" algn="ctr">
              <a:buNone/>
            </a:pPr>
            <a:r>
              <a:rPr lang="en-US" i="1" dirty="0"/>
              <a:t>LLM </a:t>
            </a:r>
            <a:r>
              <a:rPr lang="el-GR" i="1" dirty="0"/>
              <a:t>(Δημόσιο Δίκαιο) ΕΚΠΑ, </a:t>
            </a:r>
            <a:r>
              <a:rPr lang="en-US" i="1" dirty="0"/>
              <a:t>LLM (</a:t>
            </a:r>
            <a:r>
              <a:rPr lang="el-GR" i="1" dirty="0"/>
              <a:t>Ευρωπαϊκό Δημόσιο Δίκαιο) Παντείου</a:t>
            </a:r>
          </a:p>
          <a:p>
            <a:pPr marL="0" indent="0" algn="ctr">
              <a:buNone/>
            </a:pPr>
            <a:r>
              <a:rPr lang="en-US" i="1" dirty="0" err="1"/>
              <a:t>Bsc</a:t>
            </a:r>
            <a:r>
              <a:rPr lang="en-US" i="1" dirty="0"/>
              <a:t> </a:t>
            </a:r>
            <a:r>
              <a:rPr lang="el-GR" i="1" dirty="0"/>
              <a:t>Νομικής ΑΠΘ</a:t>
            </a:r>
          </a:p>
          <a:p>
            <a:pPr marL="0" indent="0" algn="ctr">
              <a:buNone/>
            </a:pPr>
            <a:r>
              <a:rPr lang="el-GR" i="1" dirty="0"/>
              <a:t>Υπάλληλος ΠΕ Επιτελικών Στελεχών-Νομοτεχνών Γενικής Γραμματείας Νομικών &amp; Κοινοβουλευτικών Θεμάτων της Προεδρίας της Κυβέρνησης (Διεύθυνση Νομοπαρασκευαστικής Διαδικασίας) </a:t>
            </a:r>
            <a:endParaRPr lang="el-GR" dirty="0"/>
          </a:p>
        </p:txBody>
      </p:sp>
    </p:spTree>
    <p:extLst>
      <p:ext uri="{BB962C8B-B14F-4D97-AF65-F5344CB8AC3E}">
        <p14:creationId xmlns:p14="http://schemas.microsoft.com/office/powerpoint/2010/main" val="4903182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4097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64024" y="1407459"/>
            <a:ext cx="9708776" cy="4459941"/>
          </a:xfrm>
        </p:spPr>
        <p:txBody>
          <a:bodyPr/>
          <a:lstStyle/>
          <a:p>
            <a:pPr marL="0" indent="0" algn="just">
              <a:buNone/>
            </a:pPr>
            <a:r>
              <a:rPr lang="el-GR" dirty="0"/>
              <a:t>γ) το δίκαιο της Ένωσης εφαρμόζεται υποχρεωτικά σε όλα τα κράτη της Ένωσης και μάλιστα σε μεγάλο βαθμό άμεσα -το πρωτογενές δίκαιο της Ένωσης από τη θέση του σε ισχύ και, εμμέσως, εκ του ελέγχου νομιμότητας του παράγωγου </a:t>
            </a:r>
            <a:r>
              <a:rPr lang="el-GR" dirty="0" smtClean="0"/>
              <a:t>δικαίου, </a:t>
            </a:r>
            <a:r>
              <a:rPr lang="el-GR" dirty="0"/>
              <a:t>των προσφυγών κατά κράτους μέλους για παράβαση υποχρεώσεων εκ των Συνθηκών </a:t>
            </a:r>
            <a:r>
              <a:rPr lang="el-GR" dirty="0" smtClean="0"/>
              <a:t>και </a:t>
            </a:r>
            <a:r>
              <a:rPr lang="el-GR" dirty="0"/>
              <a:t>της μεθόδου των προδικαστικών </a:t>
            </a:r>
            <a:r>
              <a:rPr lang="el-GR" dirty="0" smtClean="0"/>
              <a:t>αποφάσεων, </a:t>
            </a:r>
            <a:r>
              <a:rPr lang="el-GR" dirty="0"/>
              <a:t>αλλά και το παράγωγο υπό τη μορφή </a:t>
            </a:r>
            <a:r>
              <a:rPr lang="el-GR" dirty="0" smtClean="0"/>
              <a:t>Κανονισμών </a:t>
            </a:r>
            <a:r>
              <a:rPr lang="el-GR" dirty="0"/>
              <a:t>και </a:t>
            </a:r>
            <a:r>
              <a:rPr lang="el-GR" dirty="0" smtClean="0"/>
              <a:t>Αποφάσεων </a:t>
            </a:r>
            <a:r>
              <a:rPr lang="el-GR" dirty="0"/>
              <a:t>και υπό ορισμένες προϋποθέσεις και ως </a:t>
            </a:r>
            <a:r>
              <a:rPr lang="el-GR" dirty="0" smtClean="0"/>
              <a:t>Οδηγίες, </a:t>
            </a:r>
            <a:r>
              <a:rPr lang="el-GR" dirty="0"/>
              <a:t>χωρίς την </a:t>
            </a:r>
            <a:r>
              <a:rPr lang="el-GR" dirty="0" smtClean="0"/>
              <a:t>παρεμβολή των </a:t>
            </a:r>
            <a:r>
              <a:rPr lang="el-GR" dirty="0"/>
              <a:t>άμεσων εθνικών οργάνων προκειμένου το δίκαιο αυτό να ισχύσει, </a:t>
            </a:r>
            <a:r>
              <a:rPr lang="el-GR" dirty="0" smtClean="0"/>
              <a:t>δεσμεύοντας τα </a:t>
            </a:r>
            <a:r>
              <a:rPr lang="el-GR" dirty="0"/>
              <a:t>κράτη της Ένωσης αλλά και τους ίδιους τους πολίτες της, θεμελιώνοντας για τους τελευταίους αντίστοιχα δικαιώματα και υποχρεώσεις</a:t>
            </a:r>
            <a:r>
              <a:rPr lang="el-GR" dirty="0" smtClean="0"/>
              <a:t>.</a:t>
            </a:r>
          </a:p>
          <a:p>
            <a:pPr marL="0" indent="0" algn="just">
              <a:buNone/>
            </a:pPr>
            <a:r>
              <a:rPr lang="el-GR" dirty="0"/>
              <a:t>Τα εθνικά όργανα παρεμβαίνουν, έχοντας υποχρέωση ενωσιακή προς τούτο, μόνο για να εφαρμόσουν αποτελεσματικά στο έδαφος τους το υποχρεωτικό δίκαιο της Ένωσης.</a:t>
            </a:r>
          </a:p>
          <a:p>
            <a:pPr marL="0" indent="0" algn="just">
              <a:buNone/>
            </a:pPr>
            <a:endParaRPr lang="el-GR" dirty="0"/>
          </a:p>
          <a:p>
            <a:endParaRPr lang="el-GR" dirty="0"/>
          </a:p>
          <a:p>
            <a:endParaRPr lang="el-GR" dirty="0"/>
          </a:p>
          <a:p>
            <a:endParaRPr lang="el-GR" dirty="0"/>
          </a:p>
        </p:txBody>
      </p:sp>
    </p:spTree>
    <p:extLst>
      <p:ext uri="{BB962C8B-B14F-4D97-AF65-F5344CB8AC3E}">
        <p14:creationId xmlns:p14="http://schemas.microsoft.com/office/powerpoint/2010/main" val="1351987053"/>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9776"/>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28477" y="1546529"/>
            <a:ext cx="9601200" cy="4082994"/>
          </a:xfrm>
        </p:spPr>
        <p:txBody>
          <a:bodyPr>
            <a:normAutofit fontScale="92500" lnSpcReduction="20000"/>
          </a:bodyPr>
          <a:lstStyle/>
          <a:p>
            <a:pPr algn="just">
              <a:buFont typeface="Wingdings" panose="05000000000000000000" pitchFamily="2" charset="2"/>
              <a:buChar char="Ø"/>
            </a:pPr>
            <a:r>
              <a:rPr lang="el-GR" dirty="0"/>
              <a:t>Η</a:t>
            </a:r>
            <a:r>
              <a:rPr lang="el-GR" dirty="0" smtClean="0"/>
              <a:t> </a:t>
            </a:r>
            <a:r>
              <a:rPr lang="el-GR" dirty="0"/>
              <a:t>λήψη αποφάσεων είναι</a:t>
            </a:r>
            <a:r>
              <a:rPr lang="el-GR" b="1" dirty="0"/>
              <a:t> </a:t>
            </a:r>
            <a:r>
              <a:rPr lang="el-GR" dirty="0"/>
              <a:t>ανοικτή και διαφανής για τους πολίτες, τις επιχειρήσεις και άλλα ενδιαφερόμενα </a:t>
            </a:r>
            <a:r>
              <a:rPr lang="el-GR" dirty="0" smtClean="0"/>
              <a:t>μέρη</a:t>
            </a:r>
          </a:p>
          <a:p>
            <a:pPr algn="just">
              <a:buFont typeface="Wingdings" panose="05000000000000000000" pitchFamily="2" charset="2"/>
              <a:buChar char="Ø"/>
            </a:pPr>
            <a:r>
              <a:rPr lang="el-GR" dirty="0"/>
              <a:t>Ο</a:t>
            </a:r>
            <a:r>
              <a:rPr lang="el-GR" dirty="0" smtClean="0"/>
              <a:t>ι </a:t>
            </a:r>
            <a:r>
              <a:rPr lang="el-GR" dirty="0"/>
              <a:t>πολίτες και τα ενδιαφερόμενα μέρη μπορούν να συμβάλλουν στη διαδικασία χάραξης πολιτικής και νομοθεσίας μέσω διαβουλεύσεων με τα ενδιαφερόμενα μέρη, διαδικτυακών δημόσιων διαβουλεύσεων, διαλόγων σχετικά με την εφαρμογή, ελέγχων της πραγματικής κατάστασης και συνεισφορών στις προσκλήσεις υποβολής στοιχείων και τις πράξεις της </a:t>
            </a:r>
            <a:r>
              <a:rPr lang="el-GR" dirty="0" smtClean="0"/>
              <a:t>Επιτροπής</a:t>
            </a:r>
          </a:p>
          <a:p>
            <a:pPr algn="just">
              <a:buFont typeface="Wingdings" panose="05000000000000000000" pitchFamily="2" charset="2"/>
              <a:buChar char="Ø"/>
            </a:pPr>
            <a:r>
              <a:rPr lang="el-GR" dirty="0"/>
              <a:t>Ο</a:t>
            </a:r>
            <a:r>
              <a:rPr lang="el-GR" dirty="0" smtClean="0"/>
              <a:t>ι </a:t>
            </a:r>
            <a:r>
              <a:rPr lang="el-GR" dirty="0"/>
              <a:t>πρωτοβουλίες της ΕΕ επιτυγχάνουν τα αναμενόμενα αποτελέσματα και παραμένουν κατάλληλες για τον επιδιωκόμενο σκοπό και τις μελλοντικές προκλήσεις, μεταξύ άλλων με την αξιοποίηση των εργασιών της Επιτροπής για τη στρατηγική </a:t>
            </a:r>
            <a:r>
              <a:rPr lang="el-GR" dirty="0" smtClean="0"/>
              <a:t>ανάλυση. προοπτικών</a:t>
            </a:r>
            <a:r>
              <a:rPr lang="el-GR" dirty="0"/>
              <a:t>.</a:t>
            </a:r>
            <a:endParaRPr lang="el-GR" dirty="0"/>
          </a:p>
          <a:p>
            <a:pPr algn="just">
              <a:buFont typeface="Wingdings" panose="05000000000000000000" pitchFamily="2" charset="2"/>
              <a:buChar char="Ø"/>
            </a:pPr>
            <a:r>
              <a:rPr lang="el-GR" dirty="0"/>
              <a:t>Τ</a:t>
            </a:r>
            <a:r>
              <a:rPr lang="el-GR" dirty="0" smtClean="0"/>
              <a:t>ηρούνται </a:t>
            </a:r>
            <a:r>
              <a:rPr lang="el-GR" dirty="0"/>
              <a:t>πλήρως οι αρχές της επικουρικότητας και της </a:t>
            </a:r>
            <a:r>
              <a:rPr lang="el-GR" dirty="0" smtClean="0"/>
              <a:t>αναλογικότητας</a:t>
            </a:r>
            <a:endParaRPr lang="el-GR" dirty="0"/>
          </a:p>
          <a:p>
            <a:pPr algn="just">
              <a:buFont typeface="Wingdings" panose="05000000000000000000" pitchFamily="2" charset="2"/>
              <a:buChar char="Ø"/>
            </a:pPr>
            <a:r>
              <a:rPr lang="el-GR" dirty="0"/>
              <a:t>Π</a:t>
            </a:r>
            <a:r>
              <a:rPr lang="el-GR" dirty="0" smtClean="0"/>
              <a:t>ροωθούνται </a:t>
            </a:r>
            <a:r>
              <a:rPr lang="el-GR" dirty="0"/>
              <a:t>παγκοσμίως οι αξίες της ΕΕ και αποτελεσματικά κανονιστικά μοντέλα, με τη στήριξη ορθών πρακτικών για τη βελτίωση της νομοθεσίας στο πλαίσιο της χάραξης πολιτικής σε διεθνές επίπεδο, π.χ. με την κατάρτιση παγκόσμιων προτύπων. </a:t>
            </a:r>
          </a:p>
          <a:p>
            <a:pPr algn="just"/>
            <a:endParaRPr lang="el-GR" dirty="0"/>
          </a:p>
        </p:txBody>
      </p:sp>
    </p:spTree>
    <p:extLst>
      <p:ext uri="{BB962C8B-B14F-4D97-AF65-F5344CB8AC3E}">
        <p14:creationId xmlns:p14="http://schemas.microsoft.com/office/powerpoint/2010/main" val="1595948472"/>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29532"/>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04622" y="1522675"/>
            <a:ext cx="9601200" cy="4568024"/>
          </a:xfrm>
        </p:spPr>
        <p:txBody>
          <a:bodyPr>
            <a:normAutofit/>
          </a:bodyPr>
          <a:lstStyle/>
          <a:p>
            <a:pPr marL="0" indent="0">
              <a:buNone/>
            </a:pPr>
            <a:r>
              <a:rPr lang="el-GR" dirty="0" smtClean="0"/>
              <a:t>ΕΤΗΣΙΟ ΠΡΟΓΡΑΜΜΑ ΕΡΓΑΣΙΩΝ</a:t>
            </a:r>
          </a:p>
          <a:p>
            <a:pPr marL="0" indent="0" algn="just">
              <a:buNone/>
            </a:pPr>
            <a:r>
              <a:rPr lang="el-GR" dirty="0" smtClean="0"/>
              <a:t>Κάθε </a:t>
            </a:r>
            <a:r>
              <a:rPr lang="el-GR" dirty="0"/>
              <a:t>χρόνο, η Επιτροπή εγκρίνει το ετήσιο πρόγραμμα εργασίας της που περιλαμβάνει τον κατάλογο των σημαντικότερων νέων πολιτικών και νομοθετικών πρωτοβουλιών που θα αναλάβει κατά το επόμενο έτος.</a:t>
            </a:r>
          </a:p>
          <a:p>
            <a:pPr marL="0" indent="0" algn="just">
              <a:buNone/>
            </a:pPr>
            <a:r>
              <a:rPr lang="el-GR" dirty="0"/>
              <a:t>Το πρόγραμμα εργασίας αποτελεί βασικό μέσο για την εκπλήρωση των δεσμεύσεων που περιγράφονται στις πολιτικές κατευθύνσεις και στις επιστολές ανάθεσης καθηκόντων που απηύθυνε η πρόεδρος φον ντερ Λάιεν σε κάθε μέλος του Σώματος. </a:t>
            </a:r>
          </a:p>
          <a:p>
            <a:pPr marL="0" indent="0" algn="just">
              <a:buNone/>
            </a:pPr>
            <a:r>
              <a:rPr lang="el-GR" dirty="0"/>
              <a:t>Μετά την έγκρισή του, το πρόγραμμα εργασίας υποβάλλεται στην ολομέλεια του Ευρωπαϊκού Κοινοβουλίου και στη συνέχεια στο Συμβούλιο Γενικών Υποθέσεων. </a:t>
            </a:r>
          </a:p>
          <a:p>
            <a:pPr marL="0" indent="0" algn="just">
              <a:buNone/>
            </a:pPr>
            <a:r>
              <a:rPr lang="el-GR" dirty="0"/>
              <a:t>Με βάση το πρόγραμμα εργασίας της Επιτροπής και τις προτεραιότητες που προτείνουν τα άλλα θεσμικά όργανα, η Επιτροπή, το Ευρωπαϊκό Κοινοβούλιο και το Συμβούλιο καταρτίζουν κοινή δήλωση όσον αφορά τις νομοθετικές προτεραιότητες της ΕΕ για το 2025 και κοινά συμπεράσματα σχετικά με τις προτεραιότητες της θητείας.</a:t>
            </a:r>
          </a:p>
          <a:p>
            <a:endParaRPr lang="el-GR" dirty="0"/>
          </a:p>
        </p:txBody>
      </p:sp>
    </p:spTree>
    <p:extLst>
      <p:ext uri="{BB962C8B-B14F-4D97-AF65-F5344CB8AC3E}">
        <p14:creationId xmlns:p14="http://schemas.microsoft.com/office/powerpoint/2010/main" val="1702443386"/>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69289"/>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359673" y="1745311"/>
            <a:ext cx="9601200" cy="4758856"/>
          </a:xfrm>
        </p:spPr>
        <p:txBody>
          <a:bodyPr>
            <a:normAutofit/>
          </a:bodyPr>
          <a:lstStyle/>
          <a:p>
            <a:pPr marL="0" indent="0" algn="just">
              <a:buNone/>
            </a:pPr>
            <a:r>
              <a:rPr lang="el-GR" dirty="0" smtClean="0"/>
              <a:t>Ενδιαφέρουσα νομολογία ΔΕΕ (και πρώην ΔΕΚ) για ζητήματα μεταφοράς</a:t>
            </a:r>
            <a:r>
              <a:rPr lang="en-US" dirty="0" smtClean="0"/>
              <a:t>:</a:t>
            </a:r>
            <a:endParaRPr lang="el-GR" dirty="0"/>
          </a:p>
          <a:p>
            <a:pPr marL="0" indent="0" algn="just">
              <a:buNone/>
            </a:pPr>
            <a:r>
              <a:rPr lang="el-GR" dirty="0" smtClean="0"/>
              <a:t>«</a:t>
            </a:r>
            <a:r>
              <a:rPr lang="el-GR" dirty="0" smtClean="0"/>
              <a:t>Από </a:t>
            </a:r>
            <a:r>
              <a:rPr lang="el-GR" dirty="0"/>
              <a:t>πάγια νομολογία προκύπτει ότι κράτος μέλος δεν μπορεί </a:t>
            </a:r>
            <a:r>
              <a:rPr lang="el-GR" dirty="0" smtClean="0"/>
              <a:t>να επικαλείται </a:t>
            </a:r>
            <a:r>
              <a:rPr lang="el-GR" dirty="0"/>
              <a:t>διατάξεις, πρακτικές ή καταστάσεις της εσωτερικής του έννομης </a:t>
            </a:r>
            <a:r>
              <a:rPr lang="el-GR" dirty="0" smtClean="0"/>
              <a:t>τάξεως προκειμένου </a:t>
            </a:r>
            <a:r>
              <a:rPr lang="el-GR" dirty="0"/>
              <a:t>να δικαιολογήσει τη μη τήρηση των υποχρεώσεων και προθεσμιών </a:t>
            </a:r>
            <a:r>
              <a:rPr lang="el-GR" dirty="0" smtClean="0"/>
              <a:t>που έχει </a:t>
            </a:r>
            <a:r>
              <a:rPr lang="el-GR" dirty="0"/>
              <a:t>τάξει μια </a:t>
            </a:r>
            <a:r>
              <a:rPr lang="el-GR" dirty="0" smtClean="0"/>
              <a:t>οδηγία.  </a:t>
            </a:r>
            <a:r>
              <a:rPr lang="el-GR" dirty="0"/>
              <a:t>(βλ., μεταξύ άλλων, απόφαση της 12ης Φεβρουαρίου </a:t>
            </a:r>
            <a:r>
              <a:rPr lang="el-GR" dirty="0" smtClean="0"/>
              <a:t>1998, C-144/97</a:t>
            </a:r>
            <a:r>
              <a:rPr lang="el-GR" dirty="0"/>
              <a:t>, Επιτροπή κατά Γαλλίας, Συλλογή 1998, σ. Ι-1613, σκέψη 8</a:t>
            </a:r>
            <a:r>
              <a:rPr lang="el-GR" dirty="0" smtClean="0"/>
              <a:t>).».</a:t>
            </a:r>
            <a:endParaRPr lang="el-GR" dirty="0"/>
          </a:p>
          <a:p>
            <a:pPr marL="0" indent="0" algn="just">
              <a:buNone/>
            </a:pPr>
            <a:r>
              <a:rPr lang="el-GR" dirty="0" smtClean="0"/>
              <a:t>«</a:t>
            </a:r>
            <a:r>
              <a:rPr lang="en-US" dirty="0" smtClean="0"/>
              <a:t>O</a:t>
            </a:r>
            <a:r>
              <a:rPr lang="el-GR" dirty="0" smtClean="0"/>
              <a:t>ύτε </a:t>
            </a:r>
            <a:r>
              <a:rPr lang="el-GR" dirty="0"/>
              <a:t>η κατανομή αρμοδιοτήτων μεταξύ του κράτους και των </a:t>
            </a:r>
            <a:r>
              <a:rPr lang="el-GR" dirty="0" smtClean="0"/>
              <a:t>αυτονόμων κοινοτήτων </a:t>
            </a:r>
            <a:r>
              <a:rPr lang="el-GR" dirty="0"/>
              <a:t>ούτε η υποχρέωση συμμορφώσεως προς τις διατάξεις της </a:t>
            </a:r>
            <a:r>
              <a:rPr lang="el-GR" dirty="0" smtClean="0"/>
              <a:t>εθνικής νομοθεσίας </a:t>
            </a:r>
            <a:r>
              <a:rPr lang="el-GR" dirty="0"/>
              <a:t>με την οποία μεταφέρθηκε η οδηγία στο εσωτερικό δίκαιο μπορούν </a:t>
            </a:r>
            <a:r>
              <a:rPr lang="el-GR" dirty="0" smtClean="0"/>
              <a:t>να δικαιολογήσουν </a:t>
            </a:r>
            <a:r>
              <a:rPr lang="el-GR" dirty="0"/>
              <a:t>τη μη τήρηση των επιβαλλομένων με την οδηγία υποχρεώσεων. (Απόφαση της 13ης Απριλίου 2000, C-274/98, Επιτροπή κατά Ισπανίας, Συλλογή 2000, σ. Ι-2823, </a:t>
            </a:r>
            <a:r>
              <a:rPr lang="el-GR" dirty="0" smtClean="0"/>
              <a:t>σκέψη 20).</a:t>
            </a:r>
            <a:endParaRPr lang="el-GR" dirty="0"/>
          </a:p>
        </p:txBody>
      </p:sp>
    </p:spTree>
    <p:extLst>
      <p:ext uri="{BB962C8B-B14F-4D97-AF65-F5344CB8AC3E}">
        <p14:creationId xmlns:p14="http://schemas.microsoft.com/office/powerpoint/2010/main" val="3488954885"/>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10263"/>
          </a:xfrm>
        </p:spPr>
        <p:txBody>
          <a:bodyPr>
            <a:normAutofit/>
          </a:bodyPr>
          <a:lstStyle/>
          <a:p>
            <a:pPr algn="just"/>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sz="3200" dirty="0"/>
          </a:p>
        </p:txBody>
      </p:sp>
      <p:sp>
        <p:nvSpPr>
          <p:cNvPr id="3" name="Θέση περιεχομένου 2"/>
          <p:cNvSpPr>
            <a:spLocks noGrp="1"/>
          </p:cNvSpPr>
          <p:nvPr>
            <p:ph idx="1"/>
          </p:nvPr>
        </p:nvSpPr>
        <p:spPr>
          <a:xfrm>
            <a:off x="1216550" y="1606163"/>
            <a:ext cx="9756250" cy="4532244"/>
          </a:xfrm>
        </p:spPr>
        <p:txBody>
          <a:bodyPr>
            <a:normAutofit/>
          </a:bodyPr>
          <a:lstStyle/>
          <a:p>
            <a:pPr marL="0" indent="0" algn="just">
              <a:buNone/>
            </a:pPr>
            <a:r>
              <a:rPr lang="el-GR" sz="2300" dirty="0" smtClean="0"/>
              <a:t>Σε ερώτημα  </a:t>
            </a:r>
            <a:r>
              <a:rPr lang="el-GR" sz="2300" dirty="0"/>
              <a:t>αν το κράτος μέλος, προκειμένου να προσαρμόσει την έννομη τάξη του προς τις αρχές της οδηγίας, μπορεί να χρησιμοποιήσει άλλες μεθόδους εκτός από την πλήρη κατάργηση της ασυμβίβαστης διατάξεως, και συγκεκριμένα αν είναι αναγκαία η θέσπιση μεταβατικής ρυθμίσεως, </a:t>
            </a:r>
            <a:r>
              <a:rPr lang="el-GR" sz="2300" dirty="0" smtClean="0"/>
              <a:t>το Δικαστήριο ανέπτυξε τη σκέψη ότι «αρκεί </a:t>
            </a:r>
            <a:r>
              <a:rPr lang="el-GR" sz="2300" dirty="0"/>
              <a:t>να παρατηρηθεί, όπως άλλωστε έχει κρίνει το Δικαστήριο με την απόφαση της 19ης Ιανουαρίου 1982 </a:t>
            </a:r>
            <a:r>
              <a:rPr lang="el-GR" sz="2300" dirty="0" smtClean="0"/>
              <a:t>(</a:t>
            </a:r>
            <a:r>
              <a:rPr lang="el-GR" sz="2300" dirty="0" err="1" smtClean="0"/>
              <a:t>Becker</a:t>
            </a:r>
            <a:r>
              <a:rPr lang="el-GR" sz="2300" dirty="0"/>
              <a:t>, 8/81, Συλλογή σ. 53), ότι το κράτος μέλος δεν μπορεί να επικαλεστεί το γεγονός ότι οι οδηγίες τού αφήνουν τη δυνατότητα επιλογής του τύπου και των μέσων με τα οποία θα επιτύχει το επιδιωκόμενο αποτέλεσμα, για να στερήσει από κάθε έννομο αποτέλεσμα τις διατάξεις εκείνες της οδηγίας των οποίων η εφαρμογή μπορεί να ζητηθεί δικαστικώς παρά το γεγονός ότι η εν λόγω οδηγία δεν έχει εκτελεστεί στο σύνολό της.» (Απόφαση της 4ης Δεκεμβρίου 1986, C-71/85, Συλλογή 1986, σ. 03855, </a:t>
            </a:r>
            <a:r>
              <a:rPr lang="el-GR" sz="2300" dirty="0" smtClean="0"/>
              <a:t>σκέψη 24).</a:t>
            </a:r>
            <a:endParaRPr lang="el-GR" sz="2300" dirty="0"/>
          </a:p>
        </p:txBody>
      </p:sp>
    </p:spTree>
    <p:extLst>
      <p:ext uri="{BB962C8B-B14F-4D97-AF65-F5344CB8AC3E}">
        <p14:creationId xmlns:p14="http://schemas.microsoft.com/office/powerpoint/2010/main" val="2541975959"/>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84085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60282" y="1641943"/>
            <a:ext cx="9601200" cy="3923969"/>
          </a:xfrm>
        </p:spPr>
        <p:txBody>
          <a:bodyPr/>
          <a:lstStyle/>
          <a:p>
            <a:pPr marL="0" indent="0" algn="just">
              <a:buNone/>
            </a:pPr>
            <a:r>
              <a:rPr lang="el-GR" dirty="0"/>
              <a:t>«</a:t>
            </a:r>
            <a:r>
              <a:rPr lang="el-GR" sz="2400" dirty="0"/>
              <a:t>Όπως, όμως, προκύπτει από τη νομολογία, κατά τη διάρκεια της </a:t>
            </a:r>
            <a:r>
              <a:rPr lang="el-GR" sz="2400" dirty="0" smtClean="0"/>
              <a:t>προθεσμίας μεταφοράς </a:t>
            </a:r>
            <a:r>
              <a:rPr lang="el-GR" sz="2400" dirty="0"/>
              <a:t>μιας οδηγίας στην εσωτερική έννομη τάξη τους, τα κράτη μέλη προς </a:t>
            </a:r>
            <a:r>
              <a:rPr lang="el-GR" sz="2400" dirty="0" smtClean="0"/>
              <a:t>τα οποία απευθύνεται </a:t>
            </a:r>
            <a:r>
              <a:rPr lang="el-GR" sz="2400" dirty="0"/>
              <a:t>η οδηγία αυτή, οφείλουν να απέχουν από τη θέσπιση </a:t>
            </a:r>
            <a:r>
              <a:rPr lang="el-GR" sz="2400" dirty="0" smtClean="0"/>
              <a:t>διατάξεων ικανών </a:t>
            </a:r>
            <a:r>
              <a:rPr lang="el-GR" sz="2400" dirty="0"/>
              <a:t>να διακυβεύσουν σοβαρά το επιδιωκόμενο από την οδηγία αυτή αποτέλεσμα </a:t>
            </a:r>
            <a:r>
              <a:rPr lang="el-GR" sz="2400" dirty="0"/>
              <a:t> </a:t>
            </a:r>
            <a:r>
              <a:rPr lang="el-GR" sz="2400" dirty="0" smtClean="0"/>
              <a:t>(</a:t>
            </a:r>
            <a:r>
              <a:rPr lang="el-GR" sz="2400" dirty="0"/>
              <a:t>Απόφαση της 8ης Μαΐου 2003, υπόθ. C-14/02, </a:t>
            </a:r>
            <a:r>
              <a:rPr lang="el-GR" sz="2400" dirty="0" err="1"/>
              <a:t>Atral</a:t>
            </a:r>
            <a:r>
              <a:rPr lang="el-GR" sz="2400" dirty="0"/>
              <a:t>, Συλλογή 2003, σ. I-04431 σκέψη 58</a:t>
            </a:r>
            <a:r>
              <a:rPr lang="el-GR" sz="2400" dirty="0" smtClean="0"/>
              <a:t>.)».</a:t>
            </a:r>
            <a:endParaRPr lang="el-GR" sz="2400" dirty="0"/>
          </a:p>
        </p:txBody>
      </p:sp>
    </p:spTree>
    <p:extLst>
      <p:ext uri="{BB962C8B-B14F-4D97-AF65-F5344CB8AC3E}">
        <p14:creationId xmlns:p14="http://schemas.microsoft.com/office/powerpoint/2010/main" val="105143685"/>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9532"/>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92087" y="1618090"/>
            <a:ext cx="9601200" cy="5239910"/>
          </a:xfrm>
        </p:spPr>
        <p:txBody>
          <a:bodyPr>
            <a:noAutofit/>
          </a:bodyPr>
          <a:lstStyle/>
          <a:p>
            <a:pPr marL="0" indent="0" algn="just">
              <a:buNone/>
            </a:pPr>
            <a:r>
              <a:rPr lang="el-GR" sz="2100" dirty="0"/>
              <a:t>«…πρέπει να υπογραμμιστεί ότι το Δικαστήριο έχει βεβαίως κρίνει ότι </a:t>
            </a:r>
            <a:r>
              <a:rPr lang="el-GR" sz="2100" dirty="0" smtClean="0"/>
              <a:t>η μεταφορά </a:t>
            </a:r>
            <a:r>
              <a:rPr lang="el-GR" sz="2100" dirty="0"/>
              <a:t>μιας οδηγίας στο εσωτερικό δίκαιο δεν απαιτεί κατ' ανάγκην την </a:t>
            </a:r>
            <a:r>
              <a:rPr lang="el-GR" sz="2100" dirty="0" smtClean="0"/>
              <a:t>κατά γράμμα </a:t>
            </a:r>
            <a:r>
              <a:rPr lang="el-GR" sz="2100" dirty="0"/>
              <a:t>επανάληψη των διατάξεων αυτής σε ρητή και ειδική νομική διάταξη και </a:t>
            </a:r>
            <a:r>
              <a:rPr lang="el-GR" sz="2100" dirty="0" smtClean="0"/>
              <a:t>ότι μπορεί </a:t>
            </a:r>
            <a:r>
              <a:rPr lang="el-GR" sz="2100" dirty="0"/>
              <a:t>να αρκεστεί σε ένα γενικό νομικό πλαίσιο, εφόσον αυτό διασφαλίζει </a:t>
            </a:r>
            <a:r>
              <a:rPr lang="el-GR" sz="2100" dirty="0" smtClean="0"/>
              <a:t>πράγματι την πλήρη </a:t>
            </a:r>
            <a:r>
              <a:rPr lang="el-GR" sz="2100" dirty="0"/>
              <a:t>εφαρμογή της οδηγίας κατά τρόπο αρκούντως σαφή και </a:t>
            </a:r>
            <a:r>
              <a:rPr lang="el-GR" sz="2100" dirty="0" smtClean="0"/>
              <a:t>ακριβή… </a:t>
            </a:r>
            <a:r>
              <a:rPr lang="el-GR" sz="2100" dirty="0"/>
              <a:t>…Πάντως, σύμφωνα με τη νομολογία, είναι απαραίτητο η νομική κατάσταση να </a:t>
            </a:r>
            <a:r>
              <a:rPr lang="el-GR" sz="2100" dirty="0" smtClean="0"/>
              <a:t>είναι αρκούντως </a:t>
            </a:r>
            <a:r>
              <a:rPr lang="el-GR" sz="2100" dirty="0"/>
              <a:t>ακριβής, σαφής και διαφανής, ώστε οι ενδιαφερόμενοι να είναι σε </a:t>
            </a:r>
            <a:r>
              <a:rPr lang="el-GR" sz="2100" dirty="0" smtClean="0"/>
              <a:t>θέση να </a:t>
            </a:r>
            <a:r>
              <a:rPr lang="el-GR" sz="2100" dirty="0"/>
              <a:t>γνωρίζουν πλήρως τα δικαιώματα και τις υποχρεώσεις τους…. Πράγματι, όπως προκύπτει από πάγια νομολογία του Δικαστηρίου, η απλή εθνική πρακτική, έστω και αν συνάδει προς τις επιταγές μιας οδηγίας, η οποία, όμως, είναι δυνατόν εκ φύσεως να τροποποιηθεί κατά το δοκούν από τη διοίκηση δεν μπορεί να θεωρηθεί ότι συνιστά έγκυρη εκτέλεση της υποχρεώσεως που υπέχουν τα κράτη μέλη προς τα οποία απευθύνεται οδηγία…(Απόφαση της 16ης Νοεμβρίου 2000, C-214/98, Επιτροπή κατά Ελλάδας, Συλλογή 2000, σ. Ι-9601, σκέψεις 49, 50, 56).</a:t>
            </a:r>
          </a:p>
          <a:p>
            <a:endParaRPr lang="el-GR" sz="2100" dirty="0"/>
          </a:p>
          <a:p>
            <a:pPr marL="0" indent="0" algn="just">
              <a:buNone/>
            </a:pPr>
            <a:endParaRPr lang="el-GR" sz="2300" dirty="0"/>
          </a:p>
        </p:txBody>
      </p:sp>
    </p:spTree>
    <p:extLst>
      <p:ext uri="{BB962C8B-B14F-4D97-AF65-F5344CB8AC3E}">
        <p14:creationId xmlns:p14="http://schemas.microsoft.com/office/powerpoint/2010/main" val="1177414098"/>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9314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20525" y="1562431"/>
            <a:ext cx="9601200" cy="4432852"/>
          </a:xfrm>
        </p:spPr>
        <p:txBody>
          <a:bodyPr/>
          <a:lstStyle/>
          <a:p>
            <a:pPr marL="0" indent="0" algn="just">
              <a:buNone/>
            </a:pPr>
            <a:r>
              <a:rPr lang="el-GR" dirty="0" smtClean="0"/>
              <a:t>«…το </a:t>
            </a:r>
            <a:r>
              <a:rPr lang="el-GR" dirty="0"/>
              <a:t>Δικαστήριο έκρινε όντως ότι τόσο η αρχή της ασφαλείας δικαίου όσο </a:t>
            </a:r>
            <a:r>
              <a:rPr lang="el-GR" dirty="0" smtClean="0"/>
              <a:t>και η </a:t>
            </a:r>
            <a:r>
              <a:rPr lang="el-GR" dirty="0"/>
              <a:t>ανάγκη διασφαλίσεως της πλήρους εφαρμογής των οδηγιών, όχι μόνο στην </a:t>
            </a:r>
            <a:r>
              <a:rPr lang="el-GR" dirty="0" smtClean="0"/>
              <a:t>πράξη αλλά </a:t>
            </a:r>
            <a:r>
              <a:rPr lang="el-GR" dirty="0"/>
              <a:t>και νομικώς, απαιτούν α π ό τ α κράτη μέλη ν α επαναλαμβάνουν τις </a:t>
            </a:r>
            <a:r>
              <a:rPr lang="el-GR" dirty="0" smtClean="0"/>
              <a:t>συναφείς επιταγές </a:t>
            </a:r>
            <a:r>
              <a:rPr lang="el-GR" dirty="0"/>
              <a:t>της </a:t>
            </a:r>
            <a:r>
              <a:rPr lang="el-GR" dirty="0" smtClean="0"/>
              <a:t>οδηγίας </a:t>
            </a:r>
            <a:r>
              <a:rPr lang="el-GR" dirty="0"/>
              <a:t>με δεσμευτικές νομικές </a:t>
            </a:r>
            <a:r>
              <a:rPr lang="el-GR" dirty="0" smtClean="0"/>
              <a:t>διατάξεις (στην ίδια απόφαση, σκέψη 23).».</a:t>
            </a:r>
          </a:p>
          <a:p>
            <a:pPr marL="0" indent="0" algn="just">
              <a:buNone/>
            </a:pPr>
            <a:r>
              <a:rPr lang="el-GR" i="1" dirty="0" smtClean="0"/>
              <a:t>«…η </a:t>
            </a:r>
            <a:r>
              <a:rPr lang="el-GR" i="1" dirty="0"/>
              <a:t>αρχή της ασφάλειας δικαίου, όπως ιδίως υπενθυμίζεται στην απόφαση της 13ης Μαρτίου 1990, C-30/89, Επιτροπή κατά Γαλλίας (Συλλογή 1990, σ. Ι-691), προϋποθέτει ότι σε περίπτωση αμφιβολίας η οδηγία ερμηνεύεται υπέρ των ιδιωτών, στο μέτρο που μπορεί να έχει οικονομικές </a:t>
            </a:r>
            <a:r>
              <a:rPr lang="el-GR" i="1" dirty="0" smtClean="0"/>
              <a:t>επιπτώσεις….Συναφώς</a:t>
            </a:r>
            <a:r>
              <a:rPr lang="el-GR" i="1" dirty="0"/>
              <a:t>, πρέπει να τονιστεί ότι η ύπαρξη τυχόν ασάφειας σε διάταξη μπορεί να προσδιοριστεί μόνο σε σχέση με το πλαίσιό της</a:t>
            </a:r>
            <a:r>
              <a:rPr lang="el-GR" i="1" dirty="0" smtClean="0"/>
              <a:t>…(Απόφαση </a:t>
            </a:r>
            <a:r>
              <a:rPr lang="el-GR" i="1" dirty="0"/>
              <a:t>της 2ης Απριλίου 1998, C-296/95 (EMU TABAC), Συλλογή 1998, σ.Ι-01605, σκέψεις </a:t>
            </a:r>
            <a:r>
              <a:rPr lang="el-GR" i="1" dirty="0" smtClean="0"/>
              <a:t>38</a:t>
            </a:r>
            <a:r>
              <a:rPr lang="el-GR" i="1" dirty="0"/>
              <a:t>, </a:t>
            </a:r>
            <a:r>
              <a:rPr lang="el-GR" i="1" dirty="0" smtClean="0"/>
              <a:t>39). </a:t>
            </a:r>
            <a:endParaRPr lang="el-GR" i="1" dirty="0"/>
          </a:p>
          <a:p>
            <a:pPr marL="0" indent="0">
              <a:buNone/>
            </a:pPr>
            <a:endParaRPr lang="el-GR" dirty="0"/>
          </a:p>
        </p:txBody>
      </p:sp>
    </p:spTree>
    <p:extLst>
      <p:ext uri="{BB962C8B-B14F-4D97-AF65-F5344CB8AC3E}">
        <p14:creationId xmlns:p14="http://schemas.microsoft.com/office/powerpoint/2010/main" val="2728853263"/>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89776"/>
          </a:xfrm>
        </p:spPr>
        <p:txBody>
          <a:bodyPr/>
          <a:lstStyle/>
          <a:p>
            <a:r>
              <a:rPr lang="el-GR" sz="3200" kern="10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172817" y="1522675"/>
            <a:ext cx="9601200" cy="4106848"/>
          </a:xfrm>
        </p:spPr>
        <p:txBody>
          <a:bodyPr>
            <a:normAutofit/>
          </a:bodyPr>
          <a:lstStyle/>
          <a:p>
            <a:pPr marL="0" indent="0" algn="just">
              <a:buNone/>
            </a:pPr>
            <a:r>
              <a:rPr lang="el-GR" sz="2400" dirty="0" smtClean="0"/>
              <a:t>«Καταρχάς</a:t>
            </a:r>
            <a:r>
              <a:rPr lang="el-GR" sz="2400" dirty="0"/>
              <a:t>, όπως προκύπτει από πάγια νομολογία, η ύπαρξη παραβάσεως πρέπει </a:t>
            </a:r>
            <a:r>
              <a:rPr lang="el-GR" sz="2400" dirty="0" smtClean="0"/>
              <a:t>να εκτιμάται </a:t>
            </a:r>
            <a:r>
              <a:rPr lang="el-GR" sz="2400" dirty="0"/>
              <a:t>σε συνάρτηση με την κατάσταση του κράτους μέλους όπως αυτή </a:t>
            </a:r>
            <a:r>
              <a:rPr lang="el-GR" sz="2400" dirty="0" smtClean="0"/>
              <a:t>είχε κατά </a:t>
            </a:r>
            <a:r>
              <a:rPr lang="el-GR" sz="2400" dirty="0"/>
              <a:t>τη λήξη της ταχθείσας με την αιτιολογημένη γνώμη προθεσμίας, οι </a:t>
            </a:r>
            <a:r>
              <a:rPr lang="el-GR" sz="2400" dirty="0" smtClean="0"/>
              <a:t>δε επακόλουθες </a:t>
            </a:r>
            <a:r>
              <a:rPr lang="el-GR" sz="2400" dirty="0"/>
              <a:t>μεταβολές δεν μπορούν να λαμβάνονται υπόψη από το </a:t>
            </a:r>
            <a:r>
              <a:rPr lang="el-GR" sz="2400" dirty="0" smtClean="0"/>
              <a:t>Δικαστήριο…έστω </a:t>
            </a:r>
            <a:r>
              <a:rPr lang="el-GR" sz="2400" dirty="0"/>
              <a:t>και αν συνιστούν ορθή εφαρμογή του αποτελούντος αντικείμενο </a:t>
            </a:r>
            <a:r>
              <a:rPr lang="el-GR" sz="2400" dirty="0" smtClean="0"/>
              <a:t>της προσφυγής </a:t>
            </a:r>
            <a:r>
              <a:rPr lang="el-GR" sz="2400" dirty="0"/>
              <a:t>λόγω παραβάσεως κανόνα του κοινοτικού δικαίου (Απόφαση της 26ης Απριλίου 2007, C-135/05, Επιτροπή κατά Ιταλίας, Συλλογή 2007, σ. Ι-3475, σκέψη 36</a:t>
            </a:r>
            <a:r>
              <a:rPr lang="el-GR" sz="2400" dirty="0" smtClean="0"/>
              <a:t>.)».</a:t>
            </a:r>
          </a:p>
        </p:txBody>
      </p:sp>
    </p:spTree>
    <p:extLst>
      <p:ext uri="{BB962C8B-B14F-4D97-AF65-F5344CB8AC3E}">
        <p14:creationId xmlns:p14="http://schemas.microsoft.com/office/powerpoint/2010/main" val="981172201"/>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9532"/>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144988" y="1550504"/>
            <a:ext cx="9827812" cy="4316896"/>
          </a:xfrm>
        </p:spPr>
        <p:txBody>
          <a:bodyPr>
            <a:normAutofit/>
          </a:bodyPr>
          <a:lstStyle/>
          <a:p>
            <a:pPr marL="0" indent="0" algn="ctr">
              <a:buNone/>
            </a:pPr>
            <a:r>
              <a:rPr lang="el-GR" sz="2400" u="sng" dirty="0" smtClean="0"/>
              <a:t>Η διαδικασία επί παραβάσει ως μοχλός εξασφάλισης της αποτελεσματικής εφαρμογής του ενωσιακού δικαίου- Η εθνική καλή νομοθέτηση ως ενωσιακή </a:t>
            </a:r>
            <a:r>
              <a:rPr lang="el-GR" sz="2400" u="sng" dirty="0" smtClean="0"/>
              <a:t>υποχρέωση</a:t>
            </a:r>
            <a:r>
              <a:rPr lang="el-GR" sz="2400" u="sng" dirty="0"/>
              <a:t> </a:t>
            </a:r>
            <a:r>
              <a:rPr lang="el-GR" sz="2400" u="sng" dirty="0" smtClean="0"/>
              <a:t>και εθνική δέσμευση-Οι ζυμώσεις προς την ομοιόμορφη εφαρμογή</a:t>
            </a:r>
            <a:r>
              <a:rPr lang="el-GR" sz="2400" dirty="0" smtClean="0"/>
              <a:t>.</a:t>
            </a:r>
            <a:endParaRPr lang="el-GR" sz="2400" dirty="0" smtClean="0"/>
          </a:p>
          <a:p>
            <a:pPr marL="0" indent="0" algn="ctr">
              <a:buNone/>
            </a:pPr>
            <a:endParaRPr lang="el-GR" sz="2600" dirty="0" smtClean="0"/>
          </a:p>
          <a:p>
            <a:pPr marL="0" indent="0">
              <a:buNone/>
            </a:pPr>
            <a:r>
              <a:rPr lang="el-GR" sz="2400" dirty="0"/>
              <a:t>Το έργο της διασφάλισης αποτελεσματικής εφαρμογής της ισχύουσας νομοθεσίας της ΕΕ θα πρέπει να θεωρείται εξίσου σημαντικό με το έργο της εκπόνησης νέας νομοθεσίας</a:t>
            </a:r>
            <a:r>
              <a:rPr lang="el-GR" sz="2400" dirty="0" smtClean="0"/>
              <a:t>.</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4259174550"/>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18214"/>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300038" y="1538576"/>
            <a:ext cx="9601200" cy="4806565"/>
          </a:xfrm>
        </p:spPr>
        <p:txBody>
          <a:bodyPr>
            <a:noAutofit/>
          </a:bodyPr>
          <a:lstStyle/>
          <a:p>
            <a:pPr marL="0" indent="0" algn="just">
              <a:buNone/>
            </a:pPr>
            <a:r>
              <a:rPr lang="el-GR" sz="1700" dirty="0" smtClean="0"/>
              <a:t>ΑΝΑΚΟΊΝΩΣΗ </a:t>
            </a:r>
            <a:r>
              <a:rPr lang="el-GR" sz="1700" dirty="0"/>
              <a:t>ΤΗΣ </a:t>
            </a:r>
            <a:r>
              <a:rPr lang="el-GR" sz="1700" dirty="0" smtClean="0"/>
              <a:t>ΕΠΙΤΡΟΠΉΣ</a:t>
            </a:r>
            <a:r>
              <a:rPr lang="en-GB" sz="1700" dirty="0" smtClean="0"/>
              <a:t>:</a:t>
            </a:r>
            <a:r>
              <a:rPr lang="el-GR" sz="1700" dirty="0"/>
              <a:t> </a:t>
            </a:r>
            <a:r>
              <a:rPr lang="el-GR" sz="1700" dirty="0" smtClean="0"/>
              <a:t>Δίκαιο </a:t>
            </a:r>
            <a:r>
              <a:rPr lang="el-GR" sz="1700" dirty="0"/>
              <a:t>της ΕΕ: Καλύτερη εφαρμογή για καλύτερα </a:t>
            </a:r>
            <a:r>
              <a:rPr lang="el-GR" sz="1700" dirty="0" smtClean="0"/>
              <a:t>αποτελέσματα (2017/C </a:t>
            </a:r>
            <a:r>
              <a:rPr lang="el-GR" sz="1700" dirty="0"/>
              <a:t>18/02</a:t>
            </a:r>
            <a:r>
              <a:rPr lang="el-GR" sz="1700" dirty="0" smtClean="0"/>
              <a:t>)</a:t>
            </a:r>
            <a:endParaRPr lang="en-US" sz="1700" dirty="0" smtClean="0"/>
          </a:p>
          <a:p>
            <a:pPr marL="0" indent="0" algn="just">
              <a:buNone/>
            </a:pPr>
            <a:r>
              <a:rPr lang="el-GR" sz="1700" dirty="0" smtClean="0"/>
              <a:t>Κάποια </a:t>
            </a:r>
            <a:r>
              <a:rPr lang="el-GR" sz="1700" dirty="0" smtClean="0"/>
              <a:t>σημεία</a:t>
            </a:r>
            <a:r>
              <a:rPr lang="en-US" sz="1700" dirty="0" smtClean="0"/>
              <a:t>:</a:t>
            </a:r>
            <a:endParaRPr lang="el-GR" sz="1700" dirty="0" smtClean="0"/>
          </a:p>
          <a:p>
            <a:pPr marL="0" indent="0" algn="just">
              <a:buNone/>
            </a:pPr>
            <a:r>
              <a:rPr lang="el-GR" sz="1700" dirty="0" smtClean="0"/>
              <a:t>«Η </a:t>
            </a:r>
            <a:r>
              <a:rPr lang="el-GR" sz="1700" dirty="0"/>
              <a:t>Επιτροπή Juncker έχει </a:t>
            </a:r>
            <a:r>
              <a:rPr lang="el-GR" sz="1700" dirty="0" smtClean="0"/>
              <a:t>…</a:t>
            </a:r>
            <a:r>
              <a:rPr lang="el-GR" sz="1700" dirty="0" smtClean="0"/>
              <a:t>υιοθετήσει </a:t>
            </a:r>
            <a:r>
              <a:rPr lang="el-GR" sz="1700" dirty="0"/>
              <a:t>πιο εστιασμένη προσέγγιση όσον αφορά τη χάραξη πολιτικών και το νομοθετικό έργο. Διαθέτει ένα </a:t>
            </a:r>
            <a:r>
              <a:rPr lang="el-GR" sz="1700" dirty="0" err="1"/>
              <a:t>εξορθολογισμένο</a:t>
            </a:r>
            <a:r>
              <a:rPr lang="el-GR" sz="1700" dirty="0"/>
              <a:t> πρόγραμμα εργασίας το οποίο, σε όλα τα στάδια της κατάρτισης πολιτικών, στηρίζεται σε </a:t>
            </a:r>
            <a:r>
              <a:rPr lang="el-GR" sz="1700" u="sng" dirty="0"/>
              <a:t>αναλύσεις υψηλής ποιότητας </a:t>
            </a:r>
            <a:r>
              <a:rPr lang="el-GR" sz="1700" dirty="0"/>
              <a:t>και σε </a:t>
            </a:r>
            <a:r>
              <a:rPr lang="el-GR" sz="1700" u="sng" dirty="0"/>
              <a:t>δημόσιες διαβουλεύσεις με τα ενδιαφερόμενα μέρη</a:t>
            </a:r>
            <a:r>
              <a:rPr lang="el-GR" sz="1700" dirty="0"/>
              <a:t>. Αυτός ο </a:t>
            </a:r>
            <a:r>
              <a:rPr lang="el-GR" sz="1700" dirty="0" smtClean="0"/>
              <a:t>…</a:t>
            </a:r>
            <a:r>
              <a:rPr lang="el-GR" sz="1700" dirty="0" smtClean="0"/>
              <a:t>τρόπος </a:t>
            </a:r>
            <a:r>
              <a:rPr lang="el-GR" sz="1700" dirty="0"/>
              <a:t>εργασίας, που αποτελεί το επίκεντρο του θεματολογίου για τη βελτίωση της νομοθεσίας, αποσκοπεί να διασφαλίσει ότι όλα τα μέτρα του εγχειριδίου κανόνων της ΕΕ είναι κατάλληλα για τον σκοπό τους και ότι μπορούν να εφαρμοστούν και να επιβληθούν εύκολα σε όλες τις χώρες της </a:t>
            </a:r>
            <a:r>
              <a:rPr lang="el-GR" sz="1700" dirty="0" smtClean="0"/>
              <a:t>ΕΕ….</a:t>
            </a:r>
            <a:endParaRPr lang="el-GR" sz="1700" dirty="0"/>
          </a:p>
          <a:p>
            <a:pPr marL="0" indent="0" algn="just">
              <a:buNone/>
            </a:pPr>
            <a:r>
              <a:rPr lang="el-GR" sz="1700" dirty="0" smtClean="0"/>
              <a:t>…Η </a:t>
            </a:r>
            <a:r>
              <a:rPr lang="el-GR" sz="1700" u="sng" dirty="0" smtClean="0"/>
              <a:t>επιβολή </a:t>
            </a:r>
            <a:r>
              <a:rPr lang="el-GR" sz="1700" u="sng" dirty="0"/>
              <a:t>υποστηρίζει και συμπληρώνει</a:t>
            </a:r>
            <a:r>
              <a:rPr lang="el-GR" sz="1700" dirty="0"/>
              <a:t> την επίτευξη των προτεραιοτήτων πολιτικής. Κατά τον προσδιορισμό των </a:t>
            </a:r>
            <a:r>
              <a:rPr lang="el-GR" sz="1700" u="sng" dirty="0"/>
              <a:t>προτεραιοτήτων πολιτικής </a:t>
            </a:r>
            <a:r>
              <a:rPr lang="el-GR" sz="1700" dirty="0"/>
              <a:t>της, η Επιτροπή θα δώσει </a:t>
            </a:r>
            <a:r>
              <a:rPr lang="el-GR" sz="1700" u="sng" dirty="0"/>
              <a:t>προσοχή όχι μόνο στην υποβολή προτάσεων για νέα νομοθεσία, αλλά και στην επιβολή της</a:t>
            </a:r>
            <a:r>
              <a:rPr lang="el-GR" sz="1700" dirty="0"/>
              <a:t>. </a:t>
            </a:r>
            <a:r>
              <a:rPr lang="el-GR" sz="1700" u="sng" dirty="0"/>
              <a:t>Το έργο της διασφάλισης αποτελεσματικής εφαρμογής της ισχύουσας νομοθεσίας της ΕΕ θα πρέπει να θεωρείται εξίσου σημαντικό με το έργο της εκπόνησης νέας νομοθεσίας</a:t>
            </a:r>
            <a:r>
              <a:rPr lang="el-GR" sz="1700" dirty="0"/>
              <a:t>. Η εταιρική σχέση μεταξύ της Επιτροπής και των κρατών μελών, που διαδραματίζουν κρίσιμο ρόλο στην εφαρμογή της νομοθεσίας, πρέπει να ενισχυθεί, προκειμένου οι πολίτες να απολαμβάνουν τα οφέλη του δικαίου της </a:t>
            </a:r>
            <a:r>
              <a:rPr lang="el-GR" sz="1700" dirty="0" smtClean="0"/>
              <a:t>ΕΕ</a:t>
            </a:r>
            <a:endParaRPr lang="el-GR" sz="1700" dirty="0"/>
          </a:p>
        </p:txBody>
      </p:sp>
    </p:spTree>
    <p:extLst>
      <p:ext uri="{BB962C8B-B14F-4D97-AF65-F5344CB8AC3E}">
        <p14:creationId xmlns:p14="http://schemas.microsoft.com/office/powerpoint/2010/main" val="3748716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85800"/>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93694" y="1559859"/>
            <a:ext cx="9879106" cy="4307541"/>
          </a:xfrm>
        </p:spPr>
        <p:txBody>
          <a:bodyPr>
            <a:normAutofit/>
          </a:bodyPr>
          <a:lstStyle/>
          <a:p>
            <a:pPr marL="0" indent="0">
              <a:buNone/>
            </a:pPr>
            <a:r>
              <a:rPr lang="el-GR" dirty="0" smtClean="0"/>
              <a:t>δ</a:t>
            </a:r>
            <a:r>
              <a:rPr lang="el-GR" dirty="0"/>
              <a:t>) καθιερώνεται η δυνατότητα δικαστικής προσβολής των πράξεων ή παραλείψεων των ενωσιακών οργάνων, ακόμη και από ιδιώτες τους οποίους οι πράξεις ή παραλείψεις </a:t>
            </a:r>
            <a:r>
              <a:rPr lang="el-GR" dirty="0" smtClean="0"/>
              <a:t>αφορούν, </a:t>
            </a:r>
            <a:r>
              <a:rPr lang="el-GR" dirty="0"/>
              <a:t>αλλά και, αντίστροφα, καθιερώνεται η δικαστική προσφυγή κατά Κράτους μέλους για τη μη συμμόρφωση με το ενωσιακό δίκαιο, την οποία μπορεί να εγείρει και άλλο Κράτος </a:t>
            </a:r>
            <a:r>
              <a:rPr lang="el-GR" dirty="0" smtClean="0"/>
              <a:t>μέλος. </a:t>
            </a:r>
            <a:endParaRPr lang="el-GR" dirty="0"/>
          </a:p>
        </p:txBody>
      </p:sp>
    </p:spTree>
    <p:extLst>
      <p:ext uri="{BB962C8B-B14F-4D97-AF65-F5344CB8AC3E}">
        <p14:creationId xmlns:p14="http://schemas.microsoft.com/office/powerpoint/2010/main" val="1060027758"/>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797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20526" y="1343769"/>
            <a:ext cx="9601200" cy="4492487"/>
          </a:xfrm>
        </p:spPr>
        <p:txBody>
          <a:bodyPr>
            <a:normAutofit/>
          </a:bodyPr>
          <a:lstStyle/>
          <a:p>
            <a:pPr marL="0" indent="0">
              <a:buNone/>
            </a:pPr>
            <a:r>
              <a:rPr lang="el-GR" dirty="0" smtClean="0"/>
              <a:t>...Η </a:t>
            </a:r>
            <a:r>
              <a:rPr lang="el-GR" dirty="0"/>
              <a:t>σύνταξη </a:t>
            </a:r>
            <a:r>
              <a:rPr lang="el-GR" u="sng" dirty="0"/>
              <a:t>σαφών</a:t>
            </a:r>
            <a:r>
              <a:rPr lang="el-GR" dirty="0"/>
              <a:t> νομικών κειμένων και η </a:t>
            </a:r>
            <a:r>
              <a:rPr lang="el-GR" u="sng" dirty="0"/>
              <a:t>δυνατότητα πρόσβασης </a:t>
            </a:r>
            <a:r>
              <a:rPr lang="el-GR" dirty="0"/>
              <a:t>σε αυτά συμβάλλουν στην </a:t>
            </a:r>
            <a:r>
              <a:rPr lang="el-GR" u="sng" dirty="0"/>
              <a:t>ασφάλεια δικαίου και στην καλύτερη εφαρμογή του. Εάν η νομοθεσία είναι σαφής και </a:t>
            </a:r>
            <a:r>
              <a:rPr lang="el-GR" u="sng" dirty="0" err="1"/>
              <a:t>προσβάσιμη</a:t>
            </a:r>
            <a:r>
              <a:rPr lang="el-GR" u="sng" dirty="0"/>
              <a:t>, μπορεί </a:t>
            </a:r>
            <a:r>
              <a:rPr lang="el-GR" dirty="0"/>
              <a:t>να εφαρμοστεί αποτελεσματικά, οι πολίτες και οι οικονομικοί φορείς μπορούν να κατανοήσουν ευκολότερα τα δικαιώματα και τις υποχρεώσεις τους και οι δικαστικές αρχές μπορούν να τα επιβάλλουν.</a:t>
            </a:r>
          </a:p>
          <a:p>
            <a:pPr marL="0" indent="0">
              <a:buNone/>
            </a:pPr>
            <a:r>
              <a:rPr lang="el-GR" dirty="0" smtClean="0"/>
              <a:t>….Γι</a:t>
            </a:r>
            <a:r>
              <a:rPr lang="el-GR" dirty="0"/>
              <a:t>' αυτόν τον λόγο είναι απαραίτητο ορισμένες </a:t>
            </a:r>
            <a:r>
              <a:rPr lang="el-GR" u="sng" dirty="0"/>
              <a:t>πτυχές της εφαρμογής</a:t>
            </a:r>
            <a:r>
              <a:rPr lang="el-GR" dirty="0"/>
              <a:t> του δικαίου της ΕΕ </a:t>
            </a:r>
            <a:r>
              <a:rPr lang="el-GR" u="sng" dirty="0"/>
              <a:t>να λαμβάνονται υπόψη στο στάδιο της ανάπτυξης πολιτικών</a:t>
            </a:r>
            <a:r>
              <a:rPr lang="el-GR" dirty="0"/>
              <a:t>. Οι κατευθυντήριες γραμμές της Επιτροπής για τη βελτίωση της νομοθεσίας </a:t>
            </a:r>
            <a:r>
              <a:rPr lang="el-GR" dirty="0" smtClean="0"/>
              <a:t>παρέχουν </a:t>
            </a:r>
            <a:r>
              <a:rPr lang="el-GR" dirty="0"/>
              <a:t>οδηγίες στις υπηρεσίες της Επιτροπής για την </a:t>
            </a:r>
            <a:r>
              <a:rPr lang="el-GR" u="sng" dirty="0"/>
              <a:t>κατάρτιση «σχεδίων εφαρμογής» με στόχο τον προσδιορισμό των πιθανών δυσκολιών</a:t>
            </a:r>
            <a:r>
              <a:rPr lang="el-GR" dirty="0"/>
              <a:t> που αντιμετωπίζουν τα κράτη μέλη στην εφαρμογή της νομοθεσίας της ΕΕ και την </a:t>
            </a:r>
            <a:r>
              <a:rPr lang="el-GR" u="sng" dirty="0"/>
              <a:t>υποβολή προτάσεων για τους τρόπους μετριασμού αυτών των κινδύνων</a:t>
            </a:r>
            <a:r>
              <a:rPr lang="el-GR" dirty="0"/>
              <a:t>. Όταν καταρτίζει προτάσεις για οδηγίες, η Επιτροπή συνεργάζεται επίσης με τα κράτη μέλη για να προσδιορίσει αν χρειάζονται επεξηγηματικά έγγραφα που να περιγράφουν τη σχέση με τα μέτρα μεταφοράς στο εθνικό </a:t>
            </a:r>
            <a:r>
              <a:rPr lang="el-GR" dirty="0" smtClean="0"/>
              <a:t>δίκαιο.</a:t>
            </a:r>
            <a:endParaRPr lang="el-GR" dirty="0"/>
          </a:p>
          <a:p>
            <a:endParaRPr lang="el-GR" dirty="0"/>
          </a:p>
        </p:txBody>
      </p:sp>
    </p:spTree>
    <p:extLst>
      <p:ext uri="{BB962C8B-B14F-4D97-AF65-F5344CB8AC3E}">
        <p14:creationId xmlns:p14="http://schemas.microsoft.com/office/powerpoint/2010/main" val="1580527070"/>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363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52330" y="1562430"/>
            <a:ext cx="9601200" cy="4313583"/>
          </a:xfrm>
        </p:spPr>
        <p:txBody>
          <a:bodyPr>
            <a:normAutofit lnSpcReduction="10000"/>
          </a:bodyPr>
          <a:lstStyle/>
          <a:p>
            <a:pPr marL="0" indent="0">
              <a:buNone/>
            </a:pPr>
            <a:r>
              <a:rPr lang="el-GR" dirty="0" smtClean="0"/>
              <a:t>…Η </a:t>
            </a:r>
            <a:r>
              <a:rPr lang="el-GR" dirty="0"/>
              <a:t>διαφάνεια είναι αναγκαία για τη διασφάλιση της ορθής μεταφοράς του δικαίου της ΕΕ στο εθνικό δίκαιο και της κατάλληλης εφαρμογής του. Η διοργανική συμφωνία για τη βελτίωση του νομοθετικού έργου καλεί τα κράτη μέλη να ενημερώνουν το αντίστοιχο κοινό τους όταν μεταφέρουν οδηγίες της ΕΕ στο εθνικό δίκαιο και </a:t>
            </a:r>
            <a:r>
              <a:rPr lang="el-GR" u="sng" dirty="0"/>
              <a:t>να προσδιορίζουν με σαφήνεια στις πράξεις μεταφοράς στο εθνικό δίκαιο (ή σε συναφές έγγραφο) τυχόν στοιχεία που έχουν προστεθεί και δεν συνδέονται με κανέναν τρόπο με </a:t>
            </a:r>
            <a:r>
              <a:rPr lang="el-GR" u="sng" dirty="0" smtClean="0"/>
              <a:t>την </a:t>
            </a:r>
            <a:r>
              <a:rPr lang="el-GR" u="sng" dirty="0"/>
              <a:t>εν λόγω νομοθεσία της ΕΕ</a:t>
            </a:r>
            <a:r>
              <a:rPr lang="el-GR" u="sng" dirty="0" smtClean="0"/>
              <a:t>.</a:t>
            </a:r>
          </a:p>
          <a:p>
            <a:pPr marL="0" indent="0">
              <a:buNone/>
            </a:pPr>
            <a:r>
              <a:rPr lang="el-GR" dirty="0" smtClean="0"/>
              <a:t>…δέσμευση </a:t>
            </a:r>
            <a:r>
              <a:rPr lang="el-GR" dirty="0"/>
              <a:t>της Επιτροπής Juncker για </a:t>
            </a:r>
            <a:r>
              <a:rPr lang="el-GR" u="sng" dirty="0"/>
              <a:t>μια Ευρώπη «πιο μεγάλη και πιο φιλόδοξη στα ουσιώδη θέματα, αλλά πιο μικρή και πιο συγκρατημένη στα λιγότερο σημαντικά</a:t>
            </a:r>
            <a:r>
              <a:rPr lang="el-GR" dirty="0" smtClean="0"/>
              <a:t>». </a:t>
            </a:r>
            <a:r>
              <a:rPr lang="el-GR" dirty="0"/>
              <a:t>Τούτο συνεπάγεται περισσότερο </a:t>
            </a:r>
            <a:r>
              <a:rPr lang="el-GR" u="sng" dirty="0"/>
              <a:t>στρατηγική προσέγγιση </a:t>
            </a:r>
            <a:r>
              <a:rPr lang="el-GR" dirty="0"/>
              <a:t>όσον αφορά την επιβολή στον τομέα της διαχείρισης των παραβάσεων. Επιπλέον, παρέχει επισκόπηση των άλλων μέτρων που θα λάβει η Επιτροπή για να βοηθήσει τα κράτη μέλη και το κοινό να διασφαλίσουν την αποτελεσματική εφαρμογή του δικαίου της </a:t>
            </a:r>
            <a:r>
              <a:rPr lang="el-GR" dirty="0" smtClean="0"/>
              <a:t>ΕΕ.</a:t>
            </a:r>
          </a:p>
          <a:p>
            <a:pPr marL="0" indent="0">
              <a:buNone/>
            </a:pPr>
            <a:r>
              <a:rPr lang="el-GR" dirty="0" smtClean="0"/>
              <a:t>…</a:t>
            </a:r>
            <a:r>
              <a:rPr lang="el-GR" dirty="0" smtClean="0"/>
              <a:t>Συνεργασία </a:t>
            </a:r>
            <a:r>
              <a:rPr lang="el-GR" dirty="0"/>
              <a:t>με τα κράτη μέλη για την επιβολή του δικαίου της ΕΕ </a:t>
            </a:r>
          </a:p>
          <a:p>
            <a:endParaRPr lang="el-GR" dirty="0"/>
          </a:p>
        </p:txBody>
      </p:sp>
    </p:spTree>
    <p:extLst>
      <p:ext uri="{BB962C8B-B14F-4D97-AF65-F5344CB8AC3E}">
        <p14:creationId xmlns:p14="http://schemas.microsoft.com/office/powerpoint/2010/main" val="4050396131"/>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1581"/>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36428" y="1586284"/>
            <a:ext cx="9601200" cy="4583927"/>
          </a:xfrm>
        </p:spPr>
        <p:txBody>
          <a:bodyPr>
            <a:normAutofit lnSpcReduction="10000"/>
          </a:bodyPr>
          <a:lstStyle/>
          <a:p>
            <a:pPr marL="0" indent="0" algn="just">
              <a:buNone/>
            </a:pPr>
            <a:r>
              <a:rPr lang="el-GR" dirty="0"/>
              <a:t>Προκειμένου να υποστηρίξει τα κράτη μέλη στην προσπάθειά τους να εφαρμόσουν το δίκαιο της ΕΕ και να διασφαλίσει ότι εκπληρώνουν τις υποχρεώσεις τους μέσω της ορθής εφαρμογής της νομοθεσίας της ΕΕ, η Επιτροπή χρησιμοποιεί </a:t>
            </a:r>
            <a:r>
              <a:rPr lang="el-GR" u="sng" dirty="0"/>
              <a:t>ευρύ φάσμα εργαλείων</a:t>
            </a:r>
            <a:r>
              <a:rPr lang="el-GR" dirty="0"/>
              <a:t>. Τα εργαλεία αυτά ποικίλλουν, από τα προληπτικά μέτρα και την έγκαιρη επίλυση προβλημάτων μέχρι την προληπτική παρακολούθηση και τη </a:t>
            </a:r>
            <a:r>
              <a:rPr lang="el-GR" dirty="0" err="1"/>
              <a:t>στοχευμένη</a:t>
            </a:r>
            <a:r>
              <a:rPr lang="el-GR" dirty="0"/>
              <a:t> επιβολή. Παρακάτω περιγράφεται ο τρόπος ενίσχυσης των υφιστάμενων δράσεων υποστήριξης</a:t>
            </a:r>
            <a:r>
              <a:rPr lang="el-GR" dirty="0" smtClean="0"/>
              <a:t>. </a:t>
            </a:r>
          </a:p>
          <a:p>
            <a:pPr marL="0" indent="0" algn="just">
              <a:buNone/>
            </a:pPr>
            <a:r>
              <a:rPr lang="el-GR" dirty="0" smtClean="0"/>
              <a:t>…</a:t>
            </a:r>
            <a:r>
              <a:rPr lang="el-GR" u="sng" dirty="0" smtClean="0"/>
              <a:t>Συζήτηση </a:t>
            </a:r>
            <a:endParaRPr lang="el-GR" u="sng" dirty="0"/>
          </a:p>
          <a:p>
            <a:pPr marL="0" indent="0" algn="just">
              <a:buNone/>
            </a:pPr>
            <a:r>
              <a:rPr lang="el-GR" dirty="0"/>
              <a:t>Οι παραβάσεις του δικαίου της ΕΕ δεν είναι ένα απλό ζήτημα και θα πρέπει να εξετάζονται σε επαρκώς υψηλό επίπεδο και εγκαίρως. Οι </a:t>
            </a:r>
            <a:r>
              <a:rPr lang="el-GR" u="sng" dirty="0"/>
              <a:t>διμερείς συναντήσεις μεταξύ της Επιτροπής και των κρατών μελών για την προληπτική συζήτηση </a:t>
            </a:r>
            <a:r>
              <a:rPr lang="el-GR" dirty="0"/>
              <a:t>της συμμόρφωσης με το δίκαιο της ΕΕ ενθαρρύνονται και θα γίνουν πιο συστηματικές σε όλους τους νομοθετικούς τομείς. Για παράδειγμα, όπως προβλέπεται στη στρατηγική για την ενιαία </a:t>
            </a:r>
            <a:r>
              <a:rPr lang="el-GR" dirty="0" smtClean="0"/>
              <a:t>αγορά, </a:t>
            </a:r>
            <a:r>
              <a:rPr lang="el-GR" dirty="0"/>
              <a:t>η Επιτροπή θα διοργανώνει συζητήσεις με τα κράτη μέλη σχετικά με θέματα συμμόρφωσης. Οι διάλογοι αυτοί μπορούν να καλύπτουν υποθέσεις επί </a:t>
            </a:r>
            <a:r>
              <a:rPr lang="el-GR" dirty="0" err="1"/>
              <a:t>παραβάσει</a:t>
            </a:r>
            <a:r>
              <a:rPr lang="el-GR" dirty="0"/>
              <a:t> καθώς και ευρύτερα θέματα επιβολής της νομοθεσίας.</a:t>
            </a:r>
          </a:p>
          <a:p>
            <a:pPr algn="just"/>
            <a:endParaRPr lang="el-GR" dirty="0"/>
          </a:p>
        </p:txBody>
      </p:sp>
    </p:spTree>
    <p:extLst>
      <p:ext uri="{BB962C8B-B14F-4D97-AF65-F5344CB8AC3E}">
        <p14:creationId xmlns:p14="http://schemas.microsoft.com/office/powerpoint/2010/main" val="2333335324"/>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5922"/>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04623" y="1641944"/>
            <a:ext cx="9601200" cy="4488512"/>
          </a:xfrm>
        </p:spPr>
        <p:txBody>
          <a:bodyPr>
            <a:normAutofit fontScale="92500" lnSpcReduction="10000"/>
          </a:bodyPr>
          <a:lstStyle/>
          <a:p>
            <a:pPr marL="0" indent="0" algn="just">
              <a:buNone/>
            </a:pPr>
            <a:r>
              <a:rPr lang="el-GR" dirty="0"/>
              <a:t>Η Επιτροπή θα συνεχίσει να επωφελείται από τις διάφορες </a:t>
            </a:r>
            <a:r>
              <a:rPr lang="el-GR" u="sng" dirty="0"/>
              <a:t>επιτροπές και ομάδες εμπειρογνωμόνων</a:t>
            </a:r>
            <a:r>
              <a:rPr lang="el-GR" dirty="0"/>
              <a:t> που ήδη υπάρχουν, καθώς και από την πολύτιμη υποστήριξη των ευρωπαϊκών οργανισμών, ώστε να ενισχύσει την εφαρμογή αυτής της νομοθεσίας και να αξιολογήσει τον τρόπο με τον οποίο εφαρμόζεται στην πράξη. Έχει αποδειχθεί ότι οι συζητήσεις σε αυτά τα φόρουμ είναι ένας αποτελεσματικός τρόπος να διασφαλιστεί η δέσμευση των κρατών μελών για την εφαρμογή του δικαίου της ΕΕ και αποτελούν έκφραση της βασικής αρχής της καλόπιστης συνεργασίας μεταξύ της Επιτροπής και των κρατών μελών. Περαιτέρω, ο διάλογος για την επιβολή συγκεκριμένων διατάξεων του δικαίου της ΕΕ, που αποτελεί και προϋπόθεση αποτελεσματικής αξιοποίησης των Ευρωπαϊκών Διαρθρωτικών και Επενδυτικών </a:t>
            </a:r>
            <a:r>
              <a:rPr lang="el-GR" dirty="0" smtClean="0"/>
              <a:t>Ταμείων, </a:t>
            </a:r>
            <a:r>
              <a:rPr lang="el-GR" dirty="0"/>
              <a:t>βοηθά στη διασφάλιση πλήρους και έγκαιρης μεταφοράς του δικαίου της ΕΕ.</a:t>
            </a:r>
          </a:p>
          <a:p>
            <a:pPr marL="0" indent="0" algn="just">
              <a:buNone/>
            </a:pPr>
            <a:r>
              <a:rPr lang="el-GR" dirty="0"/>
              <a:t>Οι παραβάσεις πρέπει να αντιμετωπίζονται χωρίς καθυστέρηση. Η Επιτροπή και τα κράτη μέλη πρέπει να προβαίνουν άμεσα στη διερεύνηση παραβάσεων του δικαίου. Ο δομημένος διάλογος για την επίλυση προβλημάτων μεταξύ της Επιτροπής και των κρατών μελών, που είναι γνωστός ως EU </a:t>
            </a:r>
            <a:r>
              <a:rPr lang="el-GR" dirty="0" err="1"/>
              <a:t>Pilot</a:t>
            </a:r>
            <a:r>
              <a:rPr lang="el-GR" dirty="0"/>
              <a:t>, θεσπίστηκε για την άμεση επίλυση πιθανών παραβάσεων του δικαίου της ΕΕ σε αρχικό στάδιο σε ενδεδειγμένες περιπτώσεις. Δεν υπάρχει πρόθεση να προστεθεί ένα χρονοβόρο βήμα στη διαδικασία παράβασης, η οποία από μόνη της αποτελεί μέσο διαλόγου προς επίλυση προβλήματος με ένα κράτος μέλος</a:t>
            </a:r>
          </a:p>
          <a:p>
            <a:endParaRPr lang="el-GR" dirty="0"/>
          </a:p>
        </p:txBody>
      </p:sp>
    </p:spTree>
    <p:extLst>
      <p:ext uri="{BB962C8B-B14F-4D97-AF65-F5344CB8AC3E}">
        <p14:creationId xmlns:p14="http://schemas.microsoft.com/office/powerpoint/2010/main" val="1801012311"/>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772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36428" y="1506772"/>
            <a:ext cx="9601200" cy="4369242"/>
          </a:xfrm>
        </p:spPr>
        <p:txBody>
          <a:bodyPr/>
          <a:lstStyle/>
          <a:p>
            <a:pPr marL="0" indent="0">
              <a:buNone/>
            </a:pPr>
            <a:r>
              <a:rPr lang="el-GR" dirty="0"/>
              <a:t>Η Επιτροπή </a:t>
            </a:r>
            <a:r>
              <a:rPr lang="el-GR" u="sng" dirty="0"/>
              <a:t>θα ενθαρρύνει και θα βοηθήσει τα κράτη μέλη να βελτιώσουν την ικανότητά τους να επιβάλλουν το δίκαιο της ΕΕ </a:t>
            </a:r>
            <a:r>
              <a:rPr lang="el-GR" dirty="0"/>
              <a:t>και να παρέχουν ένδικα βοηθήματα και μέσα για να διασφαλίσουν ότι οι τελικοί χρήστες του δικαίου της ΕΕ — είτε πρόκειται για ιδιώτες είτε για επιχειρήσεις — μπορούν να απολαύσουν πλήρως των δικαιωμάτων </a:t>
            </a:r>
            <a:r>
              <a:rPr lang="el-GR" dirty="0" smtClean="0"/>
              <a:t>τους</a:t>
            </a:r>
            <a:r>
              <a:rPr lang="el-GR" dirty="0"/>
              <a:t>.</a:t>
            </a:r>
            <a:r>
              <a:rPr lang="el-GR" dirty="0" smtClean="0"/>
              <a:t> </a:t>
            </a:r>
            <a:r>
              <a:rPr lang="el-GR" u="sng" dirty="0"/>
              <a:t>Τα δίκτυα και η ανταλλαγή βέλτιστων πρακτικών</a:t>
            </a:r>
            <a:r>
              <a:rPr lang="el-GR" dirty="0"/>
              <a:t> αποτελούν σημαντικές πτυχές αυτής της προσπάθειας. Η Επιτροπή θα συνεχίσει να συνεργάζεται με τις εθνικές αρχές μέσω διαφόρων δικτύων για να διασφαλίσει ότι οι κανόνες της ΕΕ εφαρμόζονται με αποτελεσματικό και συνεκτικό τρόπο. Για παράδειγμα, στον τομέα της εσωτερικής αγοράς για δίκτυα και υπηρεσίες ηλεκτρονικών επικοινωνιών, ο Φορέας Ευρωπαϊκών Ρυθμιστικών Αρχών για τις Ηλεκτρονικές Επικοινωνίες υποστηρίζει και συμβουλεύει την Επιτροπή και τις εθνικές ρυθμιστικές αρχές για την εφαρμογή του κανονιστικού πλαισίου της ΕΕ για τις ηλεκτρονικές επικοινωνίες.</a:t>
            </a:r>
          </a:p>
        </p:txBody>
      </p:sp>
    </p:spTree>
    <p:extLst>
      <p:ext uri="{BB962C8B-B14F-4D97-AF65-F5344CB8AC3E}">
        <p14:creationId xmlns:p14="http://schemas.microsoft.com/office/powerpoint/2010/main" val="2453178879"/>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9314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335819" y="1478942"/>
            <a:ext cx="9601200" cy="4436827"/>
          </a:xfrm>
        </p:spPr>
        <p:txBody>
          <a:bodyPr>
            <a:normAutofit fontScale="92500" lnSpcReduction="10000"/>
          </a:bodyPr>
          <a:lstStyle/>
          <a:p>
            <a:pPr marL="0" indent="0">
              <a:buNone/>
            </a:pPr>
            <a:r>
              <a:rPr lang="el-GR" dirty="0" smtClean="0"/>
              <a:t>…η </a:t>
            </a:r>
            <a:r>
              <a:rPr lang="el-GR" dirty="0"/>
              <a:t>Επιτροπή έχει τη διακριτική ευχέρεια να αποφασίζει εάν και πότε θα κινήσει διαδικασία επί παραβάσει ή θα παραπέμψει μια υπόθεση στο Δικαστήριο </a:t>
            </a:r>
            <a:r>
              <a:rPr lang="el-GR" dirty="0" smtClean="0"/>
              <a:t>. </a:t>
            </a:r>
            <a:r>
              <a:rPr lang="el-GR" dirty="0"/>
              <a:t>Κατά συνέπεια, </a:t>
            </a:r>
            <a:r>
              <a:rPr lang="el-GR" u="sng" dirty="0"/>
              <a:t>η νομολογία αναγνωρίζει ότι οι προσφυγές των πολιτών κατά της Επιτροπής, όταν αυτή αρνείται να κινήσει διαδικασία επί </a:t>
            </a:r>
            <a:r>
              <a:rPr lang="el-GR" u="sng" dirty="0" err="1"/>
              <a:t>παραβάσει</a:t>
            </a:r>
            <a:r>
              <a:rPr lang="el-GR" u="sng" dirty="0"/>
              <a:t>, δεν θα ευδοκιμούν</a:t>
            </a:r>
            <a:r>
              <a:rPr lang="el-GR" u="sng" dirty="0">
                <a:hlinkClick r:id="rId2"/>
              </a:rPr>
              <a:t> </a:t>
            </a:r>
            <a:r>
              <a:rPr lang="el-GR" u="sng" dirty="0" smtClean="0"/>
              <a:t> </a:t>
            </a:r>
          </a:p>
          <a:p>
            <a:pPr marL="0" indent="0">
              <a:buNone/>
            </a:pPr>
            <a:r>
              <a:rPr lang="el-GR" dirty="0"/>
              <a:t>Είναι σημαντικό η Επιτροπή να χρησιμοποιεί τη διακριτική ευχέρειά της με </a:t>
            </a:r>
            <a:r>
              <a:rPr lang="el-GR" u="sng" dirty="0"/>
              <a:t>στρατηγικό τρόπο για να εστιάσει και να ιεραρχήσει τις προσπάθειές της στον τομέα της επιβολής </a:t>
            </a:r>
            <a:r>
              <a:rPr lang="el-GR" dirty="0"/>
              <a:t>επιλέγοντας τις σημαντικότερες παραβάσεις του δικαίου της ΕΕ που θίγουν τα συμφέροντα των πολιτών και των επιχειρήσεών της. Σε αυτό το πλαίσιο, η Επιτροπή </a:t>
            </a:r>
            <a:r>
              <a:rPr lang="el-GR" u="sng" dirty="0"/>
              <a:t>θα διώκει με αυστηρότητα τις παραβάσεις που εμποδίζουν την εφαρμογή σημαντικών στόχων πολιτικής της </a:t>
            </a:r>
            <a:r>
              <a:rPr lang="el-GR" u="sng" dirty="0" smtClean="0"/>
              <a:t>ΕΕ, </a:t>
            </a:r>
            <a:r>
              <a:rPr lang="el-GR" u="sng" dirty="0"/>
              <a:t>ή που θέτουν σε κίνδυνο τις τέσσερις θεμελιώδεις ελευθερίες.</a:t>
            </a:r>
          </a:p>
          <a:p>
            <a:pPr marL="0" indent="0">
              <a:buNone/>
            </a:pPr>
            <a:r>
              <a:rPr lang="el-GR" dirty="0"/>
              <a:t>Η Επιτροπή θα διερευνά </a:t>
            </a:r>
            <a:r>
              <a:rPr lang="el-GR" u="sng" dirty="0"/>
              <a:t>κατά προτεραιότητα τις υποθέσεις στις οποίες τα κράτη μέλη παρέλειψαν να ανακοινώσουν μέτρα μεταφοράς στο εθνικό δίκαιο ή στις οποίες τα εν λόγω μέτρα έχουν οδηγήσει στην πλημμελή μεταφορά οδηγιών, υποθέσεις στις οποίες τα κράτη μέλη δεν έχουν συμμορφωθεί με απόφαση του Δικαστηρίου </a:t>
            </a:r>
            <a:r>
              <a:rPr lang="el-GR" dirty="0"/>
              <a:t>όπως αναφέρεται στο άρθρο 260 παράγραφος 2 της ΣΛΕΕ </a:t>
            </a:r>
            <a:r>
              <a:rPr lang="el-GR" u="sng" dirty="0"/>
              <a:t>ή στις οποίες έχουν ζημιώσει σοβαρά τα οικονομικά συμφέροντα της ΕΕ ή έχουν παραβιάσει τις αποκλειστικές αρμοδιότητες της ΕΕ </a:t>
            </a:r>
          </a:p>
          <a:p>
            <a:endParaRPr lang="el-GR" dirty="0"/>
          </a:p>
        </p:txBody>
      </p:sp>
    </p:spTree>
    <p:extLst>
      <p:ext uri="{BB962C8B-B14F-4D97-AF65-F5344CB8AC3E}">
        <p14:creationId xmlns:p14="http://schemas.microsoft.com/office/powerpoint/2010/main" val="356614390"/>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363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188720" y="1506772"/>
            <a:ext cx="9601200" cy="4321534"/>
          </a:xfrm>
        </p:spPr>
        <p:txBody>
          <a:bodyPr>
            <a:normAutofit/>
          </a:bodyPr>
          <a:lstStyle/>
          <a:p>
            <a:pPr marL="0" indent="0" algn="just">
              <a:buNone/>
            </a:pPr>
            <a:r>
              <a:rPr lang="el-GR" dirty="0"/>
              <a:t>Η υποχρέωση λήψης των αναγκαίων μέτρων για τη συμμόρφωση με απόφαση του Δικαστηρίου ισχύει ακόμα περισσότερο όταν τα μέτρα που απαιτούνται αφορούν </a:t>
            </a:r>
            <a:r>
              <a:rPr lang="el-GR" u="sng" dirty="0"/>
              <a:t>συστημικές αδυναμίες στο νομικό σύστημα ενός κράτους μέλους. </a:t>
            </a:r>
            <a:r>
              <a:rPr lang="el-GR" dirty="0"/>
              <a:t>Ως εκ τούτου, η Επιτροπή θα δώσει μεγάλη προτεραιότητα σε παραβάσεις που αποκαλύπτουν συστημικές αδυναμίες, οι οποίες υπονομεύουν τη λειτουργία του θεσμικού πλαισίου της ΕΕ</a:t>
            </a:r>
            <a:r>
              <a:rPr lang="el-GR" dirty="0" smtClean="0"/>
              <a:t>. </a:t>
            </a:r>
            <a:r>
              <a:rPr lang="el-GR" dirty="0" smtClean="0"/>
              <a:t>…</a:t>
            </a:r>
          </a:p>
          <a:p>
            <a:pPr marL="0" indent="0" algn="just">
              <a:buNone/>
            </a:pPr>
            <a:r>
              <a:rPr lang="el-GR" dirty="0" smtClean="0"/>
              <a:t>η </a:t>
            </a:r>
            <a:r>
              <a:rPr lang="el-GR" dirty="0"/>
              <a:t>Επιτροπή αποδίδει σημασία στη διασφάλιση ότι η εθνική νομοθεσία συμμορφώνεται με το δίκαιο της ΕΕ, δεδομένου ότι η πλημμελής εθνική νομοθεσία υπονομεύει συστηματικά την ικανότητα των πολιτών να επικαλούνται τα δικαιώματά τους, συμπεριλαμβανομένων των θεμελιωδών δικαιωμάτων τους, και να επωφελούνται πλήρως από τη νομοθεσία της ΕΕ. </a:t>
            </a:r>
          </a:p>
        </p:txBody>
      </p:sp>
    </p:spTree>
    <p:extLst>
      <p:ext uri="{BB962C8B-B14F-4D97-AF65-F5344CB8AC3E}">
        <p14:creationId xmlns:p14="http://schemas.microsoft.com/office/powerpoint/2010/main" val="2561890778"/>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1581"/>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371600" y="1630017"/>
            <a:ext cx="9601200" cy="4818491"/>
          </a:xfrm>
        </p:spPr>
        <p:txBody>
          <a:bodyPr>
            <a:normAutofit fontScale="92500" lnSpcReduction="10000"/>
          </a:bodyPr>
          <a:lstStyle/>
          <a:p>
            <a:pPr marL="0" indent="0" algn="just">
              <a:buNone/>
            </a:pPr>
            <a:r>
              <a:rPr lang="el-GR" sz="2400" dirty="0"/>
              <a:t>Ενίσχυση της αξιολόγησης συμμόρφωσης </a:t>
            </a:r>
          </a:p>
          <a:p>
            <a:pPr marL="0" indent="0" algn="just">
              <a:buNone/>
            </a:pPr>
            <a:r>
              <a:rPr lang="el-GR" sz="2400" dirty="0"/>
              <a:t>Αυτή η προσέγγιση προϋποθέτει μια πιο δομημένη, συστηματική και αποτελεσματική αξιολόγηση της μεταφοράς του δικαίου της ΕΕ στο εθνικό δίκαιο και της συμμόρφωσης των εθνικών μέτρων για την εφαρμογή του. </a:t>
            </a:r>
            <a:endParaRPr lang="en-GB" sz="2400" dirty="0"/>
          </a:p>
          <a:p>
            <a:pPr marL="0" indent="0">
              <a:buNone/>
            </a:pPr>
            <a:r>
              <a:rPr lang="el-GR" sz="2400" dirty="0"/>
              <a:t>Σύμφωνα με την αρχή «πρώτα αξιολόγηση», η αξιολόγηση προηγείται των εργασιών για την αναθεώρηση υφιστάμενης πολιτικής ή νομοθεσίας και παρέχει αποδεικτικά στοιχεία για τον προσδιορισμό των προβλημάτων.</a:t>
            </a:r>
          </a:p>
          <a:p>
            <a:pPr marL="0" indent="0">
              <a:buNone/>
            </a:pPr>
            <a:r>
              <a:rPr lang="el-GR" sz="2400" dirty="0"/>
              <a:t>Οι αξιολογήσεις και οι έλεγχοι καταλληλότητας της Επιτροπής αναλύουν τις επιδόσεις των υφιστάμενων πολιτικών και προγραμμάτων και τηςυφιστάμενης νομοθεσίας. Οι αξιολογήσεις, οι οποίες βασίζονται σε τεκμηριωμένα στοιχεία, εξετάζουν τον τρόπο με τον οποίο η υφιστάμενη πολιτική ή νομοθεσία είναι αποτελεσματική, συναφής, συνεκτική και έχει ενωσιακή προστιθέμενη αξία. Στη συνέχεια, οι αξιολογήσεις αυτές τροφοδοτούν την προετοιμασία διαδικασιών αναθεώρησης ή την κατάρτιση νέων πρωτοβουλιών. </a:t>
            </a:r>
          </a:p>
          <a:p>
            <a:pPr marL="0" indent="0" algn="just">
              <a:buNone/>
            </a:pPr>
            <a:endParaRPr lang="el-GR" sz="2400" dirty="0"/>
          </a:p>
          <a:p>
            <a:endParaRPr lang="el-GR" dirty="0"/>
          </a:p>
        </p:txBody>
      </p:sp>
    </p:spTree>
    <p:extLst>
      <p:ext uri="{BB962C8B-B14F-4D97-AF65-F5344CB8AC3E}">
        <p14:creationId xmlns:p14="http://schemas.microsoft.com/office/powerpoint/2010/main" val="2377928137"/>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85191"/>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25110" y="1649894"/>
            <a:ext cx="9601200" cy="4130703"/>
          </a:xfrm>
        </p:spPr>
        <p:txBody>
          <a:bodyPr/>
          <a:lstStyle/>
          <a:p>
            <a:pPr marL="0" indent="0">
              <a:buNone/>
            </a:pPr>
            <a:r>
              <a:rPr lang="el-GR" dirty="0"/>
              <a:t>Οι εκτιμήσεις επιπτώσεων εξετάζουν κατά πόσον υπάρχει ανάγκη για ενωσιαή δράση, αναλύουν τις πιθανές επιπτώσεις των διαθέσιμων λύσεων και κατευθύνουν την επιλογή της Επιτροπής και την προετοιμασία της πρότασης. Η ανάλυση αυτή διενεργείται κατά το προπαρασκευαστικό στάδιο, προτού η Επιτροπή οριστικοποιήσει πρόταση νέας νομοθετικής πράξης ή πρόταση αναθεώρησης.  </a:t>
            </a:r>
          </a:p>
          <a:p>
            <a:pPr marL="0" indent="0">
              <a:buNone/>
            </a:pPr>
            <a:r>
              <a:rPr lang="el-GR" dirty="0"/>
              <a:t>Επιπλέον, η στρατηγική ανάλυση προοπτικών αποτελεί σημαντικό εργαλείο για τη χάραξη ανθεκτικών στις μελλοντικές εξελίξεις και συνεκτικών πολιτικών σε όλους τους τομείς. Η στρατηγική ανάλυση προοπτικών διερευνεί τις διάφορες πιθανές εκδοχές του μέλλοντος, καθώς και τις ευκαιρίες και τις προκλήσεις που θα μπορούσαν να δημιουργήσουν. Τέλος, βοηθάει τους υπευθύνους για τη χάραξη πολιτικής να δράσουν σήμερα για να διαμορφώσουν το μέλλον.</a:t>
            </a:r>
          </a:p>
          <a:p>
            <a:endParaRPr lang="el-GR" dirty="0"/>
          </a:p>
        </p:txBody>
      </p:sp>
    </p:spTree>
    <p:extLst>
      <p:ext uri="{BB962C8B-B14F-4D97-AF65-F5344CB8AC3E}">
        <p14:creationId xmlns:p14="http://schemas.microsoft.com/office/powerpoint/2010/main" val="4225103300"/>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436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48355" y="1566407"/>
            <a:ext cx="9724445" cy="4627659"/>
          </a:xfrm>
        </p:spPr>
        <p:txBody>
          <a:bodyPr>
            <a:normAutofit/>
          </a:bodyPr>
          <a:lstStyle/>
          <a:p>
            <a:pPr marL="0" indent="0" algn="just">
              <a:buNone/>
            </a:pPr>
            <a:r>
              <a:rPr lang="en-GB" dirty="0" smtClean="0"/>
              <a:t>_</a:t>
            </a:r>
            <a:r>
              <a:rPr lang="el-GR" dirty="0" smtClean="0"/>
              <a:t>Διοργανική Συμφωνία (Ευρωπαϊκού Κοινοβουλίου, Συμβουλίου της ΕΕ και Επιτροπής) της </a:t>
            </a:r>
            <a:r>
              <a:rPr lang="el-GR" dirty="0"/>
              <a:t>13ης Απριλίου </a:t>
            </a:r>
            <a:r>
              <a:rPr lang="el-GR" dirty="0" smtClean="0"/>
              <a:t>2016 για </a:t>
            </a:r>
            <a:r>
              <a:rPr lang="el-GR" dirty="0"/>
              <a:t>τη βελτίωση του νομοθετικού </a:t>
            </a:r>
            <a:r>
              <a:rPr lang="el-GR" dirty="0" smtClean="0"/>
              <a:t>έργου.</a:t>
            </a:r>
          </a:p>
          <a:p>
            <a:pPr marL="0" indent="0" algn="just">
              <a:buNone/>
            </a:pPr>
            <a:r>
              <a:rPr lang="el-GR" dirty="0" smtClean="0"/>
              <a:t>«Τα </a:t>
            </a:r>
            <a:r>
              <a:rPr lang="el-GR" dirty="0"/>
              <a:t>τρία θεσμικά όργανα αναγνωρίζουν την κοινή τους ευθύνη να παράγουν ενωσιακή </a:t>
            </a:r>
            <a:r>
              <a:rPr lang="el-GR" u="sng" dirty="0"/>
              <a:t>νομοθεσία υψηλής ποιότητας</a:t>
            </a:r>
            <a:r>
              <a:rPr lang="el-GR" dirty="0"/>
              <a:t>, </a:t>
            </a:r>
            <a:r>
              <a:rPr lang="el-GR" dirty="0" smtClean="0"/>
              <a:t>και να </a:t>
            </a:r>
            <a:r>
              <a:rPr lang="el-GR" dirty="0"/>
              <a:t>διασφαλίζουν ότι η νομοθεσία αυτή εστιάζει στους τομείς στους οποίους έχει τη μέγιστη προστιθέμενη αξία για </a:t>
            </a:r>
            <a:r>
              <a:rPr lang="el-GR" dirty="0" smtClean="0"/>
              <a:t>τους ευρωπαίους </a:t>
            </a:r>
            <a:r>
              <a:rPr lang="el-GR" dirty="0"/>
              <a:t>πολίτες, είναι όσο το δυνατόν πιο </a:t>
            </a:r>
            <a:r>
              <a:rPr lang="el-GR" u="sng" dirty="0"/>
              <a:t>αποδοτική και πιο αποτελεσματική </a:t>
            </a:r>
            <a:r>
              <a:rPr lang="el-GR" dirty="0"/>
              <a:t>για την επίτευξη των κοινών </a:t>
            </a:r>
            <a:r>
              <a:rPr lang="el-GR" dirty="0" smtClean="0"/>
              <a:t>στόχων πολιτικής </a:t>
            </a:r>
            <a:r>
              <a:rPr lang="el-GR" dirty="0"/>
              <a:t>της Ένωσης, είναι όσο το δυνατόν </a:t>
            </a:r>
            <a:r>
              <a:rPr lang="el-GR" u="sng" dirty="0"/>
              <a:t>απλούστερη και σαφέστερη</a:t>
            </a:r>
            <a:r>
              <a:rPr lang="el-GR" dirty="0"/>
              <a:t>, </a:t>
            </a:r>
            <a:r>
              <a:rPr lang="el-GR" u="sng" dirty="0"/>
              <a:t>αποφεύγει την υπερβολική ρύθμιση και </a:t>
            </a:r>
            <a:r>
              <a:rPr lang="el-GR" u="sng" dirty="0" smtClean="0"/>
              <a:t>το διοικητικό </a:t>
            </a:r>
            <a:r>
              <a:rPr lang="el-GR" u="sng" dirty="0"/>
              <a:t>φόρτο</a:t>
            </a:r>
            <a:r>
              <a:rPr lang="el-GR" dirty="0"/>
              <a:t> για τους πολίτες, τις διοικήσεις, και τις επιχειρήσεις, ιδίως δε για τις μικρομεσαίες επιχειρήσεις («ΜΜΕ</a:t>
            </a:r>
            <a:r>
              <a:rPr lang="el-GR" dirty="0" smtClean="0"/>
              <a:t>»), και </a:t>
            </a:r>
            <a:r>
              <a:rPr lang="el-GR" u="sng" dirty="0"/>
              <a:t>σχεδιάζεται με στόχο να διευκολύνει τη μεταφορά της</a:t>
            </a:r>
            <a:r>
              <a:rPr lang="el-GR" dirty="0"/>
              <a:t> στο εθνικό δίκαιο και την πρακτική εφαρμογή της, καθώς </a:t>
            </a:r>
            <a:r>
              <a:rPr lang="el-GR" dirty="0" smtClean="0"/>
              <a:t>και να </a:t>
            </a:r>
            <a:r>
              <a:rPr lang="el-GR" dirty="0"/>
              <a:t>ενισχύει την ανταγωνιστικότητα και τη βιωσιμότητα της οικονομίας της Ένωσης</a:t>
            </a:r>
            <a:r>
              <a:rPr lang="el-GR" dirty="0" smtClean="0"/>
              <a:t>.».</a:t>
            </a:r>
            <a:endParaRPr lang="el-GR" dirty="0"/>
          </a:p>
          <a:p>
            <a:pPr marL="0" indent="0" algn="just">
              <a:buNone/>
            </a:pPr>
            <a:endParaRPr lang="el-GR" dirty="0"/>
          </a:p>
        </p:txBody>
      </p:sp>
    </p:spTree>
    <p:extLst>
      <p:ext uri="{BB962C8B-B14F-4D97-AF65-F5344CB8AC3E}">
        <p14:creationId xmlns:p14="http://schemas.microsoft.com/office/powerpoint/2010/main" val="1543545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05118"/>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515035"/>
            <a:ext cx="9601200" cy="4473389"/>
          </a:xfrm>
        </p:spPr>
        <p:txBody>
          <a:bodyPr>
            <a:normAutofit/>
          </a:bodyPr>
          <a:lstStyle/>
          <a:p>
            <a:pPr marL="0" indent="0" algn="just">
              <a:buNone/>
            </a:pPr>
            <a:r>
              <a:rPr lang="el-GR" dirty="0"/>
              <a:t>Εδώ θα πρέπει να προστεθεί και η μέθοδος της προδικαστικής </a:t>
            </a:r>
            <a:r>
              <a:rPr lang="el-GR" dirty="0" smtClean="0"/>
              <a:t>παραπομπή από  </a:t>
            </a:r>
            <a:r>
              <a:rPr lang="el-GR" dirty="0"/>
              <a:t>δικαστήριο Κράτους μέλους προς το Δικαστήριο της Ένωσης, κατά τρόπο μάλιστα υποχρεωτικό για τα ανώτατα εθνικά δικαστήρια, που εξασφαλίζει την ομοιόμορφη και αποτελεσματική εφαρμογή του ενωσιακού δικαίου και επαληθεύει την καταρχήν διάκριση αυτού έναντι του αμιγώς εθνικού.</a:t>
            </a:r>
          </a:p>
          <a:p>
            <a:pPr marL="0" indent="0" algn="just">
              <a:buNone/>
            </a:pPr>
            <a:r>
              <a:rPr lang="el-GR" dirty="0"/>
              <a:t>Οι αποφάσεις εξάλλου του Δικαστηρίου της Ένωσης δεσμεύουν το Κράτος μέλος στο οποίο απευθύνονται. Το τελευταίο οφείλει να λάβει τα μέτρα που συνεπάγεται η εκτέλεση της αποφάσεως του Δικαστηρίου, η δε μη συμμόρφωση επιτρέπει τηνεπιβολή ενωσιακών κυρώσεων σε αυτό (κατά τη διαδικασία προσφυγής κατά Κράτους </a:t>
            </a:r>
            <a:r>
              <a:rPr lang="el-GR" dirty="0" smtClean="0"/>
              <a:t>μέλους). Τα </a:t>
            </a:r>
            <a:r>
              <a:rPr lang="el-GR" dirty="0"/>
              <a:t>κράτη μέλη αναλαμβάνουν την υποχρέωση να μη ρυθμίζουν διαφορές σχετικές με την ερμηνεία ή την εφαρμογή των Συνθηκών κατά τρόπο διάφορο από εκείνον που προβλέπουν οι Συνθήκες.</a:t>
            </a:r>
          </a:p>
          <a:p>
            <a:pPr marL="0" indent="0">
              <a:buNone/>
            </a:pPr>
            <a:endParaRPr lang="el-GR" dirty="0"/>
          </a:p>
        </p:txBody>
      </p:sp>
    </p:spTree>
    <p:extLst>
      <p:ext uri="{BB962C8B-B14F-4D97-AF65-F5344CB8AC3E}">
        <p14:creationId xmlns:p14="http://schemas.microsoft.com/office/powerpoint/2010/main" val="2128362947"/>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45435"/>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24501" y="1558456"/>
            <a:ext cx="9748299" cy="4308944"/>
          </a:xfrm>
        </p:spPr>
        <p:txBody>
          <a:bodyPr>
            <a:normAutofit/>
          </a:bodyPr>
          <a:lstStyle/>
          <a:p>
            <a:pPr marL="0" indent="0">
              <a:buNone/>
            </a:pPr>
            <a:r>
              <a:rPr lang="el-GR" dirty="0" smtClean="0"/>
              <a:t>«…η </a:t>
            </a:r>
            <a:r>
              <a:rPr lang="el-GR" u="sng" dirty="0"/>
              <a:t>διαβούλευση</a:t>
            </a:r>
            <a:r>
              <a:rPr lang="el-GR" dirty="0"/>
              <a:t> με το κοινό και με τους ενδιαφερομένους, η </a:t>
            </a:r>
            <a:r>
              <a:rPr lang="el-GR" u="sng" dirty="0"/>
              <a:t>εκ των </a:t>
            </a:r>
            <a:r>
              <a:rPr lang="el-GR" u="sng" dirty="0" smtClean="0"/>
              <a:t>υστέρων αξιολόγηση </a:t>
            </a:r>
            <a:r>
              <a:rPr lang="el-GR" dirty="0"/>
              <a:t>της ισχύουσας νομοθεσίας και οι </a:t>
            </a:r>
            <a:r>
              <a:rPr lang="el-GR" u="sng" dirty="0"/>
              <a:t>εκτιμήσεις επιπτώσεων </a:t>
            </a:r>
            <a:r>
              <a:rPr lang="el-GR" dirty="0"/>
              <a:t>των νέων πρωτοβουλιών θα συμβάλλουν </a:t>
            </a:r>
            <a:r>
              <a:rPr lang="el-GR" dirty="0" smtClean="0"/>
              <a:t>στην επίτευξη </a:t>
            </a:r>
            <a:r>
              <a:rPr lang="el-GR" dirty="0"/>
              <a:t>του στόχου της βελτίωσης του νομοθετικού έργου</a:t>
            </a:r>
            <a:r>
              <a:rPr lang="el-GR" dirty="0" smtClean="0"/>
              <a:t>. </a:t>
            </a:r>
          </a:p>
          <a:p>
            <a:pPr marL="0" indent="0">
              <a:buNone/>
            </a:pPr>
            <a:r>
              <a:rPr lang="el-GR" dirty="0"/>
              <a:t>Τα τρία θεσμικά όργανα επιβεβαιώνουν ότι οι στόχοι της </a:t>
            </a:r>
            <a:r>
              <a:rPr lang="el-GR" u="sng" dirty="0"/>
              <a:t>απλοποίησης</a:t>
            </a:r>
            <a:r>
              <a:rPr lang="el-GR" dirty="0"/>
              <a:t> της νομοθεσίας της Ένωσης και της μείωσης </a:t>
            </a:r>
            <a:r>
              <a:rPr lang="el-GR" dirty="0" smtClean="0"/>
              <a:t>του κανονιστικού </a:t>
            </a:r>
            <a:r>
              <a:rPr lang="el-GR" dirty="0"/>
              <a:t>φόρτου </a:t>
            </a:r>
            <a:r>
              <a:rPr lang="el-GR" u="sng" dirty="0"/>
              <a:t>θα πρέπει να επιδιώκονται με την επιφύλαξη της επίτευξης των στόχων πολιτικής της Ένωσης</a:t>
            </a:r>
            <a:r>
              <a:rPr lang="el-GR" dirty="0"/>
              <a:t>, </a:t>
            </a:r>
            <a:r>
              <a:rPr lang="el-GR" dirty="0" smtClean="0"/>
              <a:t>όπως καθορίζονται </a:t>
            </a:r>
            <a:r>
              <a:rPr lang="el-GR" dirty="0"/>
              <a:t>στις Συνθήκες, ή της προάσπισης της ακεραιότητας της εσωτερικής </a:t>
            </a:r>
            <a:r>
              <a:rPr lang="el-GR" dirty="0" smtClean="0"/>
              <a:t>αγοράς.».</a:t>
            </a:r>
            <a:endParaRPr lang="el-GR" dirty="0"/>
          </a:p>
        </p:txBody>
      </p:sp>
    </p:spTree>
    <p:extLst>
      <p:ext uri="{BB962C8B-B14F-4D97-AF65-F5344CB8AC3E}">
        <p14:creationId xmlns:p14="http://schemas.microsoft.com/office/powerpoint/2010/main" val="883801589"/>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772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60282" y="1467015"/>
            <a:ext cx="9601200" cy="4401048"/>
          </a:xfrm>
        </p:spPr>
        <p:txBody>
          <a:bodyPr>
            <a:normAutofit/>
          </a:bodyPr>
          <a:lstStyle/>
          <a:p>
            <a:pPr marL="0" indent="0" algn="just">
              <a:buNone/>
            </a:pPr>
            <a:r>
              <a:rPr lang="el-GR" dirty="0" smtClean="0"/>
              <a:t>«…τα </a:t>
            </a:r>
            <a:r>
              <a:rPr lang="el-GR" dirty="0"/>
              <a:t>τρία θεσμικά όργανα συμφωνούν να τηρούν γενικές αρχές της </a:t>
            </a:r>
            <a:r>
              <a:rPr lang="el-GR" dirty="0" smtClean="0"/>
              <a:t>νομοθεσίας της </a:t>
            </a:r>
            <a:r>
              <a:rPr lang="el-GR" dirty="0"/>
              <a:t>Ένωσης όπως η </a:t>
            </a:r>
            <a:r>
              <a:rPr lang="el-GR" u="sng" dirty="0"/>
              <a:t>δημοκρατική νομιμότητα, η επικουρικότητα και η αναλογικότητα, καθώς και η ασφάλεια δικαίου</a:t>
            </a:r>
            <a:r>
              <a:rPr lang="el-GR" dirty="0"/>
              <a:t>. </a:t>
            </a:r>
            <a:r>
              <a:rPr lang="el-GR" dirty="0" smtClean="0"/>
              <a:t>Συμφωνούν </a:t>
            </a:r>
            <a:r>
              <a:rPr lang="el-GR" dirty="0"/>
              <a:t>επίσης στην προώθηση της </a:t>
            </a:r>
            <a:r>
              <a:rPr lang="el-GR" u="sng" dirty="0"/>
              <a:t>απλότητας, της σαφήνειας και της συνοχής κατά τη σύνταξη </a:t>
            </a:r>
            <a:r>
              <a:rPr lang="el-GR" dirty="0"/>
              <a:t>της νομοθεσίας της Ένωσης </a:t>
            </a:r>
            <a:r>
              <a:rPr lang="el-GR" dirty="0" smtClean="0"/>
              <a:t>και στην </a:t>
            </a:r>
            <a:r>
              <a:rPr lang="el-GR" dirty="0"/>
              <a:t>προώθηση της μεγαλύτερης δυνατής </a:t>
            </a:r>
            <a:r>
              <a:rPr lang="el-GR" u="sng" dirty="0"/>
              <a:t>διαφάνειας</a:t>
            </a:r>
            <a:r>
              <a:rPr lang="el-GR" dirty="0"/>
              <a:t> της νομοθετικής διαδικασίας.</a:t>
            </a:r>
          </a:p>
          <a:p>
            <a:pPr marL="0" indent="0" algn="just">
              <a:buNone/>
            </a:pPr>
            <a:r>
              <a:rPr lang="el-GR" dirty="0" smtClean="0"/>
              <a:t>…</a:t>
            </a:r>
            <a:r>
              <a:rPr lang="el-GR" dirty="0" smtClean="0"/>
              <a:t>Τα </a:t>
            </a:r>
            <a:r>
              <a:rPr lang="el-GR" dirty="0"/>
              <a:t>τρία θεσμικά όργανα συμφωνούν ότι η νομοθεσία της Ένωσης θα πρέπει να είναι </a:t>
            </a:r>
            <a:r>
              <a:rPr lang="el-GR" u="sng" dirty="0"/>
              <a:t>κατανοητή και σαφής</a:t>
            </a:r>
            <a:r>
              <a:rPr lang="el-GR" dirty="0"/>
              <a:t>, να δίνει </a:t>
            </a:r>
            <a:r>
              <a:rPr lang="el-GR" dirty="0" smtClean="0"/>
              <a:t>τη δυνατότητα </a:t>
            </a:r>
            <a:r>
              <a:rPr lang="el-GR" dirty="0"/>
              <a:t>στους πολίτες, τις διοικήσεις και τις επιχειρήσεις να κατανοούν εύκολα τα δικαιώματα και τις υποχρεώσεις τους, </a:t>
            </a:r>
            <a:r>
              <a:rPr lang="el-GR" dirty="0" smtClean="0"/>
              <a:t>να περιλαμβάνει </a:t>
            </a:r>
            <a:r>
              <a:rPr lang="el-GR" dirty="0"/>
              <a:t>κατάλληλες απαιτήσεις σχετικά με την υποβολή εκθέσεων, την </a:t>
            </a:r>
            <a:r>
              <a:rPr lang="el-GR" u="sng" dirty="0"/>
              <a:t>παρακολούθηση και αξιολόγηση</a:t>
            </a:r>
            <a:r>
              <a:rPr lang="el-GR" dirty="0"/>
              <a:t>, να αποφεύγει </a:t>
            </a:r>
            <a:r>
              <a:rPr lang="el-GR" dirty="0" smtClean="0"/>
              <a:t>την υπερβολική </a:t>
            </a:r>
            <a:r>
              <a:rPr lang="el-GR" dirty="0"/>
              <a:t>ρύθμιση και το διοικητικό φόρτο και να μπορεί να εφαρμοστεί εύκολα στην </a:t>
            </a:r>
            <a:r>
              <a:rPr lang="el-GR" dirty="0" smtClean="0"/>
              <a:t>πράξη…».</a:t>
            </a:r>
            <a:endParaRPr lang="el-GR" dirty="0"/>
          </a:p>
        </p:txBody>
      </p:sp>
    </p:spTree>
    <p:extLst>
      <p:ext uri="{BB962C8B-B14F-4D97-AF65-F5344CB8AC3E}">
        <p14:creationId xmlns:p14="http://schemas.microsoft.com/office/powerpoint/2010/main" val="4256651405"/>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5678"/>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60282" y="1673750"/>
            <a:ext cx="9601200" cy="3581400"/>
          </a:xfrm>
        </p:spPr>
        <p:txBody>
          <a:bodyPr/>
          <a:lstStyle/>
          <a:p>
            <a:pPr marL="0" indent="0">
              <a:buNone/>
            </a:pPr>
            <a:r>
              <a:rPr lang="el-GR" dirty="0" smtClean="0"/>
              <a:t>…Τα </a:t>
            </a:r>
            <a:r>
              <a:rPr lang="el-GR" dirty="0"/>
              <a:t>τρία θεσμικά όργανα συμφωνούν ως προς τη θετική συνεισφορά των </a:t>
            </a:r>
            <a:r>
              <a:rPr lang="el-GR" u="sng" dirty="0"/>
              <a:t>εκτιμήσεων επιπτώσεων</a:t>
            </a:r>
            <a:r>
              <a:rPr lang="el-GR" dirty="0"/>
              <a:t> στη βελτίωση </a:t>
            </a:r>
            <a:r>
              <a:rPr lang="el-GR" dirty="0" smtClean="0"/>
              <a:t>της ποιότητας </a:t>
            </a:r>
            <a:r>
              <a:rPr lang="el-GR" dirty="0"/>
              <a:t>της νομοθεσίας της Ένωσης.</a:t>
            </a:r>
          </a:p>
          <a:p>
            <a:pPr marL="0" indent="0">
              <a:buNone/>
            </a:pPr>
            <a:r>
              <a:rPr lang="el-GR" dirty="0"/>
              <a:t>Οι εκτιμήσεις επιπτώσεων είναι ένα εργαλείο που βοηθά τα τρία θεσμικά όργανα να λάβουν εμπεριστατωμένες αποφάσεις και </a:t>
            </a:r>
            <a:r>
              <a:rPr lang="el-GR" dirty="0" smtClean="0"/>
              <a:t>δεν υποκαθιστούν </a:t>
            </a:r>
            <a:r>
              <a:rPr lang="el-GR" dirty="0"/>
              <a:t>τις πολιτικές αποφάσεις στο πλαίσιο της δημοκρατικής διαδικασίας λήψης αποφάσεων</a:t>
            </a:r>
            <a:r>
              <a:rPr lang="el-GR" dirty="0" smtClean="0"/>
              <a:t>.».</a:t>
            </a:r>
            <a:endParaRPr lang="el-GR" dirty="0"/>
          </a:p>
        </p:txBody>
      </p:sp>
    </p:spTree>
    <p:extLst>
      <p:ext uri="{BB962C8B-B14F-4D97-AF65-F5344CB8AC3E}">
        <p14:creationId xmlns:p14="http://schemas.microsoft.com/office/powerpoint/2010/main" val="2618056454"/>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797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84136" y="1514724"/>
            <a:ext cx="9601200" cy="3581400"/>
          </a:xfrm>
        </p:spPr>
        <p:txBody>
          <a:bodyPr/>
          <a:lstStyle/>
          <a:p>
            <a:pPr marL="0" indent="0" algn="just">
              <a:buNone/>
            </a:pPr>
            <a:r>
              <a:rPr lang="el-GR" dirty="0" smtClean="0"/>
              <a:t>Οι </a:t>
            </a:r>
            <a:r>
              <a:rPr lang="el-GR" dirty="0"/>
              <a:t>εκτιμήσεις επιπτώσεων θα πρέπει να καλύπτουν τ</a:t>
            </a:r>
            <a:r>
              <a:rPr lang="el-GR" u="sng" dirty="0"/>
              <a:t>ην ύπαρξη, το μέγεθος και τις συνέπειες ενός προβλήματος και το </a:t>
            </a:r>
            <a:r>
              <a:rPr lang="el-GR" u="sng" dirty="0" smtClean="0"/>
              <a:t>ερώτημα κατά </a:t>
            </a:r>
            <a:r>
              <a:rPr lang="el-GR" u="sng" dirty="0"/>
              <a:t>πόσον απαιτείται ανάληψη δράσης </a:t>
            </a:r>
            <a:r>
              <a:rPr lang="el-GR" dirty="0"/>
              <a:t>από την Ένωση. Θα πρέπει να χαρτογραφούν </a:t>
            </a:r>
            <a:r>
              <a:rPr lang="el-GR" u="sng" dirty="0"/>
              <a:t>εναλλακτικές λύσεις </a:t>
            </a:r>
            <a:r>
              <a:rPr lang="el-GR" dirty="0"/>
              <a:t>και, στο μέτρο </a:t>
            </a:r>
            <a:r>
              <a:rPr lang="el-GR" dirty="0" smtClean="0"/>
              <a:t>του δυνατού</a:t>
            </a:r>
            <a:r>
              <a:rPr lang="el-GR" dirty="0"/>
              <a:t>, το </a:t>
            </a:r>
            <a:r>
              <a:rPr lang="el-GR" u="sng" dirty="0"/>
              <a:t>πιθανό βραχυπρόθεσμο και μακροπρόθεσμο κόστος και όφελος</a:t>
            </a:r>
            <a:r>
              <a:rPr lang="el-GR" dirty="0"/>
              <a:t>, αξιολογώντας τις οικονομικές, περιβαλλοντικές </a:t>
            </a:r>
            <a:r>
              <a:rPr lang="el-GR" dirty="0" smtClean="0"/>
              <a:t>και κοινωνικές </a:t>
            </a:r>
            <a:r>
              <a:rPr lang="el-GR" dirty="0"/>
              <a:t>επιπτώσεις με ολοκληρωμένο και ισορροπημένο τρόπο, καθώς και χρησιμοποιώντας </a:t>
            </a:r>
            <a:r>
              <a:rPr lang="el-GR" u="sng" dirty="0"/>
              <a:t>τόσο ποιοτικές όσο και </a:t>
            </a:r>
            <a:r>
              <a:rPr lang="el-GR" u="sng" dirty="0" smtClean="0"/>
              <a:t>ποσοτικές αναλύσεις.</a:t>
            </a:r>
            <a:r>
              <a:rPr lang="el-GR" dirty="0" smtClean="0"/>
              <a:t>».</a:t>
            </a:r>
            <a:endParaRPr lang="el-GR" dirty="0"/>
          </a:p>
        </p:txBody>
      </p:sp>
    </p:spTree>
    <p:extLst>
      <p:ext uri="{BB962C8B-B14F-4D97-AF65-F5344CB8AC3E}">
        <p14:creationId xmlns:p14="http://schemas.microsoft.com/office/powerpoint/2010/main" val="908121662"/>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809045"/>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878620" y="1494845"/>
            <a:ext cx="9601200" cy="3581400"/>
          </a:xfrm>
        </p:spPr>
        <p:txBody>
          <a:bodyPr/>
          <a:lstStyle/>
          <a:p>
            <a:pPr marL="0" indent="0">
              <a:buNone/>
            </a:pPr>
            <a:r>
              <a:rPr lang="el-GR" dirty="0"/>
              <a:t>Κατά τη δική της διαδικασία εκτίμησης επιπτώσεων, η Επιτροπή θα προβαίνει σε όσο το δυνατόν </a:t>
            </a:r>
            <a:r>
              <a:rPr lang="el-GR" u="sng" dirty="0"/>
              <a:t>ευρύτερες διαβουλεύσεις</a:t>
            </a:r>
            <a:r>
              <a:rPr lang="el-GR" dirty="0"/>
              <a:t>. </a:t>
            </a:r>
            <a:r>
              <a:rPr lang="el-GR" u="sng" dirty="0" smtClean="0"/>
              <a:t>Η </a:t>
            </a:r>
            <a:r>
              <a:rPr lang="en-GB" u="sng" dirty="0" smtClean="0"/>
              <a:t>E</a:t>
            </a:r>
            <a:r>
              <a:rPr lang="el-GR" u="sng" dirty="0" smtClean="0"/>
              <a:t>πιτροπή </a:t>
            </a:r>
            <a:r>
              <a:rPr lang="el-GR" u="sng" dirty="0"/>
              <a:t>ρυθμιστικού ελέγχου της Επιτροπής θα προβαίνει σε αντικειμενικό έλεγχο ποιότητας των εκτιμήσεων επιπτώσεων </a:t>
            </a:r>
            <a:r>
              <a:rPr lang="el-GR" u="sng" dirty="0" smtClean="0"/>
              <a:t>που διενεργεί </a:t>
            </a:r>
            <a:r>
              <a:rPr lang="el-GR" u="sng" dirty="0"/>
              <a:t>η </a:t>
            </a:r>
            <a:r>
              <a:rPr lang="el-GR" u="sng" dirty="0" smtClean="0"/>
              <a:t>Επιτροπή.»</a:t>
            </a:r>
            <a:r>
              <a:rPr lang="el-GR" dirty="0" smtClean="0"/>
              <a:t>.</a:t>
            </a:r>
            <a:endParaRPr lang="el-GR" dirty="0"/>
          </a:p>
        </p:txBody>
      </p:sp>
    </p:spTree>
    <p:extLst>
      <p:ext uri="{BB962C8B-B14F-4D97-AF65-F5344CB8AC3E}">
        <p14:creationId xmlns:p14="http://schemas.microsoft.com/office/powerpoint/2010/main" val="4238337711"/>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3748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28476" y="1578334"/>
            <a:ext cx="9601200" cy="3581400"/>
          </a:xfrm>
        </p:spPr>
        <p:txBody>
          <a:bodyPr/>
          <a:lstStyle/>
          <a:p>
            <a:pPr marL="0" indent="0">
              <a:buNone/>
            </a:pPr>
            <a:r>
              <a:rPr lang="el-GR" dirty="0" smtClean="0"/>
              <a:t>…Στο </a:t>
            </a:r>
            <a:r>
              <a:rPr lang="el-GR" dirty="0"/>
              <a:t>πλαίσιο του νομοθετικού κύκλου, οι αξιολογήσεις της ισχύουσας νομοθεσίας και πολιτικής –με βάση την </a:t>
            </a:r>
            <a:r>
              <a:rPr lang="el-GR" dirty="0" smtClean="0"/>
              <a:t>αποδοτικότητα</a:t>
            </a:r>
            <a:r>
              <a:rPr lang="el-GR" dirty="0"/>
              <a:t>, την αποτελεσματικότητα, τη </a:t>
            </a:r>
            <a:r>
              <a:rPr lang="el-GR" u="sng" dirty="0"/>
              <a:t>συνάφεια, τη συνεκτικότητα και την προστιθέμενη αξία</a:t>
            </a:r>
            <a:r>
              <a:rPr lang="el-GR" dirty="0"/>
              <a:t>– θα πρέπει να αποτελούν τη </a:t>
            </a:r>
            <a:r>
              <a:rPr lang="el-GR" u="sng" dirty="0" smtClean="0"/>
              <a:t>βάση των εκτιμήσεων </a:t>
            </a:r>
            <a:r>
              <a:rPr lang="el-GR" u="sng" dirty="0"/>
              <a:t>επιπτώσεων</a:t>
            </a:r>
            <a:r>
              <a:rPr lang="el-GR" dirty="0"/>
              <a:t> των επιλογών περαιτέρω δράσης</a:t>
            </a:r>
            <a:r>
              <a:rPr lang="el-GR" dirty="0" smtClean="0"/>
              <a:t>. </a:t>
            </a:r>
          </a:p>
          <a:p>
            <a:pPr marL="0" indent="0">
              <a:buNone/>
            </a:pPr>
            <a:r>
              <a:rPr lang="el-GR" dirty="0"/>
              <a:t>Τα τρία θεσμικά όργανα θα εξετάζουν κατά πόσον είναι σκόπιμο να περιοριστεί η ισχύς ορισμένων νομοθετικών πράξεων </a:t>
            </a:r>
            <a:r>
              <a:rPr lang="el-GR" dirty="0" smtClean="0"/>
              <a:t>σε καθορισμένο </a:t>
            </a:r>
            <a:r>
              <a:rPr lang="el-GR" dirty="0"/>
              <a:t>χρονικό διάστημα («ρήτρα λήξης ισχύος»).</a:t>
            </a:r>
          </a:p>
        </p:txBody>
      </p:sp>
    </p:spTree>
    <p:extLst>
      <p:ext uri="{BB962C8B-B14F-4D97-AF65-F5344CB8AC3E}">
        <p14:creationId xmlns:p14="http://schemas.microsoft.com/office/powerpoint/2010/main" val="2562314692"/>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363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12574" y="1626042"/>
            <a:ext cx="9601200" cy="4019384"/>
          </a:xfrm>
        </p:spPr>
        <p:txBody>
          <a:bodyPr>
            <a:normAutofit/>
          </a:bodyPr>
          <a:lstStyle/>
          <a:p>
            <a:pPr marL="0" indent="0">
              <a:buNone/>
            </a:pPr>
            <a:r>
              <a:rPr lang="el-GR" dirty="0"/>
              <a:t>Για κάθε πρόταση, στην αιτιολογική έκθεση που τη συνοδεύει, η Επιτροπή παρέχει στο Ευρωπαϊκό Κοινοβούλιο και </a:t>
            </a:r>
            <a:r>
              <a:rPr lang="el-GR" dirty="0" smtClean="0"/>
              <a:t>το Συμβούλιο </a:t>
            </a:r>
            <a:r>
              <a:rPr lang="el-GR" dirty="0"/>
              <a:t>εξήγηση και </a:t>
            </a:r>
            <a:r>
              <a:rPr lang="el-GR" u="sng" dirty="0"/>
              <a:t>αιτιολόγηση σχετικά με τη νομική βάση και τον τύπο της πράξης</a:t>
            </a:r>
            <a:r>
              <a:rPr lang="el-GR" dirty="0"/>
              <a:t> που επέλεξε. Η Επιτροπή οφείλει </a:t>
            </a:r>
            <a:r>
              <a:rPr lang="el-GR" dirty="0" smtClean="0"/>
              <a:t>να λαμβάνει </a:t>
            </a:r>
            <a:r>
              <a:rPr lang="el-GR" dirty="0"/>
              <a:t>δεόντως υπόψη τη διαφορετική φύση και τα διαφορετικά αποτελέσματα των κανονισμών και των οδηγιών.</a:t>
            </a:r>
          </a:p>
          <a:p>
            <a:pPr marL="0" indent="0">
              <a:buNone/>
            </a:pPr>
            <a:r>
              <a:rPr lang="el-GR" dirty="0"/>
              <a:t>Η Επιτροπή εξηγεί επίσης στις αιτιολογικές της εκθέσεις πώς αιτιολογούνται τα προτεινόμενα μέτρα υπό το πρίσμα των </a:t>
            </a:r>
            <a:r>
              <a:rPr lang="el-GR" dirty="0" smtClean="0"/>
              <a:t>αρχών της </a:t>
            </a:r>
            <a:r>
              <a:rPr lang="el-GR" u="sng" dirty="0"/>
              <a:t>επικουρικότητας και της αναλογικότητας </a:t>
            </a:r>
            <a:r>
              <a:rPr lang="el-GR" dirty="0"/>
              <a:t>και </a:t>
            </a:r>
            <a:r>
              <a:rPr lang="el-GR" u="sng" dirty="0"/>
              <a:t>πώς συνάδουν με τα θεμελιώδη δικαιώματα</a:t>
            </a:r>
            <a:r>
              <a:rPr lang="el-GR" dirty="0"/>
              <a:t>. Η Επιτροπή αναφέρει, </a:t>
            </a:r>
            <a:r>
              <a:rPr lang="el-GR" dirty="0" smtClean="0"/>
              <a:t>επιπλέον,τόσο </a:t>
            </a:r>
            <a:r>
              <a:rPr lang="el-GR" dirty="0"/>
              <a:t>το </a:t>
            </a:r>
            <a:r>
              <a:rPr lang="el-GR" u="sng" dirty="0"/>
              <a:t>πεδίο εφαρμογής όσο και τα αποτελέσματα των τυχόν διαβουλεύσεων με το κοινό και τους ενδιαφερομένους, </a:t>
            </a:r>
            <a:r>
              <a:rPr lang="el-GR" u="sng" dirty="0" smtClean="0"/>
              <a:t>της εκτίμησης </a:t>
            </a:r>
            <a:r>
              <a:rPr lang="el-GR" u="sng" dirty="0"/>
              <a:t>επιπτώσεων και της εκ των υστέρων αξιολόγησης της ισχύουσας νομοθεσίας </a:t>
            </a:r>
            <a:r>
              <a:rPr lang="el-GR" dirty="0"/>
              <a:t>που έχει πραγματοποιήσει.</a:t>
            </a:r>
          </a:p>
        </p:txBody>
      </p:sp>
    </p:spTree>
    <p:extLst>
      <p:ext uri="{BB962C8B-B14F-4D97-AF65-F5344CB8AC3E}">
        <p14:creationId xmlns:p14="http://schemas.microsoft.com/office/powerpoint/2010/main" val="2470432035"/>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772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60282" y="1633993"/>
            <a:ext cx="9601200" cy="3581400"/>
          </a:xfrm>
        </p:spPr>
        <p:txBody>
          <a:bodyPr/>
          <a:lstStyle/>
          <a:p>
            <a:pPr marL="0" indent="0">
              <a:buNone/>
            </a:pPr>
            <a:r>
              <a:rPr lang="el-GR" dirty="0"/>
              <a:t>Τα τρία θεσμικά όργανα καλούν τα κράτη μέλη, όταν θεσπίζουν μέτρα για να μεταφέρουν στο εθνικό δίκαιο ή </a:t>
            </a:r>
            <a:r>
              <a:rPr lang="el-GR" dirty="0" smtClean="0"/>
              <a:t>να εφαρμόσουν </a:t>
            </a:r>
            <a:r>
              <a:rPr lang="el-GR" dirty="0"/>
              <a:t>τη νομοθεσία της Ένωσης ή για να εξασφαλίσουν την εκτέλεση του προϋπολογισμού της Ένωσης, </a:t>
            </a:r>
            <a:r>
              <a:rPr lang="el-GR" u="sng" dirty="0"/>
              <a:t>να </a:t>
            </a:r>
            <a:r>
              <a:rPr lang="el-GR" u="sng" dirty="0" smtClean="0"/>
              <a:t>ανακοινώνουν με </a:t>
            </a:r>
            <a:r>
              <a:rPr lang="el-GR" u="sng" dirty="0"/>
              <a:t>σαφήνεια στο κοινό τα εν λόγω μέτρα</a:t>
            </a:r>
            <a:r>
              <a:rPr lang="el-GR" dirty="0"/>
              <a:t>. Όταν κατά τη μεταφορά των οδηγιών στο εθνικό δίκαιο τα κράτη μέλη επιλέγουν </a:t>
            </a:r>
            <a:r>
              <a:rPr lang="el-GR" dirty="0" smtClean="0"/>
              <a:t>να προσθέτουν </a:t>
            </a:r>
            <a:r>
              <a:rPr lang="el-GR" dirty="0"/>
              <a:t>στοιχεία που δεν συνδέονται με κανέναν τρόπο με την εν λόγω νομοθεσία της Ένωσης, οι προσθήκες αυτές θα </a:t>
            </a:r>
            <a:r>
              <a:rPr lang="el-GR" dirty="0" smtClean="0"/>
              <a:t>πρέπει να </a:t>
            </a:r>
            <a:r>
              <a:rPr lang="el-GR" dirty="0"/>
              <a:t>καθίστανται </a:t>
            </a:r>
            <a:r>
              <a:rPr lang="el-GR" u="sng" dirty="0"/>
              <a:t>αναγνωρίσιμες </a:t>
            </a:r>
            <a:r>
              <a:rPr lang="el-GR" dirty="0"/>
              <a:t>είτε μέσω της ή των πράξεων μεταφοράς στο εθνικό δίκαιο είτε μέσω συναφών εγγράφων.</a:t>
            </a:r>
          </a:p>
        </p:txBody>
      </p:sp>
    </p:spTree>
    <p:extLst>
      <p:ext uri="{BB962C8B-B14F-4D97-AF65-F5344CB8AC3E}">
        <p14:creationId xmlns:p14="http://schemas.microsoft.com/office/powerpoint/2010/main" val="1879230294"/>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3748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a:xfrm>
            <a:off x="1244379" y="1657847"/>
            <a:ext cx="9601200" cy="3581400"/>
          </a:xfrm>
        </p:spPr>
        <p:txBody>
          <a:bodyPr/>
          <a:lstStyle/>
          <a:p>
            <a:pPr marL="0" indent="0">
              <a:buNone/>
            </a:pPr>
            <a:r>
              <a:rPr lang="el-GR" dirty="0" smtClean="0"/>
              <a:t>..Τα </a:t>
            </a:r>
            <a:r>
              <a:rPr lang="el-GR" dirty="0"/>
              <a:t>τρία θεσμικά όργανα καλούν τα κράτη μέλη να συνεργάζονται με την Επιτροπή κατά τη συλλογή των </a:t>
            </a:r>
            <a:r>
              <a:rPr lang="el-GR" dirty="0" smtClean="0"/>
              <a:t>πληροφοριών και </a:t>
            </a:r>
            <a:r>
              <a:rPr lang="el-GR" dirty="0"/>
              <a:t>των στοιχείων που απαιτούνται για την παρακολούθηση και αξιολόγηση της εφαρμογής του δικαίου της </a:t>
            </a:r>
            <a:r>
              <a:rPr lang="el-GR" dirty="0" smtClean="0"/>
              <a:t>Ένωσης</a:t>
            </a:r>
          </a:p>
          <a:p>
            <a:endParaRPr lang="el-GR" dirty="0"/>
          </a:p>
          <a:p>
            <a:pPr marL="0" indent="0">
              <a:buNone/>
            </a:pPr>
            <a:r>
              <a:rPr lang="el-GR" dirty="0" smtClean="0"/>
              <a:t>Επίσης, στην α</a:t>
            </a:r>
            <a:r>
              <a:rPr lang="el-GR" dirty="0" smtClean="0"/>
              <a:t>νακοίνωση </a:t>
            </a:r>
            <a:r>
              <a:rPr lang="el-GR" dirty="0"/>
              <a:t>του 2022 με τίτλο «Επιβολή του δικαίου της ΕΕ για μια Ευρώπη που παράγει </a:t>
            </a:r>
            <a:r>
              <a:rPr lang="el-GR" dirty="0" smtClean="0"/>
              <a:t>αποτελέσματα σημειώνεται ότι </a:t>
            </a:r>
            <a:r>
              <a:rPr lang="el-GR" u="sng" dirty="0" smtClean="0"/>
              <a:t>ενώ έχει μειωθεί ο αριθμός οδηγιών, έχει αυξηθεί ο αρθιμός Κανονισμών, που χρήζουν εθνικής παρέμβασης, οπότε θα επικεντρωθεί και σε αυτούς περισσότερο.</a:t>
            </a:r>
            <a:endParaRPr lang="el-GR" u="sng" dirty="0"/>
          </a:p>
        </p:txBody>
      </p:sp>
    </p:spTree>
    <p:extLst>
      <p:ext uri="{BB962C8B-B14F-4D97-AF65-F5344CB8AC3E}">
        <p14:creationId xmlns:p14="http://schemas.microsoft.com/office/powerpoint/2010/main" val="2586708759"/>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5435"/>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36428" y="1546528"/>
            <a:ext cx="9601200" cy="4560074"/>
          </a:xfrm>
        </p:spPr>
        <p:txBody>
          <a:bodyPr>
            <a:normAutofit/>
          </a:bodyPr>
          <a:lstStyle/>
          <a:p>
            <a:pPr marL="0" indent="0">
              <a:buNone/>
            </a:pPr>
            <a:r>
              <a:rPr lang="el-GR" u="sng" dirty="0" smtClean="0"/>
              <a:t>Οι παραβάσεις</a:t>
            </a:r>
            <a:r>
              <a:rPr lang="en-GB" u="sng" dirty="0" smtClean="0"/>
              <a:t>:</a:t>
            </a:r>
            <a:endParaRPr lang="en-US" u="sng" dirty="0" smtClean="0"/>
          </a:p>
          <a:p>
            <a:pPr marL="0" indent="0">
              <a:buNone/>
            </a:pPr>
            <a:r>
              <a:rPr lang="el-GR" dirty="0" smtClean="0"/>
              <a:t>Υπάρχουν </a:t>
            </a:r>
            <a:r>
              <a:rPr lang="el-GR" dirty="0"/>
              <a:t>τέσσερα κύρια είδη παραβάσεων του δικαίου της ΕΕ:</a:t>
            </a:r>
          </a:p>
          <a:p>
            <a:pPr>
              <a:buFont typeface="Wingdings" panose="05000000000000000000" pitchFamily="2" charset="2"/>
              <a:buChar char="Ø"/>
            </a:pPr>
            <a:r>
              <a:rPr lang="el-GR" dirty="0"/>
              <a:t>Μη κοινοποίηση: ένα κράτος μέλος δεν κοινοποιεί εγκαίρως στην Επιτροπή τα μέτρα που λαμβάνει για τη μεταφορά μιας οδηγίας στο εθνικό </a:t>
            </a:r>
            <a:r>
              <a:rPr lang="el-GR" dirty="0" smtClean="0"/>
              <a:t>δίκαιο·</a:t>
            </a:r>
            <a:endParaRPr lang="en-US" dirty="0" smtClean="0"/>
          </a:p>
          <a:p>
            <a:pPr>
              <a:buFont typeface="Wingdings" panose="05000000000000000000" pitchFamily="2" charset="2"/>
              <a:buChar char="Ø"/>
            </a:pPr>
            <a:r>
              <a:rPr lang="el-GR" dirty="0" smtClean="0"/>
              <a:t>Μη </a:t>
            </a:r>
            <a:r>
              <a:rPr lang="el-GR" dirty="0"/>
              <a:t>συμμόρφωση: η Επιτροπή θεωρεί ότι η νομοθεσία κράτους μέλους δεν ευθυγραμμίζεται με τις απαιτήσεις των οδηγιών της </a:t>
            </a:r>
            <a:r>
              <a:rPr lang="el-GR" dirty="0" smtClean="0"/>
              <a:t>ΕΕ·</a:t>
            </a:r>
            <a:endParaRPr lang="en-US" dirty="0"/>
          </a:p>
          <a:p>
            <a:pPr>
              <a:buFont typeface="Wingdings" panose="05000000000000000000" pitchFamily="2" charset="2"/>
              <a:buChar char="Ø"/>
            </a:pPr>
            <a:r>
              <a:rPr lang="el-GR" dirty="0" smtClean="0"/>
              <a:t>Παράβαση </a:t>
            </a:r>
            <a:r>
              <a:rPr lang="el-GR" dirty="0"/>
              <a:t>των Συνθηκών, κανονισμών ή αποφάσεων: η Επιτροπή θεωρεί ότι η νομοθεσία κράτους μέλους δεν ευθυγραμμίζεται με τις απαιτήσεις των Συνθηκών, κανονισμών ή αποφάσεων της </a:t>
            </a:r>
            <a:r>
              <a:rPr lang="el-GR" dirty="0" smtClean="0"/>
              <a:t>ΕΕ·</a:t>
            </a:r>
            <a:endParaRPr lang="en-US" dirty="0" smtClean="0"/>
          </a:p>
          <a:p>
            <a:pPr>
              <a:buFont typeface="Wingdings" panose="05000000000000000000" pitchFamily="2" charset="2"/>
              <a:buChar char="Ø"/>
            </a:pPr>
            <a:r>
              <a:rPr lang="el-GR" dirty="0" smtClean="0"/>
              <a:t>Πλημμελής </a:t>
            </a:r>
            <a:r>
              <a:rPr lang="el-GR" dirty="0"/>
              <a:t>εφαρμογή: το δίκαιο της ΕΕ δεν εφαρμόζεται ορθά, ή δεν εφαρμόζεται καθόλου, από τις εθνικές αρχές.</a:t>
            </a:r>
          </a:p>
          <a:p>
            <a:endParaRPr lang="el-GR" dirty="0"/>
          </a:p>
        </p:txBody>
      </p:sp>
    </p:spTree>
    <p:extLst>
      <p:ext uri="{BB962C8B-B14F-4D97-AF65-F5344CB8AC3E}">
        <p14:creationId xmlns:p14="http://schemas.microsoft.com/office/powerpoint/2010/main" val="2547064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497541"/>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69075" y="1337212"/>
            <a:ext cx="9753600" cy="4325471"/>
          </a:xfrm>
        </p:spPr>
        <p:txBody>
          <a:bodyPr>
            <a:normAutofit/>
          </a:bodyPr>
          <a:lstStyle/>
          <a:p>
            <a:pPr marL="0" indent="0" algn="just">
              <a:buNone/>
            </a:pPr>
            <a:r>
              <a:rPr lang="el-GR" dirty="0"/>
              <a:t>ε) ο πολίτης κάθε κράτους της Ένωσης αποτελεί επικουρικά και Πολίτη της ίδιας της Ένωσης </a:t>
            </a:r>
            <a:r>
              <a:rPr lang="el-GR" dirty="0" smtClean="0"/>
              <a:t>και </a:t>
            </a:r>
            <a:r>
              <a:rPr lang="el-GR" dirty="0"/>
              <a:t>υπό αυτή την ιδιότητα απολαμβάνει ιδιαίτερων ενωσιακών </a:t>
            </a:r>
            <a:r>
              <a:rPr lang="el-GR" dirty="0" smtClean="0"/>
              <a:t>δικαιωμάτων.</a:t>
            </a:r>
            <a:endParaRPr lang="el-GR" dirty="0"/>
          </a:p>
          <a:p>
            <a:pPr marL="0" indent="0" algn="just">
              <a:buNone/>
            </a:pPr>
            <a:r>
              <a:rPr lang="el-GR" dirty="0"/>
              <a:t>στ) η Ένωση στηρίζεται στο σύστημα των ιδίων </a:t>
            </a:r>
            <a:r>
              <a:rPr lang="el-GR" dirty="0" smtClean="0"/>
              <a:t>πόρων.</a:t>
            </a:r>
            <a:endParaRPr lang="el-GR" dirty="0"/>
          </a:p>
          <a:p>
            <a:pPr marL="0" indent="0" algn="just">
              <a:buNone/>
            </a:pPr>
            <a:r>
              <a:rPr lang="el-GR" dirty="0"/>
              <a:t>ζ) η Ένωση διαθέτει, εν συνόλω, νομική </a:t>
            </a:r>
            <a:r>
              <a:rPr lang="el-GR" dirty="0" smtClean="0"/>
              <a:t>προσωπικότητα και απολαύει</a:t>
            </a:r>
            <a:r>
              <a:rPr lang="el-GR" dirty="0"/>
              <a:t>, στην επικράτεια των Κρατών </a:t>
            </a:r>
            <a:r>
              <a:rPr lang="el-GR" dirty="0" smtClean="0"/>
              <a:t>μελών, </a:t>
            </a:r>
            <a:r>
              <a:rPr lang="el-GR" dirty="0"/>
              <a:t>των αναγκαίων προνομίων και ασυλιών για την εκπλήρωση της αποστολής της.</a:t>
            </a:r>
          </a:p>
          <a:p>
            <a:pPr marL="0" indent="0" algn="just">
              <a:buNone/>
            </a:pPr>
            <a:r>
              <a:rPr lang="el-GR" dirty="0"/>
              <a:t>η) και σε αναφορά με τις χώρες της Ευρωζώνης, η Ένωση διαθέτει, μέσω της ανεξάρτητης δράσης της Ευρωπαϊκής Κεντρικής Τράπεζας (που διαθέτει νομική </a:t>
            </a:r>
            <a:r>
              <a:rPr lang="el-GR" dirty="0" smtClean="0"/>
              <a:t>προσωπικότητα), την </a:t>
            </a:r>
            <a:r>
              <a:rPr lang="el-GR" dirty="0"/>
              <a:t>αποκλειστική αρμοδιότητα </a:t>
            </a:r>
            <a:r>
              <a:rPr lang="el-GR" dirty="0" smtClean="0"/>
              <a:t>χάραξης </a:t>
            </a:r>
            <a:r>
              <a:rPr lang="el-GR" dirty="0"/>
              <a:t>της νομισματικής πολιτικής των Κρατών μελών, με την ΕΚΤ να έχει </a:t>
            </a:r>
            <a:r>
              <a:rPr lang="el-GR" dirty="0" smtClean="0"/>
              <a:t>το </a:t>
            </a:r>
            <a:r>
              <a:rPr lang="el-GR" dirty="0"/>
              <a:t>αποκλειστικό δικαίωμα να επιτρέπει την έκδοση του ευρώ.</a:t>
            </a:r>
          </a:p>
          <a:p>
            <a:pPr marL="0" indent="0" algn="just">
              <a:buNone/>
            </a:pPr>
            <a:r>
              <a:rPr lang="el-GR" dirty="0"/>
              <a:t> </a:t>
            </a:r>
          </a:p>
          <a:p>
            <a:endParaRPr lang="el-GR" dirty="0"/>
          </a:p>
        </p:txBody>
      </p:sp>
    </p:spTree>
    <p:extLst>
      <p:ext uri="{BB962C8B-B14F-4D97-AF65-F5344CB8AC3E}">
        <p14:creationId xmlns:p14="http://schemas.microsoft.com/office/powerpoint/2010/main" val="1112850248"/>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32899"/>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68233" y="1586286"/>
            <a:ext cx="9601200" cy="3581400"/>
          </a:xfrm>
        </p:spPr>
        <p:txBody>
          <a:bodyPr/>
          <a:lstStyle/>
          <a:p>
            <a:pPr marL="0" indent="0">
              <a:buNone/>
            </a:pPr>
            <a:r>
              <a:rPr lang="el-GR" dirty="0"/>
              <a:t>Η Επιτροπή κινεί διαδικασίες επί παραβάσει σύμφωνα με την πολιτική της για την επιβολή της νομοθεσίας, αλλά δίνει επίσης μεγάλη έμφαση στην πρόληψη. Η συνεργασία μεταξύ της Επιτροπής και των κρατών μελών είναι καθοριστική και, με διάφορα εργαλεία, η Επιτροπή βοηθά συστηματικά τα κράτη μέλη στις προσπάθειές τους να μεταφέρουν και να εφαρμόσουν ορθά το δίκαιο της ΕΕ στο εθνικό τους δίκαιο, με πρωταρχικό σκοπό την πρόληψη των παραβάσεων.</a:t>
            </a:r>
            <a:endParaRPr lang="el-GR" dirty="0"/>
          </a:p>
        </p:txBody>
      </p:sp>
    </p:spTree>
    <p:extLst>
      <p:ext uri="{BB962C8B-B14F-4D97-AF65-F5344CB8AC3E}">
        <p14:creationId xmlns:p14="http://schemas.microsoft.com/office/powerpoint/2010/main" val="1938139281"/>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1094"/>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28476" y="1832776"/>
            <a:ext cx="9601200" cy="3581400"/>
          </a:xfrm>
        </p:spPr>
        <p:txBody>
          <a:bodyPr/>
          <a:lstStyle/>
          <a:p>
            <a:pPr marL="0" indent="0">
              <a:buNone/>
            </a:pPr>
            <a:r>
              <a:rPr lang="el-GR" sz="2400" dirty="0"/>
              <a:t>Το άρθρο 258 της Συνθήκης για τη λειτουργία της Ευρωπαϊκής Ένωσης (ΣΛΕΕ) εξουσιοδοτεί την Επιτροπή να κινήσει νομική διαδικασία κατά κράτους μέλους που δεν τηρεί τις υποχρεώσεις τις οποίες υπέχει βάσει του δικαίου της ΕΕ.</a:t>
            </a:r>
          </a:p>
          <a:p>
            <a:pPr marL="0" indent="0">
              <a:buNone/>
            </a:pPr>
            <a:r>
              <a:rPr lang="el-GR" sz="2400" dirty="0"/>
              <a:t>Η διαδικασία επί παραβάσει κινείται με την υποβολή αιτήματος παροχής πληροφοριών («προειδοποιητική επιστολή») προς το οικείο κράτος μέλος, το οποίο καλείται να απαντήσει εντός συγκεκριμένης προθεσμίας, συνήθως δύο μηνών.</a:t>
            </a:r>
          </a:p>
          <a:p>
            <a:endParaRPr lang="el-GR" dirty="0"/>
          </a:p>
        </p:txBody>
      </p:sp>
    </p:spTree>
    <p:extLst>
      <p:ext uri="{BB962C8B-B14F-4D97-AF65-F5344CB8AC3E}">
        <p14:creationId xmlns:p14="http://schemas.microsoft.com/office/powerpoint/2010/main" val="1567341"/>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85191"/>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76793" y="1582310"/>
            <a:ext cx="9796007" cy="4285090"/>
          </a:xfrm>
        </p:spPr>
        <p:txBody>
          <a:bodyPr>
            <a:normAutofit/>
          </a:bodyPr>
          <a:lstStyle/>
          <a:p>
            <a:pPr marL="0" indent="0" algn="just">
              <a:buNone/>
            </a:pPr>
            <a:r>
              <a:rPr lang="el-GR" sz="2400" dirty="0"/>
              <a:t>Εάν η Επιτροπή δεν μείνει ικανοποιημένη από τις πληροφορίες και καταλήξει στο συμπέρασμα ότι το συγκεκριμένο κράτος μέλος έχει παραβεί υποχρέωση την οποία υπέχει βάσει του δικαίου της ΕΕ, μπορεί τότε να αποστείλει επίσημο αίτημα συμμόρφωσης με το δίκαιο της ΕΕ («αιτιολογημένη γνώμη»), καλώντας το κράτος μέλος να την ενημερώσει για τα μέτρα που έλαβε προκειμένου να συμμορφωθεί εντός καθορισμένης προθεσμίας, συνήθως δύο μηνών.</a:t>
            </a:r>
            <a:endParaRPr lang="el-GR" sz="2400" dirty="0"/>
          </a:p>
        </p:txBody>
      </p:sp>
    </p:spTree>
    <p:extLst>
      <p:ext uri="{BB962C8B-B14F-4D97-AF65-F5344CB8AC3E}">
        <p14:creationId xmlns:p14="http://schemas.microsoft.com/office/powerpoint/2010/main" val="2180686864"/>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77240"/>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72817" y="1463040"/>
            <a:ext cx="9601200" cy="3581400"/>
          </a:xfrm>
        </p:spPr>
        <p:txBody>
          <a:bodyPr>
            <a:normAutofit/>
          </a:bodyPr>
          <a:lstStyle/>
          <a:p>
            <a:pPr marL="0" indent="0" algn="just">
              <a:buNone/>
            </a:pPr>
            <a:r>
              <a:rPr lang="el-GR" sz="2400" dirty="0"/>
              <a:t>Εάν ένα κράτος μέλος δεν εξασφαλίσει τη συμμόρφωση με το δίκαιο της ΕΕ, η Επιτροπή μπορεί να αποφασίσει να παραπέμψει το εν λόγω κράτος μέλος στο Δικαστήριο της Ευρωπαϊκής Ένωσης. Αν το Δικαστήριο εκδώσει καταδικαστική απόφαση, το κράτος μέλος οφείλει να λάβει τα απαραίτητα μέτρα για να συμμορφωθεί με την απόφαση. Ωστόσο, σε ποσοστό περίπου 90% των υποθέσεων επί παραβάσει, τα κράτη μέλη συμμορφώνονται με τις υποχρεώσεις που υπέχουν βάσει του δικαίου της ΕΕ πριν από την παραπομπή τους στο Δικαστήριο.</a:t>
            </a:r>
            <a:endParaRPr lang="el-GR" sz="2400" dirty="0"/>
          </a:p>
        </p:txBody>
      </p:sp>
    </p:spTree>
    <p:extLst>
      <p:ext uri="{BB962C8B-B14F-4D97-AF65-F5344CB8AC3E}">
        <p14:creationId xmlns:p14="http://schemas.microsoft.com/office/powerpoint/2010/main" val="1582999976"/>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5678"/>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20525" y="1506772"/>
            <a:ext cx="9601200" cy="3581400"/>
          </a:xfrm>
        </p:spPr>
        <p:txBody>
          <a:bodyPr>
            <a:normAutofit lnSpcReduction="10000"/>
          </a:bodyPr>
          <a:lstStyle/>
          <a:p>
            <a:pPr marL="0" indent="0" algn="just">
              <a:buNone/>
            </a:pPr>
            <a:r>
              <a:rPr lang="el-GR" sz="2400" dirty="0"/>
              <a:t>Εάν, παρά την πρώτη απόφαση του Δικαστηρίου, το κράτος μέλος εξακολουθεί να μη συμμορφώνεται, η Επιτροπή δύναται να συνεχίσει τη διαδικασία επί παραβάσει βάσει του άρθρου 260 της ΣΛΕΕ, αποστέλλοντας απλώς γραπτή προειδοποίηση (προειδοποιητική επιστολή), προτού παραπέμψει το κράτος μέλος και πάλι στο Δικαστήριο.</a:t>
            </a:r>
          </a:p>
          <a:p>
            <a:pPr marL="0" indent="0" algn="just">
              <a:buNone/>
            </a:pPr>
            <a:r>
              <a:rPr lang="el-GR" sz="2400" dirty="0"/>
              <a:t>Σε περίπτωση που η Επιτροπή παραπέμψει κράτος μέλος για δεύτερη φορά στο Δικαστήριο της ΕΕ, μπορεί να προτείνει στο Δικαστήριο την επιβολή χρηματικών κυρώσεων ανάλογα με τη διάρκεια και τη σοβαρότητα της παράβασης, καθώς και την οικονομική επιφάνεια του κράτους μέλους. Οι χρηματικές κυρώσεις αποτελούνται από δύο στοιχεία:</a:t>
            </a:r>
          </a:p>
          <a:p>
            <a:endParaRPr lang="el-GR" dirty="0"/>
          </a:p>
        </p:txBody>
      </p:sp>
    </p:spTree>
    <p:extLst>
      <p:ext uri="{BB962C8B-B14F-4D97-AF65-F5344CB8AC3E}">
        <p14:creationId xmlns:p14="http://schemas.microsoft.com/office/powerpoint/2010/main" val="4028826818"/>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48802"/>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44380" y="1534601"/>
            <a:ext cx="9601200" cy="4738977"/>
          </a:xfrm>
        </p:spPr>
        <p:txBody>
          <a:bodyPr>
            <a:noAutofit/>
          </a:bodyPr>
          <a:lstStyle/>
          <a:p>
            <a:pPr marL="0" indent="0" algn="just">
              <a:buNone/>
            </a:pPr>
            <a:r>
              <a:rPr lang="el-GR" sz="2400" dirty="0"/>
              <a:t>εφάπαξ ποσό, το οποίο καθορίζεται με βάση τον χρόνο που μεσολάβησε από την αρχική απόφαση του </a:t>
            </a:r>
            <a:r>
              <a:rPr lang="el-GR" sz="2400" dirty="0" smtClean="0"/>
              <a:t>Δικαστηρίου·</a:t>
            </a:r>
            <a:r>
              <a:rPr lang="en-US" sz="2400" dirty="0" smtClean="0"/>
              <a:t> </a:t>
            </a:r>
            <a:r>
              <a:rPr lang="el-GR" sz="2400" dirty="0" smtClean="0"/>
              <a:t>και </a:t>
            </a:r>
            <a:r>
              <a:rPr lang="el-GR" sz="2400" dirty="0"/>
              <a:t>ημερήσια χρηματική ποινή για κάθε ημέρα που μεσολαβεί από τη δεύτερη απόφαση του Δικαστηρίου μέχρι την παύση της παράβασης.</a:t>
            </a:r>
          </a:p>
          <a:p>
            <a:pPr marL="0" indent="0" algn="just">
              <a:buNone/>
            </a:pPr>
            <a:r>
              <a:rPr lang="el-GR" sz="2400" dirty="0"/>
              <a:t>Στην ειδική περίπτωση κρατών μελών που </a:t>
            </a:r>
            <a:r>
              <a:rPr lang="el-GR" sz="2400" dirty="0" smtClean="0"/>
              <a:t>παρέβησαν </a:t>
            </a:r>
            <a:r>
              <a:rPr lang="el-GR" sz="2400" dirty="0"/>
              <a:t>την υποχρέωσή του να </a:t>
            </a:r>
            <a:r>
              <a:rPr lang="el-GR" sz="2400" dirty="0" smtClean="0"/>
              <a:t>ανακοινώσουν </a:t>
            </a:r>
            <a:r>
              <a:rPr lang="el-GR" sz="2400" dirty="0"/>
              <a:t>τα μέτρα μεταφοράς στο εθνικό δίκαιο </a:t>
            </a:r>
            <a:r>
              <a:rPr lang="el-GR" sz="2400" dirty="0" smtClean="0"/>
              <a:t>η </a:t>
            </a:r>
            <a:r>
              <a:rPr lang="el-GR" sz="2400" dirty="0"/>
              <a:t>Επιτροπή μπορεί να ζητήσει από το Δικαστήριο να επιβάλει χρηματικές κυρώσεις στο οικείο κράτος μέλος την πρώτη φορά που το Δικαστήριο εκδώσει σχετικά απόφαση (δεν θα υπάρξει δεύτερη παραπομπή στο Δικαστήριο). Η δυνατότητα αυτή προβλέπεται στο άρθρο 260 παράγραφος 3 της ΣΛΕΕ. Οι εν λόγω χρηματικές κυρώσεις συνίστανται επίσης σε εφάπαξ ποσό και ημερήσια χρηματική ποινή, υπολογιζόμενες βάσει μεθοδολογίας που καθορίζει η Επιτροπή.</a:t>
            </a:r>
          </a:p>
          <a:p>
            <a:pPr algn="just"/>
            <a:endParaRPr lang="el-GR" sz="2400" dirty="0"/>
          </a:p>
        </p:txBody>
      </p:sp>
    </p:spTree>
    <p:extLst>
      <p:ext uri="{BB962C8B-B14F-4D97-AF65-F5344CB8AC3E}">
        <p14:creationId xmlns:p14="http://schemas.microsoft.com/office/powerpoint/2010/main" val="2092300718"/>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314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92696" y="1574358"/>
            <a:ext cx="9780104" cy="4293042"/>
          </a:xfrm>
        </p:spPr>
        <p:txBody>
          <a:bodyPr/>
          <a:lstStyle/>
          <a:p>
            <a:pPr marL="0" indent="0" algn="just">
              <a:buNone/>
            </a:pPr>
            <a:r>
              <a:rPr lang="el-GR" sz="2400" dirty="0"/>
              <a:t>Η Επιτροπή προτείνει στο Δικαστήριο την επιβολή χρηματικών κυρώσεων με βάση μεθοδολογία που είναι διαθέσιμη στο κοινό, αλλά το Δικαστήριο είναι εκείνο που καθορίζει τα τελικά ποσά στην απόφασή του</a:t>
            </a:r>
            <a:r>
              <a:rPr lang="el-GR" sz="2400" dirty="0" smtClean="0"/>
              <a:t>. </a:t>
            </a:r>
            <a:r>
              <a:rPr lang="el-GR" sz="2400" dirty="0"/>
              <a:t>Η απόφαση να κινηθεί διαδικασία επί παραβάσει ή να πραγματοποιηθεί το επόμενο βήμα στο πλαίσιο αυτής της διαδικασίας κατά κράτους μέλους λαμβάνεται από το Σώμα των Επιτρόπων. Η απόφαση αυτή βασίζεται στη νομική ανάλυση που πραγματοποίησαν οι υπηρεσίες της Επιτροπής, με βάση τα έγγραφα και τις πληροφορίες που υπέβαλαν τα κράτη μέλη, οι υπηρεσίες της Επιτροπής ή οι καταγγέλλοντες/καταγγέλλουσες.</a:t>
            </a:r>
            <a:endParaRPr lang="el-GR" sz="2400" dirty="0" smtClean="0"/>
          </a:p>
          <a:p>
            <a:endParaRPr lang="el-GR" dirty="0"/>
          </a:p>
        </p:txBody>
      </p:sp>
    </p:spTree>
    <p:extLst>
      <p:ext uri="{BB962C8B-B14F-4D97-AF65-F5344CB8AC3E}">
        <p14:creationId xmlns:p14="http://schemas.microsoft.com/office/powerpoint/2010/main" val="4148650905"/>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133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64866" y="1530626"/>
            <a:ext cx="9601200" cy="4798612"/>
          </a:xfrm>
        </p:spPr>
        <p:txBody>
          <a:bodyPr>
            <a:normAutofit lnSpcReduction="10000"/>
          </a:bodyPr>
          <a:lstStyle/>
          <a:p>
            <a:pPr marL="0" indent="0" algn="just">
              <a:buNone/>
            </a:pPr>
            <a:r>
              <a:rPr lang="el-GR" sz="2400" dirty="0"/>
              <a:t>Η Επιτροπή κινεί διαδικασίες επί παραβάσει είτε με δική της πρωτοβουλία, ως συνέχεια καταγγελίας, είτε αυτόματα κάθε δύο μήνες. Η αυτόματη κίνηση διαδικασίας αφορά υποθέσεις μη κοινοποίησης οι οποίες κινούνται επειδή τα κράτη μέλη δεν μετέφεραν πλήρως οδηγίες της ΕΕ εντός της προθεσμίας.</a:t>
            </a:r>
          </a:p>
          <a:p>
            <a:pPr marL="0" indent="0" algn="just">
              <a:buNone/>
            </a:pPr>
            <a:r>
              <a:rPr lang="el-GR" sz="2400" dirty="0"/>
              <a:t>Η Επιτροπή λαμβάνει πολυάριθμες καταγγελίες από ιδιώτες και φορείς, οι οποίες υποδεικνύουν παράβαση του δικαίου της ΕΕ. Λαμβάνει επίσης πολλές αναφορές σχετικά με το δίκαιο της ΕΕ, οι οποίες διαβιβάζονται από την Επιτροπή Αναφορών του Ευρωπαϊκού Κοινοβουλίου. Αν και η Επιτροπή δεν διερευνά —και δεν μπορεί να διερευνά— κάθε πιθανή πλημμελή εφαρμογή του δικαίου της ΕΕ, εξακολουθεί να εξετάζει τις καταγγελίες, τις γραπτές ερωτήσεις και τις αναφορές ως πηγή πληροφοριών σε ευρύτερες υποθέσεις που σχετίζονται με συστημικές ή διαρθρωτικές παραβάσεις του δικαίου της ΕΕ στα κράτη μέλη.</a:t>
            </a:r>
          </a:p>
          <a:p>
            <a:endParaRPr lang="el-GR" dirty="0"/>
          </a:p>
        </p:txBody>
      </p:sp>
    </p:spTree>
    <p:extLst>
      <p:ext uri="{BB962C8B-B14F-4D97-AF65-F5344CB8AC3E}">
        <p14:creationId xmlns:p14="http://schemas.microsoft.com/office/powerpoint/2010/main" val="3742551701"/>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387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12574" y="1578333"/>
            <a:ext cx="9601200" cy="4281777"/>
          </a:xfrm>
        </p:spPr>
        <p:txBody>
          <a:bodyPr>
            <a:normAutofit/>
          </a:bodyPr>
          <a:lstStyle/>
          <a:p>
            <a:pPr marL="0" indent="0" algn="just">
              <a:buNone/>
            </a:pPr>
            <a:r>
              <a:rPr lang="el-GR" sz="2400" dirty="0"/>
              <a:t>Για κάθε οδηγία η Επιτροπή αξιολογεί κατά πόσον η μεταφορά της στο εθνικό δίκαιο από τα κράτη μέλη είναι έγκαιρη, πλήρης (έλεγχος πληρότητας) και ορθή (έλεγχος συμμόρφωσης). Τα κράτη μέλη πρέπει να κοινοποιήσουν τα εθνικά μέτρα μεταφοράς στην Επιτροπή εντός της προθεσμίας που ορίζεται στην οδηγία. Συχνά, τα κράτη μέλη πρέπει να εντάξουν τα μέτρα αυτά σ' ένα σύνθετο εθνικό νομικό πλαίσιο. Ως εκ τούτου, η προκύπτουσα διαδικασία μπορεί να οδηγήσει σε μεγάλο αριθμό μέτρων τα οποία θα πρέπει να εξετάσει η Επιτροπή. Για ορισμένες οδηγίες, η Επιτροπή λαμβάνει, κατά μέσο όρο, περισσότερα από 10 μέτρα μεταφοράς στο εθνικό δίκαιο ανά κράτος μέλος.</a:t>
            </a:r>
            <a:endParaRPr lang="el-GR" sz="2400" dirty="0"/>
          </a:p>
        </p:txBody>
      </p:sp>
    </p:spTree>
    <p:extLst>
      <p:ext uri="{BB962C8B-B14F-4D97-AF65-F5344CB8AC3E}">
        <p14:creationId xmlns:p14="http://schemas.microsoft.com/office/powerpoint/2010/main" val="1004276117"/>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65922"/>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09207" y="1498820"/>
            <a:ext cx="9601200" cy="4536219"/>
          </a:xfrm>
        </p:spPr>
        <p:txBody>
          <a:bodyPr>
            <a:normAutofit/>
          </a:bodyPr>
          <a:lstStyle/>
          <a:p>
            <a:pPr marL="0" indent="0" algn="just">
              <a:buNone/>
            </a:pPr>
            <a:r>
              <a:rPr lang="el-GR" dirty="0"/>
              <a:t>Τα κράτη μέλη πρέπει να παρέχουν στην Επιτροπή επεξηγηματικά έγγραφα, προκειμένου εκείνη να μπορεί να κατανοήσει τον τρόπο με τον οποίο μεταφέρουν τις οδηγίες στο εθνικό τους δίκαιο. Η σημασία των επεξηγηματικών εγγράφων έχει αναγνωριστεί από το Δικαστήριο της Ευρωπαϊκής Ένωσης. Το Δικαστήριο, στην απόφασή του της 8ης Ιουλίου 2019 (υπόθεση C-543/17, Επιτροπή κατά Βελγίου), διευκρίνισε ότι, κατά την κοινοποίηση στην Επιτροπή των εθνικών μέτρων μεταφοράς, τα κράτη μέλη πρέπει να παρέχουν επαρκώς σαφείς και ακριβείς πληροφορίες και να προσδιορίζουν, για κάθε διάταξη της οδηγίας, τις εθνικές διατάξεις που διασφαλίζουν τη μεταφορά της στο εθνικό δίκαιο.</a:t>
            </a:r>
            <a:r>
              <a:rPr lang="el-GR" dirty="0"/>
              <a:t/>
            </a:r>
            <a:br>
              <a:rPr lang="el-GR" dirty="0"/>
            </a:br>
            <a:r>
              <a:rPr lang="el-GR" dirty="0"/>
              <a:t>Η Επιτροπή επιβάλλει τη συγκεκριμένη υποχρέωση των κρατών μελών: για παράδειγμα, η Επιτροπή απέστειλε αιτιολογημένη γνώμη σε πέντε κράτη μέλη το 2022 επειδή δεν υπέβαλαν το εν λόγω επεξηγηματικό έγγραφο για τη μεταφορά στο εθνικό δίκαιο της οδηγίας (ΕΕ) 2018/2001 για την ενέργεια από ανανεώσιμες πηγές. </a:t>
            </a:r>
            <a:endParaRPr lang="el-GR" dirty="0"/>
          </a:p>
        </p:txBody>
      </p:sp>
    </p:spTree>
    <p:extLst>
      <p:ext uri="{BB962C8B-B14F-4D97-AF65-F5344CB8AC3E}">
        <p14:creationId xmlns:p14="http://schemas.microsoft.com/office/powerpoint/2010/main" val="897678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476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p:txBody>
          <a:bodyPr>
            <a:normAutofit/>
          </a:bodyPr>
          <a:lstStyle/>
          <a:p>
            <a:pPr marL="0" indent="0" algn="just">
              <a:buNone/>
            </a:pPr>
            <a:r>
              <a:rPr lang="el-GR" dirty="0"/>
              <a:t>_Οι παραπάνω διαπιστώσεις οδηγούν στην παραδοχή της </a:t>
            </a:r>
            <a:r>
              <a:rPr lang="el-GR" dirty="0" err="1"/>
              <a:t>υπερεθνικότητας</a:t>
            </a:r>
            <a:r>
              <a:rPr lang="el-GR" dirty="0"/>
              <a:t> του νομικού πλαισίου της Ένωσης που το καθιστούν πράγματι ‘της Ένωσης’ κι όχι πια των κρατών. Και η Ένωση αποτελεί το μόνο οργανισμό στην Ευρώπη, αλλά, ενδεχομένως, και στον </a:t>
            </a:r>
            <a:r>
              <a:rPr lang="el-GR" dirty="0" smtClean="0"/>
              <a:t>κόσμο, που </a:t>
            </a:r>
            <a:r>
              <a:rPr lang="el-GR" dirty="0"/>
              <a:t>μπορεί θεσμικά να ‘χρεωθεί’ τέτοιο ίδιο σύστημα, στο οποίο δεν συνεργάζονται τα κράτη, αλλά εργάζεται η Ευρώπη, όχι για λογαριασμό των κρατών αλλά για λογαριασμό της Ευρώπης. Κατά συνέπεια η Ένωση δικαιούται να ταυτίζεται με τον όρο ‘Ευρώπη’ για το νομικό σύστημα που καθιερώνει.</a:t>
            </a:r>
          </a:p>
        </p:txBody>
      </p:sp>
    </p:spTree>
    <p:extLst>
      <p:ext uri="{BB962C8B-B14F-4D97-AF65-F5344CB8AC3E}">
        <p14:creationId xmlns:p14="http://schemas.microsoft.com/office/powerpoint/2010/main" val="4270760927"/>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8060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20526" y="1566406"/>
            <a:ext cx="9601200" cy="4556097"/>
          </a:xfrm>
        </p:spPr>
        <p:txBody>
          <a:bodyPr>
            <a:normAutofit/>
          </a:bodyPr>
          <a:lstStyle/>
          <a:p>
            <a:pPr marL="0" indent="0" algn="just">
              <a:buNone/>
            </a:pPr>
            <a:r>
              <a:rPr lang="el-GR" dirty="0"/>
              <a:t>Εάν η Επιτροπή εντοπίσει πιθανή παράβαση του δικαίου της ΕΕ, μπορεί να αποφασίσει να εφαρμόσει μια διαδικασία που προηγείται της διαδικασίας επί παραβάσει και η οποία είναι γνωστή ως «EU Pilot».</a:t>
            </a:r>
          </a:p>
          <a:p>
            <a:pPr marL="0" indent="0" algn="just">
              <a:buNone/>
            </a:pPr>
            <a:r>
              <a:rPr lang="el-GR" dirty="0"/>
              <a:t>Πρόκειται για ένα εργαλείο που μπορεί να χρησιμοποιηθεί όταν είναι πιθανό να οδηγήσει σε ταχύτερη συμμόρφωση απ' ό,τι η επίσημη διαδικασία επί παραβάσει. Με τον τρόπο αυτό, η Επιτροπή καταφέρνει να επιλύει ορισμένες υποθέσεις στο στάδιο EU Pilot, χωρίς να χρειαστεί να κινήσει διαδικασία επί παραβάσει. Αυτό μπορεί να συμβεί, για παράδειγμα, αν τα επίμαχα ζητήματα είναι τεχνικής φύσης. Η διαδικασία EU Pilot μπορεί επίσης να αποδειχθεί χρήσιμη σε περίπτωση που η Επιτροπή επιθυμεί να συλλέξει πραγματικά ή νομικά στοιχεία που είναι απαραίτητα για τη διενέργεια της αξιολόγησής της. Δεν χρησιμοποιείται όταν η παράβαση του δικαίου της ΕΕ είναι επαρκώς αποδεδειγμένη, προφανής ή αναγνωρισμένη από το κράτος μέλος, ούτε όταν πρόκειται για πιο ευαίσθητα ζητήματα για τα οποία οι συζητήσεις σε τεχνικό επίπεδο είναι λιγότερο πιθανό να έχουν επιτυχή έκβαση.</a:t>
            </a:r>
          </a:p>
          <a:p>
            <a:pPr algn="just"/>
            <a:endParaRPr lang="el-GR" dirty="0"/>
          </a:p>
        </p:txBody>
      </p:sp>
    </p:spTree>
    <p:extLst>
      <p:ext uri="{BB962C8B-B14F-4D97-AF65-F5344CB8AC3E}">
        <p14:creationId xmlns:p14="http://schemas.microsoft.com/office/powerpoint/2010/main" val="2395413919"/>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5435"/>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48963" y="1570383"/>
            <a:ext cx="9601200" cy="4504414"/>
          </a:xfrm>
        </p:spPr>
        <p:txBody>
          <a:bodyPr>
            <a:normAutofit/>
          </a:bodyPr>
          <a:lstStyle/>
          <a:p>
            <a:pPr marL="0" indent="0" algn="just">
              <a:buNone/>
            </a:pPr>
            <a:r>
              <a:rPr lang="el-GR" dirty="0" smtClean="0"/>
              <a:t>«Η </a:t>
            </a:r>
            <a:r>
              <a:rPr lang="el-GR" dirty="0"/>
              <a:t>Επιτροπή παροτρύνει την Ελλάδα, τη Γαλλία, την Ιταλία, την Κύπρο, την Ουγγαρία, τη Μάλτα, την Πολωνία και την Πορτογαλία να μεταφέρουν στο εθνικό τους δίκαιο τους ενισχυμένους κανόνες για την προώθηση της ανανεώσιμης ενέργειας</a:t>
            </a:r>
            <a:br>
              <a:rPr lang="el-GR" dirty="0"/>
            </a:br>
            <a:r>
              <a:rPr lang="el-GR" dirty="0"/>
              <a:t>Σήμερα η Ευρωπαϊκή Επιτροπή αποφάσισε να αποστείλει αιτιολογημένη γνώμη στην Ελλάδα [INFR(2025)0214], στη Γαλλία [INFR(2025)0220], στην Ιταλία [INFR(2025)0228], στην Κύπρο [INFR(2025)0201], στην Ουγγαρία [INFR(2025)0224], στη Μάλτα [INFR(2025)0233], στην Πολωνία [INFR(2025)0238] και στην Πορτογαλία [INFR(2025)0241] λόγω μη πλήρους μεταφοράς των διατάξεων της τροποποιητικής οδηγίας (ΕΕ) 2023/2413 στο εθνικό τους δίκαιο. Η οδηγία εκδόθηκε το 2023. Τα κράτη μέλη όφειλαν να κοινοποιήσουν τη μεταφορά της οδηγίας στο εθνικό τους δίκαιο έως τις 21 Μαΐου 2025, με εξαίρεση ορισμένες διατάξεις σχετικά με την αδειοδότηση, οι οποίες έπρεπε να είχαν ήδη μεταφερθεί έως την 1η Ιουλίου 2024.</a:t>
            </a:r>
            <a:endParaRPr lang="el-GR" dirty="0"/>
          </a:p>
        </p:txBody>
      </p:sp>
    </p:spTree>
    <p:extLst>
      <p:ext uri="{BB962C8B-B14F-4D97-AF65-F5344CB8AC3E}">
        <p14:creationId xmlns:p14="http://schemas.microsoft.com/office/powerpoint/2010/main" val="3675020067"/>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7727"/>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073426" y="1685677"/>
            <a:ext cx="9899374" cy="4181723"/>
          </a:xfrm>
        </p:spPr>
        <p:txBody>
          <a:bodyPr>
            <a:normAutofit lnSpcReduction="10000"/>
          </a:bodyPr>
          <a:lstStyle/>
          <a:p>
            <a:pPr marL="0" indent="0" algn="just">
              <a:buNone/>
            </a:pPr>
            <a:r>
              <a:rPr lang="el-GR" sz="2400" dirty="0"/>
              <a:t>Τον Ιούλιο του 2025 η Επιτροπή απέστειλε προειδοποιητικές επιστολές σε 26 κράτη μέλη, επειδή δεν είχαν μεταφέρει πλήρως την οδηγία στο εθνικό τους δίκαιο. Η Επιτροπή, αφού εξέτασε τις απαντήσεις των κρατών μελών, αποφάσισε να αποστείλει αιτιολογημένες γνώμες στην Ελλάδα, τη Γαλλία, την Ιταλία, την Κύπρο και την Πορτογαλία, επειδή δεν κοινοποίησαν μέτρα μεταφοράς στο εθνικό τους δίκαιο, καθώς και στην Ουγγαρία, τη Μάλτα και την Πολωνία, επειδή δεν παρείχαν επαρκώς σαφείς και ακριβείς πληροφορίες σχετικά με τον τρόπο μεταφοράς στο εθνικό τους δίκαιο καθεμίας από τις διατάξεις της οδηγίας. Τα εν λόγω κράτη μέλη έχουν πλέον προθεσμία δύο μηνών για να απαντήσουν και να λάβουν τα αναγκαία μέτρα. Διαφορετικά, η Επιτροπή μπορεί να αποφασίσει να παραπέμψει τις υποθέσεις στο Δικαστήριο της Ευρωπαϊκής Ένωσης και να ζητήσει την επιβολή οικονομικών κυρώσεων. </a:t>
            </a:r>
            <a:r>
              <a:rPr lang="el-GR" sz="2400" b="1" dirty="0"/>
              <a:t> </a:t>
            </a:r>
            <a:endParaRPr lang="el-GR" sz="2400" dirty="0"/>
          </a:p>
          <a:p>
            <a:pPr marL="0" indent="0">
              <a:buNone/>
            </a:pPr>
            <a:endParaRPr lang="el-GR" dirty="0"/>
          </a:p>
          <a:p>
            <a:endParaRPr lang="el-GR" dirty="0"/>
          </a:p>
        </p:txBody>
      </p:sp>
    </p:spTree>
    <p:extLst>
      <p:ext uri="{BB962C8B-B14F-4D97-AF65-F5344CB8AC3E}">
        <p14:creationId xmlns:p14="http://schemas.microsoft.com/office/powerpoint/2010/main" val="847154740"/>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21581"/>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093304" y="1482918"/>
            <a:ext cx="9601200" cy="4615732"/>
          </a:xfrm>
        </p:spPr>
        <p:txBody>
          <a:bodyPr>
            <a:noAutofit/>
          </a:bodyPr>
          <a:lstStyle/>
          <a:p>
            <a:pPr marL="0" indent="0" algn="just">
              <a:buNone/>
            </a:pPr>
            <a:r>
              <a:rPr lang="el-GR" dirty="0" smtClean="0"/>
              <a:t>_Η Ευρωπαϊκή </a:t>
            </a:r>
            <a:r>
              <a:rPr lang="el-GR" dirty="0"/>
              <a:t>Επιτροπή αποφάσισε να παραπέμψει την Ελλάδα [INFR(2024)2014] στο Δικαστήριο της Ευρωπαϊκής Ένωσης, επειδή δεν έλαβε τα αναγκαία μέτρα για να καταρτίσει και να δημοσιεύσει διαδικασίες πλοήγησης βάσει επιδόσεων (PBN) στους ελληνικούς αερολιμένες, όπως απαιτείται από τον εκτελεστικό κανονισμό (ΕΕ) </a:t>
            </a:r>
            <a:r>
              <a:rPr lang="el-GR" dirty="0">
                <a:hlinkClick r:id="rId2"/>
              </a:rPr>
              <a:t>2018/1048</a:t>
            </a:r>
            <a:r>
              <a:rPr lang="el-GR" dirty="0"/>
              <a:t> της Επιτροπής («κανονισμός PBN»). Μέσα από τη βελτιστοποίηση των διαδρομών υπηρεσιών εναέριας κυκλοφορίας και των διαδικασιών ενόργανης προσέγγισης, η χρήση των διαδικασιών PBN στη διαχείριση της εναέριας κυκλοφορίας και στις υπηρεσίες αεροναυτιλίας αποφέρει ένα ευρύ φάσμα οφελών, στα οποία περιλαμβάνονται η βελτίωση της ασφάλειας, η αύξηση της χωρητικότητας, η μείωση των περιβαλλοντικών επιπτώσεων και η βελτίωση της οικονομικής αποδοτικότητας</a:t>
            </a:r>
            <a:endParaRPr lang="el-GR" dirty="0"/>
          </a:p>
        </p:txBody>
      </p:sp>
    </p:spTree>
    <p:extLst>
      <p:ext uri="{BB962C8B-B14F-4D97-AF65-F5344CB8AC3E}">
        <p14:creationId xmlns:p14="http://schemas.microsoft.com/office/powerpoint/2010/main" val="2152965994"/>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21581"/>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180769" y="1407380"/>
            <a:ext cx="9601200" cy="4540195"/>
          </a:xfrm>
        </p:spPr>
        <p:txBody>
          <a:bodyPr>
            <a:normAutofit/>
          </a:bodyPr>
          <a:lstStyle/>
          <a:p>
            <a:pPr marL="0" indent="0" algn="just">
              <a:buNone/>
            </a:pPr>
            <a:r>
              <a:rPr lang="el-GR" dirty="0"/>
              <a:t>Οι απαντήσεις των ελληνικών αρχών στην προειδοποιητική επιστολή και στην αιτιολογημένη γνώμη που απέστειλε η Επιτροπή τον Απρίλιο του 2024 και τον Δεκέμβριο του 2024 αντίστοιχα, δεν παρείχαν ικανοποιητικά αποδεικτικά στοιχεία σχετικά με την εφαρμογή των διαδικασιών PBN στους ελληνικούς αερολιμένες ούτε σχετικά με την εφαρμογή των διορθωτικών μέτρων που ανακοίνωσαν οι ελληνικές αρχές. Επιπλέον, η Ελλάδα δεν έχει δημοσιεύσει μέχρι σήμερα τις διαδικασίες PBN για 44 ενόργανους διαδρόμους στους ελληνικούς αερολιμένες, παρότι θα έπρεπε να είχαν δημοσιευτεί έως τον Δεκέμβριο του 2020. Η Επιτροπή θεωρεί ότι οι προσπάθειες που έχουν καταβάλει μέχρι σήμερα οι ελληνικές αρχές είναι ανεπαρκείς και, για τον λόγο αυτό, παραπέμπει την Ελλάδα στο Δικαστήριο της Ευρωπαϊκής Ένωσης.  Η εφαρμογή διαδικασιών προσέγγισης PBN επιτρέπει στους χειριστές να προσγειώνονται με κατακόρυφη καθοδήγηση, κάτι που βελτιώνει περαιτέρω την ασφάλεια και την προσβασιμότητα των αερολιμένων, ιδίως σε συνθήκες χαμηλής ορατότητας.</a:t>
            </a:r>
            <a:endParaRPr lang="el-GR" dirty="0"/>
          </a:p>
        </p:txBody>
      </p:sp>
    </p:spTree>
    <p:extLst>
      <p:ext uri="{BB962C8B-B14F-4D97-AF65-F5344CB8AC3E}">
        <p14:creationId xmlns:p14="http://schemas.microsoft.com/office/powerpoint/2010/main" val="258407296"/>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53386"/>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a:xfrm>
            <a:off x="1228477" y="1562431"/>
            <a:ext cx="9601200" cy="3581400"/>
          </a:xfrm>
        </p:spPr>
        <p:txBody>
          <a:bodyPr>
            <a:normAutofit/>
          </a:bodyPr>
          <a:lstStyle/>
          <a:p>
            <a:pPr marL="0" indent="0" fontAlgn="base">
              <a:buNone/>
            </a:pPr>
            <a:r>
              <a:rPr lang="el-GR" dirty="0" smtClean="0"/>
              <a:t>Προδεδομένα της υπόθεσης</a:t>
            </a:r>
            <a:r>
              <a:rPr lang="en-GB" dirty="0" smtClean="0"/>
              <a:t>:</a:t>
            </a:r>
            <a:endParaRPr lang="el-GR" dirty="0" smtClean="0"/>
          </a:p>
          <a:p>
            <a:pPr marL="0" indent="0" fontAlgn="base">
              <a:buNone/>
            </a:pPr>
            <a:r>
              <a:rPr lang="el-GR" dirty="0" smtClean="0"/>
              <a:t>Η </a:t>
            </a:r>
            <a:r>
              <a:rPr lang="el-GR" dirty="0"/>
              <a:t>Ελλάδα υστερεί σημαντικά σε τρεις κρίσιμες τεχνολογίες διαχείρισης εναέριας κυκλοφορίας, με καθυστερήσεις που έχουν ξεπεράσει τα τέσσερα χρόνια.</a:t>
            </a:r>
          </a:p>
          <a:p>
            <a:pPr marL="0" indent="0" fontAlgn="base">
              <a:buNone/>
            </a:pPr>
            <a:r>
              <a:rPr lang="el-GR" dirty="0" smtClean="0"/>
              <a:t>Υπήρχε </a:t>
            </a:r>
            <a:r>
              <a:rPr lang="el-GR" dirty="0"/>
              <a:t>σχέδιο δράσης από το </a:t>
            </a:r>
            <a:r>
              <a:rPr lang="el-GR" dirty="0" smtClean="0"/>
              <a:t>Υπουργείο </a:t>
            </a:r>
            <a:r>
              <a:rPr lang="el-GR" dirty="0"/>
              <a:t>Μεταφορών και η ΥΠΑ </a:t>
            </a:r>
            <a:r>
              <a:rPr lang="el-GR" dirty="0" smtClean="0"/>
              <a:t>απέστελλε </a:t>
            </a:r>
            <a:r>
              <a:rPr lang="el-GR" dirty="0"/>
              <a:t>εκθέσεις προόδου, ωστόσο η υλοποίηση </a:t>
            </a:r>
            <a:r>
              <a:rPr lang="el-GR" dirty="0" smtClean="0"/>
              <a:t>παρέμενε αργή </a:t>
            </a:r>
            <a:r>
              <a:rPr lang="el-GR" dirty="0"/>
              <a:t>και συχνά εκτός χρονοδιαγραμμάτων.</a:t>
            </a:r>
          </a:p>
          <a:p>
            <a:pPr marL="0" indent="0" fontAlgn="base">
              <a:buNone/>
            </a:pPr>
            <a:r>
              <a:rPr lang="el-GR" dirty="0" smtClean="0"/>
              <a:t>Οι </a:t>
            </a:r>
            <a:r>
              <a:rPr lang="el-GR" dirty="0"/>
              <a:t>πτήσεις στην Ελλάδα είναι ασφαλείς, όμως η καθυστέρηση στην αντικατάσταση παλαιών ραντάρ και στην εφαρμογή των PBN θεωρείται "αδύναμος κρίκος</a:t>
            </a:r>
            <a:r>
              <a:rPr lang="el-GR" dirty="0" smtClean="0"/>
              <a:t>"</a:t>
            </a:r>
            <a:endParaRPr lang="el-GR" dirty="0"/>
          </a:p>
        </p:txBody>
      </p:sp>
    </p:spTree>
    <p:extLst>
      <p:ext uri="{BB962C8B-B14F-4D97-AF65-F5344CB8AC3E}">
        <p14:creationId xmlns:p14="http://schemas.microsoft.com/office/powerpoint/2010/main" val="529089032"/>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7483"/>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Content Placeholder 2"/>
          <p:cNvSpPr>
            <a:spLocks noGrp="1"/>
          </p:cNvSpPr>
          <p:nvPr>
            <p:ph idx="1"/>
          </p:nvPr>
        </p:nvSpPr>
        <p:spPr/>
        <p:txBody>
          <a:bodyPr>
            <a:normAutofit/>
          </a:bodyPr>
          <a:lstStyle/>
          <a:p>
            <a:pPr marL="0" indent="0" algn="ctr">
              <a:buNone/>
            </a:pPr>
            <a:r>
              <a:rPr lang="el-GR" sz="3200" i="1" dirty="0" smtClean="0"/>
              <a:t>Συνολική αποτίμηση</a:t>
            </a:r>
            <a:endParaRPr lang="el-GR" sz="3200" i="1" dirty="0"/>
          </a:p>
        </p:txBody>
      </p:sp>
    </p:spTree>
    <p:extLst>
      <p:ext uri="{BB962C8B-B14F-4D97-AF65-F5344CB8AC3E}">
        <p14:creationId xmlns:p14="http://schemas.microsoft.com/office/powerpoint/2010/main" val="34300226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6925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81953" y="1622612"/>
            <a:ext cx="9690847" cy="4244788"/>
          </a:xfrm>
        </p:spPr>
        <p:txBody>
          <a:bodyPr>
            <a:normAutofit/>
          </a:bodyPr>
          <a:lstStyle/>
          <a:p>
            <a:pPr marL="0" indent="0" algn="just">
              <a:buNone/>
            </a:pPr>
            <a:r>
              <a:rPr lang="el-GR" dirty="0"/>
              <a:t>Με τη Συνθήκη της Λισσαβόνας, ο νέος πλανήτης αρμοδιοτήτων έχει πια σχηματισθεί και ονομάζεται ‘Ένωση’, ο καταστατικός χάρτης της οποίας είναι πια η Συνθήκη της Ένωσης και η Συνθήκη για τη λειτουργία της Ένωσης, με τη διατήρηση και της Ευρωπαϊκής Κοινότητας Ατομικής Ενέργειας (ΕΚΑΕ) και τη προσθήκη του Χάρτη Θεμελιωδών Δικαιωμάτων της Ευρωπαϊκής Ένωσης (στο εξής και ‘Χάρτης’).</a:t>
            </a:r>
          </a:p>
        </p:txBody>
      </p:sp>
    </p:spTree>
    <p:extLst>
      <p:ext uri="{BB962C8B-B14F-4D97-AF65-F5344CB8AC3E}">
        <p14:creationId xmlns:p14="http://schemas.microsoft.com/office/powerpoint/2010/main" val="11030327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24435"/>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676400"/>
            <a:ext cx="9601200" cy="4191000"/>
          </a:xfrm>
        </p:spPr>
        <p:txBody>
          <a:bodyPr>
            <a:normAutofit/>
          </a:bodyPr>
          <a:lstStyle/>
          <a:p>
            <a:pPr marL="0" indent="0" algn="just">
              <a:buNone/>
            </a:pPr>
            <a:r>
              <a:rPr lang="el-GR" dirty="0"/>
              <a:t>Η Συνθήκη της Ευρωπαϊκής Κοινότητας καθίσταται, χωρίς να αλλάξει η δυναμική της ως πηγή διαμόρφωσης υπερεθνικών πολιτικών, Συνθήκη για τη λειτουργία της Ένωσης, όπως, συνακολούθως, και η πρώην κοινοτική μέθοδος αποτελεί πια την </a:t>
            </a:r>
            <a:r>
              <a:rPr lang="el-GR" dirty="0" err="1"/>
              <a:t>ενωσιακή</a:t>
            </a:r>
            <a:r>
              <a:rPr lang="el-GR" dirty="0"/>
              <a:t> μέθοδο.</a:t>
            </a:r>
          </a:p>
          <a:p>
            <a:pPr marL="0" indent="0" algn="just">
              <a:buNone/>
            </a:pPr>
            <a:r>
              <a:rPr lang="el-GR" dirty="0"/>
              <a:t>Η Ένωση υπεισέρχεται στη νομική προσωπικότητα της </a:t>
            </a:r>
            <a:r>
              <a:rPr lang="el-GR" dirty="0" smtClean="0"/>
              <a:t>Κοινότητας, που </a:t>
            </a:r>
            <a:r>
              <a:rPr lang="el-GR" dirty="0"/>
              <a:t>πια δεν υφίσταται</a:t>
            </a:r>
            <a:r>
              <a:rPr lang="el-GR" dirty="0" smtClean="0"/>
              <a:t>.</a:t>
            </a:r>
          </a:p>
          <a:p>
            <a:pPr marL="0" indent="0" algn="just">
              <a:buNone/>
            </a:pPr>
            <a:r>
              <a:rPr lang="el-GR" dirty="0" smtClean="0"/>
              <a:t> </a:t>
            </a:r>
            <a:r>
              <a:rPr lang="el-GR" dirty="0"/>
              <a:t>Η Ένωση καθίσταται η νέα </a:t>
            </a:r>
            <a:r>
              <a:rPr lang="el-GR" dirty="0" smtClean="0"/>
              <a:t>Κοινότητα, </a:t>
            </a:r>
            <a:r>
              <a:rPr lang="el-GR" dirty="0"/>
              <a:t>ευρύτερη όμως της αρχικής.</a:t>
            </a:r>
          </a:p>
        </p:txBody>
      </p:sp>
    </p:spTree>
    <p:extLst>
      <p:ext uri="{BB962C8B-B14F-4D97-AF65-F5344CB8AC3E}">
        <p14:creationId xmlns:p14="http://schemas.microsoft.com/office/powerpoint/2010/main" val="29044552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6153"/>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28165" y="1595718"/>
            <a:ext cx="9744635" cy="4271682"/>
          </a:xfrm>
        </p:spPr>
        <p:txBody>
          <a:bodyPr>
            <a:normAutofit fontScale="62500" lnSpcReduction="20000"/>
          </a:bodyPr>
          <a:lstStyle/>
          <a:p>
            <a:pPr marL="0" indent="0" algn="just">
              <a:lnSpc>
                <a:spcPct val="170000"/>
              </a:lnSpc>
              <a:buNone/>
            </a:pPr>
            <a:r>
              <a:rPr lang="el-GR" sz="2600" dirty="0" smtClean="0"/>
              <a:t>Ως προς τις Συνθήκες ΕΕ και ΛΕΕ, δεν </a:t>
            </a:r>
            <a:r>
              <a:rPr lang="el-GR" sz="2600" dirty="0"/>
              <a:t>παρακολουθεί η μία Συνθήκη την άλλη ή η μία δεν αποτελεί συστατικό μέρος της άλλης παρά συναποτελούν, οι δύο τροποιημένες ιδρυτικές Συνθήκες, δύο ισότιμα νομικά </a:t>
            </a:r>
            <a:r>
              <a:rPr lang="el-GR" sz="2600" dirty="0" smtClean="0"/>
              <a:t>μεγέθη, </a:t>
            </a:r>
            <a:r>
              <a:rPr lang="el-GR" sz="2600" dirty="0"/>
              <a:t>το ένα δε συμπληρώνει το άλλο, και μαζί στοιχειοθετούν νομικά την Ένωση, καθένα μόνο του όχι.</a:t>
            </a:r>
          </a:p>
          <a:p>
            <a:pPr marL="0" indent="0" algn="just">
              <a:lnSpc>
                <a:spcPct val="170000"/>
              </a:lnSpc>
              <a:buNone/>
            </a:pPr>
            <a:r>
              <a:rPr lang="el-GR" sz="2600" dirty="0"/>
              <a:t>Μ</a:t>
            </a:r>
            <a:r>
              <a:rPr lang="el-GR" sz="2600" dirty="0" smtClean="0"/>
              <a:t>ε </a:t>
            </a:r>
            <a:r>
              <a:rPr lang="el-GR" sz="2600" dirty="0"/>
              <a:t>τη Συνθήκη της Λισσαβόνας τερματίζεται το σύστημα των πυλώνων και ο άλλοτε τρίτος πυλώνας (Αστυνομική και Δικαστική Συνεργασία σε Ποινικές Υποθέσεις) επεκτείνεται ως ‘Χώρος Ελευθερίας, Ασφάλειας και Δικαιοσύνης </a:t>
            </a:r>
            <a:r>
              <a:rPr lang="el-GR" sz="2600" dirty="0" smtClean="0"/>
              <a:t>και </a:t>
            </a:r>
            <a:r>
              <a:rPr lang="el-GR" sz="2600" dirty="0"/>
              <a:t>εντάσσεται στη ΣΛΕΕ, εφαρμοζόμενης και επί αυτού, κατά κανόνα, </a:t>
            </a:r>
            <a:r>
              <a:rPr lang="el-GR" sz="2800" dirty="0"/>
              <a:t>της πρώην κοινοτικής-υπερεθνικής μεθόδου, ενώ ο πρώην δεύτερος πυλώνας, της Κοινής Εξωτερικής Πολιτικής και Πολιτικής Ασφαλείας αναβαθμίζεται αλλά δεν εντάσσεται στη ΣΛΕΕ (δεν επιλέγεται η υπερεθνική</a:t>
            </a:r>
            <a:r>
              <a:rPr lang="en-US" sz="2800" dirty="0"/>
              <a:t> </a:t>
            </a:r>
            <a:r>
              <a:rPr lang="el-GR" sz="2800" dirty="0"/>
              <a:t>μέθοδος), αλλά επικοινωνεί με αυτή έμμεσα, </a:t>
            </a:r>
            <a:r>
              <a:rPr lang="el-GR" sz="2800" dirty="0" smtClean="0"/>
              <a:t>μέσω </a:t>
            </a:r>
            <a:r>
              <a:rPr lang="el-GR" sz="2800" dirty="0"/>
              <a:t>του θεσμού του Ύπατου</a:t>
            </a:r>
            <a:r>
              <a:rPr lang="en-US" sz="2800" dirty="0"/>
              <a:t> </a:t>
            </a:r>
            <a:r>
              <a:rPr lang="el-GR" sz="2800" dirty="0"/>
              <a:t>Εκπροσώπου (που λειτουργεί κι ως αντιπρόεδρος της Επιτροπής αλλά και ως</a:t>
            </a:r>
            <a:r>
              <a:rPr lang="en-US" sz="2800" dirty="0"/>
              <a:t> </a:t>
            </a:r>
            <a:r>
              <a:rPr lang="el-GR" sz="2800" dirty="0" err="1"/>
              <a:t>προεδρεύων</a:t>
            </a:r>
            <a:r>
              <a:rPr lang="el-GR" sz="2800" dirty="0"/>
              <a:t> του Συμβουλίου Εξωτερικών Υποθέσεων).</a:t>
            </a:r>
          </a:p>
          <a:p>
            <a:pPr marL="0" indent="0" algn="just">
              <a:lnSpc>
                <a:spcPct val="170000"/>
              </a:lnSpc>
              <a:buNone/>
            </a:pPr>
            <a:endParaRPr lang="el-GR" sz="2600" dirty="0"/>
          </a:p>
          <a:p>
            <a:endParaRPr lang="el-GR" dirty="0"/>
          </a:p>
        </p:txBody>
      </p:sp>
    </p:spTree>
    <p:extLst>
      <p:ext uri="{BB962C8B-B14F-4D97-AF65-F5344CB8AC3E}">
        <p14:creationId xmlns:p14="http://schemas.microsoft.com/office/powerpoint/2010/main" val="565120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1671"/>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95400" y="1999129"/>
            <a:ext cx="9601200" cy="3581400"/>
          </a:xfrm>
        </p:spPr>
        <p:txBody>
          <a:bodyPr>
            <a:normAutofit/>
          </a:bodyPr>
          <a:lstStyle/>
          <a:p>
            <a:pPr marL="0" indent="0" algn="just">
              <a:buNone/>
            </a:pPr>
            <a:r>
              <a:rPr lang="el-GR" dirty="0"/>
              <a:t>Στο νέο σύστημα που προέκυψε από τη Λισσαβόνα, το σύστημα της Ένωσης,</a:t>
            </a:r>
          </a:p>
          <a:p>
            <a:pPr marL="0" indent="0" algn="just">
              <a:buNone/>
            </a:pPr>
            <a:r>
              <a:rPr lang="el-GR" dirty="0"/>
              <a:t>συμπεριλαμβάνεται και ο Χάρτης, που ενσωματώνεται στην Ένωση </a:t>
            </a:r>
            <a:r>
              <a:rPr lang="el-GR" dirty="0" smtClean="0"/>
              <a:t>και </a:t>
            </a:r>
            <a:r>
              <a:rPr lang="el-GR" dirty="0"/>
              <a:t>αποκτά</a:t>
            </a:r>
          </a:p>
          <a:p>
            <a:pPr marL="0" indent="0" algn="just">
              <a:buNone/>
            </a:pPr>
            <a:r>
              <a:rPr lang="el-GR" dirty="0"/>
              <a:t>νομική ισχύ (συμπεριλαμβάνοντας στην ερμηνεία του και ‘σώμα’ επεξηγήσεων’), ενώ η Ένωση εμπλουτίζεται, χάρη σε αυτόν, σε δημοκρατικά και </a:t>
            </a:r>
            <a:r>
              <a:rPr lang="el-GR" dirty="0" err="1"/>
              <a:t>αξιακά</a:t>
            </a:r>
            <a:r>
              <a:rPr lang="el-GR" dirty="0"/>
              <a:t> στοιχεία.</a:t>
            </a:r>
          </a:p>
          <a:p>
            <a:pPr marL="0" indent="0" algn="just">
              <a:buNone/>
            </a:pPr>
            <a:r>
              <a:rPr lang="el-GR" dirty="0"/>
              <a:t>Έναν ακόμα βαθμό </a:t>
            </a:r>
            <a:r>
              <a:rPr lang="el-GR" dirty="0" err="1"/>
              <a:t>υπερεθνικοποίησης</a:t>
            </a:r>
            <a:r>
              <a:rPr lang="el-GR" dirty="0"/>
              <a:t> σηματοδοτεί η θεσμική τακτοποίηση του Ευρωπαϊκού Συμβουλίου, με τη Συνθήκη της Λισσαβόνας, τόσο ως προς την ρητή κατοχύρωσή του ως θεσμικού οργάνου χάραξης πολιτικής, όσο και ως προς την κατοχύρωση του Προέδρου αυτού, ξέχωρα από την εκπροσώπηση σε αυτό των αρχηγών κρατών ή κυβερνήσεων.</a:t>
            </a:r>
          </a:p>
          <a:p>
            <a:pPr marL="0" indent="0" algn="just">
              <a:buNone/>
            </a:pPr>
            <a:endParaRPr lang="el-GR" dirty="0"/>
          </a:p>
        </p:txBody>
      </p:sp>
    </p:spTree>
    <p:extLst>
      <p:ext uri="{BB962C8B-B14F-4D97-AF65-F5344CB8AC3E}">
        <p14:creationId xmlns:p14="http://schemas.microsoft.com/office/powerpoint/2010/main" val="38671756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5132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08847" y="1658471"/>
            <a:ext cx="9663953" cy="4626323"/>
          </a:xfrm>
        </p:spPr>
        <p:txBody>
          <a:bodyPr>
            <a:normAutofit fontScale="70000" lnSpcReduction="20000"/>
          </a:bodyPr>
          <a:lstStyle/>
          <a:p>
            <a:pPr marL="0" indent="0" algn="just">
              <a:buNone/>
            </a:pPr>
            <a:r>
              <a:rPr lang="el-GR" sz="2300" dirty="0"/>
              <a:t>Έτσι, στη ΣΕΕ ορίζεται </a:t>
            </a:r>
            <a:r>
              <a:rPr lang="el-GR" sz="2300" dirty="0" smtClean="0"/>
              <a:t>ότι, </a:t>
            </a:r>
            <a:r>
              <a:rPr lang="el-GR" sz="2300" dirty="0"/>
              <a:t>το Ευρωπαϊκό Συμβούλιο εκλέγει τον πρόεδρό του με </a:t>
            </a:r>
            <a:r>
              <a:rPr lang="el-GR" sz="2300" dirty="0" smtClean="0"/>
              <a:t>ειδική</a:t>
            </a:r>
          </a:p>
          <a:p>
            <a:pPr marL="0" indent="0" algn="just">
              <a:buNone/>
            </a:pPr>
            <a:r>
              <a:rPr lang="el-GR" sz="2300" dirty="0" smtClean="0"/>
              <a:t> </a:t>
            </a:r>
            <a:r>
              <a:rPr lang="el-GR" sz="2300" dirty="0"/>
              <a:t>πλειοψηφία για δυόμισι έτη, η δε θητεία του είναι άπαξ ανανεώσιμη. Σε περίπτωση </a:t>
            </a:r>
            <a:r>
              <a:rPr lang="el-GR" sz="2300" dirty="0" smtClean="0"/>
              <a:t>κωλύματος</a:t>
            </a:r>
          </a:p>
          <a:p>
            <a:pPr marL="0" indent="0" algn="just">
              <a:buNone/>
            </a:pPr>
            <a:r>
              <a:rPr lang="el-GR" sz="2300" dirty="0" smtClean="0"/>
              <a:t> </a:t>
            </a:r>
            <a:r>
              <a:rPr lang="el-GR" sz="2300" dirty="0"/>
              <a:t>ή σοβαρού παραπτώματος, το Ευρωπαϊκό Συμβούλιο μπορεί να τερματίσει τη θητεία του προέδρου </a:t>
            </a:r>
            <a:r>
              <a:rPr lang="el-GR" sz="2300" dirty="0" smtClean="0"/>
              <a:t>του</a:t>
            </a:r>
          </a:p>
          <a:p>
            <a:pPr marL="0" indent="0" algn="just">
              <a:buNone/>
            </a:pPr>
            <a:r>
              <a:rPr lang="el-GR" sz="2300" dirty="0" smtClean="0"/>
              <a:t> </a:t>
            </a:r>
            <a:r>
              <a:rPr lang="el-GR" sz="2300" dirty="0"/>
              <a:t>με την ίδια διαδικασία</a:t>
            </a:r>
            <a:r>
              <a:rPr lang="el-GR" sz="2300" dirty="0" smtClean="0"/>
              <a:t>.</a:t>
            </a:r>
          </a:p>
          <a:p>
            <a:pPr marL="0" indent="0" algn="just">
              <a:buNone/>
            </a:pPr>
            <a:r>
              <a:rPr lang="el-GR" sz="2300" dirty="0" smtClean="0"/>
              <a:t>Ο </a:t>
            </a:r>
            <a:r>
              <a:rPr lang="el-GR" sz="2300" dirty="0"/>
              <a:t>πρόεδρος του Ευρωπαϊκού Συμβουλίου ασκεί, υπό την ιδιότητά του αυτή και στο</a:t>
            </a:r>
          </a:p>
          <a:p>
            <a:pPr marL="0" indent="0" algn="just">
              <a:buNone/>
            </a:pPr>
            <a:r>
              <a:rPr lang="el-GR" sz="2300" dirty="0"/>
              <a:t>επίπεδό του, την εξωτερική εκπροσώπηση της Ένωσης σε θέματα που άπτονται της</a:t>
            </a:r>
          </a:p>
          <a:p>
            <a:pPr marL="0" indent="0" algn="just">
              <a:buNone/>
            </a:pPr>
            <a:r>
              <a:rPr lang="el-GR" sz="2300" dirty="0"/>
              <a:t>κοινής εξωτερικής πολιτικής και πολιτικής ασφαλείας, με την επιφύλαξη των</a:t>
            </a:r>
          </a:p>
          <a:p>
            <a:pPr marL="0" indent="0" algn="just">
              <a:buNone/>
            </a:pPr>
            <a:r>
              <a:rPr lang="el-GR" sz="2300" dirty="0"/>
              <a:t>αρμοδιοτήτων του Ύπατου Εκπροσώπου της Ένωσης για θέματα εξωτερικής</a:t>
            </a:r>
          </a:p>
          <a:p>
            <a:pPr marL="0" indent="0" algn="just">
              <a:buNone/>
            </a:pPr>
            <a:r>
              <a:rPr lang="el-GR" sz="2300" dirty="0"/>
              <a:t>πολιτικής και πολιτικής ασφαλείας.</a:t>
            </a:r>
          </a:p>
          <a:p>
            <a:pPr marL="0" indent="0" algn="just">
              <a:buNone/>
            </a:pPr>
            <a:r>
              <a:rPr lang="el-GR" sz="2300" dirty="0"/>
              <a:t>Η </a:t>
            </a:r>
            <a:r>
              <a:rPr lang="el-GR" sz="2300" dirty="0" err="1"/>
              <a:t>υπερεθνικοποίηση</a:t>
            </a:r>
            <a:r>
              <a:rPr lang="el-GR" sz="2300" dirty="0"/>
              <a:t> της Ένωσης σε επίπεδο υψηλής πολιτικής συνεχίζεται με το</a:t>
            </a:r>
          </a:p>
          <a:p>
            <a:pPr marL="0" indent="0" algn="just">
              <a:buNone/>
            </a:pPr>
            <a:r>
              <a:rPr lang="el-GR" sz="2300" dirty="0"/>
              <a:t>θεσμό του Υπάτου Εκπροσώπου της Ένωσης για θέματα εξωτερικής πολιτικής και</a:t>
            </a:r>
          </a:p>
          <a:p>
            <a:pPr marL="0" indent="0" algn="just">
              <a:buNone/>
            </a:pPr>
            <a:r>
              <a:rPr lang="el-GR" sz="2300" dirty="0"/>
              <a:t>πολιτικής ασφαλείας, εκεί όπου άλλοτε η εκπροσώπηση γινόταν μόνο σε </a:t>
            </a:r>
            <a:r>
              <a:rPr lang="el-GR" sz="2300" dirty="0" smtClean="0"/>
              <a:t>επίπεδο εκπροσώπων </a:t>
            </a:r>
            <a:r>
              <a:rPr lang="el-GR" sz="2300" dirty="0"/>
              <a:t>κρατών μελών </a:t>
            </a:r>
            <a:r>
              <a:rPr lang="el-GR" sz="2300" dirty="0" smtClean="0"/>
              <a:t>στο</a:t>
            </a:r>
          </a:p>
          <a:p>
            <a:pPr marL="0" indent="0" algn="just">
              <a:buNone/>
            </a:pPr>
            <a:r>
              <a:rPr lang="el-GR" sz="2300" dirty="0" smtClean="0"/>
              <a:t> </a:t>
            </a:r>
            <a:r>
              <a:rPr lang="el-GR" sz="2300" dirty="0"/>
              <a:t>Συμβούλιο.</a:t>
            </a:r>
          </a:p>
          <a:p>
            <a:pPr marL="0" indent="0">
              <a:buNone/>
            </a:pPr>
            <a:endParaRPr lang="el-GR"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896712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7871"/>
          </a:xfrm>
        </p:spPr>
        <p:txBody>
          <a:bodyPr>
            <a:normAutofit/>
          </a:bodyPr>
          <a:lstStyle/>
          <a:p>
            <a:r>
              <a:rPr lang="el-GR" sz="3200" dirty="0" err="1"/>
              <a:t>Νομοπαρασκευή</a:t>
            </a:r>
            <a:r>
              <a:rPr lang="el-GR" sz="3200" dirty="0"/>
              <a:t> για μεταφορά στο εθνικό δίκαιο</a:t>
            </a:r>
          </a:p>
        </p:txBody>
      </p:sp>
      <p:sp>
        <p:nvSpPr>
          <p:cNvPr id="3" name="Θέση περιεχομένου 2"/>
          <p:cNvSpPr>
            <a:spLocks noGrp="1"/>
          </p:cNvSpPr>
          <p:nvPr>
            <p:ph idx="1"/>
          </p:nvPr>
        </p:nvSpPr>
        <p:spPr>
          <a:xfrm>
            <a:off x="1371600" y="1613647"/>
            <a:ext cx="9601200" cy="4253753"/>
          </a:xfrm>
        </p:spPr>
        <p:txBody>
          <a:bodyPr>
            <a:normAutofit fontScale="77500" lnSpcReduction="20000"/>
          </a:bodyPr>
          <a:lstStyle/>
          <a:p>
            <a:pPr marL="0" indent="0" algn="just">
              <a:buNone/>
            </a:pPr>
            <a:r>
              <a:rPr lang="el-GR" sz="2200" dirty="0">
                <a:latin typeface="+mj-lt"/>
              </a:rPr>
              <a:t>Η ιστορία της Ευρωπαϊκής Ένωσης</a:t>
            </a:r>
          </a:p>
          <a:p>
            <a:pPr marL="0" indent="0" algn="just">
              <a:buNone/>
            </a:pPr>
            <a:r>
              <a:rPr lang="el-GR" sz="2200" dirty="0">
                <a:latin typeface="+mj-lt"/>
              </a:rPr>
              <a:t>Ιστορικά προηγούμενα</a:t>
            </a:r>
            <a:r>
              <a:rPr lang="en-US" sz="2200" dirty="0">
                <a:latin typeface="+mj-lt"/>
              </a:rPr>
              <a:t>:</a:t>
            </a:r>
            <a:r>
              <a:rPr lang="el-GR" sz="2200" dirty="0">
                <a:latin typeface="+mj-lt"/>
              </a:rPr>
              <a:t> η αποτυχία της Κοινωνίας των Εθνών, ο Β Παγκόσμιος Πόλεμος, η ίδρυση του ΟΗΕ (24 Οκτωβρίου 1945)</a:t>
            </a:r>
            <a:r>
              <a:rPr lang="el-GR" sz="2200" b="1" i="0" dirty="0">
                <a:solidFill>
                  <a:srgbClr val="767676"/>
                </a:solidFill>
                <a:effectLst/>
                <a:latin typeface="+mj-lt"/>
              </a:rPr>
              <a:t> </a:t>
            </a:r>
            <a:r>
              <a:rPr lang="el-GR" sz="2200" dirty="0">
                <a:latin typeface="+mj-lt"/>
              </a:rPr>
              <a:t>και </a:t>
            </a:r>
            <a:r>
              <a:rPr lang="el-GR" sz="2200" b="0" i="0" dirty="0">
                <a:solidFill>
                  <a:srgbClr val="202122"/>
                </a:solidFill>
                <a:effectLst/>
                <a:latin typeface="+mj-lt"/>
              </a:rPr>
              <a:t> του Συμβουλίου της Ευρ</a:t>
            </a:r>
            <a:r>
              <a:rPr lang="el-GR" sz="2200" dirty="0">
                <a:solidFill>
                  <a:srgbClr val="202122"/>
                </a:solidFill>
                <a:latin typeface="+mj-lt"/>
              </a:rPr>
              <a:t>ώπης (5 Μαίου 1949</a:t>
            </a:r>
            <a:r>
              <a:rPr lang="el-GR" sz="2200" dirty="0" smtClean="0">
                <a:solidFill>
                  <a:srgbClr val="202122"/>
                </a:solidFill>
                <a:latin typeface="+mj-lt"/>
              </a:rPr>
              <a:t>)</a:t>
            </a:r>
          </a:p>
          <a:p>
            <a:pPr marL="0" indent="0" algn="just">
              <a:buNone/>
            </a:pPr>
            <a:r>
              <a:rPr lang="el-GR" sz="2200" dirty="0" smtClean="0">
                <a:solidFill>
                  <a:srgbClr val="202122"/>
                </a:solidFill>
                <a:latin typeface="+mj-lt"/>
              </a:rPr>
              <a:t>(Θεωρητική προϊστορία</a:t>
            </a:r>
            <a:r>
              <a:rPr lang="en-GB" sz="2200" dirty="0" smtClean="0">
                <a:solidFill>
                  <a:srgbClr val="202122"/>
                </a:solidFill>
                <a:latin typeface="+mj-lt"/>
              </a:rPr>
              <a:t>:</a:t>
            </a:r>
            <a:r>
              <a:rPr lang="el-GR" sz="2200" dirty="0" smtClean="0">
                <a:solidFill>
                  <a:srgbClr val="202122"/>
                </a:solidFill>
                <a:latin typeface="+mj-lt"/>
              </a:rPr>
              <a:t> ομοσπονδιστές, λειτουργιστές, βήμα βήμα προσέγγιση ή [πλιτική ενοποίηση).</a:t>
            </a:r>
            <a:endParaRPr lang="el-GR" sz="2200" dirty="0">
              <a:solidFill>
                <a:srgbClr val="202122"/>
              </a:solidFill>
              <a:latin typeface="+mj-lt"/>
            </a:endParaRPr>
          </a:p>
          <a:p>
            <a:pPr algn="just">
              <a:buFont typeface="Wingdings" panose="05000000000000000000" pitchFamily="2" charset="2"/>
              <a:buChar char="Ø"/>
            </a:pPr>
            <a:r>
              <a:rPr lang="el-GR" sz="2200" dirty="0">
                <a:latin typeface="+mj-lt"/>
              </a:rPr>
              <a:t>9 Μαΐου 1950 — Σχέδιο νέας πολιτικής συνεργασίας στην Ευρώπη.</a:t>
            </a:r>
            <a:br>
              <a:rPr lang="el-GR" sz="2200" dirty="0">
                <a:latin typeface="+mj-lt"/>
              </a:rPr>
            </a:br>
            <a:r>
              <a:rPr lang="el-GR" sz="2200" dirty="0">
                <a:latin typeface="+mj-lt"/>
              </a:rPr>
              <a:t>Ο Γάλλος υπουργός Εξωτερικών </a:t>
            </a:r>
            <a:r>
              <a:rPr lang="el-GR" sz="2200" dirty="0" err="1">
                <a:latin typeface="+mj-lt"/>
              </a:rPr>
              <a:t>Ρομπέρ</a:t>
            </a:r>
            <a:r>
              <a:rPr lang="el-GR" sz="2200" dirty="0">
                <a:latin typeface="+mj-lt"/>
              </a:rPr>
              <a:t> </a:t>
            </a:r>
            <a:r>
              <a:rPr lang="el-GR" sz="2200" dirty="0" err="1">
                <a:latin typeface="+mj-lt"/>
              </a:rPr>
              <a:t>Σουμάν</a:t>
            </a:r>
            <a:r>
              <a:rPr lang="el-GR" sz="2200" dirty="0">
                <a:latin typeface="+mj-lt"/>
              </a:rPr>
              <a:t> </a:t>
            </a:r>
            <a:r>
              <a:rPr lang="el-GR" sz="2200" u="sng" dirty="0">
                <a:solidFill>
                  <a:schemeClr val="tx1">
                    <a:lumMod val="75000"/>
                    <a:lumOff val="25000"/>
                  </a:schemeClr>
                </a:solidFill>
                <a:latin typeface="+mj-lt"/>
              </a:rPr>
              <a:t>παρουσιάζει ένα σχέδιο </a:t>
            </a:r>
            <a:r>
              <a:rPr lang="el-GR" sz="2200" dirty="0">
                <a:latin typeface="+mj-lt"/>
              </a:rPr>
              <a:t>βαθύτερης συνεργασίας. Προτείνει την ολοκλήρωση των βιομηχανιών άνθρακα και χάλυβα της Δυτικής Ευρώπης. Αργότερα, η 9η Μαΐου καθιερώνεται από την Ευρωπαϊκή Ένωση ως «</a:t>
            </a:r>
            <a:r>
              <a:rPr lang="el-GR" sz="2200" dirty="0">
                <a:solidFill>
                  <a:schemeClr val="tx1"/>
                </a:solidFill>
                <a:latin typeface="+mj-lt"/>
              </a:rPr>
              <a:t>Ημέρα της Ευρώπης</a:t>
            </a:r>
            <a:r>
              <a:rPr lang="el-GR" sz="2200" dirty="0">
                <a:latin typeface="+mj-lt"/>
              </a:rPr>
              <a:t>».</a:t>
            </a:r>
          </a:p>
          <a:p>
            <a:pPr algn="just">
              <a:buFont typeface="Wingdings" panose="05000000000000000000" pitchFamily="2" charset="2"/>
              <a:buChar char="Ø"/>
            </a:pPr>
            <a:r>
              <a:rPr lang="el-GR" sz="2200" dirty="0">
                <a:latin typeface="+mj-lt"/>
              </a:rPr>
              <a:t>18 Απριλίου 1951,  υπογράφεται  η Ευρωπαϊκή Κοινότητα Άνθρακα και Χάλυβα</a:t>
            </a:r>
            <a:r>
              <a:rPr lang="en-US" sz="2200" dirty="0">
                <a:latin typeface="+mj-lt"/>
              </a:rPr>
              <a:t>.</a:t>
            </a:r>
            <a:r>
              <a:rPr lang="el-GR" sz="2200" dirty="0">
                <a:latin typeface="+mj-lt"/>
              </a:rPr>
              <a:t/>
            </a:r>
            <a:br>
              <a:rPr lang="el-GR" sz="2200" dirty="0">
                <a:latin typeface="+mj-lt"/>
              </a:rPr>
            </a:br>
            <a:r>
              <a:rPr lang="el-GR" sz="2200" dirty="0">
                <a:latin typeface="+mj-lt"/>
              </a:rPr>
              <a:t>Με βάση το </a:t>
            </a:r>
            <a:r>
              <a:rPr lang="el-GR" sz="2200" dirty="0">
                <a:solidFill>
                  <a:schemeClr val="tx1"/>
                </a:solidFill>
                <a:latin typeface="+mj-lt"/>
              </a:rPr>
              <a:t>σχέδιο</a:t>
            </a:r>
            <a:r>
              <a:rPr lang="el-GR" sz="2200" dirty="0">
                <a:solidFill>
                  <a:srgbClr val="77A2BB"/>
                </a:solidFill>
                <a:latin typeface="+mj-lt"/>
                <a:hlinkClick r:id="rId2">
                  <a:extLst>
                    <a:ext uri="{A12FA001-AC4F-418D-AE19-62706E023703}">
                      <ahyp:hlinkClr xmlns:ahyp="http://schemas.microsoft.com/office/drawing/2018/hyperlinkcolor" xmlns="" val="tx"/>
                    </a:ext>
                  </a:extLst>
                </a:hlinkClick>
              </a:rPr>
              <a:t> </a:t>
            </a:r>
            <a:r>
              <a:rPr lang="el-GR" sz="2200" dirty="0" err="1">
                <a:solidFill>
                  <a:schemeClr val="tx1"/>
                </a:solidFill>
                <a:latin typeface="+mj-lt"/>
              </a:rPr>
              <a:t>Σουμάν</a:t>
            </a:r>
            <a:r>
              <a:rPr lang="el-GR" sz="2200" dirty="0">
                <a:latin typeface="+mj-lt"/>
              </a:rPr>
              <a:t>, έξι χώρες υπογράφουν </a:t>
            </a:r>
            <a:r>
              <a:rPr lang="el-GR" sz="2200" dirty="0">
                <a:solidFill>
                  <a:schemeClr val="tx1"/>
                </a:solidFill>
                <a:latin typeface="+mj-lt"/>
              </a:rPr>
              <a:t>Συνθήκη</a:t>
            </a:r>
            <a:r>
              <a:rPr lang="el-GR" sz="2200" dirty="0">
                <a:latin typeface="+mj-lt"/>
              </a:rPr>
              <a:t> για κοινή διαχείριση της βιομηχανίας άνθρακα και χάλυβα. Με τον τρόπο αυτό, καμία χώρα δεν μπορεί να κατασκευάσει πολεμικά όπλα και να στραφεί εναντίον των άλλων, όπως συνέβη στο παρελθόν. Οι έξι αυτές χώρες είναι η Γερμανία, η Γαλλία, η Ιταλία, οι Κάτω </a:t>
            </a:r>
            <a:r>
              <a:rPr lang="el-GR" sz="2200" dirty="0" smtClean="0">
                <a:latin typeface="+mj-lt"/>
              </a:rPr>
              <a:t>Χώρες, </a:t>
            </a:r>
            <a:r>
              <a:rPr lang="el-GR" sz="2200" dirty="0">
                <a:latin typeface="+mj-lt"/>
              </a:rPr>
              <a:t>το Βέλγιο και το Λουξεμβούργο. Η Ευρωπαϊκή Κοινότητα Άνθρακα και Χάλυβα ιδρύεται το 1952.</a:t>
            </a:r>
          </a:p>
          <a:p>
            <a:pPr marL="0" indent="0">
              <a:buNone/>
            </a:pPr>
            <a:endParaRPr lang="el-GR" dirty="0"/>
          </a:p>
        </p:txBody>
      </p:sp>
    </p:spTree>
    <p:extLst>
      <p:ext uri="{BB962C8B-B14F-4D97-AF65-F5344CB8AC3E}">
        <p14:creationId xmlns:p14="http://schemas.microsoft.com/office/powerpoint/2010/main" val="26366611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2694"/>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613647"/>
            <a:ext cx="9601200" cy="4253753"/>
          </a:xfrm>
        </p:spPr>
        <p:txBody>
          <a:bodyPr>
            <a:normAutofit/>
          </a:bodyPr>
          <a:lstStyle/>
          <a:p>
            <a:pPr marL="0" indent="0">
              <a:buNone/>
            </a:pPr>
            <a:r>
              <a:rPr lang="el-GR" dirty="0"/>
              <a:t>Πιο συγκεκριμένα, ο ύπατος εκπρόσωπος της Ένωσης για θέματα εξωτερικής</a:t>
            </a:r>
          </a:p>
          <a:p>
            <a:pPr marL="0" indent="0">
              <a:buNone/>
            </a:pPr>
            <a:r>
              <a:rPr lang="el-GR" dirty="0"/>
              <a:t>πολιτικής και πολιτικής ασφαλείας, τον οποίο το Ευρωπαϊκό Συμβούλιο </a:t>
            </a:r>
            <a:r>
              <a:rPr lang="el-GR" dirty="0" smtClean="0"/>
              <a:t>αποφασίζοντας </a:t>
            </a:r>
            <a:r>
              <a:rPr lang="el-GR" dirty="0"/>
              <a:t>με ειδική πλειοψηφία και με τη συμφωνία του προέδρου </a:t>
            </a:r>
            <a:r>
              <a:rPr lang="el-GR" dirty="0" smtClean="0"/>
              <a:t>της Επιτροπής</a:t>
            </a:r>
            <a:r>
              <a:rPr lang="el-GR" dirty="0"/>
              <a:t>, διορίζει και δύναται να απαλλάξει από τα καθήκοντά </a:t>
            </a:r>
            <a:r>
              <a:rPr lang="el-GR" dirty="0" smtClean="0"/>
              <a:t>του, </a:t>
            </a:r>
            <a:r>
              <a:rPr lang="el-GR" dirty="0"/>
              <a:t>ασκεί </a:t>
            </a:r>
            <a:r>
              <a:rPr lang="el-GR" dirty="0" smtClean="0"/>
              <a:t>την </a:t>
            </a:r>
            <a:r>
              <a:rPr lang="el-GR" dirty="0"/>
              <a:t>κοινή εξωτερική πολιτική και πολιτική ασφαλείας της Ένωσης συμβάλλοντας </a:t>
            </a:r>
            <a:r>
              <a:rPr lang="el-GR" dirty="0" smtClean="0"/>
              <a:t>με τις </a:t>
            </a:r>
            <a:r>
              <a:rPr lang="el-GR" dirty="0"/>
              <a:t>προτάσεις του στον σχεδιασμό της πολιτικής αυτής, την οποία και εκτελεί </a:t>
            </a:r>
            <a:r>
              <a:rPr lang="el-GR" dirty="0" smtClean="0"/>
              <a:t>ως εντολοδόχος </a:t>
            </a:r>
            <a:r>
              <a:rPr lang="el-GR" dirty="0"/>
              <a:t>του Συμβουλίου, ενώ ενεργεί κατά τον ίδιο τρόπο για την κοινή </a:t>
            </a:r>
            <a:r>
              <a:rPr lang="el-GR" dirty="0" smtClean="0"/>
              <a:t>πολιτική ασφάλειας </a:t>
            </a:r>
            <a:r>
              <a:rPr lang="el-GR" dirty="0"/>
              <a:t>και άμυνας. Προεδρεύει του Συμβουλίου Εξωτερικών Υποθέσεων </a:t>
            </a:r>
            <a:r>
              <a:rPr lang="el-GR" dirty="0" smtClean="0"/>
              <a:t>και</a:t>
            </a:r>
            <a:r>
              <a:rPr lang="el-GR" dirty="0"/>
              <a:t>, παράλληλα, κατέχει </a:t>
            </a:r>
            <a:r>
              <a:rPr lang="el-GR" dirty="0" smtClean="0"/>
              <a:t>μια </a:t>
            </a:r>
            <a:r>
              <a:rPr lang="el-GR" dirty="0"/>
              <a:t>εκ των θέσεων αντιπροέδρου της </a:t>
            </a:r>
            <a:r>
              <a:rPr lang="el-GR" dirty="0" smtClean="0"/>
              <a:t>Επιτροπής.</a:t>
            </a:r>
            <a:endParaRPr lang="el-GR" dirty="0"/>
          </a:p>
          <a:p>
            <a:endParaRPr lang="el-GR" dirty="0"/>
          </a:p>
        </p:txBody>
      </p:sp>
    </p:spTree>
    <p:extLst>
      <p:ext uri="{BB962C8B-B14F-4D97-AF65-F5344CB8AC3E}">
        <p14:creationId xmlns:p14="http://schemas.microsoft.com/office/powerpoint/2010/main" val="22197292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4236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452282"/>
            <a:ext cx="9601200" cy="4415118"/>
          </a:xfrm>
        </p:spPr>
        <p:txBody>
          <a:bodyPr>
            <a:normAutofit/>
          </a:bodyPr>
          <a:lstStyle/>
          <a:p>
            <a:pPr marL="0" indent="0">
              <a:buNone/>
            </a:pPr>
            <a:r>
              <a:rPr lang="el-GR" dirty="0"/>
              <a:t>Η κοινή εξωτερική πολιτική και πολιτική ασφαλείας χαράσσεται και υλοποιείται από </a:t>
            </a:r>
            <a:r>
              <a:rPr lang="el-GR" dirty="0" smtClean="0"/>
              <a:t>το</a:t>
            </a:r>
          </a:p>
          <a:p>
            <a:pPr marL="0" indent="0">
              <a:buNone/>
            </a:pPr>
            <a:r>
              <a:rPr lang="el-GR" dirty="0" smtClean="0"/>
              <a:t> </a:t>
            </a:r>
            <a:r>
              <a:rPr lang="el-GR" dirty="0"/>
              <a:t>Ευρωπαϊκό Συμβούλιο και το Συμβούλιο, όχι δηλαδή με τη συμμετοχή του Κοινοβουλίου.</a:t>
            </a:r>
          </a:p>
          <a:p>
            <a:pPr marL="0" indent="0">
              <a:buNone/>
            </a:pPr>
            <a:r>
              <a:rPr lang="el-GR" dirty="0"/>
              <a:t>Τα παραπάνω όργανα αποφασίζουν με ομοφωνία, πλην των περιπτώσεων στις οποίες </a:t>
            </a:r>
            <a:r>
              <a:rPr lang="el-GR" dirty="0" smtClean="0"/>
              <a:t>οι</a:t>
            </a:r>
          </a:p>
          <a:p>
            <a:pPr marL="0" indent="0">
              <a:buNone/>
            </a:pPr>
            <a:r>
              <a:rPr lang="el-GR" dirty="0" smtClean="0"/>
              <a:t> </a:t>
            </a:r>
            <a:r>
              <a:rPr lang="el-GR" dirty="0"/>
              <a:t>Συνθήκες ορίζουν άλλως.</a:t>
            </a:r>
          </a:p>
          <a:p>
            <a:pPr marL="0" indent="0">
              <a:buNone/>
            </a:pPr>
            <a:r>
              <a:rPr lang="el-GR" dirty="0"/>
              <a:t>Η θέσπιση νομοθετικών πράξεων αποκλείεται.</a:t>
            </a:r>
          </a:p>
          <a:p>
            <a:pPr marL="0" indent="0">
              <a:buNone/>
            </a:pPr>
            <a:endParaRPr lang="el-GR" dirty="0"/>
          </a:p>
        </p:txBody>
      </p:sp>
    </p:spTree>
    <p:extLst>
      <p:ext uri="{BB962C8B-B14F-4D97-AF65-F5344CB8AC3E}">
        <p14:creationId xmlns:p14="http://schemas.microsoft.com/office/powerpoint/2010/main" val="21608567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85800"/>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613647"/>
            <a:ext cx="9601200" cy="4253753"/>
          </a:xfrm>
        </p:spPr>
        <p:txBody>
          <a:bodyPr>
            <a:normAutofit/>
          </a:bodyPr>
          <a:lstStyle/>
          <a:p>
            <a:pPr marL="0" indent="0" algn="just">
              <a:lnSpc>
                <a:spcPct val="150000"/>
              </a:lnSpc>
              <a:buNone/>
            </a:pPr>
            <a:r>
              <a:rPr lang="el-GR" dirty="0"/>
              <a:t>Το Κοινοβούλιο αναλαμβάνει ειδικό ρόλο όπου προβλέπεται από τις Συνθήκες.</a:t>
            </a:r>
          </a:p>
          <a:p>
            <a:pPr marL="0" indent="0" algn="just">
              <a:lnSpc>
                <a:spcPct val="150000"/>
              </a:lnSpc>
              <a:buNone/>
            </a:pPr>
            <a:r>
              <a:rPr lang="el-GR" dirty="0"/>
              <a:t>Το Δικαστήριο της Ευρωπαϊκής Ένωσης δεν έχει δικαιοδοσία όσον αφορά τις εν λόγω </a:t>
            </a:r>
            <a:r>
              <a:rPr lang="el-GR" dirty="0" smtClean="0"/>
              <a:t>διατάξεις, </a:t>
            </a:r>
            <a:r>
              <a:rPr lang="el-GR" dirty="0"/>
              <a:t>πλην της αρμοδιότητάς του να παρακολουθεί τη συμμόρφωση προς το άρθρο 40 της ΣΕΕ, που αφορά την μη παρακώλυση της άσκησης των ενωσιακών αρμοδιοτήτων (του καθαρά υπερεθνικού χαρακτήρα) κατά την εφαρμογή της Κοινής Εξωτερικής Πολιτικής και Πολιτικής Ασφαλείας, και να ελέγχει τη νομιμότητα ορισμένων αποφάσεων, που προβλέπουν περιοριστικά μέτρα κατά φυσικών ή νομικών προσώπων, τις οποίες θεσπίζει το </a:t>
            </a:r>
            <a:r>
              <a:rPr lang="el-GR" dirty="0" smtClean="0"/>
              <a:t>Συμβούλιο.</a:t>
            </a:r>
            <a:endParaRPr lang="el-GR" dirty="0"/>
          </a:p>
          <a:p>
            <a:endParaRPr lang="el-GR" dirty="0"/>
          </a:p>
        </p:txBody>
      </p:sp>
    </p:spTree>
    <p:extLst>
      <p:ext uri="{BB962C8B-B14F-4D97-AF65-F5344CB8AC3E}">
        <p14:creationId xmlns:p14="http://schemas.microsoft.com/office/powerpoint/2010/main" val="30532018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39588"/>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568824"/>
            <a:ext cx="9601200" cy="4298576"/>
          </a:xfrm>
        </p:spPr>
        <p:txBody>
          <a:bodyPr/>
          <a:lstStyle/>
          <a:p>
            <a:pPr marL="0" indent="0" algn="just">
              <a:lnSpc>
                <a:spcPct val="150000"/>
              </a:lnSpc>
              <a:buNone/>
            </a:pPr>
            <a:r>
              <a:rPr lang="el-GR" dirty="0"/>
              <a:t>Θεσμική αποτύπωση της έναρξης μιας φάσης, ενός θεμελίου </a:t>
            </a:r>
            <a:r>
              <a:rPr lang="el-GR" dirty="0" err="1"/>
              <a:t>υπερεθνικοποίησης</a:t>
            </a:r>
            <a:r>
              <a:rPr lang="el-GR" dirty="0"/>
              <a:t> που δεν μπορεί παρά να συνεχιστεί.</a:t>
            </a:r>
          </a:p>
          <a:p>
            <a:pPr marL="0" indent="0" algn="just">
              <a:lnSpc>
                <a:spcPct val="150000"/>
              </a:lnSpc>
              <a:buNone/>
            </a:pPr>
            <a:r>
              <a:rPr lang="el-GR" dirty="0"/>
              <a:t>Εξωτερικές δράσεις, που τυποποιούνται ως δράσεις κυβερνητικές κι όχι </a:t>
            </a:r>
            <a:r>
              <a:rPr lang="el-GR" dirty="0" smtClean="0"/>
              <a:t>νομοθετικές, </a:t>
            </a:r>
            <a:r>
              <a:rPr lang="el-GR" dirty="0"/>
              <a:t>όπως και οι εξωτερικές δράσεις των κρατών άλλωστε δεν ισχύουν αφ’ εαυτές αλλά μέσω της αποδοχής τους από το νομοθέτη, κι όπως οι πρώτες διαμορφώνουν το κατάλληλο νομικό περιβάλλον.</a:t>
            </a:r>
          </a:p>
        </p:txBody>
      </p:sp>
    </p:spTree>
    <p:extLst>
      <p:ext uri="{BB962C8B-B14F-4D97-AF65-F5344CB8AC3E}">
        <p14:creationId xmlns:p14="http://schemas.microsoft.com/office/powerpoint/2010/main" val="290385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42365"/>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174376" y="1638300"/>
            <a:ext cx="9601200" cy="4537312"/>
          </a:xfrm>
        </p:spPr>
        <p:txBody>
          <a:bodyPr>
            <a:normAutofit fontScale="92500" lnSpcReduction="10000"/>
          </a:bodyPr>
          <a:lstStyle/>
          <a:p>
            <a:pPr marL="0" indent="0">
              <a:lnSpc>
                <a:spcPct val="150000"/>
              </a:lnSpc>
              <a:buNone/>
            </a:pPr>
            <a:r>
              <a:rPr lang="el-GR" dirty="0"/>
              <a:t>Βασικοί τομείς πολιτικής κάθε κράτους μέλους διέρχονται πια της </a:t>
            </a:r>
            <a:r>
              <a:rPr lang="el-GR" dirty="0" err="1"/>
              <a:t>ενωσιακής</a:t>
            </a:r>
            <a:r>
              <a:rPr lang="el-GR" dirty="0"/>
              <a:t> –υπερεθνικής μεθόδου, άλλοι αποκλειστικά, άλλοι επικουρικά κι άλλοι συμπληρωματικά, καθώς, η ίδια η αρμοδιότητα της Ένωσης έχει αποκρυσταλλωθεί, μετά τη θέση σε ισχύ της Μεταρρυθμιστικής Συνθήκης, σε αποκλειστική, συντρέχουσα εκείνης των κρατών μελών και υποστηρικτική, συντονιστική ή συμπληρωματική αυτής.</a:t>
            </a:r>
          </a:p>
          <a:p>
            <a:pPr marL="0" indent="0">
              <a:lnSpc>
                <a:spcPct val="150000"/>
              </a:lnSpc>
              <a:buNone/>
            </a:pPr>
            <a:r>
              <a:rPr lang="el-GR" dirty="0"/>
              <a:t>Πιο συγκεκριμένα:</a:t>
            </a:r>
          </a:p>
          <a:p>
            <a:pPr marL="0" indent="0">
              <a:lnSpc>
                <a:spcPct val="150000"/>
              </a:lnSpc>
              <a:buNone/>
            </a:pPr>
            <a:r>
              <a:rPr lang="el-GR" dirty="0" smtClean="0"/>
              <a:t>-όταν </a:t>
            </a:r>
            <a:r>
              <a:rPr lang="el-GR" dirty="0"/>
              <a:t>οι Συνθήκες απονέμουν στην Ένωση αποκλειστική αρμοδιότητα σε συγκεκριμένο τομέα, μόνον η Ένωση δύναται να νομοθετεί και να εκδίδει νομικά δεσμευτικές πράξεις, ενώ τα κράτη μέλη έχουν την εν λόγω δυνατότητα μόνο εάν εξουσιοδοτούνται προς τούτο από την Ένωση ή μόνο για να εφαρμόσουν τις πράξεις της </a:t>
            </a:r>
            <a:r>
              <a:rPr lang="el-GR" dirty="0" smtClean="0"/>
              <a:t>Ένωσης.</a:t>
            </a:r>
            <a:endParaRPr lang="el-GR" dirty="0"/>
          </a:p>
          <a:p>
            <a:pPr marL="0" indent="0">
              <a:buNone/>
            </a:pPr>
            <a:endParaRPr lang="el-GR" dirty="0"/>
          </a:p>
        </p:txBody>
      </p:sp>
    </p:spTree>
    <p:extLst>
      <p:ext uri="{BB962C8B-B14F-4D97-AF65-F5344CB8AC3E}">
        <p14:creationId xmlns:p14="http://schemas.microsoft.com/office/powerpoint/2010/main" val="18705523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3729"/>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p:txBody>
          <a:bodyPr>
            <a:normAutofit/>
          </a:bodyPr>
          <a:lstStyle/>
          <a:p>
            <a:pPr marL="0" indent="0" algn="just">
              <a:lnSpc>
                <a:spcPct val="150000"/>
              </a:lnSpc>
              <a:buNone/>
            </a:pPr>
            <a:r>
              <a:rPr lang="el-GR" dirty="0" smtClean="0"/>
              <a:t>-όταν </a:t>
            </a:r>
            <a:r>
              <a:rPr lang="el-GR" dirty="0"/>
              <a:t>οι Συνθήκες απονέμουν στην Ένωση συντρέχουσα αρμοδιότητα με τα κράτη μέλη σε συγκεκριμένο τομέα, η Ένωση και τα κράτη μέλη δύνανται να νομοθετούν και να εκδίδουν νομικά δεσμευτικές πράξεις στον τομέα αυτό. Τα κράτη μέλη ασκούν τις αρμοδιότητές τους κατά το μέτρο που η Ένωση δεν έχει ασκήσει τη δική της. Τα κράτη μέλη ασκούν εκ νέου τις αρμοδιότητές τους κατά το μέτρο που η Ένωση αποφάσισε να παύσει να ασκεί τη δική </a:t>
            </a:r>
            <a:r>
              <a:rPr lang="el-GR" dirty="0" smtClean="0"/>
              <a:t>της.</a:t>
            </a:r>
            <a:endParaRPr lang="el-GR" dirty="0"/>
          </a:p>
          <a:p>
            <a:endParaRPr lang="el-GR" dirty="0"/>
          </a:p>
        </p:txBody>
      </p:sp>
    </p:spTree>
    <p:extLst>
      <p:ext uri="{BB962C8B-B14F-4D97-AF65-F5344CB8AC3E}">
        <p14:creationId xmlns:p14="http://schemas.microsoft.com/office/powerpoint/2010/main" val="23394128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78224"/>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604682"/>
            <a:ext cx="9601200" cy="4262718"/>
          </a:xfrm>
        </p:spPr>
        <p:txBody>
          <a:bodyPr>
            <a:normAutofit/>
          </a:bodyPr>
          <a:lstStyle/>
          <a:p>
            <a:pPr marL="0" indent="0" algn="just">
              <a:buNone/>
            </a:pPr>
            <a:r>
              <a:rPr lang="el-GR" dirty="0"/>
              <a:t>Σύμφωνα, εξάλλου, με την αρχή της επικουρικότητας, στους τομείς οι οποίοι δεν</a:t>
            </a:r>
          </a:p>
          <a:p>
            <a:pPr marL="0" indent="0" algn="just">
              <a:buNone/>
            </a:pPr>
            <a:r>
              <a:rPr lang="el-GR" dirty="0"/>
              <a:t>υπάγονται στην αποκλειστική της αρμοδιότητα, η Ένωση παρεμβαίνει μόνο εφόσον</a:t>
            </a:r>
          </a:p>
          <a:p>
            <a:pPr marL="0" indent="0" algn="just">
              <a:buNone/>
            </a:pPr>
            <a:r>
              <a:rPr lang="el-GR" dirty="0"/>
              <a:t>και κατά τον βαθμό που οι στόχοι της προβλεπόμενης δράσης δεν μπορούν να</a:t>
            </a:r>
          </a:p>
          <a:p>
            <a:pPr marL="0" indent="0" algn="just">
              <a:buNone/>
            </a:pPr>
            <a:r>
              <a:rPr lang="el-GR" dirty="0"/>
              <a:t>επιτευχθούν επαρκώς από τα κράτη μέλη, τόσο σε κεντρικό όσο και σε περιφερειακό</a:t>
            </a:r>
          </a:p>
          <a:p>
            <a:pPr marL="0" indent="0" algn="just">
              <a:buNone/>
            </a:pPr>
            <a:r>
              <a:rPr lang="el-GR" dirty="0"/>
              <a:t>και τοπικό επίπεδο, μπορούν όμως, λόγω της κλίμακας ή των αποτελεσμάτων της</a:t>
            </a:r>
          </a:p>
          <a:p>
            <a:pPr marL="0" indent="0" algn="just">
              <a:buNone/>
            </a:pPr>
            <a:r>
              <a:rPr lang="el-GR" dirty="0"/>
              <a:t>προβλεπόμενης δράσης, να επιτευχθούν καλύτερα στο επίπεδο της </a:t>
            </a:r>
            <a:r>
              <a:rPr lang="el-GR" dirty="0" smtClean="0"/>
              <a:t>Ένωσης.</a:t>
            </a:r>
            <a:endParaRPr lang="el-GR" dirty="0"/>
          </a:p>
        </p:txBody>
      </p:sp>
    </p:spTree>
    <p:extLst>
      <p:ext uri="{BB962C8B-B14F-4D97-AF65-F5344CB8AC3E}">
        <p14:creationId xmlns:p14="http://schemas.microsoft.com/office/powerpoint/2010/main" val="8833323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890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739153"/>
            <a:ext cx="9601200" cy="4128247"/>
          </a:xfrm>
        </p:spPr>
        <p:txBody>
          <a:bodyPr>
            <a:normAutofit/>
          </a:bodyPr>
          <a:lstStyle/>
          <a:p>
            <a:pPr marL="0" indent="0" algn="just">
              <a:buNone/>
            </a:pPr>
            <a:r>
              <a:rPr lang="el-GR" dirty="0" smtClean="0"/>
              <a:t>-Η </a:t>
            </a:r>
            <a:r>
              <a:rPr lang="el-GR" dirty="0"/>
              <a:t>Ένωση έχει συντρέχουσα αρμοδιότητα με τα κράτη μέλη όταν οι Συνθήκες της</a:t>
            </a:r>
          </a:p>
          <a:p>
            <a:pPr marL="0" indent="0" algn="just">
              <a:buNone/>
            </a:pPr>
            <a:r>
              <a:rPr lang="el-GR" dirty="0"/>
              <a:t>απονέμουν αρμοδιότητα μη εμπίπτουσα στους τομείς αποκλειστικής ή</a:t>
            </a:r>
          </a:p>
          <a:p>
            <a:pPr marL="0" indent="0" algn="just">
              <a:buNone/>
            </a:pPr>
            <a:r>
              <a:rPr lang="el-GR" dirty="0"/>
              <a:t>υποστηρικτικής </a:t>
            </a:r>
            <a:r>
              <a:rPr lang="el-GR" dirty="0" smtClean="0"/>
              <a:t>δραστηριότητας.</a:t>
            </a:r>
            <a:endParaRPr lang="el-GR" dirty="0"/>
          </a:p>
          <a:p>
            <a:pPr marL="0" indent="0" algn="just">
              <a:buNone/>
            </a:pPr>
            <a:r>
              <a:rPr lang="el-GR" dirty="0"/>
              <a:t>-σε ορισμένους τομείς και υπό τους όρους που προβλέπουν οι Συνθήκες, η Ένωση</a:t>
            </a:r>
          </a:p>
          <a:p>
            <a:pPr marL="0" indent="0" algn="just">
              <a:buNone/>
            </a:pPr>
            <a:r>
              <a:rPr lang="el-GR" dirty="0"/>
              <a:t>έχει αρμοδιότητα να αναλαμβάνει δράσεις για την υποστήριξη, τον συντονισμό ή τη</a:t>
            </a:r>
          </a:p>
          <a:p>
            <a:pPr marL="0" indent="0" algn="just">
              <a:buNone/>
            </a:pPr>
            <a:r>
              <a:rPr lang="el-GR" dirty="0"/>
              <a:t>συμπλήρωση της δράσης των κρατών μελών, χωρίς ωστόσο να αντικαθιστά την</a:t>
            </a:r>
          </a:p>
          <a:p>
            <a:pPr marL="0" indent="0" algn="just">
              <a:buNone/>
            </a:pPr>
            <a:r>
              <a:rPr lang="el-GR" dirty="0"/>
              <a:t>αρμοδιότητά τους στους εν λόγω τομείς.</a:t>
            </a:r>
          </a:p>
          <a:p>
            <a:pPr marL="0" indent="0" algn="just">
              <a:buNone/>
            </a:pPr>
            <a:r>
              <a:rPr lang="el-GR" dirty="0"/>
              <a:t>Οι νομικά δεσμευτικές πράξεις της Ένωσης οι οποίες θεσπίζονται βάσει των</a:t>
            </a:r>
          </a:p>
          <a:p>
            <a:pPr marL="0" indent="0" algn="just">
              <a:buNone/>
            </a:pPr>
            <a:r>
              <a:rPr lang="el-GR" dirty="0"/>
              <a:t>διατάξεων των Συνθηκών που αφορούν τους τομείς αυτούς δεν μπορούν να</a:t>
            </a:r>
          </a:p>
          <a:p>
            <a:pPr algn="just"/>
            <a:endParaRPr lang="el-GR" dirty="0"/>
          </a:p>
        </p:txBody>
      </p:sp>
    </p:spTree>
    <p:extLst>
      <p:ext uri="{BB962C8B-B14F-4D97-AF65-F5344CB8AC3E}">
        <p14:creationId xmlns:p14="http://schemas.microsoft.com/office/powerpoint/2010/main" val="37558662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372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p:txBody>
          <a:bodyPr>
            <a:normAutofit/>
          </a:bodyPr>
          <a:lstStyle/>
          <a:p>
            <a:pPr marL="0" indent="0">
              <a:buNone/>
            </a:pPr>
            <a:r>
              <a:rPr lang="el-GR" dirty="0"/>
              <a:t>περιλαμβάνουν εναρμόνιση των νομοθετικών και κανονιστικών διατάξεων των</a:t>
            </a:r>
          </a:p>
          <a:p>
            <a:pPr marL="0" indent="0">
              <a:buNone/>
            </a:pPr>
            <a:r>
              <a:rPr lang="el-GR" dirty="0"/>
              <a:t>κρατών </a:t>
            </a:r>
            <a:r>
              <a:rPr lang="el-GR" dirty="0" smtClean="0"/>
              <a:t>μελών.</a:t>
            </a:r>
            <a:endParaRPr lang="el-GR" dirty="0"/>
          </a:p>
          <a:p>
            <a:pPr marL="0" indent="0">
              <a:buNone/>
            </a:pPr>
            <a:r>
              <a:rPr lang="el-GR" dirty="0"/>
              <a:t>Αναλυτικότερα, και ρητά, μετά τη Συνθήκη της Λισσαβόνας:</a:t>
            </a:r>
          </a:p>
          <a:p>
            <a:pPr marL="0" indent="0">
              <a:buNone/>
            </a:pPr>
            <a:r>
              <a:rPr lang="el-GR" dirty="0"/>
              <a:t>-Η Ένωση έχει αποκλειστική αρμοδιότητα στους τομείς: της τελωνειακή ένωσης, της</a:t>
            </a:r>
          </a:p>
          <a:p>
            <a:pPr marL="0" indent="0">
              <a:buNone/>
            </a:pPr>
            <a:r>
              <a:rPr lang="el-GR" dirty="0"/>
              <a:t>θέσπισης των κανόνων ανταγωνισμού που είναι αναγκαίοι για τη λειτουργία της</a:t>
            </a:r>
          </a:p>
          <a:p>
            <a:pPr marL="0" indent="0">
              <a:buNone/>
            </a:pPr>
            <a:r>
              <a:rPr lang="el-GR" dirty="0"/>
              <a:t>εσωτερικής αγοράς, της νομισματικής πολιτικής για τα κράτη μέλη με νόμισμα το ευρώ</a:t>
            </a:r>
            <a:r>
              <a:rPr lang="el-GR" dirty="0" smtClean="0"/>
              <a:t>,</a:t>
            </a:r>
          </a:p>
          <a:p>
            <a:pPr marL="0" indent="0">
              <a:buNone/>
            </a:pPr>
            <a:r>
              <a:rPr lang="el-GR" dirty="0" smtClean="0"/>
              <a:t> </a:t>
            </a:r>
            <a:r>
              <a:rPr lang="el-GR" dirty="0"/>
              <a:t>της διατήρησης των βιολογικών πόρων της θάλασσας στο πλαίσιο της κοινής</a:t>
            </a:r>
          </a:p>
          <a:p>
            <a:pPr marL="0" indent="0">
              <a:buNone/>
            </a:pPr>
            <a:r>
              <a:rPr lang="el-GR" dirty="0"/>
              <a:t>αλιευτικής πολιτικής, της κοινή εμπορικής </a:t>
            </a:r>
            <a:r>
              <a:rPr lang="el-GR" dirty="0" smtClean="0"/>
              <a:t>πολιτικής.</a:t>
            </a:r>
            <a:endParaRPr lang="el-GR" dirty="0"/>
          </a:p>
          <a:p>
            <a:pPr marL="0" indent="0">
              <a:buNone/>
            </a:pPr>
            <a:endParaRPr lang="el-GR" dirty="0"/>
          </a:p>
        </p:txBody>
      </p:sp>
    </p:spTree>
    <p:extLst>
      <p:ext uri="{BB962C8B-B14F-4D97-AF65-F5344CB8AC3E}">
        <p14:creationId xmlns:p14="http://schemas.microsoft.com/office/powerpoint/2010/main" val="7935675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890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p:txBody>
          <a:bodyPr/>
          <a:lstStyle/>
          <a:p>
            <a:pPr marL="0" indent="0">
              <a:buNone/>
            </a:pPr>
            <a:r>
              <a:rPr lang="el-GR" dirty="0"/>
              <a:t>Η Ένωση έχει επίσης αποκλειστική αρμοδιότητα για τη σύναψη διεθνούς συμφωνίας,</a:t>
            </a:r>
          </a:p>
          <a:p>
            <a:pPr marL="0" indent="0">
              <a:buNone/>
            </a:pPr>
            <a:r>
              <a:rPr lang="el-GR" dirty="0"/>
              <a:t>όταν η σύναψη αυτή προβλέπεται σε νομοθετική πράξη της Ένωσης ή είναι</a:t>
            </a:r>
          </a:p>
          <a:p>
            <a:pPr marL="0" indent="0">
              <a:buNone/>
            </a:pPr>
            <a:r>
              <a:rPr lang="el-GR" dirty="0"/>
              <a:t>απαραίτητη για να μπορέσει η Ένωση να ασκήσει την εσωτερική της αρμοδιότητα, ή</a:t>
            </a:r>
          </a:p>
          <a:p>
            <a:pPr marL="0" indent="0">
              <a:buNone/>
            </a:pPr>
            <a:r>
              <a:rPr lang="el-GR" dirty="0"/>
              <a:t>κατά το μέτρο που ενδέχεται να επηρεάσει τους κοινούς κανόνες ή να μεταβάλει την</a:t>
            </a:r>
          </a:p>
          <a:p>
            <a:pPr marL="0" indent="0">
              <a:buNone/>
            </a:pPr>
            <a:r>
              <a:rPr lang="el-GR" dirty="0"/>
              <a:t>εμβέλειά </a:t>
            </a:r>
            <a:r>
              <a:rPr lang="el-GR" dirty="0" smtClean="0"/>
              <a:t>τους.</a:t>
            </a:r>
            <a:endParaRPr lang="el-GR" dirty="0"/>
          </a:p>
          <a:p>
            <a:endParaRPr lang="el-GR" dirty="0"/>
          </a:p>
        </p:txBody>
      </p:sp>
    </p:spTree>
    <p:extLst>
      <p:ext uri="{BB962C8B-B14F-4D97-AF65-F5344CB8AC3E}">
        <p14:creationId xmlns:p14="http://schemas.microsoft.com/office/powerpoint/2010/main" val="427045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60294"/>
          </a:xfrm>
        </p:spPr>
        <p:txBody>
          <a:bodyPr>
            <a:normAutofit/>
          </a:bodyPr>
          <a:lstStyle/>
          <a:p>
            <a:pPr algn="ctr"/>
            <a:r>
              <a:rPr lang="el-GR" sz="2800" dirty="0" err="1"/>
              <a:t>Νομοπαρασκευή</a:t>
            </a:r>
            <a:r>
              <a:rPr lang="el-GR" sz="2800" dirty="0"/>
              <a:t> για μεταφορά στο εθνικό δίκαιο </a:t>
            </a:r>
          </a:p>
        </p:txBody>
      </p:sp>
      <p:sp>
        <p:nvSpPr>
          <p:cNvPr id="3" name="Θέση περιεχομένου 2"/>
          <p:cNvSpPr>
            <a:spLocks noGrp="1"/>
          </p:cNvSpPr>
          <p:nvPr>
            <p:ph idx="1"/>
          </p:nvPr>
        </p:nvSpPr>
        <p:spPr>
          <a:xfrm>
            <a:off x="1371600" y="1725706"/>
            <a:ext cx="9601200" cy="3581400"/>
          </a:xfrm>
        </p:spPr>
        <p:txBody>
          <a:bodyPr>
            <a:noAutofit/>
          </a:bodyPr>
          <a:lstStyle/>
          <a:p>
            <a:pPr algn="just">
              <a:buFont typeface="Wingdings" panose="05000000000000000000" pitchFamily="2" charset="2"/>
              <a:buChar char="Ø"/>
            </a:pPr>
            <a:r>
              <a:rPr lang="el-GR" b="1" dirty="0"/>
              <a:t>25 Μαρτίου 1957 — Συνθήκες της Ρώμης</a:t>
            </a:r>
          </a:p>
          <a:p>
            <a:pPr marL="0" indent="0" algn="just">
              <a:buNone/>
            </a:pPr>
            <a:r>
              <a:rPr lang="el-GR" dirty="0"/>
              <a:t>Με βάση την επιτυχία που είχε η Συνθήκη Άνθρακα και Χάλυβα, οι 6 ιδρυτικές χώρες επεκτείνουν τη συνεργασία τους και σε άλλους οικονομικούς τομείς. Επισημοποιούν τη συνεργασία αυτή με την υπογραφή </a:t>
            </a:r>
            <a:r>
              <a:rPr lang="el-GR" dirty="0">
                <a:solidFill>
                  <a:schemeClr val="tx1"/>
                </a:solidFill>
              </a:rPr>
              <a:t>δύο Συνθηκών</a:t>
            </a:r>
            <a:r>
              <a:rPr lang="el-GR" dirty="0"/>
              <a:t>, με τις οποίες ιδρύονται η Ευρωπαϊκή Οικονομική Κοινότητα (ΕΟΚ) και η Ευρωπαϊκή Κοινότητα Ατομικής Ενέργειας (</a:t>
            </a:r>
            <a:r>
              <a:rPr lang="el-GR" dirty="0" err="1"/>
              <a:t>Ευρατόμ</a:t>
            </a:r>
            <a:r>
              <a:rPr lang="el-GR" dirty="0"/>
              <a:t>). Οι δύο Κοινότητες δημιουργούνται την 1η Ιανουαρίου 1958.</a:t>
            </a:r>
          </a:p>
          <a:p>
            <a:pPr algn="just">
              <a:buFont typeface="Wingdings" panose="05000000000000000000" pitchFamily="2" charset="2"/>
              <a:buChar char="Ø"/>
            </a:pPr>
            <a:r>
              <a:rPr lang="el-GR" b="1" dirty="0"/>
              <a:t>19 Μαρτίου 1958 — Γέννηση του Ευρωπαϊκού Κοινοβουλίου</a:t>
            </a:r>
          </a:p>
          <a:p>
            <a:pPr marL="0" indent="0" algn="just">
              <a:buNone/>
            </a:pPr>
            <a:r>
              <a:rPr lang="el-GR" dirty="0"/>
              <a:t>Η πρώτη σύνοδος της Ευρωπαϊκής Κοινοβουλευτικής Συνέλευσης, προδρόμου του σημερινού Ευρωπαϊκού Κοινοβουλίου, πραγματοποιήθηκε στο Στρασβούργο της Γαλλίας με εκλεγμένο πρόεδρο τον </a:t>
            </a:r>
            <a:r>
              <a:rPr lang="el-GR" dirty="0" err="1"/>
              <a:t>Ρομπέρ</a:t>
            </a:r>
            <a:r>
              <a:rPr lang="el-GR" dirty="0"/>
              <a:t> </a:t>
            </a:r>
            <a:r>
              <a:rPr lang="el-GR" dirty="0" err="1"/>
              <a:t>Σουμάν</a:t>
            </a:r>
            <a:r>
              <a:rPr lang="el-GR" dirty="0"/>
              <a:t>. Αντικαθιστά την Κοινή Συνέλευση της Ευρωπαϊκής Κοινότητας Άνθρακα και Χάλυβα και μετονομάζεται σε </a:t>
            </a:r>
            <a:r>
              <a:rPr lang="el-GR" dirty="0">
                <a:solidFill>
                  <a:schemeClr val="tx1"/>
                </a:solidFill>
              </a:rPr>
              <a:t>Ευρωπαϊκό Κοινοβούλιο </a:t>
            </a:r>
            <a:r>
              <a:rPr lang="el-GR" dirty="0"/>
              <a:t>στις 30 Μαρτίου 1962.</a:t>
            </a:r>
          </a:p>
          <a:p>
            <a:pPr algn="just"/>
            <a:endParaRPr lang="el-GR" dirty="0"/>
          </a:p>
        </p:txBody>
      </p:sp>
    </p:spTree>
    <p:extLst>
      <p:ext uri="{BB962C8B-B14F-4D97-AF65-F5344CB8AC3E}">
        <p14:creationId xmlns:p14="http://schemas.microsoft.com/office/powerpoint/2010/main" val="26087150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7683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72988" y="1577788"/>
            <a:ext cx="9699812" cy="4289612"/>
          </a:xfrm>
        </p:spPr>
        <p:txBody>
          <a:bodyPr/>
          <a:lstStyle/>
          <a:p>
            <a:pPr marL="0" indent="0" algn="just">
              <a:buNone/>
            </a:pPr>
            <a:r>
              <a:rPr lang="el-GR" dirty="0"/>
              <a:t>-Οι συντρέχουσες αρμοδιότητες της Ένωσης και των κρατών μελών αφορούν τους</a:t>
            </a:r>
          </a:p>
          <a:p>
            <a:pPr marL="0" indent="0" algn="just">
              <a:buNone/>
            </a:pPr>
            <a:r>
              <a:rPr lang="el-GR" dirty="0"/>
              <a:t>κύριους τομείς: της εσωτερικής αγοράς, της κοινωνική πολιτική, για τις πτυχές που</a:t>
            </a:r>
          </a:p>
          <a:p>
            <a:pPr marL="0" indent="0" algn="just">
              <a:buNone/>
            </a:pPr>
            <a:r>
              <a:rPr lang="el-GR" dirty="0"/>
              <a:t>καθορίζονται στην ΣΛΕΕ, της οικονομικής, κοινωνικής και εδαφικής συνοχής, της</a:t>
            </a:r>
          </a:p>
          <a:p>
            <a:pPr marL="0" indent="0" algn="just">
              <a:buNone/>
            </a:pPr>
            <a:r>
              <a:rPr lang="el-GR" dirty="0"/>
              <a:t>γεωργίας και της αλιείας, με την εξαίρεση της διατήρησης των βιολογικών πόρων</a:t>
            </a:r>
          </a:p>
          <a:p>
            <a:pPr marL="0" indent="0" algn="just">
              <a:buNone/>
            </a:pPr>
            <a:r>
              <a:rPr lang="el-GR" dirty="0"/>
              <a:t>της θάλασσας, του περιβάλλοντος, της προστασίας των καταναλωτών, των</a:t>
            </a:r>
          </a:p>
          <a:p>
            <a:pPr marL="0" indent="0" algn="just">
              <a:buNone/>
            </a:pPr>
            <a:r>
              <a:rPr lang="el-GR" dirty="0"/>
              <a:t>μεταφορών, των διευρωπαϊκών δικτύων, της ενέργειας, του χώρου ελευθερίας,</a:t>
            </a:r>
          </a:p>
          <a:p>
            <a:pPr marL="0" indent="0" algn="just">
              <a:buNone/>
            </a:pPr>
            <a:r>
              <a:rPr lang="el-GR" dirty="0"/>
              <a:t>ασφάλειας και δικαιοσύνης, των κοινών προκλήσεων για την ασφάλεια στον τομέα</a:t>
            </a:r>
          </a:p>
          <a:p>
            <a:pPr marL="0" indent="0" algn="just">
              <a:buNone/>
            </a:pPr>
            <a:r>
              <a:rPr lang="el-GR" dirty="0"/>
              <a:t>της δημόσιας υγείας, για τις πτυχές που καθορίζονται στη ΣΛΕΕ.</a:t>
            </a:r>
          </a:p>
        </p:txBody>
      </p:sp>
    </p:spTree>
    <p:extLst>
      <p:ext uri="{BB962C8B-B14F-4D97-AF65-F5344CB8AC3E}">
        <p14:creationId xmlns:p14="http://schemas.microsoft.com/office/powerpoint/2010/main" val="5285608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9337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p:txBody>
          <a:bodyPr>
            <a:normAutofit/>
          </a:bodyPr>
          <a:lstStyle/>
          <a:p>
            <a:pPr marL="0" indent="0">
              <a:buNone/>
            </a:pPr>
            <a:r>
              <a:rPr lang="el-GR" dirty="0"/>
              <a:t>Στην ίδια πρόβλεψη για τις συντρέχουσες αρμοδιότητες, </a:t>
            </a:r>
            <a:r>
              <a:rPr lang="el-GR" dirty="0" smtClean="0"/>
              <a:t>στους </a:t>
            </a:r>
            <a:r>
              <a:rPr lang="el-GR" dirty="0"/>
              <a:t>τομείς της έρευνας, </a:t>
            </a:r>
            <a:r>
              <a:rPr lang="el-GR" dirty="0" smtClean="0"/>
              <a:t>της</a:t>
            </a:r>
          </a:p>
          <a:p>
            <a:pPr marL="0" indent="0">
              <a:buNone/>
            </a:pPr>
            <a:r>
              <a:rPr lang="el-GR" dirty="0" smtClean="0"/>
              <a:t> </a:t>
            </a:r>
            <a:r>
              <a:rPr lang="el-GR" dirty="0"/>
              <a:t>τεχνολογικής ανάπτυξης και του διαστήματος, </a:t>
            </a:r>
            <a:r>
              <a:rPr lang="el-GR" dirty="0" smtClean="0"/>
              <a:t>η Ένωση </a:t>
            </a:r>
            <a:r>
              <a:rPr lang="el-GR" dirty="0"/>
              <a:t>έχει αρμοδιότητα να </a:t>
            </a:r>
            <a:endParaRPr lang="el-GR" dirty="0" smtClean="0"/>
          </a:p>
          <a:p>
            <a:pPr marL="0" indent="0">
              <a:buNone/>
            </a:pPr>
            <a:r>
              <a:rPr lang="el-GR" dirty="0" smtClean="0"/>
              <a:t>αναλαμβάνει </a:t>
            </a:r>
            <a:r>
              <a:rPr lang="el-GR" dirty="0"/>
              <a:t>δράσεις, ιδίως όσον αφορά τον </a:t>
            </a:r>
            <a:r>
              <a:rPr lang="el-GR" dirty="0" smtClean="0"/>
              <a:t>καθορισμό και </a:t>
            </a:r>
            <a:r>
              <a:rPr lang="el-GR" dirty="0"/>
              <a:t>την εφαρμογή των </a:t>
            </a:r>
            <a:endParaRPr lang="el-GR" dirty="0" smtClean="0"/>
          </a:p>
          <a:p>
            <a:pPr marL="0" indent="0">
              <a:buNone/>
            </a:pPr>
            <a:r>
              <a:rPr lang="el-GR" dirty="0" smtClean="0"/>
              <a:t>προγραμμάτων</a:t>
            </a:r>
            <a:r>
              <a:rPr lang="el-GR" dirty="0"/>
              <a:t>, </a:t>
            </a:r>
            <a:r>
              <a:rPr lang="el-GR" dirty="0" smtClean="0"/>
              <a:t>και, </a:t>
            </a:r>
            <a:r>
              <a:rPr lang="el-GR" dirty="0"/>
              <a:t>στους τομείς της </a:t>
            </a:r>
            <a:r>
              <a:rPr lang="el-GR" dirty="0" smtClean="0"/>
              <a:t>αναπτυξιακής συνεργασίας </a:t>
            </a:r>
            <a:r>
              <a:rPr lang="el-GR" dirty="0"/>
              <a:t>και </a:t>
            </a:r>
            <a:r>
              <a:rPr lang="el-GR" dirty="0" smtClean="0"/>
              <a:t>της</a:t>
            </a:r>
          </a:p>
          <a:p>
            <a:pPr marL="0" indent="0">
              <a:buNone/>
            </a:pPr>
            <a:r>
              <a:rPr lang="el-GR" dirty="0" smtClean="0"/>
              <a:t> </a:t>
            </a:r>
            <a:r>
              <a:rPr lang="el-GR" dirty="0"/>
              <a:t>ανθρωπιστικής βοήθειας, η Ένωση έχει αρμοδιότητα </a:t>
            </a:r>
            <a:r>
              <a:rPr lang="el-GR" dirty="0" smtClean="0"/>
              <a:t>να αναλαμβάνει </a:t>
            </a:r>
            <a:r>
              <a:rPr lang="el-GR" dirty="0"/>
              <a:t>δράσεις και να </a:t>
            </a:r>
            <a:endParaRPr lang="el-GR" dirty="0" smtClean="0"/>
          </a:p>
          <a:p>
            <a:pPr marL="0" indent="0">
              <a:buNone/>
            </a:pPr>
            <a:r>
              <a:rPr lang="el-GR" dirty="0" smtClean="0"/>
              <a:t>ασκεί </a:t>
            </a:r>
            <a:r>
              <a:rPr lang="el-GR" dirty="0"/>
              <a:t>κοινή πολιτική, χωρίς η άσκηση των αρμοδιοτήτων αυτών να έχει ως αποτέλεσμα </a:t>
            </a:r>
            <a:r>
              <a:rPr lang="el-GR" dirty="0" smtClean="0"/>
              <a:t>να</a:t>
            </a:r>
          </a:p>
          <a:p>
            <a:pPr marL="0" indent="0">
              <a:buNone/>
            </a:pPr>
            <a:r>
              <a:rPr lang="el-GR" dirty="0" smtClean="0"/>
              <a:t> </a:t>
            </a:r>
            <a:r>
              <a:rPr lang="el-GR" dirty="0"/>
              <a:t>κωλύει την άσκηση των αρμοδιοτήτων των κρατών μελών.</a:t>
            </a:r>
          </a:p>
          <a:p>
            <a:pPr marL="0" indent="0">
              <a:buNone/>
            </a:pPr>
            <a:endParaRPr lang="el-GR" dirty="0"/>
          </a:p>
        </p:txBody>
      </p:sp>
    </p:spTree>
    <p:extLst>
      <p:ext uri="{BB962C8B-B14F-4D97-AF65-F5344CB8AC3E}">
        <p14:creationId xmlns:p14="http://schemas.microsoft.com/office/powerpoint/2010/main" val="11492050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7683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p:txBody>
          <a:bodyPr>
            <a:normAutofit/>
          </a:bodyPr>
          <a:lstStyle/>
          <a:p>
            <a:pPr marL="0" indent="0">
              <a:buNone/>
            </a:pPr>
            <a:r>
              <a:rPr lang="el-GR" dirty="0"/>
              <a:t>Ω</a:t>
            </a:r>
            <a:r>
              <a:rPr lang="el-GR" dirty="0" smtClean="0"/>
              <a:t>ς </a:t>
            </a:r>
            <a:r>
              <a:rPr lang="el-GR" dirty="0"/>
              <a:t>προς την οικονομική </a:t>
            </a:r>
            <a:r>
              <a:rPr lang="el-GR" dirty="0" smtClean="0"/>
              <a:t>πολιτική, τα </a:t>
            </a:r>
            <a:r>
              <a:rPr lang="el-GR" dirty="0"/>
              <a:t>κράτη μέλη συντονίζουν τις οικονομικές τους </a:t>
            </a:r>
            <a:endParaRPr lang="el-GR" dirty="0" smtClean="0"/>
          </a:p>
          <a:p>
            <a:pPr marL="0" indent="0">
              <a:buNone/>
            </a:pPr>
            <a:r>
              <a:rPr lang="el-GR" dirty="0" smtClean="0"/>
              <a:t>πολιτικές </a:t>
            </a:r>
            <a:r>
              <a:rPr lang="el-GR" dirty="0"/>
              <a:t>στο </a:t>
            </a:r>
            <a:r>
              <a:rPr lang="el-GR" dirty="0" smtClean="0"/>
              <a:t>πλαίσιο της Ένωσης. </a:t>
            </a:r>
            <a:r>
              <a:rPr lang="el-GR" dirty="0"/>
              <a:t>Για τον σκοπό αυτόν, το Συμβούλιο θεσπίζει μέτρα,</a:t>
            </a:r>
          </a:p>
          <a:p>
            <a:pPr marL="0" indent="0">
              <a:buNone/>
            </a:pPr>
            <a:r>
              <a:rPr lang="el-GR" dirty="0"/>
              <a:t>ιδίως τους γενικούς προσανατολισμούς των πολιτικών αυτών, ειδικές όμως διατάξεις</a:t>
            </a:r>
          </a:p>
          <a:p>
            <a:pPr marL="0" indent="0">
              <a:buNone/>
            </a:pPr>
            <a:r>
              <a:rPr lang="el-GR" dirty="0"/>
              <a:t>ισχύουν για τα κράτη μέλη με νόμισμα το ευρώ (εκεί η Ένωση, για τα κράτη </a:t>
            </a:r>
            <a:r>
              <a:rPr lang="el-GR" dirty="0" smtClean="0"/>
              <a:t>του ευρώ έχε</a:t>
            </a:r>
          </a:p>
          <a:p>
            <a:pPr marL="0" indent="0">
              <a:buNone/>
            </a:pPr>
            <a:r>
              <a:rPr lang="el-GR" dirty="0" smtClean="0"/>
              <a:t>ι </a:t>
            </a:r>
            <a:r>
              <a:rPr lang="el-GR" dirty="0"/>
              <a:t>αποκλειστική αρμοδιότητα χάραξης της νομισματικής πολιτικής</a:t>
            </a:r>
            <a:r>
              <a:rPr lang="el-GR" dirty="0" smtClean="0"/>
              <a:t>).</a:t>
            </a:r>
            <a:endParaRPr lang="el-GR" dirty="0"/>
          </a:p>
          <a:p>
            <a:endParaRPr lang="el-GR" dirty="0"/>
          </a:p>
        </p:txBody>
      </p:sp>
    </p:spTree>
    <p:extLst>
      <p:ext uri="{BB962C8B-B14F-4D97-AF65-F5344CB8AC3E}">
        <p14:creationId xmlns:p14="http://schemas.microsoft.com/office/powerpoint/2010/main" val="25545035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824948"/>
          </a:xfrm>
        </p:spPr>
        <p:txBody>
          <a:bodyPr/>
          <a:lstStyle/>
          <a:p>
            <a:r>
              <a:rPr lang="el-GR" sz="3200" kern="100" dirty="0">
                <a:solidFill>
                  <a:srgbClr val="191B0E"/>
                </a:solidFill>
                <a:ea typeface="Aptos" panose="020B0004020202020204" pitchFamily="34" charset="0"/>
                <a:cs typeface="Times New Roman" panose="02020603050405020304" pitchFamily="18" charset="0"/>
              </a:rPr>
              <a:t>Νομοπαρασκευή για μεταφορά στο εθνικό δίκαιο</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dirty="0"/>
              <a:t>Γ</a:t>
            </a:r>
            <a:r>
              <a:rPr lang="el-GR" dirty="0" smtClean="0"/>
              <a:t>ια </a:t>
            </a:r>
            <a:r>
              <a:rPr lang="el-GR" dirty="0"/>
              <a:t>τον τομέα της </a:t>
            </a:r>
            <a:r>
              <a:rPr lang="el-GR" dirty="0" smtClean="0"/>
              <a:t>απασχόλησης, η </a:t>
            </a:r>
            <a:r>
              <a:rPr lang="el-GR" dirty="0"/>
              <a:t>Ένωση θεσπίζει μέτρα για να διασφαλίζει τον </a:t>
            </a:r>
            <a:endParaRPr lang="el-GR" dirty="0" smtClean="0"/>
          </a:p>
          <a:p>
            <a:pPr marL="0" indent="0">
              <a:buNone/>
            </a:pPr>
            <a:r>
              <a:rPr lang="el-GR" dirty="0" smtClean="0"/>
              <a:t>συντονισμό </a:t>
            </a:r>
            <a:r>
              <a:rPr lang="el-GR" dirty="0"/>
              <a:t>των πολιτικών των κρατών μελών στον τομέα της απασχόλησης, ιδίως με τον </a:t>
            </a:r>
            <a:endParaRPr lang="el-GR" dirty="0" smtClean="0"/>
          </a:p>
          <a:p>
            <a:pPr marL="0" indent="0">
              <a:buNone/>
            </a:pPr>
            <a:r>
              <a:rPr lang="el-GR" dirty="0" smtClean="0"/>
              <a:t>καθορισμό </a:t>
            </a:r>
            <a:r>
              <a:rPr lang="el-GR" dirty="0"/>
              <a:t>των κατευθυντήριων γραμμών των πολιτικών </a:t>
            </a:r>
            <a:r>
              <a:rPr lang="el-GR" dirty="0" smtClean="0"/>
              <a:t>αυτών και </a:t>
            </a:r>
            <a:r>
              <a:rPr lang="el-GR" dirty="0"/>
              <a:t>για τις κοινωνικές </a:t>
            </a:r>
            <a:endParaRPr lang="el-GR" dirty="0" smtClean="0"/>
          </a:p>
          <a:p>
            <a:pPr marL="0" indent="0">
              <a:buNone/>
            </a:pPr>
            <a:r>
              <a:rPr lang="el-GR" dirty="0" smtClean="0"/>
              <a:t>πολιτικές </a:t>
            </a:r>
            <a:r>
              <a:rPr lang="el-GR" dirty="0"/>
              <a:t>των κρατών </a:t>
            </a:r>
            <a:r>
              <a:rPr lang="el-GR" dirty="0" smtClean="0"/>
              <a:t>μελών, η </a:t>
            </a:r>
            <a:r>
              <a:rPr lang="el-GR" dirty="0"/>
              <a:t>Ένωση μπορεί να λαμβάνει πρωτοβουλίες διασφάλισης </a:t>
            </a:r>
            <a:r>
              <a:rPr lang="el-GR" dirty="0" smtClean="0"/>
              <a:t>του</a:t>
            </a:r>
          </a:p>
          <a:p>
            <a:pPr marL="0" indent="0">
              <a:buNone/>
            </a:pPr>
            <a:r>
              <a:rPr lang="el-GR" dirty="0" smtClean="0"/>
              <a:t> </a:t>
            </a:r>
            <a:r>
              <a:rPr lang="el-GR" dirty="0"/>
              <a:t>συντονισμού τους, με γνώμονα και την συντρέχουσα αρμοδιότητα της Ένωσης για </a:t>
            </a:r>
            <a:endParaRPr lang="el-GR" dirty="0" smtClean="0"/>
          </a:p>
          <a:p>
            <a:pPr marL="0" indent="0">
              <a:buNone/>
            </a:pPr>
            <a:r>
              <a:rPr lang="el-GR" dirty="0" smtClean="0"/>
              <a:t>διαμόρφωση </a:t>
            </a:r>
            <a:r>
              <a:rPr lang="el-GR" dirty="0"/>
              <a:t>κοινωνικής πολιτικής </a:t>
            </a:r>
            <a:r>
              <a:rPr lang="el-GR" dirty="0" smtClean="0"/>
              <a:t>για </a:t>
            </a:r>
            <a:r>
              <a:rPr lang="el-GR" dirty="0"/>
              <a:t>τις πτυχές που καθορίζονται στη ΣΛΕΕ].</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5450180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7871"/>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90918" y="1559859"/>
            <a:ext cx="9681882" cy="4307541"/>
          </a:xfrm>
        </p:spPr>
        <p:txBody>
          <a:bodyPr/>
          <a:lstStyle/>
          <a:p>
            <a:pPr marL="0" indent="0" algn="just">
              <a:lnSpc>
                <a:spcPct val="150000"/>
              </a:lnSpc>
              <a:buNone/>
            </a:pPr>
            <a:r>
              <a:rPr lang="el-GR" dirty="0"/>
              <a:t>-Εκτός της αποκλειστικής και συντρέχουσας </a:t>
            </a:r>
            <a:r>
              <a:rPr lang="el-GR" dirty="0" smtClean="0"/>
              <a:t>αρμοδιότητας, </a:t>
            </a:r>
            <a:r>
              <a:rPr lang="el-GR" dirty="0"/>
              <a:t>η</a:t>
            </a:r>
          </a:p>
          <a:p>
            <a:pPr marL="0" indent="0" algn="just">
              <a:lnSpc>
                <a:spcPct val="150000"/>
              </a:lnSpc>
              <a:buNone/>
            </a:pPr>
            <a:r>
              <a:rPr lang="el-GR" dirty="0"/>
              <a:t>Ένωση έχει αρμοδιότητα να αναλαμβάνει δράσεις για την υποστήριξη, </a:t>
            </a:r>
            <a:r>
              <a:rPr lang="el-GR" dirty="0" smtClean="0"/>
              <a:t>τον συντονισμό </a:t>
            </a:r>
            <a:r>
              <a:rPr lang="el-GR" dirty="0"/>
              <a:t>ή τη συμπλήρωση της δράσης των κρατών </a:t>
            </a:r>
            <a:r>
              <a:rPr lang="el-GR" dirty="0" smtClean="0"/>
              <a:t>μελών, στην </a:t>
            </a:r>
            <a:r>
              <a:rPr lang="el-GR" dirty="0"/>
              <a:t>προστασία και </a:t>
            </a:r>
            <a:r>
              <a:rPr lang="el-GR" dirty="0" smtClean="0"/>
              <a:t> </a:t>
            </a:r>
            <a:r>
              <a:rPr lang="el-GR" dirty="0"/>
              <a:t>βελτίωση </a:t>
            </a:r>
            <a:r>
              <a:rPr lang="el-GR" dirty="0" smtClean="0"/>
              <a:t>της ανθρώπινης </a:t>
            </a:r>
            <a:r>
              <a:rPr lang="el-GR" dirty="0"/>
              <a:t>υγείας, </a:t>
            </a:r>
            <a:r>
              <a:rPr lang="el-GR" dirty="0" smtClean="0"/>
              <a:t>τη </a:t>
            </a:r>
            <a:r>
              <a:rPr lang="el-GR" dirty="0"/>
              <a:t>βιομηχανία, </a:t>
            </a:r>
            <a:r>
              <a:rPr lang="el-GR" dirty="0" smtClean="0"/>
              <a:t>τον πολιτισμό, τον τουρισμό, την </a:t>
            </a:r>
            <a:r>
              <a:rPr lang="el-GR" dirty="0"/>
              <a:t>παιδεία, </a:t>
            </a:r>
            <a:r>
              <a:rPr lang="el-GR" dirty="0" smtClean="0"/>
              <a:t>την</a:t>
            </a:r>
            <a:r>
              <a:rPr lang="el-GR" dirty="0"/>
              <a:t> </a:t>
            </a:r>
            <a:r>
              <a:rPr lang="el-GR" dirty="0" smtClean="0"/>
              <a:t>επαγγελματική </a:t>
            </a:r>
            <a:r>
              <a:rPr lang="el-GR" dirty="0"/>
              <a:t>εκπαίδευση, </a:t>
            </a:r>
            <a:r>
              <a:rPr lang="el-GR" dirty="0" smtClean="0"/>
              <a:t>τη </a:t>
            </a:r>
            <a:r>
              <a:rPr lang="el-GR" dirty="0"/>
              <a:t>νεολαία και </a:t>
            </a:r>
            <a:r>
              <a:rPr lang="el-GR" dirty="0" smtClean="0"/>
              <a:t>τον αθλητισμό, την </a:t>
            </a:r>
            <a:r>
              <a:rPr lang="el-GR" dirty="0"/>
              <a:t>πολιτική προστασία, </a:t>
            </a:r>
            <a:r>
              <a:rPr lang="el-GR" dirty="0" smtClean="0"/>
              <a:t>τη</a:t>
            </a:r>
            <a:r>
              <a:rPr lang="el-GR" dirty="0"/>
              <a:t> </a:t>
            </a:r>
            <a:r>
              <a:rPr lang="el-GR" dirty="0" smtClean="0"/>
              <a:t>διοικητική </a:t>
            </a:r>
            <a:r>
              <a:rPr lang="el-GR" dirty="0"/>
              <a:t>συνεργασία.</a:t>
            </a:r>
          </a:p>
          <a:p>
            <a:endParaRPr lang="el-GR" dirty="0"/>
          </a:p>
        </p:txBody>
      </p:sp>
    </p:spTree>
    <p:extLst>
      <p:ext uri="{BB962C8B-B14F-4D97-AF65-F5344CB8AC3E}">
        <p14:creationId xmlns:p14="http://schemas.microsoft.com/office/powerpoint/2010/main" val="35225229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23047"/>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452282" y="1649506"/>
            <a:ext cx="9520518" cy="4217894"/>
          </a:xfrm>
        </p:spPr>
        <p:txBody>
          <a:bodyPr>
            <a:normAutofit/>
          </a:bodyPr>
          <a:lstStyle/>
          <a:p>
            <a:pPr marL="0" indent="0" algn="just">
              <a:buNone/>
            </a:pPr>
            <a:r>
              <a:rPr lang="el-GR" dirty="0"/>
              <a:t>Εκ της ως άνω παράθεσης και διάκρισης των αρμοδιοτήτων της Ένωσης, συνάγεται</a:t>
            </a:r>
          </a:p>
          <a:p>
            <a:pPr marL="0" indent="0" algn="just">
              <a:buNone/>
            </a:pPr>
            <a:r>
              <a:rPr lang="el-GR" dirty="0"/>
              <a:t>ότι ελάχιστοι τομείς πια υπάγονται στην αποκλειστική αρμοδιότητα των κρατών</a:t>
            </a:r>
          </a:p>
          <a:p>
            <a:pPr marL="0" indent="0" algn="just">
              <a:buNone/>
            </a:pPr>
            <a:r>
              <a:rPr lang="el-GR" dirty="0"/>
              <a:t>μελών και, αντίστροφα, η Ένωση ενδιαφέρεται και διαμορφώνει ή </a:t>
            </a:r>
            <a:r>
              <a:rPr lang="el-GR" dirty="0" err="1"/>
              <a:t>συνδιαμορφώνει</a:t>
            </a:r>
            <a:endParaRPr lang="el-GR" dirty="0"/>
          </a:p>
          <a:p>
            <a:pPr marL="0" indent="0" algn="just">
              <a:buNone/>
            </a:pPr>
            <a:r>
              <a:rPr lang="el-GR" dirty="0"/>
              <a:t>τους περισσότερους τομείς πολιτικής που ανήκαν παραδοσιακά στα κράτη μέλη, και</a:t>
            </a:r>
          </a:p>
          <a:p>
            <a:pPr marL="0" indent="0" algn="just">
              <a:buNone/>
            </a:pPr>
            <a:r>
              <a:rPr lang="el-GR" dirty="0"/>
              <a:t>μάλιστα, κατά τρόπο υπερεθνικό (μέσα από τα θεσμικά όργανα της Ένωσης και την</a:t>
            </a:r>
          </a:p>
          <a:p>
            <a:pPr marL="0" indent="0" algn="just">
              <a:buNone/>
            </a:pPr>
            <a:r>
              <a:rPr lang="el-GR" dirty="0"/>
              <a:t>απαίτηση ειδικών πλειοψηφιών για τη λήψη αποφάσεων), τους οποίους και θέτει σε</a:t>
            </a:r>
          </a:p>
          <a:p>
            <a:pPr marL="0" indent="0" algn="just">
              <a:buNone/>
            </a:pPr>
            <a:r>
              <a:rPr lang="el-GR" dirty="0"/>
              <a:t>εφαρμογή με τρόπο υπερεθνικό και πάλι (μέσω της κανονιστικής εμβέλειας</a:t>
            </a:r>
          </a:p>
          <a:p>
            <a:pPr marL="0" indent="0" algn="just">
              <a:buNone/>
            </a:pPr>
            <a:r>
              <a:rPr lang="el-GR" dirty="0"/>
              <a:t>Κανονισμών, Οδηγιών και Αποφάσεων, όπως αυτή έχει τεκμηριωθεί και δικαστικά,</a:t>
            </a:r>
          </a:p>
          <a:p>
            <a:pPr marL="0" indent="0" algn="just">
              <a:buNone/>
            </a:pPr>
            <a:r>
              <a:rPr lang="el-GR" dirty="0"/>
              <a:t>με γνώμονα την αρχή της αποτελεσματικότητας του </a:t>
            </a:r>
            <a:r>
              <a:rPr lang="el-GR" dirty="0" err="1"/>
              <a:t>ενωσιακού</a:t>
            </a:r>
            <a:r>
              <a:rPr lang="el-GR" dirty="0"/>
              <a:t> δικαίου).</a:t>
            </a:r>
          </a:p>
        </p:txBody>
      </p:sp>
    </p:spTree>
    <p:extLst>
      <p:ext uri="{BB962C8B-B14F-4D97-AF65-F5344CB8AC3E}">
        <p14:creationId xmlns:p14="http://schemas.microsoft.com/office/powerpoint/2010/main" val="34508844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165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470212"/>
            <a:ext cx="9601200" cy="4691752"/>
          </a:xfrm>
        </p:spPr>
        <p:txBody>
          <a:bodyPr>
            <a:normAutofit fontScale="85000" lnSpcReduction="10000"/>
          </a:bodyPr>
          <a:lstStyle/>
          <a:p>
            <a:pPr marL="0" indent="0" algn="just">
              <a:lnSpc>
                <a:spcPct val="150000"/>
              </a:lnSpc>
              <a:buNone/>
            </a:pPr>
            <a:r>
              <a:rPr lang="el-GR" dirty="0"/>
              <a:t>Στις σχέσεις της με τον υπόλοιπο </a:t>
            </a:r>
            <a:r>
              <a:rPr lang="el-GR" dirty="0" smtClean="0"/>
              <a:t>κόσμο, </a:t>
            </a:r>
            <a:r>
              <a:rPr lang="el-GR" dirty="0"/>
              <a:t>η Ένωση προβάλλει και προωθεί τις αξίες της και τα συμφέροντά της και συμβάλλει στην προστασία των πολιτών της. Όλα τα παραπάνω, η Ένωση ως τέτοια, κι όχι π.χ. ως Κοινότητα του παρελθόντος, τα πετυχαίνει χάρη στην τυπική απονομή σε αυτή νομικής </a:t>
            </a:r>
            <a:r>
              <a:rPr lang="el-GR" dirty="0" smtClean="0"/>
              <a:t>προσωπικότητας. </a:t>
            </a:r>
            <a:r>
              <a:rPr lang="el-GR" dirty="0"/>
              <a:t>Η Ένωση προσχωρεί στην Ευρωπαϊκή Σύμβαση για την Προάσπιση των Δικαιωμάτων του Ανθρώπου και των Θεμελιωδών Ελευθεριών. Η προσχώρηση στην εν λόγω Σύμβαση δεν μεταβάλλει τις αρμοδιότητες της Ένωσης όπως ορίζονται στις </a:t>
            </a:r>
            <a:r>
              <a:rPr lang="el-GR" dirty="0" smtClean="0"/>
              <a:t>Συνθήκες.</a:t>
            </a:r>
            <a:endParaRPr lang="el-GR" dirty="0"/>
          </a:p>
          <a:p>
            <a:pPr marL="0" indent="0" algn="just">
              <a:lnSpc>
                <a:spcPct val="150000"/>
              </a:lnSpc>
              <a:buNone/>
            </a:pPr>
            <a:r>
              <a:rPr lang="el-GR" dirty="0" smtClean="0"/>
              <a:t>Καμία </a:t>
            </a:r>
            <a:r>
              <a:rPr lang="el-GR" dirty="0"/>
              <a:t>διάταξη του </a:t>
            </a:r>
            <a:r>
              <a:rPr lang="el-GR" dirty="0" smtClean="0"/>
              <a:t>Χάρτη </a:t>
            </a:r>
            <a:r>
              <a:rPr lang="el-GR" dirty="0"/>
              <a:t>δεν πρέπει να ερμηνεύεται ως περιορίζουσα ή θίγουσα τα δικαιώματα του ανθρώπου και τις θεμελιώδεις ελευθερίες που αναγνωρίζονται στα αντίστοιχα πεδία εφαρμογής από το δίκαιο της Ένωσης, το διεθνές δίκαιο καθώς και από τις διεθνείς συμβάσεις, στις οποίες είναι μέρη η Ένωση, ή όλα τα κράτη μέλη, και ιδίως από την Ευρωπαϊκή Σύμβαση για την Προάσπιση των Δικαιωμάτων του Ανθρώπου και των Θεμελιωδών Ελευθεριών, καθώς και από τα Συντάγματα των κρατών </a:t>
            </a:r>
            <a:r>
              <a:rPr lang="el-GR" dirty="0" smtClean="0"/>
              <a:t>μελών.</a:t>
            </a:r>
            <a:endParaRPr lang="el-GR" dirty="0"/>
          </a:p>
          <a:p>
            <a:endParaRPr lang="el-GR" dirty="0"/>
          </a:p>
          <a:p>
            <a:pPr marL="0" indent="0">
              <a:buNone/>
            </a:pPr>
            <a:endParaRPr lang="el-GR" dirty="0"/>
          </a:p>
        </p:txBody>
      </p:sp>
    </p:spTree>
    <p:extLst>
      <p:ext uri="{BB962C8B-B14F-4D97-AF65-F5344CB8AC3E}">
        <p14:creationId xmlns:p14="http://schemas.microsoft.com/office/powerpoint/2010/main" val="25309213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9337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23582" y="1392072"/>
            <a:ext cx="9601200" cy="5697940"/>
          </a:xfrm>
        </p:spPr>
        <p:txBody>
          <a:bodyPr>
            <a:normAutofit/>
          </a:bodyPr>
          <a:lstStyle/>
          <a:p>
            <a:pPr marL="0" indent="0" algn="just">
              <a:lnSpc>
                <a:spcPct val="150000"/>
              </a:lnSpc>
              <a:buNone/>
            </a:pPr>
            <a:r>
              <a:rPr lang="el-GR" dirty="0"/>
              <a:t>Η ΕΣΔΑ εμμέσως, υπάγεται και συμπεριλαμβάνεται στο ευρωπαϊκού χαρακτήρα δεδομένο της Ένωσης, ως μέρος των γενικών αρχών της, </a:t>
            </a:r>
            <a:r>
              <a:rPr lang="el-GR" dirty="0" smtClean="0"/>
              <a:t>ενώ υπάρχει και το θεσμικό δεδομένο </a:t>
            </a:r>
            <a:r>
              <a:rPr lang="el-GR" dirty="0"/>
              <a:t>ότι δρομολογείται η ένταξη της Ένωσης στην </a:t>
            </a:r>
            <a:r>
              <a:rPr lang="el-GR" dirty="0" smtClean="0"/>
              <a:t>ΕΣΔΑ, </a:t>
            </a:r>
            <a:r>
              <a:rPr lang="el-GR" dirty="0"/>
              <a:t>αλλά και ως μέτρο ερμηνείας του εύρους του περιεχομένου των περισσοτέρων εκ των δικαιωμάτων του Χάρτη Θεμελιωδών Δικαιωμάτων της </a:t>
            </a:r>
            <a:r>
              <a:rPr lang="el-GR" dirty="0" smtClean="0"/>
              <a:t>Ένωσης. </a:t>
            </a:r>
          </a:p>
          <a:p>
            <a:pPr marL="0" indent="0" algn="just">
              <a:lnSpc>
                <a:spcPct val="150000"/>
              </a:lnSpc>
              <a:buNone/>
            </a:pPr>
            <a:r>
              <a:rPr lang="el-GR" dirty="0" smtClean="0"/>
              <a:t>Στο </a:t>
            </a:r>
            <a:r>
              <a:rPr lang="el-GR" dirty="0"/>
              <a:t>βαθμό που ο </a:t>
            </a:r>
            <a:r>
              <a:rPr lang="el-GR" dirty="0" smtClean="0"/>
              <a:t>Χάρτης </a:t>
            </a:r>
            <a:r>
              <a:rPr lang="el-GR" dirty="0"/>
              <a:t>περιλαμβάνει δικαιώματα που αντιστοιχούν σε δικαιώματα τα οποία διασφαλίζονται στην Ευρωπαϊκή Σύμβαση για την Προάσπιση των Δικαιωμάτων του Ανθρώπου και των Θεμελιωδών Ελευθεριών, η έννοια και η εμβέλειά τους είναι ίδιες με εκείνες που τους αποδίδει η εν λόγω Σύμβαση. Η διάταξη αυτή δεν εμποδίζει το δίκαιο της Ένωσης να παρέχει ευρύτερη </a:t>
            </a:r>
            <a:r>
              <a:rPr lang="el-GR" dirty="0" smtClean="0"/>
              <a:t>προστασία.</a:t>
            </a:r>
            <a:endParaRPr lang="el-GR" dirty="0"/>
          </a:p>
          <a:p>
            <a:pPr marL="0" indent="0" algn="just">
              <a:lnSpc>
                <a:spcPct val="150000"/>
              </a:lnSpc>
              <a:buNone/>
            </a:pPr>
            <a:endParaRPr lang="el-GR" dirty="0"/>
          </a:p>
        </p:txBody>
      </p:sp>
    </p:spTree>
    <p:extLst>
      <p:ext uri="{BB962C8B-B14F-4D97-AF65-F5344CB8AC3E}">
        <p14:creationId xmlns:p14="http://schemas.microsoft.com/office/powerpoint/2010/main" val="27235447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165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71350" y="1407458"/>
            <a:ext cx="9601200" cy="4208595"/>
          </a:xfrm>
        </p:spPr>
        <p:txBody>
          <a:bodyPr>
            <a:normAutofit/>
          </a:bodyPr>
          <a:lstStyle/>
          <a:p>
            <a:pPr marL="0" indent="0" algn="just">
              <a:lnSpc>
                <a:spcPct val="150000"/>
              </a:lnSpc>
              <a:buNone/>
            </a:pPr>
            <a:r>
              <a:rPr lang="el-GR" dirty="0"/>
              <a:t>Από και χάρη στην Ένωση έχουν πολλαπλασιαστεί οι περί Συντάγματος θεωρίες. Η τοποθέτηση αυτή πάντως εκλαμβάνει χρονικά ως ορόσημο τη Συνθήκη του Μάαστριχτ που πολιτικοποιεί το Κοινοτικό εγχείρημα με τη γέννηση της Ένωσης. Η </a:t>
            </a:r>
            <a:r>
              <a:rPr lang="el-GR" dirty="0" err="1"/>
              <a:t>υπερεθνικοποίηση</a:t>
            </a:r>
            <a:r>
              <a:rPr lang="el-GR" dirty="0"/>
              <a:t> των Συνθηκών καθίσταται το κρίσιμο αντικείμενο αξιολόγησης για να διαπιστωθεί η ύπαρξη αυτοτελούς Συντάγματος με βάση την κλασσική θεωρία και σε δεύτερο χρόνο, η πολιτικοποίηση των Συνθηκών, με την ύπαρξη και εμβάθυνση της Ένωσης (και υποκατάστασης αυτής στις Κοινότητες) γεννά μια νέα συζήτηση περί της ορθής πολιτικής και συνταγματικής διαρρύθμισης της σχέσης του ενωσιακού </a:t>
            </a:r>
            <a:r>
              <a:rPr lang="el-GR" dirty="0" err="1"/>
              <a:t>δικαιου</a:t>
            </a:r>
            <a:r>
              <a:rPr lang="el-GR" dirty="0"/>
              <a:t> με το συνταγματικό δίκαιο των κρατών της.</a:t>
            </a:r>
          </a:p>
        </p:txBody>
      </p:sp>
    </p:spTree>
    <p:extLst>
      <p:ext uri="{BB962C8B-B14F-4D97-AF65-F5344CB8AC3E}">
        <p14:creationId xmlns:p14="http://schemas.microsoft.com/office/powerpoint/2010/main" val="24535145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918882"/>
          </a:xfrm>
        </p:spPr>
        <p:txBody>
          <a:bodyPr>
            <a:normAutofit/>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2286000"/>
            <a:ext cx="9601200" cy="3910084"/>
          </a:xfrm>
        </p:spPr>
        <p:txBody>
          <a:bodyPr>
            <a:normAutofit fontScale="92500"/>
          </a:bodyPr>
          <a:lstStyle/>
          <a:p>
            <a:pPr marL="0" indent="0" algn="just">
              <a:lnSpc>
                <a:spcPct val="150000"/>
              </a:lnSpc>
              <a:buNone/>
            </a:pPr>
            <a:r>
              <a:rPr lang="el-GR" dirty="0"/>
              <a:t>Δήλωση 17, εκ των Δηλώσεων οι οποίες προσαρτώνται στην Τελική Πράξη της Διακυβερνητικής Διάσκεψης η οποία υιοθέτησε τη Συνθήκη της Λισσαβόνας, σχετικά με την υπεροχή του δικαίου της Ένωσης, σύμφωνα με την οποία, «…σύμφωνα με την πάγια νομολογία του Δικαστηρίου της Ευρωπαϊκής Ένωσης, οι Συνθήκες και το δίκαιο που θεσπίζεται από την Ένωση βάσει των Συνθηκών υπερισχύουν του δικαίου των κρατών μελών, υπό τους όρους που ορίζονται στην εν λόγω νομολογία». Παρατίθεται στη συνέχεια, στην τελική Πράξη, η γνωμοδότηση της Νομικής Υπηρεσίας του Συμβουλίου σχετικά με την υπεροχή, η οποία περιλαμβάνεται στο έγγραφο 11197/07 (JUR 260), με βάση την οποία</a:t>
            </a:r>
            <a:r>
              <a:rPr lang="en-US" dirty="0"/>
              <a:t>:</a:t>
            </a:r>
            <a:r>
              <a:rPr lang="el-GR" dirty="0"/>
              <a:t> </a:t>
            </a:r>
          </a:p>
        </p:txBody>
      </p:sp>
    </p:spTree>
    <p:extLst>
      <p:ext uri="{BB962C8B-B14F-4D97-AF65-F5344CB8AC3E}">
        <p14:creationId xmlns:p14="http://schemas.microsoft.com/office/powerpoint/2010/main" val="3838822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93376"/>
          </a:xfrm>
        </p:spPr>
        <p:txBody>
          <a:bodyPr>
            <a:normAutofit fontScale="90000"/>
          </a:bodyPr>
          <a:lstStyle/>
          <a:p>
            <a:pPr algn="ct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95400" y="1766048"/>
            <a:ext cx="9601200" cy="3581400"/>
          </a:xfrm>
        </p:spPr>
        <p:txBody>
          <a:bodyPr>
            <a:normAutofit/>
          </a:bodyPr>
          <a:lstStyle/>
          <a:p>
            <a:pPr>
              <a:buFont typeface="Wingdings" panose="05000000000000000000" pitchFamily="2" charset="2"/>
              <a:buChar char="Ø"/>
            </a:pPr>
            <a:r>
              <a:rPr lang="el-GR" b="1" dirty="0"/>
              <a:t>3 Μαΐου 1960 — Δημιουργία της Ευρωπαϊκής Ζώνης Ελεύθερων Συναλλαγών</a:t>
            </a:r>
          </a:p>
          <a:p>
            <a:pPr marL="0" indent="0">
              <a:buNone/>
            </a:pPr>
            <a:r>
              <a:rPr lang="el-GR" dirty="0"/>
              <a:t>Δημιουργείται η Ευρωπαϊκή Ζώνη Ελεύθερων Συναλλαγών (</a:t>
            </a:r>
            <a:r>
              <a:rPr lang="el-GR" dirty="0">
                <a:solidFill>
                  <a:schemeClr val="tx1"/>
                </a:solidFill>
              </a:rPr>
              <a:t>ΕΖΕΣ</a:t>
            </a:r>
            <a:r>
              <a:rPr lang="el-GR" dirty="0"/>
              <a:t>), με σκοπό την προώθηση των ελεύθερων συναλλαγών και της οικονομικής ολοκλήρωσης μεταξύ ορισμένων χωρών που δεν ανήκουν στην ΕΟΚ: Αυστρία, Δανία, Νορβηγία, Πορτογαλία, Σουηδία, Ελβετία και Ηνωμένο Βασίλειο. Το 2020 τα μέλη της ΕΖΕΣ είναι η Ισλανδία, το Λιχτενστάιν, η Νορβηγία και η Ελβετία.</a:t>
            </a:r>
          </a:p>
          <a:p>
            <a:pPr>
              <a:buFont typeface="Wingdings" panose="05000000000000000000" pitchFamily="2" charset="2"/>
              <a:buChar char="Ø"/>
            </a:pPr>
            <a:r>
              <a:rPr lang="el-GR" b="1" dirty="0"/>
              <a:t>30 Ιουλίου 1962 — Η πρώτη Κοινή Γεωργική Πολιτική</a:t>
            </a:r>
          </a:p>
          <a:p>
            <a:pPr marL="0" indent="0">
              <a:buNone/>
            </a:pPr>
            <a:r>
              <a:rPr lang="el-GR" dirty="0"/>
              <a:t>Η πρώτη </a:t>
            </a:r>
            <a:r>
              <a:rPr lang="el-GR" dirty="0">
                <a:solidFill>
                  <a:schemeClr val="tx1"/>
                </a:solidFill>
              </a:rPr>
              <a:t>κοινή γεωργική </a:t>
            </a:r>
            <a:r>
              <a:rPr lang="el-GR" dirty="0" smtClean="0">
                <a:solidFill>
                  <a:schemeClr val="tx1"/>
                </a:solidFill>
              </a:rPr>
              <a:t>πολιτική </a:t>
            </a:r>
            <a:r>
              <a:rPr lang="el-GR" dirty="0"/>
              <a:t>δίνει στις χώρες της ΕΟΚ τον κοινό έλεγχο της παραγωγής τροφίμων. </a:t>
            </a:r>
          </a:p>
        </p:txBody>
      </p:sp>
    </p:spTree>
    <p:extLst>
      <p:ext uri="{BB962C8B-B14F-4D97-AF65-F5344CB8AC3E}">
        <p14:creationId xmlns:p14="http://schemas.microsoft.com/office/powerpoint/2010/main" val="21117605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2694"/>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09934" y="1303361"/>
            <a:ext cx="9601200" cy="4606120"/>
          </a:xfrm>
        </p:spPr>
        <p:txBody>
          <a:bodyPr>
            <a:normAutofit lnSpcReduction="10000"/>
          </a:bodyPr>
          <a:lstStyle/>
          <a:p>
            <a:pPr marL="0" indent="0" algn="just">
              <a:lnSpc>
                <a:spcPct val="150000"/>
              </a:lnSpc>
              <a:buNone/>
            </a:pPr>
            <a:r>
              <a:rPr lang="el-GR" dirty="0"/>
              <a:t>«…Από τη νομολογία του Δικαστηρίου απορρέει ότι η υπεροχή του κοινοτικού δικαίου αποτελεί</a:t>
            </a:r>
            <a:r>
              <a:rPr lang="en-US" dirty="0"/>
              <a:t> </a:t>
            </a:r>
            <a:r>
              <a:rPr lang="el-GR" dirty="0"/>
              <a:t>θεμελιώδη αρχή του εν λόγω δικαίου. Σύμφωνα με το Δικαστήριο, η αρχή αυτή είναι συνυφασμένη με τον</a:t>
            </a:r>
            <a:r>
              <a:rPr lang="en-US" dirty="0"/>
              <a:t> </a:t>
            </a:r>
            <a:r>
              <a:rPr lang="el-GR" dirty="0"/>
              <a:t>ιδιαίτερο χαρακτήρα της Ευρωπαϊκής Κοινότητας. Κατά την πρώτη απόφαση στο πλαίσιο αυτής της πάγιας</a:t>
            </a:r>
            <a:r>
              <a:rPr lang="en-US" dirty="0"/>
              <a:t> </a:t>
            </a:r>
            <a:r>
              <a:rPr lang="el-GR" dirty="0"/>
              <a:t>νομολογίας (</a:t>
            </a:r>
            <a:r>
              <a:rPr lang="el-GR" dirty="0" err="1"/>
              <a:t>Costa</a:t>
            </a:r>
            <a:r>
              <a:rPr lang="el-GR" dirty="0"/>
              <a:t>/ENEL ( 1 ), 15 Ιουλίου 1964, υπόθεση 6/64) δεν υπήρχε μνεία της υπεροχής στη Συνθήκη,</a:t>
            </a:r>
            <a:r>
              <a:rPr lang="en-US" dirty="0"/>
              <a:t> </a:t>
            </a:r>
            <a:r>
              <a:rPr lang="el-GR" dirty="0"/>
              <a:t>πράγμα που εξακολουθεί να συμβαίνει και σήμερα. Το γεγονός ότι η αρχή της υπεροχής δεν θα περιληφθεί στη</a:t>
            </a:r>
            <a:r>
              <a:rPr lang="en-US" dirty="0"/>
              <a:t> </a:t>
            </a:r>
            <a:r>
              <a:rPr lang="el-GR" dirty="0"/>
              <a:t>μελλοντική Συνθήκη ουδόλως μεταβάλλει την ύπαρξη της αρχής και την υφιστάμενη νομολογία του Δικαστηρίου»), στάση κατανοητή από απόψεως αποτελεσματικότητας και ουσιαστικής εφαρμογής του </a:t>
            </a:r>
            <a:r>
              <a:rPr lang="el-GR" dirty="0" err="1"/>
              <a:t>ενωσιακού</a:t>
            </a:r>
            <a:r>
              <a:rPr lang="en-US" dirty="0"/>
              <a:t> </a:t>
            </a:r>
            <a:r>
              <a:rPr lang="el-GR" dirty="0"/>
              <a:t>δικαίου, αλλά </a:t>
            </a:r>
            <a:r>
              <a:rPr lang="el-GR" dirty="0" err="1"/>
              <a:t>επιδεκτέα</a:t>
            </a:r>
            <a:r>
              <a:rPr lang="el-GR" dirty="0"/>
              <a:t> οριοθετήσεων και οροθετήσεων </a:t>
            </a:r>
            <a:r>
              <a:rPr lang="el-GR" dirty="0" err="1"/>
              <a:t>εθνοκυριαρχικής</a:t>
            </a:r>
            <a:r>
              <a:rPr lang="el-GR" dirty="0"/>
              <a:t> προέλευσης</a:t>
            </a:r>
            <a:r>
              <a:rPr lang="en-US" dirty="0"/>
              <a:t>.</a:t>
            </a:r>
            <a:endParaRPr lang="el-GR" dirty="0"/>
          </a:p>
          <a:p>
            <a:pPr algn="just">
              <a:lnSpc>
                <a:spcPct val="150000"/>
              </a:lnSpc>
            </a:pPr>
            <a:endParaRPr lang="el-GR" dirty="0"/>
          </a:p>
        </p:txBody>
      </p:sp>
    </p:spTree>
    <p:extLst>
      <p:ext uri="{BB962C8B-B14F-4D97-AF65-F5344CB8AC3E}">
        <p14:creationId xmlns:p14="http://schemas.microsoft.com/office/powerpoint/2010/main" val="27109128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84716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031611" y="1210636"/>
            <a:ext cx="9681882" cy="4787555"/>
          </a:xfrm>
        </p:spPr>
        <p:txBody>
          <a:bodyPr>
            <a:normAutofit fontScale="92500"/>
          </a:bodyPr>
          <a:lstStyle/>
          <a:p>
            <a:pPr marL="0" indent="0" algn="just">
              <a:lnSpc>
                <a:spcPct val="150000"/>
              </a:lnSpc>
              <a:buNone/>
            </a:pPr>
            <a:r>
              <a:rPr lang="el-GR" dirty="0"/>
              <a:t>Οι δε εθνικές τάξεις από την πλευρά τους άρχισαν σταδιακά να αναγνωρίζουν αυτή την ανάγκη αποτελεσματικής</a:t>
            </a:r>
            <a:r>
              <a:rPr lang="en-US" dirty="0"/>
              <a:t> </a:t>
            </a:r>
            <a:r>
              <a:rPr lang="el-GR" dirty="0"/>
              <a:t>εφαρμογής </a:t>
            </a:r>
            <a:r>
              <a:rPr lang="el-GR" dirty="0" err="1"/>
              <a:t>αρα</a:t>
            </a:r>
            <a:r>
              <a:rPr lang="el-GR" dirty="0"/>
              <a:t> και την υπεροχή του κοινοτικού δικαίου, επιφυλάσσοντας όμως σε αυτές την τυπική</a:t>
            </a:r>
            <a:r>
              <a:rPr lang="en-US" dirty="0"/>
              <a:t> </a:t>
            </a:r>
            <a:r>
              <a:rPr lang="el-GR" dirty="0"/>
              <a:t>πρωτοκαθεδρία (η οποία πάντως, ακόμη και αυτή, άρχισε να αναμορφώνεται και να προσαρμόζεται </a:t>
            </a:r>
            <a:r>
              <a:rPr lang="el-GR" dirty="0" err="1"/>
              <a:t>ενωσιακά</a:t>
            </a:r>
            <a:r>
              <a:rPr lang="el-GR" dirty="0"/>
              <a:t> με</a:t>
            </a:r>
            <a:r>
              <a:rPr lang="en-US" dirty="0"/>
              <a:t> </a:t>
            </a:r>
            <a:r>
              <a:rPr lang="el-GR" dirty="0"/>
              <a:t>τις συνταγματικές αναθεωρήσεις υποδοχής του ενωσιακού φαινομένου), με βάση την οποία τα κράτη</a:t>
            </a:r>
            <a:r>
              <a:rPr lang="en-US" dirty="0"/>
              <a:t> </a:t>
            </a:r>
            <a:r>
              <a:rPr lang="el-GR" dirty="0"/>
              <a:t>νομιμοποιούνται να ελέγχουν τις δημοκρατικές προδιαγραφές και τη δημοκρατική πρόοδο της Ένωσης, όπως και</a:t>
            </a:r>
            <a:r>
              <a:rPr lang="en-US" dirty="0"/>
              <a:t> </a:t>
            </a:r>
            <a:r>
              <a:rPr lang="el-GR" dirty="0"/>
              <a:t>τον ορθό χειρισμό των πολιτικών που ανέλαβε, ξεκαθαρίζοντας ότι η Ένωση δεν είναι και δεν μπορεί να</a:t>
            </a:r>
            <a:r>
              <a:rPr lang="en-US" dirty="0"/>
              <a:t> </a:t>
            </a:r>
            <a:r>
              <a:rPr lang="el-GR" dirty="0"/>
              <a:t>αποτελέσει κράτος. Έτσι χαρακτηριστικά, το Γερμανικό Συνταγματικό Δικαστήριο, στην απόφασή του για τη Συνθήκη της Λισσαβόνας (</a:t>
            </a:r>
            <a:r>
              <a:rPr lang="el-GR" dirty="0" err="1"/>
              <a:t>Lisbon</a:t>
            </a:r>
            <a:r>
              <a:rPr lang="el-GR" dirty="0"/>
              <a:t> </a:t>
            </a:r>
            <a:r>
              <a:rPr lang="el-GR" dirty="0" err="1"/>
              <a:t>Case</a:t>
            </a:r>
            <a:r>
              <a:rPr lang="el-GR" dirty="0"/>
              <a:t>, </a:t>
            </a:r>
            <a:r>
              <a:rPr lang="el-GR" dirty="0" err="1"/>
              <a:t>BVerfG</a:t>
            </a:r>
            <a:r>
              <a:rPr lang="el-GR" dirty="0"/>
              <a:t>, 2BvE 2/08, </a:t>
            </a:r>
            <a:r>
              <a:rPr lang="el-GR" dirty="0" err="1"/>
              <a:t>from</a:t>
            </a:r>
            <a:r>
              <a:rPr lang="el-GR" dirty="0"/>
              <a:t> 30 </a:t>
            </a:r>
            <a:r>
              <a:rPr lang="el-GR" dirty="0" err="1"/>
              <a:t>June</a:t>
            </a:r>
            <a:r>
              <a:rPr lang="el-GR" dirty="0"/>
              <a:t> 2009, σε</a:t>
            </a:r>
            <a:r>
              <a:rPr lang="en-US" dirty="0"/>
              <a:t> </a:t>
            </a:r>
            <a:r>
              <a:rPr lang="el-GR" dirty="0"/>
              <a:t>http://www.bverfg.de/entscheidungen/es20090630_2bve000208.html), </a:t>
            </a:r>
          </a:p>
          <a:p>
            <a:pPr marL="0" indent="0" algn="just">
              <a:lnSpc>
                <a:spcPct val="150000"/>
              </a:lnSpc>
              <a:buNone/>
            </a:pPr>
            <a:endParaRPr lang="el-GR" dirty="0"/>
          </a:p>
        </p:txBody>
      </p:sp>
    </p:spTree>
    <p:extLst>
      <p:ext uri="{BB962C8B-B14F-4D97-AF65-F5344CB8AC3E}">
        <p14:creationId xmlns:p14="http://schemas.microsoft.com/office/powerpoint/2010/main" val="39290825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664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07827" y="1316072"/>
            <a:ext cx="9601200" cy="4934603"/>
          </a:xfrm>
        </p:spPr>
        <p:txBody>
          <a:bodyPr>
            <a:normAutofit/>
          </a:bodyPr>
          <a:lstStyle/>
          <a:p>
            <a:pPr marL="0" indent="0" algn="just">
              <a:lnSpc>
                <a:spcPct val="150000"/>
              </a:lnSpc>
              <a:buNone/>
            </a:pPr>
            <a:r>
              <a:rPr lang="el-GR" dirty="0"/>
              <a:t>Δ</a:t>
            </a:r>
            <a:r>
              <a:rPr lang="el-GR" dirty="0" smtClean="0"/>
              <a:t>εν </a:t>
            </a:r>
            <a:r>
              <a:rPr lang="el-GR" dirty="0"/>
              <a:t>θεωρεί το Ευρωπαίκό Κοινοβούλιο</a:t>
            </a:r>
            <a:r>
              <a:rPr lang="en-US" dirty="0"/>
              <a:t> </a:t>
            </a:r>
            <a:r>
              <a:rPr lang="el-GR" dirty="0"/>
              <a:t>συγκρίσιμο με τα εθνικά κοινοβούλια, </a:t>
            </a:r>
            <a:r>
              <a:rPr lang="el-GR" dirty="0" err="1"/>
              <a:t>επιφυλλάσσει</a:t>
            </a:r>
            <a:r>
              <a:rPr lang="el-GR" dirty="0"/>
              <a:t> στην ένωση την </a:t>
            </a:r>
            <a:r>
              <a:rPr lang="el-GR" dirty="0" err="1"/>
              <a:t>εθνοκρατική</a:t>
            </a:r>
            <a:r>
              <a:rPr lang="el-GR" dirty="0"/>
              <a:t> νομιμοποίηση και τον έλεγχο</a:t>
            </a:r>
            <a:r>
              <a:rPr lang="en-US" dirty="0"/>
              <a:t> </a:t>
            </a:r>
            <a:r>
              <a:rPr lang="el-GR" dirty="0"/>
              <a:t>αποτελεσματικής προστασίας των δικαιωμάτων και δίδει προβάδισμα σε μια λειτουργική παρά σε μια πολιτική</a:t>
            </a:r>
            <a:r>
              <a:rPr lang="en-US" dirty="0"/>
              <a:t> </a:t>
            </a:r>
            <a:r>
              <a:rPr lang="el-GR" dirty="0"/>
              <a:t>ολοκλήρωση, περιγράφοντας τη σχέση Ένωσης και κρατών της ως μια </a:t>
            </a:r>
            <a:r>
              <a:rPr lang="el-GR" dirty="0" smtClean="0"/>
              <a:t>ass</a:t>
            </a:r>
            <a:r>
              <a:rPr lang="en-US" dirty="0" smtClean="0"/>
              <a:t>o</a:t>
            </a:r>
            <a:r>
              <a:rPr lang="el-GR" dirty="0" smtClean="0"/>
              <a:t>ciation </a:t>
            </a:r>
            <a:r>
              <a:rPr lang="el-GR" dirty="0"/>
              <a:t>(</a:t>
            </a:r>
            <a:r>
              <a:rPr lang="el-GR" dirty="0" smtClean="0"/>
              <a:t>Verbund), αλλά </a:t>
            </a:r>
            <a:r>
              <a:rPr lang="el-GR" dirty="0"/>
              <a:t>προχωρά ακόμη </a:t>
            </a:r>
            <a:r>
              <a:rPr lang="el-GR" dirty="0" smtClean="0"/>
              <a:t>περισσότερο, </a:t>
            </a:r>
            <a:r>
              <a:rPr lang="el-GR" dirty="0"/>
              <a:t>καταγράφοντας έναν πυρήνα</a:t>
            </a:r>
            <a:r>
              <a:rPr lang="en-US" dirty="0"/>
              <a:t> </a:t>
            </a:r>
            <a:r>
              <a:rPr lang="el-GR" dirty="0"/>
              <a:t>θεμάτων τα οποία είναι εθνικά και πρέπει να παραμείνουν ως τέτοια, «..</a:t>
            </a:r>
            <a:r>
              <a:rPr lang="el-GR" dirty="0" err="1"/>
              <a:t>summarized</a:t>
            </a:r>
            <a:r>
              <a:rPr lang="el-GR" dirty="0"/>
              <a:t> </a:t>
            </a:r>
            <a:r>
              <a:rPr lang="el-GR" dirty="0" err="1"/>
              <a:t>as</a:t>
            </a:r>
            <a:r>
              <a:rPr lang="el-GR" dirty="0"/>
              <a:t> the </a:t>
            </a:r>
            <a:r>
              <a:rPr lang="el-GR" dirty="0" err="1"/>
              <a:t>space</a:t>
            </a:r>
            <a:r>
              <a:rPr lang="el-GR" dirty="0"/>
              <a:t> </a:t>
            </a:r>
            <a:r>
              <a:rPr lang="el-GR" dirty="0" err="1"/>
              <a:t>where</a:t>
            </a:r>
            <a:r>
              <a:rPr lang="el-GR" dirty="0"/>
              <a:t> </a:t>
            </a:r>
            <a:r>
              <a:rPr lang="el-GR" dirty="0" err="1"/>
              <a:t>citizens</a:t>
            </a:r>
            <a:r>
              <a:rPr lang="el-GR" dirty="0"/>
              <a:t>’</a:t>
            </a:r>
            <a:r>
              <a:rPr lang="en-US" dirty="0"/>
              <a:t> </a:t>
            </a:r>
            <a:r>
              <a:rPr lang="el-GR" dirty="0" err="1"/>
              <a:t>economic</a:t>
            </a:r>
            <a:r>
              <a:rPr lang="el-GR" dirty="0"/>
              <a:t>, </a:t>
            </a:r>
            <a:r>
              <a:rPr lang="el-GR" dirty="0" err="1"/>
              <a:t>cultural</a:t>
            </a:r>
            <a:r>
              <a:rPr lang="el-GR" dirty="0"/>
              <a:t> and </a:t>
            </a:r>
            <a:r>
              <a:rPr lang="el-GR" dirty="0" err="1"/>
              <a:t>social</a:t>
            </a:r>
            <a:r>
              <a:rPr lang="el-GR" dirty="0"/>
              <a:t> </a:t>
            </a:r>
            <a:r>
              <a:rPr lang="el-GR" dirty="0" err="1"/>
              <a:t>living</a:t>
            </a:r>
            <a:r>
              <a:rPr lang="el-GR" dirty="0"/>
              <a:t> </a:t>
            </a:r>
            <a:r>
              <a:rPr lang="el-GR" dirty="0" err="1"/>
              <a:t>conditions</a:t>
            </a:r>
            <a:r>
              <a:rPr lang="el-GR" dirty="0"/>
              <a:t> </a:t>
            </a:r>
            <a:r>
              <a:rPr lang="el-GR" dirty="0" err="1"/>
              <a:t>are</a:t>
            </a:r>
            <a:r>
              <a:rPr lang="el-GR" dirty="0"/>
              <a:t> </a:t>
            </a:r>
            <a:r>
              <a:rPr lang="el-GR" dirty="0" err="1"/>
              <a:t>shaped</a:t>
            </a:r>
            <a:r>
              <a:rPr lang="el-GR" dirty="0"/>
              <a:t>. </a:t>
            </a:r>
            <a:r>
              <a:rPr lang="el-GR" dirty="0" err="1"/>
              <a:t>This</a:t>
            </a:r>
            <a:r>
              <a:rPr lang="el-GR" dirty="0"/>
              <a:t> </a:t>
            </a:r>
            <a:r>
              <a:rPr lang="el-GR" dirty="0" err="1"/>
              <a:t>sphere</a:t>
            </a:r>
            <a:r>
              <a:rPr lang="el-GR" dirty="0"/>
              <a:t>, the Court </a:t>
            </a:r>
            <a:r>
              <a:rPr lang="el-GR" dirty="0" err="1"/>
              <a:t>held</a:t>
            </a:r>
            <a:r>
              <a:rPr lang="el-GR" dirty="0"/>
              <a:t>, </a:t>
            </a:r>
            <a:r>
              <a:rPr lang="el-GR" dirty="0" err="1"/>
              <a:t>is</a:t>
            </a:r>
            <a:r>
              <a:rPr lang="el-GR" dirty="0"/>
              <a:t> </a:t>
            </a:r>
            <a:r>
              <a:rPr lang="el-GR" dirty="0" err="1"/>
              <a:t>reserved</a:t>
            </a:r>
            <a:r>
              <a:rPr lang="el-GR" dirty="0"/>
              <a:t> for the </a:t>
            </a:r>
            <a:r>
              <a:rPr lang="el-GR" dirty="0" err="1"/>
              <a:t>member</a:t>
            </a:r>
            <a:r>
              <a:rPr lang="en-US" dirty="0"/>
              <a:t> </a:t>
            </a:r>
            <a:r>
              <a:rPr lang="el-GR" dirty="0"/>
              <a:t>states and cannot be communitarized» </a:t>
            </a:r>
            <a:r>
              <a:rPr lang="el-GR" dirty="0" smtClean="0"/>
              <a:t>(παράθεση </a:t>
            </a:r>
            <a:r>
              <a:rPr lang="el-GR" dirty="0"/>
              <a:t>αυτών των βασικών στοιχείων</a:t>
            </a:r>
            <a:r>
              <a:rPr lang="en-US" dirty="0"/>
              <a:t> </a:t>
            </a:r>
            <a:r>
              <a:rPr lang="el-GR" dirty="0"/>
              <a:t>εθνικής διαφοροποίησης, όπως η γλώσσα ή η εθνική πολιτική ιδιότητα)</a:t>
            </a:r>
            <a:r>
              <a:rPr lang="en-US" dirty="0"/>
              <a:t>.</a:t>
            </a:r>
            <a:endParaRPr lang="el-GR" dirty="0"/>
          </a:p>
        </p:txBody>
      </p:sp>
    </p:spTree>
    <p:extLst>
      <p:ext uri="{BB962C8B-B14F-4D97-AF65-F5344CB8AC3E}">
        <p14:creationId xmlns:p14="http://schemas.microsoft.com/office/powerpoint/2010/main" val="37317251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664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335741"/>
            <a:ext cx="9601200" cy="4531659"/>
          </a:xfrm>
        </p:spPr>
        <p:txBody>
          <a:bodyPr>
            <a:normAutofit fontScale="92500" lnSpcReduction="10000"/>
          </a:bodyPr>
          <a:lstStyle/>
          <a:p>
            <a:pPr marL="0" indent="0" algn="just">
              <a:buNone/>
            </a:pPr>
            <a:r>
              <a:rPr lang="el-GR" dirty="0"/>
              <a:t>Και βέβαια, είχε προηγηθεί η απόφαση</a:t>
            </a:r>
            <a:r>
              <a:rPr lang="en-US" dirty="0"/>
              <a:t> </a:t>
            </a:r>
            <a:r>
              <a:rPr lang="el-GR" dirty="0"/>
              <a:t>του ίδιου Δικαστηρίου και για την Συνθήκη του </a:t>
            </a:r>
            <a:r>
              <a:rPr lang="el-GR" dirty="0" smtClean="0"/>
              <a:t>Μααστριχτ (BVerfGE </a:t>
            </a:r>
            <a:r>
              <a:rPr lang="el-GR" dirty="0"/>
              <a:t>89, 155 (1993), στην οποία, το Δικαστήριο</a:t>
            </a:r>
            <a:r>
              <a:rPr lang="en-US" dirty="0"/>
              <a:t> </a:t>
            </a:r>
            <a:r>
              <a:rPr lang="el-GR" dirty="0"/>
              <a:t>ήδη είχε οριοθετήσει τον υπερεθνικό ακτιβισμό της Ένωσης, αποφασίζοντας ότι τα όρια των </a:t>
            </a:r>
            <a:r>
              <a:rPr lang="el-GR" dirty="0" err="1"/>
              <a:t>ενωσιακών</a:t>
            </a:r>
            <a:r>
              <a:rPr lang="en-US" dirty="0"/>
              <a:t> </a:t>
            </a:r>
            <a:r>
              <a:rPr lang="el-GR" dirty="0"/>
              <a:t>αρμοδιοτήτων τίθενται εθνικά κι όχι από τον υπερεθνικό σκοπό και η υπέρβαση αυτών των αρμοδιοτήτων δεν</a:t>
            </a:r>
            <a:r>
              <a:rPr lang="en-US" dirty="0"/>
              <a:t> </a:t>
            </a:r>
            <a:r>
              <a:rPr lang="el-GR" dirty="0"/>
              <a:t>δεσμεύει το κράτος. Σε ειδική εξήγηση αυτής της θέσης, σχετικά με την προστασία των θεμελιωδών δικαιωμάτων, το γερμανικό Δικαστήριο έκρινε ότι μπορεί να διασφαλίσει την προστασία τους και έναντι των </a:t>
            </a:r>
            <a:r>
              <a:rPr lang="el-GR" dirty="0" err="1"/>
              <a:t>ενωσιακών</a:t>
            </a:r>
            <a:r>
              <a:rPr lang="el-GR" dirty="0"/>
              <a:t> αρχών,</a:t>
            </a:r>
            <a:r>
              <a:rPr lang="en-US" dirty="0"/>
              <a:t> </a:t>
            </a:r>
            <a:r>
              <a:rPr lang="el-GR" dirty="0"/>
              <a:t>επιβλέποντας την ικανοποιητική προστασία τους από τις </a:t>
            </a:r>
            <a:r>
              <a:rPr lang="el-GR" dirty="0" err="1"/>
              <a:t>ενωσιακές</a:t>
            </a:r>
            <a:r>
              <a:rPr lang="el-GR" dirty="0"/>
              <a:t> αρχές (Βλ. περισσότερα για την απόφαση</a:t>
            </a:r>
            <a:r>
              <a:rPr lang="en-US" dirty="0"/>
              <a:t> </a:t>
            </a:r>
            <a:r>
              <a:rPr lang="el-GR" dirty="0"/>
              <a:t>αυτή σε </a:t>
            </a:r>
            <a:r>
              <a:rPr lang="el-GR" dirty="0" err="1"/>
              <a:t>Steve</a:t>
            </a:r>
            <a:r>
              <a:rPr lang="el-GR" dirty="0"/>
              <a:t> J. </a:t>
            </a:r>
            <a:r>
              <a:rPr lang="el-GR" dirty="0" err="1"/>
              <a:t>Boom</a:t>
            </a:r>
            <a:r>
              <a:rPr lang="el-GR" dirty="0"/>
              <a:t> , The European Union </a:t>
            </a:r>
            <a:r>
              <a:rPr lang="el-GR" dirty="0" err="1"/>
              <a:t>after</a:t>
            </a:r>
            <a:r>
              <a:rPr lang="el-GR" dirty="0"/>
              <a:t> the </a:t>
            </a:r>
            <a:r>
              <a:rPr lang="el-GR" dirty="0" err="1"/>
              <a:t>Maastricht</a:t>
            </a:r>
            <a:r>
              <a:rPr lang="el-GR" dirty="0"/>
              <a:t> </a:t>
            </a:r>
            <a:r>
              <a:rPr lang="el-GR" dirty="0" err="1"/>
              <a:t>Decision</a:t>
            </a:r>
            <a:r>
              <a:rPr lang="el-GR" dirty="0"/>
              <a:t>: </a:t>
            </a:r>
            <a:r>
              <a:rPr lang="el-GR" dirty="0" err="1"/>
              <a:t>Is</a:t>
            </a:r>
            <a:r>
              <a:rPr lang="el-GR" dirty="0"/>
              <a:t> </a:t>
            </a:r>
            <a:r>
              <a:rPr lang="el-GR" dirty="0" err="1"/>
              <a:t>Germany</a:t>
            </a:r>
            <a:r>
              <a:rPr lang="el-GR" dirty="0"/>
              <a:t> the "</a:t>
            </a:r>
            <a:r>
              <a:rPr lang="el-GR" dirty="0" err="1"/>
              <a:t>Virginia</a:t>
            </a:r>
            <a:r>
              <a:rPr lang="el-GR" dirty="0"/>
              <a:t> of</a:t>
            </a:r>
            <a:r>
              <a:rPr lang="en-US" dirty="0"/>
              <a:t> </a:t>
            </a:r>
            <a:r>
              <a:rPr lang="el-GR" dirty="0"/>
              <a:t>Europe?", Jean Monnet Working Paper 05/1995, http://</a:t>
            </a:r>
            <a:r>
              <a:rPr lang="el-GR" dirty="0" smtClean="0"/>
              <a:t>centers.law.nyu.edu/jeanmonnet/papers/95/9505ind.html).</a:t>
            </a:r>
            <a:endParaRPr lang="el-GR" dirty="0"/>
          </a:p>
          <a:p>
            <a:pPr marL="0" indent="0" algn="just">
              <a:buNone/>
            </a:pPr>
            <a:r>
              <a:rPr lang="el-GR" dirty="0"/>
              <a:t>Βεβαίως, αυτή η διαφορετική ‘ματιά’ Δικαστηρίου της Ένωσης και εθνικών Δικαστηρίων, της διαφορετικής,</a:t>
            </a:r>
            <a:r>
              <a:rPr lang="en-US" dirty="0"/>
              <a:t> </a:t>
            </a:r>
            <a:r>
              <a:rPr lang="el-GR" dirty="0"/>
              <a:t>υπερεθνικής και εθνικής, αντίστοιχα, σκοπιμότητας, συνεισφέρουν αμοιβαία και αλληλοσυμπληρώνουν το πλέγμα</a:t>
            </a:r>
            <a:r>
              <a:rPr lang="en-US" dirty="0"/>
              <a:t> </a:t>
            </a:r>
            <a:r>
              <a:rPr lang="el-GR" dirty="0"/>
              <a:t>ερμηνείας και κίνησης της σχέσης Ένωσης και Κρατών της, κάτι που αντανακλάται έπειτα σε θεσμικό επίπεδο</a:t>
            </a:r>
            <a:r>
              <a:rPr lang="en-US" dirty="0"/>
              <a:t> </a:t>
            </a:r>
            <a:r>
              <a:rPr lang="el-GR" dirty="0"/>
              <a:t>(π.χ. με την </a:t>
            </a:r>
            <a:r>
              <a:rPr lang="el-GR" dirty="0" err="1"/>
              <a:t>υιοθετηση</a:t>
            </a:r>
            <a:r>
              <a:rPr lang="el-GR" dirty="0"/>
              <a:t> από την Ένωση του Χάρτη Θεμελιωδών Δικαιωμάτων και, αντίστοιχα, με τις</a:t>
            </a:r>
            <a:r>
              <a:rPr lang="en-US" dirty="0"/>
              <a:t> </a:t>
            </a:r>
            <a:r>
              <a:rPr lang="el-GR" dirty="0"/>
              <a:t>συνταγματικές εθνικές προσθήκες)</a:t>
            </a:r>
            <a:r>
              <a:rPr lang="en-US" dirty="0"/>
              <a:t>.</a:t>
            </a:r>
            <a:endParaRPr lang="el-GR" dirty="0"/>
          </a:p>
          <a:p>
            <a:pPr marL="0" indent="0" algn="just">
              <a:buNone/>
            </a:pPr>
            <a:endParaRPr lang="el-GR" dirty="0"/>
          </a:p>
        </p:txBody>
      </p:sp>
    </p:spTree>
    <p:extLst>
      <p:ext uri="{BB962C8B-B14F-4D97-AF65-F5344CB8AC3E}">
        <p14:creationId xmlns:p14="http://schemas.microsoft.com/office/powerpoint/2010/main" val="38096041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7871"/>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2286000"/>
            <a:ext cx="9601200" cy="3896436"/>
          </a:xfrm>
        </p:spPr>
        <p:txBody>
          <a:bodyPr>
            <a:normAutofit fontScale="92500" lnSpcReduction="20000"/>
          </a:bodyPr>
          <a:lstStyle/>
          <a:p>
            <a:pPr marL="0" indent="0" algn="just">
              <a:lnSpc>
                <a:spcPct val="150000"/>
              </a:lnSpc>
              <a:buNone/>
            </a:pPr>
            <a:r>
              <a:rPr lang="el-GR" dirty="0"/>
              <a:t>Ευρωπαϊκή’ περί Συντάγματος Θεωρία εννοούμε, σε</a:t>
            </a:r>
            <a:r>
              <a:rPr lang="en-US" dirty="0"/>
              <a:t> </a:t>
            </a:r>
            <a:r>
              <a:rPr lang="el-GR" dirty="0"/>
              <a:t>γενικές γραμμές την μοντέρνα ή νεωτερική Θεωρία</a:t>
            </a:r>
            <a:r>
              <a:rPr lang="en-US" dirty="0"/>
              <a:t> </a:t>
            </a:r>
            <a:r>
              <a:rPr lang="el-GR" dirty="0"/>
              <a:t>γύρω από την έννοια του</a:t>
            </a:r>
            <a:r>
              <a:rPr lang="en-US" dirty="0"/>
              <a:t> </a:t>
            </a:r>
            <a:r>
              <a:rPr lang="el-GR" dirty="0"/>
              <a:t>Συντάγματος που κυοφορήθηκε στο μεσαίωνα στη Δυτική Ευρώπη και γεννήθηκε</a:t>
            </a:r>
            <a:r>
              <a:rPr lang="el-GR" dirty="0" smtClean="0"/>
              <a:t>, μεγάλωσε </a:t>
            </a:r>
            <a:r>
              <a:rPr lang="el-GR" dirty="0"/>
              <a:t>και εμπλουτίστηκε το 17ο και 18ο αιώνα με το κίνημα του συνταγματισμού</a:t>
            </a:r>
            <a:r>
              <a:rPr lang="en-US" dirty="0"/>
              <a:t> </a:t>
            </a:r>
            <a:r>
              <a:rPr lang="el-GR" dirty="0"/>
              <a:t>στην Ευρώπη και μετά στη Βόρεια Αμερική (επομένως, συστηματικά, για την</a:t>
            </a:r>
            <a:r>
              <a:rPr lang="en-US" dirty="0"/>
              <a:t> </a:t>
            </a:r>
            <a:r>
              <a:rPr lang="el-GR" dirty="0"/>
              <a:t>ταυτότητα του νομικού λόγου και την μεγαλύτερη επιστημονικά συνέπεια</a:t>
            </a:r>
            <a:r>
              <a:rPr lang="en-US" dirty="0"/>
              <a:t> </a:t>
            </a:r>
            <a:r>
              <a:rPr lang="el-GR" dirty="0"/>
              <a:t>εντάσσουμε και το συνταγματικό υπόβαθρο των Η.Π.Α. στον όρο ‘</a:t>
            </a:r>
            <a:r>
              <a:rPr lang="el-GR" dirty="0" smtClean="0"/>
              <a:t>ευρωπαϊκή’, ανεξαρτήτως </a:t>
            </a:r>
            <a:r>
              <a:rPr lang="el-GR" dirty="0"/>
              <a:t>βεβαίως των όποιων ιδιαιτεροτήτων), που στήριξε την Γαλλική και</a:t>
            </a:r>
            <a:r>
              <a:rPr lang="en-US" dirty="0"/>
              <a:t> </a:t>
            </a:r>
            <a:r>
              <a:rPr lang="el-GR" dirty="0"/>
              <a:t>Αμερικανική Επανάσταση, που συστηματοποιήθηκε νομικά το 19</a:t>
            </a:r>
            <a:r>
              <a:rPr lang="el-GR" baseline="30000" dirty="0"/>
              <a:t>ο</a:t>
            </a:r>
            <a:r>
              <a:rPr lang="en-US" dirty="0"/>
              <a:t> </a:t>
            </a:r>
            <a:r>
              <a:rPr lang="el-GR" dirty="0"/>
              <a:t>και 20 αιώνα</a:t>
            </a:r>
            <a:r>
              <a:rPr lang="en-US" dirty="0"/>
              <a:t> </a:t>
            </a:r>
            <a:r>
              <a:rPr lang="el-GR" dirty="0"/>
              <a:t>και που επαληθεύτηκε ιστορικά (και ταυτόχρονα) με τη γέννηση, εδραίωση και</a:t>
            </a:r>
            <a:r>
              <a:rPr lang="en-US" dirty="0"/>
              <a:t> </a:t>
            </a:r>
            <a:r>
              <a:rPr lang="el-GR" dirty="0"/>
              <a:t>οριστική μορφοποίηση των Κυρίαρχων Εθνών Κρατών</a:t>
            </a:r>
            <a:r>
              <a:rPr lang="en-US" dirty="0"/>
              <a:t> </a:t>
            </a:r>
            <a:r>
              <a:rPr lang="el-GR" dirty="0"/>
              <a:t>στην Ευρώπη</a:t>
            </a:r>
            <a:r>
              <a:rPr lang="en-US" dirty="0"/>
              <a:t>.</a:t>
            </a:r>
            <a:endParaRPr lang="el-GR" dirty="0"/>
          </a:p>
        </p:txBody>
      </p:sp>
    </p:spTree>
    <p:extLst>
      <p:ext uri="{BB962C8B-B14F-4D97-AF65-F5344CB8AC3E}">
        <p14:creationId xmlns:p14="http://schemas.microsoft.com/office/powerpoint/2010/main" val="27149056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476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a:t>Συντακτική εξουσία…ονομάζεται η εξουσία ψηφίσεως και τροποποιήσεως του Συντάγματος. </a:t>
            </a:r>
            <a:endParaRPr lang="el-GR" dirty="0" smtClean="0"/>
          </a:p>
          <a:p>
            <a:pPr marL="0" indent="0" algn="just">
              <a:buNone/>
            </a:pPr>
            <a:r>
              <a:rPr lang="el-GR" dirty="0" smtClean="0"/>
              <a:t>Η συντακτική εξουσία </a:t>
            </a:r>
            <a:r>
              <a:rPr lang="el-GR" dirty="0"/>
              <a:t>διακρίνεται στην πρωτογενή συντακτική εξουσία…και την παράγωγη συντακτική εξουσία </a:t>
            </a:r>
            <a:r>
              <a:rPr lang="el-GR" dirty="0" smtClean="0"/>
              <a:t>ή αναθεωρητική </a:t>
            </a:r>
            <a:r>
              <a:rPr lang="el-GR" dirty="0"/>
              <a:t>εξουσία ή </a:t>
            </a:r>
            <a:r>
              <a:rPr lang="el-GR" dirty="0" smtClean="0"/>
              <a:t>λειτουργία. Η </a:t>
            </a:r>
            <a:r>
              <a:rPr lang="el-GR" dirty="0"/>
              <a:t>πρώτη μορφή της συντακτικής εξουσίας εμφανίζεται κατά την κατάρτιση</a:t>
            </a:r>
            <a:r>
              <a:rPr lang="en-US" dirty="0"/>
              <a:t> </a:t>
            </a:r>
            <a:r>
              <a:rPr lang="el-GR" dirty="0"/>
              <a:t>του πρώτου Συντάγματος ενός κράτους ή νέου Συντάγματος στην περίπτωση της βίαιης κατάλυσης του</a:t>
            </a:r>
            <a:r>
              <a:rPr lang="en-US" dirty="0"/>
              <a:t> </a:t>
            </a:r>
            <a:r>
              <a:rPr lang="el-GR" dirty="0"/>
              <a:t>υπάρχοντος Συντάγματος. Αντίθετα, η αναθεωρητική εξουσία είναι η εξουσία αναθεωρήσεως (τροποποιήσεως)</a:t>
            </a:r>
            <a:r>
              <a:rPr lang="en-US" dirty="0"/>
              <a:t> </a:t>
            </a:r>
            <a:r>
              <a:rPr lang="el-GR" dirty="0"/>
              <a:t>του υπάρχοντος Συντάγματος. Η βασική διαφορά μεταξύ της πρωτογενούς συντακτικής εξουσίας και της</a:t>
            </a:r>
            <a:r>
              <a:rPr lang="en-US" dirty="0"/>
              <a:t> </a:t>
            </a:r>
            <a:r>
              <a:rPr lang="el-GR" dirty="0"/>
              <a:t>αναθεωρητικής εξουσίας συνίσταται στο ότι η πρώτη είναι νομικά απεριόριστη (κυρίαρχη), ενώ η δεύτερη</a:t>
            </a:r>
            <a:r>
              <a:rPr lang="en-US" dirty="0"/>
              <a:t> </a:t>
            </a:r>
            <a:r>
              <a:rPr lang="el-GR" dirty="0"/>
              <a:t>προϋποθέτει πάντοτε την ύπαρξη Συντάγματος και ασκείται σύμφωνα με τις διατάξεις του. Έτσι, η αναθεωρητική</a:t>
            </a:r>
            <a:r>
              <a:rPr lang="en-US" dirty="0"/>
              <a:t> </a:t>
            </a:r>
            <a:r>
              <a:rPr lang="el-GR" dirty="0"/>
              <a:t>εξουσία αποτελεί μια συντεταγμένη εξουσία (</a:t>
            </a:r>
            <a:r>
              <a:rPr lang="el-GR" dirty="0" err="1"/>
              <a:t>pouvoir</a:t>
            </a:r>
            <a:r>
              <a:rPr lang="el-GR" dirty="0"/>
              <a:t> </a:t>
            </a:r>
            <a:r>
              <a:rPr lang="el-GR" dirty="0" err="1"/>
              <a:t>constitue</a:t>
            </a:r>
            <a:r>
              <a:rPr lang="el-GR" dirty="0"/>
              <a:t>) ή μια αρμοδιότητα οργάνου του κράτους</a:t>
            </a:r>
            <a:r>
              <a:rPr lang="en-US" dirty="0"/>
              <a:t>.</a:t>
            </a:r>
            <a:endParaRPr lang="el-GR" dirty="0"/>
          </a:p>
        </p:txBody>
      </p:sp>
    </p:spTree>
    <p:extLst>
      <p:ext uri="{BB962C8B-B14F-4D97-AF65-F5344CB8AC3E}">
        <p14:creationId xmlns:p14="http://schemas.microsoft.com/office/powerpoint/2010/main" val="16020866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49941"/>
          </a:xfrm>
        </p:spPr>
        <p:txBody>
          <a:bodyPr>
            <a:normAutofit/>
          </a:bodyPr>
          <a:lstStyle/>
          <a:p>
            <a:pPr algn="ctr"/>
            <a:r>
              <a:rPr lang="el-GR" sz="2000" kern="100" dirty="0" err="1">
                <a:effectLst/>
                <a:ea typeface="Aptos" panose="020B0004020202020204" pitchFamily="34" charset="0"/>
                <a:cs typeface="Times New Roman" panose="02020603050405020304" pitchFamily="18" charset="0"/>
              </a:rPr>
              <a:t>Νομοπαρασκευή</a:t>
            </a:r>
            <a:r>
              <a:rPr lang="el-GR" sz="2000" kern="100" dirty="0">
                <a:effectLst/>
                <a:ea typeface="Aptos" panose="020B0004020202020204" pitchFamily="34" charset="0"/>
                <a:cs typeface="Times New Roman" panose="02020603050405020304" pitchFamily="18" charset="0"/>
              </a:rPr>
              <a:t> για μεταφορά στο εθνικό δίκαιο</a:t>
            </a:r>
            <a:br>
              <a:rPr lang="el-GR" sz="2000" kern="100" dirty="0">
                <a:effectLst/>
                <a:ea typeface="Aptos" panose="020B0004020202020204" pitchFamily="34" charset="0"/>
                <a:cs typeface="Times New Roman" panose="02020603050405020304" pitchFamily="18" charset="0"/>
              </a:rPr>
            </a:br>
            <a:endParaRPr lang="el-GR" sz="2000" dirty="0"/>
          </a:p>
        </p:txBody>
      </p:sp>
      <p:sp>
        <p:nvSpPr>
          <p:cNvPr id="3" name="Θέση περιεχομένου 2"/>
          <p:cNvSpPr>
            <a:spLocks noGrp="1"/>
          </p:cNvSpPr>
          <p:nvPr>
            <p:ph idx="1"/>
          </p:nvPr>
        </p:nvSpPr>
        <p:spPr/>
        <p:txBody>
          <a:bodyPr>
            <a:normAutofit fontScale="92500" lnSpcReduction="20000"/>
          </a:bodyPr>
          <a:lstStyle/>
          <a:p>
            <a:pPr marL="0" indent="0" algn="just">
              <a:lnSpc>
                <a:spcPct val="150000"/>
              </a:lnSpc>
              <a:buNone/>
            </a:pPr>
            <a:r>
              <a:rPr lang="el-GR" dirty="0"/>
              <a:t>Θ</a:t>
            </a:r>
            <a:r>
              <a:rPr lang="el-GR" dirty="0" smtClean="0"/>
              <a:t>εσμική </a:t>
            </a:r>
            <a:r>
              <a:rPr lang="el-GR" dirty="0"/>
              <a:t>κατοχύρωση της ελευθερίας κυρίως ως πολιτικής</a:t>
            </a:r>
            <a:r>
              <a:rPr lang="en-US" dirty="0"/>
              <a:t> </a:t>
            </a:r>
            <a:r>
              <a:rPr lang="el-GR" dirty="0" smtClean="0"/>
              <a:t>Ελευθερία</a:t>
            </a:r>
            <a:r>
              <a:rPr lang="el-GR" dirty="0"/>
              <a:t>ς</a:t>
            </a:r>
            <a:r>
              <a:rPr lang="en-US" dirty="0" smtClean="0"/>
              <a:t>, </a:t>
            </a:r>
            <a:r>
              <a:rPr lang="el-GR" dirty="0"/>
              <a:t>που ανάγεται όμως σε μια βάση, θεωρητική και πραγματική,</a:t>
            </a:r>
            <a:r>
              <a:rPr lang="en-US" dirty="0"/>
              <a:t> </a:t>
            </a:r>
            <a:r>
              <a:rPr lang="el-GR" dirty="0" err="1"/>
              <a:t>ατομοκεντρική</a:t>
            </a:r>
            <a:r>
              <a:rPr lang="en-US" dirty="0"/>
              <a:t> </a:t>
            </a:r>
            <a:r>
              <a:rPr lang="el-GR" dirty="0"/>
              <a:t>όλης της έννομης τάξης. Ο </a:t>
            </a:r>
            <a:r>
              <a:rPr lang="el-GR" dirty="0" err="1"/>
              <a:t>Albert</a:t>
            </a:r>
            <a:r>
              <a:rPr lang="el-GR" dirty="0"/>
              <a:t> </a:t>
            </a:r>
            <a:r>
              <a:rPr lang="el-GR" dirty="0" err="1"/>
              <a:t>Venn</a:t>
            </a:r>
            <a:r>
              <a:rPr lang="el-GR" dirty="0"/>
              <a:t> </a:t>
            </a:r>
            <a:r>
              <a:rPr lang="el-GR" dirty="0" err="1"/>
              <a:t>Dicey</a:t>
            </a:r>
            <a:r>
              <a:rPr lang="el-GR" dirty="0"/>
              <a:t>, στις αρχές του 20</a:t>
            </a:r>
            <a:r>
              <a:rPr lang="el-GR" baseline="30000" dirty="0"/>
              <a:t>ου</a:t>
            </a:r>
            <a:r>
              <a:rPr lang="en-US" dirty="0"/>
              <a:t> </a:t>
            </a:r>
            <a:r>
              <a:rPr lang="el-GR" dirty="0"/>
              <a:t>αιώνα, αποδίδει αυτή την ιδιαιτερότητα, εκλαμβάνοντας ως ένα, εκ τριών,</a:t>
            </a:r>
            <a:r>
              <a:rPr lang="en-US" dirty="0"/>
              <a:t> </a:t>
            </a:r>
            <a:r>
              <a:rPr lang="el-GR" dirty="0"/>
              <a:t>χαρακτηριστικών του αγγλικού κράτους δικαίου (‘</a:t>
            </a:r>
            <a:r>
              <a:rPr lang="el-GR" dirty="0" err="1"/>
              <a:t>rule</a:t>
            </a:r>
            <a:r>
              <a:rPr lang="el-GR" dirty="0"/>
              <a:t> of </a:t>
            </a:r>
            <a:r>
              <a:rPr lang="el-GR" dirty="0" err="1"/>
              <a:t>law</a:t>
            </a:r>
            <a:r>
              <a:rPr lang="el-GR" dirty="0"/>
              <a:t>’) ότι, το τελευταίο, σε</a:t>
            </a:r>
            <a:r>
              <a:rPr lang="en-US" dirty="0"/>
              <a:t> </a:t>
            </a:r>
            <a:r>
              <a:rPr lang="el-GR" dirty="0"/>
              <a:t>αντίθεση με άλλες χώρες που διαθέτουν ξέχωρο συνταγματικό κώδικά, δεν αποτελεί</a:t>
            </a:r>
            <a:r>
              <a:rPr lang="en-US" dirty="0"/>
              <a:t> </a:t>
            </a:r>
            <a:r>
              <a:rPr lang="el-GR" dirty="0"/>
              <a:t>πηγή αλλά αποτέλεσμα των ατομικών δικαιωμάτων, όπως προσδιορίζονται και</a:t>
            </a:r>
            <a:r>
              <a:rPr lang="en-US" dirty="0"/>
              <a:t> </a:t>
            </a:r>
            <a:r>
              <a:rPr lang="el-GR" dirty="0"/>
              <a:t>υλοποιούνται με τις δικαστικές αποφάσεις</a:t>
            </a:r>
            <a:r>
              <a:rPr lang="el-GR" dirty="0" smtClean="0"/>
              <a:t>.</a:t>
            </a:r>
            <a:r>
              <a:rPr lang="en-GB" dirty="0" smtClean="0"/>
              <a:t> </a:t>
            </a:r>
            <a:r>
              <a:rPr lang="el-GR" dirty="0" smtClean="0"/>
              <a:t>Μιλάμε </a:t>
            </a:r>
            <a:r>
              <a:rPr lang="el-GR" dirty="0"/>
              <a:t>εν τέλει για την εγγύηση</a:t>
            </a:r>
            <a:r>
              <a:rPr lang="en-US" dirty="0"/>
              <a:t> </a:t>
            </a:r>
            <a:r>
              <a:rPr lang="el-GR" dirty="0"/>
              <a:t>ελευθερίας που αποτελεί η ίδια η έννομη </a:t>
            </a:r>
            <a:r>
              <a:rPr lang="el-GR" dirty="0" smtClean="0"/>
              <a:t>τάξη, </a:t>
            </a:r>
            <a:r>
              <a:rPr lang="el-GR" dirty="0"/>
              <a:t>επαληθεύεται δε από την δέσμευση </a:t>
            </a:r>
            <a:r>
              <a:rPr lang="el-GR" dirty="0" smtClean="0"/>
              <a:t>του</a:t>
            </a:r>
            <a:r>
              <a:rPr lang="en-GB" dirty="0" smtClean="0"/>
              <a:t> </a:t>
            </a:r>
            <a:r>
              <a:rPr lang="el-GR" dirty="0" smtClean="0"/>
              <a:t>Κοινοβουλίου </a:t>
            </a:r>
            <a:r>
              <a:rPr lang="el-GR" dirty="0"/>
              <a:t>έναντι των βασικών νομικών κειμένων </a:t>
            </a:r>
            <a:r>
              <a:rPr lang="el-GR" dirty="0" smtClean="0"/>
              <a:t>ελευθερίας</a:t>
            </a:r>
            <a:r>
              <a:rPr lang="en-GB" dirty="0" smtClean="0"/>
              <a:t>.</a:t>
            </a:r>
            <a:endParaRPr lang="en-US" dirty="0"/>
          </a:p>
          <a:p>
            <a:pPr marL="0" indent="0">
              <a:buNone/>
            </a:pPr>
            <a:endParaRPr lang="el-GR" dirty="0"/>
          </a:p>
        </p:txBody>
      </p:sp>
    </p:spTree>
    <p:extLst>
      <p:ext uri="{BB962C8B-B14F-4D97-AF65-F5344CB8AC3E}">
        <p14:creationId xmlns:p14="http://schemas.microsoft.com/office/powerpoint/2010/main" val="42294596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89547"/>
          </a:xfrm>
        </p:spPr>
        <p:txBody>
          <a:bodyPr>
            <a:normAutofit fontScale="90000"/>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br>
              <a:rPr lang="el-GR" sz="2800" kern="100" dirty="0">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91389" y="1507958"/>
            <a:ext cx="9681411" cy="4359442"/>
          </a:xfrm>
        </p:spPr>
        <p:txBody>
          <a:bodyPr>
            <a:normAutofit/>
          </a:bodyPr>
          <a:lstStyle/>
          <a:p>
            <a:pPr marL="0" indent="0" algn="just">
              <a:lnSpc>
                <a:spcPct val="150000"/>
              </a:lnSpc>
              <a:buNone/>
            </a:pPr>
            <a:r>
              <a:rPr lang="en-GB" dirty="0" smtClean="0"/>
              <a:t>H </a:t>
            </a:r>
            <a:r>
              <a:rPr lang="el-GR" dirty="0" smtClean="0"/>
              <a:t>γαλλική συνταγματική προσέγγιση </a:t>
            </a:r>
            <a:r>
              <a:rPr lang="el-GR" dirty="0"/>
              <a:t>ομοιάζει με την αγγλική ως προς το γεγονός ότι, σε</a:t>
            </a:r>
          </a:p>
          <a:p>
            <a:pPr marL="0" indent="0" algn="just">
              <a:lnSpc>
                <a:spcPct val="150000"/>
              </a:lnSpc>
              <a:buNone/>
            </a:pPr>
            <a:r>
              <a:rPr lang="el-GR" dirty="0"/>
              <a:t>οργανωτικό επίπεδο, επιλέχτηκε το προβάδισμα της πολιτικής </a:t>
            </a:r>
            <a:r>
              <a:rPr lang="el-GR" dirty="0" smtClean="0"/>
              <a:t>ελευθερίας. </a:t>
            </a:r>
          </a:p>
          <a:p>
            <a:pPr marL="0" indent="0" algn="just">
              <a:lnSpc>
                <a:spcPct val="150000"/>
              </a:lnSpc>
              <a:buNone/>
            </a:pPr>
            <a:r>
              <a:rPr lang="el-GR" dirty="0" smtClean="0"/>
              <a:t>Ο συλλογικός </a:t>
            </a:r>
            <a:r>
              <a:rPr lang="el-GR" dirty="0"/>
              <a:t>αυτοπροσδιορισμός σε επίπεδο οργανωτικό δεν νοεί παραβιάσεις </a:t>
            </a:r>
            <a:r>
              <a:rPr lang="el-GR" dirty="0" smtClean="0"/>
              <a:t>της ατομικής ελευθερίας. Όμως</a:t>
            </a:r>
            <a:r>
              <a:rPr lang="el-GR" dirty="0"/>
              <a:t>, </a:t>
            </a:r>
            <a:r>
              <a:rPr lang="el-GR" dirty="0" smtClean="0"/>
              <a:t>διαφέρει ως προς την αγγλική παράδοση σε ορισμένα σημεία. </a:t>
            </a:r>
            <a:r>
              <a:rPr lang="el-GR" dirty="0"/>
              <a:t>Αφενός διαφέρει η βάση, </a:t>
            </a:r>
            <a:r>
              <a:rPr lang="el-GR" dirty="0" smtClean="0"/>
              <a:t>το θεμέλιο</a:t>
            </a:r>
            <a:r>
              <a:rPr lang="el-GR" dirty="0"/>
              <a:t>, στην διατήρηση και εγγύηση του οποίου η οργάνωση της εξουσίας </a:t>
            </a:r>
            <a:r>
              <a:rPr lang="el-GR" dirty="0" smtClean="0"/>
              <a:t>αποσκοπεί. Σε </a:t>
            </a:r>
            <a:r>
              <a:rPr lang="el-GR" dirty="0"/>
              <a:t>αντίθεση με την αγγλική θεωρία, η γαλλική προεπαναστατική και </a:t>
            </a:r>
            <a:r>
              <a:rPr lang="el-GR" dirty="0" smtClean="0"/>
              <a:t>επαναστατική θεωρία </a:t>
            </a:r>
            <a:r>
              <a:rPr lang="el-GR" dirty="0"/>
              <a:t>έδωσε μεγαλύτερη έμφαση στη πρωταρχική και πιο σπουδαία μορφή </a:t>
            </a:r>
            <a:r>
              <a:rPr lang="el-GR" dirty="0" smtClean="0"/>
              <a:t>συνοχής που </a:t>
            </a:r>
            <a:r>
              <a:rPr lang="el-GR" dirty="0"/>
              <a:t>προσφέρει η έννοια του Λαού και του Έθνους.</a:t>
            </a:r>
          </a:p>
          <a:p>
            <a:pPr marL="0" indent="0">
              <a:buNone/>
            </a:pPr>
            <a:endParaRPr lang="el-GR" dirty="0"/>
          </a:p>
        </p:txBody>
      </p:sp>
    </p:spTree>
    <p:extLst>
      <p:ext uri="{BB962C8B-B14F-4D97-AF65-F5344CB8AC3E}">
        <p14:creationId xmlns:p14="http://schemas.microsoft.com/office/powerpoint/2010/main" val="3053469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1361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67326" y="1580147"/>
            <a:ext cx="9705474" cy="4287253"/>
          </a:xfrm>
        </p:spPr>
        <p:txBody>
          <a:bodyPr>
            <a:normAutofit/>
          </a:bodyPr>
          <a:lstStyle/>
          <a:p>
            <a:pPr marL="0" indent="0" algn="just">
              <a:lnSpc>
                <a:spcPct val="150000"/>
              </a:lnSpc>
              <a:buNone/>
            </a:pPr>
            <a:r>
              <a:rPr lang="el-GR" dirty="0" smtClean="0"/>
              <a:t>Ο </a:t>
            </a:r>
            <a:r>
              <a:rPr lang="el-GR" dirty="0"/>
              <a:t>λαός, ως Έθνος (ως συγκεκριμένος για κάποιο λόγο, δηλαδή, λαός) διεκδικεί </a:t>
            </a:r>
            <a:r>
              <a:rPr lang="el-GR" dirty="0" smtClean="0"/>
              <a:t>με βούληση </a:t>
            </a:r>
            <a:r>
              <a:rPr lang="el-GR" dirty="0"/>
              <a:t>ίδια, ξέχωρη από τις ατομικές βουλήσεις όσων τον </a:t>
            </a:r>
            <a:r>
              <a:rPr lang="el-GR" dirty="0" smtClean="0"/>
              <a:t>απαρτίζουν. Η βούληση </a:t>
            </a:r>
            <a:r>
              <a:rPr lang="el-GR" dirty="0"/>
              <a:t>του Έθνους δεν διασπάται ή ανάγεται σε επιμέρους </a:t>
            </a:r>
            <a:r>
              <a:rPr lang="el-GR" dirty="0" smtClean="0"/>
              <a:t>ατομικές </a:t>
            </a:r>
            <a:r>
              <a:rPr lang="el-GR" dirty="0"/>
              <a:t>(κι </a:t>
            </a:r>
            <a:r>
              <a:rPr lang="el-GR" dirty="0" smtClean="0"/>
              <a:t>όχι πολιτικές</a:t>
            </a:r>
            <a:r>
              <a:rPr lang="el-GR" dirty="0"/>
              <a:t>) βουλήσεις ατόμων που κινούνται εξ’ ίδιων </a:t>
            </a:r>
            <a:r>
              <a:rPr lang="el-GR" dirty="0" smtClean="0"/>
              <a:t>συμφερόντων.</a:t>
            </a:r>
          </a:p>
          <a:p>
            <a:pPr marL="0" indent="0" algn="just">
              <a:lnSpc>
                <a:spcPct val="150000"/>
              </a:lnSpc>
              <a:buNone/>
            </a:pPr>
            <a:r>
              <a:rPr lang="el-GR" dirty="0" smtClean="0"/>
              <a:t>Η γερμανική συνταγματική παράδοση</a:t>
            </a:r>
            <a:r>
              <a:rPr lang="en-GB" dirty="0" smtClean="0"/>
              <a:t>:</a:t>
            </a:r>
            <a:r>
              <a:rPr lang="en-US" dirty="0" smtClean="0"/>
              <a:t> </a:t>
            </a:r>
            <a:endParaRPr lang="el-GR" dirty="0"/>
          </a:p>
          <a:p>
            <a:endParaRPr lang="el-GR" dirty="0"/>
          </a:p>
        </p:txBody>
      </p:sp>
    </p:spTree>
    <p:extLst>
      <p:ext uri="{BB962C8B-B14F-4D97-AF65-F5344CB8AC3E}">
        <p14:creationId xmlns:p14="http://schemas.microsoft.com/office/powerpoint/2010/main" val="29883625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184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339516" y="1532021"/>
            <a:ext cx="9601200" cy="3581400"/>
          </a:xfrm>
        </p:spPr>
        <p:txBody>
          <a:bodyPr>
            <a:normAutofit lnSpcReduction="10000"/>
          </a:bodyPr>
          <a:lstStyle/>
          <a:p>
            <a:pPr marL="0" indent="0" algn="just">
              <a:lnSpc>
                <a:spcPct val="150000"/>
              </a:lnSpc>
              <a:buNone/>
            </a:pPr>
            <a:r>
              <a:rPr lang="el-GR" dirty="0"/>
              <a:t>Η έννοια του κράτους δικαίου είναι, πράγματι, πνευματικό δημιούργημα της γερμανικής νομικής σκέψης </a:t>
            </a:r>
            <a:r>
              <a:rPr lang="el-GR" dirty="0" smtClean="0"/>
              <a:t>του</a:t>
            </a:r>
            <a:r>
              <a:rPr lang="en-US" dirty="0" smtClean="0"/>
              <a:t> </a:t>
            </a:r>
            <a:r>
              <a:rPr lang="el-GR" dirty="0" smtClean="0"/>
              <a:t>δεύτερου </a:t>
            </a:r>
            <a:r>
              <a:rPr lang="el-GR" dirty="0"/>
              <a:t>μισού του 19ου αιώνα, αυτό όμως δεν οφείλεται στην ανωτερότητα της γερμανικής </a:t>
            </a:r>
            <a:r>
              <a:rPr lang="el-GR" dirty="0" smtClean="0"/>
              <a:t>νομικής</a:t>
            </a:r>
            <a:r>
              <a:rPr lang="en-US" dirty="0" smtClean="0"/>
              <a:t> </a:t>
            </a:r>
            <a:r>
              <a:rPr lang="el-GR" dirty="0" smtClean="0"/>
              <a:t>παιδείας, αλλά </a:t>
            </a:r>
            <a:r>
              <a:rPr lang="el-GR" dirty="0"/>
              <a:t>στις ιστορικές συνθήκες δημιουργίας και ενοποίησης του γερμανικού </a:t>
            </a:r>
            <a:r>
              <a:rPr lang="el-GR" dirty="0" smtClean="0"/>
              <a:t>έθνους…γι’αυτό </a:t>
            </a:r>
            <a:r>
              <a:rPr lang="el-GR" dirty="0"/>
              <a:t>και </a:t>
            </a:r>
            <a:r>
              <a:rPr lang="el-GR" dirty="0" smtClean="0"/>
              <a:t>το νόημα του κράτους δικαίου (Rechtsstaat) είναι εμποτισμένο από το κλίμα της μοναρχικής Γερμανίας και καταγράφει </a:t>
            </a:r>
            <a:r>
              <a:rPr lang="el-GR" dirty="0"/>
              <a:t>τον κεντρικό ρόλο της κρατικής γραφειοκρατίας στη διαδικασία ενοποίησης του γερμανικού </a:t>
            </a:r>
            <a:r>
              <a:rPr lang="el-GR" dirty="0" smtClean="0"/>
              <a:t>έθνους, αποπνέει </a:t>
            </a:r>
            <a:r>
              <a:rPr lang="el-GR" dirty="0"/>
              <a:t>δε έντονο κρατισμό και φορμαλιστικό ιδεαλισμό…» (Αντώνης Μανιτάκης, Κράτος Δικαίου </a:t>
            </a:r>
            <a:r>
              <a:rPr lang="el-GR" dirty="0" smtClean="0"/>
              <a:t>και Δικαστικός </a:t>
            </a:r>
            <a:r>
              <a:rPr lang="el-GR" dirty="0"/>
              <a:t>Έλεγχος της </a:t>
            </a:r>
            <a:r>
              <a:rPr lang="el-GR" dirty="0" smtClean="0"/>
              <a:t>Συνταγματικότητας).</a:t>
            </a:r>
            <a:endParaRPr lang="el-GR" dirty="0"/>
          </a:p>
        </p:txBody>
      </p:sp>
    </p:spTree>
    <p:extLst>
      <p:ext uri="{BB962C8B-B14F-4D97-AF65-F5344CB8AC3E}">
        <p14:creationId xmlns:p14="http://schemas.microsoft.com/office/powerpoint/2010/main" val="601920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49941"/>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138517" y="1515036"/>
            <a:ext cx="9601200" cy="3581400"/>
          </a:xfrm>
        </p:spPr>
        <p:txBody>
          <a:bodyPr>
            <a:normAutofit fontScale="92500" lnSpcReduction="10000"/>
          </a:bodyPr>
          <a:lstStyle/>
          <a:p>
            <a:pPr>
              <a:buFont typeface="Wingdings" panose="05000000000000000000" pitchFamily="2" charset="2"/>
              <a:buChar char="Ø"/>
            </a:pPr>
            <a:r>
              <a:rPr lang="el-GR" b="1" dirty="0" smtClean="0"/>
              <a:t>λ20 </a:t>
            </a:r>
            <a:r>
              <a:rPr lang="el-GR" b="1" dirty="0"/>
              <a:t>Ιουλίου 1963 — Η ΕΟΚ υπογράφει την πρώτη της μεγάλη διεθνή συμφωνία</a:t>
            </a:r>
          </a:p>
          <a:p>
            <a:pPr marL="0" indent="0" algn="just">
              <a:buNone/>
            </a:pPr>
            <a:r>
              <a:rPr lang="el-GR" dirty="0"/>
              <a:t>Τα 6 κράτη μέλη υπογράφουν τη Σύμβαση του </a:t>
            </a:r>
            <a:r>
              <a:rPr lang="el-GR" dirty="0" err="1"/>
              <a:t>Γιαουντέ</a:t>
            </a:r>
            <a:r>
              <a:rPr lang="el-GR" dirty="0"/>
              <a:t> για την προώθηση της συνεργασίας και του εμπορίου με 18 πρώην αποικίες στην Αφρική. Σήμερα, η ΕΕ έχει μια τέτοιου είδους ειδική σχέση με 79 χώρες της Αφρικής, της Καραϊβικής και του Ειρηνικού (ΑΚΕ) και καταβάλλει προσπάθειες για την οικοδόμηση </a:t>
            </a:r>
            <a:r>
              <a:rPr lang="el-GR" dirty="0">
                <a:solidFill>
                  <a:schemeClr val="tx1"/>
                </a:solidFill>
              </a:rPr>
              <a:t>ισχυρότερης εταιρικής σχέσης </a:t>
            </a:r>
            <a:r>
              <a:rPr lang="el-GR" dirty="0"/>
              <a:t>με την Αφρική για την αντιμετώπιση κοινών προκλήσεων για τις δύο ηπείρους.</a:t>
            </a:r>
          </a:p>
          <a:p>
            <a:pPr algn="just">
              <a:buFont typeface="Wingdings" panose="05000000000000000000" pitchFamily="2" charset="2"/>
              <a:buChar char="Ø"/>
            </a:pPr>
            <a:r>
              <a:rPr lang="el-GR" b="1" dirty="0"/>
              <a:t>8 Απριλίου 1965 — Υπογραφή της «Συνθήκης Συγχώνευσης»</a:t>
            </a:r>
          </a:p>
          <a:p>
            <a:pPr marL="0" indent="0" algn="just">
              <a:buNone/>
            </a:pPr>
            <a:r>
              <a:rPr lang="el-GR" dirty="0"/>
              <a:t>Η </a:t>
            </a:r>
            <a:r>
              <a:rPr lang="el-GR" dirty="0">
                <a:solidFill>
                  <a:schemeClr val="tx1"/>
                </a:solidFill>
              </a:rPr>
              <a:t>Συνθήκη</a:t>
            </a:r>
            <a:r>
              <a:rPr lang="el-GR" dirty="0"/>
              <a:t> για τη συγχώνευση των οργάνων άσκησης της εκτελεστικής εξουσίας των 3 Κοινοτήτων (της Ευρωπαϊκής Κοινότητας Άνθρακα και Χάλυβα, της Ευρωπαϊκής Οικονομικής Κοινότητας και της </a:t>
            </a:r>
            <a:r>
              <a:rPr lang="el-GR" dirty="0" err="1"/>
              <a:t>Ευρατόμ</a:t>
            </a:r>
            <a:r>
              <a:rPr lang="el-GR" dirty="0"/>
              <a:t>) υπογράφεται στις Βρυξέλλες και τίθεται σε ισχύ την 1η Ιουλίου 1967. Στο εξής, οι Ευρωπαϊκές Κοινότητες θα διαθέτουν ενιαίο διοικητικό όργανο (την Επιτροπή) και ενιαίο εκτελεστικό όργανο (το Συμβούλιο).</a:t>
            </a:r>
          </a:p>
          <a:p>
            <a:pPr algn="just"/>
            <a:endParaRPr lang="el-GR" dirty="0"/>
          </a:p>
        </p:txBody>
      </p:sp>
    </p:spTree>
    <p:extLst>
      <p:ext uri="{BB962C8B-B14F-4D97-AF65-F5344CB8AC3E}">
        <p14:creationId xmlns:p14="http://schemas.microsoft.com/office/powerpoint/2010/main" val="30401347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756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27221" y="1532021"/>
            <a:ext cx="9601200" cy="4152272"/>
          </a:xfrm>
        </p:spPr>
        <p:txBody>
          <a:bodyPr>
            <a:normAutofit/>
          </a:bodyPr>
          <a:lstStyle/>
          <a:p>
            <a:pPr marL="0" indent="0" algn="just">
              <a:lnSpc>
                <a:spcPct val="150000"/>
              </a:lnSpc>
              <a:buNone/>
            </a:pPr>
            <a:r>
              <a:rPr lang="el-GR" dirty="0"/>
              <a:t>Εάν κάποιος δεν γνώριζε πως προέκυψε η Ένωση και διάβαζε για πρώτη φορά το</a:t>
            </a:r>
          </a:p>
          <a:p>
            <a:pPr marL="0" indent="0" algn="just">
              <a:lnSpc>
                <a:spcPct val="150000"/>
              </a:lnSpc>
              <a:buNone/>
            </a:pPr>
            <a:r>
              <a:rPr lang="el-GR" dirty="0"/>
              <a:t>πρωτογενές δίκαιο </a:t>
            </a:r>
            <a:r>
              <a:rPr lang="el-GR" dirty="0" smtClean="0"/>
              <a:t>αυτής, θα </a:t>
            </a:r>
            <a:r>
              <a:rPr lang="el-GR" dirty="0"/>
              <a:t>διαπίστωνε την εγκαθίδρυση και θεσμική λειτουργία</a:t>
            </a:r>
            <a:endParaRPr lang="en-US" dirty="0"/>
          </a:p>
          <a:p>
            <a:pPr marL="0" indent="0" algn="just">
              <a:lnSpc>
                <a:spcPct val="150000"/>
              </a:lnSpc>
              <a:buNone/>
            </a:pPr>
            <a:r>
              <a:rPr lang="el-GR" dirty="0" smtClean="0"/>
              <a:t>ενός Κράτους Δικαίου, μιας Τάξης-Κυριαρχίας του Δικαίου, μιας αλληλουχίας</a:t>
            </a:r>
          </a:p>
          <a:p>
            <a:pPr marL="0" indent="0" algn="just">
              <a:lnSpc>
                <a:spcPct val="150000"/>
              </a:lnSpc>
              <a:buNone/>
            </a:pPr>
            <a:r>
              <a:rPr lang="el-GR" dirty="0" smtClean="0"/>
              <a:t>συντεταγμένων λειτουργιών, ενός συστήματος αρμοδιοτήτων, διάχυσης δηλαδή</a:t>
            </a:r>
          </a:p>
          <a:p>
            <a:pPr marL="0" indent="0" algn="just">
              <a:lnSpc>
                <a:spcPct val="150000"/>
              </a:lnSpc>
              <a:buNone/>
            </a:pPr>
            <a:r>
              <a:rPr lang="el-GR" dirty="0" smtClean="0"/>
              <a:t>πολιτικής βούλησης σε περισσότερα όργανα, επιφορτισμένα με αρμοδιότητες (</a:t>
            </a:r>
            <a:r>
              <a:rPr lang="el-GR" dirty="0"/>
              <a:t>κι </a:t>
            </a:r>
            <a:r>
              <a:rPr lang="el-GR" dirty="0" smtClean="0"/>
              <a:t>όχι πρωτογενή </a:t>
            </a:r>
            <a:r>
              <a:rPr lang="el-GR" dirty="0"/>
              <a:t>αδέσμευτη εξουσία), με ειδικές, συγκεκριμένες και οριοθετημένες κατά</a:t>
            </a:r>
          </a:p>
          <a:p>
            <a:pPr marL="0" indent="0" algn="just">
              <a:lnSpc>
                <a:spcPct val="150000"/>
              </a:lnSpc>
              <a:buNone/>
            </a:pPr>
            <a:r>
              <a:rPr lang="el-GR" dirty="0"/>
              <a:t>περιεχόμενο λειτουργίες.</a:t>
            </a:r>
          </a:p>
          <a:p>
            <a:pPr marL="0" indent="0">
              <a:buNone/>
            </a:pPr>
            <a:endParaRPr lang="el-GR" dirty="0"/>
          </a:p>
        </p:txBody>
      </p:sp>
    </p:spTree>
    <p:extLst>
      <p:ext uri="{BB962C8B-B14F-4D97-AF65-F5344CB8AC3E}">
        <p14:creationId xmlns:p14="http://schemas.microsoft.com/office/powerpoint/2010/main" val="27525806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371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03158" y="1644315"/>
            <a:ext cx="9601200" cy="4258341"/>
          </a:xfrm>
        </p:spPr>
        <p:txBody>
          <a:bodyPr>
            <a:normAutofit fontScale="92500" lnSpcReduction="20000"/>
          </a:bodyPr>
          <a:lstStyle/>
          <a:p>
            <a:pPr marL="0" indent="0" algn="just">
              <a:lnSpc>
                <a:spcPct val="150000"/>
              </a:lnSpc>
              <a:buNone/>
            </a:pPr>
            <a:r>
              <a:rPr lang="el-GR" dirty="0" smtClean="0"/>
              <a:t>Θα </a:t>
            </a:r>
            <a:r>
              <a:rPr lang="el-GR" dirty="0"/>
              <a:t>διαπίστωνε επίσης, μετά τη Λισσαβόνα για πρώτη φορά, ένα πλαίσιο εγγυητικό</a:t>
            </a:r>
          </a:p>
          <a:p>
            <a:pPr marL="0" indent="0" algn="just">
              <a:lnSpc>
                <a:spcPct val="150000"/>
              </a:lnSpc>
              <a:buNone/>
            </a:pPr>
            <a:r>
              <a:rPr lang="el-GR" dirty="0"/>
              <a:t>έναντι (ή και μέσω) των ενεργειών των οργάνων της Ένωσης, με την τυπική ισχύ του</a:t>
            </a:r>
          </a:p>
          <a:p>
            <a:pPr marL="0" indent="0" algn="just">
              <a:lnSpc>
                <a:spcPct val="150000"/>
              </a:lnSpc>
              <a:buNone/>
            </a:pPr>
            <a:r>
              <a:rPr lang="el-GR" dirty="0"/>
              <a:t>Χάρτη Θεμελιωδών </a:t>
            </a:r>
            <a:r>
              <a:rPr lang="el-GR" dirty="0" smtClean="0"/>
              <a:t>Δικαιωμάτων, </a:t>
            </a:r>
            <a:r>
              <a:rPr lang="el-GR" dirty="0"/>
              <a:t>ένα πλαίσιο αξιακό και οργανωτικές εγγυήσεις</a:t>
            </a:r>
          </a:p>
          <a:p>
            <a:pPr marL="0" indent="0" algn="just">
              <a:lnSpc>
                <a:spcPct val="150000"/>
              </a:lnSpc>
              <a:buNone/>
            </a:pPr>
            <a:r>
              <a:rPr lang="el-GR" dirty="0"/>
              <a:t>δημοκρατικότητας, κράτους δικαίου δημοκρατικού, στο μέτρο που, μετά τη</a:t>
            </a:r>
          </a:p>
          <a:p>
            <a:pPr marL="0" indent="0" algn="just">
              <a:lnSpc>
                <a:spcPct val="150000"/>
              </a:lnSpc>
              <a:buNone/>
            </a:pPr>
            <a:r>
              <a:rPr lang="el-GR" dirty="0"/>
              <a:t>Λισσαβόνα, ενισχύθηκαν και καθιερώθηκαν θεσμοί δημοκρατικοί, οργανωτικές,</a:t>
            </a:r>
          </a:p>
          <a:p>
            <a:pPr marL="0" indent="0" algn="just">
              <a:lnSpc>
                <a:spcPct val="150000"/>
              </a:lnSpc>
              <a:buNone/>
            </a:pPr>
            <a:r>
              <a:rPr lang="el-GR" dirty="0"/>
              <a:t>αξιακές και </a:t>
            </a:r>
            <a:r>
              <a:rPr lang="el-GR" dirty="0" smtClean="0"/>
              <a:t>εγγυητικές </a:t>
            </a:r>
            <a:r>
              <a:rPr lang="el-GR" dirty="0"/>
              <a:t>επιλογές που αποδίδουν στο δίκαιο της Ένωσης, για αυτή την</a:t>
            </a:r>
          </a:p>
          <a:p>
            <a:pPr marL="0" indent="0" algn="just">
              <a:lnSpc>
                <a:spcPct val="150000"/>
              </a:lnSpc>
              <a:buNone/>
            </a:pPr>
            <a:r>
              <a:rPr lang="el-GR" dirty="0"/>
              <a:t>όψη του, το χαρακτηρισμό του , ως συνταγματικής προδιαγραφής τάξης ή ως ενός </a:t>
            </a:r>
            <a:r>
              <a:rPr lang="en-GB" dirty="0"/>
              <a:t>sui generis </a:t>
            </a:r>
            <a:r>
              <a:rPr lang="el-GR" dirty="0"/>
              <a:t> συνταγματικού συστήματος.</a:t>
            </a:r>
          </a:p>
          <a:p>
            <a:endParaRPr lang="el-GR" dirty="0"/>
          </a:p>
        </p:txBody>
      </p:sp>
    </p:spTree>
    <p:extLst>
      <p:ext uri="{BB962C8B-B14F-4D97-AF65-F5344CB8AC3E}">
        <p14:creationId xmlns:p14="http://schemas.microsoft.com/office/powerpoint/2010/main" val="13713279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996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15453" y="1435767"/>
            <a:ext cx="9657347" cy="4794435"/>
          </a:xfrm>
        </p:spPr>
        <p:txBody>
          <a:bodyPr>
            <a:normAutofit fontScale="85000" lnSpcReduction="20000"/>
          </a:bodyPr>
          <a:lstStyle/>
          <a:p>
            <a:pPr marL="0" indent="0" algn="just">
              <a:lnSpc>
                <a:spcPct val="160000"/>
              </a:lnSpc>
              <a:buNone/>
            </a:pPr>
            <a:r>
              <a:rPr lang="el-GR" dirty="0"/>
              <a:t>Τόσο πριν τη Λισσαβόνα όσο και μετά, η γερμανικής προέλευσης </a:t>
            </a:r>
            <a:r>
              <a:rPr lang="el-GR" dirty="0" smtClean="0"/>
              <a:t>γραφειοκρατική ανάπτυξη </a:t>
            </a:r>
            <a:r>
              <a:rPr lang="el-GR" dirty="0"/>
              <a:t>ενός ξέχωρου ουδέτερου μηχανισμού, οργανωμένου λεπτομερώς </a:t>
            </a:r>
            <a:r>
              <a:rPr lang="el-GR" dirty="0" smtClean="0"/>
              <a:t>και ειδικώς </a:t>
            </a:r>
            <a:r>
              <a:rPr lang="el-GR" dirty="0"/>
              <a:t>ως ένα πολύπλοκο και πολυδιάστατο </a:t>
            </a:r>
            <a:r>
              <a:rPr lang="el-GR" dirty="0" smtClean="0"/>
              <a:t>δίκτυο νομικό </a:t>
            </a:r>
            <a:r>
              <a:rPr lang="el-GR" dirty="0"/>
              <a:t>διάχυσης </a:t>
            </a:r>
            <a:r>
              <a:rPr lang="el-GR" dirty="0" smtClean="0"/>
              <a:t>πολιτικής ύλης </a:t>
            </a:r>
            <a:r>
              <a:rPr lang="el-GR" dirty="0"/>
              <a:t>και διάσπασης της </a:t>
            </a:r>
            <a:r>
              <a:rPr lang="el-GR" dirty="0" smtClean="0"/>
              <a:t>εξουσίας, αποτελεί </a:t>
            </a:r>
            <a:r>
              <a:rPr lang="el-GR" dirty="0"/>
              <a:t>τη βασική όψη των </a:t>
            </a:r>
            <a:r>
              <a:rPr lang="el-GR" dirty="0" smtClean="0"/>
              <a:t>πρωτογενών Συνθηκών</a:t>
            </a:r>
            <a:r>
              <a:rPr lang="el-GR" dirty="0"/>
              <a:t>.</a:t>
            </a:r>
            <a:endParaRPr lang="en-US" dirty="0"/>
          </a:p>
          <a:p>
            <a:pPr marL="0" indent="0" algn="just">
              <a:lnSpc>
                <a:spcPct val="160000"/>
              </a:lnSpc>
              <a:buNone/>
            </a:pPr>
            <a:r>
              <a:rPr lang="el-GR" dirty="0"/>
              <a:t>Σύμφωνα με το άρθρο 1 ΣΕΕ, «Με την παρούσα Συνθήκη, τα </a:t>
            </a:r>
            <a:r>
              <a:rPr lang="el-GR" dirty="0" smtClean="0"/>
              <a:t>ΥΨΗΛΑ ΣΥΜΒΑΛΛΟΜΕΝΑ </a:t>
            </a:r>
            <a:r>
              <a:rPr lang="el-GR" dirty="0"/>
              <a:t>ΜΕΡΗ ιδρύουν μεταξύ τους μία ΕΥΡΩΠΑÏΚΗ </a:t>
            </a:r>
            <a:r>
              <a:rPr lang="el-GR" dirty="0" smtClean="0"/>
              <a:t>ΕΝΩΣΗ, εφεξής </a:t>
            </a:r>
            <a:r>
              <a:rPr lang="el-GR" dirty="0"/>
              <a:t>καλούμενη «Ένωση», στην οποία τα κράτη μέλη απονέμουν αρμοδιότητες για την επίτευξη των κοινών τους στόχων», στο Άρθρο 3 παρ.6 «Η Ένωση επιδιώκει τους στόχους αυτούς με πρόσφορα μέσα, ανάλογα με τις αρμοδιότητες που της απονέμονται με τις Συνθήκες», στο Άρθρο 4 παρ.1 «…κάθε αρμοδιότητα η οποία δεν απονέμεται στην Ένωση με τις Συνθήκες ανήκει στα κράτη μέλη».</a:t>
            </a:r>
          </a:p>
          <a:p>
            <a:pPr marL="0" indent="0" algn="just">
              <a:lnSpc>
                <a:spcPct val="160000"/>
              </a:lnSpc>
              <a:buNone/>
            </a:pPr>
            <a:r>
              <a:rPr lang="el-GR" dirty="0"/>
              <a:t>Και στη ΣΛΕΕ, στο Άρθρο 1 παρ.1 «Η παρούσα Συνθήκη οργανώνει τη </a:t>
            </a:r>
            <a:r>
              <a:rPr lang="el-GR" dirty="0" smtClean="0"/>
              <a:t>λειτουργία της </a:t>
            </a:r>
            <a:r>
              <a:rPr lang="el-GR" dirty="0"/>
              <a:t>Ένωσης και καθορίζει τους τομείς, την οριοθέτηση και τους όρους άσκησης </a:t>
            </a:r>
            <a:r>
              <a:rPr lang="el-GR" dirty="0" smtClean="0"/>
              <a:t>των αρμοδιοτήτων </a:t>
            </a:r>
            <a:r>
              <a:rPr lang="el-GR" dirty="0"/>
              <a:t>της»</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5719747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3767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99411" y="1499937"/>
            <a:ext cx="9673389" cy="4367463"/>
          </a:xfrm>
        </p:spPr>
        <p:txBody>
          <a:bodyPr>
            <a:normAutofit fontScale="92500" lnSpcReduction="20000"/>
          </a:bodyPr>
          <a:lstStyle/>
          <a:p>
            <a:pPr marL="0" indent="0" algn="just">
              <a:lnSpc>
                <a:spcPct val="150000"/>
              </a:lnSpc>
              <a:buNone/>
            </a:pPr>
            <a:r>
              <a:rPr lang="el-GR" dirty="0" smtClean="0"/>
              <a:t>Οι </a:t>
            </a:r>
            <a:r>
              <a:rPr lang="el-GR" dirty="0"/>
              <a:t>λειτουργίες </a:t>
            </a:r>
            <a:r>
              <a:rPr lang="el-GR" dirty="0" smtClean="0"/>
              <a:t>διαχωρίζονται και </a:t>
            </a:r>
            <a:r>
              <a:rPr lang="el-GR" dirty="0"/>
              <a:t>απονέμονται σε αντίστοιχα </a:t>
            </a:r>
            <a:r>
              <a:rPr lang="el-GR" dirty="0" smtClean="0"/>
              <a:t>όργανα.</a:t>
            </a:r>
            <a:endParaRPr lang="el-GR" dirty="0"/>
          </a:p>
          <a:p>
            <a:pPr marL="0" indent="0" algn="just">
              <a:lnSpc>
                <a:spcPct val="150000"/>
              </a:lnSpc>
              <a:buNone/>
            </a:pPr>
            <a:r>
              <a:rPr lang="el-GR" dirty="0"/>
              <a:t>Τα θεσμικά όργανα της Ένωσης είναι το Ευρωπαϊκό Κοινοβούλιο, το </a:t>
            </a:r>
            <a:r>
              <a:rPr lang="el-GR" dirty="0" smtClean="0"/>
              <a:t>Ευρωπαϊκό Συμβούλιο</a:t>
            </a:r>
            <a:r>
              <a:rPr lang="el-GR" dirty="0"/>
              <a:t>, το Συμβούλιο, η Ευρωπαϊκή Επιτροπή, το Δικαστήριο της </a:t>
            </a:r>
            <a:r>
              <a:rPr lang="el-GR" dirty="0" smtClean="0"/>
              <a:t>Ευρωπαϊκής Ένωσης</a:t>
            </a:r>
            <a:r>
              <a:rPr lang="el-GR" dirty="0"/>
              <a:t>, η Ευρωπαϊκή Κεντρική Τράπεζα, το Ελεγκτικό </a:t>
            </a:r>
            <a:r>
              <a:rPr lang="el-GR" dirty="0" smtClean="0"/>
              <a:t>Συνέδριο.</a:t>
            </a:r>
          </a:p>
          <a:p>
            <a:pPr marL="0" indent="0" algn="just">
              <a:lnSpc>
                <a:spcPct val="150000"/>
              </a:lnSpc>
              <a:buNone/>
            </a:pPr>
            <a:r>
              <a:rPr lang="el-GR" dirty="0"/>
              <a:t>Οι λειτουργίες διακρίνονται σε, ας τις ονομάσουμε, κυβερνητικού (ως τέτοια εκλαμβάνεται </a:t>
            </a:r>
            <a:r>
              <a:rPr lang="el-GR" dirty="0" smtClean="0"/>
              <a:t>και </a:t>
            </a:r>
            <a:r>
              <a:rPr lang="el-GR" dirty="0"/>
              <a:t>η χάραξη της νομισματικής πολιτικής της ευρωζώνης από την Ευρωπαϊκή Κεντρική Τράπεζα) και λοιπού προνομοθετικού χαρακτήρα , νομοθετικές, διοικητικές-εκτελεστικές και δικαστικές, αλλά και κάποιες ειδικές αρμοδιότητες όπως δημοσιονομικές, χρηματοπιστωτικές, συμβουλευτικές με την ανάθεση αυτών σε ξέχωρα όργανα (κατ’ αντιστοιχία με τις εθνικοκρατικές άμεσες λειτουργίες).</a:t>
            </a:r>
          </a:p>
        </p:txBody>
      </p:sp>
    </p:spTree>
    <p:extLst>
      <p:ext uri="{BB962C8B-B14F-4D97-AF65-F5344CB8AC3E}">
        <p14:creationId xmlns:p14="http://schemas.microsoft.com/office/powerpoint/2010/main" val="344817140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9863"/>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160180" y="1185560"/>
            <a:ext cx="9601200" cy="4628386"/>
          </a:xfrm>
        </p:spPr>
        <p:txBody>
          <a:bodyPr>
            <a:normAutofit fontScale="85000" lnSpcReduction="10000"/>
          </a:bodyPr>
          <a:lstStyle/>
          <a:p>
            <a:pPr marL="0" indent="0">
              <a:lnSpc>
                <a:spcPct val="160000"/>
              </a:lnSpc>
              <a:buNone/>
            </a:pPr>
            <a:r>
              <a:rPr lang="el-GR" dirty="0" smtClean="0"/>
              <a:t>Ως </a:t>
            </a:r>
            <a:r>
              <a:rPr lang="el-GR" dirty="0"/>
              <a:t>μια ιδιαίτερη συντεταγμένη </a:t>
            </a:r>
            <a:r>
              <a:rPr lang="el-GR" dirty="0" smtClean="0"/>
              <a:t>λειτουργία εκλαμβάνεται </a:t>
            </a:r>
            <a:r>
              <a:rPr lang="el-GR" dirty="0"/>
              <a:t>δε η αναθεωρητική λειτουργία, η λειτουργία δηλαδή αναθεώρησης </a:t>
            </a:r>
            <a:r>
              <a:rPr lang="el-GR" dirty="0" smtClean="0"/>
              <a:t>των Συνθηκών</a:t>
            </a:r>
            <a:r>
              <a:rPr lang="el-GR" dirty="0"/>
              <a:t>. Αυτή υπερβαίνει τις συνήθεις λειτουργίες καθώς αφορά στην θεσμική παρέμβαση επί του ίδιου του Πρωτογενούς δικαίου, ενώ είναι συντεταγμένη, καθώς αφορά στην τροποποίηση ήδη υπάρχοντος και τεθέντος Πρωτογενώς δικαίου, όπως δηλαδή χαρακτηρίζεται και η εθνική αναθεωρητική διαδικασία κατά την κλασσική Θεωρία. Πιο συγκεκριμένα:</a:t>
            </a:r>
          </a:p>
          <a:p>
            <a:pPr marL="0" indent="0">
              <a:lnSpc>
                <a:spcPct val="160000"/>
              </a:lnSpc>
              <a:buNone/>
            </a:pPr>
            <a:r>
              <a:rPr lang="el-GR" dirty="0"/>
              <a:t>Ι. Κυβερνητική λειτουργία.</a:t>
            </a:r>
          </a:p>
          <a:p>
            <a:pPr marL="0" indent="0">
              <a:lnSpc>
                <a:spcPct val="160000"/>
              </a:lnSpc>
              <a:buNone/>
            </a:pPr>
            <a:r>
              <a:rPr lang="el-GR" dirty="0"/>
              <a:t>Ο καθορισμός των γενικών </a:t>
            </a:r>
            <a:r>
              <a:rPr lang="el-GR" dirty="0" smtClean="0"/>
              <a:t>προσα</a:t>
            </a:r>
            <a:r>
              <a:rPr lang="el-GR" dirty="0"/>
              <a:t>νατολισμών και προτεραιοτήτων της Ένωσης γίνεται από το Ευρωπαϊκό Συμβούλιο, που δεν νομοθετεί </a:t>
            </a:r>
            <a:r>
              <a:rPr lang="el-GR" dirty="0" smtClean="0"/>
              <a:t>και απαρτίζεται </a:t>
            </a:r>
            <a:r>
              <a:rPr lang="el-GR" dirty="0"/>
              <a:t>από τους Αρχηγούς Κρατών ή Κυβερνήσεων των Κρατών μελών, καθώς και από τον Πρόεδρό του και τον Πρόεδρο της Επιτροπής. Ο Ύπατος (δε) Εκπρόσωπος της Ένωσης για Θέματα Εξωτερικής Πολιτικής και Πολιτικής Ασφαλείας συμμετέχει στις εργασίες του.</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39391314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5905"/>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886147" y="1291509"/>
            <a:ext cx="9601200" cy="4420079"/>
          </a:xfrm>
        </p:spPr>
        <p:txBody>
          <a:bodyPr>
            <a:normAutofit fontScale="77500" lnSpcReduction="20000"/>
          </a:bodyPr>
          <a:lstStyle/>
          <a:p>
            <a:pPr marL="0" indent="0" algn="just">
              <a:lnSpc>
                <a:spcPct val="170000"/>
              </a:lnSpc>
              <a:buNone/>
            </a:pPr>
            <a:r>
              <a:rPr lang="el-GR" dirty="0" smtClean="0"/>
              <a:t>Εκτός </a:t>
            </a:r>
            <a:r>
              <a:rPr lang="el-GR" dirty="0"/>
              <a:t>του Ευρωπαίκού Συμβουλίου, το Συμβούλιο, το οποίο </a:t>
            </a:r>
            <a:r>
              <a:rPr lang="el-GR" dirty="0" smtClean="0"/>
              <a:t>απαρτίζεται </a:t>
            </a:r>
            <a:r>
              <a:rPr lang="el-GR" dirty="0"/>
              <a:t>από έναν αντιπρόσωπο κάθε Κράτους μέλους σε υπουργικό επίπεδο ο οποίος έχει την εξουσία να δεσμεύει την κυβέρνηση του κράτους μέλους το οποίο εκπροσωπεί και να ασκεί το δικαίωμα ψήφου, μετέχει της κυβερνητικής ειδικότερα λειτουργίας καθώς α</a:t>
            </a:r>
            <a:r>
              <a:rPr lang="el-GR" dirty="0" smtClean="0"/>
              <a:t>σκεί </a:t>
            </a:r>
            <a:r>
              <a:rPr lang="el-GR" dirty="0"/>
              <a:t>καθήκοντα χάραξης πολιτικών και συντονισμού σύμφωνα με </a:t>
            </a:r>
            <a:r>
              <a:rPr lang="el-GR" dirty="0" smtClean="0"/>
              <a:t>τις προϋποθέσεις </a:t>
            </a:r>
            <a:r>
              <a:rPr lang="el-GR" dirty="0"/>
              <a:t>που προβλέπουν οι </a:t>
            </a:r>
            <a:r>
              <a:rPr lang="el-GR" dirty="0" smtClean="0"/>
              <a:t>Συνθήκες.</a:t>
            </a:r>
            <a:endParaRPr lang="el-GR" dirty="0"/>
          </a:p>
          <a:p>
            <a:pPr marL="0" indent="0" algn="just">
              <a:lnSpc>
                <a:spcPct val="170000"/>
              </a:lnSpc>
              <a:buNone/>
            </a:pPr>
            <a:r>
              <a:rPr lang="el-GR" dirty="0" smtClean="0"/>
              <a:t>Και </a:t>
            </a:r>
            <a:r>
              <a:rPr lang="el-GR" dirty="0"/>
              <a:t>η Επιτροπή δύναται για ορισμένες ενέργειες να συμπεριληφθεί </a:t>
            </a:r>
            <a:r>
              <a:rPr lang="el-GR" dirty="0" smtClean="0"/>
              <a:t>στην κυβερνητική </a:t>
            </a:r>
            <a:r>
              <a:rPr lang="el-GR" dirty="0"/>
              <a:t>λειτουργία στο μέτρο που προάγει </a:t>
            </a:r>
            <a:r>
              <a:rPr lang="el-GR" dirty="0" smtClean="0"/>
              <a:t>το κοινό </a:t>
            </a:r>
            <a:r>
              <a:rPr lang="el-GR" dirty="0"/>
              <a:t>συμφέρον της Ένωσης και αναλαμβάνει τις </a:t>
            </a:r>
            <a:r>
              <a:rPr lang="el-GR" dirty="0" smtClean="0"/>
              <a:t>κατάλληλες πρωτοβουλίες </a:t>
            </a:r>
            <a:r>
              <a:rPr lang="el-GR" dirty="0"/>
              <a:t>για τον σκοπό </a:t>
            </a:r>
            <a:r>
              <a:rPr lang="el-GR" dirty="0" smtClean="0"/>
              <a:t>αυτόν, </a:t>
            </a:r>
            <a:r>
              <a:rPr lang="el-GR" dirty="0"/>
              <a:t>εξασφαλίζει την </a:t>
            </a:r>
            <a:r>
              <a:rPr lang="el-GR" dirty="0" smtClean="0"/>
              <a:t>εξωτερική εκπροσώπηση </a:t>
            </a:r>
            <a:r>
              <a:rPr lang="el-GR" dirty="0"/>
              <a:t>της Ένωσης, πλην της κοινής εξωτερικής πολιτικής </a:t>
            </a:r>
            <a:r>
              <a:rPr lang="el-GR" dirty="0" smtClean="0"/>
              <a:t>και πολιτικής </a:t>
            </a:r>
            <a:r>
              <a:rPr lang="el-GR" dirty="0"/>
              <a:t>ασφαλείας και άλλων περιπτώσεων που προβλέπονται </a:t>
            </a:r>
            <a:r>
              <a:rPr lang="el-GR" dirty="0" smtClean="0"/>
              <a:t>στις Συνθήκες </a:t>
            </a:r>
            <a:r>
              <a:rPr lang="el-GR" dirty="0"/>
              <a:t>και αναλαμβάνει πρωτοβουλίες για τον ετήσιο και </a:t>
            </a:r>
            <a:r>
              <a:rPr lang="el-GR" dirty="0" smtClean="0"/>
              <a:t>πολυετή προγραμματισμό </a:t>
            </a:r>
            <a:r>
              <a:rPr lang="el-GR" dirty="0"/>
              <a:t>της Ένωσης με στόχο την επίτευξη </a:t>
            </a:r>
            <a:r>
              <a:rPr lang="el-GR" dirty="0" smtClean="0"/>
              <a:t>διοργανικών συμφωνιών</a:t>
            </a:r>
            <a:r>
              <a:rPr lang="el-GR" dirty="0"/>
              <a:t>.</a:t>
            </a:r>
          </a:p>
          <a:p>
            <a:pPr marL="0" indent="0" algn="just">
              <a:lnSpc>
                <a:spcPct val="170000"/>
              </a:lnSpc>
              <a:buNone/>
            </a:pPr>
            <a:endParaRPr lang="el-GR"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309296241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4996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59305" y="1644315"/>
            <a:ext cx="9601200" cy="3910323"/>
          </a:xfrm>
        </p:spPr>
        <p:txBody>
          <a:bodyPr>
            <a:normAutofit/>
          </a:bodyPr>
          <a:lstStyle/>
          <a:p>
            <a:pPr marL="0" indent="0" algn="just">
              <a:lnSpc>
                <a:spcPct val="150000"/>
              </a:lnSpc>
              <a:buNone/>
            </a:pPr>
            <a:r>
              <a:rPr lang="el-GR" dirty="0" smtClean="0"/>
              <a:t>Ως </a:t>
            </a:r>
            <a:r>
              <a:rPr lang="el-GR" dirty="0"/>
              <a:t>κυβερνητικό όργανο συμπεριλαμβάνουμε και την </a:t>
            </a:r>
            <a:r>
              <a:rPr lang="el-GR" dirty="0" smtClean="0"/>
              <a:t>Ευρωπαϊκή Κεντρική Τράπεζα, που </a:t>
            </a:r>
            <a:r>
              <a:rPr lang="el-GR" dirty="0"/>
              <a:t>με τις εθνικές </a:t>
            </a:r>
            <a:r>
              <a:rPr lang="el-GR" dirty="0" smtClean="0"/>
              <a:t>κεντρικές τράπεζες </a:t>
            </a:r>
            <a:r>
              <a:rPr lang="el-GR" dirty="0"/>
              <a:t>των Κρατών μελών με νόμισμα το </a:t>
            </a:r>
            <a:r>
              <a:rPr lang="el-GR" dirty="0" smtClean="0"/>
              <a:t>ευρώ συγκροτούν </a:t>
            </a:r>
            <a:r>
              <a:rPr lang="el-GR" dirty="0"/>
              <a:t>το Ευρωσύστημα και ασκούν τη νομισματική πολιτική </a:t>
            </a:r>
            <a:r>
              <a:rPr lang="el-GR" dirty="0" smtClean="0"/>
              <a:t>της Ένωσης</a:t>
            </a:r>
            <a:r>
              <a:rPr lang="el-GR" dirty="0"/>
              <a:t>. Η Ευρωπαϊκή Κεντρική Τράπεζα έχει νομική </a:t>
            </a:r>
            <a:r>
              <a:rPr lang="el-GR" dirty="0" smtClean="0"/>
              <a:t>προσωπικότητα, </a:t>
            </a:r>
            <a:r>
              <a:rPr lang="el-GR" dirty="0"/>
              <a:t>έχει το αποκλειστικό δικαίωμα να επιτρέπει την έκδοση </a:t>
            </a:r>
            <a:r>
              <a:rPr lang="el-GR" dirty="0" smtClean="0"/>
              <a:t>του ευρώ</a:t>
            </a:r>
            <a:r>
              <a:rPr lang="el-GR" dirty="0"/>
              <a:t>, είναι ανεξάρτητη κατά την άσκηση των εξουσιών της και </a:t>
            </a:r>
            <a:r>
              <a:rPr lang="el-GR" dirty="0" smtClean="0"/>
              <a:t>τη διαχείριση </a:t>
            </a:r>
            <a:r>
              <a:rPr lang="el-GR" dirty="0"/>
              <a:t>των οικονομικών της και τα θεσμικά και λοιπά όργανα και </a:t>
            </a:r>
            <a:r>
              <a:rPr lang="el-GR" dirty="0" smtClean="0"/>
              <a:t>οι οργανισμοί </a:t>
            </a:r>
            <a:r>
              <a:rPr lang="el-GR" dirty="0"/>
              <a:t>της Ένωσης καθώς και οι κυβερνήσεις των κρατών </a:t>
            </a:r>
            <a:r>
              <a:rPr lang="el-GR" dirty="0" smtClean="0"/>
              <a:t>μελών σέβονται </a:t>
            </a:r>
            <a:r>
              <a:rPr lang="el-GR" dirty="0"/>
              <a:t>την ανεξαρτησία αυτή. Ο κύριος στόχος του ΕΣΚΤ είναι </a:t>
            </a:r>
            <a:r>
              <a:rPr lang="el-GR" dirty="0" smtClean="0"/>
              <a:t>η διατήρηση </a:t>
            </a:r>
            <a:r>
              <a:rPr lang="el-GR" dirty="0"/>
              <a:t>της σταθερότητας των </a:t>
            </a:r>
            <a:r>
              <a:rPr lang="el-GR" dirty="0" smtClean="0"/>
              <a:t>τιμών.</a:t>
            </a:r>
            <a:endParaRPr lang="el-GR" dirty="0"/>
          </a:p>
        </p:txBody>
      </p:sp>
    </p:spTree>
    <p:extLst>
      <p:ext uri="{BB962C8B-B14F-4D97-AF65-F5344CB8AC3E}">
        <p14:creationId xmlns:p14="http://schemas.microsoft.com/office/powerpoint/2010/main" val="22725276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975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042737" y="1411705"/>
            <a:ext cx="9601200" cy="3581400"/>
          </a:xfrm>
        </p:spPr>
        <p:txBody>
          <a:bodyPr>
            <a:normAutofit/>
          </a:bodyPr>
          <a:lstStyle/>
          <a:p>
            <a:pPr marL="0" indent="0" algn="just">
              <a:lnSpc>
                <a:spcPct val="150000"/>
              </a:lnSpc>
              <a:buNone/>
            </a:pPr>
            <a:r>
              <a:rPr lang="el-GR" dirty="0"/>
              <a:t>Στην </a:t>
            </a:r>
            <a:r>
              <a:rPr lang="el-GR" dirty="0" err="1"/>
              <a:t>προνομοθετική</a:t>
            </a:r>
            <a:r>
              <a:rPr lang="el-GR" dirty="0"/>
              <a:t>, με τη στενή έννοια, διαδικασία μετέχει, αναλόγως και τον</a:t>
            </a:r>
          </a:p>
          <a:p>
            <a:pPr marL="0" indent="0" algn="just">
              <a:lnSpc>
                <a:spcPct val="150000"/>
              </a:lnSpc>
              <a:buNone/>
            </a:pPr>
            <a:r>
              <a:rPr lang="el-GR" dirty="0"/>
              <a:t>τομέα αρμοδιότητας, ένα πλήθος οργάνων της Ένωσης αλλά και των </a:t>
            </a:r>
            <a:r>
              <a:rPr lang="el-GR" dirty="0" smtClean="0"/>
              <a:t>Κρατών μελών</a:t>
            </a:r>
            <a:r>
              <a:rPr lang="el-GR" dirty="0"/>
              <a:t>.</a:t>
            </a:r>
          </a:p>
          <a:p>
            <a:pPr marL="0" indent="0" algn="just">
              <a:lnSpc>
                <a:spcPct val="150000"/>
              </a:lnSpc>
              <a:buNone/>
            </a:pPr>
            <a:r>
              <a:rPr lang="el-GR" dirty="0" smtClean="0"/>
              <a:t>Εκτός </a:t>
            </a:r>
            <a:r>
              <a:rPr lang="el-GR" dirty="0"/>
              <a:t>των περιπτώσεων για τις οποίες οι Συνθήκες ορίζουν </a:t>
            </a:r>
            <a:r>
              <a:rPr lang="el-GR" dirty="0" smtClean="0"/>
              <a:t>άλλως, </a:t>
            </a:r>
            <a:r>
              <a:rPr lang="el-GR" dirty="0"/>
              <a:t>νομοθετική πράξη της Ένωσης μπορεί να εκδίδεται </a:t>
            </a:r>
            <a:r>
              <a:rPr lang="el-GR" dirty="0" smtClean="0"/>
              <a:t>μόνο βάσει </a:t>
            </a:r>
            <a:r>
              <a:rPr lang="el-GR" dirty="0"/>
              <a:t>προτάσεως της </a:t>
            </a:r>
            <a:r>
              <a:rPr lang="el-GR" dirty="0" smtClean="0"/>
              <a:t>Επιτροπής. </a:t>
            </a:r>
            <a:r>
              <a:rPr lang="el-GR" dirty="0"/>
              <a:t>Οι λοιπές πράξεις εκδίδονται </a:t>
            </a:r>
            <a:r>
              <a:rPr lang="el-GR" dirty="0" smtClean="0"/>
              <a:t>βάσει προτάσεως </a:t>
            </a:r>
            <a:r>
              <a:rPr lang="el-GR" dirty="0"/>
              <a:t>της Επιτροπής, εφόσον αυτό προβλέπεται στις Συνθήκες.</a:t>
            </a:r>
          </a:p>
        </p:txBody>
      </p:sp>
    </p:spTree>
    <p:extLst>
      <p:ext uri="{BB962C8B-B14F-4D97-AF65-F5344CB8AC3E}">
        <p14:creationId xmlns:p14="http://schemas.microsoft.com/office/powerpoint/2010/main" val="16834119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9863"/>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179095" y="1540042"/>
            <a:ext cx="9793705" cy="4327358"/>
          </a:xfrm>
        </p:spPr>
        <p:txBody>
          <a:bodyPr>
            <a:normAutofit/>
          </a:bodyPr>
          <a:lstStyle/>
          <a:p>
            <a:pPr marL="0" indent="0" algn="just">
              <a:lnSpc>
                <a:spcPct val="150000"/>
              </a:lnSpc>
              <a:buNone/>
            </a:pPr>
            <a:r>
              <a:rPr lang="el-GR" dirty="0" smtClean="0"/>
              <a:t>Η Επιτροπή </a:t>
            </a:r>
            <a:r>
              <a:rPr lang="el-GR" dirty="0"/>
              <a:t>Μονίμων Αντιπροσώπων των κυβερνήσεων των Κρατών </a:t>
            </a:r>
            <a:r>
              <a:rPr lang="el-GR" dirty="0" smtClean="0"/>
              <a:t>μελών είναι </a:t>
            </a:r>
            <a:r>
              <a:rPr lang="el-GR" dirty="0"/>
              <a:t>υπεύθυνη </a:t>
            </a:r>
            <a:r>
              <a:rPr lang="el-GR" dirty="0" smtClean="0"/>
              <a:t>για την προετοιμασία </a:t>
            </a:r>
            <a:r>
              <a:rPr lang="el-GR" dirty="0"/>
              <a:t>των εργασιών του </a:t>
            </a:r>
            <a:r>
              <a:rPr lang="el-GR" dirty="0" smtClean="0"/>
              <a:t>Συμβουλίου. </a:t>
            </a:r>
            <a:r>
              <a:rPr lang="el-GR" dirty="0"/>
              <a:t>Η Επιτροπή </a:t>
            </a:r>
            <a:r>
              <a:rPr lang="el-GR" dirty="0" smtClean="0"/>
              <a:t>δύναται να </a:t>
            </a:r>
            <a:r>
              <a:rPr lang="el-GR" dirty="0"/>
              <a:t>λαμβάνει διαδικαστικές αποφάσεις στις περιπτώσεις που </a:t>
            </a:r>
            <a:r>
              <a:rPr lang="el-GR" dirty="0" smtClean="0"/>
              <a:t>προβλέπονται στον </a:t>
            </a:r>
            <a:r>
              <a:rPr lang="el-GR" dirty="0"/>
              <a:t>εσωτερικό κανονισμό του </a:t>
            </a:r>
            <a:r>
              <a:rPr lang="el-GR" dirty="0" smtClean="0"/>
              <a:t>Συμβουλίου. Το </a:t>
            </a:r>
            <a:r>
              <a:rPr lang="el-GR" dirty="0"/>
              <a:t>Ευρωπαϊκό Κοινοβούλιο </a:t>
            </a:r>
            <a:r>
              <a:rPr lang="el-GR" dirty="0" smtClean="0"/>
              <a:t>μπορεί, </a:t>
            </a:r>
            <a:r>
              <a:rPr lang="el-GR" dirty="0"/>
              <a:t>με την πλειοψηφία </a:t>
            </a:r>
            <a:r>
              <a:rPr lang="el-GR" dirty="0" smtClean="0"/>
              <a:t>των μελών </a:t>
            </a:r>
            <a:r>
              <a:rPr lang="el-GR" dirty="0"/>
              <a:t>που το απαρτίζουν, να ζητάει από την Επιτροπή να </a:t>
            </a:r>
            <a:r>
              <a:rPr lang="el-GR" dirty="0" smtClean="0"/>
              <a:t>υποβάλλει κατάλληλες </a:t>
            </a:r>
            <a:r>
              <a:rPr lang="el-GR" dirty="0"/>
              <a:t>προτάσεις για θέματα για τα οποία χρειάζεται κατά τη </a:t>
            </a:r>
            <a:r>
              <a:rPr lang="el-GR" dirty="0" smtClean="0"/>
              <a:t>γνώμη του </a:t>
            </a:r>
            <a:r>
              <a:rPr lang="el-GR" dirty="0"/>
              <a:t>να εκπονηθούν πράξεις της Ένωσης προκειμένου να υλοποιηθούν </a:t>
            </a:r>
            <a:r>
              <a:rPr lang="el-GR" dirty="0" smtClean="0"/>
              <a:t>οι Συνθήκες</a:t>
            </a:r>
            <a:r>
              <a:rPr lang="el-GR" dirty="0"/>
              <a:t>.</a:t>
            </a:r>
          </a:p>
          <a:p>
            <a:endParaRPr lang="el-GR" dirty="0"/>
          </a:p>
        </p:txBody>
      </p:sp>
    </p:spTree>
    <p:extLst>
      <p:ext uri="{BB962C8B-B14F-4D97-AF65-F5344CB8AC3E}">
        <p14:creationId xmlns:p14="http://schemas.microsoft.com/office/powerpoint/2010/main" val="381465518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788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p:txBody>
          <a:bodyPr>
            <a:normAutofit/>
          </a:bodyPr>
          <a:lstStyle/>
          <a:p>
            <a:pPr marL="0" indent="0" algn="just">
              <a:lnSpc>
                <a:spcPct val="150000"/>
              </a:lnSpc>
              <a:buNone/>
            </a:pPr>
            <a:r>
              <a:rPr lang="el-GR" dirty="0"/>
              <a:t>Κατά τον ίδιο λόγο, και το Συμβούλιο </a:t>
            </a:r>
            <a:r>
              <a:rPr lang="el-GR" dirty="0" smtClean="0"/>
              <a:t>αποφασίζοντας με απλή </a:t>
            </a:r>
            <a:r>
              <a:rPr lang="el-GR" dirty="0"/>
              <a:t>πλειοψηφία, δύναται να ζητήσει από την Επιτροπή να διεξαγάγει </a:t>
            </a:r>
            <a:r>
              <a:rPr lang="el-GR" dirty="0" smtClean="0"/>
              <a:t>τις κατά </a:t>
            </a:r>
            <a:r>
              <a:rPr lang="el-GR" dirty="0"/>
              <a:t>την άποψή του πρόσφορες έρευνες για την πραγματοποίηση </a:t>
            </a:r>
            <a:r>
              <a:rPr lang="el-GR" dirty="0" smtClean="0"/>
              <a:t>των κοινών </a:t>
            </a:r>
            <a:r>
              <a:rPr lang="el-GR" dirty="0"/>
              <a:t>σκοπών και να του υποβάλει τις κατάλληλες προτάσεις</a:t>
            </a:r>
            <a:r>
              <a:rPr lang="el-GR" dirty="0" smtClean="0"/>
              <a:t>.</a:t>
            </a:r>
          </a:p>
          <a:p>
            <a:pPr marL="0" indent="0" algn="just">
              <a:lnSpc>
                <a:spcPct val="150000"/>
              </a:lnSpc>
              <a:buNone/>
            </a:pPr>
            <a:r>
              <a:rPr lang="el-GR" dirty="0" smtClean="0"/>
              <a:t> </a:t>
            </a:r>
            <a:r>
              <a:rPr lang="el-GR" dirty="0"/>
              <a:t>Στους τομείς που εμπίπτουν στις αρμοδιότητές της </a:t>
            </a:r>
            <a:r>
              <a:rPr lang="el-GR" dirty="0" smtClean="0"/>
              <a:t>ζητείται </a:t>
            </a:r>
            <a:r>
              <a:rPr lang="el-GR" dirty="0"/>
              <a:t>η γνώμη της Ευρωπαϊκής Κεντρικής Τράπεζας για κάθε </a:t>
            </a:r>
            <a:r>
              <a:rPr lang="el-GR" dirty="0" smtClean="0"/>
              <a:t>σχέδιο πράξης </a:t>
            </a:r>
            <a:r>
              <a:rPr lang="el-GR" dirty="0"/>
              <a:t>της Ένωσης, καθώς και για κάθε σχέδιο εθνικής </a:t>
            </a:r>
            <a:r>
              <a:rPr lang="el-GR" dirty="0" smtClean="0"/>
              <a:t>κανονιστικής διάταξης</a:t>
            </a:r>
            <a:r>
              <a:rPr lang="el-GR" dirty="0"/>
              <a:t>. Η Ευρωπαϊκή Κεντρική Τράπεζα μπορεί επίσης να γνωμοδοτεί.</a:t>
            </a:r>
          </a:p>
        </p:txBody>
      </p:sp>
    </p:spTree>
    <p:extLst>
      <p:ext uri="{BB962C8B-B14F-4D97-AF65-F5344CB8AC3E}">
        <p14:creationId xmlns:p14="http://schemas.microsoft.com/office/powerpoint/2010/main" val="770511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05118"/>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37129" y="1631576"/>
            <a:ext cx="9735671" cy="4235824"/>
          </a:xfrm>
        </p:spPr>
        <p:txBody>
          <a:bodyPr>
            <a:normAutofit/>
          </a:bodyPr>
          <a:lstStyle/>
          <a:p>
            <a:pPr algn="just">
              <a:buFont typeface="Wingdings" panose="05000000000000000000" pitchFamily="2" charset="2"/>
              <a:buChar char="Ø"/>
            </a:pPr>
            <a:r>
              <a:rPr lang="el-GR" b="1" dirty="0"/>
              <a:t>1 Ιουλίου 1968 — Έναρξη της τελωνειακής ένωσης</a:t>
            </a:r>
          </a:p>
          <a:p>
            <a:pPr marL="0" indent="0" algn="just">
              <a:buNone/>
            </a:pPr>
            <a:r>
              <a:rPr lang="el-GR" dirty="0"/>
              <a:t>Τα 6 κράτη μέλη της ΕΟΚ καταργούν τους </a:t>
            </a:r>
            <a:r>
              <a:rPr lang="el-GR" dirty="0">
                <a:solidFill>
                  <a:schemeClr val="tx1"/>
                </a:solidFill>
              </a:rPr>
              <a:t>τελωνειακούς </a:t>
            </a:r>
            <a:r>
              <a:rPr lang="el-GR" dirty="0" smtClean="0">
                <a:solidFill>
                  <a:schemeClr val="tx1"/>
                </a:solidFill>
              </a:rPr>
              <a:t>δασμούς </a:t>
            </a:r>
            <a:r>
              <a:rPr lang="el-GR" dirty="0"/>
              <a:t>στα αγαθά που αποτελούν αντικείμενο των μεταξύ τους εμπορικών συναλλαγών και ελευθερώνουν για πρώτη φορά το διασυνοριακό εμπόριο. Εφαρμόζουν επίσης τους ίδιους δασμούς στις εισαγωγές τους από τρίτες χώρες. Το </a:t>
            </a:r>
            <a:r>
              <a:rPr lang="el-GR" dirty="0">
                <a:solidFill>
                  <a:schemeClr val="tx1"/>
                </a:solidFill>
              </a:rPr>
              <a:t>εμπόριο</a:t>
            </a:r>
            <a:r>
              <a:rPr lang="el-GR" dirty="0"/>
              <a:t> μεταξύ αυτών των 6 κρατών μελών και μεταξύ αυτών και του υπόλοιπου κόσμου αυξάνεται με γρήγορους ρυθμούς.</a:t>
            </a:r>
          </a:p>
          <a:p>
            <a:pPr algn="just">
              <a:buFont typeface="Wingdings" panose="05000000000000000000" pitchFamily="2" charset="2"/>
              <a:buChar char="Ø"/>
            </a:pPr>
            <a:r>
              <a:rPr lang="el-GR" b="1" dirty="0"/>
              <a:t>Δεκαετία του 1970 — Η προστασία του περιβάλλοντος στην ημερήσια διάταξη</a:t>
            </a:r>
          </a:p>
          <a:p>
            <a:pPr marL="0" indent="0" algn="just">
              <a:buNone/>
            </a:pPr>
            <a:r>
              <a:rPr lang="el-GR" dirty="0"/>
              <a:t>Οι Ευρωπαϊκές Κοινότητες θεσπίζουν νόμους για την προστασία του </a:t>
            </a:r>
            <a:r>
              <a:rPr lang="el-GR" dirty="0">
                <a:solidFill>
                  <a:schemeClr val="tx1"/>
                </a:solidFill>
              </a:rPr>
              <a:t>περιβάλλοντος</a:t>
            </a:r>
            <a:r>
              <a:rPr lang="el-GR" dirty="0"/>
              <a:t>. </a:t>
            </a:r>
          </a:p>
          <a:p>
            <a:pPr algn="just">
              <a:buFont typeface="Wingdings" panose="05000000000000000000" pitchFamily="2" charset="2"/>
              <a:buChar char="Ø"/>
            </a:pPr>
            <a:r>
              <a:rPr lang="el-GR" b="1" dirty="0"/>
              <a:t>1η Ιανουαρίου 1973 — Από 6 κράτη μέλη σε 9</a:t>
            </a:r>
          </a:p>
          <a:p>
            <a:pPr marL="0" indent="0" algn="just">
              <a:buNone/>
            </a:pPr>
            <a:r>
              <a:rPr lang="el-GR" dirty="0"/>
              <a:t>Τα 6 μέλη γίνονται 9, όταν η Δανία, η Ιρλανδία και το Ηνωμένο Βασίλειο προσχωρούν επίσημα στις Ευρωπαϊκές Κοινότητες.</a:t>
            </a:r>
          </a:p>
          <a:p>
            <a:endParaRPr lang="el-GR" dirty="0"/>
          </a:p>
        </p:txBody>
      </p:sp>
    </p:spTree>
    <p:extLst>
      <p:ext uri="{BB962C8B-B14F-4D97-AF65-F5344CB8AC3E}">
        <p14:creationId xmlns:p14="http://schemas.microsoft.com/office/powerpoint/2010/main" val="117882989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4194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160060" y="1427746"/>
            <a:ext cx="9601200" cy="4058653"/>
          </a:xfrm>
        </p:spPr>
        <p:txBody>
          <a:bodyPr>
            <a:normAutofit fontScale="92500" lnSpcReduction="10000"/>
          </a:bodyPr>
          <a:lstStyle/>
          <a:p>
            <a:pPr marL="0" indent="0" algn="just">
              <a:lnSpc>
                <a:spcPct val="150000"/>
              </a:lnSpc>
              <a:buNone/>
            </a:pPr>
            <a:r>
              <a:rPr lang="el-GR" dirty="0"/>
              <a:t>Τα συμβουλευτικά όργανα της Ένωσης, η Οικονομική και </a:t>
            </a:r>
            <a:r>
              <a:rPr lang="el-GR" dirty="0" smtClean="0"/>
              <a:t>Κοινωνική Επιτροπή </a:t>
            </a:r>
            <a:r>
              <a:rPr lang="el-GR" dirty="0"/>
              <a:t>και την Επιτροπή των Περιφερειών </a:t>
            </a:r>
            <a:r>
              <a:rPr lang="el-GR" dirty="0" smtClean="0"/>
              <a:t>μετέχουν προνομοθετικά </a:t>
            </a:r>
            <a:r>
              <a:rPr lang="el-GR" dirty="0"/>
              <a:t>στο μέτρο που το Ευρωπαϊκό Κοινοβούλιο, το </a:t>
            </a:r>
            <a:r>
              <a:rPr lang="el-GR" dirty="0" smtClean="0"/>
              <a:t>Συμβούλιο ή </a:t>
            </a:r>
            <a:r>
              <a:rPr lang="el-GR" dirty="0"/>
              <a:t>η Επιτροπή ζητούν τη γνώμη τους στις περιπτώσεις που προβλέπουν </a:t>
            </a:r>
            <a:r>
              <a:rPr lang="el-GR" dirty="0" smtClean="0"/>
              <a:t>οι Συνθήκες</a:t>
            </a:r>
            <a:r>
              <a:rPr lang="el-GR" dirty="0"/>
              <a:t>. Και δύνανται να ζητούν τη γνώμη τους σε κάθε περίπτωση </a:t>
            </a:r>
            <a:r>
              <a:rPr lang="el-GR" dirty="0" smtClean="0"/>
              <a:t>που το </a:t>
            </a:r>
            <a:r>
              <a:rPr lang="el-GR" dirty="0"/>
              <a:t>κρίνουν σκόπιμο, ενώ και τα συμβουλευτικά όργανα δύνανται </a:t>
            </a:r>
            <a:r>
              <a:rPr lang="el-GR" dirty="0" smtClean="0"/>
              <a:t>να λαμβάνουν </a:t>
            </a:r>
            <a:r>
              <a:rPr lang="el-GR" dirty="0"/>
              <a:t>την πρωτοβουλία να διατυπώνουν γνώμη στις </a:t>
            </a:r>
            <a:r>
              <a:rPr lang="el-GR" dirty="0" smtClean="0"/>
              <a:t>περιπτώσεις που </a:t>
            </a:r>
            <a:r>
              <a:rPr lang="el-GR" dirty="0"/>
              <a:t>το θεωρούν σκόπιμο.</a:t>
            </a:r>
          </a:p>
          <a:p>
            <a:pPr marL="0" indent="0" algn="just">
              <a:lnSpc>
                <a:spcPct val="150000"/>
              </a:lnSpc>
              <a:buNone/>
            </a:pPr>
            <a:r>
              <a:rPr lang="el-GR" dirty="0" smtClean="0"/>
              <a:t>Το </a:t>
            </a:r>
            <a:r>
              <a:rPr lang="el-GR" dirty="0"/>
              <a:t>Ελεγκτικό Συνέδριο δύναται εξ άλλου να υποβάλλει </a:t>
            </a:r>
            <a:r>
              <a:rPr lang="el-GR" dirty="0" smtClean="0"/>
              <a:t>οποτεδήποτε παρατηρήσεις</a:t>
            </a:r>
            <a:r>
              <a:rPr lang="el-GR" dirty="0"/>
              <a:t>, ιδίως υπό μορφή ειδικών εκθέσεων επί ειδικών </a:t>
            </a:r>
            <a:r>
              <a:rPr lang="el-GR" dirty="0" smtClean="0"/>
              <a:t>ζητημάτων και </a:t>
            </a:r>
            <a:r>
              <a:rPr lang="el-GR" dirty="0"/>
              <a:t>να γνωμοδοτεί μετά από αίτηση ενός από τα άλλα θεσμικά </a:t>
            </a:r>
            <a:r>
              <a:rPr lang="el-GR" dirty="0" smtClean="0"/>
              <a:t>όργανα της Ένωσης.</a:t>
            </a:r>
            <a:endParaRPr lang="el-GR" dirty="0"/>
          </a:p>
        </p:txBody>
      </p:sp>
    </p:spTree>
    <p:extLst>
      <p:ext uri="{BB962C8B-B14F-4D97-AF65-F5344CB8AC3E}">
        <p14:creationId xmlns:p14="http://schemas.microsoft.com/office/powerpoint/2010/main" val="384717042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767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83368" y="1660358"/>
            <a:ext cx="9689432" cy="4515254"/>
          </a:xfrm>
        </p:spPr>
        <p:txBody>
          <a:bodyPr>
            <a:normAutofit fontScale="92500" lnSpcReduction="20000"/>
          </a:bodyPr>
          <a:lstStyle/>
          <a:p>
            <a:pPr marL="0" indent="0" algn="just">
              <a:lnSpc>
                <a:spcPct val="150000"/>
              </a:lnSpc>
              <a:buNone/>
            </a:pPr>
            <a:r>
              <a:rPr lang="el-GR" dirty="0"/>
              <a:t>Συννομοθέτες στην Ένωση έχουν καταστεί το </a:t>
            </a:r>
            <a:r>
              <a:rPr lang="el-GR" dirty="0" smtClean="0"/>
              <a:t>Συμβούλιο με </a:t>
            </a:r>
            <a:r>
              <a:rPr lang="el-GR" dirty="0"/>
              <a:t>το Κοινοβούλιο. Πιο συγκεκριμένα, τ</a:t>
            </a:r>
            <a:r>
              <a:rPr lang="el-GR" dirty="0" smtClean="0"/>
              <a:t>ο </a:t>
            </a:r>
            <a:r>
              <a:rPr lang="el-GR" dirty="0"/>
              <a:t>Ευρωπαϊκό Κοινοβούλιο ασκεί, από κοινού με το Συμβούλιο, νομοθετικά και δημοσιονομικά </a:t>
            </a:r>
            <a:r>
              <a:rPr lang="el-GR" dirty="0" smtClean="0"/>
              <a:t>καθήκοντα. </a:t>
            </a:r>
            <a:r>
              <a:rPr lang="el-GR" dirty="0"/>
              <a:t>Η συνήθης νομοθετική </a:t>
            </a:r>
            <a:r>
              <a:rPr lang="el-GR" dirty="0" smtClean="0"/>
              <a:t>διαδικασία συνίσταται </a:t>
            </a:r>
            <a:r>
              <a:rPr lang="el-GR" dirty="0"/>
              <a:t>στην έκδοση Κανονισμών, Οδηγιών ή Αποφάσεων από κοινού από το Ευρωπαϊκό Κοινοβούλιο και το Συμβούλιο, μετά από πρόταση της Επιτροπής. Στις ειδικές περιπτώσεις </a:t>
            </a:r>
            <a:r>
              <a:rPr lang="el-GR" dirty="0" smtClean="0"/>
              <a:t>που </a:t>
            </a:r>
            <a:r>
              <a:rPr lang="el-GR" dirty="0"/>
              <a:t>προβλέπουν οι Συνθήκες, η έκδοση Κανονισμών, Οδηγιών ή Αποφάσεων από το Ευρωπαϊκό Κοινοβούλιο με τη συμμετοχή του Συμβουλίου, ή από το Συμβούλιο με τη συμμετοχή του Ευρωπαϊκού Κοινοβουλίου, συνιστά ειδική νομοθετική διαδικασία. Οι νομοθετικές πράξεις </a:t>
            </a:r>
            <a:r>
              <a:rPr lang="el-GR" dirty="0" smtClean="0"/>
              <a:t>που </a:t>
            </a:r>
            <a:r>
              <a:rPr lang="el-GR" dirty="0"/>
              <a:t>εκδίδονται σύμφωνα με τη συνήθη νομοθετική διαδικασία υπογράφονται από τον πρόεδρο του Ευρωπαϊκού Κοινοβουλίου και τον πρόεδρο του Συμβουλίου ενώ οι νομοθετικές πράξεις που εκδίδονται σύμφωνα με ειδική νομοθετική διαδικασία υπογράφονται από τον πρόεδρο του θεσμικού οργάνου που τις εξέδωσε. </a:t>
            </a:r>
          </a:p>
        </p:txBody>
      </p:sp>
    </p:spTree>
    <p:extLst>
      <p:ext uri="{BB962C8B-B14F-4D97-AF65-F5344CB8AC3E}">
        <p14:creationId xmlns:p14="http://schemas.microsoft.com/office/powerpoint/2010/main" val="234099750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6532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928048" y="1521725"/>
            <a:ext cx="9601200" cy="4107976"/>
          </a:xfrm>
        </p:spPr>
        <p:txBody>
          <a:bodyPr>
            <a:normAutofit fontScale="92500"/>
          </a:bodyPr>
          <a:lstStyle/>
          <a:p>
            <a:pPr marL="0" indent="0" algn="just">
              <a:lnSpc>
                <a:spcPct val="150000"/>
              </a:lnSpc>
              <a:buNone/>
            </a:pPr>
            <a:r>
              <a:rPr lang="el-GR" dirty="0"/>
              <a:t>Οι νομικές πράξεις που εκδίδονται με νομοθετική διαδικασία αποτελούν νομοθετικές </a:t>
            </a:r>
            <a:r>
              <a:rPr lang="el-GR" dirty="0" smtClean="0"/>
              <a:t>πράξεις, </a:t>
            </a:r>
            <a:r>
              <a:rPr lang="el-GR" dirty="0"/>
              <a:t>όπως, εξάλλου, το επίθετο «εκτελεστικός» ή «εκτελεστική» παρεμβάλλεται στον τίτλο των εκτελεστικών </a:t>
            </a:r>
            <a:r>
              <a:rPr lang="el-GR" dirty="0" smtClean="0"/>
              <a:t>πράξεων. </a:t>
            </a:r>
            <a:r>
              <a:rPr lang="el-GR" dirty="0"/>
              <a:t>Η επιλογή αυτού του οργανικού-τυπικού κριτηρίου και η προτίμησή του έναντι του ουσιαστικού ως προς την ποιότητα ενός κανόνα </a:t>
            </a:r>
            <a:r>
              <a:rPr lang="el-GR" dirty="0" smtClean="0"/>
              <a:t>φαίνεταΙ κι από το ότι προβλέπεται </a:t>
            </a:r>
            <a:r>
              <a:rPr lang="el-GR" dirty="0"/>
              <a:t>ότι με νομοθετική πράξη μπορεί να ανατίθεται στην Επιτροπή η εξουσία έκδοσης μη νομοθετικών πράξεων γενικής ισχύος που συμπληρώνουν ή τροποποιούν ορισμένα μη ουσιώδη στοιχεία της νομοθετικής πράξης. Γενική ισχύ και παρόλα αυτά μη νομοθετικός χαρακτήρας της πράξης προβληματίζει </a:t>
            </a:r>
            <a:r>
              <a:rPr lang="el-GR" dirty="0" smtClean="0"/>
              <a:t>νομικά. Τυπικά </a:t>
            </a:r>
            <a:r>
              <a:rPr lang="el-GR" dirty="0"/>
              <a:t>πάντως μας οδηγεί να εντάξουμε την Επιτροπή μόνο στα διοικητικά όργανα με διοικητικά </a:t>
            </a:r>
            <a:r>
              <a:rPr lang="el-GR" dirty="0" smtClean="0"/>
              <a:t>καθήκοντα.</a:t>
            </a:r>
            <a:endParaRPr lang="el-GR" dirty="0"/>
          </a:p>
        </p:txBody>
      </p:sp>
    </p:spTree>
    <p:extLst>
      <p:ext uri="{BB962C8B-B14F-4D97-AF65-F5344CB8AC3E}">
        <p14:creationId xmlns:p14="http://schemas.microsoft.com/office/powerpoint/2010/main" val="39430467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54039"/>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69242" y="1528549"/>
            <a:ext cx="9601200" cy="3581400"/>
          </a:xfrm>
        </p:spPr>
        <p:txBody>
          <a:bodyPr/>
          <a:lstStyle/>
          <a:p>
            <a:pPr marL="0" indent="0" algn="just">
              <a:lnSpc>
                <a:spcPct val="150000"/>
              </a:lnSpc>
              <a:buNone/>
            </a:pPr>
            <a:r>
              <a:rPr lang="el-GR" dirty="0"/>
              <a:t>Κατ’ ουσία όμως, η κατ’ εξουσιοδότηση ρύθμιση αποτελεί κατ’ εξουσιοδότηση νομοθέτηση στο μέτρο που αφενός διαχωρίζεται σαφώς από τις εκτελεστικές πράξεις, οι οποίες και αυτοπροσδιορίζονται ως τέτοιες, και, αφετέρου, συμπληρώνει ή τροποποιοί ορισμένα, έστω και μη ουσιώδη, στοιχεία της νομοθετικής πράξης.</a:t>
            </a:r>
          </a:p>
          <a:p>
            <a:pPr marL="0" indent="0" algn="just">
              <a:lnSpc>
                <a:spcPct val="150000"/>
              </a:lnSpc>
              <a:buNone/>
            </a:pPr>
            <a:r>
              <a:rPr lang="el-GR" dirty="0"/>
              <a:t>Υπό </a:t>
            </a:r>
            <a:r>
              <a:rPr lang="el-GR" dirty="0" smtClean="0"/>
              <a:t>ορισμένες προϋποθέσεις </a:t>
            </a:r>
            <a:r>
              <a:rPr lang="el-GR" dirty="0"/>
              <a:t>του άρθρου </a:t>
            </a:r>
            <a:r>
              <a:rPr lang="el-GR" dirty="0" smtClean="0"/>
              <a:t>και </a:t>
            </a:r>
            <a:r>
              <a:rPr lang="el-GR" dirty="0"/>
              <a:t>η ΕΚΤ εκδίδει Κανονισμούς και λαμβάνει Αποφάσεις.</a:t>
            </a:r>
          </a:p>
        </p:txBody>
      </p:sp>
    </p:spTree>
    <p:extLst>
      <p:ext uri="{BB962C8B-B14F-4D97-AF65-F5344CB8AC3E}">
        <p14:creationId xmlns:p14="http://schemas.microsoft.com/office/powerpoint/2010/main" val="307063700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944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078173" y="1528549"/>
            <a:ext cx="9894627" cy="4338851"/>
          </a:xfrm>
        </p:spPr>
        <p:txBody>
          <a:bodyPr>
            <a:normAutofit fontScale="92500" lnSpcReduction="10000"/>
          </a:bodyPr>
          <a:lstStyle/>
          <a:p>
            <a:pPr marL="0" indent="0">
              <a:lnSpc>
                <a:spcPct val="150000"/>
              </a:lnSpc>
              <a:buNone/>
            </a:pPr>
            <a:r>
              <a:rPr lang="el-GR" dirty="0" smtClean="0"/>
              <a:t>Εκτελεστική λειτουργία</a:t>
            </a:r>
            <a:r>
              <a:rPr lang="en-GB" dirty="0" smtClean="0"/>
              <a:t>:</a:t>
            </a:r>
            <a:endParaRPr lang="en-US" dirty="0" smtClean="0"/>
          </a:p>
          <a:p>
            <a:pPr marL="0" indent="0">
              <a:lnSpc>
                <a:spcPct val="150000"/>
              </a:lnSpc>
              <a:buNone/>
            </a:pPr>
            <a:r>
              <a:rPr lang="el-GR" dirty="0" smtClean="0"/>
              <a:t>Προεξάρχον </a:t>
            </a:r>
            <a:r>
              <a:rPr lang="el-GR" dirty="0"/>
              <a:t>όργανο αυτής της λειτουργίας είναι η </a:t>
            </a:r>
            <a:r>
              <a:rPr lang="el-GR" dirty="0" smtClean="0"/>
              <a:t>Επιτροπή. </a:t>
            </a:r>
            <a:r>
              <a:rPr lang="el-GR" dirty="0"/>
              <a:t>Μετέχουν όμως αυτής, σε επίπεδο υλοποίησης του δικαίου της Ένωσης, τόσο η Διοίκηση της Ένωσης όσο και τα εθνικά </a:t>
            </a:r>
            <a:r>
              <a:rPr lang="el-GR" dirty="0" smtClean="0"/>
              <a:t>όργανα, </a:t>
            </a:r>
            <a:r>
              <a:rPr lang="el-GR" dirty="0"/>
              <a:t>που δύνανται να συμπεριλαμβάνουν όλη τη Δημόσια Διοίκηση αλλά και τα εθνικά νομοθετικά όργανα στο μέτρο που, για την εκτέλεση π.χ. μιας Οδηγίας, απαιτείται ενέργεια </a:t>
            </a:r>
            <a:r>
              <a:rPr lang="el-GR" dirty="0" smtClean="0"/>
              <a:t>νομοθετική. Η </a:t>
            </a:r>
            <a:r>
              <a:rPr lang="el-GR" dirty="0"/>
              <a:t>Επιτροπή πάντως, λόγω του τεχνοκρατικού χαρακτήρα της και της μεγαλύτερης προσήλωσης στους ενωσιακούς στόχους, χαρακτηρίζεται και ως η Κυβέρνηση της </a:t>
            </a:r>
            <a:r>
              <a:rPr lang="el-GR" dirty="0" smtClean="0"/>
              <a:t>Ένωσης. Αλλά, και αντίθετα ακριβώς, από μερίδα της θεωρίας,</a:t>
            </a:r>
            <a:r>
              <a:rPr lang="el-GR" dirty="0"/>
              <a:t> </a:t>
            </a:r>
            <a:r>
              <a:rPr lang="el-GR" dirty="0" smtClean="0"/>
              <a:t>λόγω </a:t>
            </a:r>
            <a:r>
              <a:rPr lang="el-GR" dirty="0"/>
              <a:t>του τεχνικού χαρακτήρα των αποφάσεων </a:t>
            </a:r>
            <a:r>
              <a:rPr lang="el-GR" dirty="0" smtClean="0"/>
              <a:t>της, η </a:t>
            </a:r>
            <a:r>
              <a:rPr lang="el-GR" dirty="0"/>
              <a:t>Επιτροπή δεν θα μπορούσε να χαρακτηρισθεί ως κυβέρνηση. Αποτελεί όμως και κάτι παραπάνω από μια Γενική </a:t>
            </a:r>
            <a:r>
              <a:rPr lang="el-GR" dirty="0" smtClean="0"/>
              <a:t>Γραμματεία. Βλ</a:t>
            </a:r>
            <a:r>
              <a:rPr lang="el-GR" dirty="0"/>
              <a:t>. και τη μετοχή της Επιτροπολογίας στην εκτελεστική </a:t>
            </a:r>
            <a:r>
              <a:rPr lang="el-GR" dirty="0" smtClean="0"/>
              <a:t>διαδικασία.  </a:t>
            </a:r>
            <a:endParaRPr lang="el-GR" dirty="0"/>
          </a:p>
        </p:txBody>
      </p:sp>
    </p:spTree>
    <p:extLst>
      <p:ext uri="{BB962C8B-B14F-4D97-AF65-F5344CB8AC3E}">
        <p14:creationId xmlns:p14="http://schemas.microsoft.com/office/powerpoint/2010/main" val="16303042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897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39588" y="1555845"/>
            <a:ext cx="9833212" cy="4311555"/>
          </a:xfrm>
        </p:spPr>
        <p:txBody>
          <a:bodyPr>
            <a:normAutofit lnSpcReduction="10000"/>
          </a:bodyPr>
          <a:lstStyle/>
          <a:p>
            <a:pPr marL="0" indent="0" algn="just">
              <a:lnSpc>
                <a:spcPct val="150000"/>
              </a:lnSpc>
              <a:buNone/>
            </a:pPr>
            <a:r>
              <a:rPr lang="el-GR" dirty="0" smtClean="0"/>
              <a:t>Η </a:t>
            </a:r>
            <a:r>
              <a:rPr lang="el-GR" dirty="0"/>
              <a:t>Επιτροπή </a:t>
            </a:r>
            <a:r>
              <a:rPr lang="el-GR" dirty="0" smtClean="0"/>
              <a:t> </a:t>
            </a:r>
            <a:r>
              <a:rPr lang="el-GR" dirty="0"/>
              <a:t>μεριμνά για την εφαρμογή των </a:t>
            </a:r>
            <a:r>
              <a:rPr lang="el-GR" dirty="0" smtClean="0"/>
              <a:t>Συνθηκών </a:t>
            </a:r>
            <a:r>
              <a:rPr lang="el-GR" dirty="0"/>
              <a:t>καθώς και των μέτρων που θεσπίζονται βάσει αυτών από τα θεσμικά όργανα, επιβλέπει την εφαρμογή του δικαίου της </a:t>
            </a:r>
            <a:r>
              <a:rPr lang="el-GR" dirty="0" smtClean="0"/>
              <a:t>Ένωσης, υπό </a:t>
            </a:r>
            <a:r>
              <a:rPr lang="el-GR" dirty="0"/>
              <a:t>τον έλεγχο του Δικαστηρίου της Ευρωπαϊκής Ένωσης, εκτελεί τον προϋπολογισμό και διαχειρίζεται τα προγράμματα και ασκεί συντονιστικά, εκτελεστικά και διαχειριστικά </a:t>
            </a:r>
            <a:r>
              <a:rPr lang="el-GR" dirty="0" smtClean="0"/>
              <a:t>καθήκοντα, σύμφωνα </a:t>
            </a:r>
            <a:r>
              <a:rPr lang="el-GR" dirty="0"/>
              <a:t>με τους όρους που προβλέπουν οι </a:t>
            </a:r>
            <a:r>
              <a:rPr lang="el-GR" dirty="0" smtClean="0"/>
              <a:t>Συνθήκες. </a:t>
            </a:r>
          </a:p>
          <a:p>
            <a:pPr marL="0" indent="0" algn="just">
              <a:lnSpc>
                <a:spcPct val="150000"/>
              </a:lnSpc>
              <a:buNone/>
            </a:pPr>
            <a:r>
              <a:rPr lang="el-GR" dirty="0" smtClean="0"/>
              <a:t>Εντός </a:t>
            </a:r>
            <a:r>
              <a:rPr lang="el-GR" dirty="0"/>
              <a:t>των ορίων και υπό τους όρους που θεσπίζονται από το Συμβούλιο, η Ευρωπαϊκή Κεντρική Τράπεζα δικαιούται να επιβάλλει </a:t>
            </a:r>
            <a:r>
              <a:rPr lang="el-GR" dirty="0" smtClean="0"/>
              <a:t> </a:t>
            </a:r>
            <a:r>
              <a:rPr lang="el-GR" dirty="0"/>
              <a:t>πρόστιμα ή περιοδικές χρηματικές ποινές στις επιχειρήσεις λόγω μη συμμόρφωσης με τις υποχρεώσεις που απορρέουν από τους Κανονισμούς ή τις Αποφάσεις της. </a:t>
            </a:r>
          </a:p>
        </p:txBody>
      </p:sp>
    </p:spTree>
    <p:extLst>
      <p:ext uri="{BB962C8B-B14F-4D97-AF65-F5344CB8AC3E}">
        <p14:creationId xmlns:p14="http://schemas.microsoft.com/office/powerpoint/2010/main" val="5538965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893928" y="1221473"/>
            <a:ext cx="9601200" cy="4469643"/>
          </a:xfrm>
        </p:spPr>
        <p:txBody>
          <a:bodyPr>
            <a:noAutofit/>
          </a:bodyPr>
          <a:lstStyle/>
          <a:p>
            <a:pPr marL="0" indent="0">
              <a:lnSpc>
                <a:spcPct val="160000"/>
              </a:lnSpc>
              <a:buNone/>
            </a:pPr>
            <a:r>
              <a:rPr lang="el-GR" sz="1600" dirty="0"/>
              <a:t>Γενικότερα, με πράξεις </a:t>
            </a:r>
            <a:r>
              <a:rPr lang="el-GR" sz="1600" dirty="0" smtClean="0"/>
              <a:t>τους, </a:t>
            </a:r>
            <a:r>
              <a:rPr lang="el-GR" sz="1600" dirty="0"/>
              <a:t>το Συμβούλιο, η </a:t>
            </a:r>
            <a:r>
              <a:rPr lang="el-GR" sz="1600" dirty="0" smtClean="0"/>
              <a:t>Επιτροπή ή </a:t>
            </a:r>
            <a:r>
              <a:rPr lang="el-GR" sz="1600" dirty="0"/>
              <a:t>η Ευρωπαϊκή Κεντρική Τράπεζα δύνανται να επιβάλλουν χρηματική υποχρέωση εις βάρος προσώπων και Κρατών, με τις πρώτες να αποτελούν τίτλους εκτελεστούς. </a:t>
            </a:r>
            <a:endParaRPr lang="el-GR" sz="1600" dirty="0" smtClean="0"/>
          </a:p>
          <a:p>
            <a:pPr marL="0" indent="0">
              <a:lnSpc>
                <a:spcPct val="160000"/>
              </a:lnSpc>
              <a:buNone/>
            </a:pPr>
            <a:r>
              <a:rPr lang="el-GR" sz="1600" dirty="0" smtClean="0"/>
              <a:t>Η </a:t>
            </a:r>
            <a:r>
              <a:rPr lang="el-GR" sz="1600" dirty="0"/>
              <a:t>Επιτροπή αναλαμβάνει η ίδια περιορισμένο μέρος της άμεσης υλοποίησης των </a:t>
            </a:r>
            <a:r>
              <a:rPr lang="el-GR" sz="1600" dirty="0" smtClean="0"/>
              <a:t>πολιτικών και </a:t>
            </a:r>
            <a:r>
              <a:rPr lang="el-GR" sz="1600" dirty="0"/>
              <a:t>ο κύριος όγκος της πρακτικής/συνήθους/καθημερινής/πρώτης γραμμής (front-line) υλοποίησης των πολιτικών της ΕΕ ανατίθεται στις αρμόδιες υπηρεσίες των κρατών </a:t>
            </a:r>
            <a:r>
              <a:rPr lang="el-GR" sz="1600" dirty="0" smtClean="0"/>
              <a:t>μελών. </a:t>
            </a:r>
            <a:r>
              <a:rPr lang="el-GR" sz="1600" dirty="0"/>
              <a:t>Η</a:t>
            </a:r>
            <a:r>
              <a:rPr lang="el-GR" sz="1600" dirty="0" smtClean="0"/>
              <a:t> </a:t>
            </a:r>
            <a:r>
              <a:rPr lang="el-GR" sz="1600" dirty="0"/>
              <a:t>Επιτροπή δεν διαθέτει επαρκείς πόρους για το έργο </a:t>
            </a:r>
            <a:r>
              <a:rPr lang="el-GR" sz="1600" dirty="0" smtClean="0"/>
              <a:t>αυτό. Επομένως εξαρτάται </a:t>
            </a:r>
            <a:r>
              <a:rPr lang="el-GR" sz="1600" dirty="0"/>
              <a:t>σε μεγάλο βαθμό από την καλή πίστη και την πρόθυμη συνεργασία των </a:t>
            </a:r>
            <a:r>
              <a:rPr lang="el-GR" sz="1600" dirty="0" smtClean="0"/>
              <a:t>κρατών-μελών. Μαζί </a:t>
            </a:r>
            <a:r>
              <a:rPr lang="el-GR" sz="1600" dirty="0"/>
              <a:t>με το </a:t>
            </a:r>
            <a:r>
              <a:rPr lang="el-GR" sz="1600" dirty="0" smtClean="0"/>
              <a:t>Δικαστήριο είναι </a:t>
            </a:r>
            <a:r>
              <a:rPr lang="el-GR" sz="1600" dirty="0"/>
              <a:t>υπεύθυνη να διασφαλίζει την τήρηση των Συνθηκών και της νομοθεσίας της ΕΕ. </a:t>
            </a:r>
            <a:endParaRPr lang="el-GR" sz="1600" dirty="0" smtClean="0"/>
          </a:p>
          <a:p>
            <a:pPr marL="0" indent="0">
              <a:lnSpc>
                <a:spcPct val="160000"/>
              </a:lnSpc>
              <a:buNone/>
            </a:pPr>
            <a:r>
              <a:rPr lang="el-GR" sz="1600" dirty="0" smtClean="0"/>
              <a:t>Ο </a:t>
            </a:r>
            <a:r>
              <a:rPr lang="el-GR" sz="1600" dirty="0"/>
              <a:t>ρόλος αυτός συνδέεται στενά με τις εποπτικές αρμοδιότητες και τις εκτελεστικές αρμοδιότητες της </a:t>
            </a:r>
            <a:r>
              <a:rPr lang="el-GR" sz="1600" dirty="0" smtClean="0"/>
              <a:t>Επιτροπής. Επίσης</a:t>
            </a:r>
            <a:r>
              <a:rPr lang="el-GR" sz="1600" dirty="0"/>
              <a:t>, </a:t>
            </a:r>
            <a:r>
              <a:rPr lang="el-GR" sz="1600" dirty="0" smtClean="0"/>
              <a:t>η </a:t>
            </a:r>
            <a:r>
              <a:rPr lang="el-GR" sz="1600" dirty="0"/>
              <a:t>Επιτροπή χαρακτηρίζεται ως ο θεματοφύλακας των </a:t>
            </a:r>
            <a:r>
              <a:rPr lang="el-GR" sz="1600" dirty="0" smtClean="0"/>
              <a:t>Συνθηκών. διαθέτει </a:t>
            </a:r>
            <a:r>
              <a:rPr lang="el-GR" sz="1600" dirty="0"/>
              <a:t>επίσης ευρεία ανακριτική </a:t>
            </a:r>
            <a:r>
              <a:rPr lang="el-GR" sz="1600" dirty="0" smtClean="0"/>
              <a:t>εξουσία και διαθέτει </a:t>
            </a:r>
            <a:r>
              <a:rPr lang="el-GR" sz="1600" dirty="0"/>
              <a:t>τέλος οιονεί εισαγγελική εξουσία, περιλαμβανομένης και εξουσίας παραπομπής στο Δικαστήριο των κρατών-μελών που παραβιάζουν το </a:t>
            </a:r>
            <a:r>
              <a:rPr lang="el-GR" sz="1600" dirty="0" smtClean="0"/>
              <a:t>ενωσιακό δίκαιο</a:t>
            </a:r>
            <a:r>
              <a:rPr lang="el-GR" sz="1600" dirty="0"/>
              <a:t>.</a:t>
            </a:r>
          </a:p>
        </p:txBody>
      </p:sp>
    </p:spTree>
    <p:extLst>
      <p:ext uri="{BB962C8B-B14F-4D97-AF65-F5344CB8AC3E}">
        <p14:creationId xmlns:p14="http://schemas.microsoft.com/office/powerpoint/2010/main" val="240359276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32764" y="1555844"/>
            <a:ext cx="9601200" cy="4053386"/>
          </a:xfrm>
        </p:spPr>
        <p:txBody>
          <a:bodyPr>
            <a:normAutofit fontScale="85000" lnSpcReduction="10000"/>
          </a:bodyPr>
          <a:lstStyle/>
          <a:p>
            <a:pPr marL="0" indent="0" algn="just">
              <a:lnSpc>
                <a:spcPct val="150000"/>
              </a:lnSpc>
              <a:buNone/>
            </a:pPr>
            <a:r>
              <a:rPr lang="el-GR" dirty="0"/>
              <a:t>Όταν απαιτούνται ενιαίες προϋποθέσεις για την εκτέλεση των νομικά δεσμευτικών πράξεων της Ένωσης, οι πράξεις αυτές αναθέτουν εκτελεστικές αρμοδιότητες σε ειδικές περιπτώσεις δεόντως αιτιολογημένες και στο </a:t>
            </a:r>
            <a:r>
              <a:rPr lang="el-GR" dirty="0" smtClean="0"/>
              <a:t>Συμβούλιο, </a:t>
            </a:r>
            <a:r>
              <a:rPr lang="el-GR" dirty="0"/>
              <a:t>πέραν της Επιτροπής. </a:t>
            </a:r>
            <a:endParaRPr lang="el-GR" dirty="0" smtClean="0"/>
          </a:p>
          <a:p>
            <a:pPr marL="0" indent="0" algn="just">
              <a:lnSpc>
                <a:spcPct val="150000"/>
              </a:lnSpc>
              <a:buNone/>
            </a:pPr>
            <a:r>
              <a:rPr lang="el-GR" dirty="0" smtClean="0"/>
              <a:t>Διασταύρωση </a:t>
            </a:r>
            <a:r>
              <a:rPr lang="el-GR" dirty="0"/>
              <a:t>Λειτουργιών: Συνεννόηση, αμοιβαίος έλεγχος και συνεργασία. Από την παράθεση των ενωσιακών οργάνων που μετέχουν στην προνομοθετική εν γένει, στη νομοθετική και στη διοικητική-εκτελεστική διαδικασία προκύπτει κατά τρόπο τυπικό η στην κλασσική θεωρία αποκαλούμενη ως διασταύρωση ή σύγχυση των λειτουργιών, η συμμετοχή δηλαδή οργάνων μιας λειτουργίας, π.χ. του Συμβουλίου ως νομοθετικού οργάνου, σε μια άλλη λειτουργία, όπως η συμμετοχή του Συμβουλίου και στην εκτελεστική λειτουργία αλλά και στην προνομοθετική εν γένει, φαινόμενο εξάλλου και της εθνοκρατικής κατάστρωσης αρμοδιοτήτων των κρατών </a:t>
            </a:r>
            <a:r>
              <a:rPr lang="el-GR" dirty="0" smtClean="0"/>
              <a:t>μελών.</a:t>
            </a:r>
            <a:endParaRPr lang="el-GR" dirty="0"/>
          </a:p>
        </p:txBody>
      </p:sp>
    </p:spTree>
    <p:extLst>
      <p:ext uri="{BB962C8B-B14F-4D97-AF65-F5344CB8AC3E}">
        <p14:creationId xmlns:p14="http://schemas.microsoft.com/office/powerpoint/2010/main" val="340766939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030406" y="1269241"/>
            <a:ext cx="9833212" cy="4401404"/>
          </a:xfrm>
        </p:spPr>
        <p:txBody>
          <a:bodyPr>
            <a:normAutofit fontScale="92500" lnSpcReduction="20000"/>
          </a:bodyPr>
          <a:lstStyle/>
          <a:p>
            <a:pPr marL="0" indent="0">
              <a:lnSpc>
                <a:spcPct val="150000"/>
              </a:lnSpc>
              <a:buNone/>
            </a:pPr>
            <a:r>
              <a:rPr lang="el-GR" dirty="0" smtClean="0"/>
              <a:t>Κατά την ανάλυση του </a:t>
            </a:r>
            <a:r>
              <a:rPr lang="en-US" dirty="0" smtClean="0"/>
              <a:t>Hussein </a:t>
            </a:r>
            <a:r>
              <a:rPr lang="en-US" dirty="0" err="1" smtClean="0"/>
              <a:t>Kassim</a:t>
            </a:r>
            <a:r>
              <a:rPr lang="el-GR" dirty="0"/>
              <a:t> {</a:t>
            </a:r>
            <a:r>
              <a:rPr lang="el-GR" dirty="0" smtClean="0"/>
              <a:t>σε </a:t>
            </a:r>
            <a:r>
              <a:rPr lang="en-US" dirty="0"/>
              <a:t>Hussein </a:t>
            </a:r>
            <a:r>
              <a:rPr lang="en-US" dirty="0" err="1"/>
              <a:t>Kassim</a:t>
            </a:r>
            <a:r>
              <a:rPr lang="en-US" dirty="0"/>
              <a:t>, Introduction: Co-</a:t>
            </a:r>
            <a:r>
              <a:rPr lang="en-US" dirty="0" err="1"/>
              <a:t>ordinating</a:t>
            </a:r>
            <a:r>
              <a:rPr lang="en-US" dirty="0"/>
              <a:t> National Action in Brussels, </a:t>
            </a:r>
            <a:r>
              <a:rPr lang="el-GR" dirty="0"/>
              <a:t>από </a:t>
            </a:r>
            <a:r>
              <a:rPr lang="en-US" dirty="0"/>
              <a:t>Hussein </a:t>
            </a:r>
            <a:r>
              <a:rPr lang="en-US" dirty="0" err="1"/>
              <a:t>Kassim</a:t>
            </a:r>
            <a:r>
              <a:rPr lang="en-US" dirty="0"/>
              <a:t>, </a:t>
            </a:r>
            <a:r>
              <a:rPr lang="en-US" dirty="0" err="1"/>
              <a:t>Anand</a:t>
            </a:r>
            <a:r>
              <a:rPr lang="en-US" dirty="0"/>
              <a:t> Menon, Guy B. Peters and Vincent Wright, (edited by), The National Coordination of EU Policy, The European Level, Oxford University Press, 2001, </a:t>
            </a:r>
            <a:r>
              <a:rPr lang="el-GR" dirty="0"/>
              <a:t>σελ. </a:t>
            </a:r>
            <a:r>
              <a:rPr lang="el-GR" dirty="0" smtClean="0"/>
              <a:t>1-46} </a:t>
            </a:r>
            <a:r>
              <a:rPr lang="el-GR" dirty="0"/>
              <a:t>, </a:t>
            </a:r>
            <a:r>
              <a:rPr lang="el-GR" dirty="0" smtClean="0"/>
              <a:t>η </a:t>
            </a:r>
            <a:r>
              <a:rPr lang="el-GR" dirty="0"/>
              <a:t>Ένωση πράγματι αντιμετωπίζεται ως ένα σύστημα ρευστό (‘</a:t>
            </a:r>
            <a:r>
              <a:rPr lang="en-US" dirty="0"/>
              <a:t>fluid’) , </a:t>
            </a:r>
            <a:r>
              <a:rPr lang="el-GR" dirty="0"/>
              <a:t>ασυνήθιστα ανοικτό (‘</a:t>
            </a:r>
            <a:r>
              <a:rPr lang="en-US" dirty="0"/>
              <a:t>unusually open’) , </a:t>
            </a:r>
            <a:r>
              <a:rPr lang="el-GR" dirty="0"/>
              <a:t>του οποίου η ατζέντα καθορίζεται από την διασταύρωση πολλών πηγών (</a:t>
            </a:r>
            <a:r>
              <a:rPr lang="en-US" dirty="0"/>
              <a:t>a variety of sources) , </a:t>
            </a:r>
            <a:r>
              <a:rPr lang="el-GR" dirty="0"/>
              <a:t>με πολλαπλότητα φορέων δράσης (‘</a:t>
            </a:r>
            <a:r>
              <a:rPr lang="en-US" dirty="0"/>
              <a:t>multiplicity of actors’) </a:t>
            </a:r>
            <a:r>
              <a:rPr lang="el-GR" dirty="0"/>
              <a:t>και με την τομεοποίηση (‘</a:t>
            </a:r>
            <a:r>
              <a:rPr lang="en-US" dirty="0" err="1"/>
              <a:t>sectoralisation</a:t>
            </a:r>
            <a:r>
              <a:rPr lang="en-US" dirty="0"/>
              <a:t>’) </a:t>
            </a:r>
            <a:r>
              <a:rPr lang="el-GR" dirty="0"/>
              <a:t>της αναλαμβανόμενης δράσης , η οποία διακρίνεται σε καταστατική , π.χ. σε ζητήματα εισόδου νέων μελών , αναθεώρησης των </a:t>
            </a:r>
            <a:r>
              <a:rPr lang="el-GR" dirty="0" smtClean="0"/>
              <a:t>συνθηκών, </a:t>
            </a:r>
            <a:r>
              <a:rPr lang="el-GR" dirty="0"/>
              <a:t>κ.α</a:t>
            </a:r>
            <a:r>
              <a:rPr lang="el-GR" dirty="0" smtClean="0"/>
              <a:t>., </a:t>
            </a:r>
            <a:r>
              <a:rPr lang="el-GR" dirty="0"/>
              <a:t>(‘</a:t>
            </a:r>
            <a:r>
              <a:rPr lang="en-US" dirty="0"/>
              <a:t>polity issues’) </a:t>
            </a:r>
            <a:r>
              <a:rPr lang="el-GR" dirty="0"/>
              <a:t>και σε εκτεινόμενη σε τεχνικές περιοχές (‘</a:t>
            </a:r>
            <a:r>
              <a:rPr lang="en-US" dirty="0"/>
              <a:t>technical areas</a:t>
            </a:r>
            <a:r>
              <a:rPr lang="en-US" dirty="0" smtClean="0"/>
              <a:t>’), </a:t>
            </a:r>
            <a:r>
              <a:rPr lang="el-GR" dirty="0"/>
              <a:t>οπότε και διακρίνεται σε ρυθμιστική (‘</a:t>
            </a:r>
            <a:r>
              <a:rPr lang="en-US" dirty="0"/>
              <a:t>regulatory’) , </a:t>
            </a:r>
            <a:r>
              <a:rPr lang="el-GR" dirty="0"/>
              <a:t>διανεμητική (‘</a:t>
            </a:r>
            <a:r>
              <a:rPr lang="en-US" dirty="0"/>
              <a:t>distributive’) </a:t>
            </a:r>
            <a:r>
              <a:rPr lang="el-GR" dirty="0"/>
              <a:t>και αναδιανεμητική (‘</a:t>
            </a:r>
            <a:r>
              <a:rPr lang="en-US" dirty="0"/>
              <a:t>redistributive</a:t>
            </a:r>
            <a:r>
              <a:rPr lang="en-US" dirty="0" smtClean="0"/>
              <a:t>’</a:t>
            </a:r>
            <a:r>
              <a:rPr lang="el-GR" dirty="0" smtClean="0"/>
              <a:t>).</a:t>
            </a:r>
            <a:endParaRPr lang="el-GR" dirty="0"/>
          </a:p>
        </p:txBody>
      </p:sp>
    </p:spTree>
    <p:extLst>
      <p:ext uri="{BB962C8B-B14F-4D97-AF65-F5344CB8AC3E}">
        <p14:creationId xmlns:p14="http://schemas.microsoft.com/office/powerpoint/2010/main" val="223377764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498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19117" y="1310184"/>
            <a:ext cx="9744501" cy="4291084"/>
          </a:xfrm>
        </p:spPr>
        <p:txBody>
          <a:bodyPr>
            <a:normAutofit fontScale="92500" lnSpcReduction="20000"/>
          </a:bodyPr>
          <a:lstStyle/>
          <a:p>
            <a:pPr marL="0" indent="0" algn="just">
              <a:lnSpc>
                <a:spcPct val="150000"/>
              </a:lnSpc>
              <a:buNone/>
            </a:pPr>
            <a:r>
              <a:rPr lang="el-GR" dirty="0"/>
              <a:t>Μ</a:t>
            </a:r>
            <a:r>
              <a:rPr lang="el-GR" dirty="0" smtClean="0"/>
              <a:t>ε </a:t>
            </a:r>
            <a:r>
              <a:rPr lang="el-GR" dirty="0"/>
              <a:t>τις θεσμικές αλλαγές και της Λισσαβόνας, </a:t>
            </a:r>
            <a:r>
              <a:rPr lang="el-GR" dirty="0" smtClean="0"/>
              <a:t>το δικαιοδοτικό σύστημα στηρίζεται στο Δικαστήριο </a:t>
            </a:r>
            <a:r>
              <a:rPr lang="el-GR" dirty="0"/>
              <a:t>της Ευρωπαϊκής Ένωσης, που περιλαμβάνει το Δικαστήριο, το Γενικό Δικαστήριο και ειδικευμένα δικαστήρια, αλλά και το Δικαστήριο Δημόσιας Διοίκησης της ΕΕ. Το Δικαστήριο της Ευρωπαϊκής Ένωσης εξασφαλίζει την τήρηση του δικαίου κατά την ερμηνεία και την εφαρμογή των Συνθηκών. Αποφαίνεται σύμφωνα με τις Συνθήκες</a:t>
            </a:r>
            <a:r>
              <a:rPr lang="el-GR" dirty="0" smtClean="0"/>
              <a:t>: α</a:t>
            </a:r>
            <a:r>
              <a:rPr lang="el-GR" dirty="0"/>
              <a:t>) επί των προσφυγών που ασκούνται από κράτος μέλος, θεσμικό όργανο ή φυσικά ή νομικά πρόσωπα, β) προδικαστικώς, κατόπιν αιτήματος εθνικών δικαστηρίων, επί της ερμηνείας του δικαίου της Ένωσης ή επί του κύρους πράξεων που εκδόθηκαν από τα θεσμικά όργανα, γ) επί των λοιπών περιπτώσεων που προβλέπονται από τις Συνθήκες. Οι δικαστές και οι γενικοί εισαγγελείς πληρούν δε προϋποθέσεις και παρέχουν εγγυήσεις ανεξαρτησίας, καθώς ‘επιλέγονται μεταξύ προσωπικοτήτων που παρέχουν πλήρη εγγύηση </a:t>
            </a:r>
            <a:r>
              <a:rPr lang="el-GR" dirty="0" smtClean="0"/>
              <a:t>ανεξαρτησίας.</a:t>
            </a:r>
            <a:endParaRPr lang="el-GR" dirty="0"/>
          </a:p>
        </p:txBody>
      </p:sp>
    </p:spTree>
    <p:extLst>
      <p:ext uri="{BB962C8B-B14F-4D97-AF65-F5344CB8AC3E}">
        <p14:creationId xmlns:p14="http://schemas.microsoft.com/office/powerpoint/2010/main" val="3698415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140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559859"/>
            <a:ext cx="9601200" cy="3581400"/>
          </a:xfrm>
        </p:spPr>
        <p:txBody>
          <a:bodyPr>
            <a:normAutofit fontScale="92500"/>
          </a:bodyPr>
          <a:lstStyle/>
          <a:p>
            <a:pPr algn="just">
              <a:buFont typeface="Wingdings" panose="05000000000000000000" pitchFamily="2" charset="2"/>
              <a:buChar char="Ø"/>
            </a:pPr>
            <a:r>
              <a:rPr lang="el-GR" b="1" dirty="0"/>
              <a:t>10 Δεκεμβρίου 1974 — Μείωση των ανισοτήτων μεταξύ των περιφερειών</a:t>
            </a:r>
          </a:p>
          <a:p>
            <a:pPr marL="0" indent="0" algn="just">
              <a:buNone/>
            </a:pPr>
            <a:r>
              <a:rPr lang="el-GR" dirty="0"/>
              <a:t>Οι ηγέτες της ΕΟΚ, σε μια ένδειξη αλληλεγγύης, συμφωνούν να δημιουργήσουν ένα σημαντικό νέο ταμείο στο πλαίσιο της </a:t>
            </a:r>
            <a:r>
              <a:rPr lang="el-GR" dirty="0">
                <a:solidFill>
                  <a:schemeClr val="tx1"/>
                </a:solidFill>
              </a:rPr>
              <a:t>ευρωπαϊκής περιφερειακής πολιτικής</a:t>
            </a:r>
            <a:r>
              <a:rPr lang="el-GR" dirty="0"/>
              <a:t>. Σκοπός του ταμείου αυτού είναι η μεταφορά κονδυλίων από πλούσιες σε φτωχές περιφέρειες, με σκοπό τη βελτίωση των υποδομών, την προσέλκυση επενδύσεων και τη δημιουργία θέσεων εργασίας. Το </a:t>
            </a:r>
            <a:r>
              <a:rPr lang="el-GR" dirty="0">
                <a:solidFill>
                  <a:schemeClr val="tx1"/>
                </a:solidFill>
              </a:rPr>
              <a:t>Ευρωπαϊκό Ταμείο Περιφερειακής Ανάπτυξης</a:t>
            </a:r>
            <a:r>
              <a:rPr lang="el-GR" dirty="0"/>
              <a:t> ιδρύεται το επόμενο έτος.</a:t>
            </a:r>
          </a:p>
          <a:p>
            <a:pPr algn="just">
              <a:buFont typeface="Wingdings" panose="05000000000000000000" pitchFamily="2" charset="2"/>
              <a:buChar char="Ø"/>
            </a:pPr>
            <a:r>
              <a:rPr lang="el-GR" b="1" dirty="0"/>
              <a:t>Ιούνιος του 1979 — Διενεργούνται οι πρώτες άμεσες εκλογές για το Ευρωπαϊκό Κοινοβούλιο</a:t>
            </a:r>
          </a:p>
          <a:p>
            <a:pPr marL="0" indent="0" algn="just">
              <a:buNone/>
            </a:pPr>
            <a:r>
              <a:rPr lang="el-GR" dirty="0"/>
              <a:t>Για πρώτη φορά οι Ευρωπαίοι πολίτες εκλέγουν άμεσα τα </a:t>
            </a:r>
            <a:r>
              <a:rPr lang="el-GR" dirty="0">
                <a:solidFill>
                  <a:schemeClr val="tx1"/>
                </a:solidFill>
              </a:rPr>
              <a:t>μέλη</a:t>
            </a:r>
            <a:r>
              <a:rPr lang="el-GR" dirty="0"/>
              <a:t> του </a:t>
            </a:r>
            <a:r>
              <a:rPr lang="el-GR" dirty="0">
                <a:solidFill>
                  <a:schemeClr val="tx1"/>
                </a:solidFill>
              </a:rPr>
              <a:t>Ευρωπαϊκού Κοινοβουλίου</a:t>
            </a:r>
            <a:r>
              <a:rPr lang="el-GR" dirty="0"/>
              <a:t>. Στο παρελθόν, διορίζονταν από τα εθνικά κοινοβούλια. Οι βουλευτές συμμετέχουν σε </a:t>
            </a:r>
            <a:r>
              <a:rPr lang="el-GR" dirty="0">
                <a:solidFill>
                  <a:schemeClr val="tx1"/>
                </a:solidFill>
              </a:rPr>
              <a:t>πανευρωπαϊκές πολιτικές ομάδες </a:t>
            </a:r>
            <a:r>
              <a:rPr lang="el-GR" dirty="0"/>
              <a:t>και όχι σε εθνικές ομάδες.</a:t>
            </a:r>
          </a:p>
          <a:p>
            <a:endParaRPr lang="el-GR" dirty="0"/>
          </a:p>
        </p:txBody>
      </p:sp>
    </p:spTree>
    <p:extLst>
      <p:ext uri="{BB962C8B-B14F-4D97-AF65-F5344CB8AC3E}">
        <p14:creationId xmlns:p14="http://schemas.microsoft.com/office/powerpoint/2010/main" val="287784391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9919"/>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25940" y="1405719"/>
            <a:ext cx="9601200" cy="4032914"/>
          </a:xfrm>
        </p:spPr>
        <p:txBody>
          <a:bodyPr>
            <a:normAutofit fontScale="92500" lnSpcReduction="20000"/>
          </a:bodyPr>
          <a:lstStyle/>
          <a:p>
            <a:pPr marL="0" indent="0" algn="just">
              <a:lnSpc>
                <a:spcPct val="150000"/>
              </a:lnSpc>
              <a:buNone/>
            </a:pPr>
            <a:r>
              <a:rPr lang="el-GR" dirty="0" smtClean="0"/>
              <a:t>Ως προς την αναθεώρηση των συνθηκών, υπάρχει η συνήθης </a:t>
            </a:r>
            <a:r>
              <a:rPr lang="el-GR" dirty="0"/>
              <a:t>διαδικασία αναθεώρησης και απλοποιημένες διαδικασίες αναθεώρησης. Τόσο η συνήθης όσο και οι απλουστευμένες διαδικασίες αναθεώρησης κινούνται με πρωτοβουλία εθνική ή ενωσιακή δηλαδή είτε των κυβερνήσεων των Κρατών μελών (ακόμη και της Κυβέρνησης ενός μόνο Κράτους) είτε του Κοινοβουλίου ή της Επιτροπής. Κι όταν λέμε ‘κινούνται’ εννοούμε ότι τα εν λόγω όργανα υποβάλλουν τα σχέδια αναθεώρησης είτε στο Συμβούλιο (στη συνήθη διαδικασία) είτε στο Ευρωπαϊκό Συμβούλιο (στις απλοποιημένες διαδικασίες). Στη συνήθη διαδικασία, τα σχέδια αναθεώρησης </a:t>
            </a:r>
            <a:r>
              <a:rPr lang="el-GR" dirty="0" smtClean="0"/>
              <a:t>διαβιβάζονται </a:t>
            </a:r>
            <a:r>
              <a:rPr lang="el-GR" dirty="0"/>
              <a:t>από το Συμβούλιο στο Ευρωπαϊκό Συμβούλιο και κοινοποιούνται στα εθνικά Κοινοβούλια. Από εκεί και έπειτα Κυρίαρχος της Αναθεώρησης είναι το Ευρωπαϊκό </a:t>
            </a:r>
            <a:r>
              <a:rPr lang="el-GR" dirty="0" smtClean="0"/>
              <a:t>Συμβούλιο.</a:t>
            </a:r>
            <a:endParaRPr lang="el-GR" dirty="0"/>
          </a:p>
        </p:txBody>
      </p:sp>
    </p:spTree>
    <p:extLst>
      <p:ext uri="{BB962C8B-B14F-4D97-AF65-F5344CB8AC3E}">
        <p14:creationId xmlns:p14="http://schemas.microsoft.com/office/powerpoint/2010/main" val="14364450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580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39588" y="1221474"/>
            <a:ext cx="9601200" cy="4060210"/>
          </a:xfrm>
        </p:spPr>
        <p:txBody>
          <a:bodyPr>
            <a:normAutofit fontScale="85000" lnSpcReduction="10000"/>
          </a:bodyPr>
          <a:lstStyle/>
          <a:p>
            <a:pPr marL="0" indent="0" algn="just">
              <a:lnSpc>
                <a:spcPct val="150000"/>
              </a:lnSpc>
              <a:buNone/>
            </a:pPr>
            <a:r>
              <a:rPr lang="el-GR" dirty="0"/>
              <a:t>Θεσμική </a:t>
            </a:r>
            <a:r>
              <a:rPr lang="el-GR" dirty="0" smtClean="0"/>
              <a:t> </a:t>
            </a:r>
            <a:r>
              <a:rPr lang="el-GR" dirty="0"/>
              <a:t>συμμετοχή των Κρατών Μελών ως τέτοιων στην προνομοθετική και εκτελεστική ενωσιακή διαδικασία </a:t>
            </a:r>
            <a:r>
              <a:rPr lang="el-GR" dirty="0" smtClean="0"/>
              <a:t>(πλην </a:t>
            </a:r>
            <a:r>
              <a:rPr lang="el-GR" dirty="0"/>
              <a:t>της ΚΕΠΠΑ</a:t>
            </a:r>
            <a:r>
              <a:rPr lang="el-GR" dirty="0" smtClean="0"/>
              <a:t>).</a:t>
            </a:r>
          </a:p>
          <a:p>
            <a:pPr marL="0" indent="0" algn="just">
              <a:lnSpc>
                <a:spcPct val="150000"/>
              </a:lnSpc>
              <a:buNone/>
            </a:pPr>
            <a:r>
              <a:rPr lang="el-GR" dirty="0" smtClean="0"/>
              <a:t> </a:t>
            </a:r>
            <a:r>
              <a:rPr lang="el-GR" dirty="0"/>
              <a:t>Τα εσωτερικά όργανα των μελών της Ένωσης μετέχουν ως τέτοια τόσο στη διαμόρφωση όσο και στην εφαρμογή του ενωσιακού δικαίου. Κι όταν λέμε ‘ως τέτοια’ εννοούμε με την ιδιότητα αυτή κι όχι ως μετέχοντα στα ενωσιακά όργανα ως μέλη </a:t>
            </a:r>
            <a:r>
              <a:rPr lang="el-GR" dirty="0" smtClean="0"/>
              <a:t>τους. </a:t>
            </a:r>
            <a:r>
              <a:rPr lang="el-GR" dirty="0"/>
              <a:t>Έτσι, π.χ. δεν θα νοήσουμε τη δράση των μελών του Ευρωπαϊκού Συμβουλίου ως συμμετοχή εθνοκρατική στο μέτρο που το Ευρωπαϊκό Συμβούλιο αποτελεί ενωσιακό όργανο, ασχέτως εάν σε αυτό κάθε μετέχων εκπροσωπεί και μπορεί να εκφράζει τα δικά του </a:t>
            </a:r>
            <a:r>
              <a:rPr lang="el-GR" dirty="0" smtClean="0"/>
              <a:t>συμφέροντα.</a:t>
            </a:r>
            <a:endParaRPr lang="el-GR" dirty="0"/>
          </a:p>
          <a:p>
            <a:pPr marL="0" indent="0" algn="just">
              <a:lnSpc>
                <a:spcPct val="150000"/>
              </a:lnSpc>
              <a:buNone/>
            </a:pPr>
            <a:r>
              <a:rPr lang="el-GR" dirty="0"/>
              <a:t>Η εθνική μετοχή μάλλον,κι όχι συμμετοχή, αποτελεί ενωσιακό ζητούμενο ενωσιακής ορθότητας, που με τη σειρά της, αποτελεί εθνικό ζητούμενο κάθε κράτους μέλους, για τη ορθότητα του δικού του </a:t>
            </a:r>
            <a:r>
              <a:rPr lang="el-GR" dirty="0" smtClean="0"/>
              <a:t>συστήματος.</a:t>
            </a:r>
            <a:endParaRPr lang="el-GR" dirty="0"/>
          </a:p>
        </p:txBody>
      </p:sp>
    </p:spTree>
    <p:extLst>
      <p:ext uri="{BB962C8B-B14F-4D97-AF65-F5344CB8AC3E}">
        <p14:creationId xmlns:p14="http://schemas.microsoft.com/office/powerpoint/2010/main" val="54940558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039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071349" y="1221474"/>
            <a:ext cx="9785445" cy="4626591"/>
          </a:xfrm>
        </p:spPr>
        <p:txBody>
          <a:bodyPr>
            <a:normAutofit fontScale="85000" lnSpcReduction="10000"/>
          </a:bodyPr>
          <a:lstStyle/>
          <a:p>
            <a:pPr marL="0" indent="0" algn="just">
              <a:lnSpc>
                <a:spcPct val="150000"/>
              </a:lnSpc>
              <a:buNone/>
            </a:pPr>
            <a:r>
              <a:rPr lang="el-GR" dirty="0"/>
              <a:t>Στις ειδικές περιπτώσεις που προβλέπονται από τις </a:t>
            </a:r>
            <a:r>
              <a:rPr lang="el-GR" dirty="0" smtClean="0"/>
              <a:t>Συνθήκες, </a:t>
            </a:r>
            <a:r>
              <a:rPr lang="el-GR" dirty="0"/>
              <a:t>οι νομοθετικές πράξεις μπορούν να εκδίδονται και μετά από πρωτοβουλία ομάδας Κρατών μελών. </a:t>
            </a:r>
            <a:r>
              <a:rPr lang="el-GR" dirty="0" smtClean="0"/>
              <a:t>Τα </a:t>
            </a:r>
            <a:r>
              <a:rPr lang="el-GR" dirty="0"/>
              <a:t>εθνικά </a:t>
            </a:r>
            <a:r>
              <a:rPr lang="el-GR" dirty="0" smtClean="0"/>
              <a:t>Κοινοβούλια συμβάλλουν ενεργά </a:t>
            </a:r>
            <a:r>
              <a:rPr lang="el-GR" dirty="0"/>
              <a:t>στην καλή λειτουργία της </a:t>
            </a:r>
            <a:r>
              <a:rPr lang="el-GR" dirty="0" smtClean="0"/>
              <a:t>Ένωσης, α) </a:t>
            </a:r>
            <a:r>
              <a:rPr lang="el-GR" dirty="0"/>
              <a:t>με το να ενημερώνονται από τα θεσμικά όργανα της Ένωσης και να τους κοινοποιούνται τα σχέδια νομοθετικών πράξεων της Ένωσης σύμφωνα με το Πρωτόκολλο σχετικά με τον ρόλο των εθνικών Κοινοβουλίων στην Ευρωπαϊκή Ένωση, β) μεριμνώντας ώστε να τηρείται η αρχή της </a:t>
            </a:r>
            <a:r>
              <a:rPr lang="el-GR" dirty="0" smtClean="0"/>
              <a:t>επικουρικότητας σύμφωνα </a:t>
            </a:r>
            <a:r>
              <a:rPr lang="el-GR" dirty="0"/>
              <a:t>με τις διαδικασίες που προβλέπονται στο Πρωτόκολλο σχετικά με την εφαρμογή των αρχών της επικουρικότητας και της </a:t>
            </a:r>
            <a:r>
              <a:rPr lang="el-GR" dirty="0" smtClean="0"/>
              <a:t>αναλογικότητας, γ</a:t>
            </a:r>
            <a:r>
              <a:rPr lang="el-GR" dirty="0"/>
              <a:t>) συμμετέχοντας στις διαδικασίες αναθεώρησης των </a:t>
            </a:r>
            <a:r>
              <a:rPr lang="el-GR" dirty="0" smtClean="0"/>
              <a:t>Συνθηκών, </a:t>
            </a:r>
            <a:r>
              <a:rPr lang="el-GR" dirty="0"/>
              <a:t>με το να ενημερώνονται σχετικά με τις αιτήσεις προσχώρησης στην Ένωση</a:t>
            </a:r>
            <a:r>
              <a:rPr lang="el-GR" dirty="0" smtClean="0"/>
              <a:t>, </a:t>
            </a:r>
            <a:r>
              <a:rPr lang="el-GR" dirty="0"/>
              <a:t>δ) λαμβάνοντας μέρος στη διακοινοβουλευτική συνεργασία μεταξύ εθνικών Κοινοβουλίων και με το Ευρωπαϊκό Κοινοβούλιο, σύμφωνα με το Πρωτόκολλο σχετικά με τον ρόλο των εθνικών Κοινοβουλίων στην Ευρωπαϊκή Ένωση.</a:t>
            </a:r>
          </a:p>
          <a:p>
            <a:pPr marL="0" indent="0">
              <a:buNone/>
            </a:pPr>
            <a:endParaRPr lang="el-GR" dirty="0"/>
          </a:p>
        </p:txBody>
      </p:sp>
    </p:spTree>
    <p:extLst>
      <p:ext uri="{BB962C8B-B14F-4D97-AF65-F5344CB8AC3E}">
        <p14:creationId xmlns:p14="http://schemas.microsoft.com/office/powerpoint/2010/main" val="424093780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1073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07827" y="1535373"/>
            <a:ext cx="9764973" cy="4332027"/>
          </a:xfrm>
        </p:spPr>
        <p:txBody>
          <a:bodyPr>
            <a:normAutofit fontScale="85000" lnSpcReduction="10000"/>
          </a:bodyPr>
          <a:lstStyle/>
          <a:p>
            <a:pPr marL="0" indent="0">
              <a:lnSpc>
                <a:spcPct val="150000"/>
              </a:lnSpc>
              <a:buNone/>
            </a:pPr>
            <a:r>
              <a:rPr lang="el-GR" dirty="0" smtClean="0"/>
              <a:t>Σύμφωνα </a:t>
            </a:r>
            <a:r>
              <a:rPr lang="el-GR" dirty="0"/>
              <a:t>με την αρχή της καλόπιστης συνεργασίας, η Ένωση και τα κράτη μέλη εκπληρώνουν τα εκ των Συνθηκών καθήκοντα βάσει αμοιβαίου σεβασμού και αμοιβαίας συνεργασίας. </a:t>
            </a:r>
            <a:endParaRPr lang="el-GR" dirty="0" smtClean="0"/>
          </a:p>
          <a:p>
            <a:pPr marL="0" indent="0">
              <a:lnSpc>
                <a:spcPct val="150000"/>
              </a:lnSpc>
              <a:buNone/>
            </a:pPr>
            <a:r>
              <a:rPr lang="el-GR" dirty="0" smtClean="0"/>
              <a:t>Τα </a:t>
            </a:r>
            <a:r>
              <a:rPr lang="el-GR" dirty="0"/>
              <a:t>κράτη μέλη λαμβάνουν κάθε γενικό ή ειδικό μέτρο ικανό να διασφαλίσει την εκτέλεση των υποχρεώσεων που απορρέουν από τις Συνθήκες ή προκύπτουν από πράξεις των θεσμικών οργάνων της Ένωσης. </a:t>
            </a:r>
            <a:endParaRPr lang="el-GR" dirty="0" smtClean="0"/>
          </a:p>
          <a:p>
            <a:pPr marL="0" indent="0">
              <a:lnSpc>
                <a:spcPct val="150000"/>
              </a:lnSpc>
              <a:buNone/>
            </a:pPr>
            <a:r>
              <a:rPr lang="el-GR" dirty="0" smtClean="0"/>
              <a:t>Τα </a:t>
            </a:r>
            <a:r>
              <a:rPr lang="el-GR" dirty="0"/>
              <a:t>κράτη μέλη διευκολύνουν την Ένωση στην εκπλήρωση της αποστολής της και απέχουν από τη λήψη οποιουδήποτε μέτρου ικανού να θέσει σε κίνδυνο την πραγματοποίηση των στόχων της </a:t>
            </a:r>
            <a:r>
              <a:rPr lang="el-GR" dirty="0" smtClean="0"/>
              <a:t>Ένωσης. </a:t>
            </a:r>
            <a:endParaRPr lang="el-GR" dirty="0"/>
          </a:p>
          <a:p>
            <a:pPr marL="0" indent="0">
              <a:lnSpc>
                <a:spcPct val="150000"/>
              </a:lnSpc>
              <a:buNone/>
            </a:pPr>
            <a:r>
              <a:rPr lang="el-GR" dirty="0" smtClean="0"/>
              <a:t> </a:t>
            </a:r>
            <a:r>
              <a:rPr lang="el-GR" dirty="0"/>
              <a:t>Όταν οι Συνθήκες απονέμουν στην Ένωση αποκλειστική αρμοδιότητα σε συγκεκριμένο τομέα, μόνον η Ένωση δύναται να νομοθετεί και να εκδίδει νομικά δεσμευτικές πράξεις, ενώ τα κράτη μέλη έχουν την εν λόγω δυνατότητα μόνο εάν εξουσιοδοτούνται προς τούτο από την Ένωση ή μόνο για να εφαρμόσουν τις πράξεις της </a:t>
            </a:r>
            <a:r>
              <a:rPr lang="el-GR" dirty="0" smtClean="0"/>
              <a:t>Ένωσης.</a:t>
            </a:r>
            <a:endParaRPr lang="el-GR" dirty="0"/>
          </a:p>
        </p:txBody>
      </p:sp>
    </p:spTree>
    <p:extLst>
      <p:ext uri="{BB962C8B-B14F-4D97-AF65-F5344CB8AC3E}">
        <p14:creationId xmlns:p14="http://schemas.microsoft.com/office/powerpoint/2010/main" val="262689847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83693"/>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fontScale="70000" lnSpcReduction="20000"/>
          </a:bodyPr>
          <a:lstStyle/>
          <a:p>
            <a:r>
              <a:rPr lang="el-GR" b="1" dirty="0"/>
              <a:t>Άρθρο 28</a:t>
            </a:r>
            <a:endParaRPr lang="el-GR" dirty="0"/>
          </a:p>
          <a:p>
            <a:pPr marL="0" indent="0">
              <a:buNone/>
            </a:pPr>
            <a:r>
              <a:rPr lang="el-GR" dirty="0"/>
              <a:t>1. Οι γενικά παραδεγμένοι κανόνες του διεθνούς δικαίου, καθώς και οι διεθνείς συμβάσεις, από την επικύρωσή τους με νόμο και τη θέση τους σε ισχύ σύμφωνα με τους όρους καθεμιάς, αποτελούν αναπόσπαστο μέρος του εσωτερικού ελληνικού δικαίου και υπερισχύουν από κάθε άλλη αντίθετη διάταξη νόμου. H εφαρμογή των κανόνων του διεθνούς δικαίου και των διεθνών συμβάσεων στους αλλοδαπούς τελεί πάντοτε υπό τον όρο της αμοιβαιότητας.</a:t>
            </a:r>
          </a:p>
          <a:p>
            <a:pPr marL="0" indent="0">
              <a:buNone/>
            </a:pPr>
            <a:r>
              <a:rPr lang="el-GR" dirty="0"/>
              <a:t>2. Για να εξυπηρετηθεί σπουδαίο εθνικό συμφέρον και να προαχθεί η συνεργασία με άλλα κράτη, μπορεί να αναγνωρισθούν, με συνθήκη ή συμφωνία, σε όργανα διεθνών οργανισμών αρμοδιότητες που προβλέπονται από </a:t>
            </a:r>
            <a:r>
              <a:rPr lang="el-GR" dirty="0">
                <a:hlinkClick r:id="rId2"/>
              </a:rPr>
              <a:t>το Σύνταγμα</a:t>
            </a:r>
            <a:r>
              <a:rPr lang="el-GR" dirty="0"/>
              <a:t>. Για την ψήφιση νόμου που κυρώνει αυτή τη συνθήκη ή συμφωνία απαιτείται πλειοψηφία των τριών πέμπτων του όλου αριθμού των βουλευτών.</a:t>
            </a:r>
          </a:p>
          <a:p>
            <a:pPr marL="0" indent="0">
              <a:buNone/>
            </a:pPr>
            <a:r>
              <a:rPr lang="el-GR" dirty="0"/>
              <a:t>3. H Ελλάδα προβαίνει ελεύθερα, με νόμο που ψηφίζεται από την απόλυτη πλειοψηφία του όλου αριθμού των βουλευτών, σε περιορισμούς ως προς την άσκηση της εθνικής κυριαρχίας της, εφόσον αυτό υπαγορεύεται από σπουδαίο εθνικό συμφέρον, δεν θίγει τα δικαιώματα του ανθρώπου και τις βάσεις του δημοκρατικού πολιτεύματος και γίνεται με βάση τις αρχές της ισότητας και με τον όρο της αμοιβαιότητας.</a:t>
            </a:r>
          </a:p>
          <a:p>
            <a:pPr marL="0" indent="0">
              <a:buNone/>
            </a:pPr>
            <a:r>
              <a:rPr lang="el-GR" dirty="0"/>
              <a:t>**Ερμηνευτική δήλωση:</a:t>
            </a:r>
          </a:p>
          <a:p>
            <a:pPr marL="0" indent="0">
              <a:buNone/>
            </a:pPr>
            <a:r>
              <a:rPr lang="el-GR" dirty="0"/>
              <a:t>Το άρθρο 28 αποτελεί θεμέλιο για τη συμμετοχή της Χώρας στις διαδικασίες της ευρωπαϊκής ολοκλήρωσης.</a:t>
            </a:r>
          </a:p>
          <a:p>
            <a:pPr marL="0" indent="0">
              <a:buNone/>
            </a:pPr>
            <a:endParaRPr lang="el-GR" dirty="0"/>
          </a:p>
        </p:txBody>
      </p:sp>
    </p:spTree>
    <p:extLst>
      <p:ext uri="{BB962C8B-B14F-4D97-AF65-F5344CB8AC3E}">
        <p14:creationId xmlns:p14="http://schemas.microsoft.com/office/powerpoint/2010/main" val="405011661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80532" y="1467134"/>
            <a:ext cx="9601200" cy="3581400"/>
          </a:xfrm>
        </p:spPr>
        <p:txBody>
          <a:bodyPr>
            <a:normAutofit fontScale="85000" lnSpcReduction="10000"/>
          </a:bodyPr>
          <a:lstStyle/>
          <a:p>
            <a:pPr marL="0" indent="0" algn="just">
              <a:lnSpc>
                <a:spcPct val="150000"/>
              </a:lnSpc>
              <a:buNone/>
            </a:pPr>
            <a:r>
              <a:rPr lang="el-GR" dirty="0"/>
              <a:t>Για την άσκηση των αρμοδιοτήτων της Ένωσης, τα θεσμικά όργανα θεσπίζουν Κανονισμούς, Οδηγίες, Αποφάσεις, Συστάσεις και Γνώμες</a:t>
            </a:r>
            <a:r>
              <a:rPr lang="el-GR" dirty="0" smtClean="0"/>
              <a:t>.</a:t>
            </a:r>
          </a:p>
          <a:p>
            <a:pPr marL="0" indent="0" algn="just">
              <a:lnSpc>
                <a:spcPct val="150000"/>
              </a:lnSpc>
              <a:buNone/>
            </a:pPr>
            <a:r>
              <a:rPr lang="el-GR" dirty="0" smtClean="0"/>
              <a:t> </a:t>
            </a:r>
            <a:r>
              <a:rPr lang="el-GR" dirty="0"/>
              <a:t>Ο Κανονισμός έχει γενική ισχύ. Είναι δεσμευτικός ως προς όλα τα μέρη του και ισχύει άμεσα σε κάθε Κράτος μέλος. </a:t>
            </a:r>
            <a:endParaRPr lang="el-GR" dirty="0" smtClean="0"/>
          </a:p>
          <a:p>
            <a:pPr marL="0" indent="0" algn="just">
              <a:lnSpc>
                <a:spcPct val="150000"/>
              </a:lnSpc>
              <a:buNone/>
            </a:pPr>
            <a:r>
              <a:rPr lang="el-GR" dirty="0" smtClean="0"/>
              <a:t>Η </a:t>
            </a:r>
            <a:r>
              <a:rPr lang="el-GR" dirty="0"/>
              <a:t>Οδηγία δεσμεύει κάθε Κράτος μέλος στο οποίο απευθύνεται, όσον αφορά το επιδιωκόμενο αποτέλεσμα, αλλά αφήνει την επιλογή του τύπου και των μέσων στην αρμοδιότητα των εθνικών αρχών. </a:t>
            </a:r>
            <a:endParaRPr lang="el-GR" dirty="0" smtClean="0"/>
          </a:p>
          <a:p>
            <a:pPr marL="0" indent="0" algn="just">
              <a:lnSpc>
                <a:spcPct val="150000"/>
              </a:lnSpc>
              <a:buNone/>
            </a:pPr>
            <a:r>
              <a:rPr lang="el-GR" dirty="0" smtClean="0"/>
              <a:t>Η </a:t>
            </a:r>
            <a:r>
              <a:rPr lang="el-GR" dirty="0"/>
              <a:t>Απόφαση είναι δεσμευτική ως προς όλα τα μέρη της. Όταν ορίζει αποδέκτες, είναι δεσμευτική μόνο για αυτούς. </a:t>
            </a:r>
          </a:p>
        </p:txBody>
      </p:sp>
    </p:spTree>
    <p:extLst>
      <p:ext uri="{BB962C8B-B14F-4D97-AF65-F5344CB8AC3E}">
        <p14:creationId xmlns:p14="http://schemas.microsoft.com/office/powerpoint/2010/main" val="254929717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180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016758" y="1371599"/>
            <a:ext cx="9601200" cy="4196687"/>
          </a:xfrm>
        </p:spPr>
        <p:txBody>
          <a:bodyPr>
            <a:normAutofit fontScale="92500" lnSpcReduction="20000"/>
          </a:bodyPr>
          <a:lstStyle/>
          <a:p>
            <a:pPr marL="0" indent="0">
              <a:lnSpc>
                <a:spcPct val="150000"/>
              </a:lnSpc>
              <a:buNone/>
            </a:pPr>
            <a:r>
              <a:rPr lang="el-GR" dirty="0"/>
              <a:t>Οι Συστάσεις και οι Γνώμες δεν </a:t>
            </a:r>
            <a:r>
              <a:rPr lang="el-GR" dirty="0" smtClean="0"/>
              <a:t>δεσμεύουν. </a:t>
            </a:r>
          </a:p>
          <a:p>
            <a:pPr marL="0" indent="0">
              <a:lnSpc>
                <a:spcPct val="150000"/>
              </a:lnSpc>
              <a:buNone/>
            </a:pPr>
            <a:r>
              <a:rPr lang="el-GR" dirty="0" smtClean="0"/>
              <a:t>Οι </a:t>
            </a:r>
            <a:r>
              <a:rPr lang="el-GR" dirty="0"/>
              <a:t>νομικές πράξεις της Ένωσης </a:t>
            </a:r>
            <a:r>
              <a:rPr lang="el-GR" dirty="0" smtClean="0"/>
              <a:t>προκαλούν εκτελεστική </a:t>
            </a:r>
            <a:r>
              <a:rPr lang="el-GR" dirty="0"/>
              <a:t>δέσμευση των Κρατών μελών, διότι η εμβέλεια του ενωσιακού δικαίου, που διαπερνά (Κανονισμοί, Αποφάσεις) το εθνικό δίκαιο ή το χρησιμοποιεί (Οδηγίες) για την αποτελεσματική εφαρμογή του, έχει ήδη προσδιορίζει τον βαθμό εθνικής δέσμευσης και τον τρόπο εθνικής συμπεριφοράς των Κρατών μελών, για χάρη και προς εφαρμογή του ενωσιακού </a:t>
            </a:r>
            <a:r>
              <a:rPr lang="el-GR" dirty="0" smtClean="0"/>
              <a:t>δικαίου. Τα </a:t>
            </a:r>
            <a:r>
              <a:rPr lang="el-GR" dirty="0"/>
              <a:t>κράτη μέλη θεσπίζουν όλα τα μέτρα εσωτερικού δικαίου που είναι αναγκαία για την εφαρμογή των νομικά δεσμευτικών πράξεων της Ένωσης </a:t>
            </a:r>
            <a:r>
              <a:rPr lang="el-GR" dirty="0" smtClean="0"/>
              <a:t>. </a:t>
            </a:r>
            <a:r>
              <a:rPr lang="el-GR" dirty="0"/>
              <a:t>Τα κράτη μέλη αναλαμβάνουν την υποχρέωση να μη ρυθμίζουν διαφορές σχετικές με την ερμηνεία ή την εφαρμογή των Συνθηκών κατά τρόπο διάφορο από εκείνον που προβλέπουν οι </a:t>
            </a:r>
            <a:r>
              <a:rPr lang="el-GR" dirty="0" smtClean="0"/>
              <a:t>Συνθήκες.</a:t>
            </a:r>
            <a:endParaRPr lang="el-GR" dirty="0"/>
          </a:p>
        </p:txBody>
      </p:sp>
    </p:spTree>
    <p:extLst>
      <p:ext uri="{BB962C8B-B14F-4D97-AF65-F5344CB8AC3E}">
        <p14:creationId xmlns:p14="http://schemas.microsoft.com/office/powerpoint/2010/main" val="363071082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7215"/>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80531" y="1433014"/>
            <a:ext cx="9601200" cy="4080681"/>
          </a:xfrm>
        </p:spPr>
        <p:txBody>
          <a:bodyPr>
            <a:normAutofit fontScale="85000" lnSpcReduction="10000"/>
          </a:bodyPr>
          <a:lstStyle/>
          <a:p>
            <a:pPr marL="0" indent="0" algn="just">
              <a:lnSpc>
                <a:spcPct val="150000"/>
              </a:lnSpc>
              <a:buNone/>
            </a:pPr>
            <a:r>
              <a:rPr lang="el-GR" dirty="0" smtClean="0"/>
              <a:t>Η έμμεση </a:t>
            </a:r>
            <a:r>
              <a:rPr lang="el-GR" dirty="0"/>
              <a:t>νομιμοποίηση και έμμεση δημοκρατικότητα των συγκεκριμένων οργάνων της Ένωσης, μέσω των λαών των κρατών μελών ή των εθνικών κοινοβουλίων τους, αποτελεί και τη (μοναδική ως τρόπος) νομιμοποίηση (και δημοκρατικότητα ως εξωνομικό και προνομικό σε σχέση με την Ένωση μέγεθος) της ίδιας της Ένωσης (του πρωτογενούς δικαίου αυτής). Η συμμετοχή των Πολιτών της Ένωσης στον δημοκρατικό βίο αυτής δύναται να λαμβάνει και τη μορφή αντιπροσώπευσης μέσω πολιτικών κομμάτων, τα οποία όμως δεσμεύονται, σε ενωσιακό επίπεδο, να συμβάλλουν στην διαμόρφωση της ευρωπαϊκής πολιτικής συνείδησης και στην έκφραση της βούλησης των Πολιτών της Ένωσης. Η παράθεση αυτής της δέσμευσης σε συνδυασμό με τη διατύπωση ‘Τα πολιτικά κόμματα, σε ευρωπαϊκό επίπεδο..’ αφήνει να εννοηθεί ότι τα κόμματα αυτά δεν είναι αυτονόητα ή απαραίτητα μόνο εθνικά πολιτικά κόμματα, που δύνανται πια να ενεργούν σε δύο επίπεδα, στο εθνικό και στο </a:t>
            </a:r>
            <a:r>
              <a:rPr lang="el-GR" dirty="0" smtClean="0"/>
              <a:t>ενωσιακό, </a:t>
            </a:r>
            <a:endParaRPr lang="el-GR" dirty="0"/>
          </a:p>
        </p:txBody>
      </p:sp>
    </p:spTree>
    <p:extLst>
      <p:ext uri="{BB962C8B-B14F-4D97-AF65-F5344CB8AC3E}">
        <p14:creationId xmlns:p14="http://schemas.microsoft.com/office/powerpoint/2010/main" val="364753724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580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73707" y="1323833"/>
            <a:ext cx="9601200" cy="4790364"/>
          </a:xfrm>
        </p:spPr>
        <p:txBody>
          <a:bodyPr>
            <a:normAutofit fontScale="85000" lnSpcReduction="20000"/>
          </a:bodyPr>
          <a:lstStyle/>
          <a:p>
            <a:pPr marL="0" indent="0" algn="just">
              <a:lnSpc>
                <a:spcPct val="160000"/>
              </a:lnSpc>
              <a:buNone/>
            </a:pPr>
            <a:r>
              <a:rPr lang="el-GR" dirty="0" smtClean="0"/>
              <a:t>αλλά, μπορεί </a:t>
            </a:r>
            <a:r>
              <a:rPr lang="el-GR" dirty="0"/>
              <a:t>και να συστήνονται ως ευρωπαϊκά και να είναι ευρωπαϊκά, καθώς εκφράζουν τη βούληση των Πολιτών της </a:t>
            </a:r>
            <a:r>
              <a:rPr lang="el-GR" dirty="0" smtClean="0"/>
              <a:t>Ένωσης.</a:t>
            </a:r>
          </a:p>
          <a:p>
            <a:pPr marL="0" indent="0" algn="just">
              <a:lnSpc>
                <a:spcPct val="160000"/>
              </a:lnSpc>
              <a:buNone/>
            </a:pPr>
            <a:r>
              <a:rPr lang="el-GR" dirty="0" smtClean="0"/>
              <a:t>Η ΣΕΕ διανοίγει </a:t>
            </a:r>
            <a:r>
              <a:rPr lang="el-GR" dirty="0"/>
              <a:t>νέα φάση στη διαδικασία μιας διαρκώς στενότερης ένωσης των λαών της Ευρώπης, στην οποία οι αποφάσεις λαμβάνονται όσο το δυνατόν πιο ανοικτά και όσο το δυνατόν εγγύτερα στους πολίτες». Από </a:t>
            </a:r>
            <a:r>
              <a:rPr lang="el-GR" dirty="0" smtClean="0"/>
              <a:t>αυτό, </a:t>
            </a:r>
            <a:r>
              <a:rPr lang="el-GR" dirty="0"/>
              <a:t>συνάγουμε ότι, πρώτον, το Πρωτογενές δίκαιο της Ένωσης δεν είναι στατικό ούτε ολοκληρωμένο παρά αποτελεί και ταυτοχρόνως διανοίγει νέα φάση στην διαδικασία ένωσης των λαών της Ευρώπης, διαδικασία της οποίας ο χρόνος περαίωσης, ο χρόνος και τρόπος επιτευξης του αποτελέσματός της δεν είναι γνωστός ήδη. η Δημοκρατία ως μέτρο λήψης αποφάσεων, αναδεικνύεται ως θεμέλιο οργάνωσης της δράσης της Ένωσης, πτυχή που θίξαμε, ως δημοκρατική οριοθέτηση του κράτους δικαίου της Ένωσης, αλλά και ως σχετικοποίηση δημοκρατίας. Τρίτον, και η ειδική όψη της Δημοκρατίας, η επικουρικότητα, ως η λήψη των αποφάσεων όσο το δυνατόν εγγύτερα στους Πολίτες, ομοίως, στοιχειοθετεί θεμελιώδες μέτρο και θεμελιώδη τρόπο δράσης των οργάνων της Ένωσης.</a:t>
            </a:r>
          </a:p>
        </p:txBody>
      </p:sp>
    </p:spTree>
    <p:extLst>
      <p:ext uri="{BB962C8B-B14F-4D97-AF65-F5344CB8AC3E}">
        <p14:creationId xmlns:p14="http://schemas.microsoft.com/office/powerpoint/2010/main" val="334211892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498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28299" y="1589965"/>
            <a:ext cx="9601200" cy="4292220"/>
          </a:xfrm>
        </p:spPr>
        <p:txBody>
          <a:bodyPr>
            <a:normAutofit fontScale="85000" lnSpcReduction="20000"/>
          </a:bodyPr>
          <a:lstStyle/>
          <a:p>
            <a:pPr marL="0" indent="0" algn="just">
              <a:lnSpc>
                <a:spcPct val="160000"/>
              </a:lnSpc>
              <a:buNone/>
            </a:pPr>
            <a:r>
              <a:rPr lang="el-GR" dirty="0"/>
              <a:t>Η Ένωση βασίζεται στις </a:t>
            </a:r>
            <a:r>
              <a:rPr lang="el-GR" dirty="0" smtClean="0"/>
              <a:t>αξίες του </a:t>
            </a:r>
            <a:r>
              <a:rPr lang="el-GR" dirty="0"/>
              <a:t>σεβασμού της ανθρώπινης αξιοπρέπειας, της ελευθερίας, της δημοκρατίας, της ισότητας, του κράτους </a:t>
            </a:r>
            <a:r>
              <a:rPr lang="el-GR" dirty="0" smtClean="0"/>
              <a:t>δικαίου, </a:t>
            </a:r>
            <a:r>
              <a:rPr lang="el-GR" dirty="0"/>
              <a:t>καθώς και του σεβασμού των ανθρώπινων δικαιωμάτων, συμπεριλαμβανομένων των δικαιωμάτων των προσώπων που ανήκουν σε μειονότητες. Οι αξίες αυτές είναι κοινές στα κράτη μέλη εντός κοινωνίας που χαρακτηρίζεται από τον πλουραλισμό, την απαγόρευση των διακρίσεων, την ανοχή, τη δικαιοσύνη, την αλληλεγγύη και την ισότητα μεταξύ γυναικών και </a:t>
            </a:r>
            <a:r>
              <a:rPr lang="el-GR" dirty="0" smtClean="0"/>
              <a:t>ανδρών. Διάκριση </a:t>
            </a:r>
            <a:r>
              <a:rPr lang="el-GR" dirty="0"/>
              <a:t>των αξιών της Ένωσης γίνεται σε Christian Calliess, Europe as Transnational Law – The Transnationalization of Values by European Law, German Law Journal, Vol. 10, No. 10, 1367-1382 (2009), http://</a:t>
            </a:r>
            <a:r>
              <a:rPr lang="el-GR" dirty="0" smtClean="0"/>
              <a:t>www.germanlawjournal.com/pdfs/Vol10-No10/PDF_Vol_10_No_10_1367-1382_Articles_C.Calliess.pdf , </a:t>
            </a:r>
            <a:r>
              <a:rPr lang="el-GR" dirty="0"/>
              <a:t>σελ.3-4, σε ‘guiding values’ (όπως, η επικουρικότητα ή η ίδια η ενοποίηση), ‘fundamental values’ (όπως οι αξίες του άρθρου 2 της ΣΕΕ) και ‘single values’ (που αποτελούν την εξειδίκευση σε συγκεκριμένο επίπεδο των δύο προηγούμενων).</a:t>
            </a:r>
          </a:p>
        </p:txBody>
      </p:sp>
    </p:spTree>
    <p:extLst>
      <p:ext uri="{BB962C8B-B14F-4D97-AF65-F5344CB8AC3E}">
        <p14:creationId xmlns:p14="http://schemas.microsoft.com/office/powerpoint/2010/main" val="1314810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6153"/>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95400" y="1452283"/>
            <a:ext cx="9601200" cy="3581400"/>
          </a:xfrm>
        </p:spPr>
        <p:txBody>
          <a:bodyPr>
            <a:noAutofit/>
          </a:bodyPr>
          <a:lstStyle/>
          <a:p>
            <a:pPr algn="just">
              <a:buFont typeface="Wingdings" panose="05000000000000000000" pitchFamily="2" charset="2"/>
              <a:buChar char="Ø"/>
            </a:pPr>
            <a:r>
              <a:rPr lang="el-GR" b="1" dirty="0"/>
              <a:t>1η Ιανουαρίου 1981 — Η Ελλάδα γίνεται το 10ο κράτος μέλος</a:t>
            </a:r>
          </a:p>
          <a:p>
            <a:pPr marL="0" indent="0" algn="just">
              <a:buNone/>
            </a:pPr>
            <a:r>
              <a:rPr lang="el-GR" dirty="0"/>
              <a:t>Η Ελλάδα προσχωρεί στις Ευρωπαϊκές Κοινότητες Ήταν επιλέξιμη για προσχώρηση μετά την ανατροπή του στρατιωτικού καθεστώτος και την αποκατάσταση της δημοκρατίας το 1974.</a:t>
            </a:r>
          </a:p>
          <a:p>
            <a:pPr algn="just">
              <a:buFont typeface="Wingdings" panose="05000000000000000000" pitchFamily="2" charset="2"/>
              <a:buChar char="Ø"/>
            </a:pPr>
            <a:r>
              <a:rPr lang="el-GR" b="1" dirty="0"/>
              <a:t>1η Ιανουαρίου 1986 — Δύο νέα μέλη: η Ισπανία και η Πορτογαλία</a:t>
            </a:r>
          </a:p>
          <a:p>
            <a:pPr marL="0" indent="0" algn="just">
              <a:buNone/>
            </a:pPr>
            <a:r>
              <a:rPr lang="el-GR" dirty="0"/>
              <a:t>Η Ισπανία και η Πορτογαλία προσχωρούν στις Ευρωπαϊκές Κοινότητες, αυξάνοντας τον αριθμό των μελών σε 12.</a:t>
            </a:r>
          </a:p>
          <a:p>
            <a:pPr algn="just">
              <a:buFont typeface="Wingdings" panose="05000000000000000000" pitchFamily="2" charset="2"/>
              <a:buChar char="Ø"/>
            </a:pPr>
            <a:r>
              <a:rPr lang="el-GR" b="1" dirty="0"/>
              <a:t>Φεβρουάριος του 1986 — Προς μια ενιαία αγορά</a:t>
            </a:r>
          </a:p>
          <a:p>
            <a:pPr marL="0" indent="0" algn="just">
              <a:buNone/>
            </a:pPr>
            <a:r>
              <a:rPr lang="el-GR" dirty="0"/>
              <a:t>Παρόλο που οι τελωνειακοί δασμοί καταργήθηκαν το 1968, οι </a:t>
            </a:r>
            <a:r>
              <a:rPr lang="el-GR" dirty="0">
                <a:solidFill>
                  <a:schemeClr val="tx1"/>
                </a:solidFill>
              </a:rPr>
              <a:t>εμπορικές ροές</a:t>
            </a:r>
            <a:r>
              <a:rPr lang="el-GR" dirty="0"/>
              <a:t> δεν είναι ελεύθερες μεταξύ των συνόρων των χωρών μελών. Τα κύρια εμπόδια είναι οι διαφορές μεταξύ των εθνικών νομοθεσιών. Η </a:t>
            </a:r>
            <a:r>
              <a:rPr lang="el-GR" dirty="0">
                <a:solidFill>
                  <a:schemeClr val="tx1"/>
                </a:solidFill>
              </a:rPr>
              <a:t>Ενιαία Ευρωπαϊκή Πράξη </a:t>
            </a:r>
            <a:r>
              <a:rPr lang="el-GR" dirty="0"/>
              <a:t>εγκαινιάζει ένα τεράστιο 6ετές πρόγραμμα για την αντιμετώπιση αυτών των εμποδίων και, επομένως, τη δημιουργία μιας ενιαίας αγοράς. Η πράξη, η οποία άρχισε να ισχύει την 1η Ιουλίου 1987, δίνει επίσης πιο σημαίνοντα ρόλο στο Ευρωπαϊκό Κοινοβούλιο και ενισχύει τις αρμοδιότητες των Ευρωπαϊκών Κοινοτήτων στον τομέα της </a:t>
            </a:r>
            <a:r>
              <a:rPr lang="el-GR" dirty="0">
                <a:solidFill>
                  <a:schemeClr val="tx1"/>
                </a:solidFill>
              </a:rPr>
              <a:t>προστασίας του περιβάλλοντος</a:t>
            </a:r>
            <a:r>
              <a:rPr lang="el-GR" dirty="0"/>
              <a:t>.</a:t>
            </a:r>
          </a:p>
          <a:p>
            <a:pPr algn="just"/>
            <a:endParaRPr lang="el-GR" dirty="0"/>
          </a:p>
        </p:txBody>
      </p:sp>
    </p:spTree>
    <p:extLst>
      <p:ext uri="{BB962C8B-B14F-4D97-AF65-F5344CB8AC3E}">
        <p14:creationId xmlns:p14="http://schemas.microsoft.com/office/powerpoint/2010/main" val="325223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2227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37481" y="1508078"/>
            <a:ext cx="9601200" cy="4524232"/>
          </a:xfrm>
        </p:spPr>
        <p:txBody>
          <a:bodyPr>
            <a:normAutofit fontScale="92500" lnSpcReduction="20000"/>
          </a:bodyPr>
          <a:lstStyle/>
          <a:p>
            <a:pPr marL="0" indent="0" algn="just">
              <a:lnSpc>
                <a:spcPct val="150000"/>
              </a:lnSpc>
              <a:buNone/>
            </a:pPr>
            <a:r>
              <a:rPr lang="el-GR" dirty="0"/>
              <a:t>Οι Συνθήκες που ‘φέρουν’ το πρωτογενές δίκαιο της Ένωσης τυπικά δεν αποτελούν παρά διεθνείς συνθήκες, εκ πολλών που υπογράφουν Κράτη μεταξύ τους στο πλαίσιο διακυβερνητικών διασκέψεων, με ομόφωνη </a:t>
            </a:r>
            <a:r>
              <a:rPr lang="el-GR" dirty="0" smtClean="0"/>
              <a:t>απόφαση. </a:t>
            </a:r>
            <a:r>
              <a:rPr lang="el-GR" dirty="0"/>
              <a:t>Η Ένωση δηλαδή γεννήθηκε με τρόπο </a:t>
            </a:r>
            <a:r>
              <a:rPr lang="el-GR" dirty="0" smtClean="0"/>
              <a:t>διακυβερνητικό, όχι </a:t>
            </a:r>
            <a:r>
              <a:rPr lang="el-GR" dirty="0"/>
              <a:t>υπερεθνικό, με τρόπο που την τελική κρίση την είχε κάθε Κράτος ξεχωριστά επί ίσοις </a:t>
            </a:r>
            <a:r>
              <a:rPr lang="el-GR" dirty="0" smtClean="0"/>
              <a:t>όροις </a:t>
            </a:r>
            <a:r>
              <a:rPr lang="el-GR" dirty="0"/>
              <a:t>και σε ίδιο βαθμό με τα </a:t>
            </a:r>
            <a:r>
              <a:rPr lang="el-GR" dirty="0" smtClean="0"/>
              <a:t>υπόλοιπα, </a:t>
            </a:r>
            <a:r>
              <a:rPr lang="el-GR" dirty="0"/>
              <a:t>κι όχι ως συναποτελούντων αυτών ένα διαφορετικό μέγεθος που να τα συμπυκνώνει και να τα υπερβαίνει (υπερεθνικός </a:t>
            </a:r>
            <a:r>
              <a:rPr lang="el-GR" dirty="0" smtClean="0"/>
              <a:t>τρόπος). </a:t>
            </a:r>
            <a:r>
              <a:rPr lang="el-GR" dirty="0"/>
              <a:t>Η Ένωση δεν ήρθε από κάπου αλλού, δεν ‘έπεσε’ από κάποιο άλλο νομικό γαλαξία, αλλά γεννήθηκε κατά την εξωτερική- ‘κοινωνική’ συμπεριφορά των Κρατών της Ένωσης μεταξύ τους. Δεν γεννήθηκε η Ένωση, δεν καταρτίστηκαν οι Συμβάσεις που την περιγράφουν με τρόπο αντίστοιχο με αυτό των Εθνών </a:t>
            </a:r>
            <a:r>
              <a:rPr lang="el-GR" dirty="0" smtClean="0"/>
              <a:t>Κρατών της</a:t>
            </a:r>
            <a:r>
              <a:rPr lang="el-GR" dirty="0"/>
              <a:t>, που από τη στιγμή που τα Κράτη αυτά συγκροτούν την Ένωση, ο μόνος ‘εθνικός’ τρόπος γέννησης της Ένωσης θα έπρεπε να ήταν ο </a:t>
            </a:r>
            <a:r>
              <a:rPr lang="el-GR" dirty="0" smtClean="0"/>
              <a:t>υπερεθνικός. </a:t>
            </a:r>
            <a:endParaRPr lang="el-GR" dirty="0"/>
          </a:p>
        </p:txBody>
      </p:sp>
    </p:spTree>
    <p:extLst>
      <p:ext uri="{BB962C8B-B14F-4D97-AF65-F5344CB8AC3E}">
        <p14:creationId xmlns:p14="http://schemas.microsoft.com/office/powerpoint/2010/main" val="213051909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63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35123" y="1090114"/>
            <a:ext cx="9601200" cy="4525939"/>
          </a:xfrm>
        </p:spPr>
        <p:txBody>
          <a:bodyPr>
            <a:normAutofit fontScale="85000" lnSpcReduction="10000"/>
          </a:bodyPr>
          <a:lstStyle/>
          <a:p>
            <a:pPr marL="0" indent="0">
              <a:lnSpc>
                <a:spcPct val="160000"/>
              </a:lnSpc>
              <a:buNone/>
            </a:pPr>
            <a:r>
              <a:rPr lang="el-GR" dirty="0"/>
              <a:t>Και ως προς τον τρόπο θέσης τους σε ισχύ, </a:t>
            </a:r>
            <a:r>
              <a:rPr lang="el-GR" dirty="0" smtClean="0"/>
              <a:t>πιο συγκεκριμένα, οι </a:t>
            </a:r>
            <a:r>
              <a:rPr lang="el-GR" dirty="0"/>
              <a:t>Συνθήκες που θεμελιώνουν την Ένωση αντλούν νομιμοποίηση μόνο από τα Κράτη της, μέσω, πιο συγκεκριμένα, είτε άμεσα των Λαών τους (κυρωτικά δημοψηφίσματα) είτε έμμεσα των Κοινοβουλίων τους. Κι εδώ δηλαδή δεν υφίσταται ο Ευρωπαϊκός Λαός ή μια Συντακτική Συνέλευσηκπροσώπων του ή φορείς ανάληψης εξουσίας για λογαριασμό αυτού του Λαού που θα διακηρύξουν επισήμως τη θέση σε ισχύ αυτού του </a:t>
            </a:r>
            <a:r>
              <a:rPr lang="el-GR" dirty="0" smtClean="0"/>
              <a:t>δικαίου </a:t>
            </a:r>
            <a:r>
              <a:rPr lang="el-GR" dirty="0"/>
              <a:t>. Το δίκαιο των ιδρυτικών Συνθηκών της Ένωσης τυπικά, ως ‘σώμα’, πέρα από την κατάρτιση (εθνικές κυβερνήσεις-ομοφωνία), και ως προς τη θέση του σε ισχύ δεν είναι υπερεθνικό, αλλά αμοιβαία εθνικό, δεν υπερβαίνει τα επιμέρους εθνικά Συντάγματα αλλά εντάσσεται σε αυτά, εντάσσεται στην έννοια του Συντάγματος ως Κυρίαρχης Δήλωσης των επιμέρους Κρατών της Ένωσης, στο μέτρο που κυρώνεται, για να ισχύσει, από τα Κράτη Μέλη κατά τους ίδιους συνταγματικούς </a:t>
            </a:r>
            <a:r>
              <a:rPr lang="el-GR" dirty="0" smtClean="0"/>
              <a:t>κανόνες. </a:t>
            </a:r>
          </a:p>
          <a:p>
            <a:pPr marL="0" indent="0">
              <a:buNone/>
            </a:pPr>
            <a:endParaRPr lang="el-GR" dirty="0"/>
          </a:p>
        </p:txBody>
      </p:sp>
    </p:spTree>
    <p:extLst>
      <p:ext uri="{BB962C8B-B14F-4D97-AF65-F5344CB8AC3E}">
        <p14:creationId xmlns:p14="http://schemas.microsoft.com/office/powerpoint/2010/main" val="39551177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56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68233" y="1570383"/>
            <a:ext cx="9601200" cy="4135272"/>
          </a:xfrm>
        </p:spPr>
        <p:txBody>
          <a:bodyPr>
            <a:normAutofit/>
          </a:bodyPr>
          <a:lstStyle/>
          <a:p>
            <a:pPr marL="0" indent="0" algn="just">
              <a:lnSpc>
                <a:spcPct val="150000"/>
              </a:lnSpc>
              <a:buNone/>
            </a:pPr>
            <a:r>
              <a:rPr lang="el-GR" dirty="0"/>
              <a:t>Η </a:t>
            </a:r>
            <a:r>
              <a:rPr lang="el-GR" dirty="0" smtClean="0"/>
              <a:t>Ένωση </a:t>
            </a:r>
            <a:r>
              <a:rPr lang="el-GR" dirty="0"/>
              <a:t>όμως δεν διαθέτει έναν δικό της Λαό, ένα δικό της Έθνος </a:t>
            </a:r>
            <a:r>
              <a:rPr lang="el-GR" dirty="0" smtClean="0"/>
              <a:t>καλύτερα που </a:t>
            </a:r>
            <a:r>
              <a:rPr lang="el-GR" dirty="0"/>
              <a:t>αποφασίζει να αυτοοργανωθεί ως Λαός, σε </a:t>
            </a:r>
            <a:r>
              <a:rPr lang="el-GR" dirty="0" smtClean="0"/>
              <a:t>Κράτος. </a:t>
            </a:r>
            <a:r>
              <a:rPr lang="el-GR" dirty="0"/>
              <a:t>Τα ίδια τα Κράτη της, και οι λαοί αυτών, της προσφέρουν νομιμοποίηση στο στάδιο της γέννησής της μέσω της άσκησης εξωτερικής πολιτικής από τα κρατικά όργανα. Η νομιμοποίηση των λαών είναι έμμεση επομένως σε αυτό το στάδιο αλλά, θα μπορούσαμε να πούμε, και πιο έμμεση, αφού δεν παρέχεται έστω από τους θεσμοθετημένους ως αντιπροσώπους του Λαού που είναι τα Κοινοβούλια. </a:t>
            </a:r>
            <a:endParaRPr lang="el-GR" dirty="0" smtClean="0"/>
          </a:p>
          <a:p>
            <a:pPr marL="0" indent="0" algn="just">
              <a:lnSpc>
                <a:spcPct val="150000"/>
              </a:lnSpc>
              <a:buNone/>
            </a:pPr>
            <a:r>
              <a:rPr lang="el-GR" dirty="0"/>
              <a:t>Διττή νομιμοποίηση της Ένωσης ως Ένωσης των πολιτών της και των κρατών μελών της.</a:t>
            </a:r>
            <a:endParaRPr lang="el-GR" dirty="0" smtClean="0"/>
          </a:p>
          <a:p>
            <a:pPr marL="0" indent="0" algn="just">
              <a:lnSpc>
                <a:spcPct val="150000"/>
              </a:lnSpc>
              <a:buNone/>
            </a:pPr>
            <a:endParaRPr lang="el-GR" dirty="0"/>
          </a:p>
        </p:txBody>
      </p:sp>
    </p:spTree>
    <p:extLst>
      <p:ext uri="{BB962C8B-B14F-4D97-AF65-F5344CB8AC3E}">
        <p14:creationId xmlns:p14="http://schemas.microsoft.com/office/powerpoint/2010/main" val="104408508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5614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12292" y="1241946"/>
            <a:ext cx="9785445" cy="4817660"/>
          </a:xfrm>
        </p:spPr>
        <p:txBody>
          <a:bodyPr>
            <a:normAutofit fontScale="85000" lnSpcReduction="10000"/>
          </a:bodyPr>
          <a:lstStyle/>
          <a:p>
            <a:pPr marL="0" indent="0" algn="just">
              <a:lnSpc>
                <a:spcPct val="150000"/>
              </a:lnSpc>
              <a:buNone/>
            </a:pPr>
            <a:r>
              <a:rPr lang="el-GR" dirty="0" smtClean="0"/>
              <a:t>Η </a:t>
            </a:r>
            <a:r>
              <a:rPr lang="el-GR" dirty="0"/>
              <a:t>οριοθέτηση των αρμοδιοτήτων της Ένωσης διέπεται από την αρχή της δοτής </a:t>
            </a:r>
            <a:r>
              <a:rPr lang="el-GR" dirty="0" smtClean="0"/>
              <a:t>αρμοδιότητας. Σύμφωνα </a:t>
            </a:r>
            <a:r>
              <a:rPr lang="el-GR" dirty="0"/>
              <a:t>με την αρχή της δοτής αρμοδιότητας, η Ένωση ενεργεί μόνον εντός των ορίων των αρμοδιοτήτων που της απονέμουν τα κράτη μέλη με τις Συνθήκες για την επίτευξη των στόχων που οι Συνθήκες αυτές ορίζουν. Κάθεαρμοδιότητα η οποία δεν απονέμεται στην Ένωση με τις Συνθήκες ανήκει στα κράτη </a:t>
            </a:r>
            <a:r>
              <a:rPr lang="el-GR" dirty="0" smtClean="0"/>
              <a:t>μέλη. </a:t>
            </a:r>
          </a:p>
          <a:p>
            <a:pPr marL="0" indent="0" algn="just">
              <a:lnSpc>
                <a:spcPct val="150000"/>
              </a:lnSpc>
              <a:buNone/>
            </a:pPr>
            <a:r>
              <a:rPr lang="el-GR" dirty="0"/>
              <a:t>Κάθε κράτος μέλος της Ευρωπαϊκής Ένωσης, οφείλει να εφαρμόζει το ενωσιακό δίκαιο και να προβαίνει στις κατάλληλες προς εκπλήρωση του σκοπού αυτού ενέργειες. Αρμόδιο όργανο για τον εντοπισμό πιθανών παραβιάσεων του Δικαίου της ΕΕ είναι η Ευρωπαϊκή Επιτροπή. </a:t>
            </a:r>
          </a:p>
          <a:p>
            <a:pPr marL="0" indent="0" algn="just">
              <a:lnSpc>
                <a:spcPct val="150000"/>
              </a:lnSpc>
              <a:buNone/>
            </a:pPr>
            <a:r>
              <a:rPr lang="el-GR" dirty="0"/>
              <a:t>Στην περίπτωση που κάποιο κράτος μέλος δεν εφαρμόζει το ενωσιακό δίκαιο και έχει παραβεί κάποια από τις υποχρεώσεις που προβλέπονται στις Συνθήκες της ΕΕ, η Ευρωπαϊκή Επιτροπή έχει τη δυνατότητα να κινήσει επίσημη διαδικασία επί παραβάσει κατά τα αναφερόμενα στα άρθρα 258 και 260 της ΣΛΕΕ </a:t>
            </a:r>
          </a:p>
          <a:p>
            <a:pPr marL="0" indent="0">
              <a:buNone/>
            </a:pPr>
            <a:endParaRPr lang="el-GR" dirty="0"/>
          </a:p>
        </p:txBody>
      </p:sp>
    </p:spTree>
    <p:extLst>
      <p:ext uri="{BB962C8B-B14F-4D97-AF65-F5344CB8AC3E}">
        <p14:creationId xmlns:p14="http://schemas.microsoft.com/office/powerpoint/2010/main" val="12909241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627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1596788"/>
            <a:ext cx="9601200" cy="4270612"/>
          </a:xfrm>
        </p:spPr>
        <p:txBody>
          <a:bodyPr/>
          <a:lstStyle/>
          <a:p>
            <a:pPr marL="0" indent="0">
              <a:buNone/>
            </a:pPr>
            <a:r>
              <a:rPr lang="el-GR" i="1" dirty="0" smtClean="0"/>
              <a:t>‘Αρθρο 258 ΣΛΕΕ</a:t>
            </a:r>
            <a:endParaRPr lang="el-GR" i="1" dirty="0"/>
          </a:p>
          <a:p>
            <a:pPr marL="0" indent="0">
              <a:buNone/>
            </a:pPr>
            <a:r>
              <a:rPr lang="el-GR" b="1" dirty="0"/>
              <a:t>(πρώην άρθρο 226 της ΣΕΚ)</a:t>
            </a:r>
          </a:p>
          <a:p>
            <a:pPr marL="0" indent="0">
              <a:buNone/>
            </a:pPr>
            <a:r>
              <a:rPr lang="el-GR" dirty="0"/>
              <a:t>Αν η Επιτροπή κρίνει ότι ένα κράτος μέλος έχει παραβεί υποχρέωσή του εκ των Συνθηκών, διατυπώνει αιτιολογημένη γνώμη επί του θέματος, αφού προηγουμένως παρέχει τη δυνατότητα στο κράτος αυτό να διατυπώσει τις παρατηρήσεις του.</a:t>
            </a:r>
          </a:p>
          <a:p>
            <a:pPr marL="0" indent="0">
              <a:buNone/>
            </a:pPr>
            <a:r>
              <a:rPr lang="el-GR" dirty="0"/>
              <a:t>Αν το κράτος δεν συμμορφωθεί με τη γνώμη αυτή εντός της προθεσμίας που του τάσσει η Επιτροπή, η τελευταία δύναται να προσφύγει στο Δικαστήριο της Ευρωπαϊκής </a:t>
            </a:r>
            <a:r>
              <a:rPr lang="el-GR" dirty="0" smtClean="0"/>
              <a:t>Ένωσης.</a:t>
            </a:r>
            <a:endParaRPr lang="el-GR" dirty="0"/>
          </a:p>
          <a:p>
            <a:pPr marL="0" indent="0">
              <a:buNone/>
            </a:pPr>
            <a:endParaRPr lang="el-GR" dirty="0"/>
          </a:p>
        </p:txBody>
      </p:sp>
    </p:spTree>
    <p:extLst>
      <p:ext uri="{BB962C8B-B14F-4D97-AF65-F5344CB8AC3E}">
        <p14:creationId xmlns:p14="http://schemas.microsoft.com/office/powerpoint/2010/main" val="330798499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56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17009" y="1419367"/>
            <a:ext cx="9601200" cy="4846261"/>
          </a:xfrm>
        </p:spPr>
        <p:txBody>
          <a:bodyPr>
            <a:normAutofit fontScale="70000" lnSpcReduction="20000"/>
          </a:bodyPr>
          <a:lstStyle/>
          <a:p>
            <a:r>
              <a:rPr lang="el-GR" i="1" dirty="0"/>
              <a:t>Άρθρο 260</a:t>
            </a:r>
          </a:p>
          <a:p>
            <a:pPr marL="0" indent="0">
              <a:buNone/>
            </a:pPr>
            <a:r>
              <a:rPr lang="el-GR" b="1" i="1" dirty="0"/>
              <a:t>(πρώην άρθρο 228 της ΣΕΚ)</a:t>
            </a:r>
            <a:endParaRPr lang="el-GR" b="1" dirty="0"/>
          </a:p>
          <a:p>
            <a:pPr marL="0" indent="0">
              <a:buNone/>
            </a:pPr>
            <a:r>
              <a:rPr lang="el-GR" dirty="0"/>
              <a:t>1.   Εάν το Δικαστήριο της Ευρωπαϊκής Ένωσης διαπιστώσει ότι κράτος μέλος έχει παραβεί υποχρέωσή του εκ των Συνθηκών, το κράτος αυτό οφείλει να λάβει τα μέτρα που συνεπάγεται η εκτέλεση της αποφάσεως του Δικαστηρίου.</a:t>
            </a:r>
          </a:p>
          <a:p>
            <a:pPr marL="0" indent="0">
              <a:buNone/>
            </a:pPr>
            <a:r>
              <a:rPr lang="el-GR" dirty="0"/>
              <a:t>2.   Εάν η Επιτροπή κρίνει ότι το συγκεκριμένο κράτος μέλος δεν έλαβε τα μέτρα που συνεπάγεται η εκτέλεση της αποφάσεως του Δικαστηρίου, μπορεί να προσφύγει στο Δικαστήριο αφού παράσχει στο κράτος αυτό τη δυνατότητα να υποβάλει τις παρατηρήσεις του. Προσδιορίζει το ύψος του κατ’αποκοπήν ποσού ή της χρηματικής ποινής που οφείλει να καταβάλει το κράτος μέλος και το οποίο η Επιτροπή κρίνει κατάλληλο για την περίσταση.</a:t>
            </a:r>
          </a:p>
          <a:p>
            <a:pPr marL="0" indent="0">
              <a:buNone/>
            </a:pPr>
            <a:r>
              <a:rPr lang="el-GR" dirty="0"/>
              <a:t>Εάν το Δικαστήριο διαπιστώσει ότι το συγκεκριμένο κράτος μέλος δεν συμμορφώθηκε με την απόφασή του, μπορεί να του επιβάλει την καταβολή κατ’ αποκοπήν ποσού ή χρηματικής ποινής.</a:t>
            </a:r>
          </a:p>
          <a:p>
            <a:pPr marL="0" indent="0">
              <a:buNone/>
            </a:pPr>
            <a:r>
              <a:rPr lang="el-GR" dirty="0"/>
              <a:t>Η διαδικασία αυτή δεν θίγει το άρθρο 259.</a:t>
            </a:r>
          </a:p>
          <a:p>
            <a:pPr marL="0" indent="0">
              <a:buNone/>
            </a:pPr>
            <a:r>
              <a:rPr lang="el-GR" dirty="0"/>
              <a:t>3.   Όταν η Επιτροπή υποβάλλει στο Δικαστήριο προσφυγή βάσει του άρθρου 258, θεωρώντας ότι το συγκεκριμένο κράτος μέλος παρέβη την υποχρέωσή του να ανακοινώσει τα μέτρα μεταφοράς στο εθνικό δίκαιο μιας οδηγίας που εκδόθηκε σύμφωνα με νομοθετική διαδικασία μπορεί, εάν το κρίνει πρόσφορο, να υποδείξει το ύψος του κατ’ αποκοπήν ποσού ή της χρηματικής ποινής που οφείλει να καταβάλει το εν λόγω κράτος και που η Επιτροπή κρίνει κατάλληλο για την περίσταση.</a:t>
            </a:r>
          </a:p>
          <a:p>
            <a:pPr marL="0" indent="0">
              <a:buNone/>
            </a:pPr>
            <a:r>
              <a:rPr lang="el-GR" dirty="0"/>
              <a:t>Εάν το Δικαστήριο διαπιστώσει την παράβαση, δύναται να επιβάλει στο συγκεκριμένο κράτος μέλος την καταβολή κατ’ αποκοπήν ποσού ή χρηματικής ποινής έως του ορίου του ποσού το οποίο υπέδειξε η Επιτροπή. Η υποχρέωση καταβολής τίθεται σε ισχύ την ημερομηνία που προσδιορίζει το Δικαστήριο με την απόφασή του.</a:t>
            </a:r>
          </a:p>
          <a:p>
            <a:endParaRPr lang="el-GR" dirty="0"/>
          </a:p>
        </p:txBody>
      </p:sp>
    </p:spTree>
    <p:extLst>
      <p:ext uri="{BB962C8B-B14F-4D97-AF65-F5344CB8AC3E}">
        <p14:creationId xmlns:p14="http://schemas.microsoft.com/office/powerpoint/2010/main" val="315185378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63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87354" y="1276065"/>
            <a:ext cx="9601200" cy="4503762"/>
          </a:xfrm>
        </p:spPr>
        <p:txBody>
          <a:bodyPr>
            <a:normAutofit fontScale="92500" lnSpcReduction="10000"/>
          </a:bodyPr>
          <a:lstStyle/>
          <a:p>
            <a:pPr marL="0" indent="0" algn="just">
              <a:lnSpc>
                <a:spcPct val="150000"/>
              </a:lnSpc>
              <a:buNone/>
            </a:pPr>
            <a:r>
              <a:rPr lang="el-GR" dirty="0"/>
              <a:t>Όταν μια οδηγία αφορά το δίκαιο των ίσων ευκαιριών και της ίσης μεταχείρισης, όπως η οδηγία 2006/54/ΕΚ, εφαρμόζεται στις διαφορές μεταξύ ιδιωτών που παραβιάζουν την αρχή αυτή σε θέματα εργασίας.</a:t>
            </a:r>
          </a:p>
          <a:p>
            <a:pPr marL="0" indent="0" algn="just">
              <a:lnSpc>
                <a:spcPct val="150000"/>
              </a:lnSpc>
              <a:buNone/>
            </a:pPr>
            <a:r>
              <a:rPr lang="el-GR" b="1" dirty="0" smtClean="0"/>
              <a:t>Δικαστική </a:t>
            </a:r>
            <a:r>
              <a:rPr lang="el-GR" b="1" dirty="0"/>
              <a:t>προστασία:</a:t>
            </a:r>
            <a:r>
              <a:rPr lang="el-GR" dirty="0"/>
              <a:t> Εάν ιδιώτης παραβιάζει την αρχή της ίσης μεταχείρισης, ο θιγόμενος ιδιώτης μπορεί να προσφύγει στα αρμόδια δικαστήρια για να διεκδικήσει τα δικαιώματά του</a:t>
            </a:r>
          </a:p>
          <a:p>
            <a:pPr marL="0" indent="0" algn="just">
              <a:lnSpc>
                <a:spcPct val="150000"/>
              </a:lnSpc>
              <a:buNone/>
            </a:pPr>
            <a:r>
              <a:rPr lang="el-GR" dirty="0"/>
              <a:t>Μια ευρωπαϊκή Οδηγία που δεν έχει μεταφερθεί στο εθνικό δίκαιο </a:t>
            </a:r>
            <a:r>
              <a:rPr lang="el-GR" b="1" dirty="0" smtClean="0"/>
              <a:t>δεν </a:t>
            </a:r>
            <a:r>
              <a:rPr lang="el-GR" b="1" dirty="0"/>
              <a:t>μπορεί να εφαρμοστεί απευθείας μεταξύ ιδιωτών</a:t>
            </a:r>
            <a:r>
              <a:rPr lang="el-GR" dirty="0"/>
              <a:t> σε μια διαφορά τους, καθώς δεν μπορεί να δημιουργήσει υποχρεώσεις για ιδιώτες. Ωστόσο, το εθνικό δικαστήριο οφείλει να ερμηνεύσει το εθνικό δίκαιο (ακόμη και αυτό που προέρχεται από την Οδηγία) με τον πλέον συμβατό τρόπο με το ευρωπαϊκό δίκαιο. </a:t>
            </a:r>
          </a:p>
        </p:txBody>
      </p:sp>
    </p:spTree>
    <p:extLst>
      <p:ext uri="{BB962C8B-B14F-4D97-AF65-F5344CB8AC3E}">
        <p14:creationId xmlns:p14="http://schemas.microsoft.com/office/powerpoint/2010/main" val="208254412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039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a:bodyPr>
          <a:lstStyle/>
          <a:p>
            <a:pPr marL="0" indent="0" algn="just">
              <a:lnSpc>
                <a:spcPct val="150000"/>
              </a:lnSpc>
              <a:buNone/>
            </a:pPr>
            <a:r>
              <a:rPr lang="el-GR" b="1" dirty="0" smtClean="0"/>
              <a:t>Σχέση </a:t>
            </a:r>
            <a:r>
              <a:rPr lang="el-GR" b="1" dirty="0"/>
              <a:t>κράτους-ιδιώτη:</a:t>
            </a:r>
            <a:r>
              <a:rPr lang="el-GR" dirty="0"/>
              <a:t> Η Οδηγία μπορεί να εφαρμοστεί σε μια διαφορά όπου ο ένας διάδικος είναι το κράτος (ή ένας φορέας που αποτελεί προέκταση του κράτους) και ο άλλος είναι ιδιώτης, αλλά όχι σε ιδιωτική </a:t>
            </a:r>
            <a:r>
              <a:rPr lang="el-GR" dirty="0" smtClean="0"/>
              <a:t>διαφορά.</a:t>
            </a:r>
            <a:endParaRPr lang="el-GR" dirty="0"/>
          </a:p>
        </p:txBody>
      </p:sp>
    </p:spTree>
    <p:extLst>
      <p:ext uri="{BB962C8B-B14F-4D97-AF65-F5344CB8AC3E}">
        <p14:creationId xmlns:p14="http://schemas.microsoft.com/office/powerpoint/2010/main" val="322544278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56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82889" y="1651379"/>
            <a:ext cx="9601200" cy="3978321"/>
          </a:xfrm>
        </p:spPr>
        <p:txBody>
          <a:bodyPr>
            <a:normAutofit/>
          </a:bodyPr>
          <a:lstStyle/>
          <a:p>
            <a:pPr marL="0" lvl="0" indent="0" algn="just">
              <a:lnSpc>
                <a:spcPct val="150000"/>
              </a:lnSpc>
              <a:buNone/>
            </a:pPr>
            <a:r>
              <a:rPr lang="el-GR" dirty="0"/>
              <a:t>Μ</a:t>
            </a:r>
            <a:r>
              <a:rPr lang="el-GR" dirty="0" smtClean="0"/>
              <a:t>ια </a:t>
            </a:r>
            <a:r>
              <a:rPr lang="el-GR" dirty="0"/>
              <a:t>οδηγία δεσμεύει κάθε κράτος μέλος στο οποίο απευθύνεται (ένα, πολλά ή όλα), όσον αφορά το επιδιωκόμενο αποτέλεσμα, αλλά αφήνει την επιλογή του τύπου και των μέσων στην αρμοδιότητα των εθνικών αρχών.</a:t>
            </a:r>
            <a:endParaRPr lang="el-GR" sz="1800" dirty="0"/>
          </a:p>
          <a:p>
            <a:pPr marL="0" lvl="0" indent="0" algn="just">
              <a:lnSpc>
                <a:spcPct val="150000"/>
              </a:lnSpc>
              <a:buNone/>
            </a:pPr>
            <a:r>
              <a:rPr lang="el-GR" dirty="0"/>
              <a:t>Η οδηγία διαφέρει από έναν </a:t>
            </a:r>
            <a:r>
              <a:rPr lang="el-GR" u="sng" dirty="0" smtClean="0"/>
              <a:t>κανονισμό </a:t>
            </a:r>
            <a:r>
              <a:rPr lang="el-GR" dirty="0" smtClean="0"/>
              <a:t>ή </a:t>
            </a:r>
            <a:r>
              <a:rPr lang="el-GR" dirty="0"/>
              <a:t>από μια </a:t>
            </a:r>
            <a:r>
              <a:rPr lang="el-GR" u="sng" dirty="0"/>
              <a:t>απόφαση</a:t>
            </a:r>
            <a:r>
              <a:rPr lang="el-GR" dirty="0"/>
              <a:t> </a:t>
            </a:r>
            <a:r>
              <a:rPr lang="el-GR" dirty="0" smtClean="0"/>
              <a:t>επειδή:</a:t>
            </a:r>
            <a:r>
              <a:rPr lang="el-GR" sz="1800" dirty="0"/>
              <a:t> </a:t>
            </a:r>
            <a:r>
              <a:rPr lang="el-GR" sz="1800" dirty="0" smtClean="0"/>
              <a:t>α) </a:t>
            </a:r>
            <a:r>
              <a:rPr lang="el-GR" dirty="0" smtClean="0"/>
              <a:t>σε </a:t>
            </a:r>
            <a:r>
              <a:rPr lang="el-GR" dirty="0"/>
              <a:t>αντίθεση με τον κανονισμό που, αφού τεθεί σε ισχύ, εφαρμόζεται απευθείας στο εθνικό δίκαιο των κρατών μελών, η οδηγία </a:t>
            </a:r>
            <a:r>
              <a:rPr lang="el-GR" b="1" dirty="0"/>
              <a:t>δεν έχει άμεση εφαρμογή</a:t>
            </a:r>
            <a:r>
              <a:rPr lang="el-GR" dirty="0"/>
              <a:t> στα κράτη μέλη, πρέπει να </a:t>
            </a:r>
            <a:r>
              <a:rPr lang="el-GR" b="1" dirty="0"/>
              <a:t>μεταφερθεί</a:t>
            </a:r>
            <a:r>
              <a:rPr lang="el-GR" dirty="0"/>
              <a:t> στο εθνικό δίκαιο πριν να εφαρμοστεί στο κάθε κράτος </a:t>
            </a:r>
            <a:r>
              <a:rPr lang="el-GR" dirty="0" smtClean="0"/>
              <a:t>μέλος, β) σε </a:t>
            </a:r>
            <a:r>
              <a:rPr lang="el-GR" dirty="0"/>
              <a:t>αντίθεση με την απόφαση, η οδηγία έχει </a:t>
            </a:r>
            <a:r>
              <a:rPr lang="el-GR" b="1" dirty="0"/>
              <a:t>γενική εφαρμογή</a:t>
            </a:r>
            <a:r>
              <a:rPr lang="el-GR" dirty="0"/>
              <a:t>.</a:t>
            </a:r>
            <a:endParaRPr lang="el-GR" sz="1800" dirty="0"/>
          </a:p>
          <a:p>
            <a:endParaRPr lang="el-GR" dirty="0"/>
          </a:p>
        </p:txBody>
      </p:sp>
    </p:spTree>
    <p:extLst>
      <p:ext uri="{BB962C8B-B14F-4D97-AF65-F5344CB8AC3E}">
        <p14:creationId xmlns:p14="http://schemas.microsoft.com/office/powerpoint/2010/main" val="39692004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2910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53236" y="1378423"/>
            <a:ext cx="9601200" cy="3581400"/>
          </a:xfrm>
        </p:spPr>
        <p:txBody>
          <a:bodyPr>
            <a:normAutofit fontScale="92500" lnSpcReduction="20000"/>
          </a:bodyPr>
          <a:lstStyle/>
          <a:p>
            <a:pPr marL="0" lvl="0" indent="0">
              <a:lnSpc>
                <a:spcPct val="150000"/>
              </a:lnSpc>
              <a:buNone/>
            </a:pPr>
            <a:r>
              <a:rPr lang="el-GR" dirty="0"/>
              <a:t>Είναι σημαντικό να γίνεται διάκριση μεταξύ </a:t>
            </a:r>
            <a:r>
              <a:rPr lang="el-GR" b="1" dirty="0"/>
              <a:t>απαιτήσεων ελάχιστου</a:t>
            </a:r>
            <a:r>
              <a:rPr lang="el-GR" dirty="0"/>
              <a:t> και </a:t>
            </a:r>
            <a:r>
              <a:rPr lang="el-GR" b="1" dirty="0"/>
              <a:t>μέγιστου (ή πλήρους) επιπέδου εναρμόνισης</a:t>
            </a:r>
            <a:r>
              <a:rPr lang="el-GR" dirty="0"/>
              <a:t> στις οδηγίες.</a:t>
            </a:r>
          </a:p>
          <a:p>
            <a:pPr marL="0" lvl="0" indent="0">
              <a:lnSpc>
                <a:spcPct val="150000"/>
              </a:lnSpc>
              <a:buNone/>
            </a:pPr>
            <a:r>
              <a:rPr lang="el-GR" dirty="0"/>
              <a:t>Σε περίπτωση </a:t>
            </a:r>
            <a:r>
              <a:rPr lang="el-GR" b="1" dirty="0"/>
              <a:t>ελάχιστου επιπέδου εναρμόνισης</a:t>
            </a:r>
            <a:r>
              <a:rPr lang="el-GR" dirty="0"/>
              <a:t>, μια οδηγία θεσπίζει ελάχιστα πρότυπα, συχνά αναγνωρίζοντας το γεγονός ότι τα νομικά συστήματα ορισμένων κρατών μελών έχουν ήδη καθορίσει αυστηρότερα πρότυπα. Σε αυτήν την περίπτωση, τα κράτη μέλη έχουν δικαίωμα να θέσουν αυστηρότερα πρότυπα από τα πρότυπα που καθορίζονται στην οδηγία.</a:t>
            </a:r>
          </a:p>
          <a:p>
            <a:pPr marL="0" lvl="0" indent="0">
              <a:lnSpc>
                <a:spcPct val="150000"/>
              </a:lnSpc>
              <a:buNone/>
            </a:pPr>
            <a:r>
              <a:rPr lang="el-GR" dirty="0"/>
              <a:t>Σε περίπτωση </a:t>
            </a:r>
            <a:r>
              <a:rPr lang="el-GR" b="1" dirty="0"/>
              <a:t>μέγιστου επιπέδου εναρμόνισης</a:t>
            </a:r>
            <a:r>
              <a:rPr lang="el-GR" dirty="0"/>
              <a:t>, τα κράτη μέλη πρέπει να θεσπίσουν κανόνες με τα ελάχιστα και τα μέγιστα πρότυπα που ορίζει η οδηγία.</a:t>
            </a:r>
          </a:p>
          <a:p>
            <a:pPr>
              <a:lnSpc>
                <a:spcPct val="150000"/>
              </a:lnSpc>
            </a:pPr>
            <a:endParaRPr lang="el-GR" dirty="0"/>
          </a:p>
        </p:txBody>
      </p:sp>
    </p:spTree>
    <p:extLst>
      <p:ext uri="{BB962C8B-B14F-4D97-AF65-F5344CB8AC3E}">
        <p14:creationId xmlns:p14="http://schemas.microsoft.com/office/powerpoint/2010/main" val="231162194"/>
      </p:ext>
    </p:extLst>
  </p:cSld>
  <p:clrMapOvr>
    <a:masterClrMapping/>
  </p:clrMapOvr>
</p:sld>
</file>

<file path=ppt/theme/theme1.xml><?xml version="1.0" encoding="utf-8"?>
<a:theme xmlns:a="http://schemas.openxmlformats.org/drawingml/2006/main" name="Περικοπή">
  <a:themeElements>
    <a:clrScheme name="Περικοπή">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Περικοπή">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Περικοπή">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TM10001105[[fn=Περικοπή]]</Template>
  <TotalTime>6323</TotalTime>
  <Words>27865</Words>
  <Application>Microsoft Office PowerPoint</Application>
  <PresentationFormat>Widescreen</PresentationFormat>
  <Paragraphs>980</Paragraphs>
  <Slides>246</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246</vt:i4>
      </vt:variant>
    </vt:vector>
  </HeadingPairs>
  <TitlesOfParts>
    <vt:vector size="256" baseType="lpstr">
      <vt:lpstr>Arial Unicode MS</vt:lpstr>
      <vt:lpstr>Aptos</vt:lpstr>
      <vt:lpstr>Arial</vt:lpstr>
      <vt:lpstr>Calibri</vt:lpstr>
      <vt:lpstr>Franklin Gothic Book</vt:lpstr>
      <vt:lpstr>Symbol</vt:lpstr>
      <vt:lpstr>Tahoma</vt:lpstr>
      <vt:lpstr>Times New Roman</vt:lpstr>
      <vt:lpstr>Wingdings</vt:lpstr>
      <vt:lpstr>Περικοπή</vt:lpstr>
      <vt:lpstr>Νομοπαρασκευή για μεταφορά στο εθνικό δίκαιο</vt:lpstr>
      <vt:lpstr>PowerPoint Presentation</vt:lpstr>
      <vt:lpstr>Νομοπαρασκευή για μεταφορά στο εθνικό δίκαιο</vt:lpstr>
      <vt:lpstr>Νομοπαρασκευή για μεταφορά στο εθνικό δίκαιο </vt:lpstr>
      <vt:lpstr> 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 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Δημόσιες Συμβάσεις &amp; Καλή Νομοθέτηση</dc:title>
  <dc:creator>Ευάγγελος Πουρνάρας</dc:creator>
  <cp:lastModifiedBy>Ευάγγελος Πουρνάρας</cp:lastModifiedBy>
  <cp:revision>472</cp:revision>
  <dcterms:created xsi:type="dcterms:W3CDTF">2023-08-29T09:58:31Z</dcterms:created>
  <dcterms:modified xsi:type="dcterms:W3CDTF">2025-12-13T09:59:49Z</dcterms:modified>
</cp:coreProperties>
</file>