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0" r:id="rId2"/>
    <p:sldId id="448" r:id="rId3"/>
    <p:sldId id="596" r:id="rId4"/>
    <p:sldId id="449" r:id="rId5"/>
    <p:sldId id="593" r:id="rId6"/>
    <p:sldId id="595" r:id="rId7"/>
    <p:sldId id="512" r:id="rId8"/>
    <p:sldId id="561" r:id="rId9"/>
    <p:sldId id="599" r:id="rId10"/>
    <p:sldId id="628" r:id="rId11"/>
    <p:sldId id="522" r:id="rId12"/>
    <p:sldId id="452" r:id="rId13"/>
    <p:sldId id="600" r:id="rId14"/>
    <p:sldId id="525" r:id="rId15"/>
    <p:sldId id="619" r:id="rId16"/>
    <p:sldId id="632" r:id="rId17"/>
    <p:sldId id="633" r:id="rId18"/>
    <p:sldId id="609" r:id="rId19"/>
    <p:sldId id="601" r:id="rId20"/>
    <p:sldId id="602" r:id="rId21"/>
    <p:sldId id="603" r:id="rId22"/>
    <p:sldId id="618" r:id="rId23"/>
    <p:sldId id="604" r:id="rId24"/>
    <p:sldId id="605" r:id="rId25"/>
    <p:sldId id="607" r:id="rId26"/>
    <p:sldId id="629" r:id="rId27"/>
    <p:sldId id="630" r:id="rId28"/>
    <p:sldId id="621" r:id="rId29"/>
    <p:sldId id="631" r:id="rId30"/>
    <p:sldId id="622" r:id="rId31"/>
    <p:sldId id="560" r:id="rId32"/>
  </p:sldIdLst>
  <p:sldSz cx="9144000" cy="6858000" type="screen4x3"/>
  <p:notesSz cx="6881813" cy="92964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5613" indent="1588" algn="l" rtl="0" fontAlgn="base">
      <a:spcBef>
        <a:spcPct val="0"/>
      </a:spcBef>
      <a:spcAft>
        <a:spcPct val="0"/>
      </a:spcAft>
      <a:defRPr kern="1200">
        <a:solidFill>
          <a:schemeClr val="tx1"/>
        </a:solidFill>
        <a:latin typeface="Arial" charset="0"/>
        <a:ea typeface="+mn-ea"/>
        <a:cs typeface="+mn-cs"/>
      </a:defRPr>
    </a:lvl2pPr>
    <a:lvl3pPr marL="912813" indent="1588" algn="l" rtl="0" fontAlgn="base">
      <a:spcBef>
        <a:spcPct val="0"/>
      </a:spcBef>
      <a:spcAft>
        <a:spcPct val="0"/>
      </a:spcAft>
      <a:defRPr kern="1200">
        <a:solidFill>
          <a:schemeClr val="tx1"/>
        </a:solidFill>
        <a:latin typeface="Arial" charset="0"/>
        <a:ea typeface="+mn-ea"/>
        <a:cs typeface="+mn-cs"/>
      </a:defRPr>
    </a:lvl3pPr>
    <a:lvl4pPr marL="1370013" indent="1588" algn="l" rtl="0" fontAlgn="base">
      <a:spcBef>
        <a:spcPct val="0"/>
      </a:spcBef>
      <a:spcAft>
        <a:spcPct val="0"/>
      </a:spcAft>
      <a:defRPr kern="1200">
        <a:solidFill>
          <a:schemeClr val="tx1"/>
        </a:solidFill>
        <a:latin typeface="Arial" charset="0"/>
        <a:ea typeface="+mn-ea"/>
        <a:cs typeface="+mn-cs"/>
      </a:defRPr>
    </a:lvl4pPr>
    <a:lvl5pPr marL="1827213" indent="1588"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09" autoAdjust="0"/>
    <p:restoredTop sz="96096" autoAdjust="0"/>
  </p:normalViewPr>
  <p:slideViewPr>
    <p:cSldViewPr>
      <p:cViewPr varScale="1">
        <p:scale>
          <a:sx n="107" d="100"/>
          <a:sy n="107" d="100"/>
        </p:scale>
        <p:origin x="2172" y="108"/>
      </p:cViewPr>
      <p:guideLst>
        <p:guide orient="horz" pos="2160"/>
        <p:guide pos="2880"/>
      </p:guideLst>
    </p:cSldViewPr>
  </p:slideViewPr>
  <p:outlineViewPr>
    <p:cViewPr>
      <p:scale>
        <a:sx n="33" d="100"/>
        <a:sy n="33" d="100"/>
      </p:scale>
      <p:origin x="0" y="-57126"/>
    </p:cViewPr>
  </p:outlineViewPr>
  <p:notesTextViewPr>
    <p:cViewPr>
      <p:scale>
        <a:sx n="100" d="100"/>
        <a:sy n="100" d="100"/>
      </p:scale>
      <p:origin x="0" y="0"/>
    </p:cViewPr>
  </p:notesTextViewPr>
  <p:sorterViewPr>
    <p:cViewPr varScale="1">
      <p:scale>
        <a:sx n="100" d="100"/>
        <a:sy n="100" d="100"/>
      </p:scale>
      <p:origin x="0" y="-34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9042"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599043" name="Rectangle 3"/>
          <p:cNvSpPr>
            <a:spLocks noGrp="1" noChangeArrowheads="1"/>
          </p:cNvSpPr>
          <p:nvPr>
            <p:ph type="dt" sz="quarter" idx="1"/>
          </p:nvPr>
        </p:nvSpPr>
        <p:spPr bwMode="auto">
          <a:xfrm>
            <a:off x="3898102" y="1"/>
            <a:ext cx="29821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599044" name="Rectangle 4"/>
          <p:cNvSpPr>
            <a:spLocks noGrp="1" noChangeArrowheads="1"/>
          </p:cNvSpPr>
          <p:nvPr>
            <p:ph type="ftr" sz="quarter" idx="2"/>
          </p:nvPr>
        </p:nvSpPr>
        <p:spPr bwMode="auto">
          <a:xfrm>
            <a:off x="0" y="8829967"/>
            <a:ext cx="29821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599045" name="Rectangle 5"/>
          <p:cNvSpPr>
            <a:spLocks noGrp="1" noChangeArrowheads="1"/>
          </p:cNvSpPr>
          <p:nvPr>
            <p:ph type="sldNum" sz="quarter" idx="3"/>
          </p:nvPr>
        </p:nvSpPr>
        <p:spPr bwMode="auto">
          <a:xfrm>
            <a:off x="3898102" y="8829967"/>
            <a:ext cx="29821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E6ED00A-99A1-4905-99B2-0184F0027AF9}" type="slidenum">
              <a:rPr lang="el-GR"/>
              <a:pPr>
                <a:defRPr/>
              </a:pPr>
              <a:t>‹#›</a:t>
            </a:fld>
            <a:endParaRPr lang="el-GR"/>
          </a:p>
        </p:txBody>
      </p:sp>
    </p:spTree>
    <p:extLst>
      <p:ext uri="{BB962C8B-B14F-4D97-AF65-F5344CB8AC3E}">
        <p14:creationId xmlns:p14="http://schemas.microsoft.com/office/powerpoint/2010/main" val="85953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75"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34820" name="Rectangle 4"/>
          <p:cNvSpPr>
            <a:spLocks noGrp="1" noRot="1" noChangeAspect="1" noChangeArrowheads="1" noTextEdit="1"/>
          </p:cNvSpPr>
          <p:nvPr>
            <p:ph type="sldImg" idx="2"/>
          </p:nvPr>
        </p:nvSpPr>
        <p:spPr bwMode="auto">
          <a:xfrm>
            <a:off x="1117600" y="698500"/>
            <a:ext cx="4646613" cy="34845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30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7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29ACA3B-D702-44FB-9E8F-A1942CC62D8E}" type="slidenum">
              <a:rPr lang="el-GR"/>
              <a:pPr>
                <a:defRPr/>
              </a:pPr>
              <a:t>‹#›</a:t>
            </a:fld>
            <a:endParaRPr lang="el-GR"/>
          </a:p>
        </p:txBody>
      </p:sp>
    </p:spTree>
    <p:extLst>
      <p:ext uri="{BB962C8B-B14F-4D97-AF65-F5344CB8AC3E}">
        <p14:creationId xmlns:p14="http://schemas.microsoft.com/office/powerpoint/2010/main" val="2533119390"/>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Arial"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Arial"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12813"/>
            <a:fld id="{2BD7BFFB-ACFF-43BB-B3AD-05D8F5E8F3DC}" type="slidenum">
              <a:rPr lang="el-GR" smtClean="0"/>
              <a:pPr defTabSz="912813"/>
              <a:t>1</a:t>
            </a:fld>
            <a:endParaRPr 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276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a:ln/>
        </p:spPr>
        <p:txBody>
          <a:bodyPr/>
          <a:lstStyle/>
          <a:p>
            <a:endParaRPr lang="el-GR" smtClean="0"/>
          </a:p>
        </p:txBody>
      </p:sp>
      <p:sp>
        <p:nvSpPr>
          <p:cNvPr id="43012" name="Θέση αριθμού διαφάνειας 3"/>
          <p:cNvSpPr>
            <a:spLocks noGrp="1"/>
          </p:cNvSpPr>
          <p:nvPr>
            <p:ph type="sldNum" sz="quarter" idx="5"/>
          </p:nvPr>
        </p:nvSpPr>
        <p:spPr>
          <a:noFill/>
        </p:spPr>
        <p:txBody>
          <a:bodyPr/>
          <a:lstStyle/>
          <a:p>
            <a:fld id="{87686519-71D8-4EA0-B5CB-531F2039AB99}" type="slidenum">
              <a:rPr lang="el-GR" smtClean="0"/>
              <a:pPr/>
              <a:t>10</a:t>
            </a:fld>
            <a:endParaRPr lang="el-GR" smtClean="0"/>
          </a:p>
        </p:txBody>
      </p:sp>
    </p:spTree>
    <p:extLst>
      <p:ext uri="{BB962C8B-B14F-4D97-AF65-F5344CB8AC3E}">
        <p14:creationId xmlns:p14="http://schemas.microsoft.com/office/powerpoint/2010/main" val="402471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12813"/>
            <a:fld id="{C6BBCA09-6243-4D65-9F6F-959A64794E01}" type="slidenum">
              <a:rPr lang="el-GR" smtClean="0"/>
              <a:pPr defTabSz="912813"/>
              <a:t>11</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8406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p:spPr>
        <p:txBody>
          <a:bodyPr/>
          <a:lstStyle/>
          <a:p>
            <a:endParaRPr lang="en-US" smtClean="0"/>
          </a:p>
        </p:txBody>
      </p:sp>
      <p:sp>
        <p:nvSpPr>
          <p:cNvPr id="44036" name="3 - Θέση αριθμού διαφάνειας"/>
          <p:cNvSpPr>
            <a:spLocks noGrp="1"/>
          </p:cNvSpPr>
          <p:nvPr>
            <p:ph type="sldNum" sz="quarter" idx="5"/>
          </p:nvPr>
        </p:nvSpPr>
        <p:spPr>
          <a:noFill/>
        </p:spPr>
        <p:txBody>
          <a:bodyPr/>
          <a:lstStyle/>
          <a:p>
            <a:pPr defTabSz="912813"/>
            <a:fld id="{30C2AEC7-3386-410B-B187-AF9C845E74AB}" type="slidenum">
              <a:rPr lang="el-GR" smtClean="0"/>
              <a:pPr defTabSz="912813"/>
              <a:t>12</a:t>
            </a:fld>
            <a:endParaRPr lang="el-GR" smtClean="0"/>
          </a:p>
        </p:txBody>
      </p:sp>
    </p:spTree>
    <p:extLst>
      <p:ext uri="{BB962C8B-B14F-4D97-AF65-F5344CB8AC3E}">
        <p14:creationId xmlns:p14="http://schemas.microsoft.com/office/powerpoint/2010/main" val="221359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p:spPr>
        <p:txBody>
          <a:bodyPr/>
          <a:lstStyle/>
          <a:p>
            <a:endParaRPr lang="en-US" smtClean="0"/>
          </a:p>
        </p:txBody>
      </p:sp>
      <p:sp>
        <p:nvSpPr>
          <p:cNvPr id="44036" name="3 - Θέση αριθμού διαφάνειας"/>
          <p:cNvSpPr>
            <a:spLocks noGrp="1"/>
          </p:cNvSpPr>
          <p:nvPr>
            <p:ph type="sldNum" sz="quarter" idx="5"/>
          </p:nvPr>
        </p:nvSpPr>
        <p:spPr>
          <a:noFill/>
        </p:spPr>
        <p:txBody>
          <a:bodyPr/>
          <a:lstStyle/>
          <a:p>
            <a:pPr defTabSz="912813"/>
            <a:fld id="{30C2AEC7-3386-410B-B187-AF9C845E74AB}" type="slidenum">
              <a:rPr lang="el-GR" smtClean="0"/>
              <a:pPr defTabSz="912813"/>
              <a:t>13</a:t>
            </a:fld>
            <a:endParaRPr lang="el-GR" smtClean="0"/>
          </a:p>
        </p:txBody>
      </p:sp>
    </p:spTree>
    <p:extLst>
      <p:ext uri="{BB962C8B-B14F-4D97-AF65-F5344CB8AC3E}">
        <p14:creationId xmlns:p14="http://schemas.microsoft.com/office/powerpoint/2010/main" val="171519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p:spPr>
        <p:txBody>
          <a:bodyPr/>
          <a:lstStyle/>
          <a:p>
            <a:endParaRPr lang="en-US" smtClean="0"/>
          </a:p>
        </p:txBody>
      </p:sp>
      <p:sp>
        <p:nvSpPr>
          <p:cNvPr id="44036" name="3 - Θέση αριθμού διαφάνειας"/>
          <p:cNvSpPr>
            <a:spLocks noGrp="1"/>
          </p:cNvSpPr>
          <p:nvPr>
            <p:ph type="sldNum" sz="quarter" idx="5"/>
          </p:nvPr>
        </p:nvSpPr>
        <p:spPr>
          <a:noFill/>
        </p:spPr>
        <p:txBody>
          <a:bodyPr/>
          <a:lstStyle/>
          <a:p>
            <a:pPr defTabSz="912813"/>
            <a:fld id="{30C2AEC7-3386-410B-B187-AF9C845E74AB}" type="slidenum">
              <a:rPr lang="el-GR" smtClean="0"/>
              <a:pPr defTabSz="912813"/>
              <a:t>14</a:t>
            </a:fld>
            <a:endParaRPr lang="el-GR" smtClean="0"/>
          </a:p>
        </p:txBody>
      </p:sp>
    </p:spTree>
    <p:extLst>
      <p:ext uri="{BB962C8B-B14F-4D97-AF65-F5344CB8AC3E}">
        <p14:creationId xmlns:p14="http://schemas.microsoft.com/office/powerpoint/2010/main" val="256742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a:ln/>
        </p:spPr>
      </p:sp>
      <p:sp>
        <p:nvSpPr>
          <p:cNvPr id="44035" name="2 - Θέση σημειώσεων"/>
          <p:cNvSpPr>
            <a:spLocks noGrp="1"/>
          </p:cNvSpPr>
          <p:nvPr>
            <p:ph type="body" idx="1"/>
          </p:nvPr>
        </p:nvSpPr>
        <p:spPr>
          <a:noFill/>
          <a:ln/>
        </p:spPr>
        <p:txBody>
          <a:bodyPr/>
          <a:lstStyle/>
          <a:p>
            <a:endParaRPr lang="en-US" smtClean="0"/>
          </a:p>
        </p:txBody>
      </p:sp>
      <p:sp>
        <p:nvSpPr>
          <p:cNvPr id="44036" name="3 - Θέση αριθμού διαφάνειας"/>
          <p:cNvSpPr>
            <a:spLocks noGrp="1"/>
          </p:cNvSpPr>
          <p:nvPr>
            <p:ph type="sldNum" sz="quarter" idx="5"/>
          </p:nvPr>
        </p:nvSpPr>
        <p:spPr>
          <a:noFill/>
        </p:spPr>
        <p:txBody>
          <a:bodyPr/>
          <a:lstStyle/>
          <a:p>
            <a:pPr defTabSz="912813"/>
            <a:fld id="{30C2AEC7-3386-410B-B187-AF9C845E74AB}" type="slidenum">
              <a:rPr lang="el-GR" smtClean="0"/>
              <a:pPr defTabSz="912813"/>
              <a:t>15</a:t>
            </a:fld>
            <a:endParaRPr lang="el-GR" smtClean="0"/>
          </a:p>
        </p:txBody>
      </p:sp>
    </p:spTree>
    <p:extLst>
      <p:ext uri="{BB962C8B-B14F-4D97-AF65-F5344CB8AC3E}">
        <p14:creationId xmlns:p14="http://schemas.microsoft.com/office/powerpoint/2010/main" val="312667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a:ln/>
        </p:spPr>
      </p:sp>
      <p:sp>
        <p:nvSpPr>
          <p:cNvPr id="50179" name="Θέση σημειώσεων 2"/>
          <p:cNvSpPr>
            <a:spLocks noGrp="1"/>
          </p:cNvSpPr>
          <p:nvPr>
            <p:ph type="body" idx="1"/>
          </p:nvPr>
        </p:nvSpPr>
        <p:spPr>
          <a:noFill/>
          <a:ln/>
        </p:spPr>
        <p:txBody>
          <a:bodyPr/>
          <a:lstStyle/>
          <a:p>
            <a:endParaRPr lang="el-GR"/>
          </a:p>
        </p:txBody>
      </p:sp>
      <p:sp>
        <p:nvSpPr>
          <p:cNvPr id="50180" name="Θέση αριθμού διαφάνειας 3"/>
          <p:cNvSpPr>
            <a:spLocks noGrp="1"/>
          </p:cNvSpPr>
          <p:nvPr>
            <p:ph type="sldNum" sz="quarter" idx="5"/>
          </p:nvPr>
        </p:nvSpPr>
        <p:spPr>
          <a:noFill/>
        </p:spPr>
        <p:txBody>
          <a:bodyPr/>
          <a:lstStyle/>
          <a:p>
            <a:fld id="{159A49FC-5D88-44C5-84F0-E0E788C5AE05}" type="slidenum">
              <a:rPr lang="el-GR" smtClean="0"/>
              <a:pPr/>
              <a:t>16</a:t>
            </a:fld>
            <a:endParaRPr lang="el-GR"/>
          </a:p>
        </p:txBody>
      </p:sp>
    </p:spTree>
    <p:extLst>
      <p:ext uri="{BB962C8B-B14F-4D97-AF65-F5344CB8AC3E}">
        <p14:creationId xmlns:p14="http://schemas.microsoft.com/office/powerpoint/2010/main" val="58592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a:ln/>
        </p:spPr>
      </p:sp>
      <p:sp>
        <p:nvSpPr>
          <p:cNvPr id="50179" name="Θέση σημειώσεων 2"/>
          <p:cNvSpPr>
            <a:spLocks noGrp="1"/>
          </p:cNvSpPr>
          <p:nvPr>
            <p:ph type="body" idx="1"/>
          </p:nvPr>
        </p:nvSpPr>
        <p:spPr>
          <a:noFill/>
          <a:ln/>
        </p:spPr>
        <p:txBody>
          <a:bodyPr/>
          <a:lstStyle/>
          <a:p>
            <a:endParaRPr lang="el-GR"/>
          </a:p>
        </p:txBody>
      </p:sp>
      <p:sp>
        <p:nvSpPr>
          <p:cNvPr id="50180" name="Θέση αριθμού διαφάνειας 3"/>
          <p:cNvSpPr>
            <a:spLocks noGrp="1"/>
          </p:cNvSpPr>
          <p:nvPr>
            <p:ph type="sldNum" sz="quarter" idx="5"/>
          </p:nvPr>
        </p:nvSpPr>
        <p:spPr>
          <a:noFill/>
        </p:spPr>
        <p:txBody>
          <a:bodyPr/>
          <a:lstStyle/>
          <a:p>
            <a:fld id="{159A49FC-5D88-44C5-84F0-E0E788C5AE05}" type="slidenum">
              <a:rPr lang="el-GR" smtClean="0"/>
              <a:pPr/>
              <a:t>17</a:t>
            </a:fld>
            <a:endParaRPr lang="el-GR"/>
          </a:p>
        </p:txBody>
      </p:sp>
    </p:spTree>
    <p:extLst>
      <p:ext uri="{BB962C8B-B14F-4D97-AF65-F5344CB8AC3E}">
        <p14:creationId xmlns:p14="http://schemas.microsoft.com/office/powerpoint/2010/main" val="1087991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a:ln/>
        </p:spPr>
      </p:sp>
      <p:sp>
        <p:nvSpPr>
          <p:cNvPr id="50179" name="Θέση σημειώσεων 2"/>
          <p:cNvSpPr>
            <a:spLocks noGrp="1"/>
          </p:cNvSpPr>
          <p:nvPr>
            <p:ph type="body" idx="1"/>
          </p:nvPr>
        </p:nvSpPr>
        <p:spPr>
          <a:noFill/>
          <a:ln/>
        </p:spPr>
        <p:txBody>
          <a:bodyPr/>
          <a:lstStyle/>
          <a:p>
            <a:endParaRPr lang="el-GR" smtClean="0"/>
          </a:p>
        </p:txBody>
      </p:sp>
      <p:sp>
        <p:nvSpPr>
          <p:cNvPr id="50180" name="Θέση αριθμού διαφάνειας 3"/>
          <p:cNvSpPr>
            <a:spLocks noGrp="1"/>
          </p:cNvSpPr>
          <p:nvPr>
            <p:ph type="sldNum" sz="quarter" idx="5"/>
          </p:nvPr>
        </p:nvSpPr>
        <p:spPr>
          <a:noFill/>
        </p:spPr>
        <p:txBody>
          <a:bodyPr/>
          <a:lstStyle/>
          <a:p>
            <a:fld id="{159A49FC-5D88-44C5-84F0-E0E788C5AE05}" type="slidenum">
              <a:rPr lang="el-GR" smtClean="0"/>
              <a:pPr/>
              <a:t>18</a:t>
            </a:fld>
            <a:endParaRPr lang="el-GR" smtClean="0"/>
          </a:p>
        </p:txBody>
      </p:sp>
    </p:spTree>
    <p:extLst>
      <p:ext uri="{BB962C8B-B14F-4D97-AF65-F5344CB8AC3E}">
        <p14:creationId xmlns:p14="http://schemas.microsoft.com/office/powerpoint/2010/main" val="16460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19</a:t>
            </a:fld>
            <a:endParaRPr lang="el-GR" smtClean="0"/>
          </a:p>
        </p:txBody>
      </p:sp>
    </p:spTree>
    <p:extLst>
      <p:ext uri="{BB962C8B-B14F-4D97-AF65-F5344CB8AC3E}">
        <p14:creationId xmlns:p14="http://schemas.microsoft.com/office/powerpoint/2010/main" val="390343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a:ln/>
        </p:spPr>
      </p:sp>
      <p:sp>
        <p:nvSpPr>
          <p:cNvPr id="36867" name="Θέση σημειώσεων 2"/>
          <p:cNvSpPr>
            <a:spLocks noGrp="1"/>
          </p:cNvSpPr>
          <p:nvPr>
            <p:ph type="body" idx="1"/>
          </p:nvPr>
        </p:nvSpPr>
        <p:spPr>
          <a:noFill/>
          <a:ln/>
        </p:spPr>
        <p:txBody>
          <a:bodyPr/>
          <a:lstStyle/>
          <a:p>
            <a:endParaRPr lang="el-GR" smtClean="0"/>
          </a:p>
        </p:txBody>
      </p:sp>
      <p:sp>
        <p:nvSpPr>
          <p:cNvPr id="36868" name="Θέση αριθμού διαφάνειας 3"/>
          <p:cNvSpPr>
            <a:spLocks noGrp="1"/>
          </p:cNvSpPr>
          <p:nvPr>
            <p:ph type="sldNum" sz="quarter" idx="5"/>
          </p:nvPr>
        </p:nvSpPr>
        <p:spPr>
          <a:noFill/>
        </p:spPr>
        <p:txBody>
          <a:bodyPr/>
          <a:lstStyle/>
          <a:p>
            <a:fld id="{751096D3-662A-4E02-99DF-02B162F68E8E}" type="slidenum">
              <a:rPr lang="el-GR" smtClean="0"/>
              <a:pPr/>
              <a:t>2</a:t>
            </a:fld>
            <a:endParaRPr lang="el-GR" smtClean="0"/>
          </a:p>
        </p:txBody>
      </p:sp>
    </p:spTree>
    <p:extLst>
      <p:ext uri="{BB962C8B-B14F-4D97-AF65-F5344CB8AC3E}">
        <p14:creationId xmlns:p14="http://schemas.microsoft.com/office/powerpoint/2010/main" val="2529231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20</a:t>
            </a:fld>
            <a:endParaRPr lang="el-GR" smtClean="0"/>
          </a:p>
        </p:txBody>
      </p:sp>
    </p:spTree>
    <p:extLst>
      <p:ext uri="{BB962C8B-B14F-4D97-AF65-F5344CB8AC3E}">
        <p14:creationId xmlns:p14="http://schemas.microsoft.com/office/powerpoint/2010/main" val="2252709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21</a:t>
            </a:fld>
            <a:endParaRPr lang="el-GR" smtClean="0"/>
          </a:p>
        </p:txBody>
      </p:sp>
    </p:spTree>
    <p:extLst>
      <p:ext uri="{BB962C8B-B14F-4D97-AF65-F5344CB8AC3E}">
        <p14:creationId xmlns:p14="http://schemas.microsoft.com/office/powerpoint/2010/main" val="635819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22</a:t>
            </a:fld>
            <a:endParaRPr lang="el-GR" smtClean="0"/>
          </a:p>
        </p:txBody>
      </p:sp>
    </p:spTree>
    <p:extLst>
      <p:ext uri="{BB962C8B-B14F-4D97-AF65-F5344CB8AC3E}">
        <p14:creationId xmlns:p14="http://schemas.microsoft.com/office/powerpoint/2010/main" val="270066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23</a:t>
            </a:fld>
            <a:endParaRPr lang="el-GR" smtClean="0"/>
          </a:p>
        </p:txBody>
      </p:sp>
    </p:spTree>
    <p:extLst>
      <p:ext uri="{BB962C8B-B14F-4D97-AF65-F5344CB8AC3E}">
        <p14:creationId xmlns:p14="http://schemas.microsoft.com/office/powerpoint/2010/main" val="372867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24</a:t>
            </a:fld>
            <a:endParaRPr lang="el-GR" smtClean="0"/>
          </a:p>
        </p:txBody>
      </p:sp>
    </p:spTree>
    <p:extLst>
      <p:ext uri="{BB962C8B-B14F-4D97-AF65-F5344CB8AC3E}">
        <p14:creationId xmlns:p14="http://schemas.microsoft.com/office/powerpoint/2010/main" val="45226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25</a:t>
            </a:fld>
            <a:endParaRPr lang="el-GR" smtClean="0"/>
          </a:p>
        </p:txBody>
      </p:sp>
    </p:spTree>
    <p:extLst>
      <p:ext uri="{BB962C8B-B14F-4D97-AF65-F5344CB8AC3E}">
        <p14:creationId xmlns:p14="http://schemas.microsoft.com/office/powerpoint/2010/main" val="314816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26</a:t>
            </a:fld>
            <a:endParaRPr lang="el-GR" smtClean="0"/>
          </a:p>
        </p:txBody>
      </p:sp>
    </p:spTree>
    <p:extLst>
      <p:ext uri="{BB962C8B-B14F-4D97-AF65-F5344CB8AC3E}">
        <p14:creationId xmlns:p14="http://schemas.microsoft.com/office/powerpoint/2010/main" val="2412702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27</a:t>
            </a:fld>
            <a:endParaRPr lang="el-GR" smtClean="0"/>
          </a:p>
        </p:txBody>
      </p:sp>
    </p:spTree>
    <p:extLst>
      <p:ext uri="{BB962C8B-B14F-4D97-AF65-F5344CB8AC3E}">
        <p14:creationId xmlns:p14="http://schemas.microsoft.com/office/powerpoint/2010/main" val="791876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28</a:t>
            </a:fld>
            <a:endParaRPr lang="el-GR" smtClean="0"/>
          </a:p>
        </p:txBody>
      </p:sp>
    </p:spTree>
    <p:extLst>
      <p:ext uri="{BB962C8B-B14F-4D97-AF65-F5344CB8AC3E}">
        <p14:creationId xmlns:p14="http://schemas.microsoft.com/office/powerpoint/2010/main" val="53988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29</a:t>
            </a:fld>
            <a:endParaRPr lang="el-GR" smtClean="0"/>
          </a:p>
        </p:txBody>
      </p:sp>
    </p:spTree>
    <p:extLst>
      <p:ext uri="{BB962C8B-B14F-4D97-AF65-F5344CB8AC3E}">
        <p14:creationId xmlns:p14="http://schemas.microsoft.com/office/powerpoint/2010/main" val="306326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a:ln/>
        </p:spPr>
      </p:sp>
      <p:sp>
        <p:nvSpPr>
          <p:cNvPr id="36867" name="Θέση σημειώσεων 2"/>
          <p:cNvSpPr>
            <a:spLocks noGrp="1"/>
          </p:cNvSpPr>
          <p:nvPr>
            <p:ph type="body" idx="1"/>
          </p:nvPr>
        </p:nvSpPr>
        <p:spPr>
          <a:noFill/>
          <a:ln/>
        </p:spPr>
        <p:txBody>
          <a:bodyPr/>
          <a:lstStyle/>
          <a:p>
            <a:endParaRPr lang="el-GR" smtClean="0"/>
          </a:p>
        </p:txBody>
      </p:sp>
      <p:sp>
        <p:nvSpPr>
          <p:cNvPr id="36868" name="Θέση αριθμού διαφάνειας 3"/>
          <p:cNvSpPr>
            <a:spLocks noGrp="1"/>
          </p:cNvSpPr>
          <p:nvPr>
            <p:ph type="sldNum" sz="quarter" idx="5"/>
          </p:nvPr>
        </p:nvSpPr>
        <p:spPr>
          <a:noFill/>
        </p:spPr>
        <p:txBody>
          <a:bodyPr/>
          <a:lstStyle/>
          <a:p>
            <a:fld id="{751096D3-662A-4E02-99DF-02B162F68E8E}" type="slidenum">
              <a:rPr lang="el-GR" smtClean="0"/>
              <a:pPr/>
              <a:t>3</a:t>
            </a:fld>
            <a:endParaRPr lang="el-GR" smtClean="0"/>
          </a:p>
        </p:txBody>
      </p:sp>
    </p:spTree>
    <p:extLst>
      <p:ext uri="{BB962C8B-B14F-4D97-AF65-F5344CB8AC3E}">
        <p14:creationId xmlns:p14="http://schemas.microsoft.com/office/powerpoint/2010/main" val="2137520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30</a:t>
            </a:fld>
            <a:endParaRPr lang="el-GR" smtClean="0"/>
          </a:p>
        </p:txBody>
      </p:sp>
    </p:spTree>
    <p:extLst>
      <p:ext uri="{BB962C8B-B14F-4D97-AF65-F5344CB8AC3E}">
        <p14:creationId xmlns:p14="http://schemas.microsoft.com/office/powerpoint/2010/main" val="3754099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a:ln/>
        </p:spPr>
      </p:sp>
      <p:sp>
        <p:nvSpPr>
          <p:cNvPr id="51203" name="Θέση σημειώσεων 2"/>
          <p:cNvSpPr>
            <a:spLocks noGrp="1"/>
          </p:cNvSpPr>
          <p:nvPr>
            <p:ph type="body" idx="1"/>
          </p:nvPr>
        </p:nvSpPr>
        <p:spPr>
          <a:noFill/>
          <a:ln/>
        </p:spPr>
        <p:txBody>
          <a:bodyPr/>
          <a:lstStyle/>
          <a:p>
            <a:endParaRPr lang="el-GR" smtClean="0"/>
          </a:p>
        </p:txBody>
      </p:sp>
      <p:sp>
        <p:nvSpPr>
          <p:cNvPr id="51204" name="Θέση αριθμού διαφάνειας 3"/>
          <p:cNvSpPr>
            <a:spLocks noGrp="1"/>
          </p:cNvSpPr>
          <p:nvPr>
            <p:ph type="sldNum" sz="quarter" idx="5"/>
          </p:nvPr>
        </p:nvSpPr>
        <p:spPr>
          <a:noFill/>
        </p:spPr>
        <p:txBody>
          <a:bodyPr/>
          <a:lstStyle/>
          <a:p>
            <a:fld id="{387716FD-A1DF-43AC-B4A2-D8D86CCD27DB}" type="slidenum">
              <a:rPr lang="el-GR" smtClean="0"/>
              <a:pPr/>
              <a:t>31</a:t>
            </a:fld>
            <a:endParaRPr lang="el-GR" smtClean="0"/>
          </a:p>
        </p:txBody>
      </p:sp>
    </p:spTree>
    <p:extLst>
      <p:ext uri="{BB962C8B-B14F-4D97-AF65-F5344CB8AC3E}">
        <p14:creationId xmlns:p14="http://schemas.microsoft.com/office/powerpoint/2010/main" val="1201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a:ln/>
        </p:spPr>
        <p:txBody>
          <a:bodyPr/>
          <a:lstStyle/>
          <a:p>
            <a:endParaRPr lang="el-GR" smtClean="0"/>
          </a:p>
        </p:txBody>
      </p:sp>
      <p:sp>
        <p:nvSpPr>
          <p:cNvPr id="43012" name="Θέση αριθμού διαφάνειας 3"/>
          <p:cNvSpPr>
            <a:spLocks noGrp="1"/>
          </p:cNvSpPr>
          <p:nvPr>
            <p:ph type="sldNum" sz="quarter" idx="5"/>
          </p:nvPr>
        </p:nvSpPr>
        <p:spPr>
          <a:noFill/>
        </p:spPr>
        <p:txBody>
          <a:bodyPr/>
          <a:lstStyle/>
          <a:p>
            <a:fld id="{87686519-71D8-4EA0-B5CB-531F2039AB99}" type="slidenum">
              <a:rPr lang="el-GR" smtClean="0"/>
              <a:pPr/>
              <a:t>4</a:t>
            </a:fld>
            <a:endParaRPr lang="el-GR" smtClean="0"/>
          </a:p>
        </p:txBody>
      </p:sp>
    </p:spTree>
    <p:extLst>
      <p:ext uri="{BB962C8B-B14F-4D97-AF65-F5344CB8AC3E}">
        <p14:creationId xmlns:p14="http://schemas.microsoft.com/office/powerpoint/2010/main" val="2936233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a:ln/>
        </p:spPr>
        <p:txBody>
          <a:bodyPr/>
          <a:lstStyle/>
          <a:p>
            <a:endParaRPr lang="el-GR" smtClean="0"/>
          </a:p>
        </p:txBody>
      </p:sp>
      <p:sp>
        <p:nvSpPr>
          <p:cNvPr id="43012" name="Θέση αριθμού διαφάνειας 3"/>
          <p:cNvSpPr>
            <a:spLocks noGrp="1"/>
          </p:cNvSpPr>
          <p:nvPr>
            <p:ph type="sldNum" sz="quarter" idx="5"/>
          </p:nvPr>
        </p:nvSpPr>
        <p:spPr>
          <a:noFill/>
        </p:spPr>
        <p:txBody>
          <a:bodyPr/>
          <a:lstStyle/>
          <a:p>
            <a:fld id="{87686519-71D8-4EA0-B5CB-531F2039AB99}" type="slidenum">
              <a:rPr lang="el-GR" smtClean="0"/>
              <a:pPr/>
              <a:t>5</a:t>
            </a:fld>
            <a:endParaRPr lang="el-GR" smtClean="0"/>
          </a:p>
        </p:txBody>
      </p:sp>
    </p:spTree>
    <p:extLst>
      <p:ext uri="{BB962C8B-B14F-4D97-AF65-F5344CB8AC3E}">
        <p14:creationId xmlns:p14="http://schemas.microsoft.com/office/powerpoint/2010/main" val="961267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a:ln/>
        </p:spPr>
        <p:txBody>
          <a:bodyPr/>
          <a:lstStyle/>
          <a:p>
            <a:endParaRPr lang="el-GR" smtClean="0"/>
          </a:p>
        </p:txBody>
      </p:sp>
      <p:sp>
        <p:nvSpPr>
          <p:cNvPr id="43012" name="Θέση αριθμού διαφάνειας 3"/>
          <p:cNvSpPr>
            <a:spLocks noGrp="1"/>
          </p:cNvSpPr>
          <p:nvPr>
            <p:ph type="sldNum" sz="quarter" idx="5"/>
          </p:nvPr>
        </p:nvSpPr>
        <p:spPr>
          <a:noFill/>
        </p:spPr>
        <p:txBody>
          <a:bodyPr/>
          <a:lstStyle/>
          <a:p>
            <a:fld id="{87686519-71D8-4EA0-B5CB-531F2039AB99}" type="slidenum">
              <a:rPr lang="el-GR" smtClean="0"/>
              <a:pPr/>
              <a:t>6</a:t>
            </a:fld>
            <a:endParaRPr lang="el-GR" smtClean="0"/>
          </a:p>
        </p:txBody>
      </p:sp>
    </p:spTree>
    <p:extLst>
      <p:ext uri="{BB962C8B-B14F-4D97-AF65-F5344CB8AC3E}">
        <p14:creationId xmlns:p14="http://schemas.microsoft.com/office/powerpoint/2010/main" val="170758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12813"/>
            <a:fld id="{C6BBCA09-6243-4D65-9F6F-959A64794E01}" type="slidenum">
              <a:rPr lang="el-GR" smtClean="0"/>
              <a:pPr defTabSz="912813"/>
              <a:t>7</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409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12813"/>
            <a:fld id="{C6BBCA09-6243-4D65-9F6F-959A64794E01}" type="slidenum">
              <a:rPr lang="el-GR" smtClean="0"/>
              <a:pPr defTabSz="912813"/>
              <a:t>8</a:t>
            </a:fld>
            <a:endParaRPr lang="el-G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741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a:ln/>
        </p:spPr>
      </p:sp>
      <p:sp>
        <p:nvSpPr>
          <p:cNvPr id="43011" name="Θέση σημειώσεων 2"/>
          <p:cNvSpPr>
            <a:spLocks noGrp="1"/>
          </p:cNvSpPr>
          <p:nvPr>
            <p:ph type="body" idx="1"/>
          </p:nvPr>
        </p:nvSpPr>
        <p:spPr>
          <a:noFill/>
          <a:ln/>
        </p:spPr>
        <p:txBody>
          <a:bodyPr/>
          <a:lstStyle/>
          <a:p>
            <a:endParaRPr lang="el-GR" smtClean="0"/>
          </a:p>
        </p:txBody>
      </p:sp>
      <p:sp>
        <p:nvSpPr>
          <p:cNvPr id="43012" name="Θέση αριθμού διαφάνειας 3"/>
          <p:cNvSpPr>
            <a:spLocks noGrp="1"/>
          </p:cNvSpPr>
          <p:nvPr>
            <p:ph type="sldNum" sz="quarter" idx="5"/>
          </p:nvPr>
        </p:nvSpPr>
        <p:spPr>
          <a:noFill/>
        </p:spPr>
        <p:txBody>
          <a:bodyPr/>
          <a:lstStyle/>
          <a:p>
            <a:fld id="{87686519-71D8-4EA0-B5CB-531F2039AB99}" type="slidenum">
              <a:rPr lang="el-GR" smtClean="0"/>
              <a:pPr/>
              <a:t>9</a:t>
            </a:fld>
            <a:endParaRPr lang="el-GR" smtClean="0"/>
          </a:p>
        </p:txBody>
      </p:sp>
    </p:spTree>
    <p:extLst>
      <p:ext uri="{BB962C8B-B14F-4D97-AF65-F5344CB8AC3E}">
        <p14:creationId xmlns:p14="http://schemas.microsoft.com/office/powerpoint/2010/main" val="207433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47538BBE-63B3-440C-908C-1D0D75163F7D}" type="datetime3">
              <a:rPr lang="el-GR"/>
              <a:pPr>
                <a:defRPr/>
              </a:pPr>
              <a:t>2.7.21</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6" name="Rectangle 6"/>
          <p:cNvSpPr>
            <a:spLocks noGrp="1" noChangeArrowheads="1"/>
          </p:cNvSpPr>
          <p:nvPr>
            <p:ph type="sldNum" sz="quarter" idx="12"/>
          </p:nvPr>
        </p:nvSpPr>
        <p:spPr>
          <a:ln/>
        </p:spPr>
        <p:txBody>
          <a:bodyPr/>
          <a:lstStyle>
            <a:lvl1pPr>
              <a:defRPr/>
            </a:lvl1pPr>
          </a:lstStyle>
          <a:p>
            <a:pPr>
              <a:defRPr/>
            </a:pPr>
            <a:fld id="{C310408D-8A62-4D15-8807-FA5A4E140C3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29D0A98F-2FDA-4053-A46B-B7C744581EF2}" type="datetime3">
              <a:rPr lang="el-GR"/>
              <a:pPr>
                <a:defRPr/>
              </a:pPr>
              <a:t>2.7.21</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6" name="Rectangle 6"/>
          <p:cNvSpPr>
            <a:spLocks noGrp="1" noChangeArrowheads="1"/>
          </p:cNvSpPr>
          <p:nvPr>
            <p:ph type="sldNum" sz="quarter" idx="12"/>
          </p:nvPr>
        </p:nvSpPr>
        <p:spPr>
          <a:ln/>
        </p:spPr>
        <p:txBody>
          <a:bodyPr/>
          <a:lstStyle>
            <a:lvl1pPr>
              <a:defRPr/>
            </a:lvl1pPr>
          </a:lstStyle>
          <a:p>
            <a:pPr>
              <a:defRPr/>
            </a:pPr>
            <a:fld id="{262C9B52-2DCE-4E52-9757-E32C4DDB053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D1473723-57B2-4629-A676-552D6C2F6599}" type="datetime3">
              <a:rPr lang="el-GR"/>
              <a:pPr>
                <a:defRPr/>
              </a:pPr>
              <a:t>2.7.21</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6" name="Rectangle 6"/>
          <p:cNvSpPr>
            <a:spLocks noGrp="1" noChangeArrowheads="1"/>
          </p:cNvSpPr>
          <p:nvPr>
            <p:ph type="sldNum" sz="quarter" idx="12"/>
          </p:nvPr>
        </p:nvSpPr>
        <p:spPr>
          <a:ln/>
        </p:spPr>
        <p:txBody>
          <a:bodyPr/>
          <a:lstStyle>
            <a:lvl1pPr>
              <a:defRPr/>
            </a:lvl1pPr>
          </a:lstStyle>
          <a:p>
            <a:pPr>
              <a:defRPr/>
            </a:pPr>
            <a:fld id="{65DD3EDC-31CC-4381-A221-F6756582A89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fld id="{522A9CDC-236B-4EAE-8891-ABB24CC716E7}" type="datetime3">
              <a:rPr lang="el-GR"/>
              <a:pPr>
                <a:defRPr/>
              </a:pPr>
              <a:t>2.7.21</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6" name="Rectangle 6"/>
          <p:cNvSpPr>
            <a:spLocks noGrp="1" noChangeArrowheads="1"/>
          </p:cNvSpPr>
          <p:nvPr>
            <p:ph type="sldNum" sz="quarter" idx="12"/>
          </p:nvPr>
        </p:nvSpPr>
        <p:spPr>
          <a:ln/>
        </p:spPr>
        <p:txBody>
          <a:bodyPr/>
          <a:lstStyle>
            <a:lvl1pPr>
              <a:defRPr/>
            </a:lvl1pPr>
          </a:lstStyle>
          <a:p>
            <a:pPr>
              <a:defRPr/>
            </a:pPr>
            <a:fld id="{D029A6EA-5D94-47AD-AC81-B294C306ED6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5AFFF814-1350-48A8-BA32-D872BB4AE0DA}" type="datetime3">
              <a:rPr lang="el-GR"/>
              <a:pPr>
                <a:defRPr/>
              </a:pPr>
              <a:t>2.7.21</a:t>
            </a:fld>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6" name="Rectangle 6"/>
          <p:cNvSpPr>
            <a:spLocks noGrp="1" noChangeArrowheads="1"/>
          </p:cNvSpPr>
          <p:nvPr>
            <p:ph type="sldNum" sz="quarter" idx="12"/>
          </p:nvPr>
        </p:nvSpPr>
        <p:spPr>
          <a:ln/>
        </p:spPr>
        <p:txBody>
          <a:bodyPr/>
          <a:lstStyle>
            <a:lvl1pPr>
              <a:defRPr/>
            </a:lvl1pPr>
          </a:lstStyle>
          <a:p>
            <a:pPr>
              <a:defRPr/>
            </a:pPr>
            <a:fld id="{DCBBD682-720E-4084-ADA9-FB2A9FCAC6FC}"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fld id="{BD56AF36-E8C0-4367-B596-333502CC8EFF}" type="datetime3">
              <a:rPr lang="el-GR"/>
              <a:pPr>
                <a:defRPr/>
              </a:pPr>
              <a:t>2.7.21</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7" name="Rectangle 6"/>
          <p:cNvSpPr>
            <a:spLocks noGrp="1" noChangeArrowheads="1"/>
          </p:cNvSpPr>
          <p:nvPr>
            <p:ph type="sldNum" sz="quarter" idx="12"/>
          </p:nvPr>
        </p:nvSpPr>
        <p:spPr>
          <a:ln/>
        </p:spPr>
        <p:txBody>
          <a:bodyPr/>
          <a:lstStyle>
            <a:lvl1pPr>
              <a:defRPr/>
            </a:lvl1pPr>
          </a:lstStyle>
          <a:p>
            <a:pPr>
              <a:defRPr/>
            </a:pPr>
            <a:fld id="{A2E13EF3-E787-44A0-81CB-9E15E91B559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fld id="{97460FE8-5F27-402A-AFCB-363228CD8D1B}" type="datetime3">
              <a:rPr lang="el-GR"/>
              <a:pPr>
                <a:defRPr/>
              </a:pPr>
              <a:t>2.7.21</a:t>
            </a:fld>
            <a:endParaRPr 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9" name="Rectangle 6"/>
          <p:cNvSpPr>
            <a:spLocks noGrp="1" noChangeArrowheads="1"/>
          </p:cNvSpPr>
          <p:nvPr>
            <p:ph type="sldNum" sz="quarter" idx="12"/>
          </p:nvPr>
        </p:nvSpPr>
        <p:spPr>
          <a:ln/>
        </p:spPr>
        <p:txBody>
          <a:bodyPr/>
          <a:lstStyle>
            <a:lvl1pPr>
              <a:defRPr/>
            </a:lvl1pPr>
          </a:lstStyle>
          <a:p>
            <a:pPr>
              <a:defRPr/>
            </a:pPr>
            <a:fld id="{D73CD32C-5F03-4F00-982B-47BCD0B195B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79041E88-E8D9-4E4D-A995-7E41A4A19740}" type="datetime3">
              <a:rPr lang="el-GR"/>
              <a:pPr>
                <a:defRPr/>
              </a:pPr>
              <a:t>2.7.21</a:t>
            </a:fld>
            <a:endParaRPr 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5" name="Rectangle 6"/>
          <p:cNvSpPr>
            <a:spLocks noGrp="1" noChangeArrowheads="1"/>
          </p:cNvSpPr>
          <p:nvPr>
            <p:ph type="sldNum" sz="quarter" idx="12"/>
          </p:nvPr>
        </p:nvSpPr>
        <p:spPr>
          <a:ln/>
        </p:spPr>
        <p:txBody>
          <a:bodyPr/>
          <a:lstStyle>
            <a:lvl1pPr>
              <a:defRPr/>
            </a:lvl1pPr>
          </a:lstStyle>
          <a:p>
            <a:pPr>
              <a:defRPr/>
            </a:pPr>
            <a:fld id="{67913421-E8CB-4A8D-9A3C-DB0A662C614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AE11BD-6434-43A0-A4B4-6A2980AA0056}" type="datetime3">
              <a:rPr lang="el-GR"/>
              <a:pPr>
                <a:defRPr/>
              </a:pPr>
              <a:t>2.7.21</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4" name="Rectangle 6"/>
          <p:cNvSpPr>
            <a:spLocks noGrp="1" noChangeArrowheads="1"/>
          </p:cNvSpPr>
          <p:nvPr>
            <p:ph type="sldNum" sz="quarter" idx="12"/>
          </p:nvPr>
        </p:nvSpPr>
        <p:spPr>
          <a:ln/>
        </p:spPr>
        <p:txBody>
          <a:bodyPr/>
          <a:lstStyle>
            <a:lvl1pPr>
              <a:defRPr/>
            </a:lvl1pPr>
          </a:lstStyle>
          <a:p>
            <a:pPr>
              <a:defRPr/>
            </a:pPr>
            <a:fld id="{425C3B46-20DA-4FD6-8800-4E9C460F953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01B08949-5B22-458C-8CA4-87345B5025A7}" type="datetime3">
              <a:rPr lang="el-GR"/>
              <a:pPr>
                <a:defRPr/>
              </a:pPr>
              <a:t>2.7.21</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7" name="Rectangle 6"/>
          <p:cNvSpPr>
            <a:spLocks noGrp="1" noChangeArrowheads="1"/>
          </p:cNvSpPr>
          <p:nvPr>
            <p:ph type="sldNum" sz="quarter" idx="12"/>
          </p:nvPr>
        </p:nvSpPr>
        <p:spPr>
          <a:ln/>
        </p:spPr>
        <p:txBody>
          <a:bodyPr/>
          <a:lstStyle>
            <a:lvl1pPr>
              <a:defRPr/>
            </a:lvl1pPr>
          </a:lstStyle>
          <a:p>
            <a:pPr>
              <a:defRPr/>
            </a:pPr>
            <a:fld id="{69AD0419-6330-4812-94D2-162B665EC77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5834E8EC-2F3C-430B-A293-F6DE3ECD9099}" type="datetime3">
              <a:rPr lang="el-GR"/>
              <a:pPr>
                <a:defRPr/>
              </a:pPr>
              <a:t>2.7.21</a:t>
            </a:fld>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Αχιλλέας Μητσός</a:t>
            </a:r>
          </a:p>
        </p:txBody>
      </p:sp>
      <p:sp>
        <p:nvSpPr>
          <p:cNvPr id="7" name="Rectangle 6"/>
          <p:cNvSpPr>
            <a:spLocks noGrp="1" noChangeArrowheads="1"/>
          </p:cNvSpPr>
          <p:nvPr>
            <p:ph type="sldNum" sz="quarter" idx="12"/>
          </p:nvPr>
        </p:nvSpPr>
        <p:spPr>
          <a:ln/>
        </p:spPr>
        <p:txBody>
          <a:bodyPr/>
          <a:lstStyle>
            <a:lvl1pPr>
              <a:defRPr/>
            </a:lvl1pPr>
          </a:lstStyle>
          <a:p>
            <a:pPr>
              <a:defRPr/>
            </a:pPr>
            <a:fld id="{4723E421-5EB6-45B3-BD00-AAC73EA3F3B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0608615-7390-479E-B8AF-3A1DF06BA236}" type="datetime3">
              <a:rPr lang="el-GR"/>
              <a:pPr>
                <a:defRPr/>
              </a:pPr>
              <a:t>2.7.21</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l-GR"/>
              <a:t>Αχιλλέας Μητσός</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D82630-DF4D-458B-A295-5932B3B2BA9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harchryso@hotmail.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 Θέση αριθμού διαφάνειας"/>
          <p:cNvSpPr>
            <a:spLocks noGrp="1"/>
          </p:cNvSpPr>
          <p:nvPr>
            <p:ph type="sldNum" sz="quarter" idx="12"/>
          </p:nvPr>
        </p:nvSpPr>
        <p:spPr>
          <a:noFill/>
        </p:spPr>
        <p:txBody>
          <a:bodyPr/>
          <a:lstStyle/>
          <a:p>
            <a:pPr defTabSz="912813"/>
            <a:fld id="{57F4D07B-B8FB-4368-92A6-A981D5B6E73E}" type="slidenum">
              <a:rPr lang="el-GR" smtClean="0"/>
              <a:pPr defTabSz="912813"/>
              <a:t>1</a:t>
            </a:fld>
            <a:endParaRPr lang="el-GR" smtClean="0"/>
          </a:p>
        </p:txBody>
      </p:sp>
      <p:sp>
        <p:nvSpPr>
          <p:cNvPr id="153602" name="Rectangle 2" descr="Bouquet"/>
          <p:cNvSpPr>
            <a:spLocks noGrp="1" noChangeArrowheads="1"/>
          </p:cNvSpPr>
          <p:nvPr>
            <p:ph type="subTitle" idx="1"/>
          </p:nvPr>
        </p:nvSpPr>
        <p:spPr>
          <a:xfrm>
            <a:off x="-4763" y="-4763"/>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accent2">
                <a:lumMod val="20000"/>
                <a:lumOff val="80000"/>
              </a:schemeClr>
            </a:solidFill>
          </a:ln>
        </p:spPr>
        <p:txBody>
          <a:bodyPr/>
          <a:lstStyle/>
          <a:p>
            <a:pPr eaLnBrk="1" hangingPunct="1">
              <a:defRPr/>
            </a:pPr>
            <a:endParaRPr lang="el-GR" sz="2400" b="1" u="sng" dirty="0" smtClean="0">
              <a:latin typeface="Verdana" pitchFamily="34" charset="0"/>
            </a:endParaRPr>
          </a:p>
          <a:p>
            <a:pPr>
              <a:defRPr/>
            </a:pPr>
            <a:endParaRPr lang="el-GR" sz="2400" b="1" i="1" dirty="0" smtClean="0"/>
          </a:p>
          <a:p>
            <a:pPr>
              <a:defRPr/>
            </a:pPr>
            <a:endParaRPr lang="en-US" sz="2400" b="1" dirty="0" smtClean="0">
              <a:latin typeface="Verdana" pitchFamily="34" charset="0"/>
            </a:endParaRPr>
          </a:p>
          <a:p>
            <a:pPr>
              <a:defRPr/>
            </a:pPr>
            <a:endParaRPr lang="en-US" sz="2400" b="1" dirty="0" smtClean="0">
              <a:latin typeface="Verdana" pitchFamily="34" charset="0"/>
            </a:endParaRPr>
          </a:p>
          <a:p>
            <a:pPr eaLnBrk="1" hangingPunct="1">
              <a:defRPr/>
            </a:pPr>
            <a:endParaRPr lang="el-GR" sz="2800" b="1" u="sng" dirty="0" smtClean="0">
              <a:latin typeface="Verdana" pitchFamily="34" charset="0"/>
            </a:endParaRPr>
          </a:p>
          <a:p>
            <a:pPr eaLnBrk="1" hangingPunct="1">
              <a:defRPr/>
            </a:pPr>
            <a:r>
              <a:rPr lang="el-GR" sz="1800" b="1" dirty="0" smtClean="0">
                <a:latin typeface="Verdana" pitchFamily="34" charset="0"/>
              </a:rPr>
              <a:t>Μάθημα: </a:t>
            </a:r>
            <a:endParaRPr lang="en-US" sz="1800" b="1" dirty="0" smtClean="0">
              <a:latin typeface="Verdana" pitchFamily="34" charset="0"/>
            </a:endParaRPr>
          </a:p>
          <a:p>
            <a:pPr eaLnBrk="1" hangingPunct="1">
              <a:defRPr/>
            </a:pPr>
            <a:r>
              <a:rPr lang="el-GR" sz="1800" b="1" dirty="0">
                <a:latin typeface="Verdana" pitchFamily="34" charset="0"/>
              </a:rPr>
              <a:t>«Καινοτομία, </a:t>
            </a:r>
            <a:r>
              <a:rPr lang="el-GR" sz="1800" b="1" dirty="0" smtClean="0">
                <a:latin typeface="Verdana" pitchFamily="34" charset="0"/>
              </a:rPr>
              <a:t>επιχειρηματικότητα</a:t>
            </a:r>
            <a:r>
              <a:rPr lang="en-US" sz="1800" b="1" smtClean="0">
                <a:latin typeface="Verdana" pitchFamily="34" charset="0"/>
              </a:rPr>
              <a:t> </a:t>
            </a:r>
            <a:r>
              <a:rPr lang="el-GR" sz="1800" b="1" smtClean="0">
                <a:latin typeface="Verdana" pitchFamily="34" charset="0"/>
              </a:rPr>
              <a:t>και </a:t>
            </a:r>
            <a:r>
              <a:rPr lang="el-GR" sz="1800" b="1" dirty="0">
                <a:latin typeface="Verdana" pitchFamily="34" charset="0"/>
              </a:rPr>
              <a:t>περιφερειακή ανάπτυξη»</a:t>
            </a:r>
            <a:endParaRPr lang="en-US" sz="1800" b="1" u="sng" dirty="0" smtClean="0">
              <a:latin typeface="Verdana" pitchFamily="34" charset="0"/>
            </a:endParaRPr>
          </a:p>
          <a:p>
            <a:pPr>
              <a:defRPr/>
            </a:pPr>
            <a:endParaRPr lang="en-US" sz="1200" b="1" u="sng" dirty="0" smtClean="0">
              <a:latin typeface="Verdana" pitchFamily="34" charset="0"/>
            </a:endParaRPr>
          </a:p>
          <a:p>
            <a:pPr>
              <a:defRPr/>
            </a:pPr>
            <a:endParaRPr lang="el-GR" sz="1600" i="1" dirty="0" smtClean="0">
              <a:solidFill>
                <a:srgbClr val="17375E"/>
              </a:solidFill>
              <a:latin typeface="Verdana" pitchFamily="34" charset="0"/>
            </a:endParaRPr>
          </a:p>
          <a:p>
            <a:pPr>
              <a:defRPr/>
            </a:pPr>
            <a:endParaRPr lang="el-GR" sz="1600" i="1" dirty="0" smtClean="0">
              <a:solidFill>
                <a:srgbClr val="17375E"/>
              </a:solidFill>
              <a:latin typeface="Verdana" pitchFamily="34" charset="0"/>
            </a:endParaRPr>
          </a:p>
          <a:p>
            <a:pPr>
              <a:defRPr/>
            </a:pPr>
            <a:r>
              <a:rPr lang="el-GR" sz="1600" i="1" dirty="0" smtClean="0">
                <a:solidFill>
                  <a:srgbClr val="17375E"/>
                </a:solidFill>
                <a:latin typeface="Verdana" pitchFamily="34" charset="0"/>
              </a:rPr>
              <a:t>Δρ. Χαράλαμπος </a:t>
            </a:r>
            <a:r>
              <a:rPr lang="el-GR" sz="1600" i="1" dirty="0" err="1" smtClean="0">
                <a:solidFill>
                  <a:srgbClr val="17375E"/>
                </a:solidFill>
                <a:latin typeface="Verdana" pitchFamily="34" charset="0"/>
              </a:rPr>
              <a:t>Χρυσομαλλίδης</a:t>
            </a:r>
            <a:endParaRPr lang="en-US" sz="1600" i="1" dirty="0" smtClean="0">
              <a:solidFill>
                <a:srgbClr val="17375E"/>
              </a:solidFill>
              <a:latin typeface="Verdana" pitchFamily="34" charset="0"/>
            </a:endParaRPr>
          </a:p>
          <a:p>
            <a:pPr>
              <a:defRPr/>
            </a:pPr>
            <a:endParaRPr lang="el-GR" sz="1200" i="1" dirty="0" smtClean="0">
              <a:solidFill>
                <a:srgbClr val="17375E"/>
              </a:solidFill>
              <a:latin typeface="Verdana" pitchFamily="34" charset="0"/>
            </a:endParaRPr>
          </a:p>
          <a:p>
            <a:pPr>
              <a:defRPr/>
            </a:pPr>
            <a:endParaRPr lang="en-US" sz="1200" i="1" dirty="0" smtClean="0">
              <a:solidFill>
                <a:schemeClr val="tx2"/>
              </a:solidFill>
              <a:latin typeface="Verdana" pitchFamily="34" charset="0"/>
            </a:endParaRPr>
          </a:p>
          <a:p>
            <a:pPr>
              <a:defRPr/>
            </a:pPr>
            <a:endParaRPr lang="el-GR" sz="1200" i="1" dirty="0" smtClean="0">
              <a:solidFill>
                <a:schemeClr val="tx2"/>
              </a:solidFill>
              <a:latin typeface="Verdana" pitchFamily="34" charset="0"/>
            </a:endParaRPr>
          </a:p>
          <a:p>
            <a:pPr>
              <a:defRPr/>
            </a:pPr>
            <a:endParaRPr lang="en-US" sz="1200" i="1" dirty="0" smtClean="0">
              <a:solidFill>
                <a:schemeClr val="tx2"/>
              </a:solidFill>
              <a:latin typeface="Verdana" pitchFamily="34" charset="0"/>
            </a:endParaRPr>
          </a:p>
          <a:p>
            <a:pPr>
              <a:defRPr/>
            </a:pPr>
            <a:r>
              <a:rPr lang="en-US" sz="1400" dirty="0" smtClean="0">
                <a:latin typeface="Verdana" pitchFamily="34" charset="0"/>
              </a:rPr>
              <a:t>5 </a:t>
            </a:r>
            <a:r>
              <a:rPr lang="el-GR" sz="1400" dirty="0" smtClean="0">
                <a:latin typeface="Verdana" pitchFamily="34" charset="0"/>
              </a:rPr>
              <a:t>Ιουλίου 2021</a:t>
            </a:r>
            <a:endParaRPr lang="el-GR" sz="1400" i="1" dirty="0" smtClean="0">
              <a:solidFill>
                <a:schemeClr val="tx2"/>
              </a:solidFill>
              <a:latin typeface="Verdana" pitchFamily="34" charset="0"/>
            </a:endParaRPr>
          </a:p>
          <a:p>
            <a:pPr>
              <a:defRPr/>
            </a:pPr>
            <a:endParaRPr lang="el-GR" sz="2800" b="1" u="sng" dirty="0" smtClean="0">
              <a:latin typeface="Verdana" pitchFamily="34" charset="0"/>
            </a:endParaRPr>
          </a:p>
        </p:txBody>
      </p:sp>
      <p:pic>
        <p:nvPicPr>
          <p:cNvPr id="2" name="Picture 2" descr="NEO LOGO ΓΙΑ ΤΙΣ ΥΠΟΓΡΑΦΕΣ ΤΩΝ EM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36712"/>
            <a:ext cx="1924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marL="171450" lvl="1" indent="0" algn="ctr" defTabSz="912813" eaLnBrk="1" hangingPunct="1">
              <a:buNone/>
              <a:defRPr/>
            </a:pPr>
            <a:r>
              <a:rPr lang="el-GR" sz="2400" b="1" i="1" u="sng" dirty="0"/>
              <a:t>Καινοτομία</a:t>
            </a:r>
          </a:p>
          <a:p>
            <a:pPr marL="171450" lvl="1" indent="0" algn="just" defTabSz="912813" eaLnBrk="1" hangingPunct="1">
              <a:buNone/>
              <a:defRPr/>
            </a:pPr>
            <a:r>
              <a:rPr lang="el-GR" sz="1800" dirty="0"/>
              <a:t>Μπορεί να αφορά κοινωνικές, οικονομικές ή τεχνικές εξελίξεις, «ρευστή» ως έννοια</a:t>
            </a:r>
            <a:endParaRPr lang="el-GR" sz="2000" b="1" i="1" u="sng" dirty="0"/>
          </a:p>
          <a:p>
            <a:pPr marL="455613" lvl="1" algn="just" defTabSz="912813" eaLnBrk="1" hangingPunct="1">
              <a:defRPr/>
            </a:pPr>
            <a:endParaRPr lang="el-GR" sz="800" b="1" i="1" u="sng" dirty="0"/>
          </a:p>
          <a:p>
            <a:pPr marL="171450" lvl="1" indent="0" algn="just" defTabSz="912813" eaLnBrk="1" hangingPunct="1">
              <a:buNone/>
              <a:defRPr/>
            </a:pPr>
            <a:r>
              <a:rPr lang="el-GR" sz="1800" b="1" i="1" u="sng" dirty="0"/>
              <a:t>Τύποι καινοτομίας:</a:t>
            </a:r>
          </a:p>
          <a:p>
            <a:pPr marL="455613" lvl="1" algn="just" defTabSz="912813" eaLnBrk="1" hangingPunct="1">
              <a:defRPr/>
            </a:pPr>
            <a:endParaRPr lang="el-GR" sz="800" b="1" i="1" u="sng" dirty="0"/>
          </a:p>
          <a:p>
            <a:pPr marL="455613" lvl="1" algn="just" defTabSz="912813" eaLnBrk="1" hangingPunct="1">
              <a:buFont typeface="Arial" pitchFamily="34" charset="0"/>
              <a:buChar char="•"/>
              <a:defRPr/>
            </a:pPr>
            <a:r>
              <a:rPr lang="el-GR" sz="1400" dirty="0"/>
              <a:t> </a:t>
            </a:r>
            <a:r>
              <a:rPr lang="el-GR" sz="1400" u="sng" dirty="0"/>
              <a:t>Καινοτομία προϊόντος (αγαθού ή υπηρεσίας)</a:t>
            </a:r>
          </a:p>
          <a:p>
            <a:pPr marL="455613" lvl="1" algn="just" defTabSz="912813" eaLnBrk="1" hangingPunct="1">
              <a:defRPr/>
            </a:pPr>
            <a:r>
              <a:rPr lang="el-GR" sz="1300" dirty="0"/>
              <a:t>ανάπτυξη προϊόντος νέου για την </a:t>
            </a:r>
            <a:r>
              <a:rPr lang="el-GR" sz="1300" dirty="0" smtClean="0"/>
              <a:t>αγορά ή νέου </a:t>
            </a:r>
            <a:r>
              <a:rPr lang="el-GR" sz="1300" dirty="0"/>
              <a:t>για την </a:t>
            </a:r>
            <a:r>
              <a:rPr lang="el-GR" sz="1300" dirty="0" err="1" smtClean="0"/>
              <a:t>επιχ</a:t>
            </a:r>
            <a:r>
              <a:rPr lang="el-GR" sz="1300" dirty="0" smtClean="0"/>
              <a:t>/</a:t>
            </a:r>
            <a:r>
              <a:rPr lang="el-GR" sz="1300" dirty="0" err="1" smtClean="0"/>
              <a:t>ση</a:t>
            </a:r>
            <a:r>
              <a:rPr lang="el-GR" sz="1300" dirty="0" smtClean="0"/>
              <a:t> </a:t>
            </a:r>
            <a:endParaRPr lang="el-GR" sz="1300" dirty="0"/>
          </a:p>
          <a:p>
            <a:pPr marL="455613" lvl="1" algn="just" defTabSz="912813" eaLnBrk="1" hangingPunct="1">
              <a:defRPr/>
            </a:pPr>
            <a:r>
              <a:rPr lang="el-GR" sz="1300" dirty="0"/>
              <a:t>σημαντική </a:t>
            </a:r>
            <a:r>
              <a:rPr lang="el-GR" sz="1300" dirty="0" smtClean="0"/>
              <a:t>βελτίωση-διαφοροποίηση υπάρχοντος </a:t>
            </a:r>
            <a:r>
              <a:rPr lang="el-GR" sz="1300" dirty="0"/>
              <a:t>προϊόντος</a:t>
            </a:r>
          </a:p>
          <a:p>
            <a:pPr marL="455613" lvl="1" algn="just" defTabSz="912813" eaLnBrk="1" hangingPunct="1">
              <a:buFont typeface="Arial" pitchFamily="34" charset="0"/>
              <a:buChar char="•"/>
              <a:defRPr/>
            </a:pPr>
            <a:endParaRPr lang="el-GR" sz="800" dirty="0"/>
          </a:p>
          <a:p>
            <a:pPr marL="455613" lvl="1" algn="just" defTabSz="912813" eaLnBrk="1" hangingPunct="1">
              <a:buFont typeface="Arial" pitchFamily="34" charset="0"/>
              <a:buChar char="•"/>
              <a:defRPr/>
            </a:pPr>
            <a:r>
              <a:rPr lang="el-GR" sz="1400" dirty="0"/>
              <a:t> </a:t>
            </a:r>
            <a:r>
              <a:rPr lang="el-GR" sz="1400" u="sng" dirty="0"/>
              <a:t>Καινοτομία διαδικασίας</a:t>
            </a:r>
          </a:p>
          <a:p>
            <a:pPr marL="455613" lvl="1" algn="just" defTabSz="912813" eaLnBrk="1" hangingPunct="1">
              <a:defRPr/>
            </a:pPr>
            <a:r>
              <a:rPr lang="el-GR" sz="1300" dirty="0"/>
              <a:t>μέθοδοι κατασκευής ή παραγωγής, </a:t>
            </a:r>
          </a:p>
          <a:p>
            <a:pPr marL="455613" lvl="1" algn="just" defTabSz="912813" eaLnBrk="1" hangingPunct="1">
              <a:defRPr/>
            </a:pPr>
            <a:r>
              <a:rPr lang="el-GR" sz="1300" dirty="0"/>
              <a:t>μέθοδοι παράδοσης ή διανομής (</a:t>
            </a:r>
            <a:r>
              <a:rPr lang="el-GR" sz="1300" dirty="0" err="1"/>
              <a:t>logistics</a:t>
            </a:r>
            <a:r>
              <a:rPr lang="el-GR" sz="1300" dirty="0"/>
              <a:t>), </a:t>
            </a:r>
          </a:p>
          <a:p>
            <a:pPr marL="455613" lvl="1" algn="just" defTabSz="912813" eaLnBrk="1" hangingPunct="1">
              <a:defRPr/>
            </a:pPr>
            <a:r>
              <a:rPr lang="el-GR" sz="1300" dirty="0"/>
              <a:t>δραστηριότητες υποστήριξης των διαδικασιών</a:t>
            </a:r>
          </a:p>
          <a:p>
            <a:pPr marL="455613" lvl="1" algn="just" defTabSz="912813" eaLnBrk="1" hangingPunct="1">
              <a:buFont typeface="Arial" pitchFamily="34" charset="0"/>
              <a:buChar char="•"/>
              <a:defRPr/>
            </a:pPr>
            <a:endParaRPr lang="el-GR" sz="1000" dirty="0"/>
          </a:p>
          <a:p>
            <a:pPr marL="446088" algn="just">
              <a:buClr>
                <a:srgbClr val="B41E8E"/>
              </a:buClr>
              <a:buSzPct val="100000"/>
              <a:buFont typeface="Arial" pitchFamily="34" charset="0"/>
              <a:buChar char="•"/>
            </a:pPr>
            <a:r>
              <a:rPr lang="el-GR" sz="1400" u="sng" dirty="0"/>
              <a:t> </a:t>
            </a:r>
            <a:r>
              <a:rPr lang="el-GR" sz="1400" u="sng" dirty="0" err="1"/>
              <a:t>Οργανωσιακή</a:t>
            </a:r>
            <a:r>
              <a:rPr lang="el-GR" sz="1400" u="sng" dirty="0"/>
              <a:t> καινοτομία </a:t>
            </a:r>
          </a:p>
          <a:p>
            <a:pPr marL="0" indent="0" algn="just">
              <a:buClr>
                <a:srgbClr val="B41E8E"/>
              </a:buClr>
              <a:buSzPct val="100000"/>
              <a:buNone/>
            </a:pPr>
            <a:r>
              <a:rPr lang="el-GR" sz="1400" dirty="0" smtClean="0"/>
              <a:t>- νέες </a:t>
            </a:r>
            <a:r>
              <a:rPr lang="el-GR" sz="1400" dirty="0"/>
              <a:t>επιχειρησιακές πρακτικές, νέες μέθοδοι οργάνωσης εργασίας και λήψης αποφάσεων, νέες μέθοδοι οργάνωσης εξωτερικών σχέσεων</a:t>
            </a:r>
          </a:p>
          <a:p>
            <a:pPr marL="446088" indent="-446088" algn="just">
              <a:buClr>
                <a:srgbClr val="B41E8E"/>
              </a:buClr>
              <a:buSzPct val="100000"/>
            </a:pPr>
            <a:endParaRPr lang="el-GR" sz="1400" dirty="0"/>
          </a:p>
          <a:p>
            <a:pPr lvl="1" algn="just">
              <a:buClr>
                <a:srgbClr val="B41E8E"/>
              </a:buClr>
              <a:buSzPct val="100000"/>
              <a:buFont typeface="Arial" pitchFamily="34" charset="0"/>
              <a:buChar char="•"/>
            </a:pPr>
            <a:r>
              <a:rPr lang="el-GR" sz="1400" u="sng" dirty="0"/>
              <a:t> Καινοτομία μάρκετινγκ</a:t>
            </a:r>
          </a:p>
          <a:p>
            <a:pPr lvl="1" algn="just">
              <a:buClr>
                <a:srgbClr val="B41E8E"/>
              </a:buClr>
              <a:buSzPct val="100000"/>
            </a:pPr>
            <a:r>
              <a:rPr lang="el-GR" sz="1400" dirty="0"/>
              <a:t>σχεδιασμός ή συσκευασία, νέα μέσα ή τεχνικές προώθησης προϊόντος, τοποθέτησης ή πώλησης προϊόντος, τιμολόγησης </a:t>
            </a:r>
            <a:r>
              <a:rPr lang="en-US" sz="1200" dirty="0"/>
              <a:t>	</a:t>
            </a:r>
            <a:endParaRPr lang="el-GR" sz="1200" dirty="0" smtClean="0"/>
          </a:p>
          <a:p>
            <a:pPr lvl="1" algn="just">
              <a:buClr>
                <a:srgbClr val="B41E8E"/>
              </a:buClr>
              <a:buSzPct val="100000"/>
            </a:pPr>
            <a:endParaRPr lang="el-GR" sz="1200" dirty="0"/>
          </a:p>
          <a:p>
            <a:pPr marL="628650" lvl="1" indent="-171450" algn="just">
              <a:buClr>
                <a:srgbClr val="B41E8E"/>
              </a:buClr>
              <a:buSzPct val="100000"/>
              <a:buFont typeface="Arial" panose="020B0604020202020204" pitchFamily="34" charset="0"/>
              <a:buChar char="•"/>
            </a:pPr>
            <a:r>
              <a:rPr lang="el-GR" sz="1600" dirty="0" smtClean="0"/>
              <a:t>Κατόπιν </a:t>
            </a:r>
            <a:r>
              <a:rPr lang="el-GR" sz="1600" dirty="0" err="1" smtClean="0"/>
              <a:t>επικαιροποίησης</a:t>
            </a:r>
            <a:r>
              <a:rPr lang="el-GR" sz="1600" dirty="0" smtClean="0"/>
              <a:t> εγχειριδίου </a:t>
            </a:r>
            <a:r>
              <a:rPr lang="en-US" sz="1600" dirty="0" smtClean="0"/>
              <a:t>Oslo: </a:t>
            </a:r>
            <a:r>
              <a:rPr lang="el-GR" sz="1600" b="1" dirty="0"/>
              <a:t>Κ</a:t>
            </a:r>
            <a:r>
              <a:rPr lang="el-GR" sz="1600" b="1" dirty="0" smtClean="0"/>
              <a:t>αινοτομία προϊόντος, Καινοτομίες </a:t>
            </a:r>
            <a:r>
              <a:rPr lang="el-GR" sz="1600" b="1" dirty="0"/>
              <a:t>επιχειρησιακών διαδικασιών </a:t>
            </a:r>
            <a:endParaRPr lang="en-US" sz="1600" b="1" dirty="0" smtClean="0"/>
          </a:p>
          <a:p>
            <a:pPr marL="628650" lvl="1" indent="-171450" algn="just">
              <a:buClr>
                <a:srgbClr val="B41E8E"/>
              </a:buClr>
              <a:buSzPct val="100000"/>
              <a:buFont typeface="Arial" panose="020B0604020202020204" pitchFamily="34" charset="0"/>
              <a:buChar char="•"/>
            </a:pPr>
            <a:endParaRPr lang="el-GR" sz="1600" b="1" dirty="0" smtClean="0"/>
          </a:p>
          <a:p>
            <a:pPr marL="628650" lvl="1" indent="-171450" algn="just">
              <a:buClr>
                <a:srgbClr val="B41E8E"/>
              </a:buClr>
              <a:buSzPct val="100000"/>
              <a:buFont typeface="Arial" panose="020B0604020202020204" pitchFamily="34" charset="0"/>
              <a:buChar char="•"/>
            </a:pPr>
            <a:r>
              <a:rPr lang="el-GR" sz="1600" b="1" dirty="0" smtClean="0"/>
              <a:t>Μη </a:t>
            </a:r>
            <a:r>
              <a:rPr lang="el-GR" sz="1600" b="1" dirty="0"/>
              <a:t>γραμμική σύνδεση έρευνας – τεχνολογίας - καινοτομίας</a:t>
            </a:r>
            <a:endParaRPr lang="el-GR" sz="1400" dirty="0" smtClean="0"/>
          </a:p>
          <a:p>
            <a:pPr defTabSz="912813">
              <a:defRPr/>
            </a:pPr>
            <a:endParaRPr lang="el-GR" sz="1400" dirty="0" smtClean="0"/>
          </a:p>
          <a:p>
            <a:pPr defTabSz="912813">
              <a:defRPr/>
            </a:pPr>
            <a:endParaRPr lang="el-GR" sz="1400" dirty="0" smtClean="0"/>
          </a:p>
          <a:p>
            <a:pPr defTabSz="912813">
              <a:defRPr/>
            </a:pPr>
            <a:endParaRPr lang="el-GR" sz="1400" dirty="0" smtClean="0"/>
          </a:p>
        </p:txBody>
      </p:sp>
      <p:sp>
        <p:nvSpPr>
          <p:cNvPr id="9219" name="4 - Θέση αριθμού διαφάνειας"/>
          <p:cNvSpPr>
            <a:spLocks noGrp="1"/>
          </p:cNvSpPr>
          <p:nvPr>
            <p:ph type="sldNum" sz="quarter" idx="12"/>
          </p:nvPr>
        </p:nvSpPr>
        <p:spPr>
          <a:xfrm>
            <a:off x="642938" y="6143625"/>
            <a:ext cx="8043862" cy="577850"/>
          </a:xfrm>
          <a:noFill/>
        </p:spPr>
        <p:txBody>
          <a:bodyPr/>
          <a:lstStyle/>
          <a:p>
            <a:pPr algn="just" defTabSz="912813"/>
            <a:r>
              <a:rPr lang="el-GR" sz="1200" dirty="0" smtClean="0"/>
              <a:t>					</a:t>
            </a:r>
          </a:p>
          <a:p>
            <a:pPr algn="just" defTabSz="912813"/>
            <a:r>
              <a:rPr lang="el-GR" sz="1200" dirty="0" smtClean="0"/>
              <a:t>						  	</a:t>
            </a:r>
          </a:p>
          <a:p>
            <a:pPr algn="l" defTabSz="912813"/>
            <a:r>
              <a:rPr lang="el-GR" sz="1200" dirty="0" smtClean="0"/>
              <a:t>				     </a:t>
            </a:r>
          </a:p>
        </p:txBody>
      </p:sp>
      <p:pic>
        <p:nvPicPr>
          <p:cNvPr id="4" name="Εικόνα 5"/>
          <p:cNvPicPr>
            <a:picLocks noChangeAspect="1"/>
          </p:cNvPicPr>
          <p:nvPr/>
        </p:nvPicPr>
        <p:blipFill>
          <a:blip r:embed="rId3" cstate="print"/>
          <a:stretch>
            <a:fillRect/>
          </a:stretch>
        </p:blipFill>
        <p:spPr>
          <a:xfrm>
            <a:off x="5220072" y="764705"/>
            <a:ext cx="3804570" cy="2880320"/>
          </a:xfrm>
          <a:prstGeom prst="rect">
            <a:avLst/>
          </a:prstGeom>
        </p:spPr>
      </p:pic>
    </p:spTree>
    <p:extLst>
      <p:ext uri="{BB962C8B-B14F-4D97-AF65-F5344CB8AC3E}">
        <p14:creationId xmlns:p14="http://schemas.microsoft.com/office/powerpoint/2010/main" val="1149770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p:cNvSpPr>
            <a:spLocks noGrp="1"/>
          </p:cNvSpPr>
          <p:nvPr>
            <p:ph type="sldNum" sz="quarter" idx="12"/>
          </p:nvPr>
        </p:nvSpPr>
        <p:spPr>
          <a:noFill/>
        </p:spPr>
        <p:txBody>
          <a:bodyPr/>
          <a:lstStyle/>
          <a:p>
            <a:pPr defTabSz="912813"/>
            <a:fld id="{9BBF919C-9B51-4B44-8849-5B64DE1B1645}" type="slidenum">
              <a:rPr lang="el-GR" smtClean="0"/>
              <a:pPr defTabSz="912813"/>
              <a:t>11</a:t>
            </a:fld>
            <a:endParaRPr lang="el-GR" smtClean="0"/>
          </a:p>
        </p:txBody>
      </p:sp>
      <p:sp>
        <p:nvSpPr>
          <p:cNvPr id="8195" name="Rectangle 2"/>
          <p:cNvSpPr>
            <a:spLocks noGrp="1" noChangeArrowheads="1"/>
          </p:cNvSpPr>
          <p:nvPr>
            <p:ph type="subTitle"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ln>
        </p:spPr>
        <p:txBody>
          <a:bodyPr/>
          <a:lstStyle/>
          <a:p>
            <a:pPr defTabSz="912813" eaLnBrk="1" hangingPunct="1">
              <a:defRPr/>
            </a:pPr>
            <a:r>
              <a:rPr lang="el-GR" sz="2400" b="1" i="1" u="sng" dirty="0" smtClean="0"/>
              <a:t>Αποτύπωση της Καινοτομίας</a:t>
            </a:r>
            <a:endParaRPr lang="el-GR" sz="1000" b="1" u="sng" dirty="0" smtClean="0"/>
          </a:p>
          <a:p>
            <a:pPr marL="455613" lvl="1" algn="just" defTabSz="912813" eaLnBrk="1" hangingPunct="1">
              <a:defRPr/>
            </a:pPr>
            <a:r>
              <a:rPr lang="el-GR" sz="1600" b="1" dirty="0" smtClean="0"/>
              <a:t>Μέτρηση των επιδόσεων βάσει των πανευρωπαϊκών ερευνών </a:t>
            </a:r>
            <a:r>
              <a:rPr lang="en-US" sz="1600" b="1" dirty="0" smtClean="0"/>
              <a:t>Community Innovation Survey</a:t>
            </a:r>
            <a:r>
              <a:rPr lang="el-GR" sz="1600" b="1" dirty="0" smtClean="0"/>
              <a:t>:</a:t>
            </a:r>
          </a:p>
          <a:p>
            <a:pPr marL="455613" lvl="1" algn="just" defTabSz="912813" eaLnBrk="1" hangingPunct="1">
              <a:defRPr/>
            </a:pPr>
            <a:r>
              <a:rPr lang="el-GR" sz="1400" dirty="0" smtClean="0"/>
              <a:t>  Η μέτρηση αφορά ΜΟΝΟ τις επιχειρήσεις</a:t>
            </a:r>
          </a:p>
          <a:p>
            <a:pPr marL="455613" lvl="1" algn="just" defTabSz="912813" eaLnBrk="1" hangingPunct="1">
              <a:defRPr/>
            </a:pPr>
            <a:r>
              <a:rPr lang="el-GR" sz="1400" dirty="0" smtClean="0"/>
              <a:t> </a:t>
            </a:r>
            <a:endParaRPr lang="el-GR" sz="500" dirty="0" smtClean="0"/>
          </a:p>
          <a:p>
            <a:pPr marL="455613" lvl="1" algn="just" defTabSz="912813" eaLnBrk="1" hangingPunct="1">
              <a:buFont typeface="Arial" pitchFamily="34" charset="0"/>
              <a:buChar char="•"/>
              <a:defRPr/>
            </a:pPr>
            <a:r>
              <a:rPr lang="el-GR" sz="1400" dirty="0" smtClean="0"/>
              <a:t>Υπάρχουν περιορισμοί (μεθοδολογικής φύσης)</a:t>
            </a:r>
          </a:p>
          <a:p>
            <a:pPr marL="455613" lvl="1" algn="just" defTabSz="912813" eaLnBrk="1" hangingPunct="1">
              <a:defRPr/>
            </a:pPr>
            <a:r>
              <a:rPr lang="el-GR" sz="1400" dirty="0" smtClean="0"/>
              <a:t> στη διενέργεια των συγκεκριμένων ερευνών</a:t>
            </a:r>
          </a:p>
          <a:p>
            <a:pPr marL="455613" lvl="1" algn="just" defTabSz="912813" eaLnBrk="1" hangingPunct="1">
              <a:defRPr/>
            </a:pPr>
            <a:r>
              <a:rPr lang="el-GR" sz="1400" dirty="0" smtClean="0"/>
              <a:t> </a:t>
            </a:r>
            <a:endParaRPr lang="el-GR" sz="500" dirty="0" smtClean="0"/>
          </a:p>
          <a:p>
            <a:pPr marL="455613" lvl="1" algn="just" defTabSz="912813" eaLnBrk="1" hangingPunct="1">
              <a:buFont typeface="Arial" pitchFamily="34" charset="0"/>
              <a:buChar char="•"/>
              <a:defRPr/>
            </a:pPr>
            <a:r>
              <a:rPr lang="el-GR" sz="1400" dirty="0" smtClean="0"/>
              <a:t> Για τους σκοπούς της έρευνας αποστέλλονται </a:t>
            </a:r>
          </a:p>
          <a:p>
            <a:pPr marL="455613" lvl="1" algn="just" defTabSz="912813" eaLnBrk="1" hangingPunct="1">
              <a:defRPr/>
            </a:pPr>
            <a:r>
              <a:rPr lang="el-GR" sz="1400" dirty="0" smtClean="0"/>
              <a:t>ερωτηματολόγια απευθείας στις επιχειρήσεις που έχουν</a:t>
            </a:r>
          </a:p>
          <a:p>
            <a:pPr marL="455613" lvl="1" algn="just" defTabSz="912813" eaLnBrk="1" hangingPunct="1">
              <a:defRPr/>
            </a:pPr>
            <a:r>
              <a:rPr lang="el-GR" sz="1400" dirty="0"/>
              <a:t>τ</a:t>
            </a:r>
            <a:r>
              <a:rPr lang="el-GR" sz="1400" dirty="0" smtClean="0"/>
              <a:t>ην ευθύνη συμπλήρωσής τους</a:t>
            </a:r>
          </a:p>
          <a:p>
            <a:pPr marL="455613" lvl="1" algn="just" defTabSz="912813" eaLnBrk="1" hangingPunct="1">
              <a:defRPr/>
            </a:pPr>
            <a:r>
              <a:rPr lang="el-GR" sz="1400" dirty="0" smtClean="0"/>
              <a:t> </a:t>
            </a:r>
          </a:p>
          <a:p>
            <a:pPr marL="455613" lvl="1" algn="just" defTabSz="912813" eaLnBrk="1" hangingPunct="1">
              <a:buFont typeface="Arial" pitchFamily="34" charset="0"/>
              <a:buChar char="•"/>
              <a:defRPr/>
            </a:pPr>
            <a:r>
              <a:rPr lang="el-GR" sz="1400" dirty="0" smtClean="0"/>
              <a:t> Αν και ο ορισμός της καινοτομίας είναι ποικίλος, </a:t>
            </a:r>
          </a:p>
          <a:p>
            <a:pPr marL="455613" lvl="1" algn="just" defTabSz="912813" eaLnBrk="1" hangingPunct="1">
              <a:defRPr/>
            </a:pPr>
            <a:r>
              <a:rPr lang="el-GR" sz="1400" dirty="0" smtClean="0"/>
              <a:t>οι επιδόσεις για την καινοτομία αφορούν τους τύπους</a:t>
            </a:r>
          </a:p>
          <a:p>
            <a:pPr marL="455613" lvl="1" algn="just" defTabSz="912813" eaLnBrk="1" hangingPunct="1">
              <a:defRPr/>
            </a:pPr>
            <a:r>
              <a:rPr lang="el-GR" sz="1400" dirty="0"/>
              <a:t>κ</a:t>
            </a:r>
            <a:r>
              <a:rPr lang="el-GR" sz="1400" dirty="0" smtClean="0"/>
              <a:t>αινοτομίας (4 ως το 2016, 2 σήμερα)</a:t>
            </a:r>
          </a:p>
          <a:p>
            <a:pPr marL="455613" lvl="1" algn="just" defTabSz="912813" eaLnBrk="1" hangingPunct="1">
              <a:defRPr/>
            </a:pPr>
            <a:endParaRPr lang="el-GR" sz="800" b="1" i="1" dirty="0" smtClean="0">
              <a:latin typeface="Verdana" pitchFamily="34" charset="0"/>
            </a:endParaRPr>
          </a:p>
          <a:p>
            <a:pPr marL="455613" lvl="1" algn="just" defTabSz="912813" eaLnBrk="1" hangingPunct="1">
              <a:defRPr/>
            </a:pPr>
            <a:r>
              <a:rPr lang="el-GR" sz="1600" b="1" dirty="0" smtClean="0">
                <a:latin typeface="Arial" pitchFamily="34" charset="0"/>
                <a:cs typeface="Arial" pitchFamily="34" charset="0"/>
              </a:rPr>
              <a:t>Σύνθετοι δείκτες μέτρησης της καινοτομίας (</a:t>
            </a:r>
            <a:r>
              <a:rPr lang="en-US" sz="1600" b="1" dirty="0" smtClean="0">
                <a:latin typeface="Arial" pitchFamily="34" charset="0"/>
                <a:cs typeface="Arial" pitchFamily="34" charset="0"/>
              </a:rPr>
              <a:t>Innovation Union Scoreboard, IUS</a:t>
            </a:r>
            <a:r>
              <a:rPr lang="el-GR" sz="1600" b="1" dirty="0" smtClean="0">
                <a:latin typeface="Arial" pitchFamily="34" charset="0"/>
                <a:cs typeface="Arial" pitchFamily="34" charset="0"/>
              </a:rPr>
              <a:t>): </a:t>
            </a:r>
          </a:p>
          <a:p>
            <a:pPr marL="455613" lvl="1" algn="just" defTabSz="912813" eaLnBrk="1" hangingPunct="1">
              <a:buFont typeface="Arial" pitchFamily="34" charset="0"/>
              <a:buChar char="•"/>
              <a:defRPr/>
            </a:pPr>
            <a:r>
              <a:rPr lang="el-GR" sz="1400" dirty="0" smtClean="0"/>
              <a:t> Μετρούν τις επιδόσεις των εθνικών συστημάτων καινοτομίας, κατά ένα ευρύτερο τρόπο</a:t>
            </a:r>
          </a:p>
          <a:p>
            <a:pPr marL="455613" lvl="1" algn="just" defTabSz="912813" eaLnBrk="1" hangingPunct="1">
              <a:buFont typeface="Arial" pitchFamily="34" charset="0"/>
              <a:buChar char="•"/>
              <a:defRPr/>
            </a:pPr>
            <a:r>
              <a:rPr lang="el-GR" sz="1400" dirty="0" smtClean="0"/>
              <a:t> Λαμβάνονται υπόψη κι άλλα χαρακτηριστικά της οικονομικής, επιστημονικής κ.α. δραστηριότητας σε μια χώρα</a:t>
            </a:r>
          </a:p>
          <a:p>
            <a:pPr marL="455613" lvl="1" algn="just" defTabSz="912813" eaLnBrk="1" hangingPunct="1">
              <a:defRPr/>
            </a:pPr>
            <a:endParaRPr lang="el-GR" sz="1400" b="1" dirty="0" smtClean="0">
              <a:latin typeface="Arial" pitchFamily="34" charset="0"/>
              <a:cs typeface="Arial" pitchFamily="34" charset="0"/>
            </a:endParaRPr>
          </a:p>
          <a:p>
            <a:pPr marL="455613" lvl="1" algn="just" defTabSz="912813" eaLnBrk="1" hangingPunct="1">
              <a:defRPr/>
            </a:pPr>
            <a:r>
              <a:rPr lang="el-GR" sz="1400" b="1" dirty="0" smtClean="0">
                <a:latin typeface="Arial" pitchFamily="34" charset="0"/>
                <a:cs typeface="Arial" pitchFamily="34" charset="0"/>
              </a:rPr>
              <a:t>Εκροές ή παράμετροι της καινοτομίας: </a:t>
            </a:r>
            <a:endParaRPr lang="el-GR" sz="1400" b="1" dirty="0">
              <a:latin typeface="Arial" pitchFamily="34" charset="0"/>
              <a:cs typeface="Arial" pitchFamily="34" charset="0"/>
            </a:endParaRPr>
          </a:p>
          <a:p>
            <a:pPr marL="455613" lvl="1" algn="just" defTabSz="912813" eaLnBrk="1" hangingPunct="1">
              <a:buFont typeface="Arial" pitchFamily="34" charset="0"/>
              <a:buChar char="•"/>
              <a:defRPr/>
            </a:pPr>
            <a:r>
              <a:rPr lang="el-GR" sz="1200" dirty="0"/>
              <a:t> </a:t>
            </a:r>
            <a:r>
              <a:rPr lang="el-GR" sz="1200" dirty="0" smtClean="0"/>
              <a:t>Αιτήσεις για πνευματικά δικαιώματα</a:t>
            </a:r>
            <a:endParaRPr lang="el-GR" sz="1200" dirty="0"/>
          </a:p>
          <a:p>
            <a:pPr marL="455613" lvl="1" algn="just" defTabSz="912813" eaLnBrk="1" hangingPunct="1">
              <a:buFont typeface="Arial" pitchFamily="34" charset="0"/>
              <a:buChar char="•"/>
              <a:defRPr/>
            </a:pPr>
            <a:r>
              <a:rPr lang="el-GR" sz="1200" dirty="0"/>
              <a:t> </a:t>
            </a:r>
            <a:r>
              <a:rPr lang="el-GR" sz="1200" dirty="0" smtClean="0"/>
              <a:t>(πιο έμμεσα ακόμα): εξαγωγές προϊόντων έντασης τεχνολογίας, απασχόληση σε δραστηριότητες έντασης γνώσης, διάθεση κεφαλαίων για επενδύσεις υψηλού ρίσκου κ.λπ.</a:t>
            </a:r>
            <a:r>
              <a:rPr lang="en-US" sz="1200" dirty="0" smtClean="0"/>
              <a:t>		</a:t>
            </a:r>
            <a:r>
              <a:rPr lang="el-GR" sz="1200" dirty="0" smtClean="0"/>
              <a:t>			</a:t>
            </a:r>
          </a:p>
        </p:txBody>
      </p:sp>
      <p:pic>
        <p:nvPicPr>
          <p:cNvPr id="3074" name="Picture 2"/>
          <p:cNvPicPr>
            <a:picLocks noChangeAspect="1" noChangeArrowheads="1"/>
          </p:cNvPicPr>
          <p:nvPr/>
        </p:nvPicPr>
        <p:blipFill>
          <a:blip r:embed="rId3" cstate="print"/>
          <a:srcRect/>
          <a:stretch>
            <a:fillRect/>
          </a:stretch>
        </p:blipFill>
        <p:spPr bwMode="auto">
          <a:xfrm>
            <a:off x="5086400" y="764705"/>
            <a:ext cx="3600400"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l-GR" sz="1800" b="1" i="1" u="sng" dirty="0" smtClean="0"/>
          </a:p>
          <a:p>
            <a:pPr algn="ctr" defTabSz="912813" eaLnBrk="1" hangingPunct="1">
              <a:buFontTx/>
              <a:buNone/>
              <a:defRPr/>
            </a:pPr>
            <a:r>
              <a:rPr lang="el-GR" sz="1800" b="1" u="sng" dirty="0" smtClean="0"/>
              <a:t>Θεωρητικό–αναλυτικό πλαίσιο για τη σύνδεση ΕΤΑΚ με οικονομική μεγέθυνση</a:t>
            </a:r>
          </a:p>
          <a:p>
            <a:endParaRPr lang="el-GR" sz="1400" dirty="0" smtClean="0"/>
          </a:p>
          <a:p>
            <a:pPr marL="0" indent="0">
              <a:buNone/>
            </a:pPr>
            <a:endParaRPr lang="el-GR" sz="1400" b="1" dirty="0" smtClean="0"/>
          </a:p>
          <a:p>
            <a:pPr marL="0" indent="0">
              <a:buNone/>
            </a:pPr>
            <a:r>
              <a:rPr lang="el-GR" sz="1400" i="1" u="sng" dirty="0" smtClean="0"/>
              <a:t>Εξωγενή </a:t>
            </a:r>
            <a:r>
              <a:rPr lang="el-GR" sz="1400" i="1" u="sng" dirty="0"/>
              <a:t>μοντέλα οικονομικής </a:t>
            </a:r>
            <a:r>
              <a:rPr lang="el-GR" sz="1400" i="1" u="sng" dirty="0" smtClean="0"/>
              <a:t>μεγέθυνσης </a:t>
            </a:r>
            <a:r>
              <a:rPr lang="el-GR" sz="1400" i="1" u="sng" dirty="0"/>
              <a:t>(νεοκλασική οικονομική θεωρία)</a:t>
            </a:r>
          </a:p>
          <a:p>
            <a:r>
              <a:rPr lang="el-GR" sz="1400" dirty="0"/>
              <a:t> μη αποτελεσματική η άσκηση οικονομικής πολιτικής </a:t>
            </a:r>
          </a:p>
          <a:p>
            <a:r>
              <a:rPr lang="el-GR" sz="1400" dirty="0"/>
              <a:t> όλες οι οικονομίες συγκλίνουν μεταξύ τους</a:t>
            </a:r>
          </a:p>
          <a:p>
            <a:r>
              <a:rPr lang="el-GR" sz="1400" dirty="0"/>
              <a:t> υπόλοιπο του </a:t>
            </a:r>
            <a:r>
              <a:rPr lang="el-GR" sz="1400" dirty="0" err="1"/>
              <a:t>Αbramowitz</a:t>
            </a:r>
            <a:endParaRPr lang="el-GR" sz="1400" dirty="0"/>
          </a:p>
          <a:p>
            <a:endParaRPr lang="el-GR" sz="1400" dirty="0"/>
          </a:p>
          <a:p>
            <a:pPr marL="0" indent="0">
              <a:buNone/>
            </a:pPr>
            <a:r>
              <a:rPr lang="el-GR" sz="1400" i="1" u="sng" dirty="0"/>
              <a:t>Ενδογενή μοντέλα οικονομικής </a:t>
            </a:r>
            <a:r>
              <a:rPr lang="el-GR" sz="1400" i="1" u="sng" dirty="0" smtClean="0"/>
              <a:t>μεγέθυνσης</a:t>
            </a:r>
            <a:endParaRPr lang="el-GR" sz="1400" i="1" u="sng" dirty="0"/>
          </a:p>
          <a:p>
            <a:r>
              <a:rPr lang="el-GR" sz="1400" dirty="0"/>
              <a:t> η τεχνολογία μετατρέπεται σε ενδογενή παράγοντα του οικονομικού συστήματος </a:t>
            </a:r>
          </a:p>
          <a:p>
            <a:r>
              <a:rPr lang="el-GR" sz="1400" dirty="0"/>
              <a:t> ο ρυθμός οικονομικής μεγέθυνσης βασίζεται μακροχρόνια στη κατανομή και χρήση των υπαρχόντων πόρων</a:t>
            </a:r>
          </a:p>
          <a:p>
            <a:r>
              <a:rPr lang="el-GR" sz="1400" dirty="0"/>
              <a:t> άρα υπάρχει εξάρτηση από ενδογενείς παραμέτρους και οικονομικές προτιμήσεις</a:t>
            </a:r>
          </a:p>
          <a:p>
            <a:r>
              <a:rPr lang="el-GR" sz="1400" dirty="0"/>
              <a:t> η δημόσια παρέμβαση παίζει ρόλο</a:t>
            </a:r>
          </a:p>
          <a:p>
            <a:r>
              <a:rPr lang="el-GR" sz="1400" dirty="0"/>
              <a:t>η απόκλιση στους ρυθμούς οικονομικής μεγέθυνσης δικαιολογείται</a:t>
            </a:r>
            <a:endParaRPr lang="el-GR" sz="1400" dirty="0" smtClean="0"/>
          </a:p>
          <a:p>
            <a:endParaRPr lang="el-GR" sz="1400" dirty="0" smtClean="0"/>
          </a:p>
          <a:p>
            <a:endParaRPr lang="el-GR" sz="1400" dirty="0"/>
          </a:p>
          <a:p>
            <a:pPr>
              <a:buFont typeface="Wingdings" panose="05000000000000000000" pitchFamily="2" charset="2"/>
              <a:buChar char="Ø"/>
            </a:pPr>
            <a:r>
              <a:rPr lang="el-GR" sz="1400" dirty="0" smtClean="0"/>
              <a:t>Στην περίπτωση της </a:t>
            </a:r>
            <a:r>
              <a:rPr lang="el-GR" sz="1400" b="1" dirty="0" smtClean="0"/>
              <a:t>θεωρίας οικονομικής μεγέθυνσης </a:t>
            </a:r>
            <a:r>
              <a:rPr lang="el-GR" sz="1400" dirty="0" smtClean="0"/>
              <a:t>υπάρχουν σημεία που δεν αναλύονται επαρκώς</a:t>
            </a:r>
          </a:p>
          <a:p>
            <a:pPr>
              <a:buFont typeface="Wingdings" panose="05000000000000000000" pitchFamily="2" charset="2"/>
              <a:buChar char="Ø"/>
            </a:pPr>
            <a:endParaRPr lang="el-GR" sz="1400" dirty="0" smtClean="0"/>
          </a:p>
          <a:p>
            <a:pPr>
              <a:buFont typeface="Wingdings" panose="05000000000000000000" pitchFamily="2" charset="2"/>
              <a:buChar char="Ø"/>
            </a:pPr>
            <a:r>
              <a:rPr lang="el-GR" sz="1400" dirty="0" smtClean="0"/>
              <a:t>Το κενό συμπληρώνεται μερικά (και) από </a:t>
            </a:r>
            <a:r>
              <a:rPr lang="el-GR" sz="1400" b="1" dirty="0" smtClean="0"/>
              <a:t>πιο διεπιστημονικές προσεγγίσεις </a:t>
            </a:r>
            <a:r>
              <a:rPr lang="el-GR" sz="1400" dirty="0" smtClean="0"/>
              <a:t>(Π.Ο.), με εξειδικευμένα στον τομέα της τεχνολογίας θεωρητικά σχήματα</a:t>
            </a:r>
          </a:p>
          <a:p>
            <a:endParaRPr lang="el-GR" sz="1400" dirty="0" smtClean="0"/>
          </a:p>
          <a:p>
            <a:pPr lvl="1">
              <a:buNone/>
            </a:pPr>
            <a:r>
              <a:rPr lang="el-GR" sz="1200" dirty="0" smtClean="0"/>
              <a:t>	</a:t>
            </a:r>
            <a:r>
              <a:rPr lang="en-US" sz="1200" dirty="0" smtClean="0"/>
              <a:t>	</a:t>
            </a:r>
            <a:endParaRPr lang="el-GR" dirty="0" smtClean="0"/>
          </a:p>
        </p:txBody>
      </p:sp>
      <p:sp>
        <p:nvSpPr>
          <p:cNvPr id="10243" name="5 - Θέση αριθμού διαφάνειας"/>
          <p:cNvSpPr>
            <a:spLocks noGrp="1"/>
          </p:cNvSpPr>
          <p:nvPr>
            <p:ph type="sldNum" sz="quarter" idx="12"/>
          </p:nvPr>
        </p:nvSpPr>
        <p:spPr>
          <a:xfrm>
            <a:off x="2857500" y="6215063"/>
            <a:ext cx="2133600" cy="476250"/>
          </a:xfrm>
          <a:noFill/>
        </p:spPr>
        <p:txBody>
          <a:bodyPr/>
          <a:lstStyle/>
          <a:p>
            <a:pPr defTabSz="912813"/>
            <a:endParaRPr lang="el-GR" sz="1200" dirty="0" smtClean="0"/>
          </a:p>
          <a:p>
            <a:pPr defTabSz="912813"/>
            <a:endParaRPr lang="el-GR" sz="1200" dirty="0" smtClean="0"/>
          </a:p>
          <a:p>
            <a:pPr defTabSz="912813"/>
            <a:endParaRPr lang="el-GR" sz="1200" dirty="0" smtClean="0"/>
          </a:p>
          <a:p>
            <a:pPr defTabSz="912813"/>
            <a:endParaRPr lang="el-GR" sz="1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l-GR" sz="1800" b="1" i="1" u="sng" dirty="0" smtClean="0"/>
          </a:p>
          <a:p>
            <a:pPr algn="ctr" defTabSz="912813" eaLnBrk="1" hangingPunct="1">
              <a:buFontTx/>
              <a:buNone/>
              <a:defRPr/>
            </a:pPr>
            <a:r>
              <a:rPr lang="el-GR" sz="1800" b="1" i="1" u="sng" dirty="0"/>
              <a:t>Εθνικό σύστημα καινοτομίας (</a:t>
            </a:r>
            <a:r>
              <a:rPr lang="el-GR" sz="1800" b="1" i="1" u="sng" dirty="0" err="1"/>
              <a:t>national</a:t>
            </a:r>
            <a:r>
              <a:rPr lang="el-GR" sz="1800" b="1" i="1" u="sng" dirty="0"/>
              <a:t> </a:t>
            </a:r>
            <a:r>
              <a:rPr lang="el-GR" sz="1800" b="1" i="1" u="sng" dirty="0" err="1"/>
              <a:t>system</a:t>
            </a:r>
            <a:r>
              <a:rPr lang="el-GR" sz="1800" b="1" i="1" u="sng" dirty="0"/>
              <a:t> of </a:t>
            </a:r>
            <a:r>
              <a:rPr lang="el-GR" sz="1800" b="1" i="1" u="sng" dirty="0" err="1" smtClean="0"/>
              <a:t>innovation</a:t>
            </a:r>
            <a:r>
              <a:rPr lang="el-GR" sz="1800" b="1" i="1" u="sng" dirty="0" smtClean="0"/>
              <a:t>)</a:t>
            </a:r>
          </a:p>
          <a:p>
            <a:endParaRPr lang="el-GR" sz="1400" dirty="0" smtClean="0"/>
          </a:p>
          <a:p>
            <a:pPr lvl="1">
              <a:buFont typeface="Wingdings" pitchFamily="2" charset="2"/>
              <a:buChar char="ü"/>
            </a:pPr>
            <a:r>
              <a:rPr lang="el-GR" sz="1200" dirty="0" smtClean="0"/>
              <a:t>αποτελεί μια μάλλον ολιστική ανάλυση κι αφορά τα </a:t>
            </a:r>
            <a:r>
              <a:rPr lang="el-GR" sz="1200" b="1" dirty="0" smtClean="0"/>
              <a:t>ζητήματα οργάνωσης και σύνδεσης της γνώσης, της έρευνας και της παραγωγής</a:t>
            </a:r>
            <a:r>
              <a:rPr lang="el-GR" sz="1200" dirty="0" smtClean="0"/>
              <a:t>, ξεπερνώντας τα στενά όρια της συζήτησης για την οικονομική ανάπτυξη</a:t>
            </a:r>
          </a:p>
          <a:p>
            <a:pPr lvl="1">
              <a:buFont typeface="Wingdings" pitchFamily="2" charset="2"/>
              <a:buChar char="ü"/>
            </a:pPr>
            <a:endParaRPr lang="el-GR" sz="500" dirty="0" smtClean="0"/>
          </a:p>
          <a:p>
            <a:pPr lvl="1">
              <a:buFont typeface="Wingdings" pitchFamily="2" charset="2"/>
              <a:buChar char="ü"/>
            </a:pPr>
            <a:endParaRPr lang="el-GR" sz="1200" dirty="0" smtClean="0"/>
          </a:p>
          <a:p>
            <a:pPr lvl="1">
              <a:buFont typeface="Wingdings" pitchFamily="2" charset="2"/>
              <a:buChar char="ü"/>
            </a:pPr>
            <a:r>
              <a:rPr lang="el-GR" sz="1200" dirty="0" smtClean="0"/>
              <a:t>οι </a:t>
            </a:r>
            <a:r>
              <a:rPr lang="el-GR" sz="1200" b="1" dirty="0" smtClean="0"/>
              <a:t>καινοτομίες προκύπτουν από μια πολύπλοκη διαδικασία</a:t>
            </a:r>
            <a:r>
              <a:rPr lang="el-GR" sz="1200" dirty="0" smtClean="0"/>
              <a:t>, στην οποία εμπλέκεται πλήθος μεταβλητών που </a:t>
            </a:r>
            <a:r>
              <a:rPr lang="el-GR" sz="1200" dirty="0" err="1" smtClean="0"/>
              <a:t>αλληλεπιδρούν</a:t>
            </a:r>
            <a:r>
              <a:rPr lang="el-GR" sz="1200" dirty="0" smtClean="0"/>
              <a:t> μεταξύ τους, και αφορούν την παραγωγή, διάχυση και χρησιμοποίηση της γνώσης, προκειμένου να παραχθούν νέα προϊόντα, καθώς και παραγωγικές και διαχειριστικές δομές (</a:t>
            </a:r>
            <a:r>
              <a:rPr lang="el-GR" sz="1200" b="1" dirty="0" smtClean="0"/>
              <a:t>δεν υπάρχει γραμμικότητα</a:t>
            </a:r>
            <a:r>
              <a:rPr lang="el-GR" sz="1200" dirty="0" smtClean="0"/>
              <a:t>)</a:t>
            </a:r>
          </a:p>
          <a:p>
            <a:pPr lvl="1">
              <a:buFont typeface="Wingdings" pitchFamily="2" charset="2"/>
              <a:buChar char="ü"/>
            </a:pPr>
            <a:endParaRPr lang="el-GR" sz="500" dirty="0" smtClean="0"/>
          </a:p>
          <a:p>
            <a:pPr lvl="1">
              <a:buFont typeface="Wingdings" pitchFamily="2" charset="2"/>
              <a:buChar char="ü"/>
            </a:pPr>
            <a:endParaRPr lang="el-GR" sz="1200" dirty="0" smtClean="0"/>
          </a:p>
          <a:p>
            <a:pPr lvl="1">
              <a:buFont typeface="Wingdings" pitchFamily="2" charset="2"/>
              <a:buChar char="ü"/>
            </a:pPr>
            <a:r>
              <a:rPr lang="el-GR" sz="1200" dirty="0" smtClean="0"/>
              <a:t>εξαιτίας του εύρους της, η θεωρία των συστημάτων καινοτομίας αφορά σχεδόν το </a:t>
            </a:r>
            <a:r>
              <a:rPr lang="el-GR" sz="1200" b="1" dirty="0" smtClean="0"/>
              <a:t>σύνολο των δρώντων και θεσμών </a:t>
            </a:r>
            <a:r>
              <a:rPr lang="el-GR" sz="1200" dirty="0" smtClean="0"/>
              <a:t>(κυβερνήσεις, δημόσια διοίκηση, επιχειρήσεις, πανεπιστήμια</a:t>
            </a:r>
            <a:r>
              <a:rPr lang="en-US" sz="1200" dirty="0" smtClean="0"/>
              <a:t>-</a:t>
            </a:r>
            <a:r>
              <a:rPr lang="el-GR" sz="1200" dirty="0" smtClean="0"/>
              <a:t>ερευνητικά κέντρα, γραφεία ευρεσιτεχνιών, άλλοι ενδιάμεσοι φορείς Ε&amp;Α, λοιποί ιδιωτικοί εμπλεκόμενοι φορείς κ.λπ.) που επηρεάζουν την ερευνητική και εκπαιδευτική διαδικασία, τις σχετικές παραγωγικές μεθόδους, τους μηχανισμούς προώθησης προϊόντων, το χρηματοδοτικό σύστημα, όμως…</a:t>
            </a:r>
          </a:p>
          <a:p>
            <a:pPr lvl="1">
              <a:buFont typeface="Wingdings" pitchFamily="2" charset="2"/>
              <a:buChar char="ü"/>
            </a:pPr>
            <a:endParaRPr lang="el-GR" sz="500" dirty="0" smtClean="0"/>
          </a:p>
          <a:p>
            <a:pPr lvl="1">
              <a:buFont typeface="Wingdings" pitchFamily="2" charset="2"/>
              <a:buChar char="ü"/>
            </a:pPr>
            <a:endParaRPr lang="el-GR" sz="1200" dirty="0" smtClean="0"/>
          </a:p>
          <a:p>
            <a:pPr lvl="1">
              <a:buFont typeface="Wingdings" pitchFamily="2" charset="2"/>
              <a:buChar char="ü"/>
            </a:pPr>
            <a:r>
              <a:rPr lang="el-GR" sz="1200" dirty="0" smtClean="0"/>
              <a:t>… οι </a:t>
            </a:r>
            <a:r>
              <a:rPr lang="el-GR" sz="1200" b="1" dirty="0" smtClean="0"/>
              <a:t>επιχειρήσεις έχουν το βασικό ρόλο</a:t>
            </a:r>
            <a:r>
              <a:rPr lang="el-GR" sz="1200" dirty="0" smtClean="0"/>
              <a:t> στη διεξαγωγή ερευνητικών δραστηριοτήτων</a:t>
            </a:r>
          </a:p>
          <a:p>
            <a:pPr lvl="1">
              <a:buFont typeface="Wingdings" pitchFamily="2" charset="2"/>
              <a:buChar char="ü"/>
            </a:pPr>
            <a:endParaRPr lang="el-GR" sz="500" dirty="0" smtClean="0"/>
          </a:p>
          <a:p>
            <a:pPr lvl="1">
              <a:buFont typeface="Wingdings" pitchFamily="2" charset="2"/>
              <a:buChar char="ü"/>
            </a:pPr>
            <a:endParaRPr lang="el-GR" sz="1200" b="1" dirty="0" smtClean="0"/>
          </a:p>
          <a:p>
            <a:pPr lvl="1">
              <a:buFont typeface="Wingdings" pitchFamily="2" charset="2"/>
              <a:buChar char="ü"/>
            </a:pPr>
            <a:r>
              <a:rPr lang="el-GR" sz="1200" b="1" dirty="0" smtClean="0"/>
              <a:t>Άρα, οι αλληλεπιδράσεις μεταξύ των επιχειρήσεων και του περιβάλλοντός </a:t>
            </a:r>
            <a:r>
              <a:rPr lang="el-GR" sz="1200" dirty="0" smtClean="0"/>
              <a:t>τους είναι σημαντικές, έχοντας υπόψη, ότι η γνώση και η τεχνολογία δεν αναπτύσσονται έξω από το πλαίσιο της οικονομίας, αλλά δέχονται την ισχυρή επίδραση των οικονομικών και κοινωνικών συνθηκών. </a:t>
            </a:r>
          </a:p>
          <a:p>
            <a:pPr lvl="1">
              <a:buFont typeface="Wingdings" pitchFamily="2" charset="2"/>
              <a:buChar char="ü"/>
            </a:pPr>
            <a:endParaRPr lang="el-GR" sz="500" dirty="0" smtClean="0"/>
          </a:p>
          <a:p>
            <a:pPr lvl="1">
              <a:buFont typeface="Wingdings" pitchFamily="2" charset="2"/>
              <a:buChar char="ü"/>
            </a:pPr>
            <a:endParaRPr lang="el-GR" sz="500" dirty="0" smtClean="0"/>
          </a:p>
          <a:p>
            <a:pPr lvl="1">
              <a:buFont typeface="Wingdings" pitchFamily="2" charset="2"/>
              <a:buChar char="ü"/>
            </a:pPr>
            <a:r>
              <a:rPr lang="el-GR" sz="1200" b="1" dirty="0" smtClean="0"/>
              <a:t>ο βαθμός εκμάθησης των επιχειρήσεων και οι δυνατότητες οικονομικής εκμετάλλευσης</a:t>
            </a:r>
            <a:r>
              <a:rPr lang="el-GR" sz="1200" dirty="0" smtClean="0"/>
              <a:t> από τις ίδιες είναι σημαντικές </a:t>
            </a:r>
          </a:p>
          <a:p>
            <a:pPr lvl="1">
              <a:buFont typeface="Wingdings" pitchFamily="2" charset="2"/>
              <a:buChar char="ü"/>
            </a:pPr>
            <a:endParaRPr lang="el-GR" sz="500" dirty="0" smtClean="0"/>
          </a:p>
          <a:p>
            <a:pPr lvl="1">
              <a:buFont typeface="Wingdings" pitchFamily="2" charset="2"/>
              <a:buChar char="ü"/>
            </a:pPr>
            <a:endParaRPr lang="el-GR" sz="500" dirty="0" smtClean="0"/>
          </a:p>
          <a:p>
            <a:pPr lvl="1">
              <a:buFont typeface="Wingdings" pitchFamily="2" charset="2"/>
              <a:buChar char="ü"/>
            </a:pPr>
            <a:endParaRPr lang="el-GR" sz="500" dirty="0" smtClean="0"/>
          </a:p>
          <a:p>
            <a:pPr lvl="1">
              <a:buFont typeface="Wingdings" pitchFamily="2" charset="2"/>
              <a:buChar char="ü"/>
            </a:pPr>
            <a:r>
              <a:rPr lang="el-GR" sz="1200" dirty="0"/>
              <a:t>η δημόσια πολιτική είναι σε θέση να επηρεάζει εκείνες τις παραμέτρους του συστήματος που καθορίζουν τελικά την ικανότητα μιας οικονομίας να καινοτομεί </a:t>
            </a:r>
            <a:endParaRPr lang="el-GR" sz="1200" dirty="0" smtClean="0"/>
          </a:p>
          <a:p>
            <a:pPr lvl="1">
              <a:buNone/>
            </a:pPr>
            <a:r>
              <a:rPr lang="el-GR" sz="1200" dirty="0" smtClean="0"/>
              <a:t>	</a:t>
            </a:r>
            <a:r>
              <a:rPr lang="en-US" sz="1200" dirty="0" smtClean="0"/>
              <a:t>	</a:t>
            </a:r>
            <a:endParaRPr lang="el-GR" dirty="0" smtClean="0"/>
          </a:p>
        </p:txBody>
      </p:sp>
      <p:sp>
        <p:nvSpPr>
          <p:cNvPr id="10243" name="5 - Θέση αριθμού διαφάνειας"/>
          <p:cNvSpPr>
            <a:spLocks noGrp="1"/>
          </p:cNvSpPr>
          <p:nvPr>
            <p:ph type="sldNum" sz="quarter" idx="12"/>
          </p:nvPr>
        </p:nvSpPr>
        <p:spPr>
          <a:xfrm>
            <a:off x="2857500" y="6215063"/>
            <a:ext cx="2133600" cy="476250"/>
          </a:xfrm>
          <a:noFill/>
        </p:spPr>
        <p:txBody>
          <a:bodyPr/>
          <a:lstStyle/>
          <a:p>
            <a:pPr defTabSz="912813"/>
            <a:endParaRPr lang="el-GR" sz="1200" dirty="0" smtClean="0"/>
          </a:p>
          <a:p>
            <a:pPr defTabSz="912813"/>
            <a:endParaRPr lang="el-GR" sz="1200" dirty="0" smtClean="0"/>
          </a:p>
          <a:p>
            <a:pPr defTabSz="912813"/>
            <a:endParaRPr lang="el-GR" sz="1200" dirty="0" smtClean="0"/>
          </a:p>
          <a:p>
            <a:pPr defTabSz="912813"/>
            <a:endParaRPr lang="el-GR" sz="1200" dirty="0" smtClean="0"/>
          </a:p>
        </p:txBody>
      </p:sp>
    </p:spTree>
    <p:extLst>
      <p:ext uri="{BB962C8B-B14F-4D97-AF65-F5344CB8AC3E}">
        <p14:creationId xmlns:p14="http://schemas.microsoft.com/office/powerpoint/2010/main" val="206578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l-GR" sz="1800" b="1" i="1" u="sng" dirty="0" smtClean="0"/>
          </a:p>
          <a:p>
            <a:pPr algn="ctr" defTabSz="912813" eaLnBrk="1" hangingPunct="1">
              <a:buFontTx/>
              <a:buNone/>
              <a:defRPr/>
            </a:pPr>
            <a:r>
              <a:rPr lang="el-GR" sz="1800" b="1" i="1" u="sng" dirty="0" smtClean="0"/>
              <a:t>Θεωρητικό–αναλυτικό </a:t>
            </a:r>
            <a:r>
              <a:rPr lang="el-GR" sz="1800" b="1" i="1" u="sng" dirty="0"/>
              <a:t>πλαίσιο για τη σύνδεση ΕΤΑΚ με οικονομική </a:t>
            </a:r>
            <a:r>
              <a:rPr lang="el-GR" sz="1800" b="1" i="1" u="sng" dirty="0" smtClean="0"/>
              <a:t>ανάπτυξη (ΙΙΙ)</a:t>
            </a:r>
          </a:p>
          <a:p>
            <a:pPr lvl="1">
              <a:buFont typeface="Wingdings" pitchFamily="2" charset="2"/>
              <a:buChar char="ü"/>
            </a:pPr>
            <a:endParaRPr lang="el-GR" sz="1800" dirty="0" smtClean="0"/>
          </a:p>
          <a:p>
            <a:pPr lvl="1">
              <a:buFont typeface="Wingdings" pitchFamily="2" charset="2"/>
              <a:buChar char="ü"/>
            </a:pPr>
            <a:r>
              <a:rPr lang="el-GR" sz="1400" dirty="0" smtClean="0"/>
              <a:t>αν και η ανάλυση των συστημάτων καινοτομίας αφορούσε καταρχάς το εθνικό επίπεδο, σχετικές αναλύσεις έχουν αναπτυχθεί και για το περιφερειακό επίπεδο, ενώ πέρα της γεωγραφικής διάστασης, άλλοι αναλυτές έχουν αναπτύξει και την κλαδική διάσταση, προβάλλοντας την ιδέα του «τεχνολογικού συστήματος» </a:t>
            </a:r>
          </a:p>
          <a:p>
            <a:pPr lvl="1">
              <a:buFont typeface="Wingdings" pitchFamily="2" charset="2"/>
              <a:buChar char="ü"/>
            </a:pPr>
            <a:r>
              <a:rPr lang="el-GR" sz="1400" dirty="0" smtClean="0"/>
              <a:t>η δημόσια πολιτική είναι σε θέση να επηρεάζει εκείνες τις παραμέτρους του συστήματος που καθορίζουν τελικά την ικανότητα μιας οικονομίας να καινοτομεί. </a:t>
            </a:r>
          </a:p>
          <a:p>
            <a:pPr lvl="1">
              <a:buFont typeface="Wingdings" pitchFamily="2" charset="2"/>
              <a:buChar char="ü"/>
            </a:pPr>
            <a:r>
              <a:rPr lang="el-GR" sz="1400" dirty="0" smtClean="0"/>
              <a:t>Άλλες προσεγγίσεις που αναδεικνύουν τη σημασία της γνώσης και των φορέων της</a:t>
            </a:r>
            <a:r>
              <a:rPr lang="el-GR" sz="1400" i="1" dirty="0" smtClean="0"/>
              <a:t>..</a:t>
            </a:r>
            <a:r>
              <a:rPr lang="el-GR" sz="1400" dirty="0" smtClean="0"/>
              <a:t>. </a:t>
            </a:r>
          </a:p>
          <a:p>
            <a:pPr lvl="1">
              <a:buNone/>
            </a:pPr>
            <a:endParaRPr lang="el-GR" sz="1200" b="1" dirty="0" smtClean="0"/>
          </a:p>
          <a:p>
            <a:pPr defTabSz="912813" eaLnBrk="1" hangingPunct="1">
              <a:defRPr/>
            </a:pPr>
            <a:endParaRPr lang="el-GR" sz="1200" b="1" dirty="0" smtClean="0"/>
          </a:p>
          <a:p>
            <a:pPr defTabSz="912813" eaLnBrk="1" hangingPunct="1">
              <a:defRPr/>
            </a:pPr>
            <a:r>
              <a:rPr lang="el-GR" sz="1400" b="1" dirty="0" smtClean="0"/>
              <a:t>Τριπλός άξονας ή έλικας</a:t>
            </a:r>
            <a:r>
              <a:rPr lang="el-GR" sz="1400" dirty="0" smtClean="0"/>
              <a:t> (</a:t>
            </a:r>
            <a:r>
              <a:rPr lang="en-US" sz="1400" dirty="0" smtClean="0"/>
              <a:t>triple</a:t>
            </a:r>
            <a:r>
              <a:rPr lang="el-GR" sz="1400" dirty="0" smtClean="0"/>
              <a:t> </a:t>
            </a:r>
            <a:r>
              <a:rPr lang="en-US" sz="1400" dirty="0" smtClean="0"/>
              <a:t>helix</a:t>
            </a:r>
            <a:r>
              <a:rPr lang="el-GR" sz="1400" dirty="0" smtClean="0"/>
              <a:t>)</a:t>
            </a:r>
          </a:p>
          <a:p>
            <a:pPr lvl="1"/>
            <a:r>
              <a:rPr lang="el-GR" sz="1400" dirty="0"/>
              <a:t>Κράτος, επιστημονική κοινότητα και παραγωγικός τομέας</a:t>
            </a:r>
          </a:p>
          <a:p>
            <a:pPr lvl="1"/>
            <a:r>
              <a:rPr lang="el-GR" sz="1400" dirty="0"/>
              <a:t>Βασικό συστατικό στοιχείο στην κινητοποίηση της παραγωγής και αναπαραγωγής έντασης γνώσης: τα Πανεπιστήμια</a:t>
            </a:r>
            <a:endParaRPr lang="el-GR" sz="1400" dirty="0" smtClean="0"/>
          </a:p>
          <a:p>
            <a:pPr defTabSz="912813" eaLnBrk="1" hangingPunct="1">
              <a:defRPr/>
            </a:pPr>
            <a:endParaRPr lang="el-GR" sz="1400" b="1" dirty="0" smtClean="0"/>
          </a:p>
          <a:p>
            <a:pPr defTabSz="912813" eaLnBrk="1" hangingPunct="1">
              <a:defRPr/>
            </a:pPr>
            <a:r>
              <a:rPr lang="el-GR" sz="1400" b="1" dirty="0" smtClean="0"/>
              <a:t>Τρίγωνο της γνώσης </a:t>
            </a:r>
            <a:r>
              <a:rPr lang="el-GR" sz="1400" dirty="0" smtClean="0"/>
              <a:t>(</a:t>
            </a:r>
            <a:r>
              <a:rPr lang="en-US" sz="1400" dirty="0" smtClean="0"/>
              <a:t>knowledge triangle):</a:t>
            </a:r>
            <a:endParaRPr lang="el-GR" sz="1400" dirty="0" smtClean="0"/>
          </a:p>
          <a:p>
            <a:pPr lvl="1"/>
            <a:r>
              <a:rPr lang="el-GR" sz="1400" dirty="0" smtClean="0"/>
              <a:t>Εννοιολογικό-αναλυτικό πλαίσιο</a:t>
            </a:r>
          </a:p>
          <a:p>
            <a:pPr lvl="1"/>
            <a:r>
              <a:rPr lang="el-GR" sz="1400" dirty="0" smtClean="0"/>
              <a:t>Δυο </a:t>
            </a:r>
            <a:r>
              <a:rPr lang="el-GR" sz="1400" dirty="0"/>
              <a:t>οι βασικές αποστολές του Πανεπιστημίου (παραγωγή, διάχυση γνώσης)</a:t>
            </a:r>
          </a:p>
          <a:p>
            <a:pPr lvl="1"/>
            <a:r>
              <a:rPr lang="el-GR" sz="1400" dirty="0"/>
              <a:t>Στις παραπάνω, προστίθεται ως δραστηριότητα που προάγει το </a:t>
            </a:r>
            <a:r>
              <a:rPr lang="el-GR" sz="1400" dirty="0" smtClean="0"/>
              <a:t>Πανεπιστήμιο: </a:t>
            </a:r>
            <a:r>
              <a:rPr lang="el-GR" sz="1400" dirty="0"/>
              <a:t>η (εμπορική) αξιοποίηση της </a:t>
            </a:r>
            <a:r>
              <a:rPr lang="el-GR" sz="1400" dirty="0" smtClean="0"/>
              <a:t>γνώσης</a:t>
            </a:r>
          </a:p>
          <a:p>
            <a:pPr lvl="1"/>
            <a:r>
              <a:rPr lang="el-GR" sz="1400" dirty="0"/>
              <a:t>Κρίσιμη η αλληλεπίδραση μεταξύ των παραγόντων-παραμέτρων</a:t>
            </a:r>
          </a:p>
          <a:p>
            <a:pPr defTabSz="912813" eaLnBrk="1" hangingPunct="1">
              <a:buNone/>
              <a:defRPr/>
            </a:pPr>
            <a:endParaRPr lang="el-GR" sz="1200" dirty="0" smtClean="0"/>
          </a:p>
          <a:p>
            <a:pPr defTabSz="912813" eaLnBrk="1" hangingPunct="1">
              <a:buNone/>
              <a:defRPr/>
            </a:pPr>
            <a:r>
              <a:rPr lang="el-GR" sz="1200" dirty="0" smtClean="0"/>
              <a:t>	 		</a:t>
            </a:r>
          </a:p>
          <a:p>
            <a:pPr defTabSz="912813" eaLnBrk="1" hangingPunct="1">
              <a:buNone/>
              <a:defRPr/>
            </a:pPr>
            <a:r>
              <a:rPr lang="el-GR" sz="1200" dirty="0" smtClean="0"/>
              <a:t>		           						</a:t>
            </a:r>
          </a:p>
          <a:p>
            <a:pPr marL="0" indent="0" defTabSz="912813" eaLnBrk="1" hangingPunct="1">
              <a:buFontTx/>
              <a:buNone/>
              <a:defRPr/>
            </a:pPr>
            <a:r>
              <a:rPr lang="el-GR" sz="1200" dirty="0"/>
              <a:t>	</a:t>
            </a:r>
            <a:r>
              <a:rPr lang="el-GR" sz="1200" dirty="0" smtClean="0"/>
              <a:t>							</a:t>
            </a:r>
            <a:r>
              <a:rPr lang="en-US" sz="1200" dirty="0" smtClean="0"/>
              <a:t>	</a:t>
            </a:r>
            <a:endParaRPr lang="el-GR" dirty="0" smtClean="0"/>
          </a:p>
        </p:txBody>
      </p:sp>
      <p:sp>
        <p:nvSpPr>
          <p:cNvPr id="10243" name="5 - Θέση αριθμού διαφάνειας"/>
          <p:cNvSpPr>
            <a:spLocks noGrp="1"/>
          </p:cNvSpPr>
          <p:nvPr>
            <p:ph type="sldNum" sz="quarter" idx="12"/>
          </p:nvPr>
        </p:nvSpPr>
        <p:spPr>
          <a:xfrm>
            <a:off x="2857500" y="6215063"/>
            <a:ext cx="2133600" cy="476250"/>
          </a:xfrm>
          <a:noFill/>
        </p:spPr>
        <p:txBody>
          <a:bodyPr/>
          <a:lstStyle/>
          <a:p>
            <a:pPr defTabSz="912813"/>
            <a:endParaRPr lang="el-GR" sz="1200" dirty="0" smtClean="0"/>
          </a:p>
          <a:p>
            <a:pPr defTabSz="912813"/>
            <a:endParaRPr lang="el-GR" sz="1200" dirty="0" smtClean="0"/>
          </a:p>
          <a:p>
            <a:pPr defTabSz="912813"/>
            <a:endParaRPr lang="el-GR" sz="1200" dirty="0" smtClean="0"/>
          </a:p>
        </p:txBody>
      </p:sp>
      <p:pic>
        <p:nvPicPr>
          <p:cNvPr id="5" name="Picture 4" descr="C:\Users\chrysomallidis\Desktop\xx\slide_27.jpg"/>
          <p:cNvPicPr/>
          <p:nvPr/>
        </p:nvPicPr>
        <p:blipFill>
          <a:blip r:embed="rId3" cstate="print"/>
          <a:srcRect l="18962" t="9160" r="20901" b="23830"/>
          <a:stretch>
            <a:fillRect/>
          </a:stretch>
        </p:blipFill>
        <p:spPr bwMode="auto">
          <a:xfrm>
            <a:off x="6132559" y="5351115"/>
            <a:ext cx="2255865" cy="1340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l-GR" sz="1800" b="1" i="1" u="sng" dirty="0" smtClean="0"/>
          </a:p>
          <a:p>
            <a:pPr algn="ctr" defTabSz="912813" eaLnBrk="1" hangingPunct="1">
              <a:buFontTx/>
              <a:buNone/>
              <a:defRPr/>
            </a:pPr>
            <a:r>
              <a:rPr lang="en-US" sz="1800" b="1" i="1" u="sng" dirty="0" smtClean="0"/>
              <a:t>To </a:t>
            </a:r>
            <a:r>
              <a:rPr lang="el-GR" sz="1800" b="1" i="1" u="sng" dirty="0" smtClean="0"/>
              <a:t>θεωρητικό σχήμα των περιφερειακών συστημάτων καινοτομίας</a:t>
            </a:r>
          </a:p>
          <a:p>
            <a:pPr lvl="1">
              <a:buFont typeface="Wingdings" pitchFamily="2" charset="2"/>
              <a:buChar char="ü"/>
            </a:pPr>
            <a:endParaRPr lang="el-GR" sz="1800" dirty="0" smtClean="0"/>
          </a:p>
          <a:p>
            <a:pPr lvl="1">
              <a:buFont typeface="Wingdings" pitchFamily="2" charset="2"/>
              <a:buChar char="ü"/>
            </a:pPr>
            <a:r>
              <a:rPr lang="el-GR" sz="1400" dirty="0"/>
              <a:t>Μικρός ο ρόλος των ελληνικών Περιφερειών στο εθνικό σύστημα Ε&amp;Α</a:t>
            </a:r>
          </a:p>
          <a:p>
            <a:pPr lvl="1">
              <a:buFont typeface="Wingdings" pitchFamily="2" charset="2"/>
              <a:buChar char="ü"/>
            </a:pPr>
            <a:endParaRPr lang="el-GR" sz="600" dirty="0" smtClean="0"/>
          </a:p>
          <a:p>
            <a:pPr lvl="1">
              <a:buFont typeface="Wingdings" pitchFamily="2" charset="2"/>
              <a:buChar char="ü"/>
            </a:pPr>
            <a:r>
              <a:rPr lang="el-GR" sz="1400" dirty="0" smtClean="0"/>
              <a:t>Στο </a:t>
            </a:r>
            <a:r>
              <a:rPr lang="el-GR" sz="1400" dirty="0"/>
              <a:t>πλαίσιο όμως της διεθνούς πρακτικής και της βιβλιογραφίας αυτό δεν είναι δεδομένο</a:t>
            </a:r>
          </a:p>
          <a:p>
            <a:pPr lvl="1">
              <a:buFont typeface="Wingdings" pitchFamily="2" charset="2"/>
              <a:buChar char="ü"/>
            </a:pPr>
            <a:endParaRPr lang="el-GR" sz="600" dirty="0" smtClean="0"/>
          </a:p>
          <a:p>
            <a:pPr lvl="1">
              <a:buFont typeface="Wingdings" pitchFamily="2" charset="2"/>
              <a:buChar char="ü"/>
            </a:pPr>
            <a:r>
              <a:rPr lang="el-GR" sz="1400" dirty="0" smtClean="0"/>
              <a:t>Κρίσιμη </a:t>
            </a:r>
            <a:r>
              <a:rPr lang="el-GR" sz="1400" dirty="0"/>
              <a:t>σε αυτές τις περιπτώσεις, </a:t>
            </a:r>
            <a:r>
              <a:rPr lang="el-GR" sz="1400" b="1" dirty="0"/>
              <a:t>η διαδικασία συλλογικής εκμάθησης (</a:t>
            </a:r>
            <a:r>
              <a:rPr lang="el-GR" sz="1400" b="1" dirty="0" err="1"/>
              <a:t>collective</a:t>
            </a:r>
            <a:r>
              <a:rPr lang="el-GR" sz="1400" b="1" dirty="0"/>
              <a:t> </a:t>
            </a:r>
            <a:r>
              <a:rPr lang="el-GR" sz="1400" b="1" dirty="0" err="1"/>
              <a:t>learning</a:t>
            </a:r>
            <a:r>
              <a:rPr lang="el-GR" sz="1400" b="1" dirty="0"/>
              <a:t>), </a:t>
            </a:r>
            <a:r>
              <a:rPr lang="el-GR" sz="1400" dirty="0"/>
              <a:t>η οποία σχετίζεται με τις έννοιες ‘περιφέρεια έντασης γνώσης’ ('</a:t>
            </a:r>
            <a:r>
              <a:rPr lang="el-GR" sz="1400" dirty="0" err="1"/>
              <a:t>learning</a:t>
            </a:r>
            <a:r>
              <a:rPr lang="el-GR" sz="1400" dirty="0"/>
              <a:t> </a:t>
            </a:r>
            <a:r>
              <a:rPr lang="el-GR" sz="1400" dirty="0" err="1"/>
              <a:t>region</a:t>
            </a:r>
            <a:r>
              <a:rPr lang="el-GR" sz="1400" dirty="0"/>
              <a:t>') </a:t>
            </a:r>
          </a:p>
          <a:p>
            <a:pPr lvl="1">
              <a:buFont typeface="Wingdings" pitchFamily="2" charset="2"/>
              <a:buChar char="ü"/>
            </a:pPr>
            <a:endParaRPr lang="el-GR" sz="600" dirty="0" smtClean="0"/>
          </a:p>
          <a:p>
            <a:pPr lvl="1">
              <a:buFont typeface="Wingdings" pitchFamily="2" charset="2"/>
              <a:buChar char="ü"/>
            </a:pPr>
            <a:r>
              <a:rPr lang="el-GR" sz="1400" dirty="0" smtClean="0"/>
              <a:t>Αποτελεί </a:t>
            </a:r>
            <a:r>
              <a:rPr lang="el-GR" sz="1400" dirty="0"/>
              <a:t>τη βάση για την </a:t>
            </a:r>
            <a:r>
              <a:rPr lang="el-GR" sz="1400" b="1" dirty="0"/>
              <a:t>ανάπτυξη μιας σειράς σχέσεων μεταξύ διαφόρων οικονομικών και κοινωνικών </a:t>
            </a:r>
            <a:r>
              <a:rPr lang="el-GR" sz="1400" b="1" dirty="0" smtClean="0"/>
              <a:t>δρώντων</a:t>
            </a:r>
            <a:r>
              <a:rPr lang="el-GR" sz="1400" dirty="0"/>
              <a:t> </a:t>
            </a:r>
            <a:r>
              <a:rPr lang="el-GR" sz="1400" dirty="0" smtClean="0"/>
              <a:t>που </a:t>
            </a:r>
            <a:r>
              <a:rPr lang="el-GR" sz="1400" dirty="0"/>
              <a:t>ευνοούν τις δράσεις έντασης γνώσης</a:t>
            </a:r>
          </a:p>
          <a:p>
            <a:pPr lvl="1">
              <a:buFont typeface="Wingdings" pitchFamily="2" charset="2"/>
              <a:buChar char="ü"/>
            </a:pPr>
            <a:endParaRPr lang="el-GR" sz="600" dirty="0" smtClean="0"/>
          </a:p>
          <a:p>
            <a:pPr lvl="1">
              <a:buFont typeface="Wingdings" pitchFamily="2" charset="2"/>
              <a:buChar char="ü"/>
            </a:pPr>
            <a:r>
              <a:rPr lang="el-GR" sz="1400" dirty="0" smtClean="0"/>
              <a:t>Πρακτικά </a:t>
            </a:r>
            <a:r>
              <a:rPr lang="el-GR" sz="1400" dirty="0"/>
              <a:t>οι μηχανισμοί εκμάθησης και μεταφοράς της γνώσης έχουν να κάνουν με τις </a:t>
            </a:r>
            <a:r>
              <a:rPr lang="el-GR" sz="1400" b="1" dirty="0"/>
              <a:t>αλληλεπιδράσεις μεταξύ προμηθευτών και πελατών καταναλωτικών ή κεφαλαιουχικών αγαθών, την κινητικότητα των ανθρώπινων πόρων μεταξύ εταιρειών/πανεπιστημίων</a:t>
            </a:r>
            <a:r>
              <a:rPr lang="el-GR" sz="1400" dirty="0"/>
              <a:t> κ.λπ., καθώς και την </a:t>
            </a:r>
            <a:r>
              <a:rPr lang="el-GR" sz="1400" b="1" dirty="0"/>
              <a:t>εμφάνιση νέων επιχειρηματικών σχημάτων </a:t>
            </a:r>
            <a:r>
              <a:rPr lang="el-GR" sz="1400" dirty="0"/>
              <a:t>ως συνέπεια των (συνεργατικών) δράσεων υπαρχουσών επιχειρήσεων, πανεπιστημίων ή δημόσιων ερευνητικών κέντρων. </a:t>
            </a:r>
          </a:p>
          <a:p>
            <a:pPr lvl="1">
              <a:buFont typeface="Wingdings" pitchFamily="2" charset="2"/>
              <a:buChar char="ü"/>
            </a:pPr>
            <a:endParaRPr lang="el-GR" sz="600" dirty="0" smtClean="0"/>
          </a:p>
          <a:p>
            <a:pPr lvl="1">
              <a:buFont typeface="Wingdings" pitchFamily="2" charset="2"/>
              <a:buChar char="ü"/>
            </a:pPr>
            <a:r>
              <a:rPr lang="el-GR" sz="1400" dirty="0" smtClean="0"/>
              <a:t>Η </a:t>
            </a:r>
            <a:r>
              <a:rPr lang="el-GR" sz="1400" dirty="0"/>
              <a:t>διαδικασία αυτή ευνοείται με τη </a:t>
            </a:r>
            <a:r>
              <a:rPr lang="el-GR" sz="1400" b="1" dirty="0"/>
              <a:t>δημιουργία βιομηχανικών περιοχών, κυρίως γύρω από τους χώρους παραγωγής και διάχυσης της γνώσης</a:t>
            </a:r>
            <a:r>
              <a:rPr lang="el-GR" sz="1400" dirty="0"/>
              <a:t>, όπως τα πανεπιστήμια και τα τεχνολογικά πάρκα, εισάγοντας με αυτό τον τρόπο την έννοια </a:t>
            </a:r>
            <a:r>
              <a:rPr lang="el-GR" sz="1400" dirty="0" err="1" smtClean="0"/>
              <a:t>competence</a:t>
            </a:r>
            <a:r>
              <a:rPr lang="el-GR" sz="1400" dirty="0" smtClean="0"/>
              <a:t> </a:t>
            </a:r>
            <a:r>
              <a:rPr lang="el-GR" sz="1400" dirty="0" err="1" smtClean="0"/>
              <a:t>bloc</a:t>
            </a:r>
            <a:r>
              <a:rPr lang="el-GR" sz="1400" dirty="0" smtClean="0"/>
              <a:t>.</a:t>
            </a:r>
            <a:endParaRPr lang="el-GR" sz="1400" dirty="0"/>
          </a:p>
          <a:p>
            <a:pPr lvl="1">
              <a:buFont typeface="Wingdings" pitchFamily="2" charset="2"/>
              <a:buChar char="ü"/>
            </a:pPr>
            <a:endParaRPr lang="el-GR" sz="600" dirty="0" smtClean="0"/>
          </a:p>
          <a:p>
            <a:pPr lvl="1">
              <a:buFont typeface="Wingdings" pitchFamily="2" charset="2"/>
              <a:buChar char="ü"/>
            </a:pPr>
            <a:r>
              <a:rPr lang="el-GR" sz="1400" dirty="0" smtClean="0"/>
              <a:t>Από </a:t>
            </a:r>
            <a:r>
              <a:rPr lang="el-GR" sz="1400" dirty="0"/>
              <a:t>την πλευρά της </a:t>
            </a:r>
            <a:r>
              <a:rPr lang="el-GR" sz="1400" b="1" dirty="0" smtClean="0"/>
              <a:t>δημόσιας πολιτικής</a:t>
            </a:r>
            <a:r>
              <a:rPr lang="el-GR" sz="1400" b="1" dirty="0"/>
              <a:t>, δράσεις που αντιμετωπίζουν τους υφιστάμενους περιορισμούς </a:t>
            </a:r>
            <a:r>
              <a:rPr lang="el-GR" sz="1400" dirty="0"/>
              <a:t>εξαιτίας της περιφερειακής απομόνωσης και </a:t>
            </a:r>
            <a:r>
              <a:rPr lang="el-GR" sz="1400" b="1" dirty="0"/>
              <a:t>διευκολύνουν την ανταλλαγή πληροφοριών </a:t>
            </a:r>
            <a:r>
              <a:rPr lang="el-GR" sz="1400" dirty="0"/>
              <a:t>μεταξύ παραγωγών και χρηστών τεχνολογίας και καινοτομιών, ενισχύουν την διάχυση των αποτελεσμάτων εντός των συγκεκριμένων περιοχών</a:t>
            </a:r>
          </a:p>
          <a:p>
            <a:pPr lvl="1">
              <a:buFont typeface="Wingdings" pitchFamily="2" charset="2"/>
              <a:buChar char="ü"/>
            </a:pPr>
            <a:endParaRPr lang="el-GR" sz="600" dirty="0" smtClean="0"/>
          </a:p>
          <a:p>
            <a:pPr lvl="1">
              <a:buFont typeface="Wingdings" pitchFamily="2" charset="2"/>
              <a:buChar char="ü"/>
            </a:pPr>
            <a:r>
              <a:rPr lang="el-GR" sz="1200" dirty="0" smtClean="0"/>
              <a:t>					</a:t>
            </a:r>
          </a:p>
          <a:p>
            <a:pPr marL="0" indent="0" defTabSz="912813" eaLnBrk="1" hangingPunct="1">
              <a:buFontTx/>
              <a:buNone/>
              <a:defRPr/>
            </a:pPr>
            <a:r>
              <a:rPr lang="el-GR" sz="1200" dirty="0"/>
              <a:t>	</a:t>
            </a:r>
            <a:r>
              <a:rPr lang="el-GR" sz="1200" dirty="0" smtClean="0"/>
              <a:t>							</a:t>
            </a:r>
            <a:r>
              <a:rPr lang="en-US" sz="1200" dirty="0" smtClean="0"/>
              <a:t>	</a:t>
            </a:r>
            <a:endParaRPr lang="el-GR" dirty="0" smtClean="0"/>
          </a:p>
        </p:txBody>
      </p:sp>
      <p:sp>
        <p:nvSpPr>
          <p:cNvPr id="10243" name="5 - Θέση αριθμού διαφάνειας"/>
          <p:cNvSpPr>
            <a:spLocks noGrp="1"/>
          </p:cNvSpPr>
          <p:nvPr>
            <p:ph type="sldNum" sz="quarter" idx="12"/>
          </p:nvPr>
        </p:nvSpPr>
        <p:spPr>
          <a:xfrm>
            <a:off x="2857500" y="6215063"/>
            <a:ext cx="2133600" cy="476250"/>
          </a:xfrm>
          <a:noFill/>
        </p:spPr>
        <p:txBody>
          <a:bodyPr/>
          <a:lstStyle/>
          <a:p>
            <a:pPr defTabSz="912813"/>
            <a:endParaRPr lang="el-GR" sz="1200" dirty="0" smtClean="0"/>
          </a:p>
          <a:p>
            <a:pPr defTabSz="912813"/>
            <a:endParaRPr lang="el-GR" sz="1200" dirty="0" smtClean="0"/>
          </a:p>
          <a:p>
            <a:pPr defTabSz="912813"/>
            <a:endParaRPr lang="el-GR" sz="1200" dirty="0" smtClean="0"/>
          </a:p>
        </p:txBody>
      </p:sp>
    </p:spTree>
    <p:extLst>
      <p:ext uri="{BB962C8B-B14F-4D97-AF65-F5344CB8AC3E}">
        <p14:creationId xmlns:p14="http://schemas.microsoft.com/office/powerpoint/2010/main" val="184537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endParaRPr lang="el-GR"/>
          </a:p>
        </p:txBody>
      </p:sp>
      <p:sp>
        <p:nvSpPr>
          <p:cNvPr id="16387" name="Θέση περιεχομένου 2"/>
          <p:cNvSpPr>
            <a:spLocks noGrp="1"/>
          </p:cNvSpPr>
          <p:nvPr>
            <p:ph idx="1"/>
          </p:nvPr>
        </p:nvSpPr>
        <p:spPr/>
        <p:txBody>
          <a:bodyPr/>
          <a:lstStyle/>
          <a:p>
            <a:endParaRPr lang="el-GR"/>
          </a:p>
        </p:txBody>
      </p:sp>
      <p:sp>
        <p:nvSpPr>
          <p:cNvPr id="16388" name="Θέση αριθμού διαφάνειας 3"/>
          <p:cNvSpPr>
            <a:spLocks noGrp="1"/>
          </p:cNvSpPr>
          <p:nvPr>
            <p:ph type="sldNum" sz="quarter" idx="12"/>
          </p:nvPr>
        </p:nvSpPr>
        <p:spPr>
          <a:noFill/>
        </p:spPr>
        <p:txBody>
          <a:bodyPr/>
          <a:lstStyle/>
          <a:p>
            <a:fld id="{976DD18A-B973-4FB5-AA25-2DB45F6667F0}" type="slidenum">
              <a:rPr lang="el-GR" smtClean="0"/>
              <a:pPr/>
              <a:t>16</a:t>
            </a:fld>
            <a:endParaRPr lang="el-GR"/>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a:solidFill>
              <a:srgbClr val="009999"/>
            </a:solidFill>
            <a:miter lim="800000"/>
            <a:headEnd/>
            <a:tailEnd/>
          </a:ln>
        </p:spPr>
        <p:txBody>
          <a:bodyPr/>
          <a:lstStyle/>
          <a:p>
            <a:pPr algn="ctr"/>
            <a:r>
              <a:rPr lang="el-GR" sz="2200" b="1" i="1" u="sng" dirty="0"/>
              <a:t>Εισαγωγική (ποιοτική) πραγματολογική ανάλυση: η Ευρώπη κι ο κόσμος (Ι)</a:t>
            </a:r>
          </a:p>
          <a:p>
            <a:pPr algn="ctr"/>
            <a:endParaRPr lang="el-GR" sz="1200" b="1" u="sng" dirty="0"/>
          </a:p>
          <a:p>
            <a:pPr marL="53975" lvl="1" algn="just">
              <a:buFont typeface="Arial" pitchFamily="34" charset="0"/>
              <a:buChar char="•"/>
            </a:pPr>
            <a:r>
              <a:rPr lang="en-US" sz="1400" dirty="0"/>
              <a:t> </a:t>
            </a:r>
            <a:r>
              <a:rPr lang="el-GR" sz="1600" dirty="0"/>
              <a:t> </a:t>
            </a:r>
            <a:r>
              <a:rPr lang="el-GR" dirty="0"/>
              <a:t>Ευρώπη, </a:t>
            </a:r>
            <a:r>
              <a:rPr lang="el-GR" dirty="0" smtClean="0"/>
              <a:t>ΗΠΑ, </a:t>
            </a:r>
            <a:r>
              <a:rPr lang="el-GR" dirty="0"/>
              <a:t>Ιαπωνία διαχρονικά οι σημαντικότεροι παραγωγοί τεχνολογικής ανάπτυξης </a:t>
            </a:r>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Μέχρι τη δεκαετία ‘00, η διεθνής μεταφορά τεχνολογίας αφορούσε οριακά αναπτυσσόμενες χώρες</a:t>
            </a:r>
            <a:endParaRPr lang="en-US" dirty="0"/>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Οι ΗΠΑ αποτελούν ακόμα την πρώτη χώρα υποδοχής ερευνητικών επενδύσεων </a:t>
            </a:r>
            <a:endParaRPr lang="en-US" dirty="0"/>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Χώρες, όπως η Κίνα και η Ινδία εμφανίζουν δυναμισμό</a:t>
            </a:r>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Η σχετική θέση της ΕΕ έχει επιδεινωθεί, εξαιτίας των χαμηλότερων ευρωπαϊκών επενδύσεων στην έρευνα, του αναδυόμενου ανταγωνισμού και της μέτριας αξιοποίησης ερευνητικών αποτελεσμάτων</a:t>
            </a:r>
            <a:endParaRPr lang="en-US" dirty="0"/>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 Εντός ΕΕ συνυπάρχουν χώρες σε επίπεδο παγκόσμιας ερευνητικής πρωτοπορίας και χώρες με ερευνητικά συστήματα που υπολείπονται του κοινοτικού μέσου όρου </a:t>
            </a:r>
            <a:r>
              <a:rPr lang="el-GR" sz="1200" dirty="0"/>
              <a:t>			</a:t>
            </a:r>
          </a:p>
        </p:txBody>
      </p:sp>
    </p:spTree>
    <p:extLst>
      <p:ext uri="{BB962C8B-B14F-4D97-AF65-F5344CB8AC3E}">
        <p14:creationId xmlns:p14="http://schemas.microsoft.com/office/powerpoint/2010/main" val="284591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endParaRPr lang="el-GR"/>
          </a:p>
        </p:txBody>
      </p:sp>
      <p:sp>
        <p:nvSpPr>
          <p:cNvPr id="16387" name="Θέση περιεχομένου 2"/>
          <p:cNvSpPr>
            <a:spLocks noGrp="1"/>
          </p:cNvSpPr>
          <p:nvPr>
            <p:ph idx="1"/>
          </p:nvPr>
        </p:nvSpPr>
        <p:spPr/>
        <p:txBody>
          <a:bodyPr/>
          <a:lstStyle/>
          <a:p>
            <a:endParaRPr lang="el-GR"/>
          </a:p>
        </p:txBody>
      </p:sp>
      <p:sp>
        <p:nvSpPr>
          <p:cNvPr id="16388" name="Θέση αριθμού διαφάνειας 3"/>
          <p:cNvSpPr>
            <a:spLocks noGrp="1"/>
          </p:cNvSpPr>
          <p:nvPr>
            <p:ph type="sldNum" sz="quarter" idx="12"/>
          </p:nvPr>
        </p:nvSpPr>
        <p:spPr>
          <a:noFill/>
        </p:spPr>
        <p:txBody>
          <a:bodyPr/>
          <a:lstStyle/>
          <a:p>
            <a:fld id="{976DD18A-B973-4FB5-AA25-2DB45F6667F0}" type="slidenum">
              <a:rPr lang="el-GR" smtClean="0"/>
              <a:pPr/>
              <a:t>17</a:t>
            </a:fld>
            <a:endParaRPr lang="el-GR"/>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a:solidFill>
              <a:srgbClr val="009999"/>
            </a:solidFill>
            <a:miter lim="800000"/>
            <a:headEnd/>
            <a:tailEnd/>
          </a:ln>
        </p:spPr>
        <p:txBody>
          <a:bodyPr/>
          <a:lstStyle/>
          <a:p>
            <a:pPr algn="ctr"/>
            <a:r>
              <a:rPr lang="el-GR" sz="2200" b="1" i="1" u="sng" dirty="0"/>
              <a:t>Εισαγωγική (ποιοτική) πραγματολογική ανάλυση: η Ευρώπη κι ο κόσμος (ΙΙ)</a:t>
            </a:r>
          </a:p>
          <a:p>
            <a:pPr algn="ctr"/>
            <a:endParaRPr lang="el-GR" sz="1200" b="1" u="sng" dirty="0"/>
          </a:p>
          <a:p>
            <a:pPr marL="53975" lvl="1" algn="just">
              <a:buFont typeface="Arial" pitchFamily="34" charset="0"/>
              <a:buChar char="•"/>
            </a:pPr>
            <a:r>
              <a:rPr lang="en-US" sz="1400" dirty="0"/>
              <a:t> </a:t>
            </a:r>
            <a:r>
              <a:rPr lang="el-GR" sz="1600" dirty="0"/>
              <a:t> </a:t>
            </a:r>
            <a:r>
              <a:rPr lang="el-GR" dirty="0"/>
              <a:t>Η ένταση σε δράσεις Ε&amp;Α αποδίδεται σε διαρθρωτικά χαρακτηριστικά της οικονομίας</a:t>
            </a:r>
          </a:p>
          <a:p>
            <a:pPr marL="796925" lvl="2" indent="-285750" algn="just">
              <a:buFont typeface="Wingdings" panose="05000000000000000000" pitchFamily="2" charset="2"/>
              <a:buChar char="Ø"/>
            </a:pPr>
            <a:r>
              <a:rPr lang="el-GR" sz="1600" dirty="0"/>
              <a:t>επιχειρηματική αντίληψη έναντι της ΕΤΚ</a:t>
            </a:r>
          </a:p>
          <a:p>
            <a:pPr marL="796925" lvl="2" indent="-285750" algn="just">
              <a:buFont typeface="Wingdings" panose="05000000000000000000" pitchFamily="2" charset="2"/>
              <a:buChar char="Ø"/>
            </a:pPr>
            <a:r>
              <a:rPr lang="el-GR" sz="1600" dirty="0"/>
              <a:t>η μεταφορά ερευνητικών αποτελεσμάτων στην παραγωγή</a:t>
            </a:r>
          </a:p>
          <a:p>
            <a:pPr marL="796925" lvl="2" indent="-285750" algn="just">
              <a:buFont typeface="Wingdings" panose="05000000000000000000" pitchFamily="2" charset="2"/>
              <a:buChar char="Ø"/>
            </a:pPr>
            <a:r>
              <a:rPr lang="el-GR" sz="1600" dirty="0"/>
              <a:t>το μικρό μέγεθος των επιχειρήσεων κ.α</a:t>
            </a:r>
            <a:r>
              <a:rPr lang="el-GR" dirty="0"/>
              <a:t>.</a:t>
            </a:r>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Μεταξύ Ευρώπης, ΗΠΑ, Ιαπωνίας, η διαφορά σε δαπάνες Ε&amp;Α προκύπτει από τη διαφορά στην επένδυση των </a:t>
            </a:r>
            <a:r>
              <a:rPr lang="el-GR" dirty="0" err="1"/>
              <a:t>επιχ</a:t>
            </a:r>
            <a:r>
              <a:rPr lang="el-GR" dirty="0"/>
              <a:t>/</a:t>
            </a:r>
            <a:r>
              <a:rPr lang="el-GR" dirty="0" err="1"/>
              <a:t>σεων</a:t>
            </a:r>
            <a:r>
              <a:rPr lang="el-GR" dirty="0"/>
              <a:t>, ενώ η χρηματοδότηση του δημοσίου είναι περίπου ίδια</a:t>
            </a:r>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Η Ευρώπη υπερτερεί σε επιστημονικές δημοσιεύσεις, αριθμό ερευνητών, αναλογία αποφοίτων πανεπιστημίων, αριθμό διδακτόρων</a:t>
            </a:r>
          </a:p>
          <a:p>
            <a:pPr marL="53975" lvl="1" algn="just">
              <a:buFont typeface="Arial" pitchFamily="34" charset="0"/>
              <a:buChar char="•"/>
            </a:pPr>
            <a:endParaRPr lang="el-GR" dirty="0"/>
          </a:p>
          <a:p>
            <a:pPr marL="53975" lvl="1" algn="just">
              <a:buFont typeface="Arial" pitchFamily="34" charset="0"/>
              <a:buChar char="•"/>
            </a:pPr>
            <a:endParaRPr lang="en-US" dirty="0"/>
          </a:p>
          <a:p>
            <a:pPr marL="53975" lvl="1" algn="just">
              <a:buFont typeface="Arial" pitchFamily="34" charset="0"/>
              <a:buChar char="•"/>
            </a:pPr>
            <a:r>
              <a:rPr lang="el-GR" dirty="0"/>
              <a:t>Υστερεί όμως στο μερίδιο των ερευνητών στο γενικό εργατικό δυναμικό, κυρίως στις επιχειρήσεις, καθώς και στον αριθμό μεταδιδακτορικών θέσεων απασχόλησης			</a:t>
            </a:r>
          </a:p>
        </p:txBody>
      </p:sp>
    </p:spTree>
    <p:extLst>
      <p:ext uri="{BB962C8B-B14F-4D97-AF65-F5344CB8AC3E}">
        <p14:creationId xmlns:p14="http://schemas.microsoft.com/office/powerpoint/2010/main" val="4221437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p:txBody>
          <a:bodyPr/>
          <a:lstStyle/>
          <a:p>
            <a:endParaRPr lang="el-GR" smtClean="0"/>
          </a:p>
        </p:txBody>
      </p:sp>
      <p:sp>
        <p:nvSpPr>
          <p:cNvPr id="16387" name="Θέση περιεχομένου 2"/>
          <p:cNvSpPr>
            <a:spLocks noGrp="1"/>
          </p:cNvSpPr>
          <p:nvPr>
            <p:ph idx="1"/>
          </p:nvPr>
        </p:nvSpPr>
        <p:spPr/>
        <p:txBody>
          <a:bodyPr/>
          <a:lstStyle/>
          <a:p>
            <a:endParaRPr lang="el-GR" smtClean="0"/>
          </a:p>
        </p:txBody>
      </p:sp>
      <p:sp>
        <p:nvSpPr>
          <p:cNvPr id="16388" name="Θέση αριθμού διαφάνειας 3"/>
          <p:cNvSpPr>
            <a:spLocks noGrp="1"/>
          </p:cNvSpPr>
          <p:nvPr>
            <p:ph type="sldNum" sz="quarter" idx="12"/>
          </p:nvPr>
        </p:nvSpPr>
        <p:spPr>
          <a:noFill/>
        </p:spPr>
        <p:txBody>
          <a:bodyPr/>
          <a:lstStyle/>
          <a:p>
            <a:fld id="{976DD18A-B973-4FB5-AA25-2DB45F6667F0}" type="slidenum">
              <a:rPr lang="el-GR" smtClean="0"/>
              <a:pPr/>
              <a:t>18</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marL="341313" indent="-341313" algn="ctr" defTabSz="912813">
              <a:spcBef>
                <a:spcPct val="20000"/>
              </a:spcBef>
              <a:defRPr/>
            </a:pPr>
            <a:r>
              <a:rPr lang="el-GR" b="1" i="1" u="sng" dirty="0"/>
              <a:t>Εισαγωγική πραγματολογική ανάλυση: η Ευρώπη κι ο κόσμος (</a:t>
            </a:r>
            <a:r>
              <a:rPr lang="el-GR" b="1" i="1" u="sng" dirty="0" smtClean="0"/>
              <a:t>ΙΙΙ)</a:t>
            </a:r>
            <a:endParaRPr lang="el-GR" b="1" i="1" u="sng" dirty="0"/>
          </a:p>
          <a:p>
            <a:pPr marL="341313" indent="-341313" algn="ctr" defTabSz="912813">
              <a:spcBef>
                <a:spcPct val="20000"/>
              </a:spcBef>
              <a:defRPr/>
            </a:pPr>
            <a:endParaRPr lang="en-US" i="1" u="sng" dirty="0" smtClean="0">
              <a:latin typeface="Verdana" pitchFamily="34" charset="0"/>
            </a:endParaRPr>
          </a:p>
          <a:p>
            <a:pPr marL="341313" indent="-341313" defTabSz="912813">
              <a:spcBef>
                <a:spcPct val="20000"/>
              </a:spcBef>
              <a:defRPr/>
            </a:pPr>
            <a:endParaRPr lang="el-GR" sz="1200" i="1" dirty="0" smtClean="0">
              <a:latin typeface="Verdana" pitchFamily="34" charset="0"/>
            </a:endParaRPr>
          </a:p>
          <a:p>
            <a:pPr algn="just"/>
            <a:r>
              <a:rPr lang="el-GR" sz="1400" dirty="0" smtClean="0"/>
              <a:t>Παγκόσμια μερίδια σε δραστηριότητες έντασης γνώσης</a:t>
            </a:r>
          </a:p>
          <a:p>
            <a:pPr algn="just">
              <a:buNone/>
            </a:pPr>
            <a:endParaRPr lang="el-GR" sz="1400" dirty="0" smtClean="0"/>
          </a:p>
          <a:p>
            <a:pPr algn="just">
              <a:buNone/>
            </a:pPr>
            <a:endParaRPr lang="el-GR" sz="1000" dirty="0" smtClean="0"/>
          </a:p>
          <a:p>
            <a:pPr algn="just">
              <a:buNone/>
            </a:pPr>
            <a:endParaRPr lang="el-GR" sz="1000" dirty="0" smtClean="0"/>
          </a:p>
          <a:p>
            <a:pPr algn="just">
              <a:buNone/>
            </a:pPr>
            <a:endParaRPr lang="el-GR" sz="1000" dirty="0" smtClean="0"/>
          </a:p>
          <a:p>
            <a:pPr algn="just">
              <a:buNone/>
            </a:pPr>
            <a:endParaRPr lang="el-GR" sz="1000" dirty="0" smtClean="0"/>
          </a:p>
          <a:p>
            <a:pPr algn="just">
              <a:buNone/>
            </a:pPr>
            <a:endParaRPr lang="el-GR" sz="1000" dirty="0" smtClean="0"/>
          </a:p>
          <a:p>
            <a:pPr algn="just">
              <a:buNone/>
            </a:pPr>
            <a:endParaRPr lang="el-GR" sz="1000" dirty="0" smtClean="0"/>
          </a:p>
          <a:p>
            <a:pPr algn="just">
              <a:buNone/>
            </a:pPr>
            <a:endParaRPr lang="el-GR"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n-US" sz="1000" dirty="0" smtClean="0"/>
          </a:p>
          <a:p>
            <a:pPr algn="just">
              <a:buNone/>
            </a:pPr>
            <a:endParaRPr lang="el-GR" sz="1200" dirty="0" smtClean="0"/>
          </a:p>
          <a:p>
            <a:pPr algn="just">
              <a:buNone/>
            </a:pPr>
            <a:endParaRPr lang="el-GR" sz="1200" dirty="0"/>
          </a:p>
          <a:p>
            <a:pPr algn="just">
              <a:buNone/>
            </a:pPr>
            <a:r>
              <a:rPr lang="el-GR" sz="1200" dirty="0" smtClean="0"/>
              <a:t>Πηγή:  </a:t>
            </a:r>
            <a:r>
              <a:rPr lang="en-US" sz="1200" dirty="0" err="1" smtClean="0"/>
              <a:t>Stierna</a:t>
            </a:r>
            <a:r>
              <a:rPr lang="en-US" sz="1200" dirty="0" smtClean="0"/>
              <a:t> and </a:t>
            </a:r>
            <a:r>
              <a:rPr lang="en-US" sz="1200" dirty="0" err="1" smtClean="0"/>
              <a:t>Rangelova</a:t>
            </a:r>
            <a:r>
              <a:rPr lang="en-US" sz="1200" dirty="0" smtClean="0"/>
              <a:t> (2013). Europe’s competitive technology profile in the globalised knowledge economy</a:t>
            </a:r>
            <a:endParaRPr lang="el-GR" sz="1200" dirty="0" smtClean="0"/>
          </a:p>
          <a:p>
            <a:pPr marL="341313" indent="-341313" defTabSz="912813">
              <a:spcBef>
                <a:spcPct val="20000"/>
              </a:spcBef>
              <a:buFont typeface="Arial" pitchFamily="34" charset="0"/>
              <a:buChar char="•"/>
              <a:defRPr/>
            </a:pPr>
            <a:endParaRPr lang="el-GR" sz="1600" dirty="0"/>
          </a:p>
          <a:p>
            <a:pPr marL="341313" indent="-341313" defTabSz="912813">
              <a:spcBef>
                <a:spcPct val="20000"/>
              </a:spcBef>
              <a:buFont typeface="Arial" pitchFamily="34" charset="0"/>
              <a:buChar char="•"/>
              <a:defRPr/>
            </a:pPr>
            <a:endParaRPr lang="el-GR" sz="1600" dirty="0"/>
          </a:p>
          <a:p>
            <a:pPr marL="171450" lvl="1" indent="0" defTabSz="912813">
              <a:spcBef>
                <a:spcPct val="20000"/>
              </a:spcBef>
              <a:defRPr/>
            </a:pPr>
            <a:r>
              <a:rPr lang="en-US" sz="1200" dirty="0"/>
              <a:t>				</a:t>
            </a:r>
            <a:r>
              <a:rPr lang="el-GR" sz="1200" dirty="0"/>
              <a:t>                  </a:t>
            </a:r>
            <a:fld id="{3CA2B32C-6106-46D2-BB01-57D242F2C44F}" type="slidenum">
              <a:rPr lang="en-US" sz="1200"/>
              <a:pPr marL="171450" lvl="1" indent="0" defTabSz="912813">
                <a:spcBef>
                  <a:spcPct val="20000"/>
                </a:spcBef>
                <a:defRPr/>
              </a:pPr>
              <a:t>18</a:t>
            </a:fld>
            <a:r>
              <a:rPr lang="el-GR" sz="1200" dirty="0"/>
              <a:t> 			</a:t>
            </a:r>
          </a:p>
        </p:txBody>
      </p:sp>
      <p:pic>
        <p:nvPicPr>
          <p:cNvPr id="8" name="Picture 3"/>
          <p:cNvPicPr>
            <a:picLocks noChangeAspect="1" noChangeArrowheads="1"/>
          </p:cNvPicPr>
          <p:nvPr/>
        </p:nvPicPr>
        <p:blipFill>
          <a:blip r:embed="rId3"/>
          <a:srcRect/>
          <a:stretch>
            <a:fillRect/>
          </a:stretch>
        </p:blipFill>
        <p:spPr bwMode="auto">
          <a:xfrm>
            <a:off x="827584" y="1463675"/>
            <a:ext cx="7632848" cy="4053557"/>
          </a:xfrm>
          <a:prstGeom prst="rect">
            <a:avLst/>
          </a:prstGeom>
          <a:noFill/>
          <a:ln w="9525">
            <a:noFill/>
            <a:miter lim="800000"/>
            <a:headEnd/>
            <a:tailEnd/>
          </a:ln>
          <a:effectLst/>
        </p:spPr>
      </p:pic>
    </p:spTree>
    <p:extLst>
      <p:ext uri="{BB962C8B-B14F-4D97-AF65-F5344CB8AC3E}">
        <p14:creationId xmlns:p14="http://schemas.microsoft.com/office/powerpoint/2010/main" val="2161546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19</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smtClean="0"/>
              <a:t>Σύγχρονος </a:t>
            </a:r>
            <a:r>
              <a:rPr lang="el-GR" sz="1600" b="1" i="1" u="sng" dirty="0"/>
              <a:t>παγκόσμιος ανταγωνισμός στη βάση των δραστηριοτήτων έντασης </a:t>
            </a:r>
            <a:r>
              <a:rPr lang="el-GR" sz="1600" b="1" i="1" u="sng" dirty="0" smtClean="0"/>
              <a:t>γνώσης (</a:t>
            </a:r>
            <a:r>
              <a:rPr lang="el-GR" sz="1600" b="1" i="1" u="sng" dirty="0"/>
              <a:t>Ι</a:t>
            </a:r>
            <a:r>
              <a:rPr lang="el-GR" sz="1600" b="1" i="1" u="sng" dirty="0" smtClean="0"/>
              <a:t>)</a:t>
            </a:r>
          </a:p>
          <a:p>
            <a:pPr algn="ctr" defTabSz="912813" eaLnBrk="1" hangingPunct="1">
              <a:defRPr/>
            </a:pPr>
            <a:r>
              <a:rPr lang="el-GR" sz="1600" dirty="0"/>
              <a:t>ή</a:t>
            </a:r>
            <a:r>
              <a:rPr lang="el-GR" sz="1600" dirty="0" smtClean="0"/>
              <a:t> εναλλακτικά:</a:t>
            </a:r>
          </a:p>
          <a:p>
            <a:pPr algn="ctr" defTabSz="912813" eaLnBrk="1" hangingPunct="1">
              <a:defRPr/>
            </a:pPr>
            <a:r>
              <a:rPr lang="el-GR" sz="1700" b="1" i="1" u="sng" dirty="0"/>
              <a:t>Μοντέλα καπιταλισμού υπό το πρίσμα της </a:t>
            </a:r>
            <a:r>
              <a:rPr lang="el-GR" sz="1700" b="1" i="1" u="sng" dirty="0" smtClean="0"/>
              <a:t>ΕΤΑΚ</a:t>
            </a:r>
          </a:p>
          <a:p>
            <a:pPr algn="ctr" defTabSz="912813" eaLnBrk="1" hangingPunct="1">
              <a:defRPr/>
            </a:pPr>
            <a:endParaRPr lang="el-GR" sz="2000" b="1" i="1" u="sng" dirty="0" smtClean="0"/>
          </a:p>
          <a:p>
            <a:pPr algn="ctr" defTabSz="912813" eaLnBrk="1" hangingPunct="1">
              <a:defRPr/>
            </a:pPr>
            <a:endParaRPr lang="el-GR" sz="800" b="1" dirty="0" smtClean="0"/>
          </a:p>
          <a:p>
            <a:pPr lvl="1" algn="just">
              <a:buFont typeface="Arial" pitchFamily="34" charset="0"/>
              <a:buChar char="•"/>
            </a:pPr>
            <a:r>
              <a:rPr lang="el-GR" sz="1400" dirty="0" smtClean="0"/>
              <a:t> </a:t>
            </a:r>
            <a:r>
              <a:rPr lang="el-GR" sz="1600" dirty="0" smtClean="0"/>
              <a:t>Η θεωρία των μοντέλων του καπιταλισμού αναγνωρίζει την ΕΤΚ ως μια πτυχή του εθνικού συστήματος πολιτικής οικονομίας, καθώς συνδέεται με άλλους τομείς, όπως</a:t>
            </a:r>
          </a:p>
          <a:p>
            <a:pPr marL="365760" lvl="1" indent="0" algn="just">
              <a:buNone/>
            </a:pPr>
            <a:r>
              <a:rPr lang="el-GR" sz="1700" dirty="0" smtClean="0"/>
              <a:t>	</a:t>
            </a:r>
            <a:r>
              <a:rPr lang="el-GR" sz="1400" dirty="0" smtClean="0"/>
              <a:t>- δομές αγοράς εργασίας</a:t>
            </a:r>
          </a:p>
          <a:p>
            <a:pPr marL="365760" lvl="1" indent="0" algn="just">
              <a:buNone/>
            </a:pPr>
            <a:r>
              <a:rPr lang="el-GR" sz="1400" dirty="0" smtClean="0"/>
              <a:t>	- οργάνωση αγοράς κεφαλαίου</a:t>
            </a:r>
          </a:p>
          <a:p>
            <a:pPr marL="365760" lvl="1" indent="0" algn="just">
              <a:buNone/>
            </a:pPr>
            <a:r>
              <a:rPr lang="el-GR" sz="1400" dirty="0" smtClean="0"/>
              <a:t>	- παραγωγική διάρθρωση της χώρας</a:t>
            </a:r>
          </a:p>
          <a:p>
            <a:pPr marL="365760" lvl="1" indent="0" algn="just">
              <a:buNone/>
            </a:pPr>
            <a:r>
              <a:rPr lang="el-GR" sz="1400" dirty="0" smtClean="0"/>
              <a:t>	- κυρίαρχη δομή και οργάνωση του τομέα των επιχειρήσεων</a:t>
            </a:r>
          </a:p>
          <a:p>
            <a:pPr marL="365760" lvl="1" indent="0" algn="just">
              <a:buNone/>
            </a:pPr>
            <a:endParaRPr lang="el-GR" sz="1600" dirty="0" smtClean="0"/>
          </a:p>
          <a:p>
            <a:pPr marL="365760" lvl="1" indent="0" algn="just">
              <a:buFont typeface="Arial" pitchFamily="34" charset="0"/>
              <a:buChar char="•"/>
            </a:pPr>
            <a:r>
              <a:rPr lang="el-GR" sz="1600" dirty="0" smtClean="0"/>
              <a:t> </a:t>
            </a:r>
            <a:r>
              <a:rPr lang="el-GR" sz="1700" dirty="0" smtClean="0"/>
              <a:t>Η θεωρία των μοντέλων του καπιταλισμού επικεντρώνεται στη δράση των επιχειρήσεων</a:t>
            </a:r>
          </a:p>
          <a:p>
            <a:pPr marL="365760" lvl="1" indent="0" algn="just"/>
            <a:endParaRPr lang="el-GR" sz="1700" dirty="0" smtClean="0"/>
          </a:p>
          <a:p>
            <a:pPr lvl="1" algn="just">
              <a:buFont typeface="Arial" pitchFamily="34" charset="0"/>
              <a:buChar char="•"/>
            </a:pPr>
            <a:r>
              <a:rPr lang="el-GR" sz="1600" dirty="0" smtClean="0"/>
              <a:t>Στις </a:t>
            </a:r>
            <a:r>
              <a:rPr lang="el-GR" sz="1600" b="1" dirty="0" smtClean="0"/>
              <a:t>φιλελεύθερες οικονομίες της αγοράς</a:t>
            </a:r>
            <a:r>
              <a:rPr lang="el-GR" sz="1600" dirty="0" smtClean="0"/>
              <a:t>...</a:t>
            </a:r>
            <a:endParaRPr lang="en-US" sz="1600" dirty="0" smtClean="0"/>
          </a:p>
          <a:p>
            <a:pPr lvl="1" algn="just">
              <a:buFontTx/>
              <a:buChar char="-"/>
            </a:pPr>
            <a:r>
              <a:rPr lang="el-GR" sz="1400" dirty="0" smtClean="0"/>
              <a:t>η απορρυθμισμένη αγορά εργασίας</a:t>
            </a:r>
          </a:p>
          <a:p>
            <a:pPr lvl="1" algn="just">
              <a:buFontTx/>
              <a:buChar char="-"/>
            </a:pPr>
            <a:r>
              <a:rPr lang="el-GR" sz="1400" dirty="0" smtClean="0"/>
              <a:t>η εύκολη σχετικά ανεύρεση κεφαλαίων μέσω των αγορών</a:t>
            </a:r>
          </a:p>
          <a:p>
            <a:pPr lvl="1" algn="just">
              <a:buFontTx/>
              <a:buChar char="-"/>
            </a:pPr>
            <a:r>
              <a:rPr lang="el-GR" sz="1400" dirty="0" smtClean="0"/>
              <a:t>η δημιουργία αγοράς </a:t>
            </a:r>
            <a:r>
              <a:rPr lang="en-US" sz="1400" dirty="0" smtClean="0"/>
              <a:t>venture capital</a:t>
            </a:r>
            <a:endParaRPr lang="el-GR" sz="1400" dirty="0" smtClean="0"/>
          </a:p>
          <a:p>
            <a:pPr lvl="1" algn="just">
              <a:buFontTx/>
              <a:buChar char="-"/>
            </a:pPr>
            <a:r>
              <a:rPr lang="el-GR" sz="1400" dirty="0" smtClean="0"/>
              <a:t>η δυνατότητα λήψης τολμηρών μονομερών αποφάσεων από την ανώτατη διοίκηση</a:t>
            </a:r>
          </a:p>
          <a:p>
            <a:pPr lvl="1" algn="just">
              <a:buFontTx/>
              <a:buChar char="-"/>
            </a:pPr>
            <a:r>
              <a:rPr lang="el-GR" sz="1400" dirty="0" smtClean="0"/>
              <a:t>η ευκολότερη ανάληψη κινδύνου και επιχειρηματικού ρίσκου</a:t>
            </a:r>
          </a:p>
          <a:p>
            <a:pPr lvl="1" algn="just">
              <a:buFontTx/>
              <a:buChar char="-"/>
            </a:pPr>
            <a:r>
              <a:rPr lang="el-GR" sz="1400" dirty="0" smtClean="0"/>
              <a:t>η επικράτηση υψηλού επιπέδου γενικών επιστημονικών γνώσεων και δεξιοτήτων....</a:t>
            </a:r>
          </a:p>
          <a:p>
            <a:pPr marL="365760" lvl="1" indent="0" algn="just">
              <a:buNone/>
            </a:pPr>
            <a:endParaRPr lang="el-GR" sz="1600" dirty="0" smtClean="0"/>
          </a:p>
          <a:p>
            <a:pPr marL="365760" lvl="1" indent="0" algn="just">
              <a:buNone/>
            </a:pPr>
            <a:r>
              <a:rPr lang="el-GR" sz="1600" dirty="0" smtClean="0"/>
              <a:t>… ευνοούν την παραγωγική δραστηριοποίηση σε τομείς που βασίζονται στη λεγόμενη ‘ριζοσπαστική’ καινοτομία</a:t>
            </a:r>
          </a:p>
          <a:p>
            <a:pPr algn="just">
              <a:buFont typeface="Arial" pitchFamily="34" charset="0"/>
              <a:buChar char="•"/>
            </a:pPr>
            <a:endParaRPr lang="el-GR" sz="1400" dirty="0" smtClean="0"/>
          </a:p>
          <a:p>
            <a:pPr algn="just">
              <a:buFont typeface="Arial" pitchFamily="34" charset="0"/>
              <a:buChar char="•"/>
            </a:pPr>
            <a:endParaRPr lang="el-GR" sz="1400" dirty="0" smtClean="0"/>
          </a:p>
          <a:p>
            <a:pPr algn="just"/>
            <a:r>
              <a:rPr lang="en-US" sz="1200" dirty="0"/>
              <a:t>					</a:t>
            </a:r>
            <a:fld id="{5853C737-8F78-4C83-9F98-E1E97B5A07AA}" type="slidenum">
              <a:rPr lang="en-US" sz="1200"/>
              <a:pPr algn="just"/>
              <a:t>19</a:t>
            </a:fld>
            <a:r>
              <a:rPr lang="el-GR" sz="1200" dirty="0"/>
              <a:t> 			</a:t>
            </a:r>
          </a:p>
        </p:txBody>
      </p:sp>
    </p:spTree>
    <p:extLst>
      <p:ext uri="{BB962C8B-B14F-4D97-AF65-F5344CB8AC3E}">
        <p14:creationId xmlns:p14="http://schemas.microsoft.com/office/powerpoint/2010/main" val="3364021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marL="0" indent="0" algn="ctr">
              <a:buNone/>
              <a:defRPr/>
            </a:pPr>
            <a:r>
              <a:rPr lang="el-GR" sz="2000" b="1" u="sng" dirty="0"/>
              <a:t>Ποιος ο σκοπός του </a:t>
            </a:r>
            <a:r>
              <a:rPr lang="el-GR" sz="2000" b="1" u="sng" dirty="0" smtClean="0"/>
              <a:t>μαθήματος…;</a:t>
            </a:r>
            <a:endParaRPr lang="el-GR" sz="2000" b="1" u="sng" dirty="0"/>
          </a:p>
          <a:p>
            <a:pPr>
              <a:defRPr/>
            </a:pPr>
            <a:endParaRPr lang="el-GR" sz="800" dirty="0"/>
          </a:p>
          <a:p>
            <a:pPr marL="285750" indent="-285750" algn="just">
              <a:buFont typeface="Arial" panose="020B0604020202020204" pitchFamily="34" charset="0"/>
              <a:buChar char="•"/>
              <a:defRPr/>
            </a:pPr>
            <a:r>
              <a:rPr lang="el-GR" sz="1600" dirty="0"/>
              <a:t>Το είδος της επιδιωκόμενης ανταγωνιστικότητας στις σύγχρονες οικονομικές και παραγωγικές συνθήκες (παγκοσμιοποίησης)</a:t>
            </a:r>
          </a:p>
          <a:p>
            <a:pPr marL="285750" indent="-285750" algn="just">
              <a:buFont typeface="Arial" panose="020B0604020202020204" pitchFamily="34" charset="0"/>
              <a:buChar char="•"/>
              <a:defRPr/>
            </a:pPr>
            <a:endParaRPr lang="el-GR" sz="500" b="1" dirty="0"/>
          </a:p>
          <a:p>
            <a:pPr marL="285750" indent="-285750" algn="just">
              <a:buFont typeface="Arial" panose="020B0604020202020204" pitchFamily="34" charset="0"/>
              <a:buChar char="•"/>
              <a:defRPr/>
            </a:pPr>
            <a:r>
              <a:rPr lang="el-GR" sz="1600" dirty="0"/>
              <a:t>Αποκλειστική επικέντρωση στο κόστος παραγωγής…</a:t>
            </a:r>
          </a:p>
          <a:p>
            <a:pPr marL="285750" indent="-285750" algn="just">
              <a:buFont typeface="Arial" panose="020B0604020202020204" pitchFamily="34" charset="0"/>
              <a:buChar char="•"/>
              <a:defRPr/>
            </a:pPr>
            <a:endParaRPr lang="el-GR" sz="200" dirty="0"/>
          </a:p>
          <a:p>
            <a:pPr marL="0" indent="0" algn="ctr">
              <a:buNone/>
              <a:defRPr/>
            </a:pPr>
            <a:r>
              <a:rPr lang="el-GR" sz="1600" b="1" dirty="0"/>
              <a:t>…ή μήπως</a:t>
            </a:r>
            <a:r>
              <a:rPr lang="el-GR" sz="1600" dirty="0"/>
              <a:t>…</a:t>
            </a:r>
          </a:p>
          <a:p>
            <a:pPr marL="285750" indent="-285750" algn="just">
              <a:buFont typeface="Arial" panose="020B0604020202020204" pitchFamily="34" charset="0"/>
              <a:buChar char="•"/>
              <a:defRPr/>
            </a:pPr>
            <a:endParaRPr lang="el-GR" sz="200" dirty="0"/>
          </a:p>
          <a:p>
            <a:pPr marL="285750" indent="-285750" algn="just">
              <a:buFont typeface="Arial" panose="020B0604020202020204" pitchFamily="34" charset="0"/>
              <a:buChar char="•"/>
              <a:defRPr/>
            </a:pPr>
            <a:r>
              <a:rPr lang="el-GR" sz="1600" dirty="0"/>
              <a:t>Προτιμότερη η προώθηση (και η σχετική «επένδυση») στη  </a:t>
            </a:r>
            <a:r>
              <a:rPr lang="el-GR" sz="1600" b="1" dirty="0"/>
              <a:t>διαρθρωτική ανταγωνιστικότητα;</a:t>
            </a:r>
          </a:p>
          <a:p>
            <a:pPr marL="285750" indent="-285750" algn="just">
              <a:buFont typeface="Arial" panose="020B0604020202020204" pitchFamily="34" charset="0"/>
              <a:buChar char="•"/>
              <a:defRPr/>
            </a:pPr>
            <a:endParaRPr lang="el-GR" sz="800" dirty="0"/>
          </a:p>
          <a:p>
            <a:pPr marL="285750" indent="-285750" algn="just">
              <a:buFont typeface="Arial" panose="020B0604020202020204" pitchFamily="34" charset="0"/>
              <a:buChar char="•"/>
              <a:defRPr/>
            </a:pPr>
            <a:r>
              <a:rPr lang="el-GR" sz="1600" dirty="0"/>
              <a:t>Η πρώτη επιλογή είναι κοινωνικά </a:t>
            </a:r>
            <a:r>
              <a:rPr lang="el-GR" sz="1600" dirty="0" smtClean="0"/>
              <a:t>επίπονη</a:t>
            </a:r>
            <a:r>
              <a:rPr lang="el-GR" sz="1600" dirty="0"/>
              <a:t> </a:t>
            </a:r>
            <a:r>
              <a:rPr lang="el-GR" sz="1600" dirty="0" smtClean="0"/>
              <a:t>(όπως </a:t>
            </a:r>
            <a:r>
              <a:rPr lang="el-GR" sz="1600" dirty="0"/>
              <a:t>έδειξε η ελληνική περίπτωση και η εφαρμογή της εσωτερικής υποτίμησης), όμως είναι </a:t>
            </a:r>
            <a:r>
              <a:rPr lang="el-GR" sz="1600" dirty="0" smtClean="0"/>
              <a:t>μη αποτελεσματική και </a:t>
            </a:r>
            <a:r>
              <a:rPr lang="el-GR" sz="1600" dirty="0"/>
              <a:t>βιώσιμη, διότι…</a:t>
            </a:r>
          </a:p>
          <a:p>
            <a:pPr marL="285750" indent="-285750" algn="just">
              <a:buFont typeface="Arial" panose="020B0604020202020204" pitchFamily="34" charset="0"/>
              <a:buChar char="•"/>
              <a:defRPr/>
            </a:pPr>
            <a:endParaRPr lang="el-GR" sz="800" dirty="0"/>
          </a:p>
          <a:p>
            <a:pPr marL="285750" indent="-285750" algn="just">
              <a:buFont typeface="Arial" panose="020B0604020202020204" pitchFamily="34" charset="0"/>
              <a:buChar char="•"/>
              <a:defRPr/>
            </a:pPr>
            <a:r>
              <a:rPr lang="el-GR" sz="1600" dirty="0"/>
              <a:t>…η εθνική παραγωγή υπόκειται σταθερά σε ένα είδος διπλής πίεσης, αφενός από τον ανταγωνισμό που προέρχεται από χώρες που παράγουν φθηνά, αλλά όχι απαραίτητα χαμηλής ποιότητας αγαθά και υπηρεσίες και αφετέρου από πιο προηγμένες τεχνολογικά χώρες που διαθέτουν σύγχρονη παραγωγική διάρθρωση και δυνατότητες στηριζόμενες στη γνώση, την έρευνα και την καινοτομία</a:t>
            </a:r>
          </a:p>
          <a:p>
            <a:pPr marL="285750" indent="-285750" algn="just">
              <a:buFont typeface="Arial" panose="020B0604020202020204" pitchFamily="34" charset="0"/>
              <a:buChar char="•"/>
              <a:defRPr/>
            </a:pPr>
            <a:endParaRPr lang="el-GR" sz="500" dirty="0"/>
          </a:p>
          <a:p>
            <a:pPr marL="285750" indent="-285750" algn="just">
              <a:buFont typeface="Arial" panose="020B0604020202020204" pitchFamily="34" charset="0"/>
              <a:buChar char="•"/>
              <a:defRPr/>
            </a:pPr>
            <a:r>
              <a:rPr lang="el-GR" sz="1600" dirty="0"/>
              <a:t>Η δεύτερη επιλογή είναι αποδοτική αλλά και δύσκολη, καθώς πολλοί οι παράγοντες που παίζουν ρόλο στη θέση μιας οικονομίας στον διεθνή καταμερισμό εργασίας</a:t>
            </a:r>
          </a:p>
          <a:p>
            <a:pPr marL="285750" indent="-285750" algn="just">
              <a:buFont typeface="Arial" panose="020B0604020202020204" pitchFamily="34" charset="0"/>
              <a:buChar char="•"/>
              <a:defRPr/>
            </a:pPr>
            <a:endParaRPr lang="el-GR" sz="1600" dirty="0"/>
          </a:p>
          <a:p>
            <a:pPr marL="285750" indent="-285750" algn="just">
              <a:buFont typeface="Arial" panose="020B0604020202020204" pitchFamily="34" charset="0"/>
              <a:buChar char="•"/>
              <a:defRPr/>
            </a:pPr>
            <a:r>
              <a:rPr lang="el-GR" sz="1600" dirty="0"/>
              <a:t>Άρα κρίσιμος ο ρόλος του Δημοσίου στη διαμόρφωση των κατάλληλων και ευνοϊκών συνθηκών που θα επιτρέψουν τη μετάβαση στη δεύτερη επιλογή και την υλοποίηση μιας συγκροτημένης δημόσιας πολιτικής που θα εξυπηρετεί αυτό τον σκοπό</a:t>
            </a:r>
            <a:endParaRPr lang="el-GR" sz="800" dirty="0" smtClean="0"/>
          </a:p>
          <a:p>
            <a:pPr lvl="3" defTabSz="912813" eaLnBrk="1" hangingPunct="1">
              <a:buFont typeface="Wingdings" pitchFamily="2" charset="2"/>
              <a:buChar char="ü"/>
              <a:defRPr/>
            </a:pPr>
            <a:endParaRPr lang="el-GR" sz="1000" dirty="0" smtClean="0"/>
          </a:p>
          <a:p>
            <a:pPr defTabSz="912813" eaLnBrk="1" hangingPunct="1">
              <a:defRPr/>
            </a:pPr>
            <a:endParaRPr lang="en-US" sz="800" i="1" dirty="0" smtClean="0">
              <a:latin typeface="Verdana" pitchFamily="34" charset="0"/>
            </a:endParaRPr>
          </a:p>
          <a:p>
            <a:pPr marL="1371600" lvl="2" indent="-457200" algn="just" defTabSz="912813" eaLnBrk="1" hangingPunct="1">
              <a:buFontTx/>
              <a:buNone/>
              <a:defRPr/>
            </a:pPr>
            <a:endParaRPr lang="el-GR" sz="2000" dirty="0" smtClean="0"/>
          </a:p>
          <a:p>
            <a:pPr algn="ctr" defTabSz="912813">
              <a:buFontTx/>
              <a:buNone/>
              <a:defRPr/>
            </a:pPr>
            <a:r>
              <a:rPr lang="en-US" sz="1100" dirty="0" smtClean="0"/>
              <a:t>	</a:t>
            </a:r>
            <a:endParaRPr lang="el-GR" sz="1100" dirty="0" smtClean="0"/>
          </a:p>
          <a:p>
            <a:pPr algn="ctr" defTabSz="912813">
              <a:buFontTx/>
              <a:buNone/>
              <a:defRPr/>
            </a:pPr>
            <a:r>
              <a:rPr lang="en-US" sz="1100" dirty="0" smtClean="0"/>
              <a:t>	</a:t>
            </a:r>
          </a:p>
          <a:p>
            <a:pPr algn="ctr" defTabSz="912813">
              <a:buFontTx/>
              <a:buNone/>
              <a:defRPr/>
            </a:pPr>
            <a:r>
              <a:rPr lang="en-US" sz="1100" dirty="0" smtClean="0"/>
              <a:t>							</a:t>
            </a:r>
            <a:endParaRPr lang="el-GR" sz="1100" dirty="0" smtClean="0"/>
          </a:p>
          <a:p>
            <a:pPr algn="ctr" defTabSz="912813">
              <a:buFontTx/>
              <a:buNone/>
              <a:defRPr/>
            </a:pPr>
            <a:endParaRPr lang="el-GR" sz="1100" dirty="0" smtClean="0"/>
          </a:p>
          <a:p>
            <a:pPr algn="ctr" defTabSz="912813">
              <a:buFontTx/>
              <a:buNone/>
              <a:defRPr/>
            </a:pPr>
            <a:endParaRPr lang="el-GR" sz="1100" dirty="0" smtClean="0"/>
          </a:p>
          <a:p>
            <a:pPr algn="ctr" defTabSz="912813">
              <a:buFontTx/>
              <a:buNone/>
              <a:defRPr/>
            </a:pPr>
            <a:r>
              <a:rPr lang="el-GR" sz="1100" dirty="0" smtClean="0"/>
              <a:t>													</a:t>
            </a:r>
            <a:endParaRPr lang="el-GR" sz="1200" dirty="0" smtClean="0"/>
          </a:p>
        </p:txBody>
      </p:sp>
      <p:sp>
        <p:nvSpPr>
          <p:cNvPr id="3075" name="5 - Θέση αριθμού διαφάνειας"/>
          <p:cNvSpPr>
            <a:spLocks noGrp="1"/>
          </p:cNvSpPr>
          <p:nvPr>
            <p:ph type="sldNum" sz="quarter" idx="12"/>
          </p:nvPr>
        </p:nvSpPr>
        <p:spPr>
          <a:xfrm>
            <a:off x="107950" y="6215063"/>
            <a:ext cx="8928100" cy="476250"/>
          </a:xfrm>
          <a:noFill/>
        </p:spPr>
        <p:txBody>
          <a:bodyPr/>
          <a:lstStyle/>
          <a:p>
            <a:pPr algn="l" defTabSz="912813"/>
            <a:endParaRPr lang="en-US" sz="1200" dirty="0" smtClean="0"/>
          </a:p>
          <a:p>
            <a:pPr algn="l" defTabSz="912813"/>
            <a:r>
              <a:rPr lang="en-US" sz="1200" dirty="0" smtClean="0"/>
              <a:t>				               				</a:t>
            </a:r>
            <a:endParaRPr lang="el-GR"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20</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γνώσης (</a:t>
            </a:r>
            <a:r>
              <a:rPr lang="el-GR" sz="1600" b="1" i="1" u="sng" dirty="0" smtClean="0"/>
              <a:t>ΙΙ)</a:t>
            </a:r>
          </a:p>
          <a:p>
            <a:pPr algn="ctr" defTabSz="912813" eaLnBrk="1" hangingPunct="1">
              <a:defRPr/>
            </a:pPr>
            <a:endParaRPr lang="el-GR" sz="800" b="1" dirty="0" smtClean="0"/>
          </a:p>
          <a:p>
            <a:pPr lvl="1" algn="just">
              <a:buFont typeface="Arial" pitchFamily="34" charset="0"/>
              <a:buChar char="•"/>
            </a:pPr>
            <a:r>
              <a:rPr lang="el-GR" sz="1600" dirty="0" smtClean="0"/>
              <a:t> Σε </a:t>
            </a:r>
            <a:r>
              <a:rPr lang="el-GR" sz="1600" b="1" dirty="0" smtClean="0"/>
              <a:t>συντονισμένες οικονομίες της αγοράς</a:t>
            </a:r>
            <a:r>
              <a:rPr lang="el-GR" sz="1600" dirty="0" smtClean="0"/>
              <a:t>...</a:t>
            </a:r>
          </a:p>
          <a:p>
            <a:pPr lvl="1" algn="just">
              <a:buFontTx/>
              <a:buChar char="-"/>
            </a:pPr>
            <a:r>
              <a:rPr lang="el-GR" sz="1400" dirty="0" smtClean="0"/>
              <a:t>οι συναινετικές εργασιακές σχέσεις</a:t>
            </a:r>
          </a:p>
          <a:p>
            <a:pPr lvl="1" algn="just">
              <a:buFontTx/>
              <a:buChar char="-"/>
            </a:pPr>
            <a:r>
              <a:rPr lang="el-GR" sz="1400" dirty="0" smtClean="0"/>
              <a:t>η εργασιακή ασφάλεια</a:t>
            </a:r>
          </a:p>
          <a:p>
            <a:pPr lvl="1" algn="just">
              <a:buFontTx/>
              <a:buChar char="-"/>
            </a:pPr>
            <a:r>
              <a:rPr lang="el-GR" sz="1400" dirty="0" smtClean="0"/>
              <a:t>η ύπαρξη ενός ποιοτικού συστήματος επαγγελματικής κατάρτισης</a:t>
            </a:r>
          </a:p>
          <a:p>
            <a:pPr lvl="1" algn="just">
              <a:buFontTx/>
              <a:buChar char="-"/>
            </a:pPr>
            <a:r>
              <a:rPr lang="el-GR" sz="1400" dirty="0" smtClean="0"/>
              <a:t>η διαθεσιμότητα υπομονετικών κεφαλαίων </a:t>
            </a:r>
          </a:p>
          <a:p>
            <a:pPr lvl="1" algn="just">
              <a:buFontTx/>
              <a:buChar char="-"/>
            </a:pPr>
            <a:r>
              <a:rPr lang="el-GR" sz="1400" dirty="0" smtClean="0"/>
              <a:t>η αποστροφή στον κίνδυνο και την επιχειρηματική αποτυχία</a:t>
            </a:r>
          </a:p>
          <a:p>
            <a:pPr lvl="1" algn="just">
              <a:buFontTx/>
              <a:buChar char="-"/>
            </a:pPr>
            <a:r>
              <a:rPr lang="el-GR" sz="1400" dirty="0" smtClean="0"/>
              <a:t>η συναινετική και πιο «αργή» χάραξη εταιρικής στρατηγικής...</a:t>
            </a:r>
          </a:p>
          <a:p>
            <a:pPr marL="365760" lvl="1" indent="0" algn="just">
              <a:buNone/>
            </a:pPr>
            <a:endParaRPr lang="el-GR" sz="1700" dirty="0" smtClean="0"/>
          </a:p>
          <a:p>
            <a:pPr marL="365760" lvl="1" indent="0" algn="just">
              <a:buNone/>
            </a:pPr>
            <a:r>
              <a:rPr lang="el-GR" sz="1600" dirty="0" smtClean="0"/>
              <a:t>… ευνοούν την εξειδίκευση στη λεγόμενη ‘σταδιακή’</a:t>
            </a:r>
            <a:r>
              <a:rPr lang="en-US" sz="1600" dirty="0" smtClean="0"/>
              <a:t> </a:t>
            </a:r>
            <a:r>
              <a:rPr lang="el-GR" sz="1600" dirty="0" smtClean="0"/>
              <a:t>καινοτομία.  </a:t>
            </a:r>
          </a:p>
          <a:p>
            <a:pPr lvl="1" algn="just"/>
            <a:endParaRPr lang="el-GR" sz="1600" dirty="0" smtClean="0"/>
          </a:p>
          <a:p>
            <a:pPr lvl="1" algn="just">
              <a:buFont typeface="Arial" pitchFamily="34" charset="0"/>
              <a:buChar char="•"/>
            </a:pPr>
            <a:endParaRPr lang="el-GR" sz="1600" dirty="0" smtClean="0"/>
          </a:p>
          <a:p>
            <a:pPr marL="365760" lvl="1" indent="0" algn="just">
              <a:buFont typeface="Arial" pitchFamily="34" charset="0"/>
              <a:buChar char="•"/>
            </a:pPr>
            <a:r>
              <a:rPr lang="el-GR" sz="1600" dirty="0" smtClean="0"/>
              <a:t> Πρακτικά (αναμένουμε πως…):</a:t>
            </a:r>
          </a:p>
          <a:p>
            <a:pPr marL="651510" lvl="1" indent="-285750" algn="just">
              <a:buFontTx/>
              <a:buChar char="-"/>
            </a:pPr>
            <a:endParaRPr lang="el-GR" sz="1400" dirty="0" smtClean="0"/>
          </a:p>
          <a:p>
            <a:pPr marL="651510" lvl="1" indent="-285750" algn="just">
              <a:buFontTx/>
              <a:buChar char="-"/>
            </a:pPr>
            <a:r>
              <a:rPr lang="el-GR" sz="1400" dirty="0" smtClean="0"/>
              <a:t>στις ΗΠΑ, πιο πιθανό να υπάρχουν νέες επιχειρήσεις «χρυσοθήρες» (</a:t>
            </a:r>
            <a:r>
              <a:rPr lang="en-US" sz="1400" dirty="0" smtClean="0"/>
              <a:t>prospectors) </a:t>
            </a:r>
            <a:r>
              <a:rPr lang="el-GR" sz="1400" dirty="0" smtClean="0"/>
              <a:t>που βασίζονται στην ανάπτυξη ανατρεπτικών καινοτομιών που μπορεί να οδηγήσουν σε αναδιάρθρωση της αγοράς, με υψηλό όμως κίνδυνο εμπορικής αποτυχίας. </a:t>
            </a:r>
          </a:p>
          <a:p>
            <a:pPr marL="651510" lvl="1" indent="-285750" algn="just">
              <a:buFontTx/>
              <a:buChar char="-"/>
            </a:pPr>
            <a:endParaRPr lang="el-GR" sz="1400" dirty="0"/>
          </a:p>
          <a:p>
            <a:pPr marL="651510" lvl="1" indent="-285750" algn="just">
              <a:buFontTx/>
              <a:buChar char="-"/>
            </a:pPr>
            <a:r>
              <a:rPr lang="el-GR" sz="1400" dirty="0" smtClean="0"/>
              <a:t>Παράλληλα υπάρχουν εδραιωμένες επιχειρήσεις που χαρακτηρίζονται ως αναλυτικές (</a:t>
            </a:r>
            <a:r>
              <a:rPr lang="en-US" sz="1400" dirty="0" err="1" smtClean="0"/>
              <a:t>analysers</a:t>
            </a:r>
            <a:r>
              <a:rPr lang="en-US" sz="1400" dirty="0" smtClean="0"/>
              <a:t>)</a:t>
            </a:r>
            <a:r>
              <a:rPr lang="el-GR" sz="1400" dirty="0" smtClean="0"/>
              <a:t>,</a:t>
            </a:r>
            <a:r>
              <a:rPr lang="en-US" sz="1400" dirty="0" smtClean="0"/>
              <a:t> </a:t>
            </a:r>
            <a:r>
              <a:rPr lang="el-GR" sz="1400" dirty="0" smtClean="0"/>
              <a:t>αναπτύσσουν σταδιακές καινοτομίες που δεν είναι ανατρεπτικές, αλλά τους επιτρέπουν να διατηρήσουν τη θέση τους. Κρίσιμη η συνεργασία των δυο...</a:t>
            </a:r>
          </a:p>
          <a:p>
            <a:pPr marL="365760" lvl="1" indent="0" algn="just">
              <a:buNone/>
            </a:pPr>
            <a:endParaRPr lang="el-GR" sz="1600" dirty="0" smtClean="0"/>
          </a:p>
          <a:p>
            <a:pPr marL="365760" lvl="1" indent="0" algn="just">
              <a:buNone/>
            </a:pPr>
            <a:r>
              <a:rPr lang="el-GR" sz="1400" dirty="0" smtClean="0"/>
              <a:t>- στις περισσότερες χώρες (πχ ηπειρωτική Ευρώπη) συνυπάρχουν οι αναλυτικές επιχειρήσεις μαζί με περισσότερες «αμυνόμενες» επιχειρήσεις (</a:t>
            </a:r>
            <a:r>
              <a:rPr lang="en-US" sz="1400" dirty="0" smtClean="0"/>
              <a:t>defenders) </a:t>
            </a:r>
            <a:r>
              <a:rPr lang="el-GR" sz="1400" dirty="0" smtClean="0"/>
              <a:t>που αποφεύγουν να εμπλακούν σε δράσεις έντασης τεχνολογίας – καινοτομίας για να ενισχύσουν τη θέση τους στην αγορά </a:t>
            </a:r>
            <a:endParaRPr lang="el-GR" sz="1600" dirty="0" smtClean="0"/>
          </a:p>
          <a:p>
            <a:pPr algn="just">
              <a:buFont typeface="Arial" pitchFamily="34" charset="0"/>
              <a:buChar char="•"/>
            </a:pPr>
            <a:endParaRPr lang="el-GR" sz="1400" dirty="0" smtClean="0"/>
          </a:p>
          <a:p>
            <a:pPr algn="just"/>
            <a:r>
              <a:rPr lang="en-US" sz="1200" dirty="0"/>
              <a:t>					</a:t>
            </a:r>
            <a:fld id="{5853C737-8F78-4C83-9F98-E1E97B5A07AA}" type="slidenum">
              <a:rPr lang="en-US" sz="1200"/>
              <a:pPr algn="just"/>
              <a:t>20</a:t>
            </a:fld>
            <a:r>
              <a:rPr lang="el-GR" sz="1200" dirty="0"/>
              <a:t> 			</a:t>
            </a:r>
          </a:p>
        </p:txBody>
      </p:sp>
    </p:spTree>
    <p:extLst>
      <p:ext uri="{BB962C8B-B14F-4D97-AF65-F5344CB8AC3E}">
        <p14:creationId xmlns:p14="http://schemas.microsoft.com/office/powerpoint/2010/main" val="1743912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21</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a:t>
            </a:r>
            <a:r>
              <a:rPr lang="el-GR" sz="1600" b="1" i="1" u="sng" dirty="0" smtClean="0"/>
              <a:t>γνώσης (ΙΙΙ)</a:t>
            </a:r>
          </a:p>
          <a:p>
            <a:pPr algn="ctr" defTabSz="912813" eaLnBrk="1" hangingPunct="1">
              <a:defRPr/>
            </a:pPr>
            <a:endParaRPr lang="el-GR" sz="2000" b="1" i="1" u="sng" dirty="0" smtClean="0"/>
          </a:p>
          <a:p>
            <a:pPr algn="ctr" defTabSz="912813" eaLnBrk="1" hangingPunct="1">
              <a:defRPr/>
            </a:pPr>
            <a:endParaRPr lang="el-GR" sz="800" b="1" dirty="0" smtClean="0"/>
          </a:p>
          <a:p>
            <a:pPr algn="ctr"/>
            <a:r>
              <a:rPr lang="el-GR" u="sng" dirty="0" smtClean="0"/>
              <a:t>Θεωρία των κοινωνικών συστημάτων καινοτομίας </a:t>
            </a:r>
            <a:r>
              <a:rPr lang="en-US" u="sng" dirty="0" smtClean="0"/>
              <a:t>&amp; </a:t>
            </a:r>
            <a:r>
              <a:rPr lang="el-GR" u="sng" dirty="0" smtClean="0"/>
              <a:t>παραγωγής – </a:t>
            </a:r>
            <a:r>
              <a:rPr lang="en-US" u="sng" dirty="0" smtClean="0"/>
              <a:t>SSIP </a:t>
            </a:r>
            <a:r>
              <a:rPr lang="el-GR" u="sng" dirty="0" smtClean="0"/>
              <a:t>(Ι)</a:t>
            </a:r>
          </a:p>
          <a:p>
            <a:pPr algn="ctr"/>
            <a:endParaRPr lang="el-GR" u="sng" dirty="0" smtClean="0"/>
          </a:p>
          <a:p>
            <a:pPr marL="365760" lvl="1" indent="0" algn="just">
              <a:buNone/>
            </a:pPr>
            <a:endParaRPr lang="el-GR" sz="900" dirty="0" smtClean="0"/>
          </a:p>
          <a:p>
            <a:pPr marL="365760" lvl="1" indent="0" algn="just">
              <a:buNone/>
            </a:pPr>
            <a:r>
              <a:rPr lang="el-GR" sz="1600" dirty="0" smtClean="0"/>
              <a:t>- Διάκριση κρατών: α) συστήματα «αγοράς», β) «μέσο-</a:t>
            </a:r>
            <a:r>
              <a:rPr lang="el-GR" sz="1600" dirty="0" err="1" smtClean="0"/>
              <a:t>κορπορατιστικά</a:t>
            </a:r>
            <a:r>
              <a:rPr lang="el-GR" sz="1600" dirty="0" smtClean="0"/>
              <a:t>» συστήματα, γ) «ευρωπαϊκά-δημόσια ρυθμιζόμενα» συστήματα, δ) «σοσιαλδημοκρατικά» συστήματα</a:t>
            </a:r>
          </a:p>
          <a:p>
            <a:pPr marL="365760" lvl="1" indent="0" algn="just">
              <a:buNone/>
            </a:pPr>
            <a:endParaRPr lang="el-GR" dirty="0" smtClean="0"/>
          </a:p>
          <a:p>
            <a:pPr marL="365760" lvl="1" indent="0" algn="just">
              <a:buNone/>
            </a:pPr>
            <a:r>
              <a:rPr lang="el-GR" sz="1600" dirty="0" smtClean="0"/>
              <a:t>- Οι θεσμοί είναι σημαντικοί στις διαφοροποιήσεις των οικονομιών στην επιστημονική, τεχνολογική και βιομηχανική εξειδίκευση των χωρών</a:t>
            </a:r>
          </a:p>
          <a:p>
            <a:pPr marL="365760" lvl="1" indent="0" algn="just">
              <a:buNone/>
            </a:pPr>
            <a:endParaRPr lang="el-GR" sz="1600" dirty="0" smtClean="0"/>
          </a:p>
          <a:p>
            <a:pPr marL="365760" lvl="1" indent="0" algn="just">
              <a:buNone/>
            </a:pPr>
            <a:r>
              <a:rPr lang="el-GR" sz="1600" dirty="0" smtClean="0"/>
              <a:t>- </a:t>
            </a:r>
            <a:r>
              <a:rPr lang="el-GR" sz="1600" dirty="0"/>
              <a:t>Πυρήνας της θεωρίας: η αλληλεπίδραση μεταξύ των παραγωγών γνώσης (επιστήμονες), εκείνων που μετατρέπουν τις ιδέες σε τεχνουργήματα (τεχνολόγοι) και όσων παράγουν προϊόντα στην αγορά (παραγωγικός τομέας)</a:t>
            </a:r>
          </a:p>
          <a:p>
            <a:pPr marL="365760" lvl="1" indent="0" algn="just">
              <a:buNone/>
            </a:pPr>
            <a:endParaRPr lang="el-GR" sz="1600" dirty="0"/>
          </a:p>
          <a:p>
            <a:pPr marL="365760" lvl="1" indent="0" algn="just">
              <a:buNone/>
            </a:pPr>
            <a:r>
              <a:rPr lang="el-GR" sz="1600" dirty="0"/>
              <a:t>- Σημαντικό ρόλο παίζουν παράγοντες, όπως:</a:t>
            </a:r>
          </a:p>
          <a:p>
            <a:pPr lvl="2" algn="just">
              <a:buFont typeface="Wingdings" pitchFamily="2" charset="2"/>
              <a:buChar char="ü"/>
            </a:pPr>
            <a:r>
              <a:rPr lang="el-GR" sz="1600" dirty="0"/>
              <a:t> το επίπεδο εκπαίδευσης – κατάρτισης</a:t>
            </a:r>
          </a:p>
          <a:p>
            <a:pPr lvl="2" algn="just">
              <a:buFont typeface="Wingdings" pitchFamily="2" charset="2"/>
              <a:buChar char="ü"/>
            </a:pPr>
            <a:r>
              <a:rPr lang="el-GR" sz="1600" dirty="0"/>
              <a:t>το υφιστάμενο χρηματοδοτικό σύστημα (για την ενίσχυση της καινοτομίας)</a:t>
            </a:r>
          </a:p>
          <a:p>
            <a:pPr lvl="2" algn="just">
              <a:buFont typeface="Wingdings" pitchFamily="2" charset="2"/>
              <a:buChar char="ü"/>
            </a:pPr>
            <a:r>
              <a:rPr lang="el-GR" sz="1600" dirty="0"/>
              <a:t>οι εργασιακές σχέσεις και ο τρόπος οργάνωσής τους</a:t>
            </a:r>
          </a:p>
          <a:p>
            <a:pPr lvl="2" algn="just">
              <a:buFont typeface="Wingdings" pitchFamily="2" charset="2"/>
              <a:buChar char="ü"/>
            </a:pPr>
            <a:r>
              <a:rPr lang="el-GR" sz="1600" dirty="0"/>
              <a:t>η ύπαρξη συνεργασίας στις παραγωγικές σχέσεις και το είδος/ποιότητά τους</a:t>
            </a:r>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400" dirty="0" smtClean="0"/>
          </a:p>
          <a:p>
            <a:pPr algn="just">
              <a:buFont typeface="Arial" pitchFamily="34" charset="0"/>
              <a:buChar char="•"/>
            </a:pPr>
            <a:endParaRPr lang="el-GR" sz="1400" dirty="0" smtClean="0"/>
          </a:p>
          <a:p>
            <a:pPr algn="just"/>
            <a:r>
              <a:rPr lang="en-US" sz="1200" dirty="0"/>
              <a:t>					</a:t>
            </a:r>
            <a:fld id="{5853C737-8F78-4C83-9F98-E1E97B5A07AA}" type="slidenum">
              <a:rPr lang="en-US" sz="1200"/>
              <a:pPr algn="just"/>
              <a:t>21</a:t>
            </a:fld>
            <a:r>
              <a:rPr lang="el-GR" sz="1200" dirty="0"/>
              <a:t> 			</a:t>
            </a:r>
          </a:p>
        </p:txBody>
      </p:sp>
    </p:spTree>
    <p:extLst>
      <p:ext uri="{BB962C8B-B14F-4D97-AF65-F5344CB8AC3E}">
        <p14:creationId xmlns:p14="http://schemas.microsoft.com/office/powerpoint/2010/main" val="2529024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22</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a:t>
            </a:r>
            <a:r>
              <a:rPr lang="el-GR" sz="1600" b="1" i="1" u="sng" dirty="0" smtClean="0"/>
              <a:t>γνώσης (Ι</a:t>
            </a:r>
            <a:r>
              <a:rPr lang="en-US" sz="1600" b="1" i="1" u="sng" dirty="0" smtClean="0"/>
              <a:t>V</a:t>
            </a:r>
            <a:r>
              <a:rPr lang="el-GR" sz="1600" b="1" i="1" u="sng" dirty="0" smtClean="0"/>
              <a:t>)</a:t>
            </a:r>
          </a:p>
          <a:p>
            <a:pPr algn="ctr" defTabSz="912813" eaLnBrk="1" hangingPunct="1">
              <a:defRPr/>
            </a:pPr>
            <a:endParaRPr lang="el-GR" sz="2000" b="1" i="1" u="sng" dirty="0" smtClean="0"/>
          </a:p>
          <a:p>
            <a:pPr algn="ctr" defTabSz="912813" eaLnBrk="1" hangingPunct="1">
              <a:defRPr/>
            </a:pPr>
            <a:endParaRPr lang="el-GR" sz="800" b="1" dirty="0" smtClean="0"/>
          </a:p>
          <a:p>
            <a:pPr algn="ctr"/>
            <a:r>
              <a:rPr lang="el-GR" u="sng" dirty="0" smtClean="0"/>
              <a:t>Θεωρία των κοινωνικών συστημάτων καινοτομίας </a:t>
            </a:r>
            <a:r>
              <a:rPr lang="en-US" u="sng" dirty="0" smtClean="0"/>
              <a:t>&amp; </a:t>
            </a:r>
            <a:r>
              <a:rPr lang="el-GR" u="sng" dirty="0" smtClean="0"/>
              <a:t>παραγωγής – </a:t>
            </a:r>
            <a:r>
              <a:rPr lang="en-US" u="sng" dirty="0" smtClean="0"/>
              <a:t>SSIP </a:t>
            </a:r>
            <a:r>
              <a:rPr lang="el-GR" u="sng" dirty="0" smtClean="0"/>
              <a:t>(Ι</a:t>
            </a:r>
            <a:r>
              <a:rPr lang="en-US" u="sng" dirty="0" smtClean="0"/>
              <a:t>I</a:t>
            </a:r>
            <a:r>
              <a:rPr lang="el-GR" u="sng" dirty="0" smtClean="0"/>
              <a:t>)</a:t>
            </a:r>
          </a:p>
          <a:p>
            <a:pPr marL="365760" lvl="1" indent="0" algn="just"/>
            <a:endParaRPr lang="en-US" u="sng" dirty="0"/>
          </a:p>
          <a:p>
            <a:pPr marL="365760" lvl="1" indent="0"/>
            <a:r>
              <a:rPr lang="el-GR" sz="1400" dirty="0" smtClean="0"/>
              <a:t>Σχήμα: Απεικόνιση </a:t>
            </a:r>
            <a:r>
              <a:rPr lang="el-GR" sz="1400" dirty="0"/>
              <a:t>των κοινωνικών συστημάτων καινοτομίας και </a:t>
            </a:r>
            <a:r>
              <a:rPr lang="el-GR" sz="1400" dirty="0" smtClean="0"/>
              <a:t>παραγωγής</a:t>
            </a:r>
            <a:endParaRPr lang="en-US" sz="1400" dirty="0" smtClean="0"/>
          </a:p>
          <a:p>
            <a:pPr marL="365760" lvl="1" indent="0" algn="just"/>
            <a:endParaRPr lang="en-US" sz="14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n-US" sz="1600" dirty="0"/>
          </a:p>
          <a:p>
            <a:pPr marL="651510" lvl="1" indent="-285750" algn="just">
              <a:buFontTx/>
              <a:buChar char="-"/>
            </a:pPr>
            <a:endParaRPr lang="en-US" sz="1600" dirty="0" smtClean="0"/>
          </a:p>
          <a:p>
            <a:pPr marL="651510" lvl="1" indent="-285750" algn="just">
              <a:buFontTx/>
              <a:buChar char="-"/>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400" dirty="0" smtClean="0"/>
          </a:p>
          <a:p>
            <a:pPr algn="just">
              <a:buFont typeface="Arial" pitchFamily="34" charset="0"/>
              <a:buChar char="•"/>
            </a:pPr>
            <a:endParaRPr lang="el-GR" sz="1400" dirty="0" smtClean="0"/>
          </a:p>
          <a:p>
            <a:pPr algn="just"/>
            <a:r>
              <a:rPr lang="en-US" sz="1200" dirty="0"/>
              <a:t>					</a:t>
            </a:r>
            <a:fld id="{5853C737-8F78-4C83-9F98-E1E97B5A07AA}" type="slidenum">
              <a:rPr lang="en-US" sz="1200"/>
              <a:pPr algn="just"/>
              <a:t>22</a:t>
            </a:fld>
            <a:r>
              <a:rPr lang="el-GR" sz="1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13109"/>
            <a:ext cx="4737460" cy="443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263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23</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a:t>
            </a:r>
            <a:r>
              <a:rPr lang="el-GR" sz="1600" b="1" i="1" u="sng" dirty="0" smtClean="0"/>
              <a:t>γνώσης (</a:t>
            </a:r>
            <a:r>
              <a:rPr lang="en-US" sz="1600" b="1" i="1" u="sng" dirty="0" smtClean="0"/>
              <a:t>V</a:t>
            </a:r>
            <a:r>
              <a:rPr lang="el-GR" sz="1600" b="1" i="1" u="sng" dirty="0" smtClean="0"/>
              <a:t>)</a:t>
            </a:r>
          </a:p>
          <a:p>
            <a:pPr algn="ctr" defTabSz="912813" eaLnBrk="1" hangingPunct="1">
              <a:defRPr/>
            </a:pPr>
            <a:endParaRPr lang="el-GR" sz="800" b="1" dirty="0" smtClean="0"/>
          </a:p>
          <a:p>
            <a:pPr algn="ctr"/>
            <a:r>
              <a:rPr lang="el-GR" u="sng" dirty="0" smtClean="0"/>
              <a:t>Θεωρία των κοινωνικών συστημάτων καινοτομίας </a:t>
            </a:r>
            <a:r>
              <a:rPr lang="en-US" u="sng" dirty="0" smtClean="0"/>
              <a:t>&amp; </a:t>
            </a:r>
            <a:r>
              <a:rPr lang="el-GR" u="sng" dirty="0" smtClean="0"/>
              <a:t>παραγωγής</a:t>
            </a:r>
            <a:r>
              <a:rPr lang="en-US" u="sng" dirty="0" smtClean="0"/>
              <a:t>-SSIP</a:t>
            </a:r>
            <a:r>
              <a:rPr lang="el-GR" u="sng" dirty="0" smtClean="0"/>
              <a:t>(ΙΙ</a:t>
            </a:r>
            <a:r>
              <a:rPr lang="en-US" u="sng" dirty="0" smtClean="0"/>
              <a:t>I</a:t>
            </a:r>
            <a:r>
              <a:rPr lang="el-GR" u="sng" dirty="0" smtClean="0"/>
              <a:t>)</a:t>
            </a:r>
          </a:p>
          <a:p>
            <a:pPr marL="365760" lvl="1" indent="0" algn="just">
              <a:buNone/>
            </a:pPr>
            <a:endParaRPr lang="en-US" sz="1200" dirty="0" smtClean="0"/>
          </a:p>
          <a:p>
            <a:pPr marL="365760" lvl="1" indent="0" algn="just">
              <a:buNone/>
            </a:pPr>
            <a:r>
              <a:rPr lang="el-GR" sz="1200" dirty="0" smtClean="0"/>
              <a:t>Πίνακας 1: Ταξινόμηση των κοινωνικών συστημάτων καινοτομίας και παραγωγής σε είδη</a:t>
            </a:r>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400" dirty="0" smtClean="0"/>
          </a:p>
          <a:p>
            <a:pPr algn="just">
              <a:buFont typeface="Arial" pitchFamily="34" charset="0"/>
              <a:buChar char="•"/>
            </a:pPr>
            <a:endParaRPr lang="el-GR" sz="1400" dirty="0" smtClean="0"/>
          </a:p>
          <a:p>
            <a:pPr algn="just"/>
            <a:r>
              <a:rPr lang="en-US" sz="1200" dirty="0"/>
              <a:t>					</a:t>
            </a:r>
            <a:fld id="{5853C737-8F78-4C83-9F98-E1E97B5A07AA}" type="slidenum">
              <a:rPr lang="en-US" sz="1200"/>
              <a:pPr algn="just"/>
              <a:t>23</a:t>
            </a:fld>
            <a:r>
              <a:rPr lang="el-GR" sz="12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1857364"/>
            <a:ext cx="6768752" cy="463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685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24</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γνώσης </a:t>
            </a:r>
            <a:r>
              <a:rPr lang="el-GR" sz="1600" b="1" i="1" u="sng" dirty="0" smtClean="0"/>
              <a:t>(</a:t>
            </a:r>
            <a:r>
              <a:rPr lang="en-US" sz="1600" b="1" i="1" u="sng" dirty="0" smtClean="0"/>
              <a:t>VI</a:t>
            </a:r>
            <a:r>
              <a:rPr lang="el-GR" sz="1600" b="1" i="1" u="sng" dirty="0" smtClean="0"/>
              <a:t>)</a:t>
            </a:r>
          </a:p>
          <a:p>
            <a:pPr algn="ctr" defTabSz="912813" eaLnBrk="1" hangingPunct="1">
              <a:defRPr/>
            </a:pPr>
            <a:endParaRPr lang="el-GR" sz="1600" b="1" dirty="0" smtClean="0"/>
          </a:p>
          <a:p>
            <a:pPr lvl="2" algn="just">
              <a:buFont typeface="Wingdings" pitchFamily="2" charset="2"/>
              <a:buChar char="ü"/>
            </a:pPr>
            <a:endParaRPr lang="en-US"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600" dirty="0" smtClean="0"/>
          </a:p>
          <a:p>
            <a:pPr lvl="2" algn="just">
              <a:buFont typeface="Wingdings" pitchFamily="2" charset="2"/>
              <a:buChar char="ü"/>
            </a:pPr>
            <a:endParaRPr lang="el-GR" sz="1400" dirty="0" smtClean="0"/>
          </a:p>
          <a:p>
            <a:pPr algn="just">
              <a:buFont typeface="Arial" pitchFamily="34" charset="0"/>
              <a:buChar char="•"/>
            </a:pPr>
            <a:endParaRPr lang="el-GR" sz="1400" dirty="0" smtClean="0"/>
          </a:p>
          <a:p>
            <a:pPr algn="just"/>
            <a:r>
              <a:rPr lang="en-US" sz="1200" dirty="0"/>
              <a:t>					</a:t>
            </a:r>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r>
              <a:rPr lang="el-GR" sz="1200" dirty="0" smtClean="0"/>
              <a:t>Πηγή: </a:t>
            </a:r>
            <a:r>
              <a:rPr lang="en-US" sz="1200" dirty="0" err="1" smtClean="0"/>
              <a:t>Amable</a:t>
            </a:r>
            <a:r>
              <a:rPr lang="el-GR" sz="1200" dirty="0" smtClean="0"/>
              <a:t>, </a:t>
            </a:r>
            <a:r>
              <a:rPr lang="en-US" sz="1200" dirty="0" smtClean="0"/>
              <a:t>B. </a:t>
            </a:r>
            <a:r>
              <a:rPr lang="el-GR" sz="1200" dirty="0" smtClean="0"/>
              <a:t>(200</a:t>
            </a:r>
            <a:r>
              <a:rPr lang="en-US" sz="1200" dirty="0" smtClean="0"/>
              <a:t>3</a:t>
            </a:r>
            <a:r>
              <a:rPr lang="el-GR" sz="1200" dirty="0" smtClean="0"/>
              <a:t>).</a:t>
            </a:r>
            <a:r>
              <a:rPr lang="en-US" sz="1200" dirty="0" smtClean="0"/>
              <a:t> </a:t>
            </a:r>
            <a:r>
              <a:rPr lang="en-US" sz="1200" i="1" dirty="0" smtClean="0"/>
              <a:t>The Diversity of Modern Capitalism.</a:t>
            </a:r>
            <a:r>
              <a:rPr lang="en-US" sz="1200" dirty="0" smtClean="0"/>
              <a:t> Oxford: Oxford University Press </a:t>
            </a:r>
            <a:r>
              <a:rPr lang="el-GR" sz="1200" dirty="0"/>
              <a: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14" y="714356"/>
            <a:ext cx="6696744" cy="4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1214422"/>
            <a:ext cx="6696744" cy="264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3857628"/>
            <a:ext cx="6696743" cy="27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337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25</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600" b="1" i="1" u="sng" dirty="0"/>
              <a:t>Σύγχρονος παγκόσμιος ανταγωνισμός στη βάση των δραστηριοτήτων έντασης </a:t>
            </a:r>
            <a:r>
              <a:rPr lang="el-GR" sz="1600" b="1" i="1" u="sng" dirty="0" smtClean="0"/>
              <a:t>γνώσης (</a:t>
            </a:r>
            <a:r>
              <a:rPr lang="en-US" sz="1600" b="1" i="1" u="sng" dirty="0" smtClean="0"/>
              <a:t>VI</a:t>
            </a:r>
            <a:r>
              <a:rPr lang="el-GR" sz="1600" b="1" i="1" u="sng" dirty="0" smtClean="0"/>
              <a:t>Ι)</a:t>
            </a:r>
          </a:p>
          <a:p>
            <a:pPr algn="ctr" defTabSz="912813" eaLnBrk="1" hangingPunct="1">
              <a:defRPr/>
            </a:pPr>
            <a:endParaRPr lang="el-GR" sz="1900" b="1" i="1" u="sng" dirty="0" smtClean="0"/>
          </a:p>
          <a:p>
            <a:pPr algn="just"/>
            <a:r>
              <a:rPr lang="el-GR" u="sng" dirty="0" smtClean="0"/>
              <a:t>Επαληθεύονται </a:t>
            </a:r>
            <a:r>
              <a:rPr lang="el-GR" u="sng" dirty="0"/>
              <a:t>πρακτικά όσα αναφέρουν τα </a:t>
            </a:r>
            <a:r>
              <a:rPr lang="en-US" u="sng" dirty="0" err="1"/>
              <a:t>VoC</a:t>
            </a:r>
            <a:r>
              <a:rPr lang="el-GR" u="sng" dirty="0"/>
              <a:t> (</a:t>
            </a:r>
            <a:r>
              <a:rPr lang="en-US" u="sng" dirty="0"/>
              <a:t>varieties of capitalism)</a:t>
            </a:r>
            <a:r>
              <a:rPr lang="el-GR" u="sng" dirty="0"/>
              <a:t>;</a:t>
            </a:r>
          </a:p>
          <a:p>
            <a:pPr lvl="1" algn="just"/>
            <a:endParaRPr lang="el-GR" sz="1700" dirty="0"/>
          </a:p>
          <a:p>
            <a:pPr lvl="1" algn="just">
              <a:buFont typeface="Arial" pitchFamily="34" charset="0"/>
              <a:buChar char="•"/>
            </a:pPr>
            <a:r>
              <a:rPr lang="el-GR" sz="1400" dirty="0"/>
              <a:t> η πραγματική εικόνα είναι πιο σύνθετη, </a:t>
            </a:r>
            <a:r>
              <a:rPr lang="el-GR" sz="1400" dirty="0" smtClean="0"/>
              <a:t>με </a:t>
            </a:r>
            <a:r>
              <a:rPr lang="el-GR" sz="1400" dirty="0"/>
              <a:t>συνέπεια οι ταξινομήσεις να είναι δύσκολες ή να μην προσφέρουν αξιόπιστα συμπεράσματα (παρά μόνο ίσως στο επίπεδο της συχνότητας των συγκεκριμένων παρατηρήσεων)</a:t>
            </a:r>
          </a:p>
          <a:p>
            <a:pPr lvl="1" algn="just">
              <a:buFont typeface="Arial" pitchFamily="34" charset="0"/>
              <a:buChar char="•"/>
            </a:pPr>
            <a:endParaRPr lang="el-GR" sz="1400" dirty="0"/>
          </a:p>
          <a:p>
            <a:pPr lvl="1" algn="just">
              <a:buFont typeface="Arial" pitchFamily="34" charset="0"/>
              <a:buChar char="•"/>
            </a:pPr>
            <a:r>
              <a:rPr lang="el-GR" sz="1400" dirty="0"/>
              <a:t> πρακτικά τα συστήματα καινοτομίας διαφέρουν στη βάση των ιστορικών εξελίξεων, των οικονομικών δομών, της οργάνωσής τους κ.λπ.</a:t>
            </a:r>
          </a:p>
          <a:p>
            <a:pPr lvl="1" algn="just">
              <a:buFont typeface="Arial" pitchFamily="34" charset="0"/>
              <a:buChar char="•"/>
            </a:pPr>
            <a:endParaRPr lang="el-GR" sz="1400" dirty="0"/>
          </a:p>
          <a:p>
            <a:pPr lvl="1" algn="just">
              <a:buFont typeface="Arial" pitchFamily="34" charset="0"/>
              <a:buChar char="•"/>
            </a:pPr>
            <a:r>
              <a:rPr lang="el-GR" sz="1400" dirty="0"/>
              <a:t> οι σημαντικές διαφορές προέρχονται από την ποικιλία σε όρους χρηματοδότησης, τη διάρθρωση των πόρων για Ε&amp;Α (π.χ. θεσμική χρηματοδότηση </a:t>
            </a:r>
            <a:r>
              <a:rPr lang="en-US" sz="1400" dirty="0"/>
              <a:t>vs. </a:t>
            </a:r>
            <a:r>
              <a:rPr lang="el-GR" sz="1400" dirty="0"/>
              <a:t>Ανταγωνιστική (</a:t>
            </a:r>
            <a:r>
              <a:rPr lang="en-US" sz="1400" dirty="0"/>
              <a:t>project funding))</a:t>
            </a:r>
            <a:r>
              <a:rPr lang="el-GR" sz="1400" dirty="0"/>
              <a:t>, τις σχέσεις της βιομηχανίας με τα πανεπιστήμια, καθώς και τη θεσμική και </a:t>
            </a:r>
            <a:r>
              <a:rPr lang="el-GR" sz="1400" dirty="0" err="1"/>
              <a:t>οργανωσιακή</a:t>
            </a:r>
            <a:r>
              <a:rPr lang="el-GR" sz="1400" dirty="0"/>
              <a:t> αρχιτεκτονική του δημόσιου συστήματος στήριξης της </a:t>
            </a:r>
            <a:r>
              <a:rPr lang="en-US" sz="1400" dirty="0" smtClean="0"/>
              <a:t>ETAK</a:t>
            </a:r>
          </a:p>
          <a:p>
            <a:pPr lvl="1" algn="just">
              <a:buFont typeface="Arial" pitchFamily="34" charset="0"/>
              <a:buChar char="•"/>
            </a:pPr>
            <a:endParaRPr lang="en-US" sz="1400" dirty="0"/>
          </a:p>
          <a:p>
            <a:pPr lvl="1" algn="just">
              <a:buFont typeface="Arial" pitchFamily="34" charset="0"/>
              <a:buChar char="•"/>
            </a:pPr>
            <a:r>
              <a:rPr lang="en-US" sz="1400" dirty="0" smtClean="0"/>
              <a:t> </a:t>
            </a:r>
            <a:r>
              <a:rPr lang="el-GR" sz="1400" dirty="0"/>
              <a:t>τα κράτη δεν διατηρούν απαραίτητα την ίδια καινοτομική ικανότητα, ενώ και η παραγωγική διάρθρωση είναι δυναμική</a:t>
            </a:r>
          </a:p>
          <a:p>
            <a:pPr lvl="1" algn="just">
              <a:buFont typeface="Arial" pitchFamily="34" charset="0"/>
              <a:buChar char="•"/>
            </a:pPr>
            <a:endParaRPr lang="el-GR" sz="1400" dirty="0"/>
          </a:p>
          <a:p>
            <a:pPr lvl="1" algn="just">
              <a:buFont typeface="Arial" pitchFamily="34" charset="0"/>
              <a:buChar char="•"/>
            </a:pPr>
            <a:r>
              <a:rPr lang="el-GR" sz="1400" dirty="0"/>
              <a:t> </a:t>
            </a:r>
            <a:r>
              <a:rPr lang="el-GR" sz="1400" dirty="0" smtClean="0"/>
              <a:t> </a:t>
            </a:r>
            <a:r>
              <a:rPr lang="el-GR" sz="1400" dirty="0"/>
              <a:t>τα </a:t>
            </a:r>
            <a:r>
              <a:rPr lang="el-GR" sz="1400" dirty="0" err="1"/>
              <a:t>VoC</a:t>
            </a:r>
            <a:r>
              <a:rPr lang="el-GR" sz="1400" dirty="0"/>
              <a:t> αγνοούν βασικά τον ρόλο του κράτους (πχ ρόλο κρατικών προμηθειών, δημόσιων παν/</a:t>
            </a:r>
            <a:r>
              <a:rPr lang="el-GR" sz="1400" dirty="0" err="1"/>
              <a:t>μιων</a:t>
            </a:r>
            <a:r>
              <a:rPr lang="el-GR" sz="1400" dirty="0"/>
              <a:t> κ.λπ.) </a:t>
            </a:r>
          </a:p>
          <a:p>
            <a:pPr lvl="1" algn="just">
              <a:buFont typeface="Arial" pitchFamily="34" charset="0"/>
              <a:buChar char="•"/>
            </a:pPr>
            <a:endParaRPr lang="el-GR" sz="1400" dirty="0"/>
          </a:p>
          <a:p>
            <a:pPr lvl="1" algn="just">
              <a:buFont typeface="Arial" pitchFamily="34" charset="0"/>
              <a:buChar char="•"/>
            </a:pPr>
            <a:r>
              <a:rPr lang="el-GR" sz="1400" dirty="0"/>
              <a:t> μεθοδολογικά βασικό: η ξεχωριστή εξέταση των ΗΠΑ και η μη συμπερίληψή της σε συγκεκριμένη ομάδα χωρών, καθώς έτσι τα αποτελέσματα γίνονται μεροληπτικά</a:t>
            </a:r>
          </a:p>
          <a:p>
            <a:pPr lvl="1" algn="just">
              <a:buFont typeface="Arial" pitchFamily="34" charset="0"/>
              <a:buChar char="•"/>
            </a:pPr>
            <a:endParaRPr lang="el-GR" sz="1400" dirty="0"/>
          </a:p>
          <a:p>
            <a:pPr lvl="1" algn="just">
              <a:buFont typeface="Arial" pitchFamily="34" charset="0"/>
              <a:buChar char="•"/>
            </a:pPr>
            <a:r>
              <a:rPr lang="el-GR" sz="1400" dirty="0"/>
              <a:t> ανάλογα με τα κριτήρια και τις μετρήσεις μπορεί να σχηματίζονται κι άλλες ομαδοποιήσεις χωρών</a:t>
            </a:r>
          </a:p>
          <a:p>
            <a:pPr algn="just"/>
            <a:r>
              <a:rPr lang="en-US" sz="1200" dirty="0"/>
              <a:t>					</a:t>
            </a:r>
            <a:fld id="{5853C737-8F78-4C83-9F98-E1E97B5A07AA}" type="slidenum">
              <a:rPr lang="en-US" sz="1200"/>
              <a:pPr algn="just"/>
              <a:t>25</a:t>
            </a:fld>
            <a:r>
              <a:rPr lang="el-GR" sz="1200" dirty="0"/>
              <a:t> 			</a:t>
            </a:r>
          </a:p>
        </p:txBody>
      </p:sp>
    </p:spTree>
    <p:extLst>
      <p:ext uri="{BB962C8B-B14F-4D97-AF65-F5344CB8AC3E}">
        <p14:creationId xmlns:p14="http://schemas.microsoft.com/office/powerpoint/2010/main" val="4181725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26</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ctr" defTabSz="912813" eaLnBrk="1" hangingPunct="1">
              <a:defRPr/>
            </a:pPr>
            <a:r>
              <a:rPr lang="el-GR" sz="2000" b="1" i="1" u="sng" dirty="0" smtClean="0"/>
              <a:t>Πτυχές του σύγχρονου οικονομικού ανταγωνισμού μεταξύ χωρών και μεταξύ διαφορετικών περιοχών </a:t>
            </a:r>
            <a:r>
              <a:rPr lang="en-US" sz="2000" b="1" i="1" u="sng" dirty="0" smtClean="0"/>
              <a:t>(I)</a:t>
            </a:r>
            <a:endParaRPr lang="el-GR" sz="2000" b="1" i="1" u="sng" dirty="0" smtClean="0"/>
          </a:p>
          <a:p>
            <a:pPr algn="just" defTabSz="912813" eaLnBrk="1" hangingPunct="1">
              <a:defRPr/>
            </a:pPr>
            <a:endParaRPr lang="en-US" sz="1100" b="1" dirty="0" smtClean="0"/>
          </a:p>
          <a:p>
            <a:pPr algn="just" defTabSz="912813" eaLnBrk="1" hangingPunct="1">
              <a:defRPr/>
            </a:pPr>
            <a:endParaRPr lang="el-GR" sz="1100" b="1" dirty="0" smtClean="0"/>
          </a:p>
          <a:p>
            <a:pPr algn="just">
              <a:buFont typeface="Arial" pitchFamily="34" charset="0"/>
              <a:buChar char="•"/>
            </a:pPr>
            <a:r>
              <a:rPr lang="el-GR" sz="1000" dirty="0" smtClean="0">
                <a:latin typeface="+mj-lt"/>
              </a:rPr>
              <a:t> </a:t>
            </a:r>
            <a:r>
              <a:rPr lang="el-GR" sz="1600" dirty="0" smtClean="0">
                <a:latin typeface="+mj-lt"/>
              </a:rPr>
              <a:t>Σήμερα οι επιχειρήσεις μπορούν να αντλούν πληροφορίες εύκολα, συνεπώς είναι σε θέση να </a:t>
            </a:r>
            <a:r>
              <a:rPr lang="el-GR" sz="1600" b="1" dirty="0" smtClean="0">
                <a:latin typeface="+mj-lt"/>
              </a:rPr>
              <a:t>αξιοποιούν πόρους </a:t>
            </a:r>
            <a:r>
              <a:rPr lang="el-GR" sz="1600" dirty="0" smtClean="0">
                <a:latin typeface="+mj-lt"/>
              </a:rPr>
              <a:t>(κεφάλαια, ενδιάμεσα προϊόντα, τεχνολογία) </a:t>
            </a:r>
            <a:r>
              <a:rPr lang="el-GR" sz="1600" b="1" dirty="0" smtClean="0">
                <a:latin typeface="+mj-lt"/>
              </a:rPr>
              <a:t>από όλο τον κόσμο</a:t>
            </a:r>
          </a:p>
          <a:p>
            <a:pPr algn="just">
              <a:buFont typeface="Arial" pitchFamily="34" charset="0"/>
              <a:buChar char="•"/>
            </a:pPr>
            <a:endParaRPr lang="en-US" sz="1600" dirty="0" smtClean="0">
              <a:latin typeface="+mj-lt"/>
            </a:endParaRPr>
          </a:p>
          <a:p>
            <a:pPr algn="just">
              <a:buFont typeface="Arial" pitchFamily="34" charset="0"/>
              <a:buChar char="•"/>
            </a:pPr>
            <a:r>
              <a:rPr lang="el-GR" sz="1600" dirty="0" smtClean="0">
                <a:latin typeface="+mj-lt"/>
              </a:rPr>
              <a:t> </a:t>
            </a:r>
            <a:r>
              <a:rPr lang="el-GR" sz="1600" b="1" dirty="0" smtClean="0">
                <a:latin typeface="+mj-lt"/>
              </a:rPr>
              <a:t>Η χωρική διάσταση </a:t>
            </a:r>
            <a:r>
              <a:rPr lang="el-GR" sz="1600" dirty="0" smtClean="0">
                <a:latin typeface="+mj-lt"/>
              </a:rPr>
              <a:t>των δραστηριοτήτων (επενδύσεις, παραγωγή) </a:t>
            </a:r>
            <a:r>
              <a:rPr lang="el-GR" sz="1600" b="1" dirty="0" smtClean="0">
                <a:latin typeface="+mj-lt"/>
              </a:rPr>
              <a:t>έχει σημασία</a:t>
            </a:r>
            <a:r>
              <a:rPr lang="el-GR" sz="1600" dirty="0" smtClean="0">
                <a:latin typeface="+mj-lt"/>
              </a:rPr>
              <a:t>. </a:t>
            </a:r>
            <a:r>
              <a:rPr lang="el-GR" sz="1600" dirty="0" smtClean="0"/>
              <a:t>Σε αυτό το πλαίσιο αναδεικνύεται η έννοια των </a:t>
            </a:r>
            <a:r>
              <a:rPr lang="en-US" sz="1600" dirty="0" smtClean="0"/>
              <a:t>clusters (</a:t>
            </a:r>
            <a:r>
              <a:rPr lang="el-GR" sz="1600" dirty="0" smtClean="0"/>
              <a:t>κυριολεκτικά ή μεταφορικά, το πιο γνωστό παράδειγμα </a:t>
            </a:r>
            <a:r>
              <a:rPr lang="en-US" sz="1600" dirty="0" smtClean="0"/>
              <a:t>Hollywood</a:t>
            </a:r>
            <a:r>
              <a:rPr lang="el-GR" sz="1600" dirty="0" smtClean="0"/>
              <a:t>, </a:t>
            </a:r>
            <a:r>
              <a:rPr lang="en-US" sz="1600" dirty="0" smtClean="0"/>
              <a:t>City </a:t>
            </a:r>
            <a:r>
              <a:rPr lang="el-GR" sz="1600" dirty="0" smtClean="0"/>
              <a:t>Λονδίνου)</a:t>
            </a:r>
            <a:endParaRPr lang="el-GR" sz="1600" dirty="0" smtClean="0">
              <a:latin typeface="+mj-lt"/>
            </a:endParaRPr>
          </a:p>
          <a:p>
            <a:pPr algn="just">
              <a:buFont typeface="Arial" pitchFamily="34" charset="0"/>
              <a:buChar char="•"/>
            </a:pPr>
            <a:endParaRPr lang="en-US" sz="1600" dirty="0" smtClean="0">
              <a:latin typeface="+mj-lt"/>
            </a:endParaRPr>
          </a:p>
          <a:p>
            <a:pPr algn="just">
              <a:buFont typeface="Arial" pitchFamily="34" charset="0"/>
              <a:buChar char="•"/>
            </a:pPr>
            <a:r>
              <a:rPr lang="el-GR" sz="1600" dirty="0" smtClean="0">
                <a:latin typeface="+mj-lt"/>
              </a:rPr>
              <a:t> Η δυναμική αυτή </a:t>
            </a:r>
            <a:r>
              <a:rPr lang="el-GR" sz="1600" b="1" dirty="0" smtClean="0">
                <a:latin typeface="+mj-lt"/>
              </a:rPr>
              <a:t>μεταβάλλει το περιεχόμενο και την έννοια των συγκριτικών πλεονεκτημάτων </a:t>
            </a:r>
            <a:r>
              <a:rPr lang="el-GR" sz="1600" dirty="0" smtClean="0">
                <a:latin typeface="+mj-lt"/>
              </a:rPr>
              <a:t>που παίζουν ιδιαίτερο ρόλο στη λήψη των αποφάσεων, σε σχέση με παλιότερα (πχ υποδομές, φτηνό εργατικό κόστος). Σήμερα μεγαλύτερη η σημασία της δυνατότητας να γίνονται οι επιχειρήσεις πιο παραγωγικές (παραγωγική χρήση των εισροών τους, συνεχής αναζήτηση  και αξιοποίηση-επίτευξη της καινοτομίας)</a:t>
            </a:r>
          </a:p>
          <a:p>
            <a:pPr algn="just">
              <a:buFont typeface="Arial" pitchFamily="34" charset="0"/>
              <a:buChar char="•"/>
            </a:pPr>
            <a:endParaRPr lang="en-US" sz="1600" dirty="0" smtClean="0">
              <a:latin typeface="+mj-lt"/>
            </a:endParaRPr>
          </a:p>
          <a:p>
            <a:pPr algn="just">
              <a:buFont typeface="Arial" pitchFamily="34" charset="0"/>
              <a:buChar char="•"/>
            </a:pPr>
            <a:r>
              <a:rPr lang="el-GR" sz="1600" dirty="0" smtClean="0">
                <a:latin typeface="+mj-lt"/>
              </a:rPr>
              <a:t> </a:t>
            </a:r>
            <a:r>
              <a:rPr lang="el-GR" sz="1600" dirty="0" smtClean="0"/>
              <a:t> Άρα αναπτύσσεται </a:t>
            </a:r>
            <a:r>
              <a:rPr lang="el-GR" sz="1600" b="1" dirty="0" smtClean="0"/>
              <a:t>ανταγωνισμός μεταξύ περιοχών </a:t>
            </a:r>
            <a:r>
              <a:rPr lang="el-GR" sz="1600" dirty="0" smtClean="0"/>
              <a:t>(σε εθνικό ή </a:t>
            </a:r>
            <a:r>
              <a:rPr lang="el-GR" sz="1600" dirty="0" err="1" smtClean="0"/>
              <a:t>υποεθνικό</a:t>
            </a:r>
            <a:r>
              <a:rPr lang="el-GR" sz="1600" dirty="0" smtClean="0"/>
              <a:t> επίπεδο) για την προσέλκυση επενδύσεων</a:t>
            </a:r>
            <a:endParaRPr lang="el-GR" sz="1600" dirty="0" smtClean="0">
              <a:latin typeface="+mj-lt"/>
            </a:endParaRPr>
          </a:p>
          <a:p>
            <a:pPr algn="just">
              <a:buFont typeface="Arial" pitchFamily="34" charset="0"/>
              <a:buChar char="•"/>
            </a:pPr>
            <a:endParaRPr lang="en-US" sz="1600" dirty="0" smtClean="0">
              <a:latin typeface="+mj-lt"/>
            </a:endParaRPr>
          </a:p>
          <a:p>
            <a:pPr algn="just">
              <a:buFont typeface="Arial" pitchFamily="34" charset="0"/>
              <a:buChar char="•"/>
            </a:pPr>
            <a:r>
              <a:rPr lang="el-GR" sz="1600" dirty="0" smtClean="0">
                <a:latin typeface="+mj-lt"/>
              </a:rPr>
              <a:t> Αναδεικνύεται η σημασία της (χωρικής) </a:t>
            </a:r>
            <a:r>
              <a:rPr lang="el-GR" sz="1600" b="1" dirty="0" smtClean="0">
                <a:latin typeface="+mj-lt"/>
              </a:rPr>
              <a:t>διασύνδεσης των επιχειρήσεων με </a:t>
            </a:r>
            <a:r>
              <a:rPr lang="el-GR" sz="1600" dirty="0" smtClean="0">
                <a:latin typeface="+mj-lt"/>
              </a:rPr>
              <a:t>θεσμούς, λειτουργίες, προμηθευτές, αγορά εργασίας ανά κλάδο ή ακόμη και επιστημονική περιοχή</a:t>
            </a:r>
          </a:p>
          <a:p>
            <a:pPr algn="just">
              <a:buFont typeface="Arial" pitchFamily="34" charset="0"/>
              <a:buChar char="•"/>
            </a:pPr>
            <a:endParaRPr lang="en-US" sz="1600" dirty="0" smtClean="0">
              <a:latin typeface="+mj-lt"/>
            </a:endParaRPr>
          </a:p>
          <a:p>
            <a:pPr algn="just">
              <a:buFont typeface="Arial" pitchFamily="34" charset="0"/>
              <a:buChar char="•"/>
            </a:pPr>
            <a:r>
              <a:rPr lang="el-GR" sz="1600" dirty="0" smtClean="0">
                <a:latin typeface="+mj-lt"/>
              </a:rPr>
              <a:t> </a:t>
            </a:r>
            <a:r>
              <a:rPr lang="el-GR" sz="1600" b="1" dirty="0" smtClean="0">
                <a:latin typeface="+mj-lt"/>
              </a:rPr>
              <a:t>Κρίσιμοι παράγοντες που ευνοούν την προσέλκυση παραγωγικής δραστηριότητας</a:t>
            </a:r>
            <a:r>
              <a:rPr lang="el-GR" sz="1600" dirty="0" smtClean="0">
                <a:latin typeface="+mj-lt"/>
              </a:rPr>
              <a:t>, άρα και επενδύσεων: ο βαθμός πολυπλοκότητας της παραγωγής (</a:t>
            </a:r>
            <a:r>
              <a:rPr lang="en-US" sz="1600" dirty="0" smtClean="0">
                <a:latin typeface="+mj-lt"/>
              </a:rPr>
              <a:t>sophistication)</a:t>
            </a:r>
            <a:r>
              <a:rPr lang="el-GR" sz="1600" dirty="0" smtClean="0">
                <a:latin typeface="+mj-lt"/>
              </a:rPr>
              <a:t>,</a:t>
            </a:r>
            <a:r>
              <a:rPr lang="en-US" sz="1600" dirty="0" smtClean="0">
                <a:latin typeface="+mj-lt"/>
              </a:rPr>
              <a:t> </a:t>
            </a:r>
            <a:r>
              <a:rPr lang="el-GR" sz="1600" dirty="0" smtClean="0">
                <a:latin typeface="+mj-lt"/>
              </a:rPr>
              <a:t>η ύπαρξη και αξιοποίηση προηγμένης τεχνολογίας, το ευρύτερο επιχειρηματικό περιβάλλον, ανθρώπινο δυναμικό με δεξιότητες κ.λπ.</a:t>
            </a:r>
            <a:r>
              <a:rPr lang="el-GR" sz="1200" dirty="0" smtClean="0"/>
              <a:t> </a:t>
            </a:r>
            <a:r>
              <a:rPr lang="el-GR" sz="1200" dirty="0"/>
              <a:t>			</a:t>
            </a:r>
          </a:p>
        </p:txBody>
      </p:sp>
    </p:spTree>
    <p:extLst>
      <p:ext uri="{BB962C8B-B14F-4D97-AF65-F5344CB8AC3E}">
        <p14:creationId xmlns:p14="http://schemas.microsoft.com/office/powerpoint/2010/main" val="2938658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27</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ctr" defTabSz="912813" eaLnBrk="1" hangingPunct="1">
              <a:defRPr/>
            </a:pPr>
            <a:r>
              <a:rPr lang="el-GR" sz="2000" b="1" i="1" u="sng" dirty="0"/>
              <a:t>Πτυχές του σύγχρονου οικονομικού ανταγωνισμού μεταξύ χωρών και μεταξύ διαφορετικών περιοχών </a:t>
            </a:r>
            <a:r>
              <a:rPr lang="en-US" sz="2000" b="1" i="1" u="sng" dirty="0" smtClean="0"/>
              <a:t>(II)</a:t>
            </a:r>
            <a:endParaRPr lang="el-GR" sz="2000" b="1" i="1" u="sng" dirty="0" smtClean="0"/>
          </a:p>
          <a:p>
            <a:pPr algn="just" defTabSz="912813" eaLnBrk="1" hangingPunct="1">
              <a:defRPr/>
            </a:pPr>
            <a:endParaRPr lang="el-GR" sz="1100" b="1" dirty="0" smtClean="0"/>
          </a:p>
          <a:p>
            <a:pPr algn="just">
              <a:buFont typeface="Arial" pitchFamily="34" charset="0"/>
              <a:buChar char="•"/>
            </a:pPr>
            <a:endParaRPr lang="en-US" sz="1400" b="1" dirty="0" smtClean="0">
              <a:latin typeface="+mj-lt"/>
            </a:endParaRPr>
          </a:p>
          <a:p>
            <a:pPr algn="just">
              <a:buFont typeface="Arial" pitchFamily="34" charset="0"/>
              <a:buChar char="•"/>
            </a:pPr>
            <a:r>
              <a:rPr lang="el-GR" sz="1600" dirty="0" smtClean="0">
                <a:latin typeface="+mj-lt"/>
              </a:rPr>
              <a:t>Τα </a:t>
            </a:r>
            <a:r>
              <a:rPr lang="en-US" sz="1600" b="1" dirty="0" smtClean="0">
                <a:latin typeface="+mj-lt"/>
              </a:rPr>
              <a:t>clusters </a:t>
            </a:r>
            <a:r>
              <a:rPr lang="el-GR" sz="1600" b="1" dirty="0" smtClean="0">
                <a:latin typeface="+mj-lt"/>
              </a:rPr>
              <a:t>επιτρέπουν σε επιχειρήσεις να δραστηριοποιούνται σαν να ήταν μεγαλύτερες </a:t>
            </a:r>
            <a:r>
              <a:rPr lang="el-GR" sz="1600" dirty="0" smtClean="0">
                <a:latin typeface="+mj-lt"/>
              </a:rPr>
              <a:t>ή σαν να είχαν ενωθεί με άλλες επιχειρήσεις χωρίς να χάνουν την αυτονομία και την ευελιξία τους. Με αυτό τον τρόπο ευνοούνται στη βάση των οικονομιών κλίμακας κ</a:t>
            </a:r>
            <a:r>
              <a:rPr lang="el-GR" sz="1600" dirty="0" smtClean="0"/>
              <a:t>αι συσσώρευσης εξαιτίας των συγκεντρώσεων που δημιουργούνται</a:t>
            </a:r>
            <a:endParaRPr lang="el-GR" sz="1600" dirty="0" smtClean="0">
              <a:latin typeface="+mj-lt"/>
            </a:endParaRPr>
          </a:p>
          <a:p>
            <a:pPr algn="just">
              <a:buFont typeface="Arial" pitchFamily="34" charset="0"/>
              <a:buChar char="•"/>
            </a:pPr>
            <a:endParaRPr lang="en-US" sz="1600" dirty="0" smtClean="0">
              <a:latin typeface="+mj-lt"/>
            </a:endParaRPr>
          </a:p>
          <a:p>
            <a:pPr algn="just">
              <a:buFont typeface="Arial" pitchFamily="34" charset="0"/>
              <a:buChar char="•"/>
            </a:pPr>
            <a:r>
              <a:rPr lang="el-GR" sz="1600" b="1" dirty="0" smtClean="0">
                <a:latin typeface="+mj-lt"/>
              </a:rPr>
              <a:t> </a:t>
            </a:r>
            <a:r>
              <a:rPr lang="el-GR" sz="1600" dirty="0" smtClean="0">
                <a:latin typeface="+mj-lt"/>
              </a:rPr>
              <a:t>Επίσης, </a:t>
            </a:r>
            <a:r>
              <a:rPr lang="el-GR" sz="1600" b="1" dirty="0" smtClean="0">
                <a:latin typeface="+mj-lt"/>
              </a:rPr>
              <a:t>ευνοούνται και οι συμπληρωματικότητες μεταξύ διαφορετικών κλάδων </a:t>
            </a:r>
            <a:r>
              <a:rPr lang="el-GR" sz="1600" dirty="0" smtClean="0">
                <a:latin typeface="+mj-lt"/>
              </a:rPr>
              <a:t>στην προσπάθεια καλύτερης και αποτελεσματικότερης κάλυψης των αναγκών της αγοράς (κλασικό παράδειγμα οι διαχύσεις από/στον τομέα του τουρισμού) αλλά και της προώθησης των προϊόντων στην αγορά (</a:t>
            </a:r>
            <a:r>
              <a:rPr lang="en-US" sz="1600" dirty="0" smtClean="0">
                <a:latin typeface="+mj-lt"/>
              </a:rPr>
              <a:t>marketing)</a:t>
            </a:r>
          </a:p>
          <a:p>
            <a:pPr algn="just">
              <a:buFont typeface="Arial" pitchFamily="34" charset="0"/>
              <a:buChar char="•"/>
            </a:pPr>
            <a:endParaRPr lang="en-US" sz="1600" b="1" dirty="0" smtClean="0">
              <a:latin typeface="+mj-lt"/>
            </a:endParaRPr>
          </a:p>
          <a:p>
            <a:pPr algn="just">
              <a:buFont typeface="Arial" pitchFamily="34" charset="0"/>
              <a:buChar char="•"/>
            </a:pPr>
            <a:r>
              <a:rPr lang="el-GR" sz="1600" b="1" dirty="0" smtClean="0">
                <a:latin typeface="+mj-lt"/>
              </a:rPr>
              <a:t> Σημαντικός ο ρόλος του Δημοσίου </a:t>
            </a:r>
            <a:r>
              <a:rPr lang="el-GR" sz="1600" dirty="0" smtClean="0">
                <a:latin typeface="+mj-lt"/>
              </a:rPr>
              <a:t>διά των φορέων έρευνας, του θεσμικού πλαισίου, την παροχή δημόσιων αγαθών για…</a:t>
            </a:r>
          </a:p>
          <a:p>
            <a:pPr algn="just"/>
            <a:r>
              <a:rPr lang="el-GR" sz="1600" dirty="0" smtClean="0"/>
              <a:t> </a:t>
            </a:r>
          </a:p>
          <a:p>
            <a:pPr marL="171450" indent="-171450" algn="just">
              <a:buFontTx/>
              <a:buChar char="-"/>
            </a:pPr>
            <a:r>
              <a:rPr lang="el-GR" sz="1600" dirty="0" smtClean="0"/>
              <a:t>Την καλλιέργεια εκείνων των συνθηκών που θα καταστήσουν τις περιοχές πιο ελκυστικές</a:t>
            </a:r>
          </a:p>
          <a:p>
            <a:pPr marL="171450" indent="-171450" algn="just">
              <a:buFontTx/>
              <a:buChar char="-"/>
            </a:pPr>
            <a:endParaRPr lang="el-GR" sz="1600" dirty="0" smtClean="0"/>
          </a:p>
          <a:p>
            <a:pPr marL="171450" indent="-171450" algn="just">
              <a:buFontTx/>
              <a:buChar char="-"/>
            </a:pPr>
            <a:r>
              <a:rPr lang="el-GR" sz="1600" dirty="0" smtClean="0"/>
              <a:t>Να καταστούν οι υπό ανάλυση περιοχές πιο ανταγωνιστικές, διά συγκριτικών πλεονεκτημάτων έντασης γνώσης</a:t>
            </a:r>
            <a:endParaRPr lang="en-US" sz="1600" dirty="0"/>
          </a:p>
          <a:p>
            <a:pPr algn="just"/>
            <a:r>
              <a:rPr lang="el-GR" sz="1200" dirty="0" smtClean="0"/>
              <a:t> </a:t>
            </a:r>
            <a:r>
              <a:rPr lang="el-GR" sz="1200" dirty="0"/>
              <a:t>			</a:t>
            </a:r>
          </a:p>
        </p:txBody>
      </p:sp>
    </p:spTree>
    <p:extLst>
      <p:ext uri="{BB962C8B-B14F-4D97-AF65-F5344CB8AC3E}">
        <p14:creationId xmlns:p14="http://schemas.microsoft.com/office/powerpoint/2010/main" val="3521399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28</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200" dirty="0"/>
              <a:t> </a:t>
            </a:r>
            <a:r>
              <a:rPr lang="el-GR" sz="2000" b="1" i="1" u="sng" dirty="0"/>
              <a:t>Τοπική ανάπτυξη βασιζόμενη στη γνώση (Ι)</a:t>
            </a:r>
          </a:p>
          <a:p>
            <a:pPr algn="just" defTabSz="912813" eaLnBrk="1" hangingPunct="1">
              <a:defRPr/>
            </a:pPr>
            <a:endParaRPr lang="el-GR" sz="1050" b="1" dirty="0"/>
          </a:p>
          <a:p>
            <a:pPr algn="just">
              <a:buFont typeface="Arial" pitchFamily="34" charset="0"/>
              <a:buChar char="•"/>
            </a:pPr>
            <a:r>
              <a:rPr lang="el-GR" sz="2000" dirty="0"/>
              <a:t> </a:t>
            </a:r>
            <a:r>
              <a:rPr lang="el-GR" sz="1600" dirty="0"/>
              <a:t>Αναζητώντας παράγοντες που διευκολύνουν τη διάχυση της γνώσης και την περιφερειακή ανάπτυξη…</a:t>
            </a:r>
          </a:p>
          <a:p>
            <a:pPr algn="just">
              <a:buFont typeface="Arial" pitchFamily="34" charset="0"/>
              <a:buChar char="•"/>
            </a:pPr>
            <a:endParaRPr lang="el-GR" sz="1600" b="1" dirty="0"/>
          </a:p>
          <a:p>
            <a:pPr algn="just">
              <a:buFont typeface="Arial" pitchFamily="34" charset="0"/>
              <a:buChar char="•"/>
            </a:pPr>
            <a:r>
              <a:rPr lang="el-GR" sz="1600" b="1" dirty="0" smtClean="0"/>
              <a:t>Τα </a:t>
            </a:r>
            <a:r>
              <a:rPr lang="el-GR" sz="1600" b="1" dirty="0"/>
              <a:t>πανεπιστήμια μπορεί να είναι οι βασικοί παράγοντες </a:t>
            </a:r>
            <a:r>
              <a:rPr lang="el-GR" sz="1600" dirty="0"/>
              <a:t>για την προώθηση της συλλογικής (εκ)μάθησης και της ώθησης προς την οικονομική ανάπτυξη. </a:t>
            </a:r>
          </a:p>
          <a:p>
            <a:pPr algn="just">
              <a:buFont typeface="Arial" pitchFamily="34" charset="0"/>
              <a:buChar char="•"/>
            </a:pPr>
            <a:endParaRPr lang="el-GR" sz="1600" dirty="0" smtClean="0"/>
          </a:p>
          <a:p>
            <a:pPr algn="just">
              <a:buFont typeface="Arial" pitchFamily="34" charset="0"/>
              <a:buChar char="•"/>
            </a:pPr>
            <a:r>
              <a:rPr lang="el-GR" sz="1600" dirty="0" smtClean="0"/>
              <a:t> </a:t>
            </a:r>
            <a:r>
              <a:rPr lang="el-GR" sz="1600" dirty="0"/>
              <a:t>Στη συγκεκριμένη συζήτηση πρέπει να λαμβάνεται υπόψη, ότι </a:t>
            </a:r>
            <a:r>
              <a:rPr lang="el-GR" sz="1600" b="1" dirty="0"/>
              <a:t>οι δράσεις έντασης τεχνολογίας τείνουν να συγκεντρώνονται</a:t>
            </a:r>
            <a:r>
              <a:rPr lang="el-GR" sz="1600" dirty="0"/>
              <a:t> χωρικά μάλλον σε λίγες και συγκεκριμένες περιοχές τόσο σε διεθνές επίπεδο, όσο και εντός της επικράτειας της ίδιας χώρας, φαινόμενο που συμβάλλει στην οικονομική απόκλιση μεταξύ των περιφερειών </a:t>
            </a:r>
          </a:p>
          <a:p>
            <a:pPr algn="just">
              <a:buFont typeface="Arial" pitchFamily="34" charset="0"/>
              <a:buChar char="•"/>
            </a:pPr>
            <a:endParaRPr lang="el-GR" sz="1600" dirty="0" smtClean="0"/>
          </a:p>
          <a:p>
            <a:pPr algn="just">
              <a:buFont typeface="Arial" pitchFamily="34" charset="0"/>
              <a:buChar char="•"/>
            </a:pPr>
            <a:r>
              <a:rPr lang="el-GR" sz="1600" dirty="0" smtClean="0"/>
              <a:t> </a:t>
            </a:r>
            <a:r>
              <a:rPr lang="el-GR" sz="1600" dirty="0"/>
              <a:t>Εξάλλου, οι επιχειρήσεις παράγουν πιο καινοτόμα αποτελέσματα σε περιοχές, όπου έχει συσσωρευτεί ανθρώπινο κεφάλαιο υψηλής μόρφωσης, γεγονός που εντείνεται εξαιτίας της </a:t>
            </a:r>
            <a:r>
              <a:rPr lang="el-GR" sz="1600" b="1" dirty="0"/>
              <a:t>κινητοποίησης ενός ενάρετου κύκλου</a:t>
            </a:r>
            <a:r>
              <a:rPr lang="el-GR" sz="1600" dirty="0"/>
              <a:t>, αφετηρία κι αιτία του οποίου είναι η διαρκώς αυξανόμενη συσσώρευση γνώσης, η εξάρτηση από προηγούμενες πρακτικές, το υφιστάμενο θεσμικό πλαίσιο, οι εξελιγμένες υποδομές, οι </a:t>
            </a:r>
            <a:r>
              <a:rPr lang="el-GR" sz="1600" dirty="0" err="1"/>
              <a:t>προκύπτουσες</a:t>
            </a:r>
            <a:r>
              <a:rPr lang="el-GR" sz="1600" dirty="0"/>
              <a:t> οικονομίες κλίμακας, καθώς και οι </a:t>
            </a:r>
            <a:r>
              <a:rPr lang="el-GR" sz="1600" dirty="0" err="1"/>
              <a:t>εξωτερικότητες</a:t>
            </a:r>
            <a:r>
              <a:rPr lang="el-GR" sz="1600" dirty="0"/>
              <a:t> που βασίζονται στις πρακτικές δικτύωσης μεταξύ των σχετιζόμενων δρώντων. </a:t>
            </a:r>
          </a:p>
          <a:p>
            <a:pPr algn="just">
              <a:buFont typeface="Arial" pitchFamily="34" charset="0"/>
              <a:buChar char="•"/>
            </a:pPr>
            <a:endParaRPr lang="el-GR" sz="1600" dirty="0" smtClean="0"/>
          </a:p>
          <a:p>
            <a:pPr algn="just">
              <a:buFont typeface="Arial" pitchFamily="34" charset="0"/>
              <a:buChar char="•"/>
            </a:pPr>
            <a:r>
              <a:rPr lang="el-GR" sz="1600" dirty="0" smtClean="0"/>
              <a:t>Άρα</a:t>
            </a:r>
            <a:r>
              <a:rPr lang="el-GR" sz="1600" dirty="0"/>
              <a:t>, βασικό στοιχείο των περιφερειών που παράγουν καινοτομίες είναι </a:t>
            </a:r>
            <a:r>
              <a:rPr lang="el-GR" sz="1600" b="1" dirty="0"/>
              <a:t>η αλληλεπίδραση αφενός μεταξύ των τοπικών πανεπιστημίων, των δημόσιων ερευνητικών κέντρων, του καταρτισμένου ανθρώπινου κεφαλαίου και αφετέρου των (νεοεισερχόμενων) στην περιοχή εταιρειών</a:t>
            </a:r>
            <a:endParaRPr lang="el-GR" sz="1600" dirty="0"/>
          </a:p>
          <a:p>
            <a:pPr algn="just"/>
            <a:r>
              <a:rPr lang="el-GR" sz="1200" dirty="0"/>
              <a:t>	</a:t>
            </a:r>
          </a:p>
        </p:txBody>
      </p:sp>
    </p:spTree>
    <p:extLst>
      <p:ext uri="{BB962C8B-B14F-4D97-AF65-F5344CB8AC3E}">
        <p14:creationId xmlns:p14="http://schemas.microsoft.com/office/powerpoint/2010/main" val="2407247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29</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1200" dirty="0"/>
              <a:t> </a:t>
            </a:r>
            <a:r>
              <a:rPr lang="el-GR" sz="2000" b="1" i="1" u="sng" dirty="0"/>
              <a:t>Τοπική ανάπτυξη βασιζόμενη στη γνώση </a:t>
            </a:r>
            <a:r>
              <a:rPr lang="el-GR" sz="2000" b="1" i="1" u="sng" dirty="0" smtClean="0"/>
              <a:t>(ΙΙ</a:t>
            </a:r>
            <a:r>
              <a:rPr lang="el-GR" sz="2000" b="1" i="1" u="sng" dirty="0"/>
              <a:t>)</a:t>
            </a:r>
          </a:p>
          <a:p>
            <a:pPr algn="just" defTabSz="912813" eaLnBrk="1" hangingPunct="1">
              <a:defRPr/>
            </a:pPr>
            <a:endParaRPr lang="el-GR" sz="1050" b="1" dirty="0"/>
          </a:p>
          <a:p>
            <a:pPr algn="just">
              <a:buFont typeface="Arial" pitchFamily="34" charset="0"/>
              <a:buChar char="•"/>
            </a:pPr>
            <a:r>
              <a:rPr lang="el-GR" sz="1600" dirty="0" smtClean="0"/>
              <a:t>Οι </a:t>
            </a:r>
            <a:r>
              <a:rPr lang="el-GR" sz="1600" b="1" dirty="0"/>
              <a:t>επιχειρήσεις έλκονται από </a:t>
            </a:r>
            <a:r>
              <a:rPr lang="el-GR" sz="1600" dirty="0"/>
              <a:t>τη σχετική δημόσια πολιτική, τις υποδομές, τις υπάρχουσες ΜΜΕ έντασης γνώσης και τις μεγάλες εταιρείες, αν αυτές υπάρχουν. </a:t>
            </a:r>
          </a:p>
          <a:p>
            <a:pPr algn="just">
              <a:buFont typeface="Arial" pitchFamily="34" charset="0"/>
              <a:buChar char="•"/>
            </a:pPr>
            <a:endParaRPr lang="el-GR" sz="1600" dirty="0" smtClean="0"/>
          </a:p>
          <a:p>
            <a:pPr algn="just">
              <a:buFont typeface="Arial" pitchFamily="34" charset="0"/>
              <a:buChar char="•"/>
            </a:pPr>
            <a:r>
              <a:rPr lang="el-GR" sz="1600" dirty="0" smtClean="0"/>
              <a:t> </a:t>
            </a:r>
            <a:r>
              <a:rPr lang="el-GR" sz="1600" dirty="0"/>
              <a:t>Η </a:t>
            </a:r>
            <a:r>
              <a:rPr lang="el-GR" sz="1600" b="1" dirty="0"/>
              <a:t>φινλανδική περίπτωση</a:t>
            </a:r>
            <a:r>
              <a:rPr lang="el-GR" sz="1600" dirty="0"/>
              <a:t>: συγκέντρωση σε συγκεκριμένες περιοχές, όπου η </a:t>
            </a:r>
            <a:r>
              <a:rPr lang="en-US" sz="1600" dirty="0"/>
              <a:t>Nokia</a:t>
            </a:r>
            <a:r>
              <a:rPr lang="el-GR" sz="1600" dirty="0"/>
              <a:t> διατηρεί εγκαταστάσεις. </a:t>
            </a:r>
          </a:p>
          <a:p>
            <a:pPr algn="just">
              <a:buFont typeface="Arial" pitchFamily="34" charset="0"/>
              <a:buChar char="•"/>
            </a:pPr>
            <a:endParaRPr lang="el-GR" sz="1600" dirty="0" smtClean="0"/>
          </a:p>
          <a:p>
            <a:pPr algn="just">
              <a:buFont typeface="Arial" pitchFamily="34" charset="0"/>
              <a:buChar char="•"/>
            </a:pPr>
            <a:r>
              <a:rPr lang="el-GR" sz="1600" dirty="0" smtClean="0"/>
              <a:t> </a:t>
            </a:r>
            <a:r>
              <a:rPr lang="el-GR" sz="1600" dirty="0"/>
              <a:t>Ο ρόλος της εταιρείας </a:t>
            </a:r>
            <a:r>
              <a:rPr lang="en-US" sz="1600" b="1" dirty="0"/>
              <a:t>Ericsson</a:t>
            </a:r>
            <a:r>
              <a:rPr lang="el-GR" sz="1600" dirty="0"/>
              <a:t> σε συνδυασμό με τις δράσεις της τοπικής και της κεντρικής κυβέρνησης ήταν σημαντικός, όσον αφορά την ικανότητα σχεδιασμού, οράματος, κοινωνικής συναίνεσης και πολιτικής επιχειρηματικότητας, καθιστώντας την περιοχή που είναι εγκαταστημένη η εν λόγω εταιρεία ένα πόλο έλξης και ανάπτυξης, πάντα σε συνδυασμό με τα ενισχυτικά μέτρα των κυβερνήσεων. Έτσι, η Σουηδία χώρα πρότυπο για '</a:t>
            </a:r>
            <a:r>
              <a:rPr lang="el-GR" sz="1600" i="1" dirty="0"/>
              <a:t>την λειτουργία του μοντέλου του τριπλού άξονα κατά την ανανέωση των περιφερειακών επιχειρηματικών δραστηριοτήτων προς την κατεύθυνση της βασισμένης στη γνώση περιφερειακής ανάπτυξης</a:t>
            </a:r>
            <a:r>
              <a:rPr lang="el-GR" sz="1600" dirty="0"/>
              <a:t>'</a:t>
            </a:r>
            <a:r>
              <a:rPr lang="el-GR" sz="1600" i="1" dirty="0"/>
              <a:t> </a:t>
            </a:r>
          </a:p>
          <a:p>
            <a:pPr algn="just">
              <a:buFont typeface="Arial" pitchFamily="34" charset="0"/>
              <a:buChar char="•"/>
            </a:pPr>
            <a:endParaRPr lang="el-GR" sz="1600" dirty="0" smtClean="0"/>
          </a:p>
          <a:p>
            <a:pPr algn="just">
              <a:buFont typeface="Arial" pitchFamily="34" charset="0"/>
              <a:buChar char="•"/>
            </a:pPr>
            <a:r>
              <a:rPr lang="el-GR" sz="1600" dirty="0" smtClean="0"/>
              <a:t> </a:t>
            </a:r>
            <a:r>
              <a:rPr lang="el-GR" sz="1600" dirty="0"/>
              <a:t>Εντός αυτού του πλαισίου, </a:t>
            </a:r>
            <a:r>
              <a:rPr lang="el-GR" sz="1600" b="1" dirty="0"/>
              <a:t>η ύπαρξη μεγάλων και μεσαίων σε μέγεθος επιχειρήσεων </a:t>
            </a:r>
            <a:r>
              <a:rPr lang="el-GR" sz="1600" dirty="0"/>
              <a:t>είναι κρίσιμη για την εμφάνιση νέων ΜΜΕ, συμβάλλοντας περαιτέρω στην ανάπτυξη της επιχειρηματικότητας</a:t>
            </a:r>
            <a:r>
              <a:rPr lang="el-GR" sz="1600" dirty="0" smtClean="0"/>
              <a:t> </a:t>
            </a:r>
            <a:r>
              <a:rPr lang="el-GR" sz="1600" dirty="0"/>
              <a:t>	</a:t>
            </a:r>
            <a:endParaRPr lang="el-GR" sz="1600" dirty="0" smtClean="0"/>
          </a:p>
          <a:p>
            <a:pPr algn="just">
              <a:buFont typeface="Arial" pitchFamily="34" charset="0"/>
              <a:buChar char="•"/>
            </a:pPr>
            <a:endParaRPr lang="el-GR" sz="1600" dirty="0"/>
          </a:p>
          <a:p>
            <a:pPr algn="just">
              <a:buFont typeface="Arial" pitchFamily="34" charset="0"/>
              <a:buChar char="•"/>
            </a:pPr>
            <a:r>
              <a:rPr lang="el-GR" sz="1600" dirty="0"/>
              <a:t>Σε μια ανεπτυγμένη περιφέρεια έντασης γνώσης, όπως το </a:t>
            </a:r>
            <a:r>
              <a:rPr lang="en-US" sz="1600" b="1" dirty="0" err="1"/>
              <a:t>Goeteborg</a:t>
            </a:r>
            <a:r>
              <a:rPr lang="el-GR" sz="1600" dirty="0"/>
              <a:t>, οι δύο κυριότερες πηγές για την ύπαρξη ευημερούντων ΜΜΕ είναι οι ήδη υπάρχουσες εταιρείες –πιθανότατα μεγάλου μεγέθους– και τα πανεπιστήμια. Επιτυχημένες ΜΜΕ σχετίζονται και συνδέονται συχνά με άλλες ΜΜΕ ή μεγάλες </a:t>
            </a:r>
            <a:r>
              <a:rPr lang="el-GR" sz="1600" dirty="0" smtClean="0"/>
              <a:t>εταιρείες </a:t>
            </a:r>
            <a:endParaRPr lang="el-GR" sz="1600" dirty="0"/>
          </a:p>
          <a:p>
            <a:pPr algn="just">
              <a:buFont typeface="Arial" pitchFamily="34" charset="0"/>
              <a:buChar char="•"/>
            </a:pPr>
            <a:endParaRPr lang="el-GR" sz="1600" dirty="0"/>
          </a:p>
        </p:txBody>
      </p:sp>
    </p:spTree>
    <p:extLst>
      <p:ext uri="{BB962C8B-B14F-4D97-AF65-F5344CB8AC3E}">
        <p14:creationId xmlns:p14="http://schemas.microsoft.com/office/powerpoint/2010/main" val="203215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defTabSz="912813" eaLnBrk="1" hangingPunct="1">
              <a:buFont typeface="Wingdings" pitchFamily="2" charset="2"/>
              <a:buChar char="ü"/>
              <a:defRPr/>
            </a:pPr>
            <a:endParaRPr lang="el-GR" sz="2200" dirty="0" smtClean="0"/>
          </a:p>
          <a:p>
            <a:pPr marL="457200" lvl="1" indent="0" defTabSz="912813" eaLnBrk="1" hangingPunct="1">
              <a:buFontTx/>
              <a:buNone/>
              <a:defRPr/>
            </a:pPr>
            <a:r>
              <a:rPr lang="el-GR" sz="2000" b="1" u="sng" dirty="0" smtClean="0"/>
              <a:t>Θέματα που θα αναπτυχθούν, σήμερα:</a:t>
            </a:r>
            <a:r>
              <a:rPr lang="el-GR" sz="2000" dirty="0" smtClean="0"/>
              <a:t>  </a:t>
            </a:r>
          </a:p>
          <a:p>
            <a:pPr marL="457200" lvl="1" indent="0" defTabSz="912813" eaLnBrk="1" hangingPunct="1">
              <a:buFontTx/>
              <a:buNone/>
              <a:defRPr/>
            </a:pPr>
            <a:endParaRPr lang="el-GR" sz="1200" dirty="0" smtClean="0"/>
          </a:p>
          <a:p>
            <a:pPr lvl="3" defTabSz="912813" eaLnBrk="1" hangingPunct="1">
              <a:buFont typeface="Wingdings" pitchFamily="2" charset="2"/>
              <a:buChar char="ü"/>
              <a:defRPr/>
            </a:pPr>
            <a:r>
              <a:rPr lang="el-GR" sz="1600" dirty="0" smtClean="0"/>
              <a:t>Εισαγωγική αναφορά στα δημόσια αγαθά + η διάσταση των «ευρωπαϊκών δημόσιων αγαθών»</a:t>
            </a:r>
          </a:p>
          <a:p>
            <a:pPr lvl="3" defTabSz="912813" eaLnBrk="1" hangingPunct="1">
              <a:buFont typeface="Wingdings" pitchFamily="2" charset="2"/>
              <a:buChar char="ü"/>
              <a:defRPr/>
            </a:pPr>
            <a:r>
              <a:rPr lang="el-GR" sz="1600" dirty="0" smtClean="0"/>
              <a:t>Σύντομη </a:t>
            </a:r>
            <a:r>
              <a:rPr lang="el-GR" sz="1600" dirty="0"/>
              <a:t>συζήτηση για την «οικονομία της γνώσης»</a:t>
            </a:r>
          </a:p>
          <a:p>
            <a:pPr lvl="3" defTabSz="912813" eaLnBrk="1" hangingPunct="1">
              <a:buFont typeface="Wingdings" pitchFamily="2" charset="2"/>
              <a:buChar char="ü"/>
              <a:defRPr/>
            </a:pPr>
            <a:r>
              <a:rPr lang="el-GR" sz="1600" dirty="0" err="1" smtClean="0"/>
              <a:t>Εννοιολόγηση</a:t>
            </a:r>
            <a:r>
              <a:rPr lang="el-GR" sz="1600" dirty="0" smtClean="0"/>
              <a:t> περί ΕΤΑΚ</a:t>
            </a:r>
          </a:p>
          <a:p>
            <a:pPr lvl="3" defTabSz="912813" eaLnBrk="1" hangingPunct="1">
              <a:buFont typeface="Wingdings" pitchFamily="2" charset="2"/>
              <a:buChar char="ü"/>
              <a:defRPr/>
            </a:pPr>
            <a:r>
              <a:rPr lang="el-GR" sz="1600" dirty="0" smtClean="0"/>
              <a:t>Τρόποι </a:t>
            </a:r>
            <a:r>
              <a:rPr lang="el-GR" sz="1600" dirty="0"/>
              <a:t>αποτύπωσης της ΕΤΑΚ</a:t>
            </a:r>
            <a:endParaRPr lang="el-GR" sz="1600" dirty="0" smtClean="0"/>
          </a:p>
          <a:p>
            <a:pPr lvl="3" defTabSz="912813" eaLnBrk="1" hangingPunct="1">
              <a:buFont typeface="Wingdings" pitchFamily="2" charset="2"/>
              <a:buChar char="ü"/>
              <a:defRPr/>
            </a:pPr>
            <a:r>
              <a:rPr lang="el-GR" sz="1600" dirty="0" smtClean="0"/>
              <a:t>Η σημασία της τεχνολογίας στην οικονομική μεγέθυνση</a:t>
            </a:r>
          </a:p>
          <a:p>
            <a:pPr lvl="3" defTabSz="912813" eaLnBrk="1" hangingPunct="1">
              <a:buFont typeface="Wingdings" pitchFamily="2" charset="2"/>
              <a:buChar char="ü"/>
              <a:defRPr/>
            </a:pPr>
            <a:r>
              <a:rPr lang="el-GR" sz="1600" dirty="0" smtClean="0"/>
              <a:t>Εθνικό </a:t>
            </a:r>
            <a:r>
              <a:rPr lang="el-GR" sz="1600" dirty="0"/>
              <a:t>σύστημα καινοτομίας, περιφερειακό σύστημα καινοτομίας, τα είδη του καπιταλισμού βασιζόμενα στις δράσεις ΕΤΑΚ και την αντίστοιχη παραγωγική διάρθρωση</a:t>
            </a:r>
            <a:endParaRPr lang="el-GR" sz="1600" dirty="0" smtClean="0"/>
          </a:p>
          <a:p>
            <a:pPr lvl="3" defTabSz="912813" eaLnBrk="1" hangingPunct="1">
              <a:buFont typeface="Wingdings" pitchFamily="2" charset="2"/>
              <a:buChar char="ü"/>
              <a:defRPr/>
            </a:pPr>
            <a:r>
              <a:rPr lang="el-GR" sz="1600" dirty="0" smtClean="0"/>
              <a:t>Σύγχρονος παγκόσμιος ανταγωνισμός στη βάση των δραστηριοτήτων έντασης γνώσης</a:t>
            </a:r>
            <a:endParaRPr lang="el-GR" sz="1600" dirty="0"/>
          </a:p>
          <a:p>
            <a:pPr lvl="3" defTabSz="912813" eaLnBrk="1" hangingPunct="1">
              <a:buFont typeface="Wingdings" pitchFamily="2" charset="2"/>
              <a:buChar char="ü"/>
              <a:defRPr/>
            </a:pPr>
            <a:r>
              <a:rPr lang="el-GR" sz="1600" dirty="0" smtClean="0"/>
              <a:t>Τοπική </a:t>
            </a:r>
            <a:r>
              <a:rPr lang="el-GR" sz="1600" dirty="0"/>
              <a:t>ανάπτυξη βασιζόμενη στη γνώση ή αλλιώς η κρισιμότητα των εκφάνσεων της γνώσης για την ανταγωνιστικότητα</a:t>
            </a:r>
          </a:p>
          <a:p>
            <a:pPr lvl="3" defTabSz="912813" eaLnBrk="1" hangingPunct="1">
              <a:buFont typeface="Wingdings" pitchFamily="2" charset="2"/>
              <a:buChar char="ü"/>
              <a:defRPr/>
            </a:pPr>
            <a:endParaRPr lang="el-GR" sz="1600" dirty="0" smtClean="0"/>
          </a:p>
          <a:p>
            <a:pPr lvl="3" defTabSz="912813" eaLnBrk="1" hangingPunct="1">
              <a:buFont typeface="Wingdings" pitchFamily="2" charset="2"/>
              <a:buChar char="ü"/>
              <a:defRPr/>
            </a:pPr>
            <a:endParaRPr lang="el-GR" sz="800" dirty="0" smtClean="0"/>
          </a:p>
          <a:p>
            <a:pPr lvl="3" defTabSz="912813" eaLnBrk="1" hangingPunct="1">
              <a:buFont typeface="Wingdings" pitchFamily="2" charset="2"/>
              <a:buChar char="ü"/>
              <a:defRPr/>
            </a:pPr>
            <a:endParaRPr lang="el-GR" sz="1000" dirty="0" smtClean="0"/>
          </a:p>
          <a:p>
            <a:pPr defTabSz="912813" eaLnBrk="1" hangingPunct="1">
              <a:defRPr/>
            </a:pPr>
            <a:endParaRPr lang="en-US" sz="800" i="1" dirty="0" smtClean="0">
              <a:latin typeface="Verdana" pitchFamily="34" charset="0"/>
            </a:endParaRPr>
          </a:p>
          <a:p>
            <a:pPr marL="1371600" lvl="2" indent="-457200" algn="just" defTabSz="912813" eaLnBrk="1" hangingPunct="1">
              <a:buFontTx/>
              <a:buNone/>
              <a:defRPr/>
            </a:pPr>
            <a:endParaRPr lang="el-GR" sz="2000" dirty="0" smtClean="0"/>
          </a:p>
          <a:p>
            <a:pPr algn="ctr" defTabSz="912813">
              <a:buFontTx/>
              <a:buNone/>
              <a:defRPr/>
            </a:pPr>
            <a:r>
              <a:rPr lang="en-US" sz="1100" dirty="0" smtClean="0"/>
              <a:t>	</a:t>
            </a:r>
            <a:endParaRPr lang="el-GR" sz="1100" dirty="0" smtClean="0"/>
          </a:p>
          <a:p>
            <a:pPr algn="ctr" defTabSz="912813">
              <a:buFontTx/>
              <a:buNone/>
              <a:defRPr/>
            </a:pPr>
            <a:r>
              <a:rPr lang="en-US" sz="1100" dirty="0" smtClean="0"/>
              <a:t>	</a:t>
            </a:r>
          </a:p>
          <a:p>
            <a:pPr algn="ctr" defTabSz="912813">
              <a:buFontTx/>
              <a:buNone/>
              <a:defRPr/>
            </a:pPr>
            <a:r>
              <a:rPr lang="en-US" sz="1100" dirty="0" smtClean="0"/>
              <a:t>							</a:t>
            </a:r>
            <a:endParaRPr lang="el-GR" sz="1100" dirty="0" smtClean="0"/>
          </a:p>
          <a:p>
            <a:pPr algn="ctr" defTabSz="912813">
              <a:buFontTx/>
              <a:buNone/>
              <a:defRPr/>
            </a:pPr>
            <a:endParaRPr lang="el-GR" sz="1100" dirty="0" smtClean="0"/>
          </a:p>
          <a:p>
            <a:pPr algn="ctr" defTabSz="912813">
              <a:buFontTx/>
              <a:buNone/>
              <a:defRPr/>
            </a:pPr>
            <a:endParaRPr lang="el-GR" sz="1100" dirty="0" smtClean="0"/>
          </a:p>
          <a:p>
            <a:pPr algn="ctr" defTabSz="912813">
              <a:buFontTx/>
              <a:buNone/>
              <a:defRPr/>
            </a:pPr>
            <a:r>
              <a:rPr lang="el-GR" sz="1100" dirty="0" smtClean="0"/>
              <a:t>													</a:t>
            </a:r>
            <a:endParaRPr lang="el-GR" sz="1200" dirty="0" smtClean="0"/>
          </a:p>
        </p:txBody>
      </p:sp>
      <p:sp>
        <p:nvSpPr>
          <p:cNvPr id="3075" name="5 - Θέση αριθμού διαφάνειας"/>
          <p:cNvSpPr>
            <a:spLocks noGrp="1"/>
          </p:cNvSpPr>
          <p:nvPr>
            <p:ph type="sldNum" sz="quarter" idx="12"/>
          </p:nvPr>
        </p:nvSpPr>
        <p:spPr>
          <a:xfrm>
            <a:off x="107950" y="6215063"/>
            <a:ext cx="8928100" cy="476250"/>
          </a:xfrm>
          <a:noFill/>
        </p:spPr>
        <p:txBody>
          <a:bodyPr/>
          <a:lstStyle/>
          <a:p>
            <a:pPr algn="l" defTabSz="912813"/>
            <a:endParaRPr lang="en-US" sz="1200" dirty="0" smtClean="0"/>
          </a:p>
          <a:p>
            <a:pPr algn="l" defTabSz="912813"/>
            <a:r>
              <a:rPr lang="en-US" sz="1200" dirty="0" smtClean="0"/>
              <a:t>				                </a:t>
            </a:r>
            <a:fld id="{7DB0728E-A8D1-4888-A93C-0D4037D588AF}" type="slidenum">
              <a:rPr lang="el-GR" sz="1200" smtClean="0"/>
              <a:pPr algn="l" defTabSz="912813"/>
              <a:t>3</a:t>
            </a:fld>
            <a:r>
              <a:rPr lang="en-US" sz="1200" dirty="0" smtClean="0"/>
              <a:t> 				</a:t>
            </a:r>
            <a:endParaRPr lang="el-GR" sz="1200" dirty="0" smtClean="0"/>
          </a:p>
        </p:txBody>
      </p:sp>
    </p:spTree>
    <p:extLst>
      <p:ext uri="{BB962C8B-B14F-4D97-AF65-F5344CB8AC3E}">
        <p14:creationId xmlns:p14="http://schemas.microsoft.com/office/powerpoint/2010/main" val="497182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30</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algn="just" defTabSz="912813" eaLnBrk="1" hangingPunct="1">
              <a:defRPr/>
            </a:pPr>
            <a:endParaRPr lang="el-GR" sz="800" b="1" dirty="0" smtClean="0"/>
          </a:p>
          <a:p>
            <a:pPr algn="ctr" defTabSz="912813" eaLnBrk="1" hangingPunct="1">
              <a:defRPr/>
            </a:pPr>
            <a:r>
              <a:rPr lang="el-GR" sz="2000" b="1" i="1" u="sng" dirty="0"/>
              <a:t>Τοπική ανάπτυξη βασιζόμενη στη γνώση (</a:t>
            </a:r>
            <a:r>
              <a:rPr lang="el-GR" sz="2000" b="1" i="1" u="sng" dirty="0" smtClean="0"/>
              <a:t>ΙΙΙ</a:t>
            </a:r>
            <a:r>
              <a:rPr lang="el-GR" sz="2000" b="1" i="1" u="sng" dirty="0"/>
              <a:t>)</a:t>
            </a:r>
          </a:p>
          <a:p>
            <a:pPr algn="just" defTabSz="912813" eaLnBrk="1" hangingPunct="1">
              <a:defRPr/>
            </a:pPr>
            <a:endParaRPr lang="el-GR" sz="1200" b="1" dirty="0"/>
          </a:p>
          <a:p>
            <a:pPr algn="just">
              <a:buFont typeface="Arial" pitchFamily="34" charset="0"/>
              <a:buChar char="•"/>
            </a:pPr>
            <a:endParaRPr lang="el-GR" sz="1400" dirty="0"/>
          </a:p>
          <a:p>
            <a:pPr algn="just">
              <a:buFont typeface="Arial" pitchFamily="34" charset="0"/>
              <a:buChar char="•"/>
            </a:pPr>
            <a:r>
              <a:rPr lang="el-GR" sz="1400" dirty="0"/>
              <a:t>Στις περιπτώσεις των ολοκληρωμένων συμπλεγμάτων δραστηριοτήτων, </a:t>
            </a:r>
            <a:r>
              <a:rPr lang="el-GR" sz="1400" b="1" dirty="0"/>
              <a:t>οι σχέσεις μεταξύ ΜΜΕ και πολυεθνικών εταιρειών είναι </a:t>
            </a:r>
            <a:r>
              <a:rPr lang="el-GR" sz="1400" b="1" dirty="0" err="1"/>
              <a:t>διαδραστικές</a:t>
            </a:r>
            <a:r>
              <a:rPr lang="el-GR" sz="1400" dirty="0"/>
              <a:t>, αφού η επιτυχημένη και καινοτομική λειτουργία των πρώτων είναι σε θέση να  προσελκύσει τις δεύτερες, οι οποίες με τη σειρά τους ενισχύουν περαιτέρω τη δραστηριότητα των ΜΜΕ</a:t>
            </a:r>
          </a:p>
          <a:p>
            <a:pPr algn="just">
              <a:buFont typeface="Arial" pitchFamily="34" charset="0"/>
              <a:buChar char="•"/>
            </a:pPr>
            <a:endParaRPr lang="el-GR" sz="1400" dirty="0"/>
          </a:p>
          <a:p>
            <a:pPr algn="just">
              <a:buFont typeface="Arial" pitchFamily="34" charset="0"/>
              <a:buChar char="•"/>
            </a:pPr>
            <a:r>
              <a:rPr lang="el-GR" sz="1400" dirty="0"/>
              <a:t> Σε αυτή τη συλλογιστική, </a:t>
            </a:r>
            <a:r>
              <a:rPr lang="el-GR" sz="1400" b="1" dirty="0"/>
              <a:t>οι ΜΜΕ κατέχουν ένα σημαντικό ρόλο</a:t>
            </a:r>
            <a:r>
              <a:rPr lang="el-GR" sz="1400" dirty="0"/>
              <a:t>, δρώντας εντός των τοπικών δικτύων, ως εξειδικευμένοι υπεργολάβοι των μεγαλύτερων εταιρειών, ενσωματώνοντας και διευρύνοντας τα αποτελέσματα της μεταφοράς γνώσης και τεχνολογίας εντός του τοπικού παραγωγικού πλαισίου. </a:t>
            </a:r>
          </a:p>
          <a:p>
            <a:pPr algn="just">
              <a:buFont typeface="Arial" pitchFamily="34" charset="0"/>
              <a:buChar char="•"/>
            </a:pPr>
            <a:endParaRPr lang="el-GR" sz="1400" dirty="0"/>
          </a:p>
          <a:p>
            <a:pPr algn="just">
              <a:buFont typeface="Arial" pitchFamily="34" charset="0"/>
              <a:buChar char="•"/>
            </a:pPr>
            <a:r>
              <a:rPr lang="el-GR" sz="1400" dirty="0"/>
              <a:t>Οι συστάδες, στις οποίες συμμετέχουν ενεργά οι ΜΜΕ μπορεί να συμβάλλουν στη </a:t>
            </a:r>
            <a:r>
              <a:rPr lang="el-GR" sz="1400" b="1" dirty="0"/>
              <a:t>διαδικασία συλλογικής εκμάθησης</a:t>
            </a:r>
            <a:r>
              <a:rPr lang="el-GR" sz="1400" dirty="0"/>
              <a:t>, καθώς οι τοπικοί δρώντες είναι σε θέση να συνεργάζονται μεταξύ τους, προσπαθώντας να </a:t>
            </a:r>
            <a:r>
              <a:rPr lang="el-GR" sz="1400" b="1" dirty="0"/>
              <a:t>αντιμετωπίσουν κοινές τεχνολογικές, οργανωτικές και παραγωγικές προκλήσεις </a:t>
            </a:r>
            <a:r>
              <a:rPr lang="el-GR" sz="1400" dirty="0"/>
              <a:t>εντός του τοπικού περιβάλλοντος, εξυπηρετώντας τις (τοπικές) ανάγκες και εκμεταλλευόμενοι τις τοπικές ευκαιρίες</a:t>
            </a:r>
          </a:p>
          <a:p>
            <a:pPr algn="just">
              <a:buFont typeface="Arial" pitchFamily="34" charset="0"/>
              <a:buChar char="•"/>
            </a:pPr>
            <a:endParaRPr lang="el-GR" sz="1400" dirty="0"/>
          </a:p>
          <a:p>
            <a:pPr algn="just">
              <a:buFont typeface="Arial" pitchFamily="34" charset="0"/>
              <a:buChar char="•"/>
            </a:pPr>
            <a:r>
              <a:rPr lang="el-GR" sz="1400" dirty="0"/>
              <a:t> </a:t>
            </a:r>
            <a:r>
              <a:rPr lang="el-GR" sz="1400" b="1" dirty="0"/>
              <a:t>Προϋποθέσεις για το επιτυχημένο ξεκίνημα και λειτουργία των καινοτομικών ΜΜΕ</a:t>
            </a:r>
            <a:r>
              <a:rPr lang="el-GR" sz="1400" dirty="0"/>
              <a:t>: πρόσβαση στην τεχνολογία, ικανότητα άντλησης χρηματοδότησης μέσω αγοράς κεφαλαίων υψηλού ρίσκου, ανάπτυξη των ανθρώπινων πόρων και ύπαρξη ικανοποιητικών κινήτρων για το προσωπικό. </a:t>
            </a:r>
          </a:p>
          <a:p>
            <a:pPr algn="just">
              <a:buFont typeface="Arial" pitchFamily="34" charset="0"/>
              <a:buChar char="•"/>
            </a:pPr>
            <a:endParaRPr lang="el-GR" sz="1400" dirty="0"/>
          </a:p>
          <a:p>
            <a:pPr algn="just">
              <a:buFont typeface="Arial" pitchFamily="34" charset="0"/>
              <a:buChar char="•"/>
            </a:pPr>
            <a:r>
              <a:rPr lang="el-GR" sz="1400" dirty="0"/>
              <a:t>Βασική παράμετρος αυτής της συζήτησης και ο </a:t>
            </a:r>
            <a:r>
              <a:rPr lang="el-GR" sz="1400" b="1" dirty="0"/>
              <a:t>βαθμός ανάπτυξης του επιχειρηματικού πνεύματος </a:t>
            </a:r>
            <a:r>
              <a:rPr lang="el-GR" sz="1400" dirty="0"/>
              <a:t>σε μια οικονομία και κοινωνία, το οποίο είναι δυνατό να επηρεαστεί από την σχετική δημόσια παρέμβαση </a:t>
            </a:r>
            <a:r>
              <a:rPr lang="el-GR" sz="1200" dirty="0"/>
              <a:t>	</a:t>
            </a:r>
          </a:p>
        </p:txBody>
      </p:sp>
    </p:spTree>
    <p:extLst>
      <p:ext uri="{BB962C8B-B14F-4D97-AF65-F5344CB8AC3E}">
        <p14:creationId xmlns:p14="http://schemas.microsoft.com/office/powerpoint/2010/main" val="263484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p:cNvSpPr>
            <a:spLocks noGrp="1"/>
          </p:cNvSpPr>
          <p:nvPr>
            <p:ph type="title"/>
          </p:nvPr>
        </p:nvSpPr>
        <p:spPr/>
        <p:txBody>
          <a:bodyPr/>
          <a:lstStyle/>
          <a:p>
            <a:endParaRPr lang="el-GR" smtClean="0"/>
          </a:p>
        </p:txBody>
      </p:sp>
      <p:sp>
        <p:nvSpPr>
          <p:cNvPr id="17411" name="Θέση περιεχομένου 2"/>
          <p:cNvSpPr>
            <a:spLocks noGrp="1"/>
          </p:cNvSpPr>
          <p:nvPr>
            <p:ph idx="1"/>
          </p:nvPr>
        </p:nvSpPr>
        <p:spPr/>
        <p:txBody>
          <a:bodyPr/>
          <a:lstStyle/>
          <a:p>
            <a:endParaRPr lang="el-GR" smtClean="0"/>
          </a:p>
        </p:txBody>
      </p:sp>
      <p:sp>
        <p:nvSpPr>
          <p:cNvPr id="17412" name="Θέση αριθμού διαφάνειας 3"/>
          <p:cNvSpPr>
            <a:spLocks noGrp="1"/>
          </p:cNvSpPr>
          <p:nvPr>
            <p:ph type="sldNum" sz="quarter" idx="12"/>
          </p:nvPr>
        </p:nvSpPr>
        <p:spPr>
          <a:noFill/>
        </p:spPr>
        <p:txBody>
          <a:bodyPr/>
          <a:lstStyle/>
          <a:p>
            <a:fld id="{C402193E-75CC-460F-8093-E822AEB621A3}" type="slidenum">
              <a:rPr lang="el-GR" smtClean="0"/>
              <a:pPr/>
              <a:t>31</a:t>
            </a:fld>
            <a:endParaRPr lang="el-GR" smtClean="0"/>
          </a:p>
        </p:txBody>
      </p:sp>
      <p:sp>
        <p:nvSpPr>
          <p:cNvPr id="5" name="Rectangle 2" descr="Bouquet"/>
          <p:cNvSpPr txBox="1">
            <a:spLocks noChangeArrowheads="1"/>
          </p:cNvSpPr>
          <p:nvPr/>
        </p:nvSpPr>
        <p:spPr bwMode="auto">
          <a:xfrm>
            <a:off x="0" y="0"/>
            <a:ext cx="9144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miter lim="800000"/>
            <a:headEnd/>
            <a:tailEnd/>
          </a:ln>
        </p:spPr>
        <p:txBody>
          <a:bodyPr/>
          <a:lstStyle/>
          <a:p>
            <a:pPr marL="341313" indent="-341313" defTabSz="912813">
              <a:spcBef>
                <a:spcPct val="20000"/>
              </a:spcBef>
              <a:buFontTx/>
              <a:buChar char="•"/>
              <a:defRPr/>
            </a:pPr>
            <a:endParaRPr lang="en-US" sz="1200" b="1" u="sng" dirty="0"/>
          </a:p>
          <a:p>
            <a:pPr marL="341313" indent="-341313" defTabSz="912813">
              <a:spcBef>
                <a:spcPct val="20000"/>
              </a:spcBef>
              <a:defRPr/>
            </a:pPr>
            <a:endParaRPr lang="en-US" b="1" dirty="0" smtClean="0">
              <a:latin typeface="Verdana" pitchFamily="34" charset="0"/>
            </a:endParaRPr>
          </a:p>
          <a:p>
            <a:pPr marL="341313" indent="-341313" defTabSz="912813">
              <a:spcBef>
                <a:spcPct val="20000"/>
              </a:spcBef>
              <a:defRPr/>
            </a:pPr>
            <a:endParaRPr lang="en-US" b="1" dirty="0" smtClean="0">
              <a:latin typeface="Verdana" pitchFamily="34" charset="0"/>
            </a:endParaRPr>
          </a:p>
          <a:p>
            <a:pPr marL="341313" indent="-341313" defTabSz="912813">
              <a:spcBef>
                <a:spcPct val="20000"/>
              </a:spcBef>
              <a:defRPr/>
            </a:pPr>
            <a:endParaRPr lang="el-GR" b="1" dirty="0" smtClean="0">
              <a:latin typeface="Verdana" pitchFamily="34" charset="0"/>
            </a:endParaRPr>
          </a:p>
          <a:p>
            <a:pPr marL="341313" indent="-341313" defTabSz="912813">
              <a:spcBef>
                <a:spcPct val="20000"/>
              </a:spcBef>
              <a:defRPr/>
            </a:pPr>
            <a:endParaRPr lang="el-GR" b="1" dirty="0" smtClean="0">
              <a:latin typeface="Verdana" pitchFamily="34" charset="0"/>
            </a:endParaRPr>
          </a:p>
          <a:p>
            <a:pPr marL="341313" indent="-341313" defTabSz="912813">
              <a:spcBef>
                <a:spcPct val="20000"/>
              </a:spcBef>
              <a:defRPr/>
            </a:pPr>
            <a:endParaRPr lang="el-GR" b="1" dirty="0" smtClean="0">
              <a:latin typeface="Verdana" pitchFamily="34" charset="0"/>
            </a:endParaRPr>
          </a:p>
          <a:p>
            <a:pPr marL="341313" indent="-341313" algn="ctr" defTabSz="912813">
              <a:spcBef>
                <a:spcPct val="20000"/>
              </a:spcBef>
              <a:defRPr/>
            </a:pPr>
            <a:r>
              <a:rPr lang="el-GR" b="1" dirty="0">
                <a:latin typeface="Verdana" pitchFamily="34" charset="0"/>
              </a:rPr>
              <a:t>Ευχαριστώ για την προσοχή σας</a:t>
            </a:r>
            <a:endParaRPr lang="en-US" b="1" dirty="0" smtClean="0">
              <a:latin typeface="Verdana" pitchFamily="34" charset="0"/>
            </a:endParaRPr>
          </a:p>
          <a:p>
            <a:pPr marL="341313" indent="-341313" defTabSz="912813">
              <a:spcBef>
                <a:spcPct val="20000"/>
              </a:spcBef>
              <a:defRPr/>
            </a:pPr>
            <a:endParaRPr lang="en-US" sz="2000" b="1" dirty="0" smtClean="0">
              <a:latin typeface="Verdana" pitchFamily="34" charset="0"/>
            </a:endParaRPr>
          </a:p>
          <a:p>
            <a:pPr marL="341313" indent="-341313" defTabSz="912813">
              <a:spcBef>
                <a:spcPct val="20000"/>
              </a:spcBef>
              <a:defRPr/>
            </a:pPr>
            <a:r>
              <a:rPr lang="el-GR" sz="2000" dirty="0" smtClean="0">
                <a:latin typeface="+mj-lt"/>
              </a:rPr>
              <a:t>	</a:t>
            </a:r>
            <a:r>
              <a:rPr lang="en-US" sz="2000" dirty="0" smtClean="0">
                <a:latin typeface="+mj-lt"/>
              </a:rPr>
              <a:t>	</a:t>
            </a:r>
            <a:r>
              <a:rPr lang="el-GR" sz="2000" dirty="0" smtClean="0">
                <a:latin typeface="+mj-lt"/>
              </a:rPr>
              <a:t>		      </a:t>
            </a:r>
            <a:endParaRPr lang="en-US" sz="2000" dirty="0" smtClean="0">
              <a:latin typeface="+mj-lt"/>
            </a:endParaRPr>
          </a:p>
          <a:p>
            <a:pPr marL="341313" indent="-341313" algn="ctr" defTabSz="912813">
              <a:spcBef>
                <a:spcPct val="20000"/>
              </a:spcBef>
              <a:defRPr/>
            </a:pPr>
            <a:r>
              <a:rPr lang="el-GR" sz="2000" dirty="0" smtClean="0">
                <a:latin typeface="+mj-lt"/>
              </a:rPr>
              <a:t> </a:t>
            </a:r>
            <a:r>
              <a:rPr lang="en-US" sz="2000" dirty="0" smtClean="0">
                <a:latin typeface="+mj-lt"/>
                <a:hlinkClick r:id="rId3"/>
              </a:rPr>
              <a:t>charchryso@hotmail.com</a:t>
            </a:r>
            <a:endParaRPr lang="en-US" sz="2000" dirty="0" smtClean="0">
              <a:latin typeface="+mj-lt"/>
            </a:endParaRPr>
          </a:p>
          <a:p>
            <a:pPr marL="341313" indent="-341313" defTabSz="912813">
              <a:spcBef>
                <a:spcPct val="20000"/>
              </a:spcBef>
              <a:defRPr/>
            </a:pPr>
            <a:endParaRPr lang="en-US" sz="2000" dirty="0" smtClean="0">
              <a:latin typeface="+mj-lt"/>
            </a:endParaRPr>
          </a:p>
          <a:p>
            <a:pPr marL="341313" indent="-341313" defTabSz="912813">
              <a:spcBef>
                <a:spcPct val="20000"/>
              </a:spcBef>
              <a:defRPr/>
            </a:pPr>
            <a:endParaRPr lang="en-US" sz="1600" dirty="0" smtClean="0">
              <a:latin typeface="+mj-lt"/>
            </a:endParaRPr>
          </a:p>
          <a:p>
            <a:pPr marL="341313" indent="-341313" defTabSz="912813">
              <a:spcBef>
                <a:spcPct val="20000"/>
              </a:spcBef>
              <a:defRPr/>
            </a:pPr>
            <a:endParaRPr lang="en-US" sz="1600" dirty="0" smtClean="0">
              <a:latin typeface="+mj-lt"/>
            </a:endParaRPr>
          </a:p>
          <a:p>
            <a:pPr marL="341313" indent="-341313" defTabSz="912813">
              <a:spcBef>
                <a:spcPct val="20000"/>
              </a:spcBef>
              <a:defRPr/>
            </a:pPr>
            <a:endParaRPr lang="en-US" sz="1600" dirty="0" smtClean="0">
              <a:latin typeface="+mj-lt"/>
            </a:endParaRPr>
          </a:p>
          <a:p>
            <a:pPr marL="341313" indent="-341313" defTabSz="912813">
              <a:spcBef>
                <a:spcPct val="20000"/>
              </a:spcBef>
              <a:defRPr/>
            </a:pPr>
            <a:endParaRPr lang="en-US" sz="1600" dirty="0" smtClean="0">
              <a:latin typeface="+mj-lt"/>
            </a:endParaRPr>
          </a:p>
          <a:p>
            <a:pPr marL="341313" indent="-341313" defTabSz="912813">
              <a:spcBef>
                <a:spcPct val="20000"/>
              </a:spcBef>
              <a:defRPr/>
            </a:pPr>
            <a:endParaRPr lang="en-US" sz="1600" dirty="0" smtClean="0">
              <a:latin typeface="+mj-lt"/>
            </a:endParaRPr>
          </a:p>
          <a:p>
            <a:pPr marL="341313" indent="-341313" defTabSz="912813">
              <a:spcBef>
                <a:spcPct val="20000"/>
              </a:spcBef>
              <a:defRPr/>
            </a:pPr>
            <a:endParaRPr lang="en-US" sz="1600" dirty="0">
              <a:latin typeface="+mj-lt"/>
            </a:endParaRPr>
          </a:p>
          <a:p>
            <a:pPr marL="171450" lvl="1" indent="0" defTabSz="912813">
              <a:spcBef>
                <a:spcPct val="20000"/>
              </a:spcBef>
              <a:defRPr/>
            </a:pPr>
            <a:endParaRPr lang="en-US" sz="1200" dirty="0"/>
          </a:p>
          <a:p>
            <a:pPr marL="171450" lvl="1" indent="0" defTabSz="912813">
              <a:spcBef>
                <a:spcPct val="20000"/>
              </a:spcBef>
              <a:defRPr/>
            </a:pPr>
            <a:r>
              <a:rPr lang="en-US" sz="1200" dirty="0"/>
              <a:t>					</a:t>
            </a:r>
            <a:fld id="{5853C737-8F78-4C83-9F98-E1E97B5A07AA}" type="slidenum">
              <a:rPr lang="en-US" sz="1200"/>
              <a:pPr marL="171450" lvl="1" indent="0" defTabSz="912813">
                <a:spcBef>
                  <a:spcPct val="20000"/>
                </a:spcBef>
                <a:defRPr/>
              </a:pPr>
              <a:t>31</a:t>
            </a:fld>
            <a:r>
              <a:rPr lang="el-GR" sz="1200"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n-US" sz="800" dirty="0" smtClean="0"/>
          </a:p>
          <a:p>
            <a:pPr algn="ctr" defTabSz="912813" eaLnBrk="1" hangingPunct="1">
              <a:buFontTx/>
              <a:buNone/>
              <a:defRPr/>
            </a:pPr>
            <a:r>
              <a:rPr lang="el-GR" sz="2400" b="1" i="1" u="sng" dirty="0" smtClean="0"/>
              <a:t>Η ανάγκη άσκησης δημόσιας πολιτικής</a:t>
            </a:r>
            <a:endParaRPr lang="en-US" sz="2400" b="1" i="1" u="sng" dirty="0" smtClean="0"/>
          </a:p>
          <a:p>
            <a:pPr algn="just" defTabSz="912813">
              <a:buFontTx/>
              <a:buNone/>
              <a:defRPr/>
            </a:pPr>
            <a:endParaRPr lang="en-US" sz="2000" dirty="0" smtClean="0"/>
          </a:p>
          <a:p>
            <a:pPr defTabSz="912813">
              <a:defRPr/>
            </a:pPr>
            <a:r>
              <a:rPr lang="el-GR" sz="1400" dirty="0" smtClean="0"/>
              <a:t>Στοιχεία που συνηγορούν στην ύπαρξη δημόσιων αγαθών (ή χαρακτηριστικά αυτών):</a:t>
            </a:r>
          </a:p>
          <a:p>
            <a:pPr lvl="1" defTabSz="912813">
              <a:defRPr/>
            </a:pPr>
            <a:r>
              <a:rPr lang="el-GR" sz="1400" dirty="0" smtClean="0"/>
              <a:t>Διαφορά </a:t>
            </a:r>
            <a:r>
              <a:rPr lang="el-GR" sz="1400" dirty="0"/>
              <a:t>μεταξύ ιδιωτικού - κοινωνικού </a:t>
            </a:r>
            <a:r>
              <a:rPr lang="el-GR" sz="1400" dirty="0" smtClean="0"/>
              <a:t>οφέλους</a:t>
            </a:r>
          </a:p>
          <a:p>
            <a:pPr lvl="1" defTabSz="912813">
              <a:defRPr/>
            </a:pPr>
            <a:r>
              <a:rPr lang="el-GR" sz="1400" dirty="0" smtClean="0"/>
              <a:t>Υψηλή αβεβαιότητα</a:t>
            </a:r>
          </a:p>
          <a:p>
            <a:pPr lvl="1" defTabSz="912813">
              <a:defRPr/>
            </a:pPr>
            <a:r>
              <a:rPr lang="el-GR" sz="1400" dirty="0" smtClean="0"/>
              <a:t>Αποτυχία αγοράς</a:t>
            </a:r>
          </a:p>
          <a:p>
            <a:pPr lvl="1" defTabSz="912813">
              <a:defRPr/>
            </a:pPr>
            <a:r>
              <a:rPr lang="el-GR" sz="1400" dirty="0" err="1" smtClean="0"/>
              <a:t>Αδιαιρετότητες</a:t>
            </a:r>
            <a:r>
              <a:rPr lang="el-GR" sz="1000" dirty="0">
                <a:solidFill>
                  <a:srgbClr val="FF0000"/>
                </a:solidFill>
              </a:rPr>
              <a:t>, </a:t>
            </a:r>
            <a:endParaRPr lang="el-GR" sz="1000" dirty="0" smtClean="0">
              <a:solidFill>
                <a:srgbClr val="FF0000"/>
              </a:solidFill>
            </a:endParaRPr>
          </a:p>
          <a:p>
            <a:pPr defTabSz="912813">
              <a:defRPr/>
            </a:pPr>
            <a:endParaRPr lang="el-GR" sz="1400" dirty="0" smtClean="0"/>
          </a:p>
          <a:p>
            <a:pPr defTabSz="912813">
              <a:defRPr/>
            </a:pPr>
            <a:r>
              <a:rPr lang="el-GR" sz="1400" dirty="0" smtClean="0"/>
              <a:t>Η πιθανότητα ύπαρξης ευρωπαϊκών δημόσιων αγαθών (διάκριση μεταξύ θετικής και δεοντολογικής ανάλυσης)</a:t>
            </a:r>
          </a:p>
          <a:p>
            <a:pPr defTabSz="912813">
              <a:defRPr/>
            </a:pPr>
            <a:endParaRPr lang="el-GR" sz="1400" dirty="0" smtClean="0"/>
          </a:p>
          <a:p>
            <a:pPr defTabSz="912813">
              <a:defRPr/>
            </a:pPr>
            <a:r>
              <a:rPr lang="el-GR" sz="1400" dirty="0" smtClean="0"/>
              <a:t>Στοιχεία που συνηγορούν στην ύπαρξη ευρωπαϊκών δημόσιων αγαθών:</a:t>
            </a:r>
          </a:p>
          <a:p>
            <a:pPr lvl="1" defTabSz="912813">
              <a:defRPr/>
            </a:pPr>
            <a:r>
              <a:rPr lang="el-GR" sz="1400" dirty="0" smtClean="0"/>
              <a:t>Αποφυγή </a:t>
            </a:r>
            <a:r>
              <a:rPr lang="el-GR" sz="1400" dirty="0"/>
              <a:t>κατακερματισμού και </a:t>
            </a:r>
            <a:r>
              <a:rPr lang="en-US" sz="1400" dirty="0"/>
              <a:t>duplication </a:t>
            </a:r>
            <a:r>
              <a:rPr lang="en-US" sz="1400" dirty="0" smtClean="0"/>
              <a:t>effect</a:t>
            </a:r>
            <a:endParaRPr lang="el-GR" sz="1400" dirty="0"/>
          </a:p>
          <a:p>
            <a:pPr lvl="1" defTabSz="912813">
              <a:defRPr/>
            </a:pPr>
            <a:r>
              <a:rPr lang="el-GR" sz="1400" dirty="0" smtClean="0"/>
              <a:t>Ζητήματα </a:t>
            </a:r>
            <a:r>
              <a:rPr lang="el-GR" sz="1400" dirty="0"/>
              <a:t>που δεν αφορούν μεμονωμένα κράτη (π.χ. </a:t>
            </a:r>
            <a:r>
              <a:rPr lang="el-GR" sz="1400" dirty="0" smtClean="0"/>
              <a:t>περιβάλλον-ενέργεια)</a:t>
            </a:r>
          </a:p>
          <a:p>
            <a:pPr lvl="1" defTabSz="912813">
              <a:defRPr/>
            </a:pPr>
            <a:r>
              <a:rPr lang="el-GR" sz="1400" dirty="0" smtClean="0"/>
              <a:t>Αναγκαιότητα </a:t>
            </a:r>
            <a:r>
              <a:rPr lang="el-GR" sz="1400" dirty="0"/>
              <a:t>επίτευξης κρίσιμης μάζας</a:t>
            </a:r>
            <a:endParaRPr lang="el-GR" sz="1400" dirty="0" smtClean="0"/>
          </a:p>
          <a:p>
            <a:pPr defTabSz="912813">
              <a:defRPr/>
            </a:pPr>
            <a:endParaRPr lang="en-US" sz="1400" dirty="0" smtClean="0"/>
          </a:p>
          <a:p>
            <a:pPr defTabSz="912813">
              <a:defRPr/>
            </a:pPr>
            <a:r>
              <a:rPr lang="el-GR" sz="1400" dirty="0" smtClean="0"/>
              <a:t>Το ζήτημα της αποδοτικότητας της δημόσιας πολιτικής</a:t>
            </a:r>
          </a:p>
          <a:p>
            <a:pPr defTabSz="912813">
              <a:defRPr/>
            </a:pPr>
            <a:endParaRPr lang="el-GR" sz="1400" dirty="0"/>
          </a:p>
          <a:p>
            <a:pPr defTabSz="912813">
              <a:defRPr/>
            </a:pPr>
            <a:r>
              <a:rPr lang="el-GR" sz="1400" dirty="0" smtClean="0"/>
              <a:t>Η σημασία της χάραξης και υλοποίησης δημόσιας πολιτικής που θα βασίζεται σε τεκμήρια και στοιχεία (</a:t>
            </a:r>
            <a:r>
              <a:rPr lang="en-US" sz="1400" dirty="0" smtClean="0"/>
              <a:t>evidence-based policy)</a:t>
            </a:r>
            <a:endParaRPr lang="el-GR" sz="1400" dirty="0" smtClean="0"/>
          </a:p>
        </p:txBody>
      </p:sp>
      <p:sp>
        <p:nvSpPr>
          <p:cNvPr id="9219" name="4 - Θέση αριθμού διαφάνειας"/>
          <p:cNvSpPr>
            <a:spLocks noGrp="1"/>
          </p:cNvSpPr>
          <p:nvPr>
            <p:ph type="sldNum" sz="quarter" idx="12"/>
          </p:nvPr>
        </p:nvSpPr>
        <p:spPr>
          <a:xfrm>
            <a:off x="642938" y="6143625"/>
            <a:ext cx="8043862" cy="577850"/>
          </a:xfrm>
          <a:noFill/>
        </p:spPr>
        <p:txBody>
          <a:bodyPr/>
          <a:lstStyle/>
          <a:p>
            <a:pPr algn="just" defTabSz="912813"/>
            <a:r>
              <a:rPr lang="el-GR" sz="1200" dirty="0" smtClean="0"/>
              <a:t>					</a:t>
            </a:r>
          </a:p>
          <a:p>
            <a:pPr algn="just" defTabSz="912813"/>
            <a:r>
              <a:rPr lang="el-GR" sz="1200" dirty="0" smtClean="0"/>
              <a:t>						  	</a:t>
            </a:r>
          </a:p>
          <a:p>
            <a:pPr algn="l" defTabSz="912813"/>
            <a:r>
              <a:rPr lang="el-GR" sz="1200"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n-US" sz="800" dirty="0" smtClean="0"/>
          </a:p>
          <a:p>
            <a:pPr algn="ctr" defTabSz="912813" eaLnBrk="1" hangingPunct="1">
              <a:buFontTx/>
              <a:buNone/>
              <a:defRPr/>
            </a:pPr>
            <a:r>
              <a:rPr lang="el-GR" sz="2400" b="1" i="1" u="sng" dirty="0" smtClean="0"/>
              <a:t>Περί της οικονομίας της γνώσης</a:t>
            </a:r>
            <a:endParaRPr lang="en-US" sz="2400" b="1" i="1" u="sng" dirty="0" smtClean="0"/>
          </a:p>
          <a:p>
            <a:pPr algn="just" defTabSz="912813">
              <a:buFontTx/>
              <a:buNone/>
              <a:defRPr/>
            </a:pPr>
            <a:endParaRPr lang="en-US" sz="2000" dirty="0" smtClean="0"/>
          </a:p>
          <a:p>
            <a:pPr defTabSz="912813">
              <a:defRPr/>
            </a:pPr>
            <a:r>
              <a:rPr lang="el-GR" sz="1400" dirty="0" smtClean="0"/>
              <a:t>ταχύτατες τεχνολογικές μεταβολές και επιτεύγματα</a:t>
            </a:r>
          </a:p>
          <a:p>
            <a:pPr defTabSz="912813">
              <a:defRPr/>
            </a:pPr>
            <a:endParaRPr lang="el-GR" sz="1400" dirty="0" smtClean="0"/>
          </a:p>
          <a:p>
            <a:pPr defTabSz="912813">
              <a:defRPr/>
            </a:pPr>
            <a:r>
              <a:rPr lang="el-GR" sz="1400" dirty="0" smtClean="0"/>
              <a:t>η σύγχρονη κοινωνία συνηθίζεται να χαρακτηρίζεται ως «κοινωνία της γνώσης»</a:t>
            </a:r>
          </a:p>
          <a:p>
            <a:pPr defTabSz="912813">
              <a:defRPr/>
            </a:pPr>
            <a:endParaRPr lang="el-GR" sz="1400" dirty="0" smtClean="0"/>
          </a:p>
          <a:p>
            <a:pPr defTabSz="912813">
              <a:defRPr/>
            </a:pPr>
            <a:r>
              <a:rPr lang="el-GR" sz="1400" dirty="0" smtClean="0"/>
              <a:t>σε όλες τις εποχές η παραγωγή ενσωματώνει γνώση και τεχνολογία…</a:t>
            </a:r>
          </a:p>
          <a:p>
            <a:pPr defTabSz="912813">
              <a:defRPr/>
            </a:pPr>
            <a:endParaRPr lang="el-GR" sz="1400" dirty="0" smtClean="0"/>
          </a:p>
          <a:p>
            <a:pPr defTabSz="912813">
              <a:defRPr/>
            </a:pPr>
            <a:r>
              <a:rPr lang="el-GR" sz="1400" dirty="0" smtClean="0"/>
              <a:t>… όμως υπάρχει διάκριση με σήμερα, στο εύρος των εφαρμογών, στην ταχύτητα της μεταβολής-εξέλιξης και στη δυνατότητα διασποράς της νέας γνώσης</a:t>
            </a:r>
          </a:p>
          <a:p>
            <a:pPr defTabSz="912813">
              <a:defRPr/>
            </a:pPr>
            <a:endParaRPr lang="el-GR" sz="1400" dirty="0" smtClean="0"/>
          </a:p>
          <a:p>
            <a:pPr defTabSz="912813">
              <a:defRPr/>
            </a:pPr>
            <a:r>
              <a:rPr lang="el-GR" sz="1400" dirty="0" smtClean="0"/>
              <a:t>προβολή της «νέας» οικονομίας, κατ’ ουσία οι εφαρμογές τεχνολογιών πληροφορικής και επικοινωνίας </a:t>
            </a:r>
          </a:p>
          <a:p>
            <a:pPr defTabSz="912813">
              <a:defRPr/>
            </a:pPr>
            <a:endParaRPr lang="el-GR" sz="1400" dirty="0" smtClean="0"/>
          </a:p>
          <a:p>
            <a:pPr defTabSz="912813">
              <a:defRPr/>
            </a:pPr>
            <a:r>
              <a:rPr lang="el-GR" sz="1400" dirty="0" smtClean="0"/>
              <a:t>περαιτέρω επιτάχυνση της διαδικασίας της παγκοσμιοποίησης</a:t>
            </a:r>
          </a:p>
          <a:p>
            <a:pPr defTabSz="912813">
              <a:defRPr/>
            </a:pPr>
            <a:endParaRPr lang="el-GR" sz="1400" dirty="0" smtClean="0"/>
          </a:p>
          <a:p>
            <a:pPr defTabSz="912813">
              <a:defRPr/>
            </a:pPr>
            <a:r>
              <a:rPr lang="el-GR" sz="1400" dirty="0" smtClean="0"/>
              <a:t>αύξηση του διεθνούς ανταγωνισμού (ως απόρροια και του εμπορικού φιλελευθερισμού)</a:t>
            </a:r>
          </a:p>
          <a:p>
            <a:pPr defTabSz="912813">
              <a:defRPr/>
            </a:pPr>
            <a:endParaRPr lang="el-GR" sz="1400" dirty="0" smtClean="0"/>
          </a:p>
          <a:p>
            <a:pPr defTabSz="912813">
              <a:defRPr/>
            </a:pPr>
            <a:r>
              <a:rPr lang="el-GR" sz="1400" dirty="0" smtClean="0"/>
              <a:t>μεταβολή της φύσης των αγαθών και των υπηρεσιών (ένταση τεχνολογίας)</a:t>
            </a:r>
          </a:p>
          <a:p>
            <a:pPr defTabSz="912813">
              <a:defRPr/>
            </a:pPr>
            <a:endParaRPr lang="el-GR" sz="1400" dirty="0" smtClean="0"/>
          </a:p>
          <a:p>
            <a:pPr defTabSz="912813">
              <a:defRPr/>
            </a:pPr>
            <a:r>
              <a:rPr lang="el-GR" sz="1400" dirty="0" smtClean="0"/>
              <a:t>επιπτώσεις και στην πλευρά της ζήτησης</a:t>
            </a:r>
          </a:p>
        </p:txBody>
      </p:sp>
      <p:sp>
        <p:nvSpPr>
          <p:cNvPr id="9219" name="4 - Θέση αριθμού διαφάνειας"/>
          <p:cNvSpPr>
            <a:spLocks noGrp="1"/>
          </p:cNvSpPr>
          <p:nvPr>
            <p:ph type="sldNum" sz="quarter" idx="12"/>
          </p:nvPr>
        </p:nvSpPr>
        <p:spPr>
          <a:xfrm>
            <a:off x="642938" y="6143625"/>
            <a:ext cx="8043862" cy="577850"/>
          </a:xfrm>
          <a:noFill/>
        </p:spPr>
        <p:txBody>
          <a:bodyPr/>
          <a:lstStyle/>
          <a:p>
            <a:pPr algn="just" defTabSz="912813"/>
            <a:r>
              <a:rPr lang="el-GR" sz="1200" dirty="0" smtClean="0"/>
              <a:t>					</a:t>
            </a:r>
          </a:p>
          <a:p>
            <a:pPr algn="just" defTabSz="912813"/>
            <a:r>
              <a:rPr lang="el-GR" sz="1200" dirty="0" smtClean="0"/>
              <a:t>						  	</a:t>
            </a:r>
          </a:p>
          <a:p>
            <a:pPr algn="l" defTabSz="912813"/>
            <a:r>
              <a:rPr lang="el-GR" sz="1200" dirty="0" smtClean="0"/>
              <a:t>				     </a:t>
            </a:r>
          </a:p>
        </p:txBody>
      </p:sp>
    </p:spTree>
    <p:extLst>
      <p:ext uri="{BB962C8B-B14F-4D97-AF65-F5344CB8AC3E}">
        <p14:creationId xmlns:p14="http://schemas.microsoft.com/office/powerpoint/2010/main" val="619829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endParaRPr lang="en-US" sz="800" dirty="0" smtClean="0"/>
          </a:p>
          <a:p>
            <a:pPr algn="ctr" defTabSz="912813" eaLnBrk="1" hangingPunct="1">
              <a:buFontTx/>
              <a:buNone/>
              <a:defRPr/>
            </a:pPr>
            <a:r>
              <a:rPr lang="el-GR" sz="2400" b="1" i="1" u="sng" dirty="0" err="1" smtClean="0"/>
              <a:t>Εννοιολόγηση</a:t>
            </a:r>
            <a:r>
              <a:rPr lang="el-GR" sz="2400" b="1" i="1" u="sng" dirty="0" smtClean="0"/>
              <a:t> Ε-Τ-Κ (Ι)</a:t>
            </a:r>
            <a:endParaRPr lang="en-US" sz="2400" b="1" i="1" u="sng" dirty="0" smtClean="0"/>
          </a:p>
          <a:p>
            <a:pPr algn="just" defTabSz="912813">
              <a:buFontTx/>
              <a:buNone/>
              <a:defRPr/>
            </a:pPr>
            <a:endParaRPr lang="en-US" sz="1000" dirty="0" smtClean="0"/>
          </a:p>
          <a:p>
            <a:pPr marL="0" indent="0" defTabSz="912813">
              <a:buNone/>
              <a:defRPr/>
            </a:pPr>
            <a:r>
              <a:rPr lang="el-GR" sz="1400" dirty="0" smtClean="0"/>
              <a:t>	Η </a:t>
            </a:r>
            <a:r>
              <a:rPr lang="el-GR" sz="1400" b="1" dirty="0"/>
              <a:t>γνώση</a:t>
            </a:r>
            <a:r>
              <a:rPr lang="el-GR" sz="1400" dirty="0"/>
              <a:t> ως πόρος: </a:t>
            </a:r>
          </a:p>
          <a:p>
            <a:pPr marL="919163" indent="-285750" defTabSz="912813">
              <a:defRPr/>
            </a:pPr>
            <a:r>
              <a:rPr lang="el-GR" sz="1400" dirty="0" smtClean="0"/>
              <a:t> μερικά </a:t>
            </a:r>
            <a:r>
              <a:rPr lang="el-GR" sz="1400" dirty="0"/>
              <a:t>μη αποκλειστική</a:t>
            </a:r>
          </a:p>
          <a:p>
            <a:pPr marL="919163" indent="-285750" defTabSz="912813">
              <a:defRPr/>
            </a:pPr>
            <a:r>
              <a:rPr lang="el-GR" sz="1400" dirty="0" smtClean="0"/>
              <a:t> μη </a:t>
            </a:r>
            <a:r>
              <a:rPr lang="el-GR" sz="1400" dirty="0"/>
              <a:t>ανταγωνιστική στη χρήση </a:t>
            </a:r>
          </a:p>
          <a:p>
            <a:pPr marL="919163" indent="-285750" defTabSz="912813">
              <a:defRPr/>
            </a:pPr>
            <a:r>
              <a:rPr lang="el-GR" sz="1400" dirty="0"/>
              <a:t> </a:t>
            </a:r>
            <a:r>
              <a:rPr lang="el-GR" sz="1400" dirty="0" smtClean="0"/>
              <a:t>χωρικά </a:t>
            </a:r>
            <a:r>
              <a:rPr lang="el-GR" sz="1400" dirty="0"/>
              <a:t>συγκεντρωμένη και συγκεκριμένη</a:t>
            </a:r>
          </a:p>
          <a:p>
            <a:pPr marL="919163" indent="-285750" defTabSz="912813">
              <a:defRPr/>
            </a:pPr>
            <a:r>
              <a:rPr lang="el-GR" sz="1400" dirty="0"/>
              <a:t> </a:t>
            </a:r>
            <a:r>
              <a:rPr lang="el-GR" sz="1400" dirty="0" smtClean="0"/>
              <a:t>συσσωρευτική </a:t>
            </a:r>
            <a:endParaRPr lang="el-GR" sz="1400" dirty="0"/>
          </a:p>
          <a:p>
            <a:pPr defTabSz="912813">
              <a:defRPr/>
            </a:pPr>
            <a:endParaRPr lang="el-GR" sz="1400" dirty="0"/>
          </a:p>
          <a:p>
            <a:pPr marL="0" indent="0" defTabSz="912813">
              <a:buNone/>
              <a:defRPr/>
            </a:pPr>
            <a:r>
              <a:rPr lang="el-GR" sz="1400" b="1" dirty="0" smtClean="0"/>
              <a:t>	Είδη</a:t>
            </a:r>
            <a:r>
              <a:rPr lang="el-GR" sz="1400" dirty="0" smtClean="0"/>
              <a:t> </a:t>
            </a:r>
            <a:r>
              <a:rPr lang="el-GR" sz="1400" dirty="0"/>
              <a:t>γνώσης:</a:t>
            </a:r>
          </a:p>
          <a:p>
            <a:pPr marL="738188" indent="-163513" defTabSz="912813">
              <a:defRPr/>
            </a:pPr>
            <a:r>
              <a:rPr lang="el-GR" sz="1400" dirty="0" smtClean="0"/>
              <a:t> </a:t>
            </a:r>
            <a:r>
              <a:rPr lang="el-GR" sz="1400" dirty="0"/>
              <a:t>	κωδικοποιημένη </a:t>
            </a:r>
          </a:p>
          <a:p>
            <a:pPr marL="574675" indent="233363" defTabSz="912813">
              <a:defRPr/>
            </a:pPr>
            <a:r>
              <a:rPr lang="el-GR" sz="1400" dirty="0"/>
              <a:t> 	</a:t>
            </a:r>
            <a:r>
              <a:rPr lang="el-GR" sz="1400" dirty="0" smtClean="0"/>
              <a:t>άρρητη</a:t>
            </a:r>
          </a:p>
          <a:p>
            <a:pPr marL="574675" indent="0" defTabSz="912813">
              <a:buNone/>
              <a:defRPr/>
            </a:pPr>
            <a:endParaRPr lang="el-GR" sz="1400" dirty="0" smtClean="0"/>
          </a:p>
          <a:p>
            <a:pPr marL="574675" indent="0" defTabSz="912813">
              <a:buNone/>
              <a:defRPr/>
            </a:pPr>
            <a:r>
              <a:rPr lang="el-GR" sz="1400" b="1" dirty="0"/>
              <a:t>Έρευνα</a:t>
            </a:r>
            <a:r>
              <a:rPr lang="el-GR" sz="1400" dirty="0"/>
              <a:t>:</a:t>
            </a:r>
          </a:p>
          <a:p>
            <a:pPr marL="860425" indent="-285750" defTabSz="912813">
              <a:defRPr/>
            </a:pPr>
            <a:r>
              <a:rPr lang="el-GR" sz="1400" dirty="0" smtClean="0"/>
              <a:t> </a:t>
            </a:r>
            <a:r>
              <a:rPr lang="el-GR" sz="1400" dirty="0"/>
              <a:t>η διαδικασία κατά την οποία παράγεται νέα γνώση</a:t>
            </a:r>
          </a:p>
          <a:p>
            <a:pPr marL="860425" indent="-285750" defTabSz="912813">
              <a:defRPr/>
            </a:pPr>
            <a:r>
              <a:rPr lang="el-GR" sz="1400" dirty="0"/>
              <a:t> δημόσια ή ιδιωτική έρευνα</a:t>
            </a:r>
          </a:p>
          <a:p>
            <a:pPr marL="860425" indent="-285750" defTabSz="912813">
              <a:defRPr/>
            </a:pPr>
            <a:r>
              <a:rPr lang="el-GR" sz="1400" dirty="0"/>
              <a:t> βασική ή εφαρμοσμένη έρευνα</a:t>
            </a:r>
          </a:p>
          <a:p>
            <a:pPr marL="860425" indent="-285750" defTabSz="912813">
              <a:defRPr/>
            </a:pPr>
            <a:r>
              <a:rPr lang="el-GR" sz="1400" dirty="0"/>
              <a:t> η επιστήμη κοντά στις ανάγκες της κοινωνίας και της οικονομίας</a:t>
            </a:r>
          </a:p>
          <a:p>
            <a:pPr marL="860425" indent="-285750" defTabSz="912813">
              <a:defRPr/>
            </a:pPr>
            <a:r>
              <a:rPr lang="el-GR" sz="1400" dirty="0"/>
              <a:t> διαρκώς στενότερη η σύνδεση μεταξύ βιομηχανικής καινοτομίας και βασικής έρευνας</a:t>
            </a:r>
          </a:p>
          <a:p>
            <a:pPr marL="860425" indent="-285750" defTabSz="912813">
              <a:defRPr/>
            </a:pPr>
            <a:r>
              <a:rPr lang="el-GR" sz="1400" dirty="0"/>
              <a:t> σε ορισμένους επιστημονικούς τομείς τα όρια είναι συγκεχυμένα</a:t>
            </a:r>
          </a:p>
          <a:p>
            <a:pPr marL="860425" indent="-285750" defTabSz="912813">
              <a:defRPr/>
            </a:pPr>
            <a:r>
              <a:rPr lang="el-GR" sz="1400" dirty="0"/>
              <a:t> δεν υφίσταται γραμμική σχέση μεταξύ βασικής έρευνας, εφαρμοσμένης έρευνας και καινοτομικής δραστηριότητας </a:t>
            </a:r>
          </a:p>
          <a:p>
            <a:pPr marL="860425" indent="-285750" defTabSz="912813">
              <a:defRPr/>
            </a:pPr>
            <a:r>
              <a:rPr lang="el-GR" sz="1400" dirty="0"/>
              <a:t> η εφαρμοσμένη έρευνα συνδέεται με την τεχνολογική ανάπτυξη (με πρακτικές μυστικότητας)</a:t>
            </a:r>
          </a:p>
          <a:p>
            <a:pPr marL="860425" indent="-285750" defTabSz="912813">
              <a:defRPr/>
            </a:pPr>
            <a:endParaRPr lang="el-GR" sz="1400" dirty="0" smtClean="0"/>
          </a:p>
          <a:p>
            <a:pPr defTabSz="912813">
              <a:buFont typeface="Wingdings" panose="05000000000000000000" pitchFamily="2" charset="2"/>
              <a:buChar char="Ø"/>
              <a:defRPr/>
            </a:pPr>
            <a:r>
              <a:rPr lang="el-GR" sz="1400" i="1" dirty="0"/>
              <a:t>Στην ουσία ταυτόσημα τα ακόλουθα: Ε&amp;Α, ΕΤΑ, ΕΤ. Σε αυτά προστίθεται η «Κ»</a:t>
            </a:r>
          </a:p>
          <a:p>
            <a:pPr defTabSz="912813">
              <a:defRPr/>
            </a:pPr>
            <a:endParaRPr lang="el-GR" sz="1400" dirty="0" smtClean="0"/>
          </a:p>
          <a:p>
            <a:pPr defTabSz="912813">
              <a:defRPr/>
            </a:pPr>
            <a:endParaRPr lang="el-GR" sz="1400" dirty="0" smtClean="0"/>
          </a:p>
        </p:txBody>
      </p:sp>
      <p:sp>
        <p:nvSpPr>
          <p:cNvPr id="9219" name="4 - Θέση αριθμού διαφάνειας"/>
          <p:cNvSpPr>
            <a:spLocks noGrp="1"/>
          </p:cNvSpPr>
          <p:nvPr>
            <p:ph type="sldNum" sz="quarter" idx="12"/>
          </p:nvPr>
        </p:nvSpPr>
        <p:spPr>
          <a:xfrm>
            <a:off x="642938" y="6143625"/>
            <a:ext cx="8043862" cy="577850"/>
          </a:xfrm>
          <a:noFill/>
        </p:spPr>
        <p:txBody>
          <a:bodyPr/>
          <a:lstStyle/>
          <a:p>
            <a:pPr algn="just" defTabSz="912813"/>
            <a:r>
              <a:rPr lang="el-GR" sz="1200" dirty="0" smtClean="0"/>
              <a:t>					</a:t>
            </a:r>
          </a:p>
          <a:p>
            <a:pPr algn="just" defTabSz="912813"/>
            <a:r>
              <a:rPr lang="el-GR" sz="1200" dirty="0" smtClean="0"/>
              <a:t>						  	</a:t>
            </a:r>
          </a:p>
          <a:p>
            <a:pPr algn="l" defTabSz="912813"/>
            <a:r>
              <a:rPr lang="el-GR" sz="1200" dirty="0" smtClean="0"/>
              <a:t>				     </a:t>
            </a:r>
          </a:p>
        </p:txBody>
      </p:sp>
    </p:spTree>
    <p:extLst>
      <p:ext uri="{BB962C8B-B14F-4D97-AF65-F5344CB8AC3E}">
        <p14:creationId xmlns:p14="http://schemas.microsoft.com/office/powerpoint/2010/main" val="351006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p:cNvSpPr>
            <a:spLocks noGrp="1"/>
          </p:cNvSpPr>
          <p:nvPr>
            <p:ph type="sldNum" sz="quarter" idx="12"/>
          </p:nvPr>
        </p:nvSpPr>
        <p:spPr>
          <a:noFill/>
        </p:spPr>
        <p:txBody>
          <a:bodyPr/>
          <a:lstStyle/>
          <a:p>
            <a:pPr defTabSz="912813"/>
            <a:fld id="{9BBF919C-9B51-4B44-8849-5B64DE1B1645}" type="slidenum">
              <a:rPr lang="el-GR" smtClean="0"/>
              <a:pPr defTabSz="912813"/>
              <a:t>7</a:t>
            </a:fld>
            <a:endParaRPr lang="el-GR" smtClean="0"/>
          </a:p>
        </p:txBody>
      </p:sp>
      <p:sp>
        <p:nvSpPr>
          <p:cNvPr id="8195" name="Rectangle 2"/>
          <p:cNvSpPr>
            <a:spLocks noGrp="1" noChangeArrowheads="1"/>
          </p:cNvSpPr>
          <p:nvPr>
            <p:ph type="subTitle"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ln>
        </p:spPr>
        <p:txBody>
          <a:bodyPr/>
          <a:lstStyle/>
          <a:p>
            <a:pPr defTabSz="912813" eaLnBrk="1" hangingPunct="1">
              <a:defRPr/>
            </a:pPr>
            <a:endParaRPr lang="en-US" sz="1200" dirty="0" smtClean="0"/>
          </a:p>
          <a:p>
            <a:pPr defTabSz="912813" eaLnBrk="1" hangingPunct="1">
              <a:defRPr/>
            </a:pPr>
            <a:r>
              <a:rPr lang="el-GR" sz="2400" b="1" i="1" u="sng" dirty="0" smtClean="0"/>
              <a:t>Αποτύπωση της Ε&amp;Α (Ι)</a:t>
            </a:r>
            <a:endParaRPr lang="el-GR" sz="2400" b="1" i="1" dirty="0" smtClean="0">
              <a:latin typeface="Verdana" pitchFamily="34" charset="0"/>
            </a:endParaRPr>
          </a:p>
          <a:p>
            <a:pPr defTabSz="912813" eaLnBrk="1" hangingPunct="1">
              <a:defRPr/>
            </a:pPr>
            <a:endParaRPr lang="el-GR" sz="1000" b="1" u="sng" dirty="0" smtClean="0"/>
          </a:p>
          <a:p>
            <a:pPr marL="446088" algn="just">
              <a:buFont typeface="Arial" pitchFamily="34" charset="0"/>
              <a:buChar char="•"/>
            </a:pPr>
            <a:r>
              <a:rPr lang="el-GR" sz="1600" b="1" dirty="0" smtClean="0"/>
              <a:t>Δαπάνες Ε&amp;Α</a:t>
            </a:r>
          </a:p>
          <a:p>
            <a:pPr marL="446088" algn="just"/>
            <a:r>
              <a:rPr lang="el-GR" sz="1400" i="1" dirty="0" smtClean="0"/>
              <a:t>Ένταση Ε&amp;Α</a:t>
            </a:r>
          </a:p>
          <a:p>
            <a:pPr marL="446088" algn="just"/>
            <a:r>
              <a:rPr lang="el-GR" sz="1400" dirty="0" smtClean="0"/>
              <a:t>Δαπάνη Ε&amp;Α ανά φορέα διεξαγωγής Ε&amp;Α </a:t>
            </a:r>
          </a:p>
          <a:p>
            <a:pPr marL="446088" algn="just"/>
            <a:endParaRPr lang="el-GR" sz="1400" dirty="0" smtClean="0"/>
          </a:p>
          <a:p>
            <a:pPr marL="455613" lvl="1" algn="just" defTabSz="912813">
              <a:buFont typeface="Arial" pitchFamily="34" charset="0"/>
              <a:buChar char="•"/>
              <a:defRPr/>
            </a:pPr>
            <a:r>
              <a:rPr lang="el-GR" sz="1600" b="1" dirty="0" smtClean="0"/>
              <a:t> Μέτρηση της Ε&amp;Α στις επιχειρήσεις</a:t>
            </a:r>
          </a:p>
          <a:p>
            <a:pPr marL="455613" lvl="1" algn="just" defTabSz="912813">
              <a:defRPr/>
            </a:pPr>
            <a:r>
              <a:rPr lang="el-GR" sz="1400" dirty="0" smtClean="0"/>
              <a:t>Δαπάνη, προσωπικό Ε&amp;Α </a:t>
            </a:r>
          </a:p>
          <a:p>
            <a:pPr marL="455613" lvl="1" algn="just" defTabSz="912813">
              <a:defRPr/>
            </a:pPr>
            <a:r>
              <a:rPr lang="el-GR" sz="1400" dirty="0" smtClean="0"/>
              <a:t>Κλάδοι μεταποίησης βάσει έντασης τεχνολογίας</a:t>
            </a:r>
            <a:endParaRPr lang="el-GR" sz="1400" b="1" dirty="0" smtClean="0"/>
          </a:p>
          <a:p>
            <a:pPr marL="455613" lvl="1" algn="just" defTabSz="912813">
              <a:defRPr/>
            </a:pPr>
            <a:r>
              <a:rPr lang="el-GR" sz="1400" dirty="0" smtClean="0"/>
              <a:t>Ποσοστό μεταποίησης υψηλής και μέσης-υψηλής τεχνολογίας επί του συνόλου της μεταποίησης</a:t>
            </a:r>
            <a:endParaRPr lang="el-GR" sz="1400" b="1" dirty="0" smtClean="0"/>
          </a:p>
          <a:p>
            <a:pPr marL="455613" lvl="1" algn="just" defTabSz="912813">
              <a:defRPr/>
            </a:pPr>
            <a:r>
              <a:rPr lang="el-GR" sz="1400" dirty="0" smtClean="0"/>
              <a:t>Εξαγωγική επίδοση προϊόντων υψηλής τεχνολογίας</a:t>
            </a:r>
            <a:r>
              <a:rPr lang="en-US" sz="1200" dirty="0" smtClean="0"/>
              <a:t>	</a:t>
            </a:r>
            <a:r>
              <a:rPr lang="el-GR" sz="1600" b="1" dirty="0" smtClean="0"/>
              <a:t> </a:t>
            </a:r>
          </a:p>
          <a:p>
            <a:pPr marL="446088" algn="just">
              <a:buFont typeface="Arial" pitchFamily="34" charset="0"/>
              <a:buChar char="•"/>
            </a:pPr>
            <a:endParaRPr lang="el-GR" sz="1600" b="1" dirty="0" smtClean="0"/>
          </a:p>
          <a:p>
            <a:pPr marL="446088" algn="just">
              <a:buFont typeface="Arial" pitchFamily="34" charset="0"/>
              <a:buChar char="•"/>
            </a:pPr>
            <a:r>
              <a:rPr lang="el-GR" sz="1600" b="1" dirty="0" smtClean="0"/>
              <a:t>Χρηματοδότηση Ε&amp;Α</a:t>
            </a:r>
          </a:p>
          <a:p>
            <a:pPr marL="446088" algn="just"/>
            <a:r>
              <a:rPr lang="el-GR" sz="1400" dirty="0" smtClean="0"/>
              <a:t>Δαπάνη Ε&amp;Α ανά πηγή χρηματοδότησης</a:t>
            </a:r>
          </a:p>
          <a:p>
            <a:pPr marL="446088" algn="just"/>
            <a:r>
              <a:rPr lang="el-GR" sz="1400" dirty="0" smtClean="0"/>
              <a:t>Δαπάνη Ε&amp;Α ανά φορέα διεξαγωγής Ε&amp;Α και πηγή χρηματοδότησης</a:t>
            </a:r>
          </a:p>
          <a:p>
            <a:pPr marL="446088" algn="just"/>
            <a:r>
              <a:rPr lang="el-GR" sz="1400" dirty="0" smtClean="0"/>
              <a:t>Πιστώσεις κρατικού προϋπολογισμού για έρευνα και ανάπτυξη </a:t>
            </a:r>
          </a:p>
          <a:p>
            <a:pPr marL="446088" algn="just"/>
            <a:endParaRPr lang="el-GR" sz="1000" b="1" dirty="0" smtClean="0"/>
          </a:p>
          <a:p>
            <a:pPr marL="446088" algn="just">
              <a:buFont typeface="Arial" pitchFamily="34" charset="0"/>
              <a:buChar char="•"/>
            </a:pPr>
            <a:r>
              <a:rPr lang="el-GR" sz="1600" b="1" dirty="0" smtClean="0"/>
              <a:t> Προσωπικό Ε&amp;Α</a:t>
            </a:r>
          </a:p>
          <a:p>
            <a:pPr marL="446088" algn="just"/>
            <a:r>
              <a:rPr lang="el-GR" sz="1400" dirty="0" smtClean="0"/>
              <a:t>Προσωπικό Ε&amp;Α ανά είδος απασχόλησης </a:t>
            </a:r>
          </a:p>
          <a:p>
            <a:pPr marL="446088" algn="just"/>
            <a:r>
              <a:rPr lang="el-GR" sz="1400" dirty="0" smtClean="0"/>
              <a:t>Προσωπικό Ε&amp;Α ανά φορέα διεξαγωγής</a:t>
            </a:r>
          </a:p>
          <a:p>
            <a:pPr marL="446088" algn="just"/>
            <a:endParaRPr lang="el-GR" sz="1400" dirty="0" smtClean="0"/>
          </a:p>
          <a:p>
            <a:pPr marL="446088" algn="just">
              <a:buFont typeface="Arial" pitchFamily="34" charset="0"/>
              <a:buChar char="•"/>
            </a:pPr>
            <a:r>
              <a:rPr lang="el-GR" sz="1600" b="1" dirty="0" smtClean="0"/>
              <a:t> Επιστημονικές δημοσιεύσεις</a:t>
            </a:r>
          </a:p>
          <a:p>
            <a:pPr marL="446088" algn="just">
              <a:buFont typeface="Arial" pitchFamily="34" charset="0"/>
              <a:buChar char="•"/>
            </a:pPr>
            <a:r>
              <a:rPr lang="el-GR" sz="1600" b="1" dirty="0" smtClean="0"/>
              <a:t> Συμμετοχή στο </a:t>
            </a:r>
            <a:r>
              <a:rPr lang="en-US" sz="1600" b="1" dirty="0" err="1" smtClean="0"/>
              <a:t>Πρόγραμμα</a:t>
            </a:r>
            <a:r>
              <a:rPr lang="en-US" sz="1600" b="1" dirty="0" smtClean="0"/>
              <a:t> </a:t>
            </a:r>
            <a:r>
              <a:rPr lang="en-US" sz="1600" b="1" dirty="0" err="1" smtClean="0"/>
              <a:t>Πλαίσιο</a:t>
            </a:r>
            <a:r>
              <a:rPr lang="el-GR" sz="1600" b="1" dirty="0" smtClean="0"/>
              <a:t> της ΕΕ </a:t>
            </a:r>
            <a:r>
              <a:rPr lang="el-GR" sz="1200" b="1" dirty="0" smtClean="0"/>
              <a:t>   </a:t>
            </a:r>
          </a:p>
          <a:p>
            <a:pPr marL="446088" algn="just"/>
            <a:r>
              <a:rPr lang="el-GR" sz="1200" b="1" dirty="0" smtClean="0"/>
              <a:t>					</a:t>
            </a:r>
            <a:fld id="{66985E5D-F79F-4719-A153-23C24A3FF1E1}" type="slidenum">
              <a:rPr lang="en-US" sz="1200" smtClean="0"/>
              <a:pPr marL="446088" algn="just"/>
              <a:t>7</a:t>
            </a:fld>
            <a:r>
              <a:rPr lang="el-GR" sz="1200" dirty="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 Θέση αριθμού διαφάνειας"/>
          <p:cNvSpPr>
            <a:spLocks noGrp="1"/>
          </p:cNvSpPr>
          <p:nvPr>
            <p:ph type="sldNum" sz="quarter" idx="12"/>
          </p:nvPr>
        </p:nvSpPr>
        <p:spPr>
          <a:noFill/>
        </p:spPr>
        <p:txBody>
          <a:bodyPr/>
          <a:lstStyle/>
          <a:p>
            <a:pPr defTabSz="912813"/>
            <a:fld id="{9BBF919C-9B51-4B44-8849-5B64DE1B1645}" type="slidenum">
              <a:rPr lang="el-GR" smtClean="0"/>
              <a:pPr defTabSz="912813"/>
              <a:t>8</a:t>
            </a:fld>
            <a:endParaRPr lang="el-GR" smtClean="0"/>
          </a:p>
        </p:txBody>
      </p:sp>
      <p:sp>
        <p:nvSpPr>
          <p:cNvPr id="8195" name="Rectangle 2"/>
          <p:cNvSpPr>
            <a:spLocks noGrp="1" noChangeArrowheads="1"/>
          </p:cNvSpPr>
          <p:nvPr>
            <p:ph type="subTitle"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009999"/>
            </a:solidFill>
          </a:ln>
        </p:spPr>
        <p:txBody>
          <a:bodyPr/>
          <a:lstStyle/>
          <a:p>
            <a:pPr defTabSz="912813" eaLnBrk="1" hangingPunct="1">
              <a:defRPr/>
            </a:pPr>
            <a:endParaRPr lang="en-US" sz="1200" dirty="0" smtClean="0"/>
          </a:p>
          <a:p>
            <a:pPr defTabSz="912813" eaLnBrk="1" hangingPunct="1">
              <a:defRPr/>
            </a:pPr>
            <a:r>
              <a:rPr lang="el-GR" sz="2400" b="1" i="1" u="sng" dirty="0" smtClean="0"/>
              <a:t>Αποτύπωση της Ε&amp;Α (ΙΙ)</a:t>
            </a:r>
            <a:endParaRPr lang="el-GR" sz="2400" b="1" i="1" dirty="0" smtClean="0">
              <a:latin typeface="Verdana" pitchFamily="34" charset="0"/>
            </a:endParaRPr>
          </a:p>
          <a:p>
            <a:pPr defTabSz="912813" eaLnBrk="1" hangingPunct="1">
              <a:defRPr/>
            </a:pPr>
            <a:endParaRPr lang="el-GR" sz="1000" b="1" u="sng" dirty="0" smtClean="0"/>
          </a:p>
          <a:p>
            <a:pPr marL="446088" algn="just">
              <a:buFont typeface="Arial" pitchFamily="34" charset="0"/>
              <a:buChar char="•"/>
            </a:pPr>
            <a:r>
              <a:rPr lang="el-GR" sz="1600" b="1" dirty="0" smtClean="0"/>
              <a:t>Δαπάνες Ε&amp;Α</a:t>
            </a:r>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r>
              <a:rPr lang="el-GR" sz="1600" b="1" dirty="0" smtClean="0"/>
              <a:t>Χρηματοδότηση Ε&amp;Α</a:t>
            </a:r>
          </a:p>
          <a:p>
            <a:pPr marL="446088" algn="just"/>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r>
              <a:rPr lang="el-GR" sz="1600" b="1" dirty="0" smtClean="0"/>
              <a:t> </a:t>
            </a:r>
            <a:r>
              <a:rPr lang="el-GR" sz="1600" b="1" dirty="0" smtClean="0">
                <a:solidFill>
                  <a:srgbClr val="FF0000"/>
                </a:solidFill>
              </a:rPr>
              <a:t>+ ΧΡΗΜΑΤΟΔΟΤΗΣΗ ΑΠΌ ΠΗΓΕΣ ΤΟΥ ΕΞΩΤΕΡΙΚΟΥ</a:t>
            </a:r>
          </a:p>
          <a:p>
            <a:pPr marL="446088" algn="just">
              <a:buFont typeface="Arial" pitchFamily="34" charset="0"/>
              <a:buChar char="•"/>
            </a:pPr>
            <a:endParaRPr lang="el-GR" sz="1600" b="1" dirty="0" smtClean="0"/>
          </a:p>
          <a:p>
            <a:pPr marL="446088" algn="just">
              <a:buFont typeface="Arial" pitchFamily="34" charset="0"/>
              <a:buChar char="•"/>
            </a:pPr>
            <a:endParaRPr lang="el-GR" sz="1600" b="1" dirty="0" smtClean="0"/>
          </a:p>
          <a:p>
            <a:pPr marL="446088" algn="just">
              <a:buFont typeface="Arial" pitchFamily="34" charset="0"/>
              <a:buChar char="•"/>
            </a:pPr>
            <a:r>
              <a:rPr lang="el-GR" sz="1600" b="1" dirty="0" smtClean="0"/>
              <a:t>Προσωπικό Ε&amp;Α</a:t>
            </a:r>
          </a:p>
          <a:p>
            <a:pPr marL="446088" algn="just"/>
            <a:endParaRPr lang="el-GR" sz="1400" dirty="0" smtClean="0"/>
          </a:p>
          <a:p>
            <a:pPr marL="446088" algn="just"/>
            <a:endParaRPr lang="el-GR" sz="1200" dirty="0" smtClean="0"/>
          </a:p>
          <a:p>
            <a:pPr marL="446088" algn="just"/>
            <a:endParaRPr lang="el-GR" sz="1200" dirty="0" smtClean="0"/>
          </a:p>
          <a:p>
            <a:pPr marL="446088" algn="just"/>
            <a:endParaRPr lang="el-GR" sz="1200" dirty="0" smtClean="0"/>
          </a:p>
          <a:p>
            <a:pPr marL="446088" algn="just"/>
            <a:endParaRPr lang="el-GR" sz="1200" dirty="0" smtClean="0"/>
          </a:p>
          <a:p>
            <a:pPr marL="446088"/>
            <a:r>
              <a:rPr lang="el-GR" sz="1200" dirty="0" smtClean="0"/>
              <a:t>		        </a:t>
            </a:r>
            <a:fld id="{66985E5D-F79F-4719-A153-23C24A3FF1E1}" type="slidenum">
              <a:rPr lang="en-US" sz="1200" smtClean="0"/>
              <a:pPr marL="446088"/>
              <a:t>8</a:t>
            </a:fld>
            <a:r>
              <a:rPr lang="el-GR" sz="1200" dirty="0" smtClean="0"/>
              <a:t>			</a:t>
            </a:r>
          </a:p>
        </p:txBody>
      </p:sp>
      <p:pic>
        <p:nvPicPr>
          <p:cNvPr id="2051" name="Picture 3"/>
          <p:cNvPicPr>
            <a:picLocks noChangeAspect="1" noChangeArrowheads="1"/>
          </p:cNvPicPr>
          <p:nvPr/>
        </p:nvPicPr>
        <p:blipFill>
          <a:blip r:embed="rId3" cstate="print"/>
          <a:srcRect/>
          <a:stretch>
            <a:fillRect/>
          </a:stretch>
        </p:blipFill>
        <p:spPr bwMode="auto">
          <a:xfrm>
            <a:off x="2428860" y="785794"/>
            <a:ext cx="6455976" cy="16350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643174" y="2786058"/>
            <a:ext cx="6286544" cy="1651054"/>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2428859" y="4929197"/>
            <a:ext cx="6717955" cy="1714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p:cNvSpPr>
            <a:spLocks noGrp="1"/>
          </p:cNvSpPr>
          <p:nvPr>
            <p:ph idx="1"/>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defTabSz="912813" eaLnBrk="1" hangingPunct="1">
              <a:buFontTx/>
              <a:buNone/>
              <a:defRPr/>
            </a:pPr>
            <a:r>
              <a:rPr lang="el-GR" sz="2400" b="1" i="1" u="sng" dirty="0" err="1" smtClean="0"/>
              <a:t>Εννοιολόγηση</a:t>
            </a:r>
            <a:r>
              <a:rPr lang="el-GR" sz="2400" b="1" i="1" u="sng" dirty="0" smtClean="0"/>
              <a:t> Ε-Τ-Κ (ΙΙ)</a:t>
            </a:r>
            <a:endParaRPr lang="en-US" sz="2400" b="1" i="1" u="sng" dirty="0" smtClean="0"/>
          </a:p>
          <a:p>
            <a:pPr algn="just" defTabSz="912813">
              <a:buFontTx/>
              <a:buNone/>
              <a:defRPr/>
            </a:pPr>
            <a:endParaRPr lang="en-US" sz="1000" dirty="0" smtClean="0"/>
          </a:p>
          <a:p>
            <a:pPr marL="0" indent="0" defTabSz="912813">
              <a:buNone/>
              <a:defRPr/>
            </a:pPr>
            <a:r>
              <a:rPr lang="el-GR" sz="1400" dirty="0"/>
              <a:t>	</a:t>
            </a:r>
            <a:r>
              <a:rPr lang="el-GR" sz="1400" b="1" dirty="0"/>
              <a:t>Τεχνολογία</a:t>
            </a:r>
            <a:r>
              <a:rPr lang="el-GR" sz="1400" dirty="0"/>
              <a:t>:</a:t>
            </a:r>
          </a:p>
          <a:p>
            <a:pPr defTabSz="912813">
              <a:defRPr/>
            </a:pPr>
            <a:r>
              <a:rPr lang="el-GR" sz="1400" dirty="0" smtClean="0"/>
              <a:t> </a:t>
            </a:r>
            <a:r>
              <a:rPr lang="el-GR" sz="1400" dirty="0"/>
              <a:t>Αν η επιστήμη και η έρευνα συνδέονται περισσότερο με τον ακαδημαϊκό κόσμο, η τεχνολογία συνδυάζεται κατά προτεραιότητα με την έρευνα για βιομηχανικούς ή και στρατιωτικούς σκοπούς </a:t>
            </a:r>
          </a:p>
          <a:p>
            <a:pPr marL="0" indent="0" defTabSz="912813">
              <a:buNone/>
              <a:defRPr/>
            </a:pPr>
            <a:endParaRPr lang="el-GR" sz="500" dirty="0"/>
          </a:p>
          <a:p>
            <a:pPr defTabSz="912813">
              <a:defRPr/>
            </a:pPr>
            <a:r>
              <a:rPr lang="el-GR" sz="1400" dirty="0" smtClean="0"/>
              <a:t>είναι </a:t>
            </a:r>
            <a:r>
              <a:rPr lang="el-GR" sz="1400" dirty="0"/>
              <a:t>δυνατό να κάνει χρήση της ήδη υπάρχουσας επιστημονικής γνώσης, κι όχι κατ’ ανάγκη της πιο πρόσφατης και εξελιγμένης</a:t>
            </a:r>
          </a:p>
          <a:p>
            <a:pPr marL="0" indent="0" defTabSz="912813">
              <a:buNone/>
              <a:defRPr/>
            </a:pPr>
            <a:endParaRPr lang="el-GR" sz="500" dirty="0"/>
          </a:p>
          <a:p>
            <a:pPr defTabSz="912813">
              <a:defRPr/>
            </a:pPr>
            <a:r>
              <a:rPr lang="el-GR" sz="1400" dirty="0"/>
              <a:t> η ύπαρξη μιας ισχυρής επιστημονικής βάσης διευκολύνει τις τεχνολογικές </a:t>
            </a:r>
            <a:r>
              <a:rPr lang="el-GR" sz="1400" dirty="0" smtClean="0"/>
              <a:t>προσπάθειες</a:t>
            </a:r>
          </a:p>
          <a:p>
            <a:pPr defTabSz="912813">
              <a:defRPr/>
            </a:pPr>
            <a:endParaRPr lang="el-GR" sz="1400" dirty="0" smtClean="0"/>
          </a:p>
          <a:p>
            <a:pPr marL="574675" indent="0" defTabSz="912813">
              <a:buNone/>
              <a:defRPr/>
            </a:pPr>
            <a:endParaRPr lang="el-GR" sz="1400" b="1" dirty="0" smtClean="0"/>
          </a:p>
          <a:p>
            <a:pPr marL="574675" indent="0" defTabSz="912813">
              <a:buNone/>
              <a:defRPr/>
            </a:pPr>
            <a:r>
              <a:rPr lang="el-GR" sz="1400" b="1" dirty="0" smtClean="0"/>
              <a:t>Καινοτομία</a:t>
            </a:r>
            <a:r>
              <a:rPr lang="el-GR" sz="1400" b="1" dirty="0"/>
              <a:t>:</a:t>
            </a:r>
          </a:p>
          <a:p>
            <a:pPr marL="574675" indent="0" defTabSz="912813">
              <a:buNone/>
              <a:defRPr/>
            </a:pPr>
            <a:endParaRPr lang="el-GR" sz="800" b="1" dirty="0"/>
          </a:p>
          <a:p>
            <a:pPr marL="339725" indent="-285750" defTabSz="912813">
              <a:defRPr/>
            </a:pPr>
            <a:r>
              <a:rPr lang="el-GR" sz="1400" dirty="0"/>
              <a:t> αφορά κοινωνικές, οικονομικές ή τεχνικές εξελίξεις</a:t>
            </a:r>
          </a:p>
          <a:p>
            <a:pPr marL="339725" indent="-285750" defTabSz="912813">
              <a:defRPr/>
            </a:pPr>
            <a:endParaRPr lang="el-GR" sz="800" dirty="0" smtClean="0"/>
          </a:p>
          <a:p>
            <a:pPr marL="339725" indent="-285750" defTabSz="912813">
              <a:defRPr/>
            </a:pPr>
            <a:r>
              <a:rPr lang="el-GR" sz="1400" dirty="0" smtClean="0"/>
              <a:t>προγραμματισμένη </a:t>
            </a:r>
            <a:r>
              <a:rPr lang="el-GR" sz="1400" dirty="0"/>
              <a:t>διαδικασία, για την οποία υπάρχει πρόβλεψη ότι θα καταλήξει σε απτό αποτέλεσμα, εξυπηρετώντας συγκεκριμένους σκοπούς </a:t>
            </a:r>
          </a:p>
          <a:p>
            <a:pPr marL="339725" indent="-285750" defTabSz="912813">
              <a:defRPr/>
            </a:pPr>
            <a:endParaRPr lang="el-GR" sz="800" dirty="0"/>
          </a:p>
          <a:p>
            <a:pPr marL="339725" indent="-285750" defTabSz="912813">
              <a:defRPr/>
            </a:pPr>
            <a:r>
              <a:rPr lang="el-GR" sz="1400" dirty="0"/>
              <a:t> δεν υπάρχει αποκλειστική εξάρτηση από την επιστημονική γνώση</a:t>
            </a:r>
          </a:p>
          <a:p>
            <a:pPr marL="339725" indent="-285750" defTabSz="912813">
              <a:defRPr/>
            </a:pPr>
            <a:endParaRPr lang="el-GR" sz="800" dirty="0"/>
          </a:p>
          <a:p>
            <a:pPr marL="339725" indent="-285750" defTabSz="912813">
              <a:defRPr/>
            </a:pPr>
            <a:r>
              <a:rPr lang="el-GR" sz="1400" dirty="0" smtClean="0"/>
              <a:t>βασική </a:t>
            </a:r>
            <a:r>
              <a:rPr lang="el-GR" sz="1400" dirty="0"/>
              <a:t>παράμετρος η αξιοποίηση παλαιότερων εμπειριών </a:t>
            </a:r>
          </a:p>
          <a:p>
            <a:pPr marL="339725" indent="-285750" defTabSz="912813">
              <a:defRPr/>
            </a:pPr>
            <a:endParaRPr lang="el-GR" sz="800" dirty="0"/>
          </a:p>
          <a:p>
            <a:pPr marL="339725" indent="-285750" defTabSz="912813">
              <a:defRPr/>
            </a:pPr>
            <a:r>
              <a:rPr lang="el-GR" sz="1400" dirty="0"/>
              <a:t> οδηγεί στον ανταγωνισμό, ο οποίος δημιουργεί ισχυρά κίνητρα για την παραγωγή νέας γνώσης μέσω της έρευνας</a:t>
            </a:r>
          </a:p>
          <a:p>
            <a:pPr marL="339725" indent="-285750" defTabSz="912813">
              <a:defRPr/>
            </a:pPr>
            <a:endParaRPr lang="el-GR" sz="800" dirty="0"/>
          </a:p>
          <a:p>
            <a:pPr marL="339725" indent="-285750" defTabSz="912813">
              <a:defRPr/>
            </a:pPr>
            <a:r>
              <a:rPr lang="el-GR" sz="1400" dirty="0"/>
              <a:t> οι ριζοσπαστικά νέες καινοτομίες είναι σε θέση να δημιουργούν ακόμη και νέους βιομηχανικούς κλάδους, δυνητικά υπό μονοπωλιακές συνθήκες</a:t>
            </a:r>
            <a:endParaRPr lang="el-GR" sz="1400" dirty="0" smtClean="0"/>
          </a:p>
          <a:p>
            <a:pPr defTabSz="912813">
              <a:defRPr/>
            </a:pPr>
            <a:endParaRPr lang="el-GR" sz="1400" dirty="0" smtClean="0"/>
          </a:p>
          <a:p>
            <a:pPr defTabSz="912813">
              <a:defRPr/>
            </a:pPr>
            <a:endParaRPr lang="el-GR" sz="1400" dirty="0" smtClean="0"/>
          </a:p>
          <a:p>
            <a:pPr defTabSz="912813">
              <a:defRPr/>
            </a:pPr>
            <a:endParaRPr lang="el-GR" sz="1400" dirty="0" smtClean="0"/>
          </a:p>
        </p:txBody>
      </p:sp>
      <p:sp>
        <p:nvSpPr>
          <p:cNvPr id="9219" name="4 - Θέση αριθμού διαφάνειας"/>
          <p:cNvSpPr>
            <a:spLocks noGrp="1"/>
          </p:cNvSpPr>
          <p:nvPr>
            <p:ph type="sldNum" sz="quarter" idx="12"/>
          </p:nvPr>
        </p:nvSpPr>
        <p:spPr>
          <a:xfrm>
            <a:off x="642938" y="6143625"/>
            <a:ext cx="8043862" cy="577850"/>
          </a:xfrm>
          <a:noFill/>
        </p:spPr>
        <p:txBody>
          <a:bodyPr/>
          <a:lstStyle/>
          <a:p>
            <a:pPr algn="just" defTabSz="912813"/>
            <a:r>
              <a:rPr lang="el-GR" sz="1200" dirty="0" smtClean="0"/>
              <a:t>					</a:t>
            </a:r>
          </a:p>
          <a:p>
            <a:pPr algn="just" defTabSz="912813"/>
            <a:r>
              <a:rPr lang="el-GR" sz="1200" dirty="0" smtClean="0"/>
              <a:t>						  	</a:t>
            </a:r>
          </a:p>
          <a:p>
            <a:pPr algn="l" defTabSz="912813"/>
            <a:r>
              <a:rPr lang="el-GR" sz="1200" dirty="0" smtClean="0"/>
              <a:t>				     </a:t>
            </a:r>
          </a:p>
        </p:txBody>
      </p:sp>
    </p:spTree>
    <p:extLst>
      <p:ext uri="{BB962C8B-B14F-4D97-AF65-F5344CB8AC3E}">
        <p14:creationId xmlns:p14="http://schemas.microsoft.com/office/powerpoint/2010/main" val="2971510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6676</TotalTime>
  <Words>3532</Words>
  <Application>Microsoft Office PowerPoint</Application>
  <PresentationFormat>On-screen Show (4:3)</PresentationFormat>
  <Paragraphs>740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mitsos</dc:creator>
  <cp:lastModifiedBy>Χαράλαμπος Χρυσομαλλίδης</cp:lastModifiedBy>
  <cp:revision>568</cp:revision>
  <cp:lastPrinted>2018-09-05T11:15:14Z</cp:lastPrinted>
  <dcterms:created xsi:type="dcterms:W3CDTF">2007-03-04T10:43:13Z</dcterms:created>
  <dcterms:modified xsi:type="dcterms:W3CDTF">2021-07-02T07:19:06Z</dcterms:modified>
</cp:coreProperties>
</file>