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handoutMasterIdLst>
    <p:handoutMasterId r:id="rId54"/>
  </p:handoutMasterIdLst>
  <p:sldIdLst>
    <p:sldId id="256" r:id="rId2"/>
    <p:sldId id="463" r:id="rId3"/>
    <p:sldId id="357" r:id="rId4"/>
    <p:sldId id="365" r:id="rId5"/>
    <p:sldId id="451" r:id="rId6"/>
    <p:sldId id="434" r:id="rId7"/>
    <p:sldId id="452" r:id="rId8"/>
    <p:sldId id="366" r:id="rId9"/>
    <p:sldId id="457" r:id="rId10"/>
    <p:sldId id="455" r:id="rId11"/>
    <p:sldId id="456" r:id="rId12"/>
    <p:sldId id="453" r:id="rId13"/>
    <p:sldId id="458" r:id="rId14"/>
    <p:sldId id="459" r:id="rId15"/>
    <p:sldId id="460" r:id="rId16"/>
    <p:sldId id="461" r:id="rId17"/>
    <p:sldId id="462" r:id="rId18"/>
    <p:sldId id="360" r:id="rId19"/>
    <p:sldId id="359" r:id="rId20"/>
    <p:sldId id="362" r:id="rId21"/>
    <p:sldId id="363" r:id="rId22"/>
    <p:sldId id="371" r:id="rId23"/>
    <p:sldId id="414" r:id="rId24"/>
    <p:sldId id="415" r:id="rId25"/>
    <p:sldId id="416" r:id="rId26"/>
    <p:sldId id="413" r:id="rId27"/>
    <p:sldId id="400" r:id="rId28"/>
    <p:sldId id="403" r:id="rId29"/>
    <p:sldId id="401" r:id="rId30"/>
    <p:sldId id="404" r:id="rId31"/>
    <p:sldId id="405" r:id="rId32"/>
    <p:sldId id="406" r:id="rId33"/>
    <p:sldId id="407" r:id="rId34"/>
    <p:sldId id="372" r:id="rId35"/>
    <p:sldId id="374" r:id="rId36"/>
    <p:sldId id="376" r:id="rId37"/>
    <p:sldId id="377" r:id="rId38"/>
    <p:sldId id="375" r:id="rId39"/>
    <p:sldId id="417" r:id="rId40"/>
    <p:sldId id="418" r:id="rId41"/>
    <p:sldId id="419" r:id="rId42"/>
    <p:sldId id="420" r:id="rId43"/>
    <p:sldId id="421" r:id="rId44"/>
    <p:sldId id="364" r:id="rId45"/>
    <p:sldId id="427" r:id="rId46"/>
    <p:sldId id="428" r:id="rId47"/>
    <p:sldId id="429" r:id="rId48"/>
    <p:sldId id="431" r:id="rId49"/>
    <p:sldId id="432" r:id="rId50"/>
    <p:sldId id="433" r:id="rId51"/>
    <p:sldId id="351" r:id="rId5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rostathoua" initials="g"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2" d="100"/>
          <a:sy n="112" d="100"/>
        </p:scale>
        <p:origin x="-1253" y="53"/>
      </p:cViewPr>
      <p:guideLst>
        <p:guide orient="horz" pos="2160"/>
        <p:guide pos="2880"/>
      </p:guideLst>
    </p:cSldViewPr>
  </p:slideViewPr>
  <p:notesTextViewPr>
    <p:cViewPr>
      <p:scale>
        <a:sx n="100" d="100"/>
        <a:sy n="100" d="100"/>
      </p:scale>
      <p:origin x="0" y="0"/>
    </p:cViewPr>
  </p:notesTextViewPr>
  <p:notesViewPr>
    <p:cSldViewPr>
      <p:cViewPr varScale="1">
        <p:scale>
          <a:sx n="82" d="100"/>
          <a:sy n="82" d="100"/>
        </p:scale>
        <p:origin x="-3180"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C09C113-1050-48DE-A12B-6DE4937BF471}" type="datetimeFigureOut">
              <a:rPr lang="el-GR" smtClean="0"/>
              <a:pPr/>
              <a:t>8/5/2020</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4BEFDFB-E4DB-481A-B93C-AA85EA7AC1B6}" type="slidenum">
              <a:rPr lang="el-GR" smtClean="0"/>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E78027-93C6-4012-B9E7-4EEA188105AD}" type="datetimeFigureOut">
              <a:rPr lang="el-GR" smtClean="0"/>
              <a:pPr/>
              <a:t>8/5/2020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39F18A-D5F8-4837-8FD7-99130057240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10</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11</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13</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14</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15</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16</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17</a:t>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18</a:t>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19</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a:t>
            </a:fld>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20</a:t>
            </a:fld>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21</a:t>
            </a:fld>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22</a:t>
            </a:fld>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23</a:t>
            </a:fld>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24</a:t>
            </a:fld>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25</a:t>
            </a:fld>
            <a:endParaRPr 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26</a:t>
            </a:fld>
            <a:endParaRPr lang="el-G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27</a:t>
            </a:fld>
            <a:endParaRPr 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28</a:t>
            </a:fld>
            <a:endParaRPr lang="el-G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29</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a:t>
            </a:fld>
            <a:endParaRPr lang="el-G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30</a:t>
            </a:fld>
            <a:endParaRPr lang="el-G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31</a:t>
            </a:fld>
            <a:endParaRPr lang="el-G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32</a:t>
            </a:fld>
            <a:endParaRPr lang="el-G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33</a:t>
            </a:fld>
            <a:endParaRPr lang="el-G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34</a:t>
            </a:fld>
            <a:endParaRPr lang="el-G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35</a:t>
            </a:fld>
            <a:endParaRPr lang="el-G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36</a:t>
            </a:fld>
            <a:endParaRPr lang="el-G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37</a:t>
            </a:fld>
            <a:endParaRPr lang="el-G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38</a:t>
            </a:fld>
            <a:endParaRPr lang="el-G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39</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a:t>
            </a:fld>
            <a:endParaRPr lang="el-G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40</a:t>
            </a:fld>
            <a:endParaRPr lang="el-G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41</a:t>
            </a:fld>
            <a:endParaRPr lang="el-G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42</a:t>
            </a:fld>
            <a:endParaRPr lang="el-G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43</a:t>
            </a:fld>
            <a:endParaRPr lang="el-G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44</a:t>
            </a:fld>
            <a:endParaRPr lang="el-G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45</a:t>
            </a:fld>
            <a:endParaRPr lang="el-G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46</a:t>
            </a:fld>
            <a:endParaRPr lang="el-G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47</a:t>
            </a:fld>
            <a:endParaRPr lang="el-G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48</a:t>
            </a:fld>
            <a:endParaRPr lang="el-G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49</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5</a:t>
            </a:fld>
            <a:endParaRPr lang="el-G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50</a:t>
            </a:fld>
            <a:endParaRPr lang="el-G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algn="just"/>
            <a:r>
              <a:rPr lang="el-GR" dirty="0" smtClean="0"/>
              <a:t>*</a:t>
            </a:r>
            <a:r>
              <a:rPr lang="el-GR" sz="1100" dirty="0" smtClean="0"/>
              <a:t/>
            </a:r>
            <a:br>
              <a:rPr lang="el-GR" sz="1100" dirty="0" smtClean="0"/>
            </a:br>
            <a:r>
              <a:rPr lang="el-GR" sz="2000" dirty="0" smtClean="0">
                <a:latin typeface="+mn-lt"/>
              </a:rPr>
              <a:t>'</a:t>
            </a:r>
            <a:r>
              <a:rPr lang="el-GR" sz="2000" dirty="0" err="1" smtClean="0">
                <a:latin typeface="+mn-lt"/>
              </a:rPr>
              <a:t>Αρθρο</a:t>
            </a:r>
            <a:r>
              <a:rPr lang="el-GR" sz="2000" dirty="0" smtClean="0">
                <a:latin typeface="+mn-lt"/>
              </a:rPr>
              <a:t> 26 :</a:t>
            </a:r>
          </a:p>
          <a:p>
            <a:pPr algn="just"/>
            <a:r>
              <a:rPr lang="el-GR" sz="2000" dirty="0" smtClean="0">
                <a:latin typeface="+mn-lt"/>
              </a:rPr>
              <a:t>"Αποδεικτικό ενημερότητας για χρέη και φορολογικές υποχρεώσεις προς το Δημόσιο" (αντικ. του μέσα σε "" τίτλου από την παρ. 1 του άρθρου 25 του Ν. 2648/98, ΦΕΚ-238 Α')</a:t>
            </a:r>
          </a:p>
          <a:p>
            <a:pPr algn="just"/>
            <a:r>
              <a:rPr lang="el-GR" sz="2000" dirty="0" smtClean="0">
                <a:latin typeface="+mn-lt"/>
              </a:rPr>
              <a:t>1. Με αποφάσεις του Υπουργού των Οικονομικών που δημοσιεύονται στην Εφημερίδα της Κυβερνήσεως, επιτρέπεται να επιβάλλονται κατά των οφειλετών, που δεν έχουν εκπληρώσει τις από οποιαδήποτε αιτία οφειλές τους προς το Δημόσιο, περιορισμοί και απαγορεύσεις, που ανάγονται στις κάθε φύσεως συναλλαγές, πράξεις ή ενέργειες αυτών είτε με τους ιδιώτες, είτε με το Δημόσιο, δήμους-κοινότητες, νομικά πρόσωπα δημοσίου δικαίου, ιδρύματα κάθε κατηγορίας, οργανισμούς, τράπεζες, επιχειρήσεις δημόσιας ή κοινής ωφέλειας και γενικά τον ευρύτερο δημόσιο τομέα, όπως αυτός καθορίζεται από την ισχύουσα νομοθεσία. "Οι διατάξεις του προηγούμενου εδαφίου ισχύουν και για τους υπόχρεους υποβολής δήλωσης φορολογίας εισοδήματος, απόδοσης φόρου προστιθέμενης αξίας και παρακρατούμενου φόρου μισθωτών υπηρεσιών" (</a:t>
            </a:r>
            <a:r>
              <a:rPr lang="el-GR" sz="2000" dirty="0" err="1" smtClean="0">
                <a:latin typeface="+mn-lt"/>
              </a:rPr>
              <a:t>προσθ</a:t>
            </a:r>
            <a:r>
              <a:rPr lang="el-GR" sz="2000" dirty="0" smtClean="0">
                <a:latin typeface="+mn-lt"/>
              </a:rPr>
              <a:t>. του μέσα σε "" </a:t>
            </a:r>
            <a:r>
              <a:rPr lang="el-GR" sz="2000" dirty="0" err="1" smtClean="0">
                <a:latin typeface="+mn-lt"/>
              </a:rPr>
              <a:t>εδαφ</a:t>
            </a:r>
            <a:r>
              <a:rPr lang="el-GR" sz="2000" dirty="0" smtClean="0">
                <a:latin typeface="+mn-lt"/>
              </a:rPr>
              <a:t>. από την παρ. 2 του άρθρου 25 του Ν. 2648/98, ΦΕΚ-238 Α').</a:t>
            </a:r>
          </a:p>
          <a:p>
            <a:pPr algn="just"/>
            <a:r>
              <a:rPr lang="el-GR" sz="2000" dirty="0" smtClean="0">
                <a:latin typeface="+mn-lt"/>
              </a:rPr>
              <a:t>[Αρχή Τροποποίησης]</a:t>
            </a:r>
          </a:p>
          <a:p>
            <a:pPr algn="just"/>
            <a:r>
              <a:rPr lang="el-GR" sz="2000" dirty="0" smtClean="0">
                <a:latin typeface="+mn-lt"/>
              </a:rPr>
              <a:t>2. Ως συναλλαγή, πράξη ή ενέργεια, κατά την παράγραφο 1 του παρόντος, νοείται ενδεικτικώς:</a:t>
            </a:r>
          </a:p>
          <a:p>
            <a:pPr algn="just"/>
            <a:r>
              <a:rPr lang="el-GR" sz="2000" dirty="0" smtClean="0">
                <a:latin typeface="+mn-lt"/>
              </a:rPr>
              <a:t>α) Η είσπραξη χρημάτων.</a:t>
            </a:r>
          </a:p>
          <a:p>
            <a:pPr algn="just"/>
            <a:r>
              <a:rPr lang="el-GR" sz="2000" dirty="0" smtClean="0">
                <a:latin typeface="+mn-lt"/>
              </a:rPr>
              <a:t>β) Η από κάθε αιτία μεταβίβαση ακινήτων ή παραχώρηση σε αυτά εμπράγματων δικαιωμάτων.</a:t>
            </a:r>
          </a:p>
          <a:p>
            <a:pPr algn="just"/>
            <a:r>
              <a:rPr lang="el-GR" sz="2000" dirty="0" smtClean="0">
                <a:latin typeface="+mn-lt"/>
              </a:rPr>
              <a:t>γ) Η από κάθε αιτία μεταβίβαση κινητών, όπως αυτοκινήτων, μοτοσικλετών, θαλασσίων σκαφών, αεροσκαφών κ.λπ.</a:t>
            </a:r>
          </a:p>
          <a:p>
            <a:pPr algn="just"/>
            <a:r>
              <a:rPr lang="el-GR" sz="2000" dirty="0" smtClean="0">
                <a:latin typeface="+mn-lt"/>
              </a:rPr>
              <a:t>δ) Η μεταφορά συναλλάγματος.</a:t>
            </a:r>
          </a:p>
          <a:p>
            <a:pPr algn="just"/>
            <a:r>
              <a:rPr lang="el-GR" sz="2000" dirty="0" smtClean="0">
                <a:latin typeface="+mn-lt"/>
              </a:rPr>
              <a:t>ε) Η σύναψη συμβάσεων δανείων – ΑΝΤΙΚ. Από ΤΗΝ ΠΑΡ. 1 ΤΟΥ ΑΡΘΡΟΥ 18 ΤΟΥ Ν. 2753/99, ΦΕΚ-249 Α’ [Τέλος Τροποποίησης]</a:t>
            </a:r>
          </a:p>
          <a:p>
            <a:pPr algn="just"/>
            <a:r>
              <a:rPr lang="el-GR" sz="2000" dirty="0" smtClean="0">
                <a:latin typeface="+mn-lt"/>
              </a:rPr>
              <a:t>"3. Η εκπλήρωση των υποχρεώσεων προς το Δημόσιο, κατά τις διατάξεις της παρ. 1 του παρόντος άρθρου, αποδεικνύεται με αποδεικτικό ενημερότητας, που εκδίδεται από τον </a:t>
            </a:r>
            <a:r>
              <a:rPr lang="el-GR" sz="2000" dirty="0" err="1" smtClean="0">
                <a:latin typeface="+mn-lt"/>
              </a:rPr>
              <a:t>προιστάμενο</a:t>
            </a:r>
            <a:r>
              <a:rPr lang="el-GR" sz="2000" dirty="0" smtClean="0">
                <a:latin typeface="+mn-lt"/>
              </a:rPr>
              <a:t> της αρμόδιας ΔΟΥ και χορηγείται εφόσον ο αιτών :</a:t>
            </a:r>
          </a:p>
          <a:p>
            <a:pPr algn="just"/>
            <a:r>
              <a:rPr lang="el-GR" sz="2000" dirty="0" smtClean="0">
                <a:latin typeface="+mn-lt"/>
              </a:rPr>
              <a:t>α) έχει υποβάλει τις δηλώσεις που ορίζονται στο δεύτερο εδάφιο της παραγράφου 1 του παρόντος άρθρου και</a:t>
            </a:r>
          </a:p>
          <a:p>
            <a:pPr algn="just"/>
            <a:r>
              <a:rPr lang="el-GR" sz="2000" dirty="0" smtClean="0">
                <a:latin typeface="+mn-lt"/>
              </a:rPr>
              <a:t>β) έχει καταβάλει ή τακτοποιήσει κατά νόμιμο τρόπο με αναστολή πληρωμής ή με διευκόλυνση τμηματικής καταβολής, που έχει χορηγηθεί από τα κατά νόμο αρμόδια όργανα, τις μέχρι τη χρονολογία έκδοσης του αποδεικτικού βεβαιωμένες και ληξιπρόθεσμες οφειλές προς το Δημόσιο" (αντικ. της παρ. 3 από την παρ. 3 του άρθρου 25 του Ν. 2648/98, ΦΕΚ-238 Α').</a:t>
            </a:r>
          </a:p>
          <a:p>
            <a:pPr algn="just"/>
            <a:r>
              <a:rPr lang="el-GR" sz="2000" dirty="0" smtClean="0">
                <a:latin typeface="+mn-lt"/>
              </a:rPr>
              <a:t>[Αρχή Τροποποίησης]</a:t>
            </a:r>
          </a:p>
          <a:p>
            <a:pPr algn="just"/>
            <a:r>
              <a:rPr lang="el-GR" sz="2000" dirty="0" smtClean="0">
                <a:latin typeface="+mn-lt"/>
              </a:rPr>
              <a:t>γ) έχει καταθέσει εγγυητική επιστολή Τράπεζας ή άλλου πιστωτικού ιδρύματος, η οποία θα διασφαλίζει την καταβολή της οφειλής για την οποία χορηγήθηκε μαζί με τις προσαυξήσεις της, στην περίπτωση που αυτή δεν καταβληθεί από τον υπόχρεο μέσα στην ορισθείσα προθεσμία, που δεν μπορεί να είναι μεγαλύτερη των έξι (6) μηνών από την έκδοση της ως άνω επιστολής – ΠΡΟΣΘ. ΝΕΑΣ ΠΕΡ. γ ΣΤΗΝ ΠΑΡ. 3 ΤΟΥ ΑΡΘΡΟΥ 26 ΜΕ ΤΗΝ ΠΑΡ. 1 ΤΟΥ ΑΡΘΡΟΥ 29 ΤΟΥ Ν. 3296/04, ΦΕΚ-253 Α’ [Τέλος Τροποποίησης]</a:t>
            </a:r>
          </a:p>
          <a:p>
            <a:pPr algn="just"/>
            <a:r>
              <a:rPr lang="el-GR" sz="2000" dirty="0" smtClean="0">
                <a:latin typeface="+mn-lt"/>
              </a:rPr>
              <a:t>[Αρχή Τροποποίησης]</a:t>
            </a:r>
          </a:p>
          <a:p>
            <a:pPr algn="just"/>
            <a:r>
              <a:rPr lang="el-GR" sz="2000" dirty="0" smtClean="0">
                <a:latin typeface="+mn-lt"/>
              </a:rPr>
              <a:t>Παρέχεται επίσης η δυνατότητα χορήγησης αποδεικτικού ενημερότητας από τον προϊστάμενο οποιασδήποτε Δ.Ο.Υ., με αναγραφή στο σώμα του αποδεικτικού της αρμόδιας Δ.Ο.Υ. Απαλλάσσεται ο συναλλασσόμενος της υποχρέωσης προσκόμισης του εντύπου αποδεικτικού ενημερότητας, σε όσες υπηρεσίες ή φορείς έχει πιστοποιηθεί από το Υπουργείο Οικονομικών ότι υποχρεούνται να ζητούν και να λαμβάνουν μέσω ειδικού δικτύου επικοινωνίας με το πληροφορικό σύστημα φορολογίας (TAXIS), τηλεομοιοτυπία, με την οποία βεβαιώνεται ότι ο συναλλασσόμενος είναι φορολογικά ενήμερος. Η βεβαίωση αυτή επέχει θέση ΑΦΕ και αποστέλλεται μόνο σε πιστοποιημένες συσκευές τηλεομοιοτυπίας. Για την έκδοση αποδεικτικού ενημερότητας απαιτείται η εγγραφή του αιτούντος στο γενικό μητρώο φορολογουμένων Δ.Ο.Υ.</a:t>
            </a:r>
          </a:p>
          <a:p>
            <a:pPr algn="just"/>
            <a:r>
              <a:rPr lang="el-GR" sz="2000" dirty="0" smtClean="0">
                <a:latin typeface="+mn-lt"/>
              </a:rPr>
              <a:t>[Αρχή Τροποποίησης]«Οι φορείς των προηγούμενων εδαφίων μπορούν να λαμβάνουν αποδεικτικό ενημερότητας ή πληροφόρηση για τη φορολογική ενημερότητα φυσικών ή νομικών προσώπων ή ενώσεων προσώπων και ηλεκτρονικά μέσω διαδικτύου από τη Γ.Γ.Π.Σ. του Υπουργείου Οικονομικών.</a:t>
            </a:r>
          </a:p>
          <a:p>
            <a:pPr algn="just"/>
            <a:r>
              <a:rPr lang="el-GR" sz="2000" dirty="0" smtClean="0">
                <a:latin typeface="+mn-lt"/>
              </a:rPr>
              <a:t>[Αρχή Τροποποίησης]«Η πληροφόρηση μέσω ηλεκτρονικής υπηρεσίας για τη φορολογική ενημερότητα φυσικών ή νομικών προσώπων ή ενώσεων προσώπων, όπως ορίζεται στο προηγούμενο εδάφιο, υπέχει θέση αποδεικτικού φορολογικής ενημε­ρότητας, το οποίο μπορεί να χρησιμοποιηθεί μόνο από τον φορέα, υπηρεσία ή πρόσωπο που αιτήθηκε για τη λήψη του και μόνο για τη αιτία που αναφέρεται στην αίτησή του.» - ΠΡΟΣΘ. ΠΡΟΤΕΛΕΥΤΑΙΟΥ ΕΔΑΦΙΟΥ ΣΤΗΝ ΠΑΡ. 3 ΤΟΥ ΑΡΘΡΟΥ 26 ΜΕ ΤΗΝ ΠΑΡ. 2α ΤΟΥ ΑΡΘ. 321 ΤΟΥ Ν. 4072/12, ΦΕΚ-86 Α/11-4-12 [Τέλος Τροποποίησης]</a:t>
            </a:r>
          </a:p>
          <a:p>
            <a:pPr algn="just"/>
            <a:r>
              <a:rPr lang="el-GR" sz="2000" dirty="0" smtClean="0">
                <a:latin typeface="+mn-lt"/>
              </a:rPr>
              <a:t>Με απόφαση του Υπουργού Οικονομικών καθορίζονται οι ειδικότερες προϋποθέσεις, η διαδικασία, ο χρόνος έναρξης παροχής των υπηρεσιών των προηγούμενων εδαφίων από τη Γ.Γ.Π.Σ., οι λεπτομέρειες και κάθε άλλο σχετικό θέμα.» - ΑΝΤΙΚ. ΤΟΥ ΤΕΛΕΥΤΑΙΟΥ ΕΔΑΦΙΟΥ ΤΗΣ ΠΑΡ. 3 ΤΟΥ ΑΡΘΡΟΥ 26 Ως ΑΝΩ ΜΕ ΤΗΝ ΠΑΡ. 2 ΤΟΥ ΑΡΘ. 29 ΤΟΥ Ν. 3943/11, ΦΕΚ-66 Α/31-3-11 [Τέλος Τροποποίησης] – ΠΡΟΣΘ. Από ΤΗΝ ΠΑΡ. 2 ΤΟΥ ΑΡΘΡΟΥ 18 ΤΟΥ Ν. 2753/99, ΦΕΚ-249 Α’ [Τέλος Τροποποίησης]</a:t>
            </a:r>
          </a:p>
          <a:p>
            <a:pPr algn="just"/>
            <a:r>
              <a:rPr lang="el-GR" sz="2000" i="1" dirty="0" smtClean="0">
                <a:latin typeface="+mn-lt"/>
              </a:rPr>
              <a:t>(</a:t>
            </a:r>
            <a:r>
              <a:rPr lang="el-GR" sz="2000" b="1" i="1" u="sng" dirty="0" smtClean="0">
                <a:latin typeface="+mn-lt"/>
              </a:rPr>
              <a:t>Με την παρ. 3 του άρθρου 29 του Ν. 3943/11, ΦΕΚ-66 Α/31-3-11, ορίζεται ότι :</a:t>
            </a:r>
            <a:r>
              <a:rPr lang="el-GR" sz="2000" i="1" dirty="0" smtClean="0">
                <a:latin typeface="+mn-lt"/>
              </a:rPr>
              <a:t> “Όπου, κατά τις ισχύουσες διατάξεις, απαιτείται κατάθεση παραβόλου σε έντυπη μορφή, δύναται να αντικατασταθεί η έντυπη μορφή με ηλεκτρονικό παράβολο. Το ηλεκτρονικό παράβολο δημιουργείται με τη χορήγηση μοναδικού ψηφιακού κωδικού, ο οποίος πιστοποιείται και ελέγχεται από κεντρικό πληροφοριακό σύστημα. Η διάθεση των ηλεκτρονικών παραβόλων δύναται να πραγματοποιείται με χρήση οποιουδήποτε καθιερωμένου στις συναλλαγές τρόπου πληρωμής. Με απόφαση του Υπουργού Οικονομικών καθορίζονται οι αρμοδιότητες, οι διαδικασίες, οι λεπτομέρειες και ό, τι άλλο απαιτείται για την εφαρμογή του ηλεκτρονικού παραβόλου”).</a:t>
            </a:r>
            <a:endParaRPr lang="el-GR" sz="2000" dirty="0" smtClean="0">
              <a:latin typeface="+mn-lt"/>
            </a:endParaRPr>
          </a:p>
          <a:p>
            <a:pPr algn="just"/>
            <a:r>
              <a:rPr lang="el-GR" sz="2000" dirty="0" smtClean="0">
                <a:latin typeface="+mn-lt"/>
              </a:rPr>
              <a:t>4. Τα της ισχύος του αποδεικτικού, τα τηρητέα βιβλία ή έντυπα, τα του ελέγχου εφαρμογής του μέτρου αυτού, οι τυχόν εξαιρέσεις ή απαλλαγές από την υποχρέωση προσκόμισης του αποδεικτικού, καθώς και κάθε άλλη λεπτομέρεια για την εφαρμογή του παρόντος άρθρου, καθορίζονται με τις ως άνω κανονιστικές αποφάσεις του Υπουργού Οικονομικών. "Με όμοιες αποφάσεις καθορίζεται ο χρόνος ισχύος του αποδεικτικού ενημερότητας, που μπορεί να διαφοροποιείται ανάλογα με την αιτία που ζητείται το αποδεικτικό για τα φυσικά πρόσωπα μη επιτηδευματίες ή για τα φυσικά πρόσωπα επιτηδευματίες και νομικά πρόσωπα ή ενώσεις προσώπων, καθώς και για όσους είναι συνεπείς με τις υποχρεώσεις τους προς το Δημόσιο και δεν έχουν σε βάρος τους </a:t>
            </a:r>
            <a:r>
              <a:rPr lang="el-GR" sz="2000" dirty="0" err="1" smtClean="0">
                <a:latin typeface="+mn-lt"/>
              </a:rPr>
              <a:t>βεβαιμώνες</a:t>
            </a:r>
            <a:r>
              <a:rPr lang="el-GR" sz="2000" dirty="0" smtClean="0">
                <a:latin typeface="+mn-lt"/>
              </a:rPr>
              <a:t>, κατά το ΚΕΔΕ οφειλές.</a:t>
            </a:r>
          </a:p>
          <a:p>
            <a:pPr algn="just"/>
            <a:r>
              <a:rPr lang="el-GR" sz="2000" dirty="0" smtClean="0">
                <a:latin typeface="+mn-lt"/>
              </a:rPr>
              <a:t>Με τις ίδιες δηλώσεις απόδοσης φόρων, τελών ή εισφορών, που ορίζονται στο τελευταίο εδάφιο της παρ. 1 του παρόντος άρθρου" (</a:t>
            </a:r>
            <a:r>
              <a:rPr lang="el-GR" sz="2000" dirty="0" err="1" smtClean="0">
                <a:latin typeface="+mn-lt"/>
              </a:rPr>
              <a:t>προσθ</a:t>
            </a:r>
            <a:r>
              <a:rPr lang="el-GR" sz="2000" dirty="0" smtClean="0">
                <a:latin typeface="+mn-lt"/>
              </a:rPr>
              <a:t>. των μέσα σε "" </a:t>
            </a:r>
            <a:r>
              <a:rPr lang="el-GR" sz="2000" dirty="0" err="1" smtClean="0">
                <a:latin typeface="+mn-lt"/>
              </a:rPr>
              <a:t>εδαφ</a:t>
            </a:r>
            <a:r>
              <a:rPr lang="el-GR" sz="2000" dirty="0" smtClean="0">
                <a:latin typeface="+mn-lt"/>
              </a:rPr>
              <a:t>. από την παρ. 4 του άρθρου 25 του Ν. 2648/98, ΦΕΚ-238 Α').</a:t>
            </a:r>
          </a:p>
          <a:p>
            <a:pPr algn="just"/>
            <a:r>
              <a:rPr lang="el-GR" sz="2000" dirty="0" smtClean="0">
                <a:latin typeface="+mn-lt"/>
              </a:rPr>
              <a:t>5. Αποφάσεις του Υπουργού Οικονομικών, που έχουν εκδοθεί </a:t>
            </a:r>
            <a:r>
              <a:rPr lang="el-GR" sz="2000" dirty="0" err="1" smtClean="0">
                <a:latin typeface="+mn-lt"/>
              </a:rPr>
              <a:t>κατ'εξουσιοδότηση</a:t>
            </a:r>
            <a:r>
              <a:rPr lang="el-GR" sz="2000" dirty="0" smtClean="0">
                <a:latin typeface="+mn-lt"/>
              </a:rPr>
              <a:t> των άρθρ.9 και 10 του Ν.2097/52 (ΦΕΚ 113 Α') εξακολουθούν να ισχύουν μέχρι την κατάργησή τους.</a:t>
            </a:r>
          </a:p>
          <a:p>
            <a:pPr algn="just"/>
            <a:r>
              <a:rPr lang="el-GR" sz="2000" dirty="0" smtClean="0">
                <a:latin typeface="+mn-lt"/>
              </a:rPr>
              <a:t>"6. Για την έκδοση του αποδεικτικού φορολογικής ενημερότητας, που αναφέρεται στην παράγραφο 3 του παρόντος άρθρου, λαμβάνονται υπόψη και οι οφειλές προς κοινότητες-δήμους και Νομαρχιακή Αυτοδιοίκηση. Με κοινές αποφάσεις των Υπουργών Εσωτερικών, Δημόσιας Διοίκησης και Αποκέντρωσης και Οικονομικών, που δημοσιεύονται στην Εφημερίδα της Κυβερνήσεως, ορίζεται το ύψος των οφειλών αυτών κάτω από το οποίο δεν παρεμποδίζεται η έκδοση του παραπάνω αποδεικτικού, η διαδικασία ενημέρωσης της αρμόδιας για τη φορολογία εισοδήματος Δ.Ο.Υ. του </a:t>
            </a:r>
            <a:r>
              <a:rPr lang="el-GR" sz="2000" dirty="0" err="1" smtClean="0">
                <a:latin typeface="+mn-lt"/>
              </a:rPr>
              <a:t>υποχρέου</a:t>
            </a:r>
            <a:r>
              <a:rPr lang="el-GR" sz="2000" dirty="0" smtClean="0">
                <a:latin typeface="+mn-lt"/>
              </a:rPr>
              <a:t> από το δικαιούχο δήμο-κοινότητα ή Νομαρχιακή Αυτοδιοίκηση, καθώς και η αντίστροφη ενημέρωση κατά την εξέταση αιτήματος χορήγησης του αποδεικτικού και το ύψος της δαπάνης που εισπράττεται από το Δημόσιο για τη λειτουργία αυτή.</a:t>
            </a:r>
          </a:p>
          <a:p>
            <a:pPr algn="just"/>
            <a:r>
              <a:rPr lang="el-GR" sz="2000" dirty="0" smtClean="0">
                <a:latin typeface="+mn-lt"/>
              </a:rPr>
              <a:t>[Αρχή Τροποποίησης]«Οι Ο.Τ.Α. υποχρεούνται να διαβιβάζουν ηλεκτρονικά στη Γενική Γραμματεία Πληροφοριακών Συστημάτων του Υπουργείου Οικονομικών τις οφειλές προς αυτούς, που συνεπάγονται τη μη χορήγηση αποδεικτικού φορολογικής ενημερότητας. Με κοινή απόφαση των Υπουργών Εσωτερικών, Αποκέντρωσης και Ηλεκτρονικής Διακυβέρνησης και Οικονομικών καθορίζονται τα στοιχεία που διαβιβάζονται, ο υπεύθυνος για τη διαβίβαση των στοιχείων, η ειδικότερη διαδικασία, ο χρόνος και κάθε αναγκαίο ζήτημα για την εφαρμογή του προηγούμενου εδαφίου.» - ΠΡΟΣΘ. ΕΔΑΦΙΩΝ ΜΕΤΑ ΤΟ ΔΕΥΤΕΡΟ ΕΔΑΦΙΟ ΤΗΣ ΠΑΡ. 6 ΤΟΥ ΑΡΘΡΟΥ 26 ΜΕ ΤΗΝ ΠΑΡ. 1 ΤΟΥ ΑΡΘ. 28 ΤΟΥ Ν. 3943/11, ΦΕΚ-66 Α/31-3-11 [Τέλος Τροποποίησης]</a:t>
            </a:r>
          </a:p>
          <a:p>
            <a:pPr algn="just"/>
            <a:r>
              <a:rPr lang="el-GR" sz="2000" dirty="0" smtClean="0">
                <a:latin typeface="+mn-lt"/>
              </a:rPr>
              <a:t>Κατά τα λοιπά ισχύουν οι διατάξεις του παρόντος άρθρου, (η παρ.6 προστέθηκε από την παρ.3 άρθρ.9 Ν.2503/97, ΦΕΚ 107 Α')".</a:t>
            </a:r>
          </a:p>
          <a:p>
            <a:pPr algn="just"/>
            <a:r>
              <a:rPr lang="el-GR" sz="2000" dirty="0" smtClean="0">
                <a:latin typeface="+mn-lt"/>
              </a:rPr>
              <a:t>[Αρχή Τροποποίησης]</a:t>
            </a:r>
          </a:p>
          <a:p>
            <a:pPr algn="just"/>
            <a:r>
              <a:rPr lang="el-GR" sz="2000" dirty="0" smtClean="0">
                <a:latin typeface="+mn-lt"/>
              </a:rPr>
              <a:t>7. Οι Δ.Ο.Υ. υποχρεούνται να παρακρατούν και να συμψηφίζουν απαιτήσεις των δικαιούχων με ληξιπρόθεσμες οφειλές τους προς το Δημόσιο ανεξαρτήτως ποσού και υποχρέωσης προσκόμισης αποδεικτικού ενημερότητας, εφόσον οι οφειλές αυτές είναι εγγεγραμμένες στο πληροφορικό τους σύστημα και έχουν πρόσβαση σε αυτό, ανεξάρτητα από τη Δ.Ο.Υ. που έχουν βεβαιωθεί.</a:t>
            </a:r>
          </a:p>
          <a:p>
            <a:pPr algn="just"/>
            <a:r>
              <a:rPr lang="el-GR" sz="2000" dirty="0" smtClean="0">
                <a:latin typeface="+mn-lt"/>
              </a:rPr>
              <a:t>[Αρχή Τροποποίησης]</a:t>
            </a:r>
          </a:p>
          <a:p>
            <a:pPr algn="just"/>
            <a:r>
              <a:rPr lang="el-GR" sz="2000" dirty="0" smtClean="0">
                <a:latin typeface="+mn-lt"/>
              </a:rPr>
              <a:t>Σε ειδικές περιπτώσεις διασφάλισης σοβαρών συμφερόντων του Δημοσίου ή περιπτώσεις οικονομικού εγκλήματος και μεγάλης έκτασης φοροδιαφυγή, ο προϊστάμενος της Δ.Ο.Υ., με γραπτή συναίνεση της Διεύθυνσης Είσπραξης Δημοσίων Εσόδων, μπορεί να αρνηθεί τη χορήγηση αποδεικτικού φορολογικής ενημερότητας ακόμη και αν συντρέχουν οι προϋποθέσεις χορήγησης αυτού – ΑΝΤΙΚ. ΤΟΥ ΔΕΥΤΕΡΟΥ ΕΔΑΦΙΟΥ ΤΗΣ ΠΑΡ. 7 ΤΟΥ ΑΡΘΡΟΥ 26 ΜΕ ΤΗΝ ΠΑΡ. 2 ΤΟΥ ΑΡΘΡΟΥ 46 ΤΟΥ Ν. 3220/04, ΦΕΚ-15 Α’ . Η ΠΑΡ. 7 ΕΙΧΕ ΠΡΟΣΤΕΘΕΙ ΜΕ ΤΗΝ ΠΑΡ. 3 ΤΟΥ ΑΡΘΡΟΥ 18 ΤΟΥ Ν. 2753/99, ΦΕΚ-249 Α’ [Τέλος Τροποποίησης]</a:t>
            </a:r>
          </a:p>
          <a:p>
            <a:pPr algn="just"/>
            <a:r>
              <a:rPr lang="el-GR" sz="2000" dirty="0" smtClean="0">
                <a:latin typeface="+mn-lt"/>
              </a:rPr>
              <a:t>[Αρχή Τροποποίησης]«8. Αν ζητείται αποδεικτικό ενημερότητας για είσπραξη χρημάτων και δεν πληρούνται οι προϋποθέσεις της παραγράφου 3 για τη χορήγησή του, ούτε συντρέχουν οι προϋποθέσεις του άρθρου 83 του </a:t>
            </a:r>
            <a:r>
              <a:rPr lang="el-GR" sz="2000" dirty="0" err="1" smtClean="0">
                <a:latin typeface="+mn-lt"/>
              </a:rPr>
              <a:t>ν.δ</a:t>
            </a:r>
            <a:r>
              <a:rPr lang="el-GR" sz="2000" dirty="0" smtClean="0">
                <a:latin typeface="+mn-lt"/>
              </a:rPr>
              <a:t>. 356/1974 (Κ.Ε.Δ.Ε.) περί συμψηφισμού, εκδίδεται από την υπηρεσία στην οποία είναι βεβαιωμένη η οφειλή, βεβαίωση οφειλής προς το Δημόσιο, η οποία κατατίθεται αντί του αποδεικτικού ενημερότητας στην υπηρεσία ή τον οργανισμό πληρωμής. Με βάση τη βεβαίωση αυτή αποδίδεται το προς είσπραξη ποσό και μέχρι του ύψους της οφειλής, στην </a:t>
            </a:r>
            <a:r>
              <a:rPr lang="el-GR" sz="2000" dirty="0" err="1" smtClean="0">
                <a:latin typeface="+mn-lt"/>
              </a:rPr>
              <a:t>εκδούσα</a:t>
            </a:r>
            <a:r>
              <a:rPr lang="el-GR" sz="2000" dirty="0" smtClean="0">
                <a:latin typeface="+mn-lt"/>
              </a:rPr>
              <a:t> τη βεβαίωση υπηρεσία.</a:t>
            </a:r>
          </a:p>
          <a:p>
            <a:pPr algn="just"/>
            <a:r>
              <a:rPr lang="el-GR" sz="2000" dirty="0" smtClean="0">
                <a:latin typeface="+mn-lt"/>
              </a:rPr>
              <a:t>Η βεβαίωση εκδίδεται:</a:t>
            </a:r>
          </a:p>
          <a:p>
            <a:pPr algn="just"/>
            <a:r>
              <a:rPr lang="el-GR" sz="2000" dirty="0" smtClean="0">
                <a:latin typeface="+mn-lt"/>
              </a:rPr>
              <a:t>[Αρχή Τροποποίησης]«α) μετά από αίτημα της Διεύθυνσης Πολιτικής Ει­σπράξεων, της Επιχειρησιακής Μονάδας Είσπραξης της Γενικής Διεύθυνσης Φορολογικών Ελέγχων και Είσπρα­ξης Δημοσίων Εσόδων, κάθε άλλης Υπηρεσίας που θα καθοριστεί με απόφαση του Υπουργού Οικονομικών, ή» - ΑΝΤΙΚ. ΤΗΣ ΠΕΡ. Α ΤΟΥ ΔΕΥΤΕΡΟΥ ΕΔΑΦΙΟΥ ΤΗΣ ΠΑΡ. 8 ΤΟΥ ΑΡΘΡΟΥ 26 ΜΕ ΤΗΝ ΠΑΡ. 6 ΤΟΥ ΑΡΘ. 3 ΤΟΥ Ν. 4038/12, ΦΕΚ-14 Α/2-2-12[Τέλος Τροποποίησης] .</a:t>
            </a:r>
          </a:p>
          <a:p>
            <a:pPr algn="just"/>
            <a:r>
              <a:rPr lang="el-GR" sz="2000" dirty="0" smtClean="0">
                <a:latin typeface="+mn-lt"/>
              </a:rPr>
              <a:t>β) οίκοθεν, από την υπηρεσία στην οποία είναι βεβαιωμένη η οφειλή, όταν εντοπιστεί απαίτηση του οφειλέτη για την είσπραξη της οποίας απαιτείται η κατάθεση αποδεικτικού ενημερότητας ή</a:t>
            </a:r>
          </a:p>
          <a:p>
            <a:pPr algn="just"/>
            <a:r>
              <a:rPr lang="el-GR" sz="2000" dirty="0" smtClean="0">
                <a:latin typeface="+mn-lt"/>
              </a:rPr>
              <a:t>γ) μετά από αίτημα της υπηρεσίας ή του φορέα που διενεργεί την εκκαθάριση ή την πληρωμή προς τον οφειλέτη του Δημοσίου, όταν ο δικαιούχος της πληρωμής οφειλέτης αμελεί ή αδυνατεί να προσκομίσει αποδεικτικό ενημερότητας.</a:t>
            </a:r>
          </a:p>
          <a:p>
            <a:pPr algn="just"/>
            <a:r>
              <a:rPr lang="el-GR" sz="2000" dirty="0" smtClean="0">
                <a:latin typeface="+mn-lt"/>
              </a:rPr>
              <a:t>Για κάθε τίτλο πληρωμής εκδίδεται χωριστή βεβαίωση οφειλής, η οποία έχει διάρκεια ισχύος ενός μήνα από την έκδοσή της και επισυνάπτεται στον τίτλο πληρωμής αντί του αποδεικτικού ενημερότητας. Για την απόδοση τυχόν επιπλέον ποσού που αποδίδεται στον δικαιούχο, απαιτείται κατάθεση αποδεικτικού φορολογικής του ενημερότητας. Εάν δεν είναι δυνατή η έκδοση αποδεικτικού φορολογικής ενημερότητας λόγω οφειλής προς Ο.Τ.Α., προσκομίζεται στην υπηρεσία ή τον οργανισμό πληρωμής σχετική βεβαίωση οφειλής προς τον Ο.Τ.Α., στον οποίο και αποδίδεται το προς είσπραξη ποσό και μέχρι του ύψους της οφειλής.</a:t>
            </a:r>
          </a:p>
          <a:p>
            <a:pPr algn="just"/>
            <a:r>
              <a:rPr lang="el-GR" sz="2000" dirty="0" smtClean="0">
                <a:latin typeface="+mn-lt"/>
              </a:rPr>
              <a:t>Η βεβαίωση οφειλής χορηγείται όταν μεταβιβάζεται ακίνητο, υπό τις παρακάτω προϋποθέσεις που πρέπει να συντρέχουν σωρευτικά:</a:t>
            </a:r>
          </a:p>
          <a:p>
            <a:pPr algn="just"/>
            <a:r>
              <a:rPr lang="el-GR" sz="2000" dirty="0" smtClean="0">
                <a:latin typeface="+mn-lt"/>
              </a:rPr>
              <a:t>[Αρχή Τροποποίησης]«α) από το προϊόν του τιμήματος εξοφλούνται πλήρως οι βεβαιωμένες κατά τον Κ.Ε.Δ.Ε. οφειλές, άλλως οι τυ­χόν εναπομένουσες οφειλές διασφαλίζονται από λοιπά περιουσιακά στοιχεία ή από εγγυήσεις τρίτων» - ΑΝΤΙΚ. ΤΗΣ ΠΕΡ. Α ΤΟΥ ΤΕΤΑΡΤΟΥ ΕΔΑΦΙΟΥ ΤΗΣ ΠΑΡ. 8 ΤΟΥ ΑΡΘΡΟΥ 26 ΜΕ ΤΗΝ ΠΑΡ. 6 ΤΟΥ ΑΡΘ. 3 ΤΟΥ Ν. 4038/12, ΦΕΚ-14 Α/2-2-12[Τέλος Τροποποίησης] .</a:t>
            </a:r>
          </a:p>
          <a:p>
            <a:pPr algn="just"/>
            <a:r>
              <a:rPr lang="el-GR" sz="2000" dirty="0" smtClean="0">
                <a:latin typeface="+mn-lt"/>
              </a:rPr>
              <a:t>β) δεν συντρέχουν άλλοι λόγοι μη έκδοσης αποδεικτικού φορολογικής ενημερότητας παρά μόνο οι ανωτέρω βεβαιωμένες οφειλές.</a:t>
            </a:r>
          </a:p>
          <a:p>
            <a:pPr algn="just"/>
            <a:r>
              <a:rPr lang="el-GR" sz="2000" dirty="0" smtClean="0">
                <a:latin typeface="+mn-lt"/>
              </a:rPr>
              <a:t>Η βεβαίωση οφειλής επισυνάπτεται στην πράξη μεταβίβασης, αντί του αποδεικτικού φορολογικής ενημερότητας.</a:t>
            </a:r>
          </a:p>
          <a:p>
            <a:pPr algn="just"/>
            <a:r>
              <a:rPr lang="el-GR" sz="2000" dirty="0" smtClean="0">
                <a:latin typeface="+mn-lt"/>
              </a:rPr>
              <a:t>Με απόφαση του Υπουργού Οικονομικών καθορίζεται η ειδικότερη διαδικασία και κάθε άλλο θέμα για την εφαρμογή της παραγράφου αυτής.</a:t>
            </a:r>
          </a:p>
          <a:p>
            <a:pPr algn="just"/>
            <a:r>
              <a:rPr lang="el-GR" sz="2000" dirty="0" smtClean="0">
                <a:latin typeface="+mn-lt"/>
              </a:rPr>
              <a:t>9. Για την καταβολή των εκχωρημένων χρηματικών απαιτήσεων κατά των φορέων που προβλέπονται στην παράγραφο 1 ή των προϊόντων των πράξεων που προβλέπονται στην παράγραφο 2, το αποδεικτικό ενημερότητας προσκομίζεται τόσο από τον εκχωρητή ή </a:t>
            </a:r>
            <a:r>
              <a:rPr lang="el-GR" sz="2000" dirty="0" err="1" smtClean="0">
                <a:latin typeface="+mn-lt"/>
              </a:rPr>
              <a:t>ενεχυράσαντα</a:t>
            </a:r>
            <a:r>
              <a:rPr lang="el-GR" sz="2000" dirty="0" smtClean="0">
                <a:latin typeface="+mn-lt"/>
              </a:rPr>
              <a:t>, όσο και από τον </a:t>
            </a:r>
            <a:r>
              <a:rPr lang="el-GR" sz="2000" dirty="0" err="1" smtClean="0">
                <a:latin typeface="+mn-lt"/>
              </a:rPr>
              <a:t>εκδοχέα</a:t>
            </a:r>
            <a:r>
              <a:rPr lang="el-GR" sz="2000" dirty="0" smtClean="0">
                <a:latin typeface="+mn-lt"/>
              </a:rPr>
              <a:t> ή </a:t>
            </a:r>
            <a:r>
              <a:rPr lang="el-GR" sz="2000" dirty="0" err="1" smtClean="0">
                <a:latin typeface="+mn-lt"/>
              </a:rPr>
              <a:t>ενεχυρούχο</a:t>
            </a:r>
            <a:r>
              <a:rPr lang="el-GR" sz="2000" dirty="0" smtClean="0">
                <a:latin typeface="+mn-lt"/>
              </a:rPr>
              <a:t> δανειστή. Στην περίπτωση αυτή η έκδοση αποδεικτικού ενημερότητας του εκχωρητή ή </a:t>
            </a:r>
            <a:r>
              <a:rPr lang="el-GR" sz="2000" dirty="0" err="1" smtClean="0">
                <a:latin typeface="+mn-lt"/>
              </a:rPr>
              <a:t>ενεχυράσαντα</a:t>
            </a:r>
            <a:r>
              <a:rPr lang="el-GR" sz="2000" dirty="0" smtClean="0">
                <a:latin typeface="+mn-lt"/>
              </a:rPr>
              <a:t> μπορεί να ζητηθεί και από τον </a:t>
            </a:r>
            <a:r>
              <a:rPr lang="el-GR" sz="2000" dirty="0" err="1" smtClean="0">
                <a:latin typeface="+mn-lt"/>
              </a:rPr>
              <a:t>εκδοχέα</a:t>
            </a:r>
            <a:r>
              <a:rPr lang="el-GR" sz="2000" dirty="0" smtClean="0">
                <a:latin typeface="+mn-lt"/>
              </a:rPr>
              <a:t> ή </a:t>
            </a:r>
            <a:r>
              <a:rPr lang="el-GR" sz="2000" dirty="0" err="1" smtClean="0">
                <a:latin typeface="+mn-lt"/>
              </a:rPr>
              <a:t>ενεχυρούχο</a:t>
            </a:r>
            <a:r>
              <a:rPr lang="el-GR" sz="2000" dirty="0" smtClean="0">
                <a:latin typeface="+mn-lt"/>
              </a:rPr>
              <a:t> δανειστή, στους οποίους χορηγείται, εφόσον συντρέχουν οι νόμιμες προϋποθέσεις. Αν δεν συντρέχουν οι προϋποθέσεις χορήγησής του, λόγω οφειλών, τα προς είσπραξη χρήματα αποδίδονται στο Δημόσιο μέχρι το ύψος της βεβαιωμένης οφειλής κατά το χρόνο της απόδοσης αυτών.» - ΠΡΟΣΘ. ΠΑΡ. 8 ΚΑΙ 9 ΣΤΟ ΑΡΘΡΟ 26 ΜΕ ΤΗΝ ΠΑΡ. 2 ΤΟΥ ΑΡΘ. 28 ΤΟΥ Ν. 3943/11, ΦΕΚ-66 Α/31-3-11 [Τέλος Τροποποίησης]</a:t>
            </a:r>
          </a:p>
          <a:p>
            <a:pPr algn="just"/>
            <a:r>
              <a:rPr lang="el-GR" sz="2000" dirty="0" smtClean="0">
                <a:latin typeface="+mn-lt"/>
              </a:rPr>
              <a:t>[Αρχή Τροποποίησης]«10. Χορηγείται στον συναλλασσόμενο οφειλέτη απο­δεικτικό ενημερότητας για χρέη και φορολογικές υπο­χρεώσεις προς το Δημόσιο, εφόσον το σύνολο των βεβαιωμένων και εκκαθαρισμένων χρεών του προς το Δημόσιο είναι μικρότερο από το σύνολο των βεβαιωμέ­νων και εκκαθαρισμένων χρηματικών απαιτήσεων του κατά του Δημοσίου από οποιαδήποτε αιτία και εφόσον συντρέχουν οι προϋποθέσεις του άρθρου 83 του </a:t>
            </a:r>
            <a:r>
              <a:rPr lang="el-GR" sz="2000" dirty="0" err="1" smtClean="0">
                <a:latin typeface="+mn-lt"/>
              </a:rPr>
              <a:t>ν.δ</a:t>
            </a:r>
            <a:r>
              <a:rPr lang="el-GR" sz="2000" dirty="0" smtClean="0">
                <a:latin typeface="+mn-lt"/>
              </a:rPr>
              <a:t>. 356/1974 (Κ.Ε.Δ.Ε.) περί συμψηφισμού. Η ισχύς του αποδεικτικού στην περίπτωση αυτή ορίζεται με απόφαση του Υπουργού Οικονομικών, σύμφωνα με τα οριζόμενα στο πρώτο εδάφιο της παραγράφου 4 του παρόντος.» - ΠΡΟΣΘ. ΠΑΡ. 10 ΣΤΟ ΑΡΘΡΟ 26 ΜΕ ΤΗΝ ΠΑΡ. 18 ΤΟΥ ΑΡΘ. 4 ΤΟΥ Ν. 4038/12, ΦΕΚ-14 Α/2-2-12 [Τέλος Τροποποίησης]</a:t>
            </a:r>
          </a:p>
          <a:p>
            <a:pPr algn="just"/>
            <a:r>
              <a:rPr lang="el-GR" sz="2000" i="1" dirty="0" smtClean="0">
                <a:latin typeface="+mn-lt"/>
              </a:rPr>
              <a:t>(Βλ. Και παρ. 8 άρθρου 3 Ν. 4038/12, ΦΕΚ-14 Α/2-2-12)</a:t>
            </a:r>
            <a:endParaRPr lang="el-GR" sz="2000" dirty="0" smtClean="0">
              <a:latin typeface="+mn-lt"/>
            </a:endParaRPr>
          </a:p>
          <a:p>
            <a:pPr algn="just"/>
            <a:endParaRPr lang="el-GR" sz="2000" dirty="0">
              <a:latin typeface="+mn-lt"/>
            </a:endParaRPr>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51</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4AF0A0F1-5FC0-42F7-8AF6-D0BA871DB80F}" type="datetime1">
              <a:rPr lang="el-GR" smtClean="0"/>
              <a:pPr/>
              <a:t>8/5/2020</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8BFDB302-46EB-4C97-A92F-2B66C4D7FAC1}" type="datetime1">
              <a:rPr lang="el-GR" smtClean="0"/>
              <a:pPr/>
              <a:t>8/5/2020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A811EBE-0494-4834-8225-5CB503A56027}" type="datetime1">
              <a:rPr lang="el-GR" smtClean="0"/>
              <a:pPr/>
              <a:t>8/5/2020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7F3816D-2182-4FCA-BF2C-6BBB7CCEF7C3}" type="datetime1">
              <a:rPr lang="el-GR" smtClean="0"/>
              <a:pPr/>
              <a:t>8/5/2020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7B06E324-6550-4C9F-8226-410DC33C5E2A}" type="datetime1">
              <a:rPr lang="el-GR" smtClean="0"/>
              <a:pPr/>
              <a:t>8/5/2020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B37EADDB-A37E-4095-A5E9-878F028110EB}" type="datetime1">
              <a:rPr lang="el-GR" smtClean="0"/>
              <a:pPr/>
              <a:t>8/5/2020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39A58ED9-9FF8-4A0B-9A4C-2BF7DB3FC053}" type="datetime1">
              <a:rPr lang="el-GR" smtClean="0"/>
              <a:pPr/>
              <a:t>8/5/2020</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0D2B41A9-F3C0-4736-A210-657AACA1EDF9}" type="datetime1">
              <a:rPr lang="el-GR" smtClean="0"/>
              <a:pPr/>
              <a:t>8/5/2020</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0846B35E-509A-43EE-A45C-5A04381870DE}" type="datetime1">
              <a:rPr lang="el-GR" smtClean="0"/>
              <a:pPr/>
              <a:t>8/5/2020</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30B81417-8856-49E2-A654-B020C1E6977D}" type="datetime1">
              <a:rPr lang="el-GR" smtClean="0"/>
              <a:pPr/>
              <a:t>8/5/2020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5F686812-6EA3-4D72-8974-276417B1200C}" type="datetime1">
              <a:rPr lang="el-GR" smtClean="0"/>
              <a:pPr/>
              <a:t>8/5/2020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0F6240E-3BD2-4919-8829-EAD10CACDEB2}" type="datetime1">
              <a:rPr lang="el-GR" smtClean="0"/>
              <a:pPr/>
              <a:t>8/5/2020</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ECB5523-6155-44DC-AC39-A22880EABDA8}"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www.minfin.gr/web/31351"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hyperlink" Target="https://www.minfin.gr/web/31351/enemerotiko-yliko"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https://www.minfin.gr/web/guest/ektheseis" TargetMode="External"/><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www.minfin.gr/documents/20182/4582301/15-2-2018+%CE%95%CE%A1%CE%A9%CE%A4%CE%97%CE%9C%CE%91%CE%A4%CE%9F%CE%9B%CE%9F%CE%93%CE%99%CE%9F+%CE%A3%CE%A5%CE%A3%CE%A4%CE%97%CE%9C%CE%91%CE%A4%CE%9F%CE%A3.xlsx/eb199f5d-06d9-487a-a353-7005de64f82c" TargetMode="External"/><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elsyn.gr/"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s://www.minfin.gr/documents/20182/4582301/15-2-2018+%CE%95%CE%A1%CE%A9%CE%A4%CE%97%CE%9C%CE%91%CE%A4%CE%9F%CE%9B%CE%9F%CE%93%CE%99%CE%9F+%CE%A3%CE%A5%CE%A3%CE%A4%CE%97%CE%9C%CE%91%CE%A4%CE%9F%CE%A3.xlsx/eb199f5d-06d9-487a-a353-7005de64f82c" TargetMode="External"/><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www.minfin.gr/documents/20182/4582301/15-2-2018+%CE%95%CE%A1%CE%A9%CE%A4%CE%97%CE%9C%CE%91%CE%A4%CE%9F%CE%9B%CE%9F%CE%93%CE%99%CE%9F+%CE%A3%CE%A5%CE%A3%CE%A4%CE%97%CE%9C%CE%91%CE%A4%CE%9F%CE%A3.xlsx/eb199f5d-06d9-487a-a353-7005de64f82c" TargetMode="External"/><Relationship Id="rId2" Type="http://schemas.openxmlformats.org/officeDocument/2006/relationships/notesSlide" Target="../notesSlides/notesSlide31.xml"/><Relationship Id="rId1" Type="http://schemas.openxmlformats.org/officeDocument/2006/relationships/slideLayout" Target="../slideLayouts/slideLayout1.xml"/><Relationship Id="rId6" Type="http://schemas.openxmlformats.org/officeDocument/2006/relationships/hyperlink" Target="https://www.minfin.gr/documents/20182/4582301/15-2-2018+%CE%95%CE%A1%CE%A9%CE%A4%CE%97%CE%9C%CE%91%CE%A4%CE%9F%CE%9B%CE%9F%CE%93%CE%99%CE%9F+%CE%95%CE%A1%CE%93%CE%A9%CE%9D-%CE%9C%CE%95%CE%9B%CE%95%CE%A4%CE%A9%CE%9D.xlsx/87a07d5b-9149-4a10-842f-ad7624915023" TargetMode="External"/><Relationship Id="rId5" Type="http://schemas.openxmlformats.org/officeDocument/2006/relationships/hyperlink" Target="https://www.minfin.gr/documents/20182/4582301/15-2-2018+%CE%95%CE%A1%CE%A9%CE%A4%CE%97%CE%9C%CE%91%CE%A4%CE%9F%CE%9B%CE%9F%CE%93%CE%99%CE%9F+%CE%95%CE%9B%CE%95%CE%93%CE%A7%CE%9F%CE%A5++%CE%94%CE%91%CE%A0%CE%91%CE%9D%CE%A9%CE%9D+%CE%9C%CE%99%CE%A3%CE%98%CE%9F%CE%94%CE%9F%CE%A3%CE%99%CE%91%CE%A3+%CE%91%CE%9C%CE%9F%CE%99%CE%92%CE%A9%CE%9D+%CE%9C%CE%95%CE%A4%CE%91%CE%9A%CE%99%CE%9D%CE%97%CE%A3%CE%95%CE%A9%CE%9D+%CE%9B%CE%9F%CE%99%CE%A0%CE%A9%CE%9D+%CE%A0%CE%91%CE%A1%CE%9F%CE%A7%CE%A9%CE%9D.xlsx/45d82ee1-6891-42f0-b860-33c17061fbc6" TargetMode="External"/><Relationship Id="rId4" Type="http://schemas.openxmlformats.org/officeDocument/2006/relationships/hyperlink" Target="https://www.minfin.gr/documents/20182/4582301/15-2-2018+%CE%95%CE%A1%CE%A9%CE%A4%CE%97%CE%9C%CE%91%CE%A4%CE%9F%CE%9B%CE%9F%CE%93%CE%99%CE%9F+%CE%A3%CE%A5%CE%9C%CE%92%CE%91%CE%A3%CE%95%CE%A9%CE%9D.xlsx/f885625e-9857-4b71-968b-60439d528341"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ypes.gr/cat-faqs/efarmogi-ton-diataxeon-ton-arthron-203-207-toy-n-4555-2018-a-133/"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s://www.minfin.gr/web/31331/" TargetMode="Externa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Media\Desktop\Νέος φάκελος\αρχείο λήψης.png"/>
          <p:cNvPicPr>
            <a:picLocks noChangeAspect="1" noChangeArrowheads="1"/>
          </p:cNvPicPr>
          <p:nvPr/>
        </p:nvPicPr>
        <p:blipFill>
          <a:blip r:embed="rId3" cstate="print"/>
          <a:srcRect/>
          <a:stretch>
            <a:fillRect/>
          </a:stretch>
        </p:blipFill>
        <p:spPr bwMode="auto">
          <a:xfrm>
            <a:off x="1214414" y="6143644"/>
            <a:ext cx="2357454" cy="500066"/>
          </a:xfrm>
          <a:prstGeom prst="rect">
            <a:avLst/>
          </a:prstGeom>
          <a:noFill/>
        </p:spPr>
      </p:pic>
      <p:pic>
        <p:nvPicPr>
          <p:cNvPr id="1027" name="Picture 3"/>
          <p:cNvPicPr>
            <a:picLocks noChangeAspect="1" noChangeArrowheads="1"/>
          </p:cNvPicPr>
          <p:nvPr/>
        </p:nvPicPr>
        <p:blipFill>
          <a:blip r:embed="rId4" cstate="print"/>
          <a:srcRect/>
          <a:stretch>
            <a:fillRect/>
          </a:stretch>
        </p:blipFill>
        <p:spPr bwMode="auto">
          <a:xfrm>
            <a:off x="3500430" y="6143644"/>
            <a:ext cx="5429288" cy="571504"/>
          </a:xfrm>
          <a:prstGeom prst="rect">
            <a:avLst/>
          </a:prstGeom>
          <a:noFill/>
          <a:ln w="9525">
            <a:noFill/>
            <a:miter lim="800000"/>
            <a:headEnd/>
            <a:tailEnd/>
          </a:ln>
          <a:effectLst/>
        </p:spPr>
      </p:pic>
      <p:sp>
        <p:nvSpPr>
          <p:cNvPr id="2" name="1 - Τίτλος"/>
          <p:cNvSpPr>
            <a:spLocks noGrp="1"/>
          </p:cNvSpPr>
          <p:nvPr>
            <p:ph type="ctrTitle"/>
          </p:nvPr>
        </p:nvSpPr>
        <p:spPr>
          <a:xfrm>
            <a:off x="1571604" y="357166"/>
            <a:ext cx="6886596" cy="1143007"/>
          </a:xfrm>
          <a:noFill/>
        </p:spPr>
        <p:txBody>
          <a:bodyPr>
            <a:normAutofit fontScale="90000"/>
          </a:bodyPr>
          <a:lstStyle/>
          <a:p>
            <a:pPr lvl="0" algn="ctr"/>
            <a:r>
              <a:rPr lang="el-GR" sz="24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ΕΘΝΙΚΗ ΣΧΟΛΗ ΔΗΜΟΣΙΑΣ ΔΙΟΙΚΗΣΗΣ &amp; ΑΥΤΟΔΙΟΙΚΗΣΗΣ</a:t>
            </a:r>
            <a:br>
              <a:rPr lang="el-GR" sz="24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br>
            <a:r>
              <a:rPr lang="el-GR" sz="2400" b="1" kern="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ΚΣΤ ‘ ΣΕΙΡΑ</a:t>
            </a:r>
            <a:r>
              <a:rPr lang="el-GR" sz="3200" b="1" kern="0" dirty="0" smtClean="0">
                <a:solidFill>
                  <a:srgbClr val="0070C0"/>
                </a:solidFill>
                <a:effectLst>
                  <a:outerShdw blurRad="38100" dist="38100" dir="2700000" algn="tl">
                    <a:srgbClr val="000000">
                      <a:alpha val="43137"/>
                    </a:srgbClr>
                  </a:outerShdw>
                </a:effectLst>
                <a:latin typeface="Arial" charset="0"/>
              </a:rPr>
              <a:t/>
            </a:r>
            <a:br>
              <a:rPr lang="el-GR" sz="3200" b="1" kern="0" dirty="0" smtClean="0">
                <a:solidFill>
                  <a:srgbClr val="0070C0"/>
                </a:solidFill>
                <a:effectLst>
                  <a:outerShdw blurRad="38100" dist="38100" dir="2700000" algn="tl">
                    <a:srgbClr val="000000">
                      <a:alpha val="43137"/>
                    </a:srgbClr>
                  </a:outerShdw>
                </a:effectLst>
                <a:latin typeface="Arial" charset="0"/>
              </a:rPr>
            </a:br>
            <a:endParaRPr lang="el-GR" sz="24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714488"/>
            <a:ext cx="7786742" cy="4929222"/>
          </a:xfrm>
          <a:solidFill>
            <a:srgbClr val="92D050"/>
          </a:solidFill>
          <a:ln>
            <a:solidFill>
              <a:srgbClr val="FFC000"/>
            </a:solidFill>
          </a:ln>
        </p:spPr>
        <p:txBody>
          <a:bodyPr>
            <a:normAutofit fontScale="70000" lnSpcReduction="20000"/>
          </a:bodyPr>
          <a:lstStyle/>
          <a:p>
            <a:pPr marL="0" algn="just">
              <a:lnSpc>
                <a:spcPct val="125000"/>
              </a:lnSpc>
              <a:spcBef>
                <a:spcPct val="0"/>
              </a:spcBef>
              <a:defRPr/>
            </a:pPr>
            <a:r>
              <a:rPr lang="el-GR" sz="2400" b="1" dirty="0" smtClean="0">
                <a:solidFill>
                  <a:srgbClr val="002060"/>
                </a:solidFill>
                <a:latin typeface="Calibri" pitchFamily="34" charset="0"/>
                <a:cs typeface="Calibri" pitchFamily="34" charset="0"/>
              </a:rPr>
              <a:t>ΤΜΗΜΑ ΥΠΗΡΕΣΙΩΝ ΥΓΕΙΑΣ &amp; ΚΟΙΝΩΝΙΚΗΣ ΦΡΟΝΤΙΔΑΣ</a:t>
            </a:r>
          </a:p>
          <a:p>
            <a:pPr marL="0" algn="just">
              <a:lnSpc>
                <a:spcPct val="125000"/>
              </a:lnSpc>
              <a:spcBef>
                <a:spcPct val="0"/>
              </a:spcBef>
              <a:defRPr/>
            </a:pPr>
            <a:r>
              <a:rPr lang="el-GR" sz="2400" b="1" dirty="0" smtClean="0">
                <a:solidFill>
                  <a:srgbClr val="002060"/>
                </a:solidFill>
                <a:latin typeface="Calibri" pitchFamily="34" charset="0"/>
                <a:cs typeface="Calibri" pitchFamily="34" charset="0"/>
              </a:rPr>
              <a:t>ΚΑΤΕΥΘΥΝΣΗ: ΥΠΗΡΕΣΙΩΝ ΥΓΕΙΑΣ</a:t>
            </a:r>
          </a:p>
          <a:p>
            <a:pPr marL="0" algn="just">
              <a:lnSpc>
                <a:spcPct val="125000"/>
              </a:lnSpc>
              <a:spcBef>
                <a:spcPct val="0"/>
              </a:spcBef>
              <a:defRPr/>
            </a:pPr>
            <a:endParaRPr lang="el-GR" sz="2400" b="1" dirty="0" smtClean="0">
              <a:solidFill>
                <a:srgbClr val="00B0F0"/>
              </a:solidFill>
              <a:latin typeface="Calibri" pitchFamily="34" charset="0"/>
              <a:cs typeface="Calibri" pitchFamily="34" charset="0"/>
            </a:endParaRPr>
          </a:p>
          <a:p>
            <a:pPr marL="0" algn="ctr">
              <a:lnSpc>
                <a:spcPct val="125000"/>
              </a:lnSpc>
              <a:spcBef>
                <a:spcPct val="0"/>
              </a:spcBef>
              <a:defRPr/>
            </a:pPr>
            <a:endParaRPr lang="el-GR" sz="2400" b="1" i="1" dirty="0" smtClean="0">
              <a:solidFill>
                <a:srgbClr val="C00000"/>
              </a:solidFill>
              <a:latin typeface="Calibri" pitchFamily="34" charset="0"/>
              <a:cs typeface="Calibri" pitchFamily="34" charset="0"/>
            </a:endParaRPr>
          </a:p>
          <a:p>
            <a:pPr marL="0" algn="ctr">
              <a:lnSpc>
                <a:spcPct val="125000"/>
              </a:lnSpc>
              <a:spcBef>
                <a:spcPct val="0"/>
              </a:spcBef>
              <a:defRPr/>
            </a:pPr>
            <a:r>
              <a:rPr lang="el-GR" sz="2400" b="1" i="1" dirty="0" smtClean="0">
                <a:solidFill>
                  <a:srgbClr val="C00000"/>
                </a:solidFill>
                <a:latin typeface="Calibri" pitchFamily="34" charset="0"/>
                <a:cs typeface="Calibri" pitchFamily="34" charset="0"/>
              </a:rPr>
              <a:t>«Χρηματοοικονομικό management Υγειονομικών Οργανισμών - ΙΙ»</a:t>
            </a:r>
          </a:p>
          <a:p>
            <a:pPr marL="0" algn="ctr">
              <a:lnSpc>
                <a:spcPct val="125000"/>
              </a:lnSpc>
              <a:spcBef>
                <a:spcPct val="0"/>
              </a:spcBef>
              <a:defRPr/>
            </a:pPr>
            <a:r>
              <a:rPr lang="el-GR" sz="2400" b="1" dirty="0" smtClean="0">
                <a:solidFill>
                  <a:srgbClr val="002060"/>
                </a:solidFill>
                <a:latin typeface="Calibri" pitchFamily="34" charset="0"/>
                <a:cs typeface="Calibri" pitchFamily="34" charset="0"/>
              </a:rPr>
              <a:t>ΕΝΟΤΗΤΑ: ΔΗΜΟΣΙΕΣ ΣΥΜΒΑΣΕΙΣ ΜΟΝΑΔΩΝ ΠΑΡΟΧΗΣ ΥΠΗΡΕΣΙΩΝ ΥΓΕΙΑΣ </a:t>
            </a:r>
          </a:p>
          <a:p>
            <a:pPr marL="0" algn="r">
              <a:lnSpc>
                <a:spcPct val="125000"/>
              </a:lnSpc>
              <a:spcBef>
                <a:spcPct val="0"/>
              </a:spcBef>
              <a:defRPr/>
            </a:pPr>
            <a:endParaRPr lang="el-GR" sz="2000" dirty="0" smtClean="0">
              <a:latin typeface="Arial" charset="0"/>
            </a:endParaRPr>
          </a:p>
          <a:p>
            <a:pPr marL="0" algn="r">
              <a:lnSpc>
                <a:spcPct val="125000"/>
              </a:lnSpc>
              <a:spcBef>
                <a:spcPct val="0"/>
              </a:spcBef>
              <a:defRPr/>
            </a:pPr>
            <a:endParaRPr lang="el-GR" sz="2000" dirty="0" smtClean="0">
              <a:latin typeface="Arial" charset="0"/>
            </a:endParaRPr>
          </a:p>
          <a:p>
            <a:pPr marL="0" algn="r">
              <a:lnSpc>
                <a:spcPct val="125000"/>
              </a:lnSpc>
              <a:spcBef>
                <a:spcPct val="0"/>
              </a:spcBef>
              <a:defRPr/>
            </a:pPr>
            <a:endParaRPr lang="el-GR" sz="2000" dirty="0" smtClean="0">
              <a:latin typeface="Arial" charset="0"/>
            </a:endParaRPr>
          </a:p>
          <a:p>
            <a:pPr marL="0" algn="r">
              <a:lnSpc>
                <a:spcPct val="125000"/>
              </a:lnSpc>
              <a:spcBef>
                <a:spcPct val="0"/>
              </a:spcBef>
              <a:defRPr/>
            </a:pPr>
            <a:endParaRPr lang="el-GR" sz="2000" dirty="0" smtClean="0">
              <a:latin typeface="Arial" charset="0"/>
            </a:endParaRPr>
          </a:p>
          <a:p>
            <a:pPr marL="0" algn="r">
              <a:lnSpc>
                <a:spcPct val="125000"/>
              </a:lnSpc>
              <a:spcBef>
                <a:spcPct val="0"/>
              </a:spcBef>
              <a:defRPr/>
            </a:pPr>
            <a:endParaRPr lang="el-GR" sz="2000" dirty="0" smtClean="0">
              <a:latin typeface="Arial" charset="0"/>
            </a:endParaRPr>
          </a:p>
          <a:p>
            <a:pPr marL="0" algn="r">
              <a:lnSpc>
                <a:spcPct val="125000"/>
              </a:lnSpc>
              <a:spcBef>
                <a:spcPct val="0"/>
              </a:spcBef>
              <a:defRPr/>
            </a:pPr>
            <a:r>
              <a:rPr lang="el-GR" sz="2000" dirty="0" smtClean="0">
                <a:latin typeface="Arial" charset="0"/>
              </a:rPr>
              <a:t>Αθήνα Μάιος 20</a:t>
            </a:r>
            <a:r>
              <a:rPr lang="en-US" sz="2000" dirty="0" smtClean="0">
                <a:latin typeface="Arial" charset="0"/>
              </a:rPr>
              <a:t>20</a:t>
            </a:r>
            <a:endParaRPr lang="el-GR" sz="2000" b="1" dirty="0" smtClean="0">
              <a:solidFill>
                <a:schemeClr val="accent2"/>
              </a:solidFill>
              <a:latin typeface="Arial" charset="0"/>
            </a:endParaRPr>
          </a:p>
          <a:p>
            <a:pPr marL="0" algn="just">
              <a:lnSpc>
                <a:spcPct val="125000"/>
              </a:lnSpc>
              <a:spcBef>
                <a:spcPct val="0"/>
              </a:spcBef>
              <a:defRPr/>
            </a:pPr>
            <a:r>
              <a:rPr lang="el-GR" sz="2000" u="sng" dirty="0" smtClean="0">
                <a:latin typeface="Arial" charset="0"/>
              </a:rPr>
              <a:t>Εισηγήτρια</a:t>
            </a:r>
            <a:r>
              <a:rPr lang="el-GR" sz="2000" dirty="0" smtClean="0">
                <a:latin typeface="Arial" charset="0"/>
              </a:rPr>
              <a:t>: 				</a:t>
            </a:r>
          </a:p>
          <a:p>
            <a:pPr marL="0" algn="just">
              <a:lnSpc>
                <a:spcPct val="125000"/>
              </a:lnSpc>
              <a:spcBef>
                <a:spcPct val="0"/>
              </a:spcBef>
              <a:defRPr/>
            </a:pPr>
            <a:r>
              <a:rPr lang="el-GR" sz="2000" dirty="0" smtClean="0">
                <a:latin typeface="Arial" charset="0"/>
              </a:rPr>
              <a:t>Α. </a:t>
            </a:r>
            <a:r>
              <a:rPr lang="el-GR" sz="2000" dirty="0" err="1" smtClean="0">
                <a:latin typeface="Arial" charset="0"/>
              </a:rPr>
              <a:t>Γεροστάθου</a:t>
            </a:r>
            <a:endParaRPr lang="el-GR" sz="2000" dirty="0" smtClean="0">
              <a:latin typeface="Arial" charset="0"/>
            </a:endParaRPr>
          </a:p>
          <a:p>
            <a:pPr algn="just"/>
            <a:endParaRPr lang="el-GR" sz="2400" dirty="0" smtClean="0">
              <a:ln>
                <a:solidFill>
                  <a:srgbClr val="00B050"/>
                </a:solidFill>
              </a:ln>
              <a:solidFill>
                <a:srgbClr val="FFC000"/>
              </a:solidFill>
            </a:endParaRPr>
          </a:p>
          <a:p>
            <a:pPr algn="just"/>
            <a:endParaRPr lang="el-GR" sz="2400" dirty="0" smtClean="0">
              <a:ln>
                <a:solidFill>
                  <a:srgbClr val="00B050"/>
                </a:solidFill>
              </a:ln>
              <a:solidFill>
                <a:srgbClr val="FFC000"/>
              </a:solidFill>
            </a:endParaRPr>
          </a:p>
          <a:p>
            <a:pPr algn="just"/>
            <a:r>
              <a:rPr lang="el-GR" sz="1800" b="1" dirty="0" smtClean="0">
                <a:solidFill>
                  <a:schemeClr val="tx1"/>
                </a:solidFill>
                <a:latin typeface="Calibri" pitchFamily="34" charset="0"/>
                <a:cs typeface="Calibri" pitchFamily="34" charset="0"/>
              </a:rPr>
              <a:t>		</a:t>
            </a:r>
          </a:p>
          <a:p>
            <a:pPr algn="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a:t>
            </a:fld>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929618" cy="785817"/>
          </a:xfrm>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άρθρα 38 &amp; 39 </a:t>
            </a:r>
            <a:r>
              <a:rPr lang="el-GR" sz="2000" b="1" dirty="0" smtClean="0">
                <a:latin typeface="Calibri" pitchFamily="34" charset="0"/>
                <a:cs typeface="Calibri" pitchFamily="34" charset="0"/>
              </a:rPr>
              <a:t>Κατασταλτικός έλεγχος </a:t>
            </a:r>
            <a:r>
              <a:rPr lang="el-GR" sz="2000" b="1" dirty="0" smtClean="0">
                <a:solidFill>
                  <a:srgbClr val="FF0000"/>
                </a:solidFill>
                <a:latin typeface="Calibri" pitchFamily="34" charset="0"/>
                <a:cs typeface="Calibri" pitchFamily="34" charset="0"/>
              </a:rPr>
              <a:t>λογαριασμών και απολογισμών:</a:t>
            </a:r>
            <a:r>
              <a:rPr lang="el-GR" sz="2000" b="1" dirty="0" smtClean="0">
                <a:latin typeface="Calibri" pitchFamily="34" charset="0"/>
                <a:cs typeface="Calibri" pitchFamily="34" charset="0"/>
              </a:rPr>
              <a:t> Όργανα, διαδικασία άσκησης,</a:t>
            </a:r>
            <a:r>
              <a:rPr lang="el-GR" sz="2000" b="1" dirty="0" smtClean="0">
                <a:solidFill>
                  <a:srgbClr val="FF0000"/>
                </a:solidFill>
                <a:latin typeface="Calibri" pitchFamily="34" charset="0"/>
                <a:cs typeface="Calibri" pitchFamily="34" charset="0"/>
              </a:rPr>
              <a:t> </a:t>
            </a:r>
            <a:r>
              <a:rPr lang="el-GR" sz="2000" b="1" dirty="0" smtClean="0">
                <a:latin typeface="Calibri" pitchFamily="34" charset="0"/>
                <a:cs typeface="Calibri" pitchFamily="34" charset="0"/>
              </a:rPr>
              <a:t>αντικείμενο και μεθοδολογία ελέγχου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71538" y="1000108"/>
            <a:ext cx="7929618" cy="5715040"/>
          </a:xfrm>
          <a:noFill/>
          <a:ln>
            <a:noFill/>
          </a:ln>
        </p:spPr>
        <p:txBody>
          <a:bodyPr>
            <a:noAutofit/>
          </a:bodyPr>
          <a:lstStyle/>
          <a:p>
            <a:pPr marL="266700" indent="-2397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Έλεγχος νομιμότητας &amp; κανονικότητας των δημοσίων υπολόγων, των απολογισμών των Ο.Τ.Α. &amp; λοιπών ΝΠΔΔ &amp; των ειδικών λογαριασμών.</a:t>
            </a:r>
          </a:p>
          <a:p>
            <a:pPr marL="266700" indent="-2397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Ετήσιος τακτικός, δειγματοληπτικός &amp; γενικευμένος</a:t>
            </a:r>
          </a:p>
          <a:p>
            <a:pPr marL="266700" indent="-2397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Διαπίστωση ποινικά κολάσιμης πράξης υπολόγου</a:t>
            </a:r>
            <a:r>
              <a:rPr lang="el-GR" sz="1800" dirty="0" smtClean="0">
                <a:latin typeface="Calibri" pitchFamily="34" charset="0"/>
                <a:cs typeface="Calibri" pitchFamily="34" charset="0"/>
              </a:rPr>
              <a:t>: ανακοίνωση στον αρμόδιο εισαγγελέα, Υπουργό ή άλλο αρμόδιο όργανο &amp; Πρόεδρο του </a:t>
            </a:r>
            <a:r>
              <a:rPr lang="el-GR" sz="1800" dirty="0" err="1" smtClean="0">
                <a:latin typeface="Calibri" pitchFamily="34" charset="0"/>
                <a:cs typeface="Calibri" pitchFamily="34" charset="0"/>
              </a:rPr>
              <a:t>ΕλΣ</a:t>
            </a:r>
            <a:r>
              <a:rPr lang="el-GR" sz="1800" dirty="0" smtClean="0">
                <a:latin typeface="Calibri" pitchFamily="34" charset="0"/>
                <a:cs typeface="Calibri" pitchFamily="34" charset="0"/>
              </a:rPr>
              <a:t>.</a:t>
            </a:r>
          </a:p>
          <a:p>
            <a:pPr marL="177800" indent="-150813" algn="just">
              <a:lnSpc>
                <a:spcPct val="150000"/>
              </a:lnSpc>
              <a:spcBef>
                <a:spcPts val="0"/>
              </a:spcBef>
              <a:buFont typeface="Wingdings" pitchFamily="2" charset="2"/>
              <a:buChar char="Ø"/>
            </a:pPr>
            <a:r>
              <a:rPr lang="el-GR" sz="1800" b="1" u="sng" dirty="0" smtClean="0">
                <a:solidFill>
                  <a:srgbClr val="C00000"/>
                </a:solidFill>
                <a:latin typeface="Calibri" pitchFamily="34" charset="0"/>
                <a:cs typeface="Calibri" pitchFamily="34" charset="0"/>
              </a:rPr>
              <a:t>Ελέγχονται ιδίως</a:t>
            </a:r>
            <a:r>
              <a:rPr lang="el-GR" sz="1800" dirty="0" smtClean="0">
                <a:solidFill>
                  <a:srgbClr val="C00000"/>
                </a:solidFill>
                <a:latin typeface="Calibri" pitchFamily="34" charset="0"/>
                <a:cs typeface="Calibri" pitchFamily="34" charset="0"/>
              </a:rPr>
              <a:t>: </a:t>
            </a:r>
          </a:p>
          <a:p>
            <a:pPr marL="266700" indent="-239713" algn="just">
              <a:lnSpc>
                <a:spcPct val="150000"/>
              </a:lnSpc>
              <a:spcBef>
                <a:spcPts val="0"/>
              </a:spcBef>
              <a:buFont typeface="Wingdings" pitchFamily="2" charset="2"/>
              <a:buChar char="ü"/>
            </a:pPr>
            <a:r>
              <a:rPr lang="el-GR" sz="1800" dirty="0" smtClean="0">
                <a:latin typeface="Calibri" pitchFamily="34" charset="0"/>
                <a:cs typeface="Calibri" pitchFamily="34" charset="0"/>
              </a:rPr>
              <a:t>η τήρηση της αρχής της χρηστής δημοσιονομικής διαχείρισης </a:t>
            </a:r>
          </a:p>
          <a:p>
            <a:pPr marL="266700" indent="-239713" algn="just">
              <a:lnSpc>
                <a:spcPct val="150000"/>
              </a:lnSpc>
              <a:spcBef>
                <a:spcPts val="0"/>
              </a:spcBef>
              <a:buFont typeface="Wingdings" pitchFamily="2" charset="2"/>
              <a:buChar char="ü"/>
            </a:pPr>
            <a:r>
              <a:rPr lang="el-GR" sz="1800" dirty="0" smtClean="0">
                <a:latin typeface="Calibri" pitchFamily="34" charset="0"/>
                <a:cs typeface="Calibri" pitchFamily="34" charset="0"/>
              </a:rPr>
              <a:t>η ορθή τήρηση του κατά περίπτωση ισχύοντος λογιστικού ή διαχειριστικού συστήματος, </a:t>
            </a:r>
          </a:p>
          <a:p>
            <a:pPr marL="266700" indent="-239713" algn="just">
              <a:lnSpc>
                <a:spcPct val="150000"/>
              </a:lnSpc>
              <a:spcBef>
                <a:spcPts val="0"/>
              </a:spcBef>
              <a:buFont typeface="Wingdings" pitchFamily="2" charset="2"/>
              <a:buChar char="ü"/>
            </a:pPr>
            <a:r>
              <a:rPr lang="el-GR" sz="1800" dirty="0" smtClean="0">
                <a:latin typeface="Calibri" pitchFamily="34" charset="0"/>
                <a:cs typeface="Calibri" pitchFamily="34" charset="0"/>
              </a:rPr>
              <a:t>η τήρηση &amp; ενημέρωση των λογαριασμών ώστε να απεικονίζουν με ακρίβεια το περιεχόμενο των οικονομικών πράξεων και δημοσιονομικών ενεργειών, </a:t>
            </a:r>
          </a:p>
          <a:p>
            <a:pPr marL="266700" indent="-239713" algn="just">
              <a:lnSpc>
                <a:spcPct val="150000"/>
              </a:lnSpc>
              <a:spcBef>
                <a:spcPts val="0"/>
              </a:spcBef>
              <a:buFont typeface="Wingdings" pitchFamily="2" charset="2"/>
              <a:buChar char="ü"/>
            </a:pPr>
            <a:r>
              <a:rPr lang="el-GR" sz="1800" dirty="0" smtClean="0">
                <a:latin typeface="Calibri" pitchFamily="34" charset="0"/>
                <a:cs typeface="Calibri" pitchFamily="34" charset="0"/>
              </a:rPr>
              <a:t>η νόμιμη λήψη δανείων, παροχή εγγυήσεων &amp; η τήρηση των όρων των σχετικών συμβάσεων,</a:t>
            </a:r>
          </a:p>
          <a:p>
            <a:endParaRPr lang="el-GR" sz="1600" dirty="0" smtClean="0"/>
          </a:p>
          <a:p>
            <a:endParaRPr lang="el-GR" sz="1600" b="1" dirty="0" smtClean="0">
              <a:solidFill>
                <a:srgbClr val="FFC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10</a:t>
            </a:fld>
            <a:endParaRPr 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929618" cy="785817"/>
          </a:xfrm>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άρθρα 38 &amp; 39 </a:t>
            </a:r>
            <a:r>
              <a:rPr lang="el-GR" sz="2000" b="1" dirty="0" smtClean="0">
                <a:latin typeface="Calibri" pitchFamily="34" charset="0"/>
                <a:cs typeface="Calibri" pitchFamily="34" charset="0"/>
              </a:rPr>
              <a:t>Κατασταλτικός έλεγχος </a:t>
            </a:r>
            <a:r>
              <a:rPr lang="el-GR" sz="2000" b="1" dirty="0" smtClean="0">
                <a:solidFill>
                  <a:srgbClr val="FF0000"/>
                </a:solidFill>
                <a:latin typeface="Calibri" pitchFamily="34" charset="0"/>
                <a:cs typeface="Calibri" pitchFamily="34" charset="0"/>
              </a:rPr>
              <a:t>λογαριασμών και απολογισμών :</a:t>
            </a:r>
            <a:r>
              <a:rPr lang="el-GR" sz="2000" b="1" dirty="0" smtClean="0">
                <a:latin typeface="Calibri" pitchFamily="34" charset="0"/>
                <a:cs typeface="Calibri" pitchFamily="34" charset="0"/>
              </a:rPr>
              <a:t> Όργανα, διαδικασία άσκησης,</a:t>
            </a:r>
            <a:r>
              <a:rPr lang="el-GR" sz="2000" b="1" dirty="0" smtClean="0">
                <a:solidFill>
                  <a:srgbClr val="FF0000"/>
                </a:solidFill>
                <a:latin typeface="Calibri" pitchFamily="34" charset="0"/>
                <a:cs typeface="Calibri" pitchFamily="34" charset="0"/>
              </a:rPr>
              <a:t> αντικείμενο και μεθοδολογία </a:t>
            </a:r>
            <a:r>
              <a:rPr lang="el-GR" sz="2000" b="1" dirty="0" smtClean="0">
                <a:latin typeface="Calibri" pitchFamily="34" charset="0"/>
                <a:cs typeface="Calibri" pitchFamily="34" charset="0"/>
              </a:rPr>
              <a:t>ελέγχου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71538" y="1000108"/>
            <a:ext cx="7929618" cy="5715040"/>
          </a:xfrm>
          <a:noFill/>
          <a:ln>
            <a:noFill/>
          </a:ln>
        </p:spPr>
        <p:txBody>
          <a:bodyPr>
            <a:noAutofit/>
          </a:bodyPr>
          <a:lstStyle/>
          <a:p>
            <a:pPr marL="177800" indent="-150813" algn="just">
              <a:lnSpc>
                <a:spcPct val="150000"/>
              </a:lnSpc>
              <a:spcBef>
                <a:spcPts val="0"/>
              </a:spcBef>
              <a:buFont typeface="Wingdings" pitchFamily="2" charset="2"/>
              <a:buChar char="Ø"/>
            </a:pPr>
            <a:r>
              <a:rPr lang="el-GR" sz="1800" b="1" u="sng" dirty="0" smtClean="0">
                <a:latin typeface="Calibri" pitchFamily="34" charset="0"/>
                <a:cs typeface="Calibri" pitchFamily="34" charset="0"/>
              </a:rPr>
              <a:t>Ελέγχονται ιδίως</a:t>
            </a:r>
            <a:r>
              <a:rPr lang="el-GR" sz="1800" dirty="0" smtClean="0">
                <a:latin typeface="Calibri" pitchFamily="34" charset="0"/>
                <a:cs typeface="Calibri" pitchFamily="34" charset="0"/>
              </a:rPr>
              <a:t>: </a:t>
            </a:r>
          </a:p>
          <a:p>
            <a:pPr marL="177800" indent="-150813" algn="just">
              <a:lnSpc>
                <a:spcPct val="150000"/>
              </a:lnSpc>
              <a:spcBef>
                <a:spcPts val="0"/>
              </a:spcBef>
              <a:buFont typeface="Wingdings" pitchFamily="2" charset="2"/>
              <a:buChar char="ü"/>
            </a:pPr>
            <a:r>
              <a:rPr lang="el-GR" sz="1800" dirty="0" smtClean="0">
                <a:latin typeface="Calibri" pitchFamily="34" charset="0"/>
                <a:cs typeface="Calibri" pitchFamily="34" charset="0"/>
              </a:rPr>
              <a:t>η νόμιμη διαχείριση της κινητής &amp; ακίνητης περιουσίας, </a:t>
            </a:r>
          </a:p>
          <a:p>
            <a:pPr marL="177800" indent="-150813" algn="just">
              <a:lnSpc>
                <a:spcPct val="150000"/>
              </a:lnSpc>
              <a:spcBef>
                <a:spcPts val="0"/>
              </a:spcBef>
              <a:buFont typeface="Wingdings" pitchFamily="2" charset="2"/>
              <a:buChar char="ü"/>
            </a:pPr>
            <a:r>
              <a:rPr lang="el-GR" sz="1800" dirty="0" smtClean="0">
                <a:latin typeface="Calibri" pitchFamily="34" charset="0"/>
                <a:cs typeface="Calibri" pitchFamily="34" charset="0"/>
              </a:rPr>
              <a:t>η έγκαιρη &amp; κανονική απόδοση των υπέρ τρίτων εισπραττόμενων δικαιωμάτων &amp; η είσπραξη &amp; η διαχείριση των ανταποδοτικών τελών ή άλλων ειδικών εσόδων ή των εσόδων από δάνεια ή των βεβαιωθέντων εσόδων από οφειλές &amp; πρόστιμα σε βάρος τρίτων, </a:t>
            </a:r>
          </a:p>
          <a:p>
            <a:pPr marL="177800" indent="-150813" algn="just">
              <a:lnSpc>
                <a:spcPct val="150000"/>
              </a:lnSpc>
              <a:spcBef>
                <a:spcPts val="0"/>
              </a:spcBef>
              <a:buFont typeface="Wingdings" pitchFamily="2" charset="2"/>
              <a:buChar char="ü"/>
            </a:pPr>
            <a:r>
              <a:rPr lang="el-GR" sz="1800" b="1" dirty="0" smtClean="0">
                <a:solidFill>
                  <a:srgbClr val="FFC000"/>
                </a:solidFill>
                <a:latin typeface="Calibri" pitchFamily="34" charset="0"/>
                <a:cs typeface="Calibri" pitchFamily="34" charset="0"/>
              </a:rPr>
              <a:t>τα συστήματα λειτουργίας του φορέα (έλεγχος συστημάτων) </a:t>
            </a:r>
            <a:r>
              <a:rPr lang="el-GR" sz="1800" dirty="0" smtClean="0">
                <a:latin typeface="Calibri" pitchFamily="34" charset="0"/>
                <a:cs typeface="Calibri" pitchFamily="34" charset="0"/>
              </a:rPr>
              <a:t>&amp; </a:t>
            </a:r>
          </a:p>
          <a:p>
            <a:pPr marL="177800" indent="-150813" algn="just">
              <a:lnSpc>
                <a:spcPct val="150000"/>
              </a:lnSpc>
              <a:spcBef>
                <a:spcPts val="0"/>
              </a:spcBef>
              <a:buFont typeface="Wingdings" pitchFamily="2" charset="2"/>
              <a:buChar char="ü"/>
            </a:pPr>
            <a:r>
              <a:rPr lang="el-GR" sz="1800" dirty="0" smtClean="0">
                <a:latin typeface="Calibri" pitchFamily="34" charset="0"/>
                <a:cs typeface="Calibri" pitchFamily="34" charset="0"/>
              </a:rPr>
              <a:t>η συμμόρφωση του φορέα σε προηγούμενες υποδείξεις του </a:t>
            </a:r>
            <a:r>
              <a:rPr lang="el-GR" sz="1800" dirty="0" err="1" smtClean="0">
                <a:latin typeface="Calibri" pitchFamily="34" charset="0"/>
                <a:cs typeface="Calibri" pitchFamily="34" charset="0"/>
              </a:rPr>
              <a:t>ΕλΣ</a:t>
            </a:r>
            <a:r>
              <a:rPr lang="el-GR" sz="1800" dirty="0" smtClean="0">
                <a:latin typeface="Calibri" pitchFamily="34" charset="0"/>
                <a:cs typeface="Calibri" pitchFamily="34" charset="0"/>
              </a:rPr>
              <a:t>.</a:t>
            </a:r>
          </a:p>
          <a:p>
            <a:pPr marL="177800" indent="-150813" algn="just">
              <a:lnSpc>
                <a:spcPct val="150000"/>
              </a:lnSpc>
              <a:spcBef>
                <a:spcPts val="0"/>
              </a:spcBef>
            </a:pPr>
            <a:endParaRPr lang="el-GR" sz="1800" dirty="0" smtClean="0">
              <a:latin typeface="Calibri" pitchFamily="34" charset="0"/>
              <a:cs typeface="Calibri" pitchFamily="34" charset="0"/>
            </a:endParaRPr>
          </a:p>
          <a:p>
            <a:pPr marL="177800" indent="-150813" algn="just">
              <a:lnSpc>
                <a:spcPct val="150000"/>
              </a:lnSpc>
              <a:spcBef>
                <a:spcPts val="0"/>
              </a:spcBef>
            </a:pPr>
            <a:r>
              <a:rPr lang="el-GR" sz="1800" b="1" dirty="0" smtClean="0">
                <a:latin typeface="Calibri" pitchFamily="34" charset="0"/>
                <a:cs typeface="Calibri" pitchFamily="34" charset="0"/>
              </a:rPr>
              <a:t>	</a:t>
            </a:r>
            <a:r>
              <a:rPr lang="el-GR" sz="1800" b="1" u="sng" dirty="0" smtClean="0">
                <a:solidFill>
                  <a:srgbClr val="C00000"/>
                </a:solidFill>
                <a:latin typeface="Calibri" pitchFamily="34" charset="0"/>
                <a:cs typeface="Calibri" pitchFamily="34" charset="0"/>
              </a:rPr>
              <a:t>Μεθοδολογία:</a:t>
            </a:r>
            <a:r>
              <a:rPr lang="el-GR" sz="1800" b="1" dirty="0" smtClean="0">
                <a:solidFill>
                  <a:srgbClr val="C00000"/>
                </a:solidFill>
                <a:latin typeface="Calibri" pitchFamily="34" charset="0"/>
                <a:cs typeface="Calibri" pitchFamily="34" charset="0"/>
              </a:rPr>
              <a:t> σύμφωνα με ν.4129/13 &amp; ελεγκτικά πρότυπα του Διεθνούς Οργανισμού Ανωτάτων Ελεγκτικών Ιδρυμάτων (INTOSAI).</a:t>
            </a:r>
          </a:p>
          <a:p>
            <a:pPr marL="177800" indent="-150813" algn="just">
              <a:lnSpc>
                <a:spcPct val="150000"/>
              </a:lnSpc>
              <a:spcBef>
                <a:spcPts val="0"/>
              </a:spcBef>
            </a:pPr>
            <a:endParaRPr lang="el-GR" sz="1800" dirty="0" smtClean="0">
              <a:latin typeface="Calibri" pitchFamily="34" charset="0"/>
              <a:cs typeface="Calibri" pitchFamily="34" charset="0"/>
            </a:endParaRPr>
          </a:p>
          <a:p>
            <a:pPr algn="just">
              <a:spcBef>
                <a:spcPts val="0"/>
              </a:spcBef>
            </a:pPr>
            <a:endParaRPr lang="el-GR" sz="1800" dirty="0" smtClean="0">
              <a:latin typeface="Calibri" pitchFamily="34" charset="0"/>
              <a:cs typeface="Calibri" pitchFamily="34" charset="0"/>
            </a:endParaRPr>
          </a:p>
          <a:p>
            <a:pPr algn="just">
              <a:spcBef>
                <a:spcPts val="0"/>
              </a:spcBef>
            </a:pPr>
            <a:endParaRPr lang="el-GR" sz="1800" dirty="0" smtClean="0">
              <a:latin typeface="Calibri" pitchFamily="34" charset="0"/>
              <a:cs typeface="Calibri" pitchFamily="34" charset="0"/>
            </a:endParaRPr>
          </a:p>
          <a:p>
            <a:pPr algn="just">
              <a:spcBef>
                <a:spcPts val="0"/>
              </a:spcBef>
            </a:pPr>
            <a:endParaRPr lang="el-GR" sz="1800" dirty="0" smtClean="0">
              <a:latin typeface="Calibri" pitchFamily="34" charset="0"/>
              <a:cs typeface="Calibri" pitchFamily="34" charset="0"/>
            </a:endParaRPr>
          </a:p>
          <a:p>
            <a:endParaRPr lang="el-GR" sz="1600" dirty="0" smtClean="0"/>
          </a:p>
          <a:p>
            <a:endParaRPr lang="el-GR" sz="1600" dirty="0" smtClean="0"/>
          </a:p>
          <a:p>
            <a:endParaRPr lang="el-GR" sz="1600" dirty="0" smtClean="0"/>
          </a:p>
          <a:p>
            <a:endParaRPr lang="el-GR" sz="1600" b="1" dirty="0" smtClean="0">
              <a:solidFill>
                <a:srgbClr val="FFC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11</a:t>
            </a:fld>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571503"/>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Κατασταλτικός έλεγχος </a:t>
            </a:r>
            <a:r>
              <a:rPr lang="el-GR" sz="2000" b="1" dirty="0" err="1"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ΕλΣ</a:t>
            </a: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 - ν.4129/2013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785794"/>
            <a:ext cx="7786742" cy="5357850"/>
          </a:xfrm>
          <a:noFill/>
          <a:ln>
            <a:noFill/>
          </a:ln>
        </p:spPr>
        <p:txBody>
          <a:bodyPr>
            <a:noAutofit/>
          </a:bodyPr>
          <a:lstStyle/>
          <a:p>
            <a:pPr algn="just">
              <a:lnSpc>
                <a:spcPct val="150000"/>
              </a:lnSpc>
              <a:spcBef>
                <a:spcPts val="0"/>
              </a:spcBef>
              <a:buFont typeface="Wingdings" pitchFamily="2" charset="2"/>
              <a:buChar char="Ø"/>
            </a:pPr>
            <a:r>
              <a:rPr lang="el-GR" sz="1600" b="1" dirty="0" smtClean="0">
                <a:solidFill>
                  <a:srgbClr val="FFC000"/>
                </a:solidFill>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Άρθρο 40 Διενέργεια στοχευμένων &amp; έκτακτων ελέγχων </a:t>
            </a:r>
            <a:r>
              <a:rPr lang="el-GR" sz="1800" dirty="0" smtClean="0"/>
              <a:t>κατά την εκτέλεση του προϋπολογισμού σε </a:t>
            </a:r>
            <a:r>
              <a:rPr lang="el-GR" sz="1800" b="1" dirty="0" smtClean="0">
                <a:solidFill>
                  <a:srgbClr val="7030A0"/>
                </a:solidFill>
              </a:rPr>
              <a:t>τομείς υψηλού ελεγκτικού ενδιαφέροντος </a:t>
            </a:r>
            <a:r>
              <a:rPr lang="el-GR" sz="1800" dirty="0" smtClean="0"/>
              <a:t>&amp; </a:t>
            </a:r>
            <a:r>
              <a:rPr lang="el-GR" sz="1800" b="1" dirty="0" smtClean="0">
                <a:solidFill>
                  <a:srgbClr val="7030A0"/>
                </a:solidFill>
              </a:rPr>
              <a:t>ελέγχους επιδόσεων</a:t>
            </a:r>
            <a:r>
              <a:rPr lang="el-GR" sz="1800" dirty="0" smtClean="0"/>
              <a:t>.</a:t>
            </a:r>
          </a:p>
          <a:p>
            <a:pPr algn="just">
              <a:lnSpc>
                <a:spcPct val="150000"/>
              </a:lnSpc>
              <a:spcBef>
                <a:spcPts val="0"/>
              </a:spcBef>
              <a:buFont typeface="Wingdings" pitchFamily="2" charset="2"/>
              <a:buChar char="Ø"/>
            </a:pPr>
            <a:r>
              <a:rPr lang="el-GR" sz="1800" b="1" dirty="0" smtClean="0"/>
              <a:t> Άρθρο 41 Έλεγχος </a:t>
            </a:r>
            <a:r>
              <a:rPr lang="el-GR" sz="1800" b="1" dirty="0" smtClean="0">
                <a:solidFill>
                  <a:srgbClr val="C00000"/>
                </a:solidFill>
              </a:rPr>
              <a:t>επιχορηγήσεων - χρηματοδοτήσεων</a:t>
            </a:r>
            <a:endParaRPr lang="el-GR" sz="1800" dirty="0" smtClean="0">
              <a:solidFill>
                <a:srgbClr val="C00000"/>
              </a:solidFill>
            </a:endParaRPr>
          </a:p>
          <a:p>
            <a:pPr algn="just">
              <a:lnSpc>
                <a:spcPct val="150000"/>
              </a:lnSpc>
              <a:spcBef>
                <a:spcPts val="0"/>
              </a:spcBef>
            </a:pPr>
            <a:r>
              <a:rPr lang="el-GR" sz="1800" i="1" dirty="0" smtClean="0">
                <a:latin typeface="Calibri" pitchFamily="34" charset="0"/>
                <a:cs typeface="Calibri" pitchFamily="34" charset="0"/>
              </a:rPr>
              <a:t>«Χωρίς την υποβολή από τους επιχορηγούμενους ή χρηματοδοτούμενους φορείς των στοιχείων [της παρ. 3], οι φορείς της ΓΚ δεν επιτρέπεται να προβαίνουν σε καμία απολύτως επιχορήγηση ή και χρηματοδότηση των φορέων αυτών. Κάθε επιχορήγηση ή χρηματοδότηση που δίνεται από τους φορείς της Γενικής Κυβέρνησης </a:t>
            </a:r>
            <a:r>
              <a:rPr lang="el-GR" sz="1800" b="1" i="1" dirty="0" smtClean="0">
                <a:latin typeface="Calibri" pitchFamily="34" charset="0"/>
                <a:cs typeface="Calibri" pitchFamily="34" charset="0"/>
              </a:rPr>
              <a:t>χωρίς να συντρέχουν οι προϋποθέσεις της παρ. 3 είναι μη νόμιμη και καταλογίζεται </a:t>
            </a:r>
            <a:r>
              <a:rPr lang="el-GR" sz="1800" i="1" dirty="0" smtClean="0">
                <a:latin typeface="Calibri" pitchFamily="34" charset="0"/>
                <a:cs typeface="Calibri" pitchFamily="34" charset="0"/>
              </a:rPr>
              <a:t>από το Ελεγκτικό Συνέδριο σύμφωνα με τις διατάξεις που το διέπουν».</a:t>
            </a:r>
          </a:p>
          <a:p>
            <a:r>
              <a:rPr lang="el-GR" sz="1800" dirty="0" smtClean="0"/>
              <a:t> </a:t>
            </a:r>
          </a:p>
          <a:p>
            <a:pPr algn="just">
              <a:lnSpc>
                <a:spcPct val="150000"/>
              </a:lnSpc>
              <a:spcBef>
                <a:spcPts val="0"/>
              </a:spcBef>
            </a:pPr>
            <a:endParaRPr lang="el-GR" sz="1800" b="1" dirty="0" smtClean="0">
              <a:latin typeface="Calibri" pitchFamily="34" charset="0"/>
              <a:cs typeface="Calibri" pitchFamily="34" charset="0"/>
            </a:endParaRPr>
          </a:p>
          <a:p>
            <a:endParaRPr lang="el-GR" sz="2400" b="1" dirty="0" smtClean="0"/>
          </a:p>
          <a:p>
            <a:endParaRPr lang="el-GR" sz="2400" b="1" dirty="0" smtClean="0"/>
          </a:p>
          <a:p>
            <a:endParaRPr lang="el-GR" sz="2400" dirty="0" smtClean="0"/>
          </a:p>
          <a:p>
            <a:pPr algn="just">
              <a:spcBef>
                <a:spcPts val="0"/>
              </a:spcBef>
            </a:pPr>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12</a:t>
            </a:fld>
            <a:endParaRPr lang="el-G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428627"/>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Κατασταλτικός έλεγχος </a:t>
            </a:r>
            <a:r>
              <a:rPr lang="el-GR" sz="2000" b="1" dirty="0" err="1"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ΕλΣ</a:t>
            </a: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 - ν.4129/2013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642918"/>
            <a:ext cx="7858180" cy="5429288"/>
          </a:xfrm>
          <a:noFill/>
          <a:ln>
            <a:noFill/>
          </a:ln>
        </p:spPr>
        <p:txBody>
          <a:bodyPr>
            <a:noAutofit/>
          </a:bodyPr>
          <a:lstStyle/>
          <a:p>
            <a:pPr marL="266700" indent="-239713" algn="just">
              <a:lnSpc>
                <a:spcPct val="150000"/>
              </a:lnSpc>
              <a:spcBef>
                <a:spcPts val="0"/>
              </a:spcBef>
              <a:buFont typeface="Wingdings" pitchFamily="2" charset="2"/>
              <a:buChar char="Ø"/>
            </a:pPr>
            <a:r>
              <a:rPr lang="el-GR" sz="1600" b="1" dirty="0" smtClean="0">
                <a:solidFill>
                  <a:srgbClr val="C00000"/>
                </a:solidFill>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Άρθρο 42 Υποβολή πορισμάτων ελέγχου</a:t>
            </a:r>
            <a:r>
              <a:rPr lang="el-GR" sz="1800" dirty="0" smtClean="0">
                <a:solidFill>
                  <a:srgbClr val="C00000"/>
                </a:solidFill>
                <a:latin typeface="Calibri" pitchFamily="34" charset="0"/>
                <a:cs typeface="Calibri" pitchFamily="34" charset="0"/>
              </a:rPr>
              <a:t> </a:t>
            </a:r>
            <a:r>
              <a:rPr lang="el-GR" sz="1800" dirty="0" smtClean="0">
                <a:latin typeface="Calibri" pitchFamily="34" charset="0"/>
                <a:cs typeface="Calibri" pitchFamily="34" charset="0"/>
              </a:rPr>
              <a:t>από Ελεγκτικές Υπηρεσίες, Οικονομικές Επιθεωρήσεις ή άλλες υπηρεσίες που ασκούν τακτικό διαχειριστικό έλεγχο στο </a:t>
            </a:r>
            <a:r>
              <a:rPr lang="el-GR" sz="1800" dirty="0" err="1" smtClean="0">
                <a:latin typeface="Calibri" pitchFamily="34" charset="0"/>
                <a:cs typeface="Calibri" pitchFamily="34" charset="0"/>
              </a:rPr>
              <a:t>ΕλΣ</a:t>
            </a:r>
            <a:r>
              <a:rPr lang="el-GR" sz="1800" dirty="0" smtClean="0">
                <a:latin typeface="Calibri" pitchFamily="34" charset="0"/>
                <a:cs typeface="Calibri" pitchFamily="34" charset="0"/>
              </a:rPr>
              <a:t>, το οποίο δύναται να επαναλάβει τον έλεγχο.</a:t>
            </a:r>
          </a:p>
          <a:p>
            <a:pPr marL="266700" indent="-239713" algn="just">
              <a:lnSpc>
                <a:spcPct val="150000"/>
              </a:lnSpc>
              <a:spcBef>
                <a:spcPts val="0"/>
              </a:spcBef>
            </a:pPr>
            <a:endParaRPr lang="el-GR" sz="1800" dirty="0" smtClean="0">
              <a:latin typeface="Calibri" pitchFamily="34" charset="0"/>
              <a:cs typeface="Calibri" pitchFamily="34" charset="0"/>
            </a:endParaRPr>
          </a:p>
          <a:p>
            <a:pPr marL="266700" indent="-2397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 </a:t>
            </a:r>
            <a:r>
              <a:rPr lang="el-GR" sz="1800" b="1" dirty="0" smtClean="0">
                <a:solidFill>
                  <a:srgbClr val="FF0000"/>
                </a:solidFill>
                <a:latin typeface="Calibri" pitchFamily="34" charset="0"/>
                <a:cs typeface="Calibri" pitchFamily="34" charset="0"/>
              </a:rPr>
              <a:t>Άρθρο 43 Μηνιαίοι λογαριασμοί ταμιακών υπολόγων και υπολόγου συμψηφισμών</a:t>
            </a:r>
            <a:r>
              <a:rPr lang="el-GR" sz="1800" dirty="0" smtClean="0">
                <a:solidFill>
                  <a:srgbClr val="FF0000"/>
                </a:solidFill>
                <a:latin typeface="Calibri" pitchFamily="34" charset="0"/>
                <a:cs typeface="Calibri" pitchFamily="34" charset="0"/>
              </a:rPr>
              <a:t> </a:t>
            </a:r>
            <a:r>
              <a:rPr lang="el-GR" sz="1800" dirty="0" smtClean="0">
                <a:latin typeface="Calibri" pitchFamily="34" charset="0"/>
                <a:cs typeface="Calibri" pitchFamily="34" charset="0"/>
              </a:rPr>
              <a:t>μέχρι την 20ή ημέρα του επόμενου μήνα τους λογαριασμούς της διαχείρισής τους. Ποινές για καθυστερήσεις - δυνατότητα παράτασης. </a:t>
            </a:r>
          </a:p>
          <a:p>
            <a:pPr marL="266700" indent="-239713" algn="just">
              <a:lnSpc>
                <a:spcPct val="150000"/>
              </a:lnSpc>
              <a:spcBef>
                <a:spcPts val="0"/>
              </a:spcBef>
              <a:buFont typeface="Wingdings" pitchFamily="2" charset="2"/>
              <a:buChar char="Ø"/>
            </a:pPr>
            <a:r>
              <a:rPr lang="el-GR" sz="1800" b="1" dirty="0" smtClean="0">
                <a:solidFill>
                  <a:srgbClr val="FF0000"/>
                </a:solidFill>
                <a:latin typeface="Calibri" pitchFamily="34" charset="0"/>
                <a:cs typeface="Calibri" pitchFamily="34" charset="0"/>
              </a:rPr>
              <a:t>Άρθρο 44 Ετήσιοι λογαριασμοί ταμιακών υπολόγων &amp; υπολόγου συμψηφισμών</a:t>
            </a:r>
            <a:r>
              <a:rPr lang="el-GR" sz="1800" dirty="0" smtClean="0">
                <a:solidFill>
                  <a:srgbClr val="FF0000"/>
                </a:solidFill>
                <a:latin typeface="Calibri" pitchFamily="34" charset="0"/>
                <a:cs typeface="Calibri" pitchFamily="34" charset="0"/>
              </a:rPr>
              <a:t> </a:t>
            </a:r>
            <a:r>
              <a:rPr lang="el-GR" sz="1800" dirty="0" smtClean="0">
                <a:latin typeface="Calibri" pitchFamily="34" charset="0"/>
                <a:cs typeface="Calibri" pitchFamily="34" charset="0"/>
              </a:rPr>
              <a:t>στο </a:t>
            </a:r>
            <a:r>
              <a:rPr lang="el-GR" sz="1800" dirty="0" err="1" smtClean="0">
                <a:latin typeface="Calibri" pitchFamily="34" charset="0"/>
                <a:cs typeface="Calibri" pitchFamily="34" charset="0"/>
              </a:rPr>
              <a:t>ΕλΣ</a:t>
            </a:r>
            <a:r>
              <a:rPr lang="el-GR" sz="1800" dirty="0" smtClean="0">
                <a:latin typeface="Calibri" pitchFamily="34" charset="0"/>
                <a:cs typeface="Calibri" pitchFamily="34" charset="0"/>
              </a:rPr>
              <a:t>, το οποίο αποφαίνεται για το σύνολο της διαχείρισης του δημοσίου υπολόγου . Προθεσμίες &amp; ευθύνες δημοσίων υπολόγων.</a:t>
            </a:r>
          </a:p>
          <a:p>
            <a:pPr marL="266700" indent="-239713" algn="just">
              <a:lnSpc>
                <a:spcPct val="150000"/>
              </a:lnSpc>
              <a:spcBef>
                <a:spcPts val="0"/>
              </a:spcBef>
              <a:buFont typeface="Wingdings" pitchFamily="2" charset="2"/>
              <a:buChar char="Ø"/>
            </a:pPr>
            <a:r>
              <a:rPr lang="el-GR" sz="1800" b="1" dirty="0" smtClean="0">
                <a:solidFill>
                  <a:srgbClr val="FF0000"/>
                </a:solidFill>
                <a:latin typeface="Calibri" pitchFamily="34" charset="0"/>
                <a:cs typeface="Calibri" pitchFamily="34" charset="0"/>
              </a:rPr>
              <a:t>Άρθρο 45 Συνέπειες μη υποβολής ή εκπρόθεσμης υποβολής λογαριασμών: λογοδοσία &amp; </a:t>
            </a:r>
            <a:r>
              <a:rPr lang="el-GR" sz="1800" dirty="0" smtClean="0">
                <a:latin typeface="Calibri" pitchFamily="34" charset="0"/>
                <a:cs typeface="Calibri" pitchFamily="34" charset="0"/>
              </a:rPr>
              <a:t>ποινές δημοσίων υπολόγων. Αίτηση αναθεώρησης.</a:t>
            </a:r>
            <a:endParaRPr lang="el-GR" sz="1800" b="1" dirty="0" smtClean="0">
              <a:latin typeface="Calibri" pitchFamily="34" charset="0"/>
              <a:cs typeface="Calibri" pitchFamily="34" charset="0"/>
            </a:endParaRPr>
          </a:p>
          <a:p>
            <a:endParaRPr lang="el-GR" sz="2400" b="1" dirty="0" smtClean="0"/>
          </a:p>
          <a:p>
            <a:endParaRPr lang="el-GR" sz="2400" b="1" dirty="0" smtClean="0"/>
          </a:p>
          <a:p>
            <a:endParaRPr lang="el-GR" sz="2400" dirty="0" smtClean="0"/>
          </a:p>
          <a:p>
            <a:pPr algn="just">
              <a:spcBef>
                <a:spcPts val="0"/>
              </a:spcBef>
            </a:pPr>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13</a:t>
            </a:fld>
            <a:endParaRPr lang="el-GR"/>
          </a:p>
        </p:txBody>
      </p:sp>
      <p:sp>
        <p:nvSpPr>
          <p:cNvPr id="9" name="8 - Ορθογώνιο"/>
          <p:cNvSpPr/>
          <p:nvPr/>
        </p:nvSpPr>
        <p:spPr>
          <a:xfrm>
            <a:off x="1115616" y="1214422"/>
            <a:ext cx="7632848" cy="553998"/>
          </a:xfrm>
          <a:prstGeom prst="rect">
            <a:avLst/>
          </a:prstGeom>
        </p:spPr>
        <p:txBody>
          <a:bodyPr wrap="square">
            <a:spAutoFit/>
          </a:bodyPr>
          <a:lstStyle/>
          <a:p>
            <a:pPr marL="361950" indent="-361950" algn="just">
              <a:lnSpc>
                <a:spcPct val="150000"/>
              </a:lnSpc>
              <a:spcBef>
                <a:spcPts val="0"/>
              </a:spcBef>
            </a:pPr>
            <a:endParaRPr lang="el-GR" sz="20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571503"/>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Κατασταλτικός έλεγχος </a:t>
            </a:r>
            <a:r>
              <a:rPr lang="el-GR" sz="2000" b="1" dirty="0" err="1"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ΕλΣ</a:t>
            </a: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 - ν.4129/2013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785794"/>
            <a:ext cx="8001056" cy="5357850"/>
          </a:xfrm>
          <a:noFill/>
          <a:ln>
            <a:noFill/>
          </a:ln>
        </p:spPr>
        <p:txBody>
          <a:bodyPr>
            <a:noAutofit/>
          </a:bodyPr>
          <a:lstStyle/>
          <a:p>
            <a:pPr marL="266700" indent="-239713" algn="just">
              <a:lnSpc>
                <a:spcPct val="150000"/>
              </a:lnSpc>
              <a:spcBef>
                <a:spcPts val="0"/>
              </a:spcBef>
              <a:buFont typeface="Wingdings" pitchFamily="2" charset="2"/>
              <a:buChar char="Ø"/>
            </a:pPr>
            <a:r>
              <a:rPr lang="el-GR" sz="1600" b="1" dirty="0" smtClean="0">
                <a:solidFill>
                  <a:srgbClr val="C00000"/>
                </a:solidFill>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Άρθρο 46 </a:t>
            </a:r>
            <a:r>
              <a:rPr lang="el-GR" sz="1800" b="1" u="sng" dirty="0" smtClean="0">
                <a:solidFill>
                  <a:srgbClr val="C00000"/>
                </a:solidFill>
                <a:latin typeface="Calibri" pitchFamily="34" charset="0"/>
                <a:cs typeface="Calibri" pitchFamily="34" charset="0"/>
              </a:rPr>
              <a:t>Πράξεις Επιτρόπων </a:t>
            </a:r>
            <a:r>
              <a:rPr lang="el-GR" sz="1800" b="1" u="sng" dirty="0" err="1" smtClean="0">
                <a:solidFill>
                  <a:srgbClr val="C00000"/>
                </a:solidFill>
                <a:latin typeface="Calibri" pitchFamily="34" charset="0"/>
                <a:cs typeface="Calibri" pitchFamily="34" charset="0"/>
              </a:rPr>
              <a:t>ΕλΣ</a:t>
            </a:r>
            <a:r>
              <a:rPr lang="el-GR" sz="1800" b="1" dirty="0" smtClean="0">
                <a:latin typeface="Calibri" pitchFamily="34" charset="0"/>
                <a:cs typeface="Calibri" pitchFamily="34" charset="0"/>
              </a:rPr>
              <a:t>: </a:t>
            </a:r>
            <a:r>
              <a:rPr lang="el-GR" sz="1800" dirty="0" smtClean="0">
                <a:latin typeface="Calibri" pitchFamily="34" charset="0"/>
                <a:cs typeface="Calibri" pitchFamily="34" charset="0"/>
              </a:rPr>
              <a:t>απόφαση για την ορθότητα ή μη των λογαριασμών &amp; κήρυξη των λογαριασμών ως </a:t>
            </a:r>
            <a:r>
              <a:rPr lang="el-GR" sz="1800" b="1" dirty="0" smtClean="0">
                <a:solidFill>
                  <a:srgbClr val="7030A0"/>
                </a:solidFill>
                <a:latin typeface="Calibri" pitchFamily="34" charset="0"/>
                <a:cs typeface="Calibri" pitchFamily="34" charset="0"/>
              </a:rPr>
              <a:t>ορθώς έχοντες </a:t>
            </a:r>
            <a:r>
              <a:rPr lang="el-GR" sz="1800" dirty="0" smtClean="0">
                <a:latin typeface="Calibri" pitchFamily="34" charset="0"/>
                <a:cs typeface="Calibri" pitchFamily="34" charset="0"/>
              </a:rPr>
              <a:t>ή </a:t>
            </a:r>
            <a:r>
              <a:rPr lang="el-GR" sz="1800" b="1" dirty="0" smtClean="0">
                <a:solidFill>
                  <a:srgbClr val="C00000"/>
                </a:solidFill>
                <a:latin typeface="Calibri" pitchFamily="34" charset="0"/>
                <a:cs typeface="Calibri" pitchFamily="34" charset="0"/>
              </a:rPr>
              <a:t>καταλογισμός</a:t>
            </a:r>
            <a:r>
              <a:rPr lang="el-GR" sz="1800" dirty="0" smtClean="0">
                <a:solidFill>
                  <a:srgbClr val="C00000"/>
                </a:solidFill>
                <a:latin typeface="Calibri" pitchFamily="34" charset="0"/>
                <a:cs typeface="Calibri" pitchFamily="34" charset="0"/>
              </a:rPr>
              <a:t> του υπόλογου </a:t>
            </a:r>
            <a:r>
              <a:rPr lang="el-GR" sz="1800" dirty="0" smtClean="0">
                <a:latin typeface="Calibri" pitchFamily="34" charset="0"/>
                <a:cs typeface="Calibri" pitchFamily="34" charset="0"/>
              </a:rPr>
              <a:t>με το έλλειμμα που διαπιστώθηκε ή με εκείνο που προκύπτει από την παράλειψη είσπραξης ή βεβαίωση σε πίστωση αυτού το τυχόν πλεόνασμα. Καταλογισμός &amp; των προσαυξήσεων. </a:t>
            </a:r>
            <a:r>
              <a:rPr lang="el-GR" sz="1800" b="1" dirty="0" smtClean="0">
                <a:solidFill>
                  <a:srgbClr val="C00000"/>
                </a:solidFill>
                <a:latin typeface="Calibri" pitchFamily="34" charset="0"/>
                <a:cs typeface="Calibri" pitchFamily="34" charset="0"/>
              </a:rPr>
              <a:t>Καταλογισμός </a:t>
            </a:r>
            <a:r>
              <a:rPr lang="el-GR" sz="1800" b="1" dirty="0" smtClean="0">
                <a:solidFill>
                  <a:schemeClr val="tx1"/>
                </a:solidFill>
                <a:latin typeface="Calibri" pitchFamily="34" charset="0"/>
                <a:cs typeface="Calibri" pitchFamily="34" charset="0"/>
              </a:rPr>
              <a:t>&amp; για μη νόμιμες δαπάνες που εξοφλήθηκαν με τίτλους πληρωμής </a:t>
            </a:r>
            <a:r>
              <a:rPr lang="el-GR" sz="1800" b="1" dirty="0" smtClean="0">
                <a:latin typeface="Calibri" pitchFamily="34" charset="0"/>
                <a:cs typeface="Calibri" pitchFamily="34" charset="0"/>
              </a:rPr>
              <a:t>πλην ΥΔΕ.</a:t>
            </a:r>
          </a:p>
          <a:p>
            <a:pPr marL="266700" indent="-239713"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Άρθρο 47 Εκτελεστότητα πράξεων Επιτρόπων - Κοινοποίηση </a:t>
            </a:r>
            <a:r>
              <a:rPr lang="el-GR" sz="1800" dirty="0" smtClean="0">
                <a:latin typeface="Calibri" pitchFamily="34" charset="0"/>
                <a:cs typeface="Calibri" pitchFamily="34" charset="0"/>
              </a:rPr>
              <a:t>στον υπόλογο &amp; στο Γενικό Επίτροπο της Επικρατείας. </a:t>
            </a:r>
            <a:r>
              <a:rPr lang="el-GR" sz="1800" b="1" dirty="0" smtClean="0">
                <a:latin typeface="Calibri" pitchFamily="34" charset="0"/>
                <a:cs typeface="Calibri" pitchFamily="34" charset="0"/>
              </a:rPr>
              <a:t>Δεν χωρεί άσκηση προσφυγής σε άλλα δικαστήρια.</a:t>
            </a:r>
          </a:p>
          <a:p>
            <a:pPr marL="266700" indent="-2397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Άρθρο 48 Αναθεώρηση πράξεων: </a:t>
            </a:r>
            <a:r>
              <a:rPr lang="el-GR" sz="1800" dirty="0" smtClean="0">
                <a:latin typeface="Calibri" pitchFamily="34" charset="0"/>
                <a:cs typeface="Calibri" pitchFamily="34" charset="0"/>
              </a:rPr>
              <a:t>ασκείται από το </a:t>
            </a:r>
            <a:r>
              <a:rPr lang="el-GR" sz="1800" b="1" dirty="0" smtClean="0">
                <a:solidFill>
                  <a:srgbClr val="C00000"/>
                </a:solidFill>
                <a:latin typeface="Calibri" pitchFamily="34" charset="0"/>
                <a:cs typeface="Calibri" pitchFamily="34" charset="0"/>
              </a:rPr>
              <a:t>Γεν. </a:t>
            </a:r>
            <a:r>
              <a:rPr lang="el-GR" sz="1800" b="1" dirty="0" err="1" smtClean="0">
                <a:solidFill>
                  <a:srgbClr val="C00000"/>
                </a:solidFill>
                <a:latin typeface="Calibri" pitchFamily="34" charset="0"/>
                <a:cs typeface="Calibri" pitchFamily="34" charset="0"/>
              </a:rPr>
              <a:t>Επιτρ</a:t>
            </a:r>
            <a:r>
              <a:rPr lang="el-GR" sz="1800" b="1" dirty="0" smtClean="0">
                <a:solidFill>
                  <a:srgbClr val="C00000"/>
                </a:solidFill>
                <a:latin typeface="Calibri" pitchFamily="34" charset="0"/>
                <a:cs typeface="Calibri" pitchFamily="34" charset="0"/>
              </a:rPr>
              <a:t>. </a:t>
            </a:r>
            <a:r>
              <a:rPr lang="el-GR" sz="1800" b="1" dirty="0" err="1" smtClean="0">
                <a:solidFill>
                  <a:srgbClr val="C00000"/>
                </a:solidFill>
                <a:latin typeface="Calibri" pitchFamily="34" charset="0"/>
                <a:cs typeface="Calibri" pitchFamily="34" charset="0"/>
              </a:rPr>
              <a:t>Επικρ</a:t>
            </a:r>
            <a:r>
              <a:rPr lang="el-GR" sz="1800" dirty="0" smtClean="0">
                <a:latin typeface="Calibri" pitchFamily="34" charset="0"/>
                <a:cs typeface="Calibri" pitchFamily="34" charset="0"/>
              </a:rPr>
              <a:t>., ή </a:t>
            </a:r>
            <a:r>
              <a:rPr lang="el-GR" sz="1800" b="1" dirty="0" smtClean="0">
                <a:solidFill>
                  <a:srgbClr val="7030A0"/>
                </a:solidFill>
                <a:latin typeface="Calibri" pitchFamily="34" charset="0"/>
                <a:cs typeface="Calibri" pitchFamily="34" charset="0"/>
              </a:rPr>
              <a:t>με αίτηση του υπολόγου</a:t>
            </a:r>
            <a:r>
              <a:rPr lang="el-GR" sz="1800" dirty="0" smtClean="0">
                <a:latin typeface="Calibri" pitchFamily="34" charset="0"/>
                <a:cs typeface="Calibri" pitchFamily="34" charset="0"/>
              </a:rPr>
              <a:t> ή </a:t>
            </a:r>
            <a:r>
              <a:rPr lang="el-GR" sz="1800" b="1" dirty="0" smtClean="0">
                <a:solidFill>
                  <a:srgbClr val="FFC000"/>
                </a:solidFill>
                <a:latin typeface="Calibri" pitchFamily="34" charset="0"/>
                <a:cs typeface="Calibri" pitchFamily="34" charset="0"/>
              </a:rPr>
              <a:t>αυτεπάγγελτα από το </a:t>
            </a:r>
            <a:r>
              <a:rPr lang="el-GR" sz="1800" b="1" dirty="0" err="1" smtClean="0">
                <a:solidFill>
                  <a:srgbClr val="FFC000"/>
                </a:solidFill>
                <a:latin typeface="Calibri" pitchFamily="34" charset="0"/>
                <a:cs typeface="Calibri" pitchFamily="34" charset="0"/>
              </a:rPr>
              <a:t>ΕλΣ</a:t>
            </a: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Η αίτηση αναθεώρησης </a:t>
            </a:r>
            <a:r>
              <a:rPr lang="el-GR" sz="1800" dirty="0" smtClean="0">
                <a:latin typeface="Calibri" pitchFamily="34" charset="0"/>
                <a:cs typeface="Calibri" pitchFamily="34" charset="0"/>
              </a:rPr>
              <a:t>δεν αναστέλλει την εκτέλεση της προσβαλλόμενης πράξης. Διαδικασία &amp; προθεσμίες.</a:t>
            </a:r>
          </a:p>
          <a:p>
            <a:pPr marL="266700" indent="-239713" algn="just">
              <a:lnSpc>
                <a:spcPct val="150000"/>
              </a:lnSpc>
              <a:spcBef>
                <a:spcPts val="0"/>
              </a:spcBef>
            </a:pPr>
            <a:endParaRPr lang="el-GR" sz="2400" b="1" dirty="0" smtClean="0"/>
          </a:p>
          <a:p>
            <a:endParaRPr lang="el-GR" sz="2400" b="1" dirty="0" smtClean="0"/>
          </a:p>
          <a:p>
            <a:endParaRPr lang="el-GR" sz="2400" dirty="0" smtClean="0"/>
          </a:p>
          <a:p>
            <a:pPr algn="just">
              <a:spcBef>
                <a:spcPts val="0"/>
              </a:spcBef>
            </a:pPr>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14</a:t>
            </a:fld>
            <a:endParaRPr lang="el-GR"/>
          </a:p>
        </p:txBody>
      </p:sp>
      <p:sp>
        <p:nvSpPr>
          <p:cNvPr id="9" name="8 - Ορθογώνιο"/>
          <p:cNvSpPr/>
          <p:nvPr/>
        </p:nvSpPr>
        <p:spPr>
          <a:xfrm>
            <a:off x="1115616" y="1214422"/>
            <a:ext cx="7632848" cy="553998"/>
          </a:xfrm>
          <a:prstGeom prst="rect">
            <a:avLst/>
          </a:prstGeom>
        </p:spPr>
        <p:txBody>
          <a:bodyPr wrap="square">
            <a:spAutoFit/>
          </a:bodyPr>
          <a:lstStyle/>
          <a:p>
            <a:pPr marL="361950" indent="-361950" algn="just">
              <a:lnSpc>
                <a:spcPct val="150000"/>
              </a:lnSpc>
              <a:spcBef>
                <a:spcPts val="0"/>
              </a:spcBef>
            </a:pPr>
            <a:endParaRPr lang="el-GR" sz="20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357189"/>
          </a:xfrm>
        </p:spPr>
        <p:style>
          <a:lnRef idx="2">
            <a:schemeClr val="accent3"/>
          </a:lnRef>
          <a:fillRef idx="1">
            <a:schemeClr val="lt1"/>
          </a:fillRef>
          <a:effectRef idx="0">
            <a:schemeClr val="accent3"/>
          </a:effectRef>
          <a:fontRef idx="minor">
            <a:schemeClr val="dk1"/>
          </a:fontRef>
        </p:style>
        <p:txBody>
          <a:bodyPr>
            <a:normAutofit fontScale="90000"/>
          </a:bodyPr>
          <a:lstStyle/>
          <a:p>
            <a:pPr lvl="0" algn="ct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Κατασταλτικός έλεγχος </a:t>
            </a:r>
            <a:r>
              <a:rPr lang="el-GR" sz="2000" b="1" dirty="0" err="1"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ΕλΣ</a:t>
            </a: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 - ν.4129/2013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571480"/>
            <a:ext cx="8001056" cy="5572164"/>
          </a:xfrm>
          <a:noFill/>
          <a:ln>
            <a:noFill/>
          </a:ln>
        </p:spPr>
        <p:txBody>
          <a:bodyPr>
            <a:noAutofit/>
          </a:bodyPr>
          <a:lstStyle/>
          <a:p>
            <a:pPr marL="266700" indent="-239713" algn="just">
              <a:lnSpc>
                <a:spcPct val="150000"/>
              </a:lnSpc>
              <a:spcBef>
                <a:spcPts val="0"/>
              </a:spcBef>
              <a:buFont typeface="Wingdings" pitchFamily="2" charset="2"/>
              <a:buChar char="Ø"/>
            </a:pPr>
            <a:r>
              <a:rPr lang="el-GR" sz="1600" b="1" dirty="0" smtClean="0">
                <a:solidFill>
                  <a:srgbClr val="C00000"/>
                </a:solidFill>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Άρθρο 49 Έλεγχος διαχείρισης υλικού του Δημοσίου</a:t>
            </a:r>
            <a:r>
              <a:rPr lang="el-GR" sz="1800" b="1" dirty="0" smtClean="0">
                <a:latin typeface="Calibri" pitchFamily="34" charset="0"/>
                <a:cs typeface="Calibri" pitchFamily="34" charset="0"/>
              </a:rPr>
              <a:t>: </a:t>
            </a:r>
            <a:r>
              <a:rPr lang="el-GR" sz="1800" dirty="0" smtClean="0">
                <a:latin typeface="Calibri" pitchFamily="34" charset="0"/>
                <a:cs typeface="Calibri" pitchFamily="34" charset="0"/>
              </a:rPr>
              <a:t>ετήσια λογοδοσία υπολόγων</a:t>
            </a:r>
            <a:r>
              <a:rPr lang="el-GR" sz="1800" b="1" dirty="0" smtClean="0">
                <a:latin typeface="Calibri" pitchFamily="34" charset="0"/>
                <a:cs typeface="Calibri" pitchFamily="34" charset="0"/>
              </a:rPr>
              <a:t> </a:t>
            </a:r>
            <a:r>
              <a:rPr lang="el-GR" sz="1800" dirty="0" smtClean="0">
                <a:latin typeface="Calibri" pitchFamily="34" charset="0"/>
                <a:cs typeface="Calibri" pitchFamily="34" charset="0"/>
              </a:rPr>
              <a:t>ή μετά τη με οποιονδήποτε τρόπο λήξη της διαχείρισης τους, εντός 2 μηνών.</a:t>
            </a:r>
          </a:p>
          <a:p>
            <a:pPr marL="266700" indent="-239713"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Άρθρο 50 Έλεγχος λογαριασμών Ο.Τ.Α</a:t>
            </a:r>
            <a:r>
              <a:rPr lang="el-GR" sz="1800" b="1" dirty="0" smtClean="0">
                <a:latin typeface="Calibri" pitchFamily="34" charset="0"/>
                <a:cs typeface="Calibri" pitchFamily="34" charset="0"/>
              </a:rPr>
              <a:t>. </a:t>
            </a:r>
            <a:r>
              <a:rPr lang="el-GR" sz="1800" dirty="0" smtClean="0">
                <a:latin typeface="Calibri" pitchFamily="34" charset="0"/>
                <a:cs typeface="Calibri" pitchFamily="34" charset="0"/>
              </a:rPr>
              <a:t>[κατ’ αναλογία </a:t>
            </a:r>
            <a:r>
              <a:rPr lang="el-GR" sz="1800" dirty="0" err="1" smtClean="0">
                <a:latin typeface="Calibri" pitchFamily="34" charset="0"/>
                <a:cs typeface="Calibri" pitchFamily="34" charset="0"/>
              </a:rPr>
              <a:t>Δημ</a:t>
            </a:r>
            <a:r>
              <a:rPr lang="el-GR" sz="1800" dirty="0" smtClean="0">
                <a:latin typeface="Calibri" pitchFamily="34" charset="0"/>
                <a:cs typeface="Calibri" pitchFamily="34" charset="0"/>
              </a:rPr>
              <a:t>. </a:t>
            </a:r>
            <a:r>
              <a:rPr lang="el-GR" sz="1800" dirty="0" err="1" smtClean="0">
                <a:latin typeface="Calibri" pitchFamily="34" charset="0"/>
                <a:cs typeface="Calibri" pitchFamily="34" charset="0"/>
              </a:rPr>
              <a:t>Υπολ</a:t>
            </a:r>
            <a:r>
              <a:rPr lang="el-GR" sz="1800" dirty="0" smtClean="0">
                <a:latin typeface="Calibri" pitchFamily="34" charset="0"/>
                <a:cs typeface="Calibri" pitchFamily="34" charset="0"/>
              </a:rPr>
              <a:t>.]</a:t>
            </a:r>
          </a:p>
          <a:p>
            <a:pPr marL="266700" indent="-239713"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Άρθρο 51 </a:t>
            </a:r>
            <a:r>
              <a:rPr lang="el-GR" sz="1800" b="1" dirty="0" smtClean="0">
                <a:solidFill>
                  <a:schemeClr val="tx1"/>
                </a:solidFill>
                <a:latin typeface="Calibri" pitchFamily="34" charset="0"/>
                <a:cs typeface="Calibri" pitchFamily="34" charset="0"/>
              </a:rPr>
              <a:t>Υποχρεωτικός</a:t>
            </a:r>
            <a:r>
              <a:rPr lang="el-GR" sz="1800" b="1" dirty="0" smtClean="0">
                <a:solidFill>
                  <a:srgbClr val="C00000"/>
                </a:solidFill>
                <a:latin typeface="Calibri" pitchFamily="34" charset="0"/>
                <a:cs typeface="Calibri" pitchFamily="34" charset="0"/>
              </a:rPr>
              <a:t> κατασταλτικός έλεγχος Ο.Τ.Α</a:t>
            </a:r>
            <a:r>
              <a:rPr lang="el-GR" sz="1800" b="1" dirty="0" smtClean="0">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Α΄&amp;Β΄ Βαθμού &amp; ΝΠ </a:t>
            </a:r>
          </a:p>
          <a:p>
            <a:pPr marL="266700" indent="-239713"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Άρθρο 52 Έλεγχος είσπραξης εσόδων Ο.Τ.Α: </a:t>
            </a:r>
            <a:r>
              <a:rPr lang="el-GR" sz="1800" b="1" dirty="0" smtClean="0">
                <a:solidFill>
                  <a:schemeClr val="tx1"/>
                </a:solidFill>
                <a:latin typeface="Calibri" pitchFamily="34" charset="0"/>
                <a:cs typeface="Calibri" pitchFamily="34" charset="0"/>
              </a:rPr>
              <a:t>εάν</a:t>
            </a:r>
            <a:r>
              <a:rPr lang="el-GR" sz="1800" b="1" dirty="0" smtClean="0">
                <a:solidFill>
                  <a:srgbClr val="FF0000"/>
                </a:solidFill>
                <a:latin typeface="Calibri" pitchFamily="34" charset="0"/>
                <a:cs typeface="Calibri" pitchFamily="34" charset="0"/>
              </a:rPr>
              <a:t> </a:t>
            </a:r>
            <a:r>
              <a:rPr lang="el-GR" sz="1800" b="1" dirty="0" smtClean="0">
                <a:solidFill>
                  <a:schemeClr val="tx1"/>
                </a:solidFill>
                <a:latin typeface="Calibri" pitchFamily="34" charset="0"/>
                <a:cs typeface="Calibri" pitchFamily="34" charset="0"/>
              </a:rPr>
              <a:t>διαπίστωση αδράνειας είσπραξης</a:t>
            </a: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οφειλόμενη σε δόλο ή βαριά αμέλεια </a:t>
            </a:r>
            <a:r>
              <a:rPr lang="el-GR" sz="1800" dirty="0" smtClean="0">
                <a:latin typeface="Calibri" pitchFamily="34" charset="0"/>
                <a:cs typeface="Calibri" pitchFamily="34" charset="0"/>
              </a:rPr>
              <a:t>«</a:t>
            </a:r>
            <a:r>
              <a:rPr lang="el-GR" sz="1800" i="1" dirty="0" smtClean="0">
                <a:latin typeface="Calibri" pitchFamily="34" charset="0"/>
                <a:cs typeface="Calibri" pitchFamily="34" charset="0"/>
              </a:rPr>
              <a:t>των διοικούντων το δήμο και τα ΝΠ του πρόσωπα ή των Π.Ο.Υ. παραπέμπει: α) τα μεν αιρετά υπαίτια πρόσωπα με αιτιολογημένη εισήγησή του στην Επιτροπή του άρθρου 232 του ν. 3852/2010 (Α΄ 87) για προσωπικό καταλογισμό τούτων με το ποσό της θετικής ζημίας που προξένησαν και β) τους υπαλλήλους των ανωτέρω προσώπων που προκάλεσαν ζημία στην περιουσία του στο </a:t>
            </a:r>
            <a:r>
              <a:rPr lang="el-GR" sz="1800" i="1" dirty="0" err="1" smtClean="0">
                <a:latin typeface="Calibri" pitchFamily="34" charset="0"/>
                <a:cs typeface="Calibri" pitchFamily="34" charset="0"/>
              </a:rPr>
              <a:t>ΕλΣ</a:t>
            </a:r>
            <a:r>
              <a:rPr lang="el-GR" sz="1800" i="1" dirty="0" smtClean="0">
                <a:latin typeface="Calibri" pitchFamily="34" charset="0"/>
                <a:cs typeface="Calibri" pitchFamily="34" charset="0"/>
              </a:rPr>
              <a:t> για καταλογισμό τούτων».</a:t>
            </a:r>
            <a:endParaRPr lang="el-GR" sz="2400" b="1" dirty="0" smtClean="0"/>
          </a:p>
          <a:p>
            <a:endParaRPr lang="el-GR" sz="2400" dirty="0" smtClean="0"/>
          </a:p>
          <a:p>
            <a:pPr algn="just">
              <a:spcBef>
                <a:spcPts val="0"/>
              </a:spcBef>
            </a:pPr>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15</a:t>
            </a:fld>
            <a:endParaRPr lang="el-GR"/>
          </a:p>
        </p:txBody>
      </p:sp>
      <p:sp>
        <p:nvSpPr>
          <p:cNvPr id="9" name="8 - Ορθογώνιο"/>
          <p:cNvSpPr/>
          <p:nvPr/>
        </p:nvSpPr>
        <p:spPr>
          <a:xfrm>
            <a:off x="1115616" y="1214422"/>
            <a:ext cx="7632848" cy="553998"/>
          </a:xfrm>
          <a:prstGeom prst="rect">
            <a:avLst/>
          </a:prstGeom>
        </p:spPr>
        <p:txBody>
          <a:bodyPr wrap="square">
            <a:spAutoFit/>
          </a:bodyPr>
          <a:lstStyle/>
          <a:p>
            <a:pPr marL="361950" indent="-361950" algn="just">
              <a:lnSpc>
                <a:spcPct val="150000"/>
              </a:lnSpc>
              <a:spcBef>
                <a:spcPts val="0"/>
              </a:spcBef>
            </a:pPr>
            <a:endParaRPr lang="el-GR" sz="20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357189"/>
          </a:xfrm>
        </p:spPr>
        <p:style>
          <a:lnRef idx="2">
            <a:schemeClr val="accent3"/>
          </a:lnRef>
          <a:fillRef idx="1">
            <a:schemeClr val="lt1"/>
          </a:fillRef>
          <a:effectRef idx="0">
            <a:schemeClr val="accent3"/>
          </a:effectRef>
          <a:fontRef idx="minor">
            <a:schemeClr val="dk1"/>
          </a:fontRef>
        </p:style>
        <p:txBody>
          <a:bodyPr>
            <a:normAutofit fontScale="90000"/>
          </a:bodyPr>
          <a:lstStyle/>
          <a:p>
            <a:pPr lvl="0" algn="ct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Κατασταλτικός έλεγχος </a:t>
            </a:r>
            <a:r>
              <a:rPr lang="el-GR" sz="2000" b="1" dirty="0" err="1"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ΕλΣ</a:t>
            </a: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 - ν.4129/2013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571480"/>
            <a:ext cx="8001056" cy="5572164"/>
          </a:xfrm>
          <a:noFill/>
          <a:ln>
            <a:noFill/>
          </a:ln>
        </p:spPr>
        <p:txBody>
          <a:bodyPr>
            <a:noAutofit/>
          </a:bodyPr>
          <a:lstStyle/>
          <a:p>
            <a:pPr marL="266700" indent="-239713" algn="just">
              <a:lnSpc>
                <a:spcPct val="150000"/>
              </a:lnSpc>
              <a:spcBef>
                <a:spcPts val="0"/>
              </a:spcBef>
              <a:buFont typeface="Wingdings" pitchFamily="2" charset="2"/>
              <a:buChar char="Ø"/>
            </a:pPr>
            <a:r>
              <a:rPr lang="el-GR" sz="1600" b="1" dirty="0" smtClean="0">
                <a:solidFill>
                  <a:srgbClr val="C00000"/>
                </a:solidFill>
                <a:latin typeface="Calibri" pitchFamily="34" charset="0"/>
                <a:cs typeface="Calibri" pitchFamily="34" charset="0"/>
              </a:rPr>
              <a:t> Άρθρο 53 Έλεγχος απολογισμών λοιπών Ν.Π.Δ.Δ. και άλλων ΝΠ: </a:t>
            </a:r>
            <a:r>
              <a:rPr lang="el-GR" sz="1600" b="1" dirty="0" smtClean="0">
                <a:latin typeface="Calibri" pitchFamily="34" charset="0"/>
                <a:cs typeface="Calibri" pitchFamily="34" charset="0"/>
              </a:rPr>
              <a:t>υποχρέωση αμελλητί για ανακοίνωση στο </a:t>
            </a:r>
            <a:r>
              <a:rPr lang="el-GR" sz="1600" b="1" dirty="0" err="1" smtClean="0">
                <a:latin typeface="Calibri" pitchFamily="34" charset="0"/>
                <a:cs typeface="Calibri" pitchFamily="34" charset="0"/>
              </a:rPr>
              <a:t>ΕλΣ</a:t>
            </a:r>
            <a:r>
              <a:rPr lang="el-GR" sz="1600" b="1" dirty="0" smtClean="0">
                <a:latin typeface="Calibri" pitchFamily="34" charset="0"/>
                <a:cs typeface="Calibri" pitchFamily="34" charset="0"/>
              </a:rPr>
              <a:t> της σύστασης ή κατάργησης κάθε Ν.Π.Δ.Δ. ή άλλου φορέα που τελεί υπό την εποπτεία της.</a:t>
            </a:r>
          </a:p>
          <a:p>
            <a:pPr marL="266700" indent="-239713" algn="just">
              <a:lnSpc>
                <a:spcPct val="150000"/>
              </a:lnSpc>
              <a:spcBef>
                <a:spcPts val="0"/>
              </a:spcBef>
              <a:buFont typeface="Wingdings" pitchFamily="2" charset="2"/>
              <a:buChar char="Ø"/>
            </a:pPr>
            <a:r>
              <a:rPr lang="el-GR" sz="1600" b="1" dirty="0" smtClean="0">
                <a:solidFill>
                  <a:srgbClr val="C00000"/>
                </a:solidFill>
                <a:latin typeface="Calibri" pitchFamily="34" charset="0"/>
                <a:cs typeface="Calibri" pitchFamily="34" charset="0"/>
              </a:rPr>
              <a:t>Άρθρο 54 Δειγματοληπτικός έλεγχος λογαριασμών Ν.Π.Δ.Δ.:</a:t>
            </a:r>
            <a:r>
              <a:rPr lang="el-GR" sz="1600" b="1" dirty="0" smtClean="0">
                <a:latin typeface="Calibri" pitchFamily="34" charset="0"/>
                <a:cs typeface="Calibri" pitchFamily="34" charset="0"/>
              </a:rPr>
              <a:t> </a:t>
            </a:r>
            <a:r>
              <a:rPr lang="el-GR" sz="1600" dirty="0" smtClean="0">
                <a:latin typeface="Calibri" pitchFamily="34" charset="0"/>
                <a:cs typeface="Calibri" pitchFamily="34" charset="0"/>
              </a:rPr>
              <a:t>τηρούμενη διαδικασία ετήσιου δειγματοληπτικού προγράμματος ελέγχου.</a:t>
            </a:r>
          </a:p>
          <a:p>
            <a:pPr marL="266700" indent="-239713" algn="just">
              <a:lnSpc>
                <a:spcPct val="150000"/>
              </a:lnSpc>
              <a:spcBef>
                <a:spcPts val="0"/>
              </a:spcBef>
              <a:buFont typeface="Wingdings" pitchFamily="2" charset="2"/>
              <a:buChar char="Ø"/>
            </a:pPr>
            <a:r>
              <a:rPr lang="el-GR" sz="1600" dirty="0" smtClean="0">
                <a:latin typeface="Calibri" pitchFamily="34" charset="0"/>
                <a:cs typeface="Calibri" pitchFamily="34" charset="0"/>
              </a:rPr>
              <a:t> </a:t>
            </a:r>
            <a:r>
              <a:rPr lang="el-GR" sz="1600" b="1" dirty="0" smtClean="0">
                <a:solidFill>
                  <a:srgbClr val="C00000"/>
                </a:solidFill>
                <a:latin typeface="Calibri" pitchFamily="34" charset="0"/>
                <a:cs typeface="Calibri" pitchFamily="34" charset="0"/>
              </a:rPr>
              <a:t>Άρθρο 56 Λογαριασμοί υπολόγων Χ.Ε.Π.: </a:t>
            </a:r>
            <a:r>
              <a:rPr lang="el-GR" sz="1600" dirty="0" smtClean="0">
                <a:latin typeface="Calibri" pitchFamily="34" charset="0"/>
                <a:cs typeface="Calibri" pitchFamily="34" charset="0"/>
              </a:rPr>
              <a:t>απόδοση λογαριασμού, πράξεις καταλογισμού για μη νόμιμες δαπάνες, ένδικα μέσα αναθεώρησης ενώπιον του οργάνου που τις εξέδωσε.</a:t>
            </a:r>
          </a:p>
          <a:p>
            <a:pPr marL="266700" indent="-239713" algn="just">
              <a:lnSpc>
                <a:spcPct val="150000"/>
              </a:lnSpc>
              <a:spcBef>
                <a:spcPts val="0"/>
              </a:spcBef>
              <a:buFont typeface="Wingdings" pitchFamily="2" charset="2"/>
              <a:buChar char="Ø"/>
            </a:pPr>
            <a:r>
              <a:rPr lang="el-GR" sz="1600" b="1" dirty="0" smtClean="0">
                <a:solidFill>
                  <a:srgbClr val="C00000"/>
                </a:solidFill>
                <a:latin typeface="Calibri" pitchFamily="34" charset="0"/>
                <a:cs typeface="Calibri" pitchFamily="34" charset="0"/>
              </a:rPr>
              <a:t>Άρθρο 57 Λογαριασμοί υπολόγων λοιπών χρηματικών προκαταβολών: </a:t>
            </a:r>
            <a:r>
              <a:rPr lang="el-GR" sz="1600" dirty="0" smtClean="0">
                <a:latin typeface="Calibri" pitchFamily="34" charset="0"/>
                <a:cs typeface="Calibri" pitchFamily="34" charset="0"/>
              </a:rPr>
              <a:t>ως ανωτέρω</a:t>
            </a:r>
          </a:p>
          <a:p>
            <a:pPr marL="266700" indent="-239713" algn="just">
              <a:lnSpc>
                <a:spcPct val="150000"/>
              </a:lnSpc>
              <a:spcBef>
                <a:spcPts val="0"/>
              </a:spcBef>
              <a:buFont typeface="Wingdings" pitchFamily="2" charset="2"/>
              <a:buChar char="Ø"/>
            </a:pPr>
            <a:r>
              <a:rPr lang="el-GR" sz="1600" b="1" dirty="0" smtClean="0">
                <a:solidFill>
                  <a:srgbClr val="C00000"/>
                </a:solidFill>
                <a:latin typeface="Calibri" pitchFamily="34" charset="0"/>
                <a:cs typeface="Calibri" pitchFamily="34" charset="0"/>
              </a:rPr>
              <a:t>Άρθρο 58 Λογαριασμοί δευτερευόντων διατακτών και έλεγχος αυτών:</a:t>
            </a:r>
            <a:r>
              <a:rPr lang="el-GR" sz="1600" dirty="0" smtClean="0">
                <a:latin typeface="Calibri" pitchFamily="34" charset="0"/>
                <a:cs typeface="Calibri" pitchFamily="34" charset="0"/>
              </a:rPr>
              <a:t> καταλογισμός κάθε υπέρβασης πίστωσης ή δαπάνης που αναγνωρίσθηκε παρανόμως αν, &amp; μετά την προβλεπόμενη από τις οικείες διατάξεις άρνηση του Ταμία, απαιτήσουν με ευθύνη τους την πληρωμή της.</a:t>
            </a:r>
          </a:p>
          <a:p>
            <a:pPr marL="266700" indent="-239713" algn="just">
              <a:lnSpc>
                <a:spcPct val="150000"/>
              </a:lnSpc>
              <a:spcBef>
                <a:spcPts val="0"/>
              </a:spcBef>
              <a:buFont typeface="Wingdings" pitchFamily="2" charset="2"/>
              <a:buChar char="Ø"/>
            </a:pPr>
            <a:r>
              <a:rPr lang="el-GR" sz="1600" b="1" dirty="0" smtClean="0">
                <a:solidFill>
                  <a:srgbClr val="C00000"/>
                </a:solidFill>
                <a:latin typeface="Calibri" pitchFamily="34" charset="0"/>
                <a:cs typeface="Calibri" pitchFamily="34" charset="0"/>
              </a:rPr>
              <a:t>Άρθρο 59 Έλεγχος συντάξεων, βοηθημάτων και λοιπών δαπανών</a:t>
            </a:r>
          </a:p>
          <a:p>
            <a:pPr marL="266700" indent="-239713" algn="just">
              <a:lnSpc>
                <a:spcPct val="150000"/>
              </a:lnSpc>
              <a:spcBef>
                <a:spcPts val="0"/>
              </a:spcBef>
              <a:buFont typeface="Wingdings" pitchFamily="2" charset="2"/>
              <a:buChar char="Ø"/>
            </a:pPr>
            <a:r>
              <a:rPr lang="el-GR" sz="1600" b="1" dirty="0" smtClean="0">
                <a:solidFill>
                  <a:srgbClr val="C00000"/>
                </a:solidFill>
                <a:latin typeface="Calibri" pitchFamily="34" charset="0"/>
                <a:cs typeface="Calibri" pitchFamily="34" charset="0"/>
              </a:rPr>
              <a:t>Άρθρο 60 Παρακολούθηση δημοσίων εσόδων</a:t>
            </a:r>
          </a:p>
          <a:p>
            <a:pPr marL="266700" indent="-239713" algn="just">
              <a:lnSpc>
                <a:spcPct val="150000"/>
              </a:lnSpc>
              <a:spcBef>
                <a:spcPts val="0"/>
              </a:spcBef>
            </a:pPr>
            <a:endParaRPr lang="el-GR" sz="1600" dirty="0" smtClean="0">
              <a:latin typeface="Calibri" pitchFamily="34" charset="0"/>
              <a:cs typeface="Calibri" pitchFamily="34" charset="0"/>
            </a:endParaRPr>
          </a:p>
          <a:p>
            <a:pPr marL="266700" indent="-239713" algn="just">
              <a:lnSpc>
                <a:spcPct val="150000"/>
              </a:lnSpc>
              <a:spcBef>
                <a:spcPts val="0"/>
              </a:spcBef>
            </a:pPr>
            <a:endParaRPr lang="el-GR" sz="2400" b="1" dirty="0" smtClean="0"/>
          </a:p>
          <a:p>
            <a:endParaRPr lang="el-GR" sz="2400" dirty="0" smtClean="0"/>
          </a:p>
          <a:p>
            <a:pPr algn="just">
              <a:spcBef>
                <a:spcPts val="0"/>
              </a:spcBef>
            </a:pPr>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16</a:t>
            </a:fld>
            <a:endParaRPr lang="el-GR"/>
          </a:p>
        </p:txBody>
      </p:sp>
      <p:sp>
        <p:nvSpPr>
          <p:cNvPr id="9" name="8 - Ορθογώνιο"/>
          <p:cNvSpPr/>
          <p:nvPr/>
        </p:nvSpPr>
        <p:spPr>
          <a:xfrm>
            <a:off x="1115616" y="1214422"/>
            <a:ext cx="7632848" cy="553998"/>
          </a:xfrm>
          <a:prstGeom prst="rect">
            <a:avLst/>
          </a:prstGeom>
        </p:spPr>
        <p:txBody>
          <a:bodyPr wrap="square">
            <a:spAutoFit/>
          </a:bodyPr>
          <a:lstStyle/>
          <a:p>
            <a:pPr marL="361950" indent="-361950" algn="just">
              <a:lnSpc>
                <a:spcPct val="150000"/>
              </a:lnSpc>
              <a:spcBef>
                <a:spcPts val="0"/>
              </a:spcBef>
            </a:pPr>
            <a:endParaRPr lang="el-GR" sz="20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357189"/>
          </a:xfrm>
        </p:spPr>
        <p:style>
          <a:lnRef idx="2">
            <a:schemeClr val="accent3"/>
          </a:lnRef>
          <a:fillRef idx="1">
            <a:schemeClr val="lt1"/>
          </a:fillRef>
          <a:effectRef idx="0">
            <a:schemeClr val="accent3"/>
          </a:effectRef>
          <a:fontRef idx="minor">
            <a:schemeClr val="dk1"/>
          </a:fontRef>
        </p:style>
        <p:txBody>
          <a:bodyPr>
            <a:normAutofit fontScale="90000"/>
          </a:bodyPr>
          <a:lstStyle/>
          <a:p>
            <a:pPr lvl="0" algn="ct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Κατασταλτικός έλεγχος </a:t>
            </a:r>
            <a:r>
              <a:rPr lang="el-GR" sz="2000" b="1" dirty="0" err="1"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ΕλΣ</a:t>
            </a: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 - ν.4129/2013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571480"/>
            <a:ext cx="8001056" cy="5572164"/>
          </a:xfrm>
          <a:noFill/>
          <a:ln>
            <a:noFill/>
          </a:ln>
        </p:spPr>
        <p:txBody>
          <a:bodyPr>
            <a:noAutofit/>
          </a:bodyPr>
          <a:lstStyle/>
          <a:p>
            <a:pPr marL="266700" indent="-239713"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Άρθρο 61 Επιτήρηση δημοσίων υπολόγων: </a:t>
            </a:r>
            <a:r>
              <a:rPr lang="el-GR" sz="1800" dirty="0" smtClean="0">
                <a:latin typeface="Calibri" pitchFamily="34" charset="0"/>
                <a:cs typeface="Calibri" pitchFamily="34" charset="0"/>
              </a:rPr>
              <a:t>διαβίβαση εκθέσεων ελέγχου διαχείρισης δημοσίου υπολόγου ή υπολόγου Ο.Τ.Α. ή άλλου Ν.Π.Δ.Δ. στο </a:t>
            </a:r>
            <a:r>
              <a:rPr lang="el-GR" sz="1800" dirty="0" err="1" smtClean="0">
                <a:latin typeface="Calibri" pitchFamily="34" charset="0"/>
                <a:cs typeface="Calibri" pitchFamily="34" charset="0"/>
              </a:rPr>
              <a:t>ΕλΣ</a:t>
            </a:r>
            <a:r>
              <a:rPr lang="el-GR" sz="1800" dirty="0" smtClean="0">
                <a:latin typeface="Calibri" pitchFamily="34" charset="0"/>
                <a:cs typeface="Calibri" pitchFamily="34" charset="0"/>
              </a:rPr>
              <a:t>. Επιθεώρηση διαχείρισης &amp; ανακοίνωση από Φορείς Γ.Κ. στο Ελ των στοιχείων Δ.Υ. &amp; αντικειμένου διαχείρισης.  </a:t>
            </a:r>
          </a:p>
          <a:p>
            <a:pPr marL="266700" indent="-239713" algn="just">
              <a:lnSpc>
                <a:spcPct val="150000"/>
              </a:lnSpc>
              <a:spcBef>
                <a:spcPts val="0"/>
              </a:spcBef>
            </a:pPr>
            <a:endParaRPr lang="el-GR" sz="800" dirty="0" smtClean="0">
              <a:latin typeface="Calibri" pitchFamily="34" charset="0"/>
              <a:cs typeface="Calibri" pitchFamily="34" charset="0"/>
            </a:endParaRPr>
          </a:p>
          <a:p>
            <a:pPr marL="266700" indent="-239713"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Άρθρο 62 Εποπτεία εγγυήσεων δημοσίων υπολόγων</a:t>
            </a:r>
          </a:p>
          <a:p>
            <a:pPr marL="266700" indent="-239713" algn="just">
              <a:lnSpc>
                <a:spcPct val="150000"/>
              </a:lnSpc>
              <a:spcBef>
                <a:spcPts val="0"/>
              </a:spcBef>
            </a:pPr>
            <a:endParaRPr lang="el-GR" sz="800" b="1" dirty="0" smtClean="0">
              <a:solidFill>
                <a:srgbClr val="C00000"/>
              </a:solidFill>
              <a:latin typeface="Calibri" pitchFamily="34" charset="0"/>
              <a:cs typeface="Calibri" pitchFamily="34" charset="0"/>
            </a:endParaRPr>
          </a:p>
          <a:p>
            <a:pPr marL="266700" indent="-239713"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Άρθρο 63 Απώλειες χρημάτων, υλικού, δικαιολογητικών και παραστατικών πληρωμής</a:t>
            </a:r>
            <a:r>
              <a:rPr lang="el-GR" sz="1800" b="1" dirty="0" smtClean="0">
                <a:latin typeface="Calibri" pitchFamily="34" charset="0"/>
                <a:cs typeface="Calibri" pitchFamily="34" charset="0"/>
              </a:rPr>
              <a:t>. </a:t>
            </a:r>
            <a:r>
              <a:rPr lang="el-GR" sz="1800" dirty="0" smtClean="0">
                <a:latin typeface="Calibri" pitchFamily="34" charset="0"/>
                <a:cs typeface="Calibri" pitchFamily="34" charset="0"/>
              </a:rPr>
              <a:t>Απόφαση </a:t>
            </a:r>
            <a:r>
              <a:rPr lang="el-GR" sz="1800" dirty="0" err="1" smtClean="0">
                <a:latin typeface="Calibri" pitchFamily="34" charset="0"/>
                <a:cs typeface="Calibri" pitchFamily="34" charset="0"/>
              </a:rPr>
              <a:t>ΕλΣ</a:t>
            </a:r>
            <a:r>
              <a:rPr lang="el-GR" sz="1800" dirty="0" smtClean="0">
                <a:latin typeface="Calibri" pitchFamily="34" charset="0"/>
                <a:cs typeface="Calibri" pitchFamily="34" charset="0"/>
              </a:rPr>
              <a:t> μετά από αίτηση των Δ.Υ. ή &amp;  αυτεπαγγέλτως, για την απαλλαγή από την ευθύνη τους από Χ.Ε.Π., προσωρινά εντάλματα, εντάλματα πάγιας προκαταβολής ή χρηματικές προκαταβολές από το δημόσιο ταμείο, καθώς &amp; από την ευθύνη τους για την απώλεια, έλλειψη ή φθορά χρημάτων ή δικαιολογητικών της διαχείρισης των χρημάτων που έλαβαν.</a:t>
            </a:r>
          </a:p>
          <a:p>
            <a:pPr marL="266700" indent="-239713" algn="just">
              <a:lnSpc>
                <a:spcPct val="150000"/>
              </a:lnSpc>
              <a:spcBef>
                <a:spcPts val="0"/>
              </a:spcBef>
              <a:buFont typeface="Wingdings" pitchFamily="2" charset="2"/>
              <a:buChar char="Ø"/>
            </a:pPr>
            <a:endParaRPr lang="el-GR" sz="2400" b="1" dirty="0" smtClean="0"/>
          </a:p>
          <a:p>
            <a:endParaRPr lang="el-GR" sz="2400" dirty="0" smtClean="0"/>
          </a:p>
          <a:p>
            <a:pPr algn="just">
              <a:spcBef>
                <a:spcPts val="0"/>
              </a:spcBef>
            </a:pPr>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17</a:t>
            </a:fld>
            <a:endParaRPr lang="el-G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42976" y="71414"/>
            <a:ext cx="7786742" cy="1000132"/>
          </a:xfrm>
        </p:spPr>
        <p:style>
          <a:lnRef idx="2">
            <a:schemeClr val="accent3"/>
          </a:lnRef>
          <a:fillRef idx="1">
            <a:schemeClr val="lt1"/>
          </a:fillRef>
          <a:effectRef idx="0">
            <a:schemeClr val="accent3"/>
          </a:effectRef>
          <a:fontRef idx="minor">
            <a:schemeClr val="dk1"/>
          </a:fontRef>
        </p:style>
        <p:txBody>
          <a:bodyPr>
            <a:normAutofit/>
          </a:bodyPr>
          <a:lstStyle/>
          <a:p>
            <a:r>
              <a:rPr lang="el-GR" sz="1800" b="1" dirty="0" smtClean="0">
                <a:solidFill>
                  <a:srgbClr val="C00000"/>
                </a:solidFill>
                <a:latin typeface="Calibri" pitchFamily="34" charset="0"/>
                <a:cs typeface="Calibri" pitchFamily="34" charset="0"/>
              </a:rPr>
              <a:t>Άρθρο 66  Έλεγχος απολογισμού και γενικού ισολογισμού του Κράτους - Διαδηλώσεις Ελεγκτικού Συνεδρίου &amp; άρθρο 67 Ετήσια έκθεση προς τη Βουλή</a:t>
            </a:r>
            <a:r>
              <a:rPr lang="el-GR" sz="1800" dirty="0" smtClean="0">
                <a:latin typeface="Calibri" pitchFamily="34" charset="0"/>
                <a:cs typeface="Calibri" pitchFamily="34" charset="0"/>
              </a:rPr>
              <a:t/>
            </a:r>
            <a:br>
              <a:rPr lang="el-GR" sz="1800" dirty="0" smtClean="0">
                <a:latin typeface="Calibri" pitchFamily="34" charset="0"/>
                <a:cs typeface="Calibri" pitchFamily="34" charset="0"/>
              </a:rPr>
            </a:b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571612"/>
            <a:ext cx="7786742" cy="4500594"/>
          </a:xfrm>
          <a:noFill/>
          <a:ln>
            <a:noFill/>
          </a:ln>
        </p:spPr>
        <p:txBody>
          <a:bodyPr>
            <a:noAutofit/>
          </a:bodyPr>
          <a:lstStyle/>
          <a:p>
            <a:pPr algn="just">
              <a:spcBef>
                <a:spcPts val="0"/>
              </a:spcBef>
            </a:pPr>
            <a:endParaRPr lang="el-GR" sz="1800" b="1" dirty="0" smtClean="0">
              <a:solidFill>
                <a:srgbClr val="FF0000"/>
              </a:solidFill>
              <a:latin typeface="Calibri" pitchFamily="34" charset="0"/>
              <a:cs typeface="Calibri" pitchFamily="34" charset="0"/>
            </a:endParaRPr>
          </a:p>
          <a:p>
            <a:pPr algn="just">
              <a:spcBef>
                <a:spcPts val="0"/>
              </a:spcBef>
            </a:pPr>
            <a:endParaRPr lang="el-GR" sz="1800" b="1" dirty="0" smtClean="0">
              <a:solidFill>
                <a:srgbClr val="FF0000"/>
              </a:solidFill>
              <a:latin typeface="Calibri" pitchFamily="34" charset="0"/>
              <a:cs typeface="Calibri" pitchFamily="34" charset="0"/>
            </a:endParaRPr>
          </a:p>
          <a:p>
            <a:pPr algn="just">
              <a:spcBef>
                <a:spcPts val="0"/>
              </a:spcBef>
            </a:pP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18</a:t>
            </a:fld>
            <a:endParaRPr lang="el-GR"/>
          </a:p>
        </p:txBody>
      </p:sp>
      <p:sp>
        <p:nvSpPr>
          <p:cNvPr id="9" name="8 - Ορθογώνιο"/>
          <p:cNvSpPr/>
          <p:nvPr/>
        </p:nvSpPr>
        <p:spPr>
          <a:xfrm>
            <a:off x="1142976" y="1785926"/>
            <a:ext cx="7560840" cy="3693319"/>
          </a:xfrm>
          <a:prstGeom prst="rect">
            <a:avLst/>
          </a:prstGeom>
        </p:spPr>
        <p:txBody>
          <a:bodyPr wrap="square">
            <a:spAutoFit/>
          </a:bodyPr>
          <a:lstStyle/>
          <a:p>
            <a:pPr marL="361950" indent="-361950" algn="just">
              <a:lnSpc>
                <a:spcPct val="150000"/>
              </a:lnSpc>
              <a:buFont typeface="Wingdings" pitchFamily="2" charset="2"/>
              <a:buChar char="v"/>
            </a:pPr>
            <a:r>
              <a:rPr lang="el-GR" sz="2400" dirty="0" smtClean="0">
                <a:latin typeface="Arial" pitchFamily="34" charset="0"/>
                <a:cs typeface="Arial" pitchFamily="34" charset="0"/>
              </a:rPr>
              <a:t>Εξετάζει, συντάσσει &amp; υποβάλλει </a:t>
            </a:r>
            <a:r>
              <a:rPr lang="el-GR" sz="2400" b="1" dirty="0" smtClean="0">
                <a:solidFill>
                  <a:srgbClr val="FF0000"/>
                </a:solidFill>
                <a:latin typeface="Arial" pitchFamily="34" charset="0"/>
                <a:cs typeface="Arial" pitchFamily="34" charset="0"/>
              </a:rPr>
              <a:t>έκθεση</a:t>
            </a:r>
            <a:r>
              <a:rPr lang="el-GR" sz="2400" dirty="0" smtClean="0">
                <a:solidFill>
                  <a:srgbClr val="FF0000"/>
                </a:solidFill>
                <a:latin typeface="Arial" pitchFamily="34" charset="0"/>
                <a:cs typeface="Arial" pitchFamily="34" charset="0"/>
              </a:rPr>
              <a:t> επί του </a:t>
            </a:r>
            <a:r>
              <a:rPr lang="el-GR" sz="2400" b="1" dirty="0" smtClean="0">
                <a:solidFill>
                  <a:srgbClr val="FF0000"/>
                </a:solidFill>
                <a:latin typeface="Arial" pitchFamily="34" charset="0"/>
                <a:cs typeface="Arial" pitchFamily="34" charset="0"/>
              </a:rPr>
              <a:t>Απολογισμού &amp; του Ισολογισμού του Κράτους</a:t>
            </a:r>
            <a:r>
              <a:rPr lang="el-GR" sz="2400" dirty="0" smtClean="0">
                <a:solidFill>
                  <a:srgbClr val="FF0000"/>
                </a:solidFill>
                <a:latin typeface="Arial" pitchFamily="34" charset="0"/>
                <a:cs typeface="Arial" pitchFamily="34" charset="0"/>
              </a:rPr>
              <a:t> στη Βουλή </a:t>
            </a:r>
            <a:r>
              <a:rPr lang="el-GR" sz="2400" dirty="0" smtClean="0">
                <a:latin typeface="Arial" pitchFamily="34" charset="0"/>
                <a:cs typeface="Arial" pitchFamily="34" charset="0"/>
              </a:rPr>
              <a:t>[άρθρ. 79 παρ. 7 Συντάγματος]. Διαδηλώσεις από την Ολομέλεια του </a:t>
            </a:r>
            <a:r>
              <a:rPr lang="el-GR" sz="2400" dirty="0" err="1" smtClean="0">
                <a:latin typeface="Arial" pitchFamily="34" charset="0"/>
                <a:cs typeface="Arial" pitchFamily="34" charset="0"/>
              </a:rPr>
              <a:t>ΕλΣ</a:t>
            </a:r>
            <a:r>
              <a:rPr lang="el-GR" sz="2400" dirty="0" smtClean="0">
                <a:latin typeface="Arial" pitchFamily="34" charset="0"/>
                <a:cs typeface="Arial" pitchFamily="34" charset="0"/>
              </a:rPr>
              <a:t>.</a:t>
            </a: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r>
              <a:rPr lang="el-GR" sz="2000" dirty="0" smtClean="0">
                <a:latin typeface="Arial" pitchFamily="34" charset="0"/>
                <a:cs typeface="Arial" pitchFamily="34" charset="0"/>
              </a:rPr>
              <a:t> </a:t>
            </a:r>
            <a:r>
              <a:rPr lang="el-GR" sz="2000" b="1" dirty="0" smtClean="0">
                <a:latin typeface="Arial" pitchFamily="34" charset="0"/>
                <a:cs typeface="Arial" pitchFamily="34" charset="0"/>
              </a:rPr>
              <a:t> </a:t>
            </a: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714380"/>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2000" b="1" dirty="0" smtClean="0">
                <a:solidFill>
                  <a:srgbClr val="C00000"/>
                </a:solidFill>
                <a:latin typeface="Calibri" pitchFamily="34" charset="0"/>
                <a:cs typeface="Calibri" pitchFamily="34" charset="0"/>
              </a:rPr>
              <a:t>Ν.4270/2014</a:t>
            </a:r>
            <a:r>
              <a:rPr lang="en-US" sz="2000" b="1" dirty="0" smtClean="0">
                <a:solidFill>
                  <a:srgbClr val="C00000"/>
                </a:solidFill>
                <a:latin typeface="Calibri" pitchFamily="34" charset="0"/>
                <a:cs typeface="Calibri" pitchFamily="34" charset="0"/>
              </a:rPr>
              <a:t>_</a:t>
            </a:r>
            <a:r>
              <a:rPr lang="el-GR" sz="2000" dirty="0" smtClean="0">
                <a:latin typeface="Calibri" pitchFamily="34" charset="0"/>
                <a:cs typeface="Calibri" pitchFamily="34" charset="0"/>
              </a:rPr>
              <a:t> </a:t>
            </a:r>
            <a:r>
              <a:rPr lang="el-GR" sz="2000" b="1" dirty="0" smtClean="0">
                <a:solidFill>
                  <a:srgbClr val="C00000"/>
                </a:solidFill>
                <a:latin typeface="Calibri" pitchFamily="34" charset="0"/>
                <a:cs typeface="Calibri" pitchFamily="34" charset="0"/>
              </a:rPr>
              <a:t>άρθρο 169 παρ. 1</a:t>
            </a:r>
          </a:p>
        </p:txBody>
      </p:sp>
      <p:sp>
        <p:nvSpPr>
          <p:cNvPr id="3" name="2 - Υπότιτλος"/>
          <p:cNvSpPr>
            <a:spLocks noGrp="1"/>
          </p:cNvSpPr>
          <p:nvPr>
            <p:ph type="subTitle" idx="1"/>
          </p:nvPr>
        </p:nvSpPr>
        <p:spPr>
          <a:xfrm>
            <a:off x="1000100" y="1000108"/>
            <a:ext cx="7786742" cy="3643338"/>
          </a:xfrm>
          <a:noFill/>
          <a:ln>
            <a:noFill/>
          </a:ln>
        </p:spPr>
        <p:txBody>
          <a:bodyPr>
            <a:noAutofit/>
          </a:bodyPr>
          <a:lstStyle/>
          <a:p>
            <a:pPr algn="just">
              <a:spcBef>
                <a:spcPts val="0"/>
              </a:spcBef>
            </a:pPr>
            <a:endParaRPr lang="el-GR" sz="1800" b="1" dirty="0" smtClean="0">
              <a:solidFill>
                <a:srgbClr val="FF0000"/>
              </a:solidFill>
              <a:latin typeface="Calibri" pitchFamily="34" charset="0"/>
              <a:cs typeface="Calibri" pitchFamily="34" charset="0"/>
            </a:endParaRPr>
          </a:p>
          <a:p>
            <a:pPr algn="just">
              <a:spcBef>
                <a:spcPts val="0"/>
              </a:spcBef>
            </a:pPr>
            <a:endParaRPr lang="el-GR" sz="1800" b="1" dirty="0" smtClean="0">
              <a:solidFill>
                <a:srgbClr val="FF0000"/>
              </a:solidFill>
              <a:latin typeface="Calibri" pitchFamily="34" charset="0"/>
              <a:cs typeface="Calibri" pitchFamily="34" charset="0"/>
            </a:endParaRPr>
          </a:p>
          <a:p>
            <a:pPr algn="just">
              <a:spcBef>
                <a:spcPts val="0"/>
              </a:spcBef>
            </a:pP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19</a:t>
            </a:fld>
            <a:endParaRPr lang="el-GR"/>
          </a:p>
        </p:txBody>
      </p:sp>
      <p:sp>
        <p:nvSpPr>
          <p:cNvPr id="9" name="8 - Ορθογώνιο"/>
          <p:cNvSpPr/>
          <p:nvPr/>
        </p:nvSpPr>
        <p:spPr>
          <a:xfrm>
            <a:off x="1142976" y="1142984"/>
            <a:ext cx="7632848" cy="3785652"/>
          </a:xfrm>
          <a:prstGeom prst="rect">
            <a:avLst/>
          </a:prstGeom>
        </p:spPr>
        <p:txBody>
          <a:bodyPr wrap="square">
            <a:spAutoFit/>
          </a:bodyPr>
          <a:lstStyle/>
          <a:p>
            <a:pPr algn="just">
              <a:lnSpc>
                <a:spcPct val="150000"/>
              </a:lnSpc>
              <a:spcBef>
                <a:spcPts val="0"/>
              </a:spcBef>
            </a:pPr>
            <a:endParaRPr lang="el-GR" sz="2000" dirty="0" smtClean="0">
              <a:latin typeface="Calibri" pitchFamily="34" charset="0"/>
              <a:cs typeface="Calibri" pitchFamily="34" charset="0"/>
            </a:endParaRPr>
          </a:p>
          <a:p>
            <a:pPr marL="361950" indent="-361950" algn="just">
              <a:lnSpc>
                <a:spcPct val="150000"/>
              </a:lnSpc>
              <a:spcBef>
                <a:spcPts val="0"/>
              </a:spcBef>
              <a:buFont typeface="Wingdings" pitchFamily="2" charset="2"/>
              <a:buChar char="Ø"/>
            </a:pPr>
            <a:r>
              <a:rPr lang="el-GR" sz="2000" dirty="0" smtClean="0">
                <a:latin typeface="Calibri" pitchFamily="34" charset="0"/>
                <a:cs typeface="Calibri" pitchFamily="34" charset="0"/>
              </a:rPr>
              <a:t>Υπό την ιδιότητα του </a:t>
            </a:r>
            <a:r>
              <a:rPr lang="el-GR" sz="2000" b="1" u="sng" dirty="0" smtClean="0">
                <a:latin typeface="Calibri" pitchFamily="34" charset="0"/>
                <a:cs typeface="Calibri" pitchFamily="34" charset="0"/>
              </a:rPr>
              <a:t>ανεξάρτητου εξωτερικού ελεγκτή</a:t>
            </a:r>
            <a:r>
              <a:rPr lang="el-GR" sz="2000" b="1" dirty="0" smtClean="0">
                <a:latin typeface="Calibri" pitchFamily="34" charset="0"/>
                <a:cs typeface="Calibri" pitchFamily="34" charset="0"/>
              </a:rPr>
              <a:t> </a:t>
            </a:r>
            <a:r>
              <a:rPr lang="el-GR" sz="2000" dirty="0" smtClean="0">
                <a:latin typeface="Calibri" pitchFamily="34" charset="0"/>
                <a:cs typeface="Calibri" pitchFamily="34" charset="0"/>
              </a:rPr>
              <a:t>δύναται να διενεργεί </a:t>
            </a:r>
            <a:r>
              <a:rPr lang="el-GR" sz="2000" b="1" dirty="0" smtClean="0">
                <a:solidFill>
                  <a:srgbClr val="FF0000"/>
                </a:solidFill>
                <a:latin typeface="Calibri" pitchFamily="34" charset="0"/>
                <a:cs typeface="Calibri" pitchFamily="34" charset="0"/>
              </a:rPr>
              <a:t>στοχευμένους ελέγχους: </a:t>
            </a:r>
          </a:p>
          <a:p>
            <a:pPr marL="361950" indent="-361950" algn="just">
              <a:lnSpc>
                <a:spcPct val="150000"/>
              </a:lnSpc>
              <a:spcBef>
                <a:spcPts val="0"/>
              </a:spcBef>
              <a:buFont typeface="Wingdings" pitchFamily="2" charset="2"/>
              <a:buChar char="ü"/>
            </a:pPr>
            <a:r>
              <a:rPr lang="el-GR" sz="2000" dirty="0" smtClean="0">
                <a:latin typeface="Calibri" pitchFamily="34" charset="0"/>
                <a:cs typeface="Calibri" pitchFamily="34" charset="0"/>
              </a:rPr>
              <a:t>σε συγκεκριμένους φορείς ή </a:t>
            </a:r>
          </a:p>
          <a:p>
            <a:pPr marL="361950" indent="-361950" algn="just">
              <a:lnSpc>
                <a:spcPct val="150000"/>
              </a:lnSpc>
              <a:spcBef>
                <a:spcPts val="0"/>
              </a:spcBef>
              <a:buFont typeface="Wingdings" pitchFamily="2" charset="2"/>
              <a:buChar char="ü"/>
            </a:pPr>
            <a:r>
              <a:rPr lang="el-GR" sz="2000" dirty="0" smtClean="0">
                <a:latin typeface="Calibri" pitchFamily="34" charset="0"/>
                <a:cs typeface="Calibri" pitchFamily="34" charset="0"/>
              </a:rPr>
              <a:t>σε συγκεκριμένες κατηγορίες δαπανών, </a:t>
            </a:r>
          </a:p>
          <a:p>
            <a:pPr algn="ctr">
              <a:lnSpc>
                <a:spcPct val="150000"/>
              </a:lnSpc>
              <a:spcBef>
                <a:spcPts val="0"/>
              </a:spcBef>
            </a:pPr>
            <a:r>
              <a:rPr lang="el-GR" sz="2000" b="1" u="sng" dirty="0" smtClean="0">
                <a:solidFill>
                  <a:srgbClr val="7030A0"/>
                </a:solidFill>
                <a:latin typeface="Calibri" pitchFamily="34" charset="0"/>
                <a:cs typeface="Calibri" pitchFamily="34" charset="0"/>
              </a:rPr>
              <a:t>σε οποιοδήποτε στάδιο της διαδικασίας πραγματοποίησης αυτών</a:t>
            </a:r>
            <a:r>
              <a:rPr lang="el-GR" sz="2000" b="1" dirty="0" smtClean="0">
                <a:solidFill>
                  <a:srgbClr val="7030A0"/>
                </a:solidFill>
                <a:latin typeface="Calibri" pitchFamily="34" charset="0"/>
                <a:cs typeface="Calibri" pitchFamily="34" charset="0"/>
              </a:rPr>
              <a:t>.</a:t>
            </a:r>
          </a:p>
          <a:p>
            <a:pPr algn="just">
              <a:lnSpc>
                <a:spcPct val="150000"/>
              </a:lnSpc>
              <a:spcBef>
                <a:spcPts val="0"/>
              </a:spcBef>
            </a:pPr>
            <a:endParaRPr lang="el-GR" sz="2000" dirty="0" smtClean="0">
              <a:latin typeface="Calibri" pitchFamily="34" charset="0"/>
              <a:cs typeface="Calibri" pitchFamily="34" charset="0"/>
            </a:endParaRPr>
          </a:p>
          <a:p>
            <a:pPr algn="just">
              <a:lnSpc>
                <a:spcPct val="150000"/>
              </a:lnSpc>
              <a:spcBef>
                <a:spcPts val="0"/>
              </a:spcBef>
            </a:pPr>
            <a:endParaRPr lang="el-GR" sz="20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Media\Desktop\Νέος φάκελος\αρχείο λήψης.png"/>
          <p:cNvPicPr>
            <a:picLocks noChangeAspect="1" noChangeArrowheads="1"/>
          </p:cNvPicPr>
          <p:nvPr/>
        </p:nvPicPr>
        <p:blipFill>
          <a:blip r:embed="rId3" cstate="print"/>
          <a:srcRect/>
          <a:stretch>
            <a:fillRect/>
          </a:stretch>
        </p:blipFill>
        <p:spPr bwMode="auto">
          <a:xfrm>
            <a:off x="1214414" y="6143644"/>
            <a:ext cx="2357454" cy="500066"/>
          </a:xfrm>
          <a:prstGeom prst="rect">
            <a:avLst/>
          </a:prstGeom>
          <a:noFill/>
        </p:spPr>
      </p:pic>
      <p:pic>
        <p:nvPicPr>
          <p:cNvPr id="1027" name="Picture 3"/>
          <p:cNvPicPr>
            <a:picLocks noChangeAspect="1" noChangeArrowheads="1"/>
          </p:cNvPicPr>
          <p:nvPr/>
        </p:nvPicPr>
        <p:blipFill>
          <a:blip r:embed="rId4" cstate="print"/>
          <a:srcRect/>
          <a:stretch>
            <a:fillRect/>
          </a:stretch>
        </p:blipFill>
        <p:spPr bwMode="auto">
          <a:xfrm>
            <a:off x="3500430" y="6143644"/>
            <a:ext cx="5429288" cy="571504"/>
          </a:xfrm>
          <a:prstGeom prst="rect">
            <a:avLst/>
          </a:prstGeom>
          <a:noFill/>
          <a:ln w="9525">
            <a:noFill/>
            <a:miter lim="800000"/>
            <a:headEnd/>
            <a:tailEnd/>
          </a:ln>
          <a:effectLst/>
        </p:spPr>
      </p:pic>
      <p:sp>
        <p:nvSpPr>
          <p:cNvPr id="2" name="1 - Τίτλος"/>
          <p:cNvSpPr>
            <a:spLocks noGrp="1"/>
          </p:cNvSpPr>
          <p:nvPr>
            <p:ph type="ctrTitle"/>
          </p:nvPr>
        </p:nvSpPr>
        <p:spPr>
          <a:xfrm>
            <a:off x="1571604" y="357166"/>
            <a:ext cx="6886596" cy="1143007"/>
          </a:xfrm>
          <a:noFill/>
        </p:spPr>
        <p:txBody>
          <a:bodyPr>
            <a:normAutofit/>
          </a:bodyPr>
          <a:lstStyle/>
          <a:p>
            <a:pPr algn="ctr"/>
            <a:r>
              <a:rPr lang="el-GR" sz="24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«ΛΟΓΙΣΤΙΚΟ ΔΗΜΟΣΙΟΥ - ΠΡΟΫΠΟΛΟΓΙΣΜΟΣ, ΕΛΕΓΧΟΣ, ΛΟΓΙΣΤΙΚΗ ΝΠΔΔ»</a:t>
            </a:r>
            <a:endParaRPr lang="el-GR" sz="24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714488"/>
            <a:ext cx="7786742" cy="4929222"/>
          </a:xfrm>
          <a:solidFill>
            <a:srgbClr val="92D050"/>
          </a:solidFill>
          <a:ln>
            <a:solidFill>
              <a:srgbClr val="FFC000"/>
            </a:solidFill>
          </a:ln>
        </p:spPr>
        <p:txBody>
          <a:bodyPr>
            <a:normAutofit/>
          </a:bodyPr>
          <a:lstStyle/>
          <a:p>
            <a:pPr algn="just"/>
            <a:endParaRPr lang="el-GR" sz="2400" dirty="0" smtClean="0">
              <a:ln>
                <a:solidFill>
                  <a:srgbClr val="00B050"/>
                </a:solidFill>
              </a:ln>
              <a:solidFill>
                <a:srgbClr val="FFC000"/>
              </a:solidFill>
            </a:endParaRPr>
          </a:p>
          <a:p>
            <a:pPr algn="just"/>
            <a:endParaRPr lang="el-GR" sz="2400" dirty="0" smtClean="0">
              <a:ln>
                <a:solidFill>
                  <a:srgbClr val="00B050"/>
                </a:solidFill>
              </a:ln>
              <a:solidFill>
                <a:srgbClr val="FFC000"/>
              </a:solidFill>
            </a:endParaRPr>
          </a:p>
          <a:p>
            <a:pPr algn="just"/>
            <a:r>
              <a:rPr lang="el-GR" sz="2000" b="1" dirty="0" smtClean="0">
                <a:solidFill>
                  <a:schemeClr val="tx1"/>
                </a:solidFill>
                <a:latin typeface="Calibri" pitchFamily="34" charset="0"/>
                <a:cs typeface="Calibri" pitchFamily="34" charset="0"/>
              </a:rPr>
              <a:t>«Έλεγχος Κρατικών Δαπανών, Νέες Τάσεις, Νομιμότητα, Υπόλογοι, Όργανα Ελέγχου»</a:t>
            </a:r>
          </a:p>
          <a:p>
            <a:pPr algn="just"/>
            <a:endParaRPr lang="el-GR" sz="2400" b="1" dirty="0" smtClean="0">
              <a:solidFill>
                <a:srgbClr val="FF0000"/>
              </a:solidFill>
              <a:latin typeface="Calibri" pitchFamily="34" charset="0"/>
              <a:cs typeface="Calibri" pitchFamily="34" charset="0"/>
            </a:endParaRPr>
          </a:p>
          <a:p>
            <a:pPr algn="just"/>
            <a:endParaRPr lang="el-GR" sz="2400" b="1" dirty="0" smtClean="0">
              <a:solidFill>
                <a:srgbClr val="FF0000"/>
              </a:solidFill>
              <a:latin typeface="Calibri" pitchFamily="34" charset="0"/>
              <a:cs typeface="Calibri" pitchFamily="34" charset="0"/>
            </a:endParaRPr>
          </a:p>
          <a:p>
            <a:pPr algn="r"/>
            <a:r>
              <a:rPr lang="el-GR" sz="1800" b="1" dirty="0" smtClean="0">
                <a:solidFill>
                  <a:schemeClr val="tx1"/>
                </a:solidFill>
                <a:latin typeface="Calibri" pitchFamily="34" charset="0"/>
                <a:cs typeface="Calibri" pitchFamily="34" charset="0"/>
              </a:rPr>
              <a:t>					           </a:t>
            </a:r>
          </a:p>
          <a:p>
            <a:pPr algn="r"/>
            <a:r>
              <a:rPr lang="el-GR" sz="1800" b="1" dirty="0" smtClean="0">
                <a:solidFill>
                  <a:schemeClr val="tx1"/>
                </a:solidFill>
                <a:latin typeface="Calibri" pitchFamily="34" charset="0"/>
                <a:cs typeface="Calibri" pitchFamily="34" charset="0"/>
              </a:rPr>
              <a:t> 				</a:t>
            </a:r>
            <a:r>
              <a:rPr lang="el-GR" sz="1800" b="1" smtClean="0">
                <a:solidFill>
                  <a:schemeClr val="tx1"/>
                </a:solidFill>
                <a:latin typeface="Calibri" pitchFamily="34" charset="0"/>
                <a:cs typeface="Calibri" pitchFamily="34" charset="0"/>
              </a:rPr>
              <a:t>	</a:t>
            </a:r>
            <a:r>
              <a:rPr lang="el-GR" sz="1800" b="1" dirty="0" smtClean="0">
                <a:solidFill>
                  <a:schemeClr val="tx1"/>
                </a:solidFill>
                <a:latin typeface="Calibri" pitchFamily="34" charset="0"/>
                <a:cs typeface="Calibri" pitchFamily="34" charset="0"/>
              </a:rPr>
              <a:t>					</a:t>
            </a:r>
          </a:p>
          <a:p>
            <a:pPr algn="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a:t>
            </a:fld>
            <a:endParaRPr 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714380"/>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2000" b="1" dirty="0" smtClean="0">
                <a:solidFill>
                  <a:srgbClr val="C00000"/>
                </a:solidFill>
                <a:latin typeface="Calibri" pitchFamily="34" charset="0"/>
                <a:cs typeface="Calibri" pitchFamily="34" charset="0"/>
              </a:rPr>
              <a:t>Ν.4270/2014</a:t>
            </a:r>
            <a:r>
              <a:rPr lang="en-US" sz="2000" b="1" dirty="0" smtClean="0">
                <a:solidFill>
                  <a:srgbClr val="C00000"/>
                </a:solidFill>
                <a:latin typeface="Calibri" pitchFamily="34" charset="0"/>
                <a:cs typeface="Calibri" pitchFamily="34" charset="0"/>
              </a:rPr>
              <a:t>_</a:t>
            </a:r>
            <a:r>
              <a:rPr lang="el-GR" sz="2000" b="1" dirty="0" smtClean="0">
                <a:solidFill>
                  <a:srgbClr val="C00000"/>
                </a:solidFill>
                <a:latin typeface="Calibri" pitchFamily="34" charset="0"/>
                <a:cs typeface="Calibri" pitchFamily="34" charset="0"/>
              </a:rPr>
              <a:t>άρθρο 169 ΕΞΩΤΕΡΙΚΟΣ ΕΛΕΓΧΟΣ</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00108"/>
            <a:ext cx="7786742" cy="4786346"/>
          </a:xfrm>
          <a:noFill/>
          <a:ln>
            <a:noFill/>
          </a:ln>
        </p:spPr>
        <p:txBody>
          <a:bodyPr>
            <a:noAutofit/>
          </a:bodyPr>
          <a:lstStyle/>
          <a:p>
            <a:pPr algn="just">
              <a:spcBef>
                <a:spcPts val="0"/>
              </a:spcBef>
            </a:pPr>
            <a:endParaRPr lang="el-GR" sz="1800" b="1" dirty="0" smtClean="0">
              <a:solidFill>
                <a:srgbClr val="FF0000"/>
              </a:solidFill>
              <a:latin typeface="Calibri" pitchFamily="34" charset="0"/>
              <a:cs typeface="Calibri" pitchFamily="34" charset="0"/>
            </a:endParaRPr>
          </a:p>
          <a:p>
            <a:pPr algn="just">
              <a:spcBef>
                <a:spcPts val="0"/>
              </a:spcBef>
            </a:pPr>
            <a:endParaRPr lang="el-GR" sz="1800" b="1" dirty="0" smtClean="0">
              <a:solidFill>
                <a:srgbClr val="FF0000"/>
              </a:solidFill>
              <a:latin typeface="Calibri" pitchFamily="34" charset="0"/>
              <a:cs typeface="Calibri" pitchFamily="34" charset="0"/>
            </a:endParaRPr>
          </a:p>
          <a:p>
            <a:pPr algn="just">
              <a:spcBef>
                <a:spcPts val="0"/>
              </a:spcBef>
            </a:pP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20</a:t>
            </a:fld>
            <a:endParaRPr lang="el-GR"/>
          </a:p>
        </p:txBody>
      </p:sp>
      <p:sp>
        <p:nvSpPr>
          <p:cNvPr id="8" name="7 - Ορθογώνιο"/>
          <p:cNvSpPr/>
          <p:nvPr/>
        </p:nvSpPr>
        <p:spPr>
          <a:xfrm>
            <a:off x="1187624" y="1196752"/>
            <a:ext cx="7488832" cy="4708981"/>
          </a:xfrm>
          <a:prstGeom prst="rect">
            <a:avLst/>
          </a:prstGeom>
        </p:spPr>
        <p:txBody>
          <a:bodyPr wrap="square">
            <a:spAutoFit/>
          </a:bodyPr>
          <a:lstStyle/>
          <a:p>
            <a:pPr marL="361950" indent="-361950" algn="just">
              <a:lnSpc>
                <a:spcPct val="150000"/>
              </a:lnSpc>
              <a:buFont typeface="Wingdings" pitchFamily="2" charset="2"/>
              <a:buChar char="v"/>
            </a:pPr>
            <a:r>
              <a:rPr lang="el-GR" sz="2000" dirty="0" smtClean="0">
                <a:latin typeface="Arial" pitchFamily="34" charset="0"/>
                <a:cs typeface="Arial" pitchFamily="34" charset="0"/>
              </a:rPr>
              <a:t>Το </a:t>
            </a:r>
            <a:r>
              <a:rPr lang="el-GR" sz="2000" dirty="0" err="1" smtClean="0">
                <a:latin typeface="Arial" pitchFamily="34" charset="0"/>
                <a:cs typeface="Arial" pitchFamily="34" charset="0"/>
              </a:rPr>
              <a:t>ΕλΣ</a:t>
            </a:r>
            <a:r>
              <a:rPr lang="el-GR" sz="2000" dirty="0" smtClean="0">
                <a:latin typeface="Arial" pitchFamily="34" charset="0"/>
                <a:cs typeface="Arial" pitchFamily="34" charset="0"/>
              </a:rPr>
              <a:t> ασκεί τον </a:t>
            </a:r>
            <a:r>
              <a:rPr lang="el-GR" sz="2000" b="1" dirty="0" smtClean="0">
                <a:solidFill>
                  <a:srgbClr val="FF0000"/>
                </a:solidFill>
                <a:latin typeface="Arial" pitchFamily="34" charset="0"/>
                <a:cs typeface="Arial" pitchFamily="34" charset="0"/>
              </a:rPr>
              <a:t>εξωτερικό έλεγχο</a:t>
            </a:r>
            <a:r>
              <a:rPr lang="el-GR" sz="2000" b="1" dirty="0" smtClean="0">
                <a:latin typeface="Arial" pitchFamily="34" charset="0"/>
                <a:cs typeface="Arial" pitchFamily="34" charset="0"/>
              </a:rPr>
              <a:t>:</a:t>
            </a:r>
          </a:p>
          <a:p>
            <a:pPr marL="361950" indent="-361950" algn="just">
              <a:lnSpc>
                <a:spcPct val="150000"/>
              </a:lnSpc>
              <a:buFont typeface="Wingdings" pitchFamily="2" charset="2"/>
              <a:buChar char="ü"/>
            </a:pPr>
            <a:r>
              <a:rPr lang="el-GR" sz="2000" b="1" dirty="0" smtClean="0">
                <a:latin typeface="Arial" pitchFamily="34" charset="0"/>
                <a:cs typeface="Arial" pitchFamily="34" charset="0"/>
              </a:rPr>
              <a:t> </a:t>
            </a:r>
            <a:r>
              <a:rPr lang="el-GR" sz="2000" dirty="0" smtClean="0">
                <a:latin typeface="Arial" pitchFamily="34" charset="0"/>
                <a:cs typeface="Arial" pitchFamily="34" charset="0"/>
              </a:rPr>
              <a:t>των οικονομικών καταστάσεων &amp; λογαριασμών, &amp;</a:t>
            </a:r>
          </a:p>
          <a:p>
            <a:pPr marL="361950" indent="-361950" algn="just">
              <a:lnSpc>
                <a:spcPct val="150000"/>
              </a:lnSpc>
              <a:buFont typeface="Wingdings" pitchFamily="2" charset="2"/>
              <a:buChar char="ü"/>
            </a:pPr>
            <a:r>
              <a:rPr lang="el-GR" sz="2000" b="1" dirty="0" smtClean="0">
                <a:latin typeface="Arial" pitchFamily="34" charset="0"/>
                <a:cs typeface="Arial" pitchFamily="34" charset="0"/>
              </a:rPr>
              <a:t>των συστημάτων λογιστικών &amp; δημοσιονομικών αναφορών για όλους τους φορείς της ΓΚ </a:t>
            </a:r>
            <a:r>
              <a:rPr lang="el-GR" sz="2000" dirty="0" smtClean="0">
                <a:solidFill>
                  <a:srgbClr val="0070C0"/>
                </a:solidFill>
                <a:latin typeface="Arial" pitchFamily="34" charset="0"/>
                <a:cs typeface="Arial" pitchFamily="34" charset="0"/>
              </a:rPr>
              <a:t>[άρθρ. 3, παρ. 1 της Οδηγίας 2011/85/ ΕΕ],</a:t>
            </a:r>
            <a:r>
              <a:rPr lang="el-GR" sz="2000" dirty="0" smtClean="0">
                <a:latin typeface="Arial" pitchFamily="34" charset="0"/>
                <a:cs typeface="Arial" pitchFamily="34" charset="0"/>
              </a:rPr>
              <a:t> </a:t>
            </a:r>
          </a:p>
          <a:p>
            <a:pPr marL="361950" indent="-361950" algn="just">
              <a:lnSpc>
                <a:spcPct val="150000"/>
              </a:lnSpc>
            </a:pPr>
            <a:endParaRPr lang="el-GR" sz="2000" dirty="0" smtClean="0">
              <a:latin typeface="Arial" pitchFamily="34" charset="0"/>
              <a:cs typeface="Arial" pitchFamily="34" charset="0"/>
            </a:endParaRPr>
          </a:p>
          <a:p>
            <a:pPr marL="361950" indent="-361950" algn="just">
              <a:lnSpc>
                <a:spcPct val="150000"/>
              </a:lnSpc>
              <a:buFont typeface="Wingdings" pitchFamily="2" charset="2"/>
              <a:buChar char="v"/>
            </a:pPr>
            <a:r>
              <a:rPr lang="el-GR" sz="2000" dirty="0" smtClean="0">
                <a:latin typeface="Arial" pitchFamily="34" charset="0"/>
                <a:cs typeface="Arial" pitchFamily="34" charset="0"/>
              </a:rPr>
              <a:t>Το </a:t>
            </a:r>
            <a:r>
              <a:rPr lang="el-GR" sz="2000" dirty="0" err="1" smtClean="0">
                <a:latin typeface="Arial" pitchFamily="34" charset="0"/>
                <a:cs typeface="Arial" pitchFamily="34" charset="0"/>
              </a:rPr>
              <a:t>ΕλΣ</a:t>
            </a:r>
            <a:r>
              <a:rPr lang="el-GR" sz="2000" dirty="0" smtClean="0">
                <a:latin typeface="Arial" pitchFamily="34" charset="0"/>
                <a:cs typeface="Arial" pitchFamily="34" charset="0"/>
              </a:rPr>
              <a:t> </a:t>
            </a:r>
            <a:r>
              <a:rPr lang="el-GR" sz="2000" b="1" dirty="0" smtClean="0">
                <a:solidFill>
                  <a:srgbClr val="FF0000"/>
                </a:solidFill>
                <a:latin typeface="Arial" pitchFamily="34" charset="0"/>
                <a:cs typeface="Arial" pitchFamily="34" charset="0"/>
              </a:rPr>
              <a:t>παρακολουθεί, ελέγχει &amp; αξιολογεί</a:t>
            </a:r>
            <a:r>
              <a:rPr lang="el-GR" sz="2000" b="1" dirty="0" smtClean="0">
                <a:latin typeface="Arial" pitchFamily="34" charset="0"/>
                <a:cs typeface="Arial" pitchFamily="34" charset="0"/>
              </a:rPr>
              <a:t> </a:t>
            </a:r>
            <a:r>
              <a:rPr lang="el-GR" sz="2000" dirty="0" smtClean="0">
                <a:latin typeface="Arial" pitchFamily="34" charset="0"/>
                <a:cs typeface="Arial" pitchFamily="34" charset="0"/>
              </a:rPr>
              <a:t>την αποτελεσματικότητα &amp; την επάρκεια των </a:t>
            </a:r>
            <a:r>
              <a:rPr lang="el-GR" sz="2000" b="1" dirty="0" smtClean="0">
                <a:solidFill>
                  <a:srgbClr val="FFC000"/>
                </a:solidFill>
                <a:latin typeface="Arial" pitchFamily="34" charset="0"/>
                <a:cs typeface="Arial" pitchFamily="34" charset="0"/>
              </a:rPr>
              <a:t>Υπηρεσιών Εσωτερικού Ελέγχου</a:t>
            </a:r>
            <a:r>
              <a:rPr lang="el-GR" sz="2000" dirty="0" smtClean="0">
                <a:latin typeface="Arial" pitchFamily="34" charset="0"/>
                <a:cs typeface="Arial" pitchFamily="34" charset="0"/>
              </a:rPr>
              <a:t> και των </a:t>
            </a:r>
            <a:r>
              <a:rPr lang="el-GR" sz="2000" b="1" dirty="0" smtClean="0">
                <a:latin typeface="Arial" pitchFamily="34" charset="0"/>
                <a:cs typeface="Arial" pitchFamily="34" charset="0"/>
              </a:rPr>
              <a:t>εσωτερικών δικλείδων </a:t>
            </a:r>
            <a:r>
              <a:rPr lang="el-GR" sz="2000" dirty="0" smtClean="0">
                <a:latin typeface="Arial" pitchFamily="34" charset="0"/>
                <a:cs typeface="Arial" pitchFamily="34" charset="0"/>
              </a:rPr>
              <a:t>όλων των φορέων της ΓΚ. </a:t>
            </a: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9328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2000" b="1" dirty="0" smtClean="0">
                <a:solidFill>
                  <a:schemeClr val="tx1"/>
                </a:solidFill>
                <a:latin typeface="Calibri" pitchFamily="34" charset="0"/>
                <a:cs typeface="Calibri" pitchFamily="34" charset="0"/>
              </a:rPr>
              <a:t>ΔΗΜΟΣΙΟΝΟΜΙΚΟΣ ΕΛΕΓΧΟΣ:_ Ν. 3492/2006 </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357298"/>
            <a:ext cx="7671226" cy="4357718"/>
          </a:xfrm>
          <a:solidFill>
            <a:schemeClr val="tx2">
              <a:lumMod val="60000"/>
              <a:lumOff val="40000"/>
            </a:schemeClr>
          </a:solidFill>
          <a:ln>
            <a:noFill/>
          </a:ln>
        </p:spPr>
        <p:txBody>
          <a:bodyPr>
            <a:noAutofit/>
          </a:bodyPr>
          <a:lstStyle/>
          <a:p>
            <a:pPr marL="176213" indent="-149225" algn="just">
              <a:lnSpc>
                <a:spcPct val="150000"/>
              </a:lnSpc>
              <a:spcBef>
                <a:spcPts val="0"/>
              </a:spcBef>
              <a:buFont typeface="Wingdings" pitchFamily="2" charset="2"/>
              <a:buChar char="Ø"/>
              <a:tabLst>
                <a:tab pos="176213" algn="l"/>
              </a:tabLst>
            </a:pPr>
            <a:r>
              <a:rPr lang="el-GR" sz="2000" b="1" dirty="0" smtClean="0">
                <a:solidFill>
                  <a:srgbClr val="C00000"/>
                </a:solidFill>
                <a:latin typeface="Calibri" pitchFamily="34" charset="0"/>
                <a:cs typeface="Calibri" pitchFamily="34" charset="0"/>
              </a:rPr>
              <a:t> «Οργάνωση συστήματος ελέγχου για τη διασφάλιση της χρηστής δημοσιονομικής διαχείρισης του Κρατικού Προϋπολογισμού και των εκτός του Κρατικού Προϋπολογισμού φορέων και άλλες διατάξεις», όπως τροποποιήθηκε &amp; ισχύει  	</a:t>
            </a:r>
            <a:r>
              <a:rPr lang="el-GR" sz="2000" b="1" dirty="0" smtClean="0">
                <a:solidFill>
                  <a:schemeClr val="tx1"/>
                </a:solidFill>
                <a:latin typeface="Calibri" pitchFamily="34" charset="0"/>
                <a:cs typeface="Calibri" pitchFamily="34" charset="0"/>
              </a:rPr>
              <a:t>(ΦΕΚ Α' 210/05-10-2006)</a:t>
            </a:r>
          </a:p>
          <a:p>
            <a:pPr marL="361950" indent="-334963" algn="just">
              <a:lnSpc>
                <a:spcPct val="150000"/>
              </a:lnSpc>
              <a:spcBef>
                <a:spcPts val="0"/>
              </a:spcBef>
              <a:buFont typeface="Wingdings" pitchFamily="2" charset="2"/>
              <a:buChar char="Ø"/>
            </a:pPr>
            <a:r>
              <a:rPr lang="el-GR" sz="2000" b="1" dirty="0" smtClean="0">
                <a:solidFill>
                  <a:srgbClr val="0070C0"/>
                </a:solidFill>
                <a:latin typeface="Calibri" pitchFamily="34" charset="0"/>
                <a:cs typeface="Calibri" pitchFamily="34" charset="0"/>
              </a:rPr>
              <a:t>4151/2013 (Α΄103)</a:t>
            </a:r>
          </a:p>
          <a:p>
            <a:pPr marL="361950" indent="-334963" algn="just">
              <a:lnSpc>
                <a:spcPct val="150000"/>
              </a:lnSpc>
              <a:spcBef>
                <a:spcPts val="0"/>
              </a:spcBef>
              <a:buFont typeface="Wingdings" pitchFamily="2" charset="2"/>
              <a:buChar char="Ø"/>
            </a:pPr>
            <a:r>
              <a:rPr lang="el-GR" sz="2000" b="1" dirty="0" smtClean="0">
                <a:solidFill>
                  <a:srgbClr val="0070C0"/>
                </a:solidFill>
                <a:latin typeface="Calibri" pitchFamily="34" charset="0"/>
                <a:cs typeface="Calibri" pitchFamily="34" charset="0"/>
              </a:rPr>
              <a:t>ν. 4314/2014 (Α΄ 265)</a:t>
            </a:r>
          </a:p>
          <a:p>
            <a:pPr marL="361950" indent="-334963" algn="just">
              <a:lnSpc>
                <a:spcPct val="150000"/>
              </a:lnSpc>
              <a:spcBef>
                <a:spcPts val="0"/>
              </a:spcBef>
              <a:buFont typeface="Wingdings" pitchFamily="2" charset="2"/>
              <a:buChar char="Ø"/>
            </a:pPr>
            <a:r>
              <a:rPr lang="el-GR" sz="2000" b="1" dirty="0" smtClean="0">
                <a:solidFill>
                  <a:srgbClr val="0070C0"/>
                </a:solidFill>
                <a:latin typeface="Calibri" pitchFamily="34" charset="0"/>
                <a:cs typeface="Calibri" pitchFamily="34" charset="0"/>
              </a:rPr>
              <a:t>π.δ.111/2014</a:t>
            </a:r>
            <a:endParaRPr lang="el-GR" sz="2000" b="1" dirty="0">
              <a:solidFill>
                <a:srgbClr val="0070C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21</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0"/>
            <a:ext cx="7858180" cy="500066"/>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latin typeface="Calibri" pitchFamily="34" charset="0"/>
                <a:cs typeface="Calibri" pitchFamily="34" charset="0"/>
              </a:rPr>
              <a:t/>
            </a:r>
            <a:br>
              <a:rPr lang="el-GR" sz="2000" b="1" dirty="0" smtClean="0">
                <a:latin typeface="Calibri" pitchFamily="34" charset="0"/>
                <a:cs typeface="Calibri" pitchFamily="34" charset="0"/>
              </a:rPr>
            </a:br>
            <a:r>
              <a:rPr lang="el-GR" sz="2000" dirty="0" smtClean="0"/>
              <a:t/>
            </a:r>
            <a:br>
              <a:rPr lang="el-GR" sz="2000" dirty="0" smtClean="0"/>
            </a:br>
            <a:r>
              <a:rPr lang="el-GR" sz="2000" b="1" dirty="0" smtClean="0">
                <a:solidFill>
                  <a:schemeClr val="tx1"/>
                </a:solidFill>
                <a:latin typeface="Calibri" pitchFamily="34" charset="0"/>
                <a:cs typeface="Calibri" pitchFamily="34" charset="0"/>
              </a:rPr>
              <a:t> Ν. 3492/2006 _άρθρο 4 Ορισμοί</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000108"/>
            <a:ext cx="7742664" cy="4949172"/>
          </a:xfrm>
          <a:noFill/>
          <a:ln>
            <a:noFill/>
          </a:ln>
        </p:spPr>
        <p:txBody>
          <a:bodyPr>
            <a:noAutofit/>
          </a:bodyPr>
          <a:lstStyle/>
          <a:p>
            <a:pPr marL="180975" indent="-153988" algn="just">
              <a:lnSpc>
                <a:spcPct val="170000"/>
              </a:lnSpc>
              <a:spcBef>
                <a:spcPts val="0"/>
              </a:spcBef>
              <a:buFont typeface="Wingdings" pitchFamily="2" charset="2"/>
              <a:buChar char="Ø"/>
            </a:pPr>
            <a:r>
              <a:rPr lang="el-GR" sz="1800" b="1" dirty="0" smtClean="0">
                <a:solidFill>
                  <a:srgbClr val="FF0000"/>
                </a:solidFill>
                <a:latin typeface="Calibri" pitchFamily="34" charset="0"/>
                <a:cs typeface="Calibri" pitchFamily="34" charset="0"/>
              </a:rPr>
              <a:t>Εσωτερικός έλεγχος (</a:t>
            </a:r>
            <a:r>
              <a:rPr lang="en-US" sz="1800" b="1" dirty="0" smtClean="0">
                <a:solidFill>
                  <a:srgbClr val="FF0000"/>
                </a:solidFill>
                <a:latin typeface="Calibri" pitchFamily="34" charset="0"/>
                <a:cs typeface="Calibri" pitchFamily="34" charset="0"/>
              </a:rPr>
              <a:t>internal</a:t>
            </a:r>
            <a:r>
              <a:rPr lang="el-GR" sz="1800" b="1" dirty="0" smtClean="0">
                <a:solidFill>
                  <a:srgbClr val="FF0000"/>
                </a:solidFill>
                <a:latin typeface="Calibri" pitchFamily="34" charset="0"/>
                <a:cs typeface="Calibri" pitchFamily="34" charset="0"/>
              </a:rPr>
              <a:t> </a:t>
            </a:r>
            <a:r>
              <a:rPr lang="en-US" sz="1800" b="1" dirty="0" smtClean="0">
                <a:solidFill>
                  <a:srgbClr val="FF0000"/>
                </a:solidFill>
                <a:latin typeface="Calibri" pitchFamily="34" charset="0"/>
                <a:cs typeface="Calibri" pitchFamily="34" charset="0"/>
              </a:rPr>
              <a:t>audit</a:t>
            </a:r>
            <a:r>
              <a:rPr lang="el-GR" sz="1800" b="1" dirty="0" smtClean="0">
                <a:solidFill>
                  <a:srgbClr val="FF0000"/>
                </a:solidFill>
                <a:latin typeface="Calibri" pitchFamily="34" charset="0"/>
                <a:cs typeface="Calibri" pitchFamily="34" charset="0"/>
              </a:rPr>
              <a:t>): </a:t>
            </a:r>
            <a:r>
              <a:rPr lang="el-GR" sz="1800" dirty="0" smtClean="0">
                <a:latin typeface="Calibri" pitchFamily="34" charset="0"/>
                <a:cs typeface="Calibri" pitchFamily="34" charset="0"/>
              </a:rPr>
              <a:t>η </a:t>
            </a:r>
            <a:r>
              <a:rPr lang="el-GR" sz="1800" b="1" dirty="0" smtClean="0">
                <a:solidFill>
                  <a:srgbClr val="00B050"/>
                </a:solidFill>
                <a:latin typeface="Calibri" pitchFamily="34" charset="0"/>
                <a:cs typeface="Calibri" pitchFamily="34" charset="0"/>
              </a:rPr>
              <a:t>ανεξάρτητη</a:t>
            </a:r>
            <a:r>
              <a:rPr lang="el-GR" sz="1800" b="1" dirty="0" smtClean="0">
                <a:latin typeface="Calibri" pitchFamily="34" charset="0"/>
                <a:cs typeface="Calibri" pitchFamily="34" charset="0"/>
              </a:rPr>
              <a:t> ελεγκτική - συμβουλευτική δραστηριότητα</a:t>
            </a:r>
            <a:r>
              <a:rPr lang="el-GR" sz="1800" dirty="0" smtClean="0">
                <a:latin typeface="Calibri" pitchFamily="34" charset="0"/>
                <a:cs typeface="Calibri" pitchFamily="34" charset="0"/>
              </a:rPr>
              <a:t> παροχής διαβεβαίωσης περί της </a:t>
            </a:r>
            <a:r>
              <a:rPr lang="el-GR" sz="1800" b="1" dirty="0" smtClean="0">
                <a:latin typeface="Calibri" pitchFamily="34" charset="0"/>
                <a:cs typeface="Calibri" pitchFamily="34" charset="0"/>
              </a:rPr>
              <a:t>επάρκειας των </a:t>
            </a:r>
            <a:r>
              <a:rPr lang="el-GR" sz="1800" b="1" dirty="0" smtClean="0">
                <a:solidFill>
                  <a:srgbClr val="C00000"/>
                </a:solidFill>
                <a:latin typeface="Calibri" pitchFamily="34" charset="0"/>
                <a:cs typeface="Calibri" pitchFamily="34" charset="0"/>
              </a:rPr>
              <a:t>συστημάτων διαχείρισης &amp; ελέγχου ενός φορέα</a:t>
            </a:r>
            <a:r>
              <a:rPr lang="el-GR" sz="1800" dirty="0" smtClean="0">
                <a:latin typeface="Calibri" pitchFamily="34" charset="0"/>
                <a:cs typeface="Calibri" pitchFamily="34" charset="0"/>
              </a:rPr>
              <a:t>, με στόχο τη </a:t>
            </a:r>
            <a:r>
              <a:rPr lang="el-GR" sz="1800" b="1" dirty="0" smtClean="0">
                <a:solidFill>
                  <a:srgbClr val="00B050"/>
                </a:solidFill>
                <a:latin typeface="Calibri" pitchFamily="34" charset="0"/>
                <a:cs typeface="Calibri" pitchFamily="34" charset="0"/>
              </a:rPr>
              <a:t>βελτίωση των λειτουργιών του &amp; την επίτευξη των στόχων του</a:t>
            </a:r>
            <a:r>
              <a:rPr lang="el-GR" sz="1800" dirty="0" smtClean="0">
                <a:latin typeface="Calibri" pitchFamily="34" charset="0"/>
                <a:cs typeface="Calibri" pitchFamily="34" charset="0"/>
              </a:rPr>
              <a:t>, χρησιμοποιώντας συστημικές &amp; δομημένες </a:t>
            </a:r>
            <a:r>
              <a:rPr lang="el-GR" sz="1800" b="1" dirty="0" smtClean="0">
                <a:solidFill>
                  <a:srgbClr val="C00000"/>
                </a:solidFill>
                <a:latin typeface="Calibri" pitchFamily="34" charset="0"/>
                <a:cs typeface="Calibri" pitchFamily="34" charset="0"/>
              </a:rPr>
              <a:t>μεθοδολογίες,</a:t>
            </a:r>
            <a:r>
              <a:rPr lang="el-GR" sz="1800" dirty="0" smtClean="0">
                <a:latin typeface="Calibri" pitchFamily="34" charset="0"/>
                <a:cs typeface="Calibri" pitchFamily="34" charset="0"/>
              </a:rPr>
              <a:t> που στοχεύουν κυρίως στη βελτίωση της </a:t>
            </a:r>
            <a:r>
              <a:rPr lang="el-GR" sz="1800" b="1" dirty="0" smtClean="0">
                <a:solidFill>
                  <a:srgbClr val="00B050"/>
                </a:solidFill>
                <a:latin typeface="Calibri" pitchFamily="34" charset="0"/>
                <a:cs typeface="Calibri" pitchFamily="34" charset="0"/>
              </a:rPr>
              <a:t>αποτελεσματικότητας των διαδικασιών </a:t>
            </a:r>
            <a:r>
              <a:rPr lang="el-GR" sz="1800" dirty="0" smtClean="0">
                <a:latin typeface="Calibri" pitchFamily="34" charset="0"/>
                <a:cs typeface="Calibri" pitchFamily="34" charset="0"/>
              </a:rPr>
              <a:t>που διέπουν τη λειτουργία του, των </a:t>
            </a:r>
            <a:r>
              <a:rPr lang="el-GR" sz="1800" b="1" dirty="0" smtClean="0">
                <a:latin typeface="Calibri" pitchFamily="34" charset="0"/>
                <a:cs typeface="Calibri" pitchFamily="34" charset="0"/>
              </a:rPr>
              <a:t>διαδικασιών </a:t>
            </a:r>
            <a:r>
              <a:rPr lang="el-GR" sz="1800" b="1" dirty="0" smtClean="0">
                <a:solidFill>
                  <a:srgbClr val="00B050"/>
                </a:solidFill>
                <a:latin typeface="Calibri" pitchFamily="34" charset="0"/>
                <a:cs typeface="Calibri" pitchFamily="34" charset="0"/>
              </a:rPr>
              <a:t>διαχείρισης κινδύνου </a:t>
            </a:r>
            <a:r>
              <a:rPr lang="el-GR" sz="1800" dirty="0" smtClean="0">
                <a:latin typeface="Calibri" pitchFamily="34" charset="0"/>
                <a:cs typeface="Calibri" pitchFamily="34" charset="0"/>
              </a:rPr>
              <a:t>και των</a:t>
            </a:r>
            <a:r>
              <a:rPr lang="el-GR" sz="1800" b="1" dirty="0" smtClean="0">
                <a:latin typeface="Calibri" pitchFamily="34" charset="0"/>
                <a:cs typeface="Calibri" pitchFamily="34" charset="0"/>
              </a:rPr>
              <a:t> </a:t>
            </a:r>
            <a:r>
              <a:rPr lang="el-GR" sz="1800" b="1" dirty="0" smtClean="0">
                <a:solidFill>
                  <a:srgbClr val="00B050"/>
                </a:solidFill>
                <a:latin typeface="Calibri" pitchFamily="34" charset="0"/>
                <a:cs typeface="Calibri" pitchFamily="34" charset="0"/>
              </a:rPr>
              <a:t>διαδικασιών ελέγχου</a:t>
            </a:r>
            <a:r>
              <a:rPr lang="el-GR" sz="1800" dirty="0" smtClean="0">
                <a:latin typeface="Calibri" pitchFamily="34" charset="0"/>
                <a:cs typeface="Calibri" pitchFamily="34" charset="0"/>
              </a:rPr>
              <a:t>.</a:t>
            </a:r>
          </a:p>
          <a:p>
            <a:pPr marL="180975" indent="-153988" algn="just">
              <a:lnSpc>
                <a:spcPct val="170000"/>
              </a:lnSpc>
              <a:spcBef>
                <a:spcPts val="0"/>
              </a:spcBef>
              <a:buFont typeface="Wingdings" pitchFamily="2" charset="2"/>
              <a:buChar char="v"/>
            </a:pPr>
            <a:r>
              <a:rPr lang="el-GR" sz="1800" b="1" dirty="0" smtClean="0">
                <a:solidFill>
                  <a:srgbClr val="C00000"/>
                </a:solidFill>
                <a:latin typeface="Calibri" pitchFamily="34" charset="0"/>
              </a:rPr>
              <a:t>Μονάδα Εσωτερικού Ελέγχου</a:t>
            </a:r>
            <a:r>
              <a:rPr lang="el-GR" sz="1800" dirty="0" smtClean="0">
                <a:latin typeface="Calibri" pitchFamily="34" charset="0"/>
              </a:rPr>
              <a:t>: η ανεξάρτητη ελεγκτική - συμβουλευτική υπηρεσία, η οποία θα παρέχει διαβεβαίωση περί της </a:t>
            </a:r>
            <a:r>
              <a:rPr lang="el-GR" sz="1800" b="1" dirty="0" smtClean="0">
                <a:latin typeface="Calibri" pitchFamily="34" charset="0"/>
              </a:rPr>
              <a:t>επάρκειας</a:t>
            </a:r>
            <a:r>
              <a:rPr lang="el-GR" sz="1800" dirty="0" smtClean="0">
                <a:latin typeface="Calibri" pitchFamily="34" charset="0"/>
              </a:rPr>
              <a:t> των </a:t>
            </a:r>
            <a:r>
              <a:rPr lang="el-GR" sz="1800" b="1" dirty="0" smtClean="0">
                <a:latin typeface="Calibri" pitchFamily="34" charset="0"/>
              </a:rPr>
              <a:t>συστημάτων διαχείρισης και ελέγχου </a:t>
            </a:r>
            <a:r>
              <a:rPr lang="el-GR" sz="1800" dirty="0" smtClean="0">
                <a:latin typeface="Calibri" pitchFamily="34" charset="0"/>
              </a:rPr>
              <a:t>ενός φορέα.</a:t>
            </a:r>
            <a:endParaRPr lang="el-GR" sz="1800" b="1" i="1" dirty="0" smtClean="0">
              <a:solidFill>
                <a:srgbClr val="FF0000"/>
              </a:solidFill>
              <a:latin typeface="Calibri" pitchFamily="34" charset="0"/>
              <a:cs typeface="Calibri" pitchFamily="34" charset="0"/>
            </a:endParaRPr>
          </a:p>
          <a:p>
            <a:pPr marL="361950" indent="-334963" algn="just">
              <a:lnSpc>
                <a:spcPct val="150000"/>
              </a:lnSpc>
              <a:buFont typeface="Wingdings" pitchFamily="2" charset="2"/>
              <a:buChar char="Ø"/>
            </a:pPr>
            <a:endParaRPr lang="el-GR" sz="1800" i="1" dirty="0" smtClean="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22</a:t>
            </a:fld>
            <a:endParaRPr lang="el-GR"/>
          </a:p>
        </p:txBody>
      </p:sp>
      <p:sp>
        <p:nvSpPr>
          <p:cNvPr id="8" name="7 - Ορθογώνιο"/>
          <p:cNvSpPr/>
          <p:nvPr/>
        </p:nvSpPr>
        <p:spPr>
          <a:xfrm>
            <a:off x="1187624" y="200024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0"/>
            <a:ext cx="7858180" cy="428628"/>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latin typeface="Calibri" pitchFamily="34" charset="0"/>
                <a:cs typeface="Calibri" pitchFamily="34" charset="0"/>
              </a:rPr>
              <a:t/>
            </a:r>
            <a:br>
              <a:rPr lang="el-GR" sz="2000" b="1" dirty="0" smtClean="0">
                <a:latin typeface="Calibri" pitchFamily="34" charset="0"/>
                <a:cs typeface="Calibri" pitchFamily="34" charset="0"/>
              </a:rPr>
            </a:br>
            <a:r>
              <a:rPr lang="el-GR" sz="2000" dirty="0" smtClean="0"/>
              <a:t/>
            </a:r>
            <a:br>
              <a:rPr lang="el-GR" sz="2000" dirty="0" smtClean="0"/>
            </a:br>
            <a:r>
              <a:rPr lang="el-GR" sz="2000" b="1" dirty="0" smtClean="0">
                <a:solidFill>
                  <a:schemeClr val="tx1"/>
                </a:solidFill>
                <a:latin typeface="Calibri" pitchFamily="34" charset="0"/>
                <a:cs typeface="Calibri" pitchFamily="34" charset="0"/>
              </a:rPr>
              <a:t> Ν. 3492/2006 _άρθρο 4 Ορισμοί</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000100" y="857232"/>
            <a:ext cx="8001056" cy="5236064"/>
          </a:xfrm>
          <a:noFill/>
          <a:ln>
            <a:noFill/>
          </a:ln>
        </p:spPr>
        <p:txBody>
          <a:bodyPr>
            <a:noAutofit/>
          </a:bodyPr>
          <a:lstStyle/>
          <a:p>
            <a:pPr marL="180975" indent="-153988" algn="just">
              <a:lnSpc>
                <a:spcPct val="150000"/>
              </a:lnSpc>
              <a:spcBef>
                <a:spcPts val="0"/>
              </a:spcBef>
            </a:pPr>
            <a:r>
              <a:rPr lang="el-GR" sz="1800" b="1" dirty="0" smtClean="0">
                <a:solidFill>
                  <a:srgbClr val="C00000"/>
                </a:solidFill>
                <a:latin typeface="Calibri" pitchFamily="34" charset="0"/>
              </a:rPr>
              <a:t>Σύστημα εσωτερικού ελέγχου (</a:t>
            </a:r>
            <a:r>
              <a:rPr lang="en-US" sz="1800" b="1" dirty="0" smtClean="0">
                <a:solidFill>
                  <a:srgbClr val="C00000"/>
                </a:solidFill>
                <a:latin typeface="Calibri" pitchFamily="34" charset="0"/>
              </a:rPr>
              <a:t>internal</a:t>
            </a:r>
            <a:r>
              <a:rPr lang="el-GR" sz="1800" b="1" dirty="0" smtClean="0">
                <a:solidFill>
                  <a:srgbClr val="C00000"/>
                </a:solidFill>
                <a:latin typeface="Calibri" pitchFamily="34" charset="0"/>
              </a:rPr>
              <a:t> </a:t>
            </a:r>
            <a:r>
              <a:rPr lang="en-US" sz="1800" b="1" dirty="0" smtClean="0">
                <a:solidFill>
                  <a:srgbClr val="C00000"/>
                </a:solidFill>
                <a:latin typeface="Calibri" pitchFamily="34" charset="0"/>
              </a:rPr>
              <a:t>control</a:t>
            </a:r>
            <a:r>
              <a:rPr lang="el-GR" sz="1800" b="1" dirty="0" smtClean="0">
                <a:solidFill>
                  <a:srgbClr val="C00000"/>
                </a:solidFill>
                <a:latin typeface="Calibri" pitchFamily="34" charset="0"/>
              </a:rPr>
              <a:t>): </a:t>
            </a:r>
            <a:r>
              <a:rPr lang="el-GR" sz="1800" dirty="0" smtClean="0">
                <a:latin typeface="Calibri" pitchFamily="34" charset="0"/>
              </a:rPr>
              <a:t>το </a:t>
            </a:r>
            <a:r>
              <a:rPr lang="el-GR" sz="1800" b="1" dirty="0" smtClean="0">
                <a:solidFill>
                  <a:srgbClr val="00B050"/>
                </a:solidFill>
                <a:latin typeface="Calibri" pitchFamily="34" charset="0"/>
              </a:rPr>
              <a:t>συνολικό σύστημα διαχειριστικών &amp; άλλων ελέγχων</a:t>
            </a:r>
            <a:r>
              <a:rPr lang="el-GR" sz="1800" dirty="0" smtClean="0">
                <a:latin typeface="Calibri" pitchFamily="34" charset="0"/>
              </a:rPr>
              <a:t>, συμπεριλαμβανομένων: </a:t>
            </a:r>
          </a:p>
          <a:p>
            <a:pPr marL="180975" indent="-153988" algn="just">
              <a:lnSpc>
                <a:spcPct val="150000"/>
              </a:lnSpc>
              <a:spcBef>
                <a:spcPts val="0"/>
              </a:spcBef>
              <a:buFont typeface="Wingdings" pitchFamily="2" charset="2"/>
              <a:buChar char="ü"/>
            </a:pPr>
            <a:r>
              <a:rPr lang="el-GR" sz="1800" b="1" dirty="0" smtClean="0">
                <a:latin typeface="Calibri" pitchFamily="34" charset="0"/>
              </a:rPr>
              <a:t>των ελέγχων της οργανωτικής δομής, </a:t>
            </a:r>
          </a:p>
          <a:p>
            <a:pPr marL="180975" indent="-153988" algn="just">
              <a:lnSpc>
                <a:spcPct val="150000"/>
              </a:lnSpc>
              <a:spcBef>
                <a:spcPts val="0"/>
              </a:spcBef>
              <a:buFont typeface="Wingdings" pitchFamily="2" charset="2"/>
              <a:buChar char="ü"/>
            </a:pPr>
            <a:r>
              <a:rPr lang="el-GR" sz="1800" b="1" dirty="0" smtClean="0">
                <a:latin typeface="Calibri" pitchFamily="34" charset="0"/>
              </a:rPr>
              <a:t>των μεθοδολογιών, </a:t>
            </a:r>
          </a:p>
          <a:p>
            <a:pPr marL="180975" indent="-153988" algn="just">
              <a:lnSpc>
                <a:spcPct val="150000"/>
              </a:lnSpc>
              <a:spcBef>
                <a:spcPts val="0"/>
              </a:spcBef>
              <a:buFont typeface="Wingdings" pitchFamily="2" charset="2"/>
              <a:buChar char="ü"/>
            </a:pPr>
            <a:r>
              <a:rPr lang="el-GR" sz="1800" b="1" dirty="0" smtClean="0">
                <a:latin typeface="Calibri" pitchFamily="34" charset="0"/>
              </a:rPr>
              <a:t>των διαδικασιών &amp; του εσωτερικού ελέγχου (</a:t>
            </a:r>
            <a:r>
              <a:rPr lang="en-US" sz="1800" b="1" dirty="0" smtClean="0">
                <a:latin typeface="Calibri" pitchFamily="34" charset="0"/>
              </a:rPr>
              <a:t>internal</a:t>
            </a:r>
            <a:r>
              <a:rPr lang="el-GR" sz="1800" b="1" dirty="0" smtClean="0">
                <a:latin typeface="Calibri" pitchFamily="34" charset="0"/>
              </a:rPr>
              <a:t> </a:t>
            </a:r>
            <a:r>
              <a:rPr lang="en-US" sz="1800" b="1" dirty="0" smtClean="0">
                <a:latin typeface="Calibri" pitchFamily="34" charset="0"/>
              </a:rPr>
              <a:t>audit</a:t>
            </a:r>
            <a:r>
              <a:rPr lang="el-GR" sz="1800" b="1" dirty="0" smtClean="0">
                <a:latin typeface="Calibri" pitchFamily="34" charset="0"/>
              </a:rPr>
              <a:t>), </a:t>
            </a:r>
          </a:p>
          <a:p>
            <a:pPr marL="180975" indent="-153988" algn="just">
              <a:lnSpc>
                <a:spcPct val="150000"/>
              </a:lnSpc>
              <a:spcBef>
                <a:spcPts val="0"/>
              </a:spcBef>
            </a:pPr>
            <a:r>
              <a:rPr lang="el-GR" sz="1800" dirty="0" smtClean="0">
                <a:latin typeface="Calibri" pitchFamily="34" charset="0"/>
              </a:rPr>
              <a:t>	που έχει εφαρμόσει η Διοίκηση στις λειτουργίες του φορέα, για την υποστήριξη της επίτευξης των στόχων με αποδοτικό, αποτελεσματικό &amp; οικονομικό τρόπο. </a:t>
            </a:r>
          </a:p>
          <a:p>
            <a:pPr marL="0" algn="just">
              <a:lnSpc>
                <a:spcPct val="150000"/>
              </a:lnSpc>
              <a:spcBef>
                <a:spcPts val="0"/>
              </a:spcBef>
            </a:pPr>
            <a:r>
              <a:rPr lang="el-GR" sz="1800" b="1" dirty="0" smtClean="0">
                <a:solidFill>
                  <a:srgbClr val="C00000"/>
                </a:solidFill>
                <a:latin typeface="Calibri" pitchFamily="34" charset="0"/>
              </a:rPr>
              <a:t>Σκοπός</a:t>
            </a:r>
            <a:r>
              <a:rPr lang="el-GR" sz="1800" dirty="0" smtClean="0">
                <a:latin typeface="Calibri" pitchFamily="34" charset="0"/>
              </a:rPr>
              <a:t>: η διασφάλιση της συμμόρφωσης με τις πολιτικές της Διοίκησης, των περιουσιακών στοιχείων &amp; πόρων του φορέα, </a:t>
            </a:r>
            <a:r>
              <a:rPr lang="el-GR" sz="1800" b="1" dirty="0" smtClean="0">
                <a:solidFill>
                  <a:srgbClr val="C00000"/>
                </a:solidFill>
                <a:latin typeface="Calibri" pitchFamily="34" charset="0"/>
              </a:rPr>
              <a:t>μέσω πιστοποίησης της πληρότητας &amp; ακρίβειας των λογιστικών εγγραφών &amp; καταστάσεων</a:t>
            </a:r>
            <a:r>
              <a:rPr lang="el-GR" sz="1800" dirty="0" smtClean="0">
                <a:latin typeface="Calibri" pitchFamily="34" charset="0"/>
              </a:rPr>
              <a:t>. </a:t>
            </a:r>
          </a:p>
          <a:p>
            <a:pPr marL="90488" indent="-63500" algn="just">
              <a:lnSpc>
                <a:spcPct val="150000"/>
              </a:lnSpc>
              <a:spcBef>
                <a:spcPts val="0"/>
              </a:spcBef>
              <a:buFont typeface="Wingdings" pitchFamily="2" charset="2"/>
              <a:buChar char="Ø"/>
              <a:tabLst>
                <a:tab pos="0" algn="l"/>
              </a:tabLst>
            </a:pPr>
            <a:r>
              <a:rPr lang="el-GR" sz="1800" b="1" dirty="0" smtClean="0">
                <a:solidFill>
                  <a:srgbClr val="0070C0"/>
                </a:solidFill>
                <a:latin typeface="Calibri" pitchFamily="34" charset="0"/>
              </a:rPr>
              <a:t>Παρέχει επίκαιρες και αξιόπιστες δημοσιονομικές &amp; διαχειριστικές πληροφορίες</a:t>
            </a:r>
            <a:r>
              <a:rPr lang="el-GR" sz="1800" dirty="0" smtClean="0">
                <a:latin typeface="Calibri" pitchFamily="34" charset="0"/>
              </a:rPr>
              <a:t>.</a:t>
            </a:r>
          </a:p>
          <a:p>
            <a:pPr marL="361950" indent="-334963" algn="just">
              <a:lnSpc>
                <a:spcPct val="150000"/>
              </a:lnSpc>
              <a:spcBef>
                <a:spcPts val="0"/>
              </a:spcBef>
            </a:pPr>
            <a:endParaRPr lang="el-GR" sz="1800" i="1" dirty="0" smtClean="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23</a:t>
            </a:fld>
            <a:endParaRPr lang="el-GR"/>
          </a:p>
        </p:txBody>
      </p:sp>
      <p:sp>
        <p:nvSpPr>
          <p:cNvPr id="8" name="7 - Ορθογώνιο"/>
          <p:cNvSpPr/>
          <p:nvPr/>
        </p:nvSpPr>
        <p:spPr>
          <a:xfrm>
            <a:off x="1187624" y="200024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0"/>
            <a:ext cx="7858180" cy="428628"/>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latin typeface="Calibri" pitchFamily="34" charset="0"/>
                <a:cs typeface="Calibri" pitchFamily="34" charset="0"/>
              </a:rPr>
              <a:t/>
            </a:r>
            <a:br>
              <a:rPr lang="el-GR" sz="2000" b="1" dirty="0" smtClean="0">
                <a:latin typeface="Calibri" pitchFamily="34" charset="0"/>
                <a:cs typeface="Calibri" pitchFamily="34" charset="0"/>
              </a:rPr>
            </a:br>
            <a:r>
              <a:rPr lang="el-GR" sz="2000" dirty="0" smtClean="0"/>
              <a:t/>
            </a:r>
            <a:br>
              <a:rPr lang="el-GR" sz="2000" dirty="0" smtClean="0"/>
            </a:br>
            <a:r>
              <a:rPr lang="el-GR" sz="2000" b="1" dirty="0" smtClean="0">
                <a:solidFill>
                  <a:schemeClr val="tx1"/>
                </a:solidFill>
                <a:latin typeface="Calibri" pitchFamily="34" charset="0"/>
                <a:cs typeface="Calibri" pitchFamily="34" charset="0"/>
              </a:rPr>
              <a:t> Ν. 3492/2006 _άρθρο 4 Ορισμοί</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000100" y="857232"/>
            <a:ext cx="8001056" cy="4857784"/>
          </a:xfrm>
          <a:noFill/>
          <a:ln>
            <a:noFill/>
          </a:ln>
        </p:spPr>
        <p:txBody>
          <a:bodyPr>
            <a:noAutofit/>
          </a:bodyPr>
          <a:lstStyle/>
          <a:p>
            <a:pPr marL="361950" indent="-334963" algn="just">
              <a:lnSpc>
                <a:spcPct val="170000"/>
              </a:lnSpc>
              <a:spcBef>
                <a:spcPts val="0"/>
              </a:spcBef>
              <a:buFont typeface="Wingdings" pitchFamily="2" charset="2"/>
              <a:buChar char="Ø"/>
            </a:pPr>
            <a:r>
              <a:rPr lang="el-GR" sz="1800" b="1" dirty="0" smtClean="0">
                <a:solidFill>
                  <a:srgbClr val="C00000"/>
                </a:solidFill>
                <a:latin typeface="Calibri" pitchFamily="34" charset="0"/>
              </a:rPr>
              <a:t>Παρατυπία: </a:t>
            </a:r>
            <a:r>
              <a:rPr lang="el-GR" sz="1800" dirty="0" smtClean="0">
                <a:latin typeface="Calibri" pitchFamily="34" charset="0"/>
              </a:rPr>
              <a:t>κάθε </a:t>
            </a:r>
            <a:r>
              <a:rPr lang="el-GR" sz="1800" b="1" dirty="0" smtClean="0">
                <a:solidFill>
                  <a:srgbClr val="C00000"/>
                </a:solidFill>
                <a:latin typeface="Calibri" pitchFamily="34" charset="0"/>
              </a:rPr>
              <a:t>παράβαση διάταξης </a:t>
            </a:r>
            <a:r>
              <a:rPr lang="el-GR" sz="1800" dirty="0" smtClean="0">
                <a:latin typeface="Calibri" pitchFamily="34" charset="0"/>
              </a:rPr>
              <a:t>του εθνικού ή του ενωσιακού δικαίου με πραγματικό ή ενδεχόμενο αποτέλεσμα </a:t>
            </a:r>
            <a:r>
              <a:rPr lang="el-GR" sz="1800" b="1" dirty="0" smtClean="0">
                <a:latin typeface="Calibri" pitchFamily="34" charset="0"/>
              </a:rPr>
              <a:t>να ζημιωθεί ο προϋπολογισμός του ελεγχόμενου φορέα ή η περιουσιακή του κατάσταση</a:t>
            </a:r>
            <a:r>
              <a:rPr lang="el-GR" sz="1800" dirty="0" smtClean="0">
                <a:latin typeface="Calibri" pitchFamily="34" charset="0"/>
              </a:rPr>
              <a:t>.</a:t>
            </a:r>
          </a:p>
          <a:p>
            <a:pPr marL="361950" indent="-334963" algn="just">
              <a:lnSpc>
                <a:spcPct val="170000"/>
              </a:lnSpc>
              <a:spcBef>
                <a:spcPts val="0"/>
              </a:spcBef>
            </a:pPr>
            <a:endParaRPr lang="el-GR" sz="1800" dirty="0" smtClean="0">
              <a:latin typeface="Calibri" pitchFamily="34" charset="0"/>
            </a:endParaRPr>
          </a:p>
          <a:p>
            <a:pPr marL="361950" indent="-334963" algn="just">
              <a:lnSpc>
                <a:spcPct val="170000"/>
              </a:lnSpc>
              <a:spcBef>
                <a:spcPts val="0"/>
              </a:spcBef>
              <a:buFont typeface="Wingdings" pitchFamily="2" charset="2"/>
              <a:buChar char="Ø"/>
            </a:pPr>
            <a:r>
              <a:rPr lang="el-GR" sz="1800" b="1" dirty="0" smtClean="0">
                <a:solidFill>
                  <a:srgbClr val="C00000"/>
                </a:solidFill>
                <a:latin typeface="Calibri" pitchFamily="34" charset="0"/>
              </a:rPr>
              <a:t>Αρχή της χρηστής δημοσιονομικής διαχείρισης: </a:t>
            </a:r>
            <a:r>
              <a:rPr lang="el-GR" sz="1800" dirty="0" smtClean="0">
                <a:latin typeface="Calibri" pitchFamily="34" charset="0"/>
              </a:rPr>
              <a:t>η δημοσιονομική διαχείριση σύμφωνα με τις αρχές της οικονομίας, της αποδοτικότητας &amp; της αποτελεσματικότητας.</a:t>
            </a:r>
            <a:r>
              <a:rPr lang="el-GR" sz="1800" b="1" dirty="0" smtClean="0">
                <a:solidFill>
                  <a:schemeClr val="tx1"/>
                </a:solidFill>
                <a:latin typeface="Calibri" pitchFamily="34" charset="0"/>
                <a:cs typeface="Calibri" pitchFamily="34" charset="0"/>
              </a:rPr>
              <a:t>		</a:t>
            </a:r>
            <a:endParaRPr lang="el-GR" sz="1800" i="1" dirty="0" smtClean="0">
              <a:solidFill>
                <a:srgbClr val="FF0000"/>
              </a:solidFill>
              <a:latin typeface="Calibri" pitchFamily="34" charset="0"/>
              <a:cs typeface="Calibri" pitchFamily="34" charset="0"/>
            </a:endParaRPr>
          </a:p>
          <a:p>
            <a:pPr marL="361950" indent="-334963" algn="just">
              <a:lnSpc>
                <a:spcPct val="150000"/>
              </a:lnSpc>
              <a:spcBef>
                <a:spcPts val="0"/>
              </a:spcBef>
            </a:pPr>
            <a:endParaRPr lang="el-GR" sz="2000" b="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24</a:t>
            </a:fld>
            <a:endParaRPr lang="el-GR"/>
          </a:p>
        </p:txBody>
      </p:sp>
      <p:sp>
        <p:nvSpPr>
          <p:cNvPr id="8" name="7 - Ορθογώνιο"/>
          <p:cNvSpPr/>
          <p:nvPr/>
        </p:nvSpPr>
        <p:spPr>
          <a:xfrm>
            <a:off x="1187624" y="200024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0"/>
            <a:ext cx="7858180" cy="428628"/>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latin typeface="Calibri" pitchFamily="34" charset="0"/>
                <a:cs typeface="Calibri" pitchFamily="34" charset="0"/>
              </a:rPr>
              <a:t/>
            </a:r>
            <a:br>
              <a:rPr lang="el-GR" sz="2000" b="1" dirty="0" smtClean="0">
                <a:latin typeface="Calibri" pitchFamily="34" charset="0"/>
                <a:cs typeface="Calibri" pitchFamily="34" charset="0"/>
              </a:rPr>
            </a:br>
            <a:r>
              <a:rPr lang="el-GR" sz="2000" dirty="0" smtClean="0"/>
              <a:t/>
            </a:r>
            <a:br>
              <a:rPr lang="el-GR" sz="2000" dirty="0" smtClean="0"/>
            </a:br>
            <a:r>
              <a:rPr lang="el-GR" sz="2000" b="1" dirty="0" smtClean="0">
                <a:solidFill>
                  <a:schemeClr val="tx1"/>
                </a:solidFill>
                <a:latin typeface="Calibri" pitchFamily="34" charset="0"/>
                <a:cs typeface="Calibri" pitchFamily="34" charset="0"/>
              </a:rPr>
              <a:t> Ν. 3492/2006 _άρθρο 4 Ορισμοί</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000100" y="857232"/>
            <a:ext cx="8001056" cy="5236064"/>
          </a:xfrm>
          <a:noFill/>
          <a:ln>
            <a:noFill/>
          </a:ln>
        </p:spPr>
        <p:txBody>
          <a:bodyPr>
            <a:noAutofit/>
          </a:bodyPr>
          <a:lstStyle/>
          <a:p>
            <a:pPr marL="361950" indent="-334963" algn="just">
              <a:lnSpc>
                <a:spcPct val="160000"/>
              </a:lnSpc>
              <a:spcBef>
                <a:spcPts val="0"/>
              </a:spcBef>
              <a:buFont typeface="Wingdings" pitchFamily="2" charset="2"/>
              <a:buChar char="Ø"/>
            </a:pPr>
            <a:r>
              <a:rPr lang="el-GR" sz="1800" b="1" dirty="0" smtClean="0">
                <a:solidFill>
                  <a:srgbClr val="C00000"/>
                </a:solidFill>
                <a:latin typeface="Calibri" pitchFamily="34" charset="0"/>
              </a:rPr>
              <a:t>Δημοσιονομική διόρθωση</a:t>
            </a:r>
            <a:r>
              <a:rPr lang="el-GR" sz="1800" dirty="0" smtClean="0">
                <a:solidFill>
                  <a:srgbClr val="C00000"/>
                </a:solidFill>
                <a:latin typeface="Calibri" pitchFamily="34" charset="0"/>
              </a:rPr>
              <a:t>: </a:t>
            </a:r>
            <a:r>
              <a:rPr lang="el-GR" sz="1800" dirty="0" smtClean="0">
                <a:latin typeface="Calibri" pitchFamily="34" charset="0"/>
              </a:rPr>
              <a:t>η αφαίρεση ποσού από τον προϋπολογισμό του φορέα, το οποίο αντιστοιχεί στην οικονομική ζημία που προέκυψε για τον ΚΠ ή τον προϋπολογισμό του φορέα από </a:t>
            </a:r>
            <a:r>
              <a:rPr lang="el-GR" sz="1800" b="1" dirty="0" smtClean="0">
                <a:solidFill>
                  <a:srgbClr val="00B050"/>
                </a:solidFill>
                <a:latin typeface="Calibri" pitchFamily="34" charset="0"/>
              </a:rPr>
              <a:t>μεμονωμένη ή συστημική παρατυπία </a:t>
            </a:r>
            <a:r>
              <a:rPr lang="el-GR" sz="1800" dirty="0" smtClean="0">
                <a:latin typeface="Calibri" pitchFamily="34" charset="0"/>
              </a:rPr>
              <a:t>των οργάνων του </a:t>
            </a:r>
            <a:r>
              <a:rPr lang="el-GR" sz="1800" b="1" dirty="0" smtClean="0">
                <a:latin typeface="Calibri" pitchFamily="34" charset="0"/>
              </a:rPr>
              <a:t>&amp; η επαναφορά του στον ΚΠ ή η διάθεσή του για άλλες δραστηριότητες του φορέα</a:t>
            </a:r>
            <a:r>
              <a:rPr lang="el-GR" sz="1800" dirty="0" smtClean="0">
                <a:latin typeface="Calibri" pitchFamily="34" charset="0"/>
              </a:rPr>
              <a:t>, αντιστοίχως</a:t>
            </a:r>
            <a:r>
              <a:rPr lang="el-GR" sz="2000" dirty="0" smtClean="0">
                <a:latin typeface="Calibri" pitchFamily="34" charset="0"/>
              </a:rPr>
              <a:t>.</a:t>
            </a:r>
          </a:p>
          <a:p>
            <a:pPr marL="361950" indent="-334963" algn="just">
              <a:lnSpc>
                <a:spcPct val="160000"/>
              </a:lnSpc>
              <a:spcBef>
                <a:spcPts val="0"/>
              </a:spcBef>
            </a:pPr>
            <a:endParaRPr lang="el-GR" sz="800" dirty="0" smtClean="0">
              <a:latin typeface="Calibri" pitchFamily="34" charset="0"/>
            </a:endParaRPr>
          </a:p>
          <a:p>
            <a:pPr marL="361950" indent="-334963" algn="just">
              <a:lnSpc>
                <a:spcPct val="160000"/>
              </a:lnSpc>
              <a:spcBef>
                <a:spcPts val="0"/>
              </a:spcBef>
              <a:buFont typeface="Wingdings" pitchFamily="2" charset="2"/>
              <a:buChar char="Ø"/>
            </a:pPr>
            <a:r>
              <a:rPr lang="el-GR" sz="1800" b="1" dirty="0" smtClean="0">
                <a:solidFill>
                  <a:srgbClr val="C00000"/>
                </a:solidFill>
                <a:latin typeface="Calibri" pitchFamily="34" charset="0"/>
              </a:rPr>
              <a:t>Δημοσιονομική δέσμευση: </a:t>
            </a:r>
            <a:r>
              <a:rPr lang="el-GR" sz="1800" b="1" dirty="0" smtClean="0">
                <a:latin typeface="Calibri" pitchFamily="34" charset="0"/>
              </a:rPr>
              <a:t>η πράξη κράτησης των πιστώσεων που είναι αναγκαίες για την εκτέλεση μεταγενέστερων πληρωμών προς εκπλήρωση νομικής δέσμευσης</a:t>
            </a:r>
            <a:r>
              <a:rPr lang="el-GR" sz="1800" dirty="0" smtClean="0">
                <a:latin typeface="Calibri" pitchFamily="34" charset="0"/>
              </a:rPr>
              <a:t>.</a:t>
            </a:r>
          </a:p>
          <a:p>
            <a:pPr marL="361950" indent="-334963" algn="just">
              <a:lnSpc>
                <a:spcPct val="160000"/>
              </a:lnSpc>
              <a:spcBef>
                <a:spcPts val="0"/>
              </a:spcBef>
            </a:pPr>
            <a:endParaRPr lang="el-GR" sz="800" dirty="0" smtClean="0">
              <a:latin typeface="Calibri" pitchFamily="34" charset="0"/>
            </a:endParaRPr>
          </a:p>
          <a:p>
            <a:pPr marL="361950" indent="-334963" algn="just">
              <a:lnSpc>
                <a:spcPct val="160000"/>
              </a:lnSpc>
              <a:spcBef>
                <a:spcPts val="0"/>
              </a:spcBef>
              <a:buFont typeface="Wingdings" pitchFamily="2" charset="2"/>
              <a:buChar char="Ø"/>
            </a:pPr>
            <a:r>
              <a:rPr lang="el-GR" sz="1800" b="1" dirty="0" smtClean="0">
                <a:solidFill>
                  <a:srgbClr val="C00000"/>
                </a:solidFill>
                <a:latin typeface="Calibri" pitchFamily="34" charset="0"/>
              </a:rPr>
              <a:t>Νομική δέσμευση: </a:t>
            </a:r>
            <a:r>
              <a:rPr lang="el-GR" sz="1800" b="1" dirty="0" smtClean="0">
                <a:latin typeface="Calibri" pitchFamily="34" charset="0"/>
              </a:rPr>
              <a:t>η πράξη με την οποία ο </a:t>
            </a:r>
            <a:r>
              <a:rPr lang="el-GR" sz="1800" b="1" dirty="0" err="1" smtClean="0">
                <a:latin typeface="Calibri" pitchFamily="34" charset="0"/>
              </a:rPr>
              <a:t>διατάκτης</a:t>
            </a:r>
            <a:r>
              <a:rPr lang="el-GR" sz="1800" b="1" dirty="0" smtClean="0">
                <a:latin typeface="Calibri" pitchFamily="34" charset="0"/>
              </a:rPr>
              <a:t> δημιουργεί ή διαπιστώνει υποχρέωση από την οποία προκύπτει επιβάρυνση</a:t>
            </a:r>
            <a:r>
              <a:rPr lang="el-GR" sz="2000" dirty="0" smtClean="0">
                <a:latin typeface="Calibri" pitchFamily="34" charset="0"/>
              </a:rPr>
              <a:t>.</a:t>
            </a:r>
          </a:p>
          <a:p>
            <a:pPr algn="just">
              <a:lnSpc>
                <a:spcPct val="170000"/>
              </a:lnSpc>
              <a:spcBef>
                <a:spcPts val="0"/>
              </a:spcBef>
            </a:pPr>
            <a:r>
              <a:rPr lang="el-GR" sz="1600" dirty="0" smtClean="0"/>
              <a:t> </a:t>
            </a:r>
          </a:p>
          <a:p>
            <a:pPr marL="361950" indent="-334963" algn="just">
              <a:lnSpc>
                <a:spcPct val="150000"/>
              </a:lnSpc>
              <a:spcBef>
                <a:spcPts val="0"/>
              </a:spcBef>
            </a:pPr>
            <a:endParaRPr lang="el-GR" sz="2000" b="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25</a:t>
            </a:fld>
            <a:endParaRPr lang="el-GR"/>
          </a:p>
        </p:txBody>
      </p:sp>
      <p:sp>
        <p:nvSpPr>
          <p:cNvPr id="8" name="7 - Ορθογώνιο"/>
          <p:cNvSpPr/>
          <p:nvPr/>
        </p:nvSpPr>
        <p:spPr>
          <a:xfrm>
            <a:off x="1187624" y="200024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0"/>
            <a:ext cx="7858180" cy="642942"/>
          </a:xfrm>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solidFill>
                  <a:schemeClr val="tx1"/>
                </a:solidFill>
                <a:latin typeface="Calibri" pitchFamily="34" charset="0"/>
                <a:cs typeface="Calibri" pitchFamily="34" charset="0"/>
              </a:rPr>
              <a:t/>
            </a:r>
            <a:br>
              <a:rPr lang="el-GR" sz="2000" b="1" dirty="0" smtClean="0">
                <a:solidFill>
                  <a:schemeClr val="tx1"/>
                </a:solidFill>
                <a:latin typeface="Calibri" pitchFamily="34" charset="0"/>
                <a:cs typeface="Calibri" pitchFamily="34" charset="0"/>
              </a:rPr>
            </a:br>
            <a:r>
              <a:rPr lang="el-GR" sz="2000" b="1" dirty="0" smtClean="0">
                <a:latin typeface="Calibri" pitchFamily="34" charset="0"/>
                <a:cs typeface="Calibri" pitchFamily="34" charset="0"/>
              </a:rPr>
              <a:t/>
            </a:r>
            <a:br>
              <a:rPr lang="el-GR" sz="2000" b="1" dirty="0" smtClean="0">
                <a:latin typeface="Calibri" pitchFamily="34" charset="0"/>
                <a:cs typeface="Calibri" pitchFamily="34" charset="0"/>
              </a:rPr>
            </a:br>
            <a:r>
              <a:rPr lang="el-GR" sz="2000" dirty="0" smtClean="0"/>
              <a:t/>
            </a:r>
            <a:br>
              <a:rPr lang="el-GR" sz="2000" dirty="0" smtClean="0"/>
            </a:br>
            <a:r>
              <a:rPr lang="el-GR" sz="2000" b="1" dirty="0" smtClean="0">
                <a:solidFill>
                  <a:schemeClr val="tx1"/>
                </a:solidFill>
                <a:latin typeface="Calibri" pitchFamily="34" charset="0"/>
                <a:cs typeface="Calibri" pitchFamily="34" charset="0"/>
              </a:rPr>
              <a:t> Ν. 3492/2006 _άρθρο 1 </a:t>
            </a:r>
            <a:r>
              <a:rPr lang="el-GR" sz="2000" b="1" dirty="0" smtClean="0">
                <a:latin typeface="Calibri" pitchFamily="34" charset="0"/>
                <a:cs typeface="Calibri" pitchFamily="34" charset="0"/>
              </a:rPr>
              <a:t>Σύσταση Γενικής Διεύθυνσης Δημοσιονομικών Ελέγχων </a:t>
            </a:r>
            <a:r>
              <a:rPr lang="el-GR" sz="2200" b="1" dirty="0" smtClean="0">
                <a:solidFill>
                  <a:srgbClr val="FF0000"/>
                </a:solidFill>
                <a:latin typeface="Calibri" pitchFamily="34" charset="0"/>
                <a:cs typeface="Calibri" pitchFamily="34" charset="0"/>
              </a:rPr>
              <a:t>(ΓΔΔΕ) </a:t>
            </a:r>
            <a:r>
              <a:rPr lang="el-GR" sz="2000" b="1" dirty="0" smtClean="0">
                <a:latin typeface="Calibri" pitchFamily="34" charset="0"/>
                <a:cs typeface="Calibri" pitchFamily="34" charset="0"/>
              </a:rPr>
              <a:t>και αποστολή της &amp; 3 Πεδίο εφαρμογής</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428736"/>
            <a:ext cx="7671226" cy="4664560"/>
          </a:xfrm>
          <a:noFill/>
          <a:ln>
            <a:noFill/>
          </a:ln>
        </p:spPr>
        <p:txBody>
          <a:bodyPr>
            <a:noAutofit/>
          </a:bodyPr>
          <a:lstStyle/>
          <a:p>
            <a:pPr marL="361950" indent="-334963" algn="just">
              <a:lnSpc>
                <a:spcPct val="150000"/>
              </a:lnSpc>
              <a:spcBef>
                <a:spcPts val="0"/>
              </a:spcBef>
              <a:buFont typeface="Wingdings" pitchFamily="2" charset="2"/>
              <a:buChar char="Ø"/>
            </a:pPr>
            <a:r>
              <a:rPr lang="el-GR" sz="2000" b="1" dirty="0" smtClean="0">
                <a:latin typeface="Calibri" pitchFamily="34" charset="0"/>
                <a:cs typeface="Calibri" pitchFamily="34" charset="0"/>
              </a:rPr>
              <a:t>Σύσταση: </a:t>
            </a:r>
            <a:r>
              <a:rPr lang="el-GR" sz="2000" dirty="0" smtClean="0">
                <a:latin typeface="Calibri" pitchFamily="34" charset="0"/>
                <a:cs typeface="Calibri" pitchFamily="34" charset="0"/>
              </a:rPr>
              <a:t>Υπουργείο Οικονομικών\ΓΓΔΠ\</a:t>
            </a:r>
            <a:r>
              <a:rPr lang="el-GR" sz="2000" b="1" dirty="0" smtClean="0">
                <a:solidFill>
                  <a:srgbClr val="FF0000"/>
                </a:solidFill>
                <a:latin typeface="Calibri" pitchFamily="34" charset="0"/>
                <a:cs typeface="Calibri" pitchFamily="34" charset="0"/>
              </a:rPr>
              <a:t>ΓΔΔΕ</a:t>
            </a:r>
          </a:p>
          <a:p>
            <a:pPr marL="361950" indent="-334963" algn="just">
              <a:lnSpc>
                <a:spcPct val="150000"/>
              </a:lnSpc>
              <a:spcBef>
                <a:spcPts val="0"/>
              </a:spcBef>
              <a:buFont typeface="Wingdings" pitchFamily="2" charset="2"/>
              <a:buChar char="Ø"/>
            </a:pPr>
            <a:r>
              <a:rPr lang="el-GR" sz="2000" b="1" dirty="0" smtClean="0">
                <a:solidFill>
                  <a:srgbClr val="FF0000"/>
                </a:solidFill>
                <a:latin typeface="Calibri" pitchFamily="34" charset="0"/>
                <a:cs typeface="Calibri" pitchFamily="34" charset="0"/>
              </a:rPr>
              <a:t>Αποστολή:</a:t>
            </a:r>
            <a:r>
              <a:rPr lang="el-GR" sz="2000" dirty="0" smtClean="0">
                <a:latin typeface="Calibri" pitchFamily="34" charset="0"/>
                <a:cs typeface="Calibri" pitchFamily="34" charset="0"/>
              </a:rPr>
              <a:t> </a:t>
            </a:r>
            <a:r>
              <a:rPr lang="el-GR" sz="2000" b="1" dirty="0" smtClean="0">
                <a:latin typeface="Calibri" pitchFamily="34" charset="0"/>
                <a:cs typeface="Calibri" pitchFamily="34" charset="0"/>
              </a:rPr>
              <a:t>η διασφάλιση της χρηστής δημοσιονομικής διαχείρισης του ΚΠ &amp; του προϋπολογισμού των φορέων της </a:t>
            </a:r>
            <a:r>
              <a:rPr lang="el-GR" sz="2000" b="1" dirty="0" smtClean="0">
                <a:solidFill>
                  <a:srgbClr val="C00000"/>
                </a:solidFill>
                <a:latin typeface="Calibri" pitchFamily="34" charset="0"/>
                <a:cs typeface="Calibri" pitchFamily="34" charset="0"/>
              </a:rPr>
              <a:t>ΓΚ. </a:t>
            </a:r>
          </a:p>
          <a:p>
            <a:pPr marL="361950" indent="-334963" algn="just">
              <a:lnSpc>
                <a:spcPct val="150000"/>
              </a:lnSpc>
              <a:spcBef>
                <a:spcPts val="0"/>
              </a:spcBef>
              <a:buFont typeface="Wingdings" pitchFamily="2" charset="2"/>
              <a:buChar char="Ø"/>
            </a:pPr>
            <a:r>
              <a:rPr lang="el-GR" sz="2000" b="1" dirty="0" smtClean="0">
                <a:latin typeface="Calibri" pitchFamily="34" charset="0"/>
                <a:cs typeface="Calibri" pitchFamily="34" charset="0"/>
              </a:rPr>
              <a:t>Πεδίο εφαρμογής: </a:t>
            </a:r>
            <a:r>
              <a:rPr lang="el-GR" sz="2000" dirty="0" smtClean="0">
                <a:latin typeface="Calibri" pitchFamily="34" charset="0"/>
                <a:cs typeface="Calibri" pitchFamily="34" charset="0"/>
              </a:rPr>
              <a:t>οι ελεγχόμενοι φορείς καθορίζονται με Κ.Α. του Υπουργού Οικονομικών &amp; του καθ’ ύλη αρμόδιου Υπουργού. </a:t>
            </a:r>
          </a:p>
          <a:p>
            <a:pPr marL="361950" indent="-334963" algn="just">
              <a:lnSpc>
                <a:spcPct val="150000"/>
              </a:lnSpc>
            </a:pPr>
            <a:r>
              <a:rPr lang="el-GR" sz="2000" dirty="0" smtClean="0">
                <a:solidFill>
                  <a:srgbClr val="C00000"/>
                </a:solidFill>
                <a:latin typeface="Calibri" pitchFamily="34" charset="0"/>
                <a:cs typeface="Calibri" pitchFamily="34" charset="0"/>
              </a:rPr>
              <a:t>	</a:t>
            </a:r>
            <a:endParaRPr lang="el-GR" sz="2000" i="1" dirty="0" smtClean="0">
              <a:solidFill>
                <a:srgbClr val="FF0000"/>
              </a:solidFill>
              <a:latin typeface="Calibri" pitchFamily="34" charset="0"/>
              <a:cs typeface="Calibri" pitchFamily="34" charset="0"/>
            </a:endParaRPr>
          </a:p>
          <a:p>
            <a:pPr marL="361950" indent="-334963" algn="ctr">
              <a:lnSpc>
                <a:spcPct val="150000"/>
              </a:lnSpc>
            </a:pPr>
            <a:r>
              <a:rPr lang="en-US" sz="2000" b="1" dirty="0" smtClean="0">
                <a:latin typeface="Calibri" pitchFamily="34" charset="0"/>
                <a:cs typeface="Calibri" pitchFamily="34" charset="0"/>
                <a:hlinkClick r:id="rId3"/>
              </a:rPr>
              <a:t>https://www.minfin.gr/web/31351</a:t>
            </a:r>
            <a:endParaRPr lang="el-GR" sz="2000" b="1" dirty="0" smtClean="0">
              <a:latin typeface="Calibri" pitchFamily="34" charset="0"/>
              <a:cs typeface="Calibri" pitchFamily="34" charset="0"/>
            </a:endParaRPr>
          </a:p>
          <a:p>
            <a:pPr marL="361950" indent="-334963" algn="ctr">
              <a:lnSpc>
                <a:spcPct val="150000"/>
              </a:lnSpc>
              <a:spcBef>
                <a:spcPts val="0"/>
              </a:spcBef>
            </a:pPr>
            <a:r>
              <a:rPr lang="en-US" sz="2000" b="1" dirty="0" smtClean="0">
                <a:solidFill>
                  <a:schemeClr val="tx1"/>
                </a:solidFill>
                <a:latin typeface="Calibri" pitchFamily="34" charset="0"/>
                <a:cs typeface="Calibri" pitchFamily="34" charset="0"/>
                <a:hlinkClick r:id="rId4"/>
              </a:rPr>
              <a:t>https://www.minfin.gr/web/31351/enemerotiko-yliko</a:t>
            </a:r>
            <a:endParaRPr lang="el-GR" sz="2000" b="1" dirty="0" smtClean="0">
              <a:solidFill>
                <a:schemeClr val="tx1"/>
              </a:solidFill>
              <a:latin typeface="Calibri" pitchFamily="34" charset="0"/>
              <a:cs typeface="Calibri" pitchFamily="34" charset="0"/>
            </a:endParaRPr>
          </a:p>
          <a:p>
            <a:pPr marL="361950" indent="-334963" algn="ctr">
              <a:lnSpc>
                <a:spcPct val="150000"/>
              </a:lnSpc>
            </a:pPr>
            <a:endParaRPr lang="el-GR" sz="2000" b="1" i="1" dirty="0" smtClean="0">
              <a:solidFill>
                <a:srgbClr val="FF0000"/>
              </a:solidFill>
              <a:latin typeface="Calibri" pitchFamily="34" charset="0"/>
              <a:cs typeface="Calibri" pitchFamily="34" charset="0"/>
            </a:endParaRPr>
          </a:p>
          <a:p>
            <a:pPr marL="361950" indent="-334963" algn="just">
              <a:lnSpc>
                <a:spcPct val="150000"/>
              </a:lnSpc>
              <a:spcBef>
                <a:spcPts val="0"/>
              </a:spcBef>
            </a:pPr>
            <a:endParaRPr lang="el-GR" sz="2000" b="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26</a:t>
            </a:fld>
            <a:endParaRPr lang="el-GR"/>
          </a:p>
        </p:txBody>
      </p:sp>
      <p:sp>
        <p:nvSpPr>
          <p:cNvPr id="8" name="7 - Ορθογώνιο"/>
          <p:cNvSpPr/>
          <p:nvPr/>
        </p:nvSpPr>
        <p:spPr>
          <a:xfrm>
            <a:off x="1187624" y="200024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42941"/>
          </a:xfrm>
        </p:spPr>
        <p:style>
          <a:lnRef idx="2">
            <a:schemeClr val="accent3"/>
          </a:lnRef>
          <a:fillRef idx="1">
            <a:schemeClr val="lt1"/>
          </a:fillRef>
          <a:effectRef idx="0">
            <a:schemeClr val="accent3"/>
          </a:effectRef>
          <a:fontRef idx="minor">
            <a:schemeClr val="dk1"/>
          </a:fontRef>
        </p:style>
        <p:txBody>
          <a:bodyPr>
            <a:normAutofit/>
          </a:bodyPr>
          <a:lstStyle/>
          <a:p>
            <a:r>
              <a:rPr lang="el-GR" sz="2000" b="1" dirty="0" smtClean="0">
                <a:solidFill>
                  <a:schemeClr val="tx1"/>
                </a:solidFill>
                <a:latin typeface="Calibri" pitchFamily="34" charset="0"/>
                <a:cs typeface="Calibri" pitchFamily="34" charset="0"/>
              </a:rPr>
              <a:t>Ν. 3492/2006 _άρθρο 2</a:t>
            </a:r>
            <a:r>
              <a:rPr lang="el-GR" sz="2000" b="1" dirty="0" smtClean="0">
                <a:latin typeface="Calibri" pitchFamily="34" charset="0"/>
                <a:cs typeface="Calibri" pitchFamily="34" charset="0"/>
              </a:rPr>
              <a:t> </a:t>
            </a:r>
            <a:r>
              <a:rPr lang="el-GR" sz="2000" b="1" dirty="0" smtClean="0">
                <a:solidFill>
                  <a:srgbClr val="C00000"/>
                </a:solidFill>
                <a:latin typeface="Calibri" pitchFamily="34" charset="0"/>
                <a:cs typeface="Calibri" pitchFamily="34" charset="0"/>
              </a:rPr>
              <a:t>Αρμοδιότητες </a:t>
            </a:r>
            <a:r>
              <a:rPr lang="el-GR" sz="2000" b="1" dirty="0" smtClean="0">
                <a:latin typeface="Calibri" pitchFamily="34" charset="0"/>
                <a:cs typeface="Calibri" pitchFamily="34" charset="0"/>
              </a:rPr>
              <a:t>της Γ.Δ.Δ.Ε.</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071546"/>
            <a:ext cx="7671226" cy="4714908"/>
          </a:xfrm>
          <a:noFill/>
          <a:ln>
            <a:noFill/>
          </a:ln>
        </p:spPr>
        <p:txBody>
          <a:bodyPr>
            <a:noAutofit/>
          </a:bodyPr>
          <a:lstStyle/>
          <a:p>
            <a:pPr marL="361950" indent="-334963" algn="just">
              <a:lnSpc>
                <a:spcPct val="150000"/>
              </a:lnSpc>
              <a:spcBef>
                <a:spcPts val="0"/>
              </a:spcBef>
              <a:buFont typeface="Wingdings" pitchFamily="2" charset="2"/>
              <a:buChar char="ü"/>
            </a:pPr>
            <a:r>
              <a:rPr lang="el-GR" sz="2000" dirty="0" smtClean="0">
                <a:solidFill>
                  <a:srgbClr val="C00000"/>
                </a:solidFill>
                <a:latin typeface="Calibri" pitchFamily="34" charset="0"/>
                <a:cs typeface="Calibri" pitchFamily="34" charset="0"/>
              </a:rPr>
              <a:t>διενεργεί τακτικούς, έκτακτους  &amp; ειδικούς ελέγχους</a:t>
            </a:r>
          </a:p>
          <a:p>
            <a:pPr marL="361950" indent="-334963" algn="just">
              <a:lnSpc>
                <a:spcPct val="150000"/>
              </a:lnSpc>
              <a:spcBef>
                <a:spcPts val="0"/>
              </a:spcBef>
              <a:buFont typeface="Wingdings" pitchFamily="2" charset="2"/>
              <a:buChar char="ü"/>
            </a:pPr>
            <a:r>
              <a:rPr lang="el-GR" sz="2000" dirty="0" smtClean="0">
                <a:solidFill>
                  <a:schemeClr val="tx1"/>
                </a:solidFill>
                <a:latin typeface="Calibri" pitchFamily="34" charset="0"/>
                <a:cs typeface="Calibri" pitchFamily="34" charset="0"/>
              </a:rPr>
              <a:t>ελέγχει τη διαχείριση του ΚΠ &amp; των προϋπολογισμών των φορέων της ΓΚ</a:t>
            </a:r>
          </a:p>
          <a:p>
            <a:pPr marL="361950" indent="-334963" algn="just">
              <a:lnSpc>
                <a:spcPct val="150000"/>
              </a:lnSpc>
              <a:spcBef>
                <a:spcPts val="0"/>
              </a:spcBef>
              <a:buFont typeface="Wingdings" pitchFamily="2" charset="2"/>
              <a:buChar char="ü"/>
            </a:pPr>
            <a:r>
              <a:rPr lang="el-GR" sz="2000" dirty="0" smtClean="0">
                <a:solidFill>
                  <a:schemeClr val="tx1"/>
                </a:solidFill>
                <a:latin typeface="Calibri" pitchFamily="34" charset="0"/>
                <a:cs typeface="Calibri" pitchFamily="34" charset="0"/>
              </a:rPr>
              <a:t>ελέγχει τα συστήματα διαχείρισης &amp; ελέγχου των φορέων της ΓΚ</a:t>
            </a:r>
          </a:p>
          <a:p>
            <a:pPr marL="361950" indent="-334963" algn="just">
              <a:lnSpc>
                <a:spcPct val="150000"/>
              </a:lnSpc>
              <a:spcBef>
                <a:spcPts val="0"/>
              </a:spcBef>
              <a:buFont typeface="Wingdings" pitchFamily="2" charset="2"/>
              <a:buChar char="ü"/>
            </a:pPr>
            <a:r>
              <a:rPr lang="el-GR" sz="2000" dirty="0" smtClean="0">
                <a:solidFill>
                  <a:schemeClr val="tx1"/>
                </a:solidFill>
                <a:latin typeface="Calibri" pitchFamily="34" charset="0"/>
                <a:cs typeface="Calibri" pitchFamily="34" charset="0"/>
              </a:rPr>
              <a:t>ελέγχει τα εθνικά κληροδοτήματα, τις </a:t>
            </a:r>
            <a:r>
              <a:rPr lang="el-GR" sz="2000" b="1" dirty="0" smtClean="0">
                <a:solidFill>
                  <a:srgbClr val="C00000"/>
                </a:solidFill>
                <a:latin typeface="Calibri" pitchFamily="34" charset="0"/>
                <a:cs typeface="Calibri" pitchFamily="34" charset="0"/>
              </a:rPr>
              <a:t>ΜΚΟ</a:t>
            </a:r>
            <a:r>
              <a:rPr lang="el-GR" sz="2000" dirty="0" smtClean="0">
                <a:solidFill>
                  <a:schemeClr val="tx1"/>
                </a:solidFill>
                <a:latin typeface="Calibri" pitchFamily="34" charset="0"/>
                <a:cs typeface="Calibri" pitchFamily="34" charset="0"/>
              </a:rPr>
              <a:t> &amp; κάθε άλλο φορέα που της ανατίθεται από τον Υπουργό Οικονομικών</a:t>
            </a:r>
            <a:r>
              <a:rPr lang="el-GR" sz="2000" dirty="0" smtClean="0">
                <a:latin typeface="Calibri" pitchFamily="34" charset="0"/>
              </a:rPr>
              <a:t>.</a:t>
            </a:r>
            <a:endParaRPr lang="el-GR" sz="2000" dirty="0" smtClean="0">
              <a:solidFill>
                <a:schemeClr val="tx1"/>
              </a:solidFill>
              <a:latin typeface="Calibri" pitchFamily="34" charset="0"/>
              <a:cs typeface="Calibri" pitchFamily="34" charset="0"/>
            </a:endParaRPr>
          </a:p>
          <a:p>
            <a:pPr marL="361950" indent="-334963" algn="just">
              <a:lnSpc>
                <a:spcPct val="150000"/>
              </a:lnSpc>
              <a:spcBef>
                <a:spcPts val="0"/>
              </a:spcBef>
              <a:buFont typeface="Wingdings" pitchFamily="2" charset="2"/>
              <a:buChar char="ü"/>
            </a:pPr>
            <a:r>
              <a:rPr lang="el-GR" sz="2000" dirty="0" smtClean="0">
                <a:solidFill>
                  <a:schemeClr val="tx1"/>
                </a:solidFill>
                <a:latin typeface="Calibri" pitchFamily="34" charset="0"/>
                <a:cs typeface="Calibri" pitchFamily="34" charset="0"/>
              </a:rPr>
              <a:t>λαμβάνει ή εισηγείται τα κατάλληλα μέτρα για τη βελτίωση των συστημάτων διαχείρισης και ελέγχου των φορέων, </a:t>
            </a:r>
          </a:p>
          <a:p>
            <a:pPr marL="361950" indent="-334963"/>
            <a:endParaRPr lang="el-GR" sz="2000" b="1" dirty="0" smtClean="0">
              <a:solidFill>
                <a:schemeClr val="tx1"/>
              </a:solidFill>
              <a:latin typeface="Calibri" pitchFamily="34" charset="0"/>
              <a:cs typeface="Calibri" pitchFamily="34" charset="0"/>
            </a:endParaRPr>
          </a:p>
          <a:p>
            <a:pPr marL="0" indent="26988" algn="just">
              <a:lnSpc>
                <a:spcPts val="1920"/>
              </a:lnSpc>
              <a:spcBef>
                <a:spcPts val="0"/>
              </a:spcBef>
            </a:pPr>
            <a:endParaRPr lang="el-GR" sz="1600" b="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27</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42941"/>
          </a:xfrm>
        </p:spPr>
        <p:style>
          <a:lnRef idx="2">
            <a:schemeClr val="accent3"/>
          </a:lnRef>
          <a:fillRef idx="1">
            <a:schemeClr val="lt1"/>
          </a:fillRef>
          <a:effectRef idx="0">
            <a:schemeClr val="accent3"/>
          </a:effectRef>
          <a:fontRef idx="minor">
            <a:schemeClr val="dk1"/>
          </a:fontRef>
        </p:style>
        <p:txBody>
          <a:bodyPr>
            <a:normAutofit/>
          </a:bodyPr>
          <a:lstStyle/>
          <a:p>
            <a:r>
              <a:rPr lang="el-GR" sz="2000" b="1" dirty="0" smtClean="0">
                <a:solidFill>
                  <a:schemeClr val="tx1"/>
                </a:solidFill>
                <a:latin typeface="Calibri" pitchFamily="34" charset="0"/>
                <a:cs typeface="Calibri" pitchFamily="34" charset="0"/>
              </a:rPr>
              <a:t>Ν. 3492/2006 _άρθρο 2</a:t>
            </a:r>
            <a:r>
              <a:rPr lang="el-GR" sz="2000" b="1" dirty="0" smtClean="0">
                <a:latin typeface="Calibri" pitchFamily="34" charset="0"/>
                <a:cs typeface="Calibri" pitchFamily="34" charset="0"/>
              </a:rPr>
              <a:t> </a:t>
            </a:r>
            <a:r>
              <a:rPr lang="el-GR" sz="2000" b="1" dirty="0" smtClean="0">
                <a:solidFill>
                  <a:srgbClr val="C00000"/>
                </a:solidFill>
                <a:latin typeface="Calibri" pitchFamily="34" charset="0"/>
                <a:cs typeface="Calibri" pitchFamily="34" charset="0"/>
              </a:rPr>
              <a:t>Αρμοδιότητες </a:t>
            </a:r>
            <a:r>
              <a:rPr lang="el-GR" sz="2000" b="1" dirty="0" smtClean="0">
                <a:latin typeface="Calibri" pitchFamily="34" charset="0"/>
                <a:cs typeface="Calibri" pitchFamily="34" charset="0"/>
              </a:rPr>
              <a:t>της Γ.Δ.Δ.Ε.</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071546"/>
            <a:ext cx="7671226" cy="5021750"/>
          </a:xfrm>
          <a:noFill/>
          <a:ln>
            <a:noFill/>
          </a:ln>
        </p:spPr>
        <p:txBody>
          <a:bodyPr>
            <a:noAutofit/>
          </a:bodyPr>
          <a:lstStyle/>
          <a:p>
            <a:pPr marL="361950" indent="-334963" algn="just">
              <a:lnSpc>
                <a:spcPct val="150000"/>
              </a:lnSpc>
              <a:spcBef>
                <a:spcPts val="0"/>
              </a:spcBef>
              <a:buFont typeface="Wingdings" pitchFamily="2" charset="2"/>
              <a:buChar char="ü"/>
            </a:pPr>
            <a:r>
              <a:rPr lang="el-GR" sz="2000" b="1" dirty="0" smtClean="0">
                <a:solidFill>
                  <a:srgbClr val="C00000"/>
                </a:solidFill>
                <a:latin typeface="Calibri" pitchFamily="34" charset="0"/>
                <a:cs typeface="Calibri" pitchFamily="34" charset="0"/>
              </a:rPr>
              <a:t>επιβάλλει τις προβλεπόμενες κυρώσεις</a:t>
            </a:r>
            <a:r>
              <a:rPr lang="el-GR" sz="2000" b="1" dirty="0" smtClean="0">
                <a:solidFill>
                  <a:schemeClr val="tx1"/>
                </a:solidFill>
                <a:latin typeface="Calibri" pitchFamily="34" charset="0"/>
                <a:cs typeface="Calibri" pitchFamily="34" charset="0"/>
              </a:rPr>
              <a:t>,</a:t>
            </a:r>
          </a:p>
          <a:p>
            <a:pPr marL="361950" indent="-334963" algn="just">
              <a:lnSpc>
                <a:spcPct val="150000"/>
              </a:lnSpc>
              <a:spcBef>
                <a:spcPts val="0"/>
              </a:spcBef>
              <a:buFont typeface="Wingdings" pitchFamily="2" charset="2"/>
              <a:buChar char="ü"/>
            </a:pPr>
            <a:r>
              <a:rPr lang="el-GR" sz="2000" b="1" dirty="0" smtClean="0">
                <a:solidFill>
                  <a:schemeClr val="tx1"/>
                </a:solidFill>
                <a:latin typeface="Calibri" pitchFamily="34" charset="0"/>
                <a:cs typeface="Calibri" pitchFamily="34" charset="0"/>
              </a:rPr>
              <a:t>αναπτύσσει διακρατικές συνεργασίες σε ζητήματα σχετικά με την άσκηση των αρμοδιοτήτων της, &amp;</a:t>
            </a:r>
          </a:p>
          <a:p>
            <a:pPr marL="361950" indent="-334963" algn="just">
              <a:lnSpc>
                <a:spcPct val="150000"/>
              </a:lnSpc>
              <a:spcBef>
                <a:spcPts val="0"/>
              </a:spcBef>
              <a:buFont typeface="Wingdings" pitchFamily="2" charset="2"/>
              <a:buChar char="ü"/>
            </a:pPr>
            <a:r>
              <a:rPr lang="el-GR" sz="2000" b="1" dirty="0" smtClean="0">
                <a:solidFill>
                  <a:schemeClr val="tx1"/>
                </a:solidFill>
                <a:latin typeface="Calibri" pitchFamily="34" charset="0"/>
                <a:cs typeface="Calibri" pitchFamily="34" charset="0"/>
              </a:rPr>
              <a:t>συντάσσει  την ετήσια έκθεση ελέγχου </a:t>
            </a:r>
            <a:r>
              <a:rPr lang="el-GR" sz="2000" b="1" dirty="0" smtClean="0">
                <a:solidFill>
                  <a:srgbClr val="00B050"/>
                </a:solidFill>
                <a:latin typeface="Calibri" pitchFamily="34" charset="0"/>
                <a:cs typeface="Calibri" pitchFamily="34" charset="0"/>
              </a:rPr>
              <a:t>[άρθρ. 22,</a:t>
            </a:r>
            <a:r>
              <a:rPr lang="en-US" sz="2000" b="1" dirty="0" smtClean="0">
                <a:solidFill>
                  <a:srgbClr val="00B050"/>
                </a:solidFill>
                <a:latin typeface="Calibri" pitchFamily="34" charset="0"/>
                <a:cs typeface="Calibri" pitchFamily="34" charset="0"/>
              </a:rPr>
              <a:t> </a:t>
            </a:r>
            <a:r>
              <a:rPr lang="el-GR" sz="2000" b="1" dirty="0" smtClean="0">
                <a:solidFill>
                  <a:srgbClr val="00B050"/>
                </a:solidFill>
                <a:latin typeface="Calibri" pitchFamily="34" charset="0"/>
                <a:cs typeface="Calibri" pitchFamily="34" charset="0"/>
              </a:rPr>
              <a:t>βλ</a:t>
            </a:r>
            <a:r>
              <a:rPr lang="en-US" sz="2000" b="1" dirty="0" smtClean="0">
                <a:solidFill>
                  <a:srgbClr val="00B050"/>
                </a:solidFill>
                <a:latin typeface="Calibri" pitchFamily="34" charset="0"/>
                <a:cs typeface="Calibri" pitchFamily="34" charset="0"/>
              </a:rPr>
              <a:t>. </a:t>
            </a:r>
            <a:r>
              <a:rPr lang="el-GR" sz="2000" b="1" dirty="0" smtClean="0">
                <a:solidFill>
                  <a:srgbClr val="00B050"/>
                </a:solidFill>
                <a:latin typeface="Calibri" pitchFamily="34" charset="0"/>
                <a:cs typeface="Calibri" pitchFamily="34" charset="0"/>
              </a:rPr>
              <a:t>Ετήσια Έκθεση για τους δημοσιονομικούς ελέγχους _ ελεγκτική περίοδος 01.07.2017 - 30.06.2018]</a:t>
            </a:r>
            <a:endParaRPr lang="en-US" sz="2000" b="1" dirty="0" smtClean="0">
              <a:solidFill>
                <a:srgbClr val="00B050"/>
              </a:solidFill>
              <a:latin typeface="Calibri" pitchFamily="34" charset="0"/>
              <a:cs typeface="Calibri" pitchFamily="34" charset="0"/>
            </a:endParaRPr>
          </a:p>
          <a:p>
            <a:pPr marL="361950" indent="-334963" algn="ctr">
              <a:lnSpc>
                <a:spcPct val="150000"/>
              </a:lnSpc>
              <a:spcBef>
                <a:spcPts val="0"/>
              </a:spcBef>
            </a:pPr>
            <a:r>
              <a:rPr lang="en-US" sz="2000" dirty="0" smtClean="0">
                <a:hlinkClick r:id="rId3"/>
              </a:rPr>
              <a:t>https://www.minfin.gr/web/guest/ektheseis</a:t>
            </a:r>
            <a:endParaRPr lang="el-GR" sz="2000" b="1" dirty="0" smtClean="0">
              <a:solidFill>
                <a:srgbClr val="00B050"/>
              </a:solidFill>
              <a:latin typeface="Calibri" pitchFamily="34" charset="0"/>
              <a:cs typeface="Calibri" pitchFamily="34" charset="0"/>
            </a:endParaRPr>
          </a:p>
          <a:p>
            <a:pPr marL="361950" indent="-334963"/>
            <a:endParaRPr lang="el-GR" sz="2000" b="1" dirty="0" smtClean="0">
              <a:solidFill>
                <a:schemeClr val="tx1"/>
              </a:solidFill>
              <a:latin typeface="Calibri" pitchFamily="34" charset="0"/>
              <a:cs typeface="Calibri" pitchFamily="34" charset="0"/>
            </a:endParaRPr>
          </a:p>
          <a:p>
            <a:pPr marL="0" indent="26988" algn="just">
              <a:lnSpc>
                <a:spcPts val="1920"/>
              </a:lnSpc>
              <a:spcBef>
                <a:spcPts val="0"/>
              </a:spcBef>
            </a:pPr>
            <a:endParaRPr lang="el-GR" sz="2000" b="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28</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909313"/>
          </a:xfrm>
        </p:spPr>
        <p:style>
          <a:lnRef idx="2">
            <a:schemeClr val="accent3"/>
          </a:lnRef>
          <a:fillRef idx="1">
            <a:schemeClr val="lt1"/>
          </a:fillRef>
          <a:effectRef idx="0">
            <a:schemeClr val="accent3"/>
          </a:effectRef>
          <a:fontRef idx="minor">
            <a:schemeClr val="dk1"/>
          </a:fontRef>
        </p:style>
        <p:txBody>
          <a:bodyPr>
            <a:normAutofit/>
          </a:bodyPr>
          <a:lstStyle/>
          <a:p>
            <a:pPr algn="just"/>
            <a:r>
              <a:rPr lang="el-GR" sz="1800" b="1" dirty="0" smtClean="0">
                <a:solidFill>
                  <a:schemeClr val="tx1"/>
                </a:solidFill>
                <a:effectLst/>
                <a:latin typeface="Calibri" pitchFamily="34" charset="0"/>
                <a:cs typeface="Calibri" pitchFamily="34" charset="0"/>
              </a:rPr>
              <a:t>Ν. 3492/2006 _άρθρο 5</a:t>
            </a:r>
            <a:r>
              <a:rPr lang="el-GR" sz="1800" b="1" dirty="0" smtClean="0">
                <a:effectLst/>
                <a:latin typeface="Calibri" pitchFamily="34" charset="0"/>
              </a:rPr>
              <a:t>  αρμοδιότητες του ΓΓ ως προς την εποπτεία της Γ.Δ.Δ.Ε.</a:t>
            </a:r>
            <a:r>
              <a:rPr lang="el-GR" sz="1800" dirty="0" smtClean="0">
                <a:effectLst/>
                <a:latin typeface="Calibri" pitchFamily="34" charset="0"/>
              </a:rPr>
              <a:t/>
            </a:r>
            <a:br>
              <a:rPr lang="el-GR" sz="1800" dirty="0" smtClean="0">
                <a:effectLst/>
                <a:latin typeface="Calibri" pitchFamily="34" charset="0"/>
              </a:rPr>
            </a:br>
            <a:r>
              <a:rPr lang="el-GR" sz="1800" b="1" dirty="0" smtClean="0">
                <a:solidFill>
                  <a:schemeClr val="tx1"/>
                </a:solidFill>
                <a:effectLst/>
                <a:latin typeface="Calibri" pitchFamily="34" charset="0"/>
                <a:cs typeface="Calibri" pitchFamily="34" charset="0"/>
              </a:rPr>
              <a:t>&amp; </a:t>
            </a:r>
            <a:r>
              <a:rPr lang="el-GR" sz="1800" b="1" dirty="0" smtClean="0">
                <a:solidFill>
                  <a:srgbClr val="FF0000"/>
                </a:solidFill>
                <a:effectLst/>
                <a:latin typeface="Calibri" pitchFamily="34" charset="0"/>
                <a:cs typeface="Calibri" pitchFamily="34" charset="0"/>
              </a:rPr>
              <a:t>6 Διάρθρωση της Γ.Δ.Δ.Ε.</a:t>
            </a:r>
          </a:p>
        </p:txBody>
      </p:sp>
      <p:sp>
        <p:nvSpPr>
          <p:cNvPr id="3" name="2 - Υπότιτλος"/>
          <p:cNvSpPr>
            <a:spLocks noGrp="1"/>
          </p:cNvSpPr>
          <p:nvPr>
            <p:ph type="subTitle" idx="1"/>
          </p:nvPr>
        </p:nvSpPr>
        <p:spPr>
          <a:xfrm>
            <a:off x="1115616" y="1268760"/>
            <a:ext cx="7848872" cy="4824536"/>
          </a:xfrm>
          <a:noFill/>
          <a:ln>
            <a:noFill/>
          </a:ln>
        </p:spPr>
        <p:txBody>
          <a:bodyPr>
            <a:noAutofit/>
          </a:bodyPr>
          <a:lstStyle/>
          <a:p>
            <a:pPr marL="361950" indent="-334963" algn="just">
              <a:lnSpc>
                <a:spcPct val="150000"/>
              </a:lnSpc>
              <a:spcBef>
                <a:spcPts val="0"/>
              </a:spcBef>
              <a:buFont typeface="Wingdings" pitchFamily="2" charset="2"/>
              <a:buChar char="Ø"/>
            </a:pPr>
            <a:r>
              <a:rPr lang="el-GR" sz="2000" b="1" dirty="0" smtClean="0">
                <a:solidFill>
                  <a:schemeClr val="tx1"/>
                </a:solidFill>
                <a:latin typeface="Calibri" pitchFamily="34" charset="0"/>
              </a:rPr>
              <a:t>Ισχύουσα διάρθρωση</a:t>
            </a:r>
            <a:r>
              <a:rPr lang="el-GR" sz="2000" dirty="0" smtClean="0">
                <a:solidFill>
                  <a:schemeClr val="tx1"/>
                </a:solidFill>
                <a:latin typeface="Calibri" pitchFamily="34" charset="0"/>
              </a:rPr>
              <a:t>: </a:t>
            </a:r>
            <a:r>
              <a:rPr lang="el-GR" sz="1800" dirty="0" smtClean="0">
                <a:solidFill>
                  <a:srgbClr val="C00000"/>
                </a:solidFill>
                <a:latin typeface="Calibri" pitchFamily="34" charset="0"/>
              </a:rPr>
              <a:t>[Π.Δ.142/2017 «Οργανισμός του </a:t>
            </a:r>
            <a:r>
              <a:rPr lang="el-GR" sz="1800" dirty="0" err="1" smtClean="0">
                <a:solidFill>
                  <a:srgbClr val="C00000"/>
                </a:solidFill>
                <a:latin typeface="Calibri" pitchFamily="34" charset="0"/>
              </a:rPr>
              <a:t>ΥπΟικ</a:t>
            </a:r>
            <a:r>
              <a:rPr lang="el-GR" sz="1800" dirty="0" smtClean="0">
                <a:solidFill>
                  <a:srgbClr val="C00000"/>
                </a:solidFill>
                <a:latin typeface="Calibri" pitchFamily="34" charset="0"/>
              </a:rPr>
              <a:t>.»]</a:t>
            </a:r>
          </a:p>
          <a:p>
            <a:pPr marL="361950" indent="-334963" algn="just">
              <a:lnSpc>
                <a:spcPct val="150000"/>
              </a:lnSpc>
              <a:spcBef>
                <a:spcPts val="0"/>
              </a:spcBef>
              <a:buFont typeface="Wingdings" pitchFamily="2" charset="2"/>
              <a:buChar char="Ø"/>
            </a:pPr>
            <a:r>
              <a:rPr lang="el-GR" sz="2000" b="1" dirty="0" smtClean="0">
                <a:solidFill>
                  <a:srgbClr val="7030A0"/>
                </a:solidFill>
                <a:latin typeface="Calibri" pitchFamily="34" charset="0"/>
              </a:rPr>
              <a:t>Γενική Διεύθυνση Δημοσιονομικών Ελέγχων</a:t>
            </a:r>
            <a:r>
              <a:rPr lang="el-GR" sz="2000" b="1" dirty="0" smtClean="0">
                <a:latin typeface="Calibri" pitchFamily="34" charset="0"/>
              </a:rPr>
              <a:t>, </a:t>
            </a:r>
            <a:r>
              <a:rPr lang="el-GR" sz="2000" dirty="0" smtClean="0">
                <a:latin typeface="Calibri" pitchFamily="34" charset="0"/>
              </a:rPr>
              <a:t>οι αρμοδιότητες της ΓΔΔΕ ανατέθηκαν στις </a:t>
            </a:r>
            <a:r>
              <a:rPr lang="el-GR" sz="2000" b="1" dirty="0" smtClean="0">
                <a:latin typeface="Calibri" pitchFamily="34" charset="0"/>
              </a:rPr>
              <a:t>Δ.Υ.Ε.Ε.</a:t>
            </a:r>
          </a:p>
          <a:p>
            <a:pPr marL="361950" indent="-334963" algn="just">
              <a:lnSpc>
                <a:spcPct val="150000"/>
              </a:lnSpc>
              <a:spcBef>
                <a:spcPts val="0"/>
              </a:spcBef>
            </a:pPr>
            <a:r>
              <a:rPr lang="el-GR" sz="2000" dirty="0" smtClean="0">
                <a:solidFill>
                  <a:srgbClr val="00B050"/>
                </a:solidFill>
                <a:latin typeface="Calibri" pitchFamily="34" charset="0"/>
              </a:rPr>
              <a:t>α) </a:t>
            </a:r>
            <a:r>
              <a:rPr lang="el-GR" sz="2000" dirty="0" smtClean="0">
                <a:latin typeface="Calibri" pitchFamily="34" charset="0"/>
              </a:rPr>
              <a:t>Αυτοτελές Τμήμα Νομικής Υποστήριξης </a:t>
            </a:r>
          </a:p>
          <a:p>
            <a:pPr marL="361950" indent="-334963" algn="just">
              <a:lnSpc>
                <a:spcPct val="150000"/>
              </a:lnSpc>
              <a:spcBef>
                <a:spcPts val="0"/>
              </a:spcBef>
            </a:pPr>
            <a:r>
              <a:rPr lang="el-GR" sz="2000" dirty="0" smtClean="0">
                <a:solidFill>
                  <a:srgbClr val="00B050"/>
                </a:solidFill>
                <a:latin typeface="Calibri" pitchFamily="34" charset="0"/>
              </a:rPr>
              <a:t>β)</a:t>
            </a:r>
            <a:r>
              <a:rPr lang="el-GR" sz="2000" dirty="0" smtClean="0">
                <a:latin typeface="Calibri" pitchFamily="34" charset="0"/>
              </a:rPr>
              <a:t> Διεύθυνση Σχεδιασμού Μεθοδολογίας &amp; Επιβολής Κυρώσεων </a:t>
            </a:r>
          </a:p>
          <a:p>
            <a:pPr marL="361950" indent="-334963" algn="just">
              <a:lnSpc>
                <a:spcPct val="150000"/>
              </a:lnSpc>
              <a:spcBef>
                <a:spcPts val="0"/>
              </a:spcBef>
            </a:pPr>
            <a:r>
              <a:rPr lang="el-GR" sz="2000" dirty="0" smtClean="0">
                <a:solidFill>
                  <a:srgbClr val="00B050"/>
                </a:solidFill>
                <a:latin typeface="Calibri" pitchFamily="34" charset="0"/>
              </a:rPr>
              <a:t>γ)</a:t>
            </a:r>
            <a:r>
              <a:rPr lang="el-GR" sz="2000" dirty="0" smtClean="0">
                <a:latin typeface="Calibri" pitchFamily="34" charset="0"/>
              </a:rPr>
              <a:t> Διεύθυνση Προγραμματισμού και Συντονισμού Ελέγχων </a:t>
            </a:r>
          </a:p>
          <a:p>
            <a:pPr marL="361950" indent="-334963" algn="just">
              <a:lnSpc>
                <a:spcPct val="150000"/>
              </a:lnSpc>
              <a:spcBef>
                <a:spcPts val="0"/>
              </a:spcBef>
            </a:pPr>
            <a:r>
              <a:rPr lang="el-GR" sz="2000" dirty="0" smtClean="0">
                <a:solidFill>
                  <a:srgbClr val="00B050"/>
                </a:solidFill>
                <a:latin typeface="Calibri" pitchFamily="34" charset="0"/>
              </a:rPr>
              <a:t>δ)</a:t>
            </a:r>
            <a:r>
              <a:rPr lang="el-GR" sz="2000" dirty="0" smtClean="0">
                <a:latin typeface="Calibri" pitchFamily="34" charset="0"/>
              </a:rPr>
              <a:t> Δημοσιονομικές Υπηρεσίες Εποπτείας και Ελέγχου</a:t>
            </a:r>
            <a:endParaRPr lang="el-GR" sz="2000" dirty="0" smtClean="0">
              <a:solidFill>
                <a:schemeClr val="tx1"/>
              </a:solidFill>
              <a:latin typeface="Calibri" pitchFamily="34" charset="0"/>
            </a:endParaRPr>
          </a:p>
          <a:p>
            <a:pPr marL="361950" indent="-334963" algn="just">
              <a:lnSpc>
                <a:spcPct val="150000"/>
              </a:lnSpc>
              <a:spcBef>
                <a:spcPts val="0"/>
              </a:spcBef>
              <a:buFont typeface="Wingdings" pitchFamily="2" charset="2"/>
              <a:buChar char="Ø"/>
            </a:pPr>
            <a:r>
              <a:rPr lang="el-GR" sz="2000" b="1" dirty="0" smtClean="0">
                <a:solidFill>
                  <a:srgbClr val="7030A0"/>
                </a:solidFill>
                <a:latin typeface="Calibri" pitchFamily="34" charset="0"/>
              </a:rPr>
              <a:t>Γενική Διεύθυνση Ελέγχων Συγχρηματοδοτούμενων Προγραμμάτων</a:t>
            </a:r>
          </a:p>
          <a:p>
            <a:pPr marL="361950" indent="-334963" algn="just">
              <a:lnSpc>
                <a:spcPct val="150000"/>
              </a:lnSpc>
              <a:spcBef>
                <a:spcPts val="0"/>
              </a:spcBef>
              <a:buFont typeface="Wingdings" pitchFamily="2" charset="2"/>
              <a:buChar char="v"/>
            </a:pPr>
            <a:r>
              <a:rPr lang="el-GR" sz="2000" b="1" dirty="0" smtClean="0">
                <a:latin typeface="Calibri" pitchFamily="34" charset="0"/>
              </a:rPr>
              <a:t>Λήψη αποφάσεων</a:t>
            </a:r>
            <a:r>
              <a:rPr lang="el-GR" sz="2000" dirty="0" smtClean="0">
                <a:latin typeface="Calibri" pitchFamily="34" charset="0"/>
              </a:rPr>
              <a:t>: Επιτροπή Συντονισμού Ελέγχων (Ε.Σ.ΕΛ.).</a:t>
            </a:r>
            <a:endParaRPr lang="el-GR" sz="2000" b="1" dirty="0" smtClean="0">
              <a:latin typeface="Calibri" pitchFamily="34" charset="0"/>
            </a:endParaRPr>
          </a:p>
          <a:p>
            <a:pPr marL="361950" indent="-334963" algn="just">
              <a:lnSpc>
                <a:spcPct val="150000"/>
              </a:lnSpc>
              <a:spcBef>
                <a:spcPts val="0"/>
              </a:spcBef>
              <a:buFont typeface="Wingdings" pitchFamily="2" charset="2"/>
              <a:buChar char="Ø"/>
            </a:pPr>
            <a:endParaRPr lang="el-GR" sz="2000" dirty="0" smtClean="0">
              <a:latin typeface="Calibri" pitchFamily="34" charset="0"/>
            </a:endParaRPr>
          </a:p>
          <a:p>
            <a:pPr marL="484187" indent="-457200" algn="just">
              <a:lnSpc>
                <a:spcPct val="150000"/>
              </a:lnSpc>
              <a:spcBef>
                <a:spcPts val="0"/>
              </a:spcBef>
            </a:pPr>
            <a:endParaRPr lang="el-GR" sz="2000" dirty="0" smtClean="0">
              <a:latin typeface="Calibri" pitchFamily="34" charset="0"/>
            </a:endParaRPr>
          </a:p>
          <a:p>
            <a:pPr marL="0" algn="just">
              <a:lnSpc>
                <a:spcPts val="1920"/>
              </a:lnSpc>
              <a:spcBef>
                <a:spcPts val="0"/>
              </a:spcBef>
            </a:pPr>
            <a:endParaRPr lang="el-GR" sz="1600" b="1" u="sng" dirty="0" smtClean="0">
              <a:latin typeface="Calibri" pitchFamily="34" charset="0"/>
              <a:cs typeface="Calibri" pitchFamily="34" charset="0"/>
              <a:hlinkClick r:id="rId3"/>
            </a:endParaRPr>
          </a:p>
          <a:p>
            <a:pPr marL="0" algn="just">
              <a:lnSpc>
                <a:spcPts val="1920"/>
              </a:lnSpc>
              <a:spcBef>
                <a:spcPts val="0"/>
              </a:spcBef>
            </a:pPr>
            <a:endParaRPr lang="el-GR" sz="1600" b="1" u="sng" dirty="0" smtClean="0">
              <a:latin typeface="Calibri" pitchFamily="34" charset="0"/>
              <a:cs typeface="Calibri" pitchFamily="34" charset="0"/>
              <a:hlinkClick r:id="rId3"/>
            </a:endParaRPr>
          </a:p>
          <a:p>
            <a:pPr marL="0" indent="26988" algn="just">
              <a:lnSpc>
                <a:spcPts val="1920"/>
              </a:lnSpc>
              <a:spcBef>
                <a:spcPts val="0"/>
              </a:spcBef>
            </a:pPr>
            <a:endParaRPr lang="el-GR" sz="1600" b="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29</a:t>
            </a:fld>
            <a:endParaRPr lang="el-GR"/>
          </a:p>
        </p:txBody>
      </p:sp>
      <p:sp>
        <p:nvSpPr>
          <p:cNvPr id="8" name="7 - Ορθογώνιο"/>
          <p:cNvSpPr/>
          <p:nvPr/>
        </p:nvSpPr>
        <p:spPr>
          <a:xfrm>
            <a:off x="1214414" y="908720"/>
            <a:ext cx="746204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43608" y="188641"/>
            <a:ext cx="7858180" cy="454277"/>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ν.4129/2013 (Α 52)  &amp;  </a:t>
            </a:r>
            <a:r>
              <a:rPr lang="el-GR" sz="1800"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latin typeface="Calibri" pitchFamily="34" charset="0"/>
                <a:cs typeface="Calibri" pitchFamily="34" charset="0"/>
              </a:rPr>
              <a:t>ν</a:t>
            </a:r>
            <a:r>
              <a:rPr lang="el-GR" sz="1800" b="1" dirty="0" smtClean="0">
                <a:solidFill>
                  <a:srgbClr val="C00000"/>
                </a:solidFill>
                <a:latin typeface="Calibri" pitchFamily="34" charset="0"/>
                <a:cs typeface="Calibri" pitchFamily="34" charset="0"/>
              </a:rPr>
              <a:t>.4270/2014 - άρθρο 31  ΕΛΕΓΚΤΙΚΟ ΣΥΝΕΔΡΙΟ</a:t>
            </a:r>
          </a:p>
        </p:txBody>
      </p:sp>
      <p:sp>
        <p:nvSpPr>
          <p:cNvPr id="3" name="2 - Υπότιτλος"/>
          <p:cNvSpPr>
            <a:spLocks noGrp="1"/>
          </p:cNvSpPr>
          <p:nvPr>
            <p:ph type="subTitle" idx="1"/>
          </p:nvPr>
        </p:nvSpPr>
        <p:spPr>
          <a:xfrm>
            <a:off x="1000100" y="928670"/>
            <a:ext cx="7786742" cy="5000660"/>
          </a:xfrm>
          <a:noFill/>
          <a:ln>
            <a:noFill/>
          </a:ln>
        </p:spPr>
        <p:txBody>
          <a:bodyPr>
            <a:noAutofit/>
          </a:bodyPr>
          <a:lstStyle/>
          <a:p>
            <a:pPr marL="360363" indent="-333375" algn="just">
              <a:lnSpc>
                <a:spcPct val="170000"/>
              </a:lnSpc>
              <a:spcBef>
                <a:spcPts val="0"/>
              </a:spcBef>
              <a:buFont typeface="Wingdings" pitchFamily="2" charset="2"/>
              <a:buChar char="Ø"/>
            </a:pPr>
            <a:r>
              <a:rPr lang="el-GR" sz="2000" b="1" dirty="0" err="1" smtClean="0">
                <a:solidFill>
                  <a:srgbClr val="FF0000"/>
                </a:solidFill>
                <a:latin typeface="Calibri" pitchFamily="34" charset="0"/>
                <a:cs typeface="Calibri" pitchFamily="34" charset="0"/>
              </a:rPr>
              <a:t>ΕλΣ</a:t>
            </a:r>
            <a:r>
              <a:rPr lang="el-GR" sz="2000" b="1" dirty="0" smtClean="0">
                <a:solidFill>
                  <a:srgbClr val="FF0000"/>
                </a:solidFill>
                <a:latin typeface="Calibri" pitchFamily="34" charset="0"/>
                <a:cs typeface="Calibri" pitchFamily="34" charset="0"/>
              </a:rPr>
              <a:t>: Ανώτατο Δημοσιονομικό Δικαστήριο, άρθρο 98 Συντάγματος</a:t>
            </a:r>
          </a:p>
          <a:p>
            <a:pPr marL="360363" indent="-333375" algn="just">
              <a:lnSpc>
                <a:spcPct val="170000"/>
              </a:lnSpc>
              <a:spcBef>
                <a:spcPts val="0"/>
              </a:spcBef>
            </a:pPr>
            <a:endParaRPr lang="el-GR" sz="800" b="1" dirty="0" smtClean="0">
              <a:latin typeface="Calibri" pitchFamily="34" charset="0"/>
              <a:cs typeface="Calibri" pitchFamily="34" charset="0"/>
            </a:endParaRPr>
          </a:p>
          <a:p>
            <a:pPr marL="360363" indent="-333375" algn="just">
              <a:lnSpc>
                <a:spcPct val="170000"/>
              </a:lnSpc>
              <a:spcBef>
                <a:spcPts val="0"/>
              </a:spcBef>
              <a:buFont typeface="Wingdings" pitchFamily="2" charset="2"/>
              <a:buChar char="Ø"/>
            </a:pP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Αρμοδιότητες </a:t>
            </a:r>
            <a:r>
              <a:rPr lang="el-GR" sz="2000" b="1" dirty="0" smtClean="0">
                <a:solidFill>
                  <a:schemeClr val="tx1"/>
                </a:solidFill>
                <a:effectLst>
                  <a:outerShdw blurRad="38100" dist="38100" dir="2700000" algn="tl">
                    <a:srgbClr val="000000">
                      <a:alpha val="43137"/>
                    </a:srgbClr>
                  </a:outerShdw>
                </a:effectLst>
              </a:rPr>
              <a:t>[παρ. 2, αρθρ. 1 ν 4129/13]</a:t>
            </a:r>
            <a:endPar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endParaRPr>
          </a:p>
          <a:p>
            <a:pPr marL="177800" indent="-150813" algn="just">
              <a:lnSpc>
                <a:spcPct val="170000"/>
              </a:lnSpc>
              <a:spcBef>
                <a:spcPts val="0"/>
              </a:spcBef>
              <a:buFont typeface="Wingdings" pitchFamily="2" charset="2"/>
              <a:buChar char="ü"/>
            </a:pPr>
            <a:r>
              <a:rPr lang="el-GR" sz="2000" b="1" dirty="0" smtClean="0"/>
              <a:t>Όλες οι </a:t>
            </a:r>
            <a:r>
              <a:rPr lang="el-GR" sz="2000" b="1" dirty="0" smtClean="0">
                <a:solidFill>
                  <a:srgbClr val="C00000"/>
                </a:solidFill>
              </a:rPr>
              <a:t>δαπάνες</a:t>
            </a:r>
            <a:r>
              <a:rPr lang="el-GR" sz="2000" b="1" dirty="0" smtClean="0"/>
              <a:t> του Δημοσίου, των Ο.Τ.Α. Α &amp; Β Βαθμού &amp; των λοιπών Ν.Π.Δ.Δ., καθώς &amp; τα </a:t>
            </a:r>
            <a:r>
              <a:rPr lang="el-GR" sz="2000" b="1" dirty="0" smtClean="0">
                <a:solidFill>
                  <a:srgbClr val="C00000"/>
                </a:solidFill>
              </a:rPr>
              <a:t>έσοδα</a:t>
            </a:r>
            <a:r>
              <a:rPr lang="el-GR" sz="2000" b="1" dirty="0" smtClean="0"/>
              <a:t> αυτών, υπόκεινται σε έλεγχο από το </a:t>
            </a:r>
            <a:r>
              <a:rPr lang="el-GR" sz="2000" b="1" dirty="0" err="1" smtClean="0"/>
              <a:t>ΕλΣ</a:t>
            </a:r>
            <a:r>
              <a:rPr lang="el-GR" sz="2000" b="1" dirty="0" smtClean="0"/>
              <a:t>, σύμφωνα με τις διατάξεις που το διέπουν &amp; </a:t>
            </a:r>
          </a:p>
          <a:p>
            <a:pPr marL="177800" indent="-150813" algn="just">
              <a:lnSpc>
                <a:spcPct val="170000"/>
              </a:lnSpc>
              <a:spcBef>
                <a:spcPts val="0"/>
              </a:spcBef>
            </a:pPr>
            <a:r>
              <a:rPr lang="el-GR" sz="2000" b="1" dirty="0" smtClean="0">
                <a:solidFill>
                  <a:srgbClr val="C00000"/>
                </a:solidFill>
                <a:effectLst>
                  <a:outerShdw blurRad="38100" dist="38100" dir="2700000" algn="tl">
                    <a:srgbClr val="000000">
                      <a:alpha val="43137"/>
                    </a:srgbClr>
                  </a:outerShdw>
                </a:effectLst>
              </a:rPr>
              <a:t>	</a:t>
            </a:r>
            <a:r>
              <a:rPr lang="el-GR" sz="2000" b="1" u="sng" dirty="0" smtClean="0">
                <a:solidFill>
                  <a:srgbClr val="C00000"/>
                </a:solidFill>
                <a:effectLst>
                  <a:outerShdw blurRad="38100" dist="38100" dir="2700000" algn="tl">
                    <a:srgbClr val="000000">
                      <a:alpha val="43137"/>
                    </a:srgbClr>
                  </a:outerShdw>
                </a:effectLst>
              </a:rPr>
              <a:t>τα διεθνή ελεγκτικά πρότυπα</a:t>
            </a:r>
            <a:endParaRPr lang="el-GR" sz="2000" b="1" dirty="0" smtClean="0">
              <a:solidFill>
                <a:schemeClr val="tx1"/>
              </a:solidFill>
              <a:effectLst>
                <a:outerShdw blurRad="38100" dist="38100" dir="2700000" algn="tl">
                  <a:srgbClr val="000000">
                    <a:alpha val="43137"/>
                  </a:srgbClr>
                </a:outerShdw>
              </a:effectLst>
            </a:endParaRPr>
          </a:p>
          <a:p>
            <a:pPr marL="0" indent="26988" algn="just">
              <a:lnSpc>
                <a:spcPct val="170000"/>
              </a:lnSpc>
              <a:spcBef>
                <a:spcPts val="0"/>
              </a:spcBef>
            </a:pPr>
            <a:endParaRPr lang="el-GR" sz="2000" b="1" dirty="0" smtClean="0">
              <a:solidFill>
                <a:srgbClr val="C00000"/>
              </a:solidFill>
              <a:effectLst>
                <a:outerShdw blurRad="38100" dist="38100" dir="2700000" algn="tl">
                  <a:srgbClr val="000000">
                    <a:alpha val="43137"/>
                  </a:srgbClr>
                </a:outerShdw>
              </a:effectLst>
            </a:endParaRPr>
          </a:p>
          <a:p>
            <a:pPr marL="0" indent="26988" algn="ctr">
              <a:lnSpc>
                <a:spcPct val="170000"/>
              </a:lnSpc>
              <a:spcBef>
                <a:spcPts val="0"/>
              </a:spcBef>
            </a:pPr>
            <a:r>
              <a:rPr lang="en-US" sz="2000" b="1" dirty="0" smtClean="0">
                <a:solidFill>
                  <a:srgbClr val="0070C0"/>
                </a:solidFill>
                <a:latin typeface="Calibri" pitchFamily="34" charset="0"/>
                <a:cs typeface="Calibri" pitchFamily="34" charset="0"/>
                <a:hlinkClick r:id="rId3"/>
              </a:rPr>
              <a:t> https://www.elsyn.gr/</a:t>
            </a:r>
            <a:endParaRPr lang="el-GR" sz="2000" dirty="0" smtClean="0"/>
          </a:p>
          <a:p>
            <a:pPr marL="360363" indent="-333375" algn="just">
              <a:lnSpc>
                <a:spcPct val="170000"/>
              </a:lnSpc>
              <a:spcBef>
                <a:spcPts val="0"/>
              </a:spcBef>
            </a:pP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a:p>
            <a:pPr algn="just"/>
            <a:endParaRPr lang="el-GR" sz="7200" b="1" dirty="0" smtClean="0">
              <a:solidFill>
                <a:srgbClr val="FF0000"/>
              </a:solidFill>
              <a:latin typeface="Calibri" pitchFamily="34" charset="0"/>
              <a:cs typeface="Calibri" pitchFamily="34" charset="0"/>
            </a:endParaRPr>
          </a:p>
          <a:p>
            <a:pPr algn="ctr"/>
            <a:endParaRPr lang="el-GR" sz="1600" b="1" dirty="0" smtClean="0">
              <a:solidFill>
                <a:srgbClr val="FF0000"/>
              </a:solidFill>
              <a:latin typeface="Calibri" pitchFamily="34" charset="0"/>
              <a:cs typeface="Calibri" pitchFamily="34" charset="0"/>
            </a:endParaRPr>
          </a:p>
          <a:p>
            <a:pPr algn="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a:t>
            </a:fld>
            <a:endParaRPr lang="el-GR"/>
          </a:p>
        </p:txBody>
      </p:sp>
      <p:sp>
        <p:nvSpPr>
          <p:cNvPr id="8" name="7 - Ορθογώνιο"/>
          <p:cNvSpPr/>
          <p:nvPr/>
        </p:nvSpPr>
        <p:spPr>
          <a:xfrm>
            <a:off x="1115616" y="714356"/>
            <a:ext cx="7848872" cy="1938992"/>
          </a:xfrm>
          <a:prstGeom prst="rect">
            <a:avLst/>
          </a:prstGeom>
        </p:spPr>
        <p:txBody>
          <a:bodyPr wrap="square">
            <a:spAutoFit/>
          </a:bodyPr>
          <a:lstStyle/>
          <a:p>
            <a:pPr marL="176213" indent="-149225" algn="ctr">
              <a:lnSpc>
                <a:spcPct val="150000"/>
              </a:lnSpc>
              <a:spcBef>
                <a:spcPts val="0"/>
              </a:spcBef>
            </a:pPr>
            <a:endParaRPr lang="el-GR" sz="1600" b="1" dirty="0" smtClean="0">
              <a:solidFill>
                <a:srgbClr val="0070C0"/>
              </a:solidFill>
              <a:latin typeface="Calibri" pitchFamily="34" charset="0"/>
              <a:cs typeface="Calibri" pitchFamily="34" charset="0"/>
              <a:hlinkClick r:id="rId3"/>
            </a:endParaRPr>
          </a:p>
          <a:p>
            <a:pPr marL="176213" indent="-149225" algn="ctr">
              <a:lnSpc>
                <a:spcPct val="150000"/>
              </a:lnSpc>
              <a:spcBef>
                <a:spcPts val="0"/>
              </a:spcBef>
            </a:pPr>
            <a:endParaRPr lang="el-GR" sz="1600" b="1" dirty="0" smtClean="0">
              <a:solidFill>
                <a:srgbClr val="0070C0"/>
              </a:solidFill>
              <a:latin typeface="Calibri" pitchFamily="34" charset="0"/>
              <a:cs typeface="Calibri" pitchFamily="34" charset="0"/>
              <a:hlinkClick r:id="rId3"/>
            </a:endParaRPr>
          </a:p>
          <a:p>
            <a:pPr marL="176213" indent="-149225" algn="ctr">
              <a:lnSpc>
                <a:spcPct val="150000"/>
              </a:lnSpc>
              <a:spcBef>
                <a:spcPts val="0"/>
              </a:spcBef>
            </a:pPr>
            <a:endParaRPr lang="el-GR" sz="1600" b="1" dirty="0" smtClean="0">
              <a:solidFill>
                <a:srgbClr val="0070C0"/>
              </a:solidFill>
              <a:latin typeface="Calibri" pitchFamily="34" charset="0"/>
              <a:cs typeface="Calibri" pitchFamily="34" charset="0"/>
              <a:hlinkClick r:id="rId3"/>
            </a:endParaRPr>
          </a:p>
          <a:p>
            <a:pPr marL="176213" indent="-149225" algn="ctr">
              <a:lnSpc>
                <a:spcPct val="150000"/>
              </a:lnSpc>
              <a:spcBef>
                <a:spcPts val="0"/>
              </a:spcBef>
            </a:pPr>
            <a:endParaRPr lang="el-GR" sz="1600" b="1" dirty="0" smtClean="0">
              <a:solidFill>
                <a:srgbClr val="0070C0"/>
              </a:solidFill>
              <a:latin typeface="Calibri" pitchFamily="34" charset="0"/>
              <a:cs typeface="Calibri" pitchFamily="34" charset="0"/>
              <a:hlinkClick r:id="rId3"/>
            </a:endParaRPr>
          </a:p>
          <a:p>
            <a:pPr marL="541782" indent="-514350" algn="just">
              <a:lnSpc>
                <a:spcPct val="150000"/>
              </a:lnSpc>
              <a:spcBef>
                <a:spcPts val="0"/>
              </a:spcBef>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549273"/>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solidFill>
                  <a:schemeClr val="tx1"/>
                </a:solidFill>
                <a:effectLst/>
                <a:latin typeface="Calibri" pitchFamily="34" charset="0"/>
                <a:cs typeface="Calibri" pitchFamily="34" charset="0"/>
              </a:rPr>
              <a:t>Ν. 3492/2006 _ οργάνωση &amp; λειτουργία ΓΔΕΕ </a:t>
            </a:r>
            <a:endParaRPr lang="el-GR" sz="1800" b="1" dirty="0" smtClean="0">
              <a:solidFill>
                <a:srgbClr val="FF0000"/>
              </a:solidFill>
              <a:effectLst/>
              <a:latin typeface="Calibri" pitchFamily="34" charset="0"/>
              <a:cs typeface="Calibri" pitchFamily="34" charset="0"/>
            </a:endParaRPr>
          </a:p>
        </p:txBody>
      </p:sp>
      <p:sp>
        <p:nvSpPr>
          <p:cNvPr id="3" name="2 - Υπότιτλος"/>
          <p:cNvSpPr>
            <a:spLocks noGrp="1"/>
          </p:cNvSpPr>
          <p:nvPr>
            <p:ph type="subTitle" idx="1"/>
          </p:nvPr>
        </p:nvSpPr>
        <p:spPr>
          <a:xfrm>
            <a:off x="1115616" y="836712"/>
            <a:ext cx="7848872" cy="5256584"/>
          </a:xfrm>
          <a:noFill/>
          <a:ln>
            <a:noFill/>
          </a:ln>
        </p:spPr>
        <p:txBody>
          <a:bodyPr>
            <a:noAutofit/>
          </a:bodyPr>
          <a:lstStyle/>
          <a:p>
            <a:pPr marL="361950" indent="-334963" algn="just">
              <a:lnSpc>
                <a:spcPct val="150000"/>
              </a:lnSpc>
              <a:spcBef>
                <a:spcPts val="0"/>
              </a:spcBef>
              <a:buFont typeface="Wingdings" pitchFamily="2" charset="2"/>
              <a:buChar char="Ø"/>
            </a:pPr>
            <a:r>
              <a:rPr lang="el-GR" sz="1800" b="1" dirty="0" smtClean="0">
                <a:latin typeface="Calibri" pitchFamily="34" charset="0"/>
              </a:rPr>
              <a:t>Εγγραφή εσόδων από την επιβολή δημοσιονομικών διορθώσεων</a:t>
            </a:r>
            <a:r>
              <a:rPr lang="el-GR" sz="1800" dirty="0" smtClean="0">
                <a:latin typeface="Calibri" pitchFamily="34" charset="0"/>
              </a:rPr>
              <a:t>: ΚΑΕ 3774 </a:t>
            </a:r>
            <a:r>
              <a:rPr lang="el-GR" sz="1800" dirty="0" smtClean="0">
                <a:solidFill>
                  <a:srgbClr val="C00000"/>
                </a:solidFill>
                <a:latin typeface="Calibri" pitchFamily="34" charset="0"/>
              </a:rPr>
              <a:t>(ΥΑ 2/50883/ΔΠΓΚ/04.04.2017). </a:t>
            </a:r>
          </a:p>
          <a:p>
            <a:pPr marL="361950" indent="-334963" algn="just">
              <a:lnSpc>
                <a:spcPct val="150000"/>
              </a:lnSpc>
              <a:spcBef>
                <a:spcPts val="0"/>
              </a:spcBef>
              <a:buFont typeface="Wingdings" pitchFamily="2" charset="2"/>
              <a:buChar char="Ø"/>
            </a:pPr>
            <a:r>
              <a:rPr lang="el-GR" sz="1800" b="1" dirty="0" smtClean="0">
                <a:solidFill>
                  <a:schemeClr val="tx1"/>
                </a:solidFill>
                <a:latin typeface="Calibri" pitchFamily="34" charset="0"/>
              </a:rPr>
              <a:t>Τροποποίηση Κανονισμού της Γ.Δ.Δ.Ε. περί επιβολής Δημοσιονομικών διορθώσεων: </a:t>
            </a:r>
          </a:p>
          <a:p>
            <a:pPr marL="361950" indent="-334963" algn="just">
              <a:lnSpc>
                <a:spcPct val="150000"/>
              </a:lnSpc>
              <a:spcBef>
                <a:spcPts val="0"/>
              </a:spcBef>
              <a:buFont typeface="Wingdings" pitchFamily="2" charset="2"/>
              <a:buChar char="ü"/>
            </a:pPr>
            <a:r>
              <a:rPr lang="el-GR" sz="1800" dirty="0" smtClean="0">
                <a:latin typeface="Calibri" pitchFamily="34" charset="0"/>
              </a:rPr>
              <a:t>στην ποσοστιαία διόρθωση της παρατυπίας με α/α 2 </a:t>
            </a:r>
            <a:r>
              <a:rPr lang="el-GR" sz="1800" i="1" dirty="0" smtClean="0">
                <a:latin typeface="Calibri" pitchFamily="34" charset="0"/>
              </a:rPr>
              <a:t>«Συμβάσεις που συνάφθηκαν χωρίς την επαρκή κινητοποίηση του ανταγωνισμού, χωρίς να υπάρχει ανωτέρα βία απορρέουσα από απρόοπτα περιστατικά»</a:t>
            </a:r>
            <a:r>
              <a:rPr lang="el-GR" sz="1800" dirty="0" smtClean="0">
                <a:latin typeface="Calibri" pitchFamily="34" charset="0"/>
              </a:rPr>
              <a:t> της ενότητας </a:t>
            </a:r>
            <a:r>
              <a:rPr lang="el-GR" sz="1800" i="1" dirty="0" smtClean="0">
                <a:latin typeface="Calibri" pitchFamily="34" charset="0"/>
              </a:rPr>
              <a:t>«Ι. Δημόσιες συμβάσεις έργων προμηθειών και παροχής υπηρεσιών» </a:t>
            </a:r>
            <a:r>
              <a:rPr lang="el-GR" sz="1800" dirty="0" smtClean="0">
                <a:latin typeface="Calibri" pitchFamily="34" charset="0"/>
              </a:rPr>
              <a:t>(</a:t>
            </a:r>
            <a:r>
              <a:rPr lang="el-GR" sz="1800" dirty="0" smtClean="0">
                <a:solidFill>
                  <a:srgbClr val="C00000"/>
                </a:solidFill>
                <a:latin typeface="Calibri" pitchFamily="34" charset="0"/>
              </a:rPr>
              <a:t>ΥΑ 72/02.01.2017, ΦΕΚ Β΄ 45). </a:t>
            </a:r>
          </a:p>
          <a:p>
            <a:pPr marL="361950" indent="-334963" algn="just">
              <a:lnSpc>
                <a:spcPct val="150000"/>
              </a:lnSpc>
              <a:spcBef>
                <a:spcPts val="0"/>
              </a:spcBef>
              <a:buFont typeface="Wingdings" pitchFamily="2" charset="2"/>
              <a:buChar char="ü"/>
            </a:pPr>
            <a:r>
              <a:rPr lang="el-GR" sz="1800" dirty="0" smtClean="0">
                <a:latin typeface="Calibri" pitchFamily="34" charset="0"/>
              </a:rPr>
              <a:t>στο υπόδειγμα καταλογιστικής πράξης, ώστε να περιλαμβάνει και τις περιπτώσεις </a:t>
            </a:r>
            <a:r>
              <a:rPr lang="el-GR" sz="1800" b="1" dirty="0" smtClean="0">
                <a:solidFill>
                  <a:srgbClr val="7030A0"/>
                </a:solidFill>
                <a:latin typeface="Calibri" pitchFamily="34" charset="0"/>
              </a:rPr>
              <a:t>περισσοτέρων του ενός των ευθυνόμενων προς καταλογισμό προσώπων</a:t>
            </a:r>
            <a:r>
              <a:rPr lang="el-GR" sz="1800" dirty="0" smtClean="0">
                <a:latin typeface="Calibri" pitchFamily="34" charset="0"/>
              </a:rPr>
              <a:t> </a:t>
            </a:r>
            <a:r>
              <a:rPr lang="el-GR" sz="1800" dirty="0" smtClean="0">
                <a:solidFill>
                  <a:srgbClr val="C00000"/>
                </a:solidFill>
                <a:latin typeface="Calibri" pitchFamily="34" charset="0"/>
              </a:rPr>
              <a:t>(ΥΑ 437/ 30.01.2017,ΦΕΚ Β΄ 484)</a:t>
            </a:r>
            <a:endParaRPr lang="el-GR" sz="1800" b="1" dirty="0" smtClean="0">
              <a:solidFill>
                <a:srgbClr val="C00000"/>
              </a:solidFill>
              <a:latin typeface="Calibri" pitchFamily="34" charset="0"/>
            </a:endParaRPr>
          </a:p>
          <a:p>
            <a:pPr marL="361950" indent="-334963" algn="just">
              <a:lnSpc>
                <a:spcPct val="150000"/>
              </a:lnSpc>
              <a:spcBef>
                <a:spcPts val="0"/>
              </a:spcBef>
            </a:pPr>
            <a:endParaRPr lang="el-GR" sz="1800" dirty="0" smtClean="0">
              <a:latin typeface="Calibri" pitchFamily="34" charset="0"/>
            </a:endParaRPr>
          </a:p>
          <a:p>
            <a:pPr marL="361950" indent="-334963" algn="just">
              <a:lnSpc>
                <a:spcPct val="150000"/>
              </a:lnSpc>
              <a:spcBef>
                <a:spcPts val="0"/>
              </a:spcBef>
            </a:pPr>
            <a:endParaRPr lang="el-GR" sz="1800" dirty="0" smtClean="0">
              <a:latin typeface="Calibri" pitchFamily="34" charset="0"/>
            </a:endParaRPr>
          </a:p>
          <a:p>
            <a:pPr marL="361950" indent="-334963" algn="just">
              <a:lnSpc>
                <a:spcPct val="150000"/>
              </a:lnSpc>
              <a:spcBef>
                <a:spcPts val="0"/>
              </a:spcBef>
            </a:pPr>
            <a:r>
              <a:rPr lang="el-GR" sz="1800" dirty="0" smtClean="0">
                <a:latin typeface="Calibri" pitchFamily="34" charset="0"/>
              </a:rPr>
              <a:t> </a:t>
            </a:r>
          </a:p>
          <a:p>
            <a:pPr marL="0" algn="just">
              <a:lnSpc>
                <a:spcPts val="1920"/>
              </a:lnSpc>
              <a:spcBef>
                <a:spcPts val="0"/>
              </a:spcBef>
            </a:pPr>
            <a:endParaRPr lang="el-GR" sz="1800" b="1" u="sng" dirty="0" smtClean="0">
              <a:latin typeface="Calibri" pitchFamily="34" charset="0"/>
              <a:cs typeface="Calibri" pitchFamily="34" charset="0"/>
              <a:hlinkClick r:id="rId3"/>
            </a:endParaRPr>
          </a:p>
          <a:p>
            <a:pPr marL="0" algn="just">
              <a:lnSpc>
                <a:spcPts val="1920"/>
              </a:lnSpc>
              <a:spcBef>
                <a:spcPts val="0"/>
              </a:spcBef>
            </a:pPr>
            <a:endParaRPr lang="el-GR" sz="1800" b="1" u="sng" dirty="0" smtClean="0">
              <a:latin typeface="Calibri" pitchFamily="34" charset="0"/>
              <a:cs typeface="Calibri" pitchFamily="34" charset="0"/>
              <a:hlinkClick r:id="rId3"/>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30</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549273"/>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solidFill>
                  <a:schemeClr val="tx1"/>
                </a:solidFill>
                <a:effectLst/>
                <a:latin typeface="Calibri" pitchFamily="34" charset="0"/>
                <a:cs typeface="Calibri" pitchFamily="34" charset="0"/>
              </a:rPr>
              <a:t>Ν. 3492/2006 _ οργάνωση &amp; λειτουργία ΓΔΕΕ </a:t>
            </a:r>
            <a:endParaRPr lang="el-GR" sz="1800" b="1" dirty="0" smtClean="0">
              <a:solidFill>
                <a:srgbClr val="FF0000"/>
              </a:solidFill>
              <a:effectLst/>
              <a:latin typeface="Calibri" pitchFamily="34" charset="0"/>
              <a:cs typeface="Calibri" pitchFamily="34" charset="0"/>
            </a:endParaRPr>
          </a:p>
        </p:txBody>
      </p:sp>
      <p:sp>
        <p:nvSpPr>
          <p:cNvPr id="3" name="2 - Υπότιτλος"/>
          <p:cNvSpPr>
            <a:spLocks noGrp="1"/>
          </p:cNvSpPr>
          <p:nvPr>
            <p:ph type="subTitle" idx="1"/>
          </p:nvPr>
        </p:nvSpPr>
        <p:spPr>
          <a:xfrm>
            <a:off x="1115616" y="836712"/>
            <a:ext cx="7848872" cy="5092618"/>
          </a:xfrm>
          <a:noFill/>
          <a:ln>
            <a:noFill/>
          </a:ln>
        </p:spPr>
        <p:txBody>
          <a:bodyPr>
            <a:noAutofit/>
          </a:bodyPr>
          <a:lstStyle/>
          <a:p>
            <a:pPr marL="361950" indent="-334963" algn="just">
              <a:lnSpc>
                <a:spcPct val="150000"/>
              </a:lnSpc>
              <a:spcBef>
                <a:spcPts val="0"/>
              </a:spcBef>
              <a:buFont typeface="Wingdings" pitchFamily="2" charset="2"/>
              <a:buChar char="Ø"/>
            </a:pPr>
            <a:r>
              <a:rPr lang="el-GR" sz="1800" dirty="0" smtClean="0"/>
              <a:t>Υπ’ </a:t>
            </a:r>
            <a:r>
              <a:rPr lang="el-GR" sz="1800" dirty="0" err="1" smtClean="0"/>
              <a:t>αριθμ</a:t>
            </a:r>
            <a:r>
              <a:rPr lang="el-GR" sz="1800" dirty="0" smtClean="0"/>
              <a:t>. 2/25130/ΔΣΜΕΚ16.03.2018 Απόφαση </a:t>
            </a:r>
            <a:r>
              <a:rPr lang="el-GR" sz="1800" dirty="0" err="1" smtClean="0"/>
              <a:t>ΥπΟικ</a:t>
            </a:r>
            <a:r>
              <a:rPr lang="el-GR" sz="1800" dirty="0" smtClean="0"/>
              <a:t>. </a:t>
            </a:r>
            <a:r>
              <a:rPr lang="el-GR" sz="1800" b="1" dirty="0" smtClean="0"/>
              <a:t>«Κανονισμός της Γ.Δ.Δ.Ε. περί επιβολής Δημοσιονομικών Διορθώσεων» </a:t>
            </a:r>
            <a:r>
              <a:rPr lang="el-GR" sz="1800" dirty="0" smtClean="0"/>
              <a:t>(ΦΕΚ Β΄1288) τροποποίηση της ΥΑ 2/40379/ΔΥΕΠ/19.04.2013 (ΦΕΚ Β΄ 1076)</a:t>
            </a:r>
          </a:p>
          <a:p>
            <a:pPr marL="361950" indent="-334963" algn="just">
              <a:lnSpc>
                <a:spcPct val="150000"/>
              </a:lnSpc>
              <a:spcBef>
                <a:spcPts val="0"/>
              </a:spcBef>
              <a:buFont typeface="Wingdings" pitchFamily="2" charset="2"/>
              <a:buChar char="Ø"/>
            </a:pPr>
            <a:r>
              <a:rPr lang="el-GR" sz="1800" b="1" u="sng" dirty="0" smtClean="0">
                <a:latin typeface="Calibri" pitchFamily="34" charset="0"/>
                <a:cs typeface="Calibri" pitchFamily="34" charset="0"/>
                <a:hlinkClick r:id="rId3"/>
              </a:rPr>
              <a:t>Ερωτηματολόγιο Συστήματος</a:t>
            </a:r>
            <a:endParaRPr lang="el-GR" sz="1800" b="1" u="sng" dirty="0" smtClean="0">
              <a:latin typeface="Calibri" pitchFamily="34" charset="0"/>
              <a:cs typeface="Calibri" pitchFamily="34" charset="0"/>
            </a:endParaRPr>
          </a:p>
          <a:p>
            <a:pPr marL="361950" indent="-334963" algn="just">
              <a:lnSpc>
                <a:spcPct val="150000"/>
              </a:lnSpc>
              <a:spcBef>
                <a:spcPts val="0"/>
              </a:spcBef>
              <a:buFont typeface="Wingdings" pitchFamily="2" charset="2"/>
              <a:buChar char="Ø"/>
            </a:pPr>
            <a:r>
              <a:rPr lang="el-GR" sz="1800" b="1" u="sng" dirty="0" smtClean="0">
                <a:latin typeface="Calibri" pitchFamily="34" charset="0"/>
                <a:cs typeface="Calibri" pitchFamily="34" charset="0"/>
                <a:hlinkClick r:id="rId4"/>
              </a:rPr>
              <a:t>Ερωτηματολόγιο Προμηθειών</a:t>
            </a:r>
            <a:endParaRPr lang="el-GR" sz="1800" b="1" u="sng" dirty="0" smtClean="0">
              <a:latin typeface="Calibri" pitchFamily="34" charset="0"/>
              <a:cs typeface="Calibri" pitchFamily="34" charset="0"/>
            </a:endParaRPr>
          </a:p>
          <a:p>
            <a:pPr marL="361950" indent="-334963" algn="just">
              <a:lnSpc>
                <a:spcPct val="150000"/>
              </a:lnSpc>
              <a:spcBef>
                <a:spcPts val="0"/>
              </a:spcBef>
              <a:buFont typeface="Wingdings" pitchFamily="2" charset="2"/>
              <a:buChar char="Ø"/>
            </a:pPr>
            <a:r>
              <a:rPr lang="el-GR" sz="1800" b="1" u="sng" dirty="0" smtClean="0">
                <a:latin typeface="Calibri" pitchFamily="34" charset="0"/>
                <a:cs typeface="Calibri" pitchFamily="34" charset="0"/>
                <a:hlinkClick r:id="rId5"/>
              </a:rPr>
              <a:t>Ερωτηματολόγιο Ελέγχου Δαπανών Μισθοδοσίας Αμοιβών Μετακινήσεων Λοιπών Παροχών</a:t>
            </a:r>
            <a:endParaRPr lang="el-GR" sz="1800" b="1" u="sng" dirty="0" smtClean="0">
              <a:latin typeface="Calibri" pitchFamily="34" charset="0"/>
              <a:cs typeface="Calibri" pitchFamily="34" charset="0"/>
            </a:endParaRPr>
          </a:p>
          <a:p>
            <a:pPr marL="361950" indent="-334963" algn="just">
              <a:lnSpc>
                <a:spcPct val="150000"/>
              </a:lnSpc>
              <a:spcBef>
                <a:spcPts val="0"/>
              </a:spcBef>
              <a:buFont typeface="Wingdings" pitchFamily="2" charset="2"/>
              <a:buChar char="Ø"/>
            </a:pPr>
            <a:r>
              <a:rPr lang="el-GR" sz="1800" b="1" dirty="0" smtClean="0">
                <a:latin typeface="Calibri" pitchFamily="34" charset="0"/>
                <a:cs typeface="Calibri" pitchFamily="34" charset="0"/>
                <a:hlinkClick r:id="rId6"/>
              </a:rPr>
              <a:t>Ερωτηματολόγιο Έργων - Μελετών</a:t>
            </a:r>
            <a:endParaRPr lang="el-GR" sz="1800" b="1" dirty="0" smtClean="0">
              <a:latin typeface="Calibri" pitchFamily="34" charset="0"/>
              <a:cs typeface="Calibri" pitchFamily="34" charset="0"/>
            </a:endParaRPr>
          </a:p>
          <a:p>
            <a:pPr marL="0" indent="26988" algn="just">
              <a:lnSpc>
                <a:spcPts val="1920"/>
              </a:lnSpc>
              <a:spcBef>
                <a:spcPts val="0"/>
              </a:spcBef>
            </a:pPr>
            <a:endParaRPr lang="el-GR" sz="1800" b="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31</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549273"/>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solidFill>
                  <a:schemeClr val="tx1"/>
                </a:solidFill>
                <a:effectLst/>
                <a:latin typeface="Calibri" pitchFamily="34" charset="0"/>
                <a:cs typeface="Calibri" pitchFamily="34" charset="0"/>
              </a:rPr>
              <a:t>Ν. 3492/2006 _ οργάνωση &amp; λειτουργία ΓΔΕΕ </a:t>
            </a:r>
            <a:endParaRPr lang="el-GR" sz="1800" b="1" dirty="0" smtClean="0">
              <a:solidFill>
                <a:srgbClr val="FF0000"/>
              </a:solidFill>
              <a:effectLst/>
              <a:latin typeface="Calibri" pitchFamily="34" charset="0"/>
              <a:cs typeface="Calibri" pitchFamily="34" charset="0"/>
            </a:endParaRPr>
          </a:p>
        </p:txBody>
      </p:sp>
      <p:sp>
        <p:nvSpPr>
          <p:cNvPr id="3" name="2 - Υπότιτλος"/>
          <p:cNvSpPr>
            <a:spLocks noGrp="1"/>
          </p:cNvSpPr>
          <p:nvPr>
            <p:ph type="subTitle" idx="1"/>
          </p:nvPr>
        </p:nvSpPr>
        <p:spPr>
          <a:xfrm>
            <a:off x="1115616" y="836712"/>
            <a:ext cx="7848872" cy="5021180"/>
          </a:xfrm>
          <a:noFill/>
          <a:ln>
            <a:noFill/>
          </a:ln>
        </p:spPr>
        <p:txBody>
          <a:bodyPr>
            <a:noAutofit/>
          </a:bodyPr>
          <a:lstStyle/>
          <a:p>
            <a:pPr marL="0" indent="-334963" algn="just">
              <a:lnSpc>
                <a:spcPct val="150000"/>
              </a:lnSpc>
              <a:spcBef>
                <a:spcPts val="0"/>
              </a:spcBef>
              <a:buFont typeface="Wingdings" pitchFamily="2" charset="2"/>
              <a:buChar char="Ø"/>
            </a:pPr>
            <a:r>
              <a:rPr lang="el-GR" sz="1800" b="1" dirty="0" smtClean="0"/>
              <a:t>Αποτελέσματα τακτικών ελέγχων ελεγκτικής περιόδου 01.07.2017 - 30.06.2018</a:t>
            </a:r>
            <a:r>
              <a:rPr lang="el-GR" sz="1800" dirty="0" smtClean="0"/>
              <a:t>:</a:t>
            </a:r>
          </a:p>
          <a:p>
            <a:pPr marL="0" indent="-334963" algn="just">
              <a:lnSpc>
                <a:spcPct val="150000"/>
              </a:lnSpc>
              <a:spcBef>
                <a:spcPts val="0"/>
              </a:spcBef>
            </a:pPr>
            <a:endParaRPr lang="el-GR" sz="1800" dirty="0" smtClean="0"/>
          </a:p>
          <a:p>
            <a:pPr marL="361950" indent="-334963" algn="just">
              <a:lnSpc>
                <a:spcPct val="150000"/>
              </a:lnSpc>
              <a:spcBef>
                <a:spcPts val="0"/>
              </a:spcBef>
              <a:buFont typeface="Wingdings" pitchFamily="2" charset="2"/>
              <a:buChar char="v"/>
            </a:pPr>
            <a:r>
              <a:rPr lang="el-GR" sz="1800" dirty="0" smtClean="0"/>
              <a:t>1: Λειτουργεί καλά. Απαιτούνται μόνο επουσιώδεις βελτιώσεις </a:t>
            </a:r>
          </a:p>
          <a:p>
            <a:pPr marL="361950" indent="-334963" algn="just">
              <a:lnSpc>
                <a:spcPct val="150000"/>
              </a:lnSpc>
              <a:spcBef>
                <a:spcPts val="0"/>
              </a:spcBef>
              <a:buFont typeface="Wingdings" pitchFamily="2" charset="2"/>
              <a:buChar char="v"/>
            </a:pPr>
            <a:r>
              <a:rPr lang="el-GR" sz="1800" dirty="0" smtClean="0"/>
              <a:t>2: Λειτουργεί, όμως απαιτούνται κάποιες βελτιώσεις </a:t>
            </a:r>
          </a:p>
          <a:p>
            <a:pPr marL="361950" indent="-334963" algn="just">
              <a:lnSpc>
                <a:spcPct val="150000"/>
              </a:lnSpc>
              <a:spcBef>
                <a:spcPts val="0"/>
              </a:spcBef>
              <a:buFont typeface="Wingdings" pitchFamily="2" charset="2"/>
              <a:buChar char="v"/>
            </a:pPr>
            <a:r>
              <a:rPr lang="el-GR" sz="1800" dirty="0" smtClean="0"/>
              <a:t>3: Λειτουργεί μερικώς. Απαιτούνται ουσιαστικές βελτιώσεις </a:t>
            </a:r>
          </a:p>
          <a:p>
            <a:pPr marL="361950" indent="-334963" algn="just">
              <a:lnSpc>
                <a:spcPct val="150000"/>
              </a:lnSpc>
              <a:spcBef>
                <a:spcPts val="0"/>
              </a:spcBef>
              <a:buFont typeface="Wingdings" pitchFamily="2" charset="2"/>
              <a:buChar char="v"/>
            </a:pPr>
            <a:r>
              <a:rPr lang="el-GR" sz="1800" dirty="0" smtClean="0"/>
              <a:t>4: Ουσιαστικά δε λειτουργεί</a:t>
            </a:r>
          </a:p>
          <a:p>
            <a:pPr marL="361950" indent="-334963" algn="just">
              <a:lnSpc>
                <a:spcPct val="150000"/>
              </a:lnSpc>
              <a:spcBef>
                <a:spcPts val="0"/>
              </a:spcBef>
            </a:pPr>
            <a:endParaRPr lang="el-GR" sz="1800" b="1" dirty="0" smtClean="0">
              <a:solidFill>
                <a:srgbClr val="C00000"/>
              </a:solidFill>
              <a:latin typeface="Calibri" pitchFamily="34" charset="0"/>
              <a:cs typeface="Calibri" pitchFamily="34" charset="0"/>
            </a:endParaRPr>
          </a:p>
          <a:p>
            <a:pPr marL="361950" indent="-334963" algn="just">
              <a:lnSpc>
                <a:spcPct val="150000"/>
              </a:lnSpc>
              <a:spcBef>
                <a:spcPts val="0"/>
              </a:spcBef>
            </a:pPr>
            <a:r>
              <a:rPr lang="el-GR" sz="1800" dirty="0" smtClean="0"/>
              <a:t>	</a:t>
            </a:r>
            <a:r>
              <a:rPr lang="el-GR" sz="1800" b="1" u="sng" dirty="0" smtClean="0"/>
              <a:t>Πηγή</a:t>
            </a:r>
            <a:r>
              <a:rPr lang="el-GR" sz="1800" dirty="0" smtClean="0"/>
              <a:t>: </a:t>
            </a:r>
            <a:r>
              <a:rPr lang="el-GR" sz="1800" i="1" dirty="0" smtClean="0">
                <a:solidFill>
                  <a:srgbClr val="C00000"/>
                </a:solidFill>
              </a:rPr>
              <a:t>«Ετήσια Έκθεση του άρθρου 22 παρ. 1 του Ν.3492/2006 για τους δημοσιονομικούς ελέγχους ελεγκτική περίοδος 01.07.2017 – 30.06.2018»</a:t>
            </a:r>
            <a:endParaRPr lang="el-GR" sz="1800" b="1" i="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32</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549273"/>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solidFill>
                  <a:schemeClr val="tx1"/>
                </a:solidFill>
                <a:effectLst/>
                <a:latin typeface="Calibri" pitchFamily="34" charset="0"/>
                <a:cs typeface="Calibri" pitchFamily="34" charset="0"/>
              </a:rPr>
              <a:t>Ν. 3492/2006 _ οργάνωση &amp; λειτουργία ΓΔΔΕΕ</a:t>
            </a:r>
            <a:endParaRPr lang="el-GR" sz="1800" b="1" dirty="0" smtClean="0">
              <a:solidFill>
                <a:srgbClr val="FF0000"/>
              </a:solidFill>
              <a:effectLst/>
              <a:latin typeface="Calibri" pitchFamily="34" charset="0"/>
              <a:cs typeface="Calibri" pitchFamily="34" charset="0"/>
            </a:endParaRPr>
          </a:p>
        </p:txBody>
      </p:sp>
      <p:sp>
        <p:nvSpPr>
          <p:cNvPr id="3" name="2 - Υπότιτλος"/>
          <p:cNvSpPr>
            <a:spLocks noGrp="1"/>
          </p:cNvSpPr>
          <p:nvPr>
            <p:ph type="subTitle" idx="1"/>
          </p:nvPr>
        </p:nvSpPr>
        <p:spPr>
          <a:xfrm>
            <a:off x="1115616" y="1484784"/>
            <a:ext cx="7848872" cy="3456384"/>
          </a:xfrm>
          <a:noFill/>
          <a:ln>
            <a:noFill/>
          </a:ln>
        </p:spPr>
        <p:txBody>
          <a:bodyPr>
            <a:noAutofit/>
          </a:bodyPr>
          <a:lstStyle/>
          <a:p>
            <a:pPr marL="511175" indent="-511175" algn="just">
              <a:lnSpc>
                <a:spcPct val="150000"/>
              </a:lnSpc>
              <a:spcBef>
                <a:spcPts val="0"/>
              </a:spcBef>
              <a:buFont typeface="Wingdings" pitchFamily="2" charset="2"/>
              <a:buChar char="Ø"/>
            </a:pPr>
            <a:r>
              <a:rPr lang="el-GR" sz="2400" b="1" dirty="0" smtClean="0">
                <a:latin typeface="Calibri" pitchFamily="34" charset="0"/>
                <a:cs typeface="Calibri" pitchFamily="34" charset="0"/>
              </a:rPr>
              <a:t>Άρθρο 7 Σύσταση θέσεων - Δημοσιονομικοί Ελεγκτές</a:t>
            </a:r>
          </a:p>
          <a:p>
            <a:pPr marL="511175" indent="-511175" algn="just">
              <a:lnSpc>
                <a:spcPct val="150000"/>
              </a:lnSpc>
              <a:spcBef>
                <a:spcPts val="0"/>
              </a:spcBef>
              <a:buFont typeface="Wingdings" pitchFamily="2" charset="2"/>
              <a:buChar char="Ø"/>
            </a:pPr>
            <a:r>
              <a:rPr lang="el-GR" sz="2400" b="1" dirty="0" smtClean="0">
                <a:latin typeface="Calibri" pitchFamily="34" charset="0"/>
                <a:cs typeface="Calibri" pitchFamily="34" charset="0"/>
              </a:rPr>
              <a:t>Άρθρο 8 Κάλυψη θέσεων</a:t>
            </a:r>
          </a:p>
          <a:p>
            <a:pPr marL="511175" indent="-511175" algn="just">
              <a:lnSpc>
                <a:spcPct val="150000"/>
              </a:lnSpc>
              <a:spcBef>
                <a:spcPts val="0"/>
              </a:spcBef>
              <a:buFont typeface="Wingdings" pitchFamily="2" charset="2"/>
              <a:buChar char="Ø"/>
            </a:pPr>
            <a:r>
              <a:rPr lang="el-GR" sz="2400" b="1" dirty="0" smtClean="0">
                <a:latin typeface="Calibri" pitchFamily="34" charset="0"/>
                <a:cs typeface="Calibri" pitchFamily="34" charset="0"/>
              </a:rPr>
              <a:t>Άρθρο 10 Σύσταση Επιτροπής Συντονισμού Ελέγχων (Ε.Σ.ΕΛ.)</a:t>
            </a:r>
            <a:endParaRPr lang="el-GR" sz="2400" dirty="0" smtClean="0">
              <a:latin typeface="Calibri" pitchFamily="34" charset="0"/>
              <a:cs typeface="Calibri" pitchFamily="34" charset="0"/>
            </a:endParaRPr>
          </a:p>
          <a:p>
            <a:pPr marL="0" indent="-334963" algn="just">
              <a:lnSpc>
                <a:spcPct val="150000"/>
              </a:lnSpc>
              <a:spcBef>
                <a:spcPts val="0"/>
              </a:spcBef>
              <a:buFont typeface="Wingdings" pitchFamily="2" charset="2"/>
              <a:buChar char="Ø"/>
            </a:pPr>
            <a:endParaRPr lang="el-GR" sz="1800" b="1" i="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33</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500065"/>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2000" b="1" dirty="0" smtClean="0">
                <a:solidFill>
                  <a:schemeClr val="tx1"/>
                </a:solidFill>
                <a:latin typeface="Calibri" pitchFamily="34" charset="0"/>
                <a:cs typeface="Calibri" pitchFamily="34" charset="0"/>
              </a:rPr>
              <a:t>Ν. 3492/2006 _§3, άρθρου 4 &amp; άρθρο 12</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857232"/>
            <a:ext cx="7671226" cy="5072098"/>
          </a:xfrm>
          <a:noFill/>
          <a:ln>
            <a:noFill/>
          </a:ln>
        </p:spPr>
        <p:txBody>
          <a:bodyPr>
            <a:noAutofit/>
          </a:bodyPr>
          <a:lstStyle/>
          <a:p>
            <a:pPr marL="361950" indent="-334963" algn="just">
              <a:lnSpc>
                <a:spcPct val="150000"/>
              </a:lnSpc>
              <a:spcBef>
                <a:spcPts val="0"/>
              </a:spcBef>
              <a:buFont typeface="Wingdings" pitchFamily="2" charset="2"/>
              <a:buChar char="Ø"/>
            </a:pPr>
            <a:r>
              <a:rPr lang="el-GR" sz="2000" b="1" dirty="0" smtClean="0">
                <a:solidFill>
                  <a:srgbClr val="FF0000"/>
                </a:solidFill>
                <a:latin typeface="Calibri" pitchFamily="34" charset="0"/>
                <a:cs typeface="Calibri" pitchFamily="34" charset="0"/>
              </a:rPr>
              <a:t>Μονάδα Εσωτερικού Ελέγχου (Μ.Ε.Ε.)</a:t>
            </a:r>
            <a:r>
              <a:rPr lang="el-GR" sz="2000" dirty="0" smtClean="0">
                <a:latin typeface="Calibri" pitchFamily="34" charset="0"/>
                <a:cs typeface="Calibri" pitchFamily="34" charset="0"/>
              </a:rPr>
              <a:t>: η ανεξάρτητη ελεγκτική - </a:t>
            </a:r>
            <a:r>
              <a:rPr lang="el-GR" sz="2000" b="1" dirty="0" smtClean="0">
                <a:latin typeface="Calibri" pitchFamily="34" charset="0"/>
                <a:cs typeface="Calibri" pitchFamily="34" charset="0"/>
              </a:rPr>
              <a:t>συμβουλευτική </a:t>
            </a:r>
            <a:r>
              <a:rPr lang="el-GR" sz="2000" dirty="0" smtClean="0">
                <a:latin typeface="Calibri" pitchFamily="34" charset="0"/>
                <a:cs typeface="Calibri" pitchFamily="34" charset="0"/>
              </a:rPr>
              <a:t>υπηρεσία, που παρέχει διαβεβαίωση περί της </a:t>
            </a:r>
            <a:r>
              <a:rPr lang="el-GR" sz="2000" b="1" dirty="0" smtClean="0">
                <a:latin typeface="Calibri" pitchFamily="34" charset="0"/>
                <a:cs typeface="Calibri" pitchFamily="34" charset="0"/>
              </a:rPr>
              <a:t>επάρκειας των συστημάτων διαχείρισης &amp; ελέγχου ενός φορέα</a:t>
            </a:r>
            <a:r>
              <a:rPr lang="el-GR" sz="2000" dirty="0" smtClean="0">
                <a:latin typeface="Calibri" pitchFamily="34" charset="0"/>
                <a:cs typeface="Calibri" pitchFamily="34" charset="0"/>
              </a:rPr>
              <a:t>.</a:t>
            </a:r>
          </a:p>
          <a:p>
            <a:pPr marL="361950" indent="-334963" algn="just">
              <a:lnSpc>
                <a:spcPct val="150000"/>
              </a:lnSpc>
              <a:spcBef>
                <a:spcPts val="0"/>
              </a:spcBef>
              <a:buFont typeface="Wingdings" pitchFamily="2" charset="2"/>
              <a:buChar char="Ø"/>
            </a:pPr>
            <a:r>
              <a:rPr lang="el-GR" sz="2000" dirty="0" smtClean="0">
                <a:latin typeface="Calibri" pitchFamily="34" charset="0"/>
                <a:cs typeface="Calibri" pitchFamily="34" charset="0"/>
              </a:rPr>
              <a:t>Σύσταση με Κ.Υ.Α. σε όλα τα Υπουργεία &amp; τις Αποκεντρωμένες Διοικήσεις.</a:t>
            </a:r>
          </a:p>
          <a:p>
            <a:pPr marL="361950" indent="-334963" algn="just">
              <a:lnSpc>
                <a:spcPct val="150000"/>
              </a:lnSpc>
              <a:spcBef>
                <a:spcPts val="0"/>
              </a:spcBef>
              <a:buFont typeface="Wingdings" pitchFamily="2" charset="2"/>
              <a:buChar char="Ø"/>
            </a:pPr>
            <a:r>
              <a:rPr lang="el-GR" sz="2000" b="1" dirty="0" smtClean="0">
                <a:solidFill>
                  <a:srgbClr val="7030A0"/>
                </a:solidFill>
                <a:latin typeface="Calibri" pitchFamily="34" charset="0"/>
                <a:cs typeface="Calibri" pitchFamily="34" charset="0"/>
              </a:rPr>
              <a:t>Υπάγονται απευθείας στον Υπουργό ή τον προϊστάμενο της Αποκεντρωμένης Διοίκησης</a:t>
            </a:r>
            <a:r>
              <a:rPr lang="el-GR" sz="2000" dirty="0" smtClean="0">
                <a:latin typeface="Calibri" pitchFamily="34" charset="0"/>
                <a:cs typeface="Calibri" pitchFamily="34" charset="0"/>
              </a:rPr>
              <a:t>. ΥΠΕΞ: άσκηση αρμοδιοτήτων από τη Γενική Επιθεώρηση του Υπουργείου. </a:t>
            </a:r>
          </a:p>
          <a:p>
            <a:pPr marL="361950" indent="-334963" algn="just">
              <a:lnSpc>
                <a:spcPct val="150000"/>
              </a:lnSpc>
              <a:spcBef>
                <a:spcPts val="0"/>
              </a:spcBef>
              <a:buFont typeface="Wingdings" pitchFamily="2" charset="2"/>
              <a:buChar char="Ø"/>
            </a:pPr>
            <a:r>
              <a:rPr lang="el-GR" sz="2000" dirty="0" smtClean="0">
                <a:latin typeface="Calibri" pitchFamily="34" charset="0"/>
                <a:cs typeface="Calibri" pitchFamily="34" charset="0"/>
              </a:rPr>
              <a:t>Με ΚΥΑ δύναται να συνιστώνται Μ.Ε.Ε. στους εποπτευόμενους φορείς με προϋπολογισμό άνω των 3 εκ. € (αναπροσαρμοζόμενο). </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34</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500065"/>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2000" b="1" dirty="0" smtClean="0">
                <a:solidFill>
                  <a:schemeClr val="tx1"/>
                </a:solidFill>
                <a:latin typeface="Calibri" pitchFamily="34" charset="0"/>
                <a:cs typeface="Calibri" pitchFamily="34" charset="0"/>
              </a:rPr>
              <a:t>Ν. 3492/2006 _άρθρο 12</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785794"/>
            <a:ext cx="7671226" cy="5214974"/>
          </a:xfrm>
          <a:noFill/>
          <a:ln>
            <a:noFill/>
          </a:ln>
        </p:spPr>
        <p:txBody>
          <a:bodyPr>
            <a:noAutofit/>
          </a:bodyPr>
          <a:lstStyle/>
          <a:p>
            <a:pPr marL="360363" indent="-333375" algn="just">
              <a:lnSpc>
                <a:spcPct val="150000"/>
              </a:lnSpc>
              <a:spcBef>
                <a:spcPts val="0"/>
              </a:spcBef>
              <a:buFont typeface="Wingdings" pitchFamily="2" charset="2"/>
              <a:buChar char="Ø"/>
            </a:pPr>
            <a:r>
              <a:rPr lang="el-GR" sz="2000" dirty="0" smtClean="0">
                <a:latin typeface="Calibri" pitchFamily="34" charset="0"/>
                <a:cs typeface="Calibri" pitchFamily="34" charset="0"/>
              </a:rPr>
              <a:t>Στους φορείς, που δεν συνιστάται ΜΕΕ, τις αρμοδιότητες αυτής </a:t>
            </a:r>
            <a:r>
              <a:rPr lang="el-GR" sz="2000" b="1" dirty="0" smtClean="0">
                <a:solidFill>
                  <a:srgbClr val="0070C0"/>
                </a:solidFill>
                <a:latin typeface="Calibri" pitchFamily="34" charset="0"/>
                <a:cs typeface="Calibri" pitchFamily="34" charset="0"/>
              </a:rPr>
              <a:t>ασκεί η ΜΕΕ της εποπτεύουσας Αρχής</a:t>
            </a:r>
            <a:r>
              <a:rPr lang="el-GR" sz="2000" dirty="0" smtClean="0">
                <a:latin typeface="Calibri" pitchFamily="34" charset="0"/>
                <a:cs typeface="Calibri" pitchFamily="34" charset="0"/>
              </a:rPr>
              <a:t>.</a:t>
            </a:r>
          </a:p>
          <a:p>
            <a:pPr marL="360363" indent="-333375" algn="just">
              <a:lnSpc>
                <a:spcPct val="150000"/>
              </a:lnSpc>
              <a:spcBef>
                <a:spcPts val="0"/>
              </a:spcBef>
              <a:buFont typeface="Wingdings" pitchFamily="2" charset="2"/>
              <a:buChar char="Ø"/>
            </a:pPr>
            <a:r>
              <a:rPr lang="el-GR" sz="2000" b="1" u="sng" dirty="0" smtClean="0">
                <a:solidFill>
                  <a:srgbClr val="FF0000"/>
                </a:solidFill>
                <a:latin typeface="Calibri" pitchFamily="34" charset="0"/>
                <a:cs typeface="Calibri" pitchFamily="34" charset="0"/>
              </a:rPr>
              <a:t>Αρμοδιότητες</a:t>
            </a:r>
            <a:r>
              <a:rPr lang="el-GR" sz="2000" dirty="0" smtClean="0">
                <a:latin typeface="Calibri" pitchFamily="34" charset="0"/>
                <a:cs typeface="Calibri" pitchFamily="34" charset="0"/>
              </a:rPr>
              <a:t>:</a:t>
            </a:r>
          </a:p>
          <a:p>
            <a:pPr marL="363538" indent="-363538" algn="just">
              <a:lnSpc>
                <a:spcPct val="150000"/>
              </a:lnSpc>
              <a:spcBef>
                <a:spcPts val="0"/>
              </a:spcBef>
              <a:buFont typeface="Wingdings" pitchFamily="2" charset="2"/>
              <a:buChar char="ü"/>
            </a:pPr>
            <a:r>
              <a:rPr lang="el-GR" sz="2000" b="1" dirty="0" smtClean="0">
                <a:latin typeface="Calibri" pitchFamily="34" charset="0"/>
                <a:cs typeface="Calibri" pitchFamily="34" charset="0"/>
              </a:rPr>
              <a:t>ο τακτικός έλεγχος των παγίων προκαταβολών</a:t>
            </a:r>
          </a:p>
          <a:p>
            <a:pPr marL="363538" indent="-363538" algn="just">
              <a:lnSpc>
                <a:spcPct val="150000"/>
              </a:lnSpc>
              <a:spcBef>
                <a:spcPts val="0"/>
              </a:spcBef>
              <a:buFont typeface="Wingdings" pitchFamily="2" charset="2"/>
              <a:buChar char="ü"/>
            </a:pPr>
            <a:r>
              <a:rPr lang="el-GR" sz="2000" b="1" dirty="0" smtClean="0">
                <a:latin typeface="Calibri" pitchFamily="34" charset="0"/>
                <a:cs typeface="Calibri" pitchFamily="34" charset="0"/>
              </a:rPr>
              <a:t>ο οικονομικός &amp; διαχειριστικός έλεγχος των </a:t>
            </a:r>
            <a:r>
              <a:rPr lang="el-GR" sz="2000" b="1" dirty="0" smtClean="0">
                <a:solidFill>
                  <a:srgbClr val="7030A0"/>
                </a:solidFill>
                <a:latin typeface="Calibri" pitchFamily="34" charset="0"/>
                <a:cs typeface="Calibri" pitchFamily="34" charset="0"/>
              </a:rPr>
              <a:t>Δ. Υπολόγων &amp; </a:t>
            </a:r>
            <a:r>
              <a:rPr lang="el-GR" sz="2000" b="1" dirty="0" err="1" smtClean="0">
                <a:solidFill>
                  <a:srgbClr val="7030A0"/>
                </a:solidFill>
                <a:latin typeface="Calibri" pitchFamily="34" charset="0"/>
                <a:cs typeface="Calibri" pitchFamily="34" charset="0"/>
              </a:rPr>
              <a:t>δημ</a:t>
            </a:r>
            <a:r>
              <a:rPr lang="el-GR" sz="2000" b="1" dirty="0" smtClean="0">
                <a:solidFill>
                  <a:srgbClr val="7030A0"/>
                </a:solidFill>
                <a:latin typeface="Calibri" pitchFamily="34" charset="0"/>
                <a:cs typeface="Calibri" pitchFamily="34" charset="0"/>
              </a:rPr>
              <a:t>. διαχειρίσεων</a:t>
            </a:r>
            <a:r>
              <a:rPr lang="el-GR" sz="2000" dirty="0" smtClean="0">
                <a:latin typeface="Calibri" pitchFamily="34" charset="0"/>
                <a:cs typeface="Calibri" pitchFamily="34" charset="0"/>
              </a:rPr>
              <a:t>,</a:t>
            </a:r>
          </a:p>
          <a:p>
            <a:pPr marL="363538" indent="-363538" algn="just">
              <a:lnSpc>
                <a:spcPct val="150000"/>
              </a:lnSpc>
              <a:spcBef>
                <a:spcPts val="0"/>
              </a:spcBef>
              <a:buFont typeface="Wingdings" pitchFamily="2" charset="2"/>
              <a:buChar char="ü"/>
            </a:pPr>
            <a:r>
              <a:rPr lang="el-GR" sz="2000" b="1" dirty="0" smtClean="0">
                <a:latin typeface="Calibri" pitchFamily="34" charset="0"/>
                <a:cs typeface="Calibri" pitchFamily="34" charset="0"/>
              </a:rPr>
              <a:t>η διενέργεια ΕΔΕ σε περίπτωση </a:t>
            </a:r>
            <a:r>
              <a:rPr lang="el-GR" sz="2000" b="1" dirty="0" smtClean="0">
                <a:solidFill>
                  <a:srgbClr val="7030A0"/>
                </a:solidFill>
                <a:latin typeface="Calibri" pitchFamily="34" charset="0"/>
                <a:cs typeface="Calibri" pitchFamily="34" charset="0"/>
              </a:rPr>
              <a:t>απώλειας δικαιολογητικών </a:t>
            </a:r>
            <a:r>
              <a:rPr lang="el-GR" sz="2000" b="1" dirty="0" smtClean="0">
                <a:latin typeface="Calibri" pitchFamily="34" charset="0"/>
                <a:cs typeface="Calibri" pitchFamily="34" charset="0"/>
              </a:rPr>
              <a:t>πληρωμής δημόσιας δαπάνης, </a:t>
            </a:r>
            <a:r>
              <a:rPr lang="el-GR" sz="2000" b="1" dirty="0" smtClean="0">
                <a:solidFill>
                  <a:srgbClr val="0070C0"/>
                </a:solidFill>
                <a:latin typeface="Calibri" pitchFamily="34" charset="0"/>
                <a:cs typeface="Calibri" pitchFamily="34" charset="0"/>
              </a:rPr>
              <a:t>πριν</a:t>
            </a:r>
            <a:r>
              <a:rPr lang="el-GR" sz="2000" b="1" dirty="0" smtClean="0">
                <a:latin typeface="Calibri" pitchFamily="34" charset="0"/>
                <a:cs typeface="Calibri" pitchFamily="34" charset="0"/>
              </a:rPr>
              <a:t> από την έκδοση τίτλου πληρωμής. </a:t>
            </a:r>
          </a:p>
          <a:p>
            <a:pPr marL="363538" indent="-363538" algn="just">
              <a:lnSpc>
                <a:spcPct val="150000"/>
              </a:lnSpc>
              <a:spcBef>
                <a:spcPts val="0"/>
              </a:spcBef>
              <a:buFont typeface="Wingdings" pitchFamily="2" charset="2"/>
              <a:buChar char="ü"/>
            </a:pPr>
            <a:r>
              <a:rPr lang="el-GR" sz="2000" b="1" dirty="0" smtClean="0">
                <a:latin typeface="Calibri" pitchFamily="34" charset="0"/>
                <a:cs typeface="Calibri" pitchFamily="34" charset="0"/>
              </a:rPr>
              <a:t>η έρευνα για την ύπαρξη αντικειμενικής αδυναμίας απόδοσης λογαριασμού </a:t>
            </a:r>
            <a:r>
              <a:rPr lang="el-GR" sz="2000" b="1" dirty="0" smtClean="0">
                <a:solidFill>
                  <a:srgbClr val="7030A0"/>
                </a:solidFill>
                <a:latin typeface="Calibri" pitchFamily="34" charset="0"/>
                <a:cs typeface="Calibri" pitchFamily="34" charset="0"/>
              </a:rPr>
              <a:t>Χ. Ε. Προπληρωμής</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35</a:t>
            </a:fld>
            <a:endParaRPr lang="el-GR"/>
          </a:p>
        </p:txBody>
      </p:sp>
      <p:sp>
        <p:nvSpPr>
          <p:cNvPr id="8" name="7 - Ορθογώνιο"/>
          <p:cNvSpPr/>
          <p:nvPr/>
        </p:nvSpPr>
        <p:spPr>
          <a:xfrm>
            <a:off x="1357290" y="908720"/>
            <a:ext cx="7319166"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9328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2000" b="1" dirty="0" smtClean="0">
                <a:solidFill>
                  <a:schemeClr val="tx1"/>
                </a:solidFill>
                <a:latin typeface="Calibri" pitchFamily="34" charset="0"/>
                <a:cs typeface="Calibri" pitchFamily="34" charset="0"/>
              </a:rPr>
              <a:t>Ν. 3492/2006 _άρθρο 12 Μονάδα Εσωτερικού Ελέγχου</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000108"/>
            <a:ext cx="7671226" cy="4643470"/>
          </a:xfrm>
          <a:noFill/>
          <a:ln>
            <a:noFill/>
          </a:ln>
        </p:spPr>
        <p:txBody>
          <a:bodyPr>
            <a:noAutofit/>
          </a:bodyPr>
          <a:lstStyle/>
          <a:p>
            <a:pPr algn="just">
              <a:lnSpc>
                <a:spcPct val="150000"/>
              </a:lnSpc>
              <a:spcBef>
                <a:spcPts val="0"/>
              </a:spcBef>
            </a:pPr>
            <a:r>
              <a:rPr lang="el-GR" sz="1800" b="1" u="sng" dirty="0" smtClean="0">
                <a:solidFill>
                  <a:srgbClr val="FF0000"/>
                </a:solidFill>
                <a:latin typeface="Calibri" pitchFamily="34" charset="0"/>
                <a:cs typeface="Calibri" pitchFamily="34" charset="0"/>
              </a:rPr>
              <a:t>Αρμοδιότητες</a:t>
            </a:r>
            <a:r>
              <a:rPr lang="el-GR" sz="1800" dirty="0" smtClean="0">
                <a:latin typeface="Calibri" pitchFamily="34" charset="0"/>
                <a:cs typeface="Calibri" pitchFamily="34" charset="0"/>
              </a:rPr>
              <a:t>:</a:t>
            </a:r>
          </a:p>
          <a:p>
            <a:pPr marL="360363" indent="-333375" algn="just">
              <a:lnSpc>
                <a:spcPct val="150000"/>
              </a:lnSpc>
              <a:spcBef>
                <a:spcPts val="0"/>
              </a:spcBef>
              <a:buFont typeface="Wingdings" pitchFamily="2" charset="2"/>
              <a:buChar char="ü"/>
            </a:pPr>
            <a:r>
              <a:rPr lang="el-GR" sz="1800" dirty="0" smtClean="0">
                <a:latin typeface="Calibri" pitchFamily="34" charset="0"/>
                <a:cs typeface="Calibri" pitchFamily="34" charset="0"/>
              </a:rPr>
              <a:t> </a:t>
            </a:r>
            <a:r>
              <a:rPr lang="el-GR" sz="2000" dirty="0" smtClean="0">
                <a:latin typeface="Calibri" pitchFamily="34" charset="0"/>
                <a:cs typeface="Calibri" pitchFamily="34" charset="0"/>
              </a:rPr>
              <a:t>για </a:t>
            </a:r>
            <a:r>
              <a:rPr lang="el-GR" sz="2000" b="1" dirty="0" smtClean="0">
                <a:solidFill>
                  <a:srgbClr val="FF0000"/>
                </a:solidFill>
                <a:latin typeface="Calibri" pitchFamily="34" charset="0"/>
                <a:cs typeface="Calibri" pitchFamily="34" charset="0"/>
              </a:rPr>
              <a:t>απώλεια αποδεικτικών είσπραξης που δεν έχουν εξοφληθεί</a:t>
            </a:r>
            <a:r>
              <a:rPr lang="el-GR" sz="2000" dirty="0" smtClean="0">
                <a:latin typeface="Calibri" pitchFamily="34" charset="0"/>
                <a:cs typeface="Calibri" pitchFamily="34" charset="0"/>
              </a:rPr>
              <a:t>: η διαπίστωση της εισαγωγής ή μη στη Δ.Ο.Υ. ή στο Τελωνείο του ποσού που αναγράφεται σε αυτά,</a:t>
            </a:r>
          </a:p>
          <a:p>
            <a:pPr marL="360363" indent="-333375" algn="just">
              <a:lnSpc>
                <a:spcPct val="150000"/>
              </a:lnSpc>
              <a:spcBef>
                <a:spcPts val="0"/>
              </a:spcBef>
              <a:buFont typeface="Wingdings" pitchFamily="2" charset="2"/>
              <a:buChar char="ü"/>
            </a:pPr>
            <a:r>
              <a:rPr lang="el-GR" sz="2000" dirty="0" smtClean="0">
                <a:latin typeface="Calibri" pitchFamily="34" charset="0"/>
                <a:cs typeface="Calibri" pitchFamily="34" charset="0"/>
              </a:rPr>
              <a:t>για</a:t>
            </a:r>
            <a:r>
              <a:rPr lang="el-GR" sz="2000" dirty="0" smtClean="0">
                <a:solidFill>
                  <a:srgbClr val="FF0000"/>
                </a:solidFill>
                <a:latin typeface="Calibri" pitchFamily="34" charset="0"/>
                <a:cs typeface="Calibri" pitchFamily="34" charset="0"/>
              </a:rPr>
              <a:t> απώλεια γραμματίων</a:t>
            </a:r>
            <a:r>
              <a:rPr lang="el-GR" sz="2000" dirty="0" smtClean="0">
                <a:latin typeface="Calibri" pitchFamily="34" charset="0"/>
                <a:cs typeface="Calibri" pitchFamily="34" charset="0"/>
              </a:rPr>
              <a:t>, </a:t>
            </a:r>
            <a:r>
              <a:rPr lang="el-GR" sz="2000" dirty="0" smtClean="0">
                <a:solidFill>
                  <a:srgbClr val="FF0000"/>
                </a:solidFill>
                <a:latin typeface="Calibri" pitchFamily="34" charset="0"/>
                <a:cs typeface="Calibri" pitchFamily="34" charset="0"/>
              </a:rPr>
              <a:t>Χ.Ε. ή άλλων τίτλων πληρωμής</a:t>
            </a:r>
            <a:r>
              <a:rPr lang="el-GR" sz="2000" dirty="0" smtClean="0">
                <a:latin typeface="Calibri" pitchFamily="34" charset="0"/>
                <a:cs typeface="Calibri" pitchFamily="34" charset="0"/>
              </a:rPr>
              <a:t>, πριν την εξόφλησή τους: η διαπίστωση της μη εξόφλησης αυτών, για να εκδοθούν αντίγραφα, </a:t>
            </a:r>
          </a:p>
          <a:p>
            <a:pPr marL="360363" indent="-333375" algn="just">
              <a:lnSpc>
                <a:spcPct val="150000"/>
              </a:lnSpc>
              <a:spcBef>
                <a:spcPts val="0"/>
              </a:spcBef>
              <a:buFont typeface="Wingdings" pitchFamily="2" charset="2"/>
              <a:buChar char="ü"/>
            </a:pPr>
            <a:r>
              <a:rPr lang="el-GR" sz="2000" dirty="0" smtClean="0">
                <a:latin typeface="Calibri" pitchFamily="34" charset="0"/>
                <a:cs typeface="Calibri" pitchFamily="34" charset="0"/>
              </a:rPr>
              <a:t>για </a:t>
            </a:r>
            <a:r>
              <a:rPr lang="el-GR" sz="2000" b="1" dirty="0" smtClean="0">
                <a:solidFill>
                  <a:srgbClr val="FF0000"/>
                </a:solidFill>
                <a:latin typeface="Calibri" pitchFamily="34" charset="0"/>
                <a:cs typeface="Calibri" pitchFamily="34" charset="0"/>
              </a:rPr>
              <a:t>απώλεια Χ.Ε. ή άλλων τίτλων πληρωμής </a:t>
            </a:r>
            <a:r>
              <a:rPr lang="el-GR" sz="2000" dirty="0" smtClean="0">
                <a:latin typeface="Calibri" pitchFamily="34" charset="0"/>
                <a:cs typeface="Calibri" pitchFamily="34" charset="0"/>
              </a:rPr>
              <a:t>μετά την εξόφληση τους: για να εκδοθεί αντίγραφο, σύμφωνα με τις ισχύουσες διατάξεις.</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36</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9328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2000" b="1" dirty="0" smtClean="0">
                <a:solidFill>
                  <a:schemeClr val="tx1"/>
                </a:solidFill>
                <a:latin typeface="Calibri" pitchFamily="34" charset="0"/>
                <a:cs typeface="Calibri" pitchFamily="34" charset="0"/>
              </a:rPr>
              <a:t>Ν. 3492/2006 _άρθρο 12 Μονάδα Εσωτερικού Ελέγχου</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42976" y="1000108"/>
            <a:ext cx="7643866" cy="5072098"/>
          </a:xfrm>
          <a:noFill/>
          <a:ln>
            <a:noFill/>
          </a:ln>
        </p:spPr>
        <p:txBody>
          <a:bodyPr>
            <a:noAutofit/>
          </a:bodyPr>
          <a:lstStyle/>
          <a:p>
            <a:pPr marL="360363" indent="-333375" algn="just">
              <a:lnSpc>
                <a:spcPct val="150000"/>
              </a:lnSpc>
              <a:spcBef>
                <a:spcPts val="0"/>
              </a:spcBef>
              <a:buFont typeface="Wingdings" pitchFamily="2" charset="2"/>
              <a:buChar char="v"/>
            </a:pPr>
            <a:r>
              <a:rPr lang="el-GR" sz="2000" dirty="0" smtClean="0">
                <a:latin typeface="Calibri" pitchFamily="34" charset="0"/>
                <a:cs typeface="Calibri" pitchFamily="34" charset="0"/>
              </a:rPr>
              <a:t>Η Γ.Δ.Δ.Ε. διαμορφώνει </a:t>
            </a:r>
            <a:r>
              <a:rPr lang="el-GR" sz="2000" b="1" dirty="0" smtClean="0">
                <a:solidFill>
                  <a:srgbClr val="C00000"/>
                </a:solidFill>
                <a:latin typeface="Calibri" pitchFamily="34" charset="0"/>
                <a:cs typeface="Calibri" pitchFamily="34" charset="0"/>
              </a:rPr>
              <a:t>πρότυπα &amp; μεθοδολογίες συστημάτων διαχείρισης &amp; εσωτερικού ελέγχου</a:t>
            </a:r>
            <a:r>
              <a:rPr lang="el-GR" sz="2000" dirty="0" smtClean="0">
                <a:solidFill>
                  <a:srgbClr val="C00000"/>
                </a:solidFill>
                <a:latin typeface="Calibri" pitchFamily="34" charset="0"/>
                <a:cs typeface="Calibri" pitchFamily="34" charset="0"/>
              </a:rPr>
              <a:t> </a:t>
            </a:r>
            <a:r>
              <a:rPr lang="el-GR" sz="2000" dirty="0" smtClean="0">
                <a:latin typeface="Calibri" pitchFamily="34" charset="0"/>
                <a:cs typeface="Calibri" pitchFamily="34" charset="0"/>
              </a:rPr>
              <a:t>των Υπουργείων, Αποκεντρωμένων Διοικήσεων  &amp; λοιπών φορέων. </a:t>
            </a:r>
          </a:p>
          <a:p>
            <a:pPr marL="360363" indent="-333375" algn="just">
              <a:lnSpc>
                <a:spcPct val="150000"/>
              </a:lnSpc>
              <a:spcBef>
                <a:spcPts val="0"/>
              </a:spcBef>
              <a:buFont typeface="Wingdings" pitchFamily="2" charset="2"/>
              <a:buChar char="v"/>
            </a:pPr>
            <a:r>
              <a:rPr lang="el-GR" sz="2000" dirty="0" smtClean="0">
                <a:latin typeface="Calibri" pitchFamily="34" charset="0"/>
                <a:cs typeface="Calibri" pitchFamily="34" charset="0"/>
              </a:rPr>
              <a:t>Οι ΜΕΕ οφείλουν να υλοποιούν πλήρως τις προδιαγραφές που ορίζονται από τα πρότυπα &amp; να ενημερώνουν τη Γ.Δ.Δ.Ε. σχετικά με τα ευρήματα των ελέγχων τους. </a:t>
            </a:r>
          </a:p>
          <a:p>
            <a:pPr marL="360363" indent="-333375" algn="just">
              <a:lnSpc>
                <a:spcPct val="150000"/>
              </a:lnSpc>
              <a:spcBef>
                <a:spcPts val="0"/>
              </a:spcBef>
              <a:buFont typeface="Wingdings" pitchFamily="2" charset="2"/>
              <a:buChar char="v"/>
            </a:pPr>
            <a:r>
              <a:rPr lang="el-GR" sz="2000" b="1" dirty="0" smtClean="0">
                <a:solidFill>
                  <a:srgbClr val="7030A0"/>
                </a:solidFill>
                <a:latin typeface="Calibri" pitchFamily="34" charset="0"/>
                <a:cs typeface="Calibri" pitchFamily="34" charset="0"/>
              </a:rPr>
              <a:t>Μέχρι τη σύσταση των ΜΕΕ</a:t>
            </a:r>
            <a:r>
              <a:rPr lang="el-GR" sz="2000" dirty="0" smtClean="0">
                <a:latin typeface="Calibri" pitchFamily="34" charset="0"/>
                <a:cs typeface="Calibri" pitchFamily="34" charset="0"/>
              </a:rPr>
              <a:t>, οι αρμοδιότητες αυτών ασκούνται από υπαλλήλους του κλάδου Οικ. Επιθεωρητών, στους οποίους ανατίθενται με απόφαση του Υπουργού Οικονομικών ύστερα από εισήγηση της ΜΕΕ του Υπουργείου Οικονομικών. </a:t>
            </a:r>
            <a:r>
              <a:rPr lang="el-GR" sz="2000" dirty="0" smtClean="0">
                <a:solidFill>
                  <a:srgbClr val="FF0000"/>
                </a:solidFill>
                <a:latin typeface="Calibri" pitchFamily="34" charset="0"/>
                <a:cs typeface="Calibri" pitchFamily="34" charset="0"/>
              </a:rPr>
              <a:t>[ΦΕΚ 160 Α/8-8-2014] </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37</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9328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2000" b="1" dirty="0" smtClean="0">
                <a:solidFill>
                  <a:schemeClr val="tx1"/>
                </a:solidFill>
                <a:latin typeface="Calibri" pitchFamily="34" charset="0"/>
                <a:cs typeface="Calibri" pitchFamily="34" charset="0"/>
              </a:rPr>
              <a:t>Ν. 3492/2006 _άρθρο 12</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000108"/>
            <a:ext cx="7671226" cy="4643470"/>
          </a:xfrm>
          <a:noFill/>
          <a:ln>
            <a:noFill/>
          </a:ln>
        </p:spPr>
        <p:txBody>
          <a:bodyPr>
            <a:noAutofit/>
          </a:bodyPr>
          <a:lstStyle/>
          <a:p>
            <a:pPr algn="just">
              <a:lnSpc>
                <a:spcPct val="150000"/>
              </a:lnSpc>
              <a:spcBef>
                <a:spcPts val="0"/>
              </a:spcBef>
            </a:pPr>
            <a:r>
              <a:rPr lang="el-GR" sz="1800" i="1" dirty="0" smtClean="0">
                <a:latin typeface="Calibri" pitchFamily="34" charset="0"/>
                <a:cs typeface="Calibri" pitchFamily="34" charset="0"/>
              </a:rPr>
              <a:t>(</a:t>
            </a:r>
            <a:r>
              <a:rPr lang="el-GR" sz="1800" b="1" i="1" u="sng" dirty="0" smtClean="0">
                <a:latin typeface="Calibri" pitchFamily="34" charset="0"/>
                <a:cs typeface="Calibri" pitchFamily="34" charset="0"/>
              </a:rPr>
              <a:t>Με το άρθρο 13 του Ν. 4081/12, ΦΕΚ-184 Α/27-9-12, ορίζεται ότι :</a:t>
            </a:r>
            <a:r>
              <a:rPr lang="el-GR" sz="1800" i="1" dirty="0" smtClean="0">
                <a:latin typeface="Calibri" pitchFamily="34" charset="0"/>
                <a:cs typeface="Calibri" pitchFamily="34" charset="0"/>
              </a:rPr>
              <a:t> “Μέχρι τη σύσταση των μονάδων εσωτερικού ελέγχου, που προβλέπονται στο άρθρο 12 παράγραφοι 1 και 2 του ν. 3492/2006, όπως αντικαθίσταται με το άρθρο 1 παράγραφος 3 του παρόντος, οι αρμοδιότητες της παραγράφου 4 του ως άνω άρθρου 12 </a:t>
            </a:r>
            <a:r>
              <a:rPr lang="el-GR" sz="1800" b="1" i="1" dirty="0" smtClean="0">
                <a:solidFill>
                  <a:srgbClr val="FF0000"/>
                </a:solidFill>
                <a:latin typeface="Calibri" pitchFamily="34" charset="0"/>
                <a:cs typeface="Calibri" pitchFamily="34" charset="0"/>
              </a:rPr>
              <a:t>εξακολουθούν να ασκούνται από την Οικονομική Επιθεώρηση του Υπουργείου Οικονομικών ή </a:t>
            </a:r>
            <a:r>
              <a:rPr lang="el-GR" sz="1800" b="1" i="1" dirty="0" smtClean="0">
                <a:solidFill>
                  <a:srgbClr val="7030A0"/>
                </a:solidFill>
                <a:latin typeface="Calibri" pitchFamily="34" charset="0"/>
                <a:cs typeface="Calibri" pitchFamily="34" charset="0"/>
              </a:rPr>
              <a:t>τη Γ.Δ.Δ.Ε</a:t>
            </a:r>
            <a:r>
              <a:rPr lang="el-GR" sz="1800" b="1" i="1" dirty="0" smtClean="0">
                <a:solidFill>
                  <a:srgbClr val="FF0000"/>
                </a:solidFill>
                <a:latin typeface="Calibri" pitchFamily="34" charset="0"/>
                <a:cs typeface="Calibri" pitchFamily="34" charset="0"/>
              </a:rPr>
              <a:t>., μ</a:t>
            </a:r>
            <a:r>
              <a:rPr lang="el-GR" sz="2000" b="1" i="1" dirty="0" smtClean="0">
                <a:solidFill>
                  <a:srgbClr val="FF0000"/>
                </a:solidFill>
                <a:latin typeface="Calibri" pitchFamily="34" charset="0"/>
                <a:cs typeface="Calibri" pitchFamily="34" charset="0"/>
              </a:rPr>
              <a:t>ετά τη μεταφορά των εν λόγω αρμοδιοτήτων σε αυτή</a:t>
            </a:r>
            <a:r>
              <a:rPr lang="el-GR" sz="2000" i="1" dirty="0" smtClean="0">
                <a:latin typeface="Calibri" pitchFamily="34" charset="0"/>
                <a:cs typeface="Calibri" pitchFamily="34" charset="0"/>
              </a:rPr>
              <a:t>”).</a:t>
            </a:r>
            <a:endParaRPr lang="el-GR" sz="2000" dirty="0" smtClean="0">
              <a:latin typeface="Calibri" pitchFamily="34" charset="0"/>
              <a:cs typeface="Calibri" pitchFamily="34" charset="0"/>
            </a:endParaRPr>
          </a:p>
          <a:p>
            <a:pPr algn="just">
              <a:lnSpc>
                <a:spcPct val="150000"/>
              </a:lnSpc>
              <a:spcBef>
                <a:spcPts val="0"/>
              </a:spcBef>
            </a:pPr>
            <a:r>
              <a:rPr lang="el-GR" sz="2000" dirty="0" smtClean="0">
                <a:latin typeface="Calibri" pitchFamily="34" charset="0"/>
                <a:cs typeface="Calibri" pitchFamily="34" charset="0"/>
              </a:rPr>
              <a:t> </a:t>
            </a:r>
            <a:r>
              <a:rPr lang="el-GR" sz="2000" b="1" dirty="0" smtClean="0">
                <a:solidFill>
                  <a:srgbClr val="C00000"/>
                </a:solidFill>
                <a:latin typeface="Calibri" pitchFamily="34" charset="0"/>
                <a:cs typeface="Calibri" pitchFamily="34" charset="0"/>
              </a:rPr>
              <a:t>	</a:t>
            </a:r>
          </a:p>
          <a:p>
            <a:pPr marL="361950" indent="-334963" algn="just">
              <a:lnSpc>
                <a:spcPct val="150000"/>
              </a:lnSpc>
              <a:spcBef>
                <a:spcPts val="0"/>
              </a:spcBef>
            </a:pPr>
            <a:endParaRPr lang="el-GR" sz="2000" b="1" dirty="0" smtClean="0">
              <a:solidFill>
                <a:srgbClr val="C00000"/>
              </a:solidFill>
              <a:latin typeface="Calibri" pitchFamily="34" charset="0"/>
              <a:cs typeface="Calibri" pitchFamily="34" charset="0"/>
            </a:endParaRPr>
          </a:p>
          <a:p>
            <a:pPr marL="361950" indent="-334963" algn="just">
              <a:lnSpc>
                <a:spcPct val="150000"/>
              </a:lnSpc>
              <a:spcBef>
                <a:spcPts val="0"/>
              </a:spcBef>
            </a:pPr>
            <a:endParaRPr lang="el-GR" sz="2000" b="1" dirty="0" smtClean="0">
              <a:solidFill>
                <a:srgbClr val="C00000"/>
              </a:solidFill>
              <a:latin typeface="Calibri" pitchFamily="34" charset="0"/>
              <a:cs typeface="Calibri" pitchFamily="34" charset="0"/>
            </a:endParaRPr>
          </a:p>
          <a:p>
            <a:pPr marL="361950" indent="-334963" algn="just">
              <a:lnSpc>
                <a:spcPct val="150000"/>
              </a:lnSpc>
              <a:spcBef>
                <a:spcPts val="0"/>
              </a:spcBef>
            </a:pPr>
            <a:endParaRPr lang="el-GR" sz="900" dirty="0">
              <a:solidFill>
                <a:schemeClr val="tx1"/>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38</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9328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solidFill>
                  <a:schemeClr val="tx1"/>
                </a:solidFill>
                <a:latin typeface="Calibri" pitchFamily="34" charset="0"/>
                <a:cs typeface="Calibri" pitchFamily="34" charset="0"/>
              </a:rPr>
              <a:t>Ν. 3492/2006 _ΕΙΔΗ ΚΑΙ ΔΙΑΔΙΚΑΣΙΑ ΔΗΜΟΣΙΟΝΟΜΙΚΩΝ ΕΛΕΓΧΩΝ</a:t>
            </a:r>
          </a:p>
        </p:txBody>
      </p:sp>
      <p:sp>
        <p:nvSpPr>
          <p:cNvPr id="3" name="2 - Υπότιτλος"/>
          <p:cNvSpPr>
            <a:spLocks noGrp="1"/>
          </p:cNvSpPr>
          <p:nvPr>
            <p:ph type="subTitle" idx="1"/>
          </p:nvPr>
        </p:nvSpPr>
        <p:spPr>
          <a:xfrm>
            <a:off x="1115616" y="1000108"/>
            <a:ext cx="7671226" cy="4643470"/>
          </a:xfrm>
          <a:noFill/>
          <a:ln>
            <a:noFill/>
          </a:ln>
        </p:spPr>
        <p:txBody>
          <a:bodyPr>
            <a:noAutofit/>
          </a:bodyPr>
          <a:lstStyle/>
          <a:p>
            <a:pPr algn="ctr">
              <a:lnSpc>
                <a:spcPct val="150000"/>
              </a:lnSpc>
              <a:spcBef>
                <a:spcPts val="0"/>
              </a:spcBef>
            </a:pPr>
            <a:r>
              <a:rPr lang="el-GR" sz="2000" dirty="0" smtClean="0">
                <a:solidFill>
                  <a:srgbClr val="C00000"/>
                </a:solidFill>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Άρθρο 13 Είδη και μεθοδολογία ελέγχων</a:t>
            </a:r>
          </a:p>
          <a:p>
            <a:pPr algn="just">
              <a:lnSpc>
                <a:spcPct val="150000"/>
              </a:lnSpc>
              <a:spcBef>
                <a:spcPts val="0"/>
              </a:spcBef>
            </a:pPr>
            <a:endParaRPr lang="el-GR" sz="1800" b="1" dirty="0" smtClean="0">
              <a:latin typeface="Calibri" pitchFamily="34" charset="0"/>
              <a:cs typeface="Calibri" pitchFamily="34" charset="0"/>
            </a:endParaRPr>
          </a:p>
          <a:p>
            <a:pPr marL="360363" indent="-333375" algn="just">
              <a:lnSpc>
                <a:spcPct val="150000"/>
              </a:lnSpc>
              <a:spcBef>
                <a:spcPts val="0"/>
              </a:spcBef>
              <a:buFont typeface="Wingdings" pitchFamily="2" charset="2"/>
              <a:buChar char="Ø"/>
            </a:pPr>
            <a:r>
              <a:rPr lang="el-GR" sz="1800" b="1" dirty="0" smtClean="0">
                <a:solidFill>
                  <a:srgbClr val="7030A0"/>
                </a:solidFill>
                <a:latin typeface="Calibri" pitchFamily="34" charset="0"/>
                <a:cs typeface="Calibri" pitchFamily="34" charset="0"/>
              </a:rPr>
              <a:t>προγραμματισμένοι</a:t>
            </a:r>
            <a:r>
              <a:rPr lang="el-GR" sz="1800" b="1" dirty="0" smtClean="0">
                <a:latin typeface="Calibri" pitchFamily="34" charset="0"/>
                <a:cs typeface="Calibri" pitchFamily="34" charset="0"/>
              </a:rPr>
              <a:t> </a:t>
            </a:r>
            <a:r>
              <a:rPr lang="el-GR" sz="1800" dirty="0" smtClean="0">
                <a:latin typeface="Calibri" pitchFamily="34" charset="0"/>
                <a:cs typeface="Calibri" pitchFamily="34" charset="0"/>
              </a:rPr>
              <a:t>σύμφωνα με το ετήσιο πρόγραμμα &amp; </a:t>
            </a:r>
          </a:p>
          <a:p>
            <a:pPr marL="360363" indent="-333375" algn="just">
              <a:lnSpc>
                <a:spcPct val="150000"/>
              </a:lnSpc>
              <a:spcBef>
                <a:spcPts val="0"/>
              </a:spcBef>
              <a:buFont typeface="Wingdings" pitchFamily="2" charset="2"/>
              <a:buChar char="Ø"/>
            </a:pPr>
            <a:r>
              <a:rPr lang="el-GR" sz="1800" dirty="0" smtClean="0">
                <a:latin typeface="Calibri" pitchFamily="34" charset="0"/>
                <a:cs typeface="Calibri" pitchFamily="34" charset="0"/>
              </a:rPr>
              <a:t> </a:t>
            </a:r>
            <a:r>
              <a:rPr lang="el-GR" sz="1800" b="1" dirty="0" smtClean="0">
                <a:solidFill>
                  <a:srgbClr val="7030A0"/>
                </a:solidFill>
                <a:latin typeface="Calibri" pitchFamily="34" charset="0"/>
                <a:cs typeface="Calibri" pitchFamily="34" charset="0"/>
              </a:rPr>
              <a:t>έκτακτοι </a:t>
            </a:r>
            <a:r>
              <a:rPr lang="el-GR" sz="1800" dirty="0" smtClean="0">
                <a:latin typeface="Calibri" pitchFamily="34" charset="0"/>
                <a:cs typeface="Calibri" pitchFamily="34" charset="0"/>
              </a:rPr>
              <a:t>μετά από  καταγγελίες, δημοσιεύματα, πληροφορίες &amp; βάσιμες υπόνοιες για δωροδοκίες, δωροληψίες, απάτες, ατασθαλίες ή διαχειριστικές ανωμαλίες ή ύστερα από αίτημα της Επιτροπής ΕΕ ή παραγγελία του αρμόδιου Εισαγγελέα </a:t>
            </a:r>
          </a:p>
          <a:p>
            <a:pPr marL="265113" indent="-238125" algn="just">
              <a:lnSpc>
                <a:spcPct val="150000"/>
              </a:lnSpc>
              <a:spcBef>
                <a:spcPts val="0"/>
              </a:spcBef>
              <a:buFont typeface="Wingdings" pitchFamily="2" charset="2"/>
              <a:buChar char="v"/>
            </a:pPr>
            <a:r>
              <a:rPr lang="el-GR" sz="1800" b="1" dirty="0" smtClean="0">
                <a:latin typeface="Calibri" pitchFamily="34" charset="0"/>
                <a:cs typeface="Calibri" pitchFamily="34" charset="0"/>
              </a:rPr>
              <a:t>Κατάρτιση ετήσιου προγράμματος με απόφαση του Υπουργού Οικονομικών</a:t>
            </a:r>
            <a:r>
              <a:rPr lang="el-GR" sz="1800" dirty="0" smtClean="0">
                <a:latin typeface="Calibri" pitchFamily="34" charset="0"/>
                <a:cs typeface="Calibri" pitchFamily="34" charset="0"/>
              </a:rPr>
              <a:t>.</a:t>
            </a:r>
          </a:p>
          <a:p>
            <a:pPr algn="just">
              <a:lnSpc>
                <a:spcPct val="150000"/>
              </a:lnSpc>
              <a:spcBef>
                <a:spcPts val="0"/>
              </a:spcBef>
            </a:pPr>
            <a:r>
              <a:rPr lang="el-GR" sz="1800" dirty="0" smtClean="0">
                <a:latin typeface="Calibri" pitchFamily="34" charset="0"/>
                <a:cs typeface="Calibri" pitchFamily="34" charset="0"/>
              </a:rPr>
              <a:t> </a:t>
            </a:r>
          </a:p>
          <a:p>
            <a:pPr algn="just">
              <a:lnSpc>
                <a:spcPct val="150000"/>
              </a:lnSpc>
              <a:spcBef>
                <a:spcPts val="0"/>
              </a:spcBef>
            </a:pPr>
            <a:endParaRPr lang="el-GR" sz="1800" dirty="0" smtClean="0">
              <a:latin typeface="Calibri" pitchFamily="34" charset="0"/>
              <a:cs typeface="Calibri" pitchFamily="34" charset="0"/>
            </a:endParaRPr>
          </a:p>
          <a:p>
            <a:pPr algn="just">
              <a:lnSpc>
                <a:spcPct val="150000"/>
              </a:lnSpc>
              <a:spcBef>
                <a:spcPts val="0"/>
              </a:spcBef>
            </a:pPr>
            <a:r>
              <a:rPr lang="el-GR" sz="1800" b="1" dirty="0" smtClean="0">
                <a:solidFill>
                  <a:srgbClr val="C00000"/>
                </a:solidFill>
                <a:latin typeface="Calibri" pitchFamily="34" charset="0"/>
                <a:cs typeface="Calibri" pitchFamily="34" charset="0"/>
              </a:rPr>
              <a:t>	</a:t>
            </a:r>
          </a:p>
          <a:p>
            <a:pPr marL="361950" indent="-334963" algn="just">
              <a:lnSpc>
                <a:spcPct val="150000"/>
              </a:lnSpc>
              <a:spcBef>
                <a:spcPts val="0"/>
              </a:spcBef>
            </a:pPr>
            <a:endParaRPr lang="el-GR" sz="1800" b="1" dirty="0" smtClean="0">
              <a:solidFill>
                <a:srgbClr val="C00000"/>
              </a:solidFill>
              <a:latin typeface="Calibri" pitchFamily="34" charset="0"/>
              <a:cs typeface="Calibri" pitchFamily="34" charset="0"/>
            </a:endParaRPr>
          </a:p>
          <a:p>
            <a:pPr marL="361950" indent="-334963" algn="just">
              <a:lnSpc>
                <a:spcPct val="150000"/>
              </a:lnSpc>
              <a:spcBef>
                <a:spcPts val="0"/>
              </a:spcBef>
            </a:pPr>
            <a:endParaRPr lang="el-GR" sz="1800" b="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39</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43608" y="188641"/>
            <a:ext cx="7858180" cy="525716"/>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ν.4129/2013</a:t>
            </a:r>
            <a:r>
              <a:rPr lang="en-US"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 </a:t>
            </a:r>
            <a:r>
              <a:rPr lang="el-GR"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άρθρα 30 - 37</a:t>
            </a:r>
            <a:endParaRPr lang="el-GR" sz="18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000100" y="1412776"/>
            <a:ext cx="7786742" cy="5302372"/>
          </a:xfrm>
          <a:noFill/>
          <a:ln>
            <a:noFill/>
          </a:ln>
        </p:spPr>
        <p:txBody>
          <a:bodyPr>
            <a:noAutofit/>
          </a:bodyPr>
          <a:lstStyle/>
          <a:p>
            <a:pPr algn="just">
              <a:lnSpc>
                <a:spcPct val="170000"/>
              </a:lnSpc>
              <a:spcBef>
                <a:spcPts val="0"/>
              </a:spcBef>
            </a:pPr>
            <a:endParaRPr lang="el-GR" sz="72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a:p>
            <a:pPr algn="just"/>
            <a:endParaRPr lang="el-GR" sz="7200" b="1" dirty="0" smtClean="0">
              <a:solidFill>
                <a:srgbClr val="FF0000"/>
              </a:solidFill>
              <a:latin typeface="Calibri" pitchFamily="34" charset="0"/>
              <a:cs typeface="Calibri" pitchFamily="34" charset="0"/>
            </a:endParaRPr>
          </a:p>
          <a:p>
            <a:pPr algn="ctr"/>
            <a:endParaRPr lang="el-GR" sz="1600" b="1" dirty="0" smtClean="0">
              <a:solidFill>
                <a:srgbClr val="FF0000"/>
              </a:solidFill>
              <a:latin typeface="Calibri" pitchFamily="34" charset="0"/>
              <a:cs typeface="Calibri" pitchFamily="34" charset="0"/>
            </a:endParaRPr>
          </a:p>
          <a:p>
            <a:pPr algn="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a:t>
            </a:fld>
            <a:endParaRPr lang="el-GR"/>
          </a:p>
        </p:txBody>
      </p:sp>
      <p:sp>
        <p:nvSpPr>
          <p:cNvPr id="8" name="7 - Ορθογώνιο"/>
          <p:cNvSpPr/>
          <p:nvPr/>
        </p:nvSpPr>
        <p:spPr>
          <a:xfrm>
            <a:off x="1142976" y="928670"/>
            <a:ext cx="7572428" cy="4616648"/>
          </a:xfrm>
          <a:prstGeom prst="rect">
            <a:avLst/>
          </a:prstGeom>
        </p:spPr>
        <p:txBody>
          <a:bodyPr wrap="square">
            <a:spAutoFit/>
          </a:bodyPr>
          <a:lstStyle/>
          <a:p>
            <a:pPr marL="361950" indent="-361950" algn="just">
              <a:lnSpc>
                <a:spcPct val="150000"/>
              </a:lnSpc>
              <a:buFont typeface="+mj-lt"/>
              <a:buAutoNum type="arabicParenR"/>
            </a:pPr>
            <a:r>
              <a:rPr lang="el-GR" sz="1600" b="1" u="sng" dirty="0" smtClean="0">
                <a:solidFill>
                  <a:srgbClr val="7030A0"/>
                </a:solidFill>
                <a:latin typeface="Calibri" pitchFamily="34" charset="0"/>
                <a:cs typeface="Calibri" pitchFamily="34" charset="0"/>
              </a:rPr>
              <a:t>ΠΡΟΛΗΠΤΙΚΟΣ ΕΛΕΓΧΟΣ</a:t>
            </a:r>
            <a:r>
              <a:rPr lang="el-GR" sz="1600" b="1" dirty="0" smtClean="0">
                <a:solidFill>
                  <a:srgbClr val="7030A0"/>
                </a:solidFill>
                <a:latin typeface="Calibri" pitchFamily="34" charset="0"/>
                <a:cs typeface="Calibri" pitchFamily="34" charset="0"/>
              </a:rPr>
              <a:t> </a:t>
            </a:r>
            <a:r>
              <a:rPr lang="el-GR" sz="1600" b="1" dirty="0" smtClean="0">
                <a:latin typeface="Calibri" pitchFamily="34" charset="0"/>
                <a:cs typeface="Calibri" pitchFamily="34" charset="0"/>
              </a:rPr>
              <a:t>νομιμότητας δαπανών </a:t>
            </a:r>
            <a:r>
              <a:rPr lang="el-GR" sz="1600" dirty="0" smtClean="0">
                <a:latin typeface="Calibri" pitchFamily="34" charset="0"/>
                <a:cs typeface="Calibri" pitchFamily="34" charset="0"/>
              </a:rPr>
              <a:t>του Κράτους, Ο.Τ.Α. &amp; λοιπών ΝΠΔΔ</a:t>
            </a:r>
          </a:p>
          <a:p>
            <a:pPr marL="177800" indent="-177800" algn="just">
              <a:lnSpc>
                <a:spcPct val="150000"/>
              </a:lnSpc>
              <a:buFont typeface="Wingdings" pitchFamily="2" charset="2"/>
              <a:buChar char="ü"/>
            </a:pPr>
            <a:r>
              <a:rPr lang="el-GR" sz="1600" b="1" dirty="0" smtClean="0">
                <a:latin typeface="Calibri" pitchFamily="34" charset="0"/>
                <a:cs typeface="Calibri" pitchFamily="34" charset="0"/>
              </a:rPr>
              <a:t>Άρθρο 30</a:t>
            </a:r>
            <a:r>
              <a:rPr lang="en-US" sz="1600" b="1" dirty="0" smtClean="0">
                <a:latin typeface="Calibri" pitchFamily="34" charset="0"/>
                <a:cs typeface="Calibri" pitchFamily="34" charset="0"/>
              </a:rPr>
              <a:t> </a:t>
            </a:r>
            <a:r>
              <a:rPr lang="el-GR" sz="1600" b="1" dirty="0" smtClean="0">
                <a:latin typeface="Calibri" pitchFamily="34" charset="0"/>
                <a:cs typeface="Calibri" pitchFamily="34" charset="0"/>
              </a:rPr>
              <a:t>Έλεγχος δαπανών</a:t>
            </a:r>
            <a:endParaRPr lang="en-US" sz="1600" b="1" dirty="0" smtClean="0">
              <a:latin typeface="Calibri" pitchFamily="34" charset="0"/>
              <a:cs typeface="Calibri" pitchFamily="34" charset="0"/>
            </a:endParaRPr>
          </a:p>
          <a:p>
            <a:pPr marL="177800" indent="-177800" algn="just">
              <a:lnSpc>
                <a:spcPct val="150000"/>
              </a:lnSpc>
              <a:buFont typeface="Wingdings" pitchFamily="2" charset="2"/>
              <a:buChar char="ü"/>
            </a:pPr>
            <a:r>
              <a:rPr lang="el-GR" sz="1600" b="1" dirty="0" smtClean="0">
                <a:latin typeface="Calibri" pitchFamily="34" charset="0"/>
                <a:cs typeface="Calibri" pitchFamily="34" charset="0"/>
              </a:rPr>
              <a:t>Άρθρο 31</a:t>
            </a:r>
            <a:r>
              <a:rPr lang="en-US" sz="1600" b="1" dirty="0" smtClean="0">
                <a:latin typeface="Calibri" pitchFamily="34" charset="0"/>
                <a:cs typeface="Calibri" pitchFamily="34" charset="0"/>
              </a:rPr>
              <a:t> </a:t>
            </a:r>
            <a:r>
              <a:rPr lang="el-GR" sz="1600" b="1" dirty="0" smtClean="0">
                <a:latin typeface="Calibri" pitchFamily="34" charset="0"/>
                <a:cs typeface="Calibri" pitchFamily="34" charset="0"/>
              </a:rPr>
              <a:t>Όργανα άσκησης προληπτικού ελέγχου</a:t>
            </a:r>
            <a:endParaRPr lang="en-US" sz="1600" b="1" dirty="0" smtClean="0">
              <a:latin typeface="Calibri" pitchFamily="34" charset="0"/>
              <a:cs typeface="Calibri" pitchFamily="34" charset="0"/>
            </a:endParaRPr>
          </a:p>
          <a:p>
            <a:pPr marL="177800" indent="-177800" algn="just">
              <a:lnSpc>
                <a:spcPct val="150000"/>
              </a:lnSpc>
              <a:buFont typeface="Wingdings" pitchFamily="2" charset="2"/>
              <a:buChar char="ü"/>
            </a:pPr>
            <a:r>
              <a:rPr lang="el-GR" sz="1600" b="1" dirty="0" smtClean="0">
                <a:latin typeface="Calibri" pitchFamily="34" charset="0"/>
                <a:cs typeface="Calibri" pitchFamily="34" charset="0"/>
              </a:rPr>
              <a:t>Άρθρο 32</a:t>
            </a:r>
            <a:r>
              <a:rPr lang="en-US" sz="1600" b="1" dirty="0" smtClean="0">
                <a:latin typeface="Calibri" pitchFamily="34" charset="0"/>
                <a:cs typeface="Calibri" pitchFamily="34" charset="0"/>
              </a:rPr>
              <a:t> </a:t>
            </a:r>
            <a:r>
              <a:rPr lang="el-GR" sz="1600" b="1" dirty="0" smtClean="0">
                <a:latin typeface="Calibri" pitchFamily="34" charset="0"/>
                <a:cs typeface="Calibri" pitchFamily="34" charset="0"/>
              </a:rPr>
              <a:t>Διαδικασία άσκησης προληπτικού ελέγχου</a:t>
            </a:r>
            <a:endParaRPr lang="en-US" sz="1600" b="1" dirty="0" smtClean="0">
              <a:latin typeface="Calibri" pitchFamily="34" charset="0"/>
              <a:cs typeface="Calibri" pitchFamily="34" charset="0"/>
            </a:endParaRPr>
          </a:p>
          <a:p>
            <a:pPr marL="177800" indent="-177800" algn="just">
              <a:lnSpc>
                <a:spcPct val="150000"/>
              </a:lnSpc>
              <a:buFont typeface="Wingdings" pitchFamily="2" charset="2"/>
              <a:buChar char="ü"/>
            </a:pPr>
            <a:r>
              <a:rPr lang="el-GR" sz="1600" b="1" dirty="0" smtClean="0">
                <a:latin typeface="Calibri" pitchFamily="34" charset="0"/>
                <a:cs typeface="Calibri" pitchFamily="34" charset="0"/>
              </a:rPr>
              <a:t>Άρθρο 33</a:t>
            </a:r>
            <a:r>
              <a:rPr lang="en-US" sz="1600" b="1" dirty="0" smtClean="0">
                <a:latin typeface="Calibri" pitchFamily="34" charset="0"/>
                <a:cs typeface="Calibri" pitchFamily="34" charset="0"/>
              </a:rPr>
              <a:t> </a:t>
            </a:r>
            <a:r>
              <a:rPr lang="el-GR" sz="1600" b="1" dirty="0" smtClean="0">
                <a:latin typeface="Calibri" pitchFamily="34" charset="0"/>
                <a:cs typeface="Calibri" pitchFamily="34" charset="0"/>
              </a:rPr>
              <a:t>Προληπτικός έλεγχος δαπανών Ο.Τ.Α.</a:t>
            </a:r>
            <a:endParaRPr lang="en-US" sz="1600" b="1" dirty="0" smtClean="0">
              <a:latin typeface="Calibri" pitchFamily="34" charset="0"/>
              <a:cs typeface="Calibri" pitchFamily="34" charset="0"/>
            </a:endParaRPr>
          </a:p>
          <a:p>
            <a:pPr marL="177800" indent="-177800" algn="just">
              <a:lnSpc>
                <a:spcPct val="150000"/>
              </a:lnSpc>
              <a:buFont typeface="Wingdings" pitchFamily="2" charset="2"/>
              <a:buChar char="ü"/>
            </a:pPr>
            <a:r>
              <a:rPr lang="el-GR" sz="1600" b="1" dirty="0" smtClean="0">
                <a:latin typeface="Calibri" pitchFamily="34" charset="0"/>
                <a:cs typeface="Calibri" pitchFamily="34" charset="0"/>
              </a:rPr>
              <a:t>Άρθρο 34</a:t>
            </a:r>
            <a:r>
              <a:rPr lang="en-US" sz="1600" b="1" dirty="0" smtClean="0">
                <a:latin typeface="Calibri" pitchFamily="34" charset="0"/>
                <a:cs typeface="Calibri" pitchFamily="34" charset="0"/>
              </a:rPr>
              <a:t> </a:t>
            </a:r>
            <a:r>
              <a:rPr lang="el-GR" sz="1600" b="1" dirty="0" smtClean="0">
                <a:latin typeface="Calibri" pitchFamily="34" charset="0"/>
                <a:cs typeface="Calibri" pitchFamily="34" charset="0"/>
              </a:rPr>
              <a:t>Προληπτικός έλεγχος δαπανών λοιπών Ν.Π.Δ.Δ.</a:t>
            </a:r>
            <a:endParaRPr lang="en-US" sz="1600" b="1" dirty="0" smtClean="0">
              <a:latin typeface="Calibri" pitchFamily="34" charset="0"/>
              <a:cs typeface="Calibri" pitchFamily="34" charset="0"/>
            </a:endParaRPr>
          </a:p>
          <a:p>
            <a:pPr marL="177800" indent="-177800" algn="just">
              <a:lnSpc>
                <a:spcPct val="150000"/>
              </a:lnSpc>
              <a:buFont typeface="Wingdings" pitchFamily="2" charset="2"/>
              <a:buChar char="ü"/>
            </a:pPr>
            <a:r>
              <a:rPr lang="el-GR" sz="1600" b="1" dirty="0" smtClean="0">
                <a:solidFill>
                  <a:srgbClr val="FF0000"/>
                </a:solidFill>
                <a:latin typeface="Calibri" pitchFamily="34" charset="0"/>
                <a:cs typeface="Calibri" pitchFamily="34" charset="0"/>
              </a:rPr>
              <a:t>Άρθρο 35 Έλεγχος Δημοσίων Συμβάσεων</a:t>
            </a:r>
          </a:p>
          <a:p>
            <a:pPr marL="177800" indent="-177800" algn="just">
              <a:lnSpc>
                <a:spcPct val="150000"/>
              </a:lnSpc>
              <a:buFont typeface="Wingdings" pitchFamily="2" charset="2"/>
              <a:buChar char="ü"/>
            </a:pPr>
            <a:r>
              <a:rPr lang="el-GR" sz="1600" b="1" dirty="0" smtClean="0">
                <a:solidFill>
                  <a:srgbClr val="FF0000"/>
                </a:solidFill>
                <a:latin typeface="Calibri" pitchFamily="34" charset="0"/>
                <a:cs typeface="Calibri" pitchFamily="34" charset="0"/>
              </a:rPr>
              <a:t>Άρθρο 36</a:t>
            </a:r>
            <a:r>
              <a:rPr lang="en-US" sz="1600" b="1" dirty="0" smtClean="0">
                <a:solidFill>
                  <a:srgbClr val="FF0000"/>
                </a:solidFill>
                <a:latin typeface="Calibri" pitchFamily="34" charset="0"/>
                <a:cs typeface="Calibri" pitchFamily="34" charset="0"/>
              </a:rPr>
              <a:t> </a:t>
            </a:r>
            <a:r>
              <a:rPr lang="el-GR" sz="1600" b="1" dirty="0" smtClean="0">
                <a:solidFill>
                  <a:srgbClr val="FF0000"/>
                </a:solidFill>
                <a:latin typeface="Calibri" pitchFamily="34" charset="0"/>
                <a:cs typeface="Calibri" pitchFamily="34" charset="0"/>
              </a:rPr>
              <a:t>Προληπτικός έλεγχος συμβάσεων Ο.Τ.Α.</a:t>
            </a:r>
            <a:endParaRPr lang="en-US" sz="1600" b="1" dirty="0" smtClean="0">
              <a:solidFill>
                <a:srgbClr val="FF0000"/>
              </a:solidFill>
              <a:latin typeface="Calibri" pitchFamily="34" charset="0"/>
              <a:cs typeface="Calibri" pitchFamily="34" charset="0"/>
            </a:endParaRPr>
          </a:p>
          <a:p>
            <a:pPr marL="177800" indent="-177800" algn="just">
              <a:lnSpc>
                <a:spcPct val="150000"/>
              </a:lnSpc>
              <a:buFont typeface="Wingdings" pitchFamily="2" charset="2"/>
              <a:buChar char="ü"/>
            </a:pPr>
            <a:r>
              <a:rPr lang="el-GR" sz="1600" b="1" dirty="0" smtClean="0">
                <a:latin typeface="Calibri" pitchFamily="34" charset="0"/>
                <a:cs typeface="Calibri" pitchFamily="34" charset="0"/>
              </a:rPr>
              <a:t>Άρθρο 37</a:t>
            </a:r>
            <a:r>
              <a:rPr lang="en-US" sz="1600" b="1" dirty="0" smtClean="0">
                <a:latin typeface="Calibri" pitchFamily="34" charset="0"/>
                <a:cs typeface="Calibri" pitchFamily="34" charset="0"/>
              </a:rPr>
              <a:t> </a:t>
            </a:r>
            <a:r>
              <a:rPr lang="el-GR" sz="1600" b="1" dirty="0" smtClean="0">
                <a:latin typeface="Calibri" pitchFamily="34" charset="0"/>
                <a:cs typeface="Calibri" pitchFamily="34" charset="0"/>
              </a:rPr>
              <a:t>Αίτηση αναθεώρησης - άρση αμφισβήτησης ή αμφιβολίας.</a:t>
            </a:r>
            <a:endParaRPr lang="el-GR" sz="1600" dirty="0" smtClean="0"/>
          </a:p>
          <a:p>
            <a:pPr marL="361950" indent="-361950" algn="just">
              <a:lnSpc>
                <a:spcPct val="150000"/>
              </a:lnSpc>
              <a:spcBef>
                <a:spcPts val="0"/>
              </a:spcBef>
            </a:pPr>
            <a:endParaRPr lang="el-GR" sz="1600" dirty="0" smtClean="0">
              <a:latin typeface="Calibri" pitchFamily="34" charset="0"/>
              <a:cs typeface="Calibri" pitchFamily="34" charset="0"/>
            </a:endParaRPr>
          </a:p>
          <a:p>
            <a:pPr marL="176213" indent="-149225" algn="just">
              <a:lnSpc>
                <a:spcPct val="150000"/>
              </a:lnSpc>
              <a:spcBef>
                <a:spcPts val="0"/>
              </a:spcBef>
            </a:pPr>
            <a:endParaRPr lang="el-GR" sz="2000" dirty="0" smtClean="0">
              <a:solidFill>
                <a:srgbClr val="0070C0"/>
              </a:solidFill>
              <a:latin typeface="Calibri" pitchFamily="34" charset="0"/>
              <a:cs typeface="Calibri" pitchFamily="34" charset="0"/>
            </a:endParaRPr>
          </a:p>
          <a:p>
            <a:pPr marL="541782" indent="-514350" algn="just">
              <a:lnSpc>
                <a:spcPct val="150000"/>
              </a:lnSpc>
              <a:spcBef>
                <a:spcPts val="0"/>
              </a:spcBef>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9328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solidFill>
                  <a:schemeClr val="tx1"/>
                </a:solidFill>
                <a:latin typeface="Calibri" pitchFamily="34" charset="0"/>
                <a:cs typeface="Calibri" pitchFamily="34" charset="0"/>
              </a:rPr>
              <a:t>Ν. 3492/2006 _ΕΙΔΗ ΚΑΙ ΔΙΑΔΙΚΑΣΙΑ ΔΗΜΟΣΙΟΝΟΜΙΚΩΝ ΕΛΕΓΧΩΝ</a:t>
            </a:r>
          </a:p>
        </p:txBody>
      </p:sp>
      <p:sp>
        <p:nvSpPr>
          <p:cNvPr id="3" name="2 - Υπότιτλος"/>
          <p:cNvSpPr>
            <a:spLocks noGrp="1"/>
          </p:cNvSpPr>
          <p:nvPr>
            <p:ph type="subTitle" idx="1"/>
          </p:nvPr>
        </p:nvSpPr>
        <p:spPr>
          <a:xfrm>
            <a:off x="1115616" y="1000108"/>
            <a:ext cx="7885540" cy="5000660"/>
          </a:xfrm>
          <a:noFill/>
          <a:ln>
            <a:noFill/>
          </a:ln>
        </p:spPr>
        <p:txBody>
          <a:bodyPr>
            <a:noAutofit/>
          </a:bodyPr>
          <a:lstStyle/>
          <a:p>
            <a:pPr marL="360363" indent="-333375" algn="just">
              <a:buFont typeface="Wingdings" pitchFamily="2" charset="2"/>
              <a:buChar char="v"/>
            </a:pPr>
            <a:r>
              <a:rPr lang="el-GR" sz="1800" b="1" dirty="0" smtClean="0">
                <a:solidFill>
                  <a:srgbClr val="C00000"/>
                </a:solidFill>
                <a:latin typeface="Calibri" pitchFamily="34" charset="0"/>
                <a:cs typeface="Calibri" pitchFamily="34" charset="0"/>
              </a:rPr>
              <a:t>Άρθρο 14 Όργανα ελέγχου: </a:t>
            </a:r>
            <a:r>
              <a:rPr lang="el-GR" sz="1800" dirty="0" smtClean="0">
                <a:latin typeface="Calibri" pitchFamily="34" charset="0"/>
                <a:cs typeface="Calibri" pitchFamily="34" charset="0"/>
              </a:rPr>
              <a:t>δικαιώματα &amp; υποχρεώσεις</a:t>
            </a:r>
          </a:p>
          <a:p>
            <a:pPr marL="360363" indent="-333375" algn="just"/>
            <a:endParaRPr lang="el-GR" sz="1800" dirty="0" smtClean="0">
              <a:latin typeface="Calibri" pitchFamily="34" charset="0"/>
              <a:cs typeface="Calibri" pitchFamily="34" charset="0"/>
            </a:endParaRPr>
          </a:p>
          <a:p>
            <a:pPr marL="360363" indent="-333375" algn="just">
              <a:buFont typeface="Wingdings" pitchFamily="2" charset="2"/>
              <a:buChar char="v"/>
            </a:pPr>
            <a:r>
              <a:rPr lang="el-GR" sz="1800" b="1" dirty="0" smtClean="0">
                <a:solidFill>
                  <a:srgbClr val="7030A0"/>
                </a:solidFill>
                <a:latin typeface="Calibri" pitchFamily="34" charset="0"/>
                <a:cs typeface="Calibri" pitchFamily="34" charset="0"/>
              </a:rPr>
              <a:t>Άρθρο 15 Αρμοδιότητες Ελεγκτικών Οργάνων</a:t>
            </a:r>
            <a:endParaRPr lang="el-GR" sz="1800" dirty="0" smtClean="0">
              <a:solidFill>
                <a:srgbClr val="7030A0"/>
              </a:solidFill>
              <a:latin typeface="Calibri" pitchFamily="34" charset="0"/>
              <a:cs typeface="Calibri" pitchFamily="34" charset="0"/>
            </a:endParaRPr>
          </a:p>
          <a:p>
            <a:pPr marL="427482" indent="-400050" algn="just">
              <a:lnSpc>
                <a:spcPct val="150000"/>
              </a:lnSpc>
              <a:spcBef>
                <a:spcPts val="0"/>
              </a:spcBef>
              <a:buFont typeface="+mj-lt"/>
              <a:buAutoNum type="arabicParenR"/>
            </a:pPr>
            <a:r>
              <a:rPr lang="el-GR" sz="1800" dirty="0" smtClean="0">
                <a:latin typeface="Calibri" pitchFamily="34" charset="0"/>
                <a:cs typeface="Calibri" pitchFamily="34" charset="0"/>
              </a:rPr>
              <a:t>έλεγχος επάρκειας των συστημάτων διαχείρισης &amp; ελέγχου,</a:t>
            </a:r>
          </a:p>
          <a:p>
            <a:pPr marL="427482" indent="-400050" algn="just">
              <a:lnSpc>
                <a:spcPct val="150000"/>
              </a:lnSpc>
              <a:spcBef>
                <a:spcPts val="0"/>
              </a:spcBef>
              <a:buFont typeface="+mj-lt"/>
              <a:buAutoNum type="arabicParenR"/>
            </a:pPr>
            <a:r>
              <a:rPr lang="el-GR" sz="1800" dirty="0" smtClean="0">
                <a:latin typeface="Calibri" pitchFamily="34" charset="0"/>
                <a:cs typeface="Calibri" pitchFamily="34" charset="0"/>
              </a:rPr>
              <a:t>έλεγχος ή συμπληρωματικός έλεγχος:</a:t>
            </a:r>
          </a:p>
          <a:p>
            <a:pPr marL="427482" indent="-400050" algn="just">
              <a:lnSpc>
                <a:spcPct val="150000"/>
              </a:lnSpc>
              <a:spcBef>
                <a:spcPts val="0"/>
              </a:spcBef>
              <a:buFont typeface="Wingdings" pitchFamily="2" charset="2"/>
              <a:buChar char="ü"/>
            </a:pPr>
            <a:r>
              <a:rPr lang="el-GR" sz="1800" dirty="0" smtClean="0">
                <a:latin typeface="Calibri" pitchFamily="34" charset="0"/>
                <a:cs typeface="Calibri" pitchFamily="34" charset="0"/>
              </a:rPr>
              <a:t>της </a:t>
            </a:r>
            <a:r>
              <a:rPr lang="el-GR" sz="1800" b="1" dirty="0" smtClean="0">
                <a:solidFill>
                  <a:srgbClr val="00B050"/>
                </a:solidFill>
                <a:latin typeface="Calibri" pitchFamily="34" charset="0"/>
                <a:cs typeface="Calibri" pitchFamily="34" charset="0"/>
              </a:rPr>
              <a:t>νομιμότητας &amp; κανονικότητας των δαπανών</a:t>
            </a:r>
            <a:r>
              <a:rPr lang="el-GR" sz="1800" dirty="0" smtClean="0">
                <a:latin typeface="Calibri" pitchFamily="34" charset="0"/>
                <a:cs typeface="Calibri" pitchFamily="34" charset="0"/>
              </a:rPr>
              <a:t>, </a:t>
            </a:r>
          </a:p>
          <a:p>
            <a:pPr marL="427482" indent="-400050" algn="just">
              <a:lnSpc>
                <a:spcPct val="150000"/>
              </a:lnSpc>
              <a:spcBef>
                <a:spcPts val="0"/>
              </a:spcBef>
              <a:buFont typeface="Wingdings" pitchFamily="2" charset="2"/>
              <a:buChar char="ü"/>
            </a:pPr>
            <a:r>
              <a:rPr lang="el-GR" sz="1800" dirty="0" smtClean="0">
                <a:latin typeface="Calibri" pitchFamily="34" charset="0"/>
                <a:cs typeface="Calibri" pitchFamily="34" charset="0"/>
              </a:rPr>
              <a:t>της χρηστής δημοσιονομικής διαχείρισης των πόρων &amp; της ορθής είσπραξης &amp; εμφάνισης των </a:t>
            </a:r>
            <a:r>
              <a:rPr lang="el-GR" sz="1800" b="1" dirty="0" smtClean="0">
                <a:solidFill>
                  <a:srgbClr val="00B050"/>
                </a:solidFill>
                <a:latin typeface="Calibri" pitchFamily="34" charset="0"/>
                <a:cs typeface="Calibri" pitchFamily="34" charset="0"/>
              </a:rPr>
              <a:t>εσόδων </a:t>
            </a:r>
            <a:r>
              <a:rPr lang="el-GR" sz="1800" dirty="0" smtClean="0">
                <a:latin typeface="Calibri" pitchFamily="34" charset="0"/>
                <a:cs typeface="Calibri" pitchFamily="34" charset="0"/>
              </a:rPr>
              <a:t>των φορέων, </a:t>
            </a:r>
          </a:p>
          <a:p>
            <a:pPr marL="427482" indent="-400050" algn="just">
              <a:lnSpc>
                <a:spcPct val="150000"/>
              </a:lnSpc>
              <a:spcBef>
                <a:spcPts val="0"/>
              </a:spcBef>
              <a:buFont typeface="Wingdings" pitchFamily="2" charset="2"/>
              <a:buChar char="ü"/>
            </a:pPr>
            <a:r>
              <a:rPr lang="el-GR" sz="1800" dirty="0" smtClean="0">
                <a:latin typeface="Calibri" pitchFamily="34" charset="0"/>
                <a:cs typeface="Calibri" pitchFamily="34" charset="0"/>
              </a:rPr>
              <a:t>της διαχείρισης της </a:t>
            </a:r>
            <a:r>
              <a:rPr lang="el-GR" sz="1800" b="1" dirty="0" smtClean="0">
                <a:solidFill>
                  <a:srgbClr val="00B050"/>
                </a:solidFill>
                <a:latin typeface="Calibri" pitchFamily="34" charset="0"/>
                <a:cs typeface="Calibri" pitchFamily="34" charset="0"/>
              </a:rPr>
              <a:t>περιουσίας</a:t>
            </a:r>
            <a:r>
              <a:rPr lang="el-GR" sz="1800" dirty="0" smtClean="0">
                <a:latin typeface="Calibri" pitchFamily="34" charset="0"/>
                <a:cs typeface="Calibri" pitchFamily="34" charset="0"/>
              </a:rPr>
              <a:t> τους, </a:t>
            </a:r>
          </a:p>
          <a:p>
            <a:pPr marL="427482" indent="-400050" algn="just">
              <a:lnSpc>
                <a:spcPct val="150000"/>
              </a:lnSpc>
              <a:spcBef>
                <a:spcPts val="0"/>
              </a:spcBef>
            </a:pPr>
            <a:r>
              <a:rPr lang="el-GR" sz="1800" dirty="0" smtClean="0">
                <a:latin typeface="Calibri" pitchFamily="34" charset="0"/>
                <a:cs typeface="Calibri" pitchFamily="34" charset="0"/>
              </a:rPr>
              <a:t>	</a:t>
            </a:r>
            <a:r>
              <a:rPr lang="el-GR" sz="1800" dirty="0" smtClean="0">
                <a:solidFill>
                  <a:srgbClr val="C00000"/>
                </a:solidFill>
                <a:latin typeface="Calibri" pitchFamily="34" charset="0"/>
                <a:cs typeface="Calibri" pitchFamily="34" charset="0"/>
              </a:rPr>
              <a:t>για τον εντοπισμό και την αποτροπή φαινομένων κακοδιοίκησης &amp; κακοδιαχείρισης, κατάχρησης, σπατάλης, απάτης ή διαφθοράς.</a:t>
            </a:r>
            <a:r>
              <a:rPr lang="el-GR" sz="1800" b="1" dirty="0" smtClean="0">
                <a:solidFill>
                  <a:srgbClr val="C00000"/>
                </a:solidFill>
                <a:latin typeface="Calibri" pitchFamily="34" charset="0"/>
                <a:cs typeface="Calibri" pitchFamily="34" charset="0"/>
              </a:rPr>
              <a:t>	</a:t>
            </a:r>
          </a:p>
          <a:p>
            <a:pPr marL="361950" indent="-334963" algn="just">
              <a:lnSpc>
                <a:spcPct val="150000"/>
              </a:lnSpc>
              <a:spcBef>
                <a:spcPts val="0"/>
              </a:spcBef>
            </a:pPr>
            <a:endParaRPr lang="el-GR" sz="1800" b="1" dirty="0" smtClean="0">
              <a:solidFill>
                <a:srgbClr val="C00000"/>
              </a:solidFill>
              <a:latin typeface="Calibri" pitchFamily="34" charset="0"/>
              <a:cs typeface="Calibri" pitchFamily="34" charset="0"/>
            </a:endParaRPr>
          </a:p>
          <a:p>
            <a:pPr marL="361950" indent="-334963" algn="just">
              <a:lnSpc>
                <a:spcPct val="150000"/>
              </a:lnSpc>
              <a:spcBef>
                <a:spcPts val="0"/>
              </a:spcBef>
            </a:pPr>
            <a:endParaRPr lang="el-GR" sz="1800" b="1" dirty="0" smtClean="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40</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9328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solidFill>
                  <a:schemeClr val="tx1"/>
                </a:solidFill>
                <a:latin typeface="Calibri" pitchFamily="34" charset="0"/>
                <a:cs typeface="Calibri" pitchFamily="34" charset="0"/>
              </a:rPr>
              <a:t>Ν. 3492/2006 _ΕΙΔΗ ΚΑΙ ΔΙΑΔΙΚΑΣΙΑ ΔΗΜΟΣΙΟΝΟΜΙΚΩΝ ΕΛΕΓΧΩΝ</a:t>
            </a:r>
          </a:p>
        </p:txBody>
      </p:sp>
      <p:sp>
        <p:nvSpPr>
          <p:cNvPr id="3" name="2 - Υπότιτλος"/>
          <p:cNvSpPr>
            <a:spLocks noGrp="1"/>
          </p:cNvSpPr>
          <p:nvPr>
            <p:ph type="subTitle" idx="1"/>
          </p:nvPr>
        </p:nvSpPr>
        <p:spPr>
          <a:xfrm>
            <a:off x="1115616" y="1000108"/>
            <a:ext cx="7671226" cy="4643470"/>
          </a:xfrm>
          <a:noFill/>
          <a:ln>
            <a:noFill/>
          </a:ln>
        </p:spPr>
        <p:txBody>
          <a:bodyPr>
            <a:noAutofit/>
          </a:bodyPr>
          <a:lstStyle/>
          <a:p>
            <a:pPr algn="ctr">
              <a:lnSpc>
                <a:spcPct val="150000"/>
              </a:lnSpc>
              <a:spcBef>
                <a:spcPts val="0"/>
              </a:spcBef>
            </a:pPr>
            <a:r>
              <a:rPr lang="el-GR" sz="2000" b="1" dirty="0" smtClean="0">
                <a:solidFill>
                  <a:srgbClr val="C00000"/>
                </a:solidFill>
                <a:latin typeface="Calibri" pitchFamily="34" charset="0"/>
                <a:cs typeface="Calibri" pitchFamily="34" charset="0"/>
              </a:rPr>
              <a:t>Άρθρο 15 Αρμοδιότητες Ελεγκτικών Οργάνων</a:t>
            </a:r>
            <a:endParaRPr lang="el-GR" sz="2000" dirty="0" smtClean="0">
              <a:solidFill>
                <a:srgbClr val="C00000"/>
              </a:solidFill>
              <a:latin typeface="Calibri" pitchFamily="34" charset="0"/>
              <a:cs typeface="Calibri" pitchFamily="34" charset="0"/>
            </a:endParaRPr>
          </a:p>
          <a:p>
            <a:pPr marL="360363" indent="-333375" algn="just">
              <a:lnSpc>
                <a:spcPct val="150000"/>
              </a:lnSpc>
              <a:spcBef>
                <a:spcPts val="0"/>
              </a:spcBef>
            </a:pPr>
            <a:r>
              <a:rPr lang="el-GR" sz="2000" dirty="0" smtClean="0">
                <a:solidFill>
                  <a:srgbClr val="C00000"/>
                </a:solidFill>
                <a:latin typeface="Calibri" pitchFamily="34" charset="0"/>
                <a:cs typeface="Calibri" pitchFamily="34" charset="0"/>
              </a:rPr>
              <a:t>3) </a:t>
            </a:r>
            <a:r>
              <a:rPr lang="el-GR" sz="2000" b="1" dirty="0" smtClean="0">
                <a:solidFill>
                  <a:srgbClr val="C00000"/>
                </a:solidFill>
                <a:latin typeface="Calibri" pitchFamily="34" charset="0"/>
                <a:cs typeface="Calibri" pitchFamily="34" charset="0"/>
              </a:rPr>
              <a:t>έλεγχος των εκκαθαριστών</a:t>
            </a:r>
            <a:r>
              <a:rPr lang="el-GR" sz="2000" dirty="0" smtClean="0">
                <a:latin typeface="Calibri" pitchFamily="34" charset="0"/>
                <a:cs typeface="Calibri" pitchFamily="34" charset="0"/>
              </a:rPr>
              <a:t> για την ορθή απεικόνιση των αποδοχών των υπαλλήλων των φορέων, </a:t>
            </a:r>
            <a:r>
              <a:rPr lang="en-US" sz="2000" dirty="0" smtClean="0">
                <a:latin typeface="Calibri" pitchFamily="34" charset="0"/>
                <a:cs typeface="Calibri" pitchFamily="34" charset="0"/>
              </a:rPr>
              <a:t>&amp; </a:t>
            </a:r>
            <a:r>
              <a:rPr lang="el-GR" sz="2000" dirty="0" smtClean="0">
                <a:latin typeface="Calibri" pitchFamily="34" charset="0"/>
                <a:cs typeface="Calibri" pitchFamily="34" charset="0"/>
              </a:rPr>
              <a:t>για την ακρίβεια του ύψους των επί μέρους ποσών που λαμβάνουν με βάση τις εκάστοτε ισχύουσες διατάξεις,</a:t>
            </a:r>
          </a:p>
          <a:p>
            <a:pPr marL="360363" indent="-333375" algn="just">
              <a:lnSpc>
                <a:spcPct val="150000"/>
              </a:lnSpc>
              <a:spcBef>
                <a:spcPts val="0"/>
              </a:spcBef>
            </a:pPr>
            <a:r>
              <a:rPr lang="el-GR" sz="2000" dirty="0" smtClean="0">
                <a:solidFill>
                  <a:srgbClr val="C00000"/>
                </a:solidFill>
                <a:latin typeface="Calibri" pitchFamily="34" charset="0"/>
                <a:cs typeface="Calibri" pitchFamily="34" charset="0"/>
              </a:rPr>
              <a:t>4) </a:t>
            </a:r>
            <a:r>
              <a:rPr lang="el-GR" sz="2000" dirty="0" smtClean="0">
                <a:latin typeface="Calibri" pitchFamily="34" charset="0"/>
                <a:cs typeface="Calibri" pitchFamily="34" charset="0"/>
              </a:rPr>
              <a:t>αξιολόγηση του προγραμματισμού, σχεδιασμού και εκτέλεσης των έργων του φορέα,</a:t>
            </a:r>
          </a:p>
          <a:p>
            <a:pPr marL="360363" indent="-333375" algn="just">
              <a:lnSpc>
                <a:spcPct val="150000"/>
              </a:lnSpc>
              <a:spcBef>
                <a:spcPts val="0"/>
              </a:spcBef>
            </a:pPr>
            <a:r>
              <a:rPr lang="el-GR" sz="2000" dirty="0" smtClean="0">
                <a:solidFill>
                  <a:srgbClr val="C00000"/>
                </a:solidFill>
                <a:latin typeface="Calibri" pitchFamily="34" charset="0"/>
                <a:cs typeface="Calibri" pitchFamily="34" charset="0"/>
              </a:rPr>
              <a:t>5) 	</a:t>
            </a:r>
            <a:r>
              <a:rPr lang="el-GR" sz="2000" dirty="0" smtClean="0">
                <a:latin typeface="Calibri" pitchFamily="34" charset="0"/>
                <a:cs typeface="Calibri" pitchFamily="34" charset="0"/>
              </a:rPr>
              <a:t>εξακρίβωση της τήρησης των διαχειριστικών κανόνων &amp; διαδικασιών και της ορθής λογιστικής απεικόνισης της οικονομικής κατάστασης και διαχείρισης του φορέα</a:t>
            </a:r>
            <a:r>
              <a:rPr lang="el-GR" sz="1800" dirty="0" smtClean="0">
                <a:latin typeface="Calibri" pitchFamily="34" charset="0"/>
                <a:cs typeface="Calibri" pitchFamily="34" charset="0"/>
              </a:rPr>
              <a:t>,</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41</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9328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solidFill>
                  <a:schemeClr val="tx1"/>
                </a:solidFill>
                <a:latin typeface="Calibri" pitchFamily="34" charset="0"/>
                <a:cs typeface="Calibri" pitchFamily="34" charset="0"/>
              </a:rPr>
              <a:t>Ν. 3492/2006 _ΕΙΔΗ ΚΑΙ ΔΙΑΔΙΚΑΣΙΑ ΔΗΜΟΣΙΟΝΟΜΙΚΩΝ ΕΛΕΓΧΩΝ</a:t>
            </a:r>
          </a:p>
        </p:txBody>
      </p:sp>
      <p:sp>
        <p:nvSpPr>
          <p:cNvPr id="3" name="2 - Υπότιτλος"/>
          <p:cNvSpPr>
            <a:spLocks noGrp="1"/>
          </p:cNvSpPr>
          <p:nvPr>
            <p:ph type="subTitle" idx="1"/>
          </p:nvPr>
        </p:nvSpPr>
        <p:spPr>
          <a:xfrm>
            <a:off x="1115616" y="1000108"/>
            <a:ext cx="7671226" cy="4643470"/>
          </a:xfrm>
          <a:noFill/>
          <a:ln>
            <a:noFill/>
          </a:ln>
        </p:spPr>
        <p:txBody>
          <a:bodyPr>
            <a:noAutofit/>
          </a:bodyPr>
          <a:lstStyle/>
          <a:p>
            <a:pPr algn="just">
              <a:lnSpc>
                <a:spcPct val="150000"/>
              </a:lnSpc>
              <a:spcBef>
                <a:spcPts val="0"/>
              </a:spcBef>
            </a:pPr>
            <a:r>
              <a:rPr lang="el-GR" sz="1800" b="1" dirty="0" smtClean="0">
                <a:solidFill>
                  <a:srgbClr val="C00000"/>
                </a:solidFill>
                <a:latin typeface="Calibri" pitchFamily="34" charset="0"/>
                <a:cs typeface="Calibri" pitchFamily="34" charset="0"/>
              </a:rPr>
              <a:t>Άρθρο 15 Αρμοδιότητες Ελεγκτικών Οργάνων</a:t>
            </a:r>
          </a:p>
          <a:p>
            <a:pPr algn="just">
              <a:lnSpc>
                <a:spcPct val="150000"/>
              </a:lnSpc>
              <a:spcBef>
                <a:spcPts val="0"/>
              </a:spcBef>
            </a:pPr>
            <a:endParaRPr lang="el-GR" sz="1800" b="1" dirty="0" smtClean="0">
              <a:solidFill>
                <a:srgbClr val="C00000"/>
              </a:solidFill>
              <a:latin typeface="Calibri" pitchFamily="34" charset="0"/>
              <a:cs typeface="Calibri" pitchFamily="34" charset="0"/>
            </a:endParaRPr>
          </a:p>
          <a:p>
            <a:pPr marL="370332" indent="-342900" algn="just">
              <a:lnSpc>
                <a:spcPct val="150000"/>
              </a:lnSpc>
              <a:spcBef>
                <a:spcPts val="0"/>
              </a:spcBef>
              <a:buAutoNum type="arabicParenR" startAt="6"/>
            </a:pPr>
            <a:r>
              <a:rPr lang="el-GR" sz="2000" b="1" dirty="0" smtClean="0">
                <a:latin typeface="Calibri" pitchFamily="34" charset="0"/>
                <a:cs typeface="Calibri" pitchFamily="34" charset="0"/>
              </a:rPr>
              <a:t>αξιολόγηση της επίδοσης του ελεγχόμενου φορέα με βάση την αρχή της χρηστής δημοσιονομικής διαχείρισης</a:t>
            </a:r>
            <a:r>
              <a:rPr lang="el-GR" sz="2000" dirty="0" smtClean="0">
                <a:latin typeface="Calibri" pitchFamily="34" charset="0"/>
                <a:cs typeface="Calibri" pitchFamily="34" charset="0"/>
              </a:rPr>
              <a:t>,</a:t>
            </a:r>
          </a:p>
          <a:p>
            <a:pPr marL="360363" indent="-333375" algn="just">
              <a:lnSpc>
                <a:spcPct val="150000"/>
              </a:lnSpc>
              <a:spcBef>
                <a:spcPts val="0"/>
              </a:spcBef>
              <a:buAutoNum type="arabicParenR" startAt="6"/>
            </a:pPr>
            <a:r>
              <a:rPr lang="el-GR" sz="2000" dirty="0" smtClean="0">
                <a:latin typeface="Calibri" pitchFamily="34" charset="0"/>
                <a:cs typeface="Calibri" pitchFamily="34" charset="0"/>
              </a:rPr>
              <a:t>έκτακτος έλεγχος ή συμπληρωματικός έλεγχος της διαχείρισης των </a:t>
            </a:r>
            <a:r>
              <a:rPr lang="el-GR" sz="2000" b="1" dirty="0" smtClean="0">
                <a:solidFill>
                  <a:srgbClr val="C00000"/>
                </a:solidFill>
                <a:latin typeface="Calibri" pitchFamily="34" charset="0"/>
                <a:cs typeface="Calibri" pitchFamily="34" charset="0"/>
              </a:rPr>
              <a:t>παγίων προκαταβολών, των δημοσίων υπολόγων &amp; δημοσίων διαχειρίσεων</a:t>
            </a:r>
            <a:r>
              <a:rPr lang="el-GR" sz="2000" dirty="0" smtClean="0">
                <a:latin typeface="Calibri" pitchFamily="34" charset="0"/>
                <a:cs typeface="Calibri" pitchFamily="34" charset="0"/>
              </a:rPr>
              <a:t>,</a:t>
            </a:r>
          </a:p>
          <a:p>
            <a:pPr marL="360363" indent="-333375" algn="just">
              <a:lnSpc>
                <a:spcPct val="150000"/>
              </a:lnSpc>
              <a:spcBef>
                <a:spcPts val="0"/>
              </a:spcBef>
            </a:pPr>
            <a:r>
              <a:rPr lang="el-GR" sz="2000" dirty="0" smtClean="0">
                <a:solidFill>
                  <a:srgbClr val="C00000"/>
                </a:solidFill>
                <a:latin typeface="Calibri" pitchFamily="34" charset="0"/>
                <a:cs typeface="Calibri" pitchFamily="34" charset="0"/>
              </a:rPr>
              <a:t>8)</a:t>
            </a:r>
            <a:r>
              <a:rPr lang="el-GR" sz="2000" dirty="0" smtClean="0">
                <a:latin typeface="Calibri" pitchFamily="34" charset="0"/>
                <a:cs typeface="Calibri" pitchFamily="34" charset="0"/>
              </a:rPr>
              <a:t> 	άσκηση </a:t>
            </a:r>
            <a:r>
              <a:rPr lang="el-GR" sz="2000" dirty="0" smtClean="0">
                <a:solidFill>
                  <a:srgbClr val="C00000"/>
                </a:solidFill>
                <a:latin typeface="Calibri" pitchFamily="34" charset="0"/>
                <a:cs typeface="Calibri" pitchFamily="34" charset="0"/>
              </a:rPr>
              <a:t>επιτόπιων ελέγχων </a:t>
            </a:r>
            <a:r>
              <a:rPr lang="el-GR" sz="2000" dirty="0" smtClean="0">
                <a:latin typeface="Calibri" pitchFamily="34" charset="0"/>
                <a:cs typeface="Calibri" pitchFamily="34" charset="0"/>
              </a:rPr>
              <a:t>στην έδρα ή στους χώρους εκτέλεσης του φυσικού αντικειμένου του έργου.</a:t>
            </a:r>
            <a:endParaRPr lang="el-GR" sz="1800" b="1" dirty="0" smtClean="0">
              <a:solidFill>
                <a:srgbClr val="C00000"/>
              </a:solidFill>
              <a:latin typeface="Calibri" pitchFamily="34" charset="0"/>
              <a:cs typeface="Calibri" pitchFamily="34" charset="0"/>
            </a:endParaRPr>
          </a:p>
          <a:p>
            <a:pPr marL="361950" indent="-334963" algn="just">
              <a:lnSpc>
                <a:spcPct val="150000"/>
              </a:lnSpc>
              <a:spcBef>
                <a:spcPts val="0"/>
              </a:spcBef>
            </a:pPr>
            <a:endParaRPr lang="el-GR" sz="1800" dirty="0">
              <a:solidFill>
                <a:schemeClr val="tx1"/>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42</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69328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solidFill>
                  <a:schemeClr val="tx1"/>
                </a:solidFill>
                <a:latin typeface="Calibri" pitchFamily="34" charset="0"/>
                <a:cs typeface="Calibri" pitchFamily="34" charset="0"/>
              </a:rPr>
              <a:t>Ν. 3492/2006 _ΕΙΔΗ ΚΑΙ ΔΙΑΔΙΚΑΣΙΑ ΔΗΜΟΣΙΟΝΟΜΙΚΩΝ ΕΛΕΓΧΩΝ</a:t>
            </a:r>
          </a:p>
        </p:txBody>
      </p:sp>
      <p:sp>
        <p:nvSpPr>
          <p:cNvPr id="3" name="2 - Υπότιτλος"/>
          <p:cNvSpPr>
            <a:spLocks noGrp="1"/>
          </p:cNvSpPr>
          <p:nvPr>
            <p:ph type="subTitle" idx="1"/>
          </p:nvPr>
        </p:nvSpPr>
        <p:spPr>
          <a:xfrm>
            <a:off x="1115616" y="1214422"/>
            <a:ext cx="7671226" cy="4286280"/>
          </a:xfrm>
          <a:noFill/>
          <a:ln>
            <a:noFill/>
          </a:ln>
        </p:spPr>
        <p:txBody>
          <a:bodyPr>
            <a:noAutofit/>
          </a:bodyPr>
          <a:lstStyle/>
          <a:p>
            <a:pPr marL="360363" indent="-333375" algn="just">
              <a:lnSpc>
                <a:spcPct val="150000"/>
              </a:lnSpc>
              <a:spcBef>
                <a:spcPts val="0"/>
              </a:spcBef>
              <a:buFont typeface="Wingdings" pitchFamily="2" charset="2"/>
              <a:buChar char="v"/>
            </a:pPr>
            <a:r>
              <a:rPr lang="el-GR" sz="2000" b="1" dirty="0" smtClean="0">
                <a:solidFill>
                  <a:srgbClr val="C00000"/>
                </a:solidFill>
                <a:latin typeface="Calibri" pitchFamily="34" charset="0"/>
                <a:cs typeface="Calibri" pitchFamily="34" charset="0"/>
              </a:rPr>
              <a:t>Άρθρο </a:t>
            </a:r>
            <a:r>
              <a:rPr lang="el-GR" sz="2000" b="1" dirty="0" smtClean="0">
                <a:latin typeface="Calibri" pitchFamily="34" charset="0"/>
                <a:cs typeface="Calibri" pitchFamily="34" charset="0"/>
              </a:rPr>
              <a:t> </a:t>
            </a:r>
            <a:r>
              <a:rPr lang="el-GR" sz="2000" b="1" dirty="0" smtClean="0">
                <a:solidFill>
                  <a:srgbClr val="C00000"/>
                </a:solidFill>
                <a:latin typeface="Calibri" pitchFamily="34" charset="0"/>
                <a:cs typeface="Calibri" pitchFamily="34" charset="0"/>
              </a:rPr>
              <a:t>16 	</a:t>
            </a:r>
            <a:r>
              <a:rPr lang="el-GR" sz="2000" b="1" dirty="0" smtClean="0">
                <a:latin typeface="Calibri" pitchFamily="34" charset="0"/>
                <a:cs typeface="Calibri" pitchFamily="34" charset="0"/>
              </a:rPr>
              <a:t>Διαδικασία μετά το πέρας του ελέγχου</a:t>
            </a:r>
          </a:p>
          <a:p>
            <a:pPr marL="360363" indent="-333375" algn="just">
              <a:lnSpc>
                <a:spcPct val="150000"/>
              </a:lnSpc>
              <a:spcBef>
                <a:spcPts val="0"/>
              </a:spcBef>
              <a:buFont typeface="Wingdings" pitchFamily="2" charset="2"/>
              <a:buChar char="v"/>
            </a:pPr>
            <a:r>
              <a:rPr lang="el-GR" sz="2000" b="1" dirty="0" smtClean="0">
                <a:solidFill>
                  <a:srgbClr val="C00000"/>
                </a:solidFill>
                <a:latin typeface="Calibri" pitchFamily="34" charset="0"/>
                <a:cs typeface="Calibri" pitchFamily="34" charset="0"/>
              </a:rPr>
              <a:t>Άρθρο 17</a:t>
            </a:r>
            <a:r>
              <a:rPr lang="el-GR" sz="2000" b="1" dirty="0" smtClean="0">
                <a:latin typeface="Calibri" pitchFamily="34" charset="0"/>
                <a:cs typeface="Calibri" pitchFamily="34" charset="0"/>
              </a:rPr>
              <a:t> 	Αντιρρήσεις φορέων</a:t>
            </a:r>
          </a:p>
          <a:p>
            <a:pPr marL="360363" indent="-333375" algn="just">
              <a:lnSpc>
                <a:spcPct val="150000"/>
              </a:lnSpc>
              <a:spcBef>
                <a:spcPts val="0"/>
              </a:spcBef>
              <a:buFont typeface="Wingdings" pitchFamily="2" charset="2"/>
              <a:buChar char="v"/>
            </a:pPr>
            <a:r>
              <a:rPr lang="el-GR" sz="2000" dirty="0" smtClean="0">
                <a:latin typeface="Calibri" pitchFamily="34" charset="0"/>
                <a:cs typeface="Calibri" pitchFamily="34" charset="0"/>
              </a:rPr>
              <a:t> </a:t>
            </a:r>
            <a:r>
              <a:rPr lang="el-GR" sz="2000" b="1" dirty="0" smtClean="0">
                <a:solidFill>
                  <a:srgbClr val="C00000"/>
                </a:solidFill>
                <a:latin typeface="Calibri" pitchFamily="34" charset="0"/>
                <a:cs typeface="Calibri" pitchFamily="34" charset="0"/>
              </a:rPr>
              <a:t>Άρθρο 18 	</a:t>
            </a:r>
            <a:r>
              <a:rPr lang="el-GR" sz="2000" b="1" dirty="0" smtClean="0">
                <a:latin typeface="Calibri" pitchFamily="34" charset="0"/>
                <a:cs typeface="Calibri" pitchFamily="34" charset="0"/>
              </a:rPr>
              <a:t>Υποχρεώσεις ελεγχόμενων φορέων και τρίτων</a:t>
            </a:r>
          </a:p>
          <a:p>
            <a:pPr marL="360363" indent="-333375" algn="just">
              <a:lnSpc>
                <a:spcPct val="150000"/>
              </a:lnSpc>
              <a:spcBef>
                <a:spcPts val="0"/>
              </a:spcBef>
              <a:buFont typeface="Wingdings" pitchFamily="2" charset="2"/>
              <a:buChar char="v"/>
            </a:pPr>
            <a:r>
              <a:rPr lang="el-GR" sz="2000" b="1" dirty="0" smtClean="0">
                <a:solidFill>
                  <a:srgbClr val="C00000"/>
                </a:solidFill>
                <a:latin typeface="Calibri" pitchFamily="34" charset="0"/>
                <a:cs typeface="Calibri" pitchFamily="34" charset="0"/>
              </a:rPr>
              <a:t>Άρθρο 19 	</a:t>
            </a:r>
            <a:r>
              <a:rPr lang="el-GR" sz="2000" b="1" dirty="0" smtClean="0">
                <a:solidFill>
                  <a:srgbClr val="FF0000"/>
                </a:solidFill>
                <a:latin typeface="Calibri" pitchFamily="34" charset="0"/>
                <a:cs typeface="Calibri" pitchFamily="34" charset="0"/>
              </a:rPr>
              <a:t>Επιβολή δημοσιονομικών διορθώσεων</a:t>
            </a:r>
          </a:p>
          <a:p>
            <a:pPr marL="360363" indent="-333375" algn="just">
              <a:lnSpc>
                <a:spcPct val="150000"/>
              </a:lnSpc>
              <a:spcBef>
                <a:spcPts val="0"/>
              </a:spcBef>
              <a:buFont typeface="Wingdings" pitchFamily="2" charset="2"/>
              <a:buChar char="v"/>
            </a:pPr>
            <a:r>
              <a:rPr lang="el-GR" sz="2000" b="1" dirty="0" smtClean="0">
                <a:solidFill>
                  <a:srgbClr val="C00000"/>
                </a:solidFill>
                <a:latin typeface="Calibri" pitchFamily="34" charset="0"/>
                <a:cs typeface="Calibri" pitchFamily="34" charset="0"/>
              </a:rPr>
              <a:t>Άρθρο 20 	</a:t>
            </a:r>
            <a:r>
              <a:rPr lang="el-GR" sz="2000" b="1" dirty="0" smtClean="0">
                <a:latin typeface="Calibri" pitchFamily="34" charset="0"/>
                <a:cs typeface="Calibri" pitchFamily="34" charset="0"/>
              </a:rPr>
              <a:t>Προσδιορισμός δημοσιονομικών διορθώσεων</a:t>
            </a:r>
          </a:p>
          <a:p>
            <a:pPr marL="360363" indent="-333375" algn="just">
              <a:lnSpc>
                <a:spcPct val="150000"/>
              </a:lnSpc>
              <a:spcBef>
                <a:spcPts val="0"/>
              </a:spcBef>
              <a:buFont typeface="Wingdings" pitchFamily="2" charset="2"/>
              <a:buChar char="v"/>
            </a:pPr>
            <a:r>
              <a:rPr lang="el-GR" sz="2000" b="1" dirty="0" smtClean="0">
                <a:solidFill>
                  <a:srgbClr val="C00000"/>
                </a:solidFill>
                <a:latin typeface="Calibri" pitchFamily="34" charset="0"/>
                <a:cs typeface="Calibri" pitchFamily="34" charset="0"/>
              </a:rPr>
              <a:t>Άρθρο 21	</a:t>
            </a:r>
            <a:r>
              <a:rPr lang="el-GR" sz="2000" b="1" dirty="0" smtClean="0">
                <a:latin typeface="Calibri" pitchFamily="34" charset="0"/>
                <a:cs typeface="Calibri" pitchFamily="34" charset="0"/>
              </a:rPr>
              <a:t>Επιπτώσεις δημοσιονομικών διορθώσεων 	  			στους προϋπολογισμούς</a:t>
            </a:r>
          </a:p>
          <a:p>
            <a:pPr marL="360363" indent="-333375" algn="just"/>
            <a:endParaRPr lang="el-GR" sz="1800" dirty="0" smtClean="0">
              <a:latin typeface="Calibri" pitchFamily="34" charset="0"/>
              <a:cs typeface="Calibri" pitchFamily="34" charset="0"/>
            </a:endParaRPr>
          </a:p>
          <a:p>
            <a:endParaRPr lang="el-GR" sz="1800" dirty="0" smtClean="0"/>
          </a:p>
          <a:p>
            <a:endParaRPr lang="el-GR" sz="1800" b="1" dirty="0" smtClean="0">
              <a:solidFill>
                <a:srgbClr val="C00000"/>
              </a:solidFill>
              <a:latin typeface="Calibri" pitchFamily="34" charset="0"/>
              <a:cs typeface="Calibri" pitchFamily="34" charset="0"/>
            </a:endParaRPr>
          </a:p>
          <a:p>
            <a:pPr algn="just">
              <a:lnSpc>
                <a:spcPct val="150000"/>
              </a:lnSpc>
              <a:spcBef>
                <a:spcPts val="0"/>
              </a:spcBef>
            </a:pPr>
            <a:endParaRPr lang="el-GR" sz="1800" b="1" dirty="0" smtClean="0">
              <a:solidFill>
                <a:srgbClr val="C00000"/>
              </a:solidFill>
              <a:latin typeface="Calibri" pitchFamily="34" charset="0"/>
              <a:cs typeface="Calibri" pitchFamily="34" charset="0"/>
            </a:endParaRPr>
          </a:p>
          <a:p>
            <a:pPr marL="361950" indent="-334963" algn="just">
              <a:lnSpc>
                <a:spcPct val="150000"/>
              </a:lnSpc>
              <a:spcBef>
                <a:spcPts val="0"/>
              </a:spcBef>
            </a:pPr>
            <a:endParaRPr lang="el-GR" sz="1800" dirty="0">
              <a:solidFill>
                <a:schemeClr val="tx1"/>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43</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105332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2000" b="1" dirty="0" smtClean="0">
                <a:solidFill>
                  <a:srgbClr val="C00000"/>
                </a:solidFill>
                <a:latin typeface="Calibri" pitchFamily="34" charset="0"/>
                <a:cs typeface="Calibri" pitchFamily="34" charset="0"/>
              </a:rPr>
              <a:t>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Ν.4270/2014_</a:t>
            </a:r>
            <a:r>
              <a:rPr lang="el-GR" sz="2000" b="1" dirty="0" smtClean="0"/>
              <a:t> Άρθρο 168 </a:t>
            </a:r>
            <a:br>
              <a:rPr lang="el-GR" sz="2000" b="1" dirty="0" smtClean="0"/>
            </a:br>
            <a:r>
              <a:rPr lang="el-GR" sz="2000" b="1" dirty="0" smtClean="0"/>
              <a:t>Εσωτερικός έλεγχος </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340768"/>
            <a:ext cx="7671226" cy="4824536"/>
          </a:xfrm>
          <a:noFill/>
          <a:ln>
            <a:noFill/>
          </a:ln>
        </p:spPr>
        <p:txBody>
          <a:bodyPr>
            <a:noAutofit/>
          </a:bodyPr>
          <a:lstStyle/>
          <a:p>
            <a:pPr marL="361950" indent="-334963" algn="just">
              <a:lnSpc>
                <a:spcPct val="150000"/>
              </a:lnSpc>
              <a:spcBef>
                <a:spcPts val="0"/>
              </a:spcBef>
              <a:buFont typeface="Wingdings" pitchFamily="2" charset="2"/>
              <a:buChar char="v"/>
            </a:pPr>
            <a:r>
              <a:rPr lang="el-GR" sz="2000" b="1" dirty="0" smtClean="0">
                <a:solidFill>
                  <a:srgbClr val="FF0000"/>
                </a:solidFill>
                <a:latin typeface="Arial" pitchFamily="34" charset="0"/>
                <a:cs typeface="Arial" pitchFamily="34" charset="0"/>
              </a:rPr>
              <a:t>Εσωτερικός έλεγχος</a:t>
            </a:r>
            <a:r>
              <a:rPr lang="el-GR" sz="2000" dirty="0" smtClean="0">
                <a:solidFill>
                  <a:schemeClr val="tx1"/>
                </a:solidFill>
                <a:latin typeface="Arial" pitchFamily="34" charset="0"/>
                <a:cs typeface="Arial" pitchFamily="34" charset="0"/>
              </a:rPr>
              <a:t>: παρ. 2, άρθρο 4 του ν. 3492/2006</a:t>
            </a:r>
          </a:p>
          <a:p>
            <a:pPr marL="361950" indent="-334963" algn="just">
              <a:lnSpc>
                <a:spcPct val="150000"/>
              </a:lnSpc>
              <a:spcBef>
                <a:spcPts val="0"/>
              </a:spcBef>
            </a:pPr>
            <a:endParaRPr lang="el-GR" sz="2000" dirty="0" smtClean="0">
              <a:solidFill>
                <a:schemeClr val="tx1"/>
              </a:solidFill>
              <a:latin typeface="Arial" pitchFamily="34" charset="0"/>
              <a:cs typeface="Arial" pitchFamily="34" charset="0"/>
            </a:endParaRPr>
          </a:p>
          <a:p>
            <a:pPr marL="361950" indent="-334963" algn="just">
              <a:lnSpc>
                <a:spcPct val="150000"/>
              </a:lnSpc>
              <a:spcBef>
                <a:spcPts val="0"/>
              </a:spcBef>
              <a:buFont typeface="Wingdings" pitchFamily="2" charset="2"/>
              <a:buChar char="v"/>
            </a:pPr>
            <a:r>
              <a:rPr lang="el-GR" sz="2000" b="1" dirty="0" smtClean="0">
                <a:solidFill>
                  <a:srgbClr val="FF0000"/>
                </a:solidFill>
                <a:latin typeface="Arial" pitchFamily="34" charset="0"/>
                <a:cs typeface="Arial" pitchFamily="34" charset="0"/>
              </a:rPr>
              <a:t>Υπηρεσίες Εσωτερικού Ελέγχου (ΥΕΕ)</a:t>
            </a:r>
            <a:r>
              <a:rPr lang="el-GR" sz="2000" dirty="0" smtClean="0">
                <a:solidFill>
                  <a:schemeClr val="tx1"/>
                </a:solidFill>
                <a:latin typeface="Arial" pitchFamily="34" charset="0"/>
                <a:cs typeface="Arial" pitchFamily="34" charset="0"/>
              </a:rPr>
              <a:t>: αρμόδιες για την </a:t>
            </a:r>
            <a:r>
              <a:rPr lang="el-GR" sz="2000" dirty="0" smtClean="0">
                <a:solidFill>
                  <a:srgbClr val="7030A0"/>
                </a:solidFill>
                <a:latin typeface="Arial" pitchFamily="34" charset="0"/>
                <a:cs typeface="Arial" pitchFamily="34" charset="0"/>
              </a:rPr>
              <a:t>άσκηση του εσωτερικού ελέγχου υπό τη γενική καθοδήγηση και εποπτεία του ΓΛΚ</a:t>
            </a:r>
            <a:r>
              <a:rPr lang="el-GR" sz="2000" dirty="0" smtClean="0">
                <a:solidFill>
                  <a:schemeClr val="tx1"/>
                </a:solidFill>
                <a:latin typeface="Arial" pitchFamily="34" charset="0"/>
                <a:cs typeface="Arial" pitchFamily="34" charset="0"/>
              </a:rPr>
              <a:t> [σύσταση με αρθρ. 12, ν.3492/2006]</a:t>
            </a:r>
          </a:p>
          <a:p>
            <a:pPr marL="361950" indent="-334963" algn="just">
              <a:lnSpc>
                <a:spcPct val="150000"/>
              </a:lnSpc>
              <a:spcBef>
                <a:spcPts val="0"/>
              </a:spcBef>
            </a:pPr>
            <a:endParaRPr lang="el-GR" sz="2000" dirty="0" smtClean="0">
              <a:solidFill>
                <a:schemeClr val="tx1"/>
              </a:solidFill>
              <a:latin typeface="Arial" pitchFamily="34" charset="0"/>
              <a:cs typeface="Arial" pitchFamily="34" charset="0"/>
            </a:endParaRPr>
          </a:p>
          <a:p>
            <a:pPr marL="361950" indent="-334963" algn="just">
              <a:lnSpc>
                <a:spcPct val="150000"/>
              </a:lnSpc>
              <a:spcBef>
                <a:spcPts val="0"/>
              </a:spcBef>
              <a:buFont typeface="Wingdings" pitchFamily="2" charset="2"/>
              <a:buChar char="v"/>
            </a:pPr>
            <a:r>
              <a:rPr lang="el-GR" sz="2000" b="1" dirty="0" smtClean="0">
                <a:solidFill>
                  <a:srgbClr val="FF0000"/>
                </a:solidFill>
                <a:latin typeface="Arial" pitchFamily="34" charset="0"/>
                <a:cs typeface="Arial" pitchFamily="34" charset="0"/>
              </a:rPr>
              <a:t>Εσωτερικές δικλείδες </a:t>
            </a:r>
            <a:r>
              <a:rPr lang="el-GR" sz="2000" dirty="0" smtClean="0">
                <a:solidFill>
                  <a:schemeClr val="tx1"/>
                </a:solidFill>
                <a:latin typeface="Arial" pitchFamily="34" charset="0"/>
                <a:cs typeface="Arial" pitchFamily="34" charset="0"/>
              </a:rPr>
              <a:t>στα συστήματα λογιστικών &amp; δημοσιονομικών αναφορών όλων των φορέων της ΓΚ: αξιολογούνται από τις οικείες Υ.Ε.Ε.  </a:t>
            </a:r>
          </a:p>
          <a:p>
            <a:pPr marL="361950" indent="-334963" algn="just">
              <a:lnSpc>
                <a:spcPct val="150000"/>
              </a:lnSpc>
              <a:spcBef>
                <a:spcPts val="0"/>
              </a:spcBef>
              <a:buFont typeface="Wingdings" pitchFamily="2" charset="2"/>
              <a:buChar char="v"/>
            </a:pPr>
            <a:r>
              <a:rPr lang="el-GR" sz="2000" dirty="0" smtClean="0">
                <a:solidFill>
                  <a:schemeClr val="tx1"/>
                </a:solidFill>
                <a:latin typeface="Arial" pitchFamily="34" charset="0"/>
                <a:cs typeface="Arial" pitchFamily="34" charset="0"/>
              </a:rPr>
              <a:t>Αμελλητί κοινοποίηση εκθέσεων ελέγχου των ΥΕΣ στο </a:t>
            </a:r>
            <a:r>
              <a:rPr lang="el-GR" sz="2000" dirty="0" err="1" smtClean="0">
                <a:solidFill>
                  <a:schemeClr val="tx1"/>
                </a:solidFill>
                <a:latin typeface="Arial" pitchFamily="34" charset="0"/>
                <a:cs typeface="Arial" pitchFamily="34" charset="0"/>
              </a:rPr>
              <a:t>ΕλΣ</a:t>
            </a:r>
            <a:r>
              <a:rPr lang="el-GR" sz="2000" dirty="0" smtClean="0">
                <a:solidFill>
                  <a:schemeClr val="tx1"/>
                </a:solidFill>
                <a:latin typeface="Arial" pitchFamily="34" charset="0"/>
                <a:cs typeface="Arial" pitchFamily="34" charset="0"/>
              </a:rPr>
              <a:t>. </a:t>
            </a:r>
          </a:p>
          <a:p>
            <a:pPr marL="361950" indent="-334963" algn="just">
              <a:lnSpc>
                <a:spcPct val="150000"/>
              </a:lnSpc>
              <a:spcBef>
                <a:spcPts val="0"/>
              </a:spcBef>
            </a:pPr>
            <a:endParaRPr lang="el-GR" sz="2000" dirty="0" smtClean="0">
              <a:solidFill>
                <a:schemeClr val="tx1"/>
              </a:solidFill>
              <a:latin typeface="Arial" pitchFamily="34" charset="0"/>
              <a:cs typeface="Arial" pitchFamily="34" charset="0"/>
            </a:endParaRPr>
          </a:p>
          <a:p>
            <a:pPr marL="361950" indent="-334963" algn="just">
              <a:lnSpc>
                <a:spcPct val="150000"/>
              </a:lnSpc>
              <a:spcBef>
                <a:spcPts val="0"/>
              </a:spcBef>
            </a:pPr>
            <a:endParaRPr lang="el-GR" sz="2000" dirty="0">
              <a:solidFill>
                <a:schemeClr val="tx1"/>
              </a:solidFill>
              <a:latin typeface="Arial" pitchFamily="34" charset="0"/>
              <a:cs typeface="Arial"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44</a:t>
            </a:fld>
            <a:endParaRPr lang="el-GR"/>
          </a:p>
        </p:txBody>
      </p:sp>
      <p:sp>
        <p:nvSpPr>
          <p:cNvPr id="8" name="7 - Ορθογώνιο"/>
          <p:cNvSpPr/>
          <p:nvPr/>
        </p:nvSpPr>
        <p:spPr>
          <a:xfrm>
            <a:off x="1187624" y="908720"/>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332656"/>
            <a:ext cx="7858180" cy="1080120"/>
          </a:xfrm>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b="1" dirty="0" smtClean="0">
                <a:solidFill>
                  <a:srgbClr val="C00000"/>
                </a:solidFill>
                <a:latin typeface="Calibri" pitchFamily="34" charset="0"/>
                <a:cs typeface="Calibri" pitchFamily="34" charset="0"/>
              </a:rPr>
              <a:t>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dirty="0" smtClean="0">
                <a:solidFill>
                  <a:schemeClr val="tx1">
                    <a:lumMod val="95000"/>
                    <a:lumOff val="5000"/>
                  </a:schemeClr>
                </a:solidFill>
                <a:latin typeface="Calibri" pitchFamily="34" charset="0"/>
              </a:rPr>
              <a:t/>
            </a:r>
            <a:br>
              <a:rPr lang="el-GR" sz="2000" dirty="0" smtClean="0">
                <a:solidFill>
                  <a:schemeClr val="tx1">
                    <a:lumMod val="95000"/>
                    <a:lumOff val="5000"/>
                  </a:schemeClr>
                </a:solidFill>
                <a:latin typeface="Calibri" pitchFamily="34" charset="0"/>
              </a:rPr>
            </a:br>
            <a:r>
              <a:rPr lang="el-GR" sz="2000" b="1" dirty="0" smtClean="0">
                <a:solidFill>
                  <a:srgbClr val="C00000"/>
                </a:solidFill>
                <a:effectLst/>
                <a:latin typeface="Calibri" pitchFamily="34" charset="0"/>
              </a:rPr>
              <a:t>Ν.4622/19 (ΦΕΚ 133 Α/7-8-2019): «Επιτελικό Κράτος: οργάνωση, λειτουργία και διαφάνεια της Κυβέρνησης, των κυβερνητικών οργάνων και της κεντρικής δημόσιας διοίκησης», (ΦΕΚ 133/Α/7.8.2019)</a:t>
            </a:r>
            <a:r>
              <a:rPr lang="el-GR" sz="2000" dirty="0" smtClean="0">
                <a:solidFill>
                  <a:srgbClr val="C00000"/>
                </a:solidFill>
                <a:latin typeface="Calibri" pitchFamily="34" charset="0"/>
              </a:rPr>
              <a:t/>
            </a:r>
            <a:br>
              <a:rPr lang="el-GR" sz="2000" dirty="0" smtClean="0">
                <a:solidFill>
                  <a:srgbClr val="C00000"/>
                </a:solidFill>
                <a:latin typeface="Calibri" pitchFamily="34" charset="0"/>
              </a:rPr>
            </a:b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772816"/>
            <a:ext cx="7671226" cy="4176464"/>
          </a:xfrm>
          <a:noFill/>
          <a:ln>
            <a:noFill/>
          </a:ln>
        </p:spPr>
        <p:txBody>
          <a:bodyPr>
            <a:noAutofit/>
          </a:bodyPr>
          <a:lstStyle/>
          <a:p>
            <a:pPr algn="ctr"/>
            <a:r>
              <a:rPr lang="el-GR" sz="2000" b="1" dirty="0" smtClean="0">
                <a:latin typeface="Calibri" pitchFamily="34" charset="0"/>
              </a:rPr>
              <a:t>Άρθρο 39 Μονάδες Εσωτερικού Ελέγχου</a:t>
            </a:r>
          </a:p>
          <a:p>
            <a:pPr algn="ctr"/>
            <a:endParaRPr lang="el-GR" sz="2000" dirty="0" smtClean="0">
              <a:latin typeface="Calibri" pitchFamily="34" charset="0"/>
            </a:endParaRPr>
          </a:p>
          <a:p>
            <a:pPr marL="180975" indent="-180975" algn="just">
              <a:lnSpc>
                <a:spcPct val="150000"/>
              </a:lnSpc>
              <a:spcBef>
                <a:spcPts val="0"/>
              </a:spcBef>
              <a:buFont typeface="Wingdings" pitchFamily="2" charset="2"/>
              <a:buChar char="Ø"/>
            </a:pPr>
            <a:r>
              <a:rPr lang="el-GR" sz="2000" dirty="0" smtClean="0">
                <a:latin typeface="Calibri" pitchFamily="34" charset="0"/>
              </a:rPr>
              <a:t> </a:t>
            </a:r>
            <a:r>
              <a:rPr lang="el-GR" sz="2000" b="1" dirty="0" smtClean="0">
                <a:latin typeface="Calibri" pitchFamily="34" charset="0"/>
              </a:rPr>
              <a:t>Σύσταση</a:t>
            </a:r>
            <a:r>
              <a:rPr lang="el-GR" sz="2000" dirty="0" smtClean="0">
                <a:latin typeface="Calibri" pitchFamily="34" charset="0"/>
              </a:rPr>
              <a:t>: σε κάθε Υπουργείο, </a:t>
            </a:r>
            <a:r>
              <a:rPr lang="el-GR" sz="2000" b="1" dirty="0" smtClean="0">
                <a:latin typeface="Calibri" pitchFamily="34" charset="0"/>
              </a:rPr>
              <a:t>Δ/</a:t>
            </a:r>
            <a:r>
              <a:rPr lang="el-GR" sz="2000" b="1" dirty="0" err="1" smtClean="0">
                <a:latin typeface="Calibri" pitchFamily="34" charset="0"/>
              </a:rPr>
              <a:t>νση</a:t>
            </a:r>
            <a:r>
              <a:rPr lang="el-GR" sz="2000" b="1" dirty="0" smtClean="0">
                <a:latin typeface="Calibri" pitchFamily="34" charset="0"/>
              </a:rPr>
              <a:t> υπαγόμενη απευθείας στον Υπουργό.</a:t>
            </a:r>
          </a:p>
          <a:p>
            <a:pPr marL="180975" indent="-180975" algn="just">
              <a:lnSpc>
                <a:spcPct val="150000"/>
              </a:lnSpc>
              <a:spcBef>
                <a:spcPts val="0"/>
              </a:spcBef>
            </a:pPr>
            <a:endParaRPr lang="el-GR" sz="2000" dirty="0" smtClean="0">
              <a:latin typeface="Calibri" pitchFamily="34" charset="0"/>
            </a:endParaRPr>
          </a:p>
          <a:p>
            <a:pPr marL="180975" indent="-180975" algn="just">
              <a:lnSpc>
                <a:spcPct val="150000"/>
              </a:lnSpc>
              <a:spcBef>
                <a:spcPts val="0"/>
              </a:spcBef>
              <a:buFont typeface="Wingdings" pitchFamily="2" charset="2"/>
              <a:buChar char="Ø"/>
            </a:pPr>
            <a:r>
              <a:rPr lang="el-GR" sz="2000" b="1" dirty="0" smtClean="0">
                <a:latin typeface="Calibri" pitchFamily="34" charset="0"/>
              </a:rPr>
              <a:t>Αρμοδιότητες</a:t>
            </a:r>
            <a:r>
              <a:rPr lang="el-GR" sz="2000" dirty="0" smtClean="0">
                <a:latin typeface="Calibri" pitchFamily="34" charset="0"/>
              </a:rPr>
              <a:t>: Υπουργείο &amp; εποπτευόμενοι φορείς που δεν διαθέτουν δική τους ΜΕΕ</a:t>
            </a:r>
          </a:p>
          <a:p>
            <a:pPr marL="180975" indent="-153988" algn="just">
              <a:lnSpc>
                <a:spcPct val="150000"/>
              </a:lnSpc>
              <a:spcBef>
                <a:spcPts val="0"/>
              </a:spcBef>
            </a:pPr>
            <a:endParaRPr lang="el-GR" sz="2000" dirty="0">
              <a:solidFill>
                <a:schemeClr val="tx1"/>
              </a:solidFill>
              <a:latin typeface="Calibri" pitchFamily="34" charset="0"/>
              <a:cs typeface="Arial"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45</a:t>
            </a:fld>
            <a:endParaRPr lang="el-GR"/>
          </a:p>
        </p:txBody>
      </p:sp>
      <p:sp>
        <p:nvSpPr>
          <p:cNvPr id="8" name="7 - Ορθογώνιο"/>
          <p:cNvSpPr/>
          <p:nvPr/>
        </p:nvSpPr>
        <p:spPr>
          <a:xfrm>
            <a:off x="1187624" y="1412776"/>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332656"/>
            <a:ext cx="7858180" cy="648072"/>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b="1" dirty="0" smtClean="0">
                <a:solidFill>
                  <a:srgbClr val="C00000"/>
                </a:solidFill>
                <a:latin typeface="Calibri" pitchFamily="34" charset="0"/>
                <a:cs typeface="Calibri" pitchFamily="34" charset="0"/>
              </a:rPr>
              <a:t>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dirty="0" smtClean="0">
                <a:solidFill>
                  <a:schemeClr val="tx1">
                    <a:lumMod val="95000"/>
                    <a:lumOff val="5000"/>
                  </a:schemeClr>
                </a:solidFill>
                <a:latin typeface="Calibri" pitchFamily="34" charset="0"/>
              </a:rPr>
              <a:t/>
            </a:r>
            <a:br>
              <a:rPr lang="el-GR" sz="2000" dirty="0" smtClean="0">
                <a:solidFill>
                  <a:schemeClr val="tx1">
                    <a:lumMod val="95000"/>
                    <a:lumOff val="5000"/>
                  </a:schemeClr>
                </a:solidFill>
                <a:latin typeface="Calibri" pitchFamily="34" charset="0"/>
              </a:rPr>
            </a:br>
            <a:r>
              <a:rPr lang="el-GR" sz="2000" b="1" dirty="0" smtClean="0">
                <a:latin typeface="Calibri" pitchFamily="34" charset="0"/>
              </a:rPr>
              <a:t/>
            </a:r>
            <a:br>
              <a:rPr lang="el-GR" sz="2000" b="1" dirty="0" smtClean="0">
                <a:latin typeface="Calibri" pitchFamily="34" charset="0"/>
              </a:rPr>
            </a:br>
            <a:r>
              <a:rPr lang="el-GR" sz="2000" dirty="0" smtClean="0">
                <a:solidFill>
                  <a:srgbClr val="C00000"/>
                </a:solidFill>
                <a:latin typeface="Calibri" pitchFamily="34" charset="0"/>
              </a:rPr>
              <a:t/>
            </a:r>
            <a:br>
              <a:rPr lang="el-GR" sz="2000" dirty="0" smtClean="0">
                <a:solidFill>
                  <a:srgbClr val="C00000"/>
                </a:solidFill>
                <a:latin typeface="Calibri" pitchFamily="34" charset="0"/>
              </a:rPr>
            </a:br>
            <a:r>
              <a:rPr lang="el-GR" sz="2000" b="1" dirty="0" smtClean="0">
                <a:solidFill>
                  <a:srgbClr val="C00000"/>
                </a:solidFill>
                <a:effectLst/>
                <a:latin typeface="Calibri" pitchFamily="34" charset="0"/>
              </a:rPr>
              <a:t>Ν.4622/19 _ </a:t>
            </a:r>
            <a:r>
              <a:rPr lang="el-GR" sz="2000" b="1" dirty="0" smtClean="0">
                <a:latin typeface="Calibri" pitchFamily="34" charset="0"/>
              </a:rPr>
              <a:t>Άρθρο 39 Μονάδες Εσωτερικού Ελέγχου</a:t>
            </a: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196752"/>
            <a:ext cx="7671226" cy="4752528"/>
          </a:xfrm>
          <a:noFill/>
          <a:ln>
            <a:noFill/>
          </a:ln>
        </p:spPr>
        <p:txBody>
          <a:bodyPr>
            <a:noAutofit/>
          </a:bodyPr>
          <a:lstStyle/>
          <a:p>
            <a:pPr algn="ctr"/>
            <a:r>
              <a:rPr lang="el-GR" sz="2000" b="1" dirty="0" smtClean="0">
                <a:solidFill>
                  <a:srgbClr val="C00000"/>
                </a:solidFill>
                <a:latin typeface="Calibri" pitchFamily="34" charset="0"/>
              </a:rPr>
              <a:t>Επιχειρησιακοί στόχοι:</a:t>
            </a:r>
          </a:p>
          <a:p>
            <a:pPr algn="just">
              <a:lnSpc>
                <a:spcPct val="150000"/>
              </a:lnSpc>
              <a:spcBef>
                <a:spcPts val="0"/>
              </a:spcBef>
              <a:buFont typeface="Wingdings" pitchFamily="2" charset="2"/>
              <a:buChar char="ü"/>
            </a:pPr>
            <a:r>
              <a:rPr lang="el-GR" sz="2000" dirty="0" smtClean="0">
                <a:latin typeface="Calibri" pitchFamily="34" charset="0"/>
              </a:rPr>
              <a:t> </a:t>
            </a:r>
            <a:r>
              <a:rPr lang="el-GR" sz="2000" b="1" dirty="0" smtClean="0">
                <a:latin typeface="Calibri" pitchFamily="34" charset="0"/>
              </a:rPr>
              <a:t>έλεγχος των συστημάτων διακυβέρνησης &amp; λειτουργίας </a:t>
            </a:r>
            <a:r>
              <a:rPr lang="el-GR" sz="2000" dirty="0" smtClean="0">
                <a:latin typeface="Calibri" pitchFamily="34" charset="0"/>
              </a:rPr>
              <a:t>&amp; παροχή διαβεβαίωσης περί της επάρκειας αυτών, με σκοπό την υποστήριξη του Υπουργείου για την επίτευξη των </a:t>
            </a:r>
            <a:r>
              <a:rPr lang="el-GR" sz="2000" b="1" dirty="0" smtClean="0">
                <a:latin typeface="Calibri" pitchFamily="34" charset="0"/>
              </a:rPr>
              <a:t>στρατηγικών του στόχων </a:t>
            </a:r>
            <a:r>
              <a:rPr lang="el-GR" sz="2000" dirty="0" smtClean="0">
                <a:latin typeface="Calibri" pitchFamily="34" charset="0"/>
              </a:rPr>
              <a:t>και για τη λήψη μέτρων, όπου απαιτείται</a:t>
            </a:r>
          </a:p>
          <a:p>
            <a:pPr algn="just">
              <a:lnSpc>
                <a:spcPct val="150000"/>
              </a:lnSpc>
              <a:spcBef>
                <a:spcPts val="0"/>
              </a:spcBef>
            </a:pPr>
            <a:endParaRPr lang="el-GR" sz="2000" dirty="0" smtClean="0">
              <a:latin typeface="Calibri" pitchFamily="34" charset="0"/>
            </a:endParaRPr>
          </a:p>
          <a:p>
            <a:pPr algn="just">
              <a:lnSpc>
                <a:spcPct val="150000"/>
              </a:lnSpc>
              <a:spcBef>
                <a:spcPts val="0"/>
              </a:spcBef>
              <a:buFont typeface="Wingdings" pitchFamily="2" charset="2"/>
              <a:buChar char="ü"/>
            </a:pPr>
            <a:r>
              <a:rPr lang="el-GR" sz="2000" dirty="0" smtClean="0">
                <a:latin typeface="Calibri" pitchFamily="34" charset="0"/>
              </a:rPr>
              <a:t> </a:t>
            </a:r>
            <a:r>
              <a:rPr lang="el-GR" sz="2000" b="1" dirty="0" smtClean="0">
                <a:latin typeface="Calibri" pitchFamily="34" charset="0"/>
              </a:rPr>
              <a:t>παροχή συμβουλευτικών υπηρεσιών </a:t>
            </a:r>
            <a:r>
              <a:rPr lang="el-GR" sz="2000" dirty="0" smtClean="0">
                <a:latin typeface="Calibri" pitchFamily="34" charset="0"/>
              </a:rPr>
              <a:t>στην ηγεσία με στόχο τη βελτίωση της </a:t>
            </a:r>
            <a:r>
              <a:rPr lang="el-GR" sz="2000" b="1" dirty="0" smtClean="0">
                <a:latin typeface="Calibri" pitchFamily="34" charset="0"/>
              </a:rPr>
              <a:t>αποτελεσματικότητας </a:t>
            </a:r>
            <a:r>
              <a:rPr lang="el-GR" sz="2000" dirty="0" smtClean="0">
                <a:latin typeface="Calibri" pitchFamily="34" charset="0"/>
              </a:rPr>
              <a:t>των διαδικασιών διαχείρισης κινδύνου και των διαδικασιών ενδογενούς ελέγχου (</a:t>
            </a:r>
            <a:r>
              <a:rPr lang="el-GR" sz="2000" dirty="0" err="1" smtClean="0">
                <a:latin typeface="Calibri" pitchFamily="34" charset="0"/>
              </a:rPr>
              <a:t>internal</a:t>
            </a:r>
            <a:r>
              <a:rPr lang="el-GR" sz="2000" dirty="0" smtClean="0">
                <a:latin typeface="Calibri" pitchFamily="34" charset="0"/>
              </a:rPr>
              <a:t> </a:t>
            </a:r>
            <a:r>
              <a:rPr lang="el-GR" sz="2000" dirty="0" err="1" smtClean="0">
                <a:latin typeface="Calibri" pitchFamily="34" charset="0"/>
              </a:rPr>
              <a:t>control</a:t>
            </a:r>
            <a:r>
              <a:rPr lang="el-GR" sz="2000" dirty="0" smtClean="0">
                <a:latin typeface="Calibri" pitchFamily="34" charset="0"/>
              </a:rPr>
              <a:t>),</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46</a:t>
            </a:fld>
            <a:endParaRPr lang="el-GR"/>
          </a:p>
        </p:txBody>
      </p:sp>
      <p:sp>
        <p:nvSpPr>
          <p:cNvPr id="8" name="7 - Ορθογώνιο"/>
          <p:cNvSpPr/>
          <p:nvPr/>
        </p:nvSpPr>
        <p:spPr>
          <a:xfrm>
            <a:off x="1187624" y="1412776"/>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332656"/>
            <a:ext cx="7858180" cy="720080"/>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b="1" dirty="0" smtClean="0">
                <a:solidFill>
                  <a:srgbClr val="C00000"/>
                </a:solidFill>
                <a:latin typeface="Calibri" pitchFamily="34" charset="0"/>
                <a:cs typeface="Calibri" pitchFamily="34" charset="0"/>
              </a:rPr>
              <a:t>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dirty="0" smtClean="0">
                <a:solidFill>
                  <a:schemeClr val="tx1">
                    <a:lumMod val="95000"/>
                    <a:lumOff val="5000"/>
                  </a:schemeClr>
                </a:solidFill>
                <a:latin typeface="Calibri" pitchFamily="34" charset="0"/>
              </a:rPr>
              <a:t/>
            </a:r>
            <a:br>
              <a:rPr lang="el-GR" sz="2000" dirty="0" smtClean="0">
                <a:solidFill>
                  <a:schemeClr val="tx1">
                    <a:lumMod val="95000"/>
                    <a:lumOff val="5000"/>
                  </a:schemeClr>
                </a:solidFill>
                <a:latin typeface="Calibri" pitchFamily="34" charset="0"/>
              </a:rPr>
            </a:br>
            <a:r>
              <a:rPr lang="el-GR" sz="2000" b="1" dirty="0" smtClean="0">
                <a:solidFill>
                  <a:srgbClr val="C00000"/>
                </a:solidFill>
                <a:effectLst/>
                <a:latin typeface="Calibri" pitchFamily="34" charset="0"/>
              </a:rPr>
              <a:t>Ν.4622/19 _ </a:t>
            </a:r>
            <a:r>
              <a:rPr lang="el-GR" sz="2000" b="1" dirty="0" smtClean="0">
                <a:latin typeface="Calibri" pitchFamily="34" charset="0"/>
              </a:rPr>
              <a:t>Άρθρο 39 Μονάδες Εσωτερικού Ελέγχου</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412776"/>
            <a:ext cx="7671226" cy="4536504"/>
          </a:xfrm>
          <a:noFill/>
          <a:ln>
            <a:noFill/>
          </a:ln>
        </p:spPr>
        <p:txBody>
          <a:bodyPr>
            <a:noAutofit/>
          </a:bodyPr>
          <a:lstStyle/>
          <a:p>
            <a:pPr algn="ctr"/>
            <a:endParaRPr lang="el-GR" sz="2000" dirty="0" smtClean="0">
              <a:latin typeface="Calibri" pitchFamily="34" charset="0"/>
            </a:endParaRPr>
          </a:p>
          <a:p>
            <a:pPr algn="just">
              <a:lnSpc>
                <a:spcPct val="150000"/>
              </a:lnSpc>
              <a:spcBef>
                <a:spcPts val="0"/>
              </a:spcBef>
              <a:buFont typeface="Wingdings" pitchFamily="2" charset="2"/>
              <a:buChar char="ü"/>
              <a:tabLst>
                <a:tab pos="180975" algn="l"/>
              </a:tabLst>
            </a:pPr>
            <a:r>
              <a:rPr lang="el-GR" sz="2000" dirty="0" smtClean="0">
                <a:latin typeface="Calibri" pitchFamily="34" charset="0"/>
              </a:rPr>
              <a:t> διασφάλιση της ορθής, αποτελεσματικής &amp; ασφαλούς διαχείρισης &amp; χρήσης των </a:t>
            </a:r>
            <a:r>
              <a:rPr lang="el-GR" sz="2000" b="1" dirty="0" smtClean="0">
                <a:latin typeface="Calibri" pitchFamily="34" charset="0"/>
              </a:rPr>
              <a:t>πληροφοριακών συστημάτων</a:t>
            </a:r>
            <a:r>
              <a:rPr lang="el-GR" sz="2000" dirty="0" smtClean="0">
                <a:latin typeface="Calibri" pitchFamily="34" charset="0"/>
              </a:rPr>
              <a:t>,</a:t>
            </a:r>
          </a:p>
          <a:p>
            <a:pPr algn="just">
              <a:lnSpc>
                <a:spcPct val="150000"/>
              </a:lnSpc>
              <a:spcBef>
                <a:spcPts val="0"/>
              </a:spcBef>
              <a:tabLst>
                <a:tab pos="180975" algn="l"/>
              </a:tabLst>
            </a:pPr>
            <a:endParaRPr lang="el-GR" sz="2000" dirty="0" smtClean="0">
              <a:latin typeface="Calibri" pitchFamily="34" charset="0"/>
            </a:endParaRPr>
          </a:p>
          <a:p>
            <a:pPr algn="just">
              <a:lnSpc>
                <a:spcPct val="150000"/>
              </a:lnSpc>
              <a:spcBef>
                <a:spcPts val="0"/>
              </a:spcBef>
              <a:buFont typeface="Wingdings" pitchFamily="2" charset="2"/>
              <a:buChar char="ü"/>
              <a:tabLst>
                <a:tab pos="180975" algn="l"/>
              </a:tabLst>
            </a:pPr>
            <a:r>
              <a:rPr lang="el-GR" sz="2000" dirty="0" smtClean="0">
                <a:latin typeface="Calibri" pitchFamily="34" charset="0"/>
              </a:rPr>
              <a:t> </a:t>
            </a:r>
            <a:r>
              <a:rPr lang="el-GR" sz="2000" b="1" dirty="0" smtClean="0">
                <a:latin typeface="Calibri" pitchFamily="34" charset="0"/>
              </a:rPr>
              <a:t>αξιολόγηση</a:t>
            </a:r>
            <a:r>
              <a:rPr lang="el-GR" sz="2000" dirty="0" smtClean="0">
                <a:latin typeface="Calibri" pitchFamily="34" charset="0"/>
              </a:rPr>
              <a:t> της λειτουργίας, των δραστηριοτήτων &amp; των προγραμμάτων του Υπουργείου βάσει των αρχών της </a:t>
            </a:r>
            <a:r>
              <a:rPr lang="el-GR" sz="2000" b="1" dirty="0" smtClean="0">
                <a:latin typeface="Calibri" pitchFamily="34" charset="0"/>
              </a:rPr>
              <a:t>χρηστής δημοσιονομικής διαχείρισης</a:t>
            </a:r>
            <a:r>
              <a:rPr lang="el-GR" sz="2000" dirty="0" smtClean="0">
                <a:latin typeface="Calibri" pitchFamily="34" charset="0"/>
              </a:rPr>
              <a:t>,</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47</a:t>
            </a:fld>
            <a:endParaRPr lang="el-GR"/>
          </a:p>
        </p:txBody>
      </p:sp>
      <p:sp>
        <p:nvSpPr>
          <p:cNvPr id="8" name="7 - Ορθογώνιο"/>
          <p:cNvSpPr/>
          <p:nvPr/>
        </p:nvSpPr>
        <p:spPr>
          <a:xfrm>
            <a:off x="1187624" y="1412776"/>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332656"/>
            <a:ext cx="7858180" cy="792088"/>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b="1" dirty="0" smtClean="0">
                <a:solidFill>
                  <a:srgbClr val="C00000"/>
                </a:solidFill>
                <a:latin typeface="Calibri" pitchFamily="34" charset="0"/>
                <a:cs typeface="Calibri" pitchFamily="34" charset="0"/>
              </a:rPr>
              <a:t>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dirty="0" smtClean="0">
                <a:solidFill>
                  <a:schemeClr val="tx1">
                    <a:lumMod val="95000"/>
                    <a:lumOff val="5000"/>
                  </a:schemeClr>
                </a:solidFill>
                <a:latin typeface="Calibri" pitchFamily="34" charset="0"/>
              </a:rPr>
              <a:t/>
            </a:r>
            <a:br>
              <a:rPr lang="el-GR" sz="2000" dirty="0" smtClean="0">
                <a:solidFill>
                  <a:schemeClr val="tx1">
                    <a:lumMod val="95000"/>
                    <a:lumOff val="5000"/>
                  </a:schemeClr>
                </a:solidFill>
                <a:latin typeface="Calibri" pitchFamily="34" charset="0"/>
              </a:rPr>
            </a:br>
            <a:r>
              <a:rPr lang="el-GR" sz="2000" b="1" dirty="0" smtClean="0">
                <a:solidFill>
                  <a:srgbClr val="C00000"/>
                </a:solidFill>
                <a:effectLst/>
                <a:latin typeface="Calibri" pitchFamily="34" charset="0"/>
              </a:rPr>
              <a:t>Ν.4622/19 _ </a:t>
            </a:r>
            <a:r>
              <a:rPr lang="el-GR" sz="2000" b="1" dirty="0" smtClean="0">
                <a:latin typeface="Calibri" pitchFamily="34" charset="0"/>
              </a:rPr>
              <a:t>Άρθρο 39 Μονάδες Εσωτερικού Ελέγχου</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484784"/>
            <a:ext cx="7671226" cy="4464496"/>
          </a:xfrm>
          <a:noFill/>
          <a:ln>
            <a:noFill/>
          </a:ln>
        </p:spPr>
        <p:txBody>
          <a:bodyPr>
            <a:noAutofit/>
          </a:bodyPr>
          <a:lstStyle/>
          <a:p>
            <a:pPr algn="ctr"/>
            <a:endParaRPr lang="el-GR" sz="2000" dirty="0" smtClean="0">
              <a:latin typeface="Calibri" pitchFamily="34" charset="0"/>
            </a:endParaRPr>
          </a:p>
          <a:p>
            <a:pPr algn="just">
              <a:lnSpc>
                <a:spcPct val="150000"/>
              </a:lnSpc>
              <a:spcBef>
                <a:spcPts val="0"/>
              </a:spcBef>
              <a:buFont typeface="Wingdings" pitchFamily="2" charset="2"/>
              <a:buChar char="ü"/>
              <a:tabLst>
                <a:tab pos="180975" algn="l"/>
              </a:tabLst>
            </a:pPr>
            <a:r>
              <a:rPr lang="el-GR" sz="2000" dirty="0" smtClean="0">
                <a:latin typeface="Calibri" pitchFamily="34" charset="0"/>
              </a:rPr>
              <a:t> εντοπισμός, άμεση &amp; αποτελεσματική διερεύνηση και εξιχνίαση υποθέσεων </a:t>
            </a:r>
            <a:r>
              <a:rPr lang="el-GR" sz="2000" b="1" dirty="0" smtClean="0">
                <a:latin typeface="Calibri" pitchFamily="34" charset="0"/>
              </a:rPr>
              <a:t>παράτυπης συμπεριφοράς</a:t>
            </a:r>
            <a:r>
              <a:rPr lang="el-GR" sz="2000" dirty="0" smtClean="0">
                <a:latin typeface="Calibri" pitchFamily="34" charset="0"/>
              </a:rPr>
              <a:t>, </a:t>
            </a:r>
            <a:r>
              <a:rPr lang="el-GR" sz="2000" b="1" dirty="0" smtClean="0">
                <a:latin typeface="Calibri" pitchFamily="34" charset="0"/>
              </a:rPr>
              <a:t>παραβίασης της ακεραιότητας &amp; διαφθοράς</a:t>
            </a:r>
            <a:r>
              <a:rPr lang="el-GR" sz="2000" dirty="0" smtClean="0">
                <a:latin typeface="Calibri" pitchFamily="34" charset="0"/>
              </a:rPr>
              <a:t>, η οποία συντελείται με την εμπλοκή υπαλλήλων του Υπουργείου ή των εποπτευόμενων φορέων, σε ποινικά αδικήματα και πειθαρχικά παραπτώματα.</a:t>
            </a:r>
          </a:p>
          <a:p>
            <a:pPr marL="180975" indent="-180975" algn="just">
              <a:lnSpc>
                <a:spcPct val="150000"/>
              </a:lnSpc>
              <a:spcBef>
                <a:spcPts val="0"/>
              </a:spcBef>
              <a:buFont typeface="Wingdings" pitchFamily="2" charset="2"/>
              <a:buChar char="Ø"/>
            </a:pPr>
            <a:endParaRPr lang="el-GR" sz="2000" dirty="0">
              <a:solidFill>
                <a:schemeClr val="tx1"/>
              </a:solidFill>
              <a:latin typeface="Calibri" pitchFamily="34" charset="0"/>
              <a:cs typeface="Arial"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48</a:t>
            </a:fld>
            <a:endParaRPr lang="el-GR"/>
          </a:p>
        </p:txBody>
      </p:sp>
      <p:sp>
        <p:nvSpPr>
          <p:cNvPr id="8" name="7 - Ορθογώνιο"/>
          <p:cNvSpPr/>
          <p:nvPr/>
        </p:nvSpPr>
        <p:spPr>
          <a:xfrm>
            <a:off x="1187624" y="1412776"/>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332656"/>
            <a:ext cx="7858180" cy="792088"/>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b="1" dirty="0" smtClean="0">
                <a:solidFill>
                  <a:srgbClr val="C00000"/>
                </a:solidFill>
                <a:latin typeface="Calibri" pitchFamily="34" charset="0"/>
                <a:cs typeface="Calibri" pitchFamily="34" charset="0"/>
              </a:rPr>
              <a:t>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dirty="0" smtClean="0">
                <a:solidFill>
                  <a:schemeClr val="tx1">
                    <a:lumMod val="95000"/>
                    <a:lumOff val="5000"/>
                  </a:schemeClr>
                </a:solidFill>
                <a:latin typeface="Calibri" pitchFamily="34" charset="0"/>
              </a:rPr>
              <a:t/>
            </a:r>
            <a:br>
              <a:rPr lang="el-GR" sz="2000" dirty="0" smtClean="0">
                <a:solidFill>
                  <a:schemeClr val="tx1">
                    <a:lumMod val="95000"/>
                    <a:lumOff val="5000"/>
                  </a:schemeClr>
                </a:solidFill>
                <a:latin typeface="Calibri" pitchFamily="34" charset="0"/>
              </a:rPr>
            </a:br>
            <a:r>
              <a:rPr lang="el-GR" sz="2000" b="1" dirty="0" smtClean="0">
                <a:solidFill>
                  <a:srgbClr val="C00000"/>
                </a:solidFill>
                <a:effectLst/>
                <a:latin typeface="Calibri" pitchFamily="34" charset="0"/>
              </a:rPr>
              <a:t>Ν.4622/19 _ </a:t>
            </a:r>
            <a:r>
              <a:rPr lang="el-GR" sz="2000" b="1" dirty="0" smtClean="0">
                <a:latin typeface="Calibri" pitchFamily="34" charset="0"/>
              </a:rPr>
              <a:t>Άρθρο 39 Μονάδες Εσωτερικού Ελέγχου</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484784"/>
            <a:ext cx="7671226" cy="4464496"/>
          </a:xfrm>
          <a:noFill/>
          <a:ln>
            <a:noFill/>
          </a:ln>
        </p:spPr>
        <p:txBody>
          <a:bodyPr>
            <a:noAutofit/>
          </a:bodyPr>
          <a:lstStyle/>
          <a:p>
            <a:pPr algn="just">
              <a:buFont typeface="Wingdings" pitchFamily="2" charset="2"/>
              <a:buChar char="Ø"/>
            </a:pPr>
            <a:r>
              <a:rPr lang="el-GR" sz="2000" dirty="0" smtClean="0">
                <a:latin typeface="Calibri" pitchFamily="34" charset="0"/>
              </a:rPr>
              <a:t> </a:t>
            </a:r>
            <a:r>
              <a:rPr lang="el-GR" sz="2000" b="1" dirty="0" smtClean="0">
                <a:latin typeface="Calibri" pitchFamily="34" charset="0"/>
              </a:rPr>
              <a:t>Διάρθρωση &amp; αρμοδιότητες</a:t>
            </a:r>
            <a:r>
              <a:rPr lang="el-GR" sz="2000" dirty="0" smtClean="0">
                <a:latin typeface="Calibri" pitchFamily="34" charset="0"/>
              </a:rPr>
              <a:t>: 2 γραφεία επιπέδου Τμήματος</a:t>
            </a:r>
          </a:p>
          <a:p>
            <a:pPr algn="just"/>
            <a:endParaRPr lang="el-GR" sz="2000" dirty="0" smtClean="0">
              <a:latin typeface="Calibri" pitchFamily="34" charset="0"/>
            </a:endParaRPr>
          </a:p>
          <a:p>
            <a:pPr marL="484632" indent="-457200">
              <a:buFont typeface="+mj-lt"/>
              <a:buAutoNum type="arabicPeriod"/>
            </a:pPr>
            <a:r>
              <a:rPr lang="el-GR" sz="2000" b="1" dirty="0" smtClean="0">
                <a:latin typeface="Calibri" pitchFamily="34" charset="0"/>
              </a:rPr>
              <a:t>Γραφείο Σχεδιασμού &amp; Διενέργειας Εσωτερικών Ελέγχων</a:t>
            </a:r>
          </a:p>
          <a:p>
            <a:pPr marL="484632" indent="-457200">
              <a:buFont typeface="+mj-lt"/>
              <a:buAutoNum type="arabicPeriod"/>
            </a:pPr>
            <a:r>
              <a:rPr lang="el-GR" sz="2000" b="1" dirty="0" smtClean="0">
                <a:latin typeface="Calibri" pitchFamily="34" charset="0"/>
              </a:rPr>
              <a:t>Τμήμα Εσωτερικών Ερευνών και Διερεύνησης Καταγγελιών </a:t>
            </a:r>
          </a:p>
          <a:p>
            <a:pPr marL="484632" indent="-457200"/>
            <a:endParaRPr lang="el-GR" sz="2000" dirty="0" smtClean="0">
              <a:latin typeface="Calibri" pitchFamily="34" charset="0"/>
            </a:endParaRPr>
          </a:p>
          <a:p>
            <a:pPr marL="484632" indent="-457200" algn="just">
              <a:lnSpc>
                <a:spcPct val="150000"/>
              </a:lnSpc>
              <a:spcBef>
                <a:spcPts val="0"/>
              </a:spcBef>
              <a:buFont typeface="Wingdings" pitchFamily="2" charset="2"/>
              <a:buChar char="Ø"/>
            </a:pPr>
            <a:r>
              <a:rPr lang="el-GR" sz="2000" b="1" dirty="0" smtClean="0"/>
              <a:t>Έναρξη ισχύος</a:t>
            </a:r>
            <a:r>
              <a:rPr lang="el-GR" sz="2000" dirty="0" smtClean="0"/>
              <a:t>: με ΥΑ, κατόπιν διατύπωσης γνώμης της </a:t>
            </a:r>
            <a:r>
              <a:rPr lang="el-GR" sz="2000" dirty="0" smtClean="0">
                <a:latin typeface="Calibri" pitchFamily="34" charset="0"/>
              </a:rPr>
              <a:t>Εθνικής Αρχής Διαφάνειας [παρ.13 άρθρου 116]. </a:t>
            </a:r>
            <a:endParaRPr lang="el-GR" sz="2000" dirty="0">
              <a:solidFill>
                <a:schemeClr val="tx1"/>
              </a:solidFill>
              <a:latin typeface="Calibri" pitchFamily="34" charset="0"/>
              <a:cs typeface="Arial"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49</a:t>
            </a:fld>
            <a:endParaRPr lang="el-GR"/>
          </a:p>
        </p:txBody>
      </p:sp>
      <p:sp>
        <p:nvSpPr>
          <p:cNvPr id="8" name="7 - Ορθογώνιο"/>
          <p:cNvSpPr/>
          <p:nvPr/>
        </p:nvSpPr>
        <p:spPr>
          <a:xfrm>
            <a:off x="1187624" y="1412776"/>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43608" y="142853"/>
            <a:ext cx="7858180" cy="428628"/>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1800" b="1" dirty="0" smtClean="0">
                <a:solidFill>
                  <a:srgbClr val="C00000"/>
                </a:solidFill>
                <a:latin typeface="Calibri" pitchFamily="34" charset="0"/>
                <a:cs typeface="Calibri" pitchFamily="34" charset="0"/>
              </a:rPr>
              <a:t>ν.4270/2014, άρθρο 31 </a:t>
            </a:r>
            <a:r>
              <a:rPr lang="el-GR" sz="1800" b="1" dirty="0" err="1" smtClean="0">
                <a:solidFill>
                  <a:srgbClr val="C00000"/>
                </a:solidFill>
                <a:latin typeface="Calibri" pitchFamily="34" charset="0"/>
                <a:cs typeface="Calibri" pitchFamily="34" charset="0"/>
              </a:rPr>
              <a:t>ΕλΣ</a:t>
            </a:r>
            <a:endParaRPr lang="el-GR" sz="18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000100" y="1412776"/>
            <a:ext cx="7786742" cy="5302372"/>
          </a:xfrm>
          <a:noFill/>
          <a:ln>
            <a:noFill/>
          </a:ln>
        </p:spPr>
        <p:txBody>
          <a:bodyPr>
            <a:noAutofit/>
          </a:bodyPr>
          <a:lstStyle/>
          <a:p>
            <a:pPr algn="just">
              <a:lnSpc>
                <a:spcPct val="170000"/>
              </a:lnSpc>
              <a:spcBef>
                <a:spcPts val="0"/>
              </a:spcBef>
            </a:pPr>
            <a:endParaRPr lang="el-GR" sz="72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a:p>
            <a:pPr algn="just"/>
            <a:endParaRPr lang="el-GR" sz="7200" b="1" dirty="0" smtClean="0">
              <a:solidFill>
                <a:srgbClr val="FF0000"/>
              </a:solidFill>
              <a:latin typeface="Calibri" pitchFamily="34" charset="0"/>
              <a:cs typeface="Calibri" pitchFamily="34" charset="0"/>
            </a:endParaRPr>
          </a:p>
          <a:p>
            <a:pPr algn="ctr"/>
            <a:endParaRPr lang="el-GR" sz="1600" b="1" dirty="0" smtClean="0">
              <a:solidFill>
                <a:srgbClr val="FF0000"/>
              </a:solidFill>
              <a:latin typeface="Calibri" pitchFamily="34" charset="0"/>
              <a:cs typeface="Calibri" pitchFamily="34" charset="0"/>
            </a:endParaRPr>
          </a:p>
          <a:p>
            <a:pPr algn="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5</a:t>
            </a:fld>
            <a:endParaRPr lang="el-GR"/>
          </a:p>
        </p:txBody>
      </p:sp>
      <p:sp>
        <p:nvSpPr>
          <p:cNvPr id="8" name="7 - Ορθογώνιο"/>
          <p:cNvSpPr/>
          <p:nvPr/>
        </p:nvSpPr>
        <p:spPr>
          <a:xfrm>
            <a:off x="1115616" y="714356"/>
            <a:ext cx="7848872" cy="5447645"/>
          </a:xfrm>
          <a:prstGeom prst="rect">
            <a:avLst/>
          </a:prstGeom>
        </p:spPr>
        <p:txBody>
          <a:bodyPr wrap="square">
            <a:spAutoFit/>
          </a:bodyPr>
          <a:lstStyle/>
          <a:p>
            <a:pPr marL="361950" indent="-361950" algn="ctr">
              <a:lnSpc>
                <a:spcPct val="150000"/>
              </a:lnSpc>
            </a:pPr>
            <a:r>
              <a:rPr lang="el-GR" b="1" u="sng" dirty="0" smtClean="0">
                <a:latin typeface="Calibri" pitchFamily="34" charset="0"/>
                <a:cs typeface="Calibri" pitchFamily="34" charset="0"/>
              </a:rPr>
              <a:t>Κατά παρέκκλιση</a:t>
            </a:r>
            <a:r>
              <a:rPr lang="el-GR" b="1" dirty="0" smtClean="0">
                <a:latin typeface="Calibri" pitchFamily="34" charset="0"/>
                <a:cs typeface="Calibri" pitchFamily="34" charset="0"/>
              </a:rPr>
              <a:t> </a:t>
            </a:r>
            <a:r>
              <a:rPr lang="el-GR" dirty="0" smtClean="0">
                <a:latin typeface="Calibri" pitchFamily="34" charset="0"/>
                <a:cs typeface="Calibri" pitchFamily="34" charset="0"/>
              </a:rPr>
              <a:t>του </a:t>
            </a:r>
            <a:r>
              <a:rPr lang="el-GR" b="1" dirty="0" smtClean="0">
                <a:solidFill>
                  <a:srgbClr val="00B050"/>
                </a:solidFill>
                <a:latin typeface="Calibri" pitchFamily="34" charset="0"/>
                <a:cs typeface="Calibri" pitchFamily="34" charset="0"/>
              </a:rPr>
              <a:t>ν. 4129/2013</a:t>
            </a:r>
            <a:r>
              <a:rPr lang="el-GR" dirty="0" smtClean="0">
                <a:latin typeface="Calibri" pitchFamily="34" charset="0"/>
                <a:cs typeface="Calibri" pitchFamily="34" charset="0"/>
              </a:rPr>
              <a:t>: </a:t>
            </a:r>
          </a:p>
          <a:p>
            <a:pPr marL="176213" indent="-149225" algn="just">
              <a:lnSpc>
                <a:spcPct val="150000"/>
              </a:lnSpc>
              <a:buFont typeface="Wingdings" pitchFamily="2" charset="2"/>
              <a:buChar char="ü"/>
            </a:pPr>
            <a:r>
              <a:rPr lang="el-GR" b="1" dirty="0" smtClean="0">
                <a:solidFill>
                  <a:srgbClr val="FF0000"/>
                </a:solidFill>
                <a:latin typeface="Calibri" pitchFamily="34" charset="0"/>
                <a:cs typeface="Calibri" pitchFamily="34" charset="0"/>
              </a:rPr>
              <a:t>Από 1.1.2017 δεν ασκείται προληπτικός έλεγχος στις δαπάνες του Κράτους</a:t>
            </a:r>
            <a:r>
              <a:rPr lang="el-GR" dirty="0" smtClean="0">
                <a:latin typeface="Calibri" pitchFamily="34" charset="0"/>
                <a:cs typeface="Calibri" pitchFamily="34" charset="0"/>
              </a:rPr>
              <a:t>.</a:t>
            </a:r>
          </a:p>
          <a:p>
            <a:pPr marL="176213" indent="-149225" algn="just">
              <a:lnSpc>
                <a:spcPct val="150000"/>
              </a:lnSpc>
              <a:buFont typeface="Wingdings" pitchFamily="2" charset="2"/>
              <a:buChar char="ü"/>
            </a:pPr>
            <a:r>
              <a:rPr lang="el-GR" dirty="0" smtClean="0">
                <a:solidFill>
                  <a:srgbClr val="C00000"/>
                </a:solidFill>
                <a:latin typeface="Calibri" pitchFamily="34" charset="0"/>
                <a:cs typeface="Calibri" pitchFamily="34" charset="0"/>
              </a:rPr>
              <a:t>Από </a:t>
            </a:r>
            <a:r>
              <a:rPr lang="el-GR" b="1" dirty="0" smtClean="0">
                <a:solidFill>
                  <a:srgbClr val="C00000"/>
                </a:solidFill>
                <a:latin typeface="Calibri" pitchFamily="34" charset="0"/>
                <a:cs typeface="Calibri" pitchFamily="34" charset="0"/>
              </a:rPr>
              <a:t>1.7.2019</a:t>
            </a:r>
            <a:r>
              <a:rPr lang="el-GR" dirty="0" smtClean="0">
                <a:solidFill>
                  <a:srgbClr val="C00000"/>
                </a:solidFill>
                <a:latin typeface="Calibri" pitchFamily="34" charset="0"/>
                <a:cs typeface="Calibri" pitchFamily="34" charset="0"/>
              </a:rPr>
              <a:t> </a:t>
            </a:r>
            <a:r>
              <a:rPr lang="el-GR" b="1" dirty="0" smtClean="0">
                <a:solidFill>
                  <a:srgbClr val="C00000"/>
                </a:solidFill>
                <a:latin typeface="Calibri" pitchFamily="34" charset="0"/>
                <a:cs typeface="Calibri" pitchFamily="34" charset="0"/>
              </a:rPr>
              <a:t>δεν ασκείται προληπτικός έλεγχος στις δαπάνες των ΟΤΑ &amp; των λοιπών ΝΠ</a:t>
            </a:r>
            <a:r>
              <a:rPr lang="el-GR" dirty="0" smtClean="0">
                <a:solidFill>
                  <a:srgbClr val="C00000"/>
                </a:solidFill>
                <a:latin typeface="Calibri" pitchFamily="34" charset="0"/>
                <a:cs typeface="Calibri" pitchFamily="34" charset="0"/>
              </a:rPr>
              <a:t> </a:t>
            </a:r>
            <a:r>
              <a:rPr lang="el-GR" sz="1600" dirty="0" smtClean="0">
                <a:latin typeface="Calibri" pitchFamily="34" charset="0"/>
                <a:cs typeface="Calibri" pitchFamily="34" charset="0"/>
              </a:rPr>
              <a:t>με εξαίρεση τον ΟΠΕΚΑ &amp; τους εποπτευόμενους από το Υπουργείο Υγείας φορείς της ΓΚ στις δαπάνες των οποίων δεν ασκείται προληπτικός έλεγχος </a:t>
            </a:r>
            <a:r>
              <a:rPr lang="el-GR" sz="1400" dirty="0" smtClean="0">
                <a:solidFill>
                  <a:srgbClr val="00B050"/>
                </a:solidFill>
                <a:latin typeface="Calibri" pitchFamily="34" charset="0"/>
                <a:cs typeface="Calibri" pitchFamily="34" charset="0"/>
              </a:rPr>
              <a:t>[ΠΑΡ. 2 ΤΟΥ ΑΡΘΡΟΥ 125 ΤΟΥ Ν. 4611/19, ΦΕΚ-73 Α] </a:t>
            </a:r>
          </a:p>
          <a:p>
            <a:pPr marL="176213" indent="-149225" algn="just">
              <a:lnSpc>
                <a:spcPct val="150000"/>
              </a:lnSpc>
              <a:buFont typeface="Wingdings" pitchFamily="2" charset="2"/>
              <a:buChar char="ü"/>
            </a:pPr>
            <a:r>
              <a:rPr lang="el-GR" dirty="0" smtClean="0">
                <a:latin typeface="Calibri" pitchFamily="34" charset="0"/>
                <a:cs typeface="Calibri" pitchFamily="34" charset="0"/>
              </a:rPr>
              <a:t>Εξουσιοδότηση για έκδοση </a:t>
            </a:r>
            <a:r>
              <a:rPr lang="el-GR" dirty="0" err="1" smtClean="0">
                <a:latin typeface="Calibri" pitchFamily="34" charset="0"/>
                <a:cs typeface="Calibri" pitchFamily="34" charset="0"/>
              </a:rPr>
              <a:t>π.δ</a:t>
            </a:r>
            <a:r>
              <a:rPr lang="el-GR" dirty="0" smtClean="0">
                <a:latin typeface="Calibri" pitchFamily="34" charset="0"/>
                <a:cs typeface="Calibri" pitchFamily="34" charset="0"/>
              </a:rPr>
              <a:t>. </a:t>
            </a:r>
            <a:r>
              <a:rPr lang="el-GR" sz="1400" dirty="0" smtClean="0">
                <a:solidFill>
                  <a:srgbClr val="00B050"/>
                </a:solidFill>
                <a:latin typeface="Calibri" pitchFamily="34" charset="0"/>
                <a:cs typeface="Calibri" pitchFamily="34" charset="0"/>
              </a:rPr>
              <a:t>[ΠΑΡ. 10 ΤΟΥ ΑΡΘ. 10 ΤΟΥ Ν. 4337/15, ΦΕΚ-129 Α/17-10-15]</a:t>
            </a:r>
          </a:p>
          <a:p>
            <a:pPr marL="176213" indent="-149225" algn="just">
              <a:lnSpc>
                <a:spcPct val="150000"/>
              </a:lnSpc>
            </a:pPr>
            <a:r>
              <a:rPr lang="el-GR" sz="1400" dirty="0" smtClean="0">
                <a:solidFill>
                  <a:srgbClr val="00B050"/>
                </a:solidFill>
                <a:latin typeface="Calibri" pitchFamily="34" charset="0"/>
                <a:cs typeface="Calibri" pitchFamily="34" charset="0"/>
              </a:rPr>
              <a:t> </a:t>
            </a:r>
          </a:p>
          <a:p>
            <a:pPr marL="361950" indent="-334963" algn="just">
              <a:lnSpc>
                <a:spcPct val="150000"/>
              </a:lnSpc>
              <a:buFont typeface="Wingdings" pitchFamily="2" charset="2"/>
              <a:buChar char="v"/>
            </a:pPr>
            <a:r>
              <a:rPr lang="el-GR" sz="1400" b="1" dirty="0" smtClean="0">
                <a:solidFill>
                  <a:srgbClr val="FF0000"/>
                </a:solidFill>
                <a:latin typeface="Calibri" pitchFamily="34" charset="0"/>
                <a:cs typeface="Calibri" pitchFamily="34" charset="0"/>
                <a:hlinkClick r:id="rId3"/>
              </a:rPr>
              <a:t>ΥΠ.ΟΙΚ.-ΓΛΚ 2/45136/0026/1-6-17 (ΑΔΑ: ΩΣΡ5Η-ΞΘΨ): Παροχή οδηγιών για τον έλεγχο, εκκαθάριση και πληρωμή δημοσίων δαπανών</a:t>
            </a:r>
          </a:p>
          <a:p>
            <a:pPr marL="361950" indent="-334963" algn="just">
              <a:lnSpc>
                <a:spcPct val="150000"/>
              </a:lnSpc>
              <a:buFont typeface="Wingdings" pitchFamily="2" charset="2"/>
              <a:buChar char="v"/>
            </a:pPr>
            <a:r>
              <a:rPr lang="el-GR" sz="1400" b="1" dirty="0" smtClean="0">
                <a:solidFill>
                  <a:srgbClr val="FF0000"/>
                </a:solidFill>
                <a:latin typeface="Calibri" pitchFamily="34" charset="0"/>
                <a:cs typeface="Calibri" pitchFamily="34" charset="0"/>
                <a:hlinkClick r:id="rId3"/>
              </a:rPr>
              <a:t>ΥΠ.ΟΙΚ. 2/90725/0026/10-12-18 (ΑΔΑ:6Α1ΕΗ-ΩΗΨ): Προληπτικός έλεγχος δαπανών ΟΤΑ α' βαθμού και ΝΠΔΔ από το Ελεγκτικό Συνέδριο. </a:t>
            </a:r>
          </a:p>
          <a:p>
            <a:pPr marL="361950" indent="-334963" algn="just">
              <a:lnSpc>
                <a:spcPct val="150000"/>
              </a:lnSpc>
              <a:buFont typeface="Wingdings" pitchFamily="2" charset="2"/>
              <a:buChar char="ü"/>
            </a:pPr>
            <a:r>
              <a:rPr lang="en-US" sz="1400" b="1" dirty="0" smtClean="0">
                <a:solidFill>
                  <a:srgbClr val="FF0000"/>
                </a:solidFill>
                <a:latin typeface="Calibri" pitchFamily="34" charset="0"/>
                <a:cs typeface="Calibri" pitchFamily="34" charset="0"/>
                <a:hlinkClick r:id="rId3"/>
              </a:rPr>
              <a:t>https://www.ypes.gr/cat-faqs/efarmogi-ton-diataxeon-ton-arthron-203-207-toy-n-4555-2018-a-133</a:t>
            </a:r>
            <a:r>
              <a:rPr lang="en-US" sz="1400" dirty="0" smtClean="0">
                <a:latin typeface="Calibri" pitchFamily="34" charset="0"/>
                <a:cs typeface="Calibri" pitchFamily="34" charset="0"/>
                <a:hlinkClick r:id="rId3"/>
              </a:rPr>
              <a:t>/</a:t>
            </a:r>
            <a:endParaRPr lang="el-GR" sz="1400" b="1" dirty="0" smtClean="0">
              <a:solidFill>
                <a:srgbClr val="FF0000"/>
              </a:solidFill>
              <a:latin typeface="Calibri" pitchFamily="34" charset="0"/>
              <a:cs typeface="Calibri" pitchFamily="34" charset="0"/>
            </a:endParaRPr>
          </a:p>
          <a:p>
            <a:pPr marL="361950" indent="-334963" algn="just">
              <a:lnSpc>
                <a:spcPct val="150000"/>
              </a:lnSpc>
              <a:buFont typeface="Wingdings" pitchFamily="2" charset="2"/>
              <a:buChar char="ü"/>
            </a:pPr>
            <a:r>
              <a:rPr lang="en-US" sz="1400" b="1" dirty="0" smtClean="0">
                <a:solidFill>
                  <a:srgbClr val="0070C0"/>
                </a:solidFill>
                <a:latin typeface="Calibri" pitchFamily="34" charset="0"/>
                <a:cs typeface="Calibri" pitchFamily="34" charset="0"/>
                <a:hlinkClick r:id="rId4"/>
              </a:rPr>
              <a:t>https://www.minfin.gr/web/31331/</a:t>
            </a:r>
            <a:endParaRPr lang="el-GR" sz="1000" b="1" dirty="0" smtClean="0">
              <a:solidFill>
                <a:srgbClr val="FF0000"/>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332656"/>
            <a:ext cx="7858180" cy="792088"/>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dirty="0" smtClean="0">
                <a:latin typeface="Calibri" pitchFamily="34" charset="0"/>
              </a:rPr>
              <a:t/>
            </a:r>
            <a:br>
              <a:rPr lang="el-GR" sz="2000" dirty="0" smtClean="0">
                <a:latin typeface="Calibri" pitchFamily="34" charset="0"/>
              </a:rPr>
            </a:br>
            <a:r>
              <a:rPr lang="el-GR" sz="2000" b="1" dirty="0" smtClean="0">
                <a:solidFill>
                  <a:srgbClr val="C00000"/>
                </a:solidFill>
                <a:latin typeface="Calibri" pitchFamily="34" charset="0"/>
                <a:cs typeface="Calibri" pitchFamily="34" charset="0"/>
              </a:rPr>
              <a:t>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dirty="0" smtClean="0">
                <a:solidFill>
                  <a:schemeClr val="tx1">
                    <a:lumMod val="95000"/>
                    <a:lumOff val="5000"/>
                  </a:schemeClr>
                </a:solidFill>
                <a:latin typeface="Calibri" pitchFamily="34" charset="0"/>
              </a:rPr>
              <a:t/>
            </a:r>
            <a:br>
              <a:rPr lang="el-GR" sz="2000" dirty="0" smtClean="0">
                <a:solidFill>
                  <a:schemeClr val="tx1">
                    <a:lumMod val="95000"/>
                    <a:lumOff val="5000"/>
                  </a:schemeClr>
                </a:solidFill>
                <a:latin typeface="Calibri" pitchFamily="34" charset="0"/>
              </a:rPr>
            </a:br>
            <a:r>
              <a:rPr lang="el-GR" sz="2000" b="1" dirty="0" smtClean="0">
                <a:solidFill>
                  <a:srgbClr val="C00000"/>
                </a:solidFill>
                <a:effectLst/>
                <a:latin typeface="Calibri" pitchFamily="34" charset="0"/>
              </a:rPr>
              <a:t>Ν.4622/19 _ κεφ. Γ΄ Σύσταση Εθνικής Αρχής  Διαφάνειας</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20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115616" y="1484784"/>
            <a:ext cx="7671226" cy="4032448"/>
          </a:xfrm>
          <a:noFill/>
          <a:ln>
            <a:noFill/>
          </a:ln>
        </p:spPr>
        <p:txBody>
          <a:bodyPr>
            <a:noAutofit/>
          </a:bodyPr>
          <a:lstStyle/>
          <a:p>
            <a:pPr algn="just"/>
            <a:endParaRPr lang="el-GR" sz="2000" dirty="0" smtClean="0">
              <a:solidFill>
                <a:schemeClr val="tx1"/>
              </a:solidFill>
              <a:latin typeface="Calibri" pitchFamily="34" charset="0"/>
              <a:cs typeface="Arial" pitchFamily="34" charset="0"/>
            </a:endParaRPr>
          </a:p>
          <a:p>
            <a:pPr algn="just"/>
            <a:endParaRPr lang="el-GR" sz="2000" dirty="0" smtClean="0">
              <a:solidFill>
                <a:schemeClr val="tx1"/>
              </a:solidFill>
              <a:latin typeface="Calibri" pitchFamily="34" charset="0"/>
              <a:cs typeface="Arial" pitchFamily="34" charset="0"/>
            </a:endParaRPr>
          </a:p>
          <a:p>
            <a:pPr algn="ctr">
              <a:buFont typeface="Wingdings" pitchFamily="2" charset="2"/>
              <a:buChar char="Ø"/>
            </a:pPr>
            <a:r>
              <a:rPr lang="el-GR" sz="2000" dirty="0" smtClean="0">
                <a:solidFill>
                  <a:schemeClr val="tx1"/>
                </a:solidFill>
                <a:latin typeface="Calibri" pitchFamily="34" charset="0"/>
                <a:cs typeface="Arial" pitchFamily="34" charset="0"/>
              </a:rPr>
              <a:t> άρθρα 82 - 103</a:t>
            </a:r>
            <a:endParaRPr lang="el-GR" sz="2000" dirty="0">
              <a:solidFill>
                <a:schemeClr val="tx1"/>
              </a:solidFill>
              <a:latin typeface="Calibri" pitchFamily="34" charset="0"/>
              <a:cs typeface="Arial"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50</a:t>
            </a:fld>
            <a:endParaRPr lang="el-GR"/>
          </a:p>
        </p:txBody>
      </p:sp>
      <p:sp>
        <p:nvSpPr>
          <p:cNvPr id="8" name="7 - Ορθογώνιο"/>
          <p:cNvSpPr/>
          <p:nvPr/>
        </p:nvSpPr>
        <p:spPr>
          <a:xfrm>
            <a:off x="1187624" y="1412776"/>
            <a:ext cx="7488832" cy="4093428"/>
          </a:xfrm>
          <a:prstGeom prst="rect">
            <a:avLst/>
          </a:prstGeom>
        </p:spPr>
        <p:txBody>
          <a:bodyPr wrap="square">
            <a:spAutoFit/>
          </a:bodyPr>
          <a:lstStyle/>
          <a:p>
            <a:r>
              <a:rPr lang="el-GR" sz="2000" b="1" dirty="0" smtClean="0"/>
              <a:t> </a:t>
            </a: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a:p>
            <a:pPr algn="just">
              <a:lnSpc>
                <a:spcPct val="150000"/>
              </a:lnSpc>
            </a:pPr>
            <a:endParaRPr lang="el-GR"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4143372" y="6000768"/>
            <a:ext cx="4786346" cy="714380"/>
          </a:xfrm>
          <a:prstGeom prst="rect">
            <a:avLst/>
          </a:prstGeom>
          <a:noFill/>
          <a:ln w="9525">
            <a:noFill/>
            <a:miter lim="800000"/>
            <a:headEnd/>
            <a:tailEnd/>
          </a:ln>
          <a:effectLst/>
        </p:spPr>
      </p:pic>
      <p:sp>
        <p:nvSpPr>
          <p:cNvPr id="3" name="2 - Υπότιτλος"/>
          <p:cNvSpPr>
            <a:spLocks noGrp="1"/>
          </p:cNvSpPr>
          <p:nvPr>
            <p:ph type="subTitle" idx="1"/>
          </p:nvPr>
        </p:nvSpPr>
        <p:spPr>
          <a:xfrm>
            <a:off x="1071538" y="357166"/>
            <a:ext cx="7715304" cy="6215106"/>
          </a:xfrm>
          <a:noFill/>
          <a:ln>
            <a:noFill/>
          </a:ln>
        </p:spPr>
        <p:txBody>
          <a:bodyPr>
            <a:normAutofit/>
          </a:bodyPr>
          <a:lstStyle/>
          <a:p>
            <a:pPr algn="just">
              <a:lnSpc>
                <a:spcPct val="150000"/>
              </a:lnSpc>
              <a:spcBef>
                <a:spcPts val="0"/>
              </a:spcBef>
            </a:pPr>
            <a:endParaRPr lang="el-GR" sz="2000" dirty="0" smtClean="0"/>
          </a:p>
          <a:p>
            <a:pPr algn="just">
              <a:lnSpc>
                <a:spcPct val="150000"/>
              </a:lnSpc>
              <a:spcBef>
                <a:spcPts val="0"/>
              </a:spcBef>
            </a:pPr>
            <a:endParaRPr lang="el-GR" sz="2000" dirty="0" smtClean="0"/>
          </a:p>
          <a:p>
            <a:pPr algn="just">
              <a:lnSpc>
                <a:spcPct val="150000"/>
              </a:lnSpc>
              <a:spcBef>
                <a:spcPts val="0"/>
              </a:spcBef>
            </a:pPr>
            <a:endParaRPr lang="el-GR" sz="2000" dirty="0" smtClean="0"/>
          </a:p>
          <a:p>
            <a:pPr algn="just">
              <a:lnSpc>
                <a:spcPct val="150000"/>
              </a:lnSpc>
              <a:spcBef>
                <a:spcPts val="0"/>
              </a:spcBef>
            </a:pPr>
            <a:endParaRPr lang="el-GR" sz="2000" dirty="0" smtClean="0"/>
          </a:p>
          <a:p>
            <a:pPr algn="ctr">
              <a:lnSpc>
                <a:spcPct val="170000"/>
              </a:lnSpc>
              <a:spcBef>
                <a:spcPts val="0"/>
              </a:spcBef>
            </a:pPr>
            <a:endParaRPr lang="el-GR" sz="2400" dirty="0" smtClean="0">
              <a:latin typeface="Calibri" pitchFamily="34" charset="0"/>
              <a:cs typeface="Calibri" pitchFamily="34" charset="0"/>
            </a:endParaRPr>
          </a:p>
          <a:p>
            <a:pPr algn="ctr">
              <a:lnSpc>
                <a:spcPct val="170000"/>
              </a:lnSpc>
              <a:spcBef>
                <a:spcPts val="0"/>
              </a:spcBef>
            </a:pPr>
            <a:r>
              <a:rPr lang="el-GR" sz="2400" b="1" dirty="0" smtClean="0">
                <a:latin typeface="Calibri" pitchFamily="34" charset="0"/>
                <a:cs typeface="Calibri" pitchFamily="34" charset="0"/>
              </a:rPr>
              <a:t>Ευχαριστώ πολύ για την προσοχή σας!</a:t>
            </a:r>
            <a:endParaRPr lang="en-US" sz="2400" b="1" dirty="0" smtClean="0">
              <a:latin typeface="Calibri" pitchFamily="34" charset="0"/>
              <a:cs typeface="Calibri" pitchFamily="34" charset="0"/>
            </a:endParaRPr>
          </a:p>
          <a:p>
            <a:pPr algn="ctr">
              <a:lnSpc>
                <a:spcPct val="170000"/>
              </a:lnSpc>
              <a:spcBef>
                <a:spcPts val="0"/>
              </a:spcBef>
            </a:pPr>
            <a:endParaRPr lang="en-US" sz="2400" b="1" dirty="0" smtClean="0">
              <a:latin typeface="Calibri" pitchFamily="34" charset="0"/>
              <a:cs typeface="Calibri" pitchFamily="34" charset="0"/>
            </a:endParaRPr>
          </a:p>
          <a:p>
            <a:pPr algn="ctr">
              <a:lnSpc>
                <a:spcPct val="170000"/>
              </a:lnSpc>
              <a:spcBef>
                <a:spcPts val="0"/>
              </a:spcBef>
            </a:pPr>
            <a:endParaRPr lang="en-US" sz="2400" b="1" dirty="0" smtClean="0">
              <a:latin typeface="Calibri" pitchFamily="34" charset="0"/>
              <a:cs typeface="Calibri" pitchFamily="34" charset="0"/>
            </a:endParaRPr>
          </a:p>
        </p:txBody>
      </p:sp>
      <p:sp>
        <p:nvSpPr>
          <p:cNvPr id="8" name="1 - Τίτλος"/>
          <p:cNvSpPr>
            <a:spLocks noGrp="1"/>
          </p:cNvSpPr>
          <p:nvPr>
            <p:ph type="ctrTitle"/>
          </p:nvPr>
        </p:nvSpPr>
        <p:spPr>
          <a:xfrm>
            <a:off x="1432560" y="71414"/>
            <a:ext cx="7406640" cy="571504"/>
          </a:xfrm>
          <a:noFill/>
          <a:ln>
            <a:noFill/>
          </a:ln>
        </p:spPr>
        <p:style>
          <a:lnRef idx="2">
            <a:schemeClr val="accent3"/>
          </a:lnRef>
          <a:fillRef idx="1">
            <a:schemeClr val="lt1"/>
          </a:fillRef>
          <a:effectRef idx="0">
            <a:schemeClr val="accent3"/>
          </a:effectRef>
          <a:fontRef idx="minor">
            <a:schemeClr val="dk1"/>
          </a:fontRef>
        </p:style>
        <p:txBody>
          <a:bodyPr>
            <a:noAutofit/>
          </a:bodyPr>
          <a:lstStyle/>
          <a:p>
            <a:pPr algn="ct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dirty="0" smtClean="0">
                <a:latin typeface="Calibri" pitchFamily="34" charset="0"/>
              </a:rPr>
              <a:t/>
            </a:r>
            <a:br>
              <a:rPr lang="el-GR" sz="2000" dirty="0" smtClean="0">
                <a:latin typeface="Calibri" pitchFamily="34" charset="0"/>
              </a:rPr>
            </a:br>
            <a: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n-US"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endParaRPr lang="el-GR" sz="2000" b="1" dirty="0" smtClean="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51</a:t>
            </a:fld>
            <a:endParaRPr lang="el-GR"/>
          </a:p>
        </p:txBody>
      </p:sp>
      <p:pic>
        <p:nvPicPr>
          <p:cNvPr id="11" name="Picture 2" descr="C:\Users\gerostathoua\Desktop\unnamed.png"/>
          <p:cNvPicPr>
            <a:picLocks noChangeAspect="1" noChangeArrowheads="1"/>
          </p:cNvPicPr>
          <p:nvPr/>
        </p:nvPicPr>
        <p:blipFill>
          <a:blip r:embed="rId4" cstate="print"/>
          <a:srcRect/>
          <a:stretch>
            <a:fillRect/>
          </a:stretch>
        </p:blipFill>
        <p:spPr bwMode="auto">
          <a:xfrm>
            <a:off x="1043608" y="6072206"/>
            <a:ext cx="2808312" cy="59715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43608" y="188641"/>
            <a:ext cx="7858180" cy="38283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ν.4129/2013</a:t>
            </a:r>
            <a:r>
              <a:rPr lang="en-US"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 </a:t>
            </a:r>
            <a:r>
              <a:rPr lang="el-GR"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άρθρα 35 - 36  προσυμβατικός έλεγχος</a:t>
            </a:r>
            <a:endParaRPr lang="el-GR" sz="18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000100" y="714356"/>
            <a:ext cx="7786742" cy="5000660"/>
          </a:xfrm>
          <a:noFill/>
          <a:ln>
            <a:noFill/>
          </a:ln>
        </p:spPr>
        <p:txBody>
          <a:bodyPr>
            <a:noAutofit/>
          </a:bodyPr>
          <a:lstStyle/>
          <a:p>
            <a:pPr marL="177800" indent="-177800" algn="just">
              <a:lnSpc>
                <a:spcPct val="150000"/>
              </a:lnSpc>
              <a:spcBef>
                <a:spcPts val="0"/>
              </a:spcBef>
            </a:pPr>
            <a:r>
              <a:rPr lang="el-GR" sz="1800" b="1" dirty="0" smtClean="0">
                <a:solidFill>
                  <a:srgbClr val="FF0000"/>
                </a:solidFill>
                <a:latin typeface="Calibri" pitchFamily="34" charset="0"/>
                <a:cs typeface="Calibri" pitchFamily="34" charset="0"/>
              </a:rPr>
              <a:t>Άρθρο 35 Έλεγχος νομιμότητας Δημοσίων Συμβάσεων</a:t>
            </a:r>
          </a:p>
          <a:p>
            <a:pPr marL="177800" indent="-177800" algn="just">
              <a:lnSpc>
                <a:spcPct val="150000"/>
              </a:lnSpc>
              <a:spcBef>
                <a:spcPts val="0"/>
              </a:spcBef>
              <a:buFont typeface="Wingdings" pitchFamily="2" charset="2"/>
              <a:buChar char="v"/>
            </a:pPr>
            <a:r>
              <a:rPr lang="el-GR" sz="1800" b="1" u="sng" dirty="0" smtClean="0">
                <a:solidFill>
                  <a:schemeClr val="tx1"/>
                </a:solidFill>
                <a:latin typeface="Calibri" pitchFamily="34" charset="0"/>
                <a:cs typeface="Calibri" pitchFamily="34" charset="0"/>
              </a:rPr>
              <a:t>Πεδίο εφαρμογής</a:t>
            </a:r>
            <a:r>
              <a:rPr lang="el-GR" sz="1800" b="1" dirty="0" smtClean="0">
                <a:solidFill>
                  <a:schemeClr val="tx1"/>
                </a:solidFill>
                <a:latin typeface="Calibri" pitchFamily="34" charset="0"/>
                <a:cs typeface="Calibri" pitchFamily="34" charset="0"/>
              </a:rPr>
              <a:t>: </a:t>
            </a:r>
          </a:p>
          <a:p>
            <a:pPr marL="177800" indent="-177800" algn="just">
              <a:lnSpc>
                <a:spcPct val="150000"/>
              </a:lnSpc>
              <a:spcBef>
                <a:spcPts val="0"/>
              </a:spcBef>
              <a:buFont typeface="Wingdings" pitchFamily="2" charset="2"/>
              <a:buChar char="ü"/>
            </a:pPr>
            <a:r>
              <a:rPr lang="el-GR" sz="1800" b="1" dirty="0" smtClean="0">
                <a:solidFill>
                  <a:schemeClr val="tx1"/>
                </a:solidFill>
                <a:latin typeface="Calibri" pitchFamily="34" charset="0"/>
                <a:cs typeface="Calibri" pitchFamily="34" charset="0"/>
              </a:rPr>
              <a:t>από τον Επίτροπο για άνω των 500.000,00</a:t>
            </a:r>
          </a:p>
          <a:p>
            <a:pPr marL="177800" indent="-177800" algn="just">
              <a:lnSpc>
                <a:spcPct val="150000"/>
              </a:lnSpc>
              <a:spcBef>
                <a:spcPts val="0"/>
              </a:spcBef>
              <a:buFont typeface="Wingdings" pitchFamily="2" charset="2"/>
              <a:buChar char="ü"/>
            </a:pPr>
            <a:r>
              <a:rPr lang="el-GR" sz="1800" b="1" dirty="0" smtClean="0">
                <a:solidFill>
                  <a:schemeClr val="tx1"/>
                </a:solidFill>
                <a:latin typeface="Calibri" pitchFamily="34" charset="0"/>
                <a:cs typeface="Calibri" pitchFamily="34" charset="0"/>
              </a:rPr>
              <a:t>από το Κλιμάκιο του </a:t>
            </a:r>
            <a:r>
              <a:rPr lang="el-GR" sz="1800" b="1" dirty="0" err="1" smtClean="0">
                <a:solidFill>
                  <a:schemeClr val="tx1"/>
                </a:solidFill>
                <a:latin typeface="Calibri" pitchFamily="34" charset="0"/>
                <a:cs typeface="Calibri" pitchFamily="34" charset="0"/>
              </a:rPr>
              <a:t>ΕλΣ</a:t>
            </a:r>
            <a:r>
              <a:rPr lang="el-GR" sz="1800" b="1" dirty="0" smtClean="0">
                <a:solidFill>
                  <a:schemeClr val="tx1"/>
                </a:solidFill>
                <a:latin typeface="Calibri" pitchFamily="34" charset="0"/>
                <a:cs typeface="Calibri" pitchFamily="34" charset="0"/>
              </a:rPr>
              <a:t> για άνω του 1.000.000,00 </a:t>
            </a:r>
          </a:p>
          <a:p>
            <a:pPr marL="177800" indent="-177800" algn="just">
              <a:lnSpc>
                <a:spcPct val="150000"/>
              </a:lnSpc>
              <a:spcBef>
                <a:spcPts val="0"/>
              </a:spcBef>
              <a:buFont typeface="Wingdings" pitchFamily="2" charset="2"/>
              <a:buChar char="ü"/>
            </a:pPr>
            <a:r>
              <a:rPr lang="el-GR" sz="1800" b="1" dirty="0" smtClean="0">
                <a:solidFill>
                  <a:schemeClr val="tx1"/>
                </a:solidFill>
                <a:latin typeface="Calibri" pitchFamily="34" charset="0"/>
                <a:cs typeface="Calibri" pitchFamily="34" charset="0"/>
              </a:rPr>
              <a:t>για συγχρηματοδοτούμενες δημόσιες συμβάσεις άνω των 10.000.000,00</a:t>
            </a:r>
          </a:p>
          <a:p>
            <a:pPr marL="177800" indent="-177800" algn="just">
              <a:lnSpc>
                <a:spcPct val="150000"/>
              </a:lnSpc>
              <a:spcBef>
                <a:spcPts val="0"/>
              </a:spcBef>
            </a:pPr>
            <a:endParaRPr lang="el-GR" sz="1800" b="1" dirty="0" smtClean="0">
              <a:solidFill>
                <a:schemeClr val="tx1"/>
              </a:solidFill>
              <a:latin typeface="Calibri" pitchFamily="34" charset="0"/>
              <a:cs typeface="Calibri" pitchFamily="34" charset="0"/>
            </a:endParaRPr>
          </a:p>
          <a:p>
            <a:pPr marL="177800" indent="-177800" algn="just">
              <a:lnSpc>
                <a:spcPct val="150000"/>
              </a:lnSpc>
              <a:spcBef>
                <a:spcPts val="0"/>
              </a:spcBef>
              <a:buFont typeface="Wingdings" pitchFamily="2" charset="2"/>
              <a:buChar char="v"/>
            </a:pPr>
            <a:r>
              <a:rPr lang="el-GR" sz="1800" b="1" dirty="0" smtClean="0">
                <a:solidFill>
                  <a:schemeClr val="tx1"/>
                </a:solidFill>
                <a:latin typeface="Calibri" pitchFamily="34" charset="0"/>
                <a:cs typeface="Calibri" pitchFamily="34" charset="0"/>
              </a:rPr>
              <a:t> </a:t>
            </a:r>
            <a:r>
              <a:rPr lang="el-GR" sz="1800" b="1" dirty="0" smtClean="0">
                <a:solidFill>
                  <a:srgbClr val="FF0000"/>
                </a:solidFill>
                <a:latin typeface="Calibri" pitchFamily="34" charset="0"/>
                <a:cs typeface="Calibri" pitchFamily="34" charset="0"/>
              </a:rPr>
              <a:t>Διαδικασία &amp; χρονοδιαγράμματα</a:t>
            </a:r>
          </a:p>
          <a:p>
            <a:pPr marL="177800" indent="-177800" algn="just">
              <a:lnSpc>
                <a:spcPct val="150000"/>
              </a:lnSpc>
              <a:spcBef>
                <a:spcPts val="0"/>
              </a:spcBef>
              <a:buFont typeface="Wingdings" pitchFamily="2" charset="2"/>
              <a:buChar char="v"/>
            </a:pPr>
            <a:r>
              <a:rPr lang="el-GR" sz="1800" b="1" dirty="0" smtClean="0">
                <a:solidFill>
                  <a:srgbClr val="FF0000"/>
                </a:solidFill>
                <a:latin typeface="Calibri" pitchFamily="34" charset="0"/>
                <a:cs typeface="Calibri" pitchFamily="34" charset="0"/>
              </a:rPr>
              <a:t> Συμπληρωματικές συμβάσεις</a:t>
            </a:r>
          </a:p>
          <a:p>
            <a:pPr marL="177800" indent="-177800" algn="just">
              <a:lnSpc>
                <a:spcPct val="150000"/>
              </a:lnSpc>
              <a:spcBef>
                <a:spcPts val="0"/>
              </a:spcBef>
              <a:buFont typeface="Wingdings" pitchFamily="2" charset="2"/>
              <a:buChar char="v"/>
            </a:pPr>
            <a:r>
              <a:rPr lang="el-GR" sz="1800" b="1" dirty="0" smtClean="0">
                <a:solidFill>
                  <a:srgbClr val="FF0000"/>
                </a:solidFill>
                <a:latin typeface="Calibri" pitchFamily="34" charset="0"/>
                <a:cs typeface="Calibri" pitchFamily="34" charset="0"/>
              </a:rPr>
              <a:t> Επιπτώσεις μη άσκησης προσυμβατικού ελέγχου</a:t>
            </a:r>
          </a:p>
          <a:p>
            <a:pPr marL="177800" indent="-177800" algn="just">
              <a:lnSpc>
                <a:spcPct val="150000"/>
              </a:lnSpc>
              <a:spcBef>
                <a:spcPts val="0"/>
              </a:spcBef>
              <a:buFont typeface="Wingdings" pitchFamily="2" charset="2"/>
              <a:buChar char="v"/>
            </a:pPr>
            <a:r>
              <a:rPr lang="el-GR" sz="1800" b="1" dirty="0" smtClean="0">
                <a:solidFill>
                  <a:srgbClr val="FF0000"/>
                </a:solidFill>
                <a:latin typeface="Calibri" pitchFamily="34" charset="0"/>
                <a:cs typeface="Calibri" pitchFamily="34" charset="0"/>
              </a:rPr>
              <a:t>Αιτήσεις ανάκλησης</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6</a:t>
            </a:fld>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43608" y="188641"/>
            <a:ext cx="7858180" cy="382839"/>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ν.4129/2013</a:t>
            </a:r>
            <a:r>
              <a:rPr lang="en-US"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 </a:t>
            </a:r>
            <a:r>
              <a:rPr lang="el-GR" sz="18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άρθρα 35 - 36  προσυμβατικός έλεγχος</a:t>
            </a:r>
            <a:endParaRPr lang="el-GR" sz="1800" b="1" dirty="0" smtClean="0">
              <a:solidFill>
                <a:srgbClr val="C00000"/>
              </a:solidFill>
              <a:latin typeface="Calibri" pitchFamily="34" charset="0"/>
              <a:cs typeface="Calibri" pitchFamily="34" charset="0"/>
            </a:endParaRPr>
          </a:p>
        </p:txBody>
      </p:sp>
      <p:sp>
        <p:nvSpPr>
          <p:cNvPr id="3" name="2 - Υπότιτλος"/>
          <p:cNvSpPr>
            <a:spLocks noGrp="1"/>
          </p:cNvSpPr>
          <p:nvPr>
            <p:ph type="subTitle" idx="1"/>
          </p:nvPr>
        </p:nvSpPr>
        <p:spPr>
          <a:xfrm>
            <a:off x="1000100" y="714356"/>
            <a:ext cx="7786742" cy="5000660"/>
          </a:xfrm>
          <a:noFill/>
          <a:ln>
            <a:noFill/>
          </a:ln>
        </p:spPr>
        <p:txBody>
          <a:bodyPr>
            <a:noAutofit/>
          </a:bodyPr>
          <a:lstStyle/>
          <a:p>
            <a:pPr marL="177800" indent="-177800" algn="just">
              <a:lnSpc>
                <a:spcPct val="150000"/>
              </a:lnSpc>
              <a:spcBef>
                <a:spcPts val="0"/>
              </a:spcBef>
            </a:pPr>
            <a:r>
              <a:rPr lang="el-GR" sz="1800" b="1" dirty="0" smtClean="0">
                <a:solidFill>
                  <a:srgbClr val="FF0000"/>
                </a:solidFill>
                <a:latin typeface="Calibri" pitchFamily="34" charset="0"/>
                <a:cs typeface="Calibri" pitchFamily="34" charset="0"/>
              </a:rPr>
              <a:t>Άρθρο 36 Προληπτικός έλεγχος συμβάσεων Ο.Τ.Α.</a:t>
            </a:r>
          </a:p>
          <a:p>
            <a:pPr marL="177800" indent="-177800" algn="just">
              <a:lnSpc>
                <a:spcPct val="150000"/>
              </a:lnSpc>
              <a:spcBef>
                <a:spcPts val="0"/>
              </a:spcBef>
              <a:buFont typeface="Wingdings" pitchFamily="2" charset="2"/>
              <a:buChar char="v"/>
            </a:pPr>
            <a:r>
              <a:rPr lang="el-GR" sz="1800" b="1" u="sng" dirty="0" smtClean="0">
                <a:solidFill>
                  <a:schemeClr val="tx1"/>
                </a:solidFill>
                <a:latin typeface="Calibri" pitchFamily="34" charset="0"/>
                <a:cs typeface="Calibri" pitchFamily="34" charset="0"/>
              </a:rPr>
              <a:t>Πεδίο εφαρμογής</a:t>
            </a:r>
            <a:r>
              <a:rPr lang="el-GR" sz="1800" b="1" dirty="0" smtClean="0">
                <a:solidFill>
                  <a:schemeClr val="tx1"/>
                </a:solidFill>
                <a:latin typeface="Calibri" pitchFamily="34" charset="0"/>
                <a:cs typeface="Calibri" pitchFamily="34" charset="0"/>
              </a:rPr>
              <a:t>: </a:t>
            </a:r>
          </a:p>
          <a:p>
            <a:pPr marL="177800" indent="-177800" algn="just">
              <a:lnSpc>
                <a:spcPct val="150000"/>
              </a:lnSpc>
              <a:spcBef>
                <a:spcPts val="0"/>
              </a:spcBef>
              <a:buFont typeface="Wingdings" pitchFamily="2" charset="2"/>
              <a:buChar char="ü"/>
            </a:pPr>
            <a:r>
              <a:rPr lang="el-GR" sz="1800" b="1" dirty="0" smtClean="0">
                <a:solidFill>
                  <a:schemeClr val="tx1"/>
                </a:solidFill>
                <a:latin typeface="Calibri" pitchFamily="34" charset="0"/>
                <a:cs typeface="Calibri" pitchFamily="34" charset="0"/>
              </a:rPr>
              <a:t>από τον Επίτροπο για άνω των 200.000,00</a:t>
            </a:r>
          </a:p>
          <a:p>
            <a:pPr marL="177800" indent="-177800" algn="just">
              <a:lnSpc>
                <a:spcPct val="150000"/>
              </a:lnSpc>
              <a:spcBef>
                <a:spcPts val="0"/>
              </a:spcBef>
              <a:buFont typeface="Wingdings" pitchFamily="2" charset="2"/>
              <a:buChar char="ü"/>
            </a:pPr>
            <a:r>
              <a:rPr lang="el-GR" sz="1800" b="1" dirty="0" smtClean="0">
                <a:solidFill>
                  <a:schemeClr val="tx1"/>
                </a:solidFill>
                <a:latin typeface="Calibri" pitchFamily="34" charset="0"/>
                <a:cs typeface="Calibri" pitchFamily="34" charset="0"/>
              </a:rPr>
              <a:t>από το Κλιμάκιο του </a:t>
            </a:r>
            <a:r>
              <a:rPr lang="el-GR" sz="1800" b="1" dirty="0" err="1" smtClean="0">
                <a:solidFill>
                  <a:schemeClr val="tx1"/>
                </a:solidFill>
                <a:latin typeface="Calibri" pitchFamily="34" charset="0"/>
                <a:cs typeface="Calibri" pitchFamily="34" charset="0"/>
              </a:rPr>
              <a:t>ΕλΣ</a:t>
            </a:r>
            <a:r>
              <a:rPr lang="el-GR" sz="1800" b="1" dirty="0" smtClean="0">
                <a:solidFill>
                  <a:schemeClr val="tx1"/>
                </a:solidFill>
                <a:latin typeface="Calibri" pitchFamily="34" charset="0"/>
                <a:cs typeface="Calibri" pitchFamily="34" charset="0"/>
              </a:rPr>
              <a:t> για άνω του 500.000,00</a:t>
            </a:r>
          </a:p>
          <a:p>
            <a:pPr marL="177800" indent="-177800" algn="just">
              <a:lnSpc>
                <a:spcPct val="150000"/>
              </a:lnSpc>
              <a:spcBef>
                <a:spcPts val="0"/>
              </a:spcBef>
              <a:buFont typeface="Wingdings" pitchFamily="2" charset="2"/>
              <a:buChar char="ü"/>
            </a:pPr>
            <a:endParaRPr lang="el-GR" sz="1800" b="1" dirty="0" smtClean="0">
              <a:solidFill>
                <a:schemeClr val="tx1"/>
              </a:solidFill>
              <a:latin typeface="Calibri" pitchFamily="34" charset="0"/>
              <a:cs typeface="Calibri" pitchFamily="34" charset="0"/>
            </a:endParaRPr>
          </a:p>
          <a:p>
            <a:pPr marL="177800" indent="-177800" algn="just">
              <a:lnSpc>
                <a:spcPct val="150000"/>
              </a:lnSpc>
              <a:spcBef>
                <a:spcPts val="0"/>
              </a:spcBef>
              <a:buFont typeface="Wingdings" pitchFamily="2" charset="2"/>
              <a:buChar char="v"/>
            </a:pPr>
            <a:r>
              <a:rPr lang="el-GR" sz="1800" b="1" dirty="0" smtClean="0">
                <a:solidFill>
                  <a:schemeClr val="tx1"/>
                </a:solidFill>
                <a:latin typeface="Calibri" pitchFamily="34" charset="0"/>
                <a:cs typeface="Calibri" pitchFamily="34" charset="0"/>
              </a:rPr>
              <a:t> </a:t>
            </a:r>
            <a:r>
              <a:rPr lang="el-GR" sz="1800" b="1" dirty="0" smtClean="0">
                <a:solidFill>
                  <a:srgbClr val="FF0000"/>
                </a:solidFill>
                <a:latin typeface="Calibri" pitchFamily="34" charset="0"/>
                <a:cs typeface="Calibri" pitchFamily="34" charset="0"/>
              </a:rPr>
              <a:t>Διαδικασία &amp; χρονοδιαγράμματα</a:t>
            </a:r>
          </a:p>
          <a:p>
            <a:pPr marL="177800" indent="-177800" algn="just">
              <a:lnSpc>
                <a:spcPct val="150000"/>
              </a:lnSpc>
              <a:spcBef>
                <a:spcPts val="0"/>
              </a:spcBef>
              <a:buFont typeface="Wingdings" pitchFamily="2" charset="2"/>
              <a:buChar char="v"/>
            </a:pPr>
            <a:r>
              <a:rPr lang="el-GR" sz="1800" b="1" dirty="0" smtClean="0">
                <a:solidFill>
                  <a:srgbClr val="FF0000"/>
                </a:solidFill>
                <a:latin typeface="Calibri" pitchFamily="34" charset="0"/>
                <a:cs typeface="Calibri" pitchFamily="34" charset="0"/>
              </a:rPr>
              <a:t> Συμπληρωματικές συμβάσεις</a:t>
            </a:r>
          </a:p>
          <a:p>
            <a:pPr marL="177800" indent="-177800" algn="just">
              <a:lnSpc>
                <a:spcPct val="150000"/>
              </a:lnSpc>
              <a:spcBef>
                <a:spcPts val="0"/>
              </a:spcBef>
              <a:buFont typeface="Wingdings" pitchFamily="2" charset="2"/>
              <a:buChar char="v"/>
            </a:pPr>
            <a:r>
              <a:rPr lang="el-GR" sz="1800" b="1" dirty="0" smtClean="0">
                <a:solidFill>
                  <a:srgbClr val="FF0000"/>
                </a:solidFill>
                <a:latin typeface="Calibri" pitchFamily="34" charset="0"/>
                <a:cs typeface="Calibri" pitchFamily="34" charset="0"/>
              </a:rPr>
              <a:t> Επιπτώσεις μη άσκησης προσυμβατικού ελέγχου</a:t>
            </a:r>
          </a:p>
          <a:p>
            <a:pPr marL="177800" indent="-177800" algn="just">
              <a:lnSpc>
                <a:spcPct val="150000"/>
              </a:lnSpc>
              <a:spcBef>
                <a:spcPts val="0"/>
              </a:spcBef>
              <a:buFont typeface="Wingdings" pitchFamily="2" charset="2"/>
              <a:buChar char="v"/>
            </a:pPr>
            <a:r>
              <a:rPr lang="el-GR" sz="1800" b="1" dirty="0" smtClean="0">
                <a:solidFill>
                  <a:srgbClr val="FF0000"/>
                </a:solidFill>
                <a:latin typeface="Calibri" pitchFamily="34" charset="0"/>
                <a:cs typeface="Calibri" pitchFamily="34" charset="0"/>
              </a:rPr>
              <a:t>Αιτήσεις ανάκλησης</a:t>
            </a:r>
            <a:endParaRPr lang="el-GR" sz="1800" b="1" dirty="0" smtClean="0">
              <a:solidFill>
                <a:schemeClr val="tx1"/>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7</a:t>
            </a:fld>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357189"/>
          </a:xfrm>
        </p:spPr>
        <p:style>
          <a:lnRef idx="2">
            <a:schemeClr val="accent3"/>
          </a:lnRef>
          <a:fillRef idx="1">
            <a:schemeClr val="lt1"/>
          </a:fillRef>
          <a:effectRef idx="0">
            <a:schemeClr val="accent3"/>
          </a:effectRef>
          <a:fontRef idx="minor">
            <a:schemeClr val="dk1"/>
          </a:fontRef>
        </p:style>
        <p:txBody>
          <a:bodyPr>
            <a:normAutofit fontScale="90000"/>
          </a:bodyPr>
          <a:lstStyle/>
          <a:p>
            <a:pPr lvl="0" algn="ct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άρθρα 38 - 67  ν.4129/2013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428604"/>
            <a:ext cx="7929618" cy="6286544"/>
          </a:xfrm>
          <a:noFill/>
          <a:ln>
            <a:noFill/>
          </a:ln>
        </p:spPr>
        <p:txBody>
          <a:bodyPr>
            <a:noAutofit/>
          </a:bodyPr>
          <a:lstStyle/>
          <a:p>
            <a:pPr marL="361950" indent="-334963">
              <a:lnSpc>
                <a:spcPct val="150000"/>
              </a:lnSpc>
              <a:spcBef>
                <a:spcPts val="0"/>
              </a:spcBef>
              <a:buFont typeface="Wingdings" pitchFamily="2" charset="2"/>
              <a:buChar char="Ø"/>
            </a:pPr>
            <a:r>
              <a:rPr lang="el-GR" sz="1600" b="1" dirty="0" smtClean="0">
                <a:solidFill>
                  <a:srgbClr val="FFC000"/>
                </a:solidFill>
                <a:latin typeface="Calibri" pitchFamily="34" charset="0"/>
                <a:cs typeface="Calibri" pitchFamily="34" charset="0"/>
              </a:rPr>
              <a:t> </a:t>
            </a:r>
            <a:r>
              <a:rPr lang="el-GR" sz="1400" b="1" dirty="0" smtClean="0">
                <a:latin typeface="Calibri" pitchFamily="34" charset="0"/>
                <a:cs typeface="Calibri" pitchFamily="34" charset="0"/>
              </a:rPr>
              <a:t>Άρθρο 38 Κατασταλτικός έλεγχος </a:t>
            </a:r>
            <a:r>
              <a:rPr lang="el-GR" sz="1400" b="1" dirty="0" smtClean="0">
                <a:solidFill>
                  <a:srgbClr val="FF0000"/>
                </a:solidFill>
                <a:latin typeface="Calibri" pitchFamily="34" charset="0"/>
                <a:cs typeface="Calibri" pitchFamily="34" charset="0"/>
              </a:rPr>
              <a:t>λογαριασμών και απολογισμών </a:t>
            </a:r>
            <a:r>
              <a:rPr lang="el-GR" sz="1400" b="1" dirty="0" smtClean="0">
                <a:latin typeface="Calibri" pitchFamily="34" charset="0"/>
                <a:cs typeface="Calibri" pitchFamily="34" charset="0"/>
              </a:rPr>
              <a:t>- Όργανα - Διαδικασία άσκησης</a:t>
            </a:r>
            <a:endParaRPr lang="el-GR" sz="1400" dirty="0" smtClean="0">
              <a:latin typeface="Calibri" pitchFamily="34" charset="0"/>
              <a:cs typeface="Calibri" pitchFamily="34" charset="0"/>
            </a:endParaRP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39 </a:t>
            </a:r>
            <a:r>
              <a:rPr lang="el-GR" sz="1400" b="1" dirty="0" smtClean="0">
                <a:solidFill>
                  <a:srgbClr val="FF0000"/>
                </a:solidFill>
                <a:latin typeface="Calibri" pitchFamily="34" charset="0"/>
                <a:cs typeface="Calibri" pitchFamily="34" charset="0"/>
              </a:rPr>
              <a:t>Αντικείμενο και μεθοδολογία </a:t>
            </a:r>
            <a:r>
              <a:rPr lang="el-GR" sz="1400" b="1" dirty="0" smtClean="0">
                <a:latin typeface="Calibri" pitchFamily="34" charset="0"/>
                <a:cs typeface="Calibri" pitchFamily="34" charset="0"/>
              </a:rPr>
              <a:t>ελέγχου λογαριασμών και απολογισμών</a:t>
            </a: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40 </a:t>
            </a:r>
            <a:r>
              <a:rPr lang="el-GR" sz="1400" b="1" dirty="0" smtClean="0">
                <a:solidFill>
                  <a:srgbClr val="C00000"/>
                </a:solidFill>
                <a:latin typeface="Calibri" pitchFamily="34" charset="0"/>
                <a:cs typeface="Calibri" pitchFamily="34" charset="0"/>
              </a:rPr>
              <a:t>Διενέργεια στοχευμένων ελέγχων</a:t>
            </a: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41 </a:t>
            </a:r>
            <a:r>
              <a:rPr lang="el-GR" sz="1400" b="1" dirty="0" smtClean="0">
                <a:solidFill>
                  <a:srgbClr val="FFC000"/>
                </a:solidFill>
                <a:latin typeface="Calibri" pitchFamily="34" charset="0"/>
                <a:cs typeface="Calibri" pitchFamily="34" charset="0"/>
              </a:rPr>
              <a:t>Έλεγχος επιχορηγήσεων – χρηματοδοτήσεων</a:t>
            </a: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42 Υποβολή πορισμάτων ελέγχου</a:t>
            </a: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43 Μηνιαίοι λογαριασμοί ταμιακών υπολόγων και υπολόγου συμψηφισμών</a:t>
            </a:r>
            <a:endParaRPr lang="el-GR" sz="1400" dirty="0" smtClean="0">
              <a:latin typeface="Calibri" pitchFamily="34" charset="0"/>
              <a:cs typeface="Calibri" pitchFamily="34" charset="0"/>
            </a:endParaRP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44 Ετήσιοι λογαριασμοί ταμιακών υπολόγων και υπολόγου συμψηφισμών</a:t>
            </a: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45 Συνέπειες μη υποβολής ή εκπρόθεσμης υποβολής λογαριασμών</a:t>
            </a: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46 Πράξεις Επιτρόπων Ελεγκτικού Συνεδρίου</a:t>
            </a:r>
            <a:endParaRPr lang="el-GR" sz="1400" dirty="0" smtClean="0">
              <a:latin typeface="Calibri" pitchFamily="34" charset="0"/>
              <a:cs typeface="Calibri" pitchFamily="34" charset="0"/>
            </a:endParaRP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47 Εκτελεστότητα πράξεων Επιτρόπων – Κοινοποίηση</a:t>
            </a:r>
            <a:endParaRPr lang="el-GR" sz="1400" dirty="0" smtClean="0">
              <a:latin typeface="Calibri" pitchFamily="34" charset="0"/>
              <a:cs typeface="Calibri" pitchFamily="34" charset="0"/>
            </a:endParaRP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48 Αναθεώρηση πράξεων</a:t>
            </a:r>
            <a:endParaRPr lang="el-GR" sz="1400" dirty="0" smtClean="0">
              <a:latin typeface="Calibri" pitchFamily="34" charset="0"/>
              <a:cs typeface="Calibri" pitchFamily="34" charset="0"/>
            </a:endParaRP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49 Έλεγχος διαχείρισης υλικού του Δημοσίου</a:t>
            </a:r>
            <a:endParaRPr lang="el-GR" sz="1400" dirty="0" smtClean="0">
              <a:latin typeface="Calibri" pitchFamily="34" charset="0"/>
              <a:cs typeface="Calibri" pitchFamily="34" charset="0"/>
            </a:endParaRP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50 Έλεγχος λογαριασμών Ο.Τ.Α.</a:t>
            </a: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51 Κατασταλτικός έλεγχος Ο.Τ.Α.</a:t>
            </a:r>
            <a:endParaRPr lang="el-GR" sz="1400" dirty="0" smtClean="0">
              <a:latin typeface="Calibri" pitchFamily="34" charset="0"/>
              <a:cs typeface="Calibri" pitchFamily="34" charset="0"/>
            </a:endParaRP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52 Έλεγχος είσπραξης εσόδων Ο.Τ.Α.</a:t>
            </a:r>
            <a:endParaRPr lang="el-GR" sz="1400" dirty="0" smtClean="0">
              <a:latin typeface="Calibri" pitchFamily="34" charset="0"/>
              <a:cs typeface="Calibri" pitchFamily="34" charset="0"/>
            </a:endParaRP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53 Έλεγχος απολογισμών λοιπών Ν.Π.Δ.Δ. και άλλων νομικών προσώπων</a:t>
            </a: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54 Δειγματοληπτικός έλεγχος λογαριασμών Ν.Π.Δ.Δ.</a:t>
            </a:r>
          </a:p>
          <a:p>
            <a:pPr marL="361950" indent="-334963">
              <a:lnSpc>
                <a:spcPct val="150000"/>
              </a:lnSpc>
              <a:spcBef>
                <a:spcPts val="0"/>
              </a:spcBef>
              <a:buFont typeface="Wingdings" pitchFamily="2" charset="2"/>
              <a:buChar char="Ø"/>
            </a:pPr>
            <a:r>
              <a:rPr lang="el-GR" sz="1400" b="1" dirty="0" smtClean="0">
                <a:latin typeface="Calibri" pitchFamily="34" charset="0"/>
                <a:cs typeface="Calibri" pitchFamily="34" charset="0"/>
              </a:rPr>
              <a:t>Άρθρο 56 Λογαριασμοί υπολόγων χρηματικών ενταλμάτων προπληρωμής</a:t>
            </a:r>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dirty="0" smtClean="0"/>
          </a:p>
          <a:p>
            <a:endParaRPr lang="el-GR" sz="1600" b="1" dirty="0" smtClean="0">
              <a:solidFill>
                <a:srgbClr val="FFC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8</a:t>
            </a:fld>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357189"/>
          </a:xfrm>
        </p:spPr>
        <p:style>
          <a:lnRef idx="2">
            <a:schemeClr val="accent3"/>
          </a:lnRef>
          <a:fillRef idx="1">
            <a:schemeClr val="lt1"/>
          </a:fillRef>
          <a:effectRef idx="0">
            <a:schemeClr val="accent3"/>
          </a:effectRef>
          <a:fontRef idx="minor">
            <a:schemeClr val="dk1"/>
          </a:fontRef>
        </p:style>
        <p:txBody>
          <a:bodyPr>
            <a:normAutofit fontScale="90000"/>
          </a:bodyPr>
          <a:lstStyle/>
          <a:p>
            <a:pPr lvl="0" algn="ct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latin typeface="Calibri" pitchFamily="34" charset="0"/>
                <a:cs typeface="Calibri" pitchFamily="34" charset="0"/>
              </a:rPr>
              <a:t>άρθρα 38 – 67 ν.4129/2013 </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428604"/>
            <a:ext cx="7929618" cy="6286544"/>
          </a:xfrm>
          <a:noFill/>
          <a:ln>
            <a:noFill/>
          </a:ln>
        </p:spPr>
        <p:txBody>
          <a:bodyPr>
            <a:noAutofit/>
          </a:bodyPr>
          <a:lstStyle/>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57 Λογαριασμοί υπολόγων λοιπών χρηματικών προκαταβολών</a:t>
            </a:r>
            <a:endParaRPr lang="el-GR" sz="1800" dirty="0" smtClean="0">
              <a:latin typeface="Calibri" pitchFamily="34" charset="0"/>
              <a:cs typeface="Calibri" pitchFamily="34" charset="0"/>
            </a:endParaRP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58 Λογαριασμοί δευτερευόντων διατακτών και έλεγχος αυτών</a:t>
            </a: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59 Έλεγχος συντάξεων, βοηθημάτων και λοιπών δαπανών</a:t>
            </a:r>
            <a:endParaRPr lang="el-GR" sz="1800" dirty="0" smtClean="0">
              <a:latin typeface="Calibri" pitchFamily="34" charset="0"/>
              <a:cs typeface="Calibri" pitchFamily="34" charset="0"/>
            </a:endParaRP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60 Παρακολούθηση δημοσίων εσόδων</a:t>
            </a:r>
            <a:endParaRPr lang="el-GR" sz="1800" dirty="0" smtClean="0">
              <a:latin typeface="Calibri" pitchFamily="34" charset="0"/>
              <a:cs typeface="Calibri" pitchFamily="34" charset="0"/>
            </a:endParaRP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61Επιτήρηση δημοσίων υπολόγων</a:t>
            </a: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62 Εποπτεία εγγυήσεων δημοσίων υπολόγων</a:t>
            </a:r>
            <a:endParaRPr lang="el-GR" sz="1800" dirty="0" smtClean="0">
              <a:latin typeface="Calibri" pitchFamily="34" charset="0"/>
              <a:cs typeface="Calibri" pitchFamily="34" charset="0"/>
            </a:endParaRP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63 Απώλειες χρημάτων, υλικού, δικαιολογητικών και παραστατικών πληρωμής</a:t>
            </a: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64 Καταστροφή ή απώλεια διαχειριστικών στοιχείων από ανώτερη βία ή τυχαίο γεγονός</a:t>
            </a:r>
            <a:endParaRPr lang="el-GR" sz="1800" dirty="0" smtClean="0">
              <a:latin typeface="Calibri" pitchFamily="34" charset="0"/>
              <a:cs typeface="Calibri" pitchFamily="34" charset="0"/>
            </a:endParaRP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65 Ληξιπρόθεσμα χρέη ανεπίδεκτα είσπραξης</a:t>
            </a: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66 Έλεγχος απολογισμού και γενικού ισολογισμού του Κράτους - Διαδηλώσεις Ελεγκτικού Συνεδρίου</a:t>
            </a:r>
            <a:endParaRPr lang="el-GR" sz="1800" dirty="0" smtClean="0">
              <a:latin typeface="Calibri" pitchFamily="34" charset="0"/>
              <a:cs typeface="Calibri" pitchFamily="34" charset="0"/>
            </a:endParaRPr>
          </a:p>
          <a:p>
            <a:pPr marL="177800" indent="-1508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Άρθρο 67 Ετήσια έκθεση προς τη Βουλή.</a:t>
            </a:r>
            <a:endParaRPr lang="el-GR" sz="1600" dirty="0" smtClean="0"/>
          </a:p>
          <a:p>
            <a:endParaRPr lang="el-GR" sz="1600" dirty="0" smtClean="0"/>
          </a:p>
          <a:p>
            <a:endParaRPr lang="el-GR" sz="1600" dirty="0" smtClean="0"/>
          </a:p>
          <a:p>
            <a:endParaRPr lang="el-GR" sz="1600" dirty="0" smtClean="0"/>
          </a:p>
          <a:p>
            <a:endParaRPr lang="el-GR" sz="1600" b="1" dirty="0" smtClean="0">
              <a:solidFill>
                <a:srgbClr val="FFC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9</a:t>
            </a:fld>
            <a:endParaRPr lang="el-G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8748</TotalTime>
  <Words>2824</Words>
  <Application>Microsoft Office PowerPoint</Application>
  <PresentationFormat>Προβολή στην οθόνη (4:3)</PresentationFormat>
  <Paragraphs>775</Paragraphs>
  <Slides>51</Slides>
  <Notes>51</Notes>
  <HiddenSlides>0</HiddenSlides>
  <MMClips>0</MMClips>
  <ScaleCrop>false</ScaleCrop>
  <HeadingPairs>
    <vt:vector size="4" baseType="variant">
      <vt:variant>
        <vt:lpstr>Θέμα</vt:lpstr>
      </vt:variant>
      <vt:variant>
        <vt:i4>1</vt:i4>
      </vt:variant>
      <vt:variant>
        <vt:lpstr>Τίτλοι διαφανειών</vt:lpstr>
      </vt:variant>
      <vt:variant>
        <vt:i4>51</vt:i4>
      </vt:variant>
    </vt:vector>
  </HeadingPairs>
  <TitlesOfParts>
    <vt:vector size="52" baseType="lpstr">
      <vt:lpstr>Ηλιοστάσιο</vt:lpstr>
      <vt:lpstr>ΕΘΝΙΚΗ ΣΧΟΛΗ ΔΗΜΟΣΙΑΣ ΔΙΟΙΚΗΣΗΣ &amp; ΑΥΤΟΔΙΟΙΚΗΣΗΣ ΚΣΤ ‘ ΣΕΙΡΑ </vt:lpstr>
      <vt:lpstr>«ΛΟΓΙΣΤΙΚΟ ΔΗΜΟΣΙΟΥ - ΠΡΟΫΠΟΛΟΓΙΣΜΟΣ, ΕΛΕΓΧΟΣ, ΛΟΓΙΣΤΙΚΗ ΝΠΔΔ»</vt:lpstr>
      <vt:lpstr>ν.4129/2013 (Α 52)  &amp;  ν.4270/2014 - άρθρο 31  ΕΛΕΓΚΤΙΚΟ ΣΥΝΕΔΡΙΟ</vt:lpstr>
      <vt:lpstr>ν.4129/2013 άρθρα 30 - 37</vt:lpstr>
      <vt:lpstr>ν.4270/2014, άρθρο 31 ΕλΣ</vt:lpstr>
      <vt:lpstr>ν.4129/2013 άρθρα 35 - 36  προσυμβατικός έλεγχος</vt:lpstr>
      <vt:lpstr>ν.4129/2013 άρθρα 35 - 36  προσυμβατικός έλεγχος</vt:lpstr>
      <vt:lpstr> άρθρα 38 - 67  ν.4129/2013 </vt:lpstr>
      <vt:lpstr> άρθρα 38 – 67 ν.4129/2013 </vt:lpstr>
      <vt:lpstr>  άρθρα 38 &amp; 39 Κατασταλτικός έλεγχος λογαριασμών και απολογισμών: Όργανα, διαδικασία άσκησης, αντικείμενο και μεθοδολογία ελέγχου </vt:lpstr>
      <vt:lpstr>  άρθρα 38 &amp; 39 Κατασταλτικός έλεγχος λογαριασμών και απολογισμών : Όργανα, διαδικασία άσκησης, αντικείμενο και μεθοδολογία ελέγχου </vt:lpstr>
      <vt:lpstr>Κατασταλτικός έλεγχος ΕλΣ - ν.4129/2013 </vt:lpstr>
      <vt:lpstr>Κατασταλτικός έλεγχος ΕλΣ - ν.4129/2013 </vt:lpstr>
      <vt:lpstr>Κατασταλτικός έλεγχος ΕλΣ - ν.4129/2013 </vt:lpstr>
      <vt:lpstr>Κατασταλτικός έλεγχος ΕλΣ - ν.4129/2013 </vt:lpstr>
      <vt:lpstr>Κατασταλτικός έλεγχος ΕλΣ - ν.4129/2013 </vt:lpstr>
      <vt:lpstr>Κατασταλτικός έλεγχος ΕλΣ - ν.4129/2013 </vt:lpstr>
      <vt:lpstr>Άρθρο 66  Έλεγχος απολογισμού και γενικού ισολογισμού του Κράτους - Διαδηλώσεις Ελεγκτικού Συνεδρίου &amp; άρθρο 67 Ετήσια έκθεση προς τη Βουλή </vt:lpstr>
      <vt:lpstr>Ν.4270/2014_ άρθρο 169 παρ. 1</vt:lpstr>
      <vt:lpstr>Ν.4270/2014_άρθρο 169 ΕΞΩΤΕΡΙΚΟΣ ΕΛΕΓΧΟΣ</vt:lpstr>
      <vt:lpstr>ΔΗΜΟΣΙΟΝΟΜΙΚΟΣ ΕΛΕΓΧΟΣ:_ Ν. 3492/2006 </vt:lpstr>
      <vt:lpstr>     Ν. 3492/2006 _άρθρο 4 Ορισμοί</vt:lpstr>
      <vt:lpstr>     Ν. 3492/2006 _άρθρο 4 Ορισμοί</vt:lpstr>
      <vt:lpstr>     Ν. 3492/2006 _άρθρο 4 Ορισμοί</vt:lpstr>
      <vt:lpstr>     Ν. 3492/2006 _άρθρο 4 Ορισμοί</vt:lpstr>
      <vt:lpstr>     Ν. 3492/2006 _άρθρο 1 Σύσταση Γενικής Διεύθυνσης Δημοσιονομικών Ελέγχων (ΓΔΔΕ) και αποστολή της &amp; 3 Πεδίο εφαρμογής</vt:lpstr>
      <vt:lpstr>Ν. 3492/2006 _άρθρο 2 Αρμοδιότητες της Γ.Δ.Δ.Ε.</vt:lpstr>
      <vt:lpstr>Ν. 3492/2006 _άρθρο 2 Αρμοδιότητες της Γ.Δ.Δ.Ε.</vt:lpstr>
      <vt:lpstr>Ν. 3492/2006 _άρθρο 5  αρμοδιότητες του ΓΓ ως προς την εποπτεία της Γ.Δ.Δ.Ε. &amp; 6 Διάρθρωση της Γ.Δ.Δ.Ε.</vt:lpstr>
      <vt:lpstr>Ν. 3492/2006 _ οργάνωση &amp; λειτουργία ΓΔΕΕ </vt:lpstr>
      <vt:lpstr>Ν. 3492/2006 _ οργάνωση &amp; λειτουργία ΓΔΕΕ </vt:lpstr>
      <vt:lpstr>Ν. 3492/2006 _ οργάνωση &amp; λειτουργία ΓΔΕΕ </vt:lpstr>
      <vt:lpstr>Ν. 3492/2006 _ οργάνωση &amp; λειτουργία ΓΔΔΕΕ</vt:lpstr>
      <vt:lpstr>Ν. 3492/2006 _§3, άρθρου 4 &amp; άρθρο 12</vt:lpstr>
      <vt:lpstr>Ν. 3492/2006 _άρθρο 12</vt:lpstr>
      <vt:lpstr>Ν. 3492/2006 _άρθρο 12 Μονάδα Εσωτερικού Ελέγχου</vt:lpstr>
      <vt:lpstr>Ν. 3492/2006 _άρθρο 12 Μονάδα Εσωτερικού Ελέγχου</vt:lpstr>
      <vt:lpstr>Ν. 3492/2006 _άρθρο 12</vt:lpstr>
      <vt:lpstr>Ν. 3492/2006 _ΕΙΔΗ ΚΑΙ ΔΙΑΔΙΚΑΣΙΑ ΔΗΜΟΣΙΟΝΟΜΙΚΩΝ ΕΛΕΓΧΩΝ</vt:lpstr>
      <vt:lpstr>Ν. 3492/2006 _ΕΙΔΗ ΚΑΙ ΔΙΑΔΙΚΑΣΙΑ ΔΗΜΟΣΙΟΝΟΜΙΚΩΝ ΕΛΕΓΧΩΝ</vt:lpstr>
      <vt:lpstr>Ν. 3492/2006 _ΕΙΔΗ ΚΑΙ ΔΙΑΔΙΚΑΣΙΑ ΔΗΜΟΣΙΟΝΟΜΙΚΩΝ ΕΛΕΓΧΩΝ</vt:lpstr>
      <vt:lpstr>Ν. 3492/2006 _ΕΙΔΗ ΚΑΙ ΔΙΑΔΙΚΑΣΙΑ ΔΗΜΟΣΙΟΝΟΜΙΚΩΝ ΕΛΕΓΧΩΝ</vt:lpstr>
      <vt:lpstr>Ν. 3492/2006 _ΕΙΔΗ ΚΑΙ ΔΙΑΔΙΚΑΣΙΑ ΔΗΜΟΣΙΟΝΟΜΙΚΩΝ ΕΛΕΓΧΩΝ</vt:lpstr>
      <vt:lpstr>   Ν.4270/2014_ Άρθρο 168  Εσωτερικός έλεγχος </vt:lpstr>
      <vt:lpstr>            Ν.4622/19 (ΦΕΚ 133 Α/7-8-2019): «Επιτελικό Κράτος: οργάνωση, λειτουργία και διαφάνεια της Κυβέρνησης, των κυβερνητικών οργάνων και της κεντρικής δημόσιας διοίκησης», (ΦΕΚ 133/Α/7.8.2019) </vt:lpstr>
      <vt:lpstr>              Ν.4622/19 _ Άρθρο 39 Μονάδες Εσωτερικού Ελέγχου</vt:lpstr>
      <vt:lpstr>           Ν.4622/19 _ Άρθρο 39 Μονάδες Εσωτερικού Ελέγχου </vt:lpstr>
      <vt:lpstr>             Ν.4622/19 _ Άρθρο 39 Μονάδες Εσωτερικού Ελέγχου </vt:lpstr>
      <vt:lpstr>             Ν.4622/19 _ Άρθρο 39 Μονάδες Εσωτερικού Ελέγχου </vt:lpstr>
      <vt:lpstr>             Ν.4622/19 _ κεφ. Γ΄ Σύσταση Εθνικής Αρχής  Διαφάνειας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SOULA</dc:creator>
  <cp:lastModifiedBy>SOULA</cp:lastModifiedBy>
  <cp:revision>401</cp:revision>
  <dcterms:created xsi:type="dcterms:W3CDTF">2019-01-29T14:20:19Z</dcterms:created>
  <dcterms:modified xsi:type="dcterms:W3CDTF">2020-05-07T23:55:06Z</dcterms:modified>
</cp:coreProperties>
</file>