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sldIdLst>
    <p:sldId id="291" r:id="rId2"/>
    <p:sldId id="256" r:id="rId3"/>
    <p:sldId id="302" r:id="rId4"/>
    <p:sldId id="303" r:id="rId5"/>
    <p:sldId id="304" r:id="rId6"/>
    <p:sldId id="294" r:id="rId7"/>
    <p:sldId id="277" r:id="rId8"/>
    <p:sldId id="297" r:id="rId9"/>
    <p:sldId id="298" r:id="rId10"/>
    <p:sldId id="305" r:id="rId11"/>
    <p:sldId id="299" r:id="rId12"/>
    <p:sldId id="278" r:id="rId13"/>
    <p:sldId id="295" r:id="rId14"/>
    <p:sldId id="296" r:id="rId15"/>
    <p:sldId id="300" r:id="rId16"/>
    <p:sldId id="301" r:id="rId17"/>
  </p:sldIdLst>
  <p:sldSz cx="9144000" cy="6858000" type="screen4x3"/>
  <p:notesSz cx="7772400" cy="10058400"/>
  <p:defaultTextStyle>
    <a:defPPr>
      <a:defRPr lang="en-GB"/>
    </a:defPPr>
    <a:lvl1pPr algn="l" defTabSz="457200" rtl="0" fontAlgn="base">
      <a:spcBef>
        <a:spcPct val="0"/>
      </a:spcBef>
      <a:spcAft>
        <a:spcPct val="0"/>
      </a:spcAft>
      <a:defRPr kern="1200">
        <a:solidFill>
          <a:schemeClr val="tx1"/>
        </a:solidFill>
        <a:latin typeface="Arial" charset="0"/>
        <a:ea typeface="+mn-ea"/>
        <a:cs typeface="Arial" charset="0"/>
      </a:defRPr>
    </a:lvl1pPr>
    <a:lvl2pPr marL="742950" indent="-285750" algn="l" defTabSz="457200" rtl="0" fontAlgn="base">
      <a:spcBef>
        <a:spcPct val="0"/>
      </a:spcBef>
      <a:spcAft>
        <a:spcPct val="0"/>
      </a:spcAft>
      <a:defRPr kern="1200">
        <a:solidFill>
          <a:schemeClr val="tx1"/>
        </a:solidFill>
        <a:latin typeface="Arial" charset="0"/>
        <a:ea typeface="+mn-ea"/>
        <a:cs typeface="Arial" charset="0"/>
      </a:defRPr>
    </a:lvl2pPr>
    <a:lvl3pPr marL="1143000" indent="-228600" algn="l" defTabSz="457200" rtl="0" fontAlgn="base">
      <a:spcBef>
        <a:spcPct val="0"/>
      </a:spcBef>
      <a:spcAft>
        <a:spcPct val="0"/>
      </a:spcAft>
      <a:defRPr kern="1200">
        <a:solidFill>
          <a:schemeClr val="tx1"/>
        </a:solidFill>
        <a:latin typeface="Arial" charset="0"/>
        <a:ea typeface="+mn-ea"/>
        <a:cs typeface="Arial" charset="0"/>
      </a:defRPr>
    </a:lvl3pPr>
    <a:lvl4pPr marL="1600200" indent="-228600" algn="l" defTabSz="457200" rtl="0" fontAlgn="base">
      <a:spcBef>
        <a:spcPct val="0"/>
      </a:spcBef>
      <a:spcAft>
        <a:spcPct val="0"/>
      </a:spcAft>
      <a:defRPr kern="1200">
        <a:solidFill>
          <a:schemeClr val="tx1"/>
        </a:solidFill>
        <a:latin typeface="Arial" charset="0"/>
        <a:ea typeface="+mn-ea"/>
        <a:cs typeface="Arial" charset="0"/>
      </a:defRPr>
    </a:lvl4pPr>
    <a:lvl5pPr marL="2057400" indent="-2286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A0000"/>
    <a:srgbClr val="FF0000"/>
    <a:srgbClr val="000099"/>
    <a:srgbClr val="800000"/>
    <a:srgbClr val="FF5050"/>
    <a:srgbClr val="C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30" autoAdjust="0"/>
    <p:restoredTop sz="94660"/>
  </p:normalViewPr>
  <p:slideViewPr>
    <p:cSldViewPr>
      <p:cViewPr>
        <p:scale>
          <a:sx n="50" d="100"/>
          <a:sy n="50" d="100"/>
        </p:scale>
        <p:origin x="-1974" y="-49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Grp="1" noRot="1" noChangeAspect="1" noChangeArrowheads="1"/>
          </p:cNvSpPr>
          <p:nvPr>
            <p:ph type="sldImg"/>
          </p:nvPr>
        </p:nvSpPr>
        <p:spPr bwMode="auto">
          <a:xfrm>
            <a:off x="1371600" y="763588"/>
            <a:ext cx="5027613" cy="377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777875"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defRPr>
            </a:lvl1pPr>
          </a:lstStyle>
          <a:p>
            <a:pPr>
              <a:defRPr/>
            </a:pPr>
            <a:endParaRPr lang="en-US"/>
          </a:p>
        </p:txBody>
      </p:sp>
      <p:sp>
        <p:nvSpPr>
          <p:cNvPr id="2052"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defRPr>
            </a:lvl1pPr>
          </a:lstStyle>
          <a:p>
            <a:pPr>
              <a:defRPr/>
            </a:pPr>
            <a:endParaRPr lang="en-US"/>
          </a:p>
        </p:txBody>
      </p:sp>
      <p:sp>
        <p:nvSpPr>
          <p:cNvPr id="2053"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defRPr>
            </a:lvl1pPr>
          </a:lstStyle>
          <a:p>
            <a:pPr>
              <a:defRPr/>
            </a:pPr>
            <a:endParaRPr lang="en-US"/>
          </a:p>
        </p:txBody>
      </p:sp>
      <p:sp>
        <p:nvSpPr>
          <p:cNvPr id="2054"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defRPr>
            </a:lvl1pPr>
          </a:lstStyle>
          <a:p>
            <a:pPr>
              <a:defRPr/>
            </a:pPr>
            <a:fld id="{911922DA-2DA1-4E97-A075-3D6EAB81626B}" type="slidenum">
              <a:rPr lang="en-US"/>
              <a:pPr>
                <a:defRPr/>
              </a:pPr>
              <a:t>‹#›</a:t>
            </a:fld>
            <a:endParaRPr lang="en-US"/>
          </a:p>
        </p:txBody>
      </p:sp>
    </p:spTree>
    <p:extLst>
      <p:ext uri="{BB962C8B-B14F-4D97-AF65-F5344CB8AC3E}">
        <p14:creationId xmlns:p14="http://schemas.microsoft.com/office/powerpoint/2010/main" val="343777118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91C32B0-FB01-43A4-A0B8-4F199E2F78E6}" type="slidenum">
              <a:rPr lang="en-US" altLang="el-GR" sz="1400" smtClean="0"/>
              <a:pPr eaLnBrk="1">
                <a:spcBef>
                  <a:spcPct val="0"/>
                </a:spcBef>
              </a:pPr>
              <a:t>2</a:t>
            </a:fld>
            <a:endParaRPr lang="en-US" altLang="el-GR" sz="1400" smtClean="0"/>
          </a:p>
        </p:txBody>
      </p:sp>
      <p:sp>
        <p:nvSpPr>
          <p:cNvPr id="35843"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5844"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11</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647CF9C5-9DF6-4CD4-8BF7-6DA06884E1EF}" type="slidenum">
              <a:rPr lang="en-US" altLang="el-GR" sz="1400" smtClean="0"/>
              <a:pPr eaLnBrk="1">
                <a:spcBef>
                  <a:spcPct val="0"/>
                </a:spcBef>
              </a:pPr>
              <a:t>12</a:t>
            </a:fld>
            <a:endParaRPr lang="en-US" altLang="el-GR" sz="1400" smtClean="0"/>
          </a:p>
        </p:txBody>
      </p:sp>
      <p:sp>
        <p:nvSpPr>
          <p:cNvPr id="38915"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8916"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13</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14</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15</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16</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3</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4</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5</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6</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2042EEEF-7050-4D78-AF33-0C207D2F70B2}" type="slidenum">
              <a:rPr lang="en-US" altLang="el-GR" sz="1400" smtClean="0"/>
              <a:pPr eaLnBrk="1">
                <a:spcBef>
                  <a:spcPct val="0"/>
                </a:spcBef>
              </a:pPr>
              <a:t>7</a:t>
            </a:fld>
            <a:endParaRPr lang="en-US" altLang="el-GR" sz="1400" smtClean="0"/>
          </a:p>
        </p:txBody>
      </p:sp>
      <p:sp>
        <p:nvSpPr>
          <p:cNvPr id="37891"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7892"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8</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9</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5pPr>
            <a:lvl6pPr marL="25146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6pPr>
            <a:lvl7pPr marL="29718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7pPr>
            <a:lvl8pPr marL="34290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8pPr>
            <a:lvl9pPr marL="3886200" indent="-228600" defTabSz="457200" eaLnBrk="0" fontAlgn="base" hangingPunct="0">
              <a:spcBef>
                <a:spcPct val="30000"/>
              </a:spcBef>
              <a:spcAft>
                <a:spcPct val="0"/>
              </a:spcAft>
              <a:buClr>
                <a:srgbClr val="000000"/>
              </a:buClr>
              <a:buSzPct val="100000"/>
              <a:buFont typeface="Times New Roman" pitchFamily="18" charset="0"/>
              <a:tabLst>
                <a:tab pos="723900" algn="l"/>
                <a:tab pos="1447800" algn="l"/>
                <a:tab pos="2171700" algn="l"/>
                <a:tab pos="2895600" algn="l"/>
              </a:tabLst>
              <a:defRPr sz="1200">
                <a:solidFill>
                  <a:srgbClr val="000000"/>
                </a:solidFill>
                <a:latin typeface="Times New Roman" pitchFamily="18" charset="0"/>
              </a:defRPr>
            </a:lvl9pPr>
          </a:lstStyle>
          <a:p>
            <a:pPr eaLnBrk="1">
              <a:spcBef>
                <a:spcPct val="0"/>
              </a:spcBef>
            </a:pPr>
            <a:fld id="{77211D18-DA6D-4556-A09E-4456C0FA92B6}" type="slidenum">
              <a:rPr lang="en-US" altLang="el-GR" sz="1400" smtClean="0"/>
              <a:pPr eaLnBrk="1">
                <a:spcBef>
                  <a:spcPct val="0"/>
                </a:spcBef>
              </a:pPr>
              <a:t>10</a:t>
            </a:fld>
            <a:endParaRPr lang="en-US" altLang="el-GR" sz="1400" smtClean="0"/>
          </a:p>
        </p:txBody>
      </p:sp>
      <p:sp>
        <p:nvSpPr>
          <p:cNvPr id="368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36868" name="Rectangle 2"/>
          <p:cNvSpPr>
            <a:spLocks noGrp="1" noChangeArrowheads="1"/>
          </p:cNvSpPr>
          <p:nvPr>
            <p:ph type="body" idx="1"/>
          </p:nvPr>
        </p:nvSpPr>
        <p:spPr>
          <a:xfrm>
            <a:off x="777875" y="4776788"/>
            <a:ext cx="6218238"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l-GR"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US"/>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t>2/7/12</a:t>
            </a:r>
          </a:p>
        </p:txBody>
      </p:sp>
      <p:sp>
        <p:nvSpPr>
          <p:cNvPr id="5" name="Rectangle 4"/>
          <p:cNvSpPr>
            <a:spLocks noGrp="1" noChangeArrowheads="1"/>
          </p:cNvSpPr>
          <p:nvPr>
            <p:ph type="sldNum" idx="11"/>
          </p:nvPr>
        </p:nvSpPr>
        <p:spPr>
          <a:ln/>
        </p:spPr>
        <p:txBody>
          <a:bodyPr/>
          <a:lstStyle>
            <a:lvl1pPr>
              <a:defRPr/>
            </a:lvl1pPr>
          </a:lstStyle>
          <a:p>
            <a:pPr>
              <a:defRPr/>
            </a:pPr>
            <a:fld id="{28A1057E-4080-47B3-A7FB-9624C3E3DE03}" type="slidenum">
              <a:rPr lang="en-US"/>
              <a:pPr>
                <a:defRPr/>
              </a:pPr>
              <a:t>‹#›</a:t>
            </a:fld>
            <a:endParaRPr lang="en-US"/>
          </a:p>
        </p:txBody>
      </p:sp>
    </p:spTree>
    <p:extLst>
      <p:ext uri="{BB962C8B-B14F-4D97-AF65-F5344CB8AC3E}">
        <p14:creationId xmlns:p14="http://schemas.microsoft.com/office/powerpoint/2010/main" val="1972553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t>2/7/12</a:t>
            </a:r>
          </a:p>
        </p:txBody>
      </p:sp>
      <p:sp>
        <p:nvSpPr>
          <p:cNvPr id="5" name="Rectangle 4"/>
          <p:cNvSpPr>
            <a:spLocks noGrp="1" noChangeArrowheads="1"/>
          </p:cNvSpPr>
          <p:nvPr>
            <p:ph type="sldNum" idx="11"/>
          </p:nvPr>
        </p:nvSpPr>
        <p:spPr>
          <a:ln/>
        </p:spPr>
        <p:txBody>
          <a:bodyPr/>
          <a:lstStyle>
            <a:lvl1pPr>
              <a:defRPr/>
            </a:lvl1pPr>
          </a:lstStyle>
          <a:p>
            <a:pPr>
              <a:defRPr/>
            </a:pPr>
            <a:fld id="{ED29B7F5-39C7-40A5-9DDB-198DAAEA2F65}" type="slidenum">
              <a:rPr lang="en-US"/>
              <a:pPr>
                <a:defRPr/>
              </a:pPr>
              <a:t>‹#›</a:t>
            </a:fld>
            <a:endParaRPr lang="en-US"/>
          </a:p>
        </p:txBody>
      </p:sp>
    </p:spTree>
    <p:extLst>
      <p:ext uri="{BB962C8B-B14F-4D97-AF65-F5344CB8AC3E}">
        <p14:creationId xmlns:p14="http://schemas.microsoft.com/office/powerpoint/2010/main" val="490679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1604963"/>
            <a:ext cx="2055813" cy="452437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1604963"/>
            <a:ext cx="6019800" cy="452437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t>2/7/12</a:t>
            </a:r>
          </a:p>
        </p:txBody>
      </p:sp>
      <p:sp>
        <p:nvSpPr>
          <p:cNvPr id="5" name="Rectangle 4"/>
          <p:cNvSpPr>
            <a:spLocks noGrp="1" noChangeArrowheads="1"/>
          </p:cNvSpPr>
          <p:nvPr>
            <p:ph type="sldNum" idx="11"/>
          </p:nvPr>
        </p:nvSpPr>
        <p:spPr>
          <a:ln/>
        </p:spPr>
        <p:txBody>
          <a:bodyPr/>
          <a:lstStyle>
            <a:lvl1pPr>
              <a:defRPr/>
            </a:lvl1pPr>
          </a:lstStyle>
          <a:p>
            <a:pPr>
              <a:defRPr/>
            </a:pPr>
            <a:fld id="{80943781-4E34-45A8-AE02-2EF42E279245}" type="slidenum">
              <a:rPr lang="en-US"/>
              <a:pPr>
                <a:defRPr/>
              </a:pPr>
              <a:t>‹#›</a:t>
            </a:fld>
            <a:endParaRPr lang="en-US"/>
          </a:p>
        </p:txBody>
      </p:sp>
    </p:spTree>
    <p:extLst>
      <p:ext uri="{BB962C8B-B14F-4D97-AF65-F5344CB8AC3E}">
        <p14:creationId xmlns:p14="http://schemas.microsoft.com/office/powerpoint/2010/main" val="1924143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Προσαρμοσμένη διάταξη">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130425"/>
            <a:ext cx="7770813" cy="1468438"/>
          </a:xfrm>
        </p:spPr>
        <p:txBody>
          <a:bodyPr/>
          <a:lstStyle/>
          <a:p>
            <a:r>
              <a:rPr lang="el-GR" smtClean="0"/>
              <a:t>Kλικ για επεξεργασία του τίτλου</a:t>
            </a:r>
            <a:endParaRPr lang="en-US"/>
          </a:p>
        </p:txBody>
      </p:sp>
      <p:sp>
        <p:nvSpPr>
          <p:cNvPr id="3" name="Rectangle 2"/>
          <p:cNvSpPr>
            <a:spLocks noGrp="1" noChangeArrowheads="1"/>
          </p:cNvSpPr>
          <p:nvPr>
            <p:ph type="dt" idx="10"/>
          </p:nvPr>
        </p:nvSpPr>
        <p:spPr>
          <a:ln/>
        </p:spPr>
        <p:txBody>
          <a:bodyPr/>
          <a:lstStyle>
            <a:lvl1pPr>
              <a:defRPr/>
            </a:lvl1pPr>
          </a:lstStyle>
          <a:p>
            <a:pPr>
              <a:defRPr/>
            </a:pPr>
            <a:r>
              <a:rPr lang="en-US"/>
              <a:t>2/7/12</a:t>
            </a:r>
          </a:p>
        </p:txBody>
      </p:sp>
      <p:sp>
        <p:nvSpPr>
          <p:cNvPr id="4" name="Rectangle 4"/>
          <p:cNvSpPr>
            <a:spLocks noGrp="1" noChangeArrowheads="1"/>
          </p:cNvSpPr>
          <p:nvPr>
            <p:ph type="sldNum" idx="11"/>
          </p:nvPr>
        </p:nvSpPr>
        <p:spPr>
          <a:ln/>
        </p:spPr>
        <p:txBody>
          <a:bodyPr/>
          <a:lstStyle>
            <a:lvl1pPr>
              <a:defRPr/>
            </a:lvl1pPr>
          </a:lstStyle>
          <a:p>
            <a:pPr>
              <a:defRPr/>
            </a:pPr>
            <a:fld id="{115F057B-9708-4F26-A813-CC94F58273B7}" type="slidenum">
              <a:rPr lang="en-US"/>
              <a:pPr>
                <a:defRPr/>
              </a:pPr>
              <a:t>‹#›</a:t>
            </a:fld>
            <a:endParaRPr lang="en-US"/>
          </a:p>
        </p:txBody>
      </p:sp>
    </p:spTree>
    <p:extLst>
      <p:ext uri="{BB962C8B-B14F-4D97-AF65-F5344CB8AC3E}">
        <p14:creationId xmlns:p14="http://schemas.microsoft.com/office/powerpoint/2010/main" val="374537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2"/>
          <p:cNvSpPr>
            <a:spLocks noGrp="1" noChangeArrowheads="1"/>
          </p:cNvSpPr>
          <p:nvPr>
            <p:ph type="dt" idx="10"/>
          </p:nvPr>
        </p:nvSpPr>
        <p:spPr>
          <a:ln/>
        </p:spPr>
        <p:txBody>
          <a:bodyPr/>
          <a:lstStyle>
            <a:lvl1pPr>
              <a:defRPr/>
            </a:lvl1pPr>
          </a:lstStyle>
          <a:p>
            <a:pPr>
              <a:defRPr/>
            </a:pPr>
            <a:r>
              <a:rPr lang="en-US"/>
              <a:t>2/7/12</a:t>
            </a:r>
          </a:p>
        </p:txBody>
      </p:sp>
      <p:sp>
        <p:nvSpPr>
          <p:cNvPr id="5" name="Rectangle 4"/>
          <p:cNvSpPr>
            <a:spLocks noGrp="1" noChangeArrowheads="1"/>
          </p:cNvSpPr>
          <p:nvPr>
            <p:ph type="sldNum" idx="11"/>
          </p:nvPr>
        </p:nvSpPr>
        <p:spPr>
          <a:ln/>
        </p:spPr>
        <p:txBody>
          <a:bodyPr/>
          <a:lstStyle>
            <a:lvl1pPr>
              <a:defRPr/>
            </a:lvl1pPr>
          </a:lstStyle>
          <a:p>
            <a:pPr>
              <a:defRPr/>
            </a:pPr>
            <a:fld id="{52941EF3-5520-402F-9408-6E7A765F8EB3}" type="slidenum">
              <a:rPr lang="en-US"/>
              <a:pPr>
                <a:defRPr/>
              </a:pPr>
              <a:t>‹#›</a:t>
            </a:fld>
            <a:endParaRPr lang="en-US"/>
          </a:p>
        </p:txBody>
      </p:sp>
    </p:spTree>
    <p:extLst>
      <p:ext uri="{BB962C8B-B14F-4D97-AF65-F5344CB8AC3E}">
        <p14:creationId xmlns:p14="http://schemas.microsoft.com/office/powerpoint/2010/main" val="3690074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2"/>
          <p:cNvSpPr>
            <a:spLocks noGrp="1" noChangeArrowheads="1"/>
          </p:cNvSpPr>
          <p:nvPr>
            <p:ph type="dt" idx="10"/>
          </p:nvPr>
        </p:nvSpPr>
        <p:spPr>
          <a:ln/>
        </p:spPr>
        <p:txBody>
          <a:bodyPr/>
          <a:lstStyle>
            <a:lvl1pPr>
              <a:defRPr/>
            </a:lvl1pPr>
          </a:lstStyle>
          <a:p>
            <a:pPr>
              <a:defRPr/>
            </a:pPr>
            <a:r>
              <a:rPr lang="en-US"/>
              <a:t>2/7/12</a:t>
            </a:r>
          </a:p>
        </p:txBody>
      </p:sp>
      <p:sp>
        <p:nvSpPr>
          <p:cNvPr id="5" name="Rectangle 4"/>
          <p:cNvSpPr>
            <a:spLocks noGrp="1" noChangeArrowheads="1"/>
          </p:cNvSpPr>
          <p:nvPr>
            <p:ph type="sldNum" idx="11"/>
          </p:nvPr>
        </p:nvSpPr>
        <p:spPr>
          <a:ln/>
        </p:spPr>
        <p:txBody>
          <a:bodyPr/>
          <a:lstStyle>
            <a:lvl1pPr>
              <a:defRPr/>
            </a:lvl1pPr>
          </a:lstStyle>
          <a:p>
            <a:pPr>
              <a:defRPr/>
            </a:pPr>
            <a:fld id="{0B59A74A-EE8E-496D-8B29-9C78CB2E136B}" type="slidenum">
              <a:rPr lang="en-US"/>
              <a:pPr>
                <a:defRPr/>
              </a:pPr>
              <a:t>‹#›</a:t>
            </a:fld>
            <a:endParaRPr lang="en-US"/>
          </a:p>
        </p:txBody>
      </p:sp>
    </p:spTree>
    <p:extLst>
      <p:ext uri="{BB962C8B-B14F-4D97-AF65-F5344CB8AC3E}">
        <p14:creationId xmlns:p14="http://schemas.microsoft.com/office/powerpoint/2010/main" val="74314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Rectangle 2"/>
          <p:cNvSpPr>
            <a:spLocks noGrp="1" noChangeArrowheads="1"/>
          </p:cNvSpPr>
          <p:nvPr>
            <p:ph type="dt" idx="10"/>
          </p:nvPr>
        </p:nvSpPr>
        <p:spPr>
          <a:ln/>
        </p:spPr>
        <p:txBody>
          <a:bodyPr/>
          <a:lstStyle>
            <a:lvl1pPr>
              <a:defRPr/>
            </a:lvl1pPr>
          </a:lstStyle>
          <a:p>
            <a:pPr>
              <a:defRPr/>
            </a:pPr>
            <a:r>
              <a:rPr lang="en-US"/>
              <a:t>2/7/12</a:t>
            </a:r>
          </a:p>
        </p:txBody>
      </p:sp>
      <p:sp>
        <p:nvSpPr>
          <p:cNvPr id="6" name="Rectangle 4"/>
          <p:cNvSpPr>
            <a:spLocks noGrp="1" noChangeArrowheads="1"/>
          </p:cNvSpPr>
          <p:nvPr>
            <p:ph type="sldNum" idx="11"/>
          </p:nvPr>
        </p:nvSpPr>
        <p:spPr>
          <a:ln/>
        </p:spPr>
        <p:txBody>
          <a:bodyPr/>
          <a:lstStyle>
            <a:lvl1pPr>
              <a:defRPr/>
            </a:lvl1pPr>
          </a:lstStyle>
          <a:p>
            <a:pPr>
              <a:defRPr/>
            </a:pPr>
            <a:fld id="{FAA13648-7CD6-4180-8998-FF4E27DC6D2F}" type="slidenum">
              <a:rPr lang="en-US"/>
              <a:pPr>
                <a:defRPr/>
              </a:pPr>
              <a:t>‹#›</a:t>
            </a:fld>
            <a:endParaRPr lang="en-US"/>
          </a:p>
        </p:txBody>
      </p:sp>
    </p:spTree>
    <p:extLst>
      <p:ext uri="{BB962C8B-B14F-4D97-AF65-F5344CB8AC3E}">
        <p14:creationId xmlns:p14="http://schemas.microsoft.com/office/powerpoint/2010/main" val="431042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Rectangle 2"/>
          <p:cNvSpPr>
            <a:spLocks noGrp="1" noChangeArrowheads="1"/>
          </p:cNvSpPr>
          <p:nvPr>
            <p:ph type="dt" idx="10"/>
          </p:nvPr>
        </p:nvSpPr>
        <p:spPr>
          <a:ln/>
        </p:spPr>
        <p:txBody>
          <a:bodyPr/>
          <a:lstStyle>
            <a:lvl1pPr>
              <a:defRPr/>
            </a:lvl1pPr>
          </a:lstStyle>
          <a:p>
            <a:pPr>
              <a:defRPr/>
            </a:pPr>
            <a:r>
              <a:rPr lang="en-US"/>
              <a:t>2/7/12</a:t>
            </a:r>
          </a:p>
        </p:txBody>
      </p:sp>
      <p:sp>
        <p:nvSpPr>
          <p:cNvPr id="8" name="Rectangle 4"/>
          <p:cNvSpPr>
            <a:spLocks noGrp="1" noChangeArrowheads="1"/>
          </p:cNvSpPr>
          <p:nvPr>
            <p:ph type="sldNum" idx="11"/>
          </p:nvPr>
        </p:nvSpPr>
        <p:spPr>
          <a:ln/>
        </p:spPr>
        <p:txBody>
          <a:bodyPr/>
          <a:lstStyle>
            <a:lvl1pPr>
              <a:defRPr/>
            </a:lvl1pPr>
          </a:lstStyle>
          <a:p>
            <a:pPr>
              <a:defRPr/>
            </a:pPr>
            <a:fld id="{B8AEC9BA-045D-49EB-A24E-706E9D217EA1}" type="slidenum">
              <a:rPr lang="en-US"/>
              <a:pPr>
                <a:defRPr/>
              </a:pPr>
              <a:t>‹#›</a:t>
            </a:fld>
            <a:endParaRPr lang="en-US"/>
          </a:p>
        </p:txBody>
      </p:sp>
    </p:spTree>
    <p:extLst>
      <p:ext uri="{BB962C8B-B14F-4D97-AF65-F5344CB8AC3E}">
        <p14:creationId xmlns:p14="http://schemas.microsoft.com/office/powerpoint/2010/main" val="1285719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Rectangle 2"/>
          <p:cNvSpPr>
            <a:spLocks noGrp="1" noChangeArrowheads="1"/>
          </p:cNvSpPr>
          <p:nvPr>
            <p:ph type="dt" idx="10"/>
          </p:nvPr>
        </p:nvSpPr>
        <p:spPr>
          <a:ln/>
        </p:spPr>
        <p:txBody>
          <a:bodyPr/>
          <a:lstStyle>
            <a:lvl1pPr>
              <a:defRPr/>
            </a:lvl1pPr>
          </a:lstStyle>
          <a:p>
            <a:pPr>
              <a:defRPr/>
            </a:pPr>
            <a:r>
              <a:rPr lang="en-US"/>
              <a:t>2/7/12</a:t>
            </a:r>
          </a:p>
        </p:txBody>
      </p:sp>
      <p:sp>
        <p:nvSpPr>
          <p:cNvPr id="4" name="Rectangle 4"/>
          <p:cNvSpPr>
            <a:spLocks noGrp="1" noChangeArrowheads="1"/>
          </p:cNvSpPr>
          <p:nvPr>
            <p:ph type="sldNum" idx="11"/>
          </p:nvPr>
        </p:nvSpPr>
        <p:spPr>
          <a:ln/>
        </p:spPr>
        <p:txBody>
          <a:bodyPr/>
          <a:lstStyle>
            <a:lvl1pPr>
              <a:defRPr/>
            </a:lvl1pPr>
          </a:lstStyle>
          <a:p>
            <a:pPr>
              <a:defRPr/>
            </a:pPr>
            <a:fld id="{45014B77-E748-4578-8FB3-084808E65317}" type="slidenum">
              <a:rPr lang="en-US"/>
              <a:pPr>
                <a:defRPr/>
              </a:pPr>
              <a:t>‹#›</a:t>
            </a:fld>
            <a:endParaRPr lang="en-US"/>
          </a:p>
        </p:txBody>
      </p:sp>
    </p:spTree>
    <p:extLst>
      <p:ext uri="{BB962C8B-B14F-4D97-AF65-F5344CB8AC3E}">
        <p14:creationId xmlns:p14="http://schemas.microsoft.com/office/powerpoint/2010/main" val="2921353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2"/>
          <p:cNvSpPr>
            <a:spLocks noGrp="1" noChangeArrowheads="1"/>
          </p:cNvSpPr>
          <p:nvPr>
            <p:ph type="dt" idx="10"/>
          </p:nvPr>
        </p:nvSpPr>
        <p:spPr>
          <a:ln/>
        </p:spPr>
        <p:txBody>
          <a:bodyPr/>
          <a:lstStyle>
            <a:lvl1pPr>
              <a:defRPr/>
            </a:lvl1pPr>
          </a:lstStyle>
          <a:p>
            <a:pPr>
              <a:defRPr/>
            </a:pPr>
            <a:r>
              <a:rPr lang="en-US"/>
              <a:t>2/7/12</a:t>
            </a:r>
          </a:p>
        </p:txBody>
      </p:sp>
      <p:sp>
        <p:nvSpPr>
          <p:cNvPr id="3" name="Rectangle 4"/>
          <p:cNvSpPr>
            <a:spLocks noGrp="1" noChangeArrowheads="1"/>
          </p:cNvSpPr>
          <p:nvPr>
            <p:ph type="sldNum" idx="11"/>
          </p:nvPr>
        </p:nvSpPr>
        <p:spPr>
          <a:ln/>
        </p:spPr>
        <p:txBody>
          <a:bodyPr/>
          <a:lstStyle>
            <a:lvl1pPr>
              <a:defRPr/>
            </a:lvl1pPr>
          </a:lstStyle>
          <a:p>
            <a:pPr>
              <a:defRPr/>
            </a:pPr>
            <a:fld id="{53535D63-CBD0-461F-ADB0-36606F3889A5}" type="slidenum">
              <a:rPr lang="en-US"/>
              <a:pPr>
                <a:defRPr/>
              </a:pPr>
              <a:t>‹#›</a:t>
            </a:fld>
            <a:endParaRPr lang="en-US"/>
          </a:p>
        </p:txBody>
      </p:sp>
    </p:spTree>
    <p:extLst>
      <p:ext uri="{BB962C8B-B14F-4D97-AF65-F5344CB8AC3E}">
        <p14:creationId xmlns:p14="http://schemas.microsoft.com/office/powerpoint/2010/main" val="979949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
          <p:cNvSpPr>
            <a:spLocks noGrp="1" noChangeArrowheads="1"/>
          </p:cNvSpPr>
          <p:nvPr>
            <p:ph type="dt" idx="10"/>
          </p:nvPr>
        </p:nvSpPr>
        <p:spPr>
          <a:ln/>
        </p:spPr>
        <p:txBody>
          <a:bodyPr/>
          <a:lstStyle>
            <a:lvl1pPr>
              <a:defRPr/>
            </a:lvl1pPr>
          </a:lstStyle>
          <a:p>
            <a:pPr>
              <a:defRPr/>
            </a:pPr>
            <a:r>
              <a:rPr lang="en-US"/>
              <a:t>2/7/12</a:t>
            </a:r>
          </a:p>
        </p:txBody>
      </p:sp>
      <p:sp>
        <p:nvSpPr>
          <p:cNvPr id="6" name="Rectangle 4"/>
          <p:cNvSpPr>
            <a:spLocks noGrp="1" noChangeArrowheads="1"/>
          </p:cNvSpPr>
          <p:nvPr>
            <p:ph type="sldNum" idx="11"/>
          </p:nvPr>
        </p:nvSpPr>
        <p:spPr>
          <a:ln/>
        </p:spPr>
        <p:txBody>
          <a:bodyPr/>
          <a:lstStyle>
            <a:lvl1pPr>
              <a:defRPr/>
            </a:lvl1pPr>
          </a:lstStyle>
          <a:p>
            <a:pPr>
              <a:defRPr/>
            </a:pPr>
            <a:fld id="{1F420F18-D7FA-49E1-808A-115C30967167}" type="slidenum">
              <a:rPr lang="en-US"/>
              <a:pPr>
                <a:defRPr/>
              </a:pPr>
              <a:t>‹#›</a:t>
            </a:fld>
            <a:endParaRPr lang="en-US"/>
          </a:p>
        </p:txBody>
      </p:sp>
    </p:spTree>
    <p:extLst>
      <p:ext uri="{BB962C8B-B14F-4D97-AF65-F5344CB8AC3E}">
        <p14:creationId xmlns:p14="http://schemas.microsoft.com/office/powerpoint/2010/main" val="2636913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
          <p:cNvSpPr>
            <a:spLocks noGrp="1" noChangeArrowheads="1"/>
          </p:cNvSpPr>
          <p:nvPr>
            <p:ph type="dt" idx="10"/>
          </p:nvPr>
        </p:nvSpPr>
        <p:spPr>
          <a:ln/>
        </p:spPr>
        <p:txBody>
          <a:bodyPr/>
          <a:lstStyle>
            <a:lvl1pPr>
              <a:defRPr/>
            </a:lvl1pPr>
          </a:lstStyle>
          <a:p>
            <a:pPr>
              <a:defRPr/>
            </a:pPr>
            <a:r>
              <a:rPr lang="en-US"/>
              <a:t>2/7/12</a:t>
            </a:r>
          </a:p>
        </p:txBody>
      </p:sp>
      <p:sp>
        <p:nvSpPr>
          <p:cNvPr id="6" name="Rectangle 4"/>
          <p:cNvSpPr>
            <a:spLocks noGrp="1" noChangeArrowheads="1"/>
          </p:cNvSpPr>
          <p:nvPr>
            <p:ph type="sldNum" idx="11"/>
          </p:nvPr>
        </p:nvSpPr>
        <p:spPr>
          <a:ln/>
        </p:spPr>
        <p:txBody>
          <a:bodyPr/>
          <a:lstStyle>
            <a:lvl1pPr>
              <a:defRPr/>
            </a:lvl1pPr>
          </a:lstStyle>
          <a:p>
            <a:pPr>
              <a:defRPr/>
            </a:pPr>
            <a:fld id="{470FF0B8-0AED-46C6-94CA-7BFC7C49FB95}" type="slidenum">
              <a:rPr lang="en-US"/>
              <a:pPr>
                <a:defRPr/>
              </a:pPr>
              <a:t>‹#›</a:t>
            </a:fld>
            <a:endParaRPr lang="en-US"/>
          </a:p>
        </p:txBody>
      </p:sp>
    </p:spTree>
    <p:extLst>
      <p:ext uri="{BB962C8B-B14F-4D97-AF65-F5344CB8AC3E}">
        <p14:creationId xmlns:p14="http://schemas.microsoft.com/office/powerpoint/2010/main" val="218351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2130425"/>
            <a:ext cx="7770813" cy="146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5000" rIns="90000" bIns="45000" numCol="1" anchor="t" anchorCtr="0" compatLnSpc="1">
            <a:prstTxWarp prst="textNoShape">
              <a:avLst/>
            </a:prstTxWarp>
          </a:bodyPr>
          <a:lstStyle/>
          <a:p>
            <a:pPr lvl="0"/>
            <a:r>
              <a:rPr lang="en-GB" altLang="el-GR" smtClean="0"/>
              <a:t>Click to edit the title text formatKλικ για επεξεργασία του τίτλου</a:t>
            </a:r>
          </a:p>
        </p:txBody>
      </p:sp>
      <p:sp>
        <p:nvSpPr>
          <p:cNvPr id="2" name="Rectangle 2"/>
          <p:cNvSpPr>
            <a:spLocks noGrp="1" noChangeArrowheads="1"/>
          </p:cNvSpPr>
          <p:nvPr>
            <p:ph type="dt"/>
          </p:nvPr>
        </p:nvSpPr>
        <p:spPr bwMode="auto">
          <a:xfrm>
            <a:off x="457200" y="6356350"/>
            <a:ext cx="2132013" cy="363538"/>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defRPr>
            </a:lvl1pPr>
          </a:lstStyle>
          <a:p>
            <a:pPr>
              <a:defRPr/>
            </a:pPr>
            <a:r>
              <a:rPr lang="en-US"/>
              <a:t>2/7/12</a:t>
            </a:r>
          </a:p>
        </p:txBody>
      </p:sp>
      <p:sp>
        <p:nvSpPr>
          <p:cNvPr id="1028" name="Text Box 3"/>
          <p:cNvSpPr txBox="1">
            <a:spLocks noChangeArrowheads="1"/>
          </p:cNvSpPr>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hangingPunct="0">
              <a:lnSpc>
                <a:spcPct val="93000"/>
              </a:lnSpc>
              <a:buClr>
                <a:srgbClr val="000000"/>
              </a:buClr>
              <a:buSzPct val="100000"/>
              <a:buFont typeface="Times New Roman" pitchFamily="18" charset="0"/>
              <a:buNone/>
            </a:pPr>
            <a:endParaRPr lang="en-US" altLang="el-GR"/>
          </a:p>
        </p:txBody>
      </p:sp>
      <p:sp>
        <p:nvSpPr>
          <p:cNvPr id="3" name="Rectangle 4"/>
          <p:cNvSpPr>
            <a:spLocks noGrp="1" noChangeArrowheads="1"/>
          </p:cNvSpPr>
          <p:nvPr>
            <p:ph type="sldNum"/>
          </p:nvPr>
        </p:nvSpPr>
        <p:spPr bwMode="auto">
          <a:xfrm>
            <a:off x="6553200" y="6356350"/>
            <a:ext cx="2132013" cy="363538"/>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lvl1pPr hangingPunct="1">
              <a:lnSpc>
                <a:spcPct val="100000"/>
              </a:lnSpc>
              <a:buClr>
                <a:srgbClr val="000000"/>
              </a:buClr>
              <a:buSzPct val="100000"/>
              <a:buFont typeface="Times New Roman" pitchFamily="16" charset="0"/>
              <a:buNone/>
              <a:tabLst>
                <a:tab pos="723900" algn="l"/>
                <a:tab pos="1447800" algn="l"/>
              </a:tabLst>
              <a:defRPr>
                <a:solidFill>
                  <a:srgbClr val="000000"/>
                </a:solidFill>
                <a:latin typeface="+mn-lt"/>
              </a:defRPr>
            </a:lvl1pPr>
          </a:lstStyle>
          <a:p>
            <a:pPr>
              <a:defRPr/>
            </a:pPr>
            <a:fld id="{DA5DC34C-B8D6-40FA-89FC-9A3C9E5E5C1F}" type="slidenum">
              <a:rPr lang="en-US"/>
              <a:pPr>
                <a:defRPr/>
              </a:pPr>
              <a:t>‹#›</a:t>
            </a:fld>
            <a:endParaRPr lang="en-US"/>
          </a:p>
        </p:txBody>
      </p:sp>
      <p:sp>
        <p:nvSpPr>
          <p:cNvPr id="1030" name="Rectangle 5"/>
          <p:cNvSpPr>
            <a:spLocks noGrp="1" noChangeArrowheads="1"/>
          </p:cNvSpPr>
          <p:nvPr>
            <p:ph type="body" idx="1"/>
          </p:nvPr>
        </p:nvSpPr>
        <p:spPr bwMode="auto">
          <a:xfrm>
            <a:off x="457200" y="1604963"/>
            <a:ext cx="8228013"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28224" rIns="0" bIns="0" numCol="1" anchor="t" anchorCtr="0" compatLnSpc="1">
            <a:prstTxWarp prst="textNoShape">
              <a:avLst/>
            </a:prstTxWarp>
          </a:bodyPr>
          <a:lstStyle/>
          <a:p>
            <a:pPr lvl="0"/>
            <a:r>
              <a:rPr lang="en-GB" altLang="el-GR" smtClean="0"/>
              <a:t>Click to edit the outline text format</a:t>
            </a:r>
          </a:p>
          <a:p>
            <a:pPr lvl="1"/>
            <a:r>
              <a:rPr lang="en-GB" altLang="el-GR" smtClean="0"/>
              <a:t>Second Outline Level</a:t>
            </a:r>
          </a:p>
          <a:p>
            <a:pPr lvl="2"/>
            <a:r>
              <a:rPr lang="en-GB" altLang="el-GR" smtClean="0"/>
              <a:t>Third Outline Level</a:t>
            </a:r>
          </a:p>
          <a:p>
            <a:pPr lvl="3"/>
            <a:r>
              <a:rPr lang="en-GB" altLang="el-GR" smtClean="0"/>
              <a:t>Fourth Outline Level</a:t>
            </a:r>
          </a:p>
          <a:p>
            <a:pPr lvl="4"/>
            <a:r>
              <a:rPr lang="en-GB" altLang="el-GR" smtClean="0"/>
              <a:t>Fifth Outline Level</a:t>
            </a:r>
          </a:p>
          <a:p>
            <a:pPr lvl="4"/>
            <a:r>
              <a:rPr lang="en-GB" altLang="el-GR" smtClean="0"/>
              <a:t>Sixth Outline Level</a:t>
            </a:r>
          </a:p>
          <a:p>
            <a:pPr lvl="4"/>
            <a:r>
              <a:rPr lang="en-GB" altLang="el-GR" smtClean="0"/>
              <a:t>Seventh Outline Level</a:t>
            </a:r>
          </a:p>
          <a:p>
            <a:pPr lvl="4"/>
            <a:r>
              <a:rPr lang="en-GB" altLang="el-GR" smtClean="0"/>
              <a:t>Eighth Outline Level</a:t>
            </a:r>
          </a:p>
          <a:p>
            <a:pPr lvl="4"/>
            <a:r>
              <a:rPr lang="en-GB" altLang="el-GR" smtClean="0"/>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a:solidFill>
            <a:srgbClr val="000000"/>
          </a:solidFill>
          <a:latin typeface="Calibri" charset="0"/>
          <a:cs typeface="Arial" charset="0"/>
        </a:defRPr>
      </a:lvl5pPr>
      <a:lvl6pPr marL="2514600" indent="-228600" algn="l" defTabSz="457200" rtl="0" fontAlgn="base">
        <a:lnSpc>
          <a:spcPct val="93000"/>
        </a:lnSpc>
        <a:spcBef>
          <a:spcPct val="0"/>
        </a:spcBef>
        <a:spcAft>
          <a:spcPct val="0"/>
        </a:spcAft>
        <a:buClr>
          <a:srgbClr val="000000"/>
        </a:buClr>
        <a:buSzPct val="100000"/>
        <a:buFont typeface="Times New Roman" pitchFamily="16" charset="0"/>
        <a:defRPr>
          <a:solidFill>
            <a:srgbClr val="000000"/>
          </a:solidFill>
          <a:latin typeface="Calibri" charset="0"/>
          <a:cs typeface="Arial" charset="0"/>
        </a:defRPr>
      </a:lvl6pPr>
      <a:lvl7pPr marL="2971800" indent="-228600" algn="l" defTabSz="457200" rtl="0" fontAlgn="base">
        <a:lnSpc>
          <a:spcPct val="93000"/>
        </a:lnSpc>
        <a:spcBef>
          <a:spcPct val="0"/>
        </a:spcBef>
        <a:spcAft>
          <a:spcPct val="0"/>
        </a:spcAft>
        <a:buClr>
          <a:srgbClr val="000000"/>
        </a:buClr>
        <a:buSzPct val="100000"/>
        <a:buFont typeface="Times New Roman" pitchFamily="16" charset="0"/>
        <a:defRPr>
          <a:solidFill>
            <a:srgbClr val="000000"/>
          </a:solidFill>
          <a:latin typeface="Calibri" charset="0"/>
          <a:cs typeface="Arial" charset="0"/>
        </a:defRPr>
      </a:lvl7pPr>
      <a:lvl8pPr marL="3429000" indent="-228600" algn="l" defTabSz="457200" rtl="0" fontAlgn="base">
        <a:lnSpc>
          <a:spcPct val="93000"/>
        </a:lnSpc>
        <a:spcBef>
          <a:spcPct val="0"/>
        </a:spcBef>
        <a:spcAft>
          <a:spcPct val="0"/>
        </a:spcAft>
        <a:buClr>
          <a:srgbClr val="000000"/>
        </a:buClr>
        <a:buSzPct val="100000"/>
        <a:buFont typeface="Times New Roman" pitchFamily="16" charset="0"/>
        <a:defRPr>
          <a:solidFill>
            <a:srgbClr val="000000"/>
          </a:solidFill>
          <a:latin typeface="Calibri" charset="0"/>
          <a:cs typeface="Arial" charset="0"/>
        </a:defRPr>
      </a:lvl8pPr>
      <a:lvl9pPr marL="3886200" indent="-228600" algn="l" defTabSz="457200" rtl="0" fontAlgn="base">
        <a:lnSpc>
          <a:spcPct val="93000"/>
        </a:lnSpc>
        <a:spcBef>
          <a:spcPct val="0"/>
        </a:spcBef>
        <a:spcAft>
          <a:spcPct val="0"/>
        </a:spcAft>
        <a:buClr>
          <a:srgbClr val="000000"/>
        </a:buClr>
        <a:buSzPct val="100000"/>
        <a:buFont typeface="Times New Roman" pitchFamily="16" charset="0"/>
        <a:defRPr>
          <a:solidFill>
            <a:srgbClr val="000000"/>
          </a:solidFill>
          <a:latin typeface="Calibri" charset="0"/>
          <a:cs typeface="Arial"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8" charset="0"/>
        <a:defRPr sz="2400">
          <a:solidFill>
            <a:srgbClr val="000000"/>
          </a:solidFill>
          <a:latin typeface="+mn-lt"/>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8" charset="0"/>
        <a:defRPr sz="2000">
          <a:solidFill>
            <a:srgbClr val="000000"/>
          </a:solidFill>
          <a:latin typeface="+mn-lt"/>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8" charset="0"/>
        <a:defRPr sz="2000">
          <a:solidFill>
            <a:srgbClr val="000000"/>
          </a:solidFill>
          <a:latin typeface="+mn-lt"/>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8" charset="0"/>
        <a:defRPr sz="2000">
          <a:solidFill>
            <a:srgbClr val="000000"/>
          </a:solidFill>
          <a:latin typeface="+mn-lt"/>
          <a:cs typeface="+mn-cs"/>
        </a:defRPr>
      </a:lvl5pPr>
      <a:lvl6pPr marL="2514600" indent="-228600" algn="l" defTabSz="457200" rtl="0" fontAlgn="base">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fontAlgn="base">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fontAlgn="base">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fontAlgn="base">
        <a:lnSpc>
          <a:spcPct val="93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p:cNvSpPr>
            <a:spLocks noGrp="1"/>
          </p:cNvSpPr>
          <p:nvPr>
            <p:ph type="ctrTitle"/>
          </p:nvPr>
        </p:nvSpPr>
        <p:spPr/>
        <p:txBody>
          <a:bodyPr/>
          <a:lstStyle/>
          <a:p>
            <a:pPr algn="ctr">
              <a:defRPr/>
            </a:pPr>
            <a:r>
              <a:rPr lang="el-GR" sz="2800" b="1" dirty="0" smtClean="0">
                <a:solidFill>
                  <a:srgbClr val="002060"/>
                </a:solidFill>
                <a:effectLst>
                  <a:outerShdw blurRad="38100" dist="38100" dir="2700000" algn="tl">
                    <a:srgbClr val="000000">
                      <a:alpha val="43137"/>
                    </a:srgbClr>
                  </a:outerShdw>
                </a:effectLst>
              </a:rPr>
              <a:t>Ευρώπη 2020</a:t>
            </a:r>
            <a:br>
              <a:rPr lang="el-GR" sz="2800" b="1" dirty="0" smtClean="0">
                <a:solidFill>
                  <a:srgbClr val="002060"/>
                </a:solidFill>
                <a:effectLst>
                  <a:outerShdw blurRad="38100" dist="38100" dir="2700000" algn="tl">
                    <a:srgbClr val="000000">
                      <a:alpha val="43137"/>
                    </a:srgbClr>
                  </a:outerShdw>
                </a:effectLst>
              </a:rPr>
            </a:br>
            <a:r>
              <a:rPr lang="el-GR" sz="2800" b="1" dirty="0" smtClean="0">
                <a:solidFill>
                  <a:srgbClr val="002060"/>
                </a:solidFill>
                <a:effectLst>
                  <a:outerShdw blurRad="38100" dist="38100" dir="2700000" algn="tl">
                    <a:srgbClr val="000000">
                      <a:alpha val="43137"/>
                    </a:srgbClr>
                  </a:outerShdw>
                </a:effectLst>
              </a:rPr>
              <a:t/>
            </a:r>
            <a:br>
              <a:rPr lang="el-GR" sz="2800" b="1" dirty="0" smtClean="0">
                <a:solidFill>
                  <a:srgbClr val="002060"/>
                </a:solidFill>
                <a:effectLst>
                  <a:outerShdw blurRad="38100" dist="38100" dir="2700000" algn="tl">
                    <a:srgbClr val="000000">
                      <a:alpha val="43137"/>
                    </a:srgbClr>
                  </a:outerShdw>
                </a:effectLst>
              </a:rPr>
            </a:br>
            <a:r>
              <a:rPr lang="el-GR" sz="2800" b="1" dirty="0" smtClean="0">
                <a:solidFill>
                  <a:srgbClr val="002060"/>
                </a:solidFill>
                <a:effectLst>
                  <a:outerShdw blurRad="38100" dist="38100" dir="2700000" algn="tl">
                    <a:srgbClr val="000000">
                      <a:alpha val="43137"/>
                    </a:srgbClr>
                  </a:outerShdw>
                </a:effectLst>
              </a:rPr>
              <a:t>Το ευρωπαϊκό εξάμηνο</a:t>
            </a:r>
            <a:endParaRPr lang="en-US" sz="2800" b="1" dirty="0">
              <a:effectLst>
                <a:outerShdw blurRad="38100" dist="38100" dir="2700000" algn="tl">
                  <a:srgbClr val="000000">
                    <a:alpha val="43137"/>
                  </a:srgbClr>
                </a:outerShdw>
              </a:effectLst>
            </a:endParaRPr>
          </a:p>
        </p:txBody>
      </p:sp>
      <p:sp>
        <p:nvSpPr>
          <p:cNvPr id="4" name="3 - Θέση ημερομηνίας"/>
          <p:cNvSpPr>
            <a:spLocks noGrp="1"/>
          </p:cNvSpPr>
          <p:nvPr>
            <p:ph type="dt" sz="quarter" idx="10"/>
          </p:nvPr>
        </p:nvSpPr>
        <p:spPr/>
        <p:txBody>
          <a:bodyPr/>
          <a:lstStyle/>
          <a:p>
            <a:pPr>
              <a:defRPr/>
            </a:pPr>
            <a:r>
              <a:rPr lang="el-GR" b="1" dirty="0" smtClean="0">
                <a:effectLst>
                  <a:outerShdw blurRad="38100" dist="38100" dir="2700000" algn="tl">
                    <a:srgbClr val="000000">
                      <a:alpha val="43137"/>
                    </a:srgbClr>
                  </a:outerShdw>
                </a:effectLst>
              </a:rPr>
              <a:t>Οκτώβριος 2015</a:t>
            </a:r>
            <a:endParaRPr lang="en-US" b="1" dirty="0">
              <a:effectLst>
                <a:outerShdw blurRad="38100" dist="38100" dir="2700000" algn="tl">
                  <a:srgbClr val="000000">
                    <a:alpha val="43137"/>
                  </a:srgbClr>
                </a:outerShdw>
              </a:effectLst>
            </a:endParaRPr>
          </a:p>
        </p:txBody>
      </p:sp>
      <p:sp>
        <p:nvSpPr>
          <p:cNvPr id="2053"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054"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055" name="Rectangle 5"/>
          <p:cNvSpPr>
            <a:spLocks noChangeArrowheads="1"/>
          </p:cNvSpPr>
          <p:nvPr/>
        </p:nvSpPr>
        <p:spPr bwMode="auto">
          <a:xfrm>
            <a:off x="2916238" y="333375"/>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2400" b="1">
                <a:solidFill>
                  <a:schemeClr val="bg1"/>
                </a:solidFill>
              </a:rPr>
              <a:t>Επιμορφωτικό Πρόγραμμα</a:t>
            </a:r>
            <a:endParaRPr lang="en-US" altLang="el-GR" sz="2400" b="1">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928671"/>
            <a:ext cx="8642350" cy="785818"/>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400" b="1" i="1" dirty="0" smtClean="0"/>
              <a:t>Π.χ. Για την Ελλάδα, τα προγράμματα περιλαμβάνουν την επιτυχία των ακολούθων δεικτών:</a:t>
            </a:r>
            <a:br>
              <a:rPr lang="el-GR" sz="2400" b="1" i="1" dirty="0" smtClean="0"/>
            </a:br>
            <a:r>
              <a:rPr lang="el-GR" sz="2400" b="1" i="1" dirty="0" smtClean="0"/>
              <a:t/>
            </a:r>
            <a:br>
              <a:rPr lang="el-GR" sz="2400" b="1" i="1" dirty="0" smtClean="0"/>
            </a:br>
            <a:endParaRPr lang="en-US" sz="2400" b="1" i="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
        <p:nvSpPr>
          <p:cNvPr id="2049" name="Rectangle 1"/>
          <p:cNvSpPr>
            <a:spLocks noChangeArrowheads="1"/>
          </p:cNvSpPr>
          <p:nvPr/>
        </p:nvSpPr>
        <p:spPr bwMode="auto">
          <a:xfrm>
            <a:off x="357158" y="1643050"/>
            <a:ext cx="850112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7013" algn="just" defTabSz="914400" rtl="0" eaLnBrk="1" fontAlgn="base" latinLnBrk="0" hangingPunct="1">
              <a:lnSpc>
                <a:spcPct val="100000"/>
              </a:lnSpc>
              <a:spcBef>
                <a:spcPct val="0"/>
              </a:spcBef>
              <a:spcAft>
                <a:spcPct val="0"/>
              </a:spcAft>
              <a:buClrTx/>
              <a:buSzTx/>
              <a:buFontTx/>
              <a:buNone/>
              <a:tabLst/>
            </a:pPr>
            <a:r>
              <a:rPr lang="el-GR" dirty="0" smtClean="0">
                <a:solidFill>
                  <a:srgbClr val="000000"/>
                </a:solidFill>
                <a:latin typeface="Verdana" pitchFamily="34" charset="0"/>
                <a:ea typeface="Times New Roman" pitchFamily="18" charset="0"/>
                <a:cs typeface="Arial" pitchFamily="34" charset="0"/>
              </a:rPr>
              <a:t>•</a:t>
            </a:r>
            <a:r>
              <a:rPr kumimoji="0" lang="el-G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el-GR" dirty="0" smtClean="0">
                <a:solidFill>
                  <a:srgbClr val="000000"/>
                </a:solidFill>
                <a:latin typeface="Verdana" pitchFamily="34" charset="0"/>
                <a:ea typeface="Times New Roman" pitchFamily="18" charset="0"/>
                <a:cs typeface="Arial" pitchFamily="34" charset="0"/>
              </a:rPr>
              <a:t>Το </a:t>
            </a:r>
            <a:r>
              <a:rPr lang="el-GR" b="1" dirty="0" smtClean="0">
                <a:solidFill>
                  <a:srgbClr val="000000"/>
                </a:solidFill>
                <a:latin typeface="Verdana" pitchFamily="34" charset="0"/>
                <a:ea typeface="Times New Roman" pitchFamily="18" charset="0"/>
                <a:cs typeface="Arial" pitchFamily="34" charset="0"/>
              </a:rPr>
              <a:t>70% </a:t>
            </a:r>
            <a:r>
              <a:rPr lang="el-GR" dirty="0" smtClean="0">
                <a:solidFill>
                  <a:srgbClr val="000000"/>
                </a:solidFill>
                <a:latin typeface="Verdana" pitchFamily="34" charset="0"/>
                <a:ea typeface="Times New Roman" pitchFamily="18" charset="0"/>
                <a:cs typeface="Arial" pitchFamily="34" charset="0"/>
              </a:rPr>
              <a:t>του πληθυσμού μεταξύ 20-64 ετών να απασχολείται.</a:t>
            </a:r>
          </a:p>
          <a:p>
            <a:pPr marL="0" marR="0" lvl="0" indent="227013" algn="just" defTabSz="914400" rtl="0" eaLnBrk="1" fontAlgn="base" latinLnBrk="0" hangingPunct="1">
              <a:lnSpc>
                <a:spcPct val="100000"/>
              </a:lnSpc>
              <a:spcBef>
                <a:spcPct val="0"/>
              </a:spcBef>
              <a:spcAft>
                <a:spcPct val="0"/>
              </a:spcAft>
              <a:buClrTx/>
              <a:buSzTx/>
              <a:buFontTx/>
              <a:buNone/>
              <a:tabLst/>
            </a:pPr>
            <a:endParaRPr lang="el-GR" dirty="0" smtClean="0">
              <a:solidFill>
                <a:srgbClr val="000000"/>
              </a:solidFill>
              <a:latin typeface="Verdana" pitchFamily="34" charset="0"/>
              <a:ea typeface="Times New Roman" pitchFamily="18" charset="0"/>
              <a:cs typeface="Arial" pitchFamily="34" charset="0"/>
            </a:endParaRPr>
          </a:p>
          <a:p>
            <a:pPr marL="0" marR="0" lvl="0" indent="227013" algn="just" defTabSz="914400" rtl="0" eaLnBrk="0" fontAlgn="base" latinLnBrk="0" hangingPunct="0">
              <a:lnSpc>
                <a:spcPct val="100000"/>
              </a:lnSpc>
              <a:spcBef>
                <a:spcPct val="0"/>
              </a:spcBef>
              <a:spcAft>
                <a:spcPct val="0"/>
              </a:spcAft>
              <a:buClrTx/>
              <a:buSzTx/>
              <a:buFontTx/>
              <a:buNone/>
              <a:tabLst/>
            </a:pPr>
            <a:r>
              <a:rPr lang="el-GR" dirty="0" smtClean="0">
                <a:solidFill>
                  <a:srgbClr val="000000"/>
                </a:solidFill>
                <a:latin typeface="Verdana" pitchFamily="34" charset="0"/>
                <a:ea typeface="Times New Roman" pitchFamily="18" charset="0"/>
                <a:cs typeface="Arial" pitchFamily="34" charset="0"/>
              </a:rPr>
              <a:t>• Το </a:t>
            </a:r>
            <a:r>
              <a:rPr lang="el-GR" b="1" dirty="0" smtClean="0">
                <a:solidFill>
                  <a:srgbClr val="000000"/>
                </a:solidFill>
                <a:latin typeface="Verdana" pitchFamily="34" charset="0"/>
                <a:ea typeface="Times New Roman" pitchFamily="18" charset="0"/>
                <a:cs typeface="Arial" pitchFamily="34" charset="0"/>
              </a:rPr>
              <a:t>2% </a:t>
            </a:r>
            <a:r>
              <a:rPr lang="el-GR" dirty="0" smtClean="0">
                <a:solidFill>
                  <a:srgbClr val="000000"/>
                </a:solidFill>
                <a:latin typeface="Verdana" pitchFamily="34" charset="0"/>
                <a:ea typeface="Times New Roman" pitchFamily="18" charset="0"/>
                <a:cs typeface="Arial" pitchFamily="34" charset="0"/>
              </a:rPr>
              <a:t>του ΑΕΠ να επενδύεται σε έρευνα και ανάπτυξη.</a:t>
            </a:r>
          </a:p>
          <a:p>
            <a:pPr marL="0" marR="0" lvl="0" indent="227013" algn="just" defTabSz="914400" rtl="0" eaLnBrk="0" fontAlgn="base" latinLnBrk="0" hangingPunct="0">
              <a:lnSpc>
                <a:spcPct val="100000"/>
              </a:lnSpc>
              <a:spcBef>
                <a:spcPct val="0"/>
              </a:spcBef>
              <a:spcAft>
                <a:spcPct val="0"/>
              </a:spcAft>
              <a:buClrTx/>
              <a:buSzTx/>
              <a:buFontTx/>
              <a:buNone/>
              <a:tabLst/>
            </a:pPr>
            <a:endParaRPr lang="el-GR" dirty="0" smtClean="0">
              <a:solidFill>
                <a:srgbClr val="000000"/>
              </a:solidFill>
              <a:latin typeface="Verdana" pitchFamily="34" charset="0"/>
              <a:ea typeface="Times New Roman" pitchFamily="18" charset="0"/>
              <a:cs typeface="Arial" pitchFamily="34" charset="0"/>
            </a:endParaRPr>
          </a:p>
          <a:p>
            <a:pPr marL="0" marR="0" lvl="0" indent="227013" algn="just" defTabSz="914400" rtl="0" eaLnBrk="0" fontAlgn="base" latinLnBrk="0" hangingPunct="0">
              <a:lnSpc>
                <a:spcPct val="100000"/>
              </a:lnSpc>
              <a:spcBef>
                <a:spcPct val="0"/>
              </a:spcBef>
              <a:spcAft>
                <a:spcPct val="0"/>
              </a:spcAft>
              <a:buClrTx/>
              <a:buSzTx/>
              <a:buFontTx/>
              <a:buNone/>
              <a:tabLst/>
            </a:pPr>
            <a:r>
              <a:rPr lang="el-GR" dirty="0" smtClean="0">
                <a:solidFill>
                  <a:srgbClr val="000000"/>
                </a:solidFill>
                <a:latin typeface="Verdana" pitchFamily="34" charset="0"/>
                <a:ea typeface="Times New Roman" pitchFamily="18" charset="0"/>
                <a:cs typeface="Arial" pitchFamily="34" charset="0"/>
              </a:rPr>
              <a:t>• Συμμετοχή των ΑΠΕ κατά </a:t>
            </a:r>
            <a:r>
              <a:rPr lang="el-GR" b="1" dirty="0" smtClean="0">
                <a:solidFill>
                  <a:srgbClr val="000000"/>
                </a:solidFill>
                <a:latin typeface="Verdana" pitchFamily="34" charset="0"/>
                <a:ea typeface="Times New Roman" pitchFamily="18" charset="0"/>
                <a:cs typeface="Arial" pitchFamily="34" charset="0"/>
              </a:rPr>
              <a:t>18% </a:t>
            </a:r>
            <a:r>
              <a:rPr lang="el-GR" dirty="0" smtClean="0">
                <a:solidFill>
                  <a:srgbClr val="000000"/>
                </a:solidFill>
                <a:latin typeface="Verdana" pitchFamily="34" charset="0"/>
                <a:ea typeface="Times New Roman" pitchFamily="18" charset="0"/>
                <a:cs typeface="Arial" pitchFamily="34" charset="0"/>
              </a:rPr>
              <a:t>στην τελική κατανάλωση ενέργειας και κατά </a:t>
            </a:r>
            <a:r>
              <a:rPr lang="el-GR" b="1" dirty="0" smtClean="0">
                <a:solidFill>
                  <a:srgbClr val="000000"/>
                </a:solidFill>
                <a:latin typeface="Verdana" pitchFamily="34" charset="0"/>
                <a:ea typeface="Times New Roman" pitchFamily="18" charset="0"/>
                <a:cs typeface="Arial" pitchFamily="34" charset="0"/>
              </a:rPr>
              <a:t>40% </a:t>
            </a:r>
            <a:r>
              <a:rPr lang="el-GR" dirty="0" smtClean="0">
                <a:solidFill>
                  <a:srgbClr val="000000"/>
                </a:solidFill>
                <a:latin typeface="Verdana" pitchFamily="34" charset="0"/>
                <a:ea typeface="Times New Roman" pitchFamily="18" charset="0"/>
                <a:cs typeface="Arial" pitchFamily="34" charset="0"/>
              </a:rPr>
              <a:t>στην ηλεκτροπαραγωγή, αύξηση της συμμετοχής των </a:t>
            </a:r>
            <a:r>
              <a:rPr lang="el-GR" dirty="0" err="1" smtClean="0">
                <a:solidFill>
                  <a:srgbClr val="000000"/>
                </a:solidFill>
                <a:latin typeface="Verdana" pitchFamily="34" charset="0"/>
                <a:ea typeface="Times New Roman" pitchFamily="18" charset="0"/>
                <a:cs typeface="Arial" pitchFamily="34" charset="0"/>
              </a:rPr>
              <a:t>βιοκαυσίμων</a:t>
            </a:r>
            <a:r>
              <a:rPr lang="el-GR" dirty="0" smtClean="0">
                <a:solidFill>
                  <a:srgbClr val="000000"/>
                </a:solidFill>
                <a:latin typeface="Verdana" pitchFamily="34" charset="0"/>
                <a:ea typeface="Times New Roman" pitchFamily="18" charset="0"/>
                <a:cs typeface="Arial" pitchFamily="34" charset="0"/>
              </a:rPr>
              <a:t> </a:t>
            </a:r>
            <a:r>
              <a:rPr lang="el-GR" b="1" dirty="0" smtClean="0">
                <a:solidFill>
                  <a:srgbClr val="000000"/>
                </a:solidFill>
                <a:latin typeface="Verdana" pitchFamily="34" charset="0"/>
                <a:ea typeface="Times New Roman" pitchFamily="18" charset="0"/>
                <a:cs typeface="Arial" pitchFamily="34" charset="0"/>
              </a:rPr>
              <a:t>στο 10% </a:t>
            </a:r>
            <a:r>
              <a:rPr lang="el-GR" dirty="0" smtClean="0">
                <a:solidFill>
                  <a:srgbClr val="000000"/>
                </a:solidFill>
                <a:latin typeface="Verdana" pitchFamily="34" charset="0"/>
                <a:ea typeface="Times New Roman" pitchFamily="18" charset="0"/>
                <a:cs typeface="Arial" pitchFamily="34" charset="0"/>
              </a:rPr>
              <a:t>και μείωση των εκπομπών αερίων του θερμοκηπίου κατά </a:t>
            </a:r>
            <a:r>
              <a:rPr lang="el-GR" b="1" dirty="0" smtClean="0">
                <a:solidFill>
                  <a:srgbClr val="000000"/>
                </a:solidFill>
                <a:latin typeface="Verdana" pitchFamily="34" charset="0"/>
                <a:ea typeface="Times New Roman" pitchFamily="18" charset="0"/>
                <a:cs typeface="Arial" pitchFamily="34" charset="0"/>
              </a:rPr>
              <a:t>4% </a:t>
            </a:r>
            <a:r>
              <a:rPr lang="el-GR" dirty="0" smtClean="0">
                <a:solidFill>
                  <a:srgbClr val="000000"/>
                </a:solidFill>
                <a:latin typeface="Verdana" pitchFamily="34" charset="0"/>
                <a:ea typeface="Times New Roman" pitchFamily="18" charset="0"/>
                <a:cs typeface="Arial" pitchFamily="34" charset="0"/>
              </a:rPr>
              <a:t>σε σχέση με το 2005.</a:t>
            </a:r>
          </a:p>
          <a:p>
            <a:pPr marL="0" marR="0" lvl="0" indent="227013" algn="just" defTabSz="914400" rtl="0" eaLnBrk="0" fontAlgn="base" latinLnBrk="0" hangingPunct="0">
              <a:lnSpc>
                <a:spcPct val="100000"/>
              </a:lnSpc>
              <a:spcBef>
                <a:spcPct val="0"/>
              </a:spcBef>
              <a:spcAft>
                <a:spcPct val="0"/>
              </a:spcAft>
              <a:buClrTx/>
              <a:buSzTx/>
              <a:buFontTx/>
              <a:buNone/>
              <a:tabLst/>
            </a:pPr>
            <a:r>
              <a:rPr lang="el-GR" dirty="0" smtClean="0">
                <a:solidFill>
                  <a:srgbClr val="000000"/>
                </a:solidFill>
                <a:latin typeface="Verdana" pitchFamily="34" charset="0"/>
                <a:ea typeface="Times New Roman" pitchFamily="18" charset="0"/>
                <a:cs typeface="Arial" pitchFamily="34" charset="0"/>
              </a:rPr>
              <a:t>•  Μείωση του ποσοστού ατόμων που εγκαταλείπει πρόωρα το σχολείο κάτω </a:t>
            </a:r>
            <a:r>
              <a:rPr lang="el-GR" b="1" dirty="0" smtClean="0">
                <a:solidFill>
                  <a:srgbClr val="000000"/>
                </a:solidFill>
                <a:latin typeface="Verdana" pitchFamily="34" charset="0"/>
                <a:ea typeface="Times New Roman" pitchFamily="18" charset="0"/>
                <a:cs typeface="Arial" pitchFamily="34" charset="0"/>
              </a:rPr>
              <a:t>του 10%</a:t>
            </a:r>
          </a:p>
          <a:p>
            <a:pPr marL="0" marR="0" lvl="0" indent="227013" algn="just" defTabSz="914400" rtl="0" eaLnBrk="0" fontAlgn="base" latinLnBrk="0" hangingPunct="0">
              <a:lnSpc>
                <a:spcPct val="100000"/>
              </a:lnSpc>
              <a:spcBef>
                <a:spcPct val="0"/>
              </a:spcBef>
              <a:spcAft>
                <a:spcPct val="0"/>
              </a:spcAft>
              <a:buClrTx/>
              <a:buSzTx/>
              <a:buFontTx/>
              <a:buNone/>
              <a:tabLst/>
            </a:pPr>
            <a:endParaRPr lang="el-GR" b="1" dirty="0" smtClean="0">
              <a:solidFill>
                <a:srgbClr val="000000"/>
              </a:solidFill>
              <a:latin typeface="Verdana" pitchFamily="34" charset="0"/>
              <a:ea typeface="Times New Roman" pitchFamily="18" charset="0"/>
              <a:cs typeface="Arial" pitchFamily="34" charset="0"/>
            </a:endParaRPr>
          </a:p>
          <a:p>
            <a:pPr indent="227013" algn="just" defTabSz="914400" eaLnBrk="0" hangingPunct="0"/>
            <a:r>
              <a:rPr lang="el-GR" dirty="0" smtClean="0">
                <a:solidFill>
                  <a:srgbClr val="000000"/>
                </a:solidFill>
                <a:latin typeface="Verdana" pitchFamily="34" charset="0"/>
                <a:ea typeface="Times New Roman" pitchFamily="18" charset="0"/>
                <a:cs typeface="Arial" pitchFamily="34" charset="0"/>
              </a:rPr>
              <a:t>•Αύξηση των πτυχιούχων τριτοβάθμιας εκπαίδευσης κατά τουλάχιστον </a:t>
            </a:r>
            <a:r>
              <a:rPr lang="el-GR" b="1" dirty="0" smtClean="0">
                <a:solidFill>
                  <a:srgbClr val="000000"/>
                </a:solidFill>
                <a:latin typeface="Verdana" pitchFamily="34" charset="0"/>
                <a:ea typeface="Times New Roman" pitchFamily="18" charset="0"/>
                <a:cs typeface="Arial" pitchFamily="34" charset="0"/>
              </a:rPr>
              <a:t>32% </a:t>
            </a:r>
            <a:r>
              <a:rPr lang="el-GR" dirty="0" smtClean="0">
                <a:solidFill>
                  <a:srgbClr val="000000"/>
                </a:solidFill>
                <a:latin typeface="Verdana" pitchFamily="34" charset="0"/>
                <a:ea typeface="Times New Roman" pitchFamily="18" charset="0"/>
                <a:cs typeface="Arial" pitchFamily="34" charset="0"/>
              </a:rPr>
              <a:t>των ατόμων μεταξύ 30 και 34 ετών</a:t>
            </a:r>
          </a:p>
          <a:p>
            <a:pPr lvl="0" indent="227013" algn="just" defTabSz="914400" eaLnBrk="0" hangingPunct="0"/>
            <a:endParaRPr lang="el-GR" b="1" dirty="0" smtClean="0">
              <a:solidFill>
                <a:srgbClr val="000000"/>
              </a:solidFill>
              <a:latin typeface="Verdana" pitchFamily="34" charset="0"/>
              <a:ea typeface="Times New Roman" pitchFamily="18" charset="0"/>
              <a:cs typeface="Arial" pitchFamily="34" charset="0"/>
            </a:endParaRPr>
          </a:p>
          <a:p>
            <a:pPr marL="0" marR="0" lvl="0" indent="227013" defTabSz="914400" rtl="0" eaLnBrk="0" fontAlgn="base" latinLnBrk="0" hangingPunct="0">
              <a:lnSpc>
                <a:spcPct val="100000"/>
              </a:lnSpc>
              <a:spcBef>
                <a:spcPct val="0"/>
              </a:spcBef>
              <a:spcAft>
                <a:spcPct val="0"/>
              </a:spcAft>
              <a:buClrTx/>
              <a:buSzTx/>
              <a:buFontTx/>
              <a:buNone/>
              <a:tabLst/>
            </a:pPr>
            <a:r>
              <a:rPr lang="el-GR" dirty="0" smtClean="0">
                <a:solidFill>
                  <a:srgbClr val="000000"/>
                </a:solidFill>
                <a:latin typeface="Verdana" pitchFamily="34" charset="0"/>
                <a:ea typeface="Times New Roman" pitchFamily="18" charset="0"/>
                <a:cs typeface="Arial" pitchFamily="34" charset="0"/>
              </a:rPr>
              <a:t>• Μείωση του αριθμού των ατόμων που βρίσκονται σε κίνδυνο φτώχειας κατά</a:t>
            </a:r>
            <a:r>
              <a:rPr lang="el-GR" b="1" dirty="0" smtClean="0">
                <a:solidFill>
                  <a:srgbClr val="000000"/>
                </a:solidFill>
                <a:latin typeface="Verdana" pitchFamily="34" charset="0"/>
                <a:ea typeface="Times New Roman" pitchFamily="18" charset="0"/>
                <a:cs typeface="Arial" pitchFamily="34" charset="0"/>
              </a:rPr>
              <a:t> 450.000 </a:t>
            </a:r>
            <a:r>
              <a:rPr lang="el-GR" dirty="0" smtClean="0">
                <a:solidFill>
                  <a:srgbClr val="000000"/>
                </a:solidFill>
                <a:latin typeface="Verdana" pitchFamily="34" charset="0"/>
                <a:ea typeface="Times New Roman" pitchFamily="18" charset="0"/>
                <a:cs typeface="Arial" pitchFamily="34" charset="0"/>
              </a:rPr>
              <a:t>άτομα.</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000108"/>
            <a:ext cx="8642350" cy="4660917"/>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800" b="1" dirty="0" smtClean="0"/>
              <a:t>Στην Ελλάδα</a:t>
            </a:r>
            <a:r>
              <a:rPr lang="el-GR" sz="2400" b="1" dirty="0" smtClean="0"/>
              <a:t/>
            </a:r>
            <a:br>
              <a:rPr lang="el-GR" sz="2400" b="1" dirty="0" smtClean="0"/>
            </a:br>
            <a:r>
              <a:rPr lang="el-GR" sz="2400" b="1" dirty="0" smtClean="0"/>
              <a:t/>
            </a:r>
            <a:br>
              <a:rPr lang="el-GR" sz="2400" b="1" dirty="0" smtClean="0"/>
            </a:b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
        <p:nvSpPr>
          <p:cNvPr id="7" name="6 - Ορθογώνιο"/>
          <p:cNvSpPr/>
          <p:nvPr/>
        </p:nvSpPr>
        <p:spPr>
          <a:xfrm>
            <a:off x="428596" y="1785926"/>
            <a:ext cx="8286808" cy="4154984"/>
          </a:xfrm>
          <a:prstGeom prst="rect">
            <a:avLst/>
          </a:prstGeom>
        </p:spPr>
        <p:txBody>
          <a:bodyPr wrap="square">
            <a:spAutoFit/>
          </a:bodyPr>
          <a:lstStyle/>
          <a:p>
            <a:r>
              <a:rPr lang="el-GR" sz="2400" b="1" dirty="0" smtClean="0"/>
              <a:t>Το ΕΠΠ </a:t>
            </a:r>
            <a:r>
              <a:rPr lang="el-GR" sz="2400" dirty="0" smtClean="0"/>
              <a:t>συνδέεται στενά με </a:t>
            </a:r>
            <a:r>
              <a:rPr lang="el-GR" sz="2400" b="1" dirty="0" smtClean="0"/>
              <a:t>το Μνημόνιο  Συνεργασίας</a:t>
            </a:r>
            <a:r>
              <a:rPr lang="el-GR" sz="2400" dirty="0" smtClean="0"/>
              <a:t>. Βασίζεται σε 4 πυλώνες: </a:t>
            </a:r>
          </a:p>
          <a:p>
            <a:endParaRPr lang="el-GR" sz="2400" dirty="0" smtClean="0"/>
          </a:p>
          <a:p>
            <a:pPr>
              <a:buFontTx/>
              <a:buChar char="-"/>
            </a:pPr>
            <a:r>
              <a:rPr lang="el-GR" sz="2400" b="1" dirty="0" smtClean="0"/>
              <a:t>αποκατάσταση της δημοσιονομικής βιωσιμότητας,</a:t>
            </a:r>
          </a:p>
          <a:p>
            <a:pPr>
              <a:buFontTx/>
              <a:buChar char="-"/>
            </a:pPr>
            <a:endParaRPr lang="el-GR" sz="2400" b="1" dirty="0" smtClean="0"/>
          </a:p>
          <a:p>
            <a:pPr>
              <a:buFontTx/>
              <a:buChar char="-"/>
            </a:pPr>
            <a:r>
              <a:rPr lang="el-GR" sz="2400" b="1" dirty="0" smtClean="0"/>
              <a:t> διασφάλιση της χρηματοπιστωτικής σταθερότητας,</a:t>
            </a:r>
          </a:p>
          <a:p>
            <a:r>
              <a:rPr lang="el-GR" sz="2400" b="1" dirty="0" smtClean="0"/>
              <a:t> </a:t>
            </a:r>
          </a:p>
          <a:p>
            <a:pPr>
              <a:buFontTx/>
              <a:buChar char="-"/>
            </a:pPr>
            <a:r>
              <a:rPr lang="el-GR" sz="2400" b="1" dirty="0" smtClean="0"/>
              <a:t> ενίσχυση της ανταγωνιστικότητας και της ανάπτυξης, </a:t>
            </a:r>
          </a:p>
          <a:p>
            <a:pPr>
              <a:buFontTx/>
              <a:buChar char="-"/>
            </a:pPr>
            <a:endParaRPr lang="el-GR" sz="2400" b="1" dirty="0" smtClean="0"/>
          </a:p>
          <a:p>
            <a:pPr>
              <a:buFontTx/>
              <a:buChar char="-"/>
            </a:pPr>
            <a:r>
              <a:rPr lang="el-GR" sz="2400" b="1" dirty="0" smtClean="0"/>
              <a:t>εκσυγχρονισμός του κράτους και της δημόσιας διοίκησης.</a:t>
            </a:r>
            <a:endParaRPr lang="el-GR" sz="2400" b="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915988"/>
            <a:ext cx="8642350" cy="4889500"/>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100" b="1" dirty="0" smtClean="0"/>
              <a:t/>
            </a:r>
            <a:br>
              <a:rPr lang="el-GR" sz="2100" b="1" dirty="0" smtClean="0"/>
            </a:br>
            <a:endParaRPr lang="en-US" sz="2100" b="1" dirty="0" smtClean="0"/>
          </a:p>
        </p:txBody>
      </p:sp>
      <p:sp>
        <p:nvSpPr>
          <p:cNvPr id="6147"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6148"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149"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150" name="Rectangle 5"/>
          <p:cNvSpPr>
            <a:spLocks noChangeArrowheads="1"/>
          </p:cNvSpPr>
          <p:nvPr/>
        </p:nvSpPr>
        <p:spPr bwMode="auto">
          <a:xfrm>
            <a:off x="2916238" y="333375"/>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000" b="1" dirty="0" smtClean="0">
                <a:solidFill>
                  <a:schemeClr val="bg1"/>
                </a:solidFill>
                <a:effectLst>
                  <a:outerShdw blurRad="38100" dist="38100" dir="2700000" algn="tl">
                    <a:srgbClr val="000000">
                      <a:alpha val="43137"/>
                    </a:srgbClr>
                  </a:outerShdw>
                </a:effectLst>
              </a:rPr>
              <a:t>Το ευρωπαϊκό εξάμηνο</a:t>
            </a:r>
            <a:endParaRPr lang="en-US" altLang="el-GR" sz="2000" b="1" dirty="0">
              <a:solidFill>
                <a:schemeClr val="bg1"/>
              </a:solidFill>
            </a:endParaRPr>
          </a:p>
        </p:txBody>
      </p:sp>
      <p:sp>
        <p:nvSpPr>
          <p:cNvPr id="6145" name="Rectangle 1"/>
          <p:cNvSpPr>
            <a:spLocks noChangeArrowheads="1"/>
          </p:cNvSpPr>
          <p:nvPr/>
        </p:nvSpPr>
        <p:spPr bwMode="auto">
          <a:xfrm>
            <a:off x="714348" y="857232"/>
            <a:ext cx="7786742" cy="544764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200"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l-GR" sz="1200" b="1" dirty="0" smtClean="0">
                <a:solidFill>
                  <a:srgbClr val="000000"/>
                </a:solidFill>
                <a:latin typeface="Verdana" pitchFamily="34" charset="0"/>
                <a:ea typeface="Times New Roman" pitchFamily="18" charset="0"/>
                <a:cs typeface="Arial" pitchFamily="34" charset="0"/>
              </a:rPr>
              <a:t>ΟΡΟΣΗΜΑ</a:t>
            </a:r>
            <a:endParaRPr kumimoji="0" lang="el-GR" sz="1200"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l-GR" b="1" dirty="0" smtClean="0">
                <a:solidFill>
                  <a:srgbClr val="000000"/>
                </a:solidFill>
                <a:latin typeface="Verdana" pitchFamily="34" charset="0"/>
                <a:ea typeface="Times New Roman" pitchFamily="18" charset="0"/>
                <a:cs typeface="Arial" pitchFamily="34" charset="0"/>
              </a:rPr>
              <a:t>Τ</a:t>
            </a: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ον Οκτώβριο</a:t>
            </a:r>
            <a:r>
              <a:rPr kumimoji="0" lang="el-GR" b="0"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 τα κράτη μέλη υποβάλλουν τα σχέδια των δημοσιονομικών προγραμμάτων τους για το επόμενο έτος.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Τον Νοέμβριο</a:t>
            </a:r>
            <a:r>
              <a:rPr kumimoji="0" lang="el-GR" b="0"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 η Επιτροπή εκδίδει γνώμη για το κατά ποσό πληρούν   τις απαιτήσεις του Συμφώνου Σταθερότητας και Ανάπτυξης.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Τον Φεβρουάριο</a:t>
            </a:r>
            <a:r>
              <a:rPr kumimoji="0" lang="el-GR" b="0"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 η Επιτροπή δημοσιεύει αναλυτική οικονομική εκτίμηση για κάθε κράτος μέλος (οικονομική κατάσταση, μεταρρυθμίσεις, άλλες  ανισορροπίες που εντοπίζονται από την Έκθεση του Μηχανισμού Επαγρύπνησης.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Τον</a:t>
            </a:r>
            <a:r>
              <a:rPr kumimoji="0" lang="el-G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Μάρτιο,</a:t>
            </a:r>
            <a:r>
              <a:rPr kumimoji="0" lang="el-G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l-GR"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η εαρινή σύνοδος του Ευρωπαϊκού Συμβουλίου</a:t>
            </a:r>
            <a:r>
              <a:rPr kumimoji="0" lang="el-GR" b="0"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 εξετάζει τη συνολική μακροοικονομική κατάσταση και την πρόοδο προς την επίτευξη των στόχων της στρατηγικής «Ευρώπη 2020» και παρέχει κατευθύνσεις πολιτικής σχετικά με τις δημοσιονομικές, μακροοικονομικές και διαρθρωτικές μεταρρυθμίσεις.</a:t>
            </a:r>
            <a:endParaRPr kumimoji="0" lang="el-G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785794"/>
            <a:ext cx="8642350" cy="6286544"/>
          </a:xfrm>
        </p:spPr>
        <p:txBody>
          <a:bodyPr/>
          <a:lstStyle/>
          <a:p>
            <a:r>
              <a:rPr lang="el-GR" sz="2200" b="1" dirty="0" smtClean="0"/>
              <a:t>ΟΡΟΣΗΜΑ(συνέχεια)</a:t>
            </a:r>
            <a:br>
              <a:rPr lang="el-GR" sz="2200" b="1" dirty="0" smtClean="0"/>
            </a:br>
            <a:r>
              <a:rPr lang="el-GR" sz="2400" dirty="0" smtClean="0"/>
              <a:t>Τον </a:t>
            </a:r>
            <a:r>
              <a:rPr lang="el-GR" sz="2400" b="1" dirty="0" smtClean="0"/>
              <a:t>Απρίλιο</a:t>
            </a:r>
            <a:r>
              <a:rPr lang="el-GR" sz="2400" dirty="0" smtClean="0"/>
              <a:t>, τα κ-μ μέλη υποβάλλουν τα σχέδιά τους για την εξασφάλιση υγιών δημόσιων οικονομικών (</a:t>
            </a:r>
            <a:r>
              <a:rPr lang="el-GR" sz="2000" dirty="0" smtClean="0"/>
              <a:t>προγράμματα σταθερότητας ή σύγκλισης και προγράμματα μεταρρυθμίσεων σε συσχέτιση με τους στόχους της στρατηγικής Ευρώπη 2020 για έξυπνη, διατηρήσιμη και χωρίς αποκλεισμούς ανάπτυξη σε τομείς όπως η απασχόληση, η εκπαίδευση, η έρευνα- καινοτομία, η ενέργεια, η κοινωνική ένταξη, κλπ.</a:t>
            </a:r>
            <a:r>
              <a:rPr lang="el-GR" sz="2400" dirty="0" smtClean="0"/>
              <a:t/>
            </a:r>
            <a:br>
              <a:rPr lang="el-GR" sz="2400" dirty="0" smtClean="0"/>
            </a:br>
            <a:r>
              <a:rPr lang="el-GR" sz="2400" dirty="0" smtClean="0"/>
              <a:t> </a:t>
            </a:r>
            <a:br>
              <a:rPr lang="el-GR" sz="2400" dirty="0" smtClean="0"/>
            </a:br>
            <a:r>
              <a:rPr lang="el-GR" sz="2400" b="1" dirty="0" smtClean="0"/>
              <a:t>Τον Μάιο,</a:t>
            </a:r>
            <a:r>
              <a:rPr lang="el-GR" sz="2400" dirty="0" smtClean="0"/>
              <a:t> η Επιτροπή προτείνει κατά περίπτωση ανά χώρα </a:t>
            </a:r>
            <a:r>
              <a:rPr lang="el-GR" sz="2400" b="1" i="1" dirty="0" smtClean="0"/>
              <a:t>συστάσεις</a:t>
            </a:r>
            <a:r>
              <a:rPr lang="el-GR" sz="2400" dirty="0" smtClean="0"/>
              <a:t> </a:t>
            </a:r>
            <a:r>
              <a:rPr lang="el-GR" sz="2000" dirty="0" smtClean="0"/>
              <a:t>(εξατομικευμένες συμβουλές πολιτικής σε τομείς προτεραιότητας για τους επόμενους 12-18 μήνες). </a:t>
            </a:r>
            <a:r>
              <a:rPr lang="el-GR" sz="2400" dirty="0" smtClean="0"/>
              <a:t>Το Συμβούλιο εξετάζει τις συστάσεις και το Ευρωπαϊκό Συμβούλιο τις εγκρίνει ώστε τα κ-μ να λάβουν κατευθύνσεις και να καταρτίσουν τους προϋπολογισμούς τους του επόμενου έτους.</a:t>
            </a:r>
            <a:br>
              <a:rPr lang="el-GR" sz="2400" dirty="0" smtClean="0"/>
            </a:br>
            <a:r>
              <a:rPr lang="el-GR" sz="2400" dirty="0" smtClean="0"/>
              <a:t/>
            </a:r>
            <a:br>
              <a:rPr lang="el-GR" sz="2400" dirty="0" smtClean="0"/>
            </a:br>
            <a:r>
              <a:rPr lang="el-GR" sz="2400" b="1" dirty="0" smtClean="0"/>
              <a:t>Στα τέλη Ιουνίου</a:t>
            </a:r>
            <a:r>
              <a:rPr lang="el-GR" sz="2400" dirty="0" smtClean="0"/>
              <a:t> το Συμβούλιο εγκρίνει τις συστάσεις ανά χώρα.</a:t>
            </a:r>
            <a:br>
              <a:rPr lang="el-GR" sz="2400" dirty="0" smtClean="0"/>
            </a:br>
            <a:r>
              <a:rPr lang="el-GR" sz="2400" dirty="0" smtClean="0"/>
              <a:t/>
            </a:r>
            <a:br>
              <a:rPr lang="el-GR" sz="2400" dirty="0" smtClean="0"/>
            </a:br>
            <a:r>
              <a:rPr lang="el-GR" sz="2400" dirty="0" smtClean="0"/>
              <a:t/>
            </a:r>
            <a:br>
              <a:rPr lang="el-GR" sz="2400" dirty="0" smtClean="0"/>
            </a:br>
            <a:endParaRPr lang="en-US" sz="22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916238" y="333375"/>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000" b="1" dirty="0" smtClean="0">
                <a:solidFill>
                  <a:schemeClr val="bg1"/>
                </a:solidFill>
                <a:effectLst>
                  <a:outerShdw blurRad="38100" dist="38100" dir="2700000" algn="tl">
                    <a:srgbClr val="000000">
                      <a:alpha val="43137"/>
                    </a:srgbClr>
                  </a:outerShdw>
                </a:effectLst>
              </a:rPr>
              <a:t>Το ευρωπαϊκό εξάμηνο</a:t>
            </a:r>
            <a:endParaRPr lang="en-US" altLang="el-GR" sz="20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214290"/>
            <a:ext cx="8642350" cy="6500858"/>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200" b="1" dirty="0" smtClean="0"/>
              <a:t/>
            </a:r>
            <a:br>
              <a:rPr lang="el-GR" sz="2200" b="1" dirty="0" smtClean="0"/>
            </a:br>
            <a:r>
              <a:rPr lang="el-GR" sz="2200" b="1" dirty="0" smtClean="0"/>
              <a:t/>
            </a:r>
            <a:br>
              <a:rPr lang="el-GR" sz="2200" b="1" dirty="0" smtClean="0"/>
            </a:br>
            <a:r>
              <a:rPr lang="el-GR" sz="2200" b="1" dirty="0" smtClean="0"/>
              <a:t/>
            </a:r>
            <a:br>
              <a:rPr lang="el-GR" sz="2200" b="1" dirty="0" smtClean="0"/>
            </a:br>
            <a:endParaRPr lang="en-US" sz="2200" b="1" dirty="0" smtClean="0"/>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pic>
        <p:nvPicPr>
          <p:cNvPr id="2" name="Picture 2" descr="http://ec.europa.eu/europe2020/images/european_semester_2015_v6_en_big.jpg"/>
          <p:cNvPicPr>
            <a:picLocks noChangeAspect="1" noChangeArrowheads="1"/>
          </p:cNvPicPr>
          <p:nvPr/>
        </p:nvPicPr>
        <p:blipFill>
          <a:blip r:embed="rId3" cstate="print"/>
          <a:srcRect/>
          <a:stretch>
            <a:fillRect/>
          </a:stretch>
        </p:blipFill>
        <p:spPr bwMode="auto">
          <a:xfrm>
            <a:off x="155575" y="-5668963"/>
            <a:ext cx="15346439" cy="11820526"/>
          </a:xfrm>
          <a:prstGeom prst="rect">
            <a:avLst/>
          </a:prstGeom>
          <a:noFill/>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8"/>
            <a:ext cx="8642350" cy="4535487"/>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400" dirty="0" smtClean="0"/>
              <a:t>Η ιδέα του ευρωπαϊκού εξαμήνου είναι:</a:t>
            </a:r>
            <a:br>
              <a:rPr lang="el-GR" sz="2400" dirty="0" smtClean="0"/>
            </a:br>
            <a:r>
              <a:rPr lang="el-GR" sz="2400" dirty="0" smtClean="0"/>
              <a:t/>
            </a:r>
            <a:br>
              <a:rPr lang="el-GR" sz="2400" dirty="0" smtClean="0"/>
            </a:br>
            <a:r>
              <a:rPr lang="el-GR" sz="2400" dirty="0" smtClean="0"/>
              <a:t>-  τα κ-μ να επιτηρούνται από την ΕΕ για μια περίοδο έξι μηνών κάθε χρόνο και να εντοπίζονται ασυμβατότητες και οποιεσδήποτε ανισορροπίες των κρατών εν τη γενέσει τους, </a:t>
            </a:r>
            <a:br>
              <a:rPr lang="el-GR" sz="2400" dirty="0" smtClean="0"/>
            </a:br>
            <a:r>
              <a:rPr lang="el-GR" sz="2400" dirty="0" smtClean="0"/>
              <a:t/>
            </a:r>
            <a:br>
              <a:rPr lang="el-GR" sz="2400" dirty="0" smtClean="0"/>
            </a:br>
            <a:r>
              <a:rPr lang="el-GR" sz="2400" dirty="0" smtClean="0"/>
              <a:t>-να επιτραπεί ένας καλύτερος δημοσιονομικός συντονισμός ώστε να εξασφαλιστεί ότι ουδείς θα παρεκκλίνει επικίνδυνα θέτοντας σε κίνδυνο τις υπόλοιπες χώρες.</a:t>
            </a: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8"/>
            <a:ext cx="8642350" cy="4803792"/>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400" b="1" dirty="0" smtClean="0"/>
              <a:t>					</a:t>
            </a:r>
            <a:r>
              <a:rPr lang="el-GR" sz="2800" b="1" dirty="0" smtClean="0"/>
              <a:t>ΑΣΚΗΣΗ 20’</a:t>
            </a:r>
            <a:r>
              <a:rPr lang="el-GR" sz="2400" b="1" dirty="0" smtClean="0"/>
              <a:t/>
            </a:r>
            <a:br>
              <a:rPr lang="el-GR" sz="2400" b="1" dirty="0" smtClean="0"/>
            </a:br>
            <a:r>
              <a:rPr lang="el-GR" sz="2400" b="1" dirty="0" smtClean="0"/>
              <a:t/>
            </a:r>
            <a:br>
              <a:rPr lang="el-GR" sz="2400" b="1" dirty="0" smtClean="0"/>
            </a:br>
            <a:r>
              <a:rPr lang="el-GR" sz="2400" b="1" dirty="0" smtClean="0"/>
              <a:t>Αντιπαραθετική συζήτηση σε ομάδες 10’  και παρουσίαση των αποτελεσμάτων  κάθε ομάδας 10’.</a:t>
            </a:r>
            <a:br>
              <a:rPr lang="el-GR" sz="2400" b="1" dirty="0" smtClean="0"/>
            </a:br>
            <a:r>
              <a:rPr lang="el-GR" sz="2400" b="1" dirty="0" smtClean="0"/>
              <a:t/>
            </a:r>
            <a:br>
              <a:rPr lang="el-GR" sz="2400" b="1" dirty="0" smtClean="0"/>
            </a:br>
            <a:r>
              <a:rPr lang="el-GR" sz="2400" b="1" dirty="0" smtClean="0"/>
              <a:t>Αντικείμενο της συζήτησης:</a:t>
            </a:r>
            <a:br>
              <a:rPr lang="el-GR" sz="2400" b="1" dirty="0" smtClean="0"/>
            </a:br>
            <a:r>
              <a:rPr lang="el-GR" sz="2400" b="1" dirty="0" smtClean="0"/>
              <a:t/>
            </a:r>
            <a:br>
              <a:rPr lang="el-GR" sz="2400" b="1" dirty="0" smtClean="0"/>
            </a:br>
            <a:r>
              <a:rPr lang="el-GR" sz="2400" b="1" dirty="0" smtClean="0"/>
              <a:t> </a:t>
            </a:r>
            <a:r>
              <a:rPr lang="el-GR" sz="2800" b="1" i="1" dirty="0" smtClean="0">
                <a:solidFill>
                  <a:srgbClr val="002060"/>
                </a:solidFill>
              </a:rPr>
              <a:t>«εντοπίστε θετικά και αρνητικά σημεία της λειτουργίας του ευρωπαϊκού εξαμήνου»</a:t>
            </a:r>
            <a:br>
              <a:rPr lang="el-GR" sz="2800" b="1" i="1" dirty="0" smtClean="0">
                <a:solidFill>
                  <a:srgbClr val="002060"/>
                </a:solidFill>
              </a:rPr>
            </a:br>
            <a:r>
              <a:rPr lang="el-GR" sz="2800" b="1" i="1" dirty="0" smtClean="0">
                <a:solidFill>
                  <a:srgbClr val="002060"/>
                </a:solidFill>
              </a:rPr>
              <a:t/>
            </a:r>
            <a:br>
              <a:rPr lang="el-GR" sz="2800" b="1" i="1" dirty="0" smtClean="0">
                <a:solidFill>
                  <a:srgbClr val="002060"/>
                </a:solidFill>
              </a:rPr>
            </a:br>
            <a:r>
              <a:rPr lang="el-GR" sz="2400" b="1" dirty="0" smtClean="0"/>
              <a:t>Οι μισές ομάδες να εντοπίσουν θετικά σημεία και οι μισές αρνητικά σημεία.</a:t>
            </a:r>
            <a:br>
              <a:rPr lang="el-GR" sz="2400" b="1" dirty="0" smtClean="0"/>
            </a:br>
            <a:r>
              <a:rPr lang="el-GR" sz="2400" b="1" dirty="0" smtClean="0"/>
              <a:t/>
            </a:r>
            <a:br>
              <a:rPr lang="el-GR" sz="2400" b="1" dirty="0" smtClean="0"/>
            </a:b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
        <p:nvSpPr>
          <p:cNvPr id="7" name="6 - Ορθογώνιο"/>
          <p:cNvSpPr/>
          <p:nvPr/>
        </p:nvSpPr>
        <p:spPr>
          <a:xfrm>
            <a:off x="857224" y="1785926"/>
            <a:ext cx="7429552" cy="461665"/>
          </a:xfrm>
          <a:prstGeom prst="rect">
            <a:avLst/>
          </a:prstGeom>
        </p:spPr>
        <p:txBody>
          <a:bodyPr wrap="square">
            <a:spAutoFit/>
          </a:bodyPr>
          <a:lstStyle/>
          <a:p>
            <a:pPr algn="just"/>
            <a:r>
              <a:rPr lang="el-GR" sz="2400" dirty="0" smtClean="0"/>
              <a:t>.</a:t>
            </a:r>
            <a:endParaRPr lang="el-GR" sz="24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85720" y="928670"/>
            <a:ext cx="8358245" cy="4732355"/>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altLang="el-GR" sz="2400" b="1" dirty="0" smtClean="0">
                <a:solidFill>
                  <a:schemeClr val="bg1"/>
                </a:solidFill>
              </a:rPr>
              <a:t>Τι</a:t>
            </a:r>
            <a:br>
              <a:rPr lang="el-GR" altLang="el-GR" sz="2400" b="1" dirty="0" smtClean="0">
                <a:solidFill>
                  <a:schemeClr val="bg1"/>
                </a:solidFill>
              </a:rPr>
            </a:br>
            <a:r>
              <a:rPr lang="el-GR" altLang="el-GR" sz="2400" b="1" dirty="0" smtClean="0">
                <a:solidFill>
                  <a:schemeClr val="bg1"/>
                </a:solidFill>
              </a:rPr>
              <a:t/>
            </a:r>
            <a:br>
              <a:rPr lang="el-GR" altLang="el-GR" sz="2400" b="1" dirty="0" smtClean="0">
                <a:solidFill>
                  <a:schemeClr val="bg1"/>
                </a:solidFill>
              </a:rPr>
            </a:br>
            <a:r>
              <a:rPr lang="el-GR" altLang="el-GR" sz="2400" b="1" dirty="0" smtClean="0">
                <a:solidFill>
                  <a:schemeClr val="bg1"/>
                </a:solidFill>
              </a:rPr>
              <a:t/>
            </a:r>
            <a:br>
              <a:rPr lang="el-GR" altLang="el-GR" sz="2400" b="1" dirty="0" smtClean="0">
                <a:solidFill>
                  <a:schemeClr val="bg1"/>
                </a:solidFill>
              </a:rPr>
            </a:br>
            <a:r>
              <a:rPr lang="el-GR" sz="2400" b="1" dirty="0" smtClean="0">
                <a:solidFill>
                  <a:schemeClr val="accent1">
                    <a:lumMod val="75000"/>
                  </a:schemeClr>
                </a:solidFill>
              </a:rPr>
              <a:t/>
            </a:r>
            <a:br>
              <a:rPr lang="el-GR" sz="2400" b="1" dirty="0" smtClean="0">
                <a:solidFill>
                  <a:schemeClr val="accent1">
                    <a:lumMod val="75000"/>
                  </a:schemeClr>
                </a:solidFill>
              </a:rPr>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endParaRPr lang="en-US" sz="2400" b="1" dirty="0" smtClean="0">
              <a:solidFill>
                <a:schemeClr val="accent1">
                  <a:lumMod val="75000"/>
                </a:schemeClr>
              </a:solidFill>
            </a:endParaRPr>
          </a:p>
        </p:txBody>
      </p:sp>
      <p:sp>
        <p:nvSpPr>
          <p:cNvPr id="3075"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3076"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077"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078" name="Rectangle 5"/>
          <p:cNvSpPr>
            <a:spLocks noChangeArrowheads="1"/>
          </p:cNvSpPr>
          <p:nvPr/>
        </p:nvSpPr>
        <p:spPr bwMode="auto">
          <a:xfrm>
            <a:off x="2916238" y="333375"/>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2200" b="1" dirty="0" smtClean="0">
                <a:solidFill>
                  <a:schemeClr val="bg1"/>
                </a:solidFill>
              </a:rPr>
              <a:t>ΑΣΚΗΣΗ 10’ ΣΕ ΟΜΑΔΕΣ </a:t>
            </a:r>
            <a:endParaRPr lang="en-US" altLang="el-GR" sz="2200" b="1" dirty="0">
              <a:solidFill>
                <a:schemeClr val="bg1"/>
              </a:solidFill>
            </a:endParaRPr>
          </a:p>
        </p:txBody>
      </p:sp>
      <p:sp>
        <p:nvSpPr>
          <p:cNvPr id="7" name="6 - Ορθογώνιο"/>
          <p:cNvSpPr/>
          <p:nvPr/>
        </p:nvSpPr>
        <p:spPr>
          <a:xfrm>
            <a:off x="428596" y="714356"/>
            <a:ext cx="8286808" cy="6463308"/>
          </a:xfrm>
          <a:prstGeom prst="rect">
            <a:avLst/>
          </a:prstGeom>
        </p:spPr>
        <p:txBody>
          <a:bodyPr wrap="square">
            <a:spAutoFit/>
          </a:bodyPr>
          <a:lstStyle/>
          <a:p>
            <a:endParaRPr lang="el-GR" b="1" dirty="0" smtClean="0">
              <a:solidFill>
                <a:srgbClr val="FF0000"/>
              </a:solidFill>
            </a:endParaRPr>
          </a:p>
          <a:p>
            <a:r>
              <a:rPr lang="el-GR" b="1" i="1" dirty="0" smtClean="0">
                <a:solidFill>
                  <a:srgbClr val="0070C0"/>
                </a:solidFill>
              </a:rPr>
              <a:t>Προσπαθήστε να ορίσετε τις παρακάτω λέξεις σε επίπεδο ομάδων  4-5 ατόμων. Σημειώστε τη σημασία και τη στόχευσή τους. </a:t>
            </a:r>
          </a:p>
          <a:p>
            <a:endParaRPr lang="el-GR" b="1" dirty="0" smtClean="0">
              <a:solidFill>
                <a:srgbClr val="FFC000"/>
              </a:solidFill>
            </a:endParaRPr>
          </a:p>
          <a:p>
            <a:pPr algn="ctr">
              <a:buFont typeface="Wingdings" pitchFamily="2" charset="2"/>
              <a:buChar char="v"/>
            </a:pPr>
            <a:r>
              <a:rPr lang="el-GR" b="1" dirty="0" smtClean="0">
                <a:solidFill>
                  <a:srgbClr val="FFC000"/>
                </a:solidFill>
              </a:rPr>
              <a:t>Ευρωπαϊκή οικονομική διακυβέρνηση</a:t>
            </a:r>
          </a:p>
          <a:p>
            <a:endParaRPr lang="el-GR" b="1" i="1" dirty="0" smtClean="0">
              <a:solidFill>
                <a:srgbClr val="0070C0"/>
              </a:solidFill>
            </a:endParaRPr>
          </a:p>
          <a:p>
            <a:endParaRPr lang="el-GR" b="1" dirty="0" smtClean="0">
              <a:solidFill>
                <a:srgbClr val="FF0000"/>
              </a:solidFill>
            </a:endParaRPr>
          </a:p>
          <a:p>
            <a:pPr>
              <a:buFont typeface="Wingdings" pitchFamily="2" charset="2"/>
              <a:buChar char="v"/>
            </a:pPr>
            <a:r>
              <a:rPr lang="el-GR" b="1" dirty="0" smtClean="0">
                <a:solidFill>
                  <a:srgbClr val="FF0000"/>
                </a:solidFill>
              </a:rPr>
              <a:t>Το Ευρωπαϊκό Εξάμηνο» (</a:t>
            </a:r>
            <a:r>
              <a:rPr lang="en-US" b="1" dirty="0" smtClean="0">
                <a:solidFill>
                  <a:srgbClr val="FF0000"/>
                </a:solidFill>
              </a:rPr>
              <a:t>European Semester</a:t>
            </a:r>
            <a:r>
              <a:rPr lang="el-GR" b="1" dirty="0" smtClean="0">
                <a:solidFill>
                  <a:srgbClr val="FF0000"/>
                </a:solidFill>
              </a:rPr>
              <a:t>)</a:t>
            </a:r>
          </a:p>
          <a:p>
            <a:pPr>
              <a:buFont typeface="Wingdings" pitchFamily="2" charset="2"/>
              <a:buChar char="v"/>
            </a:pPr>
            <a:endParaRPr lang="el-GR" b="1" dirty="0" smtClean="0">
              <a:solidFill>
                <a:srgbClr val="FF0000"/>
              </a:solidFill>
            </a:endParaRPr>
          </a:p>
          <a:p>
            <a:pPr lvl="3">
              <a:buFont typeface="Wingdings" pitchFamily="2" charset="2"/>
              <a:buChar char="v"/>
            </a:pPr>
            <a:r>
              <a:rPr lang="el-GR" b="1" dirty="0" smtClean="0">
                <a:solidFill>
                  <a:schemeClr val="accent1">
                    <a:lumMod val="75000"/>
                  </a:schemeClr>
                </a:solidFill>
              </a:rPr>
              <a:t>Η Έκθεση του μηχανισμού επαγρύπνησης</a:t>
            </a:r>
          </a:p>
          <a:p>
            <a:pPr>
              <a:buFont typeface="Wingdings" pitchFamily="2" charset="2"/>
              <a:buChar char="v"/>
            </a:pPr>
            <a:endParaRPr lang="el-GR" b="1" dirty="0" smtClean="0">
              <a:solidFill>
                <a:schemeClr val="accent1">
                  <a:lumMod val="75000"/>
                </a:schemeClr>
              </a:solidFill>
            </a:endParaRPr>
          </a:p>
          <a:p>
            <a:pPr algn="r">
              <a:buFont typeface="Wingdings" pitchFamily="2" charset="2"/>
              <a:buChar char="v"/>
            </a:pPr>
            <a:r>
              <a:rPr lang="el-GR" b="1" dirty="0" smtClean="0">
                <a:solidFill>
                  <a:schemeClr val="accent2">
                    <a:lumMod val="75000"/>
                  </a:schemeClr>
                </a:solidFill>
              </a:rPr>
              <a:t>Τα προγράμματα σταθερότητας</a:t>
            </a:r>
          </a:p>
          <a:p>
            <a:pPr>
              <a:buFont typeface="Wingdings" pitchFamily="2" charset="2"/>
              <a:buChar char="v"/>
            </a:pPr>
            <a:endParaRPr lang="el-GR" b="1" dirty="0" smtClean="0">
              <a:solidFill>
                <a:schemeClr val="accent1">
                  <a:lumMod val="75000"/>
                </a:schemeClr>
              </a:solidFill>
            </a:endParaRPr>
          </a:p>
          <a:p>
            <a:pPr>
              <a:buFont typeface="Wingdings" pitchFamily="2" charset="2"/>
              <a:buChar char="v"/>
            </a:pPr>
            <a:r>
              <a:rPr lang="el-GR" b="1" dirty="0" smtClean="0">
                <a:solidFill>
                  <a:srgbClr val="92D050"/>
                </a:solidFill>
              </a:rPr>
              <a:t>Τα προγράμματα σύγκλισης</a:t>
            </a:r>
          </a:p>
          <a:p>
            <a:pPr>
              <a:buFont typeface="Wingdings" pitchFamily="2" charset="2"/>
              <a:buChar char="v"/>
            </a:pPr>
            <a:endParaRPr lang="el-GR" b="1" dirty="0" smtClean="0">
              <a:solidFill>
                <a:srgbClr val="8A0000"/>
              </a:solidFill>
            </a:endParaRPr>
          </a:p>
          <a:p>
            <a:pPr lvl="1">
              <a:buFont typeface="Wingdings" pitchFamily="2" charset="2"/>
              <a:buChar char="v"/>
            </a:pPr>
            <a:r>
              <a:rPr lang="el-GR" b="1" dirty="0" smtClean="0">
                <a:solidFill>
                  <a:srgbClr val="8A0000"/>
                </a:solidFill>
              </a:rPr>
              <a:t>Τα Εθνικά Προγράμματα Μεταρρυθμίσεων (ΕΠΜ)</a:t>
            </a:r>
          </a:p>
          <a:p>
            <a:pPr lvl="1">
              <a:buFont typeface="Wingdings" pitchFamily="2" charset="2"/>
              <a:buChar char="v"/>
            </a:pPr>
            <a:endParaRPr lang="el-GR" b="1" dirty="0" smtClean="0">
              <a:solidFill>
                <a:srgbClr val="FFFF00"/>
              </a:solidFill>
            </a:endParaRPr>
          </a:p>
          <a:p>
            <a:pPr lvl="1" algn="r">
              <a:buFont typeface="Wingdings" pitchFamily="2" charset="2"/>
              <a:buChar char="v"/>
            </a:pPr>
            <a:r>
              <a:rPr lang="el-GR" b="1" dirty="0" smtClean="0"/>
              <a:t>Ετήσια Επισκόπηση της Ανάπτυξης</a:t>
            </a:r>
          </a:p>
          <a:p>
            <a:pPr lvl="1" algn="r">
              <a:buFont typeface="Wingdings" pitchFamily="2" charset="2"/>
              <a:buChar char="v"/>
            </a:pPr>
            <a:endParaRPr lang="el-GR" b="1" dirty="0" smtClean="0"/>
          </a:p>
          <a:p>
            <a:pPr lvl="1">
              <a:buFont typeface="Wingdings" pitchFamily="2" charset="2"/>
              <a:buChar char="v"/>
            </a:pPr>
            <a:r>
              <a:rPr lang="el-GR" b="1" dirty="0" smtClean="0">
                <a:solidFill>
                  <a:srgbClr val="0070C0"/>
                </a:solidFill>
              </a:rPr>
              <a:t>Σύμφωνο Σταθερότητας και Ανάπτυξης</a:t>
            </a:r>
            <a:endParaRPr lang="en-US" b="1" dirty="0" smtClean="0">
              <a:solidFill>
                <a:srgbClr val="0070C0"/>
              </a:solidFill>
            </a:endParaRPr>
          </a:p>
          <a:p>
            <a:endParaRPr lang="en-US" dirty="0" smtClean="0">
              <a:solidFill>
                <a:srgbClr val="FF0000"/>
              </a:solidFill>
            </a:endParaRPr>
          </a:p>
          <a:p>
            <a:endParaRPr lang="en-US" dirty="0" smtClean="0"/>
          </a:p>
          <a:p>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8"/>
            <a:ext cx="8642350" cy="4535487"/>
          </a:xfrm>
        </p:spPr>
        <p:txBody>
          <a:bodyPr/>
          <a:lstStyle/>
          <a:p>
            <a:pPr marL="457200" indent="-457200" eaLnBrk="1" hangingPunct="1">
              <a:lnSpc>
                <a:spcPct val="100000"/>
              </a:lnSpc>
              <a:buFont typeface="+mj-lt"/>
              <a:buAutoNum type="arabicParenR"/>
              <a:tabLst>
                <a:tab pos="723900" algn="l"/>
                <a:tab pos="1447800" algn="l"/>
                <a:tab pos="2171700" algn="l"/>
                <a:tab pos="2895600" algn="l"/>
                <a:tab pos="3619500" algn="l"/>
                <a:tab pos="4343400" algn="l"/>
                <a:tab pos="5067300" algn="l"/>
                <a:tab pos="5791200" algn="l"/>
                <a:tab pos="6515100" algn="l"/>
                <a:tab pos="7239000" algn="l"/>
              </a:tabLst>
              <a:defRPr/>
            </a:pPr>
            <a:r>
              <a:rPr lang="el-GR" sz="2400" b="1" dirty="0" smtClean="0"/>
              <a:t>Ισχυρότερη διακυβέρνηση στην ΕΕ</a:t>
            </a:r>
            <a:br>
              <a:rPr lang="el-GR" sz="2400" b="1" dirty="0" smtClean="0"/>
            </a:br>
            <a:r>
              <a:rPr lang="el-GR" sz="2400" dirty="0" smtClean="0"/>
              <a:t> </a:t>
            </a:r>
            <a:br>
              <a:rPr lang="el-GR" sz="2400" dirty="0" smtClean="0"/>
            </a:br>
            <a:r>
              <a:rPr lang="el-GR" sz="2400" i="1" dirty="0" smtClean="0"/>
              <a:t>Η ευρωπαϊκή οικονομική διακυβέρνηση βασίζεται σε πέντε άξονες προτεραιότητας που είναι οι εξής:</a:t>
            </a:r>
            <a:br>
              <a:rPr lang="el-GR" sz="2400" i="1" dirty="0" smtClean="0"/>
            </a:br>
            <a:r>
              <a:rPr lang="el-GR" sz="2400" dirty="0" smtClean="0"/>
              <a:t/>
            </a:r>
            <a:br>
              <a:rPr lang="el-GR" sz="2400" dirty="0" smtClean="0"/>
            </a:br>
            <a:r>
              <a:rPr lang="el-GR" sz="2400" b="1" dirty="0" smtClean="0"/>
              <a:t> 1.  Επιτήρηση των οικονομικών και δημοσιονομικών πολιτικών</a:t>
            </a:r>
            <a:br>
              <a:rPr lang="el-GR" sz="2400" b="1" dirty="0" smtClean="0"/>
            </a:br>
            <a:r>
              <a:rPr lang="el-GR" sz="2400" b="1" dirty="0" smtClean="0"/>
              <a:t> 2.  Συντονισμός του σχεδιασμού οικονομικής και δημοσιονομικής πολιτικής</a:t>
            </a:r>
            <a:br>
              <a:rPr lang="el-GR" sz="2400" b="1" dirty="0" smtClean="0"/>
            </a:br>
            <a:r>
              <a:rPr lang="el-GR" sz="2400" b="1" dirty="0" smtClean="0"/>
              <a:t> 3.  Καθορισμός των οικονομικών προτεραιοτήτων </a:t>
            </a:r>
            <a:br>
              <a:rPr lang="el-GR" sz="2400" b="1" dirty="0" smtClean="0"/>
            </a:br>
            <a:r>
              <a:rPr lang="el-GR" sz="2400" b="1" dirty="0" smtClean="0"/>
              <a:t>4.  Αποκατάσταση του χρηματοπιστωτικού τομέα </a:t>
            </a:r>
            <a:br>
              <a:rPr lang="el-GR" sz="2400" b="1" dirty="0" smtClean="0"/>
            </a:br>
            <a:r>
              <a:rPr lang="el-GR" sz="2400" b="1" dirty="0" smtClean="0"/>
              <a:t>5.  Δανειακή υποστήριξη από την Ευρωπαϊκή Ένωση. </a:t>
            </a: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8"/>
            <a:ext cx="8642350" cy="4535487"/>
          </a:xfrm>
        </p:spPr>
        <p:txBody>
          <a:bodyPr/>
          <a:lstStyle/>
          <a:p>
            <a:r>
              <a:rPr lang="el-GR" sz="2400" b="1" dirty="0" smtClean="0"/>
              <a:t>Το Σύμφωνο Σταθερότητας και Ανάπτυξης (</a:t>
            </a:r>
            <a:r>
              <a:rPr lang="el-GR" sz="2400" b="1" dirty="0" err="1" smtClean="0"/>
              <a:t>Stability</a:t>
            </a:r>
            <a:r>
              <a:rPr lang="el-GR" sz="2400" b="1" dirty="0" smtClean="0"/>
              <a:t> </a:t>
            </a:r>
            <a:r>
              <a:rPr lang="el-GR" sz="2400" b="1" dirty="0" err="1" smtClean="0"/>
              <a:t>and</a:t>
            </a:r>
            <a:r>
              <a:rPr lang="el-GR" sz="2400" b="1" dirty="0" smtClean="0"/>
              <a:t> </a:t>
            </a:r>
            <a:r>
              <a:rPr lang="el-GR" sz="2400" b="1" dirty="0" err="1" smtClean="0"/>
              <a:t>Growth</a:t>
            </a:r>
            <a:r>
              <a:rPr lang="el-GR" sz="2400" b="1" dirty="0" smtClean="0"/>
              <a:t> </a:t>
            </a:r>
            <a:r>
              <a:rPr lang="el-GR" sz="2400" b="1" dirty="0" err="1" smtClean="0"/>
              <a:t>Pact</a:t>
            </a:r>
            <a:r>
              <a:rPr lang="el-GR" sz="2400" b="1" dirty="0" smtClean="0"/>
              <a:t>)</a:t>
            </a:r>
            <a:r>
              <a:rPr lang="el-GR" sz="2400" dirty="0" smtClean="0"/>
              <a:t/>
            </a:r>
            <a:br>
              <a:rPr lang="el-GR" sz="2400" dirty="0" smtClean="0"/>
            </a:br>
            <a:r>
              <a:rPr lang="el-GR" sz="2400" dirty="0" smtClean="0"/>
              <a:t>Προσδιορίζει την  επιτήρηση των οικονομικών και δημοσιονομικών πολιτικών προσδιορίζεται (αναθεωρήθηκε τον Δεκέμβριο του 2011) και  προβλέπει ότι:</a:t>
            </a:r>
            <a:br>
              <a:rPr lang="el-GR" sz="2400" dirty="0" smtClean="0"/>
            </a:br>
            <a:r>
              <a:rPr lang="el-GR" sz="2400" dirty="0" smtClean="0"/>
              <a:t>  </a:t>
            </a:r>
            <a:r>
              <a:rPr lang="el-GR" sz="2400" b="1" dirty="0" smtClean="0"/>
              <a:t>α) η δημοσιονομική ισορροπία </a:t>
            </a:r>
            <a:r>
              <a:rPr lang="el-GR" sz="2400" dirty="0" smtClean="0"/>
              <a:t>των κρατών μελών πρέπει να συγκλίνει προς τον συγκεκριμένο μεσοπρόθεσμο στόχο της χώρας ("προληπτικό σκέλος"), </a:t>
            </a:r>
            <a:br>
              <a:rPr lang="el-GR" sz="2400" dirty="0" smtClean="0"/>
            </a:br>
            <a:r>
              <a:rPr lang="el-GR" sz="2400" b="1" dirty="0" smtClean="0"/>
              <a:t> β) </a:t>
            </a:r>
            <a:r>
              <a:rPr lang="el-GR" sz="2400" dirty="0" smtClean="0"/>
              <a:t>το έλλειμμα της γενικής κυβέρνησης δεν πρέπει να υπερβαίνει </a:t>
            </a:r>
            <a:r>
              <a:rPr lang="el-GR" sz="2400" b="1" dirty="0" smtClean="0"/>
              <a:t>το 3% του ΑΕΠ </a:t>
            </a:r>
            <a:r>
              <a:rPr lang="el-GR" sz="2400" dirty="0" smtClean="0"/>
              <a:t>και</a:t>
            </a:r>
            <a:br>
              <a:rPr lang="el-GR" sz="2400" dirty="0" smtClean="0"/>
            </a:br>
            <a:r>
              <a:rPr lang="el-GR" sz="2400" dirty="0" smtClean="0"/>
              <a:t> </a:t>
            </a:r>
            <a:r>
              <a:rPr lang="el-GR" sz="2400" b="1" dirty="0" smtClean="0"/>
              <a:t>γ) το δημόσιο χρέος δεν πρέπει να υπερβαίνει το 60% του ΑΕΠ </a:t>
            </a:r>
            <a:r>
              <a:rPr lang="el-GR" sz="2400" dirty="0" smtClean="0"/>
              <a:t>(ή τουλάχιστον να μειωθεί επαρκώς προς την κατεύθυνση του ορίου του 60%). </a:t>
            </a:r>
            <a:br>
              <a:rPr lang="el-GR" sz="2400" dirty="0" smtClean="0"/>
            </a:b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4" y="857232"/>
            <a:ext cx="8893175" cy="5357850"/>
          </a:xfrm>
        </p:spPr>
        <p:txBody>
          <a:bodyPr/>
          <a:lstStyle/>
          <a:p>
            <a:r>
              <a:rPr lang="el-GR" sz="2400" b="1" dirty="0" smtClean="0"/>
              <a:t>          Το Σύμφωνο Σταθερότητας και Ανάπτυξης (ΣΣΑ)</a:t>
            </a:r>
            <a:br>
              <a:rPr lang="el-GR" sz="2400" b="1" dirty="0" smtClean="0"/>
            </a:br>
            <a:r>
              <a:rPr lang="el-GR" sz="2400" b="1" dirty="0" smtClean="0"/>
              <a:t/>
            </a:r>
            <a:br>
              <a:rPr lang="el-GR" sz="2400" b="1" dirty="0" smtClean="0"/>
            </a:br>
            <a:r>
              <a:rPr lang="el-GR" sz="2400" b="1" dirty="0" smtClean="0"/>
              <a:t> Το </a:t>
            </a:r>
            <a:r>
              <a:rPr lang="el-GR" sz="2400" b="1" dirty="0" err="1" smtClean="0"/>
              <a:t>six</a:t>
            </a:r>
            <a:r>
              <a:rPr lang="el-GR" sz="2400" b="1" dirty="0" smtClean="0"/>
              <a:t>-</a:t>
            </a:r>
            <a:r>
              <a:rPr lang="el-GR" sz="2400" b="1" dirty="0" err="1" smtClean="0"/>
              <a:t>pack</a:t>
            </a:r>
            <a:r>
              <a:rPr lang="el-GR" sz="2400" b="1" dirty="0" smtClean="0"/>
              <a:t> (5  Κανονισμοί και 1 Οδηγία</a:t>
            </a:r>
            <a:r>
              <a:rPr lang="el-GR" sz="2400" dirty="0" smtClean="0"/>
              <a:t>) είναι παράγωγο δίκαιο της </a:t>
            </a:r>
            <a:r>
              <a:rPr lang="el-GR" sz="2400" b="1" dirty="0" smtClean="0"/>
              <a:t>ΕΕ </a:t>
            </a:r>
            <a:r>
              <a:rPr lang="el-GR" sz="2400" b="1" u="sng" dirty="0" smtClean="0"/>
              <a:t>για τα 28 κ-μ </a:t>
            </a:r>
            <a:r>
              <a:rPr lang="el-GR" sz="2400" dirty="0" smtClean="0"/>
              <a:t>και καλύπτει τη δημοσιονομική εποπτεία και μακροοικονομική επιτήρηση. Ενισχύει το ΣΣΑ δηλαδή τη Διαδικασία Υπερβολικού Ελλείμματος (ΔΥΕ), η οποία ισχύει για τα κ-μ που έχουν παραβιάσει το κριτήριο είτε του ελλείμματος είτε του χρέους  με αυστηρότερη εφαρμογή των </a:t>
            </a:r>
            <a:r>
              <a:rPr lang="el-GR" sz="2400" dirty="0" err="1" smtClean="0"/>
              <a:t>δημοσ</a:t>
            </a:r>
            <a:r>
              <a:rPr lang="el-GR" sz="2400" dirty="0" smtClean="0"/>
              <a:t>/</a:t>
            </a:r>
            <a:r>
              <a:rPr lang="el-GR" sz="2400" dirty="0" err="1" smtClean="0"/>
              <a:t>κών</a:t>
            </a:r>
            <a:r>
              <a:rPr lang="el-GR" sz="2400" dirty="0" smtClean="0"/>
              <a:t> κανόνων. </a:t>
            </a:r>
            <a:r>
              <a:rPr lang="el-GR" sz="2400" b="1" dirty="0" smtClean="0"/>
              <a:t/>
            </a:r>
            <a:br>
              <a:rPr lang="el-GR" sz="2400" b="1" dirty="0" smtClean="0"/>
            </a:br>
            <a:r>
              <a:rPr lang="el-GR" sz="2400" dirty="0" smtClean="0"/>
              <a:t/>
            </a:r>
            <a:br>
              <a:rPr lang="el-GR" sz="2400" dirty="0" smtClean="0"/>
            </a:br>
            <a:r>
              <a:rPr lang="el-GR" sz="2400" b="1" dirty="0" smtClean="0"/>
              <a:t>Το </a:t>
            </a:r>
            <a:r>
              <a:rPr lang="el-GR" sz="2400" b="1" dirty="0" err="1" smtClean="0"/>
              <a:t>two</a:t>
            </a:r>
            <a:r>
              <a:rPr lang="el-GR" sz="2400" b="1" dirty="0" smtClean="0"/>
              <a:t>-</a:t>
            </a:r>
            <a:r>
              <a:rPr lang="el-GR" sz="2400" b="1" dirty="0" err="1" smtClean="0"/>
              <a:t>pack</a:t>
            </a:r>
            <a:r>
              <a:rPr lang="el-GR" sz="2400" dirty="0" smtClean="0"/>
              <a:t> αποτελείται από 2 Κ</a:t>
            </a:r>
            <a:r>
              <a:rPr lang="el-GR" sz="2400" b="1" dirty="0" smtClean="0"/>
              <a:t>ανονισμούς και ισχύει </a:t>
            </a:r>
            <a:r>
              <a:rPr lang="el-GR" sz="2400" b="1" u="sng" dirty="0" smtClean="0"/>
              <a:t>μόνο για την Ευρωζώνη </a:t>
            </a:r>
            <a:r>
              <a:rPr lang="el-GR" sz="2400" dirty="0" smtClean="0"/>
              <a:t>αποσκοπεί στην ενίσχυση των μηχανισμών εποπτείας και την παρακολούθηση και αξιολόγηση των σχεδίων </a:t>
            </a:r>
            <a:r>
              <a:rPr lang="el-GR" sz="2400" dirty="0" err="1" smtClean="0"/>
              <a:t>δημοσ</a:t>
            </a:r>
            <a:r>
              <a:rPr lang="el-GR" sz="2400" dirty="0" smtClean="0"/>
              <a:t>/</a:t>
            </a:r>
            <a:r>
              <a:rPr lang="el-GR" sz="2400" dirty="0" err="1" smtClean="0"/>
              <a:t>κών</a:t>
            </a:r>
            <a:r>
              <a:rPr lang="el-GR" sz="2400" dirty="0" smtClean="0"/>
              <a:t> </a:t>
            </a:r>
            <a:r>
              <a:rPr lang="el-GR" sz="2400" dirty="0" err="1" smtClean="0"/>
              <a:t>προγ</a:t>
            </a:r>
            <a:r>
              <a:rPr lang="el-GR" sz="2400" dirty="0" smtClean="0"/>
              <a:t>/των, τη διασφάλιση της διόρθωσης των υπερβολικών ελλειμμάτων, την ενισχυμένη εποπτεία των κ-μ που αντιμετωπίζουν ή απειλούνται με οικονομικές δυσκολίες.</a:t>
            </a:r>
            <a:br>
              <a:rPr lang="el-GR" sz="2400" dirty="0" smtClean="0"/>
            </a:br>
            <a:r>
              <a:rPr lang="el-GR" sz="2400" b="1" dirty="0" smtClean="0"/>
              <a:t>…</a:t>
            </a: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8"/>
            <a:ext cx="8642350" cy="4535487"/>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400" b="1" dirty="0" smtClean="0"/>
              <a:t>Το «Ευρωπαϊκό Εξάμηνο» (</a:t>
            </a:r>
            <a:r>
              <a:rPr lang="en-US" sz="2400" b="1" dirty="0" smtClean="0"/>
              <a:t>European Semester</a:t>
            </a:r>
            <a:r>
              <a:rPr lang="el-GR" sz="2400" b="1" dirty="0" smtClean="0"/>
              <a:t>):</a:t>
            </a: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
        <p:nvSpPr>
          <p:cNvPr id="7" name="6 - Ορθογώνιο"/>
          <p:cNvSpPr/>
          <p:nvPr/>
        </p:nvSpPr>
        <p:spPr>
          <a:xfrm>
            <a:off x="857224" y="1785926"/>
            <a:ext cx="7429552" cy="2677656"/>
          </a:xfrm>
          <a:prstGeom prst="rect">
            <a:avLst/>
          </a:prstGeom>
        </p:spPr>
        <p:txBody>
          <a:bodyPr wrap="square">
            <a:spAutoFit/>
          </a:bodyPr>
          <a:lstStyle/>
          <a:p>
            <a:pPr algn="just"/>
            <a:r>
              <a:rPr lang="el-GR" sz="2400" dirty="0" smtClean="0"/>
              <a:t>Αποτελεί </a:t>
            </a:r>
            <a:r>
              <a:rPr lang="el-GR" sz="2400" b="1" u="sng" dirty="0" smtClean="0"/>
              <a:t>ένα μεταρρυθμιστικό μέσο συντονισμού των οικονομικών πολιτικών των κρατών μελών </a:t>
            </a:r>
            <a:r>
              <a:rPr lang="el-GR" sz="2400" dirty="0" smtClean="0"/>
              <a:t>κατά τη διάρκεια του οποίου η δημοσιονομική και διαρθρωτική πολιτική των κρατών μελών αναλύεται για να διαπιστωθεί που βρίσκεται η ΕΕ σχετικά με τους στόχους που τίθενται στη στρατηγική «Ευρώπη 2020».</a:t>
            </a:r>
            <a:endParaRPr lang="el-GR" sz="24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571471" y="857232"/>
            <a:ext cx="8321703" cy="4803793"/>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200" b="1" u="sng" dirty="0" smtClean="0"/>
              <a:t/>
            </a:r>
            <a:br>
              <a:rPr lang="el-GR" sz="2200" b="1" u="sng" dirty="0" smtClean="0"/>
            </a:br>
            <a:r>
              <a:rPr lang="el-GR" sz="2100" b="1" u="sng" dirty="0" smtClean="0"/>
              <a:t/>
            </a:r>
            <a:br>
              <a:rPr lang="el-GR" sz="2100" b="1" u="sng" dirty="0" smtClean="0"/>
            </a:br>
            <a:r>
              <a:rPr lang="el-GR" sz="2100" b="1" u="sng" dirty="0" smtClean="0"/>
              <a:t/>
            </a:r>
            <a:br>
              <a:rPr lang="el-GR" sz="2100" b="1" u="sng" dirty="0" smtClean="0"/>
            </a:br>
            <a:endParaRPr lang="en-US" sz="2100" b="1" dirty="0" smtClean="0"/>
          </a:p>
        </p:txBody>
      </p:sp>
      <p:sp>
        <p:nvSpPr>
          <p:cNvPr id="5123"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5124"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125"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5126" name="Rectangle 5"/>
          <p:cNvSpPr>
            <a:spLocks noChangeArrowheads="1"/>
          </p:cNvSpPr>
          <p:nvPr/>
        </p:nvSpPr>
        <p:spPr bwMode="auto">
          <a:xfrm>
            <a:off x="2916238" y="333375"/>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000" b="1" dirty="0" smtClean="0">
                <a:solidFill>
                  <a:schemeClr val="bg1"/>
                </a:solidFill>
                <a:effectLst>
                  <a:outerShdw blurRad="38100" dist="38100" dir="2700000" algn="tl">
                    <a:srgbClr val="000000">
                      <a:alpha val="43137"/>
                    </a:srgbClr>
                  </a:outerShdw>
                </a:effectLst>
              </a:rPr>
              <a:t>Το ευρωπαϊκό εξάμηνο</a:t>
            </a:r>
            <a:endParaRPr lang="en-US" altLang="el-GR" sz="2000" b="1" dirty="0">
              <a:solidFill>
                <a:schemeClr val="bg1"/>
              </a:solidFill>
            </a:endParaRPr>
          </a:p>
        </p:txBody>
      </p:sp>
      <p:sp>
        <p:nvSpPr>
          <p:cNvPr id="8194" name="Rectangle 2"/>
          <p:cNvSpPr>
            <a:spLocks noChangeArrowheads="1"/>
          </p:cNvSpPr>
          <p:nvPr/>
        </p:nvSpPr>
        <p:spPr bwMode="auto">
          <a:xfrm>
            <a:off x="857224" y="1000108"/>
            <a:ext cx="785818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a:r>
              <a:rPr kumimoji="0" lang="el-G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l-GR" b="1" i="1" u="sng" strike="noStrike" cap="none" normalizeH="0" baseline="0" dirty="0" smtClean="0">
                <a:ln>
                  <a:noFill/>
                </a:ln>
                <a:solidFill>
                  <a:schemeClr val="tx1"/>
                </a:solidFill>
                <a:effectLst/>
                <a:latin typeface="Calibri" pitchFamily="34" charset="0"/>
                <a:ea typeface="Calibri" pitchFamily="34" charset="0"/>
                <a:cs typeface="Calibri" pitchFamily="34" charset="0"/>
              </a:rPr>
              <a:t>Η Ετήσια επισκόπηση για την ανάπτυξη </a:t>
            </a:r>
            <a:r>
              <a:rPr kumimoji="0" lang="el-GR" b="1" i="1" u="none" strike="noStrike" cap="none" normalizeH="0" baseline="0" dirty="0" smtClean="0">
                <a:ln>
                  <a:noFill/>
                </a:ln>
                <a:solidFill>
                  <a:schemeClr val="tx1"/>
                </a:solidFill>
                <a:effectLst/>
                <a:latin typeface="Calibri" pitchFamily="34" charset="0"/>
                <a:ea typeface="Calibri" pitchFamily="34" charset="0"/>
                <a:cs typeface="Calibri" pitchFamily="34" charset="0"/>
              </a:rPr>
              <a:t>χαράσσει με σαφήνεια την κατεύθυνση προς την οποία πρέπει να κινηθεί η Ευρώπη τον επόμενο χρόνο βάσει προτεραιοτήτων που εστιάζονται: (α) σε μακροοικονομική σταθερότητα, (β) δημοσιονομική εξυγίανση, (γ) σε διαρθρωτικές μεταρρυθμίσεις και (δ) σε μέτρα τόνωσης της ανάπτυξης.</a:t>
            </a:r>
            <a:r>
              <a:rPr lang="el-GR" dirty="0" smtClean="0"/>
              <a:t> </a:t>
            </a:r>
          </a:p>
          <a:p>
            <a:pPr lvl="0" algn="just" defTabSz="914400"/>
            <a:endParaRPr lang="el-GR" dirty="0" smtClean="0"/>
          </a:p>
          <a:p>
            <a:pPr lvl="0" algn="just" defTabSz="914400"/>
            <a:r>
              <a:rPr lang="el-GR" dirty="0" smtClean="0"/>
              <a:t>Καθορίζει τι μπορεί να γίνει επιπλέον σε επίπεδο ΕΕ ώστε να βοηθηθούν τα κράτη μέλη να επανέλθουν σε υψηλότερα επίπεδα ανάπτυξης και να ανακάμψει η οικονομία. </a:t>
            </a:r>
          </a:p>
          <a:p>
            <a:pPr lvl="0" algn="just" defTabSz="914400"/>
            <a:r>
              <a:rPr lang="el-GR" dirty="0" smtClean="0"/>
              <a:t>Για το 2015, η Επιτροπή πρότεινε την υιοθέτηση μιας ενοποιημένης προσέγγισης της οικονομικής πολιτικής, η οποία θα βασίζεται σε τρεις κύριους αλληλένδετους πυλώνες:</a:t>
            </a:r>
          </a:p>
          <a:p>
            <a:pPr lvl="1" algn="just" defTabSz="914400">
              <a:buFont typeface="Wingdings" pitchFamily="2" charset="2"/>
              <a:buChar char="§"/>
            </a:pPr>
            <a:r>
              <a:rPr lang="el-GR" b="1" dirty="0" smtClean="0"/>
              <a:t>την τόνωση των επενδύσεων, </a:t>
            </a:r>
          </a:p>
          <a:p>
            <a:pPr lvl="1" algn="just" defTabSz="914400">
              <a:buFont typeface="Wingdings" pitchFamily="2" charset="2"/>
              <a:buChar char="§"/>
            </a:pPr>
            <a:r>
              <a:rPr lang="el-GR" b="1" dirty="0" smtClean="0"/>
              <a:t>την επιτάχυνση των διαρθρωτικών μεταρρυθμίσεων και</a:t>
            </a:r>
          </a:p>
          <a:p>
            <a:pPr lvl="1" algn="just" defTabSz="914400">
              <a:buFont typeface="Wingdings" pitchFamily="2" charset="2"/>
              <a:buChar char="§"/>
            </a:pPr>
            <a:r>
              <a:rPr lang="el-GR" b="1" dirty="0" smtClean="0"/>
              <a:t> την επιδίωξη υπεύθυνης, ευνοϊκής για την ανάπτυξη, δημοσιονομικής εξυγίανσης.</a:t>
            </a:r>
            <a:endParaRPr kumimoji="0" lang="el-GR" b="1" i="1"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sz="10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sz="10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sz="10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sz="10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l-GR" sz="1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l-GR" sz="10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d</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4" y="928670"/>
            <a:ext cx="8893175" cy="4732355"/>
          </a:xfrm>
        </p:spPr>
        <p:txBody>
          <a:bodyPr/>
          <a:lstStyle/>
          <a:p>
            <a:r>
              <a:rPr lang="el-GR" sz="2400" b="1" dirty="0" smtClean="0"/>
              <a:t>Το σύμφωνο σταθερότητας και ανάπτυξης (</a:t>
            </a:r>
            <a:r>
              <a:rPr lang="en-US" sz="2400" b="1" dirty="0" smtClean="0"/>
              <a:t>Growth and Stability Pact</a:t>
            </a:r>
            <a:r>
              <a:rPr lang="el-GR" sz="2400" b="1" dirty="0" smtClean="0"/>
              <a:t>)</a:t>
            </a:r>
            <a:br>
              <a:rPr lang="el-GR" sz="2400" b="1" dirty="0" smtClean="0"/>
            </a:br>
            <a:r>
              <a:rPr lang="el-GR" sz="2400" b="1" dirty="0" smtClean="0"/>
              <a:t/>
            </a:r>
            <a:br>
              <a:rPr lang="el-GR" sz="2400" b="1" dirty="0" smtClean="0"/>
            </a:br>
            <a:r>
              <a:rPr lang="el-GR" sz="2400" b="1" dirty="0" smtClean="0"/>
              <a:t>-</a:t>
            </a:r>
            <a:r>
              <a:rPr lang="el-GR" sz="2400" dirty="0" smtClean="0"/>
              <a:t>Το Σύμφωνο Σταθερότητας και Ανάπτυξης (ΣΣΑ) είναι ένα σύνολο κανόνων που σκοπό έχει να διασφαλίσει ότι οι χώρες της ΕΕ φροντίζουν να διατηρούν υγιή δημόσια οικονομικά και συντονίζουν τις δημοσιονομικές πολιτικές τους.</a:t>
            </a:r>
            <a:br>
              <a:rPr lang="el-GR" sz="2400" dirty="0" smtClean="0"/>
            </a:br>
            <a:r>
              <a:rPr lang="el-GR" sz="2400" dirty="0" smtClean="0"/>
              <a:t/>
            </a:r>
            <a:br>
              <a:rPr lang="el-GR" sz="2400" dirty="0" smtClean="0"/>
            </a:br>
            <a:r>
              <a:rPr lang="el-GR" sz="2400" dirty="0" smtClean="0"/>
              <a:t>Κάθε Απρίλιο, τα κ-μ καταρτίζουν τα δημοσιονομικά τους προγράμματα για τα επόμενα τρία έτη, σύμφωνα με τους κανόνες οικονομικής διακυβέρνησης του Συμφώνου Σταθερότητας και Ανάπτυξης ώστε να εμποδίζεται η εμφάνιση δημοσιονομικών προβλημάτων. Οι χώρες εκτός ευρώ υποβάλλουν «προγράμματα σύγκλισης</a:t>
            </a:r>
            <a:r>
              <a:rPr lang="el-GR" sz="2400" smtClean="0"/>
              <a:t>» με πρόσθετες </a:t>
            </a:r>
            <a:r>
              <a:rPr lang="el-GR" sz="2400" dirty="0" smtClean="0"/>
              <a:t>πληροφορίες σχετικά με τις νομισματικές πολιτικές.</a:t>
            </a:r>
            <a:br>
              <a:rPr lang="el-GR" sz="2400" dirty="0" smtClean="0"/>
            </a:br>
            <a:r>
              <a:rPr lang="en-US" sz="2400" b="1" dirty="0" smtClean="0"/>
              <a:t/>
            </a:r>
            <a:br>
              <a:rPr lang="en-US" sz="2400" b="1" dirty="0" smtClean="0"/>
            </a:br>
            <a:r>
              <a:rPr lang="en-US" sz="2400" b="1" dirty="0" smtClean="0"/>
              <a:t/>
            </a:r>
            <a:br>
              <a:rPr lang="en-US" sz="2400" b="1" dirty="0" smtClean="0"/>
            </a:br>
            <a:endParaRPr lang="en-US" sz="2400" b="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50825" y="1125539"/>
            <a:ext cx="8642350" cy="803264"/>
          </a:xfrm>
        </p:spPr>
        <p:txBody>
          <a:bodyPr/>
          <a:lstStyle/>
          <a:p>
            <a:pP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defRPr/>
            </a:pPr>
            <a:r>
              <a:rPr lang="el-GR" sz="2400" b="1" i="1" dirty="0" smtClean="0"/>
              <a:t>Τα προγράμματα σταθερότητας ή Σύγκλισης και τα  Εθνικά Προγράμματα Μεταρρυθμίσεων (ΕΠΠ)</a:t>
            </a:r>
            <a:br>
              <a:rPr lang="el-GR" sz="2400" b="1" i="1" dirty="0" smtClean="0"/>
            </a:br>
            <a:r>
              <a:rPr lang="el-GR" sz="2400" b="1" i="1" dirty="0" smtClean="0"/>
              <a:t/>
            </a:r>
            <a:br>
              <a:rPr lang="el-GR" sz="2400" b="1" i="1" dirty="0" smtClean="0"/>
            </a:br>
            <a:endParaRPr lang="en-US" sz="2400" b="1" i="1" dirty="0" smtClean="0"/>
          </a:p>
        </p:txBody>
      </p:sp>
      <p:sp>
        <p:nvSpPr>
          <p:cNvPr id="4099" name="Rectangle 2"/>
          <p:cNvSpPr>
            <a:spLocks noChangeArrowheads="1"/>
          </p:cNvSpPr>
          <p:nvPr/>
        </p:nvSpPr>
        <p:spPr bwMode="auto">
          <a:xfrm>
            <a:off x="0" y="6237288"/>
            <a:ext cx="9144000" cy="503237"/>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altLang="el-GR" sz="1800" b="1" dirty="0" smtClean="0">
                <a:solidFill>
                  <a:schemeClr val="bg1"/>
                </a:solidFill>
              </a:rPr>
              <a:t>Ευρωπαϊκή Ένωση: θεσμικά όργανα και πολιτικές</a:t>
            </a:r>
            <a:endParaRPr lang="en-US" altLang="el-GR" sz="1800" b="1" dirty="0">
              <a:solidFill>
                <a:schemeClr val="bg1"/>
              </a:solidFill>
            </a:endParaRPr>
          </a:p>
        </p:txBody>
      </p:sp>
      <p:sp>
        <p:nvSpPr>
          <p:cNvPr id="4100" name="Line 3"/>
          <p:cNvSpPr>
            <a:spLocks noChangeShapeType="1"/>
          </p:cNvSpPr>
          <p:nvPr/>
        </p:nvSpPr>
        <p:spPr bwMode="auto">
          <a:xfrm>
            <a:off x="179388" y="188913"/>
            <a:ext cx="1587" cy="1368425"/>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1" name="Line 4"/>
          <p:cNvSpPr>
            <a:spLocks noChangeShapeType="1"/>
          </p:cNvSpPr>
          <p:nvPr/>
        </p:nvSpPr>
        <p:spPr bwMode="auto">
          <a:xfrm>
            <a:off x="179388" y="188913"/>
            <a:ext cx="8713787" cy="1587"/>
          </a:xfrm>
          <a:prstGeom prst="line">
            <a:avLst/>
          </a:prstGeom>
          <a:noFill/>
          <a:ln w="50760">
            <a:solidFill>
              <a:srgbClr val="4A7EBB"/>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4102" name="Rectangle 5"/>
          <p:cNvSpPr>
            <a:spLocks noChangeArrowheads="1"/>
          </p:cNvSpPr>
          <p:nvPr/>
        </p:nvSpPr>
        <p:spPr bwMode="auto">
          <a:xfrm>
            <a:off x="2714612" y="357166"/>
            <a:ext cx="5543550" cy="431800"/>
          </a:xfrm>
          <a:prstGeom prst="rect">
            <a:avLst/>
          </a:prstGeom>
          <a:solidFill>
            <a:srgbClr val="10243E"/>
          </a:solidFill>
          <a:ln w="25560">
            <a:solidFill>
              <a:srgbClr val="3A5F8B"/>
            </a:solidFill>
            <a:round/>
            <a:headEnd/>
            <a:tailEnd/>
          </a:ln>
        </p:spPr>
        <p:txBody>
          <a:bodyPr lIns="90000" tIns="45000" rIns="90000" bIns="45000" anchor="ctr"/>
          <a:lstStyle>
            <a:lvl1pPr eaLnBrk="0" hangingPunct="0">
              <a:lnSpc>
                <a:spcPct val="93000"/>
              </a:lnSpc>
              <a:spcAft>
                <a:spcPts val="1425"/>
              </a:spcAft>
              <a:buClr>
                <a:srgbClr val="000000"/>
              </a:buClr>
              <a:buSzPct val="100000"/>
              <a:buFont typeface="Times New Roman" pitchFamily="18" charset="0"/>
              <a:tabLst>
                <a:tab pos="723900" algn="l"/>
                <a:tab pos="1447800" algn="l"/>
              </a:tabLst>
              <a:defRPr sz="3200">
                <a:solidFill>
                  <a:srgbClr val="000000"/>
                </a:solidFill>
                <a:latin typeface="Calibri" pitchFamily="34" charset="0"/>
                <a:cs typeface="Arial" charset="0"/>
              </a:defRPr>
            </a:lvl1pPr>
            <a:lvl2pPr eaLnBrk="0" hangingPunct="0">
              <a:lnSpc>
                <a:spcPct val="93000"/>
              </a:lnSpc>
              <a:spcAft>
                <a:spcPts val="1138"/>
              </a:spcAft>
              <a:buClr>
                <a:srgbClr val="000000"/>
              </a:buClr>
              <a:buSzPct val="100000"/>
              <a:buFont typeface="Times New Roman" pitchFamily="18" charset="0"/>
              <a:tabLst>
                <a:tab pos="723900" algn="l"/>
                <a:tab pos="1447800" algn="l"/>
              </a:tabLst>
              <a:defRPr sz="2400">
                <a:solidFill>
                  <a:srgbClr val="000000"/>
                </a:solidFill>
                <a:latin typeface="Calibri" pitchFamily="34" charset="0"/>
                <a:cs typeface="Arial" charset="0"/>
              </a:defRPr>
            </a:lvl2pPr>
            <a:lvl3pPr eaLnBrk="0" hangingPunct="0">
              <a:lnSpc>
                <a:spcPct val="93000"/>
              </a:lnSpc>
              <a:spcAft>
                <a:spcPts val="850"/>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3pPr>
            <a:lvl4pPr eaLnBrk="0" hangingPunct="0">
              <a:lnSpc>
                <a:spcPct val="93000"/>
              </a:lnSpc>
              <a:spcAft>
                <a:spcPts val="575"/>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4pPr>
            <a:lvl5pPr eaLnBrk="0" hangingPunct="0">
              <a:lnSpc>
                <a:spcPct val="93000"/>
              </a:lnSpc>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5pPr>
            <a:lvl6pPr marL="25146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6pPr>
            <a:lvl7pPr marL="29718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7pPr>
            <a:lvl8pPr marL="34290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8pPr>
            <a:lvl9pPr marL="3886200" indent="-228600" defTabSz="457200" eaLnBrk="0" fontAlgn="base" hangingPunct="0">
              <a:lnSpc>
                <a:spcPct val="93000"/>
              </a:lnSpc>
              <a:spcBef>
                <a:spcPct val="0"/>
              </a:spcBef>
              <a:spcAft>
                <a:spcPts val="288"/>
              </a:spcAft>
              <a:buClr>
                <a:srgbClr val="000000"/>
              </a:buClr>
              <a:buSzPct val="100000"/>
              <a:buFont typeface="Times New Roman" pitchFamily="18" charset="0"/>
              <a:tabLst>
                <a:tab pos="723900" algn="l"/>
                <a:tab pos="1447800" algn="l"/>
              </a:tabLst>
              <a:defRPr sz="2000">
                <a:solidFill>
                  <a:srgbClr val="000000"/>
                </a:solidFill>
                <a:latin typeface="Calibri" pitchFamily="34" charset="0"/>
                <a:cs typeface="Arial" charset="0"/>
              </a:defRPr>
            </a:lvl9pPr>
          </a:lstStyle>
          <a:p>
            <a:pPr algn="ctr" eaLnBrk="1" hangingPunct="1">
              <a:lnSpc>
                <a:spcPct val="100000"/>
              </a:lnSpc>
              <a:spcAft>
                <a:spcPct val="0"/>
              </a:spcAft>
            </a:pPr>
            <a:r>
              <a:rPr lang="el-GR" sz="2400" b="1" dirty="0" smtClean="0">
                <a:solidFill>
                  <a:schemeClr val="bg1"/>
                </a:solidFill>
                <a:effectLst>
                  <a:outerShdw blurRad="38100" dist="38100" dir="2700000" algn="tl">
                    <a:srgbClr val="000000">
                      <a:alpha val="43137"/>
                    </a:srgbClr>
                  </a:outerShdw>
                </a:effectLst>
              </a:rPr>
              <a:t>Το ευρωπαϊκό εξάμηνο</a:t>
            </a:r>
            <a:endParaRPr lang="en-US" altLang="el-GR" sz="2200" b="1" dirty="0">
              <a:solidFill>
                <a:schemeClr val="bg1"/>
              </a:solidFill>
            </a:endParaRPr>
          </a:p>
        </p:txBody>
      </p:sp>
      <p:sp>
        <p:nvSpPr>
          <p:cNvPr id="7" name="Rectangle 1"/>
          <p:cNvSpPr txBox="1">
            <a:spLocks noChangeArrowheads="1"/>
          </p:cNvSpPr>
          <p:nvPr/>
        </p:nvSpPr>
        <p:spPr bwMode="auto">
          <a:xfrm>
            <a:off x="357158" y="2071678"/>
            <a:ext cx="8786842" cy="3857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5000" rIns="90000" bIns="45000" numCol="1" anchor="t" anchorCtr="0" compatLnSpc="1">
            <a:prstTxWarp prst="textNoShape">
              <a:avLst/>
            </a:prstTxWarp>
          </a:bodyPr>
          <a:lstStyle/>
          <a:p>
            <a:pPr marL="0" marR="0" lvl="0" indent="0" algn="l" defTabSz="457200" rtl="0" eaLnBrk="1" fontAlgn="base" latinLnBrk="0" hangingPunct="1">
              <a:lnSpc>
                <a:spcPct val="100000"/>
              </a:lnSpc>
              <a:spcBef>
                <a:spcPct val="0"/>
              </a:spcBef>
              <a:spcAft>
                <a:spcPct val="0"/>
              </a:spcAft>
              <a:buClr>
                <a:srgbClr val="000000"/>
              </a:buClr>
              <a:buSzPct val="100000"/>
              <a:buFontTx/>
              <a:buChar char="-"/>
              <a:tabLst>
                <a:tab pos="723900" algn="l"/>
                <a:tab pos="1447800" algn="l"/>
                <a:tab pos="2171700" algn="l"/>
                <a:tab pos="2895600" algn="l"/>
                <a:tab pos="3619500" algn="l"/>
                <a:tab pos="4343400" algn="l"/>
                <a:tab pos="5067300" algn="l"/>
                <a:tab pos="5791200" algn="l"/>
                <a:tab pos="6515100" algn="l"/>
                <a:tab pos="7239000" algn="l"/>
              </a:tabLst>
              <a:defRPr/>
            </a:pPr>
            <a:r>
              <a:rPr kumimoji="0" lang="el-GR" sz="2400" b="1" i="1" u="none" strike="noStrike" kern="0" cap="none" spc="0" normalizeH="0" baseline="0" noProof="0" dirty="0" smtClean="0">
                <a:ln>
                  <a:noFill/>
                </a:ln>
                <a:solidFill>
                  <a:srgbClr val="000000"/>
                </a:solidFill>
                <a:effectLst/>
                <a:uLnTx/>
                <a:uFillTx/>
                <a:latin typeface="+mj-lt"/>
                <a:ea typeface="+mj-ea"/>
                <a:cs typeface="+mj-cs"/>
              </a:rPr>
              <a:t>Τα </a:t>
            </a:r>
            <a:r>
              <a:rPr kumimoji="0" lang="el-GR" sz="2400" b="1" u="none" strike="noStrike" kern="0" cap="none" spc="0" normalizeH="0" baseline="0" noProof="0" dirty="0" smtClean="0">
                <a:ln>
                  <a:noFill/>
                </a:ln>
                <a:solidFill>
                  <a:srgbClr val="000000"/>
                </a:solidFill>
                <a:effectLst/>
                <a:uLnTx/>
                <a:uFillTx/>
                <a:latin typeface="+mj-lt"/>
                <a:ea typeface="+mj-ea"/>
                <a:cs typeface="+mj-cs"/>
              </a:rPr>
              <a:t>προγράμματα σταθερότητας(Ευρωζώνη) ή Σύγκλισης (28 κ-μ): </a:t>
            </a:r>
          </a:p>
          <a:p>
            <a:pPr marL="0" marR="0" lvl="0" indent="0" algn="l" defTabSz="457200" rtl="0" eaLnBrk="1" fontAlgn="base" latinLnBrk="0" hangingPunct="1">
              <a:lnSpc>
                <a:spcPct val="100000"/>
              </a:lnSpc>
              <a:spcBef>
                <a:spcPct val="0"/>
              </a:spcBef>
              <a:spcAft>
                <a:spcPct val="0"/>
              </a:spcAft>
              <a:buClr>
                <a:srgbClr val="000000"/>
              </a:buClr>
              <a:buSzPct val="100000"/>
              <a:tabLst>
                <a:tab pos="723900" algn="l"/>
                <a:tab pos="1447800" algn="l"/>
                <a:tab pos="2171700" algn="l"/>
                <a:tab pos="2895600" algn="l"/>
                <a:tab pos="3619500" algn="l"/>
                <a:tab pos="4343400" algn="l"/>
                <a:tab pos="5067300" algn="l"/>
                <a:tab pos="5791200" algn="l"/>
                <a:tab pos="6515100" algn="l"/>
                <a:tab pos="7239000" algn="l"/>
              </a:tabLst>
              <a:defRPr/>
            </a:pPr>
            <a:endParaRPr lang="el-GR" sz="2400" b="1" kern="0" dirty="0" smtClean="0">
              <a:solidFill>
                <a:srgbClr val="000000"/>
              </a:solidFill>
              <a:latin typeface="+mj-lt"/>
              <a:ea typeface="+mj-ea"/>
              <a:cs typeface="+mj-cs"/>
            </a:endParaRPr>
          </a:p>
          <a:p>
            <a:pPr marL="0" marR="0" lvl="0" indent="0" algn="l" defTabSz="457200" rtl="0" eaLnBrk="1" fontAlgn="base" latinLnBrk="0" hangingPunct="1">
              <a:lnSpc>
                <a:spcPct val="100000"/>
              </a:lnSpc>
              <a:spcBef>
                <a:spcPct val="0"/>
              </a:spcBef>
              <a:spcAft>
                <a:spcPct val="0"/>
              </a:spcAft>
              <a:buClr>
                <a:srgbClr val="000000"/>
              </a:buClr>
              <a:buSzPct val="100000"/>
              <a:tabLst>
                <a:tab pos="723900" algn="l"/>
                <a:tab pos="1447800" algn="l"/>
                <a:tab pos="2171700" algn="l"/>
                <a:tab pos="2895600" algn="l"/>
                <a:tab pos="3619500" algn="l"/>
                <a:tab pos="4343400" algn="l"/>
                <a:tab pos="5067300" algn="l"/>
                <a:tab pos="5791200" algn="l"/>
                <a:tab pos="6515100" algn="l"/>
                <a:tab pos="7239000" algn="l"/>
              </a:tabLst>
              <a:defRPr/>
            </a:pPr>
            <a:r>
              <a:rPr kumimoji="0" lang="el-GR" sz="2400" u="none" strike="noStrike" kern="0" cap="none" spc="0" normalizeH="0" baseline="0" noProof="0" dirty="0" smtClean="0">
                <a:ln>
                  <a:noFill/>
                </a:ln>
                <a:solidFill>
                  <a:srgbClr val="000000"/>
                </a:solidFill>
                <a:effectLst/>
                <a:uLnTx/>
                <a:uFillTx/>
                <a:latin typeface="+mj-lt"/>
                <a:ea typeface="+mj-ea"/>
                <a:cs typeface="+mj-cs"/>
              </a:rPr>
              <a:t>περιλαμβάνουν</a:t>
            </a:r>
            <a:r>
              <a:rPr lang="el-GR" sz="2400" kern="0" dirty="0" smtClean="0">
                <a:solidFill>
                  <a:srgbClr val="000000"/>
                </a:solidFill>
                <a:latin typeface="+mj-lt"/>
                <a:ea typeface="+mj-ea"/>
                <a:cs typeface="+mj-cs"/>
              </a:rPr>
              <a:t>ν τα σχέδια των χωρών για υγιή δημόσια οικονομικά  </a:t>
            </a:r>
          </a:p>
          <a:p>
            <a:pPr marL="0" marR="0" lvl="0" indent="0" algn="l" defTabSz="457200" rtl="0" eaLnBrk="1" fontAlgn="base" latinLnBrk="0" hangingPunct="1">
              <a:lnSpc>
                <a:spcPct val="100000"/>
              </a:lnSpc>
              <a:spcBef>
                <a:spcPct val="0"/>
              </a:spcBef>
              <a:spcAft>
                <a:spcPct val="0"/>
              </a:spcAft>
              <a:buClr>
                <a:srgbClr val="000000"/>
              </a:buClr>
              <a:buSzPct val="100000"/>
              <a:buFontTx/>
              <a:buChar char="-"/>
              <a:tabLst>
                <a:tab pos="723900" algn="l"/>
                <a:tab pos="1447800" algn="l"/>
                <a:tab pos="2171700" algn="l"/>
                <a:tab pos="2895600" algn="l"/>
                <a:tab pos="3619500" algn="l"/>
                <a:tab pos="4343400" algn="l"/>
                <a:tab pos="5067300" algn="l"/>
                <a:tab pos="5791200" algn="l"/>
                <a:tab pos="6515100" algn="l"/>
                <a:tab pos="7239000" algn="l"/>
              </a:tabLst>
              <a:defRPr/>
            </a:pPr>
            <a:endParaRPr lang="el-GR" sz="2400" b="1" i="1" kern="0" dirty="0" smtClean="0">
              <a:solidFill>
                <a:srgbClr val="000000"/>
              </a:solidFill>
              <a:latin typeface="+mj-lt"/>
              <a:ea typeface="+mj-ea"/>
              <a:cs typeface="+mj-cs"/>
            </a:endParaRPr>
          </a:p>
          <a:p>
            <a:pPr marL="0" marR="0" lvl="0" indent="0" algn="l" defTabSz="457200" rtl="0" eaLnBrk="1" fontAlgn="base" latinLnBrk="0" hangingPunct="1">
              <a:lnSpc>
                <a:spcPct val="100000"/>
              </a:lnSpc>
              <a:spcBef>
                <a:spcPct val="0"/>
              </a:spcBef>
              <a:spcAft>
                <a:spcPct val="0"/>
              </a:spcAft>
              <a:buClr>
                <a:srgbClr val="000000"/>
              </a:buClr>
              <a:buSzPct val="100000"/>
              <a:buFontTx/>
              <a:buChar char="-"/>
              <a:tabLst>
                <a:tab pos="723900" algn="l"/>
                <a:tab pos="1447800" algn="l"/>
                <a:tab pos="2171700" algn="l"/>
                <a:tab pos="2895600" algn="l"/>
                <a:tab pos="3619500" algn="l"/>
                <a:tab pos="4343400" algn="l"/>
                <a:tab pos="5067300" algn="l"/>
                <a:tab pos="5791200" algn="l"/>
                <a:tab pos="6515100" algn="l"/>
                <a:tab pos="7239000" algn="l"/>
              </a:tabLst>
              <a:defRPr/>
            </a:pPr>
            <a:r>
              <a:rPr kumimoji="0" lang="el-GR" sz="2400" b="1" u="none" strike="noStrike" kern="0" cap="none" spc="0" normalizeH="0" baseline="0" noProof="0" dirty="0" smtClean="0">
                <a:ln>
                  <a:noFill/>
                </a:ln>
                <a:solidFill>
                  <a:srgbClr val="000000"/>
                </a:solidFill>
                <a:effectLst/>
                <a:uLnTx/>
                <a:uFillTx/>
                <a:latin typeface="+mj-lt"/>
                <a:ea typeface="+mj-ea"/>
                <a:cs typeface="+mj-cs"/>
              </a:rPr>
              <a:t>Τα  Εθνικά Προγράμματα Μεταρρυθμίσεων-ΕΠΜ  (28 κ-μ):</a:t>
            </a:r>
          </a:p>
          <a:p>
            <a:pPr marL="0" marR="0" lvl="0" indent="0" algn="l" defTabSz="457200" rtl="0" eaLnBrk="1" fontAlgn="base" latinLnBrk="0" hangingPunct="1">
              <a:lnSpc>
                <a:spcPct val="100000"/>
              </a:lnSpc>
              <a:spcBef>
                <a:spcPct val="0"/>
              </a:spcBef>
              <a:spcAft>
                <a:spcPct val="0"/>
              </a:spcAft>
              <a:buClr>
                <a:srgbClr val="000000"/>
              </a:buClr>
              <a:buSzPct val="100000"/>
              <a:tabLst>
                <a:tab pos="723900" algn="l"/>
                <a:tab pos="1447800" algn="l"/>
                <a:tab pos="2171700" algn="l"/>
                <a:tab pos="2895600" algn="l"/>
                <a:tab pos="3619500" algn="l"/>
                <a:tab pos="4343400" algn="l"/>
                <a:tab pos="5067300" algn="l"/>
                <a:tab pos="5791200" algn="l"/>
                <a:tab pos="6515100" algn="l"/>
                <a:tab pos="7239000" algn="l"/>
              </a:tabLst>
              <a:defRPr/>
            </a:pPr>
            <a:endParaRPr lang="el-GR" sz="2400" b="1" kern="0" dirty="0" smtClean="0">
              <a:solidFill>
                <a:srgbClr val="000000"/>
              </a:solidFill>
              <a:latin typeface="+mj-lt"/>
              <a:ea typeface="+mj-ea"/>
              <a:cs typeface="+mj-cs"/>
            </a:endParaRPr>
          </a:p>
          <a:p>
            <a:pPr marL="0" marR="0" lvl="0" indent="0" algn="l" defTabSz="457200" rtl="0" eaLnBrk="1" fontAlgn="base" latinLnBrk="0" hangingPunct="1">
              <a:lnSpc>
                <a:spcPct val="100000"/>
              </a:lnSpc>
              <a:spcBef>
                <a:spcPct val="0"/>
              </a:spcBef>
              <a:spcAft>
                <a:spcPct val="0"/>
              </a:spcAft>
              <a:buClr>
                <a:srgbClr val="000000"/>
              </a:buClr>
              <a:buSzPct val="100000"/>
              <a:tabLst>
                <a:tab pos="723900" algn="l"/>
                <a:tab pos="1447800" algn="l"/>
                <a:tab pos="2171700" algn="l"/>
                <a:tab pos="2895600" algn="l"/>
                <a:tab pos="3619500" algn="l"/>
                <a:tab pos="4343400" algn="l"/>
                <a:tab pos="5067300" algn="l"/>
                <a:tab pos="5791200" algn="l"/>
                <a:tab pos="6515100" algn="l"/>
                <a:tab pos="7239000" algn="l"/>
              </a:tabLst>
              <a:defRPr/>
            </a:pPr>
            <a:r>
              <a:rPr kumimoji="0" lang="el-GR" sz="2400" u="none" strike="noStrike" kern="0" cap="none" spc="0" normalizeH="0" baseline="0" noProof="0" dirty="0" smtClean="0">
                <a:ln>
                  <a:noFill/>
                </a:ln>
                <a:solidFill>
                  <a:srgbClr val="000000"/>
                </a:solidFill>
                <a:effectLst/>
                <a:uLnTx/>
                <a:uFillTx/>
                <a:latin typeface="+mj-lt"/>
                <a:ea typeface="+mj-ea"/>
                <a:cs typeface="+mj-cs"/>
              </a:rPr>
              <a:t>περιλαμβάνουν τις</a:t>
            </a:r>
            <a:r>
              <a:rPr kumimoji="0" lang="el-GR" sz="2400" u="none" strike="noStrike" kern="0" cap="none" spc="0" normalizeH="0" noProof="0" dirty="0" smtClean="0">
                <a:ln>
                  <a:noFill/>
                </a:ln>
                <a:solidFill>
                  <a:srgbClr val="000000"/>
                </a:solidFill>
                <a:effectLst/>
                <a:uLnTx/>
                <a:uFillTx/>
                <a:latin typeface="+mj-lt"/>
                <a:ea typeface="+mj-ea"/>
                <a:cs typeface="+mj-cs"/>
              </a:rPr>
              <a:t> μεταρρυθμίσεις και τα μέτρα που αποσκοπούν σε μια έξυπνη, διατηρήσιμη και χωρίς αποκλεισμούς ανάπτυξη</a:t>
            </a:r>
            <a:r>
              <a:rPr kumimoji="0" lang="el-GR" sz="2400" b="1" i="1" u="none" strike="noStrike" kern="0" cap="none" spc="0" normalizeH="0" noProof="0" dirty="0" smtClean="0">
                <a:ln>
                  <a:noFill/>
                </a:ln>
                <a:solidFill>
                  <a:srgbClr val="000000"/>
                </a:solidFill>
                <a:effectLst/>
                <a:uLnTx/>
                <a:uFillTx/>
                <a:latin typeface="+mj-lt"/>
                <a:ea typeface="+mj-ea"/>
                <a:cs typeface="+mj-cs"/>
              </a:rPr>
              <a:t>.</a:t>
            </a:r>
            <a:r>
              <a:rPr kumimoji="0" lang="el-GR" sz="2400" b="1" i="1" u="none" strike="noStrike" kern="0" cap="none" spc="0" normalizeH="0" baseline="0" noProof="0" dirty="0" smtClean="0">
                <a:ln>
                  <a:noFill/>
                </a:ln>
                <a:solidFill>
                  <a:srgbClr val="000000"/>
                </a:solidFill>
                <a:effectLst/>
                <a:uLnTx/>
                <a:uFillTx/>
                <a:latin typeface="+mj-lt"/>
                <a:ea typeface="+mj-ea"/>
                <a:cs typeface="+mj-cs"/>
              </a:rPr>
              <a:t/>
            </a:r>
            <a:br>
              <a:rPr kumimoji="0" lang="el-GR" sz="2400" b="1" i="1" u="none" strike="noStrike" kern="0" cap="none" spc="0" normalizeH="0" baseline="0" noProof="0" dirty="0" smtClean="0">
                <a:ln>
                  <a:noFill/>
                </a:ln>
                <a:solidFill>
                  <a:srgbClr val="000000"/>
                </a:solidFill>
                <a:effectLst/>
                <a:uLnTx/>
                <a:uFillTx/>
                <a:latin typeface="+mj-lt"/>
                <a:ea typeface="+mj-ea"/>
                <a:cs typeface="+mj-cs"/>
              </a:rPr>
            </a:br>
            <a:r>
              <a:rPr kumimoji="0" lang="el-GR" sz="2400" b="1" i="1" u="none" strike="noStrike" kern="0" cap="none" spc="0" normalizeH="0" baseline="0" noProof="0" dirty="0" smtClean="0">
                <a:ln>
                  <a:noFill/>
                </a:ln>
                <a:solidFill>
                  <a:srgbClr val="000000"/>
                </a:solidFill>
                <a:effectLst/>
                <a:uLnTx/>
                <a:uFillTx/>
                <a:latin typeface="+mj-lt"/>
                <a:ea typeface="+mj-ea"/>
                <a:cs typeface="+mj-cs"/>
              </a:rPr>
              <a:t/>
            </a:r>
            <a:br>
              <a:rPr kumimoji="0" lang="el-GR" sz="2400" b="1" i="1" u="none" strike="noStrike" kern="0" cap="none" spc="0" normalizeH="0" baseline="0" noProof="0" dirty="0" smtClean="0">
                <a:ln>
                  <a:noFill/>
                </a:ln>
                <a:solidFill>
                  <a:srgbClr val="000000"/>
                </a:solidFill>
                <a:effectLst/>
                <a:uLnTx/>
                <a:uFillTx/>
                <a:latin typeface="+mj-lt"/>
                <a:ea typeface="+mj-ea"/>
                <a:cs typeface="+mj-cs"/>
              </a:rPr>
            </a:br>
            <a:endParaRPr kumimoji="0" lang="en-US" sz="2400" b="1" i="1" u="none" strike="noStrike" kern="0" cap="none" spc="0" normalizeH="0" baseline="0" noProof="0" dirty="0" smtClean="0">
              <a:ln>
                <a:noFill/>
              </a:ln>
              <a:solidFill>
                <a:srgbClr val="000000"/>
              </a:solidFill>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Θέμα του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Θέμα του Offic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charset="0"/>
          </a:defRPr>
        </a:defPPr>
      </a:lstStyle>
    </a:lnDef>
  </a:objectDefaults>
  <a:extraClrSchemeLst>
    <a:extraClrScheme>
      <a:clrScheme name="Θέμα του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Θέμα του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Θέμα του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Θέμα του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Θέμα του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Θέμα του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Θέμα του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1714</TotalTime>
  <Words>709</Words>
  <Application>Microsoft Office PowerPoint</Application>
  <PresentationFormat>Προβολή στην οθόνη (4:3)</PresentationFormat>
  <Paragraphs>139</Paragraphs>
  <Slides>16</Slides>
  <Notes>15</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Ευρώπη 2020  Το ευρωπαϊκό εξάμηνο</vt:lpstr>
      <vt:lpstr>Τι         </vt:lpstr>
      <vt:lpstr>Ισχυρότερη διακυβέρνηση στην ΕΕ   Η ευρωπαϊκή οικονομική διακυβέρνηση βασίζεται σε πέντε άξονες προτεραιότητας που είναι οι εξής:   1.  Επιτήρηση των οικονομικών και δημοσιονομικών πολιτικών  2.  Συντονισμός του σχεδιασμού οικονομικής και δημοσιονομικής πολιτικής  3.  Καθορισμός των οικονομικών προτεραιοτήτων  4.  Αποκατάσταση του χρηματοπιστωτικού τομέα  5.  Δανειακή υποστήριξη από την Ευρωπαϊκή Ένωση. </vt:lpstr>
      <vt:lpstr>Το Σύμφωνο Σταθερότητας και Ανάπτυξης (Stability and Growth Pact) Προσδιορίζει την  επιτήρηση των οικονομικών και δημοσιονομικών πολιτικών προσδιορίζεται (αναθεωρήθηκε τον Δεκέμβριο του 2011) και  προβλέπει ότι:   α) η δημοσιονομική ισορροπία των κρατών μελών πρέπει να συγκλίνει προς τον συγκεκριμένο μεσοπρόθεσμο στόχο της χώρας ("προληπτικό σκέλος"),   β) το έλλειμμα της γενικής κυβέρνησης δεν πρέπει να υπερβαίνει το 3% του ΑΕΠ και  γ) το δημόσιο χρέος δεν πρέπει να υπερβαίνει το 60% του ΑΕΠ (ή τουλάχιστον να μειωθεί επαρκώς προς την κατεύθυνση του ορίου του 60%).  </vt:lpstr>
      <vt:lpstr>          Το Σύμφωνο Σταθερότητας και Ανάπτυξης (ΣΣΑ)   Το six-pack (5  Κανονισμοί και 1 Οδηγία) είναι παράγωγο δίκαιο της ΕΕ για τα 28 κ-μ και καλύπτει τη δημοσιονομική εποπτεία και μακροοικονομική επιτήρηση. Ενισχύει το ΣΣΑ δηλαδή τη Διαδικασία Υπερβολικού Ελλείμματος (ΔΥΕ), η οποία ισχύει για τα κ-μ που έχουν παραβιάσει το κριτήριο είτε του ελλείμματος είτε του χρέους  με αυστηρότερη εφαρμογή των δημοσ/κών κανόνων.   Το two-pack αποτελείται από 2 Κανονισμούς και ισχύει μόνο για την Ευρωζώνη αποσκοπεί στην ενίσχυση των μηχανισμών εποπτείας και την παρακολούθηση και αξιολόγηση των σχεδίων δημοσ/κών προγ/των, τη διασφάλιση της διόρθωσης των υπερβολικών ελλειμμάτων, την ενισχυμένη εποπτεία των κ-μ που αντιμετωπίζουν ή απειλούνται με οικονομικές δυσκολίες. …</vt:lpstr>
      <vt:lpstr>Το «Ευρωπαϊκό Εξάμηνο» (European Semester):</vt:lpstr>
      <vt:lpstr>   </vt:lpstr>
      <vt:lpstr>Το σύμφωνο σταθερότητας και ανάπτυξης (Growth and Stability Pact)  -Το Σύμφωνο Σταθερότητας και Ανάπτυξης (ΣΣΑ) είναι ένα σύνολο κανόνων που σκοπό έχει να διασφαλίσει ότι οι χώρες της ΕΕ φροντίζουν να διατηρούν υγιή δημόσια οικονομικά και συντονίζουν τις δημοσιονομικές πολιτικές τους.  Κάθε Απρίλιο, τα κ-μ καταρτίζουν τα δημοσιονομικά τους προγράμματα για τα επόμενα τρία έτη, σύμφωνα με τους κανόνες οικονομικής διακυβέρνησης του Συμφώνου Σταθερότητας και Ανάπτυξης ώστε να εμποδίζεται η εμφάνιση δημοσιονομικών προβλημάτων. Οι χώρες εκτός ευρώ υποβάλλουν «προγράμματα σύγκλισης» με πρόσθετες πληροφορίες σχετικά με τις νομισματικές πολιτικές.   </vt:lpstr>
      <vt:lpstr>Τα προγράμματα σταθερότητας ή Σύγκλισης και τα  Εθνικά Προγράμματα Μεταρρυθμίσεων (ΕΠΠ)  </vt:lpstr>
      <vt:lpstr>Π.χ. Για την Ελλάδα, τα προγράμματα περιλαμβάνουν την επιτυχία των ακολούθων δεικτών:  </vt:lpstr>
      <vt:lpstr>Στην Ελλάδα  </vt:lpstr>
      <vt:lpstr> </vt:lpstr>
      <vt:lpstr>ΟΡΟΣΗΜΑ(συνέχεια) Τον Απρίλιο, τα κ-μ μέλη υποβάλλουν τα σχέδιά τους για την εξασφάλιση υγιών δημόσιων οικονομικών (προγράμματα σταθερότητας ή σύγκλισης και προγράμματα μεταρρυθμίσεων σε συσχέτιση με τους στόχους της στρατηγικής Ευρώπη 2020 για έξυπνη, διατηρήσιμη και χωρίς αποκλεισμούς ανάπτυξη σε τομείς όπως η απασχόληση, η εκπαίδευση, η έρευνα- καινοτομία, η ενέργεια, η κοινωνική ένταξη, κλπ.   Τον Μάιο, η Επιτροπή προτείνει κατά περίπτωση ανά χώρα συστάσεις (εξατομικευμένες συμβουλές πολιτικής σε τομείς προτεραιότητας για τους επόμενους 12-18 μήνες). Το Συμβούλιο εξετάζει τις συστάσεις και το Ευρωπαϊκό Συμβούλιο τις εγκρίνει ώστε τα κ-μ να λάβουν κατευθύνσεις και να καταρτίσουν τους προϋπολογισμούς τους του επόμενου έτους.  Στα τέλη Ιουνίου το Συμβούλιο εγκρίνει τις συστάσεις ανά χώρα.   </vt:lpstr>
      <vt:lpstr>   </vt:lpstr>
      <vt:lpstr>Η ιδέα του ευρωπαϊκού εξαμήνου είναι:  -  τα κ-μ να επιτηρούνται από την ΕΕ για μια περίοδο έξι μηνών κάθε χρόνο και να εντοπίζονται ασυμβατότητες και οποιεσδήποτε ανισορροπίες των κρατών εν τη γενέσει τους,   -να επιτραπεί ένας καλύτερος δημοσιονομικός συντονισμός ώστε να εξασφαλιστεί ότι ουδείς θα παρεκκλίνει επικίνδυνα θέτοντας σε κίνδυνο τις υπόλοιπες χώρες.</vt:lpstr>
      <vt:lpstr>     ΑΣΚΗΣΗ 20’  Αντιπαραθετική συζήτηση σε ομάδες 10’  και παρουσίαση των αποτελεσμάτων  κάθε ομάδας 10’.  Αντικείμενο της συζήτησης:   «εντοπίστε θετικά και αρνητικά σημεία της λειτουργίας του ευρωπαϊκού εξαμήνου»  Οι μισές ομάδες να εντοπίσουν θετικά σημεία και οι μισές αρνητικά σημεία.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ioanna</dc:creator>
  <cp:lastModifiedBy>amfitheatro</cp:lastModifiedBy>
  <cp:revision>286</cp:revision>
  <cp:lastPrinted>1601-01-01T00:00:00Z</cp:lastPrinted>
  <dcterms:created xsi:type="dcterms:W3CDTF">1601-01-01T00:00:00Z</dcterms:created>
  <dcterms:modified xsi:type="dcterms:W3CDTF">2015-10-21T08:10:38Z</dcterms:modified>
</cp:coreProperties>
</file>