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89"/>
  </p:notesMasterIdLst>
  <p:sldIdLst>
    <p:sldId id="257" r:id="rId3"/>
    <p:sldId id="258" r:id="rId4"/>
    <p:sldId id="259" r:id="rId5"/>
    <p:sldId id="709" r:id="rId6"/>
    <p:sldId id="710" r:id="rId7"/>
    <p:sldId id="778" r:id="rId8"/>
    <p:sldId id="711" r:id="rId9"/>
    <p:sldId id="712" r:id="rId10"/>
    <p:sldId id="713" r:id="rId11"/>
    <p:sldId id="714" r:id="rId12"/>
    <p:sldId id="779" r:id="rId13"/>
    <p:sldId id="260" r:id="rId14"/>
    <p:sldId id="262" r:id="rId15"/>
    <p:sldId id="263" r:id="rId16"/>
    <p:sldId id="407" r:id="rId17"/>
    <p:sldId id="264" r:id="rId18"/>
    <p:sldId id="265" r:id="rId19"/>
    <p:sldId id="780" r:id="rId20"/>
    <p:sldId id="408" r:id="rId21"/>
    <p:sldId id="391" r:id="rId22"/>
    <p:sldId id="392" r:id="rId23"/>
    <p:sldId id="715" r:id="rId24"/>
    <p:sldId id="266" r:id="rId25"/>
    <p:sldId id="794" r:id="rId26"/>
    <p:sldId id="795" r:id="rId27"/>
    <p:sldId id="796" r:id="rId28"/>
    <p:sldId id="267" r:id="rId29"/>
    <p:sldId id="399" r:id="rId30"/>
    <p:sldId id="400" r:id="rId31"/>
    <p:sldId id="358" r:id="rId32"/>
    <p:sldId id="270" r:id="rId33"/>
    <p:sldId id="272" r:id="rId34"/>
    <p:sldId id="284" r:id="rId35"/>
    <p:sldId id="677" r:id="rId36"/>
    <p:sldId id="678" r:id="rId37"/>
    <p:sldId id="679" r:id="rId38"/>
    <p:sldId id="756" r:id="rId39"/>
    <p:sldId id="390" r:id="rId40"/>
    <p:sldId id="866" r:id="rId41"/>
    <p:sldId id="837" r:id="rId42"/>
    <p:sldId id="775" r:id="rId43"/>
    <p:sldId id="776" r:id="rId44"/>
    <p:sldId id="838" r:id="rId45"/>
    <p:sldId id="865" r:id="rId46"/>
    <p:sldId id="839" r:id="rId47"/>
    <p:sldId id="840" r:id="rId48"/>
    <p:sldId id="841" r:id="rId49"/>
    <p:sldId id="842" r:id="rId50"/>
    <p:sldId id="843" r:id="rId51"/>
    <p:sldId id="844" r:id="rId52"/>
    <p:sldId id="845" r:id="rId53"/>
    <p:sldId id="846" r:id="rId54"/>
    <p:sldId id="674" r:id="rId55"/>
    <p:sldId id="675" r:id="rId56"/>
    <p:sldId id="676" r:id="rId57"/>
    <p:sldId id="389" r:id="rId58"/>
    <p:sldId id="867" r:id="rId59"/>
    <p:sldId id="757" r:id="rId60"/>
    <p:sldId id="872" r:id="rId61"/>
    <p:sldId id="308" r:id="rId62"/>
    <p:sldId id="573" r:id="rId63"/>
    <p:sldId id="574" r:id="rId64"/>
    <p:sldId id="575" r:id="rId65"/>
    <p:sldId id="576" r:id="rId66"/>
    <p:sldId id="863" r:id="rId67"/>
    <p:sldId id="864" r:id="rId68"/>
    <p:sldId id="577" r:id="rId69"/>
    <p:sldId id="804" r:id="rId70"/>
    <p:sldId id="805" r:id="rId71"/>
    <p:sldId id="806" r:id="rId72"/>
    <p:sldId id="807" r:id="rId73"/>
    <p:sldId id="359" r:id="rId74"/>
    <p:sldId id="703" r:id="rId75"/>
    <p:sldId id="595" r:id="rId76"/>
    <p:sldId id="831" r:id="rId77"/>
    <p:sldId id="600" r:id="rId78"/>
    <p:sldId id="596" r:id="rId79"/>
    <p:sldId id="601" r:id="rId80"/>
    <p:sldId id="597" r:id="rId81"/>
    <p:sldId id="602" r:id="rId82"/>
    <p:sldId id="603" r:id="rId83"/>
    <p:sldId id="604" r:id="rId84"/>
    <p:sldId id="606" r:id="rId85"/>
    <p:sldId id="607" r:id="rId86"/>
    <p:sldId id="360" r:id="rId87"/>
    <p:sldId id="361" r:id="rId8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51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D70F1-3BD5-49BF-9E14-3A2A4858EFE5}" type="datetimeFigureOut">
              <a:rPr lang="el-GR" smtClean="0"/>
              <a:t>9/7/2019</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D23B3-D2D3-49B1-B380-F9CB8C33E900}" type="slidenum">
              <a:rPr lang="el-GR" smtClean="0"/>
              <a:t>‹#›</a:t>
            </a:fld>
            <a:endParaRPr lang="el-GR"/>
          </a:p>
        </p:txBody>
      </p:sp>
    </p:spTree>
    <p:extLst>
      <p:ext uri="{BB962C8B-B14F-4D97-AF65-F5344CB8AC3E}">
        <p14:creationId xmlns:p14="http://schemas.microsoft.com/office/powerpoint/2010/main" val="519630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2194" name="Rectangle 7">
            <a:extLst>
              <a:ext uri="{FF2B5EF4-FFF2-40B4-BE49-F238E27FC236}">
                <a16:creationId xmlns:a16="http://schemas.microsoft.com/office/drawing/2014/main" xmlns="" id="{2D51B67D-A6D4-49B3-B301-E1B60B2D0F1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fld id="{2D95CAE8-5CBC-42F7-AF00-FDE7D93CEEA7}" type="slidenum">
              <a:rPr lang="en-GB" altLang="en-US">
                <a:latin typeface="Arial" panose="020B0604020202020204" pitchFamily="34" charset="0"/>
                <a:cs typeface="Arial Unicode MS" panose="020B0604020202020204" pitchFamily="34" charset="-128"/>
              </a:rPr>
              <a:pPr>
                <a:spcBef>
                  <a:spcPct val="0"/>
                </a:spcBef>
                <a:buFont typeface="Arial" panose="020B0604020202020204" pitchFamily="34" charset="0"/>
                <a:buNone/>
              </a:pPr>
              <a:t>11</a:t>
            </a:fld>
            <a:endParaRPr lang="en-GB" altLang="en-US">
              <a:latin typeface="Arial" panose="020B0604020202020204" pitchFamily="34" charset="0"/>
              <a:cs typeface="Arial Unicode MS" panose="020B0604020202020204" pitchFamily="34" charset="-128"/>
            </a:endParaRPr>
          </a:p>
        </p:txBody>
      </p:sp>
      <p:sp>
        <p:nvSpPr>
          <p:cNvPr id="392195" name="Rectangle 1">
            <a:extLst>
              <a:ext uri="{FF2B5EF4-FFF2-40B4-BE49-F238E27FC236}">
                <a16:creationId xmlns:a16="http://schemas.microsoft.com/office/drawing/2014/main" xmlns="" id="{C47BE822-86BE-451D-9394-17A7AA362A90}"/>
              </a:ext>
            </a:extLst>
          </p:cNvPr>
          <p:cNvSpPr>
            <a:spLocks noGrp="1" noRot="1" noChangeAspect="1" noChangeArrowheads="1" noTextEdit="1"/>
          </p:cNvSpPr>
          <p:nvPr>
            <p:ph type="sldImg"/>
          </p:nvPr>
        </p:nvSpPr>
        <p:spPr>
          <a:xfrm>
            <a:off x="244475" y="719138"/>
            <a:ext cx="6389688" cy="3595687"/>
          </a:xfrm>
          <a:ln/>
        </p:spPr>
      </p:sp>
      <p:sp>
        <p:nvSpPr>
          <p:cNvPr id="392196" name="Rectangle 2">
            <a:extLst>
              <a:ext uri="{FF2B5EF4-FFF2-40B4-BE49-F238E27FC236}">
                <a16:creationId xmlns:a16="http://schemas.microsoft.com/office/drawing/2014/main" xmlns="" id="{3520F20F-8853-4E84-81DF-2BC1C94D1B1F}"/>
              </a:ext>
            </a:extLst>
          </p:cNvPr>
          <p:cNvSpPr>
            <a:spLocks noGrp="1" noChangeArrowheads="1"/>
          </p:cNvSpPr>
          <p:nvPr>
            <p:ph type="body" idx="1"/>
          </p:nvPr>
        </p:nvSpPr>
        <p:spPr>
          <a:xfrm>
            <a:off x="687388" y="4554538"/>
            <a:ext cx="5505450" cy="4224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xmlns="" id="{E052C64A-5E90-48AF-8F53-D96C00577189}"/>
              </a:ext>
            </a:extLst>
          </p:cNvPr>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fld id="{65A2E4AC-E7AE-4127-A4CB-F5D2A6F80213}" type="slidenum">
              <a:rPr lang="en-US" altLang="el-GR" sz="1200" smtClean="0"/>
              <a:pPr>
                <a:defRPr/>
              </a:pPr>
              <a:t>32</a:t>
            </a:fld>
            <a:endParaRPr lang="en-US" altLang="el-GR" sz="1200"/>
          </a:p>
        </p:txBody>
      </p:sp>
      <p:sp>
        <p:nvSpPr>
          <p:cNvPr id="11267" name="Rectangle 2">
            <a:extLst>
              <a:ext uri="{FF2B5EF4-FFF2-40B4-BE49-F238E27FC236}">
                <a16:creationId xmlns:a16="http://schemas.microsoft.com/office/drawing/2014/main" xmlns="" id="{95955720-55E5-41D8-BEEC-68C62FBACC71}"/>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xmlns="" id="{43071972-38F2-4C7F-B530-68D4CAAFEE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z="1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xmlns="" id="{C268D985-1EF0-4B9F-A786-2B5C5A7B39EF}"/>
              </a:ext>
            </a:extLst>
          </p:cNvPr>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fld id="{5E6443BF-B148-4D7B-94D7-393BEA06BCF3}" type="slidenum">
              <a:rPr lang="en-US" altLang="el-GR" sz="1200" smtClean="0"/>
              <a:pPr>
                <a:defRPr/>
              </a:pPr>
              <a:t>33</a:t>
            </a:fld>
            <a:endParaRPr lang="en-US" altLang="el-GR" sz="1200"/>
          </a:p>
        </p:txBody>
      </p:sp>
      <p:sp>
        <p:nvSpPr>
          <p:cNvPr id="13315" name="Rectangle 2">
            <a:extLst>
              <a:ext uri="{FF2B5EF4-FFF2-40B4-BE49-F238E27FC236}">
                <a16:creationId xmlns:a16="http://schemas.microsoft.com/office/drawing/2014/main" xmlns="" id="{16C6C0D4-B4FB-4122-A39F-37D5834B6E61}"/>
              </a:ext>
            </a:extLst>
          </p:cNvPr>
          <p:cNvSpPr>
            <a:spLocks noGrp="1" noRot="1" noChangeAspect="1" noChangeArrowheads="1" noTextEdit="1"/>
          </p:cNvSpPr>
          <p:nvPr>
            <p:ph type="sldImg"/>
          </p:nvPr>
        </p:nvSpPr>
        <p:spPr>
          <a:solidFill>
            <a:srgbClr val="FFFFFF"/>
          </a:solidFill>
          <a:ln/>
        </p:spPr>
      </p:sp>
      <p:sp>
        <p:nvSpPr>
          <p:cNvPr id="13316" name="Rectangle 3">
            <a:extLst>
              <a:ext uri="{FF2B5EF4-FFF2-40B4-BE49-F238E27FC236}">
                <a16:creationId xmlns:a16="http://schemas.microsoft.com/office/drawing/2014/main" xmlns="" id="{FF0F9AC9-533E-4193-A3D5-B0B64B962B7D}"/>
              </a:ext>
            </a:extLst>
          </p:cNvPr>
          <p:cNvSpPr>
            <a:spLocks noGrp="1" noChangeArrowheads="1"/>
          </p:cNvSpPr>
          <p:nvPr>
            <p:ph type="body" idx="1"/>
          </p:nvPr>
        </p:nvSpPr>
        <p:spPr>
          <a:solidFill>
            <a:srgbClr val="FFFFFF"/>
          </a:solidFill>
          <a:ln>
            <a:solidFill>
              <a:srgbClr val="000000"/>
            </a:solidFill>
          </a:ln>
        </p:spPr>
        <p:txBody>
          <a:bodyPr/>
          <a:lstStyle/>
          <a:p>
            <a:endParaRPr lang="el-GR" altLang="el-GR" sz="1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4962" name="Rectangle 7">
            <a:extLst>
              <a:ext uri="{FF2B5EF4-FFF2-40B4-BE49-F238E27FC236}">
                <a16:creationId xmlns:a16="http://schemas.microsoft.com/office/drawing/2014/main" xmlns="" id="{C5A0A13B-7C76-46FF-9357-71F177D1A80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fld id="{4FFB23F2-2375-4881-9CB3-1659572E4526}" type="slidenum">
              <a:rPr lang="en-GB" altLang="en-US">
                <a:latin typeface="Arial" panose="020B0604020202020204" pitchFamily="34" charset="0"/>
                <a:cs typeface="Arial Unicode MS" panose="020B0604020202020204" pitchFamily="34" charset="-128"/>
              </a:rPr>
              <a:pPr>
                <a:spcBef>
                  <a:spcPct val="0"/>
                </a:spcBef>
                <a:buFont typeface="Arial" panose="020B0604020202020204" pitchFamily="34" charset="0"/>
                <a:buNone/>
              </a:pPr>
              <a:t>37</a:t>
            </a:fld>
            <a:endParaRPr lang="en-GB" altLang="en-US">
              <a:latin typeface="Arial" panose="020B0604020202020204" pitchFamily="34" charset="0"/>
              <a:cs typeface="Arial Unicode MS" panose="020B0604020202020204" pitchFamily="34" charset="-128"/>
            </a:endParaRPr>
          </a:p>
        </p:txBody>
      </p:sp>
      <p:sp>
        <p:nvSpPr>
          <p:cNvPr id="424963" name="Rectangle 1">
            <a:extLst>
              <a:ext uri="{FF2B5EF4-FFF2-40B4-BE49-F238E27FC236}">
                <a16:creationId xmlns:a16="http://schemas.microsoft.com/office/drawing/2014/main" xmlns="" id="{12B0CE54-BB80-4CAB-B115-E103D77379AB}"/>
              </a:ext>
            </a:extLst>
          </p:cNvPr>
          <p:cNvSpPr>
            <a:spLocks noGrp="1" noRot="1" noChangeAspect="1" noChangeArrowheads="1" noTextEdit="1"/>
          </p:cNvSpPr>
          <p:nvPr>
            <p:ph type="sldImg"/>
          </p:nvPr>
        </p:nvSpPr>
        <p:spPr>
          <a:xfrm>
            <a:off x="244475" y="719138"/>
            <a:ext cx="6389688" cy="3595687"/>
          </a:xfrm>
          <a:ln/>
        </p:spPr>
      </p:sp>
      <p:sp>
        <p:nvSpPr>
          <p:cNvPr id="424964" name="Rectangle 2">
            <a:extLst>
              <a:ext uri="{FF2B5EF4-FFF2-40B4-BE49-F238E27FC236}">
                <a16:creationId xmlns:a16="http://schemas.microsoft.com/office/drawing/2014/main" xmlns="" id="{C7FCC8C1-1B97-4E76-813A-111D9C516190}"/>
              </a:ext>
            </a:extLst>
          </p:cNvPr>
          <p:cNvSpPr>
            <a:spLocks noGrp="1"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Slide Image Placeholder 1">
            <a:extLst>
              <a:ext uri="{FF2B5EF4-FFF2-40B4-BE49-F238E27FC236}">
                <a16:creationId xmlns:a16="http://schemas.microsoft.com/office/drawing/2014/main" xmlns="" id="{31142CC1-ACB5-4FD6-8030-68F060D0E2C6}"/>
              </a:ext>
            </a:extLst>
          </p:cNvPr>
          <p:cNvSpPr>
            <a:spLocks noGrp="1" noRot="1" noChangeAspect="1" noTextEdit="1"/>
          </p:cNvSpPr>
          <p:nvPr>
            <p:ph type="sldImg"/>
          </p:nvPr>
        </p:nvSpPr>
        <p:spPr>
          <a:noFill/>
          <a:ln/>
          <a:extLst>
            <a:ext uri="{909E8E84-426E-40DD-AFC4-6F175D3DCCD1}">
              <a14:hiddenFill xmlns:a14="http://schemas.microsoft.com/office/drawing/2010/main">
                <a:solidFill>
                  <a:srgbClr val="FFFFFF"/>
                </a:solidFill>
              </a14:hiddenFill>
            </a:ext>
          </a:extLst>
        </p:spPr>
      </p:sp>
      <p:sp>
        <p:nvSpPr>
          <p:cNvPr id="404483" name="Notes Placeholder 2">
            <a:extLst>
              <a:ext uri="{FF2B5EF4-FFF2-40B4-BE49-F238E27FC236}">
                <a16:creationId xmlns:a16="http://schemas.microsoft.com/office/drawing/2014/main" xmlns="" id="{B3183057-B5A5-4E1A-A061-160B1C878A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a:p>
        </p:txBody>
      </p:sp>
      <p:sp>
        <p:nvSpPr>
          <p:cNvPr id="404484" name="Slide Number Placeholder 3">
            <a:extLst>
              <a:ext uri="{FF2B5EF4-FFF2-40B4-BE49-F238E27FC236}">
                <a16:creationId xmlns:a16="http://schemas.microsoft.com/office/drawing/2014/main" xmlns="" id="{8692A7C5-97E7-4596-AC87-2F44CE288C96}"/>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63588" indent="-293688">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76338" indent="-2349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46238" indent="-2349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116138" indent="-2349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73338" indent="-23495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3030538" indent="-23495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87738" indent="-23495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944938" indent="-23495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fld id="{75519DFA-BB04-4EDD-8AB6-9E388DD7DA69}" type="slidenum">
              <a:rPr lang="en-GB" altLang="en-US">
                <a:latin typeface="Arial" panose="020B0604020202020204" pitchFamily="34" charset="0"/>
              </a:rPr>
              <a:pPr>
                <a:spcBef>
                  <a:spcPct val="0"/>
                </a:spcBef>
                <a:buFont typeface="Arial" panose="020B0604020202020204" pitchFamily="34" charset="0"/>
                <a:buNone/>
              </a:pPr>
              <a:t>46</a:t>
            </a:fld>
            <a:endParaRPr lang="en-GB"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xmlns="" id="{491C0DFC-0509-4EF1-AF18-BEB8AB693AB8}"/>
              </a:ext>
            </a:extLst>
          </p:cNvPr>
          <p:cNvSpPr txBox="1">
            <a:spLocks noGrp="1" noChangeArrowheads="1"/>
          </p:cNvSpPr>
          <p:nvPr/>
        </p:nvSpPr>
        <p:spPr bwMode="auto">
          <a:xfrm>
            <a:off x="3897313" y="9105900"/>
            <a:ext cx="29797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nchor="b"/>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lgn="r" eaLnBrk="1" hangingPunct="1">
              <a:spcBef>
                <a:spcPct val="0"/>
              </a:spcBef>
              <a:buFont typeface="Arial" panose="020B0604020202020204" pitchFamily="34" charset="0"/>
              <a:buNone/>
            </a:pPr>
            <a:fld id="{CB87C810-9D87-46EB-87A3-72B343547371}" type="slidenum">
              <a:rPr lang="en-GB" altLang="en-US">
                <a:latin typeface="Arial" panose="020B0604020202020204" pitchFamily="34" charset="0"/>
              </a:rPr>
              <a:pPr algn="r" eaLnBrk="1" hangingPunct="1">
                <a:spcBef>
                  <a:spcPct val="0"/>
                </a:spcBef>
                <a:buFont typeface="Arial" panose="020B0604020202020204" pitchFamily="34" charset="0"/>
                <a:buNone/>
              </a:pPr>
              <a:t>53</a:t>
            </a:fld>
            <a:endParaRPr lang="en-GB" altLang="en-US">
              <a:latin typeface="Arial" panose="020B0604020202020204" pitchFamily="34" charset="0"/>
            </a:endParaRPr>
          </a:p>
        </p:txBody>
      </p:sp>
      <p:sp>
        <p:nvSpPr>
          <p:cNvPr id="405507" name="Rectangle 1">
            <a:extLst>
              <a:ext uri="{FF2B5EF4-FFF2-40B4-BE49-F238E27FC236}">
                <a16:creationId xmlns:a16="http://schemas.microsoft.com/office/drawing/2014/main" xmlns="" id="{83AA0695-4EB7-4AD9-83A0-5356FEA1C4F5}"/>
              </a:ext>
            </a:extLst>
          </p:cNvPr>
          <p:cNvSpPr>
            <a:spLocks noGrp="1" noRot="1" noChangeAspect="1" noChangeArrowheads="1" noTextEdit="1"/>
          </p:cNvSpPr>
          <p:nvPr>
            <p:ph type="sldImg"/>
          </p:nvPr>
        </p:nvSpPr>
        <p:spPr>
          <a:xfrm>
            <a:off x="244475" y="719138"/>
            <a:ext cx="6389688" cy="3595687"/>
          </a:xfrm>
          <a:ln/>
        </p:spPr>
      </p:sp>
      <p:sp>
        <p:nvSpPr>
          <p:cNvPr id="405508" name="Rectangle 2">
            <a:extLst>
              <a:ext uri="{FF2B5EF4-FFF2-40B4-BE49-F238E27FC236}">
                <a16:creationId xmlns:a16="http://schemas.microsoft.com/office/drawing/2014/main" xmlns="" id="{6F32BFF9-F9E9-44AA-90CB-B6BBC2002292}"/>
              </a:ext>
            </a:extLst>
          </p:cNvPr>
          <p:cNvSpPr>
            <a:spLocks noGrp="1"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6530" name="Rectangle 7">
            <a:extLst>
              <a:ext uri="{FF2B5EF4-FFF2-40B4-BE49-F238E27FC236}">
                <a16:creationId xmlns:a16="http://schemas.microsoft.com/office/drawing/2014/main" xmlns="" id="{6509266C-7843-40F2-87E5-B06283566AF2}"/>
              </a:ext>
            </a:extLst>
          </p:cNvPr>
          <p:cNvSpPr txBox="1">
            <a:spLocks noGrp="1" noChangeArrowheads="1"/>
          </p:cNvSpPr>
          <p:nvPr/>
        </p:nvSpPr>
        <p:spPr bwMode="auto">
          <a:xfrm>
            <a:off x="3897313" y="9105900"/>
            <a:ext cx="29797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nchor="b"/>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lgn="r" eaLnBrk="1" hangingPunct="1">
              <a:spcBef>
                <a:spcPct val="0"/>
              </a:spcBef>
              <a:buFont typeface="Arial" panose="020B0604020202020204" pitchFamily="34" charset="0"/>
              <a:buNone/>
            </a:pPr>
            <a:fld id="{95C01C9D-1CF8-4FAE-9168-98A4150B8ABA}" type="slidenum">
              <a:rPr lang="en-GB" altLang="en-US">
                <a:latin typeface="Arial" panose="020B0604020202020204" pitchFamily="34" charset="0"/>
              </a:rPr>
              <a:pPr algn="r" eaLnBrk="1" hangingPunct="1">
                <a:spcBef>
                  <a:spcPct val="0"/>
                </a:spcBef>
                <a:buFont typeface="Arial" panose="020B0604020202020204" pitchFamily="34" charset="0"/>
                <a:buNone/>
              </a:pPr>
              <a:t>54</a:t>
            </a:fld>
            <a:endParaRPr lang="en-GB" altLang="en-US">
              <a:latin typeface="Arial" panose="020B0604020202020204" pitchFamily="34" charset="0"/>
            </a:endParaRPr>
          </a:p>
        </p:txBody>
      </p:sp>
      <p:sp>
        <p:nvSpPr>
          <p:cNvPr id="406531" name="Rectangle 1">
            <a:extLst>
              <a:ext uri="{FF2B5EF4-FFF2-40B4-BE49-F238E27FC236}">
                <a16:creationId xmlns:a16="http://schemas.microsoft.com/office/drawing/2014/main" xmlns="" id="{96BC2D48-DC63-4F6D-9AF3-C727FD7A60E0}"/>
              </a:ext>
            </a:extLst>
          </p:cNvPr>
          <p:cNvSpPr>
            <a:spLocks noGrp="1" noRot="1" noChangeAspect="1" noChangeArrowheads="1" noTextEdit="1"/>
          </p:cNvSpPr>
          <p:nvPr>
            <p:ph type="sldImg"/>
          </p:nvPr>
        </p:nvSpPr>
        <p:spPr>
          <a:xfrm>
            <a:off x="1042988" y="719138"/>
            <a:ext cx="4792662" cy="3595687"/>
          </a:xfrm>
          <a:ln/>
        </p:spPr>
      </p:sp>
      <p:sp>
        <p:nvSpPr>
          <p:cNvPr id="406532" name="Rectangle 2">
            <a:extLst>
              <a:ext uri="{FF2B5EF4-FFF2-40B4-BE49-F238E27FC236}">
                <a16:creationId xmlns:a16="http://schemas.microsoft.com/office/drawing/2014/main" xmlns="" id="{567537BC-75C7-46EA-A997-A2A272BEDF64}"/>
              </a:ext>
            </a:extLst>
          </p:cNvPr>
          <p:cNvSpPr>
            <a:spLocks noGrp="1"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7554" name="Rectangle 7">
            <a:extLst>
              <a:ext uri="{FF2B5EF4-FFF2-40B4-BE49-F238E27FC236}">
                <a16:creationId xmlns:a16="http://schemas.microsoft.com/office/drawing/2014/main" xmlns="" id="{062CCEBB-74F0-47B7-B223-CD28E5F3F32D}"/>
              </a:ext>
            </a:extLst>
          </p:cNvPr>
          <p:cNvSpPr txBox="1">
            <a:spLocks noGrp="1" noChangeArrowheads="1"/>
          </p:cNvSpPr>
          <p:nvPr/>
        </p:nvSpPr>
        <p:spPr bwMode="auto">
          <a:xfrm>
            <a:off x="3897313" y="9105900"/>
            <a:ext cx="29797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nchor="b"/>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lgn="r" eaLnBrk="1" hangingPunct="1">
              <a:spcBef>
                <a:spcPct val="0"/>
              </a:spcBef>
              <a:buFont typeface="Arial" panose="020B0604020202020204" pitchFamily="34" charset="0"/>
              <a:buNone/>
            </a:pPr>
            <a:fld id="{1FF62956-FED6-4CAA-8B03-ABE993D00CE4}" type="slidenum">
              <a:rPr lang="en-GB" altLang="en-US">
                <a:latin typeface="Arial" panose="020B0604020202020204" pitchFamily="34" charset="0"/>
              </a:rPr>
              <a:pPr algn="r" eaLnBrk="1" hangingPunct="1">
                <a:spcBef>
                  <a:spcPct val="0"/>
                </a:spcBef>
                <a:buFont typeface="Arial" panose="020B0604020202020204" pitchFamily="34" charset="0"/>
                <a:buNone/>
              </a:pPr>
              <a:t>55</a:t>
            </a:fld>
            <a:endParaRPr lang="en-GB" altLang="en-US">
              <a:latin typeface="Arial" panose="020B0604020202020204" pitchFamily="34" charset="0"/>
            </a:endParaRPr>
          </a:p>
        </p:txBody>
      </p:sp>
      <p:sp>
        <p:nvSpPr>
          <p:cNvPr id="407555" name="Rectangle 1">
            <a:extLst>
              <a:ext uri="{FF2B5EF4-FFF2-40B4-BE49-F238E27FC236}">
                <a16:creationId xmlns:a16="http://schemas.microsoft.com/office/drawing/2014/main" xmlns="" id="{567C0CCD-F806-48BF-BB15-FB8B54BB9734}"/>
              </a:ext>
            </a:extLst>
          </p:cNvPr>
          <p:cNvSpPr>
            <a:spLocks noGrp="1" noRot="1" noChangeAspect="1" noChangeArrowheads="1" noTextEdit="1"/>
          </p:cNvSpPr>
          <p:nvPr>
            <p:ph type="sldImg"/>
          </p:nvPr>
        </p:nvSpPr>
        <p:spPr>
          <a:xfrm>
            <a:off x="244475" y="719138"/>
            <a:ext cx="6389688" cy="3595687"/>
          </a:xfrm>
          <a:ln/>
        </p:spPr>
      </p:sp>
      <p:sp>
        <p:nvSpPr>
          <p:cNvPr id="407556" name="Rectangle 2">
            <a:extLst>
              <a:ext uri="{FF2B5EF4-FFF2-40B4-BE49-F238E27FC236}">
                <a16:creationId xmlns:a16="http://schemas.microsoft.com/office/drawing/2014/main" xmlns="" id="{E56D37D2-41C9-43D9-8E90-4C689AA4B734}"/>
              </a:ext>
            </a:extLst>
          </p:cNvPr>
          <p:cNvSpPr>
            <a:spLocks noGrp="1"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8578" name="Rectangle 7">
            <a:extLst>
              <a:ext uri="{FF2B5EF4-FFF2-40B4-BE49-F238E27FC236}">
                <a16:creationId xmlns:a16="http://schemas.microsoft.com/office/drawing/2014/main" xmlns="" id="{023D8EE2-91D2-44A2-BA1F-1CF10B05FAA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marL="0" marR="0" lvl="0" indent="0" algn="r" defTabSz="4572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a:pPr>
            <a:fld id="{646ADAD9-1CD0-450D-B0F7-1C5620F49D9A}"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a:pPr>
              <a:t>57</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08579" name="Rectangle 1">
            <a:extLst>
              <a:ext uri="{FF2B5EF4-FFF2-40B4-BE49-F238E27FC236}">
                <a16:creationId xmlns:a16="http://schemas.microsoft.com/office/drawing/2014/main" xmlns="" id="{9F7C60E7-9BBA-409D-9450-868A9605783D}"/>
              </a:ext>
            </a:extLst>
          </p:cNvPr>
          <p:cNvSpPr>
            <a:spLocks noGrp="1" noRot="1" noChangeAspect="1" noChangeArrowheads="1" noTextEdit="1"/>
          </p:cNvSpPr>
          <p:nvPr>
            <p:ph type="sldImg"/>
          </p:nvPr>
        </p:nvSpPr>
        <p:spPr>
          <a:xfrm>
            <a:off x="244475" y="719138"/>
            <a:ext cx="6389688" cy="3595687"/>
          </a:xfrm>
          <a:ln/>
        </p:spPr>
      </p:sp>
      <p:sp>
        <p:nvSpPr>
          <p:cNvPr id="408580" name="Rectangle 2">
            <a:extLst>
              <a:ext uri="{FF2B5EF4-FFF2-40B4-BE49-F238E27FC236}">
                <a16:creationId xmlns:a16="http://schemas.microsoft.com/office/drawing/2014/main" xmlns="" id="{603F2631-2E29-4C44-8A3B-8D8B3ADB0F2C}"/>
              </a:ext>
            </a:extLst>
          </p:cNvPr>
          <p:cNvSpPr>
            <a:spLocks noGrp="1"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7">
            <a:extLst>
              <a:ext uri="{FF2B5EF4-FFF2-40B4-BE49-F238E27FC236}">
                <a16:creationId xmlns:a16="http://schemas.microsoft.com/office/drawing/2014/main" xmlns="" id="{95CD5EAB-01AB-4C77-9921-D3012AF74D14}"/>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fld id="{F2B654AB-072B-414E-80CD-701FC58A4EE7}" type="slidenum">
              <a:rPr lang="en-GB" altLang="en-US">
                <a:latin typeface="Arial" panose="020B0604020202020204" pitchFamily="34" charset="0"/>
                <a:cs typeface="Arial Unicode MS" panose="020B0604020202020204" pitchFamily="34" charset="-128"/>
              </a:rPr>
              <a:pPr>
                <a:spcBef>
                  <a:spcPct val="0"/>
                </a:spcBef>
                <a:buFont typeface="Arial" panose="020B0604020202020204" pitchFamily="34" charset="0"/>
                <a:buNone/>
              </a:pPr>
              <a:t>60</a:t>
            </a:fld>
            <a:endParaRPr lang="en-GB" altLang="en-US">
              <a:latin typeface="Arial" panose="020B0604020202020204" pitchFamily="34" charset="0"/>
              <a:cs typeface="Arial Unicode MS" panose="020B0604020202020204" pitchFamily="34" charset="-128"/>
            </a:endParaRPr>
          </a:p>
        </p:txBody>
      </p:sp>
      <p:sp>
        <p:nvSpPr>
          <p:cNvPr id="442371" name="Rectangle 1">
            <a:extLst>
              <a:ext uri="{FF2B5EF4-FFF2-40B4-BE49-F238E27FC236}">
                <a16:creationId xmlns:a16="http://schemas.microsoft.com/office/drawing/2014/main" xmlns="" id="{3EB375B7-8E2D-4C42-85CA-4B74014B6C5D}"/>
              </a:ext>
            </a:extLst>
          </p:cNvPr>
          <p:cNvSpPr>
            <a:spLocks noGrp="1" noRot="1" noChangeAspect="1" noChangeArrowheads="1" noTextEdit="1"/>
          </p:cNvSpPr>
          <p:nvPr>
            <p:ph type="sldImg"/>
          </p:nvPr>
        </p:nvSpPr>
        <p:spPr>
          <a:xfrm>
            <a:off x="244475" y="719138"/>
            <a:ext cx="6389688" cy="3595687"/>
          </a:xfrm>
          <a:ln/>
        </p:spPr>
      </p:sp>
      <p:sp>
        <p:nvSpPr>
          <p:cNvPr id="442372" name="Rectangle 2">
            <a:extLst>
              <a:ext uri="{FF2B5EF4-FFF2-40B4-BE49-F238E27FC236}">
                <a16:creationId xmlns:a16="http://schemas.microsoft.com/office/drawing/2014/main" xmlns="" id="{53A48DD2-5568-46D0-84FE-510626BF905B}"/>
              </a:ext>
            </a:extLst>
          </p:cNvPr>
          <p:cNvSpPr>
            <a:spLocks noGrp="1"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a:extLst>
              <a:ext uri="{FF2B5EF4-FFF2-40B4-BE49-F238E27FC236}">
                <a16:creationId xmlns:a16="http://schemas.microsoft.com/office/drawing/2014/main" xmlns="" id="{C1FA60B8-7FED-4A22-9DE7-B6F45427CE3A}"/>
              </a:ext>
            </a:extLst>
          </p:cNvPr>
          <p:cNvSpPr txBox="1">
            <a:spLocks noGrp="1" noChangeArrowheads="1"/>
          </p:cNvSpPr>
          <p:nvPr/>
        </p:nvSpPr>
        <p:spPr bwMode="auto">
          <a:xfrm>
            <a:off x="3900488" y="9109075"/>
            <a:ext cx="29813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02" tIns="47051" rIns="94102" bIns="47051" anchor="b"/>
          <a:lstStyle>
            <a:lvl1pPr defTabSz="94138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defTabSz="94138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defTabSz="94138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defTabSz="94138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defTabSz="94138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941388"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941388"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941388"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941388"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gn="r" eaLnBrk="1" hangingPunct="1">
              <a:spcBef>
                <a:spcPct val="0"/>
              </a:spcBef>
              <a:buClrTx/>
              <a:buSzTx/>
              <a:buFontTx/>
              <a:buNone/>
            </a:pPr>
            <a:fld id="{3A253AD7-4A2F-4E72-AA08-9149EEA62A53}" type="slidenum">
              <a:rPr lang="en-US" altLang="en-US">
                <a:solidFill>
                  <a:schemeClr val="tx1"/>
                </a:solidFill>
                <a:cs typeface="Arial" panose="020B0604020202020204" pitchFamily="34" charset="0"/>
              </a:rPr>
              <a:pPr algn="r" eaLnBrk="1" hangingPunct="1">
                <a:spcBef>
                  <a:spcPct val="0"/>
                </a:spcBef>
                <a:buClrTx/>
                <a:buSzTx/>
                <a:buFontTx/>
                <a:buNone/>
              </a:pPr>
              <a:t>62</a:t>
            </a:fld>
            <a:endParaRPr lang="en-US" altLang="en-US">
              <a:solidFill>
                <a:schemeClr val="tx1"/>
              </a:solidFill>
              <a:cs typeface="Arial" panose="020B0604020202020204" pitchFamily="34" charset="0"/>
            </a:endParaRPr>
          </a:p>
        </p:txBody>
      </p:sp>
      <p:sp>
        <p:nvSpPr>
          <p:cNvPr id="443395" name="Rectangle 2">
            <a:extLst>
              <a:ext uri="{FF2B5EF4-FFF2-40B4-BE49-F238E27FC236}">
                <a16:creationId xmlns:a16="http://schemas.microsoft.com/office/drawing/2014/main" xmlns="" id="{15EC6DD9-637E-4B78-AD0A-E6A79B74C33B}"/>
              </a:ext>
            </a:extLst>
          </p:cNvPr>
          <p:cNvSpPr>
            <a:spLocks noGrp="1" noRot="1" noChangeAspect="1" noChangeArrowheads="1" noTextEdit="1"/>
          </p:cNvSpPr>
          <p:nvPr>
            <p:ph type="sldImg"/>
          </p:nvPr>
        </p:nvSpPr>
        <p:spPr>
          <a:xfrm>
            <a:off x="247650" y="719138"/>
            <a:ext cx="6391275" cy="3595687"/>
          </a:xfrm>
          <a:ln/>
        </p:spPr>
      </p:sp>
      <p:sp>
        <p:nvSpPr>
          <p:cNvPr id="443396" name="Rectangle 3">
            <a:extLst>
              <a:ext uri="{FF2B5EF4-FFF2-40B4-BE49-F238E27FC236}">
                <a16:creationId xmlns:a16="http://schemas.microsoft.com/office/drawing/2014/main" xmlns="" id="{A35835BB-392F-4F51-8A72-398AC2878489}"/>
              </a:ext>
            </a:extLst>
          </p:cNvPr>
          <p:cNvSpPr>
            <a:spLocks noGrp="1" noChangeArrowheads="1"/>
          </p:cNvSpPr>
          <p:nvPr>
            <p:ph type="body" idx="1"/>
          </p:nvPr>
        </p:nvSpPr>
        <p:spPr>
          <a:xfrm>
            <a:off x="688975"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02" tIns="47051" rIns="94102" bIns="47051"/>
          <a:lstStyle/>
          <a:p>
            <a:pPr defTabSz="914400"/>
            <a:endParaRPr lang="el-G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3218" name="Rectangle 7">
            <a:extLst>
              <a:ext uri="{FF2B5EF4-FFF2-40B4-BE49-F238E27FC236}">
                <a16:creationId xmlns:a16="http://schemas.microsoft.com/office/drawing/2014/main" xmlns="" id="{B1AB3382-E1B8-4DD4-9EB8-AC6D8233EC7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fld id="{7A066DCE-2B87-45C9-A004-F00A694DB7AD}" type="slidenum">
              <a:rPr lang="en-GB" altLang="en-US">
                <a:latin typeface="Arial" panose="020B0604020202020204" pitchFamily="34" charset="0"/>
                <a:cs typeface="Arial Unicode MS" panose="020B0604020202020204" pitchFamily="34" charset="-128"/>
              </a:rPr>
              <a:pPr>
                <a:spcBef>
                  <a:spcPct val="0"/>
                </a:spcBef>
                <a:buFont typeface="Arial" panose="020B0604020202020204" pitchFamily="34" charset="0"/>
                <a:buNone/>
              </a:pPr>
              <a:t>12</a:t>
            </a:fld>
            <a:endParaRPr lang="en-GB" altLang="en-US">
              <a:latin typeface="Arial" panose="020B0604020202020204" pitchFamily="34" charset="0"/>
              <a:cs typeface="Arial Unicode MS" panose="020B0604020202020204" pitchFamily="34" charset="-128"/>
            </a:endParaRPr>
          </a:p>
        </p:txBody>
      </p:sp>
      <p:sp>
        <p:nvSpPr>
          <p:cNvPr id="393219" name="Rectangle 1">
            <a:extLst>
              <a:ext uri="{FF2B5EF4-FFF2-40B4-BE49-F238E27FC236}">
                <a16:creationId xmlns:a16="http://schemas.microsoft.com/office/drawing/2014/main" xmlns="" id="{3D79F420-E2D3-4017-9CC4-E9324BBA770C}"/>
              </a:ext>
            </a:extLst>
          </p:cNvPr>
          <p:cNvSpPr>
            <a:spLocks noGrp="1" noRot="1" noChangeAspect="1" noChangeArrowheads="1" noTextEdit="1"/>
          </p:cNvSpPr>
          <p:nvPr>
            <p:ph type="sldImg"/>
          </p:nvPr>
        </p:nvSpPr>
        <p:spPr>
          <a:xfrm>
            <a:off x="244475" y="719138"/>
            <a:ext cx="6389688" cy="3595687"/>
          </a:xfrm>
          <a:ln/>
        </p:spPr>
      </p:sp>
      <p:sp>
        <p:nvSpPr>
          <p:cNvPr id="393220" name="Rectangle 2">
            <a:extLst>
              <a:ext uri="{FF2B5EF4-FFF2-40B4-BE49-F238E27FC236}">
                <a16:creationId xmlns:a16="http://schemas.microsoft.com/office/drawing/2014/main" xmlns="" id="{F19CAB24-4654-4521-961B-BB617FA7EF9C}"/>
              </a:ext>
            </a:extLst>
          </p:cNvPr>
          <p:cNvSpPr>
            <a:spLocks noGrp="1" noChangeArrowheads="1"/>
          </p:cNvSpPr>
          <p:nvPr>
            <p:ph type="body" idx="1"/>
          </p:nvPr>
        </p:nvSpPr>
        <p:spPr>
          <a:xfrm>
            <a:off x="687388" y="4554538"/>
            <a:ext cx="5505450" cy="4224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4418" name="Rectangle 7">
            <a:extLst>
              <a:ext uri="{FF2B5EF4-FFF2-40B4-BE49-F238E27FC236}">
                <a16:creationId xmlns:a16="http://schemas.microsoft.com/office/drawing/2014/main" xmlns="" id="{14C15E9B-5A52-49E0-AB6F-068A0907B9DB}"/>
              </a:ext>
            </a:extLst>
          </p:cNvPr>
          <p:cNvSpPr txBox="1">
            <a:spLocks noGrp="1" noChangeArrowheads="1"/>
          </p:cNvSpPr>
          <p:nvPr/>
        </p:nvSpPr>
        <p:spPr bwMode="auto">
          <a:xfrm>
            <a:off x="3897313" y="9105900"/>
            <a:ext cx="29797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nchor="b"/>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lgn="r" eaLnBrk="1" hangingPunct="1">
              <a:spcBef>
                <a:spcPct val="0"/>
              </a:spcBef>
              <a:buFont typeface="Arial" panose="020B0604020202020204" pitchFamily="34" charset="0"/>
              <a:buNone/>
            </a:pPr>
            <a:fld id="{A970DF6E-976D-42CF-90CD-9989629E11E6}" type="slidenum">
              <a:rPr lang="en-GB" altLang="en-US">
                <a:latin typeface="Arial" panose="020B0604020202020204" pitchFamily="34" charset="0"/>
              </a:rPr>
              <a:pPr algn="r" eaLnBrk="1" hangingPunct="1">
                <a:spcBef>
                  <a:spcPct val="0"/>
                </a:spcBef>
                <a:buFont typeface="Arial" panose="020B0604020202020204" pitchFamily="34" charset="0"/>
                <a:buNone/>
              </a:pPr>
              <a:t>63</a:t>
            </a:fld>
            <a:endParaRPr lang="en-GB" altLang="en-US">
              <a:latin typeface="Arial" panose="020B0604020202020204" pitchFamily="34" charset="0"/>
            </a:endParaRPr>
          </a:p>
        </p:txBody>
      </p:sp>
      <p:sp>
        <p:nvSpPr>
          <p:cNvPr id="444419" name="Rectangle 1">
            <a:extLst>
              <a:ext uri="{FF2B5EF4-FFF2-40B4-BE49-F238E27FC236}">
                <a16:creationId xmlns:a16="http://schemas.microsoft.com/office/drawing/2014/main" xmlns="" id="{A71100A3-8402-4BF3-A016-DBD38B06A9FB}"/>
              </a:ext>
            </a:extLst>
          </p:cNvPr>
          <p:cNvSpPr>
            <a:spLocks noGrp="1" noRot="1" noChangeAspect="1" noChangeArrowheads="1" noTextEdit="1"/>
          </p:cNvSpPr>
          <p:nvPr>
            <p:ph type="sldImg"/>
          </p:nvPr>
        </p:nvSpPr>
        <p:spPr>
          <a:xfrm>
            <a:off x="1042988" y="719138"/>
            <a:ext cx="4792662" cy="3595687"/>
          </a:xfrm>
          <a:ln/>
        </p:spPr>
      </p:sp>
      <p:sp>
        <p:nvSpPr>
          <p:cNvPr id="444420" name="Rectangle 2">
            <a:extLst>
              <a:ext uri="{FF2B5EF4-FFF2-40B4-BE49-F238E27FC236}">
                <a16:creationId xmlns:a16="http://schemas.microsoft.com/office/drawing/2014/main" xmlns="" id="{54B9D054-A1AB-4F88-A2E8-78C0C9A2D5D0}"/>
              </a:ext>
            </a:extLst>
          </p:cNvPr>
          <p:cNvSpPr>
            <a:spLocks noGrp="1"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5442" name="Rectangle 7">
            <a:extLst>
              <a:ext uri="{FF2B5EF4-FFF2-40B4-BE49-F238E27FC236}">
                <a16:creationId xmlns:a16="http://schemas.microsoft.com/office/drawing/2014/main" xmlns="" id="{73E45FFB-F354-457B-8407-6B436C46B534}"/>
              </a:ext>
            </a:extLst>
          </p:cNvPr>
          <p:cNvSpPr txBox="1">
            <a:spLocks noGrp="1" noChangeArrowheads="1"/>
          </p:cNvSpPr>
          <p:nvPr/>
        </p:nvSpPr>
        <p:spPr bwMode="auto">
          <a:xfrm>
            <a:off x="3897313" y="9105900"/>
            <a:ext cx="29797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nchor="b"/>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lgn="r" eaLnBrk="1" hangingPunct="1">
              <a:spcBef>
                <a:spcPct val="0"/>
              </a:spcBef>
              <a:buFont typeface="Arial" panose="020B0604020202020204" pitchFamily="34" charset="0"/>
              <a:buNone/>
            </a:pPr>
            <a:fld id="{6A78BB0D-63C6-4E5C-BF57-8A9ABEB3142B}" type="slidenum">
              <a:rPr lang="en-GB" altLang="en-US">
                <a:latin typeface="Arial" panose="020B0604020202020204" pitchFamily="34" charset="0"/>
              </a:rPr>
              <a:pPr algn="r" eaLnBrk="1" hangingPunct="1">
                <a:spcBef>
                  <a:spcPct val="0"/>
                </a:spcBef>
                <a:buFont typeface="Arial" panose="020B0604020202020204" pitchFamily="34" charset="0"/>
                <a:buNone/>
              </a:pPr>
              <a:t>64</a:t>
            </a:fld>
            <a:endParaRPr lang="en-GB" altLang="en-US">
              <a:latin typeface="Arial" panose="020B0604020202020204" pitchFamily="34" charset="0"/>
            </a:endParaRPr>
          </a:p>
        </p:txBody>
      </p:sp>
      <p:sp>
        <p:nvSpPr>
          <p:cNvPr id="445443" name="Text Box 1">
            <a:extLst>
              <a:ext uri="{FF2B5EF4-FFF2-40B4-BE49-F238E27FC236}">
                <a16:creationId xmlns:a16="http://schemas.microsoft.com/office/drawing/2014/main" xmlns="" id="{61E20302-D84D-4A2F-95FC-74577FF47F78}"/>
              </a:ext>
            </a:extLst>
          </p:cNvPr>
          <p:cNvSpPr txBox="1">
            <a:spLocks noChangeArrowheads="1"/>
          </p:cNvSpPr>
          <p:nvPr/>
        </p:nvSpPr>
        <p:spPr bwMode="auto">
          <a:xfrm>
            <a:off x="3897313" y="9105900"/>
            <a:ext cx="29813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nchor="b"/>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lgn="r" eaLnBrk="1" hangingPunct="1">
              <a:spcBef>
                <a:spcPct val="0"/>
              </a:spcBef>
              <a:buFont typeface="Arial" panose="020B0604020202020204" pitchFamily="34" charset="0"/>
              <a:buNone/>
            </a:pPr>
            <a:fld id="{76CA9026-52DA-4A60-8062-4961A5031654}" type="slidenum">
              <a:rPr lang="en-GB" altLang="en-US">
                <a:latin typeface="Arial" panose="020B0604020202020204" pitchFamily="34" charset="0"/>
              </a:rPr>
              <a:pPr algn="r" eaLnBrk="1" hangingPunct="1">
                <a:spcBef>
                  <a:spcPct val="0"/>
                </a:spcBef>
                <a:buFont typeface="Arial" panose="020B0604020202020204" pitchFamily="34" charset="0"/>
                <a:buNone/>
              </a:pPr>
              <a:t>64</a:t>
            </a:fld>
            <a:endParaRPr lang="en-GB" altLang="en-US">
              <a:latin typeface="Arial" panose="020B0604020202020204" pitchFamily="34" charset="0"/>
            </a:endParaRPr>
          </a:p>
        </p:txBody>
      </p:sp>
      <p:sp>
        <p:nvSpPr>
          <p:cNvPr id="445444" name="Text Box 2">
            <a:extLst>
              <a:ext uri="{FF2B5EF4-FFF2-40B4-BE49-F238E27FC236}">
                <a16:creationId xmlns:a16="http://schemas.microsoft.com/office/drawing/2014/main" xmlns="" id="{16457A1F-A65B-4C8F-AA04-2EF8FFC7DB37}"/>
              </a:ext>
            </a:extLst>
          </p:cNvPr>
          <p:cNvSpPr txBox="1">
            <a:spLocks noChangeArrowheads="1"/>
          </p:cNvSpPr>
          <p:nvPr/>
        </p:nvSpPr>
        <p:spPr bwMode="auto">
          <a:xfrm>
            <a:off x="0" y="9105900"/>
            <a:ext cx="29813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nchor="b"/>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eaLnBrk="1" hangingPunct="1">
              <a:spcBef>
                <a:spcPct val="0"/>
              </a:spcBef>
              <a:buFont typeface="Arial" panose="020B0604020202020204" pitchFamily="34" charset="0"/>
              <a:buNone/>
            </a:pPr>
            <a:endParaRPr lang="el-GR" altLang="en-US">
              <a:latin typeface="Arial" panose="020B0604020202020204" pitchFamily="34" charset="0"/>
            </a:endParaRPr>
          </a:p>
        </p:txBody>
      </p:sp>
      <p:sp>
        <p:nvSpPr>
          <p:cNvPr id="445445" name="Text Box 3">
            <a:extLst>
              <a:ext uri="{FF2B5EF4-FFF2-40B4-BE49-F238E27FC236}">
                <a16:creationId xmlns:a16="http://schemas.microsoft.com/office/drawing/2014/main" xmlns="" id="{7B89E5EE-6ED9-4AE8-A965-CC0FDEB89C3A}"/>
              </a:ext>
            </a:extLst>
          </p:cNvPr>
          <p:cNvSpPr txBox="1">
            <a:spLocks noChangeArrowheads="1"/>
          </p:cNvSpPr>
          <p:nvPr/>
        </p:nvSpPr>
        <p:spPr bwMode="auto">
          <a:xfrm>
            <a:off x="0" y="0"/>
            <a:ext cx="29813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eaLnBrk="1" hangingPunct="1">
              <a:spcBef>
                <a:spcPct val="0"/>
              </a:spcBef>
              <a:buFont typeface="Arial" panose="020B0604020202020204" pitchFamily="34" charset="0"/>
              <a:buNone/>
            </a:pPr>
            <a:endParaRPr lang="el-GR" altLang="en-US">
              <a:latin typeface="Arial" panose="020B0604020202020204" pitchFamily="34" charset="0"/>
            </a:endParaRPr>
          </a:p>
        </p:txBody>
      </p:sp>
      <p:sp>
        <p:nvSpPr>
          <p:cNvPr id="445446" name="Text Box 4">
            <a:extLst>
              <a:ext uri="{FF2B5EF4-FFF2-40B4-BE49-F238E27FC236}">
                <a16:creationId xmlns:a16="http://schemas.microsoft.com/office/drawing/2014/main" xmlns="" id="{BFD2C68D-7DA8-46E8-A0FF-131AE1C921F3}"/>
              </a:ext>
            </a:extLst>
          </p:cNvPr>
          <p:cNvSpPr txBox="1">
            <a:spLocks noChangeArrowheads="1"/>
          </p:cNvSpPr>
          <p:nvPr/>
        </p:nvSpPr>
        <p:spPr bwMode="auto">
          <a:xfrm>
            <a:off x="3897313" y="0"/>
            <a:ext cx="29813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lgn="r" eaLnBrk="1" hangingPunct="1">
              <a:spcBef>
                <a:spcPct val="0"/>
              </a:spcBef>
              <a:buFont typeface="Arial" panose="020B0604020202020204" pitchFamily="34" charset="0"/>
              <a:buNone/>
            </a:pPr>
            <a:endParaRPr lang="el-GR" altLang="en-US">
              <a:latin typeface="Arial" panose="020B0604020202020204" pitchFamily="34" charset="0"/>
            </a:endParaRPr>
          </a:p>
        </p:txBody>
      </p:sp>
      <p:sp>
        <p:nvSpPr>
          <p:cNvPr id="445447" name="Text Box 5">
            <a:extLst>
              <a:ext uri="{FF2B5EF4-FFF2-40B4-BE49-F238E27FC236}">
                <a16:creationId xmlns:a16="http://schemas.microsoft.com/office/drawing/2014/main" xmlns="" id="{AE2CCB20-D074-469C-95E9-F3C0466B9498}"/>
              </a:ext>
            </a:extLst>
          </p:cNvPr>
          <p:cNvSpPr txBox="1">
            <a:spLocks noChangeArrowheads="1"/>
          </p:cNvSpPr>
          <p:nvPr/>
        </p:nvSpPr>
        <p:spPr bwMode="auto">
          <a:xfrm>
            <a:off x="1047750" y="720725"/>
            <a:ext cx="4787900" cy="3592513"/>
          </a:xfrm>
          <a:prstGeom prst="rect">
            <a:avLst/>
          </a:prstGeom>
          <a:solidFill>
            <a:srgbClr val="FFFFFF"/>
          </a:solidFill>
          <a:ln w="9525">
            <a:solidFill>
              <a:srgbClr val="000000"/>
            </a:solidFill>
            <a:miter lim="800000"/>
            <a:headEnd/>
            <a:tailEnd/>
          </a:ln>
        </p:spPr>
        <p:txBody>
          <a:bodyPr wrap="none" lIns="91422" tIns="45711" rIns="91422" bIns="45711"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3000"/>
              </a:lnSpc>
              <a:spcBef>
                <a:spcPct val="0"/>
              </a:spcBef>
              <a:buClr>
                <a:srgbClr val="FFFFFF"/>
              </a:buClr>
              <a:buFont typeface="Arial" panose="020B0604020202020204" pitchFamily="34" charset="0"/>
              <a:buNone/>
            </a:pPr>
            <a:endParaRPr lang="el-GR" altLang="en-US" sz="1800">
              <a:solidFill>
                <a:schemeClr val="bg1"/>
              </a:solidFill>
              <a:latin typeface="Arial" panose="020B0604020202020204" pitchFamily="34" charset="0"/>
            </a:endParaRPr>
          </a:p>
        </p:txBody>
      </p:sp>
      <p:sp>
        <p:nvSpPr>
          <p:cNvPr id="445448" name="Rectangle 6">
            <a:extLst>
              <a:ext uri="{FF2B5EF4-FFF2-40B4-BE49-F238E27FC236}">
                <a16:creationId xmlns:a16="http://schemas.microsoft.com/office/drawing/2014/main" xmlns="" id="{CA338E75-AAAF-45D2-AB9E-3F29AD88E1FF}"/>
              </a:ext>
            </a:extLst>
          </p:cNvPr>
          <p:cNvSpPr>
            <a:spLocks noGrp="1" noChangeArrowheads="1"/>
          </p:cNvSpPr>
          <p:nvPr>
            <p:ph type="body"/>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6466" name="Rectangle 7">
            <a:extLst>
              <a:ext uri="{FF2B5EF4-FFF2-40B4-BE49-F238E27FC236}">
                <a16:creationId xmlns:a16="http://schemas.microsoft.com/office/drawing/2014/main" xmlns="" id="{F23B85D3-4968-4D38-92A9-1356667B0244}"/>
              </a:ext>
            </a:extLst>
          </p:cNvPr>
          <p:cNvSpPr txBox="1">
            <a:spLocks noGrp="1" noChangeArrowheads="1"/>
          </p:cNvSpPr>
          <p:nvPr/>
        </p:nvSpPr>
        <p:spPr bwMode="auto">
          <a:xfrm>
            <a:off x="3897313" y="9105900"/>
            <a:ext cx="29797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nchor="b"/>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lgn="r" eaLnBrk="1" hangingPunct="1">
              <a:spcBef>
                <a:spcPct val="0"/>
              </a:spcBef>
              <a:buFont typeface="Arial" panose="020B0604020202020204" pitchFamily="34" charset="0"/>
              <a:buNone/>
            </a:pPr>
            <a:fld id="{8A382A22-8154-419A-B32B-3768F95B3885}" type="slidenum">
              <a:rPr lang="en-GB" altLang="en-US">
                <a:latin typeface="Arial" panose="020B0604020202020204" pitchFamily="34" charset="0"/>
              </a:rPr>
              <a:pPr algn="r" eaLnBrk="1" hangingPunct="1">
                <a:spcBef>
                  <a:spcPct val="0"/>
                </a:spcBef>
                <a:buFont typeface="Arial" panose="020B0604020202020204" pitchFamily="34" charset="0"/>
                <a:buNone/>
              </a:pPr>
              <a:t>65</a:t>
            </a:fld>
            <a:endParaRPr lang="en-GB" altLang="en-US">
              <a:latin typeface="Arial" panose="020B0604020202020204" pitchFamily="34" charset="0"/>
            </a:endParaRPr>
          </a:p>
        </p:txBody>
      </p:sp>
      <p:sp>
        <p:nvSpPr>
          <p:cNvPr id="446467" name="Rectangle 1">
            <a:extLst>
              <a:ext uri="{FF2B5EF4-FFF2-40B4-BE49-F238E27FC236}">
                <a16:creationId xmlns:a16="http://schemas.microsoft.com/office/drawing/2014/main" xmlns="" id="{69FB6031-5FF8-42F0-BE90-99247AEB2576}"/>
              </a:ext>
            </a:extLst>
          </p:cNvPr>
          <p:cNvSpPr>
            <a:spLocks noGrp="1" noRot="1" noChangeAspect="1" noChangeArrowheads="1" noTextEdit="1"/>
          </p:cNvSpPr>
          <p:nvPr>
            <p:ph type="sldImg"/>
          </p:nvPr>
        </p:nvSpPr>
        <p:spPr>
          <a:xfrm>
            <a:off x="1042988" y="719138"/>
            <a:ext cx="4792662" cy="3595687"/>
          </a:xfrm>
          <a:ln/>
        </p:spPr>
      </p:sp>
      <p:sp>
        <p:nvSpPr>
          <p:cNvPr id="446468" name="Rectangle 2">
            <a:extLst>
              <a:ext uri="{FF2B5EF4-FFF2-40B4-BE49-F238E27FC236}">
                <a16:creationId xmlns:a16="http://schemas.microsoft.com/office/drawing/2014/main" xmlns="" id="{CA496862-C875-468E-B5D0-E4FB9E2CBD61}"/>
              </a:ext>
            </a:extLst>
          </p:cNvPr>
          <p:cNvSpPr>
            <a:spLocks noGrp="1"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7490" name="Rectangle 7">
            <a:extLst>
              <a:ext uri="{FF2B5EF4-FFF2-40B4-BE49-F238E27FC236}">
                <a16:creationId xmlns:a16="http://schemas.microsoft.com/office/drawing/2014/main" xmlns="" id="{AFE72141-376E-4905-A862-2A0536DA1856}"/>
              </a:ext>
            </a:extLst>
          </p:cNvPr>
          <p:cNvSpPr txBox="1">
            <a:spLocks noGrp="1" noChangeArrowheads="1"/>
          </p:cNvSpPr>
          <p:nvPr/>
        </p:nvSpPr>
        <p:spPr bwMode="auto">
          <a:xfrm>
            <a:off x="3897313" y="9105900"/>
            <a:ext cx="29797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nchor="b"/>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lgn="r" eaLnBrk="1" hangingPunct="1">
              <a:spcBef>
                <a:spcPct val="0"/>
              </a:spcBef>
              <a:buFont typeface="Arial" panose="020B0604020202020204" pitchFamily="34" charset="0"/>
              <a:buNone/>
            </a:pPr>
            <a:fld id="{0CE4BA9B-3753-4716-8CC7-C514C3A48F9B}" type="slidenum">
              <a:rPr lang="en-GB" altLang="en-US">
                <a:latin typeface="Arial" panose="020B0604020202020204" pitchFamily="34" charset="0"/>
              </a:rPr>
              <a:pPr algn="r" eaLnBrk="1" hangingPunct="1">
                <a:spcBef>
                  <a:spcPct val="0"/>
                </a:spcBef>
                <a:buFont typeface="Arial" panose="020B0604020202020204" pitchFamily="34" charset="0"/>
                <a:buNone/>
              </a:pPr>
              <a:t>67</a:t>
            </a:fld>
            <a:endParaRPr lang="en-GB" altLang="en-US">
              <a:latin typeface="Arial" panose="020B0604020202020204" pitchFamily="34" charset="0"/>
            </a:endParaRPr>
          </a:p>
        </p:txBody>
      </p:sp>
      <p:sp>
        <p:nvSpPr>
          <p:cNvPr id="447491" name="Text Box 1">
            <a:extLst>
              <a:ext uri="{FF2B5EF4-FFF2-40B4-BE49-F238E27FC236}">
                <a16:creationId xmlns:a16="http://schemas.microsoft.com/office/drawing/2014/main" xmlns="" id="{C4616621-7492-4589-A2B4-2F952CB77149}"/>
              </a:ext>
            </a:extLst>
          </p:cNvPr>
          <p:cNvSpPr txBox="1">
            <a:spLocks noChangeArrowheads="1"/>
          </p:cNvSpPr>
          <p:nvPr/>
        </p:nvSpPr>
        <p:spPr bwMode="auto">
          <a:xfrm>
            <a:off x="3897313" y="9105900"/>
            <a:ext cx="29813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nchor="b"/>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lgn="r" eaLnBrk="1" hangingPunct="1">
              <a:spcBef>
                <a:spcPct val="0"/>
              </a:spcBef>
              <a:buFont typeface="Arial" panose="020B0604020202020204" pitchFamily="34" charset="0"/>
              <a:buNone/>
            </a:pPr>
            <a:fld id="{3E42587D-518F-4C0C-8596-23AB78E18C75}" type="slidenum">
              <a:rPr lang="en-GB" altLang="en-US">
                <a:latin typeface="Arial" panose="020B0604020202020204" pitchFamily="34" charset="0"/>
              </a:rPr>
              <a:pPr algn="r" eaLnBrk="1" hangingPunct="1">
                <a:spcBef>
                  <a:spcPct val="0"/>
                </a:spcBef>
                <a:buFont typeface="Arial" panose="020B0604020202020204" pitchFamily="34" charset="0"/>
                <a:buNone/>
              </a:pPr>
              <a:t>67</a:t>
            </a:fld>
            <a:endParaRPr lang="en-GB" altLang="en-US">
              <a:latin typeface="Arial" panose="020B0604020202020204" pitchFamily="34" charset="0"/>
            </a:endParaRPr>
          </a:p>
        </p:txBody>
      </p:sp>
      <p:sp>
        <p:nvSpPr>
          <p:cNvPr id="447492" name="Text Box 2">
            <a:extLst>
              <a:ext uri="{FF2B5EF4-FFF2-40B4-BE49-F238E27FC236}">
                <a16:creationId xmlns:a16="http://schemas.microsoft.com/office/drawing/2014/main" xmlns="" id="{E144E6C9-38E0-4A36-85CC-78B7E622DBF1}"/>
              </a:ext>
            </a:extLst>
          </p:cNvPr>
          <p:cNvSpPr txBox="1">
            <a:spLocks noChangeArrowheads="1"/>
          </p:cNvSpPr>
          <p:nvPr/>
        </p:nvSpPr>
        <p:spPr bwMode="auto">
          <a:xfrm>
            <a:off x="0" y="9105900"/>
            <a:ext cx="29813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nchor="b"/>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eaLnBrk="1" hangingPunct="1">
              <a:spcBef>
                <a:spcPct val="0"/>
              </a:spcBef>
              <a:buFont typeface="Arial" panose="020B0604020202020204" pitchFamily="34" charset="0"/>
              <a:buNone/>
            </a:pPr>
            <a:endParaRPr lang="el-GR" altLang="en-US">
              <a:latin typeface="Arial" panose="020B0604020202020204" pitchFamily="34" charset="0"/>
            </a:endParaRPr>
          </a:p>
        </p:txBody>
      </p:sp>
      <p:sp>
        <p:nvSpPr>
          <p:cNvPr id="447493" name="Text Box 3">
            <a:extLst>
              <a:ext uri="{FF2B5EF4-FFF2-40B4-BE49-F238E27FC236}">
                <a16:creationId xmlns:a16="http://schemas.microsoft.com/office/drawing/2014/main" xmlns="" id="{00A49F5C-F03E-4571-B499-5534BAE015E5}"/>
              </a:ext>
            </a:extLst>
          </p:cNvPr>
          <p:cNvSpPr txBox="1">
            <a:spLocks noChangeArrowheads="1"/>
          </p:cNvSpPr>
          <p:nvPr/>
        </p:nvSpPr>
        <p:spPr bwMode="auto">
          <a:xfrm>
            <a:off x="0" y="0"/>
            <a:ext cx="29813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eaLnBrk="1" hangingPunct="1">
              <a:spcBef>
                <a:spcPct val="0"/>
              </a:spcBef>
              <a:buFont typeface="Arial" panose="020B0604020202020204" pitchFamily="34" charset="0"/>
              <a:buNone/>
            </a:pPr>
            <a:endParaRPr lang="el-GR" altLang="en-US">
              <a:latin typeface="Arial" panose="020B0604020202020204" pitchFamily="34" charset="0"/>
            </a:endParaRPr>
          </a:p>
        </p:txBody>
      </p:sp>
      <p:sp>
        <p:nvSpPr>
          <p:cNvPr id="447494" name="Text Box 4">
            <a:extLst>
              <a:ext uri="{FF2B5EF4-FFF2-40B4-BE49-F238E27FC236}">
                <a16:creationId xmlns:a16="http://schemas.microsoft.com/office/drawing/2014/main" xmlns="" id="{CF0A9168-C1D2-4904-BF20-A11214A8081F}"/>
              </a:ext>
            </a:extLst>
          </p:cNvPr>
          <p:cNvSpPr txBox="1">
            <a:spLocks noChangeArrowheads="1"/>
          </p:cNvSpPr>
          <p:nvPr/>
        </p:nvSpPr>
        <p:spPr bwMode="auto">
          <a:xfrm>
            <a:off x="3897313" y="0"/>
            <a:ext cx="29813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lgn="r" eaLnBrk="1" hangingPunct="1">
              <a:spcBef>
                <a:spcPct val="0"/>
              </a:spcBef>
              <a:buFont typeface="Arial" panose="020B0604020202020204" pitchFamily="34" charset="0"/>
              <a:buNone/>
            </a:pPr>
            <a:endParaRPr lang="el-GR" altLang="en-US">
              <a:latin typeface="Arial" panose="020B0604020202020204" pitchFamily="34" charset="0"/>
            </a:endParaRPr>
          </a:p>
        </p:txBody>
      </p:sp>
      <p:sp>
        <p:nvSpPr>
          <p:cNvPr id="447495" name="Text Box 5">
            <a:extLst>
              <a:ext uri="{FF2B5EF4-FFF2-40B4-BE49-F238E27FC236}">
                <a16:creationId xmlns:a16="http://schemas.microsoft.com/office/drawing/2014/main" xmlns="" id="{7C874E0B-4DDD-48E5-B5F4-F1C39CC5C00F}"/>
              </a:ext>
            </a:extLst>
          </p:cNvPr>
          <p:cNvSpPr txBox="1">
            <a:spLocks noChangeArrowheads="1"/>
          </p:cNvSpPr>
          <p:nvPr/>
        </p:nvSpPr>
        <p:spPr bwMode="auto">
          <a:xfrm>
            <a:off x="1047750" y="720725"/>
            <a:ext cx="4787900" cy="3592513"/>
          </a:xfrm>
          <a:prstGeom prst="rect">
            <a:avLst/>
          </a:prstGeom>
          <a:solidFill>
            <a:srgbClr val="FFFFFF"/>
          </a:solidFill>
          <a:ln w="9525">
            <a:solidFill>
              <a:srgbClr val="000000"/>
            </a:solidFill>
            <a:miter lim="800000"/>
            <a:headEnd/>
            <a:tailEnd/>
          </a:ln>
        </p:spPr>
        <p:txBody>
          <a:bodyPr wrap="none" lIns="91422" tIns="45711" rIns="91422" bIns="45711"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3000"/>
              </a:lnSpc>
              <a:spcBef>
                <a:spcPct val="0"/>
              </a:spcBef>
              <a:buClr>
                <a:srgbClr val="FFFFFF"/>
              </a:buClr>
              <a:buFont typeface="Arial" panose="020B0604020202020204" pitchFamily="34" charset="0"/>
              <a:buNone/>
            </a:pPr>
            <a:endParaRPr lang="el-GR" altLang="en-US" sz="1800">
              <a:solidFill>
                <a:schemeClr val="bg1"/>
              </a:solidFill>
              <a:latin typeface="Arial" panose="020B0604020202020204" pitchFamily="34" charset="0"/>
            </a:endParaRPr>
          </a:p>
        </p:txBody>
      </p:sp>
      <p:sp>
        <p:nvSpPr>
          <p:cNvPr id="447496" name="Rectangle 6">
            <a:extLst>
              <a:ext uri="{FF2B5EF4-FFF2-40B4-BE49-F238E27FC236}">
                <a16:creationId xmlns:a16="http://schemas.microsoft.com/office/drawing/2014/main" xmlns="" id="{BEAC8D46-565E-46FE-A8CA-D5D8EEBA34F0}"/>
              </a:ext>
            </a:extLst>
          </p:cNvPr>
          <p:cNvSpPr>
            <a:spLocks noGrp="1" noChangeArrowheads="1"/>
          </p:cNvSpPr>
          <p:nvPr>
            <p:ph type="body"/>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8514" name="Rectangle 7">
            <a:extLst>
              <a:ext uri="{FF2B5EF4-FFF2-40B4-BE49-F238E27FC236}">
                <a16:creationId xmlns:a16="http://schemas.microsoft.com/office/drawing/2014/main" xmlns="" id="{52E2228D-C35A-4B43-9E89-BF738930E816}"/>
              </a:ext>
            </a:extLst>
          </p:cNvPr>
          <p:cNvSpPr txBox="1">
            <a:spLocks noGrp="1" noChangeArrowheads="1"/>
          </p:cNvSpPr>
          <p:nvPr/>
        </p:nvSpPr>
        <p:spPr bwMode="auto">
          <a:xfrm>
            <a:off x="3897313" y="9105900"/>
            <a:ext cx="29797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nchor="b"/>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lgn="r" eaLnBrk="1" hangingPunct="1">
              <a:spcBef>
                <a:spcPct val="0"/>
              </a:spcBef>
              <a:buFont typeface="Arial" panose="020B0604020202020204" pitchFamily="34" charset="0"/>
              <a:buNone/>
            </a:pPr>
            <a:fld id="{5B8C68EE-3194-496D-8D02-6D4E296763D8}" type="slidenum">
              <a:rPr lang="en-GB" altLang="en-US">
                <a:latin typeface="Arial" panose="020B0604020202020204" pitchFamily="34" charset="0"/>
              </a:rPr>
              <a:pPr algn="r" eaLnBrk="1" hangingPunct="1">
                <a:spcBef>
                  <a:spcPct val="0"/>
                </a:spcBef>
                <a:buFont typeface="Arial" panose="020B0604020202020204" pitchFamily="34" charset="0"/>
                <a:buNone/>
              </a:pPr>
              <a:t>68</a:t>
            </a:fld>
            <a:endParaRPr lang="en-GB" altLang="en-US">
              <a:latin typeface="Arial" panose="020B0604020202020204" pitchFamily="34" charset="0"/>
            </a:endParaRPr>
          </a:p>
        </p:txBody>
      </p:sp>
      <p:sp>
        <p:nvSpPr>
          <p:cNvPr id="448515" name="Rectangle 1">
            <a:extLst>
              <a:ext uri="{FF2B5EF4-FFF2-40B4-BE49-F238E27FC236}">
                <a16:creationId xmlns:a16="http://schemas.microsoft.com/office/drawing/2014/main" xmlns="" id="{B739AA30-E0AA-459F-BAB8-0021017447D2}"/>
              </a:ext>
            </a:extLst>
          </p:cNvPr>
          <p:cNvSpPr>
            <a:spLocks noGrp="1" noRot="1" noChangeAspect="1" noChangeArrowheads="1" noTextEdit="1"/>
          </p:cNvSpPr>
          <p:nvPr>
            <p:ph type="sldImg"/>
          </p:nvPr>
        </p:nvSpPr>
        <p:spPr>
          <a:xfrm>
            <a:off x="1042988" y="719138"/>
            <a:ext cx="4792662" cy="3595687"/>
          </a:xfrm>
          <a:ln/>
        </p:spPr>
      </p:sp>
      <p:sp>
        <p:nvSpPr>
          <p:cNvPr id="448516" name="Rectangle 2">
            <a:extLst>
              <a:ext uri="{FF2B5EF4-FFF2-40B4-BE49-F238E27FC236}">
                <a16:creationId xmlns:a16="http://schemas.microsoft.com/office/drawing/2014/main" xmlns="" id="{2162DA46-5C22-4A6D-9BC0-FA15B5AD31E1}"/>
              </a:ext>
            </a:extLst>
          </p:cNvPr>
          <p:cNvSpPr>
            <a:spLocks noGrp="1"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9538" name="Rectangle 7">
            <a:extLst>
              <a:ext uri="{FF2B5EF4-FFF2-40B4-BE49-F238E27FC236}">
                <a16:creationId xmlns:a16="http://schemas.microsoft.com/office/drawing/2014/main" xmlns="" id="{D41B8BB8-ABFC-476B-AAD7-C357EEA14FD5}"/>
              </a:ext>
            </a:extLst>
          </p:cNvPr>
          <p:cNvSpPr txBox="1">
            <a:spLocks noGrp="1" noChangeArrowheads="1"/>
          </p:cNvSpPr>
          <p:nvPr/>
        </p:nvSpPr>
        <p:spPr bwMode="auto">
          <a:xfrm>
            <a:off x="3897313" y="9105900"/>
            <a:ext cx="29797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nchor="b"/>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lgn="r" eaLnBrk="1" hangingPunct="1">
              <a:spcBef>
                <a:spcPct val="0"/>
              </a:spcBef>
              <a:buFont typeface="Arial" panose="020B0604020202020204" pitchFamily="34" charset="0"/>
              <a:buNone/>
            </a:pPr>
            <a:fld id="{5431165D-5B5C-4A29-BB87-8148DCB06E66}" type="slidenum">
              <a:rPr lang="en-GB" altLang="en-US">
                <a:latin typeface="Arial" panose="020B0604020202020204" pitchFamily="34" charset="0"/>
              </a:rPr>
              <a:pPr algn="r" eaLnBrk="1" hangingPunct="1">
                <a:spcBef>
                  <a:spcPct val="0"/>
                </a:spcBef>
                <a:buFont typeface="Arial" panose="020B0604020202020204" pitchFamily="34" charset="0"/>
                <a:buNone/>
              </a:pPr>
              <a:t>69</a:t>
            </a:fld>
            <a:endParaRPr lang="en-GB" altLang="en-US">
              <a:latin typeface="Arial" panose="020B0604020202020204" pitchFamily="34" charset="0"/>
            </a:endParaRPr>
          </a:p>
        </p:txBody>
      </p:sp>
      <p:sp>
        <p:nvSpPr>
          <p:cNvPr id="449539" name="Rectangle 1">
            <a:extLst>
              <a:ext uri="{FF2B5EF4-FFF2-40B4-BE49-F238E27FC236}">
                <a16:creationId xmlns:a16="http://schemas.microsoft.com/office/drawing/2014/main" xmlns="" id="{133A8379-2444-4AB6-B188-2F8765EABA5A}"/>
              </a:ext>
            </a:extLst>
          </p:cNvPr>
          <p:cNvSpPr>
            <a:spLocks noGrp="1" noRot="1" noChangeAspect="1" noChangeArrowheads="1" noTextEdit="1"/>
          </p:cNvSpPr>
          <p:nvPr>
            <p:ph type="sldImg"/>
          </p:nvPr>
        </p:nvSpPr>
        <p:spPr>
          <a:xfrm>
            <a:off x="1042988" y="719138"/>
            <a:ext cx="4792662" cy="3595687"/>
          </a:xfrm>
          <a:ln/>
        </p:spPr>
      </p:sp>
      <p:sp>
        <p:nvSpPr>
          <p:cNvPr id="449540" name="Rectangle 2">
            <a:extLst>
              <a:ext uri="{FF2B5EF4-FFF2-40B4-BE49-F238E27FC236}">
                <a16:creationId xmlns:a16="http://schemas.microsoft.com/office/drawing/2014/main" xmlns="" id="{25287BCE-5F0B-4B13-8A61-72EDB817A825}"/>
              </a:ext>
            </a:extLst>
          </p:cNvPr>
          <p:cNvSpPr>
            <a:spLocks noGrp="1"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62" name="Rectangle 7">
            <a:extLst>
              <a:ext uri="{FF2B5EF4-FFF2-40B4-BE49-F238E27FC236}">
                <a16:creationId xmlns:a16="http://schemas.microsoft.com/office/drawing/2014/main" xmlns="" id="{9D04AC87-2F38-451A-A67B-8EF42C92ECF2}"/>
              </a:ext>
            </a:extLst>
          </p:cNvPr>
          <p:cNvSpPr txBox="1">
            <a:spLocks noGrp="1" noChangeArrowheads="1"/>
          </p:cNvSpPr>
          <p:nvPr/>
        </p:nvSpPr>
        <p:spPr bwMode="auto">
          <a:xfrm>
            <a:off x="3897313" y="9105900"/>
            <a:ext cx="29797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nchor="b"/>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lgn="r" eaLnBrk="1" hangingPunct="1">
              <a:spcBef>
                <a:spcPct val="0"/>
              </a:spcBef>
              <a:buFont typeface="Arial" panose="020B0604020202020204" pitchFamily="34" charset="0"/>
              <a:buNone/>
            </a:pPr>
            <a:fld id="{36E4F700-0C26-420A-A7A6-76AC3CF07748}" type="slidenum">
              <a:rPr lang="en-GB" altLang="en-US">
                <a:latin typeface="Arial" panose="020B0604020202020204" pitchFamily="34" charset="0"/>
              </a:rPr>
              <a:pPr algn="r" eaLnBrk="1" hangingPunct="1">
                <a:spcBef>
                  <a:spcPct val="0"/>
                </a:spcBef>
                <a:buFont typeface="Arial" panose="020B0604020202020204" pitchFamily="34" charset="0"/>
                <a:buNone/>
              </a:pPr>
              <a:t>70</a:t>
            </a:fld>
            <a:endParaRPr lang="en-GB" altLang="en-US">
              <a:latin typeface="Arial" panose="020B0604020202020204" pitchFamily="34" charset="0"/>
            </a:endParaRPr>
          </a:p>
        </p:txBody>
      </p:sp>
      <p:sp>
        <p:nvSpPr>
          <p:cNvPr id="450563" name="Rectangle 1">
            <a:extLst>
              <a:ext uri="{FF2B5EF4-FFF2-40B4-BE49-F238E27FC236}">
                <a16:creationId xmlns:a16="http://schemas.microsoft.com/office/drawing/2014/main" xmlns="" id="{3E45424B-DA4B-4AA8-845E-20F2AFC63C91}"/>
              </a:ext>
            </a:extLst>
          </p:cNvPr>
          <p:cNvSpPr>
            <a:spLocks noGrp="1" noRot="1" noChangeAspect="1" noChangeArrowheads="1" noTextEdit="1"/>
          </p:cNvSpPr>
          <p:nvPr>
            <p:ph type="sldImg"/>
          </p:nvPr>
        </p:nvSpPr>
        <p:spPr>
          <a:xfrm>
            <a:off x="1042988" y="719138"/>
            <a:ext cx="4792662" cy="3595687"/>
          </a:xfrm>
          <a:ln/>
        </p:spPr>
      </p:sp>
      <p:sp>
        <p:nvSpPr>
          <p:cNvPr id="450564" name="Rectangle 2">
            <a:extLst>
              <a:ext uri="{FF2B5EF4-FFF2-40B4-BE49-F238E27FC236}">
                <a16:creationId xmlns:a16="http://schemas.microsoft.com/office/drawing/2014/main" xmlns="" id="{BD506CAC-F536-4728-AE77-E6DECBC020B7}"/>
              </a:ext>
            </a:extLst>
          </p:cNvPr>
          <p:cNvSpPr>
            <a:spLocks noGrp="1"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4898" name="Rectangle 7">
            <a:extLst>
              <a:ext uri="{FF2B5EF4-FFF2-40B4-BE49-F238E27FC236}">
                <a16:creationId xmlns:a16="http://schemas.microsoft.com/office/drawing/2014/main" xmlns="" id="{21A32C5F-C74A-428C-AF62-E4210DDB6502}"/>
              </a:ext>
            </a:extLst>
          </p:cNvPr>
          <p:cNvSpPr txBox="1">
            <a:spLocks noGrp="1" noChangeArrowheads="1"/>
          </p:cNvSpPr>
          <p:nvPr/>
        </p:nvSpPr>
        <p:spPr bwMode="auto">
          <a:xfrm>
            <a:off x="3897313" y="9105900"/>
            <a:ext cx="29797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nchor="b"/>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lgn="r" eaLnBrk="1" hangingPunct="1">
              <a:spcBef>
                <a:spcPct val="0"/>
              </a:spcBef>
              <a:buFont typeface="Arial" panose="020B0604020202020204" pitchFamily="34" charset="0"/>
              <a:buNone/>
            </a:pPr>
            <a:fld id="{300A49F1-34AC-48F6-9869-91A081CF1740}" type="slidenum">
              <a:rPr lang="en-GB" altLang="en-US">
                <a:latin typeface="Arial" panose="020B0604020202020204" pitchFamily="34" charset="0"/>
              </a:rPr>
              <a:pPr algn="r" eaLnBrk="1" hangingPunct="1">
                <a:spcBef>
                  <a:spcPct val="0"/>
                </a:spcBef>
                <a:buFont typeface="Arial" panose="020B0604020202020204" pitchFamily="34" charset="0"/>
                <a:buNone/>
              </a:pPr>
              <a:t>76</a:t>
            </a:fld>
            <a:endParaRPr lang="en-GB" altLang="en-US">
              <a:latin typeface="Arial" panose="020B0604020202020204" pitchFamily="34" charset="0"/>
            </a:endParaRPr>
          </a:p>
        </p:txBody>
      </p:sp>
      <p:sp>
        <p:nvSpPr>
          <p:cNvPr id="464899" name="Rectangle 1">
            <a:extLst>
              <a:ext uri="{FF2B5EF4-FFF2-40B4-BE49-F238E27FC236}">
                <a16:creationId xmlns:a16="http://schemas.microsoft.com/office/drawing/2014/main" xmlns="" id="{2FD26A2D-9A56-44F9-8768-00498F73C4D6}"/>
              </a:ext>
            </a:extLst>
          </p:cNvPr>
          <p:cNvSpPr>
            <a:spLocks noGrp="1" noRot="1" noChangeAspect="1" noChangeArrowheads="1" noTextEdit="1"/>
          </p:cNvSpPr>
          <p:nvPr>
            <p:ph type="sldImg"/>
          </p:nvPr>
        </p:nvSpPr>
        <p:spPr>
          <a:xfrm>
            <a:off x="244475" y="719138"/>
            <a:ext cx="6389688" cy="3595687"/>
          </a:xfrm>
          <a:ln/>
        </p:spPr>
      </p:sp>
      <p:sp>
        <p:nvSpPr>
          <p:cNvPr id="464900" name="Rectangle 2">
            <a:extLst>
              <a:ext uri="{FF2B5EF4-FFF2-40B4-BE49-F238E27FC236}">
                <a16:creationId xmlns:a16="http://schemas.microsoft.com/office/drawing/2014/main" xmlns="" id="{55288033-1879-4966-A71B-C21C07173725}"/>
              </a:ext>
            </a:extLst>
          </p:cNvPr>
          <p:cNvSpPr>
            <a:spLocks noGrp="1"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5922" name="Rectangle 7">
            <a:extLst>
              <a:ext uri="{FF2B5EF4-FFF2-40B4-BE49-F238E27FC236}">
                <a16:creationId xmlns:a16="http://schemas.microsoft.com/office/drawing/2014/main" xmlns="" id="{67380B1F-E257-4979-B522-E76B6FE01FEF}"/>
              </a:ext>
            </a:extLst>
          </p:cNvPr>
          <p:cNvSpPr txBox="1">
            <a:spLocks noGrp="1" noChangeArrowheads="1"/>
          </p:cNvSpPr>
          <p:nvPr/>
        </p:nvSpPr>
        <p:spPr bwMode="auto">
          <a:xfrm>
            <a:off x="3897313" y="9105900"/>
            <a:ext cx="29797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nchor="b"/>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lgn="r" eaLnBrk="1" hangingPunct="1">
              <a:spcBef>
                <a:spcPct val="0"/>
              </a:spcBef>
              <a:buFont typeface="Arial" panose="020B0604020202020204" pitchFamily="34" charset="0"/>
              <a:buNone/>
            </a:pPr>
            <a:fld id="{A79D83CC-7D3C-4B5C-B45D-65C933F588DB}" type="slidenum">
              <a:rPr lang="en-GB" altLang="en-US">
                <a:latin typeface="Arial" panose="020B0604020202020204" pitchFamily="34" charset="0"/>
              </a:rPr>
              <a:pPr algn="r" eaLnBrk="1" hangingPunct="1">
                <a:spcBef>
                  <a:spcPct val="0"/>
                </a:spcBef>
                <a:buFont typeface="Arial" panose="020B0604020202020204" pitchFamily="34" charset="0"/>
                <a:buNone/>
              </a:pPr>
              <a:t>77</a:t>
            </a:fld>
            <a:endParaRPr lang="en-GB" altLang="en-US">
              <a:latin typeface="Arial" panose="020B0604020202020204" pitchFamily="34" charset="0"/>
            </a:endParaRPr>
          </a:p>
        </p:txBody>
      </p:sp>
      <p:sp>
        <p:nvSpPr>
          <p:cNvPr id="465923" name="Rectangle 1">
            <a:extLst>
              <a:ext uri="{FF2B5EF4-FFF2-40B4-BE49-F238E27FC236}">
                <a16:creationId xmlns:a16="http://schemas.microsoft.com/office/drawing/2014/main" xmlns="" id="{29519F8D-0DA3-4916-A122-0CE0F9CF5A0D}"/>
              </a:ext>
            </a:extLst>
          </p:cNvPr>
          <p:cNvSpPr>
            <a:spLocks noGrp="1" noRot="1" noChangeAspect="1" noChangeArrowheads="1" noTextEdit="1"/>
          </p:cNvSpPr>
          <p:nvPr>
            <p:ph type="sldImg"/>
          </p:nvPr>
        </p:nvSpPr>
        <p:spPr>
          <a:xfrm>
            <a:off x="244475" y="719138"/>
            <a:ext cx="6389688" cy="3595687"/>
          </a:xfrm>
          <a:ln/>
        </p:spPr>
      </p:sp>
      <p:sp>
        <p:nvSpPr>
          <p:cNvPr id="465924" name="Rectangle 2">
            <a:extLst>
              <a:ext uri="{FF2B5EF4-FFF2-40B4-BE49-F238E27FC236}">
                <a16:creationId xmlns:a16="http://schemas.microsoft.com/office/drawing/2014/main" xmlns="" id="{324638A6-D602-4313-9D31-A2C70158DA2D}"/>
              </a:ext>
            </a:extLst>
          </p:cNvPr>
          <p:cNvSpPr>
            <a:spLocks noGrp="1"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6946" name="Rectangle 7">
            <a:extLst>
              <a:ext uri="{FF2B5EF4-FFF2-40B4-BE49-F238E27FC236}">
                <a16:creationId xmlns:a16="http://schemas.microsoft.com/office/drawing/2014/main" xmlns="" id="{1FD9D8C1-898F-4AB1-B870-7EB1B5709D1A}"/>
              </a:ext>
            </a:extLst>
          </p:cNvPr>
          <p:cNvSpPr txBox="1">
            <a:spLocks noGrp="1" noChangeArrowheads="1"/>
          </p:cNvSpPr>
          <p:nvPr/>
        </p:nvSpPr>
        <p:spPr bwMode="auto">
          <a:xfrm>
            <a:off x="3897313" y="9105900"/>
            <a:ext cx="29797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nchor="b"/>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lgn="r" eaLnBrk="1" hangingPunct="1">
              <a:spcBef>
                <a:spcPct val="0"/>
              </a:spcBef>
              <a:buFont typeface="Arial" panose="020B0604020202020204" pitchFamily="34" charset="0"/>
              <a:buNone/>
            </a:pPr>
            <a:fld id="{8FDBD7FE-062A-401F-B457-B06EBA195753}" type="slidenum">
              <a:rPr lang="en-GB" altLang="en-US">
                <a:latin typeface="Arial" panose="020B0604020202020204" pitchFamily="34" charset="0"/>
              </a:rPr>
              <a:pPr algn="r" eaLnBrk="1" hangingPunct="1">
                <a:spcBef>
                  <a:spcPct val="0"/>
                </a:spcBef>
                <a:buFont typeface="Arial" panose="020B0604020202020204" pitchFamily="34" charset="0"/>
                <a:buNone/>
              </a:pPr>
              <a:t>78</a:t>
            </a:fld>
            <a:endParaRPr lang="en-GB" altLang="en-US">
              <a:latin typeface="Arial" panose="020B0604020202020204" pitchFamily="34" charset="0"/>
            </a:endParaRPr>
          </a:p>
        </p:txBody>
      </p:sp>
      <p:sp>
        <p:nvSpPr>
          <p:cNvPr id="466947" name="Rectangle 1">
            <a:extLst>
              <a:ext uri="{FF2B5EF4-FFF2-40B4-BE49-F238E27FC236}">
                <a16:creationId xmlns:a16="http://schemas.microsoft.com/office/drawing/2014/main" xmlns="" id="{CF12F4E1-52E4-429E-BDC7-2EE395733E72}"/>
              </a:ext>
            </a:extLst>
          </p:cNvPr>
          <p:cNvSpPr>
            <a:spLocks noGrp="1" noRot="1" noChangeAspect="1" noChangeArrowheads="1" noTextEdit="1"/>
          </p:cNvSpPr>
          <p:nvPr>
            <p:ph type="sldImg"/>
          </p:nvPr>
        </p:nvSpPr>
        <p:spPr>
          <a:xfrm>
            <a:off x="244475" y="719138"/>
            <a:ext cx="6389688" cy="3595687"/>
          </a:xfrm>
          <a:ln/>
        </p:spPr>
      </p:sp>
      <p:sp>
        <p:nvSpPr>
          <p:cNvPr id="466948" name="Rectangle 2">
            <a:extLst>
              <a:ext uri="{FF2B5EF4-FFF2-40B4-BE49-F238E27FC236}">
                <a16:creationId xmlns:a16="http://schemas.microsoft.com/office/drawing/2014/main" xmlns="" id="{DA8FBF8B-BE9C-4F45-AC42-A4B36D5A5A08}"/>
              </a:ext>
            </a:extLst>
          </p:cNvPr>
          <p:cNvSpPr>
            <a:spLocks noGrp="1"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5266" name="Rectangle 7">
            <a:extLst>
              <a:ext uri="{FF2B5EF4-FFF2-40B4-BE49-F238E27FC236}">
                <a16:creationId xmlns:a16="http://schemas.microsoft.com/office/drawing/2014/main" xmlns="" id="{A4E5E35F-1D6B-496B-A7C1-D44B54C8CD3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fld id="{F17C97AB-103C-4E54-BC3E-7E0AFEE269AB}" type="slidenum">
              <a:rPr lang="en-GB" altLang="en-US">
                <a:latin typeface="Arial" panose="020B0604020202020204" pitchFamily="34" charset="0"/>
                <a:cs typeface="Arial Unicode MS" panose="020B0604020202020204" pitchFamily="34" charset="-128"/>
              </a:rPr>
              <a:pPr>
                <a:spcBef>
                  <a:spcPct val="0"/>
                </a:spcBef>
                <a:buFont typeface="Arial" panose="020B0604020202020204" pitchFamily="34" charset="0"/>
                <a:buNone/>
              </a:pPr>
              <a:t>13</a:t>
            </a:fld>
            <a:endParaRPr lang="en-GB" altLang="en-US">
              <a:latin typeface="Arial" panose="020B0604020202020204" pitchFamily="34" charset="0"/>
              <a:cs typeface="Arial Unicode MS" panose="020B0604020202020204" pitchFamily="34" charset="-128"/>
            </a:endParaRPr>
          </a:p>
        </p:txBody>
      </p:sp>
      <p:sp>
        <p:nvSpPr>
          <p:cNvPr id="395267" name="Rectangle 1">
            <a:extLst>
              <a:ext uri="{FF2B5EF4-FFF2-40B4-BE49-F238E27FC236}">
                <a16:creationId xmlns:a16="http://schemas.microsoft.com/office/drawing/2014/main" xmlns="" id="{F293BB9E-C1E1-4C98-9AB3-A5BEE9CA2C2E}"/>
              </a:ext>
            </a:extLst>
          </p:cNvPr>
          <p:cNvSpPr>
            <a:spLocks noGrp="1" noRot="1" noChangeAspect="1" noChangeArrowheads="1" noTextEdit="1"/>
          </p:cNvSpPr>
          <p:nvPr>
            <p:ph type="sldImg"/>
          </p:nvPr>
        </p:nvSpPr>
        <p:spPr>
          <a:xfrm>
            <a:off x="244475" y="719138"/>
            <a:ext cx="6389688" cy="3595687"/>
          </a:xfrm>
          <a:ln/>
        </p:spPr>
      </p:sp>
      <p:sp>
        <p:nvSpPr>
          <p:cNvPr id="395268" name="Rectangle 2">
            <a:extLst>
              <a:ext uri="{FF2B5EF4-FFF2-40B4-BE49-F238E27FC236}">
                <a16:creationId xmlns:a16="http://schemas.microsoft.com/office/drawing/2014/main" xmlns="" id="{5CD3FFF8-E0FA-431D-AC64-907DAB40D762}"/>
              </a:ext>
            </a:extLst>
          </p:cNvPr>
          <p:cNvSpPr>
            <a:spLocks noGrp="1"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7970" name="Rectangle 7">
            <a:extLst>
              <a:ext uri="{FF2B5EF4-FFF2-40B4-BE49-F238E27FC236}">
                <a16:creationId xmlns:a16="http://schemas.microsoft.com/office/drawing/2014/main" xmlns="" id="{C5A7F6F5-6A94-42D4-A3B6-534987876FDF}"/>
              </a:ext>
            </a:extLst>
          </p:cNvPr>
          <p:cNvSpPr txBox="1">
            <a:spLocks noGrp="1" noChangeArrowheads="1"/>
          </p:cNvSpPr>
          <p:nvPr/>
        </p:nvSpPr>
        <p:spPr bwMode="auto">
          <a:xfrm>
            <a:off x="3897313" y="9105900"/>
            <a:ext cx="29797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nchor="b"/>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lgn="r" eaLnBrk="1" hangingPunct="1">
              <a:spcBef>
                <a:spcPct val="0"/>
              </a:spcBef>
              <a:buFont typeface="Arial" panose="020B0604020202020204" pitchFamily="34" charset="0"/>
              <a:buNone/>
            </a:pPr>
            <a:fld id="{10E597BD-5E83-4832-A207-F95948890BDE}" type="slidenum">
              <a:rPr lang="en-GB" altLang="en-US">
                <a:latin typeface="Arial" panose="020B0604020202020204" pitchFamily="34" charset="0"/>
              </a:rPr>
              <a:pPr algn="r" eaLnBrk="1" hangingPunct="1">
                <a:spcBef>
                  <a:spcPct val="0"/>
                </a:spcBef>
                <a:buFont typeface="Arial" panose="020B0604020202020204" pitchFamily="34" charset="0"/>
                <a:buNone/>
              </a:pPr>
              <a:t>79</a:t>
            </a:fld>
            <a:endParaRPr lang="en-GB" altLang="en-US">
              <a:latin typeface="Arial" panose="020B0604020202020204" pitchFamily="34" charset="0"/>
            </a:endParaRPr>
          </a:p>
        </p:txBody>
      </p:sp>
      <p:sp>
        <p:nvSpPr>
          <p:cNvPr id="467971" name="Rectangle 1">
            <a:extLst>
              <a:ext uri="{FF2B5EF4-FFF2-40B4-BE49-F238E27FC236}">
                <a16:creationId xmlns:a16="http://schemas.microsoft.com/office/drawing/2014/main" xmlns="" id="{230B4999-DA24-4F0E-AF9D-5A56A99A7B1C}"/>
              </a:ext>
            </a:extLst>
          </p:cNvPr>
          <p:cNvSpPr>
            <a:spLocks noGrp="1" noRot="1" noChangeAspect="1" noChangeArrowheads="1" noTextEdit="1"/>
          </p:cNvSpPr>
          <p:nvPr>
            <p:ph type="sldImg"/>
          </p:nvPr>
        </p:nvSpPr>
        <p:spPr>
          <a:xfrm>
            <a:off x="244475" y="719138"/>
            <a:ext cx="6389688" cy="3595687"/>
          </a:xfrm>
          <a:ln/>
        </p:spPr>
      </p:sp>
      <p:sp>
        <p:nvSpPr>
          <p:cNvPr id="467972" name="Rectangle 2">
            <a:extLst>
              <a:ext uri="{FF2B5EF4-FFF2-40B4-BE49-F238E27FC236}">
                <a16:creationId xmlns:a16="http://schemas.microsoft.com/office/drawing/2014/main" xmlns="" id="{6C086161-0ABD-4546-95A1-2B73B0C9603A}"/>
              </a:ext>
            </a:extLst>
          </p:cNvPr>
          <p:cNvSpPr>
            <a:spLocks noGrp="1"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8994" name="Rectangle 7">
            <a:extLst>
              <a:ext uri="{FF2B5EF4-FFF2-40B4-BE49-F238E27FC236}">
                <a16:creationId xmlns:a16="http://schemas.microsoft.com/office/drawing/2014/main" xmlns="" id="{12F427E7-9CAA-4F3B-B085-119F91CEB403}"/>
              </a:ext>
            </a:extLst>
          </p:cNvPr>
          <p:cNvSpPr txBox="1">
            <a:spLocks noGrp="1" noChangeArrowheads="1"/>
          </p:cNvSpPr>
          <p:nvPr/>
        </p:nvSpPr>
        <p:spPr bwMode="auto">
          <a:xfrm>
            <a:off x="3897313" y="9105900"/>
            <a:ext cx="29797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nchor="b"/>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lgn="r" eaLnBrk="1" hangingPunct="1">
              <a:spcBef>
                <a:spcPct val="0"/>
              </a:spcBef>
              <a:buFont typeface="Arial" panose="020B0604020202020204" pitchFamily="34" charset="0"/>
              <a:buNone/>
            </a:pPr>
            <a:fld id="{7F1F8F1A-02A4-4E56-888F-37165F2A9274}" type="slidenum">
              <a:rPr lang="en-GB" altLang="en-US">
                <a:latin typeface="Arial" panose="020B0604020202020204" pitchFamily="34" charset="0"/>
              </a:rPr>
              <a:pPr algn="r" eaLnBrk="1" hangingPunct="1">
                <a:spcBef>
                  <a:spcPct val="0"/>
                </a:spcBef>
                <a:buFont typeface="Arial" panose="020B0604020202020204" pitchFamily="34" charset="0"/>
                <a:buNone/>
              </a:pPr>
              <a:t>81</a:t>
            </a:fld>
            <a:endParaRPr lang="en-GB" altLang="en-US">
              <a:latin typeface="Arial" panose="020B0604020202020204" pitchFamily="34" charset="0"/>
            </a:endParaRPr>
          </a:p>
        </p:txBody>
      </p:sp>
      <p:sp>
        <p:nvSpPr>
          <p:cNvPr id="468995" name="Rectangle 1">
            <a:extLst>
              <a:ext uri="{FF2B5EF4-FFF2-40B4-BE49-F238E27FC236}">
                <a16:creationId xmlns:a16="http://schemas.microsoft.com/office/drawing/2014/main" xmlns="" id="{86ACCC1C-51EC-452F-8D8F-D631FB8D1C0A}"/>
              </a:ext>
            </a:extLst>
          </p:cNvPr>
          <p:cNvSpPr>
            <a:spLocks noGrp="1" noRot="1" noChangeAspect="1" noChangeArrowheads="1" noTextEdit="1"/>
          </p:cNvSpPr>
          <p:nvPr>
            <p:ph type="sldImg"/>
          </p:nvPr>
        </p:nvSpPr>
        <p:spPr>
          <a:xfrm>
            <a:off x="244475" y="719138"/>
            <a:ext cx="6389688" cy="3595687"/>
          </a:xfrm>
          <a:ln/>
        </p:spPr>
      </p:sp>
      <p:sp>
        <p:nvSpPr>
          <p:cNvPr id="468996" name="Rectangle 2">
            <a:extLst>
              <a:ext uri="{FF2B5EF4-FFF2-40B4-BE49-F238E27FC236}">
                <a16:creationId xmlns:a16="http://schemas.microsoft.com/office/drawing/2014/main" xmlns="" id="{A9520862-F6B6-4633-8FD9-4614D89D0458}"/>
              </a:ext>
            </a:extLst>
          </p:cNvPr>
          <p:cNvSpPr>
            <a:spLocks noGrp="1"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0018" name="Rectangle 7">
            <a:extLst>
              <a:ext uri="{FF2B5EF4-FFF2-40B4-BE49-F238E27FC236}">
                <a16:creationId xmlns:a16="http://schemas.microsoft.com/office/drawing/2014/main" xmlns="" id="{8154008D-9958-4711-8553-B4411E5C0CA0}"/>
              </a:ext>
            </a:extLst>
          </p:cNvPr>
          <p:cNvSpPr txBox="1">
            <a:spLocks noGrp="1" noChangeArrowheads="1"/>
          </p:cNvSpPr>
          <p:nvPr/>
        </p:nvSpPr>
        <p:spPr bwMode="auto">
          <a:xfrm>
            <a:off x="3897313" y="9105900"/>
            <a:ext cx="29797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2" tIns="46791" rIns="89982" bIns="46791" anchor="b"/>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lgn="r" eaLnBrk="1" hangingPunct="1">
              <a:spcBef>
                <a:spcPct val="0"/>
              </a:spcBef>
              <a:buFont typeface="Arial" panose="020B0604020202020204" pitchFamily="34" charset="0"/>
              <a:buNone/>
            </a:pPr>
            <a:fld id="{B2E79085-28C9-4971-B3A7-A4FF1AE96E7F}" type="slidenum">
              <a:rPr lang="en-GB" altLang="en-US">
                <a:latin typeface="Arial" panose="020B0604020202020204" pitchFamily="34" charset="0"/>
              </a:rPr>
              <a:pPr algn="r" eaLnBrk="1" hangingPunct="1">
                <a:spcBef>
                  <a:spcPct val="0"/>
                </a:spcBef>
                <a:buFont typeface="Arial" panose="020B0604020202020204" pitchFamily="34" charset="0"/>
                <a:buNone/>
              </a:pPr>
              <a:t>82</a:t>
            </a:fld>
            <a:endParaRPr lang="en-GB" altLang="en-US">
              <a:latin typeface="Arial" panose="020B0604020202020204" pitchFamily="34" charset="0"/>
            </a:endParaRPr>
          </a:p>
        </p:txBody>
      </p:sp>
      <p:sp>
        <p:nvSpPr>
          <p:cNvPr id="470019" name="Rectangle 1">
            <a:extLst>
              <a:ext uri="{FF2B5EF4-FFF2-40B4-BE49-F238E27FC236}">
                <a16:creationId xmlns:a16="http://schemas.microsoft.com/office/drawing/2014/main" xmlns="" id="{D9A05451-77BF-4592-AD88-3DC49EDE7B03}"/>
              </a:ext>
            </a:extLst>
          </p:cNvPr>
          <p:cNvSpPr>
            <a:spLocks noGrp="1" noRot="1" noChangeAspect="1" noChangeArrowheads="1" noTextEdit="1"/>
          </p:cNvSpPr>
          <p:nvPr>
            <p:ph type="sldImg"/>
          </p:nvPr>
        </p:nvSpPr>
        <p:spPr>
          <a:xfrm>
            <a:off x="1042988" y="719138"/>
            <a:ext cx="4792662" cy="3595687"/>
          </a:xfrm>
          <a:ln/>
        </p:spPr>
      </p:sp>
      <p:sp>
        <p:nvSpPr>
          <p:cNvPr id="470020" name="Rectangle 2">
            <a:extLst>
              <a:ext uri="{FF2B5EF4-FFF2-40B4-BE49-F238E27FC236}">
                <a16:creationId xmlns:a16="http://schemas.microsoft.com/office/drawing/2014/main" xmlns="" id="{D460A0FA-D2AC-4070-A8A9-40FC6C2884B4}"/>
              </a:ext>
            </a:extLst>
          </p:cNvPr>
          <p:cNvSpPr>
            <a:spLocks noGrp="1"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6290" name="Rectangle 7">
            <a:extLst>
              <a:ext uri="{FF2B5EF4-FFF2-40B4-BE49-F238E27FC236}">
                <a16:creationId xmlns:a16="http://schemas.microsoft.com/office/drawing/2014/main" xmlns="" id="{2600CF68-3273-488B-BCE0-010A9B32759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fld id="{6E1469E7-0199-409A-814A-198C55E3C467}" type="slidenum">
              <a:rPr lang="en-GB" altLang="en-US">
                <a:latin typeface="Arial" panose="020B0604020202020204" pitchFamily="34" charset="0"/>
                <a:cs typeface="Arial Unicode MS" panose="020B0604020202020204" pitchFamily="34" charset="-128"/>
              </a:rPr>
              <a:pPr>
                <a:spcBef>
                  <a:spcPct val="0"/>
                </a:spcBef>
                <a:buFont typeface="Arial" panose="020B0604020202020204" pitchFamily="34" charset="0"/>
                <a:buNone/>
              </a:pPr>
              <a:t>14</a:t>
            </a:fld>
            <a:endParaRPr lang="en-GB" altLang="en-US">
              <a:latin typeface="Arial" panose="020B0604020202020204" pitchFamily="34" charset="0"/>
              <a:cs typeface="Arial Unicode MS" panose="020B0604020202020204" pitchFamily="34" charset="-128"/>
            </a:endParaRPr>
          </a:p>
        </p:txBody>
      </p:sp>
      <p:sp>
        <p:nvSpPr>
          <p:cNvPr id="396291" name="Rectangle 1">
            <a:extLst>
              <a:ext uri="{FF2B5EF4-FFF2-40B4-BE49-F238E27FC236}">
                <a16:creationId xmlns:a16="http://schemas.microsoft.com/office/drawing/2014/main" xmlns="" id="{F247716E-C20F-4712-A041-2229E440D05F}"/>
              </a:ext>
            </a:extLst>
          </p:cNvPr>
          <p:cNvSpPr>
            <a:spLocks noGrp="1" noRot="1" noChangeAspect="1" noChangeArrowheads="1" noTextEdit="1"/>
          </p:cNvSpPr>
          <p:nvPr>
            <p:ph type="sldImg"/>
          </p:nvPr>
        </p:nvSpPr>
        <p:spPr>
          <a:xfrm>
            <a:off x="244475" y="719138"/>
            <a:ext cx="6389688" cy="3595687"/>
          </a:xfrm>
          <a:ln/>
        </p:spPr>
      </p:sp>
      <p:sp>
        <p:nvSpPr>
          <p:cNvPr id="396292" name="Rectangle 2">
            <a:extLst>
              <a:ext uri="{FF2B5EF4-FFF2-40B4-BE49-F238E27FC236}">
                <a16:creationId xmlns:a16="http://schemas.microsoft.com/office/drawing/2014/main" xmlns="" id="{18257FEF-70DF-4398-8563-07F32175155D}"/>
              </a:ext>
            </a:extLst>
          </p:cNvPr>
          <p:cNvSpPr>
            <a:spLocks noGrp="1"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7314" name="Rectangle 7">
            <a:extLst>
              <a:ext uri="{FF2B5EF4-FFF2-40B4-BE49-F238E27FC236}">
                <a16:creationId xmlns:a16="http://schemas.microsoft.com/office/drawing/2014/main" xmlns="" id="{513811C3-90EC-4855-ABA7-EBB6A922D40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fld id="{FFE8CABB-5784-4EA0-91B3-DA98C52A2626}" type="slidenum">
              <a:rPr lang="en-GB" altLang="en-US">
                <a:latin typeface="Arial" panose="020B0604020202020204" pitchFamily="34" charset="0"/>
                <a:cs typeface="Arial Unicode MS" panose="020B0604020202020204" pitchFamily="34" charset="-128"/>
              </a:rPr>
              <a:pPr>
                <a:spcBef>
                  <a:spcPct val="0"/>
                </a:spcBef>
                <a:buFont typeface="Arial" panose="020B0604020202020204" pitchFamily="34" charset="0"/>
                <a:buNone/>
              </a:pPr>
              <a:t>16</a:t>
            </a:fld>
            <a:endParaRPr lang="en-GB" altLang="en-US">
              <a:latin typeface="Arial" panose="020B0604020202020204" pitchFamily="34" charset="0"/>
              <a:cs typeface="Arial Unicode MS" panose="020B0604020202020204" pitchFamily="34" charset="-128"/>
            </a:endParaRPr>
          </a:p>
        </p:txBody>
      </p:sp>
      <p:sp>
        <p:nvSpPr>
          <p:cNvPr id="397315" name="Rectangle 1">
            <a:extLst>
              <a:ext uri="{FF2B5EF4-FFF2-40B4-BE49-F238E27FC236}">
                <a16:creationId xmlns:a16="http://schemas.microsoft.com/office/drawing/2014/main" xmlns="" id="{0AEA9F49-FC77-4B68-8936-BB6257EDE2FC}"/>
              </a:ext>
            </a:extLst>
          </p:cNvPr>
          <p:cNvSpPr>
            <a:spLocks noGrp="1" noRot="1" noChangeAspect="1" noChangeArrowheads="1" noTextEdit="1"/>
          </p:cNvSpPr>
          <p:nvPr>
            <p:ph type="sldImg"/>
          </p:nvPr>
        </p:nvSpPr>
        <p:spPr>
          <a:xfrm>
            <a:off x="244475" y="719138"/>
            <a:ext cx="6389688" cy="3595687"/>
          </a:xfrm>
          <a:ln/>
        </p:spPr>
      </p:sp>
      <p:sp>
        <p:nvSpPr>
          <p:cNvPr id="397316" name="Rectangle 2">
            <a:extLst>
              <a:ext uri="{FF2B5EF4-FFF2-40B4-BE49-F238E27FC236}">
                <a16:creationId xmlns:a16="http://schemas.microsoft.com/office/drawing/2014/main" xmlns="" id="{E3285B1F-A89D-49D6-9568-9A903F4527AD}"/>
              </a:ext>
            </a:extLst>
          </p:cNvPr>
          <p:cNvSpPr>
            <a:spLocks noGrp="1"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338" name="Rectangle 7">
            <a:extLst>
              <a:ext uri="{FF2B5EF4-FFF2-40B4-BE49-F238E27FC236}">
                <a16:creationId xmlns:a16="http://schemas.microsoft.com/office/drawing/2014/main" xmlns="" id="{10E88F13-5B5C-41C9-A3AB-1C9CF2D15D4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fld id="{AD617933-6141-4A1C-92D7-3A5C63DD60B5}" type="slidenum">
              <a:rPr lang="en-GB" altLang="en-US">
                <a:latin typeface="Arial" panose="020B0604020202020204" pitchFamily="34" charset="0"/>
                <a:cs typeface="Arial Unicode MS" panose="020B0604020202020204" pitchFamily="34" charset="-128"/>
              </a:rPr>
              <a:pPr>
                <a:spcBef>
                  <a:spcPct val="0"/>
                </a:spcBef>
                <a:buFont typeface="Arial" panose="020B0604020202020204" pitchFamily="34" charset="0"/>
                <a:buNone/>
              </a:pPr>
              <a:t>17</a:t>
            </a:fld>
            <a:endParaRPr lang="en-GB" altLang="en-US">
              <a:latin typeface="Arial" panose="020B0604020202020204" pitchFamily="34" charset="0"/>
              <a:cs typeface="Arial Unicode MS" panose="020B0604020202020204" pitchFamily="34" charset="-128"/>
            </a:endParaRPr>
          </a:p>
        </p:txBody>
      </p:sp>
      <p:sp>
        <p:nvSpPr>
          <p:cNvPr id="398339" name="Rectangle 1">
            <a:extLst>
              <a:ext uri="{FF2B5EF4-FFF2-40B4-BE49-F238E27FC236}">
                <a16:creationId xmlns:a16="http://schemas.microsoft.com/office/drawing/2014/main" xmlns="" id="{FD743A74-0E03-4737-993B-036ACAC05104}"/>
              </a:ext>
            </a:extLst>
          </p:cNvPr>
          <p:cNvSpPr>
            <a:spLocks noGrp="1" noRot="1" noChangeAspect="1" noChangeArrowheads="1" noTextEdit="1"/>
          </p:cNvSpPr>
          <p:nvPr>
            <p:ph type="sldImg"/>
          </p:nvPr>
        </p:nvSpPr>
        <p:spPr>
          <a:xfrm>
            <a:off x="244475" y="719138"/>
            <a:ext cx="6389688" cy="3595687"/>
          </a:xfrm>
          <a:ln/>
        </p:spPr>
      </p:sp>
      <p:sp>
        <p:nvSpPr>
          <p:cNvPr id="398340" name="Rectangle 2">
            <a:extLst>
              <a:ext uri="{FF2B5EF4-FFF2-40B4-BE49-F238E27FC236}">
                <a16:creationId xmlns:a16="http://schemas.microsoft.com/office/drawing/2014/main" xmlns="" id="{5CD62822-6CBA-4745-864D-3D55B7F2EAB5}"/>
              </a:ext>
            </a:extLst>
          </p:cNvPr>
          <p:cNvSpPr>
            <a:spLocks noGrp="1"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62" name="Rectangle 7">
            <a:extLst>
              <a:ext uri="{FF2B5EF4-FFF2-40B4-BE49-F238E27FC236}">
                <a16:creationId xmlns:a16="http://schemas.microsoft.com/office/drawing/2014/main" xmlns="" id="{3509DF32-1ACF-41CB-9D67-5A5204EDBE1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fld id="{46C71DBB-04E2-4B48-A225-DB2BEEA3B05A}" type="slidenum">
              <a:rPr lang="en-GB" altLang="en-US">
                <a:latin typeface="Arial" panose="020B0604020202020204" pitchFamily="34" charset="0"/>
                <a:cs typeface="Arial Unicode MS" panose="020B0604020202020204" pitchFamily="34" charset="-128"/>
              </a:rPr>
              <a:pPr>
                <a:spcBef>
                  <a:spcPct val="0"/>
                </a:spcBef>
                <a:buFont typeface="Arial" panose="020B0604020202020204" pitchFamily="34" charset="0"/>
                <a:buNone/>
              </a:pPr>
              <a:t>23</a:t>
            </a:fld>
            <a:endParaRPr lang="en-GB" altLang="en-US">
              <a:latin typeface="Arial" panose="020B0604020202020204" pitchFamily="34" charset="0"/>
              <a:cs typeface="Arial Unicode MS" panose="020B0604020202020204" pitchFamily="34" charset="-128"/>
            </a:endParaRPr>
          </a:p>
        </p:txBody>
      </p:sp>
      <p:sp>
        <p:nvSpPr>
          <p:cNvPr id="399363" name="Rectangle 1">
            <a:extLst>
              <a:ext uri="{FF2B5EF4-FFF2-40B4-BE49-F238E27FC236}">
                <a16:creationId xmlns:a16="http://schemas.microsoft.com/office/drawing/2014/main" xmlns="" id="{69E1F585-3058-497D-819C-85BE23737EB9}"/>
              </a:ext>
            </a:extLst>
          </p:cNvPr>
          <p:cNvSpPr>
            <a:spLocks noGrp="1" noRot="1" noChangeAspect="1" noChangeArrowheads="1" noTextEdit="1"/>
          </p:cNvSpPr>
          <p:nvPr>
            <p:ph type="sldImg"/>
          </p:nvPr>
        </p:nvSpPr>
        <p:spPr>
          <a:xfrm>
            <a:off x="244475" y="719138"/>
            <a:ext cx="6389688" cy="3595687"/>
          </a:xfrm>
          <a:ln/>
        </p:spPr>
      </p:sp>
      <p:sp>
        <p:nvSpPr>
          <p:cNvPr id="399364" name="Rectangle 2">
            <a:extLst>
              <a:ext uri="{FF2B5EF4-FFF2-40B4-BE49-F238E27FC236}">
                <a16:creationId xmlns:a16="http://schemas.microsoft.com/office/drawing/2014/main" xmlns="" id="{225B203A-32C9-4B14-8BFF-15F2D417520F}"/>
              </a:ext>
            </a:extLst>
          </p:cNvPr>
          <p:cNvSpPr>
            <a:spLocks noGrp="1"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0386" name="Rectangle 7">
            <a:extLst>
              <a:ext uri="{FF2B5EF4-FFF2-40B4-BE49-F238E27FC236}">
                <a16:creationId xmlns:a16="http://schemas.microsoft.com/office/drawing/2014/main" xmlns="" id="{E48F2E24-6235-4896-816A-45CE347B854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2813" algn="l"/>
                <a:tab pos="1827213" algn="l"/>
                <a:tab pos="2741613" algn="l"/>
                <a:tab pos="3656013" algn="l"/>
                <a:tab pos="4570413" algn="l"/>
                <a:tab pos="5484813" algn="l"/>
                <a:tab pos="6399213" algn="l"/>
                <a:tab pos="7313613" algn="l"/>
                <a:tab pos="8226425" algn="l"/>
                <a:tab pos="9140825" algn="l"/>
                <a:tab pos="10055225" algn="l"/>
              </a:tabLst>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fld id="{B3CF62F3-30A0-4993-B3F2-42285C7278D7}" type="slidenum">
              <a:rPr lang="en-GB" altLang="en-US">
                <a:latin typeface="Arial" panose="020B0604020202020204" pitchFamily="34" charset="0"/>
                <a:cs typeface="Arial Unicode MS" panose="020B0604020202020204" pitchFamily="34" charset="-128"/>
              </a:rPr>
              <a:pPr>
                <a:spcBef>
                  <a:spcPct val="0"/>
                </a:spcBef>
                <a:buFont typeface="Arial" panose="020B0604020202020204" pitchFamily="34" charset="0"/>
                <a:buNone/>
              </a:pPr>
              <a:t>27</a:t>
            </a:fld>
            <a:endParaRPr lang="en-GB" altLang="en-US">
              <a:latin typeface="Arial" panose="020B0604020202020204" pitchFamily="34" charset="0"/>
              <a:cs typeface="Arial Unicode MS" panose="020B0604020202020204" pitchFamily="34" charset="-128"/>
            </a:endParaRPr>
          </a:p>
        </p:txBody>
      </p:sp>
      <p:sp>
        <p:nvSpPr>
          <p:cNvPr id="400387" name="Rectangle 1">
            <a:extLst>
              <a:ext uri="{FF2B5EF4-FFF2-40B4-BE49-F238E27FC236}">
                <a16:creationId xmlns:a16="http://schemas.microsoft.com/office/drawing/2014/main" xmlns="" id="{D2C024A9-34E2-408D-99DC-75CDC689FB68}"/>
              </a:ext>
            </a:extLst>
          </p:cNvPr>
          <p:cNvSpPr>
            <a:spLocks noGrp="1" noRot="1" noChangeAspect="1" noChangeArrowheads="1" noTextEdit="1"/>
          </p:cNvSpPr>
          <p:nvPr>
            <p:ph type="sldImg"/>
          </p:nvPr>
        </p:nvSpPr>
        <p:spPr>
          <a:xfrm>
            <a:off x="244475" y="719138"/>
            <a:ext cx="6389688" cy="3595687"/>
          </a:xfrm>
          <a:ln/>
        </p:spPr>
      </p:sp>
      <p:sp>
        <p:nvSpPr>
          <p:cNvPr id="400388" name="Rectangle 2">
            <a:extLst>
              <a:ext uri="{FF2B5EF4-FFF2-40B4-BE49-F238E27FC236}">
                <a16:creationId xmlns:a16="http://schemas.microsoft.com/office/drawing/2014/main" xmlns="" id="{8F461492-AF5A-47F9-AF40-14F6DD2134AB}"/>
              </a:ext>
            </a:extLst>
          </p:cNvPr>
          <p:cNvSpPr>
            <a:spLocks noGrp="1" noChangeArrowheads="1"/>
          </p:cNvSpPr>
          <p:nvPr>
            <p:ph type="body" idx="1"/>
          </p:nvPr>
        </p:nvSpPr>
        <p:spPr>
          <a:xfrm>
            <a:off x="687388" y="4554538"/>
            <a:ext cx="5505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xmlns="" id="{4D5B967D-6273-4E95-8E4B-FAA64F408981}"/>
              </a:ext>
            </a:extLst>
          </p:cNvPr>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fld id="{37B594A7-26C4-4A63-8F53-42E18A1043D3}" type="slidenum">
              <a:rPr lang="en-US" altLang="el-GR" sz="1200" smtClean="0"/>
              <a:pPr>
                <a:defRPr/>
              </a:pPr>
              <a:t>31</a:t>
            </a:fld>
            <a:endParaRPr lang="en-US" altLang="el-GR" sz="1200"/>
          </a:p>
        </p:txBody>
      </p:sp>
      <p:sp>
        <p:nvSpPr>
          <p:cNvPr id="9219" name="Rectangle 2">
            <a:extLst>
              <a:ext uri="{FF2B5EF4-FFF2-40B4-BE49-F238E27FC236}">
                <a16:creationId xmlns:a16="http://schemas.microsoft.com/office/drawing/2014/main" xmlns="" id="{59944759-B27B-4F93-8D6E-D58846E588D0}"/>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xmlns="" id="{70F2F797-01F3-4FAE-8A9D-E373658532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3F22056-6134-4438-9515-DD7DAAA1BF0A}"/>
              </a:ext>
            </a:extLst>
          </p:cNvPr>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a:extLst>
              <a:ext uri="{FF2B5EF4-FFF2-40B4-BE49-F238E27FC236}">
                <a16:creationId xmlns:a16="http://schemas.microsoft.com/office/drawing/2014/main" xmlns="" id="{E677AD5C-28ED-4985-8B1A-BE12EB2F5C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6A8CCE41-C4D9-48F6-8760-B1F821A91275}"/>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5" name="Θέση υποσέλιδου 4">
            <a:extLst>
              <a:ext uri="{FF2B5EF4-FFF2-40B4-BE49-F238E27FC236}">
                <a16:creationId xmlns:a16="http://schemas.microsoft.com/office/drawing/2014/main" xmlns="" id="{CD554568-BAB1-4C23-A45D-05B478945D3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C67ADACE-D3C4-4568-8F63-E41BC0291F72}"/>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344766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7AB23DB-7396-4CC0-A7F9-FBA2C3D47C64}"/>
              </a:ext>
            </a:extLst>
          </p:cNvPr>
          <p:cNvSpPr>
            <a:spLocks noGrp="1"/>
          </p:cNvSpPr>
          <p:nvPr>
            <p:ph type="title"/>
          </p:nvPr>
        </p:nvSpPr>
        <p:spPr/>
        <p:txBody>
          <a:bodyPr/>
          <a:lstStyle/>
          <a:p>
            <a:r>
              <a:rPr lang="el-GR"/>
              <a:t>Στυλ κύριου τίτλου</a:t>
            </a:r>
          </a:p>
        </p:txBody>
      </p:sp>
      <p:sp>
        <p:nvSpPr>
          <p:cNvPr id="3" name="Θέση κατακόρυφου κειμένου 2">
            <a:extLst>
              <a:ext uri="{FF2B5EF4-FFF2-40B4-BE49-F238E27FC236}">
                <a16:creationId xmlns:a16="http://schemas.microsoft.com/office/drawing/2014/main" xmlns="" id="{03CB00EB-01FA-41E6-AB9F-14E8C0A151F3}"/>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xmlns="" id="{E6330A2C-90F9-4129-895D-DAA57A2F7CD8}"/>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5" name="Θέση υποσέλιδου 4">
            <a:extLst>
              <a:ext uri="{FF2B5EF4-FFF2-40B4-BE49-F238E27FC236}">
                <a16:creationId xmlns:a16="http://schemas.microsoft.com/office/drawing/2014/main" xmlns="" id="{180B81E9-24F3-4F64-862A-524383C42FD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CCCF043F-B519-4B61-99DF-15F53143147E}"/>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864476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23032D63-4F20-4102-ABB1-805EC34F0EC5}"/>
              </a:ext>
            </a:extLst>
          </p:cNvPr>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a:extLst>
              <a:ext uri="{FF2B5EF4-FFF2-40B4-BE49-F238E27FC236}">
                <a16:creationId xmlns:a16="http://schemas.microsoft.com/office/drawing/2014/main" xmlns="" id="{752C4AD3-BC5B-46DE-BC7D-2C6BDFE44C4E}"/>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xmlns="" id="{875AA609-2577-4EB7-89E1-4F7DAD2E8C9C}"/>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5" name="Θέση υποσέλιδου 4">
            <a:extLst>
              <a:ext uri="{FF2B5EF4-FFF2-40B4-BE49-F238E27FC236}">
                <a16:creationId xmlns:a16="http://schemas.microsoft.com/office/drawing/2014/main" xmlns="" id="{6CBCBBBB-2008-4AF2-9AA0-66D8BB87563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F7BE6D7E-7362-4086-8752-D49890BAF46F}"/>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3035846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Τίτλος και Αντικείμενο">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2133600" y="1524000"/>
            <a:ext cx="9554464" cy="4648200"/>
          </a:xfrm>
        </p:spPr>
        <p:txBody>
          <a:bodyPr/>
          <a:lstStyle>
            <a:lvl1pPr>
              <a:defRPr>
                <a:solidFill>
                  <a:schemeClr val="tx1">
                    <a:lumMod val="85000"/>
                    <a:lumOff val="1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50000"/>
                    <a:lumOff val="50000"/>
                  </a:schemeClr>
                </a:solidFill>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7" name="Title 16"/>
          <p:cNvSpPr>
            <a:spLocks noGrp="1"/>
          </p:cNvSpPr>
          <p:nvPr>
            <p:ph type="title"/>
          </p:nvPr>
        </p:nvSpPr>
        <p:spPr>
          <a:xfrm>
            <a:off x="2133600" y="381000"/>
            <a:ext cx="9550400" cy="838200"/>
          </a:xfrm>
        </p:spPr>
        <p:txBody>
          <a:bodyPr/>
          <a:lstStyle/>
          <a:p>
            <a:r>
              <a:rPr lang="el-GR"/>
              <a:t>Kλικ για επεξεργασία του τίτλου</a:t>
            </a:r>
          </a:p>
        </p:txBody>
      </p:sp>
      <p:sp>
        <p:nvSpPr>
          <p:cNvPr id="4" name="Date Placeholder 27"/>
          <p:cNvSpPr>
            <a:spLocks noGrp="1"/>
          </p:cNvSpPr>
          <p:nvPr>
            <p:ph type="dt" sz="half" idx="10"/>
          </p:nvPr>
        </p:nvSpPr>
        <p:spPr/>
        <p:txBody>
          <a:bodyPr/>
          <a:lstStyle>
            <a:lvl1pPr>
              <a:defRPr/>
            </a:lvl1pPr>
          </a:lstStyle>
          <a:p>
            <a:pPr>
              <a:defRPr/>
            </a:pPr>
            <a:fld id="{084E392A-1E77-4AAD-AE87-7A839E6CEF43}" type="datetimeFigureOut">
              <a:rPr lang="el-GR">
                <a:solidFill>
                  <a:prstClr val="white"/>
                </a:solidFill>
              </a:rPr>
              <a:pPr>
                <a:defRPr/>
              </a:pPr>
              <a:t>9/7/2019</a:t>
            </a:fld>
            <a:endParaRPr lang="el-GR" dirty="0">
              <a:solidFill>
                <a:prstClr val="white"/>
              </a:solidFill>
            </a:endParaRPr>
          </a:p>
        </p:txBody>
      </p:sp>
      <p:sp>
        <p:nvSpPr>
          <p:cNvPr id="5" name="Footer Placeholder 16"/>
          <p:cNvSpPr>
            <a:spLocks noGrp="1"/>
          </p:cNvSpPr>
          <p:nvPr>
            <p:ph type="ftr" sz="quarter" idx="11"/>
          </p:nvPr>
        </p:nvSpPr>
        <p:spPr/>
        <p:txBody>
          <a:bodyPr/>
          <a:lstStyle>
            <a:lvl1pPr>
              <a:defRPr/>
            </a:lvl1pPr>
          </a:lstStyle>
          <a:p>
            <a:pPr>
              <a:defRPr/>
            </a:pPr>
            <a:endParaRPr lang="el-GR">
              <a:solidFill>
                <a:prstClr val="white"/>
              </a:solidFill>
            </a:endParaRPr>
          </a:p>
        </p:txBody>
      </p:sp>
      <p:sp>
        <p:nvSpPr>
          <p:cNvPr id="6" name="Slide Number Placeholder 28"/>
          <p:cNvSpPr>
            <a:spLocks noGrp="1"/>
          </p:cNvSpPr>
          <p:nvPr>
            <p:ph type="sldNum" sz="quarter" idx="12"/>
          </p:nvPr>
        </p:nvSpPr>
        <p:spPr/>
        <p:txBody>
          <a:bodyPr/>
          <a:lstStyle>
            <a:lvl1pPr>
              <a:defRPr/>
            </a:lvl1pPr>
          </a:lstStyle>
          <a:p>
            <a:pPr>
              <a:defRPr/>
            </a:pPr>
            <a:fld id="{8F4A1713-17BD-4C44-839A-C4F92EC6EED0}" type="slidenum">
              <a:rPr lang="el-GR">
                <a:solidFill>
                  <a:prstClr val="white"/>
                </a:solidFill>
              </a:rPr>
              <a:pPr>
                <a:defRPr/>
              </a:pPr>
              <a:t>‹#›</a:t>
            </a:fld>
            <a:endParaRPr lang="el-GR" dirty="0">
              <a:solidFill>
                <a:prstClr val="white"/>
              </a:solidFill>
            </a:endParaRPr>
          </a:p>
        </p:txBody>
      </p:sp>
    </p:spTree>
    <p:extLst>
      <p:ext uri="{BB962C8B-B14F-4D97-AF65-F5344CB8AC3E}">
        <p14:creationId xmlns:p14="http://schemas.microsoft.com/office/powerpoint/2010/main" val="1335609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1" y="2079628"/>
            <a:ext cx="10361084" cy="1554163"/>
          </a:xfrm>
        </p:spPr>
        <p:txBody>
          <a:bodyPr/>
          <a:lstStyle/>
          <a:p>
            <a:r>
              <a:rPr lang="en-US"/>
              <a:t>Click to edit Master title style</a:t>
            </a:r>
            <a:endParaRPr lang="el-GR"/>
          </a:p>
        </p:txBody>
      </p:sp>
      <p:sp>
        <p:nvSpPr>
          <p:cNvPr id="3" name="Rectangle 2">
            <a:extLst>
              <a:ext uri="{FF2B5EF4-FFF2-40B4-BE49-F238E27FC236}">
                <a16:creationId xmlns:a16="http://schemas.microsoft.com/office/drawing/2014/main" xmlns="" id="{F7EA9AC0-FB8A-4E81-BF83-80D83D71E464}"/>
              </a:ext>
            </a:extLst>
          </p:cNvPr>
          <p:cNvSpPr>
            <a:spLocks noGrp="1" noChangeArrowheads="1"/>
          </p:cNvSpPr>
          <p:nvPr>
            <p:ph type="dt" idx="10"/>
          </p:nvPr>
        </p:nvSpPr>
        <p:spPr>
          <a:ln/>
        </p:spPr>
        <p:txBody>
          <a:bodyPr/>
          <a:lstStyle>
            <a:lvl1pPr>
              <a:defRPr/>
            </a:lvl1pPr>
          </a:lstStyle>
          <a:p>
            <a:pPr>
              <a:defRPr/>
            </a:pPr>
            <a:endParaRPr lang="en-GB"/>
          </a:p>
        </p:txBody>
      </p:sp>
      <p:sp>
        <p:nvSpPr>
          <p:cNvPr id="4" name="Rectangle 3">
            <a:extLst>
              <a:ext uri="{FF2B5EF4-FFF2-40B4-BE49-F238E27FC236}">
                <a16:creationId xmlns:a16="http://schemas.microsoft.com/office/drawing/2014/main" xmlns="" id="{B5119BC5-EA0B-48F2-B39C-B1A9447727BC}"/>
              </a:ext>
            </a:extLst>
          </p:cNvPr>
          <p:cNvSpPr>
            <a:spLocks noGrp="1" noChangeArrowheads="1"/>
          </p:cNvSpPr>
          <p:nvPr>
            <p:ph type="ftr" idx="11"/>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xmlns="" id="{B606CEA5-40D1-4694-8D3E-520F6A9463A1}"/>
              </a:ext>
            </a:extLst>
          </p:cNvPr>
          <p:cNvSpPr>
            <a:spLocks noGrp="1" noChangeArrowheads="1"/>
          </p:cNvSpPr>
          <p:nvPr>
            <p:ph type="sldNum" idx="12"/>
          </p:nvPr>
        </p:nvSpPr>
        <p:spPr>
          <a:ln/>
        </p:spPr>
        <p:txBody>
          <a:bodyPr/>
          <a:lstStyle>
            <a:lvl1pPr>
              <a:defRPr/>
            </a:lvl1pPr>
          </a:lstStyle>
          <a:p>
            <a:fld id="{713D3394-9C98-45C9-94C5-995A237E80CD}" type="slidenum">
              <a:rPr lang="en-GB" altLang="en-US"/>
              <a:pPr/>
              <a:t>‹#›</a:t>
            </a:fld>
            <a:endParaRPr lang="en-GB" altLang="en-US"/>
          </a:p>
        </p:txBody>
      </p:sp>
    </p:spTree>
    <p:extLst>
      <p:ext uri="{BB962C8B-B14F-4D97-AF65-F5344CB8AC3E}">
        <p14:creationId xmlns:p14="http://schemas.microsoft.com/office/powerpoint/2010/main" val="2811900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3F22056-6134-4438-9515-DD7DAAA1BF0A}"/>
              </a:ext>
            </a:extLst>
          </p:cNvPr>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a:extLst>
              <a:ext uri="{FF2B5EF4-FFF2-40B4-BE49-F238E27FC236}">
                <a16:creationId xmlns:a16="http://schemas.microsoft.com/office/drawing/2014/main" xmlns="" id="{E677AD5C-28ED-4985-8B1A-BE12EB2F5C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6A8CCE41-C4D9-48F6-8760-B1F821A91275}"/>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5" name="Θέση υποσέλιδου 4">
            <a:extLst>
              <a:ext uri="{FF2B5EF4-FFF2-40B4-BE49-F238E27FC236}">
                <a16:creationId xmlns:a16="http://schemas.microsoft.com/office/drawing/2014/main" xmlns="" id="{CD554568-BAB1-4C23-A45D-05B478945D3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C67ADACE-D3C4-4568-8F63-E41BC0291F72}"/>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3954360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177B302-60A3-43A7-B976-67AF6E39779A}"/>
              </a:ext>
            </a:extLst>
          </p:cNvPr>
          <p:cNvSpPr>
            <a:spLocks noGrp="1"/>
          </p:cNvSpPr>
          <p:nvPr>
            <p:ph type="title"/>
          </p:nvPr>
        </p:nvSpPr>
        <p:spPr/>
        <p:txBody>
          <a:bodyPr/>
          <a:lstStyle/>
          <a:p>
            <a:r>
              <a:rPr lang="el-GR"/>
              <a:t>Στυλ κύριου τίτλου</a:t>
            </a:r>
          </a:p>
        </p:txBody>
      </p:sp>
      <p:sp>
        <p:nvSpPr>
          <p:cNvPr id="3" name="Θέση περιεχομένου 2">
            <a:extLst>
              <a:ext uri="{FF2B5EF4-FFF2-40B4-BE49-F238E27FC236}">
                <a16:creationId xmlns:a16="http://schemas.microsoft.com/office/drawing/2014/main" xmlns="" id="{5FDF1C33-03FC-4922-B3D3-F8F8E9905CD5}"/>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xmlns="" id="{0B7B38F3-559F-4046-A779-4D24D5E65718}"/>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5" name="Θέση υποσέλιδου 4">
            <a:extLst>
              <a:ext uri="{FF2B5EF4-FFF2-40B4-BE49-F238E27FC236}">
                <a16:creationId xmlns:a16="http://schemas.microsoft.com/office/drawing/2014/main" xmlns="" id="{3B540255-BD70-4155-8833-66C43AEE9D7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2AA8C2A3-C4FC-47C4-9104-3F54A4E02B4F}"/>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1920666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7DCE0EF-CECD-4BA3-9354-C3EF78CBEA38}"/>
              </a:ext>
            </a:extLst>
          </p:cNvPr>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a:extLst>
              <a:ext uri="{FF2B5EF4-FFF2-40B4-BE49-F238E27FC236}">
                <a16:creationId xmlns:a16="http://schemas.microsoft.com/office/drawing/2014/main" xmlns="" id="{F2B42952-4907-4DC9-88AF-9066BC30EE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xmlns="" id="{1A10726A-5772-4EB6-88FF-D69E76A8AB8D}"/>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5" name="Θέση υποσέλιδου 4">
            <a:extLst>
              <a:ext uri="{FF2B5EF4-FFF2-40B4-BE49-F238E27FC236}">
                <a16:creationId xmlns:a16="http://schemas.microsoft.com/office/drawing/2014/main" xmlns="" id="{81A01291-1338-4FF9-B603-F698BEEFEBC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33CD336C-7448-4262-8C5F-15E079883E6B}"/>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2394404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ABA57A1-A2C8-4633-9774-3D6790A54EEF}"/>
              </a:ext>
            </a:extLst>
          </p:cNvPr>
          <p:cNvSpPr>
            <a:spLocks noGrp="1"/>
          </p:cNvSpPr>
          <p:nvPr>
            <p:ph type="title"/>
          </p:nvPr>
        </p:nvSpPr>
        <p:spPr/>
        <p:txBody>
          <a:bodyPr/>
          <a:lstStyle/>
          <a:p>
            <a:r>
              <a:rPr lang="el-GR"/>
              <a:t>Στυλ κύριου τίτλου</a:t>
            </a:r>
          </a:p>
        </p:txBody>
      </p:sp>
      <p:sp>
        <p:nvSpPr>
          <p:cNvPr id="3" name="Θέση περιεχομένου 2">
            <a:extLst>
              <a:ext uri="{FF2B5EF4-FFF2-40B4-BE49-F238E27FC236}">
                <a16:creationId xmlns:a16="http://schemas.microsoft.com/office/drawing/2014/main" xmlns="" id="{210F54C9-D79D-4AFD-96F9-EC777C044C31}"/>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xmlns="" id="{E86E44FB-5459-49DA-864F-8402F432B698}"/>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xmlns="" id="{1C3A6397-8C9D-4EA5-840A-49909E7BEDCA}"/>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6" name="Θέση υποσέλιδου 5">
            <a:extLst>
              <a:ext uri="{FF2B5EF4-FFF2-40B4-BE49-F238E27FC236}">
                <a16:creationId xmlns:a16="http://schemas.microsoft.com/office/drawing/2014/main" xmlns="" id="{2185EA82-7911-4820-BB69-3459E00D08A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5BC30ACE-48FE-4B48-B76F-E019E78E0045}"/>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2157560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9DEAF78-D495-4D5A-8C5A-01D8BD992100}"/>
              </a:ext>
            </a:extLst>
          </p:cNvPr>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a:extLst>
              <a:ext uri="{FF2B5EF4-FFF2-40B4-BE49-F238E27FC236}">
                <a16:creationId xmlns:a16="http://schemas.microsoft.com/office/drawing/2014/main" xmlns="" id="{C2106B56-6D03-4712-985B-37BBCFF17E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xmlns="" id="{850006CE-52F5-44FD-8495-413CDD0633B8}"/>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xmlns="" id="{41287C27-B76F-471C-804A-28872DE908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xmlns="" id="{71003B71-1956-4729-8ED2-A998FEA6B00D}"/>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xmlns="" id="{94B9F2BD-504A-4E67-BFEC-1658F93EC7B9}"/>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8" name="Θέση υποσέλιδου 7">
            <a:extLst>
              <a:ext uri="{FF2B5EF4-FFF2-40B4-BE49-F238E27FC236}">
                <a16:creationId xmlns:a16="http://schemas.microsoft.com/office/drawing/2014/main" xmlns="" id="{F2C52F7F-0BAF-4B5D-85DF-00662B0ED5CE}"/>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xmlns="" id="{6913D1C7-5F38-4F1C-831A-E3132800C32C}"/>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1353657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365A52A-1DAA-402B-8A4A-2FBE6D9F1065}"/>
              </a:ext>
            </a:extLst>
          </p:cNvPr>
          <p:cNvSpPr>
            <a:spLocks noGrp="1"/>
          </p:cNvSpPr>
          <p:nvPr>
            <p:ph type="title"/>
          </p:nvPr>
        </p:nvSpPr>
        <p:spPr/>
        <p:txBody>
          <a:bodyPr/>
          <a:lstStyle/>
          <a:p>
            <a:r>
              <a:rPr lang="el-GR"/>
              <a:t>Στυλ κύριου τίτλου</a:t>
            </a:r>
          </a:p>
        </p:txBody>
      </p:sp>
      <p:sp>
        <p:nvSpPr>
          <p:cNvPr id="3" name="Θέση ημερομηνίας 2">
            <a:extLst>
              <a:ext uri="{FF2B5EF4-FFF2-40B4-BE49-F238E27FC236}">
                <a16:creationId xmlns:a16="http://schemas.microsoft.com/office/drawing/2014/main" xmlns="" id="{A0AFCE30-993D-4642-95DB-B7910EC66667}"/>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4" name="Θέση υποσέλιδου 3">
            <a:extLst>
              <a:ext uri="{FF2B5EF4-FFF2-40B4-BE49-F238E27FC236}">
                <a16:creationId xmlns:a16="http://schemas.microsoft.com/office/drawing/2014/main" xmlns="" id="{590CEA58-6EFC-486C-8815-F11BC6AD05A4}"/>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xmlns="" id="{ABC7B301-994F-4044-BCD9-7C8FCD4E736B}"/>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609649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177B302-60A3-43A7-B976-67AF6E39779A}"/>
              </a:ext>
            </a:extLst>
          </p:cNvPr>
          <p:cNvSpPr>
            <a:spLocks noGrp="1"/>
          </p:cNvSpPr>
          <p:nvPr>
            <p:ph type="title"/>
          </p:nvPr>
        </p:nvSpPr>
        <p:spPr/>
        <p:txBody>
          <a:bodyPr/>
          <a:lstStyle/>
          <a:p>
            <a:r>
              <a:rPr lang="el-GR"/>
              <a:t>Στυλ κύριου τίτλου</a:t>
            </a:r>
          </a:p>
        </p:txBody>
      </p:sp>
      <p:sp>
        <p:nvSpPr>
          <p:cNvPr id="3" name="Θέση περιεχομένου 2">
            <a:extLst>
              <a:ext uri="{FF2B5EF4-FFF2-40B4-BE49-F238E27FC236}">
                <a16:creationId xmlns:a16="http://schemas.microsoft.com/office/drawing/2014/main" xmlns="" id="{5FDF1C33-03FC-4922-B3D3-F8F8E9905CD5}"/>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xmlns="" id="{0B7B38F3-559F-4046-A779-4D24D5E65718}"/>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5" name="Θέση υποσέλιδου 4">
            <a:extLst>
              <a:ext uri="{FF2B5EF4-FFF2-40B4-BE49-F238E27FC236}">
                <a16:creationId xmlns:a16="http://schemas.microsoft.com/office/drawing/2014/main" xmlns="" id="{3B540255-BD70-4155-8833-66C43AEE9D7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2AA8C2A3-C4FC-47C4-9104-3F54A4E02B4F}"/>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1724151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42276253-F3C2-40CB-89BF-2E007B44AEB5}"/>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3" name="Θέση υποσέλιδου 2">
            <a:extLst>
              <a:ext uri="{FF2B5EF4-FFF2-40B4-BE49-F238E27FC236}">
                <a16:creationId xmlns:a16="http://schemas.microsoft.com/office/drawing/2014/main" xmlns="" id="{D5E97E96-5C31-44E8-B8B7-CE29ED7F6742}"/>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xmlns="" id="{73426F39-3E86-4AB7-A994-FF91582E687C}"/>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1654072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110AFED-924A-4538-9E2D-43507D2C76BE}"/>
              </a:ext>
            </a:extLst>
          </p:cNvPr>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a:extLst>
              <a:ext uri="{FF2B5EF4-FFF2-40B4-BE49-F238E27FC236}">
                <a16:creationId xmlns:a16="http://schemas.microsoft.com/office/drawing/2014/main" xmlns="" id="{847D86E0-E937-4A62-BA5F-F2B5EE1CCD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xmlns="" id="{D4835E61-848E-4EBE-80EE-8CFD19FBC4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xmlns="" id="{51FD3098-58EA-4880-820A-C808E88B4834}"/>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6" name="Θέση υποσέλιδου 5">
            <a:extLst>
              <a:ext uri="{FF2B5EF4-FFF2-40B4-BE49-F238E27FC236}">
                <a16:creationId xmlns:a16="http://schemas.microsoft.com/office/drawing/2014/main" xmlns="" id="{71EFE0FF-51BE-4A45-981B-3F8DBD51067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17D9C49B-9591-4AAA-B028-A2269EF58F33}"/>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378033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2753A35-E6BD-4F00-89E3-D3201239054F}"/>
              </a:ext>
            </a:extLst>
          </p:cNvPr>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a:extLst>
              <a:ext uri="{FF2B5EF4-FFF2-40B4-BE49-F238E27FC236}">
                <a16:creationId xmlns:a16="http://schemas.microsoft.com/office/drawing/2014/main" xmlns="" id="{EAD3C28F-F8E9-41B3-9AFB-89394C8848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9AB89B83-0BE7-4E9C-8C4D-A7828DF33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xmlns="" id="{C178FCFD-180C-45A2-8530-FED390D84D7A}"/>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6" name="Θέση υποσέλιδου 5">
            <a:extLst>
              <a:ext uri="{FF2B5EF4-FFF2-40B4-BE49-F238E27FC236}">
                <a16:creationId xmlns:a16="http://schemas.microsoft.com/office/drawing/2014/main" xmlns="" id="{AE235D14-1739-4922-AD49-8EE095E9764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B7E82EF6-E7D9-461E-8A7A-805655F418ED}"/>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3490788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7AB23DB-7396-4CC0-A7F9-FBA2C3D47C64}"/>
              </a:ext>
            </a:extLst>
          </p:cNvPr>
          <p:cNvSpPr>
            <a:spLocks noGrp="1"/>
          </p:cNvSpPr>
          <p:nvPr>
            <p:ph type="title"/>
          </p:nvPr>
        </p:nvSpPr>
        <p:spPr/>
        <p:txBody>
          <a:bodyPr/>
          <a:lstStyle/>
          <a:p>
            <a:r>
              <a:rPr lang="el-GR"/>
              <a:t>Στυλ κύριου τίτλου</a:t>
            </a:r>
          </a:p>
        </p:txBody>
      </p:sp>
      <p:sp>
        <p:nvSpPr>
          <p:cNvPr id="3" name="Θέση κατακόρυφου κειμένου 2">
            <a:extLst>
              <a:ext uri="{FF2B5EF4-FFF2-40B4-BE49-F238E27FC236}">
                <a16:creationId xmlns:a16="http://schemas.microsoft.com/office/drawing/2014/main" xmlns="" id="{03CB00EB-01FA-41E6-AB9F-14E8C0A151F3}"/>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xmlns="" id="{E6330A2C-90F9-4129-895D-DAA57A2F7CD8}"/>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5" name="Θέση υποσέλιδου 4">
            <a:extLst>
              <a:ext uri="{FF2B5EF4-FFF2-40B4-BE49-F238E27FC236}">
                <a16:creationId xmlns:a16="http://schemas.microsoft.com/office/drawing/2014/main" xmlns="" id="{180B81E9-24F3-4F64-862A-524383C42FD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CCCF043F-B519-4B61-99DF-15F53143147E}"/>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3101272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23032D63-4F20-4102-ABB1-805EC34F0EC5}"/>
              </a:ext>
            </a:extLst>
          </p:cNvPr>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a:extLst>
              <a:ext uri="{FF2B5EF4-FFF2-40B4-BE49-F238E27FC236}">
                <a16:creationId xmlns:a16="http://schemas.microsoft.com/office/drawing/2014/main" xmlns="" id="{752C4AD3-BC5B-46DE-BC7D-2C6BDFE44C4E}"/>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xmlns="" id="{875AA609-2577-4EB7-89E1-4F7DAD2E8C9C}"/>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5" name="Θέση υποσέλιδου 4">
            <a:extLst>
              <a:ext uri="{FF2B5EF4-FFF2-40B4-BE49-F238E27FC236}">
                <a16:creationId xmlns:a16="http://schemas.microsoft.com/office/drawing/2014/main" xmlns="" id="{6CBCBBBB-2008-4AF2-9AA0-66D8BB87563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F7BE6D7E-7362-4086-8752-D49890BAF46F}"/>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295342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Τίτλος και Αντικείμενο">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2133600" y="1524000"/>
            <a:ext cx="9554464" cy="4648200"/>
          </a:xfrm>
        </p:spPr>
        <p:txBody>
          <a:bodyPr/>
          <a:lstStyle>
            <a:lvl1pPr>
              <a:defRPr>
                <a:solidFill>
                  <a:schemeClr val="tx1">
                    <a:lumMod val="85000"/>
                    <a:lumOff val="1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50000"/>
                    <a:lumOff val="50000"/>
                  </a:schemeClr>
                </a:solidFill>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7" name="Title 16"/>
          <p:cNvSpPr>
            <a:spLocks noGrp="1"/>
          </p:cNvSpPr>
          <p:nvPr>
            <p:ph type="title"/>
          </p:nvPr>
        </p:nvSpPr>
        <p:spPr>
          <a:xfrm>
            <a:off x="2133600" y="381000"/>
            <a:ext cx="9550400" cy="838200"/>
          </a:xfrm>
        </p:spPr>
        <p:txBody>
          <a:bodyPr/>
          <a:lstStyle/>
          <a:p>
            <a:r>
              <a:rPr lang="el-GR"/>
              <a:t>Kλικ για επεξεργασία του τίτλου</a:t>
            </a:r>
          </a:p>
        </p:txBody>
      </p:sp>
      <p:sp>
        <p:nvSpPr>
          <p:cNvPr id="4" name="Date Placeholder 27"/>
          <p:cNvSpPr>
            <a:spLocks noGrp="1"/>
          </p:cNvSpPr>
          <p:nvPr>
            <p:ph type="dt" sz="half" idx="10"/>
          </p:nvPr>
        </p:nvSpPr>
        <p:spPr/>
        <p:txBody>
          <a:bodyPr/>
          <a:lstStyle>
            <a:lvl1pPr>
              <a:defRPr/>
            </a:lvl1pPr>
          </a:lstStyle>
          <a:p>
            <a:pPr>
              <a:defRPr/>
            </a:pPr>
            <a:fld id="{084E392A-1E77-4AAD-AE87-7A839E6CEF43}" type="datetimeFigureOut">
              <a:rPr lang="el-GR">
                <a:solidFill>
                  <a:prstClr val="white"/>
                </a:solidFill>
              </a:rPr>
              <a:pPr>
                <a:defRPr/>
              </a:pPr>
              <a:t>9/7/2019</a:t>
            </a:fld>
            <a:endParaRPr lang="el-GR" dirty="0">
              <a:solidFill>
                <a:prstClr val="white"/>
              </a:solidFill>
            </a:endParaRPr>
          </a:p>
        </p:txBody>
      </p:sp>
      <p:sp>
        <p:nvSpPr>
          <p:cNvPr id="5" name="Footer Placeholder 16"/>
          <p:cNvSpPr>
            <a:spLocks noGrp="1"/>
          </p:cNvSpPr>
          <p:nvPr>
            <p:ph type="ftr" sz="quarter" idx="11"/>
          </p:nvPr>
        </p:nvSpPr>
        <p:spPr/>
        <p:txBody>
          <a:bodyPr/>
          <a:lstStyle>
            <a:lvl1pPr>
              <a:defRPr/>
            </a:lvl1pPr>
          </a:lstStyle>
          <a:p>
            <a:pPr>
              <a:defRPr/>
            </a:pPr>
            <a:endParaRPr lang="el-GR">
              <a:solidFill>
                <a:prstClr val="white"/>
              </a:solidFill>
            </a:endParaRPr>
          </a:p>
        </p:txBody>
      </p:sp>
      <p:sp>
        <p:nvSpPr>
          <p:cNvPr id="6" name="Slide Number Placeholder 28"/>
          <p:cNvSpPr>
            <a:spLocks noGrp="1"/>
          </p:cNvSpPr>
          <p:nvPr>
            <p:ph type="sldNum" sz="quarter" idx="12"/>
          </p:nvPr>
        </p:nvSpPr>
        <p:spPr/>
        <p:txBody>
          <a:bodyPr/>
          <a:lstStyle>
            <a:lvl1pPr>
              <a:defRPr/>
            </a:lvl1pPr>
          </a:lstStyle>
          <a:p>
            <a:pPr>
              <a:defRPr/>
            </a:pPr>
            <a:fld id="{8F4A1713-17BD-4C44-839A-C4F92EC6EED0}" type="slidenum">
              <a:rPr lang="el-GR">
                <a:solidFill>
                  <a:prstClr val="white"/>
                </a:solidFill>
              </a:rPr>
              <a:pPr>
                <a:defRPr/>
              </a:pPr>
              <a:t>‹#›</a:t>
            </a:fld>
            <a:endParaRPr lang="el-GR" dirty="0">
              <a:solidFill>
                <a:prstClr val="white"/>
              </a:solidFill>
            </a:endParaRPr>
          </a:p>
        </p:txBody>
      </p:sp>
    </p:spTree>
    <p:extLst>
      <p:ext uri="{BB962C8B-B14F-4D97-AF65-F5344CB8AC3E}">
        <p14:creationId xmlns:p14="http://schemas.microsoft.com/office/powerpoint/2010/main" val="1551470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44234" y="1125538"/>
            <a:ext cx="9342967" cy="4970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Tree>
    <p:extLst>
      <p:ext uri="{BB962C8B-B14F-4D97-AF65-F5344CB8AC3E}">
        <p14:creationId xmlns:p14="http://schemas.microsoft.com/office/powerpoint/2010/main" val="6463122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11379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5">
            <a:extLst>
              <a:ext uri="{FF2B5EF4-FFF2-40B4-BE49-F238E27FC236}">
                <a16:creationId xmlns:a16="http://schemas.microsoft.com/office/drawing/2014/main" xmlns="" id="{7A7F2F6D-FF3C-4BE5-A4B6-C9970E51C03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E8E7CCC1-27AC-4494-AA38-7FD51E0EBA93}"/>
              </a:ext>
            </a:extLst>
          </p:cNvPr>
          <p:cNvSpPr>
            <a:spLocks noGrp="1" noChangeArrowheads="1"/>
          </p:cNvSpPr>
          <p:nvPr>
            <p:ph type="sldNum" sz="quarter" idx="11"/>
          </p:nvPr>
        </p:nvSpPr>
        <p:spPr>
          <a:ln/>
        </p:spPr>
        <p:txBody>
          <a:bodyPr/>
          <a:lstStyle>
            <a:lvl1pPr>
              <a:defRPr/>
            </a:lvl1pPr>
          </a:lstStyle>
          <a:p>
            <a:pPr>
              <a:defRPr/>
            </a:pPr>
            <a:fld id="{D8C678C8-A632-4D46-BB91-1E181FD6182B}" type="slidenum">
              <a:rPr lang="en-US" altLang="el-GR"/>
              <a:pPr>
                <a:defRPr/>
              </a:pPr>
              <a:t>‹#›</a:t>
            </a:fld>
            <a:endParaRPr lang="en-US" altLang="el-GR"/>
          </a:p>
        </p:txBody>
      </p:sp>
    </p:spTree>
    <p:extLst>
      <p:ext uri="{BB962C8B-B14F-4D97-AF65-F5344CB8AC3E}">
        <p14:creationId xmlns:p14="http://schemas.microsoft.com/office/powerpoint/2010/main" val="1454210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381000"/>
            <a:ext cx="10972800" cy="1371600"/>
          </a:xfrm>
        </p:spPr>
        <p:txBody>
          <a:bodyPr/>
          <a:lstStyle/>
          <a:p>
            <a:r>
              <a:rPr lang="en-US"/>
              <a:t>Click to edit Master title style</a:t>
            </a:r>
          </a:p>
        </p:txBody>
      </p:sp>
      <p:sp>
        <p:nvSpPr>
          <p:cNvPr id="3" name="Content Placeholder 2"/>
          <p:cNvSpPr>
            <a:spLocks noGrp="1"/>
          </p:cNvSpPr>
          <p:nvPr>
            <p:ph sz="quarter" idx="1"/>
          </p:nvPr>
        </p:nvSpPr>
        <p:spPr>
          <a:xfrm>
            <a:off x="609600" y="19812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41148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75EA95C-047C-47D3-8ACA-8062A89622EC}"/>
              </a:ext>
            </a:extLst>
          </p:cNvPr>
          <p:cNvSpPr>
            <a:spLocks noGrp="1"/>
          </p:cNvSpPr>
          <p:nvPr>
            <p:ph type="dt" sz="half" idx="10"/>
          </p:nvPr>
        </p:nvSpPr>
        <p:spPr>
          <a:xfrm>
            <a:off x="609600" y="6245225"/>
            <a:ext cx="2844800" cy="476250"/>
          </a:xfrm>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xmlns="" id="{94F5F1A3-F4CA-461C-9903-DE0F268D9DD8}"/>
              </a:ext>
            </a:extLst>
          </p:cNvPr>
          <p:cNvSpPr>
            <a:spLocks noGrp="1"/>
          </p:cNvSpPr>
          <p:nvPr>
            <p:ph type="ftr" sz="quarter" idx="11"/>
          </p:nvPr>
        </p:nvSpPr>
        <p:spPr>
          <a:xfrm>
            <a:off x="4165600" y="6245225"/>
            <a:ext cx="3860800" cy="476250"/>
          </a:xfrm>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xmlns="" id="{BD75350A-025C-4E59-8EC5-19B553C734C3}"/>
              </a:ext>
            </a:extLst>
          </p:cNvPr>
          <p:cNvSpPr>
            <a:spLocks noGrp="1"/>
          </p:cNvSpPr>
          <p:nvPr>
            <p:ph type="sldNum" sz="quarter" idx="12"/>
          </p:nvPr>
        </p:nvSpPr>
        <p:spPr>
          <a:xfrm>
            <a:off x="8737600" y="6245225"/>
            <a:ext cx="2844800" cy="476250"/>
          </a:xfrm>
        </p:spPr>
        <p:txBody>
          <a:bodyPr/>
          <a:lstStyle>
            <a:lvl1pPr>
              <a:defRPr/>
            </a:lvl1pPr>
          </a:lstStyle>
          <a:p>
            <a:fld id="{312713A4-49EB-4E16-9E51-BD6930A7AC19}" type="slidenum">
              <a:rPr lang="en-US" altLang="en-US"/>
              <a:pPr/>
              <a:t>‹#›</a:t>
            </a:fld>
            <a:endParaRPr lang="en-US" altLang="en-US"/>
          </a:p>
        </p:txBody>
      </p:sp>
    </p:spTree>
    <p:extLst>
      <p:ext uri="{BB962C8B-B14F-4D97-AF65-F5344CB8AC3E}">
        <p14:creationId xmlns:p14="http://schemas.microsoft.com/office/powerpoint/2010/main" val="7965070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104776"/>
            <a:ext cx="10665884" cy="1311275"/>
          </a:xfrm>
        </p:spPr>
        <p:txBody>
          <a:bodyPr/>
          <a:lstStyle/>
          <a:p>
            <a:r>
              <a:rPr lang="en-US"/>
              <a:t>Click to edit Master title style</a:t>
            </a:r>
            <a:endParaRPr lang="el-GR"/>
          </a:p>
        </p:txBody>
      </p:sp>
      <p:sp>
        <p:nvSpPr>
          <p:cNvPr id="3" name="Text Placeholder 2"/>
          <p:cNvSpPr>
            <a:spLocks noGrp="1"/>
          </p:cNvSpPr>
          <p:nvPr>
            <p:ph type="body" sz="half" idx="1"/>
          </p:nvPr>
        </p:nvSpPr>
        <p:spPr>
          <a:xfrm>
            <a:off x="711203" y="1524002"/>
            <a:ext cx="5230284" cy="4570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44687" y="1524002"/>
            <a:ext cx="5232400" cy="4570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3">
            <a:extLst>
              <a:ext uri="{FF2B5EF4-FFF2-40B4-BE49-F238E27FC236}">
                <a16:creationId xmlns:a16="http://schemas.microsoft.com/office/drawing/2014/main" xmlns="" id="{2650943B-5778-4D79-869F-355565F11600}"/>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xmlns="" id="{1AE056B0-BA6B-42D3-9D5B-214CA4CFEC83}"/>
              </a:ext>
            </a:extLst>
          </p:cNvPr>
          <p:cNvSpPr>
            <a:spLocks noGrp="1" noChangeArrowheads="1"/>
          </p:cNvSpPr>
          <p:nvPr>
            <p:ph type="ftr" idx="11"/>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xmlns="" id="{FCEAF6AD-C7FE-4845-928F-5CF13D3C4B0B}"/>
              </a:ext>
            </a:extLst>
          </p:cNvPr>
          <p:cNvSpPr>
            <a:spLocks noGrp="1" noChangeArrowheads="1"/>
          </p:cNvSpPr>
          <p:nvPr>
            <p:ph type="sldNum" idx="12"/>
          </p:nvPr>
        </p:nvSpPr>
        <p:spPr>
          <a:ln/>
        </p:spPr>
        <p:txBody>
          <a:bodyPr/>
          <a:lstStyle>
            <a:lvl1pPr>
              <a:defRPr/>
            </a:lvl1pPr>
          </a:lstStyle>
          <a:p>
            <a:fld id="{A5600AE5-F658-4FD7-ABAD-B37338A2FA42}" type="slidenum">
              <a:rPr lang="en-GB" altLang="en-US"/>
              <a:pPr/>
              <a:t>‹#›</a:t>
            </a:fld>
            <a:endParaRPr lang="en-GB" altLang="en-US"/>
          </a:p>
        </p:txBody>
      </p:sp>
    </p:spTree>
    <p:extLst>
      <p:ext uri="{BB962C8B-B14F-4D97-AF65-F5344CB8AC3E}">
        <p14:creationId xmlns:p14="http://schemas.microsoft.com/office/powerpoint/2010/main" val="4126643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7DCE0EF-CECD-4BA3-9354-C3EF78CBEA38}"/>
              </a:ext>
            </a:extLst>
          </p:cNvPr>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a:extLst>
              <a:ext uri="{FF2B5EF4-FFF2-40B4-BE49-F238E27FC236}">
                <a16:creationId xmlns:a16="http://schemas.microsoft.com/office/drawing/2014/main" xmlns="" id="{F2B42952-4907-4DC9-88AF-9066BC30EE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xmlns="" id="{1A10726A-5772-4EB6-88FF-D69E76A8AB8D}"/>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5" name="Θέση υποσέλιδου 4">
            <a:extLst>
              <a:ext uri="{FF2B5EF4-FFF2-40B4-BE49-F238E27FC236}">
                <a16:creationId xmlns:a16="http://schemas.microsoft.com/office/drawing/2014/main" xmlns="" id="{81A01291-1338-4FF9-B603-F698BEEFEBC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33CD336C-7448-4262-8C5F-15E079883E6B}"/>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2692169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ABA57A1-A2C8-4633-9774-3D6790A54EEF}"/>
              </a:ext>
            </a:extLst>
          </p:cNvPr>
          <p:cNvSpPr>
            <a:spLocks noGrp="1"/>
          </p:cNvSpPr>
          <p:nvPr>
            <p:ph type="title"/>
          </p:nvPr>
        </p:nvSpPr>
        <p:spPr/>
        <p:txBody>
          <a:bodyPr/>
          <a:lstStyle/>
          <a:p>
            <a:r>
              <a:rPr lang="el-GR"/>
              <a:t>Στυλ κύριου τίτλου</a:t>
            </a:r>
          </a:p>
        </p:txBody>
      </p:sp>
      <p:sp>
        <p:nvSpPr>
          <p:cNvPr id="3" name="Θέση περιεχομένου 2">
            <a:extLst>
              <a:ext uri="{FF2B5EF4-FFF2-40B4-BE49-F238E27FC236}">
                <a16:creationId xmlns:a16="http://schemas.microsoft.com/office/drawing/2014/main" xmlns="" id="{210F54C9-D79D-4AFD-96F9-EC777C044C31}"/>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xmlns="" id="{E86E44FB-5459-49DA-864F-8402F432B698}"/>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xmlns="" id="{1C3A6397-8C9D-4EA5-840A-49909E7BEDCA}"/>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6" name="Θέση υποσέλιδου 5">
            <a:extLst>
              <a:ext uri="{FF2B5EF4-FFF2-40B4-BE49-F238E27FC236}">
                <a16:creationId xmlns:a16="http://schemas.microsoft.com/office/drawing/2014/main" xmlns="" id="{2185EA82-7911-4820-BB69-3459E00D08A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5BC30ACE-48FE-4B48-B76F-E019E78E0045}"/>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15130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9DEAF78-D495-4D5A-8C5A-01D8BD992100}"/>
              </a:ext>
            </a:extLst>
          </p:cNvPr>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a:extLst>
              <a:ext uri="{FF2B5EF4-FFF2-40B4-BE49-F238E27FC236}">
                <a16:creationId xmlns:a16="http://schemas.microsoft.com/office/drawing/2014/main" xmlns="" id="{C2106B56-6D03-4712-985B-37BBCFF17E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xmlns="" id="{850006CE-52F5-44FD-8495-413CDD0633B8}"/>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xmlns="" id="{41287C27-B76F-471C-804A-28872DE908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xmlns="" id="{71003B71-1956-4729-8ED2-A998FEA6B00D}"/>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xmlns="" id="{94B9F2BD-504A-4E67-BFEC-1658F93EC7B9}"/>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8" name="Θέση υποσέλιδου 7">
            <a:extLst>
              <a:ext uri="{FF2B5EF4-FFF2-40B4-BE49-F238E27FC236}">
                <a16:creationId xmlns:a16="http://schemas.microsoft.com/office/drawing/2014/main" xmlns="" id="{F2C52F7F-0BAF-4B5D-85DF-00662B0ED5CE}"/>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xmlns="" id="{6913D1C7-5F38-4F1C-831A-E3132800C32C}"/>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3402318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365A52A-1DAA-402B-8A4A-2FBE6D9F1065}"/>
              </a:ext>
            </a:extLst>
          </p:cNvPr>
          <p:cNvSpPr>
            <a:spLocks noGrp="1"/>
          </p:cNvSpPr>
          <p:nvPr>
            <p:ph type="title"/>
          </p:nvPr>
        </p:nvSpPr>
        <p:spPr/>
        <p:txBody>
          <a:bodyPr/>
          <a:lstStyle/>
          <a:p>
            <a:r>
              <a:rPr lang="el-GR"/>
              <a:t>Στυλ κύριου τίτλου</a:t>
            </a:r>
          </a:p>
        </p:txBody>
      </p:sp>
      <p:sp>
        <p:nvSpPr>
          <p:cNvPr id="3" name="Θέση ημερομηνίας 2">
            <a:extLst>
              <a:ext uri="{FF2B5EF4-FFF2-40B4-BE49-F238E27FC236}">
                <a16:creationId xmlns:a16="http://schemas.microsoft.com/office/drawing/2014/main" xmlns="" id="{A0AFCE30-993D-4642-95DB-B7910EC66667}"/>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4" name="Θέση υποσέλιδου 3">
            <a:extLst>
              <a:ext uri="{FF2B5EF4-FFF2-40B4-BE49-F238E27FC236}">
                <a16:creationId xmlns:a16="http://schemas.microsoft.com/office/drawing/2014/main" xmlns="" id="{590CEA58-6EFC-486C-8815-F11BC6AD05A4}"/>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xmlns="" id="{ABC7B301-994F-4044-BCD9-7C8FCD4E736B}"/>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1596061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42276253-F3C2-40CB-89BF-2E007B44AEB5}"/>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3" name="Θέση υποσέλιδου 2">
            <a:extLst>
              <a:ext uri="{FF2B5EF4-FFF2-40B4-BE49-F238E27FC236}">
                <a16:creationId xmlns:a16="http://schemas.microsoft.com/office/drawing/2014/main" xmlns="" id="{D5E97E96-5C31-44E8-B8B7-CE29ED7F6742}"/>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xmlns="" id="{73426F39-3E86-4AB7-A994-FF91582E687C}"/>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3649534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110AFED-924A-4538-9E2D-43507D2C76BE}"/>
              </a:ext>
            </a:extLst>
          </p:cNvPr>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a:extLst>
              <a:ext uri="{FF2B5EF4-FFF2-40B4-BE49-F238E27FC236}">
                <a16:creationId xmlns:a16="http://schemas.microsoft.com/office/drawing/2014/main" xmlns="" id="{847D86E0-E937-4A62-BA5F-F2B5EE1CCD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xmlns="" id="{D4835E61-848E-4EBE-80EE-8CFD19FBC4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xmlns="" id="{51FD3098-58EA-4880-820A-C808E88B4834}"/>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6" name="Θέση υποσέλιδου 5">
            <a:extLst>
              <a:ext uri="{FF2B5EF4-FFF2-40B4-BE49-F238E27FC236}">
                <a16:creationId xmlns:a16="http://schemas.microsoft.com/office/drawing/2014/main" xmlns="" id="{71EFE0FF-51BE-4A45-981B-3F8DBD51067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17D9C49B-9591-4AAA-B028-A2269EF58F33}"/>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3202781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2753A35-E6BD-4F00-89E3-D3201239054F}"/>
              </a:ext>
            </a:extLst>
          </p:cNvPr>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a:extLst>
              <a:ext uri="{FF2B5EF4-FFF2-40B4-BE49-F238E27FC236}">
                <a16:creationId xmlns:a16="http://schemas.microsoft.com/office/drawing/2014/main" xmlns="" id="{EAD3C28F-F8E9-41B3-9AFB-89394C8848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9AB89B83-0BE7-4E9C-8C4D-A7828DF33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xmlns="" id="{C178FCFD-180C-45A2-8530-FED390D84D7A}"/>
              </a:ext>
            </a:extLst>
          </p:cNvPr>
          <p:cNvSpPr>
            <a:spLocks noGrp="1"/>
          </p:cNvSpPr>
          <p:nvPr>
            <p:ph type="dt" sz="half" idx="10"/>
          </p:nvPr>
        </p:nvSpPr>
        <p:spPr/>
        <p:txBody>
          <a:bodyPr/>
          <a:lstStyle/>
          <a:p>
            <a:fld id="{D85A5153-EC88-4048-95F6-DAE0461BB7AB}" type="datetimeFigureOut">
              <a:rPr lang="el-GR" smtClean="0"/>
              <a:t>9/7/2019</a:t>
            </a:fld>
            <a:endParaRPr lang="el-GR"/>
          </a:p>
        </p:txBody>
      </p:sp>
      <p:sp>
        <p:nvSpPr>
          <p:cNvPr id="6" name="Θέση υποσέλιδου 5">
            <a:extLst>
              <a:ext uri="{FF2B5EF4-FFF2-40B4-BE49-F238E27FC236}">
                <a16:creationId xmlns:a16="http://schemas.microsoft.com/office/drawing/2014/main" xmlns="" id="{AE235D14-1739-4922-AD49-8EE095E9764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B7E82EF6-E7D9-461E-8A7A-805655F418ED}"/>
              </a:ext>
            </a:extLst>
          </p:cNvPr>
          <p:cNvSpPr>
            <a:spLocks noGrp="1"/>
          </p:cNvSpPr>
          <p:nvPr>
            <p:ph type="sldNum" sz="quarter" idx="12"/>
          </p:nvPr>
        </p:nvSpPr>
        <p:spPr/>
        <p:txBody>
          <a:bodyPr/>
          <a:lstStyle/>
          <a:p>
            <a:fld id="{A39F7326-2A2A-48A3-8516-3A10F5EB7707}" type="slidenum">
              <a:rPr lang="el-GR" smtClean="0"/>
              <a:t>‹#›</a:t>
            </a:fld>
            <a:endParaRPr lang="el-GR"/>
          </a:p>
        </p:txBody>
      </p:sp>
    </p:spTree>
    <p:extLst>
      <p:ext uri="{BB962C8B-B14F-4D97-AF65-F5344CB8AC3E}">
        <p14:creationId xmlns:p14="http://schemas.microsoft.com/office/powerpoint/2010/main" val="257648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61714033-DF47-47F3-A181-D780187C13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xmlns="" id="{B8E53047-8227-4E3C-A3E7-5CEED60B8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xmlns="" id="{E4D49174-C6DB-40EF-A2BB-76D5F372CD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A5153-EC88-4048-95F6-DAE0461BB7AB}" type="datetimeFigureOut">
              <a:rPr lang="el-GR" smtClean="0"/>
              <a:t>9/7/2019</a:t>
            </a:fld>
            <a:endParaRPr lang="el-GR"/>
          </a:p>
        </p:txBody>
      </p:sp>
      <p:sp>
        <p:nvSpPr>
          <p:cNvPr id="5" name="Θέση υποσέλιδου 4">
            <a:extLst>
              <a:ext uri="{FF2B5EF4-FFF2-40B4-BE49-F238E27FC236}">
                <a16:creationId xmlns:a16="http://schemas.microsoft.com/office/drawing/2014/main" xmlns="" id="{2E34FEC5-5F63-48C4-9A3D-59713D534A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ABCC35E0-0F3B-43B1-A1D1-D08A30EFA1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F7326-2A2A-48A3-8516-3A10F5EB7707}" type="slidenum">
              <a:rPr lang="el-GR" smtClean="0"/>
              <a:t>‹#›</a:t>
            </a:fld>
            <a:endParaRPr lang="el-GR"/>
          </a:p>
        </p:txBody>
      </p:sp>
    </p:spTree>
    <p:extLst>
      <p:ext uri="{BB962C8B-B14F-4D97-AF65-F5344CB8AC3E}">
        <p14:creationId xmlns:p14="http://schemas.microsoft.com/office/powerpoint/2010/main" val="1568645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61714033-DF47-47F3-A181-D780187C13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xmlns="" id="{B8E53047-8227-4E3C-A3E7-5CEED60B8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xmlns="" id="{E4D49174-C6DB-40EF-A2BB-76D5F372CD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A5153-EC88-4048-95F6-DAE0461BB7AB}" type="datetimeFigureOut">
              <a:rPr lang="el-GR" smtClean="0"/>
              <a:t>9/7/2019</a:t>
            </a:fld>
            <a:endParaRPr lang="el-GR"/>
          </a:p>
        </p:txBody>
      </p:sp>
      <p:sp>
        <p:nvSpPr>
          <p:cNvPr id="5" name="Θέση υποσέλιδου 4">
            <a:extLst>
              <a:ext uri="{FF2B5EF4-FFF2-40B4-BE49-F238E27FC236}">
                <a16:creationId xmlns:a16="http://schemas.microsoft.com/office/drawing/2014/main" xmlns="" id="{2E34FEC5-5F63-48C4-9A3D-59713D534A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ABCC35E0-0F3B-43B1-A1D1-D08A30EFA1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F7326-2A2A-48A3-8516-3A10F5EB7707}" type="slidenum">
              <a:rPr lang="el-GR" smtClean="0"/>
              <a:t>‹#›</a:t>
            </a:fld>
            <a:endParaRPr lang="el-GR"/>
          </a:p>
        </p:txBody>
      </p:sp>
    </p:spTree>
    <p:extLst>
      <p:ext uri="{BB962C8B-B14F-4D97-AF65-F5344CB8AC3E}">
        <p14:creationId xmlns:p14="http://schemas.microsoft.com/office/powerpoint/2010/main" val="41428387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7" r:id="rId13"/>
    <p:sldLayoutId id="2147483679" r:id="rId14"/>
    <p:sldLayoutId id="2147483680" r:id="rId15"/>
    <p:sldLayoutId id="214748368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el.wikipedia.org/wiki/%CE%95%CE%B9%CE%BA%CF%8C%CE%BD%CE%B1:Kolokotronis-01d-by-Karl_Krazeisen.jpg"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el.wikipedia.org/wiki/%CE%95%CE%B9%CE%BA%CF%8C%CE%BD%CE%B1:Kolokotronis-01d-by-Karl_Krazeisen.jp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8.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hyperlink" Target="http://www.gnomikologikon.gr/authquotes.php?auth=1331" TargetMode="Externa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hyperlink" Target="http://el.wikiquote.org/wiki/%CE%91%CF%81%CE%B9%CF%83%CF%84%CE%BF%CF%84%CE%AD%CE%BB%CE%B7%CF%82" TargetMode="Externa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video" Target="file:///G:\VIDEOS\HP_Office_Orchestra.wmv"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532" y="2142067"/>
            <a:ext cx="7128792" cy="2079608"/>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l-GR" sz="4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Ηγεσία</a:t>
            </a:r>
            <a:br>
              <a:rPr lang="el-GR" sz="4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endParaRPr lang="el-GR"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Ορθογώνιο 4"/>
          <p:cNvSpPr/>
          <p:nvPr/>
        </p:nvSpPr>
        <p:spPr>
          <a:xfrm>
            <a:off x="2868297" y="5375635"/>
            <a:ext cx="5688632" cy="1200329"/>
          </a:xfrm>
          <a:prstGeom prst="rect">
            <a:avLst/>
          </a:prstGeom>
        </p:spPr>
        <p:txBody>
          <a:bodyPr wrap="square">
            <a:spAutoFit/>
          </a:bodyPr>
          <a:lstStyle/>
          <a:p>
            <a:pPr algn="ctr"/>
            <a:r>
              <a:rPr lang="en-US" dirty="0"/>
              <a:t>26</a:t>
            </a:r>
            <a:r>
              <a:rPr lang="el-GR" baseline="30000" dirty="0"/>
              <a:t>η</a:t>
            </a:r>
            <a:r>
              <a:rPr lang="el-GR" dirty="0"/>
              <a:t> Εκπαιδευτική </a:t>
            </a:r>
            <a:r>
              <a:rPr lang="el-GR" dirty="0" smtClean="0"/>
              <a:t>Σειρά</a:t>
            </a:r>
            <a:endParaRPr lang="en-US" dirty="0" smtClean="0"/>
          </a:p>
          <a:p>
            <a:pPr algn="ctr"/>
            <a:r>
              <a:rPr lang="el-GR" dirty="0" smtClean="0"/>
              <a:t>Χ. </a:t>
            </a:r>
            <a:r>
              <a:rPr lang="el-GR" dirty="0" err="1" smtClean="0"/>
              <a:t>Ακρίβος</a:t>
            </a:r>
            <a:endParaRPr lang="el-GR" dirty="0" smtClean="0"/>
          </a:p>
          <a:p>
            <a:pPr algn="ctr"/>
            <a:r>
              <a:rPr lang="el-GR" dirty="0" smtClean="0"/>
              <a:t>2019</a:t>
            </a:r>
            <a:endParaRPr lang="el-GR" dirty="0"/>
          </a:p>
          <a:p>
            <a:pPr algn="ctr"/>
            <a:endParaRPr lang="el-GR" dirty="0"/>
          </a:p>
        </p:txBody>
      </p:sp>
      <p:pic>
        <p:nvPicPr>
          <p:cNvPr id="6" name="Εικόνα 5">
            <a:extLst>
              <a:ext uri="{FF2B5EF4-FFF2-40B4-BE49-F238E27FC236}">
                <a16:creationId xmlns:a16="http://schemas.microsoft.com/office/drawing/2014/main" xmlns="" id="{602603F3-478F-456C-A16F-3AE7CA2C72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050" y="0"/>
            <a:ext cx="5314950" cy="1457325"/>
          </a:xfrm>
          <a:prstGeom prst="rect">
            <a:avLst/>
          </a:prstGeom>
        </p:spPr>
      </p:pic>
    </p:spTree>
    <p:extLst>
      <p:ext uri="{BB962C8B-B14F-4D97-AF65-F5344CB8AC3E}">
        <p14:creationId xmlns:p14="http://schemas.microsoft.com/office/powerpoint/2010/main" val="3699576734"/>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 Τίτλος">
            <a:extLst>
              <a:ext uri="{FF2B5EF4-FFF2-40B4-BE49-F238E27FC236}">
                <a16:creationId xmlns:a16="http://schemas.microsoft.com/office/drawing/2014/main" xmlns="" id="{1678F539-E5DF-43B3-A0C7-5A1E96ECC58A}"/>
              </a:ext>
            </a:extLst>
          </p:cNvPr>
          <p:cNvSpPr>
            <a:spLocks noGrp="1"/>
          </p:cNvSpPr>
          <p:nvPr>
            <p:ph type="title"/>
          </p:nvPr>
        </p:nvSpPr>
        <p:spPr>
          <a:xfrm>
            <a:off x="2136775" y="228600"/>
            <a:ext cx="8153400" cy="990600"/>
          </a:xfrm>
        </p:spPr>
        <p:txBody>
          <a:bodyPr/>
          <a:lstStyle/>
          <a:p>
            <a:pPr eaLnBrk="1" hangingPunct="1"/>
            <a:r>
              <a:rPr lang="el-GR" altLang="en-US"/>
              <a:t>Ηγεσία</a:t>
            </a:r>
            <a:endParaRPr lang="en-US" altLang="en-US"/>
          </a:p>
        </p:txBody>
      </p:sp>
      <p:sp>
        <p:nvSpPr>
          <p:cNvPr id="3" name="2 - Θέση περιεχομένου">
            <a:extLst>
              <a:ext uri="{FF2B5EF4-FFF2-40B4-BE49-F238E27FC236}">
                <a16:creationId xmlns:a16="http://schemas.microsoft.com/office/drawing/2014/main" xmlns="" id="{56062F47-EAB5-4008-AB11-2F70A5971CDE}"/>
              </a:ext>
            </a:extLst>
          </p:cNvPr>
          <p:cNvSpPr>
            <a:spLocks noGrp="1"/>
          </p:cNvSpPr>
          <p:nvPr>
            <p:ph sz="quarter" idx="1"/>
          </p:nvPr>
        </p:nvSpPr>
        <p:spPr>
          <a:xfrm>
            <a:off x="2136775" y="1600200"/>
            <a:ext cx="8153400" cy="4495800"/>
          </a:xfrm>
        </p:spPr>
        <p:txBody>
          <a:bodyPr>
            <a:normAutofit lnSpcReduction="10000"/>
          </a:bodyPr>
          <a:lstStyle/>
          <a:p>
            <a:pPr marL="320040" indent="-320040" eaLnBrk="1" fontAlgn="auto" hangingPunct="1">
              <a:spcAft>
                <a:spcPts val="0"/>
              </a:spcAft>
              <a:buFont typeface="Wingdings"/>
              <a:buChar char=""/>
              <a:defRPr/>
            </a:pPr>
            <a:r>
              <a:rPr lang="el-GR" b="1" dirty="0"/>
              <a:t>Πρέπει να κυβερνάς μια χώρα όπως τηγανίζεις ένα μικρό ψάρι. Με ελάχιστες παρεμβάσεις και χωρίς να το παρακάνεις.</a:t>
            </a:r>
            <a:r>
              <a:rPr lang="el-GR" dirty="0"/>
              <a:t> </a:t>
            </a:r>
            <a:r>
              <a:rPr lang="el-GR" sz="2000" i="1" dirty="0"/>
              <a:t>Λάο Τσε, 6ος αιώνας π.χ., Κινέζος φιλόσοφος</a:t>
            </a:r>
            <a:endParaRPr lang="el-GR" sz="2000" dirty="0"/>
          </a:p>
          <a:p>
            <a:pPr marL="320040" indent="-320040" eaLnBrk="1" fontAlgn="auto" hangingPunct="1">
              <a:spcAft>
                <a:spcPts val="0"/>
              </a:spcAft>
              <a:buFont typeface="Wingdings"/>
              <a:buChar char=""/>
              <a:defRPr/>
            </a:pPr>
            <a:r>
              <a:rPr lang="el-GR" b="1" dirty="0"/>
              <a:t>Κάθε φορά που διορίζω κάποιον σε μια θέση, δημιουργώ εκατό δυσαρεστημένους και έναν αγνώμονα.</a:t>
            </a:r>
            <a:r>
              <a:rPr lang="el-GR" dirty="0"/>
              <a:t> </a:t>
            </a:r>
            <a:r>
              <a:rPr lang="el-GR" sz="2000" i="1" dirty="0"/>
              <a:t>Λουδοβίκος 14ος, 1638-1715, Γάλλος βασιλιάς, ο βασιλιάς «Ήλιος»</a:t>
            </a:r>
            <a:endParaRPr lang="el-GR" sz="2000" dirty="0"/>
          </a:p>
          <a:p>
            <a:pPr marL="320040" indent="-320040" eaLnBrk="1" fontAlgn="auto" hangingPunct="1">
              <a:spcAft>
                <a:spcPts val="0"/>
              </a:spcAft>
              <a:buFont typeface="Wingdings"/>
              <a:buChar char=""/>
              <a:defRPr/>
            </a:pPr>
            <a:r>
              <a:rPr lang="el-GR" b="1" dirty="0"/>
              <a:t>Οι άνθρωποι που πρέπει να φοβάσαι δεν είναι αυτοί που διαφωνούν μαζί σου, αλλά αυτοί που διαφωνούν μαζί σου και φοβούνται να σου το πουν.</a:t>
            </a:r>
            <a:r>
              <a:rPr lang="el-GR" dirty="0"/>
              <a:t> </a:t>
            </a:r>
            <a:r>
              <a:rPr lang="el-GR" sz="2200" i="1" dirty="0"/>
              <a:t>Ναπολέων Βοναπάρτης, 1769-1821, Γάλλος στρατηλάτης &amp; αυτοκράτορας</a:t>
            </a:r>
            <a:endParaRPr lang="el-GR" sz="2200" dirty="0"/>
          </a:p>
          <a:p>
            <a:pPr marL="320040" indent="-320040" eaLnBrk="1" fontAlgn="auto" hangingPunct="1">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xmlns="" id="{52A76830-4322-40E4-92C7-996630956225}"/>
              </a:ext>
            </a:extLst>
          </p:cNvPr>
          <p:cNvSpPr>
            <a:spLocks noGrp="1" noChangeArrowheads="1"/>
          </p:cNvSpPr>
          <p:nvPr>
            <p:ph type="body" idx="4294967295"/>
          </p:nvPr>
        </p:nvSpPr>
        <p:spPr>
          <a:xfrm>
            <a:off x="2057400" y="1524000"/>
            <a:ext cx="8001000" cy="4483100"/>
          </a:xfrm>
        </p:spPr>
        <p:txBody>
          <a:bodyPr vert="horz" wrap="square" lIns="0" tIns="0" rIns="0" bIns="0" numCol="1" anchor="t" anchorCtr="0" compatLnSpc="1">
            <a:prstTxWarp prst="textNoShape">
              <a:avLst/>
            </a:prstTxWarp>
          </a:bodyPr>
          <a:lstStyle/>
          <a:p>
            <a:pPr algn="ctr" eaLnBrk="1" hangingPunct="1">
              <a:buSzPct val="45000"/>
              <a:buFont typeface="Arial" panose="020B0604020202020204" pitchFamily="34" charset="0"/>
              <a:buNone/>
            </a:pPr>
            <a:r>
              <a:rPr lang="el-GR" altLang="en-US" dirty="0">
                <a:cs typeface="Arial" panose="020B0604020202020204" pitchFamily="34" charset="0"/>
              </a:rPr>
              <a:t>   </a:t>
            </a:r>
            <a:r>
              <a:rPr lang="en-GB" altLang="en-US" dirty="0" err="1">
                <a:cs typeface="Arial" panose="020B0604020202020204" pitchFamily="34" charset="0"/>
              </a:rPr>
              <a:t>Στην</a:t>
            </a:r>
            <a:r>
              <a:rPr lang="en-GB" altLang="en-US" dirty="0">
                <a:cs typeface="Arial" panose="020B0604020202020204" pitchFamily="34" charset="0"/>
              </a:rPr>
              <a:t> πα</a:t>
            </a:r>
            <a:r>
              <a:rPr lang="en-GB" altLang="en-US" dirty="0" err="1">
                <a:cs typeface="Arial" panose="020B0604020202020204" pitchFamily="34" charset="0"/>
              </a:rPr>
              <a:t>ρούσ</a:t>
            </a:r>
            <a:r>
              <a:rPr lang="en-GB" altLang="en-US" dirty="0">
                <a:cs typeface="Arial" panose="020B0604020202020204" pitchFamily="34" charset="0"/>
              </a:rPr>
              <a:t>α </a:t>
            </a:r>
            <a:r>
              <a:rPr lang="el-GR" altLang="en-US" dirty="0">
                <a:cs typeface="Arial" panose="020B0604020202020204" pitchFamily="34" charset="0"/>
              </a:rPr>
              <a:t>εισήγηση</a:t>
            </a:r>
            <a:r>
              <a:rPr lang="en-GB" altLang="en-US" dirty="0">
                <a:cs typeface="Arial" panose="020B0604020202020204" pitchFamily="34" charset="0"/>
              </a:rPr>
              <a:t> </a:t>
            </a:r>
            <a:r>
              <a:rPr lang="en-GB" altLang="en-US" dirty="0" err="1">
                <a:cs typeface="Arial" panose="020B0604020202020204" pitchFamily="34" charset="0"/>
              </a:rPr>
              <a:t>διερευνάτ</a:t>
            </a:r>
            <a:r>
              <a:rPr lang="en-GB" altLang="en-US" dirty="0">
                <a:cs typeface="Arial" panose="020B0604020202020204" pitchFamily="34" charset="0"/>
              </a:rPr>
              <a:t>αι </a:t>
            </a:r>
            <a:r>
              <a:rPr lang="el-GR" altLang="en-US" dirty="0">
                <a:cs typeface="Arial" panose="020B0604020202020204" pitchFamily="34" charset="0"/>
              </a:rPr>
              <a:t>η εφαρμογή σύγχρονων μοντέλων ηγεσίας</a:t>
            </a:r>
            <a:r>
              <a:rPr lang="en-GB" altLang="en-US" dirty="0">
                <a:cs typeface="Arial" panose="020B0604020202020204" pitchFamily="34" charset="0"/>
              </a:rPr>
              <a:t> </a:t>
            </a:r>
            <a:r>
              <a:rPr lang="en-GB" altLang="en-US" dirty="0" err="1">
                <a:cs typeface="Arial" panose="020B0604020202020204" pitchFamily="34" charset="0"/>
              </a:rPr>
              <a:t>στ</a:t>
            </a:r>
            <a:r>
              <a:rPr lang="el-GR" altLang="en-US" dirty="0" err="1">
                <a:cs typeface="Arial" panose="020B0604020202020204" pitchFamily="34" charset="0"/>
              </a:rPr>
              <a:t>ις</a:t>
            </a:r>
            <a:r>
              <a:rPr lang="el-GR" altLang="en-US" dirty="0">
                <a:cs typeface="Arial" panose="020B0604020202020204" pitchFamily="34" charset="0"/>
              </a:rPr>
              <a:t> Δημόσιες Υπηρεσίες</a:t>
            </a:r>
            <a:r>
              <a:rPr lang="en-GB" altLang="en-US" dirty="0">
                <a:cs typeface="Arial" panose="020B0604020202020204" pitchFamily="34" charset="0"/>
              </a:rPr>
              <a:t>, υπό </a:t>
            </a:r>
            <a:r>
              <a:rPr lang="en-GB" altLang="en-US" dirty="0" err="1">
                <a:cs typeface="Arial" panose="020B0604020202020204" pitchFamily="34" charset="0"/>
              </a:rPr>
              <a:t>τις</a:t>
            </a:r>
            <a:r>
              <a:rPr lang="en-GB" altLang="en-US" dirty="0">
                <a:cs typeface="Arial" panose="020B0604020202020204" pitchFamily="34" charset="0"/>
              </a:rPr>
              <a:t> υπ</a:t>
            </a:r>
            <a:r>
              <a:rPr lang="en-GB" altLang="en-US" dirty="0" err="1">
                <a:cs typeface="Arial" panose="020B0604020202020204" pitchFamily="34" charset="0"/>
              </a:rPr>
              <a:t>άρχουσες</a:t>
            </a:r>
            <a:r>
              <a:rPr lang="en-GB" altLang="en-US" dirty="0">
                <a:cs typeface="Arial" panose="020B0604020202020204" pitchFamily="34" charset="0"/>
              </a:rPr>
              <a:t> </a:t>
            </a:r>
            <a:r>
              <a:rPr lang="el-GR" altLang="en-US" dirty="0">
                <a:cs typeface="Arial" panose="020B0604020202020204" pitchFamily="34" charset="0"/>
              </a:rPr>
              <a:t>πραγματικές </a:t>
            </a:r>
            <a:r>
              <a:rPr lang="en-GB" altLang="en-US" dirty="0" err="1">
                <a:cs typeface="Arial" panose="020B0604020202020204" pitchFamily="34" charset="0"/>
              </a:rPr>
              <a:t>συνθήκες</a:t>
            </a:r>
            <a:r>
              <a:rPr lang="en-GB" altLang="en-US" dirty="0">
                <a:cs typeface="Arial" panose="020B0604020202020204" pitchFamily="34" charset="0"/>
              </a:rPr>
              <a:t>, </a:t>
            </a:r>
            <a:r>
              <a:rPr lang="en-GB" altLang="en-US" dirty="0" err="1">
                <a:cs typeface="Arial" panose="020B0604020202020204" pitchFamily="34" charset="0"/>
              </a:rPr>
              <a:t>ώστε</a:t>
            </a:r>
            <a:r>
              <a:rPr lang="en-GB" altLang="en-US" dirty="0">
                <a:cs typeface="Arial" panose="020B0604020202020204" pitchFamily="34" charset="0"/>
              </a:rPr>
              <a:t> </a:t>
            </a:r>
            <a:r>
              <a:rPr lang="el-GR" altLang="en-US" dirty="0">
                <a:cs typeface="Arial" panose="020B0604020202020204" pitchFamily="34" charset="0"/>
              </a:rPr>
              <a:t>οι δημόσιοι υπάλληλοι όλων των επιπέδων της ιεραρχίας να μπορέσουν να συμβάλλουν στην αναμόρφωση-αλλαγή, εξυγίανση και ενίσχυση του ανταγωνιστικού πλεονεκτήματος του δημοσίου τομέα.</a:t>
            </a:r>
            <a:endParaRPr lang="en-GB" altLang="en-US" dirty="0">
              <a:cs typeface="Arial" panose="020B0604020202020204" pitchFamily="34" charset="0"/>
            </a:endParaRPr>
          </a:p>
        </p:txBody>
      </p:sp>
      <p:sp>
        <p:nvSpPr>
          <p:cNvPr id="136195" name="Text Box 4">
            <a:extLst>
              <a:ext uri="{FF2B5EF4-FFF2-40B4-BE49-F238E27FC236}">
                <a16:creationId xmlns:a16="http://schemas.microsoft.com/office/drawing/2014/main" xmlns="" id="{7D1EC981-B514-457D-B2D4-927A9C6DBC53}"/>
              </a:ext>
            </a:extLst>
          </p:cNvPr>
          <p:cNvSpPr txBox="1">
            <a:spLocks noChangeArrowheads="1"/>
          </p:cNvSpPr>
          <p:nvPr/>
        </p:nvSpPr>
        <p:spPr bwMode="auto">
          <a:xfrm>
            <a:off x="3052942" y="443356"/>
            <a:ext cx="5761038"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FFFFFF"/>
              </a:buClr>
              <a:buSzPct val="100000"/>
              <a:buFont typeface="Arial" panose="020B0604020202020204" pitchFamily="34"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50000"/>
              </a:spcBef>
              <a:buFont typeface="Arial" panose="020B0604020202020204" pitchFamily="34" charset="0"/>
              <a:buNone/>
            </a:pPr>
            <a:r>
              <a:rPr lang="el-GR" altLang="en-US" sz="3600" b="1">
                <a:solidFill>
                  <a:schemeClr val="bg2">
                    <a:lumMod val="25000"/>
                  </a:schemeClr>
                </a:solidFill>
              </a:rPr>
              <a:t>Σκοπός της Εισήγησης</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
            <a:extLst>
              <a:ext uri="{FF2B5EF4-FFF2-40B4-BE49-F238E27FC236}">
                <a16:creationId xmlns:a16="http://schemas.microsoft.com/office/drawing/2014/main" xmlns="" id="{15142E65-E8EE-46C8-9699-FB3E493953D4}"/>
              </a:ext>
            </a:extLst>
          </p:cNvPr>
          <p:cNvSpPr>
            <a:spLocks noGrp="1" noChangeArrowheads="1"/>
          </p:cNvSpPr>
          <p:nvPr>
            <p:ph type="title" idx="4294967295"/>
          </p:nvPr>
        </p:nvSpPr>
        <p:spPr>
          <a:xfrm>
            <a:off x="2057400" y="150814"/>
            <a:ext cx="8001000" cy="1222375"/>
          </a:xfrm>
        </p:spPr>
        <p:txBody>
          <a:bodyPr vert="horz" wrap="square" lIns="0" tIns="0" rIns="0" bIns="0" numCol="1" anchor="ctr" anchorCtr="0" compatLnSpc="1">
            <a:prstTxWarp prst="textNoShape">
              <a:avLst/>
            </a:prstTxWarp>
          </a:bodyPr>
          <a:lstStyle/>
          <a:p>
            <a:pPr marL="341313" indent="-341313" eaLnBrk="1" hangingPunct="1">
              <a:lnSpc>
                <a:spcPct val="93000"/>
              </a:lnSpc>
              <a:spcBef>
                <a:spcPts val="800"/>
              </a:spcBef>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3600" dirty="0">
                <a:solidFill>
                  <a:schemeClr val="bg2">
                    <a:lumMod val="25000"/>
                  </a:schemeClr>
                </a:solidFill>
                <a:latin typeface="Arial" panose="020B0604020202020204" pitchFamily="34" charset="0"/>
              </a:rPr>
              <a:t>   Προκλήσεις Ηγεσίας στο Δημόσιο</a:t>
            </a:r>
            <a:endParaRPr lang="en-GB" altLang="en-US" sz="3600" dirty="0">
              <a:solidFill>
                <a:schemeClr val="bg2">
                  <a:lumMod val="25000"/>
                </a:schemeClr>
              </a:solidFill>
              <a:latin typeface="Arial" panose="020B0604020202020204" pitchFamily="34" charset="0"/>
            </a:endParaRPr>
          </a:p>
        </p:txBody>
      </p:sp>
      <p:sp>
        <p:nvSpPr>
          <p:cNvPr id="137219" name="Rectangle 2">
            <a:extLst>
              <a:ext uri="{FF2B5EF4-FFF2-40B4-BE49-F238E27FC236}">
                <a16:creationId xmlns:a16="http://schemas.microsoft.com/office/drawing/2014/main" xmlns="" id="{6E653A53-E318-4D8F-95C8-452A0FA5072E}"/>
              </a:ext>
            </a:extLst>
          </p:cNvPr>
          <p:cNvSpPr>
            <a:spLocks noGrp="1" noChangeArrowheads="1"/>
          </p:cNvSpPr>
          <p:nvPr>
            <p:ph type="body" idx="4294967295"/>
          </p:nvPr>
        </p:nvSpPr>
        <p:spPr>
          <a:xfrm>
            <a:off x="2057400" y="1524001"/>
            <a:ext cx="8001000" cy="4760913"/>
          </a:xfrm>
        </p:spPr>
        <p:txBody>
          <a:bodyPr vert="horz" wrap="square" lIns="0" tIns="0" rIns="0" bIns="0" numCol="1" anchor="t" anchorCtr="0" compatLnSpc="1">
            <a:prstTxWarp prst="textNoShape">
              <a:avLst/>
            </a:prstTxWarp>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dirty="0"/>
              <a:t>Ποιους ηγετικούς </a:t>
            </a:r>
            <a:r>
              <a:rPr lang="en-GB" altLang="en-US" dirty="0" err="1"/>
              <a:t>ρόλο</a:t>
            </a:r>
            <a:r>
              <a:rPr lang="el-GR" altLang="en-US" dirty="0" err="1"/>
              <a:t>υς</a:t>
            </a:r>
            <a:r>
              <a:rPr lang="el-GR" altLang="en-US" dirty="0"/>
              <a:t> να εφαρμόζει </a:t>
            </a:r>
            <a:r>
              <a:rPr lang="en-GB" altLang="en-US" dirty="0" err="1"/>
              <a:t>στ</a:t>
            </a:r>
            <a:r>
              <a:rPr lang="el-GR" altLang="en-US" dirty="0"/>
              <a:t>α</a:t>
            </a:r>
            <a:r>
              <a:rPr lang="en-GB" altLang="en-US" dirty="0"/>
              <a:t> πλα</a:t>
            </a:r>
            <a:r>
              <a:rPr lang="en-GB" altLang="en-US" dirty="0" err="1"/>
              <a:t>ίσι</a:t>
            </a:r>
            <a:r>
              <a:rPr lang="el-GR" altLang="en-US" dirty="0"/>
              <a:t>α</a:t>
            </a:r>
            <a:r>
              <a:rPr lang="en-GB" altLang="en-US" dirty="0"/>
              <a:t> </a:t>
            </a:r>
            <a:r>
              <a:rPr lang="en-GB" altLang="en-US" dirty="0" err="1"/>
              <a:t>του</a:t>
            </a:r>
            <a:r>
              <a:rPr lang="en-GB" altLang="en-US" dirty="0"/>
              <a:t> </a:t>
            </a:r>
            <a:r>
              <a:rPr lang="el-GR" altLang="en-US" dirty="0"/>
              <a:t>σύγχρονου δημόσιου οργανισμού</a:t>
            </a:r>
            <a:r>
              <a:rPr lang="en-GB" altLang="en-US" dirty="0"/>
              <a:t> </a:t>
            </a:r>
          </a:p>
          <a:p>
            <a:pPr eaLnBrk="1" hangingPunct="1">
              <a:buSzPct val="45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dirty="0"/>
              <a:t>Να μπορέσει να </a:t>
            </a:r>
            <a:r>
              <a:rPr lang="en-GB" altLang="en-US" dirty="0"/>
              <a:t>μετα</a:t>
            </a:r>
            <a:r>
              <a:rPr lang="en-GB" altLang="en-US" dirty="0" err="1"/>
              <a:t>σχημ</a:t>
            </a:r>
            <a:r>
              <a:rPr lang="en-GB" altLang="en-US" dirty="0"/>
              <a:t>ατ</a:t>
            </a:r>
            <a:r>
              <a:rPr lang="el-GR" altLang="en-US" dirty="0" err="1"/>
              <a:t>ίσει</a:t>
            </a:r>
            <a:r>
              <a:rPr lang="en-GB" altLang="en-US" dirty="0"/>
              <a:t> </a:t>
            </a:r>
            <a:r>
              <a:rPr lang="en-GB" altLang="en-US" dirty="0" err="1"/>
              <a:t>τη</a:t>
            </a:r>
            <a:r>
              <a:rPr lang="el-GR" altLang="en-US" dirty="0"/>
              <a:t>ν</a:t>
            </a:r>
            <a:r>
              <a:rPr lang="en-GB" altLang="en-US" dirty="0"/>
              <a:t> </a:t>
            </a:r>
            <a:r>
              <a:rPr lang="en-GB" altLang="en-US" dirty="0" err="1"/>
              <a:t>ιερ</a:t>
            </a:r>
            <a:r>
              <a:rPr lang="en-GB" altLang="en-US" dirty="0"/>
              <a:t>αρχική εξουσία εντός των γραφειοκρατικών δομών</a:t>
            </a:r>
            <a:r>
              <a:rPr lang="el-GR" altLang="en-US" dirty="0"/>
              <a:t> σε ηγεσία</a:t>
            </a:r>
            <a:endParaRPr lang="en-GB" altLang="en-US" dirty="0"/>
          </a:p>
          <a:p>
            <a:pPr eaLnBrk="1" hangingPunct="1">
              <a:buSzPct val="45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err="1"/>
              <a:t>Το</a:t>
            </a:r>
            <a:r>
              <a:rPr lang="en-GB" altLang="en-US" dirty="0"/>
              <a:t> κα</a:t>
            </a:r>
            <a:r>
              <a:rPr lang="en-GB" altLang="en-US" dirty="0" err="1"/>
              <a:t>τάλληλο</a:t>
            </a:r>
            <a:r>
              <a:rPr lang="en-GB" altLang="en-US" dirty="0"/>
              <a:t> </a:t>
            </a:r>
            <a:r>
              <a:rPr lang="en-GB" altLang="en-US" dirty="0" err="1"/>
              <a:t>στυλ</a:t>
            </a:r>
            <a:r>
              <a:rPr lang="en-GB" altLang="en-US" dirty="0"/>
              <a:t> </a:t>
            </a:r>
            <a:r>
              <a:rPr lang="en-GB" altLang="en-US" dirty="0" err="1"/>
              <a:t>ηγεσί</a:t>
            </a:r>
            <a:r>
              <a:rPr lang="en-GB" altLang="en-US" dirty="0"/>
              <a:t>ας που θα επιφέρει</a:t>
            </a:r>
            <a:r>
              <a:rPr lang="el-GR" altLang="en-US" dirty="0"/>
              <a:t>,</a:t>
            </a:r>
            <a:r>
              <a:rPr lang="en-GB" altLang="en-US" dirty="0"/>
              <a:t> </a:t>
            </a:r>
            <a:r>
              <a:rPr lang="el-GR" altLang="en-US" dirty="0"/>
              <a:t>μέσω αλλαγών, </a:t>
            </a:r>
            <a:r>
              <a:rPr lang="en-GB" altLang="en-US" dirty="0" err="1"/>
              <a:t>νέες</a:t>
            </a:r>
            <a:r>
              <a:rPr lang="en-GB" altLang="en-US" dirty="0"/>
              <a:t> αξίες και πεποιθήσεις εντός του εργασιακού χώρου και θα οδηγήσει σε μεγαλύτερη παραγωγικ</a:t>
            </a:r>
            <a:r>
              <a:rPr lang="el-GR" altLang="en-US" dirty="0" err="1"/>
              <a:t>ότητα</a:t>
            </a:r>
            <a:endParaRPr lang="en-GB" altLang="en-US" dirty="0"/>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
            <a:extLst>
              <a:ext uri="{FF2B5EF4-FFF2-40B4-BE49-F238E27FC236}">
                <a16:creationId xmlns:a16="http://schemas.microsoft.com/office/drawing/2014/main" xmlns="" id="{97AC76E4-63B9-446C-9A86-1FF830AA9118}"/>
              </a:ext>
            </a:extLst>
          </p:cNvPr>
          <p:cNvSpPr>
            <a:spLocks noGrp="1" noChangeArrowheads="1"/>
          </p:cNvSpPr>
          <p:nvPr>
            <p:ph type="title" idx="4294967295"/>
          </p:nvPr>
        </p:nvSpPr>
        <p:spPr>
          <a:xfrm>
            <a:off x="1945695" y="-80340"/>
            <a:ext cx="7772400" cy="143986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8000" dirty="0" err="1">
                <a:latin typeface="Forte" panose="03060902040502070203" pitchFamily="66" charset="0"/>
              </a:rPr>
              <a:t>Ηγεσί</a:t>
            </a:r>
            <a:r>
              <a:rPr lang="en-GB" altLang="en-US" sz="8000" dirty="0">
                <a:latin typeface="Forte" panose="03060902040502070203" pitchFamily="66" charset="0"/>
              </a:rPr>
              <a:t>α</a:t>
            </a:r>
            <a:r>
              <a:rPr lang="el-GR" altLang="en-US" sz="8000" dirty="0">
                <a:latin typeface="Forte" panose="03060902040502070203" pitchFamily="66" charset="0"/>
              </a:rPr>
              <a:t> και Φύλο</a:t>
            </a:r>
            <a:endParaRPr lang="en-GB" altLang="en-US" sz="8000" dirty="0">
              <a:latin typeface="Forte" panose="03060902040502070203" pitchFamily="66" charset="0"/>
            </a:endParaRPr>
          </a:p>
        </p:txBody>
      </p:sp>
      <p:pic>
        <p:nvPicPr>
          <p:cNvPr id="139267" name="Picture 2">
            <a:extLst>
              <a:ext uri="{FF2B5EF4-FFF2-40B4-BE49-F238E27FC236}">
                <a16:creationId xmlns:a16="http://schemas.microsoft.com/office/drawing/2014/main" xmlns="" id="{23DB0446-7329-4F5A-B251-D305A61DDE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0765" y="1608476"/>
            <a:ext cx="4972948" cy="50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1">
            <a:extLst>
              <a:ext uri="{FF2B5EF4-FFF2-40B4-BE49-F238E27FC236}">
                <a16:creationId xmlns:a16="http://schemas.microsoft.com/office/drawing/2014/main" xmlns="" id="{65E78AB0-77B8-47B5-8340-81CC22482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050" y="2732087"/>
            <a:ext cx="56515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0291" name="Rectangle 2">
            <a:extLst>
              <a:ext uri="{FF2B5EF4-FFF2-40B4-BE49-F238E27FC236}">
                <a16:creationId xmlns:a16="http://schemas.microsoft.com/office/drawing/2014/main" xmlns="" id="{F049CCBB-2FB8-4A37-A96D-2585FC663081}"/>
              </a:ext>
            </a:extLst>
          </p:cNvPr>
          <p:cNvSpPr>
            <a:spLocks noGrp="1" noChangeArrowheads="1"/>
          </p:cNvSpPr>
          <p:nvPr>
            <p:ph type="title" idx="4294967295"/>
          </p:nvPr>
        </p:nvSpPr>
        <p:spPr>
          <a:xfrm>
            <a:off x="2057400" y="106363"/>
            <a:ext cx="8001000" cy="94615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4800"/>
              <a:t>Ηγεσία…</a:t>
            </a:r>
          </a:p>
        </p:txBody>
      </p:sp>
      <p:sp>
        <p:nvSpPr>
          <p:cNvPr id="140292" name="Rectangle 3">
            <a:extLst>
              <a:ext uri="{FF2B5EF4-FFF2-40B4-BE49-F238E27FC236}">
                <a16:creationId xmlns:a16="http://schemas.microsoft.com/office/drawing/2014/main" xmlns="" id="{A29284DD-09A3-42BD-AB75-BC93194607D0}"/>
              </a:ext>
            </a:extLst>
          </p:cNvPr>
          <p:cNvSpPr>
            <a:spLocks noGrp="1" noChangeArrowheads="1"/>
          </p:cNvSpPr>
          <p:nvPr>
            <p:ph type="body" idx="4294967295"/>
          </p:nvPr>
        </p:nvSpPr>
        <p:spPr>
          <a:xfrm>
            <a:off x="-10602" y="1644319"/>
            <a:ext cx="8001000" cy="5054600"/>
          </a:xfrm>
        </p:spPr>
        <p:txBody>
          <a:bodyPr/>
          <a:lstStyle/>
          <a:p>
            <a:pPr eaLnBrk="1" hangingPunct="1">
              <a:lnSpc>
                <a:spcPct val="80000"/>
              </a:lnSpc>
              <a:spcBef>
                <a:spcPts val="825"/>
              </a:spcBef>
              <a:buClr>
                <a:srgbClr val="FFE70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300" dirty="0">
                <a:solidFill>
                  <a:srgbClr val="FF0000"/>
                </a:solidFill>
                <a:latin typeface="Comic Sans MS" panose="030F0702030302020204" pitchFamily="66" charset="0"/>
              </a:rPr>
              <a:t>Απ</a:t>
            </a:r>
            <a:r>
              <a:rPr lang="en-GB" altLang="en-US" sz="3300" dirty="0" err="1">
                <a:solidFill>
                  <a:srgbClr val="FF0000"/>
                </a:solidFill>
                <a:latin typeface="Comic Sans MS" panose="030F0702030302020204" pitchFamily="66" charset="0"/>
              </a:rPr>
              <a:t>οτελεί</a:t>
            </a:r>
            <a:r>
              <a:rPr lang="en-GB" altLang="en-US" sz="3300" dirty="0">
                <a:solidFill>
                  <a:srgbClr val="FF0000"/>
                </a:solidFill>
                <a:latin typeface="Comic Sans MS" panose="030F0702030302020204" pitchFamily="66" charset="0"/>
              </a:rPr>
              <a:t> </a:t>
            </a:r>
            <a:r>
              <a:rPr lang="en-GB" altLang="en-US" sz="3300" dirty="0" err="1">
                <a:solidFill>
                  <a:srgbClr val="FF0000"/>
                </a:solidFill>
                <a:latin typeface="Comic Sans MS" panose="030F0702030302020204" pitchFamily="66" charset="0"/>
              </a:rPr>
              <a:t>ζήτημ</a:t>
            </a:r>
            <a:r>
              <a:rPr lang="en-GB" altLang="en-US" sz="3300" dirty="0">
                <a:solidFill>
                  <a:srgbClr val="FF0000"/>
                </a:solidFill>
                <a:latin typeface="Comic Sans MS" panose="030F0702030302020204" pitchFamily="66" charset="0"/>
              </a:rPr>
              <a:t>α που απασχολ</a:t>
            </a:r>
            <a:r>
              <a:rPr lang="el-GR" altLang="en-US" sz="3300" dirty="0" err="1">
                <a:solidFill>
                  <a:srgbClr val="FF0000"/>
                </a:solidFill>
                <a:latin typeface="Comic Sans MS" panose="030F0702030302020204" pitchFamily="66" charset="0"/>
              </a:rPr>
              <a:t>εί</a:t>
            </a:r>
            <a:endParaRPr lang="en-GB" altLang="en-US" sz="3300" dirty="0">
              <a:solidFill>
                <a:srgbClr val="FF0000"/>
              </a:solidFill>
              <a:latin typeface="Comic Sans MS" panose="030F0702030302020204" pitchFamily="66" charset="0"/>
            </a:endParaRPr>
          </a:p>
          <a:p>
            <a:pPr eaLnBrk="1" hangingPunct="1">
              <a:lnSpc>
                <a:spcPct val="80000"/>
              </a:lnSpc>
              <a:spcBef>
                <a:spcPts val="825"/>
              </a:spcBef>
              <a:buClr>
                <a:srgbClr val="FFE70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300" dirty="0" err="1">
                <a:solidFill>
                  <a:srgbClr val="FF0000"/>
                </a:solidFill>
                <a:latin typeface="Comic Sans MS" panose="030F0702030302020204" pitchFamily="66" charset="0"/>
              </a:rPr>
              <a:t>σημ</a:t>
            </a:r>
            <a:r>
              <a:rPr lang="en-GB" altLang="en-US" sz="3300" dirty="0">
                <a:solidFill>
                  <a:srgbClr val="FF0000"/>
                </a:solidFill>
                <a:latin typeface="Comic Sans MS" panose="030F0702030302020204" pitchFamily="66" charset="0"/>
              </a:rPr>
              <a:t>αντικό αριθμό επιστημών όπως</a:t>
            </a:r>
            <a:r>
              <a:rPr lang="el-GR" altLang="en-US" sz="3300" dirty="0">
                <a:solidFill>
                  <a:srgbClr val="FF0000"/>
                </a:solidFill>
                <a:latin typeface="Comic Sans MS" panose="030F0702030302020204" pitchFamily="66" charset="0"/>
              </a:rPr>
              <a:t> της</a:t>
            </a:r>
            <a:r>
              <a:rPr lang="en-GB" altLang="en-US" sz="3300" dirty="0">
                <a:solidFill>
                  <a:srgbClr val="FF0000"/>
                </a:solidFill>
                <a:latin typeface="Comic Sans MS" panose="030F0702030302020204" pitchFamily="66" charset="0"/>
              </a:rPr>
              <a:t>:</a:t>
            </a:r>
          </a:p>
          <a:p>
            <a:pPr eaLnBrk="1" hangingPunct="1">
              <a:lnSpc>
                <a:spcPct val="80000"/>
              </a:lnSpc>
              <a:spcBef>
                <a:spcPts val="825"/>
              </a:spcBef>
              <a:buClr>
                <a:srgbClr val="FFE70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3300" dirty="0">
              <a:solidFill>
                <a:srgbClr val="FF0000"/>
              </a:solidFill>
              <a:latin typeface="Comic Sans MS" panose="030F0702030302020204" pitchFamily="66" charset="0"/>
            </a:endParaRPr>
          </a:p>
          <a:p>
            <a:pPr eaLnBrk="1" hangingPunct="1">
              <a:lnSpc>
                <a:spcPct val="80000"/>
              </a:lnSpc>
              <a:spcBef>
                <a:spcPts val="825"/>
              </a:spcBef>
              <a:buClr>
                <a:srgbClr val="FFE701"/>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300" dirty="0" err="1">
                <a:solidFill>
                  <a:srgbClr val="FF0000"/>
                </a:solidFill>
                <a:latin typeface="Comic Sans MS" panose="030F0702030302020204" pitchFamily="66" charset="0"/>
              </a:rPr>
              <a:t>Ιστορί</a:t>
            </a:r>
            <a:r>
              <a:rPr lang="en-GB" altLang="en-US" sz="3300" dirty="0">
                <a:solidFill>
                  <a:srgbClr val="FF0000"/>
                </a:solidFill>
                <a:latin typeface="Comic Sans MS" panose="030F0702030302020204" pitchFamily="66" charset="0"/>
              </a:rPr>
              <a:t>α</a:t>
            </a:r>
            <a:r>
              <a:rPr lang="el-GR" altLang="en-US" sz="3300" dirty="0">
                <a:solidFill>
                  <a:srgbClr val="FF0000"/>
                </a:solidFill>
                <a:latin typeface="Comic Sans MS" panose="030F0702030302020204" pitchFamily="66" charset="0"/>
              </a:rPr>
              <a:t>ς</a:t>
            </a:r>
            <a:endParaRPr lang="en-GB" altLang="en-US" sz="3300" dirty="0">
              <a:solidFill>
                <a:srgbClr val="FF0000"/>
              </a:solidFill>
              <a:latin typeface="Comic Sans MS" panose="030F0702030302020204" pitchFamily="66" charset="0"/>
            </a:endParaRPr>
          </a:p>
          <a:p>
            <a:pPr eaLnBrk="1" hangingPunct="1">
              <a:lnSpc>
                <a:spcPct val="80000"/>
              </a:lnSpc>
              <a:spcBef>
                <a:spcPts val="825"/>
              </a:spcBef>
              <a:buClr>
                <a:srgbClr val="FFE701"/>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300" dirty="0" err="1">
                <a:solidFill>
                  <a:srgbClr val="FF0000"/>
                </a:solidFill>
                <a:latin typeface="Comic Sans MS" panose="030F0702030302020204" pitchFamily="66" charset="0"/>
              </a:rPr>
              <a:t>Κοινωνιολογί</a:t>
            </a:r>
            <a:r>
              <a:rPr lang="en-GB" altLang="en-US" sz="3300" dirty="0">
                <a:solidFill>
                  <a:srgbClr val="FF0000"/>
                </a:solidFill>
                <a:latin typeface="Comic Sans MS" panose="030F0702030302020204" pitchFamily="66" charset="0"/>
              </a:rPr>
              <a:t>α</a:t>
            </a:r>
            <a:r>
              <a:rPr lang="el-GR" altLang="en-US" sz="3300" dirty="0">
                <a:solidFill>
                  <a:srgbClr val="FF0000"/>
                </a:solidFill>
                <a:latin typeface="Comic Sans MS" panose="030F0702030302020204" pitchFamily="66" charset="0"/>
              </a:rPr>
              <a:t>ς</a:t>
            </a:r>
            <a:endParaRPr lang="en-GB" altLang="en-US" sz="3300" dirty="0">
              <a:solidFill>
                <a:srgbClr val="FF0000"/>
              </a:solidFill>
              <a:latin typeface="Comic Sans MS" panose="030F0702030302020204" pitchFamily="66" charset="0"/>
            </a:endParaRPr>
          </a:p>
          <a:p>
            <a:pPr eaLnBrk="1" hangingPunct="1">
              <a:lnSpc>
                <a:spcPct val="80000"/>
              </a:lnSpc>
              <a:spcBef>
                <a:spcPts val="825"/>
              </a:spcBef>
              <a:buClr>
                <a:srgbClr val="FFE701"/>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300" dirty="0" err="1">
                <a:solidFill>
                  <a:srgbClr val="FF0000"/>
                </a:solidFill>
                <a:latin typeface="Comic Sans MS" panose="030F0702030302020204" pitchFamily="66" charset="0"/>
              </a:rPr>
              <a:t>Ψυχολογί</a:t>
            </a:r>
            <a:r>
              <a:rPr lang="en-GB" altLang="en-US" sz="3300" dirty="0">
                <a:solidFill>
                  <a:srgbClr val="FF0000"/>
                </a:solidFill>
                <a:latin typeface="Comic Sans MS" panose="030F0702030302020204" pitchFamily="66" charset="0"/>
              </a:rPr>
              <a:t>α</a:t>
            </a:r>
            <a:r>
              <a:rPr lang="el-GR" altLang="en-US" sz="3300" dirty="0">
                <a:solidFill>
                  <a:srgbClr val="FF0000"/>
                </a:solidFill>
                <a:latin typeface="Comic Sans MS" panose="030F0702030302020204" pitchFamily="66" charset="0"/>
              </a:rPr>
              <a:t>ς</a:t>
            </a:r>
            <a:endParaRPr lang="en-GB" altLang="en-US" sz="3300" dirty="0">
              <a:solidFill>
                <a:srgbClr val="FF0000"/>
              </a:solidFill>
              <a:latin typeface="Comic Sans MS" panose="030F0702030302020204" pitchFamily="66" charset="0"/>
            </a:endParaRPr>
          </a:p>
          <a:p>
            <a:pPr eaLnBrk="1" hangingPunct="1">
              <a:lnSpc>
                <a:spcPct val="80000"/>
              </a:lnSpc>
              <a:spcBef>
                <a:spcPts val="825"/>
              </a:spcBef>
              <a:buClr>
                <a:srgbClr val="FFE701"/>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300" dirty="0">
                <a:solidFill>
                  <a:srgbClr val="FF0000"/>
                </a:solidFill>
                <a:latin typeface="Comic Sans MS" panose="030F0702030302020204" pitchFamily="66" charset="0"/>
              </a:rPr>
              <a:t>Πολιτική</a:t>
            </a:r>
            <a:r>
              <a:rPr lang="el-GR" altLang="en-US" sz="3300" dirty="0">
                <a:solidFill>
                  <a:srgbClr val="FF0000"/>
                </a:solidFill>
                <a:latin typeface="Comic Sans MS" panose="030F0702030302020204" pitchFamily="66" charset="0"/>
              </a:rPr>
              <a:t>ς</a:t>
            </a:r>
            <a:r>
              <a:rPr lang="en-GB" altLang="en-US" sz="3300" dirty="0">
                <a:solidFill>
                  <a:srgbClr val="FF0000"/>
                </a:solidFill>
                <a:latin typeface="Comic Sans MS" panose="030F0702030302020204" pitchFamily="66" charset="0"/>
              </a:rPr>
              <a:t> </a:t>
            </a:r>
            <a:endParaRPr lang="el-GR" altLang="en-US" sz="3300" dirty="0">
              <a:solidFill>
                <a:srgbClr val="FF0000"/>
              </a:solidFill>
              <a:latin typeface="Comic Sans MS" panose="030F0702030302020204" pitchFamily="66" charset="0"/>
            </a:endParaRPr>
          </a:p>
          <a:p>
            <a:pPr eaLnBrk="1" hangingPunct="1">
              <a:lnSpc>
                <a:spcPct val="80000"/>
              </a:lnSpc>
              <a:spcBef>
                <a:spcPts val="825"/>
              </a:spcBef>
              <a:buClr>
                <a:srgbClr val="FFE701"/>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300" dirty="0" err="1">
                <a:solidFill>
                  <a:srgbClr val="FF0000"/>
                </a:solidFill>
                <a:latin typeface="Comic Sans MS" panose="030F0702030302020204" pitchFamily="66" charset="0"/>
              </a:rPr>
              <a:t>Φιλοσοφί</a:t>
            </a:r>
            <a:r>
              <a:rPr lang="en-GB" altLang="en-US" sz="3300" dirty="0">
                <a:solidFill>
                  <a:srgbClr val="FF0000"/>
                </a:solidFill>
                <a:latin typeface="Comic Sans MS" panose="030F0702030302020204" pitchFamily="66" charset="0"/>
              </a:rPr>
              <a:t>α</a:t>
            </a:r>
            <a:r>
              <a:rPr lang="el-GR" altLang="en-US" sz="3300" dirty="0">
                <a:solidFill>
                  <a:srgbClr val="FF0000"/>
                </a:solidFill>
                <a:latin typeface="Comic Sans MS" panose="030F0702030302020204" pitchFamily="66" charset="0"/>
              </a:rPr>
              <a:t>ς</a:t>
            </a:r>
            <a:endParaRPr lang="en-GB" altLang="en-US" sz="3300" dirty="0">
              <a:solidFill>
                <a:srgbClr val="FF0000"/>
              </a:solidFill>
              <a:latin typeface="Comic Sans MS" panose="030F0702030302020204" pitchFamily="66" charset="0"/>
            </a:endParaRPr>
          </a:p>
          <a:p>
            <a:pPr eaLnBrk="1" hangingPunct="1">
              <a:lnSpc>
                <a:spcPct val="80000"/>
              </a:lnSpc>
              <a:spcBef>
                <a:spcPts val="825"/>
              </a:spcBef>
              <a:buClr>
                <a:srgbClr val="FFE701"/>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300" dirty="0" err="1">
                <a:solidFill>
                  <a:srgbClr val="FF0000"/>
                </a:solidFill>
                <a:latin typeface="Comic Sans MS" panose="030F0702030302020204" pitchFamily="66" charset="0"/>
              </a:rPr>
              <a:t>Ανθρω</a:t>
            </a:r>
            <a:r>
              <a:rPr lang="en-GB" altLang="en-US" sz="3300" dirty="0">
                <a:solidFill>
                  <a:srgbClr val="FF0000"/>
                </a:solidFill>
                <a:latin typeface="Comic Sans MS" panose="030F0702030302020204" pitchFamily="66" charset="0"/>
              </a:rPr>
              <a:t>πολογία</a:t>
            </a:r>
            <a:r>
              <a:rPr lang="el-GR" altLang="en-US" sz="3300" dirty="0">
                <a:solidFill>
                  <a:srgbClr val="FF0000"/>
                </a:solidFill>
                <a:latin typeface="Comic Sans MS" panose="030F0702030302020204" pitchFamily="66" charset="0"/>
              </a:rPr>
              <a:t>ς</a:t>
            </a:r>
            <a:endParaRPr lang="en-GB" altLang="en-US" sz="3300" dirty="0">
              <a:solidFill>
                <a:srgbClr val="FF0000"/>
              </a:solidFill>
              <a:latin typeface="Comic Sans MS" panose="030F0702030302020204" pitchFamily="66" charset="0"/>
            </a:endParaRPr>
          </a:p>
          <a:p>
            <a:pPr eaLnBrk="1" hangingPunct="1">
              <a:lnSpc>
                <a:spcPct val="80000"/>
              </a:lnSpc>
              <a:spcBef>
                <a:spcPts val="825"/>
              </a:spcBef>
              <a:buClr>
                <a:srgbClr val="FFE70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3300" dirty="0">
              <a:solidFill>
                <a:srgbClr val="FF0000"/>
              </a:solidFill>
              <a:latin typeface="Comic Sans MS" panose="030F0702030302020204" pitchFamily="66" charset="0"/>
            </a:endParaRP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a:extLst>
              <a:ext uri="{FF2B5EF4-FFF2-40B4-BE49-F238E27FC236}">
                <a16:creationId xmlns:a16="http://schemas.microsoft.com/office/drawing/2014/main" xmlns="" id="{4BA8D54A-434A-40A4-89F9-CF3C52074206}"/>
              </a:ext>
            </a:extLst>
          </p:cNvPr>
          <p:cNvSpPr>
            <a:spLocks noGrp="1" noChangeArrowheads="1"/>
          </p:cNvSpPr>
          <p:nvPr>
            <p:ph type="body" idx="1"/>
          </p:nvPr>
        </p:nvSpPr>
        <p:spPr>
          <a:xfrm>
            <a:off x="675861" y="1668657"/>
            <a:ext cx="3689405" cy="4570412"/>
          </a:xfrm>
        </p:spPr>
        <p:txBody>
          <a:bodyPr/>
          <a:lstStyle/>
          <a:p>
            <a:pPr algn="ctr">
              <a:buFont typeface="Arial" panose="020B0604020202020204" pitchFamily="34" charset="0"/>
              <a:buNone/>
            </a:pPr>
            <a:r>
              <a:rPr lang="el-GR" altLang="en-US" sz="3600" dirty="0"/>
              <a:t>Τι μας λέει ο Γέρος του </a:t>
            </a:r>
            <a:r>
              <a:rPr lang="el-GR" altLang="en-US" sz="3600" dirty="0" err="1"/>
              <a:t>Μοριά</a:t>
            </a:r>
            <a:r>
              <a:rPr lang="el-GR" altLang="en-US" sz="3600" dirty="0"/>
              <a:t>…</a:t>
            </a:r>
          </a:p>
        </p:txBody>
      </p:sp>
      <p:pic>
        <p:nvPicPr>
          <p:cNvPr id="141315" name="Picture 2">
            <a:hlinkClick r:id="rId2"/>
            <a:extLst>
              <a:ext uri="{FF2B5EF4-FFF2-40B4-BE49-F238E27FC236}">
                <a16:creationId xmlns:a16="http://schemas.microsoft.com/office/drawing/2014/main" xmlns="" id="{D6705A96-E0D3-4B86-8280-5C82A9D25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4360" y="1887109"/>
            <a:ext cx="3487737"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1316" name="Text Box 5">
            <a:extLst>
              <a:ext uri="{FF2B5EF4-FFF2-40B4-BE49-F238E27FC236}">
                <a16:creationId xmlns:a16="http://schemas.microsoft.com/office/drawing/2014/main" xmlns="" id="{C4BD50D9-CE93-4455-97B8-2241F253A7D1}"/>
              </a:ext>
            </a:extLst>
          </p:cNvPr>
          <p:cNvSpPr txBox="1">
            <a:spLocks noChangeArrowheads="1"/>
          </p:cNvSpPr>
          <p:nvPr/>
        </p:nvSpPr>
        <p:spPr bwMode="auto">
          <a:xfrm>
            <a:off x="3125843" y="435404"/>
            <a:ext cx="46799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FFFFFF"/>
              </a:buClr>
              <a:buSzPct val="100000"/>
              <a:buFont typeface="Arial" panose="020B0604020202020204" pitchFamily="34"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50000"/>
              </a:spcBef>
              <a:buFont typeface="Arial" panose="020B0604020202020204" pitchFamily="34" charset="0"/>
              <a:buNone/>
            </a:pPr>
            <a:r>
              <a:rPr lang="el-GR" altLang="en-US" sz="3600" b="1" dirty="0">
                <a:solidFill>
                  <a:srgbClr val="FF0000"/>
                </a:solidFill>
              </a:rPr>
              <a:t>Ηγεσία και Έλληνες</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
            <a:extLst>
              <a:ext uri="{FF2B5EF4-FFF2-40B4-BE49-F238E27FC236}">
                <a16:creationId xmlns:a16="http://schemas.microsoft.com/office/drawing/2014/main" xmlns="" id="{D26A9D4B-64D3-4391-B544-89DACF2608E7}"/>
              </a:ext>
            </a:extLst>
          </p:cNvPr>
          <p:cNvSpPr>
            <a:spLocks noGrp="1" noChangeArrowheads="1"/>
          </p:cNvSpPr>
          <p:nvPr>
            <p:ph type="body" idx="4294967295"/>
          </p:nvPr>
        </p:nvSpPr>
        <p:spPr>
          <a:xfrm>
            <a:off x="1378599" y="1492568"/>
            <a:ext cx="8785225" cy="5548312"/>
          </a:xfrm>
        </p:spPr>
        <p:txBody>
          <a:bodyPr/>
          <a:lstStyle/>
          <a:p>
            <a:pP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dirty="0"/>
              <a:t>   </a:t>
            </a:r>
            <a:r>
              <a:rPr lang="en-GB" altLang="en-US" sz="2800" dirty="0"/>
              <a:t>«Η α</a:t>
            </a:r>
            <a:r>
              <a:rPr lang="en-GB" altLang="en-US" sz="2800" dirty="0" err="1"/>
              <a:t>ρχηγί</a:t>
            </a:r>
            <a:r>
              <a:rPr lang="en-GB" altLang="en-US" sz="2800" dirty="0"/>
              <a:t>α ενός στρατεύματος ελληνικού  ήταν μία τυραννία, διατί έκαμνε και τον αρχηγό, και τον κριτή, και τον φροντιστή και να του φεύγουν κάθε μέρα και πάλιν να έρχωνται, να βαστάει ένα στρατόπεδο με ψέμματα, με καλακείαις, με παραμύθια, να του λείπουν και ζωοτροφίαις και πολεμοφόδια και να μην ακούν και να φωνάζη ο αρχηγός, ενώ εις την Ευρώπην, ο αρχηστράτηγος διατάττει τους στρατηγούς, οι στρατηγοί τους συνταγματάρχας, οι συνταγματάρχαι τους σαγματάρχας κι ούτω καθεξής, έκανε το σχέδιόν του και εξεμπέρδευε</a:t>
            </a:r>
            <a:r>
              <a:rPr lang="el-GR" altLang="en-US" sz="2800" dirty="0"/>
              <a:t>»</a:t>
            </a:r>
            <a:endParaRPr lang="en-GB" altLang="en-US" sz="2800" dirty="0"/>
          </a:p>
          <a:p>
            <a:pP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800" dirty="0"/>
          </a:p>
        </p:txBody>
      </p:sp>
      <p:sp>
        <p:nvSpPr>
          <p:cNvPr id="142339" name="Text Box 5">
            <a:extLst>
              <a:ext uri="{FF2B5EF4-FFF2-40B4-BE49-F238E27FC236}">
                <a16:creationId xmlns:a16="http://schemas.microsoft.com/office/drawing/2014/main" xmlns="" id="{4FF892B8-F25F-462A-B51D-385BFC5C8CED}"/>
              </a:ext>
            </a:extLst>
          </p:cNvPr>
          <p:cNvSpPr txBox="1">
            <a:spLocks noChangeArrowheads="1"/>
          </p:cNvSpPr>
          <p:nvPr/>
        </p:nvSpPr>
        <p:spPr bwMode="auto">
          <a:xfrm>
            <a:off x="3394725" y="254442"/>
            <a:ext cx="4752975"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FFFFFF"/>
              </a:buClr>
              <a:buSzPct val="100000"/>
              <a:buFont typeface="Arial" panose="020B0604020202020204" pitchFamily="34"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spcBef>
                <a:spcPct val="50000"/>
              </a:spcBef>
              <a:buFont typeface="Arial" panose="020B0604020202020204" pitchFamily="34" charset="0"/>
              <a:buNone/>
            </a:pPr>
            <a:r>
              <a:rPr lang="el-GR" altLang="en-US" sz="2800" b="1" dirty="0">
                <a:solidFill>
                  <a:schemeClr val="accent6">
                    <a:lumMod val="50000"/>
                  </a:schemeClr>
                </a:solidFill>
              </a:rPr>
              <a:t>Από τα Απομνημονεύματα Θεόδωρου Κολοκοτρώνη</a:t>
            </a:r>
            <a:r>
              <a:rPr lang="el-GR" altLang="en-US" sz="2800" dirty="0">
                <a:solidFill>
                  <a:schemeClr val="accent6">
                    <a:lumMod val="50000"/>
                  </a:schemeClr>
                </a:solidFill>
              </a:rPr>
              <a:t> </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
            <a:extLst>
              <a:ext uri="{FF2B5EF4-FFF2-40B4-BE49-F238E27FC236}">
                <a16:creationId xmlns:a16="http://schemas.microsoft.com/office/drawing/2014/main" xmlns="" id="{C298E254-79B8-472F-89BD-D84C3DA3B373}"/>
              </a:ext>
            </a:extLst>
          </p:cNvPr>
          <p:cNvSpPr>
            <a:spLocks noGrp="1" noChangeArrowheads="1"/>
          </p:cNvSpPr>
          <p:nvPr>
            <p:ph type="body" idx="4294967295"/>
          </p:nvPr>
        </p:nvSpPr>
        <p:spPr>
          <a:xfrm>
            <a:off x="1774825" y="1557338"/>
            <a:ext cx="8286750" cy="5403850"/>
          </a:xfrm>
        </p:spPr>
        <p:txBody>
          <a:bodyPr/>
          <a:lstStyle/>
          <a:p>
            <a:pP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a:t>   </a:t>
            </a:r>
            <a:r>
              <a:rPr lang="el-GR" altLang="en-US"/>
              <a:t>«</a:t>
            </a:r>
            <a:r>
              <a:rPr lang="en-GB" altLang="en-US" sz="2800"/>
              <a:t>Να μου δώσει ο Βελιγκτών 40000 στραύτευμα το εδιοικούσα, αλλ’ αυτουνού να του δώσουν 500 Έλληνες δεν ειμπορούσε ούτε μια ώρα να τους διοικήση. Κάθε Έλληνας είχα τα καπρίτσια του, το Θεό του και έπρεπε να κάμη κανείς δουλειά με αυτούς, άλλον να φοβερίζει, άλλον να κολακεύη, κατά τους ανθρώπους»</a:t>
            </a:r>
            <a:endParaRPr lang="en-GB" altLang="en-US" sz="2800" i="1"/>
          </a:p>
          <a:p>
            <a:pP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800" i="1"/>
          </a:p>
        </p:txBody>
      </p:sp>
      <p:pic>
        <p:nvPicPr>
          <p:cNvPr id="143363" name="Picture 2">
            <a:hlinkClick r:id="rId3"/>
            <a:extLst>
              <a:ext uri="{FF2B5EF4-FFF2-40B4-BE49-F238E27FC236}">
                <a16:creationId xmlns:a16="http://schemas.microsoft.com/office/drawing/2014/main" xmlns="" id="{2B4D1081-2D24-4073-A39A-9F78E199D7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9265" y="4411579"/>
            <a:ext cx="2058463" cy="267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364" name="Text Box 5">
            <a:extLst>
              <a:ext uri="{FF2B5EF4-FFF2-40B4-BE49-F238E27FC236}">
                <a16:creationId xmlns:a16="http://schemas.microsoft.com/office/drawing/2014/main" xmlns="" id="{941D7EAA-0FB4-4809-8B85-C24DA22E22C0}"/>
              </a:ext>
            </a:extLst>
          </p:cNvPr>
          <p:cNvSpPr txBox="1">
            <a:spLocks noChangeArrowheads="1"/>
          </p:cNvSpPr>
          <p:nvPr/>
        </p:nvSpPr>
        <p:spPr bwMode="auto">
          <a:xfrm>
            <a:off x="3100776" y="222637"/>
            <a:ext cx="4752975"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FFFFFF"/>
              </a:buClr>
              <a:buSzPct val="100000"/>
              <a:buFont typeface="Arial" panose="020B0604020202020204" pitchFamily="34"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spcBef>
                <a:spcPct val="50000"/>
              </a:spcBef>
              <a:buFont typeface="Arial" panose="020B0604020202020204" pitchFamily="34" charset="0"/>
              <a:buNone/>
            </a:pPr>
            <a:r>
              <a:rPr lang="el-GR" altLang="en-US" sz="2800" b="1" dirty="0">
                <a:solidFill>
                  <a:schemeClr val="accent6">
                    <a:lumMod val="50000"/>
                  </a:schemeClr>
                </a:solidFill>
              </a:rPr>
              <a:t>Από τα Απομνημονεύματα Θεόδωρου Κολοκοτρώνη</a:t>
            </a:r>
            <a:r>
              <a:rPr lang="el-GR" altLang="en-US" sz="1800" dirty="0">
                <a:solidFill>
                  <a:schemeClr val="accent6">
                    <a:lumMod val="50000"/>
                  </a:schemeClr>
                </a:solidFill>
              </a:rPr>
              <a:t> </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1 - Τίτλος">
            <a:extLst>
              <a:ext uri="{FF2B5EF4-FFF2-40B4-BE49-F238E27FC236}">
                <a16:creationId xmlns:a16="http://schemas.microsoft.com/office/drawing/2014/main" xmlns="" id="{7F015499-2AA0-44DB-8343-C893637D689D}"/>
              </a:ext>
            </a:extLst>
          </p:cNvPr>
          <p:cNvSpPr>
            <a:spLocks noGrp="1"/>
          </p:cNvSpPr>
          <p:nvPr>
            <p:ph type="title"/>
          </p:nvPr>
        </p:nvSpPr>
        <p:spPr/>
        <p:txBody>
          <a:bodyPr/>
          <a:lstStyle/>
          <a:p>
            <a:r>
              <a:rPr lang="el-GR" altLang="en-US"/>
              <a:t>Απόφαση…</a:t>
            </a:r>
            <a:endParaRPr lang="en-US" altLang="en-US"/>
          </a:p>
        </p:txBody>
      </p:sp>
      <p:sp>
        <p:nvSpPr>
          <p:cNvPr id="144387" name="2 - Θέση περιεχομένου">
            <a:extLst>
              <a:ext uri="{FF2B5EF4-FFF2-40B4-BE49-F238E27FC236}">
                <a16:creationId xmlns:a16="http://schemas.microsoft.com/office/drawing/2014/main" xmlns="" id="{3A47E472-A43F-4B7A-B23D-465493F86EF0}"/>
              </a:ext>
            </a:extLst>
          </p:cNvPr>
          <p:cNvSpPr>
            <a:spLocks noGrp="1"/>
          </p:cNvSpPr>
          <p:nvPr>
            <p:ph idx="1"/>
          </p:nvPr>
        </p:nvSpPr>
        <p:spPr/>
        <p:txBody>
          <a:bodyPr/>
          <a:lstStyle/>
          <a:p>
            <a:pPr lvl="1">
              <a:spcBef>
                <a:spcPts val="600"/>
              </a:spcBef>
              <a:buClr>
                <a:srgbClr val="004570"/>
              </a:buClr>
            </a:pPr>
            <a:r>
              <a:rPr lang="en-GB" altLang="en-US" sz="2400" i="1"/>
              <a:t>Όταν αποφασίσαμε να κάμωμε την Επανάσταση, δεν εσυλλογισθήκαμε ούτε πόσοι είμεθα ούτε πως δεν έχομε άρματα ούτε ότι οι Τούρκοι εβαστούσαν τα κάστρα και τας πόλεις ούτε κανένας φρόνιμος μας είπε «πού πάτε εδώ να πολεμήσετε με σιταροκάραβα βατσέλα», αλλά ως μία βροχή έπεσε εις όλους μας η επιθυμία της ελευθερίας μας, και όλοι, και ο κλήρος μας και οι προεστοί και οι καπεταναίοι και οι πεπαιδευμένοι και οι έμποροι, μικροί και μεγάλοι, όλοι εσυμφωνήσαμε εις αυτό το σκοπό και εκάμαμε την Επανάσταση.</a:t>
            </a:r>
            <a:r>
              <a:rPr lang="en-GB" altLang="en-US" sz="2400"/>
              <a:t> </a:t>
            </a:r>
          </a:p>
          <a:p>
            <a:pPr lvl="1">
              <a:spcBef>
                <a:spcPts val="600"/>
              </a:spcBef>
              <a:buClr>
                <a:srgbClr val="004570"/>
              </a:buClr>
              <a:buNone/>
            </a:pPr>
            <a:endParaRPr lang="en-GB" altLang="en-US" sz="2400"/>
          </a:p>
          <a:p>
            <a:pPr lvl="1">
              <a:spcBef>
                <a:spcPts val="600"/>
              </a:spcBef>
              <a:buClr>
                <a:srgbClr val="004570"/>
              </a:buClr>
              <a:buNone/>
            </a:pPr>
            <a:r>
              <a:rPr lang="en-GB" altLang="en-US" sz="2400"/>
              <a:t>  </a:t>
            </a:r>
            <a:r>
              <a:rPr lang="el-GR" altLang="en-US" sz="2400"/>
              <a:t>                                         </a:t>
            </a:r>
            <a:r>
              <a:rPr lang="en-GB" altLang="en-US" sz="1600" b="1" i="1"/>
              <a:t>Θεόδωρος Κολοκοτρώνης, Πνύκα</a:t>
            </a:r>
            <a:r>
              <a:rPr lang="en-GB" altLang="en-US" sz="1600"/>
              <a:t> </a:t>
            </a:r>
          </a:p>
          <a:p>
            <a:pPr>
              <a:buFont typeface="Arial" panose="020B0604020202020204" pitchFamily="34" charset="0"/>
              <a:buNone/>
            </a:pPr>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xmlns="" id="{E4E5C40A-1586-484A-BF59-86F5E45E3EB5}"/>
              </a:ext>
            </a:extLst>
          </p:cNvPr>
          <p:cNvSpPr>
            <a:spLocks noGrp="1" noChangeArrowheads="1"/>
          </p:cNvSpPr>
          <p:nvPr>
            <p:ph type="title"/>
          </p:nvPr>
        </p:nvSpPr>
        <p:spPr/>
        <p:txBody>
          <a:bodyPr/>
          <a:lstStyle/>
          <a:p>
            <a:r>
              <a:rPr lang="el-GR" altLang="en-US" dirty="0"/>
              <a:t>Οι δύο Ελλάδες… του Σεφέρη</a:t>
            </a:r>
          </a:p>
        </p:txBody>
      </p:sp>
      <p:sp>
        <p:nvSpPr>
          <p:cNvPr id="145411" name="Rectangle 3">
            <a:extLst>
              <a:ext uri="{FF2B5EF4-FFF2-40B4-BE49-F238E27FC236}">
                <a16:creationId xmlns:a16="http://schemas.microsoft.com/office/drawing/2014/main" xmlns="" id="{55D6D8F9-0C14-4CB8-AB77-4157FC291EB3}"/>
              </a:ext>
            </a:extLst>
          </p:cNvPr>
          <p:cNvSpPr>
            <a:spLocks noGrp="1" noChangeArrowheads="1"/>
          </p:cNvSpPr>
          <p:nvPr>
            <p:ph type="body" idx="1"/>
          </p:nvPr>
        </p:nvSpPr>
        <p:spPr/>
        <p:txBody>
          <a:bodyPr/>
          <a:lstStyle/>
          <a:p>
            <a:pPr>
              <a:buFont typeface="Arial" panose="020B0604020202020204" pitchFamily="34" charset="0"/>
              <a:buNone/>
            </a:pPr>
            <a:endParaRPr lang="el-GR" altLang="en-US" dirty="0"/>
          </a:p>
          <a:p>
            <a:pPr algn="ctr">
              <a:buFont typeface="Arial" panose="020B0604020202020204" pitchFamily="34" charset="0"/>
              <a:buNone/>
            </a:pPr>
            <a:r>
              <a:rPr lang="el-GR" altLang="en-US" dirty="0"/>
              <a:t>«Όπου και να ταξιδέψω η Ελλάδα με πληγώνει», </a:t>
            </a:r>
            <a:r>
              <a:rPr lang="el-GR" altLang="en-US" i="1" dirty="0"/>
              <a:t>Γ. Σεφέρης</a:t>
            </a:r>
          </a:p>
          <a:p>
            <a:pPr>
              <a:buFont typeface="Arial" panose="020B0604020202020204" pitchFamily="34" charset="0"/>
              <a:buNone/>
            </a:pPr>
            <a:endParaRPr lang="el-GR" altLang="en-US" dirty="0"/>
          </a:p>
        </p:txBody>
      </p:sp>
      <p:pic>
        <p:nvPicPr>
          <p:cNvPr id="145412" name="Picture 5" descr="seferis">
            <a:extLst>
              <a:ext uri="{FF2B5EF4-FFF2-40B4-BE49-F238E27FC236}">
                <a16:creationId xmlns:a16="http://schemas.microsoft.com/office/drawing/2014/main" xmlns="" id="{81704A57-E400-4B38-BC00-294FCF347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575" y="3063366"/>
            <a:ext cx="248285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ctrTitle"/>
          </p:nvPr>
        </p:nvSpPr>
        <p:spPr>
          <a:xfrm>
            <a:off x="1694453" y="3657761"/>
            <a:ext cx="8568952" cy="2304256"/>
          </a:xfrm>
        </p:spPr>
        <p:txBody>
          <a:bodyPr>
            <a:noAutofit/>
          </a:bodyPr>
          <a:lstStyle/>
          <a:p>
            <a:pPr algn="l"/>
            <a:r>
              <a:rPr lang="el-GR" sz="4000" b="1" dirty="0"/>
              <a:t>			Περιεχόμενα</a:t>
            </a:r>
            <a:br>
              <a:rPr lang="el-GR" sz="4000" b="1" dirty="0"/>
            </a:br>
            <a:r>
              <a:rPr lang="el-GR" sz="2400" dirty="0"/>
              <a:t/>
            </a:r>
            <a:br>
              <a:rPr lang="el-GR" sz="2400" dirty="0"/>
            </a:br>
            <a:r>
              <a:rPr lang="el-GR" sz="2400" dirty="0"/>
              <a:t/>
            </a:r>
            <a:br>
              <a:rPr lang="el-GR" sz="2400" dirty="0"/>
            </a:br>
            <a:r>
              <a:rPr lang="el-GR" sz="2400" b="1" i="1" dirty="0"/>
              <a:t>Ενότητα </a:t>
            </a:r>
            <a:r>
              <a:rPr lang="el-GR" sz="2400" i="1" dirty="0"/>
              <a:t>1</a:t>
            </a:r>
            <a:r>
              <a:rPr lang="el-GR" sz="2400" i="1" baseline="30000" dirty="0"/>
              <a:t>η</a:t>
            </a:r>
            <a:r>
              <a:rPr lang="el-GR" sz="2400" dirty="0"/>
              <a:t>: Το φαινόμενο της ηγεσίας και προσεγγίσεις </a:t>
            </a:r>
            <a:br>
              <a:rPr lang="el-GR" sz="2400" dirty="0"/>
            </a:br>
            <a:r>
              <a:rPr lang="el-GR" sz="2400" b="1" i="1" dirty="0"/>
              <a:t>Ενότητα 2</a:t>
            </a:r>
            <a:r>
              <a:rPr lang="el-GR" sz="2400" i="1" baseline="30000" dirty="0"/>
              <a:t>η</a:t>
            </a:r>
            <a:r>
              <a:rPr lang="el-GR" sz="2400" dirty="0"/>
              <a:t>:</a:t>
            </a:r>
            <a:r>
              <a:rPr lang="el-GR" sz="2400" b="1" dirty="0"/>
              <a:t> </a:t>
            </a:r>
            <a:r>
              <a:rPr lang="el-GR" sz="2400" dirty="0"/>
              <a:t>Αποτελεσματική ηγετική συμπεριφορά / Συστατικά στοιχεία ηγέτη </a:t>
            </a:r>
            <a:r>
              <a:rPr lang="el-GR" sz="2400" i="1" dirty="0"/>
              <a:t/>
            </a:r>
            <a:br>
              <a:rPr lang="el-GR" sz="2400" i="1" dirty="0"/>
            </a:br>
            <a:r>
              <a:rPr lang="el-GR" sz="2400" b="1" i="1" dirty="0"/>
              <a:t>Ενότητα 3</a:t>
            </a:r>
            <a:r>
              <a:rPr lang="el-GR" sz="2400" i="1" baseline="30000" dirty="0"/>
              <a:t>η</a:t>
            </a:r>
            <a:r>
              <a:rPr lang="el-GR" sz="2400" dirty="0"/>
              <a:t>: Ηγεσία  και </a:t>
            </a:r>
            <a:r>
              <a:rPr lang="el-GR" sz="2400" dirty="0" err="1"/>
              <a:t>Μάντζμεντ</a:t>
            </a:r>
            <a:r>
              <a:rPr lang="el-GR" sz="2400" dirty="0"/>
              <a:t> στους οργανισμούς</a:t>
            </a:r>
            <a:br>
              <a:rPr lang="el-GR" sz="2400" dirty="0"/>
            </a:br>
            <a:r>
              <a:rPr lang="el-GR" sz="2400" i="1" dirty="0"/>
              <a:t/>
            </a:r>
            <a:br>
              <a:rPr lang="el-GR" sz="2400" i="1" dirty="0"/>
            </a:br>
            <a:r>
              <a:rPr lang="el-GR" sz="2400" i="1" dirty="0"/>
              <a:t/>
            </a:r>
            <a:br>
              <a:rPr lang="el-GR" sz="2400" i="1" dirty="0"/>
            </a:br>
            <a:r>
              <a:rPr lang="el-GR" sz="2400" dirty="0"/>
              <a:t/>
            </a:r>
            <a:br>
              <a:rPr lang="el-GR" sz="2400" dirty="0"/>
            </a:br>
            <a:r>
              <a:rPr lang="el-GR" sz="2400" dirty="0"/>
              <a:t> </a:t>
            </a:r>
          </a:p>
        </p:txBody>
      </p:sp>
      <p:pic>
        <p:nvPicPr>
          <p:cNvPr id="6" name="Εικόνα 5">
            <a:extLst>
              <a:ext uri="{FF2B5EF4-FFF2-40B4-BE49-F238E27FC236}">
                <a16:creationId xmlns:a16="http://schemas.microsoft.com/office/drawing/2014/main" xmlns="" id="{46DFCD12-9DC9-464E-A310-F1F8046D7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85" y="161"/>
            <a:ext cx="5314950" cy="1457325"/>
          </a:xfrm>
          <a:prstGeom prst="rect">
            <a:avLst/>
          </a:prstGeom>
        </p:spPr>
      </p:pic>
    </p:spTree>
    <p:extLst>
      <p:ext uri="{BB962C8B-B14F-4D97-AF65-F5344CB8AC3E}">
        <p14:creationId xmlns:p14="http://schemas.microsoft.com/office/powerpoint/2010/main" val="358295123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Subtitle 2">
            <a:extLst>
              <a:ext uri="{FF2B5EF4-FFF2-40B4-BE49-F238E27FC236}">
                <a16:creationId xmlns:a16="http://schemas.microsoft.com/office/drawing/2014/main" xmlns="" id="{21B8A63C-5FAD-4F81-8448-8A3E955071B8}"/>
              </a:ext>
            </a:extLst>
          </p:cNvPr>
          <p:cNvSpPr>
            <a:spLocks noGrp="1"/>
          </p:cNvSpPr>
          <p:nvPr>
            <p:ph type="subTitle" idx="1"/>
          </p:nvPr>
        </p:nvSpPr>
        <p:spPr>
          <a:xfrm>
            <a:off x="1985329" y="1321593"/>
            <a:ext cx="8072437" cy="4214813"/>
          </a:xfrm>
        </p:spPr>
        <p:txBody>
          <a:bodyPr/>
          <a:lstStyle/>
          <a:p>
            <a:pPr algn="l"/>
            <a:r>
              <a:rPr lang="el-GR" altLang="en-US" sz="3600" dirty="0"/>
              <a:t>Αυτή που πάει μπροστά…την αποτελούν ακμαίες επιχειρήσεις, εξαιρετικοί αθλητές, εκλεκτοί επιστήμονες, δυναμικοί επαγγελματίες, συνεπείς εργαζόμενοι, και λαμπροί πολιτικοί. Αυτή είναι η μικρή Ελλάδα</a:t>
            </a:r>
          </a:p>
        </p:txBody>
      </p:sp>
      <p:sp>
        <p:nvSpPr>
          <p:cNvPr id="146436" name="Text Box 5">
            <a:extLst>
              <a:ext uri="{FF2B5EF4-FFF2-40B4-BE49-F238E27FC236}">
                <a16:creationId xmlns:a16="http://schemas.microsoft.com/office/drawing/2014/main" xmlns="" id="{BCE6477F-AEA1-45DC-AF34-6D4586927438}"/>
              </a:ext>
            </a:extLst>
          </p:cNvPr>
          <p:cNvSpPr txBox="1">
            <a:spLocks noChangeArrowheads="1"/>
          </p:cNvSpPr>
          <p:nvPr/>
        </p:nvSpPr>
        <p:spPr bwMode="auto">
          <a:xfrm>
            <a:off x="3359151" y="260351"/>
            <a:ext cx="5184775"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FFFFFF"/>
              </a:buClr>
              <a:buSzPct val="100000"/>
              <a:buFont typeface="Arial" panose="020B0604020202020204" pitchFamily="34"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50000"/>
              </a:spcBef>
              <a:buFont typeface="Arial" panose="020B0604020202020204" pitchFamily="34" charset="0"/>
              <a:buNone/>
            </a:pPr>
            <a:r>
              <a:rPr lang="el-GR" altLang="en-US" sz="3600" b="1" dirty="0">
                <a:solidFill>
                  <a:srgbClr val="002060"/>
                </a:solidFill>
              </a:rPr>
              <a:t>1. Η Μικρή Ελλάδα</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ubtitle 2">
            <a:extLst>
              <a:ext uri="{FF2B5EF4-FFF2-40B4-BE49-F238E27FC236}">
                <a16:creationId xmlns:a16="http://schemas.microsoft.com/office/drawing/2014/main" xmlns="" id="{847DFFD3-A16A-4AD0-A056-0ADE69D46E98}"/>
              </a:ext>
            </a:extLst>
          </p:cNvPr>
          <p:cNvSpPr>
            <a:spLocks noGrp="1"/>
          </p:cNvSpPr>
          <p:nvPr>
            <p:ph type="subTitle" idx="1"/>
          </p:nvPr>
        </p:nvSpPr>
        <p:spPr>
          <a:xfrm>
            <a:off x="1840990" y="1478942"/>
            <a:ext cx="7929562" cy="3644859"/>
          </a:xfrm>
        </p:spPr>
        <p:txBody>
          <a:bodyPr>
            <a:noAutofit/>
          </a:bodyPr>
          <a:lstStyle/>
          <a:p>
            <a:r>
              <a:rPr lang="el-GR" altLang="en-US" sz="3200" dirty="0"/>
              <a:t>Η μεγάλη Ελλάδα…είναι της μετριότητας, της μιζέριας και της ημιμάθειας, της ανευθυνότητας και των προσωπικών ανταγωνισμών, της διαφθοράς που συνδυάζεται με την </a:t>
            </a:r>
            <a:r>
              <a:rPr lang="el-GR" altLang="en-US" sz="3200" dirty="0" err="1"/>
              <a:t>αρπαχτή</a:t>
            </a:r>
            <a:r>
              <a:rPr lang="el-GR" altLang="en-US" sz="3200" dirty="0"/>
              <a:t>, την ήσσονα προσπάθεια και το ρουσφέτι, η Ελλάδα της επίδειξης, της πονηριάς, του εφησυχασμού και του χαβαλέ. Πίσω από όλα αυτά υπάρχει η κατάρα του ατομικισμού.</a:t>
            </a:r>
          </a:p>
        </p:txBody>
      </p:sp>
      <p:sp>
        <p:nvSpPr>
          <p:cNvPr id="147459" name="Text Box 4">
            <a:extLst>
              <a:ext uri="{FF2B5EF4-FFF2-40B4-BE49-F238E27FC236}">
                <a16:creationId xmlns:a16="http://schemas.microsoft.com/office/drawing/2014/main" xmlns="" id="{3A814EE7-E975-4F1A-89C6-F2FD01BA3FC8}"/>
              </a:ext>
            </a:extLst>
          </p:cNvPr>
          <p:cNvSpPr txBox="1">
            <a:spLocks noChangeArrowheads="1"/>
          </p:cNvSpPr>
          <p:nvPr/>
        </p:nvSpPr>
        <p:spPr bwMode="auto">
          <a:xfrm>
            <a:off x="3359151" y="260351"/>
            <a:ext cx="5184775"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FFFFFF"/>
              </a:buClr>
              <a:buSzPct val="100000"/>
              <a:buFont typeface="Arial" panose="020B0604020202020204" pitchFamily="34"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50000"/>
              </a:spcBef>
              <a:buFont typeface="Arial" panose="020B0604020202020204" pitchFamily="34" charset="0"/>
              <a:buNone/>
            </a:pPr>
            <a:r>
              <a:rPr lang="el-GR" altLang="en-US" sz="3600" b="1" dirty="0">
                <a:solidFill>
                  <a:schemeClr val="tx1"/>
                </a:solidFill>
              </a:rPr>
              <a:t>2. Η Μεγάλη Ελλάδα</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xmlns="" id="{38F01438-5C4C-45D3-ABD3-9432E082640F}"/>
              </a:ext>
            </a:extLst>
          </p:cNvPr>
          <p:cNvSpPr>
            <a:spLocks noGrp="1" noChangeArrowheads="1"/>
          </p:cNvSpPr>
          <p:nvPr>
            <p:ph type="title"/>
          </p:nvPr>
        </p:nvSpPr>
        <p:spPr/>
        <p:txBody>
          <a:bodyPr/>
          <a:lstStyle/>
          <a:p>
            <a:r>
              <a:rPr lang="el-GR" altLang="en-US"/>
              <a:t>Το φαινόμενο της ηγεσίας…</a:t>
            </a:r>
          </a:p>
        </p:txBody>
      </p:sp>
      <p:sp>
        <p:nvSpPr>
          <p:cNvPr id="148483" name="Rectangle 3">
            <a:extLst>
              <a:ext uri="{FF2B5EF4-FFF2-40B4-BE49-F238E27FC236}">
                <a16:creationId xmlns:a16="http://schemas.microsoft.com/office/drawing/2014/main" xmlns="" id="{260E364C-B4A4-4556-BD6A-D7066C7E2E5B}"/>
              </a:ext>
            </a:extLst>
          </p:cNvPr>
          <p:cNvSpPr>
            <a:spLocks noGrp="1" noChangeArrowheads="1"/>
          </p:cNvSpPr>
          <p:nvPr>
            <p:ph type="body" idx="1"/>
          </p:nvPr>
        </p:nvSpPr>
        <p:spPr>
          <a:xfrm>
            <a:off x="2057401" y="1524000"/>
            <a:ext cx="7999413" cy="5145088"/>
          </a:xfrm>
        </p:spPr>
        <p:txBody>
          <a:bodyPr/>
          <a:lstStyle/>
          <a:p>
            <a:pPr>
              <a:buFont typeface="Arial" panose="020B0604020202020204" pitchFamily="34" charset="0"/>
              <a:buNone/>
            </a:pPr>
            <a:r>
              <a:rPr lang="el-GR" altLang="en-US"/>
              <a:t>   Προκύπτει από έξι στοιχεία εννοιολογικής σύνθεσης:</a:t>
            </a:r>
          </a:p>
          <a:p>
            <a:pPr marL="742950" lvl="1" indent="-285750"/>
            <a:r>
              <a:rPr lang="el-GR" altLang="en-US"/>
              <a:t>τον ηγέτη, </a:t>
            </a:r>
          </a:p>
          <a:p>
            <a:pPr marL="742950" lvl="1" indent="-285750"/>
            <a:r>
              <a:rPr lang="el-GR" altLang="en-US"/>
              <a:t>τις αξίες που κατευθύνουν τη δράση του, </a:t>
            </a:r>
          </a:p>
          <a:p>
            <a:pPr marL="742950" lvl="1" indent="-285750"/>
            <a:r>
              <a:rPr lang="el-GR" altLang="en-US"/>
              <a:t>το έργο που επιδιώκει, </a:t>
            </a:r>
          </a:p>
          <a:p>
            <a:pPr marL="742950" lvl="1" indent="-285750"/>
            <a:r>
              <a:rPr lang="el-GR" altLang="en-US"/>
              <a:t>την πηγή της ισχύος του, </a:t>
            </a:r>
          </a:p>
          <a:p>
            <a:pPr marL="742950" lvl="1" indent="-285750"/>
            <a:r>
              <a:rPr lang="el-GR" altLang="en-US"/>
              <a:t>την ομάδα στην οποία ηγείται και </a:t>
            </a:r>
          </a:p>
          <a:p>
            <a:pPr marL="742950" lvl="1" indent="-285750"/>
            <a:r>
              <a:rPr lang="el-GR" altLang="en-US"/>
              <a:t>το περιβάλλον δράσης του.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1">
            <a:extLst>
              <a:ext uri="{FF2B5EF4-FFF2-40B4-BE49-F238E27FC236}">
                <a16:creationId xmlns:a16="http://schemas.microsoft.com/office/drawing/2014/main" xmlns="" id="{3F017FF8-04CE-4FCF-94B7-1C51A1C167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69" y="-17463"/>
            <a:ext cx="11759979"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3491" name="Rectangle 2">
            <a:extLst>
              <a:ext uri="{FF2B5EF4-FFF2-40B4-BE49-F238E27FC236}">
                <a16:creationId xmlns:a16="http://schemas.microsoft.com/office/drawing/2014/main" xmlns="" id="{DF5B4327-6384-4CC3-8275-DE32D5D169F4}"/>
              </a:ext>
            </a:extLst>
          </p:cNvPr>
          <p:cNvSpPr>
            <a:spLocks noGrp="1" noChangeArrowheads="1"/>
          </p:cNvSpPr>
          <p:nvPr>
            <p:ph type="title"/>
          </p:nvPr>
        </p:nvSpPr>
        <p:spPr>
          <a:xfrm>
            <a:off x="2063750" y="1"/>
            <a:ext cx="8382000" cy="1311275"/>
          </a:xfrm>
          <a:solidFill>
            <a:srgbClr val="008080">
              <a:alpha val="61960"/>
            </a:srgbClr>
          </a:solidFill>
        </p:spPr>
        <p:txBody>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err="1">
                <a:solidFill>
                  <a:schemeClr val="bg1"/>
                </a:solidFill>
              </a:rPr>
              <a:t>Ορισμός</a:t>
            </a:r>
            <a:r>
              <a:rPr lang="en-GB" b="1" dirty="0">
                <a:solidFill>
                  <a:schemeClr val="bg1"/>
                </a:solidFill>
              </a:rPr>
              <a:t>/</a:t>
            </a:r>
            <a:r>
              <a:rPr lang="en-GB" b="1" dirty="0" err="1">
                <a:solidFill>
                  <a:schemeClr val="bg1"/>
                </a:solidFill>
              </a:rPr>
              <a:t>έργο</a:t>
            </a:r>
            <a:r>
              <a:rPr lang="en-GB" b="1" dirty="0">
                <a:solidFill>
                  <a:schemeClr val="bg1"/>
                </a:solidFill>
              </a:rPr>
              <a:t> </a:t>
            </a:r>
            <a:r>
              <a:rPr lang="en-GB" b="1" dirty="0" err="1">
                <a:solidFill>
                  <a:schemeClr val="bg1"/>
                </a:solidFill>
              </a:rPr>
              <a:t>της</a:t>
            </a:r>
            <a:r>
              <a:rPr lang="en-GB" b="1" dirty="0">
                <a:solidFill>
                  <a:schemeClr val="bg1"/>
                </a:solidFill>
              </a:rPr>
              <a:t> </a:t>
            </a:r>
            <a:r>
              <a:rPr lang="en-GB" b="1" dirty="0" err="1">
                <a:solidFill>
                  <a:schemeClr val="bg1"/>
                </a:solidFill>
              </a:rPr>
              <a:t>Ηγεσί</a:t>
            </a:r>
            <a:r>
              <a:rPr lang="en-GB" b="1" dirty="0">
                <a:solidFill>
                  <a:schemeClr val="bg1"/>
                </a:solidFill>
              </a:rPr>
              <a:t>ας</a:t>
            </a:r>
          </a:p>
        </p:txBody>
      </p:sp>
      <p:sp>
        <p:nvSpPr>
          <p:cNvPr id="19459" name="Rectangle 3">
            <a:extLst>
              <a:ext uri="{FF2B5EF4-FFF2-40B4-BE49-F238E27FC236}">
                <a16:creationId xmlns:a16="http://schemas.microsoft.com/office/drawing/2014/main" xmlns="" id="{B5EA2AE0-FC86-41EC-8E8C-28ABD4BE2642}"/>
              </a:ext>
            </a:extLst>
          </p:cNvPr>
          <p:cNvSpPr>
            <a:spLocks noGrp="1" noChangeArrowheads="1"/>
          </p:cNvSpPr>
          <p:nvPr>
            <p:ph idx="1"/>
          </p:nvPr>
        </p:nvSpPr>
        <p:spPr>
          <a:xfrm>
            <a:off x="2063753" y="1628775"/>
            <a:ext cx="8348663" cy="4694238"/>
          </a:xfrm>
          <a:gradFill rotWithShape="1">
            <a:gsLst>
              <a:gs pos="0">
                <a:srgbClr val="00B8FF">
                  <a:alpha val="53999"/>
                </a:srgbClr>
              </a:gs>
              <a:gs pos="50000">
                <a:srgbClr val="00B8FF">
                  <a:gamma/>
                  <a:shade val="46275"/>
                  <a:invGamma/>
                  <a:alpha val="49001"/>
                </a:srgbClr>
              </a:gs>
              <a:gs pos="100000">
                <a:srgbClr val="00B8FF">
                  <a:alpha val="53999"/>
                </a:srgbClr>
              </a:gs>
            </a:gsLst>
            <a:lin ang="2700000" scaled="1"/>
          </a:gradFill>
          <a:ln>
            <a:miter lim="800000"/>
            <a:headEnd/>
            <a:tailEnd/>
          </a:ln>
        </p:spPr>
        <p:txBody>
          <a:bodyPr>
            <a:normAutofit/>
          </a:bodyPr>
          <a:lstStyle/>
          <a:p>
            <a:pPr marL="365760" indent="-283464" eaLnBrk="1" fontAlgn="auto" hangingPunct="1">
              <a:spcBef>
                <a:spcPts val="4550"/>
              </a:spcBef>
              <a:spcAft>
                <a:spcPts val="0"/>
              </a:spcAft>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a:t> </a:t>
            </a:r>
          </a:p>
          <a:p>
            <a:pPr marL="640080" lvl="1" indent="-237744" eaLnBrk="1" fontAlgn="auto" hangingPunct="1">
              <a:spcBef>
                <a:spcPts val="2000"/>
              </a:spcBef>
              <a:spcAft>
                <a:spcPts val="0"/>
              </a:spcAft>
              <a:buFont typeface="Verdana"/>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i="1" dirty="0" err="1">
                <a:solidFill>
                  <a:schemeClr val="accent4">
                    <a:lumMod val="20000"/>
                    <a:lumOff val="80000"/>
                  </a:schemeClr>
                </a:solidFill>
              </a:rPr>
              <a:t>Είμ</a:t>
            </a:r>
            <a:r>
              <a:rPr lang="en-GB" sz="3200" b="1" i="1" dirty="0">
                <a:solidFill>
                  <a:schemeClr val="accent4">
                    <a:lumMod val="20000"/>
                    <a:lumOff val="80000"/>
                  </a:schemeClr>
                </a:solidFill>
              </a:rPr>
              <a:t>αι ο ηγέτης τους, πρέπει να τους ακολουθήσω</a:t>
            </a:r>
          </a:p>
          <a:p>
            <a:pPr marL="640080" lvl="1" indent="-237744" eaLnBrk="1" fontAlgn="auto" hangingPunct="1">
              <a:spcBef>
                <a:spcPts val="2000"/>
              </a:spcBef>
              <a:spcAft>
                <a:spcPts val="0"/>
              </a:spcAft>
              <a:buFont typeface="Verdana"/>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i="1" dirty="0" err="1">
                <a:solidFill>
                  <a:schemeClr val="accent4">
                    <a:lumMod val="20000"/>
                    <a:lumOff val="80000"/>
                  </a:schemeClr>
                </a:solidFill>
              </a:rPr>
              <a:t>Σε</a:t>
            </a:r>
            <a:r>
              <a:rPr lang="en-GB" sz="3200" b="1" i="1" dirty="0">
                <a:solidFill>
                  <a:schemeClr val="accent4">
                    <a:lumMod val="20000"/>
                    <a:lumOff val="80000"/>
                  </a:schemeClr>
                </a:solidFill>
              </a:rPr>
              <a:t> </a:t>
            </a:r>
            <a:r>
              <a:rPr lang="en-GB" sz="3200" b="1" i="1" dirty="0" err="1">
                <a:solidFill>
                  <a:schemeClr val="accent4">
                    <a:lumMod val="20000"/>
                    <a:lumOff val="80000"/>
                  </a:schemeClr>
                </a:solidFill>
              </a:rPr>
              <a:t>έν</a:t>
            </a:r>
            <a:r>
              <a:rPr lang="en-GB" sz="3200" b="1" i="1" dirty="0">
                <a:solidFill>
                  <a:schemeClr val="accent4">
                    <a:lumMod val="20000"/>
                    <a:lumOff val="80000"/>
                  </a:schemeClr>
                </a:solidFill>
              </a:rPr>
              <a:t>αν ηγέτη η φαντασία είναι πιο σημαντική από τη γνώση</a:t>
            </a:r>
          </a:p>
          <a:p>
            <a:pPr marL="640080" lvl="1" indent="-237744" eaLnBrk="1" fontAlgn="auto" hangingPunct="1">
              <a:spcBef>
                <a:spcPts val="2000"/>
              </a:spcBef>
              <a:spcAft>
                <a:spcPts val="0"/>
              </a:spcAft>
              <a:buFont typeface="Verdana"/>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200" b="1" i="1" dirty="0" err="1">
                <a:solidFill>
                  <a:schemeClr val="accent4">
                    <a:lumMod val="20000"/>
                    <a:lumOff val="80000"/>
                  </a:schemeClr>
                </a:solidFill>
              </a:rPr>
              <a:t>Οι</a:t>
            </a:r>
            <a:r>
              <a:rPr lang="en-GB" sz="3200" b="1" i="1" dirty="0">
                <a:solidFill>
                  <a:schemeClr val="accent4">
                    <a:lumMod val="20000"/>
                    <a:lumOff val="80000"/>
                  </a:schemeClr>
                </a:solidFill>
              </a:rPr>
              <a:t> </a:t>
            </a:r>
            <a:r>
              <a:rPr lang="en-GB" sz="3200" b="1" i="1" dirty="0" err="1">
                <a:solidFill>
                  <a:schemeClr val="accent4">
                    <a:lumMod val="20000"/>
                    <a:lumOff val="80000"/>
                  </a:schemeClr>
                </a:solidFill>
              </a:rPr>
              <a:t>Μάν</a:t>
            </a:r>
            <a:r>
              <a:rPr lang="en-GB" sz="3200" b="1" i="1" dirty="0">
                <a:solidFill>
                  <a:schemeClr val="accent4">
                    <a:lumMod val="20000"/>
                    <a:lumOff val="80000"/>
                  </a:schemeClr>
                </a:solidFill>
              </a:rPr>
              <a:t>ατζερ κάνουν τα πράγματα σωστά, οι Ηγέτες κάνουν τα σωστά πράγματα</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19459">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1 - Τίτλος">
            <a:extLst>
              <a:ext uri="{FF2B5EF4-FFF2-40B4-BE49-F238E27FC236}">
                <a16:creationId xmlns:a16="http://schemas.microsoft.com/office/drawing/2014/main" xmlns="" id="{7E59CE3E-7DFE-4EAF-96E1-280E508DF70B}"/>
              </a:ext>
            </a:extLst>
          </p:cNvPr>
          <p:cNvSpPr>
            <a:spLocks noGrp="1"/>
          </p:cNvSpPr>
          <p:nvPr>
            <p:ph type="title"/>
          </p:nvPr>
        </p:nvSpPr>
        <p:spPr/>
        <p:txBody>
          <a:bodyPr/>
          <a:lstStyle/>
          <a:p>
            <a:r>
              <a:rPr lang="el-GR" altLang="en-US"/>
              <a:t>Ο Ηγέτης Ακολουθεί…</a:t>
            </a:r>
          </a:p>
        </p:txBody>
      </p:sp>
      <p:pic>
        <p:nvPicPr>
          <p:cNvPr id="191491" name="Picture 2" descr="http://dawnlennon.files.wordpress.com/2010/07/issue4f.jpg">
            <a:extLst>
              <a:ext uri="{FF2B5EF4-FFF2-40B4-BE49-F238E27FC236}">
                <a16:creationId xmlns:a16="http://schemas.microsoft.com/office/drawing/2014/main" xmlns="" id="{1D02D49F-4829-42C0-8BB9-0151643E3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3" y="2133600"/>
            <a:ext cx="7643812"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1 - Τίτλος">
            <a:extLst>
              <a:ext uri="{FF2B5EF4-FFF2-40B4-BE49-F238E27FC236}">
                <a16:creationId xmlns:a16="http://schemas.microsoft.com/office/drawing/2014/main" xmlns="" id="{94607FD7-239E-4E94-82F0-8007EFFE7E4C}"/>
              </a:ext>
            </a:extLst>
          </p:cNvPr>
          <p:cNvSpPr>
            <a:spLocks noGrp="1"/>
          </p:cNvSpPr>
          <p:nvPr>
            <p:ph type="title"/>
          </p:nvPr>
        </p:nvSpPr>
        <p:spPr/>
        <p:txBody>
          <a:bodyPr/>
          <a:lstStyle/>
          <a:p>
            <a:r>
              <a:rPr lang="el-GR" altLang="en-US"/>
              <a:t>Ο Ηγέτης Ακολουθεί…</a:t>
            </a:r>
          </a:p>
        </p:txBody>
      </p:sp>
      <p:sp>
        <p:nvSpPr>
          <p:cNvPr id="184322" name="2 - Θέση περιεχομένου">
            <a:extLst>
              <a:ext uri="{FF2B5EF4-FFF2-40B4-BE49-F238E27FC236}">
                <a16:creationId xmlns:a16="http://schemas.microsoft.com/office/drawing/2014/main" xmlns="" id="{17B3FBA2-D2B3-4D4F-8492-91C06C31027D}"/>
              </a:ext>
            </a:extLst>
          </p:cNvPr>
          <p:cNvSpPr>
            <a:spLocks noGrp="1"/>
          </p:cNvSpPr>
          <p:nvPr>
            <p:ph idx="1"/>
          </p:nvPr>
        </p:nvSpPr>
        <p:spPr>
          <a:xfrm>
            <a:off x="2063750" y="2017714"/>
            <a:ext cx="8415338" cy="4651375"/>
          </a:xfrm>
        </p:spPr>
        <p:txBody>
          <a:bodyPr/>
          <a:lstStyle/>
          <a:p>
            <a:pPr marL="514350" indent="-514350">
              <a:buFont typeface="+mj-lt"/>
              <a:buAutoNum type="arabicPeriod"/>
              <a:defRPr/>
            </a:pPr>
            <a:r>
              <a:rPr lang="el-GR" dirty="0"/>
              <a:t>Αν ο Ιούλιος Καίσαρας ήταν πρόθυμος να κινηθεί με βάση το δούναι και λαβείν ενδέχεται να μην τον είχαν σκοτώσει στη Γερουσία </a:t>
            </a:r>
          </a:p>
          <a:p>
            <a:pPr marL="514350" indent="-514350">
              <a:buFont typeface="+mj-lt"/>
              <a:buAutoNum type="arabicPeriod"/>
              <a:defRPr/>
            </a:pPr>
            <a:r>
              <a:rPr lang="el-GR" dirty="0"/>
              <a:t>Ο Μακιαβέλι, ο απόλυτος ρεαλιστής, συνιστά στον Πρίγκιπα ότι, "Θα πρέπει πάντα να έχει την εύνοια των πολιτών και ... είναι απαραίτητο για έναν πρίγκιπα να απολαμβάνει τη φιλία του λαού του"</a:t>
            </a:r>
          </a:p>
          <a:p>
            <a:pPr>
              <a:buFont typeface="Wingdings" panose="05000000000000000000" pitchFamily="2" charset="2"/>
              <a:buNone/>
              <a:defRPr/>
            </a:pP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84322">
                                            <p:txEl>
                                              <p:pRg st="0" end="0"/>
                                            </p:txEl>
                                          </p:spTgt>
                                        </p:tgtEl>
                                        <p:attrNameLst>
                                          <p:attrName>style.visibility</p:attrName>
                                        </p:attrNameLst>
                                      </p:cBhvr>
                                      <p:to>
                                        <p:strVal val="visible"/>
                                      </p:to>
                                    </p:set>
                                    <p:animEffect transition="in" filter="checkerboard(across)">
                                      <p:cBhvr>
                                        <p:cTn id="7" dur="500"/>
                                        <p:tgtEl>
                                          <p:spTgt spid="184322">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84322">
                                            <p:txEl>
                                              <p:pRg st="1" end="1"/>
                                            </p:txEl>
                                          </p:spTgt>
                                        </p:tgtEl>
                                        <p:attrNameLst>
                                          <p:attrName>style.visibility</p:attrName>
                                        </p:attrNameLst>
                                      </p:cBhvr>
                                      <p:to>
                                        <p:strVal val="visible"/>
                                      </p:to>
                                    </p:set>
                                    <p:animEffect transition="in" filter="checkerboard(across)">
                                      <p:cBhvr>
                                        <p:cTn id="10" dur="500"/>
                                        <p:tgtEl>
                                          <p:spTgt spid="1843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1 - Τίτλος">
            <a:extLst>
              <a:ext uri="{FF2B5EF4-FFF2-40B4-BE49-F238E27FC236}">
                <a16:creationId xmlns:a16="http://schemas.microsoft.com/office/drawing/2014/main" xmlns="" id="{A547FEC6-AF35-468A-92F5-B7BA283A46C6}"/>
              </a:ext>
            </a:extLst>
          </p:cNvPr>
          <p:cNvSpPr>
            <a:spLocks noGrp="1"/>
          </p:cNvSpPr>
          <p:nvPr>
            <p:ph type="title"/>
          </p:nvPr>
        </p:nvSpPr>
        <p:spPr/>
        <p:txBody>
          <a:bodyPr/>
          <a:lstStyle/>
          <a:p>
            <a:r>
              <a:rPr lang="el-GR" altLang="en-US"/>
              <a:t>Σκοπός του Ηγέτη</a:t>
            </a:r>
          </a:p>
        </p:txBody>
      </p:sp>
      <p:sp>
        <p:nvSpPr>
          <p:cNvPr id="193539" name="2 - Θέση περιεχομένου">
            <a:extLst>
              <a:ext uri="{FF2B5EF4-FFF2-40B4-BE49-F238E27FC236}">
                <a16:creationId xmlns:a16="http://schemas.microsoft.com/office/drawing/2014/main" xmlns="" id="{10CC07A3-E3C7-40FA-8394-A962C8650BAB}"/>
              </a:ext>
            </a:extLst>
          </p:cNvPr>
          <p:cNvSpPr>
            <a:spLocks noGrp="1"/>
          </p:cNvSpPr>
          <p:nvPr>
            <p:ph idx="1"/>
          </p:nvPr>
        </p:nvSpPr>
        <p:spPr>
          <a:xfrm>
            <a:off x="1847850" y="2060575"/>
            <a:ext cx="7772400" cy="4114800"/>
          </a:xfrm>
        </p:spPr>
        <p:txBody>
          <a:bodyPr/>
          <a:lstStyle/>
          <a:p>
            <a:pPr algn="ctr">
              <a:buFont typeface="Wingdings" panose="05000000000000000000" pitchFamily="2" charset="2"/>
              <a:buNone/>
            </a:pPr>
            <a:endParaRPr lang="el-GR" altLang="en-US"/>
          </a:p>
          <a:p>
            <a:pPr algn="ctr">
              <a:buFont typeface="Wingdings" panose="05000000000000000000" pitchFamily="2" charset="2"/>
              <a:buNone/>
            </a:pPr>
            <a:r>
              <a:rPr lang="el-GR" altLang="en-US"/>
              <a:t>… δεν είναι πώς να επικρατήσει αυτός ή να υποβαθμίσει τη θέση των οπαδών του, αλλά πως να ενδυναμώσει τους οπαδούς του και να συμβάλλει στην ανάπτυξή τους.</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1">
            <a:extLst>
              <a:ext uri="{FF2B5EF4-FFF2-40B4-BE49-F238E27FC236}">
                <a16:creationId xmlns:a16="http://schemas.microsoft.com/office/drawing/2014/main" xmlns="" id="{B09A6ACB-A144-45A9-850D-FB0DBB2B5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6314" y="0"/>
            <a:ext cx="2071687"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0531" name="Rectangle 2">
            <a:extLst>
              <a:ext uri="{FF2B5EF4-FFF2-40B4-BE49-F238E27FC236}">
                <a16:creationId xmlns:a16="http://schemas.microsoft.com/office/drawing/2014/main" xmlns="" id="{ACFEC2A2-55BB-4555-A39C-4233CFEFDEE1}"/>
              </a:ext>
            </a:extLst>
          </p:cNvPr>
          <p:cNvSpPr>
            <a:spLocks noGrp="1" noChangeArrowheads="1"/>
          </p:cNvSpPr>
          <p:nvPr>
            <p:ph type="title"/>
          </p:nvPr>
        </p:nvSpPr>
        <p:spPr>
          <a:xfrm>
            <a:off x="2711450" y="404813"/>
            <a:ext cx="77724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4800"/>
              <a:t>Ηγεσία…</a:t>
            </a:r>
          </a:p>
        </p:txBody>
      </p:sp>
      <p:sp>
        <p:nvSpPr>
          <p:cNvPr id="150532" name="Rectangle 3">
            <a:extLst>
              <a:ext uri="{FF2B5EF4-FFF2-40B4-BE49-F238E27FC236}">
                <a16:creationId xmlns:a16="http://schemas.microsoft.com/office/drawing/2014/main" xmlns="" id="{BC80958E-27F5-4909-B0D5-AB7A3F4BCDB4}"/>
              </a:ext>
            </a:extLst>
          </p:cNvPr>
          <p:cNvSpPr>
            <a:spLocks noGrp="1" noChangeArrowheads="1"/>
          </p:cNvSpPr>
          <p:nvPr>
            <p:ph idx="1"/>
          </p:nvPr>
        </p:nvSpPr>
        <p:spPr>
          <a:xfrm>
            <a:off x="324844" y="2547938"/>
            <a:ext cx="7772400" cy="4114800"/>
          </a:xfrm>
        </p:spPr>
        <p:txBody>
          <a:bodyPr/>
          <a:lstStyle/>
          <a:p>
            <a:pPr eaLnBrk="1" hangingPunct="1">
              <a:lnSpc>
                <a:spcPct val="80000"/>
              </a:lnSpc>
              <a:spcBef>
                <a:spcPts val="875"/>
              </a:spcBef>
              <a:buClr>
                <a:srgbClr val="66FF33"/>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500" dirty="0">
                <a:solidFill>
                  <a:srgbClr val="66FF33"/>
                </a:solidFill>
              </a:rPr>
              <a:t>   </a:t>
            </a:r>
            <a:r>
              <a:rPr lang="en-GB" altLang="en-US" sz="3500" dirty="0" err="1"/>
              <a:t>Οι</a:t>
            </a:r>
            <a:r>
              <a:rPr lang="en-GB" altLang="en-US" sz="3500" dirty="0"/>
              <a:t> π</a:t>
            </a:r>
            <a:r>
              <a:rPr lang="en-GB" altLang="en-US" sz="3500" dirty="0" err="1"/>
              <a:t>ερισσότεροι</a:t>
            </a:r>
            <a:r>
              <a:rPr lang="en-GB" altLang="en-US" sz="3500" dirty="0"/>
              <a:t> </a:t>
            </a:r>
            <a:r>
              <a:rPr lang="en-GB" altLang="en-US" sz="3500" dirty="0" err="1"/>
              <a:t>ορισμοί</a:t>
            </a:r>
            <a:r>
              <a:rPr lang="en-GB" altLang="en-US" sz="3500" dirty="0"/>
              <a:t> </a:t>
            </a:r>
            <a:r>
              <a:rPr lang="en-GB" altLang="en-US" sz="3500" dirty="0" err="1"/>
              <a:t>της</a:t>
            </a:r>
            <a:r>
              <a:rPr lang="en-GB" altLang="en-US" sz="3500" dirty="0"/>
              <a:t> </a:t>
            </a:r>
            <a:r>
              <a:rPr lang="en-GB" altLang="en-US" sz="3500" dirty="0" err="1"/>
              <a:t>ηγεσί</a:t>
            </a:r>
            <a:r>
              <a:rPr lang="en-GB" altLang="en-US" sz="3500" dirty="0"/>
              <a:t>ας αντανακλούν την υπόθεση ότι η ηγεσία: </a:t>
            </a:r>
          </a:p>
          <a:p>
            <a:pPr lvl="1" eaLnBrk="1" hangingPunct="1">
              <a:lnSpc>
                <a:spcPct val="80000"/>
              </a:lnSpc>
              <a:spcBef>
                <a:spcPts val="8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3100" dirty="0"/>
              <a:t>Εμπνέει</a:t>
            </a:r>
          </a:p>
          <a:p>
            <a:pPr lvl="1" eaLnBrk="1" hangingPunct="1">
              <a:lnSpc>
                <a:spcPct val="80000"/>
              </a:lnSpc>
              <a:spcBef>
                <a:spcPts val="8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3100" dirty="0"/>
              <a:t>Καθοδηγεί</a:t>
            </a:r>
          </a:p>
          <a:p>
            <a:pPr lvl="1" eaLnBrk="1" hangingPunct="1">
              <a:lnSpc>
                <a:spcPct val="80000"/>
              </a:lnSpc>
              <a:spcBef>
                <a:spcPts val="8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3100" dirty="0"/>
              <a:t>Επηρεάζει</a:t>
            </a:r>
          </a:p>
          <a:p>
            <a:pPr lvl="1" eaLnBrk="1" hangingPunct="1">
              <a:lnSpc>
                <a:spcPct val="80000"/>
              </a:lnSpc>
              <a:spcBef>
                <a:spcPts val="8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3100" dirty="0"/>
              <a:t>Ενώνει</a:t>
            </a:r>
          </a:p>
          <a:p>
            <a:pPr lvl="1" eaLnBrk="1" hangingPunct="1">
              <a:lnSpc>
                <a:spcPct val="80000"/>
              </a:lnSpc>
              <a:spcBef>
                <a:spcPts val="875"/>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3100" dirty="0"/>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xmlns="" id="{BAEC95E6-60D1-4D7A-8E80-DC138E63FA12}"/>
              </a:ext>
            </a:extLst>
          </p:cNvPr>
          <p:cNvSpPr>
            <a:spLocks noGrp="1" noChangeArrowheads="1"/>
          </p:cNvSpPr>
          <p:nvPr>
            <p:ph type="title"/>
          </p:nvPr>
        </p:nvSpPr>
        <p:spPr/>
        <p:txBody>
          <a:bodyPr/>
          <a:lstStyle/>
          <a:p>
            <a:r>
              <a:rPr lang="el-GR" altLang="en-US"/>
              <a:t>Με άλλα λόγια…</a:t>
            </a:r>
          </a:p>
        </p:txBody>
      </p:sp>
      <p:sp>
        <p:nvSpPr>
          <p:cNvPr id="151555" name="Rectangle 3">
            <a:extLst>
              <a:ext uri="{FF2B5EF4-FFF2-40B4-BE49-F238E27FC236}">
                <a16:creationId xmlns:a16="http://schemas.microsoft.com/office/drawing/2014/main" xmlns="" id="{96F0FAE1-D917-42E7-A252-2E5AFAE33423}"/>
              </a:ext>
            </a:extLst>
          </p:cNvPr>
          <p:cNvSpPr>
            <a:spLocks noGrp="1" noChangeArrowheads="1"/>
          </p:cNvSpPr>
          <p:nvPr>
            <p:ph idx="1"/>
          </p:nvPr>
        </p:nvSpPr>
        <p:spPr>
          <a:xfrm>
            <a:off x="1431235" y="1600200"/>
            <a:ext cx="9398442" cy="4495800"/>
          </a:xfrm>
        </p:spPr>
        <p:txBody>
          <a:bodyPr/>
          <a:lstStyle/>
          <a:p>
            <a:pPr algn="ctr">
              <a:buFont typeface="Arial" panose="020B0604020202020204" pitchFamily="34" charset="0"/>
              <a:buNone/>
            </a:pPr>
            <a:endParaRPr lang="en-US" altLang="en-US" b="1" dirty="0"/>
          </a:p>
          <a:p>
            <a:pPr algn="ctr">
              <a:buFont typeface="Arial" panose="020B0604020202020204" pitchFamily="34" charset="0"/>
              <a:buNone/>
            </a:pPr>
            <a:r>
              <a:rPr lang="el-GR" altLang="en-US" b="1" dirty="0"/>
              <a:t>Ως ηγεσία θεωρείται η ικανότητα ενός ατόμου να επηρεάζει ομότιμους ή υφισταμένους του ώστε οι ενέργειές τους να υπηρετούν τους στόχους ενός οργανισμού</a:t>
            </a:r>
            <a:r>
              <a:rPr lang="el-GR" altLang="en-US" dirty="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xmlns="" id="{97D7120E-D1DD-41AD-B068-7F04D31890A4}"/>
              </a:ext>
            </a:extLst>
          </p:cNvPr>
          <p:cNvSpPr>
            <a:spLocks noGrp="1" noChangeArrowheads="1"/>
          </p:cNvSpPr>
          <p:nvPr>
            <p:ph type="title"/>
          </p:nvPr>
        </p:nvSpPr>
        <p:spPr/>
        <p:txBody>
          <a:bodyPr/>
          <a:lstStyle/>
          <a:p>
            <a:r>
              <a:rPr lang="el-GR" altLang="en-US"/>
              <a:t>Η επιρροή αυτή</a:t>
            </a:r>
          </a:p>
        </p:txBody>
      </p:sp>
      <p:sp>
        <p:nvSpPr>
          <p:cNvPr id="152579" name="Rectangle 3">
            <a:extLst>
              <a:ext uri="{FF2B5EF4-FFF2-40B4-BE49-F238E27FC236}">
                <a16:creationId xmlns:a16="http://schemas.microsoft.com/office/drawing/2014/main" xmlns="" id="{1CA855D6-E11D-44E0-BD67-2753E3592F7D}"/>
              </a:ext>
            </a:extLst>
          </p:cNvPr>
          <p:cNvSpPr>
            <a:spLocks noGrp="1" noChangeArrowheads="1"/>
          </p:cNvSpPr>
          <p:nvPr>
            <p:ph idx="1"/>
          </p:nvPr>
        </p:nvSpPr>
        <p:spPr>
          <a:xfrm>
            <a:off x="919165" y="1700214"/>
            <a:ext cx="9550400" cy="4395787"/>
          </a:xfrm>
        </p:spPr>
        <p:txBody>
          <a:bodyPr/>
          <a:lstStyle/>
          <a:p>
            <a:pPr>
              <a:lnSpc>
                <a:spcPct val="83000"/>
              </a:lnSpc>
              <a:buFont typeface="Arial" panose="020B0604020202020204" pitchFamily="34" charset="0"/>
              <a:buNone/>
            </a:pPr>
            <a:r>
              <a:rPr lang="el-GR" altLang="en-US" dirty="0"/>
              <a:t>   Οφείλει να επιτυγχάνει την οικειοθελή έντονη και ενθουσιώδη προσπάθεια  των εργαζομένων, για την ικανοποίηση των παραπάνω στόχων. </a:t>
            </a:r>
          </a:p>
          <a:p>
            <a:pPr>
              <a:lnSpc>
                <a:spcPct val="83000"/>
              </a:lnSpc>
              <a:buFont typeface="Arial" panose="020B0604020202020204" pitchFamily="34" charset="0"/>
              <a:buNone/>
            </a:pPr>
            <a:r>
              <a:rPr lang="el-GR" altLang="en-US" dirty="0"/>
              <a:t>   Να σημειωθεί ότι το ζητούμενο δεν είναι η εργασία, αλλά:</a:t>
            </a:r>
          </a:p>
          <a:p>
            <a:pPr lvl="1">
              <a:lnSpc>
                <a:spcPct val="83000"/>
              </a:lnSpc>
            </a:pPr>
            <a:r>
              <a:rPr lang="el-GR" altLang="en-US" dirty="0"/>
              <a:t>   ο ζήλος, </a:t>
            </a:r>
          </a:p>
          <a:p>
            <a:pPr lvl="1">
              <a:lnSpc>
                <a:spcPct val="83000"/>
              </a:lnSpc>
            </a:pPr>
            <a:r>
              <a:rPr lang="el-GR" altLang="en-US" dirty="0"/>
              <a:t>   η αυτοπεποίθηση, </a:t>
            </a:r>
          </a:p>
          <a:p>
            <a:pPr lvl="1">
              <a:lnSpc>
                <a:spcPct val="83000"/>
              </a:lnSpc>
            </a:pPr>
            <a:r>
              <a:rPr lang="el-GR" altLang="en-US" dirty="0"/>
              <a:t>   η σοβαρότητα και </a:t>
            </a:r>
          </a:p>
          <a:p>
            <a:pPr lvl="1">
              <a:lnSpc>
                <a:spcPct val="83000"/>
              </a:lnSpc>
            </a:pPr>
            <a:r>
              <a:rPr lang="el-GR" altLang="en-US" dirty="0"/>
              <a:t>   η ένταση στην εκτέλεση της εργασίας.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325" y="2501212"/>
            <a:ext cx="7992888" cy="1354162"/>
          </a:xfrm>
        </p:spPr>
        <p:txBody>
          <a:bodyPr>
            <a:normAutofit fontScale="90000"/>
          </a:bodyPr>
          <a:lstStyle/>
          <a:p>
            <a:pPr algn="ctr"/>
            <a:r>
              <a:rPr lang="el-GR" dirty="0"/>
              <a:t>Το Φαινόμενο της Ηγεσίας και Προσεγγίσεις</a:t>
            </a:r>
            <a:r>
              <a:rPr lang="el-GR" b="1" dirty="0"/>
              <a:t/>
            </a:r>
            <a:br>
              <a:rPr lang="el-GR" b="1" dirty="0"/>
            </a:br>
            <a:endParaRPr lang="el-GR" dirty="0"/>
          </a:p>
        </p:txBody>
      </p:sp>
      <p:sp>
        <p:nvSpPr>
          <p:cNvPr id="6" name="TextBox 5">
            <a:extLst>
              <a:ext uri="{FF2B5EF4-FFF2-40B4-BE49-F238E27FC236}">
                <a16:creationId xmlns:a16="http://schemas.microsoft.com/office/drawing/2014/main" xmlns="" id="{325501D3-F446-455B-AD65-4260484E873D}"/>
              </a:ext>
            </a:extLst>
          </p:cNvPr>
          <p:cNvSpPr txBox="1"/>
          <p:nvPr/>
        </p:nvSpPr>
        <p:spPr>
          <a:xfrm>
            <a:off x="4139005" y="1629701"/>
            <a:ext cx="3384376" cy="461665"/>
          </a:xfrm>
          <a:prstGeom prst="rect">
            <a:avLst/>
          </a:prstGeom>
          <a:noFill/>
        </p:spPr>
        <p:txBody>
          <a:bodyPr wrap="square" rtlCol="0">
            <a:spAutoFit/>
          </a:bodyPr>
          <a:lstStyle/>
          <a:p>
            <a:pPr algn="ctr"/>
            <a:r>
              <a:rPr lang="el-GR" sz="2400" b="1" dirty="0"/>
              <a:t>Ενότητα 1</a:t>
            </a:r>
            <a:r>
              <a:rPr lang="el-GR" sz="2400" b="1" baseline="30000" dirty="0"/>
              <a:t>η</a:t>
            </a:r>
            <a:r>
              <a:rPr lang="el-GR" sz="2400" b="1" dirty="0"/>
              <a:t> </a:t>
            </a:r>
          </a:p>
        </p:txBody>
      </p:sp>
      <p:pic>
        <p:nvPicPr>
          <p:cNvPr id="5" name="Εικόνα 4">
            <a:extLst>
              <a:ext uri="{FF2B5EF4-FFF2-40B4-BE49-F238E27FC236}">
                <a16:creationId xmlns:a16="http://schemas.microsoft.com/office/drawing/2014/main" xmlns="" id="{06CFB7F7-B5DC-4336-AFCE-B5A855447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343"/>
            <a:ext cx="5314950" cy="1457325"/>
          </a:xfrm>
          <a:prstGeom prst="rect">
            <a:avLst/>
          </a:prstGeom>
        </p:spPr>
      </p:pic>
    </p:spTree>
    <p:extLst>
      <p:ext uri="{BB962C8B-B14F-4D97-AF65-F5344CB8AC3E}">
        <p14:creationId xmlns:p14="http://schemas.microsoft.com/office/powerpoint/2010/main" val="290207728"/>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9556" y="3550784"/>
            <a:ext cx="7992888" cy="1354162"/>
          </a:xfrm>
        </p:spPr>
        <p:txBody>
          <a:bodyPr>
            <a:normAutofit fontScale="90000"/>
          </a:bodyPr>
          <a:lstStyle/>
          <a:p>
            <a:pPr algn="ctr"/>
            <a:r>
              <a:rPr lang="el-GR" dirty="0"/>
              <a:t>Αποτελεσματική ηγετική συμπεριφορά / Συστατικά στοιχεία ηγέτη</a:t>
            </a:r>
            <a:br>
              <a:rPr lang="el-GR" dirty="0"/>
            </a:br>
            <a:r>
              <a:rPr lang="el-GR" b="1" dirty="0"/>
              <a:t/>
            </a:r>
            <a:br>
              <a:rPr lang="el-GR" b="1" dirty="0"/>
            </a:br>
            <a:endParaRPr lang="el-GR" dirty="0"/>
          </a:p>
        </p:txBody>
      </p:sp>
      <p:sp>
        <p:nvSpPr>
          <p:cNvPr id="6" name="TextBox 5">
            <a:extLst>
              <a:ext uri="{FF2B5EF4-FFF2-40B4-BE49-F238E27FC236}">
                <a16:creationId xmlns:a16="http://schemas.microsoft.com/office/drawing/2014/main" xmlns="" id="{325501D3-F446-455B-AD65-4260484E873D}"/>
              </a:ext>
            </a:extLst>
          </p:cNvPr>
          <p:cNvSpPr txBox="1"/>
          <p:nvPr/>
        </p:nvSpPr>
        <p:spPr>
          <a:xfrm>
            <a:off x="4139005" y="1629701"/>
            <a:ext cx="3384376" cy="461665"/>
          </a:xfrm>
          <a:prstGeom prst="rect">
            <a:avLst/>
          </a:prstGeom>
          <a:noFill/>
        </p:spPr>
        <p:txBody>
          <a:bodyPr wrap="square" rtlCol="0">
            <a:spAutoFit/>
          </a:bodyPr>
          <a:lstStyle/>
          <a:p>
            <a:pPr algn="ctr"/>
            <a:r>
              <a:rPr lang="el-GR" sz="2400" b="1" dirty="0"/>
              <a:t>Ενότητα 2</a:t>
            </a:r>
            <a:r>
              <a:rPr lang="el-GR" sz="2400" b="1" baseline="30000" dirty="0"/>
              <a:t>η</a:t>
            </a:r>
            <a:r>
              <a:rPr lang="el-GR" sz="2400" b="1" dirty="0"/>
              <a:t> </a:t>
            </a:r>
          </a:p>
        </p:txBody>
      </p:sp>
      <p:pic>
        <p:nvPicPr>
          <p:cNvPr id="4" name="Εικόνα 3">
            <a:extLst>
              <a:ext uri="{FF2B5EF4-FFF2-40B4-BE49-F238E27FC236}">
                <a16:creationId xmlns:a16="http://schemas.microsoft.com/office/drawing/2014/main" xmlns="" id="{7B2C9406-9DAC-436A-A1AA-B1ED52587DBB}"/>
              </a:ext>
            </a:extLst>
          </p:cNvPr>
          <p:cNvPicPr>
            <a:picLocks noChangeAspect="1"/>
          </p:cNvPicPr>
          <p:nvPr/>
        </p:nvPicPr>
        <p:blipFill>
          <a:blip r:embed="rId2"/>
          <a:stretch>
            <a:fillRect/>
          </a:stretch>
        </p:blipFill>
        <p:spPr>
          <a:xfrm>
            <a:off x="-100418" y="0"/>
            <a:ext cx="5316173" cy="1457070"/>
          </a:xfrm>
          <a:prstGeom prst="rect">
            <a:avLst/>
          </a:prstGeom>
        </p:spPr>
      </p:pic>
    </p:spTree>
    <p:extLst>
      <p:ext uri="{BB962C8B-B14F-4D97-AF65-F5344CB8AC3E}">
        <p14:creationId xmlns:p14="http://schemas.microsoft.com/office/powerpoint/2010/main" val="2091568808"/>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F8534705-0E4D-49C7-AB64-452E9610E697}"/>
              </a:ext>
            </a:extLst>
          </p:cNvPr>
          <p:cNvSpPr>
            <a:spLocks noGrp="1" noChangeArrowheads="1"/>
          </p:cNvSpPr>
          <p:nvPr>
            <p:ph type="title"/>
          </p:nvPr>
        </p:nvSpPr>
        <p:spPr>
          <a:xfrm>
            <a:off x="1542553" y="308770"/>
            <a:ext cx="8534400" cy="990600"/>
          </a:xfrm>
        </p:spPr>
        <p:txBody>
          <a:bodyPr/>
          <a:lstStyle/>
          <a:p>
            <a:pPr eaLnBrk="1" hangingPunct="1"/>
            <a:r>
              <a:rPr lang="el-GR" altLang="el-GR" dirty="0">
                <a:solidFill>
                  <a:srgbClr val="000099"/>
                </a:solidFill>
              </a:rPr>
              <a:t>Οι Θεωρίες του Σπουδαίου Ανδρός</a:t>
            </a:r>
            <a:endParaRPr lang="en-US" altLang="el-GR" dirty="0">
              <a:solidFill>
                <a:srgbClr val="000099"/>
              </a:solidFill>
            </a:endParaRPr>
          </a:p>
        </p:txBody>
      </p:sp>
      <p:sp>
        <p:nvSpPr>
          <p:cNvPr id="8195" name="Rectangle 3">
            <a:extLst>
              <a:ext uri="{FF2B5EF4-FFF2-40B4-BE49-F238E27FC236}">
                <a16:creationId xmlns:a16="http://schemas.microsoft.com/office/drawing/2014/main" xmlns="" id="{C7031A29-E393-4161-97FE-75F2CD3A76C7}"/>
              </a:ext>
            </a:extLst>
          </p:cNvPr>
          <p:cNvSpPr>
            <a:spLocks noGrp="1" noChangeArrowheads="1"/>
          </p:cNvSpPr>
          <p:nvPr>
            <p:ph type="body" sz="half" idx="1"/>
          </p:nvPr>
        </p:nvSpPr>
        <p:spPr>
          <a:xfrm>
            <a:off x="2661557" y="3023507"/>
            <a:ext cx="5105400" cy="4114800"/>
          </a:xfrm>
        </p:spPr>
        <p:txBody>
          <a:bodyPr/>
          <a:lstStyle/>
          <a:p>
            <a:pPr eaLnBrk="1" hangingPunct="1"/>
            <a:r>
              <a:rPr lang="ja-JP" altLang="en-US" b="1" dirty="0"/>
              <a:t>“</a:t>
            </a:r>
            <a:r>
              <a:rPr lang="en-US" altLang="ja-JP" b="1" dirty="0"/>
              <a:t>Great Man</a:t>
            </a:r>
            <a:r>
              <a:rPr lang="ja-JP" altLang="en-US" b="1" dirty="0"/>
              <a:t>”</a:t>
            </a:r>
            <a:r>
              <a:rPr lang="en-US" altLang="ja-JP" b="1" dirty="0"/>
              <a:t> Theories (</a:t>
            </a:r>
            <a:r>
              <a:rPr lang="el-GR" altLang="ja-JP" b="1" dirty="0"/>
              <a:t>αρχές</a:t>
            </a:r>
            <a:r>
              <a:rPr lang="en-US" altLang="ja-JP" b="1" dirty="0"/>
              <a:t> 1900s)</a:t>
            </a:r>
            <a:endParaRPr lang="en-US" altLang="ja-JP" sz="2800" dirty="0"/>
          </a:p>
          <a:p>
            <a:pPr lvl="1" eaLnBrk="1" hangingPunct="1"/>
            <a:r>
              <a:rPr lang="el-GR" altLang="el-GR" dirty="0"/>
              <a:t>Εστιάστηκε στον εντοπισμό </a:t>
            </a:r>
            <a:r>
              <a:rPr lang="en-US" altLang="el-GR" dirty="0"/>
              <a:t> </a:t>
            </a:r>
            <a:r>
              <a:rPr lang="el-GR" altLang="el-GR" dirty="0"/>
              <a:t>έμφυτων προσόντων και χαρακτηριστικών που διαθέτουν μεγάλοι κοινωνικοί, πολιτικοί και στρατιωτικοί ηγέτες</a:t>
            </a:r>
            <a:endParaRPr lang="en-US" altLang="el-GR" dirty="0"/>
          </a:p>
        </p:txBody>
      </p:sp>
      <p:sp>
        <p:nvSpPr>
          <p:cNvPr id="8196" name="Text Box 5">
            <a:extLst>
              <a:ext uri="{FF2B5EF4-FFF2-40B4-BE49-F238E27FC236}">
                <a16:creationId xmlns:a16="http://schemas.microsoft.com/office/drawing/2014/main" xmlns="" id="{D9F9F8A5-3CD8-491F-BD20-9C75C7374395}"/>
              </a:ext>
            </a:extLst>
          </p:cNvPr>
          <p:cNvSpPr txBox="1">
            <a:spLocks noChangeArrowheads="1"/>
          </p:cNvSpPr>
          <p:nvPr/>
        </p:nvSpPr>
        <p:spPr bwMode="auto">
          <a:xfrm>
            <a:off x="2346325" y="1565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v"/>
              <a:defRPr sz="3200">
                <a:solidFill>
                  <a:srgbClr val="003366"/>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l-GR" altLang="el-GR" sz="2400">
              <a:solidFill>
                <a:schemeClr val="tx1"/>
              </a:solidFill>
              <a:latin typeface="Times New Roman" panose="02020603050405020304" pitchFamily="18" charset="0"/>
            </a:endParaRPr>
          </a:p>
        </p:txBody>
      </p:sp>
      <p:sp>
        <p:nvSpPr>
          <p:cNvPr id="8197" name="Text Box 6">
            <a:extLst>
              <a:ext uri="{FF2B5EF4-FFF2-40B4-BE49-F238E27FC236}">
                <a16:creationId xmlns:a16="http://schemas.microsoft.com/office/drawing/2014/main" xmlns="" id="{9C8E3A3C-0ADE-491D-A6AB-6871AE0D8435}"/>
              </a:ext>
            </a:extLst>
          </p:cNvPr>
          <p:cNvSpPr txBox="1">
            <a:spLocks noChangeArrowheads="1"/>
          </p:cNvSpPr>
          <p:nvPr/>
        </p:nvSpPr>
        <p:spPr bwMode="auto">
          <a:xfrm>
            <a:off x="1015093" y="1905227"/>
            <a:ext cx="979223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v"/>
              <a:defRPr sz="3200">
                <a:solidFill>
                  <a:srgbClr val="003366"/>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l-GR" altLang="el-GR" sz="2800" b="1" i="1" dirty="0">
                <a:solidFill>
                  <a:srgbClr val="660066"/>
                </a:solidFill>
              </a:rPr>
              <a:t>Η Προσέγγιση των Χαρακτηριστικών</a:t>
            </a:r>
            <a:r>
              <a:rPr lang="en-US" altLang="el-GR" sz="2800" b="1" i="1" dirty="0">
                <a:solidFill>
                  <a:srgbClr val="660066"/>
                </a:solidFill>
              </a:rPr>
              <a:t>: </a:t>
            </a:r>
            <a:r>
              <a:rPr lang="el-GR" altLang="el-GR" sz="2800" dirty="0">
                <a:solidFill>
                  <a:srgbClr val="660066"/>
                </a:solidFill>
              </a:rPr>
              <a:t>μία από τις πρώτες </a:t>
            </a:r>
          </a:p>
          <a:p>
            <a:pPr>
              <a:spcBef>
                <a:spcPct val="0"/>
              </a:spcBef>
              <a:buFontTx/>
              <a:buNone/>
            </a:pPr>
            <a:r>
              <a:rPr lang="el-GR" altLang="el-GR" sz="2800" dirty="0">
                <a:solidFill>
                  <a:srgbClr val="660066"/>
                </a:solidFill>
              </a:rPr>
              <a:t>Συστηματικές απόπειρες στη μελέτη της Ηγεσίας</a:t>
            </a:r>
            <a:endParaRPr lang="en-US" altLang="el-GR" sz="2800" dirty="0">
              <a:solidFill>
                <a:srgbClr val="660066"/>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a:extLst>
              <a:ext uri="{FF2B5EF4-FFF2-40B4-BE49-F238E27FC236}">
                <a16:creationId xmlns:a16="http://schemas.microsoft.com/office/drawing/2014/main" xmlns="" id="{4CFA8517-1ED7-497E-9385-C35A458BFB58}"/>
              </a:ext>
            </a:extLst>
          </p:cNvPr>
          <p:cNvSpPr>
            <a:spLocks noChangeShapeType="1"/>
          </p:cNvSpPr>
          <p:nvPr/>
        </p:nvSpPr>
        <p:spPr bwMode="auto">
          <a:xfrm>
            <a:off x="1905000" y="1219200"/>
            <a:ext cx="838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10243" name="Rectangle 3">
            <a:extLst>
              <a:ext uri="{FF2B5EF4-FFF2-40B4-BE49-F238E27FC236}">
                <a16:creationId xmlns:a16="http://schemas.microsoft.com/office/drawing/2014/main" xmlns="" id="{011A8A6A-70B0-4D6E-9441-55F4B6B18D3C}"/>
              </a:ext>
            </a:extLst>
          </p:cNvPr>
          <p:cNvSpPr>
            <a:spLocks noChangeArrowheads="1"/>
          </p:cNvSpPr>
          <p:nvPr/>
        </p:nvSpPr>
        <p:spPr bwMode="auto">
          <a:xfrm>
            <a:off x="1905000" y="1757363"/>
            <a:ext cx="1143000" cy="609600"/>
          </a:xfrm>
          <a:prstGeom prst="rect">
            <a:avLst/>
          </a:prstGeom>
          <a:solidFill>
            <a:schemeClr val="bg1"/>
          </a:solidFill>
          <a:ln w="28575">
            <a:solidFill>
              <a:schemeClr val="tx1"/>
            </a:solidFill>
            <a:miter lim="800000"/>
            <a:headEnd/>
            <a:tailEnd/>
          </a:ln>
        </p:spPr>
        <p:txBody>
          <a:bodyPr wrap="none" anchor="ctr"/>
          <a:lstStyle>
            <a:lvl1pPr>
              <a:spcBef>
                <a:spcPct val="20000"/>
              </a:spcBef>
              <a:buFont typeface="Wingdings" panose="05000000000000000000" pitchFamily="2" charset="2"/>
              <a:buChar char="v"/>
              <a:defRPr sz="3200">
                <a:solidFill>
                  <a:srgbClr val="003366"/>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l-GR" sz="1400">
                <a:solidFill>
                  <a:srgbClr val="000099"/>
                </a:solidFill>
              </a:rPr>
              <a:t>Great Man</a:t>
            </a:r>
          </a:p>
          <a:p>
            <a:pPr algn="ctr">
              <a:spcBef>
                <a:spcPct val="0"/>
              </a:spcBef>
              <a:buFontTx/>
              <a:buNone/>
            </a:pPr>
            <a:r>
              <a:rPr lang="en-US" altLang="el-GR" sz="1400">
                <a:solidFill>
                  <a:srgbClr val="000099"/>
                </a:solidFill>
              </a:rPr>
              <a:t>Theories</a:t>
            </a:r>
            <a:endParaRPr lang="en-US" altLang="el-GR" sz="1200">
              <a:solidFill>
                <a:srgbClr val="000099"/>
              </a:solidFill>
            </a:endParaRPr>
          </a:p>
        </p:txBody>
      </p:sp>
      <p:sp>
        <p:nvSpPr>
          <p:cNvPr id="10244" name="AutoShape 4">
            <a:extLst>
              <a:ext uri="{FF2B5EF4-FFF2-40B4-BE49-F238E27FC236}">
                <a16:creationId xmlns:a16="http://schemas.microsoft.com/office/drawing/2014/main" xmlns="" id="{7691CD6B-E22F-46EF-A54A-2ABE0A3BFCE2}"/>
              </a:ext>
            </a:extLst>
          </p:cNvPr>
          <p:cNvSpPr>
            <a:spLocks noChangeArrowheads="1"/>
          </p:cNvSpPr>
          <p:nvPr/>
        </p:nvSpPr>
        <p:spPr bwMode="auto">
          <a:xfrm>
            <a:off x="2286000" y="1219200"/>
            <a:ext cx="457200" cy="304800"/>
          </a:xfrm>
          <a:prstGeom prst="triangle">
            <a:avLst>
              <a:gd name="adj" fmla="val 50000"/>
            </a:avLst>
          </a:prstGeom>
          <a:solidFill>
            <a:srgbClr val="333399"/>
          </a:solidFill>
          <a:ln w="9525">
            <a:solidFill>
              <a:srgbClr val="333399"/>
            </a:solidFill>
            <a:miter lim="800000"/>
            <a:headEnd/>
            <a:tailEnd/>
          </a:ln>
        </p:spPr>
        <p:txBody>
          <a:bodyPr wrap="none" anchor="ctr"/>
          <a:lstStyle>
            <a:lvl1pPr>
              <a:spcBef>
                <a:spcPct val="20000"/>
              </a:spcBef>
              <a:buFont typeface="Wingdings" panose="05000000000000000000" pitchFamily="2" charset="2"/>
              <a:buChar char="v"/>
              <a:defRPr sz="3200">
                <a:solidFill>
                  <a:srgbClr val="003366"/>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l-GR" altLang="el-GR" sz="2400">
              <a:solidFill>
                <a:schemeClr val="tx1"/>
              </a:solidFill>
              <a:latin typeface="Times New Roman" panose="02020603050405020304" pitchFamily="18" charset="0"/>
            </a:endParaRPr>
          </a:p>
        </p:txBody>
      </p:sp>
      <p:sp>
        <p:nvSpPr>
          <p:cNvPr id="10245" name="Text Box 5">
            <a:extLst>
              <a:ext uri="{FF2B5EF4-FFF2-40B4-BE49-F238E27FC236}">
                <a16:creationId xmlns:a16="http://schemas.microsoft.com/office/drawing/2014/main" xmlns="" id="{4AA30CBF-BABC-4ED6-82F9-6FFFE7396A33}"/>
              </a:ext>
            </a:extLst>
          </p:cNvPr>
          <p:cNvSpPr txBox="1">
            <a:spLocks noChangeArrowheads="1"/>
          </p:cNvSpPr>
          <p:nvPr/>
        </p:nvSpPr>
        <p:spPr bwMode="auto">
          <a:xfrm>
            <a:off x="1828800" y="850901"/>
            <a:ext cx="1390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v"/>
              <a:defRPr sz="3200">
                <a:solidFill>
                  <a:srgbClr val="003366"/>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l-GR" sz="1800">
                <a:solidFill>
                  <a:srgbClr val="000099"/>
                </a:solidFill>
              </a:rPr>
              <a:t>Early 1900s</a:t>
            </a:r>
          </a:p>
        </p:txBody>
      </p:sp>
      <p:sp>
        <p:nvSpPr>
          <p:cNvPr id="10246" name="Text Box 6">
            <a:extLst>
              <a:ext uri="{FF2B5EF4-FFF2-40B4-BE49-F238E27FC236}">
                <a16:creationId xmlns:a16="http://schemas.microsoft.com/office/drawing/2014/main" xmlns="" id="{0E9431AE-7DD9-4F2A-92B1-D758BE58F6B5}"/>
              </a:ext>
            </a:extLst>
          </p:cNvPr>
          <p:cNvSpPr txBox="1">
            <a:spLocks noChangeArrowheads="1"/>
          </p:cNvSpPr>
          <p:nvPr/>
        </p:nvSpPr>
        <p:spPr bwMode="auto">
          <a:xfrm>
            <a:off x="1600200" y="2590801"/>
            <a:ext cx="1828800" cy="1806575"/>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Wingdings" panose="05000000000000000000" pitchFamily="2" charset="2"/>
              <a:buChar char="v"/>
              <a:defRPr sz="3200">
                <a:solidFill>
                  <a:srgbClr val="003366"/>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Char char="•"/>
            </a:pPr>
            <a:r>
              <a:rPr lang="en-US" altLang="el-GR" sz="1400">
                <a:solidFill>
                  <a:srgbClr val="000099"/>
                </a:solidFill>
              </a:rPr>
              <a:t>Research  focused</a:t>
            </a:r>
          </a:p>
          <a:p>
            <a:pPr>
              <a:spcBef>
                <a:spcPct val="0"/>
              </a:spcBef>
              <a:buFontTx/>
              <a:buNone/>
            </a:pPr>
            <a:r>
              <a:rPr lang="en-US" altLang="el-GR" sz="1400">
                <a:solidFill>
                  <a:srgbClr val="000099"/>
                </a:solidFill>
              </a:rPr>
              <a:t>  on individual</a:t>
            </a:r>
          </a:p>
          <a:p>
            <a:pPr>
              <a:spcBef>
                <a:spcPct val="0"/>
              </a:spcBef>
              <a:buFontTx/>
              <a:buNone/>
            </a:pPr>
            <a:r>
              <a:rPr lang="en-US" altLang="el-GR" sz="1400">
                <a:solidFill>
                  <a:srgbClr val="000099"/>
                </a:solidFill>
              </a:rPr>
              <a:t>  characteristics</a:t>
            </a:r>
          </a:p>
          <a:p>
            <a:pPr>
              <a:spcBef>
                <a:spcPct val="0"/>
              </a:spcBef>
              <a:buFontTx/>
              <a:buNone/>
            </a:pPr>
            <a:r>
              <a:rPr lang="en-US" altLang="el-GR" sz="1400">
                <a:solidFill>
                  <a:srgbClr val="000099"/>
                </a:solidFill>
              </a:rPr>
              <a:t>  that universally </a:t>
            </a:r>
          </a:p>
          <a:p>
            <a:pPr>
              <a:spcBef>
                <a:spcPct val="0"/>
              </a:spcBef>
              <a:buFontTx/>
              <a:buNone/>
            </a:pPr>
            <a:r>
              <a:rPr lang="en-US" altLang="el-GR" sz="1400">
                <a:solidFill>
                  <a:srgbClr val="000099"/>
                </a:solidFill>
              </a:rPr>
              <a:t>  differentiated</a:t>
            </a:r>
          </a:p>
          <a:p>
            <a:pPr>
              <a:spcBef>
                <a:spcPct val="0"/>
              </a:spcBef>
              <a:buFontTx/>
              <a:buNone/>
            </a:pPr>
            <a:r>
              <a:rPr lang="en-US" altLang="el-GR" sz="1400">
                <a:solidFill>
                  <a:srgbClr val="000099"/>
                </a:solidFill>
              </a:rPr>
              <a:t>  leaders</a:t>
            </a:r>
          </a:p>
          <a:p>
            <a:pPr>
              <a:spcBef>
                <a:spcPct val="0"/>
              </a:spcBef>
              <a:buFontTx/>
              <a:buNone/>
            </a:pPr>
            <a:r>
              <a:rPr lang="en-US" altLang="el-GR" sz="1400">
                <a:solidFill>
                  <a:srgbClr val="000099"/>
                </a:solidFill>
              </a:rPr>
              <a:t>  from nonleaders</a:t>
            </a:r>
          </a:p>
          <a:p>
            <a:pPr>
              <a:spcBef>
                <a:spcPct val="0"/>
              </a:spcBef>
              <a:buFontTx/>
              <a:buNone/>
            </a:pPr>
            <a:endParaRPr lang="en-US" altLang="el-GR" sz="1400">
              <a:solidFill>
                <a:srgbClr val="000099"/>
              </a:solidFill>
            </a:endParaRPr>
          </a:p>
        </p:txBody>
      </p:sp>
      <p:sp>
        <p:nvSpPr>
          <p:cNvPr id="10247" name="Rectangle 7">
            <a:extLst>
              <a:ext uri="{FF2B5EF4-FFF2-40B4-BE49-F238E27FC236}">
                <a16:creationId xmlns:a16="http://schemas.microsoft.com/office/drawing/2014/main" xmlns="" id="{37AB250C-EAAD-442F-A011-9D280848208D}"/>
              </a:ext>
            </a:extLst>
          </p:cNvPr>
          <p:cNvSpPr>
            <a:spLocks noChangeArrowheads="1"/>
          </p:cNvSpPr>
          <p:nvPr/>
        </p:nvSpPr>
        <p:spPr bwMode="auto">
          <a:xfrm>
            <a:off x="3962400" y="1706563"/>
            <a:ext cx="1752600" cy="711200"/>
          </a:xfrm>
          <a:prstGeom prst="rect">
            <a:avLst/>
          </a:prstGeom>
          <a:solidFill>
            <a:schemeClr val="bg1"/>
          </a:solidFill>
          <a:ln w="28575">
            <a:solidFill>
              <a:schemeClr val="tx1"/>
            </a:solidFill>
            <a:miter lim="800000"/>
            <a:headEnd/>
            <a:tailEnd/>
          </a:ln>
        </p:spPr>
        <p:txBody>
          <a:bodyPr wrap="none" anchor="ctr"/>
          <a:lstStyle>
            <a:lvl1pPr>
              <a:spcBef>
                <a:spcPct val="20000"/>
              </a:spcBef>
              <a:buFont typeface="Wingdings" panose="05000000000000000000" pitchFamily="2" charset="2"/>
              <a:buChar char="v"/>
              <a:defRPr sz="3200">
                <a:solidFill>
                  <a:srgbClr val="003366"/>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l-GR" sz="1400">
                <a:solidFill>
                  <a:srgbClr val="000066"/>
                </a:solidFill>
              </a:rPr>
              <a:t>Traits Interacting</a:t>
            </a:r>
          </a:p>
          <a:p>
            <a:pPr algn="ctr">
              <a:spcBef>
                <a:spcPct val="0"/>
              </a:spcBef>
              <a:buFontTx/>
              <a:buNone/>
            </a:pPr>
            <a:r>
              <a:rPr lang="en-US" altLang="el-GR" sz="1400">
                <a:solidFill>
                  <a:srgbClr val="000066"/>
                </a:solidFill>
              </a:rPr>
              <a:t> With Situational </a:t>
            </a:r>
          </a:p>
          <a:p>
            <a:pPr algn="ctr">
              <a:spcBef>
                <a:spcPct val="0"/>
              </a:spcBef>
              <a:buFontTx/>
              <a:buNone/>
            </a:pPr>
            <a:r>
              <a:rPr lang="en-US" altLang="el-GR" sz="1400">
                <a:solidFill>
                  <a:srgbClr val="000066"/>
                </a:solidFill>
              </a:rPr>
              <a:t>Demands on Leaders</a:t>
            </a:r>
            <a:r>
              <a:rPr lang="en-US" altLang="el-GR" sz="1200">
                <a:solidFill>
                  <a:srgbClr val="000066"/>
                </a:solidFill>
              </a:rPr>
              <a:t> </a:t>
            </a:r>
          </a:p>
        </p:txBody>
      </p:sp>
      <p:sp>
        <p:nvSpPr>
          <p:cNvPr id="10248" name="AutoShape 8">
            <a:extLst>
              <a:ext uri="{FF2B5EF4-FFF2-40B4-BE49-F238E27FC236}">
                <a16:creationId xmlns:a16="http://schemas.microsoft.com/office/drawing/2014/main" xmlns="" id="{EC8C4EA4-8F02-4273-809D-1732F6924707}"/>
              </a:ext>
            </a:extLst>
          </p:cNvPr>
          <p:cNvSpPr>
            <a:spLocks noChangeArrowheads="1"/>
          </p:cNvSpPr>
          <p:nvPr/>
        </p:nvSpPr>
        <p:spPr bwMode="auto">
          <a:xfrm>
            <a:off x="4648200" y="1219200"/>
            <a:ext cx="457200" cy="304800"/>
          </a:xfrm>
          <a:prstGeom prst="triangle">
            <a:avLst>
              <a:gd name="adj" fmla="val 50000"/>
            </a:avLst>
          </a:prstGeom>
          <a:solidFill>
            <a:srgbClr val="333399"/>
          </a:solidFill>
          <a:ln w="9525">
            <a:solidFill>
              <a:srgbClr val="333399"/>
            </a:solidFill>
            <a:miter lim="800000"/>
            <a:headEnd/>
            <a:tailEnd/>
          </a:ln>
        </p:spPr>
        <p:txBody>
          <a:bodyPr wrap="none" anchor="ctr"/>
          <a:lstStyle>
            <a:lvl1pPr>
              <a:spcBef>
                <a:spcPct val="20000"/>
              </a:spcBef>
              <a:buFont typeface="Wingdings" panose="05000000000000000000" pitchFamily="2" charset="2"/>
              <a:buChar char="v"/>
              <a:defRPr sz="3200">
                <a:solidFill>
                  <a:srgbClr val="003366"/>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l-GR" altLang="el-GR" sz="2400">
              <a:solidFill>
                <a:schemeClr val="tx1"/>
              </a:solidFill>
              <a:latin typeface="Times New Roman" panose="02020603050405020304" pitchFamily="18" charset="0"/>
            </a:endParaRPr>
          </a:p>
        </p:txBody>
      </p:sp>
      <p:sp>
        <p:nvSpPr>
          <p:cNvPr id="10249" name="Text Box 9">
            <a:extLst>
              <a:ext uri="{FF2B5EF4-FFF2-40B4-BE49-F238E27FC236}">
                <a16:creationId xmlns:a16="http://schemas.microsoft.com/office/drawing/2014/main" xmlns="" id="{40391E6A-C2C9-49A2-9357-1B5CC78F7A90}"/>
              </a:ext>
            </a:extLst>
          </p:cNvPr>
          <p:cNvSpPr txBox="1">
            <a:spLocks noChangeArrowheads="1"/>
          </p:cNvSpPr>
          <p:nvPr/>
        </p:nvSpPr>
        <p:spPr bwMode="auto">
          <a:xfrm>
            <a:off x="4419600" y="836613"/>
            <a:ext cx="113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v"/>
              <a:defRPr sz="3200">
                <a:solidFill>
                  <a:srgbClr val="003366"/>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l-GR" sz="1800">
                <a:solidFill>
                  <a:srgbClr val="000099"/>
                </a:solidFill>
              </a:rPr>
              <a:t>1930-50s</a:t>
            </a:r>
          </a:p>
        </p:txBody>
      </p:sp>
      <p:sp>
        <p:nvSpPr>
          <p:cNvPr id="10250" name="Text Box 10">
            <a:extLst>
              <a:ext uri="{FF2B5EF4-FFF2-40B4-BE49-F238E27FC236}">
                <a16:creationId xmlns:a16="http://schemas.microsoft.com/office/drawing/2014/main" xmlns="" id="{A2D38CB6-6D8F-4012-837C-3D278FFFD1EF}"/>
              </a:ext>
            </a:extLst>
          </p:cNvPr>
          <p:cNvSpPr txBox="1">
            <a:spLocks noChangeArrowheads="1"/>
          </p:cNvSpPr>
          <p:nvPr/>
        </p:nvSpPr>
        <p:spPr bwMode="auto">
          <a:xfrm>
            <a:off x="3525839" y="2590801"/>
            <a:ext cx="2738437" cy="3508375"/>
          </a:xfrm>
          <a:prstGeom prst="rect">
            <a:avLst/>
          </a:prstGeom>
          <a:solidFill>
            <a:schemeClr val="bg1"/>
          </a:solidFill>
          <a:ln w="12700">
            <a:solidFill>
              <a:schemeClr val="tx1"/>
            </a:solidFill>
            <a:miter lim="800000"/>
            <a:headEnd/>
            <a:tailEnd/>
          </a:ln>
        </p:spPr>
        <p:txBody>
          <a:bodyPr wrap="none">
            <a:spAutoFit/>
          </a:bodyPr>
          <a:lstStyle>
            <a:lvl1pPr>
              <a:spcBef>
                <a:spcPct val="20000"/>
              </a:spcBef>
              <a:buFont typeface="Wingdings" panose="05000000000000000000" pitchFamily="2" charset="2"/>
              <a:buChar char="v"/>
              <a:defRPr sz="3200">
                <a:solidFill>
                  <a:srgbClr val="003366"/>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Char char="•"/>
            </a:pPr>
            <a:r>
              <a:rPr lang="en-US" altLang="el-GR" sz="1200">
                <a:solidFill>
                  <a:srgbClr val="000066"/>
                </a:solidFill>
              </a:rPr>
              <a:t> </a:t>
            </a:r>
            <a:r>
              <a:rPr lang="en-US" altLang="el-GR" sz="1400">
                <a:solidFill>
                  <a:srgbClr val="000066"/>
                </a:solidFill>
              </a:rPr>
              <a:t>Landmark Stogdill (1948)</a:t>
            </a:r>
          </a:p>
          <a:p>
            <a:pPr>
              <a:spcBef>
                <a:spcPct val="0"/>
              </a:spcBef>
              <a:buFontTx/>
              <a:buNone/>
            </a:pPr>
            <a:r>
              <a:rPr lang="en-US" altLang="el-GR" sz="1400">
                <a:solidFill>
                  <a:srgbClr val="000066"/>
                </a:solidFill>
              </a:rPr>
              <a:t>  study - analyzed and </a:t>
            </a:r>
          </a:p>
          <a:p>
            <a:pPr>
              <a:spcBef>
                <a:spcPct val="0"/>
              </a:spcBef>
              <a:buFontTx/>
              <a:buNone/>
            </a:pPr>
            <a:r>
              <a:rPr lang="en-US" altLang="el-GR" sz="1400">
                <a:solidFill>
                  <a:srgbClr val="000066"/>
                </a:solidFill>
              </a:rPr>
              <a:t>  synthesized 124 trait studies</a:t>
            </a:r>
            <a:endParaRPr lang="en-US" altLang="el-GR" sz="1200">
              <a:solidFill>
                <a:srgbClr val="000066"/>
              </a:solidFill>
            </a:endParaRPr>
          </a:p>
          <a:p>
            <a:pPr>
              <a:spcBef>
                <a:spcPct val="0"/>
              </a:spcBef>
              <a:buFontTx/>
              <a:buNone/>
            </a:pPr>
            <a:r>
              <a:rPr lang="en-US" altLang="el-GR" sz="1400">
                <a:solidFill>
                  <a:srgbClr val="000066"/>
                </a:solidFill>
              </a:rPr>
              <a:t>  -  Leadership</a:t>
            </a:r>
          </a:p>
          <a:p>
            <a:pPr>
              <a:spcBef>
                <a:spcPct val="0"/>
              </a:spcBef>
              <a:buFontTx/>
              <a:buNone/>
            </a:pPr>
            <a:r>
              <a:rPr lang="en-US" altLang="el-GR" sz="1400">
                <a:solidFill>
                  <a:srgbClr val="000066"/>
                </a:solidFill>
              </a:rPr>
              <a:t>     reconceptualized</a:t>
            </a:r>
          </a:p>
          <a:p>
            <a:pPr>
              <a:spcBef>
                <a:spcPct val="0"/>
              </a:spcBef>
              <a:buFontTx/>
              <a:buNone/>
            </a:pPr>
            <a:r>
              <a:rPr lang="en-US" altLang="el-GR" sz="1400">
                <a:solidFill>
                  <a:srgbClr val="000066"/>
                </a:solidFill>
              </a:rPr>
              <a:t>     as a relationship between</a:t>
            </a:r>
          </a:p>
          <a:p>
            <a:pPr>
              <a:spcBef>
                <a:spcPct val="0"/>
              </a:spcBef>
              <a:buFontTx/>
              <a:buNone/>
            </a:pPr>
            <a:r>
              <a:rPr lang="en-US" altLang="el-GR" sz="1400">
                <a:solidFill>
                  <a:srgbClr val="000066"/>
                </a:solidFill>
              </a:rPr>
              <a:t>      people in a social situation</a:t>
            </a:r>
          </a:p>
          <a:p>
            <a:pPr>
              <a:spcBef>
                <a:spcPct val="0"/>
              </a:spcBef>
              <a:buFontTx/>
              <a:buNone/>
            </a:pPr>
            <a:endParaRPr lang="en-US" altLang="el-GR" sz="1400">
              <a:solidFill>
                <a:srgbClr val="000066"/>
              </a:solidFill>
            </a:endParaRPr>
          </a:p>
          <a:p>
            <a:pPr>
              <a:spcBef>
                <a:spcPct val="0"/>
              </a:spcBef>
              <a:buFontTx/>
              <a:buChar char="•"/>
            </a:pPr>
            <a:r>
              <a:rPr lang="en-US" altLang="el-GR" sz="1400">
                <a:solidFill>
                  <a:srgbClr val="000066"/>
                </a:solidFill>
              </a:rPr>
              <a:t> Mann (1959) reviewed 1,400 </a:t>
            </a:r>
          </a:p>
          <a:p>
            <a:pPr>
              <a:spcBef>
                <a:spcPct val="0"/>
              </a:spcBef>
              <a:buFontTx/>
              <a:buNone/>
            </a:pPr>
            <a:r>
              <a:rPr lang="en-US" altLang="el-GR" sz="1400">
                <a:solidFill>
                  <a:srgbClr val="000066"/>
                </a:solidFill>
              </a:rPr>
              <a:t>  findings of personality and</a:t>
            </a:r>
          </a:p>
          <a:p>
            <a:pPr>
              <a:spcBef>
                <a:spcPct val="0"/>
              </a:spcBef>
              <a:buFontTx/>
              <a:buNone/>
            </a:pPr>
            <a:r>
              <a:rPr lang="en-US" altLang="el-GR" sz="1400">
                <a:solidFill>
                  <a:srgbClr val="000066"/>
                </a:solidFill>
              </a:rPr>
              <a:t>  leadership in small groups</a:t>
            </a:r>
          </a:p>
          <a:p>
            <a:pPr>
              <a:spcBef>
                <a:spcPct val="0"/>
              </a:spcBef>
              <a:buFontTx/>
              <a:buNone/>
            </a:pPr>
            <a:r>
              <a:rPr lang="en-US" altLang="el-GR" sz="1400">
                <a:solidFill>
                  <a:srgbClr val="000066"/>
                </a:solidFill>
              </a:rPr>
              <a:t>   - Less emphasis on situations</a:t>
            </a:r>
          </a:p>
          <a:p>
            <a:pPr>
              <a:spcBef>
                <a:spcPct val="0"/>
              </a:spcBef>
              <a:buFontTx/>
              <a:buNone/>
            </a:pPr>
            <a:r>
              <a:rPr lang="en-US" altLang="el-GR" sz="1400">
                <a:solidFill>
                  <a:srgbClr val="000066"/>
                </a:solidFill>
              </a:rPr>
              <a:t>   - Suggested personality traits</a:t>
            </a:r>
          </a:p>
          <a:p>
            <a:pPr>
              <a:spcBef>
                <a:spcPct val="0"/>
              </a:spcBef>
              <a:buFontTx/>
              <a:buNone/>
            </a:pPr>
            <a:r>
              <a:rPr lang="en-US" altLang="el-GR" sz="1400">
                <a:solidFill>
                  <a:srgbClr val="000066"/>
                </a:solidFill>
              </a:rPr>
              <a:t>     could be used to discriminate</a:t>
            </a:r>
          </a:p>
          <a:p>
            <a:pPr>
              <a:spcBef>
                <a:spcPct val="0"/>
              </a:spcBef>
              <a:buFontTx/>
              <a:buNone/>
            </a:pPr>
            <a:r>
              <a:rPr lang="en-US" altLang="el-GR" sz="1400">
                <a:solidFill>
                  <a:srgbClr val="000066"/>
                </a:solidFill>
              </a:rPr>
              <a:t>     leaders from nonleaders</a:t>
            </a:r>
          </a:p>
          <a:p>
            <a:pPr>
              <a:spcBef>
                <a:spcPct val="0"/>
              </a:spcBef>
              <a:buFontTx/>
              <a:buNone/>
            </a:pPr>
            <a:endParaRPr lang="en-US" altLang="el-GR" sz="1400">
              <a:solidFill>
                <a:srgbClr val="000066"/>
              </a:solidFill>
            </a:endParaRPr>
          </a:p>
        </p:txBody>
      </p:sp>
      <p:sp>
        <p:nvSpPr>
          <p:cNvPr id="10251" name="Rectangle 11">
            <a:extLst>
              <a:ext uri="{FF2B5EF4-FFF2-40B4-BE49-F238E27FC236}">
                <a16:creationId xmlns:a16="http://schemas.microsoft.com/office/drawing/2014/main" xmlns="" id="{44949AB6-841B-4BF7-91E2-A73D00385107}"/>
              </a:ext>
            </a:extLst>
          </p:cNvPr>
          <p:cNvSpPr>
            <a:spLocks noChangeArrowheads="1"/>
          </p:cNvSpPr>
          <p:nvPr/>
        </p:nvSpPr>
        <p:spPr bwMode="auto">
          <a:xfrm>
            <a:off x="6400800" y="1600201"/>
            <a:ext cx="2209800" cy="925513"/>
          </a:xfrm>
          <a:prstGeom prst="rect">
            <a:avLst/>
          </a:prstGeom>
          <a:solidFill>
            <a:schemeClr val="bg1"/>
          </a:solidFill>
          <a:ln w="28575">
            <a:solidFill>
              <a:schemeClr val="tx1"/>
            </a:solidFill>
            <a:miter lim="800000"/>
            <a:headEnd/>
            <a:tailEnd/>
          </a:ln>
        </p:spPr>
        <p:txBody>
          <a:bodyPr wrap="none" anchor="ctr"/>
          <a:lstStyle>
            <a:lvl1pPr>
              <a:spcBef>
                <a:spcPct val="20000"/>
              </a:spcBef>
              <a:buFont typeface="Wingdings" panose="05000000000000000000" pitchFamily="2" charset="2"/>
              <a:buChar char="v"/>
              <a:defRPr sz="3200">
                <a:solidFill>
                  <a:srgbClr val="003366"/>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l-GR" sz="1400">
                <a:solidFill>
                  <a:srgbClr val="000066"/>
                </a:solidFill>
              </a:rPr>
              <a:t>Revival of Critical Role of </a:t>
            </a:r>
          </a:p>
          <a:p>
            <a:pPr algn="ctr">
              <a:spcBef>
                <a:spcPct val="0"/>
              </a:spcBef>
              <a:buFontTx/>
              <a:buNone/>
            </a:pPr>
            <a:r>
              <a:rPr lang="en-US" altLang="el-GR" sz="1400">
                <a:solidFill>
                  <a:srgbClr val="000066"/>
                </a:solidFill>
              </a:rPr>
              <a:t>Traits in Leader</a:t>
            </a:r>
          </a:p>
          <a:p>
            <a:pPr algn="ctr">
              <a:spcBef>
                <a:spcPct val="0"/>
              </a:spcBef>
              <a:buFontTx/>
              <a:buNone/>
            </a:pPr>
            <a:r>
              <a:rPr lang="en-US" altLang="el-GR" sz="1400">
                <a:solidFill>
                  <a:srgbClr val="000066"/>
                </a:solidFill>
              </a:rPr>
              <a:t>Effectiveness</a:t>
            </a:r>
            <a:endParaRPr lang="en-US" altLang="el-GR" sz="1200">
              <a:solidFill>
                <a:srgbClr val="000066"/>
              </a:solidFill>
            </a:endParaRPr>
          </a:p>
        </p:txBody>
      </p:sp>
      <p:sp>
        <p:nvSpPr>
          <p:cNvPr id="10252" name="Text Box 14">
            <a:extLst>
              <a:ext uri="{FF2B5EF4-FFF2-40B4-BE49-F238E27FC236}">
                <a16:creationId xmlns:a16="http://schemas.microsoft.com/office/drawing/2014/main" xmlns="" id="{ADB6BB1D-614C-46CD-86BD-213DBBC144D9}"/>
              </a:ext>
            </a:extLst>
          </p:cNvPr>
          <p:cNvSpPr txBox="1">
            <a:spLocks noChangeArrowheads="1"/>
          </p:cNvSpPr>
          <p:nvPr/>
        </p:nvSpPr>
        <p:spPr bwMode="auto">
          <a:xfrm>
            <a:off x="6324600" y="2590800"/>
            <a:ext cx="2590800" cy="3754874"/>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Wingdings" panose="05000000000000000000" pitchFamily="2" charset="2"/>
              <a:buChar char="v"/>
              <a:defRPr sz="3200">
                <a:solidFill>
                  <a:srgbClr val="003366"/>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Char char="•"/>
            </a:pPr>
            <a:r>
              <a:rPr lang="en-US" altLang="el-GR" sz="1200">
                <a:solidFill>
                  <a:srgbClr val="000066"/>
                </a:solidFill>
              </a:rPr>
              <a:t>  </a:t>
            </a:r>
            <a:r>
              <a:rPr lang="en-US" altLang="el-GR" sz="1400">
                <a:solidFill>
                  <a:srgbClr val="000066"/>
                </a:solidFill>
              </a:rPr>
              <a:t>Stogdill (1974)</a:t>
            </a:r>
          </a:p>
          <a:p>
            <a:pPr>
              <a:spcBef>
                <a:spcPct val="0"/>
              </a:spcBef>
              <a:buFontTx/>
              <a:buNone/>
            </a:pPr>
            <a:r>
              <a:rPr lang="en-US" altLang="el-GR" sz="1400">
                <a:solidFill>
                  <a:srgbClr val="000066"/>
                </a:solidFill>
              </a:rPr>
              <a:t>    -  Analyzed 163 new studies</a:t>
            </a:r>
          </a:p>
          <a:p>
            <a:pPr>
              <a:spcBef>
                <a:spcPct val="0"/>
              </a:spcBef>
              <a:buFontTx/>
              <a:buNone/>
            </a:pPr>
            <a:r>
              <a:rPr lang="en-US" altLang="el-GR" sz="1400">
                <a:solidFill>
                  <a:srgbClr val="000066"/>
                </a:solidFill>
              </a:rPr>
              <a:t>        with 1948 study findings</a:t>
            </a:r>
          </a:p>
          <a:p>
            <a:pPr>
              <a:spcBef>
                <a:spcPct val="0"/>
              </a:spcBef>
              <a:buFontTx/>
              <a:buNone/>
            </a:pPr>
            <a:r>
              <a:rPr lang="en-US" altLang="el-GR" sz="1400">
                <a:solidFill>
                  <a:srgbClr val="000066"/>
                </a:solidFill>
              </a:rPr>
              <a:t>     -  Validated original study</a:t>
            </a:r>
          </a:p>
          <a:p>
            <a:pPr>
              <a:spcBef>
                <a:spcPct val="0"/>
              </a:spcBef>
              <a:buFontTx/>
              <a:buNone/>
            </a:pPr>
            <a:r>
              <a:rPr lang="en-US" altLang="el-GR" sz="1400">
                <a:solidFill>
                  <a:srgbClr val="000066"/>
                </a:solidFill>
              </a:rPr>
              <a:t>     -  10 characteristics </a:t>
            </a:r>
          </a:p>
          <a:p>
            <a:pPr>
              <a:spcBef>
                <a:spcPct val="0"/>
              </a:spcBef>
              <a:buFontTx/>
              <a:buNone/>
            </a:pPr>
            <a:r>
              <a:rPr lang="en-US" altLang="el-GR" sz="1400">
                <a:solidFill>
                  <a:srgbClr val="000066"/>
                </a:solidFill>
              </a:rPr>
              <a:t>        positively identified with </a:t>
            </a:r>
          </a:p>
          <a:p>
            <a:pPr>
              <a:spcBef>
                <a:spcPct val="0"/>
              </a:spcBef>
              <a:buFontTx/>
              <a:buNone/>
            </a:pPr>
            <a:r>
              <a:rPr lang="en-US" altLang="el-GR" sz="1400">
                <a:solidFill>
                  <a:srgbClr val="000066"/>
                </a:solidFill>
              </a:rPr>
              <a:t>        leadership</a:t>
            </a:r>
          </a:p>
          <a:p>
            <a:pPr>
              <a:spcBef>
                <a:spcPct val="0"/>
              </a:spcBef>
              <a:buFontTx/>
              <a:buNone/>
            </a:pPr>
            <a:endParaRPr lang="en-US" altLang="el-GR" sz="1400">
              <a:solidFill>
                <a:srgbClr val="000066"/>
              </a:solidFill>
            </a:endParaRPr>
          </a:p>
          <a:p>
            <a:pPr>
              <a:spcBef>
                <a:spcPct val="0"/>
              </a:spcBef>
              <a:buFontTx/>
              <a:buChar char="•"/>
            </a:pPr>
            <a:r>
              <a:rPr lang="en-US" altLang="el-GR" sz="1400">
                <a:solidFill>
                  <a:srgbClr val="000066"/>
                </a:solidFill>
              </a:rPr>
              <a:t> Lord, DeVader, &amp; Alliger</a:t>
            </a:r>
          </a:p>
          <a:p>
            <a:pPr>
              <a:spcBef>
                <a:spcPct val="0"/>
              </a:spcBef>
              <a:buFontTx/>
              <a:buNone/>
            </a:pPr>
            <a:r>
              <a:rPr lang="en-US" altLang="el-GR" sz="1400">
                <a:solidFill>
                  <a:srgbClr val="000066"/>
                </a:solidFill>
              </a:rPr>
              <a:t>   (1986) meta-analysis</a:t>
            </a:r>
          </a:p>
          <a:p>
            <a:pPr>
              <a:spcBef>
                <a:spcPct val="0"/>
              </a:spcBef>
              <a:buFontTx/>
              <a:buNone/>
            </a:pPr>
            <a:r>
              <a:rPr lang="en-US" altLang="el-GR" sz="1400">
                <a:solidFill>
                  <a:srgbClr val="000066"/>
                </a:solidFill>
              </a:rPr>
              <a:t>     -  Personality traits can be</a:t>
            </a:r>
          </a:p>
          <a:p>
            <a:pPr>
              <a:spcBef>
                <a:spcPct val="0"/>
              </a:spcBef>
              <a:buFontTx/>
              <a:buNone/>
            </a:pPr>
            <a:r>
              <a:rPr lang="en-US" altLang="el-GR" sz="1400">
                <a:solidFill>
                  <a:srgbClr val="000066"/>
                </a:solidFill>
              </a:rPr>
              <a:t>       used to differentiate</a:t>
            </a:r>
          </a:p>
          <a:p>
            <a:pPr>
              <a:spcBef>
                <a:spcPct val="0"/>
              </a:spcBef>
              <a:buFontTx/>
              <a:buNone/>
            </a:pPr>
            <a:r>
              <a:rPr lang="en-US" altLang="el-GR" sz="1400">
                <a:solidFill>
                  <a:srgbClr val="000066"/>
                </a:solidFill>
              </a:rPr>
              <a:t>       leaders/nonleaders</a:t>
            </a:r>
          </a:p>
          <a:p>
            <a:pPr>
              <a:spcBef>
                <a:spcPct val="0"/>
              </a:spcBef>
              <a:buFontTx/>
              <a:buNone/>
            </a:pPr>
            <a:endParaRPr lang="en-US" altLang="el-GR" sz="1400">
              <a:solidFill>
                <a:srgbClr val="000066"/>
              </a:solidFill>
            </a:endParaRPr>
          </a:p>
          <a:p>
            <a:pPr>
              <a:spcBef>
                <a:spcPct val="0"/>
              </a:spcBef>
              <a:buFontTx/>
              <a:buChar char="•"/>
            </a:pPr>
            <a:r>
              <a:rPr lang="en-US" altLang="el-GR" sz="1400">
                <a:solidFill>
                  <a:srgbClr val="000066"/>
                </a:solidFill>
              </a:rPr>
              <a:t> Kirkpatrick &amp; Locke (1991)</a:t>
            </a:r>
          </a:p>
          <a:p>
            <a:pPr>
              <a:spcBef>
                <a:spcPct val="0"/>
              </a:spcBef>
              <a:buFontTx/>
              <a:buNone/>
            </a:pPr>
            <a:r>
              <a:rPr lang="en-US" altLang="el-GR" sz="1400">
                <a:solidFill>
                  <a:srgbClr val="000066"/>
                </a:solidFill>
              </a:rPr>
              <a:t>     - 6 traits make up the </a:t>
            </a:r>
          </a:p>
          <a:p>
            <a:pPr>
              <a:spcBef>
                <a:spcPct val="0"/>
              </a:spcBef>
              <a:buFontTx/>
              <a:buNone/>
            </a:pPr>
            <a:r>
              <a:rPr lang="en-US" altLang="el-GR" sz="1400">
                <a:solidFill>
                  <a:srgbClr val="000066"/>
                </a:solidFill>
              </a:rPr>
              <a:t>       </a:t>
            </a:r>
            <a:r>
              <a:rPr lang="ja-JP" altLang="en-US" sz="1400">
                <a:solidFill>
                  <a:srgbClr val="000066"/>
                </a:solidFill>
              </a:rPr>
              <a:t>“</a:t>
            </a:r>
            <a:r>
              <a:rPr lang="en-US" altLang="ja-JP" sz="1400">
                <a:solidFill>
                  <a:srgbClr val="000066"/>
                </a:solidFill>
              </a:rPr>
              <a:t>Right Stuff</a:t>
            </a:r>
            <a:r>
              <a:rPr lang="ja-JP" altLang="en-US" sz="1400">
                <a:solidFill>
                  <a:srgbClr val="000066"/>
                </a:solidFill>
              </a:rPr>
              <a:t>”</a:t>
            </a:r>
            <a:r>
              <a:rPr lang="en-US" altLang="ja-JP" sz="1400">
                <a:solidFill>
                  <a:srgbClr val="000066"/>
                </a:solidFill>
              </a:rPr>
              <a:t> for leaders</a:t>
            </a:r>
            <a:endParaRPr lang="en-US" altLang="el-GR" sz="1400">
              <a:solidFill>
                <a:srgbClr val="000066"/>
              </a:solidFill>
            </a:endParaRPr>
          </a:p>
        </p:txBody>
      </p:sp>
      <p:sp>
        <p:nvSpPr>
          <p:cNvPr id="10253" name="Rectangle 15">
            <a:extLst>
              <a:ext uri="{FF2B5EF4-FFF2-40B4-BE49-F238E27FC236}">
                <a16:creationId xmlns:a16="http://schemas.microsoft.com/office/drawing/2014/main" xmlns="" id="{C8EF9D99-7855-4F5E-88E6-4A40CB116702}"/>
              </a:ext>
            </a:extLst>
          </p:cNvPr>
          <p:cNvSpPr>
            <a:spLocks noGrp="1" noChangeArrowheads="1"/>
          </p:cNvSpPr>
          <p:nvPr>
            <p:ph type="title"/>
          </p:nvPr>
        </p:nvSpPr>
        <p:spPr>
          <a:xfrm>
            <a:off x="899432" y="274638"/>
            <a:ext cx="10393135" cy="457200"/>
          </a:xfrm>
        </p:spPr>
        <p:txBody>
          <a:bodyPr>
            <a:normAutofit fontScale="90000"/>
          </a:bodyPr>
          <a:lstStyle/>
          <a:p>
            <a:pPr eaLnBrk="1" hangingPunct="1"/>
            <a:r>
              <a:rPr lang="el-GR" altLang="el-GR" sz="3200" dirty="0">
                <a:solidFill>
                  <a:srgbClr val="000099"/>
                </a:solidFill>
              </a:rPr>
              <a:t>Ιστορικές Μεταβολές στη Θεώρηση των Χαρακτηριστικών</a:t>
            </a:r>
            <a:endParaRPr lang="en-US" altLang="el-GR" sz="3200" dirty="0">
              <a:solidFill>
                <a:srgbClr val="000099"/>
              </a:solidFill>
            </a:endParaRPr>
          </a:p>
        </p:txBody>
      </p:sp>
      <p:sp>
        <p:nvSpPr>
          <p:cNvPr id="10254" name="Text Box 20">
            <a:extLst>
              <a:ext uri="{FF2B5EF4-FFF2-40B4-BE49-F238E27FC236}">
                <a16:creationId xmlns:a16="http://schemas.microsoft.com/office/drawing/2014/main" xmlns="" id="{7107BF85-D115-469C-84F4-A8B4F849918F}"/>
              </a:ext>
            </a:extLst>
          </p:cNvPr>
          <p:cNvSpPr txBox="1">
            <a:spLocks noChangeArrowheads="1"/>
          </p:cNvSpPr>
          <p:nvPr/>
        </p:nvSpPr>
        <p:spPr bwMode="auto">
          <a:xfrm>
            <a:off x="6400801" y="836613"/>
            <a:ext cx="20954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v"/>
              <a:defRPr sz="3200">
                <a:solidFill>
                  <a:srgbClr val="003366"/>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l-GR" sz="1800">
                <a:solidFill>
                  <a:srgbClr val="000099"/>
                </a:solidFill>
              </a:rPr>
              <a:t>1970</a:t>
            </a:r>
            <a:r>
              <a:rPr lang="ja-JP" altLang="en-US" sz="1800">
                <a:solidFill>
                  <a:srgbClr val="000099"/>
                </a:solidFill>
              </a:rPr>
              <a:t>’</a:t>
            </a:r>
            <a:r>
              <a:rPr lang="en-US" altLang="ja-JP" sz="1800">
                <a:solidFill>
                  <a:srgbClr val="000099"/>
                </a:solidFill>
              </a:rPr>
              <a:t>s - Early 90s</a:t>
            </a:r>
            <a:endParaRPr lang="en-US" altLang="el-GR" sz="1800">
              <a:solidFill>
                <a:srgbClr val="000099"/>
              </a:solidFill>
            </a:endParaRPr>
          </a:p>
        </p:txBody>
      </p:sp>
      <p:sp>
        <p:nvSpPr>
          <p:cNvPr id="10255" name="Text Box 26">
            <a:extLst>
              <a:ext uri="{FF2B5EF4-FFF2-40B4-BE49-F238E27FC236}">
                <a16:creationId xmlns:a16="http://schemas.microsoft.com/office/drawing/2014/main" xmlns="" id="{70FC05B3-BE16-4856-AD5C-A67640D51E6C}"/>
              </a:ext>
            </a:extLst>
          </p:cNvPr>
          <p:cNvSpPr txBox="1">
            <a:spLocks noChangeArrowheads="1"/>
          </p:cNvSpPr>
          <p:nvPr/>
        </p:nvSpPr>
        <p:spPr bwMode="auto">
          <a:xfrm>
            <a:off x="1752601" y="4495800"/>
            <a:ext cx="1501775" cy="304800"/>
          </a:xfrm>
          <a:prstGeom prst="rect">
            <a:avLst/>
          </a:prstGeom>
          <a:gradFill rotWithShape="0">
            <a:gsLst>
              <a:gs pos="0">
                <a:srgbClr val="C0C0C0"/>
              </a:gs>
              <a:gs pos="100000">
                <a:schemeClr val="bg1"/>
              </a:gs>
            </a:gsLst>
            <a:path path="rect">
              <a:fillToRect r="100000" b="100000"/>
            </a:path>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v"/>
              <a:defRPr sz="3200">
                <a:solidFill>
                  <a:srgbClr val="003366"/>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l-GR" sz="1400" b="1">
                <a:solidFill>
                  <a:srgbClr val="000099"/>
                </a:solidFill>
              </a:rPr>
              <a:t>Innate Qualities</a:t>
            </a:r>
          </a:p>
        </p:txBody>
      </p:sp>
      <p:sp>
        <p:nvSpPr>
          <p:cNvPr id="10256" name="Text Box 27">
            <a:extLst>
              <a:ext uri="{FF2B5EF4-FFF2-40B4-BE49-F238E27FC236}">
                <a16:creationId xmlns:a16="http://schemas.microsoft.com/office/drawing/2014/main" xmlns="" id="{9F3187D2-DE1D-4CAD-8BB4-1D0FC4A35B46}"/>
              </a:ext>
            </a:extLst>
          </p:cNvPr>
          <p:cNvSpPr txBox="1">
            <a:spLocks noChangeArrowheads="1"/>
          </p:cNvSpPr>
          <p:nvPr/>
        </p:nvSpPr>
        <p:spPr bwMode="auto">
          <a:xfrm>
            <a:off x="4419601" y="6172200"/>
            <a:ext cx="1039813" cy="304800"/>
          </a:xfrm>
          <a:prstGeom prst="rect">
            <a:avLst/>
          </a:prstGeom>
          <a:gradFill rotWithShape="0">
            <a:gsLst>
              <a:gs pos="0">
                <a:srgbClr val="C0C0C0"/>
              </a:gs>
              <a:gs pos="100000">
                <a:schemeClr val="bg1"/>
              </a:gs>
            </a:gsLst>
            <a:path path="rect">
              <a:fillToRect r="100000" b="100000"/>
            </a:path>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v"/>
              <a:defRPr sz="3200">
                <a:solidFill>
                  <a:srgbClr val="003366"/>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l-GR" sz="1400" b="1">
                <a:solidFill>
                  <a:srgbClr val="000099"/>
                </a:solidFill>
              </a:rPr>
              <a:t>Situations</a:t>
            </a:r>
          </a:p>
        </p:txBody>
      </p:sp>
      <p:sp>
        <p:nvSpPr>
          <p:cNvPr id="10257" name="Text Box 28">
            <a:extLst>
              <a:ext uri="{FF2B5EF4-FFF2-40B4-BE49-F238E27FC236}">
                <a16:creationId xmlns:a16="http://schemas.microsoft.com/office/drawing/2014/main" xmlns="" id="{0723C652-7840-4CD5-9E7E-2DB2C9947849}"/>
              </a:ext>
            </a:extLst>
          </p:cNvPr>
          <p:cNvSpPr txBox="1">
            <a:spLocks noChangeArrowheads="1"/>
          </p:cNvSpPr>
          <p:nvPr/>
        </p:nvSpPr>
        <p:spPr bwMode="auto">
          <a:xfrm>
            <a:off x="6705601" y="6553200"/>
            <a:ext cx="2144713" cy="304800"/>
          </a:xfrm>
          <a:prstGeom prst="rect">
            <a:avLst/>
          </a:prstGeom>
          <a:gradFill rotWithShape="0">
            <a:gsLst>
              <a:gs pos="0">
                <a:srgbClr val="C0C0C0"/>
              </a:gs>
              <a:gs pos="100000">
                <a:schemeClr val="bg1"/>
              </a:gs>
            </a:gsLst>
            <a:path path="rect">
              <a:fillToRect r="100000" b="100000"/>
            </a:path>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v"/>
              <a:defRPr sz="3200">
                <a:solidFill>
                  <a:srgbClr val="003366"/>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l-GR" sz="1400" b="1">
                <a:solidFill>
                  <a:srgbClr val="000099"/>
                </a:solidFill>
              </a:rPr>
              <a:t>Personality / Behaviors</a:t>
            </a:r>
          </a:p>
        </p:txBody>
      </p:sp>
      <p:sp>
        <p:nvSpPr>
          <p:cNvPr id="10258" name="Text Box 30">
            <a:extLst>
              <a:ext uri="{FF2B5EF4-FFF2-40B4-BE49-F238E27FC236}">
                <a16:creationId xmlns:a16="http://schemas.microsoft.com/office/drawing/2014/main" xmlns="" id="{F644187E-F2C5-433D-92F7-69E53DFF5C9E}"/>
              </a:ext>
            </a:extLst>
          </p:cNvPr>
          <p:cNvSpPr txBox="1">
            <a:spLocks noChangeArrowheads="1"/>
          </p:cNvSpPr>
          <p:nvPr/>
        </p:nvSpPr>
        <p:spPr bwMode="auto">
          <a:xfrm>
            <a:off x="9296400" y="836613"/>
            <a:ext cx="81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v"/>
              <a:defRPr sz="3200">
                <a:solidFill>
                  <a:srgbClr val="003366"/>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l-GR" sz="1800">
                <a:solidFill>
                  <a:srgbClr val="000099"/>
                </a:solidFill>
              </a:rPr>
              <a:t>Today</a:t>
            </a:r>
          </a:p>
        </p:txBody>
      </p:sp>
      <p:sp>
        <p:nvSpPr>
          <p:cNvPr id="10259" name="AutoShape 31">
            <a:extLst>
              <a:ext uri="{FF2B5EF4-FFF2-40B4-BE49-F238E27FC236}">
                <a16:creationId xmlns:a16="http://schemas.microsoft.com/office/drawing/2014/main" xmlns="" id="{7A609FAB-6A73-45C3-A2BB-898A5E50E7A8}"/>
              </a:ext>
            </a:extLst>
          </p:cNvPr>
          <p:cNvSpPr>
            <a:spLocks noChangeArrowheads="1"/>
          </p:cNvSpPr>
          <p:nvPr/>
        </p:nvSpPr>
        <p:spPr bwMode="auto">
          <a:xfrm>
            <a:off x="9525000" y="1219200"/>
            <a:ext cx="457200" cy="304800"/>
          </a:xfrm>
          <a:prstGeom prst="triangle">
            <a:avLst>
              <a:gd name="adj" fmla="val 50000"/>
            </a:avLst>
          </a:prstGeom>
          <a:solidFill>
            <a:srgbClr val="333399"/>
          </a:solidFill>
          <a:ln w="9525">
            <a:solidFill>
              <a:srgbClr val="333399"/>
            </a:solidFill>
            <a:miter lim="800000"/>
            <a:headEnd/>
            <a:tailEnd/>
          </a:ln>
        </p:spPr>
        <p:txBody>
          <a:bodyPr wrap="none" anchor="ctr"/>
          <a:lstStyle>
            <a:lvl1pPr>
              <a:spcBef>
                <a:spcPct val="20000"/>
              </a:spcBef>
              <a:buFont typeface="Wingdings" panose="05000000000000000000" pitchFamily="2" charset="2"/>
              <a:buChar char="v"/>
              <a:defRPr sz="3200">
                <a:solidFill>
                  <a:srgbClr val="003366"/>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l-GR" altLang="el-GR" sz="2400">
              <a:solidFill>
                <a:schemeClr val="tx1"/>
              </a:solidFill>
              <a:latin typeface="Times New Roman" panose="02020603050405020304" pitchFamily="18" charset="0"/>
            </a:endParaRPr>
          </a:p>
        </p:txBody>
      </p:sp>
      <p:sp>
        <p:nvSpPr>
          <p:cNvPr id="10260" name="Text Box 33">
            <a:extLst>
              <a:ext uri="{FF2B5EF4-FFF2-40B4-BE49-F238E27FC236}">
                <a16:creationId xmlns:a16="http://schemas.microsoft.com/office/drawing/2014/main" xmlns="" id="{06435C76-B577-4893-9022-3B2997C1381F}"/>
              </a:ext>
            </a:extLst>
          </p:cNvPr>
          <p:cNvSpPr txBox="1">
            <a:spLocks noChangeArrowheads="1"/>
          </p:cNvSpPr>
          <p:nvPr/>
        </p:nvSpPr>
        <p:spPr bwMode="auto">
          <a:xfrm>
            <a:off x="9034463" y="2590801"/>
            <a:ext cx="1566862" cy="1165225"/>
          </a:xfrm>
          <a:prstGeom prst="rect">
            <a:avLst/>
          </a:prstGeom>
          <a:solidFill>
            <a:schemeClr val="bg1"/>
          </a:solidFill>
          <a:ln w="9525">
            <a:solidFill>
              <a:schemeClr val="accent2"/>
            </a:solidFill>
            <a:miter lim="800000"/>
            <a:headEnd/>
            <a:tailEnd/>
          </a:ln>
        </p:spPr>
        <p:txBody>
          <a:bodyPr wrap="none">
            <a:spAutoFit/>
          </a:bodyPr>
          <a:lstStyle>
            <a:lvl1pPr>
              <a:spcBef>
                <a:spcPct val="20000"/>
              </a:spcBef>
              <a:buFont typeface="Wingdings" panose="05000000000000000000" pitchFamily="2" charset="2"/>
              <a:buChar char="v"/>
              <a:defRPr sz="3200">
                <a:solidFill>
                  <a:srgbClr val="003366"/>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Char char="•"/>
            </a:pPr>
            <a:r>
              <a:rPr lang="en-US" altLang="el-GR" sz="1400">
                <a:solidFill>
                  <a:srgbClr val="000099"/>
                </a:solidFill>
              </a:rPr>
              <a:t> Intelligence</a:t>
            </a:r>
          </a:p>
          <a:p>
            <a:pPr>
              <a:spcBef>
                <a:spcPct val="0"/>
              </a:spcBef>
              <a:buFontTx/>
              <a:buChar char="•"/>
            </a:pPr>
            <a:r>
              <a:rPr lang="en-US" altLang="el-GR" sz="1400">
                <a:solidFill>
                  <a:srgbClr val="000099"/>
                </a:solidFill>
              </a:rPr>
              <a:t> Self-Confidence</a:t>
            </a:r>
          </a:p>
          <a:p>
            <a:pPr>
              <a:spcBef>
                <a:spcPct val="0"/>
              </a:spcBef>
              <a:buFontTx/>
              <a:buChar char="•"/>
            </a:pPr>
            <a:r>
              <a:rPr lang="en-US" altLang="el-GR" sz="1400">
                <a:solidFill>
                  <a:srgbClr val="000099"/>
                </a:solidFill>
              </a:rPr>
              <a:t> Determination</a:t>
            </a:r>
          </a:p>
          <a:p>
            <a:pPr>
              <a:spcBef>
                <a:spcPct val="0"/>
              </a:spcBef>
              <a:buFontTx/>
              <a:buChar char="•"/>
            </a:pPr>
            <a:r>
              <a:rPr lang="en-US" altLang="el-GR" sz="1400">
                <a:solidFill>
                  <a:srgbClr val="000099"/>
                </a:solidFill>
              </a:rPr>
              <a:t> Integrity</a:t>
            </a:r>
          </a:p>
          <a:p>
            <a:pPr>
              <a:spcBef>
                <a:spcPct val="0"/>
              </a:spcBef>
              <a:buFontTx/>
              <a:buChar char="•"/>
            </a:pPr>
            <a:r>
              <a:rPr lang="en-US" altLang="el-GR" sz="1400">
                <a:solidFill>
                  <a:srgbClr val="000099"/>
                </a:solidFill>
              </a:rPr>
              <a:t> Sociability</a:t>
            </a:r>
          </a:p>
        </p:txBody>
      </p:sp>
      <p:sp>
        <p:nvSpPr>
          <p:cNvPr id="10261" name="Rectangle 34">
            <a:extLst>
              <a:ext uri="{FF2B5EF4-FFF2-40B4-BE49-F238E27FC236}">
                <a16:creationId xmlns:a16="http://schemas.microsoft.com/office/drawing/2014/main" xmlns="" id="{E6FA2E9A-408F-4260-9108-7EE077AC4011}"/>
              </a:ext>
            </a:extLst>
          </p:cNvPr>
          <p:cNvSpPr>
            <a:spLocks noChangeArrowheads="1"/>
          </p:cNvSpPr>
          <p:nvPr/>
        </p:nvSpPr>
        <p:spPr bwMode="auto">
          <a:xfrm>
            <a:off x="9144000" y="1757363"/>
            <a:ext cx="1143000" cy="609600"/>
          </a:xfrm>
          <a:prstGeom prst="rect">
            <a:avLst/>
          </a:prstGeom>
          <a:solidFill>
            <a:schemeClr val="bg1"/>
          </a:solidFill>
          <a:ln w="28575">
            <a:solidFill>
              <a:schemeClr val="tx1"/>
            </a:solidFill>
            <a:miter lim="800000"/>
            <a:headEnd/>
            <a:tailEnd/>
          </a:ln>
        </p:spPr>
        <p:txBody>
          <a:bodyPr wrap="none" anchor="ctr"/>
          <a:lstStyle>
            <a:lvl1pPr>
              <a:spcBef>
                <a:spcPct val="20000"/>
              </a:spcBef>
              <a:buFont typeface="Wingdings" panose="05000000000000000000" pitchFamily="2" charset="2"/>
              <a:buChar char="v"/>
              <a:defRPr sz="3200">
                <a:solidFill>
                  <a:srgbClr val="003366"/>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l-GR" sz="1400">
                <a:solidFill>
                  <a:srgbClr val="000099"/>
                </a:solidFill>
              </a:rPr>
              <a:t>5 Major</a:t>
            </a:r>
          </a:p>
          <a:p>
            <a:pPr algn="ctr">
              <a:spcBef>
                <a:spcPct val="0"/>
              </a:spcBef>
              <a:buFontTx/>
              <a:buNone/>
            </a:pPr>
            <a:r>
              <a:rPr lang="en-US" altLang="el-GR" sz="1400">
                <a:solidFill>
                  <a:srgbClr val="000099"/>
                </a:solidFill>
              </a:rPr>
              <a:t>Leadership</a:t>
            </a:r>
          </a:p>
          <a:p>
            <a:pPr algn="ctr">
              <a:spcBef>
                <a:spcPct val="0"/>
              </a:spcBef>
              <a:buFontTx/>
              <a:buNone/>
            </a:pPr>
            <a:r>
              <a:rPr lang="en-US" altLang="el-GR" sz="1400">
                <a:solidFill>
                  <a:srgbClr val="000099"/>
                </a:solidFill>
              </a:rPr>
              <a:t>Traits</a:t>
            </a:r>
          </a:p>
        </p:txBody>
      </p:sp>
      <p:sp>
        <p:nvSpPr>
          <p:cNvPr id="10262" name="AutoShape 35">
            <a:extLst>
              <a:ext uri="{FF2B5EF4-FFF2-40B4-BE49-F238E27FC236}">
                <a16:creationId xmlns:a16="http://schemas.microsoft.com/office/drawing/2014/main" xmlns="" id="{076689DB-B93B-439A-9BEE-3627E70D0CBF}"/>
              </a:ext>
            </a:extLst>
          </p:cNvPr>
          <p:cNvSpPr>
            <a:spLocks noChangeArrowheads="1"/>
          </p:cNvSpPr>
          <p:nvPr/>
        </p:nvSpPr>
        <p:spPr bwMode="auto">
          <a:xfrm>
            <a:off x="7391400" y="1219200"/>
            <a:ext cx="457200" cy="304800"/>
          </a:xfrm>
          <a:prstGeom prst="triangle">
            <a:avLst>
              <a:gd name="adj" fmla="val 50000"/>
            </a:avLst>
          </a:prstGeom>
          <a:solidFill>
            <a:srgbClr val="333399"/>
          </a:solidFill>
          <a:ln w="9525">
            <a:solidFill>
              <a:srgbClr val="333399"/>
            </a:solidFill>
            <a:miter lim="800000"/>
            <a:headEnd/>
            <a:tailEnd/>
          </a:ln>
        </p:spPr>
        <p:txBody>
          <a:bodyPr wrap="none" anchor="ctr"/>
          <a:lstStyle>
            <a:lvl1pPr>
              <a:spcBef>
                <a:spcPct val="20000"/>
              </a:spcBef>
              <a:buFont typeface="Wingdings" panose="05000000000000000000" pitchFamily="2" charset="2"/>
              <a:buChar char="v"/>
              <a:defRPr sz="3200">
                <a:solidFill>
                  <a:srgbClr val="003366"/>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l-GR" altLang="el-GR" sz="2400">
              <a:solidFill>
                <a:schemeClr val="tx1"/>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3">
            <a:extLst>
              <a:ext uri="{FF2B5EF4-FFF2-40B4-BE49-F238E27FC236}">
                <a16:creationId xmlns:a16="http://schemas.microsoft.com/office/drawing/2014/main" xmlns="" id="{0A782E97-5777-45F1-970E-EC840C6425B5}"/>
              </a:ext>
            </a:extLst>
          </p:cNvPr>
          <p:cNvGrpSpPr>
            <a:grpSpLocks/>
          </p:cNvGrpSpPr>
          <p:nvPr/>
        </p:nvGrpSpPr>
        <p:grpSpPr bwMode="auto">
          <a:xfrm>
            <a:off x="2197024" y="1219201"/>
            <a:ext cx="8278137" cy="1076325"/>
            <a:chOff x="-272" y="0"/>
            <a:chExt cx="4791" cy="730"/>
          </a:xfrm>
        </p:grpSpPr>
        <p:sp>
          <p:nvSpPr>
            <p:cNvPr id="12296" name="Rectangle 4">
              <a:extLst>
                <a:ext uri="{FF2B5EF4-FFF2-40B4-BE49-F238E27FC236}">
                  <a16:creationId xmlns:a16="http://schemas.microsoft.com/office/drawing/2014/main" xmlns="" id="{13DCEEB4-2E11-4A70-8614-9FA5EA4E36D6}"/>
                </a:ext>
              </a:extLst>
            </p:cNvPr>
            <p:cNvSpPr>
              <a:spLocks noChangeArrowheads="1"/>
            </p:cNvSpPr>
            <p:nvPr/>
          </p:nvSpPr>
          <p:spPr bwMode="auto">
            <a:xfrm>
              <a:off x="-272" y="0"/>
              <a:ext cx="4791" cy="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ct val="20000"/>
                </a:spcBef>
                <a:buFont typeface="Wingdings" panose="05000000000000000000" pitchFamily="2" charset="2"/>
                <a:buChar char="v"/>
                <a:defRPr sz="3200">
                  <a:solidFill>
                    <a:srgbClr val="003366"/>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l-GR" sz="2000" b="1" i="1" u="sng" dirty="0">
                  <a:solidFill>
                    <a:srgbClr val="000099"/>
                  </a:solidFill>
                </a:rPr>
                <a:t>        </a:t>
              </a:r>
              <a:r>
                <a:rPr lang="el-GR" altLang="el-GR" sz="2800" b="1" i="1" u="sng" dirty="0">
                  <a:solidFill>
                    <a:srgbClr val="000099"/>
                  </a:solidFill>
                </a:rPr>
                <a:t>Μελέτες των Χαρακτηριστικών της Ηγεσίας</a:t>
              </a:r>
              <a:r>
                <a:rPr lang="en-US" altLang="el-GR" sz="2800" b="1" i="1" u="sng" dirty="0">
                  <a:solidFill>
                    <a:srgbClr val="000099"/>
                  </a:solidFill>
                </a:rPr>
                <a:t>  </a:t>
              </a:r>
              <a:r>
                <a:rPr lang="en-US" altLang="el-GR" sz="2000" b="1" i="1" u="sng" dirty="0">
                  <a:solidFill>
                    <a:srgbClr val="000099"/>
                  </a:solidFill>
                </a:rPr>
                <a:t>	    </a:t>
              </a:r>
              <a:endParaRPr lang="en-US" altLang="el-GR" sz="1800" b="1" i="1" u="sng" dirty="0">
                <a:solidFill>
                  <a:srgbClr val="000099"/>
                </a:solidFill>
              </a:endParaRPr>
            </a:p>
            <a:p>
              <a:pPr>
                <a:spcBef>
                  <a:spcPct val="0"/>
                </a:spcBef>
                <a:buFontTx/>
                <a:buNone/>
              </a:pPr>
              <a:endParaRPr lang="en-US" altLang="el-GR" sz="1800" b="1" i="1" dirty="0">
                <a:solidFill>
                  <a:srgbClr val="000099"/>
                </a:solidFill>
              </a:endParaRPr>
            </a:p>
          </p:txBody>
        </p:sp>
        <p:sp>
          <p:nvSpPr>
            <p:cNvPr id="12297" name="Rectangle 5">
              <a:extLst>
                <a:ext uri="{FF2B5EF4-FFF2-40B4-BE49-F238E27FC236}">
                  <a16:creationId xmlns:a16="http://schemas.microsoft.com/office/drawing/2014/main" xmlns="" id="{36A63917-7439-484D-8829-CE19E7A6A4AA}"/>
                </a:ext>
              </a:extLst>
            </p:cNvPr>
            <p:cNvSpPr>
              <a:spLocks noChangeArrowheads="1"/>
            </p:cNvSpPr>
            <p:nvPr/>
          </p:nvSpPr>
          <p:spPr bwMode="auto">
            <a:xfrm>
              <a:off x="0" y="0"/>
              <a:ext cx="107"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v"/>
                <a:defRPr sz="3200">
                  <a:solidFill>
                    <a:srgbClr val="003366"/>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l-GR" altLang="el-GR" sz="2400">
                <a:solidFill>
                  <a:schemeClr val="tx1"/>
                </a:solidFill>
                <a:latin typeface="Times New Roman" panose="02020603050405020304" pitchFamily="18" charset="0"/>
              </a:endParaRPr>
            </a:p>
          </p:txBody>
        </p:sp>
      </p:grpSp>
      <p:grpSp>
        <p:nvGrpSpPr>
          <p:cNvPr id="12291" name="Group 21">
            <a:extLst>
              <a:ext uri="{FF2B5EF4-FFF2-40B4-BE49-F238E27FC236}">
                <a16:creationId xmlns:a16="http://schemas.microsoft.com/office/drawing/2014/main" xmlns="" id="{E775CD88-68CC-4334-B3B0-D786B18DD0A9}"/>
              </a:ext>
            </a:extLst>
          </p:cNvPr>
          <p:cNvGrpSpPr>
            <a:grpSpLocks/>
          </p:cNvGrpSpPr>
          <p:nvPr/>
        </p:nvGrpSpPr>
        <p:grpSpPr bwMode="auto">
          <a:xfrm>
            <a:off x="2667001" y="3228976"/>
            <a:ext cx="7118749" cy="906463"/>
            <a:chOff x="0" y="1363"/>
            <a:chExt cx="4320" cy="614"/>
          </a:xfrm>
        </p:grpSpPr>
        <p:sp>
          <p:nvSpPr>
            <p:cNvPr id="55318" name="Rectangle 22">
              <a:extLst>
                <a:ext uri="{FF2B5EF4-FFF2-40B4-BE49-F238E27FC236}">
                  <a16:creationId xmlns:a16="http://schemas.microsoft.com/office/drawing/2014/main" xmlns="" id="{F121897F-564F-4D10-8968-C94AED883432}"/>
                </a:ext>
              </a:extLst>
            </p:cNvPr>
            <p:cNvSpPr>
              <a:spLocks noChangeArrowheads="1"/>
            </p:cNvSpPr>
            <p:nvPr/>
          </p:nvSpPr>
          <p:spPr bwMode="auto">
            <a:xfrm>
              <a:off x="43" y="1363"/>
              <a:ext cx="4277" cy="614"/>
            </a:xfrm>
            <a:prstGeom prst="rect">
              <a:avLst/>
            </a:prstGeom>
            <a:noFill/>
            <a:ln w="12700">
              <a:noFill/>
              <a:miter lim="800000"/>
              <a:headEnd/>
              <a:tailEnd/>
            </a:ln>
            <a:effectLst/>
          </p:spPr>
          <p:txBody>
            <a:bodyPr lIns="0" tIns="0" rIns="0" bIns="0"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r>
                <a:rPr lang="en-US" altLang="el-GR" sz="1400">
                  <a:effectLst>
                    <a:outerShdw blurRad="38100" dist="38100" dir="2700000" algn="tl">
                      <a:srgbClr val="C0C0C0"/>
                    </a:outerShdw>
                  </a:effectLst>
                </a:rPr>
                <a:t>   </a:t>
              </a:r>
            </a:p>
          </p:txBody>
        </p:sp>
        <p:sp>
          <p:nvSpPr>
            <p:cNvPr id="12295" name="Rectangle 23">
              <a:extLst>
                <a:ext uri="{FF2B5EF4-FFF2-40B4-BE49-F238E27FC236}">
                  <a16:creationId xmlns:a16="http://schemas.microsoft.com/office/drawing/2014/main" xmlns="" id="{146368CE-6049-4A25-B822-D8462C4D25DA}"/>
                </a:ext>
              </a:extLst>
            </p:cNvPr>
            <p:cNvSpPr>
              <a:spLocks noChangeArrowheads="1"/>
            </p:cNvSpPr>
            <p:nvPr/>
          </p:nvSpPr>
          <p:spPr bwMode="auto">
            <a:xfrm>
              <a:off x="0" y="1363"/>
              <a:ext cx="112"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v"/>
                <a:defRPr sz="3200">
                  <a:solidFill>
                    <a:srgbClr val="003366"/>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l-GR" altLang="el-GR" sz="2400">
                <a:solidFill>
                  <a:schemeClr val="tx1"/>
                </a:solidFill>
                <a:latin typeface="Times New Roman" panose="02020603050405020304" pitchFamily="18" charset="0"/>
              </a:endParaRPr>
            </a:p>
          </p:txBody>
        </p:sp>
      </p:grpSp>
      <p:pic>
        <p:nvPicPr>
          <p:cNvPr id="12292" name="Picture 44">
            <a:extLst>
              <a:ext uri="{FF2B5EF4-FFF2-40B4-BE49-F238E27FC236}">
                <a16:creationId xmlns:a16="http://schemas.microsoft.com/office/drawing/2014/main" xmlns="" id="{A59965D4-8D50-4B0D-AA39-D4CF83A6D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678" y="1971675"/>
            <a:ext cx="9900558" cy="5015326"/>
          </a:xfrm>
          <a:prstGeom prst="rect">
            <a:avLst/>
          </a:prstGeom>
          <a:noFill/>
          <a:ln w="25400">
            <a:solidFill>
              <a:srgbClr val="333333"/>
            </a:solidFill>
            <a:miter lim="800000"/>
            <a:headEnd/>
            <a:tailEnd/>
          </a:ln>
          <a:effectLst>
            <a:outerShdw dist="107763" dir="8100000" algn="ctr" rotWithShape="0">
              <a:srgbClr val="000099"/>
            </a:outerShdw>
          </a:effectLst>
          <a:extLst>
            <a:ext uri="{909E8E84-426E-40DD-AFC4-6F175D3DCCD1}">
              <a14:hiddenFill xmlns:a14="http://schemas.microsoft.com/office/drawing/2010/main">
                <a:solidFill>
                  <a:srgbClr val="FFFFFF"/>
                </a:solidFill>
              </a14:hiddenFill>
            </a:ext>
          </a:extLst>
        </p:spPr>
      </p:pic>
      <p:sp>
        <p:nvSpPr>
          <p:cNvPr id="12293" name="Rectangle 45">
            <a:extLst>
              <a:ext uri="{FF2B5EF4-FFF2-40B4-BE49-F238E27FC236}">
                <a16:creationId xmlns:a16="http://schemas.microsoft.com/office/drawing/2014/main" xmlns="" id="{5B71A79A-22D1-4C47-A9A9-A4351811B8B7}"/>
              </a:ext>
            </a:extLst>
          </p:cNvPr>
          <p:cNvSpPr>
            <a:spLocks noGrp="1" noChangeArrowheads="1"/>
          </p:cNvSpPr>
          <p:nvPr>
            <p:ph type="title"/>
          </p:nvPr>
        </p:nvSpPr>
        <p:spPr>
          <a:xfrm>
            <a:off x="2133600" y="533400"/>
            <a:ext cx="8077200" cy="609600"/>
          </a:xfrm>
          <a:solidFill>
            <a:srgbClr val="9999FF"/>
          </a:solidFill>
          <a:ln>
            <a:solidFill>
              <a:srgbClr val="9999FF"/>
            </a:solidFill>
          </a:ln>
        </p:spPr>
        <p:txBody>
          <a:bodyPr>
            <a:normAutofit fontScale="90000"/>
          </a:bodyPr>
          <a:lstStyle/>
          <a:p>
            <a:pPr eaLnBrk="1" hangingPunct="1"/>
            <a:r>
              <a:rPr lang="el-GR" altLang="el-GR" dirty="0"/>
              <a:t>Χαρακτηριστικά της Ηγεσίας</a:t>
            </a:r>
            <a:endParaRPr lang="en-US" alt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a:extLst>
              <a:ext uri="{FF2B5EF4-FFF2-40B4-BE49-F238E27FC236}">
                <a16:creationId xmlns:a16="http://schemas.microsoft.com/office/drawing/2014/main" xmlns="" id="{49B1BE1B-4B5F-450F-9047-258566175A99}"/>
              </a:ext>
            </a:extLst>
          </p:cNvPr>
          <p:cNvSpPr>
            <a:spLocks noGrp="1"/>
          </p:cNvSpPr>
          <p:nvPr>
            <p:ph type="title" idx="4294967295"/>
          </p:nvPr>
        </p:nvSpPr>
        <p:spPr>
          <a:xfrm>
            <a:off x="2057401" y="1000126"/>
            <a:ext cx="7999413" cy="714375"/>
          </a:xfrm>
        </p:spPr>
        <p:txBody>
          <a:bodyPr>
            <a:normAutofit fontScale="90000"/>
          </a:bodyPr>
          <a:lstStyle/>
          <a:p>
            <a:pPr eaLnBrk="1" hangingPunct="1">
              <a:spcBef>
                <a:spcPct val="50000"/>
              </a:spcBef>
            </a:pPr>
            <a:r>
              <a:rPr lang="el-GR" altLang="en-US" b="1" dirty="0">
                <a:latin typeface="Arial Unicode MS" panose="020B0604020202020204" pitchFamily="34" charset="-128"/>
                <a:cs typeface="Arial Unicode MS" panose="020B0604020202020204" pitchFamily="34" charset="-128"/>
              </a:rPr>
              <a:t>Τι Πρέπει να Διαθέτει ο Ηγέτης</a:t>
            </a:r>
            <a:r>
              <a:rPr lang="el-GR" altLang="en-US" sz="3600" b="1" dirty="0"/>
              <a:t/>
            </a:r>
            <a:br>
              <a:rPr lang="el-GR" altLang="en-US" sz="3600" b="1" dirty="0"/>
            </a:br>
            <a:r>
              <a:rPr lang="el-GR" altLang="en-US" sz="3600" b="1" dirty="0"/>
              <a:t/>
            </a:r>
            <a:br>
              <a:rPr lang="el-GR" altLang="en-US" sz="3600" b="1" dirty="0"/>
            </a:br>
            <a:endParaRPr lang="el-GR" altLang="en-US" dirty="0"/>
          </a:p>
        </p:txBody>
      </p:sp>
      <p:sp>
        <p:nvSpPr>
          <p:cNvPr id="174083" name="Content Placeholder 2">
            <a:extLst>
              <a:ext uri="{FF2B5EF4-FFF2-40B4-BE49-F238E27FC236}">
                <a16:creationId xmlns:a16="http://schemas.microsoft.com/office/drawing/2014/main" xmlns="" id="{88E161F1-CD0C-4418-8191-C9B77C2249DC}"/>
              </a:ext>
            </a:extLst>
          </p:cNvPr>
          <p:cNvSpPr>
            <a:spLocks noGrp="1"/>
          </p:cNvSpPr>
          <p:nvPr>
            <p:ph idx="4294967295"/>
          </p:nvPr>
        </p:nvSpPr>
        <p:spPr/>
        <p:txBody>
          <a:bodyPr/>
          <a:lstStyle/>
          <a:p>
            <a:pPr marL="514350" indent="-514350" eaLnBrk="1" hangingPunct="1">
              <a:buFont typeface="Arial" panose="020B0604020202020204" pitchFamily="34" charset="0"/>
              <a:buAutoNum type="arabicPeriod"/>
            </a:pPr>
            <a:r>
              <a:rPr lang="el-GR" altLang="en-US" sz="2800" b="1" dirty="0">
                <a:solidFill>
                  <a:schemeClr val="accent4">
                    <a:lumMod val="75000"/>
                  </a:schemeClr>
                </a:solidFill>
              </a:rPr>
              <a:t>ΧΑΡΑΚΤΗΡΙΣΤΙΚΑ ΠΡΟΣΩΠΙΚΟΤΗΤΑΣ</a:t>
            </a:r>
            <a:endParaRPr lang="en-US" altLang="en-US" sz="2800" b="1" dirty="0">
              <a:solidFill>
                <a:schemeClr val="accent4">
                  <a:lumMod val="75000"/>
                </a:schemeClr>
              </a:solidFill>
            </a:endParaRPr>
          </a:p>
          <a:p>
            <a:pPr marL="514350" indent="-514350" eaLnBrk="1" hangingPunct="1">
              <a:lnSpc>
                <a:spcPct val="90000"/>
              </a:lnSpc>
              <a:spcBef>
                <a:spcPct val="50000"/>
              </a:spcBef>
              <a:buFontTx/>
              <a:buChar char="•"/>
            </a:pPr>
            <a:r>
              <a:rPr lang="el-GR" altLang="en-US" sz="2800" b="1" dirty="0"/>
              <a:t>Κίνητρα, όραμα</a:t>
            </a:r>
          </a:p>
          <a:p>
            <a:pPr marL="514350" indent="-514350" eaLnBrk="1" hangingPunct="1">
              <a:lnSpc>
                <a:spcPct val="90000"/>
              </a:lnSpc>
              <a:spcBef>
                <a:spcPct val="50000"/>
              </a:spcBef>
              <a:buFontTx/>
              <a:buChar char="•"/>
            </a:pPr>
            <a:r>
              <a:rPr lang="el-GR" altLang="en-US" sz="2800" b="1" dirty="0"/>
              <a:t>Αξίες, πιστεύω</a:t>
            </a:r>
          </a:p>
          <a:p>
            <a:pPr marL="514350" indent="-514350" eaLnBrk="1" hangingPunct="1">
              <a:lnSpc>
                <a:spcPct val="90000"/>
              </a:lnSpc>
              <a:spcBef>
                <a:spcPct val="50000"/>
              </a:spcBef>
              <a:buFontTx/>
              <a:buChar char="•"/>
            </a:pPr>
            <a:r>
              <a:rPr lang="el-GR" altLang="en-US" sz="2800" b="1" dirty="0"/>
              <a:t>Εστίαση-επιμονή-πειθαρχία σε επίτευξη αποτελεσμάτων-στόχων</a:t>
            </a:r>
          </a:p>
          <a:p>
            <a:pPr marL="514350" indent="-514350" eaLnBrk="1" hangingPunct="1">
              <a:lnSpc>
                <a:spcPct val="90000"/>
              </a:lnSpc>
              <a:spcBef>
                <a:spcPct val="50000"/>
              </a:spcBef>
              <a:buFontTx/>
              <a:buChar char="•"/>
            </a:pPr>
            <a:r>
              <a:rPr lang="el-GR" altLang="en-US" sz="2800" b="1" dirty="0"/>
              <a:t>Αυτοπεποίθηση, θάρρος, κουράγιο (τσαγανό)</a:t>
            </a:r>
          </a:p>
          <a:p>
            <a:pPr marL="514350" indent="-514350" eaLnBrk="1" hangingPunct="1">
              <a:buNone/>
            </a:pPr>
            <a:endParaRPr lang="el-GR" altLang="en-US" sz="2800" dirty="0"/>
          </a:p>
        </p:txBody>
      </p:sp>
    </p:spTree>
    <p:extLst>
      <p:ext uri="{BB962C8B-B14F-4D97-AF65-F5344CB8AC3E}">
        <p14:creationId xmlns:p14="http://schemas.microsoft.com/office/powerpoint/2010/main" val="20702939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Content Placeholder 2">
            <a:extLst>
              <a:ext uri="{FF2B5EF4-FFF2-40B4-BE49-F238E27FC236}">
                <a16:creationId xmlns:a16="http://schemas.microsoft.com/office/drawing/2014/main" xmlns="" id="{C6A94D7E-0BFD-4285-8B52-8FD155A9744E}"/>
              </a:ext>
            </a:extLst>
          </p:cNvPr>
          <p:cNvSpPr>
            <a:spLocks noGrp="1"/>
          </p:cNvSpPr>
          <p:nvPr>
            <p:ph idx="4294967295"/>
          </p:nvPr>
        </p:nvSpPr>
        <p:spPr>
          <a:xfrm>
            <a:off x="1017767" y="333376"/>
            <a:ext cx="9045397" cy="5451475"/>
          </a:xfrm>
        </p:spPr>
        <p:txBody>
          <a:bodyPr/>
          <a:lstStyle/>
          <a:p>
            <a:pPr eaLnBrk="1" hangingPunct="1">
              <a:buFont typeface="Arial" panose="020B0604020202020204" pitchFamily="34" charset="0"/>
              <a:buNone/>
            </a:pPr>
            <a:r>
              <a:rPr lang="en-US" altLang="en-US" sz="3600" b="1" dirty="0">
                <a:solidFill>
                  <a:srgbClr val="7030A0"/>
                </a:solidFill>
              </a:rPr>
              <a:t>2. </a:t>
            </a:r>
            <a:r>
              <a:rPr lang="el-GR" altLang="en-US" sz="3600" b="1" dirty="0">
                <a:solidFill>
                  <a:srgbClr val="7030A0"/>
                </a:solidFill>
              </a:rPr>
              <a:t>ΙΚΑΝΟΤΗΤΕΣ ΑΣΚΗΣΗΣ ΗΓΕΤΙΚΩΝ ΡΟΛΩΝ</a:t>
            </a:r>
          </a:p>
          <a:p>
            <a:pPr eaLnBrk="1" hangingPunct="1">
              <a:buFont typeface="Arial" panose="020B0604020202020204" pitchFamily="34" charset="0"/>
              <a:buNone/>
            </a:pPr>
            <a:endParaRPr lang="el-GR" altLang="en-US" sz="2800" b="1" dirty="0"/>
          </a:p>
          <a:p>
            <a:pPr eaLnBrk="1" hangingPunct="1">
              <a:buFontTx/>
              <a:buChar char="•"/>
            </a:pPr>
            <a:r>
              <a:rPr lang="el-GR" altLang="en-US" sz="2800" b="1" dirty="0">
                <a:solidFill>
                  <a:schemeClr val="bg2">
                    <a:lumMod val="50000"/>
                  </a:schemeClr>
                </a:solidFill>
              </a:rPr>
              <a:t>Παρακίνηση και υποστήριξη συνεργατών</a:t>
            </a:r>
          </a:p>
          <a:p>
            <a:pPr eaLnBrk="1" hangingPunct="1">
              <a:buFontTx/>
              <a:buChar char="•"/>
            </a:pPr>
            <a:r>
              <a:rPr lang="el-GR" altLang="en-US" sz="2800" b="1" dirty="0">
                <a:solidFill>
                  <a:schemeClr val="bg2">
                    <a:lumMod val="50000"/>
                  </a:schemeClr>
                </a:solidFill>
              </a:rPr>
              <a:t>Ανάπτυξη ομάδας με ικανότητα υλοποίησης – εκτέλεσης και συντονισμού</a:t>
            </a:r>
          </a:p>
          <a:p>
            <a:pPr eaLnBrk="1" hangingPunct="1">
              <a:buFontTx/>
              <a:buChar char="•"/>
            </a:pPr>
            <a:r>
              <a:rPr lang="el-GR" altLang="en-US" sz="2800" b="1" dirty="0">
                <a:solidFill>
                  <a:schemeClr val="bg2">
                    <a:lumMod val="50000"/>
                  </a:schemeClr>
                </a:solidFill>
              </a:rPr>
              <a:t>Εξυπηρέτησης «πελατών»</a:t>
            </a:r>
          </a:p>
          <a:p>
            <a:pPr eaLnBrk="1" hangingPunct="1">
              <a:buFontTx/>
              <a:buChar char="•"/>
            </a:pPr>
            <a:r>
              <a:rPr lang="el-GR" altLang="en-US" sz="2800" b="1" dirty="0">
                <a:solidFill>
                  <a:schemeClr val="bg2">
                    <a:lumMod val="50000"/>
                  </a:schemeClr>
                </a:solidFill>
              </a:rPr>
              <a:t>Ανάπτυξης κουλτούρας και ανθρώπων</a:t>
            </a:r>
          </a:p>
          <a:p>
            <a:pPr eaLnBrk="1" hangingPunct="1">
              <a:buFontTx/>
              <a:buChar char="•"/>
            </a:pPr>
            <a:r>
              <a:rPr lang="el-GR" altLang="en-US" sz="2800" b="1" dirty="0">
                <a:solidFill>
                  <a:schemeClr val="bg2">
                    <a:lumMod val="50000"/>
                  </a:schemeClr>
                </a:solidFill>
              </a:rPr>
              <a:t>Προσωπικής ανάπτυξης </a:t>
            </a:r>
          </a:p>
          <a:p>
            <a:pPr eaLnBrk="1" hangingPunct="1">
              <a:buFontTx/>
              <a:buChar char="•"/>
            </a:pPr>
            <a:r>
              <a:rPr lang="el-GR" altLang="en-US" sz="2800" b="1" dirty="0">
                <a:solidFill>
                  <a:schemeClr val="bg2">
                    <a:lumMod val="50000"/>
                  </a:schemeClr>
                </a:solidFill>
              </a:rPr>
              <a:t>Ανάπτυξης στρατηγικής, καινοτομιών &amp; συνεχών βελτιώσεων</a:t>
            </a:r>
          </a:p>
          <a:p>
            <a:pPr eaLnBrk="1" hangingPunct="1">
              <a:buFontTx/>
              <a:buChar char="•"/>
            </a:pPr>
            <a:r>
              <a:rPr lang="el-GR" altLang="en-US" sz="2800" b="1" dirty="0">
                <a:solidFill>
                  <a:schemeClr val="bg2">
                    <a:lumMod val="50000"/>
                  </a:schemeClr>
                </a:solidFill>
              </a:rPr>
              <a:t>Ανάπτυξης δικτύου συνεργατών</a:t>
            </a:r>
          </a:p>
          <a:p>
            <a:pPr eaLnBrk="1" hangingPunct="1"/>
            <a:endParaRPr lang="el-GR" altLang="en-US" dirty="0"/>
          </a:p>
        </p:txBody>
      </p:sp>
    </p:spTree>
    <p:extLst>
      <p:ext uri="{BB962C8B-B14F-4D97-AF65-F5344CB8AC3E}">
        <p14:creationId xmlns:p14="http://schemas.microsoft.com/office/powerpoint/2010/main" val="27313242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Content Placeholder 2">
            <a:extLst>
              <a:ext uri="{FF2B5EF4-FFF2-40B4-BE49-F238E27FC236}">
                <a16:creationId xmlns:a16="http://schemas.microsoft.com/office/drawing/2014/main" xmlns="" id="{D7B35AEE-06EA-483B-B43D-77D2B04B099C}"/>
              </a:ext>
            </a:extLst>
          </p:cNvPr>
          <p:cNvSpPr>
            <a:spLocks noGrp="1"/>
          </p:cNvSpPr>
          <p:nvPr>
            <p:ph idx="4294967295"/>
          </p:nvPr>
        </p:nvSpPr>
        <p:spPr>
          <a:xfrm>
            <a:off x="2057401" y="571501"/>
            <a:ext cx="7999413" cy="5522913"/>
          </a:xfrm>
        </p:spPr>
        <p:txBody>
          <a:bodyPr/>
          <a:lstStyle/>
          <a:p>
            <a:pPr eaLnBrk="1" hangingPunct="1">
              <a:buFont typeface="Arial" panose="020B0604020202020204" pitchFamily="34" charset="0"/>
              <a:buNone/>
            </a:pPr>
            <a:r>
              <a:rPr lang="el-GR" altLang="en-US" b="1" dirty="0">
                <a:solidFill>
                  <a:srgbClr val="7030A0"/>
                </a:solidFill>
              </a:rPr>
              <a:t>3. ΜΕΤΑ-ΙΚΑΝΟΤΗΤΕΣ</a:t>
            </a:r>
          </a:p>
          <a:p>
            <a:pPr eaLnBrk="1" hangingPunct="1">
              <a:buFontTx/>
              <a:buChar char="•"/>
            </a:pPr>
            <a:r>
              <a:rPr lang="el-GR" altLang="en-US" b="1" dirty="0"/>
              <a:t>Συστημική σκέψη</a:t>
            </a:r>
          </a:p>
          <a:p>
            <a:pPr eaLnBrk="1" hangingPunct="1">
              <a:buFontTx/>
              <a:buChar char="•"/>
            </a:pPr>
            <a:r>
              <a:rPr lang="el-GR" altLang="en-US" b="1" dirty="0"/>
              <a:t>Δημιουργική λήψη αποφάσεων</a:t>
            </a:r>
          </a:p>
          <a:p>
            <a:pPr eaLnBrk="1" hangingPunct="1">
              <a:buFontTx/>
              <a:buChar char="•"/>
            </a:pPr>
            <a:r>
              <a:rPr lang="el-GR" altLang="en-US" b="1" dirty="0"/>
              <a:t>Επικοινωνία</a:t>
            </a:r>
          </a:p>
          <a:p>
            <a:pPr eaLnBrk="1" hangingPunct="1">
              <a:buFontTx/>
              <a:buChar char="•"/>
            </a:pPr>
            <a:r>
              <a:rPr lang="el-GR" altLang="en-US" b="1" dirty="0"/>
              <a:t>Συναισθηματική νοημοσύνη</a:t>
            </a:r>
          </a:p>
          <a:p>
            <a:pPr eaLnBrk="1" hangingPunct="1">
              <a:buFontTx/>
              <a:buChar char="•"/>
            </a:pPr>
            <a:r>
              <a:rPr lang="el-GR" altLang="en-US" b="1" dirty="0"/>
              <a:t>Ικανότητα διοίκησης αλλαγών</a:t>
            </a:r>
          </a:p>
          <a:p>
            <a:pPr eaLnBrk="1" hangingPunct="1">
              <a:buFontTx/>
              <a:buChar char="•"/>
            </a:pPr>
            <a:endParaRPr lang="el-GR" altLang="en-US" b="1" dirty="0"/>
          </a:p>
          <a:p>
            <a:pPr eaLnBrk="1" hangingPunct="1">
              <a:buFont typeface="Arial" panose="020B0604020202020204" pitchFamily="34" charset="0"/>
              <a:buNone/>
            </a:pPr>
            <a:r>
              <a:rPr lang="el-GR" altLang="en-US" b="1" dirty="0"/>
              <a:t>4. ΕΠΑΓΓΕΛΜΑΤΙΚΕΣ ΙΚΑΝΟΤΗΤΕΣ</a:t>
            </a:r>
          </a:p>
          <a:p>
            <a:pPr eaLnBrk="1" hangingPunct="1">
              <a:buFontTx/>
              <a:buChar char="•"/>
            </a:pPr>
            <a:r>
              <a:rPr lang="el-GR" altLang="en-US" b="1" dirty="0"/>
              <a:t>Σχετικές με το επάγγελμα – ειδικότητα </a:t>
            </a:r>
          </a:p>
          <a:p>
            <a:pPr eaLnBrk="1" hangingPunct="1"/>
            <a:endParaRPr lang="el-GR" altLang="en-US" dirty="0"/>
          </a:p>
        </p:txBody>
      </p:sp>
    </p:spTree>
    <p:extLst>
      <p:ext uri="{BB962C8B-B14F-4D97-AF65-F5344CB8AC3E}">
        <p14:creationId xmlns:p14="http://schemas.microsoft.com/office/powerpoint/2010/main" val="11672753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xmlns="" id="{96253430-8580-47FE-A3FA-4F57C2B41D0E}"/>
              </a:ext>
            </a:extLst>
          </p:cNvPr>
          <p:cNvSpPr>
            <a:spLocks noGrp="1" noChangeArrowheads="1"/>
          </p:cNvSpPr>
          <p:nvPr>
            <p:ph type="title"/>
          </p:nvPr>
        </p:nvSpPr>
        <p:spPr>
          <a:xfrm>
            <a:off x="547163" y="0"/>
            <a:ext cx="9446150" cy="131286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latin typeface="Aharoni" pitchFamily="2" charset="-79"/>
                <a:cs typeface="Aharoni" pitchFamily="2" charset="-79"/>
              </a:rPr>
              <a:t>Η </a:t>
            </a:r>
            <a:r>
              <a:rPr lang="en-GB" dirty="0" err="1">
                <a:latin typeface="Aharoni" pitchFamily="2" charset="-79"/>
                <a:cs typeface="Aharoni" pitchFamily="2" charset="-79"/>
              </a:rPr>
              <a:t>θεωρ</a:t>
            </a:r>
            <a:r>
              <a:rPr lang="el-GR" dirty="0">
                <a:latin typeface="Aharoni" pitchFamily="2" charset="-79"/>
                <a:cs typeface="Aharoni" pitchFamily="2" charset="-79"/>
              </a:rPr>
              <a:t>ί</a:t>
            </a:r>
            <a:r>
              <a:rPr lang="en-GB" dirty="0">
                <a:latin typeface="Aharoni" pitchFamily="2" charset="-79"/>
                <a:cs typeface="Aharoni" pitchFamily="2" charset="-79"/>
              </a:rPr>
              <a:t>α </a:t>
            </a:r>
            <a:r>
              <a:rPr lang="en-GB" dirty="0" err="1">
                <a:latin typeface="Aharoni" pitchFamily="2" charset="-79"/>
                <a:cs typeface="Aharoni" pitchFamily="2" charset="-79"/>
              </a:rPr>
              <a:t>των</a:t>
            </a:r>
            <a:r>
              <a:rPr lang="en-GB" dirty="0">
                <a:latin typeface="Aharoni" pitchFamily="2" charset="-79"/>
                <a:cs typeface="Aharoni" pitchFamily="2" charset="-79"/>
              </a:rPr>
              <a:t> χαρα</a:t>
            </a:r>
            <a:r>
              <a:rPr lang="en-GB" dirty="0" err="1">
                <a:latin typeface="Aharoni" pitchFamily="2" charset="-79"/>
                <a:cs typeface="Aharoni" pitchFamily="2" charset="-79"/>
              </a:rPr>
              <a:t>κτηριστικ</a:t>
            </a:r>
            <a:r>
              <a:rPr lang="el-GR" dirty="0">
                <a:latin typeface="Aharoni" pitchFamily="2" charset="-79"/>
                <a:cs typeface="Aharoni" pitchFamily="2" charset="-79"/>
              </a:rPr>
              <a:t>ώ</a:t>
            </a:r>
            <a:r>
              <a:rPr lang="en-GB" dirty="0">
                <a:latin typeface="Aharoni" pitchFamily="2" charset="-79"/>
                <a:cs typeface="Aharoni" pitchFamily="2" charset="-79"/>
              </a:rPr>
              <a:t>ν</a:t>
            </a:r>
            <a:r>
              <a:rPr lang="el-GR" dirty="0">
                <a:latin typeface="Aharoni" pitchFamily="2" charset="-79"/>
                <a:cs typeface="Aharoni" pitchFamily="2" charset="-79"/>
              </a:rPr>
              <a:t>: </a:t>
            </a:r>
            <a:r>
              <a:rPr lang="en-GB" dirty="0"/>
              <a:t>Τα </a:t>
            </a:r>
            <a:r>
              <a:rPr lang="en-GB" dirty="0" err="1"/>
              <a:t>κοινά</a:t>
            </a:r>
            <a:r>
              <a:rPr lang="en-GB" dirty="0"/>
              <a:t> </a:t>
            </a:r>
            <a:r>
              <a:rPr lang="en-GB" dirty="0" err="1"/>
              <a:t>στοιχεί</a:t>
            </a:r>
            <a:r>
              <a:rPr lang="en-GB" dirty="0"/>
              <a:t>α που εντοπίστηκαν</a:t>
            </a:r>
            <a:r>
              <a:rPr lang="el-GR" dirty="0"/>
              <a:t>…</a:t>
            </a:r>
            <a:endParaRPr lang="en-GB" dirty="0"/>
          </a:p>
        </p:txBody>
      </p:sp>
      <p:sp>
        <p:nvSpPr>
          <p:cNvPr id="33794" name="Rectangle 2">
            <a:extLst>
              <a:ext uri="{FF2B5EF4-FFF2-40B4-BE49-F238E27FC236}">
                <a16:creationId xmlns:a16="http://schemas.microsoft.com/office/drawing/2014/main" xmlns="" id="{1748F4B7-9F33-4730-8761-B5744744C9DF}"/>
              </a:ext>
            </a:extLst>
          </p:cNvPr>
          <p:cNvSpPr>
            <a:spLocks noGrp="1" noChangeArrowheads="1"/>
          </p:cNvSpPr>
          <p:nvPr>
            <p:ph idx="1"/>
          </p:nvPr>
        </p:nvSpPr>
        <p:spPr>
          <a:xfrm>
            <a:off x="1992313" y="1989138"/>
            <a:ext cx="8001000" cy="4572000"/>
          </a:xfrm>
        </p:spPr>
        <p:txBody>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err="1"/>
              <a:t>Εξυ</a:t>
            </a:r>
            <a:r>
              <a:rPr lang="en-GB" b="1" dirty="0"/>
              <a:t>πνάδα</a:t>
            </a:r>
            <a:r>
              <a:rPr lang="en-GB" dirty="0"/>
              <a:t> </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err="1"/>
              <a:t>Πρωτο</a:t>
            </a:r>
            <a:r>
              <a:rPr lang="en-GB" b="1" dirty="0"/>
              <a:t>βουλία</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err="1"/>
              <a:t>Αυτο</a:t>
            </a:r>
            <a:r>
              <a:rPr lang="en-GB" b="1" dirty="0"/>
              <a:t>πεποίθηση</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a:t>«</a:t>
            </a:r>
            <a:r>
              <a:rPr lang="en-GB" b="1" dirty="0" err="1"/>
              <a:t>Ελικό</a:t>
            </a:r>
            <a:r>
              <a:rPr lang="en-GB" b="1" dirty="0"/>
              <a:t>πτερο»</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withEffect">
                                  <p:stCondLst>
                                    <p:cond delay="0"/>
                                  </p:stCondLst>
                                  <p:childTnLst>
                                    <p:set>
                                      <p:cBhvr additive="repl">
                                        <p:cTn id="6" dur="1" fill="hold">
                                          <p:stCondLst>
                                            <p:cond delay="0"/>
                                          </p:stCondLst>
                                        </p:cTn>
                                        <p:tgtEl>
                                          <p:spTgt spid="33793"/>
                                        </p:tgtEl>
                                        <p:attrNameLst>
                                          <p:attrName>style.visibility</p:attrName>
                                        </p:attrNameLst>
                                      </p:cBhvr>
                                      <p:to>
                                        <p:strVal val="visible"/>
                                      </p:to>
                                    </p:set>
                                    <p:animEffect transition="in" filter="fade">
                                      <p:cBhvr additive="repl">
                                        <p:cTn id="7" dur="2000"/>
                                        <p:tgtEl>
                                          <p:spTgt spid="337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33794">
                                            <p:txEl>
                                              <p:pRg st="0" end="0"/>
                                            </p:txEl>
                                          </p:spTgt>
                                        </p:tgtEl>
                                        <p:attrNameLst>
                                          <p:attrName>style.visibility</p:attrName>
                                        </p:attrNameLst>
                                      </p:cBhvr>
                                      <p:to>
                                        <p:strVal val="visible"/>
                                      </p:to>
                                    </p:set>
                                    <p:animEffect transition="in" filter="fade">
                                      <p:cBhvr additive="repl">
                                        <p:cTn id="12" dur="2000"/>
                                        <p:tgtEl>
                                          <p:spTgt spid="3379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additive="repl">
                                        <p:cTn id="16" dur="1" fill="hold">
                                          <p:stCondLst>
                                            <p:cond delay="0"/>
                                          </p:stCondLst>
                                        </p:cTn>
                                        <p:tgtEl>
                                          <p:spTgt spid="33794">
                                            <p:txEl>
                                              <p:pRg st="1" end="1"/>
                                            </p:txEl>
                                          </p:spTgt>
                                        </p:tgtEl>
                                        <p:attrNameLst>
                                          <p:attrName>style.visibility</p:attrName>
                                        </p:attrNameLst>
                                      </p:cBhvr>
                                      <p:to>
                                        <p:strVal val="visible"/>
                                      </p:to>
                                    </p:set>
                                    <p:animEffect transition="in" filter="fade">
                                      <p:cBhvr additive="repl">
                                        <p:cTn id="17" dur="2000"/>
                                        <p:tgtEl>
                                          <p:spTgt spid="3379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fill="hold" nodeType="clickEffect">
                                  <p:stCondLst>
                                    <p:cond delay="0"/>
                                  </p:stCondLst>
                                  <p:childTnLst>
                                    <p:set>
                                      <p:cBhvr additive="repl">
                                        <p:cTn id="21" dur="1" fill="hold">
                                          <p:stCondLst>
                                            <p:cond delay="0"/>
                                          </p:stCondLst>
                                        </p:cTn>
                                        <p:tgtEl>
                                          <p:spTgt spid="33794">
                                            <p:txEl>
                                              <p:pRg st="2" end="2"/>
                                            </p:txEl>
                                          </p:spTgt>
                                        </p:tgtEl>
                                        <p:attrNameLst>
                                          <p:attrName>style.visibility</p:attrName>
                                        </p:attrNameLst>
                                      </p:cBhvr>
                                      <p:to>
                                        <p:strVal val="visible"/>
                                      </p:to>
                                    </p:set>
                                    <p:animEffect transition="in" filter="fade">
                                      <p:cBhvr additive="repl">
                                        <p:cTn id="22" dur="2000"/>
                                        <p:tgtEl>
                                          <p:spTgt spid="3379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fill="hold" nodeType="clickEffect">
                                  <p:stCondLst>
                                    <p:cond delay="0"/>
                                  </p:stCondLst>
                                  <p:childTnLst>
                                    <p:set>
                                      <p:cBhvr additive="repl">
                                        <p:cTn id="26" dur="1" fill="hold">
                                          <p:stCondLst>
                                            <p:cond delay="0"/>
                                          </p:stCondLst>
                                        </p:cTn>
                                        <p:tgtEl>
                                          <p:spTgt spid="33794">
                                            <p:txEl>
                                              <p:pRg st="3" end="3"/>
                                            </p:txEl>
                                          </p:spTgt>
                                        </p:tgtEl>
                                        <p:attrNameLst>
                                          <p:attrName>style.visibility</p:attrName>
                                        </p:attrNameLst>
                                      </p:cBhvr>
                                      <p:to>
                                        <p:strVal val="visible"/>
                                      </p:to>
                                    </p:set>
                                    <p:animEffect transition="in" filter="fade">
                                      <p:cBhvr additive="repl">
                                        <p:cTn id="27" dur="2000"/>
                                        <p:tgtEl>
                                          <p:spTgt spid="337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xmlns="" id="{B0CA342D-AB44-4CD0-B16E-F331A48A096D}"/>
              </a:ext>
            </a:extLst>
          </p:cNvPr>
          <p:cNvSpPr>
            <a:spLocks noGrp="1"/>
          </p:cNvSpPr>
          <p:nvPr>
            <p:ph type="title"/>
          </p:nvPr>
        </p:nvSpPr>
        <p:spPr/>
        <p:txBody>
          <a:bodyPr>
            <a:normAutofit/>
          </a:bodyPr>
          <a:lstStyle/>
          <a:p>
            <a:pPr eaLnBrk="1" fontAlgn="auto" hangingPunct="1">
              <a:spcAft>
                <a:spcPts val="0"/>
              </a:spcAft>
              <a:defRPr/>
            </a:pPr>
            <a:r>
              <a:rPr lang="el-GR" dirty="0"/>
              <a:t>Συνοπτικά…</a:t>
            </a:r>
          </a:p>
        </p:txBody>
      </p:sp>
      <p:sp>
        <p:nvSpPr>
          <p:cNvPr id="198659" name="Content Placeholder 2">
            <a:extLst>
              <a:ext uri="{FF2B5EF4-FFF2-40B4-BE49-F238E27FC236}">
                <a16:creationId xmlns:a16="http://schemas.microsoft.com/office/drawing/2014/main" xmlns="" id="{6FC4EA9D-4F78-4AD3-B715-A839A00F8513}"/>
              </a:ext>
            </a:extLst>
          </p:cNvPr>
          <p:cNvSpPr>
            <a:spLocks noGrp="1"/>
          </p:cNvSpPr>
          <p:nvPr>
            <p:ph idx="1"/>
          </p:nvPr>
        </p:nvSpPr>
        <p:spPr>
          <a:xfrm>
            <a:off x="1981201" y="1600200"/>
            <a:ext cx="7859713" cy="4997450"/>
          </a:xfrm>
          <a:solidFill>
            <a:srgbClr val="800000"/>
          </a:solidFill>
        </p:spPr>
        <p:txBody>
          <a:bodyPr/>
          <a:lstStyle/>
          <a:p>
            <a:pPr eaLnBrk="1" hangingPunct="1"/>
            <a:r>
              <a:rPr lang="el-GR" altLang="en-US" sz="2500">
                <a:solidFill>
                  <a:srgbClr val="FFFF00"/>
                </a:solidFill>
              </a:rPr>
              <a:t>Δημιουργική, πρωτότυπη και  καινοτόμο σκέψη</a:t>
            </a:r>
          </a:p>
          <a:p>
            <a:pPr eaLnBrk="1" hangingPunct="1"/>
            <a:r>
              <a:rPr lang="el-GR" altLang="en-US" sz="2500">
                <a:solidFill>
                  <a:srgbClr val="FFFF00"/>
                </a:solidFill>
              </a:rPr>
              <a:t>Κρίση και ικανότητα στην επίλυση των προβλημάτων και στη λήψη των αποφάσεων</a:t>
            </a:r>
          </a:p>
          <a:p>
            <a:pPr eaLnBrk="1" hangingPunct="1"/>
            <a:r>
              <a:rPr lang="el-GR" altLang="en-US" sz="2500">
                <a:solidFill>
                  <a:srgbClr val="FFFF00"/>
                </a:solidFill>
              </a:rPr>
              <a:t>Επικοινωνία</a:t>
            </a:r>
          </a:p>
          <a:p>
            <a:pPr eaLnBrk="1" hangingPunct="1"/>
            <a:r>
              <a:rPr lang="el-GR" altLang="en-US" sz="2500">
                <a:solidFill>
                  <a:srgbClr val="FFFF00"/>
                </a:solidFill>
              </a:rPr>
              <a:t>Ομαδική εργασία και πειθώ</a:t>
            </a:r>
          </a:p>
          <a:p>
            <a:pPr eaLnBrk="1" hangingPunct="1"/>
            <a:r>
              <a:rPr lang="el-GR" altLang="en-US" sz="2500">
                <a:solidFill>
                  <a:srgbClr val="FFFF00"/>
                </a:solidFill>
              </a:rPr>
              <a:t>Συστημική σκέψη</a:t>
            </a:r>
          </a:p>
          <a:p>
            <a:pPr eaLnBrk="1" hangingPunct="1"/>
            <a:r>
              <a:rPr lang="el-GR" altLang="en-US" sz="2500">
                <a:solidFill>
                  <a:srgbClr val="FFFF00"/>
                </a:solidFill>
              </a:rPr>
              <a:t>Δεξιότητες νοητικές στην ανάλυση και στη σύνθεση</a:t>
            </a:r>
          </a:p>
          <a:p>
            <a:pPr eaLnBrk="1" hangingPunct="1"/>
            <a:r>
              <a:rPr lang="el-GR" altLang="en-US" sz="2500">
                <a:solidFill>
                  <a:srgbClr val="FFFF00"/>
                </a:solidFill>
              </a:rPr>
              <a:t>Συναισθηματική νοημοσύνη</a:t>
            </a:r>
          </a:p>
          <a:p>
            <a:pPr eaLnBrk="1" hangingPunct="1"/>
            <a:r>
              <a:rPr lang="el-GR" altLang="en-US" sz="2500">
                <a:solidFill>
                  <a:srgbClr val="FFFF00"/>
                </a:solidFill>
              </a:rPr>
              <a:t>Αυτογνωσία</a:t>
            </a:r>
          </a:p>
          <a:p>
            <a:pPr eaLnBrk="1" hangingPunct="1"/>
            <a:r>
              <a:rPr lang="el-GR" altLang="en-US" sz="2500">
                <a:solidFill>
                  <a:srgbClr val="FFFF00"/>
                </a:solidFill>
              </a:rPr>
              <a:t>Στοχασμό και ενδοσκόπηση.</a:t>
            </a:r>
          </a:p>
        </p:txBody>
      </p:sp>
    </p:spTree>
    <p:extLst>
      <p:ext uri="{BB962C8B-B14F-4D97-AF65-F5344CB8AC3E}">
        <p14:creationId xmlns:p14="http://schemas.microsoft.com/office/powerpoint/2010/main" val="31142823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a:extLst>
              <a:ext uri="{FF2B5EF4-FFF2-40B4-BE49-F238E27FC236}">
                <a16:creationId xmlns:a16="http://schemas.microsoft.com/office/drawing/2014/main" xmlns="" id="{10BAF1D7-BAA6-4570-ADBA-F08C40491DB2}"/>
              </a:ext>
            </a:extLst>
          </p:cNvPr>
          <p:cNvSpPr>
            <a:spLocks noGrp="1"/>
          </p:cNvSpPr>
          <p:nvPr>
            <p:ph type="ctrTitle" sz="quarter"/>
          </p:nvPr>
        </p:nvSpPr>
        <p:spPr/>
        <p:txBody>
          <a:bodyPr/>
          <a:lstStyle/>
          <a:p>
            <a:pPr>
              <a:defRPr/>
            </a:pPr>
            <a:r>
              <a:rPr lang="el-GR" dirty="0"/>
              <a:t>Κατηγορίες Ηγεσίας</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3 - Τίτλος">
            <a:extLst>
              <a:ext uri="{FF2B5EF4-FFF2-40B4-BE49-F238E27FC236}">
                <a16:creationId xmlns:a16="http://schemas.microsoft.com/office/drawing/2014/main" xmlns="" id="{6CAB3EC8-543E-4436-B536-9F0B199F40ED}"/>
              </a:ext>
            </a:extLst>
          </p:cNvPr>
          <p:cNvSpPr>
            <a:spLocks noGrp="1"/>
          </p:cNvSpPr>
          <p:nvPr>
            <p:ph type="ctrTitle"/>
          </p:nvPr>
        </p:nvSpPr>
        <p:spPr>
          <a:xfrm>
            <a:off x="2208213" y="549276"/>
            <a:ext cx="7772400" cy="1470025"/>
          </a:xfrm>
        </p:spPr>
        <p:txBody>
          <a:bodyPr>
            <a:normAutofit fontScale="90000"/>
          </a:bodyPr>
          <a:lstStyle/>
          <a:p>
            <a:pPr eaLnBrk="1" hangingPunct="1"/>
            <a:r>
              <a:rPr lang="el-GR" altLang="en-US"/>
              <a:t>Λίγα Λόγια για τον </a:t>
            </a:r>
            <a:br>
              <a:rPr lang="el-GR" altLang="en-US"/>
            </a:br>
            <a:r>
              <a:rPr lang="el-GR" altLang="en-US"/>
              <a:t>ΗΓΕΤΗ</a:t>
            </a:r>
          </a:p>
        </p:txBody>
      </p:sp>
      <p:pic>
        <p:nvPicPr>
          <p:cNvPr id="129027" name="Picture 2" descr="http://blog.funtado.com/wp-content/uploads/2011/03/Leader.jpg">
            <a:extLst>
              <a:ext uri="{FF2B5EF4-FFF2-40B4-BE49-F238E27FC236}">
                <a16:creationId xmlns:a16="http://schemas.microsoft.com/office/drawing/2014/main" xmlns="" id="{399D2904-981E-4540-85EF-2C9BC4D56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2365376"/>
            <a:ext cx="59055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a:extLst>
              <a:ext uri="{FF2B5EF4-FFF2-40B4-BE49-F238E27FC236}">
                <a16:creationId xmlns:a16="http://schemas.microsoft.com/office/drawing/2014/main" xmlns="" id="{E30ECC21-8733-43F2-B1EC-AE187F2A2FEE}"/>
              </a:ext>
            </a:extLst>
          </p:cNvPr>
          <p:cNvSpPr>
            <a:spLocks noGrp="1"/>
          </p:cNvSpPr>
          <p:nvPr>
            <p:ph type="title"/>
          </p:nvPr>
        </p:nvSpPr>
        <p:spPr/>
        <p:txBody>
          <a:bodyPr/>
          <a:lstStyle/>
          <a:p>
            <a:r>
              <a:rPr lang="el-GR" altLang="en-US" b="1" dirty="0"/>
              <a:t>Καθοδηγητική Ηγεσία</a:t>
            </a:r>
            <a:endParaRPr lang="en-US" altLang="en-US" b="1" dirty="0"/>
          </a:p>
        </p:txBody>
      </p:sp>
      <p:sp>
        <p:nvSpPr>
          <p:cNvPr id="157699" name="Content Placeholder 2">
            <a:extLst>
              <a:ext uri="{FF2B5EF4-FFF2-40B4-BE49-F238E27FC236}">
                <a16:creationId xmlns:a16="http://schemas.microsoft.com/office/drawing/2014/main" xmlns="" id="{F60E5694-8885-4DF3-BEDF-FA270FA7D6DD}"/>
              </a:ext>
            </a:extLst>
          </p:cNvPr>
          <p:cNvSpPr>
            <a:spLocks noGrp="1"/>
          </p:cNvSpPr>
          <p:nvPr>
            <p:ph idx="1"/>
          </p:nvPr>
        </p:nvSpPr>
        <p:spPr/>
        <p:txBody>
          <a:bodyPr/>
          <a:lstStyle/>
          <a:p>
            <a:r>
              <a:rPr lang="en-US" altLang="en-US" sz="3600" b="1" dirty="0"/>
              <a:t>Directive leadership</a:t>
            </a:r>
            <a:r>
              <a:rPr lang="el-GR" altLang="en-US" sz="3600" dirty="0"/>
              <a:t>: Χαρακτηριστικά</a:t>
            </a:r>
            <a:r>
              <a:rPr lang="en-US" altLang="en-US" sz="3600" dirty="0"/>
              <a:t> </a:t>
            </a:r>
            <a:endParaRPr lang="el-GR" altLang="en-US" sz="3600" dirty="0"/>
          </a:p>
          <a:p>
            <a:pPr lvl="1"/>
            <a:r>
              <a:rPr lang="el-GR" altLang="en-US" sz="3200" dirty="0"/>
              <a:t>Συμπεριλαμβάνει τη χρήση της κατεύθυνσης, των εντολών, των καθορισμένων στόχων, την υποβάθμιση και τις ποινές ως τον βασικό μηχανισμό επηρεασμού της συμπεριφοράς των άλλων</a:t>
            </a:r>
            <a:endParaRPr lang="en-US" altLang="en-US" sz="3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5 - Θέση αριθμού διαφάνειας">
            <a:extLst>
              <a:ext uri="{FF2B5EF4-FFF2-40B4-BE49-F238E27FC236}">
                <a16:creationId xmlns:a16="http://schemas.microsoft.com/office/drawing/2014/main" xmlns="" id="{E3675B49-CED5-4A92-B6EA-71C38ACA1FC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
                <a:srgbClr val="FFFFFF"/>
              </a:buClr>
              <a:buSzPct val="100000"/>
              <a:buFont typeface="Arial" panose="020B0604020202020204" pitchFamily="34" charset="0"/>
              <a:buNone/>
            </a:pPr>
            <a:fld id="{B6D54B9F-8BD6-447F-AE1C-631FC9670901}" type="slidenum">
              <a:rPr lang="en-US" altLang="en-US" sz="1400">
                <a:solidFill>
                  <a:srgbClr val="000000"/>
                </a:solidFill>
              </a:rPr>
              <a:pPr>
                <a:spcBef>
                  <a:spcPct val="0"/>
                </a:spcBef>
                <a:buClr>
                  <a:srgbClr val="FFFFFF"/>
                </a:buClr>
                <a:buSzPct val="100000"/>
                <a:buFont typeface="Arial" panose="020B0604020202020204" pitchFamily="34" charset="0"/>
                <a:buNone/>
              </a:pPr>
              <a:t>41</a:t>
            </a:fld>
            <a:endParaRPr lang="en-US" altLang="en-US" sz="1400">
              <a:solidFill>
                <a:srgbClr val="000000"/>
              </a:solidFill>
            </a:endParaRPr>
          </a:p>
        </p:txBody>
      </p:sp>
      <p:sp>
        <p:nvSpPr>
          <p:cNvPr id="158723" name="Rectangle 2">
            <a:extLst>
              <a:ext uri="{FF2B5EF4-FFF2-40B4-BE49-F238E27FC236}">
                <a16:creationId xmlns:a16="http://schemas.microsoft.com/office/drawing/2014/main" xmlns="" id="{1E1606F4-40EE-4368-96CE-496ABA063531}"/>
              </a:ext>
            </a:extLst>
          </p:cNvPr>
          <p:cNvSpPr>
            <a:spLocks noGrp="1" noChangeArrowheads="1"/>
          </p:cNvSpPr>
          <p:nvPr>
            <p:ph type="title"/>
          </p:nvPr>
        </p:nvSpPr>
        <p:spPr>
          <a:xfrm>
            <a:off x="1598875" y="204789"/>
            <a:ext cx="8077200" cy="1066800"/>
          </a:xfrm>
        </p:spPr>
        <p:txBody>
          <a:bodyPr>
            <a:noAutofit/>
          </a:bodyPr>
          <a:lstStyle/>
          <a:p>
            <a:r>
              <a:rPr lang="el-GR" altLang="en-US" sz="4000" b="1" dirty="0"/>
              <a:t>Συναλλακτική Ηγεσία </a:t>
            </a:r>
            <a:r>
              <a:rPr lang="en-US" altLang="en-US" sz="4000" b="1" dirty="0"/>
              <a:t>vs</a:t>
            </a:r>
            <a:r>
              <a:rPr lang="el-GR" altLang="en-US" sz="4000" b="1" dirty="0"/>
              <a:t> Ηγεσία που Μεταμορφώνει</a:t>
            </a:r>
            <a:endParaRPr lang="en-US" altLang="en-US" sz="4000" b="1" dirty="0">
              <a:latin typeface="Adobe Pi Std" panose="05020102010706070708" pitchFamily="82" charset="0"/>
            </a:endParaRPr>
          </a:p>
        </p:txBody>
      </p:sp>
      <p:sp>
        <p:nvSpPr>
          <p:cNvPr id="158724" name="Rectangle 3">
            <a:extLst>
              <a:ext uri="{FF2B5EF4-FFF2-40B4-BE49-F238E27FC236}">
                <a16:creationId xmlns:a16="http://schemas.microsoft.com/office/drawing/2014/main" xmlns="" id="{CE77EFC3-8903-4E3E-A2DA-7BAC0ED102F1}"/>
              </a:ext>
            </a:extLst>
          </p:cNvPr>
          <p:cNvSpPr>
            <a:spLocks noGrp="1" noChangeArrowheads="1"/>
          </p:cNvSpPr>
          <p:nvPr>
            <p:ph type="body" idx="1"/>
          </p:nvPr>
        </p:nvSpPr>
        <p:spPr>
          <a:xfrm>
            <a:off x="1073426" y="1970088"/>
            <a:ext cx="9137374" cy="4354512"/>
          </a:xfrm>
        </p:spPr>
        <p:txBody>
          <a:bodyPr>
            <a:normAutofit lnSpcReduction="10000"/>
          </a:bodyPr>
          <a:lstStyle/>
          <a:p>
            <a:pPr>
              <a:lnSpc>
                <a:spcPct val="90000"/>
              </a:lnSpc>
            </a:pPr>
            <a:r>
              <a:rPr lang="en-US" altLang="en-US" sz="3200" b="1" dirty="0"/>
              <a:t>Transactional Leadership</a:t>
            </a:r>
            <a:r>
              <a:rPr lang="el-GR" altLang="en-US" sz="3200" dirty="0"/>
              <a:t>: Συμπεριφορές</a:t>
            </a:r>
            <a:endParaRPr lang="en-US" altLang="en-US" sz="3200" dirty="0"/>
          </a:p>
          <a:p>
            <a:pPr lvl="1">
              <a:lnSpc>
                <a:spcPct val="90000"/>
              </a:lnSpc>
            </a:pPr>
            <a:r>
              <a:rPr lang="el-GR" altLang="en-US" sz="2800" dirty="0"/>
              <a:t>Ο ηγέτης εστιάζεται στην εκτέλεση των καθηκόντων και στη διατήρηση καλών σχέσεων στην εργασία ανταλλάσσοντας υποσχέσεις για ανταμοιβές ανάλογες με την απόδοση</a:t>
            </a:r>
            <a:r>
              <a:rPr lang="en-US" altLang="en-US" sz="2800" dirty="0"/>
              <a:t>.</a:t>
            </a:r>
          </a:p>
          <a:p>
            <a:pPr>
              <a:lnSpc>
                <a:spcPct val="90000"/>
              </a:lnSpc>
            </a:pPr>
            <a:r>
              <a:rPr lang="en-US" altLang="en-US" sz="3200" b="1" dirty="0"/>
              <a:t>Transformational Leadership</a:t>
            </a:r>
            <a:r>
              <a:rPr lang="el-GR" altLang="en-US" sz="3200" dirty="0"/>
              <a:t>: Συμπεριφορές</a:t>
            </a:r>
            <a:endParaRPr lang="en-US" altLang="en-US" sz="3200" dirty="0"/>
          </a:p>
          <a:p>
            <a:pPr lvl="1">
              <a:lnSpc>
                <a:spcPct val="90000"/>
              </a:lnSpc>
            </a:pPr>
            <a:r>
              <a:rPr lang="el-GR" altLang="en-US" sz="2800" dirty="0"/>
              <a:t>Ενέργειες του ηγέτη που οδηγούν σε σημαντικές αλλαγές στις στάσεις και τις παραδοχές των μελών ενός οργανισμού και κτίζουν τη δέσμευση των υπαλλήλων στην αποστολή τους στόχους και τις στρατηγικές ενός οργανισμού</a:t>
            </a:r>
            <a:endParaRPr lang="en-US" altLang="en-U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5 - Θέση αριθμού διαφάνειας">
            <a:extLst>
              <a:ext uri="{FF2B5EF4-FFF2-40B4-BE49-F238E27FC236}">
                <a16:creationId xmlns:a16="http://schemas.microsoft.com/office/drawing/2014/main" xmlns="" id="{F406E821-0AE8-490B-BF73-35D6C8B3370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
                <a:srgbClr val="FFFFFF"/>
              </a:buClr>
              <a:buSzPct val="100000"/>
              <a:buFont typeface="Arial" panose="020B0604020202020204" pitchFamily="34" charset="0"/>
              <a:buNone/>
            </a:pPr>
            <a:fld id="{29182018-5449-4499-B54C-FB0228E1F9CC}" type="slidenum">
              <a:rPr lang="en-US" altLang="en-US" sz="1400">
                <a:solidFill>
                  <a:srgbClr val="000000"/>
                </a:solidFill>
              </a:rPr>
              <a:pPr>
                <a:spcBef>
                  <a:spcPct val="0"/>
                </a:spcBef>
                <a:buClr>
                  <a:srgbClr val="FFFFFF"/>
                </a:buClr>
                <a:buSzPct val="100000"/>
                <a:buFont typeface="Arial" panose="020B0604020202020204" pitchFamily="34" charset="0"/>
                <a:buNone/>
              </a:pPr>
              <a:t>42</a:t>
            </a:fld>
            <a:endParaRPr lang="en-US" altLang="en-US" sz="1400">
              <a:solidFill>
                <a:srgbClr val="000000"/>
              </a:solidFill>
            </a:endParaRPr>
          </a:p>
        </p:txBody>
      </p:sp>
      <p:sp>
        <p:nvSpPr>
          <p:cNvPr id="159747" name="Rectangle 2">
            <a:extLst>
              <a:ext uri="{FF2B5EF4-FFF2-40B4-BE49-F238E27FC236}">
                <a16:creationId xmlns:a16="http://schemas.microsoft.com/office/drawing/2014/main" xmlns="" id="{B6EB3B8A-C189-4D5E-887C-9BC43927BD8B}"/>
              </a:ext>
            </a:extLst>
          </p:cNvPr>
          <p:cNvSpPr>
            <a:spLocks noGrp="1" noChangeArrowheads="1"/>
          </p:cNvSpPr>
          <p:nvPr>
            <p:ph type="title"/>
          </p:nvPr>
        </p:nvSpPr>
        <p:spPr>
          <a:xfrm>
            <a:off x="1137037" y="381000"/>
            <a:ext cx="10546963" cy="838200"/>
          </a:xfrm>
        </p:spPr>
        <p:txBody>
          <a:bodyPr>
            <a:normAutofit/>
          </a:bodyPr>
          <a:lstStyle/>
          <a:p>
            <a:r>
              <a:rPr lang="el-GR" altLang="en-US" sz="4800" b="1" dirty="0"/>
              <a:t>Χαρισματική Ηγεσία</a:t>
            </a:r>
            <a:endParaRPr lang="en-US" altLang="en-US" sz="4800" b="1" dirty="0"/>
          </a:p>
        </p:txBody>
      </p:sp>
      <p:sp>
        <p:nvSpPr>
          <p:cNvPr id="159748" name="Rectangle 3">
            <a:extLst>
              <a:ext uri="{FF2B5EF4-FFF2-40B4-BE49-F238E27FC236}">
                <a16:creationId xmlns:a16="http://schemas.microsoft.com/office/drawing/2014/main" xmlns="" id="{AF32769E-67EC-481E-A905-D8EDA32B94F6}"/>
              </a:ext>
            </a:extLst>
          </p:cNvPr>
          <p:cNvSpPr>
            <a:spLocks noGrp="1" noChangeArrowheads="1"/>
          </p:cNvSpPr>
          <p:nvPr>
            <p:ph type="body" idx="1"/>
          </p:nvPr>
        </p:nvSpPr>
        <p:spPr>
          <a:xfrm>
            <a:off x="816864" y="2017714"/>
            <a:ext cx="9662224" cy="4435475"/>
          </a:xfrm>
        </p:spPr>
        <p:txBody>
          <a:bodyPr>
            <a:normAutofit lnSpcReduction="10000"/>
          </a:bodyPr>
          <a:lstStyle/>
          <a:p>
            <a:pPr>
              <a:lnSpc>
                <a:spcPct val="90000"/>
              </a:lnSpc>
            </a:pPr>
            <a:r>
              <a:rPr lang="el-GR" altLang="en-US" sz="3200" dirty="0"/>
              <a:t>Όταν ο </a:t>
            </a:r>
            <a:r>
              <a:rPr lang="el-GR" altLang="en-US" sz="3200" b="1" dirty="0"/>
              <a:t>Ηγέτης είναι Χαρισματικός </a:t>
            </a:r>
            <a:r>
              <a:rPr lang="el-GR" altLang="en-US" sz="3200" dirty="0"/>
              <a:t>οι Οπαδοί:</a:t>
            </a:r>
            <a:endParaRPr lang="en-US" altLang="en-US" sz="3200" dirty="0"/>
          </a:p>
          <a:p>
            <a:pPr lvl="1">
              <a:lnSpc>
                <a:spcPct val="90000"/>
              </a:lnSpc>
            </a:pPr>
            <a:r>
              <a:rPr lang="el-GR" altLang="en-US" sz="2800" dirty="0"/>
              <a:t>Συμμετέχουν με ηρωικό ή απρόσμενα ενεργό τρόπο στην επίτευξη των στόχων του οργανισμού</a:t>
            </a:r>
            <a:endParaRPr lang="en-US" altLang="en-US" sz="2800" dirty="0"/>
          </a:p>
          <a:p>
            <a:pPr lvl="1">
              <a:lnSpc>
                <a:spcPct val="90000"/>
              </a:lnSpc>
            </a:pPr>
            <a:r>
              <a:rPr lang="el-GR" altLang="en-US" sz="2800" dirty="0"/>
              <a:t>Είναι παρακινούμενοι και προσπαθούν με υπερβάλλοντα ζήλο να δείξουν την ικανοποίηση και το σεβασμό τους στον ηγέτη τους</a:t>
            </a:r>
            <a:endParaRPr lang="en-US" altLang="en-US" sz="2800" dirty="0"/>
          </a:p>
          <a:p>
            <a:pPr>
              <a:lnSpc>
                <a:spcPct val="90000"/>
              </a:lnSpc>
            </a:pPr>
            <a:r>
              <a:rPr lang="el-GR" altLang="en-US" sz="3200" dirty="0"/>
              <a:t>Ο χαρισματικός ηγέτης φαίνεται περισσότερο κατάλληλος όταν τα καθήκοντα των οπαδών του έχουν και ένα ιδεολογικό υπόβαθρο ή όταν το περιβάλλον χαρακτηρίζεται από υψηλό βαθμό άγχους και αβεβαιότητας</a:t>
            </a:r>
            <a:endParaRPr lang="en-US" altLang="en-US" sz="3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a:extLst>
              <a:ext uri="{FF2B5EF4-FFF2-40B4-BE49-F238E27FC236}">
                <a16:creationId xmlns:a16="http://schemas.microsoft.com/office/drawing/2014/main" xmlns="" id="{86C6FF83-AC00-4C8B-9591-859C576C4CA9}"/>
              </a:ext>
            </a:extLst>
          </p:cNvPr>
          <p:cNvSpPr>
            <a:spLocks noGrp="1"/>
          </p:cNvSpPr>
          <p:nvPr>
            <p:ph type="title"/>
          </p:nvPr>
        </p:nvSpPr>
        <p:spPr/>
        <p:txBody>
          <a:bodyPr/>
          <a:lstStyle/>
          <a:p>
            <a:r>
              <a:rPr lang="el-GR" altLang="en-US"/>
              <a:t>Ηγεσία Ενδυνάμωσης</a:t>
            </a:r>
            <a:endParaRPr lang="en-US" altLang="en-US"/>
          </a:p>
        </p:txBody>
      </p:sp>
      <p:sp>
        <p:nvSpPr>
          <p:cNvPr id="160771" name="Content Placeholder 2">
            <a:extLst>
              <a:ext uri="{FF2B5EF4-FFF2-40B4-BE49-F238E27FC236}">
                <a16:creationId xmlns:a16="http://schemas.microsoft.com/office/drawing/2014/main" xmlns="" id="{2D2ABD9C-BD9E-46A2-AD99-B6508DAC3522}"/>
              </a:ext>
            </a:extLst>
          </p:cNvPr>
          <p:cNvSpPr>
            <a:spLocks noGrp="1"/>
          </p:cNvSpPr>
          <p:nvPr>
            <p:ph idx="1"/>
          </p:nvPr>
        </p:nvSpPr>
        <p:spPr/>
        <p:txBody>
          <a:bodyPr/>
          <a:lstStyle/>
          <a:p>
            <a:r>
              <a:rPr lang="en-US" altLang="en-US" sz="3600" b="1" dirty="0"/>
              <a:t>Empowering leadership </a:t>
            </a:r>
            <a:r>
              <a:rPr lang="el-GR" altLang="en-US" sz="3600" dirty="0"/>
              <a:t>Χαρακτηριστικά:</a:t>
            </a:r>
          </a:p>
          <a:p>
            <a:pPr lvl="1"/>
            <a:r>
              <a:rPr lang="el-GR" altLang="en-US" sz="3200" dirty="0"/>
              <a:t>Δίνει έμφαση στην ανάπτυξη των ικανοτήτων των οπαδών και την αυτό-διοίκηση</a:t>
            </a:r>
            <a:endParaRPr lang="en-US" altLang="en-US" sz="3200" dirty="0"/>
          </a:p>
          <a:p>
            <a:pPr lvl="1"/>
            <a:r>
              <a:rPr lang="el-GR" altLang="en-US" sz="3200" dirty="0"/>
              <a:t>Εμπεριέχει την εξουσιοδότηση, την εμπιστοσύνη, την παραχώρηση του ελέγχου στον εργαζόμενο</a:t>
            </a:r>
          </a:p>
          <a:p>
            <a:pPr lvl="1"/>
            <a:endParaRPr lang="en-US" altLang="en-US" sz="3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4">
            <a:extLst>
              <a:ext uri="{FF2B5EF4-FFF2-40B4-BE49-F238E27FC236}">
                <a16:creationId xmlns:a16="http://schemas.microsoft.com/office/drawing/2014/main" xmlns="" id="{C326D232-37AB-4F8E-8139-89D339F05257}"/>
              </a:ext>
            </a:extLst>
          </p:cNvPr>
          <p:cNvSpPr>
            <a:spLocks noGrp="1" noChangeArrowheads="1"/>
          </p:cNvSpPr>
          <p:nvPr>
            <p:ph type="title" sz="quarter"/>
          </p:nvPr>
        </p:nvSpPr>
        <p:spPr>
          <a:xfrm>
            <a:off x="2438400" y="241300"/>
            <a:ext cx="8229600" cy="1371600"/>
          </a:xfrm>
        </p:spPr>
        <p:txBody>
          <a:bodyPr/>
          <a:lstStyle/>
          <a:p>
            <a:r>
              <a:rPr lang="el-GR" altLang="en-US"/>
              <a:t>Εμπόδια στην Ενδυνάμωση</a:t>
            </a:r>
            <a:endParaRPr lang="en-US" altLang="en-US"/>
          </a:p>
        </p:txBody>
      </p:sp>
      <p:sp>
        <p:nvSpPr>
          <p:cNvPr id="161795" name="Rectangle 5">
            <a:extLst>
              <a:ext uri="{FF2B5EF4-FFF2-40B4-BE49-F238E27FC236}">
                <a16:creationId xmlns:a16="http://schemas.microsoft.com/office/drawing/2014/main" xmlns="" id="{9DB24AA0-D546-4C12-978A-C4E9703F9A74}"/>
              </a:ext>
            </a:extLst>
          </p:cNvPr>
          <p:cNvSpPr>
            <a:spLocks noGrp="1" noChangeArrowheads="1"/>
          </p:cNvSpPr>
          <p:nvPr>
            <p:ph sz="quarter" idx="1"/>
          </p:nvPr>
        </p:nvSpPr>
        <p:spPr/>
        <p:txBody>
          <a:bodyPr/>
          <a:lstStyle/>
          <a:p>
            <a:r>
              <a:rPr lang="el-GR" altLang="en-US" sz="2400"/>
              <a:t>Η δοξασία ότι η ενδυνάμωση των άλλων συνεπάγεται την απώλεια της δύναμή σου</a:t>
            </a:r>
            <a:endParaRPr lang="en-US" altLang="en-US" sz="2400"/>
          </a:p>
        </p:txBody>
      </p:sp>
      <p:sp>
        <p:nvSpPr>
          <p:cNvPr id="161796" name="Rectangle 6">
            <a:extLst>
              <a:ext uri="{FF2B5EF4-FFF2-40B4-BE49-F238E27FC236}">
                <a16:creationId xmlns:a16="http://schemas.microsoft.com/office/drawing/2014/main" xmlns="" id="{F12EB7FC-6F72-4212-862C-4308BAA3F584}"/>
              </a:ext>
            </a:extLst>
          </p:cNvPr>
          <p:cNvSpPr>
            <a:spLocks noGrp="1" noChangeArrowheads="1"/>
          </p:cNvSpPr>
          <p:nvPr>
            <p:ph sz="quarter" idx="2"/>
          </p:nvPr>
        </p:nvSpPr>
        <p:spPr/>
        <p:txBody>
          <a:bodyPr/>
          <a:lstStyle/>
          <a:p>
            <a:r>
              <a:rPr lang="el-GR" altLang="en-US" sz="2400"/>
              <a:t>Δεν μπορείς να δεχτείς τις αρνητικές επιπτώσεις των πράξεων άλλων επάνω σου – στον ηγέτη</a:t>
            </a:r>
            <a:endParaRPr lang="en-US" altLang="en-US" sz="2400"/>
          </a:p>
          <a:p>
            <a:pPr>
              <a:buFont typeface="Wingdings" panose="05000000000000000000" pitchFamily="2" charset="2"/>
              <a:buNone/>
            </a:pPr>
            <a:endParaRPr lang="en-US" altLang="en-US" sz="2400"/>
          </a:p>
        </p:txBody>
      </p:sp>
      <p:sp>
        <p:nvSpPr>
          <p:cNvPr id="161797" name="Rectangle 7">
            <a:extLst>
              <a:ext uri="{FF2B5EF4-FFF2-40B4-BE49-F238E27FC236}">
                <a16:creationId xmlns:a16="http://schemas.microsoft.com/office/drawing/2014/main" xmlns="" id="{B84E0193-4C19-4219-A848-93BE06951389}"/>
              </a:ext>
            </a:extLst>
          </p:cNvPr>
          <p:cNvSpPr>
            <a:spLocks noGrp="1" noChangeArrowheads="1"/>
          </p:cNvSpPr>
          <p:nvPr>
            <p:ph sz="quarter" idx="3"/>
          </p:nvPr>
        </p:nvSpPr>
        <p:spPr>
          <a:xfrm>
            <a:off x="1863725" y="3675063"/>
            <a:ext cx="4038600" cy="1155700"/>
          </a:xfrm>
        </p:spPr>
        <p:txBody>
          <a:bodyPr/>
          <a:lstStyle/>
          <a:p>
            <a:r>
              <a:rPr lang="el-GR" altLang="en-US" sz="2400"/>
              <a:t>Δεν επιτρέπεις στους υφιστάμενους να κάνουν λάθη </a:t>
            </a:r>
            <a:endParaRPr lang="en-US" altLang="en-US" sz="2400"/>
          </a:p>
        </p:txBody>
      </p:sp>
      <p:pic>
        <p:nvPicPr>
          <p:cNvPr id="161798" name="Picture 13" descr="j0212957">
            <a:extLst>
              <a:ext uri="{FF2B5EF4-FFF2-40B4-BE49-F238E27FC236}">
                <a16:creationId xmlns:a16="http://schemas.microsoft.com/office/drawing/2014/main" xmlns="" id="{0FEA02D4-E972-4AA3-ABC8-681D9878F49F}"/>
              </a:ext>
            </a:extLst>
          </p:cNvPr>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a:xfrm>
            <a:off x="7239000" y="5410200"/>
            <a:ext cx="1830388" cy="1149350"/>
          </a:xfrm>
        </p:spPr>
      </p:pic>
      <p:sp>
        <p:nvSpPr>
          <p:cNvPr id="161799" name="Text Box 14">
            <a:extLst>
              <a:ext uri="{FF2B5EF4-FFF2-40B4-BE49-F238E27FC236}">
                <a16:creationId xmlns:a16="http://schemas.microsoft.com/office/drawing/2014/main" xmlns="" id="{C316CF2B-2CB7-4B07-AAE5-50E75FBC4275}"/>
              </a:ext>
            </a:extLst>
          </p:cNvPr>
          <p:cNvSpPr txBox="1">
            <a:spLocks noChangeArrowheads="1"/>
          </p:cNvSpPr>
          <p:nvPr/>
        </p:nvSpPr>
        <p:spPr bwMode="auto">
          <a:xfrm>
            <a:off x="1863725" y="4937126"/>
            <a:ext cx="3048000" cy="36671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800">
                <a:solidFill>
                  <a:schemeClr val="bg1"/>
                </a:solidFill>
                <a:latin typeface="Arial" panose="020B0604020202020204" pitchFamily="34" charset="0"/>
              </a:rPr>
              <a:t>Welcome to Empowerment</a:t>
            </a:r>
          </a:p>
        </p:txBody>
      </p:sp>
      <p:pic>
        <p:nvPicPr>
          <p:cNvPr id="161800" name="Picture 16" descr="j0293828">
            <a:extLst>
              <a:ext uri="{FF2B5EF4-FFF2-40B4-BE49-F238E27FC236}">
                <a16:creationId xmlns:a16="http://schemas.microsoft.com/office/drawing/2014/main" xmlns="" id="{3A69E4B3-B84B-4C75-B8CE-69AC8947E8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1" y="3962400"/>
            <a:ext cx="17446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801" name="Picture 17" descr="j0293828">
            <a:extLst>
              <a:ext uri="{FF2B5EF4-FFF2-40B4-BE49-F238E27FC236}">
                <a16:creationId xmlns:a16="http://schemas.microsoft.com/office/drawing/2014/main" xmlns="" id="{E8738C08-D396-4D8F-A963-ED6C06C715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1" y="3810000"/>
            <a:ext cx="17446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2" name="Text Box 21">
            <a:extLst>
              <a:ext uri="{FF2B5EF4-FFF2-40B4-BE49-F238E27FC236}">
                <a16:creationId xmlns:a16="http://schemas.microsoft.com/office/drawing/2014/main" xmlns="" id="{8CECA559-12BD-45CA-9970-757EE46F5879}"/>
              </a:ext>
            </a:extLst>
          </p:cNvPr>
          <p:cNvSpPr txBox="1">
            <a:spLocks noChangeArrowheads="1"/>
          </p:cNvSpPr>
          <p:nvPr/>
        </p:nvSpPr>
        <p:spPr bwMode="auto">
          <a:xfrm flipH="1">
            <a:off x="3000375" y="5410201"/>
            <a:ext cx="457200" cy="366713"/>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solidFill>
                <a:schemeClr val="bg1"/>
              </a:solidFill>
              <a:latin typeface="Arial" panose="020B0604020202020204" pitchFamily="34" charset="0"/>
            </a:endParaRPr>
          </a:p>
        </p:txBody>
      </p:sp>
      <p:sp>
        <p:nvSpPr>
          <p:cNvPr id="161803" name="Text Box 22">
            <a:extLst>
              <a:ext uri="{FF2B5EF4-FFF2-40B4-BE49-F238E27FC236}">
                <a16:creationId xmlns:a16="http://schemas.microsoft.com/office/drawing/2014/main" xmlns="" id="{624B0EB0-4C4E-4281-A34E-D41FBAF32429}"/>
              </a:ext>
            </a:extLst>
          </p:cNvPr>
          <p:cNvSpPr txBox="1">
            <a:spLocks noChangeArrowheads="1"/>
          </p:cNvSpPr>
          <p:nvPr/>
        </p:nvSpPr>
        <p:spPr bwMode="auto">
          <a:xfrm>
            <a:off x="8915400" y="5667376"/>
            <a:ext cx="1752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800">
                <a:solidFill>
                  <a:schemeClr val="bg1"/>
                </a:solidFill>
                <a:latin typeface="Arial" panose="020B0604020202020204" pitchFamily="34" charset="0"/>
              </a:rPr>
              <a:t>You (on the road to empowerment)</a:t>
            </a:r>
          </a:p>
          <a:p>
            <a:pPr>
              <a:spcBef>
                <a:spcPct val="0"/>
              </a:spcBef>
              <a:buClrTx/>
              <a:buSzTx/>
              <a:buFontTx/>
              <a:buNone/>
            </a:pPr>
            <a:endParaRPr lang="en-US" altLang="en-US" sz="1800">
              <a:solidFill>
                <a:schemeClr val="bg1"/>
              </a:solidFill>
              <a:latin typeface="Arial" panose="020B0604020202020204" pitchFamily="34" charset="0"/>
            </a:endParaRPr>
          </a:p>
        </p:txBody>
      </p:sp>
      <p:pic>
        <p:nvPicPr>
          <p:cNvPr id="161804" name="Picture 23">
            <a:extLst>
              <a:ext uri="{FF2B5EF4-FFF2-40B4-BE49-F238E27FC236}">
                <a16:creationId xmlns:a16="http://schemas.microsoft.com/office/drawing/2014/main" xmlns="" id="{222416E9-0485-4247-A6E4-4A2B21CC2C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5486401"/>
            <a:ext cx="1143000"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xmlns="" id="{F764E7B0-960D-4A1E-BE32-8A3EC1939D6E}"/>
              </a:ext>
            </a:extLst>
          </p:cNvPr>
          <p:cNvSpPr>
            <a:spLocks noGrp="1" noChangeArrowheads="1"/>
          </p:cNvSpPr>
          <p:nvPr>
            <p:ph type="title"/>
          </p:nvPr>
        </p:nvSpPr>
        <p:spPr/>
        <p:txBody>
          <a:bodyPr/>
          <a:lstStyle/>
          <a:p>
            <a:pPr eaLnBrk="1" hangingPunct="1"/>
            <a:r>
              <a:rPr lang="el-GR" altLang="en-US" b="1" dirty="0"/>
              <a:t>Κατηγορίες Ηγετών</a:t>
            </a:r>
            <a:endParaRPr lang="en-US" altLang="en-US" b="1" dirty="0"/>
          </a:p>
        </p:txBody>
      </p:sp>
      <p:sp>
        <p:nvSpPr>
          <p:cNvPr id="162819" name="Rectangle 3">
            <a:extLst>
              <a:ext uri="{FF2B5EF4-FFF2-40B4-BE49-F238E27FC236}">
                <a16:creationId xmlns:a16="http://schemas.microsoft.com/office/drawing/2014/main" xmlns="" id="{F8A7837A-2A21-47B7-BED7-9B8D1F8B88E9}"/>
              </a:ext>
            </a:extLst>
          </p:cNvPr>
          <p:cNvSpPr>
            <a:spLocks noGrp="1" noChangeArrowheads="1"/>
          </p:cNvSpPr>
          <p:nvPr>
            <p:ph idx="1"/>
          </p:nvPr>
        </p:nvSpPr>
        <p:spPr/>
        <p:txBody>
          <a:bodyPr/>
          <a:lstStyle/>
          <a:p>
            <a:pPr eaLnBrk="1" hangingPunct="1"/>
            <a:r>
              <a:rPr lang="el-GR" altLang="en-US" dirty="0"/>
              <a:t>Οραματιστής - </a:t>
            </a:r>
            <a:r>
              <a:rPr lang="en-GB" altLang="en-US" dirty="0"/>
              <a:t>Visionary</a:t>
            </a:r>
          </a:p>
          <a:p>
            <a:pPr eaLnBrk="1" hangingPunct="1"/>
            <a:r>
              <a:rPr lang="el-GR" altLang="en-US" dirty="0"/>
              <a:t>Επιβλητικός - </a:t>
            </a:r>
            <a:r>
              <a:rPr lang="en-GB" altLang="en-US" dirty="0"/>
              <a:t>Commanding</a:t>
            </a:r>
          </a:p>
          <a:p>
            <a:pPr eaLnBrk="1" hangingPunct="1"/>
            <a:r>
              <a:rPr lang="el-GR" altLang="en-US" dirty="0"/>
              <a:t>Προπονητής - </a:t>
            </a:r>
            <a:r>
              <a:rPr lang="en-GB" altLang="en-US" dirty="0"/>
              <a:t>Coach</a:t>
            </a:r>
          </a:p>
          <a:p>
            <a:pPr eaLnBrk="1" hangingPunct="1"/>
            <a:r>
              <a:rPr lang="el-GR" altLang="en-US" dirty="0"/>
              <a:t>Σχεσιακός - </a:t>
            </a:r>
            <a:r>
              <a:rPr lang="en-GB" altLang="en-US" dirty="0"/>
              <a:t>Affiliative</a:t>
            </a:r>
          </a:p>
          <a:p>
            <a:pPr eaLnBrk="1" hangingPunct="1"/>
            <a:r>
              <a:rPr lang="el-GR" altLang="en-US" dirty="0"/>
              <a:t>Δημοκρατικός - </a:t>
            </a:r>
            <a:r>
              <a:rPr lang="en-GB" altLang="en-US" dirty="0"/>
              <a:t>Democratic</a:t>
            </a:r>
          </a:p>
          <a:p>
            <a:pPr eaLnBrk="1" hangingPunct="1"/>
            <a:r>
              <a:rPr lang="el-GR" altLang="en-US" dirty="0"/>
              <a:t>Ρυθμιστής - </a:t>
            </a:r>
            <a:r>
              <a:rPr lang="en-GB" altLang="en-US" dirty="0"/>
              <a:t>Pacesetting</a:t>
            </a:r>
          </a:p>
          <a:p>
            <a:pPr eaLnBrk="1" hangingPunct="1"/>
            <a:r>
              <a:rPr lang="el-GR" altLang="en-US" dirty="0"/>
              <a:t>Χαρισματικός - </a:t>
            </a:r>
            <a:r>
              <a:rPr lang="en-GB" altLang="en-US" dirty="0"/>
              <a:t>Charismatic</a:t>
            </a:r>
            <a:endParaRPr lang="en-US"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4">
            <a:extLst>
              <a:ext uri="{FF2B5EF4-FFF2-40B4-BE49-F238E27FC236}">
                <a16:creationId xmlns:a16="http://schemas.microsoft.com/office/drawing/2014/main" xmlns="" id="{F444157A-051C-4147-B48D-5915884B1FA4}"/>
              </a:ext>
            </a:extLst>
          </p:cNvPr>
          <p:cNvSpPr>
            <a:spLocks noGrp="1" noChangeArrowheads="1"/>
          </p:cNvSpPr>
          <p:nvPr>
            <p:ph type="title"/>
          </p:nvPr>
        </p:nvSpPr>
        <p:spPr/>
        <p:txBody>
          <a:bodyPr/>
          <a:lstStyle/>
          <a:p>
            <a:pPr eaLnBrk="1" hangingPunct="1"/>
            <a:r>
              <a:rPr lang="el-GR" altLang="en-US"/>
              <a:t>Οραματιστής</a:t>
            </a:r>
            <a:endParaRPr lang="en-US" altLang="en-US"/>
          </a:p>
        </p:txBody>
      </p:sp>
      <p:pic>
        <p:nvPicPr>
          <p:cNvPr id="163843" name="Picture 7" descr="mlk">
            <a:extLst>
              <a:ext uri="{FF2B5EF4-FFF2-40B4-BE49-F238E27FC236}">
                <a16:creationId xmlns:a16="http://schemas.microsoft.com/office/drawing/2014/main" xmlns="" id="{A3805B26-8F6A-49C9-B1B4-A4B77B9256B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08888" y="2492376"/>
            <a:ext cx="2381250" cy="25241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44" name="Rectangle 5">
            <a:extLst>
              <a:ext uri="{FF2B5EF4-FFF2-40B4-BE49-F238E27FC236}">
                <a16:creationId xmlns:a16="http://schemas.microsoft.com/office/drawing/2014/main" xmlns="" id="{E710DDB1-62BF-4428-9DF3-DD40671395C1}"/>
              </a:ext>
            </a:extLst>
          </p:cNvPr>
          <p:cNvSpPr>
            <a:spLocks noGrp="1" noChangeArrowheads="1"/>
          </p:cNvSpPr>
          <p:nvPr>
            <p:ph type="body" sz="half" idx="4294967295"/>
          </p:nvPr>
        </p:nvSpPr>
        <p:spPr>
          <a:xfrm>
            <a:off x="1524000" y="1600200"/>
            <a:ext cx="5194300" cy="4852988"/>
          </a:xfrm>
        </p:spPr>
        <p:txBody>
          <a:bodyPr/>
          <a:lstStyle/>
          <a:p>
            <a:pPr eaLnBrk="1" hangingPunct="1"/>
            <a:r>
              <a:rPr lang="el-GR" altLang="en-US"/>
              <a:t>Χρήσιμος όταν χρειάζεται νέα κατεύθυνση</a:t>
            </a:r>
            <a:endParaRPr lang="en-US" altLang="en-US"/>
          </a:p>
          <a:p>
            <a:pPr eaLnBrk="1" hangingPunct="1"/>
            <a:r>
              <a:rPr lang="el-GR" altLang="en-US"/>
              <a:t>Σκοπός είναι η μετακίνηση σε μοιρασμένα όνειρα </a:t>
            </a:r>
          </a:p>
          <a:p>
            <a:pPr eaLnBrk="1" hangingPunct="1"/>
            <a:r>
              <a:rPr lang="el-GR" altLang="en-US"/>
              <a:t>Οι ηγέτες διατυπώνουν τον σκοπό αλλά ΌΧΙ πως αυτός θα επιτευχθεί</a:t>
            </a:r>
            <a:endParaRPr lang="en-US" altLang="en-US"/>
          </a:p>
          <a:p>
            <a:pPr eaLnBrk="1" hangingPunct="1"/>
            <a:r>
              <a:rPr lang="el-GR" altLang="en-US"/>
              <a:t>Οι οπαδοί είναι ελεύθεροι να καινοτομούν να πειραματίζονται και να αναλαμβάνουν κίνδυνο</a:t>
            </a:r>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4">
            <a:extLst>
              <a:ext uri="{FF2B5EF4-FFF2-40B4-BE49-F238E27FC236}">
                <a16:creationId xmlns:a16="http://schemas.microsoft.com/office/drawing/2014/main" xmlns="" id="{D9D3D1E3-3DAF-48A1-9A16-CABD80C22E00}"/>
              </a:ext>
            </a:extLst>
          </p:cNvPr>
          <p:cNvSpPr>
            <a:spLocks noGrp="1" noChangeArrowheads="1"/>
          </p:cNvSpPr>
          <p:nvPr>
            <p:ph type="title"/>
          </p:nvPr>
        </p:nvSpPr>
        <p:spPr/>
        <p:txBody>
          <a:bodyPr/>
          <a:lstStyle/>
          <a:p>
            <a:pPr eaLnBrk="1" hangingPunct="1"/>
            <a:r>
              <a:rPr lang="el-GR" altLang="en-US"/>
              <a:t>Επιβλητικός</a:t>
            </a:r>
            <a:endParaRPr lang="en-US" altLang="en-US"/>
          </a:p>
        </p:txBody>
      </p:sp>
      <p:pic>
        <p:nvPicPr>
          <p:cNvPr id="164867" name="Picture 7" descr="McA">
            <a:extLst>
              <a:ext uri="{FF2B5EF4-FFF2-40B4-BE49-F238E27FC236}">
                <a16:creationId xmlns:a16="http://schemas.microsoft.com/office/drawing/2014/main" xmlns="" id="{64AC7393-7DBF-49F7-8E75-FD2F279B0E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824788" y="2420938"/>
            <a:ext cx="2493962" cy="31686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868" name="Rectangle 5">
            <a:extLst>
              <a:ext uri="{FF2B5EF4-FFF2-40B4-BE49-F238E27FC236}">
                <a16:creationId xmlns:a16="http://schemas.microsoft.com/office/drawing/2014/main" xmlns="" id="{CE0124A9-62C4-4058-BF31-60AD6AC0154D}"/>
              </a:ext>
            </a:extLst>
          </p:cNvPr>
          <p:cNvSpPr>
            <a:spLocks noGrp="1" noChangeArrowheads="1"/>
          </p:cNvSpPr>
          <p:nvPr>
            <p:ph type="body" sz="half" idx="4294967295"/>
          </p:nvPr>
        </p:nvSpPr>
        <p:spPr>
          <a:xfrm>
            <a:off x="816864" y="1730928"/>
            <a:ext cx="6126861" cy="3763963"/>
          </a:xfrm>
        </p:spPr>
        <p:txBody>
          <a:bodyPr/>
          <a:lstStyle/>
          <a:p>
            <a:pPr eaLnBrk="1" hangingPunct="1"/>
            <a:r>
              <a:rPr lang="el-GR" altLang="en-US" dirty="0"/>
              <a:t>Κλασικά στρατιωτικός τρόπος ηγεσίας</a:t>
            </a:r>
            <a:endParaRPr lang="en-US" altLang="en-US" dirty="0"/>
          </a:p>
          <a:p>
            <a:pPr eaLnBrk="1" hangingPunct="1"/>
            <a:r>
              <a:rPr lang="el-GR" altLang="en-US" dirty="0"/>
              <a:t>Χρησιμοποιείται περισσότερο αλλά είναι λιγότερο αποτελεσματικός </a:t>
            </a:r>
          </a:p>
          <a:p>
            <a:pPr eaLnBrk="1" hangingPunct="1"/>
            <a:r>
              <a:rPr lang="el-GR" altLang="en-US" dirty="0"/>
              <a:t>Σπάνια χρησιμοποιεί τον έπαινο, τα βραβεία</a:t>
            </a:r>
            <a:endParaRPr lang="en-US" altLang="en-US" dirty="0"/>
          </a:p>
          <a:p>
            <a:pPr eaLnBrk="1" hangingPunct="1"/>
            <a:r>
              <a:rPr lang="el-GR" altLang="en-US" dirty="0"/>
              <a:t>Χαμηλό ηθικό και ικανοποίηση από την εργασία</a:t>
            </a:r>
            <a:endParaRPr lang="en-US" altLang="en-US" dirty="0"/>
          </a:p>
          <a:p>
            <a:pPr eaLnBrk="1" hangingPunct="1"/>
            <a:r>
              <a:rPr lang="el-GR" altLang="en-US" dirty="0"/>
              <a:t>Αποτελεσματικός σε συνθήκες κρίσης</a:t>
            </a:r>
            <a:endParaRPr lang="en-US"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4">
            <a:extLst>
              <a:ext uri="{FF2B5EF4-FFF2-40B4-BE49-F238E27FC236}">
                <a16:creationId xmlns:a16="http://schemas.microsoft.com/office/drawing/2014/main" xmlns="" id="{E06F998A-9E2B-4753-8A23-70AC305BCCCF}"/>
              </a:ext>
            </a:extLst>
          </p:cNvPr>
          <p:cNvSpPr>
            <a:spLocks noGrp="1" noChangeArrowheads="1"/>
          </p:cNvSpPr>
          <p:nvPr>
            <p:ph type="title"/>
          </p:nvPr>
        </p:nvSpPr>
        <p:spPr/>
        <p:txBody>
          <a:bodyPr/>
          <a:lstStyle/>
          <a:p>
            <a:pPr eaLnBrk="1" hangingPunct="1"/>
            <a:r>
              <a:rPr lang="el-GR" altLang="en-US"/>
              <a:t>Ρυθμιστής</a:t>
            </a:r>
            <a:endParaRPr lang="en-US" altLang="en-US"/>
          </a:p>
        </p:txBody>
      </p:sp>
      <p:pic>
        <p:nvPicPr>
          <p:cNvPr id="165891" name="Picture 7" descr="220px-Sir_Arthur_Wellesley,_1st_Duke_of_Wellington">
            <a:extLst>
              <a:ext uri="{FF2B5EF4-FFF2-40B4-BE49-F238E27FC236}">
                <a16:creationId xmlns:a16="http://schemas.microsoft.com/office/drawing/2014/main" xmlns="" id="{2FABC622-3AB6-4DCD-AF70-B1963C036D84}"/>
              </a:ext>
            </a:extLst>
          </p:cNvPr>
          <p:cNvPicPr>
            <a:picLocks noGrp="1" noChangeAspect="1" noChangeArrowheads="1"/>
          </p:cNvPicPr>
          <p:nvPr>
            <p:ph idx="1"/>
          </p:nvPr>
        </p:nvPicPr>
        <p:blipFill>
          <a:blip r:embed="rId2">
            <a:lum bright="12000"/>
            <a:extLst>
              <a:ext uri="{28A0092B-C50C-407E-A947-70E740481C1C}">
                <a14:useLocalDpi xmlns:a14="http://schemas.microsoft.com/office/drawing/2010/main" val="0"/>
              </a:ext>
            </a:extLst>
          </a:blip>
          <a:srcRect/>
          <a:stretch>
            <a:fillRect/>
          </a:stretch>
        </p:blipFill>
        <p:spPr>
          <a:xfrm>
            <a:off x="7000875" y="2205038"/>
            <a:ext cx="2630488" cy="33845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5892" name="Rectangle 5">
            <a:extLst>
              <a:ext uri="{FF2B5EF4-FFF2-40B4-BE49-F238E27FC236}">
                <a16:creationId xmlns:a16="http://schemas.microsoft.com/office/drawing/2014/main" xmlns="" id="{7D9853B5-53EF-48F7-872A-E8532C567C5D}"/>
              </a:ext>
            </a:extLst>
          </p:cNvPr>
          <p:cNvSpPr>
            <a:spLocks noGrp="1" noChangeArrowheads="1"/>
          </p:cNvSpPr>
          <p:nvPr>
            <p:ph type="body" sz="half" idx="4294967295"/>
          </p:nvPr>
        </p:nvSpPr>
        <p:spPr>
          <a:xfrm>
            <a:off x="1524000" y="1628776"/>
            <a:ext cx="4724400" cy="4537075"/>
          </a:xfrm>
        </p:spPr>
        <p:txBody>
          <a:bodyPr/>
          <a:lstStyle/>
          <a:p>
            <a:pPr eaLnBrk="1" hangingPunct="1"/>
            <a:r>
              <a:rPr lang="el-GR" altLang="en-US"/>
              <a:t>Υψηλά πρότυπα απόδοσης</a:t>
            </a:r>
            <a:endParaRPr lang="en-US" altLang="en-US"/>
          </a:p>
          <a:p>
            <a:pPr eaLnBrk="1" hangingPunct="1"/>
            <a:r>
              <a:rPr lang="el-GR" altLang="en-US"/>
              <a:t>Με έμμονή στην εκτέλεση της εργασίας καλύτερα και γρηγορότερα</a:t>
            </a:r>
            <a:endParaRPr lang="en-US" altLang="en-US"/>
          </a:p>
          <a:p>
            <a:pPr eaLnBrk="1" hangingPunct="1"/>
            <a:r>
              <a:rPr lang="el-GR" altLang="en-US"/>
              <a:t>Μπορεί να «ρίξει» το ηθικό και οι άνθρωποι να αισθάνονται αποτυχημένοι</a:t>
            </a:r>
            <a:endParaRPr lang="en-US" altLang="en-US"/>
          </a:p>
          <a:p>
            <a:pPr eaLnBrk="1" hangingPunct="1"/>
            <a:r>
              <a:rPr lang="en-US" altLang="en-US"/>
              <a:t>“</a:t>
            </a:r>
            <a:r>
              <a:rPr lang="el-GR" altLang="en-US"/>
              <a:t>Ο ορισμός του ρυθμού χαλάει το κλίμα</a:t>
            </a:r>
            <a:r>
              <a:rPr lang="en-US" altLang="en-US"/>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4">
            <a:extLst>
              <a:ext uri="{FF2B5EF4-FFF2-40B4-BE49-F238E27FC236}">
                <a16:creationId xmlns:a16="http://schemas.microsoft.com/office/drawing/2014/main" xmlns="" id="{97D56940-EF24-41F3-968C-F3EE4DE7C162}"/>
              </a:ext>
            </a:extLst>
          </p:cNvPr>
          <p:cNvSpPr>
            <a:spLocks noGrp="1" noChangeArrowheads="1"/>
          </p:cNvSpPr>
          <p:nvPr>
            <p:ph type="title"/>
          </p:nvPr>
        </p:nvSpPr>
        <p:spPr/>
        <p:txBody>
          <a:bodyPr/>
          <a:lstStyle/>
          <a:p>
            <a:pPr eaLnBrk="1" hangingPunct="1"/>
            <a:r>
              <a:rPr lang="el-GR" altLang="en-US"/>
              <a:t>Προπονητής</a:t>
            </a:r>
            <a:endParaRPr lang="en-US" altLang="en-US"/>
          </a:p>
        </p:txBody>
      </p:sp>
      <p:pic>
        <p:nvPicPr>
          <p:cNvPr id="166915" name="Picture 7" descr="supporter_Eddy_Merckx">
            <a:extLst>
              <a:ext uri="{FF2B5EF4-FFF2-40B4-BE49-F238E27FC236}">
                <a16:creationId xmlns:a16="http://schemas.microsoft.com/office/drawing/2014/main" xmlns="" id="{75024DF3-BDDC-408D-A96D-86652D4F74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19289" y="1916113"/>
            <a:ext cx="3070225" cy="39608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6916" name="Rectangle 6">
            <a:extLst>
              <a:ext uri="{FF2B5EF4-FFF2-40B4-BE49-F238E27FC236}">
                <a16:creationId xmlns:a16="http://schemas.microsoft.com/office/drawing/2014/main" xmlns="" id="{1AE6197C-C841-41D1-9CE6-744793380F0A}"/>
              </a:ext>
            </a:extLst>
          </p:cNvPr>
          <p:cNvSpPr>
            <a:spLocks noGrp="1" noChangeArrowheads="1"/>
          </p:cNvSpPr>
          <p:nvPr>
            <p:ph type="body" sz="half" idx="4294967295"/>
          </p:nvPr>
        </p:nvSpPr>
        <p:spPr>
          <a:xfrm>
            <a:off x="5410200" y="1600201"/>
            <a:ext cx="5257800" cy="4525963"/>
          </a:xfrm>
        </p:spPr>
        <p:txBody>
          <a:bodyPr/>
          <a:lstStyle/>
          <a:p>
            <a:pPr eaLnBrk="1" hangingPunct="1"/>
            <a:r>
              <a:rPr lang="el-GR" altLang="en-US"/>
              <a:t>Ένας προς έναν</a:t>
            </a:r>
            <a:endParaRPr lang="en-US" altLang="en-US"/>
          </a:p>
          <a:p>
            <a:pPr eaLnBrk="1" hangingPunct="1"/>
            <a:r>
              <a:rPr lang="el-GR" altLang="en-US"/>
              <a:t>Ατομική ανάπτυξη</a:t>
            </a:r>
            <a:endParaRPr lang="en-US" altLang="en-US"/>
          </a:p>
          <a:p>
            <a:pPr eaLnBrk="1" hangingPunct="1"/>
            <a:r>
              <a:rPr lang="el-GR" altLang="en-US"/>
              <a:t>Συνδέει τους ατομικούς με τους οργανωτικούς στόχους</a:t>
            </a:r>
            <a:endParaRPr lang="en-US" altLang="en-US"/>
          </a:p>
          <a:p>
            <a:pPr eaLnBrk="1" hangingPunct="1"/>
            <a:r>
              <a:rPr lang="el-GR" altLang="en-US"/>
              <a:t>Ενδείκνυται όταν οι άνθρωποι παίρνουν πρωτοβουλίες και θέλουν να αναπτυχθούν</a:t>
            </a:r>
            <a:endParaRPr lang="en-US" altLang="en-US"/>
          </a:p>
          <a:p>
            <a:pPr eaLnBrk="1" hangingPunct="1"/>
            <a:r>
              <a:rPr lang="el-GR" altLang="en-US"/>
              <a:t>Μπορεί να θεωρηθεί ως </a:t>
            </a:r>
            <a:r>
              <a:rPr lang="en-US" altLang="en-US"/>
              <a:t>micromanaging </a:t>
            </a:r>
            <a:r>
              <a:rPr lang="el-GR" altLang="en-US"/>
              <a:t>και συνεπώς να υποτιμηθεί</a:t>
            </a:r>
            <a:endParaRPr lang="en-US" altLang="en-US"/>
          </a:p>
          <a:p>
            <a:pPr eaLnBrk="1" hangingPunct="1"/>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a:extLst>
              <a:ext uri="{FF2B5EF4-FFF2-40B4-BE49-F238E27FC236}">
                <a16:creationId xmlns:a16="http://schemas.microsoft.com/office/drawing/2014/main" xmlns="" id="{8C48E895-CE62-4DFF-A0F1-CC9FA2278EEF}"/>
              </a:ext>
            </a:extLst>
          </p:cNvPr>
          <p:cNvSpPr>
            <a:spLocks noGrp="1"/>
          </p:cNvSpPr>
          <p:nvPr>
            <p:ph type="title"/>
          </p:nvPr>
        </p:nvSpPr>
        <p:spPr>
          <a:xfrm>
            <a:off x="1981200" y="320040"/>
            <a:ext cx="7239000" cy="1143000"/>
          </a:xfrm>
        </p:spPr>
        <p:txBody>
          <a:bodyPr/>
          <a:lstStyle/>
          <a:p>
            <a:pPr eaLnBrk="1" fontAlgn="auto" hangingPunct="1">
              <a:spcAft>
                <a:spcPts val="0"/>
              </a:spcAft>
              <a:tabLst>
                <a:tab pos="3230563" algn="l"/>
              </a:tabLst>
              <a:defRPr/>
            </a:pPr>
            <a:r>
              <a:rPr lang="el-GR" b="1" dirty="0"/>
              <a:t>Ηγεσία</a:t>
            </a:r>
            <a:endParaRPr lang="en-US" b="1" dirty="0"/>
          </a:p>
        </p:txBody>
      </p:sp>
      <p:sp>
        <p:nvSpPr>
          <p:cNvPr id="130051" name="3 - Θέση περιεχομένου">
            <a:extLst>
              <a:ext uri="{FF2B5EF4-FFF2-40B4-BE49-F238E27FC236}">
                <a16:creationId xmlns:a16="http://schemas.microsoft.com/office/drawing/2014/main" xmlns="" id="{A1D7975B-22A1-4069-B5AB-71DBEA8DE0F9}"/>
              </a:ext>
            </a:extLst>
          </p:cNvPr>
          <p:cNvSpPr>
            <a:spLocks noGrp="1"/>
          </p:cNvSpPr>
          <p:nvPr>
            <p:ph idx="1"/>
          </p:nvPr>
        </p:nvSpPr>
        <p:spPr/>
        <p:txBody>
          <a:bodyPr/>
          <a:lstStyle/>
          <a:p>
            <a:pPr eaLnBrk="1" hangingPunct="1">
              <a:buFont typeface="Wingdings 2" panose="05020102010507070707" pitchFamily="18" charset="2"/>
              <a:buNone/>
            </a:pPr>
            <a:r>
              <a:rPr lang="el-GR" altLang="en-US" b="1" dirty="0"/>
              <a:t>Το δύσκολο για τον ηγέτη είναι:</a:t>
            </a:r>
            <a:endParaRPr lang="en-US" altLang="en-US" b="1" dirty="0"/>
          </a:p>
          <a:p>
            <a:pPr eaLnBrk="1" hangingPunct="1"/>
            <a:r>
              <a:rPr lang="el-GR" altLang="en-US" b="1" dirty="0"/>
              <a:t>Να είναι δυνατός αλλά όχι αυταρχικός </a:t>
            </a:r>
            <a:endParaRPr lang="en-US" altLang="en-US" b="1" dirty="0"/>
          </a:p>
          <a:p>
            <a:pPr eaLnBrk="1" hangingPunct="1"/>
            <a:r>
              <a:rPr lang="el-GR" altLang="en-US" b="1" dirty="0"/>
              <a:t>Να είναι ευγενικός αλλά όχι αδύναμος </a:t>
            </a:r>
          </a:p>
          <a:p>
            <a:pPr eaLnBrk="1" hangingPunct="1"/>
            <a:r>
              <a:rPr lang="el-GR" altLang="en-US" b="1" dirty="0"/>
              <a:t>Να είναι τολμηρός αλλά όχι παλικαράς </a:t>
            </a:r>
          </a:p>
          <a:p>
            <a:pPr eaLnBrk="1" hangingPunct="1"/>
            <a:r>
              <a:rPr lang="el-GR" altLang="en-US" b="1" dirty="0"/>
              <a:t>Να είναι προσεκτικός αλλά όχι αδρανής </a:t>
            </a:r>
          </a:p>
          <a:p>
            <a:pPr eaLnBrk="1" hangingPunct="1"/>
            <a:r>
              <a:rPr lang="el-GR" altLang="en-US" b="1" dirty="0"/>
              <a:t>Να είναι μετριόφρων αλλά όχι ντροπαλός </a:t>
            </a:r>
          </a:p>
          <a:p>
            <a:pPr eaLnBrk="1" hangingPunct="1"/>
            <a:r>
              <a:rPr lang="el-GR" altLang="en-US" b="1" dirty="0"/>
              <a:t>Να είναι περήφανος αλλά όχι αλαζόνας </a:t>
            </a:r>
          </a:p>
          <a:p>
            <a:pPr eaLnBrk="1" hangingPunct="1"/>
            <a:r>
              <a:rPr lang="el-GR" altLang="en-US" b="1" dirty="0"/>
              <a:t>Να έχει χιούμορ χωρίς να είναι σαχλός</a:t>
            </a:r>
            <a:r>
              <a:rPr lang="el-GR" altLang="en-US" dirty="0"/>
              <a:t> </a:t>
            </a:r>
          </a:p>
          <a:p>
            <a:pPr algn="ctr" eaLnBrk="1" hangingPunct="1">
              <a:buFont typeface="Wingdings 2" panose="05020102010507070707" pitchFamily="18" charset="2"/>
              <a:buNone/>
            </a:pPr>
            <a:r>
              <a:rPr lang="el-GR" altLang="en-US" sz="2000" i="1" dirty="0" err="1">
                <a:hlinkClick r:id="rId2"/>
              </a:rPr>
              <a:t>Jim</a:t>
            </a:r>
            <a:r>
              <a:rPr lang="el-GR" altLang="en-US" sz="2000" i="1" dirty="0">
                <a:hlinkClick r:id="rId2"/>
              </a:rPr>
              <a:t> </a:t>
            </a:r>
            <a:r>
              <a:rPr lang="el-GR" altLang="en-US" sz="2000" i="1" dirty="0" err="1">
                <a:hlinkClick r:id="rId2"/>
              </a:rPr>
              <a:t>Rohn</a:t>
            </a:r>
            <a:r>
              <a:rPr lang="el-GR" altLang="en-US" sz="2000" i="1" dirty="0">
                <a:hlinkClick r:id="rId2"/>
              </a:rPr>
              <a:t>, 1930-2009, Αμερικανός συγγραφέας αυτοβοήθειας</a:t>
            </a:r>
            <a:endParaRPr lang="el-GR" altLang="en-US" sz="2000" dirty="0"/>
          </a:p>
          <a:p>
            <a:pPr eaLnBrk="1" hangingPunct="1"/>
            <a:endParaRPr lang="en-US"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4">
            <a:extLst>
              <a:ext uri="{FF2B5EF4-FFF2-40B4-BE49-F238E27FC236}">
                <a16:creationId xmlns:a16="http://schemas.microsoft.com/office/drawing/2014/main" xmlns="" id="{CCD94469-1DB8-4D42-8FFA-CA36222DB23F}"/>
              </a:ext>
            </a:extLst>
          </p:cNvPr>
          <p:cNvSpPr>
            <a:spLocks noGrp="1" noChangeArrowheads="1"/>
          </p:cNvSpPr>
          <p:nvPr>
            <p:ph type="title"/>
          </p:nvPr>
        </p:nvSpPr>
        <p:spPr/>
        <p:txBody>
          <a:bodyPr/>
          <a:lstStyle/>
          <a:p>
            <a:pPr eaLnBrk="1" hangingPunct="1"/>
            <a:r>
              <a:rPr lang="el-GR" altLang="en-US"/>
              <a:t>Σχεσιακός</a:t>
            </a:r>
            <a:endParaRPr lang="en-US" altLang="en-US"/>
          </a:p>
        </p:txBody>
      </p:sp>
      <p:pic>
        <p:nvPicPr>
          <p:cNvPr id="167939" name="Picture 7" descr="200px-Joetorre1995">
            <a:extLst>
              <a:ext uri="{FF2B5EF4-FFF2-40B4-BE49-F238E27FC236}">
                <a16:creationId xmlns:a16="http://schemas.microsoft.com/office/drawing/2014/main" xmlns="" id="{85D0E798-97D8-483D-B403-DBEDDA855BE1}"/>
              </a:ext>
            </a:extLst>
          </p:cNvPr>
          <p:cNvPicPr>
            <a:picLocks noGrp="1" noChangeAspect="1" noChangeArrowheads="1"/>
          </p:cNvPicPr>
          <p:nvPr>
            <p:ph idx="1"/>
          </p:nvPr>
        </p:nvPicPr>
        <p:blipFill>
          <a:blip r:embed="rId2">
            <a:lum bright="12000" contrast="12000"/>
            <a:extLst>
              <a:ext uri="{28A0092B-C50C-407E-A947-70E740481C1C}">
                <a14:useLocalDpi xmlns:a14="http://schemas.microsoft.com/office/drawing/2010/main" val="0"/>
              </a:ext>
            </a:extLst>
          </a:blip>
          <a:srcRect/>
          <a:stretch>
            <a:fillRect/>
          </a:stretch>
        </p:blipFill>
        <p:spPr>
          <a:xfrm>
            <a:off x="1847851" y="2420938"/>
            <a:ext cx="2519363" cy="31750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2" name="Rectangle 6">
            <a:extLst>
              <a:ext uri="{FF2B5EF4-FFF2-40B4-BE49-F238E27FC236}">
                <a16:creationId xmlns:a16="http://schemas.microsoft.com/office/drawing/2014/main" xmlns="" id="{4123EF71-525C-4A7D-B581-4192CE2469ED}"/>
              </a:ext>
            </a:extLst>
          </p:cNvPr>
          <p:cNvSpPr>
            <a:spLocks noGrp="1" noChangeArrowheads="1"/>
          </p:cNvSpPr>
          <p:nvPr>
            <p:ph type="body" sz="half" idx="4294967295"/>
          </p:nvPr>
        </p:nvSpPr>
        <p:spPr>
          <a:xfrm>
            <a:off x="4872038" y="2133601"/>
            <a:ext cx="5543550" cy="3992563"/>
          </a:xfrm>
        </p:spPr>
        <p:txBody>
          <a:bodyPr/>
          <a:lstStyle/>
          <a:p>
            <a:pPr eaLnBrk="1" hangingPunct="1">
              <a:defRPr/>
            </a:pPr>
            <a:r>
              <a:rPr lang="el-GR" dirty="0"/>
              <a:t>Έμφαση στην ομαδικότητα</a:t>
            </a:r>
            <a:endParaRPr lang="en-US" dirty="0"/>
          </a:p>
          <a:p>
            <a:pPr eaLnBrk="1" hangingPunct="1">
              <a:defRPr/>
            </a:pPr>
            <a:r>
              <a:rPr lang="el-GR" dirty="0"/>
              <a:t>Επιφέρει αρμονία στην ομάδα</a:t>
            </a:r>
            <a:endParaRPr lang="en-US" dirty="0"/>
          </a:p>
          <a:p>
            <a:pPr eaLnBrk="1" hangingPunct="1">
              <a:defRPr/>
            </a:pPr>
            <a:r>
              <a:rPr lang="el-GR" dirty="0"/>
              <a:t>Βελτιώνει το ηθικό</a:t>
            </a:r>
            <a:endParaRPr lang="en-US" dirty="0"/>
          </a:p>
          <a:p>
            <a:pPr eaLnBrk="1" hangingPunct="1">
              <a:defRPr/>
            </a:pPr>
            <a:r>
              <a:rPr lang="el-GR" dirty="0"/>
              <a:t>Βελτιώνει την επικοινωνία</a:t>
            </a:r>
            <a:endParaRPr lang="en-US" dirty="0"/>
          </a:p>
          <a:p>
            <a:pPr eaLnBrk="1" hangingPunct="1">
              <a:defRPr/>
            </a:pPr>
            <a:r>
              <a:rPr lang="el-GR" dirty="0"/>
              <a:t>Μπορεί να αγνοήσει το άτομο</a:t>
            </a:r>
          </a:p>
          <a:p>
            <a:pPr eaLnBrk="1" hangingPunct="1">
              <a:defRPr/>
            </a:pPr>
            <a:r>
              <a:rPr lang="el-GR" dirty="0"/>
              <a:t>Αποδοτικότητα χωρίς διορθώσεις</a:t>
            </a:r>
            <a:endParaRPr lang="en-US" dirty="0"/>
          </a:p>
          <a:p>
            <a:pPr eaLnBrk="1" hangingPunct="1">
              <a:defRPr/>
            </a:pPr>
            <a:endParaRPr lang="en-US" dirty="0"/>
          </a:p>
          <a:p>
            <a:pPr eaLnBrk="1" hangingPunct="1">
              <a:defRPr/>
            </a:pPr>
            <a:endParaRPr lang="en-US" dirty="0"/>
          </a:p>
          <a:p>
            <a:pPr marL="0" indent="0" eaLnBrk="1" hangingPunct="1">
              <a:buNone/>
              <a:defRPr/>
            </a:pP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4">
            <a:extLst>
              <a:ext uri="{FF2B5EF4-FFF2-40B4-BE49-F238E27FC236}">
                <a16:creationId xmlns:a16="http://schemas.microsoft.com/office/drawing/2014/main" xmlns="" id="{AD001333-7C8F-4ED7-8377-83B1D2791567}"/>
              </a:ext>
            </a:extLst>
          </p:cNvPr>
          <p:cNvSpPr>
            <a:spLocks noGrp="1" noChangeArrowheads="1"/>
          </p:cNvSpPr>
          <p:nvPr>
            <p:ph type="title"/>
          </p:nvPr>
        </p:nvSpPr>
        <p:spPr/>
        <p:txBody>
          <a:bodyPr/>
          <a:lstStyle/>
          <a:p>
            <a:pPr eaLnBrk="1" hangingPunct="1"/>
            <a:r>
              <a:rPr lang="el-GR" altLang="en-US"/>
              <a:t>Δημοκρατικός</a:t>
            </a:r>
            <a:endParaRPr lang="en-US" altLang="en-US"/>
          </a:p>
        </p:txBody>
      </p:sp>
      <p:pic>
        <p:nvPicPr>
          <p:cNvPr id="168963" name="Picture 7" descr="240x240_eisenhower">
            <a:extLst>
              <a:ext uri="{FF2B5EF4-FFF2-40B4-BE49-F238E27FC236}">
                <a16:creationId xmlns:a16="http://schemas.microsoft.com/office/drawing/2014/main" xmlns="" id="{C29B574A-189C-4FEF-A414-361252133A68}"/>
              </a:ext>
            </a:extLst>
          </p:cNvPr>
          <p:cNvPicPr>
            <a:picLocks noGrp="1" noChangeAspect="1" noChangeArrowheads="1"/>
          </p:cNvPicPr>
          <p:nvPr>
            <p:ph idx="1"/>
          </p:nvPr>
        </p:nvPicPr>
        <p:blipFill>
          <a:blip r:embed="rId2">
            <a:lum bright="6000"/>
            <a:extLst>
              <a:ext uri="{28A0092B-C50C-407E-A947-70E740481C1C}">
                <a14:useLocalDpi xmlns:a14="http://schemas.microsoft.com/office/drawing/2010/main" val="0"/>
              </a:ext>
            </a:extLst>
          </a:blip>
          <a:srcRect/>
          <a:stretch>
            <a:fillRect/>
          </a:stretch>
        </p:blipFill>
        <p:spPr>
          <a:xfrm>
            <a:off x="1847851" y="2205039"/>
            <a:ext cx="3095625" cy="30956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8964" name="Rectangle 6">
            <a:extLst>
              <a:ext uri="{FF2B5EF4-FFF2-40B4-BE49-F238E27FC236}">
                <a16:creationId xmlns:a16="http://schemas.microsoft.com/office/drawing/2014/main" xmlns="" id="{07392320-15AB-4AB2-A5BD-A2084D0CA95E}"/>
              </a:ext>
            </a:extLst>
          </p:cNvPr>
          <p:cNvSpPr>
            <a:spLocks noGrp="1" noChangeArrowheads="1"/>
          </p:cNvSpPr>
          <p:nvPr>
            <p:ph type="body" sz="half" idx="4294967295"/>
          </p:nvPr>
        </p:nvSpPr>
        <p:spPr>
          <a:xfrm>
            <a:off x="5545138" y="2057401"/>
            <a:ext cx="5122862" cy="4068763"/>
          </a:xfrm>
        </p:spPr>
        <p:txBody>
          <a:bodyPr/>
          <a:lstStyle/>
          <a:p>
            <a:pPr eaLnBrk="1" hangingPunct="1"/>
            <a:r>
              <a:rPr lang="el-GR" altLang="en-US"/>
              <a:t>Στηρίζεται στις γνώσεις και στις δεξιότητες</a:t>
            </a:r>
            <a:endParaRPr lang="en-US" altLang="en-US"/>
          </a:p>
          <a:p>
            <a:pPr eaLnBrk="1" hangingPunct="1"/>
            <a:r>
              <a:rPr lang="el-GR" altLang="en-US"/>
              <a:t>Αυξάνει τη δέσμευση στην ομάδα</a:t>
            </a:r>
            <a:endParaRPr lang="en-US" altLang="en-US"/>
          </a:p>
          <a:p>
            <a:pPr eaLnBrk="1" hangingPunct="1"/>
            <a:r>
              <a:rPr lang="el-GR" altLang="en-US"/>
              <a:t>Δουλεύει καλύτερα όταν οι στόχοι είναι ασαφείς</a:t>
            </a:r>
            <a:endParaRPr lang="en-US" altLang="en-US"/>
          </a:p>
          <a:p>
            <a:pPr eaLnBrk="1" hangingPunct="1"/>
            <a:r>
              <a:rPr lang="el-GR" altLang="en-US"/>
              <a:t>Χρησιμοποιεί τη σοφία της ομάδας</a:t>
            </a:r>
            <a:endParaRPr lang="en-US" altLang="en-US"/>
          </a:p>
          <a:p>
            <a:pPr eaLnBrk="1" hangingPunct="1"/>
            <a:r>
              <a:rPr lang="el-GR" altLang="en-US"/>
              <a:t>Καταστροφικός στις κρίσεις</a:t>
            </a:r>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4">
            <a:extLst>
              <a:ext uri="{FF2B5EF4-FFF2-40B4-BE49-F238E27FC236}">
                <a16:creationId xmlns:a16="http://schemas.microsoft.com/office/drawing/2014/main" xmlns="" id="{855082E7-0CBD-452B-941F-AB03C78D045A}"/>
              </a:ext>
            </a:extLst>
          </p:cNvPr>
          <p:cNvSpPr>
            <a:spLocks noGrp="1" noChangeArrowheads="1"/>
          </p:cNvSpPr>
          <p:nvPr>
            <p:ph type="title"/>
          </p:nvPr>
        </p:nvSpPr>
        <p:spPr/>
        <p:txBody>
          <a:bodyPr/>
          <a:lstStyle/>
          <a:p>
            <a:pPr eaLnBrk="1" hangingPunct="1"/>
            <a:r>
              <a:rPr lang="el-GR" altLang="en-US" b="1" dirty="0"/>
              <a:t>Χαρισματικός</a:t>
            </a:r>
            <a:endParaRPr lang="en-US" altLang="en-US" b="1" dirty="0"/>
          </a:p>
        </p:txBody>
      </p:sp>
      <p:pic>
        <p:nvPicPr>
          <p:cNvPr id="169987" name="Picture 7" descr="Charles-mansonbookingphoto">
            <a:extLst>
              <a:ext uri="{FF2B5EF4-FFF2-40B4-BE49-F238E27FC236}">
                <a16:creationId xmlns:a16="http://schemas.microsoft.com/office/drawing/2014/main" xmlns="" id="{7A953944-D7E9-46BB-BDFF-093515FDF8CD}"/>
              </a:ext>
            </a:extLst>
          </p:cNvPr>
          <p:cNvPicPr>
            <a:picLocks noGrp="1" noChangeAspect="1" noChangeArrowheads="1"/>
          </p:cNvPicPr>
          <p:nvPr>
            <p:ph idx="1"/>
          </p:nvPr>
        </p:nvPicPr>
        <p:blipFill>
          <a:blip r:embed="rId2">
            <a:lum bright="6000" contrast="12000"/>
            <a:extLst>
              <a:ext uri="{28A0092B-C50C-407E-A947-70E740481C1C}">
                <a14:useLocalDpi xmlns:a14="http://schemas.microsoft.com/office/drawing/2010/main" val="0"/>
              </a:ext>
            </a:extLst>
          </a:blip>
          <a:srcRect/>
          <a:stretch>
            <a:fillRect/>
          </a:stretch>
        </p:blipFill>
        <p:spPr>
          <a:xfrm>
            <a:off x="7712075" y="2259013"/>
            <a:ext cx="2400300" cy="3098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9988" name="Rectangle 5">
            <a:extLst>
              <a:ext uri="{FF2B5EF4-FFF2-40B4-BE49-F238E27FC236}">
                <a16:creationId xmlns:a16="http://schemas.microsoft.com/office/drawing/2014/main" xmlns="" id="{7863198A-59AD-404B-BD6C-9ADAD01AFEAA}"/>
              </a:ext>
            </a:extLst>
          </p:cNvPr>
          <p:cNvSpPr>
            <a:spLocks noGrp="1" noChangeArrowheads="1"/>
          </p:cNvSpPr>
          <p:nvPr>
            <p:ph type="body" sz="half" idx="4294967295"/>
          </p:nvPr>
        </p:nvSpPr>
        <p:spPr>
          <a:xfrm>
            <a:off x="816864" y="2060576"/>
            <a:ext cx="6718999" cy="3916363"/>
          </a:xfrm>
        </p:spPr>
        <p:txBody>
          <a:bodyPr>
            <a:normAutofit fontScale="92500" lnSpcReduction="10000"/>
          </a:bodyPr>
          <a:lstStyle/>
          <a:p>
            <a:pPr eaLnBrk="1" hangingPunct="1"/>
            <a:r>
              <a:rPr lang="el-GR" altLang="en-US" sz="3200" dirty="0"/>
              <a:t>Έχει προσωπικότητα με στυλ και αυτοπεποίθηση</a:t>
            </a:r>
            <a:endParaRPr lang="en-US" altLang="en-US" sz="3200" dirty="0"/>
          </a:p>
          <a:p>
            <a:pPr eaLnBrk="1" hangingPunct="1"/>
            <a:r>
              <a:rPr lang="el-GR" altLang="en-US" sz="3200" dirty="0"/>
              <a:t>Οράματα εκφρασμένα ως ιδεατοί στόχοι</a:t>
            </a:r>
            <a:endParaRPr lang="en-US" altLang="en-US" sz="3200" dirty="0"/>
          </a:p>
          <a:p>
            <a:pPr eaLnBrk="1" hangingPunct="1"/>
            <a:r>
              <a:rPr lang="el-GR" altLang="en-US" sz="3200" dirty="0"/>
              <a:t>Μπορεί να εμπνεύσει και να κατευθύνει τους οπαδούς</a:t>
            </a:r>
            <a:endParaRPr lang="en-US" altLang="en-US" sz="3200" dirty="0"/>
          </a:p>
          <a:p>
            <a:pPr eaLnBrk="1" hangingPunct="1"/>
            <a:r>
              <a:rPr lang="el-GR" altLang="en-US" sz="3200" dirty="0"/>
              <a:t>Με σιγουριά</a:t>
            </a:r>
            <a:endParaRPr lang="en-US" altLang="en-US" sz="3200" dirty="0"/>
          </a:p>
          <a:p>
            <a:pPr eaLnBrk="1" hangingPunct="1"/>
            <a:r>
              <a:rPr lang="el-GR" altLang="en-US" sz="3200" dirty="0"/>
              <a:t>Μπορεί να οδηγήσει σε </a:t>
            </a:r>
            <a:r>
              <a:rPr lang="en-US" altLang="en-US" sz="3200" dirty="0"/>
              <a:t>“</a:t>
            </a:r>
            <a:r>
              <a:rPr lang="el-GR" altLang="en-US" sz="3200" dirty="0"/>
              <a:t>κακά</a:t>
            </a:r>
            <a:r>
              <a:rPr lang="en-US" altLang="en-US" sz="3200" dirty="0"/>
              <a:t>” </a:t>
            </a:r>
            <a:r>
              <a:rPr lang="el-GR" altLang="en-US" sz="3200" dirty="0"/>
              <a:t>πράγματα</a:t>
            </a:r>
            <a:endParaRPr lang="en-US" altLang="en-US" sz="3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
            <a:extLst>
              <a:ext uri="{FF2B5EF4-FFF2-40B4-BE49-F238E27FC236}">
                <a16:creationId xmlns:a16="http://schemas.microsoft.com/office/drawing/2014/main" xmlns="" id="{8B768C3D-19DE-4BBB-81E9-E1EBEF2861C3}"/>
              </a:ext>
            </a:extLst>
          </p:cNvPr>
          <p:cNvSpPr>
            <a:spLocks noGrp="1" noChangeArrowheads="1"/>
          </p:cNvSpPr>
          <p:nvPr>
            <p:ph type="title" idx="4294967295"/>
          </p:nvPr>
        </p:nvSpPr>
        <p:spPr>
          <a:xfrm>
            <a:off x="2057400" y="106364"/>
            <a:ext cx="8001000" cy="13112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b="1" dirty="0"/>
              <a:t>Χα</a:t>
            </a:r>
            <a:r>
              <a:rPr lang="en-GB" altLang="en-US" b="1" dirty="0" err="1"/>
              <a:t>ρισμ</a:t>
            </a:r>
            <a:r>
              <a:rPr lang="en-GB" altLang="en-US" b="1" dirty="0"/>
              <a:t>ατικός ηγέτης…</a:t>
            </a:r>
          </a:p>
        </p:txBody>
      </p:sp>
      <p:sp>
        <p:nvSpPr>
          <p:cNvPr id="171011" name="Rectangle 2">
            <a:extLst>
              <a:ext uri="{FF2B5EF4-FFF2-40B4-BE49-F238E27FC236}">
                <a16:creationId xmlns:a16="http://schemas.microsoft.com/office/drawing/2014/main" xmlns="" id="{57621E81-C357-4AC3-8E8A-69FCF7F274AB}"/>
              </a:ext>
            </a:extLst>
          </p:cNvPr>
          <p:cNvSpPr>
            <a:spLocks noGrp="1" noChangeArrowheads="1"/>
          </p:cNvSpPr>
          <p:nvPr>
            <p:ph type="body" idx="4294967295"/>
          </p:nvPr>
        </p:nvSpPr>
        <p:spPr>
          <a:xfrm>
            <a:off x="2057400" y="1524000"/>
            <a:ext cx="8286750" cy="4572000"/>
          </a:xfrm>
        </p:spPr>
        <p:txBody>
          <a:bodyPr/>
          <a:lstStyle/>
          <a:p>
            <a:pPr eaLnBrk="1" hangingPunct="1">
              <a:lnSpc>
                <a:spcPct val="90000"/>
              </a:lnSpc>
              <a:spcBef>
                <a:spcPts val="725"/>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a:latin typeface="Comic Sans MS" panose="030F0702030302020204" pitchFamily="66" charset="0"/>
              </a:rPr>
              <a:t>  </a:t>
            </a:r>
            <a:r>
              <a:rPr lang="en-GB" altLang="en-US" dirty="0" err="1"/>
              <a:t>Το</a:t>
            </a:r>
            <a:r>
              <a:rPr lang="en-GB" altLang="en-US" dirty="0"/>
              <a:t> φα</a:t>
            </a:r>
            <a:r>
              <a:rPr lang="en-GB" altLang="en-US" dirty="0" err="1"/>
              <a:t>ινόμενο</a:t>
            </a:r>
            <a:r>
              <a:rPr lang="en-GB" altLang="en-US" dirty="0"/>
              <a:t> </a:t>
            </a:r>
            <a:r>
              <a:rPr lang="en-GB" altLang="en-US" dirty="0" err="1"/>
              <a:t>της</a:t>
            </a:r>
            <a:r>
              <a:rPr lang="en-GB" altLang="en-US" dirty="0"/>
              <a:t> χα</a:t>
            </a:r>
            <a:r>
              <a:rPr lang="en-GB" altLang="en-US" dirty="0" err="1"/>
              <a:t>ρισμ</a:t>
            </a:r>
            <a:r>
              <a:rPr lang="en-GB" altLang="en-US" dirty="0"/>
              <a:t>ατικής ηγεσίας συνίσταται στην ύπαρξη ορισμένων χαρακτηριστικών του ηγέτη τα οποία ταιριάζουν:</a:t>
            </a:r>
          </a:p>
          <a:p>
            <a:pPr eaLnBrk="1" hangingPunct="1">
              <a:lnSpc>
                <a:spcPct val="90000"/>
              </a:lnSpc>
              <a:spcBef>
                <a:spcPts val="7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err="1"/>
              <a:t>με</a:t>
            </a:r>
            <a:r>
              <a:rPr lang="en-GB" altLang="en-US" dirty="0"/>
              <a:t> </a:t>
            </a:r>
            <a:r>
              <a:rPr lang="en-GB" altLang="en-US" dirty="0" err="1"/>
              <a:t>τις</a:t>
            </a:r>
            <a:r>
              <a:rPr lang="en-GB" altLang="en-US" dirty="0"/>
              <a:t> α</a:t>
            </a:r>
            <a:r>
              <a:rPr lang="en-GB" altLang="en-US" dirty="0" err="1"/>
              <a:t>νάγκες</a:t>
            </a:r>
            <a:r>
              <a:rPr lang="en-GB" altLang="en-US" dirty="0"/>
              <a:t>, </a:t>
            </a:r>
          </a:p>
          <a:p>
            <a:pPr eaLnBrk="1" hangingPunct="1">
              <a:lnSpc>
                <a:spcPct val="90000"/>
              </a:lnSpc>
              <a:spcBef>
                <a:spcPts val="7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dirty="0"/>
              <a:t>τ</a:t>
            </a:r>
            <a:r>
              <a:rPr lang="en-GB" altLang="en-US" dirty="0" err="1"/>
              <a:t>ις</a:t>
            </a:r>
            <a:r>
              <a:rPr lang="en-GB" altLang="en-US" dirty="0"/>
              <a:t> α</a:t>
            </a:r>
            <a:r>
              <a:rPr lang="en-GB" altLang="en-US" dirty="0" err="1"/>
              <a:t>ξίες</a:t>
            </a:r>
            <a:r>
              <a:rPr lang="en-GB" altLang="en-US" dirty="0"/>
              <a:t>, </a:t>
            </a:r>
          </a:p>
          <a:p>
            <a:pPr eaLnBrk="1" hangingPunct="1">
              <a:lnSpc>
                <a:spcPct val="90000"/>
              </a:lnSpc>
              <a:spcBef>
                <a:spcPts val="7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dirty="0"/>
              <a:t>τ</a:t>
            </a:r>
            <a:r>
              <a:rPr lang="en-GB" altLang="en-US" dirty="0"/>
              <a:t>α π</a:t>
            </a:r>
            <a:r>
              <a:rPr lang="en-GB" altLang="en-US" dirty="0" err="1"/>
              <a:t>ιστεύω</a:t>
            </a:r>
            <a:r>
              <a:rPr lang="en-GB" altLang="en-US" dirty="0"/>
              <a:t>, </a:t>
            </a:r>
          </a:p>
          <a:p>
            <a:pPr eaLnBrk="1" hangingPunct="1">
              <a:lnSpc>
                <a:spcPct val="90000"/>
              </a:lnSpc>
              <a:spcBef>
                <a:spcPts val="7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dirty="0"/>
              <a:t>τ</a:t>
            </a:r>
            <a:r>
              <a:rPr lang="en-GB" altLang="en-US" dirty="0" err="1"/>
              <a:t>ις</a:t>
            </a:r>
            <a:r>
              <a:rPr lang="en-GB" altLang="en-US" dirty="0"/>
              <a:t> α</a:t>
            </a:r>
            <a:r>
              <a:rPr lang="en-GB" altLang="en-US" dirty="0" err="1"/>
              <a:t>ντιλήψεις</a:t>
            </a:r>
            <a:r>
              <a:rPr lang="en-GB" altLang="en-US" dirty="0"/>
              <a:t>, </a:t>
            </a:r>
          </a:p>
          <a:p>
            <a:pPr eaLnBrk="1" hangingPunct="1">
              <a:lnSpc>
                <a:spcPct val="90000"/>
              </a:lnSpc>
              <a:spcBef>
                <a:spcPts val="7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a:t>τα π</a:t>
            </a:r>
            <a:r>
              <a:rPr lang="en-GB" altLang="en-US" dirty="0" err="1"/>
              <a:t>ρότυ</a:t>
            </a:r>
            <a:r>
              <a:rPr lang="en-GB" altLang="en-US" dirty="0"/>
              <a:t>πα, κ.λ.π. </a:t>
            </a:r>
            <a:r>
              <a:rPr lang="en-GB" altLang="en-US" dirty="0" err="1"/>
              <a:t>των</a:t>
            </a:r>
            <a:r>
              <a:rPr lang="en-GB" altLang="en-US" dirty="0"/>
              <a:t> </a:t>
            </a:r>
            <a:r>
              <a:rPr lang="en-GB" altLang="en-US" dirty="0" err="1"/>
              <a:t>υφιστ</a:t>
            </a:r>
            <a:r>
              <a:rPr lang="en-GB" altLang="en-US" dirty="0"/>
              <a:t>αμένων «οπαδών»</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1">
            <a:extLst>
              <a:ext uri="{FF2B5EF4-FFF2-40B4-BE49-F238E27FC236}">
                <a16:creationId xmlns:a16="http://schemas.microsoft.com/office/drawing/2014/main" xmlns="" id="{0214D678-2502-4DD5-9322-FD41EC00A2E1}"/>
              </a:ext>
            </a:extLst>
          </p:cNvPr>
          <p:cNvSpPr>
            <a:spLocks noGrp="1" noChangeArrowheads="1"/>
          </p:cNvSpPr>
          <p:nvPr>
            <p:ph type="title" idx="4294967295"/>
          </p:nvPr>
        </p:nvSpPr>
        <p:spPr>
          <a:xfrm>
            <a:off x="2057400" y="106364"/>
            <a:ext cx="8001000" cy="13112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4100">
                <a:latin typeface="Arial" panose="020B0604020202020204" pitchFamily="34" charset="0"/>
              </a:rPr>
              <a:t>Με αποτέλεσμα…</a:t>
            </a:r>
          </a:p>
        </p:txBody>
      </p:sp>
      <p:sp>
        <p:nvSpPr>
          <p:cNvPr id="64515" name="Rectangle 2">
            <a:extLst>
              <a:ext uri="{FF2B5EF4-FFF2-40B4-BE49-F238E27FC236}">
                <a16:creationId xmlns:a16="http://schemas.microsoft.com/office/drawing/2014/main" xmlns="" id="{01E76E61-E2D2-42FB-B288-AB78AEA56D27}"/>
              </a:ext>
            </a:extLst>
          </p:cNvPr>
          <p:cNvSpPr>
            <a:spLocks noGrp="1" noChangeArrowheads="1"/>
          </p:cNvSpPr>
          <p:nvPr>
            <p:ph type="body" idx="4294967295"/>
          </p:nvPr>
        </p:nvSpPr>
        <p:spPr>
          <a:xfrm>
            <a:off x="1919288" y="1557338"/>
            <a:ext cx="8001000" cy="5072062"/>
          </a:xfrm>
        </p:spPr>
        <p:txBody>
          <a:bodyPr/>
          <a:lstStyle/>
          <a:p>
            <a:pPr marL="0" indent="0" eaLnBrk="1" hangingPunct="1">
              <a:lnSpc>
                <a:spcPct val="80000"/>
              </a:lnSpc>
              <a:spcBef>
                <a:spcPts val="825"/>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300" b="1" dirty="0"/>
              <a:t>Ο </a:t>
            </a:r>
            <a:r>
              <a:rPr lang="en-GB" sz="3300" b="1" dirty="0" err="1"/>
              <a:t>πρώτος</a:t>
            </a:r>
            <a:r>
              <a:rPr lang="en-GB" sz="3300" dirty="0"/>
              <a:t>:</a:t>
            </a:r>
          </a:p>
          <a:p>
            <a:pPr indent="106363" eaLnBrk="1" hangingPunct="1">
              <a:lnSpc>
                <a:spcPct val="80000"/>
              </a:lnSpc>
              <a:spcBef>
                <a:spcPts val="825"/>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300" dirty="0"/>
              <a:t>   </a:t>
            </a:r>
            <a:r>
              <a:rPr lang="el-GR" sz="3300" dirty="0"/>
              <a:t>	</a:t>
            </a:r>
            <a:r>
              <a:rPr lang="en-GB" sz="3300" dirty="0" err="1"/>
              <a:t>να</a:t>
            </a:r>
            <a:r>
              <a:rPr lang="en-GB" sz="3300" dirty="0"/>
              <a:t> </a:t>
            </a:r>
            <a:r>
              <a:rPr lang="en-GB" sz="3300" dirty="0" err="1"/>
              <a:t>ελκύει</a:t>
            </a:r>
            <a:r>
              <a:rPr lang="en-GB" sz="3300" dirty="0"/>
              <a:t> </a:t>
            </a:r>
            <a:r>
              <a:rPr lang="en-GB" sz="3300" dirty="0" err="1"/>
              <a:t>και</a:t>
            </a:r>
            <a:r>
              <a:rPr lang="en-GB" sz="3300" dirty="0"/>
              <a:t> </a:t>
            </a:r>
            <a:r>
              <a:rPr lang="en-GB" sz="3300" dirty="0" err="1"/>
              <a:t>να</a:t>
            </a:r>
            <a:r>
              <a:rPr lang="en-GB" sz="3300" dirty="0"/>
              <a:t> </a:t>
            </a:r>
            <a:r>
              <a:rPr lang="en-GB" sz="3300" dirty="0" err="1"/>
              <a:t>εμπνέει</a:t>
            </a:r>
            <a:r>
              <a:rPr lang="en-GB" sz="3300" dirty="0"/>
              <a:t> </a:t>
            </a:r>
            <a:r>
              <a:rPr lang="en-GB" sz="3300" dirty="0" err="1"/>
              <a:t>τους</a:t>
            </a:r>
            <a:r>
              <a:rPr lang="en-GB" sz="3300" dirty="0"/>
              <a:t> </a:t>
            </a:r>
            <a:r>
              <a:rPr lang="el-GR" sz="3300" dirty="0"/>
              <a:t>   	</a:t>
            </a:r>
            <a:r>
              <a:rPr lang="en-GB" sz="3300" dirty="0" err="1"/>
              <a:t>δεύτερους</a:t>
            </a:r>
            <a:r>
              <a:rPr lang="en-GB" sz="3300" dirty="0"/>
              <a:t>, </a:t>
            </a:r>
          </a:p>
          <a:p>
            <a:pPr indent="106363" eaLnBrk="1" hangingPunct="1">
              <a:lnSpc>
                <a:spcPct val="80000"/>
              </a:lnSpc>
              <a:spcBef>
                <a:spcPts val="825"/>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300" dirty="0"/>
              <a:t>   </a:t>
            </a:r>
            <a:r>
              <a:rPr lang="el-GR" sz="3300" dirty="0"/>
              <a:t>	</a:t>
            </a:r>
            <a:r>
              <a:rPr lang="en-GB" sz="3300" dirty="0" err="1"/>
              <a:t>να</a:t>
            </a:r>
            <a:r>
              <a:rPr lang="en-GB" sz="3300" dirty="0"/>
              <a:t> </a:t>
            </a:r>
            <a:r>
              <a:rPr lang="en-GB" sz="3300" dirty="0" err="1"/>
              <a:t>κερδίζει</a:t>
            </a:r>
            <a:r>
              <a:rPr lang="en-GB" sz="3300" dirty="0"/>
              <a:t> </a:t>
            </a:r>
            <a:r>
              <a:rPr lang="en-GB" sz="3300" dirty="0" err="1"/>
              <a:t>την</a:t>
            </a:r>
            <a:r>
              <a:rPr lang="en-GB" sz="3300" dirty="0"/>
              <a:t> </a:t>
            </a:r>
            <a:r>
              <a:rPr lang="en-GB" sz="3300" dirty="0" err="1"/>
              <a:t>ανεπιφύλακτη</a:t>
            </a:r>
            <a:r>
              <a:rPr lang="en-GB" sz="3300" dirty="0"/>
              <a:t> </a:t>
            </a:r>
            <a:r>
              <a:rPr lang="el-GR" sz="3300" dirty="0"/>
              <a:t>	</a:t>
            </a:r>
            <a:r>
              <a:rPr lang="en-GB" sz="3300" dirty="0" err="1"/>
              <a:t>αποδοχή</a:t>
            </a:r>
            <a:r>
              <a:rPr lang="en-GB" sz="3300" dirty="0"/>
              <a:t> </a:t>
            </a:r>
            <a:r>
              <a:rPr lang="en-GB" sz="3300" dirty="0" err="1"/>
              <a:t>και</a:t>
            </a:r>
            <a:r>
              <a:rPr lang="en-GB" sz="3300" dirty="0"/>
              <a:t> </a:t>
            </a:r>
            <a:r>
              <a:rPr lang="en-GB" sz="3300" dirty="0" err="1"/>
              <a:t>την</a:t>
            </a:r>
            <a:r>
              <a:rPr lang="en-GB" sz="3300" dirty="0"/>
              <a:t> </a:t>
            </a:r>
            <a:r>
              <a:rPr lang="en-GB" sz="3300" dirty="0" err="1"/>
              <a:t>εμπιστοσύνη</a:t>
            </a:r>
            <a:r>
              <a:rPr lang="en-GB" sz="3300" dirty="0"/>
              <a:t> </a:t>
            </a:r>
            <a:r>
              <a:rPr lang="en-GB" sz="3300" dirty="0" err="1"/>
              <a:t>τους</a:t>
            </a:r>
            <a:r>
              <a:rPr lang="en-GB" sz="3300" dirty="0"/>
              <a:t>, </a:t>
            </a:r>
          </a:p>
          <a:p>
            <a:pPr indent="106363" eaLnBrk="1" hangingPunct="1">
              <a:lnSpc>
                <a:spcPct val="80000"/>
              </a:lnSpc>
              <a:spcBef>
                <a:spcPts val="825"/>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300" dirty="0"/>
              <a:t>   </a:t>
            </a:r>
            <a:r>
              <a:rPr lang="el-GR" sz="3300" dirty="0"/>
              <a:t>	</a:t>
            </a:r>
            <a:r>
              <a:rPr lang="en-GB" sz="3300" dirty="0" err="1"/>
              <a:t>να</a:t>
            </a:r>
            <a:r>
              <a:rPr lang="en-GB" sz="3300" dirty="0"/>
              <a:t> </a:t>
            </a:r>
            <a:r>
              <a:rPr lang="en-GB" sz="3300" dirty="0" err="1"/>
              <a:t>δημιουργεί</a:t>
            </a:r>
            <a:r>
              <a:rPr lang="en-GB" sz="3300" dirty="0"/>
              <a:t> </a:t>
            </a:r>
            <a:r>
              <a:rPr lang="en-GB" sz="3300" dirty="0" err="1"/>
              <a:t>μια</a:t>
            </a:r>
            <a:r>
              <a:rPr lang="en-GB" sz="3300" dirty="0"/>
              <a:t> </a:t>
            </a:r>
            <a:r>
              <a:rPr lang="en-GB" sz="3300" dirty="0" err="1"/>
              <a:t>συναισθηματική</a:t>
            </a:r>
            <a:r>
              <a:rPr lang="en-GB" sz="3300" dirty="0"/>
              <a:t> </a:t>
            </a:r>
            <a:r>
              <a:rPr lang="el-GR" sz="3300" dirty="0"/>
              <a:t>	</a:t>
            </a:r>
            <a:r>
              <a:rPr lang="en-GB" sz="3300" dirty="0" err="1"/>
              <a:t>σύνδεση</a:t>
            </a:r>
            <a:r>
              <a:rPr lang="en-GB" sz="3300" dirty="0"/>
              <a:t> </a:t>
            </a:r>
            <a:r>
              <a:rPr lang="en-GB" sz="3300" dirty="0" err="1"/>
              <a:t>με</a:t>
            </a:r>
            <a:r>
              <a:rPr lang="en-GB" sz="3300" dirty="0"/>
              <a:t> </a:t>
            </a:r>
            <a:r>
              <a:rPr lang="en-GB" sz="3300" dirty="0" err="1"/>
              <a:t>αυτούς</a:t>
            </a:r>
            <a:r>
              <a:rPr lang="en-GB" sz="3300" dirty="0"/>
              <a:t> </a:t>
            </a:r>
            <a:r>
              <a:rPr lang="en-GB" sz="3300" dirty="0" err="1"/>
              <a:t>και</a:t>
            </a:r>
            <a:r>
              <a:rPr lang="en-GB" sz="3300" dirty="0"/>
              <a:t> </a:t>
            </a:r>
            <a:r>
              <a:rPr lang="en-GB" sz="3300" dirty="0" err="1"/>
              <a:t>έτσι</a:t>
            </a:r>
            <a:r>
              <a:rPr lang="en-GB" sz="3300" dirty="0"/>
              <a:t> </a:t>
            </a:r>
          </a:p>
          <a:p>
            <a:pPr indent="106363" eaLnBrk="1" hangingPunct="1">
              <a:lnSpc>
                <a:spcPct val="80000"/>
              </a:lnSpc>
              <a:spcBef>
                <a:spcPts val="75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300" dirty="0"/>
              <a:t>   </a:t>
            </a:r>
            <a:r>
              <a:rPr lang="en-GB" sz="3300" dirty="0" err="1"/>
              <a:t>να</a:t>
            </a:r>
            <a:r>
              <a:rPr lang="en-GB" sz="3300" dirty="0"/>
              <a:t> </a:t>
            </a:r>
            <a:r>
              <a:rPr lang="en-GB" sz="3300" dirty="0" err="1"/>
              <a:t>επιτυγχάνει</a:t>
            </a:r>
            <a:r>
              <a:rPr lang="en-GB" sz="3300" dirty="0"/>
              <a:t> </a:t>
            </a:r>
            <a:r>
              <a:rPr lang="en-GB" sz="3300" dirty="0" err="1"/>
              <a:t>να</a:t>
            </a:r>
            <a:r>
              <a:rPr lang="en-GB" sz="3300" dirty="0"/>
              <a:t> </a:t>
            </a:r>
            <a:r>
              <a:rPr lang="en-GB" sz="3300" dirty="0" err="1"/>
              <a:t>τους</a:t>
            </a:r>
            <a:r>
              <a:rPr lang="en-GB" sz="3300" dirty="0"/>
              <a:t> </a:t>
            </a:r>
            <a:r>
              <a:rPr lang="en-GB" sz="3300" dirty="0" err="1"/>
              <a:t>περνά</a:t>
            </a:r>
            <a:r>
              <a:rPr lang="en-GB" sz="3300" dirty="0"/>
              <a:t> </a:t>
            </a:r>
            <a:endParaRPr lang="el-GR" sz="3300" dirty="0"/>
          </a:p>
          <a:p>
            <a:pPr indent="106363" eaLnBrk="1" hangingPunct="1">
              <a:lnSpc>
                <a:spcPct val="80000"/>
              </a:lnSpc>
              <a:spcBef>
                <a:spcPts val="750"/>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3300" dirty="0"/>
              <a:t>	</a:t>
            </a:r>
            <a:r>
              <a:rPr lang="en-GB" sz="3300" dirty="0" err="1"/>
              <a:t>ιδανικά</a:t>
            </a:r>
            <a:r>
              <a:rPr lang="en-GB" sz="3300" dirty="0"/>
              <a:t>, </a:t>
            </a:r>
            <a:r>
              <a:rPr lang="el-GR" sz="3300" dirty="0"/>
              <a:t>	</a:t>
            </a:r>
            <a:r>
              <a:rPr lang="en-GB" sz="3300" dirty="0" err="1"/>
              <a:t>οράματα</a:t>
            </a:r>
            <a:r>
              <a:rPr lang="en-GB" sz="3300" dirty="0"/>
              <a:t>, </a:t>
            </a:r>
            <a:r>
              <a:rPr lang="en-GB" sz="3300" dirty="0" err="1"/>
              <a:t>στόχους</a:t>
            </a:r>
            <a:r>
              <a:rPr lang="en-GB" sz="3300" dirty="0"/>
              <a:t> </a:t>
            </a:r>
            <a:r>
              <a:rPr lang="en-GB" sz="3300" dirty="0" err="1"/>
              <a:t>και</a:t>
            </a:r>
            <a:r>
              <a:rPr lang="en-GB" sz="3300" dirty="0"/>
              <a:t> </a:t>
            </a:r>
            <a:r>
              <a:rPr lang="el-GR" sz="3300" dirty="0"/>
              <a:t>	</a:t>
            </a:r>
            <a:r>
              <a:rPr lang="en-GB" sz="3300" dirty="0" err="1"/>
              <a:t>κατευθύνσεις</a:t>
            </a:r>
            <a:r>
              <a:rPr lang="en-GB" sz="3300" dirty="0"/>
              <a:t> </a:t>
            </a:r>
            <a:r>
              <a:rPr lang="el-GR" sz="3300" dirty="0"/>
              <a:t>	</a:t>
            </a:r>
            <a:r>
              <a:rPr lang="en-GB" sz="3300" dirty="0" err="1"/>
              <a:t>δράσης</a:t>
            </a:r>
            <a:r>
              <a:rPr lang="en-GB" sz="3000" dirty="0"/>
              <a:t>.</a:t>
            </a:r>
          </a:p>
          <a:p>
            <a:pPr eaLnBrk="1" hangingPunct="1">
              <a:spcBef>
                <a:spcPts val="750"/>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3000" dirty="0"/>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1">
            <a:extLst>
              <a:ext uri="{FF2B5EF4-FFF2-40B4-BE49-F238E27FC236}">
                <a16:creationId xmlns:a16="http://schemas.microsoft.com/office/drawing/2014/main" xmlns="" id="{680CB58C-656E-46BD-B97F-6C4DC4EB5CDA}"/>
              </a:ext>
            </a:extLst>
          </p:cNvPr>
          <p:cNvSpPr>
            <a:spLocks noGrp="1" noChangeArrowheads="1"/>
          </p:cNvSpPr>
          <p:nvPr>
            <p:ph type="title" idx="4294967295"/>
          </p:nvPr>
        </p:nvSpPr>
        <p:spPr>
          <a:xfrm>
            <a:off x="1703388" y="188914"/>
            <a:ext cx="8431212" cy="13112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3700">
                <a:latin typeface="Arial" panose="020B0604020202020204" pitchFamily="34" charset="0"/>
              </a:rPr>
              <a:t>Ο χαρισματικός ηγέτης διακρίνεται από:</a:t>
            </a:r>
          </a:p>
        </p:txBody>
      </p:sp>
      <p:sp>
        <p:nvSpPr>
          <p:cNvPr id="173059" name="Rectangle 2">
            <a:extLst>
              <a:ext uri="{FF2B5EF4-FFF2-40B4-BE49-F238E27FC236}">
                <a16:creationId xmlns:a16="http://schemas.microsoft.com/office/drawing/2014/main" xmlns="" id="{C6F4D921-28C1-409E-A4D2-A996D4A60D6C}"/>
              </a:ext>
            </a:extLst>
          </p:cNvPr>
          <p:cNvSpPr>
            <a:spLocks noGrp="1" noChangeArrowheads="1"/>
          </p:cNvSpPr>
          <p:nvPr>
            <p:ph type="body" idx="4294967295"/>
          </p:nvPr>
        </p:nvSpPr>
        <p:spPr>
          <a:xfrm>
            <a:off x="1009816" y="1341438"/>
            <a:ext cx="9189873" cy="5111750"/>
          </a:xfrm>
        </p:spPr>
        <p:txBody>
          <a:bodyPr/>
          <a:lstStyle/>
          <a:p>
            <a:pPr eaLnBrk="1" hangingPunct="1">
              <a:lnSpc>
                <a:spcPct val="80000"/>
              </a:lnSpc>
              <a:spcBef>
                <a:spcPts val="55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200" dirty="0">
              <a:latin typeface="Comic Sans MS" panose="030F0702030302020204" pitchFamily="66" charset="0"/>
            </a:endParaRPr>
          </a:p>
          <a:p>
            <a:pPr eaLnBrk="1" hangingPunct="1">
              <a:lnSpc>
                <a:spcPct val="80000"/>
              </a:lnSpc>
              <a:spcBef>
                <a:spcPts val="55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200" dirty="0">
              <a:latin typeface="Comic Sans MS" panose="030F0702030302020204" pitchFamily="66" charset="0"/>
            </a:endParaRPr>
          </a:p>
          <a:p>
            <a:pPr eaLnBrk="1" hangingPunct="1">
              <a:lnSpc>
                <a:spcPct val="80000"/>
              </a:lnSpc>
              <a:buClr>
                <a:srgbClr val="FCF059"/>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b="1" dirty="0" err="1">
                <a:solidFill>
                  <a:srgbClr val="FF0000"/>
                </a:solidFill>
              </a:rPr>
              <a:t>Αυτο</a:t>
            </a:r>
            <a:r>
              <a:rPr lang="en-GB" altLang="en-US" sz="2800" b="1" dirty="0">
                <a:solidFill>
                  <a:srgbClr val="FF0000"/>
                </a:solidFill>
              </a:rPr>
              <a:t>πεποίθηση</a:t>
            </a:r>
            <a:r>
              <a:rPr lang="en-GB" altLang="en-US" sz="2800" dirty="0">
                <a:solidFill>
                  <a:srgbClr val="FF0000"/>
                </a:solidFill>
              </a:rPr>
              <a:t>, </a:t>
            </a:r>
            <a:r>
              <a:rPr lang="en-GB" altLang="en-US" sz="2800" dirty="0"/>
              <a:t>για τα πιστεύω τις κρίσεις και τις ικανότητές του</a:t>
            </a:r>
          </a:p>
          <a:p>
            <a:pPr eaLnBrk="1" hangingPunct="1">
              <a:lnSpc>
                <a:spcPct val="80000"/>
              </a:lnSpc>
              <a:buClr>
                <a:srgbClr val="FCF059"/>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b="1" dirty="0" err="1">
                <a:solidFill>
                  <a:srgbClr val="FF0000"/>
                </a:solidFill>
              </a:rPr>
              <a:t>Όρ</a:t>
            </a:r>
            <a:r>
              <a:rPr lang="en-GB" altLang="en-US" sz="2800" b="1" dirty="0">
                <a:solidFill>
                  <a:srgbClr val="FF0000"/>
                </a:solidFill>
              </a:rPr>
              <a:t>αμα</a:t>
            </a:r>
            <a:r>
              <a:rPr lang="en-GB" altLang="en-US" sz="2800" dirty="0"/>
              <a:t> Διαμορφώνει μια επιθυμητή εικόνα η οποία συμπεριλαμβάνει τα προσωπικά οράματα και τους στόχους των «οπαδών» συνεργατών</a:t>
            </a:r>
          </a:p>
          <a:p>
            <a:pPr eaLnBrk="1" hangingPunct="1">
              <a:lnSpc>
                <a:spcPct val="80000"/>
              </a:lnSpc>
              <a:buClr>
                <a:srgbClr val="FCF059"/>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b="1" dirty="0" err="1">
                <a:solidFill>
                  <a:srgbClr val="FF0000"/>
                </a:solidFill>
              </a:rPr>
              <a:t>Ισχυρή</a:t>
            </a:r>
            <a:r>
              <a:rPr lang="en-GB" altLang="en-US" sz="2800" b="1" dirty="0">
                <a:solidFill>
                  <a:srgbClr val="FF0000"/>
                </a:solidFill>
              </a:rPr>
              <a:t> α</a:t>
            </a:r>
            <a:r>
              <a:rPr lang="en-GB" altLang="en-US" sz="2800" b="1" dirty="0" err="1">
                <a:solidFill>
                  <a:srgbClr val="FF0000"/>
                </a:solidFill>
              </a:rPr>
              <a:t>φοσίωση</a:t>
            </a:r>
            <a:r>
              <a:rPr lang="en-GB" altLang="en-US" sz="2800" b="1" dirty="0">
                <a:solidFill>
                  <a:srgbClr val="FCF059"/>
                </a:solidFill>
              </a:rPr>
              <a:t>, </a:t>
            </a:r>
            <a:r>
              <a:rPr lang="en-GB" altLang="en-US" sz="2800" b="1" dirty="0"/>
              <a:t>π</a:t>
            </a:r>
            <a:r>
              <a:rPr lang="en-GB" altLang="en-US" sz="2800" b="1" dirty="0" err="1"/>
              <a:t>ίστη</a:t>
            </a:r>
            <a:r>
              <a:rPr lang="en-GB" altLang="en-US" sz="2800" dirty="0"/>
              <a:t> </a:t>
            </a:r>
            <a:r>
              <a:rPr lang="en-GB" altLang="en-US" sz="2800" dirty="0" err="1"/>
              <a:t>ότι</a:t>
            </a:r>
            <a:r>
              <a:rPr lang="en-GB" altLang="en-US" sz="2800" dirty="0"/>
              <a:t> </a:t>
            </a:r>
            <a:r>
              <a:rPr lang="en-GB" altLang="en-US" sz="2800" dirty="0" err="1"/>
              <a:t>είν</a:t>
            </a:r>
            <a:r>
              <a:rPr lang="en-GB" altLang="en-US" sz="2800" dirty="0"/>
              <a:t>αι ικανός να το κάνει πραγματικότητα</a:t>
            </a:r>
          </a:p>
          <a:p>
            <a:pPr eaLnBrk="1" hangingPunct="1">
              <a:lnSpc>
                <a:spcPct val="80000"/>
              </a:lnSpc>
              <a:buClr>
                <a:srgbClr val="FCF059"/>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b="1" dirty="0" err="1">
                <a:solidFill>
                  <a:srgbClr val="FF0000"/>
                </a:solidFill>
              </a:rPr>
              <a:t>Φορέ</a:t>
            </a:r>
            <a:r>
              <a:rPr lang="en-GB" altLang="en-US" sz="2800" b="1" dirty="0">
                <a:solidFill>
                  <a:srgbClr val="FF0000"/>
                </a:solidFill>
              </a:rPr>
              <a:t>ας αλλαγών</a:t>
            </a:r>
            <a:r>
              <a:rPr lang="en-GB" altLang="en-US" sz="2800" dirty="0">
                <a:solidFill>
                  <a:srgbClr val="FF0000"/>
                </a:solidFill>
              </a:rPr>
              <a:t>, </a:t>
            </a:r>
            <a:r>
              <a:rPr lang="en-GB" altLang="en-US" sz="2800" dirty="0"/>
              <a:t>γίνεται αντιληπτός από τους οπαδούς ως φορέας ριζικών αλλαγών του κατεστημένου</a:t>
            </a:r>
          </a:p>
          <a:p>
            <a:pPr eaLnBrk="1" hangingPunct="1">
              <a:lnSpc>
                <a:spcPct val="9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800" dirty="0"/>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a:extLst>
              <a:ext uri="{FF2B5EF4-FFF2-40B4-BE49-F238E27FC236}">
                <a16:creationId xmlns:a16="http://schemas.microsoft.com/office/drawing/2014/main" xmlns="" id="{BF3D37BA-2350-449B-96E9-68A9CB7CF5CF}"/>
              </a:ext>
            </a:extLst>
          </p:cNvPr>
          <p:cNvSpPr>
            <a:spLocks noGrp="1"/>
          </p:cNvSpPr>
          <p:nvPr>
            <p:ph type="title"/>
          </p:nvPr>
        </p:nvSpPr>
        <p:spPr/>
        <p:txBody>
          <a:bodyPr/>
          <a:lstStyle/>
          <a:p>
            <a:r>
              <a:rPr lang="el-GR" altLang="en-US" b="1" dirty="0"/>
              <a:t>Ηγεσία - Πρόκληση</a:t>
            </a:r>
          </a:p>
        </p:txBody>
      </p:sp>
      <p:sp>
        <p:nvSpPr>
          <p:cNvPr id="177155" name="Content Placeholder 2">
            <a:extLst>
              <a:ext uri="{FF2B5EF4-FFF2-40B4-BE49-F238E27FC236}">
                <a16:creationId xmlns:a16="http://schemas.microsoft.com/office/drawing/2014/main" xmlns="" id="{3D67FB17-BC78-452D-84DC-48BBFB64EE73}"/>
              </a:ext>
            </a:extLst>
          </p:cNvPr>
          <p:cNvSpPr>
            <a:spLocks noGrp="1"/>
          </p:cNvSpPr>
          <p:nvPr>
            <p:ph idx="1"/>
          </p:nvPr>
        </p:nvSpPr>
        <p:spPr/>
        <p:txBody>
          <a:bodyPr>
            <a:normAutofit/>
          </a:bodyPr>
          <a:lstStyle/>
          <a:p>
            <a:endParaRPr lang="el-GR" altLang="en-US" dirty="0"/>
          </a:p>
          <a:p>
            <a:pPr marL="0" indent="0" algn="ctr">
              <a:buNone/>
            </a:pPr>
            <a:r>
              <a:rPr lang="el-GR" altLang="en-US" sz="4000" dirty="0"/>
              <a:t>Τα δέντρα που θέλουν να φτάσουν σε περήφανα ύψη έχουν ανάγκη από καταιγίδα </a:t>
            </a:r>
          </a:p>
          <a:p>
            <a:pPr marL="0" indent="0" algn="ctr">
              <a:buNone/>
            </a:pPr>
            <a:r>
              <a:rPr lang="el-GR" altLang="en-US" sz="2800" dirty="0"/>
              <a:t>(Νίτσε)</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
            <a:extLst>
              <a:ext uri="{FF2B5EF4-FFF2-40B4-BE49-F238E27FC236}">
                <a16:creationId xmlns:a16="http://schemas.microsoft.com/office/drawing/2014/main" xmlns="" id="{1433B58E-48C5-4E44-AC1D-C0A5157CDB80}"/>
              </a:ext>
            </a:extLst>
          </p:cNvPr>
          <p:cNvSpPr>
            <a:spLocks noGrp="1" noChangeArrowheads="1"/>
          </p:cNvSpPr>
          <p:nvPr>
            <p:ph type="title" idx="4294967295"/>
          </p:nvPr>
        </p:nvSpPr>
        <p:spPr>
          <a:xfrm>
            <a:off x="2063750" y="0"/>
            <a:ext cx="8001000" cy="1125538"/>
          </a:xfrm>
        </p:spPr>
        <p:txBody>
          <a:bodyPr/>
          <a:lstStyle/>
          <a:p>
            <a:pP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err="1"/>
              <a:t>Άσκηση</a:t>
            </a:r>
            <a:endParaRPr lang="en-GB" altLang="en-US" dirty="0"/>
          </a:p>
        </p:txBody>
      </p:sp>
      <p:sp>
        <p:nvSpPr>
          <p:cNvPr id="178179" name="Rectangle 2">
            <a:extLst>
              <a:ext uri="{FF2B5EF4-FFF2-40B4-BE49-F238E27FC236}">
                <a16:creationId xmlns:a16="http://schemas.microsoft.com/office/drawing/2014/main" xmlns="" id="{7024B4BF-1B03-4B71-AA6A-7AC7B18CA34A}"/>
              </a:ext>
            </a:extLst>
          </p:cNvPr>
          <p:cNvSpPr>
            <a:spLocks noGrp="1" noChangeArrowheads="1"/>
          </p:cNvSpPr>
          <p:nvPr>
            <p:ph type="body" idx="4294967295"/>
          </p:nvPr>
        </p:nvSpPr>
        <p:spPr>
          <a:xfrm>
            <a:off x="1203823" y="1052514"/>
            <a:ext cx="9735584" cy="2447925"/>
          </a:xfrm>
        </p:spPr>
        <p:txBody>
          <a:bodyPr/>
          <a:lstStyle/>
          <a:p>
            <a:pPr algn="ctr" eaLnBrk="1" hangingPunct="1">
              <a:lnSpc>
                <a:spcPct val="100000"/>
              </a:lnSpc>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a:t>   </a:t>
            </a:r>
            <a:r>
              <a:rPr lang="en-GB" altLang="en-US" sz="2800" dirty="0" err="1"/>
              <a:t>Αν</a:t>
            </a:r>
            <a:r>
              <a:rPr lang="en-GB" altLang="en-US" sz="2800" dirty="0"/>
              <a:t>αφέρατε τους </a:t>
            </a:r>
            <a:r>
              <a:rPr lang="el-GR" altLang="en-US" sz="2800" u="sng" dirty="0"/>
              <a:t>έναν ως δύο </a:t>
            </a:r>
            <a:r>
              <a:rPr lang="en-GB" altLang="en-US" sz="2800" dirty="0"/>
              <a:t>σπ</a:t>
            </a:r>
            <a:r>
              <a:rPr lang="en-GB" altLang="en-US" sz="2800" dirty="0" err="1"/>
              <a:t>ουδ</a:t>
            </a:r>
            <a:r>
              <a:rPr lang="en-GB" altLang="en-US" sz="2800" dirty="0"/>
              <a:t>α</a:t>
            </a:r>
            <a:r>
              <a:rPr lang="el-GR" altLang="en-US" sz="2800" dirty="0" err="1"/>
              <a:t>ίους</a:t>
            </a:r>
            <a:r>
              <a:rPr lang="el-GR" altLang="en-US" sz="2800" dirty="0"/>
              <a:t> </a:t>
            </a:r>
            <a:r>
              <a:rPr lang="en-GB" altLang="en-US" sz="2800" dirty="0" err="1"/>
              <a:t>ηγέτες</a:t>
            </a:r>
            <a:r>
              <a:rPr lang="en-GB" altLang="en-US" sz="2800" dirty="0"/>
              <a:t> που </a:t>
            </a:r>
            <a:r>
              <a:rPr lang="el-GR" altLang="en-US" sz="2800" dirty="0"/>
              <a:t>πιστεύετε</a:t>
            </a:r>
            <a:r>
              <a:rPr lang="en-GB" altLang="en-US" sz="2800" dirty="0"/>
              <a:t> </a:t>
            </a:r>
            <a:r>
              <a:rPr lang="en-GB" altLang="en-US" sz="2800" dirty="0" err="1"/>
              <a:t>ότι</a:t>
            </a:r>
            <a:r>
              <a:rPr lang="en-GB" altLang="en-US" sz="2800" dirty="0"/>
              <a:t> </a:t>
            </a:r>
            <a:r>
              <a:rPr lang="el-GR" altLang="en-US" sz="2800" dirty="0"/>
              <a:t>άλλαξαν το μέλλον σε</a:t>
            </a:r>
            <a:r>
              <a:rPr lang="en-GB" altLang="en-US" sz="2800" dirty="0"/>
              <a:t> χώρες, έθνη, επιχειρήσεις και δίπλα τις ικανότητες και </a:t>
            </a:r>
            <a:r>
              <a:rPr lang="el-GR" altLang="en-US" sz="2800" dirty="0"/>
              <a:t>τις έργα τους</a:t>
            </a:r>
            <a:r>
              <a:rPr lang="en-GB" altLang="en-US" sz="2800" dirty="0"/>
              <a:t> π</a:t>
            </a:r>
            <a:r>
              <a:rPr lang="en-GB" altLang="en-US" sz="2800" dirty="0" err="1"/>
              <a:t>ου</a:t>
            </a:r>
            <a:r>
              <a:rPr lang="el-GR" altLang="en-US" sz="2800" dirty="0"/>
              <a:t>,</a:t>
            </a:r>
            <a:r>
              <a:rPr lang="en-GB" altLang="en-US" sz="2800" dirty="0"/>
              <a:t> κα</a:t>
            </a:r>
            <a:r>
              <a:rPr lang="en-GB" altLang="en-US" sz="2800" dirty="0" err="1"/>
              <a:t>τά</a:t>
            </a:r>
            <a:r>
              <a:rPr lang="en-GB" altLang="en-US" sz="2800" dirty="0"/>
              <a:t> </a:t>
            </a:r>
            <a:r>
              <a:rPr lang="en-GB" altLang="en-US" sz="2800" dirty="0" err="1"/>
              <a:t>τη</a:t>
            </a:r>
            <a:r>
              <a:rPr lang="en-GB" altLang="en-US" sz="2800" dirty="0"/>
              <a:t> </a:t>
            </a:r>
            <a:r>
              <a:rPr lang="en-GB" altLang="en-US" sz="2800" dirty="0" err="1"/>
              <a:t>γνώμη</a:t>
            </a:r>
            <a:r>
              <a:rPr lang="en-GB" altLang="en-US" sz="2800" dirty="0"/>
              <a:t> σας, </a:t>
            </a:r>
            <a:r>
              <a:rPr lang="en-GB" altLang="en-US" sz="2800" dirty="0" err="1"/>
              <a:t>τους</a:t>
            </a:r>
            <a:r>
              <a:rPr lang="en-GB" altLang="en-US" sz="2800" dirty="0"/>
              <a:t> </a:t>
            </a:r>
            <a:r>
              <a:rPr lang="en-GB" altLang="en-US" sz="2800" dirty="0" err="1"/>
              <a:t>κάνουν</a:t>
            </a:r>
            <a:r>
              <a:rPr lang="en-GB" altLang="en-US" sz="2800" dirty="0"/>
              <a:t> να </a:t>
            </a:r>
            <a:r>
              <a:rPr lang="en-GB" altLang="en-US" sz="2800" dirty="0" err="1"/>
              <a:t>ξεχωρίζουν</a:t>
            </a:r>
            <a:r>
              <a:rPr lang="en-GB" altLang="en-US" sz="2800" dirty="0"/>
              <a:t> </a:t>
            </a:r>
            <a:r>
              <a:rPr lang="el-GR" altLang="en-US" sz="2800" dirty="0"/>
              <a:t>ως</a:t>
            </a:r>
            <a:r>
              <a:rPr lang="en-GB" altLang="en-US" sz="2800" dirty="0"/>
              <a:t> </a:t>
            </a:r>
            <a:r>
              <a:rPr lang="en-GB" altLang="en-US" sz="2800" dirty="0" err="1"/>
              <a:t>ηγέτες</a:t>
            </a:r>
            <a:r>
              <a:rPr lang="en-GB" altLang="en-US" sz="2800" dirty="0"/>
              <a:t>…</a:t>
            </a:r>
          </a:p>
        </p:txBody>
      </p:sp>
      <p:grpSp>
        <p:nvGrpSpPr>
          <p:cNvPr id="178180" name="Group 3">
            <a:extLst>
              <a:ext uri="{FF2B5EF4-FFF2-40B4-BE49-F238E27FC236}">
                <a16:creationId xmlns:a16="http://schemas.microsoft.com/office/drawing/2014/main" xmlns="" id="{31891234-6D50-4E2D-983B-85ACD60BF186}"/>
              </a:ext>
            </a:extLst>
          </p:cNvPr>
          <p:cNvGrpSpPr>
            <a:grpSpLocks/>
          </p:cNvGrpSpPr>
          <p:nvPr/>
        </p:nvGrpSpPr>
        <p:grpSpPr bwMode="auto">
          <a:xfrm>
            <a:off x="2279650" y="3357564"/>
            <a:ext cx="7918450" cy="3286125"/>
            <a:chOff x="476" y="2115"/>
            <a:chExt cx="4988" cy="2070"/>
          </a:xfrm>
        </p:grpSpPr>
        <p:sp>
          <p:nvSpPr>
            <p:cNvPr id="178181" name="Rectangle 4">
              <a:extLst>
                <a:ext uri="{FF2B5EF4-FFF2-40B4-BE49-F238E27FC236}">
                  <a16:creationId xmlns:a16="http://schemas.microsoft.com/office/drawing/2014/main" xmlns="" id="{8FD5AA8C-A777-490E-AF8A-259D809EB228}"/>
                </a:ext>
              </a:extLst>
            </p:cNvPr>
            <p:cNvSpPr>
              <a:spLocks noChangeArrowheads="1"/>
            </p:cNvSpPr>
            <p:nvPr/>
          </p:nvSpPr>
          <p:spPr bwMode="auto">
            <a:xfrm>
              <a:off x="3802" y="3838"/>
              <a:ext cx="1663"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3000"/>
                </a:lnSpc>
                <a:spcBef>
                  <a:spcPts val="800"/>
                </a:spcBef>
                <a:buClr>
                  <a:srgbClr val="FFFFFF"/>
                </a:buClr>
                <a:buSzPct val="100000"/>
                <a:buFont typeface="Arial" panose="020B0604020202020204" pitchFamily="34"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457200" fontAlgn="base">
                <a:spcBef>
                  <a:spcPct val="0"/>
                </a:spcBef>
                <a:spcAft>
                  <a:spcPct val="0"/>
                </a:spcAft>
                <a:buNone/>
              </a:pPr>
              <a:endParaRPr lang="el-GR" altLang="en-US" sz="1800"/>
            </a:p>
          </p:txBody>
        </p:sp>
        <p:sp>
          <p:nvSpPr>
            <p:cNvPr id="178182" name="Rectangle 5">
              <a:extLst>
                <a:ext uri="{FF2B5EF4-FFF2-40B4-BE49-F238E27FC236}">
                  <a16:creationId xmlns:a16="http://schemas.microsoft.com/office/drawing/2014/main" xmlns="" id="{BE1A7A60-DAEC-47C2-8D2E-EA184F6DE93C}"/>
                </a:ext>
              </a:extLst>
            </p:cNvPr>
            <p:cNvSpPr>
              <a:spLocks noChangeArrowheads="1"/>
            </p:cNvSpPr>
            <p:nvPr/>
          </p:nvSpPr>
          <p:spPr bwMode="auto">
            <a:xfrm>
              <a:off x="2139" y="3838"/>
              <a:ext cx="1663"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3000"/>
                </a:lnSpc>
                <a:spcBef>
                  <a:spcPts val="800"/>
                </a:spcBef>
                <a:buClr>
                  <a:srgbClr val="FFFFFF"/>
                </a:buClr>
                <a:buSzPct val="100000"/>
                <a:buFont typeface="Arial" panose="020B0604020202020204" pitchFamily="34"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457200" fontAlgn="base">
                <a:spcBef>
                  <a:spcPct val="0"/>
                </a:spcBef>
                <a:spcAft>
                  <a:spcPct val="0"/>
                </a:spcAft>
                <a:buNone/>
              </a:pPr>
              <a:endParaRPr lang="el-GR" altLang="en-US" sz="1800"/>
            </a:p>
          </p:txBody>
        </p:sp>
        <p:sp>
          <p:nvSpPr>
            <p:cNvPr id="178183" name="Rectangle 6">
              <a:extLst>
                <a:ext uri="{FF2B5EF4-FFF2-40B4-BE49-F238E27FC236}">
                  <a16:creationId xmlns:a16="http://schemas.microsoft.com/office/drawing/2014/main" xmlns="" id="{7DA42D95-102B-4B64-916B-851B772975E7}"/>
                </a:ext>
              </a:extLst>
            </p:cNvPr>
            <p:cNvSpPr>
              <a:spLocks noChangeArrowheads="1"/>
            </p:cNvSpPr>
            <p:nvPr/>
          </p:nvSpPr>
          <p:spPr bwMode="auto">
            <a:xfrm>
              <a:off x="476" y="3838"/>
              <a:ext cx="1663"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3000"/>
                </a:lnSpc>
                <a:spcBef>
                  <a:spcPts val="800"/>
                </a:spcBef>
                <a:buClr>
                  <a:srgbClr val="FFFFFF"/>
                </a:buClr>
                <a:buSzPct val="100000"/>
                <a:buFont typeface="Arial" panose="020B0604020202020204" pitchFamily="34"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457200" fontAlgn="base">
                <a:spcBef>
                  <a:spcPct val="0"/>
                </a:spcBef>
                <a:spcAft>
                  <a:spcPct val="0"/>
                </a:spcAft>
                <a:buNone/>
              </a:pPr>
              <a:endParaRPr lang="el-GR" altLang="en-US" sz="1800"/>
            </a:p>
          </p:txBody>
        </p:sp>
        <p:sp>
          <p:nvSpPr>
            <p:cNvPr id="178184" name="Rectangle 7">
              <a:extLst>
                <a:ext uri="{FF2B5EF4-FFF2-40B4-BE49-F238E27FC236}">
                  <a16:creationId xmlns:a16="http://schemas.microsoft.com/office/drawing/2014/main" xmlns="" id="{8D9820A7-8E2F-490B-BB7B-D028E40E85DB}"/>
                </a:ext>
              </a:extLst>
            </p:cNvPr>
            <p:cNvSpPr>
              <a:spLocks noChangeArrowheads="1"/>
            </p:cNvSpPr>
            <p:nvPr/>
          </p:nvSpPr>
          <p:spPr bwMode="auto">
            <a:xfrm>
              <a:off x="3802" y="3491"/>
              <a:ext cx="1663"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3000"/>
                </a:lnSpc>
                <a:spcBef>
                  <a:spcPts val="800"/>
                </a:spcBef>
                <a:buClr>
                  <a:srgbClr val="FFFFFF"/>
                </a:buClr>
                <a:buSzPct val="100000"/>
                <a:buFont typeface="Arial" panose="020B0604020202020204" pitchFamily="34"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457200" fontAlgn="base">
                <a:spcBef>
                  <a:spcPct val="0"/>
                </a:spcBef>
                <a:spcAft>
                  <a:spcPct val="0"/>
                </a:spcAft>
                <a:buNone/>
              </a:pPr>
              <a:endParaRPr lang="el-GR" altLang="en-US" sz="1800"/>
            </a:p>
          </p:txBody>
        </p:sp>
        <p:sp>
          <p:nvSpPr>
            <p:cNvPr id="178185" name="Rectangle 8">
              <a:extLst>
                <a:ext uri="{FF2B5EF4-FFF2-40B4-BE49-F238E27FC236}">
                  <a16:creationId xmlns:a16="http://schemas.microsoft.com/office/drawing/2014/main" xmlns="" id="{7C6CBAF8-2FC7-4BF4-AD6E-F7BCF942AF55}"/>
                </a:ext>
              </a:extLst>
            </p:cNvPr>
            <p:cNvSpPr>
              <a:spLocks noChangeArrowheads="1"/>
            </p:cNvSpPr>
            <p:nvPr/>
          </p:nvSpPr>
          <p:spPr bwMode="auto">
            <a:xfrm>
              <a:off x="2139" y="3491"/>
              <a:ext cx="1663"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3000"/>
                </a:lnSpc>
                <a:spcBef>
                  <a:spcPts val="800"/>
                </a:spcBef>
                <a:buClr>
                  <a:srgbClr val="FFFFFF"/>
                </a:buClr>
                <a:buSzPct val="100000"/>
                <a:buFont typeface="Arial" panose="020B0604020202020204" pitchFamily="34"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457200" fontAlgn="base">
                <a:spcBef>
                  <a:spcPct val="0"/>
                </a:spcBef>
                <a:spcAft>
                  <a:spcPct val="0"/>
                </a:spcAft>
                <a:buNone/>
              </a:pPr>
              <a:endParaRPr lang="el-GR" altLang="en-US" sz="1800"/>
            </a:p>
          </p:txBody>
        </p:sp>
        <p:sp>
          <p:nvSpPr>
            <p:cNvPr id="178186" name="Rectangle 9">
              <a:extLst>
                <a:ext uri="{FF2B5EF4-FFF2-40B4-BE49-F238E27FC236}">
                  <a16:creationId xmlns:a16="http://schemas.microsoft.com/office/drawing/2014/main" xmlns="" id="{B698A8F9-EF2E-4E3B-AB96-96CC7795D9A9}"/>
                </a:ext>
              </a:extLst>
            </p:cNvPr>
            <p:cNvSpPr>
              <a:spLocks noChangeArrowheads="1"/>
            </p:cNvSpPr>
            <p:nvPr/>
          </p:nvSpPr>
          <p:spPr bwMode="auto">
            <a:xfrm>
              <a:off x="476" y="3491"/>
              <a:ext cx="1663"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3000"/>
                </a:lnSpc>
                <a:spcBef>
                  <a:spcPts val="800"/>
                </a:spcBef>
                <a:buClr>
                  <a:srgbClr val="FFFFFF"/>
                </a:buClr>
                <a:buSzPct val="100000"/>
                <a:buFont typeface="Arial" panose="020B0604020202020204" pitchFamily="34"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457200" fontAlgn="base">
                <a:spcBef>
                  <a:spcPct val="0"/>
                </a:spcBef>
                <a:spcAft>
                  <a:spcPct val="0"/>
                </a:spcAft>
                <a:buNone/>
              </a:pPr>
              <a:endParaRPr lang="el-GR" altLang="en-US" sz="1800"/>
            </a:p>
          </p:txBody>
        </p:sp>
        <p:sp>
          <p:nvSpPr>
            <p:cNvPr id="178187" name="Rectangle 10">
              <a:extLst>
                <a:ext uri="{FF2B5EF4-FFF2-40B4-BE49-F238E27FC236}">
                  <a16:creationId xmlns:a16="http://schemas.microsoft.com/office/drawing/2014/main" xmlns="" id="{1479FE23-C71A-417E-9922-699C6E4196D1}"/>
                </a:ext>
              </a:extLst>
            </p:cNvPr>
            <p:cNvSpPr>
              <a:spLocks noChangeArrowheads="1"/>
            </p:cNvSpPr>
            <p:nvPr/>
          </p:nvSpPr>
          <p:spPr bwMode="auto">
            <a:xfrm>
              <a:off x="3802" y="3143"/>
              <a:ext cx="1663"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3000"/>
                </a:lnSpc>
                <a:spcBef>
                  <a:spcPts val="800"/>
                </a:spcBef>
                <a:buClr>
                  <a:srgbClr val="FFFFFF"/>
                </a:buClr>
                <a:buSzPct val="100000"/>
                <a:buFont typeface="Arial" panose="020B0604020202020204" pitchFamily="34"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457200" fontAlgn="base">
                <a:spcBef>
                  <a:spcPct val="0"/>
                </a:spcBef>
                <a:spcAft>
                  <a:spcPct val="0"/>
                </a:spcAft>
                <a:buNone/>
              </a:pPr>
              <a:endParaRPr lang="el-GR" altLang="en-US" sz="1800"/>
            </a:p>
          </p:txBody>
        </p:sp>
        <p:sp>
          <p:nvSpPr>
            <p:cNvPr id="178188" name="Rectangle 11">
              <a:extLst>
                <a:ext uri="{FF2B5EF4-FFF2-40B4-BE49-F238E27FC236}">
                  <a16:creationId xmlns:a16="http://schemas.microsoft.com/office/drawing/2014/main" xmlns="" id="{97925047-E821-4D94-9DC1-40D777B11EBE}"/>
                </a:ext>
              </a:extLst>
            </p:cNvPr>
            <p:cNvSpPr>
              <a:spLocks noChangeArrowheads="1"/>
            </p:cNvSpPr>
            <p:nvPr/>
          </p:nvSpPr>
          <p:spPr bwMode="auto">
            <a:xfrm>
              <a:off x="2139" y="3143"/>
              <a:ext cx="1663"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3000"/>
                </a:lnSpc>
                <a:spcBef>
                  <a:spcPts val="800"/>
                </a:spcBef>
                <a:buClr>
                  <a:srgbClr val="FFFFFF"/>
                </a:buClr>
                <a:buSzPct val="100000"/>
                <a:buFont typeface="Arial" panose="020B0604020202020204" pitchFamily="34"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457200" fontAlgn="base">
                <a:spcBef>
                  <a:spcPct val="0"/>
                </a:spcBef>
                <a:spcAft>
                  <a:spcPct val="0"/>
                </a:spcAft>
                <a:buNone/>
              </a:pPr>
              <a:endParaRPr lang="el-GR" altLang="en-US" sz="1800"/>
            </a:p>
          </p:txBody>
        </p:sp>
        <p:sp>
          <p:nvSpPr>
            <p:cNvPr id="178189" name="Rectangle 12">
              <a:extLst>
                <a:ext uri="{FF2B5EF4-FFF2-40B4-BE49-F238E27FC236}">
                  <a16:creationId xmlns:a16="http://schemas.microsoft.com/office/drawing/2014/main" xmlns="" id="{DECC5E08-AB4C-40DE-8179-330670709DD3}"/>
                </a:ext>
              </a:extLst>
            </p:cNvPr>
            <p:cNvSpPr>
              <a:spLocks noChangeArrowheads="1"/>
            </p:cNvSpPr>
            <p:nvPr/>
          </p:nvSpPr>
          <p:spPr bwMode="auto">
            <a:xfrm>
              <a:off x="476" y="3143"/>
              <a:ext cx="1663"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3000"/>
                </a:lnSpc>
                <a:spcBef>
                  <a:spcPts val="800"/>
                </a:spcBef>
                <a:buClr>
                  <a:srgbClr val="FFFFFF"/>
                </a:buClr>
                <a:buSzPct val="100000"/>
                <a:buFont typeface="Arial" panose="020B0604020202020204" pitchFamily="34"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457200" fontAlgn="base">
                <a:spcBef>
                  <a:spcPct val="0"/>
                </a:spcBef>
                <a:spcAft>
                  <a:spcPct val="0"/>
                </a:spcAft>
                <a:buNone/>
              </a:pPr>
              <a:endParaRPr lang="el-GR" altLang="en-US" sz="1800"/>
            </a:p>
          </p:txBody>
        </p:sp>
        <p:sp>
          <p:nvSpPr>
            <p:cNvPr id="178190" name="Rectangle 13">
              <a:extLst>
                <a:ext uri="{FF2B5EF4-FFF2-40B4-BE49-F238E27FC236}">
                  <a16:creationId xmlns:a16="http://schemas.microsoft.com/office/drawing/2014/main" xmlns="" id="{082A7CD0-6467-4E1F-B04D-38C98CC9A745}"/>
                </a:ext>
              </a:extLst>
            </p:cNvPr>
            <p:cNvSpPr>
              <a:spLocks noChangeArrowheads="1"/>
            </p:cNvSpPr>
            <p:nvPr/>
          </p:nvSpPr>
          <p:spPr bwMode="auto">
            <a:xfrm>
              <a:off x="3802" y="2795"/>
              <a:ext cx="1663"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3000"/>
                </a:lnSpc>
                <a:spcBef>
                  <a:spcPts val="800"/>
                </a:spcBef>
                <a:buClr>
                  <a:srgbClr val="FFFFFF"/>
                </a:buClr>
                <a:buSzPct val="100000"/>
                <a:buFont typeface="Arial" panose="020B0604020202020204" pitchFamily="34"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457200" fontAlgn="base">
                <a:spcBef>
                  <a:spcPct val="0"/>
                </a:spcBef>
                <a:spcAft>
                  <a:spcPct val="0"/>
                </a:spcAft>
                <a:buNone/>
              </a:pPr>
              <a:endParaRPr lang="el-GR" altLang="en-US" sz="1800"/>
            </a:p>
          </p:txBody>
        </p:sp>
        <p:sp>
          <p:nvSpPr>
            <p:cNvPr id="178191" name="Rectangle 14">
              <a:extLst>
                <a:ext uri="{FF2B5EF4-FFF2-40B4-BE49-F238E27FC236}">
                  <a16:creationId xmlns:a16="http://schemas.microsoft.com/office/drawing/2014/main" xmlns="" id="{E60AF5F6-C61A-4050-980B-B4F8FD1EF1CA}"/>
                </a:ext>
              </a:extLst>
            </p:cNvPr>
            <p:cNvSpPr>
              <a:spLocks noChangeArrowheads="1"/>
            </p:cNvSpPr>
            <p:nvPr/>
          </p:nvSpPr>
          <p:spPr bwMode="auto">
            <a:xfrm>
              <a:off x="2139" y="2795"/>
              <a:ext cx="1663"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3000"/>
                </a:lnSpc>
                <a:spcBef>
                  <a:spcPts val="800"/>
                </a:spcBef>
                <a:buClr>
                  <a:srgbClr val="FFFFFF"/>
                </a:buClr>
                <a:buSzPct val="100000"/>
                <a:buFont typeface="Arial" panose="020B0604020202020204" pitchFamily="34"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457200" fontAlgn="base">
                <a:spcBef>
                  <a:spcPct val="0"/>
                </a:spcBef>
                <a:spcAft>
                  <a:spcPct val="0"/>
                </a:spcAft>
                <a:buNone/>
              </a:pPr>
              <a:endParaRPr lang="el-GR" altLang="en-US" sz="1800"/>
            </a:p>
          </p:txBody>
        </p:sp>
        <p:sp>
          <p:nvSpPr>
            <p:cNvPr id="178192" name="Rectangle 15">
              <a:extLst>
                <a:ext uri="{FF2B5EF4-FFF2-40B4-BE49-F238E27FC236}">
                  <a16:creationId xmlns:a16="http://schemas.microsoft.com/office/drawing/2014/main" xmlns="" id="{A0A1E8B9-E8A9-4B1D-8B6A-4B33E84545F5}"/>
                </a:ext>
              </a:extLst>
            </p:cNvPr>
            <p:cNvSpPr>
              <a:spLocks noChangeArrowheads="1"/>
            </p:cNvSpPr>
            <p:nvPr/>
          </p:nvSpPr>
          <p:spPr bwMode="auto">
            <a:xfrm>
              <a:off x="476" y="2795"/>
              <a:ext cx="1663"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3000"/>
                </a:lnSpc>
                <a:spcBef>
                  <a:spcPts val="800"/>
                </a:spcBef>
                <a:buClr>
                  <a:srgbClr val="FFFFFF"/>
                </a:buClr>
                <a:buSzPct val="100000"/>
                <a:buFont typeface="Arial" panose="020B0604020202020204" pitchFamily="34"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457200" fontAlgn="base">
                <a:spcBef>
                  <a:spcPct val="0"/>
                </a:spcBef>
                <a:spcAft>
                  <a:spcPct val="0"/>
                </a:spcAft>
                <a:buNone/>
              </a:pPr>
              <a:endParaRPr lang="el-GR" altLang="en-US" sz="1800"/>
            </a:p>
          </p:txBody>
        </p:sp>
        <p:sp>
          <p:nvSpPr>
            <p:cNvPr id="178193" name="Rectangle 16">
              <a:extLst>
                <a:ext uri="{FF2B5EF4-FFF2-40B4-BE49-F238E27FC236}">
                  <a16:creationId xmlns:a16="http://schemas.microsoft.com/office/drawing/2014/main" xmlns="" id="{B44798DE-3224-4065-97B5-F74DBB9AF500}"/>
                </a:ext>
              </a:extLst>
            </p:cNvPr>
            <p:cNvSpPr>
              <a:spLocks noChangeArrowheads="1"/>
            </p:cNvSpPr>
            <p:nvPr/>
          </p:nvSpPr>
          <p:spPr bwMode="auto">
            <a:xfrm>
              <a:off x="3802" y="2463"/>
              <a:ext cx="1663"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3000"/>
                </a:lnSpc>
                <a:spcBef>
                  <a:spcPts val="800"/>
                </a:spcBef>
                <a:buClr>
                  <a:srgbClr val="FFFFFF"/>
                </a:buClr>
                <a:buSzPct val="100000"/>
                <a:buFont typeface="Arial" panose="020B0604020202020204" pitchFamily="34"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457200" fontAlgn="base">
                <a:spcBef>
                  <a:spcPct val="0"/>
                </a:spcBef>
                <a:spcAft>
                  <a:spcPct val="0"/>
                </a:spcAft>
                <a:buNone/>
              </a:pPr>
              <a:endParaRPr lang="el-GR" altLang="en-US" sz="1800"/>
            </a:p>
          </p:txBody>
        </p:sp>
        <p:sp>
          <p:nvSpPr>
            <p:cNvPr id="178194" name="Rectangle 17">
              <a:extLst>
                <a:ext uri="{FF2B5EF4-FFF2-40B4-BE49-F238E27FC236}">
                  <a16:creationId xmlns:a16="http://schemas.microsoft.com/office/drawing/2014/main" xmlns="" id="{05BE1533-3097-44F7-B0F4-0E2DD11FFFC2}"/>
                </a:ext>
              </a:extLst>
            </p:cNvPr>
            <p:cNvSpPr>
              <a:spLocks noChangeArrowheads="1"/>
            </p:cNvSpPr>
            <p:nvPr/>
          </p:nvSpPr>
          <p:spPr bwMode="auto">
            <a:xfrm>
              <a:off x="2139" y="2463"/>
              <a:ext cx="1663"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3000"/>
                </a:lnSpc>
                <a:spcBef>
                  <a:spcPts val="800"/>
                </a:spcBef>
                <a:buClr>
                  <a:srgbClr val="FFFFFF"/>
                </a:buClr>
                <a:buSzPct val="100000"/>
                <a:buFont typeface="Arial" panose="020B0604020202020204" pitchFamily="34"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457200" fontAlgn="base">
                <a:spcBef>
                  <a:spcPct val="0"/>
                </a:spcBef>
                <a:spcAft>
                  <a:spcPct val="0"/>
                </a:spcAft>
                <a:buNone/>
              </a:pPr>
              <a:endParaRPr lang="el-GR" altLang="en-US" sz="1800"/>
            </a:p>
          </p:txBody>
        </p:sp>
        <p:sp>
          <p:nvSpPr>
            <p:cNvPr id="178195" name="Rectangle 18">
              <a:extLst>
                <a:ext uri="{FF2B5EF4-FFF2-40B4-BE49-F238E27FC236}">
                  <a16:creationId xmlns:a16="http://schemas.microsoft.com/office/drawing/2014/main" xmlns="" id="{7F83B06D-E937-45BC-9D42-2DEBDFDEFDD5}"/>
                </a:ext>
              </a:extLst>
            </p:cNvPr>
            <p:cNvSpPr>
              <a:spLocks noChangeArrowheads="1"/>
            </p:cNvSpPr>
            <p:nvPr/>
          </p:nvSpPr>
          <p:spPr bwMode="auto">
            <a:xfrm>
              <a:off x="476" y="2463"/>
              <a:ext cx="1663"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3000"/>
                </a:lnSpc>
                <a:spcBef>
                  <a:spcPts val="800"/>
                </a:spcBef>
                <a:buClr>
                  <a:srgbClr val="FFFFFF"/>
                </a:buClr>
                <a:buSzPct val="100000"/>
                <a:buFont typeface="Arial" panose="020B0604020202020204" pitchFamily="34"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457200" fontAlgn="base">
                <a:spcBef>
                  <a:spcPct val="0"/>
                </a:spcBef>
                <a:spcAft>
                  <a:spcPct val="0"/>
                </a:spcAft>
                <a:buNone/>
              </a:pPr>
              <a:endParaRPr lang="el-GR" altLang="en-US" sz="1800"/>
            </a:p>
          </p:txBody>
        </p:sp>
        <p:sp>
          <p:nvSpPr>
            <p:cNvPr id="178196" name="Rectangle 19">
              <a:extLst>
                <a:ext uri="{FF2B5EF4-FFF2-40B4-BE49-F238E27FC236}">
                  <a16:creationId xmlns:a16="http://schemas.microsoft.com/office/drawing/2014/main" xmlns="" id="{7FDA22C5-D359-43A7-A340-ABDDD685C462}"/>
                </a:ext>
              </a:extLst>
            </p:cNvPr>
            <p:cNvSpPr>
              <a:spLocks noChangeArrowheads="1"/>
            </p:cNvSpPr>
            <p:nvPr/>
          </p:nvSpPr>
          <p:spPr bwMode="auto">
            <a:xfrm>
              <a:off x="3802" y="2115"/>
              <a:ext cx="1663"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lnSpc>
                  <a:spcPct val="93000"/>
                </a:lnSpc>
                <a:spcBef>
                  <a:spcPts val="8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457200" fontAlgn="base">
                <a:lnSpc>
                  <a:spcPct val="100000"/>
                </a:lnSpc>
                <a:spcBef>
                  <a:spcPts val="700"/>
                </a:spcBef>
                <a:spcAft>
                  <a:spcPct val="0"/>
                </a:spcAft>
                <a:buNone/>
              </a:pPr>
              <a:r>
                <a:rPr lang="el-GR" altLang="en-US" sz="2800" dirty="0">
                  <a:solidFill>
                    <a:schemeClr val="tx1"/>
                  </a:solidFill>
                </a:rPr>
                <a:t>ΕΡΓΑ</a:t>
              </a:r>
              <a:endParaRPr lang="en-GB" altLang="en-US" sz="2800" dirty="0">
                <a:solidFill>
                  <a:schemeClr val="tx1"/>
                </a:solidFill>
              </a:endParaRPr>
            </a:p>
          </p:txBody>
        </p:sp>
        <p:sp>
          <p:nvSpPr>
            <p:cNvPr id="178197" name="Rectangle 20">
              <a:extLst>
                <a:ext uri="{FF2B5EF4-FFF2-40B4-BE49-F238E27FC236}">
                  <a16:creationId xmlns:a16="http://schemas.microsoft.com/office/drawing/2014/main" xmlns="" id="{9D53F752-8F3F-4705-ADC8-A7C5A8818F0C}"/>
                </a:ext>
              </a:extLst>
            </p:cNvPr>
            <p:cNvSpPr>
              <a:spLocks noChangeArrowheads="1"/>
            </p:cNvSpPr>
            <p:nvPr/>
          </p:nvSpPr>
          <p:spPr bwMode="auto">
            <a:xfrm>
              <a:off x="2139" y="2115"/>
              <a:ext cx="1663"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lnSpc>
                  <a:spcPct val="93000"/>
                </a:lnSpc>
                <a:spcBef>
                  <a:spcPts val="8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457200" fontAlgn="base">
                <a:lnSpc>
                  <a:spcPct val="100000"/>
                </a:lnSpc>
                <a:spcBef>
                  <a:spcPts val="700"/>
                </a:spcBef>
                <a:spcAft>
                  <a:spcPct val="0"/>
                </a:spcAft>
                <a:buNone/>
              </a:pPr>
              <a:r>
                <a:rPr lang="en-GB" altLang="en-US" sz="2800" dirty="0">
                  <a:solidFill>
                    <a:schemeClr val="tx1"/>
                  </a:solidFill>
                </a:rPr>
                <a:t>ΙΚΑΝΟΤΗΤΕΣ</a:t>
              </a:r>
            </a:p>
          </p:txBody>
        </p:sp>
        <p:sp>
          <p:nvSpPr>
            <p:cNvPr id="178198" name="Rectangle 21">
              <a:extLst>
                <a:ext uri="{FF2B5EF4-FFF2-40B4-BE49-F238E27FC236}">
                  <a16:creationId xmlns:a16="http://schemas.microsoft.com/office/drawing/2014/main" xmlns="" id="{7A535F03-E29B-4791-A2A8-6193EE442489}"/>
                </a:ext>
              </a:extLst>
            </p:cNvPr>
            <p:cNvSpPr>
              <a:spLocks noChangeArrowheads="1"/>
            </p:cNvSpPr>
            <p:nvPr/>
          </p:nvSpPr>
          <p:spPr bwMode="auto">
            <a:xfrm>
              <a:off x="476" y="2115"/>
              <a:ext cx="1663"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lnSpc>
                  <a:spcPct val="93000"/>
                </a:lnSpc>
                <a:spcBef>
                  <a:spcPts val="8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457200" fontAlgn="base">
                <a:lnSpc>
                  <a:spcPct val="100000"/>
                </a:lnSpc>
                <a:spcBef>
                  <a:spcPts val="700"/>
                </a:spcBef>
                <a:spcAft>
                  <a:spcPct val="0"/>
                </a:spcAft>
                <a:buNone/>
              </a:pPr>
              <a:r>
                <a:rPr lang="en-GB" altLang="en-US" sz="2800" dirty="0">
                  <a:solidFill>
                    <a:schemeClr val="tx1"/>
                  </a:solidFill>
                </a:rPr>
                <a:t>ΗΓΕΤΗΣ</a:t>
              </a:r>
            </a:p>
          </p:txBody>
        </p:sp>
        <p:sp>
          <p:nvSpPr>
            <p:cNvPr id="178199" name="Line 22">
              <a:extLst>
                <a:ext uri="{FF2B5EF4-FFF2-40B4-BE49-F238E27FC236}">
                  <a16:creationId xmlns:a16="http://schemas.microsoft.com/office/drawing/2014/main" xmlns="" id="{EC98F717-2781-4EA9-892B-A467929DBB20}"/>
                </a:ext>
              </a:extLst>
            </p:cNvPr>
            <p:cNvSpPr>
              <a:spLocks noChangeShapeType="1"/>
            </p:cNvSpPr>
            <p:nvPr/>
          </p:nvSpPr>
          <p:spPr bwMode="auto">
            <a:xfrm>
              <a:off x="476" y="2115"/>
              <a:ext cx="4989" cy="1"/>
            </a:xfrm>
            <a:prstGeom prst="line">
              <a:avLst/>
            </a:prstGeom>
            <a:noFill/>
            <a:ln w="28440">
              <a:solidFill>
                <a:srgbClr val="FFFFFF"/>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l-GR">
                <a:solidFill>
                  <a:srgbClr val="FFFFFF"/>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78200" name="Line 23">
              <a:extLst>
                <a:ext uri="{FF2B5EF4-FFF2-40B4-BE49-F238E27FC236}">
                  <a16:creationId xmlns:a16="http://schemas.microsoft.com/office/drawing/2014/main" xmlns="" id="{F56B0541-5DD2-44ED-8B8C-184E0D6AC65F}"/>
                </a:ext>
              </a:extLst>
            </p:cNvPr>
            <p:cNvSpPr>
              <a:spLocks noChangeShapeType="1"/>
            </p:cNvSpPr>
            <p:nvPr/>
          </p:nvSpPr>
          <p:spPr bwMode="auto">
            <a:xfrm>
              <a:off x="476" y="2463"/>
              <a:ext cx="4989" cy="1"/>
            </a:xfrm>
            <a:prstGeom prst="line">
              <a:avLst/>
            </a:prstGeom>
            <a:noFill/>
            <a:ln w="12600">
              <a:solidFill>
                <a:srgbClr val="FFFFFF"/>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l-GR">
                <a:solidFill>
                  <a:srgbClr val="FFFFFF"/>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78201" name="Line 24">
              <a:extLst>
                <a:ext uri="{FF2B5EF4-FFF2-40B4-BE49-F238E27FC236}">
                  <a16:creationId xmlns:a16="http://schemas.microsoft.com/office/drawing/2014/main" xmlns="" id="{AD5DAE54-8313-43E3-A2A2-5D0DAD170DD6}"/>
                </a:ext>
              </a:extLst>
            </p:cNvPr>
            <p:cNvSpPr>
              <a:spLocks noChangeShapeType="1"/>
            </p:cNvSpPr>
            <p:nvPr/>
          </p:nvSpPr>
          <p:spPr bwMode="auto">
            <a:xfrm>
              <a:off x="476" y="2795"/>
              <a:ext cx="4989" cy="1"/>
            </a:xfrm>
            <a:prstGeom prst="line">
              <a:avLst/>
            </a:prstGeom>
            <a:noFill/>
            <a:ln w="12600">
              <a:solidFill>
                <a:srgbClr val="FFFFFF"/>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l-GR">
                <a:solidFill>
                  <a:srgbClr val="FFFFFF"/>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78202" name="Line 25">
              <a:extLst>
                <a:ext uri="{FF2B5EF4-FFF2-40B4-BE49-F238E27FC236}">
                  <a16:creationId xmlns:a16="http://schemas.microsoft.com/office/drawing/2014/main" xmlns="" id="{FC24B3F1-BDEF-4F67-82AC-1A1E9EB3311E}"/>
                </a:ext>
              </a:extLst>
            </p:cNvPr>
            <p:cNvSpPr>
              <a:spLocks noChangeShapeType="1"/>
            </p:cNvSpPr>
            <p:nvPr/>
          </p:nvSpPr>
          <p:spPr bwMode="auto">
            <a:xfrm>
              <a:off x="476" y="3143"/>
              <a:ext cx="4989" cy="1"/>
            </a:xfrm>
            <a:prstGeom prst="line">
              <a:avLst/>
            </a:prstGeom>
            <a:noFill/>
            <a:ln w="12600">
              <a:solidFill>
                <a:srgbClr val="FFFFFF"/>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l-GR">
                <a:solidFill>
                  <a:srgbClr val="FFFFFF"/>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78203" name="Line 26">
              <a:extLst>
                <a:ext uri="{FF2B5EF4-FFF2-40B4-BE49-F238E27FC236}">
                  <a16:creationId xmlns:a16="http://schemas.microsoft.com/office/drawing/2014/main" xmlns="" id="{36492E33-AA91-413D-91AD-1F3993DBF0CB}"/>
                </a:ext>
              </a:extLst>
            </p:cNvPr>
            <p:cNvSpPr>
              <a:spLocks noChangeShapeType="1"/>
            </p:cNvSpPr>
            <p:nvPr/>
          </p:nvSpPr>
          <p:spPr bwMode="auto">
            <a:xfrm>
              <a:off x="476" y="3491"/>
              <a:ext cx="4989" cy="1"/>
            </a:xfrm>
            <a:prstGeom prst="line">
              <a:avLst/>
            </a:prstGeom>
            <a:noFill/>
            <a:ln w="12600">
              <a:solidFill>
                <a:srgbClr val="FFFFFF"/>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l-GR">
                <a:solidFill>
                  <a:srgbClr val="FFFFFF"/>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78204" name="Line 27">
              <a:extLst>
                <a:ext uri="{FF2B5EF4-FFF2-40B4-BE49-F238E27FC236}">
                  <a16:creationId xmlns:a16="http://schemas.microsoft.com/office/drawing/2014/main" xmlns="" id="{21520581-39F9-4420-863D-BD58C1C3ABCA}"/>
                </a:ext>
              </a:extLst>
            </p:cNvPr>
            <p:cNvSpPr>
              <a:spLocks noChangeShapeType="1"/>
            </p:cNvSpPr>
            <p:nvPr/>
          </p:nvSpPr>
          <p:spPr bwMode="auto">
            <a:xfrm>
              <a:off x="476" y="3838"/>
              <a:ext cx="4989" cy="1"/>
            </a:xfrm>
            <a:prstGeom prst="line">
              <a:avLst/>
            </a:prstGeom>
            <a:noFill/>
            <a:ln w="12600">
              <a:solidFill>
                <a:srgbClr val="FFFFFF"/>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l-GR">
                <a:solidFill>
                  <a:srgbClr val="FFFFFF"/>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78205" name="Line 28">
              <a:extLst>
                <a:ext uri="{FF2B5EF4-FFF2-40B4-BE49-F238E27FC236}">
                  <a16:creationId xmlns:a16="http://schemas.microsoft.com/office/drawing/2014/main" xmlns="" id="{AEE4AB41-A1B2-4FD9-9DAA-83C6C7893FA5}"/>
                </a:ext>
              </a:extLst>
            </p:cNvPr>
            <p:cNvSpPr>
              <a:spLocks noChangeShapeType="1"/>
            </p:cNvSpPr>
            <p:nvPr/>
          </p:nvSpPr>
          <p:spPr bwMode="auto">
            <a:xfrm>
              <a:off x="476" y="4186"/>
              <a:ext cx="4989" cy="1"/>
            </a:xfrm>
            <a:prstGeom prst="line">
              <a:avLst/>
            </a:prstGeom>
            <a:noFill/>
            <a:ln w="28440">
              <a:solidFill>
                <a:srgbClr val="FFFFFF"/>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l-GR">
                <a:solidFill>
                  <a:srgbClr val="FFFFFF"/>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78206" name="Line 29">
              <a:extLst>
                <a:ext uri="{FF2B5EF4-FFF2-40B4-BE49-F238E27FC236}">
                  <a16:creationId xmlns:a16="http://schemas.microsoft.com/office/drawing/2014/main" xmlns="" id="{0FB9E5E6-2476-449E-991A-BA3D92CC7A7E}"/>
                </a:ext>
              </a:extLst>
            </p:cNvPr>
            <p:cNvSpPr>
              <a:spLocks noChangeShapeType="1"/>
            </p:cNvSpPr>
            <p:nvPr/>
          </p:nvSpPr>
          <p:spPr bwMode="auto">
            <a:xfrm>
              <a:off x="476" y="2115"/>
              <a:ext cx="1" cy="2071"/>
            </a:xfrm>
            <a:prstGeom prst="line">
              <a:avLst/>
            </a:prstGeom>
            <a:noFill/>
            <a:ln w="28440">
              <a:solidFill>
                <a:srgbClr val="FFFFFF"/>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l-GR">
                <a:solidFill>
                  <a:srgbClr val="FFFFFF"/>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78207" name="Line 30">
              <a:extLst>
                <a:ext uri="{FF2B5EF4-FFF2-40B4-BE49-F238E27FC236}">
                  <a16:creationId xmlns:a16="http://schemas.microsoft.com/office/drawing/2014/main" xmlns="" id="{55D4E16F-DD10-4065-8FA7-E296F360C34D}"/>
                </a:ext>
              </a:extLst>
            </p:cNvPr>
            <p:cNvSpPr>
              <a:spLocks noChangeShapeType="1"/>
            </p:cNvSpPr>
            <p:nvPr/>
          </p:nvSpPr>
          <p:spPr bwMode="auto">
            <a:xfrm>
              <a:off x="2139" y="2115"/>
              <a:ext cx="1" cy="2071"/>
            </a:xfrm>
            <a:prstGeom prst="line">
              <a:avLst/>
            </a:prstGeom>
            <a:noFill/>
            <a:ln w="12600">
              <a:solidFill>
                <a:srgbClr val="FFFFFF"/>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l-GR">
                <a:solidFill>
                  <a:srgbClr val="FFFFFF"/>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78208" name="Line 31">
              <a:extLst>
                <a:ext uri="{FF2B5EF4-FFF2-40B4-BE49-F238E27FC236}">
                  <a16:creationId xmlns:a16="http://schemas.microsoft.com/office/drawing/2014/main" xmlns="" id="{26514A99-78B8-4032-92FD-93C413955722}"/>
                </a:ext>
              </a:extLst>
            </p:cNvPr>
            <p:cNvSpPr>
              <a:spLocks noChangeShapeType="1"/>
            </p:cNvSpPr>
            <p:nvPr/>
          </p:nvSpPr>
          <p:spPr bwMode="auto">
            <a:xfrm>
              <a:off x="3802" y="2115"/>
              <a:ext cx="1" cy="2071"/>
            </a:xfrm>
            <a:prstGeom prst="line">
              <a:avLst/>
            </a:prstGeom>
            <a:noFill/>
            <a:ln w="12600">
              <a:solidFill>
                <a:srgbClr val="FFFFFF"/>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l-GR">
                <a:solidFill>
                  <a:srgbClr val="FFFFFF"/>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78209" name="Line 32">
              <a:extLst>
                <a:ext uri="{FF2B5EF4-FFF2-40B4-BE49-F238E27FC236}">
                  <a16:creationId xmlns:a16="http://schemas.microsoft.com/office/drawing/2014/main" xmlns="" id="{A0865A9E-59C8-4F6F-BA1A-9FDA4AD502B9}"/>
                </a:ext>
              </a:extLst>
            </p:cNvPr>
            <p:cNvSpPr>
              <a:spLocks noChangeShapeType="1"/>
            </p:cNvSpPr>
            <p:nvPr/>
          </p:nvSpPr>
          <p:spPr bwMode="auto">
            <a:xfrm>
              <a:off x="5465" y="2115"/>
              <a:ext cx="1" cy="2071"/>
            </a:xfrm>
            <a:prstGeom prst="line">
              <a:avLst/>
            </a:prstGeom>
            <a:noFill/>
            <a:ln w="28440">
              <a:solidFill>
                <a:srgbClr val="FFFFFF"/>
              </a:solidFill>
              <a:miter lim="800000"/>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l-GR">
                <a:solidFill>
                  <a:srgbClr val="FFFFFF"/>
                </a:solidFill>
                <a:latin typeface="Arial" panose="020B0604020202020204" pitchFamily="34" charset="0"/>
                <a:ea typeface="Arial Unicode MS" panose="020B0604020202020204" pitchFamily="34" charset="-128"/>
                <a:cs typeface="Arial Unicode MS" panose="020B0604020202020204" pitchFamily="34" charset="-128"/>
              </a:endParaRPr>
            </a:p>
          </p:txBody>
        </p:sp>
      </p:gr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1 - Τίτλος">
            <a:extLst>
              <a:ext uri="{FF2B5EF4-FFF2-40B4-BE49-F238E27FC236}">
                <a16:creationId xmlns:a16="http://schemas.microsoft.com/office/drawing/2014/main" xmlns="" id="{9487D35A-0B8B-4D07-9C3E-E8923EC41B51}"/>
              </a:ext>
            </a:extLst>
          </p:cNvPr>
          <p:cNvSpPr>
            <a:spLocks noGrp="1"/>
          </p:cNvSpPr>
          <p:nvPr>
            <p:ph type="title"/>
          </p:nvPr>
        </p:nvSpPr>
        <p:spPr>
          <a:xfrm>
            <a:off x="2279651" y="-171450"/>
            <a:ext cx="7770813" cy="1554163"/>
          </a:xfrm>
        </p:spPr>
        <p:txBody>
          <a:bodyPr/>
          <a:lstStyle/>
          <a:p>
            <a:r>
              <a:rPr lang="el-GR" altLang="en-US" b="1" dirty="0"/>
              <a:t>Μοντέλα Ηγεσίας</a:t>
            </a:r>
            <a:endParaRPr lang="en-US" altLang="en-US" b="1" dirty="0"/>
          </a:p>
        </p:txBody>
      </p:sp>
      <p:pic>
        <p:nvPicPr>
          <p:cNvPr id="216067" name="Picture 2" descr="http://forrester.typepad.com/.a/6a00d8341c50bf53ef0133ee0b2739970b-320wi">
            <a:extLst>
              <a:ext uri="{FF2B5EF4-FFF2-40B4-BE49-F238E27FC236}">
                <a16:creationId xmlns:a16="http://schemas.microsoft.com/office/drawing/2014/main" xmlns="" id="{412C50F8-C101-4E8E-A89B-597D783BD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1882127"/>
            <a:ext cx="6999521" cy="4897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9499CF9-2311-4038-A6CE-96EC0B7FDDA3}"/>
              </a:ext>
            </a:extLst>
          </p:cNvPr>
          <p:cNvSpPr>
            <a:spLocks noGrp="1"/>
          </p:cNvSpPr>
          <p:nvPr>
            <p:ph type="title"/>
          </p:nvPr>
        </p:nvSpPr>
        <p:spPr/>
        <p:txBody>
          <a:bodyPr/>
          <a:lstStyle/>
          <a:p>
            <a:r>
              <a:rPr lang="el-GR" b="1" dirty="0"/>
              <a:t>Αυταρχικό ως Παραχωρητικό</a:t>
            </a:r>
          </a:p>
        </p:txBody>
      </p:sp>
      <p:pic>
        <p:nvPicPr>
          <p:cNvPr id="3" name="Εικόνα 2">
            <a:extLst>
              <a:ext uri="{FF2B5EF4-FFF2-40B4-BE49-F238E27FC236}">
                <a16:creationId xmlns:a16="http://schemas.microsoft.com/office/drawing/2014/main" xmlns="" id="{FB76D1A5-D6C9-4B30-B25D-916CB056F022}"/>
              </a:ext>
            </a:extLst>
          </p:cNvPr>
          <p:cNvPicPr>
            <a:picLocks noChangeAspect="1"/>
          </p:cNvPicPr>
          <p:nvPr/>
        </p:nvPicPr>
        <p:blipFill rotWithShape="1">
          <a:blip r:embed="rId2"/>
          <a:srcRect l="29015" t="4700" r="19577"/>
          <a:stretch/>
        </p:blipFill>
        <p:spPr>
          <a:xfrm>
            <a:off x="309536" y="1874811"/>
            <a:ext cx="2855082" cy="2765438"/>
          </a:xfrm>
          <a:prstGeom prst="rect">
            <a:avLst/>
          </a:prstGeom>
        </p:spPr>
      </p:pic>
      <p:pic>
        <p:nvPicPr>
          <p:cNvPr id="4" name="Εικόνα 3">
            <a:extLst>
              <a:ext uri="{FF2B5EF4-FFF2-40B4-BE49-F238E27FC236}">
                <a16:creationId xmlns:a16="http://schemas.microsoft.com/office/drawing/2014/main" xmlns="" id="{6DF1AEA7-14E2-4ECA-BBF9-5D5D03920C05}"/>
              </a:ext>
            </a:extLst>
          </p:cNvPr>
          <p:cNvPicPr>
            <a:picLocks noChangeAspect="1"/>
          </p:cNvPicPr>
          <p:nvPr/>
        </p:nvPicPr>
        <p:blipFill>
          <a:blip r:embed="rId3"/>
          <a:stretch>
            <a:fillRect/>
          </a:stretch>
        </p:blipFill>
        <p:spPr>
          <a:xfrm>
            <a:off x="3053302" y="3812872"/>
            <a:ext cx="3576927" cy="2736892"/>
          </a:xfrm>
          <a:prstGeom prst="rect">
            <a:avLst/>
          </a:prstGeom>
        </p:spPr>
      </p:pic>
      <p:pic>
        <p:nvPicPr>
          <p:cNvPr id="5" name="Εικόνα 4">
            <a:extLst>
              <a:ext uri="{FF2B5EF4-FFF2-40B4-BE49-F238E27FC236}">
                <a16:creationId xmlns:a16="http://schemas.microsoft.com/office/drawing/2014/main" xmlns="" id="{E90EE460-A805-46D9-AC9D-318E77F2EC84}"/>
              </a:ext>
            </a:extLst>
          </p:cNvPr>
          <p:cNvPicPr>
            <a:picLocks noChangeAspect="1"/>
          </p:cNvPicPr>
          <p:nvPr/>
        </p:nvPicPr>
        <p:blipFill>
          <a:blip r:embed="rId4"/>
          <a:stretch>
            <a:fillRect/>
          </a:stretch>
        </p:blipFill>
        <p:spPr>
          <a:xfrm>
            <a:off x="7124700" y="1568270"/>
            <a:ext cx="5067300" cy="3514725"/>
          </a:xfrm>
          <a:prstGeom prst="rect">
            <a:avLst/>
          </a:prstGeom>
        </p:spPr>
      </p:pic>
    </p:spTree>
    <p:extLst>
      <p:ext uri="{BB962C8B-B14F-4D97-AF65-F5344CB8AC3E}">
        <p14:creationId xmlns:p14="http://schemas.microsoft.com/office/powerpoint/2010/main" val="3561307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https://fbcdn-sphotos-h-a.akamaihd.net/hphotos-ak-snc6/249702_10151115924241877_1654122350_n.jpg">
            <a:extLst>
              <a:ext uri="{FF2B5EF4-FFF2-40B4-BE49-F238E27FC236}">
                <a16:creationId xmlns:a16="http://schemas.microsoft.com/office/drawing/2014/main" xmlns="" id="{0484993C-522B-4C68-A284-065854605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72" y="180963"/>
            <a:ext cx="9687338" cy="661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1">
            <a:extLst>
              <a:ext uri="{FF2B5EF4-FFF2-40B4-BE49-F238E27FC236}">
                <a16:creationId xmlns:a16="http://schemas.microsoft.com/office/drawing/2014/main" xmlns="" id="{A0FC6531-91FF-41C5-A77D-AABA1BC693D2}"/>
              </a:ext>
            </a:extLst>
          </p:cNvPr>
          <p:cNvSpPr>
            <a:spLocks noGrp="1" noChangeArrowheads="1"/>
          </p:cNvSpPr>
          <p:nvPr>
            <p:ph type="title" idx="4294967295"/>
          </p:nvPr>
        </p:nvSpPr>
        <p:spPr>
          <a:xfrm>
            <a:off x="2059782" y="0"/>
            <a:ext cx="8001000" cy="13112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n-US" dirty="0"/>
              <a:t>Μοντέλα</a:t>
            </a:r>
            <a:r>
              <a:rPr lang="en-GB" altLang="en-US" dirty="0"/>
              <a:t> βα</a:t>
            </a:r>
            <a:r>
              <a:rPr lang="en-GB" altLang="en-US" dirty="0" err="1"/>
              <a:t>σισμέν</a:t>
            </a:r>
            <a:r>
              <a:rPr lang="el-GR" altLang="en-US" dirty="0"/>
              <a:t>α</a:t>
            </a:r>
            <a:r>
              <a:rPr lang="en-GB" altLang="en-US" dirty="0"/>
              <a:t> </a:t>
            </a:r>
            <a:r>
              <a:rPr lang="en-GB" altLang="en-US" dirty="0" err="1"/>
              <a:t>στους</a:t>
            </a:r>
            <a:r>
              <a:rPr lang="en-GB" altLang="en-US" dirty="0"/>
              <a:t> </a:t>
            </a:r>
            <a:r>
              <a:rPr lang="el-GR" altLang="en-US" dirty="0"/>
              <a:t>Ο</a:t>
            </a:r>
            <a:r>
              <a:rPr lang="en-GB" altLang="en-US" dirty="0"/>
              <a:t>πα</a:t>
            </a:r>
            <a:r>
              <a:rPr lang="en-GB" altLang="en-US" dirty="0" err="1"/>
              <a:t>δούς</a:t>
            </a:r>
            <a:endParaRPr lang="en-GB" altLang="en-US" dirty="0"/>
          </a:p>
        </p:txBody>
      </p:sp>
      <p:sp>
        <p:nvSpPr>
          <p:cNvPr id="62466" name="Rectangle 2">
            <a:extLst>
              <a:ext uri="{FF2B5EF4-FFF2-40B4-BE49-F238E27FC236}">
                <a16:creationId xmlns:a16="http://schemas.microsoft.com/office/drawing/2014/main" xmlns="" id="{9BAE1C01-7C08-4C22-856A-2C355041DC97}"/>
              </a:ext>
            </a:extLst>
          </p:cNvPr>
          <p:cNvSpPr>
            <a:spLocks noGrp="1" noChangeArrowheads="1"/>
          </p:cNvSpPr>
          <p:nvPr>
            <p:ph type="body" idx="4294967295"/>
          </p:nvPr>
        </p:nvSpPr>
        <p:spPr>
          <a:xfrm>
            <a:off x="1703389" y="2133600"/>
            <a:ext cx="8713787" cy="4572000"/>
          </a:xfrm>
        </p:spPr>
        <p:txBody>
          <a:bodyPr/>
          <a:lstStyle/>
          <a:p>
            <a:pPr eaLnBrk="1" hangingPunct="1">
              <a:lnSpc>
                <a:spcPct val="70000"/>
              </a:lnSpc>
              <a:spcBef>
                <a:spcPts val="825"/>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300"/>
              <a:t>Η θεωρία του McGregor για τους οπαδούς</a:t>
            </a:r>
          </a:p>
          <a:p>
            <a:pPr eaLnBrk="1" hangingPunct="1">
              <a:lnSpc>
                <a:spcPct val="70000"/>
              </a:lnSpc>
              <a:spcBef>
                <a:spcPts val="825"/>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3300"/>
          </a:p>
          <a:p>
            <a:pPr lvl="1" eaLnBrk="1" hangingPunct="1">
              <a:lnSpc>
                <a:spcPct val="70000"/>
              </a:lnSpc>
              <a:spcBef>
                <a:spcPts val="8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300"/>
              <a:t>Θεωρία X = τεμπέλης, πρέπει να απειληθεί και να τιμωρηθεί </a:t>
            </a:r>
          </a:p>
          <a:p>
            <a:pPr lvl="1" eaLnBrk="1" hangingPunct="1">
              <a:lnSpc>
                <a:spcPct val="70000"/>
              </a:lnSpc>
              <a:spcBef>
                <a:spcPts val="825"/>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3300"/>
          </a:p>
          <a:p>
            <a:pPr lvl="1" eaLnBrk="1" hangingPunct="1">
              <a:lnSpc>
                <a:spcPct val="70000"/>
              </a:lnSpc>
              <a:spcBef>
                <a:spcPts val="8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300"/>
              <a:t>Θεωρία Y= αυτοπαρακινούμενος, επίτευγμα</a:t>
            </a:r>
          </a:p>
          <a:p>
            <a:pPr lvl="1" eaLnBrk="1" hangingPunct="1">
              <a:lnSpc>
                <a:spcPct val="70000"/>
              </a:lnSpc>
              <a:spcBef>
                <a:spcPts val="825"/>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3300"/>
          </a:p>
        </p:txBody>
      </p:sp>
      <p:pic>
        <p:nvPicPr>
          <p:cNvPr id="237572" name="Picture 5" descr="mcgregor">
            <a:extLst>
              <a:ext uri="{FF2B5EF4-FFF2-40B4-BE49-F238E27FC236}">
                <a16:creationId xmlns:a16="http://schemas.microsoft.com/office/drawing/2014/main" xmlns="" id="{083CDBF1-3FFF-43F9-8BC0-E254F7DD9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7049" y="990600"/>
            <a:ext cx="17684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62466">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62466">
                                            <p:txEl>
                                              <p:pRg st="2" end="2"/>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624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1026">
            <a:extLst>
              <a:ext uri="{FF2B5EF4-FFF2-40B4-BE49-F238E27FC236}">
                <a16:creationId xmlns:a16="http://schemas.microsoft.com/office/drawing/2014/main" xmlns="" id="{2AE0A907-8138-463B-8B2B-00631E8390CF}"/>
              </a:ext>
            </a:extLst>
          </p:cNvPr>
          <p:cNvSpPr>
            <a:spLocks noGrp="1" noChangeArrowheads="1"/>
          </p:cNvSpPr>
          <p:nvPr>
            <p:ph type="title" idx="4294967295"/>
          </p:nvPr>
        </p:nvSpPr>
        <p:spPr>
          <a:xfrm>
            <a:off x="838200" y="99219"/>
            <a:ext cx="10515600" cy="1325563"/>
          </a:xfrm>
        </p:spPr>
        <p:txBody>
          <a:bodyPr/>
          <a:lstStyle/>
          <a:p>
            <a:pPr eaLnBrk="1" hangingPunct="1"/>
            <a:r>
              <a:rPr lang="el-GR" altLang="en-US" dirty="0"/>
              <a:t>Θεωρία </a:t>
            </a:r>
            <a:r>
              <a:rPr lang="en-US" altLang="en-US" dirty="0"/>
              <a:t>X </a:t>
            </a:r>
            <a:r>
              <a:rPr lang="el-GR" altLang="en-US" dirty="0"/>
              <a:t>και θεωρία</a:t>
            </a:r>
            <a:r>
              <a:rPr lang="en-US" altLang="en-US" dirty="0"/>
              <a:t> Y (Douglas McGregor)</a:t>
            </a:r>
          </a:p>
        </p:txBody>
      </p:sp>
      <p:sp>
        <p:nvSpPr>
          <p:cNvPr id="104453" name="Line 1029">
            <a:extLst>
              <a:ext uri="{FF2B5EF4-FFF2-40B4-BE49-F238E27FC236}">
                <a16:creationId xmlns:a16="http://schemas.microsoft.com/office/drawing/2014/main" xmlns="" id="{24BBF556-C565-4C54-BEEA-C8CFF81AF95E}"/>
              </a:ext>
            </a:extLst>
          </p:cNvPr>
          <p:cNvSpPr>
            <a:spLocks noChangeShapeType="1"/>
          </p:cNvSpPr>
          <p:nvPr/>
        </p:nvSpPr>
        <p:spPr bwMode="auto">
          <a:xfrm>
            <a:off x="2438400" y="3429000"/>
            <a:ext cx="7239000"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a:lstStyle/>
          <a:p>
            <a:endParaRPr lang="el-GR"/>
          </a:p>
        </p:txBody>
      </p:sp>
      <p:pic>
        <p:nvPicPr>
          <p:cNvPr id="238596" name="Picture 1031" descr="pe01540_">
            <a:extLst>
              <a:ext uri="{FF2B5EF4-FFF2-40B4-BE49-F238E27FC236}">
                <a16:creationId xmlns:a16="http://schemas.microsoft.com/office/drawing/2014/main" xmlns="" id="{3738A352-AB02-4E8B-9204-403A8C1C31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1295401"/>
            <a:ext cx="30480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597" name="Picture 1033" descr="pe01535_">
            <a:extLst>
              <a:ext uri="{FF2B5EF4-FFF2-40B4-BE49-F238E27FC236}">
                <a16:creationId xmlns:a16="http://schemas.microsoft.com/office/drawing/2014/main" xmlns="" id="{AD5307A9-EE09-44AF-AEE2-4669CC11B6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1" y="3657600"/>
            <a:ext cx="2784475"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8" name="Text Box 1034">
            <a:extLst>
              <a:ext uri="{FF2B5EF4-FFF2-40B4-BE49-F238E27FC236}">
                <a16:creationId xmlns:a16="http://schemas.microsoft.com/office/drawing/2014/main" xmlns="" id="{95F2A66E-6052-4229-86B5-6C8CEFB58EEB}"/>
              </a:ext>
            </a:extLst>
          </p:cNvPr>
          <p:cNvSpPr txBox="1">
            <a:spLocks noChangeArrowheads="1"/>
          </p:cNvSpPr>
          <p:nvPr/>
        </p:nvSpPr>
        <p:spPr bwMode="auto">
          <a:xfrm>
            <a:off x="1981200" y="1143000"/>
            <a:ext cx="44196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Ø"/>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336699"/>
              </a:buClr>
              <a:buChar char="–"/>
              <a:defRPr sz="2200">
                <a:solidFill>
                  <a:srgbClr val="993300"/>
                </a:solidFill>
                <a:latin typeface="Tahoma" panose="020B0604030504040204" pitchFamily="34" charset="0"/>
                <a:cs typeface="Arial" panose="020B0604020202020204" pitchFamily="34" charset="0"/>
              </a:defRPr>
            </a:lvl2pPr>
            <a:lvl3pPr marL="1143000" indent="-228600">
              <a:spcBef>
                <a:spcPct val="20000"/>
              </a:spcBef>
              <a:buClr>
                <a:srgbClr val="336699"/>
              </a:buClr>
              <a:buChar char="•"/>
              <a:defRPr sz="2000" b="1">
                <a:solidFill>
                  <a:srgbClr val="993300"/>
                </a:solidFill>
                <a:latin typeface="Arial" panose="020B0604020202020204" pitchFamily="34" charset="0"/>
                <a:cs typeface="Arial" panose="020B0604020202020204" pitchFamily="34" charset="0"/>
              </a:defRPr>
            </a:lvl3pPr>
            <a:lvl4pPr marL="1600200" indent="-228600">
              <a:spcBef>
                <a:spcPct val="20000"/>
              </a:spcBef>
              <a:buClr>
                <a:srgbClr val="336699"/>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336699"/>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336699"/>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336699"/>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336699"/>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336699"/>
              </a:buClr>
              <a:buChar char="»"/>
              <a:defRPr sz="2000">
                <a:solidFill>
                  <a:schemeClr val="tx1"/>
                </a:solidFill>
                <a:latin typeface="Times New Roman" panose="02020603050405020304" pitchFamily="18" charset="0"/>
                <a:cs typeface="Arial" panose="020B0604020202020204" pitchFamily="34" charset="0"/>
              </a:defRPr>
            </a:lvl9pPr>
          </a:lstStyle>
          <a:p>
            <a:pPr>
              <a:spcBef>
                <a:spcPct val="50000"/>
              </a:spcBef>
              <a:buClrTx/>
              <a:buNone/>
            </a:pPr>
            <a:r>
              <a:rPr lang="el-GR" altLang="en-US">
                <a:latin typeface="Times New Roman" panose="02020603050405020304" pitchFamily="18" charset="0"/>
                <a:cs typeface="Times New Roman" panose="02020603050405020304" pitchFamily="18" charset="0"/>
              </a:rPr>
              <a:t>Θεωρία Χ</a:t>
            </a:r>
          </a:p>
          <a:p>
            <a:pPr>
              <a:spcBef>
                <a:spcPct val="50000"/>
              </a:spcBef>
              <a:buClrTx/>
              <a:buNone/>
            </a:pPr>
            <a:r>
              <a:rPr lang="el-GR" altLang="en-US" sz="2000" b="0">
                <a:latin typeface="Times New Roman" panose="02020603050405020304" pitchFamily="18" charset="0"/>
                <a:cs typeface="Times New Roman" panose="02020603050405020304" pitchFamily="18" charset="0"/>
              </a:rPr>
              <a:t>Ισχύει η υπόθεση ότι οι εργαζόμενοι απεχθάνονται την εργασία, είναι τεμπέληδες, αποφεύγουν τις ευθύνες και πρέπει να πιεστούν προκειμένου να </a:t>
            </a:r>
            <a:r>
              <a:rPr lang="el-GR" altLang="en-US" sz="2000" b="0">
                <a:latin typeface="Arial Unicode MS" panose="020B0604020202020204" pitchFamily="34" charset="-128"/>
                <a:cs typeface="Times New Roman" panose="02020603050405020304" pitchFamily="18" charset="0"/>
              </a:rPr>
              <a:t>αποδόσουν.</a:t>
            </a:r>
          </a:p>
        </p:txBody>
      </p:sp>
      <p:sp>
        <p:nvSpPr>
          <p:cNvPr id="238599" name="Text Box 1035">
            <a:extLst>
              <a:ext uri="{FF2B5EF4-FFF2-40B4-BE49-F238E27FC236}">
                <a16:creationId xmlns:a16="http://schemas.microsoft.com/office/drawing/2014/main" xmlns="" id="{D88B0119-B15F-4B8C-8E10-1CB3FBA86F73}"/>
              </a:ext>
            </a:extLst>
          </p:cNvPr>
          <p:cNvSpPr txBox="1">
            <a:spLocks noChangeArrowheads="1"/>
          </p:cNvSpPr>
          <p:nvPr/>
        </p:nvSpPr>
        <p:spPr bwMode="auto">
          <a:xfrm>
            <a:off x="1905000" y="3810000"/>
            <a:ext cx="457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Ø"/>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336699"/>
              </a:buClr>
              <a:buChar char="–"/>
              <a:defRPr sz="2200">
                <a:solidFill>
                  <a:srgbClr val="993300"/>
                </a:solidFill>
                <a:latin typeface="Tahoma" panose="020B0604030504040204" pitchFamily="34" charset="0"/>
                <a:cs typeface="Arial" panose="020B0604020202020204" pitchFamily="34" charset="0"/>
              </a:defRPr>
            </a:lvl2pPr>
            <a:lvl3pPr marL="1143000" indent="-228600">
              <a:spcBef>
                <a:spcPct val="20000"/>
              </a:spcBef>
              <a:buClr>
                <a:srgbClr val="336699"/>
              </a:buClr>
              <a:buChar char="•"/>
              <a:defRPr sz="2000" b="1">
                <a:solidFill>
                  <a:srgbClr val="993300"/>
                </a:solidFill>
                <a:latin typeface="Arial" panose="020B0604020202020204" pitchFamily="34" charset="0"/>
                <a:cs typeface="Arial" panose="020B0604020202020204" pitchFamily="34" charset="0"/>
              </a:defRPr>
            </a:lvl3pPr>
            <a:lvl4pPr marL="1600200" indent="-228600">
              <a:spcBef>
                <a:spcPct val="20000"/>
              </a:spcBef>
              <a:buClr>
                <a:srgbClr val="336699"/>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336699"/>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336699"/>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336699"/>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336699"/>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336699"/>
              </a:buClr>
              <a:buChar char="»"/>
              <a:defRPr sz="2000">
                <a:solidFill>
                  <a:schemeClr val="tx1"/>
                </a:solidFill>
                <a:latin typeface="Times New Roman" panose="02020603050405020304" pitchFamily="18" charset="0"/>
                <a:cs typeface="Arial" panose="020B0604020202020204" pitchFamily="34" charset="0"/>
              </a:defRPr>
            </a:lvl9pPr>
          </a:lstStyle>
          <a:p>
            <a:pPr>
              <a:spcBef>
                <a:spcPct val="50000"/>
              </a:spcBef>
              <a:buClrTx/>
              <a:buNone/>
            </a:pPr>
            <a:r>
              <a:rPr lang="el-GR" altLang="en-US">
                <a:latin typeface="Times New Roman" panose="02020603050405020304" pitchFamily="18" charset="0"/>
                <a:cs typeface="Times New Roman" panose="02020603050405020304" pitchFamily="18" charset="0"/>
              </a:rPr>
              <a:t>Θεωρία Ψ</a:t>
            </a:r>
          </a:p>
          <a:p>
            <a:pPr>
              <a:spcBef>
                <a:spcPct val="50000"/>
              </a:spcBef>
              <a:buClrTx/>
              <a:buNone/>
            </a:pPr>
            <a:r>
              <a:rPr lang="el-GR" altLang="en-US" sz="2000" b="0">
                <a:latin typeface="Times New Roman" panose="02020603050405020304" pitchFamily="18" charset="0"/>
                <a:cs typeface="Times New Roman" panose="02020603050405020304" pitchFamily="18" charset="0"/>
              </a:rPr>
              <a:t>Ισχύει η υπόθεση ότι στους εργαζόμενους αρέσει η εργασία, είναι δημιουργικοί, επιδιώκουν την ανάληψη ευθυνών και αυτοπαρακινούνται.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04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xmlns="" id="{7FFE76A0-6E81-4A08-A377-0EED64629278}"/>
              </a:ext>
            </a:extLst>
          </p:cNvPr>
          <p:cNvSpPr>
            <a:spLocks noGrp="1" noChangeArrowheads="1"/>
          </p:cNvSpPr>
          <p:nvPr>
            <p:ph type="title" idx="4294967295"/>
          </p:nvPr>
        </p:nvSpPr>
        <p:spPr>
          <a:xfrm>
            <a:off x="2209801" y="381001"/>
            <a:ext cx="8062913" cy="1103313"/>
          </a:xfrm>
        </p:spPr>
        <p:txBody>
          <a:bodyPr>
            <a:normAutofit fontScale="90000"/>
          </a:bodyPr>
          <a:lstStyle/>
          <a:p>
            <a:pPr eaLnBrk="1" hangingPunct="1"/>
            <a:r>
              <a:rPr lang="el-GR" altLang="en-US" sz="2400" b="1"/>
              <a:t/>
            </a:r>
            <a:br>
              <a:rPr lang="el-GR" altLang="en-US" sz="2400" b="1"/>
            </a:br>
            <a:r>
              <a:rPr lang="el-GR" altLang="en-US" sz="3200" b="1"/>
              <a:t>Θεωρίες Χ και Υ </a:t>
            </a:r>
            <a:br>
              <a:rPr lang="el-GR" altLang="en-US" sz="3200" b="1"/>
            </a:br>
            <a:r>
              <a:rPr lang="el-GR" altLang="en-US" sz="3200" b="1"/>
              <a:t>(</a:t>
            </a:r>
            <a:r>
              <a:rPr lang="en-US" altLang="en-US" sz="3200" b="1"/>
              <a:t>D. McGregor)</a:t>
            </a:r>
            <a:br>
              <a:rPr lang="en-US" altLang="en-US" sz="3200" b="1"/>
            </a:br>
            <a:endParaRPr lang="en-US" altLang="en-US" sz="3600" b="1"/>
          </a:p>
        </p:txBody>
      </p:sp>
      <p:sp>
        <p:nvSpPr>
          <p:cNvPr id="116739" name="Rectangle 3">
            <a:extLst>
              <a:ext uri="{FF2B5EF4-FFF2-40B4-BE49-F238E27FC236}">
                <a16:creationId xmlns:a16="http://schemas.microsoft.com/office/drawing/2014/main" xmlns="" id="{8D0E75A9-385C-4106-BB2F-B635887EC4EA}"/>
              </a:ext>
            </a:extLst>
          </p:cNvPr>
          <p:cNvSpPr>
            <a:spLocks noGrp="1" noChangeArrowheads="1"/>
          </p:cNvSpPr>
          <p:nvPr>
            <p:ph type="body" sz="half" idx="4294967295"/>
          </p:nvPr>
        </p:nvSpPr>
        <p:spPr>
          <a:xfrm>
            <a:off x="2209800" y="1752600"/>
            <a:ext cx="3810000" cy="4114800"/>
          </a:xfrm>
        </p:spPr>
        <p:txBody>
          <a:bodyPr>
            <a:normAutofit fontScale="92500"/>
          </a:bodyPr>
          <a:lstStyle/>
          <a:p>
            <a:pPr eaLnBrk="1" hangingPunct="1"/>
            <a:r>
              <a:rPr lang="el-GR" altLang="en-US" sz="2000"/>
              <a:t>Οι εργαζόμενοι δεν αγαπούν την εργασία και θέλουν να την αποφύγουν</a:t>
            </a:r>
          </a:p>
          <a:p>
            <a:pPr eaLnBrk="1" hangingPunct="1"/>
            <a:r>
              <a:rPr lang="el-GR" altLang="en-US" sz="2000"/>
              <a:t>Απαιτείται έλεγχος και η απειλή της τιμωρίας για να έχουμε αποτέλεσμα</a:t>
            </a:r>
          </a:p>
          <a:p>
            <a:pPr eaLnBrk="1" hangingPunct="1"/>
            <a:r>
              <a:rPr lang="el-GR" altLang="en-US" sz="2000"/>
              <a:t>Οι εργαζόμενοι αποφεύγουν την ανάληψη ευθυνών και αναζητούν επίσημες κατευθύνσεις</a:t>
            </a:r>
          </a:p>
          <a:p>
            <a:pPr eaLnBrk="1" hangingPunct="1"/>
            <a:r>
              <a:rPr lang="el-GR" altLang="en-US" sz="2000"/>
              <a:t>Το σημαντικότερο για τους εργαζόμενους είναι να νιώθουν ασφαλείς για τη θέση τους και δεν εκδηλώνουν μεγάλες φιλοδοξίες</a:t>
            </a:r>
          </a:p>
          <a:p>
            <a:pPr eaLnBrk="1" hangingPunct="1"/>
            <a:endParaRPr lang="en-US" altLang="en-US" sz="2000"/>
          </a:p>
        </p:txBody>
      </p:sp>
      <p:sp>
        <p:nvSpPr>
          <p:cNvPr id="116740" name="Rectangle 4">
            <a:extLst>
              <a:ext uri="{FF2B5EF4-FFF2-40B4-BE49-F238E27FC236}">
                <a16:creationId xmlns:a16="http://schemas.microsoft.com/office/drawing/2014/main" xmlns="" id="{2808FC2A-34F9-4525-8061-F9149DAF69BD}"/>
              </a:ext>
            </a:extLst>
          </p:cNvPr>
          <p:cNvSpPr>
            <a:spLocks noGrp="1" noChangeArrowheads="1"/>
          </p:cNvSpPr>
          <p:nvPr>
            <p:ph type="body" sz="half" idx="4294967295"/>
          </p:nvPr>
        </p:nvSpPr>
        <p:spPr>
          <a:xfrm>
            <a:off x="6172200" y="1752600"/>
            <a:ext cx="3810000" cy="4114800"/>
          </a:xfrm>
        </p:spPr>
        <p:txBody>
          <a:bodyPr/>
          <a:lstStyle/>
          <a:p>
            <a:pPr eaLnBrk="1" hangingPunct="1"/>
            <a:r>
              <a:rPr lang="el-GR" altLang="en-US" sz="2000"/>
              <a:t>Οι εργαζόμενοι μπορούν να δουν την εργασία τόσο φυσικά όσο τον ελεύθερο χρόνο τους</a:t>
            </a:r>
          </a:p>
          <a:p>
            <a:pPr eaLnBrk="1" hangingPunct="1"/>
            <a:r>
              <a:rPr lang="el-GR" altLang="en-US" sz="2000"/>
              <a:t>Ένα άτομο που αυτοδεσμεύεται στους στόχους του, αυτοελέγχεται και αυτοκατευθύνεται</a:t>
            </a:r>
          </a:p>
          <a:p>
            <a:pPr eaLnBrk="1" hangingPunct="1"/>
            <a:r>
              <a:rPr lang="el-GR" altLang="en-US" sz="2000"/>
              <a:t>Ο μέσος άνθρωπος μπορεί να μάθει να δέχεται ή ακόμη και να αναζητά την ανάληψη ευθυνών</a:t>
            </a:r>
          </a:p>
          <a:p>
            <a:pPr eaLnBrk="1" hangingPunct="1"/>
            <a:r>
              <a:rPr lang="el-GR" altLang="en-US" sz="2000"/>
              <a:t>Η δημιουργικότητα υπάρχει μέσα σε όλους (όχι μόνο σε αυτούς που διοικούν)</a:t>
            </a:r>
            <a:endParaRPr lang="en-US"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wipe(left)">
                                      <p:cBhvr>
                                        <p:cTn id="7" dur="500"/>
                                        <p:tgtEl>
                                          <p:spTgt spid="116739">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6739">
                                            <p:txEl>
                                              <p:pRg st="1" end="1"/>
                                            </p:txEl>
                                          </p:spTgt>
                                        </p:tgtEl>
                                        <p:attrNameLst>
                                          <p:attrName>style.visibility</p:attrName>
                                        </p:attrNameLst>
                                      </p:cBhvr>
                                      <p:to>
                                        <p:strVal val="visible"/>
                                      </p:to>
                                    </p:set>
                                    <p:animEffect transition="in" filter="wipe(left)">
                                      <p:cBhvr>
                                        <p:cTn id="11" dur="500"/>
                                        <p:tgtEl>
                                          <p:spTgt spid="116739">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6739">
                                            <p:txEl>
                                              <p:pRg st="2" end="2"/>
                                            </p:txEl>
                                          </p:spTgt>
                                        </p:tgtEl>
                                        <p:attrNameLst>
                                          <p:attrName>style.visibility</p:attrName>
                                        </p:attrNameLst>
                                      </p:cBhvr>
                                      <p:to>
                                        <p:strVal val="visible"/>
                                      </p:to>
                                    </p:set>
                                    <p:animEffect transition="in" filter="wipe(left)">
                                      <p:cBhvr>
                                        <p:cTn id="15" dur="500"/>
                                        <p:tgtEl>
                                          <p:spTgt spid="116739">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6739">
                                            <p:txEl>
                                              <p:pRg st="3" end="3"/>
                                            </p:txEl>
                                          </p:spTgt>
                                        </p:tgtEl>
                                        <p:attrNameLst>
                                          <p:attrName>style.visibility</p:attrName>
                                        </p:attrNameLst>
                                      </p:cBhvr>
                                      <p:to>
                                        <p:strVal val="visible"/>
                                      </p:to>
                                    </p:set>
                                    <p:animEffect transition="in" filter="wipe(left)">
                                      <p:cBhvr>
                                        <p:cTn id="19" dur="500"/>
                                        <p:tgtEl>
                                          <p:spTgt spid="116739">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6740">
                                            <p:txEl>
                                              <p:pRg st="0" end="0"/>
                                            </p:txEl>
                                          </p:spTgt>
                                        </p:tgtEl>
                                        <p:attrNameLst>
                                          <p:attrName>style.visibility</p:attrName>
                                        </p:attrNameLst>
                                      </p:cBhvr>
                                      <p:to>
                                        <p:strVal val="visible"/>
                                      </p:to>
                                    </p:set>
                                    <p:animEffect transition="in" filter="wipe(left)">
                                      <p:cBhvr>
                                        <p:cTn id="23" dur="500"/>
                                        <p:tgtEl>
                                          <p:spTgt spid="116740">
                                            <p:txEl>
                                              <p:pRg st="0" end="0"/>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6740">
                                            <p:txEl>
                                              <p:pRg st="1" end="1"/>
                                            </p:txEl>
                                          </p:spTgt>
                                        </p:tgtEl>
                                        <p:attrNameLst>
                                          <p:attrName>style.visibility</p:attrName>
                                        </p:attrNameLst>
                                      </p:cBhvr>
                                      <p:to>
                                        <p:strVal val="visible"/>
                                      </p:to>
                                    </p:set>
                                    <p:animEffect transition="in" filter="wipe(left)">
                                      <p:cBhvr>
                                        <p:cTn id="27" dur="500"/>
                                        <p:tgtEl>
                                          <p:spTgt spid="116740">
                                            <p:txEl>
                                              <p:pRg st="1" end="1"/>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6740">
                                            <p:txEl>
                                              <p:pRg st="2" end="2"/>
                                            </p:txEl>
                                          </p:spTgt>
                                        </p:tgtEl>
                                        <p:attrNameLst>
                                          <p:attrName>style.visibility</p:attrName>
                                        </p:attrNameLst>
                                      </p:cBhvr>
                                      <p:to>
                                        <p:strVal val="visible"/>
                                      </p:to>
                                    </p:set>
                                    <p:animEffect transition="in" filter="wipe(left)">
                                      <p:cBhvr>
                                        <p:cTn id="31" dur="500"/>
                                        <p:tgtEl>
                                          <p:spTgt spid="116740">
                                            <p:txEl>
                                              <p:pRg st="2" end="2"/>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16740">
                                            <p:txEl>
                                              <p:pRg st="3" end="3"/>
                                            </p:txEl>
                                          </p:spTgt>
                                        </p:tgtEl>
                                        <p:attrNameLst>
                                          <p:attrName>style.visibility</p:attrName>
                                        </p:attrNameLst>
                                      </p:cBhvr>
                                      <p:to>
                                        <p:strVal val="visible"/>
                                      </p:to>
                                    </p:set>
                                    <p:animEffect transition="in" filter="wipe(left)">
                                      <p:cBhvr>
                                        <p:cTn id="35" dur="500"/>
                                        <p:tgtEl>
                                          <p:spTgt spid="1167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autoUpdateAnimBg="0" advAuto="0"/>
      <p:bldP spid="116740" grpId="0" build="p" autoUpdateAnimBg="0" advAuto="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1">
            <a:extLst>
              <a:ext uri="{FF2B5EF4-FFF2-40B4-BE49-F238E27FC236}">
                <a16:creationId xmlns:a16="http://schemas.microsoft.com/office/drawing/2014/main" xmlns="" id="{A83642C5-D195-41A8-9910-2FD2D14CF4C0}"/>
              </a:ext>
            </a:extLst>
          </p:cNvPr>
          <p:cNvSpPr>
            <a:spLocks noGrp="1" noChangeArrowheads="1"/>
          </p:cNvSpPr>
          <p:nvPr>
            <p:ph type="title" idx="4294967295"/>
          </p:nvPr>
        </p:nvSpPr>
        <p:spPr>
          <a:xfrm>
            <a:off x="1992314" y="106363"/>
            <a:ext cx="8066087" cy="1809750"/>
          </a:xfrm>
          <a:solidFill>
            <a:srgbClr val="FFFF00"/>
          </a:solidFill>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b="1">
                <a:solidFill>
                  <a:schemeClr val="tx1"/>
                </a:solidFill>
              </a:rPr>
              <a:t>Η Θ</a:t>
            </a:r>
            <a:r>
              <a:rPr lang="el-GR" altLang="en-US" b="1">
                <a:solidFill>
                  <a:schemeClr val="tx1"/>
                </a:solidFill>
              </a:rPr>
              <a:t>εωρία</a:t>
            </a:r>
            <a:r>
              <a:rPr lang="en-GB" altLang="en-US" b="1">
                <a:solidFill>
                  <a:schemeClr val="tx1"/>
                </a:solidFill>
              </a:rPr>
              <a:t> </a:t>
            </a:r>
            <a:r>
              <a:rPr lang="el-GR" altLang="en-US" b="1">
                <a:solidFill>
                  <a:schemeClr val="tx1"/>
                </a:solidFill>
              </a:rPr>
              <a:t>του</a:t>
            </a:r>
            <a:r>
              <a:rPr lang="en-GB" altLang="en-US" b="1">
                <a:solidFill>
                  <a:schemeClr val="tx1"/>
                </a:solidFill>
              </a:rPr>
              <a:t> FIEDLER (</a:t>
            </a:r>
            <a:r>
              <a:rPr lang="el-GR" altLang="en-US" b="1">
                <a:solidFill>
                  <a:schemeClr val="tx1"/>
                </a:solidFill>
              </a:rPr>
              <a:t>ενδεχομενικό</a:t>
            </a:r>
            <a:r>
              <a:rPr lang="en-US" altLang="en-US" b="1">
                <a:solidFill>
                  <a:schemeClr val="tx1"/>
                </a:solidFill>
              </a:rPr>
              <a:t> </a:t>
            </a:r>
            <a:r>
              <a:rPr lang="el-GR" altLang="en-US" b="1">
                <a:solidFill>
                  <a:schemeClr val="tx1"/>
                </a:solidFill>
              </a:rPr>
              <a:t>μοντέλο</a:t>
            </a:r>
            <a:r>
              <a:rPr lang="en-GB" altLang="en-US" b="1">
                <a:solidFill>
                  <a:schemeClr val="tx1"/>
                </a:solidFill>
              </a:rPr>
              <a:t>)</a:t>
            </a:r>
            <a:r>
              <a:rPr lang="el-GR" altLang="en-US" b="1">
                <a:solidFill>
                  <a:schemeClr val="tx1"/>
                </a:solidFill>
              </a:rPr>
              <a:t> </a:t>
            </a:r>
            <a:r>
              <a:rPr lang="en-GB" altLang="en-US" b="1">
                <a:solidFill>
                  <a:schemeClr val="tx1"/>
                </a:solidFill>
              </a:rPr>
              <a:t>(1)</a:t>
            </a:r>
            <a:r>
              <a:rPr lang="ar-SA" altLang="en-US" b="1">
                <a:solidFill>
                  <a:schemeClr val="tx1"/>
                </a:solidFill>
                <a:cs typeface="Arial" panose="020B0604020202020204" pitchFamily="34" charset="0"/>
              </a:rPr>
              <a:t>‏</a:t>
            </a:r>
            <a:endParaRPr lang="en-GB" altLang="en-US" b="1">
              <a:solidFill>
                <a:schemeClr val="tx1"/>
              </a:solidFill>
            </a:endParaRPr>
          </a:p>
        </p:txBody>
      </p:sp>
      <p:sp>
        <p:nvSpPr>
          <p:cNvPr id="240643" name="Rectangle 2">
            <a:extLst>
              <a:ext uri="{FF2B5EF4-FFF2-40B4-BE49-F238E27FC236}">
                <a16:creationId xmlns:a16="http://schemas.microsoft.com/office/drawing/2014/main" xmlns="" id="{5129E156-5EAF-49D7-8A98-6D17AEB42B01}"/>
              </a:ext>
            </a:extLst>
          </p:cNvPr>
          <p:cNvSpPr>
            <a:spLocks noGrp="1" noChangeArrowheads="1"/>
          </p:cNvSpPr>
          <p:nvPr>
            <p:ph type="body" idx="4294967295"/>
          </p:nvPr>
        </p:nvSpPr>
        <p:spPr>
          <a:xfrm>
            <a:off x="2057400" y="1524000"/>
            <a:ext cx="8001000" cy="4572000"/>
          </a:xfrm>
        </p:spPr>
        <p:txBody>
          <a:bodyPr/>
          <a:lstStyle/>
          <a:p>
            <a:pP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a:p>
          <a:p>
            <a:pP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a:t>Ονομάζεται και μοντέλο της εξάρτησης. </a:t>
            </a:r>
          </a:p>
          <a:p>
            <a:pP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a:t>   Οι μεταβλητές του μοντέλου είναι :</a:t>
            </a:r>
          </a:p>
          <a:p>
            <a:pP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b="1"/>
          </a:p>
          <a:p>
            <a:pP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b="1"/>
              <a:t>   1.	Οι σχέσεις του  Ηγέτη με τα μέλη </a:t>
            </a:r>
          </a:p>
          <a:p>
            <a:pP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b="1"/>
              <a:t>   2.	Η δομή των καθηκόντων</a:t>
            </a:r>
          </a:p>
          <a:p>
            <a:pP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b="1"/>
              <a:t>   3.	Η εξουσία του ηγέτη</a:t>
            </a:r>
            <a:r>
              <a:rPr lang="en-GB" altLang="en-US"/>
              <a:t> </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a:extLst>
              <a:ext uri="{FF2B5EF4-FFF2-40B4-BE49-F238E27FC236}">
                <a16:creationId xmlns:a16="http://schemas.microsoft.com/office/drawing/2014/main" xmlns="" id="{B0B2573A-93C6-4620-8DAE-220F09DB0BD6}"/>
              </a:ext>
            </a:extLst>
          </p:cNvPr>
          <p:cNvSpPr>
            <a:spLocks noGrp="1" noChangeArrowheads="1"/>
          </p:cNvSpPr>
          <p:nvPr>
            <p:ph type="body" idx="4294967295"/>
          </p:nvPr>
        </p:nvSpPr>
        <p:spPr>
          <a:xfrm>
            <a:off x="1919289" y="2133600"/>
            <a:ext cx="8569325" cy="4319588"/>
          </a:xfrm>
        </p:spPr>
        <p:txBody>
          <a:bodyPr vert="horz" wrap="square" lIns="92160" tIns="46080" rIns="92160" bIns="46080" numCol="1" anchor="t" anchorCtr="0" compatLnSpc="1">
            <a:prstTxWarp prst="textNoShape">
              <a:avLst/>
            </a:prstTxWarp>
          </a:bodyPr>
          <a:lstStyle/>
          <a:p>
            <a:pPr lvl="1" eaLnBrk="1" hangingPunct="1">
              <a:lnSpc>
                <a:spcPct val="110000"/>
              </a:lnSpc>
            </a:pPr>
            <a:r>
              <a:rPr lang="el-GR" altLang="en-US" sz="2400"/>
              <a:t>Η καλή ηγεσία εξαρτάται από το ταίριασμα μεταξύ της ηγεσίας και των απαιτήσεων της περίστασης</a:t>
            </a:r>
            <a:r>
              <a:rPr lang="en-US" altLang="en-US" sz="2400"/>
              <a:t>.</a:t>
            </a:r>
          </a:p>
          <a:p>
            <a:pPr lvl="1" eaLnBrk="1" hangingPunct="1">
              <a:lnSpc>
                <a:spcPct val="110000"/>
              </a:lnSpc>
            </a:pPr>
            <a:r>
              <a:rPr lang="el-GR" altLang="en-US" sz="2400"/>
              <a:t>Προσδιορίζοντας το στυλ της ηγεσίας</a:t>
            </a:r>
            <a:r>
              <a:rPr lang="en-US" altLang="en-US" sz="2400"/>
              <a:t>:</a:t>
            </a:r>
          </a:p>
          <a:p>
            <a:pPr lvl="2" eaLnBrk="1" hangingPunct="1">
              <a:lnSpc>
                <a:spcPct val="110000"/>
              </a:lnSpc>
            </a:pPr>
            <a:r>
              <a:rPr lang="el-GR" altLang="en-US" sz="2000"/>
              <a:t>Χαμηλό</a:t>
            </a:r>
            <a:r>
              <a:rPr lang="en-US" altLang="en-US" sz="2000"/>
              <a:t> LPC </a:t>
            </a:r>
            <a:r>
              <a:rPr lang="en-US" altLang="en-US" sz="2000">
                <a:sym typeface="Symbol" panose="05050102010706020507" pitchFamily="18" charset="2"/>
              </a:rPr>
              <a:t> </a:t>
            </a:r>
            <a:r>
              <a:rPr lang="el-GR" altLang="en-US" sz="2000">
                <a:sym typeface="Symbol" panose="05050102010706020507" pitchFamily="18" charset="2"/>
              </a:rPr>
              <a:t>ηγέτες παρακινούνται από το καθήκον</a:t>
            </a:r>
            <a:r>
              <a:rPr lang="en-US" altLang="en-US" sz="2000"/>
              <a:t>.</a:t>
            </a:r>
          </a:p>
          <a:p>
            <a:pPr lvl="2" eaLnBrk="1" hangingPunct="1">
              <a:lnSpc>
                <a:spcPct val="110000"/>
              </a:lnSpc>
            </a:pPr>
            <a:r>
              <a:rPr lang="el-GR" altLang="en-US" sz="2000"/>
              <a:t>Υψηλό</a:t>
            </a:r>
            <a:r>
              <a:rPr lang="en-US" altLang="en-US" sz="2000"/>
              <a:t> LPC </a:t>
            </a:r>
            <a:r>
              <a:rPr lang="en-US" altLang="en-US" sz="2000">
                <a:sym typeface="Symbol" panose="05050102010706020507" pitchFamily="18" charset="2"/>
              </a:rPr>
              <a:t> </a:t>
            </a:r>
            <a:r>
              <a:rPr lang="el-GR" altLang="en-US" sz="2000">
                <a:sym typeface="Symbol" panose="05050102010706020507" pitchFamily="18" charset="2"/>
              </a:rPr>
              <a:t>ηγέτες παρακινούνται από τις σχέσεις</a:t>
            </a:r>
            <a:r>
              <a:rPr lang="en-US" altLang="en-US" sz="2000"/>
              <a:t>.</a:t>
            </a:r>
          </a:p>
          <a:p>
            <a:pPr lvl="1" eaLnBrk="1" hangingPunct="1">
              <a:lnSpc>
                <a:spcPct val="110000"/>
              </a:lnSpc>
            </a:pPr>
            <a:r>
              <a:rPr lang="el-GR" altLang="en-US" sz="2400"/>
              <a:t>Η ηγεσία είναι μέρος της προσωπικότητας του ατόμου και γι’ αυτό έχει διάρκεια και δύσκολα αλλάζει</a:t>
            </a:r>
            <a:endParaRPr lang="en-US" altLang="en-US" sz="2400"/>
          </a:p>
          <a:p>
            <a:pPr lvl="1" eaLnBrk="1" hangingPunct="1">
              <a:lnSpc>
                <a:spcPct val="110000"/>
              </a:lnSpc>
            </a:pPr>
            <a:r>
              <a:rPr lang="el-GR" altLang="en-US" sz="2400"/>
              <a:t>Το στυλ ηγεσίας πρέπει να προσαρμόζεται στις συνθήκες</a:t>
            </a:r>
            <a:r>
              <a:rPr lang="en-US" altLang="en-US" sz="2400"/>
              <a:t>.</a:t>
            </a:r>
            <a:endParaRPr lang="el-GR" altLang="en-US"/>
          </a:p>
        </p:txBody>
      </p:sp>
      <p:sp>
        <p:nvSpPr>
          <p:cNvPr id="241667" name="Rectangle 1">
            <a:extLst>
              <a:ext uri="{FF2B5EF4-FFF2-40B4-BE49-F238E27FC236}">
                <a16:creationId xmlns:a16="http://schemas.microsoft.com/office/drawing/2014/main" xmlns="" id="{7507DE78-6082-47AA-B4A2-B253B845896E}"/>
              </a:ext>
            </a:extLst>
          </p:cNvPr>
          <p:cNvSpPr>
            <a:spLocks noChangeArrowheads="1"/>
          </p:cNvSpPr>
          <p:nvPr/>
        </p:nvSpPr>
        <p:spPr bwMode="auto">
          <a:xfrm>
            <a:off x="1992314" y="106363"/>
            <a:ext cx="8066087" cy="1809750"/>
          </a:xfrm>
          <a:prstGeom prst="rect">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nSpc>
                <a:spcPct val="93000"/>
              </a:lnSpc>
              <a:spcBef>
                <a:spcPts val="8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lnSpc>
                <a:spcPct val="100000"/>
              </a:lnSpc>
              <a:spcBef>
                <a:spcPct val="0"/>
              </a:spcBef>
              <a:buClr>
                <a:srgbClr val="CCECFF"/>
              </a:buClr>
              <a:buFont typeface="Arial Black" panose="020B0A04020102020204" pitchFamily="34" charset="0"/>
              <a:buNone/>
            </a:pPr>
            <a:r>
              <a:rPr lang="en-GB" altLang="en-US" sz="4000" b="1">
                <a:solidFill>
                  <a:schemeClr val="tx1"/>
                </a:solidFill>
                <a:latin typeface="Arial Black" panose="020B0A04020102020204" pitchFamily="34" charset="0"/>
              </a:rPr>
              <a:t>Η Θ</a:t>
            </a:r>
            <a:r>
              <a:rPr lang="el-GR" altLang="en-US" sz="4000" b="1">
                <a:solidFill>
                  <a:schemeClr val="tx1"/>
                </a:solidFill>
                <a:latin typeface="Arial Black" panose="020B0A04020102020204" pitchFamily="34" charset="0"/>
              </a:rPr>
              <a:t>εωρία</a:t>
            </a:r>
            <a:r>
              <a:rPr lang="en-GB" altLang="en-US" sz="4000" b="1">
                <a:solidFill>
                  <a:schemeClr val="tx1"/>
                </a:solidFill>
                <a:latin typeface="Arial Black" panose="020B0A04020102020204" pitchFamily="34" charset="0"/>
              </a:rPr>
              <a:t> </a:t>
            </a:r>
            <a:r>
              <a:rPr lang="el-GR" altLang="en-US" sz="4000" b="1">
                <a:solidFill>
                  <a:schemeClr val="tx1"/>
                </a:solidFill>
                <a:latin typeface="Arial Black" panose="020B0A04020102020204" pitchFamily="34" charset="0"/>
              </a:rPr>
              <a:t>του</a:t>
            </a:r>
            <a:r>
              <a:rPr lang="en-GB" altLang="en-US" sz="4000" b="1">
                <a:solidFill>
                  <a:schemeClr val="tx1"/>
                </a:solidFill>
                <a:latin typeface="Arial Black" panose="020B0A04020102020204" pitchFamily="34" charset="0"/>
              </a:rPr>
              <a:t> FIEDLER </a:t>
            </a:r>
            <a:r>
              <a:rPr lang="el-GR" altLang="en-US" sz="4000" b="1">
                <a:solidFill>
                  <a:schemeClr val="tx1"/>
                </a:solidFill>
                <a:latin typeface="Arial Black" panose="020B0A04020102020204" pitchFamily="34" charset="0"/>
              </a:rPr>
              <a:t/>
            </a:r>
            <a:br>
              <a:rPr lang="el-GR" altLang="en-US" sz="4000" b="1">
                <a:solidFill>
                  <a:schemeClr val="tx1"/>
                </a:solidFill>
                <a:latin typeface="Arial Black" panose="020B0A04020102020204" pitchFamily="34" charset="0"/>
              </a:rPr>
            </a:br>
            <a:r>
              <a:rPr lang="en-GB" altLang="en-US" sz="4000" b="1">
                <a:solidFill>
                  <a:schemeClr val="tx1"/>
                </a:solidFill>
                <a:latin typeface="Arial Black" panose="020B0A04020102020204" pitchFamily="34" charset="0"/>
              </a:rPr>
              <a:t>(</a:t>
            </a:r>
            <a:r>
              <a:rPr lang="el-GR" altLang="en-US" sz="4000" b="1">
                <a:solidFill>
                  <a:schemeClr val="tx1"/>
                </a:solidFill>
                <a:latin typeface="Arial Black" panose="020B0A04020102020204" pitchFamily="34" charset="0"/>
              </a:rPr>
              <a:t>2</a:t>
            </a:r>
            <a:r>
              <a:rPr lang="en-GB" altLang="en-US" sz="4000" b="1">
                <a:solidFill>
                  <a:schemeClr val="tx1"/>
                </a:solidFill>
                <a:latin typeface="Arial Black" panose="020B0A04020102020204" pitchFamily="34" charset="0"/>
              </a:rPr>
              <a:t>)</a:t>
            </a:r>
            <a:r>
              <a:rPr lang="ar-SA" altLang="en-US" sz="4000" b="1">
                <a:solidFill>
                  <a:schemeClr val="tx1"/>
                </a:solidFill>
                <a:latin typeface="Arial Black" panose="020B0A04020102020204" pitchFamily="34" charset="0"/>
                <a:cs typeface="Arial" panose="020B0604020202020204" pitchFamily="34" charset="0"/>
              </a:rPr>
              <a:t>‏</a:t>
            </a:r>
            <a:endParaRPr lang="en-GB" altLang="en-US" sz="4000" b="1">
              <a:solidFill>
                <a:schemeClr val="tx1"/>
              </a:solidFill>
              <a:latin typeface="Arial Black" panose="020B0A04020102020204" pitchFamily="34" charset="0"/>
            </a:endParaRP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2">
            <a:extLst>
              <a:ext uri="{FF2B5EF4-FFF2-40B4-BE49-F238E27FC236}">
                <a16:creationId xmlns:a16="http://schemas.microsoft.com/office/drawing/2014/main" xmlns="" id="{6EACA1FF-188C-4B36-8FBE-0CB426590D13}"/>
              </a:ext>
            </a:extLst>
          </p:cNvPr>
          <p:cNvSpPr txBox="1">
            <a:spLocks noGrp="1"/>
          </p:cNvSpPr>
          <p:nvPr/>
        </p:nvSpPr>
        <p:spPr bwMode="auto">
          <a:xfrm>
            <a:off x="2057401" y="6248401"/>
            <a:ext cx="47990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b"/>
          <a:lstStyle>
            <a:lvl1pPr>
              <a:tabLst>
                <a:tab pos="723900" algn="l"/>
                <a:tab pos="1447800" algn="l"/>
                <a:tab pos="2171700" algn="l"/>
                <a:tab pos="2895600" algn="l"/>
                <a:tab pos="3619500" algn="l"/>
                <a:tab pos="4343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tabLst>
                <a:tab pos="723900" algn="l"/>
                <a:tab pos="1447800" algn="l"/>
                <a:tab pos="2171700" algn="l"/>
                <a:tab pos="2895600" algn="l"/>
                <a:tab pos="3619500" algn="l"/>
                <a:tab pos="4343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tabLst>
                <a:tab pos="723900" algn="l"/>
                <a:tab pos="1447800" algn="l"/>
                <a:tab pos="2171700" algn="l"/>
                <a:tab pos="2895600" algn="l"/>
                <a:tab pos="3619500" algn="l"/>
                <a:tab pos="4343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tabLst>
                <a:tab pos="723900" algn="l"/>
                <a:tab pos="1447800" algn="l"/>
                <a:tab pos="2171700" algn="l"/>
                <a:tab pos="2895600" algn="l"/>
                <a:tab pos="3619500" algn="l"/>
                <a:tab pos="4343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tabLst>
                <a:tab pos="723900" algn="l"/>
                <a:tab pos="1447800" algn="l"/>
                <a:tab pos="2171700" algn="l"/>
                <a:tab pos="2895600" algn="l"/>
                <a:tab pos="3619500" algn="l"/>
                <a:tab pos="4343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buClr>
                <a:srgbClr val="000000"/>
              </a:buClr>
              <a:buSzPct val="100000"/>
              <a:buFont typeface="Arial" panose="020B0604020202020204" pitchFamily="34" charset="0"/>
              <a:buNone/>
            </a:pPr>
            <a:r>
              <a:rPr lang="en-GB" altLang="en-US" sz="1000" b="1">
                <a:solidFill>
                  <a:srgbClr val="000000"/>
                </a:solidFill>
                <a:latin typeface="Times New Roman" panose="02020603050405020304" pitchFamily="18" charset="0"/>
              </a:rPr>
              <a:t>Copyright © 2004 Pearson Education Canada, Inc. All rights reserved.</a:t>
            </a:r>
          </a:p>
        </p:txBody>
      </p:sp>
      <p:sp>
        <p:nvSpPr>
          <p:cNvPr id="242691" name="Rectangle 1">
            <a:extLst>
              <a:ext uri="{FF2B5EF4-FFF2-40B4-BE49-F238E27FC236}">
                <a16:creationId xmlns:a16="http://schemas.microsoft.com/office/drawing/2014/main" xmlns="" id="{58D23508-32A2-4985-B01B-E47E80AD1EF3}"/>
              </a:ext>
            </a:extLst>
          </p:cNvPr>
          <p:cNvSpPr>
            <a:spLocks noGrp="1" noChangeArrowheads="1"/>
          </p:cNvSpPr>
          <p:nvPr>
            <p:ph type="title" idx="4294967295"/>
          </p:nvPr>
        </p:nvSpPr>
        <p:spPr>
          <a:xfrm>
            <a:off x="1524000" y="908051"/>
            <a:ext cx="2057400" cy="35083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2800"/>
              <a:t>Η κλίμακα Ηγεσίας LPC του Fiedler</a:t>
            </a:r>
            <a:br>
              <a:rPr lang="en-GB" altLang="en-US" sz="2800"/>
            </a:br>
            <a:r>
              <a:rPr lang="en-GB" altLang="en-US" sz="2800"/>
              <a:t>(Least Preferred Co-worker)</a:t>
            </a:r>
            <a:r>
              <a:rPr lang="ar-SA" altLang="en-US" sz="2800">
                <a:cs typeface="Arial" panose="020B0604020202020204" pitchFamily="34" charset="0"/>
              </a:rPr>
              <a:t>‏</a:t>
            </a:r>
            <a:endParaRPr lang="en-GB" altLang="en-US" sz="2800"/>
          </a:p>
        </p:txBody>
      </p:sp>
      <p:pic>
        <p:nvPicPr>
          <p:cNvPr id="242692" name="Picture 2">
            <a:extLst>
              <a:ext uri="{FF2B5EF4-FFF2-40B4-BE49-F238E27FC236}">
                <a16:creationId xmlns:a16="http://schemas.microsoft.com/office/drawing/2014/main" xmlns="" id="{F9140EF1-F12B-4389-833B-3C66DCB23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0" y="0"/>
            <a:ext cx="7092950" cy="6858000"/>
          </a:xfrm>
          <a:prstGeom prst="rect">
            <a:avLst/>
          </a:prstGeom>
          <a:noFill/>
          <a:ln>
            <a:noFill/>
          </a:ln>
          <a:effectLst>
            <a:outerShdw dist="107933" dir="2700000" algn="ctr" rotWithShape="0">
              <a:srgbClr val="C0C0C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5" name="Picture 2">
            <a:extLst>
              <a:ext uri="{FF2B5EF4-FFF2-40B4-BE49-F238E27FC236}">
                <a16:creationId xmlns:a16="http://schemas.microsoft.com/office/drawing/2014/main" xmlns="" id="{0ECAA31C-F15D-4942-B0E4-45EB5381F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57" t="17934" r="29720" b="23967"/>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xmlns="" id="{4FA04BA8-7432-43C3-A0CB-2496641C07CA}"/>
              </a:ext>
            </a:extLst>
          </p:cNvPr>
          <p:cNvSpPr>
            <a:spLocks noGrp="1" noChangeArrowheads="1"/>
          </p:cNvSpPr>
          <p:nvPr>
            <p:ph type="body" idx="4294967295"/>
          </p:nvPr>
        </p:nvSpPr>
        <p:spPr>
          <a:xfrm>
            <a:off x="1524000" y="1700214"/>
            <a:ext cx="9144000" cy="4752975"/>
          </a:xfrm>
        </p:spPr>
        <p:txBody>
          <a:bodyPr vert="horz" wrap="square" lIns="92160" tIns="46080" rIns="92160" bIns="46080" numCol="1" anchor="t" anchorCtr="0" compatLnSpc="1">
            <a:prstTxWarp prst="textNoShape">
              <a:avLst/>
            </a:prstTxWarp>
          </a:bodyPr>
          <a:lstStyle/>
          <a:p>
            <a:pPr lvl="1" eaLnBrk="1" hangingPunct="1"/>
            <a:r>
              <a:rPr lang="el-GR" altLang="en-US"/>
              <a:t>Διάγνωση του ελέγχου της κατάστασης</a:t>
            </a:r>
            <a:r>
              <a:rPr lang="en-US" altLang="en-US"/>
              <a:t>:</a:t>
            </a:r>
          </a:p>
          <a:p>
            <a:pPr lvl="2" eaLnBrk="1" hangingPunct="1"/>
            <a:r>
              <a:rPr lang="el-GR" altLang="en-US"/>
              <a:t>Ποιότητα των σχέσεων ηγέτη-οπαδού (καλές-φτωχές)</a:t>
            </a:r>
            <a:r>
              <a:rPr lang="en-US" altLang="en-US"/>
              <a:t>.</a:t>
            </a:r>
          </a:p>
          <a:p>
            <a:pPr lvl="2" eaLnBrk="1" hangingPunct="1"/>
            <a:r>
              <a:rPr lang="el-GR" altLang="en-US"/>
              <a:t>Βαθμός της δομής των καθηκόντων</a:t>
            </a:r>
            <a:r>
              <a:rPr lang="en-US" altLang="en-US"/>
              <a:t> (</a:t>
            </a:r>
            <a:r>
              <a:rPr lang="el-GR" altLang="en-US"/>
              <a:t>υψηλή-χαμηλή)</a:t>
            </a:r>
            <a:r>
              <a:rPr lang="en-US" altLang="en-US"/>
              <a:t>.</a:t>
            </a:r>
          </a:p>
          <a:p>
            <a:pPr lvl="2" eaLnBrk="1" hangingPunct="1"/>
            <a:r>
              <a:rPr lang="el-GR" altLang="en-US"/>
              <a:t>Ποσότητα της εξουσίας θέσης</a:t>
            </a:r>
            <a:r>
              <a:rPr lang="en-US" altLang="en-US"/>
              <a:t> (</a:t>
            </a:r>
            <a:r>
              <a:rPr lang="el-GR" altLang="en-US"/>
              <a:t>δυνατή-αδύνατη</a:t>
            </a:r>
            <a:r>
              <a:rPr lang="en-US" altLang="en-US"/>
              <a:t>).</a:t>
            </a:r>
          </a:p>
          <a:p>
            <a:pPr lvl="1" eaLnBrk="1" hangingPunct="1"/>
            <a:r>
              <a:rPr lang="el-GR" altLang="en-US"/>
              <a:t>Ηγέτες προσανατολισμένοι στο καθήκον είναι περισσότερο επιτυχημένοι σε</a:t>
            </a:r>
            <a:r>
              <a:rPr lang="en-US" altLang="en-US"/>
              <a:t>:</a:t>
            </a:r>
          </a:p>
          <a:p>
            <a:pPr lvl="2" eaLnBrk="1" hangingPunct="1"/>
            <a:r>
              <a:rPr lang="el-GR" altLang="en-US"/>
              <a:t>Πολύ ευνοϊκές </a:t>
            </a:r>
            <a:r>
              <a:rPr lang="en-US" altLang="en-US"/>
              <a:t>(</a:t>
            </a:r>
            <a:r>
              <a:rPr lang="el-GR" altLang="en-US"/>
              <a:t>υψηλός έλεγχος</a:t>
            </a:r>
            <a:r>
              <a:rPr lang="en-US" altLang="en-US"/>
              <a:t>) </a:t>
            </a:r>
            <a:r>
              <a:rPr lang="el-GR" altLang="en-US"/>
              <a:t>καταστάσεις</a:t>
            </a:r>
            <a:r>
              <a:rPr lang="en-US" altLang="en-US"/>
              <a:t>.</a:t>
            </a:r>
          </a:p>
          <a:p>
            <a:pPr lvl="2" eaLnBrk="1" hangingPunct="1"/>
            <a:r>
              <a:rPr lang="el-GR" altLang="en-US"/>
              <a:t>Πολύ αντίξοες</a:t>
            </a:r>
            <a:r>
              <a:rPr lang="en-US" altLang="en-US"/>
              <a:t> (</a:t>
            </a:r>
            <a:r>
              <a:rPr lang="el-GR" altLang="en-US"/>
              <a:t>χαμηλός έλεγχος</a:t>
            </a:r>
            <a:r>
              <a:rPr lang="en-US" altLang="en-US"/>
              <a:t>) </a:t>
            </a:r>
            <a:r>
              <a:rPr lang="el-GR" altLang="en-US"/>
              <a:t>καταστάσεις</a:t>
            </a:r>
            <a:r>
              <a:rPr lang="en-US" altLang="en-US"/>
              <a:t>.</a:t>
            </a:r>
          </a:p>
          <a:p>
            <a:pPr lvl="1" eaLnBrk="1" hangingPunct="1"/>
            <a:r>
              <a:rPr lang="el-GR" altLang="en-US"/>
              <a:t>Ηγέτες προσανατολισμένοι στις σχέσεις είναι περισσότερο επιτυχημένοι σε</a:t>
            </a:r>
            <a:r>
              <a:rPr lang="en-US" altLang="en-US"/>
              <a:t>:</a:t>
            </a:r>
          </a:p>
          <a:p>
            <a:pPr lvl="2" eaLnBrk="1" hangingPunct="1"/>
            <a:r>
              <a:rPr lang="el-GR" altLang="en-US"/>
              <a:t>Καταστάσεις μετριασμένου ελέγχου</a:t>
            </a:r>
            <a:r>
              <a:rPr lang="en-US" altLang="en-US"/>
              <a:t>.</a:t>
            </a:r>
            <a:endParaRPr lang="el-GR" altLang="en-US"/>
          </a:p>
        </p:txBody>
      </p:sp>
      <p:sp>
        <p:nvSpPr>
          <p:cNvPr id="244739" name="Rectangle 1">
            <a:extLst>
              <a:ext uri="{FF2B5EF4-FFF2-40B4-BE49-F238E27FC236}">
                <a16:creationId xmlns:a16="http://schemas.microsoft.com/office/drawing/2014/main" xmlns="" id="{DB13F3A4-12BA-45F4-B3DF-46CE4EAC6C42}"/>
              </a:ext>
            </a:extLst>
          </p:cNvPr>
          <p:cNvSpPr>
            <a:spLocks noChangeArrowheads="1"/>
          </p:cNvSpPr>
          <p:nvPr/>
        </p:nvSpPr>
        <p:spPr bwMode="auto">
          <a:xfrm>
            <a:off x="1992314" y="106363"/>
            <a:ext cx="8066087" cy="1522412"/>
          </a:xfrm>
          <a:prstGeom prst="rect">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nSpc>
                <a:spcPct val="93000"/>
              </a:lnSpc>
              <a:spcBef>
                <a:spcPts val="8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lnSpc>
                <a:spcPct val="100000"/>
              </a:lnSpc>
              <a:spcBef>
                <a:spcPct val="0"/>
              </a:spcBef>
              <a:buClr>
                <a:srgbClr val="CCECFF"/>
              </a:buClr>
              <a:buFont typeface="Arial Black" panose="020B0A04020102020204" pitchFamily="34" charset="0"/>
              <a:buNone/>
            </a:pPr>
            <a:r>
              <a:rPr lang="en-GB" altLang="en-US" sz="4000" b="1">
                <a:solidFill>
                  <a:schemeClr val="tx1"/>
                </a:solidFill>
                <a:latin typeface="Arial Black" panose="020B0A04020102020204" pitchFamily="34" charset="0"/>
              </a:rPr>
              <a:t>Η Θ</a:t>
            </a:r>
            <a:r>
              <a:rPr lang="el-GR" altLang="en-US" sz="4000" b="1">
                <a:solidFill>
                  <a:schemeClr val="tx1"/>
                </a:solidFill>
                <a:latin typeface="Arial Black" panose="020B0A04020102020204" pitchFamily="34" charset="0"/>
              </a:rPr>
              <a:t>εωρία</a:t>
            </a:r>
            <a:r>
              <a:rPr lang="en-GB" altLang="en-US" sz="4000" b="1">
                <a:solidFill>
                  <a:schemeClr val="tx1"/>
                </a:solidFill>
                <a:latin typeface="Arial Black" panose="020B0A04020102020204" pitchFamily="34" charset="0"/>
              </a:rPr>
              <a:t> </a:t>
            </a:r>
            <a:r>
              <a:rPr lang="el-GR" altLang="en-US" sz="4000" b="1">
                <a:solidFill>
                  <a:schemeClr val="tx1"/>
                </a:solidFill>
                <a:latin typeface="Arial Black" panose="020B0A04020102020204" pitchFamily="34" charset="0"/>
              </a:rPr>
              <a:t>του</a:t>
            </a:r>
            <a:r>
              <a:rPr lang="en-GB" altLang="en-US" sz="4000" b="1">
                <a:solidFill>
                  <a:schemeClr val="tx1"/>
                </a:solidFill>
                <a:latin typeface="Arial Black" panose="020B0A04020102020204" pitchFamily="34" charset="0"/>
              </a:rPr>
              <a:t> FIEDLER </a:t>
            </a:r>
            <a:r>
              <a:rPr lang="el-GR" altLang="en-US" sz="4000" b="1">
                <a:solidFill>
                  <a:schemeClr val="tx1"/>
                </a:solidFill>
                <a:latin typeface="Arial Black" panose="020B0A04020102020204" pitchFamily="34" charset="0"/>
              </a:rPr>
              <a:t/>
            </a:r>
            <a:br>
              <a:rPr lang="el-GR" altLang="en-US" sz="4000" b="1">
                <a:solidFill>
                  <a:schemeClr val="tx1"/>
                </a:solidFill>
                <a:latin typeface="Arial Black" panose="020B0A04020102020204" pitchFamily="34" charset="0"/>
              </a:rPr>
            </a:br>
            <a:r>
              <a:rPr lang="en-GB" altLang="en-US" sz="4000" b="1">
                <a:solidFill>
                  <a:schemeClr val="tx1"/>
                </a:solidFill>
                <a:latin typeface="Arial Black" panose="020B0A04020102020204" pitchFamily="34" charset="0"/>
              </a:rPr>
              <a:t>(</a:t>
            </a:r>
            <a:r>
              <a:rPr lang="el-GR" altLang="en-US" sz="4000" b="1">
                <a:solidFill>
                  <a:schemeClr val="tx1"/>
                </a:solidFill>
                <a:latin typeface="Arial Black" panose="020B0A04020102020204" pitchFamily="34" charset="0"/>
              </a:rPr>
              <a:t>3</a:t>
            </a:r>
            <a:r>
              <a:rPr lang="en-GB" altLang="en-US" sz="4000" b="1">
                <a:solidFill>
                  <a:schemeClr val="tx1"/>
                </a:solidFill>
                <a:latin typeface="Arial Black" panose="020B0A04020102020204" pitchFamily="34" charset="0"/>
              </a:rPr>
              <a:t>)</a:t>
            </a:r>
            <a:r>
              <a:rPr lang="ar-SA" altLang="en-US" sz="4000" b="1">
                <a:solidFill>
                  <a:schemeClr val="tx1"/>
                </a:solidFill>
                <a:latin typeface="Arial Black" panose="020B0A04020102020204" pitchFamily="34" charset="0"/>
                <a:cs typeface="Arial" panose="020B0604020202020204" pitchFamily="34" charset="0"/>
              </a:rPr>
              <a:t>‏</a:t>
            </a:r>
            <a:endParaRPr lang="en-GB" altLang="en-US" sz="4000" b="1">
              <a:solidFill>
                <a:schemeClr val="tx1"/>
              </a:solidFill>
              <a:latin typeface="Arial Black" panose="020B0A04020102020204" pitchFamily="34" charset="0"/>
            </a:endParaRP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1">
            <a:extLst>
              <a:ext uri="{FF2B5EF4-FFF2-40B4-BE49-F238E27FC236}">
                <a16:creationId xmlns:a16="http://schemas.microsoft.com/office/drawing/2014/main" xmlns="" id="{C247D0DE-5156-445D-886E-EA0B9AE0FDCF}"/>
              </a:ext>
            </a:extLst>
          </p:cNvPr>
          <p:cNvSpPr>
            <a:spLocks noGrp="1" noChangeArrowheads="1"/>
          </p:cNvSpPr>
          <p:nvPr>
            <p:ph type="title" idx="4294967295"/>
          </p:nvPr>
        </p:nvSpPr>
        <p:spPr>
          <a:xfrm>
            <a:off x="2057400" y="104776"/>
            <a:ext cx="8001000" cy="131286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t>Κατά Περίπτωση Ηγεσία</a:t>
            </a:r>
            <a:br>
              <a:rPr lang="en-GB" altLang="en-US"/>
            </a:br>
            <a:r>
              <a:rPr lang="en-GB" altLang="en-US"/>
              <a:t>Vroom – Yetton</a:t>
            </a:r>
          </a:p>
        </p:txBody>
      </p:sp>
      <p:sp>
        <p:nvSpPr>
          <p:cNvPr id="245763" name="Rectangle 2">
            <a:extLst>
              <a:ext uri="{FF2B5EF4-FFF2-40B4-BE49-F238E27FC236}">
                <a16:creationId xmlns:a16="http://schemas.microsoft.com/office/drawing/2014/main" xmlns="" id="{7058BF14-36F8-4951-8D12-DCDF09C51EB0}"/>
              </a:ext>
            </a:extLst>
          </p:cNvPr>
          <p:cNvSpPr>
            <a:spLocks noGrp="1" noChangeArrowheads="1"/>
          </p:cNvSpPr>
          <p:nvPr>
            <p:ph type="body" idx="4294967295"/>
          </p:nvPr>
        </p:nvSpPr>
        <p:spPr>
          <a:xfrm>
            <a:off x="2057400" y="2133600"/>
            <a:ext cx="8001000" cy="3962400"/>
          </a:xfrm>
        </p:spPr>
        <p:txBody>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a:t>Οι ηγέτες θα πρέπει να παίρνουν αποφάσεις στηριζόμενοι σε τρία κριτήρια:</a:t>
            </a:r>
          </a:p>
          <a:p>
            <a:pPr lvl="1"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a:t>Στην ποιότητα της απόφασης (τις επιπτώσεις στην απόδοση της ομάδας)</a:t>
            </a:r>
            <a:r>
              <a:rPr lang="ar-SA" altLang="en-US">
                <a:cs typeface="Arial" panose="020B0604020202020204" pitchFamily="34" charset="0"/>
              </a:rPr>
              <a:t>‏</a:t>
            </a:r>
            <a:endParaRPr lang="en-GB" altLang="en-US"/>
          </a:p>
          <a:p>
            <a:pPr lvl="1"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a:t>Στην αποδοχή της απόφασης</a:t>
            </a:r>
          </a:p>
          <a:p>
            <a:pPr lvl="1"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a:t>Στο χρόνο που απαιτείται για τη λήψη της απόφασης</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1">
            <a:extLst>
              <a:ext uri="{FF2B5EF4-FFF2-40B4-BE49-F238E27FC236}">
                <a16:creationId xmlns:a16="http://schemas.microsoft.com/office/drawing/2014/main" xmlns="" id="{AEDFAC56-0E05-416B-9229-5EA6BF6EB0E5}"/>
              </a:ext>
            </a:extLst>
          </p:cNvPr>
          <p:cNvSpPr>
            <a:spLocks noGrp="1" noChangeArrowheads="1"/>
          </p:cNvSpPr>
          <p:nvPr>
            <p:ph type="title" idx="4294967295"/>
          </p:nvPr>
        </p:nvSpPr>
        <p:spPr>
          <a:xfrm>
            <a:off x="2057400" y="106364"/>
            <a:ext cx="8001000" cy="13112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t>Ηγεσία Κατά Περίπτωση (1)</a:t>
            </a:r>
            <a:r>
              <a:rPr lang="ar-SA" altLang="en-US">
                <a:cs typeface="Arial" panose="020B0604020202020204" pitchFamily="34" charset="0"/>
              </a:rPr>
              <a:t>‏</a:t>
            </a:r>
            <a:endParaRPr lang="en-GB" altLang="en-US"/>
          </a:p>
        </p:txBody>
      </p:sp>
      <p:sp>
        <p:nvSpPr>
          <p:cNvPr id="246787" name="Rectangle 2">
            <a:extLst>
              <a:ext uri="{FF2B5EF4-FFF2-40B4-BE49-F238E27FC236}">
                <a16:creationId xmlns:a16="http://schemas.microsoft.com/office/drawing/2014/main" xmlns="" id="{9F9B2B5F-B447-461A-96E1-BA8E51DF060D}"/>
              </a:ext>
            </a:extLst>
          </p:cNvPr>
          <p:cNvSpPr>
            <a:spLocks noGrp="1" noChangeArrowheads="1"/>
          </p:cNvSpPr>
          <p:nvPr>
            <p:ph type="body" idx="4294967295"/>
          </p:nvPr>
        </p:nvSpPr>
        <p:spPr>
          <a:xfrm>
            <a:off x="2057400" y="1524000"/>
            <a:ext cx="8001000" cy="4572000"/>
          </a:xfrm>
        </p:spPr>
        <p:txBody>
          <a:bodyPr/>
          <a:lstStyle/>
          <a:p>
            <a:pPr lvl="1" eaLnBrk="1" hangingPunct="1">
              <a:spcBef>
                <a:spcPts val="9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000" i="1">
                <a:latin typeface="Tahoma" panose="020B0604030504040204" pitchFamily="34" charset="0"/>
                <a:cs typeface="Tahoma" panose="020B0604030504040204" pitchFamily="34" charset="0"/>
              </a:rPr>
              <a:t>Με βάση…</a:t>
            </a:r>
          </a:p>
          <a:p>
            <a:pPr lvl="1" eaLnBrk="1" hangingPunct="1">
              <a:spcBef>
                <a:spcPts val="9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000">
                <a:latin typeface="Tahoma" panose="020B0604030504040204" pitchFamily="34" charset="0"/>
                <a:cs typeface="Tahoma" panose="020B0604030504040204" pitchFamily="34" charset="0"/>
              </a:rPr>
              <a:t>Τη σπουδαιότητα της απόφασης</a:t>
            </a:r>
          </a:p>
          <a:p>
            <a:pPr lvl="1" eaLnBrk="1" hangingPunct="1">
              <a:spcBef>
                <a:spcPts val="9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000">
                <a:latin typeface="Tahoma" panose="020B0604030504040204" pitchFamily="34" charset="0"/>
                <a:cs typeface="Tahoma" panose="020B0604030504040204" pitchFamily="34" charset="0"/>
              </a:rPr>
              <a:t>Τις πληροφορίες που διαθέτει ο ηγέτης για το πρόβλημα</a:t>
            </a:r>
          </a:p>
          <a:p>
            <a:pPr lvl="1" eaLnBrk="1" hangingPunct="1">
              <a:spcBef>
                <a:spcPts val="9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000">
                <a:latin typeface="Tahoma" panose="020B0604030504040204" pitchFamily="34" charset="0"/>
                <a:cs typeface="Tahoma" panose="020B0604030504040204" pitchFamily="34" charset="0"/>
              </a:rPr>
              <a:t>Τον ορισμό του προβλήματος</a:t>
            </a:r>
            <a:endParaRPr lang="el-GR" altLang="en-US" sz="3000">
              <a:latin typeface="Tahoma" panose="020B0604030504040204" pitchFamily="34" charset="0"/>
              <a:cs typeface="Tahoma" panose="020B0604030504040204" pitchFamily="34" charset="0"/>
            </a:endParaRPr>
          </a:p>
          <a:p>
            <a:pPr lvl="1"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000">
                <a:latin typeface="Tahoma" panose="020B0604030504040204" pitchFamily="34" charset="0"/>
                <a:cs typeface="Tahoma" panose="020B0604030504040204" pitchFamily="34" charset="0"/>
              </a:rPr>
              <a:t>Τη σπουδαιότητα της συναίνεσης των υφισταμένων για την αποτελεσματικότητα της απόφασης</a:t>
            </a:r>
          </a:p>
          <a:p>
            <a:pPr lvl="1" eaLnBrk="1" hangingPunct="1">
              <a:spcBef>
                <a:spcPts val="9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3000">
              <a:latin typeface="Tahoma" panose="020B0604030504040204" pitchFamily="34" charset="0"/>
              <a:cs typeface="Tahoma" panose="020B0604030504040204" pitchFamily="34" charset="0"/>
            </a:endParaRP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 Τίτλος">
            <a:extLst>
              <a:ext uri="{FF2B5EF4-FFF2-40B4-BE49-F238E27FC236}">
                <a16:creationId xmlns:a16="http://schemas.microsoft.com/office/drawing/2014/main" xmlns="" id="{2AB8410E-9A93-4F66-8815-EFBC54DD40CE}"/>
              </a:ext>
            </a:extLst>
          </p:cNvPr>
          <p:cNvSpPr>
            <a:spLocks noGrp="1"/>
          </p:cNvSpPr>
          <p:nvPr>
            <p:ph type="title"/>
          </p:nvPr>
        </p:nvSpPr>
        <p:spPr>
          <a:xfrm>
            <a:off x="2136775" y="228600"/>
            <a:ext cx="8153400" cy="990600"/>
          </a:xfrm>
        </p:spPr>
        <p:txBody>
          <a:bodyPr/>
          <a:lstStyle/>
          <a:p>
            <a:pPr eaLnBrk="1" hangingPunct="1"/>
            <a:r>
              <a:rPr lang="el-GR" altLang="en-US"/>
              <a:t>Ηγεσία</a:t>
            </a:r>
            <a:endParaRPr lang="en-US" altLang="en-US"/>
          </a:p>
        </p:txBody>
      </p:sp>
      <p:sp>
        <p:nvSpPr>
          <p:cNvPr id="3" name="2 - Θέση περιεχομένου">
            <a:extLst>
              <a:ext uri="{FF2B5EF4-FFF2-40B4-BE49-F238E27FC236}">
                <a16:creationId xmlns:a16="http://schemas.microsoft.com/office/drawing/2014/main" xmlns="" id="{21FF5016-70E2-47A6-BFEE-D0AD0926C2E6}"/>
              </a:ext>
            </a:extLst>
          </p:cNvPr>
          <p:cNvSpPr>
            <a:spLocks noGrp="1"/>
          </p:cNvSpPr>
          <p:nvPr>
            <p:ph sz="quarter" idx="1"/>
          </p:nvPr>
        </p:nvSpPr>
        <p:spPr>
          <a:xfrm>
            <a:off x="2136775" y="1600200"/>
            <a:ext cx="8153400" cy="4495800"/>
          </a:xfrm>
        </p:spPr>
        <p:txBody>
          <a:bodyPr>
            <a:normAutofit lnSpcReduction="10000"/>
          </a:bodyPr>
          <a:lstStyle/>
          <a:p>
            <a:pPr marL="320040" indent="-320040" eaLnBrk="1" fontAlgn="auto" hangingPunct="1">
              <a:spcAft>
                <a:spcPts val="0"/>
              </a:spcAft>
              <a:buFont typeface="Wingdings"/>
              <a:buChar char=""/>
              <a:defRPr/>
            </a:pPr>
            <a:r>
              <a:rPr lang="el-GR" b="1" dirty="0"/>
              <a:t>Τον άρχοντα τριών δει </a:t>
            </a:r>
            <a:r>
              <a:rPr lang="el-GR" b="1" dirty="0" err="1"/>
              <a:t>μέμνησθαι</a:t>
            </a:r>
            <a:r>
              <a:rPr lang="el-GR" b="1" dirty="0"/>
              <a:t>: Πρώτον ότι ανθρώπων άρχει. Δεύτερον ότι κατά νόμους άρχει. Τρίτον ότι ουκ αεί άρχει.</a:t>
            </a:r>
            <a:r>
              <a:rPr lang="el-GR" dirty="0"/>
              <a:t> </a:t>
            </a:r>
            <a:r>
              <a:rPr lang="el-GR" sz="2000" i="1" dirty="0">
                <a:solidFill>
                  <a:srgbClr val="002060"/>
                </a:solidFill>
              </a:rPr>
              <a:t>Αγάθων, 450-400 </a:t>
            </a:r>
            <a:r>
              <a:rPr lang="el-GR" sz="2000" i="1" dirty="0" err="1">
                <a:solidFill>
                  <a:srgbClr val="002060"/>
                </a:solidFill>
              </a:rPr>
              <a:t>π.Χ.</a:t>
            </a:r>
            <a:r>
              <a:rPr lang="el-GR" sz="2000" i="1" dirty="0">
                <a:solidFill>
                  <a:srgbClr val="002060"/>
                </a:solidFill>
              </a:rPr>
              <a:t>, Αρχαίος τραγικός</a:t>
            </a:r>
            <a:endParaRPr lang="el-GR" sz="2000" dirty="0">
              <a:solidFill>
                <a:srgbClr val="002060"/>
              </a:solidFill>
            </a:endParaRPr>
          </a:p>
          <a:p>
            <a:pPr marL="320040" indent="-320040" eaLnBrk="1" fontAlgn="auto" hangingPunct="1">
              <a:spcAft>
                <a:spcPts val="0"/>
              </a:spcAft>
              <a:buFont typeface="Wingdings"/>
              <a:buChar char=""/>
              <a:defRPr/>
            </a:pPr>
            <a:r>
              <a:rPr lang="el-GR" b="1" dirty="0"/>
              <a:t>Αρχή άνδρα </a:t>
            </a:r>
            <a:r>
              <a:rPr lang="el-GR" b="1" dirty="0" err="1"/>
              <a:t>δείκνυσι</a:t>
            </a:r>
            <a:r>
              <a:rPr lang="el-GR" b="1" dirty="0"/>
              <a:t>.</a:t>
            </a:r>
            <a:r>
              <a:rPr lang="el-GR" dirty="0"/>
              <a:t> </a:t>
            </a:r>
            <a:r>
              <a:rPr lang="el-GR" sz="2000" i="1" dirty="0"/>
              <a:t>Βίας ο </a:t>
            </a:r>
            <a:r>
              <a:rPr lang="el-GR" sz="2000" i="1" dirty="0" err="1"/>
              <a:t>Πριηνεύς</a:t>
            </a:r>
            <a:r>
              <a:rPr lang="el-GR" sz="2000" i="1" dirty="0"/>
              <a:t>, 625-540 </a:t>
            </a:r>
            <a:r>
              <a:rPr lang="el-GR" sz="2000" i="1" dirty="0" err="1"/>
              <a:t>π.Χ.</a:t>
            </a:r>
            <a:r>
              <a:rPr lang="el-GR" sz="2000" i="1" dirty="0"/>
              <a:t>, Εκ των 7 σοφών της αρχαίας Ελλάδος</a:t>
            </a:r>
            <a:endParaRPr lang="el-GR" sz="2000" dirty="0"/>
          </a:p>
          <a:p>
            <a:pPr marL="320040" indent="-320040" eaLnBrk="1" fontAlgn="auto" hangingPunct="1">
              <a:spcAft>
                <a:spcPts val="0"/>
              </a:spcAft>
              <a:buFont typeface="Wingdings"/>
              <a:buChar char=""/>
              <a:defRPr/>
            </a:pPr>
            <a:r>
              <a:rPr lang="el-GR" b="1" dirty="0" err="1"/>
              <a:t>Άρχεσθαι</a:t>
            </a:r>
            <a:r>
              <a:rPr lang="el-GR" b="1" dirty="0"/>
              <a:t> μαθών </a:t>
            </a:r>
            <a:r>
              <a:rPr lang="el-GR" b="1" dirty="0" err="1"/>
              <a:t>άρχειν</a:t>
            </a:r>
            <a:r>
              <a:rPr lang="el-GR" b="1" dirty="0"/>
              <a:t> επιστήσει </a:t>
            </a:r>
            <a:r>
              <a:rPr lang="el-GR" sz="2000" i="1" dirty="0"/>
              <a:t>Σόλων, 630-560 </a:t>
            </a:r>
            <a:r>
              <a:rPr lang="el-GR" sz="2000" i="1" dirty="0" err="1"/>
              <a:t>π.Χ.</a:t>
            </a:r>
            <a:r>
              <a:rPr lang="el-GR" sz="2000" i="1" dirty="0"/>
              <a:t>, Αθηναίος νομοθέτης &amp; φιλόσοφος</a:t>
            </a:r>
            <a:endParaRPr lang="el-GR" sz="2000" dirty="0"/>
          </a:p>
          <a:p>
            <a:pPr marL="320040" indent="-320040" eaLnBrk="1" fontAlgn="auto" hangingPunct="1">
              <a:spcAft>
                <a:spcPts val="0"/>
              </a:spcAft>
              <a:buFont typeface="Wingdings"/>
              <a:buChar char=""/>
              <a:defRPr/>
            </a:pPr>
            <a:r>
              <a:rPr lang="el-GR" b="1" dirty="0" err="1"/>
              <a:t>Είς</a:t>
            </a:r>
            <a:r>
              <a:rPr lang="el-GR" b="1" dirty="0"/>
              <a:t> </a:t>
            </a:r>
            <a:r>
              <a:rPr lang="el-GR" b="1" dirty="0" err="1"/>
              <a:t>εστι</a:t>
            </a:r>
            <a:r>
              <a:rPr lang="el-GR" b="1" dirty="0"/>
              <a:t> δούλος οικίας, ο δεσπότης.</a:t>
            </a:r>
            <a:r>
              <a:rPr lang="el-GR" dirty="0"/>
              <a:t> </a:t>
            </a:r>
            <a:r>
              <a:rPr lang="el-GR" sz="2000" i="1" dirty="0"/>
              <a:t>Μένανδρος, 4ος αιών </a:t>
            </a:r>
            <a:r>
              <a:rPr lang="el-GR" sz="2000" i="1" dirty="0" err="1"/>
              <a:t>π.Χ.</a:t>
            </a:r>
            <a:r>
              <a:rPr lang="el-GR" sz="2000" i="1" dirty="0"/>
              <a:t>, Αρχαίος Έλληνας ποιητής</a:t>
            </a:r>
            <a:endParaRPr lang="el-GR" sz="2000" dirty="0"/>
          </a:p>
          <a:p>
            <a:pPr marL="320040" indent="-320040" eaLnBrk="1" fontAlgn="auto" hangingPunct="1">
              <a:spcAft>
                <a:spcPts val="0"/>
              </a:spcAft>
              <a:buFont typeface="Wingdings"/>
              <a:buChar char=""/>
              <a:defRPr/>
            </a:pPr>
            <a:r>
              <a:rPr lang="en-US" b="1" dirty="0"/>
              <a:t>Rex non </a:t>
            </a:r>
            <a:r>
              <a:rPr lang="en-US" b="1" dirty="0" err="1"/>
              <a:t>potest</a:t>
            </a:r>
            <a:r>
              <a:rPr lang="en-US" b="1" dirty="0"/>
              <a:t> </a:t>
            </a:r>
            <a:r>
              <a:rPr lang="en-US" b="1" dirty="0" err="1"/>
              <a:t>peccare</a:t>
            </a:r>
            <a:endParaRPr lang="el-GR" b="1" dirty="0"/>
          </a:p>
          <a:p>
            <a:pPr marL="320040" indent="-320040" eaLnBrk="1" fontAlgn="auto" hangingPunct="1">
              <a:spcAft>
                <a:spcPts val="0"/>
              </a:spcAft>
              <a:buFont typeface="Wingdings"/>
              <a:buChar char=""/>
              <a:defRPr/>
            </a:pPr>
            <a:r>
              <a:rPr lang="el-GR" b="1" dirty="0" err="1"/>
              <a:t>Άρχειν</a:t>
            </a:r>
            <a:r>
              <a:rPr lang="el-GR" b="1" dirty="0"/>
              <a:t> τον κρείττονα </a:t>
            </a:r>
            <a:r>
              <a:rPr lang="el-GR" dirty="0"/>
              <a:t>- </a:t>
            </a:r>
            <a:r>
              <a:rPr lang="el-GR" dirty="0">
                <a:hlinkClick r:id="rId2" action="ppaction://hlinkfile" tooltip="Αριστοτέλης"/>
              </a:rPr>
              <a:t>Αριστοτέλης</a:t>
            </a:r>
            <a:endParaRPr lang="el-GR" b="1" dirty="0"/>
          </a:p>
          <a:p>
            <a:pPr marL="320040" indent="-320040" eaLnBrk="1" fontAlgn="auto" hangingPunct="1">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1">
            <a:extLst>
              <a:ext uri="{FF2B5EF4-FFF2-40B4-BE49-F238E27FC236}">
                <a16:creationId xmlns:a16="http://schemas.microsoft.com/office/drawing/2014/main" xmlns="" id="{50DA32C2-C2AA-4541-9341-617F89E10731}"/>
              </a:ext>
            </a:extLst>
          </p:cNvPr>
          <p:cNvSpPr>
            <a:spLocks noGrp="1" noChangeArrowheads="1"/>
          </p:cNvSpPr>
          <p:nvPr>
            <p:ph type="title" idx="4294967295"/>
          </p:nvPr>
        </p:nvSpPr>
        <p:spPr>
          <a:xfrm>
            <a:off x="2057400" y="106364"/>
            <a:ext cx="8001000" cy="13112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t>Ηγεσία Κατά Περίπτωση (2)</a:t>
            </a:r>
            <a:r>
              <a:rPr lang="ar-SA" altLang="en-US">
                <a:cs typeface="Arial" panose="020B0604020202020204" pitchFamily="34" charset="0"/>
              </a:rPr>
              <a:t>‏</a:t>
            </a:r>
            <a:endParaRPr lang="en-GB" altLang="en-US"/>
          </a:p>
        </p:txBody>
      </p:sp>
      <p:sp>
        <p:nvSpPr>
          <p:cNvPr id="247811" name="Rectangle 2">
            <a:extLst>
              <a:ext uri="{FF2B5EF4-FFF2-40B4-BE49-F238E27FC236}">
                <a16:creationId xmlns:a16="http://schemas.microsoft.com/office/drawing/2014/main" xmlns="" id="{2471E78C-A52C-48BA-A144-E6331764EC6E}"/>
              </a:ext>
            </a:extLst>
          </p:cNvPr>
          <p:cNvSpPr>
            <a:spLocks noGrp="1" noChangeArrowheads="1"/>
          </p:cNvSpPr>
          <p:nvPr>
            <p:ph type="body" idx="4294967295"/>
          </p:nvPr>
        </p:nvSpPr>
        <p:spPr>
          <a:xfrm>
            <a:off x="1703389" y="1524000"/>
            <a:ext cx="8713787" cy="4572000"/>
          </a:xfrm>
        </p:spPr>
        <p:txBody>
          <a:bodyPr/>
          <a:lstStyle/>
          <a:p>
            <a:pPr eaLnBrk="1" hangingPunct="1">
              <a:lnSpc>
                <a:spcPct val="9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i="1"/>
              <a:t>    </a:t>
            </a:r>
            <a:r>
              <a:rPr lang="en-GB" altLang="en-US" i="1"/>
              <a:t>Λαμβάνοντας υπόψιν…</a:t>
            </a:r>
          </a:p>
          <a:p>
            <a:pPr eaLnBrk="1" hangingPunct="1">
              <a:lnSpc>
                <a:spcPct val="9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a:p>
          <a:p>
            <a:pPr lvl="1"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a:t>Τον</a:t>
            </a:r>
            <a:r>
              <a:rPr lang="en-GB" altLang="en-US"/>
              <a:t> βαθμό της αποδοχής της απόφασης αν τη λάβει μόνος του ο ηγέτης</a:t>
            </a:r>
          </a:p>
          <a:p>
            <a:pPr lvl="1"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a:t>Τον</a:t>
            </a:r>
            <a:r>
              <a:rPr lang="en-GB" altLang="en-US"/>
              <a:t> βαθμό αποδοχής των στόχων του οργανισμού από τους υφισταμένους που σχετίζονται με το πρόβλημα</a:t>
            </a:r>
          </a:p>
          <a:p>
            <a:pPr lvl="1"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a:t>Τη</a:t>
            </a:r>
            <a:r>
              <a:rPr lang="el-GR" altLang="en-US"/>
              <a:t>ν πιθανή</a:t>
            </a:r>
            <a:r>
              <a:rPr lang="en-GB" altLang="en-US"/>
              <a:t> σύγκρουση μεταξύ των μελών της ομάδας που πηγάζει από τις διάφορες λύσεις που επιθυμούν για το πρόβλημα</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2" descr="vroom 001">
            <a:extLst>
              <a:ext uri="{FF2B5EF4-FFF2-40B4-BE49-F238E27FC236}">
                <a16:creationId xmlns:a16="http://schemas.microsoft.com/office/drawing/2014/main" xmlns="" id="{56F7C6FC-F368-47BE-8C25-65B8E78929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363" t="19807" r="27272" b="14168"/>
          <a:stretch>
            <a:fillRect/>
          </a:stretch>
        </p:blipFill>
        <p:spPr bwMode="auto">
          <a:xfrm rot="5259762">
            <a:off x="2044259" y="-2131717"/>
            <a:ext cx="7154863" cy="109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835" name="Text Box 3">
            <a:extLst>
              <a:ext uri="{FF2B5EF4-FFF2-40B4-BE49-F238E27FC236}">
                <a16:creationId xmlns:a16="http://schemas.microsoft.com/office/drawing/2014/main" xmlns="" id="{A34C0156-06BE-478A-994E-5A86955883CA}"/>
              </a:ext>
            </a:extLst>
          </p:cNvPr>
          <p:cNvSpPr txBox="1">
            <a:spLocks noChangeArrowheads="1"/>
          </p:cNvSpPr>
          <p:nvPr/>
        </p:nvSpPr>
        <p:spPr bwMode="auto">
          <a:xfrm>
            <a:off x="7464426" y="6021388"/>
            <a:ext cx="32035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FFFFFF"/>
              </a:buClr>
              <a:buSzPct val="100000"/>
              <a:buFont typeface="Arial" panose="020B0604020202020204" pitchFamily="34" charset="0"/>
              <a:buChar char="•"/>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50000"/>
              </a:spcBef>
              <a:buFont typeface="Arial" panose="020B0604020202020204" pitchFamily="34" charset="0"/>
              <a:buNone/>
            </a:pPr>
            <a:r>
              <a:rPr lang="en-US" altLang="en-US" sz="2800" b="1">
                <a:solidFill>
                  <a:srgbClr val="3333CC"/>
                </a:solidFill>
              </a:rPr>
              <a:t>VROOM YETTON</a:t>
            </a:r>
            <a:endParaRPr lang="el-GR" altLang="en-US" sz="2800" b="1">
              <a:solidFill>
                <a:srgbClr val="3333CC"/>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9112" y="2074838"/>
            <a:ext cx="7992888" cy="1354162"/>
          </a:xfrm>
        </p:spPr>
        <p:txBody>
          <a:bodyPr>
            <a:normAutofit fontScale="90000"/>
          </a:bodyPr>
          <a:lstStyle/>
          <a:p>
            <a:pPr algn="ctr"/>
            <a:r>
              <a:rPr lang="el-GR" dirty="0"/>
              <a:t>Ηγεσία  και Μάνατζμεντ στους Οργανισμούς</a:t>
            </a:r>
            <a:br>
              <a:rPr lang="el-GR" dirty="0"/>
            </a:br>
            <a:r>
              <a:rPr lang="el-GR" dirty="0"/>
              <a:t/>
            </a:r>
            <a:br>
              <a:rPr lang="el-GR" dirty="0"/>
            </a:br>
            <a:r>
              <a:rPr lang="el-GR" b="1" dirty="0"/>
              <a:t/>
            </a:r>
            <a:br>
              <a:rPr lang="el-GR" b="1" dirty="0"/>
            </a:br>
            <a:endParaRPr lang="el-GR" dirty="0"/>
          </a:p>
        </p:txBody>
      </p:sp>
      <p:sp>
        <p:nvSpPr>
          <p:cNvPr id="6" name="TextBox 5">
            <a:extLst>
              <a:ext uri="{FF2B5EF4-FFF2-40B4-BE49-F238E27FC236}">
                <a16:creationId xmlns:a16="http://schemas.microsoft.com/office/drawing/2014/main" xmlns="" id="{325501D3-F446-455B-AD65-4260484E873D}"/>
              </a:ext>
            </a:extLst>
          </p:cNvPr>
          <p:cNvSpPr txBox="1"/>
          <p:nvPr/>
        </p:nvSpPr>
        <p:spPr>
          <a:xfrm>
            <a:off x="6029975" y="890230"/>
            <a:ext cx="33843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black"/>
                </a:solidFill>
                <a:effectLst/>
                <a:uLnTx/>
                <a:uFillTx/>
                <a:latin typeface="Calibri"/>
                <a:ea typeface="+mn-ea"/>
                <a:cs typeface="+mn-cs"/>
              </a:rPr>
              <a:t>Ενότητα 3</a:t>
            </a:r>
            <a:r>
              <a:rPr kumimoji="0" lang="el-GR" sz="2400" b="1" i="0" u="none" strike="noStrike" kern="1200" cap="none" spc="0" normalizeH="0" baseline="30000" noProof="0" dirty="0">
                <a:ln>
                  <a:noFill/>
                </a:ln>
                <a:solidFill>
                  <a:prstClr val="black"/>
                </a:solidFill>
                <a:effectLst/>
                <a:uLnTx/>
                <a:uFillTx/>
                <a:latin typeface="Calibri"/>
                <a:ea typeface="+mn-ea"/>
                <a:cs typeface="+mn-cs"/>
              </a:rPr>
              <a:t>η</a:t>
            </a:r>
            <a:r>
              <a:rPr kumimoji="0" lang="el-GR" sz="2400" b="1"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Εικόνα 4">
            <a:extLst>
              <a:ext uri="{FF2B5EF4-FFF2-40B4-BE49-F238E27FC236}">
                <a16:creationId xmlns:a16="http://schemas.microsoft.com/office/drawing/2014/main" xmlns="" id="{59725D7B-0484-43D5-89DF-A8420343BBDE}"/>
              </a:ext>
            </a:extLst>
          </p:cNvPr>
          <p:cNvPicPr>
            <a:picLocks noChangeAspect="1"/>
          </p:cNvPicPr>
          <p:nvPr/>
        </p:nvPicPr>
        <p:blipFill>
          <a:blip r:embed="rId2"/>
          <a:stretch>
            <a:fillRect/>
          </a:stretch>
        </p:blipFill>
        <p:spPr>
          <a:xfrm>
            <a:off x="1460453" y="2751919"/>
            <a:ext cx="3855720" cy="3855720"/>
          </a:xfrm>
          <a:prstGeom prst="rect">
            <a:avLst/>
          </a:prstGeom>
        </p:spPr>
      </p:pic>
      <p:pic>
        <p:nvPicPr>
          <p:cNvPr id="7" name="Εικόνα 6">
            <a:extLst>
              <a:ext uri="{FF2B5EF4-FFF2-40B4-BE49-F238E27FC236}">
                <a16:creationId xmlns:a16="http://schemas.microsoft.com/office/drawing/2014/main" xmlns="" id="{1456FE14-40C0-4A38-920B-5C46EAA156FE}"/>
              </a:ext>
            </a:extLst>
          </p:cNvPr>
          <p:cNvPicPr>
            <a:picLocks noChangeAspect="1"/>
          </p:cNvPicPr>
          <p:nvPr/>
        </p:nvPicPr>
        <p:blipFill>
          <a:blip r:embed="rId3"/>
          <a:stretch>
            <a:fillRect/>
          </a:stretch>
        </p:blipFill>
        <p:spPr>
          <a:xfrm>
            <a:off x="0" y="0"/>
            <a:ext cx="5316173" cy="1457070"/>
          </a:xfrm>
          <a:prstGeom prst="rect">
            <a:avLst/>
          </a:prstGeom>
        </p:spPr>
      </p:pic>
    </p:spTree>
    <p:extLst>
      <p:ext uri="{BB962C8B-B14F-4D97-AF65-F5344CB8AC3E}">
        <p14:creationId xmlns:p14="http://schemas.microsoft.com/office/powerpoint/2010/main" val="3679044150"/>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3">
            <a:extLst>
              <a:ext uri="{FF2B5EF4-FFF2-40B4-BE49-F238E27FC236}">
                <a16:creationId xmlns:a16="http://schemas.microsoft.com/office/drawing/2014/main" xmlns="" id="{0D835106-93E5-4CE1-80EB-DF9AFE3CADBE}"/>
              </a:ext>
            </a:extLst>
          </p:cNvPr>
          <p:cNvSpPr>
            <a:spLocks noGrp="1" noChangeArrowheads="1"/>
          </p:cNvSpPr>
          <p:nvPr>
            <p:ph type="body" idx="4294967295"/>
          </p:nvPr>
        </p:nvSpPr>
        <p:spPr>
          <a:xfrm>
            <a:off x="2057401" y="1500189"/>
            <a:ext cx="7999413" cy="4594225"/>
          </a:xfrm>
        </p:spPr>
        <p:txBody>
          <a:bodyPr/>
          <a:lstStyle/>
          <a:p>
            <a:pPr eaLnBrk="1" hangingPunct="1">
              <a:lnSpc>
                <a:spcPct val="80000"/>
              </a:lnSpc>
              <a:spcBef>
                <a:spcPts val="1025"/>
              </a:spcBef>
              <a:buNone/>
            </a:pPr>
            <a:r>
              <a:rPr lang="el-GR" altLang="en-US" sz="4100"/>
              <a:t>   Η</a:t>
            </a:r>
            <a:r>
              <a:rPr lang="en-GB" altLang="en-US" sz="4100"/>
              <a:t> έννοια του ηγέτη εμπεριέχει  και την έννοια του μάνατζερ</a:t>
            </a:r>
            <a:r>
              <a:rPr lang="el-GR" altLang="en-US" sz="4100"/>
              <a:t>?</a:t>
            </a:r>
            <a:r>
              <a:rPr lang="en-GB" altLang="en-US" sz="4100"/>
              <a:t> </a:t>
            </a:r>
            <a:endParaRPr lang="el-GR" altLang="en-US" sz="4100"/>
          </a:p>
          <a:p>
            <a:pPr eaLnBrk="1" hangingPunct="1">
              <a:lnSpc>
                <a:spcPct val="80000"/>
              </a:lnSpc>
              <a:spcBef>
                <a:spcPts val="1025"/>
              </a:spcBef>
              <a:buNone/>
            </a:pPr>
            <a:endParaRPr lang="en-GB" altLang="en-US" sz="4100"/>
          </a:p>
          <a:p>
            <a:pPr eaLnBrk="1" hangingPunct="1"/>
            <a:endParaRPr lang="el-GR" altLang="en-US"/>
          </a:p>
        </p:txBody>
      </p:sp>
      <p:pic>
        <p:nvPicPr>
          <p:cNvPr id="3" name="HP_Office_Orchestra.wmv">
            <a:hlinkClick r:id="" action="ppaction://media"/>
            <a:extLst>
              <a:ext uri="{FF2B5EF4-FFF2-40B4-BE49-F238E27FC236}">
                <a16:creationId xmlns:a16="http://schemas.microsoft.com/office/drawing/2014/main" xmlns="" id="{32A4C22A-7091-47D1-B719-BB9398DA20BE}"/>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4024313"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8">
            <a:extLst>
              <a:ext uri="{FF2B5EF4-FFF2-40B4-BE49-F238E27FC236}">
                <a16:creationId xmlns:a16="http://schemas.microsoft.com/office/drawing/2014/main" xmlns="" id="{BBDD65FE-9967-4025-BA17-F80CD935F032}"/>
              </a:ext>
            </a:extLst>
          </p:cNvPr>
          <p:cNvSpPr>
            <a:spLocks noGrp="1" noChangeArrowheads="1"/>
          </p:cNvSpPr>
          <p:nvPr>
            <p:ph type="title" idx="4294967295"/>
          </p:nvPr>
        </p:nvSpPr>
        <p:spPr/>
        <p:txBody>
          <a:bodyPr/>
          <a:lstStyle/>
          <a:p>
            <a:pPr eaLnBrk="1" hangingPunct="1"/>
            <a:r>
              <a:rPr lang="el-GR" altLang="en-US"/>
              <a:t>	Διαφορές Μάνατζμεντ - Ηγεσίας</a:t>
            </a:r>
          </a:p>
        </p:txBody>
      </p:sp>
      <p:graphicFrame>
        <p:nvGraphicFramePr>
          <p:cNvPr id="265246" name="Group 30">
            <a:extLst>
              <a:ext uri="{FF2B5EF4-FFF2-40B4-BE49-F238E27FC236}">
                <a16:creationId xmlns:a16="http://schemas.microsoft.com/office/drawing/2014/main" xmlns="" id="{DC4EFDE3-4F93-4D0A-BC24-48092818CCC9}"/>
              </a:ext>
            </a:extLst>
          </p:cNvPr>
          <p:cNvGraphicFramePr>
            <a:graphicFrameLocks noGrp="1"/>
          </p:cNvGraphicFramePr>
          <p:nvPr>
            <p:ph idx="4294967295"/>
            <p:extLst>
              <p:ext uri="{D42A27DB-BD31-4B8C-83A1-F6EECF244321}">
                <p14:modId xmlns:p14="http://schemas.microsoft.com/office/powerpoint/2010/main" val="2378710572"/>
              </p:ext>
            </p:extLst>
          </p:nvPr>
        </p:nvGraphicFramePr>
        <p:xfrm>
          <a:off x="2057401" y="1524000"/>
          <a:ext cx="7999413" cy="4560889"/>
        </p:xfrm>
        <a:graphic>
          <a:graphicData uri="http://schemas.openxmlformats.org/drawingml/2006/table">
            <a:tbl>
              <a:tblPr/>
              <a:tblGrid>
                <a:gridCol w="4000500">
                  <a:extLst>
                    <a:ext uri="{9D8B030D-6E8A-4147-A177-3AD203B41FA5}">
                      <a16:colId xmlns:a16="http://schemas.microsoft.com/office/drawing/2014/main" xmlns="" val="20000"/>
                    </a:ext>
                  </a:extLst>
                </a:gridCol>
                <a:gridCol w="3998913">
                  <a:extLst>
                    <a:ext uri="{9D8B030D-6E8A-4147-A177-3AD203B41FA5}">
                      <a16:colId xmlns:a16="http://schemas.microsoft.com/office/drawing/2014/main" xmlns="" val="20001"/>
                    </a:ext>
                  </a:extLst>
                </a:gridCol>
              </a:tblGrid>
              <a:tr h="752475">
                <a:tc>
                  <a:txBody>
                    <a:bodyPr/>
                    <a:lstStyle/>
                    <a:p>
                      <a:pPr marL="0" marR="0" lvl="0" indent="0" algn="ctr" defTabSz="457200" rtl="0" eaLnBrk="1" fontAlgn="base" latinLnBrk="0" hangingPunct="1">
                        <a:lnSpc>
                          <a:spcPct val="93000"/>
                        </a:lnSpc>
                        <a:spcBef>
                          <a:spcPts val="800"/>
                        </a:spcBef>
                        <a:spcAft>
                          <a:spcPct val="0"/>
                        </a:spcAft>
                        <a:buClr>
                          <a:srgbClr val="FFFFFF"/>
                        </a:buClr>
                        <a:buSzPct val="100000"/>
                        <a:buFont typeface="Arial" charset="0"/>
                        <a:buNone/>
                        <a:tabLst/>
                      </a:pPr>
                      <a:r>
                        <a:rPr kumimoji="0" lang="el-G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Μάνατζμεντ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3000"/>
                        </a:lnSpc>
                        <a:spcBef>
                          <a:spcPts val="800"/>
                        </a:spcBef>
                        <a:spcAft>
                          <a:spcPct val="0"/>
                        </a:spcAft>
                        <a:buClr>
                          <a:srgbClr val="FFFFFF"/>
                        </a:buClr>
                        <a:buSzPct val="100000"/>
                        <a:buFont typeface="Arial" charset="0"/>
                        <a:buNone/>
                        <a:tabLst/>
                      </a:pPr>
                      <a:r>
                        <a:rPr kumimoji="0" lang="el-G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Ηγεσία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60413">
                <a:tc>
                  <a:txBody>
                    <a:bodyPr/>
                    <a:lstStyle/>
                    <a:p>
                      <a:pPr marL="0" marR="0" lvl="0" indent="0" algn="l" defTabSz="457200" rtl="0" eaLnBrk="1" fontAlgn="base" latinLnBrk="0" hangingPunct="1">
                        <a:lnSpc>
                          <a:spcPct val="93000"/>
                        </a:lnSpc>
                        <a:spcBef>
                          <a:spcPts val="800"/>
                        </a:spcBef>
                        <a:spcAft>
                          <a:spcPct val="0"/>
                        </a:spcAft>
                        <a:buClr>
                          <a:srgbClr val="FFFFFF"/>
                        </a:buClr>
                        <a:buSzPct val="100000"/>
                        <a:buFont typeface="Arial" charset="0"/>
                        <a:buNone/>
                        <a:tabLst/>
                      </a:pPr>
                      <a:r>
                        <a:rPr kumimoji="0" lang="el-G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ts val="800"/>
                        </a:spcBef>
                        <a:spcAft>
                          <a:spcPct val="0"/>
                        </a:spcAft>
                        <a:buClr>
                          <a:srgbClr val="FFFFFF"/>
                        </a:buClr>
                        <a:buSzPct val="100000"/>
                        <a:buFont typeface="Arial" charset="0"/>
                        <a:buNone/>
                        <a:tabLst/>
                      </a:pPr>
                      <a:endParaRPr kumimoji="0" lang="el-GR" sz="2800" b="0" i="0" u="none" strike="noStrike" cap="none" normalizeH="0" baseline="0">
                        <a:ln>
                          <a:noFill/>
                        </a:ln>
                        <a:solidFill>
                          <a:schemeClr val="bg1"/>
                        </a:solidFill>
                        <a:effectLst/>
                        <a:latin typeface="Arial"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63588">
                <a:tc>
                  <a:txBody>
                    <a:bodyPr/>
                    <a:lstStyle/>
                    <a:p>
                      <a:pPr marL="0" marR="0" lvl="0" indent="0" algn="l" defTabSz="457200" rtl="0" eaLnBrk="1" fontAlgn="base" latinLnBrk="0" hangingPunct="1">
                        <a:lnSpc>
                          <a:spcPct val="93000"/>
                        </a:lnSpc>
                        <a:spcBef>
                          <a:spcPts val="800"/>
                        </a:spcBef>
                        <a:spcAft>
                          <a:spcPct val="0"/>
                        </a:spcAft>
                        <a:buClr>
                          <a:srgbClr val="FFFFFF"/>
                        </a:buClr>
                        <a:buSzPct val="100000"/>
                        <a:buFont typeface="Arial" charset="0"/>
                        <a:buNone/>
                        <a:tabLst/>
                      </a:pPr>
                      <a:r>
                        <a:rPr kumimoji="0" lang="el-G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ts val="800"/>
                        </a:spcBef>
                        <a:spcAft>
                          <a:spcPct val="0"/>
                        </a:spcAft>
                        <a:buClr>
                          <a:srgbClr val="FFFFFF"/>
                        </a:buClr>
                        <a:buSzPct val="100000"/>
                        <a:buFont typeface="Arial" charset="0"/>
                        <a:buNone/>
                        <a:tabLst/>
                      </a:pPr>
                      <a:endParaRPr kumimoji="0" lang="el-GR" sz="2800" b="0" i="0" u="none" strike="noStrike" cap="none" normalizeH="0" baseline="0">
                        <a:ln>
                          <a:noFill/>
                        </a:ln>
                        <a:solidFill>
                          <a:schemeClr val="bg1"/>
                        </a:solidFill>
                        <a:effectLst/>
                        <a:latin typeface="Arial"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62000">
                <a:tc>
                  <a:txBody>
                    <a:bodyPr/>
                    <a:lstStyle/>
                    <a:p>
                      <a:pPr marL="0" marR="0" lvl="0" indent="0" algn="l" defTabSz="457200" rtl="0" eaLnBrk="1" fontAlgn="base" latinLnBrk="0" hangingPunct="1">
                        <a:lnSpc>
                          <a:spcPct val="93000"/>
                        </a:lnSpc>
                        <a:spcBef>
                          <a:spcPts val="800"/>
                        </a:spcBef>
                        <a:spcAft>
                          <a:spcPct val="0"/>
                        </a:spcAft>
                        <a:buClr>
                          <a:srgbClr val="FFFFFF"/>
                        </a:buClr>
                        <a:buSzPct val="100000"/>
                        <a:buFont typeface="Arial" charset="0"/>
                        <a:buNone/>
                        <a:tabLst/>
                      </a:pPr>
                      <a:r>
                        <a:rPr kumimoji="0" lang="el-G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ts val="800"/>
                        </a:spcBef>
                        <a:spcAft>
                          <a:spcPct val="0"/>
                        </a:spcAft>
                        <a:buClr>
                          <a:srgbClr val="FFFFFF"/>
                        </a:buClr>
                        <a:buSzPct val="100000"/>
                        <a:buFont typeface="Arial" charset="0"/>
                        <a:buNone/>
                        <a:tabLst/>
                      </a:pPr>
                      <a:endParaRPr kumimoji="0" lang="el-GR" sz="2800" b="0" i="0" u="none" strike="noStrike" cap="none" normalizeH="0" baseline="0">
                        <a:ln>
                          <a:noFill/>
                        </a:ln>
                        <a:solidFill>
                          <a:schemeClr val="bg1"/>
                        </a:solidFill>
                        <a:effectLst/>
                        <a:latin typeface="Arial"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60413">
                <a:tc>
                  <a:txBody>
                    <a:bodyPr/>
                    <a:lstStyle/>
                    <a:p>
                      <a:pPr marL="0" marR="0" lvl="0" indent="0" algn="l" defTabSz="457200" rtl="0" eaLnBrk="1" fontAlgn="base" latinLnBrk="0" hangingPunct="1">
                        <a:lnSpc>
                          <a:spcPct val="93000"/>
                        </a:lnSpc>
                        <a:spcBef>
                          <a:spcPts val="800"/>
                        </a:spcBef>
                        <a:spcAft>
                          <a:spcPct val="0"/>
                        </a:spcAft>
                        <a:buClr>
                          <a:srgbClr val="FFFFFF"/>
                        </a:buClr>
                        <a:buSzPct val="100000"/>
                        <a:buFont typeface="Arial" charset="0"/>
                        <a:buNone/>
                        <a:tabLst/>
                      </a:pPr>
                      <a:r>
                        <a:rPr kumimoji="0" lang="el-G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ts val="800"/>
                        </a:spcBef>
                        <a:spcAft>
                          <a:spcPct val="0"/>
                        </a:spcAft>
                        <a:buClr>
                          <a:srgbClr val="FFFFFF"/>
                        </a:buClr>
                        <a:buSzPct val="100000"/>
                        <a:buFont typeface="Arial" charset="0"/>
                        <a:buNone/>
                        <a:tabLst/>
                      </a:pPr>
                      <a:endParaRPr kumimoji="0" lang="el-GR" sz="2800" b="0" i="0" u="none" strike="noStrike" cap="none" normalizeH="0" baseline="0">
                        <a:ln>
                          <a:noFill/>
                        </a:ln>
                        <a:solidFill>
                          <a:schemeClr val="bg1"/>
                        </a:solidFill>
                        <a:effectLst/>
                        <a:latin typeface="Arial"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762000">
                <a:tc>
                  <a:txBody>
                    <a:bodyPr/>
                    <a:lstStyle/>
                    <a:p>
                      <a:pPr marL="0" marR="0" lvl="0" indent="0" algn="l" defTabSz="457200" rtl="0" eaLnBrk="1" fontAlgn="base" latinLnBrk="0" hangingPunct="1">
                        <a:lnSpc>
                          <a:spcPct val="93000"/>
                        </a:lnSpc>
                        <a:spcBef>
                          <a:spcPts val="800"/>
                        </a:spcBef>
                        <a:spcAft>
                          <a:spcPct val="0"/>
                        </a:spcAft>
                        <a:buClr>
                          <a:srgbClr val="FFFFFF"/>
                        </a:buClr>
                        <a:buSzPct val="100000"/>
                        <a:buFont typeface="Arial" charset="0"/>
                        <a:buNone/>
                        <a:tabLst/>
                      </a:pPr>
                      <a:r>
                        <a:rPr kumimoji="0" lang="el-G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ts val="800"/>
                        </a:spcBef>
                        <a:spcAft>
                          <a:spcPct val="0"/>
                        </a:spcAft>
                        <a:buClr>
                          <a:srgbClr val="FFFFFF"/>
                        </a:buClr>
                        <a:buSzPct val="100000"/>
                        <a:buFont typeface="Arial" charset="0"/>
                        <a:buNone/>
                        <a:tabLst/>
                      </a:pPr>
                      <a:endParaRPr kumimoji="0" lang="el-GR" sz="2800" b="0" i="0" u="none" strike="noStrike" cap="none" normalizeH="0" baseline="0" dirty="0">
                        <a:ln>
                          <a:noFill/>
                        </a:ln>
                        <a:solidFill>
                          <a:schemeClr val="bg1"/>
                        </a:solidFill>
                        <a:effectLst/>
                        <a:latin typeface="Arial"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xmlns="" id="{E1540B94-813F-46EB-88E5-5B748A64E12E}"/>
              </a:ext>
            </a:extLst>
          </p:cNvPr>
          <p:cNvSpPr>
            <a:spLocks noGrp="1" noChangeArrowheads="1"/>
          </p:cNvSpPr>
          <p:nvPr>
            <p:ph type="title"/>
          </p:nvPr>
        </p:nvSpPr>
        <p:spPr/>
        <p:txBody>
          <a:bodyPr/>
          <a:lstStyle/>
          <a:p>
            <a:r>
              <a:rPr lang="el-GR" altLang="en-US"/>
              <a:t>Ηγέτης και Μάνατζερ</a:t>
            </a:r>
            <a:endParaRPr lang="en-US" altLang="en-US"/>
          </a:p>
        </p:txBody>
      </p:sp>
      <p:graphicFrame>
        <p:nvGraphicFramePr>
          <p:cNvPr id="36188" name="Group 348">
            <a:extLst>
              <a:ext uri="{FF2B5EF4-FFF2-40B4-BE49-F238E27FC236}">
                <a16:creationId xmlns:a16="http://schemas.microsoft.com/office/drawing/2014/main" xmlns="" id="{546F6502-A3D1-48E5-931A-28A5AB7A7C06}"/>
              </a:ext>
            </a:extLst>
          </p:cNvPr>
          <p:cNvGraphicFramePr>
            <a:graphicFrameLocks noGrp="1"/>
          </p:cNvGraphicFramePr>
          <p:nvPr>
            <p:ph idx="1"/>
          </p:nvPr>
        </p:nvGraphicFramePr>
        <p:xfrm>
          <a:off x="403530" y="1610140"/>
          <a:ext cx="10044483" cy="5247864"/>
        </p:xfrm>
        <a:graphic>
          <a:graphicData uri="http://schemas.openxmlformats.org/drawingml/2006/table">
            <a:tbl>
              <a:tblPr/>
              <a:tblGrid>
                <a:gridCol w="3348161">
                  <a:extLst>
                    <a:ext uri="{9D8B030D-6E8A-4147-A177-3AD203B41FA5}">
                      <a16:colId xmlns:a16="http://schemas.microsoft.com/office/drawing/2014/main" xmlns="" val="20000"/>
                    </a:ext>
                  </a:extLst>
                </a:gridCol>
                <a:gridCol w="3348161">
                  <a:extLst>
                    <a:ext uri="{9D8B030D-6E8A-4147-A177-3AD203B41FA5}">
                      <a16:colId xmlns:a16="http://schemas.microsoft.com/office/drawing/2014/main" xmlns="" val="20001"/>
                    </a:ext>
                  </a:extLst>
                </a:gridCol>
                <a:gridCol w="3348161">
                  <a:extLst>
                    <a:ext uri="{9D8B030D-6E8A-4147-A177-3AD203B41FA5}">
                      <a16:colId xmlns:a16="http://schemas.microsoft.com/office/drawing/2014/main" xmlns="" val="20002"/>
                    </a:ext>
                  </a:extLst>
                </a:gridCol>
              </a:tblGrid>
              <a:tr h="291548">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n-US" sz="1200" b="1" i="0" u="none" strike="noStrike" cap="none" normalizeH="0" baseline="0" dirty="0">
                          <a:ln>
                            <a:noFill/>
                          </a:ln>
                          <a:solidFill>
                            <a:schemeClr val="tx1"/>
                          </a:solidFill>
                          <a:effectLst/>
                          <a:latin typeface="Verdana" panose="020B0604030504040204" pitchFamily="34" charset="0"/>
                        </a:rPr>
                        <a:t>Αντικείμενο</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solidFill>
                      <a:srgbClr val="FFFFCC"/>
                    </a:solid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Verdana" panose="020B0604030504040204" pitchFamily="34" charset="0"/>
                        </a:rPr>
                        <a:t>Leader</a:t>
                      </a:r>
                      <a:endParaRPr kumimoji="0" lang="en-US" altLang="en-US" sz="1200" b="0" i="0" u="none" strike="noStrike" cap="none" normalizeH="0" baseline="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solidFill>
                      <a:srgbClr val="FFFFCC"/>
                    </a:solid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rPr>
                        <a:t>Manager</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solidFill>
                      <a:srgbClr val="FFFFCC"/>
                    </a:solidFill>
                  </a:tcPr>
                </a:tc>
                <a:extLst>
                  <a:ext uri="{0D108BD9-81ED-4DB2-BD59-A6C34878D82A}">
                    <a16:rowId xmlns:a16="http://schemas.microsoft.com/office/drawing/2014/main" xmlns="" val="10000"/>
                  </a:ext>
                </a:extLst>
              </a:tr>
              <a:tr h="291548">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1" i="1" u="none" strike="noStrike" cap="none" normalizeH="0" baseline="0" dirty="0">
                          <a:ln>
                            <a:noFill/>
                          </a:ln>
                          <a:solidFill>
                            <a:schemeClr val="tx1"/>
                          </a:solidFill>
                          <a:effectLst/>
                          <a:latin typeface="Verdana" panose="020B0604030504040204" pitchFamily="34" charset="0"/>
                        </a:rPr>
                        <a:t>Ουσία</a:t>
                      </a:r>
                      <a:endParaRPr kumimoji="0" lang="en-US" altLang="en-US" sz="1200" b="1" i="1"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solidFill>
                      <a:srgbClr val="CCFFFF"/>
                    </a:solid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Αλλαγή</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Σταθερότητα</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r h="291548">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1" i="1" u="none" strike="noStrike" cap="none" normalizeH="0" baseline="0" dirty="0">
                          <a:ln>
                            <a:noFill/>
                          </a:ln>
                          <a:solidFill>
                            <a:schemeClr val="tx1"/>
                          </a:solidFill>
                          <a:effectLst/>
                          <a:latin typeface="Verdana" panose="020B0604030504040204" pitchFamily="34" charset="0"/>
                        </a:rPr>
                        <a:t>Εστίαση</a:t>
                      </a:r>
                      <a:endParaRPr kumimoji="0" lang="en-US" altLang="en-US" sz="1200" b="1" i="1"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solidFill>
                      <a:srgbClr val="CCFFFF"/>
                    </a:solid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Ηγείται ανθρώπων</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Διοικεί την εργασία</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2"/>
                  </a:ext>
                </a:extLst>
              </a:tr>
              <a:tr h="291548">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1" i="1" u="none" strike="noStrike" cap="none" normalizeH="0" baseline="0" dirty="0">
                          <a:ln>
                            <a:noFill/>
                          </a:ln>
                          <a:solidFill>
                            <a:schemeClr val="tx1"/>
                          </a:solidFill>
                          <a:effectLst/>
                          <a:latin typeface="Verdana" panose="020B0604030504040204" pitchFamily="34" charset="0"/>
                        </a:rPr>
                        <a:t>Έχει</a:t>
                      </a:r>
                      <a:endParaRPr kumimoji="0" lang="en-US" altLang="en-US" sz="1200" b="1" i="1"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solidFill>
                      <a:srgbClr val="CCFFFF"/>
                    </a:solid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Οπαδούς</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Υφιστάμενους</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3"/>
                  </a:ext>
                </a:extLst>
              </a:tr>
              <a:tr h="291548">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1" i="1" u="none" strike="noStrike" cap="none" normalizeH="0" baseline="0" dirty="0">
                          <a:ln>
                            <a:noFill/>
                          </a:ln>
                          <a:solidFill>
                            <a:schemeClr val="tx1"/>
                          </a:solidFill>
                          <a:effectLst/>
                          <a:latin typeface="Verdana" panose="020B0604030504040204" pitchFamily="34" charset="0"/>
                        </a:rPr>
                        <a:t>Αναζητά</a:t>
                      </a:r>
                      <a:endParaRPr kumimoji="0" lang="en-US" altLang="en-US" sz="1200" b="1" i="1"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solidFill>
                      <a:srgbClr val="CCFFFF"/>
                    </a:solid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Όραμα</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Στόχους</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4"/>
                  </a:ext>
                </a:extLst>
              </a:tr>
              <a:tr h="291548">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1" i="1" u="none" strike="noStrike" cap="none" normalizeH="0" baseline="0" dirty="0">
                          <a:ln>
                            <a:noFill/>
                          </a:ln>
                          <a:solidFill>
                            <a:schemeClr val="tx1"/>
                          </a:solidFill>
                          <a:effectLst/>
                          <a:latin typeface="Verdana" panose="020B0604030504040204" pitchFamily="34" charset="0"/>
                        </a:rPr>
                        <a:t>Λεπτομέρεια</a:t>
                      </a:r>
                      <a:endParaRPr kumimoji="0" lang="en-US" altLang="en-US" sz="1200" b="1" i="1"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solidFill>
                      <a:srgbClr val="CCFFFF"/>
                    </a:solid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Ορίζει την κατεύθυνση</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Verdana" panose="020B0604030504040204" pitchFamily="34" charset="0"/>
                        </a:rPr>
                        <a:t> </a:t>
                      </a:r>
                      <a:r>
                        <a:rPr kumimoji="0" lang="el-GR" altLang="en-US" sz="1200" b="0" i="0" u="none" strike="noStrike" cap="none" normalizeH="0" baseline="0" dirty="0">
                          <a:ln>
                            <a:noFill/>
                          </a:ln>
                          <a:solidFill>
                            <a:schemeClr val="tx1"/>
                          </a:solidFill>
                          <a:effectLst/>
                          <a:latin typeface="Verdana" panose="020B0604030504040204" pitchFamily="34" charset="0"/>
                        </a:rPr>
                        <a:t>Σχεδιάζει τη λεπτομέρεια</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5"/>
                  </a:ext>
                </a:extLst>
              </a:tr>
              <a:tr h="291548">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1" i="1" u="none" strike="noStrike" cap="none" normalizeH="0" baseline="0" dirty="0">
                          <a:ln>
                            <a:noFill/>
                          </a:ln>
                          <a:solidFill>
                            <a:schemeClr val="tx1"/>
                          </a:solidFill>
                          <a:effectLst/>
                          <a:latin typeface="Verdana" panose="020B0604030504040204" pitchFamily="34" charset="0"/>
                        </a:rPr>
                        <a:t>Εξουσία</a:t>
                      </a:r>
                      <a:endParaRPr kumimoji="0" lang="en-US" altLang="en-US" sz="1200" b="1" i="1"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solidFill>
                      <a:srgbClr val="CCFFFF"/>
                    </a:solid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Ατομικό χάρισμα</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Τυπική εξουσία</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6"/>
                  </a:ext>
                </a:extLst>
              </a:tr>
              <a:tr h="291548">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1" i="1" u="none" strike="noStrike" cap="none" normalizeH="0" baseline="0" dirty="0">
                          <a:ln>
                            <a:noFill/>
                          </a:ln>
                          <a:solidFill>
                            <a:schemeClr val="tx1"/>
                          </a:solidFill>
                          <a:effectLst/>
                          <a:latin typeface="Verdana" panose="020B0604030504040204" pitchFamily="34" charset="0"/>
                        </a:rPr>
                        <a:t>Απευθύνετε στην/στο</a:t>
                      </a:r>
                      <a:endParaRPr kumimoji="0" lang="en-US" altLang="en-US" sz="1200" b="1" i="1"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solidFill>
                      <a:srgbClr val="CCFFFF"/>
                    </a:solid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Καρδιά</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Μυαλό/Λογική</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7"/>
                  </a:ext>
                </a:extLst>
              </a:tr>
              <a:tr h="291548">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1" i="1" u="none" strike="noStrike" cap="none" normalizeH="0" baseline="0" dirty="0">
                          <a:ln>
                            <a:noFill/>
                          </a:ln>
                          <a:solidFill>
                            <a:schemeClr val="tx1"/>
                          </a:solidFill>
                          <a:effectLst/>
                          <a:latin typeface="Verdana" panose="020B0604030504040204" pitchFamily="34" charset="0"/>
                        </a:rPr>
                        <a:t>Ενέργεια</a:t>
                      </a:r>
                      <a:endParaRPr kumimoji="0" lang="en-US" altLang="en-US" sz="1200" b="1" i="1"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solidFill>
                      <a:srgbClr val="CCFFFF"/>
                    </a:solid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Πάθος</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Έλεγχος</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8"/>
                  </a:ext>
                </a:extLst>
              </a:tr>
              <a:tr h="291548">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1" i="1" u="none" strike="noStrike" cap="none" normalizeH="0" baseline="0" dirty="0">
                          <a:ln>
                            <a:noFill/>
                          </a:ln>
                          <a:solidFill>
                            <a:schemeClr val="tx1"/>
                          </a:solidFill>
                          <a:effectLst/>
                          <a:latin typeface="Verdana" panose="020B0604030504040204" pitchFamily="34" charset="0"/>
                        </a:rPr>
                        <a:t>Δυναμική</a:t>
                      </a:r>
                      <a:endParaRPr kumimoji="0" lang="en-US" altLang="en-US" sz="1200" b="1" i="1"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solidFill>
                      <a:srgbClr val="CCFFFF"/>
                    </a:solid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err="1">
                          <a:ln>
                            <a:noFill/>
                          </a:ln>
                          <a:solidFill>
                            <a:schemeClr val="tx1"/>
                          </a:solidFill>
                          <a:effectLst/>
                          <a:latin typeface="Verdana" panose="020B0604030504040204" pitchFamily="34" charset="0"/>
                        </a:rPr>
                        <a:t>Προδραστικός</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Αντιδραστικός</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9"/>
                  </a:ext>
                </a:extLst>
              </a:tr>
              <a:tr h="291548">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1" i="1" u="none" strike="noStrike" cap="none" normalizeH="0" baseline="0" dirty="0">
                          <a:ln>
                            <a:noFill/>
                          </a:ln>
                          <a:solidFill>
                            <a:schemeClr val="tx1"/>
                          </a:solidFill>
                          <a:effectLst/>
                          <a:latin typeface="Verdana" panose="020B0604030504040204" pitchFamily="34" charset="0"/>
                        </a:rPr>
                        <a:t>Πειθώ</a:t>
                      </a:r>
                      <a:endParaRPr kumimoji="0" lang="en-US" altLang="en-US" sz="1200" b="1" i="1"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solidFill>
                      <a:srgbClr val="CCFFFF"/>
                    </a:solid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Πουλά</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Δηλώνει</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10"/>
                  </a:ext>
                </a:extLst>
              </a:tr>
              <a:tr h="291548">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1" i="1" u="none" strike="noStrike" cap="none" normalizeH="0" baseline="0" dirty="0">
                          <a:ln>
                            <a:noFill/>
                          </a:ln>
                          <a:solidFill>
                            <a:schemeClr val="tx1"/>
                          </a:solidFill>
                          <a:effectLst/>
                          <a:latin typeface="Verdana" panose="020B0604030504040204" pitchFamily="34" charset="0"/>
                        </a:rPr>
                        <a:t>Στυλ</a:t>
                      </a:r>
                      <a:endParaRPr kumimoji="0" lang="en-US" altLang="en-US" sz="1200" b="1" i="1"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solidFill>
                      <a:srgbClr val="CCFFFF"/>
                    </a:solid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Μεταμορφωτικό</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Συναλλακτικό</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11"/>
                  </a:ext>
                </a:extLst>
              </a:tr>
              <a:tr h="291548">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1" i="1" u="none" strike="noStrike" cap="none" normalizeH="0" baseline="0" dirty="0">
                          <a:ln>
                            <a:noFill/>
                          </a:ln>
                          <a:solidFill>
                            <a:schemeClr val="tx1"/>
                          </a:solidFill>
                          <a:effectLst/>
                          <a:latin typeface="Verdana" panose="020B0604030504040204" pitchFamily="34" charset="0"/>
                        </a:rPr>
                        <a:t>Ανταλλάσσει</a:t>
                      </a:r>
                      <a:endParaRPr kumimoji="0" lang="en-US" altLang="en-US" sz="1200" b="1" i="1"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solidFill>
                      <a:srgbClr val="CCFFFF"/>
                    </a:solid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Έξαψη για εργασία</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Χρήματα για εργασία</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12"/>
                  </a:ext>
                </a:extLst>
              </a:tr>
              <a:tr h="291548">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1" i="1" u="none" strike="noStrike" cap="none" normalizeH="0" baseline="0" dirty="0">
                          <a:ln>
                            <a:noFill/>
                          </a:ln>
                          <a:solidFill>
                            <a:schemeClr val="tx1"/>
                          </a:solidFill>
                          <a:effectLst/>
                          <a:latin typeface="Verdana" panose="020B0604030504040204" pitchFamily="34" charset="0"/>
                        </a:rPr>
                        <a:t>Ρίσκο</a:t>
                      </a:r>
                      <a:endParaRPr kumimoji="0" lang="en-US" altLang="en-US" sz="1200" b="1" i="1"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solidFill>
                      <a:srgbClr val="CCFFFF"/>
                    </a:solid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Αναλαμβάνει κινδύνους</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Ελαχιστοποιεί τους κινδύνους</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13"/>
                  </a:ext>
                </a:extLst>
              </a:tr>
              <a:tr h="291548">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1" i="1" u="none" strike="noStrike" cap="none" normalizeH="0" baseline="0" dirty="0">
                          <a:ln>
                            <a:noFill/>
                          </a:ln>
                          <a:solidFill>
                            <a:schemeClr val="tx1"/>
                          </a:solidFill>
                          <a:effectLst/>
                          <a:latin typeface="Verdana" panose="020B0604030504040204" pitchFamily="34" charset="0"/>
                        </a:rPr>
                        <a:t>Κανόνες</a:t>
                      </a:r>
                      <a:endParaRPr kumimoji="0" lang="en-US" altLang="en-US" sz="1200" b="1" i="1"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solidFill>
                      <a:srgbClr val="CCFFFF"/>
                    </a:solid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Παραβιάζει τους κανόνες</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Διαμορφώνει τους κανόνες</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14"/>
                  </a:ext>
                </a:extLst>
              </a:tr>
              <a:tr h="291548">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1" i="1" u="none" strike="noStrike" cap="none" normalizeH="0" baseline="0" dirty="0">
                          <a:ln>
                            <a:noFill/>
                          </a:ln>
                          <a:solidFill>
                            <a:schemeClr val="tx1"/>
                          </a:solidFill>
                          <a:effectLst/>
                          <a:latin typeface="Verdana" panose="020B0604030504040204" pitchFamily="34" charset="0"/>
                        </a:rPr>
                        <a:t>Σύγκρουση</a:t>
                      </a:r>
                      <a:endParaRPr kumimoji="0" lang="en-US" altLang="en-US" sz="1200" b="1" i="1"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solidFill>
                      <a:srgbClr val="CCFFFF"/>
                    </a:solid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Χρησιμοποιεί τη σύγκρουση</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Αποφεύγει τις συγκρούσεις</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15"/>
                  </a:ext>
                </a:extLst>
              </a:tr>
              <a:tr h="291548">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1" i="1" u="none" strike="noStrike" cap="none" normalizeH="0" baseline="0" dirty="0">
                          <a:ln>
                            <a:noFill/>
                          </a:ln>
                          <a:solidFill>
                            <a:schemeClr val="tx1"/>
                          </a:solidFill>
                          <a:effectLst/>
                          <a:latin typeface="Verdana" panose="020B0604030504040204" pitchFamily="34" charset="0"/>
                        </a:rPr>
                        <a:t>Κατεύθυνση</a:t>
                      </a:r>
                      <a:endParaRPr kumimoji="0" lang="en-US" altLang="en-US" sz="1200" b="1" i="1"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solidFill>
                      <a:srgbClr val="CCFFFF"/>
                    </a:solid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Νέοι δρόμοι</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Κατεστημένοι δρόμοι</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16"/>
                  </a:ext>
                </a:extLst>
              </a:tr>
              <a:tr h="291548">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1" i="1" u="none" strike="noStrike" cap="none" normalizeH="0" baseline="0" dirty="0">
                          <a:ln>
                            <a:noFill/>
                          </a:ln>
                          <a:solidFill>
                            <a:schemeClr val="tx1"/>
                          </a:solidFill>
                          <a:effectLst/>
                          <a:latin typeface="Verdana" panose="020B0604030504040204" pitchFamily="34" charset="0"/>
                        </a:rPr>
                        <a:t>Κατηγορεί</a:t>
                      </a:r>
                      <a:endParaRPr kumimoji="0" lang="en-US" altLang="en-US" sz="1200" b="1" i="1"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solidFill>
                      <a:srgbClr val="CCFFFF"/>
                    </a:solid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Τον εαυτό του</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tc>
                  <a:txBody>
                    <a:bodyPr/>
                    <a:lstStyle>
                      <a:lvl1pPr marL="342900" indent="-342900">
                        <a:spcBef>
                          <a:spcPct val="20000"/>
                        </a:spcBef>
                        <a:buClr>
                          <a:schemeClr val="tx2"/>
                        </a:buClr>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SzPct val="95000"/>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n-US" sz="1200" b="0" i="0" u="none" strike="noStrike" cap="none" normalizeH="0" baseline="0" dirty="0">
                          <a:ln>
                            <a:noFill/>
                          </a:ln>
                          <a:solidFill>
                            <a:schemeClr val="tx1"/>
                          </a:solidFill>
                          <a:effectLst/>
                          <a:latin typeface="Verdana" panose="020B0604030504040204" pitchFamily="34" charset="0"/>
                        </a:rPr>
                        <a:t>Τους άλλους</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txBody>
                  <a:tcPr marL="97212" marR="97212" marT="45704" marB="45704" anchor="ctr" horzOverflow="overflow">
                    <a:lnL w="12700" cap="flat" cmpd="sng" algn="ctr">
                      <a:solidFill>
                        <a:srgbClr val="000080"/>
                      </a:solidFill>
                      <a:prstDash val="solid"/>
                      <a:round/>
                      <a:headEnd type="none" w="sm" len="sm"/>
                      <a:tailEnd type="none" w="sm" len="sm"/>
                    </a:lnL>
                    <a:lnR w="12700" cap="flat" cmpd="sng" algn="ctr">
                      <a:solidFill>
                        <a:srgbClr val="000080"/>
                      </a:solidFill>
                      <a:prstDash val="solid"/>
                      <a:round/>
                      <a:headEnd type="none" w="sm" len="sm"/>
                      <a:tailEnd type="none" w="sm" len="sm"/>
                    </a:lnR>
                    <a:lnT w="12700" cap="flat" cmpd="sng" algn="ctr">
                      <a:solidFill>
                        <a:srgbClr val="000080"/>
                      </a:solidFill>
                      <a:prstDash val="solid"/>
                      <a:round/>
                      <a:headEnd type="none" w="sm" len="sm"/>
                      <a:tailEnd type="none" w="sm" len="sm"/>
                    </a:lnT>
                    <a:lnB w="12700" cap="flat" cmpd="sng" algn="ctr">
                      <a:solidFill>
                        <a:srgbClr val="0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17"/>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42" name="Group 1">
            <a:extLst>
              <a:ext uri="{FF2B5EF4-FFF2-40B4-BE49-F238E27FC236}">
                <a16:creationId xmlns:a16="http://schemas.microsoft.com/office/drawing/2014/main" xmlns="" id="{5F1912D4-D63B-4C39-A38E-7B81C61B01CC}"/>
              </a:ext>
            </a:extLst>
          </p:cNvPr>
          <p:cNvGrpSpPr>
            <a:grpSpLocks/>
          </p:cNvGrpSpPr>
          <p:nvPr/>
        </p:nvGrpSpPr>
        <p:grpSpPr bwMode="auto">
          <a:xfrm>
            <a:off x="1847851" y="106364"/>
            <a:ext cx="8710613" cy="7013575"/>
            <a:chOff x="204" y="67"/>
            <a:chExt cx="5487" cy="4418"/>
          </a:xfrm>
        </p:grpSpPr>
        <p:sp>
          <p:nvSpPr>
            <p:cNvPr id="266243" name="Rectangle 2">
              <a:extLst>
                <a:ext uri="{FF2B5EF4-FFF2-40B4-BE49-F238E27FC236}">
                  <a16:creationId xmlns:a16="http://schemas.microsoft.com/office/drawing/2014/main" xmlns="" id="{5D0BE700-7452-4976-8BC9-E9A65F96A635}"/>
                </a:ext>
              </a:extLst>
            </p:cNvPr>
            <p:cNvSpPr>
              <a:spLocks noChangeArrowheads="1"/>
            </p:cNvSpPr>
            <p:nvPr/>
          </p:nvSpPr>
          <p:spPr bwMode="auto">
            <a:xfrm>
              <a:off x="204" y="67"/>
              <a:ext cx="2694"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lnSpc>
                  <a:spcPct val="93000"/>
                </a:lnSpc>
                <a:spcBef>
                  <a:spcPts val="8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100000"/>
                </a:lnSpc>
                <a:spcBef>
                  <a:spcPts val="700"/>
                </a:spcBef>
                <a:buSzPct val="80000"/>
                <a:buNone/>
              </a:pPr>
              <a:r>
                <a:rPr lang="en-GB" altLang="en-US" sz="2800" b="1">
                  <a:solidFill>
                    <a:schemeClr val="tx1"/>
                  </a:solidFill>
                  <a:latin typeface="Comic Sans MS" panose="030F0702030302020204" pitchFamily="66" charset="0"/>
                </a:rPr>
                <a:t>ΜΑΝΑΤΖΕΡ-ΠΡΟΪΣΤΑΜΕΝΟΣ</a:t>
              </a:r>
            </a:p>
          </p:txBody>
        </p:sp>
        <p:sp>
          <p:nvSpPr>
            <p:cNvPr id="266244" name="Rectangle 3">
              <a:extLst>
                <a:ext uri="{FF2B5EF4-FFF2-40B4-BE49-F238E27FC236}">
                  <a16:creationId xmlns:a16="http://schemas.microsoft.com/office/drawing/2014/main" xmlns="" id="{12F4D2D0-D22E-4D23-8A75-CA61F3BB068F}"/>
                </a:ext>
              </a:extLst>
            </p:cNvPr>
            <p:cNvSpPr>
              <a:spLocks noChangeArrowheads="1"/>
            </p:cNvSpPr>
            <p:nvPr/>
          </p:nvSpPr>
          <p:spPr bwMode="auto">
            <a:xfrm>
              <a:off x="2898" y="67"/>
              <a:ext cx="2794"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lnSpc>
                  <a:spcPct val="93000"/>
                </a:lnSpc>
                <a:spcBef>
                  <a:spcPts val="8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100000"/>
                </a:lnSpc>
                <a:spcBef>
                  <a:spcPts val="700"/>
                </a:spcBef>
                <a:buSzPct val="80000"/>
                <a:buNone/>
              </a:pPr>
              <a:r>
                <a:rPr lang="en-GB" altLang="en-US" sz="2800" b="1">
                  <a:solidFill>
                    <a:schemeClr val="tx1"/>
                  </a:solidFill>
                  <a:latin typeface="Comic Sans MS" panose="030F0702030302020204" pitchFamily="66" charset="0"/>
                </a:rPr>
                <a:t>ΗΓΕΤΗΣ</a:t>
              </a:r>
            </a:p>
          </p:txBody>
        </p:sp>
        <p:sp>
          <p:nvSpPr>
            <p:cNvPr id="266245" name="Rectangle 4">
              <a:extLst>
                <a:ext uri="{FF2B5EF4-FFF2-40B4-BE49-F238E27FC236}">
                  <a16:creationId xmlns:a16="http://schemas.microsoft.com/office/drawing/2014/main" xmlns="" id="{05E12026-1CA4-4E40-8FD6-5C0533B01CA0}"/>
                </a:ext>
              </a:extLst>
            </p:cNvPr>
            <p:cNvSpPr>
              <a:spLocks noChangeArrowheads="1"/>
            </p:cNvSpPr>
            <p:nvPr/>
          </p:nvSpPr>
          <p:spPr bwMode="auto">
            <a:xfrm>
              <a:off x="204" y="662"/>
              <a:ext cx="2694" cy="3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lnSpc>
                  <a:spcPct val="93000"/>
                </a:lnSpc>
                <a:spcBef>
                  <a:spcPts val="8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00000"/>
                </a:lnSpc>
                <a:spcBef>
                  <a:spcPts val="700"/>
                </a:spcBef>
                <a:buSzPct val="80000"/>
                <a:buFont typeface="Comic Sans MS" panose="030F0702030302020204" pitchFamily="66" charset="0"/>
                <a:buChar char="•"/>
              </a:pPr>
              <a:r>
                <a:rPr lang="en-GB" altLang="en-US" sz="2800">
                  <a:solidFill>
                    <a:schemeClr val="tx1"/>
                  </a:solidFill>
                  <a:latin typeface="Comic Sans MS" panose="030F0702030302020204" pitchFamily="66" charset="0"/>
                </a:rPr>
                <a:t>Διορίζεται</a:t>
              </a:r>
            </a:p>
            <a:p>
              <a:pPr>
                <a:lnSpc>
                  <a:spcPct val="100000"/>
                </a:lnSpc>
                <a:spcBef>
                  <a:spcPts val="700"/>
                </a:spcBef>
                <a:buSzPct val="80000"/>
                <a:buFont typeface="Comic Sans MS" panose="030F0702030302020204" pitchFamily="66" charset="0"/>
                <a:buChar char="•"/>
              </a:pPr>
              <a:r>
                <a:rPr lang="en-GB" altLang="en-US" sz="2800">
                  <a:solidFill>
                    <a:schemeClr val="tx1"/>
                  </a:solidFill>
                  <a:latin typeface="Comic Sans MS" panose="030F0702030302020204" pitchFamily="66" charset="0"/>
                </a:rPr>
                <a:t>Χρησιμοποιεί νόμιμη «δοτή» εξουσία</a:t>
              </a:r>
            </a:p>
            <a:p>
              <a:pPr>
                <a:lnSpc>
                  <a:spcPct val="100000"/>
                </a:lnSpc>
                <a:spcBef>
                  <a:spcPts val="700"/>
                </a:spcBef>
                <a:buSzPct val="80000"/>
                <a:buFont typeface="Comic Sans MS" panose="030F0702030302020204" pitchFamily="66" charset="0"/>
                <a:buChar char="•"/>
              </a:pPr>
              <a:r>
                <a:rPr lang="en-GB" altLang="en-US" sz="2800">
                  <a:solidFill>
                    <a:schemeClr val="tx1"/>
                  </a:solidFill>
                  <a:latin typeface="Comic Sans MS" panose="030F0702030302020204" pitchFamily="66" charset="0"/>
                </a:rPr>
                <a:t>Δίνει οδηγίες-εντολές, ανταμοιβές-τιμωρίες, παρακινεί μέσω βασικών αναγκών</a:t>
              </a:r>
            </a:p>
            <a:p>
              <a:pPr>
                <a:lnSpc>
                  <a:spcPct val="100000"/>
                </a:lnSpc>
                <a:spcBef>
                  <a:spcPts val="700"/>
                </a:spcBef>
                <a:buSzPct val="80000"/>
                <a:buFont typeface="Comic Sans MS" panose="030F0702030302020204" pitchFamily="66" charset="0"/>
                <a:buChar char="•"/>
              </a:pPr>
              <a:r>
                <a:rPr lang="en-GB" altLang="en-US" sz="2800">
                  <a:solidFill>
                    <a:schemeClr val="tx1"/>
                  </a:solidFill>
                  <a:latin typeface="Comic Sans MS" panose="030F0702030302020204" pitchFamily="66" charset="0"/>
                </a:rPr>
                <a:t>Ελέγχει</a:t>
              </a:r>
            </a:p>
            <a:p>
              <a:pPr>
                <a:lnSpc>
                  <a:spcPct val="100000"/>
                </a:lnSpc>
                <a:spcBef>
                  <a:spcPts val="700"/>
                </a:spcBef>
                <a:buSzPct val="80000"/>
                <a:buFont typeface="Comic Sans MS" panose="030F0702030302020204" pitchFamily="66" charset="0"/>
                <a:buChar char="•"/>
              </a:pPr>
              <a:r>
                <a:rPr lang="en-GB" altLang="en-US" sz="2800">
                  <a:solidFill>
                    <a:schemeClr val="tx1"/>
                  </a:solidFill>
                  <a:latin typeface="Comic Sans MS" panose="030F0702030302020204" pitchFamily="66" charset="0"/>
                </a:rPr>
                <a:t>Δίνει έμφαση στις διαδικασίες, στα συστήματα και στη λογική –μυαλό</a:t>
              </a:r>
            </a:p>
            <a:p>
              <a:pPr>
                <a:lnSpc>
                  <a:spcPct val="100000"/>
                </a:lnSpc>
                <a:spcBef>
                  <a:spcPts val="700"/>
                </a:spcBef>
                <a:buSzPct val="80000"/>
                <a:buNone/>
              </a:pPr>
              <a:endParaRPr lang="en-GB" altLang="en-US" sz="2800">
                <a:solidFill>
                  <a:schemeClr val="tx1"/>
                </a:solidFill>
                <a:latin typeface="Comic Sans MS" panose="030F0702030302020204" pitchFamily="66" charset="0"/>
              </a:endParaRPr>
            </a:p>
          </p:txBody>
        </p:sp>
        <p:sp>
          <p:nvSpPr>
            <p:cNvPr id="266246" name="Rectangle 5">
              <a:extLst>
                <a:ext uri="{FF2B5EF4-FFF2-40B4-BE49-F238E27FC236}">
                  <a16:creationId xmlns:a16="http://schemas.microsoft.com/office/drawing/2014/main" xmlns="" id="{0553C7DF-5BF1-462A-BF1E-4AA1B453D321}"/>
                </a:ext>
              </a:extLst>
            </p:cNvPr>
            <p:cNvSpPr>
              <a:spLocks noChangeArrowheads="1"/>
            </p:cNvSpPr>
            <p:nvPr/>
          </p:nvSpPr>
          <p:spPr bwMode="auto">
            <a:xfrm>
              <a:off x="2898" y="662"/>
              <a:ext cx="2794" cy="3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lnSpc>
                  <a:spcPct val="93000"/>
                </a:lnSpc>
                <a:spcBef>
                  <a:spcPts val="8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00000"/>
                </a:lnSpc>
                <a:spcBef>
                  <a:spcPts val="700"/>
                </a:spcBef>
                <a:buSzPct val="80000"/>
                <a:buBlip>
                  <a:blip r:embed="rId3"/>
                </a:buBlip>
              </a:pPr>
              <a:r>
                <a:rPr lang="en-GB" altLang="en-US" sz="2800">
                  <a:solidFill>
                    <a:schemeClr val="tx1"/>
                  </a:solidFill>
                  <a:latin typeface="Comic Sans MS" panose="030F0702030302020204" pitchFamily="66" charset="0"/>
                </a:rPr>
                <a:t>Αναδεικνύεται</a:t>
              </a:r>
            </a:p>
            <a:p>
              <a:pPr>
                <a:lnSpc>
                  <a:spcPct val="100000"/>
                </a:lnSpc>
                <a:spcBef>
                  <a:spcPts val="700"/>
                </a:spcBef>
                <a:buSzPct val="80000"/>
                <a:buBlip>
                  <a:blip r:embed="rId3"/>
                </a:buBlip>
              </a:pPr>
              <a:r>
                <a:rPr lang="en-GB" altLang="en-US" sz="2800">
                  <a:solidFill>
                    <a:schemeClr val="tx1"/>
                  </a:solidFill>
                  <a:latin typeface="Comic Sans MS" panose="030F0702030302020204" pitchFamily="66" charset="0"/>
                </a:rPr>
                <a:t>Χρησιμοποιεί προσωπική δύναμη</a:t>
              </a:r>
            </a:p>
            <a:p>
              <a:pPr>
                <a:lnSpc>
                  <a:spcPct val="100000"/>
                </a:lnSpc>
                <a:spcBef>
                  <a:spcPts val="700"/>
                </a:spcBef>
                <a:buSzPct val="80000"/>
                <a:buBlip>
                  <a:blip r:embed="rId3"/>
                </a:buBlip>
              </a:pPr>
              <a:r>
                <a:rPr lang="en-GB" altLang="en-US" sz="2800">
                  <a:solidFill>
                    <a:schemeClr val="tx1"/>
                  </a:solidFill>
                  <a:latin typeface="Comic Sans MS" panose="030F0702030302020204" pitchFamily="66" charset="0"/>
                </a:rPr>
                <a:t>Περνά όραμα, εμπνέει, πείθει, κινητοποιεί μέσω ιδανικών αξιών, «ανώτερων» αναγκών</a:t>
              </a:r>
            </a:p>
            <a:p>
              <a:pPr>
                <a:lnSpc>
                  <a:spcPct val="100000"/>
                </a:lnSpc>
                <a:spcBef>
                  <a:spcPts val="700"/>
                </a:spcBef>
                <a:buSzPct val="80000"/>
                <a:buBlip>
                  <a:blip r:embed="rId3"/>
                </a:buBlip>
              </a:pPr>
              <a:r>
                <a:rPr lang="en-GB" altLang="en-US" sz="2800">
                  <a:solidFill>
                    <a:schemeClr val="tx1"/>
                  </a:solidFill>
                  <a:latin typeface="Comic Sans MS" panose="030F0702030302020204" pitchFamily="66" charset="0"/>
                </a:rPr>
                <a:t>Κερδίζει εμπιστοσύνη</a:t>
              </a:r>
            </a:p>
            <a:p>
              <a:pPr>
                <a:lnSpc>
                  <a:spcPct val="100000"/>
                </a:lnSpc>
                <a:spcBef>
                  <a:spcPts val="700"/>
                </a:spcBef>
                <a:buSzPct val="80000"/>
                <a:buBlip>
                  <a:blip r:embed="rId3"/>
                </a:buBlip>
              </a:pPr>
              <a:r>
                <a:rPr lang="en-GB" altLang="en-US" sz="2800">
                  <a:solidFill>
                    <a:schemeClr val="tx1"/>
                  </a:solidFill>
                  <a:latin typeface="Comic Sans MS" panose="030F0702030302020204" pitchFamily="66" charset="0"/>
                </a:rPr>
                <a:t>Δίνει έμφαση στους ανθρώπους, τα συναισθήματα, τη</a:t>
              </a:r>
              <a:r>
                <a:rPr lang="el-GR" altLang="en-US" sz="2800">
                  <a:solidFill>
                    <a:schemeClr val="tx1"/>
                  </a:solidFill>
                  <a:latin typeface="Comic Sans MS" panose="030F0702030302020204" pitchFamily="66" charset="0"/>
                </a:rPr>
                <a:t>ν</a:t>
              </a:r>
              <a:r>
                <a:rPr lang="en-GB" altLang="en-US" sz="2800">
                  <a:solidFill>
                    <a:schemeClr val="tx1"/>
                  </a:solidFill>
                  <a:latin typeface="Comic Sans MS" panose="030F0702030302020204" pitchFamily="66" charset="0"/>
                </a:rPr>
                <a:t> καρδιά τη διαίσθηση</a:t>
              </a:r>
            </a:p>
          </p:txBody>
        </p:sp>
        <p:sp>
          <p:nvSpPr>
            <p:cNvPr id="266247" name="Line 6">
              <a:extLst>
                <a:ext uri="{FF2B5EF4-FFF2-40B4-BE49-F238E27FC236}">
                  <a16:creationId xmlns:a16="http://schemas.microsoft.com/office/drawing/2014/main" xmlns="" id="{479A57BF-5E9F-4547-B570-1D0A5075F570}"/>
                </a:ext>
              </a:extLst>
            </p:cNvPr>
            <p:cNvSpPr>
              <a:spLocks noChangeShapeType="1"/>
            </p:cNvSpPr>
            <p:nvPr/>
          </p:nvSpPr>
          <p:spPr bwMode="auto">
            <a:xfrm>
              <a:off x="2898" y="67"/>
              <a:ext cx="1" cy="4419"/>
            </a:xfrm>
            <a:prstGeom prst="line">
              <a:avLst/>
            </a:prstGeom>
            <a:noFill/>
            <a:ln w="1260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l-GR"/>
            </a:p>
          </p:txBody>
        </p:sp>
        <p:sp>
          <p:nvSpPr>
            <p:cNvPr id="266248" name="Line 7">
              <a:extLst>
                <a:ext uri="{FF2B5EF4-FFF2-40B4-BE49-F238E27FC236}">
                  <a16:creationId xmlns:a16="http://schemas.microsoft.com/office/drawing/2014/main" xmlns="" id="{9BC5814A-4832-4DC9-B403-F5971B9933B2}"/>
                </a:ext>
              </a:extLst>
            </p:cNvPr>
            <p:cNvSpPr>
              <a:spLocks noChangeShapeType="1"/>
            </p:cNvSpPr>
            <p:nvPr/>
          </p:nvSpPr>
          <p:spPr bwMode="auto">
            <a:xfrm>
              <a:off x="204" y="662"/>
              <a:ext cx="5488" cy="1"/>
            </a:xfrm>
            <a:prstGeom prst="line">
              <a:avLst/>
            </a:prstGeom>
            <a:noFill/>
            <a:ln w="1260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l-GR"/>
            </a:p>
          </p:txBody>
        </p:sp>
        <p:sp>
          <p:nvSpPr>
            <p:cNvPr id="266249" name="Line 8">
              <a:extLst>
                <a:ext uri="{FF2B5EF4-FFF2-40B4-BE49-F238E27FC236}">
                  <a16:creationId xmlns:a16="http://schemas.microsoft.com/office/drawing/2014/main" xmlns="" id="{88D8E9A6-2A5F-458A-BA79-EFB3BEC04879}"/>
                </a:ext>
              </a:extLst>
            </p:cNvPr>
            <p:cNvSpPr>
              <a:spLocks noChangeShapeType="1"/>
            </p:cNvSpPr>
            <p:nvPr/>
          </p:nvSpPr>
          <p:spPr bwMode="auto">
            <a:xfrm>
              <a:off x="204" y="67"/>
              <a:ext cx="1" cy="4419"/>
            </a:xfrm>
            <a:prstGeom prst="line">
              <a:avLst/>
            </a:prstGeom>
            <a:noFill/>
            <a:ln w="2844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l-GR"/>
            </a:p>
          </p:txBody>
        </p:sp>
        <p:sp>
          <p:nvSpPr>
            <p:cNvPr id="266250" name="Line 9">
              <a:extLst>
                <a:ext uri="{FF2B5EF4-FFF2-40B4-BE49-F238E27FC236}">
                  <a16:creationId xmlns:a16="http://schemas.microsoft.com/office/drawing/2014/main" xmlns="" id="{3C2487AE-7B53-412A-A32B-4F7C2C57A1DE}"/>
                </a:ext>
              </a:extLst>
            </p:cNvPr>
            <p:cNvSpPr>
              <a:spLocks noChangeShapeType="1"/>
            </p:cNvSpPr>
            <p:nvPr/>
          </p:nvSpPr>
          <p:spPr bwMode="auto">
            <a:xfrm>
              <a:off x="5692" y="67"/>
              <a:ext cx="1" cy="4419"/>
            </a:xfrm>
            <a:prstGeom prst="line">
              <a:avLst/>
            </a:prstGeom>
            <a:noFill/>
            <a:ln w="2844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l-GR"/>
            </a:p>
          </p:txBody>
        </p:sp>
        <p:sp>
          <p:nvSpPr>
            <p:cNvPr id="266251" name="Line 10">
              <a:extLst>
                <a:ext uri="{FF2B5EF4-FFF2-40B4-BE49-F238E27FC236}">
                  <a16:creationId xmlns:a16="http://schemas.microsoft.com/office/drawing/2014/main" xmlns="" id="{243DE0C2-8B77-42BD-806E-0F355BDC22CD}"/>
                </a:ext>
              </a:extLst>
            </p:cNvPr>
            <p:cNvSpPr>
              <a:spLocks noChangeShapeType="1"/>
            </p:cNvSpPr>
            <p:nvPr/>
          </p:nvSpPr>
          <p:spPr bwMode="auto">
            <a:xfrm>
              <a:off x="204" y="67"/>
              <a:ext cx="5488" cy="1"/>
            </a:xfrm>
            <a:prstGeom prst="line">
              <a:avLst/>
            </a:prstGeom>
            <a:noFill/>
            <a:ln w="2844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l-GR"/>
            </a:p>
          </p:txBody>
        </p:sp>
        <p:sp>
          <p:nvSpPr>
            <p:cNvPr id="266252" name="Line 11">
              <a:extLst>
                <a:ext uri="{FF2B5EF4-FFF2-40B4-BE49-F238E27FC236}">
                  <a16:creationId xmlns:a16="http://schemas.microsoft.com/office/drawing/2014/main" xmlns="" id="{16A8F67B-BA4D-4A2E-AA81-27CD21E17DE0}"/>
                </a:ext>
              </a:extLst>
            </p:cNvPr>
            <p:cNvSpPr>
              <a:spLocks noChangeShapeType="1"/>
            </p:cNvSpPr>
            <p:nvPr/>
          </p:nvSpPr>
          <p:spPr bwMode="auto">
            <a:xfrm>
              <a:off x="204" y="4486"/>
              <a:ext cx="5488" cy="1"/>
            </a:xfrm>
            <a:prstGeom prst="line">
              <a:avLst/>
            </a:prstGeom>
            <a:noFill/>
            <a:ln w="2844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l-GR"/>
            </a:p>
          </p:txBody>
        </p:sp>
      </p:gr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1">
            <a:extLst>
              <a:ext uri="{FF2B5EF4-FFF2-40B4-BE49-F238E27FC236}">
                <a16:creationId xmlns:a16="http://schemas.microsoft.com/office/drawing/2014/main" xmlns="" id="{5380CEC3-2C3D-4EDD-A0F9-0C3CC1E07FFF}"/>
              </a:ext>
            </a:extLst>
          </p:cNvPr>
          <p:cNvSpPr>
            <a:spLocks noGrp="1" noChangeArrowheads="1"/>
          </p:cNvSpPr>
          <p:nvPr>
            <p:ph type="title" idx="4294967295"/>
          </p:nvPr>
        </p:nvSpPr>
        <p:spPr>
          <a:xfrm>
            <a:off x="2057400" y="104775"/>
            <a:ext cx="8001000" cy="884238"/>
          </a:xfrm>
        </p:spPr>
        <p:txBody>
          <a:bodyPr vert="horz" wrap="square" lIns="92160" tIns="46080" rIns="92160" bIns="46080" numCol="1" anchor="b" anchorCtr="0" compatLnSpc="1">
            <a:prstTxWarp prst="textNoShape">
              <a:avLst/>
            </a:prstTxWarp>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solidFill>
                  <a:schemeClr val="tx1"/>
                </a:solidFill>
              </a:rPr>
              <a:t>Μάνατζμεντ </a:t>
            </a:r>
            <a:r>
              <a:rPr lang="en-US" altLang="en-US">
                <a:solidFill>
                  <a:schemeClr val="tx1"/>
                </a:solidFill>
              </a:rPr>
              <a:t>vs</a:t>
            </a:r>
            <a:r>
              <a:rPr lang="en-GB" altLang="en-US">
                <a:solidFill>
                  <a:schemeClr val="tx1"/>
                </a:solidFill>
              </a:rPr>
              <a:t> Ηγεσία</a:t>
            </a:r>
          </a:p>
        </p:txBody>
      </p:sp>
      <p:sp>
        <p:nvSpPr>
          <p:cNvPr id="84994" name="Rectangle 2">
            <a:extLst>
              <a:ext uri="{FF2B5EF4-FFF2-40B4-BE49-F238E27FC236}">
                <a16:creationId xmlns:a16="http://schemas.microsoft.com/office/drawing/2014/main" xmlns="" id="{AFAC353B-394C-4BE8-9A65-02A7701EAAC3}"/>
              </a:ext>
            </a:extLst>
          </p:cNvPr>
          <p:cNvSpPr>
            <a:spLocks noGrp="1" noChangeArrowheads="1"/>
          </p:cNvSpPr>
          <p:nvPr>
            <p:ph type="body" idx="4294967295"/>
          </p:nvPr>
        </p:nvSpPr>
        <p:spPr>
          <a:xfrm>
            <a:off x="1524000" y="1700213"/>
            <a:ext cx="4495800" cy="4648200"/>
          </a:xfrm>
        </p:spPr>
        <p:txBody>
          <a:bodyPr vert="horz" wrap="square" lIns="92160" tIns="46080" rIns="92160" bIns="46080" numCol="1" anchor="t" anchorCtr="0" compatLnSpc="1">
            <a:prstTxWarp prst="textNoShape">
              <a:avLst/>
            </a:prstTxWarp>
          </a:bodyPr>
          <a:lstStyle/>
          <a:p>
            <a:pPr eaLnBrk="1" hangingPunct="1">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a:t>Ορίζει την καθημερινότητα</a:t>
            </a:r>
          </a:p>
          <a:p>
            <a:pPr eaLnBrk="1" hangingPunct="1">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a:t>Εστιάζεται στις διαδικασίες</a:t>
            </a:r>
          </a:p>
          <a:p>
            <a:pPr eaLnBrk="1" hangingPunct="1">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a:t>Κυρίως εσωτερικό</a:t>
            </a:r>
          </a:p>
          <a:p>
            <a:pPr eaLnBrk="1" hangingPunct="1">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a:t>Ενδιαφέρον=αποδοτικότητα</a:t>
            </a:r>
          </a:p>
          <a:p>
            <a:pPr eaLnBrk="1" hangingPunct="1">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a:t>Εστίαση στο προσωπικό</a:t>
            </a:r>
          </a:p>
          <a:p>
            <a:pPr eaLnBrk="1" hangingPunct="1">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a:t>Ανάγκες/δυνατότητες προσωπικού</a:t>
            </a:r>
          </a:p>
          <a:p>
            <a:pPr eaLnBrk="1" hangingPunct="1">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a:t>Υλοποιεί στόχους/δράσεις</a:t>
            </a:r>
          </a:p>
          <a:p>
            <a:pPr eaLnBrk="1" hangingPunct="1">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a:t>Διαχειρίζεται τους πόρους</a:t>
            </a:r>
          </a:p>
          <a:p>
            <a:pPr eaLnBrk="1" hangingPunct="1">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a:t>Εφαρμόζει τεχνολογία</a:t>
            </a:r>
          </a:p>
          <a:p>
            <a:pPr eaLnBrk="1" hangingPunct="1">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a:t>Αναζητά τη σταθερότητα / διοικεί  την αλλαγή</a:t>
            </a:r>
          </a:p>
          <a:p>
            <a:pPr eaLnBrk="1" hangingPunct="1">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a:t>Χειρίζεται τις ομάδες</a:t>
            </a:r>
          </a:p>
        </p:txBody>
      </p:sp>
      <p:sp>
        <p:nvSpPr>
          <p:cNvPr id="84995" name="Rectangle 3">
            <a:extLst>
              <a:ext uri="{FF2B5EF4-FFF2-40B4-BE49-F238E27FC236}">
                <a16:creationId xmlns:a16="http://schemas.microsoft.com/office/drawing/2014/main" xmlns="" id="{F2B0A05D-1C1A-40B7-A603-BE78E79C4952}"/>
              </a:ext>
            </a:extLst>
          </p:cNvPr>
          <p:cNvSpPr>
            <a:spLocks noGrp="1" noChangeArrowheads="1"/>
          </p:cNvSpPr>
          <p:nvPr>
            <p:ph type="body" idx="4294967295"/>
          </p:nvPr>
        </p:nvSpPr>
        <p:spPr>
          <a:xfrm>
            <a:off x="5808663" y="1773238"/>
            <a:ext cx="5111750" cy="4648200"/>
          </a:xfrm>
        </p:spPr>
        <p:txBody>
          <a:bodyPr vert="horz" wrap="square" lIns="92160" tIns="46080" rIns="92160" bIns="46080" numCol="1" anchor="t" anchorCtr="0" compatLnSpc="1">
            <a:prstTxWarp prst="textNoShape">
              <a:avLst/>
            </a:prstTxWarp>
          </a:bodyPr>
          <a:lstStyle/>
          <a:p>
            <a:pPr eaLnBrk="1" hangingPunct="1">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a:t>Ορίζει τη συνολική &amp; μελλοντική πορεία</a:t>
            </a:r>
          </a:p>
          <a:p>
            <a:pPr eaLnBrk="1" hangingPunct="1">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a:t>Εστιάζεται στα αποτελέσματα</a:t>
            </a:r>
          </a:p>
          <a:p>
            <a:pPr eaLnBrk="1" hangingPunct="1">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a:t>Κυρίως εξωτερική</a:t>
            </a:r>
          </a:p>
          <a:p>
            <a:pPr eaLnBrk="1" hangingPunct="1">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a:t>Ενδιαφέρον=αποτελεσματικότητα</a:t>
            </a:r>
          </a:p>
          <a:p>
            <a:pPr eaLnBrk="1" hangingPunct="1">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a:t>Εστίαση στους εταίρους</a:t>
            </a:r>
          </a:p>
          <a:p>
            <a:pPr eaLnBrk="1" hangingPunct="1">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a:t>Ανάγκες/δυνατότητες πελατών</a:t>
            </a:r>
          </a:p>
          <a:p>
            <a:pPr eaLnBrk="1" hangingPunct="1">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a:t>Υλοποιεί όραμα/αποστολή</a:t>
            </a:r>
          </a:p>
          <a:p>
            <a:pPr eaLnBrk="1" hangingPunct="1">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a:t>Εμπλουτίζει τους πόρους</a:t>
            </a:r>
          </a:p>
          <a:p>
            <a:pPr eaLnBrk="1" hangingPunct="1">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a:t>Ασφάλεια της τεχνολογίας</a:t>
            </a:r>
          </a:p>
          <a:p>
            <a:pPr eaLnBrk="1" hangingPunct="1">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a:t>Αναζητά τη δημιουργία χρήσιμων αλλαγών</a:t>
            </a:r>
          </a:p>
          <a:p>
            <a:pPr eaLnBrk="1" hangingPunct="1">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a:t>Δημιουργεί ομάδες ειδικά στην ανώτατη ιεραρχία</a:t>
            </a:r>
          </a:p>
        </p:txBody>
      </p:sp>
      <p:sp>
        <p:nvSpPr>
          <p:cNvPr id="267269" name="Text Box 4">
            <a:extLst>
              <a:ext uri="{FF2B5EF4-FFF2-40B4-BE49-F238E27FC236}">
                <a16:creationId xmlns:a16="http://schemas.microsoft.com/office/drawing/2014/main" xmlns="" id="{2E7F98D5-7D3C-4F87-B42D-C754C55CA662}"/>
              </a:ext>
            </a:extLst>
          </p:cNvPr>
          <p:cNvSpPr txBox="1">
            <a:spLocks noChangeArrowheads="1"/>
          </p:cNvSpPr>
          <p:nvPr/>
        </p:nvSpPr>
        <p:spPr bwMode="auto">
          <a:xfrm>
            <a:off x="2209800" y="1143001"/>
            <a:ext cx="30480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93000"/>
              </a:lnSpc>
              <a:spcBef>
                <a:spcPts val="8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100000"/>
              </a:lnSpc>
              <a:spcBef>
                <a:spcPts val="1875"/>
              </a:spcBef>
              <a:buClr>
                <a:srgbClr val="99CCFF"/>
              </a:buClr>
              <a:buNone/>
            </a:pPr>
            <a:r>
              <a:rPr lang="en-GB" altLang="en-US" sz="3000" u="sng">
                <a:solidFill>
                  <a:schemeClr val="tx1"/>
                </a:solidFill>
                <a:latin typeface="Tahoma" panose="020B0604030504040204" pitchFamily="34" charset="0"/>
              </a:rPr>
              <a:t>Μάνατζμεντ</a:t>
            </a:r>
          </a:p>
        </p:txBody>
      </p:sp>
      <p:sp>
        <p:nvSpPr>
          <p:cNvPr id="267270" name="Text Box 5">
            <a:extLst>
              <a:ext uri="{FF2B5EF4-FFF2-40B4-BE49-F238E27FC236}">
                <a16:creationId xmlns:a16="http://schemas.microsoft.com/office/drawing/2014/main" xmlns="" id="{D36FBF7B-15AE-4F81-8DB7-EB4C9B9B1CC3}"/>
              </a:ext>
            </a:extLst>
          </p:cNvPr>
          <p:cNvSpPr txBox="1">
            <a:spLocks noChangeArrowheads="1"/>
          </p:cNvSpPr>
          <p:nvPr/>
        </p:nvSpPr>
        <p:spPr bwMode="auto">
          <a:xfrm>
            <a:off x="6400800" y="1143001"/>
            <a:ext cx="3200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93000"/>
              </a:lnSpc>
              <a:spcBef>
                <a:spcPts val="8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100000"/>
              </a:lnSpc>
              <a:spcBef>
                <a:spcPts val="1875"/>
              </a:spcBef>
              <a:buClr>
                <a:srgbClr val="99CCFF"/>
              </a:buClr>
              <a:buNone/>
            </a:pPr>
            <a:r>
              <a:rPr lang="en-GB" altLang="en-US" sz="3000" u="sng">
                <a:solidFill>
                  <a:schemeClr val="tx1"/>
                </a:solidFill>
                <a:latin typeface="Tahoma" panose="020B0604030504040204" pitchFamily="34" charset="0"/>
              </a:rPr>
              <a:t>Ηγεσία</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849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849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8499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8499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8499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8499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84994">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84994">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fill="hold" nodeType="clickEffect">
                                  <p:stCondLst>
                                    <p:cond delay="0"/>
                                  </p:stCondLst>
                                  <p:childTnLst>
                                    <p:set>
                                      <p:cBhvr additive="repl">
                                        <p:cTn id="38" dur="1" fill="hold">
                                          <p:stCondLst>
                                            <p:cond delay="0"/>
                                          </p:stCondLst>
                                        </p:cTn>
                                        <p:tgtEl>
                                          <p:spTgt spid="84994">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fill="hold" nodeType="clickEffect">
                                  <p:stCondLst>
                                    <p:cond delay="0"/>
                                  </p:stCondLst>
                                  <p:childTnLst>
                                    <p:set>
                                      <p:cBhvr additive="repl">
                                        <p:cTn id="42" dur="1" fill="hold">
                                          <p:stCondLst>
                                            <p:cond delay="0"/>
                                          </p:stCondLst>
                                        </p:cTn>
                                        <p:tgtEl>
                                          <p:spTgt spid="84994">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fill="hold" nodeType="clickEffect">
                                  <p:stCondLst>
                                    <p:cond delay="0"/>
                                  </p:stCondLst>
                                  <p:childTnLst>
                                    <p:set>
                                      <p:cBhvr additive="repl">
                                        <p:cTn id="46" dur="1" fill="hold">
                                          <p:stCondLst>
                                            <p:cond delay="0"/>
                                          </p:stCondLst>
                                        </p:cTn>
                                        <p:tgtEl>
                                          <p:spTgt spid="84994">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fill="hold" nodeType="clickEffect">
                                  <p:stCondLst>
                                    <p:cond delay="0"/>
                                  </p:stCondLst>
                                  <p:childTnLst>
                                    <p:set>
                                      <p:cBhvr additive="repl">
                                        <p:cTn id="50"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fill="hold" nodeType="clickEffect">
                                  <p:stCondLst>
                                    <p:cond delay="0"/>
                                  </p:stCondLst>
                                  <p:childTnLst>
                                    <p:set>
                                      <p:cBhvr additive="repl">
                                        <p:cTn id="54" dur="1" fill="hold">
                                          <p:stCondLst>
                                            <p:cond delay="0"/>
                                          </p:stCondLst>
                                        </p:cTn>
                                        <p:tgtEl>
                                          <p:spTgt spid="84995">
                                            <p:txEl>
                                              <p:pRg st="1" end="1"/>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fill="hold" nodeType="clickEffect">
                                  <p:stCondLst>
                                    <p:cond delay="0"/>
                                  </p:stCondLst>
                                  <p:childTnLst>
                                    <p:set>
                                      <p:cBhvr additive="repl">
                                        <p:cTn id="58" dur="1" fill="hold">
                                          <p:stCondLst>
                                            <p:cond delay="0"/>
                                          </p:stCondLst>
                                        </p:cTn>
                                        <p:tgtEl>
                                          <p:spTgt spid="84995">
                                            <p:txEl>
                                              <p:pRg st="2" end="2"/>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fill="hold" nodeType="clickEffect">
                                  <p:stCondLst>
                                    <p:cond delay="0"/>
                                  </p:stCondLst>
                                  <p:childTnLst>
                                    <p:set>
                                      <p:cBhvr additive="repl">
                                        <p:cTn id="62" dur="1" fill="hold">
                                          <p:stCondLst>
                                            <p:cond delay="0"/>
                                          </p:stCondLst>
                                        </p:cTn>
                                        <p:tgtEl>
                                          <p:spTgt spid="84995">
                                            <p:txEl>
                                              <p:pRg st="3" end="3"/>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fill="hold" nodeType="clickEffect">
                                  <p:stCondLst>
                                    <p:cond delay="0"/>
                                  </p:stCondLst>
                                  <p:childTnLst>
                                    <p:set>
                                      <p:cBhvr additive="repl">
                                        <p:cTn id="66"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fill="hold" nodeType="clickEffect">
                                  <p:stCondLst>
                                    <p:cond delay="0"/>
                                  </p:stCondLst>
                                  <p:childTnLst>
                                    <p:set>
                                      <p:cBhvr additive="repl">
                                        <p:cTn id="70" dur="1" fill="hold">
                                          <p:stCondLst>
                                            <p:cond delay="0"/>
                                          </p:stCondLst>
                                        </p:cTn>
                                        <p:tgtEl>
                                          <p:spTgt spid="84995">
                                            <p:txEl>
                                              <p:pRg st="5" end="5"/>
                                            </p:txEl>
                                          </p:spTgt>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fill="hold" nodeType="clickEffect">
                                  <p:stCondLst>
                                    <p:cond delay="0"/>
                                  </p:stCondLst>
                                  <p:childTnLst>
                                    <p:set>
                                      <p:cBhvr additive="repl">
                                        <p:cTn id="74" dur="1" fill="hold">
                                          <p:stCondLst>
                                            <p:cond delay="0"/>
                                          </p:stCondLst>
                                        </p:cTn>
                                        <p:tgtEl>
                                          <p:spTgt spid="84995">
                                            <p:txEl>
                                              <p:pRg st="6" end="6"/>
                                            </p:txEl>
                                          </p:spTgt>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fill="hold" nodeType="clickEffect">
                                  <p:stCondLst>
                                    <p:cond delay="0"/>
                                  </p:stCondLst>
                                  <p:childTnLst>
                                    <p:set>
                                      <p:cBhvr additive="repl">
                                        <p:cTn id="78" dur="1" fill="hold">
                                          <p:stCondLst>
                                            <p:cond delay="0"/>
                                          </p:stCondLst>
                                        </p:cTn>
                                        <p:tgtEl>
                                          <p:spTgt spid="84995">
                                            <p:txEl>
                                              <p:pRg st="7" end="7"/>
                                            </p:txEl>
                                          </p:spTgt>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fill="hold" nodeType="clickEffect">
                                  <p:stCondLst>
                                    <p:cond delay="0"/>
                                  </p:stCondLst>
                                  <p:childTnLst>
                                    <p:set>
                                      <p:cBhvr additive="repl">
                                        <p:cTn id="82" dur="1" fill="hold">
                                          <p:stCondLst>
                                            <p:cond delay="0"/>
                                          </p:stCondLst>
                                        </p:cTn>
                                        <p:tgtEl>
                                          <p:spTgt spid="84995">
                                            <p:txEl>
                                              <p:pRg st="8" end="8"/>
                                            </p:txEl>
                                          </p:spTgt>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fill="hold" nodeType="clickEffect">
                                  <p:stCondLst>
                                    <p:cond delay="0"/>
                                  </p:stCondLst>
                                  <p:childTnLst>
                                    <p:set>
                                      <p:cBhvr additive="repl">
                                        <p:cTn id="86" dur="1" fill="hold">
                                          <p:stCondLst>
                                            <p:cond delay="0"/>
                                          </p:stCondLst>
                                        </p:cTn>
                                        <p:tgtEl>
                                          <p:spTgt spid="84995">
                                            <p:txEl>
                                              <p:pRg st="9" end="9"/>
                                            </p:txEl>
                                          </p:spTgt>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fill="hold" nodeType="clickEffect">
                                  <p:stCondLst>
                                    <p:cond delay="0"/>
                                  </p:stCondLst>
                                  <p:childTnLst>
                                    <p:set>
                                      <p:cBhvr additive="repl">
                                        <p:cTn id="90" dur="1" fill="hold">
                                          <p:stCondLst>
                                            <p:cond delay="0"/>
                                          </p:stCondLst>
                                        </p:cTn>
                                        <p:tgtEl>
                                          <p:spTgt spid="849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8290" name="Group 1">
            <a:extLst>
              <a:ext uri="{FF2B5EF4-FFF2-40B4-BE49-F238E27FC236}">
                <a16:creationId xmlns:a16="http://schemas.microsoft.com/office/drawing/2014/main" xmlns="" id="{8B970E8B-F1AE-425B-965D-DAB269897C47}"/>
              </a:ext>
            </a:extLst>
          </p:cNvPr>
          <p:cNvGrpSpPr>
            <a:grpSpLocks/>
          </p:cNvGrpSpPr>
          <p:nvPr/>
        </p:nvGrpSpPr>
        <p:grpSpPr bwMode="auto">
          <a:xfrm>
            <a:off x="1703389" y="188914"/>
            <a:ext cx="8963025" cy="5718175"/>
            <a:chOff x="113" y="119"/>
            <a:chExt cx="5646" cy="3602"/>
          </a:xfrm>
        </p:grpSpPr>
        <p:sp>
          <p:nvSpPr>
            <p:cNvPr id="268291" name="Rectangle 2">
              <a:extLst>
                <a:ext uri="{FF2B5EF4-FFF2-40B4-BE49-F238E27FC236}">
                  <a16:creationId xmlns:a16="http://schemas.microsoft.com/office/drawing/2014/main" xmlns="" id="{A0394988-769D-4877-A1F0-875E2D1DE2BB}"/>
                </a:ext>
              </a:extLst>
            </p:cNvPr>
            <p:cNvSpPr>
              <a:spLocks noChangeArrowheads="1"/>
            </p:cNvSpPr>
            <p:nvPr/>
          </p:nvSpPr>
          <p:spPr bwMode="auto">
            <a:xfrm>
              <a:off x="113" y="119"/>
              <a:ext cx="2681"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lnSpc>
                  <a:spcPct val="93000"/>
                </a:lnSpc>
                <a:spcBef>
                  <a:spcPts val="8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100000"/>
                </a:lnSpc>
                <a:spcBef>
                  <a:spcPts val="600"/>
                </a:spcBef>
                <a:buSzPct val="80000"/>
                <a:buNone/>
              </a:pPr>
              <a:r>
                <a:rPr lang="en-GB" altLang="en-US" sz="2400" b="1">
                  <a:solidFill>
                    <a:schemeClr val="tx1"/>
                  </a:solidFill>
                  <a:latin typeface="Comic Sans MS" panose="030F0702030302020204" pitchFamily="66" charset="0"/>
                </a:rPr>
                <a:t>ΜΑΝΑΤΖΕΡ-ΠΡΟΪΣΤΑΜΕΝΟΣ</a:t>
              </a:r>
            </a:p>
          </p:txBody>
        </p:sp>
        <p:sp>
          <p:nvSpPr>
            <p:cNvPr id="268292" name="Rectangle 3">
              <a:extLst>
                <a:ext uri="{FF2B5EF4-FFF2-40B4-BE49-F238E27FC236}">
                  <a16:creationId xmlns:a16="http://schemas.microsoft.com/office/drawing/2014/main" xmlns="" id="{3C80EDDD-32B6-4B0D-9BFC-E04BCA9322E0}"/>
                </a:ext>
              </a:extLst>
            </p:cNvPr>
            <p:cNvSpPr>
              <a:spLocks noChangeArrowheads="1"/>
            </p:cNvSpPr>
            <p:nvPr/>
          </p:nvSpPr>
          <p:spPr bwMode="auto">
            <a:xfrm>
              <a:off x="2794" y="119"/>
              <a:ext cx="2966"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lnSpc>
                  <a:spcPct val="93000"/>
                </a:lnSpc>
                <a:spcBef>
                  <a:spcPts val="8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100000"/>
                </a:lnSpc>
                <a:spcBef>
                  <a:spcPts val="600"/>
                </a:spcBef>
                <a:buSzPct val="80000"/>
                <a:buNone/>
              </a:pPr>
              <a:r>
                <a:rPr lang="en-GB" altLang="en-US" sz="2400" b="1">
                  <a:solidFill>
                    <a:schemeClr val="tx1"/>
                  </a:solidFill>
                  <a:latin typeface="Comic Sans MS" panose="030F0702030302020204" pitchFamily="66" charset="0"/>
                </a:rPr>
                <a:t>ΗΓΕΤΗΣ</a:t>
              </a:r>
            </a:p>
          </p:txBody>
        </p:sp>
        <p:sp>
          <p:nvSpPr>
            <p:cNvPr id="268293" name="Rectangle 4">
              <a:extLst>
                <a:ext uri="{FF2B5EF4-FFF2-40B4-BE49-F238E27FC236}">
                  <a16:creationId xmlns:a16="http://schemas.microsoft.com/office/drawing/2014/main" xmlns="" id="{21F70E58-29F4-46D7-A6BD-23577C7F6259}"/>
                </a:ext>
              </a:extLst>
            </p:cNvPr>
            <p:cNvSpPr>
              <a:spLocks noChangeArrowheads="1"/>
            </p:cNvSpPr>
            <p:nvPr/>
          </p:nvSpPr>
          <p:spPr bwMode="auto">
            <a:xfrm>
              <a:off x="113" y="651"/>
              <a:ext cx="2681" cy="3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lnSpc>
                  <a:spcPct val="93000"/>
                </a:lnSpc>
                <a:spcBef>
                  <a:spcPts val="8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00000"/>
                </a:lnSpc>
                <a:spcBef>
                  <a:spcPts val="600"/>
                </a:spcBef>
                <a:buSzPct val="80000"/>
                <a:buBlip>
                  <a:blip r:embed="rId3"/>
                </a:buBlip>
              </a:pPr>
              <a:r>
                <a:rPr lang="en-GB" altLang="en-US" sz="2400">
                  <a:solidFill>
                    <a:schemeClr val="tx1"/>
                  </a:solidFill>
                  <a:latin typeface="Comic Sans MS" panose="030F0702030302020204" pitchFamily="66" charset="0"/>
                </a:rPr>
                <a:t>Κινείται σε προκαθορισμένα-τυπικά πλαίσια</a:t>
              </a:r>
            </a:p>
            <a:p>
              <a:pPr>
                <a:lnSpc>
                  <a:spcPct val="100000"/>
                </a:lnSpc>
                <a:spcBef>
                  <a:spcPts val="600"/>
                </a:spcBef>
                <a:buSzPct val="80000"/>
                <a:buBlip>
                  <a:blip r:embed="rId3"/>
                </a:buBlip>
              </a:pPr>
              <a:r>
                <a:rPr lang="en-GB" altLang="en-US" sz="2400">
                  <a:solidFill>
                    <a:schemeClr val="tx1"/>
                  </a:solidFill>
                  <a:latin typeface="Comic Sans MS" panose="030F0702030302020204" pitchFamily="66" charset="0"/>
                </a:rPr>
                <a:t>Ενδιαφέρεται κυρίως για το «πώς»</a:t>
              </a:r>
            </a:p>
            <a:p>
              <a:pPr>
                <a:lnSpc>
                  <a:spcPct val="100000"/>
                </a:lnSpc>
                <a:spcBef>
                  <a:spcPts val="600"/>
                </a:spcBef>
                <a:buSzPct val="80000"/>
                <a:buBlip>
                  <a:blip r:embed="rId3"/>
                </a:buBlip>
              </a:pPr>
              <a:r>
                <a:rPr lang="en-GB" altLang="en-US" sz="2400">
                  <a:solidFill>
                    <a:schemeClr val="tx1"/>
                  </a:solidFill>
                  <a:latin typeface="Comic Sans MS" panose="030F0702030302020204" pitchFamily="66" charset="0"/>
                </a:rPr>
                <a:t>Δέχεται και διαχειρίζεται την κατεστημένη κατάσταση, προτιμά τη σταθερότητα</a:t>
              </a:r>
            </a:p>
            <a:p>
              <a:pPr>
                <a:lnSpc>
                  <a:spcPct val="100000"/>
                </a:lnSpc>
                <a:spcBef>
                  <a:spcPts val="600"/>
                </a:spcBef>
                <a:buSzPct val="80000"/>
                <a:buBlip>
                  <a:blip r:embed="rId3"/>
                </a:buBlip>
              </a:pPr>
              <a:r>
                <a:rPr lang="en-GB" altLang="en-US" sz="2400">
                  <a:solidFill>
                    <a:schemeClr val="tx1"/>
                  </a:solidFill>
                  <a:latin typeface="Comic Sans MS" panose="030F0702030302020204" pitchFamily="66" charset="0"/>
                </a:rPr>
                <a:t>Αποδέχεται την πραγματικότητα</a:t>
              </a:r>
            </a:p>
            <a:p>
              <a:pPr>
                <a:lnSpc>
                  <a:spcPct val="100000"/>
                </a:lnSpc>
                <a:spcBef>
                  <a:spcPts val="600"/>
                </a:spcBef>
                <a:buSzPct val="80000"/>
                <a:buBlip>
                  <a:blip r:embed="rId3"/>
                </a:buBlip>
              </a:pPr>
              <a:r>
                <a:rPr lang="en-GB" altLang="en-US" sz="2400">
                  <a:solidFill>
                    <a:schemeClr val="tx1"/>
                  </a:solidFill>
                  <a:latin typeface="Comic Sans MS" panose="030F0702030302020204" pitchFamily="66" charset="0"/>
                </a:rPr>
                <a:t>Έμφαση στο παρόν, βραχυπρόθεσμη προοπτική</a:t>
              </a:r>
            </a:p>
            <a:p>
              <a:pPr>
                <a:lnSpc>
                  <a:spcPct val="100000"/>
                </a:lnSpc>
                <a:spcBef>
                  <a:spcPts val="600"/>
                </a:spcBef>
                <a:buSzPct val="80000"/>
                <a:buBlip>
                  <a:blip r:embed="rId3"/>
                </a:buBlip>
              </a:pPr>
              <a:r>
                <a:rPr lang="en-GB" altLang="en-US" sz="2400">
                  <a:solidFill>
                    <a:schemeClr val="tx1"/>
                  </a:solidFill>
                  <a:latin typeface="Comic Sans MS" panose="030F0702030302020204" pitchFamily="66" charset="0"/>
                </a:rPr>
                <a:t>Κάνει τα πράγματα σωστά </a:t>
              </a:r>
            </a:p>
          </p:txBody>
        </p:sp>
        <p:sp>
          <p:nvSpPr>
            <p:cNvPr id="268294" name="Rectangle 5">
              <a:extLst>
                <a:ext uri="{FF2B5EF4-FFF2-40B4-BE49-F238E27FC236}">
                  <a16:creationId xmlns:a16="http://schemas.microsoft.com/office/drawing/2014/main" xmlns="" id="{8A5280B6-5BD8-468B-A4C5-9A8EBC211357}"/>
                </a:ext>
              </a:extLst>
            </p:cNvPr>
            <p:cNvSpPr>
              <a:spLocks noChangeArrowheads="1"/>
            </p:cNvSpPr>
            <p:nvPr/>
          </p:nvSpPr>
          <p:spPr bwMode="auto">
            <a:xfrm>
              <a:off x="2794" y="651"/>
              <a:ext cx="2966" cy="3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lnSpc>
                  <a:spcPct val="93000"/>
                </a:lnSpc>
                <a:spcBef>
                  <a:spcPts val="8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100000"/>
                </a:lnSpc>
                <a:spcBef>
                  <a:spcPts val="600"/>
                </a:spcBef>
                <a:buSzPct val="80000"/>
                <a:buFont typeface="Comic Sans MS" panose="030F0702030302020204" pitchFamily="66" charset="0"/>
                <a:buChar char="•"/>
              </a:pPr>
              <a:r>
                <a:rPr lang="en-GB" altLang="en-US" sz="2400">
                  <a:solidFill>
                    <a:schemeClr val="tx1"/>
                  </a:solidFill>
                  <a:latin typeface="Comic Sans MS" panose="030F0702030302020204" pitchFamily="66" charset="0"/>
                </a:rPr>
                <a:t>Ανοίγει ορίζοντες, διευρύνει τα πλαίσια</a:t>
              </a:r>
            </a:p>
            <a:p>
              <a:pPr>
                <a:lnSpc>
                  <a:spcPct val="100000"/>
                </a:lnSpc>
                <a:spcBef>
                  <a:spcPts val="600"/>
                </a:spcBef>
                <a:buSzPct val="80000"/>
                <a:buFont typeface="Comic Sans MS" panose="030F0702030302020204" pitchFamily="66" charset="0"/>
                <a:buChar char="•"/>
              </a:pPr>
              <a:r>
                <a:rPr lang="en-GB" altLang="en-US" sz="2400">
                  <a:solidFill>
                    <a:schemeClr val="tx1"/>
                  </a:solidFill>
                  <a:latin typeface="Comic Sans MS" panose="030F0702030302020204" pitchFamily="66" charset="0"/>
                </a:rPr>
                <a:t>Ενδιαφέρεται κυρίως για το «γιατί»</a:t>
              </a:r>
            </a:p>
            <a:p>
              <a:pPr>
                <a:lnSpc>
                  <a:spcPct val="100000"/>
                </a:lnSpc>
                <a:spcBef>
                  <a:spcPts val="600"/>
                </a:spcBef>
                <a:buSzPct val="80000"/>
                <a:buFont typeface="Comic Sans MS" panose="030F0702030302020204" pitchFamily="66" charset="0"/>
                <a:buChar char="•"/>
              </a:pPr>
              <a:r>
                <a:rPr lang="en-GB" altLang="en-US" sz="2400">
                  <a:solidFill>
                    <a:schemeClr val="tx1"/>
                  </a:solidFill>
                  <a:latin typeface="Comic Sans MS" panose="030F0702030302020204" pitchFamily="66" charset="0"/>
                </a:rPr>
                <a:t> Προκαλεί το κατεστημένο, κάνει αλλαγές, καινοτομεί</a:t>
              </a:r>
            </a:p>
            <a:p>
              <a:pPr>
                <a:lnSpc>
                  <a:spcPct val="100000"/>
                </a:lnSpc>
                <a:spcBef>
                  <a:spcPts val="600"/>
                </a:spcBef>
                <a:buSzPct val="80000"/>
                <a:buNone/>
              </a:pPr>
              <a:endParaRPr lang="en-GB" altLang="en-US" sz="2400">
                <a:solidFill>
                  <a:schemeClr val="tx1"/>
                </a:solidFill>
                <a:latin typeface="Comic Sans MS" panose="030F0702030302020204" pitchFamily="66" charset="0"/>
              </a:endParaRPr>
            </a:p>
            <a:p>
              <a:pPr>
                <a:lnSpc>
                  <a:spcPct val="100000"/>
                </a:lnSpc>
                <a:spcBef>
                  <a:spcPts val="600"/>
                </a:spcBef>
                <a:buSzPct val="80000"/>
                <a:buFont typeface="Comic Sans MS" panose="030F0702030302020204" pitchFamily="66" charset="0"/>
                <a:buChar char="•"/>
              </a:pPr>
              <a:r>
                <a:rPr lang="en-GB" altLang="en-US" sz="2400">
                  <a:solidFill>
                    <a:schemeClr val="tx1"/>
                  </a:solidFill>
                  <a:latin typeface="Comic Sans MS" panose="030F0702030302020204" pitchFamily="66" charset="0"/>
                </a:rPr>
                <a:t>Ερευνά την πραγματικότητα</a:t>
              </a:r>
            </a:p>
            <a:p>
              <a:pPr>
                <a:lnSpc>
                  <a:spcPct val="100000"/>
                </a:lnSpc>
                <a:spcBef>
                  <a:spcPts val="450"/>
                </a:spcBef>
                <a:buSzPct val="80000"/>
                <a:buNone/>
              </a:pPr>
              <a:endParaRPr lang="en-GB" altLang="en-US" sz="1800">
                <a:solidFill>
                  <a:schemeClr val="tx1"/>
                </a:solidFill>
                <a:latin typeface="Comic Sans MS" panose="030F0702030302020204" pitchFamily="66" charset="0"/>
              </a:endParaRPr>
            </a:p>
            <a:p>
              <a:pPr>
                <a:lnSpc>
                  <a:spcPct val="100000"/>
                </a:lnSpc>
                <a:spcBef>
                  <a:spcPts val="600"/>
                </a:spcBef>
                <a:buSzPct val="80000"/>
                <a:buFont typeface="Comic Sans MS" panose="030F0702030302020204" pitchFamily="66" charset="0"/>
                <a:buChar char="•"/>
              </a:pPr>
              <a:r>
                <a:rPr lang="en-GB" altLang="en-US" sz="2400">
                  <a:solidFill>
                    <a:schemeClr val="tx1"/>
                  </a:solidFill>
                  <a:latin typeface="Comic Sans MS" panose="030F0702030302020204" pitchFamily="66" charset="0"/>
                </a:rPr>
                <a:t>Έμφαση στο μέλλον, μακροπρόθεσμη προοπτική</a:t>
              </a:r>
            </a:p>
            <a:p>
              <a:pPr>
                <a:lnSpc>
                  <a:spcPct val="100000"/>
                </a:lnSpc>
                <a:spcBef>
                  <a:spcPts val="600"/>
                </a:spcBef>
                <a:buSzPct val="80000"/>
                <a:buFont typeface="Comic Sans MS" panose="030F0702030302020204" pitchFamily="66" charset="0"/>
                <a:buChar char="•"/>
              </a:pPr>
              <a:r>
                <a:rPr lang="en-GB" altLang="en-US" sz="2400">
                  <a:solidFill>
                    <a:schemeClr val="tx1"/>
                  </a:solidFill>
                  <a:latin typeface="Comic Sans MS" panose="030F0702030302020204" pitchFamily="66" charset="0"/>
                </a:rPr>
                <a:t>Κάνει τα σωστά πράγματα</a:t>
              </a:r>
            </a:p>
          </p:txBody>
        </p:sp>
        <p:sp>
          <p:nvSpPr>
            <p:cNvPr id="268295" name="Line 6">
              <a:extLst>
                <a:ext uri="{FF2B5EF4-FFF2-40B4-BE49-F238E27FC236}">
                  <a16:creationId xmlns:a16="http://schemas.microsoft.com/office/drawing/2014/main" xmlns="" id="{D3056E78-CAB0-4EFF-A5C9-1998537B448D}"/>
                </a:ext>
              </a:extLst>
            </p:cNvPr>
            <p:cNvSpPr>
              <a:spLocks noChangeShapeType="1"/>
            </p:cNvSpPr>
            <p:nvPr/>
          </p:nvSpPr>
          <p:spPr bwMode="auto">
            <a:xfrm>
              <a:off x="2794" y="119"/>
              <a:ext cx="1" cy="3603"/>
            </a:xfrm>
            <a:prstGeom prst="line">
              <a:avLst/>
            </a:prstGeom>
            <a:noFill/>
            <a:ln w="1260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l-GR"/>
            </a:p>
          </p:txBody>
        </p:sp>
        <p:sp>
          <p:nvSpPr>
            <p:cNvPr id="268296" name="Line 7">
              <a:extLst>
                <a:ext uri="{FF2B5EF4-FFF2-40B4-BE49-F238E27FC236}">
                  <a16:creationId xmlns:a16="http://schemas.microsoft.com/office/drawing/2014/main" xmlns="" id="{670FE9F4-F104-45A4-A786-6D5BBAD0899B}"/>
                </a:ext>
              </a:extLst>
            </p:cNvPr>
            <p:cNvSpPr>
              <a:spLocks noChangeShapeType="1"/>
            </p:cNvSpPr>
            <p:nvPr/>
          </p:nvSpPr>
          <p:spPr bwMode="auto">
            <a:xfrm>
              <a:off x="113" y="651"/>
              <a:ext cx="5647" cy="1"/>
            </a:xfrm>
            <a:prstGeom prst="line">
              <a:avLst/>
            </a:prstGeom>
            <a:noFill/>
            <a:ln w="1260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l-GR"/>
            </a:p>
          </p:txBody>
        </p:sp>
        <p:sp>
          <p:nvSpPr>
            <p:cNvPr id="268297" name="Line 8">
              <a:extLst>
                <a:ext uri="{FF2B5EF4-FFF2-40B4-BE49-F238E27FC236}">
                  <a16:creationId xmlns:a16="http://schemas.microsoft.com/office/drawing/2014/main" xmlns="" id="{D6A2395E-7A27-4BA3-9A15-9D839BCF4F8A}"/>
                </a:ext>
              </a:extLst>
            </p:cNvPr>
            <p:cNvSpPr>
              <a:spLocks noChangeShapeType="1"/>
            </p:cNvSpPr>
            <p:nvPr/>
          </p:nvSpPr>
          <p:spPr bwMode="auto">
            <a:xfrm>
              <a:off x="113" y="119"/>
              <a:ext cx="1" cy="3603"/>
            </a:xfrm>
            <a:prstGeom prst="line">
              <a:avLst/>
            </a:prstGeom>
            <a:noFill/>
            <a:ln w="2844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l-GR"/>
            </a:p>
          </p:txBody>
        </p:sp>
        <p:sp>
          <p:nvSpPr>
            <p:cNvPr id="268298" name="Line 9">
              <a:extLst>
                <a:ext uri="{FF2B5EF4-FFF2-40B4-BE49-F238E27FC236}">
                  <a16:creationId xmlns:a16="http://schemas.microsoft.com/office/drawing/2014/main" xmlns="" id="{A66E788A-EEC5-4B89-9660-43F6E5D8B2BE}"/>
                </a:ext>
              </a:extLst>
            </p:cNvPr>
            <p:cNvSpPr>
              <a:spLocks noChangeShapeType="1"/>
            </p:cNvSpPr>
            <p:nvPr/>
          </p:nvSpPr>
          <p:spPr bwMode="auto">
            <a:xfrm>
              <a:off x="5760" y="119"/>
              <a:ext cx="1" cy="3603"/>
            </a:xfrm>
            <a:prstGeom prst="line">
              <a:avLst/>
            </a:prstGeom>
            <a:noFill/>
            <a:ln w="2844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l-GR"/>
            </a:p>
          </p:txBody>
        </p:sp>
        <p:sp>
          <p:nvSpPr>
            <p:cNvPr id="268299" name="Line 10">
              <a:extLst>
                <a:ext uri="{FF2B5EF4-FFF2-40B4-BE49-F238E27FC236}">
                  <a16:creationId xmlns:a16="http://schemas.microsoft.com/office/drawing/2014/main" xmlns="" id="{037096AF-5F41-40BB-91BC-BA40735BE275}"/>
                </a:ext>
              </a:extLst>
            </p:cNvPr>
            <p:cNvSpPr>
              <a:spLocks noChangeShapeType="1"/>
            </p:cNvSpPr>
            <p:nvPr/>
          </p:nvSpPr>
          <p:spPr bwMode="auto">
            <a:xfrm>
              <a:off x="113" y="119"/>
              <a:ext cx="5647" cy="1"/>
            </a:xfrm>
            <a:prstGeom prst="line">
              <a:avLst/>
            </a:prstGeom>
            <a:noFill/>
            <a:ln w="2844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l-GR"/>
            </a:p>
          </p:txBody>
        </p:sp>
        <p:sp>
          <p:nvSpPr>
            <p:cNvPr id="268300" name="Line 11">
              <a:extLst>
                <a:ext uri="{FF2B5EF4-FFF2-40B4-BE49-F238E27FC236}">
                  <a16:creationId xmlns:a16="http://schemas.microsoft.com/office/drawing/2014/main" xmlns="" id="{8B45FF6E-E82A-4213-ACF8-CA52284E2DED}"/>
                </a:ext>
              </a:extLst>
            </p:cNvPr>
            <p:cNvSpPr>
              <a:spLocks noChangeShapeType="1"/>
            </p:cNvSpPr>
            <p:nvPr/>
          </p:nvSpPr>
          <p:spPr bwMode="auto">
            <a:xfrm>
              <a:off x="113" y="3722"/>
              <a:ext cx="5647" cy="1"/>
            </a:xfrm>
            <a:prstGeom prst="line">
              <a:avLst/>
            </a:prstGeom>
            <a:noFill/>
            <a:ln w="2844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l-GR"/>
            </a:p>
          </p:txBody>
        </p:sp>
      </p:gr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1">
            <a:extLst>
              <a:ext uri="{FF2B5EF4-FFF2-40B4-BE49-F238E27FC236}">
                <a16:creationId xmlns:a16="http://schemas.microsoft.com/office/drawing/2014/main" xmlns="" id="{2EA3501F-6EBC-4272-B260-820A28DDA928}"/>
              </a:ext>
            </a:extLst>
          </p:cNvPr>
          <p:cNvSpPr>
            <a:spLocks noGrp="1" noChangeArrowheads="1"/>
          </p:cNvSpPr>
          <p:nvPr>
            <p:ph type="title" idx="4294967295"/>
          </p:nvPr>
        </p:nvSpPr>
        <p:spPr>
          <a:xfrm>
            <a:off x="2057400" y="104775"/>
            <a:ext cx="8001000" cy="884238"/>
          </a:xfrm>
        </p:spPr>
        <p:txBody>
          <a:bodyPr vert="horz" wrap="square" lIns="92160" tIns="46080" rIns="92160" bIns="46080" numCol="1" anchor="b" anchorCtr="0" compatLnSpc="1">
            <a:prstTxWarp prst="textNoShape">
              <a:avLst/>
            </a:prstTxWarp>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latin typeface="Arial Unicode MS" panose="020B0604020202020204" pitchFamily="34" charset="-128"/>
              </a:rPr>
              <a:t>ΓΡΑΦΕΙΟΚΡΑΤΗΣ vs Η</a:t>
            </a:r>
            <a:r>
              <a:rPr lang="el-GR" altLang="en-US">
                <a:latin typeface="Arial Unicode MS" panose="020B0604020202020204" pitchFamily="34" charset="-128"/>
              </a:rPr>
              <a:t>ΓΕΤΗΣ</a:t>
            </a:r>
            <a:endParaRPr lang="en-GB" altLang="en-US">
              <a:latin typeface="Arial Unicode MS" panose="020B0604020202020204" pitchFamily="34" charset="-128"/>
            </a:endParaRPr>
          </a:p>
        </p:txBody>
      </p:sp>
      <p:sp>
        <p:nvSpPr>
          <p:cNvPr id="84994" name="Rectangle 2">
            <a:extLst>
              <a:ext uri="{FF2B5EF4-FFF2-40B4-BE49-F238E27FC236}">
                <a16:creationId xmlns:a16="http://schemas.microsoft.com/office/drawing/2014/main" xmlns="" id="{785C3F12-3831-456E-B431-D28F08DAE273}"/>
              </a:ext>
            </a:extLst>
          </p:cNvPr>
          <p:cNvSpPr>
            <a:spLocks noGrp="1" noChangeArrowheads="1"/>
          </p:cNvSpPr>
          <p:nvPr>
            <p:ph type="body" idx="4294967295"/>
          </p:nvPr>
        </p:nvSpPr>
        <p:spPr>
          <a:xfrm>
            <a:off x="1524000" y="1341438"/>
            <a:ext cx="4495800" cy="5516562"/>
          </a:xfrm>
        </p:spPr>
        <p:txBody>
          <a:bodyPr vert="horz" wrap="square" lIns="92160" tIns="46080" rIns="92160" bIns="46080" numCol="1" anchor="t" anchorCtr="0" compatLnSpc="1">
            <a:prstTxWarp prst="textNoShape">
              <a:avLst/>
            </a:prstTxWarp>
          </a:bodyPr>
          <a:lstStyle/>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ΕΙΝΑΙ ‘ΑΟΡΑΤΟΣ’</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ΕΙΝΑΙ ΦΛΥΑΡΟΣ</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ΑΠΟΦΕΥΓΕΙ ΚΑΤΑΣΤΑΣΕΙΣ</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ΠΕΡΙΠΛΕΚΕΙ ΤΙΣ ΚΑΤΑΣΤΑΣΕΙΣ</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ΔΕΝ ΑΝΕΧΕΤΑΙ ΔΙΑΦΩΝΙΕΣ</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ΔΕΝ  ΕΧΕΙ ΕΜΠΙΣΤΟΣΥΝΗ</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ΨΑΧΝΕΙ ΕΞΙΛΑΣΤΗΡΙΑ ΘΥΜΑΤΑ</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ΟΙΚΕΙΟΠΟΙΕΊΤΑΙ ΤΗΝ ΔΟΥΛΕΙΑ ΤΩΝ ΑΛΛΩΝ </a:t>
            </a:r>
            <a:endParaRPr lang="el-GR" altLang="en-US" sz="1400"/>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ΠΡΟΤΙΜΑ ΥΠΟΜΝΗΜΑΤΑ ΚΑΙ ΕΚΘΕΣΕΙΣ</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ΕΙΝΑΙ ΑΣΤΑΘΗΣ</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ΕΙΝΑΙ ‘ΑΛΑΝΘΑΣΤΟΣ’ &amp; ΚΑΤΗΓΟΡΕΙ ΤΟΥΣ ΑΛΛΟΥΣ</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ΕΙΝΑΙ</a:t>
            </a:r>
            <a:r>
              <a:rPr lang="el-GR" altLang="en-US" sz="1400" b="1" i="1"/>
              <a:t> </a:t>
            </a:r>
            <a:r>
              <a:rPr lang="el-GR" altLang="en-US" sz="1400" b="1"/>
              <a:t>ΜΥΣΤΙΚΟΠΑΘΗΣ</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ΔΕΝ ΤΗΡΕΙ ΤΙΣ ΥΠΟΣΧΕΣΕΙΣ ΤΟΥ</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ΕΧΕΙ ΠΟΛΥΤΕΛΕΣ ΓΡΑΦΕΙΟ</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ΣΚΕΦΤΕΤΑΙ ΜΌΝΟ ΤΟΝ ΕΑΥΤΟ ΤΟΥ</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ΔΙΝΕΙ ΔΙΚΑΙΟ ΜΌΝΟ ΣΤΟΥΣ ΑΝΩΤΕΡΟΥΣ ΤΟΥ</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ΑΝΑΘΕΤΕΙ ΤΙΣ ΑΠΟΦΑΣΕΙΣ ΣΕ ΕΠΙΤΡΟΠΕΣ</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ΑΚΟΙΝΩΝΗΤΟΣ - ΑΠΟΜΟΝΩΜΕΝΟΣ </a:t>
            </a:r>
            <a:endParaRPr lang="el-GR" altLang="en-US" sz="1400"/>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ΕΙΝΑΙ ΦΑΝΤΑΣΜΕΝΟΣ</a:t>
            </a:r>
            <a:r>
              <a:rPr lang="el-GR" altLang="en-US" sz="1400"/>
              <a:t> </a:t>
            </a:r>
            <a:endParaRPr lang="en-GB" altLang="en-US" sz="1400"/>
          </a:p>
        </p:txBody>
      </p:sp>
      <p:sp>
        <p:nvSpPr>
          <p:cNvPr id="84995" name="Rectangle 3">
            <a:extLst>
              <a:ext uri="{FF2B5EF4-FFF2-40B4-BE49-F238E27FC236}">
                <a16:creationId xmlns:a16="http://schemas.microsoft.com/office/drawing/2014/main" xmlns="" id="{12991947-8C53-473C-A64A-8B9BBA32C585}"/>
              </a:ext>
            </a:extLst>
          </p:cNvPr>
          <p:cNvSpPr>
            <a:spLocks noGrp="1" noChangeArrowheads="1"/>
          </p:cNvSpPr>
          <p:nvPr>
            <p:ph type="body" idx="4294967295"/>
          </p:nvPr>
        </p:nvSpPr>
        <p:spPr>
          <a:xfrm>
            <a:off x="5808663" y="1484314"/>
            <a:ext cx="5111750" cy="4937125"/>
          </a:xfrm>
        </p:spPr>
        <p:txBody>
          <a:bodyPr vert="horz" wrap="square" lIns="92160" tIns="46080" rIns="92160" bIns="46080" numCol="1" anchor="t" anchorCtr="0" compatLnSpc="1">
            <a:prstTxWarp prst="textNoShape">
              <a:avLst/>
            </a:prstTxWarp>
            <a:normAutofit fontScale="92500" lnSpcReduction="10000"/>
          </a:bodyPr>
          <a:lstStyle/>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ΕΙΝΑΙ ‘ΔΙΑΘΕΣΙΜΟΣ’</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ΕΙΝΑΙ ΚΑΛΟΣ ΑΚΡΟΑΤΗΣ</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ΑΝΤΙΜΕΤΩΠΙΖΕΙ ΤΙΣ ΚΑΤΑΣΤΑΣΕΙΣ</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ΑΠΛΟΠΟΙΕΙ ΤΙΣ ΚΑΤΑΣΤΑΣΕΙΣ</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ΕΙΝΑΙ ΑΝΕΚΤΙΚΟΣ ΣΤΙΣ ΔΙΑΦΩΝΙΕΣ</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ΕΜΠΙΣΤΕΥΕΤΑΙ ΤΟΥΣ ΑΛΛΟΥΣ</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ΑΝΑΛΑΜΒΑΝΕΙ ΕΥΘΥΝΕΣ</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ΑΝΑΓΝΩΡΙΖΕΙ ΤΗ ΔΟΥΛΕΙΑ ΤΩΝ ΑΛΛΩΝ</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ΠΡΟΤΙΜΑ ΤΙΣ ΣΥΖΗΤΗΣΕΙΣ ΠΡΟΣΩΠΟ ΜΕ  ΠΡΟΣΩΠΟ</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ΕΙΝΑΙ ΣΤΑΘΕΡΟΣ</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ΠΑΡΑΔΕΧΕΤΑΙ ΤΑ ΛΑΘΗ ΤΟΥ</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ΕΙΝΑΙ ΑΝΟΙΧΤΟΣ</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ΤΗΡΕΙ ΤΙΣ ΥΠΟΣΧΕΣΕΙΣ ΤΟΥ</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ΕΧΕΙ ΑΠΛΟ ΓΡΑΦΕΙΟ</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ΣΚΕΦΤΕΤΑΙ ΤΟΥΣ ΑΛΛΟΥΣ</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ΕΙΝΑΙ ΔΙΚΑΙΟΣ</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ΕΙΝΑΙ ΑΠΟΦΑΣΙΣΤΙΚΟΣ και ΚΑΘΟΔΗΓΗΤΙΚΟΣ</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ΕΙΝΑΙ ΚΟΙΝΩΝΙΚΟΣ</a:t>
            </a:r>
            <a:r>
              <a:rPr lang="el-GR" altLang="en-US" sz="1400"/>
              <a:t> </a:t>
            </a:r>
          </a:p>
          <a:p>
            <a:pPr>
              <a:lnSpc>
                <a:spcPct val="7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n-US" sz="1400" b="1"/>
              <a:t>ΕΙΝΑΙ ΑΠΛΟΣ</a:t>
            </a:r>
            <a:r>
              <a:rPr lang="el-GR" altLang="en-US" sz="1400"/>
              <a:t> </a:t>
            </a:r>
            <a:endParaRPr lang="en-GB" altLang="en-US" sz="1400"/>
          </a:p>
        </p:txBody>
      </p:sp>
      <p:sp>
        <p:nvSpPr>
          <p:cNvPr id="269317" name="Text Box 4">
            <a:extLst>
              <a:ext uri="{FF2B5EF4-FFF2-40B4-BE49-F238E27FC236}">
                <a16:creationId xmlns:a16="http://schemas.microsoft.com/office/drawing/2014/main" xmlns="" id="{32242D0F-896B-4307-B2BD-5D9727A830A7}"/>
              </a:ext>
            </a:extLst>
          </p:cNvPr>
          <p:cNvSpPr txBox="1">
            <a:spLocks noChangeArrowheads="1"/>
          </p:cNvSpPr>
          <p:nvPr/>
        </p:nvSpPr>
        <p:spPr bwMode="auto">
          <a:xfrm>
            <a:off x="2063750" y="836614"/>
            <a:ext cx="30480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93000"/>
              </a:lnSpc>
              <a:spcBef>
                <a:spcPts val="8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100000"/>
              </a:lnSpc>
              <a:spcBef>
                <a:spcPts val="1875"/>
              </a:spcBef>
              <a:buClr>
                <a:srgbClr val="99CCFF"/>
              </a:buClr>
              <a:buNone/>
            </a:pPr>
            <a:r>
              <a:rPr lang="el-GR" altLang="en-US" sz="3000" u="sng">
                <a:solidFill>
                  <a:srgbClr val="99CCFF"/>
                </a:solidFill>
                <a:latin typeface="Tahoma" panose="020B0604030504040204" pitchFamily="34" charset="0"/>
              </a:rPr>
              <a:t>Γραφειοκράτης</a:t>
            </a:r>
            <a:endParaRPr lang="en-GB" altLang="en-US" sz="3000" u="sng">
              <a:solidFill>
                <a:srgbClr val="99CCFF"/>
              </a:solidFill>
              <a:latin typeface="Tahoma" panose="020B0604030504040204" pitchFamily="34" charset="0"/>
            </a:endParaRPr>
          </a:p>
        </p:txBody>
      </p:sp>
      <p:sp>
        <p:nvSpPr>
          <p:cNvPr id="269318" name="Text Box 5">
            <a:extLst>
              <a:ext uri="{FF2B5EF4-FFF2-40B4-BE49-F238E27FC236}">
                <a16:creationId xmlns:a16="http://schemas.microsoft.com/office/drawing/2014/main" xmlns="" id="{1B40DFAB-CC8E-4FDA-BFD2-5DFA7639F3A6}"/>
              </a:ext>
            </a:extLst>
          </p:cNvPr>
          <p:cNvSpPr txBox="1">
            <a:spLocks noChangeArrowheads="1"/>
          </p:cNvSpPr>
          <p:nvPr/>
        </p:nvSpPr>
        <p:spPr bwMode="auto">
          <a:xfrm>
            <a:off x="6456363" y="908051"/>
            <a:ext cx="3200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93000"/>
              </a:lnSpc>
              <a:spcBef>
                <a:spcPts val="8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Bef>
                <a:spcPts val="7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Bef>
                <a:spcPts val="6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Bef>
                <a:spcPts val="500"/>
              </a:spcBef>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ts val="500"/>
              </a:spcBef>
              <a:spcAft>
                <a:spcPct val="0"/>
              </a:spcAft>
              <a:buClr>
                <a:srgbClr val="FFFFFF"/>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100000"/>
              </a:lnSpc>
              <a:spcBef>
                <a:spcPts val="1875"/>
              </a:spcBef>
              <a:buClr>
                <a:srgbClr val="99CCFF"/>
              </a:buClr>
              <a:buNone/>
            </a:pPr>
            <a:r>
              <a:rPr lang="en-GB" altLang="en-US" sz="3000" u="sng">
                <a:solidFill>
                  <a:srgbClr val="99CCFF"/>
                </a:solidFill>
                <a:latin typeface="Tahoma" panose="020B0604030504040204" pitchFamily="34" charset="0"/>
              </a:rPr>
              <a:t>Η</a:t>
            </a:r>
            <a:r>
              <a:rPr lang="el-GR" altLang="en-US" sz="3000" u="sng">
                <a:solidFill>
                  <a:srgbClr val="99CCFF"/>
                </a:solidFill>
                <a:latin typeface="Tahoma" panose="020B0604030504040204" pitchFamily="34" charset="0"/>
              </a:rPr>
              <a:t>γέτης</a:t>
            </a:r>
            <a:endParaRPr lang="en-GB" altLang="en-US" sz="3000" u="sng">
              <a:solidFill>
                <a:srgbClr val="99CCFF"/>
              </a:solidFill>
              <a:latin typeface="Tahoma" panose="020B060403050404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849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849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8499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8499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8499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8499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84994">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84994">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fill="hold" nodeType="clickEffect">
                                  <p:stCondLst>
                                    <p:cond delay="0"/>
                                  </p:stCondLst>
                                  <p:childTnLst>
                                    <p:set>
                                      <p:cBhvr additive="repl">
                                        <p:cTn id="38" dur="1" fill="hold">
                                          <p:stCondLst>
                                            <p:cond delay="0"/>
                                          </p:stCondLst>
                                        </p:cTn>
                                        <p:tgtEl>
                                          <p:spTgt spid="84994">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fill="hold" nodeType="clickEffect">
                                  <p:stCondLst>
                                    <p:cond delay="0"/>
                                  </p:stCondLst>
                                  <p:childTnLst>
                                    <p:set>
                                      <p:cBhvr additive="repl">
                                        <p:cTn id="42" dur="1" fill="hold">
                                          <p:stCondLst>
                                            <p:cond delay="0"/>
                                          </p:stCondLst>
                                        </p:cTn>
                                        <p:tgtEl>
                                          <p:spTgt spid="84994">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fill="hold" nodeType="clickEffect">
                                  <p:stCondLst>
                                    <p:cond delay="0"/>
                                  </p:stCondLst>
                                  <p:childTnLst>
                                    <p:set>
                                      <p:cBhvr additive="repl">
                                        <p:cTn id="46" dur="1" fill="hold">
                                          <p:stCondLst>
                                            <p:cond delay="0"/>
                                          </p:stCondLst>
                                        </p:cTn>
                                        <p:tgtEl>
                                          <p:spTgt spid="84994">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fill="hold" nodeType="clickEffect">
                                  <p:stCondLst>
                                    <p:cond delay="0"/>
                                  </p:stCondLst>
                                  <p:childTnLst>
                                    <p:set>
                                      <p:cBhvr additive="repl">
                                        <p:cTn id="50" dur="1" fill="hold">
                                          <p:stCondLst>
                                            <p:cond delay="0"/>
                                          </p:stCondLst>
                                        </p:cTn>
                                        <p:tgtEl>
                                          <p:spTgt spid="84994">
                                            <p:txEl>
                                              <p:pRg st="11" end="1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fill="hold" nodeType="clickEffect">
                                  <p:stCondLst>
                                    <p:cond delay="0"/>
                                  </p:stCondLst>
                                  <p:childTnLst>
                                    <p:set>
                                      <p:cBhvr additive="repl">
                                        <p:cTn id="54" dur="1" fill="hold">
                                          <p:stCondLst>
                                            <p:cond delay="0"/>
                                          </p:stCondLst>
                                        </p:cTn>
                                        <p:tgtEl>
                                          <p:spTgt spid="84994">
                                            <p:txEl>
                                              <p:pRg st="12" end="12"/>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fill="hold" nodeType="clickEffect">
                                  <p:stCondLst>
                                    <p:cond delay="0"/>
                                  </p:stCondLst>
                                  <p:childTnLst>
                                    <p:set>
                                      <p:cBhvr additive="repl">
                                        <p:cTn id="58" dur="1" fill="hold">
                                          <p:stCondLst>
                                            <p:cond delay="0"/>
                                          </p:stCondLst>
                                        </p:cTn>
                                        <p:tgtEl>
                                          <p:spTgt spid="84994">
                                            <p:txEl>
                                              <p:pRg st="13" end="13"/>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fill="hold" nodeType="clickEffect">
                                  <p:stCondLst>
                                    <p:cond delay="0"/>
                                  </p:stCondLst>
                                  <p:childTnLst>
                                    <p:set>
                                      <p:cBhvr additive="repl">
                                        <p:cTn id="62" dur="1" fill="hold">
                                          <p:stCondLst>
                                            <p:cond delay="0"/>
                                          </p:stCondLst>
                                        </p:cTn>
                                        <p:tgtEl>
                                          <p:spTgt spid="84994">
                                            <p:txEl>
                                              <p:pRg st="14" end="14"/>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fill="hold" nodeType="clickEffect">
                                  <p:stCondLst>
                                    <p:cond delay="0"/>
                                  </p:stCondLst>
                                  <p:childTnLst>
                                    <p:set>
                                      <p:cBhvr additive="repl">
                                        <p:cTn id="66" dur="1" fill="hold">
                                          <p:stCondLst>
                                            <p:cond delay="0"/>
                                          </p:stCondLst>
                                        </p:cTn>
                                        <p:tgtEl>
                                          <p:spTgt spid="84994">
                                            <p:txEl>
                                              <p:pRg st="15" end="15"/>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fill="hold" nodeType="clickEffect">
                                  <p:stCondLst>
                                    <p:cond delay="0"/>
                                  </p:stCondLst>
                                  <p:childTnLst>
                                    <p:set>
                                      <p:cBhvr additive="repl">
                                        <p:cTn id="70" dur="1" fill="hold">
                                          <p:stCondLst>
                                            <p:cond delay="0"/>
                                          </p:stCondLst>
                                        </p:cTn>
                                        <p:tgtEl>
                                          <p:spTgt spid="84994">
                                            <p:txEl>
                                              <p:pRg st="16" end="16"/>
                                            </p:txEl>
                                          </p:spTgt>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fill="hold" nodeType="clickEffect">
                                  <p:stCondLst>
                                    <p:cond delay="0"/>
                                  </p:stCondLst>
                                  <p:childTnLst>
                                    <p:set>
                                      <p:cBhvr additive="repl">
                                        <p:cTn id="74" dur="1" fill="hold">
                                          <p:stCondLst>
                                            <p:cond delay="0"/>
                                          </p:stCondLst>
                                        </p:cTn>
                                        <p:tgtEl>
                                          <p:spTgt spid="84994">
                                            <p:txEl>
                                              <p:pRg st="17" end="17"/>
                                            </p:txEl>
                                          </p:spTgt>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fill="hold" nodeType="clickEffect">
                                  <p:stCondLst>
                                    <p:cond delay="0"/>
                                  </p:stCondLst>
                                  <p:childTnLst>
                                    <p:set>
                                      <p:cBhvr additive="repl">
                                        <p:cTn id="78" dur="1" fill="hold">
                                          <p:stCondLst>
                                            <p:cond delay="0"/>
                                          </p:stCondLst>
                                        </p:cTn>
                                        <p:tgtEl>
                                          <p:spTgt spid="84994">
                                            <p:txEl>
                                              <p:pRg st="18" end="18"/>
                                            </p:txEl>
                                          </p:spTgt>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fill="hold" nodeType="clickEffect">
                                  <p:stCondLst>
                                    <p:cond delay="0"/>
                                  </p:stCondLst>
                                  <p:childTnLst>
                                    <p:set>
                                      <p:cBhvr additive="repl">
                                        <p:cTn id="82"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fill="hold" nodeType="clickEffect">
                                  <p:stCondLst>
                                    <p:cond delay="0"/>
                                  </p:stCondLst>
                                  <p:childTnLst>
                                    <p:set>
                                      <p:cBhvr additive="repl">
                                        <p:cTn id="86" dur="1" fill="hold">
                                          <p:stCondLst>
                                            <p:cond delay="0"/>
                                          </p:stCondLst>
                                        </p:cTn>
                                        <p:tgtEl>
                                          <p:spTgt spid="84995">
                                            <p:txEl>
                                              <p:pRg st="1" end="1"/>
                                            </p:txEl>
                                          </p:spTgt>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fill="hold" nodeType="clickEffect">
                                  <p:stCondLst>
                                    <p:cond delay="0"/>
                                  </p:stCondLst>
                                  <p:childTnLst>
                                    <p:set>
                                      <p:cBhvr additive="repl">
                                        <p:cTn id="90" dur="1" fill="hold">
                                          <p:stCondLst>
                                            <p:cond delay="0"/>
                                          </p:stCondLst>
                                        </p:cTn>
                                        <p:tgtEl>
                                          <p:spTgt spid="84995">
                                            <p:txEl>
                                              <p:pRg st="2" end="2"/>
                                            </p:txEl>
                                          </p:spTgt>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fill="hold" nodeType="clickEffect">
                                  <p:stCondLst>
                                    <p:cond delay="0"/>
                                  </p:stCondLst>
                                  <p:childTnLst>
                                    <p:set>
                                      <p:cBhvr additive="repl">
                                        <p:cTn id="94" dur="1" fill="hold">
                                          <p:stCondLst>
                                            <p:cond delay="0"/>
                                          </p:stCondLst>
                                        </p:cTn>
                                        <p:tgtEl>
                                          <p:spTgt spid="84995">
                                            <p:txEl>
                                              <p:pRg st="3" end="3"/>
                                            </p:txEl>
                                          </p:spTgt>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fill="hold" nodeType="clickEffect">
                                  <p:stCondLst>
                                    <p:cond delay="0"/>
                                  </p:stCondLst>
                                  <p:childTnLst>
                                    <p:set>
                                      <p:cBhvr additive="repl">
                                        <p:cTn id="98"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fill="hold" nodeType="clickEffect">
                                  <p:stCondLst>
                                    <p:cond delay="0"/>
                                  </p:stCondLst>
                                  <p:childTnLst>
                                    <p:set>
                                      <p:cBhvr additive="repl">
                                        <p:cTn id="102" dur="1" fill="hold">
                                          <p:stCondLst>
                                            <p:cond delay="0"/>
                                          </p:stCondLst>
                                        </p:cTn>
                                        <p:tgtEl>
                                          <p:spTgt spid="84995">
                                            <p:txEl>
                                              <p:pRg st="5" end="5"/>
                                            </p:txEl>
                                          </p:spTgt>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fill="hold" nodeType="clickEffect">
                                  <p:stCondLst>
                                    <p:cond delay="0"/>
                                  </p:stCondLst>
                                  <p:childTnLst>
                                    <p:set>
                                      <p:cBhvr additive="repl">
                                        <p:cTn id="106" dur="1" fill="hold">
                                          <p:stCondLst>
                                            <p:cond delay="0"/>
                                          </p:stCondLst>
                                        </p:cTn>
                                        <p:tgtEl>
                                          <p:spTgt spid="84995">
                                            <p:txEl>
                                              <p:pRg st="6" end="6"/>
                                            </p:txEl>
                                          </p:spTgt>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fill="hold" nodeType="clickEffect">
                                  <p:stCondLst>
                                    <p:cond delay="0"/>
                                  </p:stCondLst>
                                  <p:childTnLst>
                                    <p:set>
                                      <p:cBhvr additive="repl">
                                        <p:cTn id="110" dur="1" fill="hold">
                                          <p:stCondLst>
                                            <p:cond delay="0"/>
                                          </p:stCondLst>
                                        </p:cTn>
                                        <p:tgtEl>
                                          <p:spTgt spid="84995">
                                            <p:txEl>
                                              <p:pRg st="7" end="7"/>
                                            </p:txEl>
                                          </p:spTgt>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fill="hold" nodeType="clickEffect">
                                  <p:stCondLst>
                                    <p:cond delay="0"/>
                                  </p:stCondLst>
                                  <p:childTnLst>
                                    <p:set>
                                      <p:cBhvr additive="repl">
                                        <p:cTn id="114" dur="1" fill="hold">
                                          <p:stCondLst>
                                            <p:cond delay="0"/>
                                          </p:stCondLst>
                                        </p:cTn>
                                        <p:tgtEl>
                                          <p:spTgt spid="84995">
                                            <p:txEl>
                                              <p:pRg st="8" end="8"/>
                                            </p:txEl>
                                          </p:spTgt>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fill="hold" nodeType="clickEffect">
                                  <p:stCondLst>
                                    <p:cond delay="0"/>
                                  </p:stCondLst>
                                  <p:childTnLst>
                                    <p:set>
                                      <p:cBhvr additive="repl">
                                        <p:cTn id="118" dur="1" fill="hold">
                                          <p:stCondLst>
                                            <p:cond delay="0"/>
                                          </p:stCondLst>
                                        </p:cTn>
                                        <p:tgtEl>
                                          <p:spTgt spid="84995">
                                            <p:txEl>
                                              <p:pRg st="9" end="9"/>
                                            </p:txEl>
                                          </p:spTgt>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fill="hold" nodeType="clickEffect">
                                  <p:stCondLst>
                                    <p:cond delay="0"/>
                                  </p:stCondLst>
                                  <p:childTnLst>
                                    <p:set>
                                      <p:cBhvr additive="repl">
                                        <p:cTn id="122" dur="1" fill="hold">
                                          <p:stCondLst>
                                            <p:cond delay="0"/>
                                          </p:stCondLst>
                                        </p:cTn>
                                        <p:tgtEl>
                                          <p:spTgt spid="84995">
                                            <p:txEl>
                                              <p:pRg st="10" end="10"/>
                                            </p:txEl>
                                          </p:spTgt>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fill="hold" nodeType="clickEffect">
                                  <p:stCondLst>
                                    <p:cond delay="0"/>
                                  </p:stCondLst>
                                  <p:childTnLst>
                                    <p:set>
                                      <p:cBhvr additive="repl">
                                        <p:cTn id="126" dur="1" fill="hold">
                                          <p:stCondLst>
                                            <p:cond delay="0"/>
                                          </p:stCondLst>
                                        </p:cTn>
                                        <p:tgtEl>
                                          <p:spTgt spid="84995">
                                            <p:txEl>
                                              <p:pRg st="11" end="11"/>
                                            </p:txEl>
                                          </p:spTgt>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fill="hold" nodeType="clickEffect">
                                  <p:stCondLst>
                                    <p:cond delay="0"/>
                                  </p:stCondLst>
                                  <p:childTnLst>
                                    <p:set>
                                      <p:cBhvr additive="repl">
                                        <p:cTn id="130" dur="1" fill="hold">
                                          <p:stCondLst>
                                            <p:cond delay="0"/>
                                          </p:stCondLst>
                                        </p:cTn>
                                        <p:tgtEl>
                                          <p:spTgt spid="84995">
                                            <p:txEl>
                                              <p:pRg st="12" end="12"/>
                                            </p:txEl>
                                          </p:spTgt>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fill="hold" nodeType="clickEffect">
                                  <p:stCondLst>
                                    <p:cond delay="0"/>
                                  </p:stCondLst>
                                  <p:childTnLst>
                                    <p:set>
                                      <p:cBhvr additive="repl">
                                        <p:cTn id="134" dur="1" fill="hold">
                                          <p:stCondLst>
                                            <p:cond delay="0"/>
                                          </p:stCondLst>
                                        </p:cTn>
                                        <p:tgtEl>
                                          <p:spTgt spid="84995">
                                            <p:txEl>
                                              <p:pRg st="13" end="13"/>
                                            </p:txEl>
                                          </p:spTgt>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fill="hold" nodeType="clickEffect">
                                  <p:stCondLst>
                                    <p:cond delay="0"/>
                                  </p:stCondLst>
                                  <p:childTnLst>
                                    <p:set>
                                      <p:cBhvr additive="repl">
                                        <p:cTn id="138" dur="1" fill="hold">
                                          <p:stCondLst>
                                            <p:cond delay="0"/>
                                          </p:stCondLst>
                                        </p:cTn>
                                        <p:tgtEl>
                                          <p:spTgt spid="84995">
                                            <p:txEl>
                                              <p:pRg st="14" end="14"/>
                                            </p:txEl>
                                          </p:spTgt>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fill="hold" nodeType="clickEffect">
                                  <p:stCondLst>
                                    <p:cond delay="0"/>
                                  </p:stCondLst>
                                  <p:childTnLst>
                                    <p:set>
                                      <p:cBhvr additive="repl">
                                        <p:cTn id="142" dur="1" fill="hold">
                                          <p:stCondLst>
                                            <p:cond delay="0"/>
                                          </p:stCondLst>
                                        </p:cTn>
                                        <p:tgtEl>
                                          <p:spTgt spid="84995">
                                            <p:txEl>
                                              <p:pRg st="15" end="15"/>
                                            </p:txEl>
                                          </p:spTgt>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fill="hold" nodeType="clickEffect">
                                  <p:stCondLst>
                                    <p:cond delay="0"/>
                                  </p:stCondLst>
                                  <p:childTnLst>
                                    <p:set>
                                      <p:cBhvr additive="repl">
                                        <p:cTn id="146" dur="1" fill="hold">
                                          <p:stCondLst>
                                            <p:cond delay="0"/>
                                          </p:stCondLst>
                                        </p:cTn>
                                        <p:tgtEl>
                                          <p:spTgt spid="84995">
                                            <p:txEl>
                                              <p:pRg st="16" end="16"/>
                                            </p:txEl>
                                          </p:spTgt>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fill="hold" nodeType="clickEffect">
                                  <p:stCondLst>
                                    <p:cond delay="0"/>
                                  </p:stCondLst>
                                  <p:childTnLst>
                                    <p:set>
                                      <p:cBhvr additive="repl">
                                        <p:cTn id="150" dur="1" fill="hold">
                                          <p:stCondLst>
                                            <p:cond delay="0"/>
                                          </p:stCondLst>
                                        </p:cTn>
                                        <p:tgtEl>
                                          <p:spTgt spid="84995">
                                            <p:txEl>
                                              <p:pRg st="17" end="17"/>
                                            </p:txEl>
                                          </p:spTgt>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fill="hold" nodeType="clickEffect">
                                  <p:stCondLst>
                                    <p:cond delay="0"/>
                                  </p:stCondLst>
                                  <p:childTnLst>
                                    <p:set>
                                      <p:cBhvr additive="repl">
                                        <p:cTn id="154" dur="1" fill="hold">
                                          <p:stCondLst>
                                            <p:cond delay="0"/>
                                          </p:stCondLst>
                                        </p:cTn>
                                        <p:tgtEl>
                                          <p:spTgt spid="8499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 Τίτλος">
            <a:extLst>
              <a:ext uri="{FF2B5EF4-FFF2-40B4-BE49-F238E27FC236}">
                <a16:creationId xmlns:a16="http://schemas.microsoft.com/office/drawing/2014/main" xmlns="" id="{1DF1CEC0-FCC1-4BBD-8CE0-2C6516C88CEC}"/>
              </a:ext>
            </a:extLst>
          </p:cNvPr>
          <p:cNvSpPr>
            <a:spLocks noGrp="1"/>
          </p:cNvSpPr>
          <p:nvPr>
            <p:ph type="title"/>
          </p:nvPr>
        </p:nvSpPr>
        <p:spPr>
          <a:xfrm>
            <a:off x="2136775" y="228600"/>
            <a:ext cx="8153400" cy="990600"/>
          </a:xfrm>
        </p:spPr>
        <p:txBody>
          <a:bodyPr/>
          <a:lstStyle/>
          <a:p>
            <a:pPr eaLnBrk="1" hangingPunct="1"/>
            <a:r>
              <a:rPr lang="el-GR" altLang="en-US"/>
              <a:t>Ηγεσία</a:t>
            </a:r>
            <a:endParaRPr lang="en-US" altLang="en-US"/>
          </a:p>
        </p:txBody>
      </p:sp>
      <p:sp>
        <p:nvSpPr>
          <p:cNvPr id="3" name="2 - Θέση περιεχομένου">
            <a:extLst>
              <a:ext uri="{FF2B5EF4-FFF2-40B4-BE49-F238E27FC236}">
                <a16:creationId xmlns:a16="http://schemas.microsoft.com/office/drawing/2014/main" xmlns="" id="{0B3F70E0-BB14-4534-983D-FA549CD09AAE}"/>
              </a:ext>
            </a:extLst>
          </p:cNvPr>
          <p:cNvSpPr>
            <a:spLocks noGrp="1"/>
          </p:cNvSpPr>
          <p:nvPr>
            <p:ph sz="quarter" idx="1"/>
          </p:nvPr>
        </p:nvSpPr>
        <p:spPr>
          <a:xfrm>
            <a:off x="2136775" y="1600200"/>
            <a:ext cx="8153400" cy="4495800"/>
          </a:xfrm>
        </p:spPr>
        <p:txBody>
          <a:bodyPr>
            <a:normAutofit/>
          </a:bodyPr>
          <a:lstStyle/>
          <a:p>
            <a:pPr marL="320040" indent="-320040" eaLnBrk="1" fontAlgn="auto" hangingPunct="1">
              <a:spcAft>
                <a:spcPts val="0"/>
              </a:spcAft>
              <a:buFont typeface="Wingdings"/>
              <a:buChar char=""/>
              <a:defRPr/>
            </a:pPr>
            <a:r>
              <a:rPr lang="el-GR" b="1" dirty="0"/>
              <a:t>Οι ηγέτες πρέπει να ξεσηκώνουν τις ομάδες τους να χορεύουν στους ήχους μιας μουσικής που δεν ακούγεται ακόμα.</a:t>
            </a:r>
            <a:r>
              <a:rPr lang="el-GR" dirty="0"/>
              <a:t> </a:t>
            </a:r>
            <a:r>
              <a:rPr lang="el-GR" sz="2000" i="1" dirty="0" err="1"/>
              <a:t>Warren</a:t>
            </a:r>
            <a:r>
              <a:rPr lang="el-GR" sz="2000" i="1" dirty="0"/>
              <a:t> </a:t>
            </a:r>
            <a:r>
              <a:rPr lang="el-GR" sz="2000" i="1" dirty="0" err="1"/>
              <a:t>Bennis</a:t>
            </a:r>
            <a:r>
              <a:rPr lang="el-GR" sz="2000" i="1" dirty="0"/>
              <a:t>, 1925-, Αμερικανός γκουρού </a:t>
            </a:r>
            <a:r>
              <a:rPr lang="el-GR" sz="2000" i="1" dirty="0" err="1"/>
              <a:t>management</a:t>
            </a:r>
            <a:endParaRPr lang="el-GR" sz="2000" dirty="0"/>
          </a:p>
          <a:p>
            <a:pPr marL="320040" indent="-320040" eaLnBrk="1" fontAlgn="auto" hangingPunct="1">
              <a:spcAft>
                <a:spcPts val="0"/>
              </a:spcAft>
              <a:buFont typeface="Wingdings"/>
              <a:buChar char=""/>
              <a:defRPr/>
            </a:pPr>
            <a:r>
              <a:rPr lang="el-GR" b="1" dirty="0"/>
              <a:t>Ένας άνθρωπος που είναι γεννημένος να υπακούει, θα υπακούει ακόμα και επάνω στον θρόνο.</a:t>
            </a:r>
          </a:p>
          <a:p>
            <a:pPr marL="320040" indent="-320040" eaLnBrk="1" fontAlgn="auto" hangingPunct="1">
              <a:spcAft>
                <a:spcPts val="0"/>
              </a:spcAft>
              <a:buFont typeface="Wingdings"/>
              <a:buChar char=""/>
              <a:defRPr/>
            </a:pPr>
            <a:r>
              <a:rPr lang="el-GR" b="1" dirty="0"/>
              <a:t>Όποιος θέλει να </a:t>
            </a:r>
            <a:r>
              <a:rPr lang="el-GR" b="1" dirty="0" err="1"/>
              <a:t>κουμαντάρη</a:t>
            </a:r>
            <a:r>
              <a:rPr lang="el-GR" b="1" dirty="0"/>
              <a:t> τους Έλληνες πρέπει να </a:t>
            </a:r>
            <a:r>
              <a:rPr lang="el-GR" b="1" dirty="0" err="1"/>
              <a:t>βαστάη</a:t>
            </a:r>
            <a:r>
              <a:rPr lang="el-GR" b="1" dirty="0"/>
              <a:t> ένα δισάκι γεμάτο, ομπρός το Χριστό, πίσω τους διαόλους και στη μέση το χρυσάφι.</a:t>
            </a:r>
            <a:r>
              <a:rPr lang="el-GR" dirty="0"/>
              <a:t> </a:t>
            </a:r>
            <a:r>
              <a:rPr lang="el-GR" sz="2000" i="1" dirty="0"/>
              <a:t>Γεώργιος Καραϊσκάκης, 1782-1827, Ήρωας του ‘21</a:t>
            </a:r>
            <a:endParaRPr lang="el-GR" sz="2000" dirty="0"/>
          </a:p>
          <a:p>
            <a:pPr marL="320040" indent="-320040" eaLnBrk="1" fontAlgn="auto" hangingPunct="1">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a:extLst>
              <a:ext uri="{FF2B5EF4-FFF2-40B4-BE49-F238E27FC236}">
                <a16:creationId xmlns:a16="http://schemas.microsoft.com/office/drawing/2014/main" xmlns="" id="{36800BC4-301F-43F7-844F-33835BA26ADF}"/>
              </a:ext>
            </a:extLst>
          </p:cNvPr>
          <p:cNvSpPr>
            <a:spLocks noGrp="1" noChangeArrowheads="1"/>
          </p:cNvSpPr>
          <p:nvPr>
            <p:ph type="body" idx="4294967295"/>
          </p:nvPr>
        </p:nvSpPr>
        <p:spPr/>
        <p:txBody>
          <a:bodyPr/>
          <a:lstStyle/>
          <a:p>
            <a:pPr algn="ctr" eaLnBrk="1" hangingPunct="1">
              <a:lnSpc>
                <a:spcPct val="80000"/>
              </a:lnSpc>
              <a:spcBef>
                <a:spcPts val="1025"/>
              </a:spcBef>
              <a:buNone/>
            </a:pPr>
            <a:r>
              <a:rPr lang="el-GR" altLang="en-US" sz="4100"/>
              <a:t>   </a:t>
            </a:r>
          </a:p>
          <a:p>
            <a:pPr algn="ctr" eaLnBrk="1" hangingPunct="1">
              <a:lnSpc>
                <a:spcPct val="80000"/>
              </a:lnSpc>
              <a:spcBef>
                <a:spcPts val="1025"/>
              </a:spcBef>
              <a:buNone/>
            </a:pPr>
            <a:endParaRPr lang="el-GR" altLang="en-US" sz="4100"/>
          </a:p>
          <a:p>
            <a:pPr algn="ctr" eaLnBrk="1" hangingPunct="1">
              <a:lnSpc>
                <a:spcPct val="80000"/>
              </a:lnSpc>
              <a:spcBef>
                <a:spcPts val="1025"/>
              </a:spcBef>
              <a:buNone/>
            </a:pPr>
            <a:r>
              <a:rPr lang="en-GB" altLang="en-US" sz="4100"/>
              <a:t>Ο ρόλος του ηγέτη είναι ευρύτερος του μάνατζερ</a:t>
            </a:r>
          </a:p>
          <a:p>
            <a:pPr eaLnBrk="1" hangingPunct="1"/>
            <a:endParaRPr lang="el-GR" alt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1">
            <a:extLst>
              <a:ext uri="{FF2B5EF4-FFF2-40B4-BE49-F238E27FC236}">
                <a16:creationId xmlns:a16="http://schemas.microsoft.com/office/drawing/2014/main" xmlns="" id="{50F0BABF-D4E5-4EEF-B844-99260A82A106}"/>
              </a:ext>
            </a:extLst>
          </p:cNvPr>
          <p:cNvSpPr>
            <a:spLocks noGrp="1" noChangeArrowheads="1"/>
          </p:cNvSpPr>
          <p:nvPr>
            <p:ph type="body" idx="4294967295"/>
          </p:nvPr>
        </p:nvSpPr>
        <p:spPr>
          <a:xfrm>
            <a:off x="1774826" y="1125538"/>
            <a:ext cx="8575675" cy="4970462"/>
          </a:xfrm>
        </p:spPr>
        <p:txBody>
          <a:bodyPr/>
          <a:lstStyle/>
          <a:p>
            <a:pPr algn="ctr" eaLnBrk="1" hangingPunct="1">
              <a:lnSpc>
                <a:spcPct val="80000"/>
              </a:lnSpc>
              <a:spcBef>
                <a:spcPts val="1025"/>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4100" dirty="0">
                <a:latin typeface="Comic Sans MS" panose="030F0702030302020204" pitchFamily="66" charset="0"/>
              </a:rPr>
              <a:t>  </a:t>
            </a:r>
          </a:p>
          <a:p>
            <a:pPr eaLnBrk="1" hangingPunct="1">
              <a:lnSpc>
                <a:spcPct val="80000"/>
              </a:lnSpc>
              <a:spcBef>
                <a:spcPts val="1025"/>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4100" dirty="0">
                <a:latin typeface="Comic Sans MS" panose="030F0702030302020204" pitchFamily="66" charset="0"/>
              </a:rPr>
              <a:t>  </a:t>
            </a:r>
          </a:p>
          <a:p>
            <a:pPr eaLnBrk="1" hangingPunct="1">
              <a:lnSpc>
                <a:spcPct val="80000"/>
              </a:lnSpc>
              <a:spcBef>
                <a:spcPts val="1025"/>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4100" dirty="0">
                <a:latin typeface="Comic Sans MS" panose="030F0702030302020204" pitchFamily="66" charset="0"/>
              </a:rPr>
              <a:t>  </a:t>
            </a:r>
            <a:r>
              <a:rPr lang="en-GB" altLang="en-US" sz="4100" dirty="0"/>
              <a:t>Ο </a:t>
            </a:r>
            <a:r>
              <a:rPr lang="en-GB" altLang="en-US" sz="4100" dirty="0" err="1"/>
              <a:t>άριστος</a:t>
            </a:r>
            <a:r>
              <a:rPr lang="en-GB" altLang="en-US" sz="4100" dirty="0"/>
              <a:t> </a:t>
            </a:r>
            <a:r>
              <a:rPr lang="en-GB" altLang="en-US" sz="4100" dirty="0" err="1"/>
              <a:t>συνδυ</a:t>
            </a:r>
            <a:r>
              <a:rPr lang="en-GB" altLang="en-US" sz="4100" dirty="0"/>
              <a:t>ασμός των δύο εξασφαλίζει υψηλότερες επιδόσεις  και ταυτόχρονα υψηλότερη ικανοποίηση των ανθρώπων</a:t>
            </a:r>
          </a:p>
          <a:p>
            <a:pPr algn="ctr" eaLnBrk="1" hangingPunct="1">
              <a:lnSpc>
                <a:spcPct val="80000"/>
              </a:lnSpc>
              <a:spcBef>
                <a:spcPts val="825"/>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3300" dirty="0"/>
          </a:p>
          <a:p>
            <a:pPr algn="ctr" eaLnBrk="1" hangingPunct="1">
              <a:spcBef>
                <a:spcPts val="825"/>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3300" dirty="0"/>
          </a:p>
        </p:txBody>
      </p:sp>
      <p:pic>
        <p:nvPicPr>
          <p:cNvPr id="271363" name="Picture 2">
            <a:extLst>
              <a:ext uri="{FF2B5EF4-FFF2-40B4-BE49-F238E27FC236}">
                <a16:creationId xmlns:a16="http://schemas.microsoft.com/office/drawing/2014/main" xmlns="" id="{45121903-37AB-4D7E-85E3-3F848105D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2488" y="0"/>
            <a:ext cx="2195512"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1">
            <a:extLst>
              <a:ext uri="{FF2B5EF4-FFF2-40B4-BE49-F238E27FC236}">
                <a16:creationId xmlns:a16="http://schemas.microsoft.com/office/drawing/2014/main" xmlns="" id="{37C5C563-C9CA-4A63-8934-AA15BF76F59D}"/>
              </a:ext>
            </a:extLst>
          </p:cNvPr>
          <p:cNvSpPr>
            <a:spLocks noGrp="1" noChangeArrowheads="1"/>
          </p:cNvSpPr>
          <p:nvPr>
            <p:ph type="body" idx="4294967295"/>
          </p:nvPr>
        </p:nvSpPr>
        <p:spPr>
          <a:xfrm>
            <a:off x="1774825" y="188914"/>
            <a:ext cx="8642350" cy="5291137"/>
          </a:xfrm>
        </p:spPr>
        <p:txBody>
          <a:bodyPr/>
          <a:lstStyle/>
          <a:p>
            <a:pPr eaLnBrk="1" hangingPunct="1">
              <a:lnSpc>
                <a:spcPct val="80000"/>
              </a:lnSpc>
              <a:spcBef>
                <a:spcPts val="4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1600" b="1">
              <a:latin typeface="Comic Sans MS" panose="030F0702030302020204" pitchFamily="66" charset="0"/>
            </a:endParaRPr>
          </a:p>
          <a:p>
            <a:pPr eaLnBrk="1" hangingPunct="1">
              <a:lnSpc>
                <a:spcPct val="8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1800" b="1">
                <a:latin typeface="Comic Sans MS" panose="030F0702030302020204" pitchFamily="66" charset="0"/>
              </a:rPr>
              <a:t>      </a:t>
            </a:r>
            <a:r>
              <a:rPr lang="en-GB" altLang="en-US" sz="3600" b="1"/>
              <a:t>Συμπερασματικά……..</a:t>
            </a:r>
          </a:p>
          <a:p>
            <a:pPr eaLnBrk="1" hangingPunct="1">
              <a:lnSpc>
                <a:spcPct val="8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a:t>   </a:t>
            </a:r>
          </a:p>
          <a:p>
            <a:pPr eaLnBrk="1" hangingPunct="1">
              <a:lnSpc>
                <a:spcPct val="8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a:t>   Η ηγεσία και το μανάτζμεντ είναι συμπληρωματικές έννοιες και αλληλοεπηρεαζόμενες. </a:t>
            </a:r>
          </a:p>
          <a:p>
            <a:pPr eaLnBrk="1" hangingPunct="1">
              <a:lnSpc>
                <a:spcPct val="8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a:t>   </a:t>
            </a:r>
          </a:p>
          <a:p>
            <a:pPr eaLnBrk="1" hangingPunct="1">
              <a:lnSpc>
                <a:spcPct val="8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a:t>   Δηλαδή το μάνατζμεντ αντιμετωπίζει κυρίως την πολυπλοκότητα στις σύγχρονες οργανώσεις, ενώ η ηγεσία αντιμετωπίζει τις αλλαγές του σύγχρονου κόσμου, </a:t>
            </a:r>
            <a:r>
              <a:rPr lang="en-GB" altLang="en-US" b="1"/>
              <a:t>J.Kotter</a:t>
            </a:r>
          </a:p>
          <a:p>
            <a:pPr eaLnBrk="1" hangingPunct="1">
              <a:lnSpc>
                <a:spcPct val="8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a:latin typeface="Comic Sans MS" panose="030F0702030302020204" pitchFamily="66" charset="0"/>
              </a:rPr>
              <a:t>  </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le 1">
            <a:extLst>
              <a:ext uri="{FF2B5EF4-FFF2-40B4-BE49-F238E27FC236}">
                <a16:creationId xmlns:a16="http://schemas.microsoft.com/office/drawing/2014/main" xmlns="" id="{E89CF89B-DD4C-42F3-AD0A-B4FBFA331197}"/>
              </a:ext>
            </a:extLst>
          </p:cNvPr>
          <p:cNvSpPr>
            <a:spLocks noGrp="1"/>
          </p:cNvSpPr>
          <p:nvPr>
            <p:ph type="title" idx="4294967295"/>
          </p:nvPr>
        </p:nvSpPr>
        <p:spPr/>
        <p:txBody>
          <a:bodyPr/>
          <a:lstStyle/>
          <a:p>
            <a:r>
              <a:rPr lang="el-GR" altLang="en-US"/>
              <a:t>Ένας ηγέτης είναι και αποτελεσματικός μάνατζερ?</a:t>
            </a:r>
          </a:p>
        </p:txBody>
      </p:sp>
      <p:sp>
        <p:nvSpPr>
          <p:cNvPr id="273411" name="Content Placeholder 2">
            <a:extLst>
              <a:ext uri="{FF2B5EF4-FFF2-40B4-BE49-F238E27FC236}">
                <a16:creationId xmlns:a16="http://schemas.microsoft.com/office/drawing/2014/main" xmlns="" id="{9679478C-1E5B-4440-8449-B160859468D5}"/>
              </a:ext>
            </a:extLst>
          </p:cNvPr>
          <p:cNvSpPr>
            <a:spLocks noGrp="1"/>
          </p:cNvSpPr>
          <p:nvPr>
            <p:ph idx="4294967295"/>
          </p:nvPr>
        </p:nvSpPr>
        <p:spPr/>
        <p:txBody>
          <a:bodyPr/>
          <a:lstStyle/>
          <a:p>
            <a:pPr>
              <a:buFont typeface="Arial" panose="020B0604020202020204" pitchFamily="34" charset="0"/>
              <a:buNone/>
            </a:pPr>
            <a:r>
              <a:rPr lang="el-GR" altLang="en-US"/>
              <a:t>   </a:t>
            </a:r>
          </a:p>
          <a:p>
            <a:pPr>
              <a:buFont typeface="Arial" panose="020B0604020202020204" pitchFamily="34" charset="0"/>
              <a:buNone/>
            </a:pPr>
            <a:r>
              <a:rPr lang="el-GR" altLang="en-US"/>
              <a:t>   Μπορεί δηλαδή:</a:t>
            </a:r>
          </a:p>
          <a:p>
            <a:r>
              <a:rPr lang="el-GR" altLang="en-US"/>
              <a:t>Να επιλέγει σωστούς ανθρώπους,</a:t>
            </a:r>
          </a:p>
          <a:p>
            <a:r>
              <a:rPr lang="el-GR" altLang="en-US"/>
              <a:t>Να προγραμματίζει,</a:t>
            </a:r>
          </a:p>
          <a:p>
            <a:r>
              <a:rPr lang="el-GR" altLang="en-US"/>
              <a:t>Να οργανώνει,</a:t>
            </a:r>
          </a:p>
          <a:p>
            <a:r>
              <a:rPr lang="el-GR" altLang="en-US"/>
              <a:t>Να ελέγχει και</a:t>
            </a:r>
          </a:p>
          <a:p>
            <a:r>
              <a:rPr lang="el-GR" altLang="en-US"/>
              <a:t>Να παίρνει αποφάσεις εγκαίρως</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a:extLst>
              <a:ext uri="{FF2B5EF4-FFF2-40B4-BE49-F238E27FC236}">
                <a16:creationId xmlns:a16="http://schemas.microsoft.com/office/drawing/2014/main" xmlns="" id="{1821AA88-877C-46C3-9EF4-F4415DEC08EE}"/>
              </a:ext>
            </a:extLst>
          </p:cNvPr>
          <p:cNvSpPr>
            <a:spLocks noGrp="1"/>
          </p:cNvSpPr>
          <p:nvPr>
            <p:ph type="title" idx="4294967295"/>
          </p:nvPr>
        </p:nvSpPr>
        <p:spPr/>
        <p:txBody>
          <a:bodyPr/>
          <a:lstStyle/>
          <a:p>
            <a:r>
              <a:rPr lang="el-GR" altLang="en-US"/>
              <a:t>Στηρίζεται σε αξίες όπως:</a:t>
            </a:r>
          </a:p>
        </p:txBody>
      </p:sp>
      <p:sp>
        <p:nvSpPr>
          <p:cNvPr id="274435" name="Content Placeholder 2">
            <a:extLst>
              <a:ext uri="{FF2B5EF4-FFF2-40B4-BE49-F238E27FC236}">
                <a16:creationId xmlns:a16="http://schemas.microsoft.com/office/drawing/2014/main" xmlns="" id="{25735047-9FD8-498E-9FBF-95A2D9A45771}"/>
              </a:ext>
            </a:extLst>
          </p:cNvPr>
          <p:cNvSpPr>
            <a:spLocks noGrp="1"/>
          </p:cNvSpPr>
          <p:nvPr>
            <p:ph idx="4294967295"/>
          </p:nvPr>
        </p:nvSpPr>
        <p:spPr/>
        <p:txBody>
          <a:bodyPr/>
          <a:lstStyle/>
          <a:p>
            <a:r>
              <a:rPr lang="el-GR" altLang="en-US"/>
              <a:t>Ακεραιότητα</a:t>
            </a:r>
          </a:p>
          <a:p>
            <a:r>
              <a:rPr lang="el-GR" altLang="en-US"/>
              <a:t>Εντιμότητα</a:t>
            </a:r>
          </a:p>
          <a:p>
            <a:r>
              <a:rPr lang="el-GR" altLang="en-US"/>
              <a:t>Συνέπεια</a:t>
            </a:r>
          </a:p>
          <a:p>
            <a:r>
              <a:rPr lang="el-GR" altLang="en-US"/>
              <a:t>Υπευθυνότητα</a:t>
            </a:r>
          </a:p>
          <a:p>
            <a:r>
              <a:rPr lang="el-GR" altLang="en-US"/>
              <a:t>Δικαιοσύνη</a:t>
            </a:r>
          </a:p>
          <a:p>
            <a:r>
              <a:rPr lang="el-GR" altLang="en-US"/>
              <a:t>Αξιοπρέπεια και</a:t>
            </a:r>
          </a:p>
          <a:p>
            <a:r>
              <a:rPr lang="el-GR" altLang="en-US"/>
              <a:t>Ταπεινοφροσύνη.</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3BF5C64-C620-4527-B9FB-B767F7534323}"/>
              </a:ext>
            </a:extLst>
          </p:cNvPr>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l-GR"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Μελέτη Περίπτωσης</a:t>
            </a:r>
          </a:p>
        </p:txBody>
      </p:sp>
      <p:sp>
        <p:nvSpPr>
          <p:cNvPr id="3" name="Θέση περιεχομένου 2">
            <a:extLst>
              <a:ext uri="{FF2B5EF4-FFF2-40B4-BE49-F238E27FC236}">
                <a16:creationId xmlns:a16="http://schemas.microsoft.com/office/drawing/2014/main" xmlns="" id="{6F514EB4-2B8D-46C6-9F2D-EC840EE73FF5}"/>
              </a:ext>
            </a:extLst>
          </p:cNvPr>
          <p:cNvSpPr>
            <a:spLocks noGrp="1"/>
          </p:cNvSpPr>
          <p:nvPr>
            <p:ph idx="1"/>
          </p:nvPr>
        </p:nvSpPr>
        <p:spPr/>
        <p:txBody>
          <a:bodyPr/>
          <a:lstStyle/>
          <a:p>
            <a:pPr marL="0" indent="0">
              <a:buNone/>
            </a:pPr>
            <a:r>
              <a:rPr lang="el-GR" dirty="0"/>
              <a:t>Σε ομάδες των πέντε ατόμων συζητείστε τα χαρακτηριστικά των προϊσταμένων στη δημόσια διοίκηση και απαντήστε αιτιολογημένα στα παρακάτω ερωτήματα:</a:t>
            </a:r>
          </a:p>
          <a:p>
            <a:pPr marL="514350" indent="-514350">
              <a:buFont typeface="+mj-lt"/>
              <a:buAutoNum type="arabicPeriod"/>
            </a:pPr>
            <a:r>
              <a:rPr lang="el-GR" dirty="0"/>
              <a:t>Οι προϊστάμενοι είναι περισσότερο μάνατζερ/γραφειοκράτες ή ηγέτες;</a:t>
            </a:r>
          </a:p>
          <a:p>
            <a:pPr marL="514350" indent="-514350">
              <a:buFont typeface="+mj-lt"/>
              <a:buAutoNum type="arabicPeriod"/>
            </a:pPr>
            <a:r>
              <a:rPr lang="el-GR" dirty="0"/>
              <a:t>Ποιες ικανότητες/δεξιότητες πιστεύετε ότι πρέπει να αναπτύξουν/ αποκτήσουν ώστε να είναι περισσότερο αποτελεσματικοί μάνατζερ και ηγέτες;</a:t>
            </a:r>
          </a:p>
          <a:p>
            <a:endParaRPr lang="el-GR" dirty="0"/>
          </a:p>
        </p:txBody>
      </p:sp>
    </p:spTree>
    <p:extLst>
      <p:ext uri="{BB962C8B-B14F-4D97-AF65-F5344CB8AC3E}">
        <p14:creationId xmlns:p14="http://schemas.microsoft.com/office/powerpoint/2010/main" val="35229079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CE9752F6-D839-47E2-AABC-20EA7B872BCC}"/>
              </a:ext>
            </a:extLst>
          </p:cNvPr>
          <p:cNvSpPr>
            <a:spLocks noGrp="1"/>
          </p:cNvSpPr>
          <p:nvPr>
            <p:ph idx="1"/>
          </p:nvPr>
        </p:nvSpPr>
        <p:spPr/>
        <p:txBody>
          <a:bodyPr/>
          <a:lstStyle/>
          <a:p>
            <a:endParaRPr lang="el-GR" dirty="0"/>
          </a:p>
          <a:p>
            <a:endParaRPr lang="en-US" dirty="0"/>
          </a:p>
          <a:p>
            <a:pPr marL="0" indent="0" algn="ctr">
              <a:buNone/>
            </a:pPr>
            <a:r>
              <a:rPr lang="el-GR" sz="3600" dirty="0"/>
              <a:t>Ευχαριστώ για την Προσοχή σας!</a:t>
            </a:r>
          </a:p>
        </p:txBody>
      </p:sp>
      <p:pic>
        <p:nvPicPr>
          <p:cNvPr id="4" name="Εικόνα 3">
            <a:extLst>
              <a:ext uri="{FF2B5EF4-FFF2-40B4-BE49-F238E27FC236}">
                <a16:creationId xmlns:a16="http://schemas.microsoft.com/office/drawing/2014/main" xmlns="" id="{A83EBE86-AFE6-4E9B-A212-C9500910A7F8}"/>
              </a:ext>
            </a:extLst>
          </p:cNvPr>
          <p:cNvPicPr>
            <a:picLocks noChangeAspect="1"/>
          </p:cNvPicPr>
          <p:nvPr/>
        </p:nvPicPr>
        <p:blipFill>
          <a:blip r:embed="rId2"/>
          <a:stretch>
            <a:fillRect/>
          </a:stretch>
        </p:blipFill>
        <p:spPr>
          <a:xfrm>
            <a:off x="3310693" y="68584"/>
            <a:ext cx="5316173" cy="1457070"/>
          </a:xfrm>
          <a:prstGeom prst="rect">
            <a:avLst/>
          </a:prstGeom>
        </p:spPr>
      </p:pic>
    </p:spTree>
    <p:extLst>
      <p:ext uri="{BB962C8B-B14F-4D97-AF65-F5344CB8AC3E}">
        <p14:creationId xmlns:p14="http://schemas.microsoft.com/office/powerpoint/2010/main" val="1992033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 Τίτλος">
            <a:extLst>
              <a:ext uri="{FF2B5EF4-FFF2-40B4-BE49-F238E27FC236}">
                <a16:creationId xmlns:a16="http://schemas.microsoft.com/office/drawing/2014/main" xmlns="" id="{7C60D5B4-3B7C-42C0-B549-8C9344A027C6}"/>
              </a:ext>
            </a:extLst>
          </p:cNvPr>
          <p:cNvSpPr>
            <a:spLocks noGrp="1"/>
          </p:cNvSpPr>
          <p:nvPr>
            <p:ph type="title"/>
          </p:nvPr>
        </p:nvSpPr>
        <p:spPr>
          <a:xfrm>
            <a:off x="2136775" y="228600"/>
            <a:ext cx="8153400" cy="990600"/>
          </a:xfrm>
        </p:spPr>
        <p:txBody>
          <a:bodyPr/>
          <a:lstStyle/>
          <a:p>
            <a:pPr eaLnBrk="1" hangingPunct="1"/>
            <a:r>
              <a:rPr lang="el-GR" altLang="en-US"/>
              <a:t>Ηγεσία</a:t>
            </a:r>
            <a:endParaRPr lang="en-US" altLang="en-US"/>
          </a:p>
        </p:txBody>
      </p:sp>
      <p:sp>
        <p:nvSpPr>
          <p:cNvPr id="3" name="2 - Θέση περιεχομένου">
            <a:extLst>
              <a:ext uri="{FF2B5EF4-FFF2-40B4-BE49-F238E27FC236}">
                <a16:creationId xmlns:a16="http://schemas.microsoft.com/office/drawing/2014/main" xmlns="" id="{CF706D48-E9D2-4151-9F1F-87E43E4B6043}"/>
              </a:ext>
            </a:extLst>
          </p:cNvPr>
          <p:cNvSpPr>
            <a:spLocks noGrp="1"/>
          </p:cNvSpPr>
          <p:nvPr>
            <p:ph sz="quarter" idx="1"/>
          </p:nvPr>
        </p:nvSpPr>
        <p:spPr>
          <a:xfrm>
            <a:off x="2136775" y="1600200"/>
            <a:ext cx="8153400" cy="4495800"/>
          </a:xfrm>
        </p:spPr>
        <p:txBody>
          <a:bodyPr>
            <a:normAutofit/>
          </a:bodyPr>
          <a:lstStyle/>
          <a:p>
            <a:pPr marL="320040" indent="-320040" eaLnBrk="1" fontAlgn="auto" hangingPunct="1">
              <a:spcAft>
                <a:spcPts val="0"/>
              </a:spcAft>
              <a:buFont typeface="Wingdings"/>
              <a:buChar char=""/>
              <a:defRPr/>
            </a:pPr>
            <a:r>
              <a:rPr lang="el-GR" b="1" dirty="0"/>
              <a:t>Εκείνος που θέλει να είναι ηγέτης πρέπει συνεχώς να πολεμά σε δυο μέτωπα: μ’ αυτούς που καθυστερούν και μ’ αυτούς που προηγούνται.</a:t>
            </a:r>
            <a:r>
              <a:rPr lang="el-GR" dirty="0"/>
              <a:t> </a:t>
            </a:r>
            <a:r>
              <a:rPr lang="el-GR" sz="2000" i="1" dirty="0"/>
              <a:t>Ιωσήφ Στάλιν, 1879-1953, Σοβιετικός ηγέτης</a:t>
            </a:r>
            <a:endParaRPr lang="el-GR" sz="2000" dirty="0"/>
          </a:p>
          <a:p>
            <a:pPr marL="320040" indent="-320040" eaLnBrk="1" fontAlgn="auto" hangingPunct="1">
              <a:spcAft>
                <a:spcPts val="0"/>
              </a:spcAft>
              <a:buFont typeface="Wingdings"/>
              <a:buChar char=""/>
              <a:defRPr/>
            </a:pPr>
            <a:r>
              <a:rPr lang="el-GR" b="1" dirty="0"/>
              <a:t>Το να γίνεις ηγέτης σημαίνει να γίνεις ο εαυτός σου. Είναι ακριβώς τόσο απλό και, επίσης, εξίσου δύσκολο.</a:t>
            </a:r>
            <a:r>
              <a:rPr lang="el-GR" dirty="0"/>
              <a:t> </a:t>
            </a:r>
            <a:r>
              <a:rPr lang="el-GR" sz="2000" i="1" dirty="0" err="1">
                <a:solidFill>
                  <a:srgbClr val="002060"/>
                </a:solidFill>
              </a:rPr>
              <a:t>Warren</a:t>
            </a:r>
            <a:r>
              <a:rPr lang="el-GR" sz="2000" i="1" dirty="0">
                <a:solidFill>
                  <a:srgbClr val="002060"/>
                </a:solidFill>
              </a:rPr>
              <a:t> </a:t>
            </a:r>
            <a:r>
              <a:rPr lang="el-GR" sz="2000" i="1" dirty="0" err="1">
                <a:solidFill>
                  <a:srgbClr val="002060"/>
                </a:solidFill>
              </a:rPr>
              <a:t>Bennis</a:t>
            </a:r>
            <a:r>
              <a:rPr lang="el-GR" sz="2000" i="1" dirty="0">
                <a:solidFill>
                  <a:srgbClr val="002060"/>
                </a:solidFill>
              </a:rPr>
              <a:t>, 1925-, Αμερικανός γκουρού </a:t>
            </a:r>
            <a:r>
              <a:rPr lang="el-GR" sz="2000" i="1" dirty="0" err="1">
                <a:solidFill>
                  <a:srgbClr val="002060"/>
                </a:solidFill>
              </a:rPr>
              <a:t>management</a:t>
            </a:r>
            <a:endParaRPr lang="el-GR" sz="2000" dirty="0">
              <a:solidFill>
                <a:srgbClr val="002060"/>
              </a:solidFill>
            </a:endParaRPr>
          </a:p>
          <a:p>
            <a:pPr marL="320040" indent="-320040" eaLnBrk="1" fontAlgn="auto" hangingPunct="1">
              <a:spcAft>
                <a:spcPts val="0"/>
              </a:spcAft>
              <a:buFont typeface="Wingdings"/>
              <a:buChar char=""/>
              <a:defRPr/>
            </a:pPr>
            <a:r>
              <a:rPr lang="el-GR" b="1" dirty="0"/>
              <a:t>Τους αντιπάλους σου ή πρέπει να τους παίρνεις με το μέρος σου ή να τους εκμηδενίζεις.</a:t>
            </a:r>
            <a:r>
              <a:rPr lang="el-GR" dirty="0"/>
              <a:t> </a:t>
            </a:r>
            <a:r>
              <a:rPr lang="el-GR" sz="2200" i="1" dirty="0"/>
              <a:t>Νικολό Μακιαβέλι, 1469-1527, Ιταλός πολιτικός φιλόσοφος</a:t>
            </a:r>
            <a:endParaRPr lang="el-GR" sz="2200" dirty="0"/>
          </a:p>
          <a:p>
            <a:pPr marL="320040" indent="-320040" eaLnBrk="1" fontAlgn="auto" hangingPunct="1">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701</TotalTime>
  <Words>3200</Words>
  <Application>Microsoft Office PowerPoint</Application>
  <PresentationFormat>Custom</PresentationFormat>
  <Paragraphs>622</Paragraphs>
  <Slides>86</Slides>
  <Notes>32</Notes>
  <HiddenSlides>0</HiddenSlides>
  <MMClips>1</MMClips>
  <ScaleCrop>false</ScaleCrop>
  <HeadingPairs>
    <vt:vector size="4" baseType="variant">
      <vt:variant>
        <vt:lpstr>Theme</vt:lpstr>
      </vt:variant>
      <vt:variant>
        <vt:i4>2</vt:i4>
      </vt:variant>
      <vt:variant>
        <vt:lpstr>Slide Titles</vt:lpstr>
      </vt:variant>
      <vt:variant>
        <vt:i4>86</vt:i4>
      </vt:variant>
    </vt:vector>
  </HeadingPairs>
  <TitlesOfParts>
    <vt:vector size="88" baseType="lpstr">
      <vt:lpstr>Θέμα του Office</vt:lpstr>
      <vt:lpstr>1_Θέμα του Office</vt:lpstr>
      <vt:lpstr>Ηγεσία </vt:lpstr>
      <vt:lpstr>   Περιεχόμενα   Ενότητα 1η: Το φαινόμενο της ηγεσίας και προσεγγίσεις  Ενότητα 2η: Αποτελεσματική ηγετική συμπεριφορά / Συστατικά στοιχεία ηγέτη  Ενότητα 3η: Ηγεσία  και Μάντζμεντ στους οργανισμούς     </vt:lpstr>
      <vt:lpstr>Το Φαινόμενο της Ηγεσίας και Προσεγγίσεις </vt:lpstr>
      <vt:lpstr>Λίγα Λόγια για τον  ΗΓΕΤΗ</vt:lpstr>
      <vt:lpstr>Ηγεσία</vt:lpstr>
      <vt:lpstr>PowerPoint Presentation</vt:lpstr>
      <vt:lpstr>Ηγεσία</vt:lpstr>
      <vt:lpstr>Ηγεσία</vt:lpstr>
      <vt:lpstr>Ηγεσία</vt:lpstr>
      <vt:lpstr>Ηγεσία</vt:lpstr>
      <vt:lpstr>PowerPoint Presentation</vt:lpstr>
      <vt:lpstr>   Προκλήσεις Ηγεσίας στο Δημόσιο</vt:lpstr>
      <vt:lpstr>Ηγεσία και Φύλο</vt:lpstr>
      <vt:lpstr>Ηγεσία…</vt:lpstr>
      <vt:lpstr>PowerPoint Presentation</vt:lpstr>
      <vt:lpstr>PowerPoint Presentation</vt:lpstr>
      <vt:lpstr>PowerPoint Presentation</vt:lpstr>
      <vt:lpstr>Απόφαση…</vt:lpstr>
      <vt:lpstr>Οι δύο Ελλάδες… του Σεφέρη</vt:lpstr>
      <vt:lpstr>PowerPoint Presentation</vt:lpstr>
      <vt:lpstr>PowerPoint Presentation</vt:lpstr>
      <vt:lpstr>Το φαινόμενο της ηγεσίας…</vt:lpstr>
      <vt:lpstr>Ορισμός/έργο της Ηγεσίας</vt:lpstr>
      <vt:lpstr>Ο Ηγέτης Ακολουθεί…</vt:lpstr>
      <vt:lpstr>Ο Ηγέτης Ακολουθεί…</vt:lpstr>
      <vt:lpstr>Σκοπός του Ηγέτη</vt:lpstr>
      <vt:lpstr>Ηγεσία…</vt:lpstr>
      <vt:lpstr>Με άλλα λόγια…</vt:lpstr>
      <vt:lpstr>Η επιρροή αυτή</vt:lpstr>
      <vt:lpstr>Αποτελεσματική ηγετική συμπεριφορά / Συστατικά στοιχεία ηγέτη  </vt:lpstr>
      <vt:lpstr>Οι Θεωρίες του Σπουδαίου Ανδρός</vt:lpstr>
      <vt:lpstr>Ιστορικές Μεταβολές στη Θεώρηση των Χαρακτηριστικών</vt:lpstr>
      <vt:lpstr>Χαρακτηριστικά της Ηγεσίας</vt:lpstr>
      <vt:lpstr>Τι Πρέπει να Διαθέτει ο Ηγέτης  </vt:lpstr>
      <vt:lpstr>PowerPoint Presentation</vt:lpstr>
      <vt:lpstr>PowerPoint Presentation</vt:lpstr>
      <vt:lpstr>Η θεωρία των χαρακτηριστικών: Τα κοινά στοιχεία που εντοπίστηκαν…</vt:lpstr>
      <vt:lpstr>Συνοπτικά…</vt:lpstr>
      <vt:lpstr>Κατηγορίες Ηγεσίας</vt:lpstr>
      <vt:lpstr>Καθοδηγητική Ηγεσία</vt:lpstr>
      <vt:lpstr>Συναλλακτική Ηγεσία vs Ηγεσία που Μεταμορφώνει</vt:lpstr>
      <vt:lpstr>Χαρισματική Ηγεσία</vt:lpstr>
      <vt:lpstr>Ηγεσία Ενδυνάμωσης</vt:lpstr>
      <vt:lpstr>Εμπόδια στην Ενδυνάμωση</vt:lpstr>
      <vt:lpstr>Κατηγορίες Ηγετών</vt:lpstr>
      <vt:lpstr>Οραματιστής</vt:lpstr>
      <vt:lpstr>Επιβλητικός</vt:lpstr>
      <vt:lpstr>Ρυθμιστής</vt:lpstr>
      <vt:lpstr>Προπονητής</vt:lpstr>
      <vt:lpstr>Σχεσιακός</vt:lpstr>
      <vt:lpstr>Δημοκρατικός</vt:lpstr>
      <vt:lpstr>Χαρισματικός</vt:lpstr>
      <vt:lpstr>Χαρισματικός ηγέτης…</vt:lpstr>
      <vt:lpstr>Με αποτέλεσμα…</vt:lpstr>
      <vt:lpstr>Ο χαρισματικός ηγέτης διακρίνεται από:</vt:lpstr>
      <vt:lpstr>Ηγεσία - Πρόκληση</vt:lpstr>
      <vt:lpstr>Άσκηση</vt:lpstr>
      <vt:lpstr>Μοντέλα Ηγεσίας</vt:lpstr>
      <vt:lpstr>Αυταρχικό ως Παραχωρητικό</vt:lpstr>
      <vt:lpstr>Μοντέλα βασισμένα στους Οπαδούς</vt:lpstr>
      <vt:lpstr>Θεωρία X και θεωρία Y (Douglas McGregor)</vt:lpstr>
      <vt:lpstr> Θεωρίες Χ και Υ  (D. McGregor) </vt:lpstr>
      <vt:lpstr>Η Θεωρία του FIEDLER (ενδεχομενικό μοντέλο) (1)‏</vt:lpstr>
      <vt:lpstr>PowerPoint Presentation</vt:lpstr>
      <vt:lpstr>Η κλίμακα Ηγεσίας LPC του Fiedler (Least Preferred Co-worker)‏</vt:lpstr>
      <vt:lpstr>PowerPoint Presentation</vt:lpstr>
      <vt:lpstr>PowerPoint Presentation</vt:lpstr>
      <vt:lpstr>Κατά Περίπτωση Ηγεσία Vroom – Yetton</vt:lpstr>
      <vt:lpstr>Ηγεσία Κατά Περίπτωση (1)‏</vt:lpstr>
      <vt:lpstr>Ηγεσία Κατά Περίπτωση (2)‏</vt:lpstr>
      <vt:lpstr>PowerPoint Presentation</vt:lpstr>
      <vt:lpstr>Ηγεσία  και Μάνατζμεντ στους Οργανισμούς   </vt:lpstr>
      <vt:lpstr>PowerPoint Presentation</vt:lpstr>
      <vt:lpstr> Διαφορές Μάνατζμεντ - Ηγεσίας</vt:lpstr>
      <vt:lpstr>Ηγέτης και Μάνατζερ</vt:lpstr>
      <vt:lpstr>PowerPoint Presentation</vt:lpstr>
      <vt:lpstr>Μάνατζμεντ vs Ηγεσία</vt:lpstr>
      <vt:lpstr>PowerPoint Presentation</vt:lpstr>
      <vt:lpstr>ΓΡΑΦΕΙΟΚΡΑΤΗΣ vs ΗΓΕΤΗΣ</vt:lpstr>
      <vt:lpstr>PowerPoint Presentation</vt:lpstr>
      <vt:lpstr>PowerPoint Presentation</vt:lpstr>
      <vt:lpstr>PowerPoint Presentation</vt:lpstr>
      <vt:lpstr>Ένας ηγέτης είναι και αποτελεσματικός μάνατζερ?</vt:lpstr>
      <vt:lpstr>Στηρίζεται σε αξίες όπως:</vt:lpstr>
      <vt:lpstr>Μελέτη Περίπτωσης</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Ανθρώπινο Δυναμικό στη Δημόσια Διοίκηση</dc:title>
  <dc:creator>Dell</dc:creator>
  <cp:lastModifiedBy>316teacher</cp:lastModifiedBy>
  <cp:revision>46</cp:revision>
  <dcterms:created xsi:type="dcterms:W3CDTF">2017-12-02T17:29:22Z</dcterms:created>
  <dcterms:modified xsi:type="dcterms:W3CDTF">2019-07-09T10:43:25Z</dcterms:modified>
</cp:coreProperties>
</file>