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037DB-74DF-4775-B990-274E7EA0FF30}" type="datetimeFigureOut">
              <a:rPr lang="el-GR" smtClean="0"/>
              <a:t>27/06/2018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30ED7-26D5-48B5-8A2C-E9C78D59E669}" type="slidenum">
              <a:rPr lang="el-GR" smtClean="0"/>
              <a:t>‹#›</a:t>
            </a:fld>
            <a:endParaRPr lang="el-GR"/>
          </a:p>
        </p:txBody>
      </p:sp>
    </p:spTree>
    <p:extLst>
      <p:ext uri="{BB962C8B-B14F-4D97-AF65-F5344CB8AC3E}">
        <p14:creationId xmlns:p14="http://schemas.microsoft.com/office/powerpoint/2010/main" val="137887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42605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679055"/>
            <a:ext cx="7200800" cy="1686049"/>
          </a:xfrm>
        </p:spPr>
        <p:txBody>
          <a:bodyPr>
            <a:noAutofit/>
          </a:bodyPr>
          <a:lstStyle/>
          <a:p>
            <a:r>
              <a:rPr lang="el-GR" sz="3600" b="1" u="sng" dirty="0"/>
              <a:t>«ΣΥΣΤΗΜΑΤΑ ΠΛΗΡΟΦΟΡΙΚΗΣ ΟΡΓΑΝΙΣΜΩΝ ΚΟΙΝΩΝΙΚΗΣ ΠΟΛΙΤΙΚΗΣ»</a:t>
            </a:r>
            <a:endParaRPr lang="el-GR" sz="3600" dirty="0"/>
          </a:p>
        </p:txBody>
      </p:sp>
      <p:sp>
        <p:nvSpPr>
          <p:cNvPr id="3" name="Subtitle 2"/>
          <p:cNvSpPr>
            <a:spLocks noGrp="1"/>
          </p:cNvSpPr>
          <p:nvPr>
            <p:ph type="subTitle" idx="1"/>
          </p:nvPr>
        </p:nvSpPr>
        <p:spPr>
          <a:xfrm>
            <a:off x="1403648" y="4606280"/>
            <a:ext cx="6400800" cy="1198984"/>
          </a:xfrm>
        </p:spPr>
        <p:txBody>
          <a:bodyPr>
            <a:normAutofit/>
          </a:bodyPr>
          <a:lstStyle/>
          <a:p>
            <a:r>
              <a:rPr lang="el-GR" dirty="0" smtClean="0"/>
              <a:t>Ενότητα 4</a:t>
            </a:r>
          </a:p>
          <a:p>
            <a:r>
              <a:rPr lang="el-GR" dirty="0" smtClean="0"/>
              <a:t>Ενιαίος </a:t>
            </a:r>
            <a:r>
              <a:rPr lang="el-GR" dirty="0"/>
              <a:t>Φορέας Κοινωνικής Ασφάλισης</a:t>
            </a:r>
          </a:p>
        </p:txBody>
      </p:sp>
      <p:sp>
        <p:nvSpPr>
          <p:cNvPr id="7" name="Rectangle 6"/>
          <p:cNvSpPr/>
          <p:nvPr/>
        </p:nvSpPr>
        <p:spPr>
          <a:xfrm>
            <a:off x="1840585" y="1687799"/>
            <a:ext cx="5899767" cy="517065"/>
          </a:xfrm>
          <a:prstGeom prst="rect">
            <a:avLst/>
          </a:prstGeom>
        </p:spPr>
        <p:txBody>
          <a:bodyPr wrap="square">
            <a:spAutoFit/>
          </a:bodyPr>
          <a:lstStyle/>
          <a:p>
            <a:pPr>
              <a:lnSpc>
                <a:spcPct val="115000"/>
              </a:lnSpc>
              <a:spcAft>
                <a:spcPts val="1000"/>
              </a:spcAft>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141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l-GR" sz="3600" b="1" dirty="0"/>
              <a:t>Ενιαίο Ασφαλιστικό </a:t>
            </a:r>
            <a:r>
              <a:rPr lang="el-GR" sz="3600" b="1" dirty="0" smtClean="0"/>
              <a:t>Ιστορικό</a:t>
            </a:r>
            <a:endParaRPr lang="el-GR" sz="3600" b="1" dirty="0"/>
          </a:p>
        </p:txBody>
      </p:sp>
      <p:sp>
        <p:nvSpPr>
          <p:cNvPr id="3" name="Content Placeholder 2"/>
          <p:cNvSpPr>
            <a:spLocks noGrp="1"/>
          </p:cNvSpPr>
          <p:nvPr>
            <p:ph idx="1"/>
          </p:nvPr>
        </p:nvSpPr>
        <p:spPr/>
        <p:txBody>
          <a:bodyPr>
            <a:normAutofit lnSpcReduction="10000"/>
          </a:bodyPr>
          <a:lstStyle/>
          <a:p>
            <a:pPr>
              <a:spcBef>
                <a:spcPts val="0"/>
              </a:spcBef>
              <a:buFont typeface="Wingdings" panose="05000000000000000000" pitchFamily="2" charset="2"/>
              <a:buChar char="Ø"/>
            </a:pPr>
            <a:r>
              <a:rPr lang="el-GR" dirty="0" smtClean="0"/>
              <a:t>Σχεδιάζει </a:t>
            </a:r>
            <a:r>
              <a:rPr lang="el-GR" dirty="0"/>
              <a:t>δράσεις που θα δημιουργήσουν την επόμενη γενιά πληροφοριακής υποδομής για τον Φορέα και θα αποτελέσουν σημείο αναφοράς για την υλοποίηση της ενοποίησης όλων των ΦΚΑ</a:t>
            </a:r>
            <a:r>
              <a:rPr lang="el-GR" dirty="0" smtClean="0"/>
              <a:t>. </a:t>
            </a:r>
          </a:p>
          <a:p>
            <a:pPr>
              <a:spcBef>
                <a:spcPts val="0"/>
              </a:spcBef>
              <a:buFont typeface="Wingdings" panose="05000000000000000000" pitchFamily="2" charset="2"/>
              <a:buChar char="Ø"/>
            </a:pPr>
            <a:r>
              <a:rPr lang="el-GR" dirty="0" smtClean="0"/>
              <a:t>Με το νόμο 4387/12.05.2016, συστάθηκε ο Ενιαίος Φορέας Κοινωνικής Ασφάλισης (Ε.Φ.Κ.Α</a:t>
            </a:r>
            <a:r>
              <a:rPr lang="el-GR" dirty="0" smtClean="0"/>
              <a:t>.)</a:t>
            </a:r>
            <a:r>
              <a:rPr lang="en-US" dirty="0" smtClean="0"/>
              <a:t>. </a:t>
            </a:r>
            <a:r>
              <a:rPr lang="el-GR" dirty="0" smtClean="0"/>
              <a:t>Ο </a:t>
            </a:r>
            <a:r>
              <a:rPr lang="el-GR" dirty="0" smtClean="0"/>
              <a:t>Ε.Φ.Κ.Α. καθίσταται </a:t>
            </a:r>
            <a:r>
              <a:rPr lang="el-GR" dirty="0" err="1" smtClean="0"/>
              <a:t>οιονεί</a:t>
            </a:r>
            <a:r>
              <a:rPr lang="el-GR" dirty="0" smtClean="0"/>
              <a:t> καθολικός διάδοχος αυτών.</a:t>
            </a:r>
            <a:endParaRPr lang="el-GR" dirty="0"/>
          </a:p>
        </p:txBody>
      </p:sp>
    </p:spTree>
    <p:extLst>
      <p:ext uri="{BB962C8B-B14F-4D97-AF65-F5344CB8AC3E}">
        <p14:creationId xmlns:p14="http://schemas.microsoft.com/office/powerpoint/2010/main" val="2718928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l-GR" sz="3600" b="1" dirty="0"/>
              <a:t>Ενιαίο Ασφαλιστικό Ιστορικό</a:t>
            </a:r>
            <a:endParaRPr lang="el-GR" sz="3600" dirty="0"/>
          </a:p>
        </p:txBody>
      </p:sp>
      <p:sp>
        <p:nvSpPr>
          <p:cNvPr id="3" name="Content Placeholder 2"/>
          <p:cNvSpPr>
            <a:spLocks noGrp="1"/>
          </p:cNvSpPr>
          <p:nvPr>
            <p:ph idx="1"/>
          </p:nvPr>
        </p:nvSpPr>
        <p:spPr>
          <a:xfrm>
            <a:off x="323528" y="1725849"/>
            <a:ext cx="8496946" cy="4367447"/>
          </a:xfrm>
        </p:spPr>
        <p:txBody>
          <a:bodyPr/>
          <a:lstStyle/>
          <a:p>
            <a:pPr>
              <a:spcBef>
                <a:spcPts val="0"/>
              </a:spcBef>
              <a:buFont typeface="Wingdings" panose="05000000000000000000" pitchFamily="2" charset="2"/>
              <a:buChar char="Ø"/>
            </a:pPr>
            <a:r>
              <a:rPr lang="el-GR" dirty="0"/>
              <a:t>Ίσως ο πιο κοινωνικά ευαίσθητος στόχος του νέου Φορέα είναι η απόδοση σύνταξης στους δικαιούχους γρήγορα και σωστά. </a:t>
            </a:r>
            <a:endParaRPr lang="en-US" dirty="0" smtClean="0"/>
          </a:p>
          <a:p>
            <a:pPr>
              <a:spcBef>
                <a:spcPts val="0"/>
              </a:spcBef>
              <a:buFont typeface="Wingdings" panose="05000000000000000000" pitchFamily="2" charset="2"/>
              <a:buChar char="Ø"/>
            </a:pPr>
            <a:r>
              <a:rPr lang="el-GR" dirty="0" smtClean="0"/>
              <a:t>Για </a:t>
            </a:r>
            <a:r>
              <a:rPr lang="el-GR" dirty="0"/>
              <a:t>να καταστεί αυτό δυνατό, είναι αναγκαία η συλλογή, </a:t>
            </a:r>
            <a:r>
              <a:rPr lang="el-GR" b="1" dirty="0"/>
              <a:t>ψηφιοποίηση και επεξεργασία </a:t>
            </a:r>
            <a:r>
              <a:rPr lang="el-GR" dirty="0"/>
              <a:t>του </a:t>
            </a:r>
            <a:r>
              <a:rPr lang="el-GR" b="1" dirty="0" smtClean="0"/>
              <a:t>ασφαλιστικού ιστορικού</a:t>
            </a:r>
            <a:r>
              <a:rPr lang="el-GR" dirty="0" smtClean="0"/>
              <a:t> </a:t>
            </a:r>
            <a:r>
              <a:rPr lang="el-GR" dirty="0"/>
              <a:t>όλων των ασφαλισμένων, για το σύνολο της διάρκειας της ασφαλιστικής τους πορείας.</a:t>
            </a:r>
          </a:p>
        </p:txBody>
      </p:sp>
    </p:spTree>
    <p:extLst>
      <p:ext uri="{BB962C8B-B14F-4D97-AF65-F5344CB8AC3E}">
        <p14:creationId xmlns:p14="http://schemas.microsoft.com/office/powerpoint/2010/main" val="4084816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97768"/>
            <a:ext cx="6696744" cy="1143000"/>
          </a:xfrm>
        </p:spPr>
        <p:txBody>
          <a:bodyPr>
            <a:noAutofit/>
          </a:bodyPr>
          <a:lstStyle/>
          <a:p>
            <a:r>
              <a:rPr lang="el-GR" sz="3600" b="1" dirty="0"/>
              <a:t>Σύστημα Ασφαλιστικού Ιστορικού</a:t>
            </a:r>
          </a:p>
        </p:txBody>
      </p:sp>
      <p:sp>
        <p:nvSpPr>
          <p:cNvPr id="3" name="Content Placeholder 2"/>
          <p:cNvSpPr>
            <a:spLocks noGrp="1"/>
          </p:cNvSpPr>
          <p:nvPr>
            <p:ph idx="1"/>
          </p:nvPr>
        </p:nvSpPr>
        <p:spPr>
          <a:xfrm>
            <a:off x="288030" y="1556792"/>
            <a:ext cx="8676458" cy="4583470"/>
          </a:xfrm>
        </p:spPr>
        <p:txBody>
          <a:bodyPr>
            <a:noAutofit/>
          </a:bodyPr>
          <a:lstStyle/>
          <a:p>
            <a:pPr marL="0" indent="0">
              <a:lnSpc>
                <a:spcPct val="120000"/>
              </a:lnSpc>
              <a:spcBef>
                <a:spcPts val="0"/>
              </a:spcBef>
              <a:buNone/>
            </a:pPr>
            <a:r>
              <a:rPr lang="el-GR" sz="1600" dirty="0"/>
              <a:t>το Σύστημα Ασφαλιστικού Ιστορικού στις υπηρεσίες του ΕΦΚΑ, περιλαμβάνει:</a:t>
            </a:r>
          </a:p>
          <a:p>
            <a:pPr lvl="0">
              <a:lnSpc>
                <a:spcPct val="120000"/>
              </a:lnSpc>
              <a:spcBef>
                <a:spcPts val="0"/>
              </a:spcBef>
            </a:pPr>
            <a:r>
              <a:rPr lang="el-GR" sz="1600" dirty="0" smtClean="0"/>
              <a:t>Ν </a:t>
            </a:r>
            <a:r>
              <a:rPr lang="el-GR" sz="1600" dirty="0"/>
              <a:t>4387/2016: Ενιαίο Σύστημα Κοινωνικής Ασφάλειας-Μεταρρύθμιση ασφαλιστικού συνταξιοδοτικού</a:t>
            </a:r>
          </a:p>
          <a:p>
            <a:pPr lvl="0">
              <a:lnSpc>
                <a:spcPct val="120000"/>
              </a:lnSpc>
              <a:spcBef>
                <a:spcPts val="0"/>
              </a:spcBef>
            </a:pPr>
            <a:r>
              <a:rPr lang="el-GR" sz="1600" dirty="0"/>
              <a:t>Ν.3979/2011 «Για την ηλεκτρονική διακυβέρνηση και λοιπές διατάξεις» και οι σχετικές ΥΑΠ περί ηλεκτρονικής διακυβέρνησης (ΥΑΠ/Φ.40.4/1/989/10.4.12 «Κύρωση Πλαισίου Παροχής Υπηρεσιών Ηλεκτρονικής Διακυβέρνησης», ΥΑΠ/Φ.40.4/3/1031/23.04.12 «Ρυθμίσεις για το Ηλεκτρονικό Δημόσιο Έγγραφο», ΥΑΠ/Φ.40.4/163/14.03.13 «Ρυθμίσεις για α) τη διαδικασία και τον τρόπο ηλεκτρονικής επιβεβαίωσης της λήψης και της ασφαλούς </a:t>
            </a:r>
            <a:r>
              <a:rPr lang="el-GR" sz="1600" dirty="0" err="1"/>
              <a:t>χρονοσήμανσης</a:t>
            </a:r>
            <a:r>
              <a:rPr lang="el-GR" sz="1600" dirty="0"/>
              <a:t>, β) τις προδιαγραφές και τα πρότυπα του συστήματος για τη γνωστοποίηση εγγράφων σε φυσικά πρόσωπα ή ΝΠΙΔ με χρήση ΤΠΕ και γ) την ηλεκτρονική διακίνηση εγγράφων μεταξύ φορέων του δημοσίου τομέα και των φυσικών προσώπων ή ΝΠΙΔ»).</a:t>
            </a:r>
          </a:p>
          <a:p>
            <a:pPr lvl="0">
              <a:lnSpc>
                <a:spcPct val="120000"/>
              </a:lnSpc>
              <a:spcBef>
                <a:spcPts val="0"/>
              </a:spcBef>
            </a:pPr>
            <a:r>
              <a:rPr lang="el-GR" sz="1600" dirty="0"/>
              <a:t>Π.Δ. 25/2014 «Ηλεκτρονικό Αρχείο και </a:t>
            </a:r>
            <a:r>
              <a:rPr lang="el-GR" sz="1600" dirty="0" err="1"/>
              <a:t>Ψηφιοποίηση</a:t>
            </a:r>
            <a:r>
              <a:rPr lang="el-GR" sz="1600" dirty="0"/>
              <a:t> Εγγράφων»</a:t>
            </a:r>
          </a:p>
          <a:p>
            <a:pPr lvl="0">
              <a:lnSpc>
                <a:spcPct val="120000"/>
              </a:lnSpc>
              <a:spcBef>
                <a:spcPts val="0"/>
              </a:spcBef>
            </a:pPr>
            <a:r>
              <a:rPr lang="el-GR" sz="1600" dirty="0"/>
              <a:t>Ν.4325/2015 «Εκδημοκρατισμός της Διοίκησης - Καταπολέμηση Γραφειοκρατίας και Ηλεκτρονική Διακυβέρνηση. Αποκατάσταση αδικιών και άλλες διατάξεις».</a:t>
            </a:r>
          </a:p>
          <a:p>
            <a:pPr>
              <a:lnSpc>
                <a:spcPct val="120000"/>
              </a:lnSpc>
              <a:spcBef>
                <a:spcPts val="0"/>
              </a:spcBef>
            </a:pPr>
            <a:r>
              <a:rPr lang="en-US" sz="1600" dirty="0"/>
              <a:t>Π.Δ. 28/2015 «</a:t>
            </a:r>
            <a:r>
              <a:rPr lang="en-US" sz="1600" dirty="0" err="1"/>
              <a:t>Κωδικο</a:t>
            </a:r>
            <a:r>
              <a:rPr lang="en-US" sz="1600" dirty="0"/>
              <a:t>ποίηση Πρόσβασης σε Δημόσια Έγγραφα και Στοιχεία»</a:t>
            </a:r>
            <a:endParaRPr lang="el-GR" sz="1600" dirty="0"/>
          </a:p>
        </p:txBody>
      </p:sp>
    </p:spTree>
    <p:extLst>
      <p:ext uri="{BB962C8B-B14F-4D97-AF65-F5344CB8AC3E}">
        <p14:creationId xmlns:p14="http://schemas.microsoft.com/office/powerpoint/2010/main" val="890185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16632"/>
            <a:ext cx="5050904" cy="1143000"/>
          </a:xfrm>
        </p:spPr>
        <p:txBody>
          <a:bodyPr>
            <a:normAutofit/>
          </a:bodyPr>
          <a:lstStyle/>
          <a:p>
            <a:r>
              <a:rPr lang="el-GR" sz="4000" b="1" dirty="0" smtClean="0"/>
              <a:t>Π</a:t>
            </a:r>
            <a:r>
              <a:rPr lang="el-GR" sz="4000" b="1" dirty="0" smtClean="0"/>
              <a:t>ρακτικά Εμπόδια</a:t>
            </a:r>
            <a:endParaRPr lang="el-GR" sz="4000" b="1" dirty="0"/>
          </a:p>
        </p:txBody>
      </p:sp>
      <p:sp>
        <p:nvSpPr>
          <p:cNvPr id="3" name="Content Placeholder 2"/>
          <p:cNvSpPr>
            <a:spLocks noGrp="1"/>
          </p:cNvSpPr>
          <p:nvPr>
            <p:ph idx="1"/>
          </p:nvPr>
        </p:nvSpPr>
        <p:spPr>
          <a:xfrm>
            <a:off x="323526" y="1628800"/>
            <a:ext cx="8568954" cy="4367447"/>
          </a:xfrm>
        </p:spPr>
        <p:txBody>
          <a:bodyPr>
            <a:normAutofit fontScale="70000" lnSpcReduction="20000"/>
          </a:bodyPr>
          <a:lstStyle/>
          <a:p>
            <a:pPr lvl="0">
              <a:lnSpc>
                <a:spcPct val="120000"/>
              </a:lnSpc>
              <a:spcBef>
                <a:spcPts val="0"/>
              </a:spcBef>
            </a:pPr>
            <a:r>
              <a:rPr lang="el-GR" dirty="0" smtClean="0"/>
              <a:t>Κατακερματισμός </a:t>
            </a:r>
            <a:r>
              <a:rPr lang="el-GR" dirty="0"/>
              <a:t>τόπων τήρησης της πληροφορίας και υπηρεσιών (κάθε φορέας, υποστηρίζεται από διαφορετικό </a:t>
            </a:r>
            <a:r>
              <a:rPr lang="el-GR" dirty="0" err="1"/>
              <a:t>πάροχο</a:t>
            </a:r>
            <a:r>
              <a:rPr lang="el-GR" dirty="0"/>
              <a:t> και χρησιμοποιεί διαφορετικό εξοπλισμό).</a:t>
            </a:r>
          </a:p>
          <a:p>
            <a:pPr lvl="0">
              <a:lnSpc>
                <a:spcPct val="120000"/>
              </a:lnSpc>
              <a:spcBef>
                <a:spcPts val="0"/>
              </a:spcBef>
            </a:pPr>
            <a:r>
              <a:rPr lang="el-GR" dirty="0"/>
              <a:t>Ανομοιογένεια στα τηρούμενα στοιχεία και μεγάλος όγκος πληροφοριών.</a:t>
            </a:r>
          </a:p>
          <a:p>
            <a:pPr lvl="0">
              <a:lnSpc>
                <a:spcPct val="120000"/>
              </a:lnSpc>
              <a:spcBef>
                <a:spcPts val="0"/>
              </a:spcBef>
            </a:pPr>
            <a:r>
              <a:rPr lang="el-GR" dirty="0"/>
              <a:t>Διαφορετικές μονάδες μέτρησης χρόνου.</a:t>
            </a:r>
          </a:p>
          <a:p>
            <a:pPr lvl="0">
              <a:lnSpc>
                <a:spcPct val="120000"/>
              </a:lnSpc>
              <a:spcBef>
                <a:spcPts val="0"/>
              </a:spcBef>
            </a:pPr>
            <a:r>
              <a:rPr lang="el-GR" dirty="0"/>
              <a:t>Διαφορετικά επίπεδα </a:t>
            </a:r>
            <a:r>
              <a:rPr lang="el-GR" dirty="0" err="1"/>
              <a:t>ψηφιοποίησης</a:t>
            </a:r>
            <a:r>
              <a:rPr lang="el-GR" dirty="0"/>
              <a:t> και ωριμότητας εφαρμογών και υποδομών.</a:t>
            </a:r>
          </a:p>
          <a:p>
            <a:pPr lvl="0">
              <a:lnSpc>
                <a:spcPct val="120000"/>
              </a:lnSpc>
              <a:spcBef>
                <a:spcPts val="0"/>
              </a:spcBef>
            </a:pPr>
            <a:r>
              <a:rPr lang="el-GR" dirty="0"/>
              <a:t>Μη </a:t>
            </a:r>
            <a:r>
              <a:rPr lang="el-GR" dirty="0" err="1"/>
              <a:t>επικαιροποιημένο</a:t>
            </a:r>
            <a:r>
              <a:rPr lang="el-GR" dirty="0"/>
              <a:t> περιεχόμενο. </a:t>
            </a:r>
          </a:p>
          <a:p>
            <a:pPr>
              <a:lnSpc>
                <a:spcPct val="120000"/>
              </a:lnSpc>
              <a:spcBef>
                <a:spcPts val="0"/>
              </a:spcBef>
            </a:pPr>
            <a:r>
              <a:rPr lang="en-US" dirty="0" err="1"/>
              <a:t>Περιορισμένη</a:t>
            </a:r>
            <a:r>
              <a:rPr lang="en-US" dirty="0"/>
              <a:t> </a:t>
            </a:r>
            <a:r>
              <a:rPr lang="en-US" dirty="0" err="1"/>
              <a:t>δι</a:t>
            </a:r>
            <a:r>
              <a:rPr lang="en-US" dirty="0"/>
              <a:t>αλειτουργικότητα όσον αφορά στη χρήση, επεξεργασία, αποθήκευση, αναζήτηση και διάθεση της πληροφορίας.</a:t>
            </a:r>
            <a:endParaRPr lang="el-GR" dirty="0"/>
          </a:p>
        </p:txBody>
      </p:sp>
    </p:spTree>
    <p:extLst>
      <p:ext uri="{BB962C8B-B14F-4D97-AF65-F5344CB8AC3E}">
        <p14:creationId xmlns:p14="http://schemas.microsoft.com/office/powerpoint/2010/main" val="1329961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88640"/>
            <a:ext cx="5050904" cy="1143000"/>
          </a:xfrm>
        </p:spPr>
        <p:txBody>
          <a:bodyPr/>
          <a:lstStyle/>
          <a:p>
            <a:r>
              <a:rPr lang="el-GR" b="1" dirty="0" smtClean="0"/>
              <a:t>Το </a:t>
            </a:r>
            <a:r>
              <a:rPr lang="el-GR" b="1" dirty="0" smtClean="0"/>
              <a:t>Πρόβλημα</a:t>
            </a:r>
            <a:endParaRPr lang="el-GR" b="1" dirty="0"/>
          </a:p>
        </p:txBody>
      </p:sp>
      <p:sp>
        <p:nvSpPr>
          <p:cNvPr id="3" name="Content Placeholder 2"/>
          <p:cNvSpPr>
            <a:spLocks noGrp="1"/>
          </p:cNvSpPr>
          <p:nvPr>
            <p:ph idx="1"/>
          </p:nvPr>
        </p:nvSpPr>
        <p:spPr>
          <a:xfrm>
            <a:off x="323528" y="1653841"/>
            <a:ext cx="8568954" cy="4367447"/>
          </a:xfrm>
        </p:spPr>
        <p:txBody>
          <a:bodyPr>
            <a:normAutofit fontScale="92500" lnSpcReduction="20000"/>
          </a:bodyPr>
          <a:lstStyle/>
          <a:p>
            <a:pPr marL="0" indent="0">
              <a:lnSpc>
                <a:spcPct val="110000"/>
              </a:lnSpc>
              <a:spcBef>
                <a:spcPts val="0"/>
              </a:spcBef>
              <a:buNone/>
            </a:pPr>
            <a:r>
              <a:rPr lang="el-GR" dirty="0"/>
              <a:t>Η παρατηρούμενη έλλειψη ενός οργανωμένου, κοινού και συστηματικού τρόπου τήρησης και προβολής των στοιχείων του ασφαλιστικού ιστορικού σηματοδοτεί την ανάγκη οργάνωσης και εφαρμογής ενός τρόπου προσέγγισης, που θα ακολουθεί τις  υποδείξεις του νέου νόμου αλλά συγχρόνως θα προβλέπει και τις ιδιαιτερότητας του κάθε εντασσόμενου φορέα ακολουθώντας όμως συγκεκριμένους κανόνες τυποποίησης και κωδικοποίησης της πληροφορίας</a:t>
            </a:r>
            <a:r>
              <a:rPr lang="el-GR" dirty="0" smtClean="0"/>
              <a:t>.</a:t>
            </a:r>
          </a:p>
        </p:txBody>
      </p:sp>
    </p:spTree>
    <p:extLst>
      <p:ext uri="{BB962C8B-B14F-4D97-AF65-F5344CB8AC3E}">
        <p14:creationId xmlns:p14="http://schemas.microsoft.com/office/powerpoint/2010/main" val="240434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4896545" cy="1143000"/>
          </a:xfrm>
        </p:spPr>
        <p:txBody>
          <a:bodyPr>
            <a:normAutofit/>
          </a:bodyPr>
          <a:lstStyle/>
          <a:p>
            <a:r>
              <a:rPr lang="el-GR" sz="4000" b="1" dirty="0" smtClean="0"/>
              <a:t>Η </a:t>
            </a:r>
            <a:r>
              <a:rPr lang="el-GR" sz="4000" b="1" dirty="0" smtClean="0"/>
              <a:t>Αξία </a:t>
            </a:r>
            <a:r>
              <a:rPr lang="el-GR" sz="4000" b="1" dirty="0" smtClean="0"/>
              <a:t>της </a:t>
            </a:r>
            <a:r>
              <a:rPr lang="el-GR" sz="4000" b="1" dirty="0" smtClean="0"/>
              <a:t>Λύσης</a:t>
            </a:r>
            <a:endParaRPr lang="el-GR" sz="4000" b="1" dirty="0"/>
          </a:p>
        </p:txBody>
      </p:sp>
      <p:sp>
        <p:nvSpPr>
          <p:cNvPr id="3" name="Content Placeholder 2"/>
          <p:cNvSpPr>
            <a:spLocks noGrp="1"/>
          </p:cNvSpPr>
          <p:nvPr>
            <p:ph idx="1"/>
          </p:nvPr>
        </p:nvSpPr>
        <p:spPr>
          <a:xfrm>
            <a:off x="323528" y="1581834"/>
            <a:ext cx="8496946" cy="4367447"/>
          </a:xfrm>
        </p:spPr>
        <p:txBody>
          <a:bodyPr>
            <a:normAutofit fontScale="77500" lnSpcReduction="20000"/>
          </a:bodyPr>
          <a:lstStyle/>
          <a:p>
            <a:pPr marL="0" indent="0">
              <a:lnSpc>
                <a:spcPct val="120000"/>
              </a:lnSpc>
              <a:spcBef>
                <a:spcPts val="0"/>
              </a:spcBef>
              <a:buNone/>
            </a:pPr>
            <a:r>
              <a:rPr lang="el-GR" dirty="0" smtClean="0"/>
              <a:t>Με </a:t>
            </a:r>
            <a:r>
              <a:rPr lang="el-GR" dirty="0"/>
              <a:t>τον τρόπο αυτό θα είναι δυνατή:</a:t>
            </a:r>
          </a:p>
          <a:p>
            <a:pPr lvl="0">
              <a:lnSpc>
                <a:spcPct val="120000"/>
              </a:lnSpc>
              <a:spcBef>
                <a:spcPts val="0"/>
              </a:spcBef>
            </a:pPr>
            <a:r>
              <a:rPr lang="el-GR" dirty="0"/>
              <a:t>Η σχεδόν άμεση και ορθή απονομή συντάξεων και άλλων παροχών.</a:t>
            </a:r>
          </a:p>
          <a:p>
            <a:pPr lvl="0">
              <a:lnSpc>
                <a:spcPct val="120000"/>
              </a:lnSpc>
              <a:spcBef>
                <a:spcPts val="0"/>
              </a:spcBef>
            </a:pPr>
            <a:r>
              <a:rPr lang="el-GR" dirty="0"/>
              <a:t>Η απόδοση ασφαλιστικής ικανότητας, υπό τις προϋποθέσεις που θα ορίσει ο κανονισμός ασφάλισης και παροχών.</a:t>
            </a:r>
          </a:p>
          <a:p>
            <a:pPr lvl="0">
              <a:lnSpc>
                <a:spcPct val="120000"/>
              </a:lnSpc>
              <a:spcBef>
                <a:spcPts val="0"/>
              </a:spcBef>
            </a:pPr>
            <a:r>
              <a:rPr lang="el-GR" dirty="0"/>
              <a:t>Η έκδοση βεβαίωσης χρόνου ασφάλισης και ασφαλιστικής ενημερότητας, για φυσικά και μη-φυσικά πρόσωπα.</a:t>
            </a:r>
          </a:p>
          <a:p>
            <a:pPr>
              <a:lnSpc>
                <a:spcPct val="120000"/>
              </a:lnSpc>
              <a:spcBef>
                <a:spcPts val="0"/>
              </a:spcBef>
            </a:pPr>
            <a:r>
              <a:rPr lang="el-GR" dirty="0"/>
              <a:t>Η ενημέρωση των ασφαλισμένων σχετικά με τον ασφαλιστικό τους βίο για επισκόπηση, έλεγχο και ενδεχόμενες διορθώσεις ή προσθήκες.</a:t>
            </a:r>
          </a:p>
        </p:txBody>
      </p:sp>
    </p:spTree>
    <p:extLst>
      <p:ext uri="{BB962C8B-B14F-4D97-AF65-F5344CB8AC3E}">
        <p14:creationId xmlns:p14="http://schemas.microsoft.com/office/powerpoint/2010/main" val="1311874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88640"/>
            <a:ext cx="4834880" cy="1143000"/>
          </a:xfrm>
        </p:spPr>
        <p:txBody>
          <a:bodyPr>
            <a:normAutofit/>
          </a:bodyPr>
          <a:lstStyle/>
          <a:p>
            <a:r>
              <a:rPr lang="el-GR" sz="4000" b="1" dirty="0" smtClean="0"/>
              <a:t>Τα </a:t>
            </a:r>
            <a:r>
              <a:rPr lang="el-GR" sz="4000" b="1" dirty="0" smtClean="0"/>
              <a:t>Δεδομένα</a:t>
            </a:r>
            <a:endParaRPr lang="el-GR" sz="4000" b="1" dirty="0"/>
          </a:p>
        </p:txBody>
      </p:sp>
      <p:sp>
        <p:nvSpPr>
          <p:cNvPr id="3" name="Content Placeholder 2"/>
          <p:cNvSpPr>
            <a:spLocks noGrp="1"/>
          </p:cNvSpPr>
          <p:nvPr>
            <p:ph idx="1"/>
          </p:nvPr>
        </p:nvSpPr>
        <p:spPr>
          <a:xfrm>
            <a:off x="323528" y="1581834"/>
            <a:ext cx="8568954" cy="4583470"/>
          </a:xfrm>
        </p:spPr>
        <p:txBody>
          <a:bodyPr>
            <a:normAutofit fontScale="70000" lnSpcReduction="20000"/>
          </a:bodyPr>
          <a:lstStyle/>
          <a:p>
            <a:pPr>
              <a:lnSpc>
                <a:spcPct val="120000"/>
              </a:lnSpc>
              <a:spcBef>
                <a:spcPts val="0"/>
              </a:spcBef>
              <a:buFont typeface="Wingdings" panose="05000000000000000000" pitchFamily="2" charset="2"/>
              <a:buChar char="Ø"/>
            </a:pPr>
            <a:r>
              <a:rPr lang="el-GR" dirty="0"/>
              <a:t>Το ασφαλιστικό ιστορικό θα βασιστεί στα δεδομένα που διατηρούν στα υποσυστήματα τους οι εντασσόμενοι φορείς έως την 31/12/2016. Όσα είναι ήδη ψηφιοποιημένα θα μεταπέσουν στο νέο σύστημα ενώ όσα βρίσκονται σε φυσικό αρχείο θα ψηφιοποιηθούν και θα εντάσσονται σταδιακά. Αντίστοιχα θα διατηρεί τις πληροφορίες που αφορούν τους νέους εγγεγραμμένους ασφαλισμένους στον ΕΦΚΑ από 01/01/2017 και θα εξασφαλίζει την  διάθεση της πληροφορίας σε όλους τους εντασσόμενους φορείς. Η διαχείριση της ασφαλιστικής ιστορίας θα προβλέπεται με ηλεκτρονική τήρηση της ασφαλιστικής ιστορίας κάθε ασφαλισμένου με δυνατότητες ακύρωσης, προσθήκης ή μετατροπής αυτής.</a:t>
            </a:r>
          </a:p>
        </p:txBody>
      </p:sp>
    </p:spTree>
    <p:extLst>
      <p:ext uri="{BB962C8B-B14F-4D97-AF65-F5344CB8AC3E}">
        <p14:creationId xmlns:p14="http://schemas.microsoft.com/office/powerpoint/2010/main" val="1140940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197768"/>
            <a:ext cx="5915001" cy="1143000"/>
          </a:xfrm>
        </p:spPr>
        <p:txBody>
          <a:bodyPr>
            <a:normAutofit/>
          </a:bodyPr>
          <a:lstStyle/>
          <a:p>
            <a:r>
              <a:rPr lang="el-GR" sz="4000" b="1" dirty="0" err="1" smtClean="0"/>
              <a:t>Διαλειτουργικότητα</a:t>
            </a:r>
            <a:endParaRPr lang="el-GR" sz="4000" b="1" dirty="0"/>
          </a:p>
        </p:txBody>
      </p:sp>
      <p:sp>
        <p:nvSpPr>
          <p:cNvPr id="3" name="Content Placeholder 2"/>
          <p:cNvSpPr>
            <a:spLocks noGrp="1"/>
          </p:cNvSpPr>
          <p:nvPr>
            <p:ph idx="1"/>
          </p:nvPr>
        </p:nvSpPr>
        <p:spPr/>
        <p:txBody>
          <a:bodyPr>
            <a:normAutofit fontScale="92500" lnSpcReduction="10000"/>
          </a:bodyPr>
          <a:lstStyle/>
          <a:p>
            <a:pPr marL="0" indent="0">
              <a:lnSpc>
                <a:spcPct val="110000"/>
              </a:lnSpc>
              <a:spcBef>
                <a:spcPts val="0"/>
              </a:spcBef>
              <a:buNone/>
            </a:pPr>
            <a:r>
              <a:rPr lang="el-GR" dirty="0"/>
              <a:t>Το ενιαίο σύστημα θα δύναται να ανταλλάσσει πληροφορία με όλα τα επιμέρους συστήματα του φορέα, καθώς και ενδεικτικά με τα εξής εξωτερικά </a:t>
            </a:r>
            <a:r>
              <a:rPr lang="el-GR" dirty="0" smtClean="0"/>
              <a:t>συστήματα:</a:t>
            </a:r>
            <a:endParaRPr lang="el-GR" dirty="0"/>
          </a:p>
          <a:p>
            <a:pPr lvl="0">
              <a:lnSpc>
                <a:spcPct val="110000"/>
              </a:lnSpc>
              <a:spcBef>
                <a:spcPts val="0"/>
              </a:spcBef>
            </a:pPr>
            <a:r>
              <a:rPr lang="el-GR" dirty="0"/>
              <a:t>ΔΙΑΣ</a:t>
            </a:r>
          </a:p>
          <a:p>
            <a:pPr lvl="0">
              <a:lnSpc>
                <a:spcPct val="110000"/>
              </a:lnSpc>
              <a:spcBef>
                <a:spcPts val="0"/>
              </a:spcBef>
            </a:pPr>
            <a:r>
              <a:rPr lang="el-GR" dirty="0"/>
              <a:t>ΑΜΚΑ-ΕΜΑΕΣ</a:t>
            </a:r>
          </a:p>
          <a:p>
            <a:pPr lvl="0">
              <a:lnSpc>
                <a:spcPct val="110000"/>
              </a:lnSpc>
              <a:spcBef>
                <a:spcPts val="0"/>
              </a:spcBef>
            </a:pPr>
            <a:r>
              <a:rPr lang="el-GR" dirty="0"/>
              <a:t>ΓΓΔΕ (</a:t>
            </a:r>
            <a:r>
              <a:rPr lang="el-GR" dirty="0" err="1"/>
              <a:t>Taxis</a:t>
            </a:r>
            <a:r>
              <a:rPr lang="el-GR" dirty="0"/>
              <a:t>)</a:t>
            </a:r>
          </a:p>
          <a:p>
            <a:pPr lvl="0">
              <a:lnSpc>
                <a:spcPct val="110000"/>
              </a:lnSpc>
              <a:spcBef>
                <a:spcPts val="0"/>
              </a:spcBef>
            </a:pPr>
            <a:r>
              <a:rPr lang="el-GR" dirty="0"/>
              <a:t>Εργάνη </a:t>
            </a:r>
          </a:p>
          <a:p>
            <a:pPr lvl="0">
              <a:lnSpc>
                <a:spcPct val="110000"/>
              </a:lnSpc>
              <a:spcBef>
                <a:spcPts val="0"/>
              </a:spcBef>
            </a:pPr>
            <a:r>
              <a:rPr lang="el-GR" dirty="0" smtClean="0"/>
              <a:t>Άτλας</a:t>
            </a:r>
            <a:endParaRPr lang="el-GR" dirty="0"/>
          </a:p>
        </p:txBody>
      </p:sp>
    </p:spTree>
    <p:extLst>
      <p:ext uri="{BB962C8B-B14F-4D97-AF65-F5344CB8AC3E}">
        <p14:creationId xmlns:p14="http://schemas.microsoft.com/office/powerpoint/2010/main" val="1696709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424" y="188640"/>
            <a:ext cx="4834880" cy="1143000"/>
          </a:xfrm>
        </p:spPr>
        <p:txBody>
          <a:bodyPr>
            <a:normAutofit/>
          </a:bodyPr>
          <a:lstStyle/>
          <a:p>
            <a:r>
              <a:rPr lang="el-GR" sz="4000" b="1" dirty="0"/>
              <a:t>Τελικοί </a:t>
            </a:r>
            <a:r>
              <a:rPr lang="el-GR" sz="4000" b="1" dirty="0" smtClean="0"/>
              <a:t>Χρήστες</a:t>
            </a:r>
            <a:endParaRPr lang="el-GR" sz="4000" b="1" dirty="0"/>
          </a:p>
        </p:txBody>
      </p:sp>
      <p:sp>
        <p:nvSpPr>
          <p:cNvPr id="3" name="Content Placeholder 2"/>
          <p:cNvSpPr>
            <a:spLocks noGrp="1"/>
          </p:cNvSpPr>
          <p:nvPr>
            <p:ph idx="1"/>
          </p:nvPr>
        </p:nvSpPr>
        <p:spPr/>
        <p:txBody>
          <a:bodyPr>
            <a:normAutofit/>
          </a:bodyPr>
          <a:lstStyle/>
          <a:p>
            <a:pPr lvl="0">
              <a:spcBef>
                <a:spcPts val="0"/>
              </a:spcBef>
            </a:pPr>
            <a:r>
              <a:rPr lang="el-GR" dirty="0" smtClean="0"/>
              <a:t>Οι </a:t>
            </a:r>
            <a:r>
              <a:rPr lang="el-GR" dirty="0"/>
              <a:t>υπάλληλοι των υποκαταστημάτων και των διευθύνσεων Διοίκησης.</a:t>
            </a:r>
          </a:p>
          <a:p>
            <a:pPr lvl="0">
              <a:spcBef>
                <a:spcPts val="0"/>
              </a:spcBef>
            </a:pPr>
            <a:r>
              <a:rPr lang="el-GR" dirty="0"/>
              <a:t>Οι ασφαλισμένοι μέσω διαδικτύου.</a:t>
            </a:r>
          </a:p>
          <a:p>
            <a:pPr lvl="0">
              <a:spcBef>
                <a:spcPts val="0"/>
              </a:spcBef>
            </a:pPr>
            <a:r>
              <a:rPr lang="el-GR" dirty="0"/>
              <a:t>Οι εργοδότες, και άλλοι φορείς, μέσω διαδικτύου</a:t>
            </a:r>
            <a:r>
              <a:rPr lang="el-GR" dirty="0" smtClean="0"/>
              <a:t>.</a:t>
            </a:r>
            <a:endParaRPr lang="el-GR" dirty="0"/>
          </a:p>
        </p:txBody>
      </p:sp>
    </p:spTree>
    <p:extLst>
      <p:ext uri="{BB962C8B-B14F-4D97-AF65-F5344CB8AC3E}">
        <p14:creationId xmlns:p14="http://schemas.microsoft.com/office/powerpoint/2010/main" val="110893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3695700" y="4927600"/>
            <a:ext cx="1612900" cy="584200"/>
          </a:xfrm>
          <a:prstGeom prst="rect">
            <a:avLst/>
          </a:prstGeom>
          <a:noFill/>
        </p:spPr>
      </p:pic>
      <p:sp>
        <p:nvSpPr>
          <p:cNvPr id="2" name="TextBox 1"/>
          <p:cNvSpPr txBox="1"/>
          <p:nvPr/>
        </p:nvSpPr>
        <p:spPr>
          <a:xfrm>
            <a:off x="2857500" y="469900"/>
            <a:ext cx="3403600" cy="749300"/>
          </a:xfrm>
          <a:prstGeom prst="rect">
            <a:avLst/>
          </a:prstGeom>
          <a:noFill/>
        </p:spPr>
        <p:txBody>
          <a:bodyPr wrap="none" lIns="0" tIns="0" rIns="0" rtlCol="0">
            <a:spAutoFit/>
          </a:bodyPr>
          <a:lstStyle/>
          <a:p>
            <a:pPr>
              <a:lnSpc>
                <a:spcPts val="5900"/>
              </a:lnSpc>
              <a:tabLst/>
            </a:pPr>
            <a:r>
              <a:rPr lang="en-US" altLang="zh-CN" sz="4397" b="1" dirty="0" smtClean="0">
                <a:solidFill>
                  <a:srgbClr val="000000"/>
                </a:solidFill>
                <a:latin typeface="Calibri" pitchFamily="18" charset="0"/>
                <a:cs typeface="Calibri" pitchFamily="18" charset="0"/>
              </a:rPr>
              <a:t>Άδειες</a:t>
            </a:r>
            <a:r>
              <a:rPr lang="en-US" altLang="zh-CN" sz="4397" dirty="0" smtClean="0">
                <a:latin typeface="Times New Roman" pitchFamily="18" charset="0"/>
                <a:cs typeface="Times New Roman" pitchFamily="18" charset="0"/>
              </a:rPr>
              <a:t> </a:t>
            </a:r>
            <a:r>
              <a:rPr lang="en-US" altLang="zh-CN" sz="4397" b="1" dirty="0" smtClean="0">
                <a:solidFill>
                  <a:srgbClr val="000000"/>
                </a:solidFill>
                <a:latin typeface="Calibri" pitchFamily="18" charset="0"/>
                <a:cs typeface="Calibri" pitchFamily="18" charset="0"/>
              </a:rPr>
              <a:t>Χρήσης</a:t>
            </a:r>
          </a:p>
        </p:txBody>
      </p:sp>
      <p:sp>
        <p:nvSpPr>
          <p:cNvPr id="3" name="TextBox 1"/>
          <p:cNvSpPr txBox="1"/>
          <p:nvPr/>
        </p:nvSpPr>
        <p:spPr>
          <a:xfrm>
            <a:off x="546100" y="1625600"/>
            <a:ext cx="75057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Το</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παρόν</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άδειες</a:t>
            </a:r>
          </a:p>
        </p:txBody>
      </p:sp>
      <p:sp>
        <p:nvSpPr>
          <p:cNvPr id="4" name="TextBox 1"/>
          <p:cNvSpPr txBox="1"/>
          <p:nvPr/>
        </p:nvSpPr>
        <p:spPr>
          <a:xfrm>
            <a:off x="889000" y="2044700"/>
            <a:ext cx="39370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Creative</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Commons.</a:t>
            </a:r>
          </a:p>
        </p:txBody>
      </p:sp>
      <p:sp>
        <p:nvSpPr>
          <p:cNvPr id="5" name="TextBox 1"/>
          <p:cNvSpPr txBox="1"/>
          <p:nvPr/>
        </p:nvSpPr>
        <p:spPr>
          <a:xfrm>
            <a:off x="546100" y="2628900"/>
            <a:ext cx="79883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Για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όπως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εικόνες,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p>
        </p:txBody>
      </p:sp>
      <p:sp>
        <p:nvSpPr>
          <p:cNvPr id="6" name="TextBox 1"/>
          <p:cNvSpPr txBox="1"/>
          <p:nvPr/>
        </p:nvSpPr>
        <p:spPr>
          <a:xfrm>
            <a:off x="889000" y="3073400"/>
            <a:ext cx="6934200" cy="8890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άλλου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τύπου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η</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p>
          <a:p>
            <a:pPr>
              <a:lnSpc>
                <a:spcPts val="3300"/>
              </a:lnSpc>
              <a:tabLst/>
            </a:pPr>
            <a:r>
              <a:rPr lang="en-US" altLang="zh-CN" sz="2802" dirty="0" smtClean="0">
                <a:solidFill>
                  <a:srgbClr val="000000"/>
                </a:solidFill>
                <a:latin typeface="Calibri" pitchFamily="18" charset="0"/>
                <a:cs typeface="Calibri" pitchFamily="18" charset="0"/>
              </a:rPr>
              <a:t>αναφέρεται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706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88640"/>
            <a:ext cx="5915001" cy="1143000"/>
          </a:xfrm>
        </p:spPr>
        <p:txBody>
          <a:bodyPr>
            <a:normAutofit/>
          </a:bodyPr>
          <a:lstStyle/>
          <a:p>
            <a:r>
              <a:rPr lang="el-GR" sz="4000" b="1" dirty="0"/>
              <a:t>Η Πρόκληση του ΕΦΚΑ</a:t>
            </a:r>
            <a:endParaRPr lang="el-GR" sz="4000" dirty="0"/>
          </a:p>
        </p:txBody>
      </p:sp>
      <p:sp>
        <p:nvSpPr>
          <p:cNvPr id="3" name="Content Placeholder 2"/>
          <p:cNvSpPr>
            <a:spLocks noGrp="1"/>
          </p:cNvSpPr>
          <p:nvPr>
            <p:ph idx="1"/>
          </p:nvPr>
        </p:nvSpPr>
        <p:spPr>
          <a:xfrm>
            <a:off x="323528" y="1581834"/>
            <a:ext cx="8496946" cy="4367447"/>
          </a:xfrm>
        </p:spPr>
        <p:txBody>
          <a:bodyPr>
            <a:normAutofit fontScale="77500" lnSpcReduction="20000"/>
          </a:bodyPr>
          <a:lstStyle/>
          <a:p>
            <a:pPr marL="0" indent="0" algn="just">
              <a:lnSpc>
                <a:spcPct val="120000"/>
              </a:lnSpc>
              <a:spcBef>
                <a:spcPts val="0"/>
              </a:spcBef>
              <a:buNone/>
            </a:pPr>
            <a:r>
              <a:rPr lang="el-GR" dirty="0"/>
              <a:t>Με τον Ν. 4387/2016 συνιστάται ο Ενιαίος Φορέας Κοινωνικής Ασφάλισης (ΕΦΚΑ) με σκοπό την κάλυψη των ασφαλισμένων προσώπων για τους ασφαλιστικούς κινδύνους που προβλέπονται από την οικεία νομοθεσία με την προβλεπόμενη στο νόμο αυτόν χορήγηση.</a:t>
            </a:r>
          </a:p>
          <a:p>
            <a:pPr lvl="0">
              <a:lnSpc>
                <a:spcPct val="120000"/>
              </a:lnSpc>
              <a:spcBef>
                <a:spcPts val="0"/>
              </a:spcBef>
              <a:buFont typeface="Wingdings" panose="05000000000000000000" pitchFamily="2" charset="2"/>
              <a:buChar char="ü"/>
            </a:pPr>
            <a:r>
              <a:rPr lang="el-GR" dirty="0"/>
              <a:t>Κύριας σύνταξης </a:t>
            </a:r>
          </a:p>
          <a:p>
            <a:pPr lvl="0">
              <a:lnSpc>
                <a:spcPct val="120000"/>
              </a:lnSpc>
              <a:spcBef>
                <a:spcPts val="0"/>
              </a:spcBef>
              <a:buFont typeface="Wingdings" panose="05000000000000000000" pitchFamily="2" charset="2"/>
              <a:buChar char="ü"/>
            </a:pPr>
            <a:r>
              <a:rPr lang="el-GR" dirty="0" err="1"/>
              <a:t>Προσυνταξιοδοτικών</a:t>
            </a:r>
            <a:r>
              <a:rPr lang="el-GR" dirty="0"/>
              <a:t> και άλλων παροχών του ΕΤΑΤ</a:t>
            </a:r>
          </a:p>
          <a:p>
            <a:pPr lvl="0">
              <a:lnSpc>
                <a:spcPct val="120000"/>
              </a:lnSpc>
              <a:spcBef>
                <a:spcPts val="0"/>
              </a:spcBef>
              <a:buFont typeface="Wingdings" panose="05000000000000000000" pitchFamily="2" charset="2"/>
              <a:buChar char="ü"/>
            </a:pPr>
            <a:r>
              <a:rPr lang="el-GR" dirty="0"/>
              <a:t>Παροχών ασθένειας σε χρήμα</a:t>
            </a:r>
          </a:p>
          <a:p>
            <a:pPr lvl="0">
              <a:lnSpc>
                <a:spcPct val="120000"/>
              </a:lnSpc>
              <a:spcBef>
                <a:spcPts val="0"/>
              </a:spcBef>
              <a:buFont typeface="Wingdings" panose="05000000000000000000" pitchFamily="2" charset="2"/>
              <a:buChar char="ü"/>
            </a:pPr>
            <a:r>
              <a:rPr lang="el-GR" dirty="0"/>
              <a:t>Ειδικών </a:t>
            </a:r>
            <a:r>
              <a:rPr lang="el-GR" dirty="0" err="1"/>
              <a:t>προνοιακών</a:t>
            </a:r>
            <a:r>
              <a:rPr lang="el-GR" dirty="0"/>
              <a:t> επιδομάτων και</a:t>
            </a:r>
          </a:p>
          <a:p>
            <a:pPr>
              <a:lnSpc>
                <a:spcPct val="120000"/>
              </a:lnSpc>
              <a:spcBef>
                <a:spcPts val="0"/>
              </a:spcBef>
              <a:buFont typeface="Wingdings" panose="05000000000000000000" pitchFamily="2" charset="2"/>
              <a:buChar char="ü"/>
            </a:pPr>
            <a:r>
              <a:rPr lang="el-GR" dirty="0"/>
              <a:t>Κάθε άλλης παροχής σε χρήμα ή υπηρεσιών, για τις οποίες καθίσταται αρμόδιος ο Ε.Φ.Κ.Α.</a:t>
            </a:r>
          </a:p>
        </p:txBody>
      </p:sp>
    </p:spTree>
    <p:extLst>
      <p:ext uri="{BB962C8B-B14F-4D97-AF65-F5344CB8AC3E}">
        <p14:creationId xmlns:p14="http://schemas.microsoft.com/office/powerpoint/2010/main" val="65199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28" descr="C:\Users\Michail\Dropbox\!_ΕΣΔΔΑ_Υλικό_Φεβ_2017\Chap_04_ΕΦΚΑ\01_EFKA.jpg"/>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468313" y="1997526"/>
            <a:ext cx="8218487" cy="3536048"/>
          </a:xfrm>
          <a:prstGeom prst="rect">
            <a:avLst/>
          </a:prstGeom>
          <a:noFill/>
          <a:ln>
            <a:noFill/>
          </a:ln>
        </p:spPr>
      </p:pic>
    </p:spTree>
    <p:extLst>
      <p:ext uri="{BB962C8B-B14F-4D97-AF65-F5344CB8AC3E}">
        <p14:creationId xmlns:p14="http://schemas.microsoft.com/office/powerpoint/2010/main" val="3162984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88640"/>
            <a:ext cx="5915001" cy="1143000"/>
          </a:xfrm>
        </p:spPr>
        <p:txBody>
          <a:bodyPr>
            <a:normAutofit/>
          </a:bodyPr>
          <a:lstStyle/>
          <a:p>
            <a:r>
              <a:rPr lang="el-GR" sz="4000" b="1" dirty="0"/>
              <a:t>Στον ΕΦΚΑ εντάσσονται</a:t>
            </a:r>
          </a:p>
        </p:txBody>
      </p:sp>
      <p:sp>
        <p:nvSpPr>
          <p:cNvPr id="3" name="Content Placeholder 2"/>
          <p:cNvSpPr>
            <a:spLocks noGrp="1"/>
          </p:cNvSpPr>
          <p:nvPr>
            <p:ph idx="1"/>
          </p:nvPr>
        </p:nvSpPr>
        <p:spPr>
          <a:xfrm>
            <a:off x="251520" y="1581834"/>
            <a:ext cx="8784976" cy="4511462"/>
          </a:xfrm>
        </p:spPr>
        <p:txBody>
          <a:bodyPr>
            <a:noAutofit/>
          </a:bodyPr>
          <a:lstStyle/>
          <a:p>
            <a:pPr marL="0" indent="0">
              <a:spcBef>
                <a:spcPts val="0"/>
              </a:spcBef>
              <a:buNone/>
            </a:pPr>
            <a:r>
              <a:rPr lang="el-GR" sz="1900" dirty="0" smtClean="0"/>
              <a:t>Σταδιακά </a:t>
            </a:r>
            <a:r>
              <a:rPr lang="el-GR" sz="1900" dirty="0"/>
              <a:t>και κατόπιν Υπουργικής Απόφασης οι παρακάτω Φορείς με τους επιμέρους κλάδους, τομείς και λογαριασμούς τους: </a:t>
            </a:r>
          </a:p>
          <a:p>
            <a:pPr lvl="0">
              <a:spcBef>
                <a:spcPts val="0"/>
              </a:spcBef>
              <a:buFont typeface="Wingdings" panose="05000000000000000000" pitchFamily="2" charset="2"/>
              <a:buChar char="ü"/>
            </a:pPr>
            <a:r>
              <a:rPr lang="el-GR" sz="1900" dirty="0"/>
              <a:t>Ίδρυμα Κοινωνικών Ασφαλίσεων – Ενιαίο Ταμείο Ασφάλισης Μισθωτών (Ι.Κ.Α. – Ε.Τ.Α.Μ.)</a:t>
            </a:r>
          </a:p>
          <a:p>
            <a:pPr lvl="0">
              <a:spcBef>
                <a:spcPts val="0"/>
              </a:spcBef>
              <a:buFont typeface="Wingdings" panose="05000000000000000000" pitchFamily="2" charset="2"/>
              <a:buChar char="ü"/>
            </a:pPr>
            <a:r>
              <a:rPr lang="el-GR" sz="1900" dirty="0"/>
              <a:t>Ενιαίο Ταμείο Ασφάλισης Προσωπικού Μέσων Μαζικής Ενημέρωσης (Ε.Τ.Α.Π. – Μ.Μ.Ε.).</a:t>
            </a:r>
          </a:p>
          <a:p>
            <a:pPr lvl="0">
              <a:spcBef>
                <a:spcPts val="0"/>
              </a:spcBef>
              <a:buFont typeface="Wingdings" panose="05000000000000000000" pitchFamily="2" charset="2"/>
              <a:buChar char="ü"/>
            </a:pPr>
            <a:r>
              <a:rPr lang="el-GR" sz="1900" dirty="0"/>
              <a:t>Ενιαίο Ταμείο Ανεξάρτητα Απασχολουμένων (Ε.Τ.Α.Α.).</a:t>
            </a:r>
          </a:p>
          <a:p>
            <a:pPr lvl="0">
              <a:spcBef>
                <a:spcPts val="0"/>
              </a:spcBef>
              <a:buFont typeface="Wingdings" panose="05000000000000000000" pitchFamily="2" charset="2"/>
              <a:buChar char="ü"/>
            </a:pPr>
            <a:r>
              <a:rPr lang="el-GR" sz="1900" dirty="0"/>
              <a:t>Οργανισμός Ασφάλισης Ελευθέρων Επαγγελματιών (ΟΑΕΕ).</a:t>
            </a:r>
          </a:p>
          <a:p>
            <a:pPr lvl="0">
              <a:spcBef>
                <a:spcPts val="0"/>
              </a:spcBef>
              <a:buFont typeface="Wingdings" panose="05000000000000000000" pitchFamily="2" charset="2"/>
              <a:buChar char="ü"/>
            </a:pPr>
            <a:r>
              <a:rPr lang="el-GR" sz="1900" dirty="0"/>
              <a:t>Οργανισμός Γεωργικών Ασφαλίσεων (ΟΓΑ), εκτός του Λογαριασμού Αγροτικής Εστίας.</a:t>
            </a:r>
          </a:p>
          <a:p>
            <a:pPr lvl="0">
              <a:spcBef>
                <a:spcPts val="0"/>
              </a:spcBef>
              <a:buFont typeface="Wingdings" panose="05000000000000000000" pitchFamily="2" charset="2"/>
              <a:buChar char="ü"/>
            </a:pPr>
            <a:r>
              <a:rPr lang="el-GR" sz="1900" dirty="0"/>
              <a:t>Ναυτικό Απομαχικό Ταμείο (Ν.Α.Τ.), συμπεριλαμβανομένου του Κεφαλαίου Δυτών και του Κεφαλαίου Ανεργίας - Ασθενείας Ναυτικών (ΚΑΑΝ).</a:t>
            </a:r>
          </a:p>
          <a:p>
            <a:pPr lvl="0">
              <a:spcBef>
                <a:spcPts val="0"/>
              </a:spcBef>
              <a:buFont typeface="Wingdings" panose="05000000000000000000" pitchFamily="2" charset="2"/>
              <a:buChar char="ü"/>
            </a:pPr>
            <a:r>
              <a:rPr lang="el-GR" sz="1900" dirty="0"/>
              <a:t>Ταμείο Ασφάλισης Υπαλλήλων Τραπεζών και Επιχειρήσεων Κοινής Ωφέλειας (Τ.Α.Υ.Τ.Ε.Κ.Ω.).</a:t>
            </a:r>
          </a:p>
          <a:p>
            <a:pPr>
              <a:spcBef>
                <a:spcPts val="0"/>
              </a:spcBef>
              <a:buFont typeface="Wingdings" panose="05000000000000000000" pitchFamily="2" charset="2"/>
              <a:buChar char="ü"/>
            </a:pPr>
            <a:r>
              <a:rPr lang="en-US" sz="1900" dirty="0" err="1"/>
              <a:t>Ενι</a:t>
            </a:r>
            <a:r>
              <a:rPr lang="en-US" sz="1900" dirty="0"/>
              <a:t>αίο Ταμείο Ασφάλισης Τραπεζοϋπαλλήλων (ΕΤΑΤ).</a:t>
            </a:r>
            <a:endParaRPr lang="el-GR" sz="1900" dirty="0"/>
          </a:p>
        </p:txBody>
      </p:sp>
    </p:spTree>
    <p:extLst>
      <p:ext uri="{BB962C8B-B14F-4D97-AF65-F5344CB8AC3E}">
        <p14:creationId xmlns:p14="http://schemas.microsoft.com/office/powerpoint/2010/main" val="4181398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97768"/>
            <a:ext cx="5328593" cy="1143000"/>
          </a:xfrm>
        </p:spPr>
        <p:txBody>
          <a:bodyPr>
            <a:normAutofit/>
          </a:bodyPr>
          <a:lstStyle/>
          <a:p>
            <a:r>
              <a:rPr lang="el-GR" sz="4000" b="1" dirty="0" smtClean="0"/>
              <a:t>ΕΦΚΑ - καθώς </a:t>
            </a:r>
            <a:r>
              <a:rPr lang="el-GR" sz="4000" b="1" dirty="0"/>
              <a:t>και</a:t>
            </a:r>
          </a:p>
        </p:txBody>
      </p:sp>
      <p:sp>
        <p:nvSpPr>
          <p:cNvPr id="3" name="Content Placeholder 2"/>
          <p:cNvSpPr>
            <a:spLocks noGrp="1"/>
          </p:cNvSpPr>
          <p:nvPr>
            <p:ph idx="1"/>
          </p:nvPr>
        </p:nvSpPr>
        <p:spPr>
          <a:xfrm>
            <a:off x="323528" y="1556792"/>
            <a:ext cx="8568954" cy="4583470"/>
          </a:xfrm>
        </p:spPr>
        <p:txBody>
          <a:bodyPr>
            <a:normAutofit fontScale="85000" lnSpcReduction="20000"/>
          </a:bodyPr>
          <a:lstStyle/>
          <a:p>
            <a:pPr lvl="0">
              <a:lnSpc>
                <a:spcPct val="110000"/>
              </a:lnSpc>
              <a:spcBef>
                <a:spcPts val="0"/>
              </a:spcBef>
              <a:buFont typeface="Wingdings" panose="05000000000000000000" pitchFamily="2" charset="2"/>
              <a:buChar char="ü"/>
            </a:pPr>
            <a:r>
              <a:rPr lang="el-GR" dirty="0"/>
              <a:t>Οι συνταξιοδοτικές αρμοδιότητες, οι οποίες ασκούνται κατά την έναρξη ισχύος του νόμου από τη Γενική Διεύθυνση Χορήγησης Συντάξεων Δημοσίου Τομέα της Γενικής Γραμματείας Δημοσιονομικής Πολιτικής του Υπουργείου Οικονομικών</a:t>
            </a:r>
          </a:p>
          <a:p>
            <a:pPr lvl="0">
              <a:lnSpc>
                <a:spcPct val="110000"/>
              </a:lnSpc>
              <a:spcBef>
                <a:spcPts val="0"/>
              </a:spcBef>
              <a:buFont typeface="Wingdings" panose="05000000000000000000" pitchFamily="2" charset="2"/>
              <a:buChar char="ü"/>
            </a:pPr>
            <a:r>
              <a:rPr lang="el-GR" dirty="0"/>
              <a:t>Οι αρμοδιότητες των φορέων, κλάδων, τομέων και λογαριασμών πρόνοιας που δεν εντάσσονται σε αυτόν και αφορούν σε παροχές σε χρήμα</a:t>
            </a:r>
          </a:p>
          <a:p>
            <a:pPr>
              <a:lnSpc>
                <a:spcPct val="110000"/>
              </a:lnSpc>
              <a:spcBef>
                <a:spcPts val="0"/>
              </a:spcBef>
              <a:buFont typeface="Wingdings" panose="05000000000000000000" pitchFamily="2" charset="2"/>
              <a:buChar char="ü"/>
            </a:pPr>
            <a:r>
              <a:rPr lang="en-US" dirty="0"/>
              <a:t>Η π</a:t>
            </a:r>
            <a:r>
              <a:rPr lang="en-US" dirty="0" err="1"/>
              <a:t>ροσυντ</a:t>
            </a:r>
            <a:r>
              <a:rPr lang="en-US" dirty="0"/>
              <a:t>αξιοδοτική παροχή στους μέχρι 31.12.1992 ασφαλισμένους του πρώην Ενιαίου Ταμείου Ασφάλισης Τραπεζοϋπαλλήλων (ΕΤΑΤ).</a:t>
            </a:r>
            <a:endParaRPr lang="el-GR" dirty="0"/>
          </a:p>
        </p:txBody>
      </p:sp>
    </p:spTree>
    <p:extLst>
      <p:ext uri="{BB962C8B-B14F-4D97-AF65-F5344CB8AC3E}">
        <p14:creationId xmlns:p14="http://schemas.microsoft.com/office/powerpoint/2010/main" val="1347826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423" y="197768"/>
            <a:ext cx="5915001" cy="1143000"/>
          </a:xfrm>
        </p:spPr>
        <p:txBody>
          <a:bodyPr/>
          <a:lstStyle/>
          <a:p>
            <a:r>
              <a:rPr lang="el-GR" b="1" dirty="0" smtClean="0"/>
              <a:t>Πληροφορική στο νόμο</a:t>
            </a:r>
            <a:endParaRPr lang="el-GR" b="1" dirty="0"/>
          </a:p>
        </p:txBody>
      </p:sp>
      <p:sp>
        <p:nvSpPr>
          <p:cNvPr id="3" name="Content Placeholder 2"/>
          <p:cNvSpPr>
            <a:spLocks noGrp="1"/>
          </p:cNvSpPr>
          <p:nvPr>
            <p:ph idx="1"/>
          </p:nvPr>
        </p:nvSpPr>
        <p:spPr>
          <a:xfrm>
            <a:off x="323528" y="1581834"/>
            <a:ext cx="8568954" cy="4367447"/>
          </a:xfrm>
        </p:spPr>
        <p:txBody>
          <a:bodyPr>
            <a:normAutofit fontScale="85000" lnSpcReduction="10000"/>
          </a:bodyPr>
          <a:lstStyle/>
          <a:p>
            <a:pPr>
              <a:lnSpc>
                <a:spcPct val="120000"/>
              </a:lnSpc>
              <a:spcBef>
                <a:spcPts val="0"/>
              </a:spcBef>
              <a:buFont typeface="Wingdings" panose="05000000000000000000" pitchFamily="2" charset="2"/>
              <a:buChar char="Ø"/>
            </a:pPr>
            <a:r>
              <a:rPr lang="el-GR" dirty="0"/>
              <a:t>Η μεταρρύθμιση του ασφαλιστικού συστήματος που εισάγει ο ν. 4387/16 προϋποθέτει τη μετάπτωση από τους εντασσόμενους φορείς κοινωνικής ασφάλισης του χρόνου ασφάλισης των ασφαλισμένων τους σ’ ένα ενιαίο σύστημα ασφαλιστικού ιστορικού. </a:t>
            </a:r>
            <a:endParaRPr lang="en-US" dirty="0" smtClean="0"/>
          </a:p>
          <a:p>
            <a:pPr>
              <a:lnSpc>
                <a:spcPct val="120000"/>
              </a:lnSpc>
              <a:spcBef>
                <a:spcPts val="0"/>
              </a:spcBef>
              <a:buFont typeface="Wingdings" panose="05000000000000000000" pitchFamily="2" charset="2"/>
              <a:buChar char="Ø"/>
            </a:pPr>
            <a:r>
              <a:rPr lang="el-GR" dirty="0" smtClean="0"/>
              <a:t>Σε </a:t>
            </a:r>
            <a:r>
              <a:rPr lang="el-GR" dirty="0"/>
              <a:t>συνδυασμό με το </a:t>
            </a:r>
            <a:r>
              <a:rPr lang="el-GR" b="1" dirty="0"/>
              <a:t>Ενιαίο Μητρώο (</a:t>
            </a:r>
            <a:r>
              <a:rPr lang="el-GR" b="1" dirty="0" err="1"/>
              <a:t>single</a:t>
            </a:r>
            <a:r>
              <a:rPr lang="el-GR" b="1" dirty="0"/>
              <a:t> </a:t>
            </a:r>
            <a:r>
              <a:rPr lang="el-GR" b="1" dirty="0" err="1"/>
              <a:t>register</a:t>
            </a:r>
            <a:r>
              <a:rPr lang="el-GR" b="1" dirty="0"/>
              <a:t>) </a:t>
            </a:r>
            <a:r>
              <a:rPr lang="el-GR" dirty="0"/>
              <a:t>και τις άλλες εφαρμογές, αναμένεται να επιτευχθεί σε πολύ μεγάλο βαθμό η πλήρης μηχανογραφική υποστήριξη των λειτουργιών του νέου Φορέα.</a:t>
            </a:r>
          </a:p>
        </p:txBody>
      </p:sp>
    </p:spTree>
    <p:extLst>
      <p:ext uri="{BB962C8B-B14F-4D97-AF65-F5344CB8AC3E}">
        <p14:creationId xmlns:p14="http://schemas.microsoft.com/office/powerpoint/2010/main" val="3122811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188640"/>
            <a:ext cx="5915001" cy="1143000"/>
          </a:xfrm>
        </p:spPr>
        <p:txBody>
          <a:bodyPr>
            <a:normAutofit fontScale="90000"/>
          </a:bodyPr>
          <a:lstStyle/>
          <a:p>
            <a:r>
              <a:rPr lang="el-GR" b="1" dirty="0"/>
              <a:t>Στρατηγικοί Στόχοι </a:t>
            </a:r>
            <a:r>
              <a:rPr lang="en-US" b="1" dirty="0" smtClean="0"/>
              <a:t/>
            </a:r>
            <a:br>
              <a:rPr lang="en-US" b="1" dirty="0" smtClean="0"/>
            </a:br>
            <a:r>
              <a:rPr lang="el-GR" b="1" dirty="0" smtClean="0"/>
              <a:t>του </a:t>
            </a:r>
            <a:r>
              <a:rPr lang="el-GR" b="1" dirty="0"/>
              <a:t>νέου Φορέα</a:t>
            </a:r>
          </a:p>
        </p:txBody>
      </p:sp>
      <p:sp>
        <p:nvSpPr>
          <p:cNvPr id="3" name="Content Placeholder 2"/>
          <p:cNvSpPr>
            <a:spLocks noGrp="1"/>
          </p:cNvSpPr>
          <p:nvPr>
            <p:ph idx="1"/>
          </p:nvPr>
        </p:nvSpPr>
        <p:spPr>
          <a:xfrm>
            <a:off x="251520" y="1581834"/>
            <a:ext cx="8568954" cy="4367447"/>
          </a:xfrm>
        </p:spPr>
        <p:txBody>
          <a:bodyPr>
            <a:normAutofit fontScale="62500" lnSpcReduction="20000"/>
          </a:bodyPr>
          <a:lstStyle/>
          <a:p>
            <a:pPr lvl="0">
              <a:lnSpc>
                <a:spcPct val="120000"/>
              </a:lnSpc>
              <a:spcBef>
                <a:spcPts val="0"/>
              </a:spcBef>
              <a:buFont typeface="Wingdings" panose="05000000000000000000" pitchFamily="2" charset="2"/>
              <a:buChar char="Ø"/>
            </a:pPr>
            <a:r>
              <a:rPr lang="el-GR" dirty="0"/>
              <a:t>Διασφάλιση βιωσιμότητας και υποστήριξη της κρατικής πολιτικής στον τομέα της Κοινωνικής Ασφάλισης. Είναι σαφής η κοινωνική ανάγκη για την διασφάλιση της βιωσιμότητας του ασφαλιστικού συστήματος. Ο ΕΦΚΑ, ως ο διάδοχος Φορέας Κοινωνικής Ασφάλισης στην Ελλάδα, καλείται να στηρίξει την εθνική προσπάθεια για την διατήρηση και αναβάθμιση της κοινωνικής ασφάλισης. </a:t>
            </a:r>
          </a:p>
          <a:p>
            <a:pPr lvl="0">
              <a:lnSpc>
                <a:spcPct val="120000"/>
              </a:lnSpc>
              <a:spcBef>
                <a:spcPts val="0"/>
              </a:spcBef>
              <a:buFont typeface="Wingdings" panose="05000000000000000000" pitchFamily="2" charset="2"/>
              <a:buChar char="Ø"/>
            </a:pPr>
            <a:r>
              <a:rPr lang="el-GR" dirty="0"/>
              <a:t>Αναβάθμιση της ποιότητας και του φάσματος των παρεχόμενων υπηρεσιών. Οι κύριες επιχειρησιακές λειτουργίες του ΕΦΚΑ σχετίζονται άμεσα με τις υπηρεσίες που παρέχει προς τους Έλληνες πολίτες και τις επιχειρήσεις (ασφαλισμένους και εργοδότες, αλλά και άλλους φορείς). Στόχος είναι να αναβαθμίσει την ποιότητα των </a:t>
            </a:r>
            <a:r>
              <a:rPr lang="el-GR" dirty="0" err="1"/>
              <a:t>παρεχομένων</a:t>
            </a:r>
            <a:r>
              <a:rPr lang="el-GR" dirty="0"/>
              <a:t> υπηρεσιών, να μειώσει τη φυσική παρουσία του πολίτη στις Τοπικές Υπηρεσίες ανά την Ελλάδα και να αυξήσει τη χρησιμοποίηση των ηλεκτρονικών συναλλαγών μέσω διαδικτύου. </a:t>
            </a:r>
          </a:p>
        </p:txBody>
      </p:sp>
    </p:spTree>
    <p:extLst>
      <p:ext uri="{BB962C8B-B14F-4D97-AF65-F5344CB8AC3E}">
        <p14:creationId xmlns:p14="http://schemas.microsoft.com/office/powerpoint/2010/main" val="1757956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188640"/>
            <a:ext cx="5915001" cy="1143000"/>
          </a:xfrm>
        </p:spPr>
        <p:txBody>
          <a:bodyPr>
            <a:normAutofit fontScale="90000"/>
          </a:bodyPr>
          <a:lstStyle/>
          <a:p>
            <a:r>
              <a:rPr lang="el-GR" b="1" dirty="0"/>
              <a:t>Στρατηγικοί Στόχοι </a:t>
            </a:r>
            <a:r>
              <a:rPr lang="en-US" b="1" dirty="0" smtClean="0"/>
              <a:t/>
            </a:r>
            <a:br>
              <a:rPr lang="en-US" b="1" dirty="0" smtClean="0"/>
            </a:br>
            <a:r>
              <a:rPr lang="el-GR" b="1" dirty="0" smtClean="0"/>
              <a:t>του </a:t>
            </a:r>
            <a:r>
              <a:rPr lang="el-GR" b="1" dirty="0"/>
              <a:t>νέου Φορέα</a:t>
            </a:r>
          </a:p>
        </p:txBody>
      </p:sp>
      <p:sp>
        <p:nvSpPr>
          <p:cNvPr id="3" name="Content Placeholder 2"/>
          <p:cNvSpPr>
            <a:spLocks noGrp="1"/>
          </p:cNvSpPr>
          <p:nvPr>
            <p:ph idx="1"/>
          </p:nvPr>
        </p:nvSpPr>
        <p:spPr>
          <a:xfrm>
            <a:off x="323528" y="1653841"/>
            <a:ext cx="8568954" cy="4367447"/>
          </a:xfrm>
        </p:spPr>
        <p:txBody>
          <a:bodyPr>
            <a:normAutofit fontScale="62500" lnSpcReduction="20000"/>
          </a:bodyPr>
          <a:lstStyle/>
          <a:p>
            <a:pPr lvl="0">
              <a:lnSpc>
                <a:spcPct val="120000"/>
              </a:lnSpc>
              <a:spcBef>
                <a:spcPts val="0"/>
              </a:spcBef>
              <a:buFont typeface="Wingdings" panose="05000000000000000000" pitchFamily="2" charset="2"/>
              <a:buChar char="Ø"/>
            </a:pPr>
            <a:r>
              <a:rPr lang="el-GR" dirty="0" smtClean="0"/>
              <a:t>Ενίσχυση </a:t>
            </a:r>
            <a:r>
              <a:rPr lang="el-GR" dirty="0"/>
              <a:t>της επιχειρησιακής δυναμικότητας του Φορέα. Ο στόχος αυτός αφορά την επίτευξη αποδοτικής οργάνωσης και αποτελεσματικών διαδικασιών, οι οποίες μπορούν να εξελίσσονται συνεχώς, αξιοποιούν με τον καλύτερο τρόπο τις υφιστάμενες υποδομές και τους διαθέσιμους πόρους και ενσωματώνουν τις νέες δυνατότητες της τεχνολογίας.</a:t>
            </a:r>
          </a:p>
          <a:p>
            <a:pPr>
              <a:lnSpc>
                <a:spcPct val="120000"/>
              </a:lnSpc>
              <a:spcBef>
                <a:spcPts val="0"/>
              </a:spcBef>
              <a:buFont typeface="Wingdings" panose="05000000000000000000" pitchFamily="2" charset="2"/>
              <a:buChar char="Ø"/>
            </a:pPr>
            <a:r>
              <a:rPr lang="en-US" dirty="0" err="1"/>
              <a:t>Ανά</a:t>
            </a:r>
            <a:r>
              <a:rPr lang="en-US" dirty="0"/>
              <a:t>πτυξη και αποτελεσματική διαχείριση του ανθρώπινου δυναμικού του Φορέα. Ο </a:t>
            </a:r>
            <a:r>
              <a:rPr lang="en-US" dirty="0" err="1"/>
              <a:t>στόχος</a:t>
            </a:r>
            <a:r>
              <a:rPr lang="en-US" dirty="0"/>
              <a:t> α</a:t>
            </a:r>
            <a:r>
              <a:rPr lang="en-US" dirty="0" err="1"/>
              <a:t>φορά</a:t>
            </a:r>
            <a:r>
              <a:rPr lang="en-US" dirty="0"/>
              <a:t> </a:t>
            </a:r>
            <a:r>
              <a:rPr lang="en-US" dirty="0" err="1"/>
              <a:t>την</a:t>
            </a:r>
            <a:r>
              <a:rPr lang="en-US" dirty="0"/>
              <a:t> </a:t>
            </a:r>
            <a:r>
              <a:rPr lang="en-US" dirty="0" err="1"/>
              <a:t>κάλυψη</a:t>
            </a:r>
            <a:r>
              <a:rPr lang="en-US" dirty="0"/>
              <a:t> </a:t>
            </a:r>
            <a:r>
              <a:rPr lang="en-US" dirty="0" err="1"/>
              <a:t>των</a:t>
            </a:r>
            <a:r>
              <a:rPr lang="en-US" dirty="0"/>
              <a:t> ανα</a:t>
            </a:r>
            <a:r>
              <a:rPr lang="en-US" dirty="0" err="1"/>
              <a:t>γκών</a:t>
            </a:r>
            <a:r>
              <a:rPr lang="en-US" dirty="0"/>
              <a:t> κα</a:t>
            </a:r>
            <a:r>
              <a:rPr lang="en-US" dirty="0" err="1"/>
              <a:t>τάρτισης</a:t>
            </a:r>
            <a:r>
              <a:rPr lang="en-US" dirty="0"/>
              <a:t> </a:t>
            </a:r>
            <a:r>
              <a:rPr lang="en-US" dirty="0" err="1"/>
              <a:t>του</a:t>
            </a:r>
            <a:r>
              <a:rPr lang="en-US" dirty="0"/>
              <a:t> π</a:t>
            </a:r>
            <a:r>
              <a:rPr lang="en-US" dirty="0" err="1"/>
              <a:t>ροσω</a:t>
            </a:r>
            <a:r>
              <a:rPr lang="en-US" dirty="0"/>
              <a:t>πικού με σύγχρονες μεθόδους (e-learning) που θα του επιτρέπουν να προσαρμόζεται στις νέες μεθόδους εργασίας και στις απαιτήσεις που απορρέουν από τις αλλαγές στο ευρύτερο περιβάλλον. </a:t>
            </a:r>
            <a:r>
              <a:rPr lang="en-US" dirty="0" err="1"/>
              <a:t>Αν</a:t>
            </a:r>
            <a:r>
              <a:rPr lang="en-US" dirty="0"/>
              <a:t>αφέρεται επίσης στην ενημέρωση των στελεχών του ΕΦΚΑ, προκειμένου να συμμετέχουν στις αλλαγές που υιοθετεί ο Φορέας, καθώς και στις μεθόδους, εργαλεία και διαδικασίες διαχείρισης και αξιολόγησης προσωπικού.</a:t>
            </a:r>
            <a:endParaRPr lang="el-GR" dirty="0"/>
          </a:p>
        </p:txBody>
      </p:sp>
    </p:spTree>
    <p:extLst>
      <p:ext uri="{BB962C8B-B14F-4D97-AF65-F5344CB8AC3E}">
        <p14:creationId xmlns:p14="http://schemas.microsoft.com/office/powerpoint/2010/main" val="3560161357"/>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32</TotalTime>
  <Words>1120</Words>
  <Application>Microsoft Office PowerPoint</Application>
  <PresentationFormat>Προβολή στην οθόνη (4:3)</PresentationFormat>
  <Paragraphs>82</Paragraphs>
  <Slides>18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ΕΣΔΔΑ υποδειγμα</vt:lpstr>
      <vt:lpstr>«ΣΥΣΤΗΜΑΤΑ ΠΛΗΡΟΦΟΡΙΚΗΣ ΟΡΓΑΝΙΣΜΩΝ ΚΟΙΝΩΝΙΚΗΣ ΠΟΛΙΤΙΚΗΣ»</vt:lpstr>
      <vt:lpstr>Παρουσίαση του PowerPoint</vt:lpstr>
      <vt:lpstr>Η Πρόκληση του ΕΦΚΑ</vt:lpstr>
      <vt:lpstr>Παρουσίαση του PowerPoint</vt:lpstr>
      <vt:lpstr>Στον ΕΦΚΑ εντάσσονται</vt:lpstr>
      <vt:lpstr>ΕΦΚΑ - καθώς και</vt:lpstr>
      <vt:lpstr>Πληροφορική στο νόμο</vt:lpstr>
      <vt:lpstr>Στρατηγικοί Στόχοι  του νέου Φορέα</vt:lpstr>
      <vt:lpstr>Στρατηγικοί Στόχοι  του νέου Φορέα</vt:lpstr>
      <vt:lpstr>Ενιαίο Ασφαλιστικό Ιστορικό</vt:lpstr>
      <vt:lpstr>Ενιαίο Ασφαλιστικό Ιστορικό</vt:lpstr>
      <vt:lpstr>Σύστημα Ασφαλιστικού Ιστορικού</vt:lpstr>
      <vt:lpstr>Πρακτικά Εμπόδια</vt:lpstr>
      <vt:lpstr>Το Πρόβλημα</vt:lpstr>
      <vt:lpstr>Η Αξία της Λύσης</vt:lpstr>
      <vt:lpstr>Τα Δεδομένα</vt:lpstr>
      <vt:lpstr>Διαλειτουργικότητα</vt:lpstr>
      <vt:lpstr>Τελικοί Χρήστες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«ΣΥΣΤΗΜΑΤΑ ΠΛΗΡΟΦΟΡΙΚΗΣ ΟΡΓΑΝΙΣΜΩΝ ΚΟΙΝΩΝΙΚΗΣ ΠΟΛΙΤΙΚΗΣ»</dc:title>
  <dc:creator>user-pc</dc:creator>
  <cp:lastModifiedBy>michail</cp:lastModifiedBy>
  <cp:revision>15</cp:revision>
  <dcterms:created xsi:type="dcterms:W3CDTF">2017-02-27T12:58:43Z</dcterms:created>
  <dcterms:modified xsi:type="dcterms:W3CDTF">2018-06-27T09:14:02Z</dcterms:modified>
</cp:coreProperties>
</file>